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2" r:id="rId4"/>
  </p:sldMasterIdLst>
  <p:notesMasterIdLst>
    <p:notesMasterId r:id="rId19"/>
  </p:notesMasterIdLst>
  <p:handoutMasterIdLst>
    <p:handoutMasterId r:id="rId20"/>
  </p:handoutMasterIdLst>
  <p:sldIdLst>
    <p:sldId id="446" r:id="rId5"/>
    <p:sldId id="373" r:id="rId6"/>
    <p:sldId id="550143401" r:id="rId7"/>
    <p:sldId id="7652" r:id="rId8"/>
    <p:sldId id="7651" r:id="rId9"/>
    <p:sldId id="550143397" r:id="rId10"/>
    <p:sldId id="2142532934" r:id="rId11"/>
    <p:sldId id="550143399" r:id="rId12"/>
    <p:sldId id="2142532933" r:id="rId13"/>
    <p:sldId id="550143394" r:id="rId14"/>
    <p:sldId id="550143395" r:id="rId15"/>
    <p:sldId id="550143396" r:id="rId16"/>
    <p:sldId id="2132735756" r:id="rId17"/>
    <p:sldId id="633" r:id="rId18"/>
  </p:sldIdLst>
  <p:sldSz cx="9144000" cy="5143500" type="screen16x9"/>
  <p:notesSz cx="6858000" cy="9144000"/>
  <p:custDataLst>
    <p:tags r:id="rId2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pos="3144" userDrawn="1">
          <p15:clr>
            <a:srgbClr val="A4A3A4"/>
          </p15:clr>
        </p15:guide>
        <p15:guide id="2" orient="horz" pos="1620">
          <p15:clr>
            <a:srgbClr val="A4A3A4"/>
          </p15:clr>
        </p15:guide>
        <p15:guide id="4" pos="4320" userDrawn="1">
          <p15:clr>
            <a:srgbClr val="A4A3A4"/>
          </p15:clr>
        </p15:guide>
        <p15:guide id="5" orient="horz" pos="3084" userDrawn="1">
          <p15:clr>
            <a:srgbClr val="A4A3A4"/>
          </p15:clr>
        </p15:guide>
        <p15:guide id="6" pos="14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7E7E7"/>
    <a:srgbClr val="FBAB18"/>
    <a:srgbClr val="0D274D"/>
    <a:srgbClr val="FFFFFF"/>
    <a:srgbClr val="E7E7E6"/>
    <a:srgbClr val="E4E4E4"/>
    <a:srgbClr val="86DBF2"/>
    <a:srgbClr val="E3241B"/>
    <a:srgbClr val="1E44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88149" autoAdjust="0"/>
  </p:normalViewPr>
  <p:slideViewPr>
    <p:cSldViewPr snapToGrid="0" snapToObjects="1" showGuides="1">
      <p:cViewPr>
        <p:scale>
          <a:sx n="98" d="100"/>
          <a:sy n="98" d="100"/>
        </p:scale>
        <p:origin x="-210" y="-66"/>
      </p:cViewPr>
      <p:guideLst>
        <p:guide orient="horz" pos="1620"/>
        <p:guide orient="horz" pos="3084"/>
        <p:guide pos="3144"/>
        <p:guide pos="4320"/>
        <p:guide pos="1440"/>
      </p:guideLst>
    </p:cSldViewPr>
  </p:slideViewPr>
  <p:outlineViewPr>
    <p:cViewPr>
      <p:scale>
        <a:sx n="33" d="100"/>
        <a:sy n="33" d="100"/>
      </p:scale>
      <p:origin x="0" y="-28040"/>
    </p:cViewPr>
  </p:outlineViewPr>
  <p:notesTextViewPr>
    <p:cViewPr>
      <p:scale>
        <a:sx n="100" d="100"/>
        <a:sy n="100" d="100"/>
      </p:scale>
      <p:origin x="0" y="0"/>
    </p:cViewPr>
  </p:notesTextViewPr>
  <p:sorterViewPr>
    <p:cViewPr>
      <p:scale>
        <a:sx n="111" d="100"/>
        <a:sy n="111" d="100"/>
      </p:scale>
      <p:origin x="0" y="0"/>
    </p:cViewPr>
  </p:sorterViewPr>
  <p:notesViewPr>
    <p:cSldViewPr snapToGrid="0" snapToObjects="1" showGuides="1">
      <p:cViewPr varScale="1">
        <p:scale>
          <a:sx n="91" d="100"/>
          <a:sy n="91" d="100"/>
        </p:scale>
        <p:origin x="350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Johnston -X (cajohnst - M SQUARED CONSULTING INC at Cisco)" userId="S::cajohnst@cisco.com::98e4263a-1733-4056-9478-2e8e117529e7" providerId="AD" clId="Web-{816ABD08-3AD3-A370-9C4B-4C18828B6285}"/>
    <pc:docChg chg="modSld">
      <pc:chgData name="Carol Johnston -X (cajohnst - M SQUARED CONSULTING INC at Cisco)" userId="S::cajohnst@cisco.com::98e4263a-1733-4056-9478-2e8e117529e7" providerId="AD" clId="Web-{816ABD08-3AD3-A370-9C4B-4C18828B6285}" dt="2020-10-01T18:51:21.614" v="6" actId="14100"/>
      <pc:docMkLst>
        <pc:docMk/>
      </pc:docMkLst>
      <pc:sldChg chg="modSp">
        <pc:chgData name="Carol Johnston -X (cajohnst - M SQUARED CONSULTING INC at Cisco)" userId="S::cajohnst@cisco.com::98e4263a-1733-4056-9478-2e8e117529e7" providerId="AD" clId="Web-{816ABD08-3AD3-A370-9C4B-4C18828B6285}" dt="2020-10-01T18:51:21.614" v="6" actId="14100"/>
        <pc:sldMkLst>
          <pc:docMk/>
          <pc:sldMk cId="2379263276" sldId="550143395"/>
        </pc:sldMkLst>
        <pc:spChg chg="mod">
          <ac:chgData name="Carol Johnston -X (cajohnst - M SQUARED CONSULTING INC at Cisco)" userId="S::cajohnst@cisco.com::98e4263a-1733-4056-9478-2e8e117529e7" providerId="AD" clId="Web-{816ABD08-3AD3-A370-9C4B-4C18828B6285}" dt="2020-10-01T18:51:21.614" v="6" actId="14100"/>
          <ac:spMkLst>
            <pc:docMk/>
            <pc:sldMk cId="2379263276" sldId="550143395"/>
            <ac:spMk id="109" creationId="{AF662C06-D76A-F240-B3C8-F6286E7539D6}"/>
          </ac:spMkLst>
        </pc:spChg>
        <pc:spChg chg="mod">
          <ac:chgData name="Carol Johnston -X (cajohnst - M SQUARED CONSULTING INC at Cisco)" userId="S::cajohnst@cisco.com::98e4263a-1733-4056-9478-2e8e117529e7" providerId="AD" clId="Web-{816ABD08-3AD3-A370-9C4B-4C18828B6285}" dt="2020-10-01T18:50:46.987" v="5" actId="14100"/>
          <ac:spMkLst>
            <pc:docMk/>
            <pc:sldMk cId="2379263276" sldId="550143395"/>
            <ac:spMk id="113" creationId="{7A891539-1667-8447-AC90-092717365E7C}"/>
          </ac:spMkLst>
        </pc:spChg>
        <pc:spChg chg="mod">
          <ac:chgData name="Carol Johnston -X (cajohnst - M SQUARED CONSULTING INC at Cisco)" userId="S::cajohnst@cisco.com::98e4263a-1733-4056-9478-2e8e117529e7" providerId="AD" clId="Web-{816ABD08-3AD3-A370-9C4B-4C18828B6285}" dt="2020-10-01T18:50:40.893" v="2" actId="1076"/>
          <ac:spMkLst>
            <pc:docMk/>
            <pc:sldMk cId="2379263276" sldId="550143395"/>
            <ac:spMk id="115" creationId="{49BC1669-62EC-DD43-9F1F-935C7E1A9855}"/>
          </ac:spMkLst>
        </pc:spChg>
        <pc:spChg chg="mod">
          <ac:chgData name="Carol Johnston -X (cajohnst - M SQUARED CONSULTING INC at Cisco)" userId="S::cajohnst@cisco.com::98e4263a-1733-4056-9478-2e8e117529e7" providerId="AD" clId="Web-{816ABD08-3AD3-A370-9C4B-4C18828B6285}" dt="2020-10-01T18:50:43.190" v="3" actId="1076"/>
          <ac:spMkLst>
            <pc:docMk/>
            <pc:sldMk cId="2379263276" sldId="550143395"/>
            <ac:spMk id="116" creationId="{7EB95F7D-CC60-4E4A-8BD3-EF00C9EC96E1}"/>
          </ac:spMkLst>
        </pc:spChg>
        <pc:spChg chg="mod">
          <ac:chgData name="Carol Johnston -X (cajohnst - M SQUARED CONSULTING INC at Cisco)" userId="S::cajohnst@cisco.com::98e4263a-1733-4056-9478-2e8e117529e7" providerId="AD" clId="Web-{816ABD08-3AD3-A370-9C4B-4C18828B6285}" dt="2020-10-01T18:50:45.440" v="4" actId="1076"/>
          <ac:spMkLst>
            <pc:docMk/>
            <pc:sldMk cId="2379263276" sldId="550143395"/>
            <ac:spMk id="117" creationId="{778CEF2C-88A2-1545-B0FA-1751A93BF1C7}"/>
          </ac:spMkLst>
        </pc:spChg>
        <pc:grpChg chg="mod">
          <ac:chgData name="Carol Johnston -X (cajohnst - M SQUARED CONSULTING INC at Cisco)" userId="S::cajohnst@cisco.com::98e4263a-1733-4056-9478-2e8e117529e7" providerId="AD" clId="Web-{816ABD08-3AD3-A370-9C4B-4C18828B6285}" dt="2020-10-01T18:42:00.423" v="0" actId="1076"/>
          <ac:grpSpMkLst>
            <pc:docMk/>
            <pc:sldMk cId="2379263276" sldId="550143395"/>
            <ac:grpSpMk id="9" creationId="{373A4807-2740-D941-8107-0597D89B78D6}"/>
          </ac:grpSpMkLst>
        </pc:grpChg>
      </pc:sldChg>
    </pc:docChg>
  </pc:docChgLst>
  <pc:docChgLst>
    <pc:chgData name="Carol Johnston -X (cajohnst - M SQUARED CONSULTING INC at Cisco)" userId="98e4263a-1733-4056-9478-2e8e117529e7" providerId="ADAL" clId="{9DB86BF0-12FA-5644-8BF3-606821C9FBDE}"/>
    <pc:docChg chg="custSel modSld">
      <pc:chgData name="Carol Johnston -X (cajohnst - M SQUARED CONSULTING INC at Cisco)" userId="98e4263a-1733-4056-9478-2e8e117529e7" providerId="ADAL" clId="{9DB86BF0-12FA-5644-8BF3-606821C9FBDE}" dt="2020-09-25T19:27:34.790" v="5"/>
      <pc:docMkLst>
        <pc:docMk/>
      </pc:docMkLst>
      <pc:sldChg chg="addSp delSp modSp mod">
        <pc:chgData name="Carol Johnston -X (cajohnst - M SQUARED CONSULTING INC at Cisco)" userId="98e4263a-1733-4056-9478-2e8e117529e7" providerId="ADAL" clId="{9DB86BF0-12FA-5644-8BF3-606821C9FBDE}" dt="2020-09-25T19:27:34.790" v="5"/>
        <pc:sldMkLst>
          <pc:docMk/>
          <pc:sldMk cId="3992744416" sldId="446"/>
        </pc:sldMkLst>
        <pc:spChg chg="add del mod">
          <ac:chgData name="Carol Johnston -X (cajohnst - M SQUARED CONSULTING INC at Cisco)" userId="98e4263a-1733-4056-9478-2e8e117529e7" providerId="ADAL" clId="{9DB86BF0-12FA-5644-8BF3-606821C9FBDE}" dt="2020-09-25T19:27:22.742" v="0"/>
          <ac:spMkLst>
            <pc:docMk/>
            <pc:sldMk cId="3992744416" sldId="446"/>
            <ac:spMk id="2" creationId="{9EB272F4-6C07-3E4B-8DE6-363957BBAB7B}"/>
          </ac:spMkLst>
        </pc:spChg>
        <pc:spChg chg="add del mod">
          <ac:chgData name="Carol Johnston -X (cajohnst - M SQUARED CONSULTING INC at Cisco)" userId="98e4263a-1733-4056-9478-2e8e117529e7" providerId="ADAL" clId="{9DB86BF0-12FA-5644-8BF3-606821C9FBDE}" dt="2020-09-25T19:27:22.742" v="0"/>
          <ac:spMkLst>
            <pc:docMk/>
            <pc:sldMk cId="3992744416" sldId="446"/>
            <ac:spMk id="3" creationId="{5C72A256-AA3B-6640-B91A-3DD613BA231E}"/>
          </ac:spMkLst>
        </pc:spChg>
        <pc:spChg chg="add del mod">
          <ac:chgData name="Carol Johnston -X (cajohnst - M SQUARED CONSULTING INC at Cisco)" userId="98e4263a-1733-4056-9478-2e8e117529e7" providerId="ADAL" clId="{9DB86BF0-12FA-5644-8BF3-606821C9FBDE}" dt="2020-09-25T19:27:22.742" v="0"/>
          <ac:spMkLst>
            <pc:docMk/>
            <pc:sldMk cId="3992744416" sldId="446"/>
            <ac:spMk id="4" creationId="{426C7E6F-62FE-7742-94ED-95DBCF870AE2}"/>
          </ac:spMkLst>
        </pc:spChg>
        <pc:spChg chg="del mod">
          <ac:chgData name="Carol Johnston -X (cajohnst - M SQUARED CONSULTING INC at Cisco)" userId="98e4263a-1733-4056-9478-2e8e117529e7" providerId="ADAL" clId="{9DB86BF0-12FA-5644-8BF3-606821C9FBDE}" dt="2020-09-25T19:27:33.259" v="4" actId="478"/>
          <ac:spMkLst>
            <pc:docMk/>
            <pc:sldMk cId="3992744416" sldId="446"/>
            <ac:spMk id="5" creationId="{15021D6B-A98B-744B-936C-0DAC929E90AB}"/>
          </ac:spMkLst>
        </pc:spChg>
        <pc:spChg chg="mod">
          <ac:chgData name="Carol Johnston -X (cajohnst - M SQUARED CONSULTING INC at Cisco)" userId="98e4263a-1733-4056-9478-2e8e117529e7" providerId="ADAL" clId="{9DB86BF0-12FA-5644-8BF3-606821C9FBDE}" dt="2020-09-25T19:27:34.790" v="5"/>
          <ac:spMkLst>
            <pc:docMk/>
            <pc:sldMk cId="3992744416" sldId="446"/>
            <ac:spMk id="6" creationId="{00000000-0000-0000-0000-000000000000}"/>
          </ac:spMkLst>
        </pc:spChg>
        <pc:spChg chg="add del mod">
          <ac:chgData name="Carol Johnston -X (cajohnst - M SQUARED CONSULTING INC at Cisco)" userId="98e4263a-1733-4056-9478-2e8e117529e7" providerId="ADAL" clId="{9DB86BF0-12FA-5644-8BF3-606821C9FBDE}" dt="2020-09-25T19:27:22.742" v="0"/>
          <ac:spMkLst>
            <pc:docMk/>
            <pc:sldMk cId="3992744416" sldId="446"/>
            <ac:spMk id="7" creationId="{3D4A7BC5-EB96-1845-808B-B9A0AC2F0BFC}"/>
          </ac:spMkLst>
        </pc:spChg>
        <pc:spChg chg="add mod">
          <ac:chgData name="Carol Johnston -X (cajohnst - M SQUARED CONSULTING INC at Cisco)" userId="98e4263a-1733-4056-9478-2e8e117529e7" providerId="ADAL" clId="{9DB86BF0-12FA-5644-8BF3-606821C9FBDE}" dt="2020-09-25T19:27:34.790" v="5"/>
          <ac:spMkLst>
            <pc:docMk/>
            <pc:sldMk cId="3992744416" sldId="446"/>
            <ac:spMk id="8" creationId="{9CB9B936-7A80-694A-A61C-DA2D8B16CAA7}"/>
          </ac:spMkLst>
        </pc:spChg>
        <pc:spChg chg="add del mod">
          <ac:chgData name="Carol Johnston -X (cajohnst - M SQUARED CONSULTING INC at Cisco)" userId="98e4263a-1733-4056-9478-2e8e117529e7" providerId="ADAL" clId="{9DB86BF0-12FA-5644-8BF3-606821C9FBDE}" dt="2020-09-25T19:27:34.790" v="5"/>
          <ac:spMkLst>
            <pc:docMk/>
            <pc:sldMk cId="3992744416" sldId="446"/>
            <ac:spMk id="9" creationId="{8C8DA876-1626-C04E-885F-3E1FDC9888A9}"/>
          </ac:spMkLst>
        </pc:spChg>
        <pc:spChg chg="mod">
          <ac:chgData name="Carol Johnston -X (cajohnst - M SQUARED CONSULTING INC at Cisco)" userId="98e4263a-1733-4056-9478-2e8e117529e7" providerId="ADAL" clId="{9DB86BF0-12FA-5644-8BF3-606821C9FBDE}" dt="2020-09-25T19:27:34.790" v="5"/>
          <ac:spMkLst>
            <pc:docMk/>
            <pc:sldMk cId="3992744416" sldId="446"/>
            <ac:spMk id="10" creationId="{F3E37F1E-31B9-A649-8AB6-17426063A0A3}"/>
          </ac:spMkLst>
        </pc:spChg>
        <pc:spChg chg="mod">
          <ac:chgData name="Carol Johnston -X (cajohnst - M SQUARED CONSULTING INC at Cisco)" userId="98e4263a-1733-4056-9478-2e8e117529e7" providerId="ADAL" clId="{9DB86BF0-12FA-5644-8BF3-606821C9FBDE}" dt="2020-09-25T19:27:34.790" v="5"/>
          <ac:spMkLst>
            <pc:docMk/>
            <pc:sldMk cId="3992744416" sldId="446"/>
            <ac:spMk id="11" creationId="{55525075-9029-6644-9B49-3B04D5F3F73C}"/>
          </ac:spMkLst>
        </pc:spChg>
        <pc:spChg chg="mod">
          <ac:chgData name="Carol Johnston -X (cajohnst - M SQUARED CONSULTING INC at Cisco)" userId="98e4263a-1733-4056-9478-2e8e117529e7" providerId="ADAL" clId="{9DB86BF0-12FA-5644-8BF3-606821C9FBDE}" dt="2020-09-25T19:27:34.790" v="5"/>
          <ac:spMkLst>
            <pc:docMk/>
            <pc:sldMk cId="3992744416" sldId="446"/>
            <ac:spMk id="12" creationId="{73EB112D-305B-8A45-9990-8254FF8D6BBD}"/>
          </ac:spMkLst>
        </pc:spChg>
        <pc:spChg chg="add del mod">
          <ac:chgData name="Carol Johnston -X (cajohnst - M SQUARED CONSULTING INC at Cisco)" userId="98e4263a-1733-4056-9478-2e8e117529e7" providerId="ADAL" clId="{9DB86BF0-12FA-5644-8BF3-606821C9FBDE}" dt="2020-09-25T19:27:34.790" v="5"/>
          <ac:spMkLst>
            <pc:docMk/>
            <pc:sldMk cId="3992744416" sldId="446"/>
            <ac:spMk id="13" creationId="{30208B58-8EF4-304B-825C-7D029DE563CE}"/>
          </ac:spMkLst>
        </pc:spChg>
        <pc:spChg chg="add del mod">
          <ac:chgData name="Carol Johnston -X (cajohnst - M SQUARED CONSULTING INC at Cisco)" userId="98e4263a-1733-4056-9478-2e8e117529e7" providerId="ADAL" clId="{9DB86BF0-12FA-5644-8BF3-606821C9FBDE}" dt="2020-09-25T19:27:34.790" v="5"/>
          <ac:spMkLst>
            <pc:docMk/>
            <pc:sldMk cId="3992744416" sldId="446"/>
            <ac:spMk id="14" creationId="{5B5DF325-8813-F849-B96D-3974FF35F11D}"/>
          </ac:spMkLst>
        </pc:spChg>
        <pc:spChg chg="add del mod">
          <ac:chgData name="Carol Johnston -X (cajohnst - M SQUARED CONSULTING INC at Cisco)" userId="98e4263a-1733-4056-9478-2e8e117529e7" providerId="ADAL" clId="{9DB86BF0-12FA-5644-8BF3-606821C9FBDE}" dt="2020-09-25T19:27:34.790" v="5"/>
          <ac:spMkLst>
            <pc:docMk/>
            <pc:sldMk cId="3992744416" sldId="446"/>
            <ac:spMk id="15" creationId="{428CEEB4-877D-2144-A384-364E494AC3B1}"/>
          </ac:spMkLst>
        </pc:spChg>
        <pc:spChg chg="add del mod">
          <ac:chgData name="Carol Johnston -X (cajohnst - M SQUARED CONSULTING INC at Cisco)" userId="98e4263a-1733-4056-9478-2e8e117529e7" providerId="ADAL" clId="{9DB86BF0-12FA-5644-8BF3-606821C9FBDE}" dt="2020-09-25T19:27:34.790" v="5"/>
          <ac:spMkLst>
            <pc:docMk/>
            <pc:sldMk cId="3992744416" sldId="446"/>
            <ac:spMk id="16" creationId="{E3F72B98-F853-AC4B-94F7-1FCFB1AA0D4C}"/>
          </ac:spMkLst>
        </pc:spChg>
      </pc:sldChg>
    </pc:docChg>
  </pc:docChgLst>
  <pc:docChgLst>
    <pc:chgData name="Ja'Mara Washington -X (jamwashi - EXPERIS US INC at Cisco)" userId="85709828-db03-4cea-b365-393050a3c355" providerId="ADAL" clId="{2096A3CE-4C20-4745-B6BD-1E9697A93D93}"/>
    <pc:docChg chg="addSld modSld">
      <pc:chgData name="Ja'Mara Washington -X (jamwashi - EXPERIS US INC at Cisco)" userId="85709828-db03-4cea-b365-393050a3c355" providerId="ADAL" clId="{2096A3CE-4C20-4745-B6BD-1E9697A93D93}" dt="2020-10-21T07:41:09.165" v="0"/>
      <pc:docMkLst>
        <pc:docMk/>
      </pc:docMkLst>
      <pc:sldChg chg="add">
        <pc:chgData name="Ja'Mara Washington -X (jamwashi - EXPERIS US INC at Cisco)" userId="85709828-db03-4cea-b365-393050a3c355" providerId="ADAL" clId="{2096A3CE-4C20-4745-B6BD-1E9697A93D93}" dt="2020-10-21T07:41:09.165" v="0"/>
        <pc:sldMkLst>
          <pc:docMk/>
          <pc:sldMk cId="3380098872" sldId="21327357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1/15/2021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dirty="0"/>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a:t>
            </a:fld>
            <a:endParaRPr lang="en-US" dirty="0"/>
          </a:p>
        </p:txBody>
      </p:sp>
    </p:spTree>
    <p:extLst>
      <p:ext uri="{BB962C8B-B14F-4D97-AF65-F5344CB8AC3E}">
        <p14:creationId xmlns:p14="http://schemas.microsoft.com/office/powerpoint/2010/main" val="358813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450e630d33_2_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450e630d33_2_4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457200" rtl="0" eaLnBrk="0" fontAlgn="base" latinLnBrk="0" hangingPunct="0">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latin typeface="+mn-lt"/>
                <a:ea typeface="Calibri"/>
                <a:cs typeface="Calibri"/>
                <a:sym typeface="Calibri"/>
              </a:rPr>
              <a:t>We want to bring the power of Cisco’s industry-leading threat intelligence as close to the mailbox as possible.</a:t>
            </a:r>
          </a:p>
          <a:p>
            <a:pPr marL="0" marR="0" lvl="0" indent="0" algn="l" defTabSz="457200" rtl="0" eaLnBrk="0" fontAlgn="base" latinLnBrk="0" hangingPunct="0">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latin typeface="+mn-lt"/>
                <a:ea typeface="Calibri"/>
                <a:cs typeface="Calibri"/>
                <a:sym typeface="Calibri"/>
              </a:rPr>
              <a:t>We are running our scanning engines and making our API calls directly from Azure.</a:t>
            </a:r>
          </a:p>
          <a:p>
            <a:pPr marL="0" marR="0" lvl="0" indent="0" algn="l" defTabSz="457200" rtl="0" eaLnBrk="0" fontAlgn="base" latinLnBrk="0" hangingPunct="0">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latin typeface="+mn-lt"/>
                <a:ea typeface="Calibri"/>
                <a:cs typeface="Calibri"/>
                <a:sym typeface="Calibri"/>
              </a:rPr>
              <a:t>That means that message content remains inside Microsoft’s cloud.</a:t>
            </a:r>
          </a:p>
          <a:p>
            <a:pPr marL="0" marR="0" lvl="0" indent="0" algn="l" defTabSz="457200" rtl="0" eaLnBrk="0" fontAlgn="base" latinLnBrk="0" hangingPunct="0">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latin typeface="+mn-lt"/>
                <a:ea typeface="Calibri"/>
                <a:cs typeface="Calibri"/>
                <a:sym typeface="Calibri"/>
              </a:rPr>
              <a:t>When our scanning is complete, the verdicts and metadata are indexed in the Cloud Mailbox Defense, but the message content is not.</a:t>
            </a:r>
          </a:p>
          <a:p>
            <a:pPr marL="0" marR="0" lvl="0" indent="0" algn="l" defTabSz="457200" rtl="0" eaLnBrk="0" fontAlgn="base" latinLnBrk="0" hangingPunct="0">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latin typeface="+mn-lt"/>
                <a:ea typeface="Calibri"/>
                <a:cs typeface="Calibri"/>
                <a:sym typeface="Calibri"/>
              </a:rPr>
              <a:t>Cloud file analysis is available but can be configured not to send any attachment content from within Azure.</a:t>
            </a:r>
          </a:p>
        </p:txBody>
      </p:sp>
      <p:sp>
        <p:nvSpPr>
          <p:cNvPr id="682" name="Google Shape;682;g450e630d33_2_4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prstClr val="black"/>
                </a:buClr>
                <a:buSzPts val="1200"/>
                <a:buFont typeface="Calibri"/>
                <a:buNone/>
                <a:tabLst/>
                <a:defRPr/>
              </a:pPr>
              <a:t>10</a:t>
            </a:fld>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535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stand-alone product that is designed to supplement built-in cloud protections, but it is also well-suited to augment a secure email gateway (SEG) deployment because it extends visibility into messages between internal users that perimeter devices cannot see.</a:t>
            </a:r>
          </a:p>
          <a:p>
            <a:endParaRPr lang="en-US" dirty="0"/>
          </a:p>
          <a:p>
            <a:r>
              <a:rPr lang="en-US" dirty="0"/>
              <a:t>Even without auto-remediation enabled, Cloud Mailbox Defense is a powerful tool to enrich incident response investigations. Every feature of the product is built on top of open APIs so security operations can leverage it in their detection and triage infrastructure. Email administrators will benefit from being able to quickly search all messages and move or delete them on command, either individually or as a batch.</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11</a:t>
            </a:fld>
            <a:endParaRPr lang="en-US" dirty="0"/>
          </a:p>
        </p:txBody>
      </p:sp>
    </p:spTree>
    <p:extLst>
      <p:ext uri="{BB962C8B-B14F-4D97-AF65-F5344CB8AC3E}">
        <p14:creationId xmlns:p14="http://schemas.microsoft.com/office/powerpoint/2010/main" val="1321678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0" name="Google Shape;229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457200" rtl="0" eaLnBrk="0" fontAlgn="base" latinLnBrk="0" hangingPunct="0">
              <a:lnSpc>
                <a:spcPct val="100000"/>
              </a:lnSpc>
              <a:spcBef>
                <a:spcPts val="0"/>
              </a:spcBef>
              <a:spcAft>
                <a:spcPts val="0"/>
              </a:spcAft>
              <a:buClr>
                <a:schemeClr val="dk1"/>
              </a:buClr>
              <a:buSzPts val="1200"/>
              <a:buFont typeface="Calibri"/>
              <a:buNone/>
              <a:tabLst/>
              <a:defRPr/>
            </a:pPr>
            <a:r>
              <a:rPr lang="en-US" sz="1200" dirty="0"/>
              <a:t>The proof-of-value is impressive not only because it only takes two-steps and five minutes, but also because it is the full deployment of the product. If you don’t want to take and actions against messages by policy, simply stay in audit mode and use our search and triage features to see how we can empower your security teams. We require no change to mail flow so you can rest easy that your mail delivery will not be impacted. When you decide to move forward with the product, simply switch to auto-remediation and set your policy actions. Or if you prefer, you can continue to run the product in audit mode for use as an investigative or SecOps tool.</a:t>
            </a:r>
          </a:p>
          <a:p>
            <a:pPr marL="0" lvl="0" indent="0" algn="l" rtl="0">
              <a:spcBef>
                <a:spcPts val="0"/>
              </a:spcBef>
              <a:spcAft>
                <a:spcPts val="0"/>
              </a:spcAft>
              <a:buClr>
                <a:schemeClr val="dk1"/>
              </a:buClr>
              <a:buSzPts val="1200"/>
              <a:buFont typeface="Calibri"/>
              <a:buNone/>
            </a:pPr>
            <a:endParaRPr dirty="0"/>
          </a:p>
        </p:txBody>
      </p:sp>
      <p:sp>
        <p:nvSpPr>
          <p:cNvPr id="2291" name="Google Shape;229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a:buClr>
                <a:srgbClr val="000000"/>
              </a:buClr>
              <a:buSzPts val="1400"/>
              <a:buFont typeface="Arial"/>
              <a:buNone/>
              <a:defRPr/>
            </a:pPr>
            <a:fld id="{00000000-1234-1234-1234-123412341234}" type="slidenum">
              <a:rPr lang="en-US" sz="1400" kern="0">
                <a:solidFill>
                  <a:srgbClr val="000000"/>
                </a:solidFill>
                <a:latin typeface="CiscoSansTT ExtraLight" charset="0"/>
                <a:ea typeface="CiscoSansTT ExtraLight" charset="0"/>
                <a:cs typeface="CiscoSansTT ExtraLight" charset="0"/>
                <a:sym typeface="Arial"/>
              </a:rPr>
              <a:pPr>
                <a:buClr>
                  <a:srgbClr val="000000"/>
                </a:buClr>
                <a:buSzPts val="1400"/>
                <a:buFont typeface="Arial"/>
                <a:buNone/>
                <a:defRPr/>
              </a:pPr>
              <a:t>12</a:t>
            </a:fld>
            <a:endParaRPr sz="1400" kern="0" dirty="0">
              <a:solidFill>
                <a:srgbClr val="000000"/>
              </a:solidFill>
              <a:latin typeface="CiscoSansTT ExtraLight" charset="0"/>
              <a:ea typeface="CiscoSansTT ExtraLight" charset="0"/>
              <a:cs typeface="CiscoSansTT ExtraLight" charset="0"/>
              <a:sym typeface="Arial"/>
            </a:endParaRPr>
          </a:p>
        </p:txBody>
      </p:sp>
    </p:spTree>
    <p:extLst>
      <p:ext uri="{BB962C8B-B14F-4D97-AF65-F5344CB8AC3E}">
        <p14:creationId xmlns:p14="http://schemas.microsoft.com/office/powerpoint/2010/main" val="381379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631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move to cloud for email has been well underway for years now. We know the attraction of a more user-friendly experience and lower operational expense is driving businesses of every size and niche to SaaS email providers. Microsoft is by far the leader in this space with over half of the market.</a:t>
            </a:r>
          </a:p>
          <a:p>
            <a:endParaRPr lang="en-US" dirty="0"/>
          </a:p>
          <a:p>
            <a:r>
              <a:rPr lang="en-US" dirty="0"/>
              <a:t>It’s well-understood that most attacks begin with an email. According to reports like the Annual Verizon Data Breach report, that number is near 90%.</a:t>
            </a:r>
          </a:p>
        </p:txBody>
      </p:sp>
      <p:sp>
        <p:nvSpPr>
          <p:cNvPr id="4" name="Slide Number Placeholder 3"/>
          <p:cNvSpPr>
            <a:spLocks noGrp="1"/>
          </p:cNvSpPr>
          <p:nvPr>
            <p:ph type="sldNum" sz="quarter" idx="5"/>
          </p:nvPr>
        </p:nvSpPr>
        <p:spPr/>
        <p:txBody>
          <a:bodyPr/>
          <a:lstStyle/>
          <a:p>
            <a:fld id="{B1CDA699-1E0E-4713-AF62-19FD7AA82FF1}" type="slidenum">
              <a:rPr lang="en-US" smtClean="0"/>
              <a:t>2</a:t>
            </a:fld>
            <a:endParaRPr lang="en-US" dirty="0"/>
          </a:p>
        </p:txBody>
      </p:sp>
    </p:spTree>
    <p:extLst>
      <p:ext uri="{BB962C8B-B14F-4D97-AF65-F5344CB8AC3E}">
        <p14:creationId xmlns:p14="http://schemas.microsoft.com/office/powerpoint/2010/main" val="392512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ＭＳ Ｐゴシック" charset="0"/>
              </a:rPr>
              <a:t>Email continues to be not only the most effective way to gain a foothold in a business network but potentially the beginning and end of a successful compromise or breach. It’s the primary vector for malware infection because it effortlessly puts malicious payloads in front of the user and only one click away from exploitation. Beyond just delivering malware, attackers are more sophisticated than ever at crafting social engineering attacks and generating phishing links that look just like the services they are impersonating. We know that the weakest link the security chain is the human element, and what better way to exploit that than through email, which every member of your organization reads every day.</a:t>
            </a:r>
          </a:p>
          <a:p>
            <a:endParaRPr lang="en-US" sz="1200" b="0" kern="1200" dirty="0">
              <a:solidFill>
                <a:schemeClr val="tx1"/>
              </a:solidFill>
              <a:effectLst/>
              <a:latin typeface="+mn-lt"/>
              <a:ea typeface="ＭＳ Ｐゴシック" charset="0"/>
              <a:cs typeface="ＭＳ Ｐゴシック" charset="0"/>
            </a:endParaRPr>
          </a:p>
          <a:p>
            <a:r>
              <a:rPr lang="en-US" sz="1200" b="0" kern="1200" dirty="0">
                <a:solidFill>
                  <a:schemeClr val="tx1"/>
                </a:solidFill>
                <a:effectLst/>
                <a:latin typeface="+mn-lt"/>
                <a:ea typeface="ＭＳ Ｐゴシック" charset="0"/>
                <a:cs typeface="ＭＳ Ｐゴシック" charset="0"/>
              </a:rPr>
              <a:t>Business Email Compromise (BEC) passed Ransomware in cyber insurance claims and is currently the most lucrative way for criminals to attack your organization. The average transaction amount during BEC is $125,439. Between 2017 and 2018, the number of BEC attacks doubled, but the amount stolen tripled. According the FBI, monthly losses was estimated at $1.2B. The treasury department estimates it is much higher at $3.6B (https://www.hipaajournal.com/301-million-lost-to-bec-attacks-each-month/).</a:t>
            </a:r>
          </a:p>
          <a:p>
            <a:endParaRPr lang="en-US" sz="1200" b="0" kern="1200" dirty="0">
              <a:solidFill>
                <a:schemeClr val="tx1"/>
              </a:solidFill>
              <a:effectLst/>
              <a:latin typeface="+mn-lt"/>
              <a:ea typeface="ＭＳ Ｐゴシック" charset="0"/>
              <a:cs typeface="ＭＳ Ｐゴシック" charset="0"/>
            </a:endParaRPr>
          </a:p>
          <a:p>
            <a:r>
              <a:rPr lang="en-US" sz="1200" b="0" kern="1200" dirty="0">
                <a:solidFill>
                  <a:schemeClr val="tx1"/>
                </a:solidFill>
                <a:effectLst/>
                <a:latin typeface="+mn-lt"/>
                <a:ea typeface="ＭＳ Ｐゴシック" charset="0"/>
                <a:cs typeface="ＭＳ Ｐゴシック" charset="0"/>
              </a:rPr>
              <a:t>Simply relying on the built-in security controls of your email provider is not enough to mitigate this threat. Multiple layers of security engines are required to identify all the potentially destructive elements of an email:</a:t>
            </a:r>
          </a:p>
          <a:p>
            <a:endParaRPr lang="en-US" sz="1200" b="0" kern="1200" dirty="0">
              <a:solidFill>
                <a:schemeClr val="tx1"/>
              </a:solidFill>
              <a:effectLst/>
              <a:latin typeface="+mn-lt"/>
              <a:ea typeface="ＭＳ Ｐゴシック" charset="0"/>
              <a:cs typeface="ＭＳ Ｐゴシック" charset="0"/>
            </a:endParaRPr>
          </a:p>
          <a:p>
            <a:r>
              <a:rPr lang="en-US" sz="1200" b="0" kern="1200" dirty="0">
                <a:solidFill>
                  <a:schemeClr val="tx1"/>
                </a:solidFill>
                <a:effectLst/>
                <a:latin typeface="+mn-lt"/>
                <a:ea typeface="ＭＳ Ｐゴシック" charset="0"/>
                <a:cs typeface="ＭＳ Ｐゴシック" charset="0"/>
              </a:rPr>
              <a:t>	-The message attachments which may contain malware</a:t>
            </a:r>
          </a:p>
          <a:p>
            <a:r>
              <a:rPr lang="en-US" sz="1200" b="0" kern="1200" dirty="0">
                <a:solidFill>
                  <a:schemeClr val="tx1"/>
                </a:solidFill>
                <a:effectLst/>
                <a:latin typeface="+mn-lt"/>
                <a:ea typeface="ＭＳ Ｐゴシック" charset="0"/>
                <a:cs typeface="ＭＳ Ｐゴシック" charset="0"/>
              </a:rPr>
              <a:t>	-Links in the message which may lead to phishing sites and thus credential theft or account takeover.</a:t>
            </a:r>
          </a:p>
          <a:p>
            <a:r>
              <a:rPr lang="en-US" sz="1200" b="0" kern="1200" dirty="0">
                <a:solidFill>
                  <a:schemeClr val="tx1"/>
                </a:solidFill>
                <a:effectLst/>
                <a:latin typeface="+mn-lt"/>
                <a:ea typeface="ＭＳ Ｐゴシック" charset="0"/>
                <a:cs typeface="ＭＳ Ｐゴシック" charset="0"/>
              </a:rPr>
              <a:t>	-The body of a message which may contain social engineering attacks that lead to fraudulent wire transfers or other business compromise.</a:t>
            </a:r>
          </a:p>
          <a:p>
            <a:endParaRPr lang="en-US" sz="1200" b="0" kern="1200" dirty="0">
              <a:solidFill>
                <a:schemeClr val="tx1"/>
              </a:solidFill>
              <a:effectLst/>
              <a:latin typeface="+mn-lt"/>
              <a:ea typeface="ＭＳ Ｐゴシック" charset="0"/>
              <a:cs typeface="ＭＳ Ｐゴシック" charset="0"/>
            </a:endParaRPr>
          </a:p>
          <a:p>
            <a:endParaRPr lang="en-US" sz="1200" b="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a:t>
            </a:fld>
            <a:endParaRPr lang="en-US" dirty="0"/>
          </a:p>
        </p:txBody>
      </p:sp>
    </p:spTree>
    <p:extLst>
      <p:ext uri="{BB962C8B-B14F-4D97-AF65-F5344CB8AC3E}">
        <p14:creationId xmlns:p14="http://schemas.microsoft.com/office/powerpoint/2010/main" val="350875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ＭＳ Ｐゴシック" charset="0"/>
              </a:rPr>
              <a:t>Email continues to be not only the most effective way to gain a foothold in a business network but potentially the beginning and end of a successful compromise or breach. It’s the primary vector for malware infection because it effortlessly puts malicious payloads in front of the user and only one click away from exploitation. Beyond just delivering malware, attackers are more sophisticated than ever at crafting social engineering attacks and generating phishing links that look just like the services they are impersonating. We know that the weakest link the security chain is the human element, and what better way to exploit that than through email, which every member of your organization reads every day.</a:t>
            </a:r>
          </a:p>
          <a:p>
            <a:endParaRPr lang="en-US" sz="1200" b="0" kern="1200" dirty="0">
              <a:solidFill>
                <a:schemeClr val="tx1"/>
              </a:solidFill>
              <a:effectLst/>
              <a:latin typeface="+mn-lt"/>
              <a:ea typeface="ＭＳ Ｐゴシック" charset="0"/>
              <a:cs typeface="ＭＳ Ｐゴシック" charset="0"/>
            </a:endParaRPr>
          </a:p>
          <a:p>
            <a:r>
              <a:rPr lang="en-US" sz="1200" b="0" kern="1200" dirty="0">
                <a:solidFill>
                  <a:schemeClr val="tx1"/>
                </a:solidFill>
                <a:effectLst/>
                <a:latin typeface="+mn-lt"/>
                <a:ea typeface="ＭＳ Ｐゴシック" charset="0"/>
                <a:cs typeface="ＭＳ Ｐゴシック" charset="0"/>
              </a:rPr>
              <a:t>Business Email Compromise (BEC) passed Ransomware in cyber insurance claims and is currently the most lucrative way for criminals to attack your organization. The average transaction amount during BEC is $125,439. Between 2017 and 2018, the number of BEC attacks doubled, but the amount stolen tripled. According the FBI, monthly losses was estimated at $1.2B. The treasury department estimates it is much higher at $3.6B (https://www.hipaajournal.com/301-million-lost-to-bec-attacks-each-month/).</a:t>
            </a:r>
          </a:p>
          <a:p>
            <a:endParaRPr lang="en-US" sz="1200" b="0" kern="1200" dirty="0">
              <a:solidFill>
                <a:schemeClr val="tx1"/>
              </a:solidFill>
              <a:effectLst/>
              <a:latin typeface="+mn-lt"/>
              <a:ea typeface="ＭＳ Ｐゴシック" charset="0"/>
              <a:cs typeface="ＭＳ Ｐゴシック" charset="0"/>
            </a:endParaRPr>
          </a:p>
          <a:p>
            <a:r>
              <a:rPr lang="en-US" sz="1200" b="0" kern="1200" dirty="0">
                <a:solidFill>
                  <a:schemeClr val="tx1"/>
                </a:solidFill>
                <a:effectLst/>
                <a:latin typeface="+mn-lt"/>
                <a:ea typeface="ＭＳ Ｐゴシック" charset="0"/>
                <a:cs typeface="ＭＳ Ｐゴシック" charset="0"/>
              </a:rPr>
              <a:t>Simply relying on the built-in security controls of your email provider is not enough to mitigate this threat. Multiple layers of security engines are required to identify all the potentially destructive elements of an email:</a:t>
            </a:r>
          </a:p>
          <a:p>
            <a:endParaRPr lang="en-US" sz="1200" b="0" kern="1200" dirty="0">
              <a:solidFill>
                <a:schemeClr val="tx1"/>
              </a:solidFill>
              <a:effectLst/>
              <a:latin typeface="+mn-lt"/>
              <a:ea typeface="ＭＳ Ｐゴシック" charset="0"/>
              <a:cs typeface="ＭＳ Ｐゴシック" charset="0"/>
            </a:endParaRPr>
          </a:p>
          <a:p>
            <a:r>
              <a:rPr lang="en-US" sz="1200" b="0" kern="1200" dirty="0">
                <a:solidFill>
                  <a:schemeClr val="tx1"/>
                </a:solidFill>
                <a:effectLst/>
                <a:latin typeface="+mn-lt"/>
                <a:ea typeface="ＭＳ Ｐゴシック" charset="0"/>
                <a:cs typeface="ＭＳ Ｐゴシック" charset="0"/>
              </a:rPr>
              <a:t>	-The message attachments which may contain malware</a:t>
            </a:r>
          </a:p>
          <a:p>
            <a:r>
              <a:rPr lang="en-US" sz="1200" b="0" kern="1200" dirty="0">
                <a:solidFill>
                  <a:schemeClr val="tx1"/>
                </a:solidFill>
                <a:effectLst/>
                <a:latin typeface="+mn-lt"/>
                <a:ea typeface="ＭＳ Ｐゴシック" charset="0"/>
                <a:cs typeface="ＭＳ Ｐゴシック" charset="0"/>
              </a:rPr>
              <a:t>	-Links in the message which may lead to phishing sites and thus credential theft or account takeover.</a:t>
            </a:r>
          </a:p>
          <a:p>
            <a:r>
              <a:rPr lang="en-US" sz="1200" b="0" kern="1200" dirty="0">
                <a:solidFill>
                  <a:schemeClr val="tx1"/>
                </a:solidFill>
                <a:effectLst/>
                <a:latin typeface="+mn-lt"/>
                <a:ea typeface="ＭＳ Ｐゴシック" charset="0"/>
                <a:cs typeface="ＭＳ Ｐゴシック" charset="0"/>
              </a:rPr>
              <a:t>	-The body of a message which may contain social engineering attacks that lead to fraudulent wire transfers or other business compromise.</a:t>
            </a:r>
          </a:p>
          <a:p>
            <a:endParaRPr lang="en-US" sz="1200" b="0" kern="1200" dirty="0">
              <a:solidFill>
                <a:schemeClr val="tx1"/>
              </a:solidFill>
              <a:effectLst/>
              <a:latin typeface="+mn-lt"/>
              <a:ea typeface="ＭＳ Ｐゴシック" charset="0"/>
              <a:cs typeface="ＭＳ Ｐゴシック" charset="0"/>
            </a:endParaRPr>
          </a:p>
          <a:p>
            <a:endParaRPr lang="en-US" sz="1200" b="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391150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Protecting any software or infrastructure from attackers is an arms race. Offensive tools and malware are only ever as sophisticated as they need to be to work. Because of their success is the marketplace, Microsoft’s email offering is by far the most targeted. Attackers know that if they put their resources into evading O365’s built-in security protections then this scales very well. Instead of targeting individual company defenses, they can ensure that their techniques are re-usable across hundreds of targets.</a:t>
            </a:r>
          </a:p>
          <a:p>
            <a:endParaRPr lang="en-US" dirty="0"/>
          </a:p>
          <a:p>
            <a:r>
              <a:rPr lang="en-US" dirty="0"/>
              <a:t>Malware creators are working under the assumption that Microsoft ATP and EOP are in place and have become exceptionally good at circumventing them.</a:t>
            </a:r>
          </a:p>
          <a:p>
            <a:endParaRPr lang="en-US" dirty="0"/>
          </a:p>
          <a:p>
            <a:r>
              <a:rPr lang="en-US" dirty="0"/>
              <a:t>Customer’s who rely on Microsoft’s solutions alone are at a greater risk and will have significantly higher false-negative rates than those who diversify. This problem has driven the creation of a new market with incredible potential.</a:t>
            </a:r>
          </a:p>
        </p:txBody>
      </p:sp>
      <p:sp>
        <p:nvSpPr>
          <p:cNvPr id="4" name="Slide Number Placeholder 3"/>
          <p:cNvSpPr>
            <a:spLocks noGrp="1"/>
          </p:cNvSpPr>
          <p:nvPr>
            <p:ph type="sldNum" sz="quarter" idx="5"/>
          </p:nvPr>
        </p:nvSpPr>
        <p:spPr/>
        <p:txBody>
          <a:bodyPr/>
          <a:lstStyle/>
          <a:p>
            <a:fld id="{B1CDA699-1E0E-4713-AF62-19FD7AA82FF1}" type="slidenum">
              <a:rPr lang="en-US" smtClean="0"/>
              <a:t>5</a:t>
            </a:fld>
            <a:endParaRPr lang="en-US" dirty="0"/>
          </a:p>
        </p:txBody>
      </p:sp>
    </p:spTree>
    <p:extLst>
      <p:ext uri="{BB962C8B-B14F-4D97-AF65-F5344CB8AC3E}">
        <p14:creationId xmlns:p14="http://schemas.microsoft.com/office/powerpoint/2010/main" val="256555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move to cloud for business email has heavily favored Microsoft. With mass migration to Microsoft 365, new opportunities exist for tighter control and visibility of mailboxes though native APIs like Microsoft Graph. Leveraging these new tools goes beyond what a traditional gateway solution can accomplish in part because it provides further visibility into messages that never leave the local domain environment. Insider threats and phishing between internal mailboxes after an account takeover are high-risk areas when it comes to preventing BEC.</a:t>
            </a:r>
          </a:p>
          <a:p>
            <a:endParaRPr lang="en-US" dirty="0"/>
          </a:p>
          <a:p>
            <a:r>
              <a:rPr lang="en-US" dirty="0"/>
              <a:t>Gartner has coined the term Cloud Email Supplemental Security (CESS) to describe this new approach to email security which emphasizes direct integration with the APIs of cloud email providers. There has been nearly $300M is funding for start-up who are using this new model. Cisco is the first major player to enter this space, and with our first-in-the-industry threat research we are perfectly positioned to lead the way in this market.</a:t>
            </a:r>
          </a:p>
          <a:p>
            <a:endParaRPr lang="en-US" dirty="0"/>
          </a:p>
          <a:p>
            <a:r>
              <a:rPr lang="en-US" dirty="0"/>
              <a:t>The bottom line is that the story of an email attack doesn’t stop at the perimeter and SEG solutions should be augmented by leveraging the new tools we have available in Microsoft 365.</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6</a:t>
            </a:fld>
            <a:endParaRPr lang="en-US" dirty="0"/>
          </a:p>
        </p:txBody>
      </p:sp>
    </p:spTree>
    <p:extLst>
      <p:ext uri="{BB962C8B-B14F-4D97-AF65-F5344CB8AC3E}">
        <p14:creationId xmlns:p14="http://schemas.microsoft.com/office/powerpoint/2010/main" val="53441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operations teams have long used PowerShell to automate their detection, investigation, and remediation processes. But it can be slow, often taking hours to action a message across a large mailbox deployment. Microsoft’s investment in cloud has opened new avenues for automation in the form of native APIs like GRAPH.</a:t>
            </a:r>
          </a:p>
          <a:p>
            <a:endParaRPr lang="en-US" dirty="0"/>
          </a:p>
          <a:p>
            <a:r>
              <a:rPr lang="en-US" dirty="0"/>
              <a:t>Organizations are already taking advantage of this and shifting focus to these faster and more powerful tools. What we are doing is integrating our incredible threat intelligence with these tools to bring to market a brand-new email security tool.</a:t>
            </a:r>
          </a:p>
        </p:txBody>
      </p:sp>
      <p:sp>
        <p:nvSpPr>
          <p:cNvPr id="4" name="Slide Number Placeholder 3"/>
          <p:cNvSpPr>
            <a:spLocks noGrp="1"/>
          </p:cNvSpPr>
          <p:nvPr>
            <p:ph type="sldNum" sz="quarter" idx="5"/>
          </p:nvPr>
        </p:nvSpPr>
        <p:spPr/>
        <p:txBody>
          <a:bodyPr/>
          <a:lstStyle/>
          <a:p>
            <a:fld id="{B1CDA699-1E0E-4713-AF62-19FD7AA82FF1}" type="slidenum">
              <a:rPr lang="en-US" smtClean="0"/>
              <a:t>7</a:t>
            </a:fld>
            <a:endParaRPr lang="en-US" dirty="0"/>
          </a:p>
        </p:txBody>
      </p:sp>
    </p:spTree>
    <p:extLst>
      <p:ext uri="{BB962C8B-B14F-4D97-AF65-F5344CB8AC3E}">
        <p14:creationId xmlns:p14="http://schemas.microsoft.com/office/powerpoint/2010/main" val="228906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43f1331365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4" name="Google Shape;1914;g43f1331365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We have all of the protections that you would expect from a full—formed email security product.</a:t>
            </a:r>
          </a:p>
          <a:p>
            <a:pPr marL="0" indent="0" rtl="0">
              <a:buFont typeface="Arial" charset="0"/>
              <a:buNone/>
            </a:pPr>
            <a:endParaRPr lang="en-US" sz="1200" b="0" i="0" u="none" strike="noStrike" kern="1200" dirty="0">
              <a:solidFill>
                <a:schemeClr val="tx1"/>
              </a:solidFill>
              <a:effectLst/>
              <a:latin typeface="+mn-lt"/>
              <a:ea typeface="ＭＳ Ｐゴシック" charset="0"/>
              <a:cs typeface="ＭＳ Ｐゴシック" charset="0"/>
            </a:endParaRPr>
          </a:p>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We examine every component of a message: </a:t>
            </a:r>
          </a:p>
          <a:p>
            <a:pPr marL="0" indent="0" rtl="0">
              <a:buFont typeface="Arial" charset="0"/>
              <a:buNone/>
            </a:pPr>
            <a:endParaRPr lang="en-US" sz="1200" b="0" i="0" u="none" strike="noStrike" kern="1200" dirty="0">
              <a:solidFill>
                <a:schemeClr val="tx1"/>
              </a:solidFill>
              <a:effectLst/>
              <a:latin typeface="+mn-lt"/>
              <a:ea typeface="ＭＳ Ｐゴシック" charset="0"/>
              <a:cs typeface="ＭＳ Ｐゴシック" charset="0"/>
            </a:endParaRPr>
          </a:p>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	The attachment hash is checked against known malicious files, and the file itself can be run in our cloud file analysis engines to detect unknown malware. </a:t>
            </a:r>
          </a:p>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	Sender reputation is checked using cloud intelligence APIs so we know the data is as fresh as possible.</a:t>
            </a:r>
          </a:p>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	Embedded links are evaluated for category and reputation.</a:t>
            </a:r>
          </a:p>
          <a:p>
            <a:pPr marL="0" marR="0" lvl="0" indent="0" algn="l" defTabSz="457200" rtl="0" eaLnBrk="0" fontAlgn="base" latinLnBrk="0" hangingPunct="0">
              <a:lnSpc>
                <a:spcPct val="100000"/>
              </a:lnSpc>
              <a:spcBef>
                <a:spcPct val="30000"/>
              </a:spcBef>
              <a:spcAft>
                <a:spcPct val="0"/>
              </a:spcAft>
              <a:buClrTx/>
              <a:buSzTx/>
              <a:buFont typeface="Arial" charset="0"/>
              <a:buNone/>
              <a:tabLst/>
              <a:defRPr/>
            </a:pPr>
            <a:r>
              <a:rPr lang="en-US" sz="1200" b="0" i="0" u="none" strike="noStrike" kern="1200" dirty="0">
                <a:solidFill>
                  <a:schemeClr val="tx1"/>
                </a:solidFill>
                <a:effectLst/>
                <a:latin typeface="+mn-lt"/>
                <a:ea typeface="ＭＳ Ｐゴシック" charset="0"/>
                <a:cs typeface="ＭＳ Ｐゴシック" charset="0"/>
              </a:rPr>
              <a:t>	The content of the message is analyzed to identify phishing and business email compromise.</a:t>
            </a:r>
          </a:p>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	And of course we can detect spam.</a:t>
            </a:r>
          </a:p>
          <a:p>
            <a:pPr marL="0" indent="0" rtl="0">
              <a:buFont typeface="Arial" charset="0"/>
              <a:buNone/>
            </a:pPr>
            <a:endParaRPr lang="en-US" sz="1200" b="0" i="0" u="none" strike="noStrike" kern="1200" dirty="0">
              <a:solidFill>
                <a:schemeClr val="tx1"/>
              </a:solidFill>
              <a:effectLst/>
              <a:latin typeface="+mn-lt"/>
              <a:ea typeface="ＭＳ Ｐゴシック" charset="0"/>
              <a:cs typeface="ＭＳ Ｐゴシック" charset="0"/>
            </a:endParaRPr>
          </a:p>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All of these checks are run against every message, even those that are sent between internal users so we can detect insider threats, lateral movement, and malware propagation. </a:t>
            </a:r>
          </a:p>
          <a:p>
            <a:pPr marL="0" indent="0" rtl="0">
              <a:buFont typeface="Arial" charset="0"/>
              <a:buNone/>
            </a:pPr>
            <a:r>
              <a:rPr lang="en-US" sz="1200" b="0" i="0" u="none" strike="noStrike" kern="1200" dirty="0">
                <a:solidFill>
                  <a:schemeClr val="tx1"/>
                </a:solidFill>
                <a:effectLst/>
                <a:latin typeface="+mn-lt"/>
                <a:ea typeface="ＭＳ Ｐゴシック" charset="0"/>
                <a:cs typeface="ＭＳ Ｐゴシック" charset="0"/>
              </a:rPr>
              <a:t>	</a:t>
            </a:r>
          </a:p>
        </p:txBody>
      </p:sp>
      <p:sp>
        <p:nvSpPr>
          <p:cNvPr id="1915" name="Google Shape;1915;g43f1331365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base"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457200" rtl="0" eaLnBrk="1" fontAlgn="base"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824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Simplicity</a:t>
            </a:r>
          </a:p>
          <a:p>
            <a:endParaRPr lang="en-US" dirty="0"/>
          </a:p>
          <a:p>
            <a:r>
              <a:rPr lang="en-US" dirty="0"/>
              <a:t>When we say “simplicity” we really mean it –we want this product to deploy a fast as possible without infrastructure changes, and to be effective within minutes. No change to mail flow (or MX records) is required, meaning there is no operational risk to message delivery. We understand email is critical infrastructure and in direct line-of-business and deploying security controls should not require a compromise of message delivery. CMD can be deployed in “Audit mode” to allow for full visibility and manual remediation options without taking any policy action on messages so that you can see the full proof-of-value without taking any action on your messages.</a:t>
            </a:r>
          </a:p>
          <a:p>
            <a:pPr lvl="0"/>
            <a:r>
              <a:rPr lang="en-US" dirty="0"/>
              <a:t>	</a:t>
            </a:r>
          </a:p>
          <a:p>
            <a:pPr lvl="0"/>
            <a:r>
              <a:rPr lang="en-US" dirty="0"/>
              <a:t>After a painless, two-step deployment CMD can be administered and configured with minimal administrative overhead. Our philosophy is that the product should work out-of-the-box and require no specialized knowledge or tweaking. Our simple policy allows an administrator to decide what action should be taken on Spam/Phishing messages, and what action should be taken on Malware messages…and that’s it! There is no in-depth training required to get started.</a:t>
            </a:r>
          </a:p>
          <a:p>
            <a:pPr lvl="0"/>
            <a:endParaRPr lang="en-US" dirty="0"/>
          </a:p>
          <a:p>
            <a:r>
              <a:rPr lang="en-US" u="sng" dirty="0"/>
              <a:t>Visibility</a:t>
            </a:r>
          </a:p>
          <a:p>
            <a:endParaRPr lang="en-US" u="sng" dirty="0"/>
          </a:p>
          <a:p>
            <a:r>
              <a:rPr lang="en-US" u="none" dirty="0"/>
              <a:t>Because we are not sitting at the perimeter, we can see every message sent and received, including those sent between internal mailboxes. We can tell the entire story of a message and what mailboxes have been affected. We designed our search and triage page to be the perfect tool for email administrators, security operators, and incident responders alike. It’s possible to find the details of any message by searching several attributes such as sender, recipient, reply-to, URL, attachment, and more. Each record returned shows the original addresses, embedded URLs, attachment metadata, and verdicts. All of this is built on top of modern, open REST APIs so that it can be easily integrated into existing security operations tools.</a:t>
            </a:r>
          </a:p>
          <a:p>
            <a:endParaRPr lang="en-US" u="none" dirty="0"/>
          </a:p>
          <a:p>
            <a:r>
              <a:rPr lang="en-US" u="none" dirty="0"/>
              <a:t>Jumping to timeline or conversation view directly from the search results in order to see the flow of an email thread provides vital context to frame an attack investigation.</a:t>
            </a:r>
          </a:p>
          <a:p>
            <a:endParaRPr lang="en-US" u="sng" dirty="0"/>
          </a:p>
          <a:p>
            <a:pPr lvl="0"/>
            <a:r>
              <a:rPr lang="en-US" u="sng" dirty="0"/>
              <a:t>Control</a:t>
            </a:r>
          </a:p>
          <a:p>
            <a:pPr lvl="0"/>
            <a:endParaRPr lang="en-US" u="sng" dirty="0"/>
          </a:p>
          <a:p>
            <a:pPr lvl="0"/>
            <a:r>
              <a:rPr lang="en-US" u="none" dirty="0"/>
              <a:t>Besides the default policy actions, administrators can action messages on-demand directly from the search results. What used to take valuable time to accomplish through PowerShell scripts can now be done instantly using Microsoft’s own native cloud APIs. Messages can be deleted permanently for moved to a custom or existing folder in the user’s mailbox.</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F9F283-93F4-4D9C-8352-47DC2E5DE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27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Midnight Image">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5" y="3856736"/>
            <a:ext cx="5486400"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25765" y="4102749"/>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25765" y="4348762"/>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25765"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1681655"/>
            <a:ext cx="5486400" cy="1435242"/>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pic>
        <p:nvPicPr>
          <p:cNvPr id="10" name="Picture 9" descr="A picture containing drawing&#10;&#10;Description automatically generated">
            <a:extLst>
              <a:ext uri="{FF2B5EF4-FFF2-40B4-BE49-F238E27FC236}">
                <a16:creationId xmlns:a16="http://schemas.microsoft.com/office/drawing/2014/main" xmlns="" id="{EA0E7393-B89B-9143-B082-26015D40E9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46208" y="487542"/>
            <a:ext cx="1593916" cy="246013"/>
          </a:xfrm>
          <a:prstGeom prst="rect">
            <a:avLst/>
          </a:prstGeom>
        </p:spPr>
      </p:pic>
      <p:pic>
        <p:nvPicPr>
          <p:cNvPr id="13" name="Picture 12" descr="A picture containing plate&#10;&#10;Description automatically generated">
            <a:extLst>
              <a:ext uri="{FF2B5EF4-FFF2-40B4-BE49-F238E27FC236}">
                <a16:creationId xmlns:a16="http://schemas.microsoft.com/office/drawing/2014/main" xmlns="" id="{6270E3A9-90E4-8A4E-B901-F90F2C81C8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5220" y="221305"/>
            <a:ext cx="1493772" cy="769644"/>
          </a:xfrm>
          <a:prstGeom prst="rect">
            <a:avLst/>
          </a:prstGeom>
        </p:spPr>
      </p:pic>
      <p:pic>
        <p:nvPicPr>
          <p:cNvPr id="32" name="Picture 31">
            <a:extLst>
              <a:ext uri="{FF2B5EF4-FFF2-40B4-BE49-F238E27FC236}">
                <a16:creationId xmlns:a16="http://schemas.microsoft.com/office/drawing/2014/main" xmlns="" id="{D5F1CF0A-02F4-FF45-A1CF-72E27D4A454F}"/>
              </a:ext>
            </a:extLst>
          </p:cNvPr>
          <p:cNvPicPr>
            <a:picLocks noChangeAspect="1"/>
          </p:cNvPicPr>
          <p:nvPr userDrawn="1"/>
        </p:nvPicPr>
        <p:blipFill rotWithShape="1">
          <a:blip r:embed="rId4"/>
          <a:srcRect l="18563" r="15379"/>
          <a:stretch/>
        </p:blipFill>
        <p:spPr>
          <a:xfrm>
            <a:off x="4771014" y="1411550"/>
            <a:ext cx="4376204" cy="3731950"/>
          </a:xfrm>
          <a:prstGeom prst="rect">
            <a:avLst/>
          </a:prstGeom>
        </p:spPr>
      </p:pic>
    </p:spTree>
    <p:extLst>
      <p:ext uri="{BB962C8B-B14F-4D97-AF65-F5344CB8AC3E}">
        <p14:creationId xmlns:p14="http://schemas.microsoft.com/office/powerpoint/2010/main" val="37156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Column Big Text, Small Text –  Green">
    <p:bg>
      <p:bgPr>
        <a:solidFill>
          <a:schemeClr val="accent1"/>
        </a:solid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xmlns="" id="{58C69AF3-9B77-CB41-80AD-5756A4F491C5}"/>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bg1"/>
                </a:solidFill>
              </a:defRPr>
            </a:lvl1pPr>
          </a:lstStyle>
          <a:p>
            <a:r>
              <a:rPr lang="en-US" dirty="0"/>
              <a:t>##</a:t>
            </a:r>
            <a:endParaRPr dirty="0"/>
          </a:p>
        </p:txBody>
      </p:sp>
      <p:sp>
        <p:nvSpPr>
          <p:cNvPr id="7" name="Text Placeholder 12">
            <a:extLst>
              <a:ext uri="{FF2B5EF4-FFF2-40B4-BE49-F238E27FC236}">
                <a16:creationId xmlns:a16="http://schemas.microsoft.com/office/drawing/2014/main" xmlns="" id="{678850EE-3C15-5541-97EC-04A275D0478D}"/>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bg1"/>
                </a:solidFill>
              </a:defRPr>
            </a:lvl1pPr>
          </a:lstStyle>
          <a:p>
            <a:pPr lvl="0"/>
            <a:r>
              <a:rPr lang="en-US" dirty="0"/>
              <a:t>##</a:t>
            </a:r>
          </a:p>
        </p:txBody>
      </p:sp>
      <p:sp>
        <p:nvSpPr>
          <p:cNvPr id="3" name="Text Placeholder 2">
            <a:extLst>
              <a:ext uri="{FF2B5EF4-FFF2-40B4-BE49-F238E27FC236}">
                <a16:creationId xmlns:a16="http://schemas.microsoft.com/office/drawing/2014/main" xmlns="" id="{F3D4912F-5A13-2447-9CBF-DDC7997C5339}"/>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bg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dirty="0"/>
              <a:t>##</a:t>
            </a:r>
          </a:p>
        </p:txBody>
      </p:sp>
      <p:sp>
        <p:nvSpPr>
          <p:cNvPr id="8" name="Text Placeholder 14">
            <a:extLst>
              <a:ext uri="{FF2B5EF4-FFF2-40B4-BE49-F238E27FC236}">
                <a16:creationId xmlns:a16="http://schemas.microsoft.com/office/drawing/2014/main" xmlns="" id="{BF524472-0C76-3244-B104-518268EC6AAC}"/>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9" name="Text Placeholder 14">
            <a:extLst>
              <a:ext uri="{FF2B5EF4-FFF2-40B4-BE49-F238E27FC236}">
                <a16:creationId xmlns:a16="http://schemas.microsoft.com/office/drawing/2014/main" xmlns="" id="{96946D87-E546-C540-BA0D-AC6D38EB25CF}"/>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14" name="Text Placeholder 14">
            <a:extLst>
              <a:ext uri="{FF2B5EF4-FFF2-40B4-BE49-F238E27FC236}">
                <a16:creationId xmlns:a16="http://schemas.microsoft.com/office/drawing/2014/main" xmlns="" id="{F580CAE0-CE55-554D-9765-2D4829851B1B}"/>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10" name="Rectangle 7">
            <a:extLst>
              <a:ext uri="{FF2B5EF4-FFF2-40B4-BE49-F238E27FC236}">
                <a16:creationId xmlns:a16="http://schemas.microsoft.com/office/drawing/2014/main" xmlns="" id="{EBF7D149-1621-9141-B9C3-C6BA64906AA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1">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dirty="0">
              <a:solidFill>
                <a:schemeClr val="bg1">
                  <a:alpha val="50000"/>
                </a:schemeClr>
              </a:solidFill>
              <a:latin typeface="+mn-lt"/>
              <a:ea typeface="+mn-ea"/>
              <a:cs typeface="CiscoSans Thin"/>
            </a:endParaRPr>
          </a:p>
        </p:txBody>
      </p:sp>
      <p:sp>
        <p:nvSpPr>
          <p:cNvPr id="21" name="Rectangle 4">
            <a:extLst>
              <a:ext uri="{FF2B5EF4-FFF2-40B4-BE49-F238E27FC236}">
                <a16:creationId xmlns:a16="http://schemas.microsoft.com/office/drawing/2014/main" xmlns="" id="{D062C616-14A8-3347-B71B-037844E9B1CB}"/>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pic>
        <p:nvPicPr>
          <p:cNvPr id="22" name="Picture 21">
            <a:extLst>
              <a:ext uri="{FF2B5EF4-FFF2-40B4-BE49-F238E27FC236}">
                <a16:creationId xmlns:a16="http://schemas.microsoft.com/office/drawing/2014/main" xmlns="" id="{6615413E-71EA-1349-A6A5-C53A936FD9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9447"/>
            <a:ext cx="921665" cy="155093"/>
          </a:xfrm>
          <a:prstGeom prst="rect">
            <a:avLst/>
          </a:prstGeom>
        </p:spPr>
      </p:pic>
    </p:spTree>
    <p:extLst>
      <p:ext uri="{BB962C8B-B14F-4D97-AF65-F5344CB8AC3E}">
        <p14:creationId xmlns:p14="http://schemas.microsoft.com/office/powerpoint/2010/main" val="372043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Slide – Midnight">
    <p:bg>
      <p:bgPr>
        <a:solidFill>
          <a:schemeClr val="tx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4" name="Title 1"/>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bg1"/>
                </a:solidFill>
                <a:latin typeface="+mj-lt"/>
                <a:cs typeface="CiscoSans Thin"/>
              </a:defRPr>
            </a:lvl1pPr>
          </a:lstStyle>
          <a:p>
            <a:r>
              <a:rPr lang="en-US" dirty="0"/>
              <a:t>Quote text goes here</a:t>
            </a:r>
          </a:p>
        </p:txBody>
      </p:sp>
      <p:pic>
        <p:nvPicPr>
          <p:cNvPr id="7" name="Picture 6" descr="A close up of graphics&#10;&#10;Description automatically generated">
            <a:extLst>
              <a:ext uri="{FF2B5EF4-FFF2-40B4-BE49-F238E27FC236}">
                <a16:creationId xmlns:a16="http://schemas.microsoft.com/office/drawing/2014/main" xmlns="" id="{3D75956E-C193-B74A-91F2-4B0B2A0877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28" name="Rectangle 7">
            <a:extLst>
              <a:ext uri="{FF2B5EF4-FFF2-40B4-BE49-F238E27FC236}">
                <a16:creationId xmlns:a16="http://schemas.microsoft.com/office/drawing/2014/main" xmlns="" id="{33A6578D-9260-D14A-BC63-C922BB2255B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dirty="0">
              <a:solidFill>
                <a:schemeClr val="bg2">
                  <a:alpha val="50000"/>
                </a:schemeClr>
              </a:solidFill>
              <a:latin typeface="+mn-lt"/>
              <a:ea typeface="+mn-ea"/>
              <a:cs typeface="CiscoSans Thin"/>
            </a:endParaRPr>
          </a:p>
        </p:txBody>
      </p:sp>
      <p:sp>
        <p:nvSpPr>
          <p:cNvPr id="38" name="Rectangle 4">
            <a:extLst>
              <a:ext uri="{FF2B5EF4-FFF2-40B4-BE49-F238E27FC236}">
                <a16:creationId xmlns:a16="http://schemas.microsoft.com/office/drawing/2014/main" xmlns="" id="{F359E99A-33B7-DF43-9012-D3D8BD1D615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2">
                    <a:alpha val="50000"/>
                  </a:schemeClr>
                </a:solidFill>
                <a:latin typeface="+mn-lt"/>
                <a:ea typeface="+mn-ea"/>
                <a:cs typeface="CiscoSans Thin"/>
              </a:rPr>
              <a:t>© 2020 Cisco and/or its affiliates. All rights reserved. Cisco Confidential   </a:t>
            </a:r>
          </a:p>
        </p:txBody>
      </p:sp>
      <p:pic>
        <p:nvPicPr>
          <p:cNvPr id="25" name="Picture 24">
            <a:extLst>
              <a:ext uri="{FF2B5EF4-FFF2-40B4-BE49-F238E27FC236}">
                <a16:creationId xmlns:a16="http://schemas.microsoft.com/office/drawing/2014/main" xmlns="" id="{6F36CA32-58D5-9942-9A22-86FB598D07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388224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White">
    <p:bg>
      <p:bgPr>
        <a:solidFill>
          <a:schemeClr val="bg1"/>
        </a:solidFill>
        <a:effectLst/>
      </p:bgPr>
    </p:bg>
    <p:spTree>
      <p:nvGrpSpPr>
        <p:cNvPr id="1" name=""/>
        <p:cNvGrpSpPr/>
        <p:nvPr/>
      </p:nvGrpSpPr>
      <p:grpSpPr>
        <a:xfrm>
          <a:off x="0" y="0"/>
          <a:ext cx="0" cy="0"/>
          <a:chOff x="0" y="0"/>
          <a:chExt cx="0" cy="0"/>
        </a:xfrm>
      </p:grpSpPr>
      <p:pic>
        <p:nvPicPr>
          <p:cNvPr id="8" name="Picture 7" descr="A close up of graphics&#10;&#10;Description automatically generated">
            <a:extLst>
              <a:ext uri="{FF2B5EF4-FFF2-40B4-BE49-F238E27FC236}">
                <a16:creationId xmlns:a16="http://schemas.microsoft.com/office/drawing/2014/main" xmlns="" id="{4B8C6B6E-5440-0442-90FA-032E5B009E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5" name="Text Placeholder 9">
            <a:extLst>
              <a:ext uri="{FF2B5EF4-FFF2-40B4-BE49-F238E27FC236}">
                <a16:creationId xmlns:a16="http://schemas.microsoft.com/office/drawing/2014/main" xmlns="" id="{EB216A41-11DA-E64E-873B-7A02B7184523}"/>
              </a:ext>
            </a:extLst>
          </p:cNvPr>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6" name="Title 1">
            <a:extLst>
              <a:ext uri="{FF2B5EF4-FFF2-40B4-BE49-F238E27FC236}">
                <a16:creationId xmlns:a16="http://schemas.microsoft.com/office/drawing/2014/main" xmlns="" id="{2C42E86F-4C11-4247-9FA1-07497EBD4101}"/>
              </a:ext>
            </a:extLst>
          </p:cNvPr>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tx1"/>
                </a:solidFill>
                <a:latin typeface="+mj-lt"/>
                <a:cs typeface="CiscoSans Thin"/>
              </a:defRPr>
            </a:lvl1pPr>
          </a:lstStyle>
          <a:p>
            <a:r>
              <a:rPr lang="en-US" dirty="0"/>
              <a:t>Quote text goes here</a:t>
            </a:r>
          </a:p>
        </p:txBody>
      </p:sp>
    </p:spTree>
    <p:extLst>
      <p:ext uri="{BB962C8B-B14F-4D97-AF65-F5344CB8AC3E}">
        <p14:creationId xmlns:p14="http://schemas.microsoft.com/office/powerpoint/2010/main" val="182056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D762D00-C041-704D-AE62-5F2E147C86B8}"/>
              </a:ext>
            </a:extLst>
          </p:cNvPr>
          <p:cNvSpPr>
            <a:spLocks noGrp="1"/>
          </p:cNvSpPr>
          <p:nvPr>
            <p:ph type="body" sz="quarter" idx="11" hasCustomPrompt="1"/>
          </p:nvPr>
        </p:nvSpPr>
        <p:spPr>
          <a:xfrm>
            <a:off x="437766" y="1204180"/>
            <a:ext cx="8348472" cy="3324225"/>
          </a:xfrm>
          <a:prstGeom prst="rect">
            <a:avLst/>
          </a:prstGeom>
        </p:spPr>
        <p:txBody>
          <a:bodyPr/>
          <a:lstStyle>
            <a:lvl1pPr>
              <a:defRPr/>
            </a:lvl1pPr>
            <a:lvl2pPr>
              <a:defRPr/>
            </a:lvl2pPr>
            <a:lvl3pPr>
              <a:defRPr/>
            </a:lvl3pPr>
          </a:lstStyle>
          <a:p>
            <a:pPr lvl="0"/>
            <a:r>
              <a:rPr lang="en-US" dirty="0"/>
              <a:t>First level (use “Indent More” or “Indent Less” to format sub-bullets)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5">
            <a:extLst>
              <a:ext uri="{FF2B5EF4-FFF2-40B4-BE49-F238E27FC236}">
                <a16:creationId xmlns:a16="http://schemas.microsoft.com/office/drawing/2014/main" xmlns="" id="{2C01079A-276A-1E48-AE66-25F0A3A834A3}"/>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371896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Graphic">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3669C26F-DD26-8E4A-8278-6C449BB9516C}"/>
              </a:ext>
            </a:extLst>
          </p:cNvPr>
          <p:cNvSpPr>
            <a:spLocks noGrp="1"/>
          </p:cNvSpPr>
          <p:nvPr>
            <p:ph type="body" sz="quarter" idx="11" hasCustomPrompt="1"/>
          </p:nvPr>
        </p:nvSpPr>
        <p:spPr>
          <a:xfrm>
            <a:off x="437766" y="1204180"/>
            <a:ext cx="6309360"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xmlns="" id="{A7C08659-229C-BD4C-B05F-D404CDE9C3F3}"/>
              </a:ext>
            </a:extLst>
          </p:cNvPr>
          <p:cNvGrpSpPr/>
          <p:nvPr userDrawn="1"/>
        </p:nvGrpSpPr>
        <p:grpSpPr>
          <a:xfrm>
            <a:off x="6767538" y="2638032"/>
            <a:ext cx="2376462" cy="1536581"/>
            <a:chOff x="6767538" y="2638032"/>
            <a:chExt cx="2376462" cy="1536581"/>
          </a:xfrm>
        </p:grpSpPr>
        <p:sp>
          <p:nvSpPr>
            <p:cNvPr id="8" name="Freeform 2">
              <a:extLst>
                <a:ext uri="{FF2B5EF4-FFF2-40B4-BE49-F238E27FC236}">
                  <a16:creationId xmlns:a16="http://schemas.microsoft.com/office/drawing/2014/main" xmlns="" id="{4910B3A8-9E20-484E-B975-980C5FC275DC}"/>
                </a:ext>
              </a:extLst>
            </p:cNvPr>
            <p:cNvSpPr/>
            <p:nvPr userDrawn="1"/>
          </p:nvSpPr>
          <p:spPr>
            <a:xfrm>
              <a:off x="8138293" y="2699871"/>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19" name="Oval 18">
              <a:extLst>
                <a:ext uri="{FF2B5EF4-FFF2-40B4-BE49-F238E27FC236}">
                  <a16:creationId xmlns:a16="http://schemas.microsoft.com/office/drawing/2014/main" xmlns="" id="{12042D90-1F8E-234B-AE7A-88FC4599C6F8}"/>
                </a:ext>
              </a:extLst>
            </p:cNvPr>
            <p:cNvSpPr>
              <a:spLocks noChangeAspect="1"/>
            </p:cNvSpPr>
            <p:nvPr userDrawn="1"/>
          </p:nvSpPr>
          <p:spPr>
            <a:xfrm>
              <a:off x="6767538" y="3103152"/>
              <a:ext cx="606340" cy="6063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xmlns="" id="{240B2BE8-2880-4247-945B-7FBB437F0366}"/>
                </a:ext>
              </a:extLst>
            </p:cNvPr>
            <p:cNvSpPr>
              <a:spLocks noChangeAspect="1"/>
            </p:cNvSpPr>
            <p:nvPr userDrawn="1"/>
          </p:nvSpPr>
          <p:spPr>
            <a:xfrm>
              <a:off x="8098390" y="3260035"/>
              <a:ext cx="292575" cy="29257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xmlns="" id="{6A607C05-72CA-8541-B06C-1BBBE74B30D2}"/>
                </a:ext>
              </a:extLst>
            </p:cNvPr>
            <p:cNvSpPr/>
            <p:nvPr/>
          </p:nvSpPr>
          <p:spPr>
            <a:xfrm>
              <a:off x="7433951" y="2856043"/>
              <a:ext cx="1106608" cy="1100559"/>
            </a:xfrm>
            <a:custGeom>
              <a:avLst/>
              <a:gdLst>
                <a:gd name="connsiteX0" fmla="*/ 416164 w 832328"/>
                <a:gd name="connsiteY0" fmla="*/ 827763 h 827779"/>
                <a:gd name="connsiteX1" fmla="*/ 413688 w 832328"/>
                <a:gd name="connsiteY1" fmla="*/ 826721 h 827779"/>
                <a:gd name="connsiteX2" fmla="*/ 1065 w 832328"/>
                <a:gd name="connsiteY2" fmla="*/ 416353 h 827779"/>
                <a:gd name="connsiteX3" fmla="*/ 1000 w 832328"/>
                <a:gd name="connsiteY3" fmla="*/ 411397 h 827779"/>
                <a:gd name="connsiteX4" fmla="*/ 1065 w 832328"/>
                <a:gd name="connsiteY4" fmla="*/ 411332 h 827779"/>
                <a:gd name="connsiteX5" fmla="*/ 413688 w 832328"/>
                <a:gd name="connsiteY5" fmla="*/ 1059 h 827779"/>
                <a:gd name="connsiteX6" fmla="*/ 418671 w 832328"/>
                <a:gd name="connsiteY6" fmla="*/ 995 h 827779"/>
                <a:gd name="connsiteX7" fmla="*/ 418736 w 832328"/>
                <a:gd name="connsiteY7" fmla="*/ 1059 h 827779"/>
                <a:gd name="connsiteX8" fmla="*/ 831264 w 832328"/>
                <a:gd name="connsiteY8" fmla="*/ 411332 h 827779"/>
                <a:gd name="connsiteX9" fmla="*/ 831328 w 832328"/>
                <a:gd name="connsiteY9" fmla="*/ 416289 h 827779"/>
                <a:gd name="connsiteX10" fmla="*/ 831264 w 832328"/>
                <a:gd name="connsiteY10" fmla="*/ 416353 h 827779"/>
                <a:gd name="connsiteX11" fmla="*/ 419117 w 832328"/>
                <a:gd name="connsiteY11" fmla="*/ 826721 h 827779"/>
                <a:gd name="connsiteX12" fmla="*/ 416164 w 832328"/>
                <a:gd name="connsiteY12" fmla="*/ 827763 h 827779"/>
                <a:gd name="connsiteX13" fmla="*/ 8685 w 832328"/>
                <a:gd name="connsiteY13" fmla="*/ 413701 h 827779"/>
                <a:gd name="connsiteX14" fmla="*/ 416164 w 832328"/>
                <a:gd name="connsiteY14" fmla="*/ 819143 h 827779"/>
                <a:gd name="connsiteX15" fmla="*/ 823739 w 832328"/>
                <a:gd name="connsiteY15" fmla="*/ 413701 h 827779"/>
                <a:gd name="connsiteX16" fmla="*/ 416164 w 832328"/>
                <a:gd name="connsiteY16" fmla="*/ 8543 h 8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2328" h="827779">
                  <a:moveTo>
                    <a:pt x="416164" y="827763"/>
                  </a:moveTo>
                  <a:cubicBezTo>
                    <a:pt x="415231" y="827766"/>
                    <a:pt x="414336" y="827389"/>
                    <a:pt x="413688" y="826721"/>
                  </a:cubicBezTo>
                  <a:lnTo>
                    <a:pt x="1065" y="416353"/>
                  </a:lnTo>
                  <a:cubicBezTo>
                    <a:pt x="-329" y="415002"/>
                    <a:pt x="-358" y="412783"/>
                    <a:pt x="1000" y="411397"/>
                  </a:cubicBezTo>
                  <a:cubicBezTo>
                    <a:pt x="1021" y="411375"/>
                    <a:pt x="1043" y="411354"/>
                    <a:pt x="1065" y="411332"/>
                  </a:cubicBezTo>
                  <a:lnTo>
                    <a:pt x="413688" y="1059"/>
                  </a:lnTo>
                  <a:cubicBezTo>
                    <a:pt x="415046" y="-327"/>
                    <a:pt x="417277" y="-356"/>
                    <a:pt x="418671" y="995"/>
                  </a:cubicBezTo>
                  <a:cubicBezTo>
                    <a:pt x="418693" y="1016"/>
                    <a:pt x="418715" y="1037"/>
                    <a:pt x="418736" y="1059"/>
                  </a:cubicBezTo>
                  <a:lnTo>
                    <a:pt x="831264" y="411332"/>
                  </a:lnTo>
                  <a:cubicBezTo>
                    <a:pt x="832658" y="412683"/>
                    <a:pt x="832687" y="414902"/>
                    <a:pt x="831328" y="416289"/>
                  </a:cubicBezTo>
                  <a:cubicBezTo>
                    <a:pt x="831307" y="416311"/>
                    <a:pt x="831286" y="416332"/>
                    <a:pt x="831264" y="416353"/>
                  </a:cubicBezTo>
                  <a:lnTo>
                    <a:pt x="419117" y="826721"/>
                  </a:lnTo>
                  <a:cubicBezTo>
                    <a:pt x="418335" y="827485"/>
                    <a:pt x="417255" y="827866"/>
                    <a:pt x="416164" y="827763"/>
                  </a:cubicBezTo>
                  <a:close/>
                  <a:moveTo>
                    <a:pt x="8685" y="413701"/>
                  </a:moveTo>
                  <a:lnTo>
                    <a:pt x="416164" y="819143"/>
                  </a:lnTo>
                  <a:lnTo>
                    <a:pt x="823739" y="413701"/>
                  </a:lnTo>
                  <a:lnTo>
                    <a:pt x="416164" y="8543"/>
                  </a:lnTo>
                  <a:close/>
                </a:path>
              </a:pathLst>
            </a:custGeom>
            <a:solidFill>
              <a:srgbClr val="69BD45"/>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xmlns="" id="{BB88584A-B69D-6541-A1A6-3C179D3CD33A}"/>
                </a:ext>
              </a:extLst>
            </p:cNvPr>
            <p:cNvSpPr/>
            <p:nvPr/>
          </p:nvSpPr>
          <p:spPr>
            <a:xfrm>
              <a:off x="7964439" y="2638032"/>
              <a:ext cx="1179561" cy="1536581"/>
            </a:xfrm>
            <a:custGeom>
              <a:avLst/>
              <a:gdLst>
                <a:gd name="connsiteX0" fmla="*/ 775341 w 1179561"/>
                <a:gd name="connsiteY0" fmla="*/ 1323 h 1536581"/>
                <a:gd name="connsiteX1" fmla="*/ 775427 w 1179561"/>
                <a:gd name="connsiteY1" fmla="*/ 1408 h 1536581"/>
                <a:gd name="connsiteX2" fmla="*/ 1179561 w 1179561"/>
                <a:gd name="connsiteY2" fmla="*/ 403334 h 1536581"/>
                <a:gd name="connsiteX3" fmla="*/ 1179561 w 1179561"/>
                <a:gd name="connsiteY3" fmla="*/ 416347 h 1536581"/>
                <a:gd name="connsiteX4" fmla="*/ 772134 w 1179561"/>
                <a:gd name="connsiteY4" fmla="*/ 11483 h 1536581"/>
                <a:gd name="connsiteX5" fmla="*/ 10914 w 1179561"/>
                <a:gd name="connsiteY5" fmla="*/ 768293 h 1536581"/>
                <a:gd name="connsiteX6" fmla="*/ 772134 w 1179561"/>
                <a:gd name="connsiteY6" fmla="*/ 1525355 h 1536581"/>
                <a:gd name="connsiteX7" fmla="*/ 1179561 w 1179561"/>
                <a:gd name="connsiteY7" fmla="*/ 1120357 h 1536581"/>
                <a:gd name="connsiteX8" fmla="*/ 1179561 w 1179561"/>
                <a:gd name="connsiteY8" fmla="*/ 1133630 h 1536581"/>
                <a:gd name="connsiteX9" fmla="*/ 775427 w 1179561"/>
                <a:gd name="connsiteY9" fmla="*/ 1535556 h 1536581"/>
                <a:gd name="connsiteX10" fmla="*/ 772134 w 1179561"/>
                <a:gd name="connsiteY10" fmla="*/ 1536564 h 1536581"/>
                <a:gd name="connsiteX11" fmla="*/ 768716 w 1179561"/>
                <a:gd name="connsiteY11" fmla="*/ 1535179 h 1536581"/>
                <a:gd name="connsiteX12" fmla="*/ 1416 w 1179561"/>
                <a:gd name="connsiteY12" fmla="*/ 771819 h 1536581"/>
                <a:gd name="connsiteX13" fmla="*/ 1330 w 1179561"/>
                <a:gd name="connsiteY13" fmla="*/ 765230 h 1536581"/>
                <a:gd name="connsiteX14" fmla="*/ 1416 w 1179561"/>
                <a:gd name="connsiteY14" fmla="*/ 765145 h 1536581"/>
                <a:gd name="connsiteX15" fmla="*/ 768716 w 1179561"/>
                <a:gd name="connsiteY15" fmla="*/ 1408 h 1536581"/>
                <a:gd name="connsiteX16" fmla="*/ 775341 w 1179561"/>
                <a:gd name="connsiteY16" fmla="*/ 1323 h 153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61" h="1536581">
                  <a:moveTo>
                    <a:pt x="775341" y="1323"/>
                  </a:moveTo>
                  <a:cubicBezTo>
                    <a:pt x="775370" y="1351"/>
                    <a:pt x="775400" y="1379"/>
                    <a:pt x="775427" y="1408"/>
                  </a:cubicBezTo>
                  <a:lnTo>
                    <a:pt x="1179561" y="403334"/>
                  </a:lnTo>
                  <a:lnTo>
                    <a:pt x="1179561" y="416347"/>
                  </a:lnTo>
                  <a:lnTo>
                    <a:pt x="772134" y="11483"/>
                  </a:lnTo>
                  <a:lnTo>
                    <a:pt x="10914" y="768293"/>
                  </a:lnTo>
                  <a:lnTo>
                    <a:pt x="772134" y="1525355"/>
                  </a:lnTo>
                  <a:lnTo>
                    <a:pt x="1179561" y="1120357"/>
                  </a:lnTo>
                  <a:lnTo>
                    <a:pt x="1179561" y="1133630"/>
                  </a:lnTo>
                  <a:lnTo>
                    <a:pt x="775427" y="1535556"/>
                  </a:lnTo>
                  <a:cubicBezTo>
                    <a:pt x="774505" y="1536307"/>
                    <a:pt x="773323" y="1536669"/>
                    <a:pt x="772134" y="1536564"/>
                  </a:cubicBezTo>
                  <a:cubicBezTo>
                    <a:pt x="770858" y="1536559"/>
                    <a:pt x="769632" y="1536063"/>
                    <a:pt x="768716" y="1535179"/>
                  </a:cubicBezTo>
                  <a:lnTo>
                    <a:pt x="1416" y="771819"/>
                  </a:lnTo>
                  <a:cubicBezTo>
                    <a:pt x="-438" y="770023"/>
                    <a:pt x="-476" y="767073"/>
                    <a:pt x="1330" y="765230"/>
                  </a:cubicBezTo>
                  <a:cubicBezTo>
                    <a:pt x="1358" y="765201"/>
                    <a:pt x="1387" y="765173"/>
                    <a:pt x="1416" y="765145"/>
                  </a:cubicBezTo>
                  <a:lnTo>
                    <a:pt x="768716" y="1408"/>
                  </a:lnTo>
                  <a:cubicBezTo>
                    <a:pt x="770521" y="-435"/>
                    <a:pt x="773488" y="-473"/>
                    <a:pt x="775341" y="1323"/>
                  </a:cubicBezTo>
                  <a:close/>
                </a:path>
              </a:pathLst>
            </a:custGeom>
            <a:solidFill>
              <a:schemeClr val="accent3"/>
            </a:solidFill>
            <a:ln w="9525" cap="flat">
              <a:noFill/>
              <a:prstDash val="solid"/>
              <a:miter/>
            </a:ln>
          </p:spPr>
          <p:txBody>
            <a:bodyPr rtlCol="0" anchor="ctr"/>
            <a:lstStyle/>
            <a:p>
              <a:endParaRPr lang="en-US"/>
            </a:p>
          </p:txBody>
        </p:sp>
      </p:grpSp>
      <p:sp>
        <p:nvSpPr>
          <p:cNvPr id="10" name="Title Placeholder 5">
            <a:extLst>
              <a:ext uri="{FF2B5EF4-FFF2-40B4-BE49-F238E27FC236}">
                <a16:creationId xmlns:a16="http://schemas.microsoft.com/office/drawing/2014/main" xmlns="" id="{D6243209-3D98-1F4D-A52F-21C6722EE49B}"/>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427501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xmlns="" id="{11E9D091-2867-F84D-8A95-E2618466BD52}"/>
              </a:ext>
            </a:extLst>
          </p:cNvPr>
          <p:cNvSpPr>
            <a:spLocks noGrp="1"/>
          </p:cNvSpPr>
          <p:nvPr>
            <p:ph type="body" sz="quarter" idx="11" hasCustomPrompt="1"/>
          </p:nvPr>
        </p:nvSpPr>
        <p:spPr>
          <a:xfrm>
            <a:off x="437766" y="1204180"/>
            <a:ext cx="5776767"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xmlns="" id="{B8334349-246B-8747-8834-B21ED22A0F6B}"/>
              </a:ext>
            </a:extLst>
          </p:cNvPr>
          <p:cNvGrpSpPr/>
          <p:nvPr userDrawn="1"/>
        </p:nvGrpSpPr>
        <p:grpSpPr>
          <a:xfrm>
            <a:off x="5994367" y="2003514"/>
            <a:ext cx="3149633" cy="3139986"/>
            <a:chOff x="5994367" y="2003514"/>
            <a:chExt cx="3149633" cy="3139986"/>
          </a:xfrm>
        </p:grpSpPr>
        <p:sp>
          <p:nvSpPr>
            <p:cNvPr id="8" name="Freeform 2">
              <a:extLst>
                <a:ext uri="{FF2B5EF4-FFF2-40B4-BE49-F238E27FC236}">
                  <a16:creationId xmlns:a16="http://schemas.microsoft.com/office/drawing/2014/main" xmlns="" id="{914B8707-A1DF-9644-8101-4B8306A4256F}"/>
                </a:ext>
              </a:extLst>
            </p:cNvPr>
            <p:cNvSpPr/>
            <p:nvPr userDrawn="1"/>
          </p:nvSpPr>
          <p:spPr>
            <a:xfrm>
              <a:off x="7820979" y="2217062"/>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24" name="Graphic 15">
              <a:extLst>
                <a:ext uri="{FF2B5EF4-FFF2-40B4-BE49-F238E27FC236}">
                  <a16:creationId xmlns:a16="http://schemas.microsoft.com/office/drawing/2014/main" xmlns="" id="{61B2E654-3726-7541-8BF3-7A6A41A2515F}"/>
                </a:ext>
              </a:extLst>
            </p:cNvPr>
            <p:cNvSpPr>
              <a:spLocks noChangeAspect="1"/>
            </p:cNvSpPr>
            <p:nvPr userDrawn="1"/>
          </p:nvSpPr>
          <p:spPr>
            <a:xfrm>
              <a:off x="5994367" y="2282468"/>
              <a:ext cx="2549557" cy="2532420"/>
            </a:xfrm>
            <a:custGeom>
              <a:avLst/>
              <a:gdLst>
                <a:gd name="connsiteX0" fmla="*/ 1898713 w 1898712"/>
                <a:gd name="connsiteY0" fmla="*/ 1885950 h 1885950"/>
                <a:gd name="connsiteX1" fmla="*/ 1898713 w 1898712"/>
                <a:gd name="connsiteY1" fmla="*/ 0 h 1885950"/>
                <a:gd name="connsiteX2" fmla="*/ 0 w 1898712"/>
                <a:gd name="connsiteY2" fmla="*/ 1885950 h 1885950"/>
                <a:gd name="connsiteX3" fmla="*/ 1898713 w 1898712"/>
                <a:gd name="connsiteY3" fmla="*/ 1885950 h 1885950"/>
              </a:gdLst>
              <a:ahLst/>
              <a:cxnLst>
                <a:cxn ang="0">
                  <a:pos x="connsiteX0" y="connsiteY0"/>
                </a:cxn>
                <a:cxn ang="0">
                  <a:pos x="connsiteX1" y="connsiteY1"/>
                </a:cxn>
                <a:cxn ang="0">
                  <a:pos x="connsiteX2" y="connsiteY2"/>
                </a:cxn>
                <a:cxn ang="0">
                  <a:pos x="connsiteX3" y="connsiteY3"/>
                </a:cxn>
              </a:cxnLst>
              <a:rect l="l" t="t" r="r" b="b"/>
              <a:pathLst>
                <a:path w="1898712" h="1885950">
                  <a:moveTo>
                    <a:pt x="1898713" y="1885950"/>
                  </a:moveTo>
                  <a:lnTo>
                    <a:pt x="1898713" y="0"/>
                  </a:lnTo>
                  <a:lnTo>
                    <a:pt x="0" y="1885950"/>
                  </a:lnTo>
                  <a:lnTo>
                    <a:pt x="1898713" y="1885950"/>
                  </a:lnTo>
                  <a:close/>
                </a:path>
              </a:pathLst>
            </a:custGeom>
            <a:noFill/>
            <a:ln w="18956" cap="flat">
              <a:solidFill>
                <a:srgbClr val="6EBE4A"/>
              </a:solidFill>
              <a:prstDash val="solid"/>
              <a:round/>
            </a:ln>
          </p:spPr>
          <p:txBody>
            <a:bodyPr rtlCol="0" anchor="ctr"/>
            <a:lstStyle/>
            <a:p>
              <a:endParaRPr lang="en-US"/>
            </a:p>
          </p:txBody>
        </p:sp>
        <p:pic>
          <p:nvPicPr>
            <p:cNvPr id="25" name="Picture 24">
              <a:extLst>
                <a:ext uri="{FF2B5EF4-FFF2-40B4-BE49-F238E27FC236}">
                  <a16:creationId xmlns:a16="http://schemas.microsoft.com/office/drawing/2014/main" xmlns="" id="{8FF7D66D-FD86-A149-A8F5-117A6B95054D}"/>
                </a:ext>
              </a:extLst>
            </p:cNvPr>
            <p:cNvPicPr>
              <a:picLocks noChangeAspect="1"/>
            </p:cNvPicPr>
            <p:nvPr userDrawn="1"/>
          </p:nvPicPr>
          <p:blipFill rotWithShape="1">
            <a:blip r:embed="rId2" cstate="print">
              <a:alphaModFix amt="57000"/>
              <a:extLst>
                <a:ext uri="{28A0092B-C50C-407E-A947-70E740481C1C}">
                  <a14:useLocalDpi xmlns:a14="http://schemas.microsoft.com/office/drawing/2010/main"/>
                </a:ext>
              </a:extLst>
            </a:blip>
            <a:srcRect/>
            <a:stretch/>
          </p:blipFill>
          <p:spPr>
            <a:xfrm flipH="1">
              <a:off x="6295635" y="2576064"/>
              <a:ext cx="1878266" cy="1876597"/>
            </a:xfrm>
            <a:prstGeom prst="ellipse">
              <a:avLst/>
            </a:prstGeom>
            <a:ln>
              <a:noFill/>
            </a:ln>
            <a:effectLst>
              <a:softEdge rad="0"/>
            </a:effectLst>
          </p:spPr>
        </p:pic>
        <p:pic>
          <p:nvPicPr>
            <p:cNvPr id="26" name="Picture 25">
              <a:extLst>
                <a:ext uri="{FF2B5EF4-FFF2-40B4-BE49-F238E27FC236}">
                  <a16:creationId xmlns:a16="http://schemas.microsoft.com/office/drawing/2014/main" xmlns="" id="{6EFFB74B-6D0F-2B4F-9D09-C30F4CF0324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684101" y="2003514"/>
              <a:ext cx="2459899" cy="3139986"/>
            </a:xfrm>
            <a:prstGeom prst="rect">
              <a:avLst/>
            </a:prstGeom>
          </p:spPr>
        </p:pic>
      </p:grpSp>
      <p:sp>
        <p:nvSpPr>
          <p:cNvPr id="10" name="Title Placeholder 5">
            <a:extLst>
              <a:ext uri="{FF2B5EF4-FFF2-40B4-BE49-F238E27FC236}">
                <a16:creationId xmlns:a16="http://schemas.microsoft.com/office/drawing/2014/main" xmlns="" id="{B2158313-335F-E74A-9D64-0434E24E180A}"/>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94670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ith Image – Customizabl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xmlns="" id="{79EBDCC7-8ACA-DA4A-AA3E-D9FC70FCEB08}"/>
              </a:ext>
            </a:extLst>
          </p:cNvPr>
          <p:cNvSpPr>
            <a:spLocks noGrp="1"/>
          </p:cNvSpPr>
          <p:nvPr>
            <p:ph type="pic" sz="quarter" idx="10"/>
          </p:nvPr>
        </p:nvSpPr>
        <p:spPr>
          <a:xfrm>
            <a:off x="5454838" y="1204180"/>
            <a:ext cx="3328416" cy="3328416"/>
          </a:xfrm>
          <a:prstGeom prst="rect">
            <a:avLst/>
          </a:prstGeom>
          <a:noFill/>
        </p:spPr>
        <p:txBody>
          <a:bodyPr vert="horz" lIns="91424" tIns="45712" rIns="91424" bIns="45712" anchor="ctr"/>
          <a:lstStyle>
            <a:lvl1pPr marL="0" indent="0" algn="ctr">
              <a:buNone/>
              <a:defRPr sz="1500" baseline="0">
                <a:solidFill>
                  <a:schemeClr val="bg1">
                    <a:lumMod val="75000"/>
                    <a:alpha val="50000"/>
                  </a:schemeClr>
                </a:solidFill>
                <a:latin typeface="+mj-lt"/>
                <a:cs typeface="CiscoSans ExtraLight"/>
              </a:defRPr>
            </a:lvl1pPr>
          </a:lstStyle>
          <a:p>
            <a:pPr lvl="0"/>
            <a:r>
              <a:rPr lang="en-US" noProof="0" dirty="0"/>
              <a:t>Click icon to add picture</a:t>
            </a:r>
          </a:p>
        </p:txBody>
      </p:sp>
      <p:sp>
        <p:nvSpPr>
          <p:cNvPr id="5" name="Text Placeholder 2">
            <a:extLst>
              <a:ext uri="{FF2B5EF4-FFF2-40B4-BE49-F238E27FC236}">
                <a16:creationId xmlns:a16="http://schemas.microsoft.com/office/drawing/2014/main" xmlns="" id="{EFEBEA73-D3C7-B247-9EC2-7F44EC0A3E9F}"/>
              </a:ext>
            </a:extLst>
          </p:cNvPr>
          <p:cNvSpPr>
            <a:spLocks noGrp="1"/>
          </p:cNvSpPr>
          <p:nvPr>
            <p:ph type="body" sz="quarter" idx="11" hasCustomPrompt="1"/>
          </p:nvPr>
        </p:nvSpPr>
        <p:spPr>
          <a:xfrm>
            <a:off x="437766" y="1204180"/>
            <a:ext cx="4846320" cy="3324225"/>
          </a:xfrm>
          <a:prstGeom prst="rect">
            <a:avLst/>
          </a:prstGeom>
        </p:spPr>
        <p:txBody>
          <a:bodyPr/>
          <a:lstStyle>
            <a:lvl1pPr>
              <a:defRPr/>
            </a:lvl1pPr>
          </a:lstStyle>
          <a:p>
            <a:pPr lvl="0"/>
            <a:r>
              <a:rPr lang="en-US" dirty="0"/>
              <a:t>First level (use “Indent More” to format)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5">
            <a:extLst>
              <a:ext uri="{FF2B5EF4-FFF2-40B4-BE49-F238E27FC236}">
                <a16:creationId xmlns:a16="http://schemas.microsoft.com/office/drawing/2014/main" xmlns="" id="{11FD77CC-8BF8-D648-ACE7-95F336E44916}"/>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67942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Bulle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9667ECF8-36E4-1543-8AE4-B4CA62CB48F2}"/>
              </a:ext>
            </a:extLst>
          </p:cNvPr>
          <p:cNvSpPr>
            <a:spLocks noGrp="1"/>
          </p:cNvSpPr>
          <p:nvPr>
            <p:ph type="body" sz="quarter" idx="12" hasCustomPrompt="1"/>
          </p:nvPr>
        </p:nvSpPr>
        <p:spPr>
          <a:xfrm>
            <a:off x="437766" y="1204180"/>
            <a:ext cx="4023360"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xmlns="" id="{5E604A25-F4D0-BF42-BB68-74C618E65034}"/>
              </a:ext>
            </a:extLst>
          </p:cNvPr>
          <p:cNvSpPr>
            <a:spLocks noGrp="1"/>
          </p:cNvSpPr>
          <p:nvPr>
            <p:ph type="body" sz="quarter" idx="13" hasCustomPrompt="1"/>
          </p:nvPr>
        </p:nvSpPr>
        <p:spPr>
          <a:xfrm>
            <a:off x="4759894" y="1204180"/>
            <a:ext cx="4023360"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5">
            <a:extLst>
              <a:ext uri="{FF2B5EF4-FFF2-40B4-BE49-F238E27FC236}">
                <a16:creationId xmlns:a16="http://schemas.microsoft.com/office/drawing/2014/main" xmlns="" id="{04437328-15DE-0B49-8459-8184710CB33D}"/>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3202326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xmlns="" id="{6C652280-ACBE-2B46-830C-6CC6807C5479}"/>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2361517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32372B4-87A1-974E-A6F5-2BB1FD0EADC5}"/>
              </a:ext>
            </a:extLst>
          </p:cNvPr>
          <p:cNvSpPr>
            <a:spLocks noGrp="1"/>
          </p:cNvSpPr>
          <p:nvPr>
            <p:ph type="body" sz="quarter" idx="10" hasCustomPrompt="1"/>
          </p:nvPr>
        </p:nvSpPr>
        <p:spPr>
          <a:xfrm>
            <a:off x="438150" y="973134"/>
            <a:ext cx="8345488" cy="584200"/>
          </a:xfrm>
        </p:spPr>
        <p:txBody>
          <a:bodyPr/>
          <a:lstStyle>
            <a:lvl1pPr marL="7937" indent="0">
              <a:buNone/>
              <a:defRPr sz="2000">
                <a:solidFill>
                  <a:schemeClr val="accent1"/>
                </a:solidFill>
              </a:defRPr>
            </a:lvl1pPr>
            <a:lvl2pPr marL="12700" indent="0">
              <a:buNone/>
              <a:tabLst/>
              <a:defRPr sz="1800">
                <a:solidFill>
                  <a:schemeClr val="accent2"/>
                </a:solidFill>
              </a:defRPr>
            </a:lvl2pPr>
            <a:lvl3pPr marL="12700" indent="0">
              <a:buNone/>
              <a:tabLst/>
              <a:defRPr sz="1800">
                <a:solidFill>
                  <a:schemeClr val="accent2"/>
                </a:solidFill>
              </a:defRPr>
            </a:lvl3pPr>
            <a:lvl4pPr marL="12700" indent="0">
              <a:buNone/>
              <a:tabLst/>
              <a:defRPr sz="1800">
                <a:solidFill>
                  <a:schemeClr val="accent2"/>
                </a:solidFill>
              </a:defRPr>
            </a:lvl4pPr>
            <a:lvl5pPr marL="12700" indent="0">
              <a:buNone/>
              <a:tabLst/>
              <a:defRPr sz="1800">
                <a:solidFill>
                  <a:schemeClr val="accent2"/>
                </a:solidFill>
              </a:defRPr>
            </a:lvl5pPr>
          </a:lstStyle>
          <a:p>
            <a:pPr lvl="0"/>
            <a:r>
              <a:rPr lang="en-US" dirty="0"/>
              <a:t>Subtitle Goes Here (20pt)</a:t>
            </a:r>
          </a:p>
        </p:txBody>
      </p:sp>
      <p:sp>
        <p:nvSpPr>
          <p:cNvPr id="4" name="Title Placeholder 5">
            <a:extLst>
              <a:ext uri="{FF2B5EF4-FFF2-40B4-BE49-F238E27FC236}">
                <a16:creationId xmlns:a16="http://schemas.microsoft.com/office/drawing/2014/main" xmlns="" id="{6FBE4380-8968-7E4F-AB04-1E7E6B1B75F2}"/>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377355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83" name="Freeform 82">
            <a:extLst>
              <a:ext uri="{FF2B5EF4-FFF2-40B4-BE49-F238E27FC236}">
                <a16:creationId xmlns:a16="http://schemas.microsoft.com/office/drawing/2014/main" xmlns="" id="{B3B836F2-FBAA-0D4A-BB78-337068276E90}"/>
              </a:ext>
            </a:extLst>
          </p:cNvPr>
          <p:cNvSpPr/>
          <p:nvPr userDrawn="1"/>
        </p:nvSpPr>
        <p:spPr>
          <a:xfrm>
            <a:off x="0" y="861325"/>
            <a:ext cx="1628272" cy="2260939"/>
          </a:xfrm>
          <a:custGeom>
            <a:avLst/>
            <a:gdLst>
              <a:gd name="connsiteX0" fmla="*/ 1399180 w 1628272"/>
              <a:gd name="connsiteY0" fmla="*/ 1826799 h 2260939"/>
              <a:gd name="connsiteX1" fmla="*/ 1413256 w 1628272"/>
              <a:gd name="connsiteY1" fmla="*/ 1826799 h 2260939"/>
              <a:gd name="connsiteX2" fmla="*/ 1413314 w 1628272"/>
              <a:gd name="connsiteY2" fmla="*/ 1841018 h 2260939"/>
              <a:gd name="connsiteX3" fmla="*/ 1413256 w 1628272"/>
              <a:gd name="connsiteY3" fmla="*/ 1841076 h 2260939"/>
              <a:gd name="connsiteX4" fmla="*/ 1182010 w 1628272"/>
              <a:gd name="connsiteY4" fmla="*/ 2072322 h 2260939"/>
              <a:gd name="connsiteX5" fmla="*/ 1174771 w 1628272"/>
              <a:gd name="connsiteY5" fmla="*/ 2075338 h 2260939"/>
              <a:gd name="connsiteX6" fmla="*/ 1167733 w 1628272"/>
              <a:gd name="connsiteY6" fmla="*/ 2072322 h 2260939"/>
              <a:gd name="connsiteX7" fmla="*/ 1167675 w 1628272"/>
              <a:gd name="connsiteY7" fmla="*/ 2058103 h 2260939"/>
              <a:gd name="connsiteX8" fmla="*/ 1167733 w 1628272"/>
              <a:gd name="connsiteY8" fmla="*/ 2058045 h 2260939"/>
              <a:gd name="connsiteX9" fmla="*/ 1523391 w 1628272"/>
              <a:gd name="connsiteY9" fmla="*/ 1564528 h 2260939"/>
              <a:gd name="connsiteX10" fmla="*/ 1523449 w 1628272"/>
              <a:gd name="connsiteY10" fmla="*/ 1564586 h 2260939"/>
              <a:gd name="connsiteX11" fmla="*/ 1523449 w 1628272"/>
              <a:gd name="connsiteY11" fmla="*/ 1578863 h 2260939"/>
              <a:gd name="connsiteX12" fmla="*/ 927438 w 1628272"/>
              <a:gd name="connsiteY12" fmla="*/ 2174472 h 2260939"/>
              <a:gd name="connsiteX13" fmla="*/ 920199 w 1628272"/>
              <a:gd name="connsiteY13" fmla="*/ 2177488 h 2260939"/>
              <a:gd name="connsiteX14" fmla="*/ 910287 w 1628272"/>
              <a:gd name="connsiteY14" fmla="*/ 2167294 h 2260939"/>
              <a:gd name="connsiteX15" fmla="*/ 913161 w 1628272"/>
              <a:gd name="connsiteY15" fmla="*/ 2160396 h 2260939"/>
              <a:gd name="connsiteX16" fmla="*/ 1509172 w 1628272"/>
              <a:gd name="connsiteY16" fmla="*/ 1564586 h 2260939"/>
              <a:gd name="connsiteX17" fmla="*/ 1523391 w 1628272"/>
              <a:gd name="connsiteY17" fmla="*/ 1564528 h 2260939"/>
              <a:gd name="connsiteX18" fmla="*/ 1601010 w 1628272"/>
              <a:gd name="connsiteY18" fmla="*/ 1334690 h 2260939"/>
              <a:gd name="connsiteX19" fmla="*/ 1601068 w 1628272"/>
              <a:gd name="connsiteY19" fmla="*/ 1334748 h 2260939"/>
              <a:gd name="connsiteX20" fmla="*/ 1601068 w 1628272"/>
              <a:gd name="connsiteY20" fmla="*/ 1348824 h 2260939"/>
              <a:gd name="connsiteX21" fmla="*/ 709866 w 1628272"/>
              <a:gd name="connsiteY21" fmla="*/ 2239824 h 2260939"/>
              <a:gd name="connsiteX22" fmla="*/ 702828 w 1628272"/>
              <a:gd name="connsiteY22" fmla="*/ 2242841 h 2260939"/>
              <a:gd name="connsiteX23" fmla="*/ 695589 w 1628272"/>
              <a:gd name="connsiteY23" fmla="*/ 2239824 h 2260939"/>
              <a:gd name="connsiteX24" fmla="*/ 695589 w 1628272"/>
              <a:gd name="connsiteY24" fmla="*/ 2225547 h 2260939"/>
              <a:gd name="connsiteX25" fmla="*/ 1586791 w 1628272"/>
              <a:gd name="connsiteY25" fmla="*/ 1334748 h 2260939"/>
              <a:gd name="connsiteX26" fmla="*/ 1601010 w 1628272"/>
              <a:gd name="connsiteY26" fmla="*/ 1334690 h 2260939"/>
              <a:gd name="connsiteX27" fmla="*/ 1625340 w 1628272"/>
              <a:gd name="connsiteY27" fmla="*/ 1157737 h 2260939"/>
              <a:gd name="connsiteX28" fmla="*/ 1625398 w 1628272"/>
              <a:gd name="connsiteY28" fmla="*/ 1157795 h 2260939"/>
              <a:gd name="connsiteX29" fmla="*/ 1625398 w 1628272"/>
              <a:gd name="connsiteY29" fmla="*/ 1171871 h 2260939"/>
              <a:gd name="connsiteX30" fmla="*/ 539548 w 1628272"/>
              <a:gd name="connsiteY30" fmla="*/ 2257721 h 2260939"/>
              <a:gd name="connsiteX31" fmla="*/ 532309 w 1628272"/>
              <a:gd name="connsiteY31" fmla="*/ 2260939 h 2260939"/>
              <a:gd name="connsiteX32" fmla="*/ 525271 w 1628272"/>
              <a:gd name="connsiteY32" fmla="*/ 2257922 h 2260939"/>
              <a:gd name="connsiteX33" fmla="*/ 525213 w 1628272"/>
              <a:gd name="connsiteY33" fmla="*/ 2243704 h 2260939"/>
              <a:gd name="connsiteX34" fmla="*/ 525271 w 1628272"/>
              <a:gd name="connsiteY34" fmla="*/ 2243645 h 2260939"/>
              <a:gd name="connsiteX35" fmla="*/ 1611121 w 1628272"/>
              <a:gd name="connsiteY35" fmla="*/ 1157795 h 2260939"/>
              <a:gd name="connsiteX36" fmla="*/ 1625340 w 1628272"/>
              <a:gd name="connsiteY36" fmla="*/ 1157737 h 2260939"/>
              <a:gd name="connsiteX37" fmla="*/ 1610921 w 1628272"/>
              <a:gd name="connsiteY37" fmla="*/ 1005574 h 2260939"/>
              <a:gd name="connsiteX38" fmla="*/ 1624996 w 1628272"/>
              <a:gd name="connsiteY38" fmla="*/ 1005574 h 2260939"/>
              <a:gd name="connsiteX39" fmla="*/ 1624996 w 1628272"/>
              <a:gd name="connsiteY39" fmla="*/ 1019650 h 2260939"/>
              <a:gd name="connsiteX40" fmla="*/ 389139 w 1628272"/>
              <a:gd name="connsiteY40" fmla="*/ 2255911 h 2260939"/>
              <a:gd name="connsiteX41" fmla="*/ 382101 w 1628272"/>
              <a:gd name="connsiteY41" fmla="*/ 2258927 h 2260939"/>
              <a:gd name="connsiteX42" fmla="*/ 375063 w 1628272"/>
              <a:gd name="connsiteY42" fmla="*/ 2255911 h 2260939"/>
              <a:gd name="connsiteX43" fmla="*/ 375005 w 1628272"/>
              <a:gd name="connsiteY43" fmla="*/ 2241692 h 2260939"/>
              <a:gd name="connsiteX44" fmla="*/ 375063 w 1628272"/>
              <a:gd name="connsiteY44" fmla="*/ 2241634 h 2260939"/>
              <a:gd name="connsiteX45" fmla="*/ 1604830 w 1628272"/>
              <a:gd name="connsiteY45" fmla="*/ 874008 h 2260939"/>
              <a:gd name="connsiteX46" fmla="*/ 1604888 w 1628272"/>
              <a:gd name="connsiteY46" fmla="*/ 874066 h 2260939"/>
              <a:gd name="connsiteX47" fmla="*/ 1605321 w 1628272"/>
              <a:gd name="connsiteY47" fmla="*/ 887709 h 2260939"/>
              <a:gd name="connsiteX48" fmla="*/ 1604888 w 1628272"/>
              <a:gd name="connsiteY48" fmla="*/ 888142 h 2260939"/>
              <a:gd name="connsiteX49" fmla="*/ 262657 w 1628272"/>
              <a:gd name="connsiteY49" fmla="*/ 2230173 h 2260939"/>
              <a:gd name="connsiteX50" fmla="*/ 255418 w 1628272"/>
              <a:gd name="connsiteY50" fmla="*/ 2233189 h 2260939"/>
              <a:gd name="connsiteX51" fmla="*/ 248380 w 1628272"/>
              <a:gd name="connsiteY51" fmla="*/ 2230173 h 2260939"/>
              <a:gd name="connsiteX52" fmla="*/ 247947 w 1628272"/>
              <a:gd name="connsiteY52" fmla="*/ 2216529 h 2260939"/>
              <a:gd name="connsiteX53" fmla="*/ 248380 w 1628272"/>
              <a:gd name="connsiteY53" fmla="*/ 2216097 h 2260939"/>
              <a:gd name="connsiteX54" fmla="*/ 1590612 w 1628272"/>
              <a:gd name="connsiteY54" fmla="*/ 874066 h 2260939"/>
              <a:gd name="connsiteX55" fmla="*/ 1604830 w 1628272"/>
              <a:gd name="connsiteY55" fmla="*/ 874008 h 2260939"/>
              <a:gd name="connsiteX56" fmla="*/ 1550394 w 1628272"/>
              <a:gd name="connsiteY56" fmla="*/ 761861 h 2260939"/>
              <a:gd name="connsiteX57" fmla="*/ 1564671 w 1628272"/>
              <a:gd name="connsiteY57" fmla="*/ 761861 h 2260939"/>
              <a:gd name="connsiteX58" fmla="*/ 1564729 w 1628272"/>
              <a:gd name="connsiteY58" fmla="*/ 776080 h 2260939"/>
              <a:gd name="connsiteX59" fmla="*/ 1564671 w 1628272"/>
              <a:gd name="connsiteY59" fmla="*/ 776138 h 2260939"/>
              <a:gd name="connsiteX60" fmla="*/ 140801 w 1628272"/>
              <a:gd name="connsiteY60" fmla="*/ 2199608 h 2260939"/>
              <a:gd name="connsiteX61" fmla="*/ 133763 w 1628272"/>
              <a:gd name="connsiteY61" fmla="*/ 2202624 h 2260939"/>
              <a:gd name="connsiteX62" fmla="*/ 126725 w 1628272"/>
              <a:gd name="connsiteY62" fmla="*/ 2199608 h 2260939"/>
              <a:gd name="connsiteX63" fmla="*/ 126292 w 1628272"/>
              <a:gd name="connsiteY63" fmla="*/ 2185964 h 2260939"/>
              <a:gd name="connsiteX64" fmla="*/ 126725 w 1628272"/>
              <a:gd name="connsiteY64" fmla="*/ 2185532 h 2260939"/>
              <a:gd name="connsiteX65" fmla="*/ 1501331 w 1628272"/>
              <a:gd name="connsiteY65" fmla="*/ 658706 h 2260939"/>
              <a:gd name="connsiteX66" fmla="*/ 1515608 w 1628272"/>
              <a:gd name="connsiteY66" fmla="*/ 658706 h 2260939"/>
              <a:gd name="connsiteX67" fmla="*/ 1515608 w 1628272"/>
              <a:gd name="connsiteY67" fmla="*/ 672983 h 2260939"/>
              <a:gd name="connsiteX68" fmla="*/ 30808 w 1628272"/>
              <a:gd name="connsiteY68" fmla="*/ 2157380 h 2260939"/>
              <a:gd name="connsiteX69" fmla="*/ 23770 w 1628272"/>
              <a:gd name="connsiteY69" fmla="*/ 2160397 h 2260939"/>
              <a:gd name="connsiteX70" fmla="*/ 16531 w 1628272"/>
              <a:gd name="connsiteY70" fmla="*/ 2157380 h 2260939"/>
              <a:gd name="connsiteX71" fmla="*/ 16531 w 1628272"/>
              <a:gd name="connsiteY71" fmla="*/ 2143305 h 2260939"/>
              <a:gd name="connsiteX72" fmla="*/ 1464676 w 1628272"/>
              <a:gd name="connsiteY72" fmla="*/ 556899 h 2260939"/>
              <a:gd name="connsiteX73" fmla="*/ 1464734 w 1628272"/>
              <a:gd name="connsiteY73" fmla="*/ 556957 h 2260939"/>
              <a:gd name="connsiteX74" fmla="*/ 1465167 w 1628272"/>
              <a:gd name="connsiteY74" fmla="*/ 570600 h 2260939"/>
              <a:gd name="connsiteX75" fmla="*/ 1464734 w 1628272"/>
              <a:gd name="connsiteY75" fmla="*/ 571033 h 2260939"/>
              <a:gd name="connsiteX76" fmla="*/ 0 w 1628272"/>
              <a:gd name="connsiteY76" fmla="*/ 2035767 h 2260939"/>
              <a:gd name="connsiteX77" fmla="*/ 0 w 1628272"/>
              <a:gd name="connsiteY77" fmla="*/ 2007414 h 2260939"/>
              <a:gd name="connsiteX78" fmla="*/ 1450457 w 1628272"/>
              <a:gd name="connsiteY78" fmla="*/ 556957 h 2260939"/>
              <a:gd name="connsiteX79" fmla="*/ 1464676 w 1628272"/>
              <a:gd name="connsiteY79" fmla="*/ 556899 h 2260939"/>
              <a:gd name="connsiteX80" fmla="*/ 1409177 w 1628272"/>
              <a:gd name="connsiteY80" fmla="*/ 460580 h 2260939"/>
              <a:gd name="connsiteX81" fmla="*/ 1409235 w 1628272"/>
              <a:gd name="connsiteY81" fmla="*/ 460638 h 2260939"/>
              <a:gd name="connsiteX82" fmla="*/ 1409235 w 1628272"/>
              <a:gd name="connsiteY82" fmla="*/ 474714 h 2260939"/>
              <a:gd name="connsiteX83" fmla="*/ 0 w 1628272"/>
              <a:gd name="connsiteY83" fmla="*/ 1883768 h 2260939"/>
              <a:gd name="connsiteX84" fmla="*/ 0 w 1628272"/>
              <a:gd name="connsiteY84" fmla="*/ 1855417 h 2260939"/>
              <a:gd name="connsiteX85" fmla="*/ 1394958 w 1628272"/>
              <a:gd name="connsiteY85" fmla="*/ 460638 h 2260939"/>
              <a:gd name="connsiteX86" fmla="*/ 1409177 w 1628272"/>
              <a:gd name="connsiteY86" fmla="*/ 460580 h 2260939"/>
              <a:gd name="connsiteX87" fmla="*/ 1325584 w 1628272"/>
              <a:gd name="connsiteY87" fmla="*/ 377591 h 2260939"/>
              <a:gd name="connsiteX88" fmla="*/ 1339861 w 1628272"/>
              <a:gd name="connsiteY88" fmla="*/ 377591 h 2260939"/>
              <a:gd name="connsiteX89" fmla="*/ 1339861 w 1628272"/>
              <a:gd name="connsiteY89" fmla="*/ 391868 h 2260939"/>
              <a:gd name="connsiteX90" fmla="*/ 0 w 1628272"/>
              <a:gd name="connsiteY90" fmla="*/ 1731558 h 2260939"/>
              <a:gd name="connsiteX91" fmla="*/ 0 w 1628272"/>
              <a:gd name="connsiteY91" fmla="*/ 1703005 h 2260939"/>
              <a:gd name="connsiteX92" fmla="*/ 1251787 w 1628272"/>
              <a:gd name="connsiteY92" fmla="*/ 299369 h 2260939"/>
              <a:gd name="connsiteX93" fmla="*/ 1265863 w 1628272"/>
              <a:gd name="connsiteY93" fmla="*/ 299369 h 2260939"/>
              <a:gd name="connsiteX94" fmla="*/ 1265863 w 1628272"/>
              <a:gd name="connsiteY94" fmla="*/ 313445 h 2260939"/>
              <a:gd name="connsiteX95" fmla="*/ 0 w 1628272"/>
              <a:gd name="connsiteY95" fmla="*/ 1579308 h 2260939"/>
              <a:gd name="connsiteX96" fmla="*/ 0 w 1628272"/>
              <a:gd name="connsiteY96" fmla="*/ 1550837 h 2260939"/>
              <a:gd name="connsiteX97" fmla="*/ 1182555 w 1628272"/>
              <a:gd name="connsiteY97" fmla="*/ 230139 h 2260939"/>
              <a:gd name="connsiteX98" fmla="*/ 1182613 w 1628272"/>
              <a:gd name="connsiteY98" fmla="*/ 230197 h 2260939"/>
              <a:gd name="connsiteX99" fmla="*/ 1182613 w 1628272"/>
              <a:gd name="connsiteY99" fmla="*/ 244474 h 2260939"/>
              <a:gd name="connsiteX100" fmla="*/ 0 w 1628272"/>
              <a:gd name="connsiteY100" fmla="*/ 1427087 h 2260939"/>
              <a:gd name="connsiteX101" fmla="*/ 0 w 1628272"/>
              <a:gd name="connsiteY101" fmla="*/ 1398534 h 2260939"/>
              <a:gd name="connsiteX102" fmla="*/ 1168337 w 1628272"/>
              <a:gd name="connsiteY102" fmla="*/ 230197 h 2260939"/>
              <a:gd name="connsiteX103" fmla="*/ 1182555 w 1628272"/>
              <a:gd name="connsiteY103" fmla="*/ 230139 h 2260939"/>
              <a:gd name="connsiteX104" fmla="*/ 1074833 w 1628272"/>
              <a:gd name="connsiteY104" fmla="*/ 171682 h 2260939"/>
              <a:gd name="connsiteX105" fmla="*/ 1088909 w 1628272"/>
              <a:gd name="connsiteY105" fmla="*/ 171682 h 2260939"/>
              <a:gd name="connsiteX106" fmla="*/ 1088967 w 1628272"/>
              <a:gd name="connsiteY106" fmla="*/ 185901 h 2260939"/>
              <a:gd name="connsiteX107" fmla="*/ 1088909 w 1628272"/>
              <a:gd name="connsiteY107" fmla="*/ 185959 h 2260939"/>
              <a:gd name="connsiteX108" fmla="*/ 0 w 1628272"/>
              <a:gd name="connsiteY108" fmla="*/ 1274440 h 2260939"/>
              <a:gd name="connsiteX109" fmla="*/ 0 w 1628272"/>
              <a:gd name="connsiteY109" fmla="*/ 1246374 h 2260939"/>
              <a:gd name="connsiteX110" fmla="*/ 977308 w 1628272"/>
              <a:gd name="connsiteY110" fmla="*/ 116786 h 2260939"/>
              <a:gd name="connsiteX111" fmla="*/ 991585 w 1628272"/>
              <a:gd name="connsiteY111" fmla="*/ 116786 h 2260939"/>
              <a:gd name="connsiteX112" fmla="*/ 991585 w 1628272"/>
              <a:gd name="connsiteY112" fmla="*/ 131063 h 2260939"/>
              <a:gd name="connsiteX113" fmla="*/ 0 w 1628272"/>
              <a:gd name="connsiteY113" fmla="*/ 1122514 h 2260939"/>
              <a:gd name="connsiteX114" fmla="*/ 0 w 1628272"/>
              <a:gd name="connsiteY114" fmla="*/ 1093962 h 2260939"/>
              <a:gd name="connsiteX115" fmla="*/ 99579 w 1628272"/>
              <a:gd name="connsiteY115" fmla="*/ 80591 h 2260939"/>
              <a:gd name="connsiteX116" fmla="*/ 113856 w 1628272"/>
              <a:gd name="connsiteY116" fmla="*/ 80591 h 2260939"/>
              <a:gd name="connsiteX117" fmla="*/ 113856 w 1628272"/>
              <a:gd name="connsiteY117" fmla="*/ 94868 h 2260939"/>
              <a:gd name="connsiteX118" fmla="*/ 0 w 1628272"/>
              <a:gd name="connsiteY118" fmla="*/ 208724 h 2260939"/>
              <a:gd name="connsiteX119" fmla="*/ 0 w 1628272"/>
              <a:gd name="connsiteY119" fmla="*/ 180201 h 2260939"/>
              <a:gd name="connsiteX120" fmla="*/ 886158 w 1628272"/>
              <a:gd name="connsiteY120" fmla="*/ 69875 h 2260939"/>
              <a:gd name="connsiteX121" fmla="*/ 886217 w 1628272"/>
              <a:gd name="connsiteY121" fmla="*/ 69933 h 2260939"/>
              <a:gd name="connsiteX122" fmla="*/ 886217 w 1628272"/>
              <a:gd name="connsiteY122" fmla="*/ 84210 h 2260939"/>
              <a:gd name="connsiteX123" fmla="*/ 0 w 1628272"/>
              <a:gd name="connsiteY123" fmla="*/ 970303 h 2260939"/>
              <a:gd name="connsiteX124" fmla="*/ 0 w 1628272"/>
              <a:gd name="connsiteY124" fmla="*/ 941751 h 2260939"/>
              <a:gd name="connsiteX125" fmla="*/ 871940 w 1628272"/>
              <a:gd name="connsiteY125" fmla="*/ 69933 h 2260939"/>
              <a:gd name="connsiteX126" fmla="*/ 886158 w 1628272"/>
              <a:gd name="connsiteY126" fmla="*/ 69875 h 2260939"/>
              <a:gd name="connsiteX127" fmla="*/ 753100 w 1628272"/>
              <a:gd name="connsiteY127" fmla="*/ 36352 h 2260939"/>
              <a:gd name="connsiteX128" fmla="*/ 767377 w 1628272"/>
              <a:gd name="connsiteY128" fmla="*/ 36352 h 2260939"/>
              <a:gd name="connsiteX129" fmla="*/ 767435 w 1628272"/>
              <a:gd name="connsiteY129" fmla="*/ 50571 h 2260939"/>
              <a:gd name="connsiteX130" fmla="*/ 767377 w 1628272"/>
              <a:gd name="connsiteY130" fmla="*/ 50629 h 2260939"/>
              <a:gd name="connsiteX131" fmla="*/ 0 w 1628272"/>
              <a:gd name="connsiteY131" fmla="*/ 817892 h 2260939"/>
              <a:gd name="connsiteX132" fmla="*/ 0 w 1628272"/>
              <a:gd name="connsiteY132" fmla="*/ 789340 h 2260939"/>
              <a:gd name="connsiteX133" fmla="*/ 320110 w 1628272"/>
              <a:gd name="connsiteY133" fmla="*/ 26844 h 2260939"/>
              <a:gd name="connsiteX134" fmla="*/ 320168 w 1628272"/>
              <a:gd name="connsiteY134" fmla="*/ 26902 h 2260939"/>
              <a:gd name="connsiteX135" fmla="*/ 320168 w 1628272"/>
              <a:gd name="connsiteY135" fmla="*/ 40978 h 2260939"/>
              <a:gd name="connsiteX136" fmla="*/ 0 w 1628272"/>
              <a:gd name="connsiteY136" fmla="*/ 361075 h 2260939"/>
              <a:gd name="connsiteX137" fmla="*/ 0 w 1628272"/>
              <a:gd name="connsiteY137" fmla="*/ 332726 h 2260939"/>
              <a:gd name="connsiteX138" fmla="*/ 305891 w 1628272"/>
              <a:gd name="connsiteY138" fmla="*/ 26902 h 2260939"/>
              <a:gd name="connsiteX139" fmla="*/ 320110 w 1628272"/>
              <a:gd name="connsiteY139" fmla="*/ 26844 h 2260939"/>
              <a:gd name="connsiteX140" fmla="*/ 631788 w 1628272"/>
              <a:gd name="connsiteY140" fmla="*/ 20208 h 2260939"/>
              <a:gd name="connsiteX141" fmla="*/ 631846 w 1628272"/>
              <a:gd name="connsiteY141" fmla="*/ 20266 h 2260939"/>
              <a:gd name="connsiteX142" fmla="*/ 631846 w 1628272"/>
              <a:gd name="connsiteY142" fmla="*/ 34342 h 2260939"/>
              <a:gd name="connsiteX143" fmla="*/ 0 w 1628272"/>
              <a:gd name="connsiteY143" fmla="*/ 665776 h 2260939"/>
              <a:gd name="connsiteX144" fmla="*/ 0 w 1628272"/>
              <a:gd name="connsiteY144" fmla="*/ 637332 h 2260939"/>
              <a:gd name="connsiteX145" fmla="*/ 617570 w 1628272"/>
              <a:gd name="connsiteY145" fmla="*/ 20266 h 2260939"/>
              <a:gd name="connsiteX146" fmla="*/ 631788 w 1628272"/>
              <a:gd name="connsiteY146" fmla="*/ 20208 h 2260939"/>
              <a:gd name="connsiteX147" fmla="*/ 496661 w 1628272"/>
              <a:gd name="connsiteY147" fmla="*/ 2915 h 2260939"/>
              <a:gd name="connsiteX148" fmla="*/ 496720 w 1628272"/>
              <a:gd name="connsiteY148" fmla="*/ 2973 h 2260939"/>
              <a:gd name="connsiteX149" fmla="*/ 497152 w 1628272"/>
              <a:gd name="connsiteY149" fmla="*/ 16616 h 2260939"/>
              <a:gd name="connsiteX150" fmla="*/ 496720 w 1628272"/>
              <a:gd name="connsiteY150" fmla="*/ 17049 h 2260939"/>
              <a:gd name="connsiteX151" fmla="*/ 0 w 1628272"/>
              <a:gd name="connsiteY151" fmla="*/ 513769 h 2260939"/>
              <a:gd name="connsiteX152" fmla="*/ 0 w 1628272"/>
              <a:gd name="connsiteY152" fmla="*/ 485416 h 2260939"/>
              <a:gd name="connsiteX153" fmla="*/ 482443 w 1628272"/>
              <a:gd name="connsiteY153" fmla="*/ 2973 h 2260939"/>
              <a:gd name="connsiteX154" fmla="*/ 496661 w 1628272"/>
              <a:gd name="connsiteY154" fmla="*/ 2915 h 22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628272" h="2260939">
                <a:moveTo>
                  <a:pt x="1399180" y="1826799"/>
                </a:moveTo>
                <a:cubicBezTo>
                  <a:pt x="1403089" y="1822967"/>
                  <a:pt x="1409346" y="1822967"/>
                  <a:pt x="1413256" y="1826799"/>
                </a:cubicBezTo>
                <a:cubicBezTo>
                  <a:pt x="1417198" y="1830709"/>
                  <a:pt x="1417224" y="1837075"/>
                  <a:pt x="1413314" y="1841018"/>
                </a:cubicBezTo>
                <a:cubicBezTo>
                  <a:pt x="1413295" y="1841037"/>
                  <a:pt x="1413275" y="1841057"/>
                  <a:pt x="1413256" y="1841076"/>
                </a:cubicBezTo>
                <a:lnTo>
                  <a:pt x="1182010" y="2072322"/>
                </a:lnTo>
                <a:cubicBezTo>
                  <a:pt x="1180092" y="2074247"/>
                  <a:pt x="1177488" y="2075332"/>
                  <a:pt x="1174771" y="2075338"/>
                </a:cubicBezTo>
                <a:cubicBezTo>
                  <a:pt x="1172119" y="2075300"/>
                  <a:pt x="1169589" y="2074216"/>
                  <a:pt x="1167733" y="2072322"/>
                </a:cubicBezTo>
                <a:cubicBezTo>
                  <a:pt x="1163791" y="2068412"/>
                  <a:pt x="1163764" y="2062046"/>
                  <a:pt x="1167675" y="2058103"/>
                </a:cubicBezTo>
                <a:cubicBezTo>
                  <a:pt x="1167694" y="2058084"/>
                  <a:pt x="1167714" y="2058064"/>
                  <a:pt x="1167733" y="2058045"/>
                </a:cubicBezTo>
                <a:close/>
                <a:moveTo>
                  <a:pt x="1523391" y="1564528"/>
                </a:moveTo>
                <a:cubicBezTo>
                  <a:pt x="1523410" y="1564547"/>
                  <a:pt x="1523430" y="1564567"/>
                  <a:pt x="1523449" y="1564586"/>
                </a:cubicBezTo>
                <a:cubicBezTo>
                  <a:pt x="1527306" y="1568564"/>
                  <a:pt x="1527306" y="1574885"/>
                  <a:pt x="1523449" y="1578863"/>
                </a:cubicBezTo>
                <a:lnTo>
                  <a:pt x="927438" y="2174472"/>
                </a:lnTo>
                <a:cubicBezTo>
                  <a:pt x="925520" y="2176397"/>
                  <a:pt x="922916" y="2177481"/>
                  <a:pt x="920199" y="2177488"/>
                </a:cubicBezTo>
                <a:cubicBezTo>
                  <a:pt x="914647" y="2177410"/>
                  <a:pt x="910209" y="2172846"/>
                  <a:pt x="910287" y="2167294"/>
                </a:cubicBezTo>
                <a:cubicBezTo>
                  <a:pt x="910323" y="2164711"/>
                  <a:pt x="911352" y="2162241"/>
                  <a:pt x="913161" y="2160396"/>
                </a:cubicBezTo>
                <a:lnTo>
                  <a:pt x="1509172" y="1564586"/>
                </a:lnTo>
                <a:cubicBezTo>
                  <a:pt x="1513083" y="1560644"/>
                  <a:pt x="1519448" y="1560617"/>
                  <a:pt x="1523391" y="1564528"/>
                </a:cubicBezTo>
                <a:close/>
                <a:moveTo>
                  <a:pt x="1601010" y="1334690"/>
                </a:moveTo>
                <a:cubicBezTo>
                  <a:pt x="1601029" y="1334709"/>
                  <a:pt x="1601048" y="1334729"/>
                  <a:pt x="1601068" y="1334748"/>
                </a:cubicBezTo>
                <a:cubicBezTo>
                  <a:pt x="1604900" y="1338657"/>
                  <a:pt x="1604900" y="1344914"/>
                  <a:pt x="1601068" y="1348824"/>
                </a:cubicBezTo>
                <a:lnTo>
                  <a:pt x="709866" y="2239824"/>
                </a:lnTo>
                <a:cubicBezTo>
                  <a:pt x="708010" y="2241719"/>
                  <a:pt x="705480" y="2242803"/>
                  <a:pt x="702828" y="2242841"/>
                </a:cubicBezTo>
                <a:cubicBezTo>
                  <a:pt x="700111" y="2242834"/>
                  <a:pt x="697507" y="2241749"/>
                  <a:pt x="695589" y="2239824"/>
                </a:cubicBezTo>
                <a:cubicBezTo>
                  <a:pt x="691733" y="2235847"/>
                  <a:pt x="691733" y="2229525"/>
                  <a:pt x="695589" y="2225547"/>
                </a:cubicBezTo>
                <a:lnTo>
                  <a:pt x="1586791" y="1334748"/>
                </a:lnTo>
                <a:cubicBezTo>
                  <a:pt x="1590701" y="1330806"/>
                  <a:pt x="1597067" y="1330779"/>
                  <a:pt x="1601010" y="1334690"/>
                </a:cubicBezTo>
                <a:close/>
                <a:moveTo>
                  <a:pt x="1625340" y="1157737"/>
                </a:moveTo>
                <a:cubicBezTo>
                  <a:pt x="1625359" y="1157756"/>
                  <a:pt x="1625379" y="1157776"/>
                  <a:pt x="1625398" y="1157795"/>
                </a:cubicBezTo>
                <a:cubicBezTo>
                  <a:pt x="1629230" y="1161704"/>
                  <a:pt x="1629230" y="1167961"/>
                  <a:pt x="1625398" y="1171871"/>
                </a:cubicBezTo>
                <a:lnTo>
                  <a:pt x="539548" y="2257721"/>
                </a:lnTo>
                <a:cubicBezTo>
                  <a:pt x="537723" y="2259802"/>
                  <a:pt x="535077" y="2260978"/>
                  <a:pt x="532309" y="2260939"/>
                </a:cubicBezTo>
                <a:cubicBezTo>
                  <a:pt x="529652" y="2260923"/>
                  <a:pt x="527114" y="2259836"/>
                  <a:pt x="525271" y="2257922"/>
                </a:cubicBezTo>
                <a:cubicBezTo>
                  <a:pt x="521329" y="2254012"/>
                  <a:pt x="521302" y="2247646"/>
                  <a:pt x="525213" y="2243704"/>
                </a:cubicBezTo>
                <a:cubicBezTo>
                  <a:pt x="525232" y="2243684"/>
                  <a:pt x="525252" y="2243665"/>
                  <a:pt x="525271" y="2243645"/>
                </a:cubicBezTo>
                <a:lnTo>
                  <a:pt x="1611121" y="1157795"/>
                </a:lnTo>
                <a:cubicBezTo>
                  <a:pt x="1615032" y="1153853"/>
                  <a:pt x="1621397" y="1153826"/>
                  <a:pt x="1625340" y="1157737"/>
                </a:cubicBezTo>
                <a:close/>
                <a:moveTo>
                  <a:pt x="1610921" y="1005574"/>
                </a:moveTo>
                <a:cubicBezTo>
                  <a:pt x="1614807" y="1001687"/>
                  <a:pt x="1621109" y="1001687"/>
                  <a:pt x="1624996" y="1005574"/>
                </a:cubicBezTo>
                <a:cubicBezTo>
                  <a:pt x="1628883" y="1009461"/>
                  <a:pt x="1628883" y="1015763"/>
                  <a:pt x="1624996" y="1019650"/>
                </a:cubicBezTo>
                <a:lnTo>
                  <a:pt x="389139" y="2255911"/>
                </a:lnTo>
                <a:cubicBezTo>
                  <a:pt x="387323" y="2257864"/>
                  <a:pt x="384767" y="2258960"/>
                  <a:pt x="382101" y="2258927"/>
                </a:cubicBezTo>
                <a:cubicBezTo>
                  <a:pt x="379444" y="2258912"/>
                  <a:pt x="376906" y="2257824"/>
                  <a:pt x="375063" y="2255911"/>
                </a:cubicBezTo>
                <a:cubicBezTo>
                  <a:pt x="371121" y="2252001"/>
                  <a:pt x="371094" y="2245635"/>
                  <a:pt x="375005" y="2241692"/>
                </a:cubicBezTo>
                <a:cubicBezTo>
                  <a:pt x="375024" y="2241673"/>
                  <a:pt x="375044" y="2241653"/>
                  <a:pt x="375063" y="2241634"/>
                </a:cubicBezTo>
                <a:close/>
                <a:moveTo>
                  <a:pt x="1604830" y="874008"/>
                </a:moveTo>
                <a:cubicBezTo>
                  <a:pt x="1604850" y="874027"/>
                  <a:pt x="1604869" y="874047"/>
                  <a:pt x="1604888" y="874066"/>
                </a:cubicBezTo>
                <a:cubicBezTo>
                  <a:pt x="1608775" y="877714"/>
                  <a:pt x="1608969" y="883822"/>
                  <a:pt x="1605321" y="887709"/>
                </a:cubicBezTo>
                <a:cubicBezTo>
                  <a:pt x="1605181" y="887858"/>
                  <a:pt x="1605037" y="888002"/>
                  <a:pt x="1604888" y="888142"/>
                </a:cubicBezTo>
                <a:lnTo>
                  <a:pt x="262657" y="2230173"/>
                </a:lnTo>
                <a:cubicBezTo>
                  <a:pt x="260739" y="2232097"/>
                  <a:pt x="258135" y="2233182"/>
                  <a:pt x="255418" y="2233189"/>
                </a:cubicBezTo>
                <a:cubicBezTo>
                  <a:pt x="252766" y="2233151"/>
                  <a:pt x="250236" y="2232067"/>
                  <a:pt x="248380" y="2230173"/>
                </a:cubicBezTo>
                <a:cubicBezTo>
                  <a:pt x="244493" y="2226525"/>
                  <a:pt x="244299" y="2220416"/>
                  <a:pt x="247947" y="2216529"/>
                </a:cubicBezTo>
                <a:cubicBezTo>
                  <a:pt x="248087" y="2216381"/>
                  <a:pt x="248231" y="2216236"/>
                  <a:pt x="248380" y="2216097"/>
                </a:cubicBezTo>
                <a:lnTo>
                  <a:pt x="1590612" y="874066"/>
                </a:lnTo>
                <a:cubicBezTo>
                  <a:pt x="1594522" y="870124"/>
                  <a:pt x="1600888" y="870097"/>
                  <a:pt x="1604830" y="874008"/>
                </a:cubicBezTo>
                <a:close/>
                <a:moveTo>
                  <a:pt x="1550394" y="761861"/>
                </a:moveTo>
                <a:cubicBezTo>
                  <a:pt x="1554372" y="758005"/>
                  <a:pt x="1560693" y="758005"/>
                  <a:pt x="1564671" y="761861"/>
                </a:cubicBezTo>
                <a:cubicBezTo>
                  <a:pt x="1568614" y="765772"/>
                  <a:pt x="1568640" y="772138"/>
                  <a:pt x="1564729" y="776080"/>
                </a:cubicBezTo>
                <a:cubicBezTo>
                  <a:pt x="1564710" y="776099"/>
                  <a:pt x="1564691" y="776119"/>
                  <a:pt x="1564671" y="776138"/>
                </a:cubicBezTo>
                <a:lnTo>
                  <a:pt x="140801" y="2199608"/>
                </a:lnTo>
                <a:cubicBezTo>
                  <a:pt x="138985" y="2201561"/>
                  <a:pt x="136429" y="2202656"/>
                  <a:pt x="133763" y="2202624"/>
                </a:cubicBezTo>
                <a:cubicBezTo>
                  <a:pt x="131096" y="2202656"/>
                  <a:pt x="128540" y="2201561"/>
                  <a:pt x="126725" y="2199608"/>
                </a:cubicBezTo>
                <a:cubicBezTo>
                  <a:pt x="122838" y="2195960"/>
                  <a:pt x="122644" y="2189851"/>
                  <a:pt x="126292" y="2185964"/>
                </a:cubicBezTo>
                <a:cubicBezTo>
                  <a:pt x="126432" y="2185816"/>
                  <a:pt x="126576" y="2185671"/>
                  <a:pt x="126725" y="2185532"/>
                </a:cubicBezTo>
                <a:close/>
                <a:moveTo>
                  <a:pt x="1501331" y="658706"/>
                </a:moveTo>
                <a:cubicBezTo>
                  <a:pt x="1505273" y="654763"/>
                  <a:pt x="1511665" y="654763"/>
                  <a:pt x="1515608" y="658706"/>
                </a:cubicBezTo>
                <a:cubicBezTo>
                  <a:pt x="1519550" y="662648"/>
                  <a:pt x="1519550" y="669040"/>
                  <a:pt x="1515608" y="672983"/>
                </a:cubicBezTo>
                <a:lnTo>
                  <a:pt x="30808" y="2157380"/>
                </a:lnTo>
                <a:cubicBezTo>
                  <a:pt x="28965" y="2159293"/>
                  <a:pt x="26427" y="2160381"/>
                  <a:pt x="23770" y="2160397"/>
                </a:cubicBezTo>
                <a:cubicBezTo>
                  <a:pt x="21053" y="2160390"/>
                  <a:pt x="18449" y="2159305"/>
                  <a:pt x="16531" y="2157380"/>
                </a:cubicBezTo>
                <a:cubicBezTo>
                  <a:pt x="12699" y="2153471"/>
                  <a:pt x="12699" y="2147214"/>
                  <a:pt x="16531" y="2143305"/>
                </a:cubicBezTo>
                <a:close/>
                <a:moveTo>
                  <a:pt x="1464676" y="556899"/>
                </a:moveTo>
                <a:cubicBezTo>
                  <a:pt x="1464695" y="556918"/>
                  <a:pt x="1464715" y="556937"/>
                  <a:pt x="1464734" y="556957"/>
                </a:cubicBezTo>
                <a:cubicBezTo>
                  <a:pt x="1468621" y="560605"/>
                  <a:pt x="1468815" y="566713"/>
                  <a:pt x="1465167" y="570600"/>
                </a:cubicBezTo>
                <a:cubicBezTo>
                  <a:pt x="1465027" y="570749"/>
                  <a:pt x="1464883" y="570893"/>
                  <a:pt x="1464734" y="571033"/>
                </a:cubicBezTo>
                <a:lnTo>
                  <a:pt x="0" y="2035767"/>
                </a:lnTo>
                <a:lnTo>
                  <a:pt x="0" y="2007414"/>
                </a:lnTo>
                <a:lnTo>
                  <a:pt x="1450457" y="556957"/>
                </a:lnTo>
                <a:cubicBezTo>
                  <a:pt x="1454367" y="553015"/>
                  <a:pt x="1460733" y="552988"/>
                  <a:pt x="1464676" y="556899"/>
                </a:cubicBezTo>
                <a:close/>
                <a:moveTo>
                  <a:pt x="1409177" y="460580"/>
                </a:moveTo>
                <a:cubicBezTo>
                  <a:pt x="1409196" y="460599"/>
                  <a:pt x="1409216" y="460618"/>
                  <a:pt x="1409235" y="460638"/>
                </a:cubicBezTo>
                <a:cubicBezTo>
                  <a:pt x="1413067" y="464547"/>
                  <a:pt x="1413067" y="470804"/>
                  <a:pt x="1409235" y="474714"/>
                </a:cubicBezTo>
                <a:lnTo>
                  <a:pt x="0" y="1883768"/>
                </a:lnTo>
                <a:lnTo>
                  <a:pt x="0" y="1855417"/>
                </a:lnTo>
                <a:lnTo>
                  <a:pt x="1394958" y="460638"/>
                </a:lnTo>
                <a:cubicBezTo>
                  <a:pt x="1398868" y="456696"/>
                  <a:pt x="1405234" y="456669"/>
                  <a:pt x="1409177" y="460580"/>
                </a:cubicBezTo>
                <a:close/>
                <a:moveTo>
                  <a:pt x="1325584" y="377591"/>
                </a:moveTo>
                <a:cubicBezTo>
                  <a:pt x="1329526" y="373648"/>
                  <a:pt x="1335918" y="373648"/>
                  <a:pt x="1339861" y="377591"/>
                </a:cubicBezTo>
                <a:cubicBezTo>
                  <a:pt x="1343803" y="381533"/>
                  <a:pt x="1343803" y="387925"/>
                  <a:pt x="1339861" y="391868"/>
                </a:cubicBezTo>
                <a:lnTo>
                  <a:pt x="0" y="1731558"/>
                </a:lnTo>
                <a:lnTo>
                  <a:pt x="0" y="1703005"/>
                </a:lnTo>
                <a:close/>
                <a:moveTo>
                  <a:pt x="1251787" y="299369"/>
                </a:moveTo>
                <a:cubicBezTo>
                  <a:pt x="1255674" y="295482"/>
                  <a:pt x="1261976" y="295482"/>
                  <a:pt x="1265863" y="299369"/>
                </a:cubicBezTo>
                <a:cubicBezTo>
                  <a:pt x="1269750" y="303256"/>
                  <a:pt x="1269750" y="309558"/>
                  <a:pt x="1265863" y="313445"/>
                </a:cubicBezTo>
                <a:lnTo>
                  <a:pt x="0" y="1579308"/>
                </a:lnTo>
                <a:lnTo>
                  <a:pt x="0" y="1550837"/>
                </a:lnTo>
                <a:close/>
                <a:moveTo>
                  <a:pt x="1182555" y="230139"/>
                </a:moveTo>
                <a:cubicBezTo>
                  <a:pt x="1182575" y="230158"/>
                  <a:pt x="1182594" y="230178"/>
                  <a:pt x="1182613" y="230197"/>
                </a:cubicBezTo>
                <a:cubicBezTo>
                  <a:pt x="1186470" y="234175"/>
                  <a:pt x="1186470" y="240496"/>
                  <a:pt x="1182613" y="244474"/>
                </a:cubicBezTo>
                <a:lnTo>
                  <a:pt x="0" y="1427087"/>
                </a:lnTo>
                <a:lnTo>
                  <a:pt x="0" y="1398534"/>
                </a:lnTo>
                <a:lnTo>
                  <a:pt x="1168337" y="230197"/>
                </a:lnTo>
                <a:cubicBezTo>
                  <a:pt x="1172247" y="226255"/>
                  <a:pt x="1178613" y="226228"/>
                  <a:pt x="1182555" y="230139"/>
                </a:cubicBezTo>
                <a:close/>
                <a:moveTo>
                  <a:pt x="1074833" y="171682"/>
                </a:moveTo>
                <a:cubicBezTo>
                  <a:pt x="1078743" y="167850"/>
                  <a:pt x="1085000" y="167850"/>
                  <a:pt x="1088909" y="171682"/>
                </a:cubicBezTo>
                <a:cubicBezTo>
                  <a:pt x="1092851" y="175592"/>
                  <a:pt x="1092877" y="181958"/>
                  <a:pt x="1088967" y="185901"/>
                </a:cubicBezTo>
                <a:cubicBezTo>
                  <a:pt x="1088948" y="185920"/>
                  <a:pt x="1088928" y="185940"/>
                  <a:pt x="1088909" y="185959"/>
                </a:cubicBezTo>
                <a:lnTo>
                  <a:pt x="0" y="1274440"/>
                </a:lnTo>
                <a:lnTo>
                  <a:pt x="0" y="1246374"/>
                </a:lnTo>
                <a:close/>
                <a:moveTo>
                  <a:pt x="977308" y="116786"/>
                </a:moveTo>
                <a:cubicBezTo>
                  <a:pt x="981250" y="112843"/>
                  <a:pt x="987643" y="112843"/>
                  <a:pt x="991585" y="116786"/>
                </a:cubicBezTo>
                <a:cubicBezTo>
                  <a:pt x="995527" y="120728"/>
                  <a:pt x="995527" y="127120"/>
                  <a:pt x="991585" y="131063"/>
                </a:cubicBezTo>
                <a:lnTo>
                  <a:pt x="0" y="1122514"/>
                </a:lnTo>
                <a:lnTo>
                  <a:pt x="0" y="1093962"/>
                </a:lnTo>
                <a:close/>
                <a:moveTo>
                  <a:pt x="99579" y="80591"/>
                </a:moveTo>
                <a:cubicBezTo>
                  <a:pt x="103522" y="76648"/>
                  <a:pt x="109914" y="76648"/>
                  <a:pt x="113856" y="80591"/>
                </a:cubicBezTo>
                <a:cubicBezTo>
                  <a:pt x="117799" y="84533"/>
                  <a:pt x="117799" y="90925"/>
                  <a:pt x="113856" y="94868"/>
                </a:cubicBezTo>
                <a:lnTo>
                  <a:pt x="0" y="208724"/>
                </a:lnTo>
                <a:lnTo>
                  <a:pt x="0" y="180201"/>
                </a:lnTo>
                <a:close/>
                <a:moveTo>
                  <a:pt x="886158" y="69875"/>
                </a:moveTo>
                <a:cubicBezTo>
                  <a:pt x="886178" y="69895"/>
                  <a:pt x="886197" y="69913"/>
                  <a:pt x="886217" y="69933"/>
                </a:cubicBezTo>
                <a:cubicBezTo>
                  <a:pt x="890073" y="73911"/>
                  <a:pt x="890073" y="80232"/>
                  <a:pt x="886217" y="84210"/>
                </a:cubicBezTo>
                <a:lnTo>
                  <a:pt x="0" y="970303"/>
                </a:lnTo>
                <a:lnTo>
                  <a:pt x="0" y="941751"/>
                </a:lnTo>
                <a:lnTo>
                  <a:pt x="871940" y="69933"/>
                </a:lnTo>
                <a:cubicBezTo>
                  <a:pt x="875850" y="65991"/>
                  <a:pt x="882216" y="65964"/>
                  <a:pt x="886158" y="69875"/>
                </a:cubicBezTo>
                <a:close/>
                <a:moveTo>
                  <a:pt x="753100" y="36352"/>
                </a:moveTo>
                <a:cubicBezTo>
                  <a:pt x="757078" y="32496"/>
                  <a:pt x="763399" y="32496"/>
                  <a:pt x="767377" y="36352"/>
                </a:cubicBezTo>
                <a:cubicBezTo>
                  <a:pt x="771319" y="40263"/>
                  <a:pt x="771345" y="46628"/>
                  <a:pt x="767435" y="50571"/>
                </a:cubicBezTo>
                <a:cubicBezTo>
                  <a:pt x="767416" y="50590"/>
                  <a:pt x="767396" y="50610"/>
                  <a:pt x="767377" y="50629"/>
                </a:cubicBezTo>
                <a:lnTo>
                  <a:pt x="0" y="817892"/>
                </a:lnTo>
                <a:lnTo>
                  <a:pt x="0" y="789340"/>
                </a:lnTo>
                <a:close/>
                <a:moveTo>
                  <a:pt x="320110" y="26844"/>
                </a:moveTo>
                <a:cubicBezTo>
                  <a:pt x="320129" y="26863"/>
                  <a:pt x="320149" y="26882"/>
                  <a:pt x="320168" y="26902"/>
                </a:cubicBezTo>
                <a:cubicBezTo>
                  <a:pt x="324000" y="30812"/>
                  <a:pt x="324000" y="37068"/>
                  <a:pt x="320168" y="40978"/>
                </a:cubicBezTo>
                <a:lnTo>
                  <a:pt x="0" y="361075"/>
                </a:lnTo>
                <a:lnTo>
                  <a:pt x="0" y="332726"/>
                </a:lnTo>
                <a:lnTo>
                  <a:pt x="305891" y="26902"/>
                </a:lnTo>
                <a:cubicBezTo>
                  <a:pt x="309801" y="22961"/>
                  <a:pt x="316167" y="22933"/>
                  <a:pt x="320110" y="26844"/>
                </a:cubicBezTo>
                <a:close/>
                <a:moveTo>
                  <a:pt x="631788" y="20208"/>
                </a:moveTo>
                <a:cubicBezTo>
                  <a:pt x="631808" y="20227"/>
                  <a:pt x="631827" y="20246"/>
                  <a:pt x="631846" y="20266"/>
                </a:cubicBezTo>
                <a:cubicBezTo>
                  <a:pt x="635679" y="24176"/>
                  <a:pt x="635679" y="30432"/>
                  <a:pt x="631846" y="34342"/>
                </a:cubicBezTo>
                <a:lnTo>
                  <a:pt x="0" y="665776"/>
                </a:lnTo>
                <a:lnTo>
                  <a:pt x="0" y="637332"/>
                </a:lnTo>
                <a:lnTo>
                  <a:pt x="617570" y="20266"/>
                </a:lnTo>
                <a:cubicBezTo>
                  <a:pt x="621480" y="16324"/>
                  <a:pt x="627846" y="16297"/>
                  <a:pt x="631788" y="20208"/>
                </a:cubicBezTo>
                <a:close/>
                <a:moveTo>
                  <a:pt x="496661" y="2915"/>
                </a:moveTo>
                <a:cubicBezTo>
                  <a:pt x="496681" y="2934"/>
                  <a:pt x="496700" y="2953"/>
                  <a:pt x="496720" y="2973"/>
                </a:cubicBezTo>
                <a:cubicBezTo>
                  <a:pt x="500607" y="6621"/>
                  <a:pt x="500799" y="12729"/>
                  <a:pt x="497152" y="16616"/>
                </a:cubicBezTo>
                <a:cubicBezTo>
                  <a:pt x="497013" y="16765"/>
                  <a:pt x="496868" y="16909"/>
                  <a:pt x="496720" y="17049"/>
                </a:cubicBezTo>
                <a:lnTo>
                  <a:pt x="0" y="513769"/>
                </a:lnTo>
                <a:lnTo>
                  <a:pt x="0" y="485416"/>
                </a:lnTo>
                <a:lnTo>
                  <a:pt x="482443" y="2973"/>
                </a:lnTo>
                <a:cubicBezTo>
                  <a:pt x="486353" y="-969"/>
                  <a:pt x="492719" y="-996"/>
                  <a:pt x="496661" y="2915"/>
                </a:cubicBezTo>
                <a:close/>
              </a:path>
            </a:pathLst>
          </a:custGeom>
          <a:solidFill>
            <a:schemeClr val="accent4">
              <a:alpha val="50000"/>
            </a:schemeClr>
          </a:solidFill>
          <a:ln w="20071" cap="flat">
            <a:no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xmlns="" id="{2C8D71F1-F450-3540-B0DB-5E198AFD6884}"/>
              </a:ext>
            </a:extLst>
          </p:cNvPr>
          <p:cNvGrpSpPr/>
          <p:nvPr userDrawn="1"/>
        </p:nvGrpSpPr>
        <p:grpSpPr>
          <a:xfrm>
            <a:off x="282292" y="2563081"/>
            <a:ext cx="3178762" cy="580089"/>
            <a:chOff x="5098310" y="621568"/>
            <a:chExt cx="1477115" cy="269557"/>
          </a:xfrm>
          <a:gradFill>
            <a:gsLst>
              <a:gs pos="18000">
                <a:schemeClr val="accent4">
                  <a:alpha val="8000"/>
                </a:schemeClr>
              </a:gs>
              <a:gs pos="48000">
                <a:schemeClr val="accent4">
                  <a:alpha val="47000"/>
                </a:schemeClr>
              </a:gs>
              <a:gs pos="78000">
                <a:schemeClr val="accent4"/>
              </a:gs>
            </a:gsLst>
            <a:lin ang="600000" scaled="0"/>
          </a:gradFill>
        </p:grpSpPr>
        <p:sp>
          <p:nvSpPr>
            <p:cNvPr id="69" name="Freeform 68">
              <a:extLst>
                <a:ext uri="{FF2B5EF4-FFF2-40B4-BE49-F238E27FC236}">
                  <a16:creationId xmlns:a16="http://schemas.microsoft.com/office/drawing/2014/main" xmlns="" id="{6E61787F-F6EE-7A4C-BEC3-3F8FB657CA58}"/>
                </a:ext>
              </a:extLst>
            </p:cNvPr>
            <p:cNvSpPr/>
            <p:nvPr/>
          </p:nvSpPr>
          <p:spPr>
            <a:xfrm>
              <a:off x="5976866"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xmlns="" id="{96B83B50-0CCF-A845-A364-EA85E6261AFF}"/>
                </a:ext>
              </a:extLst>
            </p:cNvPr>
            <p:cNvSpPr/>
            <p:nvPr/>
          </p:nvSpPr>
          <p:spPr>
            <a:xfrm>
              <a:off x="5683964" y="621949"/>
              <a:ext cx="305937" cy="269176"/>
            </a:xfrm>
            <a:custGeom>
              <a:avLst/>
              <a:gdLst>
                <a:gd name="connsiteX0" fmla="*/ 16238 w 305937"/>
                <a:gd name="connsiteY0" fmla="*/ 269177 h 269176"/>
                <a:gd name="connsiteX1" fmla="*/ 174353 w 305937"/>
                <a:gd name="connsiteY1" fmla="*/ 269177 h 269176"/>
                <a:gd name="connsiteX2" fmla="*/ 188926 w 305937"/>
                <a:gd name="connsiteY2" fmla="*/ 259652 h 269176"/>
                <a:gd name="connsiteX3" fmla="*/ 304274 w 305937"/>
                <a:gd name="connsiteY3" fmla="*/ 23336 h 269176"/>
                <a:gd name="connsiteX4" fmla="*/ 296883 w 305937"/>
                <a:gd name="connsiteY4" fmla="*/ 1661 h 269176"/>
                <a:gd name="connsiteX5" fmla="*/ 289701 w 305937"/>
                <a:gd name="connsiteY5" fmla="*/ 0 h 269176"/>
                <a:gd name="connsiteX6" fmla="*/ 131586 w 305937"/>
                <a:gd name="connsiteY6" fmla="*/ 0 h 269176"/>
                <a:gd name="connsiteX7" fmla="*/ 117012 w 305937"/>
                <a:gd name="connsiteY7" fmla="*/ 9525 h 269176"/>
                <a:gd name="connsiteX8" fmla="*/ 1665 w 305937"/>
                <a:gd name="connsiteY8" fmla="*/ 245840 h 269176"/>
                <a:gd name="connsiteX9" fmla="*/ 9052 w 305937"/>
                <a:gd name="connsiteY9" fmla="*/ 267515 h 269176"/>
                <a:gd name="connsiteX10" fmla="*/ 16238 w 305937"/>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37" h="269176">
                  <a:moveTo>
                    <a:pt x="16238" y="269177"/>
                  </a:moveTo>
                  <a:lnTo>
                    <a:pt x="174353" y="269177"/>
                  </a:lnTo>
                  <a:cubicBezTo>
                    <a:pt x="180657" y="269129"/>
                    <a:pt x="186352" y="265407"/>
                    <a:pt x="188926" y="259652"/>
                  </a:cubicBezTo>
                  <a:lnTo>
                    <a:pt x="304274" y="23336"/>
                  </a:lnTo>
                  <a:cubicBezTo>
                    <a:pt x="308217" y="15311"/>
                    <a:pt x="304912" y="5606"/>
                    <a:pt x="296883" y="1661"/>
                  </a:cubicBezTo>
                  <a:cubicBezTo>
                    <a:pt x="294654" y="562"/>
                    <a:pt x="292196" y="-7"/>
                    <a:pt x="289701" y="0"/>
                  </a:cubicBezTo>
                  <a:lnTo>
                    <a:pt x="131586" y="0"/>
                  </a:lnTo>
                  <a:cubicBezTo>
                    <a:pt x="125289" y="71"/>
                    <a:pt x="119605" y="3786"/>
                    <a:pt x="117012"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xmlns="" id="{D454FE6A-A3E3-664E-A4C7-74EAC738E1FE}"/>
                </a:ext>
              </a:extLst>
            </p:cNvPr>
            <p:cNvSpPr/>
            <p:nvPr/>
          </p:nvSpPr>
          <p:spPr>
            <a:xfrm>
              <a:off x="5391118" y="621949"/>
              <a:ext cx="305881" cy="269176"/>
            </a:xfrm>
            <a:custGeom>
              <a:avLst/>
              <a:gdLst>
                <a:gd name="connsiteX0" fmla="*/ 16238 w 305881"/>
                <a:gd name="connsiteY0" fmla="*/ 269176 h 269176"/>
                <a:gd name="connsiteX1" fmla="*/ 174353 w 305881"/>
                <a:gd name="connsiteY1" fmla="*/ 269176 h 269176"/>
                <a:gd name="connsiteX2" fmla="*/ 188926 w 305881"/>
                <a:gd name="connsiteY2" fmla="*/ 259651 h 269176"/>
                <a:gd name="connsiteX3" fmla="*/ 304274 w 305881"/>
                <a:gd name="connsiteY3" fmla="*/ 23336 h 269176"/>
                <a:gd name="connsiteX4" fmla="*/ 296639 w 305881"/>
                <a:gd name="connsiteY4" fmla="*/ 1604 h 269176"/>
                <a:gd name="connsiteX5" fmla="*/ 289605 w 305881"/>
                <a:gd name="connsiteY5" fmla="*/ 0 h 269176"/>
                <a:gd name="connsiteX6" fmla="*/ 131586 w 305881"/>
                <a:gd name="connsiteY6" fmla="*/ 0 h 269176"/>
                <a:gd name="connsiteX7" fmla="*/ 116917 w 305881"/>
                <a:gd name="connsiteY7" fmla="*/ 9525 h 269176"/>
                <a:gd name="connsiteX8" fmla="*/ 1665 w 305881"/>
                <a:gd name="connsiteY8" fmla="*/ 245840 h 269176"/>
                <a:gd name="connsiteX9" fmla="*/ 9052 w 305881"/>
                <a:gd name="connsiteY9" fmla="*/ 267515 h 269176"/>
                <a:gd name="connsiteX10" fmla="*/ 16238 w 305881"/>
                <a:gd name="connsiteY10" fmla="*/ 269176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81" h="269176">
                  <a:moveTo>
                    <a:pt x="16238" y="269176"/>
                  </a:moveTo>
                  <a:lnTo>
                    <a:pt x="174353" y="269176"/>
                  </a:lnTo>
                  <a:cubicBezTo>
                    <a:pt x="180657" y="269129"/>
                    <a:pt x="186353" y="265406"/>
                    <a:pt x="188926" y="259651"/>
                  </a:cubicBezTo>
                  <a:lnTo>
                    <a:pt x="304274" y="23336"/>
                  </a:lnTo>
                  <a:cubicBezTo>
                    <a:pt x="308167" y="15227"/>
                    <a:pt x="304748" y="5497"/>
                    <a:pt x="296639" y="1604"/>
                  </a:cubicBezTo>
                  <a:cubicBezTo>
                    <a:pt x="294444" y="551"/>
                    <a:pt x="292040" y="2"/>
                    <a:pt x="289605" y="0"/>
                  </a:cubicBezTo>
                  <a:lnTo>
                    <a:pt x="131586" y="0"/>
                  </a:lnTo>
                  <a:cubicBezTo>
                    <a:pt x="125269" y="81"/>
                    <a:pt x="119561" y="3787"/>
                    <a:pt x="116917" y="9525"/>
                  </a:cubicBezTo>
                  <a:lnTo>
                    <a:pt x="1665" y="245840"/>
                  </a:lnTo>
                  <a:cubicBezTo>
                    <a:pt x="-2281" y="253866"/>
                    <a:pt x="1026" y="263570"/>
                    <a:pt x="9052" y="267515"/>
                  </a:cubicBezTo>
                  <a:cubicBezTo>
                    <a:pt x="11288" y="268615"/>
                    <a:pt x="13747" y="269183"/>
                    <a:pt x="16238" y="269176"/>
                  </a:cubicBezTo>
                  <a:close/>
                </a:path>
              </a:pathLst>
            </a:custGeom>
            <a:grp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xmlns="" id="{8D479E64-D1F6-B047-94D5-E82B46763710}"/>
                </a:ext>
              </a:extLst>
            </p:cNvPr>
            <p:cNvSpPr/>
            <p:nvPr/>
          </p:nvSpPr>
          <p:spPr>
            <a:xfrm>
              <a:off x="5098310" y="621949"/>
              <a:ext cx="305843" cy="269176"/>
            </a:xfrm>
            <a:custGeom>
              <a:avLst/>
              <a:gdLst>
                <a:gd name="connsiteX0" fmla="*/ 16238 w 305843"/>
                <a:gd name="connsiteY0" fmla="*/ 269177 h 269176"/>
                <a:gd name="connsiteX1" fmla="*/ 174353 w 305843"/>
                <a:gd name="connsiteY1" fmla="*/ 269177 h 269176"/>
                <a:gd name="connsiteX2" fmla="*/ 188926 w 305843"/>
                <a:gd name="connsiteY2" fmla="*/ 259652 h 269176"/>
                <a:gd name="connsiteX3" fmla="*/ 304179 w 305843"/>
                <a:gd name="connsiteY3" fmla="*/ 23336 h 269176"/>
                <a:gd name="connsiteX4" fmla="*/ 296791 w 305843"/>
                <a:gd name="connsiteY4" fmla="*/ 1661 h 269176"/>
                <a:gd name="connsiteX5" fmla="*/ 289605 w 305843"/>
                <a:gd name="connsiteY5" fmla="*/ 0 h 269176"/>
                <a:gd name="connsiteX6" fmla="*/ 131490 w 305843"/>
                <a:gd name="connsiteY6" fmla="*/ 0 h 269176"/>
                <a:gd name="connsiteX7" fmla="*/ 116917 w 305843"/>
                <a:gd name="connsiteY7" fmla="*/ 9525 h 269176"/>
                <a:gd name="connsiteX8" fmla="*/ 1665 w 305843"/>
                <a:gd name="connsiteY8" fmla="*/ 245840 h 269176"/>
                <a:gd name="connsiteX9" fmla="*/ 9052 w 305843"/>
                <a:gd name="connsiteY9" fmla="*/ 267515 h 269176"/>
                <a:gd name="connsiteX10" fmla="*/ 16238 w 305843"/>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43" h="269176">
                  <a:moveTo>
                    <a:pt x="16238" y="269177"/>
                  </a:moveTo>
                  <a:lnTo>
                    <a:pt x="174353" y="269177"/>
                  </a:lnTo>
                  <a:cubicBezTo>
                    <a:pt x="180650" y="269105"/>
                    <a:pt x="186334" y="265390"/>
                    <a:pt x="188926" y="259652"/>
                  </a:cubicBezTo>
                  <a:lnTo>
                    <a:pt x="304179" y="23336"/>
                  </a:lnTo>
                  <a:cubicBezTo>
                    <a:pt x="308124" y="15311"/>
                    <a:pt x="304817" y="5606"/>
                    <a:pt x="296791" y="1661"/>
                  </a:cubicBezTo>
                  <a:cubicBezTo>
                    <a:pt x="294556" y="562"/>
                    <a:pt x="292096" y="-7"/>
                    <a:pt x="289605" y="0"/>
                  </a:cubicBezTo>
                  <a:lnTo>
                    <a:pt x="131490" y="0"/>
                  </a:lnTo>
                  <a:cubicBezTo>
                    <a:pt x="125201" y="94"/>
                    <a:pt x="119528" y="3802"/>
                    <a:pt x="116917"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xmlns="" id="{9D6FCB8E-2ABB-764A-9A10-2B11150949E3}"/>
                </a:ext>
              </a:extLst>
            </p:cNvPr>
            <p:cNvSpPr/>
            <p:nvPr/>
          </p:nvSpPr>
          <p:spPr>
            <a:xfrm>
              <a:off x="6269628"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grpSp>
      <p:grpSp>
        <p:nvGrpSpPr>
          <p:cNvPr id="74" name="Group 73">
            <a:extLst>
              <a:ext uri="{FF2B5EF4-FFF2-40B4-BE49-F238E27FC236}">
                <a16:creationId xmlns:a16="http://schemas.microsoft.com/office/drawing/2014/main" xmlns="" id="{6E7AA431-B148-DE41-ACCF-557D55B3AAA1}"/>
              </a:ext>
            </a:extLst>
          </p:cNvPr>
          <p:cNvGrpSpPr/>
          <p:nvPr userDrawn="1"/>
        </p:nvGrpSpPr>
        <p:grpSpPr>
          <a:xfrm>
            <a:off x="532640" y="2827448"/>
            <a:ext cx="589578" cy="716724"/>
            <a:chOff x="1558649" y="860856"/>
            <a:chExt cx="852361" cy="1036178"/>
          </a:xfrm>
        </p:grpSpPr>
        <p:sp>
          <p:nvSpPr>
            <p:cNvPr id="75" name="Freeform 4">
              <a:extLst>
                <a:ext uri="{FF2B5EF4-FFF2-40B4-BE49-F238E27FC236}">
                  <a16:creationId xmlns:a16="http://schemas.microsoft.com/office/drawing/2014/main" xmlns="" id="{2726E3D1-AC76-4549-8A59-F0AB0B1B859D}"/>
                </a:ext>
              </a:extLst>
            </p:cNvPr>
            <p:cNvSpPr/>
            <p:nvPr/>
          </p:nvSpPr>
          <p:spPr>
            <a:xfrm>
              <a:off x="1558649" y="860856"/>
              <a:ext cx="852361" cy="1036178"/>
            </a:xfrm>
            <a:custGeom>
              <a:avLst/>
              <a:gdLst/>
              <a:ahLst/>
              <a:cxnLst/>
              <a:rect l="0" t="0" r="r" b="b"/>
              <a:pathLst>
                <a:path w="3262" h="4406">
                  <a:moveTo>
                    <a:pt x="1628" y="0"/>
                  </a:moveTo>
                  <a:cubicBezTo>
                    <a:pt x="1594" y="0"/>
                    <a:pt x="1561" y="9"/>
                    <a:pt x="1530" y="27"/>
                  </a:cubicBezTo>
                  <a:cubicBezTo>
                    <a:pt x="1141" y="257"/>
                    <a:pt x="1141" y="257"/>
                    <a:pt x="1141" y="257"/>
                  </a:cubicBezTo>
                  <a:cubicBezTo>
                    <a:pt x="935" y="383"/>
                    <a:pt x="710" y="468"/>
                    <a:pt x="477" y="510"/>
                  </a:cubicBezTo>
                  <a:cubicBezTo>
                    <a:pt x="262" y="548"/>
                    <a:pt x="262" y="548"/>
                    <a:pt x="262" y="548"/>
                  </a:cubicBezTo>
                  <a:cubicBezTo>
                    <a:pt x="127" y="573"/>
                    <a:pt x="30" y="698"/>
                    <a:pt x="32" y="845"/>
                  </a:cubicBezTo>
                  <a:cubicBezTo>
                    <a:pt x="42" y="2150"/>
                    <a:pt x="42" y="2150"/>
                    <a:pt x="42" y="2150"/>
                  </a:cubicBezTo>
                  <a:cubicBezTo>
                    <a:pt x="42" y="2391"/>
                    <a:pt x="0" y="2666"/>
                    <a:pt x="296" y="3129"/>
                  </a:cubicBezTo>
                  <a:cubicBezTo>
                    <a:pt x="527" y="3489"/>
                    <a:pt x="1210" y="4103"/>
                    <a:pt x="1498" y="4354"/>
                  </a:cubicBezTo>
                  <a:cubicBezTo>
                    <a:pt x="1537" y="4389"/>
                    <a:pt x="1583" y="4405"/>
                    <a:pt x="1629" y="4405"/>
                  </a:cubicBezTo>
                  <a:cubicBezTo>
                    <a:pt x="1677" y="4405"/>
                    <a:pt x="1723" y="4389"/>
                    <a:pt x="1760" y="4354"/>
                  </a:cubicBezTo>
                  <a:cubicBezTo>
                    <a:pt x="2050" y="4103"/>
                    <a:pt x="2733" y="3489"/>
                    <a:pt x="2964" y="3129"/>
                  </a:cubicBezTo>
                  <a:cubicBezTo>
                    <a:pt x="3261" y="2666"/>
                    <a:pt x="3217" y="2391"/>
                    <a:pt x="3218" y="2150"/>
                  </a:cubicBezTo>
                  <a:cubicBezTo>
                    <a:pt x="3228" y="847"/>
                    <a:pt x="3228" y="847"/>
                    <a:pt x="3228" y="847"/>
                  </a:cubicBezTo>
                  <a:cubicBezTo>
                    <a:pt x="3228" y="839"/>
                    <a:pt x="3228" y="839"/>
                    <a:pt x="3228" y="839"/>
                  </a:cubicBezTo>
                  <a:cubicBezTo>
                    <a:pt x="3227" y="695"/>
                    <a:pt x="3129" y="573"/>
                    <a:pt x="2998" y="548"/>
                  </a:cubicBezTo>
                  <a:cubicBezTo>
                    <a:pt x="2783" y="510"/>
                    <a:pt x="2783" y="510"/>
                    <a:pt x="2783" y="510"/>
                  </a:cubicBezTo>
                  <a:cubicBezTo>
                    <a:pt x="2550" y="468"/>
                    <a:pt x="2325" y="383"/>
                    <a:pt x="2120" y="257"/>
                  </a:cubicBezTo>
                  <a:cubicBezTo>
                    <a:pt x="1730" y="27"/>
                    <a:pt x="1730" y="27"/>
                    <a:pt x="1730" y="27"/>
                  </a:cubicBezTo>
                  <a:cubicBezTo>
                    <a:pt x="1699" y="9"/>
                    <a:pt x="1664" y="0"/>
                    <a:pt x="1630" y="0"/>
                  </a:cubicBezTo>
                  <a:lnTo>
                    <a:pt x="1628" y="0"/>
                  </a:lnTo>
                </a:path>
              </a:pathLst>
            </a:custGeom>
            <a:solidFill>
              <a:schemeClr val="accent2"/>
            </a:solidFill>
            <a:ln w="9525" cap="flat">
              <a:noFill/>
              <a:prstDash val="solid"/>
              <a:miter/>
            </a:ln>
          </p:spPr>
        </p:sp>
        <p:sp>
          <p:nvSpPr>
            <p:cNvPr id="76" name="Freeform 2">
              <a:extLst>
                <a:ext uri="{FF2B5EF4-FFF2-40B4-BE49-F238E27FC236}">
                  <a16:creationId xmlns:a16="http://schemas.microsoft.com/office/drawing/2014/main" xmlns="" id="{21F2F591-FAD5-5549-9504-7F25FDC299F3}"/>
                </a:ext>
              </a:extLst>
            </p:cNvPr>
            <p:cNvSpPr>
              <a:spLocks noChangeAspect="1"/>
            </p:cNvSpPr>
            <p:nvPr/>
          </p:nvSpPr>
          <p:spPr>
            <a:xfrm>
              <a:off x="1764647" y="1128039"/>
              <a:ext cx="440364" cy="439188"/>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bg2"/>
            </a:solidFill>
            <a:ln>
              <a:noFill/>
            </a:ln>
          </p:spPr>
        </p:sp>
      </p:grpSp>
      <p:grpSp>
        <p:nvGrpSpPr>
          <p:cNvPr id="77" name="Group 76">
            <a:extLst>
              <a:ext uri="{FF2B5EF4-FFF2-40B4-BE49-F238E27FC236}">
                <a16:creationId xmlns:a16="http://schemas.microsoft.com/office/drawing/2014/main" xmlns="" id="{D1043783-2090-2740-8A9B-64C1822CEE04}"/>
              </a:ext>
            </a:extLst>
          </p:cNvPr>
          <p:cNvGrpSpPr/>
          <p:nvPr userDrawn="1"/>
        </p:nvGrpSpPr>
        <p:grpSpPr>
          <a:xfrm rot="10800000" flipH="1">
            <a:off x="1302263" y="3349456"/>
            <a:ext cx="1128042" cy="207621"/>
            <a:chOff x="4467257" y="275609"/>
            <a:chExt cx="1102102" cy="202847"/>
          </a:xfrm>
          <a:solidFill>
            <a:schemeClr val="accent1"/>
          </a:solidFill>
        </p:grpSpPr>
        <p:sp>
          <p:nvSpPr>
            <p:cNvPr id="78" name="Freeform 77">
              <a:extLst>
                <a:ext uri="{FF2B5EF4-FFF2-40B4-BE49-F238E27FC236}">
                  <a16:creationId xmlns:a16="http://schemas.microsoft.com/office/drawing/2014/main" xmlns="" id="{A0E1DC6A-2DF2-C44F-99CE-B3F9CACACAB2}"/>
                </a:ext>
              </a:extLst>
            </p:cNvPr>
            <p:cNvSpPr/>
            <p:nvPr/>
          </p:nvSpPr>
          <p:spPr>
            <a:xfrm rot="16200000">
              <a:off x="4756970" y="278468"/>
              <a:ext cx="196823" cy="197130"/>
            </a:xfrm>
            <a:custGeom>
              <a:avLst/>
              <a:gdLst>
                <a:gd name="connsiteX0" fmla="*/ 194997 w 196823"/>
                <a:gd name="connsiteY0" fmla="*/ 25432 h 197130"/>
                <a:gd name="connsiteX1" fmla="*/ 114129 w 196823"/>
                <a:gd name="connsiteY1" fmla="*/ 187357 h 197130"/>
                <a:gd name="connsiteX2" fmla="*/ 90657 w 196823"/>
                <a:gd name="connsiteY2" fmla="*/ 195317 h 197130"/>
                <a:gd name="connsiteX3" fmla="*/ 82697 w 196823"/>
                <a:gd name="connsiteY3" fmla="*/ 187357 h 197130"/>
                <a:gd name="connsiteX4" fmla="*/ 1830 w 196823"/>
                <a:gd name="connsiteY4" fmla="*/ 25432 h 197130"/>
                <a:gd name="connsiteX5" fmla="*/ 9814 w 196823"/>
                <a:gd name="connsiteY5" fmla="*/ 1826 h 197130"/>
                <a:gd name="connsiteX6" fmla="*/ 17546 w 196823"/>
                <a:gd name="connsiteY6" fmla="*/ 0 h 197130"/>
                <a:gd name="connsiteX7" fmla="*/ 179471 w 196823"/>
                <a:gd name="connsiteY7" fmla="*/ 0 h 197130"/>
                <a:gd name="connsiteX8" fmla="*/ 196822 w 196823"/>
                <a:gd name="connsiteY8" fmla="*/ 17888 h 197130"/>
                <a:gd name="connsiteX9" fmla="*/ 194997 w 196823"/>
                <a:gd name="connsiteY9" fmla="*/ 25432 h 1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23" h="197130">
                  <a:moveTo>
                    <a:pt x="194997" y="25432"/>
                  </a:moveTo>
                  <a:lnTo>
                    <a:pt x="114129" y="187357"/>
                  </a:lnTo>
                  <a:cubicBezTo>
                    <a:pt x="109846" y="196037"/>
                    <a:pt x="99337" y="199600"/>
                    <a:pt x="90657" y="195317"/>
                  </a:cubicBezTo>
                  <a:cubicBezTo>
                    <a:pt x="87200" y="193611"/>
                    <a:pt x="84403" y="190813"/>
                    <a:pt x="82697" y="187357"/>
                  </a:cubicBezTo>
                  <a:lnTo>
                    <a:pt x="1830" y="25432"/>
                  </a:lnTo>
                  <a:cubicBezTo>
                    <a:pt x="-2484" y="16708"/>
                    <a:pt x="1091" y="6139"/>
                    <a:pt x="9814" y="1826"/>
                  </a:cubicBezTo>
                  <a:cubicBezTo>
                    <a:pt x="12220" y="636"/>
                    <a:pt x="14864" y="12"/>
                    <a:pt x="17546" y="0"/>
                  </a:cubicBezTo>
                  <a:lnTo>
                    <a:pt x="179471" y="0"/>
                  </a:lnTo>
                  <a:cubicBezTo>
                    <a:pt x="189202" y="149"/>
                    <a:pt x="196969" y="8157"/>
                    <a:pt x="196822" y="17888"/>
                  </a:cubicBezTo>
                  <a:cubicBezTo>
                    <a:pt x="196782" y="20507"/>
                    <a:pt x="196158" y="23084"/>
                    <a:pt x="194997" y="25432"/>
                  </a:cubicBezTo>
                  <a:close/>
                </a:path>
              </a:pathLst>
            </a:custGeom>
            <a:grp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xmlns="" id="{7E75A8C3-88F7-CB4D-85FF-AC3527A7F278}"/>
                </a:ext>
              </a:extLst>
            </p:cNvPr>
            <p:cNvSpPr/>
            <p:nvPr/>
          </p:nvSpPr>
          <p:spPr>
            <a:xfrm rot="16200000">
              <a:off x="5366512" y="275610"/>
              <a:ext cx="202847" cy="202846"/>
            </a:xfrm>
            <a:custGeom>
              <a:avLst/>
              <a:gdLst>
                <a:gd name="connsiteX0" fmla="*/ 201533 w 202847"/>
                <a:gd name="connsiteY0" fmla="*/ 18288 h 202846"/>
                <a:gd name="connsiteX1" fmla="*/ 112760 w 202847"/>
                <a:gd name="connsiteY1" fmla="*/ 195834 h 202846"/>
                <a:gd name="connsiteX2" fmla="*/ 95767 w 202847"/>
                <a:gd name="connsiteY2" fmla="*/ 201511 h 202846"/>
                <a:gd name="connsiteX3" fmla="*/ 90090 w 202847"/>
                <a:gd name="connsiteY3" fmla="*/ 195834 h 202846"/>
                <a:gd name="connsiteX4" fmla="*/ 1317 w 202847"/>
                <a:gd name="connsiteY4" fmla="*/ 18288 h 202846"/>
                <a:gd name="connsiteX5" fmla="*/ 7051 w 202847"/>
                <a:gd name="connsiteY5" fmla="*/ 1314 h 202846"/>
                <a:gd name="connsiteX6" fmla="*/ 12652 w 202847"/>
                <a:gd name="connsiteY6" fmla="*/ 0 h 202846"/>
                <a:gd name="connsiteX7" fmla="*/ 190198 w 202847"/>
                <a:gd name="connsiteY7" fmla="*/ 0 h 202846"/>
                <a:gd name="connsiteX8" fmla="*/ 202847 w 202847"/>
                <a:gd name="connsiteY8" fmla="*/ 12687 h 202846"/>
                <a:gd name="connsiteX9" fmla="*/ 201533 w 202847"/>
                <a:gd name="connsiteY9" fmla="*/ 18288 h 20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7" h="202846">
                  <a:moveTo>
                    <a:pt x="201533" y="18288"/>
                  </a:moveTo>
                  <a:lnTo>
                    <a:pt x="112760" y="195834"/>
                  </a:lnTo>
                  <a:cubicBezTo>
                    <a:pt x="109636" y="202092"/>
                    <a:pt x="102028" y="204635"/>
                    <a:pt x="95767" y="201511"/>
                  </a:cubicBezTo>
                  <a:cubicBezTo>
                    <a:pt x="93310" y="200282"/>
                    <a:pt x="91317" y="198291"/>
                    <a:pt x="90090" y="195834"/>
                  </a:cubicBezTo>
                  <a:lnTo>
                    <a:pt x="1317" y="18288"/>
                  </a:lnTo>
                  <a:cubicBezTo>
                    <a:pt x="-1786" y="12021"/>
                    <a:pt x="781" y="4420"/>
                    <a:pt x="7051" y="1314"/>
                  </a:cubicBezTo>
                  <a:cubicBezTo>
                    <a:pt x="8792" y="457"/>
                    <a:pt x="10709" y="0"/>
                    <a:pt x="12652" y="0"/>
                  </a:cubicBezTo>
                  <a:lnTo>
                    <a:pt x="190198" y="0"/>
                  </a:lnTo>
                  <a:cubicBezTo>
                    <a:pt x="197194" y="10"/>
                    <a:pt x="202858" y="5686"/>
                    <a:pt x="202847" y="12687"/>
                  </a:cubicBezTo>
                  <a:cubicBezTo>
                    <a:pt x="202844" y="14630"/>
                    <a:pt x="202395" y="16545"/>
                    <a:pt x="201533" y="18288"/>
                  </a:cubicBezTo>
                  <a:close/>
                </a:path>
              </a:pathLst>
            </a:custGeom>
            <a:grp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xmlns="" id="{649EF03E-5723-2948-B32F-E583CF15D160}"/>
                </a:ext>
              </a:extLst>
            </p:cNvPr>
            <p:cNvSpPr/>
            <p:nvPr/>
          </p:nvSpPr>
          <p:spPr>
            <a:xfrm rot="16200000">
              <a:off x="4467256" y="279200"/>
              <a:ext cx="195667" cy="195666"/>
            </a:xfrm>
            <a:custGeom>
              <a:avLst/>
              <a:gdLst>
                <a:gd name="connsiteX0" fmla="*/ 193753 w 195667"/>
                <a:gd name="connsiteY0" fmla="*/ 26670 h 195666"/>
                <a:gd name="connsiteX1" fmla="*/ 114409 w 195667"/>
                <a:gd name="connsiteY1" fmla="*/ 185452 h 195666"/>
                <a:gd name="connsiteX2" fmla="*/ 89616 w 195667"/>
                <a:gd name="connsiteY2" fmla="*/ 193710 h 195666"/>
                <a:gd name="connsiteX3" fmla="*/ 81358 w 195667"/>
                <a:gd name="connsiteY3" fmla="*/ 185452 h 195666"/>
                <a:gd name="connsiteX4" fmla="*/ 1919 w 195667"/>
                <a:gd name="connsiteY4" fmla="*/ 26670 h 195666"/>
                <a:gd name="connsiteX5" fmla="*/ 10292 w 195667"/>
                <a:gd name="connsiteY5" fmla="*/ 1915 h 195666"/>
                <a:gd name="connsiteX6" fmla="*/ 18493 w 195667"/>
                <a:gd name="connsiteY6" fmla="*/ 0 h 195666"/>
                <a:gd name="connsiteX7" fmla="*/ 177179 w 195667"/>
                <a:gd name="connsiteY7" fmla="*/ 0 h 195666"/>
                <a:gd name="connsiteX8" fmla="*/ 195667 w 195667"/>
                <a:gd name="connsiteY8" fmla="*/ 18469 h 195666"/>
                <a:gd name="connsiteX9" fmla="*/ 193753 w 195667"/>
                <a:gd name="connsiteY9" fmla="*/ 26670 h 1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67" h="195666">
                  <a:moveTo>
                    <a:pt x="193753" y="26670"/>
                  </a:moveTo>
                  <a:lnTo>
                    <a:pt x="114409" y="185452"/>
                  </a:lnTo>
                  <a:cubicBezTo>
                    <a:pt x="109843" y="194579"/>
                    <a:pt x="98743" y="198276"/>
                    <a:pt x="89616" y="193710"/>
                  </a:cubicBezTo>
                  <a:cubicBezTo>
                    <a:pt x="86043" y="191923"/>
                    <a:pt x="83145" y="189025"/>
                    <a:pt x="81358" y="185452"/>
                  </a:cubicBezTo>
                  <a:lnTo>
                    <a:pt x="1919" y="26670"/>
                  </a:lnTo>
                  <a:cubicBezTo>
                    <a:pt x="-2605" y="17522"/>
                    <a:pt x="1144" y="6439"/>
                    <a:pt x="10292" y="1915"/>
                  </a:cubicBezTo>
                  <a:cubicBezTo>
                    <a:pt x="12841" y="653"/>
                    <a:pt x="15647" y="-2"/>
                    <a:pt x="18493" y="0"/>
                  </a:cubicBezTo>
                  <a:lnTo>
                    <a:pt x="177179" y="0"/>
                  </a:lnTo>
                  <a:cubicBezTo>
                    <a:pt x="187384" y="-6"/>
                    <a:pt x="195662" y="8263"/>
                    <a:pt x="195667" y="18469"/>
                  </a:cubicBezTo>
                  <a:cubicBezTo>
                    <a:pt x="195669" y="21313"/>
                    <a:pt x="195014" y="24120"/>
                    <a:pt x="193753" y="26670"/>
                  </a:cubicBezTo>
                  <a:close/>
                </a:path>
              </a:pathLst>
            </a:custGeom>
            <a:grp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xmlns="" id="{08955D74-1137-144B-B2F9-137E05ABF8A0}"/>
                </a:ext>
              </a:extLst>
            </p:cNvPr>
            <p:cNvSpPr/>
            <p:nvPr/>
          </p:nvSpPr>
          <p:spPr>
            <a:xfrm rot="16200000">
              <a:off x="5061616" y="277858"/>
              <a:ext cx="198352" cy="198351"/>
            </a:xfrm>
            <a:custGeom>
              <a:avLst/>
              <a:gdLst>
                <a:gd name="connsiteX0" fmla="*/ 196619 w 198352"/>
                <a:gd name="connsiteY0" fmla="*/ 23717 h 198351"/>
                <a:gd name="connsiteX1" fmla="*/ 113846 w 198352"/>
                <a:gd name="connsiteY1" fmla="*/ 189262 h 198351"/>
                <a:gd name="connsiteX2" fmla="*/ 91882 w 198352"/>
                <a:gd name="connsiteY2" fmla="*/ 196634 h 198351"/>
                <a:gd name="connsiteX3" fmla="*/ 84509 w 198352"/>
                <a:gd name="connsiteY3" fmla="*/ 189262 h 198351"/>
                <a:gd name="connsiteX4" fmla="*/ 1737 w 198352"/>
                <a:gd name="connsiteY4" fmla="*/ 23717 h 198351"/>
                <a:gd name="connsiteX5" fmla="*/ 9052 w 198352"/>
                <a:gd name="connsiteY5" fmla="*/ 1734 h 198351"/>
                <a:gd name="connsiteX6" fmla="*/ 16406 w 198352"/>
                <a:gd name="connsiteY6" fmla="*/ 0 h 198351"/>
                <a:gd name="connsiteX7" fmla="*/ 181950 w 198352"/>
                <a:gd name="connsiteY7" fmla="*/ 0 h 198351"/>
                <a:gd name="connsiteX8" fmla="*/ 198352 w 198352"/>
                <a:gd name="connsiteY8" fmla="*/ 16364 h 198351"/>
                <a:gd name="connsiteX9" fmla="*/ 196619 w 198352"/>
                <a:gd name="connsiteY9" fmla="*/ 23717 h 19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52" h="198351">
                  <a:moveTo>
                    <a:pt x="196619" y="23717"/>
                  </a:moveTo>
                  <a:lnTo>
                    <a:pt x="113846" y="189262"/>
                  </a:lnTo>
                  <a:cubicBezTo>
                    <a:pt x="109816" y="197363"/>
                    <a:pt x="99983" y="200663"/>
                    <a:pt x="91882" y="196634"/>
                  </a:cubicBezTo>
                  <a:cubicBezTo>
                    <a:pt x="88687" y="195044"/>
                    <a:pt x="86098" y="192456"/>
                    <a:pt x="84509" y="189262"/>
                  </a:cubicBezTo>
                  <a:lnTo>
                    <a:pt x="1737" y="23717"/>
                  </a:lnTo>
                  <a:cubicBezTo>
                    <a:pt x="-2314" y="15627"/>
                    <a:pt x="962" y="5784"/>
                    <a:pt x="9052" y="1734"/>
                  </a:cubicBezTo>
                  <a:cubicBezTo>
                    <a:pt x="11335" y="591"/>
                    <a:pt x="13853" y="-3"/>
                    <a:pt x="16406" y="0"/>
                  </a:cubicBezTo>
                  <a:lnTo>
                    <a:pt x="181950" y="0"/>
                  </a:lnTo>
                  <a:cubicBezTo>
                    <a:pt x="190998" y="-10"/>
                    <a:pt x="198342" y="7316"/>
                    <a:pt x="198352" y="16364"/>
                  </a:cubicBezTo>
                  <a:cubicBezTo>
                    <a:pt x="198355" y="18917"/>
                    <a:pt x="197762" y="21435"/>
                    <a:pt x="196619" y="23717"/>
                  </a:cubicBezTo>
                  <a:close/>
                </a:path>
              </a:pathLst>
            </a:custGeom>
            <a:grpFill/>
            <a:ln w="9525" cap="flat">
              <a:noFill/>
              <a:prstDash val="solid"/>
              <a:miter/>
            </a:ln>
          </p:spPr>
          <p:txBody>
            <a:bodyPr rtlCol="0" anchor="ctr"/>
            <a:lstStyle/>
            <a:p>
              <a:endParaRPr lang="en-US"/>
            </a:p>
          </p:txBody>
        </p:sp>
      </p:grpSp>
      <p:sp>
        <p:nvSpPr>
          <p:cNvPr id="17" name="Text Placeholder 3">
            <a:extLst>
              <a:ext uri="{FF2B5EF4-FFF2-40B4-BE49-F238E27FC236}">
                <a16:creationId xmlns:a16="http://schemas.microsoft.com/office/drawing/2014/main" xmlns="" id="{435977C5-2F7B-7F44-B5E0-D19B891AC02F}"/>
              </a:ext>
            </a:extLst>
          </p:cNvPr>
          <p:cNvSpPr>
            <a:spLocks noGrp="1"/>
          </p:cNvSpPr>
          <p:nvPr>
            <p:ph type="body" sz="quarter" idx="10" hasCustomPrompt="1"/>
          </p:nvPr>
        </p:nvSpPr>
        <p:spPr>
          <a:xfrm>
            <a:off x="4444584" y="531813"/>
            <a:ext cx="4204117" cy="3983038"/>
          </a:xfrm>
          <a:prstGeom prst="rect">
            <a:avLst/>
          </a:prstGeom>
        </p:spPr>
        <p:txBody>
          <a:bodyPr anchor="ctr">
            <a:noAutofit/>
          </a:bodyPr>
          <a:lstStyle>
            <a:lvl1pPr marL="274320" indent="-274320">
              <a:spcBef>
                <a:spcPts val="2400"/>
              </a:spcBef>
              <a:buClr>
                <a:schemeClr val="accent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dirty="0"/>
              <a:t>Insert topic one here</a:t>
            </a:r>
          </a:p>
        </p:txBody>
      </p:sp>
      <p:sp>
        <p:nvSpPr>
          <p:cNvPr id="2" name="Rectangle 1">
            <a:extLst>
              <a:ext uri="{FF2B5EF4-FFF2-40B4-BE49-F238E27FC236}">
                <a16:creationId xmlns:a16="http://schemas.microsoft.com/office/drawing/2014/main" xmlns="" id="{1DDC43BC-1355-F544-8B4D-78BB1409F9B1}"/>
              </a:ext>
            </a:extLst>
          </p:cNvPr>
          <p:cNvSpPr/>
          <p:nvPr userDrawn="1"/>
        </p:nvSpPr>
        <p:spPr>
          <a:xfrm>
            <a:off x="461998" y="1765818"/>
            <a:ext cx="2145139" cy="667875"/>
          </a:xfrm>
          <a:prstGeom prst="rect">
            <a:avLst/>
          </a:prstGeom>
        </p:spPr>
        <p:txBody>
          <a:bodyPr wrap="none">
            <a:noAutofit/>
          </a:bodyPr>
          <a:lstStyle/>
          <a:p>
            <a:pPr algn="l" defTabSz="684213" rtl="0" eaLnBrk="1" fontAlgn="base" hangingPunct="1">
              <a:lnSpc>
                <a:spcPct val="85000"/>
              </a:lnSpc>
              <a:spcBef>
                <a:spcPct val="0"/>
              </a:spcBef>
              <a:spcAft>
                <a:spcPct val="0"/>
              </a:spcAft>
            </a:pPr>
            <a:r>
              <a:rPr lang="en-US" sz="4400" b="0" i="0" u="none" kern="1200" baseline="0" dirty="0">
                <a:solidFill>
                  <a:schemeClr val="bg1"/>
                </a:solidFill>
                <a:latin typeface="+mj-lt"/>
                <a:cs typeface="CiscoSansTT Thin" charset="0"/>
              </a:rPr>
              <a:t>Agenda</a:t>
            </a:r>
          </a:p>
        </p:txBody>
      </p:sp>
    </p:spTree>
    <p:extLst>
      <p:ext uri="{BB962C8B-B14F-4D97-AF65-F5344CB8AC3E}">
        <p14:creationId xmlns:p14="http://schemas.microsoft.com/office/powerpoint/2010/main" val="3161692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968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580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age Photo With Green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noFill/>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31029" y="3054518"/>
            <a:ext cx="8364236" cy="564257"/>
          </a:xfrm>
          <a:prstGeom prst="rect">
            <a:avLst/>
          </a:prstGeom>
        </p:spPr>
        <p:txBody>
          <a:bodyPr vert="horz" wrap="square">
            <a:noAutofit/>
          </a:bodyPr>
          <a:lstStyle>
            <a:lvl1pPr marL="0" indent="0">
              <a:buNone/>
              <a:defRPr sz="3200" baseline="0">
                <a:solidFill>
                  <a:schemeClr val="accent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913233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971151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195136"/>
            <a:ext cx="8115300" cy="2834640"/>
          </a:xfrm>
          <a:prstGeom prst="rect">
            <a:avLst/>
          </a:prstGeom>
        </p:spPr>
        <p:txBody>
          <a:bodyPr lIns="91420" tIns="45710" rIns="91420" bIns="45710" anchor="ctr">
            <a:noAutofit/>
          </a:bodyPr>
          <a:lstStyle>
            <a:lvl1pPr marL="0" indent="0" algn="ctr">
              <a:buNone/>
              <a:defRPr sz="2000" baseline="0">
                <a:solidFill>
                  <a:schemeClr val="bg1">
                    <a:lumMod val="75000"/>
                  </a:schemeClr>
                </a:solidFill>
                <a:latin typeface="+mn-lt"/>
              </a:defRPr>
            </a:lvl1pPr>
          </a:lstStyle>
          <a:p>
            <a:pPr lvl="0"/>
            <a:r>
              <a:rPr lang="en-US" noProof="0" dirty="0"/>
              <a:t>Click icon to add table</a:t>
            </a:r>
            <a:endParaRPr lang="en-GB" noProof="0" dirty="0"/>
          </a:p>
        </p:txBody>
      </p:sp>
      <p:sp>
        <p:nvSpPr>
          <p:cNvPr id="7" name="Text Placeholder 9">
            <a:extLst>
              <a:ext uri="{FF2B5EF4-FFF2-40B4-BE49-F238E27FC236}">
                <a16:creationId xmlns:a16="http://schemas.microsoft.com/office/drawing/2014/main" xmlns="" id="{192D2533-5FB4-AD42-B121-FD71B68AF10D}"/>
              </a:ext>
            </a:extLst>
          </p:cNvPr>
          <p:cNvSpPr>
            <a:spLocks noGrp="1"/>
          </p:cNvSpPr>
          <p:nvPr>
            <p:ph type="body" sz="quarter" idx="11" hasCustomPrompt="1"/>
          </p:nvPr>
        </p:nvSpPr>
        <p:spPr>
          <a:xfrm>
            <a:off x="437766" y="4038153"/>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6" name="Title Placeholder 5">
            <a:extLst>
              <a:ext uri="{FF2B5EF4-FFF2-40B4-BE49-F238E27FC236}">
                <a16:creationId xmlns:a16="http://schemas.microsoft.com/office/drawing/2014/main" xmlns="" id="{BB4FCB4D-6ECE-6C40-B215-CDA947EC0614}"/>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2553790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194243"/>
            <a:ext cx="8115300" cy="2834640"/>
          </a:xfrm>
          <a:prstGeom prst="rect">
            <a:avLst/>
          </a:prstGeom>
        </p:spPr>
        <p:txBody>
          <a:bodyPr vert="horz" lIns="91420" tIns="45710" rIns="91420" bIns="45710" anchor="ctr">
            <a:noAutofit/>
          </a:bodyPr>
          <a:lstStyle>
            <a:lvl1pPr marL="0" indent="0" algn="ctr">
              <a:buNone/>
              <a:defRPr sz="2000" b="0" i="0">
                <a:solidFill>
                  <a:schemeClr val="bg1">
                    <a:lumMod val="75000"/>
                  </a:schemeClr>
                </a:solidFill>
                <a:latin typeface="+mn-lt"/>
                <a:cs typeface="CiscoSans ExtraLight"/>
              </a:defRPr>
            </a:lvl1pPr>
          </a:lstStyle>
          <a:p>
            <a:pPr lvl="0"/>
            <a:r>
              <a:rPr lang="en-US" noProof="0" dirty="0"/>
              <a:t>Click icon to add chart</a:t>
            </a:r>
          </a:p>
        </p:txBody>
      </p:sp>
      <p:sp>
        <p:nvSpPr>
          <p:cNvPr id="7" name="Text Placeholder 9">
            <a:extLst>
              <a:ext uri="{FF2B5EF4-FFF2-40B4-BE49-F238E27FC236}">
                <a16:creationId xmlns:a16="http://schemas.microsoft.com/office/drawing/2014/main" xmlns="" id="{72E1AAE4-B921-5B4D-A9EB-F575EB38B943}"/>
              </a:ext>
            </a:extLst>
          </p:cNvPr>
          <p:cNvSpPr>
            <a:spLocks noGrp="1"/>
          </p:cNvSpPr>
          <p:nvPr>
            <p:ph type="body" sz="quarter" idx="11" hasCustomPrompt="1"/>
          </p:nvPr>
        </p:nvSpPr>
        <p:spPr>
          <a:xfrm>
            <a:off x="437766" y="4038154"/>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8" name="Title Placeholder 5">
            <a:extLst>
              <a:ext uri="{FF2B5EF4-FFF2-40B4-BE49-F238E27FC236}">
                <a16:creationId xmlns:a16="http://schemas.microsoft.com/office/drawing/2014/main" xmlns="" id="{585B0CC8-CCB0-E64C-9E72-42C8D3BBBFC4}"/>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1872781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noFill/>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31029" y="3054518"/>
            <a:ext cx="8364236" cy="564257"/>
          </a:xfrm>
          <a:prstGeom prst="rect">
            <a:avLst/>
          </a:prstGeom>
        </p:spPr>
        <p:txBody>
          <a:bodyPr vert="horz" wrap="square">
            <a:noAutofit/>
          </a:bodyPr>
          <a:lstStyle>
            <a:lvl1pPr marL="0" indent="0">
              <a:buNone/>
              <a:defRPr sz="3200" baseline="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848192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Page Bullet + Image">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6" name="Title Placeholder 5"/>
          <p:cNvSpPr>
            <a:spLocks noGrp="1"/>
          </p:cNvSpPr>
          <p:nvPr>
            <p:ph type="title" hasCustomPrompt="1"/>
          </p:nvPr>
        </p:nvSpPr>
        <p:spPr bwMode="auto">
          <a:xfrm>
            <a:off x="437766" y="416821"/>
            <a:ext cx="36865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US" dirty="0"/>
              <a:t>Title Here (28pt)  Limit Two Lines</a:t>
            </a:r>
            <a:endParaRPr lang="en-GB" dirty="0"/>
          </a:p>
        </p:txBody>
      </p:sp>
      <p:sp>
        <p:nvSpPr>
          <p:cNvPr id="21" name="Picture Placeholder 6">
            <a:extLst>
              <a:ext uri="{FF2B5EF4-FFF2-40B4-BE49-F238E27FC236}">
                <a16:creationId xmlns:a16="http://schemas.microsoft.com/office/drawing/2014/main" xmlns="" id="{C87BC8F3-531D-B143-A0AC-A9C39E31B082}"/>
              </a:ext>
            </a:extLst>
          </p:cNvPr>
          <p:cNvSpPr>
            <a:spLocks noGrp="1"/>
          </p:cNvSpPr>
          <p:nvPr>
            <p:ph type="pic" sz="quarter" idx="11"/>
          </p:nvPr>
        </p:nvSpPr>
        <p:spPr>
          <a:xfrm>
            <a:off x="4572000" y="1"/>
            <a:ext cx="4572000" cy="5143500"/>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picture</a:t>
            </a:r>
          </a:p>
        </p:txBody>
      </p:sp>
      <p:sp>
        <p:nvSpPr>
          <p:cNvPr id="27" name="Rectangle 4">
            <a:extLst>
              <a:ext uri="{FF2B5EF4-FFF2-40B4-BE49-F238E27FC236}">
                <a16:creationId xmlns:a16="http://schemas.microsoft.com/office/drawing/2014/main" xmlns="" id="{F07495A3-9545-E44B-AF9C-8F264AFB8ECE}"/>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sp>
        <p:nvSpPr>
          <p:cNvPr id="16" name="Text Placeholder 3">
            <a:extLst>
              <a:ext uri="{FF2B5EF4-FFF2-40B4-BE49-F238E27FC236}">
                <a16:creationId xmlns:a16="http://schemas.microsoft.com/office/drawing/2014/main" xmlns="" id="{35DFCE68-AC05-4B44-8313-C09DF7E1BF29}"/>
              </a:ext>
            </a:extLst>
          </p:cNvPr>
          <p:cNvSpPr>
            <a:spLocks noGrp="1"/>
          </p:cNvSpPr>
          <p:nvPr>
            <p:ph type="body" sz="quarter" idx="12" hasCustomPrompt="1"/>
          </p:nvPr>
        </p:nvSpPr>
        <p:spPr>
          <a:xfrm>
            <a:off x="437766" y="1665182"/>
            <a:ext cx="3662024" cy="2849668"/>
          </a:xfrm>
          <a:prstGeom prst="rect">
            <a:avLst/>
          </a:prstGeom>
        </p:spPr>
        <p:txBody>
          <a:bodyPr vert="horz" lIns="91440" tIns="45720" rIns="91440" bIns="45720" rtlCol="0" anchor="t">
            <a:noAutofit/>
          </a:bodyPr>
          <a:lstStyle>
            <a:lvl1pPr marL="228600" indent="-219456">
              <a:buClr>
                <a:schemeClr val="accent1"/>
              </a:buClr>
              <a:defRPr lang="en-GB" dirty="0">
                <a:solidFill>
                  <a:schemeClr val="bg2"/>
                </a:solidFill>
              </a:defRPr>
            </a:lvl1pPr>
            <a:lvl2pPr marL="448056" indent="-210312">
              <a:buClr>
                <a:schemeClr val="accent1"/>
              </a:buClr>
              <a:tabLst>
                <a:tab pos="171450" algn="l"/>
              </a:tabLst>
              <a:defRPr lang="en-GB" dirty="0">
                <a:solidFill>
                  <a:schemeClr val="bg2"/>
                </a:solidFill>
              </a:defRPr>
            </a:lvl2pPr>
            <a:lvl3pPr marL="621792" indent="-173736">
              <a:buClr>
                <a:schemeClr val="accent1"/>
              </a:buClr>
              <a:defRPr lang="en-GB" dirty="0">
                <a:solidFill>
                  <a:schemeClr val="bg2"/>
                </a:solidFill>
              </a:defRPr>
            </a:lvl3pPr>
            <a:lvl4pPr marL="804672" indent="-201168">
              <a:buClr>
                <a:schemeClr val="accent1"/>
              </a:buClr>
              <a:defRPr lang="en-GB" dirty="0">
                <a:solidFill>
                  <a:schemeClr val="bg2"/>
                </a:solidFill>
              </a:defRPr>
            </a:lvl4pPr>
            <a:lvl5pPr marL="969264" indent="-173736">
              <a:buClr>
                <a:schemeClr val="accent1"/>
              </a:buClr>
              <a:defRPr lang="en-US" dirty="0">
                <a:solidFill>
                  <a:schemeClr val="bg2"/>
                </a:solidFill>
              </a:defRPr>
            </a:lvl5pPr>
          </a:lstStyle>
          <a:p>
            <a:pPr lvl="0"/>
            <a:r>
              <a:rPr lang="en-GB" dirty="0"/>
              <a:t>First level (use “Indent More” to format sub-bullets)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7" name="Picture 16">
            <a:extLst>
              <a:ext uri="{FF2B5EF4-FFF2-40B4-BE49-F238E27FC236}">
                <a16:creationId xmlns:a16="http://schemas.microsoft.com/office/drawing/2014/main" xmlns="" id="{E481417D-B895-DC47-ACAA-2CD45F76E1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2206342233"/>
      </p:ext>
    </p:extLst>
  </p:cSld>
  <p:clrMapOvr>
    <a:masterClrMapping/>
  </p:clrMapOvr>
  <p:extLst>
    <p:ext uri="{DCECCB84-F9BA-43D5-87BE-67443E8EF086}">
      <p15:sldGuideLst xmlns:p15="http://schemas.microsoft.com/office/powerpoint/2012/main" xmlns="">
        <p15:guide id="2" pos="288">
          <p15:clr>
            <a:srgbClr val="FBAE40"/>
          </p15:clr>
        </p15:guide>
        <p15:guide id="3" pos="259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 Bulle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29235" y="1657350"/>
            <a:ext cx="3813048"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25" name="Rectangle 4">
            <a:extLst>
              <a:ext uri="{FF2B5EF4-FFF2-40B4-BE49-F238E27FC236}">
                <a16:creationId xmlns:a16="http://schemas.microsoft.com/office/drawing/2014/main" xmlns="" id="{64A0111B-C8A2-DC46-9EC2-88A0731DAE3D}"/>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sp>
        <p:nvSpPr>
          <p:cNvPr id="15" name="Text Placeholder 3">
            <a:extLst>
              <a:ext uri="{FF2B5EF4-FFF2-40B4-BE49-F238E27FC236}">
                <a16:creationId xmlns:a16="http://schemas.microsoft.com/office/drawing/2014/main" xmlns="" id="{55BECF40-332B-7245-9C28-01DE7BED6BA3}"/>
              </a:ext>
            </a:extLst>
          </p:cNvPr>
          <p:cNvSpPr>
            <a:spLocks noGrp="1"/>
          </p:cNvSpPr>
          <p:nvPr>
            <p:ph type="body" sz="quarter" idx="12" hasCustomPrompt="1"/>
          </p:nvPr>
        </p:nvSpPr>
        <p:spPr>
          <a:xfrm>
            <a:off x="4993516" y="416820"/>
            <a:ext cx="3749040" cy="4206240"/>
          </a:xfrm>
          <a:prstGeom prst="rect">
            <a:avLst/>
          </a:prstGeom>
        </p:spPr>
        <p:txBody>
          <a:bodyPr vert="horz" lIns="91440" tIns="45720" rIns="91440" bIns="45720" rtlCol="0" anchor="ctr">
            <a:noAutofit/>
          </a:bodyPr>
          <a:lstStyle>
            <a:lvl1pPr marL="228600" indent="-219456">
              <a:buClr>
                <a:schemeClr val="accent1"/>
              </a:buClr>
              <a:defRPr lang="en-GB" dirty="0">
                <a:solidFill>
                  <a:schemeClr val="tx1"/>
                </a:solidFill>
              </a:defRPr>
            </a:lvl1pPr>
            <a:lvl2pPr marL="448056" indent="-210312">
              <a:buClr>
                <a:schemeClr val="accent1"/>
              </a:buClr>
              <a:tabLst>
                <a:tab pos="171450" algn="l"/>
              </a:tabLst>
              <a:defRPr lang="en-GB" dirty="0">
                <a:solidFill>
                  <a:schemeClr val="tx1"/>
                </a:solidFill>
              </a:defRPr>
            </a:lvl2pPr>
            <a:lvl3pPr marL="621792" indent="-173736">
              <a:buClr>
                <a:schemeClr val="accent1"/>
              </a:buClr>
              <a:defRPr lang="en-GB" dirty="0">
                <a:solidFill>
                  <a:schemeClr val="tx1"/>
                </a:solidFill>
              </a:defRPr>
            </a:lvl3pPr>
            <a:lvl4pPr marL="804672" indent="-201168">
              <a:buClr>
                <a:schemeClr val="accent1"/>
              </a:buClr>
              <a:defRPr lang="en-GB" dirty="0">
                <a:solidFill>
                  <a:schemeClr val="tx1"/>
                </a:solidFill>
              </a:defRPr>
            </a:lvl4pPr>
            <a:lvl5pPr marL="969264" indent="-173736">
              <a:buClr>
                <a:schemeClr val="accent1"/>
              </a:buClr>
              <a:defRPr lang="en-US" dirty="0">
                <a:solidFill>
                  <a:schemeClr val="tx1"/>
                </a:solidFill>
              </a:defRPr>
            </a:lvl5pPr>
          </a:lstStyle>
          <a:p>
            <a:pPr lvl="0"/>
            <a:r>
              <a:rPr lang="en-GB" dirty="0"/>
              <a:t>First level (use “Indent More” to format sub-bullets)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xmlns="" id="{CBC91688-F3A5-4D48-BE6B-C2C75642B0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2698652579"/>
      </p:ext>
    </p:extLst>
  </p:cSld>
  <p:clrMapOvr>
    <a:masterClrMapping/>
  </p:clrMapOvr>
  <p:extLst>
    <p:ext uri="{DCECCB84-F9BA-43D5-87BE-67443E8EF086}">
      <p15:sldGuideLst xmlns:p15="http://schemas.microsoft.com/office/powerpoint/2012/main" xmlns="">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age + Image with 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7" name="Picture Placeholder 6"/>
          <p:cNvSpPr>
            <a:spLocks noGrp="1"/>
          </p:cNvSpPr>
          <p:nvPr>
            <p:ph type="pic" sz="quarter" idx="10"/>
          </p:nvPr>
        </p:nvSpPr>
        <p:spPr>
          <a:xfrm>
            <a:off x="5074920" y="498360"/>
            <a:ext cx="3566160" cy="3566160"/>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picture</a:t>
            </a:r>
          </a:p>
        </p:txBody>
      </p:sp>
      <p:sp>
        <p:nvSpPr>
          <p:cNvPr id="9" name="Text Placeholder 8"/>
          <p:cNvSpPr>
            <a:spLocks noGrp="1"/>
          </p:cNvSpPr>
          <p:nvPr>
            <p:ph type="body" sz="quarter" idx="11" hasCustomPrompt="1"/>
          </p:nvPr>
        </p:nvSpPr>
        <p:spPr>
          <a:xfrm>
            <a:off x="5078413" y="4377076"/>
            <a:ext cx="3559175" cy="457200"/>
          </a:xfrm>
          <a:prstGeom prst="rect">
            <a:avLst/>
          </a:prstGeom>
        </p:spPr>
        <p:txBody>
          <a:bodyPr lIns="0" tIns="0" rIns="0" bIns="0"/>
          <a:lstStyle>
            <a:lvl1pPr marL="0" indent="0" algn="ctr">
              <a:buNone/>
              <a:defRPr sz="1400"/>
            </a:lvl1pPr>
          </a:lstStyle>
          <a:p>
            <a:pPr lvl="0"/>
            <a:r>
              <a:rPr lang="en-US" dirty="0"/>
              <a:t>Image caption here</a:t>
            </a:r>
          </a:p>
        </p:txBody>
      </p:sp>
      <p:sp>
        <p:nvSpPr>
          <p:cNvPr id="35" name="Rectangle 4">
            <a:extLst>
              <a:ext uri="{FF2B5EF4-FFF2-40B4-BE49-F238E27FC236}">
                <a16:creationId xmlns:a16="http://schemas.microsoft.com/office/drawing/2014/main" xmlns="" id="{D95B4E91-CEC4-0944-A6C9-08007178E168}"/>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pic>
        <p:nvPicPr>
          <p:cNvPr id="16" name="Picture 15">
            <a:extLst>
              <a:ext uri="{FF2B5EF4-FFF2-40B4-BE49-F238E27FC236}">
                <a16:creationId xmlns:a16="http://schemas.microsoft.com/office/drawing/2014/main" xmlns="" id="{8FCE32A1-3520-9347-A03C-0B0505C45F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1430382314"/>
      </p:ext>
    </p:extLst>
  </p:cSld>
  <p:clrMapOvr>
    <a:masterClrMapping/>
  </p:clrMapOvr>
  <p:extLst>
    <p:ext uri="{DCECCB84-F9BA-43D5-87BE-67443E8EF086}">
      <p15:sldGuideLst xmlns:p15="http://schemas.microsoft.com/office/powerpoint/2012/main" xmlns="">
        <p15:guide id="1" orient="horz" pos="1044">
          <p15:clr>
            <a:srgbClr val="FBAE40"/>
          </p15:clr>
        </p15:guide>
        <p15:guide id="2" pos="26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Numbered">
    <p:bg>
      <p:bgPr>
        <a:solidFill>
          <a:schemeClr val="tx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xmlns="" id="{437BE2A8-1232-7B42-A8FF-8C01F6C217FF}"/>
              </a:ext>
            </a:extLst>
          </p:cNvPr>
          <p:cNvSpPr>
            <a:spLocks noGrp="1"/>
          </p:cNvSpPr>
          <p:nvPr>
            <p:ph type="body" sz="quarter" idx="11" hasCustomPrompt="1"/>
          </p:nvPr>
        </p:nvSpPr>
        <p:spPr>
          <a:xfrm>
            <a:off x="4452456" y="76200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one here</a:t>
            </a:r>
          </a:p>
        </p:txBody>
      </p:sp>
      <p:sp>
        <p:nvSpPr>
          <p:cNvPr id="8" name="Text Placeholder 2">
            <a:extLst>
              <a:ext uri="{FF2B5EF4-FFF2-40B4-BE49-F238E27FC236}">
                <a16:creationId xmlns:a16="http://schemas.microsoft.com/office/drawing/2014/main" xmlns="" id="{59CFFCD8-D895-2840-9936-4EC96F042079}"/>
              </a:ext>
            </a:extLst>
          </p:cNvPr>
          <p:cNvSpPr>
            <a:spLocks noGrp="1" noChangeAspect="1"/>
          </p:cNvSpPr>
          <p:nvPr>
            <p:ph type="body" sz="quarter" idx="12" hasCustomPrompt="1"/>
          </p:nvPr>
        </p:nvSpPr>
        <p:spPr>
          <a:xfrm>
            <a:off x="3967067" y="1550565"/>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dirty="0"/>
              <a:t>2</a:t>
            </a:r>
          </a:p>
        </p:txBody>
      </p:sp>
      <p:sp>
        <p:nvSpPr>
          <p:cNvPr id="9" name="Text Placeholder 4">
            <a:extLst>
              <a:ext uri="{FF2B5EF4-FFF2-40B4-BE49-F238E27FC236}">
                <a16:creationId xmlns:a16="http://schemas.microsoft.com/office/drawing/2014/main" xmlns="" id="{0DAA98AF-256D-EB4F-8CD2-9F318B8F4F3A}"/>
              </a:ext>
            </a:extLst>
          </p:cNvPr>
          <p:cNvSpPr>
            <a:spLocks noGrp="1"/>
          </p:cNvSpPr>
          <p:nvPr>
            <p:ph type="body" sz="quarter" idx="13" hasCustomPrompt="1"/>
          </p:nvPr>
        </p:nvSpPr>
        <p:spPr>
          <a:xfrm>
            <a:off x="4452456" y="1518924"/>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two here</a:t>
            </a:r>
          </a:p>
        </p:txBody>
      </p:sp>
      <p:sp>
        <p:nvSpPr>
          <p:cNvPr id="10" name="Text Placeholder 2">
            <a:extLst>
              <a:ext uri="{FF2B5EF4-FFF2-40B4-BE49-F238E27FC236}">
                <a16:creationId xmlns:a16="http://schemas.microsoft.com/office/drawing/2014/main" xmlns="" id="{BF117D28-EE20-D346-B679-B380D9B9E3C2}"/>
              </a:ext>
            </a:extLst>
          </p:cNvPr>
          <p:cNvSpPr>
            <a:spLocks noGrp="1" noChangeAspect="1"/>
          </p:cNvSpPr>
          <p:nvPr>
            <p:ph type="body" sz="quarter" idx="14" hasCustomPrompt="1"/>
          </p:nvPr>
        </p:nvSpPr>
        <p:spPr>
          <a:xfrm>
            <a:off x="3975160" y="2307489"/>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dirty="0"/>
              <a:t>3</a:t>
            </a:r>
          </a:p>
        </p:txBody>
      </p:sp>
      <p:sp>
        <p:nvSpPr>
          <p:cNvPr id="11" name="Text Placeholder 4">
            <a:extLst>
              <a:ext uri="{FF2B5EF4-FFF2-40B4-BE49-F238E27FC236}">
                <a16:creationId xmlns:a16="http://schemas.microsoft.com/office/drawing/2014/main" xmlns="" id="{CEAB2726-8CF0-0542-A39A-261B71A478C0}"/>
              </a:ext>
            </a:extLst>
          </p:cNvPr>
          <p:cNvSpPr>
            <a:spLocks noGrp="1"/>
          </p:cNvSpPr>
          <p:nvPr>
            <p:ph type="body" sz="quarter" idx="15" hasCustomPrompt="1"/>
          </p:nvPr>
        </p:nvSpPr>
        <p:spPr>
          <a:xfrm>
            <a:off x="4460549" y="2275848"/>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three here</a:t>
            </a:r>
          </a:p>
        </p:txBody>
      </p:sp>
      <p:sp>
        <p:nvSpPr>
          <p:cNvPr id="12" name="Text Placeholder 2">
            <a:extLst>
              <a:ext uri="{FF2B5EF4-FFF2-40B4-BE49-F238E27FC236}">
                <a16:creationId xmlns:a16="http://schemas.microsoft.com/office/drawing/2014/main" xmlns="" id="{C9D29933-A44D-5946-8923-9ADD691BDC19}"/>
              </a:ext>
            </a:extLst>
          </p:cNvPr>
          <p:cNvSpPr>
            <a:spLocks noGrp="1" noChangeAspect="1"/>
          </p:cNvSpPr>
          <p:nvPr>
            <p:ph type="body" sz="quarter" idx="16" hasCustomPrompt="1"/>
          </p:nvPr>
        </p:nvSpPr>
        <p:spPr>
          <a:xfrm>
            <a:off x="3975160" y="3064413"/>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dirty="0"/>
              <a:t>4</a:t>
            </a:r>
          </a:p>
        </p:txBody>
      </p:sp>
      <p:sp>
        <p:nvSpPr>
          <p:cNvPr id="13" name="Text Placeholder 4">
            <a:extLst>
              <a:ext uri="{FF2B5EF4-FFF2-40B4-BE49-F238E27FC236}">
                <a16:creationId xmlns:a16="http://schemas.microsoft.com/office/drawing/2014/main" xmlns="" id="{B5205B15-675C-DC4D-B3A4-B878F48FA2E9}"/>
              </a:ext>
            </a:extLst>
          </p:cNvPr>
          <p:cNvSpPr>
            <a:spLocks noGrp="1"/>
          </p:cNvSpPr>
          <p:nvPr>
            <p:ph type="body" sz="quarter" idx="17" hasCustomPrompt="1"/>
          </p:nvPr>
        </p:nvSpPr>
        <p:spPr>
          <a:xfrm>
            <a:off x="4460549" y="3032772"/>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four here</a:t>
            </a:r>
          </a:p>
        </p:txBody>
      </p:sp>
      <p:sp>
        <p:nvSpPr>
          <p:cNvPr id="14" name="Text Placeholder 2">
            <a:extLst>
              <a:ext uri="{FF2B5EF4-FFF2-40B4-BE49-F238E27FC236}">
                <a16:creationId xmlns:a16="http://schemas.microsoft.com/office/drawing/2014/main" xmlns="" id="{5FE71A7A-C295-EE47-A81F-DADF384F94F0}"/>
              </a:ext>
            </a:extLst>
          </p:cNvPr>
          <p:cNvSpPr>
            <a:spLocks noGrp="1" noChangeAspect="1"/>
          </p:cNvSpPr>
          <p:nvPr>
            <p:ph type="body" sz="quarter" idx="18" hasCustomPrompt="1"/>
          </p:nvPr>
        </p:nvSpPr>
        <p:spPr>
          <a:xfrm>
            <a:off x="3975160" y="3821337"/>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dirty="0"/>
              <a:t>5</a:t>
            </a:r>
          </a:p>
        </p:txBody>
      </p:sp>
      <p:sp>
        <p:nvSpPr>
          <p:cNvPr id="15" name="Text Placeholder 4">
            <a:extLst>
              <a:ext uri="{FF2B5EF4-FFF2-40B4-BE49-F238E27FC236}">
                <a16:creationId xmlns:a16="http://schemas.microsoft.com/office/drawing/2014/main" xmlns="" id="{0A1588BF-3282-6349-882A-3513E0EC56A9}"/>
              </a:ext>
            </a:extLst>
          </p:cNvPr>
          <p:cNvSpPr>
            <a:spLocks noGrp="1"/>
          </p:cNvSpPr>
          <p:nvPr>
            <p:ph type="body" sz="quarter" idx="19" hasCustomPrompt="1"/>
          </p:nvPr>
        </p:nvSpPr>
        <p:spPr>
          <a:xfrm>
            <a:off x="4460549" y="3789696"/>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five here</a:t>
            </a:r>
          </a:p>
        </p:txBody>
      </p:sp>
      <p:sp>
        <p:nvSpPr>
          <p:cNvPr id="16" name="Text Placeholder 2">
            <a:extLst>
              <a:ext uri="{FF2B5EF4-FFF2-40B4-BE49-F238E27FC236}">
                <a16:creationId xmlns:a16="http://schemas.microsoft.com/office/drawing/2014/main" xmlns="" id="{11B905EF-54DB-A54E-B9B5-BF39F47D01B6}"/>
              </a:ext>
            </a:extLst>
          </p:cNvPr>
          <p:cNvSpPr>
            <a:spLocks noGrp="1" noChangeAspect="1"/>
          </p:cNvSpPr>
          <p:nvPr>
            <p:ph type="body" sz="quarter" idx="20" hasCustomPrompt="1"/>
          </p:nvPr>
        </p:nvSpPr>
        <p:spPr>
          <a:xfrm>
            <a:off x="3967067" y="79364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dirty="0"/>
              <a:t>1</a:t>
            </a:r>
          </a:p>
        </p:txBody>
      </p:sp>
      <p:sp>
        <p:nvSpPr>
          <p:cNvPr id="17" name="Rectangle 16">
            <a:extLst>
              <a:ext uri="{FF2B5EF4-FFF2-40B4-BE49-F238E27FC236}">
                <a16:creationId xmlns:a16="http://schemas.microsoft.com/office/drawing/2014/main" xmlns="" id="{22BBA3CB-DC68-E148-9C76-14197C33FCCA}"/>
              </a:ext>
            </a:extLst>
          </p:cNvPr>
          <p:cNvSpPr/>
          <p:nvPr userDrawn="1"/>
        </p:nvSpPr>
        <p:spPr>
          <a:xfrm>
            <a:off x="461998" y="2109766"/>
            <a:ext cx="2145139" cy="667875"/>
          </a:xfrm>
          <a:prstGeom prst="rect">
            <a:avLst/>
          </a:prstGeom>
        </p:spPr>
        <p:txBody>
          <a:bodyPr wrap="none">
            <a:spAutoFit/>
          </a:bodyPr>
          <a:lstStyle/>
          <a:p>
            <a:pPr algn="l" defTabSz="684213" rtl="0" eaLnBrk="1" fontAlgn="base" hangingPunct="1">
              <a:lnSpc>
                <a:spcPct val="85000"/>
              </a:lnSpc>
              <a:spcBef>
                <a:spcPct val="0"/>
              </a:spcBef>
              <a:spcAft>
                <a:spcPct val="0"/>
              </a:spcAft>
            </a:pPr>
            <a:r>
              <a:rPr lang="en-US" sz="4400" b="0" i="0" u="none" kern="1200" baseline="0" dirty="0">
                <a:solidFill>
                  <a:schemeClr val="bg1"/>
                </a:solidFill>
                <a:latin typeface="+mj-lt"/>
                <a:cs typeface="CiscoSansTT Thin" charset="0"/>
              </a:rPr>
              <a:t>Agenda</a:t>
            </a:r>
          </a:p>
        </p:txBody>
      </p:sp>
    </p:spTree>
    <p:extLst>
      <p:ext uri="{BB962C8B-B14F-4D97-AF65-F5344CB8AC3E}">
        <p14:creationId xmlns:p14="http://schemas.microsoft.com/office/powerpoint/2010/main" val="311637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Half Page ">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33" name="Rectangle 4">
            <a:extLst>
              <a:ext uri="{FF2B5EF4-FFF2-40B4-BE49-F238E27FC236}">
                <a16:creationId xmlns:a16="http://schemas.microsoft.com/office/drawing/2014/main" xmlns="" id="{F7469B34-86CF-9F4A-A86F-E8F8299881E4}"/>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pic>
        <p:nvPicPr>
          <p:cNvPr id="14" name="Picture 13">
            <a:extLst>
              <a:ext uri="{FF2B5EF4-FFF2-40B4-BE49-F238E27FC236}">
                <a16:creationId xmlns:a16="http://schemas.microsoft.com/office/drawing/2014/main" xmlns="" id="{C0CD980C-FAED-154E-BDF3-C462B294C7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1469516656"/>
      </p:ext>
    </p:extLst>
  </p:cSld>
  <p:clrMapOvr>
    <a:masterClrMapping/>
  </p:clrMapOvr>
  <p:extLst>
    <p:ext uri="{DCECCB84-F9BA-43D5-87BE-67443E8EF086}">
      <p15:sldGuideLst xmlns:p15="http://schemas.microsoft.com/office/powerpoint/2012/main" xmlns="">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age + Imag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endParaRPr lang="en-US" dirty="0"/>
          </a:p>
        </p:txBody>
      </p:sp>
      <p:sp>
        <p:nvSpPr>
          <p:cNvPr id="34" name="Rectangle 4">
            <a:extLst>
              <a:ext uri="{FF2B5EF4-FFF2-40B4-BE49-F238E27FC236}">
                <a16:creationId xmlns:a16="http://schemas.microsoft.com/office/drawing/2014/main" xmlns="" id="{578F5E2B-EE70-684C-B6AC-59B67028992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xmlns="" id="{DE10F370-2515-9840-88A8-389987049A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3876298933"/>
      </p:ext>
    </p:extLst>
  </p:cSld>
  <p:clrMapOvr>
    <a:masterClrMapping/>
  </p:clrMapOvr>
  <p:extLst>
    <p:ext uri="{DCECCB84-F9BA-43D5-87BE-67443E8EF086}">
      <p15:sldGuideLst xmlns:p15="http://schemas.microsoft.com/office/powerpoint/2012/main" xmlns="">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 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chart</a:t>
            </a:r>
          </a:p>
        </p:txBody>
      </p:sp>
      <p:sp>
        <p:nvSpPr>
          <p:cNvPr id="34" name="Rectangle 4">
            <a:extLst>
              <a:ext uri="{FF2B5EF4-FFF2-40B4-BE49-F238E27FC236}">
                <a16:creationId xmlns:a16="http://schemas.microsoft.com/office/drawing/2014/main" xmlns="" id="{86B33472-5C28-7143-95C2-FEBA7F383ABC}"/>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xmlns="" id="{C94EA12B-48E1-FC4E-ABE9-A72472BEB6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1129077084"/>
      </p:ext>
    </p:extLst>
  </p:cSld>
  <p:clrMapOvr>
    <a:masterClrMapping/>
  </p:clrMapOvr>
  <p:extLst>
    <p:ext uri="{DCECCB84-F9BA-43D5-87BE-67443E8EF086}">
      <p15:sldGuideLst xmlns:p15="http://schemas.microsoft.com/office/powerpoint/2012/main" xmlns="">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age + 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table</a:t>
            </a:r>
          </a:p>
        </p:txBody>
      </p:sp>
      <p:sp>
        <p:nvSpPr>
          <p:cNvPr id="34" name="Rectangle 4">
            <a:extLst>
              <a:ext uri="{FF2B5EF4-FFF2-40B4-BE49-F238E27FC236}">
                <a16:creationId xmlns:a16="http://schemas.microsoft.com/office/drawing/2014/main" xmlns="" id="{83B86DEA-D456-EC43-B9E1-DAED43092C29}"/>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xmlns="" id="{94EBC773-CC31-9A4B-A0DB-58A7D08D08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801521886"/>
      </p:ext>
    </p:extLst>
  </p:cSld>
  <p:clrMapOvr>
    <a:masterClrMapping/>
  </p:clrMapOvr>
  <p:extLst>
    <p:ext uri="{DCECCB84-F9BA-43D5-87BE-67443E8EF086}">
      <p15:sldGuideLst xmlns:p15="http://schemas.microsoft.com/office/powerpoint/2012/main" xmlns="">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 Midnigh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BD33C82-4AA1-7148-9E81-084003537F7C}"/>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2402181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 Green">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1CE0E5-CEB9-9E45-A99A-DB72A6B1F175}"/>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1163470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 Whi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6EBF9FC-1C6D-0943-BC82-E2969F4342B0}"/>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256568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gue – Green">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
        <p:nvSpPr>
          <p:cNvPr id="4" name="Freeform 3">
            <a:extLst>
              <a:ext uri="{FF2B5EF4-FFF2-40B4-BE49-F238E27FC236}">
                <a16:creationId xmlns:a16="http://schemas.microsoft.com/office/drawing/2014/main" xmlns="" id="{EF3BC540-CDFF-9B4D-A038-78E4DE5E4A86}"/>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tx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11472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gue –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1"/>
                </a:solidFill>
                <a:latin typeface="+mj-lt"/>
                <a:ea typeface="CiscoSansTT Thin" charset="0"/>
                <a:cs typeface="CiscoSansTT Thin" charset="0"/>
              </a:defRPr>
            </a:lvl1pPr>
          </a:lstStyle>
          <a:p>
            <a:r>
              <a:rPr lang="en-GB" dirty="0"/>
              <a:t>Section Title Goes Here</a:t>
            </a:r>
            <a:endParaRPr lang="en-US" dirty="0"/>
          </a:p>
        </p:txBody>
      </p:sp>
      <p:sp>
        <p:nvSpPr>
          <p:cNvPr id="42" name="Freeform 41">
            <a:extLst>
              <a:ext uri="{FF2B5EF4-FFF2-40B4-BE49-F238E27FC236}">
                <a16:creationId xmlns:a16="http://schemas.microsoft.com/office/drawing/2014/main" xmlns=""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385746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gue – Midnight">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
        <p:nvSpPr>
          <p:cNvPr id="42" name="Freeform 41">
            <a:extLst>
              <a:ext uri="{FF2B5EF4-FFF2-40B4-BE49-F238E27FC236}">
                <a16:creationId xmlns:a16="http://schemas.microsoft.com/office/drawing/2014/main" xmlns=""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205487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Midnight">
    <p:bg>
      <p:bgPr>
        <a:solidFill>
          <a:schemeClr val="tx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xmlns=""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dirty="0"/>
              <a:t>Big Text Here</a:t>
            </a:r>
            <a:endParaRPr dirty="0"/>
          </a:p>
        </p:txBody>
      </p:sp>
      <p:sp>
        <p:nvSpPr>
          <p:cNvPr id="68" name="Text Placeholder 3">
            <a:extLst>
              <a:ext uri="{FF2B5EF4-FFF2-40B4-BE49-F238E27FC236}">
                <a16:creationId xmlns:a16="http://schemas.microsoft.com/office/drawing/2014/main" xmlns=""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accent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dirty="0"/>
              <a:t>Bullet one goes here</a:t>
            </a:r>
          </a:p>
          <a:p>
            <a:pPr lvl="0"/>
            <a:endParaRPr lang="en-US" dirty="0"/>
          </a:p>
        </p:txBody>
      </p:sp>
      <p:sp>
        <p:nvSpPr>
          <p:cNvPr id="6" name="Freeform 5">
            <a:extLst>
              <a:ext uri="{FF2B5EF4-FFF2-40B4-BE49-F238E27FC236}">
                <a16:creationId xmlns:a16="http://schemas.microsoft.com/office/drawing/2014/main" xmlns="" id="{DF7CC525-D3D2-DE40-B44A-77908C73C823}"/>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36231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Green">
    <p:bg>
      <p:bgPr>
        <a:solidFill>
          <a:schemeClr val="accent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xmlns=""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dirty="0"/>
              <a:t>Big Text Here</a:t>
            </a:r>
            <a:endParaRPr dirty="0"/>
          </a:p>
        </p:txBody>
      </p:sp>
      <p:sp>
        <p:nvSpPr>
          <p:cNvPr id="68" name="Text Placeholder 3">
            <a:extLst>
              <a:ext uri="{FF2B5EF4-FFF2-40B4-BE49-F238E27FC236}">
                <a16:creationId xmlns:a16="http://schemas.microsoft.com/office/drawing/2014/main" xmlns=""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tx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dirty="0"/>
              <a:t>Bullet one goes here</a:t>
            </a:r>
          </a:p>
          <a:p>
            <a:pPr lvl="0"/>
            <a:endParaRPr lang="en-US" dirty="0"/>
          </a:p>
        </p:txBody>
      </p:sp>
      <p:sp>
        <p:nvSpPr>
          <p:cNvPr id="7" name="Freeform 6">
            <a:extLst>
              <a:ext uri="{FF2B5EF4-FFF2-40B4-BE49-F238E27FC236}">
                <a16:creationId xmlns:a16="http://schemas.microsoft.com/office/drawing/2014/main" xmlns="" id="{F7966BA8-2C79-2844-B585-75E47B622E4F}"/>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bg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19578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Big Text, Small Text –  White">
    <p:bg>
      <p:bgPr>
        <a:solidFill>
          <a:schemeClr val="bg1"/>
        </a:solidFill>
        <a:effectLst/>
      </p:bgPr>
    </p:bg>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xmlns="" id="{586BE431-24C5-E54F-A4C8-A1F6009F30BD}"/>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accent1"/>
                </a:solidFill>
              </a:defRPr>
            </a:lvl1pPr>
          </a:lstStyle>
          <a:p>
            <a:r>
              <a:rPr lang="en-US" dirty="0"/>
              <a:t>##</a:t>
            </a:r>
            <a:endParaRPr dirty="0"/>
          </a:p>
        </p:txBody>
      </p:sp>
      <p:sp>
        <p:nvSpPr>
          <p:cNvPr id="18" name="Text Placeholder 12">
            <a:extLst>
              <a:ext uri="{FF2B5EF4-FFF2-40B4-BE49-F238E27FC236}">
                <a16:creationId xmlns:a16="http://schemas.microsoft.com/office/drawing/2014/main" xmlns="" id="{9FE0A934-72D8-3949-B463-B67D8D143AE8}"/>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accent1"/>
                </a:solidFill>
              </a:defRPr>
            </a:lvl1pPr>
          </a:lstStyle>
          <a:p>
            <a:pPr lvl="0"/>
            <a:r>
              <a:rPr lang="en-US" dirty="0"/>
              <a:t>##</a:t>
            </a:r>
          </a:p>
        </p:txBody>
      </p:sp>
      <p:sp>
        <p:nvSpPr>
          <p:cNvPr id="19" name="Text Placeholder 2">
            <a:extLst>
              <a:ext uri="{FF2B5EF4-FFF2-40B4-BE49-F238E27FC236}">
                <a16:creationId xmlns:a16="http://schemas.microsoft.com/office/drawing/2014/main" xmlns="" id="{5E9655FC-3F61-9F49-8308-EF0FB5AE227B}"/>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accent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dirty="0"/>
              <a:t>##</a:t>
            </a:r>
          </a:p>
        </p:txBody>
      </p:sp>
      <p:sp>
        <p:nvSpPr>
          <p:cNvPr id="20" name="Text Placeholder 14">
            <a:extLst>
              <a:ext uri="{FF2B5EF4-FFF2-40B4-BE49-F238E27FC236}">
                <a16:creationId xmlns:a16="http://schemas.microsoft.com/office/drawing/2014/main" xmlns="" id="{D1FE9F11-9B68-8542-8CD5-4A31007623A3}"/>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21" name="Text Placeholder 14">
            <a:extLst>
              <a:ext uri="{FF2B5EF4-FFF2-40B4-BE49-F238E27FC236}">
                <a16:creationId xmlns:a16="http://schemas.microsoft.com/office/drawing/2014/main" xmlns="" id="{DA1D0FD9-814A-854E-B303-72F77DDDF739}"/>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22" name="Text Placeholder 14">
            <a:extLst>
              <a:ext uri="{FF2B5EF4-FFF2-40B4-BE49-F238E27FC236}">
                <a16:creationId xmlns:a16="http://schemas.microsoft.com/office/drawing/2014/main" xmlns="" id="{87E4A93B-F98D-9148-A567-7F60A945CB4C}"/>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Tree>
    <p:extLst>
      <p:ext uri="{BB962C8B-B14F-4D97-AF65-F5344CB8AC3E}">
        <p14:creationId xmlns:p14="http://schemas.microsoft.com/office/powerpoint/2010/main" val="10929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
        <p:nvSpPr>
          <p:cNvPr id="2" name="Text Placeholder 1">
            <a:extLst>
              <a:ext uri="{FF2B5EF4-FFF2-40B4-BE49-F238E27FC236}">
                <a16:creationId xmlns:a16="http://schemas.microsoft.com/office/drawing/2014/main" xmlns="" id="{A9EF330F-B908-6346-B31E-2887F4B77649}"/>
              </a:ext>
            </a:extLst>
          </p:cNvPr>
          <p:cNvSpPr>
            <a:spLocks noGrp="1"/>
          </p:cNvSpPr>
          <p:nvPr>
            <p:ph type="body" idx="1"/>
          </p:nvPr>
        </p:nvSpPr>
        <p:spPr>
          <a:xfrm>
            <a:off x="437766" y="1204532"/>
            <a:ext cx="8348472" cy="3313112"/>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7">
            <a:extLst>
              <a:ext uri="{FF2B5EF4-FFF2-40B4-BE49-F238E27FC236}">
                <a16:creationId xmlns:a16="http://schemas.microsoft.com/office/drawing/2014/main" xmlns="" id="{BE2A35EC-DBE8-634E-9F00-D46A28C2F392}"/>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r" defTabSz="610744" rtl="0" fontAlgn="auto">
                <a:spcBef>
                  <a:spcPts val="0"/>
                </a:spcBef>
                <a:spcAft>
                  <a:spcPts val="0"/>
                </a:spcAft>
                <a:defRPr/>
              </a:pPr>
              <a:t>‹#›</a:t>
            </a:fld>
            <a:endParaRPr lang="en-US" sz="600" kern="1200" spc="20" baseline="0" dirty="0">
              <a:solidFill>
                <a:schemeClr val="bg2">
                  <a:lumMod val="65000"/>
                </a:schemeClr>
              </a:solidFill>
              <a:latin typeface="+mn-lt"/>
              <a:ea typeface="+mn-ea"/>
              <a:cs typeface="CiscoSans Thin"/>
            </a:endParaRPr>
          </a:p>
        </p:txBody>
      </p:sp>
      <p:sp>
        <p:nvSpPr>
          <p:cNvPr id="24" name="Rectangle 4">
            <a:extLst>
              <a:ext uri="{FF2B5EF4-FFF2-40B4-BE49-F238E27FC236}">
                <a16:creationId xmlns:a16="http://schemas.microsoft.com/office/drawing/2014/main" xmlns="" id="{190C3DC9-A637-1940-80C1-DAB6952B20CA}"/>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2">
                    <a:lumMod val="65000"/>
                  </a:schemeClr>
                </a:solidFill>
                <a:latin typeface="+mn-lt"/>
                <a:ea typeface="+mn-ea"/>
                <a:cs typeface="CiscoSans Thin"/>
              </a:rPr>
              <a:t>© 2020 Cisco and/or its affiliates. All rights reserved. Cisco Confidential   </a:t>
            </a:r>
          </a:p>
        </p:txBody>
      </p:sp>
      <p:pic>
        <p:nvPicPr>
          <p:cNvPr id="25" name="Picture 24">
            <a:extLst>
              <a:ext uri="{FF2B5EF4-FFF2-40B4-BE49-F238E27FC236}">
                <a16:creationId xmlns:a16="http://schemas.microsoft.com/office/drawing/2014/main" xmlns="" id="{236519FA-09C5-7141-B138-111699834624}"/>
              </a:ext>
            </a:extLst>
          </p:cNvPr>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528762" y="4751784"/>
            <a:ext cx="921665" cy="155093"/>
          </a:xfrm>
          <a:prstGeom prst="rect">
            <a:avLst/>
          </a:prstGeom>
        </p:spPr>
      </p:pic>
    </p:spTree>
    <p:extLst>
      <p:ext uri="{BB962C8B-B14F-4D97-AF65-F5344CB8AC3E}">
        <p14:creationId xmlns:p14="http://schemas.microsoft.com/office/powerpoint/2010/main" val="4149654619"/>
      </p:ext>
    </p:extLst>
  </p:cSld>
  <p:clrMap bg1="lt1" tx1="dk1" bg2="lt2" tx2="dk2" accent1="accent1" accent2="accent2" accent3="accent3" accent4="accent4" accent5="accent5" accent6="accent6" hlink="hlink" folHlink="folHlink"/>
  <p:sldLayoutIdLst>
    <p:sldLayoutId id="2147484063"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 id="2147484084" r:id="rId21"/>
    <p:sldLayoutId id="2147484085" r:id="rId22"/>
    <p:sldLayoutId id="2147484086" r:id="rId23"/>
    <p:sldLayoutId id="2147484087" r:id="rId24"/>
    <p:sldLayoutId id="2147484088" r:id="rId25"/>
    <p:sldLayoutId id="2147484099" r:id="rId26"/>
    <p:sldLayoutId id="2147484089" r:id="rId27"/>
    <p:sldLayoutId id="2147484090" r:id="rId28"/>
    <p:sldLayoutId id="2147484091" r:id="rId29"/>
    <p:sldLayoutId id="2147484092" r:id="rId30"/>
    <p:sldLayoutId id="2147484093" r:id="rId31"/>
    <p:sldLayoutId id="2147484094" r:id="rId32"/>
    <p:sldLayoutId id="2147484095" r:id="rId33"/>
    <p:sldLayoutId id="2147484096" r:id="rId34"/>
    <p:sldLayoutId id="2147484097" r:id="rId35"/>
    <p:sldLayoutId id="2147484098" r:id="rId36"/>
  </p:sldLayoutIdLst>
  <p:txStyles>
    <p:titleStyle>
      <a:lvl1pPr algn="l" defTabSz="684213" rtl="0" eaLnBrk="1" fontAlgn="base" hangingPunct="1">
        <a:lnSpc>
          <a:spcPct val="90000"/>
        </a:lnSpc>
        <a:spcBef>
          <a:spcPct val="0"/>
        </a:spcBef>
        <a:spcAft>
          <a:spcPct val="0"/>
        </a:spcAft>
        <a:defRPr lang="en-US" sz="2800" b="0" i="0" u="none" kern="1200" dirty="0">
          <a:solidFill>
            <a:srgbClr val="0D274D"/>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228600" indent="-220663" algn="l" defTabSz="684213" rtl="0" eaLnBrk="1" fontAlgn="base" hangingPunct="1">
        <a:lnSpc>
          <a:spcPct val="95000"/>
        </a:lnSpc>
        <a:spcBef>
          <a:spcPts val="1200"/>
        </a:spcBef>
        <a:spcAft>
          <a:spcPct val="0"/>
        </a:spcAft>
        <a:buClr>
          <a:schemeClr val="accent1"/>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844">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3.sv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9.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67.svg"/><Relationship Id="rId5" Type="http://schemas.openxmlformats.org/officeDocument/2006/relationships/image" Target="../media/image29.svg"/><Relationship Id="rId15" Type="http://schemas.openxmlformats.org/officeDocument/2006/relationships/image" Target="../media/image38.emf"/><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65.sv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29.svg"/><Relationship Id="rId5" Type="http://schemas.openxmlformats.org/officeDocument/2006/relationships/image" Target="../media/image53.png"/><Relationship Id="rId10" Type="http://schemas.openxmlformats.org/officeDocument/2006/relationships/image" Target="../media/image76.svg"/><Relationship Id="rId4" Type="http://schemas.openxmlformats.org/officeDocument/2006/relationships/image" Target="../media/image72.sv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79.svg"/><Relationship Id="rId11" Type="http://schemas.openxmlformats.org/officeDocument/2006/relationships/image" Target="../media/image60.jpeg"/><Relationship Id="rId5" Type="http://schemas.openxmlformats.org/officeDocument/2006/relationships/image" Target="../media/image57.png"/><Relationship Id="rId10" Type="http://schemas.openxmlformats.org/officeDocument/2006/relationships/image" Target="../media/image83.svg"/><Relationship Id="rId4" Type="http://schemas.openxmlformats.org/officeDocument/2006/relationships/image" Target="../media/image13.sv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8.tif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5.sv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2.svg"/><Relationship Id="rId18" Type="http://schemas.openxmlformats.org/officeDocument/2006/relationships/image" Target="../media/image34.png"/><Relationship Id="rId26" Type="http://schemas.openxmlformats.org/officeDocument/2006/relationships/image" Target="../media/image38.emf"/><Relationship Id="rId3" Type="http://schemas.openxmlformats.org/officeDocument/2006/relationships/image" Target="../media/image26.png"/><Relationship Id="rId21" Type="http://schemas.openxmlformats.org/officeDocument/2006/relationships/image" Target="../media/image48.svg"/><Relationship Id="rId7" Type="http://schemas.openxmlformats.org/officeDocument/2006/relationships/image" Target="../media/image36.svg"/><Relationship Id="rId12" Type="http://schemas.openxmlformats.org/officeDocument/2006/relationships/image" Target="../media/image31.png"/><Relationship Id="rId17" Type="http://schemas.openxmlformats.org/officeDocument/2006/relationships/image" Target="../media/image31.svg"/><Relationship Id="rId25" Type="http://schemas.openxmlformats.org/officeDocument/2006/relationships/image" Target="../media/image52.svg"/><Relationship Id="rId2" Type="http://schemas.openxmlformats.org/officeDocument/2006/relationships/notesSlide" Target="../notesSlides/notesSlide8.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40.svg"/><Relationship Id="rId24" Type="http://schemas.openxmlformats.org/officeDocument/2006/relationships/image" Target="../media/image37.png"/><Relationship Id="rId5" Type="http://schemas.openxmlformats.org/officeDocument/2006/relationships/image" Target="../media/image27.png"/><Relationship Id="rId15" Type="http://schemas.openxmlformats.org/officeDocument/2006/relationships/image" Target="../media/image29.svg"/><Relationship Id="rId23" Type="http://schemas.openxmlformats.org/officeDocument/2006/relationships/image" Target="../media/image50.svg"/><Relationship Id="rId10" Type="http://schemas.openxmlformats.org/officeDocument/2006/relationships/image" Target="../media/image30.png"/><Relationship Id="rId19" Type="http://schemas.openxmlformats.org/officeDocument/2006/relationships/image" Target="../media/image46.svg"/><Relationship Id="rId4" Type="http://schemas.openxmlformats.org/officeDocument/2006/relationships/image" Target="../media/image33.svg"/><Relationship Id="rId9" Type="http://schemas.openxmlformats.org/officeDocument/2006/relationships/image" Target="../media/image38.svg"/><Relationship Id="rId14" Type="http://schemas.openxmlformats.org/officeDocument/2006/relationships/image" Target="../media/image32.png"/><Relationship Id="rId22"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9CB9B936-7A80-694A-A61C-DA2D8B16CAA7}"/>
              </a:ext>
            </a:extLst>
          </p:cNvPr>
          <p:cNvSpPr>
            <a:spLocks noGrp="1"/>
          </p:cNvSpPr>
          <p:nvPr>
            <p:ph type="body" sz="quarter" idx="13"/>
          </p:nvPr>
        </p:nvSpPr>
        <p:spPr/>
        <p:txBody>
          <a:bodyPr/>
          <a:lstStyle/>
          <a:p>
            <a:r>
              <a:rPr lang="en-US" dirty="0"/>
              <a:t>Business Decision Maker (BDM)</a:t>
            </a:r>
          </a:p>
          <a:p>
            <a:endParaRPr lang="en-US" dirty="0"/>
          </a:p>
        </p:txBody>
      </p:sp>
      <p:sp>
        <p:nvSpPr>
          <p:cNvPr id="6" name="Title 5"/>
          <p:cNvSpPr>
            <a:spLocks noGrp="1"/>
          </p:cNvSpPr>
          <p:nvPr>
            <p:ph type="ctrTitle"/>
          </p:nvPr>
        </p:nvSpPr>
        <p:spPr/>
        <p:txBody>
          <a:bodyPr/>
          <a:lstStyle/>
          <a:p>
            <a:r>
              <a:rPr lang="en-US" dirty="0"/>
              <a:t>Cloud Mailbox Defense</a:t>
            </a:r>
          </a:p>
        </p:txBody>
      </p:sp>
    </p:spTree>
    <p:extLst>
      <p:ext uri="{BB962C8B-B14F-4D97-AF65-F5344CB8AC3E}">
        <p14:creationId xmlns:p14="http://schemas.microsoft.com/office/powerpoint/2010/main" val="39927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0" name="Round Same Side Corner Rectangle 19">
            <a:extLst>
              <a:ext uri="{FF2B5EF4-FFF2-40B4-BE49-F238E27FC236}">
                <a16:creationId xmlns:a16="http://schemas.microsoft.com/office/drawing/2014/main" xmlns="" id="{CCAF1CA8-5306-4D49-9A48-7E099E97D892}"/>
              </a:ext>
            </a:extLst>
          </p:cNvPr>
          <p:cNvSpPr/>
          <p:nvPr/>
        </p:nvSpPr>
        <p:spPr>
          <a:xfrm rot="5400000">
            <a:off x="4032999" y="-152376"/>
            <a:ext cx="582699" cy="8648701"/>
          </a:xfrm>
          <a:prstGeom prst="round2Same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A picture containing smoke, train, coming, air&#10;&#10;Description automatically generated">
            <a:extLst>
              <a:ext uri="{FF2B5EF4-FFF2-40B4-BE49-F238E27FC236}">
                <a16:creationId xmlns:a16="http://schemas.microsoft.com/office/drawing/2014/main" xmlns="" id="{C5CC504D-E1F5-5648-9C62-8AF52F8FAEE3}"/>
              </a:ext>
            </a:extLst>
          </p:cNvPr>
          <p:cNvPicPr>
            <a:picLocks noChangeAspect="1"/>
          </p:cNvPicPr>
          <p:nvPr/>
        </p:nvPicPr>
        <p:blipFill>
          <a:blip r:embed="rId3" cstate="screen">
            <a:grayscl/>
            <a:alphaModFix amt="50000"/>
            <a:extLst>
              <a:ext uri="{28A0092B-C50C-407E-A947-70E740481C1C}">
                <a14:useLocalDpi xmlns:a14="http://schemas.microsoft.com/office/drawing/2010/main"/>
              </a:ext>
            </a:extLst>
          </a:blip>
          <a:stretch>
            <a:fillRect/>
          </a:stretch>
        </p:blipFill>
        <p:spPr>
          <a:xfrm rot="489307">
            <a:off x="4626979" y="1354373"/>
            <a:ext cx="4364946" cy="2455283"/>
          </a:xfrm>
          <a:prstGeom prst="rect">
            <a:avLst/>
          </a:prstGeom>
        </p:spPr>
      </p:pic>
      <p:sp>
        <p:nvSpPr>
          <p:cNvPr id="684" name="Google Shape;684;p83"/>
          <p:cNvSpPr txBox="1">
            <a:spLocks noGrp="1"/>
          </p:cNvSpPr>
          <p:nvPr>
            <p:ph type="title"/>
          </p:nvPr>
        </p:nvSpPr>
        <p:spPr/>
        <p:txBody>
          <a:bodyPr/>
          <a:lstStyle/>
          <a:p>
            <a:pPr lvl="0"/>
            <a:r>
              <a:rPr lang="en-US" dirty="0">
                <a:sym typeface="Arial"/>
              </a:rPr>
              <a:t>Cisco Security inside Microsoft’s Cloud</a:t>
            </a:r>
          </a:p>
        </p:txBody>
      </p:sp>
      <p:sp>
        <p:nvSpPr>
          <p:cNvPr id="697" name="Google Shape;697;p83"/>
          <p:cNvSpPr/>
          <p:nvPr/>
        </p:nvSpPr>
        <p:spPr>
          <a:xfrm>
            <a:off x="962492" y="2072754"/>
            <a:ext cx="3427256" cy="346249"/>
          </a:xfrm>
          <a:prstGeom prst="rect">
            <a:avLst/>
          </a:prstGeom>
          <a:noFill/>
          <a:ln>
            <a:no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
                <a:srgbClr val="282828"/>
              </a:buClr>
              <a:buSzPts val="1800"/>
              <a:buFont typeface="Arial"/>
              <a:buNone/>
              <a:tabLst/>
              <a:defRPr/>
            </a:pPr>
            <a:r>
              <a:rPr lang="en-US" sz="1600" dirty="0">
                <a:solidFill>
                  <a:srgbClr val="282828"/>
                </a:solidFill>
                <a:latin typeface="CiscoSansTT ExtraLight"/>
                <a:ea typeface="Arial"/>
                <a:cs typeface="Arial"/>
                <a:sym typeface="Arial"/>
              </a:rPr>
              <a:t>Messages scanned in MS cloud</a:t>
            </a:r>
            <a:endParaRPr kumimoji="0" sz="1600" b="0" i="0" u="none" strike="noStrike" kern="1200" cap="none" spc="0" normalizeH="0" baseline="0" noProof="0" dirty="0">
              <a:ln>
                <a:noFill/>
              </a:ln>
              <a:solidFill>
                <a:srgbClr val="282828"/>
              </a:solidFill>
              <a:effectLst/>
              <a:uLnTx/>
              <a:uFillTx/>
              <a:latin typeface="CiscoSansTT ExtraLight"/>
              <a:ea typeface="Arial"/>
              <a:cs typeface="Arial"/>
              <a:sym typeface="Arial"/>
            </a:endParaRPr>
          </a:p>
        </p:txBody>
      </p:sp>
      <p:sp>
        <p:nvSpPr>
          <p:cNvPr id="700" name="Google Shape;700;p83"/>
          <p:cNvSpPr/>
          <p:nvPr/>
        </p:nvSpPr>
        <p:spPr>
          <a:xfrm>
            <a:off x="962492" y="1563543"/>
            <a:ext cx="3775781" cy="346200"/>
          </a:xfrm>
          <a:prstGeom prst="rect">
            <a:avLst/>
          </a:prstGeom>
          <a:noFill/>
          <a:ln>
            <a:no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
                <a:srgbClr val="282828"/>
              </a:buClr>
              <a:buSzPts val="1800"/>
              <a:buFont typeface="Arial"/>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No MX record changes</a:t>
            </a:r>
            <a:endParaRPr kumimoji="0" sz="1600" b="0" i="0" u="none" strike="noStrike" kern="1200" cap="none" spc="0" normalizeH="0" baseline="0" noProof="0" dirty="0">
              <a:ln>
                <a:noFill/>
              </a:ln>
              <a:solidFill>
                <a:srgbClr val="282828"/>
              </a:solidFill>
              <a:effectLst/>
              <a:uLnTx/>
              <a:uFillTx/>
              <a:latin typeface="CiscoSansTT ExtraLight"/>
              <a:ea typeface="Arial"/>
              <a:cs typeface="Arial"/>
              <a:sym typeface="Arial"/>
            </a:endParaRPr>
          </a:p>
        </p:txBody>
      </p:sp>
      <p:sp>
        <p:nvSpPr>
          <p:cNvPr id="703" name="Google Shape;703;p83"/>
          <p:cNvSpPr/>
          <p:nvPr/>
        </p:nvSpPr>
        <p:spPr>
          <a:xfrm>
            <a:off x="962492" y="3091226"/>
            <a:ext cx="3797883" cy="346249"/>
          </a:xfrm>
          <a:prstGeom prst="rect">
            <a:avLst/>
          </a:prstGeom>
          <a:noFill/>
          <a:ln>
            <a:no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
                <a:srgbClr val="282828"/>
              </a:buClr>
              <a:buSzPts val="1800"/>
              <a:buFont typeface="Arial"/>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Attachments stay in MS cloud</a:t>
            </a:r>
            <a:r>
              <a:rPr kumimoji="0" lang="en-US" sz="1600" b="0" i="0" u="none" strike="noStrike" kern="1200" cap="none" spc="0" normalizeH="0" baseline="30000" noProof="0" dirty="0">
                <a:ln>
                  <a:noFill/>
                </a:ln>
                <a:effectLst/>
                <a:uLnTx/>
                <a:uFillTx/>
                <a:latin typeface="CiscoSansTT ExtraLight"/>
                <a:ea typeface="Arial"/>
                <a:cs typeface="Arial"/>
                <a:sym typeface="Arial"/>
              </a:rPr>
              <a:t>1</a:t>
            </a:r>
            <a:endParaRPr kumimoji="0" sz="1600" b="0" i="0" u="none" strike="noStrike" kern="1200" cap="none" spc="0" normalizeH="0" baseline="30000" noProof="0" dirty="0">
              <a:ln>
                <a:noFill/>
              </a:ln>
              <a:effectLst/>
              <a:uLnTx/>
              <a:uFillTx/>
              <a:latin typeface="CiscoSansTT ExtraLight"/>
              <a:ea typeface="Arial"/>
              <a:cs typeface="Arial"/>
              <a:sym typeface="Arial"/>
            </a:endParaRPr>
          </a:p>
        </p:txBody>
      </p:sp>
      <p:sp>
        <p:nvSpPr>
          <p:cNvPr id="705" name="Google Shape;705;p83"/>
          <p:cNvSpPr txBox="1"/>
          <p:nvPr/>
        </p:nvSpPr>
        <p:spPr>
          <a:xfrm>
            <a:off x="658058" y="4019074"/>
            <a:ext cx="7281610" cy="320770"/>
          </a:xfrm>
          <a:prstGeom prst="roundRect">
            <a:avLst>
              <a:gd name="adj" fmla="val 50000"/>
            </a:avLst>
          </a:prstGeom>
          <a:noFill/>
          <a:ln>
            <a:noFill/>
          </a:ln>
        </p:spPr>
        <p:txBody>
          <a:bodyPr spcFirstLastPara="1" wrap="square" lIns="68575" tIns="34275" rIns="68575" bIns="34275" anchor="ctr" anchorCtr="0">
            <a:noAutofit/>
          </a:bodyPr>
          <a:lstStyle/>
          <a:p>
            <a:pPr marL="0" marR="0" lvl="0" indent="0" defTabSz="457200" rtl="0" eaLnBrk="1" fontAlgn="base" latinLnBrk="0" hangingPunct="1">
              <a:lnSpc>
                <a:spcPct val="100000"/>
              </a:lnSpc>
              <a:spcBef>
                <a:spcPts val="0"/>
              </a:spcBef>
              <a:spcAft>
                <a:spcPts val="0"/>
              </a:spcAft>
              <a:buClr>
                <a:srgbClr val="282828"/>
              </a:buClr>
              <a:buSzPts val="2000"/>
              <a:buFont typeface="Arial"/>
              <a:buNone/>
              <a:tabLst/>
              <a:defRPr/>
            </a:pPr>
            <a:r>
              <a:rPr kumimoji="0" lang="en-US" sz="1600" b="1" i="0" u="none" strike="noStrike" kern="1200" cap="none" spc="0" normalizeH="0" baseline="0" noProof="0" dirty="0">
                <a:ln>
                  <a:noFill/>
                </a:ln>
                <a:solidFill>
                  <a:schemeClr val="accent3"/>
                </a:solidFill>
                <a:effectLst/>
                <a:uLnTx/>
                <a:uFillTx/>
                <a:latin typeface="+mj-lt"/>
                <a:ea typeface="Arial"/>
                <a:cs typeface="Arial"/>
                <a:sym typeface="Arial"/>
              </a:rPr>
              <a:t>Bringing Cisco threat intelligence as close to the mailbox as possible</a:t>
            </a:r>
            <a:endParaRPr kumimoji="0" sz="1000" b="1" i="0" u="none" strike="noStrike" kern="1200" cap="none" spc="0" normalizeH="0" baseline="0" noProof="0" dirty="0">
              <a:ln>
                <a:noFill/>
              </a:ln>
              <a:solidFill>
                <a:schemeClr val="accent3"/>
              </a:solidFill>
              <a:effectLst/>
              <a:uLnTx/>
              <a:uFillTx/>
              <a:latin typeface="+mj-lt"/>
              <a:ea typeface="Arial"/>
              <a:cs typeface="Arial"/>
              <a:sym typeface="Arial"/>
            </a:endParaRPr>
          </a:p>
        </p:txBody>
      </p:sp>
      <p:sp>
        <p:nvSpPr>
          <p:cNvPr id="706" name="Google Shape;706;p83"/>
          <p:cNvSpPr/>
          <p:nvPr/>
        </p:nvSpPr>
        <p:spPr>
          <a:xfrm>
            <a:off x="962492" y="2582014"/>
            <a:ext cx="2700783" cy="346200"/>
          </a:xfrm>
          <a:prstGeom prst="rect">
            <a:avLst/>
          </a:prstGeom>
          <a:noFill/>
          <a:ln>
            <a:no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
                <a:srgbClr val="282828"/>
              </a:buClr>
              <a:buSzPts val="1800"/>
              <a:buFont typeface="Arial"/>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ＭＳ Ｐゴシック" charset="0"/>
              </a:rPr>
              <a:t>Metadata sent to CMD</a:t>
            </a:r>
            <a:endParaRPr kumimoji="0" sz="1600" b="0" i="0" u="none" strike="noStrike" kern="1200" cap="none" spc="0" normalizeH="0" baseline="0" noProof="0" dirty="0">
              <a:ln>
                <a:noFill/>
              </a:ln>
              <a:solidFill>
                <a:srgbClr val="282828"/>
              </a:solidFill>
              <a:effectLst/>
              <a:uLnTx/>
              <a:uFillTx/>
              <a:latin typeface="CiscoSansTT ExtraLight"/>
              <a:ea typeface="Arial"/>
              <a:cs typeface="Arial"/>
              <a:sym typeface="Arial"/>
            </a:endParaRPr>
          </a:p>
        </p:txBody>
      </p:sp>
      <p:pic>
        <p:nvPicPr>
          <p:cNvPr id="26" name="Picture 2" descr="Image result for azure">
            <a:extLst>
              <a:ext uri="{FF2B5EF4-FFF2-40B4-BE49-F238E27FC236}">
                <a16:creationId xmlns:a16="http://schemas.microsoft.com/office/drawing/2014/main" xmlns="" id="{91935DA1-1AE0-4C46-BF61-DFA1294605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08889" y="1677212"/>
            <a:ext cx="1141539" cy="3299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3739E50-BE8C-4148-9B1C-81E768625753}"/>
              </a:ext>
            </a:extLst>
          </p:cNvPr>
          <p:cNvSpPr txBox="1"/>
          <p:nvPr/>
        </p:nvSpPr>
        <p:spPr>
          <a:xfrm>
            <a:off x="7309996" y="4789600"/>
            <a:ext cx="1204176" cy="184666"/>
          </a:xfrm>
          <a:prstGeom prst="rect">
            <a:avLst/>
          </a:prstGeom>
          <a:noFill/>
        </p:spPr>
        <p:txBody>
          <a:bodyPr wrap="none" rtlCol="0">
            <a:spAutoFit/>
          </a:bodyPr>
          <a:lstStyle/>
          <a:p>
            <a:r>
              <a:rPr lang="en-US" sz="600" baseline="30000" dirty="0">
                <a:solidFill>
                  <a:schemeClr val="bg1">
                    <a:lumMod val="65000"/>
                  </a:schemeClr>
                </a:solidFill>
                <a:latin typeface="+mn-lt"/>
              </a:rPr>
              <a:t>1</a:t>
            </a:r>
            <a:r>
              <a:rPr lang="en-US" sz="600" dirty="0">
                <a:solidFill>
                  <a:schemeClr val="bg1">
                    <a:lumMod val="65000"/>
                  </a:schemeClr>
                </a:solidFill>
                <a:latin typeface="+mn-lt"/>
              </a:rPr>
              <a:t>Cloud file analysis is optional</a:t>
            </a:r>
          </a:p>
        </p:txBody>
      </p:sp>
      <p:pic>
        <p:nvPicPr>
          <p:cNvPr id="48" name="Graphic 47">
            <a:extLst>
              <a:ext uri="{FF2B5EF4-FFF2-40B4-BE49-F238E27FC236}">
                <a16:creationId xmlns:a16="http://schemas.microsoft.com/office/drawing/2014/main" xmlns="" id="{C0920B15-DDA2-484C-9F51-BD8DD984CB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76867" y="2133618"/>
            <a:ext cx="188366" cy="188366"/>
          </a:xfrm>
          <a:prstGeom prst="rect">
            <a:avLst/>
          </a:prstGeom>
        </p:spPr>
      </p:pic>
      <p:pic>
        <p:nvPicPr>
          <p:cNvPr id="49" name="Graphic 48">
            <a:extLst>
              <a:ext uri="{FF2B5EF4-FFF2-40B4-BE49-F238E27FC236}">
                <a16:creationId xmlns:a16="http://schemas.microsoft.com/office/drawing/2014/main" xmlns="" id="{6FC8F715-BA45-0040-8767-D1E5E15631D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76867" y="2640090"/>
            <a:ext cx="188366" cy="188366"/>
          </a:xfrm>
          <a:prstGeom prst="rect">
            <a:avLst/>
          </a:prstGeom>
        </p:spPr>
      </p:pic>
      <p:pic>
        <p:nvPicPr>
          <p:cNvPr id="50" name="Graphic 49">
            <a:extLst>
              <a:ext uri="{FF2B5EF4-FFF2-40B4-BE49-F238E27FC236}">
                <a16:creationId xmlns:a16="http://schemas.microsoft.com/office/drawing/2014/main" xmlns="" id="{5F5631F0-4EAB-FF4F-AD9E-1FC6886D86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76867" y="3146562"/>
            <a:ext cx="188366" cy="188366"/>
          </a:xfrm>
          <a:prstGeom prst="rect">
            <a:avLst/>
          </a:prstGeom>
        </p:spPr>
      </p:pic>
      <p:pic>
        <p:nvPicPr>
          <p:cNvPr id="51" name="Graphic 50">
            <a:extLst>
              <a:ext uri="{FF2B5EF4-FFF2-40B4-BE49-F238E27FC236}">
                <a16:creationId xmlns:a16="http://schemas.microsoft.com/office/drawing/2014/main" xmlns="" id="{B55B957F-758B-2941-BA05-B740D18311A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76867" y="1627146"/>
            <a:ext cx="188366" cy="188366"/>
          </a:xfrm>
          <a:prstGeom prst="rect">
            <a:avLst/>
          </a:prstGeom>
        </p:spPr>
      </p:pic>
      <p:grpSp>
        <p:nvGrpSpPr>
          <p:cNvPr id="5" name="Group 4">
            <a:extLst>
              <a:ext uri="{FF2B5EF4-FFF2-40B4-BE49-F238E27FC236}">
                <a16:creationId xmlns:a16="http://schemas.microsoft.com/office/drawing/2014/main" xmlns="" id="{85E02740-1C2D-3F44-BA0E-2E388316E594}"/>
              </a:ext>
            </a:extLst>
          </p:cNvPr>
          <p:cNvGrpSpPr/>
          <p:nvPr/>
        </p:nvGrpSpPr>
        <p:grpSpPr>
          <a:xfrm>
            <a:off x="3791236" y="1393902"/>
            <a:ext cx="802219" cy="2268681"/>
            <a:chOff x="3791236" y="1124400"/>
            <a:chExt cx="802219" cy="2781750"/>
          </a:xfrm>
        </p:grpSpPr>
        <p:cxnSp>
          <p:nvCxnSpPr>
            <p:cNvPr id="52" name="Straight Connector 51">
              <a:extLst>
                <a:ext uri="{FF2B5EF4-FFF2-40B4-BE49-F238E27FC236}">
                  <a16:creationId xmlns:a16="http://schemas.microsoft.com/office/drawing/2014/main" xmlns="" id="{F8F19AB1-5591-9640-97DE-6B451D6F40A2}"/>
                </a:ext>
              </a:extLst>
            </p:cNvPr>
            <p:cNvCxnSpPr>
              <a:cxnSpLocks/>
            </p:cNvCxnSpPr>
            <p:nvPr/>
          </p:nvCxnSpPr>
          <p:spPr>
            <a:xfrm>
              <a:off x="3791236" y="1124400"/>
              <a:ext cx="802219" cy="1392108"/>
            </a:xfrm>
            <a:prstGeom prst="line">
              <a:avLst/>
            </a:prstGeom>
            <a:ln w="508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32B81F8E-4B45-C940-8A3D-4CF2545FDABF}"/>
                </a:ext>
              </a:extLst>
            </p:cNvPr>
            <p:cNvCxnSpPr>
              <a:cxnSpLocks/>
            </p:cNvCxnSpPr>
            <p:nvPr/>
          </p:nvCxnSpPr>
          <p:spPr>
            <a:xfrm flipV="1">
              <a:off x="3791236" y="2514042"/>
              <a:ext cx="802219" cy="1392108"/>
            </a:xfrm>
            <a:prstGeom prst="line">
              <a:avLst/>
            </a:prstGeom>
            <a:ln w="508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xmlns="" id="{548360B9-BBDE-8741-AF2C-E30B805E4F73}"/>
              </a:ext>
            </a:extLst>
          </p:cNvPr>
          <p:cNvSpPr txBox="1"/>
          <p:nvPr/>
        </p:nvSpPr>
        <p:spPr>
          <a:xfrm>
            <a:off x="5929494" y="2402472"/>
            <a:ext cx="1900611" cy="584775"/>
          </a:xfrm>
          <a:prstGeom prst="rect">
            <a:avLst/>
          </a:prstGeom>
          <a:noFill/>
        </p:spPr>
        <p:txBody>
          <a:bodyPr wrap="square" rtlCol="0">
            <a:spAutoFit/>
          </a:bodyPr>
          <a:lstStyle/>
          <a:p>
            <a:r>
              <a:rPr lang="en-US" sz="1600" dirty="0">
                <a:latin typeface="+mn-lt"/>
              </a:rPr>
              <a:t>Cisco Cloud Mailbox Defense</a:t>
            </a:r>
          </a:p>
        </p:txBody>
      </p:sp>
      <p:pic>
        <p:nvPicPr>
          <p:cNvPr id="22" name="Picture 21">
            <a:extLst>
              <a:ext uri="{FF2B5EF4-FFF2-40B4-BE49-F238E27FC236}">
                <a16:creationId xmlns:a16="http://schemas.microsoft.com/office/drawing/2014/main" xmlns="" id="{F71EDCD5-640B-D64D-9CC7-D91C661F21F7}"/>
              </a:ext>
            </a:extLst>
          </p:cNvPr>
          <p:cNvPicPr>
            <a:picLocks noChangeAspect="1"/>
          </p:cNvPicPr>
          <p:nvPr/>
        </p:nvPicPr>
        <p:blipFill>
          <a:blip r:embed="rId7"/>
          <a:stretch>
            <a:fillRect/>
          </a:stretch>
        </p:blipFill>
        <p:spPr>
          <a:xfrm>
            <a:off x="5277122" y="2340888"/>
            <a:ext cx="667612" cy="600851"/>
          </a:xfrm>
          <a:prstGeom prst="rect">
            <a:avLst/>
          </a:prstGeom>
        </p:spPr>
      </p:pic>
    </p:spTree>
    <p:extLst>
      <p:ext uri="{BB962C8B-B14F-4D97-AF65-F5344CB8AC3E}">
        <p14:creationId xmlns:p14="http://schemas.microsoft.com/office/powerpoint/2010/main" val="332162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descr="A picture containing smoke, train, coming, air&#10;&#10;Description automatically generated">
            <a:extLst>
              <a:ext uri="{FF2B5EF4-FFF2-40B4-BE49-F238E27FC236}">
                <a16:creationId xmlns:a16="http://schemas.microsoft.com/office/drawing/2014/main" xmlns="" id="{CD221615-D878-274D-AE6C-83FB532CCF72}"/>
              </a:ext>
            </a:extLst>
          </p:cNvPr>
          <p:cNvPicPr>
            <a:picLocks noChangeAspect="1"/>
          </p:cNvPicPr>
          <p:nvPr/>
        </p:nvPicPr>
        <p:blipFill>
          <a:blip r:embed="rId3" cstate="screen">
            <a:grayscl/>
            <a:alphaModFix amt="50000"/>
            <a:extLst>
              <a:ext uri="{28A0092B-C50C-407E-A947-70E740481C1C}">
                <a14:useLocalDpi xmlns:a14="http://schemas.microsoft.com/office/drawing/2010/main"/>
              </a:ext>
            </a:extLst>
          </a:blip>
          <a:stretch>
            <a:fillRect/>
          </a:stretch>
        </p:blipFill>
        <p:spPr>
          <a:xfrm rot="489307">
            <a:off x="2830776" y="1256799"/>
            <a:ext cx="3799469" cy="2137203"/>
          </a:xfrm>
          <a:prstGeom prst="rect">
            <a:avLst/>
          </a:prstGeom>
        </p:spPr>
      </p:pic>
      <p:sp>
        <p:nvSpPr>
          <p:cNvPr id="113" name="Google Shape;826;p85">
            <a:extLst>
              <a:ext uri="{FF2B5EF4-FFF2-40B4-BE49-F238E27FC236}">
                <a16:creationId xmlns:a16="http://schemas.microsoft.com/office/drawing/2014/main" xmlns="" id="{7A891539-1667-8447-AC90-092717365E7C}"/>
              </a:ext>
            </a:extLst>
          </p:cNvPr>
          <p:cNvSpPr/>
          <p:nvPr/>
        </p:nvSpPr>
        <p:spPr>
          <a:xfrm>
            <a:off x="2186461" y="3781127"/>
            <a:ext cx="5047460" cy="920903"/>
          </a:xfrm>
          <a:prstGeom prst="roundRect">
            <a:avLst>
              <a:gd name="adj" fmla="val 15376"/>
            </a:avLst>
          </a:prstGeom>
          <a:solidFill>
            <a:schemeClr val="bg2">
              <a:lumMod val="95000"/>
            </a:schemeClr>
          </a:solidFill>
          <a:ln w="12700" cap="rnd" cmpd="sng">
            <a:noFill/>
            <a:prstDash val="solid"/>
            <a:round/>
            <a:headEnd type="none" w="sm" len="sm"/>
            <a:tailEnd type="none" w="sm" len="sm"/>
          </a:ln>
        </p:spPr>
        <p:txBody>
          <a:bodyPr spcFirstLastPara="1" wrap="square" lIns="91300" tIns="45650" rIns="91300" bIns="4565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1349"/>
              <a:buFont typeface="Arial"/>
              <a:buNone/>
              <a:tabLst/>
              <a:defRPr/>
            </a:pPr>
            <a:endParaRPr kumimoji="0" sz="1349"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7" name="Google Shape;1210;p89">
            <a:extLst>
              <a:ext uri="{FF2B5EF4-FFF2-40B4-BE49-F238E27FC236}">
                <a16:creationId xmlns:a16="http://schemas.microsoft.com/office/drawing/2014/main" xmlns="" id="{B2DDA85B-71D2-8143-9B8C-BD6C623B10A5}"/>
              </a:ext>
            </a:extLst>
          </p:cNvPr>
          <p:cNvSpPr/>
          <p:nvPr/>
        </p:nvSpPr>
        <p:spPr>
          <a:xfrm>
            <a:off x="3560783" y="1272061"/>
            <a:ext cx="2156367" cy="2126108"/>
          </a:xfrm>
          <a:prstGeom prst="ellipse">
            <a:avLst/>
          </a:prstGeom>
          <a:noFill/>
          <a:ln w="25400" cap="rnd" cmpd="sng">
            <a:solidFill>
              <a:schemeClr val="bg1">
                <a:lumMod val="95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
                <a:srgbClr val="282828"/>
              </a:buClr>
              <a:buSzPts val="1400"/>
              <a:buFont typeface="Arial"/>
              <a:buNone/>
              <a:tabLst/>
              <a:defRPr/>
            </a:pPr>
            <a:endParaRPr kumimoji="0" sz="1400" b="0" i="0" u="none" strike="noStrike" kern="1200" cap="none" spc="0" normalizeH="0" baseline="0" noProof="0" dirty="0">
              <a:ln>
                <a:noFill/>
              </a:ln>
              <a:solidFill>
                <a:srgbClr val="00BCEB"/>
              </a:solidFill>
              <a:effectLst/>
              <a:uLnTx/>
              <a:uFillTx/>
              <a:latin typeface="CiscoSansTT ExtraLight"/>
              <a:ea typeface="Arial"/>
              <a:cs typeface="Arial"/>
              <a:sym typeface="Arial"/>
            </a:endParaRPr>
          </a:p>
        </p:txBody>
      </p:sp>
      <p:sp>
        <p:nvSpPr>
          <p:cNvPr id="2" name="Title 1">
            <a:extLst>
              <a:ext uri="{FF2B5EF4-FFF2-40B4-BE49-F238E27FC236}">
                <a16:creationId xmlns:a16="http://schemas.microsoft.com/office/drawing/2014/main" xmlns="" id="{B87419A5-C565-BC4A-88AD-112BD74CCF02}"/>
              </a:ext>
            </a:extLst>
          </p:cNvPr>
          <p:cNvSpPr>
            <a:spLocks noGrp="1"/>
          </p:cNvSpPr>
          <p:nvPr>
            <p:ph type="title"/>
          </p:nvPr>
        </p:nvSpPr>
        <p:spPr/>
        <p:txBody>
          <a:bodyPr/>
          <a:lstStyle/>
          <a:p>
            <a:r>
              <a:rPr lang="en-US" dirty="0"/>
              <a:t>Take command of your mailbox</a:t>
            </a:r>
          </a:p>
        </p:txBody>
      </p:sp>
      <p:sp>
        <p:nvSpPr>
          <p:cNvPr id="59" name="Google Shape;1212;p89">
            <a:extLst>
              <a:ext uri="{FF2B5EF4-FFF2-40B4-BE49-F238E27FC236}">
                <a16:creationId xmlns:a16="http://schemas.microsoft.com/office/drawing/2014/main" xmlns="" id="{74A7DF02-E255-7D45-9173-20F9A5E88B5B}"/>
              </a:ext>
            </a:extLst>
          </p:cNvPr>
          <p:cNvSpPr txBox="1"/>
          <p:nvPr/>
        </p:nvSpPr>
        <p:spPr>
          <a:xfrm>
            <a:off x="498727" y="2968280"/>
            <a:ext cx="2655312" cy="484748"/>
          </a:xfrm>
          <a:prstGeom prst="rect">
            <a:avLst/>
          </a:prstGeom>
          <a:noFill/>
          <a:ln>
            <a:noFill/>
          </a:ln>
        </p:spPr>
        <p:txBody>
          <a:bodyPr spcFirstLastPara="1" wrap="square" lIns="68575" tIns="34275" rIns="68575" bIns="34275" anchor="ctr" anchorCtr="0">
            <a:noAutofit/>
          </a:bodyPr>
          <a:lstStyle/>
          <a:p>
            <a:pPr marL="0" marR="0" lvl="0" indent="0" defTabSz="457200" rtl="0" eaLnBrk="1" fontAlgn="base" latinLnBrk="0" hangingPunct="1">
              <a:lnSpc>
                <a:spcPct val="100000"/>
              </a:lnSpc>
              <a:spcBef>
                <a:spcPts val="0"/>
              </a:spcBef>
              <a:spcAft>
                <a:spcPts val="0"/>
              </a:spcAft>
              <a:buClr>
                <a:srgbClr val="282828"/>
              </a:buClr>
              <a:buSzPts val="1400"/>
              <a:buFont typeface="Arial"/>
              <a:buNone/>
              <a:tabLst/>
              <a:defRPr/>
            </a:pPr>
            <a:r>
              <a:rPr kumimoji="0" lang="en-US" sz="1200" b="0" i="0" u="none" strike="noStrike" kern="1200" cap="none" spc="0" normalizeH="0" baseline="0" noProof="0" dirty="0">
                <a:ln>
                  <a:noFill/>
                </a:ln>
                <a:effectLst/>
                <a:uLnTx/>
                <a:uFillTx/>
                <a:latin typeface="CiscoSansTT ExtraLight"/>
                <a:ea typeface="Arial"/>
                <a:cs typeface="Arial"/>
                <a:sym typeface="Arial"/>
              </a:rPr>
              <a:t>Enrich your IR investigations with conversation tracking and trajectory</a:t>
            </a:r>
            <a:endParaRPr kumimoji="0" sz="1200" b="0" i="0" u="none" strike="noStrike" kern="1200" cap="none" spc="0" normalizeH="0" baseline="0" noProof="0" dirty="0">
              <a:ln>
                <a:noFill/>
              </a:ln>
              <a:effectLst/>
              <a:uLnTx/>
              <a:uFillTx/>
              <a:latin typeface="CiscoSansTT ExtraLight"/>
              <a:ea typeface="Arial"/>
              <a:cs typeface="Arial"/>
              <a:sym typeface="Arial"/>
            </a:endParaRPr>
          </a:p>
        </p:txBody>
      </p:sp>
      <p:sp>
        <p:nvSpPr>
          <p:cNvPr id="60" name="Google Shape;1213;p89">
            <a:extLst>
              <a:ext uri="{FF2B5EF4-FFF2-40B4-BE49-F238E27FC236}">
                <a16:creationId xmlns:a16="http://schemas.microsoft.com/office/drawing/2014/main" xmlns="" id="{8C9A5D8F-4E29-F045-86CE-45EA173AA2C9}"/>
              </a:ext>
            </a:extLst>
          </p:cNvPr>
          <p:cNvSpPr txBox="1"/>
          <p:nvPr/>
        </p:nvSpPr>
        <p:spPr>
          <a:xfrm>
            <a:off x="469712" y="1298117"/>
            <a:ext cx="2705169" cy="276999"/>
          </a:xfrm>
          <a:prstGeom prst="rect">
            <a:avLst/>
          </a:prstGeom>
          <a:noFill/>
          <a:ln>
            <a:noFill/>
          </a:ln>
        </p:spPr>
        <p:txBody>
          <a:bodyPr spcFirstLastPara="1" wrap="square" lIns="68575" tIns="34275" rIns="68575" bIns="34275" anchor="ctr" anchorCtr="0">
            <a:noAutofit/>
          </a:bodyPr>
          <a:lstStyle/>
          <a:p>
            <a:pPr marL="0" marR="0" lvl="0" indent="0" defTabSz="457200" rtl="0" eaLnBrk="1" fontAlgn="base" latinLnBrk="0" hangingPunct="1">
              <a:lnSpc>
                <a:spcPct val="100000"/>
              </a:lnSpc>
              <a:spcBef>
                <a:spcPts val="0"/>
              </a:spcBef>
              <a:spcAft>
                <a:spcPts val="0"/>
              </a:spcAft>
              <a:buClr>
                <a:srgbClr val="282828"/>
              </a:buClr>
              <a:buSzPts val="1400"/>
              <a:buFont typeface="Arial"/>
              <a:buNone/>
              <a:tabLst/>
              <a:defRPr/>
            </a:pPr>
            <a:r>
              <a:rPr kumimoji="0" lang="en-US" sz="1200" b="0" i="0" u="none" strike="noStrike" kern="1200" cap="none" spc="0" normalizeH="0" baseline="0" noProof="0" dirty="0">
                <a:ln>
                  <a:noFill/>
                </a:ln>
                <a:effectLst/>
                <a:uLnTx/>
                <a:uFillTx/>
                <a:latin typeface="CiscoSansTT ExtraLight"/>
                <a:ea typeface="Arial"/>
                <a:cs typeface="Arial"/>
                <a:sym typeface="Arial"/>
              </a:rPr>
              <a:t>Simplify your email administration with easy</a:t>
            </a:r>
            <a:r>
              <a:rPr lang="en-US" sz="1200" dirty="0">
                <a:latin typeface="CiscoSansTT ExtraLight"/>
                <a:ea typeface="Arial"/>
                <a:cs typeface="Arial"/>
                <a:sym typeface="Arial"/>
              </a:rPr>
              <a:t> searching and remediation</a:t>
            </a:r>
            <a:endParaRPr kumimoji="0" sz="1200" b="0" i="0" u="none" strike="noStrike" kern="1200" cap="none" spc="0" normalizeH="0" baseline="0" noProof="0" dirty="0">
              <a:ln>
                <a:noFill/>
              </a:ln>
              <a:effectLst/>
              <a:uLnTx/>
              <a:uFillTx/>
              <a:latin typeface="CiscoSansTT ExtraLight"/>
              <a:ea typeface="Arial"/>
              <a:cs typeface="Arial"/>
              <a:sym typeface="Arial"/>
            </a:endParaRPr>
          </a:p>
        </p:txBody>
      </p:sp>
      <p:sp>
        <p:nvSpPr>
          <p:cNvPr id="61" name="Google Shape;1215;p89">
            <a:extLst>
              <a:ext uri="{FF2B5EF4-FFF2-40B4-BE49-F238E27FC236}">
                <a16:creationId xmlns:a16="http://schemas.microsoft.com/office/drawing/2014/main" xmlns="" id="{3B40EFE6-A68D-F843-928A-DA145DD05F60}"/>
              </a:ext>
            </a:extLst>
          </p:cNvPr>
          <p:cNvSpPr txBox="1"/>
          <p:nvPr/>
        </p:nvSpPr>
        <p:spPr>
          <a:xfrm>
            <a:off x="6083261" y="1291801"/>
            <a:ext cx="2495411" cy="283315"/>
          </a:xfrm>
          <a:prstGeom prst="rect">
            <a:avLst/>
          </a:prstGeom>
          <a:noFill/>
          <a:ln>
            <a:noFill/>
          </a:ln>
        </p:spPr>
        <p:txBody>
          <a:bodyPr spcFirstLastPara="1" wrap="square" lIns="68575" tIns="34275" rIns="68575" bIns="34275" anchor="ctr" anchorCtr="0">
            <a:noAutofit/>
          </a:bodyPr>
          <a:lstStyle/>
          <a:p>
            <a:pPr marL="0" marR="0" lvl="0" indent="0" defTabSz="457200" rtl="0" eaLnBrk="1" fontAlgn="base" latinLnBrk="0" hangingPunct="1">
              <a:lnSpc>
                <a:spcPct val="100000"/>
              </a:lnSpc>
              <a:spcBef>
                <a:spcPts val="0"/>
              </a:spcBef>
              <a:spcAft>
                <a:spcPts val="0"/>
              </a:spcAft>
              <a:buClr>
                <a:srgbClr val="282828"/>
              </a:buClr>
              <a:buSzPts val="1400"/>
              <a:buFont typeface="Arial"/>
              <a:buNone/>
              <a:tabLst/>
              <a:defRPr/>
            </a:pPr>
            <a:r>
              <a:rPr lang="en-US" sz="1200" dirty="0">
                <a:latin typeface="CiscoSansTT ExtraLight"/>
                <a:ea typeface="Arial"/>
                <a:cs typeface="Arial"/>
                <a:sym typeface="Arial"/>
              </a:rPr>
              <a:t>Empower your security operations with triage and open APIs</a:t>
            </a:r>
            <a:endParaRPr kumimoji="0" sz="1200" b="0" i="0" u="none" strike="noStrike" kern="1200" cap="none" spc="0" normalizeH="0" baseline="0" noProof="0" dirty="0">
              <a:ln>
                <a:noFill/>
              </a:ln>
              <a:effectLst/>
              <a:uLnTx/>
              <a:uFillTx/>
              <a:latin typeface="CiscoSansTT ExtraLight"/>
              <a:ea typeface="Arial"/>
              <a:cs typeface="Arial"/>
              <a:sym typeface="Arial"/>
            </a:endParaRPr>
          </a:p>
        </p:txBody>
      </p:sp>
      <p:sp>
        <p:nvSpPr>
          <p:cNvPr id="109" name="Google Shape;1213;p89">
            <a:extLst>
              <a:ext uri="{FF2B5EF4-FFF2-40B4-BE49-F238E27FC236}">
                <a16:creationId xmlns:a16="http://schemas.microsoft.com/office/drawing/2014/main" xmlns="" id="{AF662C06-D76A-F240-B3C8-F6286E7539D6}"/>
              </a:ext>
            </a:extLst>
          </p:cNvPr>
          <p:cNvSpPr txBox="1"/>
          <p:nvPr/>
        </p:nvSpPr>
        <p:spPr>
          <a:xfrm>
            <a:off x="6109240" y="2942304"/>
            <a:ext cx="2352245" cy="515324"/>
          </a:xfrm>
          <a:prstGeom prst="rect">
            <a:avLst/>
          </a:prstGeom>
          <a:noFill/>
          <a:ln>
            <a:noFill/>
          </a:ln>
        </p:spPr>
        <p:txBody>
          <a:bodyPr spcFirstLastPara="1" wrap="square" lIns="68575" tIns="34275" rIns="68575" bIns="34275" anchor="ctr" anchorCtr="0">
            <a:noAutofit/>
          </a:bodyPr>
          <a:lstStyle/>
          <a:p>
            <a:pPr marL="0" marR="0" lvl="0" indent="0" defTabSz="457200" rtl="0" eaLnBrk="1" fontAlgn="base" latinLnBrk="0" hangingPunct="1">
              <a:lnSpc>
                <a:spcPct val="100000"/>
              </a:lnSpc>
              <a:spcBef>
                <a:spcPts val="0"/>
              </a:spcBef>
              <a:spcAft>
                <a:spcPts val="0"/>
              </a:spcAft>
              <a:buClr>
                <a:srgbClr val="282828"/>
              </a:buClr>
              <a:buSzPts val="1400"/>
              <a:buFont typeface="Arial"/>
              <a:buNone/>
              <a:tabLst/>
              <a:defRPr/>
            </a:pPr>
            <a:r>
              <a:rPr kumimoji="0" lang="en-US" sz="1200" b="0" i="0" u="none" strike="noStrike" kern="1200" cap="none" spc="0" normalizeH="0" baseline="0" noProof="0" dirty="0">
                <a:ln>
                  <a:noFill/>
                </a:ln>
                <a:effectLst/>
                <a:uLnTx/>
                <a:uFillTx/>
                <a:latin typeface="CiscoSansTT ExtraLight"/>
                <a:ea typeface="Arial"/>
                <a:cs typeface="Arial"/>
                <a:sym typeface="Arial"/>
              </a:rPr>
              <a:t>Supplement your secure email gateway with internal visibility</a:t>
            </a:r>
            <a:endParaRPr kumimoji="0" sz="1200" b="0" i="0" u="none" strike="noStrike" kern="1200" cap="none" spc="0" normalizeH="0" baseline="0" noProof="0" dirty="0">
              <a:ln>
                <a:noFill/>
              </a:ln>
              <a:effectLst/>
              <a:uLnTx/>
              <a:uFillTx/>
              <a:latin typeface="CiscoSansTT ExtraLight"/>
              <a:ea typeface="Arial"/>
              <a:cs typeface="Arial"/>
              <a:sym typeface="Arial"/>
            </a:endParaRPr>
          </a:p>
        </p:txBody>
      </p:sp>
      <p:cxnSp>
        <p:nvCxnSpPr>
          <p:cNvPr id="114" name="Google Shape;876;p85">
            <a:extLst>
              <a:ext uri="{FF2B5EF4-FFF2-40B4-BE49-F238E27FC236}">
                <a16:creationId xmlns:a16="http://schemas.microsoft.com/office/drawing/2014/main" xmlns="" id="{0F8B0361-1A4D-2D4E-B845-308878FA7A9A}"/>
              </a:ext>
            </a:extLst>
          </p:cNvPr>
          <p:cNvCxnSpPr>
            <a:cxnSpLocks/>
          </p:cNvCxnSpPr>
          <p:nvPr/>
        </p:nvCxnSpPr>
        <p:spPr>
          <a:xfrm>
            <a:off x="3760550" y="3890894"/>
            <a:ext cx="0" cy="457200"/>
          </a:xfrm>
          <a:prstGeom prst="straightConnector1">
            <a:avLst/>
          </a:prstGeom>
          <a:noFill/>
          <a:ln w="19050" cap="flat" cmpd="sng">
            <a:solidFill>
              <a:srgbClr val="BFBFBF"/>
            </a:solidFill>
            <a:prstDash val="solid"/>
            <a:round/>
            <a:headEnd type="none" w="sm" len="sm"/>
            <a:tailEnd type="none" w="sm" len="sm"/>
          </a:ln>
        </p:spPr>
      </p:cxnSp>
      <p:sp>
        <p:nvSpPr>
          <p:cNvPr id="115" name="Google Shape;877;p85">
            <a:extLst>
              <a:ext uri="{FF2B5EF4-FFF2-40B4-BE49-F238E27FC236}">
                <a16:creationId xmlns:a16="http://schemas.microsoft.com/office/drawing/2014/main" xmlns="" id="{49BC1669-62EC-DD43-9F1F-935C7E1A9855}"/>
              </a:ext>
            </a:extLst>
          </p:cNvPr>
          <p:cNvSpPr txBox="1"/>
          <p:nvPr/>
        </p:nvSpPr>
        <p:spPr>
          <a:xfrm>
            <a:off x="2357027" y="4425829"/>
            <a:ext cx="1063386" cy="244210"/>
          </a:xfrm>
          <a:prstGeom prst="rect">
            <a:avLst/>
          </a:prstGeom>
          <a:noFill/>
          <a:ln>
            <a:noFill/>
          </a:ln>
        </p:spPr>
        <p:txBody>
          <a:bodyPr spcFirstLastPara="1" wrap="square" lIns="0" tIns="0" rIns="0" bIns="0" anchor="ctr" anchorCtr="0">
            <a:noAutofit/>
          </a:bodyPr>
          <a:lstStyle/>
          <a:p>
            <a:pPr lvl="0" algn="ctr" defTabSz="914400" fontAlgn="auto">
              <a:spcBef>
                <a:spcPts val="0"/>
              </a:spcBef>
              <a:spcAft>
                <a:spcPts val="0"/>
              </a:spcAft>
              <a:buClr>
                <a:srgbClr val="282828"/>
              </a:buClr>
              <a:buSzPts val="800"/>
              <a:defRPr/>
            </a:pPr>
            <a:r>
              <a:rPr lang="en-US" sz="1000" kern="0" spc="50" dirty="0">
                <a:latin typeface="+mn-lt"/>
                <a:ea typeface="Arial"/>
                <a:cs typeface="CiscoSansTT" panose="020B0503020201020303" pitchFamily="34" charset="0"/>
                <a:sym typeface="Arial"/>
              </a:rPr>
              <a:t>Administrators</a:t>
            </a:r>
            <a:endParaRPr kumimoji="0" sz="1000" b="0" i="0" u="none" strike="noStrike" kern="0" cap="none" spc="50" normalizeH="0" baseline="0" noProof="0" dirty="0">
              <a:ln>
                <a:noFill/>
              </a:ln>
              <a:effectLst/>
              <a:uLnTx/>
              <a:uFillTx/>
              <a:latin typeface="+mn-lt"/>
              <a:ea typeface="Arial"/>
              <a:cs typeface="CiscoSansTT" panose="020B0503020201020303" pitchFamily="34" charset="0"/>
              <a:sym typeface="Arial"/>
            </a:endParaRPr>
          </a:p>
        </p:txBody>
      </p:sp>
      <p:sp>
        <p:nvSpPr>
          <p:cNvPr id="116" name="Google Shape;878;p85">
            <a:extLst>
              <a:ext uri="{FF2B5EF4-FFF2-40B4-BE49-F238E27FC236}">
                <a16:creationId xmlns:a16="http://schemas.microsoft.com/office/drawing/2014/main" xmlns="" id="{7EB95F7D-CC60-4E4A-8BD3-EF00C9EC96E1}"/>
              </a:ext>
            </a:extLst>
          </p:cNvPr>
          <p:cNvSpPr txBox="1"/>
          <p:nvPr/>
        </p:nvSpPr>
        <p:spPr>
          <a:xfrm>
            <a:off x="4009599" y="4511380"/>
            <a:ext cx="1245237" cy="68734"/>
          </a:xfrm>
          <a:prstGeom prst="rect">
            <a:avLst/>
          </a:prstGeom>
          <a:noFill/>
          <a:ln>
            <a:noFill/>
          </a:ln>
        </p:spPr>
        <p:txBody>
          <a:bodyPr spcFirstLastPara="1" wrap="square" lIns="0" tIns="0" rIns="0" bIns="0" anchor="ctr" anchorCtr="0">
            <a:noAutofit/>
          </a:bodyPr>
          <a:lstStyle/>
          <a:p>
            <a:pPr lvl="0" algn="ctr" defTabSz="914400" fontAlgn="auto">
              <a:spcBef>
                <a:spcPts val="0"/>
              </a:spcBef>
              <a:spcAft>
                <a:spcPts val="0"/>
              </a:spcAft>
              <a:buClr>
                <a:srgbClr val="282828"/>
              </a:buClr>
              <a:buSzPts val="800"/>
              <a:defRPr/>
            </a:pPr>
            <a:r>
              <a:rPr lang="en-US" sz="1000" kern="0" spc="50" dirty="0">
                <a:latin typeface="+mn-lt"/>
                <a:ea typeface="Arial"/>
                <a:cs typeface="CiscoSansTT" panose="020B0503020201020303" pitchFamily="34" charset="0"/>
                <a:sym typeface="Arial"/>
              </a:rPr>
              <a:t>Operations</a:t>
            </a:r>
            <a:endParaRPr kumimoji="0" sz="1000" b="0" i="0" u="none" strike="noStrike" kern="0" cap="none" spc="50" normalizeH="0" baseline="0" noProof="0" dirty="0">
              <a:ln>
                <a:noFill/>
              </a:ln>
              <a:effectLst/>
              <a:uLnTx/>
              <a:uFillTx/>
              <a:latin typeface="+mn-lt"/>
              <a:ea typeface="Arial"/>
              <a:cs typeface="CiscoSansTT" panose="020B0503020201020303" pitchFamily="34" charset="0"/>
              <a:sym typeface="Arial"/>
            </a:endParaRPr>
          </a:p>
        </p:txBody>
      </p:sp>
      <p:sp>
        <p:nvSpPr>
          <p:cNvPr id="117" name="Google Shape;878;p85">
            <a:extLst>
              <a:ext uri="{FF2B5EF4-FFF2-40B4-BE49-F238E27FC236}">
                <a16:creationId xmlns:a16="http://schemas.microsoft.com/office/drawing/2014/main" xmlns="" id="{778CEF2C-88A2-1545-B0FA-1751A93BF1C7}"/>
              </a:ext>
            </a:extLst>
          </p:cNvPr>
          <p:cNvSpPr txBox="1"/>
          <p:nvPr/>
        </p:nvSpPr>
        <p:spPr>
          <a:xfrm>
            <a:off x="5711666" y="4508679"/>
            <a:ext cx="1326344" cy="82499"/>
          </a:xfrm>
          <a:prstGeom prst="rect">
            <a:avLst/>
          </a:prstGeom>
          <a:noFill/>
          <a:ln>
            <a:noFill/>
          </a:ln>
        </p:spPr>
        <p:txBody>
          <a:bodyPr spcFirstLastPara="1" wrap="square" lIns="0" tIns="0" rIns="0" bIns="0" anchor="ctr" anchorCtr="0">
            <a:noAutofit/>
          </a:bodyPr>
          <a:lstStyle/>
          <a:p>
            <a:pPr lvl="0" algn="ctr" defTabSz="914400" fontAlgn="auto">
              <a:spcBef>
                <a:spcPts val="0"/>
              </a:spcBef>
              <a:spcAft>
                <a:spcPts val="0"/>
              </a:spcAft>
              <a:buClr>
                <a:srgbClr val="282828"/>
              </a:buClr>
              <a:buSzPts val="800"/>
              <a:defRPr/>
            </a:pPr>
            <a:r>
              <a:rPr lang="en-US" sz="1000" kern="0" spc="50" dirty="0">
                <a:latin typeface="+mn-lt"/>
                <a:ea typeface="Arial"/>
                <a:cs typeface="CiscoSansTT" panose="020B0503020201020303" pitchFamily="34" charset="0"/>
                <a:sym typeface="Arial"/>
              </a:rPr>
              <a:t>Incident Response</a:t>
            </a:r>
          </a:p>
        </p:txBody>
      </p:sp>
      <p:cxnSp>
        <p:nvCxnSpPr>
          <p:cNvPr id="118" name="Google Shape;876;p85">
            <a:extLst>
              <a:ext uri="{FF2B5EF4-FFF2-40B4-BE49-F238E27FC236}">
                <a16:creationId xmlns:a16="http://schemas.microsoft.com/office/drawing/2014/main" xmlns="" id="{9DAB6B2E-A8AA-D04F-89CB-C7DFC855F2E7}"/>
              </a:ext>
            </a:extLst>
          </p:cNvPr>
          <p:cNvCxnSpPr>
            <a:cxnSpLocks/>
          </p:cNvCxnSpPr>
          <p:nvPr/>
        </p:nvCxnSpPr>
        <p:spPr>
          <a:xfrm>
            <a:off x="5503886" y="3890894"/>
            <a:ext cx="0" cy="457200"/>
          </a:xfrm>
          <a:prstGeom prst="straightConnector1">
            <a:avLst/>
          </a:prstGeom>
          <a:noFill/>
          <a:ln w="19050" cap="flat" cmpd="sng">
            <a:solidFill>
              <a:srgbClr val="BFBFBF"/>
            </a:solidFill>
            <a:prstDash val="solid"/>
            <a:round/>
            <a:headEnd type="none" w="sm" len="sm"/>
            <a:tailEnd type="none" w="sm" len="sm"/>
          </a:ln>
        </p:spPr>
      </p:cxnSp>
      <p:grpSp>
        <p:nvGrpSpPr>
          <p:cNvPr id="45" name="Group 44">
            <a:extLst>
              <a:ext uri="{FF2B5EF4-FFF2-40B4-BE49-F238E27FC236}">
                <a16:creationId xmlns:a16="http://schemas.microsoft.com/office/drawing/2014/main" xmlns="" id="{3D67C953-DC55-B746-A7C7-5DAD928ED16F}"/>
              </a:ext>
            </a:extLst>
          </p:cNvPr>
          <p:cNvGrpSpPr/>
          <p:nvPr/>
        </p:nvGrpSpPr>
        <p:grpSpPr>
          <a:xfrm>
            <a:off x="3271153" y="1269117"/>
            <a:ext cx="634783" cy="507030"/>
            <a:chOff x="7413505" y="1503174"/>
            <a:chExt cx="938530" cy="749646"/>
          </a:xfrm>
        </p:grpSpPr>
        <p:pic>
          <p:nvPicPr>
            <p:cNvPr id="46" name="Graphic 45">
              <a:extLst>
                <a:ext uri="{FF2B5EF4-FFF2-40B4-BE49-F238E27FC236}">
                  <a16:creationId xmlns:a16="http://schemas.microsoft.com/office/drawing/2014/main" xmlns="" id="{278C311D-22DE-3148-9D60-B3D1D9F286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413505" y="1503174"/>
              <a:ext cx="698500" cy="495300"/>
            </a:xfrm>
            <a:prstGeom prst="rect">
              <a:avLst/>
            </a:prstGeom>
          </p:spPr>
        </p:pic>
        <p:pic>
          <p:nvPicPr>
            <p:cNvPr id="47" name="Graphic 46">
              <a:extLst>
                <a:ext uri="{FF2B5EF4-FFF2-40B4-BE49-F238E27FC236}">
                  <a16:creationId xmlns:a16="http://schemas.microsoft.com/office/drawing/2014/main" xmlns="" id="{367842ED-2038-714F-98A3-5B7ACEB4560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871975" y="1772760"/>
              <a:ext cx="480060" cy="480060"/>
            </a:xfrm>
            <a:prstGeom prst="rect">
              <a:avLst/>
            </a:prstGeom>
          </p:spPr>
        </p:pic>
      </p:grpSp>
      <p:grpSp>
        <p:nvGrpSpPr>
          <p:cNvPr id="48" name="Graphic 156">
            <a:extLst>
              <a:ext uri="{FF2B5EF4-FFF2-40B4-BE49-F238E27FC236}">
                <a16:creationId xmlns:a16="http://schemas.microsoft.com/office/drawing/2014/main" xmlns="" id="{61BCB546-9706-6947-B996-7CDCAFB021DC}"/>
              </a:ext>
            </a:extLst>
          </p:cNvPr>
          <p:cNvGrpSpPr>
            <a:grpSpLocks noChangeAspect="1"/>
          </p:cNvGrpSpPr>
          <p:nvPr/>
        </p:nvGrpSpPr>
        <p:grpSpPr>
          <a:xfrm>
            <a:off x="5402913" y="1291802"/>
            <a:ext cx="564172" cy="492902"/>
            <a:chOff x="3349002" y="4157237"/>
            <a:chExt cx="952478" cy="832157"/>
          </a:xfrm>
        </p:grpSpPr>
        <p:sp>
          <p:nvSpPr>
            <p:cNvPr id="49" name="Freeform 48">
              <a:extLst>
                <a:ext uri="{FF2B5EF4-FFF2-40B4-BE49-F238E27FC236}">
                  <a16:creationId xmlns:a16="http://schemas.microsoft.com/office/drawing/2014/main" xmlns="" id="{BFBFC886-DD99-534E-B058-37BC04ABB871}"/>
                </a:ext>
              </a:extLst>
            </p:cNvPr>
            <p:cNvSpPr/>
            <p:nvPr/>
          </p:nvSpPr>
          <p:spPr>
            <a:xfrm>
              <a:off x="3568077" y="4386409"/>
              <a:ext cx="575024" cy="167735"/>
            </a:xfrm>
            <a:custGeom>
              <a:avLst/>
              <a:gdLst>
                <a:gd name="connsiteX0" fmla="*/ 455676 w 575024"/>
                <a:gd name="connsiteY0" fmla="*/ 108204 h 167735"/>
                <a:gd name="connsiteX1" fmla="*/ 435769 w 575024"/>
                <a:gd name="connsiteY1" fmla="*/ 128016 h 167735"/>
                <a:gd name="connsiteX2" fmla="*/ 0 w 575024"/>
                <a:gd name="connsiteY2" fmla="*/ 128016 h 167735"/>
                <a:gd name="connsiteX3" fmla="*/ 78867 w 575024"/>
                <a:gd name="connsiteY3" fmla="*/ 167735 h 167735"/>
                <a:gd name="connsiteX4" fmla="*/ 555117 w 575024"/>
                <a:gd name="connsiteY4" fmla="*/ 167735 h 167735"/>
                <a:gd name="connsiteX5" fmla="*/ 575024 w 575024"/>
                <a:gd name="connsiteY5" fmla="*/ 147828 h 167735"/>
                <a:gd name="connsiteX6" fmla="*/ 575024 w 575024"/>
                <a:gd name="connsiteY6" fmla="*/ 0 h 167735"/>
                <a:gd name="connsiteX7" fmla="*/ 455962 w 575024"/>
                <a:gd name="connsiteY7" fmla="*/ 34004 h 16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024" h="167735">
                  <a:moveTo>
                    <a:pt x="455676" y="108204"/>
                  </a:moveTo>
                  <a:cubicBezTo>
                    <a:pt x="455624" y="119162"/>
                    <a:pt x="446726" y="128016"/>
                    <a:pt x="435769" y="128016"/>
                  </a:cubicBezTo>
                  <a:lnTo>
                    <a:pt x="0" y="128016"/>
                  </a:lnTo>
                  <a:cubicBezTo>
                    <a:pt x="18578" y="152924"/>
                    <a:pt x="47794" y="167638"/>
                    <a:pt x="78867" y="167735"/>
                  </a:cubicBezTo>
                  <a:lnTo>
                    <a:pt x="555117" y="167735"/>
                  </a:lnTo>
                  <a:cubicBezTo>
                    <a:pt x="566090" y="167683"/>
                    <a:pt x="574972" y="158801"/>
                    <a:pt x="575024" y="147828"/>
                  </a:cubicBezTo>
                  <a:lnTo>
                    <a:pt x="575024" y="0"/>
                  </a:lnTo>
                  <a:lnTo>
                    <a:pt x="455962" y="34004"/>
                  </a:lnTo>
                  <a:close/>
                </a:path>
              </a:pathLst>
            </a:custGeom>
            <a:solidFill>
              <a:srgbClr val="D9D9D9"/>
            </a:solidFill>
            <a:ln w="9525"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xmlns="" id="{1555A36C-546E-8D40-B79D-D3641DD89F4D}"/>
                </a:ext>
              </a:extLst>
            </p:cNvPr>
            <p:cNvSpPr/>
            <p:nvPr/>
          </p:nvSpPr>
          <p:spPr>
            <a:xfrm>
              <a:off x="4182391" y="4375551"/>
              <a:ext cx="39815" cy="120439"/>
            </a:xfrm>
            <a:custGeom>
              <a:avLst/>
              <a:gdLst>
                <a:gd name="connsiteX0" fmla="*/ 19956 w 39815"/>
                <a:gd name="connsiteY0" fmla="*/ 0 h 120439"/>
                <a:gd name="connsiteX1" fmla="*/ 48 w 39815"/>
                <a:gd name="connsiteY1" fmla="*/ 19812 h 120439"/>
                <a:gd name="connsiteX2" fmla="*/ 48 w 39815"/>
                <a:gd name="connsiteY2" fmla="*/ 99155 h 120439"/>
                <a:gd name="connsiteX3" fmla="*/ 18532 w 39815"/>
                <a:gd name="connsiteY3" fmla="*/ 120391 h 120439"/>
                <a:gd name="connsiteX4" fmla="*/ 39768 w 39815"/>
                <a:gd name="connsiteY4" fmla="*/ 101908 h 120439"/>
                <a:gd name="connsiteX5" fmla="*/ 39768 w 39815"/>
                <a:gd name="connsiteY5" fmla="*/ 99155 h 120439"/>
                <a:gd name="connsiteX6" fmla="*/ 39768 w 39815"/>
                <a:gd name="connsiteY6" fmla="*/ 19812 h 120439"/>
                <a:gd name="connsiteX7" fmla="*/ 19956 w 39815"/>
                <a:gd name="connsiteY7" fmla="*/ 0 h 1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5" h="120439">
                  <a:moveTo>
                    <a:pt x="19956" y="0"/>
                  </a:moveTo>
                  <a:cubicBezTo>
                    <a:pt x="8998" y="0"/>
                    <a:pt x="101" y="8854"/>
                    <a:pt x="48" y="19812"/>
                  </a:cubicBezTo>
                  <a:lnTo>
                    <a:pt x="48" y="99155"/>
                  </a:lnTo>
                  <a:cubicBezTo>
                    <a:pt x="-712" y="110123"/>
                    <a:pt x="7564" y="119631"/>
                    <a:pt x="18532" y="120391"/>
                  </a:cubicBezTo>
                  <a:cubicBezTo>
                    <a:pt x="29500" y="121151"/>
                    <a:pt x="39008" y="112876"/>
                    <a:pt x="39768" y="101908"/>
                  </a:cubicBezTo>
                  <a:cubicBezTo>
                    <a:pt x="39831" y="100992"/>
                    <a:pt x="39831" y="100072"/>
                    <a:pt x="39768" y="99155"/>
                  </a:cubicBezTo>
                  <a:lnTo>
                    <a:pt x="39768" y="19812"/>
                  </a:lnTo>
                  <a:cubicBezTo>
                    <a:pt x="39768" y="8870"/>
                    <a:pt x="30897" y="0"/>
                    <a:pt x="19956" y="0"/>
                  </a:cubicBezTo>
                  <a:close/>
                </a:path>
              </a:pathLst>
            </a:custGeom>
            <a:solidFill>
              <a:srgbClr val="75C04A"/>
            </a:solidFill>
            <a:ln w="9525"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xmlns="" id="{3C1487A2-25AE-0A4C-8532-3CE53643F955}"/>
                </a:ext>
              </a:extLst>
            </p:cNvPr>
            <p:cNvSpPr/>
            <p:nvPr/>
          </p:nvSpPr>
          <p:spPr>
            <a:xfrm>
              <a:off x="3349002" y="4593720"/>
              <a:ext cx="514784" cy="395674"/>
            </a:xfrm>
            <a:custGeom>
              <a:avLst/>
              <a:gdLst>
                <a:gd name="connsiteX0" fmla="*/ 496157 w 514784"/>
                <a:gd name="connsiteY0" fmla="*/ 48 h 395674"/>
                <a:gd name="connsiteX1" fmla="*/ 337375 w 514784"/>
                <a:gd name="connsiteY1" fmla="*/ 48 h 395674"/>
                <a:gd name="connsiteX2" fmla="*/ 316140 w 514784"/>
                <a:gd name="connsiteY2" fmla="*/ 18532 h 395674"/>
                <a:gd name="connsiteX3" fmla="*/ 334623 w 514784"/>
                <a:gd name="connsiteY3" fmla="*/ 39768 h 395674"/>
                <a:gd name="connsiteX4" fmla="*/ 337375 w 514784"/>
                <a:gd name="connsiteY4" fmla="*/ 39768 h 395674"/>
                <a:gd name="connsiteX5" fmla="*/ 396907 w 514784"/>
                <a:gd name="connsiteY5" fmla="*/ 39768 h 395674"/>
                <a:gd name="connsiteX6" fmla="*/ 396907 w 514784"/>
                <a:gd name="connsiteY6" fmla="*/ 201693 h 395674"/>
                <a:gd name="connsiteX7" fmla="*/ 39719 w 514784"/>
                <a:gd name="connsiteY7" fmla="*/ 273606 h 395674"/>
                <a:gd name="connsiteX8" fmla="*/ 39719 w 514784"/>
                <a:gd name="connsiteY8" fmla="*/ 218361 h 395674"/>
                <a:gd name="connsiteX9" fmla="*/ 18483 w 514784"/>
                <a:gd name="connsiteY9" fmla="*/ 199878 h 395674"/>
                <a:gd name="connsiteX10" fmla="*/ 0 w 514784"/>
                <a:gd name="connsiteY10" fmla="*/ 218361 h 395674"/>
                <a:gd name="connsiteX11" fmla="*/ 0 w 514784"/>
                <a:gd name="connsiteY11" fmla="*/ 377143 h 395674"/>
                <a:gd name="connsiteX12" fmla="*/ 21236 w 514784"/>
                <a:gd name="connsiteY12" fmla="*/ 395626 h 395674"/>
                <a:gd name="connsiteX13" fmla="*/ 39719 w 514784"/>
                <a:gd name="connsiteY13" fmla="*/ 377143 h 395674"/>
                <a:gd name="connsiteX14" fmla="*/ 39719 w 514784"/>
                <a:gd name="connsiteY14" fmla="*/ 314088 h 395674"/>
                <a:gd name="connsiteX15" fmla="*/ 420719 w 514784"/>
                <a:gd name="connsiteY15" fmla="*/ 237888 h 395674"/>
                <a:gd name="connsiteX16" fmla="*/ 436721 w 514784"/>
                <a:gd name="connsiteY16" fmla="*/ 218838 h 395674"/>
                <a:gd name="connsiteX17" fmla="*/ 436721 w 514784"/>
                <a:gd name="connsiteY17" fmla="*/ 39768 h 395674"/>
                <a:gd name="connsiteX18" fmla="*/ 496253 w 514784"/>
                <a:gd name="connsiteY18" fmla="*/ 39768 h 395674"/>
                <a:gd name="connsiteX19" fmla="*/ 514736 w 514784"/>
                <a:gd name="connsiteY19" fmla="*/ 18532 h 395674"/>
                <a:gd name="connsiteX20" fmla="*/ 496253 w 514784"/>
                <a:gd name="connsiteY20" fmla="*/ 48 h 39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784" h="395674">
                  <a:moveTo>
                    <a:pt x="496157" y="48"/>
                  </a:moveTo>
                  <a:lnTo>
                    <a:pt x="337375" y="48"/>
                  </a:lnTo>
                  <a:cubicBezTo>
                    <a:pt x="326407" y="-712"/>
                    <a:pt x="316900" y="7564"/>
                    <a:pt x="316140" y="18532"/>
                  </a:cubicBezTo>
                  <a:cubicBezTo>
                    <a:pt x="315379" y="29500"/>
                    <a:pt x="323655" y="39008"/>
                    <a:pt x="334623" y="39768"/>
                  </a:cubicBezTo>
                  <a:cubicBezTo>
                    <a:pt x="335539" y="39831"/>
                    <a:pt x="336459" y="39831"/>
                    <a:pt x="337375" y="39768"/>
                  </a:cubicBezTo>
                  <a:lnTo>
                    <a:pt x="396907" y="39768"/>
                  </a:lnTo>
                  <a:lnTo>
                    <a:pt x="396907" y="201693"/>
                  </a:lnTo>
                  <a:lnTo>
                    <a:pt x="39719" y="273606"/>
                  </a:lnTo>
                  <a:lnTo>
                    <a:pt x="39719" y="218361"/>
                  </a:lnTo>
                  <a:cubicBezTo>
                    <a:pt x="38959" y="207393"/>
                    <a:pt x="29452" y="199118"/>
                    <a:pt x="18483" y="199878"/>
                  </a:cubicBezTo>
                  <a:cubicBezTo>
                    <a:pt x="8574" y="200565"/>
                    <a:pt x="687" y="208452"/>
                    <a:pt x="0" y="218361"/>
                  </a:cubicBezTo>
                  <a:lnTo>
                    <a:pt x="0" y="377143"/>
                  </a:lnTo>
                  <a:cubicBezTo>
                    <a:pt x="760" y="388111"/>
                    <a:pt x="10268" y="396387"/>
                    <a:pt x="21236" y="395626"/>
                  </a:cubicBezTo>
                  <a:cubicBezTo>
                    <a:pt x="31146" y="394940"/>
                    <a:pt x="39033" y="387053"/>
                    <a:pt x="39719" y="377143"/>
                  </a:cubicBezTo>
                  <a:lnTo>
                    <a:pt x="39719" y="314088"/>
                  </a:lnTo>
                  <a:lnTo>
                    <a:pt x="420719" y="237888"/>
                  </a:lnTo>
                  <a:cubicBezTo>
                    <a:pt x="429834" y="236031"/>
                    <a:pt x="436466" y="228136"/>
                    <a:pt x="436721" y="218838"/>
                  </a:cubicBezTo>
                  <a:lnTo>
                    <a:pt x="436721" y="39768"/>
                  </a:lnTo>
                  <a:lnTo>
                    <a:pt x="496253" y="39768"/>
                  </a:lnTo>
                  <a:cubicBezTo>
                    <a:pt x="507221" y="39008"/>
                    <a:pt x="515496" y="29500"/>
                    <a:pt x="514736" y="18532"/>
                  </a:cubicBezTo>
                  <a:cubicBezTo>
                    <a:pt x="514049" y="8622"/>
                    <a:pt x="506162" y="735"/>
                    <a:pt x="496253" y="48"/>
                  </a:cubicBezTo>
                  <a:close/>
                </a:path>
              </a:pathLst>
            </a:custGeom>
            <a:solidFill>
              <a:srgbClr val="13284C"/>
            </a:solidFill>
            <a:ln w="9525"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xmlns="" id="{26B36495-F86B-F042-B56A-A60769C51665}"/>
                </a:ext>
              </a:extLst>
            </p:cNvPr>
            <p:cNvSpPr/>
            <p:nvPr/>
          </p:nvSpPr>
          <p:spPr>
            <a:xfrm>
              <a:off x="3507783" y="4157237"/>
              <a:ext cx="793697" cy="317468"/>
            </a:xfrm>
            <a:custGeom>
              <a:avLst/>
              <a:gdLst>
                <a:gd name="connsiteX0" fmla="*/ 790004 w 793697"/>
                <a:gd name="connsiteY0" fmla="*/ 8192 h 317468"/>
                <a:gd name="connsiteX1" fmla="*/ 773906 w 793697"/>
                <a:gd name="connsiteY1" fmla="*/ 0 h 317468"/>
                <a:gd name="connsiteX2" fmla="*/ 119063 w 793697"/>
                <a:gd name="connsiteY2" fmla="*/ 0 h 317468"/>
                <a:gd name="connsiteX3" fmla="*/ 0 w 793697"/>
                <a:gd name="connsiteY3" fmla="*/ 119063 h 317468"/>
                <a:gd name="connsiteX4" fmla="*/ 0 w 793697"/>
                <a:gd name="connsiteY4" fmla="*/ 297656 h 317468"/>
                <a:gd name="connsiteX5" fmla="*/ 19812 w 793697"/>
                <a:gd name="connsiteY5" fmla="*/ 317468 h 317468"/>
                <a:gd name="connsiteX6" fmla="*/ 476250 w 793697"/>
                <a:gd name="connsiteY6" fmla="*/ 317468 h 317468"/>
                <a:gd name="connsiteX7" fmla="*/ 476250 w 793697"/>
                <a:gd name="connsiteY7" fmla="*/ 248222 h 317468"/>
                <a:gd name="connsiteX8" fmla="*/ 490633 w 793697"/>
                <a:gd name="connsiteY8" fmla="*/ 229172 h 317468"/>
                <a:gd name="connsiteX9" fmla="*/ 739616 w 793697"/>
                <a:gd name="connsiteY9" fmla="*/ 157925 h 317468"/>
                <a:gd name="connsiteX10" fmla="*/ 753047 w 793697"/>
                <a:gd name="connsiteY10" fmla="*/ 145256 h 317468"/>
                <a:gd name="connsiteX11" fmla="*/ 792671 w 793697"/>
                <a:gd name="connsiteY11" fmla="*/ 26099 h 317468"/>
                <a:gd name="connsiteX12" fmla="*/ 790004 w 793697"/>
                <a:gd name="connsiteY12" fmla="*/ 8192 h 31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697" h="317468">
                  <a:moveTo>
                    <a:pt x="790004" y="8192"/>
                  </a:moveTo>
                  <a:cubicBezTo>
                    <a:pt x="786267" y="3032"/>
                    <a:pt x="780277" y="-16"/>
                    <a:pt x="773906" y="0"/>
                  </a:cubicBezTo>
                  <a:lnTo>
                    <a:pt x="119063" y="0"/>
                  </a:lnTo>
                  <a:cubicBezTo>
                    <a:pt x="53350" y="105"/>
                    <a:pt x="105" y="53350"/>
                    <a:pt x="0" y="119063"/>
                  </a:cubicBezTo>
                  <a:lnTo>
                    <a:pt x="0" y="297656"/>
                  </a:lnTo>
                  <a:cubicBezTo>
                    <a:pt x="0" y="308599"/>
                    <a:pt x="8870" y="317468"/>
                    <a:pt x="19812" y="317468"/>
                  </a:cubicBezTo>
                  <a:lnTo>
                    <a:pt x="476250" y="317468"/>
                  </a:lnTo>
                  <a:lnTo>
                    <a:pt x="476250" y="248222"/>
                  </a:lnTo>
                  <a:cubicBezTo>
                    <a:pt x="476186" y="239350"/>
                    <a:pt x="482083" y="231539"/>
                    <a:pt x="490633" y="229172"/>
                  </a:cubicBezTo>
                  <a:lnTo>
                    <a:pt x="739616" y="157925"/>
                  </a:lnTo>
                  <a:cubicBezTo>
                    <a:pt x="745915" y="156188"/>
                    <a:pt x="750945" y="151444"/>
                    <a:pt x="753047" y="145256"/>
                  </a:cubicBezTo>
                  <a:lnTo>
                    <a:pt x="792671" y="26099"/>
                  </a:lnTo>
                  <a:cubicBezTo>
                    <a:pt x="794690" y="20046"/>
                    <a:pt x="793697" y="13394"/>
                    <a:pt x="790004" y="8192"/>
                  </a:cubicBezTo>
                  <a:close/>
                </a:path>
              </a:pathLst>
            </a:custGeom>
            <a:solidFill>
              <a:srgbClr val="13284C"/>
            </a:solidFill>
            <a:ln w="9525" cap="flat">
              <a:noFill/>
              <a:prstDash val="solid"/>
              <a:miter/>
            </a:ln>
          </p:spPr>
          <p:txBody>
            <a:bodyPr rtlCol="0" anchor="ctr"/>
            <a:lstStyle/>
            <a:p>
              <a:endParaRPr lang="en-US" dirty="0"/>
            </a:p>
          </p:txBody>
        </p:sp>
      </p:grpSp>
      <p:pic>
        <p:nvPicPr>
          <p:cNvPr id="53" name="Graphic 52">
            <a:extLst>
              <a:ext uri="{FF2B5EF4-FFF2-40B4-BE49-F238E27FC236}">
                <a16:creationId xmlns:a16="http://schemas.microsoft.com/office/drawing/2014/main" xmlns="" id="{AA71B907-F202-E246-8BF1-46D7AE6087E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5371221" y="2893544"/>
            <a:ext cx="464252" cy="464252"/>
          </a:xfrm>
          <a:prstGeom prst="rect">
            <a:avLst/>
          </a:prstGeom>
        </p:spPr>
      </p:pic>
      <p:pic>
        <p:nvPicPr>
          <p:cNvPr id="54" name="Graphic 53">
            <a:extLst>
              <a:ext uri="{FF2B5EF4-FFF2-40B4-BE49-F238E27FC236}">
                <a16:creationId xmlns:a16="http://schemas.microsoft.com/office/drawing/2014/main" xmlns="" id="{B582A685-920A-304B-B6C7-1DFCB308BD4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6105747" y="3855077"/>
            <a:ext cx="480060" cy="480060"/>
          </a:xfrm>
          <a:prstGeom prst="rect">
            <a:avLst/>
          </a:prstGeom>
        </p:spPr>
      </p:pic>
      <p:grpSp>
        <p:nvGrpSpPr>
          <p:cNvPr id="55" name="Graphic 156">
            <a:extLst>
              <a:ext uri="{FF2B5EF4-FFF2-40B4-BE49-F238E27FC236}">
                <a16:creationId xmlns:a16="http://schemas.microsoft.com/office/drawing/2014/main" xmlns="" id="{422CF62E-0A0F-EB47-98F2-1EC663BA20D5}"/>
              </a:ext>
            </a:extLst>
          </p:cNvPr>
          <p:cNvGrpSpPr>
            <a:grpSpLocks noChangeAspect="1"/>
          </p:cNvGrpSpPr>
          <p:nvPr/>
        </p:nvGrpSpPr>
        <p:grpSpPr>
          <a:xfrm>
            <a:off x="4362411" y="3854962"/>
            <a:ext cx="564438" cy="493132"/>
            <a:chOff x="3349002" y="4157237"/>
            <a:chExt cx="952478" cy="832157"/>
          </a:xfrm>
        </p:grpSpPr>
        <p:sp>
          <p:nvSpPr>
            <p:cNvPr id="56" name="Freeform 55">
              <a:extLst>
                <a:ext uri="{FF2B5EF4-FFF2-40B4-BE49-F238E27FC236}">
                  <a16:creationId xmlns:a16="http://schemas.microsoft.com/office/drawing/2014/main" xmlns="" id="{11C8197C-01DC-DD4D-A156-B673DE4E030F}"/>
                </a:ext>
              </a:extLst>
            </p:cNvPr>
            <p:cNvSpPr/>
            <p:nvPr/>
          </p:nvSpPr>
          <p:spPr>
            <a:xfrm>
              <a:off x="3568077" y="4386409"/>
              <a:ext cx="575024" cy="167735"/>
            </a:xfrm>
            <a:custGeom>
              <a:avLst/>
              <a:gdLst>
                <a:gd name="connsiteX0" fmla="*/ 455676 w 575024"/>
                <a:gd name="connsiteY0" fmla="*/ 108204 h 167735"/>
                <a:gd name="connsiteX1" fmla="*/ 435769 w 575024"/>
                <a:gd name="connsiteY1" fmla="*/ 128016 h 167735"/>
                <a:gd name="connsiteX2" fmla="*/ 0 w 575024"/>
                <a:gd name="connsiteY2" fmla="*/ 128016 h 167735"/>
                <a:gd name="connsiteX3" fmla="*/ 78867 w 575024"/>
                <a:gd name="connsiteY3" fmla="*/ 167735 h 167735"/>
                <a:gd name="connsiteX4" fmla="*/ 555117 w 575024"/>
                <a:gd name="connsiteY4" fmla="*/ 167735 h 167735"/>
                <a:gd name="connsiteX5" fmla="*/ 575024 w 575024"/>
                <a:gd name="connsiteY5" fmla="*/ 147828 h 167735"/>
                <a:gd name="connsiteX6" fmla="*/ 575024 w 575024"/>
                <a:gd name="connsiteY6" fmla="*/ 0 h 167735"/>
                <a:gd name="connsiteX7" fmla="*/ 455962 w 575024"/>
                <a:gd name="connsiteY7" fmla="*/ 34004 h 16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024" h="167735">
                  <a:moveTo>
                    <a:pt x="455676" y="108204"/>
                  </a:moveTo>
                  <a:cubicBezTo>
                    <a:pt x="455624" y="119162"/>
                    <a:pt x="446726" y="128016"/>
                    <a:pt x="435769" y="128016"/>
                  </a:cubicBezTo>
                  <a:lnTo>
                    <a:pt x="0" y="128016"/>
                  </a:lnTo>
                  <a:cubicBezTo>
                    <a:pt x="18578" y="152924"/>
                    <a:pt x="47794" y="167638"/>
                    <a:pt x="78867" y="167735"/>
                  </a:cubicBezTo>
                  <a:lnTo>
                    <a:pt x="555117" y="167735"/>
                  </a:lnTo>
                  <a:cubicBezTo>
                    <a:pt x="566090" y="167683"/>
                    <a:pt x="574972" y="158801"/>
                    <a:pt x="575024" y="147828"/>
                  </a:cubicBezTo>
                  <a:lnTo>
                    <a:pt x="575024" y="0"/>
                  </a:lnTo>
                  <a:lnTo>
                    <a:pt x="455962" y="34004"/>
                  </a:lnTo>
                  <a:close/>
                </a:path>
              </a:pathLst>
            </a:custGeom>
            <a:solidFill>
              <a:srgbClr val="D9D9D9"/>
            </a:solidFill>
            <a:ln w="9525"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xmlns="" id="{38B50777-F0E8-0E45-957B-29EDAD452BE6}"/>
                </a:ext>
              </a:extLst>
            </p:cNvPr>
            <p:cNvSpPr/>
            <p:nvPr/>
          </p:nvSpPr>
          <p:spPr>
            <a:xfrm>
              <a:off x="4182391" y="4375551"/>
              <a:ext cx="39815" cy="120439"/>
            </a:xfrm>
            <a:custGeom>
              <a:avLst/>
              <a:gdLst>
                <a:gd name="connsiteX0" fmla="*/ 19956 w 39815"/>
                <a:gd name="connsiteY0" fmla="*/ 0 h 120439"/>
                <a:gd name="connsiteX1" fmla="*/ 48 w 39815"/>
                <a:gd name="connsiteY1" fmla="*/ 19812 h 120439"/>
                <a:gd name="connsiteX2" fmla="*/ 48 w 39815"/>
                <a:gd name="connsiteY2" fmla="*/ 99155 h 120439"/>
                <a:gd name="connsiteX3" fmla="*/ 18532 w 39815"/>
                <a:gd name="connsiteY3" fmla="*/ 120391 h 120439"/>
                <a:gd name="connsiteX4" fmla="*/ 39768 w 39815"/>
                <a:gd name="connsiteY4" fmla="*/ 101908 h 120439"/>
                <a:gd name="connsiteX5" fmla="*/ 39768 w 39815"/>
                <a:gd name="connsiteY5" fmla="*/ 99155 h 120439"/>
                <a:gd name="connsiteX6" fmla="*/ 39768 w 39815"/>
                <a:gd name="connsiteY6" fmla="*/ 19812 h 120439"/>
                <a:gd name="connsiteX7" fmla="*/ 19956 w 39815"/>
                <a:gd name="connsiteY7" fmla="*/ 0 h 1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5" h="120439">
                  <a:moveTo>
                    <a:pt x="19956" y="0"/>
                  </a:moveTo>
                  <a:cubicBezTo>
                    <a:pt x="8998" y="0"/>
                    <a:pt x="101" y="8854"/>
                    <a:pt x="48" y="19812"/>
                  </a:cubicBezTo>
                  <a:lnTo>
                    <a:pt x="48" y="99155"/>
                  </a:lnTo>
                  <a:cubicBezTo>
                    <a:pt x="-712" y="110123"/>
                    <a:pt x="7564" y="119631"/>
                    <a:pt x="18532" y="120391"/>
                  </a:cubicBezTo>
                  <a:cubicBezTo>
                    <a:pt x="29500" y="121151"/>
                    <a:pt x="39008" y="112876"/>
                    <a:pt x="39768" y="101908"/>
                  </a:cubicBezTo>
                  <a:cubicBezTo>
                    <a:pt x="39831" y="100992"/>
                    <a:pt x="39831" y="100072"/>
                    <a:pt x="39768" y="99155"/>
                  </a:cubicBezTo>
                  <a:lnTo>
                    <a:pt x="39768" y="19812"/>
                  </a:lnTo>
                  <a:cubicBezTo>
                    <a:pt x="39768" y="8870"/>
                    <a:pt x="30897" y="0"/>
                    <a:pt x="19956" y="0"/>
                  </a:cubicBezTo>
                  <a:close/>
                </a:path>
              </a:pathLst>
            </a:custGeom>
            <a:solidFill>
              <a:srgbClr val="75C04A"/>
            </a:solidFill>
            <a:ln w="9525"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xmlns="" id="{D89150E8-0026-2B42-B2CD-7D6E5F8186E1}"/>
                </a:ext>
              </a:extLst>
            </p:cNvPr>
            <p:cNvSpPr/>
            <p:nvPr/>
          </p:nvSpPr>
          <p:spPr>
            <a:xfrm>
              <a:off x="3349002" y="4593720"/>
              <a:ext cx="514784" cy="395674"/>
            </a:xfrm>
            <a:custGeom>
              <a:avLst/>
              <a:gdLst>
                <a:gd name="connsiteX0" fmla="*/ 496157 w 514784"/>
                <a:gd name="connsiteY0" fmla="*/ 48 h 395674"/>
                <a:gd name="connsiteX1" fmla="*/ 337375 w 514784"/>
                <a:gd name="connsiteY1" fmla="*/ 48 h 395674"/>
                <a:gd name="connsiteX2" fmla="*/ 316140 w 514784"/>
                <a:gd name="connsiteY2" fmla="*/ 18532 h 395674"/>
                <a:gd name="connsiteX3" fmla="*/ 334623 w 514784"/>
                <a:gd name="connsiteY3" fmla="*/ 39768 h 395674"/>
                <a:gd name="connsiteX4" fmla="*/ 337375 w 514784"/>
                <a:gd name="connsiteY4" fmla="*/ 39768 h 395674"/>
                <a:gd name="connsiteX5" fmla="*/ 396907 w 514784"/>
                <a:gd name="connsiteY5" fmla="*/ 39768 h 395674"/>
                <a:gd name="connsiteX6" fmla="*/ 396907 w 514784"/>
                <a:gd name="connsiteY6" fmla="*/ 201693 h 395674"/>
                <a:gd name="connsiteX7" fmla="*/ 39719 w 514784"/>
                <a:gd name="connsiteY7" fmla="*/ 273606 h 395674"/>
                <a:gd name="connsiteX8" fmla="*/ 39719 w 514784"/>
                <a:gd name="connsiteY8" fmla="*/ 218361 h 395674"/>
                <a:gd name="connsiteX9" fmla="*/ 18483 w 514784"/>
                <a:gd name="connsiteY9" fmla="*/ 199878 h 395674"/>
                <a:gd name="connsiteX10" fmla="*/ 0 w 514784"/>
                <a:gd name="connsiteY10" fmla="*/ 218361 h 395674"/>
                <a:gd name="connsiteX11" fmla="*/ 0 w 514784"/>
                <a:gd name="connsiteY11" fmla="*/ 377143 h 395674"/>
                <a:gd name="connsiteX12" fmla="*/ 21236 w 514784"/>
                <a:gd name="connsiteY12" fmla="*/ 395626 h 395674"/>
                <a:gd name="connsiteX13" fmla="*/ 39719 w 514784"/>
                <a:gd name="connsiteY13" fmla="*/ 377143 h 395674"/>
                <a:gd name="connsiteX14" fmla="*/ 39719 w 514784"/>
                <a:gd name="connsiteY14" fmla="*/ 314088 h 395674"/>
                <a:gd name="connsiteX15" fmla="*/ 420719 w 514784"/>
                <a:gd name="connsiteY15" fmla="*/ 237888 h 395674"/>
                <a:gd name="connsiteX16" fmla="*/ 436721 w 514784"/>
                <a:gd name="connsiteY16" fmla="*/ 218838 h 395674"/>
                <a:gd name="connsiteX17" fmla="*/ 436721 w 514784"/>
                <a:gd name="connsiteY17" fmla="*/ 39768 h 395674"/>
                <a:gd name="connsiteX18" fmla="*/ 496253 w 514784"/>
                <a:gd name="connsiteY18" fmla="*/ 39768 h 395674"/>
                <a:gd name="connsiteX19" fmla="*/ 514736 w 514784"/>
                <a:gd name="connsiteY19" fmla="*/ 18532 h 395674"/>
                <a:gd name="connsiteX20" fmla="*/ 496253 w 514784"/>
                <a:gd name="connsiteY20" fmla="*/ 48 h 39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784" h="395674">
                  <a:moveTo>
                    <a:pt x="496157" y="48"/>
                  </a:moveTo>
                  <a:lnTo>
                    <a:pt x="337375" y="48"/>
                  </a:lnTo>
                  <a:cubicBezTo>
                    <a:pt x="326407" y="-712"/>
                    <a:pt x="316900" y="7564"/>
                    <a:pt x="316140" y="18532"/>
                  </a:cubicBezTo>
                  <a:cubicBezTo>
                    <a:pt x="315379" y="29500"/>
                    <a:pt x="323655" y="39008"/>
                    <a:pt x="334623" y="39768"/>
                  </a:cubicBezTo>
                  <a:cubicBezTo>
                    <a:pt x="335539" y="39831"/>
                    <a:pt x="336459" y="39831"/>
                    <a:pt x="337375" y="39768"/>
                  </a:cubicBezTo>
                  <a:lnTo>
                    <a:pt x="396907" y="39768"/>
                  </a:lnTo>
                  <a:lnTo>
                    <a:pt x="396907" y="201693"/>
                  </a:lnTo>
                  <a:lnTo>
                    <a:pt x="39719" y="273606"/>
                  </a:lnTo>
                  <a:lnTo>
                    <a:pt x="39719" y="218361"/>
                  </a:lnTo>
                  <a:cubicBezTo>
                    <a:pt x="38959" y="207393"/>
                    <a:pt x="29452" y="199118"/>
                    <a:pt x="18483" y="199878"/>
                  </a:cubicBezTo>
                  <a:cubicBezTo>
                    <a:pt x="8574" y="200565"/>
                    <a:pt x="687" y="208452"/>
                    <a:pt x="0" y="218361"/>
                  </a:cubicBezTo>
                  <a:lnTo>
                    <a:pt x="0" y="377143"/>
                  </a:lnTo>
                  <a:cubicBezTo>
                    <a:pt x="760" y="388111"/>
                    <a:pt x="10268" y="396387"/>
                    <a:pt x="21236" y="395626"/>
                  </a:cubicBezTo>
                  <a:cubicBezTo>
                    <a:pt x="31146" y="394940"/>
                    <a:pt x="39033" y="387053"/>
                    <a:pt x="39719" y="377143"/>
                  </a:cubicBezTo>
                  <a:lnTo>
                    <a:pt x="39719" y="314088"/>
                  </a:lnTo>
                  <a:lnTo>
                    <a:pt x="420719" y="237888"/>
                  </a:lnTo>
                  <a:cubicBezTo>
                    <a:pt x="429834" y="236031"/>
                    <a:pt x="436466" y="228136"/>
                    <a:pt x="436721" y="218838"/>
                  </a:cubicBezTo>
                  <a:lnTo>
                    <a:pt x="436721" y="39768"/>
                  </a:lnTo>
                  <a:lnTo>
                    <a:pt x="496253" y="39768"/>
                  </a:lnTo>
                  <a:cubicBezTo>
                    <a:pt x="507221" y="39008"/>
                    <a:pt x="515496" y="29500"/>
                    <a:pt x="514736" y="18532"/>
                  </a:cubicBezTo>
                  <a:cubicBezTo>
                    <a:pt x="514049" y="8622"/>
                    <a:pt x="506162" y="735"/>
                    <a:pt x="496253" y="48"/>
                  </a:cubicBezTo>
                  <a:close/>
                </a:path>
              </a:pathLst>
            </a:custGeom>
            <a:solidFill>
              <a:srgbClr val="13284C"/>
            </a:solidFill>
            <a:ln w="952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xmlns="" id="{848E4826-0422-8341-ABCF-D860308D4154}"/>
                </a:ext>
              </a:extLst>
            </p:cNvPr>
            <p:cNvSpPr/>
            <p:nvPr/>
          </p:nvSpPr>
          <p:spPr>
            <a:xfrm>
              <a:off x="3507783" y="4157237"/>
              <a:ext cx="793697" cy="317468"/>
            </a:xfrm>
            <a:custGeom>
              <a:avLst/>
              <a:gdLst>
                <a:gd name="connsiteX0" fmla="*/ 790004 w 793697"/>
                <a:gd name="connsiteY0" fmla="*/ 8192 h 317468"/>
                <a:gd name="connsiteX1" fmla="*/ 773906 w 793697"/>
                <a:gd name="connsiteY1" fmla="*/ 0 h 317468"/>
                <a:gd name="connsiteX2" fmla="*/ 119063 w 793697"/>
                <a:gd name="connsiteY2" fmla="*/ 0 h 317468"/>
                <a:gd name="connsiteX3" fmla="*/ 0 w 793697"/>
                <a:gd name="connsiteY3" fmla="*/ 119063 h 317468"/>
                <a:gd name="connsiteX4" fmla="*/ 0 w 793697"/>
                <a:gd name="connsiteY4" fmla="*/ 297656 h 317468"/>
                <a:gd name="connsiteX5" fmla="*/ 19812 w 793697"/>
                <a:gd name="connsiteY5" fmla="*/ 317468 h 317468"/>
                <a:gd name="connsiteX6" fmla="*/ 476250 w 793697"/>
                <a:gd name="connsiteY6" fmla="*/ 317468 h 317468"/>
                <a:gd name="connsiteX7" fmla="*/ 476250 w 793697"/>
                <a:gd name="connsiteY7" fmla="*/ 248222 h 317468"/>
                <a:gd name="connsiteX8" fmla="*/ 490633 w 793697"/>
                <a:gd name="connsiteY8" fmla="*/ 229172 h 317468"/>
                <a:gd name="connsiteX9" fmla="*/ 739616 w 793697"/>
                <a:gd name="connsiteY9" fmla="*/ 157925 h 317468"/>
                <a:gd name="connsiteX10" fmla="*/ 753047 w 793697"/>
                <a:gd name="connsiteY10" fmla="*/ 145256 h 317468"/>
                <a:gd name="connsiteX11" fmla="*/ 792671 w 793697"/>
                <a:gd name="connsiteY11" fmla="*/ 26099 h 317468"/>
                <a:gd name="connsiteX12" fmla="*/ 790004 w 793697"/>
                <a:gd name="connsiteY12" fmla="*/ 8192 h 31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697" h="317468">
                  <a:moveTo>
                    <a:pt x="790004" y="8192"/>
                  </a:moveTo>
                  <a:cubicBezTo>
                    <a:pt x="786267" y="3032"/>
                    <a:pt x="780277" y="-16"/>
                    <a:pt x="773906" y="0"/>
                  </a:cubicBezTo>
                  <a:lnTo>
                    <a:pt x="119063" y="0"/>
                  </a:lnTo>
                  <a:cubicBezTo>
                    <a:pt x="53350" y="105"/>
                    <a:pt x="105" y="53350"/>
                    <a:pt x="0" y="119063"/>
                  </a:cubicBezTo>
                  <a:lnTo>
                    <a:pt x="0" y="297656"/>
                  </a:lnTo>
                  <a:cubicBezTo>
                    <a:pt x="0" y="308599"/>
                    <a:pt x="8870" y="317468"/>
                    <a:pt x="19812" y="317468"/>
                  </a:cubicBezTo>
                  <a:lnTo>
                    <a:pt x="476250" y="317468"/>
                  </a:lnTo>
                  <a:lnTo>
                    <a:pt x="476250" y="248222"/>
                  </a:lnTo>
                  <a:cubicBezTo>
                    <a:pt x="476186" y="239350"/>
                    <a:pt x="482083" y="231539"/>
                    <a:pt x="490633" y="229172"/>
                  </a:cubicBezTo>
                  <a:lnTo>
                    <a:pt x="739616" y="157925"/>
                  </a:lnTo>
                  <a:cubicBezTo>
                    <a:pt x="745915" y="156188"/>
                    <a:pt x="750945" y="151444"/>
                    <a:pt x="753047" y="145256"/>
                  </a:cubicBezTo>
                  <a:lnTo>
                    <a:pt x="792671" y="26099"/>
                  </a:lnTo>
                  <a:cubicBezTo>
                    <a:pt x="794690" y="20046"/>
                    <a:pt x="793697" y="13394"/>
                    <a:pt x="790004" y="8192"/>
                  </a:cubicBezTo>
                  <a:close/>
                </a:path>
              </a:pathLst>
            </a:custGeom>
            <a:solidFill>
              <a:srgbClr val="13284C"/>
            </a:solidFill>
            <a:ln w="9525" cap="flat">
              <a:noFill/>
              <a:prstDash val="solid"/>
              <a:miter/>
            </a:ln>
          </p:spPr>
          <p:txBody>
            <a:bodyPr rtlCol="0" anchor="ctr"/>
            <a:lstStyle/>
            <a:p>
              <a:endParaRPr lang="en-US" dirty="0"/>
            </a:p>
          </p:txBody>
        </p:sp>
      </p:grpSp>
      <p:pic>
        <p:nvPicPr>
          <p:cNvPr id="64" name="Graphic 63">
            <a:extLst>
              <a:ext uri="{FF2B5EF4-FFF2-40B4-BE49-F238E27FC236}">
                <a16:creationId xmlns:a16="http://schemas.microsoft.com/office/drawing/2014/main" xmlns="" id="{6853FE27-B9D8-044A-A449-B509402FE7F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2659208" y="3872579"/>
            <a:ext cx="459023" cy="465227"/>
          </a:xfrm>
          <a:prstGeom prst="rect">
            <a:avLst/>
          </a:prstGeom>
        </p:spPr>
      </p:pic>
      <p:grpSp>
        <p:nvGrpSpPr>
          <p:cNvPr id="9" name="Group 8">
            <a:extLst>
              <a:ext uri="{FF2B5EF4-FFF2-40B4-BE49-F238E27FC236}">
                <a16:creationId xmlns:a16="http://schemas.microsoft.com/office/drawing/2014/main" xmlns="" id="{373A4807-2740-D941-8107-0597D89B78D6}"/>
              </a:ext>
            </a:extLst>
          </p:cNvPr>
          <p:cNvGrpSpPr/>
          <p:nvPr/>
        </p:nvGrpSpPr>
        <p:grpSpPr>
          <a:xfrm>
            <a:off x="3213494" y="2946281"/>
            <a:ext cx="934564" cy="505532"/>
            <a:chOff x="2611566" y="2822893"/>
            <a:chExt cx="1231233" cy="666009"/>
          </a:xfrm>
        </p:grpSpPr>
        <p:sp>
          <p:nvSpPr>
            <p:cNvPr id="68" name="Google Shape;1213;p89">
              <a:extLst>
                <a:ext uri="{FF2B5EF4-FFF2-40B4-BE49-F238E27FC236}">
                  <a16:creationId xmlns:a16="http://schemas.microsoft.com/office/drawing/2014/main" xmlns="" id="{21DD311A-953B-C34D-9733-6A8F20DB464B}"/>
                </a:ext>
              </a:extLst>
            </p:cNvPr>
            <p:cNvSpPr txBox="1"/>
            <p:nvPr/>
          </p:nvSpPr>
          <p:spPr>
            <a:xfrm>
              <a:off x="2611566" y="2822893"/>
              <a:ext cx="1231233" cy="438551"/>
            </a:xfrm>
            <a:prstGeom prst="rect">
              <a:avLst/>
            </a:prstGeom>
            <a:noFill/>
            <a:ln>
              <a:noFill/>
            </a:ln>
          </p:spPr>
          <p:txBody>
            <a:bodyPr spcFirstLastPara="1" wrap="square" lIns="68575" tIns="34275" rIns="68575" bIns="34275" anchor="ctr" anchorCtr="0">
              <a:normAutofit fontScale="92500" lnSpcReduction="20000"/>
            </a:bodyPr>
            <a:lstStyle/>
            <a:p>
              <a:pPr marR="0" lvl="0" algn="ctr" defTabSz="457200" rtl="0" eaLnBrk="1" fontAlgn="base" latinLnBrk="0" hangingPunct="1">
                <a:lnSpc>
                  <a:spcPct val="100000"/>
                </a:lnSpc>
                <a:spcBef>
                  <a:spcPts val="0"/>
                </a:spcBef>
                <a:spcAft>
                  <a:spcPts val="0"/>
                </a:spcAft>
                <a:buClr>
                  <a:srgbClr val="282828"/>
                </a:buClr>
                <a:buSzPts val="1400"/>
                <a:tabLst/>
                <a:defRPr/>
              </a:pPr>
              <a:r>
                <a:rPr lang="en-US" sz="800" b="1" dirty="0">
                  <a:solidFill>
                    <a:schemeClr val="accent3"/>
                  </a:solidFill>
                  <a:latin typeface="+mj-lt"/>
                  <a:sym typeface="Arial"/>
                </a:rPr>
                <a:t>11</a:t>
              </a:r>
              <a:r>
                <a:rPr lang="en-US" sz="800" b="1" dirty="0">
                  <a:solidFill>
                    <a:schemeClr val="tx2"/>
                  </a:solidFill>
                  <a:latin typeface="+mj-lt"/>
                  <a:sym typeface="Arial"/>
                </a:rPr>
                <a:t>0</a:t>
              </a:r>
              <a:r>
                <a:rPr lang="en-US" sz="800" b="1" dirty="0">
                  <a:solidFill>
                    <a:schemeClr val="accent3"/>
                  </a:solidFill>
                  <a:latin typeface="+mj-lt"/>
                  <a:sym typeface="Arial"/>
                </a:rPr>
                <a:t>  11</a:t>
              </a:r>
              <a:r>
                <a:rPr lang="en-US" sz="800" b="1" dirty="0">
                  <a:solidFill>
                    <a:schemeClr val="tx2"/>
                  </a:solidFill>
                  <a:latin typeface="+mj-lt"/>
                  <a:sym typeface="Arial"/>
                </a:rPr>
                <a:t>0</a:t>
              </a:r>
            </a:p>
            <a:p>
              <a:pPr marR="0" lvl="0" algn="ctr" defTabSz="457200" rtl="0" eaLnBrk="1" fontAlgn="base" latinLnBrk="0" hangingPunct="1">
                <a:lnSpc>
                  <a:spcPct val="100000"/>
                </a:lnSpc>
                <a:spcBef>
                  <a:spcPts val="0"/>
                </a:spcBef>
                <a:spcAft>
                  <a:spcPts val="0"/>
                </a:spcAft>
                <a:buClr>
                  <a:srgbClr val="282828"/>
                </a:buClr>
                <a:buSzPts val="1400"/>
                <a:tabLst/>
                <a:defRPr/>
              </a:pPr>
              <a:r>
                <a:rPr lang="en-US" sz="800" b="1" dirty="0">
                  <a:solidFill>
                    <a:schemeClr val="accent3"/>
                  </a:solidFill>
                  <a:latin typeface="+mj-lt"/>
                  <a:sym typeface="Arial"/>
                </a:rPr>
                <a:t>1</a:t>
              </a:r>
              <a:r>
                <a:rPr lang="en-US" sz="800" b="1" dirty="0">
                  <a:solidFill>
                    <a:schemeClr val="tx2"/>
                  </a:solidFill>
                  <a:latin typeface="+mj-lt"/>
                  <a:sym typeface="Arial"/>
                </a:rPr>
                <a:t>0</a:t>
              </a:r>
              <a:r>
                <a:rPr lang="en-US" sz="800" b="1" dirty="0">
                  <a:solidFill>
                    <a:schemeClr val="accent3"/>
                  </a:solidFill>
                  <a:latin typeface="+mj-lt"/>
                  <a:sym typeface="Arial"/>
                </a:rPr>
                <a:t>1  01</a:t>
              </a:r>
              <a:r>
                <a:rPr lang="en-US" sz="800" b="1" dirty="0">
                  <a:solidFill>
                    <a:schemeClr val="tx2"/>
                  </a:solidFill>
                  <a:latin typeface="+mj-lt"/>
                  <a:sym typeface="Arial"/>
                </a:rPr>
                <a:t>0</a:t>
              </a:r>
              <a:r>
                <a:rPr lang="en-US" sz="800" b="1" dirty="0">
                  <a:solidFill>
                    <a:schemeClr val="accent3"/>
                  </a:solidFill>
                  <a:latin typeface="+mj-lt"/>
                  <a:sym typeface="Arial"/>
                </a:rPr>
                <a:t>111</a:t>
              </a:r>
              <a:r>
                <a:rPr lang="en-US" sz="800" b="1" dirty="0">
                  <a:solidFill>
                    <a:schemeClr val="tx2"/>
                  </a:solidFill>
                  <a:latin typeface="+mj-lt"/>
                  <a:sym typeface="Arial"/>
                </a:rPr>
                <a:t>0</a:t>
              </a:r>
              <a:r>
                <a:rPr lang="en-US" sz="800" b="1" dirty="0">
                  <a:solidFill>
                    <a:schemeClr val="accent3"/>
                  </a:solidFill>
                  <a:latin typeface="+mj-lt"/>
                  <a:sym typeface="Arial"/>
                </a:rPr>
                <a:t>11</a:t>
              </a:r>
            </a:p>
            <a:p>
              <a:pPr marR="0" lvl="0" algn="ctr" defTabSz="457200" rtl="0" eaLnBrk="1" fontAlgn="base" latinLnBrk="0" hangingPunct="1">
                <a:lnSpc>
                  <a:spcPct val="100000"/>
                </a:lnSpc>
                <a:spcBef>
                  <a:spcPts val="0"/>
                </a:spcBef>
                <a:spcAft>
                  <a:spcPts val="0"/>
                </a:spcAft>
                <a:buClr>
                  <a:srgbClr val="282828"/>
                </a:buClr>
                <a:buSzPts val="1400"/>
                <a:tabLst/>
                <a:defRPr/>
              </a:pPr>
              <a:r>
                <a:rPr lang="en-US" sz="800" b="1" dirty="0">
                  <a:solidFill>
                    <a:schemeClr val="tx2"/>
                  </a:solidFill>
                  <a:latin typeface="+mj-lt"/>
                  <a:sym typeface="Arial"/>
                </a:rPr>
                <a:t>0</a:t>
              </a:r>
              <a:r>
                <a:rPr lang="en-US" sz="800" b="1" dirty="0">
                  <a:solidFill>
                    <a:schemeClr val="accent3"/>
                  </a:solidFill>
                  <a:latin typeface="+mj-lt"/>
                  <a:sym typeface="Arial"/>
                </a:rPr>
                <a:t>1</a:t>
              </a:r>
              <a:r>
                <a:rPr lang="en-US" sz="800" b="1" dirty="0">
                  <a:solidFill>
                    <a:schemeClr val="tx2"/>
                  </a:solidFill>
                  <a:latin typeface="+mj-lt"/>
                  <a:sym typeface="Arial"/>
                </a:rPr>
                <a:t>0  0</a:t>
              </a:r>
              <a:r>
                <a:rPr lang="en-US" sz="800" b="1" dirty="0">
                  <a:solidFill>
                    <a:schemeClr val="accent3"/>
                  </a:solidFill>
                  <a:latin typeface="+mj-lt"/>
                  <a:sym typeface="Arial"/>
                </a:rPr>
                <a:t>1</a:t>
              </a:r>
              <a:r>
                <a:rPr lang="en-US" sz="800" b="1" dirty="0">
                  <a:solidFill>
                    <a:schemeClr val="tx2"/>
                  </a:solidFill>
                  <a:latin typeface="+mj-lt"/>
                  <a:sym typeface="Arial"/>
                </a:rPr>
                <a:t>0</a:t>
              </a:r>
            </a:p>
          </p:txBody>
        </p:sp>
        <p:pic>
          <p:nvPicPr>
            <p:cNvPr id="67" name="Graphic 66">
              <a:extLst>
                <a:ext uri="{FF2B5EF4-FFF2-40B4-BE49-F238E27FC236}">
                  <a16:creationId xmlns:a16="http://schemas.microsoft.com/office/drawing/2014/main" xmlns="" id="{CEBACB66-D40F-5D4D-BF73-4A25A6AEE99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3143386" y="2917673"/>
              <a:ext cx="571229" cy="571229"/>
            </a:xfrm>
            <a:prstGeom prst="rect">
              <a:avLst/>
            </a:prstGeom>
          </p:spPr>
        </p:pic>
      </p:grpSp>
      <p:sp>
        <p:nvSpPr>
          <p:cNvPr id="36" name="TextBox 35">
            <a:extLst>
              <a:ext uri="{FF2B5EF4-FFF2-40B4-BE49-F238E27FC236}">
                <a16:creationId xmlns:a16="http://schemas.microsoft.com/office/drawing/2014/main" xmlns="" id="{E11FF907-0A9B-EA43-A5E6-75A36B7709DB}"/>
              </a:ext>
            </a:extLst>
          </p:cNvPr>
          <p:cNvSpPr txBox="1"/>
          <p:nvPr/>
        </p:nvSpPr>
        <p:spPr>
          <a:xfrm>
            <a:off x="3963045" y="2165837"/>
            <a:ext cx="1766991" cy="599133"/>
          </a:xfrm>
          <a:prstGeom prst="rect">
            <a:avLst/>
          </a:prstGeom>
          <a:noFill/>
        </p:spPr>
        <p:txBody>
          <a:bodyPr wrap="square" rtlCol="0">
            <a:spAutoFit/>
          </a:bodyPr>
          <a:lstStyle/>
          <a:p>
            <a:r>
              <a:rPr lang="en-US" sz="1600" dirty="0">
                <a:latin typeface="+mn-lt"/>
              </a:rPr>
              <a:t>Cisco Cloud Mailbox Defense</a:t>
            </a:r>
          </a:p>
        </p:txBody>
      </p:sp>
      <p:pic>
        <p:nvPicPr>
          <p:cNvPr id="37" name="Picture 36">
            <a:extLst>
              <a:ext uri="{FF2B5EF4-FFF2-40B4-BE49-F238E27FC236}">
                <a16:creationId xmlns:a16="http://schemas.microsoft.com/office/drawing/2014/main" xmlns="" id="{15759A18-3F50-6640-B86C-E281488F061B}"/>
              </a:ext>
            </a:extLst>
          </p:cNvPr>
          <p:cNvPicPr>
            <a:picLocks noChangeAspect="1"/>
          </p:cNvPicPr>
          <p:nvPr/>
        </p:nvPicPr>
        <p:blipFill>
          <a:blip r:embed="rId15"/>
          <a:stretch>
            <a:fillRect/>
          </a:stretch>
        </p:blipFill>
        <p:spPr>
          <a:xfrm>
            <a:off x="3317358" y="2104246"/>
            <a:ext cx="667612" cy="600851"/>
          </a:xfrm>
          <a:prstGeom prst="rect">
            <a:avLst/>
          </a:prstGeom>
        </p:spPr>
      </p:pic>
    </p:spTree>
    <p:extLst>
      <p:ext uri="{BB962C8B-B14F-4D97-AF65-F5344CB8AC3E}">
        <p14:creationId xmlns:p14="http://schemas.microsoft.com/office/powerpoint/2010/main" val="237926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2"/>
        <p:cNvGrpSpPr/>
        <p:nvPr/>
      </p:nvGrpSpPr>
      <p:grpSpPr>
        <a:xfrm>
          <a:off x="0" y="0"/>
          <a:ext cx="0" cy="0"/>
          <a:chOff x="0" y="0"/>
          <a:chExt cx="0" cy="0"/>
        </a:xfrm>
      </p:grpSpPr>
      <p:sp>
        <p:nvSpPr>
          <p:cNvPr id="2298" name="Google Shape;2298;p4"/>
          <p:cNvSpPr txBox="1">
            <a:spLocks noGrp="1"/>
          </p:cNvSpPr>
          <p:nvPr>
            <p:ph type="title"/>
          </p:nvPr>
        </p:nvSpPr>
        <p:spPr>
          <a:xfrm>
            <a:off x="437766" y="676941"/>
            <a:ext cx="3686559" cy="914400"/>
          </a:xfrm>
        </p:spPr>
        <p:txBody>
          <a:bodyPr/>
          <a:lstStyle/>
          <a:p>
            <a:r>
              <a:rPr lang="en-US" dirty="0"/>
              <a:t>POV made easy</a:t>
            </a:r>
          </a:p>
        </p:txBody>
      </p:sp>
      <p:sp>
        <p:nvSpPr>
          <p:cNvPr id="8" name="Text Placeholder 7">
            <a:extLst>
              <a:ext uri="{FF2B5EF4-FFF2-40B4-BE49-F238E27FC236}">
                <a16:creationId xmlns:a16="http://schemas.microsoft.com/office/drawing/2014/main" xmlns="" id="{7090A26A-8392-0641-8812-77B1803EB799}"/>
              </a:ext>
            </a:extLst>
          </p:cNvPr>
          <p:cNvSpPr>
            <a:spLocks noGrp="1"/>
          </p:cNvSpPr>
          <p:nvPr>
            <p:ph type="body" sz="quarter" idx="12"/>
          </p:nvPr>
        </p:nvSpPr>
        <p:spPr>
          <a:xfrm>
            <a:off x="437766" y="1665182"/>
            <a:ext cx="3777395" cy="2849668"/>
          </a:xfrm>
        </p:spPr>
        <p:txBody>
          <a:bodyPr/>
          <a:lstStyle/>
          <a:p>
            <a:r>
              <a:rPr lang="en-US" dirty="0"/>
              <a:t>Fully functional in 5 minutes</a:t>
            </a:r>
          </a:p>
          <a:p>
            <a:r>
              <a:rPr lang="en-US" dirty="0"/>
              <a:t>No operational risk</a:t>
            </a:r>
          </a:p>
          <a:p>
            <a:r>
              <a:rPr lang="en-US" dirty="0"/>
              <a:t>No changes to mail flow or DNS</a:t>
            </a:r>
          </a:p>
          <a:p>
            <a:r>
              <a:rPr lang="en-US" dirty="0"/>
              <a:t>Track all messages, including internal</a:t>
            </a:r>
          </a:p>
        </p:txBody>
      </p:sp>
      <p:sp>
        <p:nvSpPr>
          <p:cNvPr id="28" name="Google Shape;1225;p223"/>
          <p:cNvSpPr txBox="1"/>
          <p:nvPr/>
        </p:nvSpPr>
        <p:spPr>
          <a:xfrm>
            <a:off x="6277227" y="2172537"/>
            <a:ext cx="2333373" cy="800219"/>
          </a:xfrm>
          <a:prstGeom prst="rect">
            <a:avLst/>
          </a:prstGeom>
          <a:noFill/>
          <a:ln>
            <a:noFill/>
          </a:ln>
        </p:spPr>
        <p:txBody>
          <a:bodyPr spcFirstLastPara="1" wrap="square" lIns="91425" tIns="91440" rIns="91425" bIns="91440" anchor="ctr" anchorCtr="0">
            <a:spAutoFit/>
          </a:bodyPr>
          <a:lstStyle/>
          <a:p>
            <a:pPr defTabSz="914355" fontAlgn="auto">
              <a:spcBef>
                <a:spcPts val="0"/>
              </a:spcBef>
              <a:spcAft>
                <a:spcPts val="0"/>
              </a:spcAft>
              <a:buClr>
                <a:srgbClr val="000000"/>
              </a:buClr>
              <a:defRPr/>
            </a:pPr>
            <a:r>
              <a:rPr lang="en-US" sz="2000" kern="0" dirty="0">
                <a:latin typeface="CiscoSansTT Light" panose="020B0503020201020303" pitchFamily="34" charset="0"/>
                <a:ea typeface="Helvetica Neue Light"/>
                <a:cs typeface="CiscoSansTT Light" panose="020B0503020201020303" pitchFamily="34" charset="0"/>
                <a:sym typeface="Helvetica Neue Light"/>
              </a:rPr>
              <a:t>Instant tracking and reporting</a:t>
            </a:r>
            <a:endParaRPr sz="2000" kern="0" dirty="0">
              <a:latin typeface="CiscoSansTT Light" panose="020B0503020201020303" pitchFamily="34" charset="0"/>
              <a:ea typeface="Helvetica Neue Light"/>
              <a:cs typeface="CiscoSansTT Light" panose="020B0503020201020303" pitchFamily="34" charset="0"/>
              <a:sym typeface="Helvetica Neue Light"/>
            </a:endParaRPr>
          </a:p>
        </p:txBody>
      </p:sp>
      <p:sp>
        <p:nvSpPr>
          <p:cNvPr id="33" name="Google Shape;1233;p223"/>
          <p:cNvSpPr txBox="1"/>
          <p:nvPr/>
        </p:nvSpPr>
        <p:spPr>
          <a:xfrm>
            <a:off x="6277228" y="3405205"/>
            <a:ext cx="2140970" cy="800219"/>
          </a:xfrm>
          <a:prstGeom prst="rect">
            <a:avLst/>
          </a:prstGeom>
          <a:noFill/>
          <a:ln>
            <a:noFill/>
          </a:ln>
        </p:spPr>
        <p:txBody>
          <a:bodyPr spcFirstLastPara="1" wrap="square" lIns="91425" tIns="91440" rIns="91425" bIns="91440" anchor="ctr" anchorCtr="0">
            <a:spAutoFit/>
          </a:bodyPr>
          <a:lstStyle/>
          <a:p>
            <a:pPr defTabSz="914355" fontAlgn="auto">
              <a:spcBef>
                <a:spcPts val="0"/>
              </a:spcBef>
              <a:spcAft>
                <a:spcPts val="0"/>
              </a:spcAft>
              <a:buClr>
                <a:srgbClr val="000000"/>
              </a:buClr>
              <a:defRPr/>
            </a:pPr>
            <a:r>
              <a:rPr lang="en-US" sz="2000" kern="0" dirty="0">
                <a:latin typeface="CiscoSansTT Light" panose="020B0503020201020303" pitchFamily="34" charset="0"/>
                <a:ea typeface="Helvetica Neue Light"/>
                <a:cs typeface="CiscoSansTT Light" panose="020B0503020201020303" pitchFamily="34" charset="0"/>
                <a:sym typeface="Helvetica Neue Light"/>
              </a:rPr>
              <a:t>No risk to mail delivery</a:t>
            </a:r>
            <a:endParaRPr sz="2000" kern="0" dirty="0">
              <a:latin typeface="CiscoSansTT Light" panose="020B0503020201020303" pitchFamily="34" charset="0"/>
              <a:ea typeface="Helvetica Neue Light"/>
              <a:cs typeface="CiscoSansTT Light" panose="020B0503020201020303" pitchFamily="34" charset="0"/>
              <a:sym typeface="Helvetica Neue Light"/>
            </a:endParaRPr>
          </a:p>
        </p:txBody>
      </p:sp>
      <p:sp>
        <p:nvSpPr>
          <p:cNvPr id="29" name="Google Shape;1225;p223">
            <a:extLst>
              <a:ext uri="{FF2B5EF4-FFF2-40B4-BE49-F238E27FC236}">
                <a16:creationId xmlns:a16="http://schemas.microsoft.com/office/drawing/2014/main" xmlns="" id="{54E9429E-3B3F-436E-8A0C-9B2B76EF964C}"/>
              </a:ext>
            </a:extLst>
          </p:cNvPr>
          <p:cNvSpPr txBox="1"/>
          <p:nvPr/>
        </p:nvSpPr>
        <p:spPr>
          <a:xfrm>
            <a:off x="6277227" y="939869"/>
            <a:ext cx="2057595" cy="800219"/>
          </a:xfrm>
          <a:prstGeom prst="rect">
            <a:avLst/>
          </a:prstGeom>
          <a:noFill/>
          <a:ln>
            <a:noFill/>
          </a:ln>
        </p:spPr>
        <p:txBody>
          <a:bodyPr spcFirstLastPara="1" wrap="square" lIns="91425" tIns="91440" rIns="91425" bIns="91440" anchor="ctr" anchorCtr="0">
            <a:spAutoFit/>
          </a:bodyPr>
          <a:lstStyle/>
          <a:p>
            <a:pPr defTabSz="914355" fontAlgn="auto">
              <a:spcBef>
                <a:spcPts val="0"/>
              </a:spcBef>
              <a:spcAft>
                <a:spcPts val="0"/>
              </a:spcAft>
              <a:buClr>
                <a:srgbClr val="000000"/>
              </a:buClr>
              <a:defRPr/>
            </a:pPr>
            <a:r>
              <a:rPr lang="en-US" sz="2000" kern="0" dirty="0">
                <a:latin typeface="CiscoSansTT Light" panose="020B0503020201020303" pitchFamily="34" charset="0"/>
                <a:ea typeface="Helvetica Neue Light"/>
                <a:cs typeface="CiscoSansTT Light" panose="020B0503020201020303" pitchFamily="34" charset="0"/>
                <a:sym typeface="Helvetica Neue Light"/>
              </a:rPr>
              <a:t>Two-step deployment</a:t>
            </a:r>
            <a:endParaRPr sz="2000" kern="0" dirty="0">
              <a:latin typeface="CiscoSansTT Light" panose="020B0503020201020303" pitchFamily="34" charset="0"/>
              <a:ea typeface="Helvetica Neue Light"/>
              <a:cs typeface="CiscoSansTT Light" panose="020B0503020201020303" pitchFamily="34" charset="0"/>
              <a:sym typeface="Helvetica Neue Light"/>
            </a:endParaRPr>
          </a:p>
        </p:txBody>
      </p:sp>
      <p:pic>
        <p:nvPicPr>
          <p:cNvPr id="56" name="Graphic 55">
            <a:extLst>
              <a:ext uri="{FF2B5EF4-FFF2-40B4-BE49-F238E27FC236}">
                <a16:creationId xmlns:a16="http://schemas.microsoft.com/office/drawing/2014/main" xmlns="" id="{E7C22752-8F9D-C649-9FE1-F1E296FBEC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561076" y="2305205"/>
            <a:ext cx="527890" cy="513814"/>
          </a:xfrm>
          <a:prstGeom prst="rect">
            <a:avLst/>
          </a:prstGeom>
        </p:spPr>
      </p:pic>
      <p:grpSp>
        <p:nvGrpSpPr>
          <p:cNvPr id="6" name="Group 5">
            <a:extLst>
              <a:ext uri="{FF2B5EF4-FFF2-40B4-BE49-F238E27FC236}">
                <a16:creationId xmlns:a16="http://schemas.microsoft.com/office/drawing/2014/main" xmlns="" id="{FAF40708-D83B-1140-8719-C172D980D0ED}"/>
              </a:ext>
            </a:extLst>
          </p:cNvPr>
          <p:cNvGrpSpPr/>
          <p:nvPr/>
        </p:nvGrpSpPr>
        <p:grpSpPr>
          <a:xfrm>
            <a:off x="5480052" y="3547690"/>
            <a:ext cx="629978" cy="544626"/>
            <a:chOff x="5060702" y="4223541"/>
            <a:chExt cx="713372" cy="616723"/>
          </a:xfrm>
        </p:grpSpPr>
        <p:pic>
          <p:nvPicPr>
            <p:cNvPr id="58" name="Graphic 57">
              <a:extLst>
                <a:ext uri="{FF2B5EF4-FFF2-40B4-BE49-F238E27FC236}">
                  <a16:creationId xmlns:a16="http://schemas.microsoft.com/office/drawing/2014/main" xmlns="" id="{B13A1849-5982-0E4C-8F2D-DE67D194DC3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134754" y="4223541"/>
              <a:ext cx="639320" cy="453336"/>
            </a:xfrm>
            <a:prstGeom prst="rect">
              <a:avLst/>
            </a:prstGeom>
          </p:spPr>
        </p:pic>
        <p:pic>
          <p:nvPicPr>
            <p:cNvPr id="60" name="Graphic 59">
              <a:extLst>
                <a:ext uri="{FF2B5EF4-FFF2-40B4-BE49-F238E27FC236}">
                  <a16:creationId xmlns:a16="http://schemas.microsoft.com/office/drawing/2014/main" xmlns="" id="{C0EAE07B-9973-A845-A02F-B6D08685A6F3}"/>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l="26731" t="45084" r="26955"/>
            <a:stretch/>
          </p:blipFill>
          <p:spPr>
            <a:xfrm>
              <a:off x="5060702" y="4513490"/>
              <a:ext cx="333376" cy="326774"/>
            </a:xfrm>
            <a:prstGeom prst="rect">
              <a:avLst/>
            </a:prstGeom>
          </p:spPr>
        </p:pic>
      </p:grpSp>
      <p:pic>
        <p:nvPicPr>
          <p:cNvPr id="61" name="Graphic 60">
            <a:extLst>
              <a:ext uri="{FF2B5EF4-FFF2-40B4-BE49-F238E27FC236}">
                <a16:creationId xmlns:a16="http://schemas.microsoft.com/office/drawing/2014/main" xmlns="" id="{1BE4E06D-D862-DF46-8305-2A4B87FE7BC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42731" y="1134141"/>
            <a:ext cx="564580" cy="444136"/>
          </a:xfrm>
          <a:prstGeom prst="rect">
            <a:avLst/>
          </a:prstGeom>
        </p:spPr>
      </p:pic>
    </p:spTree>
    <p:extLst>
      <p:ext uri="{BB962C8B-B14F-4D97-AF65-F5344CB8AC3E}">
        <p14:creationId xmlns:p14="http://schemas.microsoft.com/office/powerpoint/2010/main" val="129998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7F07C5F-92E6-4E0D-BD9F-1BD0842FB6C9}"/>
              </a:ext>
            </a:extLst>
          </p:cNvPr>
          <p:cNvSpPr>
            <a:spLocks noGrp="1"/>
          </p:cNvSpPr>
          <p:nvPr>
            <p:ph type="body" sz="quarter" idx="10"/>
          </p:nvPr>
        </p:nvSpPr>
        <p:spPr>
          <a:xfrm>
            <a:off x="437766" y="1125226"/>
            <a:ext cx="3798426" cy="466887"/>
          </a:xfrm>
        </p:spPr>
        <p:txBody>
          <a:bodyPr/>
          <a:lstStyle/>
          <a:p>
            <a:pPr marL="0">
              <a:spcBef>
                <a:spcPts val="0"/>
              </a:spcBef>
              <a:spcAft>
                <a:spcPts val="0"/>
              </a:spcAft>
            </a:pPr>
            <a:r>
              <a:rPr lang="en-US" sz="1600" dirty="0">
                <a:latin typeface="CiscoSansTT" panose="020B0803020201020303" pitchFamily="34" charset="0"/>
              </a:rPr>
              <a:t>Security Choice </a:t>
            </a:r>
            <a:br>
              <a:rPr lang="en-US" sz="1600" dirty="0">
                <a:latin typeface="CiscoSansTT" panose="020B0803020201020303" pitchFamily="34" charset="0"/>
              </a:rPr>
            </a:br>
            <a:r>
              <a:rPr lang="en-US" sz="1600" dirty="0">
                <a:latin typeface="CiscoSansTT" panose="020B0803020201020303" pitchFamily="34" charset="0"/>
              </a:rPr>
              <a:t>Enterprise Agreement</a:t>
            </a:r>
          </a:p>
          <a:p>
            <a:endParaRPr lang="en-US" dirty="0"/>
          </a:p>
        </p:txBody>
      </p:sp>
      <p:sp>
        <p:nvSpPr>
          <p:cNvPr id="4" name="Title 3">
            <a:extLst>
              <a:ext uri="{FF2B5EF4-FFF2-40B4-BE49-F238E27FC236}">
                <a16:creationId xmlns:a16="http://schemas.microsoft.com/office/drawing/2014/main" xmlns="" id="{B8456371-DEA5-489E-A8FF-F58A4EDB44B3}"/>
              </a:ext>
            </a:extLst>
          </p:cNvPr>
          <p:cNvSpPr>
            <a:spLocks noGrp="1"/>
          </p:cNvSpPr>
          <p:nvPr>
            <p:ph type="title"/>
          </p:nvPr>
        </p:nvSpPr>
        <p:spPr/>
        <p:txBody>
          <a:bodyPr/>
          <a:lstStyle/>
          <a:p>
            <a:r>
              <a:rPr lang="en-IN" dirty="0"/>
              <a:t>Cisco Secure portfolio: simpler to buy and use</a:t>
            </a:r>
            <a:endParaRPr lang="en-US" dirty="0"/>
          </a:p>
        </p:txBody>
      </p:sp>
      <p:sp>
        <p:nvSpPr>
          <p:cNvPr id="8" name="TextBox 7">
            <a:extLst>
              <a:ext uri="{FF2B5EF4-FFF2-40B4-BE49-F238E27FC236}">
                <a16:creationId xmlns:a16="http://schemas.microsoft.com/office/drawing/2014/main" xmlns="" id="{0C305F45-8DC4-4E16-AF7A-C06A63283ED0}"/>
              </a:ext>
            </a:extLst>
          </p:cNvPr>
          <p:cNvSpPr txBox="1"/>
          <p:nvPr/>
        </p:nvSpPr>
        <p:spPr>
          <a:xfrm>
            <a:off x="533960" y="1796567"/>
            <a:ext cx="2590800" cy="2277547"/>
          </a:xfrm>
          <a:prstGeom prst="rect">
            <a:avLst/>
          </a:prstGeom>
          <a:noFill/>
        </p:spPr>
        <p:txBody>
          <a:bodyPr wrap="square" lIns="0" tIns="0" rIns="0" bIns="0" rtlCol="0">
            <a:spAutoFit/>
          </a:bodyPr>
          <a:lstStyle/>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Great discounts on 2+ security products with support included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Buy what you need now and </a:t>
            </a:r>
            <a:br>
              <a:rPr lang="en-US" sz="1200" dirty="0">
                <a:solidFill>
                  <a:srgbClr val="0D274D"/>
                </a:solidFill>
                <a:latin typeface="CiscoSansTT ExtraLight"/>
              </a:rPr>
            </a:br>
            <a:r>
              <a:rPr lang="en-US" sz="1200" dirty="0">
                <a:solidFill>
                  <a:srgbClr val="0D274D"/>
                </a:solidFill>
                <a:latin typeface="CiscoSansTT ExtraLight"/>
              </a:rPr>
              <a:t>add more in the future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Single coterminous agreement managed in one portal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Built-in 20% growth allowance with true forward terms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Pay annually with 0% financing </a:t>
            </a:r>
          </a:p>
        </p:txBody>
      </p:sp>
      <p:sp>
        <p:nvSpPr>
          <p:cNvPr id="10" name="TextBox 9">
            <a:extLst>
              <a:ext uri="{FF2B5EF4-FFF2-40B4-BE49-F238E27FC236}">
                <a16:creationId xmlns:a16="http://schemas.microsoft.com/office/drawing/2014/main" xmlns="" id="{F1D8DBDF-4DCE-40B3-BB8E-FA45FF1244C7}"/>
              </a:ext>
            </a:extLst>
          </p:cNvPr>
          <p:cNvSpPr txBox="1"/>
          <p:nvPr/>
        </p:nvSpPr>
        <p:spPr>
          <a:xfrm>
            <a:off x="5957348" y="1796566"/>
            <a:ext cx="2458814" cy="2446824"/>
          </a:xfrm>
          <a:prstGeom prst="rect">
            <a:avLst/>
          </a:prstGeom>
          <a:noFill/>
        </p:spPr>
        <p:txBody>
          <a:bodyPr wrap="square" lIns="0" tIns="0" rIns="0" bIns="0" rtlCol="0">
            <a:spAutoFit/>
          </a:bodyPr>
          <a:lstStyle/>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Cloud-native, built-in platform experience including XDR capabilities and beyond </a:t>
            </a:r>
          </a:p>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Integrated and open for </a:t>
            </a:r>
            <a:br>
              <a:rPr lang="en-US" sz="1200" dirty="0">
                <a:solidFill>
                  <a:srgbClr val="0D274D"/>
                </a:solidFill>
                <a:latin typeface="CiscoSansTT ExtraLight"/>
              </a:rPr>
            </a:br>
            <a:r>
              <a:rPr lang="en-US" sz="1200" dirty="0">
                <a:solidFill>
                  <a:srgbClr val="0D274D"/>
                </a:solidFill>
                <a:latin typeface="CiscoSansTT ExtraLight"/>
              </a:rPr>
              <a:t>simplicity with true turnkey </a:t>
            </a:r>
            <a:br>
              <a:rPr lang="en-US" sz="1200" dirty="0">
                <a:solidFill>
                  <a:srgbClr val="0D274D"/>
                </a:solidFill>
                <a:latin typeface="CiscoSansTT ExtraLight"/>
              </a:rPr>
            </a:br>
            <a:r>
              <a:rPr lang="en-US" sz="1200" dirty="0">
                <a:solidFill>
                  <a:srgbClr val="0D274D"/>
                </a:solidFill>
                <a:latin typeface="CiscoSansTT ExtraLight"/>
              </a:rPr>
              <a:t>interoperability </a:t>
            </a:r>
          </a:p>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Unified in one location for </a:t>
            </a:r>
            <a:br>
              <a:rPr lang="en-US" sz="1200" dirty="0">
                <a:solidFill>
                  <a:srgbClr val="0D274D"/>
                </a:solidFill>
                <a:latin typeface="CiscoSansTT ExtraLight"/>
              </a:rPr>
            </a:br>
            <a:r>
              <a:rPr lang="en-US" sz="1200" dirty="0">
                <a:solidFill>
                  <a:srgbClr val="0D274D"/>
                </a:solidFill>
                <a:latin typeface="CiscoSansTT ExtraLight"/>
              </a:rPr>
              <a:t>visibility that accelerates your time to detect and investigate </a:t>
            </a:r>
          </a:p>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Maximize operational </a:t>
            </a:r>
            <a:br>
              <a:rPr lang="en-US" sz="1200" dirty="0">
                <a:solidFill>
                  <a:srgbClr val="0D274D"/>
                </a:solidFill>
                <a:latin typeface="CiscoSansTT ExtraLight"/>
              </a:rPr>
            </a:br>
            <a:r>
              <a:rPr lang="en-US" sz="1200" dirty="0">
                <a:solidFill>
                  <a:srgbClr val="0D274D"/>
                </a:solidFill>
                <a:latin typeface="CiscoSansTT ExtraLight"/>
              </a:rPr>
              <a:t>efficiency that accelerates </a:t>
            </a:r>
            <a:br>
              <a:rPr lang="en-US" sz="1200" dirty="0">
                <a:solidFill>
                  <a:srgbClr val="0D274D"/>
                </a:solidFill>
                <a:latin typeface="CiscoSansTT ExtraLight"/>
              </a:rPr>
            </a:br>
            <a:r>
              <a:rPr lang="en-US" sz="1200" dirty="0">
                <a:solidFill>
                  <a:srgbClr val="0D274D"/>
                </a:solidFill>
                <a:latin typeface="CiscoSansTT ExtraLight"/>
              </a:rPr>
              <a:t>your time to remediate </a:t>
            </a:r>
          </a:p>
        </p:txBody>
      </p:sp>
      <p:grpSp>
        <p:nvGrpSpPr>
          <p:cNvPr id="13" name="Group 12">
            <a:extLst>
              <a:ext uri="{FF2B5EF4-FFF2-40B4-BE49-F238E27FC236}">
                <a16:creationId xmlns:a16="http://schemas.microsoft.com/office/drawing/2014/main" xmlns="" id="{CBA765D2-1903-4F7F-8DFF-07AC455CBBAF}"/>
              </a:ext>
            </a:extLst>
          </p:cNvPr>
          <p:cNvGrpSpPr/>
          <p:nvPr/>
        </p:nvGrpSpPr>
        <p:grpSpPr>
          <a:xfrm>
            <a:off x="3159602" y="1358669"/>
            <a:ext cx="2590800" cy="2590800"/>
            <a:chOff x="3276600" y="1452563"/>
            <a:chExt cx="2590800" cy="2590800"/>
          </a:xfrm>
        </p:grpSpPr>
        <p:sp>
          <p:nvSpPr>
            <p:cNvPr id="11" name="Arc 10">
              <a:extLst>
                <a:ext uri="{FF2B5EF4-FFF2-40B4-BE49-F238E27FC236}">
                  <a16:creationId xmlns:a16="http://schemas.microsoft.com/office/drawing/2014/main" xmlns="" id="{6CAE9DB3-FFA3-4AEF-AABD-EBB20994A028}"/>
                </a:ext>
              </a:extLst>
            </p:cNvPr>
            <p:cNvSpPr/>
            <p:nvPr/>
          </p:nvSpPr>
          <p:spPr>
            <a:xfrm rot="19383597">
              <a:off x="3276600" y="1452563"/>
              <a:ext cx="2590800" cy="2590800"/>
            </a:xfrm>
            <a:prstGeom prst="arc">
              <a:avLst>
                <a:gd name="adj1" fmla="val 11534029"/>
                <a:gd name="adj2" fmla="val 19385"/>
              </a:avLst>
            </a:prstGeom>
            <a:noFill/>
            <a:ln w="12700" cap="sq">
              <a:solidFill>
                <a:schemeClr val="accent1"/>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iscoSansTT ExtraLight"/>
              </a:endParaRPr>
            </a:p>
          </p:txBody>
        </p:sp>
        <p:sp>
          <p:nvSpPr>
            <p:cNvPr id="12" name="Arc 11">
              <a:extLst>
                <a:ext uri="{FF2B5EF4-FFF2-40B4-BE49-F238E27FC236}">
                  <a16:creationId xmlns:a16="http://schemas.microsoft.com/office/drawing/2014/main" xmlns="" id="{22D145FE-EC0A-4A5F-8B43-C1C9A94DA6A9}"/>
                </a:ext>
              </a:extLst>
            </p:cNvPr>
            <p:cNvSpPr/>
            <p:nvPr/>
          </p:nvSpPr>
          <p:spPr>
            <a:xfrm rot="5400000">
              <a:off x="3276600" y="1452563"/>
              <a:ext cx="2590800" cy="2590800"/>
            </a:xfrm>
            <a:prstGeom prst="arc">
              <a:avLst>
                <a:gd name="adj1" fmla="val 15078240"/>
                <a:gd name="adj2" fmla="val 2768100"/>
              </a:avLst>
            </a:prstGeom>
            <a:noFill/>
            <a:ln w="12700" cap="sq">
              <a:solidFill>
                <a:schemeClr val="tx2"/>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iscoSansTT ExtraLight"/>
              </a:endParaRPr>
            </a:p>
          </p:txBody>
        </p:sp>
      </p:grpSp>
      <p:sp>
        <p:nvSpPr>
          <p:cNvPr id="14" name="TextBox 13">
            <a:extLst>
              <a:ext uri="{FF2B5EF4-FFF2-40B4-BE49-F238E27FC236}">
                <a16:creationId xmlns:a16="http://schemas.microsoft.com/office/drawing/2014/main" xmlns="" id="{979C65A0-B401-4CDF-9B82-D7C20AC2E8F4}"/>
              </a:ext>
            </a:extLst>
          </p:cNvPr>
          <p:cNvSpPr txBox="1"/>
          <p:nvPr/>
        </p:nvSpPr>
        <p:spPr>
          <a:xfrm>
            <a:off x="4029035" y="1237828"/>
            <a:ext cx="864405" cy="369332"/>
          </a:xfrm>
          <a:prstGeom prst="rect">
            <a:avLst/>
          </a:prstGeom>
          <a:solidFill>
            <a:schemeClr val="bg1"/>
          </a:solidFill>
        </p:spPr>
        <p:txBody>
          <a:bodyPr wrap="square" lIns="45720" tIns="0" rIns="45720" bIns="0" rtlCol="0">
            <a:spAutoFit/>
          </a:bodyPr>
          <a:lstStyle/>
          <a:p>
            <a:pPr algn="ctr" defTabSz="457189"/>
            <a:r>
              <a:rPr lang="en-IN" sz="1200" dirty="0">
                <a:solidFill>
                  <a:srgbClr val="6DBD49"/>
                </a:solidFill>
                <a:latin typeface="CiscoSansTT" panose="020B0503020201020303" pitchFamily="34" charset="0"/>
                <a:cs typeface="CiscoSansTT" panose="020B0503020201020303" pitchFamily="34" charset="0"/>
              </a:rPr>
              <a:t>Talos </a:t>
            </a:r>
            <a:br>
              <a:rPr lang="en-IN" sz="1200" dirty="0">
                <a:solidFill>
                  <a:srgbClr val="6DBD49"/>
                </a:solidFill>
                <a:latin typeface="CiscoSansTT" panose="020B0503020201020303" pitchFamily="34" charset="0"/>
                <a:cs typeface="CiscoSansTT" panose="020B0503020201020303" pitchFamily="34" charset="0"/>
              </a:rPr>
            </a:br>
            <a:r>
              <a:rPr lang="en-IN" sz="1200" dirty="0">
                <a:solidFill>
                  <a:srgbClr val="6DBD49"/>
                </a:solidFill>
                <a:latin typeface="CiscoSansTT" panose="020B0503020201020303" pitchFamily="34" charset="0"/>
                <a:cs typeface="CiscoSansTT" panose="020B0503020201020303" pitchFamily="34" charset="0"/>
              </a:rPr>
              <a:t>threat intel</a:t>
            </a:r>
            <a:endParaRPr lang="en-US" sz="1200" dirty="0">
              <a:solidFill>
                <a:srgbClr val="6DBD49"/>
              </a:solidFill>
              <a:latin typeface="CiscoSansTT" panose="020B0503020201020303" pitchFamily="34" charset="0"/>
              <a:cs typeface="CiscoSansTT" panose="020B0503020201020303" pitchFamily="34" charset="0"/>
            </a:endParaRPr>
          </a:p>
        </p:txBody>
      </p:sp>
      <p:sp>
        <p:nvSpPr>
          <p:cNvPr id="20" name="TextBox 19">
            <a:extLst>
              <a:ext uri="{FF2B5EF4-FFF2-40B4-BE49-F238E27FC236}">
                <a16:creationId xmlns:a16="http://schemas.microsoft.com/office/drawing/2014/main" xmlns="" id="{CA85108B-072C-4674-B7C5-7B6BACA1E044}"/>
              </a:ext>
            </a:extLst>
          </p:cNvPr>
          <p:cNvSpPr txBox="1"/>
          <p:nvPr/>
        </p:nvSpPr>
        <p:spPr>
          <a:xfrm>
            <a:off x="4261777" y="3779160"/>
            <a:ext cx="504294" cy="369332"/>
          </a:xfrm>
          <a:prstGeom prst="rect">
            <a:avLst/>
          </a:prstGeom>
          <a:solidFill>
            <a:schemeClr val="bg1"/>
          </a:solidFill>
        </p:spPr>
        <p:txBody>
          <a:bodyPr wrap="square" lIns="45720" tIns="0" rIns="45720" bIns="0" rtlCol="0">
            <a:spAutoFit/>
          </a:bodyPr>
          <a:lstStyle/>
          <a:p>
            <a:pPr algn="ctr" defTabSz="457189"/>
            <a:r>
              <a:rPr lang="en-IN" sz="1200" dirty="0">
                <a:solidFill>
                  <a:srgbClr val="0D274D"/>
                </a:solidFill>
                <a:latin typeface="CiscoSansTT" panose="020B0503020201020303" pitchFamily="34" charset="0"/>
                <a:cs typeface="CiscoSansTT" panose="020B0503020201020303" pitchFamily="34" charset="0"/>
              </a:rPr>
              <a:t>Zero</a:t>
            </a:r>
            <a:br>
              <a:rPr lang="en-IN" sz="1200" dirty="0">
                <a:solidFill>
                  <a:srgbClr val="0D274D"/>
                </a:solidFill>
                <a:latin typeface="CiscoSansTT" panose="020B0503020201020303" pitchFamily="34" charset="0"/>
                <a:cs typeface="CiscoSansTT" panose="020B0503020201020303" pitchFamily="34" charset="0"/>
              </a:rPr>
            </a:br>
            <a:r>
              <a:rPr lang="en-IN" sz="1200" dirty="0">
                <a:solidFill>
                  <a:srgbClr val="0D274D"/>
                </a:solidFill>
                <a:latin typeface="CiscoSansTT" panose="020B0503020201020303" pitchFamily="34" charset="0"/>
                <a:cs typeface="CiscoSansTT" panose="020B0503020201020303" pitchFamily="34" charset="0"/>
              </a:rPr>
              <a:t>Trust</a:t>
            </a:r>
            <a:endParaRPr lang="en-US" sz="1200" dirty="0">
              <a:solidFill>
                <a:srgbClr val="0D274D"/>
              </a:solidFill>
              <a:latin typeface="CiscoSansTT" panose="020B0503020201020303" pitchFamily="34" charset="0"/>
              <a:cs typeface="CiscoSansTT" panose="020B0503020201020303" pitchFamily="34" charset="0"/>
            </a:endParaRPr>
          </a:p>
        </p:txBody>
      </p:sp>
      <p:grpSp>
        <p:nvGrpSpPr>
          <p:cNvPr id="7" name="Group 6">
            <a:extLst>
              <a:ext uri="{FF2B5EF4-FFF2-40B4-BE49-F238E27FC236}">
                <a16:creationId xmlns:a16="http://schemas.microsoft.com/office/drawing/2014/main" xmlns="" id="{78BDD1F7-24A3-482B-B541-90548F899EB6}"/>
              </a:ext>
            </a:extLst>
          </p:cNvPr>
          <p:cNvGrpSpPr/>
          <p:nvPr/>
        </p:nvGrpSpPr>
        <p:grpSpPr>
          <a:xfrm>
            <a:off x="3647576" y="1824222"/>
            <a:ext cx="1769474" cy="1645765"/>
            <a:chOff x="3755108" y="2079052"/>
            <a:chExt cx="1769474" cy="1645765"/>
          </a:xfrm>
        </p:grpSpPr>
        <p:sp>
          <p:nvSpPr>
            <p:cNvPr id="15" name="TextBox 14">
              <a:extLst>
                <a:ext uri="{FF2B5EF4-FFF2-40B4-BE49-F238E27FC236}">
                  <a16:creationId xmlns:a16="http://schemas.microsoft.com/office/drawing/2014/main" xmlns="" id="{59DFEB19-BBA2-492E-9F31-F33813596923}"/>
                </a:ext>
              </a:extLst>
            </p:cNvPr>
            <p:cNvSpPr txBox="1"/>
            <p:nvPr/>
          </p:nvSpPr>
          <p:spPr>
            <a:xfrm>
              <a:off x="3755108" y="2600641"/>
              <a:ext cx="520976"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Network </a:t>
              </a:r>
              <a:br>
                <a:rPr lang="en-IN" sz="1000" dirty="0">
                  <a:solidFill>
                    <a:srgbClr val="0D274D"/>
                  </a:solidFill>
                  <a:latin typeface="CiscoSansTT ExtraLight"/>
                </a:rPr>
              </a:br>
              <a:r>
                <a:rPr lang="en-IN" sz="1000" dirty="0">
                  <a:solidFill>
                    <a:srgbClr val="0D274D"/>
                  </a:solidFill>
                  <a:latin typeface="CiscoSansTT ExtraLight"/>
                </a:rPr>
                <a:t>Security</a:t>
              </a:r>
              <a:endParaRPr lang="en-US" sz="1000" dirty="0">
                <a:solidFill>
                  <a:srgbClr val="0D274D"/>
                </a:solidFill>
                <a:latin typeface="CiscoSansTT ExtraLight"/>
              </a:endParaRPr>
            </a:p>
          </p:txBody>
        </p:sp>
        <p:sp>
          <p:nvSpPr>
            <p:cNvPr id="16" name="TextBox 15">
              <a:extLst>
                <a:ext uri="{FF2B5EF4-FFF2-40B4-BE49-F238E27FC236}">
                  <a16:creationId xmlns:a16="http://schemas.microsoft.com/office/drawing/2014/main" xmlns="" id="{DDEE77BA-CA1E-4C03-B18F-B2DB19341E1A}"/>
                </a:ext>
              </a:extLst>
            </p:cNvPr>
            <p:cNvSpPr txBox="1"/>
            <p:nvPr/>
          </p:nvSpPr>
          <p:spPr>
            <a:xfrm>
              <a:off x="4902509" y="2600641"/>
              <a:ext cx="338234"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Cloud</a:t>
              </a:r>
              <a:br>
                <a:rPr lang="en-IN" sz="1000" dirty="0">
                  <a:solidFill>
                    <a:srgbClr val="0D274D"/>
                  </a:solidFill>
                  <a:latin typeface="CiscoSansTT ExtraLight"/>
                </a:rPr>
              </a:br>
              <a:r>
                <a:rPr lang="en-IN" sz="1000" dirty="0">
                  <a:solidFill>
                    <a:srgbClr val="0D274D"/>
                  </a:solidFill>
                  <a:latin typeface="CiscoSansTT ExtraLight"/>
                </a:rPr>
                <a:t>Edge</a:t>
              </a:r>
              <a:endParaRPr lang="en-US" sz="1000" dirty="0">
                <a:solidFill>
                  <a:srgbClr val="0D274D"/>
                </a:solidFill>
                <a:latin typeface="CiscoSansTT ExtraLight"/>
              </a:endParaRPr>
            </a:p>
          </p:txBody>
        </p:sp>
        <p:sp>
          <p:nvSpPr>
            <p:cNvPr id="17" name="TextBox 16">
              <a:extLst>
                <a:ext uri="{FF2B5EF4-FFF2-40B4-BE49-F238E27FC236}">
                  <a16:creationId xmlns:a16="http://schemas.microsoft.com/office/drawing/2014/main" xmlns="" id="{9BB539CC-F480-4393-B59B-D7FFB61022A2}"/>
                </a:ext>
              </a:extLst>
            </p:cNvPr>
            <p:cNvSpPr txBox="1"/>
            <p:nvPr/>
          </p:nvSpPr>
          <p:spPr>
            <a:xfrm>
              <a:off x="3755108" y="3417040"/>
              <a:ext cx="928139"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User &amp; Endpoint</a:t>
              </a:r>
              <a:br>
                <a:rPr lang="en-IN" sz="1000" dirty="0">
                  <a:solidFill>
                    <a:srgbClr val="0D274D"/>
                  </a:solidFill>
                  <a:latin typeface="CiscoSansTT ExtraLight"/>
                </a:rPr>
              </a:br>
              <a:r>
                <a:rPr lang="en-IN" sz="1000" dirty="0">
                  <a:solidFill>
                    <a:srgbClr val="0D274D"/>
                  </a:solidFill>
                  <a:latin typeface="CiscoSansTT ExtraLight"/>
                </a:rPr>
                <a:t>Protection</a:t>
              </a:r>
              <a:endParaRPr lang="en-US" sz="1000" dirty="0">
                <a:solidFill>
                  <a:srgbClr val="0D274D"/>
                </a:solidFill>
                <a:latin typeface="CiscoSansTT ExtraLight"/>
              </a:endParaRPr>
            </a:p>
          </p:txBody>
        </p:sp>
        <p:sp>
          <p:nvSpPr>
            <p:cNvPr id="18" name="TextBox 17">
              <a:extLst>
                <a:ext uri="{FF2B5EF4-FFF2-40B4-BE49-F238E27FC236}">
                  <a16:creationId xmlns:a16="http://schemas.microsoft.com/office/drawing/2014/main" xmlns="" id="{EE70BF39-B77F-4F81-986C-245B21DE8335}"/>
                </a:ext>
              </a:extLst>
            </p:cNvPr>
            <p:cNvSpPr txBox="1"/>
            <p:nvPr/>
          </p:nvSpPr>
          <p:spPr>
            <a:xfrm>
              <a:off x="4891395" y="3417040"/>
              <a:ext cx="633187"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Application</a:t>
              </a:r>
              <a:br>
                <a:rPr lang="en-IN" sz="1000" dirty="0">
                  <a:solidFill>
                    <a:srgbClr val="0D274D"/>
                  </a:solidFill>
                  <a:latin typeface="CiscoSansTT ExtraLight"/>
                </a:rPr>
              </a:br>
              <a:r>
                <a:rPr lang="en-IN" sz="1000" dirty="0">
                  <a:solidFill>
                    <a:srgbClr val="0D274D"/>
                  </a:solidFill>
                  <a:latin typeface="CiscoSansTT ExtraLight"/>
                </a:rPr>
                <a:t>Security</a:t>
              </a:r>
              <a:endParaRPr lang="en-US" sz="1000" dirty="0">
                <a:solidFill>
                  <a:srgbClr val="0D274D"/>
                </a:solidFill>
                <a:latin typeface="CiscoSansTT ExtraLight"/>
              </a:endParaRPr>
            </a:p>
          </p:txBody>
        </p:sp>
        <p:pic>
          <p:nvPicPr>
            <p:cNvPr id="6" name="Graphic 5">
              <a:extLst>
                <a:ext uri="{FF2B5EF4-FFF2-40B4-BE49-F238E27FC236}">
                  <a16:creationId xmlns:a16="http://schemas.microsoft.com/office/drawing/2014/main" xmlns="" id="{11D23B83-24B2-420D-A6E8-6C43E59F2CA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55108" y="2130280"/>
              <a:ext cx="415922" cy="415922"/>
            </a:xfrm>
            <a:prstGeom prst="rect">
              <a:avLst/>
            </a:prstGeom>
          </p:spPr>
        </p:pic>
        <p:pic>
          <p:nvPicPr>
            <p:cNvPr id="21" name="Graphic 20">
              <a:extLst>
                <a:ext uri="{FF2B5EF4-FFF2-40B4-BE49-F238E27FC236}">
                  <a16:creationId xmlns:a16="http://schemas.microsoft.com/office/drawing/2014/main" xmlns="" id="{69DE1AAF-4B04-4D6F-811A-44D0656A760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91394" y="2079052"/>
              <a:ext cx="362657" cy="467150"/>
            </a:xfrm>
            <a:prstGeom prst="rect">
              <a:avLst/>
            </a:prstGeom>
          </p:spPr>
        </p:pic>
        <p:pic>
          <p:nvPicPr>
            <p:cNvPr id="22" name="Graphic 21">
              <a:extLst>
                <a:ext uri="{FF2B5EF4-FFF2-40B4-BE49-F238E27FC236}">
                  <a16:creationId xmlns:a16="http://schemas.microsoft.com/office/drawing/2014/main" xmlns="" id="{537DE5BE-5DD2-4CD5-8DDC-967CE0C7069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864654" y="3038149"/>
              <a:ext cx="413944" cy="325635"/>
            </a:xfrm>
            <a:prstGeom prst="rect">
              <a:avLst/>
            </a:prstGeom>
          </p:spPr>
        </p:pic>
        <p:pic>
          <p:nvPicPr>
            <p:cNvPr id="23" name="Graphic 22">
              <a:extLst>
                <a:ext uri="{FF2B5EF4-FFF2-40B4-BE49-F238E27FC236}">
                  <a16:creationId xmlns:a16="http://schemas.microsoft.com/office/drawing/2014/main" xmlns="" id="{9E0C6BBA-60A7-4011-8AE0-FEAA757DCAA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755108" y="3070269"/>
              <a:ext cx="413944" cy="309078"/>
            </a:xfrm>
            <a:prstGeom prst="rect">
              <a:avLst/>
            </a:prstGeom>
          </p:spPr>
        </p:pic>
      </p:grpSp>
      <p:pic>
        <p:nvPicPr>
          <p:cNvPr id="19" name="Picture 18">
            <a:extLst>
              <a:ext uri="{FF2B5EF4-FFF2-40B4-BE49-F238E27FC236}">
                <a16:creationId xmlns:a16="http://schemas.microsoft.com/office/drawing/2014/main" xmlns="" id="{87F6DC69-8120-4642-84CC-B44647C8699D}"/>
              </a:ext>
            </a:extLst>
          </p:cNvPr>
          <p:cNvPicPr>
            <a:picLocks noChangeAspect="1"/>
          </p:cNvPicPr>
          <p:nvPr/>
        </p:nvPicPr>
        <p:blipFill rotWithShape="1">
          <a:blip r:embed="rId11">
            <a:extLst>
              <a:ext uri="{28A0092B-C50C-407E-A947-70E740481C1C}">
                <a14:useLocalDpi xmlns:a14="http://schemas.microsoft.com/office/drawing/2010/main" val="0"/>
              </a:ext>
            </a:extLst>
          </a:blip>
          <a:srcRect l="33040" t="19173" r="3946" b="8501"/>
          <a:stretch/>
        </p:blipFill>
        <p:spPr>
          <a:xfrm>
            <a:off x="5849389" y="1125226"/>
            <a:ext cx="1875932" cy="542088"/>
          </a:xfrm>
          <a:prstGeom prst="rect">
            <a:avLst/>
          </a:prstGeom>
        </p:spPr>
      </p:pic>
    </p:spTree>
    <p:extLst>
      <p:ext uri="{BB962C8B-B14F-4D97-AF65-F5344CB8AC3E}">
        <p14:creationId xmlns:p14="http://schemas.microsoft.com/office/powerpoint/2010/main" val="338009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80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43134F0B-214E-8140-A1EB-CC891A946500}"/>
              </a:ext>
            </a:extLst>
          </p:cNvPr>
          <p:cNvSpPr>
            <a:spLocks noGrp="1"/>
          </p:cNvSpPr>
          <p:nvPr>
            <p:ph type="body" sz="quarter" idx="10"/>
          </p:nvPr>
        </p:nvSpPr>
        <p:spPr/>
        <p:txBody>
          <a:bodyPr/>
          <a:lstStyle/>
          <a:p>
            <a:r>
              <a:rPr lang="en-US" dirty="0"/>
              <a:t>Public Cloud Email Services Adoption by Public and Private Companies</a:t>
            </a:r>
          </a:p>
        </p:txBody>
      </p:sp>
      <p:sp>
        <p:nvSpPr>
          <p:cNvPr id="2" name="Title 1"/>
          <p:cNvSpPr>
            <a:spLocks noGrp="1"/>
          </p:cNvSpPr>
          <p:nvPr>
            <p:ph type="title"/>
          </p:nvPr>
        </p:nvSpPr>
        <p:spPr/>
        <p:txBody>
          <a:bodyPr/>
          <a:lstStyle/>
          <a:p>
            <a:r>
              <a:rPr lang="en-US" dirty="0"/>
              <a:t>The great email migration</a:t>
            </a:r>
          </a:p>
        </p:txBody>
      </p:sp>
      <p:sp>
        <p:nvSpPr>
          <p:cNvPr id="7" name="Text Box 15"/>
          <p:cNvSpPr txBox="1">
            <a:spLocks noChangeArrowheads="1"/>
          </p:cNvSpPr>
          <p:nvPr/>
        </p:nvSpPr>
        <p:spPr bwMode="auto">
          <a:xfrm>
            <a:off x="1031958" y="3260297"/>
            <a:ext cx="758463" cy="215444"/>
          </a:xfrm>
          <a:prstGeom prst="rect">
            <a:avLst/>
          </a:prstGeom>
          <a:noFill/>
          <a:ln w="9525">
            <a:noFill/>
            <a:miter lim="800000"/>
            <a:headEnd/>
            <a:tailEnd/>
          </a:ln>
        </p:spPr>
        <p:txBody>
          <a:bodyPr lIns="0" tIns="0" rIns="0" bIns="0" anchor="b" anchorCtr="0">
            <a:spAutoFit/>
          </a:bodyPr>
          <a:lstStyle/>
          <a:p>
            <a:pPr algn="ctr">
              <a:spcBef>
                <a:spcPct val="25000"/>
              </a:spcBef>
            </a:pPr>
            <a:r>
              <a:rPr lang="en-US" sz="1400" dirty="0">
                <a:solidFill>
                  <a:schemeClr val="tx2"/>
                </a:solidFill>
                <a:latin typeface="+mn-lt"/>
                <a:cs typeface="Arial" charset="0"/>
              </a:rPr>
              <a:t>Today </a:t>
            </a:r>
            <a:r>
              <a:rPr lang="en-US" sz="1400" baseline="30000" dirty="0">
                <a:solidFill>
                  <a:schemeClr val="tx2"/>
                </a:solidFill>
                <a:latin typeface="+mn-lt"/>
                <a:cs typeface="Arial" charset="0"/>
              </a:rPr>
              <a:t>1</a:t>
            </a:r>
          </a:p>
        </p:txBody>
      </p:sp>
      <p:sp>
        <p:nvSpPr>
          <p:cNvPr id="11" name="Text Box 15"/>
          <p:cNvSpPr txBox="1">
            <a:spLocks noChangeArrowheads="1"/>
          </p:cNvSpPr>
          <p:nvPr/>
        </p:nvSpPr>
        <p:spPr bwMode="auto">
          <a:xfrm>
            <a:off x="4793290" y="3258271"/>
            <a:ext cx="1067165" cy="215444"/>
          </a:xfrm>
          <a:prstGeom prst="rect">
            <a:avLst/>
          </a:prstGeom>
          <a:noFill/>
          <a:ln w="9525">
            <a:noFill/>
            <a:miter lim="800000"/>
            <a:headEnd/>
            <a:tailEnd/>
          </a:ln>
        </p:spPr>
        <p:txBody>
          <a:bodyPr lIns="0" tIns="0" rIns="0" bIns="0" anchor="b" anchorCtr="0">
            <a:spAutoFit/>
          </a:bodyPr>
          <a:lstStyle/>
          <a:p>
            <a:pPr algn="ctr">
              <a:spcBef>
                <a:spcPct val="25000"/>
              </a:spcBef>
            </a:pPr>
            <a:r>
              <a:rPr lang="en-US" sz="1400" dirty="0">
                <a:solidFill>
                  <a:schemeClr val="tx2"/>
                </a:solidFill>
                <a:latin typeface="+mn-lt"/>
                <a:cs typeface="Arial" charset="0"/>
              </a:rPr>
              <a:t>By 2021 </a:t>
            </a:r>
            <a:r>
              <a:rPr lang="en-US" sz="1400" baseline="30000" dirty="0">
                <a:solidFill>
                  <a:schemeClr val="tx2"/>
                </a:solidFill>
                <a:latin typeface="+mn-lt"/>
                <a:cs typeface="Arial" charset="0"/>
              </a:rPr>
              <a:t>2</a:t>
            </a:r>
          </a:p>
        </p:txBody>
      </p:sp>
      <p:sp>
        <p:nvSpPr>
          <p:cNvPr id="18" name="TextBox 17">
            <a:extLst>
              <a:ext uri="{FF2B5EF4-FFF2-40B4-BE49-F238E27FC236}">
                <a16:creationId xmlns:a16="http://schemas.microsoft.com/office/drawing/2014/main" xmlns="" id="{6908D3EB-4D48-A14A-9375-38C93CD57391}"/>
              </a:ext>
            </a:extLst>
          </p:cNvPr>
          <p:cNvSpPr txBox="1"/>
          <p:nvPr/>
        </p:nvSpPr>
        <p:spPr>
          <a:xfrm>
            <a:off x="4900455" y="4701603"/>
            <a:ext cx="3882799" cy="276999"/>
          </a:xfrm>
          <a:prstGeom prst="rect">
            <a:avLst/>
          </a:prstGeom>
          <a:noFill/>
        </p:spPr>
        <p:txBody>
          <a:bodyPr wrap="square" rtlCol="0">
            <a:spAutoFit/>
          </a:bodyPr>
          <a:lstStyle/>
          <a:p>
            <a:r>
              <a:rPr lang="en-US" sz="600" baseline="30000" dirty="0">
                <a:solidFill>
                  <a:schemeClr val="bg1">
                    <a:lumMod val="50000"/>
                  </a:schemeClr>
                </a:solidFill>
                <a:latin typeface="+mj-lt"/>
              </a:rPr>
              <a:t>1</a:t>
            </a:r>
            <a:r>
              <a:rPr lang="en-US" sz="600" dirty="0">
                <a:solidFill>
                  <a:schemeClr val="bg1">
                    <a:lumMod val="50000"/>
                  </a:schemeClr>
                </a:solidFill>
                <a:latin typeface="+mj-lt"/>
              </a:rPr>
              <a:t> Gartner,</a:t>
            </a:r>
            <a:r>
              <a:rPr lang="en-CA" sz="600" dirty="0">
                <a:solidFill>
                  <a:schemeClr val="bg1">
                    <a:lumMod val="50000"/>
                  </a:schemeClr>
                </a:solidFill>
                <a:latin typeface="+mj-lt"/>
              </a:rPr>
              <a:t> Survey Analysis: Google and Microsoft Battle It Out in a Growing Cloud Email Market</a:t>
            </a:r>
            <a:r>
              <a:rPr lang="en-US" sz="600" dirty="0">
                <a:solidFill>
                  <a:schemeClr val="bg1">
                    <a:lumMod val="50000"/>
                  </a:schemeClr>
                </a:solidFill>
                <a:latin typeface="+mj-lt"/>
              </a:rPr>
              <a:t> </a:t>
            </a:r>
          </a:p>
          <a:p>
            <a:r>
              <a:rPr lang="en-CA" sz="600" baseline="30000" dirty="0">
                <a:solidFill>
                  <a:schemeClr val="bg1">
                    <a:lumMod val="50000"/>
                  </a:schemeClr>
                </a:solidFill>
                <a:latin typeface="+mj-lt"/>
              </a:rPr>
              <a:t>2 </a:t>
            </a:r>
            <a:r>
              <a:rPr lang="en-CA" sz="600" dirty="0">
                <a:solidFill>
                  <a:schemeClr val="bg1">
                    <a:lumMod val="50000"/>
                  </a:schemeClr>
                </a:solidFill>
                <a:latin typeface="+mj-lt"/>
              </a:rPr>
              <a:t> Gartner, Market Guide for Email Security</a:t>
            </a:r>
          </a:p>
        </p:txBody>
      </p:sp>
      <p:sp>
        <p:nvSpPr>
          <p:cNvPr id="42" name="TextBox 41">
            <a:extLst>
              <a:ext uri="{FF2B5EF4-FFF2-40B4-BE49-F238E27FC236}">
                <a16:creationId xmlns:a16="http://schemas.microsoft.com/office/drawing/2014/main" xmlns="" id="{8C0ECDF2-245A-AD44-8D7E-0DB20AB0F4EE}"/>
              </a:ext>
            </a:extLst>
          </p:cNvPr>
          <p:cNvSpPr txBox="1"/>
          <p:nvPr/>
        </p:nvSpPr>
        <p:spPr>
          <a:xfrm>
            <a:off x="6773107" y="3209685"/>
            <a:ext cx="1237839" cy="307777"/>
          </a:xfrm>
          <a:prstGeom prst="rect">
            <a:avLst/>
          </a:prstGeom>
          <a:noFill/>
        </p:spPr>
        <p:txBody>
          <a:bodyPr wrap="none" rtlCol="0">
            <a:spAutoFit/>
          </a:bodyPr>
          <a:lstStyle/>
          <a:p>
            <a:r>
              <a:rPr lang="en-US" sz="1400" dirty="0">
                <a:solidFill>
                  <a:schemeClr val="tx2"/>
                </a:solidFill>
                <a:latin typeface="+mn-lt"/>
                <a:cs typeface="Arial" charset="0"/>
              </a:rPr>
              <a:t>Market share</a:t>
            </a:r>
          </a:p>
        </p:txBody>
      </p:sp>
      <p:grpSp>
        <p:nvGrpSpPr>
          <p:cNvPr id="4" name="Group 3">
            <a:extLst>
              <a:ext uri="{FF2B5EF4-FFF2-40B4-BE49-F238E27FC236}">
                <a16:creationId xmlns:a16="http://schemas.microsoft.com/office/drawing/2014/main" xmlns="" id="{6549232B-3529-FB4F-869C-7F06750D7815}"/>
              </a:ext>
            </a:extLst>
          </p:cNvPr>
          <p:cNvGrpSpPr/>
          <p:nvPr/>
        </p:nvGrpSpPr>
        <p:grpSpPr>
          <a:xfrm>
            <a:off x="4686792" y="1860853"/>
            <a:ext cx="1280160" cy="1280160"/>
            <a:chOff x="2256363" y="1662260"/>
            <a:chExt cx="1280160" cy="1280160"/>
          </a:xfrm>
        </p:grpSpPr>
        <p:sp>
          <p:nvSpPr>
            <p:cNvPr id="202" name="Oval 201">
              <a:extLst>
                <a:ext uri="{FF2B5EF4-FFF2-40B4-BE49-F238E27FC236}">
                  <a16:creationId xmlns:a16="http://schemas.microsoft.com/office/drawing/2014/main" xmlns="" id="{5A3DAC64-8B46-0A47-9D0C-3858A63AD4C1}"/>
                </a:ext>
              </a:extLst>
            </p:cNvPr>
            <p:cNvSpPr/>
            <p:nvPr/>
          </p:nvSpPr>
          <p:spPr>
            <a:xfrm>
              <a:off x="2256363" y="1662260"/>
              <a:ext cx="1279576" cy="1280160"/>
            </a:xfrm>
            <a:prstGeom prst="ellipse">
              <a:avLst/>
            </a:prstGeom>
            <a:solidFill>
              <a:schemeClr val="bg2">
                <a:alpha val="54000"/>
              </a:schemeClr>
            </a:solidFill>
            <a:ln w="889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3241B"/>
                </a:solidFill>
                <a:effectLst/>
                <a:uLnTx/>
                <a:uFillTx/>
                <a:latin typeface="CiscoSansTT ExtraLight"/>
                <a:ea typeface="+mn-ea"/>
                <a:cs typeface="+mn-cs"/>
              </a:endParaRPr>
            </a:p>
          </p:txBody>
        </p:sp>
        <p:sp>
          <p:nvSpPr>
            <p:cNvPr id="203" name="Arc 202">
              <a:extLst>
                <a:ext uri="{FF2B5EF4-FFF2-40B4-BE49-F238E27FC236}">
                  <a16:creationId xmlns:a16="http://schemas.microsoft.com/office/drawing/2014/main" xmlns="" id="{CC0C737D-E662-4F43-9C59-A5E5D04D5798}"/>
                </a:ext>
              </a:extLst>
            </p:cNvPr>
            <p:cNvSpPr/>
            <p:nvPr/>
          </p:nvSpPr>
          <p:spPr>
            <a:xfrm>
              <a:off x="2256363" y="1662260"/>
              <a:ext cx="1280160" cy="1280160"/>
            </a:xfrm>
            <a:prstGeom prst="arc">
              <a:avLst>
                <a:gd name="adj1" fmla="val 16200000"/>
                <a:gd name="adj2" fmla="val 9575857"/>
              </a:avLst>
            </a:prstGeom>
            <a:noFill/>
            <a:ln w="889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3241B"/>
                </a:solidFill>
                <a:effectLst/>
                <a:uLnTx/>
                <a:uFillTx/>
                <a:latin typeface="CiscoSansTT ExtraLight"/>
                <a:ea typeface="+mn-ea"/>
                <a:cs typeface="+mn-cs"/>
              </a:endParaRPr>
            </a:p>
          </p:txBody>
        </p:sp>
        <p:sp>
          <p:nvSpPr>
            <p:cNvPr id="204" name="TextBox 203">
              <a:extLst>
                <a:ext uri="{FF2B5EF4-FFF2-40B4-BE49-F238E27FC236}">
                  <a16:creationId xmlns:a16="http://schemas.microsoft.com/office/drawing/2014/main" xmlns="" id="{7A649FD6-BB7C-A142-A4A8-675E43CBBC03}"/>
                </a:ext>
              </a:extLst>
            </p:cNvPr>
            <p:cNvSpPr txBox="1"/>
            <p:nvPr/>
          </p:nvSpPr>
          <p:spPr>
            <a:xfrm>
              <a:off x="2346922" y="1948397"/>
              <a:ext cx="1109598" cy="707886"/>
            </a:xfrm>
            <a:prstGeom prst="rect">
              <a:avLst/>
            </a:prstGeom>
            <a:noFill/>
          </p:spPr>
          <p:txBody>
            <a:bodyPr wrap="non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none" spc="-500" normalizeH="0" noProof="0" dirty="0">
                  <a:ln>
                    <a:noFill/>
                  </a:ln>
                  <a:effectLst/>
                  <a:uLnTx/>
                  <a:uFillTx/>
                  <a:latin typeface="+mj-lt"/>
                  <a:ea typeface="ＭＳ Ｐゴシック" charset="0"/>
                  <a:cs typeface="CiscoSansTT" panose="020B0503020201020303" pitchFamily="34" charset="0"/>
                </a:rPr>
                <a:t>7</a:t>
              </a:r>
              <a:r>
                <a:rPr kumimoji="0" lang="en-US" sz="4000" i="0" u="none" strike="noStrike" kern="1200" cap="none" spc="-300" normalizeH="0" baseline="0" noProof="0" dirty="0">
                  <a:ln>
                    <a:noFill/>
                  </a:ln>
                  <a:effectLst/>
                  <a:uLnTx/>
                  <a:uFillTx/>
                  <a:latin typeface="+mj-lt"/>
                  <a:ea typeface="ＭＳ Ｐゴシック" charset="0"/>
                  <a:cs typeface="CiscoSansTT" panose="020B0503020201020303" pitchFamily="34" charset="0"/>
                </a:rPr>
                <a:t>0%</a:t>
              </a:r>
            </a:p>
          </p:txBody>
        </p:sp>
      </p:grpSp>
      <p:grpSp>
        <p:nvGrpSpPr>
          <p:cNvPr id="3" name="Group 2">
            <a:extLst>
              <a:ext uri="{FF2B5EF4-FFF2-40B4-BE49-F238E27FC236}">
                <a16:creationId xmlns:a16="http://schemas.microsoft.com/office/drawing/2014/main" xmlns="" id="{2B12E759-080B-7945-A6DE-DEAFEDF7B1DD}"/>
              </a:ext>
            </a:extLst>
          </p:cNvPr>
          <p:cNvGrpSpPr/>
          <p:nvPr/>
        </p:nvGrpSpPr>
        <p:grpSpPr>
          <a:xfrm>
            <a:off x="773364" y="1860800"/>
            <a:ext cx="1285029" cy="1280266"/>
            <a:chOff x="692016" y="1649399"/>
            <a:chExt cx="1285029" cy="1280266"/>
          </a:xfrm>
        </p:grpSpPr>
        <p:sp>
          <p:nvSpPr>
            <p:cNvPr id="268" name="Oval 267">
              <a:extLst>
                <a:ext uri="{FF2B5EF4-FFF2-40B4-BE49-F238E27FC236}">
                  <a16:creationId xmlns:a16="http://schemas.microsoft.com/office/drawing/2014/main" xmlns="" id="{E56CAA1C-DD83-6047-A0C8-87A338E5F13B}"/>
                </a:ext>
              </a:extLst>
            </p:cNvPr>
            <p:cNvSpPr/>
            <p:nvPr/>
          </p:nvSpPr>
          <p:spPr>
            <a:xfrm>
              <a:off x="692016" y="1649505"/>
              <a:ext cx="1279576" cy="1280160"/>
            </a:xfrm>
            <a:prstGeom prst="ellipse">
              <a:avLst/>
            </a:prstGeom>
            <a:solidFill>
              <a:schemeClr val="bg2">
                <a:alpha val="54000"/>
              </a:schemeClr>
            </a:solidFill>
            <a:ln w="889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3241B"/>
                </a:solidFill>
                <a:effectLst/>
                <a:uLnTx/>
                <a:uFillTx/>
                <a:latin typeface="CiscoSansTT ExtraLight"/>
                <a:ea typeface="+mn-ea"/>
                <a:cs typeface="+mn-cs"/>
              </a:endParaRPr>
            </a:p>
          </p:txBody>
        </p:sp>
        <p:sp>
          <p:nvSpPr>
            <p:cNvPr id="269" name="Arc 268">
              <a:extLst>
                <a:ext uri="{FF2B5EF4-FFF2-40B4-BE49-F238E27FC236}">
                  <a16:creationId xmlns:a16="http://schemas.microsoft.com/office/drawing/2014/main" xmlns="" id="{5ED23C97-1FEE-5A48-B980-3F2F2955F3AD}"/>
                </a:ext>
              </a:extLst>
            </p:cNvPr>
            <p:cNvSpPr/>
            <p:nvPr/>
          </p:nvSpPr>
          <p:spPr>
            <a:xfrm>
              <a:off x="696885" y="1649399"/>
              <a:ext cx="1280160" cy="1280160"/>
            </a:xfrm>
            <a:prstGeom prst="arc">
              <a:avLst>
                <a:gd name="adj1" fmla="val 16200000"/>
                <a:gd name="adj2" fmla="val 20132731"/>
              </a:avLst>
            </a:prstGeom>
            <a:noFill/>
            <a:ln w="889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3241B"/>
                </a:solidFill>
                <a:effectLst/>
                <a:uLnTx/>
                <a:uFillTx/>
                <a:latin typeface="CiscoSansTT ExtraLight"/>
                <a:ea typeface="+mn-ea"/>
                <a:cs typeface="+mn-cs"/>
              </a:endParaRPr>
            </a:p>
          </p:txBody>
        </p:sp>
        <p:sp>
          <p:nvSpPr>
            <p:cNvPr id="270" name="TextBox 269">
              <a:extLst>
                <a:ext uri="{FF2B5EF4-FFF2-40B4-BE49-F238E27FC236}">
                  <a16:creationId xmlns:a16="http://schemas.microsoft.com/office/drawing/2014/main" xmlns="" id="{01F32158-BAF3-8A40-9B68-2BC0BBFF9ED3}"/>
                </a:ext>
              </a:extLst>
            </p:cNvPr>
            <p:cNvSpPr txBox="1"/>
            <p:nvPr/>
          </p:nvSpPr>
          <p:spPr>
            <a:xfrm>
              <a:off x="782575" y="1935642"/>
              <a:ext cx="1109598" cy="707886"/>
            </a:xfrm>
            <a:prstGeom prst="rect">
              <a:avLst/>
            </a:prstGeom>
            <a:noFill/>
          </p:spPr>
          <p:txBody>
            <a:bodyPr wrap="non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none" spc="-300" normalizeH="0" baseline="0" noProof="0" dirty="0">
                  <a:ln>
                    <a:noFill/>
                  </a:ln>
                  <a:solidFill>
                    <a:schemeClr val="accent1"/>
                  </a:solidFill>
                  <a:effectLst/>
                  <a:uLnTx/>
                  <a:uFillTx/>
                  <a:latin typeface="+mj-lt"/>
                  <a:ea typeface="ＭＳ Ｐゴシック" charset="0"/>
                  <a:cs typeface="CiscoSansTT" panose="020B0503020201020303" pitchFamily="34" charset="0"/>
                </a:rPr>
                <a:t>27%</a:t>
              </a:r>
            </a:p>
          </p:txBody>
        </p:sp>
      </p:grpSp>
      <p:grpSp>
        <p:nvGrpSpPr>
          <p:cNvPr id="28" name="Group 27">
            <a:extLst>
              <a:ext uri="{FF2B5EF4-FFF2-40B4-BE49-F238E27FC236}">
                <a16:creationId xmlns:a16="http://schemas.microsoft.com/office/drawing/2014/main" xmlns="" id="{F7F33FD0-AE85-B942-ACF9-1E3FB8901C32}"/>
              </a:ext>
            </a:extLst>
          </p:cNvPr>
          <p:cNvGrpSpPr/>
          <p:nvPr/>
        </p:nvGrpSpPr>
        <p:grpSpPr>
          <a:xfrm>
            <a:off x="6750892" y="1858396"/>
            <a:ext cx="1282270" cy="1285075"/>
            <a:chOff x="4537075" y="5234781"/>
            <a:chExt cx="725488" cy="727075"/>
          </a:xfrm>
        </p:grpSpPr>
        <p:grpSp>
          <p:nvGrpSpPr>
            <p:cNvPr id="29" name="Group 28">
              <a:extLst>
                <a:ext uri="{FF2B5EF4-FFF2-40B4-BE49-F238E27FC236}">
                  <a16:creationId xmlns:a16="http://schemas.microsoft.com/office/drawing/2014/main" xmlns="" id="{FAD3A5B6-7088-FB43-92A8-EC04007265B6}"/>
                </a:ext>
              </a:extLst>
            </p:cNvPr>
            <p:cNvGrpSpPr/>
            <p:nvPr/>
          </p:nvGrpSpPr>
          <p:grpSpPr>
            <a:xfrm>
              <a:off x="4537075" y="5234781"/>
              <a:ext cx="725488" cy="727075"/>
              <a:chOff x="4537075" y="5234781"/>
              <a:chExt cx="725488" cy="727075"/>
            </a:xfrm>
          </p:grpSpPr>
          <p:sp>
            <p:nvSpPr>
              <p:cNvPr id="31" name="Oval 208">
                <a:extLst>
                  <a:ext uri="{FF2B5EF4-FFF2-40B4-BE49-F238E27FC236}">
                    <a16:creationId xmlns:a16="http://schemas.microsoft.com/office/drawing/2014/main" xmlns="" id="{33BF38F5-A736-EF4D-BC76-2F67491D7874}"/>
                  </a:ext>
                </a:extLst>
              </p:cNvPr>
              <p:cNvSpPr>
                <a:spLocks noChangeArrowheads="1"/>
              </p:cNvSpPr>
              <p:nvPr/>
            </p:nvSpPr>
            <p:spPr bwMode="auto">
              <a:xfrm>
                <a:off x="4537075" y="5234781"/>
                <a:ext cx="725488" cy="727075"/>
              </a:xfrm>
              <a:prstGeom prst="ellipse">
                <a:avLst/>
              </a:prstGeom>
              <a:noFill/>
              <a:ln w="88900">
                <a:solidFill>
                  <a:schemeClr val="bg2">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09">
                <a:extLst>
                  <a:ext uri="{FF2B5EF4-FFF2-40B4-BE49-F238E27FC236}">
                    <a16:creationId xmlns:a16="http://schemas.microsoft.com/office/drawing/2014/main" xmlns="" id="{67349A2C-7231-6848-88C3-488ABB3A2FAC}"/>
                  </a:ext>
                </a:extLst>
              </p:cNvPr>
              <p:cNvSpPr>
                <a:spLocks/>
              </p:cNvSpPr>
              <p:nvPr/>
            </p:nvSpPr>
            <p:spPr bwMode="auto">
              <a:xfrm>
                <a:off x="4768850" y="5234781"/>
                <a:ext cx="490538" cy="723900"/>
              </a:xfrm>
              <a:custGeom>
                <a:avLst/>
                <a:gdLst>
                  <a:gd name="T0" fmla="*/ 47 w 180"/>
                  <a:gd name="T1" fmla="*/ 0 h 265"/>
                  <a:gd name="T2" fmla="*/ 180 w 180"/>
                  <a:gd name="T3" fmla="*/ 132 h 265"/>
                  <a:gd name="T4" fmla="*/ 47 w 180"/>
                  <a:gd name="T5" fmla="*/ 265 h 265"/>
                  <a:gd name="T6" fmla="*/ 0 w 180"/>
                  <a:gd name="T7" fmla="*/ 256 h 265"/>
                </a:gdLst>
                <a:ahLst/>
                <a:cxnLst>
                  <a:cxn ang="0">
                    <a:pos x="T0" y="T1"/>
                  </a:cxn>
                  <a:cxn ang="0">
                    <a:pos x="T2" y="T3"/>
                  </a:cxn>
                  <a:cxn ang="0">
                    <a:pos x="T4" y="T5"/>
                  </a:cxn>
                  <a:cxn ang="0">
                    <a:pos x="T6" y="T7"/>
                  </a:cxn>
                </a:cxnLst>
                <a:rect l="0" t="0" r="r" b="b"/>
                <a:pathLst>
                  <a:path w="180" h="265">
                    <a:moveTo>
                      <a:pt x="47" y="0"/>
                    </a:moveTo>
                    <a:cubicBezTo>
                      <a:pt x="120" y="0"/>
                      <a:pt x="180" y="59"/>
                      <a:pt x="180" y="132"/>
                    </a:cubicBezTo>
                    <a:cubicBezTo>
                      <a:pt x="180" y="206"/>
                      <a:pt x="120" y="265"/>
                      <a:pt x="47" y="265"/>
                    </a:cubicBezTo>
                    <a:cubicBezTo>
                      <a:pt x="30" y="265"/>
                      <a:pt x="16" y="262"/>
                      <a:pt x="0" y="256"/>
                    </a:cubicBezTo>
                  </a:path>
                </a:pathLst>
              </a:custGeom>
              <a:noFill/>
              <a:ln w="889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TextBox 29">
              <a:extLst>
                <a:ext uri="{FF2B5EF4-FFF2-40B4-BE49-F238E27FC236}">
                  <a16:creationId xmlns:a16="http://schemas.microsoft.com/office/drawing/2014/main" xmlns="" id="{ECF4BE11-B783-9245-A1EF-1B346E654136}"/>
                </a:ext>
              </a:extLst>
            </p:cNvPr>
            <p:cNvSpPr txBox="1"/>
            <p:nvPr/>
          </p:nvSpPr>
          <p:spPr>
            <a:xfrm>
              <a:off x="4545013" y="5399267"/>
              <a:ext cx="709612" cy="400511"/>
            </a:xfrm>
            <a:prstGeom prst="rect">
              <a:avLst/>
            </a:prstGeom>
            <a:noFill/>
          </p:spPr>
          <p:txBody>
            <a:bodyPr wrap="square" lIns="0" rIns="0" rtlCol="0">
              <a:spAutoFit/>
            </a:bodyPr>
            <a:lstStyle/>
            <a:p>
              <a:pPr algn="ctr"/>
              <a:r>
                <a:rPr lang="en-US" sz="4000" spc="-300" dirty="0">
                  <a:solidFill>
                    <a:schemeClr val="accent2"/>
                  </a:solidFill>
                  <a:latin typeface="+mn-lt"/>
                </a:rPr>
                <a:t>56%</a:t>
              </a:r>
            </a:p>
          </p:txBody>
        </p:sp>
      </p:grpSp>
      <p:pic>
        <p:nvPicPr>
          <p:cNvPr id="36" name="Graphic 35">
            <a:extLst>
              <a:ext uri="{FF2B5EF4-FFF2-40B4-BE49-F238E27FC236}">
                <a16:creationId xmlns:a16="http://schemas.microsoft.com/office/drawing/2014/main" xmlns="" id="{9BED5E92-C1A7-B544-94C4-163D40A3C20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7158" y="3801507"/>
            <a:ext cx="415922" cy="415922"/>
          </a:xfrm>
          <a:prstGeom prst="rect">
            <a:avLst/>
          </a:prstGeom>
        </p:spPr>
      </p:pic>
      <p:pic>
        <p:nvPicPr>
          <p:cNvPr id="14" name="Picture 13">
            <a:extLst>
              <a:ext uri="{FF2B5EF4-FFF2-40B4-BE49-F238E27FC236}">
                <a16:creationId xmlns:a16="http://schemas.microsoft.com/office/drawing/2014/main" xmlns="" id="{43EE84A6-BC66-B641-911D-CC4A5D573BC2}"/>
              </a:ext>
            </a:extLst>
          </p:cNvPr>
          <p:cNvPicPr>
            <a:picLocks noChangeAspect="1"/>
          </p:cNvPicPr>
          <p:nvPr/>
        </p:nvPicPr>
        <p:blipFill>
          <a:blip r:embed="rId5"/>
          <a:stretch>
            <a:fillRect/>
          </a:stretch>
        </p:blipFill>
        <p:spPr>
          <a:xfrm>
            <a:off x="1382462" y="3845471"/>
            <a:ext cx="437294" cy="313197"/>
          </a:xfrm>
          <a:prstGeom prst="rect">
            <a:avLst/>
          </a:prstGeom>
        </p:spPr>
      </p:pic>
      <p:grpSp>
        <p:nvGrpSpPr>
          <p:cNvPr id="17" name="Group 16">
            <a:extLst>
              <a:ext uri="{FF2B5EF4-FFF2-40B4-BE49-F238E27FC236}">
                <a16:creationId xmlns:a16="http://schemas.microsoft.com/office/drawing/2014/main" xmlns="" id="{2F07F103-5201-BC4B-96DB-E49FBDCBA6A1}"/>
              </a:ext>
            </a:extLst>
          </p:cNvPr>
          <p:cNvGrpSpPr/>
          <p:nvPr/>
        </p:nvGrpSpPr>
        <p:grpSpPr>
          <a:xfrm>
            <a:off x="4975449" y="3743156"/>
            <a:ext cx="702262" cy="560414"/>
            <a:chOff x="6661064" y="3970202"/>
            <a:chExt cx="702262" cy="560414"/>
          </a:xfrm>
        </p:grpSpPr>
        <p:pic>
          <p:nvPicPr>
            <p:cNvPr id="34" name="Graphic 33">
              <a:extLst>
                <a:ext uri="{FF2B5EF4-FFF2-40B4-BE49-F238E27FC236}">
                  <a16:creationId xmlns:a16="http://schemas.microsoft.com/office/drawing/2014/main" xmlns="" id="{DF3BE475-D3A8-A549-AFC1-9FB153BA993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661064" y="3970202"/>
              <a:ext cx="702262" cy="430721"/>
            </a:xfrm>
            <a:prstGeom prst="rect">
              <a:avLst/>
            </a:prstGeom>
          </p:spPr>
        </p:pic>
        <p:sp>
          <p:nvSpPr>
            <p:cNvPr id="16" name="Rectangle 15">
              <a:extLst>
                <a:ext uri="{FF2B5EF4-FFF2-40B4-BE49-F238E27FC236}">
                  <a16:creationId xmlns:a16="http://schemas.microsoft.com/office/drawing/2014/main" xmlns="" id="{F349DB25-E3B8-0F4E-93DC-B724CE74B07F}"/>
                </a:ext>
              </a:extLst>
            </p:cNvPr>
            <p:cNvSpPr/>
            <p:nvPr/>
          </p:nvSpPr>
          <p:spPr>
            <a:xfrm>
              <a:off x="6769099" y="4326379"/>
              <a:ext cx="486833" cy="97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xmlns="" id="{2C40A9C7-32BC-DC48-84E4-4C9C3EC996C5}"/>
                </a:ext>
              </a:extLst>
            </p:cNvPr>
            <p:cNvPicPr>
              <a:picLocks noChangeAspect="1"/>
            </p:cNvPicPr>
            <p:nvPr/>
          </p:nvPicPr>
          <p:blipFill>
            <a:blip r:embed="rId5"/>
            <a:stretch>
              <a:fillRect/>
            </a:stretch>
          </p:blipFill>
          <p:spPr>
            <a:xfrm>
              <a:off x="6793548" y="4217419"/>
              <a:ext cx="437294" cy="313197"/>
            </a:xfrm>
            <a:prstGeom prst="rect">
              <a:avLst/>
            </a:prstGeom>
          </p:spPr>
        </p:pic>
      </p:grpSp>
      <p:cxnSp>
        <p:nvCxnSpPr>
          <p:cNvPr id="21" name="Straight Arrow Connector 20">
            <a:extLst>
              <a:ext uri="{FF2B5EF4-FFF2-40B4-BE49-F238E27FC236}">
                <a16:creationId xmlns:a16="http://schemas.microsoft.com/office/drawing/2014/main" xmlns="" id="{09742BFC-6A3B-D549-85B5-43A93F1CB901}"/>
              </a:ext>
            </a:extLst>
          </p:cNvPr>
          <p:cNvCxnSpPr>
            <a:cxnSpLocks/>
          </p:cNvCxnSpPr>
          <p:nvPr/>
        </p:nvCxnSpPr>
        <p:spPr>
          <a:xfrm>
            <a:off x="2682240" y="2916895"/>
            <a:ext cx="1304544" cy="0"/>
          </a:xfrm>
          <a:prstGeom prst="straightConnector1">
            <a:avLst/>
          </a:prstGeom>
          <a:ln w="12700" cap="rnd">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D8EABE8-CF96-EF4F-BCB9-917D842B43A1}"/>
              </a:ext>
            </a:extLst>
          </p:cNvPr>
          <p:cNvCxnSpPr/>
          <p:nvPr/>
        </p:nvCxnSpPr>
        <p:spPr>
          <a:xfrm>
            <a:off x="2682240" y="1821027"/>
            <a:ext cx="0" cy="2267506"/>
          </a:xfrm>
          <a:prstGeom prst="line">
            <a:avLst/>
          </a:prstGeom>
          <a:ln w="12700" cap="rnd">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AB30D81-0B83-0949-80AA-781F61461DAB}"/>
              </a:ext>
            </a:extLst>
          </p:cNvPr>
          <p:cNvCxnSpPr>
            <a:cxnSpLocks/>
          </p:cNvCxnSpPr>
          <p:nvPr/>
        </p:nvCxnSpPr>
        <p:spPr>
          <a:xfrm flipH="1">
            <a:off x="2185424" y="1821027"/>
            <a:ext cx="496816" cy="0"/>
          </a:xfrm>
          <a:prstGeom prst="line">
            <a:avLst/>
          </a:prstGeom>
          <a:ln w="12700" cap="rnd">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C7C49147-B3D7-C94B-9D67-5303CAC8358A}"/>
              </a:ext>
            </a:extLst>
          </p:cNvPr>
          <p:cNvCxnSpPr>
            <a:cxnSpLocks/>
          </p:cNvCxnSpPr>
          <p:nvPr/>
        </p:nvCxnSpPr>
        <p:spPr>
          <a:xfrm flipH="1">
            <a:off x="2185424" y="4088739"/>
            <a:ext cx="496816" cy="0"/>
          </a:xfrm>
          <a:prstGeom prst="line">
            <a:avLst/>
          </a:prstGeom>
          <a:ln w="12700" cap="rnd">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CCD7A52-1409-564A-858E-606B36DE2D0B}"/>
              </a:ext>
            </a:extLst>
          </p:cNvPr>
          <p:cNvCxnSpPr/>
          <p:nvPr/>
        </p:nvCxnSpPr>
        <p:spPr>
          <a:xfrm>
            <a:off x="4229371" y="1821027"/>
            <a:ext cx="0" cy="2267506"/>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6A14400-16E9-CB41-90AE-6DA058C0E1EB}"/>
              </a:ext>
            </a:extLst>
          </p:cNvPr>
          <p:cNvCxnSpPr>
            <a:cxnSpLocks/>
          </p:cNvCxnSpPr>
          <p:nvPr/>
        </p:nvCxnSpPr>
        <p:spPr>
          <a:xfrm flipH="1">
            <a:off x="4232427" y="1821027"/>
            <a:ext cx="496816"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1BD78D6E-BE7C-9045-99B6-32B8E39330E3}"/>
              </a:ext>
            </a:extLst>
          </p:cNvPr>
          <p:cNvCxnSpPr>
            <a:cxnSpLocks/>
          </p:cNvCxnSpPr>
          <p:nvPr/>
        </p:nvCxnSpPr>
        <p:spPr>
          <a:xfrm flipH="1">
            <a:off x="4232427" y="4088739"/>
            <a:ext cx="496816"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3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67EE6FDD-F6C9-3342-90B2-B170DDC61C35}"/>
              </a:ext>
            </a:extLst>
          </p:cNvPr>
          <p:cNvSpPr>
            <a:spLocks noGrp="1"/>
          </p:cNvSpPr>
          <p:nvPr>
            <p:ph type="title"/>
          </p:nvPr>
        </p:nvSpPr>
        <p:spPr/>
        <p:txBody>
          <a:bodyPr/>
          <a:lstStyle/>
          <a:p>
            <a:r>
              <a:rPr lang="en-US" sz="5400" dirty="0">
                <a:solidFill>
                  <a:schemeClr val="tx1"/>
                </a:solidFill>
                <a:latin typeface="CiscoSansTT" panose="020B0503020201020303" pitchFamily="34" charset="0"/>
                <a:cs typeface="CiscoSansTT" panose="020B0503020201020303" pitchFamily="34" charset="0"/>
              </a:rPr>
              <a:t>#1</a:t>
            </a:r>
          </a:p>
        </p:txBody>
      </p:sp>
      <p:sp>
        <p:nvSpPr>
          <p:cNvPr id="13" name="Text Placeholder 12">
            <a:extLst>
              <a:ext uri="{FF2B5EF4-FFF2-40B4-BE49-F238E27FC236}">
                <a16:creationId xmlns:a16="http://schemas.microsoft.com/office/drawing/2014/main" xmlns="" id="{65C1193B-C2BF-D841-A275-D9DB4BA77B8C}"/>
              </a:ext>
            </a:extLst>
          </p:cNvPr>
          <p:cNvSpPr>
            <a:spLocks noGrp="1"/>
          </p:cNvSpPr>
          <p:nvPr>
            <p:ph type="body" sz="quarter" idx="11"/>
          </p:nvPr>
        </p:nvSpPr>
        <p:spPr/>
        <p:txBody>
          <a:bodyPr/>
          <a:lstStyle/>
          <a:p>
            <a:r>
              <a:rPr lang="en-US" dirty="0"/>
              <a:t>$125,439</a:t>
            </a:r>
          </a:p>
        </p:txBody>
      </p:sp>
      <p:sp>
        <p:nvSpPr>
          <p:cNvPr id="14" name="Text Placeholder 13">
            <a:extLst>
              <a:ext uri="{FF2B5EF4-FFF2-40B4-BE49-F238E27FC236}">
                <a16:creationId xmlns:a16="http://schemas.microsoft.com/office/drawing/2014/main" xmlns="" id="{CCDC2278-B658-FF47-BE46-65875F26D474}"/>
              </a:ext>
            </a:extLst>
          </p:cNvPr>
          <p:cNvSpPr>
            <a:spLocks noGrp="1"/>
          </p:cNvSpPr>
          <p:nvPr>
            <p:ph type="body" sz="quarter" idx="15"/>
          </p:nvPr>
        </p:nvSpPr>
        <p:spPr/>
        <p:txBody>
          <a:bodyPr/>
          <a:lstStyle/>
          <a:p>
            <a:r>
              <a:rPr lang="en-US" dirty="0"/>
              <a:t>$1.2B</a:t>
            </a:r>
          </a:p>
        </p:txBody>
      </p:sp>
      <p:sp>
        <p:nvSpPr>
          <p:cNvPr id="15" name="Text Placeholder 14">
            <a:extLst>
              <a:ext uri="{FF2B5EF4-FFF2-40B4-BE49-F238E27FC236}">
                <a16:creationId xmlns:a16="http://schemas.microsoft.com/office/drawing/2014/main" xmlns="" id="{1CC88718-06C9-3947-9511-C5822BDD260A}"/>
              </a:ext>
            </a:extLst>
          </p:cNvPr>
          <p:cNvSpPr>
            <a:spLocks noGrp="1"/>
          </p:cNvSpPr>
          <p:nvPr>
            <p:ph type="body" sz="quarter" idx="16"/>
          </p:nvPr>
        </p:nvSpPr>
        <p:spPr/>
        <p:txBody>
          <a:bodyPr/>
          <a:lstStyle/>
          <a:p>
            <a:r>
              <a:rPr lang="en-US" dirty="0"/>
              <a:t>in losses to business email compromise in 2018</a:t>
            </a:r>
            <a:r>
              <a:rPr lang="en-US" baseline="30000" dirty="0"/>
              <a:t>1</a:t>
            </a:r>
          </a:p>
        </p:txBody>
      </p:sp>
      <p:sp>
        <p:nvSpPr>
          <p:cNvPr id="16" name="Text Placeholder 15">
            <a:extLst>
              <a:ext uri="{FF2B5EF4-FFF2-40B4-BE49-F238E27FC236}">
                <a16:creationId xmlns:a16="http://schemas.microsoft.com/office/drawing/2014/main" xmlns="" id="{7EB1ED26-214D-6046-A0B7-517454447C68}"/>
              </a:ext>
            </a:extLst>
          </p:cNvPr>
          <p:cNvSpPr>
            <a:spLocks noGrp="1"/>
          </p:cNvSpPr>
          <p:nvPr>
            <p:ph type="body" sz="quarter" idx="17"/>
          </p:nvPr>
        </p:nvSpPr>
        <p:spPr/>
        <p:txBody>
          <a:bodyPr/>
          <a:lstStyle/>
          <a:p>
            <a:r>
              <a:rPr lang="en-US" dirty="0"/>
              <a:t>average per transaction</a:t>
            </a:r>
            <a:r>
              <a:rPr lang="en-US" baseline="30000" dirty="0"/>
              <a:t>2</a:t>
            </a:r>
          </a:p>
        </p:txBody>
      </p:sp>
      <p:sp>
        <p:nvSpPr>
          <p:cNvPr id="17" name="Text Placeholder 16">
            <a:extLst>
              <a:ext uri="{FF2B5EF4-FFF2-40B4-BE49-F238E27FC236}">
                <a16:creationId xmlns:a16="http://schemas.microsoft.com/office/drawing/2014/main" xmlns="" id="{52E504D7-5D82-4E4E-8790-5BB88C787892}"/>
              </a:ext>
            </a:extLst>
          </p:cNvPr>
          <p:cNvSpPr>
            <a:spLocks noGrp="1"/>
          </p:cNvSpPr>
          <p:nvPr>
            <p:ph type="body" sz="quarter" idx="18"/>
          </p:nvPr>
        </p:nvSpPr>
        <p:spPr/>
        <p:txBody>
          <a:bodyPr/>
          <a:lstStyle/>
          <a:p>
            <a:r>
              <a:rPr lang="en-US" sz="2400" dirty="0">
                <a:solidFill>
                  <a:schemeClr val="tx1"/>
                </a:solidFill>
                <a:latin typeface="CiscoSansTT" panose="020B0503020201020303" pitchFamily="34" charset="0"/>
                <a:cs typeface="CiscoSansTT" panose="020B0503020201020303" pitchFamily="34" charset="0"/>
              </a:rPr>
              <a:t>Email: The number one threat vector</a:t>
            </a:r>
          </a:p>
        </p:txBody>
      </p:sp>
      <p:sp>
        <p:nvSpPr>
          <p:cNvPr id="4" name="TextBox 3">
            <a:extLst>
              <a:ext uri="{FF2B5EF4-FFF2-40B4-BE49-F238E27FC236}">
                <a16:creationId xmlns:a16="http://schemas.microsoft.com/office/drawing/2014/main" xmlns="" id="{B700797C-C95C-DD42-8A27-2CBF4F13A149}"/>
              </a:ext>
            </a:extLst>
          </p:cNvPr>
          <p:cNvSpPr txBox="1"/>
          <p:nvPr/>
        </p:nvSpPr>
        <p:spPr>
          <a:xfrm>
            <a:off x="7051282" y="4781065"/>
            <a:ext cx="1438214" cy="184666"/>
          </a:xfrm>
          <a:prstGeom prst="rect">
            <a:avLst/>
          </a:prstGeom>
          <a:noFill/>
        </p:spPr>
        <p:txBody>
          <a:bodyPr wrap="none" rtlCol="0">
            <a:spAutoFit/>
          </a:bodyPr>
          <a:lstStyle/>
          <a:p>
            <a:r>
              <a:rPr lang="en-US" sz="600" baseline="30000" dirty="0">
                <a:solidFill>
                  <a:schemeClr val="bg1">
                    <a:lumMod val="50000"/>
                  </a:schemeClr>
                </a:solidFill>
                <a:latin typeface="CiscoSansTT ExtraLight" panose="020B0303020201020303" pitchFamily="34" charset="0"/>
                <a:cs typeface="CiscoSansTT ExtraLight" panose="020B0303020201020303" pitchFamily="34" charset="0"/>
              </a:rPr>
              <a:t>1</a:t>
            </a:r>
            <a:r>
              <a:rPr lang="en-US" sz="600" dirty="0">
                <a:solidFill>
                  <a:schemeClr val="bg1">
                    <a:lumMod val="50000"/>
                  </a:schemeClr>
                </a:solidFill>
                <a:latin typeface="CiscoSansTT ExtraLight" panose="020B0303020201020303" pitchFamily="34" charset="0"/>
                <a:cs typeface="CiscoSansTT ExtraLight" panose="020B0303020201020303" pitchFamily="34" charset="0"/>
              </a:rPr>
              <a:t>FBI IDC report 2019. | </a:t>
            </a:r>
            <a:r>
              <a:rPr lang="en-US" sz="600" baseline="30000" dirty="0">
                <a:solidFill>
                  <a:schemeClr val="bg1">
                    <a:lumMod val="50000"/>
                  </a:schemeClr>
                </a:solidFill>
                <a:latin typeface="CiscoSansTT ExtraLight" panose="020B0303020201020303" pitchFamily="34" charset="0"/>
                <a:cs typeface="CiscoSansTT ExtraLight" panose="020B0303020201020303" pitchFamily="34" charset="0"/>
              </a:rPr>
              <a:t>2</a:t>
            </a:r>
            <a:r>
              <a:rPr lang="en-US" sz="600" dirty="0">
                <a:solidFill>
                  <a:schemeClr val="bg1">
                    <a:lumMod val="50000"/>
                  </a:schemeClr>
                </a:solidFill>
                <a:latin typeface="CiscoSansTT ExtraLight" panose="020B0303020201020303" pitchFamily="34" charset="0"/>
                <a:cs typeface="CiscoSansTT ExtraLight" panose="020B0303020201020303" pitchFamily="34" charset="0"/>
              </a:rPr>
              <a:t>OpenPhish.</a:t>
            </a:r>
          </a:p>
        </p:txBody>
      </p:sp>
      <p:pic>
        <p:nvPicPr>
          <p:cNvPr id="5" name="Picture 4">
            <a:extLst>
              <a:ext uri="{FF2B5EF4-FFF2-40B4-BE49-F238E27FC236}">
                <a16:creationId xmlns:a16="http://schemas.microsoft.com/office/drawing/2014/main" xmlns="" id="{13CD807A-70D9-FF41-BEC5-F39B748EA3A9}"/>
              </a:ext>
            </a:extLst>
          </p:cNvPr>
          <p:cNvPicPr>
            <a:picLocks noChangeAspect="1"/>
          </p:cNvPicPr>
          <p:nvPr/>
        </p:nvPicPr>
        <p:blipFill>
          <a:blip r:embed="rId3"/>
          <a:stretch>
            <a:fillRect/>
          </a:stretch>
        </p:blipFill>
        <p:spPr>
          <a:xfrm>
            <a:off x="438722" y="0"/>
            <a:ext cx="2122627" cy="2122627"/>
          </a:xfrm>
          <a:prstGeom prst="rect">
            <a:avLst/>
          </a:prstGeom>
        </p:spPr>
      </p:pic>
    </p:spTree>
    <p:extLst>
      <p:ext uri="{BB962C8B-B14F-4D97-AF65-F5344CB8AC3E}">
        <p14:creationId xmlns:p14="http://schemas.microsoft.com/office/powerpoint/2010/main" val="245869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xmlns="" id="{ECF92915-4E2F-E549-BC04-9F092346DB31}"/>
              </a:ext>
            </a:extLst>
          </p:cNvPr>
          <p:cNvSpPr/>
          <p:nvPr/>
        </p:nvSpPr>
        <p:spPr>
          <a:xfrm rot="5400000">
            <a:off x="3883453" y="-414812"/>
            <a:ext cx="881794" cy="8648701"/>
          </a:xfrm>
          <a:prstGeom prst="round2Same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xmlns="" id="{F954872C-91A4-5842-A5E7-AD1F7A3C5813}"/>
              </a:ext>
            </a:extLst>
          </p:cNvPr>
          <p:cNvSpPr>
            <a:spLocks noGrp="1"/>
          </p:cNvSpPr>
          <p:nvPr>
            <p:ph type="body" sz="quarter" idx="10"/>
          </p:nvPr>
        </p:nvSpPr>
        <p:spPr/>
        <p:txBody>
          <a:bodyPr/>
          <a:lstStyle/>
          <a:p>
            <a:r>
              <a:rPr lang="en-US" dirty="0"/>
              <a:t>Average cost of cybercrime in 2018</a:t>
            </a:r>
          </a:p>
        </p:txBody>
      </p:sp>
      <p:sp>
        <p:nvSpPr>
          <p:cNvPr id="7" name="Title 6">
            <a:extLst>
              <a:ext uri="{FF2B5EF4-FFF2-40B4-BE49-F238E27FC236}">
                <a16:creationId xmlns:a16="http://schemas.microsoft.com/office/drawing/2014/main" xmlns="" id="{27685347-E62B-449E-8DE1-A3B4D8B54DAF}"/>
              </a:ext>
            </a:extLst>
          </p:cNvPr>
          <p:cNvSpPr>
            <a:spLocks noGrp="1"/>
          </p:cNvSpPr>
          <p:nvPr>
            <p:ph type="title"/>
          </p:nvPr>
        </p:nvSpPr>
        <p:spPr/>
        <p:txBody>
          <a:bodyPr/>
          <a:lstStyle/>
          <a:p>
            <a:r>
              <a:rPr lang="en-US" dirty="0"/>
              <a:t>The number one threat vector</a:t>
            </a:r>
            <a:endParaRPr lang="en-CA" dirty="0"/>
          </a:p>
        </p:txBody>
      </p:sp>
      <p:sp>
        <p:nvSpPr>
          <p:cNvPr id="15" name="TextBox 14">
            <a:extLst>
              <a:ext uri="{FF2B5EF4-FFF2-40B4-BE49-F238E27FC236}">
                <a16:creationId xmlns:a16="http://schemas.microsoft.com/office/drawing/2014/main" xmlns="" id="{207F54F9-163E-F24D-8A90-6D004DB26711}"/>
              </a:ext>
            </a:extLst>
          </p:cNvPr>
          <p:cNvSpPr txBox="1"/>
          <p:nvPr/>
        </p:nvSpPr>
        <p:spPr>
          <a:xfrm>
            <a:off x="359528" y="1567028"/>
            <a:ext cx="1088272" cy="477079"/>
          </a:xfrm>
          <a:prstGeom prst="rect">
            <a:avLst/>
          </a:prstGeom>
          <a:noFill/>
        </p:spPr>
        <p:txBody>
          <a:bodyPr wrap="none" lIns="0" tIns="0" rIns="0" bIns="0" rtlCol="0" anchor="ctr" anchorCtr="0">
            <a:noAutofit/>
          </a:bodyPr>
          <a:lstStyle/>
          <a:p>
            <a:pPr algn="r"/>
            <a:r>
              <a:rPr lang="en-US" sz="1400" dirty="0">
                <a:latin typeface="+mn-lt"/>
                <a:cs typeface="CiscoSansTT" panose="020B0503020201020303" pitchFamily="34" charset="0"/>
              </a:rPr>
              <a:t>Total</a:t>
            </a:r>
          </a:p>
          <a:p>
            <a:pPr lvl="0" algn="r"/>
            <a:r>
              <a:rPr lang="en-US" sz="1000" dirty="0">
                <a:latin typeface="+mn-lt"/>
                <a:cs typeface="CiscoSansTT" panose="020B0503020201020303" pitchFamily="34" charset="0"/>
              </a:rPr>
              <a:t>per organization</a:t>
            </a:r>
          </a:p>
        </p:txBody>
      </p:sp>
      <p:sp>
        <p:nvSpPr>
          <p:cNvPr id="17" name="TextBox 16">
            <a:extLst>
              <a:ext uri="{FF2B5EF4-FFF2-40B4-BE49-F238E27FC236}">
                <a16:creationId xmlns:a16="http://schemas.microsoft.com/office/drawing/2014/main" xmlns="" id="{891F6BCB-D8BC-EA4F-AF55-B9158B49C6E8}"/>
              </a:ext>
            </a:extLst>
          </p:cNvPr>
          <p:cNvSpPr txBox="1"/>
          <p:nvPr/>
        </p:nvSpPr>
        <p:spPr>
          <a:xfrm>
            <a:off x="359528" y="2113561"/>
            <a:ext cx="1088272" cy="458910"/>
          </a:xfrm>
          <a:prstGeom prst="rect">
            <a:avLst/>
          </a:prstGeom>
          <a:noFill/>
        </p:spPr>
        <p:txBody>
          <a:bodyPr wrap="none" lIns="0" tIns="0" rIns="0" bIns="0" rtlCol="0" anchor="ctr" anchorCtr="0">
            <a:noAutofit/>
          </a:bodyPr>
          <a:lstStyle/>
          <a:p>
            <a:pPr algn="r"/>
            <a:r>
              <a:rPr lang="en-US" sz="1400" dirty="0">
                <a:latin typeface="+mn-lt"/>
                <a:cs typeface="CiscoSansTT" panose="020B0503020201020303" pitchFamily="34" charset="0"/>
              </a:rPr>
              <a:t>Malware</a:t>
            </a:r>
          </a:p>
          <a:p>
            <a:pPr algn="r"/>
            <a:r>
              <a:rPr lang="en-US" sz="1000" dirty="0">
                <a:latin typeface="+mn-lt"/>
                <a:cs typeface="CiscoSansTT" panose="020B0503020201020303" pitchFamily="34" charset="0"/>
              </a:rPr>
              <a:t>per organization</a:t>
            </a:r>
          </a:p>
        </p:txBody>
      </p:sp>
      <p:sp>
        <p:nvSpPr>
          <p:cNvPr id="18" name="TextBox 17">
            <a:extLst>
              <a:ext uri="{FF2B5EF4-FFF2-40B4-BE49-F238E27FC236}">
                <a16:creationId xmlns:a16="http://schemas.microsoft.com/office/drawing/2014/main" xmlns="" id="{BF36D649-8759-4946-A05E-AD94E89F1E87}"/>
              </a:ext>
            </a:extLst>
          </p:cNvPr>
          <p:cNvSpPr txBox="1"/>
          <p:nvPr/>
        </p:nvSpPr>
        <p:spPr>
          <a:xfrm>
            <a:off x="359528" y="2636596"/>
            <a:ext cx="1088272" cy="477080"/>
          </a:xfrm>
          <a:prstGeom prst="rect">
            <a:avLst/>
          </a:prstGeom>
          <a:noFill/>
        </p:spPr>
        <p:txBody>
          <a:bodyPr wrap="none" lIns="0" tIns="0" rIns="0" bIns="0" rtlCol="0" anchor="ctr" anchorCtr="0">
            <a:noAutofit/>
          </a:bodyPr>
          <a:lstStyle/>
          <a:p>
            <a:pPr algn="r"/>
            <a:r>
              <a:rPr lang="en-US" sz="1400" dirty="0">
                <a:latin typeface="+mn-lt"/>
                <a:cs typeface="CiscoSansTT" panose="020B0503020201020303" pitchFamily="34" charset="0"/>
              </a:rPr>
              <a:t>Phishing</a:t>
            </a:r>
          </a:p>
          <a:p>
            <a:pPr algn="r"/>
            <a:r>
              <a:rPr lang="en-US" sz="1000" dirty="0">
                <a:latin typeface="+mn-lt"/>
                <a:cs typeface="CiscoSansTT" panose="020B0503020201020303" pitchFamily="34" charset="0"/>
              </a:rPr>
              <a:t>per organization</a:t>
            </a:r>
          </a:p>
        </p:txBody>
      </p:sp>
      <p:sp>
        <p:nvSpPr>
          <p:cNvPr id="4" name="TextBox 3">
            <a:extLst>
              <a:ext uri="{FF2B5EF4-FFF2-40B4-BE49-F238E27FC236}">
                <a16:creationId xmlns:a16="http://schemas.microsoft.com/office/drawing/2014/main" xmlns="" id="{B700797C-C95C-DD42-8A27-2CBF4F13A149}"/>
              </a:ext>
            </a:extLst>
          </p:cNvPr>
          <p:cNvSpPr txBox="1"/>
          <p:nvPr/>
        </p:nvSpPr>
        <p:spPr>
          <a:xfrm>
            <a:off x="7068664" y="4783009"/>
            <a:ext cx="1460656" cy="184666"/>
          </a:xfrm>
          <a:prstGeom prst="rect">
            <a:avLst/>
          </a:prstGeom>
          <a:noFill/>
        </p:spPr>
        <p:txBody>
          <a:bodyPr wrap="none" rtlCol="0">
            <a:spAutoFit/>
          </a:bodyPr>
          <a:lstStyle/>
          <a:p>
            <a:r>
              <a:rPr lang="en-US" sz="600" baseline="30000" dirty="0">
                <a:solidFill>
                  <a:schemeClr val="bg2">
                    <a:lumMod val="65000"/>
                  </a:schemeClr>
                </a:solidFill>
                <a:latin typeface="CiscoSansTT ExtraLight" panose="020B0303020201020303" pitchFamily="34" charset="0"/>
                <a:cs typeface="CiscoSansTT ExtraLight" panose="020B0303020201020303" pitchFamily="34" charset="0"/>
              </a:rPr>
              <a:t>1</a:t>
            </a:r>
            <a:r>
              <a:rPr lang="en-US" sz="600" dirty="0">
                <a:solidFill>
                  <a:schemeClr val="bg2">
                    <a:lumMod val="65000"/>
                  </a:schemeClr>
                </a:solidFill>
                <a:latin typeface="CiscoSansTT ExtraLight" panose="020B0303020201020303" pitchFamily="34" charset="0"/>
                <a:cs typeface="CiscoSansTT ExtraLight" panose="020B0303020201020303" pitchFamily="34" charset="0"/>
              </a:rPr>
              <a:t>FBI IDC report 2019. |  </a:t>
            </a:r>
            <a:r>
              <a:rPr lang="en-US" sz="600" baseline="30000" dirty="0">
                <a:solidFill>
                  <a:schemeClr val="bg2">
                    <a:lumMod val="65000"/>
                  </a:schemeClr>
                </a:solidFill>
                <a:latin typeface="CiscoSansTT ExtraLight" panose="020B0303020201020303" pitchFamily="34" charset="0"/>
                <a:cs typeface="CiscoSansTT ExtraLight" panose="020B0303020201020303" pitchFamily="34" charset="0"/>
              </a:rPr>
              <a:t>2</a:t>
            </a:r>
            <a:r>
              <a:rPr lang="en-US" sz="600" dirty="0">
                <a:solidFill>
                  <a:schemeClr val="bg2">
                    <a:lumMod val="65000"/>
                  </a:schemeClr>
                </a:solidFill>
                <a:latin typeface="CiscoSansTT ExtraLight" panose="020B0303020201020303" pitchFamily="34" charset="0"/>
                <a:cs typeface="CiscoSansTT ExtraLight" panose="020B0303020201020303" pitchFamily="34" charset="0"/>
              </a:rPr>
              <a:t>OpenPhish.</a:t>
            </a:r>
          </a:p>
        </p:txBody>
      </p:sp>
      <p:grpSp>
        <p:nvGrpSpPr>
          <p:cNvPr id="14" name="Group 13">
            <a:extLst>
              <a:ext uri="{FF2B5EF4-FFF2-40B4-BE49-F238E27FC236}">
                <a16:creationId xmlns:a16="http://schemas.microsoft.com/office/drawing/2014/main" xmlns="" id="{79D8CD39-E807-BA4C-A995-F541140BD684}"/>
              </a:ext>
            </a:extLst>
          </p:cNvPr>
          <p:cNvGrpSpPr/>
          <p:nvPr/>
        </p:nvGrpSpPr>
        <p:grpSpPr>
          <a:xfrm>
            <a:off x="1538541" y="1507338"/>
            <a:ext cx="7110158" cy="1680757"/>
            <a:chOff x="1538541" y="1489663"/>
            <a:chExt cx="7110158" cy="1790054"/>
          </a:xfrm>
        </p:grpSpPr>
        <p:cxnSp>
          <p:nvCxnSpPr>
            <p:cNvPr id="12" name="Straight Connector 11">
              <a:extLst>
                <a:ext uri="{FF2B5EF4-FFF2-40B4-BE49-F238E27FC236}">
                  <a16:creationId xmlns:a16="http://schemas.microsoft.com/office/drawing/2014/main" xmlns="" id="{72F9FDFE-1AAB-3F4C-B754-C4B3FEA88AFA}"/>
                </a:ext>
              </a:extLst>
            </p:cNvPr>
            <p:cNvCxnSpPr>
              <a:cxnSpLocks/>
            </p:cNvCxnSpPr>
            <p:nvPr/>
          </p:nvCxnSpPr>
          <p:spPr>
            <a:xfrm flipV="1">
              <a:off x="1538541"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DF9C0A7-BFB1-4B4F-8DBC-4270CF5057DF}"/>
                </a:ext>
              </a:extLst>
            </p:cNvPr>
            <p:cNvCxnSpPr>
              <a:cxnSpLocks/>
            </p:cNvCxnSpPr>
            <p:nvPr/>
          </p:nvCxnSpPr>
          <p:spPr>
            <a:xfrm flipV="1">
              <a:off x="2328558"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5F90D30-ACC6-E340-9EF6-A390064D6C1D}"/>
                </a:ext>
              </a:extLst>
            </p:cNvPr>
            <p:cNvCxnSpPr>
              <a:cxnSpLocks/>
            </p:cNvCxnSpPr>
            <p:nvPr/>
          </p:nvCxnSpPr>
          <p:spPr>
            <a:xfrm flipV="1">
              <a:off x="3118576"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A7FE625E-0160-014F-90DB-8C5F9B0B839F}"/>
                </a:ext>
              </a:extLst>
            </p:cNvPr>
            <p:cNvCxnSpPr>
              <a:cxnSpLocks/>
            </p:cNvCxnSpPr>
            <p:nvPr/>
          </p:nvCxnSpPr>
          <p:spPr>
            <a:xfrm flipV="1">
              <a:off x="3908594"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9F3D9D79-FEA7-C84D-8B7F-52F00383E5CA}"/>
                </a:ext>
              </a:extLst>
            </p:cNvPr>
            <p:cNvCxnSpPr>
              <a:cxnSpLocks/>
            </p:cNvCxnSpPr>
            <p:nvPr/>
          </p:nvCxnSpPr>
          <p:spPr>
            <a:xfrm flipV="1">
              <a:off x="4698611"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FF5869D-DEB8-E543-9919-A0536C477842}"/>
                </a:ext>
              </a:extLst>
            </p:cNvPr>
            <p:cNvCxnSpPr>
              <a:cxnSpLocks/>
            </p:cNvCxnSpPr>
            <p:nvPr/>
          </p:nvCxnSpPr>
          <p:spPr>
            <a:xfrm flipV="1">
              <a:off x="5488629"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541E62E-2B3F-544F-A9CC-BCCDABF10582}"/>
                </a:ext>
              </a:extLst>
            </p:cNvPr>
            <p:cNvCxnSpPr>
              <a:cxnSpLocks/>
            </p:cNvCxnSpPr>
            <p:nvPr/>
          </p:nvCxnSpPr>
          <p:spPr>
            <a:xfrm flipV="1">
              <a:off x="6278646"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ABF01379-558E-894A-A207-7290A4FCC27E}"/>
                </a:ext>
              </a:extLst>
            </p:cNvPr>
            <p:cNvCxnSpPr>
              <a:cxnSpLocks/>
            </p:cNvCxnSpPr>
            <p:nvPr/>
          </p:nvCxnSpPr>
          <p:spPr>
            <a:xfrm flipV="1">
              <a:off x="7068664"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9E1EAF6-8008-1F4B-B57E-9B7693149C42}"/>
                </a:ext>
              </a:extLst>
            </p:cNvPr>
            <p:cNvCxnSpPr>
              <a:cxnSpLocks/>
            </p:cNvCxnSpPr>
            <p:nvPr/>
          </p:nvCxnSpPr>
          <p:spPr>
            <a:xfrm flipV="1">
              <a:off x="7858681"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6C437AE-8B10-B44D-BE71-A5A29A48EFA2}"/>
                </a:ext>
              </a:extLst>
            </p:cNvPr>
            <p:cNvCxnSpPr>
              <a:cxnSpLocks/>
            </p:cNvCxnSpPr>
            <p:nvPr/>
          </p:nvCxnSpPr>
          <p:spPr>
            <a:xfrm flipV="1">
              <a:off x="8648699" y="1489663"/>
              <a:ext cx="0" cy="179005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6" name="Round Same Side Corner Rectangle 15">
            <a:extLst>
              <a:ext uri="{FF2B5EF4-FFF2-40B4-BE49-F238E27FC236}">
                <a16:creationId xmlns:a16="http://schemas.microsoft.com/office/drawing/2014/main" xmlns="" id="{8B0C16A8-BD25-EC4F-AB77-63F31A6EBD01}"/>
              </a:ext>
            </a:extLst>
          </p:cNvPr>
          <p:cNvSpPr/>
          <p:nvPr/>
        </p:nvSpPr>
        <p:spPr>
          <a:xfrm rot="5400000">
            <a:off x="2308222" y="1387794"/>
            <a:ext cx="365760" cy="1905116"/>
          </a:xfrm>
          <a:prstGeom prst="round2Same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9" name="Round Same Side Corner Rectangle 18">
            <a:extLst>
              <a:ext uri="{FF2B5EF4-FFF2-40B4-BE49-F238E27FC236}">
                <a16:creationId xmlns:a16="http://schemas.microsoft.com/office/drawing/2014/main" xmlns="" id="{B210039D-4FD1-0E45-AFF1-27564139B2CF}"/>
              </a:ext>
            </a:extLst>
          </p:cNvPr>
          <p:cNvSpPr/>
          <p:nvPr/>
        </p:nvSpPr>
        <p:spPr>
          <a:xfrm rot="5400000">
            <a:off x="1960413" y="2270388"/>
            <a:ext cx="365760" cy="1209496"/>
          </a:xfrm>
          <a:prstGeom prst="round2Same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9" name="TextBox 8">
            <a:extLst>
              <a:ext uri="{FF2B5EF4-FFF2-40B4-BE49-F238E27FC236}">
                <a16:creationId xmlns:a16="http://schemas.microsoft.com/office/drawing/2014/main" xmlns="" id="{172DAF7D-0742-1D44-B2C8-6870E1B6BB0D}"/>
              </a:ext>
            </a:extLst>
          </p:cNvPr>
          <p:cNvSpPr txBox="1"/>
          <p:nvPr/>
        </p:nvSpPr>
        <p:spPr>
          <a:xfrm>
            <a:off x="2244261" y="2157472"/>
            <a:ext cx="1253022" cy="362839"/>
          </a:xfrm>
          <a:prstGeom prst="rect">
            <a:avLst/>
          </a:prstGeom>
          <a:noFill/>
        </p:spPr>
        <p:txBody>
          <a:bodyPr wrap="none" lIns="91440" tIns="0" rIns="91440" bIns="0" rtlCol="0" anchor="ctr" anchorCtr="0">
            <a:normAutofit/>
          </a:bodyPr>
          <a:lstStyle/>
          <a:p>
            <a:pPr algn="r"/>
            <a:r>
              <a:rPr lang="en-US" baseline="30000" dirty="0">
                <a:solidFill>
                  <a:schemeClr val="bg2"/>
                </a:solidFill>
                <a:latin typeface="CiscoSansTT" panose="020B0503020201020303" pitchFamily="34" charset="0"/>
                <a:cs typeface="CiscoSansTT" panose="020B0503020201020303" pitchFamily="34" charset="0"/>
              </a:rPr>
              <a:t>$</a:t>
            </a:r>
            <a:r>
              <a:rPr lang="en-US" sz="2000" dirty="0">
                <a:solidFill>
                  <a:schemeClr val="bg2"/>
                </a:solidFill>
                <a:latin typeface="CiscoSansTT" panose="020B0503020201020303" pitchFamily="34" charset="0"/>
                <a:cs typeface="CiscoSansTT" panose="020B0503020201020303" pitchFamily="34" charset="0"/>
              </a:rPr>
              <a:t>2</a:t>
            </a:r>
            <a:r>
              <a:rPr lang="en-US" sz="2000" spc="-150" dirty="0">
                <a:solidFill>
                  <a:schemeClr val="bg2"/>
                </a:solidFill>
                <a:latin typeface="CiscoSansTT" panose="020B0503020201020303" pitchFamily="34" charset="0"/>
                <a:cs typeface="CiscoSansTT" panose="020B0503020201020303" pitchFamily="34" charset="0"/>
              </a:rPr>
              <a:t>.</a:t>
            </a:r>
            <a:r>
              <a:rPr lang="en-US" sz="2000" dirty="0">
                <a:solidFill>
                  <a:schemeClr val="bg2"/>
                </a:solidFill>
                <a:latin typeface="CiscoSansTT" panose="020B0503020201020303" pitchFamily="34" charset="0"/>
                <a:cs typeface="CiscoSansTT" panose="020B0503020201020303" pitchFamily="34" charset="0"/>
              </a:rPr>
              <a:t>6</a:t>
            </a:r>
            <a:r>
              <a:rPr lang="en-US" sz="1100" dirty="0">
                <a:solidFill>
                  <a:schemeClr val="bg2"/>
                </a:solidFill>
                <a:latin typeface="CiscoSansTT" panose="020B0503020201020303" pitchFamily="34" charset="0"/>
                <a:cs typeface="CiscoSansTT" panose="020B0503020201020303" pitchFamily="34" charset="0"/>
              </a:rPr>
              <a:t>M</a:t>
            </a:r>
            <a:r>
              <a:rPr lang="en-US" dirty="0">
                <a:solidFill>
                  <a:schemeClr val="bg2"/>
                </a:solidFill>
                <a:latin typeface="CiscoSansTT" panose="020B0503020201020303" pitchFamily="34" charset="0"/>
                <a:cs typeface="CiscoSansTT" panose="020B0503020201020303" pitchFamily="34" charset="0"/>
              </a:rPr>
              <a:t> </a:t>
            </a:r>
          </a:p>
        </p:txBody>
      </p:sp>
      <p:sp>
        <p:nvSpPr>
          <p:cNvPr id="10" name="TextBox 9">
            <a:extLst>
              <a:ext uri="{FF2B5EF4-FFF2-40B4-BE49-F238E27FC236}">
                <a16:creationId xmlns:a16="http://schemas.microsoft.com/office/drawing/2014/main" xmlns="" id="{86B534F4-AEF6-4641-A444-E6EBC399D534}"/>
              </a:ext>
            </a:extLst>
          </p:cNvPr>
          <p:cNvSpPr txBox="1"/>
          <p:nvPr/>
        </p:nvSpPr>
        <p:spPr>
          <a:xfrm>
            <a:off x="1963462" y="2692256"/>
            <a:ext cx="784579" cy="365759"/>
          </a:xfrm>
          <a:prstGeom prst="rect">
            <a:avLst/>
          </a:prstGeom>
          <a:noFill/>
        </p:spPr>
        <p:txBody>
          <a:bodyPr wrap="none" lIns="91440" tIns="0" rIns="91440" bIns="0" rtlCol="0" anchor="ctr" anchorCtr="0">
            <a:normAutofit/>
          </a:bodyPr>
          <a:lstStyle/>
          <a:p>
            <a:pPr algn="r"/>
            <a:r>
              <a:rPr lang="en-US" baseline="30000" dirty="0">
                <a:solidFill>
                  <a:schemeClr val="bg2"/>
                </a:solidFill>
                <a:latin typeface="CiscoSansTT" panose="020B0503020201020303" pitchFamily="34" charset="0"/>
                <a:cs typeface="CiscoSansTT" panose="020B0503020201020303" pitchFamily="34" charset="0"/>
              </a:rPr>
              <a:t>$</a:t>
            </a:r>
            <a:r>
              <a:rPr lang="en-US" sz="2000" spc="-300" dirty="0">
                <a:solidFill>
                  <a:schemeClr val="bg2"/>
                </a:solidFill>
                <a:latin typeface="CiscoSansTT" panose="020B0503020201020303" pitchFamily="34" charset="0"/>
                <a:cs typeface="CiscoSansTT" panose="020B0503020201020303" pitchFamily="34" charset="0"/>
              </a:rPr>
              <a:t>1</a:t>
            </a:r>
            <a:r>
              <a:rPr lang="en-US" sz="2000" dirty="0">
                <a:solidFill>
                  <a:schemeClr val="bg2"/>
                </a:solidFill>
                <a:latin typeface="CiscoSansTT" panose="020B0503020201020303" pitchFamily="34" charset="0"/>
                <a:cs typeface="CiscoSansTT" panose="020B0503020201020303" pitchFamily="34" charset="0"/>
              </a:rPr>
              <a:t>.4</a:t>
            </a:r>
            <a:r>
              <a:rPr lang="en-US" sz="1100" dirty="0">
                <a:solidFill>
                  <a:schemeClr val="bg2"/>
                </a:solidFill>
                <a:latin typeface="CiscoSansTT" panose="020B0503020201020303" pitchFamily="34" charset="0"/>
                <a:cs typeface="CiscoSansTT" panose="020B0503020201020303" pitchFamily="34" charset="0"/>
              </a:rPr>
              <a:t>M</a:t>
            </a:r>
            <a:endParaRPr lang="en-US" sz="1000" dirty="0">
              <a:solidFill>
                <a:schemeClr val="bg2"/>
              </a:solidFill>
              <a:latin typeface="CiscoSansTT" panose="020B0503020201020303" pitchFamily="34" charset="0"/>
              <a:cs typeface="CiscoSansTT" panose="020B0503020201020303" pitchFamily="34" charset="0"/>
            </a:endParaRPr>
          </a:p>
        </p:txBody>
      </p:sp>
      <p:sp>
        <p:nvSpPr>
          <p:cNvPr id="70" name="Round Same Side Corner Rectangle 69">
            <a:extLst>
              <a:ext uri="{FF2B5EF4-FFF2-40B4-BE49-F238E27FC236}">
                <a16:creationId xmlns:a16="http://schemas.microsoft.com/office/drawing/2014/main" xmlns="" id="{EE69FFE1-9565-9542-924E-3A33849B5C0C}"/>
              </a:ext>
            </a:extLst>
          </p:cNvPr>
          <p:cNvSpPr/>
          <p:nvPr/>
        </p:nvSpPr>
        <p:spPr>
          <a:xfrm rot="5400000">
            <a:off x="4896483" y="-1740544"/>
            <a:ext cx="365760" cy="7092224"/>
          </a:xfrm>
          <a:prstGeom prst="round2Same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6" name="TextBox 5">
            <a:extLst>
              <a:ext uri="{FF2B5EF4-FFF2-40B4-BE49-F238E27FC236}">
                <a16:creationId xmlns:a16="http://schemas.microsoft.com/office/drawing/2014/main" xmlns="" id="{33D25661-05DC-894B-B2EC-7B2C75FD71A6}"/>
              </a:ext>
            </a:extLst>
          </p:cNvPr>
          <p:cNvSpPr txBox="1"/>
          <p:nvPr/>
        </p:nvSpPr>
        <p:spPr>
          <a:xfrm>
            <a:off x="7331038" y="1622688"/>
            <a:ext cx="1294438" cy="365760"/>
          </a:xfrm>
          <a:prstGeom prst="rect">
            <a:avLst/>
          </a:prstGeom>
          <a:noFill/>
        </p:spPr>
        <p:txBody>
          <a:bodyPr wrap="none" lIns="91440" tIns="0" rIns="91440" bIns="0" rtlCol="0" anchor="ctr" anchorCtr="0">
            <a:normAutofit/>
          </a:bodyPr>
          <a:lstStyle/>
          <a:p>
            <a:pPr algn="r"/>
            <a:r>
              <a:rPr lang="en-US" baseline="30000" dirty="0">
                <a:solidFill>
                  <a:schemeClr val="bg2"/>
                </a:solidFill>
                <a:latin typeface="CiscoSansTT" panose="020B0503020201020303" pitchFamily="34" charset="0"/>
                <a:cs typeface="CiscoSansTT" panose="020B0503020201020303" pitchFamily="34" charset="0"/>
              </a:rPr>
              <a:t>$</a:t>
            </a:r>
            <a:r>
              <a:rPr lang="en-US" sz="2000" spc="-300" dirty="0">
                <a:solidFill>
                  <a:schemeClr val="bg2"/>
                </a:solidFill>
                <a:latin typeface="CiscoSansTT" panose="020B0503020201020303" pitchFamily="34" charset="0"/>
                <a:cs typeface="CiscoSansTT" panose="020B0503020201020303" pitchFamily="34" charset="0"/>
              </a:rPr>
              <a:t>1</a:t>
            </a:r>
            <a:r>
              <a:rPr lang="en-US" sz="2000" dirty="0">
                <a:solidFill>
                  <a:schemeClr val="bg2"/>
                </a:solidFill>
                <a:latin typeface="CiscoSansTT" panose="020B0503020201020303" pitchFamily="34" charset="0"/>
                <a:cs typeface="CiscoSansTT" panose="020B0503020201020303" pitchFamily="34" charset="0"/>
              </a:rPr>
              <a:t>3</a:t>
            </a:r>
            <a:r>
              <a:rPr lang="en-US" sz="1100" dirty="0">
                <a:solidFill>
                  <a:schemeClr val="bg2"/>
                </a:solidFill>
                <a:latin typeface="CiscoSansTT" panose="020B0503020201020303" pitchFamily="34" charset="0"/>
                <a:cs typeface="CiscoSansTT" panose="020B0503020201020303" pitchFamily="34" charset="0"/>
              </a:rPr>
              <a:t>M</a:t>
            </a:r>
          </a:p>
        </p:txBody>
      </p:sp>
      <p:sp>
        <p:nvSpPr>
          <p:cNvPr id="71" name="TextBox 70">
            <a:extLst>
              <a:ext uri="{FF2B5EF4-FFF2-40B4-BE49-F238E27FC236}">
                <a16:creationId xmlns:a16="http://schemas.microsoft.com/office/drawing/2014/main" xmlns="" id="{99363A75-ED9D-A04E-B699-77B6A2C9500D}"/>
              </a:ext>
            </a:extLst>
          </p:cNvPr>
          <p:cNvSpPr txBox="1"/>
          <p:nvPr/>
        </p:nvSpPr>
        <p:spPr>
          <a:xfrm>
            <a:off x="495299" y="3659316"/>
            <a:ext cx="6547738" cy="413318"/>
          </a:xfrm>
          <a:prstGeom prst="rect">
            <a:avLst/>
          </a:prstGeom>
          <a:noFill/>
        </p:spPr>
        <p:txBody>
          <a:bodyPr wrap="square" rtlCol="0">
            <a:spAutoFit/>
          </a:bodyPr>
          <a:lstStyle/>
          <a:p>
            <a:pPr>
              <a:lnSpc>
                <a:spcPts val="2800"/>
              </a:lnSpc>
            </a:pPr>
            <a:r>
              <a:rPr lang="en-US" sz="1600" b="1" dirty="0">
                <a:latin typeface="+mn-lt"/>
                <a:cs typeface="CiscoSansTT" panose="020B0503020201020303" pitchFamily="34" charset="0"/>
              </a:rPr>
              <a:t>Microsoft 365 </a:t>
            </a:r>
            <a:r>
              <a:rPr lang="en-US" sz="1600" dirty="0">
                <a:latin typeface="+mn-lt"/>
                <a:cs typeface="CiscoSansTT Light" panose="020B0503020201020303" pitchFamily="34" charset="0"/>
              </a:rPr>
              <a:t>is the second most targeted brand </a:t>
            </a:r>
            <a:r>
              <a:rPr lang="en-US" sz="1600" dirty="0">
                <a:latin typeface="+mn-lt"/>
              </a:rPr>
              <a:t>in phishing attacks</a:t>
            </a:r>
            <a:r>
              <a:rPr lang="en-US" sz="1600" baseline="30000" dirty="0">
                <a:latin typeface="+mn-lt"/>
              </a:rPr>
              <a:t>2</a:t>
            </a:r>
            <a:endParaRPr lang="en-US" sz="1600" dirty="0">
              <a:latin typeface="+mn-lt"/>
              <a:cs typeface="CiscoSansTT Light" panose="020B0503020201020303" pitchFamily="34" charset="0"/>
            </a:endParaRPr>
          </a:p>
        </p:txBody>
      </p:sp>
      <p:pic>
        <p:nvPicPr>
          <p:cNvPr id="39" name="Picture 50" descr="A picture containing umbrella, kite&#10;&#10;Description generated with very high confidence">
            <a:extLst>
              <a:ext uri="{FF2B5EF4-FFF2-40B4-BE49-F238E27FC236}">
                <a16:creationId xmlns:a16="http://schemas.microsoft.com/office/drawing/2014/main" xmlns="" id="{417E21B7-38DB-9047-8331-A97891B93E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0318" y="3270280"/>
            <a:ext cx="1097347" cy="1097776"/>
          </a:xfrm>
          <a:prstGeom prst="rect">
            <a:avLst/>
          </a:prstGeom>
        </p:spPr>
      </p:pic>
    </p:spTree>
    <p:extLst>
      <p:ext uri="{BB962C8B-B14F-4D97-AF65-F5344CB8AC3E}">
        <p14:creationId xmlns:p14="http://schemas.microsoft.com/office/powerpoint/2010/main" val="85290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F9235BF-1908-984A-884C-0080F6391C7E}"/>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1" y="0"/>
            <a:ext cx="9144000" cy="2843212"/>
          </a:xfrm>
          <a:prstGeom prst="rect">
            <a:avLst/>
          </a:prstGeom>
          <a:noFill/>
        </p:spPr>
      </p:pic>
      <p:sp>
        <p:nvSpPr>
          <p:cNvPr id="5" name="Text Placeholder 4">
            <a:extLst>
              <a:ext uri="{FF2B5EF4-FFF2-40B4-BE49-F238E27FC236}">
                <a16:creationId xmlns:a16="http://schemas.microsoft.com/office/drawing/2014/main" xmlns="" id="{06D31DF3-FB9B-4944-9F70-EDB2BE2BAF7F}"/>
              </a:ext>
            </a:extLst>
          </p:cNvPr>
          <p:cNvSpPr>
            <a:spLocks noGrp="1"/>
          </p:cNvSpPr>
          <p:nvPr>
            <p:ph type="body" sz="quarter" idx="11"/>
          </p:nvPr>
        </p:nvSpPr>
        <p:spPr>
          <a:xfrm>
            <a:off x="431029" y="3204418"/>
            <a:ext cx="8364236" cy="564257"/>
          </a:xfrm>
        </p:spPr>
        <p:txBody>
          <a:bodyPr/>
          <a:lstStyle/>
          <a:p>
            <a:r>
              <a:rPr lang="en-US" dirty="0"/>
              <a:t>Monocultures are inherently less secure.</a:t>
            </a:r>
          </a:p>
        </p:txBody>
      </p:sp>
      <p:sp>
        <p:nvSpPr>
          <p:cNvPr id="8" name="Text Placeholder 4">
            <a:extLst>
              <a:ext uri="{FF2B5EF4-FFF2-40B4-BE49-F238E27FC236}">
                <a16:creationId xmlns:a16="http://schemas.microsoft.com/office/drawing/2014/main" xmlns="" id="{7881124A-CFB5-C34A-B607-8F977DA352F2}"/>
              </a:ext>
            </a:extLst>
          </p:cNvPr>
          <p:cNvSpPr txBox="1">
            <a:spLocks/>
          </p:cNvSpPr>
          <p:nvPr/>
        </p:nvSpPr>
        <p:spPr>
          <a:xfrm>
            <a:off x="431029" y="3718797"/>
            <a:ext cx="8121956" cy="564257"/>
          </a:xfrm>
          <a:prstGeom prst="rect">
            <a:avLst/>
          </a:prstGeom>
        </p:spPr>
        <p:txBody>
          <a:bodyPr vert="horz" wrap="square" lIns="91440" tIns="45720" rIns="91440" bIns="45720" rtlCol="0">
            <a:noAutofit/>
          </a:bodyPr>
          <a:lstStyle>
            <a:lvl1pPr marL="0" indent="0" algn="l" defTabSz="684213" rtl="0" eaLnBrk="1" fontAlgn="base" hangingPunct="1">
              <a:lnSpc>
                <a:spcPct val="95000"/>
              </a:lnSpc>
              <a:spcBef>
                <a:spcPts val="1200"/>
              </a:spcBef>
              <a:spcAft>
                <a:spcPct val="0"/>
              </a:spcAft>
              <a:buClr>
                <a:schemeClr val="accent2"/>
              </a:buClr>
              <a:buSzPct val="80000"/>
              <a:buFont typeface="Arial" charset="0"/>
              <a:buNone/>
              <a:tabLst/>
              <a:defRPr lang="en-US" sz="3200" kern="1200" baseline="0">
                <a:solidFill>
                  <a:schemeClr val="tx1"/>
                </a:solidFill>
                <a:latin typeface="+mj-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chemeClr val="accent1"/>
                </a:solidFill>
              </a:rPr>
              <a:t>Attackers target Microsoft’s security protections</a:t>
            </a:r>
          </a:p>
        </p:txBody>
      </p:sp>
      <p:pic>
        <p:nvPicPr>
          <p:cNvPr id="10" name="Picture 9">
            <a:extLst>
              <a:ext uri="{FF2B5EF4-FFF2-40B4-BE49-F238E27FC236}">
                <a16:creationId xmlns:a16="http://schemas.microsoft.com/office/drawing/2014/main" xmlns="" id="{1C7D8F4A-8B2B-2146-8D6B-02D8DAF9B9B6}"/>
              </a:ext>
            </a:extLst>
          </p:cNvPr>
          <p:cNvPicPr>
            <a:picLocks/>
          </p:cNvPicPr>
          <p:nvPr/>
        </p:nvPicPr>
        <p:blipFill rotWithShape="1">
          <a:blip r:embed="rId5" cstate="screen">
            <a:duotone>
              <a:prstClr val="black"/>
              <a:schemeClr val="accent6">
                <a:tint val="45000"/>
                <a:satMod val="400000"/>
              </a:schemeClr>
            </a:duotone>
            <a:extLst>
              <a:ext uri="{28A0092B-C50C-407E-A947-70E740481C1C}">
                <a14:useLocalDpi xmlns:a14="http://schemas.microsoft.com/office/drawing/2010/main"/>
              </a:ext>
            </a:extLst>
          </a:blip>
          <a:srcRect t="2012" b="55809"/>
          <a:stretch/>
        </p:blipFill>
        <p:spPr>
          <a:xfrm>
            <a:off x="6133170" y="22302"/>
            <a:ext cx="1426464" cy="1427356"/>
          </a:xfrm>
          <a:prstGeom prst="roundRect">
            <a:avLst>
              <a:gd name="adj" fmla="val 50000"/>
            </a:avLst>
          </a:prstGeom>
        </p:spPr>
      </p:pic>
    </p:spTree>
    <p:extLst>
      <p:ext uri="{BB962C8B-B14F-4D97-AF65-F5344CB8AC3E}">
        <p14:creationId xmlns:p14="http://schemas.microsoft.com/office/powerpoint/2010/main" val="420066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9A4DE80-543F-AE48-9E17-1B2AB68D1616}"/>
              </a:ext>
            </a:extLst>
          </p:cNvPr>
          <p:cNvSpPr>
            <a:spLocks noGrp="1"/>
          </p:cNvSpPr>
          <p:nvPr>
            <p:ph type="body" sz="quarter" idx="11"/>
          </p:nvPr>
        </p:nvSpPr>
        <p:spPr>
          <a:xfrm>
            <a:off x="441679" y="3602877"/>
            <a:ext cx="7791858" cy="349356"/>
          </a:xfrm>
        </p:spPr>
        <p:txBody>
          <a:bodyPr/>
          <a:lstStyle/>
          <a:p>
            <a:r>
              <a:rPr lang="en-US" dirty="0"/>
              <a:t>Gartner Market Guide for Email Security</a:t>
            </a:r>
            <a:br>
              <a:rPr lang="en-US" dirty="0"/>
            </a:br>
            <a:r>
              <a:rPr lang="en-US" dirty="0"/>
              <a:t>June 2019</a:t>
            </a:r>
          </a:p>
        </p:txBody>
      </p:sp>
      <p:sp>
        <p:nvSpPr>
          <p:cNvPr id="2" name="Title 1">
            <a:extLst>
              <a:ext uri="{FF2B5EF4-FFF2-40B4-BE49-F238E27FC236}">
                <a16:creationId xmlns:a16="http://schemas.microsoft.com/office/drawing/2014/main" xmlns="" id="{9C072D7A-C4BC-D447-82CD-115D0B63F26D}"/>
              </a:ext>
            </a:extLst>
          </p:cNvPr>
          <p:cNvSpPr>
            <a:spLocks noGrp="1"/>
          </p:cNvSpPr>
          <p:nvPr>
            <p:ph type="ctrTitle"/>
          </p:nvPr>
        </p:nvSpPr>
        <p:spPr>
          <a:xfrm>
            <a:off x="250026" y="1936792"/>
            <a:ext cx="8398673" cy="1635786"/>
          </a:xfrm>
        </p:spPr>
        <p:txBody>
          <a:bodyPr/>
          <a:lstStyle/>
          <a:p>
            <a:r>
              <a:rPr lang="en-US" sz="3200" dirty="0"/>
              <a:t>“Leaders responsible for email security should: Address gaps in the advanced threat defense capabilities… by adding a Cloud Email Security Supplement (CESS) tailored for this purpose”</a:t>
            </a:r>
          </a:p>
        </p:txBody>
      </p:sp>
    </p:spTree>
    <p:extLst>
      <p:ext uri="{BB962C8B-B14F-4D97-AF65-F5344CB8AC3E}">
        <p14:creationId xmlns:p14="http://schemas.microsoft.com/office/powerpoint/2010/main" val="329269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C4DA5F3-AF7C-924E-8B27-BBB2CD4685A7}"/>
              </a:ext>
            </a:extLst>
          </p:cNvPr>
          <p:cNvSpPr>
            <a:spLocks noGrp="1"/>
          </p:cNvSpPr>
          <p:nvPr>
            <p:ph type="title"/>
          </p:nvPr>
        </p:nvSpPr>
        <p:spPr>
          <a:xfrm>
            <a:off x="437766" y="490451"/>
            <a:ext cx="8136607" cy="582699"/>
          </a:xfrm>
        </p:spPr>
        <p:txBody>
          <a:bodyPr/>
          <a:lstStyle/>
          <a:p>
            <a:r>
              <a:rPr lang="en-US" dirty="0">
                <a:solidFill>
                  <a:schemeClr val="accent1"/>
                </a:solidFill>
                <a:latin typeface="CiscoSansTT" panose="020B0503020201020303" pitchFamily="34" charset="0"/>
                <a:cs typeface="CiscoSansTT" panose="020B0503020201020303" pitchFamily="34" charset="0"/>
              </a:rPr>
              <a:t>Cloud Mailbox Defense </a:t>
            </a:r>
            <a:r>
              <a:rPr lang="en-US" dirty="0"/>
              <a:t>brings new email security capabilities</a:t>
            </a:r>
          </a:p>
        </p:txBody>
      </p:sp>
      <p:sp>
        <p:nvSpPr>
          <p:cNvPr id="98" name="Text Placeholder 97">
            <a:extLst>
              <a:ext uri="{FF2B5EF4-FFF2-40B4-BE49-F238E27FC236}">
                <a16:creationId xmlns:a16="http://schemas.microsoft.com/office/drawing/2014/main" xmlns="" id="{60474F03-DD2F-514D-9580-FC01583A8275}"/>
              </a:ext>
            </a:extLst>
          </p:cNvPr>
          <p:cNvSpPr>
            <a:spLocks noGrp="1"/>
          </p:cNvSpPr>
          <p:nvPr>
            <p:ph type="body" sz="quarter" idx="4294967295"/>
          </p:nvPr>
        </p:nvSpPr>
        <p:spPr>
          <a:xfrm>
            <a:off x="3232877" y="1838325"/>
            <a:ext cx="2994751" cy="1835150"/>
          </a:xfrm>
        </p:spPr>
        <p:txBody>
          <a:bodyPr/>
          <a:lstStyle/>
          <a:p>
            <a:pPr marL="889" indent="0">
              <a:buNone/>
            </a:pPr>
            <a:r>
              <a:rPr lang="en-US" b="1" dirty="0">
                <a:solidFill>
                  <a:schemeClr val="accent1"/>
                </a:solidFill>
                <a:cs typeface="CiscoSansTT Light" panose="020B0503020201020303" pitchFamily="34" charset="0"/>
              </a:rPr>
              <a:t>Faster</a:t>
            </a:r>
            <a:r>
              <a:rPr lang="en-US" dirty="0">
                <a:cs typeface="CiscoSansTT Light" panose="020B0503020201020303" pitchFamily="34" charset="0"/>
              </a:rPr>
              <a:t> and more powerful</a:t>
            </a:r>
          </a:p>
          <a:p>
            <a:pPr marL="889" indent="0">
              <a:buNone/>
            </a:pPr>
            <a:r>
              <a:rPr lang="en-US" b="1" dirty="0">
                <a:solidFill>
                  <a:schemeClr val="accent1"/>
                </a:solidFill>
                <a:cs typeface="CiscoSansTT Light" panose="020B0503020201020303" pitchFamily="34" charset="0"/>
              </a:rPr>
              <a:t>Evolving</a:t>
            </a:r>
            <a:r>
              <a:rPr lang="en-US" dirty="0">
                <a:cs typeface="CiscoSansTT Light" panose="020B0503020201020303" pitchFamily="34" charset="0"/>
              </a:rPr>
              <a:t> defense and detection strategies</a:t>
            </a:r>
          </a:p>
          <a:p>
            <a:pPr marL="889" indent="0">
              <a:buNone/>
            </a:pPr>
            <a:r>
              <a:rPr lang="en-US" b="1" dirty="0">
                <a:solidFill>
                  <a:schemeClr val="accent1"/>
                </a:solidFill>
                <a:cs typeface="CiscoSansTT Light" panose="020B0503020201020303" pitchFamily="34" charset="0"/>
              </a:rPr>
              <a:t>Integration</a:t>
            </a:r>
            <a:r>
              <a:rPr lang="en-US" dirty="0">
                <a:cs typeface="CiscoSansTT Light" panose="020B0503020201020303" pitchFamily="34" charset="0"/>
              </a:rPr>
              <a:t> is essential for securing cloud email</a:t>
            </a:r>
          </a:p>
        </p:txBody>
      </p:sp>
      <p:pic>
        <p:nvPicPr>
          <p:cNvPr id="3074" name="Picture 2" descr="Microsoft Graph API Integration">
            <a:extLst>
              <a:ext uri="{FF2B5EF4-FFF2-40B4-BE49-F238E27FC236}">
                <a16:creationId xmlns:a16="http://schemas.microsoft.com/office/drawing/2014/main" xmlns="" id="{DF36ACF5-5DEA-2645-91E7-89B754C1B9B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517" t="3406" r="3812" b="3118"/>
          <a:stretch/>
        </p:blipFill>
        <p:spPr bwMode="auto">
          <a:xfrm>
            <a:off x="6679933" y="2315982"/>
            <a:ext cx="875068" cy="868322"/>
          </a:xfrm>
          <a:prstGeom prst="ellipse">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xmlns="" id="{00FA8AFC-39C0-F146-BF10-CDFD83C437B4}"/>
              </a:ext>
            </a:extLst>
          </p:cNvPr>
          <p:cNvCxnSpPr>
            <a:cxnSpLocks/>
          </p:cNvCxnSpPr>
          <p:nvPr/>
        </p:nvCxnSpPr>
        <p:spPr>
          <a:xfrm flipV="1">
            <a:off x="7391890" y="2028488"/>
            <a:ext cx="194842" cy="306263"/>
          </a:xfrm>
          <a:prstGeom prst="line">
            <a:avLst/>
          </a:prstGeom>
          <a:ln w="22225" cap="rnd">
            <a:solidFill>
              <a:schemeClr val="bg2">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A90D55A-D430-8546-BE8B-1AA2369A1C6A}"/>
              </a:ext>
            </a:extLst>
          </p:cNvPr>
          <p:cNvCxnSpPr>
            <a:cxnSpLocks/>
          </p:cNvCxnSpPr>
          <p:nvPr/>
        </p:nvCxnSpPr>
        <p:spPr>
          <a:xfrm>
            <a:off x="7637096" y="2753361"/>
            <a:ext cx="408270" cy="0"/>
          </a:xfrm>
          <a:prstGeom prst="line">
            <a:avLst/>
          </a:prstGeom>
          <a:ln w="22225" cap="rnd">
            <a:solidFill>
              <a:schemeClr val="bg2">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5587884D-E0BF-8E42-A5F0-6CA630E462A3}"/>
              </a:ext>
            </a:extLst>
          </p:cNvPr>
          <p:cNvCxnSpPr>
            <a:cxnSpLocks/>
          </p:cNvCxnSpPr>
          <p:nvPr/>
        </p:nvCxnSpPr>
        <p:spPr>
          <a:xfrm>
            <a:off x="7391890" y="3184308"/>
            <a:ext cx="218221" cy="291048"/>
          </a:xfrm>
          <a:prstGeom prst="line">
            <a:avLst/>
          </a:prstGeom>
          <a:ln w="22225" cap="rnd">
            <a:solidFill>
              <a:schemeClr val="bg2">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D8F1D8DB-2AD2-2B46-880D-9955521D15F8}"/>
              </a:ext>
            </a:extLst>
          </p:cNvPr>
          <p:cNvGrpSpPr/>
          <p:nvPr/>
        </p:nvGrpSpPr>
        <p:grpSpPr>
          <a:xfrm>
            <a:off x="2358188" y="1365025"/>
            <a:ext cx="4421005" cy="2781750"/>
            <a:chOff x="2316938" y="1365025"/>
            <a:chExt cx="4421005" cy="2781750"/>
          </a:xfrm>
        </p:grpSpPr>
        <p:grpSp>
          <p:nvGrpSpPr>
            <p:cNvPr id="5" name="Group 4">
              <a:extLst>
                <a:ext uri="{FF2B5EF4-FFF2-40B4-BE49-F238E27FC236}">
                  <a16:creationId xmlns:a16="http://schemas.microsoft.com/office/drawing/2014/main" xmlns="" id="{896FDCFC-2F4A-6546-A447-79B8F7C3A8DF}"/>
                </a:ext>
              </a:extLst>
            </p:cNvPr>
            <p:cNvGrpSpPr/>
            <p:nvPr/>
          </p:nvGrpSpPr>
          <p:grpSpPr>
            <a:xfrm>
              <a:off x="2316938" y="1365025"/>
              <a:ext cx="802219" cy="2781750"/>
              <a:chOff x="2316938" y="1365025"/>
              <a:chExt cx="802219" cy="2781750"/>
            </a:xfrm>
          </p:grpSpPr>
          <p:cxnSp>
            <p:nvCxnSpPr>
              <p:cNvPr id="3" name="Straight Connector 2">
                <a:extLst>
                  <a:ext uri="{FF2B5EF4-FFF2-40B4-BE49-F238E27FC236}">
                    <a16:creationId xmlns:a16="http://schemas.microsoft.com/office/drawing/2014/main" xmlns="" id="{C070751F-AC3F-4144-ADD0-825F5265B3F3}"/>
                  </a:ext>
                </a:extLst>
              </p:cNvPr>
              <p:cNvCxnSpPr>
                <a:cxnSpLocks/>
              </p:cNvCxnSpPr>
              <p:nvPr/>
            </p:nvCxnSpPr>
            <p:spPr>
              <a:xfrm>
                <a:off x="2316938" y="1365025"/>
                <a:ext cx="802219" cy="1392108"/>
              </a:xfrm>
              <a:prstGeom prst="line">
                <a:avLst/>
              </a:prstGeom>
              <a:ln w="508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F8E2266-4A1E-5D44-B4C9-BA514304550A}"/>
                  </a:ext>
                </a:extLst>
              </p:cNvPr>
              <p:cNvCxnSpPr>
                <a:cxnSpLocks/>
              </p:cNvCxnSpPr>
              <p:nvPr/>
            </p:nvCxnSpPr>
            <p:spPr>
              <a:xfrm flipV="1">
                <a:off x="2316938" y="2754667"/>
                <a:ext cx="802219" cy="1392108"/>
              </a:xfrm>
              <a:prstGeom prst="line">
                <a:avLst/>
              </a:prstGeom>
              <a:ln w="508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B3A52048-CCFB-E249-8ABD-A38303EF2896}"/>
                </a:ext>
              </a:extLst>
            </p:cNvPr>
            <p:cNvGrpSpPr/>
            <p:nvPr/>
          </p:nvGrpSpPr>
          <p:grpSpPr>
            <a:xfrm rot="10800000">
              <a:off x="5935724" y="1365025"/>
              <a:ext cx="802219" cy="2781750"/>
              <a:chOff x="2316938" y="1365025"/>
              <a:chExt cx="802219" cy="2781750"/>
            </a:xfrm>
          </p:grpSpPr>
          <p:cxnSp>
            <p:nvCxnSpPr>
              <p:cNvPr id="39" name="Straight Connector 38">
                <a:extLst>
                  <a:ext uri="{FF2B5EF4-FFF2-40B4-BE49-F238E27FC236}">
                    <a16:creationId xmlns:a16="http://schemas.microsoft.com/office/drawing/2014/main" xmlns="" id="{B4BF1A4E-DF42-264A-8F02-31A7E66E6F16}"/>
                  </a:ext>
                </a:extLst>
              </p:cNvPr>
              <p:cNvCxnSpPr>
                <a:cxnSpLocks/>
              </p:cNvCxnSpPr>
              <p:nvPr/>
            </p:nvCxnSpPr>
            <p:spPr>
              <a:xfrm>
                <a:off x="2316938" y="1365025"/>
                <a:ext cx="802219" cy="1392108"/>
              </a:xfrm>
              <a:prstGeom prst="line">
                <a:avLst/>
              </a:prstGeom>
              <a:ln w="508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B206BD3-43D1-8C4B-A855-120A73AC5097}"/>
                  </a:ext>
                </a:extLst>
              </p:cNvPr>
              <p:cNvCxnSpPr>
                <a:cxnSpLocks/>
              </p:cNvCxnSpPr>
              <p:nvPr/>
            </p:nvCxnSpPr>
            <p:spPr>
              <a:xfrm flipV="1">
                <a:off x="2316938" y="2754667"/>
                <a:ext cx="802219" cy="1392108"/>
              </a:xfrm>
              <a:prstGeom prst="line">
                <a:avLst/>
              </a:prstGeom>
              <a:ln w="508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43" name="Graphic 42">
            <a:extLst>
              <a:ext uri="{FF2B5EF4-FFF2-40B4-BE49-F238E27FC236}">
                <a16:creationId xmlns:a16="http://schemas.microsoft.com/office/drawing/2014/main" xmlns="" id="{EE3450A1-3526-1B40-BFFD-FBC09822CF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427046" y="3560697"/>
            <a:ext cx="502750" cy="502750"/>
          </a:xfrm>
          <a:prstGeom prst="rect">
            <a:avLst/>
          </a:prstGeom>
        </p:spPr>
      </p:pic>
      <p:pic>
        <p:nvPicPr>
          <p:cNvPr id="11" name="Graphic 10">
            <a:extLst>
              <a:ext uri="{FF2B5EF4-FFF2-40B4-BE49-F238E27FC236}">
                <a16:creationId xmlns:a16="http://schemas.microsoft.com/office/drawing/2014/main" xmlns="" id="{B9487A53-A426-5949-B4F7-628F69DC900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117836" y="2508032"/>
            <a:ext cx="456537" cy="505452"/>
          </a:xfrm>
          <a:prstGeom prst="rect">
            <a:avLst/>
          </a:prstGeom>
        </p:spPr>
      </p:pic>
      <p:grpSp>
        <p:nvGrpSpPr>
          <p:cNvPr id="14" name="Group 13">
            <a:extLst>
              <a:ext uri="{FF2B5EF4-FFF2-40B4-BE49-F238E27FC236}">
                <a16:creationId xmlns:a16="http://schemas.microsoft.com/office/drawing/2014/main" xmlns="" id="{5C097EAF-736B-9740-AC31-2BE625AEA585}"/>
              </a:ext>
            </a:extLst>
          </p:cNvPr>
          <p:cNvGrpSpPr/>
          <p:nvPr/>
        </p:nvGrpSpPr>
        <p:grpSpPr>
          <a:xfrm>
            <a:off x="318254" y="1370469"/>
            <a:ext cx="2395458" cy="2822995"/>
            <a:chOff x="305720" y="1303401"/>
            <a:chExt cx="2395458" cy="2822995"/>
          </a:xfrm>
        </p:grpSpPr>
        <p:grpSp>
          <p:nvGrpSpPr>
            <p:cNvPr id="13" name="Group 12">
              <a:extLst>
                <a:ext uri="{FF2B5EF4-FFF2-40B4-BE49-F238E27FC236}">
                  <a16:creationId xmlns:a16="http://schemas.microsoft.com/office/drawing/2014/main" xmlns="" id="{D8DF44B2-6D0F-9E4B-BCF0-4187B774398E}"/>
                </a:ext>
              </a:extLst>
            </p:cNvPr>
            <p:cNvGrpSpPr/>
            <p:nvPr/>
          </p:nvGrpSpPr>
          <p:grpSpPr>
            <a:xfrm>
              <a:off x="305720" y="1303401"/>
              <a:ext cx="2337707" cy="2820247"/>
              <a:chOff x="305720" y="1303401"/>
              <a:chExt cx="2337707" cy="2820247"/>
            </a:xfrm>
          </p:grpSpPr>
          <p:pic>
            <p:nvPicPr>
              <p:cNvPr id="42" name="Picture Placeholder 7">
                <a:extLst>
                  <a:ext uri="{FF2B5EF4-FFF2-40B4-BE49-F238E27FC236}">
                    <a16:creationId xmlns:a16="http://schemas.microsoft.com/office/drawing/2014/main" xmlns="" id="{63618498-E85D-F945-8361-2AEE48BF8C7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3671" t="-7107" r="-10231" b="-5904"/>
              <a:stretch/>
            </p:blipFill>
            <p:spPr>
              <a:xfrm>
                <a:off x="305720" y="1303401"/>
                <a:ext cx="2337707" cy="2820247"/>
              </a:xfrm>
              <a:prstGeom prst="rect">
                <a:avLst/>
              </a:prstGeom>
            </p:spPr>
          </p:pic>
          <p:sp>
            <p:nvSpPr>
              <p:cNvPr id="12" name="Rectangle 11">
                <a:extLst>
                  <a:ext uri="{FF2B5EF4-FFF2-40B4-BE49-F238E27FC236}">
                    <a16:creationId xmlns:a16="http://schemas.microsoft.com/office/drawing/2014/main" xmlns="" id="{3FFE02EF-509E-F546-AF3D-0A45579FEDBF}"/>
                  </a:ext>
                </a:extLst>
              </p:cNvPr>
              <p:cNvSpPr/>
              <p:nvPr/>
            </p:nvSpPr>
            <p:spPr>
              <a:xfrm rot="2700000">
                <a:off x="1135289" y="3256323"/>
                <a:ext cx="732363" cy="7323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Picture 49" descr="A picture containing smoke, train, coming, air&#10;&#10;Description automatically generated">
              <a:extLst>
                <a:ext uri="{FF2B5EF4-FFF2-40B4-BE49-F238E27FC236}">
                  <a16:creationId xmlns:a16="http://schemas.microsoft.com/office/drawing/2014/main" xmlns="" id="{6D17EACB-CDEE-A54C-90C5-7ECD0BA3D71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489307">
              <a:off x="386369" y="2824315"/>
              <a:ext cx="2314809" cy="1302081"/>
            </a:xfrm>
            <a:prstGeom prst="rect">
              <a:avLst/>
            </a:prstGeom>
          </p:spPr>
        </p:pic>
      </p:grpSp>
      <p:grpSp>
        <p:nvGrpSpPr>
          <p:cNvPr id="25" name="Group 24">
            <a:extLst>
              <a:ext uri="{FF2B5EF4-FFF2-40B4-BE49-F238E27FC236}">
                <a16:creationId xmlns:a16="http://schemas.microsoft.com/office/drawing/2014/main" xmlns="" id="{47E5EC16-E369-4F4C-9EFD-C46873774D66}"/>
              </a:ext>
            </a:extLst>
          </p:cNvPr>
          <p:cNvGrpSpPr/>
          <p:nvPr/>
        </p:nvGrpSpPr>
        <p:grpSpPr>
          <a:xfrm>
            <a:off x="7448058" y="1606475"/>
            <a:ext cx="634783" cy="507030"/>
            <a:chOff x="7413505" y="1503174"/>
            <a:chExt cx="938530" cy="749646"/>
          </a:xfrm>
        </p:grpSpPr>
        <p:pic>
          <p:nvPicPr>
            <p:cNvPr id="26" name="Graphic 25">
              <a:extLst>
                <a:ext uri="{FF2B5EF4-FFF2-40B4-BE49-F238E27FC236}">
                  <a16:creationId xmlns:a16="http://schemas.microsoft.com/office/drawing/2014/main" xmlns="" id="{E660EBDB-6048-9644-AA31-70C81A5F7EF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7413505" y="1503174"/>
              <a:ext cx="698500" cy="495300"/>
            </a:xfrm>
            <a:prstGeom prst="rect">
              <a:avLst/>
            </a:prstGeom>
          </p:spPr>
        </p:pic>
        <p:pic>
          <p:nvPicPr>
            <p:cNvPr id="27" name="Graphic 26">
              <a:extLst>
                <a:ext uri="{FF2B5EF4-FFF2-40B4-BE49-F238E27FC236}">
                  <a16:creationId xmlns:a16="http://schemas.microsoft.com/office/drawing/2014/main" xmlns="" id="{CC19859B-CB87-B949-BAE3-B7951CFB996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7871975" y="1772760"/>
              <a:ext cx="480060" cy="480060"/>
            </a:xfrm>
            <a:prstGeom prst="rect">
              <a:avLst/>
            </a:prstGeom>
          </p:spPr>
        </p:pic>
      </p:grpSp>
    </p:spTree>
    <p:extLst>
      <p:ext uri="{BB962C8B-B14F-4D97-AF65-F5344CB8AC3E}">
        <p14:creationId xmlns:p14="http://schemas.microsoft.com/office/powerpoint/2010/main" val="76947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75" name="Google Shape;826;p85">
            <a:extLst>
              <a:ext uri="{FF2B5EF4-FFF2-40B4-BE49-F238E27FC236}">
                <a16:creationId xmlns:a16="http://schemas.microsoft.com/office/drawing/2014/main" xmlns="" id="{3E7D6A0D-A774-BD47-A467-0890FCDF8560}"/>
              </a:ext>
            </a:extLst>
          </p:cNvPr>
          <p:cNvSpPr/>
          <p:nvPr/>
        </p:nvSpPr>
        <p:spPr>
          <a:xfrm>
            <a:off x="1260494" y="3503113"/>
            <a:ext cx="6777476" cy="681462"/>
          </a:xfrm>
          <a:prstGeom prst="roundRect">
            <a:avLst>
              <a:gd name="adj" fmla="val 19021"/>
            </a:avLst>
          </a:prstGeom>
          <a:solidFill>
            <a:schemeClr val="bg2">
              <a:lumMod val="95000"/>
            </a:schemeClr>
          </a:solidFill>
          <a:ln w="12700" cap="rnd" cmpd="sng">
            <a:noFill/>
            <a:prstDash val="solid"/>
            <a:round/>
            <a:headEnd type="none" w="sm" len="sm"/>
            <a:tailEnd type="none" w="sm" len="sm"/>
          </a:ln>
        </p:spPr>
        <p:txBody>
          <a:bodyPr spcFirstLastPara="1" wrap="square" lIns="91300" tIns="45650" rIns="91300" bIns="4565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1349"/>
              <a:buFont typeface="Arial"/>
              <a:buNone/>
              <a:tabLst/>
              <a:defRPr/>
            </a:pPr>
            <a:endParaRPr kumimoji="0" sz="1349"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8" name="Graphic 17">
            <a:extLst>
              <a:ext uri="{FF2B5EF4-FFF2-40B4-BE49-F238E27FC236}">
                <a16:creationId xmlns:a16="http://schemas.microsoft.com/office/drawing/2014/main" xmlns="" id="{48E4136F-2CB5-EE4A-848B-36BBE0B9D87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962143" y="3609236"/>
            <a:ext cx="463207" cy="463207"/>
          </a:xfrm>
          <a:prstGeom prst="rect">
            <a:avLst/>
          </a:prstGeom>
        </p:spPr>
      </p:pic>
      <p:sp>
        <p:nvSpPr>
          <p:cNvPr id="1944" name="Google Shape;1944;p310"/>
          <p:cNvSpPr/>
          <p:nvPr/>
        </p:nvSpPr>
        <p:spPr>
          <a:xfrm>
            <a:off x="3668673" y="1106350"/>
            <a:ext cx="1795994" cy="315441"/>
          </a:xfrm>
          <a:prstGeom prst="rect">
            <a:avLst/>
          </a:prstGeom>
          <a:noFill/>
          <a:ln>
            <a:noFill/>
          </a:ln>
        </p:spPr>
        <p:txBody>
          <a:bodyPr spcFirstLastPara="1" wrap="square" lIns="68575" tIns="34275" rIns="68575" bIns="34275" anchor="ctr" anchorCtr="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URL reputation</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pic>
        <p:nvPicPr>
          <p:cNvPr id="51" name="Picture 50" descr="A picture containing smoke, train, coming, air&#10;&#10;Description automatically generated">
            <a:extLst>
              <a:ext uri="{FF2B5EF4-FFF2-40B4-BE49-F238E27FC236}">
                <a16:creationId xmlns:a16="http://schemas.microsoft.com/office/drawing/2014/main" xmlns="" id="{130EF4B1-4AF7-0D48-BC91-F2FE2049D6D4}"/>
              </a:ext>
            </a:extLst>
          </p:cNvPr>
          <p:cNvPicPr>
            <a:picLocks noChangeAspect="1"/>
          </p:cNvPicPr>
          <p:nvPr/>
        </p:nvPicPr>
        <p:blipFill>
          <a:blip r:embed="rId5" cstate="screen">
            <a:grayscl/>
            <a:alphaModFix amt="43000"/>
            <a:extLst>
              <a:ext uri="{28A0092B-C50C-407E-A947-70E740481C1C}">
                <a14:useLocalDpi xmlns:a14="http://schemas.microsoft.com/office/drawing/2010/main"/>
              </a:ext>
            </a:extLst>
          </a:blip>
          <a:stretch>
            <a:fillRect/>
          </a:stretch>
        </p:blipFill>
        <p:spPr>
          <a:xfrm rot="489307">
            <a:off x="2766129" y="1562585"/>
            <a:ext cx="3799469" cy="2137203"/>
          </a:xfrm>
          <a:prstGeom prst="rect">
            <a:avLst/>
          </a:prstGeom>
        </p:spPr>
      </p:pic>
      <p:pic>
        <p:nvPicPr>
          <p:cNvPr id="50" name="Graphic 49">
            <a:extLst>
              <a:ext uri="{FF2B5EF4-FFF2-40B4-BE49-F238E27FC236}">
                <a16:creationId xmlns:a16="http://schemas.microsoft.com/office/drawing/2014/main" xmlns="" id="{2FDE0EBB-D59B-FA4E-A9B7-B7921EC1B78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336839" y="584862"/>
            <a:ext cx="459662" cy="459662"/>
          </a:xfrm>
          <a:prstGeom prst="rect">
            <a:avLst/>
          </a:prstGeom>
        </p:spPr>
      </p:pic>
      <p:cxnSp>
        <p:nvCxnSpPr>
          <p:cNvPr id="1922" name="Google Shape;1922;p310"/>
          <p:cNvCxnSpPr>
            <a:cxnSpLocks/>
          </p:cNvCxnSpPr>
          <p:nvPr/>
        </p:nvCxnSpPr>
        <p:spPr>
          <a:xfrm>
            <a:off x="3006541" y="1511375"/>
            <a:ext cx="815184" cy="739692"/>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1925" name="Google Shape;1925;p310"/>
          <p:cNvCxnSpPr>
            <a:cxnSpLocks/>
          </p:cNvCxnSpPr>
          <p:nvPr/>
        </p:nvCxnSpPr>
        <p:spPr>
          <a:xfrm>
            <a:off x="2075996" y="2681300"/>
            <a:ext cx="1244334" cy="81282"/>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1928" name="Google Shape;1928;p310"/>
          <p:cNvCxnSpPr>
            <a:cxnSpLocks/>
          </p:cNvCxnSpPr>
          <p:nvPr/>
        </p:nvCxnSpPr>
        <p:spPr>
          <a:xfrm>
            <a:off x="4572001" y="1511375"/>
            <a:ext cx="0" cy="326487"/>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1931" name="Google Shape;1931;p310"/>
          <p:cNvCxnSpPr>
            <a:cxnSpLocks/>
          </p:cNvCxnSpPr>
          <p:nvPr/>
        </p:nvCxnSpPr>
        <p:spPr>
          <a:xfrm flipH="1">
            <a:off x="5445114" y="1537345"/>
            <a:ext cx="672178" cy="633607"/>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1934" name="Google Shape;1934;p310"/>
          <p:cNvCxnSpPr>
            <a:cxnSpLocks/>
          </p:cNvCxnSpPr>
          <p:nvPr/>
        </p:nvCxnSpPr>
        <p:spPr>
          <a:xfrm flipH="1">
            <a:off x="5764486" y="2681301"/>
            <a:ext cx="1250497" cy="69320"/>
          </a:xfrm>
          <a:prstGeom prst="straightConnector1">
            <a:avLst/>
          </a:prstGeom>
          <a:noFill/>
          <a:ln w="19050" cap="rnd" cmpd="sng">
            <a:solidFill>
              <a:schemeClr val="bg2">
                <a:lumMod val="75000"/>
              </a:schemeClr>
            </a:solidFill>
            <a:prstDash val="solid"/>
            <a:round/>
            <a:headEnd type="none" w="sm" len="sm"/>
            <a:tailEnd type="none" w="sm" len="sm"/>
          </a:ln>
        </p:spPr>
      </p:cxnSp>
      <p:sp>
        <p:nvSpPr>
          <p:cNvPr id="1942" name="Google Shape;1942;p310"/>
          <p:cNvSpPr/>
          <p:nvPr/>
        </p:nvSpPr>
        <p:spPr>
          <a:xfrm>
            <a:off x="1027758" y="1820351"/>
            <a:ext cx="1580676" cy="561662"/>
          </a:xfrm>
          <a:prstGeom prst="rect">
            <a:avLst/>
          </a:prstGeom>
          <a:noFill/>
          <a:ln>
            <a:noFill/>
          </a:ln>
        </p:spPr>
        <p:txBody>
          <a:bodyPr spcFirstLastPara="1" wrap="square" lIns="68575" tIns="34275" rIns="68575" bIns="34275" anchor="ctr" anchorCtr="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dirty="0">
                <a:solidFill>
                  <a:srgbClr val="282828"/>
                </a:solidFill>
                <a:latin typeface="CiscoSansTT ExtraLight"/>
              </a:rPr>
              <a:t>File reputation</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dirty="0">
                <a:solidFill>
                  <a:srgbClr val="282828"/>
                </a:solidFill>
                <a:latin typeface="CiscoSansTT ExtraLight"/>
              </a:rPr>
              <a:t>a</a:t>
            </a:r>
            <a:r>
              <a:rPr kumimoji="0" lang="en-US" sz="1600" b="0" i="0" u="none" strike="noStrike" kern="1200" cap="none" spc="0" normalizeH="0" baseline="0" noProof="0" dirty="0">
                <a:ln>
                  <a:noFill/>
                </a:ln>
                <a:solidFill>
                  <a:srgbClr val="282828"/>
                </a:solidFill>
                <a:effectLst/>
                <a:uLnTx/>
                <a:uFillTx/>
                <a:latin typeface="CiscoSansTT ExtraLight"/>
                <a:ea typeface="ＭＳ Ｐゴシック" charset="0"/>
              </a:rPr>
              <a:t>nd</a:t>
            </a:r>
            <a:r>
              <a:rPr lang="en-US" sz="1600" dirty="0">
                <a:solidFill>
                  <a:srgbClr val="282828"/>
                </a:solidFill>
                <a:latin typeface="CiscoSansTT ExtraLight"/>
              </a:rPr>
              <a:t> analysis</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1943" name="Google Shape;1943;p310"/>
          <p:cNvSpPr/>
          <p:nvPr/>
        </p:nvSpPr>
        <p:spPr>
          <a:xfrm>
            <a:off x="1139342" y="879261"/>
            <a:ext cx="1293688" cy="561662"/>
          </a:xfrm>
          <a:prstGeom prst="rect">
            <a:avLst/>
          </a:prstGeom>
          <a:noFill/>
          <a:ln>
            <a:noFill/>
          </a:ln>
        </p:spPr>
        <p:txBody>
          <a:bodyPr spcFirstLastPara="1" wrap="square" lIns="68575" tIns="34275" rIns="68575" bIns="34275" anchor="ctr" anchorCtr="0">
            <a:spAutoFit/>
          </a:bodyPr>
          <a:lstStyle/>
          <a:p>
            <a:pPr marL="0" marR="0" lvl="0" indent="0" algn="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Sender</a:t>
            </a:r>
            <a:r>
              <a:rPr kumimoji="0" lang="en-US" sz="1600" b="0" i="0" u="none" strike="noStrike" kern="1200" cap="none" spc="0" normalizeH="0" noProof="0" dirty="0">
                <a:ln>
                  <a:noFill/>
                </a:ln>
                <a:solidFill>
                  <a:srgbClr val="282828"/>
                </a:solidFill>
                <a:effectLst/>
                <a:uLnTx/>
                <a:uFillTx/>
                <a:latin typeface="CiscoSansTT ExtraLight"/>
                <a:ea typeface="Arial"/>
                <a:cs typeface="Arial"/>
                <a:sym typeface="Arial"/>
              </a:rPr>
              <a:t> reputation</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1945" name="Google Shape;1945;p310"/>
          <p:cNvSpPr/>
          <p:nvPr/>
        </p:nvSpPr>
        <p:spPr>
          <a:xfrm>
            <a:off x="6729645" y="879261"/>
            <a:ext cx="1180517" cy="561662"/>
          </a:xfrm>
          <a:prstGeom prst="rect">
            <a:avLst/>
          </a:prstGeom>
          <a:noFill/>
          <a:ln>
            <a:noFill/>
          </a:ln>
        </p:spPr>
        <p:txBody>
          <a:bodyPr spcFirstLastPara="1" wrap="square" lIns="68575" tIns="34275" rIns="68575" bIns="34275" anchor="ctr" anchorCtr="0">
            <a:spAutoFit/>
          </a:bodyPr>
          <a:lstStyle/>
          <a:p>
            <a:pPr marL="0" marR="0" lvl="0" indent="0"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Content scanning</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1946" name="Google Shape;1946;p310"/>
          <p:cNvSpPr/>
          <p:nvPr/>
        </p:nvSpPr>
        <p:spPr>
          <a:xfrm>
            <a:off x="6513193" y="1820351"/>
            <a:ext cx="1598542" cy="561662"/>
          </a:xfrm>
          <a:prstGeom prst="rect">
            <a:avLst/>
          </a:prstGeom>
          <a:noFill/>
          <a:ln>
            <a:noFill/>
          </a:ln>
        </p:spPr>
        <p:txBody>
          <a:bodyPr spcFirstLastPara="1" wrap="square" lIns="68575" tIns="34275" rIns="68575" bIns="34275" anchor="ctr" anchorCtr="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Spam protection</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cxnSp>
        <p:nvCxnSpPr>
          <p:cNvPr id="193" name="Google Shape;876;p85">
            <a:extLst>
              <a:ext uri="{FF2B5EF4-FFF2-40B4-BE49-F238E27FC236}">
                <a16:creationId xmlns:a16="http://schemas.microsoft.com/office/drawing/2014/main" xmlns="" id="{CA2DA338-EA31-3346-A6DC-5474EE8501C0}"/>
              </a:ext>
            </a:extLst>
          </p:cNvPr>
          <p:cNvCxnSpPr>
            <a:cxnSpLocks/>
          </p:cNvCxnSpPr>
          <p:nvPr/>
        </p:nvCxnSpPr>
        <p:spPr>
          <a:xfrm>
            <a:off x="2830826" y="3615243"/>
            <a:ext cx="0" cy="457200"/>
          </a:xfrm>
          <a:prstGeom prst="straightConnector1">
            <a:avLst/>
          </a:prstGeom>
          <a:noFill/>
          <a:ln w="19050" cap="flat" cmpd="sng">
            <a:solidFill>
              <a:srgbClr val="BFBFBF"/>
            </a:solidFill>
            <a:prstDash val="solid"/>
            <a:round/>
            <a:headEnd type="none" w="sm" len="sm"/>
            <a:tailEnd type="none" w="sm" len="sm"/>
          </a:ln>
        </p:spPr>
      </p:cxnSp>
      <p:sp>
        <p:nvSpPr>
          <p:cNvPr id="194" name="Google Shape;877;p85">
            <a:extLst>
              <a:ext uri="{FF2B5EF4-FFF2-40B4-BE49-F238E27FC236}">
                <a16:creationId xmlns:a16="http://schemas.microsoft.com/office/drawing/2014/main" xmlns="" id="{B50A0313-E1DE-E648-8067-AA197E31D143}"/>
              </a:ext>
            </a:extLst>
          </p:cNvPr>
          <p:cNvSpPr txBox="1"/>
          <p:nvPr/>
        </p:nvSpPr>
        <p:spPr>
          <a:xfrm>
            <a:off x="1511313" y="4329969"/>
            <a:ext cx="895365" cy="7341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lang="en-US" sz="1000" kern="0" spc="50" dirty="0">
                <a:latin typeface="+mn-lt"/>
                <a:ea typeface="Arial"/>
                <a:cs typeface="CiscoSansTT" panose="020B0503020201020303" pitchFamily="34" charset="0"/>
                <a:sym typeface="Arial"/>
              </a:rPr>
              <a:t>Malware</a:t>
            </a:r>
            <a:endParaRPr kumimoji="0" sz="1000" b="0" i="0" u="none" strike="noStrike" kern="0" cap="none" spc="50" normalizeH="0" baseline="0" noProof="0" dirty="0">
              <a:ln>
                <a:noFill/>
              </a:ln>
              <a:effectLst/>
              <a:uLnTx/>
              <a:uFillTx/>
              <a:latin typeface="+mn-lt"/>
              <a:ea typeface="Arial"/>
              <a:cs typeface="CiscoSansTT" panose="020B0503020201020303" pitchFamily="34" charset="0"/>
              <a:sym typeface="Arial"/>
            </a:endParaRPr>
          </a:p>
        </p:txBody>
      </p:sp>
      <p:sp>
        <p:nvSpPr>
          <p:cNvPr id="195" name="Google Shape;878;p85">
            <a:extLst>
              <a:ext uri="{FF2B5EF4-FFF2-40B4-BE49-F238E27FC236}">
                <a16:creationId xmlns:a16="http://schemas.microsoft.com/office/drawing/2014/main" xmlns="" id="{88C7C277-9489-3F4A-A110-84DB953E6D8C}"/>
              </a:ext>
            </a:extLst>
          </p:cNvPr>
          <p:cNvSpPr txBox="1"/>
          <p:nvPr/>
        </p:nvSpPr>
        <p:spPr>
          <a:xfrm>
            <a:off x="3079875" y="4330123"/>
            <a:ext cx="1245237" cy="68734"/>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lang="en-US" sz="1000" kern="0" spc="50" dirty="0">
                <a:latin typeface="+mn-lt"/>
                <a:ea typeface="Arial"/>
                <a:cs typeface="CiscoSansTT" panose="020B0503020201020303" pitchFamily="34" charset="0"/>
                <a:sym typeface="Arial"/>
              </a:rPr>
              <a:t>Phishing / BEC</a:t>
            </a:r>
            <a:endParaRPr kumimoji="0" sz="1000" b="0" i="0" u="none" strike="noStrike" kern="0" cap="none" spc="50" normalizeH="0" baseline="0" noProof="0" dirty="0">
              <a:ln>
                <a:noFill/>
              </a:ln>
              <a:effectLst/>
              <a:uLnTx/>
              <a:uFillTx/>
              <a:latin typeface="+mn-lt"/>
              <a:ea typeface="Arial"/>
              <a:cs typeface="CiscoSansTT" panose="020B0503020201020303" pitchFamily="34" charset="0"/>
              <a:sym typeface="Arial"/>
            </a:endParaRPr>
          </a:p>
        </p:txBody>
      </p:sp>
      <p:sp>
        <p:nvSpPr>
          <p:cNvPr id="196" name="Google Shape;878;p85">
            <a:extLst>
              <a:ext uri="{FF2B5EF4-FFF2-40B4-BE49-F238E27FC236}">
                <a16:creationId xmlns:a16="http://schemas.microsoft.com/office/drawing/2014/main" xmlns="" id="{F6FAB399-E434-AA48-9159-6A897E74CBA0}"/>
              </a:ext>
            </a:extLst>
          </p:cNvPr>
          <p:cNvSpPr txBox="1"/>
          <p:nvPr/>
        </p:nvSpPr>
        <p:spPr>
          <a:xfrm>
            <a:off x="4781942" y="4327422"/>
            <a:ext cx="1326344" cy="8249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1000" b="0" i="0" u="none" strike="noStrike" kern="0" cap="none" spc="50" normalizeH="0" baseline="0" noProof="0" dirty="0">
                <a:ln>
                  <a:noFill/>
                </a:ln>
                <a:effectLst/>
                <a:uLnTx/>
                <a:uFillTx/>
                <a:latin typeface="+mn-lt"/>
                <a:ea typeface="Arial"/>
                <a:cs typeface="CiscoSansTT" panose="020B0503020201020303" pitchFamily="34" charset="0"/>
                <a:sym typeface="Arial"/>
              </a:rPr>
              <a:t>Internal Threats</a:t>
            </a:r>
            <a:endParaRPr kumimoji="0" sz="1000" b="0" i="0" u="none" strike="noStrike" kern="0" cap="none" spc="50" normalizeH="0" baseline="0" noProof="0" dirty="0">
              <a:ln>
                <a:noFill/>
              </a:ln>
              <a:effectLst/>
              <a:uLnTx/>
              <a:uFillTx/>
              <a:latin typeface="+mn-lt"/>
              <a:ea typeface="Arial"/>
              <a:cs typeface="CiscoSansTT" panose="020B0503020201020303" pitchFamily="34" charset="0"/>
              <a:sym typeface="Arial"/>
            </a:endParaRPr>
          </a:p>
        </p:txBody>
      </p:sp>
      <p:cxnSp>
        <p:nvCxnSpPr>
          <p:cNvPr id="197" name="Google Shape;876;p85">
            <a:extLst>
              <a:ext uri="{FF2B5EF4-FFF2-40B4-BE49-F238E27FC236}">
                <a16:creationId xmlns:a16="http://schemas.microsoft.com/office/drawing/2014/main" xmlns="" id="{C2C791B7-DB5B-9842-9304-D6D55F882E75}"/>
              </a:ext>
            </a:extLst>
          </p:cNvPr>
          <p:cNvCxnSpPr>
            <a:cxnSpLocks/>
          </p:cNvCxnSpPr>
          <p:nvPr/>
        </p:nvCxnSpPr>
        <p:spPr>
          <a:xfrm>
            <a:off x="4574162" y="3615243"/>
            <a:ext cx="0" cy="457200"/>
          </a:xfrm>
          <a:prstGeom prst="straightConnector1">
            <a:avLst/>
          </a:prstGeom>
          <a:noFill/>
          <a:ln w="19050" cap="flat" cmpd="sng">
            <a:solidFill>
              <a:srgbClr val="BFBFBF"/>
            </a:solidFill>
            <a:prstDash val="solid"/>
            <a:round/>
            <a:headEnd type="none" w="sm" len="sm"/>
            <a:tailEnd type="none" w="sm" len="sm"/>
          </a:ln>
        </p:spPr>
      </p:cxnSp>
      <p:sp>
        <p:nvSpPr>
          <p:cNvPr id="65" name="Google Shape;878;p85">
            <a:extLst>
              <a:ext uri="{FF2B5EF4-FFF2-40B4-BE49-F238E27FC236}">
                <a16:creationId xmlns:a16="http://schemas.microsoft.com/office/drawing/2014/main" xmlns="" id="{6B5E092A-E503-B04E-98A5-5941CB88D668}"/>
              </a:ext>
            </a:extLst>
          </p:cNvPr>
          <p:cNvSpPr txBox="1"/>
          <p:nvPr/>
        </p:nvSpPr>
        <p:spPr>
          <a:xfrm>
            <a:off x="6525992" y="4309542"/>
            <a:ext cx="1326344" cy="8249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1000" b="0" i="0" u="none" strike="noStrike" kern="0" cap="none" spc="50" normalizeH="0" baseline="0" noProof="0" dirty="0">
                <a:ln>
                  <a:noFill/>
                </a:ln>
                <a:effectLst/>
                <a:uLnTx/>
                <a:uFillTx/>
                <a:latin typeface="+mn-lt"/>
                <a:ea typeface="Arial"/>
                <a:cs typeface="CiscoSansTT" panose="020B0503020201020303" pitchFamily="34" charset="0"/>
                <a:sym typeface="Arial"/>
              </a:rPr>
              <a:t>Account Takeover</a:t>
            </a:r>
            <a:endParaRPr kumimoji="0" sz="1000" b="0" i="0" u="none" strike="noStrike" kern="0" cap="none" spc="50" normalizeH="0" baseline="0" noProof="0" dirty="0">
              <a:ln>
                <a:noFill/>
              </a:ln>
              <a:effectLst/>
              <a:uLnTx/>
              <a:uFillTx/>
              <a:latin typeface="+mn-lt"/>
              <a:ea typeface="Arial"/>
              <a:cs typeface="CiscoSansTT" panose="020B0503020201020303" pitchFamily="34" charset="0"/>
              <a:sym typeface="Arial"/>
            </a:endParaRPr>
          </a:p>
        </p:txBody>
      </p:sp>
      <p:cxnSp>
        <p:nvCxnSpPr>
          <p:cNvPr id="66" name="Google Shape;876;p85">
            <a:extLst>
              <a:ext uri="{FF2B5EF4-FFF2-40B4-BE49-F238E27FC236}">
                <a16:creationId xmlns:a16="http://schemas.microsoft.com/office/drawing/2014/main" xmlns="" id="{46843818-8A7B-554B-A3C9-18870C7FB2E7}"/>
              </a:ext>
            </a:extLst>
          </p:cNvPr>
          <p:cNvCxnSpPr>
            <a:cxnSpLocks/>
          </p:cNvCxnSpPr>
          <p:nvPr/>
        </p:nvCxnSpPr>
        <p:spPr>
          <a:xfrm>
            <a:off x="6317498" y="3615243"/>
            <a:ext cx="0" cy="457200"/>
          </a:xfrm>
          <a:prstGeom prst="straightConnector1">
            <a:avLst/>
          </a:prstGeom>
          <a:noFill/>
          <a:ln w="19050" cap="flat" cmpd="sng">
            <a:solidFill>
              <a:srgbClr val="BFBFBF"/>
            </a:solidFill>
            <a:prstDash val="solid"/>
            <a:round/>
            <a:headEnd type="none" w="sm" len="sm"/>
            <a:tailEnd type="none" w="sm" len="sm"/>
          </a:ln>
        </p:spPr>
      </p:cxnSp>
      <p:pic>
        <p:nvPicPr>
          <p:cNvPr id="49" name="Graphic 48">
            <a:extLst>
              <a:ext uri="{FF2B5EF4-FFF2-40B4-BE49-F238E27FC236}">
                <a16:creationId xmlns:a16="http://schemas.microsoft.com/office/drawing/2014/main" xmlns="" id="{52B1EB95-2578-124A-A459-E823F72226D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119076" y="2481195"/>
            <a:ext cx="401656" cy="456428"/>
          </a:xfrm>
          <a:prstGeom prst="rect">
            <a:avLst/>
          </a:prstGeom>
        </p:spPr>
      </p:pic>
      <p:grpSp>
        <p:nvGrpSpPr>
          <p:cNvPr id="5" name="Group 4">
            <a:extLst>
              <a:ext uri="{FF2B5EF4-FFF2-40B4-BE49-F238E27FC236}">
                <a16:creationId xmlns:a16="http://schemas.microsoft.com/office/drawing/2014/main" xmlns="" id="{D641DF18-E88C-8647-BC2C-66EA84557D56}"/>
              </a:ext>
            </a:extLst>
          </p:cNvPr>
          <p:cNvGrpSpPr/>
          <p:nvPr/>
        </p:nvGrpSpPr>
        <p:grpSpPr>
          <a:xfrm>
            <a:off x="1539434" y="2421009"/>
            <a:ext cx="461754" cy="576800"/>
            <a:chOff x="1336049" y="2635710"/>
            <a:chExt cx="700486" cy="875012"/>
          </a:xfrm>
        </p:grpSpPr>
        <p:pic>
          <p:nvPicPr>
            <p:cNvPr id="54" name="Graphic 53">
              <a:extLst>
                <a:ext uri="{FF2B5EF4-FFF2-40B4-BE49-F238E27FC236}">
                  <a16:creationId xmlns:a16="http://schemas.microsoft.com/office/drawing/2014/main" xmlns="" id="{D18744FC-1385-0942-978D-94E82B0F95E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529556" y="2635710"/>
              <a:ext cx="506979" cy="691334"/>
            </a:xfrm>
            <a:prstGeom prst="rect">
              <a:avLst/>
            </a:prstGeom>
          </p:spPr>
        </p:pic>
        <p:pic>
          <p:nvPicPr>
            <p:cNvPr id="58" name="Graphic 57">
              <a:extLst>
                <a:ext uri="{FF2B5EF4-FFF2-40B4-BE49-F238E27FC236}">
                  <a16:creationId xmlns:a16="http://schemas.microsoft.com/office/drawing/2014/main" xmlns="" id="{B0F4FA8C-C1A3-EA4F-909C-ED104AEBD2D6}"/>
                </a:ext>
              </a:extLst>
            </p:cNvPr>
            <p:cNvPicPr>
              <a:picLocks noChangeAspect="1"/>
            </p:cNvPicPr>
            <p:nvPr/>
          </p:nvPicPr>
          <p:blipFill rotWithShape="1">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rcRect l="26731" t="45084" r="26955"/>
            <a:stretch/>
          </p:blipFill>
          <p:spPr>
            <a:xfrm>
              <a:off x="1336049" y="3124424"/>
              <a:ext cx="394103" cy="386298"/>
            </a:xfrm>
            <a:prstGeom prst="rect">
              <a:avLst/>
            </a:prstGeom>
          </p:spPr>
        </p:pic>
      </p:grpSp>
      <p:grpSp>
        <p:nvGrpSpPr>
          <p:cNvPr id="60" name="Group 59">
            <a:extLst>
              <a:ext uri="{FF2B5EF4-FFF2-40B4-BE49-F238E27FC236}">
                <a16:creationId xmlns:a16="http://schemas.microsoft.com/office/drawing/2014/main" xmlns="" id="{8895CAB8-7CE3-8C4A-A32C-9A10CAB61151}"/>
              </a:ext>
            </a:extLst>
          </p:cNvPr>
          <p:cNvGrpSpPr/>
          <p:nvPr/>
        </p:nvGrpSpPr>
        <p:grpSpPr>
          <a:xfrm>
            <a:off x="6179632" y="1185034"/>
            <a:ext cx="572567" cy="457335"/>
            <a:chOff x="7413505" y="1503174"/>
            <a:chExt cx="938530" cy="749646"/>
          </a:xfrm>
        </p:grpSpPr>
        <p:pic>
          <p:nvPicPr>
            <p:cNvPr id="61" name="Graphic 60">
              <a:extLst>
                <a:ext uri="{FF2B5EF4-FFF2-40B4-BE49-F238E27FC236}">
                  <a16:creationId xmlns:a16="http://schemas.microsoft.com/office/drawing/2014/main" xmlns="" id="{79628613-1D1B-C643-AF30-EC512A606E2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413505" y="1503174"/>
              <a:ext cx="698500" cy="495300"/>
            </a:xfrm>
            <a:prstGeom prst="rect">
              <a:avLst/>
            </a:prstGeom>
          </p:spPr>
        </p:pic>
        <p:pic>
          <p:nvPicPr>
            <p:cNvPr id="62" name="Graphic 61">
              <a:extLst>
                <a:ext uri="{FF2B5EF4-FFF2-40B4-BE49-F238E27FC236}">
                  <a16:creationId xmlns:a16="http://schemas.microsoft.com/office/drawing/2014/main" xmlns="" id="{4E8E762A-98AA-0844-B16A-B5DCFBE272D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7871975" y="1772760"/>
              <a:ext cx="480060" cy="480060"/>
            </a:xfrm>
            <a:prstGeom prst="rect">
              <a:avLst/>
            </a:prstGeom>
          </p:spPr>
        </p:pic>
      </p:grpSp>
      <p:pic>
        <p:nvPicPr>
          <p:cNvPr id="63" name="Graphic 62">
            <a:extLst>
              <a:ext uri="{FF2B5EF4-FFF2-40B4-BE49-F238E27FC236}">
                <a16:creationId xmlns:a16="http://schemas.microsoft.com/office/drawing/2014/main" xmlns="" id="{F73B5FF2-AEEB-9140-89AA-2C593EA7CBB3}"/>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2496467" y="1020143"/>
            <a:ext cx="457242" cy="457242"/>
          </a:xfrm>
          <a:prstGeom prst="rect">
            <a:avLst/>
          </a:prstGeom>
        </p:spPr>
      </p:pic>
      <p:pic>
        <p:nvPicPr>
          <p:cNvPr id="9" name="Graphic 8">
            <a:extLst>
              <a:ext uri="{FF2B5EF4-FFF2-40B4-BE49-F238E27FC236}">
                <a16:creationId xmlns:a16="http://schemas.microsoft.com/office/drawing/2014/main" xmlns="" id="{18D68BD6-6063-1E41-A003-8B41D7E6FFBB}"/>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248553" y="3707793"/>
            <a:ext cx="383732" cy="272101"/>
          </a:xfrm>
          <a:prstGeom prst="rect">
            <a:avLst/>
          </a:prstGeom>
        </p:spPr>
      </p:pic>
      <p:pic>
        <p:nvPicPr>
          <p:cNvPr id="14" name="Graphic 13">
            <a:extLst>
              <a:ext uri="{FF2B5EF4-FFF2-40B4-BE49-F238E27FC236}">
                <a16:creationId xmlns:a16="http://schemas.microsoft.com/office/drawing/2014/main" xmlns="" id="{7E6367BD-EB9B-E240-AD8B-9F875A50C0D6}"/>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3516038" y="3633217"/>
            <a:ext cx="372912" cy="421252"/>
          </a:xfrm>
          <a:prstGeom prst="rect">
            <a:avLst/>
          </a:prstGeom>
        </p:spPr>
      </p:pic>
      <p:pic>
        <p:nvPicPr>
          <p:cNvPr id="16" name="Graphic 15">
            <a:extLst>
              <a:ext uri="{FF2B5EF4-FFF2-40B4-BE49-F238E27FC236}">
                <a16:creationId xmlns:a16="http://schemas.microsoft.com/office/drawing/2014/main" xmlns="" id="{5446B7E7-9A6F-E44F-8862-A745226BDD9A}"/>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1748369" y="3633217"/>
            <a:ext cx="421252" cy="421252"/>
          </a:xfrm>
          <a:prstGeom prst="rect">
            <a:avLst/>
          </a:prstGeom>
        </p:spPr>
      </p:pic>
      <p:sp>
        <p:nvSpPr>
          <p:cNvPr id="2" name="TextBox 1">
            <a:extLst>
              <a:ext uri="{FF2B5EF4-FFF2-40B4-BE49-F238E27FC236}">
                <a16:creationId xmlns:a16="http://schemas.microsoft.com/office/drawing/2014/main" xmlns="" id="{D83A90E0-7DD1-0149-9986-0F8DEA617355}"/>
              </a:ext>
            </a:extLst>
          </p:cNvPr>
          <p:cNvSpPr txBox="1"/>
          <p:nvPr/>
        </p:nvSpPr>
        <p:spPr>
          <a:xfrm>
            <a:off x="4058327" y="2412066"/>
            <a:ext cx="1795986" cy="584775"/>
          </a:xfrm>
          <a:prstGeom prst="rect">
            <a:avLst/>
          </a:prstGeom>
          <a:noFill/>
        </p:spPr>
        <p:txBody>
          <a:bodyPr wrap="square" rtlCol="0">
            <a:spAutoFit/>
          </a:bodyPr>
          <a:lstStyle/>
          <a:p>
            <a:r>
              <a:rPr lang="en-US" sz="1600" dirty="0">
                <a:latin typeface="+mn-lt"/>
              </a:rPr>
              <a:t>Cisco Cloud Mailbox Defense</a:t>
            </a:r>
          </a:p>
        </p:txBody>
      </p:sp>
      <p:pic>
        <p:nvPicPr>
          <p:cNvPr id="6" name="Picture 5">
            <a:extLst>
              <a:ext uri="{FF2B5EF4-FFF2-40B4-BE49-F238E27FC236}">
                <a16:creationId xmlns:a16="http://schemas.microsoft.com/office/drawing/2014/main" xmlns="" id="{280DD718-8DE0-014F-A3D8-2C8C04FB30D2}"/>
              </a:ext>
            </a:extLst>
          </p:cNvPr>
          <p:cNvPicPr>
            <a:picLocks noChangeAspect="1"/>
          </p:cNvPicPr>
          <p:nvPr/>
        </p:nvPicPr>
        <p:blipFill>
          <a:blip r:embed="rId26"/>
          <a:stretch>
            <a:fillRect/>
          </a:stretch>
        </p:blipFill>
        <p:spPr>
          <a:xfrm>
            <a:off x="3405955" y="2342870"/>
            <a:ext cx="667612" cy="600851"/>
          </a:xfrm>
          <a:prstGeom prst="rect">
            <a:avLst/>
          </a:prstGeom>
        </p:spPr>
      </p:pic>
    </p:spTree>
    <p:extLst>
      <p:ext uri="{BB962C8B-B14F-4D97-AF65-F5344CB8AC3E}">
        <p14:creationId xmlns:p14="http://schemas.microsoft.com/office/powerpoint/2010/main" val="294670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rapezoid 161">
            <a:extLst>
              <a:ext uri="{FF2B5EF4-FFF2-40B4-BE49-F238E27FC236}">
                <a16:creationId xmlns:a16="http://schemas.microsoft.com/office/drawing/2014/main" xmlns="" id="{5EF5BD72-CE83-6343-AF05-C22AB6B93DB2}"/>
              </a:ext>
            </a:extLst>
          </p:cNvPr>
          <p:cNvSpPr/>
          <p:nvPr/>
        </p:nvSpPr>
        <p:spPr>
          <a:xfrm>
            <a:off x="2831186" y="2124751"/>
            <a:ext cx="3450788" cy="841709"/>
          </a:xfrm>
          <a:prstGeom prst="trapezoid">
            <a:avLst>
              <a:gd name="adj" fmla="val 148307"/>
            </a:avLst>
          </a:prstGeom>
          <a:solidFill>
            <a:schemeClr val="accent1">
              <a:alpha val="25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163" name="Trapezoid 162">
            <a:extLst>
              <a:ext uri="{FF2B5EF4-FFF2-40B4-BE49-F238E27FC236}">
                <a16:creationId xmlns:a16="http://schemas.microsoft.com/office/drawing/2014/main" xmlns="" id="{CE3AACFE-D934-DF4A-BF79-4BAC836B797A}"/>
              </a:ext>
            </a:extLst>
          </p:cNvPr>
          <p:cNvSpPr/>
          <p:nvPr/>
        </p:nvSpPr>
        <p:spPr>
          <a:xfrm>
            <a:off x="229955" y="2125574"/>
            <a:ext cx="3450788" cy="841709"/>
          </a:xfrm>
          <a:prstGeom prst="trapezoid">
            <a:avLst>
              <a:gd name="adj" fmla="val 148307"/>
            </a:avLst>
          </a:prstGeom>
          <a:solidFill>
            <a:schemeClr val="accent1">
              <a:alpha val="25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165" name="Trapezoid 164">
            <a:extLst>
              <a:ext uri="{FF2B5EF4-FFF2-40B4-BE49-F238E27FC236}">
                <a16:creationId xmlns:a16="http://schemas.microsoft.com/office/drawing/2014/main" xmlns="" id="{11AFEB52-292C-8048-80EF-2BA5408AA6CB}"/>
              </a:ext>
            </a:extLst>
          </p:cNvPr>
          <p:cNvSpPr/>
          <p:nvPr/>
        </p:nvSpPr>
        <p:spPr>
          <a:xfrm>
            <a:off x="5469208" y="2125922"/>
            <a:ext cx="3450788" cy="841709"/>
          </a:xfrm>
          <a:prstGeom prst="trapezoid">
            <a:avLst>
              <a:gd name="adj" fmla="val 148307"/>
            </a:avLst>
          </a:prstGeom>
          <a:solidFill>
            <a:schemeClr val="accent1">
              <a:alpha val="25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 name="Rectangle 3">
            <a:extLst>
              <a:ext uri="{FF2B5EF4-FFF2-40B4-BE49-F238E27FC236}">
                <a16:creationId xmlns:a16="http://schemas.microsoft.com/office/drawing/2014/main" xmlns="" id="{BEA9461A-4989-A54F-B535-0E54228DB4D7}"/>
              </a:ext>
            </a:extLst>
          </p:cNvPr>
          <p:cNvSpPr/>
          <p:nvPr/>
        </p:nvSpPr>
        <p:spPr>
          <a:xfrm>
            <a:off x="0" y="1491710"/>
            <a:ext cx="9144000" cy="9805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4B50D7D7-D87F-1543-B242-B4245EF6355A}"/>
              </a:ext>
            </a:extLst>
          </p:cNvPr>
          <p:cNvSpPr/>
          <p:nvPr/>
        </p:nvSpPr>
        <p:spPr>
          <a:xfrm>
            <a:off x="3256156" y="3529139"/>
            <a:ext cx="2625276" cy="815608"/>
          </a:xfrm>
          <a:prstGeom prst="rect">
            <a:avLst/>
          </a:prstGeom>
        </p:spPr>
        <p:txBody>
          <a:bodyPr wrap="square">
            <a:spAutoFit/>
          </a:bodyPr>
          <a:lstStyle/>
          <a:p>
            <a:pPr marL="285750" indent="-285750" defTabSz="457189" eaLnBrk="0" hangingPunct="0">
              <a:spcBef>
                <a:spcPts val="600"/>
              </a:spcBef>
              <a:buClr>
                <a:schemeClr val="accent1"/>
              </a:buClr>
              <a:buFont typeface="Arial" panose="020B0604020202020204" pitchFamily="34" charset="0"/>
              <a:buChar char="•"/>
              <a:defRPr/>
            </a:pPr>
            <a:r>
              <a:rPr lang="en-US" sz="1400" dirty="0">
                <a:solidFill>
                  <a:srgbClr val="0D274D"/>
                </a:solidFill>
                <a:latin typeface="CiscoSansTT ExtraLight"/>
                <a:cs typeface="CiscoSansTT" panose="020B0503020201020303" pitchFamily="34" charset="0"/>
              </a:rPr>
              <a:t>All Messages</a:t>
            </a:r>
            <a:br>
              <a:rPr lang="en-US" sz="1400" dirty="0">
                <a:solidFill>
                  <a:srgbClr val="0D274D"/>
                </a:solidFill>
                <a:latin typeface="CiscoSansTT ExtraLight"/>
                <a:cs typeface="CiscoSansTT" panose="020B0503020201020303" pitchFamily="34" charset="0"/>
              </a:rPr>
            </a:br>
            <a:r>
              <a:rPr lang="en-US" sz="1400" dirty="0">
                <a:solidFill>
                  <a:srgbClr val="0D274D"/>
                </a:solidFill>
                <a:latin typeface="CiscoSansTT ExtraLight"/>
                <a:cs typeface="CiscoSansTT" panose="020B0503020201020303" pitchFamily="34" charset="0"/>
              </a:rPr>
              <a:t>Search/Triage</a:t>
            </a:r>
          </a:p>
          <a:p>
            <a:pPr marL="285750" indent="-285750" defTabSz="457189" eaLnBrk="0" hangingPunct="0">
              <a:spcBef>
                <a:spcPts val="600"/>
              </a:spcBef>
              <a:buClr>
                <a:schemeClr val="accent1"/>
              </a:buClr>
              <a:buFont typeface="Arial" panose="020B0604020202020204" pitchFamily="34" charset="0"/>
              <a:buChar char="•"/>
              <a:defRPr/>
            </a:pPr>
            <a:r>
              <a:rPr lang="en-US" sz="1400" dirty="0">
                <a:solidFill>
                  <a:srgbClr val="0D274D"/>
                </a:solidFill>
                <a:latin typeface="CiscoSansTT ExtraLight"/>
                <a:cs typeface="CiscoSansTT" panose="020B0503020201020303" pitchFamily="34" charset="0"/>
              </a:rPr>
              <a:t>Open APIs</a:t>
            </a:r>
            <a:endParaRPr lang="en-US" sz="1400" dirty="0">
              <a:solidFill>
                <a:srgbClr val="0D274D"/>
              </a:solidFill>
              <a:latin typeface="CiscoSansTT ExtraLight"/>
              <a:ea typeface="ＭＳ Ｐゴシック" panose="020B0600070205080204" pitchFamily="34" charset="-128"/>
              <a:cs typeface="CiscoSansTT Thin" charset="0"/>
            </a:endParaRPr>
          </a:p>
        </p:txBody>
      </p:sp>
      <p:sp>
        <p:nvSpPr>
          <p:cNvPr id="207" name="Rectangle 206">
            <a:extLst>
              <a:ext uri="{FF2B5EF4-FFF2-40B4-BE49-F238E27FC236}">
                <a16:creationId xmlns:a16="http://schemas.microsoft.com/office/drawing/2014/main" xmlns="" id="{2B1F373E-EE39-DD46-85A6-4B17A950351D}"/>
              </a:ext>
            </a:extLst>
          </p:cNvPr>
          <p:cNvSpPr/>
          <p:nvPr/>
        </p:nvSpPr>
        <p:spPr>
          <a:xfrm>
            <a:off x="328690" y="3523799"/>
            <a:ext cx="2927465" cy="523220"/>
          </a:xfrm>
          <a:prstGeom prst="rect">
            <a:avLst/>
          </a:prstGeom>
        </p:spPr>
        <p:txBody>
          <a:bodyPr wrap="square">
            <a:spAutoFit/>
          </a:bodyPr>
          <a:lstStyle/>
          <a:p>
            <a:pPr marL="285750" indent="-285750" defTabSz="457189" eaLnBrk="0" hangingPunct="0">
              <a:spcBef>
                <a:spcPts val="600"/>
              </a:spcBef>
              <a:buClr>
                <a:schemeClr val="accent1"/>
              </a:buClr>
              <a:buFont typeface="Arial" panose="020B0604020202020204" pitchFamily="34" charset="0"/>
              <a:buChar char="•"/>
              <a:defRPr/>
            </a:pPr>
            <a:r>
              <a:rPr lang="en-US" sz="1400" dirty="0">
                <a:solidFill>
                  <a:srgbClr val="0D274D"/>
                </a:solidFill>
                <a:latin typeface="CiscoSansTT ExtraLight"/>
                <a:cs typeface="CiscoSansTT" panose="020B0503020201020303" pitchFamily="34" charset="0"/>
              </a:rPr>
              <a:t>Deployment Configuration</a:t>
            </a:r>
            <a:br>
              <a:rPr lang="en-US" sz="1400" dirty="0">
                <a:solidFill>
                  <a:srgbClr val="0D274D"/>
                </a:solidFill>
                <a:latin typeface="CiscoSansTT ExtraLight"/>
                <a:cs typeface="CiscoSansTT" panose="020B0503020201020303" pitchFamily="34" charset="0"/>
              </a:rPr>
            </a:br>
            <a:r>
              <a:rPr lang="en-US" sz="1400" dirty="0">
                <a:solidFill>
                  <a:srgbClr val="0D274D"/>
                </a:solidFill>
                <a:latin typeface="CiscoSansTT ExtraLight"/>
                <a:cs typeface="CiscoSansTT Thin" charset="0"/>
              </a:rPr>
              <a:t>Management</a:t>
            </a:r>
            <a:endParaRPr lang="en-US" sz="1400" dirty="0">
              <a:solidFill>
                <a:srgbClr val="0D274D"/>
              </a:solidFill>
              <a:latin typeface="CiscoSansTT ExtraLight"/>
              <a:cs typeface="CiscoSansTT" panose="020B0503020201020303" pitchFamily="34" charset="0"/>
            </a:endParaRPr>
          </a:p>
        </p:txBody>
      </p:sp>
      <p:sp>
        <p:nvSpPr>
          <p:cNvPr id="208" name="Rectangle 207">
            <a:extLst>
              <a:ext uri="{FF2B5EF4-FFF2-40B4-BE49-F238E27FC236}">
                <a16:creationId xmlns:a16="http://schemas.microsoft.com/office/drawing/2014/main" xmlns="" id="{39EB92CD-3C7C-4C4C-B6DB-81952E887794}"/>
              </a:ext>
            </a:extLst>
          </p:cNvPr>
          <p:cNvSpPr/>
          <p:nvPr/>
        </p:nvSpPr>
        <p:spPr>
          <a:xfrm>
            <a:off x="5887848" y="3549027"/>
            <a:ext cx="3032148" cy="892552"/>
          </a:xfrm>
          <a:prstGeom prst="rect">
            <a:avLst/>
          </a:prstGeom>
        </p:spPr>
        <p:txBody>
          <a:bodyPr wrap="square">
            <a:spAutoFit/>
          </a:bodyPr>
          <a:lstStyle/>
          <a:p>
            <a:pPr marL="285750" indent="-285750" defTabSz="457189" eaLnBrk="0" hangingPunct="0">
              <a:spcBef>
                <a:spcPts val="600"/>
              </a:spcBef>
              <a:buClr>
                <a:schemeClr val="accent1"/>
              </a:buClr>
              <a:buFont typeface="Arial" panose="020B0604020202020204" pitchFamily="34" charset="0"/>
              <a:buChar char="•"/>
              <a:defRPr/>
            </a:pPr>
            <a:r>
              <a:rPr lang="en-US" sz="1400" dirty="0">
                <a:solidFill>
                  <a:srgbClr val="0D274D"/>
                </a:solidFill>
                <a:latin typeface="CiscoSansTT ExtraLight"/>
                <a:cs typeface="CiscoSansTT" panose="020B0503020201020303" pitchFamily="34" charset="0"/>
              </a:rPr>
              <a:t>Talos Intelligence</a:t>
            </a:r>
          </a:p>
          <a:p>
            <a:pPr marL="285750" indent="-285750" defTabSz="457189" eaLnBrk="0" hangingPunct="0">
              <a:spcBef>
                <a:spcPts val="600"/>
              </a:spcBef>
              <a:buClr>
                <a:schemeClr val="accent1"/>
              </a:buClr>
              <a:buFont typeface="Arial" panose="020B0604020202020204" pitchFamily="34" charset="0"/>
              <a:buChar char="•"/>
              <a:defRPr/>
            </a:pPr>
            <a:r>
              <a:rPr lang="en-US" sz="1400" dirty="0">
                <a:solidFill>
                  <a:srgbClr val="0D274D"/>
                </a:solidFill>
                <a:latin typeface="CiscoSansTT ExtraLight"/>
                <a:cs typeface="CiscoSansTT" panose="020B0503020201020303" pitchFamily="34" charset="0"/>
              </a:rPr>
              <a:t>MS APIs</a:t>
            </a:r>
          </a:p>
          <a:p>
            <a:pPr marL="285750" indent="-285750" defTabSz="457189" eaLnBrk="0" hangingPunct="0">
              <a:spcBef>
                <a:spcPts val="600"/>
              </a:spcBef>
              <a:buClr>
                <a:schemeClr val="accent1"/>
              </a:buClr>
              <a:buFont typeface="Arial" panose="020B0604020202020204" pitchFamily="34" charset="0"/>
              <a:buChar char="•"/>
              <a:defRPr/>
            </a:pPr>
            <a:r>
              <a:rPr lang="en-US" sz="1400" dirty="0">
                <a:solidFill>
                  <a:srgbClr val="0D274D"/>
                </a:solidFill>
                <a:latin typeface="CiscoSansTT ExtraLight"/>
                <a:cs typeface="CiscoSansTT" panose="020B0503020201020303" pitchFamily="34" charset="0"/>
              </a:rPr>
              <a:t>CTR/</a:t>
            </a:r>
            <a:r>
              <a:rPr lang="en-US" sz="1400" dirty="0" err="1">
                <a:solidFill>
                  <a:srgbClr val="0D274D"/>
                </a:solidFill>
                <a:latin typeface="CiscoSansTT ExtraLight"/>
                <a:cs typeface="CiscoSansTT" panose="020B0503020201020303" pitchFamily="34" charset="0"/>
              </a:rPr>
              <a:t>SecureX</a:t>
            </a:r>
            <a:r>
              <a:rPr lang="en-US" sz="1400" dirty="0">
                <a:solidFill>
                  <a:srgbClr val="0D274D"/>
                </a:solidFill>
                <a:latin typeface="CiscoSansTT ExtraLight"/>
                <a:cs typeface="CiscoSansTT" panose="020B0503020201020303" pitchFamily="34" charset="0"/>
              </a:rPr>
              <a:t> (Winter 2020) </a:t>
            </a:r>
          </a:p>
        </p:txBody>
      </p:sp>
      <p:sp>
        <p:nvSpPr>
          <p:cNvPr id="210" name="Rectangle 209">
            <a:extLst>
              <a:ext uri="{FF2B5EF4-FFF2-40B4-BE49-F238E27FC236}">
                <a16:creationId xmlns:a16="http://schemas.microsoft.com/office/drawing/2014/main" xmlns="" id="{8888E294-5060-724A-B6EB-C2100DFB1F4C}"/>
              </a:ext>
            </a:extLst>
          </p:cNvPr>
          <p:cNvSpPr/>
          <p:nvPr/>
        </p:nvSpPr>
        <p:spPr>
          <a:xfrm>
            <a:off x="0" y="2965047"/>
            <a:ext cx="9144000" cy="51576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eaLnBrk="0" hangingPunct="0"/>
            <a:r>
              <a:rPr lang="en-US" dirty="0">
                <a:solidFill>
                  <a:schemeClr val="tx1"/>
                </a:solidFill>
                <a:latin typeface="CiscoSansTT ExtraLight"/>
              </a:rPr>
              <a:t>Cloud-native email security platform powered by Cisco Talos</a:t>
            </a:r>
          </a:p>
        </p:txBody>
      </p:sp>
      <p:sp>
        <p:nvSpPr>
          <p:cNvPr id="164" name="Title 3">
            <a:extLst>
              <a:ext uri="{FF2B5EF4-FFF2-40B4-BE49-F238E27FC236}">
                <a16:creationId xmlns:a16="http://schemas.microsoft.com/office/drawing/2014/main" xmlns="" id="{0249BB56-FA1B-B74E-A739-E4FB7EA30AF6}"/>
              </a:ext>
            </a:extLst>
          </p:cNvPr>
          <p:cNvSpPr>
            <a:spLocks noGrp="1"/>
          </p:cNvSpPr>
          <p:nvPr>
            <p:ph type="title"/>
          </p:nvPr>
        </p:nvSpPr>
        <p:spPr>
          <a:xfrm>
            <a:off x="437766" y="490451"/>
            <a:ext cx="8706234" cy="582699"/>
          </a:xfrm>
        </p:spPr>
        <p:txBody>
          <a:bodyPr/>
          <a:lstStyle/>
          <a:p>
            <a:r>
              <a:rPr lang="en-US" sz="2400" dirty="0"/>
              <a:t>Cloud Mailbox Defense </a:t>
            </a:r>
            <a:r>
              <a:rPr lang="en-US" sz="2400" dirty="0">
                <a:solidFill>
                  <a:schemeClr val="accent1"/>
                </a:solidFill>
                <a:latin typeface="CiscoSansTT" panose="020B0503020201020303" pitchFamily="34" charset="0"/>
                <a:cs typeface="CiscoSansTT" panose="020B0503020201020303" pitchFamily="34" charset="0"/>
              </a:rPr>
              <a:t>unlocks value </a:t>
            </a:r>
            <a:r>
              <a:rPr lang="en-US" sz="2400" dirty="0"/>
              <a:t>for your organization</a:t>
            </a:r>
          </a:p>
        </p:txBody>
      </p:sp>
      <p:grpSp>
        <p:nvGrpSpPr>
          <p:cNvPr id="166" name="Group 165">
            <a:extLst>
              <a:ext uri="{FF2B5EF4-FFF2-40B4-BE49-F238E27FC236}">
                <a16:creationId xmlns:a16="http://schemas.microsoft.com/office/drawing/2014/main" xmlns="" id="{E89E5EF6-67D8-B740-8DA0-9D71157058B2}"/>
              </a:ext>
            </a:extLst>
          </p:cNvPr>
          <p:cNvGrpSpPr/>
          <p:nvPr/>
        </p:nvGrpSpPr>
        <p:grpSpPr>
          <a:xfrm>
            <a:off x="456502" y="1362044"/>
            <a:ext cx="887230" cy="1014275"/>
            <a:chOff x="622757" y="2743968"/>
            <a:chExt cx="1377198" cy="1574403"/>
          </a:xfrm>
        </p:grpSpPr>
        <p:sp>
          <p:nvSpPr>
            <p:cNvPr id="167" name="Freeform 513">
              <a:extLst>
                <a:ext uri="{FF2B5EF4-FFF2-40B4-BE49-F238E27FC236}">
                  <a16:creationId xmlns:a16="http://schemas.microsoft.com/office/drawing/2014/main" xmlns="" id="{4BBE94B6-84EB-A747-B611-54FB2AAA85F5}"/>
                </a:ext>
              </a:extLst>
            </p:cNvPr>
            <p:cNvSpPr/>
            <p:nvPr/>
          </p:nvSpPr>
          <p:spPr>
            <a:xfrm>
              <a:off x="622757" y="3811165"/>
              <a:ext cx="1216332" cy="507206"/>
            </a:xfrm>
            <a:custGeom>
              <a:avLst/>
              <a:gdLst>
                <a:gd name="connsiteX0" fmla="*/ 0 w 1216332"/>
                <a:gd name="connsiteY0" fmla="*/ 0 h 507206"/>
                <a:gd name="connsiteX1" fmla="*/ 1216332 w 1216332"/>
                <a:gd name="connsiteY1" fmla="*/ 0 h 507206"/>
                <a:gd name="connsiteX2" fmla="*/ 1213562 w 1216332"/>
                <a:gd name="connsiteY2" fmla="*/ 23028 h 507206"/>
                <a:gd name="connsiteX3" fmla="*/ 605390 w 1216332"/>
                <a:gd name="connsiteY3" fmla="*/ 507199 h 507206"/>
                <a:gd name="connsiteX4" fmla="*/ 1902 w 1216332"/>
                <a:gd name="connsiteY4" fmla="*/ 17203 h 507206"/>
                <a:gd name="connsiteX5" fmla="*/ 0 w 1216332"/>
                <a:gd name="connsiteY5" fmla="*/ 0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332" h="507206">
                  <a:moveTo>
                    <a:pt x="0" y="0"/>
                  </a:moveTo>
                  <a:lnTo>
                    <a:pt x="1216332" y="0"/>
                  </a:lnTo>
                  <a:lnTo>
                    <a:pt x="1213562" y="23028"/>
                  </a:lnTo>
                  <a:cubicBezTo>
                    <a:pt x="1151237" y="301686"/>
                    <a:pt x="901809" y="508624"/>
                    <a:pt x="605390" y="507199"/>
                  </a:cubicBezTo>
                  <a:cubicBezTo>
                    <a:pt x="308971" y="505774"/>
                    <a:pt x="61544" y="296448"/>
                    <a:pt x="1902" y="17203"/>
                  </a:cubicBezTo>
                  <a:lnTo>
                    <a:pt x="0" y="0"/>
                  </a:lnTo>
                  <a:close/>
                </a:path>
              </a:pathLst>
            </a:custGeom>
            <a:solidFill>
              <a:srgbClr val="0D274D"/>
            </a:solidFill>
            <a:ln w="25400" cap="flat" cmpd="sng" algn="ctr">
              <a:noFill/>
              <a:prstDash val="solid"/>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pic>
          <p:nvPicPr>
            <p:cNvPr id="168" name="Picture 578" descr="A close up of a persons hand&#10;&#10;Description automatically generated">
              <a:extLst>
                <a:ext uri="{FF2B5EF4-FFF2-40B4-BE49-F238E27FC236}">
                  <a16:creationId xmlns:a16="http://schemas.microsoft.com/office/drawing/2014/main" xmlns="" id="{80F72135-E5DC-DE4B-91D4-B76F4669A2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9723306">
              <a:off x="687187" y="2908632"/>
              <a:ext cx="768444" cy="1227548"/>
            </a:xfrm>
            <a:prstGeom prst="rect">
              <a:avLst/>
            </a:prstGeom>
          </p:spPr>
        </p:pic>
        <p:cxnSp>
          <p:nvCxnSpPr>
            <p:cNvPr id="169" name="Straight Connector 68">
              <a:extLst>
                <a:ext uri="{FF2B5EF4-FFF2-40B4-BE49-F238E27FC236}">
                  <a16:creationId xmlns:a16="http://schemas.microsoft.com/office/drawing/2014/main" xmlns="" id="{7E8BC2AA-8016-EE4D-A984-1788BAB5E900}"/>
                </a:ext>
              </a:extLst>
            </p:cNvPr>
            <p:cNvCxnSpPr>
              <a:cxnSpLocks/>
            </p:cNvCxnSpPr>
            <p:nvPr/>
          </p:nvCxnSpPr>
          <p:spPr>
            <a:xfrm rot="19723306" flipV="1">
              <a:off x="1013547" y="2743968"/>
              <a:ext cx="196735" cy="218355"/>
            </a:xfrm>
            <a:prstGeom prst="line">
              <a:avLst/>
            </a:prstGeom>
            <a:noFill/>
            <a:ln w="25400" cap="flat" cmpd="sng" algn="ctr">
              <a:solidFill>
                <a:srgbClr val="6EBE4A"/>
              </a:solidFill>
              <a:prstDash val="solid"/>
              <a:miter lim="800000"/>
            </a:ln>
            <a:effectLst/>
          </p:spPr>
        </p:cxnSp>
        <p:cxnSp>
          <p:nvCxnSpPr>
            <p:cNvPr id="170" name="Straight Connector 69">
              <a:extLst>
                <a:ext uri="{FF2B5EF4-FFF2-40B4-BE49-F238E27FC236}">
                  <a16:creationId xmlns:a16="http://schemas.microsoft.com/office/drawing/2014/main" xmlns="" id="{178A1B32-F5CE-8148-A2C9-78D8E71F3E14}"/>
                </a:ext>
              </a:extLst>
            </p:cNvPr>
            <p:cNvCxnSpPr>
              <a:cxnSpLocks/>
            </p:cNvCxnSpPr>
            <p:nvPr/>
          </p:nvCxnSpPr>
          <p:spPr>
            <a:xfrm rot="19723306" flipV="1">
              <a:off x="1194208" y="2902774"/>
              <a:ext cx="278805" cy="84938"/>
            </a:xfrm>
            <a:prstGeom prst="line">
              <a:avLst/>
            </a:prstGeom>
            <a:noFill/>
            <a:ln w="25400" cap="flat" cmpd="sng" algn="ctr">
              <a:solidFill>
                <a:srgbClr val="6EBE4A"/>
              </a:solidFill>
              <a:prstDash val="solid"/>
              <a:miter lim="800000"/>
            </a:ln>
            <a:effectLst/>
          </p:spPr>
        </p:cxnSp>
        <p:cxnSp>
          <p:nvCxnSpPr>
            <p:cNvPr id="171" name="Straight Connector 70">
              <a:extLst>
                <a:ext uri="{FF2B5EF4-FFF2-40B4-BE49-F238E27FC236}">
                  <a16:creationId xmlns:a16="http://schemas.microsoft.com/office/drawing/2014/main" xmlns="" id="{26ABE66D-EB03-0145-B8C8-47D6E64147F5}"/>
                </a:ext>
              </a:extLst>
            </p:cNvPr>
            <p:cNvCxnSpPr>
              <a:cxnSpLocks/>
            </p:cNvCxnSpPr>
            <p:nvPr/>
          </p:nvCxnSpPr>
          <p:spPr>
            <a:xfrm rot="19723306">
              <a:off x="1256892" y="3130258"/>
              <a:ext cx="287988" cy="63419"/>
            </a:xfrm>
            <a:prstGeom prst="line">
              <a:avLst/>
            </a:prstGeom>
            <a:noFill/>
            <a:ln w="25400" cap="flat" cmpd="sng" algn="ctr">
              <a:solidFill>
                <a:srgbClr val="6EBE4A"/>
              </a:solidFill>
              <a:prstDash val="solid"/>
              <a:miter lim="800000"/>
            </a:ln>
            <a:effectLst/>
          </p:spPr>
        </p:cxnSp>
        <p:sp>
          <p:nvSpPr>
            <p:cNvPr id="172" name="Freeform 518">
              <a:extLst>
                <a:ext uri="{FF2B5EF4-FFF2-40B4-BE49-F238E27FC236}">
                  <a16:creationId xmlns:a16="http://schemas.microsoft.com/office/drawing/2014/main" xmlns="" id="{897CAC29-B608-644B-879D-FE4DA7F08046}"/>
                </a:ext>
              </a:extLst>
            </p:cNvPr>
            <p:cNvSpPr/>
            <p:nvPr/>
          </p:nvSpPr>
          <p:spPr>
            <a:xfrm>
              <a:off x="1204200" y="3316109"/>
              <a:ext cx="795755" cy="829126"/>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rgbClr val="00BCEB"/>
            </a:solidFill>
            <a:ln w="2989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grpSp>
      <p:grpSp>
        <p:nvGrpSpPr>
          <p:cNvPr id="173" name="Group 172">
            <a:extLst>
              <a:ext uri="{FF2B5EF4-FFF2-40B4-BE49-F238E27FC236}">
                <a16:creationId xmlns:a16="http://schemas.microsoft.com/office/drawing/2014/main" xmlns="" id="{620CA021-776B-3B41-A9EA-32FF5819CF67}"/>
              </a:ext>
            </a:extLst>
          </p:cNvPr>
          <p:cNvGrpSpPr/>
          <p:nvPr/>
        </p:nvGrpSpPr>
        <p:grpSpPr>
          <a:xfrm>
            <a:off x="3402549" y="1483397"/>
            <a:ext cx="960304" cy="1056405"/>
            <a:chOff x="3370541" y="1729528"/>
            <a:chExt cx="994415" cy="1093929"/>
          </a:xfrm>
        </p:grpSpPr>
        <p:sp>
          <p:nvSpPr>
            <p:cNvPr id="174" name="Freeform 520">
              <a:extLst>
                <a:ext uri="{FF2B5EF4-FFF2-40B4-BE49-F238E27FC236}">
                  <a16:creationId xmlns:a16="http://schemas.microsoft.com/office/drawing/2014/main" xmlns="" id="{5D2CB065-884B-5142-BD2C-444EC7F2F93A}"/>
                </a:ext>
              </a:extLst>
            </p:cNvPr>
            <p:cNvSpPr/>
            <p:nvPr/>
          </p:nvSpPr>
          <p:spPr>
            <a:xfrm rot="2700000">
              <a:off x="3102680" y="2172420"/>
              <a:ext cx="918898" cy="383176"/>
            </a:xfrm>
            <a:custGeom>
              <a:avLst/>
              <a:gdLst>
                <a:gd name="connsiteX0" fmla="*/ 0 w 1216332"/>
                <a:gd name="connsiteY0" fmla="*/ 0 h 507206"/>
                <a:gd name="connsiteX1" fmla="*/ 1216332 w 1216332"/>
                <a:gd name="connsiteY1" fmla="*/ 0 h 507206"/>
                <a:gd name="connsiteX2" fmla="*/ 1213562 w 1216332"/>
                <a:gd name="connsiteY2" fmla="*/ 23028 h 507206"/>
                <a:gd name="connsiteX3" fmla="*/ 605390 w 1216332"/>
                <a:gd name="connsiteY3" fmla="*/ 507199 h 507206"/>
                <a:gd name="connsiteX4" fmla="*/ 1902 w 1216332"/>
                <a:gd name="connsiteY4" fmla="*/ 17203 h 507206"/>
                <a:gd name="connsiteX5" fmla="*/ 0 w 1216332"/>
                <a:gd name="connsiteY5" fmla="*/ 0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332" h="507206">
                  <a:moveTo>
                    <a:pt x="0" y="0"/>
                  </a:moveTo>
                  <a:lnTo>
                    <a:pt x="1216332" y="0"/>
                  </a:lnTo>
                  <a:lnTo>
                    <a:pt x="1213562" y="23028"/>
                  </a:lnTo>
                  <a:cubicBezTo>
                    <a:pt x="1151237" y="301686"/>
                    <a:pt x="901809" y="508624"/>
                    <a:pt x="605390" y="507199"/>
                  </a:cubicBezTo>
                  <a:cubicBezTo>
                    <a:pt x="308971" y="505774"/>
                    <a:pt x="61544" y="296448"/>
                    <a:pt x="1902" y="17203"/>
                  </a:cubicBezTo>
                  <a:lnTo>
                    <a:pt x="0" y="0"/>
                  </a:lnTo>
                  <a:close/>
                </a:path>
              </a:pathLst>
            </a:custGeom>
            <a:solidFill>
              <a:srgbClr val="6EBE4A"/>
            </a:solidFill>
            <a:ln w="25400" cap="flat" cmpd="sng" algn="ctr">
              <a:noFill/>
              <a:prstDash val="solid"/>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pic>
          <p:nvPicPr>
            <p:cNvPr id="175" name="Picture 174" descr="A close up of electronics&#10;&#10;Description automatically generated">
              <a:extLst>
                <a:ext uri="{FF2B5EF4-FFF2-40B4-BE49-F238E27FC236}">
                  <a16:creationId xmlns:a16="http://schemas.microsoft.com/office/drawing/2014/main" xmlns="" id="{94039735-DE2B-0D47-81AD-BE9E522F86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7283525" flipH="1">
              <a:off x="3387271" y="1790670"/>
              <a:ext cx="783073" cy="660789"/>
            </a:xfrm>
            <a:prstGeom prst="rect">
              <a:avLst/>
            </a:prstGeom>
          </p:spPr>
        </p:pic>
        <p:grpSp>
          <p:nvGrpSpPr>
            <p:cNvPr id="176" name="Group 175">
              <a:extLst>
                <a:ext uri="{FF2B5EF4-FFF2-40B4-BE49-F238E27FC236}">
                  <a16:creationId xmlns:a16="http://schemas.microsoft.com/office/drawing/2014/main" xmlns="" id="{91C6DD87-3AD9-A34B-A788-26FEDF20205A}"/>
                </a:ext>
              </a:extLst>
            </p:cNvPr>
            <p:cNvGrpSpPr/>
            <p:nvPr/>
          </p:nvGrpSpPr>
          <p:grpSpPr>
            <a:xfrm>
              <a:off x="3764585" y="1734323"/>
              <a:ext cx="600371" cy="623521"/>
              <a:chOff x="3640495" y="1330491"/>
              <a:chExt cx="562108" cy="583780"/>
            </a:xfrm>
            <a:solidFill>
              <a:srgbClr val="00BCEB"/>
            </a:solidFill>
          </p:grpSpPr>
          <p:sp>
            <p:nvSpPr>
              <p:cNvPr id="177" name="Freeform 523">
                <a:extLst>
                  <a:ext uri="{FF2B5EF4-FFF2-40B4-BE49-F238E27FC236}">
                    <a16:creationId xmlns:a16="http://schemas.microsoft.com/office/drawing/2014/main" xmlns="" id="{2296FC5A-EA02-6344-953C-22C6E8C8E864}"/>
                  </a:ext>
                </a:extLst>
              </p:cNvPr>
              <p:cNvSpPr/>
              <p:nvPr/>
            </p:nvSpPr>
            <p:spPr>
              <a:xfrm rot="5400000">
                <a:off x="4161312" y="1872980"/>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78" name="Freeform 524">
                <a:extLst>
                  <a:ext uri="{FF2B5EF4-FFF2-40B4-BE49-F238E27FC236}">
                    <a16:creationId xmlns:a16="http://schemas.microsoft.com/office/drawing/2014/main" xmlns="" id="{DE912D34-1EA2-664F-8A45-D0B951D3C435}"/>
                  </a:ext>
                </a:extLst>
              </p:cNvPr>
              <p:cNvSpPr/>
              <p:nvPr/>
            </p:nvSpPr>
            <p:spPr>
              <a:xfrm rot="5400000">
                <a:off x="4052812" y="1872980"/>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79" name="Freeform 525">
                <a:extLst>
                  <a:ext uri="{FF2B5EF4-FFF2-40B4-BE49-F238E27FC236}">
                    <a16:creationId xmlns:a16="http://schemas.microsoft.com/office/drawing/2014/main" xmlns="" id="{DEEC9FE6-8F37-9D4D-9E01-0734F71D656B}"/>
                  </a:ext>
                </a:extLst>
              </p:cNvPr>
              <p:cNvSpPr/>
              <p:nvPr/>
            </p:nvSpPr>
            <p:spPr>
              <a:xfrm rot="5400000">
                <a:off x="3944313" y="1872980"/>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0" name="Freeform 526">
                <a:extLst>
                  <a:ext uri="{FF2B5EF4-FFF2-40B4-BE49-F238E27FC236}">
                    <a16:creationId xmlns:a16="http://schemas.microsoft.com/office/drawing/2014/main" xmlns="" id="{28EEB47D-1751-814C-84D1-E9897F40343A}"/>
                  </a:ext>
                </a:extLst>
              </p:cNvPr>
              <p:cNvSpPr/>
              <p:nvPr/>
            </p:nvSpPr>
            <p:spPr>
              <a:xfrm rot="5400000">
                <a:off x="4161312" y="1764482"/>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1" name="Freeform 527">
                <a:extLst>
                  <a:ext uri="{FF2B5EF4-FFF2-40B4-BE49-F238E27FC236}">
                    <a16:creationId xmlns:a16="http://schemas.microsoft.com/office/drawing/2014/main" xmlns="" id="{C20DE890-234B-0745-97C6-363F17B35C84}"/>
                  </a:ext>
                </a:extLst>
              </p:cNvPr>
              <p:cNvSpPr/>
              <p:nvPr/>
            </p:nvSpPr>
            <p:spPr>
              <a:xfrm rot="5400000">
                <a:off x="4052812" y="1764482"/>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2" name="Freeform 528">
                <a:extLst>
                  <a:ext uri="{FF2B5EF4-FFF2-40B4-BE49-F238E27FC236}">
                    <a16:creationId xmlns:a16="http://schemas.microsoft.com/office/drawing/2014/main" xmlns="" id="{59C3A450-F5D1-CD4E-BFB2-BCD8F869BA2B}"/>
                  </a:ext>
                </a:extLst>
              </p:cNvPr>
              <p:cNvSpPr/>
              <p:nvPr/>
            </p:nvSpPr>
            <p:spPr>
              <a:xfrm rot="5400000">
                <a:off x="3944313" y="1764482"/>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3" name="Freeform 529">
                <a:extLst>
                  <a:ext uri="{FF2B5EF4-FFF2-40B4-BE49-F238E27FC236}">
                    <a16:creationId xmlns:a16="http://schemas.microsoft.com/office/drawing/2014/main" xmlns="" id="{6A78267B-CC00-DC44-89A1-5004B4DDB52B}"/>
                  </a:ext>
                </a:extLst>
              </p:cNvPr>
              <p:cNvSpPr/>
              <p:nvPr/>
            </p:nvSpPr>
            <p:spPr>
              <a:xfrm rot="5400000">
                <a:off x="4164962" y="1659629"/>
                <a:ext cx="33997" cy="33997"/>
              </a:xfrm>
              <a:custGeom>
                <a:avLst/>
                <a:gdLst>
                  <a:gd name="connsiteX0" fmla="*/ 33999 w 33998"/>
                  <a:gd name="connsiteY0" fmla="*/ 16999 h 33998"/>
                  <a:gd name="connsiteX1" fmla="*/ 16999 w 33998"/>
                  <a:gd name="connsiteY1" fmla="*/ 33999 h 33998"/>
                  <a:gd name="connsiteX2" fmla="*/ 0 w 33998"/>
                  <a:gd name="connsiteY2" fmla="*/ 16999 h 33998"/>
                  <a:gd name="connsiteX3" fmla="*/ 16999 w 33998"/>
                  <a:gd name="connsiteY3" fmla="*/ 0 h 33998"/>
                  <a:gd name="connsiteX4" fmla="*/ 33999 w 33998"/>
                  <a:gd name="connsiteY4" fmla="*/ 16999 h 3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8" h="33998">
                    <a:moveTo>
                      <a:pt x="33999" y="16999"/>
                    </a:moveTo>
                    <a:cubicBezTo>
                      <a:pt x="33999" y="26388"/>
                      <a:pt x="26388" y="33999"/>
                      <a:pt x="16999" y="33999"/>
                    </a:cubicBezTo>
                    <a:cubicBezTo>
                      <a:pt x="7611" y="33999"/>
                      <a:pt x="0" y="26388"/>
                      <a:pt x="0" y="16999"/>
                    </a:cubicBezTo>
                    <a:cubicBezTo>
                      <a:pt x="0" y="7611"/>
                      <a:pt x="7611" y="0"/>
                      <a:pt x="16999" y="0"/>
                    </a:cubicBezTo>
                    <a:cubicBezTo>
                      <a:pt x="26388" y="0"/>
                      <a:pt x="33999" y="7611"/>
                      <a:pt x="33999" y="16999"/>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4" name="Freeform 530">
                <a:extLst>
                  <a:ext uri="{FF2B5EF4-FFF2-40B4-BE49-F238E27FC236}">
                    <a16:creationId xmlns:a16="http://schemas.microsoft.com/office/drawing/2014/main" xmlns="" id="{88089DFD-843D-9649-B567-76F411FE272D}"/>
                  </a:ext>
                </a:extLst>
              </p:cNvPr>
              <p:cNvSpPr/>
              <p:nvPr/>
            </p:nvSpPr>
            <p:spPr>
              <a:xfrm rot="5400000">
                <a:off x="4052816" y="1655983"/>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5" name="Freeform 531">
                <a:extLst>
                  <a:ext uri="{FF2B5EF4-FFF2-40B4-BE49-F238E27FC236}">
                    <a16:creationId xmlns:a16="http://schemas.microsoft.com/office/drawing/2014/main" xmlns="" id="{E844F7C4-5AC1-3849-8292-E13D6A600A58}"/>
                  </a:ext>
                </a:extLst>
              </p:cNvPr>
              <p:cNvSpPr/>
              <p:nvPr/>
            </p:nvSpPr>
            <p:spPr>
              <a:xfrm rot="5400000">
                <a:off x="3944316" y="1655984"/>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6" name="Freeform 532">
                <a:extLst>
                  <a:ext uri="{FF2B5EF4-FFF2-40B4-BE49-F238E27FC236}">
                    <a16:creationId xmlns:a16="http://schemas.microsoft.com/office/drawing/2014/main" xmlns="" id="{5AC267B2-13E5-CE43-81BE-59695A1DE087}"/>
                  </a:ext>
                </a:extLst>
              </p:cNvPr>
              <p:cNvSpPr/>
              <p:nvPr/>
            </p:nvSpPr>
            <p:spPr>
              <a:xfrm rot="5400000">
                <a:off x="4167374" y="1553546"/>
                <a:ext cx="29170" cy="29170"/>
              </a:xfrm>
              <a:custGeom>
                <a:avLst/>
                <a:gdLst>
                  <a:gd name="connsiteX0" fmla="*/ 29170 w 29170"/>
                  <a:gd name="connsiteY0" fmla="*/ 14585 h 29170"/>
                  <a:gd name="connsiteX1" fmla="*/ 14585 w 29170"/>
                  <a:gd name="connsiteY1" fmla="*/ 29170 h 29170"/>
                  <a:gd name="connsiteX2" fmla="*/ 0 w 29170"/>
                  <a:gd name="connsiteY2" fmla="*/ 14585 h 29170"/>
                  <a:gd name="connsiteX3" fmla="*/ 14585 w 29170"/>
                  <a:gd name="connsiteY3" fmla="*/ 0 h 29170"/>
                  <a:gd name="connsiteX4" fmla="*/ 29170 w 29170"/>
                  <a:gd name="connsiteY4" fmla="*/ 14585 h 29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0" h="29170">
                    <a:moveTo>
                      <a:pt x="29170" y="14585"/>
                    </a:moveTo>
                    <a:cubicBezTo>
                      <a:pt x="29170" y="22640"/>
                      <a:pt x="22640" y="29170"/>
                      <a:pt x="14585" y="29170"/>
                    </a:cubicBezTo>
                    <a:cubicBezTo>
                      <a:pt x="6530" y="29170"/>
                      <a:pt x="0" y="22640"/>
                      <a:pt x="0" y="14585"/>
                    </a:cubicBezTo>
                    <a:cubicBezTo>
                      <a:pt x="0" y="6530"/>
                      <a:pt x="6530" y="0"/>
                      <a:pt x="14585" y="0"/>
                    </a:cubicBezTo>
                    <a:cubicBezTo>
                      <a:pt x="22640" y="0"/>
                      <a:pt x="29170" y="6530"/>
                      <a:pt x="29170" y="14585"/>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7" name="Freeform 533">
                <a:extLst>
                  <a:ext uri="{FF2B5EF4-FFF2-40B4-BE49-F238E27FC236}">
                    <a16:creationId xmlns:a16="http://schemas.microsoft.com/office/drawing/2014/main" xmlns="" id="{44B50F54-8E3F-C942-BFE2-62EE705C920E}"/>
                  </a:ext>
                </a:extLst>
              </p:cNvPr>
              <p:cNvSpPr/>
              <p:nvPr/>
            </p:nvSpPr>
            <p:spPr>
              <a:xfrm rot="5400000">
                <a:off x="4058873" y="1553546"/>
                <a:ext cx="29170" cy="29170"/>
              </a:xfrm>
              <a:custGeom>
                <a:avLst/>
                <a:gdLst>
                  <a:gd name="connsiteX0" fmla="*/ 29170 w 29170"/>
                  <a:gd name="connsiteY0" fmla="*/ 14585 h 29170"/>
                  <a:gd name="connsiteX1" fmla="*/ 14585 w 29170"/>
                  <a:gd name="connsiteY1" fmla="*/ 29170 h 29170"/>
                  <a:gd name="connsiteX2" fmla="*/ 0 w 29170"/>
                  <a:gd name="connsiteY2" fmla="*/ 14585 h 29170"/>
                  <a:gd name="connsiteX3" fmla="*/ 14585 w 29170"/>
                  <a:gd name="connsiteY3" fmla="*/ 0 h 29170"/>
                  <a:gd name="connsiteX4" fmla="*/ 29170 w 29170"/>
                  <a:gd name="connsiteY4" fmla="*/ 14585 h 29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0" h="29170">
                    <a:moveTo>
                      <a:pt x="29170" y="14585"/>
                    </a:moveTo>
                    <a:cubicBezTo>
                      <a:pt x="29170" y="22640"/>
                      <a:pt x="22640" y="29170"/>
                      <a:pt x="14585" y="29170"/>
                    </a:cubicBezTo>
                    <a:cubicBezTo>
                      <a:pt x="6530" y="29170"/>
                      <a:pt x="0" y="22640"/>
                      <a:pt x="0" y="14585"/>
                    </a:cubicBezTo>
                    <a:cubicBezTo>
                      <a:pt x="0" y="6530"/>
                      <a:pt x="6530" y="0"/>
                      <a:pt x="14585" y="0"/>
                    </a:cubicBezTo>
                    <a:cubicBezTo>
                      <a:pt x="22640" y="0"/>
                      <a:pt x="29170" y="6530"/>
                      <a:pt x="29170" y="14585"/>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8" name="Freeform 534">
                <a:extLst>
                  <a:ext uri="{FF2B5EF4-FFF2-40B4-BE49-F238E27FC236}">
                    <a16:creationId xmlns:a16="http://schemas.microsoft.com/office/drawing/2014/main" xmlns="" id="{29D9E173-BBB6-6447-86B9-AAA9A6652991}"/>
                  </a:ext>
                </a:extLst>
              </p:cNvPr>
              <p:cNvSpPr/>
              <p:nvPr/>
            </p:nvSpPr>
            <p:spPr>
              <a:xfrm rot="5400000">
                <a:off x="3944314" y="1547484"/>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89" name="Freeform 535">
                <a:extLst>
                  <a:ext uri="{FF2B5EF4-FFF2-40B4-BE49-F238E27FC236}">
                    <a16:creationId xmlns:a16="http://schemas.microsoft.com/office/drawing/2014/main" xmlns="" id="{C07436A6-6FD6-E142-AC77-D3267112A3BC}"/>
                  </a:ext>
                </a:extLst>
              </p:cNvPr>
              <p:cNvSpPr/>
              <p:nvPr/>
            </p:nvSpPr>
            <p:spPr>
              <a:xfrm rot="5400000">
                <a:off x="3835814" y="1547484"/>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0" name="Freeform 536">
                <a:extLst>
                  <a:ext uri="{FF2B5EF4-FFF2-40B4-BE49-F238E27FC236}">
                    <a16:creationId xmlns:a16="http://schemas.microsoft.com/office/drawing/2014/main" xmlns="" id="{ED2B6EDA-59E9-914F-814D-6A06FD9CF909}"/>
                  </a:ext>
                </a:extLst>
              </p:cNvPr>
              <p:cNvSpPr/>
              <p:nvPr/>
            </p:nvSpPr>
            <p:spPr>
              <a:xfrm rot="5400000">
                <a:off x="3748994" y="1547484"/>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1" name="Freeform 537">
                <a:extLst>
                  <a:ext uri="{FF2B5EF4-FFF2-40B4-BE49-F238E27FC236}">
                    <a16:creationId xmlns:a16="http://schemas.microsoft.com/office/drawing/2014/main" xmlns="" id="{E04F9385-4C1F-7548-B345-B50BEE0581C9}"/>
                  </a:ext>
                </a:extLst>
              </p:cNvPr>
              <p:cNvSpPr/>
              <p:nvPr/>
            </p:nvSpPr>
            <p:spPr>
              <a:xfrm rot="5400000">
                <a:off x="3640495" y="1547484"/>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2" name="Freeform 538">
                <a:extLst>
                  <a:ext uri="{FF2B5EF4-FFF2-40B4-BE49-F238E27FC236}">
                    <a16:creationId xmlns:a16="http://schemas.microsoft.com/office/drawing/2014/main" xmlns="" id="{EDB40182-43FE-2C43-9E11-E826BC5EFD97}"/>
                  </a:ext>
                </a:extLst>
              </p:cNvPr>
              <p:cNvSpPr/>
              <p:nvPr/>
            </p:nvSpPr>
            <p:spPr>
              <a:xfrm rot="5400000">
                <a:off x="3950374" y="1445046"/>
                <a:ext cx="29170" cy="29170"/>
              </a:xfrm>
              <a:custGeom>
                <a:avLst/>
                <a:gdLst>
                  <a:gd name="connsiteX0" fmla="*/ 29170 w 29170"/>
                  <a:gd name="connsiteY0" fmla="*/ 14585 h 29170"/>
                  <a:gd name="connsiteX1" fmla="*/ 14585 w 29170"/>
                  <a:gd name="connsiteY1" fmla="*/ 29170 h 29170"/>
                  <a:gd name="connsiteX2" fmla="*/ 0 w 29170"/>
                  <a:gd name="connsiteY2" fmla="*/ 14585 h 29170"/>
                  <a:gd name="connsiteX3" fmla="*/ 14585 w 29170"/>
                  <a:gd name="connsiteY3" fmla="*/ 0 h 29170"/>
                  <a:gd name="connsiteX4" fmla="*/ 29170 w 29170"/>
                  <a:gd name="connsiteY4" fmla="*/ 14585 h 29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0" h="29170">
                    <a:moveTo>
                      <a:pt x="29170" y="14585"/>
                    </a:moveTo>
                    <a:cubicBezTo>
                      <a:pt x="29170" y="22640"/>
                      <a:pt x="22640" y="29170"/>
                      <a:pt x="14585" y="29170"/>
                    </a:cubicBezTo>
                    <a:cubicBezTo>
                      <a:pt x="6530" y="29170"/>
                      <a:pt x="0" y="22640"/>
                      <a:pt x="0" y="14585"/>
                    </a:cubicBezTo>
                    <a:cubicBezTo>
                      <a:pt x="0" y="6530"/>
                      <a:pt x="6530" y="0"/>
                      <a:pt x="14585" y="0"/>
                    </a:cubicBezTo>
                    <a:cubicBezTo>
                      <a:pt x="22640" y="0"/>
                      <a:pt x="29170" y="6530"/>
                      <a:pt x="29170" y="14585"/>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3" name="Freeform 539">
                <a:extLst>
                  <a:ext uri="{FF2B5EF4-FFF2-40B4-BE49-F238E27FC236}">
                    <a16:creationId xmlns:a16="http://schemas.microsoft.com/office/drawing/2014/main" xmlns="" id="{2F9234A2-02A0-2447-8034-59EF50CB11AF}"/>
                  </a:ext>
                </a:extLst>
              </p:cNvPr>
              <p:cNvSpPr/>
              <p:nvPr/>
            </p:nvSpPr>
            <p:spPr>
              <a:xfrm rot="5400000">
                <a:off x="3835815" y="1438985"/>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4" name="Freeform 540">
                <a:extLst>
                  <a:ext uri="{FF2B5EF4-FFF2-40B4-BE49-F238E27FC236}">
                    <a16:creationId xmlns:a16="http://schemas.microsoft.com/office/drawing/2014/main" xmlns="" id="{8253CBA0-7E81-7C45-8E3D-793BED4CF124}"/>
                  </a:ext>
                </a:extLst>
              </p:cNvPr>
              <p:cNvSpPr/>
              <p:nvPr/>
            </p:nvSpPr>
            <p:spPr>
              <a:xfrm rot="5400000">
                <a:off x="3748995" y="1438985"/>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5" name="Freeform 541">
                <a:extLst>
                  <a:ext uri="{FF2B5EF4-FFF2-40B4-BE49-F238E27FC236}">
                    <a16:creationId xmlns:a16="http://schemas.microsoft.com/office/drawing/2014/main" xmlns="" id="{7E88A5BF-DCBF-7641-B422-CC4CE317FAF6}"/>
                  </a:ext>
                </a:extLst>
              </p:cNvPr>
              <p:cNvSpPr/>
              <p:nvPr/>
            </p:nvSpPr>
            <p:spPr>
              <a:xfrm rot="5400000">
                <a:off x="3640497" y="1438988"/>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6" name="Freeform 542">
                <a:extLst>
                  <a:ext uri="{FF2B5EF4-FFF2-40B4-BE49-F238E27FC236}">
                    <a16:creationId xmlns:a16="http://schemas.microsoft.com/office/drawing/2014/main" xmlns="" id="{0D28C293-856B-5C4B-91CF-EE14F1837933}"/>
                  </a:ext>
                </a:extLst>
              </p:cNvPr>
              <p:cNvSpPr/>
              <p:nvPr/>
            </p:nvSpPr>
            <p:spPr>
              <a:xfrm rot="5400000">
                <a:off x="4174128" y="1343301"/>
                <a:ext cx="15669" cy="15669"/>
              </a:xfrm>
              <a:custGeom>
                <a:avLst/>
                <a:gdLst>
                  <a:gd name="connsiteX0" fmla="*/ 15669 w 15669"/>
                  <a:gd name="connsiteY0" fmla="*/ 7835 h 15669"/>
                  <a:gd name="connsiteX1" fmla="*/ 7835 w 15669"/>
                  <a:gd name="connsiteY1" fmla="*/ 15669 h 15669"/>
                  <a:gd name="connsiteX2" fmla="*/ 0 w 15669"/>
                  <a:gd name="connsiteY2" fmla="*/ 7835 h 15669"/>
                  <a:gd name="connsiteX3" fmla="*/ 7835 w 15669"/>
                  <a:gd name="connsiteY3" fmla="*/ 0 h 15669"/>
                  <a:gd name="connsiteX4" fmla="*/ 15669 w 15669"/>
                  <a:gd name="connsiteY4" fmla="*/ 7835 h 1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9" h="15669">
                    <a:moveTo>
                      <a:pt x="15669" y="7835"/>
                    </a:moveTo>
                    <a:cubicBezTo>
                      <a:pt x="15669" y="12161"/>
                      <a:pt x="12161" y="15669"/>
                      <a:pt x="7835" y="15669"/>
                    </a:cubicBezTo>
                    <a:cubicBezTo>
                      <a:pt x="3508" y="15669"/>
                      <a:pt x="0" y="12161"/>
                      <a:pt x="0" y="7835"/>
                    </a:cubicBezTo>
                    <a:cubicBezTo>
                      <a:pt x="0" y="3508"/>
                      <a:pt x="3508" y="0"/>
                      <a:pt x="7835" y="0"/>
                    </a:cubicBezTo>
                    <a:cubicBezTo>
                      <a:pt x="12161" y="0"/>
                      <a:pt x="15669" y="3508"/>
                      <a:pt x="15669" y="7835"/>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7" name="Freeform 543">
                <a:extLst>
                  <a:ext uri="{FF2B5EF4-FFF2-40B4-BE49-F238E27FC236}">
                    <a16:creationId xmlns:a16="http://schemas.microsoft.com/office/drawing/2014/main" xmlns="" id="{F64C4ADA-CD6A-5B48-B0AD-55792566AD90}"/>
                  </a:ext>
                </a:extLst>
              </p:cNvPr>
              <p:cNvSpPr/>
              <p:nvPr/>
            </p:nvSpPr>
            <p:spPr>
              <a:xfrm rot="5400000">
                <a:off x="4062375" y="1340048"/>
                <a:ext cx="22173" cy="22173"/>
              </a:xfrm>
              <a:custGeom>
                <a:avLst/>
                <a:gdLst>
                  <a:gd name="connsiteX0" fmla="*/ 22173 w 22173"/>
                  <a:gd name="connsiteY0" fmla="*/ 11087 h 22173"/>
                  <a:gd name="connsiteX1" fmla="*/ 11087 w 22173"/>
                  <a:gd name="connsiteY1" fmla="*/ 22173 h 22173"/>
                  <a:gd name="connsiteX2" fmla="*/ 0 w 22173"/>
                  <a:gd name="connsiteY2" fmla="*/ 11087 h 22173"/>
                  <a:gd name="connsiteX3" fmla="*/ 11087 w 22173"/>
                  <a:gd name="connsiteY3" fmla="*/ 0 h 22173"/>
                  <a:gd name="connsiteX4" fmla="*/ 22173 w 22173"/>
                  <a:gd name="connsiteY4" fmla="*/ 11087 h 2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3" h="22173">
                    <a:moveTo>
                      <a:pt x="22173" y="11087"/>
                    </a:moveTo>
                    <a:cubicBezTo>
                      <a:pt x="22173" y="17210"/>
                      <a:pt x="17210" y="22173"/>
                      <a:pt x="11087" y="22173"/>
                    </a:cubicBezTo>
                    <a:cubicBezTo>
                      <a:pt x="4964" y="22173"/>
                      <a:pt x="0" y="17210"/>
                      <a:pt x="0" y="11087"/>
                    </a:cubicBezTo>
                    <a:cubicBezTo>
                      <a:pt x="0" y="4964"/>
                      <a:pt x="4964" y="0"/>
                      <a:pt x="11087" y="0"/>
                    </a:cubicBezTo>
                    <a:cubicBezTo>
                      <a:pt x="17210" y="0"/>
                      <a:pt x="22173" y="4964"/>
                      <a:pt x="22173" y="11087"/>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8" name="Freeform 544">
                <a:extLst>
                  <a:ext uri="{FF2B5EF4-FFF2-40B4-BE49-F238E27FC236}">
                    <a16:creationId xmlns:a16="http://schemas.microsoft.com/office/drawing/2014/main" xmlns="" id="{7467D080-3D1C-0D42-9F22-CC4D0113E578}"/>
                  </a:ext>
                </a:extLst>
              </p:cNvPr>
              <p:cNvSpPr/>
              <p:nvPr/>
            </p:nvSpPr>
            <p:spPr>
              <a:xfrm rot="5400000">
                <a:off x="4170877" y="1448550"/>
                <a:ext cx="22173" cy="22173"/>
              </a:xfrm>
              <a:custGeom>
                <a:avLst/>
                <a:gdLst>
                  <a:gd name="connsiteX0" fmla="*/ 22173 w 22173"/>
                  <a:gd name="connsiteY0" fmla="*/ 11087 h 22173"/>
                  <a:gd name="connsiteX1" fmla="*/ 11087 w 22173"/>
                  <a:gd name="connsiteY1" fmla="*/ 22173 h 22173"/>
                  <a:gd name="connsiteX2" fmla="*/ 0 w 22173"/>
                  <a:gd name="connsiteY2" fmla="*/ 11087 h 22173"/>
                  <a:gd name="connsiteX3" fmla="*/ 11087 w 22173"/>
                  <a:gd name="connsiteY3" fmla="*/ 0 h 22173"/>
                  <a:gd name="connsiteX4" fmla="*/ 22173 w 22173"/>
                  <a:gd name="connsiteY4" fmla="*/ 11087 h 2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3" h="22173">
                    <a:moveTo>
                      <a:pt x="22173" y="11087"/>
                    </a:moveTo>
                    <a:cubicBezTo>
                      <a:pt x="22173" y="17210"/>
                      <a:pt x="17210" y="22173"/>
                      <a:pt x="11087" y="22173"/>
                    </a:cubicBezTo>
                    <a:cubicBezTo>
                      <a:pt x="4964" y="22173"/>
                      <a:pt x="0" y="17210"/>
                      <a:pt x="0" y="11087"/>
                    </a:cubicBezTo>
                    <a:cubicBezTo>
                      <a:pt x="0" y="4964"/>
                      <a:pt x="4964" y="0"/>
                      <a:pt x="11087" y="0"/>
                    </a:cubicBezTo>
                    <a:cubicBezTo>
                      <a:pt x="17210" y="0"/>
                      <a:pt x="22173" y="4964"/>
                      <a:pt x="22173" y="11087"/>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199" name="Freeform 545">
                <a:extLst>
                  <a:ext uri="{FF2B5EF4-FFF2-40B4-BE49-F238E27FC236}">
                    <a16:creationId xmlns:a16="http://schemas.microsoft.com/office/drawing/2014/main" xmlns="" id="{E7851833-3C69-204D-B095-236255E3F1F4}"/>
                  </a:ext>
                </a:extLst>
              </p:cNvPr>
              <p:cNvSpPr/>
              <p:nvPr/>
            </p:nvSpPr>
            <p:spPr>
              <a:xfrm rot="5400000">
                <a:off x="4062375" y="1448548"/>
                <a:ext cx="22173" cy="22173"/>
              </a:xfrm>
              <a:custGeom>
                <a:avLst/>
                <a:gdLst>
                  <a:gd name="connsiteX0" fmla="*/ 22173 w 22173"/>
                  <a:gd name="connsiteY0" fmla="*/ 11087 h 22173"/>
                  <a:gd name="connsiteX1" fmla="*/ 11087 w 22173"/>
                  <a:gd name="connsiteY1" fmla="*/ 22173 h 22173"/>
                  <a:gd name="connsiteX2" fmla="*/ 0 w 22173"/>
                  <a:gd name="connsiteY2" fmla="*/ 11087 h 22173"/>
                  <a:gd name="connsiteX3" fmla="*/ 11087 w 22173"/>
                  <a:gd name="connsiteY3" fmla="*/ 0 h 22173"/>
                  <a:gd name="connsiteX4" fmla="*/ 22173 w 22173"/>
                  <a:gd name="connsiteY4" fmla="*/ 11087 h 2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3" h="22173">
                    <a:moveTo>
                      <a:pt x="22173" y="11087"/>
                    </a:moveTo>
                    <a:cubicBezTo>
                      <a:pt x="22173" y="17210"/>
                      <a:pt x="17210" y="22173"/>
                      <a:pt x="11087" y="22173"/>
                    </a:cubicBezTo>
                    <a:cubicBezTo>
                      <a:pt x="4964" y="22173"/>
                      <a:pt x="0" y="17210"/>
                      <a:pt x="0" y="11087"/>
                    </a:cubicBezTo>
                    <a:cubicBezTo>
                      <a:pt x="0" y="4964"/>
                      <a:pt x="4964" y="0"/>
                      <a:pt x="11087" y="0"/>
                    </a:cubicBezTo>
                    <a:cubicBezTo>
                      <a:pt x="17210" y="0"/>
                      <a:pt x="22173" y="4964"/>
                      <a:pt x="22173" y="11087"/>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200" name="Freeform 546">
                <a:extLst>
                  <a:ext uri="{FF2B5EF4-FFF2-40B4-BE49-F238E27FC236}">
                    <a16:creationId xmlns:a16="http://schemas.microsoft.com/office/drawing/2014/main" xmlns="" id="{F505CA58-401C-5141-BBB5-B44E11E87DF1}"/>
                  </a:ext>
                </a:extLst>
              </p:cNvPr>
              <p:cNvSpPr/>
              <p:nvPr/>
            </p:nvSpPr>
            <p:spPr>
              <a:xfrm rot="5400000">
                <a:off x="3950376" y="1336549"/>
                <a:ext cx="29170" cy="29170"/>
              </a:xfrm>
              <a:custGeom>
                <a:avLst/>
                <a:gdLst>
                  <a:gd name="connsiteX0" fmla="*/ 29170 w 29170"/>
                  <a:gd name="connsiteY0" fmla="*/ 14585 h 29170"/>
                  <a:gd name="connsiteX1" fmla="*/ 14585 w 29170"/>
                  <a:gd name="connsiteY1" fmla="*/ 29170 h 29170"/>
                  <a:gd name="connsiteX2" fmla="*/ 0 w 29170"/>
                  <a:gd name="connsiteY2" fmla="*/ 14585 h 29170"/>
                  <a:gd name="connsiteX3" fmla="*/ 14585 w 29170"/>
                  <a:gd name="connsiteY3" fmla="*/ 0 h 29170"/>
                  <a:gd name="connsiteX4" fmla="*/ 29170 w 29170"/>
                  <a:gd name="connsiteY4" fmla="*/ 14585 h 29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0" h="29170">
                    <a:moveTo>
                      <a:pt x="29170" y="14585"/>
                    </a:moveTo>
                    <a:cubicBezTo>
                      <a:pt x="29170" y="22640"/>
                      <a:pt x="22640" y="29170"/>
                      <a:pt x="14585" y="29170"/>
                    </a:cubicBezTo>
                    <a:cubicBezTo>
                      <a:pt x="6530" y="29170"/>
                      <a:pt x="0" y="22640"/>
                      <a:pt x="0" y="14585"/>
                    </a:cubicBezTo>
                    <a:cubicBezTo>
                      <a:pt x="0" y="6530"/>
                      <a:pt x="6530" y="0"/>
                      <a:pt x="14585" y="0"/>
                    </a:cubicBezTo>
                    <a:cubicBezTo>
                      <a:pt x="22640" y="0"/>
                      <a:pt x="29170" y="6530"/>
                      <a:pt x="29170" y="14585"/>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201" name="Freeform 547">
                <a:extLst>
                  <a:ext uri="{FF2B5EF4-FFF2-40B4-BE49-F238E27FC236}">
                    <a16:creationId xmlns:a16="http://schemas.microsoft.com/office/drawing/2014/main" xmlns="" id="{CCF73D14-46B4-E04F-9FD9-D943D6079579}"/>
                  </a:ext>
                </a:extLst>
              </p:cNvPr>
              <p:cNvSpPr/>
              <p:nvPr/>
            </p:nvSpPr>
            <p:spPr>
              <a:xfrm rot="5400000">
                <a:off x="3839607" y="1334283"/>
                <a:ext cx="33703" cy="33703"/>
              </a:xfrm>
              <a:custGeom>
                <a:avLst/>
                <a:gdLst>
                  <a:gd name="connsiteX0" fmla="*/ 33703 w 33703"/>
                  <a:gd name="connsiteY0" fmla="*/ 16852 h 33703"/>
                  <a:gd name="connsiteX1" fmla="*/ 16852 w 33703"/>
                  <a:gd name="connsiteY1" fmla="*/ 33703 h 33703"/>
                  <a:gd name="connsiteX2" fmla="*/ 0 w 33703"/>
                  <a:gd name="connsiteY2" fmla="*/ 16852 h 33703"/>
                  <a:gd name="connsiteX3" fmla="*/ 16852 w 33703"/>
                  <a:gd name="connsiteY3" fmla="*/ 0 h 33703"/>
                  <a:gd name="connsiteX4" fmla="*/ 33703 w 33703"/>
                  <a:gd name="connsiteY4" fmla="*/ 16852 h 3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3" h="33703">
                    <a:moveTo>
                      <a:pt x="33703" y="16852"/>
                    </a:moveTo>
                    <a:cubicBezTo>
                      <a:pt x="33703" y="26159"/>
                      <a:pt x="26159" y="33703"/>
                      <a:pt x="16852" y="33703"/>
                    </a:cubicBezTo>
                    <a:cubicBezTo>
                      <a:pt x="7545" y="33703"/>
                      <a:pt x="0" y="26158"/>
                      <a:pt x="0" y="16852"/>
                    </a:cubicBezTo>
                    <a:cubicBezTo>
                      <a:pt x="0" y="7545"/>
                      <a:pt x="7545" y="0"/>
                      <a:pt x="16852" y="0"/>
                    </a:cubicBezTo>
                    <a:cubicBezTo>
                      <a:pt x="26159" y="0"/>
                      <a:pt x="33703" y="7545"/>
                      <a:pt x="33703" y="16852"/>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202" name="Freeform 548">
                <a:extLst>
                  <a:ext uri="{FF2B5EF4-FFF2-40B4-BE49-F238E27FC236}">
                    <a16:creationId xmlns:a16="http://schemas.microsoft.com/office/drawing/2014/main" xmlns="" id="{4960FF71-6FA5-BF4E-8FDC-06D80BE48E91}"/>
                  </a:ext>
                </a:extLst>
              </p:cNvPr>
              <p:cNvSpPr/>
              <p:nvPr/>
            </p:nvSpPr>
            <p:spPr>
              <a:xfrm rot="5400000">
                <a:off x="3748991" y="1330491"/>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203" name="Freeform 549">
                <a:extLst>
                  <a:ext uri="{FF2B5EF4-FFF2-40B4-BE49-F238E27FC236}">
                    <a16:creationId xmlns:a16="http://schemas.microsoft.com/office/drawing/2014/main" xmlns="" id="{FFE11552-EE77-9E4F-812D-643D2A142423}"/>
                  </a:ext>
                </a:extLst>
              </p:cNvPr>
              <p:cNvSpPr/>
              <p:nvPr/>
            </p:nvSpPr>
            <p:spPr>
              <a:xfrm rot="5400000">
                <a:off x="3640523" y="1330503"/>
                <a:ext cx="41291" cy="41291"/>
              </a:xfrm>
              <a:custGeom>
                <a:avLst/>
                <a:gdLst>
                  <a:gd name="connsiteX0" fmla="*/ 41291 w 41291"/>
                  <a:gd name="connsiteY0" fmla="*/ 20646 h 41291"/>
                  <a:gd name="connsiteX1" fmla="*/ 20646 w 41291"/>
                  <a:gd name="connsiteY1" fmla="*/ 41291 h 41291"/>
                  <a:gd name="connsiteX2" fmla="*/ 0 w 41291"/>
                  <a:gd name="connsiteY2" fmla="*/ 20646 h 41291"/>
                  <a:gd name="connsiteX3" fmla="*/ 20646 w 41291"/>
                  <a:gd name="connsiteY3" fmla="*/ 0 h 41291"/>
                  <a:gd name="connsiteX4" fmla="*/ 41291 w 41291"/>
                  <a:gd name="connsiteY4" fmla="*/ 20646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1" h="41291">
                    <a:moveTo>
                      <a:pt x="41291" y="20646"/>
                    </a:moveTo>
                    <a:cubicBezTo>
                      <a:pt x="41291" y="32048"/>
                      <a:pt x="32048" y="41291"/>
                      <a:pt x="20646" y="41291"/>
                    </a:cubicBezTo>
                    <a:cubicBezTo>
                      <a:pt x="9243" y="41291"/>
                      <a:pt x="0" y="32048"/>
                      <a:pt x="0" y="20646"/>
                    </a:cubicBezTo>
                    <a:cubicBezTo>
                      <a:pt x="0" y="9243"/>
                      <a:pt x="9243" y="0"/>
                      <a:pt x="20646" y="0"/>
                    </a:cubicBezTo>
                    <a:cubicBezTo>
                      <a:pt x="32048" y="0"/>
                      <a:pt x="41291" y="9243"/>
                      <a:pt x="41291" y="20646"/>
                    </a:cubicBezTo>
                    <a:close/>
                  </a:path>
                </a:pathLst>
              </a:custGeom>
              <a:grpFill/>
              <a:ln w="489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mn-ea"/>
                  <a:cs typeface="+mn-cs"/>
                </a:endParaRPr>
              </a:p>
            </p:txBody>
          </p:sp>
        </p:grpSp>
      </p:grpSp>
      <p:grpSp>
        <p:nvGrpSpPr>
          <p:cNvPr id="204" name="Group 203">
            <a:extLst>
              <a:ext uri="{FF2B5EF4-FFF2-40B4-BE49-F238E27FC236}">
                <a16:creationId xmlns:a16="http://schemas.microsoft.com/office/drawing/2014/main" xmlns="" id="{9C1CCFAF-364F-A14C-81F8-DBAF26DC47F7}"/>
              </a:ext>
            </a:extLst>
          </p:cNvPr>
          <p:cNvGrpSpPr/>
          <p:nvPr/>
        </p:nvGrpSpPr>
        <p:grpSpPr>
          <a:xfrm>
            <a:off x="6185456" y="1440276"/>
            <a:ext cx="888674" cy="857818"/>
            <a:chOff x="3965958" y="1475770"/>
            <a:chExt cx="888674" cy="857818"/>
          </a:xfrm>
        </p:grpSpPr>
        <p:sp>
          <p:nvSpPr>
            <p:cNvPr id="205" name="Freeform 551">
              <a:extLst>
                <a:ext uri="{FF2B5EF4-FFF2-40B4-BE49-F238E27FC236}">
                  <a16:creationId xmlns:a16="http://schemas.microsoft.com/office/drawing/2014/main" xmlns="" id="{D8EBF54A-7042-9242-82B8-077F96F685A4}"/>
                </a:ext>
              </a:extLst>
            </p:cNvPr>
            <p:cNvSpPr/>
            <p:nvPr/>
          </p:nvSpPr>
          <p:spPr>
            <a:xfrm rot="16200000">
              <a:off x="4299456" y="1704190"/>
              <a:ext cx="783596" cy="326756"/>
            </a:xfrm>
            <a:custGeom>
              <a:avLst/>
              <a:gdLst>
                <a:gd name="connsiteX0" fmla="*/ 0 w 1216332"/>
                <a:gd name="connsiteY0" fmla="*/ 0 h 507206"/>
                <a:gd name="connsiteX1" fmla="*/ 1216332 w 1216332"/>
                <a:gd name="connsiteY1" fmla="*/ 0 h 507206"/>
                <a:gd name="connsiteX2" fmla="*/ 1213562 w 1216332"/>
                <a:gd name="connsiteY2" fmla="*/ 23028 h 507206"/>
                <a:gd name="connsiteX3" fmla="*/ 605390 w 1216332"/>
                <a:gd name="connsiteY3" fmla="*/ 507199 h 507206"/>
                <a:gd name="connsiteX4" fmla="*/ 1902 w 1216332"/>
                <a:gd name="connsiteY4" fmla="*/ 17203 h 507206"/>
                <a:gd name="connsiteX5" fmla="*/ 0 w 1216332"/>
                <a:gd name="connsiteY5" fmla="*/ 0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332" h="507206">
                  <a:moveTo>
                    <a:pt x="0" y="0"/>
                  </a:moveTo>
                  <a:lnTo>
                    <a:pt x="1216332" y="0"/>
                  </a:lnTo>
                  <a:lnTo>
                    <a:pt x="1213562" y="23028"/>
                  </a:lnTo>
                  <a:cubicBezTo>
                    <a:pt x="1151237" y="301686"/>
                    <a:pt x="901809" y="508624"/>
                    <a:pt x="605390" y="507199"/>
                  </a:cubicBezTo>
                  <a:cubicBezTo>
                    <a:pt x="308971" y="505774"/>
                    <a:pt x="61544" y="296448"/>
                    <a:pt x="1902" y="17203"/>
                  </a:cubicBezTo>
                  <a:lnTo>
                    <a:pt x="0" y="0"/>
                  </a:lnTo>
                  <a:close/>
                </a:path>
              </a:pathLst>
            </a:custGeom>
            <a:solidFill>
              <a:srgbClr val="00BCEB"/>
            </a:solidFill>
            <a:ln w="25400" cap="flat" cmpd="sng" algn="ctr">
              <a:noFill/>
              <a:prstDash val="solid"/>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grpSp>
          <p:nvGrpSpPr>
            <p:cNvPr id="206" name="Group 592">
              <a:extLst>
                <a:ext uri="{FF2B5EF4-FFF2-40B4-BE49-F238E27FC236}">
                  <a16:creationId xmlns:a16="http://schemas.microsoft.com/office/drawing/2014/main" xmlns="" id="{480F2293-A032-8949-9BC2-843333D82CF5}"/>
                </a:ext>
              </a:extLst>
            </p:cNvPr>
            <p:cNvGrpSpPr/>
            <p:nvPr/>
          </p:nvGrpSpPr>
          <p:grpSpPr>
            <a:xfrm>
              <a:off x="3965958" y="1543254"/>
              <a:ext cx="712032" cy="640969"/>
              <a:chOff x="-3083985" y="2387260"/>
              <a:chExt cx="2611628" cy="2350967"/>
            </a:xfrm>
          </p:grpSpPr>
          <p:pic>
            <p:nvPicPr>
              <p:cNvPr id="236" name="Picture 178" descr="A picture containing object&#10;&#10;Description automatically generated">
                <a:extLst>
                  <a:ext uri="{FF2B5EF4-FFF2-40B4-BE49-F238E27FC236}">
                    <a16:creationId xmlns:a16="http://schemas.microsoft.com/office/drawing/2014/main" xmlns="" id="{D8921DE4-8B59-4F43-BDFE-6BBBE6A02202}"/>
                  </a:ext>
                </a:extLst>
              </p:cNvPr>
              <p:cNvPicPr>
                <a:picLocks noChangeAspect="1"/>
              </p:cNvPicPr>
              <p:nvPr/>
            </p:nvPicPr>
            <p:blipFill>
              <a:blip r:embed="rId5" cstate="print">
                <a:duotone>
                  <a:srgbClr val="6EBE4A">
                    <a:shade val="45000"/>
                    <a:satMod val="135000"/>
                  </a:srgbClr>
                  <a:prstClr val="white"/>
                </a:duotone>
                <a:extLst>
                  <a:ext uri="{28A0092B-C50C-407E-A947-70E740481C1C}">
                    <a14:useLocalDpi xmlns:a14="http://schemas.microsoft.com/office/drawing/2010/main"/>
                  </a:ext>
                </a:extLst>
              </a:blip>
              <a:stretch>
                <a:fillRect/>
              </a:stretch>
            </p:blipFill>
            <p:spPr>
              <a:xfrm rot="6355791" flipH="1">
                <a:off x="-3014057" y="2866403"/>
                <a:ext cx="664007" cy="803863"/>
              </a:xfrm>
              <a:prstGeom prst="rect">
                <a:avLst/>
              </a:prstGeom>
            </p:spPr>
          </p:pic>
          <p:pic>
            <p:nvPicPr>
              <p:cNvPr id="237" name="Picture 179" descr="A close up of a computer&#10;&#10;Description automatically generated">
                <a:extLst>
                  <a:ext uri="{FF2B5EF4-FFF2-40B4-BE49-F238E27FC236}">
                    <a16:creationId xmlns:a16="http://schemas.microsoft.com/office/drawing/2014/main" xmlns="" id="{599D6C19-7D78-404D-B12C-12CC16AFAFCB}"/>
                  </a:ext>
                </a:extLst>
              </p:cNvPr>
              <p:cNvPicPr>
                <a:picLocks noChangeAspect="1"/>
              </p:cNvPicPr>
              <p:nvPr/>
            </p:nvPicPr>
            <p:blipFill>
              <a:blip r:embed="rId6" cstate="print">
                <a:duotone>
                  <a:srgbClr val="6EBE4A">
                    <a:shade val="45000"/>
                    <a:satMod val="135000"/>
                  </a:srgbClr>
                  <a:prstClr val="white"/>
                </a:duotone>
                <a:extLst>
                  <a:ext uri="{28A0092B-C50C-407E-A947-70E740481C1C}">
                    <a14:useLocalDpi xmlns:a14="http://schemas.microsoft.com/office/drawing/2010/main"/>
                  </a:ext>
                </a:extLst>
              </a:blip>
              <a:stretch>
                <a:fillRect/>
              </a:stretch>
            </p:blipFill>
            <p:spPr>
              <a:xfrm rot="18498307" flipH="1">
                <a:off x="-2779279" y="2900466"/>
                <a:ext cx="1143367" cy="459051"/>
              </a:xfrm>
              <a:prstGeom prst="rect">
                <a:avLst/>
              </a:prstGeom>
            </p:spPr>
          </p:pic>
          <p:pic>
            <p:nvPicPr>
              <p:cNvPr id="238" name="Picture 180" descr="A picture containing black, clock, white, knife&#10;&#10;Description automatically generated">
                <a:extLst>
                  <a:ext uri="{FF2B5EF4-FFF2-40B4-BE49-F238E27FC236}">
                    <a16:creationId xmlns:a16="http://schemas.microsoft.com/office/drawing/2014/main" xmlns="" id="{EEFC8C0E-057E-2C4A-A3BC-CE06ED9837F9}"/>
                  </a:ext>
                </a:extLst>
              </p:cNvPr>
              <p:cNvPicPr>
                <a:picLocks noChangeAspect="1"/>
              </p:cNvPicPr>
              <p:nvPr/>
            </p:nvPicPr>
            <p:blipFill>
              <a:blip r:embed="rId7" cstate="print">
                <a:duotone>
                  <a:srgbClr val="6EBE4A">
                    <a:shade val="45000"/>
                    <a:satMod val="135000"/>
                  </a:srgbClr>
                  <a:prstClr val="white"/>
                </a:duotone>
                <a:extLst>
                  <a:ext uri="{28A0092B-C50C-407E-A947-70E740481C1C}">
                    <a14:useLocalDpi xmlns:a14="http://schemas.microsoft.com/office/drawing/2010/main"/>
                  </a:ext>
                </a:extLst>
              </a:blip>
              <a:stretch>
                <a:fillRect/>
              </a:stretch>
            </p:blipFill>
            <p:spPr>
              <a:xfrm rot="17951816" flipH="1">
                <a:off x="-2229857" y="2161656"/>
                <a:ext cx="1425602" cy="1876809"/>
              </a:xfrm>
              <a:prstGeom prst="rect">
                <a:avLst/>
              </a:prstGeom>
            </p:spPr>
          </p:pic>
          <p:pic>
            <p:nvPicPr>
              <p:cNvPr id="239" name="Picture 181" descr="A picture containing indoor, sitting, black, white&#10;&#10;Description automatically generated">
                <a:extLst>
                  <a:ext uri="{FF2B5EF4-FFF2-40B4-BE49-F238E27FC236}">
                    <a16:creationId xmlns:a16="http://schemas.microsoft.com/office/drawing/2014/main" xmlns="" id="{9D6FE284-0FD0-9046-A90F-033D07715472}"/>
                  </a:ext>
                </a:extLst>
              </p:cNvPr>
              <p:cNvPicPr>
                <a:picLocks noChangeAspect="1"/>
              </p:cNvPicPr>
              <p:nvPr/>
            </p:nvPicPr>
            <p:blipFill>
              <a:blip r:embed="rId8" cstate="print">
                <a:duotone>
                  <a:srgbClr val="6EBE4A">
                    <a:shade val="45000"/>
                    <a:satMod val="135000"/>
                  </a:srgbClr>
                  <a:prstClr val="white"/>
                </a:duotone>
                <a:extLst>
                  <a:ext uri="{28A0092B-C50C-407E-A947-70E740481C1C}">
                    <a14:useLocalDpi xmlns:a14="http://schemas.microsoft.com/office/drawing/2010/main"/>
                  </a:ext>
                </a:extLst>
              </a:blip>
              <a:stretch>
                <a:fillRect/>
              </a:stretch>
            </p:blipFill>
            <p:spPr>
              <a:xfrm flipH="1">
                <a:off x="-1495766" y="3640426"/>
                <a:ext cx="1023409" cy="1097801"/>
              </a:xfrm>
              <a:prstGeom prst="rect">
                <a:avLst/>
              </a:prstGeom>
            </p:spPr>
          </p:pic>
        </p:grpSp>
        <p:grpSp>
          <p:nvGrpSpPr>
            <p:cNvPr id="209" name="Group 591">
              <a:extLst>
                <a:ext uri="{FF2B5EF4-FFF2-40B4-BE49-F238E27FC236}">
                  <a16:creationId xmlns:a16="http://schemas.microsoft.com/office/drawing/2014/main" xmlns="" id="{4E85ADD4-379A-644B-A141-0CC665472722}"/>
                </a:ext>
              </a:extLst>
            </p:cNvPr>
            <p:cNvGrpSpPr/>
            <p:nvPr/>
          </p:nvGrpSpPr>
          <p:grpSpPr>
            <a:xfrm>
              <a:off x="4030397" y="1478597"/>
              <a:ext cx="688103" cy="729253"/>
              <a:chOff x="-70844" y="2579788"/>
              <a:chExt cx="2523843" cy="2674780"/>
            </a:xfrm>
          </p:grpSpPr>
          <p:pic>
            <p:nvPicPr>
              <p:cNvPr id="232" name="Picture 588" descr="A picture containing object&#10;&#10;Description automatically generated">
                <a:extLst>
                  <a:ext uri="{FF2B5EF4-FFF2-40B4-BE49-F238E27FC236}">
                    <a16:creationId xmlns:a16="http://schemas.microsoft.com/office/drawing/2014/main" xmlns="" id="{EB4A1755-553F-7A4C-BFA7-AD11499221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084758" flipH="1">
                <a:off x="-916" y="2753853"/>
                <a:ext cx="664007" cy="803863"/>
              </a:xfrm>
              <a:prstGeom prst="rect">
                <a:avLst/>
              </a:prstGeom>
            </p:spPr>
          </p:pic>
          <p:pic>
            <p:nvPicPr>
              <p:cNvPr id="233" name="Picture 582" descr="A close up of a computer&#10;&#10;Description automatically generated">
                <a:extLst>
                  <a:ext uri="{FF2B5EF4-FFF2-40B4-BE49-F238E27FC236}">
                    <a16:creationId xmlns:a16="http://schemas.microsoft.com/office/drawing/2014/main" xmlns="" id="{B9B77E67-3B35-0E42-B854-28F7801198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615390" flipH="1">
                <a:off x="444582" y="2920634"/>
                <a:ext cx="1143367" cy="459051"/>
              </a:xfrm>
              <a:prstGeom prst="rect">
                <a:avLst/>
              </a:prstGeom>
            </p:spPr>
          </p:pic>
          <p:pic>
            <p:nvPicPr>
              <p:cNvPr id="234" name="Picture 590" descr="A picture containing black, clock, white, knife&#10;&#10;Description automatically generated">
                <a:extLst>
                  <a:ext uri="{FF2B5EF4-FFF2-40B4-BE49-F238E27FC236}">
                    <a16:creationId xmlns:a16="http://schemas.microsoft.com/office/drawing/2014/main" xmlns="" id="{AB1C39C2-BAF1-C44E-89B0-3EAAB4B1183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9301551" flipH="1">
                <a:off x="1006233" y="2579788"/>
                <a:ext cx="1425601" cy="1876810"/>
              </a:xfrm>
              <a:prstGeom prst="rect">
                <a:avLst/>
              </a:prstGeom>
            </p:spPr>
          </p:pic>
          <p:pic>
            <p:nvPicPr>
              <p:cNvPr id="235" name="Picture 586" descr="A picture containing indoor, sitting, black, white&#10;&#10;Description automatically generated">
                <a:extLst>
                  <a:ext uri="{FF2B5EF4-FFF2-40B4-BE49-F238E27FC236}">
                    <a16:creationId xmlns:a16="http://schemas.microsoft.com/office/drawing/2014/main" xmlns="" id="{FAC84792-78DB-AD49-A2AC-13A69D10455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1429590" y="4156767"/>
                <a:ext cx="1023409" cy="1097801"/>
              </a:xfrm>
              <a:prstGeom prst="rect">
                <a:avLst/>
              </a:prstGeom>
            </p:spPr>
          </p:pic>
        </p:grpSp>
        <p:grpSp>
          <p:nvGrpSpPr>
            <p:cNvPr id="211" name="Group 210">
              <a:extLst>
                <a:ext uri="{FF2B5EF4-FFF2-40B4-BE49-F238E27FC236}">
                  <a16:creationId xmlns:a16="http://schemas.microsoft.com/office/drawing/2014/main" xmlns="" id="{85F64AAD-3AE4-A848-9C8F-33E466EB4FF1}"/>
                </a:ext>
              </a:extLst>
            </p:cNvPr>
            <p:cNvGrpSpPr/>
            <p:nvPr/>
          </p:nvGrpSpPr>
          <p:grpSpPr>
            <a:xfrm>
              <a:off x="4183352" y="1941494"/>
              <a:ext cx="404581" cy="392094"/>
              <a:chOff x="4150519" y="3137694"/>
              <a:chExt cx="1028700" cy="996950"/>
            </a:xfrm>
            <a:solidFill>
              <a:srgbClr val="0D274D"/>
            </a:solidFill>
          </p:grpSpPr>
          <p:sp>
            <p:nvSpPr>
              <p:cNvPr id="212" name="Freeform 555">
                <a:extLst>
                  <a:ext uri="{FF2B5EF4-FFF2-40B4-BE49-F238E27FC236}">
                    <a16:creationId xmlns:a16="http://schemas.microsoft.com/office/drawing/2014/main" xmlns="" id="{6E054C56-CAB4-7D42-B63B-BBD2C22E361C}"/>
                  </a:ext>
                </a:extLst>
              </p:cNvPr>
              <p:cNvSpPr>
                <a:spLocks noChangeArrowheads="1"/>
              </p:cNvSpPr>
              <p:nvPr/>
            </p:nvSpPr>
            <p:spPr bwMode="auto">
              <a:xfrm>
                <a:off x="4606132" y="3137694"/>
                <a:ext cx="141287" cy="134937"/>
              </a:xfrm>
              <a:custGeom>
                <a:avLst/>
                <a:gdLst/>
                <a:ahLst/>
                <a:cxnLst>
                  <a:cxn ang="0">
                    <a:pos x="196" y="374"/>
                  </a:cxn>
                  <a:cxn ang="0">
                    <a:pos x="70" y="322"/>
                  </a:cxn>
                  <a:cxn ang="0">
                    <a:pos x="70" y="70"/>
                  </a:cxn>
                  <a:cxn ang="0">
                    <a:pos x="320" y="69"/>
                  </a:cxn>
                  <a:cxn ang="0">
                    <a:pos x="321" y="71"/>
                  </a:cxn>
                  <a:cxn ang="0">
                    <a:pos x="321" y="322"/>
                  </a:cxn>
                  <a:cxn ang="0">
                    <a:pos x="196" y="374"/>
                  </a:cxn>
                </a:cxnLst>
                <a:rect l="0" t="0" r="r" b="b"/>
                <a:pathLst>
                  <a:path w="392" h="375">
                    <a:moveTo>
                      <a:pt x="196" y="374"/>
                    </a:moveTo>
                    <a:cubicBezTo>
                      <a:pt x="150" y="374"/>
                      <a:pt x="105" y="356"/>
                      <a:pt x="70" y="322"/>
                    </a:cubicBezTo>
                    <a:cubicBezTo>
                      <a:pt x="1" y="252"/>
                      <a:pt x="0" y="139"/>
                      <a:pt x="70" y="70"/>
                    </a:cubicBezTo>
                    <a:cubicBezTo>
                      <a:pt x="139" y="1"/>
                      <a:pt x="251" y="0"/>
                      <a:pt x="320" y="69"/>
                    </a:cubicBezTo>
                    <a:lnTo>
                      <a:pt x="321" y="71"/>
                    </a:lnTo>
                    <a:cubicBezTo>
                      <a:pt x="391" y="140"/>
                      <a:pt x="391" y="252"/>
                      <a:pt x="321" y="322"/>
                    </a:cubicBezTo>
                    <a:cubicBezTo>
                      <a:pt x="287" y="357"/>
                      <a:pt x="241" y="374"/>
                      <a:pt x="196" y="374"/>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13" name="Freeform 556">
                <a:extLst>
                  <a:ext uri="{FF2B5EF4-FFF2-40B4-BE49-F238E27FC236}">
                    <a16:creationId xmlns:a16="http://schemas.microsoft.com/office/drawing/2014/main" xmlns="" id="{1E022788-C91A-5F45-8EFF-2AB87DB1A9D6}"/>
                  </a:ext>
                </a:extLst>
              </p:cNvPr>
              <p:cNvSpPr>
                <a:spLocks noChangeArrowheads="1"/>
              </p:cNvSpPr>
              <p:nvPr/>
            </p:nvSpPr>
            <p:spPr bwMode="auto">
              <a:xfrm>
                <a:off x="4749007" y="3280569"/>
                <a:ext cx="285750" cy="279400"/>
              </a:xfrm>
              <a:custGeom>
                <a:avLst/>
                <a:gdLst/>
                <a:ahLst/>
                <a:cxnLst>
                  <a:cxn ang="0">
                    <a:pos x="198" y="375"/>
                  </a:cxn>
                  <a:cxn ang="0">
                    <a:pos x="72" y="323"/>
                  </a:cxn>
                  <a:cxn ang="0">
                    <a:pos x="70" y="320"/>
                  </a:cxn>
                  <a:cxn ang="0">
                    <a:pos x="70" y="69"/>
                  </a:cxn>
                  <a:cxn ang="0">
                    <a:pos x="321" y="69"/>
                  </a:cxn>
                  <a:cxn ang="0">
                    <a:pos x="323" y="72"/>
                  </a:cxn>
                  <a:cxn ang="0">
                    <a:pos x="323" y="323"/>
                  </a:cxn>
                  <a:cxn ang="0">
                    <a:pos x="198" y="375"/>
                  </a:cxn>
                  <a:cxn ang="0">
                    <a:pos x="597" y="774"/>
                  </a:cxn>
                  <a:cxn ang="0">
                    <a:pos x="472" y="723"/>
                  </a:cxn>
                  <a:cxn ang="0">
                    <a:pos x="469" y="720"/>
                  </a:cxn>
                  <a:cxn ang="0">
                    <a:pos x="468" y="469"/>
                  </a:cxn>
                  <a:cxn ang="0">
                    <a:pos x="719" y="468"/>
                  </a:cxn>
                  <a:cxn ang="0">
                    <a:pos x="722" y="471"/>
                  </a:cxn>
                  <a:cxn ang="0">
                    <a:pos x="723" y="722"/>
                  </a:cxn>
                  <a:cxn ang="0">
                    <a:pos x="597" y="774"/>
                  </a:cxn>
                </a:cxnLst>
                <a:rect l="0" t="0" r="r" b="b"/>
                <a:pathLst>
                  <a:path w="793" h="775">
                    <a:moveTo>
                      <a:pt x="198" y="375"/>
                    </a:moveTo>
                    <a:cubicBezTo>
                      <a:pt x="152" y="375"/>
                      <a:pt x="107" y="358"/>
                      <a:pt x="72" y="323"/>
                    </a:cubicBezTo>
                    <a:lnTo>
                      <a:pt x="70" y="320"/>
                    </a:lnTo>
                    <a:cubicBezTo>
                      <a:pt x="0" y="251"/>
                      <a:pt x="0" y="139"/>
                      <a:pt x="70" y="69"/>
                    </a:cubicBezTo>
                    <a:cubicBezTo>
                      <a:pt x="139" y="0"/>
                      <a:pt x="251" y="0"/>
                      <a:pt x="321" y="69"/>
                    </a:cubicBezTo>
                    <a:lnTo>
                      <a:pt x="323" y="72"/>
                    </a:lnTo>
                    <a:cubicBezTo>
                      <a:pt x="393" y="141"/>
                      <a:pt x="393" y="254"/>
                      <a:pt x="323" y="323"/>
                    </a:cubicBezTo>
                    <a:cubicBezTo>
                      <a:pt x="289" y="358"/>
                      <a:pt x="243" y="375"/>
                      <a:pt x="198" y="375"/>
                    </a:cubicBezTo>
                    <a:close/>
                    <a:moveTo>
                      <a:pt x="597" y="774"/>
                    </a:moveTo>
                    <a:cubicBezTo>
                      <a:pt x="552" y="774"/>
                      <a:pt x="506" y="757"/>
                      <a:pt x="472" y="723"/>
                    </a:cubicBezTo>
                    <a:lnTo>
                      <a:pt x="469" y="720"/>
                    </a:lnTo>
                    <a:cubicBezTo>
                      <a:pt x="400" y="651"/>
                      <a:pt x="399" y="539"/>
                      <a:pt x="468" y="469"/>
                    </a:cubicBezTo>
                    <a:cubicBezTo>
                      <a:pt x="537" y="399"/>
                      <a:pt x="650" y="399"/>
                      <a:pt x="719" y="468"/>
                    </a:cubicBezTo>
                    <a:lnTo>
                      <a:pt x="722" y="471"/>
                    </a:lnTo>
                    <a:cubicBezTo>
                      <a:pt x="792" y="540"/>
                      <a:pt x="792" y="652"/>
                      <a:pt x="723" y="722"/>
                    </a:cubicBezTo>
                    <a:cubicBezTo>
                      <a:pt x="688" y="757"/>
                      <a:pt x="643" y="774"/>
                      <a:pt x="597" y="774"/>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14" name="Freeform 557">
                <a:extLst>
                  <a:ext uri="{FF2B5EF4-FFF2-40B4-BE49-F238E27FC236}">
                    <a16:creationId xmlns:a16="http://schemas.microsoft.com/office/drawing/2014/main" xmlns="" id="{95A5D5B1-6538-044F-AEF1-68286F33E834}"/>
                  </a:ext>
                </a:extLst>
              </p:cNvPr>
              <p:cNvSpPr>
                <a:spLocks noChangeArrowheads="1"/>
              </p:cNvSpPr>
              <p:nvPr/>
            </p:nvSpPr>
            <p:spPr bwMode="auto">
              <a:xfrm>
                <a:off x="5039519" y="3567906"/>
                <a:ext cx="139700" cy="134938"/>
              </a:xfrm>
              <a:custGeom>
                <a:avLst/>
                <a:gdLst/>
                <a:ahLst/>
                <a:cxnLst>
                  <a:cxn ang="0">
                    <a:pos x="190" y="374"/>
                  </a:cxn>
                  <a:cxn ang="0">
                    <a:pos x="65" y="322"/>
                  </a:cxn>
                  <a:cxn ang="0">
                    <a:pos x="24" y="133"/>
                  </a:cxn>
                  <a:cxn ang="0">
                    <a:pos x="65" y="70"/>
                  </a:cxn>
                  <a:cxn ang="0">
                    <a:pos x="315" y="70"/>
                  </a:cxn>
                  <a:cxn ang="0">
                    <a:pos x="316" y="71"/>
                  </a:cxn>
                  <a:cxn ang="0">
                    <a:pos x="316" y="322"/>
                  </a:cxn>
                  <a:cxn ang="0">
                    <a:pos x="190" y="374"/>
                  </a:cxn>
                </a:cxnLst>
                <a:rect l="0" t="0" r="r" b="b"/>
                <a:pathLst>
                  <a:path w="387" h="375">
                    <a:moveTo>
                      <a:pt x="190" y="374"/>
                    </a:moveTo>
                    <a:cubicBezTo>
                      <a:pt x="144" y="374"/>
                      <a:pt x="99" y="357"/>
                      <a:pt x="65" y="322"/>
                    </a:cubicBezTo>
                    <a:cubicBezTo>
                      <a:pt x="13" y="271"/>
                      <a:pt x="0" y="197"/>
                      <a:pt x="24" y="133"/>
                    </a:cubicBezTo>
                    <a:cubicBezTo>
                      <a:pt x="32" y="110"/>
                      <a:pt x="46" y="89"/>
                      <a:pt x="65" y="70"/>
                    </a:cubicBezTo>
                    <a:cubicBezTo>
                      <a:pt x="134" y="1"/>
                      <a:pt x="246" y="0"/>
                      <a:pt x="315" y="70"/>
                    </a:cubicBezTo>
                    <a:lnTo>
                      <a:pt x="316" y="71"/>
                    </a:lnTo>
                    <a:cubicBezTo>
                      <a:pt x="386" y="140"/>
                      <a:pt x="386" y="253"/>
                      <a:pt x="316" y="322"/>
                    </a:cubicBezTo>
                    <a:cubicBezTo>
                      <a:pt x="282" y="357"/>
                      <a:pt x="236" y="374"/>
                      <a:pt x="190" y="374"/>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15" name="Freeform 558">
                <a:extLst>
                  <a:ext uri="{FF2B5EF4-FFF2-40B4-BE49-F238E27FC236}">
                    <a16:creationId xmlns:a16="http://schemas.microsoft.com/office/drawing/2014/main" xmlns="" id="{14A04779-213E-9646-839C-A1B3581EA632}"/>
                  </a:ext>
                </a:extLst>
              </p:cNvPr>
              <p:cNvSpPr>
                <a:spLocks noChangeArrowheads="1"/>
              </p:cNvSpPr>
              <p:nvPr/>
            </p:nvSpPr>
            <p:spPr bwMode="auto">
              <a:xfrm>
                <a:off x="4749007" y="3712369"/>
                <a:ext cx="285750" cy="279400"/>
              </a:xfrm>
              <a:custGeom>
                <a:avLst/>
                <a:gdLst/>
                <a:ahLst/>
                <a:cxnLst>
                  <a:cxn ang="0">
                    <a:pos x="594" y="375"/>
                  </a:cxn>
                  <a:cxn ang="0">
                    <a:pos x="469" y="323"/>
                  </a:cxn>
                  <a:cxn ang="0">
                    <a:pos x="469" y="72"/>
                  </a:cxn>
                  <a:cxn ang="0">
                    <a:pos x="471" y="70"/>
                  </a:cxn>
                  <a:cxn ang="0">
                    <a:pos x="722" y="70"/>
                  </a:cxn>
                  <a:cxn ang="0">
                    <a:pos x="722" y="321"/>
                  </a:cxn>
                  <a:cxn ang="0">
                    <a:pos x="720" y="323"/>
                  </a:cxn>
                  <a:cxn ang="0">
                    <a:pos x="594" y="375"/>
                  </a:cxn>
                  <a:cxn ang="0">
                    <a:pos x="195" y="774"/>
                  </a:cxn>
                  <a:cxn ang="0">
                    <a:pos x="70" y="723"/>
                  </a:cxn>
                  <a:cxn ang="0">
                    <a:pos x="70" y="471"/>
                  </a:cxn>
                  <a:cxn ang="0">
                    <a:pos x="72" y="469"/>
                  </a:cxn>
                  <a:cxn ang="0">
                    <a:pos x="323" y="469"/>
                  </a:cxn>
                  <a:cxn ang="0">
                    <a:pos x="323" y="720"/>
                  </a:cxn>
                  <a:cxn ang="0">
                    <a:pos x="321" y="722"/>
                  </a:cxn>
                  <a:cxn ang="0">
                    <a:pos x="195" y="774"/>
                  </a:cxn>
                </a:cxnLst>
                <a:rect l="0" t="0" r="r" b="b"/>
                <a:pathLst>
                  <a:path w="793" h="775">
                    <a:moveTo>
                      <a:pt x="594" y="375"/>
                    </a:moveTo>
                    <a:cubicBezTo>
                      <a:pt x="549" y="375"/>
                      <a:pt x="503" y="358"/>
                      <a:pt x="469" y="323"/>
                    </a:cubicBezTo>
                    <a:cubicBezTo>
                      <a:pt x="399" y="254"/>
                      <a:pt x="399" y="142"/>
                      <a:pt x="469" y="72"/>
                    </a:cubicBezTo>
                    <a:lnTo>
                      <a:pt x="471" y="70"/>
                    </a:lnTo>
                    <a:cubicBezTo>
                      <a:pt x="541" y="0"/>
                      <a:pt x="653" y="0"/>
                      <a:pt x="722" y="70"/>
                    </a:cubicBezTo>
                    <a:cubicBezTo>
                      <a:pt x="792" y="139"/>
                      <a:pt x="792" y="251"/>
                      <a:pt x="722" y="321"/>
                    </a:cubicBezTo>
                    <a:lnTo>
                      <a:pt x="720" y="323"/>
                    </a:lnTo>
                    <a:cubicBezTo>
                      <a:pt x="685" y="358"/>
                      <a:pt x="640" y="375"/>
                      <a:pt x="594" y="375"/>
                    </a:cubicBezTo>
                    <a:close/>
                    <a:moveTo>
                      <a:pt x="195" y="774"/>
                    </a:moveTo>
                    <a:cubicBezTo>
                      <a:pt x="150" y="774"/>
                      <a:pt x="104" y="757"/>
                      <a:pt x="70" y="723"/>
                    </a:cubicBezTo>
                    <a:cubicBezTo>
                      <a:pt x="0" y="653"/>
                      <a:pt x="0" y="541"/>
                      <a:pt x="70" y="471"/>
                    </a:cubicBezTo>
                    <a:lnTo>
                      <a:pt x="72" y="469"/>
                    </a:lnTo>
                    <a:cubicBezTo>
                      <a:pt x="142" y="399"/>
                      <a:pt x="254" y="399"/>
                      <a:pt x="323" y="469"/>
                    </a:cubicBezTo>
                    <a:cubicBezTo>
                      <a:pt x="393" y="538"/>
                      <a:pt x="393" y="650"/>
                      <a:pt x="323" y="720"/>
                    </a:cubicBezTo>
                    <a:lnTo>
                      <a:pt x="321" y="722"/>
                    </a:lnTo>
                    <a:cubicBezTo>
                      <a:pt x="286" y="757"/>
                      <a:pt x="241" y="774"/>
                      <a:pt x="195" y="774"/>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16" name="Freeform 559">
                <a:extLst>
                  <a:ext uri="{FF2B5EF4-FFF2-40B4-BE49-F238E27FC236}">
                    <a16:creationId xmlns:a16="http://schemas.microsoft.com/office/drawing/2014/main" xmlns="" id="{50F5617C-3214-2A4A-B423-936CD19E5375}"/>
                  </a:ext>
                </a:extLst>
              </p:cNvPr>
              <p:cNvSpPr>
                <a:spLocks noChangeArrowheads="1"/>
              </p:cNvSpPr>
              <p:nvPr/>
            </p:nvSpPr>
            <p:spPr bwMode="auto">
              <a:xfrm>
                <a:off x="4606132" y="3999706"/>
                <a:ext cx="141287" cy="134938"/>
              </a:xfrm>
              <a:custGeom>
                <a:avLst/>
                <a:gdLst/>
                <a:ahLst/>
                <a:cxnLst>
                  <a:cxn ang="0">
                    <a:pos x="195" y="373"/>
                  </a:cxn>
                  <a:cxn ang="0">
                    <a:pos x="70" y="321"/>
                  </a:cxn>
                  <a:cxn ang="0">
                    <a:pos x="70" y="70"/>
                  </a:cxn>
                  <a:cxn ang="0">
                    <a:pos x="321" y="70"/>
                  </a:cxn>
                  <a:cxn ang="0">
                    <a:pos x="322" y="320"/>
                  </a:cxn>
                  <a:cxn ang="0">
                    <a:pos x="321" y="321"/>
                  </a:cxn>
                  <a:cxn ang="0">
                    <a:pos x="195" y="373"/>
                  </a:cxn>
                </a:cxnLst>
                <a:rect l="0" t="0" r="r" b="b"/>
                <a:pathLst>
                  <a:path w="393" h="374">
                    <a:moveTo>
                      <a:pt x="195" y="373"/>
                    </a:moveTo>
                    <a:cubicBezTo>
                      <a:pt x="150" y="373"/>
                      <a:pt x="104" y="356"/>
                      <a:pt x="70" y="321"/>
                    </a:cubicBezTo>
                    <a:cubicBezTo>
                      <a:pt x="0" y="252"/>
                      <a:pt x="0" y="139"/>
                      <a:pt x="70" y="70"/>
                    </a:cubicBezTo>
                    <a:cubicBezTo>
                      <a:pt x="139" y="1"/>
                      <a:pt x="252" y="0"/>
                      <a:pt x="321" y="70"/>
                    </a:cubicBezTo>
                    <a:cubicBezTo>
                      <a:pt x="391" y="139"/>
                      <a:pt x="392" y="251"/>
                      <a:pt x="322" y="320"/>
                    </a:cubicBezTo>
                    <a:lnTo>
                      <a:pt x="321" y="321"/>
                    </a:lnTo>
                    <a:cubicBezTo>
                      <a:pt x="286" y="356"/>
                      <a:pt x="241" y="373"/>
                      <a:pt x="195" y="373"/>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17" name="Freeform 560">
                <a:extLst>
                  <a:ext uri="{FF2B5EF4-FFF2-40B4-BE49-F238E27FC236}">
                    <a16:creationId xmlns:a16="http://schemas.microsoft.com/office/drawing/2014/main" xmlns="" id="{8915038A-C7E7-1645-85AC-6AE36C6A940B}"/>
                  </a:ext>
                </a:extLst>
              </p:cNvPr>
              <p:cNvSpPr>
                <a:spLocks noChangeArrowheads="1"/>
              </p:cNvSpPr>
              <p:nvPr/>
            </p:nvSpPr>
            <p:spPr bwMode="auto">
              <a:xfrm>
                <a:off x="4418807" y="3151981"/>
                <a:ext cx="112712" cy="107950"/>
              </a:xfrm>
              <a:custGeom>
                <a:avLst/>
                <a:gdLst/>
                <a:ahLst/>
                <a:cxnLst>
                  <a:cxn ang="0">
                    <a:pos x="156" y="299"/>
                  </a:cxn>
                  <a:cxn ang="0">
                    <a:pos x="56" y="258"/>
                  </a:cxn>
                  <a:cxn ang="0">
                    <a:pos x="55" y="56"/>
                  </a:cxn>
                  <a:cxn ang="0">
                    <a:pos x="255" y="56"/>
                  </a:cxn>
                  <a:cxn ang="0">
                    <a:pos x="257" y="57"/>
                  </a:cxn>
                  <a:cxn ang="0">
                    <a:pos x="257" y="258"/>
                  </a:cxn>
                  <a:cxn ang="0">
                    <a:pos x="156" y="299"/>
                  </a:cxn>
                </a:cxnLst>
                <a:rect l="0" t="0" r="r" b="b"/>
                <a:pathLst>
                  <a:path w="313" h="300">
                    <a:moveTo>
                      <a:pt x="156" y="299"/>
                    </a:moveTo>
                    <a:cubicBezTo>
                      <a:pt x="120" y="299"/>
                      <a:pt x="83" y="286"/>
                      <a:pt x="56" y="258"/>
                    </a:cubicBezTo>
                    <a:cubicBezTo>
                      <a:pt x="0" y="202"/>
                      <a:pt x="0" y="112"/>
                      <a:pt x="55" y="56"/>
                    </a:cubicBezTo>
                    <a:cubicBezTo>
                      <a:pt x="111" y="1"/>
                      <a:pt x="200" y="0"/>
                      <a:pt x="255" y="56"/>
                    </a:cubicBezTo>
                    <a:lnTo>
                      <a:pt x="257" y="57"/>
                    </a:lnTo>
                    <a:cubicBezTo>
                      <a:pt x="312" y="113"/>
                      <a:pt x="312" y="202"/>
                      <a:pt x="257" y="258"/>
                    </a:cubicBezTo>
                    <a:cubicBezTo>
                      <a:pt x="229" y="285"/>
                      <a:pt x="193" y="299"/>
                      <a:pt x="156" y="299"/>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18" name="Freeform 561">
                <a:extLst>
                  <a:ext uri="{FF2B5EF4-FFF2-40B4-BE49-F238E27FC236}">
                    <a16:creationId xmlns:a16="http://schemas.microsoft.com/office/drawing/2014/main" xmlns="" id="{9379221B-2E1D-5E41-8498-C93667BDDE83}"/>
                  </a:ext>
                </a:extLst>
              </p:cNvPr>
              <p:cNvSpPr>
                <a:spLocks noChangeArrowheads="1"/>
              </p:cNvSpPr>
              <p:nvPr/>
            </p:nvSpPr>
            <p:spPr bwMode="auto">
              <a:xfrm>
                <a:off x="4561682" y="3294856"/>
                <a:ext cx="257175" cy="252413"/>
              </a:xfrm>
              <a:custGeom>
                <a:avLst/>
                <a:gdLst/>
                <a:ahLst/>
                <a:cxnLst>
                  <a:cxn ang="0">
                    <a:pos x="158" y="301"/>
                  </a:cxn>
                  <a:cxn ang="0">
                    <a:pos x="58" y="259"/>
                  </a:cxn>
                  <a:cxn ang="0">
                    <a:pos x="55" y="256"/>
                  </a:cxn>
                  <a:cxn ang="0">
                    <a:pos x="55" y="55"/>
                  </a:cxn>
                  <a:cxn ang="0">
                    <a:pos x="256" y="55"/>
                  </a:cxn>
                  <a:cxn ang="0">
                    <a:pos x="259" y="58"/>
                  </a:cxn>
                  <a:cxn ang="0">
                    <a:pos x="259" y="259"/>
                  </a:cxn>
                  <a:cxn ang="0">
                    <a:pos x="158" y="301"/>
                  </a:cxn>
                  <a:cxn ang="0">
                    <a:pos x="558" y="700"/>
                  </a:cxn>
                  <a:cxn ang="0">
                    <a:pos x="457" y="658"/>
                  </a:cxn>
                  <a:cxn ang="0">
                    <a:pos x="455" y="656"/>
                  </a:cxn>
                  <a:cxn ang="0">
                    <a:pos x="454" y="455"/>
                  </a:cxn>
                  <a:cxn ang="0">
                    <a:pos x="655" y="454"/>
                  </a:cxn>
                  <a:cxn ang="0">
                    <a:pos x="658" y="457"/>
                  </a:cxn>
                  <a:cxn ang="0">
                    <a:pos x="659" y="658"/>
                  </a:cxn>
                  <a:cxn ang="0">
                    <a:pos x="558" y="700"/>
                  </a:cxn>
                </a:cxnLst>
                <a:rect l="0" t="0" r="r" b="b"/>
                <a:pathLst>
                  <a:path w="715" h="701">
                    <a:moveTo>
                      <a:pt x="158" y="301"/>
                    </a:moveTo>
                    <a:cubicBezTo>
                      <a:pt x="122" y="301"/>
                      <a:pt x="86" y="287"/>
                      <a:pt x="58" y="259"/>
                    </a:cubicBezTo>
                    <a:lnTo>
                      <a:pt x="55" y="256"/>
                    </a:lnTo>
                    <a:cubicBezTo>
                      <a:pt x="0" y="201"/>
                      <a:pt x="0" y="111"/>
                      <a:pt x="55" y="55"/>
                    </a:cubicBezTo>
                    <a:cubicBezTo>
                      <a:pt x="111" y="0"/>
                      <a:pt x="201" y="0"/>
                      <a:pt x="256" y="55"/>
                    </a:cubicBezTo>
                    <a:lnTo>
                      <a:pt x="259" y="58"/>
                    </a:lnTo>
                    <a:cubicBezTo>
                      <a:pt x="314" y="114"/>
                      <a:pt x="314" y="204"/>
                      <a:pt x="259" y="259"/>
                    </a:cubicBezTo>
                    <a:cubicBezTo>
                      <a:pt x="231" y="287"/>
                      <a:pt x="195" y="301"/>
                      <a:pt x="158" y="301"/>
                    </a:cubicBezTo>
                    <a:close/>
                    <a:moveTo>
                      <a:pt x="558" y="700"/>
                    </a:moveTo>
                    <a:cubicBezTo>
                      <a:pt x="521" y="700"/>
                      <a:pt x="485" y="686"/>
                      <a:pt x="457" y="658"/>
                    </a:cubicBezTo>
                    <a:lnTo>
                      <a:pt x="455" y="656"/>
                    </a:lnTo>
                    <a:cubicBezTo>
                      <a:pt x="399" y="601"/>
                      <a:pt x="399" y="511"/>
                      <a:pt x="454" y="455"/>
                    </a:cubicBezTo>
                    <a:cubicBezTo>
                      <a:pt x="509" y="399"/>
                      <a:pt x="599" y="399"/>
                      <a:pt x="655" y="454"/>
                    </a:cubicBezTo>
                    <a:lnTo>
                      <a:pt x="658" y="457"/>
                    </a:lnTo>
                    <a:cubicBezTo>
                      <a:pt x="714" y="512"/>
                      <a:pt x="714" y="602"/>
                      <a:pt x="659" y="658"/>
                    </a:cubicBezTo>
                    <a:cubicBezTo>
                      <a:pt x="631" y="686"/>
                      <a:pt x="594" y="700"/>
                      <a:pt x="558" y="700"/>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19" name="Freeform 562">
                <a:extLst>
                  <a:ext uri="{FF2B5EF4-FFF2-40B4-BE49-F238E27FC236}">
                    <a16:creationId xmlns:a16="http://schemas.microsoft.com/office/drawing/2014/main" xmlns="" id="{063B320B-414D-9047-89B4-485C149069D8}"/>
                  </a:ext>
                </a:extLst>
              </p:cNvPr>
              <p:cNvSpPr>
                <a:spLocks noChangeArrowheads="1"/>
              </p:cNvSpPr>
              <p:nvPr/>
            </p:nvSpPr>
            <p:spPr bwMode="auto">
              <a:xfrm>
                <a:off x="4850607" y="3582194"/>
                <a:ext cx="111125" cy="107950"/>
              </a:xfrm>
              <a:custGeom>
                <a:avLst/>
                <a:gdLst/>
                <a:ahLst/>
                <a:cxnLst>
                  <a:cxn ang="0">
                    <a:pos x="152" y="300"/>
                  </a:cxn>
                  <a:cxn ang="0">
                    <a:pos x="52" y="258"/>
                  </a:cxn>
                  <a:cxn ang="0">
                    <a:pos x="20" y="107"/>
                  </a:cxn>
                  <a:cxn ang="0">
                    <a:pos x="52" y="56"/>
                  </a:cxn>
                  <a:cxn ang="0">
                    <a:pos x="252" y="56"/>
                  </a:cxn>
                  <a:cxn ang="0">
                    <a:pos x="254" y="57"/>
                  </a:cxn>
                  <a:cxn ang="0">
                    <a:pos x="254" y="258"/>
                  </a:cxn>
                  <a:cxn ang="0">
                    <a:pos x="152" y="300"/>
                  </a:cxn>
                </a:cxnLst>
                <a:rect l="0" t="0" r="r" b="b"/>
                <a:pathLst>
                  <a:path w="310" h="301">
                    <a:moveTo>
                      <a:pt x="152" y="300"/>
                    </a:moveTo>
                    <a:cubicBezTo>
                      <a:pt x="116" y="300"/>
                      <a:pt x="80" y="286"/>
                      <a:pt x="52" y="258"/>
                    </a:cubicBezTo>
                    <a:cubicBezTo>
                      <a:pt x="11" y="217"/>
                      <a:pt x="0" y="158"/>
                      <a:pt x="20" y="107"/>
                    </a:cubicBezTo>
                    <a:cubicBezTo>
                      <a:pt x="26" y="89"/>
                      <a:pt x="37" y="71"/>
                      <a:pt x="52" y="56"/>
                    </a:cubicBezTo>
                    <a:cubicBezTo>
                      <a:pt x="108" y="1"/>
                      <a:pt x="197" y="0"/>
                      <a:pt x="252" y="56"/>
                    </a:cubicBezTo>
                    <a:lnTo>
                      <a:pt x="254" y="57"/>
                    </a:lnTo>
                    <a:cubicBezTo>
                      <a:pt x="309" y="112"/>
                      <a:pt x="309" y="202"/>
                      <a:pt x="254" y="258"/>
                    </a:cubicBezTo>
                    <a:cubicBezTo>
                      <a:pt x="226" y="286"/>
                      <a:pt x="189" y="300"/>
                      <a:pt x="152" y="300"/>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0" name="Freeform 563">
                <a:extLst>
                  <a:ext uri="{FF2B5EF4-FFF2-40B4-BE49-F238E27FC236}">
                    <a16:creationId xmlns:a16="http://schemas.microsoft.com/office/drawing/2014/main" xmlns="" id="{B1209988-B15B-3949-8638-2DD58D5440EF}"/>
                  </a:ext>
                </a:extLst>
              </p:cNvPr>
              <p:cNvSpPr>
                <a:spLocks noChangeArrowheads="1"/>
              </p:cNvSpPr>
              <p:nvPr/>
            </p:nvSpPr>
            <p:spPr bwMode="auto">
              <a:xfrm>
                <a:off x="4561682" y="3725069"/>
                <a:ext cx="257175" cy="252412"/>
              </a:xfrm>
              <a:custGeom>
                <a:avLst/>
                <a:gdLst/>
                <a:ahLst/>
                <a:cxnLst>
                  <a:cxn ang="0">
                    <a:pos x="555" y="301"/>
                  </a:cxn>
                  <a:cxn ang="0">
                    <a:pos x="454" y="259"/>
                  </a:cxn>
                  <a:cxn ang="0">
                    <a:pos x="454" y="58"/>
                  </a:cxn>
                  <a:cxn ang="0">
                    <a:pos x="457" y="56"/>
                  </a:cxn>
                  <a:cxn ang="0">
                    <a:pos x="658" y="56"/>
                  </a:cxn>
                  <a:cxn ang="0">
                    <a:pos x="658" y="257"/>
                  </a:cxn>
                  <a:cxn ang="0">
                    <a:pos x="655" y="259"/>
                  </a:cxn>
                  <a:cxn ang="0">
                    <a:pos x="555" y="301"/>
                  </a:cxn>
                  <a:cxn ang="0">
                    <a:pos x="156" y="700"/>
                  </a:cxn>
                  <a:cxn ang="0">
                    <a:pos x="56" y="659"/>
                  </a:cxn>
                  <a:cxn ang="0">
                    <a:pos x="55" y="458"/>
                  </a:cxn>
                  <a:cxn ang="0">
                    <a:pos x="58" y="455"/>
                  </a:cxn>
                  <a:cxn ang="0">
                    <a:pos x="259" y="455"/>
                  </a:cxn>
                  <a:cxn ang="0">
                    <a:pos x="259" y="656"/>
                  </a:cxn>
                  <a:cxn ang="0">
                    <a:pos x="257" y="658"/>
                  </a:cxn>
                  <a:cxn ang="0">
                    <a:pos x="156" y="700"/>
                  </a:cxn>
                </a:cxnLst>
                <a:rect l="0" t="0" r="r" b="b"/>
                <a:pathLst>
                  <a:path w="715" h="701">
                    <a:moveTo>
                      <a:pt x="555" y="301"/>
                    </a:moveTo>
                    <a:cubicBezTo>
                      <a:pt x="519" y="301"/>
                      <a:pt x="482" y="287"/>
                      <a:pt x="454" y="259"/>
                    </a:cubicBezTo>
                    <a:cubicBezTo>
                      <a:pt x="399" y="204"/>
                      <a:pt x="399" y="114"/>
                      <a:pt x="454" y="58"/>
                    </a:cubicBezTo>
                    <a:lnTo>
                      <a:pt x="457" y="56"/>
                    </a:lnTo>
                    <a:cubicBezTo>
                      <a:pt x="513" y="0"/>
                      <a:pt x="603" y="0"/>
                      <a:pt x="658" y="56"/>
                    </a:cubicBezTo>
                    <a:cubicBezTo>
                      <a:pt x="714" y="111"/>
                      <a:pt x="714" y="201"/>
                      <a:pt x="658" y="257"/>
                    </a:cubicBezTo>
                    <a:lnTo>
                      <a:pt x="655" y="259"/>
                    </a:lnTo>
                    <a:cubicBezTo>
                      <a:pt x="628" y="287"/>
                      <a:pt x="591" y="301"/>
                      <a:pt x="555" y="301"/>
                    </a:cubicBezTo>
                    <a:close/>
                    <a:moveTo>
                      <a:pt x="156" y="700"/>
                    </a:moveTo>
                    <a:cubicBezTo>
                      <a:pt x="120" y="700"/>
                      <a:pt x="83" y="686"/>
                      <a:pt x="56" y="659"/>
                    </a:cubicBezTo>
                    <a:cubicBezTo>
                      <a:pt x="0" y="603"/>
                      <a:pt x="0" y="513"/>
                      <a:pt x="55" y="458"/>
                    </a:cubicBezTo>
                    <a:lnTo>
                      <a:pt x="58" y="455"/>
                    </a:lnTo>
                    <a:cubicBezTo>
                      <a:pt x="113" y="399"/>
                      <a:pt x="203" y="399"/>
                      <a:pt x="259" y="455"/>
                    </a:cubicBezTo>
                    <a:cubicBezTo>
                      <a:pt x="314" y="510"/>
                      <a:pt x="315" y="600"/>
                      <a:pt x="259" y="656"/>
                    </a:cubicBezTo>
                    <a:lnTo>
                      <a:pt x="257" y="658"/>
                    </a:lnTo>
                    <a:cubicBezTo>
                      <a:pt x="229" y="686"/>
                      <a:pt x="192" y="700"/>
                      <a:pt x="156" y="700"/>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1" name="Freeform 564">
                <a:extLst>
                  <a:ext uri="{FF2B5EF4-FFF2-40B4-BE49-F238E27FC236}">
                    <a16:creationId xmlns:a16="http://schemas.microsoft.com/office/drawing/2014/main" xmlns="" id="{7C489482-14A2-6448-822C-F8938DF8993B}"/>
                  </a:ext>
                </a:extLst>
              </p:cNvPr>
              <p:cNvSpPr>
                <a:spLocks noChangeArrowheads="1"/>
              </p:cNvSpPr>
              <p:nvPr/>
            </p:nvSpPr>
            <p:spPr bwMode="auto">
              <a:xfrm>
                <a:off x="4418807" y="4013994"/>
                <a:ext cx="112712" cy="107950"/>
              </a:xfrm>
              <a:custGeom>
                <a:avLst/>
                <a:gdLst/>
                <a:ahLst/>
                <a:cxnLst>
                  <a:cxn ang="0">
                    <a:pos x="156" y="299"/>
                  </a:cxn>
                  <a:cxn ang="0">
                    <a:pos x="56" y="257"/>
                  </a:cxn>
                  <a:cxn ang="0">
                    <a:pos x="56" y="56"/>
                  </a:cxn>
                  <a:cxn ang="0">
                    <a:pos x="257" y="56"/>
                  </a:cxn>
                  <a:cxn ang="0">
                    <a:pos x="258" y="256"/>
                  </a:cxn>
                  <a:cxn ang="0">
                    <a:pos x="256" y="257"/>
                  </a:cxn>
                  <a:cxn ang="0">
                    <a:pos x="156" y="299"/>
                  </a:cxn>
                </a:cxnLst>
                <a:rect l="0" t="0" r="r" b="b"/>
                <a:pathLst>
                  <a:path w="314" h="300">
                    <a:moveTo>
                      <a:pt x="156" y="299"/>
                    </a:moveTo>
                    <a:cubicBezTo>
                      <a:pt x="120" y="299"/>
                      <a:pt x="83" y="285"/>
                      <a:pt x="56" y="257"/>
                    </a:cubicBezTo>
                    <a:cubicBezTo>
                      <a:pt x="0" y="202"/>
                      <a:pt x="0" y="112"/>
                      <a:pt x="56" y="56"/>
                    </a:cubicBezTo>
                    <a:cubicBezTo>
                      <a:pt x="111" y="1"/>
                      <a:pt x="202" y="0"/>
                      <a:pt x="257" y="56"/>
                    </a:cubicBezTo>
                    <a:cubicBezTo>
                      <a:pt x="313" y="111"/>
                      <a:pt x="313" y="200"/>
                      <a:pt x="258" y="256"/>
                    </a:cubicBezTo>
                    <a:lnTo>
                      <a:pt x="256" y="257"/>
                    </a:lnTo>
                    <a:cubicBezTo>
                      <a:pt x="229" y="285"/>
                      <a:pt x="192" y="299"/>
                      <a:pt x="156" y="299"/>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2" name="Freeform 565">
                <a:extLst>
                  <a:ext uri="{FF2B5EF4-FFF2-40B4-BE49-F238E27FC236}">
                    <a16:creationId xmlns:a16="http://schemas.microsoft.com/office/drawing/2014/main" xmlns="" id="{DC44CD9E-344D-6C4B-BAD8-92FA5571A239}"/>
                  </a:ext>
                </a:extLst>
              </p:cNvPr>
              <p:cNvSpPr>
                <a:spLocks noChangeArrowheads="1"/>
              </p:cNvSpPr>
              <p:nvPr/>
            </p:nvSpPr>
            <p:spPr bwMode="auto">
              <a:xfrm>
                <a:off x="4275932" y="3166269"/>
                <a:ext cx="85725" cy="80962"/>
              </a:xfrm>
              <a:custGeom>
                <a:avLst/>
                <a:gdLst/>
                <a:ahLst/>
                <a:cxnLst>
                  <a:cxn ang="0">
                    <a:pos x="118" y="225"/>
                  </a:cxn>
                  <a:cxn ang="0">
                    <a:pos x="42" y="194"/>
                  </a:cxn>
                  <a:cxn ang="0">
                    <a:pos x="42" y="42"/>
                  </a:cxn>
                  <a:cxn ang="0">
                    <a:pos x="192" y="42"/>
                  </a:cxn>
                  <a:cxn ang="0">
                    <a:pos x="193" y="43"/>
                  </a:cxn>
                  <a:cxn ang="0">
                    <a:pos x="193" y="194"/>
                  </a:cxn>
                  <a:cxn ang="0">
                    <a:pos x="118" y="225"/>
                  </a:cxn>
                </a:cxnLst>
                <a:rect l="0" t="0" r="r" b="b"/>
                <a:pathLst>
                  <a:path w="236" h="226">
                    <a:moveTo>
                      <a:pt x="118" y="225"/>
                    </a:moveTo>
                    <a:cubicBezTo>
                      <a:pt x="90" y="225"/>
                      <a:pt x="63" y="215"/>
                      <a:pt x="42" y="194"/>
                    </a:cubicBezTo>
                    <a:cubicBezTo>
                      <a:pt x="1" y="152"/>
                      <a:pt x="0" y="84"/>
                      <a:pt x="42" y="42"/>
                    </a:cubicBezTo>
                    <a:cubicBezTo>
                      <a:pt x="83" y="1"/>
                      <a:pt x="150" y="0"/>
                      <a:pt x="192" y="42"/>
                    </a:cubicBezTo>
                    <a:lnTo>
                      <a:pt x="193" y="43"/>
                    </a:lnTo>
                    <a:cubicBezTo>
                      <a:pt x="235" y="84"/>
                      <a:pt x="235" y="152"/>
                      <a:pt x="193" y="194"/>
                    </a:cubicBezTo>
                    <a:cubicBezTo>
                      <a:pt x="172" y="215"/>
                      <a:pt x="145" y="225"/>
                      <a:pt x="118" y="225"/>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3" name="Freeform 566">
                <a:extLst>
                  <a:ext uri="{FF2B5EF4-FFF2-40B4-BE49-F238E27FC236}">
                    <a16:creationId xmlns:a16="http://schemas.microsoft.com/office/drawing/2014/main" xmlns="" id="{0B5E64BC-C94C-4045-B8D8-ED7D82EC0044}"/>
                  </a:ext>
                </a:extLst>
              </p:cNvPr>
              <p:cNvSpPr>
                <a:spLocks noChangeArrowheads="1"/>
              </p:cNvSpPr>
              <p:nvPr/>
            </p:nvSpPr>
            <p:spPr bwMode="auto">
              <a:xfrm>
                <a:off x="4418807" y="3309144"/>
                <a:ext cx="228600" cy="225425"/>
              </a:xfrm>
              <a:custGeom>
                <a:avLst/>
                <a:gdLst/>
                <a:ahLst/>
                <a:cxnLst>
                  <a:cxn ang="0">
                    <a:pos x="120" y="226"/>
                  </a:cxn>
                  <a:cxn ang="0">
                    <a:pos x="45" y="195"/>
                  </a:cxn>
                  <a:cxn ang="0">
                    <a:pos x="42" y="192"/>
                  </a:cxn>
                  <a:cxn ang="0">
                    <a:pos x="42" y="41"/>
                  </a:cxn>
                  <a:cxn ang="0">
                    <a:pos x="193" y="41"/>
                  </a:cxn>
                  <a:cxn ang="0">
                    <a:pos x="195" y="44"/>
                  </a:cxn>
                  <a:cxn ang="0">
                    <a:pos x="195" y="195"/>
                  </a:cxn>
                  <a:cxn ang="0">
                    <a:pos x="120" y="226"/>
                  </a:cxn>
                  <a:cxn ang="0">
                    <a:pos x="519" y="625"/>
                  </a:cxn>
                  <a:cxn ang="0">
                    <a:pos x="444" y="594"/>
                  </a:cxn>
                  <a:cxn ang="0">
                    <a:pos x="441" y="591"/>
                  </a:cxn>
                  <a:cxn ang="0">
                    <a:pos x="441" y="441"/>
                  </a:cxn>
                  <a:cxn ang="0">
                    <a:pos x="592" y="441"/>
                  </a:cxn>
                  <a:cxn ang="0">
                    <a:pos x="594" y="443"/>
                  </a:cxn>
                  <a:cxn ang="0">
                    <a:pos x="594" y="594"/>
                  </a:cxn>
                  <a:cxn ang="0">
                    <a:pos x="519" y="625"/>
                  </a:cxn>
                </a:cxnLst>
                <a:rect l="0" t="0" r="r" b="b"/>
                <a:pathLst>
                  <a:path w="637" h="626">
                    <a:moveTo>
                      <a:pt x="120" y="226"/>
                    </a:moveTo>
                    <a:cubicBezTo>
                      <a:pt x="93" y="226"/>
                      <a:pt x="65" y="216"/>
                      <a:pt x="45" y="195"/>
                    </a:cubicBezTo>
                    <a:lnTo>
                      <a:pt x="42" y="192"/>
                    </a:lnTo>
                    <a:cubicBezTo>
                      <a:pt x="0" y="151"/>
                      <a:pt x="0" y="83"/>
                      <a:pt x="42" y="41"/>
                    </a:cubicBezTo>
                    <a:cubicBezTo>
                      <a:pt x="83" y="0"/>
                      <a:pt x="151" y="0"/>
                      <a:pt x="193" y="41"/>
                    </a:cubicBezTo>
                    <a:lnTo>
                      <a:pt x="195" y="44"/>
                    </a:lnTo>
                    <a:cubicBezTo>
                      <a:pt x="237" y="86"/>
                      <a:pt x="237" y="153"/>
                      <a:pt x="195" y="195"/>
                    </a:cubicBezTo>
                    <a:cubicBezTo>
                      <a:pt x="174" y="216"/>
                      <a:pt x="147" y="226"/>
                      <a:pt x="120" y="226"/>
                    </a:cubicBezTo>
                    <a:close/>
                    <a:moveTo>
                      <a:pt x="519" y="625"/>
                    </a:moveTo>
                    <a:cubicBezTo>
                      <a:pt x="492" y="625"/>
                      <a:pt x="464" y="615"/>
                      <a:pt x="444" y="594"/>
                    </a:cubicBezTo>
                    <a:lnTo>
                      <a:pt x="441" y="591"/>
                    </a:lnTo>
                    <a:cubicBezTo>
                      <a:pt x="400" y="550"/>
                      <a:pt x="400" y="482"/>
                      <a:pt x="441" y="441"/>
                    </a:cubicBezTo>
                    <a:cubicBezTo>
                      <a:pt x="483" y="399"/>
                      <a:pt x="550" y="399"/>
                      <a:pt x="592" y="441"/>
                    </a:cubicBezTo>
                    <a:lnTo>
                      <a:pt x="594" y="443"/>
                    </a:lnTo>
                    <a:cubicBezTo>
                      <a:pt x="636" y="485"/>
                      <a:pt x="636" y="552"/>
                      <a:pt x="594" y="594"/>
                    </a:cubicBezTo>
                    <a:cubicBezTo>
                      <a:pt x="573" y="615"/>
                      <a:pt x="546" y="625"/>
                      <a:pt x="519" y="625"/>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4" name="Freeform 567">
                <a:extLst>
                  <a:ext uri="{FF2B5EF4-FFF2-40B4-BE49-F238E27FC236}">
                    <a16:creationId xmlns:a16="http://schemas.microsoft.com/office/drawing/2014/main" xmlns="" id="{D28D3F45-896F-F64B-932B-034061F7A83A}"/>
                  </a:ext>
                </a:extLst>
              </p:cNvPr>
              <p:cNvSpPr>
                <a:spLocks noChangeArrowheads="1"/>
              </p:cNvSpPr>
              <p:nvPr/>
            </p:nvSpPr>
            <p:spPr bwMode="auto">
              <a:xfrm>
                <a:off x="4706144" y="3596481"/>
                <a:ext cx="84138" cy="80963"/>
              </a:xfrm>
              <a:custGeom>
                <a:avLst/>
                <a:gdLst/>
                <a:ahLst/>
                <a:cxnLst>
                  <a:cxn ang="0">
                    <a:pos x="114" y="225"/>
                  </a:cxn>
                  <a:cxn ang="0">
                    <a:pos x="39" y="194"/>
                  </a:cxn>
                  <a:cxn ang="0">
                    <a:pos x="14" y="81"/>
                  </a:cxn>
                  <a:cxn ang="0">
                    <a:pos x="39" y="42"/>
                  </a:cxn>
                  <a:cxn ang="0">
                    <a:pos x="189" y="42"/>
                  </a:cxn>
                  <a:cxn ang="0">
                    <a:pos x="190" y="43"/>
                  </a:cxn>
                  <a:cxn ang="0">
                    <a:pos x="190" y="194"/>
                  </a:cxn>
                  <a:cxn ang="0">
                    <a:pos x="114" y="225"/>
                  </a:cxn>
                </a:cxnLst>
                <a:rect l="0" t="0" r="r" b="b"/>
                <a:pathLst>
                  <a:path w="233" h="226">
                    <a:moveTo>
                      <a:pt x="114" y="225"/>
                    </a:moveTo>
                    <a:cubicBezTo>
                      <a:pt x="87" y="225"/>
                      <a:pt x="59" y="215"/>
                      <a:pt x="39" y="194"/>
                    </a:cubicBezTo>
                    <a:cubicBezTo>
                      <a:pt x="8" y="163"/>
                      <a:pt x="0" y="119"/>
                      <a:pt x="14" y="81"/>
                    </a:cubicBezTo>
                    <a:cubicBezTo>
                      <a:pt x="20" y="67"/>
                      <a:pt x="28" y="53"/>
                      <a:pt x="39" y="42"/>
                    </a:cubicBezTo>
                    <a:cubicBezTo>
                      <a:pt x="80" y="1"/>
                      <a:pt x="147" y="0"/>
                      <a:pt x="189" y="42"/>
                    </a:cubicBezTo>
                    <a:lnTo>
                      <a:pt x="190" y="43"/>
                    </a:lnTo>
                    <a:cubicBezTo>
                      <a:pt x="232" y="84"/>
                      <a:pt x="232" y="152"/>
                      <a:pt x="190" y="194"/>
                    </a:cubicBezTo>
                    <a:cubicBezTo>
                      <a:pt x="169" y="215"/>
                      <a:pt x="141" y="225"/>
                      <a:pt x="114" y="225"/>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5" name="Freeform 568">
                <a:extLst>
                  <a:ext uri="{FF2B5EF4-FFF2-40B4-BE49-F238E27FC236}">
                    <a16:creationId xmlns:a16="http://schemas.microsoft.com/office/drawing/2014/main" xmlns="" id="{B593F594-A93D-504E-8965-78A80E5BF24D}"/>
                  </a:ext>
                </a:extLst>
              </p:cNvPr>
              <p:cNvSpPr>
                <a:spLocks noChangeArrowheads="1"/>
              </p:cNvSpPr>
              <p:nvPr/>
            </p:nvSpPr>
            <p:spPr bwMode="auto">
              <a:xfrm>
                <a:off x="4418807" y="3739356"/>
                <a:ext cx="228600" cy="225425"/>
              </a:xfrm>
              <a:custGeom>
                <a:avLst/>
                <a:gdLst/>
                <a:ahLst/>
                <a:cxnLst>
                  <a:cxn ang="0">
                    <a:pos x="516" y="226"/>
                  </a:cxn>
                  <a:cxn ang="0">
                    <a:pos x="441" y="195"/>
                  </a:cxn>
                  <a:cxn ang="0">
                    <a:pos x="441" y="45"/>
                  </a:cxn>
                  <a:cxn ang="0">
                    <a:pos x="444" y="42"/>
                  </a:cxn>
                  <a:cxn ang="0">
                    <a:pos x="594" y="42"/>
                  </a:cxn>
                  <a:cxn ang="0">
                    <a:pos x="594" y="193"/>
                  </a:cxn>
                  <a:cxn ang="0">
                    <a:pos x="592" y="195"/>
                  </a:cxn>
                  <a:cxn ang="0">
                    <a:pos x="516" y="226"/>
                  </a:cxn>
                  <a:cxn ang="0">
                    <a:pos x="117" y="625"/>
                  </a:cxn>
                  <a:cxn ang="0">
                    <a:pos x="42" y="595"/>
                  </a:cxn>
                  <a:cxn ang="0">
                    <a:pos x="42" y="444"/>
                  </a:cxn>
                  <a:cxn ang="0">
                    <a:pos x="44" y="441"/>
                  </a:cxn>
                  <a:cxn ang="0">
                    <a:pos x="195" y="441"/>
                  </a:cxn>
                  <a:cxn ang="0">
                    <a:pos x="195" y="591"/>
                  </a:cxn>
                  <a:cxn ang="0">
                    <a:pos x="193" y="594"/>
                  </a:cxn>
                  <a:cxn ang="0">
                    <a:pos x="117" y="625"/>
                  </a:cxn>
                </a:cxnLst>
                <a:rect l="0" t="0" r="r" b="b"/>
                <a:pathLst>
                  <a:path w="637" h="626">
                    <a:moveTo>
                      <a:pt x="516" y="226"/>
                    </a:moveTo>
                    <a:cubicBezTo>
                      <a:pt x="489" y="226"/>
                      <a:pt x="462" y="216"/>
                      <a:pt x="441" y="195"/>
                    </a:cubicBezTo>
                    <a:cubicBezTo>
                      <a:pt x="400" y="154"/>
                      <a:pt x="400" y="86"/>
                      <a:pt x="441" y="45"/>
                    </a:cubicBezTo>
                    <a:lnTo>
                      <a:pt x="444" y="42"/>
                    </a:lnTo>
                    <a:cubicBezTo>
                      <a:pt x="485" y="0"/>
                      <a:pt x="553" y="0"/>
                      <a:pt x="594" y="42"/>
                    </a:cubicBezTo>
                    <a:cubicBezTo>
                      <a:pt x="636" y="83"/>
                      <a:pt x="636" y="151"/>
                      <a:pt x="594" y="193"/>
                    </a:cubicBezTo>
                    <a:lnTo>
                      <a:pt x="592" y="195"/>
                    </a:lnTo>
                    <a:cubicBezTo>
                      <a:pt x="571" y="216"/>
                      <a:pt x="544" y="226"/>
                      <a:pt x="516" y="226"/>
                    </a:cubicBezTo>
                    <a:close/>
                    <a:moveTo>
                      <a:pt x="117" y="625"/>
                    </a:moveTo>
                    <a:cubicBezTo>
                      <a:pt x="90" y="625"/>
                      <a:pt x="63" y="615"/>
                      <a:pt x="42" y="595"/>
                    </a:cubicBezTo>
                    <a:cubicBezTo>
                      <a:pt x="0" y="553"/>
                      <a:pt x="0" y="486"/>
                      <a:pt x="42" y="444"/>
                    </a:cubicBezTo>
                    <a:lnTo>
                      <a:pt x="44" y="441"/>
                    </a:lnTo>
                    <a:cubicBezTo>
                      <a:pt x="86" y="399"/>
                      <a:pt x="153" y="399"/>
                      <a:pt x="195" y="441"/>
                    </a:cubicBezTo>
                    <a:cubicBezTo>
                      <a:pt x="237" y="482"/>
                      <a:pt x="237" y="550"/>
                      <a:pt x="195" y="591"/>
                    </a:cubicBezTo>
                    <a:lnTo>
                      <a:pt x="193" y="594"/>
                    </a:lnTo>
                    <a:cubicBezTo>
                      <a:pt x="172" y="615"/>
                      <a:pt x="145" y="625"/>
                      <a:pt x="117" y="625"/>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6" name="Freeform 569">
                <a:extLst>
                  <a:ext uri="{FF2B5EF4-FFF2-40B4-BE49-F238E27FC236}">
                    <a16:creationId xmlns:a16="http://schemas.microsoft.com/office/drawing/2014/main" xmlns="" id="{2470E22E-2132-194F-B514-9A11B02853B6}"/>
                  </a:ext>
                </a:extLst>
              </p:cNvPr>
              <p:cNvSpPr>
                <a:spLocks noChangeArrowheads="1"/>
              </p:cNvSpPr>
              <p:nvPr/>
            </p:nvSpPr>
            <p:spPr bwMode="auto">
              <a:xfrm>
                <a:off x="4275932" y="4028281"/>
                <a:ext cx="85725" cy="80963"/>
              </a:xfrm>
              <a:custGeom>
                <a:avLst/>
                <a:gdLst/>
                <a:ahLst/>
                <a:cxnLst>
                  <a:cxn ang="0">
                    <a:pos x="117" y="224"/>
                  </a:cxn>
                  <a:cxn ang="0">
                    <a:pos x="41" y="193"/>
                  </a:cxn>
                  <a:cxn ang="0">
                    <a:pos x="41" y="42"/>
                  </a:cxn>
                  <a:cxn ang="0">
                    <a:pos x="193" y="42"/>
                  </a:cxn>
                  <a:cxn ang="0">
                    <a:pos x="193" y="192"/>
                  </a:cxn>
                  <a:cxn ang="0">
                    <a:pos x="192" y="193"/>
                  </a:cxn>
                  <a:cxn ang="0">
                    <a:pos x="117" y="224"/>
                  </a:cxn>
                </a:cxnLst>
                <a:rect l="0" t="0" r="r" b="b"/>
                <a:pathLst>
                  <a:path w="236" h="225">
                    <a:moveTo>
                      <a:pt x="117" y="224"/>
                    </a:moveTo>
                    <a:cubicBezTo>
                      <a:pt x="89" y="224"/>
                      <a:pt x="62" y="214"/>
                      <a:pt x="41" y="193"/>
                    </a:cubicBezTo>
                    <a:cubicBezTo>
                      <a:pt x="0" y="151"/>
                      <a:pt x="0" y="84"/>
                      <a:pt x="41" y="42"/>
                    </a:cubicBezTo>
                    <a:cubicBezTo>
                      <a:pt x="83" y="1"/>
                      <a:pt x="151" y="0"/>
                      <a:pt x="193" y="42"/>
                    </a:cubicBezTo>
                    <a:cubicBezTo>
                      <a:pt x="234" y="83"/>
                      <a:pt x="235" y="150"/>
                      <a:pt x="193" y="192"/>
                    </a:cubicBezTo>
                    <a:lnTo>
                      <a:pt x="192" y="193"/>
                    </a:lnTo>
                    <a:cubicBezTo>
                      <a:pt x="171" y="214"/>
                      <a:pt x="144" y="224"/>
                      <a:pt x="117" y="224"/>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7" name="Freeform 570">
                <a:extLst>
                  <a:ext uri="{FF2B5EF4-FFF2-40B4-BE49-F238E27FC236}">
                    <a16:creationId xmlns:a16="http://schemas.microsoft.com/office/drawing/2014/main" xmlns="" id="{F33EEC84-17C7-6544-A316-4BEFD1178B73}"/>
                  </a:ext>
                </a:extLst>
              </p:cNvPr>
              <p:cNvSpPr>
                <a:spLocks noChangeArrowheads="1"/>
              </p:cNvSpPr>
              <p:nvPr/>
            </p:nvSpPr>
            <p:spPr bwMode="auto">
              <a:xfrm>
                <a:off x="4150519" y="3178969"/>
                <a:ext cx="57150" cy="53975"/>
              </a:xfrm>
              <a:custGeom>
                <a:avLst/>
                <a:gdLst/>
                <a:ahLst/>
                <a:cxnLst>
                  <a:cxn ang="0">
                    <a:pos x="79" y="150"/>
                  </a:cxn>
                  <a:cxn ang="0">
                    <a:pos x="28" y="130"/>
                  </a:cxn>
                  <a:cxn ang="0">
                    <a:pos x="28" y="29"/>
                  </a:cxn>
                  <a:cxn ang="0">
                    <a:pos x="128" y="28"/>
                  </a:cxn>
                  <a:cxn ang="0">
                    <a:pos x="129" y="29"/>
                  </a:cxn>
                  <a:cxn ang="0">
                    <a:pos x="129" y="130"/>
                  </a:cxn>
                  <a:cxn ang="0">
                    <a:pos x="79" y="150"/>
                  </a:cxn>
                </a:cxnLst>
                <a:rect l="0" t="0" r="r" b="b"/>
                <a:pathLst>
                  <a:path w="158" h="151">
                    <a:moveTo>
                      <a:pt x="79" y="150"/>
                    </a:moveTo>
                    <a:cubicBezTo>
                      <a:pt x="61" y="150"/>
                      <a:pt x="42" y="143"/>
                      <a:pt x="28" y="130"/>
                    </a:cubicBezTo>
                    <a:cubicBezTo>
                      <a:pt x="1" y="102"/>
                      <a:pt x="0" y="56"/>
                      <a:pt x="28" y="29"/>
                    </a:cubicBezTo>
                    <a:cubicBezTo>
                      <a:pt x="56" y="1"/>
                      <a:pt x="100" y="0"/>
                      <a:pt x="128" y="28"/>
                    </a:cubicBezTo>
                    <a:lnTo>
                      <a:pt x="129" y="29"/>
                    </a:lnTo>
                    <a:cubicBezTo>
                      <a:pt x="157" y="57"/>
                      <a:pt x="157" y="102"/>
                      <a:pt x="129" y="130"/>
                    </a:cubicBezTo>
                    <a:cubicBezTo>
                      <a:pt x="115" y="143"/>
                      <a:pt x="97" y="150"/>
                      <a:pt x="79" y="150"/>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8" name="Freeform 571">
                <a:extLst>
                  <a:ext uri="{FF2B5EF4-FFF2-40B4-BE49-F238E27FC236}">
                    <a16:creationId xmlns:a16="http://schemas.microsoft.com/office/drawing/2014/main" xmlns="" id="{34597BB0-6396-4B45-A177-7AE194239272}"/>
                  </a:ext>
                </a:extLst>
              </p:cNvPr>
              <p:cNvSpPr>
                <a:spLocks noChangeArrowheads="1"/>
              </p:cNvSpPr>
              <p:nvPr/>
            </p:nvSpPr>
            <p:spPr bwMode="auto">
              <a:xfrm>
                <a:off x="4293394" y="3323431"/>
                <a:ext cx="201613" cy="198438"/>
              </a:xfrm>
              <a:custGeom>
                <a:avLst/>
                <a:gdLst/>
                <a:ahLst/>
                <a:cxnLst>
                  <a:cxn ang="0">
                    <a:pos x="81" y="152"/>
                  </a:cxn>
                  <a:cxn ang="0">
                    <a:pos x="31" y="131"/>
                  </a:cxn>
                  <a:cxn ang="0">
                    <a:pos x="28" y="128"/>
                  </a:cxn>
                  <a:cxn ang="0">
                    <a:pos x="28" y="28"/>
                  </a:cxn>
                  <a:cxn ang="0">
                    <a:pos x="128" y="28"/>
                  </a:cxn>
                  <a:cxn ang="0">
                    <a:pos x="131" y="30"/>
                  </a:cxn>
                  <a:cxn ang="0">
                    <a:pos x="131" y="131"/>
                  </a:cxn>
                  <a:cxn ang="0">
                    <a:pos x="81" y="152"/>
                  </a:cxn>
                  <a:cxn ang="0">
                    <a:pos x="480" y="551"/>
                  </a:cxn>
                  <a:cxn ang="0">
                    <a:pos x="430" y="530"/>
                  </a:cxn>
                  <a:cxn ang="0">
                    <a:pos x="427" y="527"/>
                  </a:cxn>
                  <a:cxn ang="0">
                    <a:pos x="427" y="427"/>
                  </a:cxn>
                  <a:cxn ang="0">
                    <a:pos x="527" y="427"/>
                  </a:cxn>
                  <a:cxn ang="0">
                    <a:pos x="530" y="429"/>
                  </a:cxn>
                  <a:cxn ang="0">
                    <a:pos x="530" y="530"/>
                  </a:cxn>
                  <a:cxn ang="0">
                    <a:pos x="480" y="551"/>
                  </a:cxn>
                </a:cxnLst>
                <a:rect l="0" t="0" r="r" b="b"/>
                <a:pathLst>
                  <a:path w="559" h="552">
                    <a:moveTo>
                      <a:pt x="81" y="152"/>
                    </a:moveTo>
                    <a:cubicBezTo>
                      <a:pt x="63" y="152"/>
                      <a:pt x="45" y="145"/>
                      <a:pt x="31" y="131"/>
                    </a:cubicBezTo>
                    <a:lnTo>
                      <a:pt x="28" y="128"/>
                    </a:lnTo>
                    <a:cubicBezTo>
                      <a:pt x="0" y="100"/>
                      <a:pt x="0" y="56"/>
                      <a:pt x="28" y="28"/>
                    </a:cubicBezTo>
                    <a:cubicBezTo>
                      <a:pt x="56" y="0"/>
                      <a:pt x="101" y="0"/>
                      <a:pt x="128" y="28"/>
                    </a:cubicBezTo>
                    <a:lnTo>
                      <a:pt x="131" y="30"/>
                    </a:lnTo>
                    <a:cubicBezTo>
                      <a:pt x="159" y="58"/>
                      <a:pt x="159" y="103"/>
                      <a:pt x="131" y="131"/>
                    </a:cubicBezTo>
                    <a:cubicBezTo>
                      <a:pt x="117" y="145"/>
                      <a:pt x="99" y="152"/>
                      <a:pt x="81" y="152"/>
                    </a:cubicBezTo>
                    <a:close/>
                    <a:moveTo>
                      <a:pt x="480" y="551"/>
                    </a:moveTo>
                    <a:cubicBezTo>
                      <a:pt x="462" y="551"/>
                      <a:pt x="444" y="544"/>
                      <a:pt x="430" y="530"/>
                    </a:cubicBezTo>
                    <a:lnTo>
                      <a:pt x="427" y="527"/>
                    </a:lnTo>
                    <a:cubicBezTo>
                      <a:pt x="399" y="500"/>
                      <a:pt x="399" y="455"/>
                      <a:pt x="427" y="427"/>
                    </a:cubicBezTo>
                    <a:cubicBezTo>
                      <a:pt x="455" y="399"/>
                      <a:pt x="500" y="399"/>
                      <a:pt x="527" y="427"/>
                    </a:cubicBezTo>
                    <a:lnTo>
                      <a:pt x="530" y="429"/>
                    </a:lnTo>
                    <a:cubicBezTo>
                      <a:pt x="558" y="457"/>
                      <a:pt x="558" y="502"/>
                      <a:pt x="530" y="530"/>
                    </a:cubicBezTo>
                    <a:cubicBezTo>
                      <a:pt x="516" y="544"/>
                      <a:pt x="498" y="551"/>
                      <a:pt x="480" y="551"/>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29" name="Freeform 572">
                <a:extLst>
                  <a:ext uri="{FF2B5EF4-FFF2-40B4-BE49-F238E27FC236}">
                    <a16:creationId xmlns:a16="http://schemas.microsoft.com/office/drawing/2014/main" xmlns="" id="{DDEE4A6E-DA5D-354D-82D9-DD28BA92ED52}"/>
                  </a:ext>
                </a:extLst>
              </p:cNvPr>
              <p:cNvSpPr>
                <a:spLocks noChangeArrowheads="1"/>
              </p:cNvSpPr>
              <p:nvPr/>
            </p:nvSpPr>
            <p:spPr bwMode="auto">
              <a:xfrm>
                <a:off x="4582319" y="3610769"/>
                <a:ext cx="55563" cy="53975"/>
              </a:xfrm>
              <a:custGeom>
                <a:avLst/>
                <a:gdLst/>
                <a:ahLst/>
                <a:cxnLst>
                  <a:cxn ang="0">
                    <a:pos x="76" y="151"/>
                  </a:cxn>
                  <a:cxn ang="0">
                    <a:pos x="26" y="130"/>
                  </a:cxn>
                  <a:cxn ang="0">
                    <a:pos x="10" y="54"/>
                  </a:cxn>
                  <a:cxn ang="0">
                    <a:pos x="26" y="28"/>
                  </a:cxn>
                  <a:cxn ang="0">
                    <a:pos x="126" y="28"/>
                  </a:cxn>
                  <a:cxn ang="0">
                    <a:pos x="127" y="29"/>
                  </a:cxn>
                  <a:cxn ang="0">
                    <a:pos x="127" y="129"/>
                  </a:cxn>
                  <a:cxn ang="0">
                    <a:pos x="76" y="151"/>
                  </a:cxn>
                </a:cxnLst>
                <a:rect l="0" t="0" r="r" b="b"/>
                <a:pathLst>
                  <a:path w="156" h="152">
                    <a:moveTo>
                      <a:pt x="76" y="151"/>
                    </a:moveTo>
                    <a:cubicBezTo>
                      <a:pt x="58" y="151"/>
                      <a:pt x="40" y="144"/>
                      <a:pt x="26" y="130"/>
                    </a:cubicBezTo>
                    <a:cubicBezTo>
                      <a:pt x="5" y="110"/>
                      <a:pt x="0" y="80"/>
                      <a:pt x="10" y="54"/>
                    </a:cubicBezTo>
                    <a:cubicBezTo>
                      <a:pt x="13" y="45"/>
                      <a:pt x="18" y="36"/>
                      <a:pt x="26" y="28"/>
                    </a:cubicBezTo>
                    <a:cubicBezTo>
                      <a:pt x="54" y="1"/>
                      <a:pt x="98" y="0"/>
                      <a:pt x="126" y="28"/>
                    </a:cubicBezTo>
                    <a:lnTo>
                      <a:pt x="127" y="29"/>
                    </a:lnTo>
                    <a:cubicBezTo>
                      <a:pt x="155" y="57"/>
                      <a:pt x="155" y="102"/>
                      <a:pt x="127" y="129"/>
                    </a:cubicBezTo>
                    <a:cubicBezTo>
                      <a:pt x="113" y="144"/>
                      <a:pt x="94" y="151"/>
                      <a:pt x="76" y="151"/>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30" name="Freeform 573">
                <a:extLst>
                  <a:ext uri="{FF2B5EF4-FFF2-40B4-BE49-F238E27FC236}">
                    <a16:creationId xmlns:a16="http://schemas.microsoft.com/office/drawing/2014/main" xmlns="" id="{1B1568B6-551A-E547-AEBA-6847DA84D436}"/>
                  </a:ext>
                </a:extLst>
              </p:cNvPr>
              <p:cNvSpPr>
                <a:spLocks noChangeArrowheads="1"/>
              </p:cNvSpPr>
              <p:nvPr/>
            </p:nvSpPr>
            <p:spPr bwMode="auto">
              <a:xfrm>
                <a:off x="4293394" y="3753644"/>
                <a:ext cx="201613" cy="198437"/>
              </a:xfrm>
              <a:custGeom>
                <a:avLst/>
                <a:gdLst/>
                <a:ahLst/>
                <a:cxnLst>
                  <a:cxn ang="0">
                    <a:pos x="477" y="152"/>
                  </a:cxn>
                  <a:cxn ang="0">
                    <a:pos x="427" y="131"/>
                  </a:cxn>
                  <a:cxn ang="0">
                    <a:pos x="427" y="31"/>
                  </a:cxn>
                  <a:cxn ang="0">
                    <a:pos x="430" y="28"/>
                  </a:cxn>
                  <a:cxn ang="0">
                    <a:pos x="530" y="28"/>
                  </a:cxn>
                  <a:cxn ang="0">
                    <a:pos x="530" y="128"/>
                  </a:cxn>
                  <a:cxn ang="0">
                    <a:pos x="528" y="131"/>
                  </a:cxn>
                  <a:cxn ang="0">
                    <a:pos x="477" y="152"/>
                  </a:cxn>
                  <a:cxn ang="0">
                    <a:pos x="78" y="551"/>
                  </a:cxn>
                  <a:cxn ang="0">
                    <a:pos x="28" y="530"/>
                  </a:cxn>
                  <a:cxn ang="0">
                    <a:pos x="28" y="430"/>
                  </a:cxn>
                  <a:cxn ang="0">
                    <a:pos x="31" y="427"/>
                  </a:cxn>
                  <a:cxn ang="0">
                    <a:pos x="131" y="427"/>
                  </a:cxn>
                  <a:cxn ang="0">
                    <a:pos x="131" y="528"/>
                  </a:cxn>
                  <a:cxn ang="0">
                    <a:pos x="128" y="530"/>
                  </a:cxn>
                  <a:cxn ang="0">
                    <a:pos x="78" y="551"/>
                  </a:cxn>
                </a:cxnLst>
                <a:rect l="0" t="0" r="r" b="b"/>
                <a:pathLst>
                  <a:path w="559" h="552">
                    <a:moveTo>
                      <a:pt x="477" y="152"/>
                    </a:moveTo>
                    <a:cubicBezTo>
                      <a:pt x="459" y="152"/>
                      <a:pt x="441" y="145"/>
                      <a:pt x="427" y="131"/>
                    </a:cubicBezTo>
                    <a:cubicBezTo>
                      <a:pt x="399" y="103"/>
                      <a:pt x="399" y="58"/>
                      <a:pt x="427" y="31"/>
                    </a:cubicBezTo>
                    <a:lnTo>
                      <a:pt x="430" y="28"/>
                    </a:lnTo>
                    <a:cubicBezTo>
                      <a:pt x="458" y="0"/>
                      <a:pt x="502" y="0"/>
                      <a:pt x="530" y="28"/>
                    </a:cubicBezTo>
                    <a:cubicBezTo>
                      <a:pt x="558" y="56"/>
                      <a:pt x="558" y="101"/>
                      <a:pt x="530" y="128"/>
                    </a:cubicBezTo>
                    <a:lnTo>
                      <a:pt x="528" y="131"/>
                    </a:lnTo>
                    <a:cubicBezTo>
                      <a:pt x="514" y="145"/>
                      <a:pt x="495" y="152"/>
                      <a:pt x="477" y="152"/>
                    </a:cubicBezTo>
                    <a:close/>
                    <a:moveTo>
                      <a:pt x="78" y="551"/>
                    </a:moveTo>
                    <a:cubicBezTo>
                      <a:pt x="60" y="551"/>
                      <a:pt x="42" y="544"/>
                      <a:pt x="28" y="530"/>
                    </a:cubicBezTo>
                    <a:cubicBezTo>
                      <a:pt x="0" y="503"/>
                      <a:pt x="0" y="458"/>
                      <a:pt x="28" y="430"/>
                    </a:cubicBezTo>
                    <a:lnTo>
                      <a:pt x="31" y="427"/>
                    </a:lnTo>
                    <a:cubicBezTo>
                      <a:pt x="58" y="399"/>
                      <a:pt x="103" y="399"/>
                      <a:pt x="131" y="427"/>
                    </a:cubicBezTo>
                    <a:cubicBezTo>
                      <a:pt x="159" y="455"/>
                      <a:pt x="159" y="500"/>
                      <a:pt x="131" y="528"/>
                    </a:cubicBezTo>
                    <a:lnTo>
                      <a:pt x="128" y="530"/>
                    </a:lnTo>
                    <a:cubicBezTo>
                      <a:pt x="114" y="544"/>
                      <a:pt x="96" y="551"/>
                      <a:pt x="78" y="551"/>
                    </a:cubicBezTo>
                    <a:close/>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sp>
            <p:nvSpPr>
              <p:cNvPr id="231" name="Freeform 574">
                <a:extLst>
                  <a:ext uri="{FF2B5EF4-FFF2-40B4-BE49-F238E27FC236}">
                    <a16:creationId xmlns:a16="http://schemas.microsoft.com/office/drawing/2014/main" xmlns="" id="{EBA46C88-13E0-8C4E-95DC-D8D4263ADB03}"/>
                  </a:ext>
                </a:extLst>
              </p:cNvPr>
              <p:cNvSpPr>
                <a:spLocks noChangeArrowheads="1"/>
              </p:cNvSpPr>
              <p:nvPr/>
            </p:nvSpPr>
            <p:spPr bwMode="auto">
              <a:xfrm>
                <a:off x="4150519" y="4040981"/>
                <a:ext cx="57150" cy="53975"/>
              </a:xfrm>
              <a:custGeom>
                <a:avLst/>
                <a:gdLst/>
                <a:ahLst/>
                <a:cxnLst>
                  <a:cxn ang="0">
                    <a:pos x="78" y="150"/>
                  </a:cxn>
                  <a:cxn ang="0">
                    <a:pos x="28" y="129"/>
                  </a:cxn>
                  <a:cxn ang="0">
                    <a:pos x="28" y="28"/>
                  </a:cxn>
                  <a:cxn ang="0">
                    <a:pos x="129" y="28"/>
                  </a:cxn>
                  <a:cxn ang="0">
                    <a:pos x="130" y="128"/>
                  </a:cxn>
                  <a:cxn ang="0">
                    <a:pos x="129" y="129"/>
                  </a:cxn>
                  <a:cxn ang="0">
                    <a:pos x="78" y="150"/>
                  </a:cxn>
                </a:cxnLst>
                <a:rect l="0" t="0" r="r" b="b"/>
                <a:pathLst>
                  <a:path w="159" h="151">
                    <a:moveTo>
                      <a:pt x="78" y="150"/>
                    </a:moveTo>
                    <a:cubicBezTo>
                      <a:pt x="60" y="150"/>
                      <a:pt x="42" y="143"/>
                      <a:pt x="28" y="129"/>
                    </a:cubicBezTo>
                    <a:cubicBezTo>
                      <a:pt x="0" y="101"/>
                      <a:pt x="0" y="56"/>
                      <a:pt x="28" y="28"/>
                    </a:cubicBezTo>
                    <a:cubicBezTo>
                      <a:pt x="56" y="1"/>
                      <a:pt x="102" y="0"/>
                      <a:pt x="129" y="28"/>
                    </a:cubicBezTo>
                    <a:cubicBezTo>
                      <a:pt x="157" y="55"/>
                      <a:pt x="158" y="100"/>
                      <a:pt x="130" y="128"/>
                    </a:cubicBezTo>
                    <a:lnTo>
                      <a:pt x="129" y="129"/>
                    </a:lnTo>
                    <a:cubicBezTo>
                      <a:pt x="115" y="143"/>
                      <a:pt x="97" y="150"/>
                      <a:pt x="78" y="150"/>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1" charset="0"/>
                  <a:defRPr kern="1200">
                    <a:solidFill>
                      <a:schemeClr val="tx1"/>
                    </a:solidFill>
                    <a:latin typeface="Arial" pitchFamily="-101" charset="0"/>
                    <a:ea typeface="+mn-ea"/>
                    <a:cs typeface="+mn-cs"/>
                  </a:defRPr>
                </a:lvl5pPr>
                <a:lvl6pPr marL="2286000" algn="l" defTabSz="457200" rtl="0" eaLnBrk="1" latinLnBrk="0" hangingPunct="1">
                  <a:defRPr kern="1200">
                    <a:solidFill>
                      <a:schemeClr val="tx1"/>
                    </a:solidFill>
                    <a:latin typeface="Arial" pitchFamily="-101" charset="0"/>
                    <a:ea typeface="+mn-ea"/>
                    <a:cs typeface="+mn-cs"/>
                  </a:defRPr>
                </a:lvl6pPr>
                <a:lvl7pPr marL="2743200" algn="l" defTabSz="457200" rtl="0" eaLnBrk="1" latinLnBrk="0" hangingPunct="1">
                  <a:defRPr kern="1200">
                    <a:solidFill>
                      <a:schemeClr val="tx1"/>
                    </a:solidFill>
                    <a:latin typeface="Arial" pitchFamily="-101" charset="0"/>
                    <a:ea typeface="+mn-ea"/>
                    <a:cs typeface="+mn-cs"/>
                  </a:defRPr>
                </a:lvl7pPr>
                <a:lvl8pPr marL="3200400" algn="l" defTabSz="457200" rtl="0" eaLnBrk="1" latinLnBrk="0" hangingPunct="1">
                  <a:defRPr kern="1200">
                    <a:solidFill>
                      <a:schemeClr val="tx1"/>
                    </a:solidFill>
                    <a:latin typeface="Arial" pitchFamily="-101" charset="0"/>
                    <a:ea typeface="+mn-ea"/>
                    <a:cs typeface="+mn-cs"/>
                  </a:defRPr>
                </a:lvl8pPr>
                <a:lvl9pPr marL="3657600" algn="l" defTabSz="457200" rtl="0" eaLnBrk="1" latinLnBrk="0" hangingPunct="1">
                  <a:defRPr kern="1200">
                    <a:solidFill>
                      <a:schemeClr val="tx1"/>
                    </a:solidFill>
                    <a:latin typeface="Arial" pitchFamily="-101" charset="0"/>
                    <a:ea typeface="+mn-ea"/>
                    <a:cs typeface="+mn-cs"/>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01" charset="0"/>
                  <a:buNone/>
                  <a:tabLst/>
                  <a:defRPr/>
                </a:pPr>
                <a:endParaRPr kumimoji="0" lang="en-US" sz="1350" b="0" i="0" u="none" strike="noStrike" kern="1200" cap="none" spc="0" normalizeH="0" baseline="0" noProof="0">
                  <a:ln>
                    <a:noFill/>
                  </a:ln>
                  <a:solidFill>
                    <a:srgbClr val="0D274D"/>
                  </a:solidFill>
                  <a:effectLst/>
                  <a:uLnTx/>
                  <a:uFillTx/>
                  <a:latin typeface="CiscoSansTT Light"/>
                  <a:ea typeface="+mn-ea"/>
                  <a:cs typeface="+mn-cs"/>
                </a:endParaRPr>
              </a:p>
            </p:txBody>
          </p:sp>
        </p:grpSp>
      </p:grpSp>
      <p:cxnSp>
        <p:nvCxnSpPr>
          <p:cNvPr id="240" name="Straight Connector 239">
            <a:extLst>
              <a:ext uri="{FF2B5EF4-FFF2-40B4-BE49-F238E27FC236}">
                <a16:creationId xmlns:a16="http://schemas.microsoft.com/office/drawing/2014/main" xmlns="" id="{29441E61-F343-5F4C-AB93-5382B52925BC}"/>
              </a:ext>
            </a:extLst>
          </p:cNvPr>
          <p:cNvCxnSpPr>
            <a:cxnSpLocks/>
          </p:cNvCxnSpPr>
          <p:nvPr/>
        </p:nvCxnSpPr>
        <p:spPr>
          <a:xfrm flipV="1">
            <a:off x="0" y="2965047"/>
            <a:ext cx="9144000" cy="0"/>
          </a:xfrm>
          <a:prstGeom prst="line">
            <a:avLst/>
          </a:prstGeom>
          <a:noFill/>
          <a:ln w="9525" cap="flat" cmpd="sng" algn="ctr">
            <a:solidFill>
              <a:srgbClr val="6EBE4A"/>
            </a:solidFill>
            <a:prstDash val="solid"/>
          </a:ln>
          <a:effectLst/>
        </p:spPr>
      </p:cxnSp>
      <p:grpSp>
        <p:nvGrpSpPr>
          <p:cNvPr id="241" name="Group 240">
            <a:extLst>
              <a:ext uri="{FF2B5EF4-FFF2-40B4-BE49-F238E27FC236}">
                <a16:creationId xmlns:a16="http://schemas.microsoft.com/office/drawing/2014/main" xmlns="" id="{59300B0A-293D-1F48-9142-3681F4B2743E}"/>
              </a:ext>
            </a:extLst>
          </p:cNvPr>
          <p:cNvGrpSpPr>
            <a:grpSpLocks noChangeAspect="1"/>
          </p:cNvGrpSpPr>
          <p:nvPr/>
        </p:nvGrpSpPr>
        <p:grpSpPr>
          <a:xfrm>
            <a:off x="1728484" y="2780073"/>
            <a:ext cx="339581" cy="347498"/>
            <a:chOff x="-1285851" y="2012409"/>
            <a:chExt cx="1309278" cy="1339813"/>
          </a:xfrm>
          <a:solidFill>
            <a:srgbClr val="6EBE4A"/>
          </a:solidFill>
        </p:grpSpPr>
        <p:grpSp>
          <p:nvGrpSpPr>
            <p:cNvPr id="242" name="Graphic 75">
              <a:extLst>
                <a:ext uri="{FF2B5EF4-FFF2-40B4-BE49-F238E27FC236}">
                  <a16:creationId xmlns:a16="http://schemas.microsoft.com/office/drawing/2014/main" xmlns="" id="{D3F5ABA3-7C57-7D4E-B0A0-55AB9A0DA89E}"/>
                </a:ext>
              </a:extLst>
            </p:cNvPr>
            <p:cNvGrpSpPr/>
            <p:nvPr/>
          </p:nvGrpSpPr>
          <p:grpSpPr>
            <a:xfrm>
              <a:off x="-1285851" y="2012409"/>
              <a:ext cx="1309278" cy="1339813"/>
              <a:chOff x="4820236" y="1931698"/>
              <a:chExt cx="926552" cy="948156"/>
            </a:xfrm>
            <a:grpFill/>
          </p:grpSpPr>
          <p:sp>
            <p:nvSpPr>
              <p:cNvPr id="244" name="Freeform: Shape 589">
                <a:extLst>
                  <a:ext uri="{FF2B5EF4-FFF2-40B4-BE49-F238E27FC236}">
                    <a16:creationId xmlns:a16="http://schemas.microsoft.com/office/drawing/2014/main" xmlns="" id="{1A6813F2-2EDD-CF49-8B82-E7AB697314E4}"/>
                  </a:ext>
                </a:extLst>
              </p:cNvPr>
              <p:cNvSpPr/>
              <p:nvPr/>
            </p:nvSpPr>
            <p:spPr>
              <a:xfrm>
                <a:off x="5229430" y="1931698"/>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45" name="Freeform: Shape 590">
                <a:extLst>
                  <a:ext uri="{FF2B5EF4-FFF2-40B4-BE49-F238E27FC236}">
                    <a16:creationId xmlns:a16="http://schemas.microsoft.com/office/drawing/2014/main" xmlns="" id="{4B476045-AAB7-EA46-994B-8E1109E2287A}"/>
                  </a:ext>
                </a:extLst>
              </p:cNvPr>
              <p:cNvSpPr/>
              <p:nvPr/>
            </p:nvSpPr>
            <p:spPr>
              <a:xfrm>
                <a:off x="5084495" y="1957451"/>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46" name="Freeform: Shape 591">
                <a:extLst>
                  <a:ext uri="{FF2B5EF4-FFF2-40B4-BE49-F238E27FC236}">
                    <a16:creationId xmlns:a16="http://schemas.microsoft.com/office/drawing/2014/main" xmlns="" id="{A0DB5CAE-91BC-4F44-ABB3-DCAB4D19D88A}"/>
                  </a:ext>
                </a:extLst>
              </p:cNvPr>
              <p:cNvSpPr/>
              <p:nvPr/>
            </p:nvSpPr>
            <p:spPr>
              <a:xfrm>
                <a:off x="4957158" y="2031134"/>
                <a:ext cx="100152" cy="100152"/>
              </a:xfrm>
              <a:custGeom>
                <a:avLst/>
                <a:gdLst>
                  <a:gd name="connsiteX0" fmla="*/ 97363 w 100152"/>
                  <a:gd name="connsiteY0" fmla="*/ 56586 h 100152"/>
                  <a:gd name="connsiteX1" fmla="*/ 56872 w 100152"/>
                  <a:gd name="connsiteY1" fmla="*/ 97363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443 h 100152"/>
                  <a:gd name="connsiteX6" fmla="*/ 97363 w 100152"/>
                  <a:gd name="connsiteY6"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3" y="56586"/>
                    </a:moveTo>
                    <a:cubicBezTo>
                      <a:pt x="97441" y="79028"/>
                      <a:pt x="79314" y="97284"/>
                      <a:pt x="56872" y="97363"/>
                    </a:cubicBezTo>
                    <a:cubicBezTo>
                      <a:pt x="34431" y="97441"/>
                      <a:pt x="16176" y="79314"/>
                      <a:pt x="16096" y="56872"/>
                    </a:cubicBezTo>
                    <a:cubicBezTo>
                      <a:pt x="16017" y="34431"/>
                      <a:pt x="34145" y="16175"/>
                      <a:pt x="56586" y="16096"/>
                    </a:cubicBezTo>
                    <a:cubicBezTo>
                      <a:pt x="56634" y="16096"/>
                      <a:pt x="56682" y="16096"/>
                      <a:pt x="56729" y="16096"/>
                    </a:cubicBezTo>
                    <a:cubicBezTo>
                      <a:pt x="79092" y="16017"/>
                      <a:pt x="97284" y="34081"/>
                      <a:pt x="97363" y="56443"/>
                    </a:cubicBezTo>
                    <a:cubicBezTo>
                      <a:pt x="97363" y="56490"/>
                      <a:pt x="97363" y="56539"/>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76" name="Freeform: Shape 592">
                <a:extLst>
                  <a:ext uri="{FF2B5EF4-FFF2-40B4-BE49-F238E27FC236}">
                    <a16:creationId xmlns:a16="http://schemas.microsoft.com/office/drawing/2014/main" xmlns="" id="{0A562C71-B467-7B4E-B3E7-CF40A5194B5F}"/>
                  </a:ext>
                </a:extLst>
              </p:cNvPr>
              <p:cNvSpPr/>
              <p:nvPr/>
            </p:nvSpPr>
            <p:spPr>
              <a:xfrm>
                <a:off x="4862729" y="2144021"/>
                <a:ext cx="100152" cy="100152"/>
              </a:xfrm>
              <a:custGeom>
                <a:avLst/>
                <a:gdLst>
                  <a:gd name="connsiteX0" fmla="*/ 97076 w 100152"/>
                  <a:gd name="connsiteY0" fmla="*/ 56586 h 100152"/>
                  <a:gd name="connsiteX1" fmla="*/ 56586 w 100152"/>
                  <a:gd name="connsiteY1" fmla="*/ 97076 h 100152"/>
                  <a:gd name="connsiteX2" fmla="*/ 16096 w 100152"/>
                  <a:gd name="connsiteY2" fmla="*/ 56586 h 100152"/>
                  <a:gd name="connsiteX3" fmla="*/ 56586 w 100152"/>
                  <a:gd name="connsiteY3" fmla="*/ 16096 h 100152"/>
                  <a:gd name="connsiteX4" fmla="*/ 97076 w 100152"/>
                  <a:gd name="connsiteY4" fmla="*/ 56586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076" y="56586"/>
                    </a:moveTo>
                    <a:cubicBezTo>
                      <a:pt x="97076" y="78949"/>
                      <a:pt x="78949" y="97076"/>
                      <a:pt x="56586" y="97076"/>
                    </a:cubicBezTo>
                    <a:cubicBezTo>
                      <a:pt x="34223" y="97076"/>
                      <a:pt x="16096" y="78949"/>
                      <a:pt x="16096" y="56586"/>
                    </a:cubicBezTo>
                    <a:cubicBezTo>
                      <a:pt x="16096" y="34224"/>
                      <a:pt x="34223" y="16096"/>
                      <a:pt x="56586" y="16096"/>
                    </a:cubicBezTo>
                    <a:cubicBezTo>
                      <a:pt x="78949" y="16096"/>
                      <a:pt x="97076" y="34224"/>
                      <a:pt x="97076"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87" name="Freeform: Shape 593">
                <a:extLst>
                  <a:ext uri="{FF2B5EF4-FFF2-40B4-BE49-F238E27FC236}">
                    <a16:creationId xmlns:a16="http://schemas.microsoft.com/office/drawing/2014/main" xmlns="" id="{D596D344-F910-7040-86CE-44D4AF308C20}"/>
                  </a:ext>
                </a:extLst>
              </p:cNvPr>
              <p:cNvSpPr/>
              <p:nvPr/>
            </p:nvSpPr>
            <p:spPr>
              <a:xfrm>
                <a:off x="4820236" y="2290243"/>
                <a:ext cx="85845" cy="85845"/>
              </a:xfrm>
              <a:custGeom>
                <a:avLst/>
                <a:gdLst>
                  <a:gd name="connsiteX0" fmla="*/ 81624 w 85844"/>
                  <a:gd name="connsiteY0" fmla="*/ 48860 h 85844"/>
                  <a:gd name="connsiteX1" fmla="*/ 48860 w 85844"/>
                  <a:gd name="connsiteY1" fmla="*/ 81624 h 85844"/>
                  <a:gd name="connsiteX2" fmla="*/ 16096 w 85844"/>
                  <a:gd name="connsiteY2" fmla="*/ 48860 h 85844"/>
                  <a:gd name="connsiteX3" fmla="*/ 48860 w 85844"/>
                  <a:gd name="connsiteY3" fmla="*/ 16096 h 85844"/>
                  <a:gd name="connsiteX4" fmla="*/ 81624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4" y="48860"/>
                    </a:moveTo>
                    <a:cubicBezTo>
                      <a:pt x="81624" y="66955"/>
                      <a:pt x="66955" y="81624"/>
                      <a:pt x="48860" y="81624"/>
                    </a:cubicBezTo>
                    <a:cubicBezTo>
                      <a:pt x="30765" y="81624"/>
                      <a:pt x="16096" y="66955"/>
                      <a:pt x="16096" y="48860"/>
                    </a:cubicBezTo>
                    <a:cubicBezTo>
                      <a:pt x="16096" y="30765"/>
                      <a:pt x="30765" y="16096"/>
                      <a:pt x="48860" y="16096"/>
                    </a:cubicBezTo>
                    <a:cubicBezTo>
                      <a:pt x="66923" y="16175"/>
                      <a:pt x="81545" y="30797"/>
                      <a:pt x="81624" y="488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88" name="Freeform: Shape 594">
                <a:extLst>
                  <a:ext uri="{FF2B5EF4-FFF2-40B4-BE49-F238E27FC236}">
                    <a16:creationId xmlns:a16="http://schemas.microsoft.com/office/drawing/2014/main" xmlns="" id="{B7500EB3-64C2-9F4B-A159-90110CDA16DF}"/>
                  </a:ext>
                </a:extLst>
              </p:cNvPr>
              <p:cNvSpPr/>
              <p:nvPr/>
            </p:nvSpPr>
            <p:spPr>
              <a:xfrm>
                <a:off x="4826102" y="2443190"/>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89" name="Freeform: Shape 595">
                <a:extLst>
                  <a:ext uri="{FF2B5EF4-FFF2-40B4-BE49-F238E27FC236}">
                    <a16:creationId xmlns:a16="http://schemas.microsoft.com/office/drawing/2014/main" xmlns="" id="{D5555832-DDD1-9A46-A3C9-A1690DE171F0}"/>
                  </a:ext>
                </a:extLst>
              </p:cNvPr>
              <p:cNvSpPr/>
              <p:nvPr/>
            </p:nvSpPr>
            <p:spPr>
              <a:xfrm>
                <a:off x="4880184" y="2584548"/>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0" name="Freeform: Shape 596">
                <a:extLst>
                  <a:ext uri="{FF2B5EF4-FFF2-40B4-BE49-F238E27FC236}">
                    <a16:creationId xmlns:a16="http://schemas.microsoft.com/office/drawing/2014/main" xmlns="" id="{672DA5AA-AA86-674F-9DEE-BC0209D3BE67}"/>
                  </a:ext>
                </a:extLst>
              </p:cNvPr>
              <p:cNvSpPr/>
              <p:nvPr/>
            </p:nvSpPr>
            <p:spPr>
              <a:xfrm>
                <a:off x="4980623" y="2703300"/>
                <a:ext cx="57230" cy="57230"/>
              </a:xfrm>
              <a:custGeom>
                <a:avLst/>
                <a:gdLst>
                  <a:gd name="connsiteX0" fmla="*/ 52151 w 57229"/>
                  <a:gd name="connsiteY0" fmla="*/ 34124 h 57229"/>
                  <a:gd name="connsiteX1" fmla="*/ 34123 w 57229"/>
                  <a:gd name="connsiteY1" fmla="*/ 52151 h 57229"/>
                  <a:gd name="connsiteX2" fmla="*/ 16096 w 57229"/>
                  <a:gd name="connsiteY2" fmla="*/ 34124 h 57229"/>
                  <a:gd name="connsiteX3" fmla="*/ 34123 w 57229"/>
                  <a:gd name="connsiteY3" fmla="*/ 16097 h 57229"/>
                  <a:gd name="connsiteX4" fmla="*/ 52151 w 57229"/>
                  <a:gd name="connsiteY4" fmla="*/ 33836 h 57229"/>
                  <a:gd name="connsiteX5" fmla="*/ 52151 w 57229"/>
                  <a:gd name="connsiteY5" fmla="*/ 34124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2151" y="34124"/>
                    </a:moveTo>
                    <a:cubicBezTo>
                      <a:pt x="52151" y="44080"/>
                      <a:pt x="44080" y="52151"/>
                      <a:pt x="34123" y="52151"/>
                    </a:cubicBezTo>
                    <a:cubicBezTo>
                      <a:pt x="24167" y="52151"/>
                      <a:pt x="16096" y="44080"/>
                      <a:pt x="16096" y="34124"/>
                    </a:cubicBezTo>
                    <a:cubicBezTo>
                      <a:pt x="16096" y="24167"/>
                      <a:pt x="24167" y="16097"/>
                      <a:pt x="34123" y="16097"/>
                    </a:cubicBezTo>
                    <a:cubicBezTo>
                      <a:pt x="44000" y="16016"/>
                      <a:pt x="52072" y="23960"/>
                      <a:pt x="52151" y="33836"/>
                    </a:cubicBezTo>
                    <a:cubicBezTo>
                      <a:pt x="52152" y="33932"/>
                      <a:pt x="52152" y="34028"/>
                      <a:pt x="52151" y="34124"/>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1" name="Freeform: Shape 597">
                <a:extLst>
                  <a:ext uri="{FF2B5EF4-FFF2-40B4-BE49-F238E27FC236}">
                    <a16:creationId xmlns:a16="http://schemas.microsoft.com/office/drawing/2014/main" xmlns="" id="{DF8311B3-C9EA-414A-8012-7E71D920096D}"/>
                  </a:ext>
                </a:extLst>
              </p:cNvPr>
              <p:cNvSpPr/>
              <p:nvPr/>
            </p:nvSpPr>
            <p:spPr>
              <a:xfrm>
                <a:off x="5108674" y="2777556"/>
                <a:ext cx="57230" cy="57230"/>
              </a:xfrm>
              <a:custGeom>
                <a:avLst/>
                <a:gdLst>
                  <a:gd name="connsiteX0" fmla="*/ 50434 w 57229"/>
                  <a:gd name="connsiteY0" fmla="*/ 33265 h 57229"/>
                  <a:gd name="connsiteX1" fmla="*/ 33265 w 57229"/>
                  <a:gd name="connsiteY1" fmla="*/ 50434 h 57229"/>
                  <a:gd name="connsiteX2" fmla="*/ 16096 w 57229"/>
                  <a:gd name="connsiteY2" fmla="*/ 33265 h 57229"/>
                  <a:gd name="connsiteX3" fmla="*/ 33265 w 57229"/>
                  <a:gd name="connsiteY3" fmla="*/ 16096 h 57229"/>
                  <a:gd name="connsiteX4" fmla="*/ 50434 w 57229"/>
                  <a:gd name="connsiteY4" fmla="*/ 33265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0434" y="33265"/>
                    </a:moveTo>
                    <a:cubicBezTo>
                      <a:pt x="50434" y="42746"/>
                      <a:pt x="42746" y="50434"/>
                      <a:pt x="33265" y="50434"/>
                    </a:cubicBezTo>
                    <a:cubicBezTo>
                      <a:pt x="23783" y="50434"/>
                      <a:pt x="16096" y="42746"/>
                      <a:pt x="16096" y="33265"/>
                    </a:cubicBezTo>
                    <a:cubicBezTo>
                      <a:pt x="16096" y="23783"/>
                      <a:pt x="23783" y="16096"/>
                      <a:pt x="33265" y="16096"/>
                    </a:cubicBezTo>
                    <a:cubicBezTo>
                      <a:pt x="42746" y="16096"/>
                      <a:pt x="50434" y="23783"/>
                      <a:pt x="50434" y="33265"/>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2" name="Freeform: Shape 598">
                <a:extLst>
                  <a:ext uri="{FF2B5EF4-FFF2-40B4-BE49-F238E27FC236}">
                    <a16:creationId xmlns:a16="http://schemas.microsoft.com/office/drawing/2014/main" xmlns="" id="{10E2AB60-B362-5D40-B503-606E95376B38}"/>
                  </a:ext>
                </a:extLst>
              </p:cNvPr>
              <p:cNvSpPr/>
              <p:nvPr/>
            </p:nvSpPr>
            <p:spPr>
              <a:xfrm>
                <a:off x="5230288" y="2779702"/>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3" name="Freeform: Shape 599">
                <a:extLst>
                  <a:ext uri="{FF2B5EF4-FFF2-40B4-BE49-F238E27FC236}">
                    <a16:creationId xmlns:a16="http://schemas.microsoft.com/office/drawing/2014/main" xmlns="" id="{5BAD188C-CC1F-2C43-81A5-D5D4C138D99B}"/>
                  </a:ext>
                </a:extLst>
              </p:cNvPr>
              <p:cNvSpPr/>
              <p:nvPr/>
            </p:nvSpPr>
            <p:spPr>
              <a:xfrm>
                <a:off x="5375223" y="2753519"/>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4" name="Freeform: Shape 600">
                <a:extLst>
                  <a:ext uri="{FF2B5EF4-FFF2-40B4-BE49-F238E27FC236}">
                    <a16:creationId xmlns:a16="http://schemas.microsoft.com/office/drawing/2014/main" xmlns="" id="{8A4E99D6-9A63-C341-8490-8FA13E7A469B}"/>
                  </a:ext>
                </a:extLst>
              </p:cNvPr>
              <p:cNvSpPr/>
              <p:nvPr/>
            </p:nvSpPr>
            <p:spPr>
              <a:xfrm>
                <a:off x="5502559" y="2680265"/>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5" name="Freeform: Shape 601">
                <a:extLst>
                  <a:ext uri="{FF2B5EF4-FFF2-40B4-BE49-F238E27FC236}">
                    <a16:creationId xmlns:a16="http://schemas.microsoft.com/office/drawing/2014/main" xmlns="" id="{077CABDB-F727-8F4F-8ECF-DCB8A12191D0}"/>
                  </a:ext>
                </a:extLst>
              </p:cNvPr>
              <p:cNvSpPr/>
              <p:nvPr/>
            </p:nvSpPr>
            <p:spPr>
              <a:xfrm>
                <a:off x="5597132" y="2567379"/>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56872 w 100152"/>
                  <a:gd name="connsiteY4" fmla="*/ 16096 h 100152"/>
                  <a:gd name="connsiteX5" fmla="*/ 97362 w 100152"/>
                  <a:gd name="connsiteY5" fmla="*/ 56586 h 100152"/>
                  <a:gd name="connsiteX6" fmla="*/ 97362 w 100152"/>
                  <a:gd name="connsiteY6" fmla="*/ 56729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56776" y="16096"/>
                      <a:pt x="56825" y="16096"/>
                      <a:pt x="56872" y="16096"/>
                    </a:cubicBezTo>
                    <a:cubicBezTo>
                      <a:pt x="79235" y="16096"/>
                      <a:pt x="97362" y="34223"/>
                      <a:pt x="97362" y="56586"/>
                    </a:cubicBezTo>
                    <a:cubicBezTo>
                      <a:pt x="97362" y="56633"/>
                      <a:pt x="97362" y="56682"/>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6" name="Freeform: Shape 602">
                <a:extLst>
                  <a:ext uri="{FF2B5EF4-FFF2-40B4-BE49-F238E27FC236}">
                    <a16:creationId xmlns:a16="http://schemas.microsoft.com/office/drawing/2014/main" xmlns="" id="{5AEDCB8B-9A6C-714F-A99F-6B98268B666E}"/>
                  </a:ext>
                </a:extLst>
              </p:cNvPr>
              <p:cNvSpPr/>
              <p:nvPr/>
            </p:nvSpPr>
            <p:spPr>
              <a:xfrm>
                <a:off x="5655366" y="2436323"/>
                <a:ext cx="85845" cy="85845"/>
              </a:xfrm>
              <a:custGeom>
                <a:avLst/>
                <a:gdLst>
                  <a:gd name="connsiteX0" fmla="*/ 81621 w 85844"/>
                  <a:gd name="connsiteY0" fmla="*/ 49289 h 85844"/>
                  <a:gd name="connsiteX1" fmla="*/ 48431 w 85844"/>
                  <a:gd name="connsiteY1" fmla="*/ 81621 h 85844"/>
                  <a:gd name="connsiteX2" fmla="*/ 16099 w 85844"/>
                  <a:gd name="connsiteY2" fmla="*/ 48431 h 85844"/>
                  <a:gd name="connsiteX3" fmla="*/ 48857 w 85844"/>
                  <a:gd name="connsiteY3" fmla="*/ 16096 h 85844"/>
                  <a:gd name="connsiteX4" fmla="*/ 81621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1" y="49289"/>
                    </a:moveTo>
                    <a:cubicBezTo>
                      <a:pt x="81384" y="67382"/>
                      <a:pt x="66524" y="81859"/>
                      <a:pt x="48431" y="81621"/>
                    </a:cubicBezTo>
                    <a:cubicBezTo>
                      <a:pt x="30338" y="81384"/>
                      <a:pt x="15861" y="66524"/>
                      <a:pt x="16099" y="48431"/>
                    </a:cubicBezTo>
                    <a:cubicBezTo>
                      <a:pt x="16333" y="30505"/>
                      <a:pt x="30930" y="16097"/>
                      <a:pt x="48857" y="16096"/>
                    </a:cubicBezTo>
                    <a:cubicBezTo>
                      <a:pt x="66952" y="16096"/>
                      <a:pt x="81621" y="30765"/>
                      <a:pt x="81621" y="488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7" name="Freeform: Shape 603">
                <a:extLst>
                  <a:ext uri="{FF2B5EF4-FFF2-40B4-BE49-F238E27FC236}">
                    <a16:creationId xmlns:a16="http://schemas.microsoft.com/office/drawing/2014/main" xmlns="" id="{8564A3CB-EE56-7649-A745-971E45CBA137}"/>
                  </a:ext>
                </a:extLst>
              </p:cNvPr>
              <p:cNvSpPr/>
              <p:nvPr/>
            </p:nvSpPr>
            <p:spPr>
              <a:xfrm>
                <a:off x="5660943" y="2294822"/>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8" name="Freeform: Shape 604">
                <a:extLst>
                  <a:ext uri="{FF2B5EF4-FFF2-40B4-BE49-F238E27FC236}">
                    <a16:creationId xmlns:a16="http://schemas.microsoft.com/office/drawing/2014/main" xmlns="" id="{20E67F0F-8083-604E-A3AA-34DB98112F64}"/>
                  </a:ext>
                </a:extLst>
              </p:cNvPr>
              <p:cNvSpPr/>
              <p:nvPr/>
            </p:nvSpPr>
            <p:spPr>
              <a:xfrm>
                <a:off x="5613585" y="2160474"/>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99" name="Freeform: Shape 605">
                <a:extLst>
                  <a:ext uri="{FF2B5EF4-FFF2-40B4-BE49-F238E27FC236}">
                    <a16:creationId xmlns:a16="http://schemas.microsoft.com/office/drawing/2014/main" xmlns="" id="{CBEAA423-A662-B143-832A-D663BD90E420}"/>
                  </a:ext>
                </a:extLst>
              </p:cNvPr>
              <p:cNvSpPr/>
              <p:nvPr/>
            </p:nvSpPr>
            <p:spPr>
              <a:xfrm>
                <a:off x="5524307" y="2053168"/>
                <a:ext cx="57230" cy="57230"/>
              </a:xfrm>
              <a:custGeom>
                <a:avLst/>
                <a:gdLst>
                  <a:gd name="connsiteX0" fmla="*/ 52151 w 57229"/>
                  <a:gd name="connsiteY0" fmla="*/ 34123 h 57229"/>
                  <a:gd name="connsiteX1" fmla="*/ 34123 w 57229"/>
                  <a:gd name="connsiteY1" fmla="*/ 52151 h 57229"/>
                  <a:gd name="connsiteX2" fmla="*/ 16096 w 57229"/>
                  <a:gd name="connsiteY2" fmla="*/ 34123 h 57229"/>
                  <a:gd name="connsiteX3" fmla="*/ 34123 w 57229"/>
                  <a:gd name="connsiteY3" fmla="*/ 16096 h 57229"/>
                  <a:gd name="connsiteX4" fmla="*/ 52151 w 57229"/>
                  <a:gd name="connsiteY4" fmla="*/ 34123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2151" y="34123"/>
                    </a:moveTo>
                    <a:cubicBezTo>
                      <a:pt x="52151" y="44080"/>
                      <a:pt x="44080" y="52151"/>
                      <a:pt x="34123" y="52151"/>
                    </a:cubicBezTo>
                    <a:cubicBezTo>
                      <a:pt x="24167" y="52151"/>
                      <a:pt x="16096" y="44080"/>
                      <a:pt x="16096" y="34123"/>
                    </a:cubicBezTo>
                    <a:cubicBezTo>
                      <a:pt x="16096" y="24167"/>
                      <a:pt x="24167" y="16096"/>
                      <a:pt x="34123" y="16096"/>
                    </a:cubicBezTo>
                    <a:cubicBezTo>
                      <a:pt x="44080" y="16096"/>
                      <a:pt x="52151" y="24167"/>
                      <a:pt x="52151" y="34123"/>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00" name="Freeform: Shape 606">
                <a:extLst>
                  <a:ext uri="{FF2B5EF4-FFF2-40B4-BE49-F238E27FC236}">
                    <a16:creationId xmlns:a16="http://schemas.microsoft.com/office/drawing/2014/main" xmlns="" id="{AEB11A13-53E9-AC4C-BE3E-605917F6BAC2}"/>
                  </a:ext>
                </a:extLst>
              </p:cNvPr>
              <p:cNvSpPr/>
              <p:nvPr/>
            </p:nvSpPr>
            <p:spPr>
              <a:xfrm>
                <a:off x="5397829" y="1980628"/>
                <a:ext cx="57230" cy="57230"/>
              </a:xfrm>
              <a:custGeom>
                <a:avLst/>
                <a:gdLst>
                  <a:gd name="connsiteX0" fmla="*/ 50719 w 57229"/>
                  <a:gd name="connsiteY0" fmla="*/ 33266 h 57229"/>
                  <a:gd name="connsiteX1" fmla="*/ 33550 w 57229"/>
                  <a:gd name="connsiteY1" fmla="*/ 50720 h 57229"/>
                  <a:gd name="connsiteX2" fmla="*/ 16097 w 57229"/>
                  <a:gd name="connsiteY2" fmla="*/ 33551 h 57229"/>
                  <a:gd name="connsiteX3" fmla="*/ 33266 w 57229"/>
                  <a:gd name="connsiteY3" fmla="*/ 16097 h 57229"/>
                  <a:gd name="connsiteX4" fmla="*/ 33550 w 57229"/>
                  <a:gd name="connsiteY4" fmla="*/ 16097 h 57229"/>
                  <a:gd name="connsiteX5" fmla="*/ 50719 w 57229"/>
                  <a:gd name="connsiteY5" fmla="*/ 33266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0719" y="33266"/>
                    </a:moveTo>
                    <a:cubicBezTo>
                      <a:pt x="50798" y="42826"/>
                      <a:pt x="43110" y="50641"/>
                      <a:pt x="33550" y="50720"/>
                    </a:cubicBezTo>
                    <a:cubicBezTo>
                      <a:pt x="23990" y="50798"/>
                      <a:pt x="16175" y="43112"/>
                      <a:pt x="16097" y="33551"/>
                    </a:cubicBezTo>
                    <a:cubicBezTo>
                      <a:pt x="16018" y="23990"/>
                      <a:pt x="23704" y="16176"/>
                      <a:pt x="33266" y="16097"/>
                    </a:cubicBezTo>
                    <a:cubicBezTo>
                      <a:pt x="33360" y="16096"/>
                      <a:pt x="33456" y="16096"/>
                      <a:pt x="33550" y="16097"/>
                    </a:cubicBezTo>
                    <a:cubicBezTo>
                      <a:pt x="43032" y="16097"/>
                      <a:pt x="50719" y="23784"/>
                      <a:pt x="50719" y="3326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grpSp>
        <p:sp>
          <p:nvSpPr>
            <p:cNvPr id="243" name="Oval 242">
              <a:extLst>
                <a:ext uri="{FF2B5EF4-FFF2-40B4-BE49-F238E27FC236}">
                  <a16:creationId xmlns:a16="http://schemas.microsoft.com/office/drawing/2014/main" xmlns="" id="{25078572-FBC3-BC43-ACEC-B9BA9143FD1A}"/>
                </a:ext>
              </a:extLst>
            </p:cNvPr>
            <p:cNvSpPr/>
            <p:nvPr/>
          </p:nvSpPr>
          <p:spPr>
            <a:xfrm>
              <a:off x="-1018159" y="2295367"/>
              <a:ext cx="773893" cy="773897"/>
            </a:xfrm>
            <a:prstGeom prst="ellipse">
              <a:avLst/>
            </a:prstGeom>
            <a:gr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5073"/>
                </a:solidFill>
                <a:effectLst/>
                <a:uLnTx/>
                <a:uFillTx/>
                <a:latin typeface="CiscoSansTT ExtraLight"/>
                <a:ea typeface="+mn-ea"/>
                <a:cs typeface="+mn-cs"/>
              </a:endParaRPr>
            </a:p>
          </p:txBody>
        </p:sp>
      </p:grpSp>
      <p:grpSp>
        <p:nvGrpSpPr>
          <p:cNvPr id="322" name="Group 321">
            <a:extLst>
              <a:ext uri="{FF2B5EF4-FFF2-40B4-BE49-F238E27FC236}">
                <a16:creationId xmlns:a16="http://schemas.microsoft.com/office/drawing/2014/main" xmlns="" id="{919F69A3-BC76-F845-85EC-E1CF22CE0D54}"/>
              </a:ext>
            </a:extLst>
          </p:cNvPr>
          <p:cNvGrpSpPr>
            <a:grpSpLocks noChangeAspect="1"/>
          </p:cNvGrpSpPr>
          <p:nvPr/>
        </p:nvGrpSpPr>
        <p:grpSpPr>
          <a:xfrm>
            <a:off x="4326606" y="2780073"/>
            <a:ext cx="339581" cy="347498"/>
            <a:chOff x="-1285851" y="2012409"/>
            <a:chExt cx="1309278" cy="1339813"/>
          </a:xfrm>
          <a:solidFill>
            <a:srgbClr val="6EBE4A"/>
          </a:solidFill>
        </p:grpSpPr>
        <p:grpSp>
          <p:nvGrpSpPr>
            <p:cNvPr id="323" name="Graphic 75">
              <a:extLst>
                <a:ext uri="{FF2B5EF4-FFF2-40B4-BE49-F238E27FC236}">
                  <a16:creationId xmlns:a16="http://schemas.microsoft.com/office/drawing/2014/main" xmlns="" id="{794AD0C6-94DF-6D41-927B-8B963CC611FB}"/>
                </a:ext>
              </a:extLst>
            </p:cNvPr>
            <p:cNvGrpSpPr/>
            <p:nvPr/>
          </p:nvGrpSpPr>
          <p:grpSpPr>
            <a:xfrm>
              <a:off x="-1285851" y="2012409"/>
              <a:ext cx="1309278" cy="1339813"/>
              <a:chOff x="4820236" y="1931698"/>
              <a:chExt cx="926552" cy="948156"/>
            </a:xfrm>
            <a:grpFill/>
          </p:grpSpPr>
          <p:sp>
            <p:nvSpPr>
              <p:cNvPr id="325" name="Freeform: Shape 589">
                <a:extLst>
                  <a:ext uri="{FF2B5EF4-FFF2-40B4-BE49-F238E27FC236}">
                    <a16:creationId xmlns:a16="http://schemas.microsoft.com/office/drawing/2014/main" xmlns="" id="{D2C909A7-4F92-984C-8718-A949E15E3586}"/>
                  </a:ext>
                </a:extLst>
              </p:cNvPr>
              <p:cNvSpPr/>
              <p:nvPr/>
            </p:nvSpPr>
            <p:spPr>
              <a:xfrm>
                <a:off x="5229430" y="1931698"/>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26" name="Freeform: Shape 590">
                <a:extLst>
                  <a:ext uri="{FF2B5EF4-FFF2-40B4-BE49-F238E27FC236}">
                    <a16:creationId xmlns:a16="http://schemas.microsoft.com/office/drawing/2014/main" xmlns="" id="{DF6A7148-9336-8746-9A35-F755E1E6E225}"/>
                  </a:ext>
                </a:extLst>
              </p:cNvPr>
              <p:cNvSpPr/>
              <p:nvPr/>
            </p:nvSpPr>
            <p:spPr>
              <a:xfrm>
                <a:off x="5084495" y="1957451"/>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27" name="Freeform: Shape 591">
                <a:extLst>
                  <a:ext uri="{FF2B5EF4-FFF2-40B4-BE49-F238E27FC236}">
                    <a16:creationId xmlns:a16="http://schemas.microsoft.com/office/drawing/2014/main" xmlns="" id="{14947375-E8E5-E44A-AFF2-B0F453CCDB2D}"/>
                  </a:ext>
                </a:extLst>
              </p:cNvPr>
              <p:cNvSpPr/>
              <p:nvPr/>
            </p:nvSpPr>
            <p:spPr>
              <a:xfrm>
                <a:off x="4957158" y="2031134"/>
                <a:ext cx="100152" cy="100152"/>
              </a:xfrm>
              <a:custGeom>
                <a:avLst/>
                <a:gdLst>
                  <a:gd name="connsiteX0" fmla="*/ 97363 w 100152"/>
                  <a:gd name="connsiteY0" fmla="*/ 56586 h 100152"/>
                  <a:gd name="connsiteX1" fmla="*/ 56872 w 100152"/>
                  <a:gd name="connsiteY1" fmla="*/ 97363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443 h 100152"/>
                  <a:gd name="connsiteX6" fmla="*/ 97363 w 100152"/>
                  <a:gd name="connsiteY6"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3" y="56586"/>
                    </a:moveTo>
                    <a:cubicBezTo>
                      <a:pt x="97441" y="79028"/>
                      <a:pt x="79314" y="97284"/>
                      <a:pt x="56872" y="97363"/>
                    </a:cubicBezTo>
                    <a:cubicBezTo>
                      <a:pt x="34431" y="97441"/>
                      <a:pt x="16176" y="79314"/>
                      <a:pt x="16096" y="56872"/>
                    </a:cubicBezTo>
                    <a:cubicBezTo>
                      <a:pt x="16017" y="34431"/>
                      <a:pt x="34145" y="16175"/>
                      <a:pt x="56586" y="16096"/>
                    </a:cubicBezTo>
                    <a:cubicBezTo>
                      <a:pt x="56634" y="16096"/>
                      <a:pt x="56682" y="16096"/>
                      <a:pt x="56729" y="16096"/>
                    </a:cubicBezTo>
                    <a:cubicBezTo>
                      <a:pt x="79092" y="16017"/>
                      <a:pt x="97284" y="34081"/>
                      <a:pt x="97363" y="56443"/>
                    </a:cubicBezTo>
                    <a:cubicBezTo>
                      <a:pt x="97363" y="56490"/>
                      <a:pt x="97363" y="56539"/>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28" name="Freeform: Shape 592">
                <a:extLst>
                  <a:ext uri="{FF2B5EF4-FFF2-40B4-BE49-F238E27FC236}">
                    <a16:creationId xmlns:a16="http://schemas.microsoft.com/office/drawing/2014/main" xmlns="" id="{E7FF195F-9237-1448-BF4E-DE5AD7DB9911}"/>
                  </a:ext>
                </a:extLst>
              </p:cNvPr>
              <p:cNvSpPr/>
              <p:nvPr/>
            </p:nvSpPr>
            <p:spPr>
              <a:xfrm>
                <a:off x="4862729" y="2144021"/>
                <a:ext cx="100152" cy="100152"/>
              </a:xfrm>
              <a:custGeom>
                <a:avLst/>
                <a:gdLst>
                  <a:gd name="connsiteX0" fmla="*/ 97076 w 100152"/>
                  <a:gd name="connsiteY0" fmla="*/ 56586 h 100152"/>
                  <a:gd name="connsiteX1" fmla="*/ 56586 w 100152"/>
                  <a:gd name="connsiteY1" fmla="*/ 97076 h 100152"/>
                  <a:gd name="connsiteX2" fmla="*/ 16096 w 100152"/>
                  <a:gd name="connsiteY2" fmla="*/ 56586 h 100152"/>
                  <a:gd name="connsiteX3" fmla="*/ 56586 w 100152"/>
                  <a:gd name="connsiteY3" fmla="*/ 16096 h 100152"/>
                  <a:gd name="connsiteX4" fmla="*/ 97076 w 100152"/>
                  <a:gd name="connsiteY4" fmla="*/ 56586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076" y="56586"/>
                    </a:moveTo>
                    <a:cubicBezTo>
                      <a:pt x="97076" y="78949"/>
                      <a:pt x="78949" y="97076"/>
                      <a:pt x="56586" y="97076"/>
                    </a:cubicBezTo>
                    <a:cubicBezTo>
                      <a:pt x="34223" y="97076"/>
                      <a:pt x="16096" y="78949"/>
                      <a:pt x="16096" y="56586"/>
                    </a:cubicBezTo>
                    <a:cubicBezTo>
                      <a:pt x="16096" y="34224"/>
                      <a:pt x="34223" y="16096"/>
                      <a:pt x="56586" y="16096"/>
                    </a:cubicBezTo>
                    <a:cubicBezTo>
                      <a:pt x="78949" y="16096"/>
                      <a:pt x="97076" y="34224"/>
                      <a:pt x="97076"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29" name="Freeform: Shape 593">
                <a:extLst>
                  <a:ext uri="{FF2B5EF4-FFF2-40B4-BE49-F238E27FC236}">
                    <a16:creationId xmlns:a16="http://schemas.microsoft.com/office/drawing/2014/main" xmlns="" id="{063EEFB7-3E1D-9A4A-A50F-9C633D974441}"/>
                  </a:ext>
                </a:extLst>
              </p:cNvPr>
              <p:cNvSpPr/>
              <p:nvPr/>
            </p:nvSpPr>
            <p:spPr>
              <a:xfrm>
                <a:off x="4820236" y="2290243"/>
                <a:ext cx="85845" cy="85845"/>
              </a:xfrm>
              <a:custGeom>
                <a:avLst/>
                <a:gdLst>
                  <a:gd name="connsiteX0" fmla="*/ 81624 w 85844"/>
                  <a:gd name="connsiteY0" fmla="*/ 48860 h 85844"/>
                  <a:gd name="connsiteX1" fmla="*/ 48860 w 85844"/>
                  <a:gd name="connsiteY1" fmla="*/ 81624 h 85844"/>
                  <a:gd name="connsiteX2" fmla="*/ 16096 w 85844"/>
                  <a:gd name="connsiteY2" fmla="*/ 48860 h 85844"/>
                  <a:gd name="connsiteX3" fmla="*/ 48860 w 85844"/>
                  <a:gd name="connsiteY3" fmla="*/ 16096 h 85844"/>
                  <a:gd name="connsiteX4" fmla="*/ 81624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4" y="48860"/>
                    </a:moveTo>
                    <a:cubicBezTo>
                      <a:pt x="81624" y="66955"/>
                      <a:pt x="66955" y="81624"/>
                      <a:pt x="48860" y="81624"/>
                    </a:cubicBezTo>
                    <a:cubicBezTo>
                      <a:pt x="30765" y="81624"/>
                      <a:pt x="16096" y="66955"/>
                      <a:pt x="16096" y="48860"/>
                    </a:cubicBezTo>
                    <a:cubicBezTo>
                      <a:pt x="16096" y="30765"/>
                      <a:pt x="30765" y="16096"/>
                      <a:pt x="48860" y="16096"/>
                    </a:cubicBezTo>
                    <a:cubicBezTo>
                      <a:pt x="66923" y="16175"/>
                      <a:pt x="81545" y="30797"/>
                      <a:pt x="81624" y="488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0" name="Freeform: Shape 594">
                <a:extLst>
                  <a:ext uri="{FF2B5EF4-FFF2-40B4-BE49-F238E27FC236}">
                    <a16:creationId xmlns:a16="http://schemas.microsoft.com/office/drawing/2014/main" xmlns="" id="{0D6E34F3-4202-5F46-B724-C737664BE6F1}"/>
                  </a:ext>
                </a:extLst>
              </p:cNvPr>
              <p:cNvSpPr/>
              <p:nvPr/>
            </p:nvSpPr>
            <p:spPr>
              <a:xfrm>
                <a:off x="4826102" y="2443190"/>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1" name="Freeform: Shape 595">
                <a:extLst>
                  <a:ext uri="{FF2B5EF4-FFF2-40B4-BE49-F238E27FC236}">
                    <a16:creationId xmlns:a16="http://schemas.microsoft.com/office/drawing/2014/main" xmlns="" id="{388E2DC0-2F94-694E-A175-4239A0DC6E72}"/>
                  </a:ext>
                </a:extLst>
              </p:cNvPr>
              <p:cNvSpPr/>
              <p:nvPr/>
            </p:nvSpPr>
            <p:spPr>
              <a:xfrm>
                <a:off x="4880184" y="2584548"/>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2" name="Freeform: Shape 596">
                <a:extLst>
                  <a:ext uri="{FF2B5EF4-FFF2-40B4-BE49-F238E27FC236}">
                    <a16:creationId xmlns:a16="http://schemas.microsoft.com/office/drawing/2014/main" xmlns="" id="{2EF7FD2F-89BB-0346-9A20-2828020D2C45}"/>
                  </a:ext>
                </a:extLst>
              </p:cNvPr>
              <p:cNvSpPr/>
              <p:nvPr/>
            </p:nvSpPr>
            <p:spPr>
              <a:xfrm>
                <a:off x="4980623" y="2703300"/>
                <a:ext cx="57230" cy="57230"/>
              </a:xfrm>
              <a:custGeom>
                <a:avLst/>
                <a:gdLst>
                  <a:gd name="connsiteX0" fmla="*/ 52151 w 57229"/>
                  <a:gd name="connsiteY0" fmla="*/ 34124 h 57229"/>
                  <a:gd name="connsiteX1" fmla="*/ 34123 w 57229"/>
                  <a:gd name="connsiteY1" fmla="*/ 52151 h 57229"/>
                  <a:gd name="connsiteX2" fmla="*/ 16096 w 57229"/>
                  <a:gd name="connsiteY2" fmla="*/ 34124 h 57229"/>
                  <a:gd name="connsiteX3" fmla="*/ 34123 w 57229"/>
                  <a:gd name="connsiteY3" fmla="*/ 16097 h 57229"/>
                  <a:gd name="connsiteX4" fmla="*/ 52151 w 57229"/>
                  <a:gd name="connsiteY4" fmla="*/ 33836 h 57229"/>
                  <a:gd name="connsiteX5" fmla="*/ 52151 w 57229"/>
                  <a:gd name="connsiteY5" fmla="*/ 34124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2151" y="34124"/>
                    </a:moveTo>
                    <a:cubicBezTo>
                      <a:pt x="52151" y="44080"/>
                      <a:pt x="44080" y="52151"/>
                      <a:pt x="34123" y="52151"/>
                    </a:cubicBezTo>
                    <a:cubicBezTo>
                      <a:pt x="24167" y="52151"/>
                      <a:pt x="16096" y="44080"/>
                      <a:pt x="16096" y="34124"/>
                    </a:cubicBezTo>
                    <a:cubicBezTo>
                      <a:pt x="16096" y="24167"/>
                      <a:pt x="24167" y="16097"/>
                      <a:pt x="34123" y="16097"/>
                    </a:cubicBezTo>
                    <a:cubicBezTo>
                      <a:pt x="44000" y="16016"/>
                      <a:pt x="52072" y="23960"/>
                      <a:pt x="52151" y="33836"/>
                    </a:cubicBezTo>
                    <a:cubicBezTo>
                      <a:pt x="52152" y="33932"/>
                      <a:pt x="52152" y="34028"/>
                      <a:pt x="52151" y="34124"/>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3" name="Freeform: Shape 597">
                <a:extLst>
                  <a:ext uri="{FF2B5EF4-FFF2-40B4-BE49-F238E27FC236}">
                    <a16:creationId xmlns:a16="http://schemas.microsoft.com/office/drawing/2014/main" xmlns="" id="{85D587A4-8793-AB40-A2E3-87514BFA5B00}"/>
                  </a:ext>
                </a:extLst>
              </p:cNvPr>
              <p:cNvSpPr/>
              <p:nvPr/>
            </p:nvSpPr>
            <p:spPr>
              <a:xfrm>
                <a:off x="5108674" y="2777556"/>
                <a:ext cx="57230" cy="57230"/>
              </a:xfrm>
              <a:custGeom>
                <a:avLst/>
                <a:gdLst>
                  <a:gd name="connsiteX0" fmla="*/ 50434 w 57229"/>
                  <a:gd name="connsiteY0" fmla="*/ 33265 h 57229"/>
                  <a:gd name="connsiteX1" fmla="*/ 33265 w 57229"/>
                  <a:gd name="connsiteY1" fmla="*/ 50434 h 57229"/>
                  <a:gd name="connsiteX2" fmla="*/ 16096 w 57229"/>
                  <a:gd name="connsiteY2" fmla="*/ 33265 h 57229"/>
                  <a:gd name="connsiteX3" fmla="*/ 33265 w 57229"/>
                  <a:gd name="connsiteY3" fmla="*/ 16096 h 57229"/>
                  <a:gd name="connsiteX4" fmla="*/ 50434 w 57229"/>
                  <a:gd name="connsiteY4" fmla="*/ 33265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0434" y="33265"/>
                    </a:moveTo>
                    <a:cubicBezTo>
                      <a:pt x="50434" y="42746"/>
                      <a:pt x="42746" y="50434"/>
                      <a:pt x="33265" y="50434"/>
                    </a:cubicBezTo>
                    <a:cubicBezTo>
                      <a:pt x="23783" y="50434"/>
                      <a:pt x="16096" y="42746"/>
                      <a:pt x="16096" y="33265"/>
                    </a:cubicBezTo>
                    <a:cubicBezTo>
                      <a:pt x="16096" y="23783"/>
                      <a:pt x="23783" y="16096"/>
                      <a:pt x="33265" y="16096"/>
                    </a:cubicBezTo>
                    <a:cubicBezTo>
                      <a:pt x="42746" y="16096"/>
                      <a:pt x="50434" y="23783"/>
                      <a:pt x="50434" y="33265"/>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4" name="Freeform: Shape 598">
                <a:extLst>
                  <a:ext uri="{FF2B5EF4-FFF2-40B4-BE49-F238E27FC236}">
                    <a16:creationId xmlns:a16="http://schemas.microsoft.com/office/drawing/2014/main" xmlns="" id="{F2535DA3-D899-D845-94E2-E024461C5FDB}"/>
                  </a:ext>
                </a:extLst>
              </p:cNvPr>
              <p:cNvSpPr/>
              <p:nvPr/>
            </p:nvSpPr>
            <p:spPr>
              <a:xfrm>
                <a:off x="5230288" y="2779702"/>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5" name="Freeform: Shape 599">
                <a:extLst>
                  <a:ext uri="{FF2B5EF4-FFF2-40B4-BE49-F238E27FC236}">
                    <a16:creationId xmlns:a16="http://schemas.microsoft.com/office/drawing/2014/main" xmlns="" id="{6CAB4C42-F7E5-5740-A9EC-DE297D1D110F}"/>
                  </a:ext>
                </a:extLst>
              </p:cNvPr>
              <p:cNvSpPr/>
              <p:nvPr/>
            </p:nvSpPr>
            <p:spPr>
              <a:xfrm>
                <a:off x="5375223" y="2753519"/>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6" name="Freeform: Shape 600">
                <a:extLst>
                  <a:ext uri="{FF2B5EF4-FFF2-40B4-BE49-F238E27FC236}">
                    <a16:creationId xmlns:a16="http://schemas.microsoft.com/office/drawing/2014/main" xmlns="" id="{C1403133-596B-3540-B12F-6524AAA40A22}"/>
                  </a:ext>
                </a:extLst>
              </p:cNvPr>
              <p:cNvSpPr/>
              <p:nvPr/>
            </p:nvSpPr>
            <p:spPr>
              <a:xfrm>
                <a:off x="5502559" y="2680265"/>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7" name="Freeform: Shape 601">
                <a:extLst>
                  <a:ext uri="{FF2B5EF4-FFF2-40B4-BE49-F238E27FC236}">
                    <a16:creationId xmlns:a16="http://schemas.microsoft.com/office/drawing/2014/main" xmlns="" id="{BC627B7C-3D0A-0D4A-ABA1-13F24D9EB2A3}"/>
                  </a:ext>
                </a:extLst>
              </p:cNvPr>
              <p:cNvSpPr/>
              <p:nvPr/>
            </p:nvSpPr>
            <p:spPr>
              <a:xfrm>
                <a:off x="5597132" y="2567379"/>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56872 w 100152"/>
                  <a:gd name="connsiteY4" fmla="*/ 16096 h 100152"/>
                  <a:gd name="connsiteX5" fmla="*/ 97362 w 100152"/>
                  <a:gd name="connsiteY5" fmla="*/ 56586 h 100152"/>
                  <a:gd name="connsiteX6" fmla="*/ 97362 w 100152"/>
                  <a:gd name="connsiteY6" fmla="*/ 56729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56776" y="16096"/>
                      <a:pt x="56825" y="16096"/>
                      <a:pt x="56872" y="16096"/>
                    </a:cubicBezTo>
                    <a:cubicBezTo>
                      <a:pt x="79235" y="16096"/>
                      <a:pt x="97362" y="34223"/>
                      <a:pt x="97362" y="56586"/>
                    </a:cubicBezTo>
                    <a:cubicBezTo>
                      <a:pt x="97362" y="56633"/>
                      <a:pt x="97362" y="56682"/>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8" name="Freeform: Shape 602">
                <a:extLst>
                  <a:ext uri="{FF2B5EF4-FFF2-40B4-BE49-F238E27FC236}">
                    <a16:creationId xmlns:a16="http://schemas.microsoft.com/office/drawing/2014/main" xmlns="" id="{5B429C33-3016-7041-B8C4-0E3425C8372B}"/>
                  </a:ext>
                </a:extLst>
              </p:cNvPr>
              <p:cNvSpPr/>
              <p:nvPr/>
            </p:nvSpPr>
            <p:spPr>
              <a:xfrm>
                <a:off x="5655366" y="2436323"/>
                <a:ext cx="85845" cy="85845"/>
              </a:xfrm>
              <a:custGeom>
                <a:avLst/>
                <a:gdLst>
                  <a:gd name="connsiteX0" fmla="*/ 81621 w 85844"/>
                  <a:gd name="connsiteY0" fmla="*/ 49289 h 85844"/>
                  <a:gd name="connsiteX1" fmla="*/ 48431 w 85844"/>
                  <a:gd name="connsiteY1" fmla="*/ 81621 h 85844"/>
                  <a:gd name="connsiteX2" fmla="*/ 16099 w 85844"/>
                  <a:gd name="connsiteY2" fmla="*/ 48431 h 85844"/>
                  <a:gd name="connsiteX3" fmla="*/ 48857 w 85844"/>
                  <a:gd name="connsiteY3" fmla="*/ 16096 h 85844"/>
                  <a:gd name="connsiteX4" fmla="*/ 81621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1" y="49289"/>
                    </a:moveTo>
                    <a:cubicBezTo>
                      <a:pt x="81384" y="67382"/>
                      <a:pt x="66524" y="81859"/>
                      <a:pt x="48431" y="81621"/>
                    </a:cubicBezTo>
                    <a:cubicBezTo>
                      <a:pt x="30338" y="81384"/>
                      <a:pt x="15861" y="66524"/>
                      <a:pt x="16099" y="48431"/>
                    </a:cubicBezTo>
                    <a:cubicBezTo>
                      <a:pt x="16333" y="30505"/>
                      <a:pt x="30930" y="16097"/>
                      <a:pt x="48857" y="16096"/>
                    </a:cubicBezTo>
                    <a:cubicBezTo>
                      <a:pt x="66952" y="16096"/>
                      <a:pt x="81621" y="30765"/>
                      <a:pt x="81621" y="488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39" name="Freeform: Shape 603">
                <a:extLst>
                  <a:ext uri="{FF2B5EF4-FFF2-40B4-BE49-F238E27FC236}">
                    <a16:creationId xmlns:a16="http://schemas.microsoft.com/office/drawing/2014/main" xmlns="" id="{C1053BDF-9843-4C4A-A421-D1DA7CE1FCB0}"/>
                  </a:ext>
                </a:extLst>
              </p:cNvPr>
              <p:cNvSpPr/>
              <p:nvPr/>
            </p:nvSpPr>
            <p:spPr>
              <a:xfrm>
                <a:off x="5660943" y="2294822"/>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40" name="Freeform: Shape 604">
                <a:extLst>
                  <a:ext uri="{FF2B5EF4-FFF2-40B4-BE49-F238E27FC236}">
                    <a16:creationId xmlns:a16="http://schemas.microsoft.com/office/drawing/2014/main" xmlns="" id="{BFCC7535-9936-9846-86F6-CD89247155AD}"/>
                  </a:ext>
                </a:extLst>
              </p:cNvPr>
              <p:cNvSpPr/>
              <p:nvPr/>
            </p:nvSpPr>
            <p:spPr>
              <a:xfrm>
                <a:off x="5613585" y="2160474"/>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41" name="Freeform: Shape 605">
                <a:extLst>
                  <a:ext uri="{FF2B5EF4-FFF2-40B4-BE49-F238E27FC236}">
                    <a16:creationId xmlns:a16="http://schemas.microsoft.com/office/drawing/2014/main" xmlns="" id="{404FF4DE-C59C-B64A-A281-9CD0C98F20F0}"/>
                  </a:ext>
                </a:extLst>
              </p:cNvPr>
              <p:cNvSpPr/>
              <p:nvPr/>
            </p:nvSpPr>
            <p:spPr>
              <a:xfrm>
                <a:off x="5524307" y="2053168"/>
                <a:ext cx="57230" cy="57230"/>
              </a:xfrm>
              <a:custGeom>
                <a:avLst/>
                <a:gdLst>
                  <a:gd name="connsiteX0" fmla="*/ 52151 w 57229"/>
                  <a:gd name="connsiteY0" fmla="*/ 34123 h 57229"/>
                  <a:gd name="connsiteX1" fmla="*/ 34123 w 57229"/>
                  <a:gd name="connsiteY1" fmla="*/ 52151 h 57229"/>
                  <a:gd name="connsiteX2" fmla="*/ 16096 w 57229"/>
                  <a:gd name="connsiteY2" fmla="*/ 34123 h 57229"/>
                  <a:gd name="connsiteX3" fmla="*/ 34123 w 57229"/>
                  <a:gd name="connsiteY3" fmla="*/ 16096 h 57229"/>
                  <a:gd name="connsiteX4" fmla="*/ 52151 w 57229"/>
                  <a:gd name="connsiteY4" fmla="*/ 34123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2151" y="34123"/>
                    </a:moveTo>
                    <a:cubicBezTo>
                      <a:pt x="52151" y="44080"/>
                      <a:pt x="44080" y="52151"/>
                      <a:pt x="34123" y="52151"/>
                    </a:cubicBezTo>
                    <a:cubicBezTo>
                      <a:pt x="24167" y="52151"/>
                      <a:pt x="16096" y="44080"/>
                      <a:pt x="16096" y="34123"/>
                    </a:cubicBezTo>
                    <a:cubicBezTo>
                      <a:pt x="16096" y="24167"/>
                      <a:pt x="24167" y="16096"/>
                      <a:pt x="34123" y="16096"/>
                    </a:cubicBezTo>
                    <a:cubicBezTo>
                      <a:pt x="44080" y="16096"/>
                      <a:pt x="52151" y="24167"/>
                      <a:pt x="52151" y="34123"/>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42" name="Freeform: Shape 606">
                <a:extLst>
                  <a:ext uri="{FF2B5EF4-FFF2-40B4-BE49-F238E27FC236}">
                    <a16:creationId xmlns:a16="http://schemas.microsoft.com/office/drawing/2014/main" xmlns="" id="{3E39AE35-C316-0C4A-AC04-EA7444E4A3D1}"/>
                  </a:ext>
                </a:extLst>
              </p:cNvPr>
              <p:cNvSpPr/>
              <p:nvPr/>
            </p:nvSpPr>
            <p:spPr>
              <a:xfrm>
                <a:off x="5397829" y="1980628"/>
                <a:ext cx="57230" cy="57230"/>
              </a:xfrm>
              <a:custGeom>
                <a:avLst/>
                <a:gdLst>
                  <a:gd name="connsiteX0" fmla="*/ 50719 w 57229"/>
                  <a:gd name="connsiteY0" fmla="*/ 33266 h 57229"/>
                  <a:gd name="connsiteX1" fmla="*/ 33550 w 57229"/>
                  <a:gd name="connsiteY1" fmla="*/ 50720 h 57229"/>
                  <a:gd name="connsiteX2" fmla="*/ 16097 w 57229"/>
                  <a:gd name="connsiteY2" fmla="*/ 33551 h 57229"/>
                  <a:gd name="connsiteX3" fmla="*/ 33266 w 57229"/>
                  <a:gd name="connsiteY3" fmla="*/ 16097 h 57229"/>
                  <a:gd name="connsiteX4" fmla="*/ 33550 w 57229"/>
                  <a:gd name="connsiteY4" fmla="*/ 16097 h 57229"/>
                  <a:gd name="connsiteX5" fmla="*/ 50719 w 57229"/>
                  <a:gd name="connsiteY5" fmla="*/ 33266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0719" y="33266"/>
                    </a:moveTo>
                    <a:cubicBezTo>
                      <a:pt x="50798" y="42826"/>
                      <a:pt x="43110" y="50641"/>
                      <a:pt x="33550" y="50720"/>
                    </a:cubicBezTo>
                    <a:cubicBezTo>
                      <a:pt x="23990" y="50798"/>
                      <a:pt x="16175" y="43112"/>
                      <a:pt x="16097" y="33551"/>
                    </a:cubicBezTo>
                    <a:cubicBezTo>
                      <a:pt x="16018" y="23990"/>
                      <a:pt x="23704" y="16176"/>
                      <a:pt x="33266" y="16097"/>
                    </a:cubicBezTo>
                    <a:cubicBezTo>
                      <a:pt x="33360" y="16096"/>
                      <a:pt x="33456" y="16096"/>
                      <a:pt x="33550" y="16097"/>
                    </a:cubicBezTo>
                    <a:cubicBezTo>
                      <a:pt x="43032" y="16097"/>
                      <a:pt x="50719" y="23784"/>
                      <a:pt x="50719" y="3326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grpSp>
        <p:sp>
          <p:nvSpPr>
            <p:cNvPr id="324" name="Oval 323">
              <a:extLst>
                <a:ext uri="{FF2B5EF4-FFF2-40B4-BE49-F238E27FC236}">
                  <a16:creationId xmlns:a16="http://schemas.microsoft.com/office/drawing/2014/main" xmlns="" id="{072810AE-1EA3-F34E-A24C-D40D1A3826BB}"/>
                </a:ext>
              </a:extLst>
            </p:cNvPr>
            <p:cNvSpPr/>
            <p:nvPr/>
          </p:nvSpPr>
          <p:spPr>
            <a:xfrm>
              <a:off x="-1018159" y="2295367"/>
              <a:ext cx="773893" cy="773897"/>
            </a:xfrm>
            <a:prstGeom prst="ellipse">
              <a:avLst/>
            </a:prstGeom>
            <a:gr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5073"/>
                </a:solidFill>
                <a:effectLst/>
                <a:uLnTx/>
                <a:uFillTx/>
                <a:latin typeface="CiscoSansTT ExtraLight"/>
                <a:ea typeface="+mn-ea"/>
                <a:cs typeface="+mn-cs"/>
              </a:endParaRPr>
            </a:p>
          </p:txBody>
        </p:sp>
      </p:grpSp>
      <p:grpSp>
        <p:nvGrpSpPr>
          <p:cNvPr id="431" name="Group 430">
            <a:extLst>
              <a:ext uri="{FF2B5EF4-FFF2-40B4-BE49-F238E27FC236}">
                <a16:creationId xmlns:a16="http://schemas.microsoft.com/office/drawing/2014/main" xmlns="" id="{D4403025-119A-544F-98EE-F59A887238B4}"/>
              </a:ext>
            </a:extLst>
          </p:cNvPr>
          <p:cNvGrpSpPr>
            <a:grpSpLocks noChangeAspect="1"/>
          </p:cNvGrpSpPr>
          <p:nvPr/>
        </p:nvGrpSpPr>
        <p:grpSpPr>
          <a:xfrm>
            <a:off x="7095197" y="2780073"/>
            <a:ext cx="339581" cy="347498"/>
            <a:chOff x="-1285851" y="2012409"/>
            <a:chExt cx="1309278" cy="1339813"/>
          </a:xfrm>
          <a:solidFill>
            <a:srgbClr val="6EBE4A"/>
          </a:solidFill>
        </p:grpSpPr>
        <p:grpSp>
          <p:nvGrpSpPr>
            <p:cNvPr id="432" name="Graphic 75">
              <a:extLst>
                <a:ext uri="{FF2B5EF4-FFF2-40B4-BE49-F238E27FC236}">
                  <a16:creationId xmlns:a16="http://schemas.microsoft.com/office/drawing/2014/main" xmlns="" id="{94A091D5-76FE-F643-B61F-839769DC6DF9}"/>
                </a:ext>
              </a:extLst>
            </p:cNvPr>
            <p:cNvGrpSpPr/>
            <p:nvPr/>
          </p:nvGrpSpPr>
          <p:grpSpPr>
            <a:xfrm>
              <a:off x="-1285851" y="2012409"/>
              <a:ext cx="1309278" cy="1339813"/>
              <a:chOff x="4820236" y="1931698"/>
              <a:chExt cx="926552" cy="948156"/>
            </a:xfrm>
            <a:grpFill/>
          </p:grpSpPr>
          <p:sp>
            <p:nvSpPr>
              <p:cNvPr id="434" name="Freeform: Shape 589">
                <a:extLst>
                  <a:ext uri="{FF2B5EF4-FFF2-40B4-BE49-F238E27FC236}">
                    <a16:creationId xmlns:a16="http://schemas.microsoft.com/office/drawing/2014/main" xmlns="" id="{5C2B0449-2D85-3444-8C4E-E44C8B230223}"/>
                  </a:ext>
                </a:extLst>
              </p:cNvPr>
              <p:cNvSpPr/>
              <p:nvPr/>
            </p:nvSpPr>
            <p:spPr>
              <a:xfrm>
                <a:off x="5229430" y="1931698"/>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5" name="Freeform: Shape 590">
                <a:extLst>
                  <a:ext uri="{FF2B5EF4-FFF2-40B4-BE49-F238E27FC236}">
                    <a16:creationId xmlns:a16="http://schemas.microsoft.com/office/drawing/2014/main" xmlns="" id="{FD6FDA1C-F152-C349-9F2B-74829DA4976C}"/>
                  </a:ext>
                </a:extLst>
              </p:cNvPr>
              <p:cNvSpPr/>
              <p:nvPr/>
            </p:nvSpPr>
            <p:spPr>
              <a:xfrm>
                <a:off x="5084495" y="1957451"/>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6" name="Freeform: Shape 591">
                <a:extLst>
                  <a:ext uri="{FF2B5EF4-FFF2-40B4-BE49-F238E27FC236}">
                    <a16:creationId xmlns:a16="http://schemas.microsoft.com/office/drawing/2014/main" xmlns="" id="{3C35C4FC-71BB-4444-9659-21515041430D}"/>
                  </a:ext>
                </a:extLst>
              </p:cNvPr>
              <p:cNvSpPr/>
              <p:nvPr/>
            </p:nvSpPr>
            <p:spPr>
              <a:xfrm>
                <a:off x="4957158" y="2031134"/>
                <a:ext cx="100152" cy="100152"/>
              </a:xfrm>
              <a:custGeom>
                <a:avLst/>
                <a:gdLst>
                  <a:gd name="connsiteX0" fmla="*/ 97363 w 100152"/>
                  <a:gd name="connsiteY0" fmla="*/ 56586 h 100152"/>
                  <a:gd name="connsiteX1" fmla="*/ 56872 w 100152"/>
                  <a:gd name="connsiteY1" fmla="*/ 97363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443 h 100152"/>
                  <a:gd name="connsiteX6" fmla="*/ 97363 w 100152"/>
                  <a:gd name="connsiteY6"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3" y="56586"/>
                    </a:moveTo>
                    <a:cubicBezTo>
                      <a:pt x="97441" y="79028"/>
                      <a:pt x="79314" y="97284"/>
                      <a:pt x="56872" y="97363"/>
                    </a:cubicBezTo>
                    <a:cubicBezTo>
                      <a:pt x="34431" y="97441"/>
                      <a:pt x="16176" y="79314"/>
                      <a:pt x="16096" y="56872"/>
                    </a:cubicBezTo>
                    <a:cubicBezTo>
                      <a:pt x="16017" y="34431"/>
                      <a:pt x="34145" y="16175"/>
                      <a:pt x="56586" y="16096"/>
                    </a:cubicBezTo>
                    <a:cubicBezTo>
                      <a:pt x="56634" y="16096"/>
                      <a:pt x="56682" y="16096"/>
                      <a:pt x="56729" y="16096"/>
                    </a:cubicBezTo>
                    <a:cubicBezTo>
                      <a:pt x="79092" y="16017"/>
                      <a:pt x="97284" y="34081"/>
                      <a:pt x="97363" y="56443"/>
                    </a:cubicBezTo>
                    <a:cubicBezTo>
                      <a:pt x="97363" y="56490"/>
                      <a:pt x="97363" y="56539"/>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7" name="Freeform: Shape 592">
                <a:extLst>
                  <a:ext uri="{FF2B5EF4-FFF2-40B4-BE49-F238E27FC236}">
                    <a16:creationId xmlns:a16="http://schemas.microsoft.com/office/drawing/2014/main" xmlns="" id="{FC165180-464F-2F40-A468-05614F375308}"/>
                  </a:ext>
                </a:extLst>
              </p:cNvPr>
              <p:cNvSpPr/>
              <p:nvPr/>
            </p:nvSpPr>
            <p:spPr>
              <a:xfrm>
                <a:off x="4862729" y="2144021"/>
                <a:ext cx="100152" cy="100152"/>
              </a:xfrm>
              <a:custGeom>
                <a:avLst/>
                <a:gdLst>
                  <a:gd name="connsiteX0" fmla="*/ 97076 w 100152"/>
                  <a:gd name="connsiteY0" fmla="*/ 56586 h 100152"/>
                  <a:gd name="connsiteX1" fmla="*/ 56586 w 100152"/>
                  <a:gd name="connsiteY1" fmla="*/ 97076 h 100152"/>
                  <a:gd name="connsiteX2" fmla="*/ 16096 w 100152"/>
                  <a:gd name="connsiteY2" fmla="*/ 56586 h 100152"/>
                  <a:gd name="connsiteX3" fmla="*/ 56586 w 100152"/>
                  <a:gd name="connsiteY3" fmla="*/ 16096 h 100152"/>
                  <a:gd name="connsiteX4" fmla="*/ 97076 w 100152"/>
                  <a:gd name="connsiteY4" fmla="*/ 56586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076" y="56586"/>
                    </a:moveTo>
                    <a:cubicBezTo>
                      <a:pt x="97076" y="78949"/>
                      <a:pt x="78949" y="97076"/>
                      <a:pt x="56586" y="97076"/>
                    </a:cubicBezTo>
                    <a:cubicBezTo>
                      <a:pt x="34223" y="97076"/>
                      <a:pt x="16096" y="78949"/>
                      <a:pt x="16096" y="56586"/>
                    </a:cubicBezTo>
                    <a:cubicBezTo>
                      <a:pt x="16096" y="34224"/>
                      <a:pt x="34223" y="16096"/>
                      <a:pt x="56586" y="16096"/>
                    </a:cubicBezTo>
                    <a:cubicBezTo>
                      <a:pt x="78949" y="16096"/>
                      <a:pt x="97076" y="34224"/>
                      <a:pt x="97076"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8" name="Freeform: Shape 593">
                <a:extLst>
                  <a:ext uri="{FF2B5EF4-FFF2-40B4-BE49-F238E27FC236}">
                    <a16:creationId xmlns:a16="http://schemas.microsoft.com/office/drawing/2014/main" xmlns="" id="{8F63B56B-CD9A-D64B-846A-4338E6A8F361}"/>
                  </a:ext>
                </a:extLst>
              </p:cNvPr>
              <p:cNvSpPr/>
              <p:nvPr/>
            </p:nvSpPr>
            <p:spPr>
              <a:xfrm>
                <a:off x="4820236" y="2290243"/>
                <a:ext cx="85845" cy="85845"/>
              </a:xfrm>
              <a:custGeom>
                <a:avLst/>
                <a:gdLst>
                  <a:gd name="connsiteX0" fmla="*/ 81624 w 85844"/>
                  <a:gd name="connsiteY0" fmla="*/ 48860 h 85844"/>
                  <a:gd name="connsiteX1" fmla="*/ 48860 w 85844"/>
                  <a:gd name="connsiteY1" fmla="*/ 81624 h 85844"/>
                  <a:gd name="connsiteX2" fmla="*/ 16096 w 85844"/>
                  <a:gd name="connsiteY2" fmla="*/ 48860 h 85844"/>
                  <a:gd name="connsiteX3" fmla="*/ 48860 w 85844"/>
                  <a:gd name="connsiteY3" fmla="*/ 16096 h 85844"/>
                  <a:gd name="connsiteX4" fmla="*/ 81624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4" y="48860"/>
                    </a:moveTo>
                    <a:cubicBezTo>
                      <a:pt x="81624" y="66955"/>
                      <a:pt x="66955" y="81624"/>
                      <a:pt x="48860" y="81624"/>
                    </a:cubicBezTo>
                    <a:cubicBezTo>
                      <a:pt x="30765" y="81624"/>
                      <a:pt x="16096" y="66955"/>
                      <a:pt x="16096" y="48860"/>
                    </a:cubicBezTo>
                    <a:cubicBezTo>
                      <a:pt x="16096" y="30765"/>
                      <a:pt x="30765" y="16096"/>
                      <a:pt x="48860" y="16096"/>
                    </a:cubicBezTo>
                    <a:cubicBezTo>
                      <a:pt x="66923" y="16175"/>
                      <a:pt x="81545" y="30797"/>
                      <a:pt x="81624" y="488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9" name="Freeform: Shape 594">
                <a:extLst>
                  <a:ext uri="{FF2B5EF4-FFF2-40B4-BE49-F238E27FC236}">
                    <a16:creationId xmlns:a16="http://schemas.microsoft.com/office/drawing/2014/main" xmlns="" id="{709E72F0-D586-EB49-9606-8153E170DA22}"/>
                  </a:ext>
                </a:extLst>
              </p:cNvPr>
              <p:cNvSpPr/>
              <p:nvPr/>
            </p:nvSpPr>
            <p:spPr>
              <a:xfrm>
                <a:off x="4826102" y="2443190"/>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0" name="Freeform: Shape 595">
                <a:extLst>
                  <a:ext uri="{FF2B5EF4-FFF2-40B4-BE49-F238E27FC236}">
                    <a16:creationId xmlns:a16="http://schemas.microsoft.com/office/drawing/2014/main" xmlns="" id="{7916175B-888C-0840-B336-2F44D5421E04}"/>
                  </a:ext>
                </a:extLst>
              </p:cNvPr>
              <p:cNvSpPr/>
              <p:nvPr/>
            </p:nvSpPr>
            <p:spPr>
              <a:xfrm>
                <a:off x="4880184" y="2584548"/>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1" name="Freeform: Shape 596">
                <a:extLst>
                  <a:ext uri="{FF2B5EF4-FFF2-40B4-BE49-F238E27FC236}">
                    <a16:creationId xmlns:a16="http://schemas.microsoft.com/office/drawing/2014/main" xmlns="" id="{3DF2E5F7-1514-164F-A295-108206A19BDF}"/>
                  </a:ext>
                </a:extLst>
              </p:cNvPr>
              <p:cNvSpPr/>
              <p:nvPr/>
            </p:nvSpPr>
            <p:spPr>
              <a:xfrm>
                <a:off x="4980623" y="2703300"/>
                <a:ext cx="57230" cy="57230"/>
              </a:xfrm>
              <a:custGeom>
                <a:avLst/>
                <a:gdLst>
                  <a:gd name="connsiteX0" fmla="*/ 52151 w 57229"/>
                  <a:gd name="connsiteY0" fmla="*/ 34124 h 57229"/>
                  <a:gd name="connsiteX1" fmla="*/ 34123 w 57229"/>
                  <a:gd name="connsiteY1" fmla="*/ 52151 h 57229"/>
                  <a:gd name="connsiteX2" fmla="*/ 16096 w 57229"/>
                  <a:gd name="connsiteY2" fmla="*/ 34124 h 57229"/>
                  <a:gd name="connsiteX3" fmla="*/ 34123 w 57229"/>
                  <a:gd name="connsiteY3" fmla="*/ 16097 h 57229"/>
                  <a:gd name="connsiteX4" fmla="*/ 52151 w 57229"/>
                  <a:gd name="connsiteY4" fmla="*/ 33836 h 57229"/>
                  <a:gd name="connsiteX5" fmla="*/ 52151 w 57229"/>
                  <a:gd name="connsiteY5" fmla="*/ 34124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2151" y="34124"/>
                    </a:moveTo>
                    <a:cubicBezTo>
                      <a:pt x="52151" y="44080"/>
                      <a:pt x="44080" y="52151"/>
                      <a:pt x="34123" y="52151"/>
                    </a:cubicBezTo>
                    <a:cubicBezTo>
                      <a:pt x="24167" y="52151"/>
                      <a:pt x="16096" y="44080"/>
                      <a:pt x="16096" y="34124"/>
                    </a:cubicBezTo>
                    <a:cubicBezTo>
                      <a:pt x="16096" y="24167"/>
                      <a:pt x="24167" y="16097"/>
                      <a:pt x="34123" y="16097"/>
                    </a:cubicBezTo>
                    <a:cubicBezTo>
                      <a:pt x="44000" y="16016"/>
                      <a:pt x="52072" y="23960"/>
                      <a:pt x="52151" y="33836"/>
                    </a:cubicBezTo>
                    <a:cubicBezTo>
                      <a:pt x="52152" y="33932"/>
                      <a:pt x="52152" y="34028"/>
                      <a:pt x="52151" y="34124"/>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2" name="Freeform: Shape 597">
                <a:extLst>
                  <a:ext uri="{FF2B5EF4-FFF2-40B4-BE49-F238E27FC236}">
                    <a16:creationId xmlns:a16="http://schemas.microsoft.com/office/drawing/2014/main" xmlns="" id="{4CAEB3B4-FC34-E241-B813-410364385F9A}"/>
                  </a:ext>
                </a:extLst>
              </p:cNvPr>
              <p:cNvSpPr/>
              <p:nvPr/>
            </p:nvSpPr>
            <p:spPr>
              <a:xfrm>
                <a:off x="5108674" y="2777556"/>
                <a:ext cx="57230" cy="57230"/>
              </a:xfrm>
              <a:custGeom>
                <a:avLst/>
                <a:gdLst>
                  <a:gd name="connsiteX0" fmla="*/ 50434 w 57229"/>
                  <a:gd name="connsiteY0" fmla="*/ 33265 h 57229"/>
                  <a:gd name="connsiteX1" fmla="*/ 33265 w 57229"/>
                  <a:gd name="connsiteY1" fmla="*/ 50434 h 57229"/>
                  <a:gd name="connsiteX2" fmla="*/ 16096 w 57229"/>
                  <a:gd name="connsiteY2" fmla="*/ 33265 h 57229"/>
                  <a:gd name="connsiteX3" fmla="*/ 33265 w 57229"/>
                  <a:gd name="connsiteY3" fmla="*/ 16096 h 57229"/>
                  <a:gd name="connsiteX4" fmla="*/ 50434 w 57229"/>
                  <a:gd name="connsiteY4" fmla="*/ 33265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0434" y="33265"/>
                    </a:moveTo>
                    <a:cubicBezTo>
                      <a:pt x="50434" y="42746"/>
                      <a:pt x="42746" y="50434"/>
                      <a:pt x="33265" y="50434"/>
                    </a:cubicBezTo>
                    <a:cubicBezTo>
                      <a:pt x="23783" y="50434"/>
                      <a:pt x="16096" y="42746"/>
                      <a:pt x="16096" y="33265"/>
                    </a:cubicBezTo>
                    <a:cubicBezTo>
                      <a:pt x="16096" y="23783"/>
                      <a:pt x="23783" y="16096"/>
                      <a:pt x="33265" y="16096"/>
                    </a:cubicBezTo>
                    <a:cubicBezTo>
                      <a:pt x="42746" y="16096"/>
                      <a:pt x="50434" y="23783"/>
                      <a:pt x="50434" y="33265"/>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3" name="Freeform: Shape 598">
                <a:extLst>
                  <a:ext uri="{FF2B5EF4-FFF2-40B4-BE49-F238E27FC236}">
                    <a16:creationId xmlns:a16="http://schemas.microsoft.com/office/drawing/2014/main" xmlns="" id="{F0F75AAA-2206-0042-A84A-4D2436A07AED}"/>
                  </a:ext>
                </a:extLst>
              </p:cNvPr>
              <p:cNvSpPr/>
              <p:nvPr/>
            </p:nvSpPr>
            <p:spPr>
              <a:xfrm>
                <a:off x="5230288" y="2779702"/>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4" name="Freeform: Shape 599">
                <a:extLst>
                  <a:ext uri="{FF2B5EF4-FFF2-40B4-BE49-F238E27FC236}">
                    <a16:creationId xmlns:a16="http://schemas.microsoft.com/office/drawing/2014/main" xmlns="" id="{EEDF59CF-4873-5849-B66B-2B272466BA0B}"/>
                  </a:ext>
                </a:extLst>
              </p:cNvPr>
              <p:cNvSpPr/>
              <p:nvPr/>
            </p:nvSpPr>
            <p:spPr>
              <a:xfrm>
                <a:off x="5375223" y="2753519"/>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6" name="Freeform: Shape 600">
                <a:extLst>
                  <a:ext uri="{FF2B5EF4-FFF2-40B4-BE49-F238E27FC236}">
                    <a16:creationId xmlns:a16="http://schemas.microsoft.com/office/drawing/2014/main" xmlns="" id="{AE07387A-394F-5046-AF1C-2644B8C4DD6B}"/>
                  </a:ext>
                </a:extLst>
              </p:cNvPr>
              <p:cNvSpPr/>
              <p:nvPr/>
            </p:nvSpPr>
            <p:spPr>
              <a:xfrm>
                <a:off x="5502559" y="2680265"/>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7" name="Freeform: Shape 601">
                <a:extLst>
                  <a:ext uri="{FF2B5EF4-FFF2-40B4-BE49-F238E27FC236}">
                    <a16:creationId xmlns:a16="http://schemas.microsoft.com/office/drawing/2014/main" xmlns="" id="{94A7515D-ED1E-4746-9102-976C39B83862}"/>
                  </a:ext>
                </a:extLst>
              </p:cNvPr>
              <p:cNvSpPr/>
              <p:nvPr/>
            </p:nvSpPr>
            <p:spPr>
              <a:xfrm>
                <a:off x="5597132" y="2567379"/>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56872 w 100152"/>
                  <a:gd name="connsiteY4" fmla="*/ 16096 h 100152"/>
                  <a:gd name="connsiteX5" fmla="*/ 97362 w 100152"/>
                  <a:gd name="connsiteY5" fmla="*/ 56586 h 100152"/>
                  <a:gd name="connsiteX6" fmla="*/ 97362 w 100152"/>
                  <a:gd name="connsiteY6" fmla="*/ 56729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56776" y="16096"/>
                      <a:pt x="56825" y="16096"/>
                      <a:pt x="56872" y="16096"/>
                    </a:cubicBezTo>
                    <a:cubicBezTo>
                      <a:pt x="79235" y="16096"/>
                      <a:pt x="97362" y="34223"/>
                      <a:pt x="97362" y="56586"/>
                    </a:cubicBezTo>
                    <a:cubicBezTo>
                      <a:pt x="97362" y="56633"/>
                      <a:pt x="97362" y="56682"/>
                      <a:pt x="97362" y="56729"/>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8" name="Freeform: Shape 602">
                <a:extLst>
                  <a:ext uri="{FF2B5EF4-FFF2-40B4-BE49-F238E27FC236}">
                    <a16:creationId xmlns:a16="http://schemas.microsoft.com/office/drawing/2014/main" xmlns="" id="{D2631262-A268-E64E-A31A-172A6529230A}"/>
                  </a:ext>
                </a:extLst>
              </p:cNvPr>
              <p:cNvSpPr/>
              <p:nvPr/>
            </p:nvSpPr>
            <p:spPr>
              <a:xfrm>
                <a:off x="5655366" y="2436323"/>
                <a:ext cx="85845" cy="85845"/>
              </a:xfrm>
              <a:custGeom>
                <a:avLst/>
                <a:gdLst>
                  <a:gd name="connsiteX0" fmla="*/ 81621 w 85844"/>
                  <a:gd name="connsiteY0" fmla="*/ 49289 h 85844"/>
                  <a:gd name="connsiteX1" fmla="*/ 48431 w 85844"/>
                  <a:gd name="connsiteY1" fmla="*/ 81621 h 85844"/>
                  <a:gd name="connsiteX2" fmla="*/ 16099 w 85844"/>
                  <a:gd name="connsiteY2" fmla="*/ 48431 h 85844"/>
                  <a:gd name="connsiteX3" fmla="*/ 48857 w 85844"/>
                  <a:gd name="connsiteY3" fmla="*/ 16096 h 85844"/>
                  <a:gd name="connsiteX4" fmla="*/ 81621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1" y="49289"/>
                    </a:moveTo>
                    <a:cubicBezTo>
                      <a:pt x="81384" y="67382"/>
                      <a:pt x="66524" y="81859"/>
                      <a:pt x="48431" y="81621"/>
                    </a:cubicBezTo>
                    <a:cubicBezTo>
                      <a:pt x="30338" y="81384"/>
                      <a:pt x="15861" y="66524"/>
                      <a:pt x="16099" y="48431"/>
                    </a:cubicBezTo>
                    <a:cubicBezTo>
                      <a:pt x="16333" y="30505"/>
                      <a:pt x="30930" y="16097"/>
                      <a:pt x="48857" y="16096"/>
                    </a:cubicBezTo>
                    <a:cubicBezTo>
                      <a:pt x="66952" y="16096"/>
                      <a:pt x="81621" y="30765"/>
                      <a:pt x="81621" y="488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9" name="Freeform: Shape 603">
                <a:extLst>
                  <a:ext uri="{FF2B5EF4-FFF2-40B4-BE49-F238E27FC236}">
                    <a16:creationId xmlns:a16="http://schemas.microsoft.com/office/drawing/2014/main" xmlns="" id="{C5004796-71A5-E045-86DD-A47D25D8CDC3}"/>
                  </a:ext>
                </a:extLst>
              </p:cNvPr>
              <p:cNvSpPr/>
              <p:nvPr/>
            </p:nvSpPr>
            <p:spPr>
              <a:xfrm>
                <a:off x="5660943" y="2294822"/>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0" name="Freeform: Shape 604">
                <a:extLst>
                  <a:ext uri="{FF2B5EF4-FFF2-40B4-BE49-F238E27FC236}">
                    <a16:creationId xmlns:a16="http://schemas.microsoft.com/office/drawing/2014/main" xmlns="" id="{B0CEE36F-C56C-8C48-B2B9-31ACFD3FB1AB}"/>
                  </a:ext>
                </a:extLst>
              </p:cNvPr>
              <p:cNvSpPr/>
              <p:nvPr/>
            </p:nvSpPr>
            <p:spPr>
              <a:xfrm>
                <a:off x="5613585" y="2160474"/>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1" name="Freeform: Shape 605">
                <a:extLst>
                  <a:ext uri="{FF2B5EF4-FFF2-40B4-BE49-F238E27FC236}">
                    <a16:creationId xmlns:a16="http://schemas.microsoft.com/office/drawing/2014/main" xmlns="" id="{8E97B3D7-9E3B-9A46-9E22-A14D33853C8F}"/>
                  </a:ext>
                </a:extLst>
              </p:cNvPr>
              <p:cNvSpPr/>
              <p:nvPr/>
            </p:nvSpPr>
            <p:spPr>
              <a:xfrm>
                <a:off x="5524307" y="2053168"/>
                <a:ext cx="57230" cy="57230"/>
              </a:xfrm>
              <a:custGeom>
                <a:avLst/>
                <a:gdLst>
                  <a:gd name="connsiteX0" fmla="*/ 52151 w 57229"/>
                  <a:gd name="connsiteY0" fmla="*/ 34123 h 57229"/>
                  <a:gd name="connsiteX1" fmla="*/ 34123 w 57229"/>
                  <a:gd name="connsiteY1" fmla="*/ 52151 h 57229"/>
                  <a:gd name="connsiteX2" fmla="*/ 16096 w 57229"/>
                  <a:gd name="connsiteY2" fmla="*/ 34123 h 57229"/>
                  <a:gd name="connsiteX3" fmla="*/ 34123 w 57229"/>
                  <a:gd name="connsiteY3" fmla="*/ 16096 h 57229"/>
                  <a:gd name="connsiteX4" fmla="*/ 52151 w 57229"/>
                  <a:gd name="connsiteY4" fmla="*/ 34123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2151" y="34123"/>
                    </a:moveTo>
                    <a:cubicBezTo>
                      <a:pt x="52151" y="44080"/>
                      <a:pt x="44080" y="52151"/>
                      <a:pt x="34123" y="52151"/>
                    </a:cubicBezTo>
                    <a:cubicBezTo>
                      <a:pt x="24167" y="52151"/>
                      <a:pt x="16096" y="44080"/>
                      <a:pt x="16096" y="34123"/>
                    </a:cubicBezTo>
                    <a:cubicBezTo>
                      <a:pt x="16096" y="24167"/>
                      <a:pt x="24167" y="16096"/>
                      <a:pt x="34123" y="16096"/>
                    </a:cubicBezTo>
                    <a:cubicBezTo>
                      <a:pt x="44080" y="16096"/>
                      <a:pt x="52151" y="24167"/>
                      <a:pt x="52151" y="34123"/>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2" name="Freeform: Shape 606">
                <a:extLst>
                  <a:ext uri="{FF2B5EF4-FFF2-40B4-BE49-F238E27FC236}">
                    <a16:creationId xmlns:a16="http://schemas.microsoft.com/office/drawing/2014/main" xmlns="" id="{F2EADF72-D588-F846-8F9E-D292D30EE4FA}"/>
                  </a:ext>
                </a:extLst>
              </p:cNvPr>
              <p:cNvSpPr/>
              <p:nvPr/>
            </p:nvSpPr>
            <p:spPr>
              <a:xfrm>
                <a:off x="5397829" y="1980628"/>
                <a:ext cx="57230" cy="57230"/>
              </a:xfrm>
              <a:custGeom>
                <a:avLst/>
                <a:gdLst>
                  <a:gd name="connsiteX0" fmla="*/ 50719 w 57229"/>
                  <a:gd name="connsiteY0" fmla="*/ 33266 h 57229"/>
                  <a:gd name="connsiteX1" fmla="*/ 33550 w 57229"/>
                  <a:gd name="connsiteY1" fmla="*/ 50720 h 57229"/>
                  <a:gd name="connsiteX2" fmla="*/ 16097 w 57229"/>
                  <a:gd name="connsiteY2" fmla="*/ 33551 h 57229"/>
                  <a:gd name="connsiteX3" fmla="*/ 33266 w 57229"/>
                  <a:gd name="connsiteY3" fmla="*/ 16097 h 57229"/>
                  <a:gd name="connsiteX4" fmla="*/ 33550 w 57229"/>
                  <a:gd name="connsiteY4" fmla="*/ 16097 h 57229"/>
                  <a:gd name="connsiteX5" fmla="*/ 50719 w 57229"/>
                  <a:gd name="connsiteY5" fmla="*/ 33266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0719" y="33266"/>
                    </a:moveTo>
                    <a:cubicBezTo>
                      <a:pt x="50798" y="42826"/>
                      <a:pt x="43110" y="50641"/>
                      <a:pt x="33550" y="50720"/>
                    </a:cubicBezTo>
                    <a:cubicBezTo>
                      <a:pt x="23990" y="50798"/>
                      <a:pt x="16175" y="43112"/>
                      <a:pt x="16097" y="33551"/>
                    </a:cubicBezTo>
                    <a:cubicBezTo>
                      <a:pt x="16018" y="23990"/>
                      <a:pt x="23704" y="16176"/>
                      <a:pt x="33266" y="16097"/>
                    </a:cubicBezTo>
                    <a:cubicBezTo>
                      <a:pt x="33360" y="16096"/>
                      <a:pt x="33456" y="16096"/>
                      <a:pt x="33550" y="16097"/>
                    </a:cubicBezTo>
                    <a:cubicBezTo>
                      <a:pt x="43032" y="16097"/>
                      <a:pt x="50719" y="23784"/>
                      <a:pt x="50719" y="33266"/>
                    </a:cubicBezTo>
                    <a:close/>
                  </a:path>
                </a:pathLst>
              </a:custGeom>
              <a:grpFill/>
              <a:ln w="14288"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iscoSansTT ExtraLight"/>
                  <a:ea typeface="+mn-ea"/>
                  <a:cs typeface="+mn-cs"/>
                </a:endParaRPr>
              </a:p>
            </p:txBody>
          </p:sp>
        </p:grpSp>
        <p:sp>
          <p:nvSpPr>
            <p:cNvPr id="433" name="Oval 432">
              <a:extLst>
                <a:ext uri="{FF2B5EF4-FFF2-40B4-BE49-F238E27FC236}">
                  <a16:creationId xmlns:a16="http://schemas.microsoft.com/office/drawing/2014/main" xmlns="" id="{B5C90375-B39A-C149-A172-88A200F2F5F2}"/>
                </a:ext>
              </a:extLst>
            </p:cNvPr>
            <p:cNvSpPr/>
            <p:nvPr/>
          </p:nvSpPr>
          <p:spPr>
            <a:xfrm>
              <a:off x="-1018159" y="2295367"/>
              <a:ext cx="773893" cy="773897"/>
            </a:xfrm>
            <a:prstGeom prst="ellipse">
              <a:avLst/>
            </a:prstGeom>
            <a:gr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5073"/>
                </a:solidFill>
                <a:effectLst/>
                <a:uLnTx/>
                <a:uFillTx/>
                <a:latin typeface="CiscoSansTT ExtraLight"/>
                <a:ea typeface="+mn-ea"/>
                <a:cs typeface="+mn-cs"/>
              </a:endParaRPr>
            </a:p>
          </p:txBody>
        </p:sp>
      </p:grpSp>
      <p:sp>
        <p:nvSpPr>
          <p:cNvPr id="473" name="TextBox 472">
            <a:extLst>
              <a:ext uri="{FF2B5EF4-FFF2-40B4-BE49-F238E27FC236}">
                <a16:creationId xmlns:a16="http://schemas.microsoft.com/office/drawing/2014/main" xmlns="" id="{7D54AB97-B1AD-6D4D-8FDD-11FDADBEB1D0}"/>
              </a:ext>
            </a:extLst>
          </p:cNvPr>
          <p:cNvSpPr txBox="1"/>
          <p:nvPr/>
        </p:nvSpPr>
        <p:spPr>
          <a:xfrm>
            <a:off x="4399931" y="1660119"/>
            <a:ext cx="1374970" cy="400110"/>
          </a:xfrm>
          <a:prstGeom prst="rect">
            <a:avLst/>
          </a:prstGeom>
          <a:noFill/>
        </p:spPr>
        <p:txBody>
          <a:bodyPr wrap="square" rtlCol="0">
            <a:spAutoFit/>
          </a:bodyPr>
          <a:lstStyle/>
          <a:p>
            <a:pPr defTabSz="685766" eaLnBrk="0" hangingPunct="0">
              <a:defRPr/>
            </a:pPr>
            <a:r>
              <a:rPr lang="en-US" sz="2000" dirty="0">
                <a:solidFill>
                  <a:schemeClr val="accent1"/>
                </a:solidFill>
                <a:latin typeface="CiscoSansTT" panose="020B0503020201020303" pitchFamily="34" charset="0"/>
                <a:ea typeface="ＭＳ Ｐゴシック" panose="020B0600070205080204" pitchFamily="34" charset="-128"/>
                <a:cs typeface="CiscoSansTT" panose="020B0503020201020303" pitchFamily="34" charset="0"/>
              </a:rPr>
              <a:t>visibility</a:t>
            </a:r>
            <a:r>
              <a:rPr lang="en-US" sz="1400" dirty="0">
                <a:solidFill>
                  <a:schemeClr val="accent1"/>
                </a:solidFill>
                <a:latin typeface="CiscoSansTT" panose="020B0503020201020303" pitchFamily="34" charset="0"/>
                <a:ea typeface="ＭＳ Ｐゴシック" panose="020B0600070205080204" pitchFamily="34" charset="-128"/>
                <a:cs typeface="CiscoSansTT" panose="020B0503020201020303" pitchFamily="34" charset="0"/>
              </a:rPr>
              <a:t> </a:t>
            </a:r>
            <a:endParaRPr lang="en-US" sz="1400" dirty="0">
              <a:solidFill>
                <a:schemeClr val="accent1"/>
              </a:solidFill>
              <a:latin typeface="CiscoSansTT ExtraLight" panose="020B0303020201020303" pitchFamily="34" charset="0"/>
              <a:ea typeface="ＭＳ Ｐゴシック" panose="020B0600070205080204" pitchFamily="34" charset="-128"/>
              <a:cs typeface="CiscoSansTT ExtraLight" panose="020B0303020201020303" pitchFamily="34" charset="0"/>
            </a:endParaRPr>
          </a:p>
        </p:txBody>
      </p:sp>
      <p:sp>
        <p:nvSpPr>
          <p:cNvPr id="474" name="TextBox 473">
            <a:extLst>
              <a:ext uri="{FF2B5EF4-FFF2-40B4-BE49-F238E27FC236}">
                <a16:creationId xmlns:a16="http://schemas.microsoft.com/office/drawing/2014/main" xmlns="" id="{4AD40BFC-AD37-A141-A82C-9CB81BF6CB6B}"/>
              </a:ext>
            </a:extLst>
          </p:cNvPr>
          <p:cNvSpPr txBox="1"/>
          <p:nvPr/>
        </p:nvSpPr>
        <p:spPr>
          <a:xfrm>
            <a:off x="7074130" y="1657817"/>
            <a:ext cx="1470778" cy="400110"/>
          </a:xfrm>
          <a:prstGeom prst="rect">
            <a:avLst/>
          </a:prstGeom>
          <a:noFill/>
        </p:spPr>
        <p:txBody>
          <a:bodyPr wrap="square" rtlCol="0">
            <a:spAutoFit/>
          </a:bodyPr>
          <a:lstStyle/>
          <a:p>
            <a:pPr defTabSz="685766" eaLnBrk="0" hangingPunct="0">
              <a:defRPr/>
            </a:pPr>
            <a:r>
              <a:rPr lang="en-US" sz="2000" dirty="0">
                <a:solidFill>
                  <a:schemeClr val="accent1"/>
                </a:solidFill>
                <a:latin typeface="CiscoSansTT" panose="020B0503020201020303" pitchFamily="34" charset="0"/>
                <a:ea typeface="ＭＳ Ｐゴシック" panose="020B0600070205080204" pitchFamily="34" charset="-128"/>
                <a:cs typeface="CiscoSansTT" panose="020B0503020201020303" pitchFamily="34" charset="0"/>
              </a:rPr>
              <a:t>integration</a:t>
            </a:r>
            <a:endParaRPr lang="en-US" sz="1400" dirty="0">
              <a:solidFill>
                <a:schemeClr val="accent1"/>
              </a:solidFill>
              <a:latin typeface="CiscoSansTT ExtraLight" panose="020B0303020201020303" pitchFamily="34" charset="0"/>
              <a:ea typeface="ＭＳ Ｐゴシック" panose="020B0600070205080204" pitchFamily="34" charset="-128"/>
              <a:cs typeface="CiscoSansTT ExtraLight" panose="020B0303020201020303" pitchFamily="34" charset="0"/>
            </a:endParaRPr>
          </a:p>
        </p:txBody>
      </p:sp>
      <p:sp>
        <p:nvSpPr>
          <p:cNvPr id="475" name="TextBox 474">
            <a:extLst>
              <a:ext uri="{FF2B5EF4-FFF2-40B4-BE49-F238E27FC236}">
                <a16:creationId xmlns:a16="http://schemas.microsoft.com/office/drawing/2014/main" xmlns="" id="{9A6966A4-04A5-5C41-880B-45301E00E0D3}"/>
              </a:ext>
            </a:extLst>
          </p:cNvPr>
          <p:cNvSpPr txBox="1"/>
          <p:nvPr/>
        </p:nvSpPr>
        <p:spPr>
          <a:xfrm>
            <a:off x="1343732" y="1660119"/>
            <a:ext cx="1290493" cy="400110"/>
          </a:xfrm>
          <a:prstGeom prst="rect">
            <a:avLst/>
          </a:prstGeom>
          <a:noFill/>
        </p:spPr>
        <p:txBody>
          <a:bodyPr wrap="square" rtlCol="0">
            <a:spAutoFit/>
          </a:bodyPr>
          <a:lstStyle/>
          <a:p>
            <a:pPr defTabSz="685766" eaLnBrk="0" hangingPunct="0">
              <a:defRPr/>
            </a:pPr>
            <a:r>
              <a:rPr lang="en-US" sz="2000" dirty="0">
                <a:solidFill>
                  <a:schemeClr val="accent1"/>
                </a:solidFill>
                <a:latin typeface="CiscoSansTT" panose="020B0503020201020303" pitchFamily="34" charset="0"/>
                <a:ea typeface="ＭＳ Ｐゴシック" panose="020B0600070205080204" pitchFamily="34" charset="-128"/>
                <a:cs typeface="CiscoSansTT" panose="020B0503020201020303" pitchFamily="34" charset="0"/>
              </a:rPr>
              <a:t>simplicity</a:t>
            </a:r>
          </a:p>
        </p:txBody>
      </p:sp>
    </p:spTree>
    <p:extLst>
      <p:ext uri="{BB962C8B-B14F-4D97-AF65-F5344CB8AC3E}">
        <p14:creationId xmlns:p14="http://schemas.microsoft.com/office/powerpoint/2010/main" val="1793189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1_Cisco Secure Template White">
  <a:themeElements>
    <a:clrScheme name="Cisco Secure">
      <a:dk1>
        <a:srgbClr val="0D274D"/>
      </a:dk1>
      <a:lt1>
        <a:srgbClr val="FFFFFF"/>
      </a:lt1>
      <a:dk2>
        <a:srgbClr val="0D274D"/>
      </a:dk2>
      <a:lt2>
        <a:srgbClr val="FFFFFF"/>
      </a:lt2>
      <a:accent1>
        <a:srgbClr val="6DBD4A"/>
      </a:accent1>
      <a:accent2>
        <a:srgbClr val="00BCEB"/>
      </a:accent2>
      <a:accent3>
        <a:srgbClr val="0D274D"/>
      </a:accent3>
      <a:accent4>
        <a:srgbClr val="1E4471"/>
      </a:accent4>
      <a:accent5>
        <a:srgbClr val="FBAB18"/>
      </a:accent5>
      <a:accent6>
        <a:srgbClr val="E3241B"/>
      </a:accent6>
      <a:hlink>
        <a:srgbClr val="6EBE4A"/>
      </a:hlink>
      <a:folHlink>
        <a:srgbClr val="6EBE4A"/>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xmlns="" name="SBG_PowerPoint_Template_White_v1.1" id="{2260C5F1-DFCF-5145-9464-6D73F12699C3}" vid="{63D3B145-BE40-1540-9EF0-B29D6C32B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D4EB391ADEF148831F0B8B7B0E58DD" ma:contentTypeVersion="13" ma:contentTypeDescription="Create a new document." ma:contentTypeScope="" ma:versionID="129409c9aeee136444d2bb16c2151757">
  <xsd:schema xmlns:xsd="http://www.w3.org/2001/XMLSchema" xmlns:xs="http://www.w3.org/2001/XMLSchema" xmlns:p="http://schemas.microsoft.com/office/2006/metadata/properties" xmlns:ns2="310c6ffd-c648-45d5-9160-fc9ed5cb6595" xmlns:ns3="7e2afd87-28a3-448d-a3af-7e24b976af4a" targetNamespace="http://schemas.microsoft.com/office/2006/metadata/properties" ma:root="true" ma:fieldsID="ec7bf781fcd3240f5db98d47998fd589" ns2:_="" ns3:_="">
    <xsd:import namespace="310c6ffd-c648-45d5-9160-fc9ed5cb6595"/>
    <xsd:import namespace="7e2afd87-28a3-448d-a3af-7e24b976af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PW"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c6ffd-c648-45d5-9160-fc9ed5cb65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2afd87-28a3-448d-a3af-7e24b976af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PW" ma:index="19" nillable="true" ma:displayName="PW" ma:format="Dropdown" ma:internalName="PW">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W xmlns="7e2afd87-28a3-448d-a3af-7e24b976af4a" xsi:nil="true"/>
  </documentManagement>
</p:properties>
</file>

<file path=customXml/itemProps1.xml><?xml version="1.0" encoding="utf-8"?>
<ds:datastoreItem xmlns:ds="http://schemas.openxmlformats.org/officeDocument/2006/customXml" ds:itemID="{A2CA6A91-7EC9-4B1A-8593-6BEACCE00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c6ffd-c648-45d5-9160-fc9ed5cb6595"/>
    <ds:schemaRef ds:uri="7e2afd87-28a3-448d-a3af-7e24b976af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706C17-ABA2-4903-AF48-5ACDE52445C1}">
  <ds:schemaRefs>
    <ds:schemaRef ds:uri="http://schemas.microsoft.com/sharepoint/v3/contenttype/forms"/>
  </ds:schemaRefs>
</ds:datastoreItem>
</file>

<file path=customXml/itemProps3.xml><?xml version="1.0" encoding="utf-8"?>
<ds:datastoreItem xmlns:ds="http://schemas.openxmlformats.org/officeDocument/2006/customXml" ds:itemID="{E10BB21D-9BBC-4A06-97D1-DE8DBB961001}">
  <ds:schemaRefs>
    <ds:schemaRef ds:uri="http://purl.org/dc/terms/"/>
    <ds:schemaRef ds:uri="310c6ffd-c648-45d5-9160-fc9ed5cb6595"/>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e2afd87-28a3-448d-a3af-7e24b976af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theme 2015 16x9</Template>
  <TotalTime>7011</TotalTime>
  <Words>1946</Words>
  <Application>Microsoft Office PowerPoint</Application>
  <PresentationFormat>On-screen Show (16:9)</PresentationFormat>
  <Paragraphs>190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1_Cisco Secure Template White</vt:lpstr>
      <vt:lpstr>Cloud Mailbox Defense</vt:lpstr>
      <vt:lpstr>The great email migration</vt:lpstr>
      <vt:lpstr>#1</vt:lpstr>
      <vt:lpstr>The number one threat vector</vt:lpstr>
      <vt:lpstr>PowerPoint Presentation</vt:lpstr>
      <vt:lpstr>“Leaders responsible for email security should: Address gaps in the advanced threat defense capabilities… by adding a Cloud Email Security Supplement (CESS) tailored for this purpose”</vt:lpstr>
      <vt:lpstr>Cloud Mailbox Defense brings new email security capabilities</vt:lpstr>
      <vt:lpstr>PowerPoint Presentation</vt:lpstr>
      <vt:lpstr>Cloud Mailbox Defense unlocks value for your organization</vt:lpstr>
      <vt:lpstr>Cisco Security inside Microsoft’s Cloud</vt:lpstr>
      <vt:lpstr>Take command of your mailbox</vt:lpstr>
      <vt:lpstr>POV made easy</vt:lpstr>
      <vt:lpstr>Cisco Secure portfolio: simpler to buy and use</vt:lpstr>
      <vt:lpstr>PowerPoint Presentation</vt:lpstr>
    </vt:vector>
  </TitlesOfParts>
  <Company>Cisco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dc:title>
  <dc:creator>dylan larocque</dc:creator>
  <cp:lastModifiedBy>dylan larocque</cp:lastModifiedBy>
  <cp:revision>616</cp:revision>
  <cp:lastPrinted>2016-04-29T20:31:14Z</cp:lastPrinted>
  <dcterms:created xsi:type="dcterms:W3CDTF">2020-04-22T16:31:14Z</dcterms:created>
  <dcterms:modified xsi:type="dcterms:W3CDTF">2021-01-15T17:26:11Z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0x010100D0D4EB391ADEF148831F0B8B7B0E58DD</vt:lpwstr>
  </property>
</Properties>
</file>