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16" r:id="rId2"/>
  </p:sldMasterIdLst>
  <p:notesMasterIdLst>
    <p:notesMasterId r:id="rId36"/>
  </p:notesMasterIdLst>
  <p:handoutMasterIdLst>
    <p:handoutMasterId r:id="rId37"/>
  </p:handoutMasterIdLst>
  <p:sldIdLst>
    <p:sldId id="446" r:id="rId3"/>
    <p:sldId id="3977" r:id="rId4"/>
    <p:sldId id="3984" r:id="rId5"/>
    <p:sldId id="558" r:id="rId6"/>
    <p:sldId id="456" r:id="rId7"/>
    <p:sldId id="3940" r:id="rId8"/>
    <p:sldId id="268" r:id="rId9"/>
    <p:sldId id="419" r:id="rId10"/>
    <p:sldId id="3883" r:id="rId11"/>
    <p:sldId id="3966" r:id="rId12"/>
    <p:sldId id="426" r:id="rId13"/>
    <p:sldId id="3912" r:id="rId14"/>
    <p:sldId id="715" r:id="rId15"/>
    <p:sldId id="644" r:id="rId16"/>
    <p:sldId id="370" r:id="rId17"/>
    <p:sldId id="3964" r:id="rId18"/>
    <p:sldId id="666" r:id="rId19"/>
    <p:sldId id="6088" r:id="rId20"/>
    <p:sldId id="6089" r:id="rId21"/>
    <p:sldId id="3985" r:id="rId22"/>
    <p:sldId id="6082" r:id="rId23"/>
    <p:sldId id="6073" r:id="rId24"/>
    <p:sldId id="6072" r:id="rId25"/>
    <p:sldId id="6069" r:id="rId26"/>
    <p:sldId id="6070" r:id="rId27"/>
    <p:sldId id="6074" r:id="rId28"/>
    <p:sldId id="6083" r:id="rId29"/>
    <p:sldId id="6068" r:id="rId30"/>
    <p:sldId id="673" r:id="rId31"/>
    <p:sldId id="661" r:id="rId32"/>
    <p:sldId id="654" r:id="rId33"/>
    <p:sldId id="659" r:id="rId34"/>
    <p:sldId id="377" r:id="rId35"/>
  </p:sldIdLst>
  <p:sldSz cx="9144000" cy="5143500" type="screen16x9"/>
  <p:notesSz cx="6858000" cy="9144000"/>
  <p:custDataLst>
    <p:tags r:id="rId3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itle" id="{26A12D4A-354D-CF42-BE33-553E3566E0E1}">
          <p14:sldIdLst>
            <p14:sldId id="446"/>
          </p14:sldIdLst>
        </p14:section>
        <p14:section name="The Problem" id="{4A1A58D3-CEE4-7941-961E-BF8997C1512E}">
          <p14:sldIdLst>
            <p14:sldId id="3977"/>
            <p14:sldId id="3984"/>
            <p14:sldId id="558"/>
            <p14:sldId id="456"/>
            <p14:sldId id="3940"/>
          </p14:sldIdLst>
        </p14:section>
        <p14:section name="The Solution" id="{1738D755-4951-3E43-A86B-5DABA3E5EF81}">
          <p14:sldIdLst>
            <p14:sldId id="268"/>
            <p14:sldId id="419"/>
            <p14:sldId id="3883"/>
            <p14:sldId id="3966"/>
            <p14:sldId id="426"/>
            <p14:sldId id="3912"/>
            <p14:sldId id="715"/>
            <p14:sldId id="644"/>
            <p14:sldId id="370"/>
            <p14:sldId id="3964"/>
            <p14:sldId id="666"/>
            <p14:sldId id="6088"/>
            <p14:sldId id="6089"/>
            <p14:sldId id="3985"/>
            <p14:sldId id="6082"/>
            <p14:sldId id="6073"/>
            <p14:sldId id="6072"/>
            <p14:sldId id="6069"/>
            <p14:sldId id="6070"/>
            <p14:sldId id="6074"/>
            <p14:sldId id="6083"/>
            <p14:sldId id="6068"/>
            <p14:sldId id="673"/>
            <p14:sldId id="661"/>
            <p14:sldId id="654"/>
            <p14:sldId id="659"/>
            <p14:sldId id="377"/>
          </p14:sldIdLst>
        </p14:section>
      </p14:sectionLst>
    </p:ext>
    <p:ext uri="{EFAFB233-063F-42B5-8137-9DF3F51BA10A}">
      <p15:sldGuideLst xmlns:p15="http://schemas.microsoft.com/office/powerpoint/2012/main">
        <p15:guide id="1" pos="4608" userDrawn="1">
          <p15:clr>
            <a:srgbClr val="A4A3A4"/>
          </p15:clr>
        </p15:guide>
        <p15:guide id="2" orient="horz" pos="1620">
          <p15:clr>
            <a:srgbClr val="A4A3A4"/>
          </p15:clr>
        </p15:guide>
        <p15:guide id="3" orient="horz" pos="948" userDrawn="1">
          <p15:clr>
            <a:srgbClr val="A4A3A4"/>
          </p15:clr>
        </p15:guide>
        <p15:guide id="4" pos="1152" userDrawn="1">
          <p15:clr>
            <a:srgbClr val="A4A3A4"/>
          </p15:clr>
        </p15:guide>
        <p15:guide id="5" pos="4320" userDrawn="1">
          <p15:clr>
            <a:srgbClr val="A4A3A4"/>
          </p15:clr>
        </p15:guide>
        <p15:guide id="6" pos="1440" userDrawn="1">
          <p15:clr>
            <a:srgbClr val="A4A3A4"/>
          </p15:clr>
        </p15:guide>
        <p15:guide id="7" orient="horz" pos="1908" userDrawn="1">
          <p15:clr>
            <a:srgbClr val="A4A3A4"/>
          </p15:clr>
        </p15:guide>
        <p15:guide id="8" orient="horz" pos="1764" userDrawn="1">
          <p15:clr>
            <a:srgbClr val="A4A3A4"/>
          </p15:clr>
        </p15:guide>
        <p15:guide id="9" pos="5328" userDrawn="1">
          <p15:clr>
            <a:srgbClr val="A4A3A4"/>
          </p15:clr>
        </p15:guide>
        <p15:guide id="10" pos="3312" userDrawn="1">
          <p15:clr>
            <a:srgbClr val="A4A3A4"/>
          </p15:clr>
        </p15:guide>
        <p15:guide id="11" pos="5472" userDrawn="1">
          <p15:clr>
            <a:srgbClr val="A4A3A4"/>
          </p15:clr>
        </p15:guide>
        <p15:guide id="12" pos="888" userDrawn="1">
          <p15:clr>
            <a:srgbClr val="A4A3A4"/>
          </p15:clr>
        </p15:guide>
        <p15:guide id="13" pos="432" userDrawn="1">
          <p15:clr>
            <a:srgbClr val="A4A3A4"/>
          </p15:clr>
        </p15:guide>
        <p15:guide id="14" orient="horz" pos="2700" userDrawn="1">
          <p15:clr>
            <a:srgbClr val="A4A3A4"/>
          </p15:clr>
        </p15:guide>
        <p15:guide id="15" pos="24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 id="2" name="Ben Greenbaum (bgreenba)" initials="B(" lastIdx="1" clrIdx="2">
    <p:extLst>
      <p:ext uri="{19B8F6BF-5375-455C-9EA6-DF929625EA0E}">
        <p15:presenceInfo xmlns:p15="http://schemas.microsoft.com/office/powerpoint/2012/main" userId="S::bgreenba@cisco.com::51f6e77d-1048-4561-a479-89c060972559" providerId="AD"/>
      </p:ext>
    </p:extLst>
  </p:cmAuthor>
  <p:cmAuthor id="3" name="Eduardo Stumpf Oliveira da Silva (estumpfo)" initials="ESOdS(" lastIdx="6" clrIdx="3">
    <p:extLst>
      <p:ext uri="{19B8F6BF-5375-455C-9EA6-DF929625EA0E}">
        <p15:presenceInfo xmlns:p15="http://schemas.microsoft.com/office/powerpoint/2012/main" userId="S::estumpfo@cisco.com::2011af88-5113-4de6-9463-1ab05541ab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004669"/>
    <a:srgbClr val="86DBF2"/>
    <a:srgbClr val="049FD9"/>
    <a:srgbClr val="1FAED4"/>
    <a:srgbClr val="72C059"/>
    <a:srgbClr val="B2D171"/>
    <a:srgbClr val="B8E1D0"/>
    <a:srgbClr val="26194B"/>
    <a:srgbClr val="9891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1" autoAdjust="0"/>
    <p:restoredTop sz="78639" autoAdjust="0"/>
  </p:normalViewPr>
  <p:slideViewPr>
    <p:cSldViewPr snapToGrid="0" snapToObjects="1" showGuides="1">
      <p:cViewPr varScale="1">
        <p:scale>
          <a:sx n="114" d="100"/>
          <a:sy n="114" d="100"/>
        </p:scale>
        <p:origin x="1254" y="102"/>
      </p:cViewPr>
      <p:guideLst>
        <p:guide pos="4608"/>
        <p:guide orient="horz" pos="1620"/>
        <p:guide orient="horz" pos="948"/>
        <p:guide pos="1152"/>
        <p:guide pos="4320"/>
        <p:guide pos="1440"/>
        <p:guide orient="horz" pos="1908"/>
        <p:guide orient="horz" pos="1764"/>
        <p:guide pos="5328"/>
        <p:guide pos="3312"/>
        <p:guide pos="5472"/>
        <p:guide pos="888"/>
        <p:guide pos="432"/>
        <p:guide orient="horz" pos="2700"/>
        <p:guide pos="2496"/>
      </p:guideLst>
    </p:cSldViewPr>
  </p:slideViewPr>
  <p:notesTextViewPr>
    <p:cViewPr>
      <p:scale>
        <a:sx n="100" d="100"/>
        <a:sy n="100" d="100"/>
      </p:scale>
      <p:origin x="0" y="0"/>
    </p:cViewPr>
  </p:notesTextViewPr>
  <p:sorterViewPr>
    <p:cViewPr>
      <p:scale>
        <a:sx n="82" d="100"/>
        <a:sy n="82" d="100"/>
      </p:scale>
      <p:origin x="0" y="0"/>
    </p:cViewPr>
  </p:sorterViewPr>
  <p:notesViewPr>
    <p:cSldViewPr snapToGrid="0" snapToObjects="1" showGuides="1">
      <p:cViewPr varScale="1">
        <p:scale>
          <a:sx n="87" d="100"/>
          <a:sy n="87" d="100"/>
        </p:scale>
        <p:origin x="25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11/30/2020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11/30/2020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a:t>
            </a:fld>
            <a:endParaRPr lang="en-US"/>
          </a:p>
        </p:txBody>
      </p:sp>
    </p:spTree>
    <p:extLst>
      <p:ext uri="{BB962C8B-B14F-4D97-AF65-F5344CB8AC3E}">
        <p14:creationId xmlns:p14="http://schemas.microsoft.com/office/powerpoint/2010/main" val="179560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What makes Cisco Security so effective is our industry-leading threat intelligence team, Cisco Talos, the largest non-governmental threat intelligence group on the planet.</a:t>
            </a:r>
            <a:r>
              <a:rPr lang="en-US" sz="1200" kern="120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With close to 300 researchers, Talos is the single best source of threat intelligence. </a:t>
            </a:r>
            <a:r>
              <a:rPr lang="en-US" sz="1200" b="0" i="0" u="none" strike="noStrike" kern="1200">
                <a:solidFill>
                  <a:srgbClr val="C00000"/>
                </a:solidFill>
                <a:effectLst/>
                <a:latin typeface="+mn-lt"/>
                <a:ea typeface="ＭＳ Ｐゴシック" charset="0"/>
                <a:cs typeface="ＭＳ Ｐゴシック" charset="0"/>
              </a:rPr>
              <a:t>Cisco customers gain a unique benefit with Cisco Security solutions. </a:t>
            </a:r>
            <a:r>
              <a:rPr lang="en-US" sz="1200" b="0" i="0" u="none" strike="noStrike" kern="1200">
                <a:solidFill>
                  <a:schemeClr val="tx1"/>
                </a:solidFill>
                <a:effectLst/>
                <a:latin typeface="+mn-lt"/>
                <a:ea typeface="ＭＳ Ｐゴシック" charset="0"/>
                <a:cs typeface="ＭＳ Ｐゴシック" charset="0"/>
              </a:rPr>
              <a:t>These solutions directly contribute to Talos’ telemetry, which in turn is utilized to provide protection to all types of assets. </a:t>
            </a:r>
            <a:r>
              <a:rPr lang="en-US" sz="1200" kern="1200">
                <a:solidFill>
                  <a:schemeClr val="tx1"/>
                </a:solidFill>
                <a:effectLst/>
                <a:latin typeface="+mn-lt"/>
                <a:ea typeface="ＭＳ Ｐゴシック" charset="0"/>
                <a:cs typeface="ＭＳ Ｐゴシック" charset="0"/>
              </a:rPr>
              <a:t>The</a:t>
            </a:r>
            <a:r>
              <a:rPr lang="en-US" sz="1200" b="0" kern="1200">
                <a:solidFill>
                  <a:schemeClr val="tx1"/>
                </a:solidFill>
                <a:effectLst/>
                <a:latin typeface="+mn-lt"/>
                <a:ea typeface="ＭＳ Ｐゴシック" charset="0"/>
                <a:cs typeface="ＭＳ Ｐゴシック" charset="0"/>
              </a:rPr>
              <a:t> reason Talos’ intelligence is the best is because the team gathers intelligence across all vectors.</a:t>
            </a:r>
            <a:r>
              <a:rPr lang="en-US" sz="1200" kern="1200">
                <a:solidFill>
                  <a:schemeClr val="tx1"/>
                </a:solidFill>
                <a:effectLst/>
                <a:latin typeface="+mn-lt"/>
                <a:ea typeface="ＭＳ Ｐゴシック" charset="0"/>
                <a:cs typeface="ＭＳ Ｐゴシック" charset="0"/>
              </a:rPr>
              <a:t> To analyze billions of samples, Talos uses automated analysis - artificial intelligence and machine learning - to detect anomalies.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mn-lt"/>
              <a:ea typeface="ＭＳ Ｐゴシック" charset="0"/>
              <a:cs typeface="ＭＳ Ｐゴシック" charset="0"/>
            </a:endParaRPr>
          </a:p>
          <a:p>
            <a:r>
              <a:rPr lang="en-US" sz="1200" kern="1200">
                <a:solidFill>
                  <a:schemeClr val="tx1"/>
                </a:solidFill>
                <a:effectLst/>
                <a:latin typeface="+mn-lt"/>
                <a:ea typeface="ＭＳ Ｐゴシック" charset="0"/>
                <a:cs typeface="ＭＳ Ｐゴシック" charset="0"/>
              </a:rPr>
              <a:t> </a:t>
            </a:r>
            <a:r>
              <a:rPr lang="en-US" sz="1200" b="1" kern="1200" dirty="0">
                <a:solidFill>
                  <a:schemeClr val="tx1"/>
                </a:solidFill>
                <a:effectLst/>
                <a:latin typeface="+mn-lt"/>
                <a:ea typeface="ＭＳ Ｐゴシック" charset="0"/>
                <a:cs typeface="ＭＳ Ｐゴシック" charset="0"/>
              </a:rPr>
              <a:t>Talos protections are included in all of our products already – no additional licenses – just use our products.</a:t>
            </a:r>
            <a:endParaRPr lang="en-US" sz="1200" b="1" kern="1200">
              <a:solidFill>
                <a:schemeClr val="tx1"/>
              </a:solidFill>
              <a:effectLst/>
              <a:latin typeface="+mn-lt"/>
              <a:ea typeface="ＭＳ Ｐゴシック" charset="0"/>
              <a:cs typeface="ＭＳ Ｐゴシック" charset="0"/>
            </a:endParaRPr>
          </a:p>
          <a:p>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2FBBFF4-3870-4421-A2C2-2AEF7218825D}" type="slidenum">
              <a:rPr lang="en-US">
                <a:solidFill>
                  <a:prstClr val="black"/>
                </a:solidFill>
              </a:rPr>
              <a:pPr/>
              <a:t>12</a:t>
            </a:fld>
            <a:endParaRPr lang="en-US">
              <a:solidFill>
                <a:prstClr val="black"/>
              </a:solidFill>
            </a:endParaRPr>
          </a:p>
        </p:txBody>
      </p:sp>
      <p:sp>
        <p:nvSpPr>
          <p:cNvPr id="8" name="Date Placeholder 7"/>
          <p:cNvSpPr>
            <a:spLocks noGrp="1"/>
          </p:cNvSpPr>
          <p:nvPr>
            <p:ph type="dt" idx="11"/>
          </p:nvPr>
        </p:nvSpPr>
        <p:spPr/>
        <p:txBody>
          <a:bodyPr/>
          <a:lstStyle/>
          <a:p>
            <a:fld id="{24CF57FF-90A9-46B8-B6A0-1D859CB9CF68}" type="datetime1">
              <a:rPr lang="en-US">
                <a:solidFill>
                  <a:prstClr val="black"/>
                </a:solidFill>
              </a:rPr>
              <a:pPr/>
              <a:t>11/30/2020</a:t>
            </a:fld>
            <a:endParaRPr lang="en-US">
              <a:solidFill>
                <a:prstClr val="black"/>
              </a:solidFill>
            </a:endParaRPr>
          </a:p>
        </p:txBody>
      </p:sp>
      <p:sp>
        <p:nvSpPr>
          <p:cNvPr id="9" name="Header Placeholder 8"/>
          <p:cNvSpPr>
            <a:spLocks noGrp="1"/>
          </p:cNvSpPr>
          <p:nvPr>
            <p:ph type="hdr" sz="quarter" idx="12"/>
          </p:nvPr>
        </p:nvSpPr>
        <p:spPr/>
        <p:txBody>
          <a:bodyPr/>
          <a:lstStyle/>
          <a:p>
            <a:r>
              <a:rPr lang="en-US" dirty="0">
                <a:solidFill>
                  <a:prstClr val="black"/>
                </a:solidFill>
              </a:rPr>
              <a:t>Cisco Live 2017</a:t>
            </a:r>
          </a:p>
        </p:txBody>
      </p:sp>
    </p:spTree>
    <p:extLst>
      <p:ext uri="{BB962C8B-B14F-4D97-AF65-F5344CB8AC3E}">
        <p14:creationId xmlns:p14="http://schemas.microsoft.com/office/powerpoint/2010/main" val="240555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Cisco Threat Response work?</a:t>
            </a:r>
            <a:r>
              <a:rPr lang="en-US" strike="noStrike" dirty="0"/>
              <a:t> This slide looks a bit complicated,</a:t>
            </a:r>
            <a:r>
              <a:rPr lang="en-US" strike="noStrike" baseline="0" dirty="0"/>
              <a:t> but it’s actually pretty simple.</a:t>
            </a:r>
            <a:r>
              <a:rPr lang="en-US" dirty="0"/>
              <a:t> </a:t>
            </a:r>
            <a:endParaRPr lang="en-US" strike="noStrik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trike="noStrike" dirty="0"/>
              <a:t>Threat Response aggregates intelligence from both Cisco Security product data sources and third party sources via APIs, to identify whether observables such as file hashes, IP addresses, domains, email addresses are suspicious.</a:t>
            </a:r>
            <a:r>
              <a:rPr lang="en-US" strike="noStrike" baseline="0" dirty="0"/>
              <a:t> The top left-hand corner shows the intelligence sources that are used to generate verdicts on the IOCs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trike="noStrik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trike="noStrike" baseline="0" dirty="0"/>
              <a:t>Many customers begin with a threat intelligence source like a cyber advisory or intelligence blog and have questions like, “Did this affect us and how?” Most times those intelligence sources also provide Indicators of Compromise (IOCs) also known as Observables – things like file hashes, IP addresses, domain names, and URLs that are associated with the potential threat. Before Cisco Threat Response, each had to be investigated against threat intel sources and security products individually and manually, which takes even seasoned experts a long time to do. With Threat Response, they simply paste all of those observables into Cisco Threat Response’s “Investigate” user interface, and it does the work form them. </a:t>
            </a:r>
            <a:r>
              <a:rPr lang="en-US" sz="1200" b="0" i="0" kern="1200" dirty="0">
                <a:solidFill>
                  <a:schemeClr val="tx1"/>
                </a:solidFill>
                <a:effectLst/>
                <a:latin typeface="+mn-lt"/>
                <a:ea typeface="ＭＳ Ｐゴシック" charset="0"/>
                <a:cs typeface="ＭＳ Ｐゴシック" charset="0"/>
              </a:rPr>
              <a:t>It adds context from integrated Cisco Security products automatically so you know instantly which of your systems was targeted and how. It</a:t>
            </a:r>
            <a:r>
              <a:rPr lang="en-US" strike="noStrike" baseline="0" dirty="0"/>
              <a:t> brings all of that knowledge back from intel sources and security products, displaying results in seconds. From there, SOC teams can take action immediately or continue their investigation with the tools provided.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trike="noStrik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trike="noStrike" baseline="0" dirty="0"/>
              <a:t>Cisco Security products know a lot about what’s happening on your network, and they’re designed to alert when they see something suspicious or malicious. We’re making those alerts more meaningful – high-fidelity – and delivering them directly to Cisco Threat Response through a new feature called the Incident Manager. As its name implies, it helps you manage and close cyber incidents quickly and easily. The very first integration that uses the Incident Manager is Cisco NGFW/NGIPS which, though Firepower Management Center (FMC) delivers these events securely to Threat Response in the cloud.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trike="noStrik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Finally, you take corrective action directly from its interface. Block suspicious files, domains, isolate hosts and more--without having to log in to another product first.</a:t>
            </a:r>
            <a:endParaRPr lang="en-US" strike="noStrike"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A9AF6-9846-7B4C-A737-AA71302467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44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35D4BA53-30BB-7A4C-8DF2-C5F3F84462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E97B2BA-B255-8748-9002-139596C33F8D}"/>
              </a:ext>
            </a:extLst>
          </p:cNvPr>
          <p:cNvSpPr>
            <a:spLocks noGrp="1"/>
          </p:cNvSpPr>
          <p:nvPr>
            <p:ph type="body" idx="1"/>
          </p:nvPr>
        </p:nvSpPr>
        <p:spPr/>
        <p:txBody>
          <a:bodyPr/>
          <a:lstStyle/>
          <a:p>
            <a:pPr>
              <a:defRPr/>
            </a:pPr>
            <a:r>
              <a:rPr lang="en-US" dirty="0"/>
              <a:t>Threat Response is not meant to replace your existing security investments. Rather, you can enhance your existing SIEM and SOAR tools with Threat Response:</a:t>
            </a:r>
          </a:p>
          <a:p>
            <a:pPr marL="171450" indent="-171450">
              <a:buFont typeface="Arial" panose="020B0604020202020204" pitchFamily="34" charset="0"/>
              <a:buChar char="•"/>
              <a:defRPr/>
            </a:pPr>
            <a:r>
              <a:rPr lang="en-US" dirty="0"/>
              <a:t>Cisco Threat Response works alongside your SIEM to provide real-time access to your security devices interpreted through the lens of real-time threat intelligence</a:t>
            </a:r>
          </a:p>
          <a:p>
            <a:pPr marL="171450" indent="-171450">
              <a:buFont typeface="Arial" panose="020B0604020202020204" pitchFamily="34" charset="0"/>
              <a:buChar char="•"/>
              <a:defRPr/>
            </a:pPr>
            <a:r>
              <a:rPr lang="en-US" dirty="0"/>
              <a:t>Cisco Threat Response provides answers – not just a match for where the threat was found in your environment, but can give you peace of mind to know the activity was not malicious</a:t>
            </a:r>
          </a:p>
          <a:p>
            <a:pPr marL="171450" indent="-171450">
              <a:buFont typeface="Arial" panose="020B0604020202020204" pitchFamily="34" charset="0"/>
              <a:buChar char="•"/>
              <a:defRPr/>
            </a:pPr>
            <a:r>
              <a:rPr lang="en-US" dirty="0"/>
              <a:t>Cisco Threat Response integrates with your Cisco security products directly and right out of the box, along with </a:t>
            </a:r>
            <a:r>
              <a:rPr lang="en-US"/>
              <a:t>Talos</a:t>
            </a:r>
            <a:r>
              <a:rPr lang="en-US" dirty="0"/>
              <a:t> threat intel.</a:t>
            </a:r>
          </a:p>
          <a:p>
            <a:pPr>
              <a:defRPr/>
            </a:pPr>
            <a:endParaRPr lang="en-US" dirty="0"/>
          </a:p>
          <a:p>
            <a:pPr>
              <a:defRPr/>
            </a:pPr>
            <a:r>
              <a:rPr lang="en-US" dirty="0"/>
              <a:t>Gartner estimates that by 2020, 15% of security organizations with five or more security professionals will adopt Security Orchestration</a:t>
            </a:r>
            <a:r>
              <a:rPr lang="en-US" baseline="0" dirty="0"/>
              <a:t> and Automation (</a:t>
            </a:r>
            <a:r>
              <a:rPr lang="en-US" dirty="0"/>
              <a:t>SOAR) – a</a:t>
            </a:r>
            <a:r>
              <a:rPr lang="en-US" baseline="0" dirty="0"/>
              <a:t> big</a:t>
            </a:r>
            <a:r>
              <a:rPr lang="en-US" dirty="0"/>
              <a:t> increase from the current adoption rate of less than 1%. This</a:t>
            </a:r>
            <a:r>
              <a:rPr lang="en-US" baseline="0" dirty="0"/>
              <a:t> means that more and more organizations see the value in security integration to support SOC operations. That’s why Cisco Threat Response exists – not only to integrate and automate your Cisco Security products (and associated intelligence and context), but also to work with your existing SIEM or SOAR investments. </a:t>
            </a:r>
            <a:endParaRPr lang="en-US" baseline="0"/>
          </a:p>
        </p:txBody>
      </p:sp>
      <p:sp>
        <p:nvSpPr>
          <p:cNvPr id="4" name="Slide Number Placeholder 3">
            <a:extLst>
              <a:ext uri="{FF2B5EF4-FFF2-40B4-BE49-F238E27FC236}">
                <a16:creationId xmlns:a16="http://schemas.microsoft.com/office/drawing/2014/main" id="{989C70CF-329D-0944-919C-E26704555F2F}"/>
              </a:ext>
            </a:extLst>
          </p:cNvPr>
          <p:cNvSpPr>
            <a:spLocks noGrp="1"/>
          </p:cNvSpPr>
          <p:nvPr>
            <p:ph type="sldNum" sz="quarter" idx="5"/>
          </p:nvPr>
        </p:nvSpPr>
        <p:spPr/>
        <p:txBody>
          <a:bodyPr/>
          <a:lstStyle/>
          <a:p>
            <a:pPr>
              <a:defRPr/>
            </a:pPr>
            <a:fld id="{8BCFCECC-7287-D843-9EAA-041B3A584B5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65152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15</a:t>
            </a:fld>
            <a:endParaRPr lang="en-US"/>
          </a:p>
        </p:txBody>
      </p:sp>
    </p:spTree>
    <p:extLst>
      <p:ext uri="{BB962C8B-B14F-4D97-AF65-F5344CB8AC3E}">
        <p14:creationId xmlns:p14="http://schemas.microsoft.com/office/powerpoint/2010/main" val="333380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Casebook browser plug in allows you to quickly and easily pull in indicators of compromise from any webpage or browser-based console…Cisco or otherwise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Threat Response isn’t yet integrated with products that you have? Leverage the Casebook browser plugin.</a:t>
            </a:r>
          </a:p>
          <a:p>
            <a:r>
              <a:rPr lang="en-US" dirty="0"/>
              <a:t>For example, you can use it to pull IP addresses or domains from </a:t>
            </a:r>
            <a:r>
              <a:rPr lang="en-US" dirty="0" err="1"/>
              <a:t>Stealthwatch</a:t>
            </a:r>
            <a:r>
              <a:rPr lang="en-US" dirty="0"/>
              <a:t> or from FMC….anywhere there’s an observable, Casebook will pull in directly so you can kick off an investigation fast</a:t>
            </a:r>
          </a:p>
          <a:p>
            <a:endParaRPr lang="en-US" dirty="0"/>
          </a:p>
          <a:p>
            <a:r>
              <a:rPr lang="en-US" dirty="0"/>
              <a:t>And as the screenshot suggests, it works with non-Cisco products as well…just like this Splunk example…helping you demonstrate how Threat Response can work along side their SIEM.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5465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6A9AF6-9846-7B4C-A737-AA71302467AE}" type="slidenum">
              <a:rPr lang="en-US" smtClean="0"/>
              <a:pPr>
                <a:defRPr/>
              </a:pPr>
              <a:t>17</a:t>
            </a:fld>
            <a:endParaRPr lang="en-US"/>
          </a:p>
        </p:txBody>
      </p:sp>
    </p:spTree>
    <p:extLst>
      <p:ext uri="{BB962C8B-B14F-4D97-AF65-F5344CB8AC3E}">
        <p14:creationId xmlns:p14="http://schemas.microsoft.com/office/powerpoint/2010/main" val="404073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ＭＳ Ｐゴシック" charset="0"/>
              </a:rPr>
              <a:t>How do you operationalize your cybersecurity program?</a:t>
            </a:r>
          </a:p>
          <a:p>
            <a:r>
              <a:rPr lang="en-US" sz="1200" kern="1200" dirty="0">
                <a:solidFill>
                  <a:schemeClr val="tx1"/>
                </a:solidFill>
                <a:effectLst/>
                <a:latin typeface="+mn-lt"/>
                <a:ea typeface="ＭＳ Ｐゴシック" charset="0"/>
                <a:cs typeface="ＭＳ Ｐゴシック" charset="0"/>
              </a:rPr>
              <a:t>Let’s take a moment to imagine SOC analysts at work on a typical day WITHOUT Threat Response. They review increasing numbers of alerts from different solutions. They correlate the information from various sources to build a complete picture of each potential threat. They triage and assign priorities. They perform all these complex tasks with a tremendous sense of urgency. Their goal is to quickly formulate an adequate response strategy based on situational awareness and threat impact, potential scope of compromise, and the criticality of damage that can ensue. This laborious process is often error-prone and time-consuming, requiring a SOC analyst to manually swivel through multiple consoles quickly. We’ve run internal simulations, and all of this can take around 32 minutes.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With all the SOC analyst’s multi-tasking to size up alerts from numerous point solutions, there’s a good chance for high severity threats to be overlooked. More and more organizations are prioritizing the need for effective integration between security technologies to simplify their security architecture for just this reason. The ‘game of the consoles’ cripples your organization’s response capabilities by leaving holes in your security architecture. This lack of integration poses a massive security risk to any organization.</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But WITH Threat Response, you’re able to see an aggregated set of alerts and intelligence whether using the browser plugin on any webpage or by pasting observables into Threat Response’s interface. Then Threat Response does all the work, </a:t>
            </a:r>
            <a:r>
              <a:rPr lang="en-US" baseline="0" dirty="0"/>
              <a:t>bringing all the knowledge back from intel sources and security products in seconds. So you can then investigate and take action – all within a single console. Our internal simulations has this taking around 5 minutes, which is 85% faster than if you didn’t use Threat Response.</a:t>
            </a:r>
            <a:endParaRPr lang="en-US" sz="1200" kern="1200" dirty="0">
              <a:solidFill>
                <a:schemeClr val="tx1"/>
              </a:solidFill>
              <a:effectLst/>
              <a:latin typeface="+mn-lt"/>
              <a:ea typeface="ＭＳ Ｐゴシック" charset="0"/>
              <a:cs typeface="ＭＳ Ｐゴシック" charset="0"/>
            </a:endParaRPr>
          </a:p>
          <a:p>
            <a:endParaRPr lang="en-US" sz="1200" kern="1200" dirty="0">
              <a:solidFill>
                <a:schemeClr val="tx1"/>
              </a:solidFill>
              <a:effectLst/>
              <a:latin typeface="+mn-lt"/>
              <a:ea typeface="ＭＳ Ｐゴシック" charset="0"/>
              <a:cs typeface="ＭＳ Ｐゴシック" charset="0"/>
            </a:endParaRPr>
          </a:p>
          <a:p>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216A9AF6-9846-7B4C-A737-AA71302467AE}" type="slidenum">
              <a:rPr lang="en-US" smtClean="0"/>
              <a:pPr>
                <a:defRPr/>
              </a:pPr>
              <a:t>18</a:t>
            </a:fld>
            <a:endParaRPr lang="en-US"/>
          </a:p>
        </p:txBody>
      </p:sp>
    </p:spTree>
    <p:extLst>
      <p:ext uri="{BB962C8B-B14F-4D97-AF65-F5344CB8AC3E}">
        <p14:creationId xmlns:p14="http://schemas.microsoft.com/office/powerpoint/2010/main" val="95772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Of course, before we talk about integration, the underlying</a:t>
            </a:r>
            <a:r>
              <a:rPr lang="en-US" baseline="0"/>
              <a:t> security controls must do their jobs well. Cisco has invested over $7 billion in a comprehensive, industry-leading portfolio of advanced security controls across the network, user/endpoint, and the cloud. It’s backed by Cisco Talos, our threat intelligence and research group. And we will continue to invest in our security portfolio to ensure that each and every individual product solves the cybersecurity challenge that it’s designed to solve – both today and in the future. </a:t>
            </a:r>
            <a:endParaRPr lang="en-US"/>
          </a:p>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21</a:t>
            </a:fld>
            <a:endParaRPr lang="en-US"/>
          </a:p>
        </p:txBody>
      </p:sp>
    </p:spTree>
    <p:extLst>
      <p:ext uri="{BB962C8B-B14F-4D97-AF65-F5344CB8AC3E}">
        <p14:creationId xmlns:p14="http://schemas.microsoft.com/office/powerpoint/2010/main" val="4192891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A9AF6-9846-7B4C-A737-AA71302467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714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charset="-128"/>
                <a:cs typeface="ＭＳ Ｐゴシック" charset="-128"/>
              </a:rPr>
              <a:t>Umbrella automatically uncovers attacker infrastructure staged for current and emerging threats, and proactively </a:t>
            </a:r>
            <a:r>
              <a:rPr lang="en-US" altLang="en-US" b="1" dirty="0">
                <a:ea typeface="ＭＳ Ｐゴシック" charset="-128"/>
                <a:cs typeface="ＭＳ Ｐゴシック" charset="-128"/>
              </a:rPr>
              <a:t>blocks malicious requests before they reach a customer’s network or endpoints. </a:t>
            </a:r>
            <a:r>
              <a:rPr lang="en-US" altLang="en-US" b="0" dirty="0">
                <a:ea typeface="ＭＳ Ｐゴシック" charset="-128"/>
                <a:cs typeface="ＭＳ Ｐゴシック" charset="-128"/>
              </a:rPr>
              <a:t>With Cisco Umbrella </a:t>
            </a:r>
            <a:r>
              <a:rPr lang="en-US" altLang="en-US" dirty="0">
                <a:ea typeface="ＭＳ Ｐゴシック" charset="-128"/>
                <a:cs typeface="ＭＳ Ｐゴシック" charset="-128"/>
              </a:rPr>
              <a:t>enrichment for Threat Response, customers can stop phishing and malware infections earlier, identify already infected devices faster, and prevent data exfiltration. Because Umbrella is </a:t>
            </a:r>
            <a:r>
              <a:rPr lang="en-US" altLang="en-US" b="1" dirty="0">
                <a:ea typeface="ＭＳ Ｐゴシック" charset="-128"/>
                <a:cs typeface="ＭＳ Ｐゴシック" charset="-128"/>
              </a:rPr>
              <a:t>built into the foundation of the internet </a:t>
            </a:r>
            <a:r>
              <a:rPr lang="en-US" altLang="en-US" dirty="0">
                <a:ea typeface="ＭＳ Ｐゴシック" charset="-128"/>
                <a:cs typeface="ＭＳ Ｐゴシック" charset="-128"/>
              </a:rPr>
              <a:t>and </a:t>
            </a:r>
            <a:r>
              <a:rPr lang="en-US" altLang="en-US" b="1" dirty="0">
                <a:ea typeface="ＭＳ Ｐゴシック" charset="-128"/>
                <a:cs typeface="ＭＳ Ｐゴシック" charset="-128"/>
              </a:rPr>
              <a:t>delivered from the cloud</a:t>
            </a:r>
            <a:r>
              <a:rPr lang="en-US" altLang="en-US" dirty="0">
                <a:ea typeface="ＭＳ Ｐゴシック" charset="-128"/>
                <a:cs typeface="ＭＳ Ｐゴシック" charset="-128"/>
              </a:rPr>
              <a:t>, it provides </a:t>
            </a:r>
            <a:r>
              <a:rPr lang="en-US" altLang="en-US" b="1" dirty="0">
                <a:ea typeface="ＭＳ Ｐゴシック" charset="-128"/>
                <a:cs typeface="ＭＳ Ｐゴシック" charset="-128"/>
              </a:rPr>
              <a:t>complete visibility </a:t>
            </a:r>
            <a:r>
              <a:rPr lang="en-US" altLang="en-US" dirty="0">
                <a:ea typeface="ＭＳ Ｐゴシック" charset="-128"/>
                <a:cs typeface="ＭＳ Ｐゴシック" charset="-128"/>
              </a:rPr>
              <a:t>into internet activity across all locations and users.</a:t>
            </a:r>
            <a:r>
              <a:rPr lang="en-US" altLang="en-US" baseline="0" dirty="0">
                <a:ea typeface="ＭＳ Ｐゴシック" charset="-128"/>
                <a:cs typeface="ＭＳ Ｐゴシック" charset="-128"/>
              </a:rPr>
              <a:t> Plus it’</a:t>
            </a:r>
            <a:r>
              <a:rPr lang="en-US" altLang="en-US" dirty="0">
                <a:ea typeface="ＭＳ Ｐゴシック" charset="-128"/>
                <a:cs typeface="ＭＳ Ｐゴシック" charset="-128"/>
              </a:rPr>
              <a:t>s one of the </a:t>
            </a:r>
            <a:r>
              <a:rPr lang="en-US" altLang="en-US" b="1" dirty="0">
                <a:ea typeface="ＭＳ Ｐゴシック" charset="-128"/>
                <a:cs typeface="ＭＳ Ｐゴシック" charset="-128"/>
              </a:rPr>
              <a:t>simplest security </a:t>
            </a:r>
            <a:r>
              <a:rPr lang="en-US" altLang="en-US" dirty="0">
                <a:ea typeface="ＭＳ Ｐゴシック" charset="-128"/>
                <a:cs typeface="ＭＳ Ｐゴシック" charset="-128"/>
              </a:rPr>
              <a:t>products to deploy and manage.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latin typeface="+mn-lt"/>
              <a:ea typeface="PMingLiU" pitchFamily="18" charset="-120"/>
              <a:cs typeface="新細明體"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A9AF6-9846-7B4C-A737-AA71302467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7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 investigations are complex thanks to an ever-evolving threat landscape, making it challenging for your SOC to stay ahead of the next emerging and known threats out there. </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a:t>
            </a:fld>
            <a:endParaRPr lang="en-US"/>
          </a:p>
        </p:txBody>
      </p:sp>
    </p:spTree>
    <p:extLst>
      <p:ext uri="{BB962C8B-B14F-4D97-AF65-F5344CB8AC3E}">
        <p14:creationId xmlns:p14="http://schemas.microsoft.com/office/powerpoint/2010/main" val="870805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u="none" kern="1200" dirty="0">
                <a:solidFill>
                  <a:schemeClr val="tx1"/>
                </a:solidFill>
                <a:effectLst/>
                <a:latin typeface="+mn-lt"/>
                <a:ea typeface="ＭＳ Ｐゴシック" charset="0"/>
                <a:cs typeface="ＭＳ Ｐゴシック" charset="0"/>
              </a:rPr>
              <a:t>Email continues to be the way most breaches start - about 95% of breaches start with email, according to Verizon’s Data Breach Investigations Report. Also, our Cisco 2019 Annual Cybersecurity Report also found that attackers turn to email as the primary vector for spreading ransomware and malware. With Cisco Threat response you can now </a:t>
            </a:r>
            <a:r>
              <a:rPr lang="en-US" sz="1200" b="0" u="none" kern="1200" dirty="0">
                <a:solidFill>
                  <a:schemeClr val="tx1"/>
                </a:solidFill>
                <a:effectLst/>
                <a:latin typeface="+mn-lt"/>
                <a:ea typeface="ＭＳ Ｐゴシック" charset="0"/>
              </a:rPr>
              <a:t>correlate threats across the endpoint, network and cloud email to block threats faster and more efficiently all through a single unified console.</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282828"/>
              </a:solidFill>
              <a:effectLst/>
              <a:uLnTx/>
              <a:uFillTx/>
              <a:latin typeface="Arial" panose="020B0604020202020204" pitchFamily="34" charset="0"/>
              <a:ea typeface="ＭＳ Ｐゴシック" panose="020B0600070205080204"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panose="020B0604020202020204" pitchFamily="34" charset="0"/>
                <a:ea typeface="ＭＳ Ｐゴシック" panose="020B0600070205080204" pitchFamily="34" charset="-128"/>
                <a:cs typeface="ＭＳ Ｐゴシック" charset="0"/>
              </a:rPr>
              <a:t>Coming soon: Drop emails with risky links automatically or block access to newly infected sites with real-time URL analysis to protect against phishing.</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A9AF6-9846-7B4C-A737-AA71302467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8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Cisco Firepower NGFW prevents breaches and can quickly detect and mitigate stealthy attacks using deep visibility and the most advanced security capabilities of any firewall available today – all while maintaining optimal network performance and uptime. You can now take full advantage of your Next Generation Firewall investment is by using Cisco Threat Response, which dramatically cuts the time and manual effort required to investigate and remediate cybersecurity incidents - thereby making your SOC operations more efficient and effective.</a:t>
            </a:r>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26</a:t>
            </a:fld>
            <a:endParaRPr lang="en-US"/>
          </a:p>
        </p:txBody>
      </p:sp>
    </p:spTree>
    <p:extLst>
      <p:ext uri="{BB962C8B-B14F-4D97-AF65-F5344CB8AC3E}">
        <p14:creationId xmlns:p14="http://schemas.microsoft.com/office/powerpoint/2010/main" val="3582548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iscoSansTT Light" panose="020B0503020201020303" pitchFamily="34" charset="0"/>
                <a:ea typeface="ＭＳ Ｐゴシック" charset="0"/>
                <a:cs typeface="ＭＳ Ｐゴシック" charset="0"/>
              </a:rPr>
              <a:t>Even when you have visibility into your environment, removing a threat and remediating a compromised endpoint takes time. The longer it takes you to detect and eliminate the threat, the more likelihood of the attack becoming widespread. This can lead to a long, costly remediation cycle that affects both your end users’ workflows and your security team’s resources. With our new host isolation capability, AMP for </a:t>
            </a:r>
            <a:r>
              <a:rPr lang="en-US" sz="1200" b="0" kern="1200" dirty="0">
                <a:solidFill>
                  <a:schemeClr val="tx1"/>
                </a:solidFill>
                <a:effectLst/>
                <a:latin typeface="CiscoSansTT Light" panose="020B0503020201020303" pitchFamily="34" charset="0"/>
                <a:ea typeface="ＭＳ Ｐゴシック" charset="0"/>
                <a:cs typeface="ＭＳ Ｐゴシック" charset="0"/>
              </a:rPr>
              <a:t>Endpoints rapidly contains the attack by isolating an infected endpoint, so you can stop the threat from spreading. By drastically reducing the footprint of the attack and accelerating remediation, your team can instead focus on more strategic defenses.</a:t>
            </a:r>
            <a:r>
              <a:rPr lang="en-US" b="0" dirty="0">
                <a:effectLst/>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A9AF6-9846-7B4C-A737-AA71302467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52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(https://</a:t>
            </a:r>
            <a:r>
              <a:rPr lang="en-US" sz="1200" dirty="0" err="1"/>
              <a:t>www.techvalidate.com</a:t>
            </a:r>
            <a:r>
              <a:rPr lang="en-US" sz="1200" dirty="0"/>
              <a:t>/</a:t>
            </a:r>
            <a:r>
              <a:rPr lang="en-US" sz="1200" dirty="0" err="1"/>
              <a:t>tvid</a:t>
            </a:r>
            <a:r>
              <a:rPr lang="en-US" sz="1200" dirty="0"/>
              <a:t>/BC4-B56-2C8)</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28</a:t>
            </a:fld>
            <a:endParaRPr lang="en-US"/>
          </a:p>
        </p:txBody>
      </p:sp>
    </p:spTree>
    <p:extLst>
      <p:ext uri="{BB962C8B-B14F-4D97-AF65-F5344CB8AC3E}">
        <p14:creationId xmlns:p14="http://schemas.microsoft.com/office/powerpoint/2010/main" val="99162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216A9AF6-9846-7B4C-A737-AA71302467AE}" type="slidenum">
              <a:rPr lang="en-US" smtClean="0"/>
              <a:pPr>
                <a:defRPr/>
              </a:pPr>
              <a:t>29</a:t>
            </a:fld>
            <a:endParaRPr lang="en-US"/>
          </a:p>
        </p:txBody>
      </p:sp>
    </p:spTree>
    <p:extLst>
      <p:ext uri="{BB962C8B-B14F-4D97-AF65-F5344CB8AC3E}">
        <p14:creationId xmlns:p14="http://schemas.microsoft.com/office/powerpoint/2010/main" val="1591802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70B51DC3-EE3A-0248-8D4D-6D6F46376D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230CEE3C-1191-E549-B338-AE0D50822B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Cisco Threat Response is designed for organizations of all</a:t>
            </a:r>
            <a:r>
              <a:rPr lang="en-US" altLang="en-US" baseline="0" dirty="0">
                <a:ea typeface="ＭＳ Ｐゴシック" panose="020B0600070205080204" pitchFamily="34" charset="-128"/>
              </a:rPr>
              <a:t> sizes. From smaller commercial organizations to large MSSPs, we’ve designed to make Threat Response scale with your changing needs to make your cyber programs more efficient and effective. </a:t>
            </a:r>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530E31DF-C565-BC4C-A1C3-052540C12439}"/>
              </a:ext>
            </a:extLst>
          </p:cNvPr>
          <p:cNvSpPr>
            <a:spLocks noGrp="1"/>
          </p:cNvSpPr>
          <p:nvPr>
            <p:ph type="sldNum" sz="quarter" idx="5"/>
          </p:nvPr>
        </p:nvSpPr>
        <p:spPr/>
        <p:txBody>
          <a:bodyPr/>
          <a:lstStyle/>
          <a:p>
            <a:pPr>
              <a:defRPr/>
            </a:pPr>
            <a:fld id="{8FB977BB-5907-F04E-AC60-3C821483EF8C}" type="slidenum">
              <a:rPr lang="en-US" smtClean="0"/>
              <a:pPr>
                <a:defRPr/>
              </a:pPr>
              <a:t>30</a:t>
            </a:fld>
            <a:endParaRPr lang="en-US"/>
          </a:p>
        </p:txBody>
      </p:sp>
    </p:spTree>
    <p:extLst>
      <p:ext uri="{BB962C8B-B14F-4D97-AF65-F5344CB8AC3E}">
        <p14:creationId xmlns:p14="http://schemas.microsoft.com/office/powerpoint/2010/main" val="100931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CC3B391E-E3BF-3F49-BEE7-0C70920756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D304BB99-6E92-CB44-A93C-A082392806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While Cisco Threat Response is our newest innovation, it’s already proven to be effective with our customers today.</a:t>
            </a:r>
            <a:r>
              <a:rPr lang="en-US" altLang="en-US" baseline="0" dirty="0">
                <a:ea typeface="ＭＳ Ｐゴシック" panose="020B0600070205080204" pitchFamily="34" charset="-128"/>
              </a:rPr>
              <a:t> At time of writing (Nov 2018), </a:t>
            </a:r>
            <a:r>
              <a:rPr lang="en-US" altLang="en-US" baseline="0">
                <a:ea typeface="ＭＳ Ｐゴシック" panose="020B0600070205080204" pitchFamily="34" charset="-128"/>
              </a:rPr>
              <a:t>more than 2500 </a:t>
            </a:r>
            <a:r>
              <a:rPr lang="en-US" altLang="en-US" baseline="0" dirty="0">
                <a:ea typeface="ＭＳ Ｐゴシック" panose="020B0600070205080204" pitchFamily="34" charset="-128"/>
              </a:rPr>
              <a:t>different organizations have already gained value from it. You can see some of their quotes here. </a:t>
            </a:r>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FD9002A-B607-624D-98A9-40FFBBDB37B8}"/>
              </a:ext>
            </a:extLst>
          </p:cNvPr>
          <p:cNvSpPr>
            <a:spLocks noGrp="1"/>
          </p:cNvSpPr>
          <p:nvPr>
            <p:ph type="sldNum" sz="quarter" idx="5"/>
          </p:nvPr>
        </p:nvSpPr>
        <p:spPr/>
        <p:txBody>
          <a:bodyPr/>
          <a:lstStyle/>
          <a:p>
            <a:pPr defTabSz="449793">
              <a:defRPr/>
            </a:pPr>
            <a:fld id="{B15DFB76-0D8F-B345-AF41-4B06D401C697}" type="slidenum">
              <a:rPr lang="en-US">
                <a:solidFill>
                  <a:prstClr val="black"/>
                </a:solidFill>
              </a:rPr>
              <a:pPr defTabSz="449793">
                <a:defRPr/>
              </a:pPr>
              <a:t>31</a:t>
            </a:fld>
            <a:endParaRPr lang="en-US">
              <a:solidFill>
                <a:prstClr val="black"/>
              </a:solidFill>
            </a:endParaRPr>
          </a:p>
        </p:txBody>
      </p:sp>
    </p:spTree>
    <p:extLst>
      <p:ext uri="{BB962C8B-B14F-4D97-AF65-F5344CB8AC3E}">
        <p14:creationId xmlns:p14="http://schemas.microsoft.com/office/powerpoint/2010/main" val="540029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376EC13C-DD48-7347-BB1A-24DEC9162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3C7A222-4C62-6248-A57B-9EF4C3997593}"/>
              </a:ext>
            </a:extLst>
          </p:cNvPr>
          <p:cNvSpPr>
            <a:spLocks noGrp="1"/>
          </p:cNvSpPr>
          <p:nvPr>
            <p:ph type="body" idx="1"/>
          </p:nvPr>
        </p:nvSpPr>
        <p:spPr/>
        <p:txBody>
          <a:bodyPr wrap="square" numCol="1" anchor="t" anchorCtr="0" compatLnSpc="1">
            <a:prstTxWarp prst="textNoShape">
              <a:avLst/>
            </a:prstTxWarp>
          </a:bodyPr>
          <a:lstStyle/>
          <a:p>
            <a:r>
              <a:rPr lang="en-GB" altLang="en-US" dirty="0">
                <a:ea typeface="ＭＳ Ｐゴシック" panose="020B0600070205080204" pitchFamily="34" charset="-128"/>
              </a:rPr>
              <a:t>Cisco Threat Response</a:t>
            </a:r>
            <a:r>
              <a:rPr lang="en-GB" altLang="en-US" baseline="0" dirty="0">
                <a:ea typeface="ＭＳ Ｐゴシック" panose="020B0600070205080204" pitchFamily="34" charset="-128"/>
              </a:rPr>
              <a:t> is a technology solution, of course, but we all know that cybersecurity is also about policy, people, and process as well. For many of our customers, cyber incident readiness and response capabilities could benefit from professional services – retainer, proactive, and emergency response services. If you feel as though your team can too, then please learn more about Cisco Incident Response Services. Below is more information from the Cisco Services team. </a:t>
            </a:r>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a:t>
            </a:r>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When we talk about IR services we are essentially talking about putting our crack team of security experts at the end of a phone, so that when you suffer a breach they spring into action, literally jumping on a plane to your site and helping you scope, close and recover from a breach much more quickly, drawing on all of our security products and threat insights to help them.</a:t>
            </a:r>
            <a:endParaRPr lang="en-US" altLang="en-US" dirty="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We sometimes compare IR to a breakdown service for your car, or the fire service, or if we wanted to get a bit Tom Clancy, like Special Forces.</a:t>
            </a:r>
            <a:endParaRPr lang="en-US" altLang="en-US" dirty="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But it’s important not to focus just on the emergency response aspect of the service, and instead to look at it as a yearly subscription that you get value from all year round. A bit like if the breakdown service also maintained your car and taught you how to do preventative maintenance. Or if the Special Forces taught you self-defence.</a:t>
            </a:r>
            <a:endParaRPr lang="en-US" altLang="en-US" dirty="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That’s because as part of an IR retainer you take out with us you also get access to our experts to plan and improve your readiness. We’ll get to know your network, proactively hunt for threats that may be lurking in your network, assess your breach readiness, help you build and document your incident response plan, test it with you during </a:t>
            </a:r>
            <a:r>
              <a:rPr lang="en-GB" altLang="en-US" dirty="0" err="1">
                <a:ea typeface="ＭＳ Ｐゴシック" panose="020B0600070205080204" pitchFamily="34" charset="-128"/>
              </a:rPr>
              <a:t>tabletop</a:t>
            </a:r>
            <a:r>
              <a:rPr lang="en-GB" altLang="en-US" dirty="0">
                <a:ea typeface="ＭＳ Ｐゴシック" panose="020B0600070205080204" pitchFamily="34" charset="-128"/>
              </a:rPr>
              <a:t> exercises, and so on.</a:t>
            </a:r>
            <a:endParaRPr lang="en-US" altLang="en-US" dirty="0">
              <a:ea typeface="ＭＳ Ｐゴシック" panose="020B0600070205080204" pitchFamily="34" charset="-128"/>
            </a:endParaRPr>
          </a:p>
          <a:p>
            <a:endParaRPr lang="en-US" altLang="en-US" dirty="0">
              <a:solidFill>
                <a:srgbClr val="282828"/>
              </a:solidFill>
              <a:latin typeface="CiscoSansTT ExtraLight" pitchFamily="34" charset="0"/>
              <a:ea typeface="ＭＳ Ｐゴシック" panose="020B0600070205080204" pitchFamily="34" charset="-128"/>
            </a:endParaRPr>
          </a:p>
          <a:p>
            <a:r>
              <a:rPr lang="en-US" altLang="en-US" dirty="0">
                <a:solidFill>
                  <a:srgbClr val="282828"/>
                </a:solidFill>
                <a:latin typeface="CiscoSansTT ExtraLight" pitchFamily="34" charset="0"/>
                <a:ea typeface="ＭＳ Ｐゴシック" panose="020B0600070205080204" pitchFamily="34" charset="-128"/>
              </a:rPr>
              <a:t>-------------------------</a:t>
            </a:r>
          </a:p>
          <a:p>
            <a:r>
              <a:rPr lang="en-US" altLang="en-US" dirty="0">
                <a:solidFill>
                  <a:srgbClr val="282828"/>
                </a:solidFill>
                <a:latin typeface="CiscoSansTT ExtraLight" pitchFamily="34" charset="0"/>
                <a:ea typeface="ＭＳ Ｐゴシック" panose="020B0600070205080204" pitchFamily="34" charset="-128"/>
              </a:rPr>
              <a:t>alternatively</a:t>
            </a:r>
          </a:p>
          <a:p>
            <a:r>
              <a:rPr lang="en-US" altLang="en-US" dirty="0">
                <a:solidFill>
                  <a:srgbClr val="282828"/>
                </a:solidFill>
                <a:latin typeface="CiscoSansTT ExtraLight" pitchFamily="34" charset="0"/>
                <a:ea typeface="ＭＳ Ｐゴシック" panose="020B0600070205080204" pitchFamily="34" charset="-128"/>
              </a:rPr>
              <a:t>So why would you </a:t>
            </a:r>
            <a:r>
              <a:rPr lang="en-US" altLang="en-US" dirty="0" err="1">
                <a:solidFill>
                  <a:srgbClr val="282828"/>
                </a:solidFill>
                <a:latin typeface="CiscoSansTT ExtraLight" pitchFamily="34" charset="0"/>
                <a:ea typeface="ＭＳ Ｐゴシック" panose="020B0600070205080204" pitchFamily="34" charset="-128"/>
              </a:rPr>
              <a:t>you</a:t>
            </a:r>
            <a:r>
              <a:rPr lang="en-US" altLang="en-US" dirty="0">
                <a:solidFill>
                  <a:srgbClr val="282828"/>
                </a:solidFill>
                <a:latin typeface="CiscoSansTT ExtraLight" pitchFamily="34" charset="0"/>
                <a:ea typeface="ＭＳ Ｐゴシック" panose="020B0600070205080204" pitchFamily="34" charset="-128"/>
              </a:rPr>
              <a:t> choose a retainer vs just engaging when in an emergency</a:t>
            </a:r>
            <a:br>
              <a:rPr lang="en-US" altLang="en-US" dirty="0">
                <a:solidFill>
                  <a:srgbClr val="282828"/>
                </a:solidFill>
                <a:latin typeface="CiscoSansTT ExtraLight" pitchFamily="34" charset="0"/>
                <a:ea typeface="ＭＳ Ｐゴシック" panose="020B0600070205080204" pitchFamily="34" charset="-128"/>
              </a:rPr>
            </a:br>
            <a:r>
              <a:rPr lang="en-GB" altLang="en-US" dirty="0">
                <a:ea typeface="ＭＳ Ｐゴシック" panose="020B0600070205080204" pitchFamily="34" charset="-128"/>
              </a:rPr>
              <a:t>We can get to know your infrastructure first so we’re not going in cold</a:t>
            </a:r>
          </a:p>
          <a:p>
            <a:r>
              <a:rPr lang="en-GB" altLang="en-US" dirty="0">
                <a:ea typeface="ＭＳ Ｐゴシック" panose="020B0600070205080204" pitchFamily="34" charset="-128"/>
              </a:rPr>
              <a:t>We can help you build your incident response plan</a:t>
            </a:r>
          </a:p>
          <a:p>
            <a:r>
              <a:rPr lang="en-GB" altLang="en-US" dirty="0">
                <a:ea typeface="ＭＳ Ｐゴシック" panose="020B0600070205080204" pitchFamily="34" charset="-128"/>
              </a:rPr>
              <a:t>We can help you test your incident preparedness before hackers do</a:t>
            </a: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pPr>
            <a:r>
              <a:rPr lang="en-US" altLang="en-US" dirty="0">
                <a:solidFill>
                  <a:srgbClr val="282828"/>
                </a:solidFill>
                <a:latin typeface="CiscoSansTT ExtraLight" pitchFamily="34" charset="0"/>
                <a:ea typeface="ＭＳ Ｐゴシック" panose="020B0600070205080204" pitchFamily="34" charset="-128"/>
              </a:rPr>
              <a:t>You want to know you have a team of IR experts standing by in case of an emergency, and in the meantime, are helping you prepare for the inevitable</a:t>
            </a:r>
          </a:p>
          <a:p>
            <a:pPr>
              <a:spcBef>
                <a:spcPct val="0"/>
              </a:spcBef>
            </a:pPr>
            <a:r>
              <a:rPr lang="en-US" altLang="en-US" dirty="0">
                <a:solidFill>
                  <a:srgbClr val="282828"/>
                </a:solidFill>
                <a:latin typeface="CiscoSansTT ExtraLight" pitchFamily="34" charset="0"/>
                <a:ea typeface="ＭＳ Ｐゴシック" panose="020B0600070205080204" pitchFamily="34" charset="-128"/>
              </a:rPr>
              <a:t>We work with you to understand how best you’d like to use your retainer. If you need an IR plan, we’ll work with you to develop one.</a:t>
            </a:r>
          </a:p>
          <a:p>
            <a:pPr>
              <a:spcBef>
                <a:spcPct val="0"/>
              </a:spcBef>
            </a:pPr>
            <a:r>
              <a:rPr lang="en-US" altLang="en-US" dirty="0">
                <a:solidFill>
                  <a:srgbClr val="282828"/>
                </a:solidFill>
                <a:latin typeface="CiscoSansTT ExtraLight" pitchFamily="34" charset="0"/>
                <a:ea typeface="ＭＳ Ｐゴシック" panose="020B0600070205080204" pitchFamily="34" charset="-128"/>
              </a:rPr>
              <a:t>If you already have one, we can use it for other engagements for example:</a:t>
            </a: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buFontTx/>
              <a:buAutoNum type="arabicPeriod"/>
            </a:pPr>
            <a:r>
              <a:rPr lang="en-US" altLang="en-US" dirty="0">
                <a:solidFill>
                  <a:srgbClr val="282828"/>
                </a:solidFill>
                <a:latin typeface="CiscoSansTT ExtraLight" pitchFamily="34" charset="0"/>
                <a:ea typeface="ＭＳ Ｐゴシック" panose="020B0600070205080204" pitchFamily="34" charset="-128"/>
              </a:rPr>
              <a:t>See what threats are in your network with Proactive Threat Hunting</a:t>
            </a:r>
          </a:p>
          <a:p>
            <a:pPr>
              <a:spcBef>
                <a:spcPct val="0"/>
              </a:spcBef>
              <a:buFontTx/>
              <a:buAutoNum type="arabicPeriod"/>
            </a:pPr>
            <a:r>
              <a:rPr lang="en-US" altLang="en-US" dirty="0">
                <a:solidFill>
                  <a:srgbClr val="282828"/>
                </a:solidFill>
                <a:latin typeface="CiscoSansTT ExtraLight" pitchFamily="34" charset="0"/>
                <a:ea typeface="ＭＳ Ｐゴシック" panose="020B0600070205080204" pitchFamily="34" charset="-128"/>
              </a:rPr>
              <a:t>Check your ability to respond effectively and efficiently with an IR Readiness Assessment </a:t>
            </a:r>
          </a:p>
          <a:p>
            <a:pPr>
              <a:spcBef>
                <a:spcPct val="0"/>
              </a:spcBef>
              <a:buFontTx/>
              <a:buAutoNum type="arabicPeriod"/>
            </a:pPr>
            <a:r>
              <a:rPr lang="en-US" altLang="en-US" dirty="0">
                <a:solidFill>
                  <a:srgbClr val="282828"/>
                </a:solidFill>
                <a:latin typeface="CiscoSansTT ExtraLight" pitchFamily="34" charset="0"/>
                <a:ea typeface="ＭＳ Ｐゴシック" panose="020B0600070205080204" pitchFamily="34" charset="-128"/>
              </a:rPr>
              <a:t>Engage in Table Top Exercises to see how your team responds in simulated breach situations</a:t>
            </a:r>
          </a:p>
          <a:p>
            <a:pPr>
              <a:spcBef>
                <a:spcPct val="0"/>
              </a:spcBef>
              <a:buFontTx/>
              <a:buAutoNum type="arabicPeriod"/>
            </a:pPr>
            <a:r>
              <a:rPr lang="en-US" altLang="en-US" dirty="0">
                <a:solidFill>
                  <a:srgbClr val="282828"/>
                </a:solidFill>
                <a:latin typeface="CiscoSansTT ExtraLight" pitchFamily="34" charset="0"/>
                <a:ea typeface="ＭＳ Ｐゴシック" panose="020B0600070205080204" pitchFamily="34" charset="-128"/>
              </a:rPr>
              <a:t>Document and update your IR Plans and Playbooks</a:t>
            </a:r>
          </a:p>
          <a:p>
            <a:pPr>
              <a:spcBef>
                <a:spcPct val="0"/>
              </a:spcBef>
              <a:buFontTx/>
              <a:buAutoNum type="arabicPeriod"/>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buFontTx/>
              <a:buAutoNum type="arabicPeriod"/>
            </a:pPr>
            <a:r>
              <a:rPr lang="en-US" altLang="en-US" dirty="0">
                <a:solidFill>
                  <a:srgbClr val="282828"/>
                </a:solidFill>
                <a:latin typeface="CiscoSansTT ExtraLight" pitchFamily="34" charset="0"/>
                <a:ea typeface="ＭＳ Ｐゴシック" panose="020B0600070205080204" pitchFamily="34" charset="-128"/>
              </a:rPr>
              <a:t>And of course, when you do suffer a breach. We’re there for you</a:t>
            </a:r>
          </a:p>
          <a:p>
            <a:pPr>
              <a:spcBef>
                <a:spcPct val="0"/>
              </a:spcBef>
              <a:buFontTx/>
              <a:buAutoNum type="arabicPeriod"/>
            </a:pPr>
            <a:endParaRPr lang="en-US" altLang="en-US" dirty="0">
              <a:solidFill>
                <a:srgbClr val="282828"/>
              </a:solidFill>
              <a:latin typeface="CiscoSansTT ExtraLight" pitchFamily="34" charset="0"/>
              <a:ea typeface="ＭＳ Ｐゴシック" panose="020B0600070205080204" pitchFamily="34" charset="-128"/>
            </a:endParaRPr>
          </a:p>
          <a:p>
            <a:r>
              <a:rPr lang="en-GB" altLang="en-US" dirty="0">
                <a:ea typeface="ＭＳ Ｐゴシック" panose="020B0600070205080204" pitchFamily="34" charset="-128"/>
              </a:rPr>
              <a:t>You spot a breach, or realise that you can’t close it yourself.</a:t>
            </a:r>
          </a:p>
          <a:p>
            <a:r>
              <a:rPr lang="en-GB" altLang="en-US" dirty="0">
                <a:ea typeface="ＭＳ Ｐゴシック" panose="020B0600070205080204" pitchFamily="34" charset="-128"/>
              </a:rPr>
              <a:t>Call us — we have one global number dedicated to this.</a:t>
            </a:r>
          </a:p>
          <a:p>
            <a:r>
              <a:rPr lang="en-GB" altLang="en-US" dirty="0">
                <a:ea typeface="ＭＳ Ｐゴシック" panose="020B0600070205080204" pitchFamily="34" charset="-128"/>
              </a:rPr>
              <a:t>We’ll diagnose/interrogate remotely and be on-site in 24 hours from our bases in EMEAR. We literally jump on a plane.</a:t>
            </a:r>
          </a:p>
          <a:p>
            <a:r>
              <a:rPr lang="en-GB" altLang="en-US" dirty="0">
                <a:ea typeface="ＭＳ Ｐゴシック" panose="020B0600070205080204" pitchFamily="34" charset="-128"/>
              </a:rPr>
              <a:t>We’ll diagnose, contain and remediate to get you back on your feet.</a:t>
            </a:r>
          </a:p>
          <a:p>
            <a:r>
              <a:rPr lang="en-GB" altLang="en-US" dirty="0">
                <a:ea typeface="ＭＳ Ｐゴシック" panose="020B0600070205080204" pitchFamily="34" charset="-128"/>
              </a:rPr>
              <a:t>You’ll have access to Cisco security products like AMP for Endpoints and Umbrella. </a:t>
            </a:r>
          </a:p>
          <a:p>
            <a:r>
              <a:rPr lang="en-GB" altLang="en-US" dirty="0">
                <a:ea typeface="ＭＳ Ｐゴシック" panose="020B0600070205080204" pitchFamily="34" charset="-128"/>
              </a:rPr>
              <a:t>And of course we provide regular </a:t>
            </a:r>
            <a:r>
              <a:rPr lang="en-GB" altLang="en-US" dirty="0" err="1">
                <a:ea typeface="ＭＳ Ｐゴシック" panose="020B0600070205080204" pitchFamily="34" charset="-128"/>
              </a:rPr>
              <a:t>checkins</a:t>
            </a:r>
            <a:r>
              <a:rPr lang="en-GB" altLang="en-US" dirty="0">
                <a:ea typeface="ＭＳ Ｐゴシック" panose="020B0600070205080204" pitchFamily="34" charset="-128"/>
              </a:rPr>
              <a:t>.</a:t>
            </a:r>
          </a:p>
          <a:p>
            <a:endParaRPr lang="en-GB" altLang="en-US" dirty="0">
              <a:solidFill>
                <a:srgbClr val="282828"/>
              </a:solidFill>
              <a:latin typeface="CiscoSansTT ExtraLight" pitchFamily="34" charset="0"/>
              <a:ea typeface="ＭＳ Ｐゴシック" panose="020B0600070205080204" pitchFamily="34" charset="-128"/>
            </a:endParaRPr>
          </a:p>
          <a:p>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a:p>
            <a:pPr>
              <a:spcBef>
                <a:spcPct val="0"/>
              </a:spcBef>
            </a:pPr>
            <a:endParaRPr lang="en-US" altLang="en-US" dirty="0">
              <a:solidFill>
                <a:srgbClr val="282828"/>
              </a:solidFill>
              <a:latin typeface="CiscoSansTT ExtraLight"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3109EF7-2322-0449-A8FD-3CB64E441596}"/>
              </a:ext>
            </a:extLst>
          </p:cNvPr>
          <p:cNvSpPr>
            <a:spLocks noGrp="1"/>
          </p:cNvSpPr>
          <p:nvPr>
            <p:ph type="sldNum" sz="quarter" idx="5"/>
          </p:nvPr>
        </p:nvSpPr>
        <p:spPr/>
        <p:txBody>
          <a:bodyPr/>
          <a:lstStyle/>
          <a:p>
            <a:pPr>
              <a:defRPr/>
            </a:pPr>
            <a:fld id="{2B268388-E2C8-494F-AF4B-75BFBA9EF0AA}"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282317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6A9AF6-9846-7B4C-A737-AA71302467AE}" type="slidenum">
              <a:rPr lang="en-US" smtClean="0"/>
              <a:pPr>
                <a:defRPr/>
              </a:pPr>
              <a:t>33</a:t>
            </a:fld>
            <a:endParaRPr lang="en-US"/>
          </a:p>
        </p:txBody>
      </p:sp>
    </p:spTree>
    <p:extLst>
      <p:ext uri="{BB962C8B-B14F-4D97-AF65-F5344CB8AC3E}">
        <p14:creationId xmlns:p14="http://schemas.microsoft.com/office/powerpoint/2010/main" val="355649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solidFill>
                  <a:schemeClr val="tx1"/>
                </a:solidFill>
              </a:rPr>
              <a:t>In addition to that, there are other challenges that security operations teams face that make threat investigations challenging. </a:t>
            </a:r>
          </a:p>
          <a:p>
            <a:endParaRPr lang="en-US" sz="1400" b="0" dirty="0">
              <a:solidFill>
                <a:schemeClr val="tx1"/>
              </a:solidFill>
            </a:endParaRPr>
          </a:p>
          <a:p>
            <a:r>
              <a:rPr lang="en-US" sz="1400" b="0" dirty="0">
                <a:solidFill>
                  <a:schemeClr val="tx1"/>
                </a:solidFill>
              </a:rPr>
              <a:t>Cybersecurity organizations as a whole have been facing a massive skills gap that is only widening – as 2 million cybersecurity positions are projected to go unfilled by 2019. [Cybersecurity Ventures, 2017]. </a:t>
            </a:r>
          </a:p>
          <a:p>
            <a:endParaRPr lang="en-US" sz="1400" b="0" dirty="0">
              <a:solidFill>
                <a:schemeClr val="tx1"/>
              </a:solidFill>
            </a:endParaRPr>
          </a:p>
          <a:p>
            <a:r>
              <a:rPr lang="en-US" sz="1400" b="0" dirty="0">
                <a:solidFill>
                  <a:schemeClr val="tx1"/>
                </a:solidFill>
              </a:rPr>
              <a:t>1) Given this paradigm, we know how hard it can be to find skilled resources to staff your team.</a:t>
            </a:r>
          </a:p>
          <a:p>
            <a:endParaRPr lang="en-US" sz="1400" b="0" dirty="0">
              <a:solidFill>
                <a:schemeClr val="tx1"/>
              </a:solidFill>
            </a:endParaRPr>
          </a:p>
          <a:p>
            <a:r>
              <a:rPr lang="en-US" sz="1400" b="0" dirty="0">
                <a:solidFill>
                  <a:schemeClr val="tx1"/>
                </a:solidFill>
              </a:rPr>
              <a:t>2) What’s more, the multi-console approach with your security solutions isn’t doing you any favors, as these products can overwhelm and burden your team with frequent and often redundant alerts. This leads to more manual effort for an already understaffed team, making it harder to keep pace with threats and issues that are constantly evolving.</a:t>
            </a:r>
          </a:p>
          <a:p>
            <a:endParaRPr lang="en-US" sz="1400" b="0" dirty="0">
              <a:solidFill>
                <a:schemeClr val="tx1"/>
              </a:solidFill>
            </a:endParaRPr>
          </a:p>
          <a:p>
            <a:r>
              <a:rPr lang="en-US" sz="1400" b="0" dirty="0">
                <a:solidFill>
                  <a:schemeClr val="tx1"/>
                </a:solidFill>
              </a:rPr>
              <a:t>3) Studies show that most SOCs are only able to handle 7-8 investigations per day</a:t>
            </a:r>
          </a:p>
          <a:p>
            <a:endParaRPr lang="en-US" sz="1400" b="0" dirty="0">
              <a:solidFill>
                <a:schemeClr val="tx1"/>
              </a:solidFill>
            </a:endParaRPr>
          </a:p>
          <a:p>
            <a:r>
              <a:rPr lang="en-US" sz="1400" b="0" dirty="0">
                <a:solidFill>
                  <a:schemeClr val="tx1"/>
                </a:solidFill>
              </a:rPr>
              <a:t>Together, these factors contribute to gaps in security, higher operational costs, and a less efficient team.</a:t>
            </a:r>
          </a:p>
          <a:p>
            <a:endParaRPr lang="en-US" sz="1400" b="0" dirty="0">
              <a:solidFill>
                <a:schemeClr val="tx1"/>
              </a:solidFill>
            </a:endParaRPr>
          </a:p>
          <a:p>
            <a:r>
              <a:rPr lang="en-US" sz="1400" b="1" dirty="0">
                <a:solidFill>
                  <a:schemeClr val="tx1"/>
                </a:solidFill>
              </a:rPr>
              <a:t>Transition: But it doesn’t have to be this way.</a:t>
            </a:r>
          </a:p>
          <a:p>
            <a:endParaRPr lang="en-US" sz="1400" b="0" dirty="0">
              <a:solidFill>
                <a:schemeClr val="tx1"/>
              </a:solidFill>
            </a:endParaRPr>
          </a:p>
          <a:p>
            <a:r>
              <a:rPr lang="en-US" sz="1400" b="1" dirty="0">
                <a:solidFill>
                  <a:schemeClr val="tx1"/>
                </a:solidFill>
              </a:rPr>
              <a:t>&lt;Click&gt;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[Source link: https://cybersecurityventures.com/jobs/ ]</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a:t>
            </a:fld>
            <a:endParaRPr lang="en-US"/>
          </a:p>
        </p:txBody>
      </p:sp>
    </p:spTree>
    <p:extLst>
      <p:ext uri="{BB962C8B-B14F-4D97-AF65-F5344CB8AC3E}">
        <p14:creationId xmlns:p14="http://schemas.microsoft.com/office/powerpoint/2010/main" val="114945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expanding enterprise attack surface due to increased network complexity and the</a:t>
            </a:r>
            <a:r>
              <a:rPr lang="en-US" sz="1200" kern="1200" baseline="0" dirty="0">
                <a:solidFill>
                  <a:schemeClr val="tx1"/>
                </a:solidFill>
                <a:effectLst/>
                <a:latin typeface="+mn-lt"/>
                <a:ea typeface="ＭＳ Ｐゴシック" charset="0"/>
                <a:cs typeface="ＭＳ Ｐゴシック" charset="0"/>
              </a:rPr>
              <a:t> evolution of attacks has led to an erosion of the network perimeter. The traditional, perimeter-based defenses are just not enough to protect the digital business.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ＭＳ Ｐゴシック" charset="0"/>
                <a:cs typeface="ＭＳ Ｐゴシック" charset="0"/>
              </a:rPr>
              <a:t>Therefore today, businesses are prone to a breach more than ever. Nearly half of the alerts an organization receives daily go uninvestigated.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Minimizing the impact of a breach is largely a function of reducing time to detection. And without </a:t>
            </a:r>
            <a:r>
              <a:rPr lang="en-US" sz="1200" b="1" kern="1200" dirty="0">
                <a:solidFill>
                  <a:schemeClr val="tx1"/>
                </a:solidFill>
                <a:effectLst/>
                <a:latin typeface="+mn-lt"/>
                <a:ea typeface="ＭＳ Ｐゴシック" charset="0"/>
                <a:cs typeface="ＭＳ Ｐゴシック" charset="0"/>
              </a:rPr>
              <a:t>visibility</a:t>
            </a:r>
            <a:r>
              <a:rPr lang="en-US" sz="1200" kern="1200" dirty="0">
                <a:solidFill>
                  <a:schemeClr val="tx1"/>
                </a:solidFill>
                <a:effectLst/>
                <a:latin typeface="+mn-lt"/>
                <a:ea typeface="ＭＳ Ｐゴシック" charset="0"/>
                <a:cs typeface="ＭＳ Ｐゴシック" charset="0"/>
              </a:rPr>
              <a:t>, breaches can go undetected for months, until the organization’s critical data are likely compromised. </a:t>
            </a:r>
            <a:endParaRPr lang="en-US" sz="1200" b="1" i="0" kern="1200" baseline="0" dirty="0">
              <a:solidFill>
                <a:schemeClr val="tx1"/>
              </a:solidFill>
              <a:effectLst/>
              <a:latin typeface="+mn-lt"/>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solidFill>
                  <a:schemeClr val="tx1"/>
                </a:solidFill>
              </a:rPr>
              <a:t>&lt;Click&gt;</a:t>
            </a:r>
          </a:p>
          <a:p>
            <a:pPr marL="0" indent="0">
              <a:buFont typeface="+mj-lt"/>
              <a:buNone/>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p>
          <a:p>
            <a:r>
              <a:rPr lang="en-US" dirty="0"/>
              <a:t>Scaling alerts – </a:t>
            </a:r>
            <a:r>
              <a:rPr lang="en-US" sz="1200" kern="1200">
                <a:solidFill>
                  <a:schemeClr val="tx1"/>
                </a:solidFill>
                <a:effectLst/>
                <a:latin typeface="+mn-lt"/>
                <a:ea typeface="ＭＳ Ｐゴシック" charset="0"/>
              </a:rPr>
              <a:t>51</a:t>
            </a:r>
            <a:r>
              <a:rPr lang="en-US" sz="1200" kern="1200" dirty="0">
                <a:solidFill>
                  <a:schemeClr val="tx1"/>
                </a:solidFill>
                <a:effectLst/>
                <a:latin typeface="+mn-lt"/>
                <a:ea typeface="ＭＳ Ｐゴシック" charset="0"/>
                <a:cs typeface="ＭＳ Ｐゴシック" charset="0"/>
              </a:rPr>
              <a:t>% of security alerts are not investigated and </a:t>
            </a:r>
            <a:r>
              <a:rPr lang="en-US" sz="1200" kern="1200">
                <a:solidFill>
                  <a:schemeClr val="tx1"/>
                </a:solidFill>
                <a:effectLst/>
                <a:latin typeface="+mn-lt"/>
                <a:ea typeface="ＭＳ Ｐゴシック" charset="0"/>
                <a:cs typeface="ＭＳ Ｐゴシック" charset="0"/>
              </a:rPr>
              <a:t>43</a:t>
            </a:r>
            <a:r>
              <a:rPr lang="en-US" sz="1200" kern="1200" dirty="0">
                <a:solidFill>
                  <a:schemeClr val="tx1"/>
                </a:solidFill>
                <a:effectLst/>
                <a:latin typeface="+mn-lt"/>
                <a:ea typeface="ＭＳ Ｐゴシック" charset="0"/>
                <a:cs typeface="ＭＳ Ｐゴシック" charset="0"/>
              </a:rPr>
              <a:t>% of legitimate alerts are not remediated -</a:t>
            </a:r>
            <a:r>
              <a:rPr lang="en-US" sz="1200" i="1" kern="1200" dirty="0">
                <a:solidFill>
                  <a:schemeClr val="tx1"/>
                </a:solidFill>
                <a:effectLst/>
                <a:latin typeface="+mn-lt"/>
                <a:ea typeface="ＭＳ Ｐゴシック" charset="0"/>
                <a:cs typeface="ＭＳ Ｐゴシック" charset="0"/>
              </a:rPr>
              <a:t> Source: Cisco </a:t>
            </a:r>
            <a:r>
              <a:rPr lang="en-US" sz="1200" i="1" kern="1200">
                <a:solidFill>
                  <a:schemeClr val="tx1"/>
                </a:solidFill>
                <a:effectLst/>
                <a:latin typeface="+mn-lt"/>
                <a:ea typeface="ＭＳ Ｐゴシック" charset="0"/>
                <a:cs typeface="ＭＳ Ｐゴシック" charset="0"/>
              </a:rPr>
              <a:t>2019 </a:t>
            </a:r>
            <a:r>
              <a:rPr lang="en-US" sz="1200" i="1" kern="1200" dirty="0">
                <a:solidFill>
                  <a:schemeClr val="tx1"/>
                </a:solidFill>
                <a:effectLst/>
                <a:latin typeface="+mn-lt"/>
                <a:ea typeface="ＭＳ Ｐゴシック" charset="0"/>
                <a:cs typeface="ＭＳ Ｐゴシック" charset="0"/>
              </a:rPr>
              <a:t>Security Capabilities Benchmark Study</a:t>
            </a:r>
            <a:r>
              <a:rPr lang="en-US" dirty="0">
                <a:effectLst/>
              </a:rPr>
              <a:t> </a:t>
            </a:r>
            <a:endParaRPr lang="en-US">
              <a:effectLst/>
            </a:endParaRP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a:p>
        </p:txBody>
      </p:sp>
    </p:spTree>
    <p:extLst>
      <p:ext uri="{BB962C8B-B14F-4D97-AF65-F5344CB8AC3E}">
        <p14:creationId xmlns:p14="http://schemas.microsoft.com/office/powerpoint/2010/main" val="297099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believe your tools and technology should be working for you, not the other way around. </a:t>
            </a:r>
          </a:p>
          <a:p>
            <a:endParaRPr lang="en-US" dirty="0"/>
          </a:p>
          <a:p>
            <a:r>
              <a:rPr lang="en-US" dirty="0"/>
              <a:t>Your tools and technology should be automated as much as possible to free up your resources’ valuable time. </a:t>
            </a:r>
          </a:p>
          <a:p>
            <a:endParaRPr lang="en-US" dirty="0"/>
          </a:p>
          <a:p>
            <a:r>
              <a:rPr lang="en-US" dirty="0"/>
              <a:t>Alerts should be smart and prescriptive to empower your team to take decisive action against bad actors – rather than generating noise for your team to sift through. </a:t>
            </a:r>
          </a:p>
          <a:p>
            <a:endParaRPr lang="en-US" dirty="0"/>
          </a:p>
          <a:p>
            <a:r>
              <a:rPr lang="en-US" dirty="0"/>
              <a:t>And above all, we believe security products should talk to each other, consolidating processes, eliminating redundancies and allowing for more comprehensive protection while saving your team time.</a:t>
            </a:r>
          </a:p>
          <a:p>
            <a:endParaRPr lang="en-US" dirty="0"/>
          </a:p>
          <a:p>
            <a:r>
              <a:rPr lang="en-US" dirty="0"/>
              <a:t>Ultimately, we think security technology should empower and free up your resources to focus on what matters most for your company, allowing you to do more with the team you have.</a:t>
            </a:r>
          </a:p>
          <a:p>
            <a:endParaRPr lang="en-US" dirty="0"/>
          </a:p>
          <a:p>
            <a:r>
              <a:rPr lang="en-US" b="1" dirty="0"/>
              <a:t>Transition: But realizing this vision requires a partner who can make it a reality.</a:t>
            </a:r>
          </a:p>
          <a:p>
            <a:endParaRPr lang="en-US" b="1" dirty="0"/>
          </a:p>
          <a:p>
            <a:r>
              <a:rPr lang="en-US" b="1" dirty="0"/>
              <a:t>&lt;Click&gt;</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293511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70B51DC3-EE3A-0248-8D4D-6D6F46376D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a:extLst>
              <a:ext uri="{FF2B5EF4-FFF2-40B4-BE49-F238E27FC236}">
                <a16:creationId xmlns:a16="http://schemas.microsoft.com/office/drawing/2014/main" id="{230CEE3C-1191-E549-B338-AE0D50822B7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30E31DF-C565-BC4C-A1C3-052540C1243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977BB-5907-F04E-AC60-3C821483EF8C}" type="slidenum">
              <a:rPr kumimoji="0" lang="en-US" sz="1200" b="0" i="0" u="none" strike="noStrike" kern="1200" cap="none" spc="0" normalizeH="0" baseline="0" noProof="0" smtClean="0">
                <a:ln>
                  <a:noFill/>
                </a:ln>
                <a:solidFill>
                  <a:prstClr val="black"/>
                </a:solidFill>
                <a:effectLst/>
                <a:uLnTx/>
                <a:uFillTx/>
                <a:latin typeface="CiscoSansTT Extra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iscoSansTT ExtraLight"/>
              <a:ea typeface="+mn-ea"/>
              <a:cs typeface="+mn-cs"/>
            </a:endParaRPr>
          </a:p>
        </p:txBody>
      </p:sp>
    </p:spTree>
    <p:extLst>
      <p:ext uri="{BB962C8B-B14F-4D97-AF65-F5344CB8AC3E}">
        <p14:creationId xmlns:p14="http://schemas.microsoft.com/office/powerpoint/2010/main" val="169455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2976F7F9-7BA6-0E42-BD3A-0A7A7C3897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AF95D7-D19D-F247-AB19-7E5858C07526}"/>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When</a:t>
            </a:r>
            <a:r>
              <a:rPr lang="en-US" baseline="0"/>
              <a:t> things don’t work together, skilled people and solid processes must make up the gap. This has been the situation in cybersecurity for far too long. Even today, Security Operations teams have many questions every day, but those answers are locked up in various threat intelligence sources and technologies. If answers are available, they almost always take too long to answer and require highly skilled people to find them. Time is more critical than ever. That’s why security must work together, but too often it doesn’t. </a:t>
            </a:r>
            <a:r>
              <a:rPr lang="en-US" sz="1200" kern="1200">
                <a:solidFill>
                  <a:schemeClr val="tx1"/>
                </a:solidFill>
                <a:effectLst/>
                <a:latin typeface="+mn-lt"/>
                <a:ea typeface="ＭＳ Ｐゴシック" charset="0"/>
                <a:cs typeface="ＭＳ Ｐゴシック" charset="0"/>
              </a:rPr>
              <a:t>The ‘game of the consoles’ cripples your organization’s response capabilities by leaving holes in your security platform. This lack of integration poses a massive security risk to any organization.</a:t>
            </a:r>
          </a:p>
          <a:p>
            <a:pPr>
              <a:defRPr/>
            </a:pPr>
            <a:endParaRPr lang="en-US" baseline="0"/>
          </a:p>
          <a:p>
            <a:pPr>
              <a:defRPr/>
            </a:pPr>
            <a:r>
              <a:rPr lang="en-US" baseline="0"/>
              <a:t>Juggling multiple consoles just makes the already-complex security challenges even harder. At Cisco, we’re changing all of that – so you can maximize your protection with an integrated platform approach.</a:t>
            </a:r>
          </a:p>
          <a:p>
            <a:pPr>
              <a:defRPr/>
            </a:pPr>
            <a:endParaRPr lang="en-US" baseline="0"/>
          </a:p>
          <a:p>
            <a:pPr>
              <a:defRPr/>
            </a:pPr>
            <a:endParaRPr lang="en-US"/>
          </a:p>
        </p:txBody>
      </p:sp>
      <p:sp>
        <p:nvSpPr>
          <p:cNvPr id="4" name="Slide Number Placeholder 3">
            <a:extLst>
              <a:ext uri="{FF2B5EF4-FFF2-40B4-BE49-F238E27FC236}">
                <a16:creationId xmlns:a16="http://schemas.microsoft.com/office/drawing/2014/main" id="{D8FB3CEB-9FB6-7741-AE1A-3ABA1E53144D}"/>
              </a:ext>
            </a:extLst>
          </p:cNvPr>
          <p:cNvSpPr>
            <a:spLocks noGrp="1"/>
          </p:cNvSpPr>
          <p:nvPr>
            <p:ph type="sldNum" sz="quarter" idx="5"/>
          </p:nvPr>
        </p:nvSpPr>
        <p:spPr/>
        <p:txBody>
          <a:bodyPr/>
          <a:lstStyle/>
          <a:p>
            <a:pPr>
              <a:defRPr/>
            </a:pPr>
            <a:fld id="{5E3C8CEA-E8DD-9743-8A85-4C0B7244D23A}" type="slidenum">
              <a:rPr lang="en-US" smtClean="0"/>
              <a:pPr>
                <a:defRPr/>
              </a:pPr>
              <a:t>8</a:t>
            </a:fld>
            <a:endParaRPr lang="en-US"/>
          </a:p>
        </p:txBody>
      </p:sp>
    </p:spTree>
    <p:extLst>
      <p:ext uri="{BB962C8B-B14F-4D97-AF65-F5344CB8AC3E}">
        <p14:creationId xmlns:p14="http://schemas.microsoft.com/office/powerpoint/2010/main" val="4312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tx2"/>
                </a:solidFill>
                <a:highlight>
                  <a:srgbClr val="FFFF00"/>
                </a:highlight>
                <a:latin typeface="CiscoSansTT Light"/>
              </a:rPr>
              <a:t>At the heart of our platform approach is a simple idea: security solutions should be designed to act as a team. They should learn from each other. They should listen and respond as a coordinated unit. When that happens, security becomes systematic and more effective.</a:t>
            </a:r>
            <a:endParaRPr lang="en-US" sz="1200" dirty="0">
              <a:solidFill>
                <a:schemeClr val="tx2"/>
              </a:solidFill>
              <a:latin typeface="CiscoSansTT Light"/>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latin typeface="CiscoSansTT Ligh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tx2"/>
                </a:solidFill>
                <a:latin typeface="CiscoSansTT Light"/>
              </a:rPr>
              <a:t>Our goal is not to be your wall-to-wall security vendor—it’s for you to be secure and compliant with less effort. We believe that is only possible with a platform approach. As the biggest security company in the world, we have the knowledge and breadth to solve </a:t>
            </a:r>
            <a:r>
              <a:rPr lang="en-US" sz="1200" dirty="0">
                <a:solidFill>
                  <a:schemeClr val="tx2"/>
                </a:solidFill>
                <a:highlight>
                  <a:srgbClr val="FFFF00"/>
                </a:highlight>
                <a:latin typeface="CiscoSansTT Light"/>
              </a:rPr>
              <a:t>platform-level challenges that span the data center, network, cloud, internet, email, endpoints, and everywhere in between</a:t>
            </a:r>
            <a:r>
              <a:rPr lang="en-US" sz="1200" dirty="0">
                <a:solidFill>
                  <a:schemeClr val="tx2"/>
                </a:solidFill>
                <a:latin typeface="CiscoSansTT Light"/>
              </a:rPr>
              <a:t>. As the global leader in networking, we’re uniquely positioned to embed security into your network and architecture at scale. And in keeping with our track record of trusted partnership, we’ll continue to drive industry standards and integrations that support the outcomes you need.</a:t>
            </a:r>
          </a:p>
          <a:p>
            <a:pPr lvl="0"/>
            <a:endParaRPr lang="en-US" sz="1200" kern="1200" dirty="0">
              <a:solidFill>
                <a:schemeClr val="tx1"/>
              </a:solidFill>
              <a:effectLst/>
              <a:latin typeface="CiscoSansTT ExtraLight"/>
            </a:endParaRPr>
          </a:p>
          <a:p>
            <a:pPr lvl="0"/>
            <a:r>
              <a:rPr lang="en-US" sz="1200" kern="1200" dirty="0">
                <a:solidFill>
                  <a:schemeClr val="tx1"/>
                </a:solidFill>
                <a:effectLst/>
                <a:latin typeface="CiscoSansTT ExtraLight"/>
              </a:rPr>
              <a:t>We start with </a:t>
            </a:r>
            <a:r>
              <a:rPr lang="en-US" sz="1200" b="1" kern="1200" dirty="0">
                <a:solidFill>
                  <a:schemeClr val="tx1"/>
                </a:solidFill>
                <a:effectLst/>
                <a:latin typeface="CiscoSansTT ExtraLight"/>
              </a:rPr>
              <a:t>best of breed products</a:t>
            </a:r>
            <a:r>
              <a:rPr lang="en-US" sz="1200" kern="1200" dirty="0">
                <a:solidFill>
                  <a:schemeClr val="tx1"/>
                </a:solidFill>
                <a:effectLst/>
                <a:latin typeface="CiscoSansTT ExtraLight"/>
              </a:rPr>
              <a:t>, protecting the network, endpoint, applications and cloud.  </a:t>
            </a:r>
          </a:p>
          <a:p>
            <a:pPr lvl="0"/>
            <a:r>
              <a:rPr lang="en-US" sz="1200" kern="1200" dirty="0">
                <a:solidFill>
                  <a:schemeClr val="tx1"/>
                </a:solidFill>
                <a:effectLst/>
                <a:latin typeface="CiscoSansTT ExtraLight"/>
              </a:rPr>
              <a:t>We use </a:t>
            </a:r>
            <a:r>
              <a:rPr lang="en-US" sz="1200" b="1" kern="1200" dirty="0">
                <a:solidFill>
                  <a:schemeClr val="tx1"/>
                </a:solidFill>
                <a:effectLst/>
                <a:latin typeface="CiscoSansTT ExtraLight"/>
              </a:rPr>
              <a:t>trust verification</a:t>
            </a:r>
            <a:r>
              <a:rPr lang="en-US" sz="1200" kern="1200" dirty="0">
                <a:solidFill>
                  <a:schemeClr val="tx1"/>
                </a:solidFill>
                <a:effectLst/>
                <a:latin typeface="CiscoSansTT ExtraLight"/>
              </a:rPr>
              <a:t> as a foundational piece to ensure only the right people gain access</a:t>
            </a:r>
          </a:p>
          <a:p>
            <a:pPr lvl="0"/>
            <a:r>
              <a:rPr lang="en-US" sz="1200" kern="1200" dirty="0">
                <a:solidFill>
                  <a:schemeClr val="tx1"/>
                </a:solidFill>
                <a:effectLst/>
                <a:latin typeface="CiscoSansTT ExtraLight"/>
              </a:rPr>
              <a:t>Each product is backed with industry-leading </a:t>
            </a:r>
            <a:r>
              <a:rPr lang="en-US" sz="1200" b="1" kern="1200">
                <a:solidFill>
                  <a:schemeClr val="tx1"/>
                </a:solidFill>
                <a:effectLst/>
                <a:latin typeface="CiscoSansTT ExtraLight"/>
              </a:rPr>
              <a:t>Talos</a:t>
            </a:r>
            <a:r>
              <a:rPr lang="en-US" sz="1200" b="1" kern="1200" dirty="0">
                <a:solidFill>
                  <a:schemeClr val="tx1"/>
                </a:solidFill>
                <a:effectLst/>
                <a:latin typeface="CiscoSansTT ExtraLight"/>
              </a:rPr>
              <a:t> threat intelligence</a:t>
            </a:r>
            <a:r>
              <a:rPr lang="en-US" sz="1200" kern="1200" dirty="0">
                <a:solidFill>
                  <a:schemeClr val="tx1"/>
                </a:solidFill>
                <a:effectLst/>
                <a:latin typeface="CiscoSansTT ExtraLight"/>
              </a:rPr>
              <a:t> to block more threats to keep organizations safer.  </a:t>
            </a:r>
          </a:p>
          <a:p>
            <a:pPr lvl="0"/>
            <a:r>
              <a:rPr lang="en-US" sz="1200" kern="1200" dirty="0">
                <a:solidFill>
                  <a:schemeClr val="tx1"/>
                </a:solidFill>
                <a:effectLst/>
                <a:latin typeface="CiscoSansTT ExtraLight"/>
              </a:rPr>
              <a:t>We provide </a:t>
            </a:r>
            <a:r>
              <a:rPr lang="en-US" sz="1200" b="1" kern="1200" dirty="0">
                <a:solidFill>
                  <a:schemeClr val="tx1"/>
                </a:solidFill>
                <a:effectLst/>
                <a:latin typeface="CiscoSansTT ExtraLight"/>
              </a:rPr>
              <a:t>automated responses to advanced threats</a:t>
            </a:r>
            <a:r>
              <a:rPr lang="en-US" sz="1200" kern="1200" dirty="0">
                <a:solidFill>
                  <a:schemeClr val="tx1"/>
                </a:solidFill>
                <a:effectLst/>
                <a:latin typeface="CiscoSansTT ExtraLight"/>
              </a:rPr>
              <a:t> and </a:t>
            </a:r>
            <a:r>
              <a:rPr lang="en-US" sz="1200" b="1" kern="1200" dirty="0">
                <a:solidFill>
                  <a:schemeClr val="tx1"/>
                </a:solidFill>
                <a:effectLst/>
                <a:latin typeface="CiscoSansTT ExtraLight"/>
              </a:rPr>
              <a:t>streamline operations</a:t>
            </a:r>
            <a:r>
              <a:rPr lang="en-US" sz="1200" kern="1200" dirty="0">
                <a:solidFill>
                  <a:schemeClr val="tx1"/>
                </a:solidFill>
                <a:effectLst/>
                <a:latin typeface="CiscoSansTT ExtraLight"/>
              </a:rPr>
              <a:t> with </a:t>
            </a:r>
            <a:r>
              <a:rPr lang="en-US" sz="1200" b="1" kern="1200" dirty="0">
                <a:solidFill>
                  <a:schemeClr val="tx1"/>
                </a:solidFill>
                <a:effectLst/>
                <a:latin typeface="CiscoSansTT ExtraLight"/>
              </a:rPr>
              <a:t>integrated threat and security management</a:t>
            </a:r>
            <a:r>
              <a:rPr lang="en-US" sz="1200" kern="1200" dirty="0">
                <a:solidFill>
                  <a:schemeClr val="tx1"/>
                </a:solidFill>
                <a:effectLst/>
                <a:latin typeface="CiscoSansTT ExtraLight"/>
              </a:rPr>
              <a:t> throughout our portfolio.</a:t>
            </a:r>
          </a:p>
          <a:p>
            <a:pPr lvl="0"/>
            <a:r>
              <a:rPr lang="en-US" sz="1200" kern="1200" dirty="0">
                <a:solidFill>
                  <a:schemeClr val="tx1"/>
                </a:solidFill>
                <a:effectLst/>
                <a:latin typeface="CiscoSansTT ExtraLight"/>
              </a:rPr>
              <a:t>Lastly we build our products to work with the other technologies you have in place for integrated security responses – even outside of Cisco. </a:t>
            </a:r>
          </a:p>
          <a:p>
            <a:r>
              <a:rPr lang="en-US" sz="1200" kern="1200" dirty="0">
                <a:solidFill>
                  <a:schemeClr val="tx1"/>
                </a:solidFill>
                <a:effectLst/>
                <a:latin typeface="CiscoSansTT ExtraLight"/>
              </a:rPr>
              <a:t> </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9</a:t>
            </a:fld>
            <a:endParaRPr lang="en-US" dirty="0"/>
          </a:p>
        </p:txBody>
      </p:sp>
    </p:spTree>
    <p:extLst>
      <p:ext uri="{BB962C8B-B14F-4D97-AF65-F5344CB8AC3E}">
        <p14:creationId xmlns:p14="http://schemas.microsoft.com/office/powerpoint/2010/main" val="242071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3E6395D3-6B81-8E4C-A3A1-C4FC531089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9DAC00E9-8C3B-FA40-AAF7-AB671966AD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We just</a:t>
            </a:r>
            <a:r>
              <a:rPr lang="en-US" altLang="en-US" baseline="0" dirty="0">
                <a:ea typeface="ＭＳ Ｐゴシック" panose="020B0600070205080204" pitchFamily="34" charset="-128"/>
              </a:rPr>
              <a:t> discussed how Cisco Threat Response is the key pillar of our integrated security architecture, designed to get you more from your Cisco Security investments. It unleashes the full power of our portfolio by automating integrations directly out of the box (and that’s a cliché, as Cisco Threat Response is completely cloud-based so there’s nothing to install). It’s designed to dramatically cut the time and effort needed to detect, investigate, and remediate – thereby making your SOC operations more efficient and effective. It’s about making sure your organization has the best possible security posture. Another great part? Cisco Threat Response is included as part of the Cisco Security product licenses... There’s nothing more to buy. </a:t>
            </a:r>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639C5FDA-DD94-3B4A-82F5-CC1F88882550}"/>
              </a:ext>
            </a:extLst>
          </p:cNvPr>
          <p:cNvSpPr>
            <a:spLocks noGrp="1"/>
          </p:cNvSpPr>
          <p:nvPr>
            <p:ph type="sldNum" sz="quarter" idx="5"/>
          </p:nvPr>
        </p:nvSpPr>
        <p:spPr/>
        <p:txBody>
          <a:bodyPr/>
          <a:lstStyle/>
          <a:p>
            <a:pPr>
              <a:defRPr/>
            </a:pPr>
            <a:fld id="{410A87B4-58F3-D34B-9C16-A826062AB4A4}" type="slidenum">
              <a:rPr lang="en-US" smtClean="0"/>
              <a:pPr>
                <a:defRPr/>
              </a:pPr>
              <a:t>10</a:t>
            </a:fld>
            <a:endParaRPr lang="en-US"/>
          </a:p>
        </p:txBody>
      </p:sp>
    </p:spTree>
    <p:extLst>
      <p:ext uri="{BB962C8B-B14F-4D97-AF65-F5344CB8AC3E}">
        <p14:creationId xmlns:p14="http://schemas.microsoft.com/office/powerpoint/2010/main" val="220734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5"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9963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68769"/>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7" y="4108766"/>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7" y="4348763"/>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3"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dirty="0"/>
              <a:t>Subtitle Goes Here</a:t>
            </a:r>
          </a:p>
        </p:txBody>
      </p:sp>
      <p:sp>
        <p:nvSpPr>
          <p:cNvPr id="20" name="Title 1"/>
          <p:cNvSpPr>
            <a:spLocks noGrp="1"/>
          </p:cNvSpPr>
          <p:nvPr>
            <p:ph type="ctrTitle" hasCustomPrompt="1"/>
          </p:nvPr>
        </p:nvSpPr>
        <p:spPr>
          <a:xfrm>
            <a:off x="425766"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9"/>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Tree>
    <p:extLst>
      <p:ext uri="{BB962C8B-B14F-4D97-AF65-F5344CB8AC3E}">
        <p14:creationId xmlns:p14="http://schemas.microsoft.com/office/powerpoint/2010/main" val="2276867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gu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66650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587559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bg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328476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8394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500064" y="3903357"/>
            <a:ext cx="8139112" cy="541174"/>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Edit Master text styles</a:t>
            </a:r>
          </a:p>
        </p:txBody>
      </p:sp>
    </p:spTree>
    <p:extLst>
      <p:ext uri="{BB962C8B-B14F-4D97-AF65-F5344CB8AC3E}">
        <p14:creationId xmlns:p14="http://schemas.microsoft.com/office/powerpoint/2010/main" val="1557062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448786" y="3054518"/>
            <a:ext cx="8364236" cy="560153"/>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4225669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400435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1"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Partner Confidential</a:t>
            </a:r>
          </a:p>
        </p:txBody>
      </p:sp>
      <p:sp>
        <p:nvSpPr>
          <p:cNvPr id="3" name="Picture Placeholder 2"/>
          <p:cNvSpPr>
            <a:spLocks noGrp="1"/>
          </p:cNvSpPr>
          <p:nvPr>
            <p:ph type="pic" sz="quarter" idx="10"/>
          </p:nvPr>
        </p:nvSpPr>
        <p:spPr>
          <a:xfrm>
            <a:off x="308012" y="240632"/>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15911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154873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816941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70556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772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9"/>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280677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9"/>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82967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9"/>
            <a:ext cx="8280057" cy="3073946"/>
          </a:xfrm>
          <a:prstGeom prst="rect">
            <a:avLst/>
          </a:prstGeom>
        </p:spPr>
        <p:txBody>
          <a:bodyPr lIns="91420" tIns="45710" rIns="91420" bIns="45710">
            <a:noAutofit/>
          </a:bodyPr>
          <a:lstStyle>
            <a:lvl1pPr marL="285683" marR="0" indent="-285683" algn="ctr" defTabSz="457094"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Edit Master text styles</a:t>
            </a:r>
          </a:p>
        </p:txBody>
      </p:sp>
      <p:sp>
        <p:nvSpPr>
          <p:cNvPr id="4"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53277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3"/>
            <a:ext cx="3662024" cy="2925868"/>
          </a:xfrm>
          <a:prstGeom prst="rect">
            <a:avLst/>
          </a:prstGeom>
        </p:spPr>
        <p:txBody>
          <a:bodyPr lIns="91420" tIns="45710" rIns="91420" bIns="45710">
            <a:noAutofit/>
          </a:bodyPr>
          <a:lstStyle>
            <a:lvl1pPr marL="174621" indent="-117472">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18" indent="-114297">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15" indent="-114297">
              <a:buClr>
                <a:schemeClr val="tx2"/>
              </a:buClr>
              <a:buSzPct val="60000"/>
              <a:buFont typeface="Arial"/>
              <a:buChar char="•"/>
              <a:defRPr sz="1600" b="0" i="0">
                <a:solidFill>
                  <a:schemeClr val="bg1"/>
                </a:solidFill>
                <a:latin typeface="+mn-lt"/>
                <a:ea typeface="CiscoSansTT Thin" charset="0"/>
                <a:cs typeface="CiscoSansTT Thin" charset="0"/>
              </a:defRPr>
            </a:lvl3pPr>
            <a:lvl4pPr marL="517512" indent="-114297">
              <a:buClr>
                <a:schemeClr val="tx2"/>
              </a:buClr>
              <a:buSzPct val="60000"/>
              <a:buFont typeface="Arial"/>
              <a:buChar char="•"/>
              <a:defRPr sz="1400" b="0" i="0">
                <a:solidFill>
                  <a:schemeClr val="bg1"/>
                </a:solidFill>
                <a:latin typeface="+mn-lt"/>
                <a:ea typeface="CiscoSansTT Thin" charset="0"/>
                <a:cs typeface="CiscoSansTT Thin" charset="0"/>
              </a:defRPr>
            </a:lvl4pPr>
            <a:lvl5pPr marL="631809" indent="-114297">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7" y="341314"/>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a:t>Click to edit Master title style</a:t>
            </a:r>
            <a:endParaRPr lang="en-GB"/>
          </a:p>
        </p:txBody>
      </p:sp>
      <p:sp>
        <p:nvSpPr>
          <p:cNvPr id="8" name="Rectangle 4"/>
          <p:cNvSpPr>
            <a:spLocks noChangeArrowheads="1"/>
          </p:cNvSpPr>
          <p:nvPr/>
        </p:nvSpPr>
        <p:spPr bwMode="ltGray">
          <a:xfrm>
            <a:off x="477679" y="4741655"/>
            <a:ext cx="35683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820197958"/>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1"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4" y="531812"/>
            <a:ext cx="3551237" cy="4059237"/>
          </a:xfrm>
          <a:prstGeom prst="rect">
            <a:avLst/>
          </a:prstGeom>
        </p:spPr>
        <p:txBody>
          <a:bodyPr lIns="0" rIns="0" anchor="ctr" anchorCtr="0"/>
          <a:lstStyle>
            <a:lvl1pPr marL="169859" indent="-169859">
              <a:lnSpc>
                <a:spcPct val="100000"/>
              </a:lnSpc>
              <a:buClr>
                <a:schemeClr val="tx1"/>
              </a:buClr>
              <a:buSzPct val="60000"/>
              <a:buFont typeface="Arial" panose="020B0604020202020204" pitchFamily="34" charset="0"/>
              <a:buChar char="•"/>
              <a:tabLst>
                <a:tab pos="228594" algn="l"/>
              </a:tabLst>
              <a:defRPr sz="2400"/>
            </a:lvl1pPr>
            <a:lvl2pPr marL="346067" indent="-171446">
              <a:lnSpc>
                <a:spcPct val="100000"/>
              </a:lnSpc>
              <a:buClr>
                <a:schemeClr val="tx1"/>
              </a:buClr>
              <a:buSzPct val="60000"/>
              <a:buFont typeface="Arial" panose="020B0604020202020204" pitchFamily="34" charset="0"/>
              <a:buChar char="•"/>
              <a:defRPr sz="2400"/>
            </a:lvl2pPr>
            <a:lvl3pPr marL="457189" indent="-117472">
              <a:lnSpc>
                <a:spcPct val="100000"/>
              </a:lnSpc>
              <a:buClr>
                <a:schemeClr val="tx1"/>
              </a:buClr>
              <a:buSzPct val="60000"/>
              <a:buFont typeface="Arial" panose="020B0604020202020204" pitchFamily="34" charset="0"/>
              <a:buChar char="•"/>
              <a:defRPr sz="2000"/>
            </a:lvl3pPr>
            <a:lvl4pPr marL="574661" indent="-117472">
              <a:lnSpc>
                <a:spcPct val="100000"/>
              </a:lnSpc>
              <a:buClr>
                <a:schemeClr val="tx1"/>
              </a:buClr>
              <a:buSzPct val="60000"/>
              <a:buFont typeface="Arial" panose="020B0604020202020204" pitchFamily="34" charset="0"/>
              <a:buChar char="•"/>
              <a:tabLst/>
              <a:defRPr sz="1800"/>
            </a:lvl4pPr>
            <a:lvl5pPr marL="744520" indent="-112710">
              <a:lnSpc>
                <a:spcPct val="100000"/>
              </a:lnSpc>
              <a:buClr>
                <a:schemeClr val="tx1"/>
              </a:buClr>
              <a:buSzPct val="600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1532436768"/>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7"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4" y="510540"/>
            <a:ext cx="3551237" cy="4080510"/>
          </a:xfrm>
          <a:prstGeom prst="rect">
            <a:avLst/>
          </a:prstGeom>
        </p:spPr>
        <p:txBody>
          <a:bodyPr lIns="0" rIns="0"/>
          <a:lstStyle>
            <a:lvl1pPr marL="114297" indent="-114297">
              <a:lnSpc>
                <a:spcPct val="100000"/>
              </a:lnSpc>
              <a:buClr>
                <a:schemeClr val="tx1"/>
              </a:buClr>
              <a:buSzPct val="60000"/>
              <a:defRPr sz="2000"/>
            </a:lvl1pPr>
            <a:lvl2pPr marL="228594" indent="-114297">
              <a:lnSpc>
                <a:spcPct val="100000"/>
              </a:lnSpc>
              <a:buClr>
                <a:schemeClr val="tx1"/>
              </a:buClr>
              <a:buSzPct val="60000"/>
              <a:defRPr sz="2000"/>
            </a:lvl2pPr>
            <a:lvl3pPr marL="342892" indent="-114297">
              <a:lnSpc>
                <a:spcPct val="100000"/>
              </a:lnSpc>
              <a:buClr>
                <a:schemeClr val="tx1"/>
              </a:buClr>
              <a:buSzPct val="60000"/>
              <a:defRPr sz="1800"/>
            </a:lvl3pPr>
            <a:lvl4pPr marL="457189" indent="-123822">
              <a:lnSpc>
                <a:spcPct val="100000"/>
              </a:lnSpc>
              <a:buClr>
                <a:schemeClr val="tx1"/>
              </a:buClr>
              <a:buSzPct val="60000"/>
              <a:defRPr sz="1600"/>
            </a:lvl4pPr>
            <a:lvl5pPr marL="574661" indent="-117472">
              <a:lnSpc>
                <a:spcPct val="100000"/>
              </a:lnSpc>
              <a:buClr>
                <a:schemeClr val="tx1"/>
              </a:buClr>
              <a:buSzPct val="60000"/>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7" y="1659843"/>
            <a:ext cx="3808797" cy="2931208"/>
          </a:xfrm>
          <a:prstGeom prst="rect">
            <a:avLst/>
          </a:prstGeom>
        </p:spPr>
        <p:txBody>
          <a:bodyPr/>
          <a:lstStyle>
            <a:lvl1pPr marL="114297" indent="-114297">
              <a:buClr>
                <a:schemeClr val="tx2"/>
              </a:buClr>
              <a:buSzPct val="60000"/>
              <a:defRPr lang="en-US" sz="2000" kern="1200" dirty="0" smtClean="0">
                <a:solidFill>
                  <a:schemeClr val="bg1"/>
                </a:solidFill>
                <a:latin typeface="+mn-lt"/>
                <a:ea typeface="ＭＳ Ｐゴシック" charset="0"/>
                <a:cs typeface="CiscoSans"/>
              </a:defRPr>
            </a:lvl1pPr>
            <a:lvl2pPr marL="228594" indent="-114297">
              <a:buClr>
                <a:schemeClr val="tx2"/>
              </a:buClr>
              <a:buSzPct val="60000"/>
              <a:defRPr sz="2000">
                <a:solidFill>
                  <a:schemeClr val="bg1"/>
                </a:solidFill>
              </a:defRPr>
            </a:lvl2pPr>
            <a:lvl3pPr marL="342892" indent="-114297">
              <a:buClr>
                <a:schemeClr val="tx2"/>
              </a:buClr>
              <a:buSzPct val="60000"/>
              <a:defRPr sz="1800">
                <a:solidFill>
                  <a:schemeClr val="bg1"/>
                </a:solidFill>
              </a:defRPr>
            </a:lvl3pPr>
            <a:lvl4pPr marL="457189" indent="-123822">
              <a:buClr>
                <a:schemeClr val="tx2"/>
              </a:buClr>
              <a:buSzPct val="60000"/>
              <a:defRPr sz="1600">
                <a:solidFill>
                  <a:schemeClr val="bg1"/>
                </a:solidFill>
              </a:defRPr>
            </a:lvl4pPr>
            <a:lvl5pPr marL="574661" indent="-117472">
              <a:buClr>
                <a:schemeClr val="tx2"/>
              </a:buClr>
              <a:buSzPct val="60000"/>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732371199"/>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6" y="531813"/>
            <a:ext cx="3559175" cy="3364846"/>
          </a:xfrm>
          <a:prstGeom prst="rect">
            <a:avLst/>
          </a:prstGeom>
        </p:spPr>
        <p:txBody>
          <a:bodyPr anchor="ctr" anchorCtr="0"/>
          <a:lstStyle>
            <a:lvl1pPr marL="0" indent="0" algn="ctr">
              <a:buNone/>
              <a:defRPr/>
            </a:lvl1pPr>
          </a:lstStyle>
          <a:p>
            <a:r>
              <a:rPr lang="en-US"/>
              <a:t>Click icon to add picture</a:t>
            </a:r>
          </a:p>
        </p:txBody>
      </p:sp>
      <p:sp>
        <p:nvSpPr>
          <p:cNvPr id="9" name="Text Placeholder 8"/>
          <p:cNvSpPr>
            <a:spLocks noGrp="1"/>
          </p:cNvSpPr>
          <p:nvPr>
            <p:ph type="body" sz="quarter" idx="11"/>
          </p:nvPr>
        </p:nvSpPr>
        <p:spPr>
          <a:xfrm>
            <a:off x="5089526" y="4062351"/>
            <a:ext cx="3559175" cy="525145"/>
          </a:xfrm>
          <a:prstGeom prst="rect">
            <a:avLst/>
          </a:prstGeom>
        </p:spPr>
        <p:txBody>
          <a:bodyPr lIns="0" tIns="0" rIns="0" bIns="0"/>
          <a:lstStyle>
            <a:lvl1pPr marL="0" indent="0">
              <a:buNone/>
              <a:defRPr sz="1400"/>
            </a:lvl1pPr>
          </a:lstStyle>
          <a:p>
            <a:pPr lvl="0"/>
            <a:r>
              <a:rPr lang="en-US"/>
              <a:t>Edit Master text styles</a:t>
            </a:r>
          </a:p>
        </p:txBody>
      </p:sp>
      <p:sp>
        <p:nvSpPr>
          <p:cNvPr id="10" name="Rectangle 4"/>
          <p:cNvSpPr>
            <a:spLocks noChangeArrowheads="1"/>
          </p:cNvSpPr>
          <p:nvPr/>
        </p:nvSpPr>
        <p:spPr bwMode="ltGray">
          <a:xfrm>
            <a:off x="477680" y="4741656"/>
            <a:ext cx="3166150"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346506534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6" y="531814"/>
            <a:ext cx="3559175" cy="4059236"/>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p:nvSpPr>
        <p:spPr bwMode="ltGray">
          <a:xfrm>
            <a:off x="477679" y="4741655"/>
            <a:ext cx="32635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74067460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8" name="Rectangle 4"/>
          <p:cNvSpPr>
            <a:spLocks noChangeArrowheads="1"/>
          </p:cNvSpPr>
          <p:nvPr/>
        </p:nvSpPr>
        <p:spPr bwMode="ltGray">
          <a:xfrm>
            <a:off x="477679" y="4741656"/>
            <a:ext cx="3281828"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4647478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3" y="0"/>
            <a:ext cx="4563907" cy="5143500"/>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p:nvSpPr>
        <p:spPr bwMode="ltGray">
          <a:xfrm>
            <a:off x="477679" y="4741655"/>
            <a:ext cx="3299450"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180546451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p:nvSpPr>
        <p:spPr bwMode="ltGray">
          <a:xfrm>
            <a:off x="477679" y="4741655"/>
            <a:ext cx="3179921"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186098581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p:nvSpPr>
        <p:spPr bwMode="ltGray">
          <a:xfrm>
            <a:off x="477679" y="4741655"/>
            <a:ext cx="3407027"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Partner Confidential</a:t>
            </a:r>
          </a:p>
        </p:txBody>
      </p:sp>
    </p:spTree>
    <p:extLst>
      <p:ext uri="{BB962C8B-B14F-4D97-AF65-F5344CB8AC3E}">
        <p14:creationId xmlns:p14="http://schemas.microsoft.com/office/powerpoint/2010/main" val="86134479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F4C96611-0009-774C-9496-F0B11472C87D}"/>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46842" t="10067" r="-44048" b="25930"/>
          <a:stretch/>
        </p:blipFill>
        <p:spPr>
          <a:xfrm>
            <a:off x="0" y="0"/>
            <a:ext cx="7051642" cy="5143500"/>
          </a:xfrm>
          <a:prstGeom prst="rect">
            <a:avLst/>
          </a:prstGeom>
        </p:spPr>
      </p:pic>
      <p:sp>
        <p:nvSpPr>
          <p:cNvPr id="5" name="Freeform 6"/>
          <p:cNvSpPr>
            <a:spLocks noChangeAspect="1" noEditPoints="1"/>
          </p:cNvSpPr>
          <p:nvPr/>
        </p:nvSpPr>
        <p:spPr bwMode="auto">
          <a:xfrm>
            <a:off x="3762995" y="2129077"/>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Tree>
    <p:extLst>
      <p:ext uri="{BB962C8B-B14F-4D97-AF65-F5344CB8AC3E}">
        <p14:creationId xmlns:p14="http://schemas.microsoft.com/office/powerpoint/2010/main" val="2073863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1B6C-BBB0-FC4C-A214-EEF4F5F6DFC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686AAC-126B-9546-AAE1-0B8A0517B9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ECD2F3B-6068-E549-9A84-93A0B2343815}"/>
              </a:ext>
            </a:extLst>
          </p:cNvPr>
          <p:cNvSpPr>
            <a:spLocks noGrp="1"/>
          </p:cNvSpPr>
          <p:nvPr>
            <p:ph type="dt" sz="half" idx="10"/>
          </p:nvPr>
        </p:nvSpPr>
        <p:spPr/>
        <p:txBody>
          <a:bodyPr/>
          <a:lstStyle/>
          <a:p>
            <a:fld id="{605AA870-6E55-2B4B-A044-9298D324C477}" type="datetimeFigureOut">
              <a:rPr lang="en-US" smtClean="0"/>
              <a:t>11/30/2020</a:t>
            </a:fld>
            <a:endParaRPr lang="en-US"/>
          </a:p>
        </p:txBody>
      </p:sp>
      <p:sp>
        <p:nvSpPr>
          <p:cNvPr id="5" name="Footer Placeholder 4">
            <a:extLst>
              <a:ext uri="{FF2B5EF4-FFF2-40B4-BE49-F238E27FC236}">
                <a16:creationId xmlns:a16="http://schemas.microsoft.com/office/drawing/2014/main" id="{409CEA4A-AF04-9F48-8A03-04EC72CB9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D765D-AE3F-DD43-B34B-B90F9A473063}"/>
              </a:ext>
            </a:extLst>
          </p:cNvPr>
          <p:cNvSpPr>
            <a:spLocks noGrp="1"/>
          </p:cNvSpPr>
          <p:nvPr>
            <p:ph type="sldNum" sz="quarter" idx="12"/>
          </p:nvPr>
        </p:nvSpPr>
        <p:spPr/>
        <p:txBody>
          <a:bodyPr/>
          <a:lstStyle/>
          <a:p>
            <a:fld id="{367A869B-4C6E-6845-9B81-DCAFE8E285AB}" type="slidenum">
              <a:rPr lang="en-US" smtClean="0"/>
              <a:t>‹#›</a:t>
            </a:fld>
            <a:endParaRPr lang="en-US"/>
          </a:p>
        </p:txBody>
      </p:sp>
    </p:spTree>
    <p:extLst>
      <p:ext uri="{BB962C8B-B14F-4D97-AF65-F5344CB8AC3E}">
        <p14:creationId xmlns:p14="http://schemas.microsoft.com/office/powerpoint/2010/main" val="20852472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7FCC8AE-5D2A-4148-97AE-62637B2270C4}" type="datetimeFigureOut">
              <a:rPr lang="en-US" smtClean="0"/>
              <a:t>11/30/2020</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3EA4705-9979-6F4D-8410-1013560BEF0A}" type="slidenum">
              <a:rPr lang="en-US" smtClean="0"/>
              <a:t>‹#›</a:t>
            </a:fld>
            <a:endParaRPr lang="en-US"/>
          </a:p>
        </p:txBody>
      </p:sp>
    </p:spTree>
    <p:extLst>
      <p:ext uri="{BB962C8B-B14F-4D97-AF65-F5344CB8AC3E}">
        <p14:creationId xmlns:p14="http://schemas.microsoft.com/office/powerpoint/2010/main" val="304903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7140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image" Target="../media/image1.emf"/><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oleObject" Target="../embeddings/oleObject3.bin"/><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tags" Target="../tags/tag6.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ags" Target="../tags/tag5.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25A130-5B39-4CC1-9BB2-E18DD7F919D4}"/>
              </a:ext>
            </a:extLst>
          </p:cNvPr>
          <p:cNvGraphicFramePr>
            <a:graphicFrameLocks noChangeAspect="1"/>
          </p:cNvGraphicFramePr>
          <p:nvPr userDrawn="1">
            <p:custDataLst>
              <p:tags r:id="rId30"/>
            </p:custDataLst>
            <p:extLst>
              <p:ext uri="{D42A27DB-BD31-4B8C-83A1-F6EECF244321}">
                <p14:modId xmlns:p14="http://schemas.microsoft.com/office/powerpoint/2010/main" val="1551085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32" imgW="395" imgH="396" progId="TCLayout.ActiveDocument.1">
                  <p:embed/>
                </p:oleObj>
              </mc:Choice>
              <mc:Fallback>
                <p:oleObj name="think-cell Slide" r:id="rId32" imgW="395" imgH="396" progId="TCLayout.ActiveDocument.1">
                  <p:embed/>
                  <p:pic>
                    <p:nvPicPr>
                      <p:cNvPr id="3" name="Object 2" hidden="1">
                        <a:extLst>
                          <a:ext uri="{FF2B5EF4-FFF2-40B4-BE49-F238E27FC236}">
                            <a16:creationId xmlns:a16="http://schemas.microsoft.com/office/drawing/2014/main" id="{7025A130-5B39-4CC1-9BB2-E18DD7F919D4}"/>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62DCAEC-5A1B-48EF-9277-87A87255E7E9}"/>
              </a:ext>
            </a:extLst>
          </p:cNvPr>
          <p:cNvSpPr/>
          <p:nvPr userDrawn="1">
            <p:custDataLst>
              <p:tags r:id="rId31"/>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0" i="0" baseline="0">
              <a:latin typeface="CiscoSansTT ExtraLight" panose="020B0303020201020303" pitchFamily="34" charset="0"/>
              <a:cs typeface="CiscoSansTT Thin" panose="020B0203020201020303" pitchFamily="34" charset="0"/>
              <a:sym typeface="CiscoSansTT ExtraLight" panose="020B0303020201020303" pitchFamily="34" charset="0"/>
            </a:endParaRPr>
          </a:p>
        </p:txBody>
      </p:sp>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2019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15" r:id="rId27"/>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D1FFEDE-C96D-45B5-BBA7-3ECA98311A8B}"/>
              </a:ext>
            </a:extLst>
          </p:cNvPr>
          <p:cNvGraphicFramePr>
            <a:graphicFrameLocks noChangeAspect="1"/>
          </p:cNvGraphicFramePr>
          <p:nvPr userDrawn="1">
            <p:custDataLst>
              <p:tags r:id="rId31"/>
            </p:custDataLst>
            <p:extLst>
              <p:ext uri="{D42A27DB-BD31-4B8C-83A1-F6EECF244321}">
                <p14:modId xmlns:p14="http://schemas.microsoft.com/office/powerpoint/2010/main" val="1920297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33" imgW="395" imgH="396" progId="TCLayout.ActiveDocument.1">
                  <p:embed/>
                </p:oleObj>
              </mc:Choice>
              <mc:Fallback>
                <p:oleObj name="think-cell Slide" r:id="rId33" imgW="395" imgH="396" progId="TCLayout.ActiveDocument.1">
                  <p:embed/>
                  <p:pic>
                    <p:nvPicPr>
                      <p:cNvPr id="3" name="Object 2" hidden="1">
                        <a:extLst>
                          <a:ext uri="{FF2B5EF4-FFF2-40B4-BE49-F238E27FC236}">
                            <a16:creationId xmlns:a16="http://schemas.microsoft.com/office/drawing/2014/main" id="{9D1FFEDE-C96D-45B5-BBA7-3ECA98311A8B}"/>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5B282A2-CE1C-4A74-A4A0-A71659A45236}"/>
              </a:ext>
            </a:extLst>
          </p:cNvPr>
          <p:cNvSpPr/>
          <p:nvPr userDrawn="1">
            <p:custDataLst>
              <p:tags r:id="rId32"/>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0" i="0" baseline="0">
              <a:latin typeface="CiscoSansTT ExtraLight" panose="020B0303020201020303" pitchFamily="34" charset="0"/>
              <a:cs typeface="CiscoSansTT Thin" panose="020B0203020201020303" pitchFamily="34" charset="0"/>
              <a:sym typeface="CiscoSansTT ExtraLight" panose="020B0303020201020303" pitchFamily="34" charset="0"/>
            </a:endParaRPr>
          </a:p>
        </p:txBody>
      </p:sp>
      <p:sp>
        <p:nvSpPr>
          <p:cNvPr id="102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p:nvSpPr>
        <p:spPr bwMode="ltGray">
          <a:xfrm>
            <a:off x="477680" y="4741655"/>
            <a:ext cx="3401050"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baseline="0">
                <a:solidFill>
                  <a:schemeClr val="bg2"/>
                </a:solidFill>
                <a:latin typeface="+mn-lt"/>
                <a:ea typeface="+mn-ea"/>
                <a:cs typeface="CiscoSans Thin"/>
              </a:rPr>
              <a:t>© 2018  Cisco and/or its affiliates. All rights reserved.   Cisco Partner Confidential</a:t>
            </a:r>
          </a:p>
        </p:txBody>
      </p:sp>
    </p:spTree>
    <p:extLst>
      <p:ext uri="{BB962C8B-B14F-4D97-AF65-F5344CB8AC3E}">
        <p14:creationId xmlns:p14="http://schemas.microsoft.com/office/powerpoint/2010/main" val="198123484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Lst>
  <p:txStyles>
    <p:titleStyle>
      <a:lvl1pPr algn="l" defTabSz="684196"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12.xml"/><Relationship Id="rId7" Type="http://schemas.openxmlformats.org/officeDocument/2006/relationships/image" Target="../media/image2.emf"/><Relationship Id="rId12" Type="http://schemas.openxmlformats.org/officeDocument/2006/relationships/image" Target="../media/image36.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5.png"/><Relationship Id="rId5" Type="http://schemas.openxmlformats.org/officeDocument/2006/relationships/notesSlide" Target="../notesSlides/notesSlide9.xml"/><Relationship Id="rId10" Type="http://schemas.openxmlformats.org/officeDocument/2006/relationships/image" Target="../media/image34.emf"/><Relationship Id="rId4" Type="http://schemas.openxmlformats.org/officeDocument/2006/relationships/slideLayout" Target="../slideLayouts/slideLayout12.xml"/><Relationship Id="rId9"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wmf"/><Relationship Id="rId10" Type="http://schemas.openxmlformats.org/officeDocument/2006/relationships/image" Target="../media/image49.emf"/><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4.xml"/><Relationship Id="rId7" Type="http://schemas.openxmlformats.org/officeDocument/2006/relationships/image" Target="../media/image2.emf"/><Relationship Id="rId12" Type="http://schemas.openxmlformats.org/officeDocument/2006/relationships/image" Target="../media/image54.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53.png"/><Relationship Id="rId5" Type="http://schemas.openxmlformats.org/officeDocument/2006/relationships/notesSlide" Target="../notesSlides/notesSlide11.xml"/><Relationship Id="rId10" Type="http://schemas.openxmlformats.org/officeDocument/2006/relationships/image" Target="../media/image52.png"/><Relationship Id="rId4" Type="http://schemas.openxmlformats.org/officeDocument/2006/relationships/slideLayout" Target="../slideLayouts/slideLayout12.xml"/><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2.xml"/><Relationship Id="rId7" Type="http://schemas.openxmlformats.org/officeDocument/2006/relationships/image" Target="../media/image50.png"/><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2.emf"/><Relationship Id="rId11" Type="http://schemas.openxmlformats.org/officeDocument/2006/relationships/image" Target="../media/image55.png"/><Relationship Id="rId5" Type="http://schemas.openxmlformats.org/officeDocument/2006/relationships/oleObject" Target="../embeddings/oleObject9.bin"/><Relationship Id="rId10" Type="http://schemas.openxmlformats.org/officeDocument/2006/relationships/image" Target="../media/image53.png"/><Relationship Id="rId4" Type="http://schemas.openxmlformats.org/officeDocument/2006/relationships/notesSlide" Target="../notesSlides/notesSlide12.xml"/><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7.xml"/><Relationship Id="rId7" Type="http://schemas.openxmlformats.org/officeDocument/2006/relationships/image" Target="../media/image2.emf"/><Relationship Id="rId12" Type="http://schemas.openxmlformats.org/officeDocument/2006/relationships/hyperlink" Target="http://www.cisco.com/go/threatresponse" TargetMode="External"/><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hyperlink" Target="http://cs.co/CTR4Firefox" TargetMode="External"/><Relationship Id="rId5" Type="http://schemas.openxmlformats.org/officeDocument/2006/relationships/notesSlide" Target="../notesSlides/notesSlide14.xml"/><Relationship Id="rId10" Type="http://schemas.openxmlformats.org/officeDocument/2006/relationships/hyperlink" Target="http://cs.co/CTR4Chrome" TargetMode="External"/><Relationship Id="rId4" Type="http://schemas.openxmlformats.org/officeDocument/2006/relationships/slideLayout" Target="../slideLayouts/slideLayout12.xml"/><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emf"/><Relationship Id="rId4" Type="http://schemas.openxmlformats.org/officeDocument/2006/relationships/image" Target="../media/image71.emf"/></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6.png"/><Relationship Id="rId5" Type="http://schemas.openxmlformats.org/officeDocument/2006/relationships/image" Target="../media/image72.emf"/><Relationship Id="rId4" Type="http://schemas.openxmlformats.org/officeDocument/2006/relationships/image" Target="../media/image71.emf"/></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er.cisco.com/threat-response/"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25.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26.xml"/><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12.xml"/><Relationship Id="rId7" Type="http://schemas.openxmlformats.org/officeDocument/2006/relationships/image" Target="../media/image79.png"/><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10" Type="http://schemas.openxmlformats.org/officeDocument/2006/relationships/image" Target="../media/image82.emf"/><Relationship Id="rId4" Type="http://schemas.openxmlformats.org/officeDocument/2006/relationships/notesSlide" Target="../notesSlides/notesSlide27.xml"/><Relationship Id="rId9" Type="http://schemas.openxmlformats.org/officeDocument/2006/relationships/image" Target="../media/image81.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hyperlink" Target="https://databreachcalculator.mybluemix.net/assets/2018_Global_Cost_of_a_Data_Breach_Report.pdf" TargetMode="Externa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8.xml"/><Relationship Id="rId7" Type="http://schemas.openxmlformats.org/officeDocument/2006/relationships/image" Target="../media/image2.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12.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slideLayout" Target="../slideLayouts/slideLayout12.xml"/><Relationship Id="rId7" Type="http://schemas.openxmlformats.org/officeDocument/2006/relationships/image" Target="../media/image25.png"/><Relationship Id="rId12" Type="http://schemas.openxmlformats.org/officeDocument/2006/relationships/image" Target="../media/image2.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4.png"/><Relationship Id="rId11" Type="http://schemas.openxmlformats.org/officeDocument/2006/relationships/oleObject" Target="../embeddings/oleObject5.bin"/><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notesSlide" Target="../notesSlides/notesSlide7.xml"/><Relationship Id="rId9" Type="http://schemas.openxmlformats.org/officeDocument/2006/relationships/image" Target="../media/image27.png"/><Relationship Id="rId14"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31.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Security that works together</a:t>
            </a:r>
          </a:p>
        </p:txBody>
      </p:sp>
      <p:sp>
        <p:nvSpPr>
          <p:cNvPr id="6" name="Title 5"/>
          <p:cNvSpPr>
            <a:spLocks noGrp="1"/>
          </p:cNvSpPr>
          <p:nvPr>
            <p:ph type="ctrTitle"/>
          </p:nvPr>
        </p:nvSpPr>
        <p:spPr/>
        <p:txBody>
          <a:bodyPr/>
          <a:lstStyle/>
          <a:p>
            <a:r>
              <a:rPr lang="en-US" dirty="0"/>
              <a:t>Cisco Threat Response</a:t>
            </a:r>
          </a:p>
        </p:txBody>
      </p:sp>
    </p:spTree>
    <p:extLst>
      <p:ext uri="{BB962C8B-B14F-4D97-AF65-F5344CB8AC3E}">
        <p14:creationId xmlns:p14="http://schemas.microsoft.com/office/powerpoint/2010/main" val="416921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86" hidden="1">
            <a:extLst>
              <a:ext uri="{FF2B5EF4-FFF2-40B4-BE49-F238E27FC236}">
                <a16:creationId xmlns:a16="http://schemas.microsoft.com/office/drawing/2014/main" id="{83F30F3D-9C85-9744-A1B9-3F8608E49707}"/>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9" name="think-cell Slide" r:id="rId6" imgW="38100" imgH="38100" progId="TCLayout.ActiveDocument.1">
                  <p:embed/>
                </p:oleObj>
              </mc:Choice>
              <mc:Fallback>
                <p:oleObj name="think-cell Slide" r:id="rId6" imgW="38100" imgH="38100" progId="TCLayout.ActiveDocument.1">
                  <p:embed/>
                  <p:pic>
                    <p:nvPicPr>
                      <p:cNvPr id="8194" name="Object 86" hidden="1">
                        <a:extLst>
                          <a:ext uri="{FF2B5EF4-FFF2-40B4-BE49-F238E27FC236}">
                            <a16:creationId xmlns:a16="http://schemas.microsoft.com/office/drawing/2014/main" id="{83F30F3D-9C85-9744-A1B9-3F8608E497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7B86B513-4399-E74D-8E30-07DF9620FD9C}"/>
              </a:ext>
            </a:extLst>
          </p:cNvPr>
          <p:cNvSpPr/>
          <p:nvPr>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lnSpc>
                <a:spcPct val="80000"/>
              </a:lnSpc>
              <a:defRPr/>
            </a:pPr>
            <a:endParaRPr lang="en-US" sz="2400" dirty="0">
              <a:cs typeface="CiscoSansTT Thin" panose="020B0203020201020303" pitchFamily="34" charset="0"/>
              <a:sym typeface="CiscoSansTT ExtraLight" panose="020B0303020201020303" pitchFamily="34" charset="0"/>
            </a:endParaRPr>
          </a:p>
        </p:txBody>
      </p:sp>
      <p:sp>
        <p:nvSpPr>
          <p:cNvPr id="3" name="Title 2">
            <a:extLst>
              <a:ext uri="{FF2B5EF4-FFF2-40B4-BE49-F238E27FC236}">
                <a16:creationId xmlns:a16="http://schemas.microsoft.com/office/drawing/2014/main" id="{E6D5525D-EF19-0544-B1D9-7674E2FDF462}"/>
              </a:ext>
            </a:extLst>
          </p:cNvPr>
          <p:cNvSpPr>
            <a:spLocks noGrp="1"/>
          </p:cNvSpPr>
          <p:nvPr>
            <p:ph type="title"/>
          </p:nvPr>
        </p:nvSpPr>
        <p:spPr/>
        <p:txBody>
          <a:bodyPr/>
          <a:lstStyle/>
          <a:p>
            <a:r>
              <a:rPr lang="en-US"/>
              <a:t>Cisco Threat Response</a:t>
            </a:r>
            <a:endParaRPr lang="en-US" dirty="0"/>
          </a:p>
        </p:txBody>
      </p:sp>
      <p:sp>
        <p:nvSpPr>
          <p:cNvPr id="16" name="Rounded Rectangle 15">
            <a:extLst>
              <a:ext uri="{FF2B5EF4-FFF2-40B4-BE49-F238E27FC236}">
                <a16:creationId xmlns:a16="http://schemas.microsoft.com/office/drawing/2014/main" id="{25B78F4F-B413-B242-AABA-E9EC5D3299BC}"/>
              </a:ext>
            </a:extLst>
          </p:cNvPr>
          <p:cNvSpPr/>
          <p:nvPr/>
        </p:nvSpPr>
        <p:spPr>
          <a:xfrm>
            <a:off x="528254" y="1367336"/>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BEB2211-8F1D-7845-B200-952EFE7809A3}"/>
              </a:ext>
            </a:extLst>
          </p:cNvPr>
          <p:cNvSpPr/>
          <p:nvPr/>
        </p:nvSpPr>
        <p:spPr>
          <a:xfrm>
            <a:off x="1386327" y="1379067"/>
            <a:ext cx="2403276" cy="902669"/>
          </a:xfrm>
          <a:prstGeom prst="rect">
            <a:avLst/>
          </a:prstGeom>
          <a:noFill/>
          <a:ln w="3175" cap="flat" cmpd="sng" algn="ctr">
            <a:noFill/>
            <a:prstDash val="solid"/>
          </a:ln>
          <a:effectLst/>
        </p:spPr>
        <p:txBody>
          <a:bodyPr lIns="34258" tIns="0" rIns="34258" bIns="0" rtlCol="0" anchor="ctr"/>
          <a:lstStyle/>
          <a:p>
            <a:pPr>
              <a:defRPr/>
            </a:pPr>
            <a:r>
              <a:rPr lang="en-US" kern="0" dirty="0">
                <a:solidFill>
                  <a:schemeClr val="accent2"/>
                </a:solidFill>
                <a:latin typeface="CiscoSansTT" panose="020B0503020201020303" pitchFamily="34" charset="0"/>
                <a:cs typeface="CiscoSansTT" panose="020B0503020201020303" pitchFamily="34" charset="0"/>
              </a:rPr>
              <a:t>Simple</a:t>
            </a:r>
          </a:p>
          <a:p>
            <a:pPr>
              <a:defRPr/>
            </a:pPr>
            <a:r>
              <a:rPr lang="en-US" sz="1200" kern="0" dirty="0">
                <a:latin typeface="+mn-lt"/>
              </a:rPr>
              <a:t>Detect, investigate, and remediate across multiple integrated security technologies   </a:t>
            </a:r>
          </a:p>
        </p:txBody>
      </p:sp>
      <p:sp>
        <p:nvSpPr>
          <p:cNvPr id="20" name="Rounded Rectangle 19">
            <a:extLst>
              <a:ext uri="{FF2B5EF4-FFF2-40B4-BE49-F238E27FC236}">
                <a16:creationId xmlns:a16="http://schemas.microsoft.com/office/drawing/2014/main" id="{8B5A7790-ACA4-6B48-9150-FE96A23B6D3C}"/>
              </a:ext>
            </a:extLst>
          </p:cNvPr>
          <p:cNvSpPr/>
          <p:nvPr/>
        </p:nvSpPr>
        <p:spPr>
          <a:xfrm>
            <a:off x="528253" y="3342507"/>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A2FC76A-943C-4240-B704-869ACCA462DD}"/>
              </a:ext>
            </a:extLst>
          </p:cNvPr>
          <p:cNvSpPr/>
          <p:nvPr/>
        </p:nvSpPr>
        <p:spPr>
          <a:xfrm>
            <a:off x="1386326" y="3342507"/>
            <a:ext cx="2806062" cy="914400"/>
          </a:xfrm>
          <a:prstGeom prst="rect">
            <a:avLst/>
          </a:prstGeom>
          <a:noFill/>
          <a:ln w="3175" cap="flat" cmpd="sng" algn="ctr">
            <a:noFill/>
            <a:prstDash val="solid"/>
          </a:ln>
          <a:effectLst/>
        </p:spPr>
        <p:txBody>
          <a:bodyPr lIns="34258" tIns="0" rIns="34258" bIns="0" rtlCol="0" anchor="ctr"/>
          <a:lstStyle/>
          <a:p>
            <a:pPr>
              <a:defRPr/>
            </a:pPr>
            <a:r>
              <a:rPr lang="en-US" kern="0" dirty="0">
                <a:solidFill>
                  <a:schemeClr val="accent1"/>
                </a:solidFill>
                <a:latin typeface="CiscoSansTT" panose="020B0503020201020303" pitchFamily="34" charset="0"/>
                <a:cs typeface="CiscoSansTT" panose="020B0503020201020303" pitchFamily="34" charset="0"/>
              </a:rPr>
              <a:t>Effective</a:t>
            </a:r>
          </a:p>
          <a:p>
            <a:pPr defTabSz="685183" fontAlgn="auto">
              <a:spcBef>
                <a:spcPts val="0"/>
              </a:spcBef>
              <a:spcAft>
                <a:spcPts val="0"/>
              </a:spcAft>
              <a:defRPr/>
            </a:pPr>
            <a:r>
              <a:rPr lang="en-US" sz="1200" kern="0" dirty="0">
                <a:latin typeface="+mn-lt"/>
              </a:rPr>
              <a:t>Aggregate threat intelligence </a:t>
            </a:r>
            <a:br>
              <a:rPr lang="en-US" sz="1200" kern="0" dirty="0">
                <a:latin typeface="+mn-lt"/>
              </a:rPr>
            </a:br>
            <a:r>
              <a:rPr lang="en-US" sz="1200" kern="0" dirty="0">
                <a:latin typeface="+mn-lt"/>
              </a:rPr>
              <a:t>into immediate action </a:t>
            </a:r>
          </a:p>
        </p:txBody>
      </p:sp>
      <p:sp>
        <p:nvSpPr>
          <p:cNvPr id="23" name="Rounded Rectangle 22">
            <a:extLst>
              <a:ext uri="{FF2B5EF4-FFF2-40B4-BE49-F238E27FC236}">
                <a16:creationId xmlns:a16="http://schemas.microsoft.com/office/drawing/2014/main" id="{7C7AE065-BD54-1641-BA40-07C3B673E2DE}"/>
              </a:ext>
            </a:extLst>
          </p:cNvPr>
          <p:cNvSpPr/>
          <p:nvPr/>
        </p:nvSpPr>
        <p:spPr>
          <a:xfrm>
            <a:off x="528254" y="2342446"/>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9886548-56C7-484D-9F22-39B8FEEA806E}"/>
              </a:ext>
            </a:extLst>
          </p:cNvPr>
          <p:cNvSpPr/>
          <p:nvPr/>
        </p:nvSpPr>
        <p:spPr>
          <a:xfrm>
            <a:off x="1386327" y="2355878"/>
            <a:ext cx="2806061" cy="900968"/>
          </a:xfrm>
          <a:prstGeom prst="rect">
            <a:avLst/>
          </a:prstGeom>
          <a:noFill/>
          <a:ln w="3175" cap="flat" cmpd="sng" algn="ctr">
            <a:noFill/>
            <a:prstDash val="solid"/>
          </a:ln>
          <a:effectLst/>
        </p:spPr>
        <p:txBody>
          <a:bodyPr lIns="34258" tIns="0" rIns="34258" bIns="0" rtlCol="0" anchor="ctr"/>
          <a:lstStyle/>
          <a:p>
            <a:pPr lvl="0">
              <a:defRPr/>
            </a:pPr>
            <a:r>
              <a:rPr lang="en-US" kern="0" dirty="0">
                <a:solidFill>
                  <a:schemeClr val="accent5"/>
                </a:solidFill>
                <a:latin typeface="CiscoSansTT" panose="020B0503020201020303" pitchFamily="34" charset="0"/>
                <a:cs typeface="CiscoSansTT" panose="020B0503020201020303" pitchFamily="34" charset="0"/>
              </a:rPr>
              <a:t>Fast</a:t>
            </a:r>
          </a:p>
          <a:p>
            <a:pPr defTabSz="685183" fontAlgn="auto">
              <a:spcBef>
                <a:spcPts val="0"/>
              </a:spcBef>
              <a:spcAft>
                <a:spcPts val="0"/>
              </a:spcAft>
              <a:defRPr/>
            </a:pPr>
            <a:r>
              <a:rPr lang="en-US" sz="1200" kern="0" dirty="0">
                <a:latin typeface="+mn-lt"/>
              </a:rPr>
              <a:t>Reduce time spent on security operations functions </a:t>
            </a:r>
            <a:r>
              <a:rPr lang="en-US" sz="1200" kern="0" dirty="0">
                <a:solidFill>
                  <a:schemeClr val="accent5"/>
                </a:solidFill>
                <a:latin typeface="+mn-lt"/>
              </a:rPr>
              <a:t>up to 85%*</a:t>
            </a:r>
          </a:p>
        </p:txBody>
      </p:sp>
      <p:pic>
        <p:nvPicPr>
          <p:cNvPr id="25" name="Picture 24">
            <a:extLst>
              <a:ext uri="{FF2B5EF4-FFF2-40B4-BE49-F238E27FC236}">
                <a16:creationId xmlns:a16="http://schemas.microsoft.com/office/drawing/2014/main" id="{AC0E7157-2989-C442-9947-F882F5271E7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68106" y="1526358"/>
            <a:ext cx="617166" cy="617166"/>
          </a:xfrm>
          <a:prstGeom prst="rect">
            <a:avLst/>
          </a:prstGeom>
        </p:spPr>
      </p:pic>
      <p:pic>
        <p:nvPicPr>
          <p:cNvPr id="26" name="Picture 25">
            <a:extLst>
              <a:ext uri="{FF2B5EF4-FFF2-40B4-BE49-F238E27FC236}">
                <a16:creationId xmlns:a16="http://schemas.microsoft.com/office/drawing/2014/main" id="{EFE4B705-3335-C140-8BB2-5B02A311344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68106" y="2494937"/>
            <a:ext cx="617166" cy="617166"/>
          </a:xfrm>
          <a:prstGeom prst="rect">
            <a:avLst/>
          </a:prstGeom>
        </p:spPr>
      </p:pic>
      <p:pic>
        <p:nvPicPr>
          <p:cNvPr id="27" name="Picture 26">
            <a:extLst>
              <a:ext uri="{FF2B5EF4-FFF2-40B4-BE49-F238E27FC236}">
                <a16:creationId xmlns:a16="http://schemas.microsoft.com/office/drawing/2014/main" id="{3D43052E-ED46-0840-BE23-DF9D9D3D4CED}"/>
              </a:ext>
            </a:extLst>
          </p:cNvPr>
          <p:cNvPicPr>
            <a:picLocks noChangeAspect="1"/>
          </p:cNvPicPr>
          <p:nvPr/>
        </p:nvPicPr>
        <p:blipFill>
          <a:blip r:embed="rId10"/>
          <a:stretch>
            <a:fillRect/>
          </a:stretch>
        </p:blipFill>
        <p:spPr>
          <a:xfrm>
            <a:off x="662464" y="3492733"/>
            <a:ext cx="628450" cy="613947"/>
          </a:xfrm>
          <a:prstGeom prst="rect">
            <a:avLst/>
          </a:prstGeom>
        </p:spPr>
      </p:pic>
      <p:grpSp>
        <p:nvGrpSpPr>
          <p:cNvPr id="5" name="Group 4">
            <a:extLst>
              <a:ext uri="{FF2B5EF4-FFF2-40B4-BE49-F238E27FC236}">
                <a16:creationId xmlns:a16="http://schemas.microsoft.com/office/drawing/2014/main" id="{973F718F-539C-2D4B-B54B-74CB599A1D1C}"/>
              </a:ext>
            </a:extLst>
          </p:cNvPr>
          <p:cNvGrpSpPr>
            <a:grpSpLocks noChangeAspect="1"/>
          </p:cNvGrpSpPr>
          <p:nvPr/>
        </p:nvGrpSpPr>
        <p:grpSpPr>
          <a:xfrm>
            <a:off x="3942498" y="1360820"/>
            <a:ext cx="4766826" cy="3657600"/>
            <a:chOff x="0" y="1184660"/>
            <a:chExt cx="5684070" cy="4361403"/>
          </a:xfrm>
        </p:grpSpPr>
        <p:pic>
          <p:nvPicPr>
            <p:cNvPr id="8199" name="Thunderbolt_Desktop-Monitor_Cutout.png">
              <a:extLst>
                <a:ext uri="{FF2B5EF4-FFF2-40B4-BE49-F238E27FC236}">
                  <a16:creationId xmlns:a16="http://schemas.microsoft.com/office/drawing/2014/main" id="{F4B7F7C1-8F7A-D24D-87B2-24ACA992DE5C}"/>
                </a:ext>
              </a:extLst>
            </p:cNvPr>
            <p:cNvPicPr>
              <a:picLocks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0" y="1184660"/>
              <a:ext cx="5684070" cy="436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7" descr="A screenshot of a computer&#10;&#10;Description automatically generated">
              <a:extLst>
                <a:ext uri="{FF2B5EF4-FFF2-40B4-BE49-F238E27FC236}">
                  <a16:creationId xmlns:a16="http://schemas.microsoft.com/office/drawing/2014/main" id="{4FCA1320-051A-304D-9873-BB7299EF0FD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t="203" r="18295" b="-1"/>
            <a:stretch/>
          </p:blipFill>
          <p:spPr>
            <a:xfrm>
              <a:off x="276270" y="1436466"/>
              <a:ext cx="5156156" cy="3083362"/>
            </a:xfrm>
            <a:prstGeom prst="rect">
              <a:avLst/>
            </a:prstGeom>
          </p:spPr>
        </p:pic>
      </p:grpSp>
      <p:sp>
        <p:nvSpPr>
          <p:cNvPr id="28" name="Rectangle 27">
            <a:extLst>
              <a:ext uri="{FF2B5EF4-FFF2-40B4-BE49-F238E27FC236}">
                <a16:creationId xmlns:a16="http://schemas.microsoft.com/office/drawing/2014/main" id="{17DA6D7D-E7CB-8C43-8F5D-E23A52BD1A8C}"/>
              </a:ext>
            </a:extLst>
          </p:cNvPr>
          <p:cNvSpPr/>
          <p:nvPr/>
        </p:nvSpPr>
        <p:spPr>
          <a:xfrm>
            <a:off x="718210" y="4256906"/>
            <a:ext cx="3300117" cy="3180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t>…and it’s FREE with existing Cisco Security licenses</a:t>
            </a:r>
          </a:p>
        </p:txBody>
      </p:sp>
      <p:sp>
        <p:nvSpPr>
          <p:cNvPr id="22" name="Rectangle 21">
            <a:extLst>
              <a:ext uri="{FF2B5EF4-FFF2-40B4-BE49-F238E27FC236}">
                <a16:creationId xmlns:a16="http://schemas.microsoft.com/office/drawing/2014/main" id="{44B8DB7A-BE0D-E04D-AAD0-5BCDADF9784D}"/>
              </a:ext>
            </a:extLst>
          </p:cNvPr>
          <p:cNvSpPr/>
          <p:nvPr/>
        </p:nvSpPr>
        <p:spPr>
          <a:xfrm>
            <a:off x="437765" y="853571"/>
            <a:ext cx="7597682" cy="369332"/>
          </a:xfrm>
          <a:prstGeom prst="rect">
            <a:avLst/>
          </a:prstGeom>
        </p:spPr>
        <p:txBody>
          <a:bodyPr wrap="square">
            <a:spAutoFit/>
          </a:bodyPr>
          <a:lstStyle/>
          <a:p>
            <a:r>
              <a:rPr lang="en-US" dirty="0">
                <a:solidFill>
                  <a:srgbClr val="00BCEB"/>
                </a:solidFill>
                <a:latin typeface="CiscoSansTT ExtraLight"/>
                <a:cs typeface="CiscoSansTT Thin" charset="0"/>
              </a:rPr>
              <a:t>The unifying force powering Cisco’s integrated security architecture </a:t>
            </a:r>
            <a:endParaRPr lang="en-US" dirty="0">
              <a:latin typeface="+mn-lt"/>
            </a:endParaRPr>
          </a:p>
        </p:txBody>
      </p:sp>
      <p:sp>
        <p:nvSpPr>
          <p:cNvPr id="19" name="Rectangle 18">
            <a:extLst>
              <a:ext uri="{FF2B5EF4-FFF2-40B4-BE49-F238E27FC236}">
                <a16:creationId xmlns:a16="http://schemas.microsoft.com/office/drawing/2014/main" id="{BD38CF44-38BF-6B4A-97B7-4613966D0BDE}"/>
              </a:ext>
            </a:extLst>
          </p:cNvPr>
          <p:cNvSpPr/>
          <p:nvPr/>
        </p:nvSpPr>
        <p:spPr>
          <a:xfrm>
            <a:off x="434676" y="4825489"/>
            <a:ext cx="2006058" cy="3180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i="1" dirty="0">
                <a:solidFill>
                  <a:schemeClr val="tx1">
                    <a:lumMod val="25000"/>
                    <a:lumOff val="75000"/>
                  </a:schemeClr>
                </a:solidFill>
              </a:rPr>
              <a:t>*based on internal simulations</a:t>
            </a:r>
          </a:p>
        </p:txBody>
      </p:sp>
    </p:spTree>
    <p:extLst>
      <p:ext uri="{BB962C8B-B14F-4D97-AF65-F5344CB8AC3E}">
        <p14:creationId xmlns:p14="http://schemas.microsoft.com/office/powerpoint/2010/main" val="274690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C3FCE1-88C6-4860-877B-F9B46368E1DF}"/>
              </a:ext>
            </a:extLst>
          </p:cNvPr>
          <p:cNvSpPr>
            <a:spLocks noGrp="1"/>
          </p:cNvSpPr>
          <p:nvPr>
            <p:ph type="title"/>
          </p:nvPr>
        </p:nvSpPr>
        <p:spPr>
          <a:xfrm>
            <a:off x="437766" y="510414"/>
            <a:ext cx="8345488" cy="731837"/>
          </a:xfrm>
        </p:spPr>
        <p:txBody>
          <a:bodyPr/>
          <a:lstStyle/>
          <a:p>
            <a:r>
              <a:rPr lang="en-US" dirty="0"/>
              <a:t>Threat Response integrates across Cisco’s security platform</a:t>
            </a:r>
          </a:p>
        </p:txBody>
      </p:sp>
      <p:sp>
        <p:nvSpPr>
          <p:cNvPr id="67" name="Rectangle 66">
            <a:extLst>
              <a:ext uri="{FF2B5EF4-FFF2-40B4-BE49-F238E27FC236}">
                <a16:creationId xmlns:a16="http://schemas.microsoft.com/office/drawing/2014/main" id="{DCCAE84C-5D43-8542-916E-72299AB87AD5}"/>
              </a:ext>
            </a:extLst>
          </p:cNvPr>
          <p:cNvSpPr/>
          <p:nvPr/>
        </p:nvSpPr>
        <p:spPr>
          <a:xfrm>
            <a:off x="3681667" y="3227302"/>
            <a:ext cx="1828800" cy="640080"/>
          </a:xfrm>
          <a:prstGeom prst="rect">
            <a:avLst/>
          </a:prstGeom>
        </p:spPr>
        <p:txBody>
          <a:bodyPr anchor="ctr"/>
          <a:lstStyle/>
          <a:p>
            <a:pPr algn="ctr" defTabSz="456977">
              <a:defRPr/>
            </a:pPr>
            <a:r>
              <a:rPr lang="en-US" kern="0" dirty="0">
                <a:solidFill>
                  <a:schemeClr val="accent1"/>
                </a:solidFill>
                <a:latin typeface="CiscoSans ExtraLight" panose="020B0303020201020303" pitchFamily="34" charset="0"/>
                <a:ea typeface="ＭＳ Ｐゴシック" charset="0"/>
                <a:cs typeface="CiscoSansTT" panose="020B0503020201020303" pitchFamily="34" charset="0"/>
              </a:rPr>
              <a:t>Cisco Email Security</a:t>
            </a:r>
          </a:p>
        </p:txBody>
      </p:sp>
      <p:sp>
        <p:nvSpPr>
          <p:cNvPr id="68" name="Rectangle 67">
            <a:extLst>
              <a:ext uri="{FF2B5EF4-FFF2-40B4-BE49-F238E27FC236}">
                <a16:creationId xmlns:a16="http://schemas.microsoft.com/office/drawing/2014/main" id="{09A9F579-A956-8248-A8C7-A1D05295A8A3}"/>
              </a:ext>
            </a:extLst>
          </p:cNvPr>
          <p:cNvSpPr/>
          <p:nvPr/>
        </p:nvSpPr>
        <p:spPr>
          <a:xfrm>
            <a:off x="5410804" y="3227302"/>
            <a:ext cx="1828800" cy="640080"/>
          </a:xfrm>
          <a:prstGeom prst="rect">
            <a:avLst/>
          </a:prstGeom>
        </p:spPr>
        <p:txBody>
          <a:bodyPr anchor="ctr"/>
          <a:lstStyle/>
          <a:p>
            <a:pPr algn="ctr" defTabSz="456977">
              <a:defRPr/>
            </a:pPr>
            <a:r>
              <a:rPr lang="en-US" kern="0" dirty="0">
                <a:solidFill>
                  <a:schemeClr val="accent1"/>
                </a:solidFill>
                <a:latin typeface="CiscoSans ExtraLight" panose="020B0303020201020303" pitchFamily="34" charset="0"/>
                <a:ea typeface="ＭＳ Ｐゴシック" charset="0"/>
                <a:cs typeface="CiscoSansTT" panose="020B0503020201020303" pitchFamily="34" charset="0"/>
              </a:rPr>
              <a:t>Cisco Threat Grid</a:t>
            </a:r>
          </a:p>
        </p:txBody>
      </p:sp>
      <p:sp>
        <p:nvSpPr>
          <p:cNvPr id="69" name="Rectangle 68">
            <a:extLst>
              <a:ext uri="{FF2B5EF4-FFF2-40B4-BE49-F238E27FC236}">
                <a16:creationId xmlns:a16="http://schemas.microsoft.com/office/drawing/2014/main" id="{6E252F97-2027-E64F-957A-1A5596D1DF5A}"/>
              </a:ext>
            </a:extLst>
          </p:cNvPr>
          <p:cNvSpPr/>
          <p:nvPr/>
        </p:nvSpPr>
        <p:spPr>
          <a:xfrm>
            <a:off x="7139940" y="3227302"/>
            <a:ext cx="1828800" cy="640080"/>
          </a:xfrm>
          <a:prstGeom prst="rect">
            <a:avLst/>
          </a:prstGeom>
        </p:spPr>
        <p:txBody>
          <a:bodyPr anchor="ctr"/>
          <a:lstStyle/>
          <a:p>
            <a:pPr algn="ctr" defTabSz="456977">
              <a:defRPr/>
            </a:pPr>
            <a:r>
              <a:rPr lang="en-US" kern="0" dirty="0">
                <a:solidFill>
                  <a:schemeClr val="accent1"/>
                </a:solidFill>
                <a:latin typeface="CiscoSans ExtraLight" panose="020B0303020201020303" pitchFamily="34" charset="0"/>
                <a:ea typeface="ＭＳ Ｐゴシック" charset="0"/>
                <a:cs typeface="CiscoSansTT" panose="020B0503020201020303" pitchFamily="34" charset="0"/>
              </a:rPr>
              <a:t>Cisco </a:t>
            </a:r>
            <a:r>
              <a:rPr lang="en-US" kern="0" dirty="0">
                <a:solidFill>
                  <a:schemeClr val="accent1"/>
                </a:solidFill>
                <a:latin typeface="CiscoSans ExtraLight" panose="020B0303020201020303" pitchFamily="34" charset="0"/>
                <a:cs typeface="CiscoSansTT" panose="020B0503020201020303" pitchFamily="34" charset="0"/>
              </a:rPr>
              <a:t>Firepower</a:t>
            </a:r>
            <a:endParaRPr lang="en-US" kern="0" dirty="0">
              <a:solidFill>
                <a:schemeClr val="accent1"/>
              </a:solidFill>
              <a:latin typeface="CiscoSans ExtraLight" panose="020B0303020201020303" pitchFamily="34" charset="0"/>
              <a:ea typeface="ＭＳ Ｐゴシック" charset="0"/>
              <a:cs typeface="CiscoSansTT" panose="020B0503020201020303" pitchFamily="34" charset="0"/>
            </a:endParaRPr>
          </a:p>
        </p:txBody>
      </p:sp>
      <p:sp>
        <p:nvSpPr>
          <p:cNvPr id="70" name="Rectangle 69">
            <a:extLst>
              <a:ext uri="{FF2B5EF4-FFF2-40B4-BE49-F238E27FC236}">
                <a16:creationId xmlns:a16="http://schemas.microsoft.com/office/drawing/2014/main" id="{B0CFE00C-CC9B-3F44-A48A-3DABDE48FD9F}"/>
              </a:ext>
            </a:extLst>
          </p:cNvPr>
          <p:cNvSpPr/>
          <p:nvPr/>
        </p:nvSpPr>
        <p:spPr>
          <a:xfrm>
            <a:off x="223393" y="3227302"/>
            <a:ext cx="1828800" cy="640080"/>
          </a:xfrm>
          <a:prstGeom prst="rect">
            <a:avLst/>
          </a:prstGeom>
        </p:spPr>
        <p:txBody>
          <a:bodyPr anchor="ctr"/>
          <a:lstStyle/>
          <a:p>
            <a:pPr algn="ctr" defTabSz="456977">
              <a:defRPr/>
            </a:pPr>
            <a:r>
              <a:rPr lang="en-US" kern="0" dirty="0">
                <a:solidFill>
                  <a:schemeClr val="accent1"/>
                </a:solidFill>
                <a:latin typeface="CiscoSans ExtraLight" panose="020B0303020201020303" pitchFamily="34" charset="0"/>
                <a:ea typeface="ＭＳ Ｐゴシック" charset="0"/>
                <a:cs typeface="CiscoSansTT" panose="020B0503020201020303" pitchFamily="34" charset="0"/>
              </a:rPr>
              <a:t>Cisco AMP for Endpoints</a:t>
            </a:r>
          </a:p>
        </p:txBody>
      </p:sp>
      <p:sp>
        <p:nvSpPr>
          <p:cNvPr id="71" name="Rectangle 70">
            <a:extLst>
              <a:ext uri="{FF2B5EF4-FFF2-40B4-BE49-F238E27FC236}">
                <a16:creationId xmlns:a16="http://schemas.microsoft.com/office/drawing/2014/main" id="{72AA6C18-53F3-2448-9E3C-610878C16DF0}"/>
              </a:ext>
            </a:extLst>
          </p:cNvPr>
          <p:cNvSpPr/>
          <p:nvPr/>
        </p:nvSpPr>
        <p:spPr>
          <a:xfrm>
            <a:off x="1952530" y="3227302"/>
            <a:ext cx="1828800" cy="640080"/>
          </a:xfrm>
          <a:prstGeom prst="rect">
            <a:avLst/>
          </a:prstGeom>
        </p:spPr>
        <p:txBody>
          <a:bodyPr anchor="ctr"/>
          <a:lstStyle/>
          <a:p>
            <a:pPr algn="ctr" defTabSz="456977">
              <a:defRPr/>
            </a:pPr>
            <a:r>
              <a:rPr lang="en-US" kern="0" dirty="0">
                <a:solidFill>
                  <a:schemeClr val="accent1"/>
                </a:solidFill>
                <a:latin typeface="CiscoSans ExtraLight" panose="020B0303020201020303" pitchFamily="34" charset="0"/>
                <a:ea typeface="ＭＳ Ｐゴシック" charset="0"/>
                <a:cs typeface="CiscoSansTT" panose="020B0503020201020303" pitchFamily="34" charset="0"/>
              </a:rPr>
              <a:t>Cisco</a:t>
            </a:r>
            <a:br>
              <a:rPr lang="en-US" kern="0" dirty="0">
                <a:solidFill>
                  <a:schemeClr val="accent1"/>
                </a:solidFill>
                <a:latin typeface="CiscoSans ExtraLight" panose="020B0303020201020303" pitchFamily="34" charset="0"/>
                <a:ea typeface="ＭＳ Ｐゴシック" charset="0"/>
                <a:cs typeface="CiscoSansTT" panose="020B0503020201020303" pitchFamily="34" charset="0"/>
              </a:rPr>
            </a:br>
            <a:r>
              <a:rPr lang="en-US" kern="0" dirty="0">
                <a:solidFill>
                  <a:schemeClr val="accent1"/>
                </a:solidFill>
                <a:latin typeface="CiscoSans ExtraLight" panose="020B0303020201020303" pitchFamily="34" charset="0"/>
                <a:ea typeface="ＭＳ Ｐゴシック" charset="0"/>
                <a:cs typeface="CiscoSansTT" panose="020B0503020201020303" pitchFamily="34" charset="0"/>
              </a:rPr>
              <a:t>Umbrella</a:t>
            </a:r>
            <a:endParaRPr lang="en-US" kern="0" spc="50" dirty="0">
              <a:solidFill>
                <a:schemeClr val="accent1"/>
              </a:solidFill>
              <a:latin typeface="CiscoSans ExtraLight" panose="020B0303020201020303" pitchFamily="34" charset="0"/>
              <a:ea typeface="ＭＳ Ｐゴシック" charset="0"/>
              <a:cs typeface="CiscoSansTT" panose="020B0503020201020303" pitchFamily="34" charset="0"/>
            </a:endParaRPr>
          </a:p>
        </p:txBody>
      </p:sp>
      <p:sp>
        <p:nvSpPr>
          <p:cNvPr id="2" name="TextBox 1">
            <a:extLst>
              <a:ext uri="{FF2B5EF4-FFF2-40B4-BE49-F238E27FC236}">
                <a16:creationId xmlns:a16="http://schemas.microsoft.com/office/drawing/2014/main" id="{3FF4DFA0-2BA8-CA44-B9C9-84F2325E0FEF}"/>
              </a:ext>
            </a:extLst>
          </p:cNvPr>
          <p:cNvSpPr txBox="1"/>
          <p:nvPr/>
        </p:nvSpPr>
        <p:spPr>
          <a:xfrm>
            <a:off x="5199111" y="4335220"/>
            <a:ext cx="3598543" cy="369332"/>
          </a:xfrm>
          <a:prstGeom prst="rect">
            <a:avLst/>
          </a:prstGeom>
          <a:noFill/>
        </p:spPr>
        <p:txBody>
          <a:bodyPr wrap="square" rtlCol="0">
            <a:spAutoFit/>
          </a:bodyPr>
          <a:lstStyle/>
          <a:p>
            <a:r>
              <a:rPr lang="en-US" dirty="0">
                <a:solidFill>
                  <a:schemeClr val="bg1"/>
                </a:solidFill>
                <a:latin typeface="+mn-lt"/>
              </a:rPr>
              <a:t>…and more integrations to come!</a:t>
            </a:r>
          </a:p>
        </p:txBody>
      </p:sp>
      <p:pic>
        <p:nvPicPr>
          <p:cNvPr id="6" name="Picture 5">
            <a:extLst>
              <a:ext uri="{FF2B5EF4-FFF2-40B4-BE49-F238E27FC236}">
                <a16:creationId xmlns:a16="http://schemas.microsoft.com/office/drawing/2014/main" id="{403EC26D-A8D7-5D4F-9939-2A8E48F15CD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3433" y="1938464"/>
            <a:ext cx="1188720" cy="1188720"/>
          </a:xfrm>
          <a:prstGeom prst="rect">
            <a:avLst/>
          </a:prstGeom>
        </p:spPr>
      </p:pic>
      <p:pic>
        <p:nvPicPr>
          <p:cNvPr id="9" name="Picture 8">
            <a:extLst>
              <a:ext uri="{FF2B5EF4-FFF2-40B4-BE49-F238E27FC236}">
                <a16:creationId xmlns:a16="http://schemas.microsoft.com/office/drawing/2014/main" id="{6BEFB500-D125-7E46-BFD8-EA70EF22A04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69712" y="1938464"/>
            <a:ext cx="1188720" cy="1188720"/>
          </a:xfrm>
          <a:prstGeom prst="rect">
            <a:avLst/>
          </a:prstGeom>
        </p:spPr>
      </p:pic>
      <p:pic>
        <p:nvPicPr>
          <p:cNvPr id="11" name="Picture 10">
            <a:extLst>
              <a:ext uri="{FF2B5EF4-FFF2-40B4-BE49-F238E27FC236}">
                <a16:creationId xmlns:a16="http://schemas.microsoft.com/office/drawing/2014/main" id="{0DC30080-B846-9B4C-9512-5851835369A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995991" y="1938464"/>
            <a:ext cx="1188720" cy="1188720"/>
          </a:xfrm>
          <a:prstGeom prst="rect">
            <a:avLst/>
          </a:prstGeom>
        </p:spPr>
      </p:pic>
      <p:pic>
        <p:nvPicPr>
          <p:cNvPr id="13" name="Picture 12">
            <a:extLst>
              <a:ext uri="{FF2B5EF4-FFF2-40B4-BE49-F238E27FC236}">
                <a16:creationId xmlns:a16="http://schemas.microsoft.com/office/drawing/2014/main" id="{3AE02389-3DCA-9442-912F-E2BE87FB9F9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59980" y="1938464"/>
            <a:ext cx="1188720" cy="1188720"/>
          </a:xfrm>
          <a:prstGeom prst="rect">
            <a:avLst/>
          </a:prstGeom>
        </p:spPr>
      </p:pic>
      <p:pic>
        <p:nvPicPr>
          <p:cNvPr id="15" name="Picture 14">
            <a:extLst>
              <a:ext uri="{FF2B5EF4-FFF2-40B4-BE49-F238E27FC236}">
                <a16:creationId xmlns:a16="http://schemas.microsoft.com/office/drawing/2014/main" id="{DAE70A47-2011-7949-B12F-8AD99EE4C19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21625" r="21500"/>
          <a:stretch/>
        </p:blipFill>
        <p:spPr>
          <a:xfrm>
            <a:off x="5722270" y="1938464"/>
            <a:ext cx="1200150" cy="1188720"/>
          </a:xfrm>
          <a:prstGeom prst="rect">
            <a:avLst/>
          </a:prstGeom>
        </p:spPr>
      </p:pic>
      <p:sp>
        <p:nvSpPr>
          <p:cNvPr id="14" name="Rectangle 13">
            <a:extLst>
              <a:ext uri="{FF2B5EF4-FFF2-40B4-BE49-F238E27FC236}">
                <a16:creationId xmlns:a16="http://schemas.microsoft.com/office/drawing/2014/main" id="{E2036E05-2430-CC4D-8AF1-1F6959B91C72}"/>
              </a:ext>
            </a:extLst>
          </p:cNvPr>
          <p:cNvSpPr/>
          <p:nvPr/>
        </p:nvSpPr>
        <p:spPr>
          <a:xfrm>
            <a:off x="437765" y="1204299"/>
            <a:ext cx="7597682" cy="369332"/>
          </a:xfrm>
          <a:prstGeom prst="rect">
            <a:avLst/>
          </a:prstGeom>
        </p:spPr>
        <p:txBody>
          <a:bodyPr wrap="square">
            <a:spAutoFit/>
          </a:bodyPr>
          <a:lstStyle/>
          <a:p>
            <a:r>
              <a:rPr lang="en-US" dirty="0">
                <a:solidFill>
                  <a:srgbClr val="00BCEB"/>
                </a:solidFill>
                <a:latin typeface="CiscoSansTT ExtraLight"/>
                <a:cs typeface="CiscoSansTT Thin" charset="0"/>
              </a:rPr>
              <a:t>Included FREE with the following licenses</a:t>
            </a:r>
            <a:endParaRPr lang="en-US" dirty="0">
              <a:latin typeface="+mn-lt"/>
            </a:endParaRPr>
          </a:p>
        </p:txBody>
      </p:sp>
    </p:spTree>
    <p:extLst>
      <p:ext uri="{BB962C8B-B14F-4D97-AF65-F5344CB8AC3E}">
        <p14:creationId xmlns:p14="http://schemas.microsoft.com/office/powerpoint/2010/main" val="11164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9B04-FDD2-A045-83DC-CB73978F8AD9}"/>
              </a:ext>
            </a:extLst>
          </p:cNvPr>
          <p:cNvSpPr>
            <a:spLocks noGrp="1"/>
          </p:cNvSpPr>
          <p:nvPr>
            <p:ph type="title"/>
          </p:nvPr>
        </p:nvSpPr>
        <p:spPr>
          <a:xfrm>
            <a:off x="437766" y="341313"/>
            <a:ext cx="8345488" cy="731837"/>
          </a:xfrm>
        </p:spPr>
        <p:txBody>
          <a:bodyPr/>
          <a:lstStyle/>
          <a:p>
            <a:r>
              <a:rPr lang="en-US" dirty="0"/>
              <a:t>Backed by the industry’s best threat intelligence</a:t>
            </a:r>
          </a:p>
        </p:txBody>
      </p:sp>
      <p:sp>
        <p:nvSpPr>
          <p:cNvPr id="79" name="Rectangle 78">
            <a:extLst>
              <a:ext uri="{FF2B5EF4-FFF2-40B4-BE49-F238E27FC236}">
                <a16:creationId xmlns:a16="http://schemas.microsoft.com/office/drawing/2014/main" id="{32AB19F6-17DB-44F2-827D-B6DC9AA1D458}"/>
              </a:ext>
            </a:extLst>
          </p:cNvPr>
          <p:cNvSpPr/>
          <p:nvPr/>
        </p:nvSpPr>
        <p:spPr>
          <a:xfrm>
            <a:off x="0" y="2512284"/>
            <a:ext cx="9144000" cy="2631216"/>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F532D8D4-8A08-4B25-A3F7-A6CB5B4ADF9D}"/>
              </a:ext>
            </a:extLst>
          </p:cNvPr>
          <p:cNvSpPr/>
          <p:nvPr/>
        </p:nvSpPr>
        <p:spPr>
          <a:xfrm>
            <a:off x="3241764" y="2118805"/>
            <a:ext cx="1371600" cy="365760"/>
          </a:xfrm>
          <a:prstGeom prst="rect">
            <a:avLst/>
          </a:prstGeom>
          <a:noFill/>
          <a:ln w="25400" cap="flat" cmpd="sng" algn="ctr">
            <a:noFill/>
            <a:prstDash val="solid"/>
          </a:ln>
          <a:effectLst/>
        </p:spPr>
        <p:txBody>
          <a:bodyPr wrap="square" lIns="45720" tIns="45720" rIns="45720" bIns="45720" rtlCol="0" anchor="ctr">
            <a:noAutofit/>
          </a:bodyPr>
          <a:lstStyle/>
          <a:p>
            <a:pPr algn="ctr" defTabSz="456926">
              <a:defRPr/>
            </a:pPr>
            <a:r>
              <a:rPr lang="en-US" sz="1100" kern="0" dirty="0">
                <a:latin typeface="CiscoSansTT ExtraLight" panose="020B0303020201020303" pitchFamily="34" charset="0"/>
              </a:rPr>
              <a:t>Email</a:t>
            </a:r>
            <a:endParaRPr lang="en-US" sz="4400" kern="0" dirty="0">
              <a:latin typeface="CiscoSansTT ExtraLight" panose="020B0303020201020303" pitchFamily="34" charset="0"/>
            </a:endParaRPr>
          </a:p>
        </p:txBody>
      </p:sp>
      <p:sp>
        <p:nvSpPr>
          <p:cNvPr id="123" name="Rectangle 122">
            <a:extLst>
              <a:ext uri="{FF2B5EF4-FFF2-40B4-BE49-F238E27FC236}">
                <a16:creationId xmlns:a16="http://schemas.microsoft.com/office/drawing/2014/main" id="{A0F1421F-86CA-4AE9-B477-CBFA67DC6ED3}"/>
              </a:ext>
            </a:extLst>
          </p:cNvPr>
          <p:cNvSpPr/>
          <p:nvPr/>
        </p:nvSpPr>
        <p:spPr>
          <a:xfrm>
            <a:off x="4512691" y="2118805"/>
            <a:ext cx="1371600" cy="365760"/>
          </a:xfrm>
          <a:prstGeom prst="rect">
            <a:avLst/>
          </a:prstGeom>
          <a:noFill/>
          <a:ln w="25400" cap="flat" cmpd="sng" algn="ctr">
            <a:noFill/>
            <a:prstDash val="solid"/>
          </a:ln>
          <a:effectLst/>
        </p:spPr>
        <p:txBody>
          <a:bodyPr wrap="square" lIns="45720" tIns="45720" rIns="45720" bIns="45720" rtlCol="0" anchor="ctr">
            <a:noAutofit/>
          </a:bodyPr>
          <a:lstStyle/>
          <a:p>
            <a:pPr algn="ctr" defTabSz="456926">
              <a:defRPr/>
            </a:pPr>
            <a:r>
              <a:rPr lang="en-US" sz="1100" kern="0" dirty="0">
                <a:latin typeface="CiscoSansTT ExtraLight" panose="020B0303020201020303" pitchFamily="34" charset="0"/>
              </a:rPr>
              <a:t>Malware/Endpoint</a:t>
            </a:r>
            <a:endParaRPr lang="en-US" sz="4400" kern="0" dirty="0">
              <a:latin typeface="CiscoSansTT ExtraLight" panose="020B0303020201020303" pitchFamily="34" charset="0"/>
            </a:endParaRPr>
          </a:p>
        </p:txBody>
      </p:sp>
      <p:sp>
        <p:nvSpPr>
          <p:cNvPr id="124" name="Rectangle 123">
            <a:extLst>
              <a:ext uri="{FF2B5EF4-FFF2-40B4-BE49-F238E27FC236}">
                <a16:creationId xmlns:a16="http://schemas.microsoft.com/office/drawing/2014/main" id="{DA529F89-0DCB-4F22-A189-D92562328C1D}"/>
              </a:ext>
            </a:extLst>
          </p:cNvPr>
          <p:cNvSpPr/>
          <p:nvPr/>
        </p:nvSpPr>
        <p:spPr>
          <a:xfrm>
            <a:off x="7054545" y="2118805"/>
            <a:ext cx="1371600" cy="365760"/>
          </a:xfrm>
          <a:prstGeom prst="rect">
            <a:avLst/>
          </a:prstGeom>
          <a:noFill/>
          <a:ln w="25400" cap="flat" cmpd="sng" algn="ctr">
            <a:noFill/>
            <a:prstDash val="solid"/>
          </a:ln>
          <a:effectLst/>
        </p:spPr>
        <p:txBody>
          <a:bodyPr wrap="square" lIns="45720" tIns="45720" rIns="45720" bIns="45720" rtlCol="0" anchor="ctr">
            <a:noAutofit/>
          </a:bodyPr>
          <a:lstStyle/>
          <a:p>
            <a:pPr algn="ctr" defTabSz="456926">
              <a:defRPr/>
            </a:pPr>
            <a:r>
              <a:rPr lang="en-US" sz="1100" kern="0" dirty="0">
                <a:latin typeface="CiscoSansTT ExtraLight" panose="020B0303020201020303" pitchFamily="34" charset="0"/>
              </a:rPr>
              <a:t>Network Intrusions</a:t>
            </a:r>
            <a:endParaRPr lang="en-US" sz="4400" kern="0" dirty="0">
              <a:latin typeface="CiscoSansTT ExtraLight" panose="020B0303020201020303" pitchFamily="34" charset="0"/>
            </a:endParaRPr>
          </a:p>
        </p:txBody>
      </p:sp>
      <p:sp>
        <p:nvSpPr>
          <p:cNvPr id="125" name="Rectangle 124">
            <a:extLst>
              <a:ext uri="{FF2B5EF4-FFF2-40B4-BE49-F238E27FC236}">
                <a16:creationId xmlns:a16="http://schemas.microsoft.com/office/drawing/2014/main" id="{1EAA35B0-2B7E-4775-99E9-158CA34C4D0A}"/>
              </a:ext>
            </a:extLst>
          </p:cNvPr>
          <p:cNvSpPr/>
          <p:nvPr/>
        </p:nvSpPr>
        <p:spPr>
          <a:xfrm>
            <a:off x="699910" y="2118805"/>
            <a:ext cx="1371600" cy="365760"/>
          </a:xfrm>
          <a:prstGeom prst="rect">
            <a:avLst/>
          </a:prstGeom>
          <a:noFill/>
          <a:ln w="25400" cap="flat" cmpd="sng" algn="ctr">
            <a:noFill/>
            <a:prstDash val="solid"/>
          </a:ln>
          <a:effectLst/>
        </p:spPr>
        <p:txBody>
          <a:bodyPr wrap="square" lIns="45720" tIns="45720" rIns="45720" bIns="45720" rtlCol="0" anchor="ctr">
            <a:noAutofit/>
          </a:bodyPr>
          <a:lstStyle/>
          <a:p>
            <a:pPr algn="ctr" defTabSz="456926">
              <a:defRPr/>
            </a:pPr>
            <a:r>
              <a:rPr lang="en-US" sz="1100" kern="0" dirty="0">
                <a:latin typeface="CiscoSansTT ExtraLight" panose="020B0303020201020303" pitchFamily="34" charset="0"/>
              </a:rPr>
              <a:t>Web/URL</a:t>
            </a:r>
            <a:endParaRPr lang="en-US" sz="4400" kern="0" dirty="0">
              <a:latin typeface="CiscoSansTT ExtraLight" panose="020B0303020201020303" pitchFamily="34" charset="0"/>
            </a:endParaRPr>
          </a:p>
        </p:txBody>
      </p:sp>
      <p:sp>
        <p:nvSpPr>
          <p:cNvPr id="126" name="Rectangle 125">
            <a:extLst>
              <a:ext uri="{FF2B5EF4-FFF2-40B4-BE49-F238E27FC236}">
                <a16:creationId xmlns:a16="http://schemas.microsoft.com/office/drawing/2014/main" id="{9993C9FB-143E-4DB7-A18F-8DF2B718917E}"/>
              </a:ext>
            </a:extLst>
          </p:cNvPr>
          <p:cNvSpPr/>
          <p:nvPr/>
        </p:nvSpPr>
        <p:spPr>
          <a:xfrm>
            <a:off x="1970837" y="2118805"/>
            <a:ext cx="1371600" cy="365760"/>
          </a:xfrm>
          <a:prstGeom prst="rect">
            <a:avLst/>
          </a:prstGeom>
          <a:noFill/>
          <a:ln w="25400" cap="flat" cmpd="sng" algn="ctr">
            <a:noFill/>
            <a:prstDash val="solid"/>
          </a:ln>
          <a:effectLst/>
        </p:spPr>
        <p:txBody>
          <a:bodyPr wrap="square" lIns="45720" tIns="45720" rIns="45720" bIns="45720" rtlCol="0" anchor="ctr">
            <a:noAutofit/>
          </a:bodyPr>
          <a:lstStyle/>
          <a:p>
            <a:pPr algn="ctr" defTabSz="456926">
              <a:defRPr/>
            </a:pPr>
            <a:r>
              <a:rPr lang="en-US" sz="1100" kern="0" dirty="0">
                <a:latin typeface="CiscoSansTT ExtraLight" panose="020B0303020201020303" pitchFamily="34" charset="0"/>
              </a:rPr>
              <a:t>Network Analysis</a:t>
            </a:r>
            <a:endParaRPr lang="en-US" sz="4400" kern="0" dirty="0">
              <a:latin typeface="CiscoSansTT ExtraLight" panose="020B0303020201020303" pitchFamily="34" charset="0"/>
            </a:endParaRPr>
          </a:p>
        </p:txBody>
      </p:sp>
      <p:sp>
        <p:nvSpPr>
          <p:cNvPr id="127" name="Rectangle 126">
            <a:extLst>
              <a:ext uri="{FF2B5EF4-FFF2-40B4-BE49-F238E27FC236}">
                <a16:creationId xmlns:a16="http://schemas.microsoft.com/office/drawing/2014/main" id="{00567671-BD96-4F85-B4D2-A03D6B119D0A}"/>
              </a:ext>
            </a:extLst>
          </p:cNvPr>
          <p:cNvSpPr/>
          <p:nvPr/>
        </p:nvSpPr>
        <p:spPr>
          <a:xfrm>
            <a:off x="5783618" y="2118805"/>
            <a:ext cx="1371600" cy="365760"/>
          </a:xfrm>
          <a:prstGeom prst="rect">
            <a:avLst/>
          </a:prstGeom>
          <a:noFill/>
          <a:ln w="25400" cap="flat" cmpd="sng" algn="ctr">
            <a:noFill/>
            <a:prstDash val="solid"/>
          </a:ln>
          <a:effectLst/>
        </p:spPr>
        <p:txBody>
          <a:bodyPr wrap="square" lIns="45720" tIns="45720" rIns="45720" bIns="45720" rtlCol="0" anchor="ctr">
            <a:noAutofit/>
          </a:bodyPr>
          <a:lstStyle/>
          <a:p>
            <a:pPr algn="ctr" defTabSz="456926">
              <a:defRPr/>
            </a:pPr>
            <a:r>
              <a:rPr lang="en-US" sz="1100" kern="0" dirty="0">
                <a:latin typeface="CiscoSansTT ExtraLight" panose="020B0303020201020303" pitchFamily="34" charset="0"/>
              </a:rPr>
              <a:t>DNS/IP</a:t>
            </a:r>
            <a:endParaRPr lang="en-US" sz="4400" kern="0" dirty="0">
              <a:latin typeface="CiscoSansTT ExtraLight" panose="020B0303020201020303" pitchFamily="34" charset="0"/>
            </a:endParaRPr>
          </a:p>
        </p:txBody>
      </p:sp>
      <p:grpSp>
        <p:nvGrpSpPr>
          <p:cNvPr id="150" name="Group 149">
            <a:extLst>
              <a:ext uri="{FF2B5EF4-FFF2-40B4-BE49-F238E27FC236}">
                <a16:creationId xmlns:a16="http://schemas.microsoft.com/office/drawing/2014/main" id="{B49DA2C9-EF6A-4566-AC93-0B2728A02E43}"/>
              </a:ext>
            </a:extLst>
          </p:cNvPr>
          <p:cNvGrpSpPr>
            <a:grpSpLocks noChangeAspect="1"/>
          </p:cNvGrpSpPr>
          <p:nvPr/>
        </p:nvGrpSpPr>
        <p:grpSpPr>
          <a:xfrm>
            <a:off x="6270084" y="1611018"/>
            <a:ext cx="398667" cy="480068"/>
            <a:chOff x="5298386" y="5300608"/>
            <a:chExt cx="196030" cy="236056"/>
          </a:xfrm>
        </p:grpSpPr>
        <p:grpSp>
          <p:nvGrpSpPr>
            <p:cNvPr id="151" name="Group 150">
              <a:extLst>
                <a:ext uri="{FF2B5EF4-FFF2-40B4-BE49-F238E27FC236}">
                  <a16:creationId xmlns:a16="http://schemas.microsoft.com/office/drawing/2014/main" id="{5D26D66B-220D-403B-9994-8E3886777727}"/>
                </a:ext>
              </a:extLst>
            </p:cNvPr>
            <p:cNvGrpSpPr>
              <a:grpSpLocks noChangeAspect="1"/>
            </p:cNvGrpSpPr>
            <p:nvPr/>
          </p:nvGrpSpPr>
          <p:grpSpPr>
            <a:xfrm>
              <a:off x="5298386" y="5300608"/>
              <a:ext cx="191704" cy="236056"/>
              <a:chOff x="1511829" y="4204050"/>
              <a:chExt cx="595977" cy="733864"/>
            </a:xfrm>
          </p:grpSpPr>
          <p:sp>
            <p:nvSpPr>
              <p:cNvPr id="153" name="Freeform 27">
                <a:extLst>
                  <a:ext uri="{FF2B5EF4-FFF2-40B4-BE49-F238E27FC236}">
                    <a16:creationId xmlns:a16="http://schemas.microsoft.com/office/drawing/2014/main" id="{816005E2-4FAD-46EC-8F53-D25CDFD8574B}"/>
                  </a:ext>
                </a:extLst>
              </p:cNvPr>
              <p:cNvSpPr>
                <a:spLocks/>
              </p:cNvSpPr>
              <p:nvPr/>
            </p:nvSpPr>
            <p:spPr bwMode="auto">
              <a:xfrm>
                <a:off x="1511829" y="4204061"/>
                <a:ext cx="595977" cy="733853"/>
              </a:xfrm>
              <a:custGeom>
                <a:avLst/>
                <a:gdLst>
                  <a:gd name="T0" fmla="*/ 0 w 576"/>
                  <a:gd name="T1" fmla="*/ 101 h 711"/>
                  <a:gd name="T2" fmla="*/ 0 w 576"/>
                  <a:gd name="T3" fmla="*/ 360 h 711"/>
                  <a:gd name="T4" fmla="*/ 288 w 576"/>
                  <a:gd name="T5" fmla="*/ 711 h 711"/>
                  <a:gd name="T6" fmla="*/ 288 w 576"/>
                  <a:gd name="T7" fmla="*/ 711 h 711"/>
                  <a:gd name="T8" fmla="*/ 288 w 576"/>
                  <a:gd name="T9" fmla="*/ 711 h 711"/>
                  <a:gd name="T10" fmla="*/ 576 w 576"/>
                  <a:gd name="T11" fmla="*/ 360 h 711"/>
                  <a:gd name="T12" fmla="*/ 576 w 576"/>
                  <a:gd name="T13" fmla="*/ 101 h 711"/>
                  <a:gd name="T14" fmla="*/ 547 w 576"/>
                  <a:gd name="T15" fmla="*/ 72 h 711"/>
                  <a:gd name="T16" fmla="*/ 513 w 576"/>
                  <a:gd name="T17" fmla="*/ 72 h 711"/>
                  <a:gd name="T18" fmla="*/ 288 w 576"/>
                  <a:gd name="T19" fmla="*/ 0 h 711"/>
                  <a:gd name="T20" fmla="*/ 288 w 576"/>
                  <a:gd name="T21" fmla="*/ 0 h 711"/>
                  <a:gd name="T22" fmla="*/ 288 w 576"/>
                  <a:gd name="T23" fmla="*/ 0 h 711"/>
                  <a:gd name="T24" fmla="*/ 63 w 576"/>
                  <a:gd name="T25" fmla="*/ 72 h 711"/>
                  <a:gd name="T26" fmla="*/ 29 w 576"/>
                  <a:gd name="T27" fmla="*/ 72 h 711"/>
                  <a:gd name="T28" fmla="*/ 0 w 576"/>
                  <a:gd name="T29" fmla="*/ 101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 h="711">
                    <a:moveTo>
                      <a:pt x="0" y="101"/>
                    </a:moveTo>
                    <a:cubicBezTo>
                      <a:pt x="0" y="360"/>
                      <a:pt x="0" y="360"/>
                      <a:pt x="0" y="360"/>
                    </a:cubicBezTo>
                    <a:cubicBezTo>
                      <a:pt x="0" y="531"/>
                      <a:pt x="121" y="678"/>
                      <a:pt x="288" y="711"/>
                    </a:cubicBezTo>
                    <a:cubicBezTo>
                      <a:pt x="288" y="711"/>
                      <a:pt x="288" y="711"/>
                      <a:pt x="288" y="711"/>
                    </a:cubicBezTo>
                    <a:cubicBezTo>
                      <a:pt x="288" y="711"/>
                      <a:pt x="288" y="711"/>
                      <a:pt x="288" y="711"/>
                    </a:cubicBezTo>
                    <a:cubicBezTo>
                      <a:pt x="455" y="678"/>
                      <a:pt x="576" y="531"/>
                      <a:pt x="576" y="360"/>
                    </a:cubicBezTo>
                    <a:cubicBezTo>
                      <a:pt x="576" y="101"/>
                      <a:pt x="576" y="101"/>
                      <a:pt x="576" y="101"/>
                    </a:cubicBezTo>
                    <a:cubicBezTo>
                      <a:pt x="576" y="85"/>
                      <a:pt x="563" y="72"/>
                      <a:pt x="547" y="72"/>
                    </a:cubicBezTo>
                    <a:cubicBezTo>
                      <a:pt x="513" y="72"/>
                      <a:pt x="513" y="72"/>
                      <a:pt x="513" y="72"/>
                    </a:cubicBezTo>
                    <a:cubicBezTo>
                      <a:pt x="432" y="72"/>
                      <a:pt x="354" y="47"/>
                      <a:pt x="288" y="0"/>
                    </a:cubicBezTo>
                    <a:cubicBezTo>
                      <a:pt x="288" y="0"/>
                      <a:pt x="288" y="0"/>
                      <a:pt x="288" y="0"/>
                    </a:cubicBezTo>
                    <a:cubicBezTo>
                      <a:pt x="288" y="0"/>
                      <a:pt x="288" y="0"/>
                      <a:pt x="288" y="0"/>
                    </a:cubicBezTo>
                    <a:cubicBezTo>
                      <a:pt x="222" y="47"/>
                      <a:pt x="144" y="72"/>
                      <a:pt x="63" y="72"/>
                    </a:cubicBezTo>
                    <a:cubicBezTo>
                      <a:pt x="29" y="72"/>
                      <a:pt x="29" y="72"/>
                      <a:pt x="29" y="72"/>
                    </a:cubicBezTo>
                    <a:cubicBezTo>
                      <a:pt x="13" y="72"/>
                      <a:pt x="0" y="85"/>
                      <a:pt x="0" y="10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28">
                <a:extLst>
                  <a:ext uri="{FF2B5EF4-FFF2-40B4-BE49-F238E27FC236}">
                    <a16:creationId xmlns:a16="http://schemas.microsoft.com/office/drawing/2014/main" id="{E2F950D8-3580-4770-A9FB-84CA366498C3}"/>
                  </a:ext>
                </a:extLst>
              </p:cNvPr>
              <p:cNvSpPr>
                <a:spLocks/>
              </p:cNvSpPr>
              <p:nvPr/>
            </p:nvSpPr>
            <p:spPr bwMode="auto">
              <a:xfrm>
                <a:off x="1809814" y="4204050"/>
                <a:ext cx="297990" cy="733853"/>
              </a:xfrm>
              <a:custGeom>
                <a:avLst/>
                <a:gdLst>
                  <a:gd name="T0" fmla="*/ 0 w 288"/>
                  <a:gd name="T1" fmla="*/ 0 h 711"/>
                  <a:gd name="T2" fmla="*/ 225 w 288"/>
                  <a:gd name="T3" fmla="*/ 72 h 711"/>
                  <a:gd name="T4" fmla="*/ 259 w 288"/>
                  <a:gd name="T5" fmla="*/ 72 h 711"/>
                  <a:gd name="T6" fmla="*/ 288 w 288"/>
                  <a:gd name="T7" fmla="*/ 101 h 711"/>
                  <a:gd name="T8" fmla="*/ 288 w 288"/>
                  <a:gd name="T9" fmla="*/ 360 h 711"/>
                  <a:gd name="T10" fmla="*/ 0 w 288"/>
                  <a:gd name="T11" fmla="*/ 711 h 711"/>
                  <a:gd name="T12" fmla="*/ 0 w 288"/>
                  <a:gd name="T13" fmla="*/ 0 h 711"/>
                </a:gdLst>
                <a:ahLst/>
                <a:cxnLst>
                  <a:cxn ang="0">
                    <a:pos x="T0" y="T1"/>
                  </a:cxn>
                  <a:cxn ang="0">
                    <a:pos x="T2" y="T3"/>
                  </a:cxn>
                  <a:cxn ang="0">
                    <a:pos x="T4" y="T5"/>
                  </a:cxn>
                  <a:cxn ang="0">
                    <a:pos x="T6" y="T7"/>
                  </a:cxn>
                  <a:cxn ang="0">
                    <a:pos x="T8" y="T9"/>
                  </a:cxn>
                  <a:cxn ang="0">
                    <a:pos x="T10" y="T11"/>
                  </a:cxn>
                  <a:cxn ang="0">
                    <a:pos x="T12" y="T13"/>
                  </a:cxn>
                </a:cxnLst>
                <a:rect l="0" t="0" r="r" b="b"/>
                <a:pathLst>
                  <a:path w="288" h="711">
                    <a:moveTo>
                      <a:pt x="0" y="0"/>
                    </a:moveTo>
                    <a:cubicBezTo>
                      <a:pt x="66" y="47"/>
                      <a:pt x="144" y="72"/>
                      <a:pt x="225" y="72"/>
                    </a:cubicBezTo>
                    <a:cubicBezTo>
                      <a:pt x="259" y="72"/>
                      <a:pt x="259" y="72"/>
                      <a:pt x="259" y="72"/>
                    </a:cubicBezTo>
                    <a:cubicBezTo>
                      <a:pt x="275" y="72"/>
                      <a:pt x="288" y="85"/>
                      <a:pt x="288" y="101"/>
                    </a:cubicBezTo>
                    <a:cubicBezTo>
                      <a:pt x="288" y="360"/>
                      <a:pt x="288" y="360"/>
                      <a:pt x="288" y="360"/>
                    </a:cubicBezTo>
                    <a:cubicBezTo>
                      <a:pt x="288" y="531"/>
                      <a:pt x="167" y="678"/>
                      <a:pt x="0" y="711"/>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2" name="Freeform 5">
              <a:extLst>
                <a:ext uri="{FF2B5EF4-FFF2-40B4-BE49-F238E27FC236}">
                  <a16:creationId xmlns:a16="http://schemas.microsoft.com/office/drawing/2014/main" id="{863DEEAB-8FAF-4EEE-A26E-D0D153FC14B5}"/>
                </a:ext>
              </a:extLst>
            </p:cNvPr>
            <p:cNvSpPr>
              <a:spLocks noChangeAspect="1" noEditPoints="1"/>
            </p:cNvSpPr>
            <p:nvPr/>
          </p:nvSpPr>
          <p:spPr bwMode="auto">
            <a:xfrm>
              <a:off x="5329824" y="5366461"/>
              <a:ext cx="164592" cy="157083"/>
            </a:xfrm>
            <a:custGeom>
              <a:avLst/>
              <a:gdLst>
                <a:gd name="T0" fmla="*/ 854 w 875"/>
                <a:gd name="T1" fmla="*/ 769 h 856"/>
                <a:gd name="T2" fmla="*/ 614 w 875"/>
                <a:gd name="T3" fmla="*/ 543 h 856"/>
                <a:gd name="T4" fmla="*/ 685 w 875"/>
                <a:gd name="T5" fmla="*/ 338 h 856"/>
                <a:gd name="T6" fmla="*/ 342 w 875"/>
                <a:gd name="T7" fmla="*/ 0 h 856"/>
                <a:gd name="T8" fmla="*/ 0 w 875"/>
                <a:gd name="T9" fmla="*/ 338 h 856"/>
                <a:gd name="T10" fmla="*/ 342 w 875"/>
                <a:gd name="T11" fmla="*/ 676 h 856"/>
                <a:gd name="T12" fmla="*/ 541 w 875"/>
                <a:gd name="T13" fmla="*/ 613 h 856"/>
                <a:gd name="T14" fmla="*/ 785 w 875"/>
                <a:gd name="T15" fmla="*/ 842 h 856"/>
                <a:gd name="T16" fmla="*/ 819 w 875"/>
                <a:gd name="T17" fmla="*/ 856 h 856"/>
                <a:gd name="T18" fmla="*/ 856 w 875"/>
                <a:gd name="T19" fmla="*/ 840 h 856"/>
                <a:gd name="T20" fmla="*/ 854 w 875"/>
                <a:gd name="T21" fmla="*/ 769 h 856"/>
                <a:gd name="T22" fmla="*/ 80 w 875"/>
                <a:gd name="T23" fmla="*/ 338 h 856"/>
                <a:gd name="T24" fmla="*/ 342 w 875"/>
                <a:gd name="T25" fmla="*/ 81 h 856"/>
                <a:gd name="T26" fmla="*/ 604 w 875"/>
                <a:gd name="T27" fmla="*/ 338 h 856"/>
                <a:gd name="T28" fmla="*/ 342 w 875"/>
                <a:gd name="T29" fmla="*/ 595 h 856"/>
                <a:gd name="T30" fmla="*/ 80 w 875"/>
                <a:gd name="T31" fmla="*/ 33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5" h="856">
                  <a:moveTo>
                    <a:pt x="854" y="769"/>
                  </a:moveTo>
                  <a:cubicBezTo>
                    <a:pt x="614" y="543"/>
                    <a:pt x="614" y="543"/>
                    <a:pt x="614" y="543"/>
                  </a:cubicBezTo>
                  <a:cubicBezTo>
                    <a:pt x="659" y="486"/>
                    <a:pt x="685" y="415"/>
                    <a:pt x="685" y="338"/>
                  </a:cubicBezTo>
                  <a:cubicBezTo>
                    <a:pt x="685" y="152"/>
                    <a:pt x="531" y="0"/>
                    <a:pt x="342" y="0"/>
                  </a:cubicBezTo>
                  <a:cubicBezTo>
                    <a:pt x="153" y="0"/>
                    <a:pt x="0" y="152"/>
                    <a:pt x="0" y="338"/>
                  </a:cubicBezTo>
                  <a:cubicBezTo>
                    <a:pt x="0" y="524"/>
                    <a:pt x="153" y="676"/>
                    <a:pt x="342" y="676"/>
                  </a:cubicBezTo>
                  <a:cubicBezTo>
                    <a:pt x="416" y="676"/>
                    <a:pt x="485" y="652"/>
                    <a:pt x="541" y="613"/>
                  </a:cubicBezTo>
                  <a:cubicBezTo>
                    <a:pt x="785" y="842"/>
                    <a:pt x="785" y="842"/>
                    <a:pt x="785" y="842"/>
                  </a:cubicBezTo>
                  <a:cubicBezTo>
                    <a:pt x="795" y="852"/>
                    <a:pt x="807" y="856"/>
                    <a:pt x="819" y="856"/>
                  </a:cubicBezTo>
                  <a:cubicBezTo>
                    <a:pt x="833" y="856"/>
                    <a:pt x="846" y="851"/>
                    <a:pt x="856" y="840"/>
                  </a:cubicBezTo>
                  <a:cubicBezTo>
                    <a:pt x="875" y="820"/>
                    <a:pt x="874" y="788"/>
                    <a:pt x="854" y="769"/>
                  </a:cubicBezTo>
                  <a:close/>
                  <a:moveTo>
                    <a:pt x="80" y="338"/>
                  </a:moveTo>
                  <a:cubicBezTo>
                    <a:pt x="80" y="196"/>
                    <a:pt x="198" y="81"/>
                    <a:pt x="342" y="81"/>
                  </a:cubicBezTo>
                  <a:cubicBezTo>
                    <a:pt x="487" y="81"/>
                    <a:pt x="604" y="196"/>
                    <a:pt x="604" y="338"/>
                  </a:cubicBezTo>
                  <a:cubicBezTo>
                    <a:pt x="604" y="480"/>
                    <a:pt x="487" y="595"/>
                    <a:pt x="342" y="595"/>
                  </a:cubicBezTo>
                  <a:cubicBezTo>
                    <a:pt x="198" y="595"/>
                    <a:pt x="80" y="480"/>
                    <a:pt x="80" y="3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4" name="Isosceles Triangle 137">
            <a:extLst>
              <a:ext uri="{FF2B5EF4-FFF2-40B4-BE49-F238E27FC236}">
                <a16:creationId xmlns:a16="http://schemas.microsoft.com/office/drawing/2014/main" id="{F90AD659-542B-46C7-978E-9BB42A0129A0}"/>
              </a:ext>
            </a:extLst>
          </p:cNvPr>
          <p:cNvSpPr/>
          <p:nvPr/>
        </p:nvSpPr>
        <p:spPr>
          <a:xfrm rot="10800000">
            <a:off x="4251960" y="2511082"/>
            <a:ext cx="640080" cy="274320"/>
          </a:xfrm>
          <a:prstGeom prst="triangle">
            <a:avLst/>
          </a:prstGeom>
          <a:solidFill>
            <a:schemeClr val="bg2"/>
          </a:solidFill>
          <a:ln w="25400" cap="flat" cmpd="sng" algn="ctr">
            <a:noFill/>
            <a:prstDash val="solid"/>
          </a:ln>
          <a:effectLst/>
        </p:spPr>
        <p:txBody>
          <a:bodyPr lIns="68532" tIns="34289" rIns="68532" bIns="34289" rtlCol="0" anchor="ctr"/>
          <a:lstStyle/>
          <a:p>
            <a:pPr algn="ctr" defTabSz="457178">
              <a:defRPr/>
            </a:pPr>
            <a:endParaRPr lang="en-US" kern="0" dirty="0">
              <a:solidFill>
                <a:srgbClr val="FFFFFF"/>
              </a:solidFill>
              <a:latin typeface="CiscoSansTT ExtraLight" panose="020B0303020201020303" pitchFamily="34" charset="0"/>
            </a:endParaRPr>
          </a:p>
        </p:txBody>
      </p:sp>
      <p:grpSp>
        <p:nvGrpSpPr>
          <p:cNvPr id="13" name="Group 12">
            <a:extLst>
              <a:ext uri="{FF2B5EF4-FFF2-40B4-BE49-F238E27FC236}">
                <a16:creationId xmlns:a16="http://schemas.microsoft.com/office/drawing/2014/main" id="{9269B30A-5B77-4DFD-BCBC-0EC19D8B9709}"/>
              </a:ext>
            </a:extLst>
          </p:cNvPr>
          <p:cNvGrpSpPr/>
          <p:nvPr/>
        </p:nvGrpSpPr>
        <p:grpSpPr>
          <a:xfrm>
            <a:off x="3154680" y="3864058"/>
            <a:ext cx="2834640" cy="309660"/>
            <a:chOff x="7317397" y="3774334"/>
            <a:chExt cx="2834640" cy="309660"/>
          </a:xfrm>
        </p:grpSpPr>
        <p:sp>
          <p:nvSpPr>
            <p:cNvPr id="235" name="Rectangle 234">
              <a:extLst>
                <a:ext uri="{FF2B5EF4-FFF2-40B4-BE49-F238E27FC236}">
                  <a16:creationId xmlns:a16="http://schemas.microsoft.com/office/drawing/2014/main" id="{D9E5EEA4-3CC2-4BB8-B93E-AC5360659405}"/>
                </a:ext>
              </a:extLst>
            </p:cNvPr>
            <p:cNvSpPr>
              <a:spLocks/>
            </p:cNvSpPr>
            <p:nvPr/>
          </p:nvSpPr>
          <p:spPr bwMode="auto">
            <a:xfrm>
              <a:off x="7317397" y="3960884"/>
              <a:ext cx="2834640" cy="123110"/>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596">
                <a:defRPr/>
              </a:pPr>
              <a:r>
                <a:rPr lang="en-US" sz="800" dirty="0">
                  <a:solidFill>
                    <a:schemeClr val="tx1">
                      <a:lumMod val="50000"/>
                      <a:lumOff val="50000"/>
                    </a:schemeClr>
                  </a:solidFill>
                  <a:latin typeface="CiscoSansTT ExtraLight" panose="020B0303020201020303" pitchFamily="34" charset="0"/>
                  <a:ea typeface="Arial" charset="0"/>
                  <a:cs typeface="Arial" charset="0"/>
                  <a:sym typeface="Arial" charset="0"/>
                </a:rPr>
                <a:t>III00II I000I0I I000I0I I000I0I II 0I00 I0I000 0II0  </a:t>
              </a:r>
            </a:p>
          </p:txBody>
        </p:sp>
        <p:sp>
          <p:nvSpPr>
            <p:cNvPr id="237" name="Rectangle 236">
              <a:extLst>
                <a:ext uri="{FF2B5EF4-FFF2-40B4-BE49-F238E27FC236}">
                  <a16:creationId xmlns:a16="http://schemas.microsoft.com/office/drawing/2014/main" id="{2CADBDD5-69C4-4340-8F5A-E69C73970B77}"/>
                </a:ext>
              </a:extLst>
            </p:cNvPr>
            <p:cNvSpPr>
              <a:spLocks/>
            </p:cNvSpPr>
            <p:nvPr/>
          </p:nvSpPr>
          <p:spPr bwMode="auto">
            <a:xfrm>
              <a:off x="7317397" y="3774334"/>
              <a:ext cx="2834640" cy="123110"/>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596">
                <a:defRPr/>
              </a:pPr>
              <a:r>
                <a:rPr lang="en-US" sz="800" dirty="0">
                  <a:solidFill>
                    <a:schemeClr val="tx1">
                      <a:lumMod val="50000"/>
                      <a:lumOff val="50000"/>
                    </a:schemeClr>
                  </a:solidFill>
                  <a:latin typeface="CiscoSansTT ExtraLight" panose="020B0303020201020303" pitchFamily="34" charset="0"/>
                  <a:ea typeface="Arial" charset="0"/>
                  <a:cs typeface="Arial" charset="0"/>
                  <a:sym typeface="Arial" charset="0"/>
                </a:rPr>
                <a:t>II0II0I0I0I I0I0I0I 0I0I0I0I 0I0I00I0 I0I0I0I 0II0I0I0I</a:t>
              </a:r>
            </a:p>
          </p:txBody>
        </p:sp>
      </p:grpSp>
      <p:grpSp>
        <p:nvGrpSpPr>
          <p:cNvPr id="14" name="Group 13">
            <a:extLst>
              <a:ext uri="{FF2B5EF4-FFF2-40B4-BE49-F238E27FC236}">
                <a16:creationId xmlns:a16="http://schemas.microsoft.com/office/drawing/2014/main" id="{E65E6CF4-ADA1-48B2-B804-A74F7B676C10}"/>
              </a:ext>
            </a:extLst>
          </p:cNvPr>
          <p:cNvGrpSpPr/>
          <p:nvPr/>
        </p:nvGrpSpPr>
        <p:grpSpPr>
          <a:xfrm>
            <a:off x="3154680" y="4364588"/>
            <a:ext cx="2834640" cy="309661"/>
            <a:chOff x="7317397" y="4147434"/>
            <a:chExt cx="2834640" cy="309661"/>
          </a:xfrm>
        </p:grpSpPr>
        <p:sp>
          <p:nvSpPr>
            <p:cNvPr id="236" name="Rectangle 235">
              <a:extLst>
                <a:ext uri="{FF2B5EF4-FFF2-40B4-BE49-F238E27FC236}">
                  <a16:creationId xmlns:a16="http://schemas.microsoft.com/office/drawing/2014/main" id="{AEA3DC3B-1C45-4DDE-A882-54B8DEF63172}"/>
                </a:ext>
              </a:extLst>
            </p:cNvPr>
            <p:cNvSpPr>
              <a:spLocks/>
            </p:cNvSpPr>
            <p:nvPr/>
          </p:nvSpPr>
          <p:spPr bwMode="auto">
            <a:xfrm>
              <a:off x="7317397" y="4147434"/>
              <a:ext cx="2834640" cy="123110"/>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596">
                <a:defRPr/>
              </a:pPr>
              <a:r>
                <a:rPr lang="en-US" sz="800" dirty="0">
                  <a:solidFill>
                    <a:schemeClr val="tx1">
                      <a:lumMod val="50000"/>
                      <a:lumOff val="50000"/>
                    </a:schemeClr>
                  </a:solidFill>
                  <a:latin typeface="CiscoSansTT ExtraLight" panose="020B0303020201020303" pitchFamily="34" charset="0"/>
                  <a:ea typeface="Arial" charset="0"/>
                  <a:cs typeface="Arial" charset="0"/>
                  <a:sym typeface="Arial" charset="0"/>
                </a:rPr>
                <a:t>00I I0I0I0 I0I0III000 I0I00I0I 0II0I0 I00I0I0I0I 00</a:t>
              </a:r>
            </a:p>
          </p:txBody>
        </p:sp>
        <p:sp>
          <p:nvSpPr>
            <p:cNvPr id="238" name="Rectangle 237">
              <a:extLst>
                <a:ext uri="{FF2B5EF4-FFF2-40B4-BE49-F238E27FC236}">
                  <a16:creationId xmlns:a16="http://schemas.microsoft.com/office/drawing/2014/main" id="{F2E3B050-FE1C-4BC7-8F41-90FF726A4F21}"/>
                </a:ext>
              </a:extLst>
            </p:cNvPr>
            <p:cNvSpPr>
              <a:spLocks/>
            </p:cNvSpPr>
            <p:nvPr/>
          </p:nvSpPr>
          <p:spPr bwMode="auto">
            <a:xfrm>
              <a:off x="7317397" y="4333985"/>
              <a:ext cx="2834640" cy="123110"/>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596">
                <a:defRPr/>
              </a:pPr>
              <a:r>
                <a:rPr lang="en-US" sz="800" dirty="0">
                  <a:solidFill>
                    <a:schemeClr val="tx1">
                      <a:lumMod val="50000"/>
                      <a:lumOff val="50000"/>
                    </a:schemeClr>
                  </a:solidFill>
                  <a:latin typeface="CiscoSansTT ExtraLight" panose="020B0303020201020303" pitchFamily="34" charset="0"/>
                  <a:ea typeface="Arial" charset="0"/>
                  <a:cs typeface="Arial" charset="0"/>
                  <a:sym typeface="Arial" charset="0"/>
                </a:rPr>
                <a:t>0II00 I00I0I0 0I00I0I I00I0I0 I0I0I0I 0I0I0I 0I0I0</a:t>
              </a:r>
            </a:p>
          </p:txBody>
        </p:sp>
      </p:grpSp>
      <p:grpSp>
        <p:nvGrpSpPr>
          <p:cNvPr id="11" name="Group 10">
            <a:extLst>
              <a:ext uri="{FF2B5EF4-FFF2-40B4-BE49-F238E27FC236}">
                <a16:creationId xmlns:a16="http://schemas.microsoft.com/office/drawing/2014/main" id="{8B66FBDA-45E0-4CCF-BF6F-064F07032E79}"/>
              </a:ext>
            </a:extLst>
          </p:cNvPr>
          <p:cNvGrpSpPr/>
          <p:nvPr/>
        </p:nvGrpSpPr>
        <p:grpSpPr>
          <a:xfrm>
            <a:off x="3154680" y="2863000"/>
            <a:ext cx="2834640" cy="309660"/>
            <a:chOff x="7317397" y="3028134"/>
            <a:chExt cx="2834640" cy="309660"/>
          </a:xfrm>
        </p:grpSpPr>
        <p:sp>
          <p:nvSpPr>
            <p:cNvPr id="234" name="Rectangle 233">
              <a:extLst>
                <a:ext uri="{FF2B5EF4-FFF2-40B4-BE49-F238E27FC236}">
                  <a16:creationId xmlns:a16="http://schemas.microsoft.com/office/drawing/2014/main" id="{4F3A0B1D-0561-4E17-903E-6AFB2B74FB8F}"/>
                </a:ext>
              </a:extLst>
            </p:cNvPr>
            <p:cNvSpPr>
              <a:spLocks/>
            </p:cNvSpPr>
            <p:nvPr/>
          </p:nvSpPr>
          <p:spPr bwMode="auto">
            <a:xfrm>
              <a:off x="7317397" y="3028134"/>
              <a:ext cx="2834640" cy="123110"/>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596">
                <a:defRPr/>
              </a:pPr>
              <a:r>
                <a:rPr lang="en-US" sz="800" dirty="0">
                  <a:solidFill>
                    <a:schemeClr val="tx1">
                      <a:lumMod val="50000"/>
                      <a:lumOff val="50000"/>
                    </a:schemeClr>
                  </a:solidFill>
                  <a:latin typeface="CiscoSansTT ExtraLight" panose="020B0303020201020303" pitchFamily="34" charset="0"/>
                  <a:ea typeface="Arial" charset="0"/>
                  <a:cs typeface="Arial" charset="0"/>
                  <a:sym typeface="Arial" charset="0"/>
                </a:rPr>
                <a:t>III00II 0II00II I0I0II0II0 I0 I0 I00 00I0 I000 0II0 00 </a:t>
              </a:r>
            </a:p>
          </p:txBody>
        </p:sp>
        <p:sp>
          <p:nvSpPr>
            <p:cNvPr id="240" name="Rectangle 239">
              <a:extLst>
                <a:ext uri="{FF2B5EF4-FFF2-40B4-BE49-F238E27FC236}">
                  <a16:creationId xmlns:a16="http://schemas.microsoft.com/office/drawing/2014/main" id="{B7BD4FB1-716E-478A-9341-19F6E3EAE91C}"/>
                </a:ext>
              </a:extLst>
            </p:cNvPr>
            <p:cNvSpPr>
              <a:spLocks/>
            </p:cNvSpPr>
            <p:nvPr/>
          </p:nvSpPr>
          <p:spPr bwMode="auto">
            <a:xfrm>
              <a:off x="7317397" y="3214684"/>
              <a:ext cx="2834640" cy="123110"/>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596">
                <a:defRPr/>
              </a:pPr>
              <a:r>
                <a:rPr lang="en-US" sz="800" dirty="0">
                  <a:solidFill>
                    <a:schemeClr val="tx1">
                      <a:lumMod val="50000"/>
                      <a:lumOff val="50000"/>
                    </a:schemeClr>
                  </a:solidFill>
                  <a:latin typeface="CiscoSansTT ExtraLight" panose="020B0303020201020303" pitchFamily="34" charset="0"/>
                  <a:ea typeface="Arial" charset="0"/>
                  <a:cs typeface="Arial" charset="0"/>
                  <a:sym typeface="Arial" charset="0"/>
                </a:rPr>
                <a:t>III00II 0II00II I0I000 0II0 00I0I00 I0 I000I0I 0II 0I0</a:t>
              </a:r>
            </a:p>
          </p:txBody>
        </p:sp>
      </p:grpSp>
      <p:grpSp>
        <p:nvGrpSpPr>
          <p:cNvPr id="12" name="Group 11">
            <a:extLst>
              <a:ext uri="{FF2B5EF4-FFF2-40B4-BE49-F238E27FC236}">
                <a16:creationId xmlns:a16="http://schemas.microsoft.com/office/drawing/2014/main" id="{8557E5DE-9ADB-4937-AFAA-CC40E6458D31}"/>
              </a:ext>
            </a:extLst>
          </p:cNvPr>
          <p:cNvGrpSpPr/>
          <p:nvPr/>
        </p:nvGrpSpPr>
        <p:grpSpPr>
          <a:xfrm>
            <a:off x="3154680" y="3363529"/>
            <a:ext cx="2834640" cy="309660"/>
            <a:chOff x="7317397" y="3401234"/>
            <a:chExt cx="2834640" cy="309660"/>
          </a:xfrm>
        </p:grpSpPr>
        <p:sp>
          <p:nvSpPr>
            <p:cNvPr id="233" name="Rectangle 232">
              <a:extLst>
                <a:ext uri="{FF2B5EF4-FFF2-40B4-BE49-F238E27FC236}">
                  <a16:creationId xmlns:a16="http://schemas.microsoft.com/office/drawing/2014/main" id="{17D0EBF2-71ED-473E-A020-F365E3BBA339}"/>
                </a:ext>
              </a:extLst>
            </p:cNvPr>
            <p:cNvSpPr>
              <a:spLocks/>
            </p:cNvSpPr>
            <p:nvPr/>
          </p:nvSpPr>
          <p:spPr bwMode="auto">
            <a:xfrm>
              <a:off x="7317397" y="3401234"/>
              <a:ext cx="2834640" cy="123110"/>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596">
                <a:defRPr/>
              </a:pPr>
              <a:r>
                <a:rPr lang="en-US" sz="800" dirty="0">
                  <a:solidFill>
                    <a:schemeClr val="tx1">
                      <a:lumMod val="50000"/>
                      <a:lumOff val="50000"/>
                    </a:schemeClr>
                  </a:solidFill>
                  <a:latin typeface="CiscoSansTT ExtraLight" panose="020B0303020201020303" pitchFamily="34" charset="0"/>
                  <a:ea typeface="Arial" charset="0"/>
                  <a:cs typeface="Arial" charset="0"/>
                  <a:sym typeface="Arial" charset="0"/>
                </a:rPr>
                <a:t>00I00 I00I0I II0I0I 0II0I I0I00I0I0 0II0I0II 0I00I0I I0 </a:t>
              </a:r>
            </a:p>
          </p:txBody>
        </p:sp>
        <p:sp>
          <p:nvSpPr>
            <p:cNvPr id="241" name="Rectangle 240">
              <a:extLst>
                <a:ext uri="{FF2B5EF4-FFF2-40B4-BE49-F238E27FC236}">
                  <a16:creationId xmlns:a16="http://schemas.microsoft.com/office/drawing/2014/main" id="{070EF18B-12B4-49FD-88D6-F8DFE3E0ECCE}"/>
                </a:ext>
              </a:extLst>
            </p:cNvPr>
            <p:cNvSpPr>
              <a:spLocks/>
            </p:cNvSpPr>
            <p:nvPr/>
          </p:nvSpPr>
          <p:spPr bwMode="auto">
            <a:xfrm>
              <a:off x="7317397" y="3587784"/>
              <a:ext cx="2834640" cy="123110"/>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596">
                <a:defRPr/>
              </a:pPr>
              <a:r>
                <a:rPr lang="en-US" sz="800" dirty="0">
                  <a:solidFill>
                    <a:schemeClr val="tx1">
                      <a:lumMod val="50000"/>
                      <a:lumOff val="50000"/>
                    </a:schemeClr>
                  </a:solidFill>
                  <a:latin typeface="CiscoSansTT ExtraLight" panose="020B0303020201020303" pitchFamily="34" charset="0"/>
                  <a:ea typeface="Arial" charset="0"/>
                  <a:cs typeface="Arial" charset="0"/>
                  <a:sym typeface="Arial" charset="0"/>
                </a:rPr>
                <a:t>II0III0I 0II0II0I II00I0I0 0I00I0I00 I0I0 I0I0  I00I0I00</a:t>
              </a:r>
            </a:p>
          </p:txBody>
        </p:sp>
      </p:grpSp>
      <p:sp>
        <p:nvSpPr>
          <p:cNvPr id="173" name="TextBox 172">
            <a:extLst>
              <a:ext uri="{FF2B5EF4-FFF2-40B4-BE49-F238E27FC236}">
                <a16:creationId xmlns:a16="http://schemas.microsoft.com/office/drawing/2014/main" id="{97600722-6272-4CA2-ACE4-290E4251ECEC}"/>
              </a:ext>
            </a:extLst>
          </p:cNvPr>
          <p:cNvSpPr txBox="1"/>
          <p:nvPr/>
        </p:nvSpPr>
        <p:spPr>
          <a:xfrm>
            <a:off x="5753142" y="3381199"/>
            <a:ext cx="2377440" cy="274320"/>
          </a:xfrm>
          <a:prstGeom prst="rect">
            <a:avLst/>
          </a:prstGeom>
          <a:noFill/>
        </p:spPr>
        <p:txBody>
          <a:bodyPr wrap="square" lIns="91440" tIns="45720" rIns="91440" bIns="45720" rtlCol="0" anchor="ctr">
            <a:noAutofit/>
          </a:bodyPr>
          <a:lstStyle/>
          <a:p>
            <a:pPr defTabSz="457178"/>
            <a:r>
              <a:rPr lang="en-US" sz="1100" dirty="0">
                <a:latin typeface="CiscoSansTT ExtraLight" panose="020B0303020201020303" pitchFamily="34" charset="0"/>
                <a:cs typeface="Exo 2"/>
              </a:rPr>
              <a:t>Quickly analyze </a:t>
            </a:r>
            <a:br>
              <a:rPr lang="en-US" sz="1100" dirty="0">
                <a:latin typeface="CiscoSansTT ExtraLight" panose="020B0303020201020303" pitchFamily="34" charset="0"/>
                <a:cs typeface="Exo 2"/>
              </a:rPr>
            </a:br>
            <a:r>
              <a:rPr lang="en-US" sz="1100" dirty="0">
                <a:latin typeface="CiscoSansTT ExtraLight" panose="020B0303020201020303" pitchFamily="34" charset="0"/>
                <a:cs typeface="Exo 2"/>
              </a:rPr>
              <a:t>suspicious payloads</a:t>
            </a:r>
          </a:p>
        </p:txBody>
      </p:sp>
      <p:sp>
        <p:nvSpPr>
          <p:cNvPr id="174" name="TextBox 173">
            <a:extLst>
              <a:ext uri="{FF2B5EF4-FFF2-40B4-BE49-F238E27FC236}">
                <a16:creationId xmlns:a16="http://schemas.microsoft.com/office/drawing/2014/main" id="{5963BDA0-0B3F-43FC-8317-69D77CF13C10}"/>
              </a:ext>
            </a:extLst>
          </p:cNvPr>
          <p:cNvSpPr txBox="1"/>
          <p:nvPr/>
        </p:nvSpPr>
        <p:spPr>
          <a:xfrm>
            <a:off x="5753142" y="3881728"/>
            <a:ext cx="2377440" cy="274320"/>
          </a:xfrm>
          <a:prstGeom prst="rect">
            <a:avLst/>
          </a:prstGeom>
          <a:noFill/>
        </p:spPr>
        <p:txBody>
          <a:bodyPr wrap="square" lIns="91440" tIns="45720" rIns="91440" bIns="45720" rtlCol="0" anchor="ctr">
            <a:noAutofit/>
          </a:bodyPr>
          <a:lstStyle/>
          <a:p>
            <a:pPr defTabSz="457178"/>
            <a:r>
              <a:rPr lang="en-US" sz="1100" dirty="0">
                <a:latin typeface="CiscoSansTT ExtraLight" panose="020B0303020201020303" pitchFamily="34" charset="0"/>
                <a:cs typeface="Exo 2"/>
              </a:rPr>
              <a:t>Detect and block threats </a:t>
            </a:r>
            <a:br>
              <a:rPr lang="en-US" sz="1100" dirty="0">
                <a:latin typeface="CiscoSansTT ExtraLight" panose="020B0303020201020303" pitchFamily="34" charset="0"/>
                <a:cs typeface="Exo 2"/>
              </a:rPr>
            </a:br>
            <a:r>
              <a:rPr lang="en-US" sz="1100" dirty="0">
                <a:latin typeface="CiscoSansTT ExtraLight" panose="020B0303020201020303" pitchFamily="34" charset="0"/>
                <a:cs typeface="Exo 2"/>
              </a:rPr>
              <a:t>in email messages</a:t>
            </a:r>
          </a:p>
        </p:txBody>
      </p:sp>
      <p:sp>
        <p:nvSpPr>
          <p:cNvPr id="175" name="TextBox 174">
            <a:extLst>
              <a:ext uri="{FF2B5EF4-FFF2-40B4-BE49-F238E27FC236}">
                <a16:creationId xmlns:a16="http://schemas.microsoft.com/office/drawing/2014/main" id="{F815A96D-3539-4E68-9C57-B7CB2D0438A4}"/>
              </a:ext>
            </a:extLst>
          </p:cNvPr>
          <p:cNvSpPr txBox="1"/>
          <p:nvPr/>
        </p:nvSpPr>
        <p:spPr>
          <a:xfrm>
            <a:off x="5753142" y="4382258"/>
            <a:ext cx="2377440" cy="274320"/>
          </a:xfrm>
          <a:prstGeom prst="rect">
            <a:avLst/>
          </a:prstGeom>
          <a:noFill/>
        </p:spPr>
        <p:txBody>
          <a:bodyPr wrap="square" lIns="91440" tIns="45720" rIns="91440" bIns="45720" rtlCol="0" anchor="ctr">
            <a:noAutofit/>
          </a:bodyPr>
          <a:lstStyle/>
          <a:p>
            <a:pPr defTabSz="457178"/>
            <a:r>
              <a:rPr lang="en-US" sz="1100" dirty="0">
                <a:latin typeface="CiscoSansTT ExtraLight" panose="020B0303020201020303" pitchFamily="34" charset="0"/>
                <a:cs typeface="Exo 2"/>
              </a:rPr>
              <a:t>Block access to known or suspected malicious web sites</a:t>
            </a:r>
          </a:p>
        </p:txBody>
      </p:sp>
      <p:sp>
        <p:nvSpPr>
          <p:cNvPr id="176" name="TextBox 175">
            <a:extLst>
              <a:ext uri="{FF2B5EF4-FFF2-40B4-BE49-F238E27FC236}">
                <a16:creationId xmlns:a16="http://schemas.microsoft.com/office/drawing/2014/main" id="{95790170-39C3-4C53-ACC4-E34911A69FB1}"/>
              </a:ext>
            </a:extLst>
          </p:cNvPr>
          <p:cNvSpPr txBox="1"/>
          <p:nvPr/>
        </p:nvSpPr>
        <p:spPr>
          <a:xfrm>
            <a:off x="5753142" y="2880670"/>
            <a:ext cx="2377440" cy="274320"/>
          </a:xfrm>
          <a:prstGeom prst="rect">
            <a:avLst/>
          </a:prstGeom>
          <a:noFill/>
        </p:spPr>
        <p:txBody>
          <a:bodyPr wrap="square" lIns="91440" tIns="45720" rIns="91440" bIns="45720" rtlCol="0" anchor="ctr">
            <a:noAutofit/>
          </a:bodyPr>
          <a:lstStyle/>
          <a:p>
            <a:pPr defTabSz="457178"/>
            <a:r>
              <a:rPr lang="en-US" sz="1100" dirty="0">
                <a:latin typeface="CiscoSansTT ExtraLight" panose="020B0303020201020303" pitchFamily="34" charset="0"/>
                <a:cs typeface="Exo 2"/>
              </a:rPr>
              <a:t>Accurately identify </a:t>
            </a:r>
            <a:br>
              <a:rPr lang="en-US" sz="1100" dirty="0">
                <a:latin typeface="CiscoSansTT ExtraLight" panose="020B0303020201020303" pitchFamily="34" charset="0"/>
                <a:cs typeface="Exo 2"/>
              </a:rPr>
            </a:br>
            <a:r>
              <a:rPr lang="en-US" sz="1100" dirty="0">
                <a:latin typeface="CiscoSansTT ExtraLight" panose="020B0303020201020303" pitchFamily="34" charset="0"/>
                <a:cs typeface="Exo 2"/>
              </a:rPr>
              <a:t>and block known threats</a:t>
            </a:r>
          </a:p>
        </p:txBody>
      </p:sp>
      <p:sp>
        <p:nvSpPr>
          <p:cNvPr id="183" name="TextBox 182">
            <a:extLst>
              <a:ext uri="{FF2B5EF4-FFF2-40B4-BE49-F238E27FC236}">
                <a16:creationId xmlns:a16="http://schemas.microsoft.com/office/drawing/2014/main" id="{9940A5EF-60AE-412B-8651-5A561EE9F0AB}"/>
              </a:ext>
            </a:extLst>
          </p:cNvPr>
          <p:cNvSpPr txBox="1"/>
          <p:nvPr/>
        </p:nvSpPr>
        <p:spPr>
          <a:xfrm>
            <a:off x="794084" y="2880670"/>
            <a:ext cx="2590954" cy="274320"/>
          </a:xfrm>
          <a:prstGeom prst="rect">
            <a:avLst/>
          </a:prstGeom>
          <a:noFill/>
        </p:spPr>
        <p:txBody>
          <a:bodyPr wrap="square" lIns="91440" tIns="45720" rIns="91440" bIns="45720" rtlCol="0" anchor="ctr">
            <a:noAutofit/>
          </a:bodyPr>
          <a:lstStyle/>
          <a:p>
            <a:pPr algn="r" defTabSz="457178"/>
            <a:r>
              <a:rPr lang="en-US" sz="1100" dirty="0">
                <a:latin typeface="CiscoSansTT ExtraLight" panose="020B0303020201020303" pitchFamily="34" charset="0"/>
                <a:cs typeface="Exo 2"/>
              </a:rPr>
              <a:t>Threat intelligence researchers</a:t>
            </a:r>
          </a:p>
        </p:txBody>
      </p:sp>
      <p:sp>
        <p:nvSpPr>
          <p:cNvPr id="184" name="TextBox 183">
            <a:extLst>
              <a:ext uri="{FF2B5EF4-FFF2-40B4-BE49-F238E27FC236}">
                <a16:creationId xmlns:a16="http://schemas.microsoft.com/office/drawing/2014/main" id="{261BD1E5-9EDE-476C-8814-266BF3AF0CED}"/>
              </a:ext>
            </a:extLst>
          </p:cNvPr>
          <p:cNvSpPr txBox="1"/>
          <p:nvPr/>
        </p:nvSpPr>
        <p:spPr>
          <a:xfrm>
            <a:off x="794084" y="3381199"/>
            <a:ext cx="2590954" cy="274320"/>
          </a:xfrm>
          <a:prstGeom prst="rect">
            <a:avLst/>
          </a:prstGeom>
          <a:noFill/>
        </p:spPr>
        <p:txBody>
          <a:bodyPr wrap="square" lIns="91440" tIns="45720" rIns="91440" bIns="45720" rtlCol="0" anchor="ctr">
            <a:noAutofit/>
          </a:bodyPr>
          <a:lstStyle/>
          <a:p>
            <a:pPr algn="r" defTabSz="457178"/>
            <a:r>
              <a:rPr lang="en-US" sz="1100" dirty="0">
                <a:latin typeface="CiscoSansTT ExtraLight" panose="020B0303020201020303" pitchFamily="34" charset="0"/>
                <a:cs typeface="Exo 2"/>
              </a:rPr>
              <a:t>Analyze network telemetry</a:t>
            </a:r>
          </a:p>
        </p:txBody>
      </p:sp>
      <p:sp>
        <p:nvSpPr>
          <p:cNvPr id="185" name="TextBox 184">
            <a:extLst>
              <a:ext uri="{FF2B5EF4-FFF2-40B4-BE49-F238E27FC236}">
                <a16:creationId xmlns:a16="http://schemas.microsoft.com/office/drawing/2014/main" id="{A887A1EB-7178-425E-8DF5-E6006665F98D}"/>
              </a:ext>
            </a:extLst>
          </p:cNvPr>
          <p:cNvSpPr txBox="1"/>
          <p:nvPr/>
        </p:nvSpPr>
        <p:spPr>
          <a:xfrm>
            <a:off x="794084" y="3881728"/>
            <a:ext cx="2590954" cy="274320"/>
          </a:xfrm>
          <a:prstGeom prst="rect">
            <a:avLst/>
          </a:prstGeom>
          <a:noFill/>
        </p:spPr>
        <p:txBody>
          <a:bodyPr wrap="square" lIns="91440" tIns="45720" rIns="91440" bIns="45720" rtlCol="0" anchor="ctr">
            <a:noAutofit/>
          </a:bodyPr>
          <a:lstStyle/>
          <a:p>
            <a:pPr algn="r" defTabSz="457178"/>
            <a:r>
              <a:rPr lang="en-US" sz="1100" dirty="0">
                <a:latin typeface="CiscoSansTT ExtraLight" panose="020B0303020201020303" pitchFamily="34" charset="0"/>
                <a:cs typeface="Exo 2"/>
              </a:rPr>
              <a:t>Threat processing centers</a:t>
            </a:r>
          </a:p>
        </p:txBody>
      </p:sp>
      <p:sp>
        <p:nvSpPr>
          <p:cNvPr id="186" name="TextBox 185">
            <a:extLst>
              <a:ext uri="{FF2B5EF4-FFF2-40B4-BE49-F238E27FC236}">
                <a16:creationId xmlns:a16="http://schemas.microsoft.com/office/drawing/2014/main" id="{8D7E6C3C-FAE7-4751-B3EB-B00B7CD8B2B4}"/>
              </a:ext>
            </a:extLst>
          </p:cNvPr>
          <p:cNvSpPr txBox="1"/>
          <p:nvPr/>
        </p:nvSpPr>
        <p:spPr>
          <a:xfrm>
            <a:off x="794084" y="4382258"/>
            <a:ext cx="2590954" cy="274320"/>
          </a:xfrm>
          <a:prstGeom prst="rect">
            <a:avLst/>
          </a:prstGeom>
          <a:noFill/>
        </p:spPr>
        <p:txBody>
          <a:bodyPr wrap="square" lIns="91440" tIns="45720" rIns="91440" bIns="45720" rtlCol="0" anchor="ctr">
            <a:noAutofit/>
          </a:bodyPr>
          <a:lstStyle/>
          <a:p>
            <a:pPr algn="r" defTabSz="457178"/>
            <a:r>
              <a:rPr lang="en-US" sz="1100" dirty="0">
                <a:latin typeface="CiscoSansTT ExtraLight" panose="020B0303020201020303" pitchFamily="34" charset="0"/>
                <a:cs typeface="Exo 2"/>
              </a:rPr>
              <a:t>Threat intelligence partners</a:t>
            </a:r>
          </a:p>
        </p:txBody>
      </p:sp>
      <p:sp>
        <p:nvSpPr>
          <p:cNvPr id="242" name="Freeform 212">
            <a:extLst>
              <a:ext uri="{FF2B5EF4-FFF2-40B4-BE49-F238E27FC236}">
                <a16:creationId xmlns:a16="http://schemas.microsoft.com/office/drawing/2014/main" id="{5FE34A66-9382-40C1-8976-0DA193720C20}"/>
              </a:ext>
            </a:extLst>
          </p:cNvPr>
          <p:cNvSpPr>
            <a:spLocks noChangeAspect="1"/>
          </p:cNvSpPr>
          <p:nvPr/>
        </p:nvSpPr>
        <p:spPr bwMode="auto">
          <a:xfrm>
            <a:off x="4316990" y="3422082"/>
            <a:ext cx="182081" cy="182880"/>
          </a:xfrm>
          <a:custGeom>
            <a:avLst/>
            <a:gdLst>
              <a:gd name="connsiteX0" fmla="*/ 92209475 w 151083328"/>
              <a:gd name="connsiteY0" fmla="*/ 341 h 151747675"/>
              <a:gd name="connsiteX1" fmla="*/ 94264939 w 151083328"/>
              <a:gd name="connsiteY1" fmla="*/ 242701 h 151747675"/>
              <a:gd name="connsiteX2" fmla="*/ 100266323 w 151083328"/>
              <a:gd name="connsiteY2" fmla="*/ 10193105 h 151747675"/>
              <a:gd name="connsiteX3" fmla="*/ 95275907 w 151083328"/>
              <a:gd name="connsiteY3" fmla="*/ 30351469 h 151747675"/>
              <a:gd name="connsiteX4" fmla="*/ 95829035 w 151083328"/>
              <a:gd name="connsiteY4" fmla="*/ 30690213 h 151747675"/>
              <a:gd name="connsiteX5" fmla="*/ 110620123 w 151083328"/>
              <a:gd name="connsiteY5" fmla="*/ 43586966 h 151747675"/>
              <a:gd name="connsiteX6" fmla="*/ 111043219 w 151083328"/>
              <a:gd name="connsiteY6" fmla="*/ 44098890 h 151747675"/>
              <a:gd name="connsiteX7" fmla="*/ 131793475 w 151083328"/>
              <a:gd name="connsiteY7" fmla="*/ 32118726 h 151747675"/>
              <a:gd name="connsiteX8" fmla="*/ 143017619 w 151083328"/>
              <a:gd name="connsiteY8" fmla="*/ 35126214 h 151747675"/>
              <a:gd name="connsiteX9" fmla="*/ 140010115 w 151083328"/>
              <a:gd name="connsiteY9" fmla="*/ 46350350 h 151747675"/>
              <a:gd name="connsiteX10" fmla="*/ 119786499 w 151083328"/>
              <a:gd name="connsiteY10" fmla="*/ 58026454 h 151747675"/>
              <a:gd name="connsiteX11" fmla="*/ 119799715 w 151083328"/>
              <a:gd name="connsiteY11" fmla="*/ 58054702 h 151747675"/>
              <a:gd name="connsiteX12" fmla="*/ 125145731 w 151083328"/>
              <a:gd name="connsiteY12" fmla="*/ 78527414 h 151747675"/>
              <a:gd name="connsiteX13" fmla="*/ 125166899 w 151083328"/>
              <a:gd name="connsiteY13" fmla="*/ 78874026 h 151747675"/>
              <a:gd name="connsiteX14" fmla="*/ 144991267 w 151083328"/>
              <a:gd name="connsiteY14" fmla="*/ 84185950 h 151747675"/>
              <a:gd name="connsiteX15" fmla="*/ 150801315 w 151083328"/>
              <a:gd name="connsiteY15" fmla="*/ 94249230 h 151747675"/>
              <a:gd name="connsiteX16" fmla="*/ 140738019 w 151083328"/>
              <a:gd name="connsiteY16" fmla="*/ 100059270 h 151747675"/>
              <a:gd name="connsiteX17" fmla="*/ 123601195 w 151083328"/>
              <a:gd name="connsiteY17" fmla="*/ 95467470 h 151747675"/>
              <a:gd name="connsiteX18" fmla="*/ 123456403 w 151083328"/>
              <a:gd name="connsiteY18" fmla="*/ 96008910 h 151747675"/>
              <a:gd name="connsiteX19" fmla="*/ 104858795 w 151083328"/>
              <a:gd name="connsiteY19" fmla="*/ 121103062 h 151747675"/>
              <a:gd name="connsiteX20" fmla="*/ 72310039 w 151083328"/>
              <a:gd name="connsiteY20" fmla="*/ 126312902 h 151747675"/>
              <a:gd name="connsiteX21" fmla="*/ 71560135 w 151083328"/>
              <a:gd name="connsiteY21" fmla="*/ 126149358 h 151747675"/>
              <a:gd name="connsiteX22" fmla="*/ 66768791 w 151083328"/>
              <a:gd name="connsiteY22" fmla="*/ 145503598 h 151747675"/>
              <a:gd name="connsiteX23" fmla="*/ 56818387 w 151083328"/>
              <a:gd name="connsiteY23" fmla="*/ 151504974 h 151747675"/>
              <a:gd name="connsiteX24" fmla="*/ 50817009 w 151083328"/>
              <a:gd name="connsiteY24" fmla="*/ 141554566 h 151747675"/>
              <a:gd name="connsiteX25" fmla="*/ 56111123 w 151083328"/>
              <a:gd name="connsiteY25" fmla="*/ 120169438 h 151747675"/>
              <a:gd name="connsiteX26" fmla="*/ 55883427 w 151083328"/>
              <a:gd name="connsiteY26" fmla="*/ 120042558 h 151747675"/>
              <a:gd name="connsiteX27" fmla="*/ 38483023 w 151083328"/>
              <a:gd name="connsiteY27" fmla="*/ 105181542 h 151747675"/>
              <a:gd name="connsiteX28" fmla="*/ 38365775 w 151083328"/>
              <a:gd name="connsiteY28" fmla="*/ 105034726 h 151747675"/>
              <a:gd name="connsiteX29" fmla="*/ 19289839 w 151083328"/>
              <a:gd name="connsiteY29" fmla="*/ 116048222 h 151747675"/>
              <a:gd name="connsiteX30" fmla="*/ 8065707 w 151083328"/>
              <a:gd name="connsiteY30" fmla="*/ 113040726 h 151747675"/>
              <a:gd name="connsiteX31" fmla="*/ 11073207 w 151083328"/>
              <a:gd name="connsiteY31" fmla="*/ 101816598 h 151747675"/>
              <a:gd name="connsiteX32" fmla="*/ 29832531 w 151083328"/>
              <a:gd name="connsiteY32" fmla="*/ 90985894 h 151747675"/>
              <a:gd name="connsiteX33" fmla="*/ 29699947 w 151083328"/>
              <a:gd name="connsiteY33" fmla="*/ 90686622 h 151747675"/>
              <a:gd name="connsiteX34" fmla="*/ 24765583 w 151083328"/>
              <a:gd name="connsiteY34" fmla="*/ 69447418 h 151747675"/>
              <a:gd name="connsiteX35" fmla="*/ 24750403 w 151083328"/>
              <a:gd name="connsiteY35" fmla="*/ 68980478 h 151747675"/>
              <a:gd name="connsiteX36" fmla="*/ 6092055 w 151083328"/>
              <a:gd name="connsiteY36" fmla="*/ 63980990 h 151747675"/>
              <a:gd name="connsiteX37" fmla="*/ 282015 w 151083328"/>
              <a:gd name="connsiteY37" fmla="*/ 53917710 h 151747675"/>
              <a:gd name="connsiteX38" fmla="*/ 10345299 w 151083328"/>
              <a:gd name="connsiteY38" fmla="*/ 48107670 h 151747675"/>
              <a:gd name="connsiteX39" fmla="*/ 26855783 w 151083328"/>
              <a:gd name="connsiteY39" fmla="*/ 52531642 h 151747675"/>
              <a:gd name="connsiteX40" fmla="*/ 26956055 w 151083328"/>
              <a:gd name="connsiteY40" fmla="*/ 52199838 h 151747675"/>
              <a:gd name="connsiteX41" fmla="*/ 31076003 w 151083328"/>
              <a:gd name="connsiteY41" fmla="*/ 42816430 h 151747675"/>
              <a:gd name="connsiteX42" fmla="*/ 31674899 w 151083328"/>
              <a:gd name="connsiteY42" fmla="*/ 41825198 h 151747675"/>
              <a:gd name="connsiteX43" fmla="*/ 31543915 w 151083328"/>
              <a:gd name="connsiteY43" fmla="*/ 41681874 h 151747675"/>
              <a:gd name="connsiteX44" fmla="*/ 26589707 w 151083328"/>
              <a:gd name="connsiteY44" fmla="*/ 28772461 h 151747675"/>
              <a:gd name="connsiteX45" fmla="*/ 46906119 w 151083328"/>
              <a:gd name="connsiteY45" fmla="*/ 9046149 h 151747675"/>
              <a:gd name="connsiteX46" fmla="*/ 65989739 w 151083328"/>
              <a:gd name="connsiteY46" fmla="*/ 21989897 h 151747675"/>
              <a:gd name="connsiteX47" fmla="*/ 66099415 w 151083328"/>
              <a:gd name="connsiteY47" fmla="*/ 22292233 h 151747675"/>
              <a:gd name="connsiteX48" fmla="*/ 66741411 w 151083328"/>
              <a:gd name="connsiteY48" fmla="*/ 22271857 h 151747675"/>
              <a:gd name="connsiteX49" fmla="*/ 79470019 w 151083328"/>
              <a:gd name="connsiteY49" fmla="*/ 23726629 h 151747675"/>
              <a:gd name="connsiteX50" fmla="*/ 79955939 w 151083328"/>
              <a:gd name="connsiteY50" fmla="*/ 23850277 h 151747675"/>
              <a:gd name="connsiteX51" fmla="*/ 84314539 w 151083328"/>
              <a:gd name="connsiteY51" fmla="*/ 6244069 h 151747675"/>
              <a:gd name="connsiteX52" fmla="*/ 92209475 w 151083328"/>
              <a:gd name="connsiteY52" fmla="*/ 341 h 1517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1083328" h="151747675">
                <a:moveTo>
                  <a:pt x="92209475" y="341"/>
                </a:moveTo>
                <a:cubicBezTo>
                  <a:pt x="92887171" y="-5859"/>
                  <a:pt x="93576667" y="72309"/>
                  <a:pt x="94264939" y="242701"/>
                </a:cubicBezTo>
                <a:cubicBezTo>
                  <a:pt x="98669907" y="1333197"/>
                  <a:pt x="101356811" y="5788149"/>
                  <a:pt x="100266323" y="10193105"/>
                </a:cubicBezTo>
                <a:lnTo>
                  <a:pt x="95275907" y="30351469"/>
                </a:lnTo>
                <a:lnTo>
                  <a:pt x="95829035" y="30690213"/>
                </a:lnTo>
                <a:cubicBezTo>
                  <a:pt x="101235699" y="34058486"/>
                  <a:pt x="106262147" y="38387282"/>
                  <a:pt x="110620123" y="43586966"/>
                </a:cubicBezTo>
                <a:lnTo>
                  <a:pt x="111043219" y="44098890"/>
                </a:lnTo>
                <a:lnTo>
                  <a:pt x="131793475" y="32118726"/>
                </a:lnTo>
                <a:cubicBezTo>
                  <a:pt x="135723443" y="29849757"/>
                  <a:pt x="140748659" y="31196257"/>
                  <a:pt x="143017619" y="35126214"/>
                </a:cubicBezTo>
                <a:cubicBezTo>
                  <a:pt x="145286579" y="39056170"/>
                  <a:pt x="143940083" y="44081382"/>
                  <a:pt x="140010115" y="46350350"/>
                </a:cubicBezTo>
                <a:lnTo>
                  <a:pt x="119786499" y="58026454"/>
                </a:lnTo>
                <a:lnTo>
                  <a:pt x="119799715" y="58054702"/>
                </a:lnTo>
                <a:cubicBezTo>
                  <a:pt x="122898355" y="64777290"/>
                  <a:pt x="124660323" y="71730646"/>
                  <a:pt x="125145731" y="78527414"/>
                </a:cubicBezTo>
                <a:lnTo>
                  <a:pt x="125166899" y="78874026"/>
                </a:lnTo>
                <a:lnTo>
                  <a:pt x="144991267" y="84185950"/>
                </a:lnTo>
                <a:cubicBezTo>
                  <a:pt x="149374579" y="85360454"/>
                  <a:pt x="151975811" y="89865934"/>
                  <a:pt x="150801315" y="94249230"/>
                </a:cubicBezTo>
                <a:cubicBezTo>
                  <a:pt x="149626803" y="98632526"/>
                  <a:pt x="145121331" y="101233774"/>
                  <a:pt x="140738019" y="100059270"/>
                </a:cubicBezTo>
                <a:lnTo>
                  <a:pt x="123601195" y="95467470"/>
                </a:lnTo>
                <a:lnTo>
                  <a:pt x="123456403" y="96008910"/>
                </a:lnTo>
                <a:cubicBezTo>
                  <a:pt x="120562123" y="106362798"/>
                  <a:pt x="114270179" y="115325286"/>
                  <a:pt x="104858795" y="121103062"/>
                </a:cubicBezTo>
                <a:cubicBezTo>
                  <a:pt x="95081859" y="127105246"/>
                  <a:pt x="83562279" y="128627862"/>
                  <a:pt x="72310039" y="126312902"/>
                </a:cubicBezTo>
                <a:lnTo>
                  <a:pt x="71560135" y="126149358"/>
                </a:lnTo>
                <a:lnTo>
                  <a:pt x="66768791" y="145503598"/>
                </a:lnTo>
                <a:cubicBezTo>
                  <a:pt x="65678295" y="149908558"/>
                  <a:pt x="61223347" y="152595470"/>
                  <a:pt x="56818387" y="151504974"/>
                </a:cubicBezTo>
                <a:cubicBezTo>
                  <a:pt x="52413427" y="150414478"/>
                  <a:pt x="49726515" y="145959534"/>
                  <a:pt x="50817009" y="141554566"/>
                </a:cubicBezTo>
                <a:lnTo>
                  <a:pt x="56111123" y="120169438"/>
                </a:lnTo>
                <a:lnTo>
                  <a:pt x="55883427" y="120042558"/>
                </a:lnTo>
                <a:cubicBezTo>
                  <a:pt x="49448915" y="116364422"/>
                  <a:pt x="43493815" y="111361254"/>
                  <a:pt x="38483023" y="105181542"/>
                </a:cubicBezTo>
                <a:lnTo>
                  <a:pt x="38365775" y="105034726"/>
                </a:lnTo>
                <a:lnTo>
                  <a:pt x="19289839" y="116048222"/>
                </a:lnTo>
                <a:cubicBezTo>
                  <a:pt x="15359891" y="118317182"/>
                  <a:pt x="10334667" y="116970686"/>
                  <a:pt x="8065707" y="113040726"/>
                </a:cubicBezTo>
                <a:cubicBezTo>
                  <a:pt x="5796743" y="109110774"/>
                  <a:pt x="7143251" y="104085558"/>
                  <a:pt x="11073207" y="101816598"/>
                </a:cubicBezTo>
                <a:lnTo>
                  <a:pt x="29832531" y="90985894"/>
                </a:lnTo>
                <a:lnTo>
                  <a:pt x="29699947" y="90686622"/>
                </a:lnTo>
                <a:cubicBezTo>
                  <a:pt x="26669891" y="83697494"/>
                  <a:pt x="25043587" y="76472406"/>
                  <a:pt x="24765583" y="69447418"/>
                </a:cubicBezTo>
                <a:lnTo>
                  <a:pt x="24750403" y="68980478"/>
                </a:lnTo>
                <a:lnTo>
                  <a:pt x="6092055" y="63980990"/>
                </a:lnTo>
                <a:cubicBezTo>
                  <a:pt x="1708759" y="62806490"/>
                  <a:pt x="-892489" y="58301006"/>
                  <a:pt x="282015" y="53917710"/>
                </a:cubicBezTo>
                <a:cubicBezTo>
                  <a:pt x="1456511" y="49534414"/>
                  <a:pt x="5961999" y="46933170"/>
                  <a:pt x="10345299" y="48107670"/>
                </a:cubicBezTo>
                <a:lnTo>
                  <a:pt x="26855783" y="52531642"/>
                </a:lnTo>
                <a:lnTo>
                  <a:pt x="26956055" y="52199838"/>
                </a:lnTo>
                <a:cubicBezTo>
                  <a:pt x="27982139" y="48898098"/>
                  <a:pt x="29358031" y="45750030"/>
                  <a:pt x="31076003" y="42816430"/>
                </a:cubicBezTo>
                <a:lnTo>
                  <a:pt x="31674899" y="41825198"/>
                </a:lnTo>
                <a:lnTo>
                  <a:pt x="31543915" y="41681874"/>
                </a:lnTo>
                <a:cubicBezTo>
                  <a:pt x="28457315" y="38222114"/>
                  <a:pt x="26589707" y="33709062"/>
                  <a:pt x="26589707" y="28772461"/>
                </a:cubicBezTo>
                <a:cubicBezTo>
                  <a:pt x="26589707" y="17877913"/>
                  <a:pt x="35685675" y="9046149"/>
                  <a:pt x="46906119" y="9046149"/>
                </a:cubicBezTo>
                <a:cubicBezTo>
                  <a:pt x="55672091" y="9046149"/>
                  <a:pt x="63141387" y="14436629"/>
                  <a:pt x="65989739" y="21989897"/>
                </a:cubicBezTo>
                <a:lnTo>
                  <a:pt x="66099415" y="22292233"/>
                </a:lnTo>
                <a:lnTo>
                  <a:pt x="66741411" y="22271857"/>
                </a:lnTo>
                <a:cubicBezTo>
                  <a:pt x="70966355" y="22192525"/>
                  <a:pt x="75245031" y="22688581"/>
                  <a:pt x="79470019" y="23726629"/>
                </a:cubicBezTo>
                <a:lnTo>
                  <a:pt x="79955939" y="23850277"/>
                </a:lnTo>
                <a:lnTo>
                  <a:pt x="84314539" y="6244069"/>
                </a:lnTo>
                <a:cubicBezTo>
                  <a:pt x="85234643" y="2527389"/>
                  <a:pt x="88549947" y="33813"/>
                  <a:pt x="92209475" y="341"/>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3" name="Freeform 212">
            <a:extLst>
              <a:ext uri="{FF2B5EF4-FFF2-40B4-BE49-F238E27FC236}">
                <a16:creationId xmlns:a16="http://schemas.microsoft.com/office/drawing/2014/main" id="{3495B466-2E5C-4BDE-8401-FBF233C7D527}"/>
              </a:ext>
            </a:extLst>
          </p:cNvPr>
          <p:cNvSpPr>
            <a:spLocks noChangeAspect="1"/>
          </p:cNvSpPr>
          <p:nvPr/>
        </p:nvSpPr>
        <p:spPr bwMode="auto">
          <a:xfrm>
            <a:off x="3959401" y="2922729"/>
            <a:ext cx="182081" cy="182880"/>
          </a:xfrm>
          <a:custGeom>
            <a:avLst/>
            <a:gdLst>
              <a:gd name="connsiteX0" fmla="*/ 92209475 w 151083328"/>
              <a:gd name="connsiteY0" fmla="*/ 341 h 151747675"/>
              <a:gd name="connsiteX1" fmla="*/ 94264939 w 151083328"/>
              <a:gd name="connsiteY1" fmla="*/ 242701 h 151747675"/>
              <a:gd name="connsiteX2" fmla="*/ 100266323 w 151083328"/>
              <a:gd name="connsiteY2" fmla="*/ 10193105 h 151747675"/>
              <a:gd name="connsiteX3" fmla="*/ 95275907 w 151083328"/>
              <a:gd name="connsiteY3" fmla="*/ 30351469 h 151747675"/>
              <a:gd name="connsiteX4" fmla="*/ 95829035 w 151083328"/>
              <a:gd name="connsiteY4" fmla="*/ 30690213 h 151747675"/>
              <a:gd name="connsiteX5" fmla="*/ 110620123 w 151083328"/>
              <a:gd name="connsiteY5" fmla="*/ 43586966 h 151747675"/>
              <a:gd name="connsiteX6" fmla="*/ 111043219 w 151083328"/>
              <a:gd name="connsiteY6" fmla="*/ 44098890 h 151747675"/>
              <a:gd name="connsiteX7" fmla="*/ 131793475 w 151083328"/>
              <a:gd name="connsiteY7" fmla="*/ 32118726 h 151747675"/>
              <a:gd name="connsiteX8" fmla="*/ 143017619 w 151083328"/>
              <a:gd name="connsiteY8" fmla="*/ 35126214 h 151747675"/>
              <a:gd name="connsiteX9" fmla="*/ 140010115 w 151083328"/>
              <a:gd name="connsiteY9" fmla="*/ 46350350 h 151747675"/>
              <a:gd name="connsiteX10" fmla="*/ 119786499 w 151083328"/>
              <a:gd name="connsiteY10" fmla="*/ 58026454 h 151747675"/>
              <a:gd name="connsiteX11" fmla="*/ 119799715 w 151083328"/>
              <a:gd name="connsiteY11" fmla="*/ 58054702 h 151747675"/>
              <a:gd name="connsiteX12" fmla="*/ 125145731 w 151083328"/>
              <a:gd name="connsiteY12" fmla="*/ 78527414 h 151747675"/>
              <a:gd name="connsiteX13" fmla="*/ 125166899 w 151083328"/>
              <a:gd name="connsiteY13" fmla="*/ 78874026 h 151747675"/>
              <a:gd name="connsiteX14" fmla="*/ 144991267 w 151083328"/>
              <a:gd name="connsiteY14" fmla="*/ 84185950 h 151747675"/>
              <a:gd name="connsiteX15" fmla="*/ 150801315 w 151083328"/>
              <a:gd name="connsiteY15" fmla="*/ 94249230 h 151747675"/>
              <a:gd name="connsiteX16" fmla="*/ 140738019 w 151083328"/>
              <a:gd name="connsiteY16" fmla="*/ 100059270 h 151747675"/>
              <a:gd name="connsiteX17" fmla="*/ 123601195 w 151083328"/>
              <a:gd name="connsiteY17" fmla="*/ 95467470 h 151747675"/>
              <a:gd name="connsiteX18" fmla="*/ 123456403 w 151083328"/>
              <a:gd name="connsiteY18" fmla="*/ 96008910 h 151747675"/>
              <a:gd name="connsiteX19" fmla="*/ 104858795 w 151083328"/>
              <a:gd name="connsiteY19" fmla="*/ 121103062 h 151747675"/>
              <a:gd name="connsiteX20" fmla="*/ 72310039 w 151083328"/>
              <a:gd name="connsiteY20" fmla="*/ 126312902 h 151747675"/>
              <a:gd name="connsiteX21" fmla="*/ 71560135 w 151083328"/>
              <a:gd name="connsiteY21" fmla="*/ 126149358 h 151747675"/>
              <a:gd name="connsiteX22" fmla="*/ 66768791 w 151083328"/>
              <a:gd name="connsiteY22" fmla="*/ 145503598 h 151747675"/>
              <a:gd name="connsiteX23" fmla="*/ 56818387 w 151083328"/>
              <a:gd name="connsiteY23" fmla="*/ 151504974 h 151747675"/>
              <a:gd name="connsiteX24" fmla="*/ 50817009 w 151083328"/>
              <a:gd name="connsiteY24" fmla="*/ 141554566 h 151747675"/>
              <a:gd name="connsiteX25" fmla="*/ 56111123 w 151083328"/>
              <a:gd name="connsiteY25" fmla="*/ 120169438 h 151747675"/>
              <a:gd name="connsiteX26" fmla="*/ 55883427 w 151083328"/>
              <a:gd name="connsiteY26" fmla="*/ 120042558 h 151747675"/>
              <a:gd name="connsiteX27" fmla="*/ 38483023 w 151083328"/>
              <a:gd name="connsiteY27" fmla="*/ 105181542 h 151747675"/>
              <a:gd name="connsiteX28" fmla="*/ 38365775 w 151083328"/>
              <a:gd name="connsiteY28" fmla="*/ 105034726 h 151747675"/>
              <a:gd name="connsiteX29" fmla="*/ 19289839 w 151083328"/>
              <a:gd name="connsiteY29" fmla="*/ 116048222 h 151747675"/>
              <a:gd name="connsiteX30" fmla="*/ 8065707 w 151083328"/>
              <a:gd name="connsiteY30" fmla="*/ 113040726 h 151747675"/>
              <a:gd name="connsiteX31" fmla="*/ 11073207 w 151083328"/>
              <a:gd name="connsiteY31" fmla="*/ 101816598 h 151747675"/>
              <a:gd name="connsiteX32" fmla="*/ 29832531 w 151083328"/>
              <a:gd name="connsiteY32" fmla="*/ 90985894 h 151747675"/>
              <a:gd name="connsiteX33" fmla="*/ 29699947 w 151083328"/>
              <a:gd name="connsiteY33" fmla="*/ 90686622 h 151747675"/>
              <a:gd name="connsiteX34" fmla="*/ 24765583 w 151083328"/>
              <a:gd name="connsiteY34" fmla="*/ 69447418 h 151747675"/>
              <a:gd name="connsiteX35" fmla="*/ 24750403 w 151083328"/>
              <a:gd name="connsiteY35" fmla="*/ 68980478 h 151747675"/>
              <a:gd name="connsiteX36" fmla="*/ 6092055 w 151083328"/>
              <a:gd name="connsiteY36" fmla="*/ 63980990 h 151747675"/>
              <a:gd name="connsiteX37" fmla="*/ 282015 w 151083328"/>
              <a:gd name="connsiteY37" fmla="*/ 53917710 h 151747675"/>
              <a:gd name="connsiteX38" fmla="*/ 10345299 w 151083328"/>
              <a:gd name="connsiteY38" fmla="*/ 48107670 h 151747675"/>
              <a:gd name="connsiteX39" fmla="*/ 26855783 w 151083328"/>
              <a:gd name="connsiteY39" fmla="*/ 52531642 h 151747675"/>
              <a:gd name="connsiteX40" fmla="*/ 26956055 w 151083328"/>
              <a:gd name="connsiteY40" fmla="*/ 52199838 h 151747675"/>
              <a:gd name="connsiteX41" fmla="*/ 31076003 w 151083328"/>
              <a:gd name="connsiteY41" fmla="*/ 42816430 h 151747675"/>
              <a:gd name="connsiteX42" fmla="*/ 31674899 w 151083328"/>
              <a:gd name="connsiteY42" fmla="*/ 41825198 h 151747675"/>
              <a:gd name="connsiteX43" fmla="*/ 31543915 w 151083328"/>
              <a:gd name="connsiteY43" fmla="*/ 41681874 h 151747675"/>
              <a:gd name="connsiteX44" fmla="*/ 26589707 w 151083328"/>
              <a:gd name="connsiteY44" fmla="*/ 28772461 h 151747675"/>
              <a:gd name="connsiteX45" fmla="*/ 46906119 w 151083328"/>
              <a:gd name="connsiteY45" fmla="*/ 9046149 h 151747675"/>
              <a:gd name="connsiteX46" fmla="*/ 65989739 w 151083328"/>
              <a:gd name="connsiteY46" fmla="*/ 21989897 h 151747675"/>
              <a:gd name="connsiteX47" fmla="*/ 66099415 w 151083328"/>
              <a:gd name="connsiteY47" fmla="*/ 22292233 h 151747675"/>
              <a:gd name="connsiteX48" fmla="*/ 66741411 w 151083328"/>
              <a:gd name="connsiteY48" fmla="*/ 22271857 h 151747675"/>
              <a:gd name="connsiteX49" fmla="*/ 79470019 w 151083328"/>
              <a:gd name="connsiteY49" fmla="*/ 23726629 h 151747675"/>
              <a:gd name="connsiteX50" fmla="*/ 79955939 w 151083328"/>
              <a:gd name="connsiteY50" fmla="*/ 23850277 h 151747675"/>
              <a:gd name="connsiteX51" fmla="*/ 84314539 w 151083328"/>
              <a:gd name="connsiteY51" fmla="*/ 6244069 h 151747675"/>
              <a:gd name="connsiteX52" fmla="*/ 92209475 w 151083328"/>
              <a:gd name="connsiteY52" fmla="*/ 341 h 1517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1083328" h="151747675">
                <a:moveTo>
                  <a:pt x="92209475" y="341"/>
                </a:moveTo>
                <a:cubicBezTo>
                  <a:pt x="92887171" y="-5859"/>
                  <a:pt x="93576667" y="72309"/>
                  <a:pt x="94264939" y="242701"/>
                </a:cubicBezTo>
                <a:cubicBezTo>
                  <a:pt x="98669907" y="1333197"/>
                  <a:pt x="101356811" y="5788149"/>
                  <a:pt x="100266323" y="10193105"/>
                </a:cubicBezTo>
                <a:lnTo>
                  <a:pt x="95275907" y="30351469"/>
                </a:lnTo>
                <a:lnTo>
                  <a:pt x="95829035" y="30690213"/>
                </a:lnTo>
                <a:cubicBezTo>
                  <a:pt x="101235699" y="34058486"/>
                  <a:pt x="106262147" y="38387282"/>
                  <a:pt x="110620123" y="43586966"/>
                </a:cubicBezTo>
                <a:lnTo>
                  <a:pt x="111043219" y="44098890"/>
                </a:lnTo>
                <a:lnTo>
                  <a:pt x="131793475" y="32118726"/>
                </a:lnTo>
                <a:cubicBezTo>
                  <a:pt x="135723443" y="29849757"/>
                  <a:pt x="140748659" y="31196257"/>
                  <a:pt x="143017619" y="35126214"/>
                </a:cubicBezTo>
                <a:cubicBezTo>
                  <a:pt x="145286579" y="39056170"/>
                  <a:pt x="143940083" y="44081382"/>
                  <a:pt x="140010115" y="46350350"/>
                </a:cubicBezTo>
                <a:lnTo>
                  <a:pt x="119786499" y="58026454"/>
                </a:lnTo>
                <a:lnTo>
                  <a:pt x="119799715" y="58054702"/>
                </a:lnTo>
                <a:cubicBezTo>
                  <a:pt x="122898355" y="64777290"/>
                  <a:pt x="124660323" y="71730646"/>
                  <a:pt x="125145731" y="78527414"/>
                </a:cubicBezTo>
                <a:lnTo>
                  <a:pt x="125166899" y="78874026"/>
                </a:lnTo>
                <a:lnTo>
                  <a:pt x="144991267" y="84185950"/>
                </a:lnTo>
                <a:cubicBezTo>
                  <a:pt x="149374579" y="85360454"/>
                  <a:pt x="151975811" y="89865934"/>
                  <a:pt x="150801315" y="94249230"/>
                </a:cubicBezTo>
                <a:cubicBezTo>
                  <a:pt x="149626803" y="98632526"/>
                  <a:pt x="145121331" y="101233774"/>
                  <a:pt x="140738019" y="100059270"/>
                </a:cubicBezTo>
                <a:lnTo>
                  <a:pt x="123601195" y="95467470"/>
                </a:lnTo>
                <a:lnTo>
                  <a:pt x="123456403" y="96008910"/>
                </a:lnTo>
                <a:cubicBezTo>
                  <a:pt x="120562123" y="106362798"/>
                  <a:pt x="114270179" y="115325286"/>
                  <a:pt x="104858795" y="121103062"/>
                </a:cubicBezTo>
                <a:cubicBezTo>
                  <a:pt x="95081859" y="127105246"/>
                  <a:pt x="83562279" y="128627862"/>
                  <a:pt x="72310039" y="126312902"/>
                </a:cubicBezTo>
                <a:lnTo>
                  <a:pt x="71560135" y="126149358"/>
                </a:lnTo>
                <a:lnTo>
                  <a:pt x="66768791" y="145503598"/>
                </a:lnTo>
                <a:cubicBezTo>
                  <a:pt x="65678295" y="149908558"/>
                  <a:pt x="61223347" y="152595470"/>
                  <a:pt x="56818387" y="151504974"/>
                </a:cubicBezTo>
                <a:cubicBezTo>
                  <a:pt x="52413427" y="150414478"/>
                  <a:pt x="49726515" y="145959534"/>
                  <a:pt x="50817009" y="141554566"/>
                </a:cubicBezTo>
                <a:lnTo>
                  <a:pt x="56111123" y="120169438"/>
                </a:lnTo>
                <a:lnTo>
                  <a:pt x="55883427" y="120042558"/>
                </a:lnTo>
                <a:cubicBezTo>
                  <a:pt x="49448915" y="116364422"/>
                  <a:pt x="43493815" y="111361254"/>
                  <a:pt x="38483023" y="105181542"/>
                </a:cubicBezTo>
                <a:lnTo>
                  <a:pt x="38365775" y="105034726"/>
                </a:lnTo>
                <a:lnTo>
                  <a:pt x="19289839" y="116048222"/>
                </a:lnTo>
                <a:cubicBezTo>
                  <a:pt x="15359891" y="118317182"/>
                  <a:pt x="10334667" y="116970686"/>
                  <a:pt x="8065707" y="113040726"/>
                </a:cubicBezTo>
                <a:cubicBezTo>
                  <a:pt x="5796743" y="109110774"/>
                  <a:pt x="7143251" y="104085558"/>
                  <a:pt x="11073207" y="101816598"/>
                </a:cubicBezTo>
                <a:lnTo>
                  <a:pt x="29832531" y="90985894"/>
                </a:lnTo>
                <a:lnTo>
                  <a:pt x="29699947" y="90686622"/>
                </a:lnTo>
                <a:cubicBezTo>
                  <a:pt x="26669891" y="83697494"/>
                  <a:pt x="25043587" y="76472406"/>
                  <a:pt x="24765583" y="69447418"/>
                </a:cubicBezTo>
                <a:lnTo>
                  <a:pt x="24750403" y="68980478"/>
                </a:lnTo>
                <a:lnTo>
                  <a:pt x="6092055" y="63980990"/>
                </a:lnTo>
                <a:cubicBezTo>
                  <a:pt x="1708759" y="62806490"/>
                  <a:pt x="-892489" y="58301006"/>
                  <a:pt x="282015" y="53917710"/>
                </a:cubicBezTo>
                <a:cubicBezTo>
                  <a:pt x="1456511" y="49534414"/>
                  <a:pt x="5961999" y="46933170"/>
                  <a:pt x="10345299" y="48107670"/>
                </a:cubicBezTo>
                <a:lnTo>
                  <a:pt x="26855783" y="52531642"/>
                </a:lnTo>
                <a:lnTo>
                  <a:pt x="26956055" y="52199838"/>
                </a:lnTo>
                <a:cubicBezTo>
                  <a:pt x="27982139" y="48898098"/>
                  <a:pt x="29358031" y="45750030"/>
                  <a:pt x="31076003" y="42816430"/>
                </a:cubicBezTo>
                <a:lnTo>
                  <a:pt x="31674899" y="41825198"/>
                </a:lnTo>
                <a:lnTo>
                  <a:pt x="31543915" y="41681874"/>
                </a:lnTo>
                <a:cubicBezTo>
                  <a:pt x="28457315" y="38222114"/>
                  <a:pt x="26589707" y="33709062"/>
                  <a:pt x="26589707" y="28772461"/>
                </a:cubicBezTo>
                <a:cubicBezTo>
                  <a:pt x="26589707" y="17877913"/>
                  <a:pt x="35685675" y="9046149"/>
                  <a:pt x="46906119" y="9046149"/>
                </a:cubicBezTo>
                <a:cubicBezTo>
                  <a:pt x="55672091" y="9046149"/>
                  <a:pt x="63141387" y="14436629"/>
                  <a:pt x="65989739" y="21989897"/>
                </a:cubicBezTo>
                <a:lnTo>
                  <a:pt x="66099415" y="22292233"/>
                </a:lnTo>
                <a:lnTo>
                  <a:pt x="66741411" y="22271857"/>
                </a:lnTo>
                <a:cubicBezTo>
                  <a:pt x="70966355" y="22192525"/>
                  <a:pt x="75245031" y="22688581"/>
                  <a:pt x="79470019" y="23726629"/>
                </a:cubicBezTo>
                <a:lnTo>
                  <a:pt x="79955939" y="23850277"/>
                </a:lnTo>
                <a:lnTo>
                  <a:pt x="84314539" y="6244069"/>
                </a:lnTo>
                <a:cubicBezTo>
                  <a:pt x="85234643" y="2527389"/>
                  <a:pt x="88549947" y="33813"/>
                  <a:pt x="92209475" y="341"/>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4" name="Freeform 212">
            <a:extLst>
              <a:ext uri="{FF2B5EF4-FFF2-40B4-BE49-F238E27FC236}">
                <a16:creationId xmlns:a16="http://schemas.microsoft.com/office/drawing/2014/main" id="{507D415D-CC47-48D3-AA64-B70E72A662C5}"/>
              </a:ext>
            </a:extLst>
          </p:cNvPr>
          <p:cNvSpPr>
            <a:spLocks noChangeAspect="1"/>
          </p:cNvSpPr>
          <p:nvPr/>
        </p:nvSpPr>
        <p:spPr bwMode="auto">
          <a:xfrm>
            <a:off x="4701842" y="2922729"/>
            <a:ext cx="182081" cy="182880"/>
          </a:xfrm>
          <a:custGeom>
            <a:avLst/>
            <a:gdLst>
              <a:gd name="connsiteX0" fmla="*/ 92209475 w 151083328"/>
              <a:gd name="connsiteY0" fmla="*/ 341 h 151747675"/>
              <a:gd name="connsiteX1" fmla="*/ 94264939 w 151083328"/>
              <a:gd name="connsiteY1" fmla="*/ 242701 h 151747675"/>
              <a:gd name="connsiteX2" fmla="*/ 100266323 w 151083328"/>
              <a:gd name="connsiteY2" fmla="*/ 10193105 h 151747675"/>
              <a:gd name="connsiteX3" fmla="*/ 95275907 w 151083328"/>
              <a:gd name="connsiteY3" fmla="*/ 30351469 h 151747675"/>
              <a:gd name="connsiteX4" fmla="*/ 95829035 w 151083328"/>
              <a:gd name="connsiteY4" fmla="*/ 30690213 h 151747675"/>
              <a:gd name="connsiteX5" fmla="*/ 110620123 w 151083328"/>
              <a:gd name="connsiteY5" fmla="*/ 43586966 h 151747675"/>
              <a:gd name="connsiteX6" fmla="*/ 111043219 w 151083328"/>
              <a:gd name="connsiteY6" fmla="*/ 44098890 h 151747675"/>
              <a:gd name="connsiteX7" fmla="*/ 131793475 w 151083328"/>
              <a:gd name="connsiteY7" fmla="*/ 32118726 h 151747675"/>
              <a:gd name="connsiteX8" fmla="*/ 143017619 w 151083328"/>
              <a:gd name="connsiteY8" fmla="*/ 35126214 h 151747675"/>
              <a:gd name="connsiteX9" fmla="*/ 140010115 w 151083328"/>
              <a:gd name="connsiteY9" fmla="*/ 46350350 h 151747675"/>
              <a:gd name="connsiteX10" fmla="*/ 119786499 w 151083328"/>
              <a:gd name="connsiteY10" fmla="*/ 58026454 h 151747675"/>
              <a:gd name="connsiteX11" fmla="*/ 119799715 w 151083328"/>
              <a:gd name="connsiteY11" fmla="*/ 58054702 h 151747675"/>
              <a:gd name="connsiteX12" fmla="*/ 125145731 w 151083328"/>
              <a:gd name="connsiteY12" fmla="*/ 78527414 h 151747675"/>
              <a:gd name="connsiteX13" fmla="*/ 125166899 w 151083328"/>
              <a:gd name="connsiteY13" fmla="*/ 78874026 h 151747675"/>
              <a:gd name="connsiteX14" fmla="*/ 144991267 w 151083328"/>
              <a:gd name="connsiteY14" fmla="*/ 84185950 h 151747675"/>
              <a:gd name="connsiteX15" fmla="*/ 150801315 w 151083328"/>
              <a:gd name="connsiteY15" fmla="*/ 94249230 h 151747675"/>
              <a:gd name="connsiteX16" fmla="*/ 140738019 w 151083328"/>
              <a:gd name="connsiteY16" fmla="*/ 100059270 h 151747675"/>
              <a:gd name="connsiteX17" fmla="*/ 123601195 w 151083328"/>
              <a:gd name="connsiteY17" fmla="*/ 95467470 h 151747675"/>
              <a:gd name="connsiteX18" fmla="*/ 123456403 w 151083328"/>
              <a:gd name="connsiteY18" fmla="*/ 96008910 h 151747675"/>
              <a:gd name="connsiteX19" fmla="*/ 104858795 w 151083328"/>
              <a:gd name="connsiteY19" fmla="*/ 121103062 h 151747675"/>
              <a:gd name="connsiteX20" fmla="*/ 72310039 w 151083328"/>
              <a:gd name="connsiteY20" fmla="*/ 126312902 h 151747675"/>
              <a:gd name="connsiteX21" fmla="*/ 71560135 w 151083328"/>
              <a:gd name="connsiteY21" fmla="*/ 126149358 h 151747675"/>
              <a:gd name="connsiteX22" fmla="*/ 66768791 w 151083328"/>
              <a:gd name="connsiteY22" fmla="*/ 145503598 h 151747675"/>
              <a:gd name="connsiteX23" fmla="*/ 56818387 w 151083328"/>
              <a:gd name="connsiteY23" fmla="*/ 151504974 h 151747675"/>
              <a:gd name="connsiteX24" fmla="*/ 50817009 w 151083328"/>
              <a:gd name="connsiteY24" fmla="*/ 141554566 h 151747675"/>
              <a:gd name="connsiteX25" fmla="*/ 56111123 w 151083328"/>
              <a:gd name="connsiteY25" fmla="*/ 120169438 h 151747675"/>
              <a:gd name="connsiteX26" fmla="*/ 55883427 w 151083328"/>
              <a:gd name="connsiteY26" fmla="*/ 120042558 h 151747675"/>
              <a:gd name="connsiteX27" fmla="*/ 38483023 w 151083328"/>
              <a:gd name="connsiteY27" fmla="*/ 105181542 h 151747675"/>
              <a:gd name="connsiteX28" fmla="*/ 38365775 w 151083328"/>
              <a:gd name="connsiteY28" fmla="*/ 105034726 h 151747675"/>
              <a:gd name="connsiteX29" fmla="*/ 19289839 w 151083328"/>
              <a:gd name="connsiteY29" fmla="*/ 116048222 h 151747675"/>
              <a:gd name="connsiteX30" fmla="*/ 8065707 w 151083328"/>
              <a:gd name="connsiteY30" fmla="*/ 113040726 h 151747675"/>
              <a:gd name="connsiteX31" fmla="*/ 11073207 w 151083328"/>
              <a:gd name="connsiteY31" fmla="*/ 101816598 h 151747675"/>
              <a:gd name="connsiteX32" fmla="*/ 29832531 w 151083328"/>
              <a:gd name="connsiteY32" fmla="*/ 90985894 h 151747675"/>
              <a:gd name="connsiteX33" fmla="*/ 29699947 w 151083328"/>
              <a:gd name="connsiteY33" fmla="*/ 90686622 h 151747675"/>
              <a:gd name="connsiteX34" fmla="*/ 24765583 w 151083328"/>
              <a:gd name="connsiteY34" fmla="*/ 69447418 h 151747675"/>
              <a:gd name="connsiteX35" fmla="*/ 24750403 w 151083328"/>
              <a:gd name="connsiteY35" fmla="*/ 68980478 h 151747675"/>
              <a:gd name="connsiteX36" fmla="*/ 6092055 w 151083328"/>
              <a:gd name="connsiteY36" fmla="*/ 63980990 h 151747675"/>
              <a:gd name="connsiteX37" fmla="*/ 282015 w 151083328"/>
              <a:gd name="connsiteY37" fmla="*/ 53917710 h 151747675"/>
              <a:gd name="connsiteX38" fmla="*/ 10345299 w 151083328"/>
              <a:gd name="connsiteY38" fmla="*/ 48107670 h 151747675"/>
              <a:gd name="connsiteX39" fmla="*/ 26855783 w 151083328"/>
              <a:gd name="connsiteY39" fmla="*/ 52531642 h 151747675"/>
              <a:gd name="connsiteX40" fmla="*/ 26956055 w 151083328"/>
              <a:gd name="connsiteY40" fmla="*/ 52199838 h 151747675"/>
              <a:gd name="connsiteX41" fmla="*/ 31076003 w 151083328"/>
              <a:gd name="connsiteY41" fmla="*/ 42816430 h 151747675"/>
              <a:gd name="connsiteX42" fmla="*/ 31674899 w 151083328"/>
              <a:gd name="connsiteY42" fmla="*/ 41825198 h 151747675"/>
              <a:gd name="connsiteX43" fmla="*/ 31543915 w 151083328"/>
              <a:gd name="connsiteY43" fmla="*/ 41681874 h 151747675"/>
              <a:gd name="connsiteX44" fmla="*/ 26589707 w 151083328"/>
              <a:gd name="connsiteY44" fmla="*/ 28772461 h 151747675"/>
              <a:gd name="connsiteX45" fmla="*/ 46906119 w 151083328"/>
              <a:gd name="connsiteY45" fmla="*/ 9046149 h 151747675"/>
              <a:gd name="connsiteX46" fmla="*/ 65989739 w 151083328"/>
              <a:gd name="connsiteY46" fmla="*/ 21989897 h 151747675"/>
              <a:gd name="connsiteX47" fmla="*/ 66099415 w 151083328"/>
              <a:gd name="connsiteY47" fmla="*/ 22292233 h 151747675"/>
              <a:gd name="connsiteX48" fmla="*/ 66741411 w 151083328"/>
              <a:gd name="connsiteY48" fmla="*/ 22271857 h 151747675"/>
              <a:gd name="connsiteX49" fmla="*/ 79470019 w 151083328"/>
              <a:gd name="connsiteY49" fmla="*/ 23726629 h 151747675"/>
              <a:gd name="connsiteX50" fmla="*/ 79955939 w 151083328"/>
              <a:gd name="connsiteY50" fmla="*/ 23850277 h 151747675"/>
              <a:gd name="connsiteX51" fmla="*/ 84314539 w 151083328"/>
              <a:gd name="connsiteY51" fmla="*/ 6244069 h 151747675"/>
              <a:gd name="connsiteX52" fmla="*/ 92209475 w 151083328"/>
              <a:gd name="connsiteY52" fmla="*/ 341 h 1517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1083328" h="151747675">
                <a:moveTo>
                  <a:pt x="92209475" y="341"/>
                </a:moveTo>
                <a:cubicBezTo>
                  <a:pt x="92887171" y="-5859"/>
                  <a:pt x="93576667" y="72309"/>
                  <a:pt x="94264939" y="242701"/>
                </a:cubicBezTo>
                <a:cubicBezTo>
                  <a:pt x="98669907" y="1333197"/>
                  <a:pt x="101356811" y="5788149"/>
                  <a:pt x="100266323" y="10193105"/>
                </a:cubicBezTo>
                <a:lnTo>
                  <a:pt x="95275907" y="30351469"/>
                </a:lnTo>
                <a:lnTo>
                  <a:pt x="95829035" y="30690213"/>
                </a:lnTo>
                <a:cubicBezTo>
                  <a:pt x="101235699" y="34058486"/>
                  <a:pt x="106262147" y="38387282"/>
                  <a:pt x="110620123" y="43586966"/>
                </a:cubicBezTo>
                <a:lnTo>
                  <a:pt x="111043219" y="44098890"/>
                </a:lnTo>
                <a:lnTo>
                  <a:pt x="131793475" y="32118726"/>
                </a:lnTo>
                <a:cubicBezTo>
                  <a:pt x="135723443" y="29849757"/>
                  <a:pt x="140748659" y="31196257"/>
                  <a:pt x="143017619" y="35126214"/>
                </a:cubicBezTo>
                <a:cubicBezTo>
                  <a:pt x="145286579" y="39056170"/>
                  <a:pt x="143940083" y="44081382"/>
                  <a:pt x="140010115" y="46350350"/>
                </a:cubicBezTo>
                <a:lnTo>
                  <a:pt x="119786499" y="58026454"/>
                </a:lnTo>
                <a:lnTo>
                  <a:pt x="119799715" y="58054702"/>
                </a:lnTo>
                <a:cubicBezTo>
                  <a:pt x="122898355" y="64777290"/>
                  <a:pt x="124660323" y="71730646"/>
                  <a:pt x="125145731" y="78527414"/>
                </a:cubicBezTo>
                <a:lnTo>
                  <a:pt x="125166899" y="78874026"/>
                </a:lnTo>
                <a:lnTo>
                  <a:pt x="144991267" y="84185950"/>
                </a:lnTo>
                <a:cubicBezTo>
                  <a:pt x="149374579" y="85360454"/>
                  <a:pt x="151975811" y="89865934"/>
                  <a:pt x="150801315" y="94249230"/>
                </a:cubicBezTo>
                <a:cubicBezTo>
                  <a:pt x="149626803" y="98632526"/>
                  <a:pt x="145121331" y="101233774"/>
                  <a:pt x="140738019" y="100059270"/>
                </a:cubicBezTo>
                <a:lnTo>
                  <a:pt x="123601195" y="95467470"/>
                </a:lnTo>
                <a:lnTo>
                  <a:pt x="123456403" y="96008910"/>
                </a:lnTo>
                <a:cubicBezTo>
                  <a:pt x="120562123" y="106362798"/>
                  <a:pt x="114270179" y="115325286"/>
                  <a:pt x="104858795" y="121103062"/>
                </a:cubicBezTo>
                <a:cubicBezTo>
                  <a:pt x="95081859" y="127105246"/>
                  <a:pt x="83562279" y="128627862"/>
                  <a:pt x="72310039" y="126312902"/>
                </a:cubicBezTo>
                <a:lnTo>
                  <a:pt x="71560135" y="126149358"/>
                </a:lnTo>
                <a:lnTo>
                  <a:pt x="66768791" y="145503598"/>
                </a:lnTo>
                <a:cubicBezTo>
                  <a:pt x="65678295" y="149908558"/>
                  <a:pt x="61223347" y="152595470"/>
                  <a:pt x="56818387" y="151504974"/>
                </a:cubicBezTo>
                <a:cubicBezTo>
                  <a:pt x="52413427" y="150414478"/>
                  <a:pt x="49726515" y="145959534"/>
                  <a:pt x="50817009" y="141554566"/>
                </a:cubicBezTo>
                <a:lnTo>
                  <a:pt x="56111123" y="120169438"/>
                </a:lnTo>
                <a:lnTo>
                  <a:pt x="55883427" y="120042558"/>
                </a:lnTo>
                <a:cubicBezTo>
                  <a:pt x="49448915" y="116364422"/>
                  <a:pt x="43493815" y="111361254"/>
                  <a:pt x="38483023" y="105181542"/>
                </a:cubicBezTo>
                <a:lnTo>
                  <a:pt x="38365775" y="105034726"/>
                </a:lnTo>
                <a:lnTo>
                  <a:pt x="19289839" y="116048222"/>
                </a:lnTo>
                <a:cubicBezTo>
                  <a:pt x="15359891" y="118317182"/>
                  <a:pt x="10334667" y="116970686"/>
                  <a:pt x="8065707" y="113040726"/>
                </a:cubicBezTo>
                <a:cubicBezTo>
                  <a:pt x="5796743" y="109110774"/>
                  <a:pt x="7143251" y="104085558"/>
                  <a:pt x="11073207" y="101816598"/>
                </a:cubicBezTo>
                <a:lnTo>
                  <a:pt x="29832531" y="90985894"/>
                </a:lnTo>
                <a:lnTo>
                  <a:pt x="29699947" y="90686622"/>
                </a:lnTo>
                <a:cubicBezTo>
                  <a:pt x="26669891" y="83697494"/>
                  <a:pt x="25043587" y="76472406"/>
                  <a:pt x="24765583" y="69447418"/>
                </a:cubicBezTo>
                <a:lnTo>
                  <a:pt x="24750403" y="68980478"/>
                </a:lnTo>
                <a:lnTo>
                  <a:pt x="6092055" y="63980990"/>
                </a:lnTo>
                <a:cubicBezTo>
                  <a:pt x="1708759" y="62806490"/>
                  <a:pt x="-892489" y="58301006"/>
                  <a:pt x="282015" y="53917710"/>
                </a:cubicBezTo>
                <a:cubicBezTo>
                  <a:pt x="1456511" y="49534414"/>
                  <a:pt x="5961999" y="46933170"/>
                  <a:pt x="10345299" y="48107670"/>
                </a:cubicBezTo>
                <a:lnTo>
                  <a:pt x="26855783" y="52531642"/>
                </a:lnTo>
                <a:lnTo>
                  <a:pt x="26956055" y="52199838"/>
                </a:lnTo>
                <a:cubicBezTo>
                  <a:pt x="27982139" y="48898098"/>
                  <a:pt x="29358031" y="45750030"/>
                  <a:pt x="31076003" y="42816430"/>
                </a:cubicBezTo>
                <a:lnTo>
                  <a:pt x="31674899" y="41825198"/>
                </a:lnTo>
                <a:lnTo>
                  <a:pt x="31543915" y="41681874"/>
                </a:lnTo>
                <a:cubicBezTo>
                  <a:pt x="28457315" y="38222114"/>
                  <a:pt x="26589707" y="33709062"/>
                  <a:pt x="26589707" y="28772461"/>
                </a:cubicBezTo>
                <a:cubicBezTo>
                  <a:pt x="26589707" y="17877913"/>
                  <a:pt x="35685675" y="9046149"/>
                  <a:pt x="46906119" y="9046149"/>
                </a:cubicBezTo>
                <a:cubicBezTo>
                  <a:pt x="55672091" y="9046149"/>
                  <a:pt x="63141387" y="14436629"/>
                  <a:pt x="65989739" y="21989897"/>
                </a:cubicBezTo>
                <a:lnTo>
                  <a:pt x="66099415" y="22292233"/>
                </a:lnTo>
                <a:lnTo>
                  <a:pt x="66741411" y="22271857"/>
                </a:lnTo>
                <a:cubicBezTo>
                  <a:pt x="70966355" y="22192525"/>
                  <a:pt x="75245031" y="22688581"/>
                  <a:pt x="79470019" y="23726629"/>
                </a:cubicBezTo>
                <a:lnTo>
                  <a:pt x="79955939" y="23850277"/>
                </a:lnTo>
                <a:lnTo>
                  <a:pt x="84314539" y="6244069"/>
                </a:lnTo>
                <a:cubicBezTo>
                  <a:pt x="85234643" y="2527389"/>
                  <a:pt x="88549947" y="33813"/>
                  <a:pt x="92209475" y="341"/>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5" name="Freeform 212">
            <a:extLst>
              <a:ext uri="{FF2B5EF4-FFF2-40B4-BE49-F238E27FC236}">
                <a16:creationId xmlns:a16="http://schemas.microsoft.com/office/drawing/2014/main" id="{6D64E65E-9848-43CC-9DCB-F993E46E8C4B}"/>
              </a:ext>
            </a:extLst>
          </p:cNvPr>
          <p:cNvSpPr>
            <a:spLocks noChangeAspect="1"/>
          </p:cNvSpPr>
          <p:nvPr/>
        </p:nvSpPr>
        <p:spPr bwMode="auto">
          <a:xfrm>
            <a:off x="4945304" y="3931118"/>
            <a:ext cx="182081" cy="182880"/>
          </a:xfrm>
          <a:custGeom>
            <a:avLst/>
            <a:gdLst>
              <a:gd name="connsiteX0" fmla="*/ 92209475 w 151083328"/>
              <a:gd name="connsiteY0" fmla="*/ 341 h 151747675"/>
              <a:gd name="connsiteX1" fmla="*/ 94264939 w 151083328"/>
              <a:gd name="connsiteY1" fmla="*/ 242701 h 151747675"/>
              <a:gd name="connsiteX2" fmla="*/ 100266323 w 151083328"/>
              <a:gd name="connsiteY2" fmla="*/ 10193105 h 151747675"/>
              <a:gd name="connsiteX3" fmla="*/ 95275907 w 151083328"/>
              <a:gd name="connsiteY3" fmla="*/ 30351469 h 151747675"/>
              <a:gd name="connsiteX4" fmla="*/ 95829035 w 151083328"/>
              <a:gd name="connsiteY4" fmla="*/ 30690213 h 151747675"/>
              <a:gd name="connsiteX5" fmla="*/ 110620123 w 151083328"/>
              <a:gd name="connsiteY5" fmla="*/ 43586966 h 151747675"/>
              <a:gd name="connsiteX6" fmla="*/ 111043219 w 151083328"/>
              <a:gd name="connsiteY6" fmla="*/ 44098890 h 151747675"/>
              <a:gd name="connsiteX7" fmla="*/ 131793475 w 151083328"/>
              <a:gd name="connsiteY7" fmla="*/ 32118726 h 151747675"/>
              <a:gd name="connsiteX8" fmla="*/ 143017619 w 151083328"/>
              <a:gd name="connsiteY8" fmla="*/ 35126214 h 151747675"/>
              <a:gd name="connsiteX9" fmla="*/ 140010115 w 151083328"/>
              <a:gd name="connsiteY9" fmla="*/ 46350350 h 151747675"/>
              <a:gd name="connsiteX10" fmla="*/ 119786499 w 151083328"/>
              <a:gd name="connsiteY10" fmla="*/ 58026454 h 151747675"/>
              <a:gd name="connsiteX11" fmla="*/ 119799715 w 151083328"/>
              <a:gd name="connsiteY11" fmla="*/ 58054702 h 151747675"/>
              <a:gd name="connsiteX12" fmla="*/ 125145731 w 151083328"/>
              <a:gd name="connsiteY12" fmla="*/ 78527414 h 151747675"/>
              <a:gd name="connsiteX13" fmla="*/ 125166899 w 151083328"/>
              <a:gd name="connsiteY13" fmla="*/ 78874026 h 151747675"/>
              <a:gd name="connsiteX14" fmla="*/ 144991267 w 151083328"/>
              <a:gd name="connsiteY14" fmla="*/ 84185950 h 151747675"/>
              <a:gd name="connsiteX15" fmla="*/ 150801315 w 151083328"/>
              <a:gd name="connsiteY15" fmla="*/ 94249230 h 151747675"/>
              <a:gd name="connsiteX16" fmla="*/ 140738019 w 151083328"/>
              <a:gd name="connsiteY16" fmla="*/ 100059270 h 151747675"/>
              <a:gd name="connsiteX17" fmla="*/ 123601195 w 151083328"/>
              <a:gd name="connsiteY17" fmla="*/ 95467470 h 151747675"/>
              <a:gd name="connsiteX18" fmla="*/ 123456403 w 151083328"/>
              <a:gd name="connsiteY18" fmla="*/ 96008910 h 151747675"/>
              <a:gd name="connsiteX19" fmla="*/ 104858795 w 151083328"/>
              <a:gd name="connsiteY19" fmla="*/ 121103062 h 151747675"/>
              <a:gd name="connsiteX20" fmla="*/ 72310039 w 151083328"/>
              <a:gd name="connsiteY20" fmla="*/ 126312902 h 151747675"/>
              <a:gd name="connsiteX21" fmla="*/ 71560135 w 151083328"/>
              <a:gd name="connsiteY21" fmla="*/ 126149358 h 151747675"/>
              <a:gd name="connsiteX22" fmla="*/ 66768791 w 151083328"/>
              <a:gd name="connsiteY22" fmla="*/ 145503598 h 151747675"/>
              <a:gd name="connsiteX23" fmla="*/ 56818387 w 151083328"/>
              <a:gd name="connsiteY23" fmla="*/ 151504974 h 151747675"/>
              <a:gd name="connsiteX24" fmla="*/ 50817009 w 151083328"/>
              <a:gd name="connsiteY24" fmla="*/ 141554566 h 151747675"/>
              <a:gd name="connsiteX25" fmla="*/ 56111123 w 151083328"/>
              <a:gd name="connsiteY25" fmla="*/ 120169438 h 151747675"/>
              <a:gd name="connsiteX26" fmla="*/ 55883427 w 151083328"/>
              <a:gd name="connsiteY26" fmla="*/ 120042558 h 151747675"/>
              <a:gd name="connsiteX27" fmla="*/ 38483023 w 151083328"/>
              <a:gd name="connsiteY27" fmla="*/ 105181542 h 151747675"/>
              <a:gd name="connsiteX28" fmla="*/ 38365775 w 151083328"/>
              <a:gd name="connsiteY28" fmla="*/ 105034726 h 151747675"/>
              <a:gd name="connsiteX29" fmla="*/ 19289839 w 151083328"/>
              <a:gd name="connsiteY29" fmla="*/ 116048222 h 151747675"/>
              <a:gd name="connsiteX30" fmla="*/ 8065707 w 151083328"/>
              <a:gd name="connsiteY30" fmla="*/ 113040726 h 151747675"/>
              <a:gd name="connsiteX31" fmla="*/ 11073207 w 151083328"/>
              <a:gd name="connsiteY31" fmla="*/ 101816598 h 151747675"/>
              <a:gd name="connsiteX32" fmla="*/ 29832531 w 151083328"/>
              <a:gd name="connsiteY32" fmla="*/ 90985894 h 151747675"/>
              <a:gd name="connsiteX33" fmla="*/ 29699947 w 151083328"/>
              <a:gd name="connsiteY33" fmla="*/ 90686622 h 151747675"/>
              <a:gd name="connsiteX34" fmla="*/ 24765583 w 151083328"/>
              <a:gd name="connsiteY34" fmla="*/ 69447418 h 151747675"/>
              <a:gd name="connsiteX35" fmla="*/ 24750403 w 151083328"/>
              <a:gd name="connsiteY35" fmla="*/ 68980478 h 151747675"/>
              <a:gd name="connsiteX36" fmla="*/ 6092055 w 151083328"/>
              <a:gd name="connsiteY36" fmla="*/ 63980990 h 151747675"/>
              <a:gd name="connsiteX37" fmla="*/ 282015 w 151083328"/>
              <a:gd name="connsiteY37" fmla="*/ 53917710 h 151747675"/>
              <a:gd name="connsiteX38" fmla="*/ 10345299 w 151083328"/>
              <a:gd name="connsiteY38" fmla="*/ 48107670 h 151747675"/>
              <a:gd name="connsiteX39" fmla="*/ 26855783 w 151083328"/>
              <a:gd name="connsiteY39" fmla="*/ 52531642 h 151747675"/>
              <a:gd name="connsiteX40" fmla="*/ 26956055 w 151083328"/>
              <a:gd name="connsiteY40" fmla="*/ 52199838 h 151747675"/>
              <a:gd name="connsiteX41" fmla="*/ 31076003 w 151083328"/>
              <a:gd name="connsiteY41" fmla="*/ 42816430 h 151747675"/>
              <a:gd name="connsiteX42" fmla="*/ 31674899 w 151083328"/>
              <a:gd name="connsiteY42" fmla="*/ 41825198 h 151747675"/>
              <a:gd name="connsiteX43" fmla="*/ 31543915 w 151083328"/>
              <a:gd name="connsiteY43" fmla="*/ 41681874 h 151747675"/>
              <a:gd name="connsiteX44" fmla="*/ 26589707 w 151083328"/>
              <a:gd name="connsiteY44" fmla="*/ 28772461 h 151747675"/>
              <a:gd name="connsiteX45" fmla="*/ 46906119 w 151083328"/>
              <a:gd name="connsiteY45" fmla="*/ 9046149 h 151747675"/>
              <a:gd name="connsiteX46" fmla="*/ 65989739 w 151083328"/>
              <a:gd name="connsiteY46" fmla="*/ 21989897 h 151747675"/>
              <a:gd name="connsiteX47" fmla="*/ 66099415 w 151083328"/>
              <a:gd name="connsiteY47" fmla="*/ 22292233 h 151747675"/>
              <a:gd name="connsiteX48" fmla="*/ 66741411 w 151083328"/>
              <a:gd name="connsiteY48" fmla="*/ 22271857 h 151747675"/>
              <a:gd name="connsiteX49" fmla="*/ 79470019 w 151083328"/>
              <a:gd name="connsiteY49" fmla="*/ 23726629 h 151747675"/>
              <a:gd name="connsiteX50" fmla="*/ 79955939 w 151083328"/>
              <a:gd name="connsiteY50" fmla="*/ 23850277 h 151747675"/>
              <a:gd name="connsiteX51" fmla="*/ 84314539 w 151083328"/>
              <a:gd name="connsiteY51" fmla="*/ 6244069 h 151747675"/>
              <a:gd name="connsiteX52" fmla="*/ 92209475 w 151083328"/>
              <a:gd name="connsiteY52" fmla="*/ 341 h 1517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1083328" h="151747675">
                <a:moveTo>
                  <a:pt x="92209475" y="341"/>
                </a:moveTo>
                <a:cubicBezTo>
                  <a:pt x="92887171" y="-5859"/>
                  <a:pt x="93576667" y="72309"/>
                  <a:pt x="94264939" y="242701"/>
                </a:cubicBezTo>
                <a:cubicBezTo>
                  <a:pt x="98669907" y="1333197"/>
                  <a:pt x="101356811" y="5788149"/>
                  <a:pt x="100266323" y="10193105"/>
                </a:cubicBezTo>
                <a:lnTo>
                  <a:pt x="95275907" y="30351469"/>
                </a:lnTo>
                <a:lnTo>
                  <a:pt x="95829035" y="30690213"/>
                </a:lnTo>
                <a:cubicBezTo>
                  <a:pt x="101235699" y="34058486"/>
                  <a:pt x="106262147" y="38387282"/>
                  <a:pt x="110620123" y="43586966"/>
                </a:cubicBezTo>
                <a:lnTo>
                  <a:pt x="111043219" y="44098890"/>
                </a:lnTo>
                <a:lnTo>
                  <a:pt x="131793475" y="32118726"/>
                </a:lnTo>
                <a:cubicBezTo>
                  <a:pt x="135723443" y="29849757"/>
                  <a:pt x="140748659" y="31196257"/>
                  <a:pt x="143017619" y="35126214"/>
                </a:cubicBezTo>
                <a:cubicBezTo>
                  <a:pt x="145286579" y="39056170"/>
                  <a:pt x="143940083" y="44081382"/>
                  <a:pt x="140010115" y="46350350"/>
                </a:cubicBezTo>
                <a:lnTo>
                  <a:pt x="119786499" y="58026454"/>
                </a:lnTo>
                <a:lnTo>
                  <a:pt x="119799715" y="58054702"/>
                </a:lnTo>
                <a:cubicBezTo>
                  <a:pt x="122898355" y="64777290"/>
                  <a:pt x="124660323" y="71730646"/>
                  <a:pt x="125145731" y="78527414"/>
                </a:cubicBezTo>
                <a:lnTo>
                  <a:pt x="125166899" y="78874026"/>
                </a:lnTo>
                <a:lnTo>
                  <a:pt x="144991267" y="84185950"/>
                </a:lnTo>
                <a:cubicBezTo>
                  <a:pt x="149374579" y="85360454"/>
                  <a:pt x="151975811" y="89865934"/>
                  <a:pt x="150801315" y="94249230"/>
                </a:cubicBezTo>
                <a:cubicBezTo>
                  <a:pt x="149626803" y="98632526"/>
                  <a:pt x="145121331" y="101233774"/>
                  <a:pt x="140738019" y="100059270"/>
                </a:cubicBezTo>
                <a:lnTo>
                  <a:pt x="123601195" y="95467470"/>
                </a:lnTo>
                <a:lnTo>
                  <a:pt x="123456403" y="96008910"/>
                </a:lnTo>
                <a:cubicBezTo>
                  <a:pt x="120562123" y="106362798"/>
                  <a:pt x="114270179" y="115325286"/>
                  <a:pt x="104858795" y="121103062"/>
                </a:cubicBezTo>
                <a:cubicBezTo>
                  <a:pt x="95081859" y="127105246"/>
                  <a:pt x="83562279" y="128627862"/>
                  <a:pt x="72310039" y="126312902"/>
                </a:cubicBezTo>
                <a:lnTo>
                  <a:pt x="71560135" y="126149358"/>
                </a:lnTo>
                <a:lnTo>
                  <a:pt x="66768791" y="145503598"/>
                </a:lnTo>
                <a:cubicBezTo>
                  <a:pt x="65678295" y="149908558"/>
                  <a:pt x="61223347" y="152595470"/>
                  <a:pt x="56818387" y="151504974"/>
                </a:cubicBezTo>
                <a:cubicBezTo>
                  <a:pt x="52413427" y="150414478"/>
                  <a:pt x="49726515" y="145959534"/>
                  <a:pt x="50817009" y="141554566"/>
                </a:cubicBezTo>
                <a:lnTo>
                  <a:pt x="56111123" y="120169438"/>
                </a:lnTo>
                <a:lnTo>
                  <a:pt x="55883427" y="120042558"/>
                </a:lnTo>
                <a:cubicBezTo>
                  <a:pt x="49448915" y="116364422"/>
                  <a:pt x="43493815" y="111361254"/>
                  <a:pt x="38483023" y="105181542"/>
                </a:cubicBezTo>
                <a:lnTo>
                  <a:pt x="38365775" y="105034726"/>
                </a:lnTo>
                <a:lnTo>
                  <a:pt x="19289839" y="116048222"/>
                </a:lnTo>
                <a:cubicBezTo>
                  <a:pt x="15359891" y="118317182"/>
                  <a:pt x="10334667" y="116970686"/>
                  <a:pt x="8065707" y="113040726"/>
                </a:cubicBezTo>
                <a:cubicBezTo>
                  <a:pt x="5796743" y="109110774"/>
                  <a:pt x="7143251" y="104085558"/>
                  <a:pt x="11073207" y="101816598"/>
                </a:cubicBezTo>
                <a:lnTo>
                  <a:pt x="29832531" y="90985894"/>
                </a:lnTo>
                <a:lnTo>
                  <a:pt x="29699947" y="90686622"/>
                </a:lnTo>
                <a:cubicBezTo>
                  <a:pt x="26669891" y="83697494"/>
                  <a:pt x="25043587" y="76472406"/>
                  <a:pt x="24765583" y="69447418"/>
                </a:cubicBezTo>
                <a:lnTo>
                  <a:pt x="24750403" y="68980478"/>
                </a:lnTo>
                <a:lnTo>
                  <a:pt x="6092055" y="63980990"/>
                </a:lnTo>
                <a:cubicBezTo>
                  <a:pt x="1708759" y="62806490"/>
                  <a:pt x="-892489" y="58301006"/>
                  <a:pt x="282015" y="53917710"/>
                </a:cubicBezTo>
                <a:cubicBezTo>
                  <a:pt x="1456511" y="49534414"/>
                  <a:pt x="5961999" y="46933170"/>
                  <a:pt x="10345299" y="48107670"/>
                </a:cubicBezTo>
                <a:lnTo>
                  <a:pt x="26855783" y="52531642"/>
                </a:lnTo>
                <a:lnTo>
                  <a:pt x="26956055" y="52199838"/>
                </a:lnTo>
                <a:cubicBezTo>
                  <a:pt x="27982139" y="48898098"/>
                  <a:pt x="29358031" y="45750030"/>
                  <a:pt x="31076003" y="42816430"/>
                </a:cubicBezTo>
                <a:lnTo>
                  <a:pt x="31674899" y="41825198"/>
                </a:lnTo>
                <a:lnTo>
                  <a:pt x="31543915" y="41681874"/>
                </a:lnTo>
                <a:cubicBezTo>
                  <a:pt x="28457315" y="38222114"/>
                  <a:pt x="26589707" y="33709062"/>
                  <a:pt x="26589707" y="28772461"/>
                </a:cubicBezTo>
                <a:cubicBezTo>
                  <a:pt x="26589707" y="17877913"/>
                  <a:pt x="35685675" y="9046149"/>
                  <a:pt x="46906119" y="9046149"/>
                </a:cubicBezTo>
                <a:cubicBezTo>
                  <a:pt x="55672091" y="9046149"/>
                  <a:pt x="63141387" y="14436629"/>
                  <a:pt x="65989739" y="21989897"/>
                </a:cubicBezTo>
                <a:lnTo>
                  <a:pt x="66099415" y="22292233"/>
                </a:lnTo>
                <a:lnTo>
                  <a:pt x="66741411" y="22271857"/>
                </a:lnTo>
                <a:cubicBezTo>
                  <a:pt x="70966355" y="22192525"/>
                  <a:pt x="75245031" y="22688581"/>
                  <a:pt x="79470019" y="23726629"/>
                </a:cubicBezTo>
                <a:lnTo>
                  <a:pt x="79955939" y="23850277"/>
                </a:lnTo>
                <a:lnTo>
                  <a:pt x="84314539" y="6244069"/>
                </a:lnTo>
                <a:cubicBezTo>
                  <a:pt x="85234643" y="2527389"/>
                  <a:pt x="88549947" y="33813"/>
                  <a:pt x="92209475" y="341"/>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6" name="Freeform 212">
            <a:extLst>
              <a:ext uri="{FF2B5EF4-FFF2-40B4-BE49-F238E27FC236}">
                <a16:creationId xmlns:a16="http://schemas.microsoft.com/office/drawing/2014/main" id="{6AA31B63-E4E5-4D44-B949-C9AF71DF8613}"/>
              </a:ext>
            </a:extLst>
          </p:cNvPr>
          <p:cNvSpPr>
            <a:spLocks noChangeAspect="1"/>
          </p:cNvSpPr>
          <p:nvPr/>
        </p:nvSpPr>
        <p:spPr bwMode="auto">
          <a:xfrm>
            <a:off x="4134909" y="4423020"/>
            <a:ext cx="182081" cy="182880"/>
          </a:xfrm>
          <a:custGeom>
            <a:avLst/>
            <a:gdLst>
              <a:gd name="connsiteX0" fmla="*/ 92209475 w 151083328"/>
              <a:gd name="connsiteY0" fmla="*/ 341 h 151747675"/>
              <a:gd name="connsiteX1" fmla="*/ 94264939 w 151083328"/>
              <a:gd name="connsiteY1" fmla="*/ 242701 h 151747675"/>
              <a:gd name="connsiteX2" fmla="*/ 100266323 w 151083328"/>
              <a:gd name="connsiteY2" fmla="*/ 10193105 h 151747675"/>
              <a:gd name="connsiteX3" fmla="*/ 95275907 w 151083328"/>
              <a:gd name="connsiteY3" fmla="*/ 30351469 h 151747675"/>
              <a:gd name="connsiteX4" fmla="*/ 95829035 w 151083328"/>
              <a:gd name="connsiteY4" fmla="*/ 30690213 h 151747675"/>
              <a:gd name="connsiteX5" fmla="*/ 110620123 w 151083328"/>
              <a:gd name="connsiteY5" fmla="*/ 43586966 h 151747675"/>
              <a:gd name="connsiteX6" fmla="*/ 111043219 w 151083328"/>
              <a:gd name="connsiteY6" fmla="*/ 44098890 h 151747675"/>
              <a:gd name="connsiteX7" fmla="*/ 131793475 w 151083328"/>
              <a:gd name="connsiteY7" fmla="*/ 32118726 h 151747675"/>
              <a:gd name="connsiteX8" fmla="*/ 143017619 w 151083328"/>
              <a:gd name="connsiteY8" fmla="*/ 35126214 h 151747675"/>
              <a:gd name="connsiteX9" fmla="*/ 140010115 w 151083328"/>
              <a:gd name="connsiteY9" fmla="*/ 46350350 h 151747675"/>
              <a:gd name="connsiteX10" fmla="*/ 119786499 w 151083328"/>
              <a:gd name="connsiteY10" fmla="*/ 58026454 h 151747675"/>
              <a:gd name="connsiteX11" fmla="*/ 119799715 w 151083328"/>
              <a:gd name="connsiteY11" fmla="*/ 58054702 h 151747675"/>
              <a:gd name="connsiteX12" fmla="*/ 125145731 w 151083328"/>
              <a:gd name="connsiteY12" fmla="*/ 78527414 h 151747675"/>
              <a:gd name="connsiteX13" fmla="*/ 125166899 w 151083328"/>
              <a:gd name="connsiteY13" fmla="*/ 78874026 h 151747675"/>
              <a:gd name="connsiteX14" fmla="*/ 144991267 w 151083328"/>
              <a:gd name="connsiteY14" fmla="*/ 84185950 h 151747675"/>
              <a:gd name="connsiteX15" fmla="*/ 150801315 w 151083328"/>
              <a:gd name="connsiteY15" fmla="*/ 94249230 h 151747675"/>
              <a:gd name="connsiteX16" fmla="*/ 140738019 w 151083328"/>
              <a:gd name="connsiteY16" fmla="*/ 100059270 h 151747675"/>
              <a:gd name="connsiteX17" fmla="*/ 123601195 w 151083328"/>
              <a:gd name="connsiteY17" fmla="*/ 95467470 h 151747675"/>
              <a:gd name="connsiteX18" fmla="*/ 123456403 w 151083328"/>
              <a:gd name="connsiteY18" fmla="*/ 96008910 h 151747675"/>
              <a:gd name="connsiteX19" fmla="*/ 104858795 w 151083328"/>
              <a:gd name="connsiteY19" fmla="*/ 121103062 h 151747675"/>
              <a:gd name="connsiteX20" fmla="*/ 72310039 w 151083328"/>
              <a:gd name="connsiteY20" fmla="*/ 126312902 h 151747675"/>
              <a:gd name="connsiteX21" fmla="*/ 71560135 w 151083328"/>
              <a:gd name="connsiteY21" fmla="*/ 126149358 h 151747675"/>
              <a:gd name="connsiteX22" fmla="*/ 66768791 w 151083328"/>
              <a:gd name="connsiteY22" fmla="*/ 145503598 h 151747675"/>
              <a:gd name="connsiteX23" fmla="*/ 56818387 w 151083328"/>
              <a:gd name="connsiteY23" fmla="*/ 151504974 h 151747675"/>
              <a:gd name="connsiteX24" fmla="*/ 50817009 w 151083328"/>
              <a:gd name="connsiteY24" fmla="*/ 141554566 h 151747675"/>
              <a:gd name="connsiteX25" fmla="*/ 56111123 w 151083328"/>
              <a:gd name="connsiteY25" fmla="*/ 120169438 h 151747675"/>
              <a:gd name="connsiteX26" fmla="*/ 55883427 w 151083328"/>
              <a:gd name="connsiteY26" fmla="*/ 120042558 h 151747675"/>
              <a:gd name="connsiteX27" fmla="*/ 38483023 w 151083328"/>
              <a:gd name="connsiteY27" fmla="*/ 105181542 h 151747675"/>
              <a:gd name="connsiteX28" fmla="*/ 38365775 w 151083328"/>
              <a:gd name="connsiteY28" fmla="*/ 105034726 h 151747675"/>
              <a:gd name="connsiteX29" fmla="*/ 19289839 w 151083328"/>
              <a:gd name="connsiteY29" fmla="*/ 116048222 h 151747675"/>
              <a:gd name="connsiteX30" fmla="*/ 8065707 w 151083328"/>
              <a:gd name="connsiteY30" fmla="*/ 113040726 h 151747675"/>
              <a:gd name="connsiteX31" fmla="*/ 11073207 w 151083328"/>
              <a:gd name="connsiteY31" fmla="*/ 101816598 h 151747675"/>
              <a:gd name="connsiteX32" fmla="*/ 29832531 w 151083328"/>
              <a:gd name="connsiteY32" fmla="*/ 90985894 h 151747675"/>
              <a:gd name="connsiteX33" fmla="*/ 29699947 w 151083328"/>
              <a:gd name="connsiteY33" fmla="*/ 90686622 h 151747675"/>
              <a:gd name="connsiteX34" fmla="*/ 24765583 w 151083328"/>
              <a:gd name="connsiteY34" fmla="*/ 69447418 h 151747675"/>
              <a:gd name="connsiteX35" fmla="*/ 24750403 w 151083328"/>
              <a:gd name="connsiteY35" fmla="*/ 68980478 h 151747675"/>
              <a:gd name="connsiteX36" fmla="*/ 6092055 w 151083328"/>
              <a:gd name="connsiteY36" fmla="*/ 63980990 h 151747675"/>
              <a:gd name="connsiteX37" fmla="*/ 282015 w 151083328"/>
              <a:gd name="connsiteY37" fmla="*/ 53917710 h 151747675"/>
              <a:gd name="connsiteX38" fmla="*/ 10345299 w 151083328"/>
              <a:gd name="connsiteY38" fmla="*/ 48107670 h 151747675"/>
              <a:gd name="connsiteX39" fmla="*/ 26855783 w 151083328"/>
              <a:gd name="connsiteY39" fmla="*/ 52531642 h 151747675"/>
              <a:gd name="connsiteX40" fmla="*/ 26956055 w 151083328"/>
              <a:gd name="connsiteY40" fmla="*/ 52199838 h 151747675"/>
              <a:gd name="connsiteX41" fmla="*/ 31076003 w 151083328"/>
              <a:gd name="connsiteY41" fmla="*/ 42816430 h 151747675"/>
              <a:gd name="connsiteX42" fmla="*/ 31674899 w 151083328"/>
              <a:gd name="connsiteY42" fmla="*/ 41825198 h 151747675"/>
              <a:gd name="connsiteX43" fmla="*/ 31543915 w 151083328"/>
              <a:gd name="connsiteY43" fmla="*/ 41681874 h 151747675"/>
              <a:gd name="connsiteX44" fmla="*/ 26589707 w 151083328"/>
              <a:gd name="connsiteY44" fmla="*/ 28772461 h 151747675"/>
              <a:gd name="connsiteX45" fmla="*/ 46906119 w 151083328"/>
              <a:gd name="connsiteY45" fmla="*/ 9046149 h 151747675"/>
              <a:gd name="connsiteX46" fmla="*/ 65989739 w 151083328"/>
              <a:gd name="connsiteY46" fmla="*/ 21989897 h 151747675"/>
              <a:gd name="connsiteX47" fmla="*/ 66099415 w 151083328"/>
              <a:gd name="connsiteY47" fmla="*/ 22292233 h 151747675"/>
              <a:gd name="connsiteX48" fmla="*/ 66741411 w 151083328"/>
              <a:gd name="connsiteY48" fmla="*/ 22271857 h 151747675"/>
              <a:gd name="connsiteX49" fmla="*/ 79470019 w 151083328"/>
              <a:gd name="connsiteY49" fmla="*/ 23726629 h 151747675"/>
              <a:gd name="connsiteX50" fmla="*/ 79955939 w 151083328"/>
              <a:gd name="connsiteY50" fmla="*/ 23850277 h 151747675"/>
              <a:gd name="connsiteX51" fmla="*/ 84314539 w 151083328"/>
              <a:gd name="connsiteY51" fmla="*/ 6244069 h 151747675"/>
              <a:gd name="connsiteX52" fmla="*/ 92209475 w 151083328"/>
              <a:gd name="connsiteY52" fmla="*/ 341 h 1517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1083328" h="151747675">
                <a:moveTo>
                  <a:pt x="92209475" y="341"/>
                </a:moveTo>
                <a:cubicBezTo>
                  <a:pt x="92887171" y="-5859"/>
                  <a:pt x="93576667" y="72309"/>
                  <a:pt x="94264939" y="242701"/>
                </a:cubicBezTo>
                <a:cubicBezTo>
                  <a:pt x="98669907" y="1333197"/>
                  <a:pt x="101356811" y="5788149"/>
                  <a:pt x="100266323" y="10193105"/>
                </a:cubicBezTo>
                <a:lnTo>
                  <a:pt x="95275907" y="30351469"/>
                </a:lnTo>
                <a:lnTo>
                  <a:pt x="95829035" y="30690213"/>
                </a:lnTo>
                <a:cubicBezTo>
                  <a:pt x="101235699" y="34058486"/>
                  <a:pt x="106262147" y="38387282"/>
                  <a:pt x="110620123" y="43586966"/>
                </a:cubicBezTo>
                <a:lnTo>
                  <a:pt x="111043219" y="44098890"/>
                </a:lnTo>
                <a:lnTo>
                  <a:pt x="131793475" y="32118726"/>
                </a:lnTo>
                <a:cubicBezTo>
                  <a:pt x="135723443" y="29849757"/>
                  <a:pt x="140748659" y="31196257"/>
                  <a:pt x="143017619" y="35126214"/>
                </a:cubicBezTo>
                <a:cubicBezTo>
                  <a:pt x="145286579" y="39056170"/>
                  <a:pt x="143940083" y="44081382"/>
                  <a:pt x="140010115" y="46350350"/>
                </a:cubicBezTo>
                <a:lnTo>
                  <a:pt x="119786499" y="58026454"/>
                </a:lnTo>
                <a:lnTo>
                  <a:pt x="119799715" y="58054702"/>
                </a:lnTo>
                <a:cubicBezTo>
                  <a:pt x="122898355" y="64777290"/>
                  <a:pt x="124660323" y="71730646"/>
                  <a:pt x="125145731" y="78527414"/>
                </a:cubicBezTo>
                <a:lnTo>
                  <a:pt x="125166899" y="78874026"/>
                </a:lnTo>
                <a:lnTo>
                  <a:pt x="144991267" y="84185950"/>
                </a:lnTo>
                <a:cubicBezTo>
                  <a:pt x="149374579" y="85360454"/>
                  <a:pt x="151975811" y="89865934"/>
                  <a:pt x="150801315" y="94249230"/>
                </a:cubicBezTo>
                <a:cubicBezTo>
                  <a:pt x="149626803" y="98632526"/>
                  <a:pt x="145121331" y="101233774"/>
                  <a:pt x="140738019" y="100059270"/>
                </a:cubicBezTo>
                <a:lnTo>
                  <a:pt x="123601195" y="95467470"/>
                </a:lnTo>
                <a:lnTo>
                  <a:pt x="123456403" y="96008910"/>
                </a:lnTo>
                <a:cubicBezTo>
                  <a:pt x="120562123" y="106362798"/>
                  <a:pt x="114270179" y="115325286"/>
                  <a:pt x="104858795" y="121103062"/>
                </a:cubicBezTo>
                <a:cubicBezTo>
                  <a:pt x="95081859" y="127105246"/>
                  <a:pt x="83562279" y="128627862"/>
                  <a:pt x="72310039" y="126312902"/>
                </a:cubicBezTo>
                <a:lnTo>
                  <a:pt x="71560135" y="126149358"/>
                </a:lnTo>
                <a:lnTo>
                  <a:pt x="66768791" y="145503598"/>
                </a:lnTo>
                <a:cubicBezTo>
                  <a:pt x="65678295" y="149908558"/>
                  <a:pt x="61223347" y="152595470"/>
                  <a:pt x="56818387" y="151504974"/>
                </a:cubicBezTo>
                <a:cubicBezTo>
                  <a:pt x="52413427" y="150414478"/>
                  <a:pt x="49726515" y="145959534"/>
                  <a:pt x="50817009" y="141554566"/>
                </a:cubicBezTo>
                <a:lnTo>
                  <a:pt x="56111123" y="120169438"/>
                </a:lnTo>
                <a:lnTo>
                  <a:pt x="55883427" y="120042558"/>
                </a:lnTo>
                <a:cubicBezTo>
                  <a:pt x="49448915" y="116364422"/>
                  <a:pt x="43493815" y="111361254"/>
                  <a:pt x="38483023" y="105181542"/>
                </a:cubicBezTo>
                <a:lnTo>
                  <a:pt x="38365775" y="105034726"/>
                </a:lnTo>
                <a:lnTo>
                  <a:pt x="19289839" y="116048222"/>
                </a:lnTo>
                <a:cubicBezTo>
                  <a:pt x="15359891" y="118317182"/>
                  <a:pt x="10334667" y="116970686"/>
                  <a:pt x="8065707" y="113040726"/>
                </a:cubicBezTo>
                <a:cubicBezTo>
                  <a:pt x="5796743" y="109110774"/>
                  <a:pt x="7143251" y="104085558"/>
                  <a:pt x="11073207" y="101816598"/>
                </a:cubicBezTo>
                <a:lnTo>
                  <a:pt x="29832531" y="90985894"/>
                </a:lnTo>
                <a:lnTo>
                  <a:pt x="29699947" y="90686622"/>
                </a:lnTo>
                <a:cubicBezTo>
                  <a:pt x="26669891" y="83697494"/>
                  <a:pt x="25043587" y="76472406"/>
                  <a:pt x="24765583" y="69447418"/>
                </a:cubicBezTo>
                <a:lnTo>
                  <a:pt x="24750403" y="68980478"/>
                </a:lnTo>
                <a:lnTo>
                  <a:pt x="6092055" y="63980990"/>
                </a:lnTo>
                <a:cubicBezTo>
                  <a:pt x="1708759" y="62806490"/>
                  <a:pt x="-892489" y="58301006"/>
                  <a:pt x="282015" y="53917710"/>
                </a:cubicBezTo>
                <a:cubicBezTo>
                  <a:pt x="1456511" y="49534414"/>
                  <a:pt x="5961999" y="46933170"/>
                  <a:pt x="10345299" y="48107670"/>
                </a:cubicBezTo>
                <a:lnTo>
                  <a:pt x="26855783" y="52531642"/>
                </a:lnTo>
                <a:lnTo>
                  <a:pt x="26956055" y="52199838"/>
                </a:lnTo>
                <a:cubicBezTo>
                  <a:pt x="27982139" y="48898098"/>
                  <a:pt x="29358031" y="45750030"/>
                  <a:pt x="31076003" y="42816430"/>
                </a:cubicBezTo>
                <a:lnTo>
                  <a:pt x="31674899" y="41825198"/>
                </a:lnTo>
                <a:lnTo>
                  <a:pt x="31543915" y="41681874"/>
                </a:lnTo>
                <a:cubicBezTo>
                  <a:pt x="28457315" y="38222114"/>
                  <a:pt x="26589707" y="33709062"/>
                  <a:pt x="26589707" y="28772461"/>
                </a:cubicBezTo>
                <a:cubicBezTo>
                  <a:pt x="26589707" y="17877913"/>
                  <a:pt x="35685675" y="9046149"/>
                  <a:pt x="46906119" y="9046149"/>
                </a:cubicBezTo>
                <a:cubicBezTo>
                  <a:pt x="55672091" y="9046149"/>
                  <a:pt x="63141387" y="14436629"/>
                  <a:pt x="65989739" y="21989897"/>
                </a:cubicBezTo>
                <a:lnTo>
                  <a:pt x="66099415" y="22292233"/>
                </a:lnTo>
                <a:lnTo>
                  <a:pt x="66741411" y="22271857"/>
                </a:lnTo>
                <a:cubicBezTo>
                  <a:pt x="70966355" y="22192525"/>
                  <a:pt x="75245031" y="22688581"/>
                  <a:pt x="79470019" y="23726629"/>
                </a:cubicBezTo>
                <a:lnTo>
                  <a:pt x="79955939" y="23850277"/>
                </a:lnTo>
                <a:lnTo>
                  <a:pt x="84314539" y="6244069"/>
                </a:lnTo>
                <a:cubicBezTo>
                  <a:pt x="85234643" y="2527389"/>
                  <a:pt x="88549947" y="33813"/>
                  <a:pt x="92209475" y="341"/>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249" name="Group 248">
            <a:extLst>
              <a:ext uri="{FF2B5EF4-FFF2-40B4-BE49-F238E27FC236}">
                <a16:creationId xmlns:a16="http://schemas.microsoft.com/office/drawing/2014/main" id="{3CD7F143-66D9-4931-ADD2-A43C643D22B7}"/>
              </a:ext>
            </a:extLst>
          </p:cNvPr>
          <p:cNvGrpSpPr/>
          <p:nvPr/>
        </p:nvGrpSpPr>
        <p:grpSpPr>
          <a:xfrm>
            <a:off x="7473928" y="1614209"/>
            <a:ext cx="532834" cy="473671"/>
            <a:chOff x="3605896" y="1904393"/>
            <a:chExt cx="1902977" cy="1691682"/>
          </a:xfrm>
        </p:grpSpPr>
        <p:sp>
          <p:nvSpPr>
            <p:cNvPr id="250" name="Rectangle: Rounded Corners 249">
              <a:extLst>
                <a:ext uri="{FF2B5EF4-FFF2-40B4-BE49-F238E27FC236}">
                  <a16:creationId xmlns:a16="http://schemas.microsoft.com/office/drawing/2014/main" id="{7146CA8B-31FA-4734-B15B-B69087DE6C6C}"/>
                </a:ext>
              </a:extLst>
            </p:cNvPr>
            <p:cNvSpPr/>
            <p:nvPr/>
          </p:nvSpPr>
          <p:spPr>
            <a:xfrm>
              <a:off x="4273920" y="1904393"/>
              <a:ext cx="566928" cy="2514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Rounded Corners 250">
              <a:extLst>
                <a:ext uri="{FF2B5EF4-FFF2-40B4-BE49-F238E27FC236}">
                  <a16:creationId xmlns:a16="http://schemas.microsoft.com/office/drawing/2014/main" id="{A059541E-CB2B-4C8F-8361-C8199C041856}"/>
                </a:ext>
              </a:extLst>
            </p:cNvPr>
            <p:cNvSpPr/>
            <p:nvPr/>
          </p:nvSpPr>
          <p:spPr>
            <a:xfrm>
              <a:off x="4273920" y="3344615"/>
              <a:ext cx="566928" cy="2514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2" name="Group 251">
              <a:extLst>
                <a:ext uri="{FF2B5EF4-FFF2-40B4-BE49-F238E27FC236}">
                  <a16:creationId xmlns:a16="http://schemas.microsoft.com/office/drawing/2014/main" id="{142114A8-3E47-46FC-B91C-C27A02CAF637}"/>
                </a:ext>
              </a:extLst>
            </p:cNvPr>
            <p:cNvGrpSpPr/>
            <p:nvPr/>
          </p:nvGrpSpPr>
          <p:grpSpPr>
            <a:xfrm>
              <a:off x="3940252" y="2264449"/>
              <a:ext cx="1234265" cy="251460"/>
              <a:chOff x="1510312" y="2264449"/>
              <a:chExt cx="1234265" cy="251460"/>
            </a:xfrm>
          </p:grpSpPr>
          <p:sp>
            <p:nvSpPr>
              <p:cNvPr id="260" name="Rectangle: Rounded Corners 259">
                <a:extLst>
                  <a:ext uri="{FF2B5EF4-FFF2-40B4-BE49-F238E27FC236}">
                    <a16:creationId xmlns:a16="http://schemas.microsoft.com/office/drawing/2014/main" id="{DFD54116-5EC3-4DA5-AB1C-9C32162A9379}"/>
                  </a:ext>
                </a:extLst>
              </p:cNvPr>
              <p:cNvSpPr/>
              <p:nvPr/>
            </p:nvSpPr>
            <p:spPr>
              <a:xfrm>
                <a:off x="1510312" y="2264449"/>
                <a:ext cx="566928" cy="2514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ectangle: Rounded Corners 260">
                <a:extLst>
                  <a:ext uri="{FF2B5EF4-FFF2-40B4-BE49-F238E27FC236}">
                    <a16:creationId xmlns:a16="http://schemas.microsoft.com/office/drawing/2014/main" id="{626F399D-F281-48DD-A91A-4EF3412C60E4}"/>
                  </a:ext>
                </a:extLst>
              </p:cNvPr>
              <p:cNvSpPr/>
              <p:nvPr/>
            </p:nvSpPr>
            <p:spPr>
              <a:xfrm>
                <a:off x="2177649" y="2264449"/>
                <a:ext cx="566928" cy="251460"/>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252">
              <a:extLst>
                <a:ext uri="{FF2B5EF4-FFF2-40B4-BE49-F238E27FC236}">
                  <a16:creationId xmlns:a16="http://schemas.microsoft.com/office/drawing/2014/main" id="{994A2F47-A3AE-456D-9D5B-E527FCA90359}"/>
                </a:ext>
              </a:extLst>
            </p:cNvPr>
            <p:cNvGrpSpPr/>
            <p:nvPr/>
          </p:nvGrpSpPr>
          <p:grpSpPr>
            <a:xfrm>
              <a:off x="3605896" y="2624504"/>
              <a:ext cx="1902977" cy="251460"/>
              <a:chOff x="1172423" y="2624504"/>
              <a:chExt cx="1902977" cy="251460"/>
            </a:xfrm>
          </p:grpSpPr>
          <p:sp>
            <p:nvSpPr>
              <p:cNvPr id="257" name="Rectangle: Rounded Corners 256">
                <a:extLst>
                  <a:ext uri="{FF2B5EF4-FFF2-40B4-BE49-F238E27FC236}">
                    <a16:creationId xmlns:a16="http://schemas.microsoft.com/office/drawing/2014/main" id="{A7713DA5-C8A6-4913-B60A-1059B799045D}"/>
                  </a:ext>
                </a:extLst>
              </p:cNvPr>
              <p:cNvSpPr/>
              <p:nvPr/>
            </p:nvSpPr>
            <p:spPr>
              <a:xfrm>
                <a:off x="1172423" y="2624504"/>
                <a:ext cx="566928" cy="2514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Rounded Corners 257">
                <a:extLst>
                  <a:ext uri="{FF2B5EF4-FFF2-40B4-BE49-F238E27FC236}">
                    <a16:creationId xmlns:a16="http://schemas.microsoft.com/office/drawing/2014/main" id="{3DC8053F-F34A-48A3-A410-7207DC1ED2D0}"/>
                  </a:ext>
                </a:extLst>
              </p:cNvPr>
              <p:cNvSpPr/>
              <p:nvPr/>
            </p:nvSpPr>
            <p:spPr>
              <a:xfrm>
                <a:off x="1840447" y="2624504"/>
                <a:ext cx="566928" cy="2514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Rounded Corners 258">
                <a:extLst>
                  <a:ext uri="{FF2B5EF4-FFF2-40B4-BE49-F238E27FC236}">
                    <a16:creationId xmlns:a16="http://schemas.microsoft.com/office/drawing/2014/main" id="{BB8ABFB1-A878-4CB5-A693-2469B9DCC8A6}"/>
                  </a:ext>
                </a:extLst>
              </p:cNvPr>
              <p:cNvSpPr/>
              <p:nvPr/>
            </p:nvSpPr>
            <p:spPr>
              <a:xfrm>
                <a:off x="2508472" y="2624504"/>
                <a:ext cx="566928" cy="2514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253">
              <a:extLst>
                <a:ext uri="{FF2B5EF4-FFF2-40B4-BE49-F238E27FC236}">
                  <a16:creationId xmlns:a16="http://schemas.microsoft.com/office/drawing/2014/main" id="{8C29CA71-2CAF-4CFC-B522-D5519D263D6E}"/>
                </a:ext>
              </a:extLst>
            </p:cNvPr>
            <p:cNvGrpSpPr/>
            <p:nvPr/>
          </p:nvGrpSpPr>
          <p:grpSpPr>
            <a:xfrm>
              <a:off x="3940252" y="2984560"/>
              <a:ext cx="1234265" cy="251460"/>
              <a:chOff x="1510312" y="2264449"/>
              <a:chExt cx="1234265" cy="251460"/>
            </a:xfrm>
          </p:grpSpPr>
          <p:sp>
            <p:nvSpPr>
              <p:cNvPr id="255" name="Rectangle: Rounded Corners 254">
                <a:extLst>
                  <a:ext uri="{FF2B5EF4-FFF2-40B4-BE49-F238E27FC236}">
                    <a16:creationId xmlns:a16="http://schemas.microsoft.com/office/drawing/2014/main" id="{4F50AEDA-2E9F-449C-BB69-4F294E5F480E}"/>
                  </a:ext>
                </a:extLst>
              </p:cNvPr>
              <p:cNvSpPr/>
              <p:nvPr/>
            </p:nvSpPr>
            <p:spPr>
              <a:xfrm>
                <a:off x="1510312" y="2264449"/>
                <a:ext cx="566928" cy="2514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Rounded Corners 255">
                <a:extLst>
                  <a:ext uri="{FF2B5EF4-FFF2-40B4-BE49-F238E27FC236}">
                    <a16:creationId xmlns:a16="http://schemas.microsoft.com/office/drawing/2014/main" id="{2DE5A1A6-52FB-47B2-9283-7C9DA6316DC8}"/>
                  </a:ext>
                </a:extLst>
              </p:cNvPr>
              <p:cNvSpPr/>
              <p:nvPr/>
            </p:nvSpPr>
            <p:spPr>
              <a:xfrm>
                <a:off x="2177649" y="2264449"/>
                <a:ext cx="566928" cy="2514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64" name="Group 263">
            <a:extLst>
              <a:ext uri="{FF2B5EF4-FFF2-40B4-BE49-F238E27FC236}">
                <a16:creationId xmlns:a16="http://schemas.microsoft.com/office/drawing/2014/main" id="{4EAB383D-D000-4064-9AD2-D41FFCE54171}"/>
              </a:ext>
            </a:extLst>
          </p:cNvPr>
          <p:cNvGrpSpPr>
            <a:grpSpLocks noChangeAspect="1"/>
          </p:cNvGrpSpPr>
          <p:nvPr/>
        </p:nvGrpSpPr>
        <p:grpSpPr>
          <a:xfrm>
            <a:off x="4949783" y="1602124"/>
            <a:ext cx="497416" cy="497840"/>
            <a:chOff x="7701867" y="1532771"/>
            <a:chExt cx="502920" cy="503348"/>
          </a:xfrm>
          <a:solidFill>
            <a:srgbClr val="FFFFFF"/>
          </a:solidFill>
        </p:grpSpPr>
        <p:sp>
          <p:nvSpPr>
            <p:cNvPr id="265" name="Freeform 5">
              <a:extLst>
                <a:ext uri="{FF2B5EF4-FFF2-40B4-BE49-F238E27FC236}">
                  <a16:creationId xmlns:a16="http://schemas.microsoft.com/office/drawing/2014/main" id="{AD6B15F8-FD32-4849-BB44-A7E36C6F9369}"/>
                </a:ext>
              </a:extLst>
            </p:cNvPr>
            <p:cNvSpPr>
              <a:spLocks noEditPoints="1"/>
            </p:cNvSpPr>
            <p:nvPr/>
          </p:nvSpPr>
          <p:spPr bwMode="auto">
            <a:xfrm>
              <a:off x="7701867" y="1532771"/>
              <a:ext cx="502920" cy="503348"/>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74"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CiscoSansTT Light" panose="020B0503020201020303" pitchFamily="34" charset="0"/>
                <a:ea typeface=""/>
                <a:cs typeface="CiscoSansTT Light" panose="020B0503020201020303" pitchFamily="34" charset="0"/>
              </a:endParaRPr>
            </a:p>
          </p:txBody>
        </p:sp>
        <p:grpSp>
          <p:nvGrpSpPr>
            <p:cNvPr id="266" name="Group 265">
              <a:extLst>
                <a:ext uri="{FF2B5EF4-FFF2-40B4-BE49-F238E27FC236}">
                  <a16:creationId xmlns:a16="http://schemas.microsoft.com/office/drawing/2014/main" id="{CFB1A013-6479-4455-8E44-0DEA20068F20}"/>
                </a:ext>
              </a:extLst>
            </p:cNvPr>
            <p:cNvGrpSpPr>
              <a:grpSpLocks noChangeAspect="1"/>
            </p:cNvGrpSpPr>
            <p:nvPr/>
          </p:nvGrpSpPr>
          <p:grpSpPr>
            <a:xfrm>
              <a:off x="7839027" y="1672845"/>
              <a:ext cx="228600" cy="228548"/>
              <a:chOff x="5947165" y="1594253"/>
              <a:chExt cx="548764" cy="548640"/>
            </a:xfrm>
            <a:grpFill/>
          </p:grpSpPr>
          <p:sp>
            <p:nvSpPr>
              <p:cNvPr id="267" name="Rectangle: Rounded Corners 266">
                <a:extLst>
                  <a:ext uri="{FF2B5EF4-FFF2-40B4-BE49-F238E27FC236}">
                    <a16:creationId xmlns:a16="http://schemas.microsoft.com/office/drawing/2014/main" id="{2DE356EA-4C63-43E7-B3E6-32898F560186}"/>
                  </a:ext>
                </a:extLst>
              </p:cNvPr>
              <p:cNvSpPr/>
              <p:nvPr/>
            </p:nvSpPr>
            <p:spPr>
              <a:xfrm rot="859216">
                <a:off x="6194309" y="1594253"/>
                <a:ext cx="54864" cy="548640"/>
              </a:xfrm>
              <a:prstGeom prst="roundRect">
                <a:avLst>
                  <a:gd name="adj" fmla="val 50000"/>
                </a:avLst>
              </a:prstGeom>
              <a:solidFill>
                <a:srgbClr val="FBAB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5073"/>
                  </a:solidFill>
                  <a:effectLst/>
                  <a:uLnTx/>
                  <a:uFillTx/>
                  <a:latin typeface="CiscoSansTT Light" panose="020B0503020201020303" pitchFamily="34" charset="0"/>
                  <a:ea typeface="+mn-ea"/>
                  <a:cs typeface="CiscoSansTT Light" panose="020B0503020201020303" pitchFamily="34" charset="0"/>
                </a:endParaRPr>
              </a:p>
            </p:txBody>
          </p:sp>
          <p:sp>
            <p:nvSpPr>
              <p:cNvPr id="268" name="Rectangle: Rounded Corners 267">
                <a:extLst>
                  <a:ext uri="{FF2B5EF4-FFF2-40B4-BE49-F238E27FC236}">
                    <a16:creationId xmlns:a16="http://schemas.microsoft.com/office/drawing/2014/main" id="{7FA40290-0142-429A-A3CF-9F2201CB375A}"/>
                  </a:ext>
                </a:extLst>
              </p:cNvPr>
              <p:cNvSpPr/>
              <p:nvPr/>
            </p:nvSpPr>
            <p:spPr>
              <a:xfrm rot="3535299">
                <a:off x="6194053" y="1592634"/>
                <a:ext cx="54864" cy="548640"/>
              </a:xfrm>
              <a:prstGeom prst="roundRect">
                <a:avLst>
                  <a:gd name="adj" fmla="val 50000"/>
                </a:avLst>
              </a:prstGeom>
              <a:solidFill>
                <a:srgbClr val="FBAB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5073"/>
                  </a:solidFill>
                  <a:effectLst/>
                  <a:uLnTx/>
                  <a:uFillTx/>
                  <a:latin typeface="CiscoSansTT Light" panose="020B0503020201020303" pitchFamily="34" charset="0"/>
                  <a:ea typeface="+mn-ea"/>
                  <a:cs typeface="CiscoSansTT Light" panose="020B0503020201020303" pitchFamily="34" charset="0"/>
                </a:endParaRPr>
              </a:p>
            </p:txBody>
          </p:sp>
          <p:sp>
            <p:nvSpPr>
              <p:cNvPr id="269" name="Rectangle: Rounded Corners 268">
                <a:extLst>
                  <a:ext uri="{FF2B5EF4-FFF2-40B4-BE49-F238E27FC236}">
                    <a16:creationId xmlns:a16="http://schemas.microsoft.com/office/drawing/2014/main" id="{13DD8A00-D7F7-48DF-81B7-1E179D80D365}"/>
                  </a:ext>
                </a:extLst>
              </p:cNvPr>
              <p:cNvSpPr/>
              <p:nvPr/>
            </p:nvSpPr>
            <p:spPr>
              <a:xfrm rot="6157619">
                <a:off x="6194177" y="1591898"/>
                <a:ext cx="54864" cy="548640"/>
              </a:xfrm>
              <a:prstGeom prst="roundRect">
                <a:avLst>
                  <a:gd name="adj" fmla="val 50000"/>
                </a:avLst>
              </a:prstGeom>
              <a:solidFill>
                <a:srgbClr val="FBAB1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5073"/>
                  </a:solidFill>
                  <a:effectLst/>
                  <a:uLnTx/>
                  <a:uFillTx/>
                  <a:latin typeface="CiscoSansTT Light" panose="020B0503020201020303" pitchFamily="34" charset="0"/>
                  <a:ea typeface="+mn-ea"/>
                  <a:cs typeface="CiscoSansTT Light" panose="020B0503020201020303" pitchFamily="34" charset="0"/>
                </a:endParaRPr>
              </a:p>
            </p:txBody>
          </p:sp>
          <p:sp>
            <p:nvSpPr>
              <p:cNvPr id="270" name="Freeform: Shape 269">
                <a:extLst>
                  <a:ext uri="{FF2B5EF4-FFF2-40B4-BE49-F238E27FC236}">
                    <a16:creationId xmlns:a16="http://schemas.microsoft.com/office/drawing/2014/main" id="{E87FDA78-7417-4AB8-9F6D-9A030DAF9BC6}"/>
                  </a:ext>
                </a:extLst>
              </p:cNvPr>
              <p:cNvSpPr>
                <a:spLocks noChangeArrowheads="1"/>
              </p:cNvSpPr>
              <p:nvPr/>
            </p:nvSpPr>
            <p:spPr bwMode="auto">
              <a:xfrm>
                <a:off x="6041775" y="1631791"/>
                <a:ext cx="356723" cy="419637"/>
              </a:xfrm>
              <a:custGeom>
                <a:avLst/>
                <a:gdLst>
                  <a:gd name="connsiteX0" fmla="*/ 78692 w 356723"/>
                  <a:gd name="connsiteY0" fmla="*/ 0 h 419637"/>
                  <a:gd name="connsiteX1" fmla="*/ 145098 w 356723"/>
                  <a:gd name="connsiteY1" fmla="*/ 42738 h 419637"/>
                  <a:gd name="connsiteX2" fmla="*/ 146343 w 356723"/>
                  <a:gd name="connsiteY2" fmla="*/ 48726 h 419637"/>
                  <a:gd name="connsiteX3" fmla="*/ 204628 w 356723"/>
                  <a:gd name="connsiteY3" fmla="*/ 54956 h 419637"/>
                  <a:gd name="connsiteX4" fmla="*/ 321702 w 356723"/>
                  <a:gd name="connsiteY4" fmla="*/ 145580 h 419637"/>
                  <a:gd name="connsiteX5" fmla="*/ 284268 w 356723"/>
                  <a:gd name="connsiteY5" fmla="*/ 397501 h 419637"/>
                  <a:gd name="connsiteX6" fmla="*/ 34706 w 356723"/>
                  <a:gd name="connsiteY6" fmla="*/ 321639 h 419637"/>
                  <a:gd name="connsiteX7" fmla="*/ 24693 w 356723"/>
                  <a:gd name="connsiteY7" fmla="*/ 116226 h 419637"/>
                  <a:gd name="connsiteX8" fmla="*/ 25163 w 356723"/>
                  <a:gd name="connsiteY8" fmla="*/ 115758 h 419637"/>
                  <a:gd name="connsiteX9" fmla="*/ 12287 w 356723"/>
                  <a:gd name="connsiteY9" fmla="*/ 97214 h 419637"/>
                  <a:gd name="connsiteX10" fmla="*/ 6623 w 356723"/>
                  <a:gd name="connsiteY10" fmla="*/ 69976 h 419637"/>
                  <a:gd name="connsiteX11" fmla="*/ 78692 w 356723"/>
                  <a:gd name="connsiteY11" fmla="*/ 0 h 41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723" h="419637">
                    <a:moveTo>
                      <a:pt x="78692" y="0"/>
                    </a:moveTo>
                    <a:cubicBezTo>
                      <a:pt x="108545" y="0"/>
                      <a:pt x="134157" y="17623"/>
                      <a:pt x="145098" y="42738"/>
                    </a:cubicBezTo>
                    <a:lnTo>
                      <a:pt x="146343" y="48726"/>
                    </a:lnTo>
                    <a:lnTo>
                      <a:pt x="204628" y="54956"/>
                    </a:lnTo>
                    <a:cubicBezTo>
                      <a:pt x="249769" y="68823"/>
                      <a:pt x="292342" y="100134"/>
                      <a:pt x="321702" y="145580"/>
                    </a:cubicBezTo>
                    <a:cubicBezTo>
                      <a:pt x="380422" y="236472"/>
                      <a:pt x="363540" y="348835"/>
                      <a:pt x="284268" y="397501"/>
                    </a:cubicBezTo>
                    <a:cubicBezTo>
                      <a:pt x="204995" y="446168"/>
                      <a:pt x="93426" y="411815"/>
                      <a:pt x="34706" y="321639"/>
                    </a:cubicBezTo>
                    <a:cubicBezTo>
                      <a:pt x="-8785" y="253470"/>
                      <a:pt x="-10574" y="172821"/>
                      <a:pt x="24693" y="116226"/>
                    </a:cubicBezTo>
                    <a:lnTo>
                      <a:pt x="25163" y="115758"/>
                    </a:lnTo>
                    <a:lnTo>
                      <a:pt x="12287" y="97214"/>
                    </a:lnTo>
                    <a:cubicBezTo>
                      <a:pt x="8640" y="88842"/>
                      <a:pt x="6623" y="79638"/>
                      <a:pt x="6623" y="69976"/>
                    </a:cubicBezTo>
                    <a:cubicBezTo>
                      <a:pt x="6623" y="31329"/>
                      <a:pt x="38889" y="0"/>
                      <a:pt x="78692" y="0"/>
                    </a:cubicBezTo>
                    <a:close/>
                  </a:path>
                </a:pathLst>
              </a:custGeom>
              <a:solidFill>
                <a:srgbClr val="FBAB18"/>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282828"/>
                  </a:solidFill>
                  <a:effectLst/>
                  <a:uLnTx/>
                  <a:uFillTx/>
                  <a:latin typeface="CiscoSansTT Light" panose="020B0503020201020303" pitchFamily="34" charset="0"/>
                  <a:cs typeface="CiscoSansTT Light" panose="020B0503020201020303" pitchFamily="34" charset="0"/>
                </a:endParaRPr>
              </a:p>
            </p:txBody>
          </p:sp>
        </p:grpSp>
      </p:grpSp>
      <p:pic>
        <p:nvPicPr>
          <p:cNvPr id="271" name="Picture 270">
            <a:extLst>
              <a:ext uri="{FF2B5EF4-FFF2-40B4-BE49-F238E27FC236}">
                <a16:creationId xmlns:a16="http://schemas.microsoft.com/office/drawing/2014/main" id="{CCFC2AE4-87A2-410F-8D34-1817088E7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178" y="4336538"/>
            <a:ext cx="365760" cy="365760"/>
          </a:xfrm>
          <a:prstGeom prst="rect">
            <a:avLst/>
          </a:prstGeom>
        </p:spPr>
      </p:pic>
      <p:pic>
        <p:nvPicPr>
          <p:cNvPr id="272" name="Picture 271">
            <a:extLst>
              <a:ext uri="{FF2B5EF4-FFF2-40B4-BE49-F238E27FC236}">
                <a16:creationId xmlns:a16="http://schemas.microsoft.com/office/drawing/2014/main" id="{CC493F81-613E-4664-B41E-8AA2D496C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178" y="3836008"/>
            <a:ext cx="365760" cy="365760"/>
          </a:xfrm>
          <a:prstGeom prst="rect">
            <a:avLst/>
          </a:prstGeom>
        </p:spPr>
      </p:pic>
      <p:grpSp>
        <p:nvGrpSpPr>
          <p:cNvPr id="276" name="Group 275">
            <a:extLst>
              <a:ext uri="{FF2B5EF4-FFF2-40B4-BE49-F238E27FC236}">
                <a16:creationId xmlns:a16="http://schemas.microsoft.com/office/drawing/2014/main" id="{DD27EBB5-5455-4D53-B677-9C40D869BF3B}"/>
              </a:ext>
            </a:extLst>
          </p:cNvPr>
          <p:cNvGrpSpPr>
            <a:grpSpLocks noChangeAspect="1"/>
          </p:cNvGrpSpPr>
          <p:nvPr/>
        </p:nvGrpSpPr>
        <p:grpSpPr>
          <a:xfrm>
            <a:off x="5382178" y="2834950"/>
            <a:ext cx="365760" cy="365760"/>
            <a:chOff x="3414384" y="1604322"/>
            <a:chExt cx="2286000" cy="2286000"/>
          </a:xfrm>
          <a:solidFill>
            <a:schemeClr val="bg2"/>
          </a:solidFill>
        </p:grpSpPr>
        <p:sp>
          <p:nvSpPr>
            <p:cNvPr id="277" name="Oval 276">
              <a:extLst>
                <a:ext uri="{FF2B5EF4-FFF2-40B4-BE49-F238E27FC236}">
                  <a16:creationId xmlns:a16="http://schemas.microsoft.com/office/drawing/2014/main" id="{3D275C02-8937-4AC1-9DFE-01F45E5DB7DA}"/>
                </a:ext>
              </a:extLst>
            </p:cNvPr>
            <p:cNvSpPr>
              <a:spLocks noChangeAspect="1"/>
            </p:cNvSpPr>
            <p:nvPr/>
          </p:nvSpPr>
          <p:spPr>
            <a:xfrm>
              <a:off x="3414384" y="1604322"/>
              <a:ext cx="2286000" cy="22860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8" name="Group 277">
              <a:extLst>
                <a:ext uri="{FF2B5EF4-FFF2-40B4-BE49-F238E27FC236}">
                  <a16:creationId xmlns:a16="http://schemas.microsoft.com/office/drawing/2014/main" id="{AF891600-2698-43F7-B62E-268A78B8F3C1}"/>
                </a:ext>
              </a:extLst>
            </p:cNvPr>
            <p:cNvGrpSpPr/>
            <p:nvPr/>
          </p:nvGrpSpPr>
          <p:grpSpPr>
            <a:xfrm>
              <a:off x="3605896" y="1901481"/>
              <a:ext cx="1902977" cy="1691682"/>
              <a:chOff x="3605896" y="1904393"/>
              <a:chExt cx="1902977" cy="1691682"/>
            </a:xfrm>
            <a:grpFill/>
          </p:grpSpPr>
          <p:sp>
            <p:nvSpPr>
              <p:cNvPr id="279" name="Rectangle: Rounded Corners 278">
                <a:extLst>
                  <a:ext uri="{FF2B5EF4-FFF2-40B4-BE49-F238E27FC236}">
                    <a16:creationId xmlns:a16="http://schemas.microsoft.com/office/drawing/2014/main" id="{507904C1-212C-48C9-A9A6-BAEE19FBE663}"/>
                  </a:ext>
                </a:extLst>
              </p:cNvPr>
              <p:cNvSpPr/>
              <p:nvPr/>
            </p:nvSpPr>
            <p:spPr>
              <a:xfrm>
                <a:off x="4273920" y="1904393"/>
                <a:ext cx="566928" cy="25146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Rounded Corners 279">
                <a:extLst>
                  <a:ext uri="{FF2B5EF4-FFF2-40B4-BE49-F238E27FC236}">
                    <a16:creationId xmlns:a16="http://schemas.microsoft.com/office/drawing/2014/main" id="{63B1978A-7B23-405D-B45A-4EEF927A1349}"/>
                  </a:ext>
                </a:extLst>
              </p:cNvPr>
              <p:cNvSpPr/>
              <p:nvPr/>
            </p:nvSpPr>
            <p:spPr>
              <a:xfrm>
                <a:off x="4273920" y="3344615"/>
                <a:ext cx="566928" cy="25146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1" name="Group 280">
                <a:extLst>
                  <a:ext uri="{FF2B5EF4-FFF2-40B4-BE49-F238E27FC236}">
                    <a16:creationId xmlns:a16="http://schemas.microsoft.com/office/drawing/2014/main" id="{B9FF765D-A837-4D00-8EDD-50633BF64CBB}"/>
                  </a:ext>
                </a:extLst>
              </p:cNvPr>
              <p:cNvGrpSpPr/>
              <p:nvPr/>
            </p:nvGrpSpPr>
            <p:grpSpPr>
              <a:xfrm>
                <a:off x="3940252" y="2264449"/>
                <a:ext cx="1234265" cy="251460"/>
                <a:chOff x="1510312" y="2264449"/>
                <a:chExt cx="1234265" cy="251460"/>
              </a:xfrm>
              <a:grpFill/>
            </p:grpSpPr>
            <p:sp>
              <p:nvSpPr>
                <p:cNvPr id="289" name="Rectangle: Rounded Corners 288">
                  <a:extLst>
                    <a:ext uri="{FF2B5EF4-FFF2-40B4-BE49-F238E27FC236}">
                      <a16:creationId xmlns:a16="http://schemas.microsoft.com/office/drawing/2014/main" id="{6F2E6D08-7275-466E-9A2C-E78D53CB4930}"/>
                    </a:ext>
                  </a:extLst>
                </p:cNvPr>
                <p:cNvSpPr/>
                <p:nvPr/>
              </p:nvSpPr>
              <p:spPr>
                <a:xfrm>
                  <a:off x="1510312" y="2264449"/>
                  <a:ext cx="566928" cy="25146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Rectangle: Rounded Corners 289">
                  <a:extLst>
                    <a:ext uri="{FF2B5EF4-FFF2-40B4-BE49-F238E27FC236}">
                      <a16:creationId xmlns:a16="http://schemas.microsoft.com/office/drawing/2014/main" id="{61000FA2-E2A1-454D-A860-2DCD5E72AE46}"/>
                    </a:ext>
                  </a:extLst>
                </p:cNvPr>
                <p:cNvSpPr/>
                <p:nvPr/>
              </p:nvSpPr>
              <p:spPr>
                <a:xfrm>
                  <a:off x="2177649" y="2264449"/>
                  <a:ext cx="566928" cy="251460"/>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2" name="Group 281">
                <a:extLst>
                  <a:ext uri="{FF2B5EF4-FFF2-40B4-BE49-F238E27FC236}">
                    <a16:creationId xmlns:a16="http://schemas.microsoft.com/office/drawing/2014/main" id="{5C616CC3-19DF-485E-992E-3218BBACB26E}"/>
                  </a:ext>
                </a:extLst>
              </p:cNvPr>
              <p:cNvGrpSpPr/>
              <p:nvPr/>
            </p:nvGrpSpPr>
            <p:grpSpPr>
              <a:xfrm>
                <a:off x="3605896" y="2624504"/>
                <a:ext cx="1902977" cy="251460"/>
                <a:chOff x="1172423" y="2624504"/>
                <a:chExt cx="1902977" cy="251460"/>
              </a:xfrm>
              <a:grpFill/>
            </p:grpSpPr>
            <p:sp>
              <p:nvSpPr>
                <p:cNvPr id="286" name="Rectangle: Rounded Corners 285">
                  <a:extLst>
                    <a:ext uri="{FF2B5EF4-FFF2-40B4-BE49-F238E27FC236}">
                      <a16:creationId xmlns:a16="http://schemas.microsoft.com/office/drawing/2014/main" id="{59554AE4-06D7-43C2-86E4-843F9D2B87E0}"/>
                    </a:ext>
                  </a:extLst>
                </p:cNvPr>
                <p:cNvSpPr/>
                <p:nvPr/>
              </p:nvSpPr>
              <p:spPr>
                <a:xfrm>
                  <a:off x="1172423" y="2624504"/>
                  <a:ext cx="566928" cy="25146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Rounded Corners 286">
                  <a:extLst>
                    <a:ext uri="{FF2B5EF4-FFF2-40B4-BE49-F238E27FC236}">
                      <a16:creationId xmlns:a16="http://schemas.microsoft.com/office/drawing/2014/main" id="{6B4CC17A-31E9-4AE3-9DD7-3C1DE5F51627}"/>
                    </a:ext>
                  </a:extLst>
                </p:cNvPr>
                <p:cNvSpPr/>
                <p:nvPr/>
              </p:nvSpPr>
              <p:spPr>
                <a:xfrm>
                  <a:off x="1840447" y="2624504"/>
                  <a:ext cx="566928" cy="25146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ectangle: Rounded Corners 287">
                  <a:extLst>
                    <a:ext uri="{FF2B5EF4-FFF2-40B4-BE49-F238E27FC236}">
                      <a16:creationId xmlns:a16="http://schemas.microsoft.com/office/drawing/2014/main" id="{9ABBC137-0F84-4D82-9A71-7098DC189815}"/>
                    </a:ext>
                  </a:extLst>
                </p:cNvPr>
                <p:cNvSpPr/>
                <p:nvPr/>
              </p:nvSpPr>
              <p:spPr>
                <a:xfrm>
                  <a:off x="2508472" y="2624504"/>
                  <a:ext cx="566928" cy="25146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3" name="Group 282">
                <a:extLst>
                  <a:ext uri="{FF2B5EF4-FFF2-40B4-BE49-F238E27FC236}">
                    <a16:creationId xmlns:a16="http://schemas.microsoft.com/office/drawing/2014/main" id="{C537C8E9-F2B9-45CA-A565-C1C259FD33C8}"/>
                  </a:ext>
                </a:extLst>
              </p:cNvPr>
              <p:cNvGrpSpPr/>
              <p:nvPr/>
            </p:nvGrpSpPr>
            <p:grpSpPr>
              <a:xfrm>
                <a:off x="3940252" y="2984560"/>
                <a:ext cx="1234265" cy="251460"/>
                <a:chOff x="1510312" y="2264449"/>
                <a:chExt cx="1234265" cy="251460"/>
              </a:xfrm>
              <a:grpFill/>
            </p:grpSpPr>
            <p:sp>
              <p:nvSpPr>
                <p:cNvPr id="284" name="Rectangle: Rounded Corners 283">
                  <a:extLst>
                    <a:ext uri="{FF2B5EF4-FFF2-40B4-BE49-F238E27FC236}">
                      <a16:creationId xmlns:a16="http://schemas.microsoft.com/office/drawing/2014/main" id="{1D9E082F-DA9C-44E3-AD99-761270C964E8}"/>
                    </a:ext>
                  </a:extLst>
                </p:cNvPr>
                <p:cNvSpPr/>
                <p:nvPr/>
              </p:nvSpPr>
              <p:spPr>
                <a:xfrm>
                  <a:off x="1510312" y="2264449"/>
                  <a:ext cx="566928" cy="25146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Rectangle: Rounded Corners 284">
                  <a:extLst>
                    <a:ext uri="{FF2B5EF4-FFF2-40B4-BE49-F238E27FC236}">
                      <a16:creationId xmlns:a16="http://schemas.microsoft.com/office/drawing/2014/main" id="{89378A28-0CD7-4CA3-A475-177CC73DB3A7}"/>
                    </a:ext>
                  </a:extLst>
                </p:cNvPr>
                <p:cNvSpPr/>
                <p:nvPr/>
              </p:nvSpPr>
              <p:spPr>
                <a:xfrm>
                  <a:off x="2177649" y="2264449"/>
                  <a:ext cx="566928" cy="25146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298" name="Group 297">
            <a:extLst>
              <a:ext uri="{FF2B5EF4-FFF2-40B4-BE49-F238E27FC236}">
                <a16:creationId xmlns:a16="http://schemas.microsoft.com/office/drawing/2014/main" id="{8EFDF51D-0BB4-4CCE-8580-301B876AC3A3}"/>
              </a:ext>
            </a:extLst>
          </p:cNvPr>
          <p:cNvGrpSpPr>
            <a:grpSpLocks noChangeAspect="1"/>
          </p:cNvGrpSpPr>
          <p:nvPr/>
        </p:nvGrpSpPr>
        <p:grpSpPr>
          <a:xfrm>
            <a:off x="5382178" y="3335479"/>
            <a:ext cx="365760" cy="365760"/>
            <a:chOff x="1605671" y="2243282"/>
            <a:chExt cx="822960" cy="822960"/>
          </a:xfrm>
        </p:grpSpPr>
        <p:sp>
          <p:nvSpPr>
            <p:cNvPr id="299" name="Oval 298">
              <a:extLst>
                <a:ext uri="{FF2B5EF4-FFF2-40B4-BE49-F238E27FC236}">
                  <a16:creationId xmlns:a16="http://schemas.microsoft.com/office/drawing/2014/main" id="{D902C5A9-80CC-499F-AB14-D9AF5D78CF2F}"/>
                </a:ext>
              </a:extLst>
            </p:cNvPr>
            <p:cNvSpPr>
              <a:spLocks noChangeAspect="1"/>
            </p:cNvSpPr>
            <p:nvPr/>
          </p:nvSpPr>
          <p:spPr>
            <a:xfrm>
              <a:off x="1605671" y="2243282"/>
              <a:ext cx="822960" cy="822960"/>
            </a:xfrm>
            <a:prstGeom prst="ellipse">
              <a:avLst/>
            </a:prstGeom>
            <a:solidFill>
              <a:srgbClr val="00BCE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w="0"/>
                <a:solidFill>
                  <a:srgbClr val="FFFFFF"/>
                </a:solidFill>
                <a:effectLst>
                  <a:outerShdw blurRad="38100" dist="25400" dir="5400000" algn="ctr" rotWithShape="0">
                    <a:srgbClr val="6E747A">
                      <a:alpha val="43000"/>
                    </a:srgbClr>
                  </a:outerShdw>
                </a:effectLst>
                <a:uLnTx/>
                <a:uFillTx/>
                <a:latin typeface="CiscoSansTT ExtraLight"/>
                <a:ea typeface="+mn-ea"/>
                <a:cs typeface="+mn-cs"/>
              </a:endParaRPr>
            </a:p>
          </p:txBody>
        </p:sp>
        <p:grpSp>
          <p:nvGrpSpPr>
            <p:cNvPr id="300" name="Group 299">
              <a:extLst>
                <a:ext uri="{FF2B5EF4-FFF2-40B4-BE49-F238E27FC236}">
                  <a16:creationId xmlns:a16="http://schemas.microsoft.com/office/drawing/2014/main" id="{7231B06A-45C1-454B-85BD-CEEB290C39CE}"/>
                </a:ext>
              </a:extLst>
            </p:cNvPr>
            <p:cNvGrpSpPr>
              <a:grpSpLocks noChangeAspect="1"/>
            </p:cNvGrpSpPr>
            <p:nvPr/>
          </p:nvGrpSpPr>
          <p:grpSpPr>
            <a:xfrm>
              <a:off x="1697384" y="2334722"/>
              <a:ext cx="639535" cy="640080"/>
              <a:chOff x="7701867" y="1532771"/>
              <a:chExt cx="502920" cy="503348"/>
            </a:xfrm>
            <a:solidFill>
              <a:srgbClr val="FFFFFF"/>
            </a:solidFill>
          </p:grpSpPr>
          <p:sp>
            <p:nvSpPr>
              <p:cNvPr id="301" name="Freeform 5">
                <a:extLst>
                  <a:ext uri="{FF2B5EF4-FFF2-40B4-BE49-F238E27FC236}">
                    <a16:creationId xmlns:a16="http://schemas.microsoft.com/office/drawing/2014/main" id="{2CE9E1A6-9D04-49DB-B94D-F9505E61C24A}"/>
                  </a:ext>
                </a:extLst>
              </p:cNvPr>
              <p:cNvSpPr>
                <a:spLocks noEditPoints="1"/>
              </p:cNvSpPr>
              <p:nvPr/>
            </p:nvSpPr>
            <p:spPr bwMode="auto">
              <a:xfrm>
                <a:off x="7701867" y="1532771"/>
                <a:ext cx="502920" cy="503348"/>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74"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CiscoSansTT Light" panose="020B0503020201020303" pitchFamily="34" charset="0"/>
                  <a:ea typeface=""/>
                  <a:cs typeface="CiscoSansTT Light" panose="020B0503020201020303" pitchFamily="34" charset="0"/>
                </a:endParaRPr>
              </a:p>
            </p:txBody>
          </p:sp>
          <p:grpSp>
            <p:nvGrpSpPr>
              <p:cNvPr id="302" name="Group 301">
                <a:extLst>
                  <a:ext uri="{FF2B5EF4-FFF2-40B4-BE49-F238E27FC236}">
                    <a16:creationId xmlns:a16="http://schemas.microsoft.com/office/drawing/2014/main" id="{5C2C81F5-4344-4070-A677-F067288582BC}"/>
                  </a:ext>
                </a:extLst>
              </p:cNvPr>
              <p:cNvGrpSpPr>
                <a:grpSpLocks noChangeAspect="1"/>
              </p:cNvGrpSpPr>
              <p:nvPr/>
            </p:nvGrpSpPr>
            <p:grpSpPr>
              <a:xfrm>
                <a:off x="7839027" y="1672845"/>
                <a:ext cx="228600" cy="228548"/>
                <a:chOff x="5947165" y="1594253"/>
                <a:chExt cx="548764" cy="548640"/>
              </a:xfrm>
              <a:grpFill/>
            </p:grpSpPr>
            <p:sp>
              <p:nvSpPr>
                <p:cNvPr id="303" name="Rectangle: Rounded Corners 302">
                  <a:extLst>
                    <a:ext uri="{FF2B5EF4-FFF2-40B4-BE49-F238E27FC236}">
                      <a16:creationId xmlns:a16="http://schemas.microsoft.com/office/drawing/2014/main" id="{2A280C2A-6C57-4541-AE3F-3A9C3FAA02E5}"/>
                    </a:ext>
                  </a:extLst>
                </p:cNvPr>
                <p:cNvSpPr/>
                <p:nvPr/>
              </p:nvSpPr>
              <p:spPr>
                <a:xfrm rot="859216">
                  <a:off x="6194309" y="1594253"/>
                  <a:ext cx="54864" cy="548640"/>
                </a:xfrm>
                <a:prstGeom prst="roundRect">
                  <a:avLst>
                    <a:gd name="adj" fmla="val 50000"/>
                  </a:avLst>
                </a:prstGeom>
                <a:solidFill>
                  <a:srgbClr val="0050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5073"/>
                    </a:solidFill>
                    <a:effectLst/>
                    <a:uLnTx/>
                    <a:uFillTx/>
                    <a:latin typeface="CiscoSansTT Light" panose="020B0503020201020303" pitchFamily="34" charset="0"/>
                    <a:ea typeface="+mn-ea"/>
                    <a:cs typeface="CiscoSansTT Light" panose="020B0503020201020303" pitchFamily="34" charset="0"/>
                  </a:endParaRPr>
                </a:p>
              </p:txBody>
            </p:sp>
            <p:sp>
              <p:nvSpPr>
                <p:cNvPr id="304" name="Rectangle: Rounded Corners 303">
                  <a:extLst>
                    <a:ext uri="{FF2B5EF4-FFF2-40B4-BE49-F238E27FC236}">
                      <a16:creationId xmlns:a16="http://schemas.microsoft.com/office/drawing/2014/main" id="{EBF08A52-5275-44F3-AC76-15F26DDB9FAE}"/>
                    </a:ext>
                  </a:extLst>
                </p:cNvPr>
                <p:cNvSpPr/>
                <p:nvPr/>
              </p:nvSpPr>
              <p:spPr>
                <a:xfrm rot="3535299">
                  <a:off x="6194053" y="1592634"/>
                  <a:ext cx="54864" cy="548640"/>
                </a:xfrm>
                <a:prstGeom prst="roundRect">
                  <a:avLst>
                    <a:gd name="adj" fmla="val 50000"/>
                  </a:avLst>
                </a:prstGeom>
                <a:solidFill>
                  <a:srgbClr val="0050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5073"/>
                    </a:solidFill>
                    <a:effectLst/>
                    <a:uLnTx/>
                    <a:uFillTx/>
                    <a:latin typeface="CiscoSansTT Light" panose="020B0503020201020303" pitchFamily="34" charset="0"/>
                    <a:ea typeface="+mn-ea"/>
                    <a:cs typeface="CiscoSansTT Light" panose="020B0503020201020303" pitchFamily="34" charset="0"/>
                  </a:endParaRPr>
                </a:p>
              </p:txBody>
            </p:sp>
            <p:sp>
              <p:nvSpPr>
                <p:cNvPr id="305" name="Rectangle: Rounded Corners 304">
                  <a:extLst>
                    <a:ext uri="{FF2B5EF4-FFF2-40B4-BE49-F238E27FC236}">
                      <a16:creationId xmlns:a16="http://schemas.microsoft.com/office/drawing/2014/main" id="{999BB7E7-93D7-4798-8DFD-DE3E9F420DD0}"/>
                    </a:ext>
                  </a:extLst>
                </p:cNvPr>
                <p:cNvSpPr/>
                <p:nvPr/>
              </p:nvSpPr>
              <p:spPr>
                <a:xfrm rot="6157619">
                  <a:off x="6194177" y="1591898"/>
                  <a:ext cx="54864" cy="548640"/>
                </a:xfrm>
                <a:prstGeom prst="roundRect">
                  <a:avLst>
                    <a:gd name="adj" fmla="val 50000"/>
                  </a:avLst>
                </a:prstGeom>
                <a:solidFill>
                  <a:srgbClr val="0050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5073"/>
                    </a:solidFill>
                    <a:effectLst/>
                    <a:uLnTx/>
                    <a:uFillTx/>
                    <a:latin typeface="CiscoSansTT Light" panose="020B0503020201020303" pitchFamily="34" charset="0"/>
                    <a:ea typeface="+mn-ea"/>
                    <a:cs typeface="CiscoSansTT Light" panose="020B0503020201020303" pitchFamily="34" charset="0"/>
                  </a:endParaRPr>
                </a:p>
              </p:txBody>
            </p:sp>
            <p:sp>
              <p:nvSpPr>
                <p:cNvPr id="306" name="Freeform: Shape 305">
                  <a:extLst>
                    <a:ext uri="{FF2B5EF4-FFF2-40B4-BE49-F238E27FC236}">
                      <a16:creationId xmlns:a16="http://schemas.microsoft.com/office/drawing/2014/main" id="{BE5D502D-6F6C-432B-AB63-56151AF3D991}"/>
                    </a:ext>
                  </a:extLst>
                </p:cNvPr>
                <p:cNvSpPr>
                  <a:spLocks noChangeArrowheads="1"/>
                </p:cNvSpPr>
                <p:nvPr/>
              </p:nvSpPr>
              <p:spPr bwMode="auto">
                <a:xfrm>
                  <a:off x="6041777" y="1631788"/>
                  <a:ext cx="356723" cy="419637"/>
                </a:xfrm>
                <a:custGeom>
                  <a:avLst/>
                  <a:gdLst>
                    <a:gd name="connsiteX0" fmla="*/ 78692 w 356723"/>
                    <a:gd name="connsiteY0" fmla="*/ 0 h 419637"/>
                    <a:gd name="connsiteX1" fmla="*/ 145098 w 356723"/>
                    <a:gd name="connsiteY1" fmla="*/ 42738 h 419637"/>
                    <a:gd name="connsiteX2" fmla="*/ 146343 w 356723"/>
                    <a:gd name="connsiteY2" fmla="*/ 48726 h 419637"/>
                    <a:gd name="connsiteX3" fmla="*/ 204628 w 356723"/>
                    <a:gd name="connsiteY3" fmla="*/ 54956 h 419637"/>
                    <a:gd name="connsiteX4" fmla="*/ 321702 w 356723"/>
                    <a:gd name="connsiteY4" fmla="*/ 145580 h 419637"/>
                    <a:gd name="connsiteX5" fmla="*/ 284268 w 356723"/>
                    <a:gd name="connsiteY5" fmla="*/ 397501 h 419637"/>
                    <a:gd name="connsiteX6" fmla="*/ 34706 w 356723"/>
                    <a:gd name="connsiteY6" fmla="*/ 321639 h 419637"/>
                    <a:gd name="connsiteX7" fmla="*/ 24693 w 356723"/>
                    <a:gd name="connsiteY7" fmla="*/ 116226 h 419637"/>
                    <a:gd name="connsiteX8" fmla="*/ 25163 w 356723"/>
                    <a:gd name="connsiteY8" fmla="*/ 115758 h 419637"/>
                    <a:gd name="connsiteX9" fmla="*/ 12287 w 356723"/>
                    <a:gd name="connsiteY9" fmla="*/ 97214 h 419637"/>
                    <a:gd name="connsiteX10" fmla="*/ 6623 w 356723"/>
                    <a:gd name="connsiteY10" fmla="*/ 69976 h 419637"/>
                    <a:gd name="connsiteX11" fmla="*/ 78692 w 356723"/>
                    <a:gd name="connsiteY11" fmla="*/ 0 h 41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723" h="419637">
                      <a:moveTo>
                        <a:pt x="78692" y="0"/>
                      </a:moveTo>
                      <a:cubicBezTo>
                        <a:pt x="108545" y="0"/>
                        <a:pt x="134157" y="17623"/>
                        <a:pt x="145098" y="42738"/>
                      </a:cubicBezTo>
                      <a:lnTo>
                        <a:pt x="146343" y="48726"/>
                      </a:lnTo>
                      <a:lnTo>
                        <a:pt x="204628" y="54956"/>
                      </a:lnTo>
                      <a:cubicBezTo>
                        <a:pt x="249769" y="68823"/>
                        <a:pt x="292342" y="100134"/>
                        <a:pt x="321702" y="145580"/>
                      </a:cubicBezTo>
                      <a:cubicBezTo>
                        <a:pt x="380422" y="236472"/>
                        <a:pt x="363540" y="348835"/>
                        <a:pt x="284268" y="397501"/>
                      </a:cubicBezTo>
                      <a:cubicBezTo>
                        <a:pt x="204995" y="446168"/>
                        <a:pt x="93426" y="411815"/>
                        <a:pt x="34706" y="321639"/>
                      </a:cubicBezTo>
                      <a:cubicBezTo>
                        <a:pt x="-8785" y="253470"/>
                        <a:pt x="-10574" y="172821"/>
                        <a:pt x="24693" y="116226"/>
                      </a:cubicBezTo>
                      <a:lnTo>
                        <a:pt x="25163" y="115758"/>
                      </a:lnTo>
                      <a:lnTo>
                        <a:pt x="12287" y="97214"/>
                      </a:lnTo>
                      <a:cubicBezTo>
                        <a:pt x="8640" y="88842"/>
                        <a:pt x="6623" y="79638"/>
                        <a:pt x="6623" y="69976"/>
                      </a:cubicBezTo>
                      <a:cubicBezTo>
                        <a:pt x="6623" y="31329"/>
                        <a:pt x="38889" y="0"/>
                        <a:pt x="78692" y="0"/>
                      </a:cubicBezTo>
                      <a:close/>
                    </a:path>
                  </a:pathLst>
                </a:custGeom>
                <a:solidFill>
                  <a:srgbClr val="005073"/>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282828"/>
                    </a:solidFill>
                    <a:effectLst/>
                    <a:uLnTx/>
                    <a:uFillTx/>
                    <a:latin typeface="CiscoSansTT Light" panose="020B0503020201020303" pitchFamily="34" charset="0"/>
                    <a:cs typeface="CiscoSansTT Light" panose="020B0503020201020303" pitchFamily="34" charset="0"/>
                  </a:endParaRPr>
                </a:p>
              </p:txBody>
            </p:sp>
          </p:grpSp>
        </p:grpSp>
      </p:grpSp>
      <p:pic>
        <p:nvPicPr>
          <p:cNvPr id="307" name="Picture 306">
            <a:extLst>
              <a:ext uri="{FF2B5EF4-FFF2-40B4-BE49-F238E27FC236}">
                <a16:creationId xmlns:a16="http://schemas.microsoft.com/office/drawing/2014/main" id="{A9BE453E-1A98-4DE0-B178-E4671B7EC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063" y="4336538"/>
            <a:ext cx="365760" cy="365760"/>
          </a:xfrm>
          <a:prstGeom prst="rect">
            <a:avLst/>
          </a:prstGeom>
        </p:spPr>
      </p:pic>
      <p:pic>
        <p:nvPicPr>
          <p:cNvPr id="308" name="Picture 307">
            <a:extLst>
              <a:ext uri="{FF2B5EF4-FFF2-40B4-BE49-F238E27FC236}">
                <a16:creationId xmlns:a16="http://schemas.microsoft.com/office/drawing/2014/main" id="{0018E4AA-49B1-4CC4-ADE0-90D61DE3A03A}"/>
              </a:ext>
            </a:extLst>
          </p:cNvPr>
          <p:cNvPicPr>
            <a:picLocks noChangeAspect="1"/>
          </p:cNvPicPr>
          <p:nvPr/>
        </p:nvPicPr>
        <p:blipFill>
          <a:blip r:embed="rId6"/>
          <a:stretch>
            <a:fillRect/>
          </a:stretch>
        </p:blipFill>
        <p:spPr>
          <a:xfrm>
            <a:off x="3396063" y="3335479"/>
            <a:ext cx="365760" cy="365760"/>
          </a:xfrm>
          <a:prstGeom prst="rect">
            <a:avLst/>
          </a:prstGeom>
        </p:spPr>
      </p:pic>
      <p:pic>
        <p:nvPicPr>
          <p:cNvPr id="309" name="Picture 308">
            <a:extLst>
              <a:ext uri="{FF2B5EF4-FFF2-40B4-BE49-F238E27FC236}">
                <a16:creationId xmlns:a16="http://schemas.microsoft.com/office/drawing/2014/main" id="{54B3675E-E787-4767-BA89-2DC18D82E3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063" y="3836008"/>
            <a:ext cx="365760" cy="365760"/>
          </a:xfrm>
          <a:prstGeom prst="rect">
            <a:avLst/>
          </a:prstGeom>
        </p:spPr>
      </p:pic>
      <p:pic>
        <p:nvPicPr>
          <p:cNvPr id="310" name="Picture 309">
            <a:extLst>
              <a:ext uri="{FF2B5EF4-FFF2-40B4-BE49-F238E27FC236}">
                <a16:creationId xmlns:a16="http://schemas.microsoft.com/office/drawing/2014/main" id="{94534F40-0A11-427B-A85E-90D8BF761DDC}"/>
              </a:ext>
            </a:extLst>
          </p:cNvPr>
          <p:cNvPicPr>
            <a:picLocks noChangeAspect="1"/>
          </p:cNvPicPr>
          <p:nvPr/>
        </p:nvPicPr>
        <p:blipFill>
          <a:blip r:embed="rId8"/>
          <a:stretch>
            <a:fillRect/>
          </a:stretch>
        </p:blipFill>
        <p:spPr>
          <a:xfrm>
            <a:off x="3396063" y="2834950"/>
            <a:ext cx="365760" cy="365760"/>
          </a:xfrm>
          <a:prstGeom prst="rect">
            <a:avLst/>
          </a:prstGeom>
        </p:spPr>
      </p:pic>
      <p:grpSp>
        <p:nvGrpSpPr>
          <p:cNvPr id="319" name="Group 44">
            <a:extLst>
              <a:ext uri="{FF2B5EF4-FFF2-40B4-BE49-F238E27FC236}">
                <a16:creationId xmlns:a16="http://schemas.microsoft.com/office/drawing/2014/main" id="{447D7574-98E3-4445-BEA1-6130D7B248C5}"/>
              </a:ext>
            </a:extLst>
          </p:cNvPr>
          <p:cNvGrpSpPr>
            <a:grpSpLocks noChangeAspect="1"/>
          </p:cNvGrpSpPr>
          <p:nvPr/>
        </p:nvGrpSpPr>
        <p:grpSpPr bwMode="auto">
          <a:xfrm>
            <a:off x="3689779" y="1616312"/>
            <a:ext cx="475571" cy="457200"/>
            <a:chOff x="4199" y="1840"/>
            <a:chExt cx="466" cy="448"/>
          </a:xfrm>
        </p:grpSpPr>
        <p:sp>
          <p:nvSpPr>
            <p:cNvPr id="320" name="Freeform 45">
              <a:extLst>
                <a:ext uri="{FF2B5EF4-FFF2-40B4-BE49-F238E27FC236}">
                  <a16:creationId xmlns:a16="http://schemas.microsoft.com/office/drawing/2014/main" id="{8C99F006-E2C5-496D-A4A9-2CAB0B9E03ED}"/>
                </a:ext>
              </a:extLst>
            </p:cNvPr>
            <p:cNvSpPr>
              <a:spLocks/>
            </p:cNvSpPr>
            <p:nvPr/>
          </p:nvSpPr>
          <p:spPr bwMode="auto">
            <a:xfrm>
              <a:off x="4199" y="1840"/>
              <a:ext cx="466" cy="448"/>
            </a:xfrm>
            <a:custGeom>
              <a:avLst/>
              <a:gdLst>
                <a:gd name="T0" fmla="*/ 671 w 671"/>
                <a:gd name="T1" fmla="*/ 248 h 661"/>
                <a:gd name="T2" fmla="*/ 349 w 671"/>
                <a:gd name="T3" fmla="*/ 7 h 661"/>
                <a:gd name="T4" fmla="*/ 322 w 671"/>
                <a:gd name="T5" fmla="*/ 7 h 661"/>
                <a:gd name="T6" fmla="*/ 0 w 671"/>
                <a:gd name="T7" fmla="*/ 246 h 661"/>
                <a:gd name="T8" fmla="*/ 0 w 671"/>
                <a:gd name="T9" fmla="*/ 246 h 661"/>
                <a:gd name="T10" fmla="*/ 0 w 671"/>
                <a:gd name="T11" fmla="*/ 627 h 661"/>
                <a:gd name="T12" fmla="*/ 34 w 671"/>
                <a:gd name="T13" fmla="*/ 660 h 661"/>
                <a:gd name="T14" fmla="*/ 637 w 671"/>
                <a:gd name="T15" fmla="*/ 661 h 661"/>
                <a:gd name="T16" fmla="*/ 671 w 671"/>
                <a:gd name="T17" fmla="*/ 627 h 661"/>
                <a:gd name="T18" fmla="*/ 671 w 671"/>
                <a:gd name="T19" fmla="*/ 248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1" h="661">
                  <a:moveTo>
                    <a:pt x="671" y="248"/>
                  </a:moveTo>
                  <a:cubicBezTo>
                    <a:pt x="349" y="7"/>
                    <a:pt x="349" y="7"/>
                    <a:pt x="349" y="7"/>
                  </a:cubicBezTo>
                  <a:cubicBezTo>
                    <a:pt x="341" y="0"/>
                    <a:pt x="330" y="0"/>
                    <a:pt x="322" y="7"/>
                  </a:cubicBezTo>
                  <a:cubicBezTo>
                    <a:pt x="0" y="246"/>
                    <a:pt x="0" y="246"/>
                    <a:pt x="0" y="246"/>
                  </a:cubicBezTo>
                  <a:cubicBezTo>
                    <a:pt x="0" y="246"/>
                    <a:pt x="0" y="246"/>
                    <a:pt x="0" y="246"/>
                  </a:cubicBezTo>
                  <a:cubicBezTo>
                    <a:pt x="0" y="627"/>
                    <a:pt x="0" y="627"/>
                    <a:pt x="0" y="627"/>
                  </a:cubicBezTo>
                  <a:cubicBezTo>
                    <a:pt x="0" y="645"/>
                    <a:pt x="15" y="660"/>
                    <a:pt x="34" y="660"/>
                  </a:cubicBezTo>
                  <a:cubicBezTo>
                    <a:pt x="637" y="661"/>
                    <a:pt x="637" y="661"/>
                    <a:pt x="637" y="661"/>
                  </a:cubicBezTo>
                  <a:cubicBezTo>
                    <a:pt x="656" y="661"/>
                    <a:pt x="671" y="645"/>
                    <a:pt x="671" y="627"/>
                  </a:cubicBezTo>
                  <a:cubicBezTo>
                    <a:pt x="671" y="248"/>
                    <a:pt x="671" y="248"/>
                    <a:pt x="671" y="248"/>
                  </a:cubicBezTo>
                  <a:close/>
                </a:path>
              </a:pathLst>
            </a:custGeom>
            <a:solidFill>
              <a:srgbClr val="00BCEB">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sp>
          <p:nvSpPr>
            <p:cNvPr id="321" name="Freeform 46">
              <a:extLst>
                <a:ext uri="{FF2B5EF4-FFF2-40B4-BE49-F238E27FC236}">
                  <a16:creationId xmlns:a16="http://schemas.microsoft.com/office/drawing/2014/main" id="{78D14D52-3E18-446B-8249-51C6CD911F5F}"/>
                </a:ext>
              </a:extLst>
            </p:cNvPr>
            <p:cNvSpPr>
              <a:spLocks/>
            </p:cNvSpPr>
            <p:nvPr/>
          </p:nvSpPr>
          <p:spPr bwMode="auto">
            <a:xfrm>
              <a:off x="4273" y="1880"/>
              <a:ext cx="311" cy="376"/>
            </a:xfrm>
            <a:custGeom>
              <a:avLst/>
              <a:gdLst>
                <a:gd name="T0" fmla="*/ 411 w 448"/>
                <a:gd name="T1" fmla="*/ 0 h 555"/>
                <a:gd name="T2" fmla="*/ 311 w 448"/>
                <a:gd name="T3" fmla="*/ 0 h 555"/>
                <a:gd name="T4" fmla="*/ 137 w 448"/>
                <a:gd name="T5" fmla="*/ 0 h 555"/>
                <a:gd name="T6" fmla="*/ 37 w 448"/>
                <a:gd name="T7" fmla="*/ 0 h 555"/>
                <a:gd name="T8" fmla="*/ 0 w 448"/>
                <a:gd name="T9" fmla="*/ 37 h 555"/>
                <a:gd name="T10" fmla="*/ 0 w 448"/>
                <a:gd name="T11" fmla="*/ 139 h 555"/>
                <a:gd name="T12" fmla="*/ 0 w 448"/>
                <a:gd name="T13" fmla="*/ 518 h 555"/>
                <a:gd name="T14" fmla="*/ 37 w 448"/>
                <a:gd name="T15" fmla="*/ 555 h 555"/>
                <a:gd name="T16" fmla="*/ 411 w 448"/>
                <a:gd name="T17" fmla="*/ 555 h 555"/>
                <a:gd name="T18" fmla="*/ 448 w 448"/>
                <a:gd name="T19" fmla="*/ 518 h 555"/>
                <a:gd name="T20" fmla="*/ 448 w 448"/>
                <a:gd name="T21" fmla="*/ 139 h 555"/>
                <a:gd name="T22" fmla="*/ 448 w 448"/>
                <a:gd name="T23" fmla="*/ 37 h 555"/>
                <a:gd name="T24" fmla="*/ 411 w 448"/>
                <a:gd name="T25"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555">
                  <a:moveTo>
                    <a:pt x="411" y="0"/>
                  </a:moveTo>
                  <a:cubicBezTo>
                    <a:pt x="311" y="0"/>
                    <a:pt x="311" y="0"/>
                    <a:pt x="311" y="0"/>
                  </a:cubicBezTo>
                  <a:cubicBezTo>
                    <a:pt x="137" y="0"/>
                    <a:pt x="137" y="0"/>
                    <a:pt x="137" y="0"/>
                  </a:cubicBezTo>
                  <a:cubicBezTo>
                    <a:pt x="37" y="0"/>
                    <a:pt x="37" y="0"/>
                    <a:pt x="37" y="0"/>
                  </a:cubicBezTo>
                  <a:cubicBezTo>
                    <a:pt x="17" y="0"/>
                    <a:pt x="0" y="16"/>
                    <a:pt x="0" y="37"/>
                  </a:cubicBezTo>
                  <a:cubicBezTo>
                    <a:pt x="0" y="139"/>
                    <a:pt x="0" y="139"/>
                    <a:pt x="0" y="139"/>
                  </a:cubicBezTo>
                  <a:cubicBezTo>
                    <a:pt x="0" y="518"/>
                    <a:pt x="0" y="518"/>
                    <a:pt x="0" y="518"/>
                  </a:cubicBezTo>
                  <a:cubicBezTo>
                    <a:pt x="0" y="538"/>
                    <a:pt x="17" y="555"/>
                    <a:pt x="37" y="555"/>
                  </a:cubicBezTo>
                  <a:cubicBezTo>
                    <a:pt x="411" y="555"/>
                    <a:pt x="411" y="555"/>
                    <a:pt x="411" y="555"/>
                  </a:cubicBezTo>
                  <a:cubicBezTo>
                    <a:pt x="431" y="555"/>
                    <a:pt x="448" y="538"/>
                    <a:pt x="448" y="518"/>
                  </a:cubicBezTo>
                  <a:cubicBezTo>
                    <a:pt x="448" y="139"/>
                    <a:pt x="448" y="139"/>
                    <a:pt x="448" y="139"/>
                  </a:cubicBezTo>
                  <a:cubicBezTo>
                    <a:pt x="448" y="37"/>
                    <a:pt x="448" y="37"/>
                    <a:pt x="448" y="37"/>
                  </a:cubicBezTo>
                  <a:cubicBezTo>
                    <a:pt x="448" y="16"/>
                    <a:pt x="431" y="0"/>
                    <a:pt x="411" y="0"/>
                  </a:cubicBezTo>
                  <a:close/>
                </a:path>
              </a:pathLst>
            </a:custGeom>
            <a:solidFill>
              <a:srgbClr val="FFFFFF">
                <a:lumMod val="9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sp>
          <p:nvSpPr>
            <p:cNvPr id="322" name="Freeform 47">
              <a:extLst>
                <a:ext uri="{FF2B5EF4-FFF2-40B4-BE49-F238E27FC236}">
                  <a16:creationId xmlns:a16="http://schemas.microsoft.com/office/drawing/2014/main" id="{2BB502B2-135E-47A1-9C85-233CB018460D}"/>
                </a:ext>
              </a:extLst>
            </p:cNvPr>
            <p:cNvSpPr>
              <a:spLocks/>
            </p:cNvSpPr>
            <p:nvPr/>
          </p:nvSpPr>
          <p:spPr bwMode="auto">
            <a:xfrm>
              <a:off x="4317" y="1949"/>
              <a:ext cx="138" cy="27"/>
            </a:xfrm>
            <a:custGeom>
              <a:avLst/>
              <a:gdLst>
                <a:gd name="T0" fmla="*/ 21 w 199"/>
                <a:gd name="T1" fmla="*/ 41 h 41"/>
                <a:gd name="T2" fmla="*/ 178 w 199"/>
                <a:gd name="T3" fmla="*/ 41 h 41"/>
                <a:gd name="T4" fmla="*/ 199 w 199"/>
                <a:gd name="T5" fmla="*/ 20 h 41"/>
                <a:gd name="T6" fmla="*/ 178 w 199"/>
                <a:gd name="T7" fmla="*/ 0 h 41"/>
                <a:gd name="T8" fmla="*/ 21 w 199"/>
                <a:gd name="T9" fmla="*/ 0 h 41"/>
                <a:gd name="T10" fmla="*/ 0 w 199"/>
                <a:gd name="T11" fmla="*/ 20 h 41"/>
                <a:gd name="T12" fmla="*/ 21 w 199"/>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99" h="41">
                  <a:moveTo>
                    <a:pt x="21" y="41"/>
                  </a:moveTo>
                  <a:cubicBezTo>
                    <a:pt x="178" y="41"/>
                    <a:pt x="178" y="41"/>
                    <a:pt x="178" y="41"/>
                  </a:cubicBezTo>
                  <a:cubicBezTo>
                    <a:pt x="190" y="41"/>
                    <a:pt x="199" y="32"/>
                    <a:pt x="199" y="20"/>
                  </a:cubicBezTo>
                  <a:cubicBezTo>
                    <a:pt x="199" y="9"/>
                    <a:pt x="190" y="0"/>
                    <a:pt x="178" y="0"/>
                  </a:cubicBezTo>
                  <a:cubicBezTo>
                    <a:pt x="21" y="0"/>
                    <a:pt x="21" y="0"/>
                    <a:pt x="21" y="0"/>
                  </a:cubicBezTo>
                  <a:cubicBezTo>
                    <a:pt x="9" y="0"/>
                    <a:pt x="0" y="9"/>
                    <a:pt x="0" y="20"/>
                  </a:cubicBezTo>
                  <a:cubicBezTo>
                    <a:pt x="0" y="32"/>
                    <a:pt x="9" y="41"/>
                    <a:pt x="21" y="41"/>
                  </a:cubicBezTo>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sp>
          <p:nvSpPr>
            <p:cNvPr id="323" name="Freeform 48">
              <a:extLst>
                <a:ext uri="{FF2B5EF4-FFF2-40B4-BE49-F238E27FC236}">
                  <a16:creationId xmlns:a16="http://schemas.microsoft.com/office/drawing/2014/main" id="{F16A7ABA-029B-4049-B6C9-E957B2D4516A}"/>
                </a:ext>
              </a:extLst>
            </p:cNvPr>
            <p:cNvSpPr>
              <a:spLocks/>
            </p:cNvSpPr>
            <p:nvPr/>
          </p:nvSpPr>
          <p:spPr bwMode="auto">
            <a:xfrm>
              <a:off x="4317" y="2018"/>
              <a:ext cx="221" cy="28"/>
            </a:xfrm>
            <a:custGeom>
              <a:avLst/>
              <a:gdLst>
                <a:gd name="T0" fmla="*/ 21 w 319"/>
                <a:gd name="T1" fmla="*/ 41 h 41"/>
                <a:gd name="T2" fmla="*/ 299 w 319"/>
                <a:gd name="T3" fmla="*/ 41 h 41"/>
                <a:gd name="T4" fmla="*/ 319 w 319"/>
                <a:gd name="T5" fmla="*/ 20 h 41"/>
                <a:gd name="T6" fmla="*/ 299 w 319"/>
                <a:gd name="T7" fmla="*/ 0 h 41"/>
                <a:gd name="T8" fmla="*/ 21 w 319"/>
                <a:gd name="T9" fmla="*/ 0 h 41"/>
                <a:gd name="T10" fmla="*/ 0 w 319"/>
                <a:gd name="T11" fmla="*/ 20 h 41"/>
                <a:gd name="T12" fmla="*/ 21 w 319"/>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19" h="41">
                  <a:moveTo>
                    <a:pt x="21" y="41"/>
                  </a:moveTo>
                  <a:cubicBezTo>
                    <a:pt x="299" y="41"/>
                    <a:pt x="299" y="41"/>
                    <a:pt x="299" y="41"/>
                  </a:cubicBezTo>
                  <a:cubicBezTo>
                    <a:pt x="310" y="41"/>
                    <a:pt x="319" y="32"/>
                    <a:pt x="319" y="20"/>
                  </a:cubicBezTo>
                  <a:cubicBezTo>
                    <a:pt x="319" y="9"/>
                    <a:pt x="310" y="0"/>
                    <a:pt x="299" y="0"/>
                  </a:cubicBezTo>
                  <a:cubicBezTo>
                    <a:pt x="21" y="0"/>
                    <a:pt x="21" y="0"/>
                    <a:pt x="21" y="0"/>
                  </a:cubicBezTo>
                  <a:cubicBezTo>
                    <a:pt x="9" y="0"/>
                    <a:pt x="0" y="9"/>
                    <a:pt x="0" y="20"/>
                  </a:cubicBezTo>
                  <a:cubicBezTo>
                    <a:pt x="0" y="32"/>
                    <a:pt x="9" y="41"/>
                    <a:pt x="21" y="41"/>
                  </a:cubicBezTo>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sp>
          <p:nvSpPr>
            <p:cNvPr id="324" name="Freeform 49">
              <a:extLst>
                <a:ext uri="{FF2B5EF4-FFF2-40B4-BE49-F238E27FC236}">
                  <a16:creationId xmlns:a16="http://schemas.microsoft.com/office/drawing/2014/main" id="{053304F0-DB56-4306-9BD8-E5ECBB43BB4C}"/>
                </a:ext>
              </a:extLst>
            </p:cNvPr>
            <p:cNvSpPr>
              <a:spLocks/>
            </p:cNvSpPr>
            <p:nvPr/>
          </p:nvSpPr>
          <p:spPr bwMode="auto">
            <a:xfrm>
              <a:off x="4317" y="2087"/>
              <a:ext cx="221" cy="28"/>
            </a:xfrm>
            <a:custGeom>
              <a:avLst/>
              <a:gdLst>
                <a:gd name="T0" fmla="*/ 21 w 319"/>
                <a:gd name="T1" fmla="*/ 41 h 41"/>
                <a:gd name="T2" fmla="*/ 299 w 319"/>
                <a:gd name="T3" fmla="*/ 41 h 41"/>
                <a:gd name="T4" fmla="*/ 319 w 319"/>
                <a:gd name="T5" fmla="*/ 21 h 41"/>
                <a:gd name="T6" fmla="*/ 299 w 319"/>
                <a:gd name="T7" fmla="*/ 0 h 41"/>
                <a:gd name="T8" fmla="*/ 21 w 319"/>
                <a:gd name="T9" fmla="*/ 0 h 41"/>
                <a:gd name="T10" fmla="*/ 0 w 319"/>
                <a:gd name="T11" fmla="*/ 21 h 41"/>
                <a:gd name="T12" fmla="*/ 21 w 319"/>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19" h="41">
                  <a:moveTo>
                    <a:pt x="21" y="41"/>
                  </a:moveTo>
                  <a:cubicBezTo>
                    <a:pt x="299" y="41"/>
                    <a:pt x="299" y="41"/>
                    <a:pt x="299" y="41"/>
                  </a:cubicBezTo>
                  <a:cubicBezTo>
                    <a:pt x="310" y="41"/>
                    <a:pt x="319" y="32"/>
                    <a:pt x="319" y="21"/>
                  </a:cubicBezTo>
                  <a:cubicBezTo>
                    <a:pt x="319" y="9"/>
                    <a:pt x="310" y="0"/>
                    <a:pt x="299" y="0"/>
                  </a:cubicBezTo>
                  <a:cubicBezTo>
                    <a:pt x="21" y="0"/>
                    <a:pt x="21" y="0"/>
                    <a:pt x="21" y="0"/>
                  </a:cubicBezTo>
                  <a:cubicBezTo>
                    <a:pt x="9" y="0"/>
                    <a:pt x="0" y="9"/>
                    <a:pt x="0" y="21"/>
                  </a:cubicBezTo>
                  <a:cubicBezTo>
                    <a:pt x="0" y="32"/>
                    <a:pt x="9" y="41"/>
                    <a:pt x="21" y="41"/>
                  </a:cubicBezTo>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sp>
          <p:nvSpPr>
            <p:cNvPr id="325" name="Freeform 50">
              <a:extLst>
                <a:ext uri="{FF2B5EF4-FFF2-40B4-BE49-F238E27FC236}">
                  <a16:creationId xmlns:a16="http://schemas.microsoft.com/office/drawing/2014/main" id="{E6565874-6B48-4E56-A1D4-03BB2E65F011}"/>
                </a:ext>
              </a:extLst>
            </p:cNvPr>
            <p:cNvSpPr>
              <a:spLocks/>
            </p:cNvSpPr>
            <p:nvPr/>
          </p:nvSpPr>
          <p:spPr bwMode="auto">
            <a:xfrm>
              <a:off x="4317" y="2156"/>
              <a:ext cx="67" cy="28"/>
            </a:xfrm>
            <a:custGeom>
              <a:avLst/>
              <a:gdLst>
                <a:gd name="T0" fmla="*/ 21 w 97"/>
                <a:gd name="T1" fmla="*/ 41 h 41"/>
                <a:gd name="T2" fmla="*/ 76 w 97"/>
                <a:gd name="T3" fmla="*/ 41 h 41"/>
                <a:gd name="T4" fmla="*/ 97 w 97"/>
                <a:gd name="T5" fmla="*/ 21 h 41"/>
                <a:gd name="T6" fmla="*/ 76 w 97"/>
                <a:gd name="T7" fmla="*/ 0 h 41"/>
                <a:gd name="T8" fmla="*/ 21 w 97"/>
                <a:gd name="T9" fmla="*/ 0 h 41"/>
                <a:gd name="T10" fmla="*/ 0 w 97"/>
                <a:gd name="T11" fmla="*/ 21 h 41"/>
                <a:gd name="T12" fmla="*/ 21 w 97"/>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97" h="41">
                  <a:moveTo>
                    <a:pt x="21" y="41"/>
                  </a:moveTo>
                  <a:cubicBezTo>
                    <a:pt x="76" y="41"/>
                    <a:pt x="76" y="41"/>
                    <a:pt x="76" y="41"/>
                  </a:cubicBezTo>
                  <a:cubicBezTo>
                    <a:pt x="88" y="41"/>
                    <a:pt x="97" y="32"/>
                    <a:pt x="97" y="21"/>
                  </a:cubicBezTo>
                  <a:cubicBezTo>
                    <a:pt x="97" y="9"/>
                    <a:pt x="88" y="0"/>
                    <a:pt x="76" y="0"/>
                  </a:cubicBezTo>
                  <a:cubicBezTo>
                    <a:pt x="21" y="0"/>
                    <a:pt x="21" y="0"/>
                    <a:pt x="21" y="0"/>
                  </a:cubicBezTo>
                  <a:cubicBezTo>
                    <a:pt x="9" y="0"/>
                    <a:pt x="0" y="9"/>
                    <a:pt x="0" y="21"/>
                  </a:cubicBezTo>
                  <a:cubicBezTo>
                    <a:pt x="0" y="32"/>
                    <a:pt x="9" y="41"/>
                    <a:pt x="21" y="41"/>
                  </a:cubicBezTo>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sp>
          <p:nvSpPr>
            <p:cNvPr id="326" name="Freeform 51">
              <a:extLst>
                <a:ext uri="{FF2B5EF4-FFF2-40B4-BE49-F238E27FC236}">
                  <a16:creationId xmlns:a16="http://schemas.microsoft.com/office/drawing/2014/main" id="{3F570990-5F3F-4947-AF06-2301620ABE8E}"/>
                </a:ext>
              </a:extLst>
            </p:cNvPr>
            <p:cNvSpPr>
              <a:spLocks/>
            </p:cNvSpPr>
            <p:nvPr/>
          </p:nvSpPr>
          <p:spPr bwMode="auto">
            <a:xfrm>
              <a:off x="4199" y="2007"/>
              <a:ext cx="466" cy="281"/>
            </a:xfrm>
            <a:custGeom>
              <a:avLst/>
              <a:gdLst>
                <a:gd name="T0" fmla="*/ 307 w 671"/>
                <a:gd name="T1" fmla="*/ 197 h 415"/>
                <a:gd name="T2" fmla="*/ 0 w 671"/>
                <a:gd name="T3" fmla="*/ 0 h 415"/>
                <a:gd name="T4" fmla="*/ 0 w 671"/>
                <a:gd name="T5" fmla="*/ 382 h 415"/>
                <a:gd name="T6" fmla="*/ 33 w 671"/>
                <a:gd name="T7" fmla="*/ 414 h 415"/>
                <a:gd name="T8" fmla="*/ 638 w 671"/>
                <a:gd name="T9" fmla="*/ 415 h 415"/>
                <a:gd name="T10" fmla="*/ 671 w 671"/>
                <a:gd name="T11" fmla="*/ 382 h 415"/>
                <a:gd name="T12" fmla="*/ 671 w 671"/>
                <a:gd name="T13" fmla="*/ 2 h 415"/>
                <a:gd name="T14" fmla="*/ 352 w 671"/>
                <a:gd name="T15" fmla="*/ 197 h 415"/>
                <a:gd name="T16" fmla="*/ 307 w 671"/>
                <a:gd name="T17" fmla="*/ 19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415">
                  <a:moveTo>
                    <a:pt x="307" y="197"/>
                  </a:moveTo>
                  <a:cubicBezTo>
                    <a:pt x="0" y="0"/>
                    <a:pt x="0" y="0"/>
                    <a:pt x="0" y="0"/>
                  </a:cubicBezTo>
                  <a:cubicBezTo>
                    <a:pt x="0" y="382"/>
                    <a:pt x="0" y="382"/>
                    <a:pt x="0" y="382"/>
                  </a:cubicBezTo>
                  <a:cubicBezTo>
                    <a:pt x="0" y="400"/>
                    <a:pt x="15" y="414"/>
                    <a:pt x="33" y="414"/>
                  </a:cubicBezTo>
                  <a:cubicBezTo>
                    <a:pt x="638" y="415"/>
                    <a:pt x="638" y="415"/>
                    <a:pt x="638" y="415"/>
                  </a:cubicBezTo>
                  <a:cubicBezTo>
                    <a:pt x="656" y="415"/>
                    <a:pt x="671" y="400"/>
                    <a:pt x="671" y="382"/>
                  </a:cubicBezTo>
                  <a:cubicBezTo>
                    <a:pt x="671" y="2"/>
                    <a:pt x="671" y="2"/>
                    <a:pt x="671" y="2"/>
                  </a:cubicBezTo>
                  <a:cubicBezTo>
                    <a:pt x="352" y="197"/>
                    <a:pt x="352" y="197"/>
                    <a:pt x="352" y="197"/>
                  </a:cubicBezTo>
                  <a:cubicBezTo>
                    <a:pt x="338" y="206"/>
                    <a:pt x="321" y="206"/>
                    <a:pt x="307" y="197"/>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grpSp>
      <p:grpSp>
        <p:nvGrpSpPr>
          <p:cNvPr id="15" name="Group 14">
            <a:extLst>
              <a:ext uri="{FF2B5EF4-FFF2-40B4-BE49-F238E27FC236}">
                <a16:creationId xmlns:a16="http://schemas.microsoft.com/office/drawing/2014/main" id="{F64F2C53-7906-4B5B-B05E-6142D9A35609}"/>
              </a:ext>
            </a:extLst>
          </p:cNvPr>
          <p:cNvGrpSpPr/>
          <p:nvPr/>
        </p:nvGrpSpPr>
        <p:grpSpPr>
          <a:xfrm>
            <a:off x="2337651" y="1701158"/>
            <a:ext cx="637972" cy="372354"/>
            <a:chOff x="2968205" y="1396138"/>
            <a:chExt cx="637972" cy="372354"/>
          </a:xfrm>
        </p:grpSpPr>
        <p:sp>
          <p:nvSpPr>
            <p:cNvPr id="351" name="Freeform 222">
              <a:extLst>
                <a:ext uri="{FF2B5EF4-FFF2-40B4-BE49-F238E27FC236}">
                  <a16:creationId xmlns:a16="http://schemas.microsoft.com/office/drawing/2014/main" id="{AD9A062D-2222-4060-9167-3E337A408C61}"/>
                </a:ext>
              </a:extLst>
            </p:cNvPr>
            <p:cNvSpPr>
              <a:spLocks/>
            </p:cNvSpPr>
            <p:nvPr/>
          </p:nvSpPr>
          <p:spPr bwMode="auto">
            <a:xfrm>
              <a:off x="2968205" y="1742038"/>
              <a:ext cx="637972" cy="26454"/>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223">
              <a:extLst>
                <a:ext uri="{FF2B5EF4-FFF2-40B4-BE49-F238E27FC236}">
                  <a16:creationId xmlns:a16="http://schemas.microsoft.com/office/drawing/2014/main" id="{F7F2477A-60F0-4F11-B650-0A6AEB1B55FE}"/>
                </a:ext>
              </a:extLst>
            </p:cNvPr>
            <p:cNvSpPr>
              <a:spLocks/>
            </p:cNvSpPr>
            <p:nvPr/>
          </p:nvSpPr>
          <p:spPr bwMode="auto">
            <a:xfrm>
              <a:off x="3021881" y="1396138"/>
              <a:ext cx="531388" cy="320136"/>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58" name="Group 357">
              <a:extLst>
                <a:ext uri="{FF2B5EF4-FFF2-40B4-BE49-F238E27FC236}">
                  <a16:creationId xmlns:a16="http://schemas.microsoft.com/office/drawing/2014/main" id="{21143CC7-32C3-49DE-B09F-6E743C5BF8B9}"/>
                </a:ext>
              </a:extLst>
            </p:cNvPr>
            <p:cNvGrpSpPr>
              <a:grpSpLocks noChangeAspect="1"/>
            </p:cNvGrpSpPr>
            <p:nvPr/>
          </p:nvGrpSpPr>
          <p:grpSpPr>
            <a:xfrm>
              <a:off x="3081552" y="1459550"/>
              <a:ext cx="190368" cy="192024"/>
              <a:chOff x="5595388" y="467436"/>
              <a:chExt cx="500845" cy="505200"/>
            </a:xfrm>
            <a:solidFill>
              <a:schemeClr val="tx2"/>
            </a:solidFill>
          </p:grpSpPr>
          <p:sp>
            <p:nvSpPr>
              <p:cNvPr id="359" name="Freeform 308">
                <a:extLst>
                  <a:ext uri="{FF2B5EF4-FFF2-40B4-BE49-F238E27FC236}">
                    <a16:creationId xmlns:a16="http://schemas.microsoft.com/office/drawing/2014/main" id="{54E636BB-618C-45BC-963F-B7B190EAADC2}"/>
                  </a:ext>
                </a:extLst>
              </p:cNvPr>
              <p:cNvSpPr>
                <a:spLocks noChangeAspect="1"/>
              </p:cNvSpPr>
              <p:nvPr/>
            </p:nvSpPr>
            <p:spPr bwMode="auto">
              <a:xfrm>
                <a:off x="5595388" y="467436"/>
                <a:ext cx="500845" cy="505200"/>
              </a:xfrm>
              <a:custGeom>
                <a:avLst/>
                <a:gdLst>
                  <a:gd name="connsiteX0" fmla="*/ 245235 w 500845"/>
                  <a:gd name="connsiteY0" fmla="*/ 0 h 505200"/>
                  <a:gd name="connsiteX1" fmla="*/ 296044 w 500845"/>
                  <a:gd name="connsiteY1" fmla="*/ 51551 h 505200"/>
                  <a:gd name="connsiteX2" fmla="*/ 296044 w 500845"/>
                  <a:gd name="connsiteY2" fmla="*/ 124145 h 505200"/>
                  <a:gd name="connsiteX3" fmla="*/ 296044 w 500845"/>
                  <a:gd name="connsiteY3" fmla="*/ 135592 h 505200"/>
                  <a:gd name="connsiteX4" fmla="*/ 323157 w 500845"/>
                  <a:gd name="connsiteY4" fmla="*/ 108771 h 505200"/>
                  <a:gd name="connsiteX5" fmla="*/ 359506 w 500845"/>
                  <a:gd name="connsiteY5" fmla="*/ 72813 h 505200"/>
                  <a:gd name="connsiteX6" fmla="*/ 432204 w 500845"/>
                  <a:gd name="connsiteY6" fmla="*/ 72813 h 505200"/>
                  <a:gd name="connsiteX7" fmla="*/ 432204 w 500845"/>
                  <a:gd name="connsiteY7" fmla="*/ 144729 h 505200"/>
                  <a:gd name="connsiteX8" fmla="*/ 371585 w 500845"/>
                  <a:gd name="connsiteY8" fmla="*/ 204696 h 505200"/>
                  <a:gd name="connsiteX9" fmla="*/ 382869 w 500845"/>
                  <a:gd name="connsiteY9" fmla="*/ 204696 h 505200"/>
                  <a:gd name="connsiteX10" fmla="*/ 449739 w 500845"/>
                  <a:gd name="connsiteY10" fmla="*/ 204696 h 505200"/>
                  <a:gd name="connsiteX11" fmla="*/ 500845 w 500845"/>
                  <a:gd name="connsiteY11" fmla="*/ 257925 h 505200"/>
                  <a:gd name="connsiteX12" fmla="*/ 449739 w 500845"/>
                  <a:gd name="connsiteY12" fmla="*/ 300509 h 505200"/>
                  <a:gd name="connsiteX13" fmla="*/ 377770 w 500845"/>
                  <a:gd name="connsiteY13" fmla="*/ 300509 h 505200"/>
                  <a:gd name="connsiteX14" fmla="*/ 371550 w 500845"/>
                  <a:gd name="connsiteY14" fmla="*/ 300509 h 505200"/>
                  <a:gd name="connsiteX15" fmla="*/ 395821 w 500845"/>
                  <a:gd name="connsiteY15" fmla="*/ 324519 h 505200"/>
                  <a:gd name="connsiteX16" fmla="*/ 432170 w 500845"/>
                  <a:gd name="connsiteY16" fmla="*/ 360477 h 505200"/>
                  <a:gd name="connsiteX17" fmla="*/ 432170 w 500845"/>
                  <a:gd name="connsiteY17" fmla="*/ 432394 h 505200"/>
                  <a:gd name="connsiteX18" fmla="*/ 359472 w 500845"/>
                  <a:gd name="connsiteY18" fmla="*/ 432394 h 505200"/>
                  <a:gd name="connsiteX19" fmla="*/ 296044 w 500845"/>
                  <a:gd name="connsiteY19" fmla="*/ 369647 h 505200"/>
                  <a:gd name="connsiteX20" fmla="*/ 296044 w 500845"/>
                  <a:gd name="connsiteY20" fmla="*/ 396508 h 505200"/>
                  <a:gd name="connsiteX21" fmla="*/ 296044 w 500845"/>
                  <a:gd name="connsiteY21" fmla="*/ 463959 h 505200"/>
                  <a:gd name="connsiteX22" fmla="*/ 245235 w 500845"/>
                  <a:gd name="connsiteY22" fmla="*/ 505200 h 505200"/>
                  <a:gd name="connsiteX23" fmla="*/ 204587 w 500845"/>
                  <a:gd name="connsiteY23" fmla="*/ 463959 h 505200"/>
                  <a:gd name="connsiteX24" fmla="*/ 204587 w 500845"/>
                  <a:gd name="connsiteY24" fmla="*/ 391365 h 505200"/>
                  <a:gd name="connsiteX25" fmla="*/ 204587 w 500845"/>
                  <a:gd name="connsiteY25" fmla="*/ 369899 h 505200"/>
                  <a:gd name="connsiteX26" fmla="*/ 177761 w 500845"/>
                  <a:gd name="connsiteY26" fmla="*/ 396436 h 505200"/>
                  <a:gd name="connsiteX27" fmla="*/ 141412 w 500845"/>
                  <a:gd name="connsiteY27" fmla="*/ 432395 h 505200"/>
                  <a:gd name="connsiteX28" fmla="*/ 68714 w 500845"/>
                  <a:gd name="connsiteY28" fmla="*/ 432395 h 505200"/>
                  <a:gd name="connsiteX29" fmla="*/ 68714 w 500845"/>
                  <a:gd name="connsiteY29" fmla="*/ 360478 h 505200"/>
                  <a:gd name="connsiteX30" fmla="*/ 129335 w 500845"/>
                  <a:gd name="connsiteY30" fmla="*/ 300509 h 505200"/>
                  <a:gd name="connsiteX31" fmla="*/ 107756 w 500845"/>
                  <a:gd name="connsiteY31" fmla="*/ 300509 h 505200"/>
                  <a:gd name="connsiteX32" fmla="*/ 40886 w 500845"/>
                  <a:gd name="connsiteY32" fmla="*/ 300509 h 505200"/>
                  <a:gd name="connsiteX33" fmla="*/ 0 w 500845"/>
                  <a:gd name="connsiteY33" fmla="*/ 257925 h 505200"/>
                  <a:gd name="connsiteX34" fmla="*/ 40886 w 500845"/>
                  <a:gd name="connsiteY34" fmla="*/ 204696 h 505200"/>
                  <a:gd name="connsiteX35" fmla="*/ 112854 w 500845"/>
                  <a:gd name="connsiteY35" fmla="*/ 204696 h 505200"/>
                  <a:gd name="connsiteX36" fmla="*/ 129300 w 500845"/>
                  <a:gd name="connsiteY36" fmla="*/ 204696 h 505200"/>
                  <a:gd name="connsiteX37" fmla="*/ 105029 w 500845"/>
                  <a:gd name="connsiteY37" fmla="*/ 180686 h 505200"/>
                  <a:gd name="connsiteX38" fmla="*/ 68680 w 500845"/>
                  <a:gd name="connsiteY38" fmla="*/ 144728 h 505200"/>
                  <a:gd name="connsiteX39" fmla="*/ 68680 w 500845"/>
                  <a:gd name="connsiteY39" fmla="*/ 72812 h 505200"/>
                  <a:gd name="connsiteX40" fmla="*/ 141378 w 500845"/>
                  <a:gd name="connsiteY40" fmla="*/ 72812 h 505200"/>
                  <a:gd name="connsiteX41" fmla="*/ 204587 w 500845"/>
                  <a:gd name="connsiteY41" fmla="*/ 135341 h 505200"/>
                  <a:gd name="connsiteX42" fmla="*/ 204587 w 500845"/>
                  <a:gd name="connsiteY42" fmla="*/ 119002 h 505200"/>
                  <a:gd name="connsiteX43" fmla="*/ 204587 w 500845"/>
                  <a:gd name="connsiteY43" fmla="*/ 51551 h 505200"/>
                  <a:gd name="connsiteX44" fmla="*/ 245235 w 500845"/>
                  <a:gd name="connsiteY44" fmla="*/ 0 h 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0845" h="505200">
                    <a:moveTo>
                      <a:pt x="245235" y="0"/>
                    </a:moveTo>
                    <a:cubicBezTo>
                      <a:pt x="275720" y="0"/>
                      <a:pt x="296044" y="20620"/>
                      <a:pt x="296044" y="51551"/>
                    </a:cubicBezTo>
                    <a:cubicBezTo>
                      <a:pt x="296044" y="77327"/>
                      <a:pt x="296044" y="101491"/>
                      <a:pt x="296044" y="124145"/>
                    </a:cubicBezTo>
                    <a:lnTo>
                      <a:pt x="296044" y="135592"/>
                    </a:lnTo>
                    <a:lnTo>
                      <a:pt x="323157" y="108771"/>
                    </a:lnTo>
                    <a:cubicBezTo>
                      <a:pt x="359506" y="72813"/>
                      <a:pt x="359506" y="72813"/>
                      <a:pt x="359506" y="72813"/>
                    </a:cubicBezTo>
                    <a:cubicBezTo>
                      <a:pt x="380277" y="52265"/>
                      <a:pt x="411433" y="52265"/>
                      <a:pt x="432204" y="72813"/>
                    </a:cubicBezTo>
                    <a:cubicBezTo>
                      <a:pt x="452975" y="93360"/>
                      <a:pt x="452975" y="124181"/>
                      <a:pt x="432204" y="144729"/>
                    </a:cubicBezTo>
                    <a:lnTo>
                      <a:pt x="371585" y="204696"/>
                    </a:lnTo>
                    <a:lnTo>
                      <a:pt x="382869" y="204696"/>
                    </a:lnTo>
                    <a:cubicBezTo>
                      <a:pt x="449739" y="204696"/>
                      <a:pt x="449739" y="204696"/>
                      <a:pt x="449739" y="204696"/>
                    </a:cubicBezTo>
                    <a:cubicBezTo>
                      <a:pt x="480403" y="204696"/>
                      <a:pt x="500845" y="225988"/>
                      <a:pt x="500845" y="257925"/>
                    </a:cubicBezTo>
                    <a:cubicBezTo>
                      <a:pt x="500845" y="279217"/>
                      <a:pt x="480403" y="300509"/>
                      <a:pt x="449739" y="300509"/>
                    </a:cubicBezTo>
                    <a:cubicBezTo>
                      <a:pt x="424186" y="300509"/>
                      <a:pt x="400229" y="300509"/>
                      <a:pt x="377770" y="300509"/>
                    </a:cubicBezTo>
                    <a:lnTo>
                      <a:pt x="371550" y="300509"/>
                    </a:lnTo>
                    <a:lnTo>
                      <a:pt x="395821" y="324519"/>
                    </a:lnTo>
                    <a:cubicBezTo>
                      <a:pt x="432170" y="360477"/>
                      <a:pt x="432170" y="360477"/>
                      <a:pt x="432170" y="360477"/>
                    </a:cubicBezTo>
                    <a:cubicBezTo>
                      <a:pt x="452941" y="381025"/>
                      <a:pt x="452941" y="411846"/>
                      <a:pt x="432170" y="432394"/>
                    </a:cubicBezTo>
                    <a:cubicBezTo>
                      <a:pt x="411399" y="452941"/>
                      <a:pt x="380243" y="452941"/>
                      <a:pt x="359472" y="432394"/>
                    </a:cubicBezTo>
                    <a:lnTo>
                      <a:pt x="296044" y="369647"/>
                    </a:lnTo>
                    <a:lnTo>
                      <a:pt x="296044" y="396508"/>
                    </a:lnTo>
                    <a:cubicBezTo>
                      <a:pt x="296044" y="463959"/>
                      <a:pt x="296044" y="463959"/>
                      <a:pt x="296044" y="463959"/>
                    </a:cubicBezTo>
                    <a:cubicBezTo>
                      <a:pt x="296044" y="484580"/>
                      <a:pt x="275720" y="505200"/>
                      <a:pt x="245235" y="505200"/>
                    </a:cubicBezTo>
                    <a:cubicBezTo>
                      <a:pt x="224911" y="505200"/>
                      <a:pt x="204587" y="484580"/>
                      <a:pt x="204587" y="463959"/>
                    </a:cubicBezTo>
                    <a:cubicBezTo>
                      <a:pt x="204587" y="438184"/>
                      <a:pt x="204587" y="414019"/>
                      <a:pt x="204587" y="391365"/>
                    </a:cubicBezTo>
                    <a:lnTo>
                      <a:pt x="204587" y="369899"/>
                    </a:lnTo>
                    <a:lnTo>
                      <a:pt x="177761" y="396436"/>
                    </a:lnTo>
                    <a:cubicBezTo>
                      <a:pt x="141412" y="432395"/>
                      <a:pt x="141412" y="432395"/>
                      <a:pt x="141412" y="432395"/>
                    </a:cubicBezTo>
                    <a:cubicBezTo>
                      <a:pt x="120641" y="452942"/>
                      <a:pt x="89485" y="452942"/>
                      <a:pt x="68714" y="432395"/>
                    </a:cubicBezTo>
                    <a:cubicBezTo>
                      <a:pt x="47943" y="411847"/>
                      <a:pt x="47943" y="381026"/>
                      <a:pt x="68714" y="360478"/>
                    </a:cubicBezTo>
                    <a:lnTo>
                      <a:pt x="129335" y="300509"/>
                    </a:lnTo>
                    <a:lnTo>
                      <a:pt x="107756" y="300509"/>
                    </a:lnTo>
                    <a:cubicBezTo>
                      <a:pt x="40886" y="300509"/>
                      <a:pt x="40886" y="300509"/>
                      <a:pt x="40886" y="300509"/>
                    </a:cubicBezTo>
                    <a:cubicBezTo>
                      <a:pt x="20443" y="300509"/>
                      <a:pt x="0" y="279217"/>
                      <a:pt x="0" y="257925"/>
                    </a:cubicBezTo>
                    <a:cubicBezTo>
                      <a:pt x="0" y="225988"/>
                      <a:pt x="20443" y="204696"/>
                      <a:pt x="40886" y="204696"/>
                    </a:cubicBezTo>
                    <a:cubicBezTo>
                      <a:pt x="66439" y="204696"/>
                      <a:pt x="90395" y="204696"/>
                      <a:pt x="112854" y="204696"/>
                    </a:cubicBezTo>
                    <a:lnTo>
                      <a:pt x="129300" y="204696"/>
                    </a:lnTo>
                    <a:lnTo>
                      <a:pt x="105029" y="180686"/>
                    </a:lnTo>
                    <a:cubicBezTo>
                      <a:pt x="68680" y="144728"/>
                      <a:pt x="68680" y="144728"/>
                      <a:pt x="68680" y="144728"/>
                    </a:cubicBezTo>
                    <a:cubicBezTo>
                      <a:pt x="47909" y="124180"/>
                      <a:pt x="47909" y="93359"/>
                      <a:pt x="68680" y="72812"/>
                    </a:cubicBezTo>
                    <a:cubicBezTo>
                      <a:pt x="89451" y="52264"/>
                      <a:pt x="120607" y="52264"/>
                      <a:pt x="141378" y="72812"/>
                    </a:cubicBezTo>
                    <a:lnTo>
                      <a:pt x="204587" y="135341"/>
                    </a:lnTo>
                    <a:lnTo>
                      <a:pt x="204587" y="119002"/>
                    </a:lnTo>
                    <a:cubicBezTo>
                      <a:pt x="204587" y="51551"/>
                      <a:pt x="204587" y="51551"/>
                      <a:pt x="204587" y="51551"/>
                    </a:cubicBezTo>
                    <a:cubicBezTo>
                      <a:pt x="204587" y="20620"/>
                      <a:pt x="224911" y="0"/>
                      <a:pt x="24523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sp>
            <p:nvSpPr>
              <p:cNvPr id="360" name="Oval 48">
                <a:extLst>
                  <a:ext uri="{FF2B5EF4-FFF2-40B4-BE49-F238E27FC236}">
                    <a16:creationId xmlns:a16="http://schemas.microsoft.com/office/drawing/2014/main" id="{CC706CF1-E062-4B1F-A311-8913DE7E529E}"/>
                  </a:ext>
                </a:extLst>
              </p:cNvPr>
              <p:cNvSpPr>
                <a:spLocks noChangeAspect="1" noChangeArrowheads="1"/>
              </p:cNvSpPr>
              <p:nvPr/>
            </p:nvSpPr>
            <p:spPr bwMode="auto">
              <a:xfrm>
                <a:off x="5769594" y="641645"/>
                <a:ext cx="152432" cy="156787"/>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sp>
            <p:nvSpPr>
              <p:cNvPr id="361" name="Freeform 49">
                <a:extLst>
                  <a:ext uri="{FF2B5EF4-FFF2-40B4-BE49-F238E27FC236}">
                    <a16:creationId xmlns:a16="http://schemas.microsoft.com/office/drawing/2014/main" id="{E22A06EF-7FDD-4D2E-B175-EF1F8870273D}"/>
                  </a:ext>
                </a:extLst>
              </p:cNvPr>
              <p:cNvSpPr>
                <a:spLocks noChangeAspect="1" noEditPoints="1"/>
              </p:cNvSpPr>
              <p:nvPr/>
            </p:nvSpPr>
            <p:spPr bwMode="auto">
              <a:xfrm>
                <a:off x="5686847" y="571969"/>
                <a:ext cx="309219" cy="309219"/>
              </a:xfrm>
              <a:custGeom>
                <a:avLst/>
                <a:gdLst>
                  <a:gd name="T0" fmla="*/ 15 w 30"/>
                  <a:gd name="T1" fmla="*/ 7 h 30"/>
                  <a:gd name="T2" fmla="*/ 23 w 30"/>
                  <a:gd name="T3" fmla="*/ 15 h 30"/>
                  <a:gd name="T4" fmla="*/ 15 w 30"/>
                  <a:gd name="T5" fmla="*/ 22 h 30"/>
                  <a:gd name="T6" fmla="*/ 8 w 30"/>
                  <a:gd name="T7" fmla="*/ 15 h 30"/>
                  <a:gd name="T8" fmla="*/ 15 w 30"/>
                  <a:gd name="T9" fmla="*/ 7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7"/>
                    </a:moveTo>
                    <a:cubicBezTo>
                      <a:pt x="20" y="7"/>
                      <a:pt x="23" y="10"/>
                      <a:pt x="23" y="15"/>
                    </a:cubicBezTo>
                    <a:cubicBezTo>
                      <a:pt x="23" y="19"/>
                      <a:pt x="20" y="22"/>
                      <a:pt x="15" y="22"/>
                    </a:cubicBezTo>
                    <a:cubicBezTo>
                      <a:pt x="11" y="22"/>
                      <a:pt x="8" y="19"/>
                      <a:pt x="8" y="15"/>
                    </a:cubicBezTo>
                    <a:cubicBezTo>
                      <a:pt x="8" y="10"/>
                      <a:pt x="11" y="7"/>
                      <a:pt x="15" y="7"/>
                    </a:cubicBezTo>
                    <a:moveTo>
                      <a:pt x="15" y="0"/>
                    </a:moveTo>
                    <a:cubicBezTo>
                      <a:pt x="7" y="0"/>
                      <a:pt x="0" y="6"/>
                      <a:pt x="0" y="15"/>
                    </a:cubicBezTo>
                    <a:cubicBezTo>
                      <a:pt x="0" y="23"/>
                      <a:pt x="7" y="30"/>
                      <a:pt x="15" y="30"/>
                    </a:cubicBezTo>
                    <a:cubicBezTo>
                      <a:pt x="24" y="30"/>
                      <a:pt x="30" y="23"/>
                      <a:pt x="30" y="15"/>
                    </a:cubicBezTo>
                    <a:cubicBezTo>
                      <a:pt x="30" y="6"/>
                      <a:pt x="24" y="0"/>
                      <a:pt x="1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828"/>
                  </a:solidFill>
                  <a:effectLst/>
                  <a:uLnTx/>
                  <a:uFillTx/>
                </a:endParaRPr>
              </a:p>
            </p:txBody>
          </p:sp>
        </p:grpSp>
        <p:grpSp>
          <p:nvGrpSpPr>
            <p:cNvPr id="362" name="Group 35">
              <a:extLst>
                <a:ext uri="{FF2B5EF4-FFF2-40B4-BE49-F238E27FC236}">
                  <a16:creationId xmlns:a16="http://schemas.microsoft.com/office/drawing/2014/main" id="{7C946822-5976-4494-BEA2-4E6719C71D0A}"/>
                </a:ext>
              </a:extLst>
            </p:cNvPr>
            <p:cNvGrpSpPr>
              <a:grpSpLocks noChangeAspect="1"/>
            </p:cNvGrpSpPr>
            <p:nvPr/>
          </p:nvGrpSpPr>
          <p:grpSpPr bwMode="auto">
            <a:xfrm>
              <a:off x="3291559" y="1491554"/>
              <a:ext cx="250104" cy="128016"/>
              <a:chOff x="2099" y="1220"/>
              <a:chExt cx="1561" cy="799"/>
            </a:xfrm>
            <a:solidFill>
              <a:schemeClr val="bg2">
                <a:lumMod val="75000"/>
              </a:schemeClr>
            </a:solidFill>
          </p:grpSpPr>
          <p:sp>
            <p:nvSpPr>
              <p:cNvPr id="363" name="Freeform 36">
                <a:extLst>
                  <a:ext uri="{FF2B5EF4-FFF2-40B4-BE49-F238E27FC236}">
                    <a16:creationId xmlns:a16="http://schemas.microsoft.com/office/drawing/2014/main" id="{67A2376A-B81E-4A0A-9DDF-6547DDA0DBA7}"/>
                  </a:ext>
                </a:extLst>
              </p:cNvPr>
              <p:cNvSpPr>
                <a:spLocks/>
              </p:cNvSpPr>
              <p:nvPr/>
            </p:nvSpPr>
            <p:spPr bwMode="auto">
              <a:xfrm>
                <a:off x="2099" y="1220"/>
                <a:ext cx="1561" cy="799"/>
              </a:xfrm>
              <a:custGeom>
                <a:avLst/>
                <a:gdLst>
                  <a:gd name="T0" fmla="*/ 1131 w 1274"/>
                  <a:gd name="T1" fmla="*/ 191 h 667"/>
                  <a:gd name="T2" fmla="*/ 651 w 1274"/>
                  <a:gd name="T3" fmla="*/ 191 h 667"/>
                  <a:gd name="T4" fmla="*/ 617 w 1274"/>
                  <a:gd name="T5" fmla="*/ 195 h 667"/>
                  <a:gd name="T6" fmla="*/ 314 w 1274"/>
                  <a:gd name="T7" fmla="*/ 0 h 667"/>
                  <a:gd name="T8" fmla="*/ 0 w 1274"/>
                  <a:gd name="T9" fmla="*/ 222 h 667"/>
                  <a:gd name="T10" fmla="*/ 286 w 1274"/>
                  <a:gd name="T11" fmla="*/ 222 h 667"/>
                  <a:gd name="T12" fmla="*/ 387 w 1274"/>
                  <a:gd name="T13" fmla="*/ 322 h 667"/>
                  <a:gd name="T14" fmla="*/ 387 w 1274"/>
                  <a:gd name="T15" fmla="*/ 345 h 667"/>
                  <a:gd name="T16" fmla="*/ 286 w 1274"/>
                  <a:gd name="T17" fmla="*/ 446 h 667"/>
                  <a:gd name="T18" fmla="*/ 0 w 1274"/>
                  <a:gd name="T19" fmla="*/ 446 h 667"/>
                  <a:gd name="T20" fmla="*/ 314 w 1274"/>
                  <a:gd name="T21" fmla="*/ 667 h 667"/>
                  <a:gd name="T22" fmla="*/ 617 w 1274"/>
                  <a:gd name="T23" fmla="*/ 472 h 667"/>
                  <a:gd name="T24" fmla="*/ 651 w 1274"/>
                  <a:gd name="T25" fmla="*/ 476 h 667"/>
                  <a:gd name="T26" fmla="*/ 1131 w 1274"/>
                  <a:gd name="T27" fmla="*/ 476 h 667"/>
                  <a:gd name="T28" fmla="*/ 1274 w 1274"/>
                  <a:gd name="T29" fmla="*/ 334 h 667"/>
                  <a:gd name="T30" fmla="*/ 1274 w 1274"/>
                  <a:gd name="T31" fmla="*/ 334 h 667"/>
                  <a:gd name="T32" fmla="*/ 1131 w 1274"/>
                  <a:gd name="T33" fmla="*/ 19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667">
                    <a:moveTo>
                      <a:pt x="1131" y="191"/>
                    </a:moveTo>
                    <a:cubicBezTo>
                      <a:pt x="651" y="191"/>
                      <a:pt x="651" y="191"/>
                      <a:pt x="651" y="191"/>
                    </a:cubicBezTo>
                    <a:cubicBezTo>
                      <a:pt x="639" y="191"/>
                      <a:pt x="628" y="192"/>
                      <a:pt x="617" y="195"/>
                    </a:cubicBezTo>
                    <a:cubicBezTo>
                      <a:pt x="564" y="80"/>
                      <a:pt x="448" y="0"/>
                      <a:pt x="314" y="0"/>
                    </a:cubicBezTo>
                    <a:cubicBezTo>
                      <a:pt x="169" y="0"/>
                      <a:pt x="47" y="93"/>
                      <a:pt x="0" y="222"/>
                    </a:cubicBezTo>
                    <a:cubicBezTo>
                      <a:pt x="286" y="222"/>
                      <a:pt x="286" y="222"/>
                      <a:pt x="286" y="222"/>
                    </a:cubicBezTo>
                    <a:cubicBezTo>
                      <a:pt x="341" y="222"/>
                      <a:pt x="387" y="267"/>
                      <a:pt x="387" y="322"/>
                    </a:cubicBezTo>
                    <a:cubicBezTo>
                      <a:pt x="387" y="345"/>
                      <a:pt x="387" y="345"/>
                      <a:pt x="387" y="345"/>
                    </a:cubicBezTo>
                    <a:cubicBezTo>
                      <a:pt x="387" y="400"/>
                      <a:pt x="341" y="446"/>
                      <a:pt x="286" y="446"/>
                    </a:cubicBezTo>
                    <a:cubicBezTo>
                      <a:pt x="0" y="446"/>
                      <a:pt x="0" y="446"/>
                      <a:pt x="0" y="446"/>
                    </a:cubicBezTo>
                    <a:cubicBezTo>
                      <a:pt x="47" y="574"/>
                      <a:pt x="169" y="667"/>
                      <a:pt x="314" y="667"/>
                    </a:cubicBezTo>
                    <a:cubicBezTo>
                      <a:pt x="448" y="667"/>
                      <a:pt x="564" y="587"/>
                      <a:pt x="617" y="472"/>
                    </a:cubicBezTo>
                    <a:cubicBezTo>
                      <a:pt x="628" y="475"/>
                      <a:pt x="639" y="476"/>
                      <a:pt x="651" y="476"/>
                    </a:cubicBezTo>
                    <a:cubicBezTo>
                      <a:pt x="1131" y="476"/>
                      <a:pt x="1131" y="476"/>
                      <a:pt x="1131" y="476"/>
                    </a:cubicBezTo>
                    <a:cubicBezTo>
                      <a:pt x="1210" y="476"/>
                      <a:pt x="1274" y="412"/>
                      <a:pt x="1274" y="334"/>
                    </a:cubicBezTo>
                    <a:cubicBezTo>
                      <a:pt x="1274" y="334"/>
                      <a:pt x="1274" y="334"/>
                      <a:pt x="1274" y="334"/>
                    </a:cubicBezTo>
                    <a:cubicBezTo>
                      <a:pt x="1274" y="255"/>
                      <a:pt x="1210" y="191"/>
                      <a:pt x="1131" y="1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37">
                <a:extLst>
                  <a:ext uri="{FF2B5EF4-FFF2-40B4-BE49-F238E27FC236}">
                    <a16:creationId xmlns:a16="http://schemas.microsoft.com/office/drawing/2014/main" id="{1B763B6B-1C4D-472C-A28A-6B1BC3335ED7}"/>
                  </a:ext>
                </a:extLst>
              </p:cNvPr>
              <p:cNvSpPr>
                <a:spLocks/>
              </p:cNvSpPr>
              <p:nvPr/>
            </p:nvSpPr>
            <p:spPr bwMode="auto">
              <a:xfrm>
                <a:off x="2958" y="1571"/>
                <a:ext cx="587" cy="98"/>
              </a:xfrm>
              <a:custGeom>
                <a:avLst/>
                <a:gdLst>
                  <a:gd name="T0" fmla="*/ 438 w 479"/>
                  <a:gd name="T1" fmla="*/ 82 h 82"/>
                  <a:gd name="T2" fmla="*/ 41 w 479"/>
                  <a:gd name="T3" fmla="*/ 82 h 82"/>
                  <a:gd name="T4" fmla="*/ 0 w 479"/>
                  <a:gd name="T5" fmla="*/ 41 h 82"/>
                  <a:gd name="T6" fmla="*/ 0 w 479"/>
                  <a:gd name="T7" fmla="*/ 41 h 82"/>
                  <a:gd name="T8" fmla="*/ 41 w 479"/>
                  <a:gd name="T9" fmla="*/ 0 h 82"/>
                  <a:gd name="T10" fmla="*/ 438 w 479"/>
                  <a:gd name="T11" fmla="*/ 0 h 82"/>
                  <a:gd name="T12" fmla="*/ 479 w 479"/>
                  <a:gd name="T13" fmla="*/ 41 h 82"/>
                  <a:gd name="T14" fmla="*/ 479 w 479"/>
                  <a:gd name="T15" fmla="*/ 41 h 82"/>
                  <a:gd name="T16" fmla="*/ 438 w 479"/>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82">
                    <a:moveTo>
                      <a:pt x="438" y="82"/>
                    </a:moveTo>
                    <a:cubicBezTo>
                      <a:pt x="41" y="82"/>
                      <a:pt x="41" y="82"/>
                      <a:pt x="41" y="82"/>
                    </a:cubicBezTo>
                    <a:cubicBezTo>
                      <a:pt x="19" y="82"/>
                      <a:pt x="0" y="63"/>
                      <a:pt x="0" y="41"/>
                    </a:cubicBezTo>
                    <a:cubicBezTo>
                      <a:pt x="0" y="41"/>
                      <a:pt x="0" y="41"/>
                      <a:pt x="0" y="41"/>
                    </a:cubicBezTo>
                    <a:cubicBezTo>
                      <a:pt x="0" y="18"/>
                      <a:pt x="19" y="0"/>
                      <a:pt x="41" y="0"/>
                    </a:cubicBezTo>
                    <a:cubicBezTo>
                      <a:pt x="438" y="0"/>
                      <a:pt x="438" y="0"/>
                      <a:pt x="438" y="0"/>
                    </a:cubicBezTo>
                    <a:cubicBezTo>
                      <a:pt x="461" y="0"/>
                      <a:pt x="479" y="18"/>
                      <a:pt x="479" y="41"/>
                    </a:cubicBezTo>
                    <a:cubicBezTo>
                      <a:pt x="479" y="41"/>
                      <a:pt x="479" y="41"/>
                      <a:pt x="479" y="41"/>
                    </a:cubicBezTo>
                    <a:cubicBezTo>
                      <a:pt x="479" y="63"/>
                      <a:pt x="461" y="82"/>
                      <a:pt x="43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3" name="Freeform 224">
              <a:extLst>
                <a:ext uri="{FF2B5EF4-FFF2-40B4-BE49-F238E27FC236}">
                  <a16:creationId xmlns:a16="http://schemas.microsoft.com/office/drawing/2014/main" id="{5717D90D-947C-472A-B48B-A47A46504096}"/>
                </a:ext>
              </a:extLst>
            </p:cNvPr>
            <p:cNvSpPr>
              <a:spLocks noEditPoints="1"/>
            </p:cNvSpPr>
            <p:nvPr/>
          </p:nvSpPr>
          <p:spPr bwMode="auto">
            <a:xfrm>
              <a:off x="3021497" y="1396138"/>
              <a:ext cx="531388" cy="320136"/>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6DA0141C-C01F-46CD-8E4D-23638F978B8A}"/>
              </a:ext>
            </a:extLst>
          </p:cNvPr>
          <p:cNvGrpSpPr>
            <a:grpSpLocks noChangeAspect="1"/>
          </p:cNvGrpSpPr>
          <p:nvPr/>
        </p:nvGrpSpPr>
        <p:grpSpPr>
          <a:xfrm>
            <a:off x="1065670" y="1737732"/>
            <a:ext cx="640080" cy="299206"/>
            <a:chOff x="1120646" y="1423947"/>
            <a:chExt cx="545919" cy="255190"/>
          </a:xfrm>
        </p:grpSpPr>
        <p:pic>
          <p:nvPicPr>
            <p:cNvPr id="365" name="Picture 364">
              <a:extLst>
                <a:ext uri="{FF2B5EF4-FFF2-40B4-BE49-F238E27FC236}">
                  <a16:creationId xmlns:a16="http://schemas.microsoft.com/office/drawing/2014/main" id="{20A5C9D0-384B-4362-B8D2-2B640667741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492829" y="1425044"/>
              <a:ext cx="173736" cy="254093"/>
            </a:xfrm>
            <a:prstGeom prst="rect">
              <a:avLst/>
            </a:prstGeom>
          </p:spPr>
        </p:pic>
        <p:grpSp>
          <p:nvGrpSpPr>
            <p:cNvPr id="20" name="Group 19">
              <a:extLst>
                <a:ext uri="{FF2B5EF4-FFF2-40B4-BE49-F238E27FC236}">
                  <a16:creationId xmlns:a16="http://schemas.microsoft.com/office/drawing/2014/main" id="{226A8E5D-8B5F-4147-AA8A-0E4FC2131173}"/>
                </a:ext>
              </a:extLst>
            </p:cNvPr>
            <p:cNvGrpSpPr/>
            <p:nvPr/>
          </p:nvGrpSpPr>
          <p:grpSpPr>
            <a:xfrm>
              <a:off x="1338613" y="1425246"/>
              <a:ext cx="128016" cy="247642"/>
              <a:chOff x="1338613" y="1425246"/>
              <a:chExt cx="128016" cy="247642"/>
            </a:xfrm>
            <a:solidFill>
              <a:schemeClr val="tx2"/>
            </a:solidFill>
          </p:grpSpPr>
          <p:sp>
            <p:nvSpPr>
              <p:cNvPr id="18" name="Rectangle: Rounded Corners 17">
                <a:extLst>
                  <a:ext uri="{FF2B5EF4-FFF2-40B4-BE49-F238E27FC236}">
                    <a16:creationId xmlns:a16="http://schemas.microsoft.com/office/drawing/2014/main" id="{ABA498E0-7309-44B2-95FB-09226F1642D8}"/>
                  </a:ext>
                </a:extLst>
              </p:cNvPr>
              <p:cNvSpPr/>
              <p:nvPr/>
            </p:nvSpPr>
            <p:spPr>
              <a:xfrm>
                <a:off x="1338613" y="1425246"/>
                <a:ext cx="128016" cy="457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Rounded Corners 365">
                <a:extLst>
                  <a:ext uri="{FF2B5EF4-FFF2-40B4-BE49-F238E27FC236}">
                    <a16:creationId xmlns:a16="http://schemas.microsoft.com/office/drawing/2014/main" id="{854681EE-6A07-488D-B397-B7A04A2959AA}"/>
                  </a:ext>
                </a:extLst>
              </p:cNvPr>
              <p:cNvSpPr/>
              <p:nvPr/>
            </p:nvSpPr>
            <p:spPr>
              <a:xfrm>
                <a:off x="1338613" y="1627168"/>
                <a:ext cx="128016" cy="457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ectangle: Rounded Corners 366">
                <a:extLst>
                  <a:ext uri="{FF2B5EF4-FFF2-40B4-BE49-F238E27FC236}">
                    <a16:creationId xmlns:a16="http://schemas.microsoft.com/office/drawing/2014/main" id="{D4628CF9-0412-43A5-9B3E-B698B30BE22E}"/>
                  </a:ext>
                </a:extLst>
              </p:cNvPr>
              <p:cNvSpPr/>
              <p:nvPr/>
            </p:nvSpPr>
            <p:spPr>
              <a:xfrm>
                <a:off x="1338613" y="1526207"/>
                <a:ext cx="128016" cy="457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8F3210C6-781A-484A-A9BE-53DEB8F32133}"/>
                </a:ext>
              </a:extLst>
            </p:cNvPr>
            <p:cNvGrpSpPr/>
            <p:nvPr/>
          </p:nvGrpSpPr>
          <p:grpSpPr>
            <a:xfrm>
              <a:off x="1120646" y="1423947"/>
              <a:ext cx="175786" cy="246888"/>
              <a:chOff x="786921" y="1423947"/>
              <a:chExt cx="175786" cy="246888"/>
            </a:xfrm>
            <a:solidFill>
              <a:schemeClr val="tx2"/>
            </a:solidFill>
          </p:grpSpPr>
          <p:sp>
            <p:nvSpPr>
              <p:cNvPr id="368" name="Rectangle: Rounded Corners 367">
                <a:extLst>
                  <a:ext uri="{FF2B5EF4-FFF2-40B4-BE49-F238E27FC236}">
                    <a16:creationId xmlns:a16="http://schemas.microsoft.com/office/drawing/2014/main" id="{80E4BBA1-BE78-438C-95E0-547AAABC9324}"/>
                  </a:ext>
                </a:extLst>
              </p:cNvPr>
              <p:cNvSpPr/>
              <p:nvPr/>
            </p:nvSpPr>
            <p:spPr>
              <a:xfrm rot="4678108">
                <a:off x="686337" y="1524531"/>
                <a:ext cx="246888" cy="457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Rectangle: Rounded Corners 368">
                <a:extLst>
                  <a:ext uri="{FF2B5EF4-FFF2-40B4-BE49-F238E27FC236}">
                    <a16:creationId xmlns:a16="http://schemas.microsoft.com/office/drawing/2014/main" id="{43AD59E0-184F-4A2C-8013-B0805ED09BFC}"/>
                  </a:ext>
                </a:extLst>
              </p:cNvPr>
              <p:cNvSpPr/>
              <p:nvPr/>
            </p:nvSpPr>
            <p:spPr>
              <a:xfrm rot="4678108">
                <a:off x="772557" y="1524531"/>
                <a:ext cx="246888" cy="457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Rounded Corners 369">
                <a:extLst>
                  <a:ext uri="{FF2B5EF4-FFF2-40B4-BE49-F238E27FC236}">
                    <a16:creationId xmlns:a16="http://schemas.microsoft.com/office/drawing/2014/main" id="{ECB7347B-AF7D-4D20-BA15-7552BC59F360}"/>
                  </a:ext>
                </a:extLst>
              </p:cNvPr>
              <p:cNvSpPr/>
              <p:nvPr/>
            </p:nvSpPr>
            <p:spPr>
              <a:xfrm rot="16921892" flipH="1">
                <a:off x="816403" y="1524531"/>
                <a:ext cx="246888" cy="457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Rounded Corners 370">
                <a:extLst>
                  <a:ext uri="{FF2B5EF4-FFF2-40B4-BE49-F238E27FC236}">
                    <a16:creationId xmlns:a16="http://schemas.microsoft.com/office/drawing/2014/main" id="{E8932102-A87F-463A-ADC1-305087AF476D}"/>
                  </a:ext>
                </a:extLst>
              </p:cNvPr>
              <p:cNvSpPr/>
              <p:nvPr/>
            </p:nvSpPr>
            <p:spPr>
              <a:xfrm rot="16921892" flipH="1">
                <a:off x="729908" y="1524531"/>
                <a:ext cx="246888" cy="457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21" name="Picture 4" descr="TalosBrand.eps">
            <a:extLst>
              <a:ext uri="{FF2B5EF4-FFF2-40B4-BE49-F238E27FC236}">
                <a16:creationId xmlns:a16="http://schemas.microsoft.com/office/drawing/2014/main" id="{9A449E51-C4C2-4178-A156-EEC8167E18A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28281" y="1056359"/>
            <a:ext cx="1694658" cy="45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913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Same Side Corner Rectangle 41">
            <a:extLst>
              <a:ext uri="{FF2B5EF4-FFF2-40B4-BE49-F238E27FC236}">
                <a16:creationId xmlns:a16="http://schemas.microsoft.com/office/drawing/2014/main" id="{08DC726B-0DC1-1048-AAD6-1DEC04B252D5}"/>
              </a:ext>
            </a:extLst>
          </p:cNvPr>
          <p:cNvSpPr/>
          <p:nvPr/>
        </p:nvSpPr>
        <p:spPr>
          <a:xfrm rot="5400000">
            <a:off x="6158955" y="200595"/>
            <a:ext cx="1427033" cy="4229683"/>
          </a:xfrm>
          <a:prstGeom prst="round2SameRect">
            <a:avLst>
              <a:gd name="adj1" fmla="val 50000"/>
              <a:gd name="adj2" fmla="val 0"/>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BCEB"/>
              </a:solidFill>
              <a:effectLst/>
              <a:uLnTx/>
              <a:uFillTx/>
              <a:latin typeface="+mj-lt"/>
              <a:ea typeface="+mn-ea"/>
              <a:cs typeface="CiscoSansTT" panose="020B0503020201020303" pitchFamily="34" charset="0"/>
            </a:endParaRPr>
          </a:p>
        </p:txBody>
      </p:sp>
      <p:sp>
        <p:nvSpPr>
          <p:cNvPr id="41" name="Round Same Side Corner Rectangle 40">
            <a:extLst>
              <a:ext uri="{FF2B5EF4-FFF2-40B4-BE49-F238E27FC236}">
                <a16:creationId xmlns:a16="http://schemas.microsoft.com/office/drawing/2014/main" id="{CA17728B-1B16-104F-9254-A3F856F6A23F}"/>
              </a:ext>
            </a:extLst>
          </p:cNvPr>
          <p:cNvSpPr/>
          <p:nvPr/>
        </p:nvSpPr>
        <p:spPr>
          <a:xfrm rot="5400000">
            <a:off x="3814516" y="200595"/>
            <a:ext cx="1427033" cy="4229683"/>
          </a:xfrm>
          <a:prstGeom prst="round2SameRect">
            <a:avLst>
              <a:gd name="adj1" fmla="val 50000"/>
              <a:gd name="adj2" fmla="val 0"/>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BCEB"/>
              </a:solidFill>
              <a:effectLst/>
              <a:uLnTx/>
              <a:uFillTx/>
              <a:latin typeface="+mj-lt"/>
              <a:ea typeface="+mn-ea"/>
              <a:cs typeface="CiscoSansTT" panose="020B0503020201020303" pitchFamily="34" charset="0"/>
            </a:endParaRPr>
          </a:p>
        </p:txBody>
      </p:sp>
      <p:sp>
        <p:nvSpPr>
          <p:cNvPr id="40" name="Round Same Side Corner Rectangle 39">
            <a:extLst>
              <a:ext uri="{FF2B5EF4-FFF2-40B4-BE49-F238E27FC236}">
                <a16:creationId xmlns:a16="http://schemas.microsoft.com/office/drawing/2014/main" id="{E31D9ED7-6DAE-1C41-85F0-485405D622C7}"/>
              </a:ext>
            </a:extLst>
          </p:cNvPr>
          <p:cNvSpPr/>
          <p:nvPr/>
        </p:nvSpPr>
        <p:spPr>
          <a:xfrm rot="5400000">
            <a:off x="1043813" y="558102"/>
            <a:ext cx="1427033" cy="3514666"/>
          </a:xfrm>
          <a:prstGeom prst="round2SameRect">
            <a:avLst>
              <a:gd name="adj1" fmla="val 50000"/>
              <a:gd name="adj2"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BCEB"/>
              </a:solidFill>
              <a:effectLst/>
              <a:uLnTx/>
              <a:uFillTx/>
              <a:latin typeface="+mj-lt"/>
              <a:ea typeface="+mn-ea"/>
              <a:cs typeface="CiscoSansTT" panose="020B0503020201020303" pitchFamily="34" charset="0"/>
            </a:endParaRPr>
          </a:p>
        </p:txBody>
      </p:sp>
      <p:cxnSp>
        <p:nvCxnSpPr>
          <p:cNvPr id="49" name="Straight Arrow Connector 48">
            <a:extLst>
              <a:ext uri="{FF2B5EF4-FFF2-40B4-BE49-F238E27FC236}">
                <a16:creationId xmlns:a16="http://schemas.microsoft.com/office/drawing/2014/main" id="{0304D700-D082-A34C-B93F-C28110977E77}"/>
              </a:ext>
            </a:extLst>
          </p:cNvPr>
          <p:cNvCxnSpPr>
            <a:cxnSpLocks/>
          </p:cNvCxnSpPr>
          <p:nvPr/>
        </p:nvCxnSpPr>
        <p:spPr>
          <a:xfrm flipV="1">
            <a:off x="5911025" y="2004701"/>
            <a:ext cx="914400" cy="0"/>
          </a:xfrm>
          <a:prstGeom prst="straightConnector1">
            <a:avLst/>
          </a:prstGeom>
          <a:ln w="25400" cap="rnd">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4BDE1A7-53E9-B545-9B63-C4849E56BD38}"/>
              </a:ext>
            </a:extLst>
          </p:cNvPr>
          <p:cNvCxnSpPr>
            <a:cxnSpLocks/>
          </p:cNvCxnSpPr>
          <p:nvPr/>
        </p:nvCxnSpPr>
        <p:spPr>
          <a:xfrm>
            <a:off x="2765123" y="2644781"/>
            <a:ext cx="914400" cy="0"/>
          </a:xfrm>
          <a:prstGeom prst="straightConnector1">
            <a:avLst/>
          </a:prstGeom>
          <a:ln w="25400" cap="rnd">
            <a:tailEnd type="arrow" w="lg" len="med"/>
          </a:ln>
        </p:spPr>
        <p:style>
          <a:lnRef idx="1">
            <a:schemeClr val="accent1"/>
          </a:lnRef>
          <a:fillRef idx="0">
            <a:schemeClr val="accent1"/>
          </a:fillRef>
          <a:effectRef idx="0">
            <a:schemeClr val="accent1"/>
          </a:effectRef>
          <a:fontRef idx="minor">
            <a:schemeClr val="tx1"/>
          </a:fontRef>
        </p:style>
      </p:cxnSp>
      <p:graphicFrame>
        <p:nvGraphicFramePr>
          <p:cNvPr id="10251" name="Object 31" hidden="1">
            <a:extLst>
              <a:ext uri="{FF2B5EF4-FFF2-40B4-BE49-F238E27FC236}">
                <a16:creationId xmlns:a16="http://schemas.microsoft.com/office/drawing/2014/main" id="{06EB9D9A-A65B-E941-B734-FD258FF42EF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19" name="think-cell Slide" r:id="rId6" imgW="38100" imgH="38100" progId="TCLayout.ActiveDocument.1">
                  <p:embed/>
                </p:oleObj>
              </mc:Choice>
              <mc:Fallback>
                <p:oleObj name="think-cell Slide" r:id="rId6" imgW="38100" imgH="38100" progId="TCLayout.ActiveDocument.1">
                  <p:embed/>
                  <p:pic>
                    <p:nvPicPr>
                      <p:cNvPr id="10251" name="Object 31" hidden="1">
                        <a:extLst>
                          <a:ext uri="{FF2B5EF4-FFF2-40B4-BE49-F238E27FC236}">
                            <a16:creationId xmlns:a16="http://schemas.microsoft.com/office/drawing/2014/main" id="{06EB9D9A-A65B-E941-B734-FD258FF42E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hidden="1">
            <a:extLst>
              <a:ext uri="{FF2B5EF4-FFF2-40B4-BE49-F238E27FC236}">
                <a16:creationId xmlns:a16="http://schemas.microsoft.com/office/drawing/2014/main" id="{10F7B4D2-7CC1-944C-88BA-D47D2E140CA0}"/>
              </a:ext>
            </a:extLst>
          </p:cNvPr>
          <p:cNvSpPr/>
          <p:nvPr>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anchor="ctr" anchorCtr="0">
            <a:noAutofit/>
          </a:bodyPr>
          <a:lstStyle/>
          <a:p>
            <a:pPr algn="ctr">
              <a:lnSpc>
                <a:spcPct val="80000"/>
              </a:lnSpc>
              <a:defRPr/>
            </a:pPr>
            <a:endParaRPr kumimoji="0" lang="en-US" sz="1600" u="none" strike="noStrike" kern="1200" cap="none" spc="0" normalizeH="0" noProof="0">
              <a:ln>
                <a:noFill/>
              </a:ln>
              <a:solidFill>
                <a:srgbClr val="005073"/>
              </a:solidFill>
              <a:effectLst/>
              <a:uLnTx/>
              <a:uFillTx/>
              <a:latin typeface="CiscoSans Thin" panose="020B0203020201020303"/>
              <a:cs typeface="CiscoSansTT Thin" panose="020B0203020201020303" pitchFamily="34" charset="0"/>
              <a:sym typeface="CiscoSans Thin" panose="020B0203020201020303"/>
            </a:endParaRPr>
          </a:p>
        </p:txBody>
      </p:sp>
      <p:sp>
        <p:nvSpPr>
          <p:cNvPr id="120" name="Round Same Side Corner Rectangle 119">
            <a:extLst>
              <a:ext uri="{FF2B5EF4-FFF2-40B4-BE49-F238E27FC236}">
                <a16:creationId xmlns:a16="http://schemas.microsoft.com/office/drawing/2014/main" id="{74CB390C-E598-FE42-AA7F-BF23FED842DE}"/>
              </a:ext>
            </a:extLst>
          </p:cNvPr>
          <p:cNvSpPr/>
          <p:nvPr/>
        </p:nvSpPr>
        <p:spPr>
          <a:xfrm rot="5400000">
            <a:off x="1042401" y="2784692"/>
            <a:ext cx="899224" cy="2984029"/>
          </a:xfrm>
          <a:prstGeom prst="round2SameRect">
            <a:avLst>
              <a:gd name="adj1" fmla="val 49231"/>
              <a:gd name="adj2" fmla="val 0"/>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BCEB"/>
              </a:solidFill>
              <a:effectLst/>
              <a:uLnTx/>
              <a:uFillTx/>
              <a:latin typeface="+mj-lt"/>
              <a:ea typeface="+mn-ea"/>
              <a:cs typeface="CiscoSansTT" panose="020B0503020201020303" pitchFamily="34" charset="0"/>
            </a:endParaRPr>
          </a:p>
        </p:txBody>
      </p:sp>
      <p:sp>
        <p:nvSpPr>
          <p:cNvPr id="10253" name="Title 1">
            <a:extLst>
              <a:ext uri="{FF2B5EF4-FFF2-40B4-BE49-F238E27FC236}">
                <a16:creationId xmlns:a16="http://schemas.microsoft.com/office/drawing/2014/main" id="{F46FBB49-957A-AE4E-BB89-177F29325F54}"/>
              </a:ext>
            </a:extLst>
          </p:cNvPr>
          <p:cNvSpPr>
            <a:spLocks noGrp="1"/>
          </p:cNvSpPr>
          <p:nvPr>
            <p:ph type="title"/>
          </p:nvPr>
        </p:nvSpPr>
        <p:spPr/>
        <p:txBody>
          <a:bodyPr/>
          <a:lstStyle/>
          <a:p>
            <a:r>
              <a:rPr lang="en-US" altLang="en-US"/>
              <a:t>How Threat Response works</a:t>
            </a:r>
          </a:p>
        </p:txBody>
      </p:sp>
      <p:sp>
        <p:nvSpPr>
          <p:cNvPr id="20" name="Rounded Rectangle 19">
            <a:extLst>
              <a:ext uri="{FF2B5EF4-FFF2-40B4-BE49-F238E27FC236}">
                <a16:creationId xmlns:a16="http://schemas.microsoft.com/office/drawing/2014/main" id="{EE5A3566-63CA-4349-BFAE-88E5923B63D9}"/>
              </a:ext>
            </a:extLst>
          </p:cNvPr>
          <p:cNvSpPr/>
          <p:nvPr/>
        </p:nvSpPr>
        <p:spPr>
          <a:xfrm>
            <a:off x="3679523" y="1730381"/>
            <a:ext cx="1280160" cy="54864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11480" tIns="91440" rIns="0" bIns="91440" anchor="ctr">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AMP for</a:t>
            </a:r>
          </a:p>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Endpoints</a:t>
            </a:r>
          </a:p>
        </p:txBody>
      </p:sp>
      <p:sp>
        <p:nvSpPr>
          <p:cNvPr id="22" name="Rounded Rectangle 21">
            <a:extLst>
              <a:ext uri="{FF2B5EF4-FFF2-40B4-BE49-F238E27FC236}">
                <a16:creationId xmlns:a16="http://schemas.microsoft.com/office/drawing/2014/main" id="{449525C0-A488-384F-AC4D-FBB4425D9CFB}"/>
              </a:ext>
            </a:extLst>
          </p:cNvPr>
          <p:cNvSpPr/>
          <p:nvPr/>
        </p:nvSpPr>
        <p:spPr>
          <a:xfrm>
            <a:off x="5049313" y="1730381"/>
            <a:ext cx="1188720" cy="54864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11480" tIns="91440" rIns="0" bIns="91440" anchor="ctr">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Umbrella</a:t>
            </a:r>
          </a:p>
        </p:txBody>
      </p:sp>
      <p:sp>
        <p:nvSpPr>
          <p:cNvPr id="23" name="Rounded Rectangle 22">
            <a:extLst>
              <a:ext uri="{FF2B5EF4-FFF2-40B4-BE49-F238E27FC236}">
                <a16:creationId xmlns:a16="http://schemas.microsoft.com/office/drawing/2014/main" id="{4F0116BA-D867-D249-91A8-175743107078}"/>
              </a:ext>
            </a:extLst>
          </p:cNvPr>
          <p:cNvSpPr/>
          <p:nvPr/>
        </p:nvSpPr>
        <p:spPr>
          <a:xfrm>
            <a:off x="3683935" y="2370461"/>
            <a:ext cx="1280160" cy="54864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11480" tIns="91440" rIns="0" bIns="91440" anchor="ctr">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Email Security </a:t>
            </a:r>
          </a:p>
        </p:txBody>
      </p:sp>
      <p:sp>
        <p:nvSpPr>
          <p:cNvPr id="48" name="Rounded Rectangle 47">
            <a:extLst>
              <a:ext uri="{FF2B5EF4-FFF2-40B4-BE49-F238E27FC236}">
                <a16:creationId xmlns:a16="http://schemas.microsoft.com/office/drawing/2014/main" id="{62C50CC0-5A73-A442-A1D4-2BEB0854BAAC}"/>
              </a:ext>
            </a:extLst>
          </p:cNvPr>
          <p:cNvSpPr/>
          <p:nvPr/>
        </p:nvSpPr>
        <p:spPr>
          <a:xfrm>
            <a:off x="5049313" y="2370461"/>
            <a:ext cx="1188720" cy="54864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11480" tIns="91440" rIns="0" bIns="91440" anchor="ctr">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NGFW/</a:t>
            </a:r>
          </a:p>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NGIPS*</a:t>
            </a:r>
          </a:p>
        </p:txBody>
      </p:sp>
      <p:sp>
        <p:nvSpPr>
          <p:cNvPr id="109" name="Rectangle 108">
            <a:extLst>
              <a:ext uri="{FF2B5EF4-FFF2-40B4-BE49-F238E27FC236}">
                <a16:creationId xmlns:a16="http://schemas.microsoft.com/office/drawing/2014/main" id="{D59D95FC-9E64-C14F-838E-8B1348E6807A}"/>
              </a:ext>
            </a:extLst>
          </p:cNvPr>
          <p:cNvSpPr/>
          <p:nvPr/>
        </p:nvSpPr>
        <p:spPr>
          <a:xfrm>
            <a:off x="444746" y="3038778"/>
            <a:ext cx="2041369" cy="50199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anchor="t" anchorCtr="0"/>
          <a:lstStyle/>
          <a:p>
            <a:pPr marR="0" lvl="0" algn="l" defTabSz="457200" rtl="0" eaLnBrk="1" fontAlgn="base" latinLnBrk="0" hangingPunct="1">
              <a:lnSpc>
                <a:spcPct val="100000"/>
              </a:lnSpc>
              <a:spcBef>
                <a:spcPct val="0"/>
              </a:spcBef>
              <a:spcAft>
                <a:spcPct val="0"/>
              </a:spcAft>
              <a:buClrTx/>
              <a:buSzTx/>
              <a:tabLst/>
              <a:defRPr/>
            </a:pPr>
            <a:r>
              <a:rPr kumimoji="0" lang="en-US" sz="1200" b="0" i="0" u="none" strike="noStrike" kern="1200" cap="none" spc="0" normalizeH="0" baseline="0" noProof="0">
                <a:ln>
                  <a:noFill/>
                </a:ln>
                <a:solidFill>
                  <a:schemeClr val="tx1">
                    <a:lumMod val="50000"/>
                    <a:lumOff val="50000"/>
                  </a:schemeClr>
                </a:solidFill>
                <a:effectLst/>
                <a:uLnTx/>
                <a:uFillTx/>
                <a:latin typeface="+mj-lt"/>
                <a:ea typeface="+mn-ea"/>
                <a:cs typeface="CiscoSansTT" panose="020B0503020201020303" pitchFamily="34" charset="0"/>
              </a:rPr>
              <a:t>Are these observables suspicious or malicious?</a:t>
            </a:r>
          </a:p>
        </p:txBody>
      </p:sp>
      <p:sp>
        <p:nvSpPr>
          <p:cNvPr id="25" name="Rounded Rectangle 24">
            <a:extLst>
              <a:ext uri="{FF2B5EF4-FFF2-40B4-BE49-F238E27FC236}">
                <a16:creationId xmlns:a16="http://schemas.microsoft.com/office/drawing/2014/main" id="{7B4BD51F-9622-114F-82B4-FF92D58E76AB}"/>
              </a:ext>
            </a:extLst>
          </p:cNvPr>
          <p:cNvSpPr/>
          <p:nvPr/>
        </p:nvSpPr>
        <p:spPr>
          <a:xfrm>
            <a:off x="538497" y="1730381"/>
            <a:ext cx="2556418" cy="54864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11480" tIns="91440" rIns="0" bIns="91440" anchor="ctr">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Cisco AMP | Threat Grid | Umbrella Investigate  </a:t>
            </a:r>
          </a:p>
        </p:txBody>
      </p:sp>
      <p:sp>
        <p:nvSpPr>
          <p:cNvPr id="113" name="TextBox 112">
            <a:extLst>
              <a:ext uri="{FF2B5EF4-FFF2-40B4-BE49-F238E27FC236}">
                <a16:creationId xmlns:a16="http://schemas.microsoft.com/office/drawing/2014/main" id="{2F762782-0C7B-AE4A-9293-B67FDDCA57A7}"/>
              </a:ext>
            </a:extLst>
          </p:cNvPr>
          <p:cNvSpPr txBox="1"/>
          <p:nvPr/>
        </p:nvSpPr>
        <p:spPr>
          <a:xfrm>
            <a:off x="444746" y="3871688"/>
            <a:ext cx="1450379" cy="792525"/>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mj-lt"/>
                <a:ea typeface="ＭＳ Ｐゴシック" charset="0"/>
                <a:cs typeface="CiscoSansTT" panose="020B0503020201020303" pitchFamily="34" charset="0"/>
              </a:rPr>
              <a:t>Observables: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mj-lt"/>
                <a:ea typeface="ＭＳ Ｐゴシック" charset="0"/>
                <a:cs typeface="CiscoSansTT" panose="020B0503020201020303" pitchFamily="34" charset="0"/>
              </a:rPr>
              <a:t>File hash</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mj-lt"/>
                <a:ea typeface="ＭＳ Ｐゴシック" charset="0"/>
                <a:cs typeface="CiscoSansTT" panose="020B0503020201020303" pitchFamily="34" charset="0"/>
              </a:rPr>
              <a:t>IP address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mj-lt"/>
                <a:ea typeface="ＭＳ Ｐゴシック" charset="0"/>
                <a:cs typeface="CiscoSansTT" panose="020B0503020201020303" pitchFamily="34" charset="0"/>
              </a:rPr>
              <a:t>Domain</a:t>
            </a:r>
          </a:p>
        </p:txBody>
      </p:sp>
      <p:sp>
        <p:nvSpPr>
          <p:cNvPr id="116" name="Rectangle 115">
            <a:extLst>
              <a:ext uri="{FF2B5EF4-FFF2-40B4-BE49-F238E27FC236}">
                <a16:creationId xmlns:a16="http://schemas.microsoft.com/office/drawing/2014/main" id="{260CBB42-BE96-AC47-B7D8-E28CB980020E}"/>
              </a:ext>
            </a:extLst>
          </p:cNvPr>
          <p:cNvSpPr/>
          <p:nvPr/>
        </p:nvSpPr>
        <p:spPr>
          <a:xfrm>
            <a:off x="3425619" y="1295117"/>
            <a:ext cx="2968202" cy="274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a:solidFill>
                  <a:schemeClr val="bg1"/>
                </a:solidFill>
                <a:latin typeface="+mj-lt"/>
              </a:rPr>
              <a:t>Local s</a:t>
            </a:r>
            <a:r>
              <a:rPr kumimoji="0" lang="en-US" sz="1400" b="1" i="0" u="none" strike="noStrike" kern="1200" cap="none" spc="0" normalizeH="0" baseline="0" noProof="0" err="1">
                <a:ln>
                  <a:noFill/>
                </a:ln>
                <a:solidFill>
                  <a:schemeClr val="bg1"/>
                </a:solidFill>
                <a:effectLst/>
                <a:uLnTx/>
                <a:uFillTx/>
                <a:latin typeface="+mj-lt"/>
                <a:ea typeface="+mn-ea"/>
                <a:cs typeface="+mn-cs"/>
              </a:rPr>
              <a:t>ecurity</a:t>
            </a:r>
            <a:r>
              <a:rPr kumimoji="0" lang="en-US" sz="1400" b="1" i="0" u="none" strike="noStrike" kern="1200" cap="none" spc="0" normalizeH="0" baseline="0" noProof="0">
                <a:ln>
                  <a:noFill/>
                </a:ln>
                <a:solidFill>
                  <a:schemeClr val="bg1"/>
                </a:solidFill>
                <a:effectLst/>
                <a:uLnTx/>
                <a:uFillTx/>
                <a:latin typeface="+mj-lt"/>
                <a:ea typeface="+mn-ea"/>
                <a:cs typeface="+mn-cs"/>
              </a:rPr>
              <a:t> context</a:t>
            </a:r>
          </a:p>
        </p:txBody>
      </p:sp>
      <p:sp>
        <p:nvSpPr>
          <p:cNvPr id="118" name="Rectangle 117">
            <a:extLst>
              <a:ext uri="{FF2B5EF4-FFF2-40B4-BE49-F238E27FC236}">
                <a16:creationId xmlns:a16="http://schemas.microsoft.com/office/drawing/2014/main" id="{7B9C154E-F606-4E4D-9D9D-E4AB42AC0018}"/>
              </a:ext>
            </a:extLst>
          </p:cNvPr>
          <p:cNvSpPr/>
          <p:nvPr/>
        </p:nvSpPr>
        <p:spPr>
          <a:xfrm>
            <a:off x="538498" y="1295117"/>
            <a:ext cx="2464978" cy="274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j-lt"/>
                <a:ea typeface="+mn-ea"/>
                <a:cs typeface="+mn-cs"/>
              </a:rPr>
              <a:t>Intelligence</a:t>
            </a:r>
          </a:p>
        </p:txBody>
      </p:sp>
      <p:sp>
        <p:nvSpPr>
          <p:cNvPr id="108" name="Rectangle 107">
            <a:extLst>
              <a:ext uri="{FF2B5EF4-FFF2-40B4-BE49-F238E27FC236}">
                <a16:creationId xmlns:a16="http://schemas.microsoft.com/office/drawing/2014/main" id="{7015D013-FC46-2A48-B761-D8440B0070C0}"/>
              </a:ext>
            </a:extLst>
          </p:cNvPr>
          <p:cNvSpPr/>
          <p:nvPr/>
        </p:nvSpPr>
        <p:spPr>
          <a:xfrm>
            <a:off x="3580895" y="3038778"/>
            <a:ext cx="2644495" cy="99929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anchor="t" anchorCtr="0"/>
          <a:lstStyle/>
          <a:p>
            <a:pPr marR="0" lvl="0" algn="l" defTabSz="457200" rtl="0" eaLnBrk="1" fontAlgn="base" latinLnBrk="0" hangingPunct="1">
              <a:lnSpc>
                <a:spcPct val="100000"/>
              </a:lnSpc>
              <a:spcBef>
                <a:spcPct val="0"/>
              </a:spcBef>
              <a:spcAft>
                <a:spcPct val="0"/>
              </a:spcAft>
              <a:buClrTx/>
              <a:buSzTx/>
              <a:tabLst/>
              <a:defRPr/>
            </a:pPr>
            <a:r>
              <a:rPr kumimoji="0" lang="en-US" sz="1200" b="0" i="0" u="none" strike="noStrike" kern="1200" cap="none" spc="0" normalizeH="0" baseline="0" noProof="0">
                <a:ln>
                  <a:noFill/>
                </a:ln>
                <a:solidFill>
                  <a:schemeClr val="tx1">
                    <a:lumMod val="50000"/>
                    <a:lumOff val="50000"/>
                  </a:schemeClr>
                </a:solidFill>
                <a:effectLst/>
                <a:uLnTx/>
                <a:uFillTx/>
                <a:latin typeface="+mj-lt"/>
                <a:ea typeface="+mn-ea"/>
                <a:cs typeface="CiscoSansTT" panose="020B0503020201020303" pitchFamily="34" charset="0"/>
              </a:rPr>
              <a:t>Have we seen these observables?  Where?</a:t>
            </a:r>
            <a:br>
              <a:rPr kumimoji="0" lang="en-US" sz="1200" b="0" i="0" u="none" strike="noStrike" kern="1200" cap="none" spc="0" normalizeH="0" baseline="0" noProof="0">
                <a:ln>
                  <a:noFill/>
                </a:ln>
                <a:solidFill>
                  <a:schemeClr val="tx1">
                    <a:lumMod val="50000"/>
                    <a:lumOff val="50000"/>
                  </a:schemeClr>
                </a:solidFill>
                <a:effectLst/>
                <a:uLnTx/>
                <a:uFillTx/>
                <a:latin typeface="+mj-lt"/>
                <a:ea typeface="+mn-ea"/>
                <a:cs typeface="CiscoSansTT" panose="020B0503020201020303" pitchFamily="34" charset="0"/>
              </a:rPr>
            </a:br>
            <a:endParaRPr kumimoji="0" lang="en-US" sz="1200" b="0" i="0" u="none" strike="noStrike" kern="1200" cap="none" spc="0" normalizeH="0" baseline="0" noProof="0">
              <a:ln>
                <a:noFill/>
              </a:ln>
              <a:solidFill>
                <a:schemeClr val="tx1">
                  <a:lumMod val="50000"/>
                  <a:lumOff val="50000"/>
                </a:schemeClr>
              </a:solidFill>
              <a:effectLst/>
              <a:uLnTx/>
              <a:uFillTx/>
              <a:latin typeface="+mj-lt"/>
              <a:ea typeface="+mn-ea"/>
              <a:cs typeface="CiscoSansTT" panose="020B0503020201020303" pitchFamily="34" charset="0"/>
            </a:endParaRPr>
          </a:p>
          <a:p>
            <a:pPr marR="0" lvl="0" algn="l" defTabSz="457200" rtl="0" eaLnBrk="1" fontAlgn="base" latinLnBrk="0" hangingPunct="1">
              <a:lnSpc>
                <a:spcPct val="100000"/>
              </a:lnSpc>
              <a:spcBef>
                <a:spcPct val="0"/>
              </a:spcBef>
              <a:spcAft>
                <a:spcPct val="0"/>
              </a:spcAft>
              <a:buClrTx/>
              <a:buSzTx/>
              <a:tabLst/>
              <a:defRPr/>
            </a:pPr>
            <a:r>
              <a:rPr kumimoji="0" lang="en-US" sz="1200" b="0" i="0" u="none" strike="noStrike" kern="1200" cap="none" spc="0" normalizeH="0" baseline="0" noProof="0">
                <a:ln>
                  <a:noFill/>
                </a:ln>
                <a:solidFill>
                  <a:schemeClr val="tx1">
                    <a:lumMod val="50000"/>
                    <a:lumOff val="50000"/>
                  </a:schemeClr>
                </a:solidFill>
                <a:effectLst/>
                <a:uLnTx/>
                <a:uFillTx/>
                <a:latin typeface="+mj-lt"/>
                <a:ea typeface="+mn-ea"/>
                <a:cs typeface="CiscoSansTT" panose="020B0503020201020303" pitchFamily="34" charset="0"/>
              </a:rPr>
              <a:t>Which endpoints connected </a:t>
            </a:r>
            <a:br>
              <a:rPr kumimoji="0" lang="en-US" sz="1200" b="0" i="0" u="none" strike="noStrike" kern="1200" cap="none" spc="0" normalizeH="0" baseline="0" noProof="0">
                <a:ln>
                  <a:noFill/>
                </a:ln>
                <a:solidFill>
                  <a:schemeClr val="tx1">
                    <a:lumMod val="50000"/>
                    <a:lumOff val="50000"/>
                  </a:schemeClr>
                </a:solidFill>
                <a:effectLst/>
                <a:uLnTx/>
                <a:uFillTx/>
                <a:latin typeface="+mj-lt"/>
                <a:ea typeface="+mn-ea"/>
                <a:cs typeface="CiscoSansTT" panose="020B0503020201020303" pitchFamily="34" charset="0"/>
              </a:rPr>
            </a:br>
            <a:r>
              <a:rPr kumimoji="0" lang="en-US" sz="1200" b="0" i="0" u="none" strike="noStrike" kern="1200" cap="none" spc="0" normalizeH="0" baseline="0" noProof="0">
                <a:ln>
                  <a:noFill/>
                </a:ln>
                <a:solidFill>
                  <a:schemeClr val="tx1">
                    <a:lumMod val="50000"/>
                    <a:lumOff val="50000"/>
                  </a:schemeClr>
                </a:solidFill>
                <a:effectLst/>
                <a:uLnTx/>
                <a:uFillTx/>
                <a:latin typeface="+mj-lt"/>
                <a:ea typeface="+mn-ea"/>
                <a:cs typeface="CiscoSansTT" panose="020B0503020201020303" pitchFamily="34" charset="0"/>
              </a:rPr>
              <a:t>to the domain/URL?</a:t>
            </a:r>
          </a:p>
        </p:txBody>
      </p:sp>
      <p:sp>
        <p:nvSpPr>
          <p:cNvPr id="44" name="Rectangle 43">
            <a:extLst>
              <a:ext uri="{FF2B5EF4-FFF2-40B4-BE49-F238E27FC236}">
                <a16:creationId xmlns:a16="http://schemas.microsoft.com/office/drawing/2014/main" id="{22F956AA-BB4E-1D43-9705-9906F8BE02C4}"/>
              </a:ext>
            </a:extLst>
          </p:cNvPr>
          <p:cNvSpPr/>
          <p:nvPr/>
        </p:nvSpPr>
        <p:spPr>
          <a:xfrm>
            <a:off x="6675224" y="1304915"/>
            <a:ext cx="1875335" cy="274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j-lt"/>
                <a:ea typeface="+mn-ea"/>
                <a:cs typeface="+mn-cs"/>
              </a:rPr>
              <a:t>Response actions</a:t>
            </a:r>
          </a:p>
        </p:txBody>
      </p:sp>
      <p:cxnSp>
        <p:nvCxnSpPr>
          <p:cNvPr id="46" name="Straight Arrow Connector 45">
            <a:extLst>
              <a:ext uri="{FF2B5EF4-FFF2-40B4-BE49-F238E27FC236}">
                <a16:creationId xmlns:a16="http://schemas.microsoft.com/office/drawing/2014/main" id="{876EB7EF-2609-B845-8D38-029E76927BE0}"/>
              </a:ext>
            </a:extLst>
          </p:cNvPr>
          <p:cNvCxnSpPr>
            <a:cxnSpLocks/>
          </p:cNvCxnSpPr>
          <p:nvPr/>
        </p:nvCxnSpPr>
        <p:spPr>
          <a:xfrm>
            <a:off x="2765123" y="2004701"/>
            <a:ext cx="914400" cy="0"/>
          </a:xfrm>
          <a:prstGeom prst="straightConnector1">
            <a:avLst/>
          </a:prstGeom>
          <a:ln w="25400" cap="rnd">
            <a:tailEnd type="arrow"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E8DFBA3-F668-0142-91B9-8D3D24B83EFC}"/>
              </a:ext>
            </a:extLst>
          </p:cNvPr>
          <p:cNvCxnSpPr>
            <a:cxnSpLocks/>
          </p:cNvCxnSpPr>
          <p:nvPr/>
        </p:nvCxnSpPr>
        <p:spPr>
          <a:xfrm>
            <a:off x="5911025" y="2644781"/>
            <a:ext cx="914400" cy="0"/>
          </a:xfrm>
          <a:prstGeom prst="straightConnector1">
            <a:avLst/>
          </a:prstGeom>
          <a:ln w="25400" cap="rnd">
            <a:tailEnd type="arrow" w="lg"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2DB242A-DABF-1B49-A8EE-E85F713F1B12}"/>
              </a:ext>
            </a:extLst>
          </p:cNvPr>
          <p:cNvSpPr txBox="1"/>
          <p:nvPr/>
        </p:nvSpPr>
        <p:spPr>
          <a:xfrm>
            <a:off x="1465430" y="3871688"/>
            <a:ext cx="1450379" cy="792525"/>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mj-lt"/>
                <a:ea typeface="ＭＳ Ｐゴシック" charset="0"/>
                <a:cs typeface="CiscoSansTT" panose="020B0503020201020303" pitchFamily="34" charset="0"/>
              </a:rPr>
              <a:t>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mj-lt"/>
                <a:ea typeface="ＭＳ Ｐゴシック" charset="0"/>
                <a:cs typeface="CiscoSansTT" panose="020B0503020201020303" pitchFamily="34" charset="0"/>
              </a:rPr>
              <a:t>URL</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mj-lt"/>
                <a:ea typeface="ＭＳ Ｐゴシック" charset="0"/>
                <a:cs typeface="CiscoSansTT" panose="020B0503020201020303" pitchFamily="34" charset="0"/>
              </a:rPr>
              <a:t>Email addresses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a:solidFill>
                  <a:srgbClr val="FFFFFF"/>
                </a:solidFill>
                <a:latin typeface="+mj-lt"/>
                <a:cs typeface="CiscoSansTT" panose="020B0503020201020303" pitchFamily="34" charset="0"/>
              </a:rPr>
              <a:t>Etc.</a:t>
            </a:r>
            <a:endParaRPr kumimoji="0" lang="en-US" sz="1000" b="0" i="0" u="none" strike="noStrike" kern="1200" cap="none" spc="0" normalizeH="0" baseline="0" noProof="0">
              <a:ln>
                <a:noFill/>
              </a:ln>
              <a:solidFill>
                <a:srgbClr val="FFFFFF"/>
              </a:solidFill>
              <a:effectLst/>
              <a:uLnTx/>
              <a:uFillTx/>
              <a:latin typeface="+mj-lt"/>
              <a:ea typeface="ＭＳ Ｐゴシック" charset="0"/>
              <a:cs typeface="CiscoSansTT" panose="020B0503020201020303" pitchFamily="34" charset="0"/>
            </a:endParaRPr>
          </a:p>
        </p:txBody>
      </p:sp>
      <p:sp>
        <p:nvSpPr>
          <p:cNvPr id="26" name="Rectangle 25">
            <a:extLst>
              <a:ext uri="{FF2B5EF4-FFF2-40B4-BE49-F238E27FC236}">
                <a16:creationId xmlns:a16="http://schemas.microsoft.com/office/drawing/2014/main" id="{A7927D2B-916E-E848-9F72-1C39EFF8B87B}"/>
              </a:ext>
            </a:extLst>
          </p:cNvPr>
          <p:cNvSpPr/>
          <p:nvPr/>
        </p:nvSpPr>
        <p:spPr>
          <a:xfrm>
            <a:off x="437765" y="853571"/>
            <a:ext cx="7597682" cy="369332"/>
          </a:xfrm>
          <a:prstGeom prst="rect">
            <a:avLst/>
          </a:prstGeom>
        </p:spPr>
        <p:txBody>
          <a:bodyPr wrap="square">
            <a:spAutoFit/>
          </a:bodyPr>
          <a:lstStyle/>
          <a:p>
            <a:r>
              <a:rPr lang="en-US">
                <a:solidFill>
                  <a:srgbClr val="00BCEB"/>
                </a:solidFill>
                <a:latin typeface="CiscoSansTT ExtraLight"/>
                <a:cs typeface="CiscoSansTT Thin" charset="0"/>
              </a:rPr>
              <a:t>Intelligence, context, and response</a:t>
            </a:r>
            <a:endParaRPr lang="en-US">
              <a:latin typeface="+mn-lt"/>
            </a:endParaRPr>
          </a:p>
        </p:txBody>
      </p:sp>
      <p:pic>
        <p:nvPicPr>
          <p:cNvPr id="30" name="Picture 29">
            <a:extLst>
              <a:ext uri="{FF2B5EF4-FFF2-40B4-BE49-F238E27FC236}">
                <a16:creationId xmlns:a16="http://schemas.microsoft.com/office/drawing/2014/main" id="{E8CC1D15-DA02-924D-92EF-27E4F480F0C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745754" y="1851120"/>
            <a:ext cx="307162" cy="307162"/>
          </a:xfrm>
          <a:prstGeom prst="rect">
            <a:avLst/>
          </a:prstGeom>
        </p:spPr>
      </p:pic>
      <p:pic>
        <p:nvPicPr>
          <p:cNvPr id="31" name="Picture 30">
            <a:extLst>
              <a:ext uri="{FF2B5EF4-FFF2-40B4-BE49-F238E27FC236}">
                <a16:creationId xmlns:a16="http://schemas.microsoft.com/office/drawing/2014/main" id="{F7DD3240-2933-3240-A6B4-C4FC3133F2D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118063" y="1851120"/>
            <a:ext cx="307162" cy="307162"/>
          </a:xfrm>
          <a:prstGeom prst="rect">
            <a:avLst/>
          </a:prstGeom>
        </p:spPr>
      </p:pic>
      <p:pic>
        <p:nvPicPr>
          <p:cNvPr id="32" name="Picture 31">
            <a:extLst>
              <a:ext uri="{FF2B5EF4-FFF2-40B4-BE49-F238E27FC236}">
                <a16:creationId xmlns:a16="http://schemas.microsoft.com/office/drawing/2014/main" id="{AEFDD488-65E8-4D46-93A1-B94AF5F18EA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745754" y="2491200"/>
            <a:ext cx="307162" cy="307162"/>
          </a:xfrm>
          <a:prstGeom prst="rect">
            <a:avLst/>
          </a:prstGeom>
        </p:spPr>
      </p:pic>
      <p:pic>
        <p:nvPicPr>
          <p:cNvPr id="33" name="Picture 32">
            <a:extLst>
              <a:ext uri="{FF2B5EF4-FFF2-40B4-BE49-F238E27FC236}">
                <a16:creationId xmlns:a16="http://schemas.microsoft.com/office/drawing/2014/main" id="{F9783CAA-2F6B-AE46-A100-1FB2D640654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118063" y="2491200"/>
            <a:ext cx="307162" cy="307162"/>
          </a:xfrm>
          <a:prstGeom prst="rect">
            <a:avLst/>
          </a:prstGeom>
        </p:spPr>
      </p:pic>
      <p:pic>
        <p:nvPicPr>
          <p:cNvPr id="36" name="Picture 35">
            <a:extLst>
              <a:ext uri="{FF2B5EF4-FFF2-40B4-BE49-F238E27FC236}">
                <a16:creationId xmlns:a16="http://schemas.microsoft.com/office/drawing/2014/main" id="{6DE1D60A-835B-0E44-86E0-6AD2BCA70C7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34984" y="1849331"/>
            <a:ext cx="307162" cy="307162"/>
          </a:xfrm>
          <a:prstGeom prst="rect">
            <a:avLst/>
          </a:prstGeom>
        </p:spPr>
      </p:pic>
      <p:sp>
        <p:nvSpPr>
          <p:cNvPr id="51" name="Rounded Rectangle 50">
            <a:extLst>
              <a:ext uri="{FF2B5EF4-FFF2-40B4-BE49-F238E27FC236}">
                <a16:creationId xmlns:a16="http://schemas.microsoft.com/office/drawing/2014/main" id="{A6A71D56-1665-7C4F-A536-CABBB9F2A88F}"/>
              </a:ext>
            </a:extLst>
          </p:cNvPr>
          <p:cNvSpPr/>
          <p:nvPr/>
        </p:nvSpPr>
        <p:spPr>
          <a:xfrm>
            <a:off x="527089" y="2370461"/>
            <a:ext cx="2579234" cy="54864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11480" tIns="91440" rIns="0" bIns="91440" anchor="ctr">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Virus Total and other 3</a:t>
            </a:r>
            <a:r>
              <a:rPr kumimoji="0" lang="en-US" sz="1200" b="0" i="0" u="none" strike="noStrike" kern="1200" cap="none" spc="0" normalizeH="0" baseline="30000" noProof="0">
                <a:ln>
                  <a:noFill/>
                </a:ln>
                <a:solidFill>
                  <a:schemeClr val="bg2"/>
                </a:solidFill>
                <a:effectLst/>
                <a:uLnTx/>
                <a:uFillTx/>
                <a:latin typeface="+mj-lt"/>
                <a:ea typeface="+mn-ea"/>
                <a:cs typeface="CiscoSansTT" panose="020B0503020201020303" pitchFamily="34" charset="0"/>
              </a:rPr>
              <a:t>rd</a:t>
            </a: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 </a:t>
            </a:r>
            <a:r>
              <a:rPr lang="en-US" sz="1200">
                <a:solidFill>
                  <a:schemeClr val="bg2"/>
                </a:solidFill>
                <a:latin typeface="+mj-lt"/>
                <a:cs typeface="CiscoSansTT" panose="020B0503020201020303" pitchFamily="34" charset="0"/>
              </a:rPr>
              <a:t>p</a:t>
            </a:r>
            <a:r>
              <a:rPr kumimoji="0" lang="en-US" sz="1200" b="0" i="0" u="none" strike="noStrike" kern="1200" cap="none" spc="0" normalizeH="0" baseline="0" noProof="0">
                <a:ln>
                  <a:noFill/>
                </a:ln>
                <a:solidFill>
                  <a:schemeClr val="bg2"/>
                </a:solidFill>
                <a:effectLst/>
                <a:uLnTx/>
                <a:uFillTx/>
                <a:latin typeface="+mj-lt"/>
                <a:ea typeface="+mn-ea"/>
                <a:cs typeface="CiscoSansTT" panose="020B0503020201020303" pitchFamily="34" charset="0"/>
              </a:rPr>
              <a:t>arties (via APIs)</a:t>
            </a:r>
          </a:p>
        </p:txBody>
      </p:sp>
      <p:pic>
        <p:nvPicPr>
          <p:cNvPr id="3" name="Picture 2">
            <a:extLst>
              <a:ext uri="{FF2B5EF4-FFF2-40B4-BE49-F238E27FC236}">
                <a16:creationId xmlns:a16="http://schemas.microsoft.com/office/drawing/2014/main" id="{3EC39241-D7F6-8B46-B9C8-CB2E8F8D41DE}"/>
              </a:ext>
            </a:extLst>
          </p:cNvPr>
          <p:cNvPicPr>
            <a:picLocks noChangeAspect="1"/>
          </p:cNvPicPr>
          <p:nvPr/>
        </p:nvPicPr>
        <p:blipFill>
          <a:blip r:embed="rId12"/>
          <a:stretch>
            <a:fillRect/>
          </a:stretch>
        </p:blipFill>
        <p:spPr>
          <a:xfrm>
            <a:off x="601428" y="2480140"/>
            <a:ext cx="310896" cy="310896"/>
          </a:xfrm>
          <a:prstGeom prst="rect">
            <a:avLst/>
          </a:prstGeom>
        </p:spPr>
      </p:pic>
      <p:sp>
        <p:nvSpPr>
          <p:cNvPr id="52" name="Rounded Rectangle 51">
            <a:extLst>
              <a:ext uri="{FF2B5EF4-FFF2-40B4-BE49-F238E27FC236}">
                <a16:creationId xmlns:a16="http://schemas.microsoft.com/office/drawing/2014/main" id="{0D4197C4-563C-0249-A78C-817619EABA83}"/>
              </a:ext>
            </a:extLst>
          </p:cNvPr>
          <p:cNvSpPr/>
          <p:nvPr/>
        </p:nvSpPr>
        <p:spPr>
          <a:xfrm>
            <a:off x="6871461" y="2178532"/>
            <a:ext cx="1474575" cy="27431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2"/>
                </a:solidFill>
              </a:rPr>
              <a:t>Block files</a:t>
            </a:r>
          </a:p>
        </p:txBody>
      </p:sp>
      <p:sp>
        <p:nvSpPr>
          <p:cNvPr id="53" name="Rounded Rectangle 52">
            <a:extLst>
              <a:ext uri="{FF2B5EF4-FFF2-40B4-BE49-F238E27FC236}">
                <a16:creationId xmlns:a16="http://schemas.microsoft.com/office/drawing/2014/main" id="{2AA38905-AB82-2345-91B6-057099BC7014}"/>
              </a:ext>
            </a:extLst>
          </p:cNvPr>
          <p:cNvSpPr/>
          <p:nvPr/>
        </p:nvSpPr>
        <p:spPr>
          <a:xfrm>
            <a:off x="6876743" y="2555641"/>
            <a:ext cx="1469293" cy="27344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2"/>
                </a:solidFill>
              </a:rPr>
              <a:t>Isolate hosts</a:t>
            </a:r>
          </a:p>
        </p:txBody>
      </p:sp>
      <p:sp>
        <p:nvSpPr>
          <p:cNvPr id="54" name="Rounded Rectangle 53">
            <a:extLst>
              <a:ext uri="{FF2B5EF4-FFF2-40B4-BE49-F238E27FC236}">
                <a16:creationId xmlns:a16="http://schemas.microsoft.com/office/drawing/2014/main" id="{D10ABC2E-A5E3-1B43-8015-09ED16BB99A3}"/>
              </a:ext>
            </a:extLst>
          </p:cNvPr>
          <p:cNvSpPr/>
          <p:nvPr/>
        </p:nvSpPr>
        <p:spPr>
          <a:xfrm>
            <a:off x="6872471" y="1801422"/>
            <a:ext cx="1474575" cy="27431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2"/>
                </a:solidFill>
              </a:rPr>
              <a:t>Block domains</a:t>
            </a:r>
          </a:p>
        </p:txBody>
      </p:sp>
    </p:spTree>
    <p:extLst>
      <p:ext uri="{BB962C8B-B14F-4D97-AF65-F5344CB8AC3E}">
        <p14:creationId xmlns:p14="http://schemas.microsoft.com/office/powerpoint/2010/main" val="7734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 Same Side Corner Rectangle 59">
            <a:extLst>
              <a:ext uri="{FF2B5EF4-FFF2-40B4-BE49-F238E27FC236}">
                <a16:creationId xmlns:a16="http://schemas.microsoft.com/office/drawing/2014/main" id="{91D1F03A-1863-6840-BDBC-8B5FE0A50A3B}"/>
              </a:ext>
            </a:extLst>
          </p:cNvPr>
          <p:cNvSpPr/>
          <p:nvPr/>
        </p:nvSpPr>
        <p:spPr>
          <a:xfrm rot="16200000">
            <a:off x="5868944" y="1173186"/>
            <a:ext cx="2502570" cy="4047548"/>
          </a:xfrm>
          <a:prstGeom prst="round2SameRect">
            <a:avLst>
              <a:gd name="adj1" fmla="val 49779"/>
              <a:gd name="adj2" fmla="val 0"/>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BCEB"/>
              </a:solidFill>
              <a:effectLst/>
              <a:uLnTx/>
              <a:uFillTx/>
              <a:latin typeface="+mj-lt"/>
              <a:ea typeface="+mn-ea"/>
              <a:cs typeface="CiscoSansTT" panose="020B0503020201020303" pitchFamily="34" charset="0"/>
            </a:endParaRPr>
          </a:p>
        </p:txBody>
      </p:sp>
      <p:sp>
        <p:nvSpPr>
          <p:cNvPr id="61" name="Round Same Side Corner Rectangle 60">
            <a:extLst>
              <a:ext uri="{FF2B5EF4-FFF2-40B4-BE49-F238E27FC236}">
                <a16:creationId xmlns:a16="http://schemas.microsoft.com/office/drawing/2014/main" id="{66E8CE60-7FE2-174F-A606-F457B6F3A0CB}"/>
              </a:ext>
            </a:extLst>
          </p:cNvPr>
          <p:cNvSpPr/>
          <p:nvPr/>
        </p:nvSpPr>
        <p:spPr>
          <a:xfrm rot="5400000">
            <a:off x="1154135" y="241526"/>
            <a:ext cx="2268454" cy="4576728"/>
          </a:xfrm>
          <a:prstGeom prst="round2SameRect">
            <a:avLst>
              <a:gd name="adj1" fmla="val 50000"/>
              <a:gd name="adj2"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BCEB"/>
              </a:solidFill>
              <a:effectLst/>
              <a:uLnTx/>
              <a:uFillTx/>
              <a:latin typeface="+mj-lt"/>
              <a:ea typeface="+mn-ea"/>
              <a:cs typeface="CiscoSansTT" panose="020B0503020201020303" pitchFamily="34" charset="0"/>
            </a:endParaRPr>
          </a:p>
        </p:txBody>
      </p:sp>
      <p:graphicFrame>
        <p:nvGraphicFramePr>
          <p:cNvPr id="11266" name="Object 8" hidden="1">
            <a:extLst>
              <a:ext uri="{FF2B5EF4-FFF2-40B4-BE49-F238E27FC236}">
                <a16:creationId xmlns:a16="http://schemas.microsoft.com/office/drawing/2014/main" id="{3993B3A7-CF88-F244-A005-3222BBC02EC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67" name="think-cell Slide" r:id="rId5" imgW="38100" imgH="38100" progId="TCLayout.ActiveDocument.1">
                  <p:embed/>
                </p:oleObj>
              </mc:Choice>
              <mc:Fallback>
                <p:oleObj name="think-cell Slide" r:id="rId5" imgW="38100" imgH="38100" progId="TCLayout.ActiveDocument.1">
                  <p:embed/>
                  <p:pic>
                    <p:nvPicPr>
                      <p:cNvPr id="11266" name="Object 8" hidden="1">
                        <a:extLst>
                          <a:ext uri="{FF2B5EF4-FFF2-40B4-BE49-F238E27FC236}">
                            <a16:creationId xmlns:a16="http://schemas.microsoft.com/office/drawing/2014/main" id="{3993B3A7-CF88-F244-A005-3222BBC02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9" name="Title 1">
            <a:extLst>
              <a:ext uri="{FF2B5EF4-FFF2-40B4-BE49-F238E27FC236}">
                <a16:creationId xmlns:a16="http://schemas.microsoft.com/office/drawing/2014/main" id="{8FDBC3C0-2A94-134F-80CD-C2D6A8FEC4D0}"/>
              </a:ext>
            </a:extLst>
          </p:cNvPr>
          <p:cNvSpPr>
            <a:spLocks noGrp="1"/>
          </p:cNvSpPr>
          <p:nvPr>
            <p:ph type="title"/>
          </p:nvPr>
        </p:nvSpPr>
        <p:spPr/>
        <p:txBody>
          <a:bodyPr/>
          <a:lstStyle/>
          <a:p>
            <a:r>
              <a:rPr lang="en-US" altLang="en-US"/>
              <a:t>Complement your existing investments</a:t>
            </a:r>
            <a:endParaRPr lang="en-US" altLang="en-US" dirty="0"/>
          </a:p>
        </p:txBody>
      </p:sp>
      <p:sp>
        <p:nvSpPr>
          <p:cNvPr id="162" name="Rounded Rectangle 161">
            <a:extLst>
              <a:ext uri="{FF2B5EF4-FFF2-40B4-BE49-F238E27FC236}">
                <a16:creationId xmlns:a16="http://schemas.microsoft.com/office/drawing/2014/main" id="{106C7B71-24F2-8F44-B0D6-943151033DEC}"/>
              </a:ext>
            </a:extLst>
          </p:cNvPr>
          <p:cNvSpPr/>
          <p:nvPr/>
        </p:nvSpPr>
        <p:spPr>
          <a:xfrm>
            <a:off x="533400" y="2885382"/>
            <a:ext cx="2568575" cy="555625"/>
          </a:xfrm>
          <a:prstGeom prst="roundRect">
            <a:avLst>
              <a:gd name="adj" fmla="val 50000"/>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200" dirty="0">
                <a:solidFill>
                  <a:srgbClr val="005073">
                    <a:lumMod val="75000"/>
                  </a:srgbClr>
                </a:solidFill>
                <a:latin typeface="CiscoSans Thin" panose="020B0203020201020303"/>
                <a:ea typeface="CiscoSansTT ExtraLight" charset="0"/>
                <a:cs typeface="CiscoSansTT" panose="020B0503020201020303" pitchFamily="34" charset="0"/>
              </a:rPr>
              <a:t>Other Existing 3</a:t>
            </a:r>
            <a:r>
              <a:rPr lang="en-US" sz="1200" baseline="30000" dirty="0">
                <a:solidFill>
                  <a:srgbClr val="005073">
                    <a:lumMod val="75000"/>
                  </a:srgbClr>
                </a:solidFill>
                <a:latin typeface="CiscoSans Thin" panose="020B0203020201020303"/>
                <a:ea typeface="CiscoSansTT ExtraLight" charset="0"/>
                <a:cs typeface="CiscoSansTT" panose="020B0503020201020303" pitchFamily="34" charset="0"/>
              </a:rPr>
              <a:t>rd </a:t>
            </a:r>
            <a:r>
              <a:rPr lang="en-US" sz="1200" dirty="0">
                <a:solidFill>
                  <a:srgbClr val="005073">
                    <a:lumMod val="75000"/>
                  </a:srgbClr>
                </a:solidFill>
                <a:latin typeface="CiscoSans Thin" panose="020B0203020201020303"/>
                <a:ea typeface="CiscoSansTT ExtraLight" charset="0"/>
                <a:cs typeface="CiscoSansTT" panose="020B0503020201020303" pitchFamily="34" charset="0"/>
              </a:rPr>
              <a:t>Party products</a:t>
            </a:r>
            <a:br>
              <a:rPr lang="en-US" sz="1200" dirty="0">
                <a:solidFill>
                  <a:srgbClr val="005073">
                    <a:lumMod val="75000"/>
                  </a:srgbClr>
                </a:solidFill>
                <a:latin typeface="CiscoSans Thin" panose="020B0203020201020303"/>
                <a:ea typeface="CiscoSansTT ExtraLight" charset="0"/>
                <a:cs typeface="CiscoSansTT" panose="020B0503020201020303" pitchFamily="34" charset="0"/>
              </a:rPr>
            </a:br>
            <a:r>
              <a:rPr lang="en-US" sz="1200" dirty="0">
                <a:solidFill>
                  <a:srgbClr val="005073">
                    <a:lumMod val="75000"/>
                  </a:srgbClr>
                </a:solidFill>
                <a:latin typeface="CiscoSans Thin" panose="020B0203020201020303"/>
                <a:ea typeface="CiscoSansTT ExtraLight" charset="0"/>
                <a:cs typeface="CiscoSansTT" panose="020B0503020201020303" pitchFamily="34" charset="0"/>
              </a:rPr>
              <a:t>and Threat Intel Context</a:t>
            </a:r>
          </a:p>
        </p:txBody>
      </p:sp>
      <p:sp>
        <p:nvSpPr>
          <p:cNvPr id="161" name="Rounded Rectangle 160">
            <a:extLst>
              <a:ext uri="{FF2B5EF4-FFF2-40B4-BE49-F238E27FC236}">
                <a16:creationId xmlns:a16="http://schemas.microsoft.com/office/drawing/2014/main" id="{AB30C7C1-72A2-9344-AB87-4DF6177C15F0}"/>
              </a:ext>
            </a:extLst>
          </p:cNvPr>
          <p:cNvSpPr/>
          <p:nvPr/>
        </p:nvSpPr>
        <p:spPr>
          <a:xfrm>
            <a:off x="7386699" y="2139407"/>
            <a:ext cx="1262002" cy="1276586"/>
          </a:xfrm>
          <a:prstGeom prst="roundRect">
            <a:avLst>
              <a:gd name="adj" fmla="val 23922"/>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200" dirty="0">
                <a:solidFill>
                  <a:srgbClr val="005073">
                    <a:lumMod val="75000"/>
                  </a:srgbClr>
                </a:solidFill>
                <a:latin typeface="CiscoSans Thin" panose="020B0203020201020303"/>
                <a:ea typeface="CiscoSansTT ExtraLight" charset="0"/>
                <a:cs typeface="CiscoSansTT ExtraLight" charset="0"/>
              </a:rPr>
              <a:t>Existing</a:t>
            </a:r>
            <a:br>
              <a:rPr lang="en-US" sz="1200" dirty="0">
                <a:solidFill>
                  <a:srgbClr val="005073">
                    <a:lumMod val="75000"/>
                  </a:srgbClr>
                </a:solidFill>
                <a:latin typeface="CiscoSans Thin" panose="020B0203020201020303"/>
                <a:ea typeface="CiscoSansTT ExtraLight" charset="0"/>
                <a:cs typeface="CiscoSansTT ExtraLight" charset="0"/>
              </a:rPr>
            </a:br>
            <a:r>
              <a:rPr lang="en-US" sz="1200" dirty="0">
                <a:solidFill>
                  <a:srgbClr val="005073">
                    <a:lumMod val="75000"/>
                  </a:srgbClr>
                </a:solidFill>
                <a:latin typeface="CiscoSans Thin" panose="020B0203020201020303"/>
                <a:ea typeface="CiscoSansTT ExtraLight" charset="0"/>
                <a:cs typeface="CiscoSansTT ExtraLight" charset="0"/>
              </a:rPr>
              <a:t>SIEM</a:t>
            </a:r>
          </a:p>
        </p:txBody>
      </p:sp>
      <p:sp>
        <p:nvSpPr>
          <p:cNvPr id="167" name="Rounded Rectangle 166">
            <a:extLst>
              <a:ext uri="{FF2B5EF4-FFF2-40B4-BE49-F238E27FC236}">
                <a16:creationId xmlns:a16="http://schemas.microsoft.com/office/drawing/2014/main" id="{56A22F20-E1DA-F04C-9570-5A1BCD2EF4D1}"/>
              </a:ext>
            </a:extLst>
          </p:cNvPr>
          <p:cNvSpPr/>
          <p:nvPr/>
        </p:nvSpPr>
        <p:spPr>
          <a:xfrm>
            <a:off x="7386700" y="3548467"/>
            <a:ext cx="1262002" cy="555625"/>
          </a:xfrm>
          <a:prstGeom prst="roundRect">
            <a:avLst>
              <a:gd name="adj" fmla="val 50000"/>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200" dirty="0">
                <a:solidFill>
                  <a:srgbClr val="005073">
                    <a:lumMod val="75000"/>
                  </a:srgbClr>
                </a:solidFill>
                <a:latin typeface="CiscoSans Thin" panose="020B0203020201020303"/>
                <a:ea typeface="CiscoSansTT ExtraLight" charset="0"/>
                <a:cs typeface="CiscoSansTT" panose="020B0503020201020303" pitchFamily="34" charset="0"/>
              </a:rPr>
              <a:t>Existing SOAR</a:t>
            </a:r>
            <a:endParaRPr lang="en-US" sz="900" dirty="0">
              <a:solidFill>
                <a:srgbClr val="005073">
                  <a:lumMod val="75000"/>
                </a:srgbClr>
              </a:solidFill>
              <a:latin typeface="CiscoSans Thin" panose="020B0203020201020303"/>
              <a:ea typeface="CiscoSansTT ExtraLight" charset="0"/>
              <a:cs typeface="CiscoSansTT" panose="020B0503020201020303" pitchFamily="34" charset="0"/>
            </a:endParaRPr>
          </a:p>
        </p:txBody>
      </p:sp>
      <p:sp>
        <p:nvSpPr>
          <p:cNvPr id="163" name="Rounded Rectangle 162">
            <a:extLst>
              <a:ext uri="{FF2B5EF4-FFF2-40B4-BE49-F238E27FC236}">
                <a16:creationId xmlns:a16="http://schemas.microsoft.com/office/drawing/2014/main" id="{A85CB6F5-1774-ED46-AEF5-872793131F81}"/>
              </a:ext>
            </a:extLst>
          </p:cNvPr>
          <p:cNvSpPr/>
          <p:nvPr/>
        </p:nvSpPr>
        <p:spPr>
          <a:xfrm>
            <a:off x="533400" y="2118467"/>
            <a:ext cx="2566988" cy="554038"/>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200" dirty="0">
                <a:solidFill>
                  <a:srgbClr val="FFFFFF"/>
                </a:solidFill>
                <a:latin typeface="CiscoSans Thin" panose="020B0203020201020303"/>
                <a:ea typeface="CiscoSansTT" charset="0"/>
                <a:cs typeface="CiscoSansTT" panose="020B0503020201020303" pitchFamily="34" charset="0"/>
              </a:rPr>
              <a:t>Cisco Security Products </a:t>
            </a:r>
            <a:br>
              <a:rPr lang="en-US" sz="1200" dirty="0">
                <a:solidFill>
                  <a:srgbClr val="FFFFFF"/>
                </a:solidFill>
                <a:latin typeface="CiscoSans Thin" panose="020B0203020201020303"/>
                <a:ea typeface="CiscoSansTT" charset="0"/>
                <a:cs typeface="CiscoSansTT" panose="020B0503020201020303" pitchFamily="34" charset="0"/>
              </a:rPr>
            </a:br>
            <a:r>
              <a:rPr lang="en-US" sz="1200" dirty="0">
                <a:solidFill>
                  <a:srgbClr val="FFFFFF"/>
                </a:solidFill>
                <a:latin typeface="CiscoSans Thin" panose="020B0203020201020303"/>
                <a:ea typeface="CiscoSansTT" charset="0"/>
                <a:cs typeface="CiscoSansTT" panose="020B0503020201020303" pitchFamily="34" charset="0"/>
              </a:rPr>
              <a:t>and Threat Intel Context</a:t>
            </a:r>
          </a:p>
        </p:txBody>
      </p:sp>
      <p:cxnSp>
        <p:nvCxnSpPr>
          <p:cNvPr id="69" name="Straight Arrow Connector 68">
            <a:extLst>
              <a:ext uri="{FF2B5EF4-FFF2-40B4-BE49-F238E27FC236}">
                <a16:creationId xmlns:a16="http://schemas.microsoft.com/office/drawing/2014/main" id="{B0113D65-9B8D-AB46-A843-AE1B6E401FB7}"/>
              </a:ext>
            </a:extLst>
          </p:cNvPr>
          <p:cNvCxnSpPr>
            <a:cxnSpLocks/>
          </p:cNvCxnSpPr>
          <p:nvPr/>
        </p:nvCxnSpPr>
        <p:spPr>
          <a:xfrm>
            <a:off x="3100388" y="2419404"/>
            <a:ext cx="864836" cy="0"/>
          </a:xfrm>
          <a:prstGeom prst="straightConnector1">
            <a:avLst/>
          </a:prstGeom>
          <a:ln w="25400">
            <a:solidFill>
              <a:schemeClr val="accent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77" name="Rounded Rectangle 66">
            <a:extLst>
              <a:ext uri="{FF2B5EF4-FFF2-40B4-BE49-F238E27FC236}">
                <a16:creationId xmlns:a16="http://schemas.microsoft.com/office/drawing/2014/main" id="{EB23C535-5FF4-49FB-950F-E3D6BD5780D6}"/>
              </a:ext>
            </a:extLst>
          </p:cNvPr>
          <p:cNvSpPr/>
          <p:nvPr/>
        </p:nvSpPr>
        <p:spPr>
          <a:xfrm>
            <a:off x="3965224" y="1662542"/>
            <a:ext cx="1822542" cy="2679704"/>
          </a:xfrm>
          <a:prstGeom prst="roundRect">
            <a:avLst>
              <a:gd name="adj" fmla="val 771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spcBef>
                <a:spcPts val="0"/>
              </a:spcBef>
              <a:defRPr/>
            </a:pPr>
            <a:endParaRPr lang="en-US" sz="1200" dirty="0">
              <a:solidFill>
                <a:srgbClr val="FFFFFF"/>
              </a:solidFill>
              <a:latin typeface="CiscoSans Thin" panose="020B0203020201020303"/>
              <a:cs typeface="CiscoSansTT" panose="020B0503020201020303" pitchFamily="34" charset="0"/>
            </a:endParaRPr>
          </a:p>
        </p:txBody>
      </p:sp>
      <p:sp>
        <p:nvSpPr>
          <p:cNvPr id="78" name="Round Same Side Corner Rectangle 69">
            <a:extLst>
              <a:ext uri="{FF2B5EF4-FFF2-40B4-BE49-F238E27FC236}">
                <a16:creationId xmlns:a16="http://schemas.microsoft.com/office/drawing/2014/main" id="{891CF047-1F42-4156-939A-85A550A69930}"/>
              </a:ext>
            </a:extLst>
          </p:cNvPr>
          <p:cNvSpPr/>
          <p:nvPr/>
        </p:nvSpPr>
        <p:spPr>
          <a:xfrm>
            <a:off x="4119485" y="1662368"/>
            <a:ext cx="1514020" cy="470559"/>
          </a:xfrm>
          <a:prstGeom prst="round2SameRect">
            <a:avLst>
              <a:gd name="adj1" fmla="val 0"/>
              <a:gd name="adj2" fmla="val 26105"/>
            </a:avLst>
          </a:prstGeom>
          <a:solidFill>
            <a:schemeClr val="bg1"/>
          </a:solidFill>
        </p:spPr>
        <p:txBody>
          <a:bodyPr tIns="91440" anchor="ctr"/>
          <a:lstStyle/>
          <a:p>
            <a:pPr algn="ctr" eaLnBrk="1" hangingPunct="1">
              <a:defRPr/>
            </a:pPr>
            <a:r>
              <a:rPr lang="en-US" sz="1100" dirty="0">
                <a:solidFill>
                  <a:srgbClr val="FFFFFF"/>
                </a:solidFill>
                <a:latin typeface="CiscoSans Thin" panose="020B0203020201020303"/>
                <a:ea typeface="ＭＳ Ｐゴシック" charset="0"/>
                <a:cs typeface="ＭＳ Ｐゴシック" charset="0"/>
              </a:rPr>
              <a:t>Cisco Threat Response</a:t>
            </a:r>
          </a:p>
        </p:txBody>
      </p:sp>
      <p:grpSp>
        <p:nvGrpSpPr>
          <p:cNvPr id="3" name="Group 2">
            <a:extLst>
              <a:ext uri="{FF2B5EF4-FFF2-40B4-BE49-F238E27FC236}">
                <a16:creationId xmlns:a16="http://schemas.microsoft.com/office/drawing/2014/main" id="{E9D85263-6F72-7F4F-87DA-7BB555109173}"/>
              </a:ext>
            </a:extLst>
          </p:cNvPr>
          <p:cNvGrpSpPr/>
          <p:nvPr/>
        </p:nvGrpSpPr>
        <p:grpSpPr>
          <a:xfrm>
            <a:off x="4419295" y="2979083"/>
            <a:ext cx="914400" cy="508090"/>
            <a:chOff x="4687752" y="2473360"/>
            <a:chExt cx="914400" cy="508090"/>
          </a:xfrm>
        </p:grpSpPr>
        <p:sp>
          <p:nvSpPr>
            <p:cNvPr id="85" name="Rectangle 93">
              <a:extLst>
                <a:ext uri="{FF2B5EF4-FFF2-40B4-BE49-F238E27FC236}">
                  <a16:creationId xmlns:a16="http://schemas.microsoft.com/office/drawing/2014/main" id="{3A2251DD-22D3-4105-93BF-F4D20094B1F3}"/>
                </a:ext>
              </a:extLst>
            </p:cNvPr>
            <p:cNvSpPr>
              <a:spLocks noChangeArrowheads="1"/>
            </p:cNvSpPr>
            <p:nvPr/>
          </p:nvSpPr>
          <p:spPr bwMode="auto">
            <a:xfrm>
              <a:off x="4687752" y="2735388"/>
              <a:ext cx="914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dirty="0">
                  <a:solidFill>
                    <a:schemeClr val="bg2"/>
                  </a:solidFill>
                  <a:latin typeface="CiscoSans Thin" panose="020B0203020201020303"/>
                </a:rPr>
                <a:t>Investigate</a:t>
              </a:r>
            </a:p>
          </p:txBody>
        </p:sp>
        <p:grpSp>
          <p:nvGrpSpPr>
            <p:cNvPr id="88" name="Group 87">
              <a:extLst>
                <a:ext uri="{FF2B5EF4-FFF2-40B4-BE49-F238E27FC236}">
                  <a16:creationId xmlns:a16="http://schemas.microsoft.com/office/drawing/2014/main" id="{AE9E326F-CBF2-4CA0-903A-14E8520AEFC1}"/>
                </a:ext>
              </a:extLst>
            </p:cNvPr>
            <p:cNvGrpSpPr>
              <a:grpSpLocks noChangeAspect="1"/>
            </p:cNvGrpSpPr>
            <p:nvPr/>
          </p:nvGrpSpPr>
          <p:grpSpPr>
            <a:xfrm>
              <a:off x="5032869" y="2473360"/>
              <a:ext cx="271497" cy="274320"/>
              <a:chOff x="158262" y="2439884"/>
              <a:chExt cx="520612" cy="526027"/>
            </a:xfrm>
          </p:grpSpPr>
          <p:sp>
            <p:nvSpPr>
              <p:cNvPr id="89" name="Oval 88">
                <a:extLst>
                  <a:ext uri="{FF2B5EF4-FFF2-40B4-BE49-F238E27FC236}">
                    <a16:creationId xmlns:a16="http://schemas.microsoft.com/office/drawing/2014/main" id="{ADDF61E7-4D28-4671-8D38-BC9A123CB8A8}"/>
                  </a:ext>
                </a:extLst>
              </p:cNvPr>
              <p:cNvSpPr/>
              <p:nvPr/>
            </p:nvSpPr>
            <p:spPr>
              <a:xfrm>
                <a:off x="158262" y="2439884"/>
                <a:ext cx="398584" cy="398584"/>
              </a:xfrm>
              <a:prstGeom prst="ellipse">
                <a:avLst/>
              </a:prstGeom>
              <a:noFill/>
              <a:ln w="31750" cap="rnd">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rgbClr val="005073"/>
                  </a:solidFill>
                  <a:latin typeface="CiscoSans Thin" panose="020B0203020201020303"/>
                </a:endParaRPr>
              </a:p>
            </p:txBody>
          </p:sp>
          <p:cxnSp>
            <p:nvCxnSpPr>
              <p:cNvPr id="92" name="Straight Connector 91">
                <a:extLst>
                  <a:ext uri="{FF2B5EF4-FFF2-40B4-BE49-F238E27FC236}">
                    <a16:creationId xmlns:a16="http://schemas.microsoft.com/office/drawing/2014/main" id="{4076DC2A-922D-48EF-855B-3B8C06A4A67D}"/>
                  </a:ext>
                </a:extLst>
              </p:cNvPr>
              <p:cNvCxnSpPr/>
              <p:nvPr/>
            </p:nvCxnSpPr>
            <p:spPr>
              <a:xfrm>
                <a:off x="499885" y="2794817"/>
                <a:ext cx="178989" cy="171094"/>
              </a:xfrm>
              <a:prstGeom prst="line">
                <a:avLst/>
              </a:prstGeom>
              <a:noFill/>
              <a:ln w="31750" cap="rnd">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cxnSp>
        </p:grpSp>
      </p:grpSp>
      <p:grpSp>
        <p:nvGrpSpPr>
          <p:cNvPr id="4" name="Group 3">
            <a:extLst>
              <a:ext uri="{FF2B5EF4-FFF2-40B4-BE49-F238E27FC236}">
                <a16:creationId xmlns:a16="http://schemas.microsoft.com/office/drawing/2014/main" id="{B77EE626-7E96-264B-ACD1-9AD967A7F57F}"/>
              </a:ext>
            </a:extLst>
          </p:cNvPr>
          <p:cNvGrpSpPr/>
          <p:nvPr/>
        </p:nvGrpSpPr>
        <p:grpSpPr>
          <a:xfrm>
            <a:off x="4419295" y="2282284"/>
            <a:ext cx="914400" cy="519854"/>
            <a:chOff x="4697777" y="1925707"/>
            <a:chExt cx="914400" cy="519854"/>
          </a:xfrm>
        </p:grpSpPr>
        <p:sp>
          <p:nvSpPr>
            <p:cNvPr id="83" name="Rectangle 92">
              <a:extLst>
                <a:ext uri="{FF2B5EF4-FFF2-40B4-BE49-F238E27FC236}">
                  <a16:creationId xmlns:a16="http://schemas.microsoft.com/office/drawing/2014/main" id="{C1E8E0B6-3432-4336-8739-08DEB67626DB}"/>
                </a:ext>
              </a:extLst>
            </p:cNvPr>
            <p:cNvSpPr>
              <a:spLocks noChangeArrowheads="1"/>
            </p:cNvSpPr>
            <p:nvPr/>
          </p:nvSpPr>
          <p:spPr bwMode="auto">
            <a:xfrm>
              <a:off x="4697777" y="2199498"/>
              <a:ext cx="914400" cy="2460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dirty="0">
                  <a:solidFill>
                    <a:schemeClr val="bg2"/>
                  </a:solidFill>
                  <a:latin typeface="CiscoSans Thin" panose="020B0203020201020303"/>
                </a:rPr>
                <a:t>Detect</a:t>
              </a:r>
            </a:p>
          </p:txBody>
        </p:sp>
        <p:grpSp>
          <p:nvGrpSpPr>
            <p:cNvPr id="94" name="Group 93">
              <a:extLst>
                <a:ext uri="{FF2B5EF4-FFF2-40B4-BE49-F238E27FC236}">
                  <a16:creationId xmlns:a16="http://schemas.microsoft.com/office/drawing/2014/main" id="{7B8570C0-711C-484E-86BE-992BA8527D0B}"/>
                </a:ext>
              </a:extLst>
            </p:cNvPr>
            <p:cNvGrpSpPr>
              <a:grpSpLocks noChangeAspect="1"/>
            </p:cNvGrpSpPr>
            <p:nvPr/>
          </p:nvGrpSpPr>
          <p:grpSpPr>
            <a:xfrm>
              <a:off x="5017817" y="1925707"/>
              <a:ext cx="274320" cy="274320"/>
              <a:chOff x="413545" y="2864384"/>
              <a:chExt cx="1374698" cy="1374698"/>
            </a:xfrm>
          </p:grpSpPr>
          <p:sp>
            <p:nvSpPr>
              <p:cNvPr id="95" name="Oval 94">
                <a:extLst>
                  <a:ext uri="{FF2B5EF4-FFF2-40B4-BE49-F238E27FC236}">
                    <a16:creationId xmlns:a16="http://schemas.microsoft.com/office/drawing/2014/main" id="{8631E8B1-F837-4484-B71E-CAC6228D7F04}"/>
                  </a:ext>
                </a:extLst>
              </p:cNvPr>
              <p:cNvSpPr/>
              <p:nvPr/>
            </p:nvSpPr>
            <p:spPr>
              <a:xfrm>
                <a:off x="576320" y="3027159"/>
                <a:ext cx="1049148" cy="1049148"/>
              </a:xfrm>
              <a:prstGeom prst="ellipse">
                <a:avLst/>
              </a:prstGeom>
              <a:noFill/>
              <a:ln w="28575" cap="rnd">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rgbClr val="005073"/>
                  </a:solidFill>
                  <a:latin typeface="CiscoSans Thin" panose="020B0203020201020303"/>
                </a:endParaRPr>
              </a:p>
            </p:txBody>
          </p:sp>
          <p:grpSp>
            <p:nvGrpSpPr>
              <p:cNvPr id="96" name="Group 95">
                <a:extLst>
                  <a:ext uri="{FF2B5EF4-FFF2-40B4-BE49-F238E27FC236}">
                    <a16:creationId xmlns:a16="http://schemas.microsoft.com/office/drawing/2014/main" id="{CF9D1A5A-F9DB-498F-ACF5-28CC4DA8B919}"/>
                  </a:ext>
                </a:extLst>
              </p:cNvPr>
              <p:cNvGrpSpPr/>
              <p:nvPr/>
            </p:nvGrpSpPr>
            <p:grpSpPr>
              <a:xfrm>
                <a:off x="1100894" y="2864384"/>
                <a:ext cx="0" cy="1374698"/>
                <a:chOff x="1125273" y="2463910"/>
                <a:chExt cx="0" cy="1902492"/>
              </a:xfrm>
              <a:noFill/>
            </p:grpSpPr>
            <p:cxnSp>
              <p:nvCxnSpPr>
                <p:cNvPr id="101" name="Straight Connector 100">
                  <a:extLst>
                    <a:ext uri="{FF2B5EF4-FFF2-40B4-BE49-F238E27FC236}">
                      <a16:creationId xmlns:a16="http://schemas.microsoft.com/office/drawing/2014/main" id="{F6950CB0-90BF-4AAC-998C-1BBE92D35C81}"/>
                    </a:ext>
                  </a:extLst>
                </p:cNvPr>
                <p:cNvCxnSpPr/>
                <p:nvPr/>
              </p:nvCxnSpPr>
              <p:spPr>
                <a:xfrm flipV="1">
                  <a:off x="1125273" y="2463910"/>
                  <a:ext cx="0" cy="424464"/>
                </a:xfrm>
                <a:prstGeom prst="line">
                  <a:avLst/>
                </a:prstGeom>
                <a:grpFill/>
                <a:ln w="28575"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8D42EC9-594E-450B-93A7-AC339398B0B8}"/>
                    </a:ext>
                  </a:extLst>
                </p:cNvPr>
                <p:cNvCxnSpPr/>
                <p:nvPr/>
              </p:nvCxnSpPr>
              <p:spPr>
                <a:xfrm flipV="1">
                  <a:off x="1125273" y="3941938"/>
                  <a:ext cx="0" cy="424464"/>
                </a:xfrm>
                <a:prstGeom prst="line">
                  <a:avLst/>
                </a:prstGeom>
                <a:grpFill/>
                <a:ln w="28575" cap="rnd">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5E361D6E-83EB-4205-9693-234560592E4E}"/>
                  </a:ext>
                </a:extLst>
              </p:cNvPr>
              <p:cNvGrpSpPr/>
              <p:nvPr/>
            </p:nvGrpSpPr>
            <p:grpSpPr>
              <a:xfrm rot="5400000">
                <a:off x="1100894" y="2864384"/>
                <a:ext cx="0" cy="1374698"/>
                <a:chOff x="1125273" y="2463910"/>
                <a:chExt cx="0" cy="1902492"/>
              </a:xfrm>
              <a:noFill/>
            </p:grpSpPr>
            <p:cxnSp>
              <p:nvCxnSpPr>
                <p:cNvPr id="99" name="Straight Connector 98">
                  <a:extLst>
                    <a:ext uri="{FF2B5EF4-FFF2-40B4-BE49-F238E27FC236}">
                      <a16:creationId xmlns:a16="http://schemas.microsoft.com/office/drawing/2014/main" id="{E2BE568B-B2E5-4134-A9F9-195BEAFB4152}"/>
                    </a:ext>
                  </a:extLst>
                </p:cNvPr>
                <p:cNvCxnSpPr/>
                <p:nvPr/>
              </p:nvCxnSpPr>
              <p:spPr>
                <a:xfrm flipV="1">
                  <a:off x="1125273" y="2463910"/>
                  <a:ext cx="0" cy="424464"/>
                </a:xfrm>
                <a:prstGeom prst="line">
                  <a:avLst/>
                </a:prstGeom>
                <a:grpFill/>
                <a:ln w="28575"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F19A369-FE5E-4EF7-8065-BA1DB4F21768}"/>
                    </a:ext>
                  </a:extLst>
                </p:cNvPr>
                <p:cNvCxnSpPr/>
                <p:nvPr/>
              </p:nvCxnSpPr>
              <p:spPr>
                <a:xfrm flipV="1">
                  <a:off x="1125273" y="3941938"/>
                  <a:ext cx="0" cy="424464"/>
                </a:xfrm>
                <a:prstGeom prst="line">
                  <a:avLst/>
                </a:prstGeom>
                <a:grpFill/>
                <a:ln w="28575" cap="rnd">
                  <a:solidFill>
                    <a:schemeClr val="bg2"/>
                  </a:solidFill>
                </a:ln>
              </p:spPr>
              <p:style>
                <a:lnRef idx="1">
                  <a:schemeClr val="accent1"/>
                </a:lnRef>
                <a:fillRef idx="0">
                  <a:schemeClr val="accent1"/>
                </a:fillRef>
                <a:effectRef idx="0">
                  <a:schemeClr val="accent1"/>
                </a:effectRef>
                <a:fontRef idx="minor">
                  <a:schemeClr val="tx1"/>
                </a:fontRef>
              </p:style>
            </p:cxnSp>
          </p:grpSp>
        </p:grpSp>
      </p:grpSp>
      <p:grpSp>
        <p:nvGrpSpPr>
          <p:cNvPr id="2" name="Group 1">
            <a:extLst>
              <a:ext uri="{FF2B5EF4-FFF2-40B4-BE49-F238E27FC236}">
                <a16:creationId xmlns:a16="http://schemas.microsoft.com/office/drawing/2014/main" id="{EBA170ED-C193-7840-A876-E93C7387C93D}"/>
              </a:ext>
            </a:extLst>
          </p:cNvPr>
          <p:cNvGrpSpPr/>
          <p:nvPr/>
        </p:nvGrpSpPr>
        <p:grpSpPr>
          <a:xfrm>
            <a:off x="4419148" y="3664117"/>
            <a:ext cx="914695" cy="542447"/>
            <a:chOff x="4687605" y="3054923"/>
            <a:chExt cx="914695" cy="542447"/>
          </a:xfrm>
        </p:grpSpPr>
        <p:sp>
          <p:nvSpPr>
            <p:cNvPr id="87" name="Rectangle 157">
              <a:extLst>
                <a:ext uri="{FF2B5EF4-FFF2-40B4-BE49-F238E27FC236}">
                  <a16:creationId xmlns:a16="http://schemas.microsoft.com/office/drawing/2014/main" id="{59692A6A-143D-441C-9C11-8FE8C0AFC423}"/>
                </a:ext>
              </a:extLst>
            </p:cNvPr>
            <p:cNvSpPr>
              <a:spLocks noChangeArrowheads="1"/>
            </p:cNvSpPr>
            <p:nvPr/>
          </p:nvSpPr>
          <p:spPr bwMode="auto">
            <a:xfrm>
              <a:off x="4687605" y="3351149"/>
              <a:ext cx="914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dirty="0">
                  <a:solidFill>
                    <a:schemeClr val="bg2"/>
                  </a:solidFill>
                  <a:latin typeface="CiscoSans Thin" panose="020B0203020201020303"/>
                </a:rPr>
                <a:t>Remediate</a:t>
              </a:r>
            </a:p>
          </p:txBody>
        </p:sp>
        <p:grpSp>
          <p:nvGrpSpPr>
            <p:cNvPr id="105" name="Group 104">
              <a:extLst>
                <a:ext uri="{FF2B5EF4-FFF2-40B4-BE49-F238E27FC236}">
                  <a16:creationId xmlns:a16="http://schemas.microsoft.com/office/drawing/2014/main" id="{8811B8FC-BE19-4658-99B7-4DFEB9FDE2EF}"/>
                </a:ext>
              </a:extLst>
            </p:cNvPr>
            <p:cNvGrpSpPr>
              <a:grpSpLocks noChangeAspect="1"/>
            </p:cNvGrpSpPr>
            <p:nvPr/>
          </p:nvGrpSpPr>
          <p:grpSpPr>
            <a:xfrm>
              <a:off x="5002481" y="3054923"/>
              <a:ext cx="284942" cy="294066"/>
              <a:chOff x="12587345" y="2301556"/>
              <a:chExt cx="114999" cy="115998"/>
            </a:xfrm>
            <a:solidFill>
              <a:schemeClr val="tx2"/>
            </a:solidFill>
          </p:grpSpPr>
          <p:sp>
            <p:nvSpPr>
              <p:cNvPr id="134" name="Freeform 36">
                <a:extLst>
                  <a:ext uri="{FF2B5EF4-FFF2-40B4-BE49-F238E27FC236}">
                    <a16:creationId xmlns:a16="http://schemas.microsoft.com/office/drawing/2014/main" id="{B45E20BD-AEFD-40ED-AF82-22B9C7B67832}"/>
                  </a:ext>
                </a:extLst>
              </p:cNvPr>
              <p:cNvSpPr>
                <a:spLocks noChangeAspect="1"/>
              </p:cNvSpPr>
              <p:nvPr/>
            </p:nvSpPr>
            <p:spPr bwMode="auto">
              <a:xfrm>
                <a:off x="12634348" y="2325555"/>
                <a:ext cx="20999" cy="22999"/>
              </a:xfrm>
              <a:custGeom>
                <a:avLst/>
                <a:gdLst>
                  <a:gd name="T0" fmla="*/ 9 w 9"/>
                  <a:gd name="T1" fmla="*/ 0 h 10"/>
                  <a:gd name="T2" fmla="*/ 7 w 9"/>
                  <a:gd name="T3" fmla="*/ 0 h 10"/>
                  <a:gd name="T4" fmla="*/ 0 w 9"/>
                  <a:gd name="T5" fmla="*/ 0 h 10"/>
                  <a:gd name="T6" fmla="*/ 0 w 9"/>
                  <a:gd name="T7" fmla="*/ 10 h 10"/>
                  <a:gd name="T8" fmla="*/ 9 w 9"/>
                  <a:gd name="T9" fmla="*/ 10 h 10"/>
                  <a:gd name="T10" fmla="*/ 9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9" y="0"/>
                    </a:moveTo>
                    <a:cubicBezTo>
                      <a:pt x="9" y="0"/>
                      <a:pt x="8" y="0"/>
                      <a:pt x="7" y="0"/>
                    </a:cubicBezTo>
                    <a:cubicBezTo>
                      <a:pt x="0" y="0"/>
                      <a:pt x="0" y="0"/>
                      <a:pt x="0" y="0"/>
                    </a:cubicBezTo>
                    <a:cubicBezTo>
                      <a:pt x="0" y="10"/>
                      <a:pt x="0" y="10"/>
                      <a:pt x="0" y="10"/>
                    </a:cubicBezTo>
                    <a:cubicBezTo>
                      <a:pt x="9" y="10"/>
                      <a:pt x="9" y="10"/>
                      <a:pt x="9" y="1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35" name="Freeform 37">
                <a:extLst>
                  <a:ext uri="{FF2B5EF4-FFF2-40B4-BE49-F238E27FC236}">
                    <a16:creationId xmlns:a16="http://schemas.microsoft.com/office/drawing/2014/main" id="{95455C26-460B-4AD3-9A96-E6C2401C31DA}"/>
                  </a:ext>
                </a:extLst>
              </p:cNvPr>
              <p:cNvSpPr>
                <a:spLocks noChangeAspect="1"/>
              </p:cNvSpPr>
              <p:nvPr/>
            </p:nvSpPr>
            <p:spPr bwMode="auto">
              <a:xfrm>
                <a:off x="12634348" y="2301556"/>
                <a:ext cx="20999" cy="23999"/>
              </a:xfrm>
              <a:custGeom>
                <a:avLst/>
                <a:gdLst>
                  <a:gd name="T0" fmla="*/ 4 w 9"/>
                  <a:gd name="T1" fmla="*/ 0 h 10"/>
                  <a:gd name="T2" fmla="*/ 0 w 9"/>
                  <a:gd name="T3" fmla="*/ 5 h 10"/>
                  <a:gd name="T4" fmla="*/ 0 w 9"/>
                  <a:gd name="T5" fmla="*/ 10 h 10"/>
                  <a:gd name="T6" fmla="*/ 7 w 9"/>
                  <a:gd name="T7" fmla="*/ 10 h 10"/>
                  <a:gd name="T8" fmla="*/ 9 w 9"/>
                  <a:gd name="T9" fmla="*/ 10 h 10"/>
                  <a:gd name="T10" fmla="*/ 9 w 9"/>
                  <a:gd name="T11" fmla="*/ 5 h 10"/>
                  <a:gd name="T12" fmla="*/ 4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4" y="0"/>
                    </a:moveTo>
                    <a:cubicBezTo>
                      <a:pt x="2" y="0"/>
                      <a:pt x="0" y="2"/>
                      <a:pt x="0" y="5"/>
                    </a:cubicBezTo>
                    <a:cubicBezTo>
                      <a:pt x="0" y="10"/>
                      <a:pt x="0" y="10"/>
                      <a:pt x="0" y="10"/>
                    </a:cubicBezTo>
                    <a:cubicBezTo>
                      <a:pt x="7" y="10"/>
                      <a:pt x="7" y="10"/>
                      <a:pt x="7" y="10"/>
                    </a:cubicBezTo>
                    <a:cubicBezTo>
                      <a:pt x="8" y="10"/>
                      <a:pt x="9" y="10"/>
                      <a:pt x="9" y="10"/>
                    </a:cubicBezTo>
                    <a:cubicBezTo>
                      <a:pt x="9" y="5"/>
                      <a:pt x="9" y="5"/>
                      <a:pt x="9" y="5"/>
                    </a:cubicBezTo>
                    <a:cubicBezTo>
                      <a:pt x="9" y="2"/>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36" name="Freeform 38">
                <a:extLst>
                  <a:ext uri="{FF2B5EF4-FFF2-40B4-BE49-F238E27FC236}">
                    <a16:creationId xmlns:a16="http://schemas.microsoft.com/office/drawing/2014/main" id="{936EEF17-E5C1-4C00-A686-A430DA1C6622}"/>
                  </a:ext>
                </a:extLst>
              </p:cNvPr>
              <p:cNvSpPr>
                <a:spLocks noChangeAspect="1"/>
              </p:cNvSpPr>
              <p:nvPr/>
            </p:nvSpPr>
            <p:spPr bwMode="auto">
              <a:xfrm>
                <a:off x="12634348" y="2377554"/>
                <a:ext cx="20999" cy="39999"/>
              </a:xfrm>
              <a:custGeom>
                <a:avLst/>
                <a:gdLst>
                  <a:gd name="T0" fmla="*/ 9 w 9"/>
                  <a:gd name="T1" fmla="*/ 0 h 17"/>
                  <a:gd name="T2" fmla="*/ 0 w 9"/>
                  <a:gd name="T3" fmla="*/ 0 h 17"/>
                  <a:gd name="T4" fmla="*/ 0 w 9"/>
                  <a:gd name="T5" fmla="*/ 13 h 17"/>
                  <a:gd name="T6" fmla="*/ 4 w 9"/>
                  <a:gd name="T7" fmla="*/ 17 h 17"/>
                  <a:gd name="T8" fmla="*/ 9 w 9"/>
                  <a:gd name="T9" fmla="*/ 13 h 17"/>
                  <a:gd name="T10" fmla="*/ 9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9" y="0"/>
                    </a:moveTo>
                    <a:cubicBezTo>
                      <a:pt x="0" y="0"/>
                      <a:pt x="0" y="0"/>
                      <a:pt x="0" y="0"/>
                    </a:cubicBezTo>
                    <a:cubicBezTo>
                      <a:pt x="0" y="13"/>
                      <a:pt x="0" y="13"/>
                      <a:pt x="0" y="13"/>
                    </a:cubicBezTo>
                    <a:cubicBezTo>
                      <a:pt x="0" y="15"/>
                      <a:pt x="2" y="17"/>
                      <a:pt x="4" y="17"/>
                    </a:cubicBezTo>
                    <a:cubicBezTo>
                      <a:pt x="7" y="17"/>
                      <a:pt x="9" y="15"/>
                      <a:pt x="9" y="13"/>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37" name="Rectangle 39">
                <a:extLst>
                  <a:ext uri="{FF2B5EF4-FFF2-40B4-BE49-F238E27FC236}">
                    <a16:creationId xmlns:a16="http://schemas.microsoft.com/office/drawing/2014/main" id="{6AAD09DD-EFFF-4090-B7A9-A8A1A502714D}"/>
                  </a:ext>
                </a:extLst>
              </p:cNvPr>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38" name="Rectangle 40">
                <a:extLst>
                  <a:ext uri="{FF2B5EF4-FFF2-40B4-BE49-F238E27FC236}">
                    <a16:creationId xmlns:a16="http://schemas.microsoft.com/office/drawing/2014/main" id="{193834F8-57CD-4A50-9E39-9C50F827468A}"/>
                  </a:ext>
                </a:extLst>
              </p:cNvPr>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39" name="Freeform 41">
                <a:extLst>
                  <a:ext uri="{FF2B5EF4-FFF2-40B4-BE49-F238E27FC236}">
                    <a16:creationId xmlns:a16="http://schemas.microsoft.com/office/drawing/2014/main" id="{439CC00A-33DA-4D8E-912B-193AB8D647FF}"/>
                  </a:ext>
                </a:extLst>
              </p:cNvPr>
              <p:cNvSpPr>
                <a:spLocks noChangeAspect="1" noEditPoints="1"/>
              </p:cNvSpPr>
              <p:nvPr/>
            </p:nvSpPr>
            <p:spPr bwMode="auto">
              <a:xfrm>
                <a:off x="12587348" y="2348555"/>
                <a:ext cx="114996" cy="21999"/>
              </a:xfrm>
              <a:custGeom>
                <a:avLst/>
                <a:gdLst>
                  <a:gd name="T0" fmla="*/ 20 w 49"/>
                  <a:gd name="T1" fmla="*/ 0 h 9"/>
                  <a:gd name="T2" fmla="*/ 4 w 49"/>
                  <a:gd name="T3" fmla="*/ 0 h 9"/>
                  <a:gd name="T4" fmla="*/ 0 w 49"/>
                  <a:gd name="T5" fmla="*/ 5 h 9"/>
                  <a:gd name="T6" fmla="*/ 4 w 49"/>
                  <a:gd name="T7" fmla="*/ 9 h 9"/>
                  <a:gd name="T8" fmla="*/ 20 w 49"/>
                  <a:gd name="T9" fmla="*/ 9 h 9"/>
                  <a:gd name="T10" fmla="*/ 20 w 49"/>
                  <a:gd name="T11" fmla="*/ 0 h 9"/>
                  <a:gd name="T12" fmla="*/ 44 w 49"/>
                  <a:gd name="T13" fmla="*/ 0 h 9"/>
                  <a:gd name="T14" fmla="*/ 29 w 49"/>
                  <a:gd name="T15" fmla="*/ 0 h 9"/>
                  <a:gd name="T16" fmla="*/ 29 w 49"/>
                  <a:gd name="T17" fmla="*/ 9 h 9"/>
                  <a:gd name="T18" fmla="*/ 44 w 49"/>
                  <a:gd name="T19" fmla="*/ 9 h 9"/>
                  <a:gd name="T20" fmla="*/ 49 w 49"/>
                  <a:gd name="T21" fmla="*/ 5 h 9"/>
                  <a:gd name="T22" fmla="*/ 44 w 4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
                    <a:moveTo>
                      <a:pt x="20" y="0"/>
                    </a:moveTo>
                    <a:cubicBezTo>
                      <a:pt x="4" y="0"/>
                      <a:pt x="4" y="0"/>
                      <a:pt x="4" y="0"/>
                    </a:cubicBezTo>
                    <a:cubicBezTo>
                      <a:pt x="2" y="0"/>
                      <a:pt x="0" y="2"/>
                      <a:pt x="0" y="5"/>
                    </a:cubicBezTo>
                    <a:cubicBezTo>
                      <a:pt x="0" y="7"/>
                      <a:pt x="2" y="9"/>
                      <a:pt x="4" y="9"/>
                    </a:cubicBezTo>
                    <a:cubicBezTo>
                      <a:pt x="20" y="9"/>
                      <a:pt x="20" y="9"/>
                      <a:pt x="20" y="9"/>
                    </a:cubicBezTo>
                    <a:cubicBezTo>
                      <a:pt x="20" y="0"/>
                      <a:pt x="20" y="0"/>
                      <a:pt x="20" y="0"/>
                    </a:cubicBezTo>
                    <a:moveTo>
                      <a:pt x="44" y="0"/>
                    </a:moveTo>
                    <a:cubicBezTo>
                      <a:pt x="29" y="0"/>
                      <a:pt x="29" y="0"/>
                      <a:pt x="29" y="0"/>
                    </a:cubicBezTo>
                    <a:cubicBezTo>
                      <a:pt x="29" y="9"/>
                      <a:pt x="29" y="9"/>
                      <a:pt x="29" y="9"/>
                    </a:cubicBezTo>
                    <a:cubicBezTo>
                      <a:pt x="44" y="9"/>
                      <a:pt x="44" y="9"/>
                      <a:pt x="44" y="9"/>
                    </a:cubicBezTo>
                    <a:cubicBezTo>
                      <a:pt x="47" y="9"/>
                      <a:pt x="49" y="7"/>
                      <a:pt x="49" y="5"/>
                    </a:cubicBezTo>
                    <a:cubicBezTo>
                      <a:pt x="49" y="2"/>
                      <a:pt x="47"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40" name="Rectangle 42">
                <a:extLst>
                  <a:ext uri="{FF2B5EF4-FFF2-40B4-BE49-F238E27FC236}">
                    <a16:creationId xmlns:a16="http://schemas.microsoft.com/office/drawing/2014/main" id="{2C1402E0-B40B-4C72-9DE2-4891AD0E9A3B}"/>
                  </a:ext>
                </a:extLst>
              </p:cNvPr>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41" name="Rectangle 140">
                <a:extLst>
                  <a:ext uri="{FF2B5EF4-FFF2-40B4-BE49-F238E27FC236}">
                    <a16:creationId xmlns:a16="http://schemas.microsoft.com/office/drawing/2014/main" id="{FBF5D021-0414-4F18-BA4F-0033D5389906}"/>
                  </a:ext>
                </a:extLst>
              </p:cNvPr>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42" name="Freeform 125">
                <a:extLst>
                  <a:ext uri="{FF2B5EF4-FFF2-40B4-BE49-F238E27FC236}">
                    <a16:creationId xmlns:a16="http://schemas.microsoft.com/office/drawing/2014/main" id="{827570DA-C0BD-4E16-82B0-759325D9D0D0}"/>
                  </a:ext>
                </a:extLst>
              </p:cNvPr>
              <p:cNvSpPr>
                <a:spLocks noChangeAspect="1"/>
              </p:cNvSpPr>
              <p:nvPr/>
            </p:nvSpPr>
            <p:spPr bwMode="auto">
              <a:xfrm>
                <a:off x="12634347" y="2301558"/>
                <a:ext cx="20999" cy="115996"/>
              </a:xfrm>
              <a:custGeom>
                <a:avLst/>
                <a:gdLst>
                  <a:gd name="T0" fmla="*/ 0 w 9"/>
                  <a:gd name="T1" fmla="*/ 45 h 49"/>
                  <a:gd name="T2" fmla="*/ 0 w 9"/>
                  <a:gd name="T3" fmla="*/ 5 h 49"/>
                  <a:gd name="T4" fmla="*/ 4 w 9"/>
                  <a:gd name="T5" fmla="*/ 0 h 49"/>
                  <a:gd name="T6" fmla="*/ 9 w 9"/>
                  <a:gd name="T7" fmla="*/ 5 h 49"/>
                  <a:gd name="T8" fmla="*/ 9 w 9"/>
                  <a:gd name="T9" fmla="*/ 45 h 49"/>
                  <a:gd name="T10" fmla="*/ 4 w 9"/>
                  <a:gd name="T11" fmla="*/ 49 h 49"/>
                  <a:gd name="T12" fmla="*/ 0 w 9"/>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9" h="49">
                    <a:moveTo>
                      <a:pt x="0" y="45"/>
                    </a:moveTo>
                    <a:cubicBezTo>
                      <a:pt x="0" y="5"/>
                      <a:pt x="0" y="5"/>
                      <a:pt x="0" y="5"/>
                    </a:cubicBezTo>
                    <a:cubicBezTo>
                      <a:pt x="0" y="2"/>
                      <a:pt x="2" y="0"/>
                      <a:pt x="4" y="0"/>
                    </a:cubicBezTo>
                    <a:cubicBezTo>
                      <a:pt x="7" y="0"/>
                      <a:pt x="9" y="2"/>
                      <a:pt x="9" y="5"/>
                    </a:cubicBezTo>
                    <a:cubicBezTo>
                      <a:pt x="9" y="45"/>
                      <a:pt x="9" y="45"/>
                      <a:pt x="9" y="45"/>
                    </a:cubicBezTo>
                    <a:cubicBezTo>
                      <a:pt x="9" y="47"/>
                      <a:pt x="7" y="49"/>
                      <a:pt x="4" y="49"/>
                    </a:cubicBezTo>
                    <a:cubicBezTo>
                      <a:pt x="2" y="49"/>
                      <a:pt x="0" y="47"/>
                      <a:pt x="0" y="4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43" name="Freeform 45">
                <a:extLst>
                  <a:ext uri="{FF2B5EF4-FFF2-40B4-BE49-F238E27FC236}">
                    <a16:creationId xmlns:a16="http://schemas.microsoft.com/office/drawing/2014/main" id="{7CE310F8-264C-4B36-BF5F-0B1FC0A283E0}"/>
                  </a:ext>
                </a:extLst>
              </p:cNvPr>
              <p:cNvSpPr>
                <a:spLocks noChangeAspect="1"/>
              </p:cNvSpPr>
              <p:nvPr/>
            </p:nvSpPr>
            <p:spPr bwMode="auto">
              <a:xfrm>
                <a:off x="12587373" y="2348557"/>
                <a:ext cx="114996" cy="21999"/>
              </a:xfrm>
              <a:custGeom>
                <a:avLst/>
                <a:gdLst>
                  <a:gd name="T0" fmla="*/ 4 w 49"/>
                  <a:gd name="T1" fmla="*/ 0 h 9"/>
                  <a:gd name="T2" fmla="*/ 44 w 49"/>
                  <a:gd name="T3" fmla="*/ 0 h 9"/>
                  <a:gd name="T4" fmla="*/ 49 w 49"/>
                  <a:gd name="T5" fmla="*/ 5 h 9"/>
                  <a:gd name="T6" fmla="*/ 44 w 49"/>
                  <a:gd name="T7" fmla="*/ 9 h 9"/>
                  <a:gd name="T8" fmla="*/ 4 w 49"/>
                  <a:gd name="T9" fmla="*/ 9 h 9"/>
                  <a:gd name="T10" fmla="*/ 0 w 49"/>
                  <a:gd name="T11" fmla="*/ 5 h 9"/>
                  <a:gd name="T12" fmla="*/ 4 w 4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 y="0"/>
                    </a:moveTo>
                    <a:cubicBezTo>
                      <a:pt x="44" y="0"/>
                      <a:pt x="44" y="0"/>
                      <a:pt x="44" y="0"/>
                    </a:cubicBezTo>
                    <a:cubicBezTo>
                      <a:pt x="47" y="0"/>
                      <a:pt x="49" y="2"/>
                      <a:pt x="49" y="5"/>
                    </a:cubicBezTo>
                    <a:cubicBezTo>
                      <a:pt x="49" y="7"/>
                      <a:pt x="47" y="9"/>
                      <a:pt x="44" y="9"/>
                    </a:cubicBezTo>
                    <a:cubicBezTo>
                      <a:pt x="4" y="9"/>
                      <a:pt x="4" y="9"/>
                      <a:pt x="4" y="9"/>
                    </a:cubicBezTo>
                    <a:cubicBezTo>
                      <a:pt x="2" y="9"/>
                      <a:pt x="0" y="7"/>
                      <a:pt x="0" y="5"/>
                    </a:cubicBezTo>
                    <a:cubicBezTo>
                      <a:pt x="0" y="2"/>
                      <a:pt x="2" y="0"/>
                      <a:pt x="4"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44" name="Freeform 46">
                <a:extLst>
                  <a:ext uri="{FF2B5EF4-FFF2-40B4-BE49-F238E27FC236}">
                    <a16:creationId xmlns:a16="http://schemas.microsoft.com/office/drawing/2014/main" id="{87B9A6EB-89EC-4EE9-9335-D6998AFEDBFC}"/>
                  </a:ext>
                </a:extLst>
              </p:cNvPr>
              <p:cNvSpPr>
                <a:spLocks noChangeAspect="1"/>
              </p:cNvSpPr>
              <p:nvPr/>
            </p:nvSpPr>
            <p:spPr bwMode="auto">
              <a:xfrm>
                <a:off x="12598381" y="2313558"/>
                <a:ext cx="92997" cy="91997"/>
              </a:xfrm>
              <a:custGeom>
                <a:avLst/>
                <a:gdLst>
                  <a:gd name="T0" fmla="*/ 2 w 39"/>
                  <a:gd name="T1" fmla="*/ 30 h 39"/>
                  <a:gd name="T2" fmla="*/ 30 w 39"/>
                  <a:gd name="T3" fmla="*/ 2 h 39"/>
                  <a:gd name="T4" fmla="*/ 37 w 39"/>
                  <a:gd name="T5" fmla="*/ 2 h 39"/>
                  <a:gd name="T6" fmla="*/ 37 w 39"/>
                  <a:gd name="T7" fmla="*/ 9 h 39"/>
                  <a:gd name="T8" fmla="*/ 9 w 39"/>
                  <a:gd name="T9" fmla="*/ 37 h 39"/>
                  <a:gd name="T10" fmla="*/ 2 w 39"/>
                  <a:gd name="T11" fmla="*/ 37 h 39"/>
                  <a:gd name="T12" fmla="*/ 2 w 39"/>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2" y="30"/>
                    </a:moveTo>
                    <a:cubicBezTo>
                      <a:pt x="30" y="2"/>
                      <a:pt x="30" y="2"/>
                      <a:pt x="30" y="2"/>
                    </a:cubicBezTo>
                    <a:cubicBezTo>
                      <a:pt x="32" y="0"/>
                      <a:pt x="35" y="0"/>
                      <a:pt x="37" y="2"/>
                    </a:cubicBezTo>
                    <a:cubicBezTo>
                      <a:pt x="39" y="4"/>
                      <a:pt x="39" y="7"/>
                      <a:pt x="37" y="9"/>
                    </a:cubicBezTo>
                    <a:cubicBezTo>
                      <a:pt x="9" y="37"/>
                      <a:pt x="9" y="37"/>
                      <a:pt x="9" y="37"/>
                    </a:cubicBezTo>
                    <a:cubicBezTo>
                      <a:pt x="7" y="39"/>
                      <a:pt x="4" y="39"/>
                      <a:pt x="2" y="37"/>
                    </a:cubicBezTo>
                    <a:cubicBezTo>
                      <a:pt x="0" y="35"/>
                      <a:pt x="0" y="32"/>
                      <a:pt x="2" y="3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45" name="Freeform 47">
                <a:extLst>
                  <a:ext uri="{FF2B5EF4-FFF2-40B4-BE49-F238E27FC236}">
                    <a16:creationId xmlns:a16="http://schemas.microsoft.com/office/drawing/2014/main" id="{FBA0DF2D-CE68-4CEE-B76C-0B09D51A610F}"/>
                  </a:ext>
                </a:extLst>
              </p:cNvPr>
              <p:cNvSpPr>
                <a:spLocks noChangeAspect="1"/>
              </p:cNvSpPr>
              <p:nvPr/>
            </p:nvSpPr>
            <p:spPr bwMode="auto">
              <a:xfrm>
                <a:off x="12598373" y="2313558"/>
                <a:ext cx="92997" cy="91997"/>
              </a:xfrm>
              <a:custGeom>
                <a:avLst/>
                <a:gdLst>
                  <a:gd name="T0" fmla="*/ 9 w 39"/>
                  <a:gd name="T1" fmla="*/ 2 h 39"/>
                  <a:gd name="T2" fmla="*/ 37 w 39"/>
                  <a:gd name="T3" fmla="*/ 30 h 39"/>
                  <a:gd name="T4" fmla="*/ 37 w 39"/>
                  <a:gd name="T5" fmla="*/ 37 h 39"/>
                  <a:gd name="T6" fmla="*/ 30 w 39"/>
                  <a:gd name="T7" fmla="*/ 37 h 39"/>
                  <a:gd name="T8" fmla="*/ 2 w 39"/>
                  <a:gd name="T9" fmla="*/ 9 h 39"/>
                  <a:gd name="T10" fmla="*/ 2 w 39"/>
                  <a:gd name="T11" fmla="*/ 2 h 39"/>
                  <a:gd name="T12" fmla="*/ 9 w 39"/>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9" y="2"/>
                    </a:moveTo>
                    <a:cubicBezTo>
                      <a:pt x="37" y="30"/>
                      <a:pt x="37" y="30"/>
                      <a:pt x="37" y="30"/>
                    </a:cubicBezTo>
                    <a:cubicBezTo>
                      <a:pt x="39" y="32"/>
                      <a:pt x="39" y="35"/>
                      <a:pt x="37" y="37"/>
                    </a:cubicBezTo>
                    <a:cubicBezTo>
                      <a:pt x="35" y="39"/>
                      <a:pt x="32" y="39"/>
                      <a:pt x="30" y="37"/>
                    </a:cubicBezTo>
                    <a:cubicBezTo>
                      <a:pt x="2" y="9"/>
                      <a:pt x="2" y="9"/>
                      <a:pt x="2" y="9"/>
                    </a:cubicBezTo>
                    <a:cubicBezTo>
                      <a:pt x="0" y="7"/>
                      <a:pt x="0" y="4"/>
                      <a:pt x="2" y="2"/>
                    </a:cubicBezTo>
                    <a:cubicBezTo>
                      <a:pt x="4" y="0"/>
                      <a:pt x="7" y="0"/>
                      <a:pt x="9" y="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46" name="Oval 48">
                <a:extLst>
                  <a:ext uri="{FF2B5EF4-FFF2-40B4-BE49-F238E27FC236}">
                    <a16:creationId xmlns:a16="http://schemas.microsoft.com/office/drawing/2014/main" id="{B27DEE6B-D169-42C9-B47C-3384AA77951B}"/>
                  </a:ext>
                </a:extLst>
              </p:cNvPr>
              <p:cNvSpPr>
                <a:spLocks noChangeAspect="1" noChangeArrowheads="1"/>
              </p:cNvSpPr>
              <p:nvPr/>
            </p:nvSpPr>
            <p:spPr bwMode="auto">
              <a:xfrm>
                <a:off x="12627372" y="2341557"/>
                <a:ext cx="34999" cy="359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sp>
            <p:nvSpPr>
              <p:cNvPr id="147" name="Freeform 49">
                <a:extLst>
                  <a:ext uri="{FF2B5EF4-FFF2-40B4-BE49-F238E27FC236}">
                    <a16:creationId xmlns:a16="http://schemas.microsoft.com/office/drawing/2014/main" id="{AA3AD6D5-2CAF-428F-B858-671588C65085}"/>
                  </a:ext>
                </a:extLst>
              </p:cNvPr>
              <p:cNvSpPr>
                <a:spLocks noChangeAspect="1" noEditPoints="1"/>
              </p:cNvSpPr>
              <p:nvPr/>
            </p:nvSpPr>
            <p:spPr bwMode="auto">
              <a:xfrm>
                <a:off x="12608373" y="2325559"/>
                <a:ext cx="70998" cy="70998"/>
              </a:xfrm>
              <a:custGeom>
                <a:avLst/>
                <a:gdLst>
                  <a:gd name="T0" fmla="*/ 15 w 30"/>
                  <a:gd name="T1" fmla="*/ 7 h 30"/>
                  <a:gd name="T2" fmla="*/ 23 w 30"/>
                  <a:gd name="T3" fmla="*/ 15 h 30"/>
                  <a:gd name="T4" fmla="*/ 15 w 30"/>
                  <a:gd name="T5" fmla="*/ 22 h 30"/>
                  <a:gd name="T6" fmla="*/ 8 w 30"/>
                  <a:gd name="T7" fmla="*/ 15 h 30"/>
                  <a:gd name="T8" fmla="*/ 15 w 30"/>
                  <a:gd name="T9" fmla="*/ 7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7"/>
                    </a:moveTo>
                    <a:cubicBezTo>
                      <a:pt x="20" y="7"/>
                      <a:pt x="23" y="10"/>
                      <a:pt x="23" y="15"/>
                    </a:cubicBezTo>
                    <a:cubicBezTo>
                      <a:pt x="23" y="19"/>
                      <a:pt x="20" y="22"/>
                      <a:pt x="15" y="22"/>
                    </a:cubicBezTo>
                    <a:cubicBezTo>
                      <a:pt x="11" y="22"/>
                      <a:pt x="8" y="19"/>
                      <a:pt x="8" y="15"/>
                    </a:cubicBezTo>
                    <a:cubicBezTo>
                      <a:pt x="8" y="10"/>
                      <a:pt x="11" y="7"/>
                      <a:pt x="15" y="7"/>
                    </a:cubicBezTo>
                    <a:moveTo>
                      <a:pt x="15" y="0"/>
                    </a:moveTo>
                    <a:cubicBezTo>
                      <a:pt x="7" y="0"/>
                      <a:pt x="0" y="6"/>
                      <a:pt x="0" y="15"/>
                    </a:cubicBezTo>
                    <a:cubicBezTo>
                      <a:pt x="0" y="23"/>
                      <a:pt x="7" y="30"/>
                      <a:pt x="15" y="30"/>
                    </a:cubicBezTo>
                    <a:cubicBezTo>
                      <a:pt x="24" y="30"/>
                      <a:pt x="30" y="23"/>
                      <a:pt x="30" y="15"/>
                    </a:cubicBezTo>
                    <a:cubicBezTo>
                      <a:pt x="30" y="6"/>
                      <a:pt x="24" y="0"/>
                      <a:pt x="1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solidFill>
                    <a:srgbClr val="FFFFFF"/>
                  </a:solidFill>
                  <a:latin typeface="CiscoSans Thin" panose="020B0203020201020303"/>
                </a:endParaRPr>
              </a:p>
            </p:txBody>
          </p:sp>
        </p:grpSp>
      </p:grpSp>
      <p:cxnSp>
        <p:nvCxnSpPr>
          <p:cNvPr id="70" name="Straight Arrow Connector 69">
            <a:extLst>
              <a:ext uri="{FF2B5EF4-FFF2-40B4-BE49-F238E27FC236}">
                <a16:creationId xmlns:a16="http://schemas.microsoft.com/office/drawing/2014/main" id="{D5D7C1CB-5821-BE4D-B4C0-10E10ACF5CF9}"/>
              </a:ext>
            </a:extLst>
          </p:cNvPr>
          <p:cNvCxnSpPr>
            <a:cxnSpLocks/>
            <a:stCxn id="162" idx="3"/>
          </p:cNvCxnSpPr>
          <p:nvPr/>
        </p:nvCxnSpPr>
        <p:spPr>
          <a:xfrm>
            <a:off x="3101975" y="3163195"/>
            <a:ext cx="865424" cy="0"/>
          </a:xfrm>
          <a:prstGeom prst="straightConnector1">
            <a:avLst/>
          </a:prstGeom>
          <a:ln w="25400">
            <a:solidFill>
              <a:schemeClr val="accent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AC55C03-D981-5B4D-84C5-32C2AF7AC976}"/>
              </a:ext>
            </a:extLst>
          </p:cNvPr>
          <p:cNvSpPr/>
          <p:nvPr/>
        </p:nvSpPr>
        <p:spPr>
          <a:xfrm>
            <a:off x="3051756" y="2419404"/>
            <a:ext cx="911882" cy="7190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lumMod val="50000"/>
                    <a:lumOff val="50000"/>
                  </a:schemeClr>
                </a:solidFill>
              </a:rPr>
              <a:t>Provide enrichment and response</a:t>
            </a:r>
          </a:p>
        </p:txBody>
      </p:sp>
      <p:sp>
        <p:nvSpPr>
          <p:cNvPr id="79" name="Rectangle 78">
            <a:extLst>
              <a:ext uri="{FF2B5EF4-FFF2-40B4-BE49-F238E27FC236}">
                <a16:creationId xmlns:a16="http://schemas.microsoft.com/office/drawing/2014/main" id="{6091A9B3-C8BF-AC45-A20D-FEB459DD9DBE}"/>
              </a:ext>
            </a:extLst>
          </p:cNvPr>
          <p:cNvSpPr/>
          <p:nvPr/>
        </p:nvSpPr>
        <p:spPr>
          <a:xfrm>
            <a:off x="6061524" y="3157870"/>
            <a:ext cx="968269" cy="2414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lumMod val="50000"/>
                    <a:lumOff val="50000"/>
                  </a:schemeClr>
                </a:solidFill>
              </a:rPr>
              <a:t>Auto enrichment</a:t>
            </a:r>
          </a:p>
        </p:txBody>
      </p:sp>
      <p:sp>
        <p:nvSpPr>
          <p:cNvPr id="82" name="Rectangle 81">
            <a:extLst>
              <a:ext uri="{FF2B5EF4-FFF2-40B4-BE49-F238E27FC236}">
                <a16:creationId xmlns:a16="http://schemas.microsoft.com/office/drawing/2014/main" id="{47C82646-83CD-BA46-88B7-72CE8975A6DF}"/>
              </a:ext>
            </a:extLst>
          </p:cNvPr>
          <p:cNvSpPr/>
          <p:nvPr/>
        </p:nvSpPr>
        <p:spPr>
          <a:xfrm>
            <a:off x="5883739" y="3952286"/>
            <a:ext cx="1323838" cy="2414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lumMod val="50000"/>
                    <a:lumOff val="50000"/>
                  </a:schemeClr>
                </a:solidFill>
              </a:rPr>
              <a:t>Use CTR API to coordinate responses across multiple products </a:t>
            </a:r>
          </a:p>
        </p:txBody>
      </p:sp>
      <p:sp>
        <p:nvSpPr>
          <p:cNvPr id="90" name="Rectangle 89">
            <a:extLst>
              <a:ext uri="{FF2B5EF4-FFF2-40B4-BE49-F238E27FC236}">
                <a16:creationId xmlns:a16="http://schemas.microsoft.com/office/drawing/2014/main" id="{2F7581A5-1780-CC43-AA9D-5108F91CAFB8}"/>
              </a:ext>
            </a:extLst>
          </p:cNvPr>
          <p:cNvSpPr/>
          <p:nvPr/>
        </p:nvSpPr>
        <p:spPr>
          <a:xfrm>
            <a:off x="5883739" y="2500866"/>
            <a:ext cx="1323838" cy="2414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lumMod val="50000"/>
                    <a:lumOff val="50000"/>
                  </a:schemeClr>
                </a:solidFill>
              </a:rPr>
              <a:t>Consume curated incidents from IM</a:t>
            </a:r>
          </a:p>
        </p:txBody>
      </p:sp>
      <p:cxnSp>
        <p:nvCxnSpPr>
          <p:cNvPr id="91" name="Straight Arrow Connector 90">
            <a:extLst>
              <a:ext uri="{FF2B5EF4-FFF2-40B4-BE49-F238E27FC236}">
                <a16:creationId xmlns:a16="http://schemas.microsoft.com/office/drawing/2014/main" id="{8DAEC61C-C056-B644-984D-8F53DE29C6F4}"/>
              </a:ext>
            </a:extLst>
          </p:cNvPr>
          <p:cNvCxnSpPr>
            <a:cxnSpLocks/>
          </p:cNvCxnSpPr>
          <p:nvPr/>
        </p:nvCxnSpPr>
        <p:spPr>
          <a:xfrm flipH="1">
            <a:off x="5787766" y="3146866"/>
            <a:ext cx="1599058" cy="0"/>
          </a:xfrm>
          <a:prstGeom prst="straightConnector1">
            <a:avLst/>
          </a:prstGeom>
          <a:ln w="25400">
            <a:solidFill>
              <a:schemeClr val="accent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BA0599F-2AB3-0B49-BF01-82A1836618B7}"/>
              </a:ext>
            </a:extLst>
          </p:cNvPr>
          <p:cNvCxnSpPr>
            <a:cxnSpLocks/>
          </p:cNvCxnSpPr>
          <p:nvPr/>
        </p:nvCxnSpPr>
        <p:spPr>
          <a:xfrm>
            <a:off x="5787766" y="2419404"/>
            <a:ext cx="1598933" cy="0"/>
          </a:xfrm>
          <a:prstGeom prst="straightConnector1">
            <a:avLst/>
          </a:prstGeom>
          <a:ln w="25400" cap="rnd">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B7C50EE-3B93-6946-80FC-F2E676EA3EAF}"/>
              </a:ext>
            </a:extLst>
          </p:cNvPr>
          <p:cNvCxnSpPr>
            <a:cxnSpLocks/>
          </p:cNvCxnSpPr>
          <p:nvPr/>
        </p:nvCxnSpPr>
        <p:spPr>
          <a:xfrm flipH="1">
            <a:off x="5787766" y="3814865"/>
            <a:ext cx="1599058" cy="0"/>
          </a:xfrm>
          <a:prstGeom prst="straightConnector1">
            <a:avLst/>
          </a:prstGeom>
          <a:ln w="25400">
            <a:solidFill>
              <a:schemeClr val="accent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83AB962-2C78-AD4F-AC39-01AAEF00A47D}"/>
              </a:ext>
            </a:extLst>
          </p:cNvPr>
          <p:cNvSpPr/>
          <p:nvPr/>
        </p:nvSpPr>
        <p:spPr>
          <a:xfrm>
            <a:off x="437765" y="853571"/>
            <a:ext cx="7597682" cy="369332"/>
          </a:xfrm>
          <a:prstGeom prst="rect">
            <a:avLst/>
          </a:prstGeom>
        </p:spPr>
        <p:txBody>
          <a:bodyPr wrap="square">
            <a:spAutoFit/>
          </a:bodyPr>
          <a:lstStyle/>
          <a:p>
            <a:r>
              <a:rPr lang="en-US" dirty="0">
                <a:solidFill>
                  <a:srgbClr val="00BCEB"/>
                </a:solidFill>
                <a:latin typeface="CiscoSansTT ExtraLight"/>
                <a:cs typeface="CiscoSansTT Thin" charset="0"/>
              </a:rPr>
              <a:t>Enhance your SIEM and SOAR tools to support your IR team</a:t>
            </a:r>
            <a:endParaRPr lang="en-US" dirty="0">
              <a:latin typeface="+mn-lt"/>
            </a:endParaRPr>
          </a:p>
        </p:txBody>
      </p:sp>
      <p:grpSp>
        <p:nvGrpSpPr>
          <p:cNvPr id="5" name="Group 4">
            <a:extLst>
              <a:ext uri="{FF2B5EF4-FFF2-40B4-BE49-F238E27FC236}">
                <a16:creationId xmlns:a16="http://schemas.microsoft.com/office/drawing/2014/main" id="{370EAC3D-4518-A54C-AB10-9F5605616CEB}"/>
              </a:ext>
            </a:extLst>
          </p:cNvPr>
          <p:cNvGrpSpPr>
            <a:grpSpLocks noChangeAspect="1"/>
          </p:cNvGrpSpPr>
          <p:nvPr/>
        </p:nvGrpSpPr>
        <p:grpSpPr>
          <a:xfrm>
            <a:off x="657587" y="1568579"/>
            <a:ext cx="2342426" cy="457200"/>
            <a:chOff x="1765156" y="3585723"/>
            <a:chExt cx="1579088" cy="308210"/>
          </a:xfrm>
        </p:grpSpPr>
        <p:pic>
          <p:nvPicPr>
            <p:cNvPr id="55" name="Picture 54">
              <a:extLst>
                <a:ext uri="{FF2B5EF4-FFF2-40B4-BE49-F238E27FC236}">
                  <a16:creationId xmlns:a16="http://schemas.microsoft.com/office/drawing/2014/main" id="{15D12F67-CC1B-1746-A847-7D56C16393B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5156" y="3586771"/>
              <a:ext cx="307162" cy="307162"/>
            </a:xfrm>
            <a:prstGeom prst="rect">
              <a:avLst/>
            </a:prstGeom>
          </p:spPr>
        </p:pic>
        <p:pic>
          <p:nvPicPr>
            <p:cNvPr id="56" name="Picture 55">
              <a:extLst>
                <a:ext uri="{FF2B5EF4-FFF2-40B4-BE49-F238E27FC236}">
                  <a16:creationId xmlns:a16="http://schemas.microsoft.com/office/drawing/2014/main" id="{DEEC8408-FB24-F24A-A31F-FBE577E2759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082399" y="3586771"/>
              <a:ext cx="307162" cy="307162"/>
            </a:xfrm>
            <a:prstGeom prst="rect">
              <a:avLst/>
            </a:prstGeom>
          </p:spPr>
        </p:pic>
        <p:pic>
          <p:nvPicPr>
            <p:cNvPr id="57" name="Picture 56">
              <a:extLst>
                <a:ext uri="{FF2B5EF4-FFF2-40B4-BE49-F238E27FC236}">
                  <a16:creationId xmlns:a16="http://schemas.microsoft.com/office/drawing/2014/main" id="{D979A011-A1A3-9C47-BB82-708C95B2C75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399642" y="3586771"/>
              <a:ext cx="307162" cy="307162"/>
            </a:xfrm>
            <a:prstGeom prst="rect">
              <a:avLst/>
            </a:prstGeom>
          </p:spPr>
        </p:pic>
        <p:pic>
          <p:nvPicPr>
            <p:cNvPr id="58" name="Picture 57">
              <a:extLst>
                <a:ext uri="{FF2B5EF4-FFF2-40B4-BE49-F238E27FC236}">
                  <a16:creationId xmlns:a16="http://schemas.microsoft.com/office/drawing/2014/main" id="{734C78DE-D2D6-2F42-84FD-BD2834E5308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037082" y="3585723"/>
              <a:ext cx="307162" cy="307162"/>
            </a:xfrm>
            <a:prstGeom prst="rect">
              <a:avLst/>
            </a:prstGeom>
          </p:spPr>
        </p:pic>
        <p:pic>
          <p:nvPicPr>
            <p:cNvPr id="59" name="Picture 58">
              <a:extLst>
                <a:ext uri="{FF2B5EF4-FFF2-40B4-BE49-F238E27FC236}">
                  <a16:creationId xmlns:a16="http://schemas.microsoft.com/office/drawing/2014/main" id="{C6324472-8ADC-4946-A25B-D4F8FBB4F391}"/>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2716885" y="3585723"/>
              <a:ext cx="310116" cy="307162"/>
            </a:xfrm>
            <a:prstGeom prst="rect">
              <a:avLst/>
            </a:prstGeom>
          </p:spPr>
        </p:pic>
      </p:grpSp>
    </p:spTree>
    <p:extLst>
      <p:ext uri="{BB962C8B-B14F-4D97-AF65-F5344CB8AC3E}">
        <p14:creationId xmlns:p14="http://schemas.microsoft.com/office/powerpoint/2010/main" val="286518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7">
            <a:extLst>
              <a:ext uri="{FF2B5EF4-FFF2-40B4-BE49-F238E27FC236}">
                <a16:creationId xmlns:a16="http://schemas.microsoft.com/office/drawing/2014/main" id="{3782FF05-7417-5D4A-BA5E-90CDF7C2F712}"/>
              </a:ext>
            </a:extLst>
          </p:cNvPr>
          <p:cNvSpPr>
            <a:spLocks noGrp="1"/>
          </p:cNvSpPr>
          <p:nvPr>
            <p:ph type="title"/>
          </p:nvPr>
        </p:nvSpPr>
        <p:spPr/>
        <p:txBody>
          <a:bodyPr/>
          <a:lstStyle/>
          <a:p>
            <a:r>
              <a:rPr lang="en-US" dirty="0"/>
              <a:t>Cisco Threat Response capabilities</a:t>
            </a:r>
          </a:p>
        </p:txBody>
      </p:sp>
      <p:sp>
        <p:nvSpPr>
          <p:cNvPr id="52" name="TextBox 51">
            <a:extLst>
              <a:ext uri="{FF2B5EF4-FFF2-40B4-BE49-F238E27FC236}">
                <a16:creationId xmlns:a16="http://schemas.microsoft.com/office/drawing/2014/main" id="{4D577307-C571-0D4D-8D1F-21214365079B}"/>
              </a:ext>
            </a:extLst>
          </p:cNvPr>
          <p:cNvSpPr txBox="1">
            <a:spLocks noChangeArrowheads="1"/>
          </p:cNvSpPr>
          <p:nvPr/>
        </p:nvSpPr>
        <p:spPr bwMode="auto">
          <a:xfrm>
            <a:off x="523698" y="1479603"/>
            <a:ext cx="2662037" cy="1419404"/>
          </a:xfrm>
          <a:prstGeom prst="rect">
            <a:avLst/>
          </a:prstGeom>
          <a:noFill/>
          <a:ln w="9525">
            <a:noFill/>
            <a:miter lim="800000"/>
            <a:headEnd/>
            <a:tailEnd/>
          </a:ln>
        </p:spPr>
        <p:txBody>
          <a:bodyPr lIns="0" tIns="0" rIns="0" bIns="0">
            <a:noAutofit/>
          </a:bodyPr>
          <a:lstStyle/>
          <a:p>
            <a:pPr algn="r">
              <a:spcBef>
                <a:spcPts val="0"/>
              </a:spcBef>
              <a:spcAft>
                <a:spcPts val="600"/>
              </a:spcAft>
            </a:pPr>
            <a:r>
              <a:rPr lang="en-US" sz="1400" b="1" dirty="0">
                <a:solidFill>
                  <a:schemeClr val="accent1"/>
                </a:solidFill>
                <a:latin typeface="+mj-lt"/>
              </a:rPr>
              <a:t>Single console for </a:t>
            </a:r>
            <a:br>
              <a:rPr lang="en-US" sz="1400" b="1" dirty="0">
                <a:solidFill>
                  <a:schemeClr val="accent1"/>
                </a:solidFill>
                <a:latin typeface="+mj-lt"/>
              </a:rPr>
            </a:br>
            <a:r>
              <a:rPr lang="en-US" sz="1400" b="1" dirty="0">
                <a:solidFill>
                  <a:schemeClr val="accent1"/>
                </a:solidFill>
                <a:latin typeface="+mj-lt"/>
              </a:rPr>
              <a:t>rapid triage and response</a:t>
            </a:r>
          </a:p>
          <a:p>
            <a:pPr algn="r">
              <a:spcBef>
                <a:spcPts val="0"/>
              </a:spcBef>
              <a:spcAft>
                <a:spcPts val="600"/>
              </a:spcAft>
            </a:pPr>
            <a:r>
              <a:rPr lang="en-US" sz="1200" dirty="0">
                <a:latin typeface="+mj-lt"/>
              </a:rPr>
              <a:t>Simplify threat investigations using an intuitive and interactive user interface</a:t>
            </a:r>
          </a:p>
          <a:p>
            <a:pPr algn="r">
              <a:spcBef>
                <a:spcPts val="0"/>
              </a:spcBef>
              <a:spcAft>
                <a:spcPts val="600"/>
              </a:spcAft>
            </a:pPr>
            <a:endParaRPr lang="en-US" sz="1700" b="1" dirty="0">
              <a:solidFill>
                <a:schemeClr val="accent1"/>
              </a:solidFill>
              <a:latin typeface="+mj-lt"/>
            </a:endParaRPr>
          </a:p>
        </p:txBody>
      </p:sp>
      <p:sp>
        <p:nvSpPr>
          <p:cNvPr id="63" name="TextBox 62">
            <a:extLst>
              <a:ext uri="{FF2B5EF4-FFF2-40B4-BE49-F238E27FC236}">
                <a16:creationId xmlns:a16="http://schemas.microsoft.com/office/drawing/2014/main" id="{31ADC6DE-9E36-B24F-8DBD-35C28B5D6279}"/>
              </a:ext>
            </a:extLst>
          </p:cNvPr>
          <p:cNvSpPr txBox="1">
            <a:spLocks noChangeArrowheads="1"/>
          </p:cNvSpPr>
          <p:nvPr/>
        </p:nvSpPr>
        <p:spPr bwMode="auto">
          <a:xfrm>
            <a:off x="5865947" y="1423748"/>
            <a:ext cx="2762676" cy="1419404"/>
          </a:xfrm>
          <a:prstGeom prst="rect">
            <a:avLst/>
          </a:prstGeom>
          <a:noFill/>
          <a:ln w="9525">
            <a:noFill/>
            <a:miter lim="800000"/>
            <a:headEnd/>
            <a:tailEnd/>
          </a:ln>
        </p:spPr>
        <p:txBody>
          <a:bodyPr lIns="0" tIns="0" rIns="0" bIns="0">
            <a:noAutofit/>
          </a:bodyPr>
          <a:lstStyle/>
          <a:p>
            <a:pPr>
              <a:spcBef>
                <a:spcPts val="0"/>
              </a:spcBef>
              <a:spcAft>
                <a:spcPts val="600"/>
              </a:spcAft>
            </a:pPr>
            <a:r>
              <a:rPr lang="en-US" sz="1400" b="1" dirty="0">
                <a:solidFill>
                  <a:schemeClr val="accent3"/>
                </a:solidFill>
                <a:latin typeface="+mj-lt"/>
              </a:rPr>
              <a:t>Relations graphs </a:t>
            </a:r>
          </a:p>
          <a:p>
            <a:pPr>
              <a:spcBef>
                <a:spcPts val="0"/>
              </a:spcBef>
              <a:spcAft>
                <a:spcPts val="600"/>
              </a:spcAft>
            </a:pPr>
            <a:r>
              <a:rPr lang="en-US" sz="1200" dirty="0">
                <a:latin typeface="+mj-lt"/>
              </a:rPr>
              <a:t>Immediately see a fuller picture of the threat and the organizational impact</a:t>
            </a:r>
          </a:p>
        </p:txBody>
      </p:sp>
      <p:sp>
        <p:nvSpPr>
          <p:cNvPr id="64" name="TextBox 63">
            <a:extLst>
              <a:ext uri="{FF2B5EF4-FFF2-40B4-BE49-F238E27FC236}">
                <a16:creationId xmlns:a16="http://schemas.microsoft.com/office/drawing/2014/main" id="{6D53A7DB-956E-8C4E-8735-DD68746DDCE7}"/>
              </a:ext>
            </a:extLst>
          </p:cNvPr>
          <p:cNvSpPr txBox="1">
            <a:spLocks noChangeArrowheads="1"/>
          </p:cNvSpPr>
          <p:nvPr/>
        </p:nvSpPr>
        <p:spPr bwMode="auto">
          <a:xfrm>
            <a:off x="6070501" y="2682429"/>
            <a:ext cx="2443695" cy="1419404"/>
          </a:xfrm>
          <a:prstGeom prst="rect">
            <a:avLst/>
          </a:prstGeom>
          <a:noFill/>
          <a:ln w="9525">
            <a:noFill/>
            <a:miter lim="800000"/>
            <a:headEnd/>
            <a:tailEnd/>
          </a:ln>
        </p:spPr>
        <p:txBody>
          <a:bodyPr lIns="0" tIns="0" rIns="0" bIns="0">
            <a:noAutofit/>
          </a:bodyPr>
          <a:lstStyle/>
          <a:p>
            <a:pPr>
              <a:spcBef>
                <a:spcPts val="0"/>
              </a:spcBef>
              <a:spcAft>
                <a:spcPts val="600"/>
              </a:spcAft>
            </a:pPr>
            <a:r>
              <a:rPr lang="en-US" sz="1400" b="1" dirty="0">
                <a:solidFill>
                  <a:schemeClr val="accent2"/>
                </a:solidFill>
                <a:latin typeface="+mj-lt"/>
              </a:rPr>
              <a:t>Case documentation </a:t>
            </a:r>
          </a:p>
          <a:p>
            <a:pPr>
              <a:spcBef>
                <a:spcPts val="0"/>
              </a:spcBef>
              <a:spcAft>
                <a:spcPts val="600"/>
              </a:spcAft>
            </a:pPr>
            <a:r>
              <a:rPr lang="en-US" sz="1200" dirty="0">
                <a:latin typeface="+mj-lt"/>
              </a:rPr>
              <a:t>Document all the analysis in a cloud casebook *and snapshots*  from all integrated or web accessible tools at any time.</a:t>
            </a:r>
          </a:p>
        </p:txBody>
      </p:sp>
      <p:sp>
        <p:nvSpPr>
          <p:cNvPr id="73" name="TextBox 72">
            <a:extLst>
              <a:ext uri="{FF2B5EF4-FFF2-40B4-BE49-F238E27FC236}">
                <a16:creationId xmlns:a16="http://schemas.microsoft.com/office/drawing/2014/main" id="{F56A61D4-95F7-B640-B23B-7ACABFDAA5B9}"/>
              </a:ext>
            </a:extLst>
          </p:cNvPr>
          <p:cNvSpPr txBox="1">
            <a:spLocks noChangeArrowheads="1"/>
          </p:cNvSpPr>
          <p:nvPr/>
        </p:nvSpPr>
        <p:spPr bwMode="auto">
          <a:xfrm>
            <a:off x="1086804" y="2897278"/>
            <a:ext cx="1844360" cy="1419404"/>
          </a:xfrm>
          <a:prstGeom prst="rect">
            <a:avLst/>
          </a:prstGeom>
          <a:noFill/>
          <a:ln w="9525">
            <a:noFill/>
            <a:miter lim="800000"/>
            <a:headEnd/>
            <a:tailEnd/>
          </a:ln>
        </p:spPr>
        <p:txBody>
          <a:bodyPr lIns="0" tIns="0" rIns="0" bIns="0">
            <a:noAutofit/>
          </a:bodyPr>
          <a:lstStyle/>
          <a:p>
            <a:pPr algn="r">
              <a:spcBef>
                <a:spcPts val="0"/>
              </a:spcBef>
              <a:spcAft>
                <a:spcPts val="600"/>
              </a:spcAft>
            </a:pPr>
            <a:r>
              <a:rPr lang="en-US" sz="1400" b="1" dirty="0">
                <a:solidFill>
                  <a:schemeClr val="accent5"/>
                </a:solidFill>
                <a:latin typeface="+mj-lt"/>
              </a:rPr>
              <a:t>Incident Manager</a:t>
            </a:r>
          </a:p>
          <a:p>
            <a:pPr algn="r">
              <a:spcBef>
                <a:spcPts val="0"/>
              </a:spcBef>
              <a:spcAft>
                <a:spcPts val="600"/>
              </a:spcAft>
            </a:pPr>
            <a:r>
              <a:rPr lang="en-US" sz="1200" dirty="0">
                <a:latin typeface="+mj-lt"/>
              </a:rPr>
              <a:t>Triage, prioritize, track, and respond to high-urgency incidents.</a:t>
            </a:r>
          </a:p>
        </p:txBody>
      </p:sp>
      <p:sp>
        <p:nvSpPr>
          <p:cNvPr id="74" name="TextBox 73">
            <a:extLst>
              <a:ext uri="{FF2B5EF4-FFF2-40B4-BE49-F238E27FC236}">
                <a16:creationId xmlns:a16="http://schemas.microsoft.com/office/drawing/2014/main" id="{E08FF5A6-93D6-094C-A1AF-D1E598C46351}"/>
              </a:ext>
            </a:extLst>
          </p:cNvPr>
          <p:cNvSpPr txBox="1">
            <a:spLocks noChangeArrowheads="1"/>
          </p:cNvSpPr>
          <p:nvPr/>
        </p:nvSpPr>
        <p:spPr bwMode="auto">
          <a:xfrm>
            <a:off x="3807385" y="3758498"/>
            <a:ext cx="2280190" cy="1419404"/>
          </a:xfrm>
          <a:prstGeom prst="rect">
            <a:avLst/>
          </a:prstGeom>
          <a:noFill/>
          <a:ln w="9525">
            <a:noFill/>
            <a:miter lim="800000"/>
            <a:headEnd/>
            <a:tailEnd/>
          </a:ln>
        </p:spPr>
        <p:txBody>
          <a:bodyPr lIns="0" tIns="0" rIns="0" bIns="0">
            <a:noAutofit/>
          </a:bodyPr>
          <a:lstStyle/>
          <a:p>
            <a:pPr>
              <a:spcBef>
                <a:spcPts val="0"/>
              </a:spcBef>
              <a:spcAft>
                <a:spcPts val="600"/>
              </a:spcAft>
            </a:pPr>
            <a:r>
              <a:rPr lang="en-US" sz="1400" b="1" dirty="0">
                <a:solidFill>
                  <a:schemeClr val="accent6"/>
                </a:solidFill>
                <a:latin typeface="+mj-lt"/>
              </a:rPr>
              <a:t>APIs</a:t>
            </a:r>
          </a:p>
          <a:p>
            <a:pPr>
              <a:spcBef>
                <a:spcPts val="0"/>
              </a:spcBef>
              <a:spcAft>
                <a:spcPts val="600"/>
              </a:spcAft>
            </a:pPr>
            <a:r>
              <a:rPr lang="en-US" sz="1200" dirty="0">
                <a:latin typeface="+mj-lt"/>
              </a:rPr>
              <a:t>Open, available, well-</a:t>
            </a:r>
            <a:br>
              <a:rPr lang="en-US" sz="1200" dirty="0">
                <a:latin typeface="+mj-lt"/>
              </a:rPr>
            </a:br>
            <a:r>
              <a:rPr lang="en-US" sz="1200" dirty="0">
                <a:latin typeface="+mj-lt"/>
              </a:rPr>
              <a:t>documented APIs allow for custom integrations into existing SOC tools and workflows</a:t>
            </a:r>
          </a:p>
        </p:txBody>
      </p:sp>
      <p:sp>
        <p:nvSpPr>
          <p:cNvPr id="88" name="Freeform 123">
            <a:extLst>
              <a:ext uri="{FF2B5EF4-FFF2-40B4-BE49-F238E27FC236}">
                <a16:creationId xmlns:a16="http://schemas.microsoft.com/office/drawing/2014/main" id="{2022CF09-DD4E-3E4E-8FAB-62600EB203B1}"/>
              </a:ext>
            </a:extLst>
          </p:cNvPr>
          <p:cNvSpPr>
            <a:spLocks noEditPoints="1"/>
          </p:cNvSpPr>
          <p:nvPr/>
        </p:nvSpPr>
        <p:spPr bwMode="auto">
          <a:xfrm rot="3240000">
            <a:off x="4018985" y="1260849"/>
            <a:ext cx="1141995" cy="1128807"/>
          </a:xfrm>
          <a:custGeom>
            <a:avLst/>
            <a:gdLst>
              <a:gd name="T0" fmla="*/ 266 w 393"/>
              <a:gd name="T1" fmla="*/ 7 h 388"/>
              <a:gd name="T2" fmla="*/ 219 w 393"/>
              <a:gd name="T3" fmla="*/ 23 h 388"/>
              <a:gd name="T4" fmla="*/ 61 w 393"/>
              <a:gd name="T5" fmla="*/ 153 h 388"/>
              <a:gd name="T6" fmla="*/ 0 w 393"/>
              <a:gd name="T7" fmla="*/ 353 h 388"/>
              <a:gd name="T8" fmla="*/ 36 w 393"/>
              <a:gd name="T9" fmla="*/ 388 h 388"/>
              <a:gd name="T10" fmla="*/ 71 w 393"/>
              <a:gd name="T11" fmla="*/ 353 h 388"/>
              <a:gd name="T12" fmla="*/ 94 w 393"/>
              <a:gd name="T13" fmla="*/ 241 h 388"/>
              <a:gd name="T14" fmla="*/ 198 w 393"/>
              <a:gd name="T15" fmla="*/ 115 h 388"/>
              <a:gd name="T16" fmla="*/ 279 w 393"/>
              <a:gd name="T17" fmla="*/ 77 h 388"/>
              <a:gd name="T18" fmla="*/ 308 w 393"/>
              <a:gd name="T19" fmla="*/ 38 h 388"/>
              <a:gd name="T20" fmla="*/ 266 w 393"/>
              <a:gd name="T21" fmla="*/ 7 h 388"/>
              <a:gd name="T22" fmla="*/ 375 w 393"/>
              <a:gd name="T23" fmla="*/ 0 h 388"/>
              <a:gd name="T24" fmla="*/ 378 w 393"/>
              <a:gd name="T25" fmla="*/ 2 h 388"/>
              <a:gd name="T26" fmla="*/ 378 w 393"/>
              <a:gd name="T27" fmla="*/ 2 h 388"/>
              <a:gd name="T28" fmla="*/ 392 w 393"/>
              <a:gd name="T29" fmla="*/ 31 h 388"/>
              <a:gd name="T30" fmla="*/ 386 w 393"/>
              <a:gd name="T31" fmla="*/ 51 h 388"/>
              <a:gd name="T32" fmla="*/ 386 w 393"/>
              <a:gd name="T33" fmla="*/ 51 h 388"/>
              <a:gd name="T34" fmla="*/ 382 w 393"/>
              <a:gd name="T35" fmla="*/ 56 h 388"/>
              <a:gd name="T36" fmla="*/ 393 w 393"/>
              <a:gd name="T37" fmla="*/ 31 h 388"/>
              <a:gd name="T38" fmla="*/ 375 w 393"/>
              <a:gd name="T3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388">
                <a:moveTo>
                  <a:pt x="266" y="7"/>
                </a:moveTo>
                <a:cubicBezTo>
                  <a:pt x="250" y="12"/>
                  <a:pt x="234" y="17"/>
                  <a:pt x="219" y="23"/>
                </a:cubicBezTo>
                <a:cubicBezTo>
                  <a:pt x="154" y="51"/>
                  <a:pt x="100" y="96"/>
                  <a:pt x="61" y="153"/>
                </a:cubicBezTo>
                <a:cubicBezTo>
                  <a:pt x="23" y="210"/>
                  <a:pt x="0" y="279"/>
                  <a:pt x="0" y="353"/>
                </a:cubicBezTo>
                <a:cubicBezTo>
                  <a:pt x="0" y="372"/>
                  <a:pt x="16" y="388"/>
                  <a:pt x="36" y="388"/>
                </a:cubicBezTo>
                <a:cubicBezTo>
                  <a:pt x="55" y="388"/>
                  <a:pt x="71" y="372"/>
                  <a:pt x="71" y="353"/>
                </a:cubicBezTo>
                <a:cubicBezTo>
                  <a:pt x="71" y="313"/>
                  <a:pt x="79" y="275"/>
                  <a:pt x="94" y="241"/>
                </a:cubicBezTo>
                <a:cubicBezTo>
                  <a:pt x="115" y="190"/>
                  <a:pt x="152" y="146"/>
                  <a:pt x="198" y="115"/>
                </a:cubicBezTo>
                <a:cubicBezTo>
                  <a:pt x="222" y="98"/>
                  <a:pt x="250" y="85"/>
                  <a:pt x="279" y="77"/>
                </a:cubicBezTo>
                <a:cubicBezTo>
                  <a:pt x="308" y="38"/>
                  <a:pt x="308" y="38"/>
                  <a:pt x="308" y="38"/>
                </a:cubicBezTo>
                <a:cubicBezTo>
                  <a:pt x="266" y="7"/>
                  <a:pt x="266" y="7"/>
                  <a:pt x="266" y="7"/>
                </a:cubicBezTo>
                <a:moveTo>
                  <a:pt x="375" y="0"/>
                </a:moveTo>
                <a:cubicBezTo>
                  <a:pt x="378" y="2"/>
                  <a:pt x="378" y="2"/>
                  <a:pt x="378" y="2"/>
                </a:cubicBezTo>
                <a:cubicBezTo>
                  <a:pt x="378" y="2"/>
                  <a:pt x="378" y="2"/>
                  <a:pt x="378" y="2"/>
                </a:cubicBezTo>
                <a:cubicBezTo>
                  <a:pt x="388" y="9"/>
                  <a:pt x="393" y="20"/>
                  <a:pt x="392" y="31"/>
                </a:cubicBezTo>
                <a:cubicBezTo>
                  <a:pt x="392" y="38"/>
                  <a:pt x="390" y="45"/>
                  <a:pt x="386" y="51"/>
                </a:cubicBezTo>
                <a:cubicBezTo>
                  <a:pt x="386" y="51"/>
                  <a:pt x="386" y="51"/>
                  <a:pt x="386" y="51"/>
                </a:cubicBezTo>
                <a:cubicBezTo>
                  <a:pt x="382" y="56"/>
                  <a:pt x="382" y="56"/>
                  <a:pt x="382" y="56"/>
                </a:cubicBezTo>
                <a:cubicBezTo>
                  <a:pt x="389" y="50"/>
                  <a:pt x="393" y="41"/>
                  <a:pt x="393" y="31"/>
                </a:cubicBezTo>
                <a:cubicBezTo>
                  <a:pt x="393" y="17"/>
                  <a:pt x="386" y="6"/>
                  <a:pt x="375" y="0"/>
                </a:cubicBezTo>
              </a:path>
            </a:pathLst>
          </a:custGeom>
          <a:solidFill>
            <a:schemeClr val="accent3"/>
          </a:solidFill>
          <a:ln>
            <a:solidFill>
              <a:schemeClr val="accent3"/>
            </a:solidFill>
          </a:ln>
        </p:spPr>
        <p:txBody>
          <a:bodyPr vert="horz" wrap="square" lIns="91440" tIns="45720" rIns="91440" bIns="45720" numCol="1" anchor="t" anchorCtr="0" compatLnSpc="1">
            <a:prstTxWarp prst="textNoShape">
              <a:avLst/>
            </a:prstTxWarp>
          </a:bodyPr>
          <a:lstStyle/>
          <a:p>
            <a:endParaRPr lang="en-US"/>
          </a:p>
        </p:txBody>
      </p:sp>
      <p:grpSp>
        <p:nvGrpSpPr>
          <p:cNvPr id="83" name="Group 82">
            <a:extLst>
              <a:ext uri="{FF2B5EF4-FFF2-40B4-BE49-F238E27FC236}">
                <a16:creationId xmlns:a16="http://schemas.microsoft.com/office/drawing/2014/main" id="{9265D874-7E33-A94D-998D-C88E1216C7F8}"/>
              </a:ext>
            </a:extLst>
          </p:cNvPr>
          <p:cNvGrpSpPr>
            <a:grpSpLocks noChangeAspect="1"/>
          </p:cNvGrpSpPr>
          <p:nvPr/>
        </p:nvGrpSpPr>
        <p:grpSpPr>
          <a:xfrm rot="20529117">
            <a:off x="3283540" y="1358086"/>
            <a:ext cx="1141995" cy="1397822"/>
            <a:chOff x="4929188" y="1022351"/>
            <a:chExt cx="687388" cy="841375"/>
          </a:xfrm>
        </p:grpSpPr>
        <p:sp>
          <p:nvSpPr>
            <p:cNvPr id="109" name="Freeform 124">
              <a:extLst>
                <a:ext uri="{FF2B5EF4-FFF2-40B4-BE49-F238E27FC236}">
                  <a16:creationId xmlns:a16="http://schemas.microsoft.com/office/drawing/2014/main" id="{FA7A0257-19C8-2043-8028-347032916B06}"/>
                </a:ext>
              </a:extLst>
            </p:cNvPr>
            <p:cNvSpPr>
              <a:spLocks noEditPoints="1"/>
            </p:cNvSpPr>
            <p:nvPr/>
          </p:nvSpPr>
          <p:spPr bwMode="auto">
            <a:xfrm>
              <a:off x="4929188" y="1184276"/>
              <a:ext cx="687388" cy="679450"/>
            </a:xfrm>
            <a:custGeom>
              <a:avLst/>
              <a:gdLst>
                <a:gd name="T0" fmla="*/ 266 w 393"/>
                <a:gd name="T1" fmla="*/ 8 h 388"/>
                <a:gd name="T2" fmla="*/ 219 w 393"/>
                <a:gd name="T3" fmla="*/ 24 h 388"/>
                <a:gd name="T4" fmla="*/ 61 w 393"/>
                <a:gd name="T5" fmla="*/ 153 h 388"/>
                <a:gd name="T6" fmla="*/ 0 w 393"/>
                <a:gd name="T7" fmla="*/ 353 h 388"/>
                <a:gd name="T8" fmla="*/ 36 w 393"/>
                <a:gd name="T9" fmla="*/ 388 h 388"/>
                <a:gd name="T10" fmla="*/ 71 w 393"/>
                <a:gd name="T11" fmla="*/ 353 h 388"/>
                <a:gd name="T12" fmla="*/ 94 w 393"/>
                <a:gd name="T13" fmla="*/ 241 h 388"/>
                <a:gd name="T14" fmla="*/ 198 w 393"/>
                <a:gd name="T15" fmla="*/ 115 h 388"/>
                <a:gd name="T16" fmla="*/ 279 w 393"/>
                <a:gd name="T17" fmla="*/ 77 h 388"/>
                <a:gd name="T18" fmla="*/ 308 w 393"/>
                <a:gd name="T19" fmla="*/ 39 h 388"/>
                <a:gd name="T20" fmla="*/ 266 w 393"/>
                <a:gd name="T21" fmla="*/ 8 h 388"/>
                <a:gd name="T22" fmla="*/ 375 w 393"/>
                <a:gd name="T23" fmla="*/ 0 h 388"/>
                <a:gd name="T24" fmla="*/ 378 w 393"/>
                <a:gd name="T25" fmla="*/ 2 h 388"/>
                <a:gd name="T26" fmla="*/ 378 w 393"/>
                <a:gd name="T27" fmla="*/ 2 h 388"/>
                <a:gd name="T28" fmla="*/ 392 w 393"/>
                <a:gd name="T29" fmla="*/ 31 h 388"/>
                <a:gd name="T30" fmla="*/ 386 w 393"/>
                <a:gd name="T31" fmla="*/ 52 h 388"/>
                <a:gd name="T32" fmla="*/ 386 w 393"/>
                <a:gd name="T33" fmla="*/ 52 h 388"/>
                <a:gd name="T34" fmla="*/ 382 w 393"/>
                <a:gd name="T35" fmla="*/ 56 h 388"/>
                <a:gd name="T36" fmla="*/ 393 w 393"/>
                <a:gd name="T37" fmla="*/ 31 h 388"/>
                <a:gd name="T38" fmla="*/ 375 w 393"/>
                <a:gd name="T3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388">
                  <a:moveTo>
                    <a:pt x="266" y="8"/>
                  </a:moveTo>
                  <a:cubicBezTo>
                    <a:pt x="250" y="12"/>
                    <a:pt x="234" y="17"/>
                    <a:pt x="219" y="24"/>
                  </a:cubicBezTo>
                  <a:cubicBezTo>
                    <a:pt x="154" y="51"/>
                    <a:pt x="100" y="96"/>
                    <a:pt x="61" y="153"/>
                  </a:cubicBezTo>
                  <a:cubicBezTo>
                    <a:pt x="23" y="210"/>
                    <a:pt x="0" y="279"/>
                    <a:pt x="0" y="353"/>
                  </a:cubicBezTo>
                  <a:cubicBezTo>
                    <a:pt x="0" y="373"/>
                    <a:pt x="16" y="388"/>
                    <a:pt x="36" y="388"/>
                  </a:cubicBezTo>
                  <a:cubicBezTo>
                    <a:pt x="55" y="388"/>
                    <a:pt x="71" y="373"/>
                    <a:pt x="71" y="353"/>
                  </a:cubicBezTo>
                  <a:cubicBezTo>
                    <a:pt x="71" y="313"/>
                    <a:pt x="79" y="276"/>
                    <a:pt x="94" y="241"/>
                  </a:cubicBezTo>
                  <a:cubicBezTo>
                    <a:pt x="115" y="190"/>
                    <a:pt x="152" y="146"/>
                    <a:pt x="198" y="115"/>
                  </a:cubicBezTo>
                  <a:cubicBezTo>
                    <a:pt x="222" y="98"/>
                    <a:pt x="250" y="85"/>
                    <a:pt x="279" y="77"/>
                  </a:cubicBezTo>
                  <a:cubicBezTo>
                    <a:pt x="308" y="39"/>
                    <a:pt x="308" y="39"/>
                    <a:pt x="308" y="39"/>
                  </a:cubicBezTo>
                  <a:cubicBezTo>
                    <a:pt x="266" y="8"/>
                    <a:pt x="266" y="8"/>
                    <a:pt x="266" y="8"/>
                  </a:cubicBezTo>
                  <a:moveTo>
                    <a:pt x="375" y="0"/>
                  </a:moveTo>
                  <a:cubicBezTo>
                    <a:pt x="378" y="2"/>
                    <a:pt x="378" y="2"/>
                    <a:pt x="378" y="2"/>
                  </a:cubicBezTo>
                  <a:cubicBezTo>
                    <a:pt x="378" y="2"/>
                    <a:pt x="378" y="2"/>
                    <a:pt x="378" y="2"/>
                  </a:cubicBezTo>
                  <a:cubicBezTo>
                    <a:pt x="388" y="9"/>
                    <a:pt x="393" y="20"/>
                    <a:pt x="392" y="31"/>
                  </a:cubicBezTo>
                  <a:cubicBezTo>
                    <a:pt x="392" y="38"/>
                    <a:pt x="390" y="46"/>
                    <a:pt x="386" y="52"/>
                  </a:cubicBezTo>
                  <a:cubicBezTo>
                    <a:pt x="386" y="52"/>
                    <a:pt x="386" y="52"/>
                    <a:pt x="386" y="52"/>
                  </a:cubicBezTo>
                  <a:cubicBezTo>
                    <a:pt x="382" y="56"/>
                    <a:pt x="382" y="56"/>
                    <a:pt x="382" y="56"/>
                  </a:cubicBezTo>
                  <a:cubicBezTo>
                    <a:pt x="389" y="50"/>
                    <a:pt x="393" y="41"/>
                    <a:pt x="393" y="31"/>
                  </a:cubicBezTo>
                  <a:cubicBezTo>
                    <a:pt x="393" y="18"/>
                    <a:pt x="386" y="6"/>
                    <a:pt x="375" y="0"/>
                  </a:cubicBezTo>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10" name="Freeform 125">
              <a:extLst>
                <a:ext uri="{FF2B5EF4-FFF2-40B4-BE49-F238E27FC236}">
                  <a16:creationId xmlns:a16="http://schemas.microsoft.com/office/drawing/2014/main" id="{2435EBFA-EF34-6848-92AB-CC5429A9DFD5}"/>
                </a:ext>
              </a:extLst>
            </p:cNvPr>
            <p:cNvSpPr>
              <a:spLocks/>
            </p:cNvSpPr>
            <p:nvPr/>
          </p:nvSpPr>
          <p:spPr bwMode="auto">
            <a:xfrm>
              <a:off x="5272088" y="1022351"/>
              <a:ext cx="312738" cy="176212"/>
            </a:xfrm>
            <a:custGeom>
              <a:avLst/>
              <a:gdLst>
                <a:gd name="T0" fmla="*/ 40 w 179"/>
                <a:gd name="T1" fmla="*/ 0 h 101"/>
                <a:gd name="T2" fmla="*/ 12 w 179"/>
                <a:gd name="T3" fmla="*/ 14 h 101"/>
                <a:gd name="T4" fmla="*/ 19 w 179"/>
                <a:gd name="T5" fmla="*/ 64 h 101"/>
                <a:gd name="T6" fmla="*/ 70 w 179"/>
                <a:gd name="T7" fmla="*/ 101 h 101"/>
                <a:gd name="T8" fmla="*/ 159 w 179"/>
                <a:gd name="T9" fmla="*/ 89 h 101"/>
                <a:gd name="T10" fmla="*/ 161 w 179"/>
                <a:gd name="T11" fmla="*/ 89 h 101"/>
                <a:gd name="T12" fmla="*/ 164 w 179"/>
                <a:gd name="T13" fmla="*/ 89 h 101"/>
                <a:gd name="T14" fmla="*/ 179 w 179"/>
                <a:gd name="T15" fmla="*/ 93 h 101"/>
                <a:gd name="T16" fmla="*/ 61 w 179"/>
                <a:gd name="T17" fmla="*/ 7 h 101"/>
                <a:gd name="T18" fmla="*/ 40 w 179"/>
                <a:gd name="T1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1">
                  <a:moveTo>
                    <a:pt x="40" y="0"/>
                  </a:moveTo>
                  <a:cubicBezTo>
                    <a:pt x="30" y="0"/>
                    <a:pt x="19" y="5"/>
                    <a:pt x="12" y="14"/>
                  </a:cubicBezTo>
                  <a:cubicBezTo>
                    <a:pt x="0" y="30"/>
                    <a:pt x="4" y="52"/>
                    <a:pt x="19" y="64"/>
                  </a:cubicBezTo>
                  <a:cubicBezTo>
                    <a:pt x="70" y="101"/>
                    <a:pt x="70" y="101"/>
                    <a:pt x="70" y="101"/>
                  </a:cubicBezTo>
                  <a:cubicBezTo>
                    <a:pt x="98" y="93"/>
                    <a:pt x="128" y="89"/>
                    <a:pt x="159" y="89"/>
                  </a:cubicBezTo>
                  <a:cubicBezTo>
                    <a:pt x="160" y="89"/>
                    <a:pt x="161" y="89"/>
                    <a:pt x="161" y="89"/>
                  </a:cubicBezTo>
                  <a:cubicBezTo>
                    <a:pt x="162" y="89"/>
                    <a:pt x="163" y="89"/>
                    <a:pt x="164" y="89"/>
                  </a:cubicBezTo>
                  <a:cubicBezTo>
                    <a:pt x="169" y="89"/>
                    <a:pt x="174" y="91"/>
                    <a:pt x="179" y="93"/>
                  </a:cubicBezTo>
                  <a:cubicBezTo>
                    <a:pt x="61" y="7"/>
                    <a:pt x="61" y="7"/>
                    <a:pt x="61" y="7"/>
                  </a:cubicBezTo>
                  <a:cubicBezTo>
                    <a:pt x="55" y="2"/>
                    <a:pt x="48" y="0"/>
                    <a:pt x="40" y="0"/>
                  </a:cubicBezTo>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11" name="Freeform 126">
              <a:extLst>
                <a:ext uri="{FF2B5EF4-FFF2-40B4-BE49-F238E27FC236}">
                  <a16:creationId xmlns:a16="http://schemas.microsoft.com/office/drawing/2014/main" id="{29E69C4E-7E9A-0444-843D-B576D713CD74}"/>
                </a:ext>
              </a:extLst>
            </p:cNvPr>
            <p:cNvSpPr>
              <a:spLocks noEditPoints="1"/>
            </p:cNvSpPr>
            <p:nvPr/>
          </p:nvSpPr>
          <p:spPr bwMode="auto">
            <a:xfrm>
              <a:off x="5394325" y="1177926"/>
              <a:ext cx="196850" cy="74612"/>
            </a:xfrm>
            <a:custGeom>
              <a:avLst/>
              <a:gdLst>
                <a:gd name="T0" fmla="*/ 94 w 112"/>
                <a:gd name="T1" fmla="*/ 0 h 43"/>
                <a:gd name="T2" fmla="*/ 112 w 112"/>
                <a:gd name="T3" fmla="*/ 6 h 43"/>
                <a:gd name="T4" fmla="*/ 109 w 112"/>
                <a:gd name="T5" fmla="*/ 4 h 43"/>
                <a:gd name="T6" fmla="*/ 94 w 112"/>
                <a:gd name="T7" fmla="*/ 0 h 43"/>
                <a:gd name="T8" fmla="*/ 89 w 112"/>
                <a:gd name="T9" fmla="*/ 0 h 43"/>
                <a:gd name="T10" fmla="*/ 0 w 112"/>
                <a:gd name="T11" fmla="*/ 12 h 43"/>
                <a:gd name="T12" fmla="*/ 42 w 112"/>
                <a:gd name="T13" fmla="*/ 43 h 43"/>
                <a:gd name="T14" fmla="*/ 63 w 112"/>
                <a:gd name="T15" fmla="*/ 14 h 43"/>
                <a:gd name="T16" fmla="*/ 89 w 11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3">
                  <a:moveTo>
                    <a:pt x="94" y="0"/>
                  </a:moveTo>
                  <a:cubicBezTo>
                    <a:pt x="100" y="0"/>
                    <a:pt x="106" y="2"/>
                    <a:pt x="112" y="6"/>
                  </a:cubicBezTo>
                  <a:cubicBezTo>
                    <a:pt x="109" y="4"/>
                    <a:pt x="109" y="4"/>
                    <a:pt x="109" y="4"/>
                  </a:cubicBezTo>
                  <a:cubicBezTo>
                    <a:pt x="104" y="2"/>
                    <a:pt x="99" y="0"/>
                    <a:pt x="94" y="0"/>
                  </a:cubicBezTo>
                  <a:moveTo>
                    <a:pt x="89" y="0"/>
                  </a:moveTo>
                  <a:cubicBezTo>
                    <a:pt x="58" y="0"/>
                    <a:pt x="28" y="4"/>
                    <a:pt x="0" y="12"/>
                  </a:cubicBezTo>
                  <a:cubicBezTo>
                    <a:pt x="42" y="43"/>
                    <a:pt x="42" y="43"/>
                    <a:pt x="42" y="43"/>
                  </a:cubicBezTo>
                  <a:cubicBezTo>
                    <a:pt x="63" y="14"/>
                    <a:pt x="63" y="14"/>
                    <a:pt x="63" y="14"/>
                  </a:cubicBezTo>
                  <a:cubicBezTo>
                    <a:pt x="69" y="5"/>
                    <a:pt x="79" y="0"/>
                    <a:pt x="89" y="0"/>
                  </a:cubicBezTo>
                </a:path>
              </a:pathLst>
            </a:custGeom>
            <a:solidFill>
              <a:srgbClr val="008BD7"/>
            </a:solidFill>
            <a:ln>
              <a:solidFill>
                <a:srgbClr val="008BD7"/>
              </a:solidFill>
            </a:ln>
          </p:spPr>
          <p:txBody>
            <a:bodyPr vert="horz" wrap="square" lIns="91440" tIns="45720" rIns="91440" bIns="45720" numCol="1" anchor="t" anchorCtr="0" compatLnSpc="1">
              <a:prstTxWarp prst="textNoShape">
                <a:avLst/>
              </a:prstTxWarp>
            </a:bodyPr>
            <a:lstStyle/>
            <a:p>
              <a:endParaRPr lang="en-US"/>
            </a:p>
          </p:txBody>
        </p:sp>
        <p:sp>
          <p:nvSpPr>
            <p:cNvPr id="112" name="Freeform 127">
              <a:extLst>
                <a:ext uri="{FF2B5EF4-FFF2-40B4-BE49-F238E27FC236}">
                  <a16:creationId xmlns:a16="http://schemas.microsoft.com/office/drawing/2014/main" id="{DCAC1A6B-C24B-D948-B96D-1EBA31EFEA41}"/>
                </a:ext>
              </a:extLst>
            </p:cNvPr>
            <p:cNvSpPr>
              <a:spLocks/>
            </p:cNvSpPr>
            <p:nvPr/>
          </p:nvSpPr>
          <p:spPr bwMode="auto">
            <a:xfrm>
              <a:off x="5330825" y="1282701"/>
              <a:ext cx="266700" cy="228600"/>
            </a:xfrm>
            <a:custGeom>
              <a:avLst/>
              <a:gdLst>
                <a:gd name="T0" fmla="*/ 153 w 153"/>
                <a:gd name="T1" fmla="*/ 0 h 131"/>
                <a:gd name="T2" fmla="*/ 129 w 153"/>
                <a:gd name="T3" fmla="*/ 10 h 131"/>
                <a:gd name="T4" fmla="*/ 50 w 153"/>
                <a:gd name="T5" fmla="*/ 21 h 131"/>
                <a:gd name="T6" fmla="*/ 11 w 153"/>
                <a:gd name="T7" fmla="*/ 75 h 131"/>
                <a:gd name="T8" fmla="*/ 19 w 153"/>
                <a:gd name="T9" fmla="*/ 124 h 131"/>
                <a:gd name="T10" fmla="*/ 40 w 153"/>
                <a:gd name="T11" fmla="*/ 131 h 131"/>
                <a:gd name="T12" fmla="*/ 68 w 153"/>
                <a:gd name="T13" fmla="*/ 117 h 131"/>
                <a:gd name="T14" fmla="*/ 153 w 15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31">
                  <a:moveTo>
                    <a:pt x="153" y="0"/>
                  </a:moveTo>
                  <a:cubicBezTo>
                    <a:pt x="147" y="7"/>
                    <a:pt x="138" y="10"/>
                    <a:pt x="129" y="10"/>
                  </a:cubicBezTo>
                  <a:cubicBezTo>
                    <a:pt x="102" y="10"/>
                    <a:pt x="75" y="14"/>
                    <a:pt x="50" y="21"/>
                  </a:cubicBezTo>
                  <a:cubicBezTo>
                    <a:pt x="11" y="75"/>
                    <a:pt x="11" y="75"/>
                    <a:pt x="11" y="75"/>
                  </a:cubicBezTo>
                  <a:cubicBezTo>
                    <a:pt x="0" y="91"/>
                    <a:pt x="3" y="113"/>
                    <a:pt x="19" y="124"/>
                  </a:cubicBezTo>
                  <a:cubicBezTo>
                    <a:pt x="25" y="129"/>
                    <a:pt x="32" y="131"/>
                    <a:pt x="40" y="131"/>
                  </a:cubicBezTo>
                  <a:cubicBezTo>
                    <a:pt x="50" y="131"/>
                    <a:pt x="61" y="126"/>
                    <a:pt x="68" y="117"/>
                  </a:cubicBezTo>
                  <a:cubicBezTo>
                    <a:pt x="153" y="0"/>
                    <a:pt x="153" y="0"/>
                    <a:pt x="153" y="0"/>
                  </a:cubicBezTo>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113" name="Freeform 128">
              <a:extLst>
                <a:ext uri="{FF2B5EF4-FFF2-40B4-BE49-F238E27FC236}">
                  <a16:creationId xmlns:a16="http://schemas.microsoft.com/office/drawing/2014/main" id="{8886413B-5EB3-ED4A-A5DF-F1BB422E086E}"/>
                </a:ext>
              </a:extLst>
            </p:cNvPr>
            <p:cNvSpPr>
              <a:spLocks/>
            </p:cNvSpPr>
            <p:nvPr/>
          </p:nvSpPr>
          <p:spPr bwMode="auto">
            <a:xfrm>
              <a:off x="5418138" y="1252538"/>
              <a:ext cx="187325" cy="66675"/>
            </a:xfrm>
            <a:custGeom>
              <a:avLst/>
              <a:gdLst>
                <a:gd name="T0" fmla="*/ 29 w 107"/>
                <a:gd name="T1" fmla="*/ 0 h 38"/>
                <a:gd name="T2" fmla="*/ 0 w 107"/>
                <a:gd name="T3" fmla="*/ 38 h 38"/>
                <a:gd name="T4" fmla="*/ 79 w 107"/>
                <a:gd name="T5" fmla="*/ 27 h 38"/>
                <a:gd name="T6" fmla="*/ 103 w 107"/>
                <a:gd name="T7" fmla="*/ 17 h 38"/>
                <a:gd name="T8" fmla="*/ 107 w 107"/>
                <a:gd name="T9" fmla="*/ 13 h 38"/>
                <a:gd name="T10" fmla="*/ 78 w 107"/>
                <a:gd name="T11" fmla="*/ 27 h 38"/>
                <a:gd name="T12" fmla="*/ 57 w 107"/>
                <a:gd name="T13" fmla="*/ 20 h 38"/>
                <a:gd name="T14" fmla="*/ 29 w 10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8">
                  <a:moveTo>
                    <a:pt x="29" y="0"/>
                  </a:moveTo>
                  <a:cubicBezTo>
                    <a:pt x="0" y="38"/>
                    <a:pt x="0" y="38"/>
                    <a:pt x="0" y="38"/>
                  </a:cubicBezTo>
                  <a:cubicBezTo>
                    <a:pt x="25" y="31"/>
                    <a:pt x="52" y="27"/>
                    <a:pt x="79" y="27"/>
                  </a:cubicBezTo>
                  <a:cubicBezTo>
                    <a:pt x="88" y="27"/>
                    <a:pt x="97" y="24"/>
                    <a:pt x="103" y="17"/>
                  </a:cubicBezTo>
                  <a:cubicBezTo>
                    <a:pt x="107" y="13"/>
                    <a:pt x="107" y="13"/>
                    <a:pt x="107" y="13"/>
                  </a:cubicBezTo>
                  <a:cubicBezTo>
                    <a:pt x="100" y="22"/>
                    <a:pt x="89" y="27"/>
                    <a:pt x="78" y="27"/>
                  </a:cubicBezTo>
                  <a:cubicBezTo>
                    <a:pt x="71" y="27"/>
                    <a:pt x="64" y="25"/>
                    <a:pt x="57" y="20"/>
                  </a:cubicBezTo>
                  <a:cubicBezTo>
                    <a:pt x="29" y="0"/>
                    <a:pt x="29" y="0"/>
                    <a:pt x="29" y="0"/>
                  </a:cubicBezTo>
                </a:path>
              </a:pathLst>
            </a:custGeom>
            <a:solidFill>
              <a:srgbClr val="008BD7"/>
            </a:solidFill>
            <a:ln>
              <a:solidFill>
                <a:srgbClr val="008BD7"/>
              </a:solidFill>
            </a:ln>
          </p:spPr>
          <p:txBody>
            <a:bodyPr vert="horz" wrap="square" lIns="91440" tIns="45720" rIns="91440" bIns="45720" numCol="1" anchor="t" anchorCtr="0" compatLnSpc="1">
              <a:prstTxWarp prst="textNoShape">
                <a:avLst/>
              </a:prstTxWarp>
            </a:bodyPr>
            <a:lstStyle/>
            <a:p>
              <a:endParaRPr lang="en-US"/>
            </a:p>
          </p:txBody>
        </p:sp>
        <p:sp>
          <p:nvSpPr>
            <p:cNvPr id="114" name="Freeform 129">
              <a:extLst>
                <a:ext uri="{FF2B5EF4-FFF2-40B4-BE49-F238E27FC236}">
                  <a16:creationId xmlns:a16="http://schemas.microsoft.com/office/drawing/2014/main" id="{8371B248-0D25-D145-8C34-64D876D9065E}"/>
                </a:ext>
              </a:extLst>
            </p:cNvPr>
            <p:cNvSpPr>
              <a:spLocks/>
            </p:cNvSpPr>
            <p:nvPr/>
          </p:nvSpPr>
          <p:spPr bwMode="auto">
            <a:xfrm>
              <a:off x="5549900" y="1177926"/>
              <a:ext cx="9525" cy="0"/>
            </a:xfrm>
            <a:custGeom>
              <a:avLst/>
              <a:gdLst>
                <a:gd name="T0" fmla="*/ 2 w 5"/>
                <a:gd name="T1" fmla="*/ 0 w 5"/>
                <a:gd name="T2" fmla="*/ 3 w 5"/>
                <a:gd name="T3" fmla="*/ 5 w 5"/>
                <a:gd name="T4" fmla="*/ 2 w 5"/>
              </a:gdLst>
              <a:ahLst/>
              <a:cxnLst>
                <a:cxn ang="0">
                  <a:pos x="T0" y="0"/>
                </a:cxn>
                <a:cxn ang="0">
                  <a:pos x="T1" y="0"/>
                </a:cxn>
                <a:cxn ang="0">
                  <a:pos x="T2" y="0"/>
                </a:cxn>
                <a:cxn ang="0">
                  <a:pos x="T3" y="0"/>
                </a:cxn>
                <a:cxn ang="0">
                  <a:pos x="T4" y="0"/>
                </a:cxn>
              </a:cxnLst>
              <a:rect l="0" t="0" r="r" b="b"/>
              <a:pathLst>
                <a:path w="5">
                  <a:moveTo>
                    <a:pt x="2" y="0"/>
                  </a:moveTo>
                  <a:cubicBezTo>
                    <a:pt x="2" y="0"/>
                    <a:pt x="1" y="0"/>
                    <a:pt x="0" y="0"/>
                  </a:cubicBezTo>
                  <a:cubicBezTo>
                    <a:pt x="1" y="0"/>
                    <a:pt x="2" y="0"/>
                    <a:pt x="3" y="0"/>
                  </a:cubicBezTo>
                  <a:cubicBezTo>
                    <a:pt x="3" y="0"/>
                    <a:pt x="4" y="0"/>
                    <a:pt x="5" y="0"/>
                  </a:cubicBezTo>
                  <a:cubicBezTo>
                    <a:pt x="4" y="0"/>
                    <a:pt x="3" y="0"/>
                    <a:pt x="2" y="0"/>
                  </a:cubicBezTo>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30">
              <a:extLst>
                <a:ext uri="{FF2B5EF4-FFF2-40B4-BE49-F238E27FC236}">
                  <a16:creationId xmlns:a16="http://schemas.microsoft.com/office/drawing/2014/main" id="{0FCE16DD-D24F-F247-8240-6735D0289E73}"/>
                </a:ext>
              </a:extLst>
            </p:cNvPr>
            <p:cNvSpPr>
              <a:spLocks/>
            </p:cNvSpPr>
            <p:nvPr/>
          </p:nvSpPr>
          <p:spPr bwMode="auto">
            <a:xfrm>
              <a:off x="5468938" y="1177926"/>
              <a:ext cx="147638" cy="122237"/>
            </a:xfrm>
            <a:custGeom>
              <a:avLst/>
              <a:gdLst>
                <a:gd name="T0" fmla="*/ 50 w 85"/>
                <a:gd name="T1" fmla="*/ 0 h 70"/>
                <a:gd name="T2" fmla="*/ 47 w 85"/>
                <a:gd name="T3" fmla="*/ 0 h 70"/>
                <a:gd name="T4" fmla="*/ 21 w 85"/>
                <a:gd name="T5" fmla="*/ 14 h 70"/>
                <a:gd name="T6" fmla="*/ 0 w 85"/>
                <a:gd name="T7" fmla="*/ 43 h 70"/>
                <a:gd name="T8" fmla="*/ 28 w 85"/>
                <a:gd name="T9" fmla="*/ 63 h 70"/>
                <a:gd name="T10" fmla="*/ 49 w 85"/>
                <a:gd name="T11" fmla="*/ 70 h 70"/>
                <a:gd name="T12" fmla="*/ 78 w 85"/>
                <a:gd name="T13" fmla="*/ 56 h 70"/>
                <a:gd name="T14" fmla="*/ 78 w 85"/>
                <a:gd name="T15" fmla="*/ 56 h 70"/>
                <a:gd name="T16" fmla="*/ 84 w 85"/>
                <a:gd name="T17" fmla="*/ 35 h 70"/>
                <a:gd name="T18" fmla="*/ 70 w 85"/>
                <a:gd name="T19" fmla="*/ 6 h 70"/>
                <a:gd name="T20" fmla="*/ 70 w 85"/>
                <a:gd name="T21" fmla="*/ 6 h 70"/>
                <a:gd name="T22" fmla="*/ 52 w 85"/>
                <a:gd name="T23" fmla="*/ 0 h 70"/>
                <a:gd name="T24" fmla="*/ 50 w 8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0">
                  <a:moveTo>
                    <a:pt x="50" y="0"/>
                  </a:moveTo>
                  <a:cubicBezTo>
                    <a:pt x="49" y="0"/>
                    <a:pt x="48" y="0"/>
                    <a:pt x="47" y="0"/>
                  </a:cubicBezTo>
                  <a:cubicBezTo>
                    <a:pt x="37" y="0"/>
                    <a:pt x="27" y="5"/>
                    <a:pt x="21" y="14"/>
                  </a:cubicBezTo>
                  <a:cubicBezTo>
                    <a:pt x="0" y="43"/>
                    <a:pt x="0" y="43"/>
                    <a:pt x="0" y="43"/>
                  </a:cubicBezTo>
                  <a:cubicBezTo>
                    <a:pt x="28" y="63"/>
                    <a:pt x="28" y="63"/>
                    <a:pt x="28" y="63"/>
                  </a:cubicBezTo>
                  <a:cubicBezTo>
                    <a:pt x="35" y="68"/>
                    <a:pt x="42" y="70"/>
                    <a:pt x="49" y="70"/>
                  </a:cubicBezTo>
                  <a:cubicBezTo>
                    <a:pt x="60" y="70"/>
                    <a:pt x="71" y="65"/>
                    <a:pt x="78" y="56"/>
                  </a:cubicBezTo>
                  <a:cubicBezTo>
                    <a:pt x="78" y="56"/>
                    <a:pt x="78" y="56"/>
                    <a:pt x="78" y="56"/>
                  </a:cubicBezTo>
                  <a:cubicBezTo>
                    <a:pt x="82" y="50"/>
                    <a:pt x="84" y="42"/>
                    <a:pt x="84" y="35"/>
                  </a:cubicBezTo>
                  <a:cubicBezTo>
                    <a:pt x="85" y="24"/>
                    <a:pt x="80" y="13"/>
                    <a:pt x="70" y="6"/>
                  </a:cubicBezTo>
                  <a:cubicBezTo>
                    <a:pt x="70" y="6"/>
                    <a:pt x="70" y="6"/>
                    <a:pt x="70" y="6"/>
                  </a:cubicBezTo>
                  <a:cubicBezTo>
                    <a:pt x="64" y="2"/>
                    <a:pt x="58" y="0"/>
                    <a:pt x="52" y="0"/>
                  </a:cubicBezTo>
                  <a:cubicBezTo>
                    <a:pt x="51" y="0"/>
                    <a:pt x="50" y="0"/>
                    <a:pt x="50" y="0"/>
                  </a:cubicBezTo>
                </a:path>
              </a:pathLst>
            </a:custGeom>
            <a:solidFill>
              <a:srgbClr val="0066C5"/>
            </a:solidFill>
            <a:ln>
              <a:solidFill>
                <a:srgbClr val="0066C5"/>
              </a:solidFill>
            </a:ln>
          </p:spPr>
          <p:txBody>
            <a:bodyPr vert="horz" wrap="square" lIns="91440" tIns="45720" rIns="91440" bIns="45720" numCol="1" anchor="t" anchorCtr="0" compatLnSpc="1">
              <a:prstTxWarp prst="textNoShape">
                <a:avLst/>
              </a:prstTxWarp>
            </a:bodyPr>
            <a:lstStyle/>
            <a:p>
              <a:endParaRPr lang="en-US"/>
            </a:p>
          </p:txBody>
        </p:sp>
      </p:grpSp>
      <p:grpSp>
        <p:nvGrpSpPr>
          <p:cNvPr id="84" name="Group 83">
            <a:extLst>
              <a:ext uri="{FF2B5EF4-FFF2-40B4-BE49-F238E27FC236}">
                <a16:creationId xmlns:a16="http://schemas.microsoft.com/office/drawing/2014/main" id="{A09CD67C-2E9E-8949-96A9-14D3066AD3A2}"/>
              </a:ext>
            </a:extLst>
          </p:cNvPr>
          <p:cNvGrpSpPr>
            <a:grpSpLocks noChangeAspect="1"/>
          </p:cNvGrpSpPr>
          <p:nvPr/>
        </p:nvGrpSpPr>
        <p:grpSpPr>
          <a:xfrm rot="16200000">
            <a:off x="3317525" y="2248111"/>
            <a:ext cx="1141995" cy="1397822"/>
            <a:chOff x="4929188" y="1023937"/>
            <a:chExt cx="687388" cy="841375"/>
          </a:xfrm>
        </p:grpSpPr>
        <p:sp>
          <p:nvSpPr>
            <p:cNvPr id="102" name="Freeform 123">
              <a:extLst>
                <a:ext uri="{FF2B5EF4-FFF2-40B4-BE49-F238E27FC236}">
                  <a16:creationId xmlns:a16="http://schemas.microsoft.com/office/drawing/2014/main" id="{4BC2017F-52B9-8A46-B02F-125191C6F689}"/>
                </a:ext>
              </a:extLst>
            </p:cNvPr>
            <p:cNvSpPr>
              <a:spLocks noEditPoints="1"/>
            </p:cNvSpPr>
            <p:nvPr/>
          </p:nvSpPr>
          <p:spPr bwMode="auto">
            <a:xfrm>
              <a:off x="4929188" y="1185862"/>
              <a:ext cx="687388" cy="679450"/>
            </a:xfrm>
            <a:custGeom>
              <a:avLst/>
              <a:gdLst>
                <a:gd name="T0" fmla="*/ 266 w 393"/>
                <a:gd name="T1" fmla="*/ 7 h 388"/>
                <a:gd name="T2" fmla="*/ 219 w 393"/>
                <a:gd name="T3" fmla="*/ 23 h 388"/>
                <a:gd name="T4" fmla="*/ 61 w 393"/>
                <a:gd name="T5" fmla="*/ 153 h 388"/>
                <a:gd name="T6" fmla="*/ 0 w 393"/>
                <a:gd name="T7" fmla="*/ 353 h 388"/>
                <a:gd name="T8" fmla="*/ 36 w 393"/>
                <a:gd name="T9" fmla="*/ 388 h 388"/>
                <a:gd name="T10" fmla="*/ 71 w 393"/>
                <a:gd name="T11" fmla="*/ 353 h 388"/>
                <a:gd name="T12" fmla="*/ 94 w 393"/>
                <a:gd name="T13" fmla="*/ 241 h 388"/>
                <a:gd name="T14" fmla="*/ 198 w 393"/>
                <a:gd name="T15" fmla="*/ 115 h 388"/>
                <a:gd name="T16" fmla="*/ 279 w 393"/>
                <a:gd name="T17" fmla="*/ 77 h 388"/>
                <a:gd name="T18" fmla="*/ 308 w 393"/>
                <a:gd name="T19" fmla="*/ 38 h 388"/>
                <a:gd name="T20" fmla="*/ 266 w 393"/>
                <a:gd name="T21" fmla="*/ 7 h 388"/>
                <a:gd name="T22" fmla="*/ 375 w 393"/>
                <a:gd name="T23" fmla="*/ 0 h 388"/>
                <a:gd name="T24" fmla="*/ 378 w 393"/>
                <a:gd name="T25" fmla="*/ 2 h 388"/>
                <a:gd name="T26" fmla="*/ 378 w 393"/>
                <a:gd name="T27" fmla="*/ 2 h 388"/>
                <a:gd name="T28" fmla="*/ 392 w 393"/>
                <a:gd name="T29" fmla="*/ 31 h 388"/>
                <a:gd name="T30" fmla="*/ 386 w 393"/>
                <a:gd name="T31" fmla="*/ 52 h 388"/>
                <a:gd name="T32" fmla="*/ 386 w 393"/>
                <a:gd name="T33" fmla="*/ 52 h 388"/>
                <a:gd name="T34" fmla="*/ 382 w 393"/>
                <a:gd name="T35" fmla="*/ 56 h 388"/>
                <a:gd name="T36" fmla="*/ 393 w 393"/>
                <a:gd name="T37" fmla="*/ 31 h 388"/>
                <a:gd name="T38" fmla="*/ 375 w 393"/>
                <a:gd name="T3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388">
                  <a:moveTo>
                    <a:pt x="266" y="7"/>
                  </a:moveTo>
                  <a:cubicBezTo>
                    <a:pt x="250" y="12"/>
                    <a:pt x="234" y="17"/>
                    <a:pt x="219" y="23"/>
                  </a:cubicBezTo>
                  <a:cubicBezTo>
                    <a:pt x="154" y="51"/>
                    <a:pt x="100" y="96"/>
                    <a:pt x="61" y="153"/>
                  </a:cubicBezTo>
                  <a:cubicBezTo>
                    <a:pt x="23" y="210"/>
                    <a:pt x="0" y="279"/>
                    <a:pt x="0" y="353"/>
                  </a:cubicBezTo>
                  <a:cubicBezTo>
                    <a:pt x="0" y="372"/>
                    <a:pt x="16" y="388"/>
                    <a:pt x="36" y="388"/>
                  </a:cubicBezTo>
                  <a:cubicBezTo>
                    <a:pt x="55" y="388"/>
                    <a:pt x="71" y="372"/>
                    <a:pt x="71" y="353"/>
                  </a:cubicBezTo>
                  <a:cubicBezTo>
                    <a:pt x="71" y="313"/>
                    <a:pt x="79" y="275"/>
                    <a:pt x="94" y="241"/>
                  </a:cubicBezTo>
                  <a:cubicBezTo>
                    <a:pt x="115" y="190"/>
                    <a:pt x="152" y="146"/>
                    <a:pt x="198" y="115"/>
                  </a:cubicBezTo>
                  <a:cubicBezTo>
                    <a:pt x="222" y="98"/>
                    <a:pt x="250" y="85"/>
                    <a:pt x="279" y="77"/>
                  </a:cubicBezTo>
                  <a:cubicBezTo>
                    <a:pt x="308" y="38"/>
                    <a:pt x="308" y="38"/>
                    <a:pt x="308" y="38"/>
                  </a:cubicBezTo>
                  <a:cubicBezTo>
                    <a:pt x="266" y="7"/>
                    <a:pt x="266" y="7"/>
                    <a:pt x="266" y="7"/>
                  </a:cubicBezTo>
                  <a:moveTo>
                    <a:pt x="375" y="0"/>
                  </a:moveTo>
                  <a:cubicBezTo>
                    <a:pt x="378" y="2"/>
                    <a:pt x="378" y="2"/>
                    <a:pt x="378" y="2"/>
                  </a:cubicBezTo>
                  <a:cubicBezTo>
                    <a:pt x="378" y="2"/>
                    <a:pt x="378" y="2"/>
                    <a:pt x="378" y="2"/>
                  </a:cubicBezTo>
                  <a:cubicBezTo>
                    <a:pt x="388" y="9"/>
                    <a:pt x="393" y="20"/>
                    <a:pt x="392" y="31"/>
                  </a:cubicBezTo>
                  <a:cubicBezTo>
                    <a:pt x="392" y="38"/>
                    <a:pt x="390" y="45"/>
                    <a:pt x="386" y="52"/>
                  </a:cubicBezTo>
                  <a:cubicBezTo>
                    <a:pt x="386" y="52"/>
                    <a:pt x="386" y="52"/>
                    <a:pt x="386" y="52"/>
                  </a:cubicBezTo>
                  <a:cubicBezTo>
                    <a:pt x="382" y="56"/>
                    <a:pt x="382" y="56"/>
                    <a:pt x="382" y="56"/>
                  </a:cubicBezTo>
                  <a:cubicBezTo>
                    <a:pt x="389" y="50"/>
                    <a:pt x="393" y="41"/>
                    <a:pt x="393" y="31"/>
                  </a:cubicBezTo>
                  <a:cubicBezTo>
                    <a:pt x="393" y="17"/>
                    <a:pt x="386" y="6"/>
                    <a:pt x="375"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3" name="Freeform 124">
              <a:extLst>
                <a:ext uri="{FF2B5EF4-FFF2-40B4-BE49-F238E27FC236}">
                  <a16:creationId xmlns:a16="http://schemas.microsoft.com/office/drawing/2014/main" id="{09A6C706-307D-3C43-BC4D-58E8AEC64A70}"/>
                </a:ext>
              </a:extLst>
            </p:cNvPr>
            <p:cNvSpPr>
              <a:spLocks/>
            </p:cNvSpPr>
            <p:nvPr/>
          </p:nvSpPr>
          <p:spPr bwMode="auto">
            <a:xfrm>
              <a:off x="5272088" y="1023937"/>
              <a:ext cx="312738" cy="174625"/>
            </a:xfrm>
            <a:custGeom>
              <a:avLst/>
              <a:gdLst>
                <a:gd name="T0" fmla="*/ 40 w 179"/>
                <a:gd name="T1" fmla="*/ 0 h 100"/>
                <a:gd name="T2" fmla="*/ 12 w 179"/>
                <a:gd name="T3" fmla="*/ 14 h 100"/>
                <a:gd name="T4" fmla="*/ 19 w 179"/>
                <a:gd name="T5" fmla="*/ 64 h 100"/>
                <a:gd name="T6" fmla="*/ 70 w 179"/>
                <a:gd name="T7" fmla="*/ 100 h 100"/>
                <a:gd name="T8" fmla="*/ 159 w 179"/>
                <a:gd name="T9" fmla="*/ 88 h 100"/>
                <a:gd name="T10" fmla="*/ 161 w 179"/>
                <a:gd name="T11" fmla="*/ 88 h 100"/>
                <a:gd name="T12" fmla="*/ 164 w 179"/>
                <a:gd name="T13" fmla="*/ 88 h 100"/>
                <a:gd name="T14" fmla="*/ 179 w 179"/>
                <a:gd name="T15" fmla="*/ 93 h 100"/>
                <a:gd name="T16" fmla="*/ 61 w 179"/>
                <a:gd name="T17" fmla="*/ 7 h 100"/>
                <a:gd name="T18" fmla="*/ 40 w 179"/>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0">
                  <a:moveTo>
                    <a:pt x="40" y="0"/>
                  </a:moveTo>
                  <a:cubicBezTo>
                    <a:pt x="30" y="0"/>
                    <a:pt x="19" y="5"/>
                    <a:pt x="12" y="14"/>
                  </a:cubicBezTo>
                  <a:cubicBezTo>
                    <a:pt x="0" y="30"/>
                    <a:pt x="4" y="52"/>
                    <a:pt x="19" y="64"/>
                  </a:cubicBezTo>
                  <a:cubicBezTo>
                    <a:pt x="70" y="100"/>
                    <a:pt x="70" y="100"/>
                    <a:pt x="70" y="100"/>
                  </a:cubicBezTo>
                  <a:cubicBezTo>
                    <a:pt x="98" y="93"/>
                    <a:pt x="128" y="89"/>
                    <a:pt x="159" y="88"/>
                  </a:cubicBezTo>
                  <a:cubicBezTo>
                    <a:pt x="160" y="88"/>
                    <a:pt x="161" y="88"/>
                    <a:pt x="161" y="88"/>
                  </a:cubicBezTo>
                  <a:cubicBezTo>
                    <a:pt x="162" y="88"/>
                    <a:pt x="163" y="88"/>
                    <a:pt x="164" y="88"/>
                  </a:cubicBezTo>
                  <a:cubicBezTo>
                    <a:pt x="169" y="89"/>
                    <a:pt x="174" y="90"/>
                    <a:pt x="179" y="93"/>
                  </a:cubicBezTo>
                  <a:cubicBezTo>
                    <a:pt x="61" y="7"/>
                    <a:pt x="61" y="7"/>
                    <a:pt x="61" y="7"/>
                  </a:cubicBezTo>
                  <a:cubicBezTo>
                    <a:pt x="55" y="2"/>
                    <a:pt x="48" y="0"/>
                    <a:pt x="40"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4" name="Freeform 125">
              <a:extLst>
                <a:ext uri="{FF2B5EF4-FFF2-40B4-BE49-F238E27FC236}">
                  <a16:creationId xmlns:a16="http://schemas.microsoft.com/office/drawing/2014/main" id="{7FDD6571-0408-EF4E-8F3B-FB5C6491E687}"/>
                </a:ext>
              </a:extLst>
            </p:cNvPr>
            <p:cNvSpPr>
              <a:spLocks noEditPoints="1"/>
            </p:cNvSpPr>
            <p:nvPr/>
          </p:nvSpPr>
          <p:spPr bwMode="auto">
            <a:xfrm>
              <a:off x="5394325" y="1177925"/>
              <a:ext cx="196850" cy="74612"/>
            </a:xfrm>
            <a:custGeom>
              <a:avLst/>
              <a:gdLst>
                <a:gd name="T0" fmla="*/ 94 w 112"/>
                <a:gd name="T1" fmla="*/ 0 h 43"/>
                <a:gd name="T2" fmla="*/ 112 w 112"/>
                <a:gd name="T3" fmla="*/ 7 h 43"/>
                <a:gd name="T4" fmla="*/ 109 w 112"/>
                <a:gd name="T5" fmla="*/ 5 h 43"/>
                <a:gd name="T6" fmla="*/ 94 w 112"/>
                <a:gd name="T7" fmla="*/ 0 h 43"/>
                <a:gd name="T8" fmla="*/ 89 w 112"/>
                <a:gd name="T9" fmla="*/ 0 h 43"/>
                <a:gd name="T10" fmla="*/ 0 w 112"/>
                <a:gd name="T11" fmla="*/ 12 h 43"/>
                <a:gd name="T12" fmla="*/ 42 w 112"/>
                <a:gd name="T13" fmla="*/ 43 h 43"/>
                <a:gd name="T14" fmla="*/ 63 w 112"/>
                <a:gd name="T15" fmla="*/ 15 h 43"/>
                <a:gd name="T16" fmla="*/ 89 w 11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3">
                  <a:moveTo>
                    <a:pt x="94" y="0"/>
                  </a:moveTo>
                  <a:cubicBezTo>
                    <a:pt x="100" y="1"/>
                    <a:pt x="106" y="3"/>
                    <a:pt x="112" y="7"/>
                  </a:cubicBezTo>
                  <a:cubicBezTo>
                    <a:pt x="109" y="5"/>
                    <a:pt x="109" y="5"/>
                    <a:pt x="109" y="5"/>
                  </a:cubicBezTo>
                  <a:cubicBezTo>
                    <a:pt x="104" y="2"/>
                    <a:pt x="99" y="1"/>
                    <a:pt x="94" y="0"/>
                  </a:cubicBezTo>
                  <a:moveTo>
                    <a:pt x="89" y="0"/>
                  </a:moveTo>
                  <a:cubicBezTo>
                    <a:pt x="58" y="1"/>
                    <a:pt x="28" y="5"/>
                    <a:pt x="0" y="12"/>
                  </a:cubicBezTo>
                  <a:cubicBezTo>
                    <a:pt x="42" y="43"/>
                    <a:pt x="42" y="43"/>
                    <a:pt x="42" y="43"/>
                  </a:cubicBezTo>
                  <a:cubicBezTo>
                    <a:pt x="63" y="15"/>
                    <a:pt x="63" y="15"/>
                    <a:pt x="63" y="15"/>
                  </a:cubicBezTo>
                  <a:cubicBezTo>
                    <a:pt x="69" y="6"/>
                    <a:pt x="79" y="1"/>
                    <a:pt x="89"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105" name="Freeform 126">
              <a:extLst>
                <a:ext uri="{FF2B5EF4-FFF2-40B4-BE49-F238E27FC236}">
                  <a16:creationId xmlns:a16="http://schemas.microsoft.com/office/drawing/2014/main" id="{D3F919FD-4C08-A24F-B183-00E1D565E5F4}"/>
                </a:ext>
              </a:extLst>
            </p:cNvPr>
            <p:cNvSpPr>
              <a:spLocks/>
            </p:cNvSpPr>
            <p:nvPr/>
          </p:nvSpPr>
          <p:spPr bwMode="auto">
            <a:xfrm>
              <a:off x="5330825" y="1284287"/>
              <a:ext cx="266700" cy="228600"/>
            </a:xfrm>
            <a:custGeom>
              <a:avLst/>
              <a:gdLst>
                <a:gd name="T0" fmla="*/ 153 w 153"/>
                <a:gd name="T1" fmla="*/ 0 h 131"/>
                <a:gd name="T2" fmla="*/ 129 w 153"/>
                <a:gd name="T3" fmla="*/ 10 h 131"/>
                <a:gd name="T4" fmla="*/ 50 w 153"/>
                <a:gd name="T5" fmla="*/ 21 h 131"/>
                <a:gd name="T6" fmla="*/ 11 w 153"/>
                <a:gd name="T7" fmla="*/ 75 h 131"/>
                <a:gd name="T8" fmla="*/ 19 w 153"/>
                <a:gd name="T9" fmla="*/ 124 h 131"/>
                <a:gd name="T10" fmla="*/ 40 w 153"/>
                <a:gd name="T11" fmla="*/ 131 h 131"/>
                <a:gd name="T12" fmla="*/ 68 w 153"/>
                <a:gd name="T13" fmla="*/ 116 h 131"/>
                <a:gd name="T14" fmla="*/ 153 w 15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31">
                  <a:moveTo>
                    <a:pt x="153" y="0"/>
                  </a:moveTo>
                  <a:cubicBezTo>
                    <a:pt x="147" y="6"/>
                    <a:pt x="138" y="10"/>
                    <a:pt x="129" y="10"/>
                  </a:cubicBezTo>
                  <a:cubicBezTo>
                    <a:pt x="102" y="10"/>
                    <a:pt x="75" y="14"/>
                    <a:pt x="50" y="21"/>
                  </a:cubicBezTo>
                  <a:cubicBezTo>
                    <a:pt x="11" y="75"/>
                    <a:pt x="11" y="75"/>
                    <a:pt x="11" y="75"/>
                  </a:cubicBezTo>
                  <a:cubicBezTo>
                    <a:pt x="0" y="90"/>
                    <a:pt x="3" y="112"/>
                    <a:pt x="19" y="124"/>
                  </a:cubicBezTo>
                  <a:cubicBezTo>
                    <a:pt x="25" y="129"/>
                    <a:pt x="32" y="131"/>
                    <a:pt x="40" y="131"/>
                  </a:cubicBezTo>
                  <a:cubicBezTo>
                    <a:pt x="50" y="131"/>
                    <a:pt x="61" y="126"/>
                    <a:pt x="68" y="116"/>
                  </a:cubicBezTo>
                  <a:cubicBezTo>
                    <a:pt x="153" y="0"/>
                    <a:pt x="153" y="0"/>
                    <a:pt x="153"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6" name="Freeform 127">
              <a:extLst>
                <a:ext uri="{FF2B5EF4-FFF2-40B4-BE49-F238E27FC236}">
                  <a16:creationId xmlns:a16="http://schemas.microsoft.com/office/drawing/2014/main" id="{FAF4E173-1E9E-904B-9516-99BF57439E9B}"/>
                </a:ext>
              </a:extLst>
            </p:cNvPr>
            <p:cNvSpPr>
              <a:spLocks/>
            </p:cNvSpPr>
            <p:nvPr/>
          </p:nvSpPr>
          <p:spPr bwMode="auto">
            <a:xfrm>
              <a:off x="5418138" y="1252537"/>
              <a:ext cx="187325" cy="68262"/>
            </a:xfrm>
            <a:custGeom>
              <a:avLst/>
              <a:gdLst>
                <a:gd name="T0" fmla="*/ 29 w 107"/>
                <a:gd name="T1" fmla="*/ 0 h 39"/>
                <a:gd name="T2" fmla="*/ 0 w 107"/>
                <a:gd name="T3" fmla="*/ 39 h 39"/>
                <a:gd name="T4" fmla="*/ 79 w 107"/>
                <a:gd name="T5" fmla="*/ 28 h 39"/>
                <a:gd name="T6" fmla="*/ 103 w 107"/>
                <a:gd name="T7" fmla="*/ 18 h 39"/>
                <a:gd name="T8" fmla="*/ 107 w 107"/>
                <a:gd name="T9" fmla="*/ 14 h 39"/>
                <a:gd name="T10" fmla="*/ 78 w 107"/>
                <a:gd name="T11" fmla="*/ 28 h 39"/>
                <a:gd name="T12" fmla="*/ 57 w 107"/>
                <a:gd name="T13" fmla="*/ 21 h 39"/>
                <a:gd name="T14" fmla="*/ 29 w 10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9">
                  <a:moveTo>
                    <a:pt x="29" y="0"/>
                  </a:moveTo>
                  <a:cubicBezTo>
                    <a:pt x="0" y="39"/>
                    <a:pt x="0" y="39"/>
                    <a:pt x="0" y="39"/>
                  </a:cubicBezTo>
                  <a:cubicBezTo>
                    <a:pt x="25" y="32"/>
                    <a:pt x="52" y="28"/>
                    <a:pt x="79" y="28"/>
                  </a:cubicBezTo>
                  <a:cubicBezTo>
                    <a:pt x="88" y="28"/>
                    <a:pt x="97" y="24"/>
                    <a:pt x="103" y="18"/>
                  </a:cubicBezTo>
                  <a:cubicBezTo>
                    <a:pt x="107" y="14"/>
                    <a:pt x="107" y="14"/>
                    <a:pt x="107" y="14"/>
                  </a:cubicBezTo>
                  <a:cubicBezTo>
                    <a:pt x="100" y="23"/>
                    <a:pt x="89" y="28"/>
                    <a:pt x="78" y="28"/>
                  </a:cubicBezTo>
                  <a:cubicBezTo>
                    <a:pt x="71" y="28"/>
                    <a:pt x="64" y="26"/>
                    <a:pt x="57" y="21"/>
                  </a:cubicBezTo>
                  <a:cubicBezTo>
                    <a:pt x="29" y="0"/>
                    <a:pt x="29" y="0"/>
                    <a:pt x="29"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107" name="Freeform 128">
              <a:extLst>
                <a:ext uri="{FF2B5EF4-FFF2-40B4-BE49-F238E27FC236}">
                  <a16:creationId xmlns:a16="http://schemas.microsoft.com/office/drawing/2014/main" id="{E0B2B766-9312-E346-BC87-CDC086C680A2}"/>
                </a:ext>
              </a:extLst>
            </p:cNvPr>
            <p:cNvSpPr>
              <a:spLocks/>
            </p:cNvSpPr>
            <p:nvPr/>
          </p:nvSpPr>
          <p:spPr bwMode="auto">
            <a:xfrm>
              <a:off x="5549900" y="1177925"/>
              <a:ext cx="9525" cy="0"/>
            </a:xfrm>
            <a:custGeom>
              <a:avLst/>
              <a:gdLst>
                <a:gd name="T0" fmla="*/ 2 w 5"/>
                <a:gd name="T1" fmla="*/ 0 w 5"/>
                <a:gd name="T2" fmla="*/ 3 w 5"/>
                <a:gd name="T3" fmla="*/ 5 w 5"/>
                <a:gd name="T4" fmla="*/ 2 w 5"/>
              </a:gdLst>
              <a:ahLst/>
              <a:cxnLst>
                <a:cxn ang="0">
                  <a:pos x="T0" y="0"/>
                </a:cxn>
                <a:cxn ang="0">
                  <a:pos x="T1" y="0"/>
                </a:cxn>
                <a:cxn ang="0">
                  <a:pos x="T2" y="0"/>
                </a:cxn>
                <a:cxn ang="0">
                  <a:pos x="T3" y="0"/>
                </a:cxn>
                <a:cxn ang="0">
                  <a:pos x="T4" y="0"/>
                </a:cxn>
              </a:cxnLst>
              <a:rect l="0" t="0" r="r" b="b"/>
              <a:pathLst>
                <a:path w="5">
                  <a:moveTo>
                    <a:pt x="2" y="0"/>
                  </a:moveTo>
                  <a:cubicBezTo>
                    <a:pt x="2" y="0"/>
                    <a:pt x="1" y="0"/>
                    <a:pt x="0" y="0"/>
                  </a:cubicBezTo>
                  <a:cubicBezTo>
                    <a:pt x="1" y="0"/>
                    <a:pt x="2" y="0"/>
                    <a:pt x="3" y="0"/>
                  </a:cubicBezTo>
                  <a:cubicBezTo>
                    <a:pt x="3" y="0"/>
                    <a:pt x="4" y="0"/>
                    <a:pt x="5" y="0"/>
                  </a:cubicBezTo>
                  <a:cubicBezTo>
                    <a:pt x="4" y="0"/>
                    <a:pt x="3" y="0"/>
                    <a:pt x="2" y="0"/>
                  </a:cubicBezTo>
                </a:path>
              </a:pathLst>
            </a:custGeom>
            <a:solidFill>
              <a:srgbClr val="F77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29">
              <a:extLst>
                <a:ext uri="{FF2B5EF4-FFF2-40B4-BE49-F238E27FC236}">
                  <a16:creationId xmlns:a16="http://schemas.microsoft.com/office/drawing/2014/main" id="{11544DEE-6938-084F-A7E3-6FF7916B1564}"/>
                </a:ext>
              </a:extLst>
            </p:cNvPr>
            <p:cNvSpPr>
              <a:spLocks/>
            </p:cNvSpPr>
            <p:nvPr/>
          </p:nvSpPr>
          <p:spPr bwMode="auto">
            <a:xfrm>
              <a:off x="5468938" y="1177925"/>
              <a:ext cx="147638" cy="123825"/>
            </a:xfrm>
            <a:custGeom>
              <a:avLst/>
              <a:gdLst>
                <a:gd name="T0" fmla="*/ 50 w 85"/>
                <a:gd name="T1" fmla="*/ 0 h 71"/>
                <a:gd name="T2" fmla="*/ 47 w 85"/>
                <a:gd name="T3" fmla="*/ 0 h 71"/>
                <a:gd name="T4" fmla="*/ 21 w 85"/>
                <a:gd name="T5" fmla="*/ 15 h 71"/>
                <a:gd name="T6" fmla="*/ 0 w 85"/>
                <a:gd name="T7" fmla="*/ 43 h 71"/>
                <a:gd name="T8" fmla="*/ 28 w 85"/>
                <a:gd name="T9" fmla="*/ 64 h 71"/>
                <a:gd name="T10" fmla="*/ 49 w 85"/>
                <a:gd name="T11" fmla="*/ 71 h 71"/>
                <a:gd name="T12" fmla="*/ 78 w 85"/>
                <a:gd name="T13" fmla="*/ 57 h 71"/>
                <a:gd name="T14" fmla="*/ 78 w 85"/>
                <a:gd name="T15" fmla="*/ 57 h 71"/>
                <a:gd name="T16" fmla="*/ 84 w 85"/>
                <a:gd name="T17" fmla="*/ 36 h 71"/>
                <a:gd name="T18" fmla="*/ 70 w 85"/>
                <a:gd name="T19" fmla="*/ 7 h 71"/>
                <a:gd name="T20" fmla="*/ 70 w 85"/>
                <a:gd name="T21" fmla="*/ 7 h 71"/>
                <a:gd name="T22" fmla="*/ 52 w 85"/>
                <a:gd name="T23" fmla="*/ 0 h 71"/>
                <a:gd name="T24" fmla="*/ 50 w 85"/>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1">
                  <a:moveTo>
                    <a:pt x="50" y="0"/>
                  </a:moveTo>
                  <a:cubicBezTo>
                    <a:pt x="49" y="0"/>
                    <a:pt x="48" y="0"/>
                    <a:pt x="47" y="0"/>
                  </a:cubicBezTo>
                  <a:cubicBezTo>
                    <a:pt x="37" y="1"/>
                    <a:pt x="27" y="6"/>
                    <a:pt x="21" y="15"/>
                  </a:cubicBezTo>
                  <a:cubicBezTo>
                    <a:pt x="0" y="43"/>
                    <a:pt x="0" y="43"/>
                    <a:pt x="0" y="43"/>
                  </a:cubicBezTo>
                  <a:cubicBezTo>
                    <a:pt x="28" y="64"/>
                    <a:pt x="28" y="64"/>
                    <a:pt x="28" y="64"/>
                  </a:cubicBezTo>
                  <a:cubicBezTo>
                    <a:pt x="35" y="69"/>
                    <a:pt x="42" y="71"/>
                    <a:pt x="49" y="71"/>
                  </a:cubicBezTo>
                  <a:cubicBezTo>
                    <a:pt x="60" y="71"/>
                    <a:pt x="71" y="66"/>
                    <a:pt x="78" y="57"/>
                  </a:cubicBezTo>
                  <a:cubicBezTo>
                    <a:pt x="78" y="57"/>
                    <a:pt x="78" y="57"/>
                    <a:pt x="78" y="57"/>
                  </a:cubicBezTo>
                  <a:cubicBezTo>
                    <a:pt x="82" y="50"/>
                    <a:pt x="84" y="43"/>
                    <a:pt x="84" y="36"/>
                  </a:cubicBezTo>
                  <a:cubicBezTo>
                    <a:pt x="85" y="25"/>
                    <a:pt x="80" y="14"/>
                    <a:pt x="70" y="7"/>
                  </a:cubicBezTo>
                  <a:cubicBezTo>
                    <a:pt x="70" y="7"/>
                    <a:pt x="70" y="7"/>
                    <a:pt x="70" y="7"/>
                  </a:cubicBezTo>
                  <a:cubicBezTo>
                    <a:pt x="64" y="3"/>
                    <a:pt x="58" y="1"/>
                    <a:pt x="52" y="0"/>
                  </a:cubicBezTo>
                  <a:cubicBezTo>
                    <a:pt x="51" y="0"/>
                    <a:pt x="50" y="0"/>
                    <a:pt x="50" y="0"/>
                  </a:cubicBezTo>
                </a:path>
              </a:pathLst>
            </a:custGeom>
            <a:solidFill>
              <a:srgbClr val="F34D00"/>
            </a:solidFill>
            <a:ln w="12700">
              <a:solidFill>
                <a:srgbClr val="F34D00"/>
              </a:solid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D0AB9938-3B09-024E-9F7C-F43B6A11F1AC}"/>
              </a:ext>
            </a:extLst>
          </p:cNvPr>
          <p:cNvGrpSpPr>
            <a:grpSpLocks noChangeAspect="1"/>
          </p:cNvGrpSpPr>
          <p:nvPr/>
        </p:nvGrpSpPr>
        <p:grpSpPr>
          <a:xfrm rot="11880000">
            <a:off x="4163425" y="2488904"/>
            <a:ext cx="1153581" cy="1399868"/>
            <a:chOff x="4929188" y="1022351"/>
            <a:chExt cx="693347" cy="841375"/>
          </a:xfrm>
        </p:grpSpPr>
        <p:sp>
          <p:nvSpPr>
            <p:cNvPr id="72" name="Freeform 135">
              <a:extLst>
                <a:ext uri="{FF2B5EF4-FFF2-40B4-BE49-F238E27FC236}">
                  <a16:creationId xmlns:a16="http://schemas.microsoft.com/office/drawing/2014/main" id="{D6887E40-E1AB-6F44-83FC-7B5234B7B6B8}"/>
                </a:ext>
              </a:extLst>
            </p:cNvPr>
            <p:cNvSpPr>
              <a:spLocks noEditPoints="1"/>
            </p:cNvSpPr>
            <p:nvPr/>
          </p:nvSpPr>
          <p:spPr bwMode="auto">
            <a:xfrm>
              <a:off x="4929188" y="1184276"/>
              <a:ext cx="687388" cy="679450"/>
            </a:xfrm>
            <a:custGeom>
              <a:avLst/>
              <a:gdLst>
                <a:gd name="T0" fmla="*/ 266 w 393"/>
                <a:gd name="T1" fmla="*/ 7 h 388"/>
                <a:gd name="T2" fmla="*/ 219 w 393"/>
                <a:gd name="T3" fmla="*/ 23 h 388"/>
                <a:gd name="T4" fmla="*/ 61 w 393"/>
                <a:gd name="T5" fmla="*/ 153 h 388"/>
                <a:gd name="T6" fmla="*/ 0 w 393"/>
                <a:gd name="T7" fmla="*/ 353 h 388"/>
                <a:gd name="T8" fmla="*/ 36 w 393"/>
                <a:gd name="T9" fmla="*/ 388 h 388"/>
                <a:gd name="T10" fmla="*/ 71 w 393"/>
                <a:gd name="T11" fmla="*/ 353 h 388"/>
                <a:gd name="T12" fmla="*/ 94 w 393"/>
                <a:gd name="T13" fmla="*/ 241 h 388"/>
                <a:gd name="T14" fmla="*/ 198 w 393"/>
                <a:gd name="T15" fmla="*/ 115 h 388"/>
                <a:gd name="T16" fmla="*/ 279 w 393"/>
                <a:gd name="T17" fmla="*/ 77 h 388"/>
                <a:gd name="T18" fmla="*/ 308 w 393"/>
                <a:gd name="T19" fmla="*/ 38 h 388"/>
                <a:gd name="T20" fmla="*/ 266 w 393"/>
                <a:gd name="T21" fmla="*/ 7 h 388"/>
                <a:gd name="T22" fmla="*/ 375 w 393"/>
                <a:gd name="T23" fmla="*/ 0 h 388"/>
                <a:gd name="T24" fmla="*/ 378 w 393"/>
                <a:gd name="T25" fmla="*/ 2 h 388"/>
                <a:gd name="T26" fmla="*/ 378 w 393"/>
                <a:gd name="T27" fmla="*/ 2 h 388"/>
                <a:gd name="T28" fmla="*/ 392 w 393"/>
                <a:gd name="T29" fmla="*/ 31 h 388"/>
                <a:gd name="T30" fmla="*/ 386 w 393"/>
                <a:gd name="T31" fmla="*/ 52 h 388"/>
                <a:gd name="T32" fmla="*/ 386 w 393"/>
                <a:gd name="T33" fmla="*/ 52 h 388"/>
                <a:gd name="T34" fmla="*/ 382 w 393"/>
                <a:gd name="T35" fmla="*/ 56 h 388"/>
                <a:gd name="T36" fmla="*/ 393 w 393"/>
                <a:gd name="T37" fmla="*/ 31 h 388"/>
                <a:gd name="T38" fmla="*/ 375 w 393"/>
                <a:gd name="T3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388">
                  <a:moveTo>
                    <a:pt x="266" y="7"/>
                  </a:moveTo>
                  <a:cubicBezTo>
                    <a:pt x="250" y="12"/>
                    <a:pt x="234" y="17"/>
                    <a:pt x="219" y="23"/>
                  </a:cubicBezTo>
                  <a:cubicBezTo>
                    <a:pt x="154" y="51"/>
                    <a:pt x="100" y="96"/>
                    <a:pt x="61" y="153"/>
                  </a:cubicBezTo>
                  <a:cubicBezTo>
                    <a:pt x="23" y="210"/>
                    <a:pt x="0" y="279"/>
                    <a:pt x="0" y="353"/>
                  </a:cubicBezTo>
                  <a:cubicBezTo>
                    <a:pt x="0" y="372"/>
                    <a:pt x="16" y="388"/>
                    <a:pt x="36" y="388"/>
                  </a:cubicBezTo>
                  <a:cubicBezTo>
                    <a:pt x="55" y="388"/>
                    <a:pt x="71" y="372"/>
                    <a:pt x="71" y="353"/>
                  </a:cubicBezTo>
                  <a:cubicBezTo>
                    <a:pt x="71" y="313"/>
                    <a:pt x="79" y="275"/>
                    <a:pt x="94" y="241"/>
                  </a:cubicBezTo>
                  <a:cubicBezTo>
                    <a:pt x="115" y="190"/>
                    <a:pt x="152" y="146"/>
                    <a:pt x="198" y="115"/>
                  </a:cubicBezTo>
                  <a:cubicBezTo>
                    <a:pt x="222" y="98"/>
                    <a:pt x="250" y="85"/>
                    <a:pt x="279" y="77"/>
                  </a:cubicBezTo>
                  <a:cubicBezTo>
                    <a:pt x="308" y="38"/>
                    <a:pt x="308" y="38"/>
                    <a:pt x="308" y="38"/>
                  </a:cubicBezTo>
                  <a:cubicBezTo>
                    <a:pt x="266" y="7"/>
                    <a:pt x="266" y="7"/>
                    <a:pt x="266" y="7"/>
                  </a:cubicBezTo>
                  <a:moveTo>
                    <a:pt x="375" y="0"/>
                  </a:moveTo>
                  <a:cubicBezTo>
                    <a:pt x="378" y="2"/>
                    <a:pt x="378" y="2"/>
                    <a:pt x="378" y="2"/>
                  </a:cubicBezTo>
                  <a:cubicBezTo>
                    <a:pt x="378" y="2"/>
                    <a:pt x="378" y="2"/>
                    <a:pt x="378" y="2"/>
                  </a:cubicBezTo>
                  <a:cubicBezTo>
                    <a:pt x="388" y="9"/>
                    <a:pt x="393" y="20"/>
                    <a:pt x="392" y="31"/>
                  </a:cubicBezTo>
                  <a:cubicBezTo>
                    <a:pt x="392" y="38"/>
                    <a:pt x="390" y="45"/>
                    <a:pt x="386" y="52"/>
                  </a:cubicBezTo>
                  <a:cubicBezTo>
                    <a:pt x="386" y="52"/>
                    <a:pt x="386" y="52"/>
                    <a:pt x="386" y="52"/>
                  </a:cubicBezTo>
                  <a:cubicBezTo>
                    <a:pt x="382" y="56"/>
                    <a:pt x="382" y="56"/>
                    <a:pt x="382" y="56"/>
                  </a:cubicBezTo>
                  <a:cubicBezTo>
                    <a:pt x="389" y="50"/>
                    <a:pt x="393" y="41"/>
                    <a:pt x="393" y="31"/>
                  </a:cubicBezTo>
                  <a:cubicBezTo>
                    <a:pt x="393" y="17"/>
                    <a:pt x="386" y="6"/>
                    <a:pt x="375"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6" name="Freeform 136">
              <a:extLst>
                <a:ext uri="{FF2B5EF4-FFF2-40B4-BE49-F238E27FC236}">
                  <a16:creationId xmlns:a16="http://schemas.microsoft.com/office/drawing/2014/main" id="{79D13A1E-AD3E-C44B-AF69-0D1C0DDC109B}"/>
                </a:ext>
              </a:extLst>
            </p:cNvPr>
            <p:cNvSpPr>
              <a:spLocks/>
            </p:cNvSpPr>
            <p:nvPr/>
          </p:nvSpPr>
          <p:spPr bwMode="auto">
            <a:xfrm>
              <a:off x="5272088" y="1022351"/>
              <a:ext cx="312738" cy="174625"/>
            </a:xfrm>
            <a:custGeom>
              <a:avLst/>
              <a:gdLst>
                <a:gd name="T0" fmla="*/ 40 w 179"/>
                <a:gd name="T1" fmla="*/ 0 h 100"/>
                <a:gd name="T2" fmla="*/ 12 w 179"/>
                <a:gd name="T3" fmla="*/ 14 h 100"/>
                <a:gd name="T4" fmla="*/ 19 w 179"/>
                <a:gd name="T5" fmla="*/ 64 h 100"/>
                <a:gd name="T6" fmla="*/ 70 w 179"/>
                <a:gd name="T7" fmla="*/ 100 h 100"/>
                <a:gd name="T8" fmla="*/ 159 w 179"/>
                <a:gd name="T9" fmla="*/ 88 h 100"/>
                <a:gd name="T10" fmla="*/ 161 w 179"/>
                <a:gd name="T11" fmla="*/ 88 h 100"/>
                <a:gd name="T12" fmla="*/ 164 w 179"/>
                <a:gd name="T13" fmla="*/ 88 h 100"/>
                <a:gd name="T14" fmla="*/ 179 w 179"/>
                <a:gd name="T15" fmla="*/ 93 h 100"/>
                <a:gd name="T16" fmla="*/ 61 w 179"/>
                <a:gd name="T17" fmla="*/ 7 h 100"/>
                <a:gd name="T18" fmla="*/ 40 w 179"/>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0">
                  <a:moveTo>
                    <a:pt x="40" y="0"/>
                  </a:moveTo>
                  <a:cubicBezTo>
                    <a:pt x="30" y="0"/>
                    <a:pt x="19" y="5"/>
                    <a:pt x="12" y="14"/>
                  </a:cubicBezTo>
                  <a:cubicBezTo>
                    <a:pt x="0" y="30"/>
                    <a:pt x="4" y="52"/>
                    <a:pt x="19" y="64"/>
                  </a:cubicBezTo>
                  <a:cubicBezTo>
                    <a:pt x="70" y="100"/>
                    <a:pt x="70" y="100"/>
                    <a:pt x="70" y="100"/>
                  </a:cubicBezTo>
                  <a:cubicBezTo>
                    <a:pt x="98" y="93"/>
                    <a:pt x="128" y="89"/>
                    <a:pt x="159" y="88"/>
                  </a:cubicBezTo>
                  <a:cubicBezTo>
                    <a:pt x="160" y="88"/>
                    <a:pt x="161" y="88"/>
                    <a:pt x="161" y="88"/>
                  </a:cubicBezTo>
                  <a:cubicBezTo>
                    <a:pt x="162" y="88"/>
                    <a:pt x="163" y="88"/>
                    <a:pt x="164" y="88"/>
                  </a:cubicBezTo>
                  <a:cubicBezTo>
                    <a:pt x="169" y="89"/>
                    <a:pt x="174" y="90"/>
                    <a:pt x="179" y="93"/>
                  </a:cubicBezTo>
                  <a:cubicBezTo>
                    <a:pt x="61" y="7"/>
                    <a:pt x="61" y="7"/>
                    <a:pt x="61" y="7"/>
                  </a:cubicBezTo>
                  <a:cubicBezTo>
                    <a:pt x="55" y="2"/>
                    <a:pt x="48" y="0"/>
                    <a:pt x="40"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7" name="Freeform 137">
              <a:extLst>
                <a:ext uri="{FF2B5EF4-FFF2-40B4-BE49-F238E27FC236}">
                  <a16:creationId xmlns:a16="http://schemas.microsoft.com/office/drawing/2014/main" id="{5C273A4B-E08A-6447-B726-A973C2C30C99}"/>
                </a:ext>
              </a:extLst>
            </p:cNvPr>
            <p:cNvSpPr>
              <a:spLocks noEditPoints="1"/>
            </p:cNvSpPr>
            <p:nvPr/>
          </p:nvSpPr>
          <p:spPr bwMode="auto">
            <a:xfrm>
              <a:off x="5394325" y="1176338"/>
              <a:ext cx="196850" cy="74612"/>
            </a:xfrm>
            <a:custGeom>
              <a:avLst/>
              <a:gdLst>
                <a:gd name="T0" fmla="*/ 94 w 112"/>
                <a:gd name="T1" fmla="*/ 0 h 43"/>
                <a:gd name="T2" fmla="*/ 112 w 112"/>
                <a:gd name="T3" fmla="*/ 7 h 43"/>
                <a:gd name="T4" fmla="*/ 109 w 112"/>
                <a:gd name="T5" fmla="*/ 5 h 43"/>
                <a:gd name="T6" fmla="*/ 94 w 112"/>
                <a:gd name="T7" fmla="*/ 0 h 43"/>
                <a:gd name="T8" fmla="*/ 89 w 112"/>
                <a:gd name="T9" fmla="*/ 0 h 43"/>
                <a:gd name="T10" fmla="*/ 0 w 112"/>
                <a:gd name="T11" fmla="*/ 12 h 43"/>
                <a:gd name="T12" fmla="*/ 42 w 112"/>
                <a:gd name="T13" fmla="*/ 43 h 43"/>
                <a:gd name="T14" fmla="*/ 63 w 112"/>
                <a:gd name="T15" fmla="*/ 15 h 43"/>
                <a:gd name="T16" fmla="*/ 89 w 11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3">
                  <a:moveTo>
                    <a:pt x="94" y="0"/>
                  </a:moveTo>
                  <a:cubicBezTo>
                    <a:pt x="100" y="1"/>
                    <a:pt x="106" y="3"/>
                    <a:pt x="112" y="7"/>
                  </a:cubicBezTo>
                  <a:cubicBezTo>
                    <a:pt x="109" y="5"/>
                    <a:pt x="109" y="5"/>
                    <a:pt x="109" y="5"/>
                  </a:cubicBezTo>
                  <a:cubicBezTo>
                    <a:pt x="104" y="2"/>
                    <a:pt x="99" y="1"/>
                    <a:pt x="94" y="0"/>
                  </a:cubicBezTo>
                  <a:moveTo>
                    <a:pt x="89" y="0"/>
                  </a:moveTo>
                  <a:cubicBezTo>
                    <a:pt x="58" y="1"/>
                    <a:pt x="28" y="5"/>
                    <a:pt x="0" y="12"/>
                  </a:cubicBezTo>
                  <a:cubicBezTo>
                    <a:pt x="42" y="43"/>
                    <a:pt x="42" y="43"/>
                    <a:pt x="42" y="43"/>
                  </a:cubicBezTo>
                  <a:cubicBezTo>
                    <a:pt x="63" y="15"/>
                    <a:pt x="63" y="15"/>
                    <a:pt x="63" y="15"/>
                  </a:cubicBezTo>
                  <a:cubicBezTo>
                    <a:pt x="69" y="6"/>
                    <a:pt x="79" y="1"/>
                    <a:pt x="89"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8">
              <a:extLst>
                <a:ext uri="{FF2B5EF4-FFF2-40B4-BE49-F238E27FC236}">
                  <a16:creationId xmlns:a16="http://schemas.microsoft.com/office/drawing/2014/main" id="{F0A25232-539F-6943-B6F0-B5D05438A36F}"/>
                </a:ext>
              </a:extLst>
            </p:cNvPr>
            <p:cNvSpPr>
              <a:spLocks/>
            </p:cNvSpPr>
            <p:nvPr/>
          </p:nvSpPr>
          <p:spPr bwMode="auto">
            <a:xfrm>
              <a:off x="5330825" y="1282701"/>
              <a:ext cx="266700" cy="228600"/>
            </a:xfrm>
            <a:custGeom>
              <a:avLst/>
              <a:gdLst>
                <a:gd name="T0" fmla="*/ 153 w 153"/>
                <a:gd name="T1" fmla="*/ 0 h 131"/>
                <a:gd name="T2" fmla="*/ 129 w 153"/>
                <a:gd name="T3" fmla="*/ 10 h 131"/>
                <a:gd name="T4" fmla="*/ 50 w 153"/>
                <a:gd name="T5" fmla="*/ 21 h 131"/>
                <a:gd name="T6" fmla="*/ 11 w 153"/>
                <a:gd name="T7" fmla="*/ 75 h 131"/>
                <a:gd name="T8" fmla="*/ 19 w 153"/>
                <a:gd name="T9" fmla="*/ 124 h 131"/>
                <a:gd name="T10" fmla="*/ 40 w 153"/>
                <a:gd name="T11" fmla="*/ 131 h 131"/>
                <a:gd name="T12" fmla="*/ 68 w 153"/>
                <a:gd name="T13" fmla="*/ 116 h 131"/>
                <a:gd name="T14" fmla="*/ 153 w 15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31">
                  <a:moveTo>
                    <a:pt x="153" y="0"/>
                  </a:moveTo>
                  <a:cubicBezTo>
                    <a:pt x="147" y="6"/>
                    <a:pt x="138" y="10"/>
                    <a:pt x="129" y="10"/>
                  </a:cubicBezTo>
                  <a:cubicBezTo>
                    <a:pt x="102" y="10"/>
                    <a:pt x="75" y="14"/>
                    <a:pt x="50" y="21"/>
                  </a:cubicBezTo>
                  <a:cubicBezTo>
                    <a:pt x="11" y="75"/>
                    <a:pt x="11" y="75"/>
                    <a:pt x="11" y="75"/>
                  </a:cubicBezTo>
                  <a:cubicBezTo>
                    <a:pt x="0" y="90"/>
                    <a:pt x="3" y="112"/>
                    <a:pt x="19" y="124"/>
                  </a:cubicBezTo>
                  <a:cubicBezTo>
                    <a:pt x="25" y="129"/>
                    <a:pt x="32" y="131"/>
                    <a:pt x="40" y="131"/>
                  </a:cubicBezTo>
                  <a:cubicBezTo>
                    <a:pt x="50" y="131"/>
                    <a:pt x="61" y="126"/>
                    <a:pt x="68" y="116"/>
                  </a:cubicBezTo>
                  <a:cubicBezTo>
                    <a:pt x="153" y="0"/>
                    <a:pt x="153" y="0"/>
                    <a:pt x="153"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9" name="Freeform 139">
              <a:extLst>
                <a:ext uri="{FF2B5EF4-FFF2-40B4-BE49-F238E27FC236}">
                  <a16:creationId xmlns:a16="http://schemas.microsoft.com/office/drawing/2014/main" id="{809AEACD-5AE9-CA44-AE31-02BDABC5EF3E}"/>
                </a:ext>
              </a:extLst>
            </p:cNvPr>
            <p:cNvSpPr>
              <a:spLocks/>
            </p:cNvSpPr>
            <p:nvPr/>
          </p:nvSpPr>
          <p:spPr bwMode="auto">
            <a:xfrm>
              <a:off x="5418138" y="1250951"/>
              <a:ext cx="187325" cy="68262"/>
            </a:xfrm>
            <a:custGeom>
              <a:avLst/>
              <a:gdLst>
                <a:gd name="T0" fmla="*/ 29 w 107"/>
                <a:gd name="T1" fmla="*/ 0 h 39"/>
                <a:gd name="T2" fmla="*/ 0 w 107"/>
                <a:gd name="T3" fmla="*/ 39 h 39"/>
                <a:gd name="T4" fmla="*/ 79 w 107"/>
                <a:gd name="T5" fmla="*/ 28 h 39"/>
                <a:gd name="T6" fmla="*/ 103 w 107"/>
                <a:gd name="T7" fmla="*/ 18 h 39"/>
                <a:gd name="T8" fmla="*/ 107 w 107"/>
                <a:gd name="T9" fmla="*/ 14 h 39"/>
                <a:gd name="T10" fmla="*/ 78 w 107"/>
                <a:gd name="T11" fmla="*/ 28 h 39"/>
                <a:gd name="T12" fmla="*/ 57 w 107"/>
                <a:gd name="T13" fmla="*/ 21 h 39"/>
                <a:gd name="T14" fmla="*/ 29 w 10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9">
                  <a:moveTo>
                    <a:pt x="29" y="0"/>
                  </a:moveTo>
                  <a:cubicBezTo>
                    <a:pt x="0" y="39"/>
                    <a:pt x="0" y="39"/>
                    <a:pt x="0" y="39"/>
                  </a:cubicBezTo>
                  <a:cubicBezTo>
                    <a:pt x="25" y="32"/>
                    <a:pt x="52" y="28"/>
                    <a:pt x="79" y="28"/>
                  </a:cubicBezTo>
                  <a:cubicBezTo>
                    <a:pt x="88" y="28"/>
                    <a:pt x="97" y="24"/>
                    <a:pt x="103" y="18"/>
                  </a:cubicBezTo>
                  <a:cubicBezTo>
                    <a:pt x="107" y="14"/>
                    <a:pt x="107" y="14"/>
                    <a:pt x="107" y="14"/>
                  </a:cubicBezTo>
                  <a:cubicBezTo>
                    <a:pt x="100" y="23"/>
                    <a:pt x="89" y="28"/>
                    <a:pt x="78" y="28"/>
                  </a:cubicBezTo>
                  <a:cubicBezTo>
                    <a:pt x="71" y="28"/>
                    <a:pt x="64" y="26"/>
                    <a:pt x="57" y="21"/>
                  </a:cubicBezTo>
                  <a:cubicBezTo>
                    <a:pt x="29" y="0"/>
                    <a:pt x="29" y="0"/>
                    <a:pt x="29"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40">
              <a:extLst>
                <a:ext uri="{FF2B5EF4-FFF2-40B4-BE49-F238E27FC236}">
                  <a16:creationId xmlns:a16="http://schemas.microsoft.com/office/drawing/2014/main" id="{3E71C72E-0E45-FB42-9586-3955A35C085D}"/>
                </a:ext>
              </a:extLst>
            </p:cNvPr>
            <p:cNvSpPr>
              <a:spLocks/>
            </p:cNvSpPr>
            <p:nvPr/>
          </p:nvSpPr>
          <p:spPr bwMode="auto">
            <a:xfrm>
              <a:off x="5549900" y="1176338"/>
              <a:ext cx="9525" cy="0"/>
            </a:xfrm>
            <a:custGeom>
              <a:avLst/>
              <a:gdLst>
                <a:gd name="T0" fmla="*/ 2 w 5"/>
                <a:gd name="T1" fmla="*/ 0 w 5"/>
                <a:gd name="T2" fmla="*/ 3 w 5"/>
                <a:gd name="T3" fmla="*/ 5 w 5"/>
                <a:gd name="T4" fmla="*/ 2 w 5"/>
              </a:gdLst>
              <a:ahLst/>
              <a:cxnLst>
                <a:cxn ang="0">
                  <a:pos x="T0" y="0"/>
                </a:cxn>
                <a:cxn ang="0">
                  <a:pos x="T1" y="0"/>
                </a:cxn>
                <a:cxn ang="0">
                  <a:pos x="T2" y="0"/>
                </a:cxn>
                <a:cxn ang="0">
                  <a:pos x="T3" y="0"/>
                </a:cxn>
                <a:cxn ang="0">
                  <a:pos x="T4" y="0"/>
                </a:cxn>
              </a:cxnLst>
              <a:rect l="0" t="0" r="r" b="b"/>
              <a:pathLst>
                <a:path w="5">
                  <a:moveTo>
                    <a:pt x="2" y="0"/>
                  </a:moveTo>
                  <a:cubicBezTo>
                    <a:pt x="2" y="0"/>
                    <a:pt x="1" y="0"/>
                    <a:pt x="0" y="0"/>
                  </a:cubicBezTo>
                  <a:cubicBezTo>
                    <a:pt x="1" y="0"/>
                    <a:pt x="2" y="0"/>
                    <a:pt x="3" y="0"/>
                  </a:cubicBezTo>
                  <a:cubicBezTo>
                    <a:pt x="3" y="0"/>
                    <a:pt x="4" y="0"/>
                    <a:pt x="5" y="0"/>
                  </a:cubicBezTo>
                  <a:cubicBezTo>
                    <a:pt x="4" y="0"/>
                    <a:pt x="3" y="0"/>
                    <a:pt x="2" y="0"/>
                  </a:cubicBezTo>
                </a:path>
              </a:pathLst>
            </a:custGeom>
            <a:solidFill>
              <a:srgbClr val="C80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41">
              <a:extLst>
                <a:ext uri="{FF2B5EF4-FFF2-40B4-BE49-F238E27FC236}">
                  <a16:creationId xmlns:a16="http://schemas.microsoft.com/office/drawing/2014/main" id="{6B4FAD78-41D3-FB4F-8023-DE4E6E235512}"/>
                </a:ext>
              </a:extLst>
            </p:cNvPr>
            <p:cNvSpPr>
              <a:spLocks/>
            </p:cNvSpPr>
            <p:nvPr/>
          </p:nvSpPr>
          <p:spPr bwMode="auto">
            <a:xfrm>
              <a:off x="5474897" y="1176338"/>
              <a:ext cx="147638" cy="123825"/>
            </a:xfrm>
            <a:custGeom>
              <a:avLst/>
              <a:gdLst>
                <a:gd name="T0" fmla="*/ 50 w 85"/>
                <a:gd name="T1" fmla="*/ 0 h 71"/>
                <a:gd name="T2" fmla="*/ 47 w 85"/>
                <a:gd name="T3" fmla="*/ 0 h 71"/>
                <a:gd name="T4" fmla="*/ 21 w 85"/>
                <a:gd name="T5" fmla="*/ 15 h 71"/>
                <a:gd name="T6" fmla="*/ 0 w 85"/>
                <a:gd name="T7" fmla="*/ 43 h 71"/>
                <a:gd name="T8" fmla="*/ 28 w 85"/>
                <a:gd name="T9" fmla="*/ 64 h 71"/>
                <a:gd name="T10" fmla="*/ 49 w 85"/>
                <a:gd name="T11" fmla="*/ 71 h 71"/>
                <a:gd name="T12" fmla="*/ 78 w 85"/>
                <a:gd name="T13" fmla="*/ 57 h 71"/>
                <a:gd name="T14" fmla="*/ 78 w 85"/>
                <a:gd name="T15" fmla="*/ 57 h 71"/>
                <a:gd name="T16" fmla="*/ 84 w 85"/>
                <a:gd name="T17" fmla="*/ 36 h 71"/>
                <a:gd name="T18" fmla="*/ 70 w 85"/>
                <a:gd name="T19" fmla="*/ 7 h 71"/>
                <a:gd name="T20" fmla="*/ 70 w 85"/>
                <a:gd name="T21" fmla="*/ 7 h 71"/>
                <a:gd name="T22" fmla="*/ 52 w 85"/>
                <a:gd name="T23" fmla="*/ 0 h 71"/>
                <a:gd name="T24" fmla="*/ 50 w 85"/>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1">
                  <a:moveTo>
                    <a:pt x="50" y="0"/>
                  </a:moveTo>
                  <a:cubicBezTo>
                    <a:pt x="49" y="0"/>
                    <a:pt x="48" y="0"/>
                    <a:pt x="47" y="0"/>
                  </a:cubicBezTo>
                  <a:cubicBezTo>
                    <a:pt x="37" y="1"/>
                    <a:pt x="27" y="6"/>
                    <a:pt x="21" y="15"/>
                  </a:cubicBezTo>
                  <a:cubicBezTo>
                    <a:pt x="0" y="43"/>
                    <a:pt x="0" y="43"/>
                    <a:pt x="0" y="43"/>
                  </a:cubicBezTo>
                  <a:cubicBezTo>
                    <a:pt x="28" y="64"/>
                    <a:pt x="28" y="64"/>
                    <a:pt x="28" y="64"/>
                  </a:cubicBezTo>
                  <a:cubicBezTo>
                    <a:pt x="35" y="69"/>
                    <a:pt x="42" y="71"/>
                    <a:pt x="49" y="71"/>
                  </a:cubicBezTo>
                  <a:cubicBezTo>
                    <a:pt x="60" y="71"/>
                    <a:pt x="71" y="66"/>
                    <a:pt x="78" y="57"/>
                  </a:cubicBezTo>
                  <a:cubicBezTo>
                    <a:pt x="78" y="57"/>
                    <a:pt x="78" y="57"/>
                    <a:pt x="78" y="57"/>
                  </a:cubicBezTo>
                  <a:cubicBezTo>
                    <a:pt x="82" y="50"/>
                    <a:pt x="84" y="43"/>
                    <a:pt x="84" y="36"/>
                  </a:cubicBezTo>
                  <a:cubicBezTo>
                    <a:pt x="85" y="25"/>
                    <a:pt x="80" y="14"/>
                    <a:pt x="70" y="7"/>
                  </a:cubicBezTo>
                  <a:cubicBezTo>
                    <a:pt x="70" y="7"/>
                    <a:pt x="70" y="7"/>
                    <a:pt x="70" y="7"/>
                  </a:cubicBezTo>
                  <a:cubicBezTo>
                    <a:pt x="64" y="3"/>
                    <a:pt x="58" y="1"/>
                    <a:pt x="52" y="0"/>
                  </a:cubicBezTo>
                  <a:cubicBezTo>
                    <a:pt x="51" y="0"/>
                    <a:pt x="50" y="0"/>
                    <a:pt x="50" y="0"/>
                  </a:cubicBezTo>
                </a:path>
              </a:pathLst>
            </a:custGeom>
            <a:solidFill>
              <a:srgbClr val="B10101"/>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5E2C6059-1355-3E48-97F9-26B58740F7AB}"/>
              </a:ext>
            </a:extLst>
          </p:cNvPr>
          <p:cNvGrpSpPr>
            <a:grpSpLocks noChangeAspect="1"/>
          </p:cNvGrpSpPr>
          <p:nvPr/>
        </p:nvGrpSpPr>
        <p:grpSpPr>
          <a:xfrm rot="7560000">
            <a:off x="4675436" y="1744301"/>
            <a:ext cx="1141995" cy="1397822"/>
            <a:chOff x="4929188" y="1027114"/>
            <a:chExt cx="687388" cy="841375"/>
          </a:xfrm>
        </p:grpSpPr>
        <p:sp>
          <p:nvSpPr>
            <p:cNvPr id="95" name="Freeform 121">
              <a:extLst>
                <a:ext uri="{FF2B5EF4-FFF2-40B4-BE49-F238E27FC236}">
                  <a16:creationId xmlns:a16="http://schemas.microsoft.com/office/drawing/2014/main" id="{E6B7F8D8-8C48-AE49-98DC-29DF53223F5B}"/>
                </a:ext>
              </a:extLst>
            </p:cNvPr>
            <p:cNvSpPr>
              <a:spLocks noEditPoints="1"/>
            </p:cNvSpPr>
            <p:nvPr/>
          </p:nvSpPr>
          <p:spPr bwMode="auto">
            <a:xfrm>
              <a:off x="4929188" y="1187451"/>
              <a:ext cx="687388" cy="681038"/>
            </a:xfrm>
            <a:custGeom>
              <a:avLst/>
              <a:gdLst>
                <a:gd name="T0" fmla="*/ 266 w 393"/>
                <a:gd name="T1" fmla="*/ 8 h 389"/>
                <a:gd name="T2" fmla="*/ 219 w 393"/>
                <a:gd name="T3" fmla="*/ 24 h 389"/>
                <a:gd name="T4" fmla="*/ 61 w 393"/>
                <a:gd name="T5" fmla="*/ 154 h 389"/>
                <a:gd name="T6" fmla="*/ 0 w 393"/>
                <a:gd name="T7" fmla="*/ 354 h 389"/>
                <a:gd name="T8" fmla="*/ 36 w 393"/>
                <a:gd name="T9" fmla="*/ 389 h 389"/>
                <a:gd name="T10" fmla="*/ 71 w 393"/>
                <a:gd name="T11" fmla="*/ 354 h 389"/>
                <a:gd name="T12" fmla="*/ 94 w 393"/>
                <a:gd name="T13" fmla="*/ 242 h 389"/>
                <a:gd name="T14" fmla="*/ 198 w 393"/>
                <a:gd name="T15" fmla="*/ 116 h 389"/>
                <a:gd name="T16" fmla="*/ 279 w 393"/>
                <a:gd name="T17" fmla="*/ 78 h 389"/>
                <a:gd name="T18" fmla="*/ 308 w 393"/>
                <a:gd name="T19" fmla="*/ 39 h 389"/>
                <a:gd name="T20" fmla="*/ 266 w 393"/>
                <a:gd name="T21" fmla="*/ 8 h 389"/>
                <a:gd name="T22" fmla="*/ 375 w 393"/>
                <a:gd name="T23" fmla="*/ 0 h 389"/>
                <a:gd name="T24" fmla="*/ 378 w 393"/>
                <a:gd name="T25" fmla="*/ 3 h 389"/>
                <a:gd name="T26" fmla="*/ 378 w 393"/>
                <a:gd name="T27" fmla="*/ 3 h 389"/>
                <a:gd name="T28" fmla="*/ 392 w 393"/>
                <a:gd name="T29" fmla="*/ 32 h 389"/>
                <a:gd name="T30" fmla="*/ 386 w 393"/>
                <a:gd name="T31" fmla="*/ 52 h 389"/>
                <a:gd name="T32" fmla="*/ 386 w 393"/>
                <a:gd name="T33" fmla="*/ 52 h 389"/>
                <a:gd name="T34" fmla="*/ 382 w 393"/>
                <a:gd name="T35" fmla="*/ 57 h 389"/>
                <a:gd name="T36" fmla="*/ 393 w 393"/>
                <a:gd name="T37" fmla="*/ 32 h 389"/>
                <a:gd name="T38" fmla="*/ 375 w 393"/>
                <a:gd name="T3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389">
                  <a:moveTo>
                    <a:pt x="266" y="8"/>
                  </a:moveTo>
                  <a:cubicBezTo>
                    <a:pt x="250" y="13"/>
                    <a:pt x="234" y="18"/>
                    <a:pt x="219" y="24"/>
                  </a:cubicBezTo>
                  <a:cubicBezTo>
                    <a:pt x="154" y="52"/>
                    <a:pt x="100" y="97"/>
                    <a:pt x="61" y="154"/>
                  </a:cubicBezTo>
                  <a:cubicBezTo>
                    <a:pt x="23" y="211"/>
                    <a:pt x="0" y="280"/>
                    <a:pt x="0" y="354"/>
                  </a:cubicBezTo>
                  <a:cubicBezTo>
                    <a:pt x="0" y="373"/>
                    <a:pt x="16" y="389"/>
                    <a:pt x="36" y="389"/>
                  </a:cubicBezTo>
                  <a:cubicBezTo>
                    <a:pt x="55" y="389"/>
                    <a:pt x="71" y="373"/>
                    <a:pt x="71" y="354"/>
                  </a:cubicBezTo>
                  <a:cubicBezTo>
                    <a:pt x="71" y="314"/>
                    <a:pt x="79" y="276"/>
                    <a:pt x="94" y="242"/>
                  </a:cubicBezTo>
                  <a:cubicBezTo>
                    <a:pt x="115" y="191"/>
                    <a:pt x="152" y="147"/>
                    <a:pt x="198" y="116"/>
                  </a:cubicBezTo>
                  <a:cubicBezTo>
                    <a:pt x="222" y="99"/>
                    <a:pt x="250" y="86"/>
                    <a:pt x="279" y="78"/>
                  </a:cubicBezTo>
                  <a:cubicBezTo>
                    <a:pt x="308" y="39"/>
                    <a:pt x="308" y="39"/>
                    <a:pt x="308" y="39"/>
                  </a:cubicBezTo>
                  <a:cubicBezTo>
                    <a:pt x="266" y="8"/>
                    <a:pt x="266" y="8"/>
                    <a:pt x="266" y="8"/>
                  </a:cubicBezTo>
                  <a:moveTo>
                    <a:pt x="375" y="0"/>
                  </a:moveTo>
                  <a:cubicBezTo>
                    <a:pt x="378" y="3"/>
                    <a:pt x="378" y="3"/>
                    <a:pt x="378" y="3"/>
                  </a:cubicBezTo>
                  <a:cubicBezTo>
                    <a:pt x="378" y="3"/>
                    <a:pt x="378" y="3"/>
                    <a:pt x="378" y="3"/>
                  </a:cubicBezTo>
                  <a:cubicBezTo>
                    <a:pt x="388" y="10"/>
                    <a:pt x="393" y="21"/>
                    <a:pt x="392" y="32"/>
                  </a:cubicBezTo>
                  <a:cubicBezTo>
                    <a:pt x="392" y="39"/>
                    <a:pt x="390" y="46"/>
                    <a:pt x="386" y="52"/>
                  </a:cubicBezTo>
                  <a:cubicBezTo>
                    <a:pt x="386" y="52"/>
                    <a:pt x="386" y="52"/>
                    <a:pt x="386" y="52"/>
                  </a:cubicBezTo>
                  <a:cubicBezTo>
                    <a:pt x="382" y="57"/>
                    <a:pt x="382" y="57"/>
                    <a:pt x="382" y="57"/>
                  </a:cubicBezTo>
                  <a:cubicBezTo>
                    <a:pt x="389" y="51"/>
                    <a:pt x="393" y="42"/>
                    <a:pt x="393" y="32"/>
                  </a:cubicBezTo>
                  <a:cubicBezTo>
                    <a:pt x="393" y="18"/>
                    <a:pt x="386" y="6"/>
                    <a:pt x="375"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96" name="Freeform 122">
              <a:extLst>
                <a:ext uri="{FF2B5EF4-FFF2-40B4-BE49-F238E27FC236}">
                  <a16:creationId xmlns:a16="http://schemas.microsoft.com/office/drawing/2014/main" id="{C0C975E8-B865-8142-B364-35B352B60EDC}"/>
                </a:ext>
              </a:extLst>
            </p:cNvPr>
            <p:cNvSpPr>
              <a:spLocks/>
            </p:cNvSpPr>
            <p:nvPr/>
          </p:nvSpPr>
          <p:spPr bwMode="auto">
            <a:xfrm>
              <a:off x="5272088" y="1027114"/>
              <a:ext cx="312738" cy="174625"/>
            </a:xfrm>
            <a:custGeom>
              <a:avLst/>
              <a:gdLst>
                <a:gd name="T0" fmla="*/ 40 w 179"/>
                <a:gd name="T1" fmla="*/ 0 h 100"/>
                <a:gd name="T2" fmla="*/ 12 w 179"/>
                <a:gd name="T3" fmla="*/ 14 h 100"/>
                <a:gd name="T4" fmla="*/ 19 w 179"/>
                <a:gd name="T5" fmla="*/ 63 h 100"/>
                <a:gd name="T6" fmla="*/ 70 w 179"/>
                <a:gd name="T7" fmla="*/ 100 h 100"/>
                <a:gd name="T8" fmla="*/ 159 w 179"/>
                <a:gd name="T9" fmla="*/ 88 h 100"/>
                <a:gd name="T10" fmla="*/ 161 w 179"/>
                <a:gd name="T11" fmla="*/ 88 h 100"/>
                <a:gd name="T12" fmla="*/ 164 w 179"/>
                <a:gd name="T13" fmla="*/ 88 h 100"/>
                <a:gd name="T14" fmla="*/ 179 w 179"/>
                <a:gd name="T15" fmla="*/ 92 h 100"/>
                <a:gd name="T16" fmla="*/ 61 w 179"/>
                <a:gd name="T17" fmla="*/ 6 h 100"/>
                <a:gd name="T18" fmla="*/ 40 w 179"/>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0">
                  <a:moveTo>
                    <a:pt x="40" y="0"/>
                  </a:moveTo>
                  <a:cubicBezTo>
                    <a:pt x="30" y="0"/>
                    <a:pt x="19" y="5"/>
                    <a:pt x="12" y="14"/>
                  </a:cubicBezTo>
                  <a:cubicBezTo>
                    <a:pt x="0" y="30"/>
                    <a:pt x="4" y="52"/>
                    <a:pt x="19" y="63"/>
                  </a:cubicBezTo>
                  <a:cubicBezTo>
                    <a:pt x="70" y="100"/>
                    <a:pt x="70" y="100"/>
                    <a:pt x="70" y="100"/>
                  </a:cubicBezTo>
                  <a:cubicBezTo>
                    <a:pt x="98" y="93"/>
                    <a:pt x="128" y="88"/>
                    <a:pt x="159" y="88"/>
                  </a:cubicBezTo>
                  <a:cubicBezTo>
                    <a:pt x="160" y="88"/>
                    <a:pt x="161" y="88"/>
                    <a:pt x="161" y="88"/>
                  </a:cubicBezTo>
                  <a:cubicBezTo>
                    <a:pt x="162" y="88"/>
                    <a:pt x="163" y="88"/>
                    <a:pt x="164" y="88"/>
                  </a:cubicBezTo>
                  <a:cubicBezTo>
                    <a:pt x="169" y="89"/>
                    <a:pt x="174" y="90"/>
                    <a:pt x="179" y="92"/>
                  </a:cubicBezTo>
                  <a:cubicBezTo>
                    <a:pt x="61" y="6"/>
                    <a:pt x="61" y="6"/>
                    <a:pt x="61" y="6"/>
                  </a:cubicBezTo>
                  <a:cubicBezTo>
                    <a:pt x="55" y="2"/>
                    <a:pt x="48" y="0"/>
                    <a:pt x="40"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97" name="Freeform 123">
              <a:extLst>
                <a:ext uri="{FF2B5EF4-FFF2-40B4-BE49-F238E27FC236}">
                  <a16:creationId xmlns:a16="http://schemas.microsoft.com/office/drawing/2014/main" id="{2146A738-E213-0544-ACA0-647EC5998EBB}"/>
                </a:ext>
              </a:extLst>
            </p:cNvPr>
            <p:cNvSpPr>
              <a:spLocks noEditPoints="1"/>
            </p:cNvSpPr>
            <p:nvPr/>
          </p:nvSpPr>
          <p:spPr bwMode="auto">
            <a:xfrm>
              <a:off x="5394325" y="1181101"/>
              <a:ext cx="196850" cy="74613"/>
            </a:xfrm>
            <a:custGeom>
              <a:avLst/>
              <a:gdLst>
                <a:gd name="T0" fmla="*/ 94 w 112"/>
                <a:gd name="T1" fmla="*/ 0 h 43"/>
                <a:gd name="T2" fmla="*/ 112 w 112"/>
                <a:gd name="T3" fmla="*/ 7 h 43"/>
                <a:gd name="T4" fmla="*/ 109 w 112"/>
                <a:gd name="T5" fmla="*/ 4 h 43"/>
                <a:gd name="T6" fmla="*/ 94 w 112"/>
                <a:gd name="T7" fmla="*/ 0 h 43"/>
                <a:gd name="T8" fmla="*/ 89 w 112"/>
                <a:gd name="T9" fmla="*/ 0 h 43"/>
                <a:gd name="T10" fmla="*/ 0 w 112"/>
                <a:gd name="T11" fmla="*/ 12 h 43"/>
                <a:gd name="T12" fmla="*/ 42 w 112"/>
                <a:gd name="T13" fmla="*/ 43 h 43"/>
                <a:gd name="T14" fmla="*/ 63 w 112"/>
                <a:gd name="T15" fmla="*/ 15 h 43"/>
                <a:gd name="T16" fmla="*/ 89 w 11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3">
                  <a:moveTo>
                    <a:pt x="94" y="0"/>
                  </a:moveTo>
                  <a:cubicBezTo>
                    <a:pt x="100" y="1"/>
                    <a:pt x="106" y="3"/>
                    <a:pt x="112" y="7"/>
                  </a:cubicBezTo>
                  <a:cubicBezTo>
                    <a:pt x="109" y="4"/>
                    <a:pt x="109" y="4"/>
                    <a:pt x="109" y="4"/>
                  </a:cubicBezTo>
                  <a:cubicBezTo>
                    <a:pt x="104" y="2"/>
                    <a:pt x="99" y="1"/>
                    <a:pt x="94" y="0"/>
                  </a:cubicBezTo>
                  <a:moveTo>
                    <a:pt x="89" y="0"/>
                  </a:moveTo>
                  <a:cubicBezTo>
                    <a:pt x="58" y="0"/>
                    <a:pt x="28" y="5"/>
                    <a:pt x="0" y="12"/>
                  </a:cubicBezTo>
                  <a:cubicBezTo>
                    <a:pt x="42" y="43"/>
                    <a:pt x="42" y="43"/>
                    <a:pt x="42" y="43"/>
                  </a:cubicBezTo>
                  <a:cubicBezTo>
                    <a:pt x="63" y="15"/>
                    <a:pt x="63" y="15"/>
                    <a:pt x="63" y="15"/>
                  </a:cubicBezTo>
                  <a:cubicBezTo>
                    <a:pt x="69" y="6"/>
                    <a:pt x="79" y="1"/>
                    <a:pt x="89" y="0"/>
                  </a:cubicBezTo>
                </a:path>
              </a:pathLst>
            </a:custGeom>
            <a:solidFill>
              <a:srgbClr val="308F15"/>
            </a:solidFill>
            <a:ln>
              <a:solidFill>
                <a:srgbClr val="308F15"/>
              </a:solidFill>
            </a:ln>
          </p:spPr>
          <p:txBody>
            <a:bodyPr vert="horz" wrap="square" lIns="91440" tIns="45720" rIns="91440" bIns="45720" numCol="1" anchor="t" anchorCtr="0" compatLnSpc="1">
              <a:prstTxWarp prst="textNoShape">
                <a:avLst/>
              </a:prstTxWarp>
            </a:bodyPr>
            <a:lstStyle/>
            <a:p>
              <a:endParaRPr lang="en-US"/>
            </a:p>
          </p:txBody>
        </p:sp>
        <p:sp>
          <p:nvSpPr>
            <p:cNvPr id="98" name="Freeform 124">
              <a:extLst>
                <a:ext uri="{FF2B5EF4-FFF2-40B4-BE49-F238E27FC236}">
                  <a16:creationId xmlns:a16="http://schemas.microsoft.com/office/drawing/2014/main" id="{1C06F1F4-CA06-204E-8CD9-E7E86030B354}"/>
                </a:ext>
              </a:extLst>
            </p:cNvPr>
            <p:cNvSpPr>
              <a:spLocks/>
            </p:cNvSpPr>
            <p:nvPr/>
          </p:nvSpPr>
          <p:spPr bwMode="auto">
            <a:xfrm>
              <a:off x="5330825" y="1287464"/>
              <a:ext cx="266700" cy="230188"/>
            </a:xfrm>
            <a:custGeom>
              <a:avLst/>
              <a:gdLst>
                <a:gd name="T0" fmla="*/ 153 w 153"/>
                <a:gd name="T1" fmla="*/ 0 h 131"/>
                <a:gd name="T2" fmla="*/ 129 w 153"/>
                <a:gd name="T3" fmla="*/ 10 h 131"/>
                <a:gd name="T4" fmla="*/ 50 w 153"/>
                <a:gd name="T5" fmla="*/ 21 h 131"/>
                <a:gd name="T6" fmla="*/ 11 w 153"/>
                <a:gd name="T7" fmla="*/ 74 h 131"/>
                <a:gd name="T8" fmla="*/ 19 w 153"/>
                <a:gd name="T9" fmla="*/ 124 h 131"/>
                <a:gd name="T10" fmla="*/ 40 w 153"/>
                <a:gd name="T11" fmla="*/ 131 h 131"/>
                <a:gd name="T12" fmla="*/ 68 w 153"/>
                <a:gd name="T13" fmla="*/ 116 h 131"/>
                <a:gd name="T14" fmla="*/ 153 w 15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31">
                  <a:moveTo>
                    <a:pt x="153" y="0"/>
                  </a:moveTo>
                  <a:cubicBezTo>
                    <a:pt x="147" y="6"/>
                    <a:pt x="138" y="10"/>
                    <a:pt x="129" y="10"/>
                  </a:cubicBezTo>
                  <a:cubicBezTo>
                    <a:pt x="102" y="10"/>
                    <a:pt x="75" y="14"/>
                    <a:pt x="50" y="21"/>
                  </a:cubicBezTo>
                  <a:cubicBezTo>
                    <a:pt x="11" y="74"/>
                    <a:pt x="11" y="74"/>
                    <a:pt x="11" y="74"/>
                  </a:cubicBezTo>
                  <a:cubicBezTo>
                    <a:pt x="0" y="90"/>
                    <a:pt x="3" y="112"/>
                    <a:pt x="19" y="124"/>
                  </a:cubicBezTo>
                  <a:cubicBezTo>
                    <a:pt x="25" y="128"/>
                    <a:pt x="32" y="131"/>
                    <a:pt x="40" y="131"/>
                  </a:cubicBezTo>
                  <a:cubicBezTo>
                    <a:pt x="50" y="131"/>
                    <a:pt x="61" y="126"/>
                    <a:pt x="68" y="116"/>
                  </a:cubicBezTo>
                  <a:cubicBezTo>
                    <a:pt x="153" y="0"/>
                    <a:pt x="153" y="0"/>
                    <a:pt x="15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99" name="Freeform 125">
              <a:extLst>
                <a:ext uri="{FF2B5EF4-FFF2-40B4-BE49-F238E27FC236}">
                  <a16:creationId xmlns:a16="http://schemas.microsoft.com/office/drawing/2014/main" id="{9FB35733-3198-B541-9395-CCE425898960}"/>
                </a:ext>
              </a:extLst>
            </p:cNvPr>
            <p:cNvSpPr>
              <a:spLocks/>
            </p:cNvSpPr>
            <p:nvPr/>
          </p:nvSpPr>
          <p:spPr bwMode="auto">
            <a:xfrm>
              <a:off x="5418138" y="1255714"/>
              <a:ext cx="187325" cy="68263"/>
            </a:xfrm>
            <a:custGeom>
              <a:avLst/>
              <a:gdLst>
                <a:gd name="T0" fmla="*/ 29 w 107"/>
                <a:gd name="T1" fmla="*/ 0 h 39"/>
                <a:gd name="T2" fmla="*/ 0 w 107"/>
                <a:gd name="T3" fmla="*/ 39 h 39"/>
                <a:gd name="T4" fmla="*/ 79 w 107"/>
                <a:gd name="T5" fmla="*/ 28 h 39"/>
                <a:gd name="T6" fmla="*/ 103 w 107"/>
                <a:gd name="T7" fmla="*/ 18 h 39"/>
                <a:gd name="T8" fmla="*/ 107 w 107"/>
                <a:gd name="T9" fmla="*/ 13 h 39"/>
                <a:gd name="T10" fmla="*/ 78 w 107"/>
                <a:gd name="T11" fmla="*/ 28 h 39"/>
                <a:gd name="T12" fmla="*/ 57 w 107"/>
                <a:gd name="T13" fmla="*/ 21 h 39"/>
                <a:gd name="T14" fmla="*/ 29 w 10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9">
                  <a:moveTo>
                    <a:pt x="29" y="0"/>
                  </a:moveTo>
                  <a:cubicBezTo>
                    <a:pt x="0" y="39"/>
                    <a:pt x="0" y="39"/>
                    <a:pt x="0" y="39"/>
                  </a:cubicBezTo>
                  <a:cubicBezTo>
                    <a:pt x="25" y="32"/>
                    <a:pt x="52" y="28"/>
                    <a:pt x="79" y="28"/>
                  </a:cubicBezTo>
                  <a:cubicBezTo>
                    <a:pt x="88" y="28"/>
                    <a:pt x="97" y="24"/>
                    <a:pt x="103" y="18"/>
                  </a:cubicBezTo>
                  <a:cubicBezTo>
                    <a:pt x="107" y="13"/>
                    <a:pt x="107" y="13"/>
                    <a:pt x="107" y="13"/>
                  </a:cubicBezTo>
                  <a:cubicBezTo>
                    <a:pt x="100" y="23"/>
                    <a:pt x="89" y="28"/>
                    <a:pt x="78" y="28"/>
                  </a:cubicBezTo>
                  <a:cubicBezTo>
                    <a:pt x="71" y="28"/>
                    <a:pt x="64" y="26"/>
                    <a:pt x="57" y="21"/>
                  </a:cubicBezTo>
                  <a:cubicBezTo>
                    <a:pt x="29" y="0"/>
                    <a:pt x="29" y="0"/>
                    <a:pt x="29" y="0"/>
                  </a:cubicBezTo>
                </a:path>
              </a:pathLst>
            </a:custGeom>
            <a:solidFill>
              <a:srgbClr val="308F15"/>
            </a:solidFill>
            <a:ln>
              <a:solidFill>
                <a:srgbClr val="308F15"/>
              </a:solidFill>
            </a:ln>
          </p:spPr>
          <p:txBody>
            <a:bodyPr vert="horz" wrap="square" lIns="91440" tIns="45720" rIns="91440" bIns="45720" numCol="1" anchor="t" anchorCtr="0" compatLnSpc="1">
              <a:prstTxWarp prst="textNoShape">
                <a:avLst/>
              </a:prstTxWarp>
            </a:bodyPr>
            <a:lstStyle/>
            <a:p>
              <a:endParaRPr lang="en-US"/>
            </a:p>
          </p:txBody>
        </p:sp>
        <p:sp>
          <p:nvSpPr>
            <p:cNvPr id="100" name="Freeform 126">
              <a:extLst>
                <a:ext uri="{FF2B5EF4-FFF2-40B4-BE49-F238E27FC236}">
                  <a16:creationId xmlns:a16="http://schemas.microsoft.com/office/drawing/2014/main" id="{7DD920B0-D345-9847-9E83-732A37C58CB1}"/>
                </a:ext>
              </a:extLst>
            </p:cNvPr>
            <p:cNvSpPr>
              <a:spLocks/>
            </p:cNvSpPr>
            <p:nvPr/>
          </p:nvSpPr>
          <p:spPr bwMode="auto">
            <a:xfrm>
              <a:off x="5549900" y="1181101"/>
              <a:ext cx="9525" cy="0"/>
            </a:xfrm>
            <a:custGeom>
              <a:avLst/>
              <a:gdLst>
                <a:gd name="T0" fmla="*/ 2 w 5"/>
                <a:gd name="T1" fmla="*/ 0 w 5"/>
                <a:gd name="T2" fmla="*/ 3 w 5"/>
                <a:gd name="T3" fmla="*/ 5 w 5"/>
                <a:gd name="T4" fmla="*/ 2 w 5"/>
              </a:gdLst>
              <a:ahLst/>
              <a:cxnLst>
                <a:cxn ang="0">
                  <a:pos x="T0" y="0"/>
                </a:cxn>
                <a:cxn ang="0">
                  <a:pos x="T1" y="0"/>
                </a:cxn>
                <a:cxn ang="0">
                  <a:pos x="T2" y="0"/>
                </a:cxn>
                <a:cxn ang="0">
                  <a:pos x="T3" y="0"/>
                </a:cxn>
                <a:cxn ang="0">
                  <a:pos x="T4" y="0"/>
                </a:cxn>
              </a:cxnLst>
              <a:rect l="0" t="0" r="r" b="b"/>
              <a:pathLst>
                <a:path w="5">
                  <a:moveTo>
                    <a:pt x="2" y="0"/>
                  </a:moveTo>
                  <a:cubicBezTo>
                    <a:pt x="2" y="0"/>
                    <a:pt x="1" y="0"/>
                    <a:pt x="0" y="0"/>
                  </a:cubicBezTo>
                  <a:cubicBezTo>
                    <a:pt x="1" y="0"/>
                    <a:pt x="2" y="0"/>
                    <a:pt x="3" y="0"/>
                  </a:cubicBezTo>
                  <a:cubicBezTo>
                    <a:pt x="3" y="0"/>
                    <a:pt x="4" y="0"/>
                    <a:pt x="5" y="0"/>
                  </a:cubicBezTo>
                  <a:cubicBezTo>
                    <a:pt x="4" y="0"/>
                    <a:pt x="3" y="0"/>
                    <a:pt x="2" y="0"/>
                  </a:cubicBezTo>
                </a:path>
              </a:pathLst>
            </a:custGeom>
            <a:solidFill>
              <a:srgbClr val="308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27">
              <a:extLst>
                <a:ext uri="{FF2B5EF4-FFF2-40B4-BE49-F238E27FC236}">
                  <a16:creationId xmlns:a16="http://schemas.microsoft.com/office/drawing/2014/main" id="{E8BCD2EE-84EA-B245-A25D-06661F4ADBC6}"/>
                </a:ext>
              </a:extLst>
            </p:cNvPr>
            <p:cNvSpPr>
              <a:spLocks/>
            </p:cNvSpPr>
            <p:nvPr/>
          </p:nvSpPr>
          <p:spPr bwMode="auto">
            <a:xfrm>
              <a:off x="5468938" y="1181101"/>
              <a:ext cx="147638" cy="123825"/>
            </a:xfrm>
            <a:custGeom>
              <a:avLst/>
              <a:gdLst>
                <a:gd name="T0" fmla="*/ 50 w 85"/>
                <a:gd name="T1" fmla="*/ 0 h 71"/>
                <a:gd name="T2" fmla="*/ 47 w 85"/>
                <a:gd name="T3" fmla="*/ 0 h 71"/>
                <a:gd name="T4" fmla="*/ 21 w 85"/>
                <a:gd name="T5" fmla="*/ 15 h 71"/>
                <a:gd name="T6" fmla="*/ 0 w 85"/>
                <a:gd name="T7" fmla="*/ 43 h 71"/>
                <a:gd name="T8" fmla="*/ 28 w 85"/>
                <a:gd name="T9" fmla="*/ 64 h 71"/>
                <a:gd name="T10" fmla="*/ 49 w 85"/>
                <a:gd name="T11" fmla="*/ 71 h 71"/>
                <a:gd name="T12" fmla="*/ 78 w 85"/>
                <a:gd name="T13" fmla="*/ 56 h 71"/>
                <a:gd name="T14" fmla="*/ 78 w 85"/>
                <a:gd name="T15" fmla="*/ 56 h 71"/>
                <a:gd name="T16" fmla="*/ 84 w 85"/>
                <a:gd name="T17" fmla="*/ 36 h 71"/>
                <a:gd name="T18" fmla="*/ 70 w 85"/>
                <a:gd name="T19" fmla="*/ 7 h 71"/>
                <a:gd name="T20" fmla="*/ 70 w 85"/>
                <a:gd name="T21" fmla="*/ 7 h 71"/>
                <a:gd name="T22" fmla="*/ 52 w 85"/>
                <a:gd name="T23" fmla="*/ 0 h 71"/>
                <a:gd name="T24" fmla="*/ 50 w 85"/>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1">
                  <a:moveTo>
                    <a:pt x="50" y="0"/>
                  </a:moveTo>
                  <a:cubicBezTo>
                    <a:pt x="49" y="0"/>
                    <a:pt x="48" y="0"/>
                    <a:pt x="47" y="0"/>
                  </a:cubicBezTo>
                  <a:cubicBezTo>
                    <a:pt x="37" y="1"/>
                    <a:pt x="27" y="6"/>
                    <a:pt x="21" y="15"/>
                  </a:cubicBezTo>
                  <a:cubicBezTo>
                    <a:pt x="0" y="43"/>
                    <a:pt x="0" y="43"/>
                    <a:pt x="0" y="43"/>
                  </a:cubicBezTo>
                  <a:cubicBezTo>
                    <a:pt x="28" y="64"/>
                    <a:pt x="28" y="64"/>
                    <a:pt x="28" y="64"/>
                  </a:cubicBezTo>
                  <a:cubicBezTo>
                    <a:pt x="35" y="69"/>
                    <a:pt x="42" y="71"/>
                    <a:pt x="49" y="71"/>
                  </a:cubicBezTo>
                  <a:cubicBezTo>
                    <a:pt x="60" y="71"/>
                    <a:pt x="71" y="66"/>
                    <a:pt x="78" y="56"/>
                  </a:cubicBezTo>
                  <a:cubicBezTo>
                    <a:pt x="78" y="56"/>
                    <a:pt x="78" y="56"/>
                    <a:pt x="78" y="56"/>
                  </a:cubicBezTo>
                  <a:cubicBezTo>
                    <a:pt x="82" y="50"/>
                    <a:pt x="84" y="43"/>
                    <a:pt x="84" y="36"/>
                  </a:cubicBezTo>
                  <a:cubicBezTo>
                    <a:pt x="85" y="25"/>
                    <a:pt x="80" y="14"/>
                    <a:pt x="70" y="7"/>
                  </a:cubicBezTo>
                  <a:cubicBezTo>
                    <a:pt x="70" y="7"/>
                    <a:pt x="70" y="7"/>
                    <a:pt x="70" y="7"/>
                  </a:cubicBezTo>
                  <a:cubicBezTo>
                    <a:pt x="64" y="3"/>
                    <a:pt x="58" y="1"/>
                    <a:pt x="52" y="0"/>
                  </a:cubicBezTo>
                  <a:cubicBezTo>
                    <a:pt x="51" y="0"/>
                    <a:pt x="50" y="0"/>
                    <a:pt x="50" y="0"/>
                  </a:cubicBezTo>
                </a:path>
              </a:pathLst>
            </a:custGeom>
            <a:solidFill>
              <a:srgbClr val="156B06"/>
            </a:solidFill>
            <a:ln>
              <a:solidFill>
                <a:srgbClr val="156B06"/>
              </a:solidFill>
            </a:ln>
          </p:spPr>
          <p:txBody>
            <a:bodyPr vert="horz" wrap="square" lIns="91440" tIns="45720" rIns="91440" bIns="45720" numCol="1" anchor="t" anchorCtr="0" compatLnSpc="1">
              <a:prstTxWarp prst="textNoShape">
                <a:avLst/>
              </a:prstTxWarp>
            </a:bodyPr>
            <a:lstStyle/>
            <a:p>
              <a:endParaRPr lang="en-US"/>
            </a:p>
          </p:txBody>
        </p:sp>
      </p:grpSp>
      <p:sp>
        <p:nvSpPr>
          <p:cNvPr id="4" name="Block Arc 3">
            <a:extLst>
              <a:ext uri="{FF2B5EF4-FFF2-40B4-BE49-F238E27FC236}">
                <a16:creationId xmlns:a16="http://schemas.microsoft.com/office/drawing/2014/main" id="{05BFD919-02E9-8148-9836-FE2417BCCBBD}"/>
              </a:ext>
            </a:extLst>
          </p:cNvPr>
          <p:cNvSpPr/>
          <p:nvPr/>
        </p:nvSpPr>
        <p:spPr>
          <a:xfrm rot="16200000">
            <a:off x="3450573" y="1439051"/>
            <a:ext cx="2080554" cy="2080554"/>
          </a:xfrm>
          <a:prstGeom prst="blockArc">
            <a:avLst>
              <a:gd name="adj1" fmla="val 20935453"/>
              <a:gd name="adj2" fmla="val 3158087"/>
              <a:gd name="adj3" fmla="val 9649"/>
            </a:avLst>
          </a:prstGeom>
          <a:solidFill>
            <a:schemeClr val="bg1"/>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a:extLst>
              <a:ext uri="{FF2B5EF4-FFF2-40B4-BE49-F238E27FC236}">
                <a16:creationId xmlns:a16="http://schemas.microsoft.com/office/drawing/2014/main" id="{EA7FE31B-64C3-1E4E-8AE2-5990A0E5AA8E}"/>
              </a:ext>
            </a:extLst>
          </p:cNvPr>
          <p:cNvGrpSpPr/>
          <p:nvPr/>
        </p:nvGrpSpPr>
        <p:grpSpPr>
          <a:xfrm rot="16200000">
            <a:off x="4695761" y="1431788"/>
            <a:ext cx="809924" cy="686270"/>
            <a:chOff x="5037760" y="2947923"/>
            <a:chExt cx="1047511" cy="887584"/>
          </a:xfrm>
        </p:grpSpPr>
        <p:sp>
          <p:nvSpPr>
            <p:cNvPr id="89" name="Freeform 124">
              <a:extLst>
                <a:ext uri="{FF2B5EF4-FFF2-40B4-BE49-F238E27FC236}">
                  <a16:creationId xmlns:a16="http://schemas.microsoft.com/office/drawing/2014/main" id="{86D89DEC-B295-1745-9EC3-21315DE7A69A}"/>
                </a:ext>
              </a:extLst>
            </p:cNvPr>
            <p:cNvSpPr>
              <a:spLocks/>
            </p:cNvSpPr>
            <p:nvPr/>
          </p:nvSpPr>
          <p:spPr bwMode="auto">
            <a:xfrm rot="8640000">
              <a:off x="5413290" y="3460290"/>
              <a:ext cx="671981" cy="375217"/>
            </a:xfrm>
            <a:custGeom>
              <a:avLst/>
              <a:gdLst>
                <a:gd name="T0" fmla="*/ 40 w 179"/>
                <a:gd name="T1" fmla="*/ 0 h 100"/>
                <a:gd name="T2" fmla="*/ 12 w 179"/>
                <a:gd name="T3" fmla="*/ 14 h 100"/>
                <a:gd name="T4" fmla="*/ 19 w 179"/>
                <a:gd name="T5" fmla="*/ 63 h 100"/>
                <a:gd name="T6" fmla="*/ 70 w 179"/>
                <a:gd name="T7" fmla="*/ 100 h 100"/>
                <a:gd name="T8" fmla="*/ 159 w 179"/>
                <a:gd name="T9" fmla="*/ 88 h 100"/>
                <a:gd name="T10" fmla="*/ 161 w 179"/>
                <a:gd name="T11" fmla="*/ 88 h 100"/>
                <a:gd name="T12" fmla="*/ 164 w 179"/>
                <a:gd name="T13" fmla="*/ 88 h 100"/>
                <a:gd name="T14" fmla="*/ 179 w 179"/>
                <a:gd name="T15" fmla="*/ 93 h 100"/>
                <a:gd name="T16" fmla="*/ 61 w 179"/>
                <a:gd name="T17" fmla="*/ 7 h 100"/>
                <a:gd name="T18" fmla="*/ 40 w 179"/>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0">
                  <a:moveTo>
                    <a:pt x="40" y="0"/>
                  </a:moveTo>
                  <a:cubicBezTo>
                    <a:pt x="30" y="0"/>
                    <a:pt x="19" y="5"/>
                    <a:pt x="12" y="14"/>
                  </a:cubicBezTo>
                  <a:cubicBezTo>
                    <a:pt x="0" y="30"/>
                    <a:pt x="4" y="52"/>
                    <a:pt x="19" y="63"/>
                  </a:cubicBezTo>
                  <a:cubicBezTo>
                    <a:pt x="70" y="100"/>
                    <a:pt x="70" y="100"/>
                    <a:pt x="70" y="100"/>
                  </a:cubicBezTo>
                  <a:cubicBezTo>
                    <a:pt x="98" y="93"/>
                    <a:pt x="128" y="89"/>
                    <a:pt x="159" y="88"/>
                  </a:cubicBezTo>
                  <a:cubicBezTo>
                    <a:pt x="160" y="88"/>
                    <a:pt x="161" y="88"/>
                    <a:pt x="161" y="88"/>
                  </a:cubicBezTo>
                  <a:cubicBezTo>
                    <a:pt x="162" y="88"/>
                    <a:pt x="163" y="88"/>
                    <a:pt x="164" y="88"/>
                  </a:cubicBezTo>
                  <a:cubicBezTo>
                    <a:pt x="169" y="89"/>
                    <a:pt x="174" y="90"/>
                    <a:pt x="179" y="93"/>
                  </a:cubicBezTo>
                  <a:cubicBezTo>
                    <a:pt x="61" y="7"/>
                    <a:pt x="61" y="7"/>
                    <a:pt x="61" y="7"/>
                  </a:cubicBezTo>
                  <a:cubicBezTo>
                    <a:pt x="55" y="2"/>
                    <a:pt x="48" y="0"/>
                    <a:pt x="40" y="0"/>
                  </a:cubicBezTo>
                </a:path>
              </a:pathLst>
            </a:custGeom>
            <a:solidFill>
              <a:schemeClr val="accent3"/>
            </a:solidFill>
            <a:ln>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90" name="Freeform 125">
              <a:extLst>
                <a:ext uri="{FF2B5EF4-FFF2-40B4-BE49-F238E27FC236}">
                  <a16:creationId xmlns:a16="http://schemas.microsoft.com/office/drawing/2014/main" id="{62AE2F32-2EBF-6F4D-BA52-6D6B20F1CDF2}"/>
                </a:ext>
              </a:extLst>
            </p:cNvPr>
            <p:cNvSpPr>
              <a:spLocks noEditPoints="1"/>
            </p:cNvSpPr>
            <p:nvPr/>
          </p:nvSpPr>
          <p:spPr bwMode="auto">
            <a:xfrm rot="8640000">
              <a:off x="5294705" y="3468184"/>
              <a:ext cx="422972" cy="160319"/>
            </a:xfrm>
            <a:custGeom>
              <a:avLst/>
              <a:gdLst>
                <a:gd name="T0" fmla="*/ 94 w 112"/>
                <a:gd name="T1" fmla="*/ 0 h 43"/>
                <a:gd name="T2" fmla="*/ 112 w 112"/>
                <a:gd name="T3" fmla="*/ 7 h 43"/>
                <a:gd name="T4" fmla="*/ 109 w 112"/>
                <a:gd name="T5" fmla="*/ 5 h 43"/>
                <a:gd name="T6" fmla="*/ 94 w 112"/>
                <a:gd name="T7" fmla="*/ 0 h 43"/>
                <a:gd name="T8" fmla="*/ 89 w 112"/>
                <a:gd name="T9" fmla="*/ 0 h 43"/>
                <a:gd name="T10" fmla="*/ 0 w 112"/>
                <a:gd name="T11" fmla="*/ 12 h 43"/>
                <a:gd name="T12" fmla="*/ 42 w 112"/>
                <a:gd name="T13" fmla="*/ 43 h 43"/>
                <a:gd name="T14" fmla="*/ 63 w 112"/>
                <a:gd name="T15" fmla="*/ 15 h 43"/>
                <a:gd name="T16" fmla="*/ 89 w 11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43">
                  <a:moveTo>
                    <a:pt x="94" y="0"/>
                  </a:moveTo>
                  <a:cubicBezTo>
                    <a:pt x="100" y="1"/>
                    <a:pt x="106" y="3"/>
                    <a:pt x="112" y="7"/>
                  </a:cubicBezTo>
                  <a:cubicBezTo>
                    <a:pt x="109" y="5"/>
                    <a:pt x="109" y="5"/>
                    <a:pt x="109" y="5"/>
                  </a:cubicBezTo>
                  <a:cubicBezTo>
                    <a:pt x="104" y="2"/>
                    <a:pt x="99" y="1"/>
                    <a:pt x="94" y="0"/>
                  </a:cubicBezTo>
                  <a:moveTo>
                    <a:pt x="89" y="0"/>
                  </a:moveTo>
                  <a:cubicBezTo>
                    <a:pt x="58" y="1"/>
                    <a:pt x="28" y="5"/>
                    <a:pt x="0" y="12"/>
                  </a:cubicBezTo>
                  <a:cubicBezTo>
                    <a:pt x="42" y="43"/>
                    <a:pt x="42" y="43"/>
                    <a:pt x="42" y="43"/>
                  </a:cubicBezTo>
                  <a:cubicBezTo>
                    <a:pt x="63" y="15"/>
                    <a:pt x="63" y="15"/>
                    <a:pt x="63" y="15"/>
                  </a:cubicBezTo>
                  <a:cubicBezTo>
                    <a:pt x="69" y="6"/>
                    <a:pt x="79" y="1"/>
                    <a:pt x="89" y="0"/>
                  </a:cubicBezTo>
                </a:path>
              </a:pathLst>
            </a:custGeom>
            <a:solidFill>
              <a:schemeClr val="accent3">
                <a:lumMod val="75000"/>
              </a:schemeClr>
            </a:solid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6">
              <a:extLst>
                <a:ext uri="{FF2B5EF4-FFF2-40B4-BE49-F238E27FC236}">
                  <a16:creationId xmlns:a16="http://schemas.microsoft.com/office/drawing/2014/main" id="{6D15D82E-102C-094F-B058-C2742C2444EA}"/>
                </a:ext>
              </a:extLst>
            </p:cNvPr>
            <p:cNvSpPr>
              <a:spLocks/>
            </p:cNvSpPr>
            <p:nvPr/>
          </p:nvSpPr>
          <p:spPr bwMode="auto">
            <a:xfrm rot="8640000">
              <a:off x="5037760" y="2947923"/>
              <a:ext cx="573059" cy="491194"/>
            </a:xfrm>
            <a:custGeom>
              <a:avLst/>
              <a:gdLst>
                <a:gd name="T0" fmla="*/ 153 w 153"/>
                <a:gd name="T1" fmla="*/ 0 h 131"/>
                <a:gd name="T2" fmla="*/ 129 w 153"/>
                <a:gd name="T3" fmla="*/ 10 h 131"/>
                <a:gd name="T4" fmla="*/ 50 w 153"/>
                <a:gd name="T5" fmla="*/ 21 h 131"/>
                <a:gd name="T6" fmla="*/ 11 w 153"/>
                <a:gd name="T7" fmla="*/ 74 h 131"/>
                <a:gd name="T8" fmla="*/ 19 w 153"/>
                <a:gd name="T9" fmla="*/ 124 h 131"/>
                <a:gd name="T10" fmla="*/ 40 w 153"/>
                <a:gd name="T11" fmla="*/ 131 h 131"/>
                <a:gd name="T12" fmla="*/ 68 w 153"/>
                <a:gd name="T13" fmla="*/ 116 h 131"/>
                <a:gd name="T14" fmla="*/ 153 w 153"/>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31">
                  <a:moveTo>
                    <a:pt x="153" y="0"/>
                  </a:moveTo>
                  <a:cubicBezTo>
                    <a:pt x="147" y="6"/>
                    <a:pt x="138" y="10"/>
                    <a:pt x="129" y="10"/>
                  </a:cubicBezTo>
                  <a:cubicBezTo>
                    <a:pt x="102" y="10"/>
                    <a:pt x="75" y="14"/>
                    <a:pt x="50" y="21"/>
                  </a:cubicBezTo>
                  <a:cubicBezTo>
                    <a:pt x="11" y="74"/>
                    <a:pt x="11" y="74"/>
                    <a:pt x="11" y="74"/>
                  </a:cubicBezTo>
                  <a:cubicBezTo>
                    <a:pt x="0" y="90"/>
                    <a:pt x="3" y="112"/>
                    <a:pt x="19" y="124"/>
                  </a:cubicBezTo>
                  <a:cubicBezTo>
                    <a:pt x="25" y="128"/>
                    <a:pt x="32" y="131"/>
                    <a:pt x="40" y="131"/>
                  </a:cubicBezTo>
                  <a:cubicBezTo>
                    <a:pt x="50" y="131"/>
                    <a:pt x="61" y="126"/>
                    <a:pt x="68" y="116"/>
                  </a:cubicBezTo>
                  <a:cubicBezTo>
                    <a:pt x="153" y="0"/>
                    <a:pt x="153" y="0"/>
                    <a:pt x="153" y="0"/>
                  </a:cubicBezTo>
                </a:path>
              </a:pathLst>
            </a:custGeom>
            <a:solidFill>
              <a:schemeClr val="accent3"/>
            </a:solidFill>
            <a:ln>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92" name="Freeform 127">
              <a:extLst>
                <a:ext uri="{FF2B5EF4-FFF2-40B4-BE49-F238E27FC236}">
                  <a16:creationId xmlns:a16="http://schemas.microsoft.com/office/drawing/2014/main" id="{D94B957D-6E4D-1D4D-9FF6-90A1270696D8}"/>
                </a:ext>
              </a:extLst>
            </p:cNvPr>
            <p:cNvSpPr>
              <a:spLocks/>
            </p:cNvSpPr>
            <p:nvPr/>
          </p:nvSpPr>
          <p:spPr bwMode="auto">
            <a:xfrm rot="8640000">
              <a:off x="5181599" y="3374885"/>
              <a:ext cx="402506" cy="146675"/>
            </a:xfrm>
            <a:custGeom>
              <a:avLst/>
              <a:gdLst>
                <a:gd name="T0" fmla="*/ 29 w 107"/>
                <a:gd name="T1" fmla="*/ 0 h 39"/>
                <a:gd name="T2" fmla="*/ 0 w 107"/>
                <a:gd name="T3" fmla="*/ 39 h 39"/>
                <a:gd name="T4" fmla="*/ 79 w 107"/>
                <a:gd name="T5" fmla="*/ 28 h 39"/>
                <a:gd name="T6" fmla="*/ 103 w 107"/>
                <a:gd name="T7" fmla="*/ 18 h 39"/>
                <a:gd name="T8" fmla="*/ 107 w 107"/>
                <a:gd name="T9" fmla="*/ 13 h 39"/>
                <a:gd name="T10" fmla="*/ 78 w 107"/>
                <a:gd name="T11" fmla="*/ 28 h 39"/>
                <a:gd name="T12" fmla="*/ 57 w 107"/>
                <a:gd name="T13" fmla="*/ 21 h 39"/>
                <a:gd name="T14" fmla="*/ 29 w 10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9">
                  <a:moveTo>
                    <a:pt x="29" y="0"/>
                  </a:moveTo>
                  <a:cubicBezTo>
                    <a:pt x="0" y="39"/>
                    <a:pt x="0" y="39"/>
                    <a:pt x="0" y="39"/>
                  </a:cubicBezTo>
                  <a:cubicBezTo>
                    <a:pt x="25" y="32"/>
                    <a:pt x="52" y="28"/>
                    <a:pt x="79" y="28"/>
                  </a:cubicBezTo>
                  <a:cubicBezTo>
                    <a:pt x="88" y="28"/>
                    <a:pt x="97" y="24"/>
                    <a:pt x="103" y="18"/>
                  </a:cubicBezTo>
                  <a:cubicBezTo>
                    <a:pt x="107" y="13"/>
                    <a:pt x="107" y="13"/>
                    <a:pt x="107" y="13"/>
                  </a:cubicBezTo>
                  <a:cubicBezTo>
                    <a:pt x="100" y="23"/>
                    <a:pt x="89" y="28"/>
                    <a:pt x="78" y="28"/>
                  </a:cubicBezTo>
                  <a:cubicBezTo>
                    <a:pt x="71" y="28"/>
                    <a:pt x="64" y="26"/>
                    <a:pt x="57" y="21"/>
                  </a:cubicBezTo>
                  <a:cubicBezTo>
                    <a:pt x="29" y="0"/>
                    <a:pt x="29" y="0"/>
                    <a:pt x="29" y="0"/>
                  </a:cubicBezTo>
                </a:path>
              </a:pathLst>
            </a:custGeom>
            <a:solidFill>
              <a:schemeClr val="accent3">
                <a:lumMod val="75000"/>
              </a:schemeClr>
            </a:solid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8">
              <a:extLst>
                <a:ext uri="{FF2B5EF4-FFF2-40B4-BE49-F238E27FC236}">
                  <a16:creationId xmlns:a16="http://schemas.microsoft.com/office/drawing/2014/main" id="{DB3FB979-561D-3A45-8374-41CC53761241}"/>
                </a:ext>
              </a:extLst>
            </p:cNvPr>
            <p:cNvSpPr>
              <a:spLocks/>
            </p:cNvSpPr>
            <p:nvPr/>
          </p:nvSpPr>
          <p:spPr bwMode="auto">
            <a:xfrm rot="8640000">
              <a:off x="5435450" y="3691388"/>
              <a:ext cx="20466" cy="0"/>
            </a:xfrm>
            <a:custGeom>
              <a:avLst/>
              <a:gdLst>
                <a:gd name="T0" fmla="*/ 2 w 5"/>
                <a:gd name="T1" fmla="*/ 0 w 5"/>
                <a:gd name="T2" fmla="*/ 3 w 5"/>
                <a:gd name="T3" fmla="*/ 5 w 5"/>
                <a:gd name="T4" fmla="*/ 2 w 5"/>
              </a:gdLst>
              <a:ahLst/>
              <a:cxnLst>
                <a:cxn ang="0">
                  <a:pos x="T0" y="0"/>
                </a:cxn>
                <a:cxn ang="0">
                  <a:pos x="T1" y="0"/>
                </a:cxn>
                <a:cxn ang="0">
                  <a:pos x="T2" y="0"/>
                </a:cxn>
                <a:cxn ang="0">
                  <a:pos x="T3" y="0"/>
                </a:cxn>
                <a:cxn ang="0">
                  <a:pos x="T4" y="0"/>
                </a:cxn>
              </a:cxnLst>
              <a:rect l="0" t="0" r="r" b="b"/>
              <a:pathLst>
                <a:path w="5">
                  <a:moveTo>
                    <a:pt x="2" y="0"/>
                  </a:moveTo>
                  <a:cubicBezTo>
                    <a:pt x="2" y="0"/>
                    <a:pt x="1" y="0"/>
                    <a:pt x="0" y="0"/>
                  </a:cubicBezTo>
                  <a:cubicBezTo>
                    <a:pt x="1" y="0"/>
                    <a:pt x="2" y="0"/>
                    <a:pt x="3" y="0"/>
                  </a:cubicBezTo>
                  <a:cubicBezTo>
                    <a:pt x="3" y="0"/>
                    <a:pt x="4" y="0"/>
                    <a:pt x="5" y="0"/>
                  </a:cubicBezTo>
                  <a:cubicBezTo>
                    <a:pt x="4" y="0"/>
                    <a:pt x="3" y="0"/>
                    <a:pt x="2" y="0"/>
                  </a:cubicBezTo>
                </a:path>
              </a:pathLst>
            </a:custGeom>
            <a:solidFill>
              <a:srgbClr val="001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29">
              <a:extLst>
                <a:ext uri="{FF2B5EF4-FFF2-40B4-BE49-F238E27FC236}">
                  <a16:creationId xmlns:a16="http://schemas.microsoft.com/office/drawing/2014/main" id="{5E431D8C-4636-1E49-B775-57BAC62679C2}"/>
                </a:ext>
              </a:extLst>
            </p:cNvPr>
            <p:cNvSpPr>
              <a:spLocks/>
            </p:cNvSpPr>
            <p:nvPr/>
          </p:nvSpPr>
          <p:spPr bwMode="auto">
            <a:xfrm rot="8640000">
              <a:off x="5229570" y="3435696"/>
              <a:ext cx="317230" cy="266063"/>
            </a:xfrm>
            <a:custGeom>
              <a:avLst/>
              <a:gdLst>
                <a:gd name="T0" fmla="*/ 50 w 85"/>
                <a:gd name="T1" fmla="*/ 0 h 71"/>
                <a:gd name="T2" fmla="*/ 47 w 85"/>
                <a:gd name="T3" fmla="*/ 0 h 71"/>
                <a:gd name="T4" fmla="*/ 21 w 85"/>
                <a:gd name="T5" fmla="*/ 15 h 71"/>
                <a:gd name="T6" fmla="*/ 0 w 85"/>
                <a:gd name="T7" fmla="*/ 43 h 71"/>
                <a:gd name="T8" fmla="*/ 28 w 85"/>
                <a:gd name="T9" fmla="*/ 64 h 71"/>
                <a:gd name="T10" fmla="*/ 49 w 85"/>
                <a:gd name="T11" fmla="*/ 71 h 71"/>
                <a:gd name="T12" fmla="*/ 78 w 85"/>
                <a:gd name="T13" fmla="*/ 56 h 71"/>
                <a:gd name="T14" fmla="*/ 78 w 85"/>
                <a:gd name="T15" fmla="*/ 56 h 71"/>
                <a:gd name="T16" fmla="*/ 84 w 85"/>
                <a:gd name="T17" fmla="*/ 36 h 71"/>
                <a:gd name="T18" fmla="*/ 70 w 85"/>
                <a:gd name="T19" fmla="*/ 7 h 71"/>
                <a:gd name="T20" fmla="*/ 70 w 85"/>
                <a:gd name="T21" fmla="*/ 7 h 71"/>
                <a:gd name="T22" fmla="*/ 52 w 85"/>
                <a:gd name="T23" fmla="*/ 0 h 71"/>
                <a:gd name="T24" fmla="*/ 50 w 85"/>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1">
                  <a:moveTo>
                    <a:pt x="50" y="0"/>
                  </a:moveTo>
                  <a:cubicBezTo>
                    <a:pt x="49" y="0"/>
                    <a:pt x="48" y="0"/>
                    <a:pt x="47" y="0"/>
                  </a:cubicBezTo>
                  <a:cubicBezTo>
                    <a:pt x="37" y="1"/>
                    <a:pt x="27" y="6"/>
                    <a:pt x="21" y="15"/>
                  </a:cubicBezTo>
                  <a:cubicBezTo>
                    <a:pt x="0" y="43"/>
                    <a:pt x="0" y="43"/>
                    <a:pt x="0" y="43"/>
                  </a:cubicBezTo>
                  <a:cubicBezTo>
                    <a:pt x="28" y="64"/>
                    <a:pt x="28" y="64"/>
                    <a:pt x="28" y="64"/>
                  </a:cubicBezTo>
                  <a:cubicBezTo>
                    <a:pt x="35" y="69"/>
                    <a:pt x="42" y="71"/>
                    <a:pt x="49" y="71"/>
                  </a:cubicBezTo>
                  <a:cubicBezTo>
                    <a:pt x="60" y="71"/>
                    <a:pt x="71" y="66"/>
                    <a:pt x="78" y="56"/>
                  </a:cubicBezTo>
                  <a:cubicBezTo>
                    <a:pt x="78" y="56"/>
                    <a:pt x="78" y="56"/>
                    <a:pt x="78" y="56"/>
                  </a:cubicBezTo>
                  <a:cubicBezTo>
                    <a:pt x="82" y="50"/>
                    <a:pt x="84" y="43"/>
                    <a:pt x="84" y="36"/>
                  </a:cubicBezTo>
                  <a:cubicBezTo>
                    <a:pt x="85" y="25"/>
                    <a:pt x="80" y="14"/>
                    <a:pt x="70" y="7"/>
                  </a:cubicBezTo>
                  <a:cubicBezTo>
                    <a:pt x="70" y="7"/>
                    <a:pt x="70" y="7"/>
                    <a:pt x="70" y="7"/>
                  </a:cubicBezTo>
                  <a:cubicBezTo>
                    <a:pt x="64" y="3"/>
                    <a:pt x="58" y="1"/>
                    <a:pt x="52" y="0"/>
                  </a:cubicBezTo>
                  <a:cubicBezTo>
                    <a:pt x="51" y="0"/>
                    <a:pt x="50" y="0"/>
                    <a:pt x="50" y="0"/>
                  </a:cubicBezTo>
                </a:path>
              </a:pathLst>
            </a:custGeom>
            <a:solidFill>
              <a:schemeClr val="accent3">
                <a:lumMod val="50000"/>
              </a:schemeClr>
            </a:solidFill>
            <a:ln>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863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3" grpId="0"/>
      <p:bldP spid="64" grpId="0"/>
      <p:bldP spid="73" grpId="0"/>
      <p:bldP spid="74" grpId="0"/>
      <p:bldP spid="8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23">
            <a:extLst>
              <a:ext uri="{FF2B5EF4-FFF2-40B4-BE49-F238E27FC236}">
                <a16:creationId xmlns:a16="http://schemas.microsoft.com/office/drawing/2014/main" id="{50F172DE-E117-2340-9479-BB24A66DC7DF}"/>
              </a:ext>
            </a:extLst>
          </p:cNvPr>
          <p:cNvSpPr/>
          <p:nvPr/>
        </p:nvSpPr>
        <p:spPr>
          <a:xfrm rot="5400000">
            <a:off x="5770520" y="403960"/>
            <a:ext cx="1612415" cy="4143941"/>
          </a:xfrm>
          <a:prstGeom prst="round2SameRect">
            <a:avLst>
              <a:gd name="adj1" fmla="val 50000"/>
              <a:gd name="adj2" fmla="val 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4476902"/>
            <a:ext cx="4045306" cy="66659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7" name="Object 8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3" name="think-cell Slide" r:id="rId6" imgW="216" imgH="216" progId="TCLayout.ActiveDocument.1">
                  <p:embed/>
                </p:oleObj>
              </mc:Choice>
              <mc:Fallback>
                <p:oleObj name="think-cell Slide" r:id="rId6" imgW="216" imgH="216" progId="TCLayout.ActiveDocument.1">
                  <p:embed/>
                  <p:pic>
                    <p:nvPicPr>
                      <p:cNvPr id="87" name="Object 8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base" latinLnBrk="0" hangingPunct="1">
              <a:lnSpc>
                <a:spcPct val="8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5073"/>
              </a:solidFill>
              <a:effectLst/>
              <a:uLnTx/>
              <a:uFillTx/>
              <a:latin typeface="CiscoSansTT ExtraLight" panose="020B0303020201020303" pitchFamily="34" charset="0"/>
              <a:ea typeface="+mn-ea"/>
              <a:cs typeface="CiscoSansTT Thin" panose="020B0203020201020303" pitchFamily="34" charset="0"/>
              <a:sym typeface="CiscoSansTT ExtraLight" panose="020B0303020201020303" pitchFamily="34" charset="0"/>
            </a:endParaRPr>
          </a:p>
        </p:txBody>
      </p:sp>
      <p:sp>
        <p:nvSpPr>
          <p:cNvPr id="3" name="Title 2"/>
          <p:cNvSpPr>
            <a:spLocks noGrp="1"/>
          </p:cNvSpPr>
          <p:nvPr>
            <p:ph type="title"/>
          </p:nvPr>
        </p:nvSpPr>
        <p:spPr/>
        <p:txBody>
          <a:bodyPr/>
          <a:lstStyle/>
          <a:p>
            <a:r>
              <a:rPr lang="en-US"/>
              <a:t>Use Cisco Threat Response everywhere</a:t>
            </a:r>
            <a:endParaRPr lang="en-US" dirty="0"/>
          </a:p>
        </p:txBody>
      </p:sp>
      <p:grpSp>
        <p:nvGrpSpPr>
          <p:cNvPr id="2" name="Group 1">
            <a:extLst>
              <a:ext uri="{FF2B5EF4-FFF2-40B4-BE49-F238E27FC236}">
                <a16:creationId xmlns:a16="http://schemas.microsoft.com/office/drawing/2014/main" id="{76F3D3E1-824D-4445-94A1-0803827BC0AD}"/>
              </a:ext>
            </a:extLst>
          </p:cNvPr>
          <p:cNvGrpSpPr>
            <a:grpSpLocks noChangeAspect="1"/>
          </p:cNvGrpSpPr>
          <p:nvPr/>
        </p:nvGrpSpPr>
        <p:grpSpPr>
          <a:xfrm>
            <a:off x="517271" y="1343236"/>
            <a:ext cx="4766826" cy="3657600"/>
            <a:chOff x="526062" y="1255316"/>
            <a:chExt cx="4940866" cy="3791141"/>
          </a:xfrm>
        </p:grpSpPr>
        <p:pic>
          <p:nvPicPr>
            <p:cNvPr id="19" name="Thunderbolt_Desktop-Monitor_Cutout.png">
              <a:extLst>
                <a:ext uri="{FF2B5EF4-FFF2-40B4-BE49-F238E27FC236}">
                  <a16:creationId xmlns:a16="http://schemas.microsoft.com/office/drawing/2014/main" id="{E6FE019B-8600-8447-9156-04ED8BC077CE}"/>
                </a:ext>
              </a:extLst>
            </p:cNvPr>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6062" y="1255316"/>
              <a:ext cx="4940866" cy="379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a:extLst>
                <a:ext uri="{FF2B5EF4-FFF2-40B4-BE49-F238E27FC236}">
                  <a16:creationId xmlns:a16="http://schemas.microsoft.com/office/drawing/2014/main" id="{FC7E054E-16C2-4B44-9B5A-EEBCEA03E390}"/>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58982" y="1479105"/>
              <a:ext cx="4489293" cy="2678864"/>
            </a:xfrm>
            <a:prstGeom prst="rect">
              <a:avLst/>
            </a:prstGeom>
          </p:spPr>
        </p:pic>
      </p:grpSp>
      <p:sp>
        <p:nvSpPr>
          <p:cNvPr id="5" name="TextBox 4">
            <a:extLst>
              <a:ext uri="{FF2B5EF4-FFF2-40B4-BE49-F238E27FC236}">
                <a16:creationId xmlns:a16="http://schemas.microsoft.com/office/drawing/2014/main" id="{A7F50EF7-E1DE-7645-A05B-E8D2D873FD86}"/>
              </a:ext>
            </a:extLst>
          </p:cNvPr>
          <p:cNvSpPr txBox="1"/>
          <p:nvPr/>
        </p:nvSpPr>
        <p:spPr>
          <a:xfrm>
            <a:off x="5699848" y="1784810"/>
            <a:ext cx="2794945" cy="1384995"/>
          </a:xfrm>
          <a:prstGeom prst="rect">
            <a:avLst/>
          </a:prstGeom>
          <a:noFill/>
        </p:spPr>
        <p:txBody>
          <a:bodyPr wrap="square" rtlCol="0">
            <a:spAutoFit/>
          </a:bodyPr>
          <a:lstStyle/>
          <a:p>
            <a:pPr marL="6350" lvl="0" eaLnBrk="1" hangingPunct="1">
              <a:defRPr/>
            </a:pPr>
            <a:r>
              <a:rPr lang="en-US" b="1" dirty="0">
                <a:solidFill>
                  <a:schemeClr val="tx2"/>
                </a:solidFill>
                <a:latin typeface="CiscoSansTT ExtraLight"/>
              </a:rPr>
              <a:t>Casebook browser </a:t>
            </a:r>
            <a:br>
              <a:rPr lang="en-US" b="1" dirty="0">
                <a:solidFill>
                  <a:schemeClr val="tx2"/>
                </a:solidFill>
                <a:latin typeface="CiscoSansTT ExtraLight"/>
              </a:rPr>
            </a:br>
            <a:r>
              <a:rPr lang="en-US" b="1" dirty="0">
                <a:solidFill>
                  <a:schemeClr val="tx2"/>
                </a:solidFill>
                <a:latin typeface="CiscoSansTT ExtraLight"/>
              </a:rPr>
              <a:t>plug-ins </a:t>
            </a:r>
          </a:p>
          <a:p>
            <a:pPr marL="6350" lvl="0" eaLnBrk="1" hangingPunct="1">
              <a:defRPr/>
            </a:pPr>
            <a:endParaRPr lang="en-US" sz="1200" dirty="0">
              <a:solidFill>
                <a:schemeClr val="tx2"/>
              </a:solidFill>
              <a:latin typeface="CiscoSansTT ExtraLight"/>
            </a:endParaRPr>
          </a:p>
          <a:p>
            <a:pPr marL="6350" lvl="0" eaLnBrk="1" hangingPunct="1">
              <a:defRPr/>
            </a:pPr>
            <a:r>
              <a:rPr lang="en-US" sz="1200" b="1" dirty="0">
                <a:latin typeface="CiscoSansTT ExtraLight"/>
              </a:rPr>
              <a:t>Chrome and Firefox</a:t>
            </a:r>
          </a:p>
          <a:p>
            <a:pPr marL="6350" lvl="1">
              <a:defRPr/>
            </a:pPr>
            <a:r>
              <a:rPr lang="en-US" sz="1200" dirty="0">
                <a:solidFill>
                  <a:schemeClr val="accent1"/>
                </a:solidFill>
                <a:latin typeface="CiscoSansTT ExtraLight"/>
                <a:hlinkClick r:id="rId10">
                  <a:extLst>
                    <a:ext uri="{A12FA001-AC4F-418D-AE19-62706E023703}">
                      <ahyp:hlinkClr xmlns:ahyp="http://schemas.microsoft.com/office/drawing/2018/hyperlinkcolor" val="tx"/>
                    </a:ext>
                  </a:extLst>
                </a:hlinkClick>
              </a:rPr>
              <a:t>cs.co/CTR4Chrome</a:t>
            </a:r>
            <a:endParaRPr lang="en-US" sz="1200" dirty="0">
              <a:solidFill>
                <a:schemeClr val="accent1"/>
              </a:solidFill>
              <a:latin typeface="CiscoSansTT ExtraLight"/>
            </a:endParaRPr>
          </a:p>
          <a:p>
            <a:pPr marL="6350" lvl="1">
              <a:defRPr/>
            </a:pPr>
            <a:r>
              <a:rPr lang="en-US" sz="1200" dirty="0">
                <a:solidFill>
                  <a:schemeClr val="accent1"/>
                </a:solidFill>
                <a:latin typeface="CiscoSansTT ExtraLight"/>
                <a:hlinkClick r:id="rId11">
                  <a:extLst>
                    <a:ext uri="{A12FA001-AC4F-418D-AE19-62706E023703}">
                      <ahyp:hlinkClr xmlns:ahyp="http://schemas.microsoft.com/office/drawing/2018/hyperlinkcolor" val="tx"/>
                    </a:ext>
                  </a:extLst>
                </a:hlinkClick>
              </a:rPr>
              <a:t>cs.co/CTR4Firefox</a:t>
            </a:r>
            <a:endParaRPr lang="en-US" sz="1200" dirty="0">
              <a:solidFill>
                <a:schemeClr val="accent1"/>
              </a:solidFill>
              <a:latin typeface="CiscoSansTT ExtraLight"/>
              <a:hlinkClick r:id="rId12">
                <a:extLst>
                  <a:ext uri="{A12FA001-AC4F-418D-AE19-62706E023703}">
                    <ahyp:hlinkClr xmlns:ahyp="http://schemas.microsoft.com/office/drawing/2018/hyperlinkcolor" val="tx"/>
                  </a:ext>
                </a:extLst>
              </a:hlinkClick>
            </a:endParaRPr>
          </a:p>
        </p:txBody>
      </p:sp>
      <p:sp>
        <p:nvSpPr>
          <p:cNvPr id="10" name="Rectangle 9">
            <a:extLst>
              <a:ext uri="{FF2B5EF4-FFF2-40B4-BE49-F238E27FC236}">
                <a16:creationId xmlns:a16="http://schemas.microsoft.com/office/drawing/2014/main" id="{E9544C05-636B-2140-B030-07D551B7ABCB}"/>
              </a:ext>
            </a:extLst>
          </p:cNvPr>
          <p:cNvSpPr/>
          <p:nvPr/>
        </p:nvSpPr>
        <p:spPr>
          <a:xfrm>
            <a:off x="437765" y="853571"/>
            <a:ext cx="7597682" cy="369332"/>
          </a:xfrm>
          <a:prstGeom prst="rect">
            <a:avLst/>
          </a:prstGeom>
        </p:spPr>
        <p:txBody>
          <a:bodyPr wrap="square">
            <a:spAutoFit/>
          </a:bodyPr>
          <a:lstStyle/>
          <a:p>
            <a:r>
              <a:rPr lang="en-US" dirty="0">
                <a:solidFill>
                  <a:srgbClr val="00BCEB"/>
                </a:solidFill>
                <a:latin typeface="CiscoSansTT ExtraLight"/>
                <a:cs typeface="CiscoSansTT Thin" charset="0"/>
              </a:rPr>
              <a:t>Kick off an investigation from any browser-based console</a:t>
            </a:r>
            <a:endParaRPr lang="en-US" dirty="0">
              <a:latin typeface="+mn-lt"/>
            </a:endParaRPr>
          </a:p>
        </p:txBody>
      </p:sp>
    </p:spTree>
    <p:extLst>
      <p:ext uri="{BB962C8B-B14F-4D97-AF65-F5344CB8AC3E}">
        <p14:creationId xmlns:p14="http://schemas.microsoft.com/office/powerpoint/2010/main" val="321254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6317EA-E626-244A-9A1A-DA303D7B5894}"/>
              </a:ext>
            </a:extLst>
          </p:cNvPr>
          <p:cNvSpPr>
            <a:spLocks noGrp="1"/>
          </p:cNvSpPr>
          <p:nvPr>
            <p:ph type="title"/>
          </p:nvPr>
        </p:nvSpPr>
        <p:spPr/>
        <p:txBody>
          <a:bodyPr/>
          <a:lstStyle/>
          <a:p>
            <a:r>
              <a:rPr lang="en-US" dirty="0"/>
              <a:t>Threat Response use cases</a:t>
            </a:r>
            <a:endParaRPr lang="en-US" strike="sngStrike" dirty="0"/>
          </a:p>
        </p:txBody>
      </p:sp>
      <p:sp>
        <p:nvSpPr>
          <p:cNvPr id="4" name="Text Placeholder 3">
            <a:extLst>
              <a:ext uri="{FF2B5EF4-FFF2-40B4-BE49-F238E27FC236}">
                <a16:creationId xmlns:a16="http://schemas.microsoft.com/office/drawing/2014/main" id="{D9910F2E-63DF-1140-9DC2-9A808E4ADF41}"/>
              </a:ext>
            </a:extLst>
          </p:cNvPr>
          <p:cNvSpPr>
            <a:spLocks noGrp="1"/>
          </p:cNvSpPr>
          <p:nvPr>
            <p:ph type="body" sz="quarter" idx="10"/>
          </p:nvPr>
        </p:nvSpPr>
        <p:spPr>
          <a:xfrm>
            <a:off x="5451694" y="531812"/>
            <a:ext cx="3197006" cy="4059237"/>
          </a:xfrm>
        </p:spPr>
        <p:txBody>
          <a:bodyPr/>
          <a:lstStyle/>
          <a:p>
            <a:pPr marL="0" indent="0">
              <a:buNone/>
            </a:pPr>
            <a:r>
              <a:rPr lang="en-US" dirty="0"/>
              <a:t>Threat hunting</a:t>
            </a:r>
          </a:p>
          <a:p>
            <a:pPr marL="0" indent="0">
              <a:buNone/>
            </a:pPr>
            <a:r>
              <a:rPr lang="en-US" dirty="0"/>
              <a:t>Ransomware</a:t>
            </a:r>
          </a:p>
          <a:p>
            <a:pPr marL="0" indent="0">
              <a:buNone/>
            </a:pPr>
            <a:r>
              <a:rPr lang="en-US" dirty="0"/>
              <a:t>Phishing attacks </a:t>
            </a:r>
          </a:p>
          <a:p>
            <a:pPr marL="0" indent="0">
              <a:buNone/>
            </a:pPr>
            <a:r>
              <a:rPr lang="en-US" dirty="0"/>
              <a:t>File-less malware</a:t>
            </a:r>
          </a:p>
          <a:p>
            <a:pPr marL="0" indent="0">
              <a:buNone/>
            </a:pPr>
            <a:r>
              <a:rPr lang="en-US" dirty="0"/>
              <a:t>Server-based attacks</a:t>
            </a:r>
          </a:p>
          <a:p>
            <a:pPr marL="0" indent="0">
              <a:buNone/>
            </a:pPr>
            <a:r>
              <a:rPr lang="en-US" dirty="0" err="1"/>
              <a:t>Cryptomining</a:t>
            </a:r>
            <a:endParaRPr lang="en-US" dirty="0"/>
          </a:p>
        </p:txBody>
      </p:sp>
      <p:grpSp>
        <p:nvGrpSpPr>
          <p:cNvPr id="5" name="Group 4">
            <a:extLst>
              <a:ext uri="{FF2B5EF4-FFF2-40B4-BE49-F238E27FC236}">
                <a16:creationId xmlns:a16="http://schemas.microsoft.com/office/drawing/2014/main" id="{0F4B03DA-ABFE-AE4F-92C4-5E51862ADB30}"/>
              </a:ext>
            </a:extLst>
          </p:cNvPr>
          <p:cNvGrpSpPr>
            <a:grpSpLocks noChangeAspect="1"/>
          </p:cNvGrpSpPr>
          <p:nvPr/>
        </p:nvGrpSpPr>
        <p:grpSpPr>
          <a:xfrm>
            <a:off x="4994058" y="1081923"/>
            <a:ext cx="327054" cy="321662"/>
            <a:chOff x="6333580" y="2334557"/>
            <a:chExt cx="545984" cy="536983"/>
          </a:xfrm>
        </p:grpSpPr>
        <p:sp>
          <p:nvSpPr>
            <p:cNvPr id="6" name="Freeform 251">
              <a:extLst>
                <a:ext uri="{FF2B5EF4-FFF2-40B4-BE49-F238E27FC236}">
                  <a16:creationId xmlns:a16="http://schemas.microsoft.com/office/drawing/2014/main" id="{8E5F7672-3FB4-4E43-86F4-AA686A138F98}"/>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7" name="Freeform 256">
              <a:extLst>
                <a:ext uri="{FF2B5EF4-FFF2-40B4-BE49-F238E27FC236}">
                  <a16:creationId xmlns:a16="http://schemas.microsoft.com/office/drawing/2014/main" id="{CA947B54-92DB-B149-A7F0-9177A988149E}"/>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8" name="Freeform 260">
              <a:extLst>
                <a:ext uri="{FF2B5EF4-FFF2-40B4-BE49-F238E27FC236}">
                  <a16:creationId xmlns:a16="http://schemas.microsoft.com/office/drawing/2014/main" id="{A7BA7E01-57C6-1843-A2D0-409F7B4639B1}"/>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a:extLst>
              <a:ext uri="{FF2B5EF4-FFF2-40B4-BE49-F238E27FC236}">
                <a16:creationId xmlns:a16="http://schemas.microsoft.com/office/drawing/2014/main" id="{8BD1538A-A2AD-7548-BEA4-5D561B8E04D3}"/>
              </a:ext>
            </a:extLst>
          </p:cNvPr>
          <p:cNvGrpSpPr>
            <a:grpSpLocks noChangeAspect="1"/>
          </p:cNvGrpSpPr>
          <p:nvPr/>
        </p:nvGrpSpPr>
        <p:grpSpPr>
          <a:xfrm>
            <a:off x="4994058" y="1587286"/>
            <a:ext cx="327054" cy="321662"/>
            <a:chOff x="6333580" y="2334557"/>
            <a:chExt cx="545984" cy="536983"/>
          </a:xfrm>
        </p:grpSpPr>
        <p:sp>
          <p:nvSpPr>
            <p:cNvPr id="10" name="Freeform 251">
              <a:extLst>
                <a:ext uri="{FF2B5EF4-FFF2-40B4-BE49-F238E27FC236}">
                  <a16:creationId xmlns:a16="http://schemas.microsoft.com/office/drawing/2014/main" id="{8BBA4ED0-4A04-9348-93AC-36FA389822FC}"/>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11" name="Freeform 256">
              <a:extLst>
                <a:ext uri="{FF2B5EF4-FFF2-40B4-BE49-F238E27FC236}">
                  <a16:creationId xmlns:a16="http://schemas.microsoft.com/office/drawing/2014/main" id="{A2950DD8-4ED3-B54F-80F6-EDEA0119DC7D}"/>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12" name="Freeform 260">
              <a:extLst>
                <a:ext uri="{FF2B5EF4-FFF2-40B4-BE49-F238E27FC236}">
                  <a16:creationId xmlns:a16="http://schemas.microsoft.com/office/drawing/2014/main" id="{4838BDCC-3D7C-9C40-B0FB-ADA859267997}"/>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D04369F1-00A9-8E40-B3F6-BA77CDE7F1FF}"/>
              </a:ext>
            </a:extLst>
          </p:cNvPr>
          <p:cNvGrpSpPr>
            <a:grpSpLocks noChangeAspect="1"/>
          </p:cNvGrpSpPr>
          <p:nvPr/>
        </p:nvGrpSpPr>
        <p:grpSpPr>
          <a:xfrm>
            <a:off x="4994058" y="2092649"/>
            <a:ext cx="327054" cy="321662"/>
            <a:chOff x="6333580" y="2334557"/>
            <a:chExt cx="545984" cy="536983"/>
          </a:xfrm>
        </p:grpSpPr>
        <p:sp>
          <p:nvSpPr>
            <p:cNvPr id="14" name="Freeform 251">
              <a:extLst>
                <a:ext uri="{FF2B5EF4-FFF2-40B4-BE49-F238E27FC236}">
                  <a16:creationId xmlns:a16="http://schemas.microsoft.com/office/drawing/2014/main" id="{5F41025B-B344-1D44-8571-D51D13743035}"/>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15" name="Freeform 256">
              <a:extLst>
                <a:ext uri="{FF2B5EF4-FFF2-40B4-BE49-F238E27FC236}">
                  <a16:creationId xmlns:a16="http://schemas.microsoft.com/office/drawing/2014/main" id="{AAC5C1F3-BE0B-F84F-96C4-A05685CBEC97}"/>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16" name="Freeform 260">
              <a:extLst>
                <a:ext uri="{FF2B5EF4-FFF2-40B4-BE49-F238E27FC236}">
                  <a16:creationId xmlns:a16="http://schemas.microsoft.com/office/drawing/2014/main" id="{A40925AD-D305-624D-A10D-C4E449CC575C}"/>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4AA64EEB-ADB2-D34E-80D6-2FF04A7F95A4}"/>
              </a:ext>
            </a:extLst>
          </p:cNvPr>
          <p:cNvGrpSpPr>
            <a:grpSpLocks noChangeAspect="1"/>
          </p:cNvGrpSpPr>
          <p:nvPr/>
        </p:nvGrpSpPr>
        <p:grpSpPr>
          <a:xfrm>
            <a:off x="4994058" y="2598012"/>
            <a:ext cx="327054" cy="321662"/>
            <a:chOff x="6333580" y="2334557"/>
            <a:chExt cx="545984" cy="536983"/>
          </a:xfrm>
        </p:grpSpPr>
        <p:sp>
          <p:nvSpPr>
            <p:cNvPr id="18" name="Freeform 251">
              <a:extLst>
                <a:ext uri="{FF2B5EF4-FFF2-40B4-BE49-F238E27FC236}">
                  <a16:creationId xmlns:a16="http://schemas.microsoft.com/office/drawing/2014/main" id="{62D090FE-A2F4-B842-85CA-637AEFE2F50F}"/>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19" name="Freeform 256">
              <a:extLst>
                <a:ext uri="{FF2B5EF4-FFF2-40B4-BE49-F238E27FC236}">
                  <a16:creationId xmlns:a16="http://schemas.microsoft.com/office/drawing/2014/main" id="{1255349A-E15C-2349-BB34-0C659C3B1F62}"/>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20" name="Freeform 260">
              <a:extLst>
                <a:ext uri="{FF2B5EF4-FFF2-40B4-BE49-F238E27FC236}">
                  <a16:creationId xmlns:a16="http://schemas.microsoft.com/office/drawing/2014/main" id="{6AEEF693-8843-2241-A58C-AAFCD69AA5D3}"/>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3F749355-62ED-5243-8FB1-86D8CF1F42E8}"/>
              </a:ext>
            </a:extLst>
          </p:cNvPr>
          <p:cNvGrpSpPr>
            <a:grpSpLocks noChangeAspect="1"/>
          </p:cNvGrpSpPr>
          <p:nvPr/>
        </p:nvGrpSpPr>
        <p:grpSpPr>
          <a:xfrm>
            <a:off x="4994058" y="3103375"/>
            <a:ext cx="327054" cy="321662"/>
            <a:chOff x="6333580" y="2334557"/>
            <a:chExt cx="545984" cy="536983"/>
          </a:xfrm>
        </p:grpSpPr>
        <p:sp>
          <p:nvSpPr>
            <p:cNvPr id="22" name="Freeform 251">
              <a:extLst>
                <a:ext uri="{FF2B5EF4-FFF2-40B4-BE49-F238E27FC236}">
                  <a16:creationId xmlns:a16="http://schemas.microsoft.com/office/drawing/2014/main" id="{F2B28E2C-0A90-C747-9EE1-22AC935699BB}"/>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23" name="Freeform 256">
              <a:extLst>
                <a:ext uri="{FF2B5EF4-FFF2-40B4-BE49-F238E27FC236}">
                  <a16:creationId xmlns:a16="http://schemas.microsoft.com/office/drawing/2014/main" id="{E1D4E729-4161-794D-8116-A604A54E3A35}"/>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24" name="Freeform 260">
              <a:extLst>
                <a:ext uri="{FF2B5EF4-FFF2-40B4-BE49-F238E27FC236}">
                  <a16:creationId xmlns:a16="http://schemas.microsoft.com/office/drawing/2014/main" id="{70AF445F-ED37-394F-80FB-819935EF5D88}"/>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AA9AD84B-3748-C241-9923-313008F9DD1C}"/>
              </a:ext>
            </a:extLst>
          </p:cNvPr>
          <p:cNvGrpSpPr>
            <a:grpSpLocks noChangeAspect="1"/>
          </p:cNvGrpSpPr>
          <p:nvPr/>
        </p:nvGrpSpPr>
        <p:grpSpPr>
          <a:xfrm>
            <a:off x="4994058" y="3608738"/>
            <a:ext cx="327054" cy="321662"/>
            <a:chOff x="6333580" y="2334557"/>
            <a:chExt cx="545984" cy="536983"/>
          </a:xfrm>
        </p:grpSpPr>
        <p:sp>
          <p:nvSpPr>
            <p:cNvPr id="26" name="Freeform 251">
              <a:extLst>
                <a:ext uri="{FF2B5EF4-FFF2-40B4-BE49-F238E27FC236}">
                  <a16:creationId xmlns:a16="http://schemas.microsoft.com/office/drawing/2014/main" id="{5DF845AD-DD72-3849-B180-6AD8C4A5FA4E}"/>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27" name="Freeform 256">
              <a:extLst>
                <a:ext uri="{FF2B5EF4-FFF2-40B4-BE49-F238E27FC236}">
                  <a16:creationId xmlns:a16="http://schemas.microsoft.com/office/drawing/2014/main" id="{93DC126D-C862-7148-BEE4-09B1B537806C}"/>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28" name="Freeform 260">
              <a:extLst>
                <a:ext uri="{FF2B5EF4-FFF2-40B4-BE49-F238E27FC236}">
                  <a16:creationId xmlns:a16="http://schemas.microsoft.com/office/drawing/2014/main" id="{3750C873-EE69-BA45-A043-55ABC68F4059}"/>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242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51F387-366A-4F4F-8329-97F4859ED335}"/>
              </a:ext>
            </a:extLst>
          </p:cNvPr>
          <p:cNvSpPr>
            <a:spLocks noGrp="1"/>
          </p:cNvSpPr>
          <p:nvPr>
            <p:ph type="body" sz="quarter" idx="10"/>
          </p:nvPr>
        </p:nvSpPr>
        <p:spPr>
          <a:xfrm>
            <a:off x="528337" y="1129840"/>
            <a:ext cx="2729087" cy="533943"/>
          </a:xfrm>
        </p:spPr>
        <p:txBody>
          <a:bodyPr anchor="b" anchorCtr="0">
            <a:noAutofit/>
          </a:bodyPr>
          <a:lstStyle/>
          <a:p>
            <a:pPr marL="6350" indent="0">
              <a:lnSpc>
                <a:spcPct val="100000"/>
              </a:lnSpc>
              <a:spcBef>
                <a:spcPts val="0"/>
              </a:spcBef>
              <a:spcAft>
                <a:spcPts val="600"/>
              </a:spcAft>
              <a:buNone/>
            </a:pPr>
            <a:r>
              <a:rPr lang="en-US" sz="1600" b="1" dirty="0">
                <a:solidFill>
                  <a:schemeClr val="accent5"/>
                </a:solidFill>
              </a:rPr>
              <a:t>Without Threat Response</a:t>
            </a:r>
          </a:p>
          <a:p>
            <a:pPr marL="173038" indent="-166688">
              <a:lnSpc>
                <a:spcPct val="100000"/>
              </a:lnSpc>
              <a:spcBef>
                <a:spcPts val="0"/>
              </a:spcBef>
              <a:spcAft>
                <a:spcPts val="600"/>
              </a:spcAft>
              <a:buSzPct val="100000"/>
              <a:buFont typeface="+mj-lt"/>
              <a:buAutoNum type="arabicPeriod"/>
            </a:pPr>
            <a:r>
              <a:rPr lang="en-US" sz="1200" b="1" dirty="0">
                <a:solidFill>
                  <a:schemeClr val="bg1"/>
                </a:solidFill>
              </a:rPr>
              <a:t>IOC / Alert</a:t>
            </a:r>
          </a:p>
        </p:txBody>
      </p:sp>
      <p:sp>
        <p:nvSpPr>
          <p:cNvPr id="4" name="Text Placeholder 3">
            <a:extLst>
              <a:ext uri="{FF2B5EF4-FFF2-40B4-BE49-F238E27FC236}">
                <a16:creationId xmlns:a16="http://schemas.microsoft.com/office/drawing/2014/main" id="{632EC136-ADEB-5C4D-8B29-E473246C09C4}"/>
              </a:ext>
            </a:extLst>
          </p:cNvPr>
          <p:cNvSpPr>
            <a:spLocks noGrp="1"/>
          </p:cNvSpPr>
          <p:nvPr>
            <p:ph type="body" sz="quarter" idx="11"/>
          </p:nvPr>
        </p:nvSpPr>
        <p:spPr>
          <a:xfrm>
            <a:off x="528338" y="3163702"/>
            <a:ext cx="5650343" cy="1055454"/>
          </a:xfrm>
        </p:spPr>
        <p:txBody>
          <a:bodyPr/>
          <a:lstStyle/>
          <a:p>
            <a:pPr marL="6350" indent="0">
              <a:spcBef>
                <a:spcPts val="0"/>
              </a:spcBef>
              <a:spcAft>
                <a:spcPts val="600"/>
              </a:spcAft>
              <a:buNone/>
            </a:pPr>
            <a:r>
              <a:rPr lang="en-US" sz="1600" b="1" dirty="0">
                <a:solidFill>
                  <a:schemeClr val="accent2"/>
                </a:solidFill>
              </a:rPr>
              <a:t>With Threat Response</a:t>
            </a:r>
          </a:p>
          <a:p>
            <a:pPr marL="173038" indent="-173038">
              <a:spcBef>
                <a:spcPts val="0"/>
              </a:spcBef>
              <a:spcAft>
                <a:spcPts val="600"/>
              </a:spcAft>
              <a:buSzPct val="100000"/>
              <a:buFont typeface="+mj-lt"/>
              <a:buAutoNum type="arabicPeriod"/>
            </a:pPr>
            <a:r>
              <a:rPr lang="en-US" sz="1200" b="1" dirty="0"/>
              <a:t>IOC / Alert / Browser Plugin</a:t>
            </a:r>
          </a:p>
          <a:p>
            <a:pPr marL="173038" indent="-173038">
              <a:spcBef>
                <a:spcPts val="0"/>
              </a:spcBef>
              <a:spcAft>
                <a:spcPts val="600"/>
              </a:spcAft>
              <a:buSzPct val="100000"/>
              <a:buFont typeface="+mj-lt"/>
              <a:buAutoNum type="arabicPeriod"/>
            </a:pPr>
            <a:r>
              <a:rPr lang="en-US" sz="1200" dirty="0"/>
              <a:t>Investigate and remediate incidents from multiple security tools in a single console</a:t>
            </a:r>
          </a:p>
        </p:txBody>
      </p:sp>
      <p:sp>
        <p:nvSpPr>
          <p:cNvPr id="2" name="Title 1">
            <a:extLst>
              <a:ext uri="{FF2B5EF4-FFF2-40B4-BE49-F238E27FC236}">
                <a16:creationId xmlns:a16="http://schemas.microsoft.com/office/drawing/2014/main" id="{0F52F18F-4A91-8344-849B-1C316EDA2769}"/>
              </a:ext>
            </a:extLst>
          </p:cNvPr>
          <p:cNvSpPr>
            <a:spLocks noGrp="1"/>
          </p:cNvSpPr>
          <p:nvPr>
            <p:ph type="title"/>
          </p:nvPr>
        </p:nvSpPr>
        <p:spPr>
          <a:xfrm>
            <a:off x="437766" y="341313"/>
            <a:ext cx="8345488" cy="731837"/>
          </a:xfrm>
        </p:spPr>
        <p:txBody>
          <a:bodyPr/>
          <a:lstStyle/>
          <a:p>
            <a:r>
              <a:rPr lang="en-US" dirty="0"/>
              <a:t>Your SecOps with and without Threat Response</a:t>
            </a:r>
          </a:p>
        </p:txBody>
      </p:sp>
      <p:sp>
        <p:nvSpPr>
          <p:cNvPr id="5" name="Rounded Rectangle 4">
            <a:extLst>
              <a:ext uri="{FF2B5EF4-FFF2-40B4-BE49-F238E27FC236}">
                <a16:creationId xmlns:a16="http://schemas.microsoft.com/office/drawing/2014/main" id="{E99AB6D2-AFC5-8A47-9834-4F08EB0A24D6}"/>
              </a:ext>
            </a:extLst>
          </p:cNvPr>
          <p:cNvSpPr/>
          <p:nvPr/>
        </p:nvSpPr>
        <p:spPr>
          <a:xfrm>
            <a:off x="533400" y="2687353"/>
            <a:ext cx="8108666" cy="274320"/>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2"/>
                </a:solidFill>
              </a:rPr>
              <a:t>32 minutes</a:t>
            </a:r>
          </a:p>
        </p:txBody>
      </p:sp>
      <p:sp>
        <p:nvSpPr>
          <p:cNvPr id="6" name="Rounded Rectangle 5">
            <a:extLst>
              <a:ext uri="{FF2B5EF4-FFF2-40B4-BE49-F238E27FC236}">
                <a16:creationId xmlns:a16="http://schemas.microsoft.com/office/drawing/2014/main" id="{C7CF6013-529B-6642-8E63-354A0B67210D}"/>
              </a:ext>
            </a:extLst>
          </p:cNvPr>
          <p:cNvSpPr/>
          <p:nvPr/>
        </p:nvSpPr>
        <p:spPr>
          <a:xfrm>
            <a:off x="437766" y="4218752"/>
            <a:ext cx="1627632" cy="27432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2"/>
                </a:solidFill>
              </a:rPr>
              <a:t>5 minutes</a:t>
            </a:r>
          </a:p>
        </p:txBody>
      </p:sp>
      <p:grpSp>
        <p:nvGrpSpPr>
          <p:cNvPr id="46" name="Group 45">
            <a:extLst>
              <a:ext uri="{FF2B5EF4-FFF2-40B4-BE49-F238E27FC236}">
                <a16:creationId xmlns:a16="http://schemas.microsoft.com/office/drawing/2014/main" id="{F23FE2D9-8F59-2C47-837F-7D017C976356}"/>
              </a:ext>
            </a:extLst>
          </p:cNvPr>
          <p:cNvGrpSpPr/>
          <p:nvPr/>
        </p:nvGrpSpPr>
        <p:grpSpPr>
          <a:xfrm>
            <a:off x="6013973" y="3335062"/>
            <a:ext cx="1617232" cy="917695"/>
            <a:chOff x="4831007" y="3572441"/>
            <a:chExt cx="1082675" cy="614362"/>
          </a:xfrm>
        </p:grpSpPr>
        <p:sp>
          <p:nvSpPr>
            <p:cNvPr id="16" name="Freeform 29">
              <a:extLst>
                <a:ext uri="{FF2B5EF4-FFF2-40B4-BE49-F238E27FC236}">
                  <a16:creationId xmlns:a16="http://schemas.microsoft.com/office/drawing/2014/main" id="{BEEA1EDD-5EB9-F940-85A0-626DD116539A}"/>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0">
              <a:extLst>
                <a:ext uri="{FF2B5EF4-FFF2-40B4-BE49-F238E27FC236}">
                  <a16:creationId xmlns:a16="http://schemas.microsoft.com/office/drawing/2014/main" id="{0E728C16-5E54-E34B-AFED-1C722EBB0258}"/>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C9912FA-F8CD-1A43-977E-4024D96B7824}"/>
              </a:ext>
            </a:extLst>
          </p:cNvPr>
          <p:cNvGrpSpPr/>
          <p:nvPr/>
        </p:nvGrpSpPr>
        <p:grpSpPr>
          <a:xfrm>
            <a:off x="6367397" y="3434267"/>
            <a:ext cx="924440" cy="572857"/>
            <a:chOff x="5434769" y="3377400"/>
            <a:chExt cx="798701" cy="494939"/>
          </a:xfrm>
        </p:grpSpPr>
        <p:pic>
          <p:nvPicPr>
            <p:cNvPr id="47" name="Picture 46">
              <a:extLst>
                <a:ext uri="{FF2B5EF4-FFF2-40B4-BE49-F238E27FC236}">
                  <a16:creationId xmlns:a16="http://schemas.microsoft.com/office/drawing/2014/main" id="{0CF819E6-1E5B-8548-A70F-FCB8DF74261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434769" y="3377400"/>
              <a:ext cx="265383" cy="265383"/>
            </a:xfrm>
            <a:prstGeom prst="rect">
              <a:avLst/>
            </a:prstGeom>
          </p:spPr>
        </p:pic>
        <p:pic>
          <p:nvPicPr>
            <p:cNvPr id="48" name="Picture 47">
              <a:extLst>
                <a:ext uri="{FF2B5EF4-FFF2-40B4-BE49-F238E27FC236}">
                  <a16:creationId xmlns:a16="http://schemas.microsoft.com/office/drawing/2014/main" id="{8A14F1CD-2F71-1843-B218-B89C36A0E8E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702705" y="3377400"/>
              <a:ext cx="265383" cy="265383"/>
            </a:xfrm>
            <a:prstGeom prst="rect">
              <a:avLst/>
            </a:prstGeom>
          </p:spPr>
        </p:pic>
        <p:pic>
          <p:nvPicPr>
            <p:cNvPr id="49" name="Picture 48">
              <a:extLst>
                <a:ext uri="{FF2B5EF4-FFF2-40B4-BE49-F238E27FC236}">
                  <a16:creationId xmlns:a16="http://schemas.microsoft.com/office/drawing/2014/main" id="{FE7D8470-A83E-C44A-B163-A3D3C8D3F14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968087" y="3377400"/>
              <a:ext cx="265383" cy="265383"/>
            </a:xfrm>
            <a:prstGeom prst="rect">
              <a:avLst/>
            </a:prstGeom>
          </p:spPr>
        </p:pic>
        <p:pic>
          <p:nvPicPr>
            <p:cNvPr id="50" name="Picture 49">
              <a:extLst>
                <a:ext uri="{FF2B5EF4-FFF2-40B4-BE49-F238E27FC236}">
                  <a16:creationId xmlns:a16="http://schemas.microsoft.com/office/drawing/2014/main" id="{EBAFF272-2F22-0C49-9281-FAE788BBD60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835397" y="3606956"/>
              <a:ext cx="265383" cy="265383"/>
            </a:xfrm>
            <a:prstGeom prst="rect">
              <a:avLst/>
            </a:prstGeom>
          </p:spPr>
        </p:pic>
        <p:pic>
          <p:nvPicPr>
            <p:cNvPr id="51" name="Picture 50">
              <a:extLst>
                <a:ext uri="{FF2B5EF4-FFF2-40B4-BE49-F238E27FC236}">
                  <a16:creationId xmlns:a16="http://schemas.microsoft.com/office/drawing/2014/main" id="{35C851C8-031E-3B43-B668-AC31A1C43CA9}"/>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567461" y="3606956"/>
              <a:ext cx="267935" cy="265383"/>
            </a:xfrm>
            <a:prstGeom prst="rect">
              <a:avLst/>
            </a:prstGeom>
          </p:spPr>
        </p:pic>
      </p:grpSp>
      <p:grpSp>
        <p:nvGrpSpPr>
          <p:cNvPr id="54" name="Group 144">
            <a:extLst>
              <a:ext uri="{FF2B5EF4-FFF2-40B4-BE49-F238E27FC236}">
                <a16:creationId xmlns:a16="http://schemas.microsoft.com/office/drawing/2014/main" id="{F1141FFC-DAA4-2A45-8E67-11A5954C9908}"/>
              </a:ext>
            </a:extLst>
          </p:cNvPr>
          <p:cNvGrpSpPr>
            <a:grpSpLocks noChangeAspect="1"/>
          </p:cNvGrpSpPr>
          <p:nvPr/>
        </p:nvGrpSpPr>
        <p:grpSpPr bwMode="auto">
          <a:xfrm>
            <a:off x="780439" y="2063735"/>
            <a:ext cx="528639" cy="446958"/>
            <a:chOff x="1261" y="240"/>
            <a:chExt cx="3236" cy="2736"/>
          </a:xfrm>
        </p:grpSpPr>
        <p:sp>
          <p:nvSpPr>
            <p:cNvPr id="55" name="Freeform 145">
              <a:extLst>
                <a:ext uri="{FF2B5EF4-FFF2-40B4-BE49-F238E27FC236}">
                  <a16:creationId xmlns:a16="http://schemas.microsoft.com/office/drawing/2014/main" id="{3FD93375-7C79-6046-92FF-CBBDF5CCC683}"/>
                </a:ext>
              </a:extLst>
            </p:cNvPr>
            <p:cNvSpPr>
              <a:spLocks/>
            </p:cNvSpPr>
            <p:nvPr/>
          </p:nvSpPr>
          <p:spPr bwMode="auto">
            <a:xfrm>
              <a:off x="1261" y="240"/>
              <a:ext cx="3236" cy="2736"/>
            </a:xfrm>
            <a:custGeom>
              <a:avLst/>
              <a:gdLst>
                <a:gd name="T0" fmla="*/ 1205 w 2644"/>
                <a:gd name="T1" fmla="*/ 90 h 2290"/>
                <a:gd name="T2" fmla="*/ 52 w 2644"/>
                <a:gd name="T3" fmla="*/ 2087 h 2290"/>
                <a:gd name="T4" fmla="*/ 169 w 2644"/>
                <a:gd name="T5" fmla="*/ 2290 h 2290"/>
                <a:gd name="T6" fmla="*/ 2475 w 2644"/>
                <a:gd name="T7" fmla="*/ 2290 h 2290"/>
                <a:gd name="T8" fmla="*/ 2592 w 2644"/>
                <a:gd name="T9" fmla="*/ 2087 h 2290"/>
                <a:gd name="T10" fmla="*/ 1439 w 2644"/>
                <a:gd name="T11" fmla="*/ 90 h 2290"/>
                <a:gd name="T12" fmla="*/ 1205 w 2644"/>
                <a:gd name="T13" fmla="*/ 90 h 2290"/>
              </a:gdLst>
              <a:ahLst/>
              <a:cxnLst>
                <a:cxn ang="0">
                  <a:pos x="T0" y="T1"/>
                </a:cxn>
                <a:cxn ang="0">
                  <a:pos x="T2" y="T3"/>
                </a:cxn>
                <a:cxn ang="0">
                  <a:pos x="T4" y="T5"/>
                </a:cxn>
                <a:cxn ang="0">
                  <a:pos x="T6" y="T7"/>
                </a:cxn>
                <a:cxn ang="0">
                  <a:pos x="T8" y="T9"/>
                </a:cxn>
                <a:cxn ang="0">
                  <a:pos x="T10" y="T11"/>
                </a:cxn>
                <a:cxn ang="0">
                  <a:pos x="T12" y="T13"/>
                </a:cxn>
              </a:cxnLst>
              <a:rect l="0" t="0" r="r" b="b"/>
              <a:pathLst>
                <a:path w="2644" h="2290">
                  <a:moveTo>
                    <a:pt x="1205" y="90"/>
                  </a:moveTo>
                  <a:cubicBezTo>
                    <a:pt x="52" y="2087"/>
                    <a:pt x="52" y="2087"/>
                    <a:pt x="52" y="2087"/>
                  </a:cubicBezTo>
                  <a:cubicBezTo>
                    <a:pt x="0" y="2177"/>
                    <a:pt x="65" y="2290"/>
                    <a:pt x="169" y="2290"/>
                  </a:cubicBezTo>
                  <a:cubicBezTo>
                    <a:pt x="2475" y="2290"/>
                    <a:pt x="2475" y="2290"/>
                    <a:pt x="2475" y="2290"/>
                  </a:cubicBezTo>
                  <a:cubicBezTo>
                    <a:pt x="2579" y="2290"/>
                    <a:pt x="2644" y="2177"/>
                    <a:pt x="2592" y="2087"/>
                  </a:cubicBezTo>
                  <a:cubicBezTo>
                    <a:pt x="1439" y="90"/>
                    <a:pt x="1439" y="90"/>
                    <a:pt x="1439" y="90"/>
                  </a:cubicBezTo>
                  <a:cubicBezTo>
                    <a:pt x="1387" y="0"/>
                    <a:pt x="1257" y="0"/>
                    <a:pt x="1205" y="9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146">
              <a:extLst>
                <a:ext uri="{FF2B5EF4-FFF2-40B4-BE49-F238E27FC236}">
                  <a16:creationId xmlns:a16="http://schemas.microsoft.com/office/drawing/2014/main" id="{F35EC219-827C-2A40-B513-37FF2FD0482A}"/>
                </a:ext>
              </a:extLst>
            </p:cNvPr>
            <p:cNvSpPr>
              <a:spLocks noChangeArrowheads="1"/>
            </p:cNvSpPr>
            <p:nvPr/>
          </p:nvSpPr>
          <p:spPr bwMode="auto">
            <a:xfrm>
              <a:off x="2696" y="2323"/>
              <a:ext cx="367" cy="358"/>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47">
              <a:extLst>
                <a:ext uri="{FF2B5EF4-FFF2-40B4-BE49-F238E27FC236}">
                  <a16:creationId xmlns:a16="http://schemas.microsoft.com/office/drawing/2014/main" id="{247C6C1E-4B3B-2042-B656-878C8F382940}"/>
                </a:ext>
              </a:extLst>
            </p:cNvPr>
            <p:cNvSpPr>
              <a:spLocks/>
            </p:cNvSpPr>
            <p:nvPr/>
          </p:nvSpPr>
          <p:spPr bwMode="auto">
            <a:xfrm>
              <a:off x="2717" y="904"/>
              <a:ext cx="325" cy="1177"/>
            </a:xfrm>
            <a:custGeom>
              <a:avLst/>
              <a:gdLst>
                <a:gd name="T0" fmla="*/ 133 w 266"/>
                <a:gd name="T1" fmla="*/ 0 h 985"/>
                <a:gd name="T2" fmla="*/ 133 w 266"/>
                <a:gd name="T3" fmla="*/ 0 h 985"/>
                <a:gd name="T4" fmla="*/ 0 w 266"/>
                <a:gd name="T5" fmla="*/ 133 h 985"/>
                <a:gd name="T6" fmla="*/ 0 w 266"/>
                <a:gd name="T7" fmla="*/ 853 h 985"/>
                <a:gd name="T8" fmla="*/ 133 w 266"/>
                <a:gd name="T9" fmla="*/ 985 h 985"/>
                <a:gd name="T10" fmla="*/ 133 w 266"/>
                <a:gd name="T11" fmla="*/ 985 h 985"/>
                <a:gd name="T12" fmla="*/ 266 w 266"/>
                <a:gd name="T13" fmla="*/ 853 h 985"/>
                <a:gd name="T14" fmla="*/ 266 w 266"/>
                <a:gd name="T15" fmla="*/ 133 h 985"/>
                <a:gd name="T16" fmla="*/ 133 w 266"/>
                <a:gd name="T1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985">
                  <a:moveTo>
                    <a:pt x="133" y="0"/>
                  </a:moveTo>
                  <a:cubicBezTo>
                    <a:pt x="133" y="0"/>
                    <a:pt x="133" y="0"/>
                    <a:pt x="133" y="0"/>
                  </a:cubicBezTo>
                  <a:cubicBezTo>
                    <a:pt x="60" y="0"/>
                    <a:pt x="0" y="59"/>
                    <a:pt x="0" y="133"/>
                  </a:cubicBezTo>
                  <a:cubicBezTo>
                    <a:pt x="0" y="853"/>
                    <a:pt x="0" y="853"/>
                    <a:pt x="0" y="853"/>
                  </a:cubicBezTo>
                  <a:cubicBezTo>
                    <a:pt x="0" y="926"/>
                    <a:pt x="60" y="985"/>
                    <a:pt x="133" y="985"/>
                  </a:cubicBezTo>
                  <a:cubicBezTo>
                    <a:pt x="133" y="985"/>
                    <a:pt x="133" y="985"/>
                    <a:pt x="133" y="985"/>
                  </a:cubicBezTo>
                  <a:cubicBezTo>
                    <a:pt x="206" y="985"/>
                    <a:pt x="266" y="926"/>
                    <a:pt x="266" y="853"/>
                  </a:cubicBezTo>
                  <a:cubicBezTo>
                    <a:pt x="266" y="133"/>
                    <a:pt x="266" y="133"/>
                    <a:pt x="266" y="133"/>
                  </a:cubicBezTo>
                  <a:cubicBezTo>
                    <a:pt x="266" y="59"/>
                    <a:pt x="206" y="0"/>
                    <a:pt x="133" y="0"/>
                  </a:cubicBezTo>
                  <a:close/>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Text Placeholder 2">
            <a:extLst>
              <a:ext uri="{FF2B5EF4-FFF2-40B4-BE49-F238E27FC236}">
                <a16:creationId xmlns:a16="http://schemas.microsoft.com/office/drawing/2014/main" id="{3DF91B00-11FC-9C40-A24E-58E004FA55A5}"/>
              </a:ext>
            </a:extLst>
          </p:cNvPr>
          <p:cNvSpPr txBox="1">
            <a:spLocks/>
          </p:cNvSpPr>
          <p:nvPr/>
        </p:nvSpPr>
        <p:spPr>
          <a:xfrm>
            <a:off x="1841147" y="1299271"/>
            <a:ext cx="2849880" cy="533943"/>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34950" indent="-228600">
              <a:lnSpc>
                <a:spcPct val="100000"/>
              </a:lnSpc>
              <a:spcBef>
                <a:spcPts val="0"/>
              </a:spcBef>
              <a:spcAft>
                <a:spcPts val="600"/>
              </a:spcAft>
              <a:buSzPct val="100000"/>
              <a:buFont typeface="+mj-lt"/>
              <a:buAutoNum type="arabicPeriod" startAt="2"/>
            </a:pPr>
            <a:r>
              <a:rPr lang="en-US" sz="1200" b="1">
                <a:solidFill>
                  <a:schemeClr val="bg1"/>
                </a:solidFill>
              </a:rPr>
              <a:t>Investigate incidents in multiple consoles</a:t>
            </a:r>
          </a:p>
        </p:txBody>
      </p:sp>
      <p:grpSp>
        <p:nvGrpSpPr>
          <p:cNvPr id="137" name="Group 136">
            <a:extLst>
              <a:ext uri="{FF2B5EF4-FFF2-40B4-BE49-F238E27FC236}">
                <a16:creationId xmlns:a16="http://schemas.microsoft.com/office/drawing/2014/main" id="{EE1DCB98-C353-7F4C-8784-0290CE40F1BD}"/>
              </a:ext>
            </a:extLst>
          </p:cNvPr>
          <p:cNvGrpSpPr/>
          <p:nvPr/>
        </p:nvGrpSpPr>
        <p:grpSpPr>
          <a:xfrm>
            <a:off x="1781095" y="1824454"/>
            <a:ext cx="3333528" cy="750028"/>
            <a:chOff x="1781095" y="1538175"/>
            <a:chExt cx="3333528" cy="750028"/>
          </a:xfrm>
        </p:grpSpPr>
        <p:grpSp>
          <p:nvGrpSpPr>
            <p:cNvPr id="90" name="Group 89">
              <a:extLst>
                <a:ext uri="{FF2B5EF4-FFF2-40B4-BE49-F238E27FC236}">
                  <a16:creationId xmlns:a16="http://schemas.microsoft.com/office/drawing/2014/main" id="{0E2A31ED-E1CA-9449-A1E2-D8EA06F35762}"/>
                </a:ext>
              </a:extLst>
            </p:cNvPr>
            <p:cNvGrpSpPr/>
            <p:nvPr/>
          </p:nvGrpSpPr>
          <p:grpSpPr>
            <a:xfrm>
              <a:off x="1781095" y="1831933"/>
              <a:ext cx="3333527" cy="456270"/>
              <a:chOff x="1245517" y="1370508"/>
              <a:chExt cx="6704716" cy="917695"/>
            </a:xfrm>
          </p:grpSpPr>
          <p:grpSp>
            <p:nvGrpSpPr>
              <p:cNvPr id="86" name="Group 85">
                <a:extLst>
                  <a:ext uri="{FF2B5EF4-FFF2-40B4-BE49-F238E27FC236}">
                    <a16:creationId xmlns:a16="http://schemas.microsoft.com/office/drawing/2014/main" id="{62F25F98-94C9-A441-9F2B-000A7013519B}"/>
                  </a:ext>
                </a:extLst>
              </p:cNvPr>
              <p:cNvGrpSpPr/>
              <p:nvPr/>
            </p:nvGrpSpPr>
            <p:grpSpPr>
              <a:xfrm>
                <a:off x="1245517" y="1370508"/>
                <a:ext cx="1617232" cy="917695"/>
                <a:chOff x="1386547" y="1370508"/>
                <a:chExt cx="1617232" cy="917695"/>
              </a:xfrm>
            </p:grpSpPr>
            <p:grpSp>
              <p:nvGrpSpPr>
                <p:cNvPr id="58" name="Group 57">
                  <a:extLst>
                    <a:ext uri="{FF2B5EF4-FFF2-40B4-BE49-F238E27FC236}">
                      <a16:creationId xmlns:a16="http://schemas.microsoft.com/office/drawing/2014/main" id="{402D468D-12BF-E04A-9C9F-C31D933BD2EA}"/>
                    </a:ext>
                  </a:extLst>
                </p:cNvPr>
                <p:cNvGrpSpPr/>
                <p:nvPr/>
              </p:nvGrpSpPr>
              <p:grpSpPr>
                <a:xfrm>
                  <a:off x="1386547" y="1370508"/>
                  <a:ext cx="1617232" cy="917695"/>
                  <a:chOff x="4831007" y="3572441"/>
                  <a:chExt cx="1082675" cy="614362"/>
                </a:xfrm>
              </p:grpSpPr>
              <p:sp>
                <p:nvSpPr>
                  <p:cNvPr id="59" name="Freeform 29">
                    <a:extLst>
                      <a:ext uri="{FF2B5EF4-FFF2-40B4-BE49-F238E27FC236}">
                        <a16:creationId xmlns:a16="http://schemas.microsoft.com/office/drawing/2014/main" id="{5D383B97-BE87-394C-B68B-C172F3D91A9C}"/>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id="{53DBD271-E860-1C40-85C8-92843BB7E733}"/>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Rectangle 60">
                  <a:extLst>
                    <a:ext uri="{FF2B5EF4-FFF2-40B4-BE49-F238E27FC236}">
                      <a16:creationId xmlns:a16="http://schemas.microsoft.com/office/drawing/2014/main" id="{2736FF7F-A5E0-DD49-B6B8-3524937E9928}"/>
                    </a:ext>
                  </a:extLst>
                </p:cNvPr>
                <p:cNvSpPr/>
                <p:nvPr/>
              </p:nvSpPr>
              <p:spPr>
                <a:xfrm>
                  <a:off x="1769120"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FF76FFE-8B2E-124A-B4B3-7C6B5F8CC0C3}"/>
                    </a:ext>
                  </a:extLst>
                </p:cNvPr>
                <p:cNvSpPr/>
                <p:nvPr/>
              </p:nvSpPr>
              <p:spPr>
                <a:xfrm>
                  <a:off x="1769120" y="1515694"/>
                  <a:ext cx="432769" cy="24355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BED9698-CE25-7442-9C4A-A03617EC3358}"/>
                    </a:ext>
                  </a:extLst>
                </p:cNvPr>
                <p:cNvSpPr/>
                <p:nvPr/>
              </p:nvSpPr>
              <p:spPr>
                <a:xfrm>
                  <a:off x="2227289"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D458CD7-F721-8A41-95AB-3CF1D35F3E1F}"/>
                    </a:ext>
                  </a:extLst>
                </p:cNvPr>
                <p:cNvSpPr/>
                <p:nvPr/>
              </p:nvSpPr>
              <p:spPr>
                <a:xfrm>
                  <a:off x="2227289"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0D35B3FD-C0A1-3147-8FA2-61699AB91223}"/>
                  </a:ext>
                </a:extLst>
              </p:cNvPr>
              <p:cNvGrpSpPr/>
              <p:nvPr/>
            </p:nvGrpSpPr>
            <p:grpSpPr>
              <a:xfrm>
                <a:off x="2941345" y="1370508"/>
                <a:ext cx="1617232" cy="917695"/>
                <a:chOff x="2936141" y="1370508"/>
                <a:chExt cx="1617232" cy="917695"/>
              </a:xfrm>
            </p:grpSpPr>
            <p:grpSp>
              <p:nvGrpSpPr>
                <p:cNvPr id="65" name="Group 64">
                  <a:extLst>
                    <a:ext uri="{FF2B5EF4-FFF2-40B4-BE49-F238E27FC236}">
                      <a16:creationId xmlns:a16="http://schemas.microsoft.com/office/drawing/2014/main" id="{CC24D1E1-77E2-3F42-9C1D-E3B6031F9361}"/>
                    </a:ext>
                  </a:extLst>
                </p:cNvPr>
                <p:cNvGrpSpPr/>
                <p:nvPr/>
              </p:nvGrpSpPr>
              <p:grpSpPr>
                <a:xfrm>
                  <a:off x="2936141" y="1370508"/>
                  <a:ext cx="1617232" cy="917695"/>
                  <a:chOff x="4831007" y="3572441"/>
                  <a:chExt cx="1082675" cy="614362"/>
                </a:xfrm>
              </p:grpSpPr>
              <p:sp>
                <p:nvSpPr>
                  <p:cNvPr id="66" name="Freeform 29">
                    <a:extLst>
                      <a:ext uri="{FF2B5EF4-FFF2-40B4-BE49-F238E27FC236}">
                        <a16:creationId xmlns:a16="http://schemas.microsoft.com/office/drawing/2014/main" id="{53B3739B-6706-244E-9AC3-7DBEB12DAD68}"/>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0">
                    <a:extLst>
                      <a:ext uri="{FF2B5EF4-FFF2-40B4-BE49-F238E27FC236}">
                        <a16:creationId xmlns:a16="http://schemas.microsoft.com/office/drawing/2014/main" id="{8B2BE009-56F8-E54C-84C5-05AA2208832C}"/>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Rectangle 67">
                  <a:extLst>
                    <a:ext uri="{FF2B5EF4-FFF2-40B4-BE49-F238E27FC236}">
                      <a16:creationId xmlns:a16="http://schemas.microsoft.com/office/drawing/2014/main" id="{2AB187EE-5F9D-A645-B1D7-232216C2489D}"/>
                    </a:ext>
                  </a:extLst>
                </p:cNvPr>
                <p:cNvSpPr/>
                <p:nvPr/>
              </p:nvSpPr>
              <p:spPr>
                <a:xfrm>
                  <a:off x="3318714"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5C504E6-2979-5743-A275-0C7DB5613B7B}"/>
                    </a:ext>
                  </a:extLst>
                </p:cNvPr>
                <p:cNvSpPr/>
                <p:nvPr/>
              </p:nvSpPr>
              <p:spPr>
                <a:xfrm>
                  <a:off x="3318714"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F021D81-A38C-6F4F-8F01-B66976FF6042}"/>
                    </a:ext>
                  </a:extLst>
                </p:cNvPr>
                <p:cNvSpPr/>
                <p:nvPr/>
              </p:nvSpPr>
              <p:spPr>
                <a:xfrm>
                  <a:off x="3776883" y="1515694"/>
                  <a:ext cx="432769" cy="24355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C5B6101-2A8D-9E48-8797-8AB9E8EEF51E}"/>
                    </a:ext>
                  </a:extLst>
                </p:cNvPr>
                <p:cNvSpPr/>
                <p:nvPr/>
              </p:nvSpPr>
              <p:spPr>
                <a:xfrm>
                  <a:off x="3776883"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4936D73E-BAEE-DC48-9590-B8797D4043D8}"/>
                  </a:ext>
                </a:extLst>
              </p:cNvPr>
              <p:cNvGrpSpPr/>
              <p:nvPr/>
            </p:nvGrpSpPr>
            <p:grpSpPr>
              <a:xfrm>
                <a:off x="4637173" y="1370508"/>
                <a:ext cx="1617232" cy="917695"/>
                <a:chOff x="4620900" y="1370508"/>
                <a:chExt cx="1617232" cy="917695"/>
              </a:xfrm>
            </p:grpSpPr>
            <p:grpSp>
              <p:nvGrpSpPr>
                <p:cNvPr id="72" name="Group 71">
                  <a:extLst>
                    <a:ext uri="{FF2B5EF4-FFF2-40B4-BE49-F238E27FC236}">
                      <a16:creationId xmlns:a16="http://schemas.microsoft.com/office/drawing/2014/main" id="{60519DEB-D7F8-054D-936E-C7C58714278C}"/>
                    </a:ext>
                  </a:extLst>
                </p:cNvPr>
                <p:cNvGrpSpPr/>
                <p:nvPr/>
              </p:nvGrpSpPr>
              <p:grpSpPr>
                <a:xfrm>
                  <a:off x="4620900" y="1370508"/>
                  <a:ext cx="1617232" cy="917695"/>
                  <a:chOff x="4831007" y="3572441"/>
                  <a:chExt cx="1082675" cy="614362"/>
                </a:xfrm>
              </p:grpSpPr>
              <p:sp>
                <p:nvSpPr>
                  <p:cNvPr id="73" name="Freeform 29">
                    <a:extLst>
                      <a:ext uri="{FF2B5EF4-FFF2-40B4-BE49-F238E27FC236}">
                        <a16:creationId xmlns:a16="http://schemas.microsoft.com/office/drawing/2014/main" id="{7FA72455-23FD-2343-A3E9-72B3297092C0}"/>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0">
                    <a:extLst>
                      <a:ext uri="{FF2B5EF4-FFF2-40B4-BE49-F238E27FC236}">
                        <a16:creationId xmlns:a16="http://schemas.microsoft.com/office/drawing/2014/main" id="{E6AB416A-27AF-2F41-BA89-835E5E0A5F93}"/>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5" name="Rectangle 74">
                  <a:extLst>
                    <a:ext uri="{FF2B5EF4-FFF2-40B4-BE49-F238E27FC236}">
                      <a16:creationId xmlns:a16="http://schemas.microsoft.com/office/drawing/2014/main" id="{C1F94DC4-1B5C-CF46-8CCF-B82AC2D9935E}"/>
                    </a:ext>
                  </a:extLst>
                </p:cNvPr>
                <p:cNvSpPr/>
                <p:nvPr/>
              </p:nvSpPr>
              <p:spPr>
                <a:xfrm>
                  <a:off x="5003473"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7B1585-2D8E-3843-A0FA-D1B94C99ACDE}"/>
                    </a:ext>
                  </a:extLst>
                </p:cNvPr>
                <p:cNvSpPr/>
                <p:nvPr/>
              </p:nvSpPr>
              <p:spPr>
                <a:xfrm>
                  <a:off x="5003473"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26DF5A1-07F4-3544-877B-128534C2A681}"/>
                    </a:ext>
                  </a:extLst>
                </p:cNvPr>
                <p:cNvSpPr/>
                <p:nvPr/>
              </p:nvSpPr>
              <p:spPr>
                <a:xfrm>
                  <a:off x="5461642"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9B3B798-C171-9242-8B8B-9C5881384502}"/>
                    </a:ext>
                  </a:extLst>
                </p:cNvPr>
                <p:cNvSpPr/>
                <p:nvPr/>
              </p:nvSpPr>
              <p:spPr>
                <a:xfrm>
                  <a:off x="5461642" y="1785144"/>
                  <a:ext cx="432769" cy="24355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3C10C65C-1390-084A-B929-83652DC5416A}"/>
                  </a:ext>
                </a:extLst>
              </p:cNvPr>
              <p:cNvGrpSpPr/>
              <p:nvPr/>
            </p:nvGrpSpPr>
            <p:grpSpPr>
              <a:xfrm>
                <a:off x="6333001" y="1370508"/>
                <a:ext cx="1617232" cy="917695"/>
                <a:chOff x="6354984" y="1370508"/>
                <a:chExt cx="1617232" cy="917695"/>
              </a:xfrm>
            </p:grpSpPr>
            <p:grpSp>
              <p:nvGrpSpPr>
                <p:cNvPr id="79" name="Group 78">
                  <a:extLst>
                    <a:ext uri="{FF2B5EF4-FFF2-40B4-BE49-F238E27FC236}">
                      <a16:creationId xmlns:a16="http://schemas.microsoft.com/office/drawing/2014/main" id="{B4C08072-C769-C746-8DD1-AD108D5EBAA0}"/>
                    </a:ext>
                  </a:extLst>
                </p:cNvPr>
                <p:cNvGrpSpPr/>
                <p:nvPr/>
              </p:nvGrpSpPr>
              <p:grpSpPr>
                <a:xfrm>
                  <a:off x="6354984" y="1370508"/>
                  <a:ext cx="1617232" cy="917695"/>
                  <a:chOff x="4831007" y="3572441"/>
                  <a:chExt cx="1082675" cy="614362"/>
                </a:xfrm>
              </p:grpSpPr>
              <p:sp>
                <p:nvSpPr>
                  <p:cNvPr id="80" name="Freeform 29">
                    <a:extLst>
                      <a:ext uri="{FF2B5EF4-FFF2-40B4-BE49-F238E27FC236}">
                        <a16:creationId xmlns:a16="http://schemas.microsoft.com/office/drawing/2014/main" id="{91C856A0-6AB3-9B44-9B69-6A78382AE3F2}"/>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0">
                    <a:extLst>
                      <a:ext uri="{FF2B5EF4-FFF2-40B4-BE49-F238E27FC236}">
                        <a16:creationId xmlns:a16="http://schemas.microsoft.com/office/drawing/2014/main" id="{2A9FF84F-2EB9-624C-9914-E3C3E21F0552}"/>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2" name="Rectangle 81">
                  <a:extLst>
                    <a:ext uri="{FF2B5EF4-FFF2-40B4-BE49-F238E27FC236}">
                      <a16:creationId xmlns:a16="http://schemas.microsoft.com/office/drawing/2014/main" id="{4D99DCD7-1FA0-6146-A2DB-2784A410E450}"/>
                    </a:ext>
                  </a:extLst>
                </p:cNvPr>
                <p:cNvSpPr/>
                <p:nvPr/>
              </p:nvSpPr>
              <p:spPr>
                <a:xfrm>
                  <a:off x="6737557" y="1785144"/>
                  <a:ext cx="432769" cy="24355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EF385FF-A33C-424F-B765-55CFC52B4BAB}"/>
                    </a:ext>
                  </a:extLst>
                </p:cNvPr>
                <p:cNvSpPr/>
                <p:nvPr/>
              </p:nvSpPr>
              <p:spPr>
                <a:xfrm>
                  <a:off x="6737557"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E4B12B7-7FC7-C040-99E0-0E3308088788}"/>
                    </a:ext>
                  </a:extLst>
                </p:cNvPr>
                <p:cNvSpPr/>
                <p:nvPr/>
              </p:nvSpPr>
              <p:spPr>
                <a:xfrm>
                  <a:off x="7195726"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AE0EC35-6705-3247-9097-BCDE096CF426}"/>
                    </a:ext>
                  </a:extLst>
                </p:cNvPr>
                <p:cNvSpPr/>
                <p:nvPr/>
              </p:nvSpPr>
              <p:spPr>
                <a:xfrm>
                  <a:off x="7195726"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9" name="Text Placeholder 2">
              <a:extLst>
                <a:ext uri="{FF2B5EF4-FFF2-40B4-BE49-F238E27FC236}">
                  <a16:creationId xmlns:a16="http://schemas.microsoft.com/office/drawing/2014/main" id="{21CDC5D7-D800-C648-9F95-5D5955C212A2}"/>
                </a:ext>
              </a:extLst>
            </p:cNvPr>
            <p:cNvSpPr txBox="1">
              <a:spLocks/>
            </p:cNvSpPr>
            <p:nvPr/>
          </p:nvSpPr>
          <p:spPr>
            <a:xfrm>
              <a:off x="1828800" y="1538175"/>
              <a:ext cx="1188345" cy="302518"/>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350" lvl="1" indent="0">
                <a:lnSpc>
                  <a:spcPct val="100000"/>
                </a:lnSpc>
                <a:spcBef>
                  <a:spcPts val="0"/>
                </a:spcBef>
                <a:spcAft>
                  <a:spcPts val="0"/>
                </a:spcAft>
                <a:buSzPct val="100000"/>
                <a:buNone/>
              </a:pPr>
              <a:r>
                <a:rPr lang="en-US" sz="800" b="1">
                  <a:solidFill>
                    <a:schemeClr val="tx1">
                      <a:lumMod val="50000"/>
                      <a:lumOff val="50000"/>
                    </a:schemeClr>
                  </a:solidFill>
                </a:rPr>
                <a:t>Product </a:t>
              </a:r>
              <a:br>
                <a:rPr lang="en-US" sz="800" b="1">
                  <a:solidFill>
                    <a:schemeClr val="tx1">
                      <a:lumMod val="50000"/>
                      <a:lumOff val="50000"/>
                    </a:schemeClr>
                  </a:solidFill>
                </a:rPr>
              </a:br>
              <a:r>
                <a:rPr lang="en-US" sz="800" b="1">
                  <a:solidFill>
                    <a:schemeClr val="tx1">
                      <a:lumMod val="50000"/>
                      <a:lumOff val="50000"/>
                    </a:schemeClr>
                  </a:solidFill>
                </a:rPr>
                <a:t>dashboard 1</a:t>
              </a:r>
            </a:p>
          </p:txBody>
        </p:sp>
        <p:sp>
          <p:nvSpPr>
            <p:cNvPr id="130" name="Text Placeholder 2">
              <a:extLst>
                <a:ext uri="{FF2B5EF4-FFF2-40B4-BE49-F238E27FC236}">
                  <a16:creationId xmlns:a16="http://schemas.microsoft.com/office/drawing/2014/main" id="{FF8711AB-8C4E-E04F-B0A4-D7B29637BCC3}"/>
                </a:ext>
              </a:extLst>
            </p:cNvPr>
            <p:cNvSpPr txBox="1">
              <a:spLocks/>
            </p:cNvSpPr>
            <p:nvPr/>
          </p:nvSpPr>
          <p:spPr>
            <a:xfrm>
              <a:off x="2694339" y="1538175"/>
              <a:ext cx="1188345" cy="302518"/>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350" lvl="1" indent="0">
                <a:lnSpc>
                  <a:spcPct val="100000"/>
                </a:lnSpc>
                <a:spcBef>
                  <a:spcPts val="0"/>
                </a:spcBef>
                <a:spcAft>
                  <a:spcPts val="0"/>
                </a:spcAft>
                <a:buSzPct val="100000"/>
                <a:buNone/>
              </a:pPr>
              <a:r>
                <a:rPr lang="en-US" sz="800" b="1">
                  <a:solidFill>
                    <a:schemeClr val="tx1">
                      <a:lumMod val="50000"/>
                      <a:lumOff val="50000"/>
                    </a:schemeClr>
                  </a:solidFill>
                </a:rPr>
                <a:t>Product </a:t>
              </a:r>
              <a:br>
                <a:rPr lang="en-US" sz="800" b="1">
                  <a:solidFill>
                    <a:schemeClr val="tx1">
                      <a:lumMod val="50000"/>
                      <a:lumOff val="50000"/>
                    </a:schemeClr>
                  </a:solidFill>
                </a:rPr>
              </a:br>
              <a:r>
                <a:rPr lang="en-US" sz="800" b="1">
                  <a:solidFill>
                    <a:schemeClr val="tx1">
                      <a:lumMod val="50000"/>
                      <a:lumOff val="50000"/>
                    </a:schemeClr>
                  </a:solidFill>
                </a:rPr>
                <a:t>dashboard 2</a:t>
              </a:r>
            </a:p>
          </p:txBody>
        </p:sp>
        <p:sp>
          <p:nvSpPr>
            <p:cNvPr id="131" name="Text Placeholder 2">
              <a:extLst>
                <a:ext uri="{FF2B5EF4-FFF2-40B4-BE49-F238E27FC236}">
                  <a16:creationId xmlns:a16="http://schemas.microsoft.com/office/drawing/2014/main" id="{C1052648-F8E4-E94E-8D23-CC026AAFA950}"/>
                </a:ext>
              </a:extLst>
            </p:cNvPr>
            <p:cNvSpPr txBox="1">
              <a:spLocks/>
            </p:cNvSpPr>
            <p:nvPr/>
          </p:nvSpPr>
          <p:spPr>
            <a:xfrm>
              <a:off x="3517997" y="1538175"/>
              <a:ext cx="1188345" cy="302518"/>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350" lvl="1" indent="0">
                <a:lnSpc>
                  <a:spcPct val="100000"/>
                </a:lnSpc>
                <a:spcBef>
                  <a:spcPts val="0"/>
                </a:spcBef>
                <a:spcAft>
                  <a:spcPts val="0"/>
                </a:spcAft>
                <a:buSzPct val="100000"/>
                <a:buNone/>
              </a:pPr>
              <a:r>
                <a:rPr lang="en-US" sz="800" b="1">
                  <a:solidFill>
                    <a:schemeClr val="tx1">
                      <a:lumMod val="50000"/>
                      <a:lumOff val="50000"/>
                    </a:schemeClr>
                  </a:solidFill>
                </a:rPr>
                <a:t>Product </a:t>
              </a:r>
              <a:br>
                <a:rPr lang="en-US" sz="800" b="1">
                  <a:solidFill>
                    <a:schemeClr val="tx1">
                      <a:lumMod val="50000"/>
                      <a:lumOff val="50000"/>
                    </a:schemeClr>
                  </a:solidFill>
                </a:rPr>
              </a:br>
              <a:r>
                <a:rPr lang="en-US" sz="800" b="1">
                  <a:solidFill>
                    <a:schemeClr val="tx1">
                      <a:lumMod val="50000"/>
                      <a:lumOff val="50000"/>
                    </a:schemeClr>
                  </a:solidFill>
                </a:rPr>
                <a:t>dashboard 3</a:t>
              </a:r>
            </a:p>
          </p:txBody>
        </p:sp>
        <p:sp>
          <p:nvSpPr>
            <p:cNvPr id="132" name="Text Placeholder 2">
              <a:extLst>
                <a:ext uri="{FF2B5EF4-FFF2-40B4-BE49-F238E27FC236}">
                  <a16:creationId xmlns:a16="http://schemas.microsoft.com/office/drawing/2014/main" id="{F53A2275-C818-C440-BE48-5FE3E1350DCF}"/>
                </a:ext>
              </a:extLst>
            </p:cNvPr>
            <p:cNvSpPr txBox="1">
              <a:spLocks/>
            </p:cNvSpPr>
            <p:nvPr/>
          </p:nvSpPr>
          <p:spPr>
            <a:xfrm>
              <a:off x="4369577" y="1538175"/>
              <a:ext cx="745046" cy="302518"/>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350" lvl="1" indent="0">
                <a:lnSpc>
                  <a:spcPct val="100000"/>
                </a:lnSpc>
                <a:spcBef>
                  <a:spcPts val="0"/>
                </a:spcBef>
                <a:spcAft>
                  <a:spcPts val="0"/>
                </a:spcAft>
                <a:buSzPct val="100000"/>
                <a:buNone/>
              </a:pPr>
              <a:r>
                <a:rPr lang="en-US" sz="800" b="1">
                  <a:solidFill>
                    <a:schemeClr val="tx1">
                      <a:lumMod val="50000"/>
                      <a:lumOff val="50000"/>
                    </a:schemeClr>
                  </a:solidFill>
                </a:rPr>
                <a:t>Product </a:t>
              </a:r>
              <a:br>
                <a:rPr lang="en-US" sz="800" b="1">
                  <a:solidFill>
                    <a:schemeClr val="tx1">
                      <a:lumMod val="50000"/>
                      <a:lumOff val="50000"/>
                    </a:schemeClr>
                  </a:solidFill>
                </a:rPr>
              </a:br>
              <a:r>
                <a:rPr lang="en-US" sz="800" b="1">
                  <a:solidFill>
                    <a:schemeClr val="tx1">
                      <a:lumMod val="50000"/>
                      <a:lumOff val="50000"/>
                    </a:schemeClr>
                  </a:solidFill>
                </a:rPr>
                <a:t>dashboard 4</a:t>
              </a:r>
            </a:p>
          </p:txBody>
        </p:sp>
      </p:grpSp>
      <p:sp>
        <p:nvSpPr>
          <p:cNvPr id="125" name="Text Placeholder 2">
            <a:extLst>
              <a:ext uri="{FF2B5EF4-FFF2-40B4-BE49-F238E27FC236}">
                <a16:creationId xmlns:a16="http://schemas.microsoft.com/office/drawing/2014/main" id="{712EB66F-A864-494E-8EA8-5F87F1A77907}"/>
              </a:ext>
            </a:extLst>
          </p:cNvPr>
          <p:cNvSpPr txBox="1">
            <a:spLocks/>
          </p:cNvSpPr>
          <p:nvPr/>
        </p:nvSpPr>
        <p:spPr>
          <a:xfrm>
            <a:off x="5373762" y="1324500"/>
            <a:ext cx="2186194" cy="340746"/>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28600" indent="-228600">
              <a:lnSpc>
                <a:spcPct val="100000"/>
              </a:lnSpc>
              <a:spcBef>
                <a:spcPts val="0"/>
              </a:spcBef>
              <a:spcAft>
                <a:spcPts val="600"/>
              </a:spcAft>
              <a:buSzPct val="100000"/>
              <a:buFont typeface="+mj-lt"/>
              <a:buAutoNum type="arabicPeriod" startAt="3"/>
            </a:pPr>
            <a:r>
              <a:rPr lang="en-US" sz="1200" b="1">
                <a:solidFill>
                  <a:schemeClr val="bg1"/>
                </a:solidFill>
              </a:rPr>
              <a:t>Action/Remediate</a:t>
            </a:r>
          </a:p>
        </p:txBody>
      </p:sp>
      <p:grpSp>
        <p:nvGrpSpPr>
          <p:cNvPr id="139" name="Group 138">
            <a:extLst>
              <a:ext uri="{FF2B5EF4-FFF2-40B4-BE49-F238E27FC236}">
                <a16:creationId xmlns:a16="http://schemas.microsoft.com/office/drawing/2014/main" id="{AD5C2816-E09B-C44C-BDE3-D0F751B1ABF2}"/>
              </a:ext>
            </a:extLst>
          </p:cNvPr>
          <p:cNvGrpSpPr/>
          <p:nvPr/>
        </p:nvGrpSpPr>
        <p:grpSpPr>
          <a:xfrm>
            <a:off x="5315172" y="1824454"/>
            <a:ext cx="3333528" cy="750028"/>
            <a:chOff x="5315172" y="1538175"/>
            <a:chExt cx="3333528" cy="750028"/>
          </a:xfrm>
        </p:grpSpPr>
        <p:grpSp>
          <p:nvGrpSpPr>
            <p:cNvPr id="91" name="Group 90">
              <a:extLst>
                <a:ext uri="{FF2B5EF4-FFF2-40B4-BE49-F238E27FC236}">
                  <a16:creationId xmlns:a16="http://schemas.microsoft.com/office/drawing/2014/main" id="{F1D33C2F-E6AC-6645-B12B-5142D8C3AC9C}"/>
                </a:ext>
              </a:extLst>
            </p:cNvPr>
            <p:cNvGrpSpPr/>
            <p:nvPr/>
          </p:nvGrpSpPr>
          <p:grpSpPr>
            <a:xfrm>
              <a:off x="5315172" y="1831933"/>
              <a:ext cx="3333527" cy="456270"/>
              <a:chOff x="1245517" y="1370508"/>
              <a:chExt cx="6704716" cy="917695"/>
            </a:xfrm>
          </p:grpSpPr>
          <p:grpSp>
            <p:nvGrpSpPr>
              <p:cNvPr id="92" name="Group 91">
                <a:extLst>
                  <a:ext uri="{FF2B5EF4-FFF2-40B4-BE49-F238E27FC236}">
                    <a16:creationId xmlns:a16="http://schemas.microsoft.com/office/drawing/2014/main" id="{FB8A2AF3-40B3-A84D-9413-D037F0A0641F}"/>
                  </a:ext>
                </a:extLst>
              </p:cNvPr>
              <p:cNvGrpSpPr/>
              <p:nvPr/>
            </p:nvGrpSpPr>
            <p:grpSpPr>
              <a:xfrm>
                <a:off x="1245517" y="1370508"/>
                <a:ext cx="1617232" cy="917695"/>
                <a:chOff x="1386547" y="1370508"/>
                <a:chExt cx="1617232" cy="917695"/>
              </a:xfrm>
            </p:grpSpPr>
            <p:grpSp>
              <p:nvGrpSpPr>
                <p:cNvPr id="117" name="Group 116">
                  <a:extLst>
                    <a:ext uri="{FF2B5EF4-FFF2-40B4-BE49-F238E27FC236}">
                      <a16:creationId xmlns:a16="http://schemas.microsoft.com/office/drawing/2014/main" id="{D2F0DC51-9E16-4245-BAD8-B38E9B6219DF}"/>
                    </a:ext>
                  </a:extLst>
                </p:cNvPr>
                <p:cNvGrpSpPr/>
                <p:nvPr/>
              </p:nvGrpSpPr>
              <p:grpSpPr>
                <a:xfrm>
                  <a:off x="1386547" y="1370508"/>
                  <a:ext cx="1617232" cy="917695"/>
                  <a:chOff x="4831007" y="3572441"/>
                  <a:chExt cx="1082675" cy="614362"/>
                </a:xfrm>
              </p:grpSpPr>
              <p:sp>
                <p:nvSpPr>
                  <p:cNvPr id="122" name="Freeform 29">
                    <a:extLst>
                      <a:ext uri="{FF2B5EF4-FFF2-40B4-BE49-F238E27FC236}">
                        <a16:creationId xmlns:a16="http://schemas.microsoft.com/office/drawing/2014/main" id="{0CB16EFE-8496-FF4F-89F9-9CE7A3F89E00}"/>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0">
                    <a:extLst>
                      <a:ext uri="{FF2B5EF4-FFF2-40B4-BE49-F238E27FC236}">
                        <a16:creationId xmlns:a16="http://schemas.microsoft.com/office/drawing/2014/main" id="{CA60C8AF-CD21-6243-8ECA-87089AF8B29B}"/>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8" name="Rectangle 117">
                  <a:extLst>
                    <a:ext uri="{FF2B5EF4-FFF2-40B4-BE49-F238E27FC236}">
                      <a16:creationId xmlns:a16="http://schemas.microsoft.com/office/drawing/2014/main" id="{1340091D-884A-8640-A949-689C450B1653}"/>
                    </a:ext>
                  </a:extLst>
                </p:cNvPr>
                <p:cNvSpPr/>
                <p:nvPr/>
              </p:nvSpPr>
              <p:spPr>
                <a:xfrm>
                  <a:off x="1769120"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4B0E9EB0-2D61-A542-930D-277E7395E01E}"/>
                    </a:ext>
                  </a:extLst>
                </p:cNvPr>
                <p:cNvSpPr/>
                <p:nvPr/>
              </p:nvSpPr>
              <p:spPr>
                <a:xfrm>
                  <a:off x="1769120" y="1515694"/>
                  <a:ext cx="432769" cy="24355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5F4686A5-2798-2A41-9687-0F91575DA990}"/>
                    </a:ext>
                  </a:extLst>
                </p:cNvPr>
                <p:cNvSpPr/>
                <p:nvPr/>
              </p:nvSpPr>
              <p:spPr>
                <a:xfrm>
                  <a:off x="2227289"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3712014-295D-5642-ACE7-0557EEDE8574}"/>
                    </a:ext>
                  </a:extLst>
                </p:cNvPr>
                <p:cNvSpPr/>
                <p:nvPr/>
              </p:nvSpPr>
              <p:spPr>
                <a:xfrm>
                  <a:off x="2227289"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A8394603-B820-1840-BA1C-434588601409}"/>
                  </a:ext>
                </a:extLst>
              </p:cNvPr>
              <p:cNvGrpSpPr/>
              <p:nvPr/>
            </p:nvGrpSpPr>
            <p:grpSpPr>
              <a:xfrm>
                <a:off x="2941345" y="1370508"/>
                <a:ext cx="1617232" cy="917695"/>
                <a:chOff x="2936141" y="1370508"/>
                <a:chExt cx="1617232" cy="917695"/>
              </a:xfrm>
            </p:grpSpPr>
            <p:grpSp>
              <p:nvGrpSpPr>
                <p:cNvPr id="110" name="Group 109">
                  <a:extLst>
                    <a:ext uri="{FF2B5EF4-FFF2-40B4-BE49-F238E27FC236}">
                      <a16:creationId xmlns:a16="http://schemas.microsoft.com/office/drawing/2014/main" id="{48A9454A-A0D7-0341-85A7-E9104A6E931E}"/>
                    </a:ext>
                  </a:extLst>
                </p:cNvPr>
                <p:cNvGrpSpPr/>
                <p:nvPr/>
              </p:nvGrpSpPr>
              <p:grpSpPr>
                <a:xfrm>
                  <a:off x="2936141" y="1370508"/>
                  <a:ext cx="1617232" cy="917695"/>
                  <a:chOff x="4831007" y="3572441"/>
                  <a:chExt cx="1082675" cy="614362"/>
                </a:xfrm>
              </p:grpSpPr>
              <p:sp>
                <p:nvSpPr>
                  <p:cNvPr id="115" name="Freeform 29">
                    <a:extLst>
                      <a:ext uri="{FF2B5EF4-FFF2-40B4-BE49-F238E27FC236}">
                        <a16:creationId xmlns:a16="http://schemas.microsoft.com/office/drawing/2014/main" id="{7A0784B3-4DE2-EC42-AC7F-D709351C8AC2}"/>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0">
                    <a:extLst>
                      <a:ext uri="{FF2B5EF4-FFF2-40B4-BE49-F238E27FC236}">
                        <a16:creationId xmlns:a16="http://schemas.microsoft.com/office/drawing/2014/main" id="{9AD41845-A171-544B-A5DF-05FAF41319B6}"/>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1" name="Rectangle 110">
                  <a:extLst>
                    <a:ext uri="{FF2B5EF4-FFF2-40B4-BE49-F238E27FC236}">
                      <a16:creationId xmlns:a16="http://schemas.microsoft.com/office/drawing/2014/main" id="{C87EE02C-5EB4-724F-8686-327058514A97}"/>
                    </a:ext>
                  </a:extLst>
                </p:cNvPr>
                <p:cNvSpPr/>
                <p:nvPr/>
              </p:nvSpPr>
              <p:spPr>
                <a:xfrm>
                  <a:off x="3318714"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75DF4CE5-4415-E144-A25B-85899C3B963F}"/>
                    </a:ext>
                  </a:extLst>
                </p:cNvPr>
                <p:cNvSpPr/>
                <p:nvPr/>
              </p:nvSpPr>
              <p:spPr>
                <a:xfrm>
                  <a:off x="3318714"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9F0887F-D411-9C40-888E-33511BE64791}"/>
                    </a:ext>
                  </a:extLst>
                </p:cNvPr>
                <p:cNvSpPr/>
                <p:nvPr/>
              </p:nvSpPr>
              <p:spPr>
                <a:xfrm>
                  <a:off x="3776883" y="1515694"/>
                  <a:ext cx="432769" cy="24355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C2AF604-48AF-2C46-9633-619CBED4E197}"/>
                    </a:ext>
                  </a:extLst>
                </p:cNvPr>
                <p:cNvSpPr/>
                <p:nvPr/>
              </p:nvSpPr>
              <p:spPr>
                <a:xfrm>
                  <a:off x="3776883"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F7050EC0-1DE4-9045-95C6-B4C8ADE0C63A}"/>
                  </a:ext>
                </a:extLst>
              </p:cNvPr>
              <p:cNvGrpSpPr/>
              <p:nvPr/>
            </p:nvGrpSpPr>
            <p:grpSpPr>
              <a:xfrm>
                <a:off x="4637173" y="1370508"/>
                <a:ext cx="1617232" cy="917695"/>
                <a:chOff x="4620900" y="1370508"/>
                <a:chExt cx="1617232" cy="917695"/>
              </a:xfrm>
            </p:grpSpPr>
            <p:grpSp>
              <p:nvGrpSpPr>
                <p:cNvPr id="103" name="Group 102">
                  <a:extLst>
                    <a:ext uri="{FF2B5EF4-FFF2-40B4-BE49-F238E27FC236}">
                      <a16:creationId xmlns:a16="http://schemas.microsoft.com/office/drawing/2014/main" id="{BB8170AF-06B8-A844-A047-2A9357CCCBF2}"/>
                    </a:ext>
                  </a:extLst>
                </p:cNvPr>
                <p:cNvGrpSpPr/>
                <p:nvPr/>
              </p:nvGrpSpPr>
              <p:grpSpPr>
                <a:xfrm>
                  <a:off x="4620900" y="1370508"/>
                  <a:ext cx="1617232" cy="917695"/>
                  <a:chOff x="4831007" y="3572441"/>
                  <a:chExt cx="1082675" cy="614362"/>
                </a:xfrm>
              </p:grpSpPr>
              <p:sp>
                <p:nvSpPr>
                  <p:cNvPr id="108" name="Freeform 29">
                    <a:extLst>
                      <a:ext uri="{FF2B5EF4-FFF2-40B4-BE49-F238E27FC236}">
                        <a16:creationId xmlns:a16="http://schemas.microsoft.com/office/drawing/2014/main" id="{874017A9-71EA-7941-855E-D2D50A8B6ADC}"/>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0">
                    <a:extLst>
                      <a:ext uri="{FF2B5EF4-FFF2-40B4-BE49-F238E27FC236}">
                        <a16:creationId xmlns:a16="http://schemas.microsoft.com/office/drawing/2014/main" id="{7C537EBC-92D7-B241-B0BE-14F05D5F5C1D}"/>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4" name="Rectangle 103">
                  <a:extLst>
                    <a:ext uri="{FF2B5EF4-FFF2-40B4-BE49-F238E27FC236}">
                      <a16:creationId xmlns:a16="http://schemas.microsoft.com/office/drawing/2014/main" id="{66AD3763-9417-A745-B6E0-8D0F2B6F308B}"/>
                    </a:ext>
                  </a:extLst>
                </p:cNvPr>
                <p:cNvSpPr/>
                <p:nvPr/>
              </p:nvSpPr>
              <p:spPr>
                <a:xfrm>
                  <a:off x="5003473"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7199CAF6-FBB4-B343-81D8-E4AA29742A30}"/>
                    </a:ext>
                  </a:extLst>
                </p:cNvPr>
                <p:cNvSpPr/>
                <p:nvPr/>
              </p:nvSpPr>
              <p:spPr>
                <a:xfrm>
                  <a:off x="5003473"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6046381-4803-494D-AA67-43F992761CD0}"/>
                    </a:ext>
                  </a:extLst>
                </p:cNvPr>
                <p:cNvSpPr/>
                <p:nvPr/>
              </p:nvSpPr>
              <p:spPr>
                <a:xfrm>
                  <a:off x="5461642"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CAA4D45-A6A1-CB4D-AA72-2DBCE1861C08}"/>
                    </a:ext>
                  </a:extLst>
                </p:cNvPr>
                <p:cNvSpPr/>
                <p:nvPr/>
              </p:nvSpPr>
              <p:spPr>
                <a:xfrm>
                  <a:off x="5461642" y="1785144"/>
                  <a:ext cx="432769" cy="24355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7AB9AC61-D786-1D4D-BF8D-BB8F012F9367}"/>
                  </a:ext>
                </a:extLst>
              </p:cNvPr>
              <p:cNvGrpSpPr/>
              <p:nvPr/>
            </p:nvGrpSpPr>
            <p:grpSpPr>
              <a:xfrm>
                <a:off x="6333001" y="1370508"/>
                <a:ext cx="1617232" cy="917695"/>
                <a:chOff x="6354984" y="1370508"/>
                <a:chExt cx="1617232" cy="917695"/>
              </a:xfrm>
            </p:grpSpPr>
            <p:grpSp>
              <p:nvGrpSpPr>
                <p:cNvPr id="96" name="Group 95">
                  <a:extLst>
                    <a:ext uri="{FF2B5EF4-FFF2-40B4-BE49-F238E27FC236}">
                      <a16:creationId xmlns:a16="http://schemas.microsoft.com/office/drawing/2014/main" id="{5E43F810-2D1D-DF45-9E64-A0D51BAED225}"/>
                    </a:ext>
                  </a:extLst>
                </p:cNvPr>
                <p:cNvGrpSpPr/>
                <p:nvPr/>
              </p:nvGrpSpPr>
              <p:grpSpPr>
                <a:xfrm>
                  <a:off x="6354984" y="1370508"/>
                  <a:ext cx="1617232" cy="917695"/>
                  <a:chOff x="4831007" y="3572441"/>
                  <a:chExt cx="1082675" cy="614362"/>
                </a:xfrm>
              </p:grpSpPr>
              <p:sp>
                <p:nvSpPr>
                  <p:cNvPr id="101" name="Freeform 29">
                    <a:extLst>
                      <a:ext uri="{FF2B5EF4-FFF2-40B4-BE49-F238E27FC236}">
                        <a16:creationId xmlns:a16="http://schemas.microsoft.com/office/drawing/2014/main" id="{F03D00DE-942A-AC45-84AF-A8EECCFC1D6E}"/>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0">
                    <a:extLst>
                      <a:ext uri="{FF2B5EF4-FFF2-40B4-BE49-F238E27FC236}">
                        <a16:creationId xmlns:a16="http://schemas.microsoft.com/office/drawing/2014/main" id="{D1031F74-2FBA-0B48-9605-C75180DA7B2F}"/>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7" name="Rectangle 96">
                  <a:extLst>
                    <a:ext uri="{FF2B5EF4-FFF2-40B4-BE49-F238E27FC236}">
                      <a16:creationId xmlns:a16="http://schemas.microsoft.com/office/drawing/2014/main" id="{76D552AE-F6CB-1947-BF15-DA3AE8B7575B}"/>
                    </a:ext>
                  </a:extLst>
                </p:cNvPr>
                <p:cNvSpPr/>
                <p:nvPr/>
              </p:nvSpPr>
              <p:spPr>
                <a:xfrm>
                  <a:off x="6737557" y="1785144"/>
                  <a:ext cx="432769" cy="24355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0D8962E-5515-AE47-A291-301C70715854}"/>
                    </a:ext>
                  </a:extLst>
                </p:cNvPr>
                <p:cNvSpPr/>
                <p:nvPr/>
              </p:nvSpPr>
              <p:spPr>
                <a:xfrm>
                  <a:off x="6737557"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CEB0244-D97A-C547-A7BC-CC11CD76B691}"/>
                    </a:ext>
                  </a:extLst>
                </p:cNvPr>
                <p:cNvSpPr/>
                <p:nvPr/>
              </p:nvSpPr>
              <p:spPr>
                <a:xfrm>
                  <a:off x="7195726" y="151569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579E058-5AC5-934A-A27C-0B862A9B248B}"/>
                    </a:ext>
                  </a:extLst>
                </p:cNvPr>
                <p:cNvSpPr/>
                <p:nvPr/>
              </p:nvSpPr>
              <p:spPr>
                <a:xfrm>
                  <a:off x="7195726" y="1785144"/>
                  <a:ext cx="432769" cy="243559"/>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Placeholder 2">
              <a:extLst>
                <a:ext uri="{FF2B5EF4-FFF2-40B4-BE49-F238E27FC236}">
                  <a16:creationId xmlns:a16="http://schemas.microsoft.com/office/drawing/2014/main" id="{5742CF75-6CA8-9042-8A56-7E59972D6D2B}"/>
                </a:ext>
              </a:extLst>
            </p:cNvPr>
            <p:cNvSpPr txBox="1">
              <a:spLocks/>
            </p:cNvSpPr>
            <p:nvPr/>
          </p:nvSpPr>
          <p:spPr>
            <a:xfrm>
              <a:off x="5374717" y="1538175"/>
              <a:ext cx="1188345" cy="302518"/>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350" lvl="1" indent="0">
                <a:lnSpc>
                  <a:spcPct val="100000"/>
                </a:lnSpc>
                <a:spcBef>
                  <a:spcPts val="0"/>
                </a:spcBef>
                <a:spcAft>
                  <a:spcPts val="0"/>
                </a:spcAft>
                <a:buSzPct val="100000"/>
                <a:buNone/>
              </a:pPr>
              <a:r>
                <a:rPr lang="en-US" sz="800" b="1">
                  <a:solidFill>
                    <a:schemeClr val="tx1">
                      <a:lumMod val="50000"/>
                      <a:lumOff val="50000"/>
                    </a:schemeClr>
                  </a:solidFill>
                </a:rPr>
                <a:t>Product </a:t>
              </a:r>
              <a:br>
                <a:rPr lang="en-US" sz="800" b="1">
                  <a:solidFill>
                    <a:schemeClr val="tx1">
                      <a:lumMod val="50000"/>
                      <a:lumOff val="50000"/>
                    </a:schemeClr>
                  </a:solidFill>
                </a:rPr>
              </a:br>
              <a:r>
                <a:rPr lang="en-US" sz="800" b="1">
                  <a:solidFill>
                    <a:schemeClr val="tx1">
                      <a:lumMod val="50000"/>
                      <a:lumOff val="50000"/>
                    </a:schemeClr>
                  </a:solidFill>
                </a:rPr>
                <a:t>dashboard 1</a:t>
              </a:r>
            </a:p>
          </p:txBody>
        </p:sp>
        <p:sp>
          <p:nvSpPr>
            <p:cNvPr id="134" name="Text Placeholder 2">
              <a:extLst>
                <a:ext uri="{FF2B5EF4-FFF2-40B4-BE49-F238E27FC236}">
                  <a16:creationId xmlns:a16="http://schemas.microsoft.com/office/drawing/2014/main" id="{ED268219-83EC-0048-A7C7-EE14F9E18958}"/>
                </a:ext>
              </a:extLst>
            </p:cNvPr>
            <p:cNvSpPr txBox="1">
              <a:spLocks/>
            </p:cNvSpPr>
            <p:nvPr/>
          </p:nvSpPr>
          <p:spPr>
            <a:xfrm>
              <a:off x="6240256" y="1538175"/>
              <a:ext cx="1188345" cy="302518"/>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350" lvl="1" indent="0">
                <a:lnSpc>
                  <a:spcPct val="100000"/>
                </a:lnSpc>
                <a:spcBef>
                  <a:spcPts val="0"/>
                </a:spcBef>
                <a:spcAft>
                  <a:spcPts val="0"/>
                </a:spcAft>
                <a:buSzPct val="100000"/>
                <a:buNone/>
              </a:pPr>
              <a:r>
                <a:rPr lang="en-US" sz="800" b="1">
                  <a:solidFill>
                    <a:schemeClr val="tx1">
                      <a:lumMod val="50000"/>
                      <a:lumOff val="50000"/>
                    </a:schemeClr>
                  </a:solidFill>
                </a:rPr>
                <a:t>Product </a:t>
              </a:r>
              <a:br>
                <a:rPr lang="en-US" sz="800" b="1">
                  <a:solidFill>
                    <a:schemeClr val="tx1">
                      <a:lumMod val="50000"/>
                      <a:lumOff val="50000"/>
                    </a:schemeClr>
                  </a:solidFill>
                </a:rPr>
              </a:br>
              <a:r>
                <a:rPr lang="en-US" sz="800" b="1">
                  <a:solidFill>
                    <a:schemeClr val="tx1">
                      <a:lumMod val="50000"/>
                      <a:lumOff val="50000"/>
                    </a:schemeClr>
                  </a:solidFill>
                </a:rPr>
                <a:t>dashboard 2</a:t>
              </a:r>
            </a:p>
          </p:txBody>
        </p:sp>
        <p:sp>
          <p:nvSpPr>
            <p:cNvPr id="135" name="Text Placeholder 2">
              <a:extLst>
                <a:ext uri="{FF2B5EF4-FFF2-40B4-BE49-F238E27FC236}">
                  <a16:creationId xmlns:a16="http://schemas.microsoft.com/office/drawing/2014/main" id="{E3CE9050-DA76-FC47-B43F-20EAEE6963D5}"/>
                </a:ext>
              </a:extLst>
            </p:cNvPr>
            <p:cNvSpPr txBox="1">
              <a:spLocks/>
            </p:cNvSpPr>
            <p:nvPr/>
          </p:nvSpPr>
          <p:spPr>
            <a:xfrm>
              <a:off x="7063914" y="1538175"/>
              <a:ext cx="1188345" cy="302518"/>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350" lvl="1" indent="0">
                <a:lnSpc>
                  <a:spcPct val="100000"/>
                </a:lnSpc>
                <a:spcBef>
                  <a:spcPts val="0"/>
                </a:spcBef>
                <a:spcAft>
                  <a:spcPts val="0"/>
                </a:spcAft>
                <a:buSzPct val="100000"/>
                <a:buNone/>
              </a:pPr>
              <a:r>
                <a:rPr lang="en-US" sz="800" b="1">
                  <a:solidFill>
                    <a:schemeClr val="tx1">
                      <a:lumMod val="50000"/>
                      <a:lumOff val="50000"/>
                    </a:schemeClr>
                  </a:solidFill>
                </a:rPr>
                <a:t>Product </a:t>
              </a:r>
              <a:br>
                <a:rPr lang="en-US" sz="800" b="1">
                  <a:solidFill>
                    <a:schemeClr val="tx1">
                      <a:lumMod val="50000"/>
                      <a:lumOff val="50000"/>
                    </a:schemeClr>
                  </a:solidFill>
                </a:rPr>
              </a:br>
              <a:r>
                <a:rPr lang="en-US" sz="800" b="1">
                  <a:solidFill>
                    <a:schemeClr val="tx1">
                      <a:lumMod val="50000"/>
                      <a:lumOff val="50000"/>
                    </a:schemeClr>
                  </a:solidFill>
                </a:rPr>
                <a:t>dashboard 3</a:t>
              </a:r>
            </a:p>
          </p:txBody>
        </p:sp>
        <p:sp>
          <p:nvSpPr>
            <p:cNvPr id="136" name="Text Placeholder 2">
              <a:extLst>
                <a:ext uri="{FF2B5EF4-FFF2-40B4-BE49-F238E27FC236}">
                  <a16:creationId xmlns:a16="http://schemas.microsoft.com/office/drawing/2014/main" id="{3711ECF4-8634-6547-8830-41AA7767CE44}"/>
                </a:ext>
              </a:extLst>
            </p:cNvPr>
            <p:cNvSpPr txBox="1">
              <a:spLocks/>
            </p:cNvSpPr>
            <p:nvPr/>
          </p:nvSpPr>
          <p:spPr>
            <a:xfrm>
              <a:off x="7915493" y="1538175"/>
              <a:ext cx="733207" cy="302518"/>
            </a:xfrm>
            <a:prstGeom prst="rect">
              <a:avLst/>
            </a:prstGeom>
          </p:spPr>
          <p:txBody>
            <a:bodyPr lIns="0" tIns="45710" rIns="0" bIns="45710" anchor="b" anchorCtr="0">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350" lvl="1" indent="0">
                <a:lnSpc>
                  <a:spcPct val="100000"/>
                </a:lnSpc>
                <a:spcBef>
                  <a:spcPts val="0"/>
                </a:spcBef>
                <a:spcAft>
                  <a:spcPts val="0"/>
                </a:spcAft>
                <a:buSzPct val="100000"/>
                <a:buNone/>
              </a:pPr>
              <a:r>
                <a:rPr lang="en-US" sz="800" b="1">
                  <a:solidFill>
                    <a:schemeClr val="tx1">
                      <a:lumMod val="50000"/>
                      <a:lumOff val="50000"/>
                    </a:schemeClr>
                  </a:solidFill>
                </a:rPr>
                <a:t>Product </a:t>
              </a:r>
              <a:br>
                <a:rPr lang="en-US" sz="800" b="1">
                  <a:solidFill>
                    <a:schemeClr val="tx1">
                      <a:lumMod val="50000"/>
                      <a:lumOff val="50000"/>
                    </a:schemeClr>
                  </a:solidFill>
                </a:rPr>
              </a:br>
              <a:r>
                <a:rPr lang="en-US" sz="800" b="1">
                  <a:solidFill>
                    <a:schemeClr val="tx1">
                      <a:lumMod val="50000"/>
                      <a:lumOff val="50000"/>
                    </a:schemeClr>
                  </a:solidFill>
                </a:rPr>
                <a:t>dashboard 4</a:t>
              </a:r>
            </a:p>
          </p:txBody>
        </p:sp>
      </p:grpSp>
    </p:spTree>
    <p:extLst>
      <p:ext uri="{BB962C8B-B14F-4D97-AF65-F5344CB8AC3E}">
        <p14:creationId xmlns:p14="http://schemas.microsoft.com/office/powerpoint/2010/main" val="220512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000"/>
                                        <p:tgtEl>
                                          <p:spTgt spid="12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37"/>
                                        </p:tgtEl>
                                        <p:attrNameLst>
                                          <p:attrName>style.visibility</p:attrName>
                                        </p:attrNameLst>
                                      </p:cBhvr>
                                      <p:to>
                                        <p:strVal val="visible"/>
                                      </p:to>
                                    </p:set>
                                    <p:animEffect transition="in" filter="fade">
                                      <p:cBhvr>
                                        <p:cTn id="23" dur="1000"/>
                                        <p:tgtEl>
                                          <p:spTgt spid="13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1000"/>
                                        <p:tgtEl>
                                          <p:spTgt spid="139"/>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3000"/>
                                        <p:tgtEl>
                                          <p:spTgt spid="5"/>
                                        </p:tgtEl>
                                        <p:attrNameLst>
                                          <p:attrName>ppt_x</p:attrName>
                                        </p:attrNameLst>
                                      </p:cBhvr>
                                      <p:tavLst>
                                        <p:tav tm="0">
                                          <p:val>
                                            <p:strVal val="#ppt_x-#ppt_w*1.125000"/>
                                          </p:val>
                                        </p:tav>
                                        <p:tav tm="100000">
                                          <p:val>
                                            <p:strVal val="#ppt_x"/>
                                          </p:val>
                                        </p:tav>
                                      </p:tavLst>
                                    </p:anim>
                                    <p:animEffect transition="in" filter="wipe(right)">
                                      <p:cBhvr>
                                        <p:cTn id="35" dur="3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p:tgtEl>
                                          <p:spTgt spid="6"/>
                                        </p:tgtEl>
                                        <p:attrNameLst>
                                          <p:attrName>ppt_x</p:attrName>
                                        </p:attrNameLst>
                                      </p:cBhvr>
                                      <p:tavLst>
                                        <p:tav tm="0">
                                          <p:val>
                                            <p:strVal val="#ppt_x-#ppt_w*1.125000"/>
                                          </p:val>
                                        </p:tav>
                                        <p:tav tm="100000">
                                          <p:val>
                                            <p:strVal val="#ppt_x"/>
                                          </p:val>
                                        </p:tav>
                                      </p:tavLst>
                                    </p:anim>
                                    <p:animEffect transition="in" filter="wipe(right)">
                                      <p:cBhvr>
                                        <p:cTn id="52" dur="500"/>
                                        <p:tgtEl>
                                          <p:spTgt spid="6"/>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animBg="1"/>
      <p:bldP spid="6" grpId="0" animBg="1"/>
      <p:bldP spid="124" grpId="0"/>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437E3FD-640A-8D4F-9B67-6AFEB4A9E8FF}"/>
              </a:ext>
            </a:extLst>
          </p:cNvPr>
          <p:cNvPicPr>
            <a:picLocks noChangeAspect="1"/>
          </p:cNvPicPr>
          <p:nvPr/>
        </p:nvPicPr>
        <p:blipFill>
          <a:blip r:embed="rId2"/>
          <a:stretch>
            <a:fillRect/>
          </a:stretch>
        </p:blipFill>
        <p:spPr>
          <a:xfrm>
            <a:off x="441149" y="602470"/>
            <a:ext cx="8225784" cy="4033030"/>
          </a:xfrm>
          <a:prstGeom prst="rect">
            <a:avLst/>
          </a:prstGeom>
        </p:spPr>
      </p:pic>
    </p:spTree>
    <p:extLst>
      <p:ext uri="{BB962C8B-B14F-4D97-AF65-F5344CB8AC3E}">
        <p14:creationId xmlns:p14="http://schemas.microsoft.com/office/powerpoint/2010/main" val="162773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Rectangle 419">
            <a:extLst>
              <a:ext uri="{FF2B5EF4-FFF2-40B4-BE49-F238E27FC236}">
                <a16:creationId xmlns:a16="http://schemas.microsoft.com/office/drawing/2014/main" id="{D7879C9A-3E8E-0149-899F-84F71D92A75F}"/>
              </a:ext>
            </a:extLst>
          </p:cNvPr>
          <p:cNvSpPr/>
          <p:nvPr/>
        </p:nvSpPr>
        <p:spPr>
          <a:xfrm>
            <a:off x="4573677" y="218352"/>
            <a:ext cx="4570323" cy="3103684"/>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a:extLst>
              <a:ext uri="{FF2B5EF4-FFF2-40B4-BE49-F238E27FC236}">
                <a16:creationId xmlns:a16="http://schemas.microsoft.com/office/drawing/2014/main" id="{8E39D9C4-7D47-4441-A056-96641F6A75A7}"/>
              </a:ext>
            </a:extLst>
          </p:cNvPr>
          <p:cNvSpPr/>
          <p:nvPr/>
        </p:nvSpPr>
        <p:spPr>
          <a:xfrm>
            <a:off x="4774534" y="364880"/>
            <a:ext cx="1494707" cy="1515762"/>
          </a:xfrm>
          <a:prstGeom prst="rect">
            <a:avLst/>
          </a:prstGeom>
          <a:solidFill>
            <a:schemeClr val="tx1">
              <a:lumMod val="10000"/>
              <a:lumOff val="90000"/>
            </a:schemeClr>
          </a:solidFill>
          <a:ln w="76200">
            <a:solidFill>
              <a:schemeClr val="bg2">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C33F81-C21A-9149-8873-85DE55EE2476}"/>
              </a:ext>
            </a:extLst>
          </p:cNvPr>
          <p:cNvSpPr/>
          <p:nvPr/>
        </p:nvSpPr>
        <p:spPr>
          <a:xfrm>
            <a:off x="4573677" y="3099288"/>
            <a:ext cx="4570323" cy="2044212"/>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FAC6D13-24C1-7E49-954A-631E6BB3BB12}"/>
              </a:ext>
            </a:extLst>
          </p:cNvPr>
          <p:cNvGrpSpPr/>
          <p:nvPr/>
        </p:nvGrpSpPr>
        <p:grpSpPr>
          <a:xfrm>
            <a:off x="3713609" y="1597931"/>
            <a:ext cx="3126733" cy="1111560"/>
            <a:chOff x="5290338" y="2231509"/>
            <a:chExt cx="3126733" cy="1111560"/>
          </a:xfrm>
        </p:grpSpPr>
        <p:grpSp>
          <p:nvGrpSpPr>
            <p:cNvPr id="17" name="Group 16">
              <a:extLst>
                <a:ext uri="{FF2B5EF4-FFF2-40B4-BE49-F238E27FC236}">
                  <a16:creationId xmlns:a16="http://schemas.microsoft.com/office/drawing/2014/main" id="{E334D9E7-E5EE-B54A-9D78-866787E7BCF9}"/>
                </a:ext>
              </a:extLst>
            </p:cNvPr>
            <p:cNvGrpSpPr/>
            <p:nvPr/>
          </p:nvGrpSpPr>
          <p:grpSpPr>
            <a:xfrm>
              <a:off x="6878372" y="2231509"/>
              <a:ext cx="1538699" cy="1111559"/>
              <a:chOff x="-3163604" y="-930936"/>
              <a:chExt cx="3634485" cy="2625558"/>
            </a:xfrm>
          </p:grpSpPr>
          <p:sp>
            <p:nvSpPr>
              <p:cNvPr id="175" name="Rectangle: Rounded Corners 579">
                <a:extLst>
                  <a:ext uri="{FF2B5EF4-FFF2-40B4-BE49-F238E27FC236}">
                    <a16:creationId xmlns:a16="http://schemas.microsoft.com/office/drawing/2014/main" id="{3C1B3F0E-FD4A-C243-8CD9-BA42F2F28787}"/>
                  </a:ext>
                </a:extLst>
              </p:cNvPr>
              <p:cNvSpPr/>
              <p:nvPr/>
            </p:nvSpPr>
            <p:spPr bwMode="auto">
              <a:xfrm>
                <a:off x="-3163604" y="-930936"/>
                <a:ext cx="3634485" cy="2259443"/>
              </a:xfrm>
              <a:prstGeom prst="roundRect">
                <a:avLst>
                  <a:gd name="adj" fmla="val 696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6" name="Freeform: Shape 581">
                <a:extLst>
                  <a:ext uri="{FF2B5EF4-FFF2-40B4-BE49-F238E27FC236}">
                    <a16:creationId xmlns:a16="http://schemas.microsoft.com/office/drawing/2014/main" id="{15F8540A-97FD-554C-B7F6-AD1A19E2D7D7}"/>
                  </a:ext>
                </a:extLst>
              </p:cNvPr>
              <p:cNvSpPr/>
              <p:nvPr/>
            </p:nvSpPr>
            <p:spPr bwMode="auto">
              <a:xfrm>
                <a:off x="-1230662" y="-930936"/>
                <a:ext cx="1701543" cy="2259443"/>
              </a:xfrm>
              <a:custGeom>
                <a:avLst/>
                <a:gdLst>
                  <a:gd name="connsiteX0" fmla="*/ 0 w 1809232"/>
                  <a:gd name="connsiteY0" fmla="*/ 0 h 2054413"/>
                  <a:gd name="connsiteX1" fmla="*/ 1666245 w 1809232"/>
                  <a:gd name="connsiteY1" fmla="*/ 0 h 2054413"/>
                  <a:gd name="connsiteX2" fmla="*/ 1809232 w 1809232"/>
                  <a:gd name="connsiteY2" fmla="*/ 142987 h 2054413"/>
                  <a:gd name="connsiteX3" fmla="*/ 1809232 w 1809232"/>
                  <a:gd name="connsiteY3" fmla="*/ 1911426 h 2054413"/>
                  <a:gd name="connsiteX4" fmla="*/ 1666245 w 1809232"/>
                  <a:gd name="connsiteY4" fmla="*/ 2054413 h 2054413"/>
                  <a:gd name="connsiteX5" fmla="*/ 513604 w 1809232"/>
                  <a:gd name="connsiteY5" fmla="*/ 2054413 h 205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232" h="2054413">
                    <a:moveTo>
                      <a:pt x="0" y="0"/>
                    </a:moveTo>
                    <a:lnTo>
                      <a:pt x="1666245" y="0"/>
                    </a:lnTo>
                    <a:cubicBezTo>
                      <a:pt x="1745215" y="0"/>
                      <a:pt x="1809232" y="64017"/>
                      <a:pt x="1809232" y="142987"/>
                    </a:cubicBezTo>
                    <a:lnTo>
                      <a:pt x="1809232" y="1911426"/>
                    </a:lnTo>
                    <a:cubicBezTo>
                      <a:pt x="1809232" y="1990396"/>
                      <a:pt x="1745215" y="2054413"/>
                      <a:pt x="1666245" y="2054413"/>
                    </a:cubicBezTo>
                    <a:lnTo>
                      <a:pt x="513604" y="2054413"/>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a:extLst>
                  <a:ext uri="{FF2B5EF4-FFF2-40B4-BE49-F238E27FC236}">
                    <a16:creationId xmlns:a16="http://schemas.microsoft.com/office/drawing/2014/main" id="{627925B7-0BE0-694E-919D-EEF8F89C4171}"/>
                  </a:ext>
                </a:extLst>
              </p:cNvPr>
              <p:cNvSpPr/>
              <p:nvPr/>
            </p:nvSpPr>
            <p:spPr bwMode="auto">
              <a:xfrm>
                <a:off x="-3072822" y="-797016"/>
                <a:ext cx="3452924" cy="199160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a:extLst>
                  <a:ext uri="{FF2B5EF4-FFF2-40B4-BE49-F238E27FC236}">
                    <a16:creationId xmlns:a16="http://schemas.microsoft.com/office/drawing/2014/main" id="{B0B186EC-B9B0-4941-AA3D-4C3B147921D2}"/>
                  </a:ext>
                </a:extLst>
              </p:cNvPr>
              <p:cNvSpPr/>
              <p:nvPr/>
            </p:nvSpPr>
            <p:spPr bwMode="auto">
              <a:xfrm>
                <a:off x="-1495891" y="1328507"/>
                <a:ext cx="299060" cy="332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a:extLst>
                  <a:ext uri="{FF2B5EF4-FFF2-40B4-BE49-F238E27FC236}">
                    <a16:creationId xmlns:a16="http://schemas.microsoft.com/office/drawing/2014/main" id="{42D9EB3E-B7EE-174C-AFCE-1F87DC9F022D}"/>
                  </a:ext>
                </a:extLst>
              </p:cNvPr>
              <p:cNvSpPr/>
              <p:nvPr/>
            </p:nvSpPr>
            <p:spPr bwMode="auto">
              <a:xfrm>
                <a:off x="-2032240" y="1570312"/>
                <a:ext cx="1371758" cy="124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18" name="Straight Connector 17">
              <a:extLst>
                <a:ext uri="{FF2B5EF4-FFF2-40B4-BE49-F238E27FC236}">
                  <a16:creationId xmlns:a16="http://schemas.microsoft.com/office/drawing/2014/main" id="{AAF0F3D4-94B1-604F-B471-777AF9F9426F}"/>
                </a:ext>
              </a:extLst>
            </p:cNvPr>
            <p:cNvCxnSpPr/>
            <p:nvPr/>
          </p:nvCxnSpPr>
          <p:spPr>
            <a:xfrm>
              <a:off x="6916805" y="2698134"/>
              <a:ext cx="1472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5DA013-FB73-6240-9506-B8B3AD33D5CE}"/>
                </a:ext>
              </a:extLst>
            </p:cNvPr>
            <p:cNvCxnSpPr>
              <a:cxnSpLocks/>
              <a:endCxn id="177" idx="2"/>
            </p:cNvCxnSpPr>
            <p:nvPr/>
          </p:nvCxnSpPr>
          <p:spPr>
            <a:xfrm>
              <a:off x="7647722" y="2698134"/>
              <a:ext cx="0" cy="433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D7DB4B-9A2D-A246-A1C3-8BA644C5C676}"/>
                </a:ext>
              </a:extLst>
            </p:cNvPr>
            <p:cNvCxnSpPr>
              <a:cxnSpLocks/>
            </p:cNvCxnSpPr>
            <p:nvPr/>
          </p:nvCxnSpPr>
          <p:spPr>
            <a:xfrm>
              <a:off x="7385431" y="2283790"/>
              <a:ext cx="0" cy="411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D41890-9FFC-2E40-92CA-8AC3ADB79E6F}"/>
                </a:ext>
              </a:extLst>
            </p:cNvPr>
            <p:cNvCxnSpPr>
              <a:cxnSpLocks/>
            </p:cNvCxnSpPr>
            <p:nvPr/>
          </p:nvCxnSpPr>
          <p:spPr>
            <a:xfrm>
              <a:off x="7875801" y="2283790"/>
              <a:ext cx="0" cy="411481"/>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99CECB6-5A47-474F-825E-A8FEE841BA08}"/>
                </a:ext>
              </a:extLst>
            </p:cNvPr>
            <p:cNvGrpSpPr/>
            <p:nvPr/>
          </p:nvGrpSpPr>
          <p:grpSpPr>
            <a:xfrm>
              <a:off x="6958310" y="2305050"/>
              <a:ext cx="385302" cy="383244"/>
              <a:chOff x="7017439" y="2363863"/>
              <a:chExt cx="267044" cy="265618"/>
            </a:xfrm>
          </p:grpSpPr>
          <p:sp>
            <p:nvSpPr>
              <p:cNvPr id="172" name="Partial Circle 572">
                <a:extLst>
                  <a:ext uri="{FF2B5EF4-FFF2-40B4-BE49-F238E27FC236}">
                    <a16:creationId xmlns:a16="http://schemas.microsoft.com/office/drawing/2014/main" id="{68C2C74F-7577-414B-8BEA-FC853ED2A47C}"/>
                  </a:ext>
                </a:extLst>
              </p:cNvPr>
              <p:cNvSpPr/>
              <p:nvPr/>
            </p:nvSpPr>
            <p:spPr>
              <a:xfrm>
                <a:off x="7017439" y="2372416"/>
                <a:ext cx="257065" cy="257065"/>
              </a:xfrm>
              <a:prstGeom prst="pi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3" name="Partial Circle 573">
                <a:extLst>
                  <a:ext uri="{FF2B5EF4-FFF2-40B4-BE49-F238E27FC236}">
                    <a16:creationId xmlns:a16="http://schemas.microsoft.com/office/drawing/2014/main" id="{EFA440D2-1A7D-EC41-8A43-E0779A5688B0}"/>
                  </a:ext>
                </a:extLst>
              </p:cNvPr>
              <p:cNvSpPr/>
              <p:nvPr/>
            </p:nvSpPr>
            <p:spPr>
              <a:xfrm>
                <a:off x="7027418" y="2363863"/>
                <a:ext cx="257065" cy="257065"/>
              </a:xfrm>
              <a:prstGeom prst="pie">
                <a:avLst>
                  <a:gd name="adj1" fmla="val 16184510"/>
                  <a:gd name="adj2" fmla="val 2145493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4" name="Oval 173">
                <a:extLst>
                  <a:ext uri="{FF2B5EF4-FFF2-40B4-BE49-F238E27FC236}">
                    <a16:creationId xmlns:a16="http://schemas.microsoft.com/office/drawing/2014/main" id="{A7CD4D02-35D0-EE4E-927E-0F57205ECE1B}"/>
                  </a:ext>
                </a:extLst>
              </p:cNvPr>
              <p:cNvSpPr/>
              <p:nvPr/>
            </p:nvSpPr>
            <p:spPr>
              <a:xfrm>
                <a:off x="7068473" y="2423451"/>
                <a:ext cx="154996" cy="154996"/>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grpSp>
          <p:nvGrpSpPr>
            <p:cNvPr id="23" name="Group 22">
              <a:extLst>
                <a:ext uri="{FF2B5EF4-FFF2-40B4-BE49-F238E27FC236}">
                  <a16:creationId xmlns:a16="http://schemas.microsoft.com/office/drawing/2014/main" id="{36F86BDC-995A-D242-8412-06C3A981A85E}"/>
                </a:ext>
              </a:extLst>
            </p:cNvPr>
            <p:cNvGrpSpPr/>
            <p:nvPr/>
          </p:nvGrpSpPr>
          <p:grpSpPr>
            <a:xfrm>
              <a:off x="7486245" y="2332104"/>
              <a:ext cx="297324" cy="311847"/>
              <a:chOff x="6470825" y="1422750"/>
              <a:chExt cx="641248" cy="693070"/>
            </a:xfrm>
          </p:grpSpPr>
          <p:sp>
            <p:nvSpPr>
              <p:cNvPr id="168" name="Freeform 28">
                <a:extLst>
                  <a:ext uri="{FF2B5EF4-FFF2-40B4-BE49-F238E27FC236}">
                    <a16:creationId xmlns:a16="http://schemas.microsoft.com/office/drawing/2014/main" id="{13318F01-6C95-0E43-BC71-CE0DDB506516}"/>
                  </a:ext>
                </a:extLst>
              </p:cNvPr>
              <p:cNvSpPr>
                <a:spLocks/>
              </p:cNvSpPr>
              <p:nvPr/>
            </p:nvSpPr>
            <p:spPr bwMode="black">
              <a:xfrm rot="10800000">
                <a:off x="6470825" y="1956596"/>
                <a:ext cx="138855" cy="159224"/>
              </a:xfrm>
              <a:prstGeom prst="roundRect">
                <a:avLst>
                  <a:gd name="adj" fmla="val 50000"/>
                </a:avLst>
              </a:prstGeom>
              <a:solidFill>
                <a:schemeClr val="accent6"/>
              </a:solidFill>
              <a:ln w="9525">
                <a:noFill/>
                <a:round/>
                <a:headEnd/>
                <a:tailEnd/>
              </a:ln>
            </p:spPr>
            <p:txBody>
              <a:bodyPr lIns="68589" tIns="34295" rIns="68589" bIns="34295"/>
              <a:lstStyle/>
              <a:p>
                <a:endParaRPr lang="en-US" dirty="0">
                  <a:latin typeface="+mj-lt"/>
                </a:endParaRPr>
              </a:p>
            </p:txBody>
          </p:sp>
          <p:sp>
            <p:nvSpPr>
              <p:cNvPr id="169" name="Freeform 29">
                <a:extLst>
                  <a:ext uri="{FF2B5EF4-FFF2-40B4-BE49-F238E27FC236}">
                    <a16:creationId xmlns:a16="http://schemas.microsoft.com/office/drawing/2014/main" id="{25E2367D-2D2F-B14B-8C3D-77947B37E539}"/>
                  </a:ext>
                </a:extLst>
              </p:cNvPr>
              <p:cNvSpPr>
                <a:spLocks/>
              </p:cNvSpPr>
              <p:nvPr/>
            </p:nvSpPr>
            <p:spPr bwMode="black">
              <a:xfrm rot="10800000">
                <a:off x="6634048" y="1849811"/>
                <a:ext cx="138855" cy="266009"/>
              </a:xfrm>
              <a:prstGeom prst="roundRect">
                <a:avLst>
                  <a:gd name="adj" fmla="val 50000"/>
                </a:avLst>
              </a:prstGeom>
              <a:solidFill>
                <a:schemeClr val="accent6"/>
              </a:solidFill>
              <a:ln w="9525">
                <a:noFill/>
                <a:round/>
                <a:headEnd/>
                <a:tailEnd/>
              </a:ln>
            </p:spPr>
            <p:txBody>
              <a:bodyPr lIns="68589" tIns="34295" rIns="68589" bIns="34295"/>
              <a:lstStyle/>
              <a:p>
                <a:endParaRPr lang="en-US" dirty="0">
                  <a:latin typeface="+mj-lt"/>
                </a:endParaRPr>
              </a:p>
            </p:txBody>
          </p:sp>
          <p:sp>
            <p:nvSpPr>
              <p:cNvPr id="170" name="Freeform 30">
                <a:extLst>
                  <a:ext uri="{FF2B5EF4-FFF2-40B4-BE49-F238E27FC236}">
                    <a16:creationId xmlns:a16="http://schemas.microsoft.com/office/drawing/2014/main" id="{CDB3A124-852A-194E-8655-1F403975CD5A}"/>
                  </a:ext>
                </a:extLst>
              </p:cNvPr>
              <p:cNvSpPr>
                <a:spLocks/>
              </p:cNvSpPr>
              <p:nvPr/>
            </p:nvSpPr>
            <p:spPr bwMode="black">
              <a:xfrm rot="10800000">
                <a:off x="6802499" y="1625755"/>
                <a:ext cx="138855" cy="490065"/>
              </a:xfrm>
              <a:prstGeom prst="roundRect">
                <a:avLst>
                  <a:gd name="adj" fmla="val 50000"/>
                </a:avLst>
              </a:prstGeom>
              <a:solidFill>
                <a:schemeClr val="accent6"/>
              </a:solidFill>
              <a:ln w="9525">
                <a:noFill/>
                <a:round/>
                <a:headEnd/>
                <a:tailEnd/>
              </a:ln>
            </p:spPr>
            <p:txBody>
              <a:bodyPr lIns="68589" tIns="34295" rIns="68589" bIns="34295"/>
              <a:lstStyle/>
              <a:p>
                <a:endParaRPr lang="en-US" dirty="0">
                  <a:latin typeface="+mj-lt"/>
                </a:endParaRPr>
              </a:p>
            </p:txBody>
          </p:sp>
          <p:sp>
            <p:nvSpPr>
              <p:cNvPr id="171" name="Rounded Rectangle 31">
                <a:extLst>
                  <a:ext uri="{FF2B5EF4-FFF2-40B4-BE49-F238E27FC236}">
                    <a16:creationId xmlns:a16="http://schemas.microsoft.com/office/drawing/2014/main" id="{BB41AF7E-BA60-0E46-A377-42DECBD7ABE7}"/>
                  </a:ext>
                </a:extLst>
              </p:cNvPr>
              <p:cNvSpPr/>
              <p:nvPr/>
            </p:nvSpPr>
            <p:spPr>
              <a:xfrm rot="10800000">
                <a:off x="6973250" y="1422750"/>
                <a:ext cx="138823" cy="69307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68589" tIns="34295" rIns="68589" bIns="34295" rtlCol="0" anchor="ctr"/>
              <a:lstStyle/>
              <a:p>
                <a:pPr algn="ctr" eaLnBrk="0" hangingPunct="0">
                  <a:spcBef>
                    <a:spcPct val="50000"/>
                  </a:spcBef>
                </a:pPr>
                <a:endParaRPr lang="en-US" sz="1700" dirty="0">
                  <a:solidFill>
                    <a:schemeClr val="bg1"/>
                  </a:solidFill>
                </a:endParaRPr>
              </a:p>
            </p:txBody>
          </p:sp>
        </p:grpSp>
        <p:cxnSp>
          <p:nvCxnSpPr>
            <p:cNvPr id="24" name="Straight Connector 23">
              <a:extLst>
                <a:ext uri="{FF2B5EF4-FFF2-40B4-BE49-F238E27FC236}">
                  <a16:creationId xmlns:a16="http://schemas.microsoft.com/office/drawing/2014/main" id="{9AE9D25C-AACE-5A42-9A40-FC27202AD54F}"/>
                </a:ext>
              </a:extLst>
            </p:cNvPr>
            <p:cNvCxnSpPr>
              <a:cxnSpLocks/>
            </p:cNvCxnSpPr>
            <p:nvPr/>
          </p:nvCxnSpPr>
          <p:spPr>
            <a:xfrm>
              <a:off x="7418580" y="2654419"/>
              <a:ext cx="404891" cy="0"/>
            </a:xfrm>
            <a:prstGeom prst="line">
              <a:avLst/>
            </a:prstGeom>
            <a:ln w="3175">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sp>
          <p:nvSpPr>
            <p:cNvPr id="25" name="Circle: Hollow 398">
              <a:extLst>
                <a:ext uri="{FF2B5EF4-FFF2-40B4-BE49-F238E27FC236}">
                  <a16:creationId xmlns:a16="http://schemas.microsoft.com/office/drawing/2014/main" id="{14DEE579-89EF-BA4B-AE36-436B9FC70F75}"/>
                </a:ext>
              </a:extLst>
            </p:cNvPr>
            <p:cNvSpPr/>
            <p:nvPr/>
          </p:nvSpPr>
          <p:spPr>
            <a:xfrm>
              <a:off x="7944163" y="2324641"/>
              <a:ext cx="330715" cy="330715"/>
            </a:xfrm>
            <a:prstGeom prst="donut">
              <a:avLst>
                <a:gd name="adj" fmla="val 1082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6" name="Block Arc 25">
              <a:extLst>
                <a:ext uri="{FF2B5EF4-FFF2-40B4-BE49-F238E27FC236}">
                  <a16:creationId xmlns:a16="http://schemas.microsoft.com/office/drawing/2014/main" id="{45834F69-7334-154E-884F-2EB475E42DA2}"/>
                </a:ext>
              </a:extLst>
            </p:cNvPr>
            <p:cNvSpPr/>
            <p:nvPr/>
          </p:nvSpPr>
          <p:spPr>
            <a:xfrm>
              <a:off x="7944163" y="2324641"/>
              <a:ext cx="330715" cy="330715"/>
            </a:xfrm>
            <a:prstGeom prst="blockArc">
              <a:avLst>
                <a:gd name="adj1" fmla="val 7225547"/>
                <a:gd name="adj2" fmla="val 16276382"/>
                <a:gd name="adj3" fmla="val 11197"/>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27" name="Group 26">
              <a:extLst>
                <a:ext uri="{FF2B5EF4-FFF2-40B4-BE49-F238E27FC236}">
                  <a16:creationId xmlns:a16="http://schemas.microsoft.com/office/drawing/2014/main" id="{8B14011F-7D2E-7641-B4B0-A0B3ACEB3F9D}"/>
                </a:ext>
              </a:extLst>
            </p:cNvPr>
            <p:cNvGrpSpPr/>
            <p:nvPr/>
          </p:nvGrpSpPr>
          <p:grpSpPr>
            <a:xfrm>
              <a:off x="6944414" y="2904026"/>
              <a:ext cx="677587" cy="293652"/>
              <a:chOff x="6944414" y="2904026"/>
              <a:chExt cx="677587" cy="293652"/>
            </a:xfrm>
          </p:grpSpPr>
          <p:sp>
            <p:nvSpPr>
              <p:cNvPr id="162" name="Rectangle 161">
                <a:extLst>
                  <a:ext uri="{FF2B5EF4-FFF2-40B4-BE49-F238E27FC236}">
                    <a16:creationId xmlns:a16="http://schemas.microsoft.com/office/drawing/2014/main" id="{B4A9BD94-10F3-AA4B-B9C6-2F43829E2660}"/>
                  </a:ext>
                </a:extLst>
              </p:cNvPr>
              <p:cNvSpPr/>
              <p:nvPr/>
            </p:nvSpPr>
            <p:spPr>
              <a:xfrm>
                <a:off x="6944414" y="3079362"/>
                <a:ext cx="322132" cy="274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3" name="Rectangle 162">
                <a:extLst>
                  <a:ext uri="{FF2B5EF4-FFF2-40B4-BE49-F238E27FC236}">
                    <a16:creationId xmlns:a16="http://schemas.microsoft.com/office/drawing/2014/main" id="{15460E14-47EB-D641-9A95-0B4A0CF0A9DD}"/>
                  </a:ext>
                </a:extLst>
              </p:cNvPr>
              <p:cNvSpPr/>
              <p:nvPr/>
            </p:nvSpPr>
            <p:spPr>
              <a:xfrm>
                <a:off x="7299869" y="3079362"/>
                <a:ext cx="322132" cy="274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4" name="Block Arc 163">
                <a:extLst>
                  <a:ext uri="{FF2B5EF4-FFF2-40B4-BE49-F238E27FC236}">
                    <a16:creationId xmlns:a16="http://schemas.microsoft.com/office/drawing/2014/main" id="{300DEFDD-D1F1-0E49-8DBC-FD7056A890E5}"/>
                  </a:ext>
                </a:extLst>
              </p:cNvPr>
              <p:cNvSpPr/>
              <p:nvPr/>
            </p:nvSpPr>
            <p:spPr>
              <a:xfrm>
                <a:off x="6947156" y="2904026"/>
                <a:ext cx="293652" cy="293652"/>
              </a:xfrm>
              <a:prstGeom prst="blockArc">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5" name="Block Arc 164">
                <a:extLst>
                  <a:ext uri="{FF2B5EF4-FFF2-40B4-BE49-F238E27FC236}">
                    <a16:creationId xmlns:a16="http://schemas.microsoft.com/office/drawing/2014/main" id="{A75FCC7E-D202-0441-A3D6-4C38A371F6D5}"/>
                  </a:ext>
                </a:extLst>
              </p:cNvPr>
              <p:cNvSpPr/>
              <p:nvPr/>
            </p:nvSpPr>
            <p:spPr>
              <a:xfrm>
                <a:off x="6947156" y="2904026"/>
                <a:ext cx="293652" cy="293652"/>
              </a:xfrm>
              <a:prstGeom prst="blockArc">
                <a:avLst>
                  <a:gd name="adj1" fmla="val 17526567"/>
                  <a:gd name="adj2" fmla="val 0"/>
                  <a:gd name="adj3" fmla="val 25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6" name="Block Arc 165">
                <a:extLst>
                  <a:ext uri="{FF2B5EF4-FFF2-40B4-BE49-F238E27FC236}">
                    <a16:creationId xmlns:a16="http://schemas.microsoft.com/office/drawing/2014/main" id="{E7AF08F8-A027-5F4C-BE83-601BF0242EFB}"/>
                  </a:ext>
                </a:extLst>
              </p:cNvPr>
              <p:cNvSpPr/>
              <p:nvPr/>
            </p:nvSpPr>
            <p:spPr>
              <a:xfrm>
                <a:off x="7304956" y="2904026"/>
                <a:ext cx="293652" cy="293652"/>
              </a:xfrm>
              <a:prstGeom prst="blockArc">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7" name="Block Arc 166">
                <a:extLst>
                  <a:ext uri="{FF2B5EF4-FFF2-40B4-BE49-F238E27FC236}">
                    <a16:creationId xmlns:a16="http://schemas.microsoft.com/office/drawing/2014/main" id="{4CEA9F64-DFE0-4448-B25A-EDA51F5980D9}"/>
                  </a:ext>
                </a:extLst>
              </p:cNvPr>
              <p:cNvSpPr/>
              <p:nvPr/>
            </p:nvSpPr>
            <p:spPr>
              <a:xfrm>
                <a:off x="7304956" y="2904026"/>
                <a:ext cx="293652" cy="293652"/>
              </a:xfrm>
              <a:prstGeom prst="blockArc">
                <a:avLst>
                  <a:gd name="adj1" fmla="val 15632420"/>
                  <a:gd name="adj2" fmla="val 0"/>
                  <a:gd name="adj3" fmla="val 25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nvGrpSpPr>
            <p:cNvPr id="28" name="Group 27">
              <a:extLst>
                <a:ext uri="{FF2B5EF4-FFF2-40B4-BE49-F238E27FC236}">
                  <a16:creationId xmlns:a16="http://schemas.microsoft.com/office/drawing/2014/main" id="{232C1EE4-2893-4541-9230-65D8BACFE195}"/>
                </a:ext>
              </a:extLst>
            </p:cNvPr>
            <p:cNvGrpSpPr/>
            <p:nvPr/>
          </p:nvGrpSpPr>
          <p:grpSpPr>
            <a:xfrm>
              <a:off x="7670467" y="2734709"/>
              <a:ext cx="667133" cy="57495"/>
              <a:chOff x="6709409" y="1851025"/>
              <a:chExt cx="891541" cy="76835"/>
            </a:xfrm>
          </p:grpSpPr>
          <p:sp>
            <p:nvSpPr>
              <p:cNvPr id="158" name="Rectangle 157">
                <a:extLst>
                  <a:ext uri="{FF2B5EF4-FFF2-40B4-BE49-F238E27FC236}">
                    <a16:creationId xmlns:a16="http://schemas.microsoft.com/office/drawing/2014/main" id="{745C681A-4DB7-4A44-92A6-BEA25D82949B}"/>
                  </a:ext>
                </a:extLst>
              </p:cNvPr>
              <p:cNvSpPr/>
              <p:nvPr/>
            </p:nvSpPr>
            <p:spPr>
              <a:xfrm>
                <a:off x="6709409" y="1851025"/>
                <a:ext cx="268606" cy="768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9" name="Rectangle 158">
                <a:extLst>
                  <a:ext uri="{FF2B5EF4-FFF2-40B4-BE49-F238E27FC236}">
                    <a16:creationId xmlns:a16="http://schemas.microsoft.com/office/drawing/2014/main" id="{E988B1B6-6662-A247-BA51-C38297F2013A}"/>
                  </a:ext>
                </a:extLst>
              </p:cNvPr>
              <p:cNvSpPr/>
              <p:nvPr/>
            </p:nvSpPr>
            <p:spPr>
              <a:xfrm>
                <a:off x="6998969" y="1851025"/>
                <a:ext cx="186691" cy="768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0" name="Rectangle 159">
                <a:extLst>
                  <a:ext uri="{FF2B5EF4-FFF2-40B4-BE49-F238E27FC236}">
                    <a16:creationId xmlns:a16="http://schemas.microsoft.com/office/drawing/2014/main" id="{1ADC1B13-7318-D04E-AB81-7FBA210AAAB2}"/>
                  </a:ext>
                </a:extLst>
              </p:cNvPr>
              <p:cNvSpPr/>
              <p:nvPr/>
            </p:nvSpPr>
            <p:spPr>
              <a:xfrm>
                <a:off x="7206614" y="1851025"/>
                <a:ext cx="186691" cy="768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1" name="Rectangle 160">
                <a:extLst>
                  <a:ext uri="{FF2B5EF4-FFF2-40B4-BE49-F238E27FC236}">
                    <a16:creationId xmlns:a16="http://schemas.microsoft.com/office/drawing/2014/main" id="{BD1F3338-ABE6-D34F-9445-148C98B214A6}"/>
                  </a:ext>
                </a:extLst>
              </p:cNvPr>
              <p:cNvSpPr/>
              <p:nvPr/>
            </p:nvSpPr>
            <p:spPr>
              <a:xfrm>
                <a:off x="7414259" y="1851025"/>
                <a:ext cx="186691" cy="768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9" name="Group 28">
              <a:extLst>
                <a:ext uri="{FF2B5EF4-FFF2-40B4-BE49-F238E27FC236}">
                  <a16:creationId xmlns:a16="http://schemas.microsoft.com/office/drawing/2014/main" id="{F1BBD09F-F6F2-9E40-A068-40FB1B712434}"/>
                </a:ext>
              </a:extLst>
            </p:cNvPr>
            <p:cNvGrpSpPr/>
            <p:nvPr/>
          </p:nvGrpSpPr>
          <p:grpSpPr>
            <a:xfrm>
              <a:off x="7670467" y="2807232"/>
              <a:ext cx="667133" cy="57495"/>
              <a:chOff x="6709409" y="1851025"/>
              <a:chExt cx="891541" cy="76835"/>
            </a:xfrm>
            <a:solidFill>
              <a:schemeClr val="bg2"/>
            </a:solidFill>
          </p:grpSpPr>
          <p:sp>
            <p:nvSpPr>
              <p:cNvPr id="154" name="Rectangle 153">
                <a:extLst>
                  <a:ext uri="{FF2B5EF4-FFF2-40B4-BE49-F238E27FC236}">
                    <a16:creationId xmlns:a16="http://schemas.microsoft.com/office/drawing/2014/main" id="{05EC9026-1E07-244F-9162-B6C877E6F501}"/>
                  </a:ext>
                </a:extLst>
              </p:cNvPr>
              <p:cNvSpPr/>
              <p:nvPr/>
            </p:nvSpPr>
            <p:spPr>
              <a:xfrm>
                <a:off x="6709409" y="1851025"/>
                <a:ext cx="268606"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5" name="Rectangle 154">
                <a:extLst>
                  <a:ext uri="{FF2B5EF4-FFF2-40B4-BE49-F238E27FC236}">
                    <a16:creationId xmlns:a16="http://schemas.microsoft.com/office/drawing/2014/main" id="{20953A73-04F1-644C-A937-B66348E197FC}"/>
                  </a:ext>
                </a:extLst>
              </p:cNvPr>
              <p:cNvSpPr/>
              <p:nvPr/>
            </p:nvSpPr>
            <p:spPr>
              <a:xfrm>
                <a:off x="699896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6" name="Rectangle 155">
                <a:extLst>
                  <a:ext uri="{FF2B5EF4-FFF2-40B4-BE49-F238E27FC236}">
                    <a16:creationId xmlns:a16="http://schemas.microsoft.com/office/drawing/2014/main" id="{7627CA22-1AE8-5B47-AB69-4AD622178089}"/>
                  </a:ext>
                </a:extLst>
              </p:cNvPr>
              <p:cNvSpPr/>
              <p:nvPr/>
            </p:nvSpPr>
            <p:spPr>
              <a:xfrm>
                <a:off x="7206614"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7" name="Rectangle 156">
                <a:extLst>
                  <a:ext uri="{FF2B5EF4-FFF2-40B4-BE49-F238E27FC236}">
                    <a16:creationId xmlns:a16="http://schemas.microsoft.com/office/drawing/2014/main" id="{80E48DCD-F109-7B4F-A521-293E4FC3CC64}"/>
                  </a:ext>
                </a:extLst>
              </p:cNvPr>
              <p:cNvSpPr/>
              <p:nvPr/>
            </p:nvSpPr>
            <p:spPr>
              <a:xfrm>
                <a:off x="741425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0" name="Group 29">
              <a:extLst>
                <a:ext uri="{FF2B5EF4-FFF2-40B4-BE49-F238E27FC236}">
                  <a16:creationId xmlns:a16="http://schemas.microsoft.com/office/drawing/2014/main" id="{745CB7C8-54D8-BF44-B6E4-06B9A40B7DC8}"/>
                </a:ext>
              </a:extLst>
            </p:cNvPr>
            <p:cNvGrpSpPr/>
            <p:nvPr/>
          </p:nvGrpSpPr>
          <p:grpSpPr>
            <a:xfrm>
              <a:off x="7670467" y="2879754"/>
              <a:ext cx="667133" cy="57495"/>
              <a:chOff x="6709409" y="1851025"/>
              <a:chExt cx="891541" cy="76835"/>
            </a:xfrm>
            <a:solidFill>
              <a:schemeClr val="accent5"/>
            </a:solidFill>
          </p:grpSpPr>
          <p:sp>
            <p:nvSpPr>
              <p:cNvPr id="150" name="Rectangle 149">
                <a:extLst>
                  <a:ext uri="{FF2B5EF4-FFF2-40B4-BE49-F238E27FC236}">
                    <a16:creationId xmlns:a16="http://schemas.microsoft.com/office/drawing/2014/main" id="{F0B495CC-7A34-E844-849F-BF079709CF10}"/>
                  </a:ext>
                </a:extLst>
              </p:cNvPr>
              <p:cNvSpPr/>
              <p:nvPr/>
            </p:nvSpPr>
            <p:spPr>
              <a:xfrm>
                <a:off x="6709409" y="1851025"/>
                <a:ext cx="268606"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1" name="Rectangle 150">
                <a:extLst>
                  <a:ext uri="{FF2B5EF4-FFF2-40B4-BE49-F238E27FC236}">
                    <a16:creationId xmlns:a16="http://schemas.microsoft.com/office/drawing/2014/main" id="{9289EA6C-0635-6041-B0DE-818FB8AFA4EC}"/>
                  </a:ext>
                </a:extLst>
              </p:cNvPr>
              <p:cNvSpPr/>
              <p:nvPr/>
            </p:nvSpPr>
            <p:spPr>
              <a:xfrm>
                <a:off x="699896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2" name="Rectangle 151">
                <a:extLst>
                  <a:ext uri="{FF2B5EF4-FFF2-40B4-BE49-F238E27FC236}">
                    <a16:creationId xmlns:a16="http://schemas.microsoft.com/office/drawing/2014/main" id="{724EF973-57D5-5440-877A-99708437AFF2}"/>
                  </a:ext>
                </a:extLst>
              </p:cNvPr>
              <p:cNvSpPr/>
              <p:nvPr/>
            </p:nvSpPr>
            <p:spPr>
              <a:xfrm>
                <a:off x="7206614"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3" name="Rectangle 152">
                <a:extLst>
                  <a:ext uri="{FF2B5EF4-FFF2-40B4-BE49-F238E27FC236}">
                    <a16:creationId xmlns:a16="http://schemas.microsoft.com/office/drawing/2014/main" id="{8DD5CBFE-1F39-6340-9B2F-24522EB2DFA9}"/>
                  </a:ext>
                </a:extLst>
              </p:cNvPr>
              <p:cNvSpPr/>
              <p:nvPr/>
            </p:nvSpPr>
            <p:spPr>
              <a:xfrm>
                <a:off x="741425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1" name="Group 30">
              <a:extLst>
                <a:ext uri="{FF2B5EF4-FFF2-40B4-BE49-F238E27FC236}">
                  <a16:creationId xmlns:a16="http://schemas.microsoft.com/office/drawing/2014/main" id="{42BC262C-DE9C-BA46-9BD9-22EC92482466}"/>
                </a:ext>
              </a:extLst>
            </p:cNvPr>
            <p:cNvGrpSpPr/>
            <p:nvPr/>
          </p:nvGrpSpPr>
          <p:grpSpPr>
            <a:xfrm>
              <a:off x="7670467" y="2952276"/>
              <a:ext cx="667133" cy="57495"/>
              <a:chOff x="6709409" y="1851025"/>
              <a:chExt cx="891541" cy="76835"/>
            </a:xfrm>
            <a:solidFill>
              <a:schemeClr val="bg2"/>
            </a:solidFill>
          </p:grpSpPr>
          <p:sp>
            <p:nvSpPr>
              <p:cNvPr id="146" name="Rectangle 145">
                <a:extLst>
                  <a:ext uri="{FF2B5EF4-FFF2-40B4-BE49-F238E27FC236}">
                    <a16:creationId xmlns:a16="http://schemas.microsoft.com/office/drawing/2014/main" id="{8065F726-B22C-864E-933E-6D99A74A4A2F}"/>
                  </a:ext>
                </a:extLst>
              </p:cNvPr>
              <p:cNvSpPr/>
              <p:nvPr/>
            </p:nvSpPr>
            <p:spPr>
              <a:xfrm>
                <a:off x="6709409" y="1851025"/>
                <a:ext cx="268606"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7" name="Rectangle 146">
                <a:extLst>
                  <a:ext uri="{FF2B5EF4-FFF2-40B4-BE49-F238E27FC236}">
                    <a16:creationId xmlns:a16="http://schemas.microsoft.com/office/drawing/2014/main" id="{7F31E4D7-78B9-224B-B3A7-755A4E22A9F4}"/>
                  </a:ext>
                </a:extLst>
              </p:cNvPr>
              <p:cNvSpPr/>
              <p:nvPr/>
            </p:nvSpPr>
            <p:spPr>
              <a:xfrm>
                <a:off x="699896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8" name="Rectangle 147">
                <a:extLst>
                  <a:ext uri="{FF2B5EF4-FFF2-40B4-BE49-F238E27FC236}">
                    <a16:creationId xmlns:a16="http://schemas.microsoft.com/office/drawing/2014/main" id="{A6EA4F6F-54F9-2D41-BE61-D5F8349F223D}"/>
                  </a:ext>
                </a:extLst>
              </p:cNvPr>
              <p:cNvSpPr/>
              <p:nvPr/>
            </p:nvSpPr>
            <p:spPr>
              <a:xfrm>
                <a:off x="7206614"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9" name="Rectangle 148">
                <a:extLst>
                  <a:ext uri="{FF2B5EF4-FFF2-40B4-BE49-F238E27FC236}">
                    <a16:creationId xmlns:a16="http://schemas.microsoft.com/office/drawing/2014/main" id="{0963A93F-0BC7-0443-A255-BDDBD35A56CF}"/>
                  </a:ext>
                </a:extLst>
              </p:cNvPr>
              <p:cNvSpPr/>
              <p:nvPr/>
            </p:nvSpPr>
            <p:spPr>
              <a:xfrm>
                <a:off x="741425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2" name="Group 31">
              <a:extLst>
                <a:ext uri="{FF2B5EF4-FFF2-40B4-BE49-F238E27FC236}">
                  <a16:creationId xmlns:a16="http://schemas.microsoft.com/office/drawing/2014/main" id="{7B469E41-7A0C-024E-96BC-6ADCB229565E}"/>
                </a:ext>
              </a:extLst>
            </p:cNvPr>
            <p:cNvGrpSpPr/>
            <p:nvPr/>
          </p:nvGrpSpPr>
          <p:grpSpPr>
            <a:xfrm>
              <a:off x="7670467" y="3024799"/>
              <a:ext cx="667133" cy="57495"/>
              <a:chOff x="6709409" y="1851025"/>
              <a:chExt cx="891541" cy="76835"/>
            </a:xfrm>
            <a:solidFill>
              <a:schemeClr val="accent5"/>
            </a:solidFill>
          </p:grpSpPr>
          <p:sp>
            <p:nvSpPr>
              <p:cNvPr id="142" name="Rectangle 141">
                <a:extLst>
                  <a:ext uri="{FF2B5EF4-FFF2-40B4-BE49-F238E27FC236}">
                    <a16:creationId xmlns:a16="http://schemas.microsoft.com/office/drawing/2014/main" id="{E23476EB-7FF4-204E-A1CA-E65DC4372F8F}"/>
                  </a:ext>
                </a:extLst>
              </p:cNvPr>
              <p:cNvSpPr/>
              <p:nvPr/>
            </p:nvSpPr>
            <p:spPr>
              <a:xfrm>
                <a:off x="6709409" y="1851025"/>
                <a:ext cx="268606"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3" name="Rectangle 142">
                <a:extLst>
                  <a:ext uri="{FF2B5EF4-FFF2-40B4-BE49-F238E27FC236}">
                    <a16:creationId xmlns:a16="http://schemas.microsoft.com/office/drawing/2014/main" id="{A551F404-2C74-344A-A89C-F4FDAD2D98A1}"/>
                  </a:ext>
                </a:extLst>
              </p:cNvPr>
              <p:cNvSpPr/>
              <p:nvPr/>
            </p:nvSpPr>
            <p:spPr>
              <a:xfrm>
                <a:off x="699896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4" name="Rectangle 143">
                <a:extLst>
                  <a:ext uri="{FF2B5EF4-FFF2-40B4-BE49-F238E27FC236}">
                    <a16:creationId xmlns:a16="http://schemas.microsoft.com/office/drawing/2014/main" id="{40B4051D-CE4E-6E4A-8570-19C0B01AA509}"/>
                  </a:ext>
                </a:extLst>
              </p:cNvPr>
              <p:cNvSpPr/>
              <p:nvPr/>
            </p:nvSpPr>
            <p:spPr>
              <a:xfrm>
                <a:off x="7206614"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5" name="Rectangle 144">
                <a:extLst>
                  <a:ext uri="{FF2B5EF4-FFF2-40B4-BE49-F238E27FC236}">
                    <a16:creationId xmlns:a16="http://schemas.microsoft.com/office/drawing/2014/main" id="{4C1F547A-824F-EF44-A6AF-4D4BB6CEA03C}"/>
                  </a:ext>
                </a:extLst>
              </p:cNvPr>
              <p:cNvSpPr/>
              <p:nvPr/>
            </p:nvSpPr>
            <p:spPr>
              <a:xfrm>
                <a:off x="741425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3" name="Group 32">
              <a:extLst>
                <a:ext uri="{FF2B5EF4-FFF2-40B4-BE49-F238E27FC236}">
                  <a16:creationId xmlns:a16="http://schemas.microsoft.com/office/drawing/2014/main" id="{989C8053-C357-4647-8BFB-71038607E238}"/>
                </a:ext>
              </a:extLst>
            </p:cNvPr>
            <p:cNvGrpSpPr/>
            <p:nvPr/>
          </p:nvGrpSpPr>
          <p:grpSpPr>
            <a:xfrm>
              <a:off x="5290338" y="2231509"/>
              <a:ext cx="1538699" cy="1111560"/>
              <a:chOff x="-3163604" y="-930936"/>
              <a:chExt cx="3634486" cy="2625558"/>
            </a:xfrm>
          </p:grpSpPr>
          <p:sp>
            <p:nvSpPr>
              <p:cNvPr id="137" name="Rectangle: Rounded Corners 532">
                <a:extLst>
                  <a:ext uri="{FF2B5EF4-FFF2-40B4-BE49-F238E27FC236}">
                    <a16:creationId xmlns:a16="http://schemas.microsoft.com/office/drawing/2014/main" id="{BD8D9C84-89FE-934D-87D1-C4DDBEA60454}"/>
                  </a:ext>
                </a:extLst>
              </p:cNvPr>
              <p:cNvSpPr/>
              <p:nvPr/>
            </p:nvSpPr>
            <p:spPr bwMode="auto">
              <a:xfrm>
                <a:off x="-3163604" y="-930936"/>
                <a:ext cx="3634486" cy="2259441"/>
              </a:xfrm>
              <a:prstGeom prst="roundRect">
                <a:avLst>
                  <a:gd name="adj" fmla="val 696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8" name="Freeform: Shape 533">
                <a:extLst>
                  <a:ext uri="{FF2B5EF4-FFF2-40B4-BE49-F238E27FC236}">
                    <a16:creationId xmlns:a16="http://schemas.microsoft.com/office/drawing/2014/main" id="{B57ABE17-6479-5B48-9D26-A3F7F4CF1603}"/>
                  </a:ext>
                </a:extLst>
              </p:cNvPr>
              <p:cNvSpPr/>
              <p:nvPr/>
            </p:nvSpPr>
            <p:spPr bwMode="auto">
              <a:xfrm>
                <a:off x="-1230662" y="-930936"/>
                <a:ext cx="1701544" cy="2259441"/>
              </a:xfrm>
              <a:custGeom>
                <a:avLst/>
                <a:gdLst>
                  <a:gd name="connsiteX0" fmla="*/ 0 w 1809232"/>
                  <a:gd name="connsiteY0" fmla="*/ 0 h 2054413"/>
                  <a:gd name="connsiteX1" fmla="*/ 1666245 w 1809232"/>
                  <a:gd name="connsiteY1" fmla="*/ 0 h 2054413"/>
                  <a:gd name="connsiteX2" fmla="*/ 1809232 w 1809232"/>
                  <a:gd name="connsiteY2" fmla="*/ 142987 h 2054413"/>
                  <a:gd name="connsiteX3" fmla="*/ 1809232 w 1809232"/>
                  <a:gd name="connsiteY3" fmla="*/ 1911426 h 2054413"/>
                  <a:gd name="connsiteX4" fmla="*/ 1666245 w 1809232"/>
                  <a:gd name="connsiteY4" fmla="*/ 2054413 h 2054413"/>
                  <a:gd name="connsiteX5" fmla="*/ 513604 w 1809232"/>
                  <a:gd name="connsiteY5" fmla="*/ 2054413 h 205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232" h="2054413">
                    <a:moveTo>
                      <a:pt x="0" y="0"/>
                    </a:moveTo>
                    <a:lnTo>
                      <a:pt x="1666245" y="0"/>
                    </a:lnTo>
                    <a:cubicBezTo>
                      <a:pt x="1745215" y="0"/>
                      <a:pt x="1809232" y="64017"/>
                      <a:pt x="1809232" y="142987"/>
                    </a:cubicBezTo>
                    <a:lnTo>
                      <a:pt x="1809232" y="1911426"/>
                    </a:lnTo>
                    <a:cubicBezTo>
                      <a:pt x="1809232" y="1990396"/>
                      <a:pt x="1745215" y="2054413"/>
                      <a:pt x="1666245" y="2054413"/>
                    </a:cubicBezTo>
                    <a:lnTo>
                      <a:pt x="513604" y="2054413"/>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a:extLst>
                  <a:ext uri="{FF2B5EF4-FFF2-40B4-BE49-F238E27FC236}">
                    <a16:creationId xmlns:a16="http://schemas.microsoft.com/office/drawing/2014/main" id="{44401298-6913-3948-AC53-1EAF159C5750}"/>
                  </a:ext>
                </a:extLst>
              </p:cNvPr>
              <p:cNvSpPr/>
              <p:nvPr/>
            </p:nvSpPr>
            <p:spPr bwMode="auto">
              <a:xfrm>
                <a:off x="-3072821" y="-797015"/>
                <a:ext cx="3452925" cy="199160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a:extLst>
                  <a:ext uri="{FF2B5EF4-FFF2-40B4-BE49-F238E27FC236}">
                    <a16:creationId xmlns:a16="http://schemas.microsoft.com/office/drawing/2014/main" id="{9CE22AA5-C82B-5E43-82AC-8ED640C55C15}"/>
                  </a:ext>
                </a:extLst>
              </p:cNvPr>
              <p:cNvSpPr/>
              <p:nvPr/>
            </p:nvSpPr>
            <p:spPr bwMode="auto">
              <a:xfrm>
                <a:off x="-1495890" y="1328507"/>
                <a:ext cx="299059" cy="332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a:extLst>
                  <a:ext uri="{FF2B5EF4-FFF2-40B4-BE49-F238E27FC236}">
                    <a16:creationId xmlns:a16="http://schemas.microsoft.com/office/drawing/2014/main" id="{9202CCB8-8164-F642-86D2-78998DF9B28E}"/>
                  </a:ext>
                </a:extLst>
              </p:cNvPr>
              <p:cNvSpPr/>
              <p:nvPr/>
            </p:nvSpPr>
            <p:spPr bwMode="auto">
              <a:xfrm>
                <a:off x="-2032241" y="1570312"/>
                <a:ext cx="1371759" cy="124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4" name="Rectangle 33">
              <a:extLst>
                <a:ext uri="{FF2B5EF4-FFF2-40B4-BE49-F238E27FC236}">
                  <a16:creationId xmlns:a16="http://schemas.microsoft.com/office/drawing/2014/main" id="{71F40B26-30D6-6540-A998-D1394F61D54C}"/>
                </a:ext>
              </a:extLst>
            </p:cNvPr>
            <p:cNvSpPr/>
            <p:nvPr/>
          </p:nvSpPr>
          <p:spPr>
            <a:xfrm>
              <a:off x="5372514" y="2706392"/>
              <a:ext cx="495122" cy="51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ectangle 34">
              <a:extLst>
                <a:ext uri="{FF2B5EF4-FFF2-40B4-BE49-F238E27FC236}">
                  <a16:creationId xmlns:a16="http://schemas.microsoft.com/office/drawing/2014/main" id="{37CF18F7-7618-1E48-A5F0-C0584E751AC4}"/>
                </a:ext>
              </a:extLst>
            </p:cNvPr>
            <p:cNvSpPr/>
            <p:nvPr/>
          </p:nvSpPr>
          <p:spPr>
            <a:xfrm>
              <a:off x="5372514" y="2790497"/>
              <a:ext cx="495122" cy="51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ectangle 35">
              <a:extLst>
                <a:ext uri="{FF2B5EF4-FFF2-40B4-BE49-F238E27FC236}">
                  <a16:creationId xmlns:a16="http://schemas.microsoft.com/office/drawing/2014/main" id="{1DD0A75C-AE3C-E244-9966-B63ED30BD02E}"/>
                </a:ext>
              </a:extLst>
            </p:cNvPr>
            <p:cNvSpPr/>
            <p:nvPr/>
          </p:nvSpPr>
          <p:spPr>
            <a:xfrm>
              <a:off x="5372514" y="2874601"/>
              <a:ext cx="495122" cy="516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Rectangle 36">
              <a:extLst>
                <a:ext uri="{FF2B5EF4-FFF2-40B4-BE49-F238E27FC236}">
                  <a16:creationId xmlns:a16="http://schemas.microsoft.com/office/drawing/2014/main" id="{07DA6BED-1964-B045-909F-B303F6138AA6}"/>
                </a:ext>
              </a:extLst>
            </p:cNvPr>
            <p:cNvSpPr/>
            <p:nvPr/>
          </p:nvSpPr>
          <p:spPr>
            <a:xfrm>
              <a:off x="5372514" y="2958705"/>
              <a:ext cx="495122" cy="516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Freeform: Shape 411">
              <a:extLst>
                <a:ext uri="{FF2B5EF4-FFF2-40B4-BE49-F238E27FC236}">
                  <a16:creationId xmlns:a16="http://schemas.microsoft.com/office/drawing/2014/main" id="{201B4D16-CF69-B640-8CBC-CAC8524CEC8C}"/>
                </a:ext>
              </a:extLst>
            </p:cNvPr>
            <p:cNvSpPr/>
            <p:nvPr/>
          </p:nvSpPr>
          <p:spPr>
            <a:xfrm>
              <a:off x="5965031" y="2328443"/>
              <a:ext cx="569119" cy="345921"/>
            </a:xfrm>
            <a:custGeom>
              <a:avLst/>
              <a:gdLst>
                <a:gd name="connsiteX0" fmla="*/ 0 w 993140"/>
                <a:gd name="connsiteY0" fmla="*/ 0 h 462280"/>
                <a:gd name="connsiteX1" fmla="*/ 0 w 993140"/>
                <a:gd name="connsiteY1" fmla="*/ 462280 h 462280"/>
                <a:gd name="connsiteX2" fmla="*/ 993140 w 993140"/>
                <a:gd name="connsiteY2" fmla="*/ 462280 h 462280"/>
              </a:gdLst>
              <a:ahLst/>
              <a:cxnLst>
                <a:cxn ang="0">
                  <a:pos x="connsiteX0" y="connsiteY0"/>
                </a:cxn>
                <a:cxn ang="0">
                  <a:pos x="connsiteX1" y="connsiteY1"/>
                </a:cxn>
                <a:cxn ang="0">
                  <a:pos x="connsiteX2" y="connsiteY2"/>
                </a:cxn>
              </a:cxnLst>
              <a:rect l="l" t="t" r="r" b="b"/>
              <a:pathLst>
                <a:path w="993140" h="462280">
                  <a:moveTo>
                    <a:pt x="0" y="0"/>
                  </a:moveTo>
                  <a:lnTo>
                    <a:pt x="0" y="462280"/>
                  </a:lnTo>
                  <a:lnTo>
                    <a:pt x="993140" y="462280"/>
                  </a:lnTo>
                </a:path>
              </a:pathLst>
            </a:custGeom>
            <a:noFill/>
            <a:ln w="3175">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Rectangle: Rounded Corners 412">
              <a:extLst>
                <a:ext uri="{FF2B5EF4-FFF2-40B4-BE49-F238E27FC236}">
                  <a16:creationId xmlns:a16="http://schemas.microsoft.com/office/drawing/2014/main" id="{52BA2A76-D39A-F04D-A0AA-D8DDAAD477B6}"/>
                </a:ext>
              </a:extLst>
            </p:cNvPr>
            <p:cNvSpPr/>
            <p:nvPr/>
          </p:nvSpPr>
          <p:spPr>
            <a:xfrm>
              <a:off x="5988600" y="2409821"/>
              <a:ext cx="54967" cy="245033"/>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Rounded Corners 413">
              <a:extLst>
                <a:ext uri="{FF2B5EF4-FFF2-40B4-BE49-F238E27FC236}">
                  <a16:creationId xmlns:a16="http://schemas.microsoft.com/office/drawing/2014/main" id="{9E515C41-8782-8646-AE8A-2F177BA11AFD}"/>
                </a:ext>
              </a:extLst>
            </p:cNvPr>
            <p:cNvSpPr/>
            <p:nvPr/>
          </p:nvSpPr>
          <p:spPr>
            <a:xfrm rot="10800000">
              <a:off x="6067429" y="2380486"/>
              <a:ext cx="54967" cy="274367"/>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Rounded Corners 414">
              <a:extLst>
                <a:ext uri="{FF2B5EF4-FFF2-40B4-BE49-F238E27FC236}">
                  <a16:creationId xmlns:a16="http://schemas.microsoft.com/office/drawing/2014/main" id="{EE6CC255-25CC-194D-97C0-D3FC4AD7B782}"/>
                </a:ext>
              </a:extLst>
            </p:cNvPr>
            <p:cNvSpPr/>
            <p:nvPr/>
          </p:nvSpPr>
          <p:spPr>
            <a:xfrm rot="10800000">
              <a:off x="6146258" y="2522282"/>
              <a:ext cx="54967" cy="132571"/>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Rectangle: Rounded Corners 415">
              <a:extLst>
                <a:ext uri="{FF2B5EF4-FFF2-40B4-BE49-F238E27FC236}">
                  <a16:creationId xmlns:a16="http://schemas.microsoft.com/office/drawing/2014/main" id="{A209D7A2-EEF2-1C49-95E5-3A0BC7D3B875}"/>
                </a:ext>
              </a:extLst>
            </p:cNvPr>
            <p:cNvSpPr/>
            <p:nvPr/>
          </p:nvSpPr>
          <p:spPr>
            <a:xfrm rot="10800000">
              <a:off x="6225087" y="2506601"/>
              <a:ext cx="54967" cy="148251"/>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Rectangle: Rounded Corners 416">
              <a:extLst>
                <a:ext uri="{FF2B5EF4-FFF2-40B4-BE49-F238E27FC236}">
                  <a16:creationId xmlns:a16="http://schemas.microsoft.com/office/drawing/2014/main" id="{7BCF161D-582C-4648-B17B-1A46F9D62B77}"/>
                </a:ext>
              </a:extLst>
            </p:cNvPr>
            <p:cNvSpPr/>
            <p:nvPr/>
          </p:nvSpPr>
          <p:spPr>
            <a:xfrm rot="10800000">
              <a:off x="6303916" y="2308932"/>
              <a:ext cx="54967" cy="345921"/>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Rounded Corners 417">
              <a:extLst>
                <a:ext uri="{FF2B5EF4-FFF2-40B4-BE49-F238E27FC236}">
                  <a16:creationId xmlns:a16="http://schemas.microsoft.com/office/drawing/2014/main" id="{27605277-F0D9-1E4A-90D3-74CC091C8352}"/>
                </a:ext>
              </a:extLst>
            </p:cNvPr>
            <p:cNvSpPr/>
            <p:nvPr/>
          </p:nvSpPr>
          <p:spPr>
            <a:xfrm rot="10800000">
              <a:off x="6382745" y="2434257"/>
              <a:ext cx="54967" cy="220597"/>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Rounded Corners 418">
              <a:extLst>
                <a:ext uri="{FF2B5EF4-FFF2-40B4-BE49-F238E27FC236}">
                  <a16:creationId xmlns:a16="http://schemas.microsoft.com/office/drawing/2014/main" id="{09AE225C-7F6F-A44E-8A4A-D55DAD52091A}"/>
                </a:ext>
              </a:extLst>
            </p:cNvPr>
            <p:cNvSpPr/>
            <p:nvPr/>
          </p:nvSpPr>
          <p:spPr>
            <a:xfrm rot="10800000">
              <a:off x="6461572" y="2308933"/>
              <a:ext cx="54967" cy="345921"/>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46" name="Straight Connector 45">
              <a:extLst>
                <a:ext uri="{FF2B5EF4-FFF2-40B4-BE49-F238E27FC236}">
                  <a16:creationId xmlns:a16="http://schemas.microsoft.com/office/drawing/2014/main" id="{DB16097A-F8E3-F34D-8DB6-50BB72BBD163}"/>
                </a:ext>
              </a:extLst>
            </p:cNvPr>
            <p:cNvCxnSpPr>
              <a:cxnSpLocks/>
            </p:cNvCxnSpPr>
            <p:nvPr/>
          </p:nvCxnSpPr>
          <p:spPr>
            <a:xfrm>
              <a:off x="5904294" y="2283790"/>
              <a:ext cx="0" cy="843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A2D45E-8E6B-C849-B280-D62EFFF8F7F6}"/>
                </a:ext>
              </a:extLst>
            </p:cNvPr>
            <p:cNvCxnSpPr>
              <a:cxnSpLocks/>
            </p:cNvCxnSpPr>
            <p:nvPr/>
          </p:nvCxnSpPr>
          <p:spPr>
            <a:xfrm>
              <a:off x="5900738" y="2698134"/>
              <a:ext cx="890587"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D45D0E6-D9ED-354F-BD79-283720A8CF66}"/>
                </a:ext>
              </a:extLst>
            </p:cNvPr>
            <p:cNvSpPr/>
            <p:nvPr/>
          </p:nvSpPr>
          <p:spPr>
            <a:xfrm>
              <a:off x="6550818" y="2320839"/>
              <a:ext cx="221457" cy="3318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20D017FC-40FF-9540-A146-F7EBC9A44F8F}"/>
                </a:ext>
              </a:extLst>
            </p:cNvPr>
            <p:cNvGrpSpPr/>
            <p:nvPr/>
          </p:nvGrpSpPr>
          <p:grpSpPr>
            <a:xfrm>
              <a:off x="6200420" y="2755042"/>
              <a:ext cx="564470" cy="335864"/>
              <a:chOff x="6162320" y="2755042"/>
              <a:chExt cx="564470" cy="335864"/>
            </a:xfrm>
          </p:grpSpPr>
          <p:sp>
            <p:nvSpPr>
              <p:cNvPr id="57" name="Freeform 20">
                <a:extLst>
                  <a:ext uri="{FF2B5EF4-FFF2-40B4-BE49-F238E27FC236}">
                    <a16:creationId xmlns:a16="http://schemas.microsoft.com/office/drawing/2014/main" id="{1FAEA000-B561-7C4D-91C7-6D2C3EEEDC58}"/>
                  </a:ext>
                </a:extLst>
              </p:cNvPr>
              <p:cNvSpPr>
                <a:spLocks noEditPoints="1"/>
              </p:cNvSpPr>
              <p:nvPr/>
            </p:nvSpPr>
            <p:spPr bwMode="auto">
              <a:xfrm>
                <a:off x="6162320" y="2755983"/>
                <a:ext cx="16865" cy="42336"/>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8" name="Freeform 30">
                <a:extLst>
                  <a:ext uri="{FF2B5EF4-FFF2-40B4-BE49-F238E27FC236}">
                    <a16:creationId xmlns:a16="http://schemas.microsoft.com/office/drawing/2014/main" id="{5D149EFC-61E1-1C45-B477-9367BFD21BFC}"/>
                  </a:ext>
                </a:extLst>
              </p:cNvPr>
              <p:cNvSpPr>
                <a:spLocks noEditPoints="1"/>
              </p:cNvSpPr>
              <p:nvPr/>
            </p:nvSpPr>
            <p:spPr bwMode="auto">
              <a:xfrm>
                <a:off x="6162320" y="2828894"/>
                <a:ext cx="15874" cy="42336"/>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9" name="Freeform 39">
                <a:extLst>
                  <a:ext uri="{FF2B5EF4-FFF2-40B4-BE49-F238E27FC236}">
                    <a16:creationId xmlns:a16="http://schemas.microsoft.com/office/drawing/2014/main" id="{5AFD96C8-C431-7746-9D19-D21A50434A1F}"/>
                  </a:ext>
                </a:extLst>
              </p:cNvPr>
              <p:cNvSpPr>
                <a:spLocks noEditPoints="1"/>
              </p:cNvSpPr>
              <p:nvPr/>
            </p:nvSpPr>
            <p:spPr bwMode="auto">
              <a:xfrm>
                <a:off x="6162320" y="2900865"/>
                <a:ext cx="30755" cy="44218"/>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0" name="Freeform 46">
                <a:extLst>
                  <a:ext uri="{FF2B5EF4-FFF2-40B4-BE49-F238E27FC236}">
                    <a16:creationId xmlns:a16="http://schemas.microsoft.com/office/drawing/2014/main" id="{DC730451-B254-5F40-91D0-F9302852EB8A}"/>
                  </a:ext>
                </a:extLst>
              </p:cNvPr>
              <p:cNvSpPr>
                <a:spLocks noEditPoints="1"/>
              </p:cNvSpPr>
              <p:nvPr/>
            </p:nvSpPr>
            <p:spPr bwMode="auto">
              <a:xfrm>
                <a:off x="6162320" y="2974247"/>
                <a:ext cx="30755" cy="43277"/>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1" name="Freeform 56">
                <a:extLst>
                  <a:ext uri="{FF2B5EF4-FFF2-40B4-BE49-F238E27FC236}">
                    <a16:creationId xmlns:a16="http://schemas.microsoft.com/office/drawing/2014/main" id="{24F99CB9-9D1C-9240-B412-EBB969449474}"/>
                  </a:ext>
                </a:extLst>
              </p:cNvPr>
              <p:cNvSpPr>
                <a:spLocks noEditPoints="1"/>
              </p:cNvSpPr>
              <p:nvPr/>
            </p:nvSpPr>
            <p:spPr bwMode="auto">
              <a:xfrm>
                <a:off x="6162320" y="3047629"/>
                <a:ext cx="31747"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Freeform 16">
                <a:extLst>
                  <a:ext uri="{FF2B5EF4-FFF2-40B4-BE49-F238E27FC236}">
                    <a16:creationId xmlns:a16="http://schemas.microsoft.com/office/drawing/2014/main" id="{9E62BB26-E563-CA41-A370-72E152120854}"/>
                  </a:ext>
                </a:extLst>
              </p:cNvPr>
              <p:cNvSpPr>
                <a:spLocks noEditPoints="1"/>
              </p:cNvSpPr>
              <p:nvPr/>
            </p:nvSpPr>
            <p:spPr bwMode="auto">
              <a:xfrm>
                <a:off x="6199107" y="2755042"/>
                <a:ext cx="31747"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Freeform 17">
                <a:extLst>
                  <a:ext uri="{FF2B5EF4-FFF2-40B4-BE49-F238E27FC236}">
                    <a16:creationId xmlns:a16="http://schemas.microsoft.com/office/drawing/2014/main" id="{D5B3C563-1B93-9B40-97E7-3505282EF6FE}"/>
                  </a:ext>
                </a:extLst>
              </p:cNvPr>
              <p:cNvSpPr>
                <a:spLocks noEditPoints="1"/>
              </p:cNvSpPr>
              <p:nvPr/>
            </p:nvSpPr>
            <p:spPr bwMode="auto">
              <a:xfrm>
                <a:off x="6240200" y="2755983"/>
                <a:ext cx="16865" cy="42336"/>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Freeform 18">
                <a:extLst>
                  <a:ext uri="{FF2B5EF4-FFF2-40B4-BE49-F238E27FC236}">
                    <a16:creationId xmlns:a16="http://schemas.microsoft.com/office/drawing/2014/main" id="{85914C34-7321-FC48-9896-8E59152E4582}"/>
                  </a:ext>
                </a:extLst>
              </p:cNvPr>
              <p:cNvSpPr>
                <a:spLocks noEditPoints="1"/>
              </p:cNvSpPr>
              <p:nvPr/>
            </p:nvSpPr>
            <p:spPr bwMode="auto">
              <a:xfrm>
                <a:off x="6266412" y="2755042"/>
                <a:ext cx="30755" cy="44218"/>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1" y="0"/>
                      <a:pt x="0" y="15"/>
                      <a:pt x="0" y="40"/>
                    </a:cubicBezTo>
                    <a:cubicBezTo>
                      <a:pt x="0" y="65"/>
                      <a:pt x="10" y="80"/>
                      <a:pt x="26" y="80"/>
                    </a:cubicBezTo>
                    <a:close/>
                    <a:moveTo>
                      <a:pt x="27" y="12"/>
                    </a:moveTo>
                    <a:cubicBezTo>
                      <a:pt x="38" y="12"/>
                      <a:pt x="39" y="30"/>
                      <a:pt x="39" y="40"/>
                    </a:cubicBezTo>
                    <a:cubicBezTo>
                      <a:pt x="39" y="50"/>
                      <a:pt x="38" y="68"/>
                      <a:pt x="27" y="68"/>
                    </a:cubicBezTo>
                    <a:cubicBezTo>
                      <a:pt x="19" y="68"/>
                      <a:pt x="15" y="57"/>
                      <a:pt x="15" y="40"/>
                    </a:cubicBezTo>
                    <a:cubicBezTo>
                      <a:pt x="15" y="23"/>
                      <a:pt x="19" y="12"/>
                      <a:pt x="27" y="12"/>
                    </a:cubicBezTo>
                    <a:close/>
                    <a:moveTo>
                      <a:pt x="27" y="12"/>
                    </a:moveTo>
                    <a:cubicBezTo>
                      <a:pt x="27" y="12"/>
                      <a:pt x="27" y="12"/>
                      <a:pt x="27" y="12"/>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Freeform 19">
                <a:extLst>
                  <a:ext uri="{FF2B5EF4-FFF2-40B4-BE49-F238E27FC236}">
                    <a16:creationId xmlns:a16="http://schemas.microsoft.com/office/drawing/2014/main" id="{15D997E1-BF98-4E46-B3CA-E518F66E9607}"/>
                  </a:ext>
                </a:extLst>
              </p:cNvPr>
              <p:cNvSpPr>
                <a:spLocks noEditPoints="1"/>
              </p:cNvSpPr>
              <p:nvPr/>
            </p:nvSpPr>
            <p:spPr bwMode="auto">
              <a:xfrm>
                <a:off x="6306514" y="2755042"/>
                <a:ext cx="30755"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0" y="80"/>
                      <a:pt x="27" y="80"/>
                    </a:cubicBezTo>
                    <a:cubicBezTo>
                      <a:pt x="44" y="80"/>
                      <a:pt x="54" y="65"/>
                      <a:pt x="54" y="39"/>
                    </a:cubicBezTo>
                    <a:cubicBezTo>
                      <a:pt x="54" y="15"/>
                      <a:pt x="44" y="0"/>
                      <a:pt x="28" y="0"/>
                    </a:cubicBezTo>
                    <a:close/>
                    <a:moveTo>
                      <a:pt x="27" y="68"/>
                    </a:moveTo>
                    <a:cubicBezTo>
                      <a:pt x="19"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6" name="Freeform 20">
                <a:extLst>
                  <a:ext uri="{FF2B5EF4-FFF2-40B4-BE49-F238E27FC236}">
                    <a16:creationId xmlns:a16="http://schemas.microsoft.com/office/drawing/2014/main" id="{0E66DA85-1AF6-7D45-BBF9-DE8865194342}"/>
                  </a:ext>
                </a:extLst>
              </p:cNvPr>
              <p:cNvSpPr>
                <a:spLocks noEditPoints="1"/>
              </p:cNvSpPr>
              <p:nvPr/>
            </p:nvSpPr>
            <p:spPr bwMode="auto">
              <a:xfrm>
                <a:off x="6346615" y="2755983"/>
                <a:ext cx="16865" cy="42336"/>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Freeform 26">
                <a:extLst>
                  <a:ext uri="{FF2B5EF4-FFF2-40B4-BE49-F238E27FC236}">
                    <a16:creationId xmlns:a16="http://schemas.microsoft.com/office/drawing/2014/main" id="{C141AC24-BAC1-F543-B305-12BC4BEACDD2}"/>
                  </a:ext>
                </a:extLst>
              </p:cNvPr>
              <p:cNvSpPr>
                <a:spLocks noEditPoints="1"/>
              </p:cNvSpPr>
              <p:nvPr/>
            </p:nvSpPr>
            <p:spPr bwMode="auto">
              <a:xfrm>
                <a:off x="6203076" y="2828894"/>
                <a:ext cx="16865" cy="42336"/>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Freeform 27">
                <a:extLst>
                  <a:ext uri="{FF2B5EF4-FFF2-40B4-BE49-F238E27FC236}">
                    <a16:creationId xmlns:a16="http://schemas.microsoft.com/office/drawing/2014/main" id="{1D02CDEA-7CDA-1640-8BBB-446B746C67D6}"/>
                  </a:ext>
                </a:extLst>
              </p:cNvPr>
              <p:cNvSpPr>
                <a:spLocks noEditPoints="1"/>
              </p:cNvSpPr>
              <p:nvPr/>
            </p:nvSpPr>
            <p:spPr bwMode="auto">
              <a:xfrm>
                <a:off x="6232264"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Freeform 28">
                <a:extLst>
                  <a:ext uri="{FF2B5EF4-FFF2-40B4-BE49-F238E27FC236}">
                    <a16:creationId xmlns:a16="http://schemas.microsoft.com/office/drawing/2014/main" id="{9A04DDE4-6B54-DD4A-AD5B-567E40285D8E}"/>
                  </a:ext>
                </a:extLst>
              </p:cNvPr>
              <p:cNvSpPr>
                <a:spLocks noEditPoints="1"/>
              </p:cNvSpPr>
              <p:nvPr/>
            </p:nvSpPr>
            <p:spPr bwMode="auto">
              <a:xfrm>
                <a:off x="6275342" y="2828894"/>
                <a:ext cx="16865" cy="42336"/>
              </a:xfrm>
              <a:custGeom>
                <a:avLst/>
                <a:gdLst>
                  <a:gd name="T0" fmla="*/ 5 w 29"/>
                  <a:gd name="T1" fmla="*/ 20 h 78"/>
                  <a:gd name="T2" fmla="*/ 15 w 29"/>
                  <a:gd name="T3" fmla="*/ 15 h 78"/>
                  <a:gd name="T4" fmla="*/ 15 w 29"/>
                  <a:gd name="T5" fmla="*/ 75 h 78"/>
                  <a:gd name="T6" fmla="*/ 17 w 29"/>
                  <a:gd name="T7" fmla="*/ 78 h 78"/>
                  <a:gd name="T8" fmla="*/ 27 w 29"/>
                  <a:gd name="T9" fmla="*/ 78 h 78"/>
                  <a:gd name="T10" fmla="*/ 29 w 29"/>
                  <a:gd name="T11" fmla="*/ 75 h 78"/>
                  <a:gd name="T12" fmla="*/ 29 w 29"/>
                  <a:gd name="T13" fmla="*/ 2 h 78"/>
                  <a:gd name="T14" fmla="*/ 27 w 29"/>
                  <a:gd name="T15" fmla="*/ 0 h 78"/>
                  <a:gd name="T16" fmla="*/ 18 w 29"/>
                  <a:gd name="T17" fmla="*/ 0 h 78"/>
                  <a:gd name="T18" fmla="*/ 17 w 29"/>
                  <a:gd name="T19" fmla="*/ 0 h 78"/>
                  <a:gd name="T20" fmla="*/ 1 w 29"/>
                  <a:gd name="T21" fmla="*/ 9 h 78"/>
                  <a:gd name="T22" fmla="*/ 0 w 29"/>
                  <a:gd name="T23" fmla="*/ 11 h 78"/>
                  <a:gd name="T24" fmla="*/ 2 w 29"/>
                  <a:gd name="T25" fmla="*/ 19 h 78"/>
                  <a:gd name="T26" fmla="*/ 3 w 29"/>
                  <a:gd name="T27" fmla="*/ 20 h 78"/>
                  <a:gd name="T28" fmla="*/ 5 w 29"/>
                  <a:gd name="T29" fmla="*/ 20 h 78"/>
                  <a:gd name="T30" fmla="*/ 5 w 29"/>
                  <a:gd name="T31" fmla="*/ 20 h 78"/>
                  <a:gd name="T32" fmla="*/ 5 w 29"/>
                  <a:gd name="T3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5" y="20"/>
                    </a:move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lose/>
                    <a:moveTo>
                      <a:pt x="5" y="20"/>
                    </a:moveTo>
                    <a:cubicBezTo>
                      <a:pt x="5" y="20"/>
                      <a:pt x="5" y="20"/>
                      <a:pt x="5" y="2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Freeform 29">
                <a:extLst>
                  <a:ext uri="{FF2B5EF4-FFF2-40B4-BE49-F238E27FC236}">
                    <a16:creationId xmlns:a16="http://schemas.microsoft.com/office/drawing/2014/main" id="{3D2ED4E9-C813-964B-9668-42A315BB36E0}"/>
                  </a:ext>
                </a:extLst>
              </p:cNvPr>
              <p:cNvSpPr>
                <a:spLocks noEditPoints="1"/>
              </p:cNvSpPr>
              <p:nvPr/>
            </p:nvSpPr>
            <p:spPr bwMode="auto">
              <a:xfrm>
                <a:off x="6304530"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Freeform 30">
                <a:extLst>
                  <a:ext uri="{FF2B5EF4-FFF2-40B4-BE49-F238E27FC236}">
                    <a16:creationId xmlns:a16="http://schemas.microsoft.com/office/drawing/2014/main" id="{35F38F6B-E091-1B48-8882-10D3363D3EAE}"/>
                  </a:ext>
                </a:extLst>
              </p:cNvPr>
              <p:cNvSpPr>
                <a:spLocks noEditPoints="1"/>
              </p:cNvSpPr>
              <p:nvPr/>
            </p:nvSpPr>
            <p:spPr bwMode="auto">
              <a:xfrm>
                <a:off x="6347608" y="2828894"/>
                <a:ext cx="15874" cy="42336"/>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Freeform 35">
                <a:extLst>
                  <a:ext uri="{FF2B5EF4-FFF2-40B4-BE49-F238E27FC236}">
                    <a16:creationId xmlns:a16="http://schemas.microsoft.com/office/drawing/2014/main" id="{62383528-075B-714C-91FD-A8DD23E885A2}"/>
                  </a:ext>
                </a:extLst>
              </p:cNvPr>
              <p:cNvSpPr>
                <a:spLocks noEditPoints="1"/>
              </p:cNvSpPr>
              <p:nvPr/>
            </p:nvSpPr>
            <p:spPr bwMode="auto">
              <a:xfrm>
                <a:off x="6201509" y="2900865"/>
                <a:ext cx="31747"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1" y="80"/>
                      <a:pt x="27" y="80"/>
                    </a:cubicBezTo>
                    <a:cubicBezTo>
                      <a:pt x="44" y="80"/>
                      <a:pt x="54" y="65"/>
                      <a:pt x="54" y="39"/>
                    </a:cubicBezTo>
                    <a:cubicBezTo>
                      <a:pt x="54" y="15"/>
                      <a:pt x="45" y="0"/>
                      <a:pt x="28" y="0"/>
                    </a:cubicBezTo>
                    <a:close/>
                    <a:moveTo>
                      <a:pt x="27" y="68"/>
                    </a:moveTo>
                    <a:cubicBezTo>
                      <a:pt x="20"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Freeform 36">
                <a:extLst>
                  <a:ext uri="{FF2B5EF4-FFF2-40B4-BE49-F238E27FC236}">
                    <a16:creationId xmlns:a16="http://schemas.microsoft.com/office/drawing/2014/main" id="{CD60DF1C-F870-6C44-970C-AD63CAB627EF}"/>
                  </a:ext>
                </a:extLst>
              </p:cNvPr>
              <p:cNvSpPr>
                <a:spLocks noEditPoints="1"/>
              </p:cNvSpPr>
              <p:nvPr/>
            </p:nvSpPr>
            <p:spPr bwMode="auto">
              <a:xfrm>
                <a:off x="6240305" y="2900865"/>
                <a:ext cx="30755" cy="44218"/>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Freeform 37">
                <a:extLst>
                  <a:ext uri="{FF2B5EF4-FFF2-40B4-BE49-F238E27FC236}">
                    <a16:creationId xmlns:a16="http://schemas.microsoft.com/office/drawing/2014/main" id="{CC96F530-AD15-DA4A-A1D4-9DCADDF8FEC8}"/>
                  </a:ext>
                </a:extLst>
              </p:cNvPr>
              <p:cNvSpPr>
                <a:spLocks noEditPoints="1"/>
              </p:cNvSpPr>
              <p:nvPr/>
            </p:nvSpPr>
            <p:spPr bwMode="auto">
              <a:xfrm>
                <a:off x="6278109" y="2901806"/>
                <a:ext cx="16865" cy="42336"/>
              </a:xfrm>
              <a:custGeom>
                <a:avLst/>
                <a:gdLst>
                  <a:gd name="T0" fmla="*/ 17 w 29"/>
                  <a:gd name="T1" fmla="*/ 78 h 78"/>
                  <a:gd name="T2" fmla="*/ 27 w 29"/>
                  <a:gd name="T3" fmla="*/ 78 h 78"/>
                  <a:gd name="T4" fmla="*/ 29 w 29"/>
                  <a:gd name="T5" fmla="*/ 76 h 78"/>
                  <a:gd name="T6" fmla="*/ 29 w 29"/>
                  <a:gd name="T7" fmla="*/ 3 h 78"/>
                  <a:gd name="T8" fmla="*/ 27 w 29"/>
                  <a:gd name="T9" fmla="*/ 0 h 78"/>
                  <a:gd name="T10" fmla="*/ 18 w 29"/>
                  <a:gd name="T11" fmla="*/ 0 h 78"/>
                  <a:gd name="T12" fmla="*/ 17 w 29"/>
                  <a:gd name="T13" fmla="*/ 1 h 78"/>
                  <a:gd name="T14" fmla="*/ 1 w 29"/>
                  <a:gd name="T15" fmla="*/ 9 h 78"/>
                  <a:gd name="T16" fmla="*/ 0 w 29"/>
                  <a:gd name="T17" fmla="*/ 12 h 78"/>
                  <a:gd name="T18" fmla="*/ 2 w 29"/>
                  <a:gd name="T19" fmla="*/ 19 h 78"/>
                  <a:gd name="T20" fmla="*/ 3 w 29"/>
                  <a:gd name="T21" fmla="*/ 21 h 78"/>
                  <a:gd name="T22" fmla="*/ 6 w 29"/>
                  <a:gd name="T23" fmla="*/ 21 h 78"/>
                  <a:gd name="T24" fmla="*/ 15 w 29"/>
                  <a:gd name="T25" fmla="*/ 16 h 78"/>
                  <a:gd name="T26" fmla="*/ 15 w 29"/>
                  <a:gd name="T27" fmla="*/ 76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7"/>
                      <a:pt x="29" y="76"/>
                    </a:cubicBezTo>
                    <a:cubicBezTo>
                      <a:pt x="29" y="3"/>
                      <a:pt x="29" y="3"/>
                      <a:pt x="29" y="3"/>
                    </a:cubicBezTo>
                    <a:cubicBezTo>
                      <a:pt x="29" y="2"/>
                      <a:pt x="28" y="0"/>
                      <a:pt x="27" y="0"/>
                    </a:cubicBezTo>
                    <a:cubicBezTo>
                      <a:pt x="18" y="0"/>
                      <a:pt x="18" y="0"/>
                      <a:pt x="18" y="0"/>
                    </a:cubicBezTo>
                    <a:cubicBezTo>
                      <a:pt x="18" y="0"/>
                      <a:pt x="18"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6" y="21"/>
                    </a:cubicBezTo>
                    <a:cubicBezTo>
                      <a:pt x="15" y="16"/>
                      <a:pt x="15" y="16"/>
                      <a:pt x="15" y="16"/>
                    </a:cubicBezTo>
                    <a:cubicBezTo>
                      <a:pt x="15" y="76"/>
                      <a:pt x="15" y="76"/>
                      <a:pt x="15" y="76"/>
                    </a:cubicBezTo>
                    <a:cubicBezTo>
                      <a:pt x="15" y="77"/>
                      <a:pt x="16" y="78"/>
                      <a:pt x="17" y="78"/>
                    </a:cubicBezTo>
                    <a:close/>
                    <a:moveTo>
                      <a:pt x="17" y="78"/>
                    </a:moveTo>
                    <a:cubicBezTo>
                      <a:pt x="17" y="78"/>
                      <a:pt x="17" y="78"/>
                      <a:pt x="17" y="78"/>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Freeform 38">
                <a:extLst>
                  <a:ext uri="{FF2B5EF4-FFF2-40B4-BE49-F238E27FC236}">
                    <a16:creationId xmlns:a16="http://schemas.microsoft.com/office/drawing/2014/main" id="{09B20456-1BC8-9845-9E6E-FE9622B2D77B}"/>
                  </a:ext>
                </a:extLst>
              </p:cNvPr>
              <p:cNvSpPr>
                <a:spLocks noEditPoints="1"/>
              </p:cNvSpPr>
              <p:nvPr/>
            </p:nvSpPr>
            <p:spPr bwMode="auto">
              <a:xfrm>
                <a:off x="6302024" y="2900865"/>
                <a:ext cx="30755"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7"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Freeform 39">
                <a:extLst>
                  <a:ext uri="{FF2B5EF4-FFF2-40B4-BE49-F238E27FC236}">
                    <a16:creationId xmlns:a16="http://schemas.microsoft.com/office/drawing/2014/main" id="{BB95BF7C-BED0-0746-9A7D-3F1B1D0200DB}"/>
                  </a:ext>
                </a:extLst>
              </p:cNvPr>
              <p:cNvSpPr>
                <a:spLocks noEditPoints="1"/>
              </p:cNvSpPr>
              <p:nvPr/>
            </p:nvSpPr>
            <p:spPr bwMode="auto">
              <a:xfrm>
                <a:off x="6339827" y="2900865"/>
                <a:ext cx="30755" cy="44218"/>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7" name="Freeform 42">
                <a:extLst>
                  <a:ext uri="{FF2B5EF4-FFF2-40B4-BE49-F238E27FC236}">
                    <a16:creationId xmlns:a16="http://schemas.microsoft.com/office/drawing/2014/main" id="{40DC3FAC-ECAE-AB45-A8BC-1858FD949062}"/>
                  </a:ext>
                </a:extLst>
              </p:cNvPr>
              <p:cNvSpPr>
                <a:spLocks noEditPoints="1"/>
              </p:cNvSpPr>
              <p:nvPr/>
            </p:nvSpPr>
            <p:spPr bwMode="auto">
              <a:xfrm>
                <a:off x="6201716" y="2974247"/>
                <a:ext cx="31747" cy="43277"/>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4"/>
                      <a:pt x="45" y="0"/>
                      <a:pt x="28" y="0"/>
                    </a:cubicBezTo>
                    <a:close/>
                    <a:moveTo>
                      <a:pt x="27" y="68"/>
                    </a:moveTo>
                    <a:cubicBezTo>
                      <a:pt x="20" y="68"/>
                      <a:pt x="15" y="57"/>
                      <a:pt x="15" y="40"/>
                    </a:cubicBezTo>
                    <a:cubicBezTo>
                      <a:pt x="15" y="23"/>
                      <a:pt x="20" y="12"/>
                      <a:pt x="27" y="12"/>
                    </a:cubicBezTo>
                    <a:cubicBezTo>
                      <a:pt x="38" y="12"/>
                      <a:pt x="40" y="29"/>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8" name="Freeform 43">
                <a:extLst>
                  <a:ext uri="{FF2B5EF4-FFF2-40B4-BE49-F238E27FC236}">
                    <a16:creationId xmlns:a16="http://schemas.microsoft.com/office/drawing/2014/main" id="{4A15CE1B-535B-3C44-A19F-81D95B489DF6}"/>
                  </a:ext>
                </a:extLst>
              </p:cNvPr>
              <p:cNvSpPr>
                <a:spLocks noEditPoints="1"/>
              </p:cNvSpPr>
              <p:nvPr/>
            </p:nvSpPr>
            <p:spPr bwMode="auto">
              <a:xfrm>
                <a:off x="6243331" y="2974247"/>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1" y="0"/>
                      <a:pt x="0" y="15"/>
                      <a:pt x="0" y="40"/>
                    </a:cubicBezTo>
                    <a:cubicBezTo>
                      <a:pt x="0" y="65"/>
                      <a:pt x="10" y="80"/>
                      <a:pt x="26" y="80"/>
                    </a:cubicBezTo>
                    <a:close/>
                    <a:moveTo>
                      <a:pt x="27" y="12"/>
                    </a:moveTo>
                    <a:cubicBezTo>
                      <a:pt x="38" y="12"/>
                      <a:pt x="40" y="29"/>
                      <a:pt x="40" y="40"/>
                    </a:cubicBezTo>
                    <a:cubicBezTo>
                      <a:pt x="40" y="50"/>
                      <a:pt x="38" y="68"/>
                      <a:pt x="27" y="68"/>
                    </a:cubicBezTo>
                    <a:cubicBezTo>
                      <a:pt x="19" y="68"/>
                      <a:pt x="15" y="57"/>
                      <a:pt x="15" y="40"/>
                    </a:cubicBezTo>
                    <a:cubicBezTo>
                      <a:pt x="15" y="23"/>
                      <a:pt x="20"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9" name="Freeform 44">
                <a:extLst>
                  <a:ext uri="{FF2B5EF4-FFF2-40B4-BE49-F238E27FC236}">
                    <a16:creationId xmlns:a16="http://schemas.microsoft.com/office/drawing/2014/main" id="{0EA0BE05-5E98-6941-8A51-B788DD1131FC}"/>
                  </a:ext>
                </a:extLst>
              </p:cNvPr>
              <p:cNvSpPr>
                <a:spLocks noEditPoints="1"/>
              </p:cNvSpPr>
              <p:nvPr/>
            </p:nvSpPr>
            <p:spPr bwMode="auto">
              <a:xfrm>
                <a:off x="6283954" y="2974718"/>
                <a:ext cx="16865" cy="42336"/>
              </a:xfrm>
              <a:custGeom>
                <a:avLst/>
                <a:gdLst>
                  <a:gd name="T0" fmla="*/ 3 w 29"/>
                  <a:gd name="T1" fmla="*/ 21 h 78"/>
                  <a:gd name="T2" fmla="*/ 6 w 29"/>
                  <a:gd name="T3" fmla="*/ 21 h 78"/>
                  <a:gd name="T4" fmla="*/ 15 w 29"/>
                  <a:gd name="T5" fmla="*/ 16 h 78"/>
                  <a:gd name="T6" fmla="*/ 15 w 29"/>
                  <a:gd name="T7" fmla="*/ 75 h 78"/>
                  <a:gd name="T8" fmla="*/ 17 w 29"/>
                  <a:gd name="T9" fmla="*/ 78 h 78"/>
                  <a:gd name="T10" fmla="*/ 27 w 29"/>
                  <a:gd name="T11" fmla="*/ 78 h 78"/>
                  <a:gd name="T12" fmla="*/ 29 w 29"/>
                  <a:gd name="T13" fmla="*/ 75 h 78"/>
                  <a:gd name="T14" fmla="*/ 29 w 29"/>
                  <a:gd name="T15" fmla="*/ 2 h 78"/>
                  <a:gd name="T16" fmla="*/ 27 w 29"/>
                  <a:gd name="T17" fmla="*/ 0 h 78"/>
                  <a:gd name="T18" fmla="*/ 18 w 29"/>
                  <a:gd name="T19" fmla="*/ 0 h 78"/>
                  <a:gd name="T20" fmla="*/ 17 w 29"/>
                  <a:gd name="T21" fmla="*/ 0 h 78"/>
                  <a:gd name="T22" fmla="*/ 1 w 29"/>
                  <a:gd name="T23" fmla="*/ 9 h 78"/>
                  <a:gd name="T24" fmla="*/ 0 w 29"/>
                  <a:gd name="T25" fmla="*/ 12 h 78"/>
                  <a:gd name="T26" fmla="*/ 2 w 29"/>
                  <a:gd name="T27" fmla="*/ 19 h 78"/>
                  <a:gd name="T28" fmla="*/ 3 w 29"/>
                  <a:gd name="T29" fmla="*/ 21 h 78"/>
                  <a:gd name="T30" fmla="*/ 3 w 29"/>
                  <a:gd name="T31" fmla="*/ 21 h 78"/>
                  <a:gd name="T32" fmla="*/ 3 w 2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3" y="21"/>
                    </a:moveTo>
                    <a:cubicBezTo>
                      <a:pt x="4" y="21"/>
                      <a:pt x="5" y="21"/>
                      <a:pt x="6" y="21"/>
                    </a:cubicBezTo>
                    <a:cubicBezTo>
                      <a:pt x="15" y="16"/>
                      <a:pt x="15" y="16"/>
                      <a:pt x="15" y="16"/>
                    </a:cubicBezTo>
                    <a:cubicBezTo>
                      <a:pt x="15" y="75"/>
                      <a:pt x="15" y="75"/>
                      <a:pt x="15" y="75"/>
                    </a:cubicBezTo>
                    <a:cubicBezTo>
                      <a:pt x="15" y="77"/>
                      <a:pt x="16" y="78"/>
                      <a:pt x="17" y="78"/>
                    </a:cubicBezTo>
                    <a:cubicBezTo>
                      <a:pt x="27" y="78"/>
                      <a:pt x="27" y="78"/>
                      <a:pt x="27" y="78"/>
                    </a:cubicBezTo>
                    <a:cubicBezTo>
                      <a:pt x="28" y="78"/>
                      <a:pt x="29" y="77"/>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2"/>
                    </a:cubicBezTo>
                    <a:cubicBezTo>
                      <a:pt x="2" y="19"/>
                      <a:pt x="2" y="19"/>
                      <a:pt x="2" y="19"/>
                    </a:cubicBezTo>
                    <a:cubicBezTo>
                      <a:pt x="2" y="20"/>
                      <a:pt x="3" y="20"/>
                      <a:pt x="3" y="21"/>
                    </a:cubicBezTo>
                    <a:close/>
                    <a:moveTo>
                      <a:pt x="3" y="21"/>
                    </a:moveTo>
                    <a:cubicBezTo>
                      <a:pt x="3" y="21"/>
                      <a:pt x="3" y="21"/>
                      <a:pt x="3" y="21"/>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0" name="Freeform 45">
                <a:extLst>
                  <a:ext uri="{FF2B5EF4-FFF2-40B4-BE49-F238E27FC236}">
                    <a16:creationId xmlns:a16="http://schemas.microsoft.com/office/drawing/2014/main" id="{58DAE824-49F3-3C47-BA0E-E5016BBF7C33}"/>
                  </a:ext>
                </a:extLst>
              </p:cNvPr>
              <p:cNvSpPr>
                <a:spLocks noEditPoints="1"/>
              </p:cNvSpPr>
              <p:nvPr/>
            </p:nvSpPr>
            <p:spPr bwMode="auto">
              <a:xfrm>
                <a:off x="6310687" y="2974718"/>
                <a:ext cx="16865" cy="42336"/>
              </a:xfrm>
              <a:custGeom>
                <a:avLst/>
                <a:gdLst>
                  <a:gd name="T0" fmla="*/ 15 w 30"/>
                  <a:gd name="T1" fmla="*/ 75 h 78"/>
                  <a:gd name="T2" fmla="*/ 18 w 30"/>
                  <a:gd name="T3" fmla="*/ 78 h 78"/>
                  <a:gd name="T4" fmla="*/ 27 w 30"/>
                  <a:gd name="T5" fmla="*/ 78 h 78"/>
                  <a:gd name="T6" fmla="*/ 30 w 30"/>
                  <a:gd name="T7" fmla="*/ 75 h 78"/>
                  <a:gd name="T8" fmla="*/ 30 w 30"/>
                  <a:gd name="T9" fmla="*/ 2 h 78"/>
                  <a:gd name="T10" fmla="*/ 27 w 30"/>
                  <a:gd name="T11" fmla="*/ 0 h 78"/>
                  <a:gd name="T12" fmla="*/ 19 w 30"/>
                  <a:gd name="T13" fmla="*/ 0 h 78"/>
                  <a:gd name="T14" fmla="*/ 18 w 30"/>
                  <a:gd name="T15" fmla="*/ 0 h 78"/>
                  <a:gd name="T16" fmla="*/ 2 w 30"/>
                  <a:gd name="T17" fmla="*/ 9 h 78"/>
                  <a:gd name="T18" fmla="*/ 1 w 30"/>
                  <a:gd name="T19" fmla="*/ 12 h 78"/>
                  <a:gd name="T20" fmla="*/ 3 w 30"/>
                  <a:gd name="T21" fmla="*/ 19 h 78"/>
                  <a:gd name="T22" fmla="*/ 4 w 30"/>
                  <a:gd name="T23" fmla="*/ 21 h 78"/>
                  <a:gd name="T24" fmla="*/ 6 w 30"/>
                  <a:gd name="T25" fmla="*/ 21 h 78"/>
                  <a:gd name="T26" fmla="*/ 15 w 30"/>
                  <a:gd name="T27" fmla="*/ 16 h 78"/>
                  <a:gd name="T28" fmla="*/ 15 w 30"/>
                  <a:gd name="T29" fmla="*/ 75 h 78"/>
                  <a:gd name="T30" fmla="*/ 15 w 30"/>
                  <a:gd name="T31" fmla="*/ 75 h 78"/>
                  <a:gd name="T32" fmla="*/ 15 w 30"/>
                  <a:gd name="T3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15" y="75"/>
                    </a:moveTo>
                    <a:cubicBezTo>
                      <a:pt x="15" y="77"/>
                      <a:pt x="17" y="78"/>
                      <a:pt x="18" y="78"/>
                    </a:cubicBezTo>
                    <a:cubicBezTo>
                      <a:pt x="27" y="78"/>
                      <a:pt x="27" y="78"/>
                      <a:pt x="27" y="78"/>
                    </a:cubicBezTo>
                    <a:cubicBezTo>
                      <a:pt x="29" y="78"/>
                      <a:pt x="30" y="77"/>
                      <a:pt x="30" y="75"/>
                    </a:cubicBezTo>
                    <a:cubicBezTo>
                      <a:pt x="30" y="2"/>
                      <a:pt x="30" y="2"/>
                      <a:pt x="30" y="2"/>
                    </a:cubicBezTo>
                    <a:cubicBezTo>
                      <a:pt x="30" y="1"/>
                      <a:pt x="29" y="0"/>
                      <a:pt x="27" y="0"/>
                    </a:cubicBez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lnTo>
                      <a:pt x="15" y="75"/>
                    </a:lnTo>
                    <a:close/>
                    <a:moveTo>
                      <a:pt x="15" y="75"/>
                    </a:moveTo>
                    <a:cubicBezTo>
                      <a:pt x="15" y="75"/>
                      <a:pt x="15" y="75"/>
                      <a:pt x="15" y="75"/>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1" name="Freeform 46">
                <a:extLst>
                  <a:ext uri="{FF2B5EF4-FFF2-40B4-BE49-F238E27FC236}">
                    <a16:creationId xmlns:a16="http://schemas.microsoft.com/office/drawing/2014/main" id="{4C5A5F67-8C7E-8E4C-B4B2-E533EA1D7565}"/>
                  </a:ext>
                </a:extLst>
              </p:cNvPr>
              <p:cNvSpPr>
                <a:spLocks noEditPoints="1"/>
              </p:cNvSpPr>
              <p:nvPr/>
            </p:nvSpPr>
            <p:spPr bwMode="auto">
              <a:xfrm>
                <a:off x="6337421" y="2974247"/>
                <a:ext cx="30755" cy="43277"/>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2" name="Freeform 52">
                <a:extLst>
                  <a:ext uri="{FF2B5EF4-FFF2-40B4-BE49-F238E27FC236}">
                    <a16:creationId xmlns:a16="http://schemas.microsoft.com/office/drawing/2014/main" id="{425419AA-453D-9241-9A47-74E865A6E2F6}"/>
                  </a:ext>
                </a:extLst>
              </p:cNvPr>
              <p:cNvSpPr>
                <a:spLocks noEditPoints="1"/>
              </p:cNvSpPr>
              <p:nvPr/>
            </p:nvSpPr>
            <p:spPr bwMode="auto">
              <a:xfrm>
                <a:off x="6202551" y="3047629"/>
                <a:ext cx="31747" cy="43277"/>
              </a:xfrm>
              <a:custGeom>
                <a:avLst/>
                <a:gdLst>
                  <a:gd name="T0" fmla="*/ 27 w 54"/>
                  <a:gd name="T1" fmla="*/ 81 h 81"/>
                  <a:gd name="T2" fmla="*/ 54 w 54"/>
                  <a:gd name="T3" fmla="*/ 40 h 81"/>
                  <a:gd name="T4" fmla="*/ 28 w 54"/>
                  <a:gd name="T5" fmla="*/ 0 h 81"/>
                  <a:gd name="T6" fmla="*/ 0 w 54"/>
                  <a:gd name="T7" fmla="*/ 41 h 81"/>
                  <a:gd name="T8" fmla="*/ 27 w 54"/>
                  <a:gd name="T9" fmla="*/ 81 h 81"/>
                  <a:gd name="T10" fmla="*/ 27 w 54"/>
                  <a:gd name="T11" fmla="*/ 13 h 81"/>
                  <a:gd name="T12" fmla="*/ 40 w 54"/>
                  <a:gd name="T13" fmla="*/ 40 h 81"/>
                  <a:gd name="T14" fmla="*/ 27 w 54"/>
                  <a:gd name="T15" fmla="*/ 68 h 81"/>
                  <a:gd name="T16" fmla="*/ 15 w 54"/>
                  <a:gd name="T17" fmla="*/ 41 h 81"/>
                  <a:gd name="T18" fmla="*/ 27 w 54"/>
                  <a:gd name="T19" fmla="*/ 13 h 81"/>
                  <a:gd name="T20" fmla="*/ 27 w 54"/>
                  <a:gd name="T21" fmla="*/ 13 h 81"/>
                  <a:gd name="T22" fmla="*/ 27 w 54"/>
                  <a:gd name="T2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7" y="81"/>
                    </a:moveTo>
                    <a:cubicBezTo>
                      <a:pt x="44" y="81"/>
                      <a:pt x="54" y="66"/>
                      <a:pt x="54" y="40"/>
                    </a:cubicBezTo>
                    <a:cubicBezTo>
                      <a:pt x="54" y="15"/>
                      <a:pt x="45" y="0"/>
                      <a:pt x="28" y="0"/>
                    </a:cubicBezTo>
                    <a:cubicBezTo>
                      <a:pt x="11" y="0"/>
                      <a:pt x="0" y="16"/>
                      <a:pt x="0" y="41"/>
                    </a:cubicBezTo>
                    <a:cubicBezTo>
                      <a:pt x="0" y="65"/>
                      <a:pt x="11" y="81"/>
                      <a:pt x="27" y="81"/>
                    </a:cubicBezTo>
                    <a:close/>
                    <a:moveTo>
                      <a:pt x="27" y="13"/>
                    </a:moveTo>
                    <a:cubicBezTo>
                      <a:pt x="38" y="13"/>
                      <a:pt x="40" y="30"/>
                      <a:pt x="40" y="40"/>
                    </a:cubicBezTo>
                    <a:cubicBezTo>
                      <a:pt x="40" y="51"/>
                      <a:pt x="38" y="68"/>
                      <a:pt x="27" y="68"/>
                    </a:cubicBezTo>
                    <a:cubicBezTo>
                      <a:pt x="20" y="68"/>
                      <a:pt x="15" y="58"/>
                      <a:pt x="15" y="41"/>
                    </a:cubicBezTo>
                    <a:cubicBezTo>
                      <a:pt x="15" y="24"/>
                      <a:pt x="20" y="13"/>
                      <a:pt x="27" y="13"/>
                    </a:cubicBezTo>
                    <a:close/>
                    <a:moveTo>
                      <a:pt x="27" y="13"/>
                    </a:moveTo>
                    <a:cubicBezTo>
                      <a:pt x="27" y="13"/>
                      <a:pt x="27" y="13"/>
                      <a:pt x="27" y="13"/>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3" name="Freeform 53">
                <a:extLst>
                  <a:ext uri="{FF2B5EF4-FFF2-40B4-BE49-F238E27FC236}">
                    <a16:creationId xmlns:a16="http://schemas.microsoft.com/office/drawing/2014/main" id="{3F85F465-669F-6345-9E42-D7BC9482388A}"/>
                  </a:ext>
                </a:extLst>
              </p:cNvPr>
              <p:cNvSpPr>
                <a:spLocks noEditPoints="1"/>
              </p:cNvSpPr>
              <p:nvPr/>
            </p:nvSpPr>
            <p:spPr bwMode="auto">
              <a:xfrm>
                <a:off x="6241555"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4" name="Freeform 54">
                <a:extLst>
                  <a:ext uri="{FF2B5EF4-FFF2-40B4-BE49-F238E27FC236}">
                    <a16:creationId xmlns:a16="http://schemas.microsoft.com/office/drawing/2014/main" id="{EA7E625F-53B6-9447-AE74-5AFF8563AF54}"/>
                  </a:ext>
                </a:extLst>
              </p:cNvPr>
              <p:cNvSpPr>
                <a:spLocks noEditPoints="1"/>
              </p:cNvSpPr>
              <p:nvPr/>
            </p:nvSpPr>
            <p:spPr bwMode="auto">
              <a:xfrm>
                <a:off x="6279567"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0" y="81"/>
                      <a:pt x="27" y="81"/>
                    </a:cubicBezTo>
                    <a:cubicBezTo>
                      <a:pt x="44" y="81"/>
                      <a:pt x="54" y="66"/>
                      <a:pt x="54" y="40"/>
                    </a:cubicBezTo>
                    <a:cubicBezTo>
                      <a:pt x="54" y="15"/>
                      <a:pt x="44"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5" name="Freeform 55">
                <a:extLst>
                  <a:ext uri="{FF2B5EF4-FFF2-40B4-BE49-F238E27FC236}">
                    <a16:creationId xmlns:a16="http://schemas.microsoft.com/office/drawing/2014/main" id="{F626E561-BDD4-5046-AC1B-3F31BC0E592C}"/>
                  </a:ext>
                </a:extLst>
              </p:cNvPr>
              <p:cNvSpPr>
                <a:spLocks noEditPoints="1"/>
              </p:cNvSpPr>
              <p:nvPr/>
            </p:nvSpPr>
            <p:spPr bwMode="auto">
              <a:xfrm>
                <a:off x="6317580" y="3048570"/>
                <a:ext cx="15874" cy="41395"/>
              </a:xfrm>
              <a:custGeom>
                <a:avLst/>
                <a:gdLst>
                  <a:gd name="T0" fmla="*/ 27 w 29"/>
                  <a:gd name="T1" fmla="*/ 0 h 77"/>
                  <a:gd name="T2" fmla="*/ 19 w 29"/>
                  <a:gd name="T3" fmla="*/ 0 h 77"/>
                  <a:gd name="T4" fmla="*/ 17 w 29"/>
                  <a:gd name="T5" fmla="*/ 0 h 77"/>
                  <a:gd name="T6" fmla="*/ 2 w 29"/>
                  <a:gd name="T7" fmla="*/ 8 h 77"/>
                  <a:gd name="T8" fmla="*/ 0 w 29"/>
                  <a:gd name="T9" fmla="*/ 11 h 77"/>
                  <a:gd name="T10" fmla="*/ 2 w 29"/>
                  <a:gd name="T11" fmla="*/ 19 h 77"/>
                  <a:gd name="T12" fmla="*/ 4 w 29"/>
                  <a:gd name="T13" fmla="*/ 20 h 77"/>
                  <a:gd name="T14" fmla="*/ 6 w 29"/>
                  <a:gd name="T15" fmla="*/ 20 h 77"/>
                  <a:gd name="T16" fmla="*/ 15 w 29"/>
                  <a:gd name="T17" fmla="*/ 15 h 77"/>
                  <a:gd name="T18" fmla="*/ 15 w 29"/>
                  <a:gd name="T19" fmla="*/ 75 h 77"/>
                  <a:gd name="T20" fmla="*/ 17 w 29"/>
                  <a:gd name="T21" fmla="*/ 77 h 77"/>
                  <a:gd name="T22" fmla="*/ 27 w 29"/>
                  <a:gd name="T23" fmla="*/ 77 h 77"/>
                  <a:gd name="T24" fmla="*/ 29 w 29"/>
                  <a:gd name="T25" fmla="*/ 75 h 77"/>
                  <a:gd name="T26" fmla="*/ 29 w 29"/>
                  <a:gd name="T27" fmla="*/ 2 h 77"/>
                  <a:gd name="T28" fmla="*/ 27 w 29"/>
                  <a:gd name="T29" fmla="*/ 0 h 77"/>
                  <a:gd name="T30" fmla="*/ 27 w 29"/>
                  <a:gd name="T31" fmla="*/ 0 h 77"/>
                  <a:gd name="T32" fmla="*/ 27 w 29"/>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7">
                    <a:moveTo>
                      <a:pt x="27" y="0"/>
                    </a:moveTo>
                    <a:cubicBezTo>
                      <a:pt x="19" y="0"/>
                      <a:pt x="19" y="0"/>
                      <a:pt x="19" y="0"/>
                    </a:cubicBezTo>
                    <a:cubicBezTo>
                      <a:pt x="18" y="0"/>
                      <a:pt x="18" y="0"/>
                      <a:pt x="17" y="0"/>
                    </a:cubicBezTo>
                    <a:cubicBezTo>
                      <a:pt x="2" y="8"/>
                      <a:pt x="2" y="8"/>
                      <a:pt x="2" y="8"/>
                    </a:cubicBezTo>
                    <a:cubicBezTo>
                      <a:pt x="1" y="9"/>
                      <a:pt x="0" y="10"/>
                      <a:pt x="0" y="11"/>
                    </a:cubicBezTo>
                    <a:cubicBezTo>
                      <a:pt x="2" y="19"/>
                      <a:pt x="2" y="19"/>
                      <a:pt x="2" y="19"/>
                    </a:cubicBezTo>
                    <a:cubicBezTo>
                      <a:pt x="2" y="19"/>
                      <a:pt x="3" y="20"/>
                      <a:pt x="4" y="20"/>
                    </a:cubicBezTo>
                    <a:cubicBezTo>
                      <a:pt x="4" y="21"/>
                      <a:pt x="5" y="21"/>
                      <a:pt x="6" y="20"/>
                    </a:cubicBezTo>
                    <a:cubicBezTo>
                      <a:pt x="15" y="15"/>
                      <a:pt x="15" y="15"/>
                      <a:pt x="15" y="15"/>
                    </a:cubicBezTo>
                    <a:cubicBezTo>
                      <a:pt x="15" y="75"/>
                      <a:pt x="15" y="75"/>
                      <a:pt x="15" y="75"/>
                    </a:cubicBezTo>
                    <a:cubicBezTo>
                      <a:pt x="15" y="76"/>
                      <a:pt x="16" y="77"/>
                      <a:pt x="17" y="77"/>
                    </a:cubicBezTo>
                    <a:cubicBezTo>
                      <a:pt x="27" y="77"/>
                      <a:pt x="27" y="77"/>
                      <a:pt x="27" y="77"/>
                    </a:cubicBezTo>
                    <a:cubicBezTo>
                      <a:pt x="28" y="77"/>
                      <a:pt x="29" y="76"/>
                      <a:pt x="29" y="75"/>
                    </a:cubicBezTo>
                    <a:cubicBezTo>
                      <a:pt x="29" y="2"/>
                      <a:pt x="29" y="2"/>
                      <a:pt x="29" y="2"/>
                    </a:cubicBezTo>
                    <a:cubicBezTo>
                      <a:pt x="29" y="1"/>
                      <a:pt x="28" y="0"/>
                      <a:pt x="27" y="0"/>
                    </a:cubicBezTo>
                    <a:close/>
                    <a:moveTo>
                      <a:pt x="27" y="0"/>
                    </a:moveTo>
                    <a:cubicBezTo>
                      <a:pt x="27" y="0"/>
                      <a:pt x="27" y="0"/>
                      <a:pt x="27"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6" name="Freeform 56">
                <a:extLst>
                  <a:ext uri="{FF2B5EF4-FFF2-40B4-BE49-F238E27FC236}">
                    <a16:creationId xmlns:a16="http://schemas.microsoft.com/office/drawing/2014/main" id="{48B09C79-537F-5149-8366-47EC4339E081}"/>
                  </a:ext>
                </a:extLst>
              </p:cNvPr>
              <p:cNvSpPr>
                <a:spLocks noEditPoints="1"/>
              </p:cNvSpPr>
              <p:nvPr/>
            </p:nvSpPr>
            <p:spPr bwMode="auto">
              <a:xfrm>
                <a:off x="6340711" y="3047629"/>
                <a:ext cx="31747"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7" name="Freeform 16">
                <a:extLst>
                  <a:ext uri="{FF2B5EF4-FFF2-40B4-BE49-F238E27FC236}">
                    <a16:creationId xmlns:a16="http://schemas.microsoft.com/office/drawing/2014/main" id="{AEDF7823-FCD9-1F41-88BB-410579E518F2}"/>
                  </a:ext>
                </a:extLst>
              </p:cNvPr>
              <p:cNvSpPr>
                <a:spLocks noEditPoints="1"/>
              </p:cNvSpPr>
              <p:nvPr/>
            </p:nvSpPr>
            <p:spPr bwMode="auto">
              <a:xfrm>
                <a:off x="6372827" y="2755042"/>
                <a:ext cx="31747"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8" name="Freeform 17">
                <a:extLst>
                  <a:ext uri="{FF2B5EF4-FFF2-40B4-BE49-F238E27FC236}">
                    <a16:creationId xmlns:a16="http://schemas.microsoft.com/office/drawing/2014/main" id="{0242A05D-43D8-044D-96C3-68E0D2A15970}"/>
                  </a:ext>
                </a:extLst>
              </p:cNvPr>
              <p:cNvSpPr>
                <a:spLocks noEditPoints="1"/>
              </p:cNvSpPr>
              <p:nvPr/>
            </p:nvSpPr>
            <p:spPr bwMode="auto">
              <a:xfrm>
                <a:off x="6413919" y="2755983"/>
                <a:ext cx="16865" cy="42336"/>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9" name="Freeform 18">
                <a:extLst>
                  <a:ext uri="{FF2B5EF4-FFF2-40B4-BE49-F238E27FC236}">
                    <a16:creationId xmlns:a16="http://schemas.microsoft.com/office/drawing/2014/main" id="{7DDCFA73-DBFF-C448-821F-BBB765C9BCFD}"/>
                  </a:ext>
                </a:extLst>
              </p:cNvPr>
              <p:cNvSpPr>
                <a:spLocks noEditPoints="1"/>
              </p:cNvSpPr>
              <p:nvPr/>
            </p:nvSpPr>
            <p:spPr bwMode="auto">
              <a:xfrm>
                <a:off x="6440132" y="2755042"/>
                <a:ext cx="30755" cy="44218"/>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1" y="0"/>
                      <a:pt x="0" y="15"/>
                      <a:pt x="0" y="40"/>
                    </a:cubicBezTo>
                    <a:cubicBezTo>
                      <a:pt x="0" y="65"/>
                      <a:pt x="10" y="80"/>
                      <a:pt x="26" y="80"/>
                    </a:cubicBezTo>
                    <a:close/>
                    <a:moveTo>
                      <a:pt x="27" y="12"/>
                    </a:moveTo>
                    <a:cubicBezTo>
                      <a:pt x="38" y="12"/>
                      <a:pt x="39" y="30"/>
                      <a:pt x="39" y="40"/>
                    </a:cubicBezTo>
                    <a:cubicBezTo>
                      <a:pt x="39" y="50"/>
                      <a:pt x="38" y="68"/>
                      <a:pt x="27" y="68"/>
                    </a:cubicBezTo>
                    <a:cubicBezTo>
                      <a:pt x="19" y="68"/>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0" name="Freeform 19">
                <a:extLst>
                  <a:ext uri="{FF2B5EF4-FFF2-40B4-BE49-F238E27FC236}">
                    <a16:creationId xmlns:a16="http://schemas.microsoft.com/office/drawing/2014/main" id="{AA069D92-BE80-A242-BE15-2D4B14B65745}"/>
                  </a:ext>
                </a:extLst>
              </p:cNvPr>
              <p:cNvSpPr>
                <a:spLocks noEditPoints="1"/>
              </p:cNvSpPr>
              <p:nvPr/>
            </p:nvSpPr>
            <p:spPr bwMode="auto">
              <a:xfrm>
                <a:off x="6480233" y="2755042"/>
                <a:ext cx="30755"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0" y="80"/>
                      <a:pt x="27" y="80"/>
                    </a:cubicBezTo>
                    <a:cubicBezTo>
                      <a:pt x="44" y="80"/>
                      <a:pt x="54" y="65"/>
                      <a:pt x="54" y="39"/>
                    </a:cubicBezTo>
                    <a:cubicBezTo>
                      <a:pt x="54" y="15"/>
                      <a:pt x="44" y="0"/>
                      <a:pt x="28" y="0"/>
                    </a:cubicBezTo>
                    <a:close/>
                    <a:moveTo>
                      <a:pt x="27" y="68"/>
                    </a:moveTo>
                    <a:cubicBezTo>
                      <a:pt x="19"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1" name="Freeform 20">
                <a:extLst>
                  <a:ext uri="{FF2B5EF4-FFF2-40B4-BE49-F238E27FC236}">
                    <a16:creationId xmlns:a16="http://schemas.microsoft.com/office/drawing/2014/main" id="{C40AAE46-F049-0842-92DA-24EA90CA5BA1}"/>
                  </a:ext>
                </a:extLst>
              </p:cNvPr>
              <p:cNvSpPr>
                <a:spLocks noEditPoints="1"/>
              </p:cNvSpPr>
              <p:nvPr/>
            </p:nvSpPr>
            <p:spPr bwMode="auto">
              <a:xfrm>
                <a:off x="6520335" y="2755983"/>
                <a:ext cx="16865" cy="42336"/>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2" name="Freeform 26">
                <a:extLst>
                  <a:ext uri="{FF2B5EF4-FFF2-40B4-BE49-F238E27FC236}">
                    <a16:creationId xmlns:a16="http://schemas.microsoft.com/office/drawing/2014/main" id="{1A696884-7D41-DB46-9624-40D47866D0D7}"/>
                  </a:ext>
                </a:extLst>
              </p:cNvPr>
              <p:cNvSpPr>
                <a:spLocks noEditPoints="1"/>
              </p:cNvSpPr>
              <p:nvPr/>
            </p:nvSpPr>
            <p:spPr bwMode="auto">
              <a:xfrm>
                <a:off x="6375804" y="2828894"/>
                <a:ext cx="16865" cy="42336"/>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3" name="Freeform 27">
                <a:extLst>
                  <a:ext uri="{FF2B5EF4-FFF2-40B4-BE49-F238E27FC236}">
                    <a16:creationId xmlns:a16="http://schemas.microsoft.com/office/drawing/2014/main" id="{E0CFC106-D48D-854F-8CF2-F2D157C9D0C2}"/>
                  </a:ext>
                </a:extLst>
              </p:cNvPr>
              <p:cNvSpPr>
                <a:spLocks noEditPoints="1"/>
              </p:cNvSpPr>
              <p:nvPr/>
            </p:nvSpPr>
            <p:spPr bwMode="auto">
              <a:xfrm>
                <a:off x="6404992"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4" name="Freeform 28">
                <a:extLst>
                  <a:ext uri="{FF2B5EF4-FFF2-40B4-BE49-F238E27FC236}">
                    <a16:creationId xmlns:a16="http://schemas.microsoft.com/office/drawing/2014/main" id="{36667C33-CC9C-374D-88EA-C80D67CA3810}"/>
                  </a:ext>
                </a:extLst>
              </p:cNvPr>
              <p:cNvSpPr>
                <a:spLocks noEditPoints="1"/>
              </p:cNvSpPr>
              <p:nvPr/>
            </p:nvSpPr>
            <p:spPr bwMode="auto">
              <a:xfrm>
                <a:off x="6448070" y="2828894"/>
                <a:ext cx="16865" cy="42336"/>
              </a:xfrm>
              <a:custGeom>
                <a:avLst/>
                <a:gdLst>
                  <a:gd name="T0" fmla="*/ 5 w 29"/>
                  <a:gd name="T1" fmla="*/ 20 h 78"/>
                  <a:gd name="T2" fmla="*/ 15 w 29"/>
                  <a:gd name="T3" fmla="*/ 15 h 78"/>
                  <a:gd name="T4" fmla="*/ 15 w 29"/>
                  <a:gd name="T5" fmla="*/ 75 h 78"/>
                  <a:gd name="T6" fmla="*/ 17 w 29"/>
                  <a:gd name="T7" fmla="*/ 78 h 78"/>
                  <a:gd name="T8" fmla="*/ 27 w 29"/>
                  <a:gd name="T9" fmla="*/ 78 h 78"/>
                  <a:gd name="T10" fmla="*/ 29 w 29"/>
                  <a:gd name="T11" fmla="*/ 75 h 78"/>
                  <a:gd name="T12" fmla="*/ 29 w 29"/>
                  <a:gd name="T13" fmla="*/ 2 h 78"/>
                  <a:gd name="T14" fmla="*/ 27 w 29"/>
                  <a:gd name="T15" fmla="*/ 0 h 78"/>
                  <a:gd name="T16" fmla="*/ 18 w 29"/>
                  <a:gd name="T17" fmla="*/ 0 h 78"/>
                  <a:gd name="T18" fmla="*/ 17 w 29"/>
                  <a:gd name="T19" fmla="*/ 0 h 78"/>
                  <a:gd name="T20" fmla="*/ 1 w 29"/>
                  <a:gd name="T21" fmla="*/ 9 h 78"/>
                  <a:gd name="T22" fmla="*/ 0 w 29"/>
                  <a:gd name="T23" fmla="*/ 11 h 78"/>
                  <a:gd name="T24" fmla="*/ 2 w 29"/>
                  <a:gd name="T25" fmla="*/ 19 h 78"/>
                  <a:gd name="T26" fmla="*/ 3 w 29"/>
                  <a:gd name="T27" fmla="*/ 20 h 78"/>
                  <a:gd name="T28" fmla="*/ 5 w 29"/>
                  <a:gd name="T29" fmla="*/ 20 h 78"/>
                  <a:gd name="T30" fmla="*/ 5 w 29"/>
                  <a:gd name="T31" fmla="*/ 20 h 78"/>
                  <a:gd name="T32" fmla="*/ 5 w 29"/>
                  <a:gd name="T3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5" y="20"/>
                    </a:move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lose/>
                    <a:moveTo>
                      <a:pt x="5" y="20"/>
                    </a:moveTo>
                    <a:cubicBezTo>
                      <a:pt x="5" y="20"/>
                      <a:pt x="5" y="20"/>
                      <a:pt x="5" y="2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5" name="Freeform 29">
                <a:extLst>
                  <a:ext uri="{FF2B5EF4-FFF2-40B4-BE49-F238E27FC236}">
                    <a16:creationId xmlns:a16="http://schemas.microsoft.com/office/drawing/2014/main" id="{4E37DE09-1282-B24B-BBFD-150EACBA74F9}"/>
                  </a:ext>
                </a:extLst>
              </p:cNvPr>
              <p:cNvSpPr>
                <a:spLocks noEditPoints="1"/>
              </p:cNvSpPr>
              <p:nvPr/>
            </p:nvSpPr>
            <p:spPr bwMode="auto">
              <a:xfrm>
                <a:off x="6477258"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6" name="Freeform 30">
                <a:extLst>
                  <a:ext uri="{FF2B5EF4-FFF2-40B4-BE49-F238E27FC236}">
                    <a16:creationId xmlns:a16="http://schemas.microsoft.com/office/drawing/2014/main" id="{A34A4258-A3F7-F346-9F57-07C4457ED05D}"/>
                  </a:ext>
                </a:extLst>
              </p:cNvPr>
              <p:cNvSpPr>
                <a:spLocks noEditPoints="1"/>
              </p:cNvSpPr>
              <p:nvPr/>
            </p:nvSpPr>
            <p:spPr bwMode="auto">
              <a:xfrm>
                <a:off x="6520336" y="2828894"/>
                <a:ext cx="15874" cy="42336"/>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7" name="Freeform 35">
                <a:extLst>
                  <a:ext uri="{FF2B5EF4-FFF2-40B4-BE49-F238E27FC236}">
                    <a16:creationId xmlns:a16="http://schemas.microsoft.com/office/drawing/2014/main" id="{8A936C06-5E30-F847-AD17-008CB5136C80}"/>
                  </a:ext>
                </a:extLst>
              </p:cNvPr>
              <p:cNvSpPr>
                <a:spLocks noEditPoints="1"/>
              </p:cNvSpPr>
              <p:nvPr/>
            </p:nvSpPr>
            <p:spPr bwMode="auto">
              <a:xfrm>
                <a:off x="6377632" y="2900865"/>
                <a:ext cx="31747"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1" y="80"/>
                      <a:pt x="27" y="80"/>
                    </a:cubicBezTo>
                    <a:cubicBezTo>
                      <a:pt x="44" y="80"/>
                      <a:pt x="54" y="65"/>
                      <a:pt x="54" y="39"/>
                    </a:cubicBezTo>
                    <a:cubicBezTo>
                      <a:pt x="54" y="15"/>
                      <a:pt x="45" y="0"/>
                      <a:pt x="28" y="0"/>
                    </a:cubicBezTo>
                    <a:close/>
                    <a:moveTo>
                      <a:pt x="27" y="68"/>
                    </a:moveTo>
                    <a:cubicBezTo>
                      <a:pt x="20"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8" name="Freeform 36">
                <a:extLst>
                  <a:ext uri="{FF2B5EF4-FFF2-40B4-BE49-F238E27FC236}">
                    <a16:creationId xmlns:a16="http://schemas.microsoft.com/office/drawing/2014/main" id="{EFAE7A4F-8485-DB43-8ADB-B006E6F7BAFD}"/>
                  </a:ext>
                </a:extLst>
              </p:cNvPr>
              <p:cNvSpPr>
                <a:spLocks noEditPoints="1"/>
              </p:cNvSpPr>
              <p:nvPr/>
            </p:nvSpPr>
            <p:spPr bwMode="auto">
              <a:xfrm>
                <a:off x="6416427" y="2900865"/>
                <a:ext cx="30755" cy="44218"/>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9" name="Freeform 37">
                <a:extLst>
                  <a:ext uri="{FF2B5EF4-FFF2-40B4-BE49-F238E27FC236}">
                    <a16:creationId xmlns:a16="http://schemas.microsoft.com/office/drawing/2014/main" id="{91138051-4863-A544-8896-66481E1F33FF}"/>
                  </a:ext>
                </a:extLst>
              </p:cNvPr>
              <p:cNvSpPr>
                <a:spLocks noEditPoints="1"/>
              </p:cNvSpPr>
              <p:nvPr/>
            </p:nvSpPr>
            <p:spPr bwMode="auto">
              <a:xfrm>
                <a:off x="6454231" y="2901806"/>
                <a:ext cx="16865" cy="42336"/>
              </a:xfrm>
              <a:custGeom>
                <a:avLst/>
                <a:gdLst>
                  <a:gd name="T0" fmla="*/ 17 w 29"/>
                  <a:gd name="T1" fmla="*/ 78 h 78"/>
                  <a:gd name="T2" fmla="*/ 27 w 29"/>
                  <a:gd name="T3" fmla="*/ 78 h 78"/>
                  <a:gd name="T4" fmla="*/ 29 w 29"/>
                  <a:gd name="T5" fmla="*/ 76 h 78"/>
                  <a:gd name="T6" fmla="*/ 29 w 29"/>
                  <a:gd name="T7" fmla="*/ 3 h 78"/>
                  <a:gd name="T8" fmla="*/ 27 w 29"/>
                  <a:gd name="T9" fmla="*/ 0 h 78"/>
                  <a:gd name="T10" fmla="*/ 18 w 29"/>
                  <a:gd name="T11" fmla="*/ 0 h 78"/>
                  <a:gd name="T12" fmla="*/ 17 w 29"/>
                  <a:gd name="T13" fmla="*/ 1 h 78"/>
                  <a:gd name="T14" fmla="*/ 1 w 29"/>
                  <a:gd name="T15" fmla="*/ 9 h 78"/>
                  <a:gd name="T16" fmla="*/ 0 w 29"/>
                  <a:gd name="T17" fmla="*/ 12 h 78"/>
                  <a:gd name="T18" fmla="*/ 2 w 29"/>
                  <a:gd name="T19" fmla="*/ 19 h 78"/>
                  <a:gd name="T20" fmla="*/ 3 w 29"/>
                  <a:gd name="T21" fmla="*/ 21 h 78"/>
                  <a:gd name="T22" fmla="*/ 6 w 29"/>
                  <a:gd name="T23" fmla="*/ 21 h 78"/>
                  <a:gd name="T24" fmla="*/ 15 w 29"/>
                  <a:gd name="T25" fmla="*/ 16 h 78"/>
                  <a:gd name="T26" fmla="*/ 15 w 29"/>
                  <a:gd name="T27" fmla="*/ 76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7"/>
                      <a:pt x="29" y="76"/>
                    </a:cubicBezTo>
                    <a:cubicBezTo>
                      <a:pt x="29" y="3"/>
                      <a:pt x="29" y="3"/>
                      <a:pt x="29" y="3"/>
                    </a:cubicBezTo>
                    <a:cubicBezTo>
                      <a:pt x="29" y="2"/>
                      <a:pt x="28" y="0"/>
                      <a:pt x="27" y="0"/>
                    </a:cubicBezTo>
                    <a:cubicBezTo>
                      <a:pt x="18" y="0"/>
                      <a:pt x="18" y="0"/>
                      <a:pt x="18" y="0"/>
                    </a:cubicBezTo>
                    <a:cubicBezTo>
                      <a:pt x="18" y="0"/>
                      <a:pt x="18"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6" y="21"/>
                    </a:cubicBezTo>
                    <a:cubicBezTo>
                      <a:pt x="15" y="16"/>
                      <a:pt x="15" y="16"/>
                      <a:pt x="15" y="16"/>
                    </a:cubicBezTo>
                    <a:cubicBezTo>
                      <a:pt x="15" y="76"/>
                      <a:pt x="15" y="76"/>
                      <a:pt x="15" y="76"/>
                    </a:cubicBezTo>
                    <a:cubicBezTo>
                      <a:pt x="15" y="77"/>
                      <a:pt x="16" y="78"/>
                      <a:pt x="17" y="78"/>
                    </a:cubicBezTo>
                    <a:close/>
                    <a:moveTo>
                      <a:pt x="17" y="78"/>
                    </a:moveTo>
                    <a:cubicBezTo>
                      <a:pt x="17" y="78"/>
                      <a:pt x="17" y="78"/>
                      <a:pt x="17" y="7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0" name="Freeform 38">
                <a:extLst>
                  <a:ext uri="{FF2B5EF4-FFF2-40B4-BE49-F238E27FC236}">
                    <a16:creationId xmlns:a16="http://schemas.microsoft.com/office/drawing/2014/main" id="{1D21BA17-FFB9-3048-A487-21C099DE6446}"/>
                  </a:ext>
                </a:extLst>
              </p:cNvPr>
              <p:cNvSpPr>
                <a:spLocks noEditPoints="1"/>
              </p:cNvSpPr>
              <p:nvPr/>
            </p:nvSpPr>
            <p:spPr bwMode="auto">
              <a:xfrm>
                <a:off x="6478145" y="2900865"/>
                <a:ext cx="30755"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7"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1" name="Freeform 39">
                <a:extLst>
                  <a:ext uri="{FF2B5EF4-FFF2-40B4-BE49-F238E27FC236}">
                    <a16:creationId xmlns:a16="http://schemas.microsoft.com/office/drawing/2014/main" id="{13480E62-06F3-2A45-9B06-C626A20F7DCD}"/>
                  </a:ext>
                </a:extLst>
              </p:cNvPr>
              <p:cNvSpPr>
                <a:spLocks noEditPoints="1"/>
              </p:cNvSpPr>
              <p:nvPr/>
            </p:nvSpPr>
            <p:spPr bwMode="auto">
              <a:xfrm>
                <a:off x="6515950" y="2900865"/>
                <a:ext cx="30755" cy="44218"/>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2" name="Freeform 42">
                <a:extLst>
                  <a:ext uri="{FF2B5EF4-FFF2-40B4-BE49-F238E27FC236}">
                    <a16:creationId xmlns:a16="http://schemas.microsoft.com/office/drawing/2014/main" id="{7DB6D594-A0D2-F247-AF85-881858FF2688}"/>
                  </a:ext>
                </a:extLst>
              </p:cNvPr>
              <p:cNvSpPr>
                <a:spLocks noEditPoints="1"/>
              </p:cNvSpPr>
              <p:nvPr/>
            </p:nvSpPr>
            <p:spPr bwMode="auto">
              <a:xfrm>
                <a:off x="6378045" y="2974247"/>
                <a:ext cx="31747" cy="43277"/>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4"/>
                      <a:pt x="45" y="0"/>
                      <a:pt x="28" y="0"/>
                    </a:cubicBezTo>
                    <a:close/>
                    <a:moveTo>
                      <a:pt x="27" y="68"/>
                    </a:moveTo>
                    <a:cubicBezTo>
                      <a:pt x="20" y="68"/>
                      <a:pt x="15" y="57"/>
                      <a:pt x="15" y="40"/>
                    </a:cubicBezTo>
                    <a:cubicBezTo>
                      <a:pt x="15" y="23"/>
                      <a:pt x="20" y="12"/>
                      <a:pt x="27" y="12"/>
                    </a:cubicBezTo>
                    <a:cubicBezTo>
                      <a:pt x="38" y="12"/>
                      <a:pt x="40" y="29"/>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3" name="Freeform 43">
                <a:extLst>
                  <a:ext uri="{FF2B5EF4-FFF2-40B4-BE49-F238E27FC236}">
                    <a16:creationId xmlns:a16="http://schemas.microsoft.com/office/drawing/2014/main" id="{7B430B12-4F4C-364E-8BC8-C3BA8AF9C67F}"/>
                  </a:ext>
                </a:extLst>
              </p:cNvPr>
              <p:cNvSpPr>
                <a:spLocks noEditPoints="1"/>
              </p:cNvSpPr>
              <p:nvPr/>
            </p:nvSpPr>
            <p:spPr bwMode="auto">
              <a:xfrm>
                <a:off x="6419659" y="2974247"/>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1" y="0"/>
                      <a:pt x="0" y="15"/>
                      <a:pt x="0" y="40"/>
                    </a:cubicBezTo>
                    <a:cubicBezTo>
                      <a:pt x="0" y="65"/>
                      <a:pt x="10" y="80"/>
                      <a:pt x="26" y="80"/>
                    </a:cubicBezTo>
                    <a:close/>
                    <a:moveTo>
                      <a:pt x="27" y="12"/>
                    </a:moveTo>
                    <a:cubicBezTo>
                      <a:pt x="38" y="12"/>
                      <a:pt x="40" y="29"/>
                      <a:pt x="40" y="40"/>
                    </a:cubicBezTo>
                    <a:cubicBezTo>
                      <a:pt x="40" y="50"/>
                      <a:pt x="38" y="68"/>
                      <a:pt x="27" y="68"/>
                    </a:cubicBezTo>
                    <a:cubicBezTo>
                      <a:pt x="19" y="68"/>
                      <a:pt x="15" y="57"/>
                      <a:pt x="15" y="40"/>
                    </a:cubicBezTo>
                    <a:cubicBezTo>
                      <a:pt x="15" y="23"/>
                      <a:pt x="20"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4" name="Freeform 44">
                <a:extLst>
                  <a:ext uri="{FF2B5EF4-FFF2-40B4-BE49-F238E27FC236}">
                    <a16:creationId xmlns:a16="http://schemas.microsoft.com/office/drawing/2014/main" id="{BB746942-75E6-A04B-9485-A4B84A54D930}"/>
                  </a:ext>
                </a:extLst>
              </p:cNvPr>
              <p:cNvSpPr>
                <a:spLocks noEditPoints="1"/>
              </p:cNvSpPr>
              <p:nvPr/>
            </p:nvSpPr>
            <p:spPr bwMode="auto">
              <a:xfrm>
                <a:off x="6460283" y="2974718"/>
                <a:ext cx="16865" cy="42336"/>
              </a:xfrm>
              <a:custGeom>
                <a:avLst/>
                <a:gdLst>
                  <a:gd name="T0" fmla="*/ 3 w 29"/>
                  <a:gd name="T1" fmla="*/ 21 h 78"/>
                  <a:gd name="T2" fmla="*/ 6 w 29"/>
                  <a:gd name="T3" fmla="*/ 21 h 78"/>
                  <a:gd name="T4" fmla="*/ 15 w 29"/>
                  <a:gd name="T5" fmla="*/ 16 h 78"/>
                  <a:gd name="T6" fmla="*/ 15 w 29"/>
                  <a:gd name="T7" fmla="*/ 75 h 78"/>
                  <a:gd name="T8" fmla="*/ 17 w 29"/>
                  <a:gd name="T9" fmla="*/ 78 h 78"/>
                  <a:gd name="T10" fmla="*/ 27 w 29"/>
                  <a:gd name="T11" fmla="*/ 78 h 78"/>
                  <a:gd name="T12" fmla="*/ 29 w 29"/>
                  <a:gd name="T13" fmla="*/ 75 h 78"/>
                  <a:gd name="T14" fmla="*/ 29 w 29"/>
                  <a:gd name="T15" fmla="*/ 2 h 78"/>
                  <a:gd name="T16" fmla="*/ 27 w 29"/>
                  <a:gd name="T17" fmla="*/ 0 h 78"/>
                  <a:gd name="T18" fmla="*/ 18 w 29"/>
                  <a:gd name="T19" fmla="*/ 0 h 78"/>
                  <a:gd name="T20" fmla="*/ 17 w 29"/>
                  <a:gd name="T21" fmla="*/ 0 h 78"/>
                  <a:gd name="T22" fmla="*/ 1 w 29"/>
                  <a:gd name="T23" fmla="*/ 9 h 78"/>
                  <a:gd name="T24" fmla="*/ 0 w 29"/>
                  <a:gd name="T25" fmla="*/ 12 h 78"/>
                  <a:gd name="T26" fmla="*/ 2 w 29"/>
                  <a:gd name="T27" fmla="*/ 19 h 78"/>
                  <a:gd name="T28" fmla="*/ 3 w 29"/>
                  <a:gd name="T29" fmla="*/ 21 h 78"/>
                  <a:gd name="T30" fmla="*/ 3 w 29"/>
                  <a:gd name="T31" fmla="*/ 21 h 78"/>
                  <a:gd name="T32" fmla="*/ 3 w 2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3" y="21"/>
                    </a:moveTo>
                    <a:cubicBezTo>
                      <a:pt x="4" y="21"/>
                      <a:pt x="5" y="21"/>
                      <a:pt x="6" y="21"/>
                    </a:cubicBezTo>
                    <a:cubicBezTo>
                      <a:pt x="15" y="16"/>
                      <a:pt x="15" y="16"/>
                      <a:pt x="15" y="16"/>
                    </a:cubicBezTo>
                    <a:cubicBezTo>
                      <a:pt x="15" y="75"/>
                      <a:pt x="15" y="75"/>
                      <a:pt x="15" y="75"/>
                    </a:cubicBezTo>
                    <a:cubicBezTo>
                      <a:pt x="15" y="77"/>
                      <a:pt x="16" y="78"/>
                      <a:pt x="17" y="78"/>
                    </a:cubicBezTo>
                    <a:cubicBezTo>
                      <a:pt x="27" y="78"/>
                      <a:pt x="27" y="78"/>
                      <a:pt x="27" y="78"/>
                    </a:cubicBezTo>
                    <a:cubicBezTo>
                      <a:pt x="28" y="78"/>
                      <a:pt x="29" y="77"/>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2"/>
                    </a:cubicBezTo>
                    <a:cubicBezTo>
                      <a:pt x="2" y="19"/>
                      <a:pt x="2" y="19"/>
                      <a:pt x="2" y="19"/>
                    </a:cubicBezTo>
                    <a:cubicBezTo>
                      <a:pt x="2" y="20"/>
                      <a:pt x="3" y="20"/>
                      <a:pt x="3" y="21"/>
                    </a:cubicBezTo>
                    <a:close/>
                    <a:moveTo>
                      <a:pt x="3" y="21"/>
                    </a:moveTo>
                    <a:cubicBezTo>
                      <a:pt x="3" y="21"/>
                      <a:pt x="3" y="21"/>
                      <a:pt x="3" y="21"/>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5" name="Freeform 45">
                <a:extLst>
                  <a:ext uri="{FF2B5EF4-FFF2-40B4-BE49-F238E27FC236}">
                    <a16:creationId xmlns:a16="http://schemas.microsoft.com/office/drawing/2014/main" id="{377DD2A2-B250-B447-8407-81AF1BB7EFF3}"/>
                  </a:ext>
                </a:extLst>
              </p:cNvPr>
              <p:cNvSpPr>
                <a:spLocks noEditPoints="1"/>
              </p:cNvSpPr>
              <p:nvPr/>
            </p:nvSpPr>
            <p:spPr bwMode="auto">
              <a:xfrm>
                <a:off x="6487016" y="2974718"/>
                <a:ext cx="16865" cy="42336"/>
              </a:xfrm>
              <a:custGeom>
                <a:avLst/>
                <a:gdLst>
                  <a:gd name="T0" fmla="*/ 15 w 30"/>
                  <a:gd name="T1" fmla="*/ 75 h 78"/>
                  <a:gd name="T2" fmla="*/ 18 w 30"/>
                  <a:gd name="T3" fmla="*/ 78 h 78"/>
                  <a:gd name="T4" fmla="*/ 27 w 30"/>
                  <a:gd name="T5" fmla="*/ 78 h 78"/>
                  <a:gd name="T6" fmla="*/ 30 w 30"/>
                  <a:gd name="T7" fmla="*/ 75 h 78"/>
                  <a:gd name="T8" fmla="*/ 30 w 30"/>
                  <a:gd name="T9" fmla="*/ 2 h 78"/>
                  <a:gd name="T10" fmla="*/ 27 w 30"/>
                  <a:gd name="T11" fmla="*/ 0 h 78"/>
                  <a:gd name="T12" fmla="*/ 19 w 30"/>
                  <a:gd name="T13" fmla="*/ 0 h 78"/>
                  <a:gd name="T14" fmla="*/ 18 w 30"/>
                  <a:gd name="T15" fmla="*/ 0 h 78"/>
                  <a:gd name="T16" fmla="*/ 2 w 30"/>
                  <a:gd name="T17" fmla="*/ 9 h 78"/>
                  <a:gd name="T18" fmla="*/ 1 w 30"/>
                  <a:gd name="T19" fmla="*/ 12 h 78"/>
                  <a:gd name="T20" fmla="*/ 3 w 30"/>
                  <a:gd name="T21" fmla="*/ 19 h 78"/>
                  <a:gd name="T22" fmla="*/ 4 w 30"/>
                  <a:gd name="T23" fmla="*/ 21 h 78"/>
                  <a:gd name="T24" fmla="*/ 6 w 30"/>
                  <a:gd name="T25" fmla="*/ 21 h 78"/>
                  <a:gd name="T26" fmla="*/ 15 w 30"/>
                  <a:gd name="T27" fmla="*/ 16 h 78"/>
                  <a:gd name="T28" fmla="*/ 15 w 30"/>
                  <a:gd name="T29" fmla="*/ 75 h 78"/>
                  <a:gd name="T30" fmla="*/ 15 w 30"/>
                  <a:gd name="T31" fmla="*/ 75 h 78"/>
                  <a:gd name="T32" fmla="*/ 15 w 30"/>
                  <a:gd name="T3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15" y="75"/>
                    </a:moveTo>
                    <a:cubicBezTo>
                      <a:pt x="15" y="77"/>
                      <a:pt x="17" y="78"/>
                      <a:pt x="18" y="78"/>
                    </a:cubicBezTo>
                    <a:cubicBezTo>
                      <a:pt x="27" y="78"/>
                      <a:pt x="27" y="78"/>
                      <a:pt x="27" y="78"/>
                    </a:cubicBezTo>
                    <a:cubicBezTo>
                      <a:pt x="29" y="78"/>
                      <a:pt x="30" y="77"/>
                      <a:pt x="30" y="75"/>
                    </a:cubicBezTo>
                    <a:cubicBezTo>
                      <a:pt x="30" y="2"/>
                      <a:pt x="30" y="2"/>
                      <a:pt x="30" y="2"/>
                    </a:cubicBezTo>
                    <a:cubicBezTo>
                      <a:pt x="30" y="1"/>
                      <a:pt x="29" y="0"/>
                      <a:pt x="27" y="0"/>
                    </a:cubicBez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lnTo>
                      <a:pt x="15" y="75"/>
                    </a:lnTo>
                    <a:close/>
                    <a:moveTo>
                      <a:pt x="15" y="75"/>
                    </a:moveTo>
                    <a:cubicBezTo>
                      <a:pt x="15" y="75"/>
                      <a:pt x="15" y="75"/>
                      <a:pt x="15" y="75"/>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6" name="Freeform 46">
                <a:extLst>
                  <a:ext uri="{FF2B5EF4-FFF2-40B4-BE49-F238E27FC236}">
                    <a16:creationId xmlns:a16="http://schemas.microsoft.com/office/drawing/2014/main" id="{8E78E7D8-1F9C-0748-A2A2-35A67F95D31D}"/>
                  </a:ext>
                </a:extLst>
              </p:cNvPr>
              <p:cNvSpPr>
                <a:spLocks noEditPoints="1"/>
              </p:cNvSpPr>
              <p:nvPr/>
            </p:nvSpPr>
            <p:spPr bwMode="auto">
              <a:xfrm>
                <a:off x="6513750" y="2974247"/>
                <a:ext cx="30755" cy="43277"/>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7" name="Freeform 52">
                <a:extLst>
                  <a:ext uri="{FF2B5EF4-FFF2-40B4-BE49-F238E27FC236}">
                    <a16:creationId xmlns:a16="http://schemas.microsoft.com/office/drawing/2014/main" id="{8C60A5C6-EA70-BB4D-932F-F2C03367355D}"/>
                  </a:ext>
                </a:extLst>
              </p:cNvPr>
              <p:cNvSpPr>
                <a:spLocks noEditPoints="1"/>
              </p:cNvSpPr>
              <p:nvPr/>
            </p:nvSpPr>
            <p:spPr bwMode="auto">
              <a:xfrm>
                <a:off x="6379715" y="3047629"/>
                <a:ext cx="31747" cy="43277"/>
              </a:xfrm>
              <a:custGeom>
                <a:avLst/>
                <a:gdLst>
                  <a:gd name="T0" fmla="*/ 27 w 54"/>
                  <a:gd name="T1" fmla="*/ 81 h 81"/>
                  <a:gd name="T2" fmla="*/ 54 w 54"/>
                  <a:gd name="T3" fmla="*/ 40 h 81"/>
                  <a:gd name="T4" fmla="*/ 28 w 54"/>
                  <a:gd name="T5" fmla="*/ 0 h 81"/>
                  <a:gd name="T6" fmla="*/ 0 w 54"/>
                  <a:gd name="T7" fmla="*/ 41 h 81"/>
                  <a:gd name="T8" fmla="*/ 27 w 54"/>
                  <a:gd name="T9" fmla="*/ 81 h 81"/>
                  <a:gd name="T10" fmla="*/ 27 w 54"/>
                  <a:gd name="T11" fmla="*/ 13 h 81"/>
                  <a:gd name="T12" fmla="*/ 40 w 54"/>
                  <a:gd name="T13" fmla="*/ 40 h 81"/>
                  <a:gd name="T14" fmla="*/ 27 w 54"/>
                  <a:gd name="T15" fmla="*/ 68 h 81"/>
                  <a:gd name="T16" fmla="*/ 15 w 54"/>
                  <a:gd name="T17" fmla="*/ 41 h 81"/>
                  <a:gd name="T18" fmla="*/ 27 w 54"/>
                  <a:gd name="T19" fmla="*/ 13 h 81"/>
                  <a:gd name="T20" fmla="*/ 27 w 54"/>
                  <a:gd name="T21" fmla="*/ 13 h 81"/>
                  <a:gd name="T22" fmla="*/ 27 w 54"/>
                  <a:gd name="T2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7" y="81"/>
                    </a:moveTo>
                    <a:cubicBezTo>
                      <a:pt x="44" y="81"/>
                      <a:pt x="54" y="66"/>
                      <a:pt x="54" y="40"/>
                    </a:cubicBezTo>
                    <a:cubicBezTo>
                      <a:pt x="54" y="15"/>
                      <a:pt x="45" y="0"/>
                      <a:pt x="28" y="0"/>
                    </a:cubicBezTo>
                    <a:cubicBezTo>
                      <a:pt x="11" y="0"/>
                      <a:pt x="0" y="16"/>
                      <a:pt x="0" y="41"/>
                    </a:cubicBezTo>
                    <a:cubicBezTo>
                      <a:pt x="0" y="65"/>
                      <a:pt x="11" y="81"/>
                      <a:pt x="27" y="81"/>
                    </a:cubicBezTo>
                    <a:close/>
                    <a:moveTo>
                      <a:pt x="27" y="13"/>
                    </a:moveTo>
                    <a:cubicBezTo>
                      <a:pt x="38" y="13"/>
                      <a:pt x="40" y="30"/>
                      <a:pt x="40" y="40"/>
                    </a:cubicBezTo>
                    <a:cubicBezTo>
                      <a:pt x="40" y="51"/>
                      <a:pt x="38" y="68"/>
                      <a:pt x="27" y="68"/>
                    </a:cubicBezTo>
                    <a:cubicBezTo>
                      <a:pt x="20" y="68"/>
                      <a:pt x="15" y="58"/>
                      <a:pt x="15" y="41"/>
                    </a:cubicBezTo>
                    <a:cubicBezTo>
                      <a:pt x="15" y="24"/>
                      <a:pt x="20" y="13"/>
                      <a:pt x="27" y="13"/>
                    </a:cubicBezTo>
                    <a:close/>
                    <a:moveTo>
                      <a:pt x="27" y="13"/>
                    </a:moveTo>
                    <a:cubicBezTo>
                      <a:pt x="27" y="13"/>
                      <a:pt x="27" y="13"/>
                      <a:pt x="27" y="13"/>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8" name="Freeform 53">
                <a:extLst>
                  <a:ext uri="{FF2B5EF4-FFF2-40B4-BE49-F238E27FC236}">
                    <a16:creationId xmlns:a16="http://schemas.microsoft.com/office/drawing/2014/main" id="{2447FA26-D042-1140-9061-14EB7E0A3689}"/>
                  </a:ext>
                </a:extLst>
              </p:cNvPr>
              <p:cNvSpPr>
                <a:spLocks noEditPoints="1"/>
              </p:cNvSpPr>
              <p:nvPr/>
            </p:nvSpPr>
            <p:spPr bwMode="auto">
              <a:xfrm>
                <a:off x="6418719"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9" name="Freeform 54">
                <a:extLst>
                  <a:ext uri="{FF2B5EF4-FFF2-40B4-BE49-F238E27FC236}">
                    <a16:creationId xmlns:a16="http://schemas.microsoft.com/office/drawing/2014/main" id="{CCAF015B-55C1-5745-9086-817146232628}"/>
                  </a:ext>
                </a:extLst>
              </p:cNvPr>
              <p:cNvSpPr>
                <a:spLocks noEditPoints="1"/>
              </p:cNvSpPr>
              <p:nvPr/>
            </p:nvSpPr>
            <p:spPr bwMode="auto">
              <a:xfrm>
                <a:off x="6456731"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0" y="81"/>
                      <a:pt x="27" y="81"/>
                    </a:cubicBezTo>
                    <a:cubicBezTo>
                      <a:pt x="44" y="81"/>
                      <a:pt x="54" y="66"/>
                      <a:pt x="54" y="40"/>
                    </a:cubicBezTo>
                    <a:cubicBezTo>
                      <a:pt x="54" y="15"/>
                      <a:pt x="44"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0" name="Freeform 55">
                <a:extLst>
                  <a:ext uri="{FF2B5EF4-FFF2-40B4-BE49-F238E27FC236}">
                    <a16:creationId xmlns:a16="http://schemas.microsoft.com/office/drawing/2014/main" id="{01998829-041B-6948-95AA-09F8D93A8A70}"/>
                  </a:ext>
                </a:extLst>
              </p:cNvPr>
              <p:cNvSpPr>
                <a:spLocks noEditPoints="1"/>
              </p:cNvSpPr>
              <p:nvPr/>
            </p:nvSpPr>
            <p:spPr bwMode="auto">
              <a:xfrm>
                <a:off x="6494744" y="3048570"/>
                <a:ext cx="15874" cy="41395"/>
              </a:xfrm>
              <a:custGeom>
                <a:avLst/>
                <a:gdLst>
                  <a:gd name="T0" fmla="*/ 27 w 29"/>
                  <a:gd name="T1" fmla="*/ 0 h 77"/>
                  <a:gd name="T2" fmla="*/ 19 w 29"/>
                  <a:gd name="T3" fmla="*/ 0 h 77"/>
                  <a:gd name="T4" fmla="*/ 17 w 29"/>
                  <a:gd name="T5" fmla="*/ 0 h 77"/>
                  <a:gd name="T6" fmla="*/ 2 w 29"/>
                  <a:gd name="T7" fmla="*/ 8 h 77"/>
                  <a:gd name="T8" fmla="*/ 0 w 29"/>
                  <a:gd name="T9" fmla="*/ 11 h 77"/>
                  <a:gd name="T10" fmla="*/ 2 w 29"/>
                  <a:gd name="T11" fmla="*/ 19 h 77"/>
                  <a:gd name="T12" fmla="*/ 4 w 29"/>
                  <a:gd name="T13" fmla="*/ 20 h 77"/>
                  <a:gd name="T14" fmla="*/ 6 w 29"/>
                  <a:gd name="T15" fmla="*/ 20 h 77"/>
                  <a:gd name="T16" fmla="*/ 15 w 29"/>
                  <a:gd name="T17" fmla="*/ 15 h 77"/>
                  <a:gd name="T18" fmla="*/ 15 w 29"/>
                  <a:gd name="T19" fmla="*/ 75 h 77"/>
                  <a:gd name="T20" fmla="*/ 17 w 29"/>
                  <a:gd name="T21" fmla="*/ 77 h 77"/>
                  <a:gd name="T22" fmla="*/ 27 w 29"/>
                  <a:gd name="T23" fmla="*/ 77 h 77"/>
                  <a:gd name="T24" fmla="*/ 29 w 29"/>
                  <a:gd name="T25" fmla="*/ 75 h 77"/>
                  <a:gd name="T26" fmla="*/ 29 w 29"/>
                  <a:gd name="T27" fmla="*/ 2 h 77"/>
                  <a:gd name="T28" fmla="*/ 27 w 29"/>
                  <a:gd name="T29" fmla="*/ 0 h 77"/>
                  <a:gd name="T30" fmla="*/ 27 w 29"/>
                  <a:gd name="T31" fmla="*/ 0 h 77"/>
                  <a:gd name="T32" fmla="*/ 27 w 29"/>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7">
                    <a:moveTo>
                      <a:pt x="27" y="0"/>
                    </a:moveTo>
                    <a:cubicBezTo>
                      <a:pt x="19" y="0"/>
                      <a:pt x="19" y="0"/>
                      <a:pt x="19" y="0"/>
                    </a:cubicBezTo>
                    <a:cubicBezTo>
                      <a:pt x="18" y="0"/>
                      <a:pt x="18" y="0"/>
                      <a:pt x="17" y="0"/>
                    </a:cubicBezTo>
                    <a:cubicBezTo>
                      <a:pt x="2" y="8"/>
                      <a:pt x="2" y="8"/>
                      <a:pt x="2" y="8"/>
                    </a:cubicBezTo>
                    <a:cubicBezTo>
                      <a:pt x="1" y="9"/>
                      <a:pt x="0" y="10"/>
                      <a:pt x="0" y="11"/>
                    </a:cubicBezTo>
                    <a:cubicBezTo>
                      <a:pt x="2" y="19"/>
                      <a:pt x="2" y="19"/>
                      <a:pt x="2" y="19"/>
                    </a:cubicBezTo>
                    <a:cubicBezTo>
                      <a:pt x="2" y="19"/>
                      <a:pt x="3" y="20"/>
                      <a:pt x="4" y="20"/>
                    </a:cubicBezTo>
                    <a:cubicBezTo>
                      <a:pt x="4" y="21"/>
                      <a:pt x="5" y="21"/>
                      <a:pt x="6" y="20"/>
                    </a:cubicBezTo>
                    <a:cubicBezTo>
                      <a:pt x="15" y="15"/>
                      <a:pt x="15" y="15"/>
                      <a:pt x="15" y="15"/>
                    </a:cubicBezTo>
                    <a:cubicBezTo>
                      <a:pt x="15" y="75"/>
                      <a:pt x="15" y="75"/>
                      <a:pt x="15" y="75"/>
                    </a:cubicBezTo>
                    <a:cubicBezTo>
                      <a:pt x="15" y="76"/>
                      <a:pt x="16" y="77"/>
                      <a:pt x="17" y="77"/>
                    </a:cubicBezTo>
                    <a:cubicBezTo>
                      <a:pt x="27" y="77"/>
                      <a:pt x="27" y="77"/>
                      <a:pt x="27" y="77"/>
                    </a:cubicBezTo>
                    <a:cubicBezTo>
                      <a:pt x="28" y="77"/>
                      <a:pt x="29" y="76"/>
                      <a:pt x="29" y="75"/>
                    </a:cubicBezTo>
                    <a:cubicBezTo>
                      <a:pt x="29" y="2"/>
                      <a:pt x="29" y="2"/>
                      <a:pt x="29" y="2"/>
                    </a:cubicBezTo>
                    <a:cubicBezTo>
                      <a:pt x="29" y="1"/>
                      <a:pt x="28" y="0"/>
                      <a:pt x="27" y="0"/>
                    </a:cubicBezTo>
                    <a:close/>
                    <a:moveTo>
                      <a:pt x="27" y="0"/>
                    </a:moveTo>
                    <a:cubicBezTo>
                      <a:pt x="27" y="0"/>
                      <a:pt x="27" y="0"/>
                      <a:pt x="27"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1" name="Freeform 56">
                <a:extLst>
                  <a:ext uri="{FF2B5EF4-FFF2-40B4-BE49-F238E27FC236}">
                    <a16:creationId xmlns:a16="http://schemas.microsoft.com/office/drawing/2014/main" id="{EE7B9958-445F-104F-8075-3C7BB9843DDC}"/>
                  </a:ext>
                </a:extLst>
              </p:cNvPr>
              <p:cNvSpPr>
                <a:spLocks noEditPoints="1"/>
              </p:cNvSpPr>
              <p:nvPr/>
            </p:nvSpPr>
            <p:spPr bwMode="auto">
              <a:xfrm>
                <a:off x="6517875" y="3047629"/>
                <a:ext cx="31747"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2" name="Freeform 16">
                <a:extLst>
                  <a:ext uri="{FF2B5EF4-FFF2-40B4-BE49-F238E27FC236}">
                    <a16:creationId xmlns:a16="http://schemas.microsoft.com/office/drawing/2014/main" id="{D066B550-C488-B141-98E5-A8DBC3778802}"/>
                  </a:ext>
                </a:extLst>
              </p:cNvPr>
              <p:cNvSpPr>
                <a:spLocks noEditPoints="1"/>
              </p:cNvSpPr>
              <p:nvPr/>
            </p:nvSpPr>
            <p:spPr bwMode="auto">
              <a:xfrm>
                <a:off x="6546547" y="2755042"/>
                <a:ext cx="31747"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3" name="Freeform 17">
                <a:extLst>
                  <a:ext uri="{FF2B5EF4-FFF2-40B4-BE49-F238E27FC236}">
                    <a16:creationId xmlns:a16="http://schemas.microsoft.com/office/drawing/2014/main" id="{D6458BF3-1EB0-5847-BBBB-699318D60F52}"/>
                  </a:ext>
                </a:extLst>
              </p:cNvPr>
              <p:cNvSpPr>
                <a:spLocks noEditPoints="1"/>
              </p:cNvSpPr>
              <p:nvPr/>
            </p:nvSpPr>
            <p:spPr bwMode="auto">
              <a:xfrm>
                <a:off x="6587640" y="2755983"/>
                <a:ext cx="16865" cy="42336"/>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4" name="Freeform 18">
                <a:extLst>
                  <a:ext uri="{FF2B5EF4-FFF2-40B4-BE49-F238E27FC236}">
                    <a16:creationId xmlns:a16="http://schemas.microsoft.com/office/drawing/2014/main" id="{071679EF-BD63-AC44-888D-EBCADDCF66D3}"/>
                  </a:ext>
                </a:extLst>
              </p:cNvPr>
              <p:cNvSpPr>
                <a:spLocks noEditPoints="1"/>
              </p:cNvSpPr>
              <p:nvPr/>
            </p:nvSpPr>
            <p:spPr bwMode="auto">
              <a:xfrm>
                <a:off x="6613852" y="2755042"/>
                <a:ext cx="30755" cy="44218"/>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1" y="0"/>
                      <a:pt x="0" y="15"/>
                      <a:pt x="0" y="40"/>
                    </a:cubicBezTo>
                    <a:cubicBezTo>
                      <a:pt x="0" y="65"/>
                      <a:pt x="10" y="80"/>
                      <a:pt x="26" y="80"/>
                    </a:cubicBezTo>
                    <a:close/>
                    <a:moveTo>
                      <a:pt x="27" y="12"/>
                    </a:moveTo>
                    <a:cubicBezTo>
                      <a:pt x="38" y="12"/>
                      <a:pt x="39" y="30"/>
                      <a:pt x="39" y="40"/>
                    </a:cubicBezTo>
                    <a:cubicBezTo>
                      <a:pt x="39" y="50"/>
                      <a:pt x="38" y="68"/>
                      <a:pt x="27" y="68"/>
                    </a:cubicBezTo>
                    <a:cubicBezTo>
                      <a:pt x="19" y="68"/>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5" name="Freeform 19">
                <a:extLst>
                  <a:ext uri="{FF2B5EF4-FFF2-40B4-BE49-F238E27FC236}">
                    <a16:creationId xmlns:a16="http://schemas.microsoft.com/office/drawing/2014/main" id="{48A33996-4119-3343-9392-142FE47B4DD5}"/>
                  </a:ext>
                </a:extLst>
              </p:cNvPr>
              <p:cNvSpPr>
                <a:spLocks noEditPoints="1"/>
              </p:cNvSpPr>
              <p:nvPr/>
            </p:nvSpPr>
            <p:spPr bwMode="auto">
              <a:xfrm>
                <a:off x="6653954" y="2755042"/>
                <a:ext cx="30755"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0" y="80"/>
                      <a:pt x="27" y="80"/>
                    </a:cubicBezTo>
                    <a:cubicBezTo>
                      <a:pt x="44" y="80"/>
                      <a:pt x="54" y="65"/>
                      <a:pt x="54" y="39"/>
                    </a:cubicBezTo>
                    <a:cubicBezTo>
                      <a:pt x="54" y="15"/>
                      <a:pt x="44" y="0"/>
                      <a:pt x="28" y="0"/>
                    </a:cubicBezTo>
                    <a:close/>
                    <a:moveTo>
                      <a:pt x="27" y="68"/>
                    </a:moveTo>
                    <a:cubicBezTo>
                      <a:pt x="19"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6" name="Freeform 20">
                <a:extLst>
                  <a:ext uri="{FF2B5EF4-FFF2-40B4-BE49-F238E27FC236}">
                    <a16:creationId xmlns:a16="http://schemas.microsoft.com/office/drawing/2014/main" id="{9A4A2F3F-1D73-204C-B8CD-BBF62CC9E3A7}"/>
                  </a:ext>
                </a:extLst>
              </p:cNvPr>
              <p:cNvSpPr>
                <a:spLocks noEditPoints="1"/>
              </p:cNvSpPr>
              <p:nvPr/>
            </p:nvSpPr>
            <p:spPr bwMode="auto">
              <a:xfrm>
                <a:off x="6694052" y="2755983"/>
                <a:ext cx="16865" cy="42336"/>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7" name="Freeform 26">
                <a:extLst>
                  <a:ext uri="{FF2B5EF4-FFF2-40B4-BE49-F238E27FC236}">
                    <a16:creationId xmlns:a16="http://schemas.microsoft.com/office/drawing/2014/main" id="{F688352F-F16C-B24F-B614-E238F439C2CE}"/>
                  </a:ext>
                </a:extLst>
              </p:cNvPr>
              <p:cNvSpPr>
                <a:spLocks noEditPoints="1"/>
              </p:cNvSpPr>
              <p:nvPr/>
            </p:nvSpPr>
            <p:spPr bwMode="auto">
              <a:xfrm>
                <a:off x="6548531" y="2828894"/>
                <a:ext cx="16865" cy="42336"/>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8" name="Freeform 27">
                <a:extLst>
                  <a:ext uri="{FF2B5EF4-FFF2-40B4-BE49-F238E27FC236}">
                    <a16:creationId xmlns:a16="http://schemas.microsoft.com/office/drawing/2014/main" id="{DCF76840-8C1B-4343-A3F2-249C6A3D1B49}"/>
                  </a:ext>
                </a:extLst>
              </p:cNvPr>
              <p:cNvSpPr>
                <a:spLocks noEditPoints="1"/>
              </p:cNvSpPr>
              <p:nvPr/>
            </p:nvSpPr>
            <p:spPr bwMode="auto">
              <a:xfrm>
                <a:off x="6577720"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9" name="Freeform 28">
                <a:extLst>
                  <a:ext uri="{FF2B5EF4-FFF2-40B4-BE49-F238E27FC236}">
                    <a16:creationId xmlns:a16="http://schemas.microsoft.com/office/drawing/2014/main" id="{5BBD90EA-3F5D-FC43-BB91-6FC2986E103F}"/>
                  </a:ext>
                </a:extLst>
              </p:cNvPr>
              <p:cNvSpPr>
                <a:spLocks noEditPoints="1"/>
              </p:cNvSpPr>
              <p:nvPr/>
            </p:nvSpPr>
            <p:spPr bwMode="auto">
              <a:xfrm>
                <a:off x="6620797" y="2828894"/>
                <a:ext cx="16865" cy="42336"/>
              </a:xfrm>
              <a:custGeom>
                <a:avLst/>
                <a:gdLst>
                  <a:gd name="T0" fmla="*/ 5 w 29"/>
                  <a:gd name="T1" fmla="*/ 20 h 78"/>
                  <a:gd name="T2" fmla="*/ 15 w 29"/>
                  <a:gd name="T3" fmla="*/ 15 h 78"/>
                  <a:gd name="T4" fmla="*/ 15 w 29"/>
                  <a:gd name="T5" fmla="*/ 75 h 78"/>
                  <a:gd name="T6" fmla="*/ 17 w 29"/>
                  <a:gd name="T7" fmla="*/ 78 h 78"/>
                  <a:gd name="T8" fmla="*/ 27 w 29"/>
                  <a:gd name="T9" fmla="*/ 78 h 78"/>
                  <a:gd name="T10" fmla="*/ 29 w 29"/>
                  <a:gd name="T11" fmla="*/ 75 h 78"/>
                  <a:gd name="T12" fmla="*/ 29 w 29"/>
                  <a:gd name="T13" fmla="*/ 2 h 78"/>
                  <a:gd name="T14" fmla="*/ 27 w 29"/>
                  <a:gd name="T15" fmla="*/ 0 h 78"/>
                  <a:gd name="T16" fmla="*/ 18 w 29"/>
                  <a:gd name="T17" fmla="*/ 0 h 78"/>
                  <a:gd name="T18" fmla="*/ 17 w 29"/>
                  <a:gd name="T19" fmla="*/ 0 h 78"/>
                  <a:gd name="T20" fmla="*/ 1 w 29"/>
                  <a:gd name="T21" fmla="*/ 9 h 78"/>
                  <a:gd name="T22" fmla="*/ 0 w 29"/>
                  <a:gd name="T23" fmla="*/ 11 h 78"/>
                  <a:gd name="T24" fmla="*/ 2 w 29"/>
                  <a:gd name="T25" fmla="*/ 19 h 78"/>
                  <a:gd name="T26" fmla="*/ 3 w 29"/>
                  <a:gd name="T27" fmla="*/ 20 h 78"/>
                  <a:gd name="T28" fmla="*/ 5 w 29"/>
                  <a:gd name="T29" fmla="*/ 20 h 78"/>
                  <a:gd name="T30" fmla="*/ 5 w 29"/>
                  <a:gd name="T31" fmla="*/ 20 h 78"/>
                  <a:gd name="T32" fmla="*/ 5 w 29"/>
                  <a:gd name="T3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5" y="20"/>
                    </a:move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lose/>
                    <a:moveTo>
                      <a:pt x="5" y="20"/>
                    </a:moveTo>
                    <a:cubicBezTo>
                      <a:pt x="5" y="20"/>
                      <a:pt x="5" y="20"/>
                      <a:pt x="5" y="2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0" name="Freeform 29">
                <a:extLst>
                  <a:ext uri="{FF2B5EF4-FFF2-40B4-BE49-F238E27FC236}">
                    <a16:creationId xmlns:a16="http://schemas.microsoft.com/office/drawing/2014/main" id="{B98CB379-5E6F-3E4D-BAE4-08E40644336D}"/>
                  </a:ext>
                </a:extLst>
              </p:cNvPr>
              <p:cNvSpPr>
                <a:spLocks noEditPoints="1"/>
              </p:cNvSpPr>
              <p:nvPr/>
            </p:nvSpPr>
            <p:spPr bwMode="auto">
              <a:xfrm>
                <a:off x="6649986"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1" name="Freeform 30">
                <a:extLst>
                  <a:ext uri="{FF2B5EF4-FFF2-40B4-BE49-F238E27FC236}">
                    <a16:creationId xmlns:a16="http://schemas.microsoft.com/office/drawing/2014/main" id="{C9E663B3-2848-C448-B4AA-79D1A0ADF957}"/>
                  </a:ext>
                </a:extLst>
              </p:cNvPr>
              <p:cNvSpPr>
                <a:spLocks noEditPoints="1"/>
              </p:cNvSpPr>
              <p:nvPr/>
            </p:nvSpPr>
            <p:spPr bwMode="auto">
              <a:xfrm>
                <a:off x="6693059" y="2828894"/>
                <a:ext cx="15874" cy="42336"/>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2" name="Freeform 35">
                <a:extLst>
                  <a:ext uri="{FF2B5EF4-FFF2-40B4-BE49-F238E27FC236}">
                    <a16:creationId xmlns:a16="http://schemas.microsoft.com/office/drawing/2014/main" id="{4B540AD1-47B0-C34F-BAC4-0E9A42F9613C}"/>
                  </a:ext>
                </a:extLst>
              </p:cNvPr>
              <p:cNvSpPr>
                <a:spLocks noEditPoints="1"/>
              </p:cNvSpPr>
              <p:nvPr/>
            </p:nvSpPr>
            <p:spPr bwMode="auto">
              <a:xfrm>
                <a:off x="6553754" y="2900865"/>
                <a:ext cx="31747"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1" y="80"/>
                      <a:pt x="27" y="80"/>
                    </a:cubicBezTo>
                    <a:cubicBezTo>
                      <a:pt x="44" y="80"/>
                      <a:pt x="54" y="65"/>
                      <a:pt x="54" y="39"/>
                    </a:cubicBezTo>
                    <a:cubicBezTo>
                      <a:pt x="54" y="15"/>
                      <a:pt x="45" y="0"/>
                      <a:pt x="28" y="0"/>
                    </a:cubicBezTo>
                    <a:close/>
                    <a:moveTo>
                      <a:pt x="27" y="68"/>
                    </a:moveTo>
                    <a:cubicBezTo>
                      <a:pt x="20"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3" name="Freeform 36">
                <a:extLst>
                  <a:ext uri="{FF2B5EF4-FFF2-40B4-BE49-F238E27FC236}">
                    <a16:creationId xmlns:a16="http://schemas.microsoft.com/office/drawing/2014/main" id="{3525C509-5764-524A-8C5A-EAAF597AD231}"/>
                  </a:ext>
                </a:extLst>
              </p:cNvPr>
              <p:cNvSpPr>
                <a:spLocks noEditPoints="1"/>
              </p:cNvSpPr>
              <p:nvPr/>
            </p:nvSpPr>
            <p:spPr bwMode="auto">
              <a:xfrm>
                <a:off x="6592549" y="2900865"/>
                <a:ext cx="30755" cy="44218"/>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4" name="Freeform 37">
                <a:extLst>
                  <a:ext uri="{FF2B5EF4-FFF2-40B4-BE49-F238E27FC236}">
                    <a16:creationId xmlns:a16="http://schemas.microsoft.com/office/drawing/2014/main" id="{1D889DB6-5604-914E-B528-754C4DC233E9}"/>
                  </a:ext>
                </a:extLst>
              </p:cNvPr>
              <p:cNvSpPr>
                <a:spLocks noEditPoints="1"/>
              </p:cNvSpPr>
              <p:nvPr/>
            </p:nvSpPr>
            <p:spPr bwMode="auto">
              <a:xfrm>
                <a:off x="6630353" y="2901806"/>
                <a:ext cx="16865" cy="42336"/>
              </a:xfrm>
              <a:custGeom>
                <a:avLst/>
                <a:gdLst>
                  <a:gd name="T0" fmla="*/ 17 w 29"/>
                  <a:gd name="T1" fmla="*/ 78 h 78"/>
                  <a:gd name="T2" fmla="*/ 27 w 29"/>
                  <a:gd name="T3" fmla="*/ 78 h 78"/>
                  <a:gd name="T4" fmla="*/ 29 w 29"/>
                  <a:gd name="T5" fmla="*/ 76 h 78"/>
                  <a:gd name="T6" fmla="*/ 29 w 29"/>
                  <a:gd name="T7" fmla="*/ 3 h 78"/>
                  <a:gd name="T8" fmla="*/ 27 w 29"/>
                  <a:gd name="T9" fmla="*/ 0 h 78"/>
                  <a:gd name="T10" fmla="*/ 18 w 29"/>
                  <a:gd name="T11" fmla="*/ 0 h 78"/>
                  <a:gd name="T12" fmla="*/ 17 w 29"/>
                  <a:gd name="T13" fmla="*/ 1 h 78"/>
                  <a:gd name="T14" fmla="*/ 1 w 29"/>
                  <a:gd name="T15" fmla="*/ 9 h 78"/>
                  <a:gd name="T16" fmla="*/ 0 w 29"/>
                  <a:gd name="T17" fmla="*/ 12 h 78"/>
                  <a:gd name="T18" fmla="*/ 2 w 29"/>
                  <a:gd name="T19" fmla="*/ 19 h 78"/>
                  <a:gd name="T20" fmla="*/ 3 w 29"/>
                  <a:gd name="T21" fmla="*/ 21 h 78"/>
                  <a:gd name="T22" fmla="*/ 6 w 29"/>
                  <a:gd name="T23" fmla="*/ 21 h 78"/>
                  <a:gd name="T24" fmla="*/ 15 w 29"/>
                  <a:gd name="T25" fmla="*/ 16 h 78"/>
                  <a:gd name="T26" fmla="*/ 15 w 29"/>
                  <a:gd name="T27" fmla="*/ 76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7"/>
                      <a:pt x="29" y="76"/>
                    </a:cubicBezTo>
                    <a:cubicBezTo>
                      <a:pt x="29" y="3"/>
                      <a:pt x="29" y="3"/>
                      <a:pt x="29" y="3"/>
                    </a:cubicBezTo>
                    <a:cubicBezTo>
                      <a:pt x="29" y="2"/>
                      <a:pt x="28" y="0"/>
                      <a:pt x="27" y="0"/>
                    </a:cubicBezTo>
                    <a:cubicBezTo>
                      <a:pt x="18" y="0"/>
                      <a:pt x="18" y="0"/>
                      <a:pt x="18" y="0"/>
                    </a:cubicBezTo>
                    <a:cubicBezTo>
                      <a:pt x="18" y="0"/>
                      <a:pt x="18"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6" y="21"/>
                    </a:cubicBezTo>
                    <a:cubicBezTo>
                      <a:pt x="15" y="16"/>
                      <a:pt x="15" y="16"/>
                      <a:pt x="15" y="16"/>
                    </a:cubicBezTo>
                    <a:cubicBezTo>
                      <a:pt x="15" y="76"/>
                      <a:pt x="15" y="76"/>
                      <a:pt x="15" y="76"/>
                    </a:cubicBezTo>
                    <a:cubicBezTo>
                      <a:pt x="15" y="77"/>
                      <a:pt x="16" y="78"/>
                      <a:pt x="17" y="78"/>
                    </a:cubicBezTo>
                    <a:close/>
                    <a:moveTo>
                      <a:pt x="17" y="78"/>
                    </a:moveTo>
                    <a:cubicBezTo>
                      <a:pt x="17" y="78"/>
                      <a:pt x="17" y="78"/>
                      <a:pt x="17" y="7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5" name="Freeform 38">
                <a:extLst>
                  <a:ext uri="{FF2B5EF4-FFF2-40B4-BE49-F238E27FC236}">
                    <a16:creationId xmlns:a16="http://schemas.microsoft.com/office/drawing/2014/main" id="{FDA355C3-3542-C041-9FA1-008D8E763D43}"/>
                  </a:ext>
                </a:extLst>
              </p:cNvPr>
              <p:cNvSpPr>
                <a:spLocks noEditPoints="1"/>
              </p:cNvSpPr>
              <p:nvPr/>
            </p:nvSpPr>
            <p:spPr bwMode="auto">
              <a:xfrm>
                <a:off x="6654268" y="2900865"/>
                <a:ext cx="30755"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7"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6" name="Freeform 39">
                <a:extLst>
                  <a:ext uri="{FF2B5EF4-FFF2-40B4-BE49-F238E27FC236}">
                    <a16:creationId xmlns:a16="http://schemas.microsoft.com/office/drawing/2014/main" id="{B8A71F6C-B2AB-BE49-8A9E-FFB4D108F45D}"/>
                  </a:ext>
                </a:extLst>
              </p:cNvPr>
              <p:cNvSpPr>
                <a:spLocks noEditPoints="1"/>
              </p:cNvSpPr>
              <p:nvPr/>
            </p:nvSpPr>
            <p:spPr bwMode="auto">
              <a:xfrm>
                <a:off x="6692067" y="2900865"/>
                <a:ext cx="30755" cy="44218"/>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7" name="Freeform 42">
                <a:extLst>
                  <a:ext uri="{FF2B5EF4-FFF2-40B4-BE49-F238E27FC236}">
                    <a16:creationId xmlns:a16="http://schemas.microsoft.com/office/drawing/2014/main" id="{46B8CCAE-28E5-1B4F-881E-4C85596E35D1}"/>
                  </a:ext>
                </a:extLst>
              </p:cNvPr>
              <p:cNvSpPr>
                <a:spLocks noEditPoints="1"/>
              </p:cNvSpPr>
              <p:nvPr/>
            </p:nvSpPr>
            <p:spPr bwMode="auto">
              <a:xfrm>
                <a:off x="6554374" y="2974247"/>
                <a:ext cx="31747" cy="43277"/>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4"/>
                      <a:pt x="45" y="0"/>
                      <a:pt x="28" y="0"/>
                    </a:cubicBezTo>
                    <a:close/>
                    <a:moveTo>
                      <a:pt x="27" y="68"/>
                    </a:moveTo>
                    <a:cubicBezTo>
                      <a:pt x="20" y="68"/>
                      <a:pt x="15" y="57"/>
                      <a:pt x="15" y="40"/>
                    </a:cubicBezTo>
                    <a:cubicBezTo>
                      <a:pt x="15" y="23"/>
                      <a:pt x="20" y="12"/>
                      <a:pt x="27" y="12"/>
                    </a:cubicBezTo>
                    <a:cubicBezTo>
                      <a:pt x="38" y="12"/>
                      <a:pt x="40" y="29"/>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8" name="Freeform 43">
                <a:extLst>
                  <a:ext uri="{FF2B5EF4-FFF2-40B4-BE49-F238E27FC236}">
                    <a16:creationId xmlns:a16="http://schemas.microsoft.com/office/drawing/2014/main" id="{9F178D64-6FA0-8345-BD34-B387B13B1E0A}"/>
                  </a:ext>
                </a:extLst>
              </p:cNvPr>
              <p:cNvSpPr>
                <a:spLocks noEditPoints="1"/>
              </p:cNvSpPr>
              <p:nvPr/>
            </p:nvSpPr>
            <p:spPr bwMode="auto">
              <a:xfrm>
                <a:off x="6595988" y="2974247"/>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1" y="0"/>
                      <a:pt x="0" y="15"/>
                      <a:pt x="0" y="40"/>
                    </a:cubicBezTo>
                    <a:cubicBezTo>
                      <a:pt x="0" y="65"/>
                      <a:pt x="10" y="80"/>
                      <a:pt x="26" y="80"/>
                    </a:cubicBezTo>
                    <a:close/>
                    <a:moveTo>
                      <a:pt x="27" y="12"/>
                    </a:moveTo>
                    <a:cubicBezTo>
                      <a:pt x="38" y="12"/>
                      <a:pt x="40" y="29"/>
                      <a:pt x="40" y="40"/>
                    </a:cubicBezTo>
                    <a:cubicBezTo>
                      <a:pt x="40" y="50"/>
                      <a:pt x="38" y="68"/>
                      <a:pt x="27" y="68"/>
                    </a:cubicBezTo>
                    <a:cubicBezTo>
                      <a:pt x="19" y="68"/>
                      <a:pt x="15" y="57"/>
                      <a:pt x="15" y="40"/>
                    </a:cubicBezTo>
                    <a:cubicBezTo>
                      <a:pt x="15" y="23"/>
                      <a:pt x="20"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9" name="Freeform 44">
                <a:extLst>
                  <a:ext uri="{FF2B5EF4-FFF2-40B4-BE49-F238E27FC236}">
                    <a16:creationId xmlns:a16="http://schemas.microsoft.com/office/drawing/2014/main" id="{BD74E139-9707-EB4C-9799-135D651DB2DF}"/>
                  </a:ext>
                </a:extLst>
              </p:cNvPr>
              <p:cNvSpPr>
                <a:spLocks noEditPoints="1"/>
              </p:cNvSpPr>
              <p:nvPr/>
            </p:nvSpPr>
            <p:spPr bwMode="auto">
              <a:xfrm>
                <a:off x="6636611" y="2974718"/>
                <a:ext cx="16865" cy="42336"/>
              </a:xfrm>
              <a:custGeom>
                <a:avLst/>
                <a:gdLst>
                  <a:gd name="T0" fmla="*/ 3 w 29"/>
                  <a:gd name="T1" fmla="*/ 21 h 78"/>
                  <a:gd name="T2" fmla="*/ 6 w 29"/>
                  <a:gd name="T3" fmla="*/ 21 h 78"/>
                  <a:gd name="T4" fmla="*/ 15 w 29"/>
                  <a:gd name="T5" fmla="*/ 16 h 78"/>
                  <a:gd name="T6" fmla="*/ 15 w 29"/>
                  <a:gd name="T7" fmla="*/ 75 h 78"/>
                  <a:gd name="T8" fmla="*/ 17 w 29"/>
                  <a:gd name="T9" fmla="*/ 78 h 78"/>
                  <a:gd name="T10" fmla="*/ 27 w 29"/>
                  <a:gd name="T11" fmla="*/ 78 h 78"/>
                  <a:gd name="T12" fmla="*/ 29 w 29"/>
                  <a:gd name="T13" fmla="*/ 75 h 78"/>
                  <a:gd name="T14" fmla="*/ 29 w 29"/>
                  <a:gd name="T15" fmla="*/ 2 h 78"/>
                  <a:gd name="T16" fmla="*/ 27 w 29"/>
                  <a:gd name="T17" fmla="*/ 0 h 78"/>
                  <a:gd name="T18" fmla="*/ 18 w 29"/>
                  <a:gd name="T19" fmla="*/ 0 h 78"/>
                  <a:gd name="T20" fmla="*/ 17 w 29"/>
                  <a:gd name="T21" fmla="*/ 0 h 78"/>
                  <a:gd name="T22" fmla="*/ 1 w 29"/>
                  <a:gd name="T23" fmla="*/ 9 h 78"/>
                  <a:gd name="T24" fmla="*/ 0 w 29"/>
                  <a:gd name="T25" fmla="*/ 12 h 78"/>
                  <a:gd name="T26" fmla="*/ 2 w 29"/>
                  <a:gd name="T27" fmla="*/ 19 h 78"/>
                  <a:gd name="T28" fmla="*/ 3 w 29"/>
                  <a:gd name="T29" fmla="*/ 21 h 78"/>
                  <a:gd name="T30" fmla="*/ 3 w 29"/>
                  <a:gd name="T31" fmla="*/ 21 h 78"/>
                  <a:gd name="T32" fmla="*/ 3 w 2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3" y="21"/>
                    </a:moveTo>
                    <a:cubicBezTo>
                      <a:pt x="4" y="21"/>
                      <a:pt x="5" y="21"/>
                      <a:pt x="6" y="21"/>
                    </a:cubicBezTo>
                    <a:cubicBezTo>
                      <a:pt x="15" y="16"/>
                      <a:pt x="15" y="16"/>
                      <a:pt x="15" y="16"/>
                    </a:cubicBezTo>
                    <a:cubicBezTo>
                      <a:pt x="15" y="75"/>
                      <a:pt x="15" y="75"/>
                      <a:pt x="15" y="75"/>
                    </a:cubicBezTo>
                    <a:cubicBezTo>
                      <a:pt x="15" y="77"/>
                      <a:pt x="16" y="78"/>
                      <a:pt x="17" y="78"/>
                    </a:cubicBezTo>
                    <a:cubicBezTo>
                      <a:pt x="27" y="78"/>
                      <a:pt x="27" y="78"/>
                      <a:pt x="27" y="78"/>
                    </a:cubicBezTo>
                    <a:cubicBezTo>
                      <a:pt x="28" y="78"/>
                      <a:pt x="29" y="77"/>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2"/>
                    </a:cubicBezTo>
                    <a:cubicBezTo>
                      <a:pt x="2" y="19"/>
                      <a:pt x="2" y="19"/>
                      <a:pt x="2" y="19"/>
                    </a:cubicBezTo>
                    <a:cubicBezTo>
                      <a:pt x="2" y="20"/>
                      <a:pt x="3" y="20"/>
                      <a:pt x="3" y="21"/>
                    </a:cubicBezTo>
                    <a:close/>
                    <a:moveTo>
                      <a:pt x="3" y="21"/>
                    </a:moveTo>
                    <a:cubicBezTo>
                      <a:pt x="3" y="21"/>
                      <a:pt x="3" y="21"/>
                      <a:pt x="3" y="21"/>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0" name="Freeform 45">
                <a:extLst>
                  <a:ext uri="{FF2B5EF4-FFF2-40B4-BE49-F238E27FC236}">
                    <a16:creationId xmlns:a16="http://schemas.microsoft.com/office/drawing/2014/main" id="{B6ABB0AE-A937-E540-BC8E-26057EB309E4}"/>
                  </a:ext>
                </a:extLst>
              </p:cNvPr>
              <p:cNvSpPr>
                <a:spLocks noEditPoints="1"/>
              </p:cNvSpPr>
              <p:nvPr/>
            </p:nvSpPr>
            <p:spPr bwMode="auto">
              <a:xfrm>
                <a:off x="6663345" y="2974718"/>
                <a:ext cx="16865" cy="42336"/>
              </a:xfrm>
              <a:custGeom>
                <a:avLst/>
                <a:gdLst>
                  <a:gd name="T0" fmla="*/ 15 w 30"/>
                  <a:gd name="T1" fmla="*/ 75 h 78"/>
                  <a:gd name="T2" fmla="*/ 18 w 30"/>
                  <a:gd name="T3" fmla="*/ 78 h 78"/>
                  <a:gd name="T4" fmla="*/ 27 w 30"/>
                  <a:gd name="T5" fmla="*/ 78 h 78"/>
                  <a:gd name="T6" fmla="*/ 30 w 30"/>
                  <a:gd name="T7" fmla="*/ 75 h 78"/>
                  <a:gd name="T8" fmla="*/ 30 w 30"/>
                  <a:gd name="T9" fmla="*/ 2 h 78"/>
                  <a:gd name="T10" fmla="*/ 27 w 30"/>
                  <a:gd name="T11" fmla="*/ 0 h 78"/>
                  <a:gd name="T12" fmla="*/ 19 w 30"/>
                  <a:gd name="T13" fmla="*/ 0 h 78"/>
                  <a:gd name="T14" fmla="*/ 18 w 30"/>
                  <a:gd name="T15" fmla="*/ 0 h 78"/>
                  <a:gd name="T16" fmla="*/ 2 w 30"/>
                  <a:gd name="T17" fmla="*/ 9 h 78"/>
                  <a:gd name="T18" fmla="*/ 1 w 30"/>
                  <a:gd name="T19" fmla="*/ 12 h 78"/>
                  <a:gd name="T20" fmla="*/ 3 w 30"/>
                  <a:gd name="T21" fmla="*/ 19 h 78"/>
                  <a:gd name="T22" fmla="*/ 4 w 30"/>
                  <a:gd name="T23" fmla="*/ 21 h 78"/>
                  <a:gd name="T24" fmla="*/ 6 w 30"/>
                  <a:gd name="T25" fmla="*/ 21 h 78"/>
                  <a:gd name="T26" fmla="*/ 15 w 30"/>
                  <a:gd name="T27" fmla="*/ 16 h 78"/>
                  <a:gd name="T28" fmla="*/ 15 w 30"/>
                  <a:gd name="T29" fmla="*/ 75 h 78"/>
                  <a:gd name="T30" fmla="*/ 15 w 30"/>
                  <a:gd name="T31" fmla="*/ 75 h 78"/>
                  <a:gd name="T32" fmla="*/ 15 w 30"/>
                  <a:gd name="T3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15" y="75"/>
                    </a:moveTo>
                    <a:cubicBezTo>
                      <a:pt x="15" y="77"/>
                      <a:pt x="17" y="78"/>
                      <a:pt x="18" y="78"/>
                    </a:cubicBezTo>
                    <a:cubicBezTo>
                      <a:pt x="27" y="78"/>
                      <a:pt x="27" y="78"/>
                      <a:pt x="27" y="78"/>
                    </a:cubicBezTo>
                    <a:cubicBezTo>
                      <a:pt x="29" y="78"/>
                      <a:pt x="30" y="77"/>
                      <a:pt x="30" y="75"/>
                    </a:cubicBezTo>
                    <a:cubicBezTo>
                      <a:pt x="30" y="2"/>
                      <a:pt x="30" y="2"/>
                      <a:pt x="30" y="2"/>
                    </a:cubicBezTo>
                    <a:cubicBezTo>
                      <a:pt x="30" y="1"/>
                      <a:pt x="29" y="0"/>
                      <a:pt x="27" y="0"/>
                    </a:cubicBez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lnTo>
                      <a:pt x="15" y="75"/>
                    </a:lnTo>
                    <a:close/>
                    <a:moveTo>
                      <a:pt x="15" y="75"/>
                    </a:moveTo>
                    <a:cubicBezTo>
                      <a:pt x="15" y="75"/>
                      <a:pt x="15" y="75"/>
                      <a:pt x="15" y="75"/>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1" name="Freeform 46">
                <a:extLst>
                  <a:ext uri="{FF2B5EF4-FFF2-40B4-BE49-F238E27FC236}">
                    <a16:creationId xmlns:a16="http://schemas.microsoft.com/office/drawing/2014/main" id="{921FB456-8813-2A49-A2E2-97A534E9B663}"/>
                  </a:ext>
                </a:extLst>
              </p:cNvPr>
              <p:cNvSpPr>
                <a:spLocks noEditPoints="1"/>
              </p:cNvSpPr>
              <p:nvPr/>
            </p:nvSpPr>
            <p:spPr bwMode="auto">
              <a:xfrm>
                <a:off x="6690083" y="2974247"/>
                <a:ext cx="30755" cy="43277"/>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2" name="Freeform 52">
                <a:extLst>
                  <a:ext uri="{FF2B5EF4-FFF2-40B4-BE49-F238E27FC236}">
                    <a16:creationId xmlns:a16="http://schemas.microsoft.com/office/drawing/2014/main" id="{823EEF30-D26D-E04E-8565-227854409043}"/>
                  </a:ext>
                </a:extLst>
              </p:cNvPr>
              <p:cNvSpPr>
                <a:spLocks noEditPoints="1"/>
              </p:cNvSpPr>
              <p:nvPr/>
            </p:nvSpPr>
            <p:spPr bwMode="auto">
              <a:xfrm>
                <a:off x="6556879" y="3047629"/>
                <a:ext cx="31747" cy="43277"/>
              </a:xfrm>
              <a:custGeom>
                <a:avLst/>
                <a:gdLst>
                  <a:gd name="T0" fmla="*/ 27 w 54"/>
                  <a:gd name="T1" fmla="*/ 81 h 81"/>
                  <a:gd name="T2" fmla="*/ 54 w 54"/>
                  <a:gd name="T3" fmla="*/ 40 h 81"/>
                  <a:gd name="T4" fmla="*/ 28 w 54"/>
                  <a:gd name="T5" fmla="*/ 0 h 81"/>
                  <a:gd name="T6" fmla="*/ 0 w 54"/>
                  <a:gd name="T7" fmla="*/ 41 h 81"/>
                  <a:gd name="T8" fmla="*/ 27 w 54"/>
                  <a:gd name="T9" fmla="*/ 81 h 81"/>
                  <a:gd name="T10" fmla="*/ 27 w 54"/>
                  <a:gd name="T11" fmla="*/ 13 h 81"/>
                  <a:gd name="T12" fmla="*/ 40 w 54"/>
                  <a:gd name="T13" fmla="*/ 40 h 81"/>
                  <a:gd name="T14" fmla="*/ 27 w 54"/>
                  <a:gd name="T15" fmla="*/ 68 h 81"/>
                  <a:gd name="T16" fmla="*/ 15 w 54"/>
                  <a:gd name="T17" fmla="*/ 41 h 81"/>
                  <a:gd name="T18" fmla="*/ 27 w 54"/>
                  <a:gd name="T19" fmla="*/ 13 h 81"/>
                  <a:gd name="T20" fmla="*/ 27 w 54"/>
                  <a:gd name="T21" fmla="*/ 13 h 81"/>
                  <a:gd name="T22" fmla="*/ 27 w 54"/>
                  <a:gd name="T2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7" y="81"/>
                    </a:moveTo>
                    <a:cubicBezTo>
                      <a:pt x="44" y="81"/>
                      <a:pt x="54" y="66"/>
                      <a:pt x="54" y="40"/>
                    </a:cubicBezTo>
                    <a:cubicBezTo>
                      <a:pt x="54" y="15"/>
                      <a:pt x="45" y="0"/>
                      <a:pt x="28" y="0"/>
                    </a:cubicBezTo>
                    <a:cubicBezTo>
                      <a:pt x="11" y="0"/>
                      <a:pt x="0" y="16"/>
                      <a:pt x="0" y="41"/>
                    </a:cubicBezTo>
                    <a:cubicBezTo>
                      <a:pt x="0" y="65"/>
                      <a:pt x="11" y="81"/>
                      <a:pt x="27" y="81"/>
                    </a:cubicBezTo>
                    <a:close/>
                    <a:moveTo>
                      <a:pt x="27" y="13"/>
                    </a:moveTo>
                    <a:cubicBezTo>
                      <a:pt x="38" y="13"/>
                      <a:pt x="40" y="30"/>
                      <a:pt x="40" y="40"/>
                    </a:cubicBezTo>
                    <a:cubicBezTo>
                      <a:pt x="40" y="51"/>
                      <a:pt x="38" y="68"/>
                      <a:pt x="27" y="68"/>
                    </a:cubicBezTo>
                    <a:cubicBezTo>
                      <a:pt x="20" y="68"/>
                      <a:pt x="15" y="58"/>
                      <a:pt x="15" y="41"/>
                    </a:cubicBezTo>
                    <a:cubicBezTo>
                      <a:pt x="15" y="24"/>
                      <a:pt x="20" y="13"/>
                      <a:pt x="27" y="13"/>
                    </a:cubicBezTo>
                    <a:close/>
                    <a:moveTo>
                      <a:pt x="27" y="13"/>
                    </a:moveTo>
                    <a:cubicBezTo>
                      <a:pt x="27" y="13"/>
                      <a:pt x="27" y="13"/>
                      <a:pt x="27" y="1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3" name="Freeform 53">
                <a:extLst>
                  <a:ext uri="{FF2B5EF4-FFF2-40B4-BE49-F238E27FC236}">
                    <a16:creationId xmlns:a16="http://schemas.microsoft.com/office/drawing/2014/main" id="{2DC5985A-6ED7-3F48-82C1-58120B148A68}"/>
                  </a:ext>
                </a:extLst>
              </p:cNvPr>
              <p:cNvSpPr>
                <a:spLocks noEditPoints="1"/>
              </p:cNvSpPr>
              <p:nvPr/>
            </p:nvSpPr>
            <p:spPr bwMode="auto">
              <a:xfrm>
                <a:off x="6595882"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4" name="Freeform 54">
                <a:extLst>
                  <a:ext uri="{FF2B5EF4-FFF2-40B4-BE49-F238E27FC236}">
                    <a16:creationId xmlns:a16="http://schemas.microsoft.com/office/drawing/2014/main" id="{15EE3ACC-75BF-6147-AA67-C70A5C54F070}"/>
                  </a:ext>
                </a:extLst>
              </p:cNvPr>
              <p:cNvSpPr>
                <a:spLocks noEditPoints="1"/>
              </p:cNvSpPr>
              <p:nvPr/>
            </p:nvSpPr>
            <p:spPr bwMode="auto">
              <a:xfrm>
                <a:off x="6633895"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0" y="81"/>
                      <a:pt x="27" y="81"/>
                    </a:cubicBezTo>
                    <a:cubicBezTo>
                      <a:pt x="44" y="81"/>
                      <a:pt x="54" y="66"/>
                      <a:pt x="54" y="40"/>
                    </a:cubicBezTo>
                    <a:cubicBezTo>
                      <a:pt x="54" y="15"/>
                      <a:pt x="44"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5" name="Freeform 55">
                <a:extLst>
                  <a:ext uri="{FF2B5EF4-FFF2-40B4-BE49-F238E27FC236}">
                    <a16:creationId xmlns:a16="http://schemas.microsoft.com/office/drawing/2014/main" id="{97742223-B2EF-A040-854F-9D74835FD08F}"/>
                  </a:ext>
                </a:extLst>
              </p:cNvPr>
              <p:cNvSpPr>
                <a:spLocks noEditPoints="1"/>
              </p:cNvSpPr>
              <p:nvPr/>
            </p:nvSpPr>
            <p:spPr bwMode="auto">
              <a:xfrm>
                <a:off x="6671907" y="3048570"/>
                <a:ext cx="15874" cy="41395"/>
              </a:xfrm>
              <a:custGeom>
                <a:avLst/>
                <a:gdLst>
                  <a:gd name="T0" fmla="*/ 27 w 29"/>
                  <a:gd name="T1" fmla="*/ 0 h 77"/>
                  <a:gd name="T2" fmla="*/ 19 w 29"/>
                  <a:gd name="T3" fmla="*/ 0 h 77"/>
                  <a:gd name="T4" fmla="*/ 17 w 29"/>
                  <a:gd name="T5" fmla="*/ 0 h 77"/>
                  <a:gd name="T6" fmla="*/ 2 w 29"/>
                  <a:gd name="T7" fmla="*/ 8 h 77"/>
                  <a:gd name="T8" fmla="*/ 0 w 29"/>
                  <a:gd name="T9" fmla="*/ 11 h 77"/>
                  <a:gd name="T10" fmla="*/ 2 w 29"/>
                  <a:gd name="T11" fmla="*/ 19 h 77"/>
                  <a:gd name="T12" fmla="*/ 4 w 29"/>
                  <a:gd name="T13" fmla="*/ 20 h 77"/>
                  <a:gd name="T14" fmla="*/ 6 w 29"/>
                  <a:gd name="T15" fmla="*/ 20 h 77"/>
                  <a:gd name="T16" fmla="*/ 15 w 29"/>
                  <a:gd name="T17" fmla="*/ 15 h 77"/>
                  <a:gd name="T18" fmla="*/ 15 w 29"/>
                  <a:gd name="T19" fmla="*/ 75 h 77"/>
                  <a:gd name="T20" fmla="*/ 17 w 29"/>
                  <a:gd name="T21" fmla="*/ 77 h 77"/>
                  <a:gd name="T22" fmla="*/ 27 w 29"/>
                  <a:gd name="T23" fmla="*/ 77 h 77"/>
                  <a:gd name="T24" fmla="*/ 29 w 29"/>
                  <a:gd name="T25" fmla="*/ 75 h 77"/>
                  <a:gd name="T26" fmla="*/ 29 w 29"/>
                  <a:gd name="T27" fmla="*/ 2 h 77"/>
                  <a:gd name="T28" fmla="*/ 27 w 29"/>
                  <a:gd name="T29" fmla="*/ 0 h 77"/>
                  <a:gd name="T30" fmla="*/ 27 w 29"/>
                  <a:gd name="T31" fmla="*/ 0 h 77"/>
                  <a:gd name="T32" fmla="*/ 27 w 29"/>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7">
                    <a:moveTo>
                      <a:pt x="27" y="0"/>
                    </a:moveTo>
                    <a:cubicBezTo>
                      <a:pt x="19" y="0"/>
                      <a:pt x="19" y="0"/>
                      <a:pt x="19" y="0"/>
                    </a:cubicBezTo>
                    <a:cubicBezTo>
                      <a:pt x="18" y="0"/>
                      <a:pt x="18" y="0"/>
                      <a:pt x="17" y="0"/>
                    </a:cubicBezTo>
                    <a:cubicBezTo>
                      <a:pt x="2" y="8"/>
                      <a:pt x="2" y="8"/>
                      <a:pt x="2" y="8"/>
                    </a:cubicBezTo>
                    <a:cubicBezTo>
                      <a:pt x="1" y="9"/>
                      <a:pt x="0" y="10"/>
                      <a:pt x="0" y="11"/>
                    </a:cubicBezTo>
                    <a:cubicBezTo>
                      <a:pt x="2" y="19"/>
                      <a:pt x="2" y="19"/>
                      <a:pt x="2" y="19"/>
                    </a:cubicBezTo>
                    <a:cubicBezTo>
                      <a:pt x="2" y="19"/>
                      <a:pt x="3" y="20"/>
                      <a:pt x="4" y="20"/>
                    </a:cubicBezTo>
                    <a:cubicBezTo>
                      <a:pt x="4" y="21"/>
                      <a:pt x="5" y="21"/>
                      <a:pt x="6" y="20"/>
                    </a:cubicBezTo>
                    <a:cubicBezTo>
                      <a:pt x="15" y="15"/>
                      <a:pt x="15" y="15"/>
                      <a:pt x="15" y="15"/>
                    </a:cubicBezTo>
                    <a:cubicBezTo>
                      <a:pt x="15" y="75"/>
                      <a:pt x="15" y="75"/>
                      <a:pt x="15" y="75"/>
                    </a:cubicBezTo>
                    <a:cubicBezTo>
                      <a:pt x="15" y="76"/>
                      <a:pt x="16" y="77"/>
                      <a:pt x="17" y="77"/>
                    </a:cubicBezTo>
                    <a:cubicBezTo>
                      <a:pt x="27" y="77"/>
                      <a:pt x="27" y="77"/>
                      <a:pt x="27" y="77"/>
                    </a:cubicBezTo>
                    <a:cubicBezTo>
                      <a:pt x="28" y="77"/>
                      <a:pt x="29" y="76"/>
                      <a:pt x="29" y="75"/>
                    </a:cubicBezTo>
                    <a:cubicBezTo>
                      <a:pt x="29" y="2"/>
                      <a:pt x="29" y="2"/>
                      <a:pt x="29" y="2"/>
                    </a:cubicBezTo>
                    <a:cubicBezTo>
                      <a:pt x="29" y="1"/>
                      <a:pt x="28" y="0"/>
                      <a:pt x="27" y="0"/>
                    </a:cubicBezTo>
                    <a:close/>
                    <a:moveTo>
                      <a:pt x="27" y="0"/>
                    </a:moveTo>
                    <a:cubicBezTo>
                      <a:pt x="27" y="0"/>
                      <a:pt x="27" y="0"/>
                      <a:pt x="27"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6" name="Freeform 56">
                <a:extLst>
                  <a:ext uri="{FF2B5EF4-FFF2-40B4-BE49-F238E27FC236}">
                    <a16:creationId xmlns:a16="http://schemas.microsoft.com/office/drawing/2014/main" id="{797857E8-D6E0-0B43-B2E1-90061FD9AF6A}"/>
                  </a:ext>
                </a:extLst>
              </p:cNvPr>
              <p:cNvSpPr>
                <a:spLocks noEditPoints="1"/>
              </p:cNvSpPr>
              <p:nvPr/>
            </p:nvSpPr>
            <p:spPr bwMode="auto">
              <a:xfrm>
                <a:off x="6695043" y="3047629"/>
                <a:ext cx="31747"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0" name="Rectangle 49">
              <a:extLst>
                <a:ext uri="{FF2B5EF4-FFF2-40B4-BE49-F238E27FC236}">
                  <a16:creationId xmlns:a16="http://schemas.microsoft.com/office/drawing/2014/main" id="{51F4A6C3-972F-BA4D-8177-2C5F88914244}"/>
                </a:ext>
              </a:extLst>
            </p:cNvPr>
            <p:cNvSpPr/>
            <p:nvPr/>
          </p:nvSpPr>
          <p:spPr>
            <a:xfrm>
              <a:off x="5947232" y="2759869"/>
              <a:ext cx="234493" cy="33011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Oval 50">
              <a:extLst>
                <a:ext uri="{FF2B5EF4-FFF2-40B4-BE49-F238E27FC236}">
                  <a16:creationId xmlns:a16="http://schemas.microsoft.com/office/drawing/2014/main" id="{14A8C4F2-445D-3B40-ABC9-35C944B264D3}"/>
                </a:ext>
              </a:extLst>
            </p:cNvPr>
            <p:cNvSpPr/>
            <p:nvPr/>
          </p:nvSpPr>
          <p:spPr>
            <a:xfrm>
              <a:off x="7979916" y="2360394"/>
              <a:ext cx="259210" cy="259208"/>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52" name="Rectangle 51">
              <a:extLst>
                <a:ext uri="{FF2B5EF4-FFF2-40B4-BE49-F238E27FC236}">
                  <a16:creationId xmlns:a16="http://schemas.microsoft.com/office/drawing/2014/main" id="{1EE028E7-2701-664D-B61D-5A48ABED006E}"/>
                </a:ext>
              </a:extLst>
            </p:cNvPr>
            <p:cNvSpPr/>
            <p:nvPr/>
          </p:nvSpPr>
          <p:spPr>
            <a:xfrm>
              <a:off x="6575339" y="2349414"/>
              <a:ext cx="172415" cy="5088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9F212761-056E-3846-9B02-E7218D271B6A}"/>
                </a:ext>
              </a:extLst>
            </p:cNvPr>
            <p:cNvSpPr/>
            <p:nvPr/>
          </p:nvSpPr>
          <p:spPr>
            <a:xfrm>
              <a:off x="5978271" y="2792326"/>
              <a:ext cx="172415" cy="5088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53">
              <a:extLst>
                <a:ext uri="{FF2B5EF4-FFF2-40B4-BE49-F238E27FC236}">
                  <a16:creationId xmlns:a16="http://schemas.microsoft.com/office/drawing/2014/main" id="{5A42E388-60AF-E047-A41E-58FB3F817CEB}"/>
                </a:ext>
              </a:extLst>
            </p:cNvPr>
            <p:cNvSpPr/>
            <p:nvPr/>
          </p:nvSpPr>
          <p:spPr>
            <a:xfrm>
              <a:off x="6938963" y="2712243"/>
              <a:ext cx="692943" cy="16668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F88A577-34A2-034F-8066-AA45965A3352}"/>
                </a:ext>
              </a:extLst>
            </p:cNvPr>
            <p:cNvSpPr/>
            <p:nvPr/>
          </p:nvSpPr>
          <p:spPr>
            <a:xfrm>
              <a:off x="6959346" y="2732795"/>
              <a:ext cx="258223" cy="457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488369B-FADD-3D48-AA96-1ACB70E2C3AA}"/>
                </a:ext>
              </a:extLst>
            </p:cNvPr>
            <p:cNvSpPr/>
            <p:nvPr/>
          </p:nvSpPr>
          <p:spPr>
            <a:xfrm>
              <a:off x="6959346" y="2794707"/>
              <a:ext cx="369868" cy="457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0" name="Group 179">
            <a:extLst>
              <a:ext uri="{FF2B5EF4-FFF2-40B4-BE49-F238E27FC236}">
                <a16:creationId xmlns:a16="http://schemas.microsoft.com/office/drawing/2014/main" id="{0288EA03-35A3-F041-8EAE-B90731F6F284}"/>
              </a:ext>
            </a:extLst>
          </p:cNvPr>
          <p:cNvGrpSpPr/>
          <p:nvPr/>
        </p:nvGrpSpPr>
        <p:grpSpPr>
          <a:xfrm>
            <a:off x="5005043" y="1824698"/>
            <a:ext cx="159548" cy="133200"/>
            <a:chOff x="6581772" y="2458276"/>
            <a:chExt cx="159548" cy="133200"/>
          </a:xfrm>
        </p:grpSpPr>
        <p:sp>
          <p:nvSpPr>
            <p:cNvPr id="181" name="Freeform: Shape 586">
              <a:extLst>
                <a:ext uri="{FF2B5EF4-FFF2-40B4-BE49-F238E27FC236}">
                  <a16:creationId xmlns:a16="http://schemas.microsoft.com/office/drawing/2014/main" id="{266292E6-6C45-9944-BEDC-AF586006A133}"/>
                </a:ext>
              </a:extLst>
            </p:cNvPr>
            <p:cNvSpPr/>
            <p:nvPr/>
          </p:nvSpPr>
          <p:spPr>
            <a:xfrm>
              <a:off x="6581772" y="2458276"/>
              <a:ext cx="159548" cy="13320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182" name="Freeform: Shape 812">
              <a:extLst>
                <a:ext uri="{FF2B5EF4-FFF2-40B4-BE49-F238E27FC236}">
                  <a16:creationId xmlns:a16="http://schemas.microsoft.com/office/drawing/2014/main" id="{5E1A0A63-8ADD-0A46-B790-5D52704B3BB7}"/>
                </a:ext>
              </a:extLst>
            </p:cNvPr>
            <p:cNvSpPr/>
            <p:nvPr/>
          </p:nvSpPr>
          <p:spPr>
            <a:xfrm>
              <a:off x="6653831" y="2498814"/>
              <a:ext cx="16082" cy="77128"/>
            </a:xfrm>
            <a:custGeom>
              <a:avLst/>
              <a:gdLst>
                <a:gd name="connsiteX0" fmla="*/ 6507 w 16082"/>
                <a:gd name="connsiteY0" fmla="*/ 61233 h 77128"/>
                <a:gd name="connsiteX1" fmla="*/ 9575 w 16082"/>
                <a:gd name="connsiteY1" fmla="*/ 61233 h 77128"/>
                <a:gd name="connsiteX2" fmla="*/ 11062 w 16082"/>
                <a:gd name="connsiteY2" fmla="*/ 61698 h 77128"/>
                <a:gd name="connsiteX3" fmla="*/ 12456 w 16082"/>
                <a:gd name="connsiteY3" fmla="*/ 62441 h 77128"/>
                <a:gd name="connsiteX4" fmla="*/ 13665 w 16082"/>
                <a:gd name="connsiteY4" fmla="*/ 63371 h 77128"/>
                <a:gd name="connsiteX5" fmla="*/ 14687 w 16082"/>
                <a:gd name="connsiteY5" fmla="*/ 64579 h 77128"/>
                <a:gd name="connsiteX6" fmla="*/ 15431 w 16082"/>
                <a:gd name="connsiteY6" fmla="*/ 65973 h 77128"/>
                <a:gd name="connsiteX7" fmla="*/ 15896 w 16082"/>
                <a:gd name="connsiteY7" fmla="*/ 67461 h 77128"/>
                <a:gd name="connsiteX8" fmla="*/ 16082 w 16082"/>
                <a:gd name="connsiteY8" fmla="*/ 69041 h 77128"/>
                <a:gd name="connsiteX9" fmla="*/ 15896 w 16082"/>
                <a:gd name="connsiteY9" fmla="*/ 70621 h 77128"/>
                <a:gd name="connsiteX10" fmla="*/ 15431 w 16082"/>
                <a:gd name="connsiteY10" fmla="*/ 72109 h 77128"/>
                <a:gd name="connsiteX11" fmla="*/ 14687 w 16082"/>
                <a:gd name="connsiteY11" fmla="*/ 73503 h 77128"/>
                <a:gd name="connsiteX12" fmla="*/ 13665 w 16082"/>
                <a:gd name="connsiteY12" fmla="*/ 74711 h 77128"/>
                <a:gd name="connsiteX13" fmla="*/ 12456 w 16082"/>
                <a:gd name="connsiteY13" fmla="*/ 75734 h 77128"/>
                <a:gd name="connsiteX14" fmla="*/ 11062 w 16082"/>
                <a:gd name="connsiteY14" fmla="*/ 76477 h 77128"/>
                <a:gd name="connsiteX15" fmla="*/ 9575 w 16082"/>
                <a:gd name="connsiteY15" fmla="*/ 76942 h 77128"/>
                <a:gd name="connsiteX16" fmla="*/ 8088 w 16082"/>
                <a:gd name="connsiteY16" fmla="*/ 77128 h 77128"/>
                <a:gd name="connsiteX17" fmla="*/ 6507 w 16082"/>
                <a:gd name="connsiteY17" fmla="*/ 76942 h 77128"/>
                <a:gd name="connsiteX18" fmla="*/ 5020 w 16082"/>
                <a:gd name="connsiteY18" fmla="*/ 76477 h 77128"/>
                <a:gd name="connsiteX19" fmla="*/ 3626 w 16082"/>
                <a:gd name="connsiteY19" fmla="*/ 75734 h 77128"/>
                <a:gd name="connsiteX20" fmla="*/ 2417 w 16082"/>
                <a:gd name="connsiteY20" fmla="*/ 74711 h 77128"/>
                <a:gd name="connsiteX21" fmla="*/ 1395 w 16082"/>
                <a:gd name="connsiteY21" fmla="*/ 73503 h 77128"/>
                <a:gd name="connsiteX22" fmla="*/ 651 w 16082"/>
                <a:gd name="connsiteY22" fmla="*/ 72109 h 77128"/>
                <a:gd name="connsiteX23" fmla="*/ 186 w 16082"/>
                <a:gd name="connsiteY23" fmla="*/ 70621 h 77128"/>
                <a:gd name="connsiteX24" fmla="*/ 0 w 16082"/>
                <a:gd name="connsiteY24" fmla="*/ 69041 h 77128"/>
                <a:gd name="connsiteX25" fmla="*/ 186 w 16082"/>
                <a:gd name="connsiteY25" fmla="*/ 67461 h 77128"/>
                <a:gd name="connsiteX26" fmla="*/ 651 w 16082"/>
                <a:gd name="connsiteY26" fmla="*/ 65973 h 77128"/>
                <a:gd name="connsiteX27" fmla="*/ 1395 w 16082"/>
                <a:gd name="connsiteY27" fmla="*/ 64579 h 77128"/>
                <a:gd name="connsiteX28" fmla="*/ 2417 w 16082"/>
                <a:gd name="connsiteY28" fmla="*/ 63371 h 77128"/>
                <a:gd name="connsiteX29" fmla="*/ 3626 w 16082"/>
                <a:gd name="connsiteY29" fmla="*/ 62441 h 77128"/>
                <a:gd name="connsiteX30" fmla="*/ 5020 w 16082"/>
                <a:gd name="connsiteY30" fmla="*/ 61698 h 77128"/>
                <a:gd name="connsiteX31" fmla="*/ 6507 w 16082"/>
                <a:gd name="connsiteY31" fmla="*/ 61233 h 77128"/>
                <a:gd name="connsiteX32" fmla="*/ 7999 w 16082"/>
                <a:gd name="connsiteY32" fmla="*/ 0 h 77128"/>
                <a:gd name="connsiteX33" fmla="*/ 14219 w 16082"/>
                <a:gd name="connsiteY33" fmla="*/ 6221 h 77128"/>
                <a:gd name="connsiteX34" fmla="*/ 14219 w 16082"/>
                <a:gd name="connsiteY34" fmla="*/ 45230 h 77128"/>
                <a:gd name="connsiteX35" fmla="*/ 7999 w 16082"/>
                <a:gd name="connsiteY35" fmla="*/ 51451 h 77128"/>
                <a:gd name="connsiteX36" fmla="*/ 1778 w 16082"/>
                <a:gd name="connsiteY36" fmla="*/ 45230 h 77128"/>
                <a:gd name="connsiteX37" fmla="*/ 1778 w 16082"/>
                <a:gd name="connsiteY37" fmla="*/ 6221 h 77128"/>
                <a:gd name="connsiteX38" fmla="*/ 7999 w 16082"/>
                <a:gd name="connsiteY38" fmla="*/ 0 h 7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082" h="77128">
                  <a:moveTo>
                    <a:pt x="6507" y="61233"/>
                  </a:moveTo>
                  <a:cubicBezTo>
                    <a:pt x="7530" y="61047"/>
                    <a:pt x="8552" y="61047"/>
                    <a:pt x="9575" y="61233"/>
                  </a:cubicBezTo>
                  <a:cubicBezTo>
                    <a:pt x="10040" y="61326"/>
                    <a:pt x="10597" y="61512"/>
                    <a:pt x="11062" y="61698"/>
                  </a:cubicBezTo>
                  <a:cubicBezTo>
                    <a:pt x="11527" y="61883"/>
                    <a:pt x="11992" y="62162"/>
                    <a:pt x="12456" y="62441"/>
                  </a:cubicBezTo>
                  <a:cubicBezTo>
                    <a:pt x="12921" y="62720"/>
                    <a:pt x="13293" y="63092"/>
                    <a:pt x="13665" y="63371"/>
                  </a:cubicBezTo>
                  <a:cubicBezTo>
                    <a:pt x="14037" y="63743"/>
                    <a:pt x="14409" y="64114"/>
                    <a:pt x="14687" y="64579"/>
                  </a:cubicBezTo>
                  <a:cubicBezTo>
                    <a:pt x="14966" y="65044"/>
                    <a:pt x="15245" y="65416"/>
                    <a:pt x="15431" y="65973"/>
                  </a:cubicBezTo>
                  <a:cubicBezTo>
                    <a:pt x="15617" y="66438"/>
                    <a:pt x="15803" y="66903"/>
                    <a:pt x="15896" y="67461"/>
                  </a:cubicBezTo>
                  <a:cubicBezTo>
                    <a:pt x="15989" y="67925"/>
                    <a:pt x="16082" y="68483"/>
                    <a:pt x="16082" y="69041"/>
                  </a:cubicBezTo>
                  <a:cubicBezTo>
                    <a:pt x="16082" y="69506"/>
                    <a:pt x="15989" y="70064"/>
                    <a:pt x="15896" y="70621"/>
                  </a:cubicBezTo>
                  <a:cubicBezTo>
                    <a:pt x="15803" y="71086"/>
                    <a:pt x="15617" y="71644"/>
                    <a:pt x="15431" y="72109"/>
                  </a:cubicBezTo>
                  <a:cubicBezTo>
                    <a:pt x="15245" y="72573"/>
                    <a:pt x="14966" y="73038"/>
                    <a:pt x="14687" y="73503"/>
                  </a:cubicBezTo>
                  <a:cubicBezTo>
                    <a:pt x="14409" y="73968"/>
                    <a:pt x="14037" y="74339"/>
                    <a:pt x="13665" y="74711"/>
                  </a:cubicBezTo>
                  <a:cubicBezTo>
                    <a:pt x="13293" y="75083"/>
                    <a:pt x="12921" y="75455"/>
                    <a:pt x="12456" y="75734"/>
                  </a:cubicBezTo>
                  <a:cubicBezTo>
                    <a:pt x="11992" y="76013"/>
                    <a:pt x="11527" y="76291"/>
                    <a:pt x="11062" y="76477"/>
                  </a:cubicBezTo>
                  <a:cubicBezTo>
                    <a:pt x="10597" y="76663"/>
                    <a:pt x="10040" y="76849"/>
                    <a:pt x="9575" y="76942"/>
                  </a:cubicBezTo>
                  <a:cubicBezTo>
                    <a:pt x="9110" y="77128"/>
                    <a:pt x="8552" y="77128"/>
                    <a:pt x="8088" y="77128"/>
                  </a:cubicBezTo>
                  <a:cubicBezTo>
                    <a:pt x="7530" y="77128"/>
                    <a:pt x="7065" y="77035"/>
                    <a:pt x="6507" y="76942"/>
                  </a:cubicBezTo>
                  <a:cubicBezTo>
                    <a:pt x="6043" y="76849"/>
                    <a:pt x="5485" y="76663"/>
                    <a:pt x="5020" y="76477"/>
                  </a:cubicBezTo>
                  <a:cubicBezTo>
                    <a:pt x="4555" y="76291"/>
                    <a:pt x="4090" y="76013"/>
                    <a:pt x="3626" y="75734"/>
                  </a:cubicBezTo>
                  <a:cubicBezTo>
                    <a:pt x="3161" y="75455"/>
                    <a:pt x="2789" y="75083"/>
                    <a:pt x="2417" y="74711"/>
                  </a:cubicBezTo>
                  <a:cubicBezTo>
                    <a:pt x="2045" y="74339"/>
                    <a:pt x="1674" y="73968"/>
                    <a:pt x="1395" y="73503"/>
                  </a:cubicBezTo>
                  <a:cubicBezTo>
                    <a:pt x="1115" y="73038"/>
                    <a:pt x="836" y="72573"/>
                    <a:pt x="651" y="72109"/>
                  </a:cubicBezTo>
                  <a:cubicBezTo>
                    <a:pt x="465" y="71644"/>
                    <a:pt x="279" y="71179"/>
                    <a:pt x="186" y="70621"/>
                  </a:cubicBezTo>
                  <a:cubicBezTo>
                    <a:pt x="93" y="70157"/>
                    <a:pt x="0" y="69599"/>
                    <a:pt x="0" y="69041"/>
                  </a:cubicBezTo>
                  <a:cubicBezTo>
                    <a:pt x="0" y="68483"/>
                    <a:pt x="93" y="68018"/>
                    <a:pt x="186" y="67461"/>
                  </a:cubicBezTo>
                  <a:cubicBezTo>
                    <a:pt x="279" y="66996"/>
                    <a:pt x="465" y="66438"/>
                    <a:pt x="651" y="65973"/>
                  </a:cubicBezTo>
                  <a:cubicBezTo>
                    <a:pt x="836" y="65509"/>
                    <a:pt x="1115" y="65044"/>
                    <a:pt x="1395" y="64579"/>
                  </a:cubicBezTo>
                  <a:cubicBezTo>
                    <a:pt x="1674" y="64114"/>
                    <a:pt x="2045" y="63743"/>
                    <a:pt x="2417" y="63371"/>
                  </a:cubicBezTo>
                  <a:cubicBezTo>
                    <a:pt x="2789" y="62999"/>
                    <a:pt x="3161" y="62720"/>
                    <a:pt x="3626" y="62441"/>
                  </a:cubicBezTo>
                  <a:cubicBezTo>
                    <a:pt x="4090" y="62162"/>
                    <a:pt x="4555" y="61883"/>
                    <a:pt x="5020" y="61698"/>
                  </a:cubicBezTo>
                  <a:cubicBezTo>
                    <a:pt x="5485" y="61512"/>
                    <a:pt x="5950" y="61326"/>
                    <a:pt x="6507" y="61233"/>
                  </a:cubicBezTo>
                  <a:close/>
                  <a:moveTo>
                    <a:pt x="7999" y="0"/>
                  </a:moveTo>
                  <a:cubicBezTo>
                    <a:pt x="11438" y="0"/>
                    <a:pt x="14219" y="2781"/>
                    <a:pt x="14219" y="6221"/>
                  </a:cubicBezTo>
                  <a:lnTo>
                    <a:pt x="14219" y="45230"/>
                  </a:lnTo>
                  <a:cubicBezTo>
                    <a:pt x="14219" y="48670"/>
                    <a:pt x="11438" y="51451"/>
                    <a:pt x="7999" y="51451"/>
                  </a:cubicBezTo>
                  <a:cubicBezTo>
                    <a:pt x="4559" y="51451"/>
                    <a:pt x="1778" y="48670"/>
                    <a:pt x="1778" y="45230"/>
                  </a:cubicBezTo>
                  <a:lnTo>
                    <a:pt x="1778" y="6221"/>
                  </a:lnTo>
                  <a:cubicBezTo>
                    <a:pt x="1778" y="2781"/>
                    <a:pt x="4559" y="0"/>
                    <a:pt x="7999" y="0"/>
                  </a:cubicBezTo>
                  <a:close/>
                </a:path>
              </a:pathLst>
            </a:custGeom>
            <a:solidFill>
              <a:srgbClr val="005073"/>
            </a:solidFill>
            <a:ln w="9525" cap="flat">
              <a:noFill/>
              <a:prstDash val="solid"/>
              <a:miter/>
            </a:ln>
          </p:spPr>
          <p:txBody>
            <a:bodyPr rtlCol="0" anchor="ctr"/>
            <a:lstStyle/>
            <a:p>
              <a:endParaRPr lang="en-US"/>
            </a:p>
          </p:txBody>
        </p:sp>
      </p:grpSp>
      <p:grpSp>
        <p:nvGrpSpPr>
          <p:cNvPr id="183" name="Group 182">
            <a:extLst>
              <a:ext uri="{FF2B5EF4-FFF2-40B4-BE49-F238E27FC236}">
                <a16:creationId xmlns:a16="http://schemas.microsoft.com/office/drawing/2014/main" id="{F03CF431-C1E1-EB49-8C80-E3F1FACD45C2}"/>
              </a:ext>
            </a:extLst>
          </p:cNvPr>
          <p:cNvGrpSpPr/>
          <p:nvPr/>
        </p:nvGrpSpPr>
        <p:grpSpPr>
          <a:xfrm>
            <a:off x="4407975" y="2258086"/>
            <a:ext cx="159548" cy="133200"/>
            <a:chOff x="5984704" y="2891664"/>
            <a:chExt cx="159548" cy="133200"/>
          </a:xfrm>
        </p:grpSpPr>
        <p:sp>
          <p:nvSpPr>
            <p:cNvPr id="184" name="Freeform: Shape 590">
              <a:extLst>
                <a:ext uri="{FF2B5EF4-FFF2-40B4-BE49-F238E27FC236}">
                  <a16:creationId xmlns:a16="http://schemas.microsoft.com/office/drawing/2014/main" id="{08DD7DB3-7179-AC41-A478-501D6230858C}"/>
                </a:ext>
              </a:extLst>
            </p:cNvPr>
            <p:cNvSpPr/>
            <p:nvPr/>
          </p:nvSpPr>
          <p:spPr>
            <a:xfrm>
              <a:off x="5984704" y="2891664"/>
              <a:ext cx="159548" cy="13320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185" name="Freeform: Shape 814">
              <a:extLst>
                <a:ext uri="{FF2B5EF4-FFF2-40B4-BE49-F238E27FC236}">
                  <a16:creationId xmlns:a16="http://schemas.microsoft.com/office/drawing/2014/main" id="{F9BB0394-AAAD-6941-AE6B-FD6ADBC119C3}"/>
                </a:ext>
              </a:extLst>
            </p:cNvPr>
            <p:cNvSpPr/>
            <p:nvPr/>
          </p:nvSpPr>
          <p:spPr>
            <a:xfrm>
              <a:off x="6056763" y="2932202"/>
              <a:ext cx="16082" cy="77128"/>
            </a:xfrm>
            <a:custGeom>
              <a:avLst/>
              <a:gdLst>
                <a:gd name="connsiteX0" fmla="*/ 6507 w 16082"/>
                <a:gd name="connsiteY0" fmla="*/ 61233 h 77128"/>
                <a:gd name="connsiteX1" fmla="*/ 9575 w 16082"/>
                <a:gd name="connsiteY1" fmla="*/ 61233 h 77128"/>
                <a:gd name="connsiteX2" fmla="*/ 11062 w 16082"/>
                <a:gd name="connsiteY2" fmla="*/ 61698 h 77128"/>
                <a:gd name="connsiteX3" fmla="*/ 12456 w 16082"/>
                <a:gd name="connsiteY3" fmla="*/ 62441 h 77128"/>
                <a:gd name="connsiteX4" fmla="*/ 13665 w 16082"/>
                <a:gd name="connsiteY4" fmla="*/ 63371 h 77128"/>
                <a:gd name="connsiteX5" fmla="*/ 14687 w 16082"/>
                <a:gd name="connsiteY5" fmla="*/ 64579 h 77128"/>
                <a:gd name="connsiteX6" fmla="*/ 15431 w 16082"/>
                <a:gd name="connsiteY6" fmla="*/ 65973 h 77128"/>
                <a:gd name="connsiteX7" fmla="*/ 15896 w 16082"/>
                <a:gd name="connsiteY7" fmla="*/ 67461 h 77128"/>
                <a:gd name="connsiteX8" fmla="*/ 16082 w 16082"/>
                <a:gd name="connsiteY8" fmla="*/ 69041 h 77128"/>
                <a:gd name="connsiteX9" fmla="*/ 15896 w 16082"/>
                <a:gd name="connsiteY9" fmla="*/ 70621 h 77128"/>
                <a:gd name="connsiteX10" fmla="*/ 15431 w 16082"/>
                <a:gd name="connsiteY10" fmla="*/ 72109 h 77128"/>
                <a:gd name="connsiteX11" fmla="*/ 14687 w 16082"/>
                <a:gd name="connsiteY11" fmla="*/ 73503 h 77128"/>
                <a:gd name="connsiteX12" fmla="*/ 13665 w 16082"/>
                <a:gd name="connsiteY12" fmla="*/ 74711 h 77128"/>
                <a:gd name="connsiteX13" fmla="*/ 12456 w 16082"/>
                <a:gd name="connsiteY13" fmla="*/ 75734 h 77128"/>
                <a:gd name="connsiteX14" fmla="*/ 11062 w 16082"/>
                <a:gd name="connsiteY14" fmla="*/ 76477 h 77128"/>
                <a:gd name="connsiteX15" fmla="*/ 9575 w 16082"/>
                <a:gd name="connsiteY15" fmla="*/ 76942 h 77128"/>
                <a:gd name="connsiteX16" fmla="*/ 8088 w 16082"/>
                <a:gd name="connsiteY16" fmla="*/ 77128 h 77128"/>
                <a:gd name="connsiteX17" fmla="*/ 6507 w 16082"/>
                <a:gd name="connsiteY17" fmla="*/ 76942 h 77128"/>
                <a:gd name="connsiteX18" fmla="*/ 5020 w 16082"/>
                <a:gd name="connsiteY18" fmla="*/ 76477 h 77128"/>
                <a:gd name="connsiteX19" fmla="*/ 3626 w 16082"/>
                <a:gd name="connsiteY19" fmla="*/ 75734 h 77128"/>
                <a:gd name="connsiteX20" fmla="*/ 2417 w 16082"/>
                <a:gd name="connsiteY20" fmla="*/ 74711 h 77128"/>
                <a:gd name="connsiteX21" fmla="*/ 1395 w 16082"/>
                <a:gd name="connsiteY21" fmla="*/ 73503 h 77128"/>
                <a:gd name="connsiteX22" fmla="*/ 651 w 16082"/>
                <a:gd name="connsiteY22" fmla="*/ 72109 h 77128"/>
                <a:gd name="connsiteX23" fmla="*/ 186 w 16082"/>
                <a:gd name="connsiteY23" fmla="*/ 70621 h 77128"/>
                <a:gd name="connsiteX24" fmla="*/ 0 w 16082"/>
                <a:gd name="connsiteY24" fmla="*/ 69041 h 77128"/>
                <a:gd name="connsiteX25" fmla="*/ 186 w 16082"/>
                <a:gd name="connsiteY25" fmla="*/ 67461 h 77128"/>
                <a:gd name="connsiteX26" fmla="*/ 651 w 16082"/>
                <a:gd name="connsiteY26" fmla="*/ 65973 h 77128"/>
                <a:gd name="connsiteX27" fmla="*/ 1395 w 16082"/>
                <a:gd name="connsiteY27" fmla="*/ 64579 h 77128"/>
                <a:gd name="connsiteX28" fmla="*/ 2417 w 16082"/>
                <a:gd name="connsiteY28" fmla="*/ 63371 h 77128"/>
                <a:gd name="connsiteX29" fmla="*/ 3626 w 16082"/>
                <a:gd name="connsiteY29" fmla="*/ 62441 h 77128"/>
                <a:gd name="connsiteX30" fmla="*/ 5020 w 16082"/>
                <a:gd name="connsiteY30" fmla="*/ 61698 h 77128"/>
                <a:gd name="connsiteX31" fmla="*/ 6507 w 16082"/>
                <a:gd name="connsiteY31" fmla="*/ 61233 h 77128"/>
                <a:gd name="connsiteX32" fmla="*/ 7999 w 16082"/>
                <a:gd name="connsiteY32" fmla="*/ 0 h 77128"/>
                <a:gd name="connsiteX33" fmla="*/ 14219 w 16082"/>
                <a:gd name="connsiteY33" fmla="*/ 6221 h 77128"/>
                <a:gd name="connsiteX34" fmla="*/ 14219 w 16082"/>
                <a:gd name="connsiteY34" fmla="*/ 45230 h 77128"/>
                <a:gd name="connsiteX35" fmla="*/ 7999 w 16082"/>
                <a:gd name="connsiteY35" fmla="*/ 51451 h 77128"/>
                <a:gd name="connsiteX36" fmla="*/ 1778 w 16082"/>
                <a:gd name="connsiteY36" fmla="*/ 45230 h 77128"/>
                <a:gd name="connsiteX37" fmla="*/ 1778 w 16082"/>
                <a:gd name="connsiteY37" fmla="*/ 6221 h 77128"/>
                <a:gd name="connsiteX38" fmla="*/ 7999 w 16082"/>
                <a:gd name="connsiteY38" fmla="*/ 0 h 7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082" h="77128">
                  <a:moveTo>
                    <a:pt x="6507" y="61233"/>
                  </a:moveTo>
                  <a:cubicBezTo>
                    <a:pt x="7530" y="61047"/>
                    <a:pt x="8552" y="61047"/>
                    <a:pt x="9575" y="61233"/>
                  </a:cubicBezTo>
                  <a:cubicBezTo>
                    <a:pt x="10040" y="61326"/>
                    <a:pt x="10597" y="61512"/>
                    <a:pt x="11062" y="61698"/>
                  </a:cubicBezTo>
                  <a:cubicBezTo>
                    <a:pt x="11527" y="61883"/>
                    <a:pt x="11992" y="62162"/>
                    <a:pt x="12456" y="62441"/>
                  </a:cubicBezTo>
                  <a:cubicBezTo>
                    <a:pt x="12921" y="62720"/>
                    <a:pt x="13293" y="63092"/>
                    <a:pt x="13665" y="63371"/>
                  </a:cubicBezTo>
                  <a:cubicBezTo>
                    <a:pt x="14037" y="63743"/>
                    <a:pt x="14409" y="64114"/>
                    <a:pt x="14687" y="64579"/>
                  </a:cubicBezTo>
                  <a:cubicBezTo>
                    <a:pt x="14966" y="65044"/>
                    <a:pt x="15245" y="65416"/>
                    <a:pt x="15431" y="65973"/>
                  </a:cubicBezTo>
                  <a:cubicBezTo>
                    <a:pt x="15617" y="66438"/>
                    <a:pt x="15803" y="66903"/>
                    <a:pt x="15896" y="67461"/>
                  </a:cubicBezTo>
                  <a:cubicBezTo>
                    <a:pt x="15989" y="67925"/>
                    <a:pt x="16082" y="68483"/>
                    <a:pt x="16082" y="69041"/>
                  </a:cubicBezTo>
                  <a:cubicBezTo>
                    <a:pt x="16082" y="69506"/>
                    <a:pt x="15989" y="70064"/>
                    <a:pt x="15896" y="70621"/>
                  </a:cubicBezTo>
                  <a:cubicBezTo>
                    <a:pt x="15803" y="71086"/>
                    <a:pt x="15617" y="71644"/>
                    <a:pt x="15431" y="72109"/>
                  </a:cubicBezTo>
                  <a:cubicBezTo>
                    <a:pt x="15245" y="72573"/>
                    <a:pt x="14966" y="73038"/>
                    <a:pt x="14687" y="73503"/>
                  </a:cubicBezTo>
                  <a:cubicBezTo>
                    <a:pt x="14409" y="73968"/>
                    <a:pt x="14037" y="74339"/>
                    <a:pt x="13665" y="74711"/>
                  </a:cubicBezTo>
                  <a:cubicBezTo>
                    <a:pt x="13293" y="75083"/>
                    <a:pt x="12921" y="75455"/>
                    <a:pt x="12456" y="75734"/>
                  </a:cubicBezTo>
                  <a:cubicBezTo>
                    <a:pt x="11992" y="76013"/>
                    <a:pt x="11527" y="76291"/>
                    <a:pt x="11062" y="76477"/>
                  </a:cubicBezTo>
                  <a:cubicBezTo>
                    <a:pt x="10597" y="76663"/>
                    <a:pt x="10040" y="76849"/>
                    <a:pt x="9575" y="76942"/>
                  </a:cubicBezTo>
                  <a:cubicBezTo>
                    <a:pt x="9110" y="77128"/>
                    <a:pt x="8552" y="77128"/>
                    <a:pt x="8088" y="77128"/>
                  </a:cubicBezTo>
                  <a:cubicBezTo>
                    <a:pt x="7530" y="77128"/>
                    <a:pt x="7065" y="77035"/>
                    <a:pt x="6507" y="76942"/>
                  </a:cubicBezTo>
                  <a:cubicBezTo>
                    <a:pt x="6043" y="76849"/>
                    <a:pt x="5485" y="76663"/>
                    <a:pt x="5020" y="76477"/>
                  </a:cubicBezTo>
                  <a:cubicBezTo>
                    <a:pt x="4555" y="76291"/>
                    <a:pt x="4090" y="76013"/>
                    <a:pt x="3626" y="75734"/>
                  </a:cubicBezTo>
                  <a:cubicBezTo>
                    <a:pt x="3161" y="75455"/>
                    <a:pt x="2789" y="75083"/>
                    <a:pt x="2417" y="74711"/>
                  </a:cubicBezTo>
                  <a:cubicBezTo>
                    <a:pt x="2045" y="74339"/>
                    <a:pt x="1674" y="73968"/>
                    <a:pt x="1395" y="73503"/>
                  </a:cubicBezTo>
                  <a:cubicBezTo>
                    <a:pt x="1115" y="73038"/>
                    <a:pt x="836" y="72573"/>
                    <a:pt x="651" y="72109"/>
                  </a:cubicBezTo>
                  <a:cubicBezTo>
                    <a:pt x="465" y="71644"/>
                    <a:pt x="279" y="71179"/>
                    <a:pt x="186" y="70621"/>
                  </a:cubicBezTo>
                  <a:cubicBezTo>
                    <a:pt x="93" y="70157"/>
                    <a:pt x="0" y="69599"/>
                    <a:pt x="0" y="69041"/>
                  </a:cubicBezTo>
                  <a:cubicBezTo>
                    <a:pt x="0" y="68483"/>
                    <a:pt x="93" y="68018"/>
                    <a:pt x="186" y="67461"/>
                  </a:cubicBezTo>
                  <a:cubicBezTo>
                    <a:pt x="279" y="66996"/>
                    <a:pt x="465" y="66438"/>
                    <a:pt x="651" y="65973"/>
                  </a:cubicBezTo>
                  <a:cubicBezTo>
                    <a:pt x="836" y="65509"/>
                    <a:pt x="1115" y="65044"/>
                    <a:pt x="1395" y="64579"/>
                  </a:cubicBezTo>
                  <a:cubicBezTo>
                    <a:pt x="1674" y="64114"/>
                    <a:pt x="2045" y="63743"/>
                    <a:pt x="2417" y="63371"/>
                  </a:cubicBezTo>
                  <a:cubicBezTo>
                    <a:pt x="2789" y="62999"/>
                    <a:pt x="3161" y="62720"/>
                    <a:pt x="3626" y="62441"/>
                  </a:cubicBezTo>
                  <a:cubicBezTo>
                    <a:pt x="4090" y="62162"/>
                    <a:pt x="4555" y="61883"/>
                    <a:pt x="5020" y="61698"/>
                  </a:cubicBezTo>
                  <a:cubicBezTo>
                    <a:pt x="5485" y="61512"/>
                    <a:pt x="5950" y="61326"/>
                    <a:pt x="6507" y="61233"/>
                  </a:cubicBezTo>
                  <a:close/>
                  <a:moveTo>
                    <a:pt x="7999" y="0"/>
                  </a:moveTo>
                  <a:cubicBezTo>
                    <a:pt x="11438" y="0"/>
                    <a:pt x="14219" y="2781"/>
                    <a:pt x="14219" y="6221"/>
                  </a:cubicBezTo>
                  <a:lnTo>
                    <a:pt x="14219" y="45230"/>
                  </a:lnTo>
                  <a:cubicBezTo>
                    <a:pt x="14219" y="48670"/>
                    <a:pt x="11438" y="51451"/>
                    <a:pt x="7999" y="51451"/>
                  </a:cubicBezTo>
                  <a:cubicBezTo>
                    <a:pt x="4559" y="51451"/>
                    <a:pt x="1778" y="48670"/>
                    <a:pt x="1778" y="45230"/>
                  </a:cubicBezTo>
                  <a:lnTo>
                    <a:pt x="1778" y="6221"/>
                  </a:lnTo>
                  <a:cubicBezTo>
                    <a:pt x="1778" y="2781"/>
                    <a:pt x="4559" y="0"/>
                    <a:pt x="7999" y="0"/>
                  </a:cubicBezTo>
                  <a:close/>
                </a:path>
              </a:pathLst>
            </a:custGeom>
            <a:solidFill>
              <a:srgbClr val="005073"/>
            </a:solidFill>
            <a:ln w="9525" cap="flat">
              <a:noFill/>
              <a:prstDash val="solid"/>
              <a:miter/>
            </a:ln>
          </p:spPr>
          <p:txBody>
            <a:bodyPr rtlCol="0" anchor="ctr"/>
            <a:lstStyle/>
            <a:p>
              <a:endParaRPr lang="en-US"/>
            </a:p>
          </p:txBody>
        </p:sp>
      </p:grpSp>
      <p:grpSp>
        <p:nvGrpSpPr>
          <p:cNvPr id="186" name="Group 185">
            <a:extLst>
              <a:ext uri="{FF2B5EF4-FFF2-40B4-BE49-F238E27FC236}">
                <a16:creationId xmlns:a16="http://schemas.microsoft.com/office/drawing/2014/main" id="{D593B052-AA4E-BC4B-AACA-06F90C154D56}"/>
              </a:ext>
            </a:extLst>
          </p:cNvPr>
          <p:cNvGrpSpPr/>
          <p:nvPr/>
        </p:nvGrpSpPr>
        <p:grpSpPr>
          <a:xfrm>
            <a:off x="5495582" y="1790183"/>
            <a:ext cx="145258" cy="121270"/>
            <a:chOff x="7072311" y="2423761"/>
            <a:chExt cx="145258" cy="121270"/>
          </a:xfrm>
        </p:grpSpPr>
        <p:sp>
          <p:nvSpPr>
            <p:cNvPr id="187" name="Freeform: Shape 594">
              <a:extLst>
                <a:ext uri="{FF2B5EF4-FFF2-40B4-BE49-F238E27FC236}">
                  <a16:creationId xmlns:a16="http://schemas.microsoft.com/office/drawing/2014/main" id="{A968D3FB-F5BE-E54E-86AE-D7CD1F81D2A7}"/>
                </a:ext>
              </a:extLst>
            </p:cNvPr>
            <p:cNvSpPr/>
            <p:nvPr/>
          </p:nvSpPr>
          <p:spPr>
            <a:xfrm>
              <a:off x="7072311" y="2423761"/>
              <a:ext cx="145258" cy="12127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188" name="Freeform: Shape 810">
              <a:extLst>
                <a:ext uri="{FF2B5EF4-FFF2-40B4-BE49-F238E27FC236}">
                  <a16:creationId xmlns:a16="http://schemas.microsoft.com/office/drawing/2014/main" id="{96495470-772D-6F4E-B229-E4478BD947D4}"/>
                </a:ext>
              </a:extLst>
            </p:cNvPr>
            <p:cNvSpPr/>
            <p:nvPr/>
          </p:nvSpPr>
          <p:spPr>
            <a:xfrm>
              <a:off x="7137917" y="2460668"/>
              <a:ext cx="14642" cy="70220"/>
            </a:xfrm>
            <a:custGeom>
              <a:avLst/>
              <a:gdLst>
                <a:gd name="connsiteX0" fmla="*/ 5925 w 14642"/>
                <a:gd name="connsiteY0" fmla="*/ 55749 h 70220"/>
                <a:gd name="connsiteX1" fmla="*/ 8718 w 14642"/>
                <a:gd name="connsiteY1" fmla="*/ 55749 h 70220"/>
                <a:gd name="connsiteX2" fmla="*/ 10072 w 14642"/>
                <a:gd name="connsiteY2" fmla="*/ 56172 h 70220"/>
                <a:gd name="connsiteX3" fmla="*/ 11341 w 14642"/>
                <a:gd name="connsiteY3" fmla="*/ 56849 h 70220"/>
                <a:gd name="connsiteX4" fmla="*/ 12441 w 14642"/>
                <a:gd name="connsiteY4" fmla="*/ 57695 h 70220"/>
                <a:gd name="connsiteX5" fmla="*/ 13372 w 14642"/>
                <a:gd name="connsiteY5" fmla="*/ 58795 h 70220"/>
                <a:gd name="connsiteX6" fmla="*/ 14049 w 14642"/>
                <a:gd name="connsiteY6" fmla="*/ 60065 h 70220"/>
                <a:gd name="connsiteX7" fmla="*/ 14472 w 14642"/>
                <a:gd name="connsiteY7" fmla="*/ 61419 h 70220"/>
                <a:gd name="connsiteX8" fmla="*/ 14642 w 14642"/>
                <a:gd name="connsiteY8" fmla="*/ 62857 h 70220"/>
                <a:gd name="connsiteX9" fmla="*/ 14472 w 14642"/>
                <a:gd name="connsiteY9" fmla="*/ 64296 h 70220"/>
                <a:gd name="connsiteX10" fmla="*/ 14049 w 14642"/>
                <a:gd name="connsiteY10" fmla="*/ 65650 h 70220"/>
                <a:gd name="connsiteX11" fmla="*/ 13372 w 14642"/>
                <a:gd name="connsiteY11" fmla="*/ 66920 h 70220"/>
                <a:gd name="connsiteX12" fmla="*/ 12441 w 14642"/>
                <a:gd name="connsiteY12" fmla="*/ 68020 h 70220"/>
                <a:gd name="connsiteX13" fmla="*/ 11341 w 14642"/>
                <a:gd name="connsiteY13" fmla="*/ 68951 h 70220"/>
                <a:gd name="connsiteX14" fmla="*/ 10072 w 14642"/>
                <a:gd name="connsiteY14" fmla="*/ 69628 h 70220"/>
                <a:gd name="connsiteX15" fmla="*/ 8718 w 14642"/>
                <a:gd name="connsiteY15" fmla="*/ 70051 h 70220"/>
                <a:gd name="connsiteX16" fmla="*/ 7364 w 14642"/>
                <a:gd name="connsiteY16" fmla="*/ 70220 h 70220"/>
                <a:gd name="connsiteX17" fmla="*/ 5925 w 14642"/>
                <a:gd name="connsiteY17" fmla="*/ 70051 h 70220"/>
                <a:gd name="connsiteX18" fmla="*/ 4571 w 14642"/>
                <a:gd name="connsiteY18" fmla="*/ 69628 h 70220"/>
                <a:gd name="connsiteX19" fmla="*/ 3301 w 14642"/>
                <a:gd name="connsiteY19" fmla="*/ 68951 h 70220"/>
                <a:gd name="connsiteX20" fmla="*/ 2201 w 14642"/>
                <a:gd name="connsiteY20" fmla="*/ 68020 h 70220"/>
                <a:gd name="connsiteX21" fmla="*/ 1270 w 14642"/>
                <a:gd name="connsiteY21" fmla="*/ 66920 h 70220"/>
                <a:gd name="connsiteX22" fmla="*/ 593 w 14642"/>
                <a:gd name="connsiteY22" fmla="*/ 65650 h 70220"/>
                <a:gd name="connsiteX23" fmla="*/ 170 w 14642"/>
                <a:gd name="connsiteY23" fmla="*/ 64296 h 70220"/>
                <a:gd name="connsiteX24" fmla="*/ 0 w 14642"/>
                <a:gd name="connsiteY24" fmla="*/ 62857 h 70220"/>
                <a:gd name="connsiteX25" fmla="*/ 170 w 14642"/>
                <a:gd name="connsiteY25" fmla="*/ 61419 h 70220"/>
                <a:gd name="connsiteX26" fmla="*/ 593 w 14642"/>
                <a:gd name="connsiteY26" fmla="*/ 60065 h 70220"/>
                <a:gd name="connsiteX27" fmla="*/ 1270 w 14642"/>
                <a:gd name="connsiteY27" fmla="*/ 58795 h 70220"/>
                <a:gd name="connsiteX28" fmla="*/ 2201 w 14642"/>
                <a:gd name="connsiteY28" fmla="*/ 57695 h 70220"/>
                <a:gd name="connsiteX29" fmla="*/ 3301 w 14642"/>
                <a:gd name="connsiteY29" fmla="*/ 56849 h 70220"/>
                <a:gd name="connsiteX30" fmla="*/ 4571 w 14642"/>
                <a:gd name="connsiteY30" fmla="*/ 56172 h 70220"/>
                <a:gd name="connsiteX31" fmla="*/ 5925 w 14642"/>
                <a:gd name="connsiteY31" fmla="*/ 55749 h 70220"/>
                <a:gd name="connsiteX32" fmla="*/ 7283 w 14642"/>
                <a:gd name="connsiteY32" fmla="*/ 0 h 70220"/>
                <a:gd name="connsiteX33" fmla="*/ 12947 w 14642"/>
                <a:gd name="connsiteY33" fmla="*/ 5664 h 70220"/>
                <a:gd name="connsiteX34" fmla="*/ 12947 w 14642"/>
                <a:gd name="connsiteY34" fmla="*/ 41179 h 70220"/>
                <a:gd name="connsiteX35" fmla="*/ 7283 w 14642"/>
                <a:gd name="connsiteY35" fmla="*/ 46842 h 70220"/>
                <a:gd name="connsiteX36" fmla="*/ 1619 w 14642"/>
                <a:gd name="connsiteY36" fmla="*/ 41179 h 70220"/>
                <a:gd name="connsiteX37" fmla="*/ 1619 w 14642"/>
                <a:gd name="connsiteY37" fmla="*/ 5664 h 70220"/>
                <a:gd name="connsiteX38" fmla="*/ 7283 w 14642"/>
                <a:gd name="connsiteY38" fmla="*/ 0 h 7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42" h="70220">
                  <a:moveTo>
                    <a:pt x="5925" y="55749"/>
                  </a:moveTo>
                  <a:cubicBezTo>
                    <a:pt x="6856" y="55580"/>
                    <a:pt x="7787" y="55580"/>
                    <a:pt x="8718" y="55749"/>
                  </a:cubicBezTo>
                  <a:cubicBezTo>
                    <a:pt x="9141" y="55833"/>
                    <a:pt x="9649" y="56003"/>
                    <a:pt x="10072" y="56172"/>
                  </a:cubicBezTo>
                  <a:cubicBezTo>
                    <a:pt x="10495" y="56341"/>
                    <a:pt x="10918" y="56595"/>
                    <a:pt x="11341" y="56849"/>
                  </a:cubicBezTo>
                  <a:cubicBezTo>
                    <a:pt x="11764" y="57103"/>
                    <a:pt x="12103" y="57441"/>
                    <a:pt x="12441" y="57695"/>
                  </a:cubicBezTo>
                  <a:cubicBezTo>
                    <a:pt x="12780" y="58034"/>
                    <a:pt x="13118" y="58372"/>
                    <a:pt x="13372" y="58795"/>
                  </a:cubicBezTo>
                  <a:cubicBezTo>
                    <a:pt x="13626" y="59219"/>
                    <a:pt x="13880" y="59557"/>
                    <a:pt x="14049" y="60065"/>
                  </a:cubicBezTo>
                  <a:cubicBezTo>
                    <a:pt x="14218" y="60488"/>
                    <a:pt x="14388" y="60911"/>
                    <a:pt x="14472" y="61419"/>
                  </a:cubicBezTo>
                  <a:cubicBezTo>
                    <a:pt x="14557" y="61842"/>
                    <a:pt x="14642" y="62350"/>
                    <a:pt x="14642" y="62857"/>
                  </a:cubicBezTo>
                  <a:cubicBezTo>
                    <a:pt x="14642" y="63281"/>
                    <a:pt x="14557" y="63788"/>
                    <a:pt x="14472" y="64296"/>
                  </a:cubicBezTo>
                  <a:cubicBezTo>
                    <a:pt x="14388" y="64719"/>
                    <a:pt x="14218" y="65227"/>
                    <a:pt x="14049" y="65650"/>
                  </a:cubicBezTo>
                  <a:cubicBezTo>
                    <a:pt x="13880" y="66073"/>
                    <a:pt x="13626" y="66497"/>
                    <a:pt x="13372" y="66920"/>
                  </a:cubicBezTo>
                  <a:cubicBezTo>
                    <a:pt x="13118" y="67343"/>
                    <a:pt x="12780" y="67681"/>
                    <a:pt x="12441" y="68020"/>
                  </a:cubicBezTo>
                  <a:cubicBezTo>
                    <a:pt x="12103" y="68358"/>
                    <a:pt x="11764" y="68697"/>
                    <a:pt x="11341" y="68951"/>
                  </a:cubicBezTo>
                  <a:cubicBezTo>
                    <a:pt x="10918" y="69205"/>
                    <a:pt x="10495" y="69458"/>
                    <a:pt x="10072" y="69628"/>
                  </a:cubicBezTo>
                  <a:cubicBezTo>
                    <a:pt x="9649" y="69797"/>
                    <a:pt x="9141" y="69966"/>
                    <a:pt x="8718" y="70051"/>
                  </a:cubicBezTo>
                  <a:cubicBezTo>
                    <a:pt x="8295" y="70220"/>
                    <a:pt x="7787" y="70220"/>
                    <a:pt x="7364" y="70220"/>
                  </a:cubicBezTo>
                  <a:cubicBezTo>
                    <a:pt x="6856" y="70220"/>
                    <a:pt x="6433" y="70135"/>
                    <a:pt x="5925" y="70051"/>
                  </a:cubicBezTo>
                  <a:cubicBezTo>
                    <a:pt x="5502" y="69966"/>
                    <a:pt x="4994" y="69797"/>
                    <a:pt x="4571" y="69628"/>
                  </a:cubicBezTo>
                  <a:cubicBezTo>
                    <a:pt x="4148" y="69458"/>
                    <a:pt x="3725" y="69205"/>
                    <a:pt x="3301" y="68951"/>
                  </a:cubicBezTo>
                  <a:cubicBezTo>
                    <a:pt x="2878" y="68697"/>
                    <a:pt x="2540" y="68358"/>
                    <a:pt x="2201" y="68020"/>
                  </a:cubicBezTo>
                  <a:cubicBezTo>
                    <a:pt x="1863" y="67681"/>
                    <a:pt x="1524" y="67343"/>
                    <a:pt x="1270" y="66920"/>
                  </a:cubicBezTo>
                  <a:cubicBezTo>
                    <a:pt x="1016" y="66497"/>
                    <a:pt x="762" y="66073"/>
                    <a:pt x="593" y="65650"/>
                  </a:cubicBezTo>
                  <a:cubicBezTo>
                    <a:pt x="424" y="65227"/>
                    <a:pt x="254" y="64804"/>
                    <a:pt x="170" y="64296"/>
                  </a:cubicBezTo>
                  <a:cubicBezTo>
                    <a:pt x="85" y="63873"/>
                    <a:pt x="0" y="63365"/>
                    <a:pt x="0" y="62857"/>
                  </a:cubicBezTo>
                  <a:cubicBezTo>
                    <a:pt x="0" y="62350"/>
                    <a:pt x="85" y="61927"/>
                    <a:pt x="170" y="61419"/>
                  </a:cubicBezTo>
                  <a:cubicBezTo>
                    <a:pt x="254" y="60996"/>
                    <a:pt x="424" y="60488"/>
                    <a:pt x="593" y="60065"/>
                  </a:cubicBezTo>
                  <a:cubicBezTo>
                    <a:pt x="762" y="59642"/>
                    <a:pt x="1016" y="59219"/>
                    <a:pt x="1270" y="58795"/>
                  </a:cubicBezTo>
                  <a:cubicBezTo>
                    <a:pt x="1524" y="58372"/>
                    <a:pt x="1863" y="58034"/>
                    <a:pt x="2201" y="57695"/>
                  </a:cubicBezTo>
                  <a:cubicBezTo>
                    <a:pt x="2540" y="57357"/>
                    <a:pt x="2878" y="57103"/>
                    <a:pt x="3301" y="56849"/>
                  </a:cubicBezTo>
                  <a:cubicBezTo>
                    <a:pt x="3725" y="56595"/>
                    <a:pt x="4148" y="56341"/>
                    <a:pt x="4571" y="56172"/>
                  </a:cubicBezTo>
                  <a:cubicBezTo>
                    <a:pt x="4994" y="56003"/>
                    <a:pt x="5417" y="55833"/>
                    <a:pt x="5925" y="55749"/>
                  </a:cubicBezTo>
                  <a:close/>
                  <a:moveTo>
                    <a:pt x="7283" y="0"/>
                  </a:moveTo>
                  <a:cubicBezTo>
                    <a:pt x="10415" y="0"/>
                    <a:pt x="12947" y="2532"/>
                    <a:pt x="12947" y="5664"/>
                  </a:cubicBezTo>
                  <a:lnTo>
                    <a:pt x="12947" y="41179"/>
                  </a:lnTo>
                  <a:cubicBezTo>
                    <a:pt x="12947" y="44310"/>
                    <a:pt x="10415" y="46842"/>
                    <a:pt x="7283" y="46842"/>
                  </a:cubicBezTo>
                  <a:cubicBezTo>
                    <a:pt x="4151" y="46842"/>
                    <a:pt x="1619" y="44310"/>
                    <a:pt x="1619" y="41179"/>
                  </a:cubicBezTo>
                  <a:lnTo>
                    <a:pt x="1619" y="5664"/>
                  </a:lnTo>
                  <a:cubicBezTo>
                    <a:pt x="1619" y="2532"/>
                    <a:pt x="4151" y="0"/>
                    <a:pt x="7283" y="0"/>
                  </a:cubicBezTo>
                  <a:close/>
                </a:path>
              </a:pathLst>
            </a:custGeom>
            <a:solidFill>
              <a:srgbClr val="005073"/>
            </a:solidFill>
            <a:ln w="9525" cap="flat">
              <a:noFill/>
              <a:prstDash val="solid"/>
              <a:miter/>
            </a:ln>
          </p:spPr>
          <p:txBody>
            <a:bodyPr rtlCol="0" anchor="ctr"/>
            <a:lstStyle/>
            <a:p>
              <a:endParaRPr lang="en-US"/>
            </a:p>
          </p:txBody>
        </p:sp>
      </p:grpSp>
      <p:grpSp>
        <p:nvGrpSpPr>
          <p:cNvPr id="189" name="Group 188">
            <a:extLst>
              <a:ext uri="{FF2B5EF4-FFF2-40B4-BE49-F238E27FC236}">
                <a16:creationId xmlns:a16="http://schemas.microsoft.com/office/drawing/2014/main" id="{41D1EA33-DF1D-7F40-8439-9BD404B2EA43}"/>
              </a:ext>
            </a:extLst>
          </p:cNvPr>
          <p:cNvGrpSpPr/>
          <p:nvPr/>
        </p:nvGrpSpPr>
        <p:grpSpPr>
          <a:xfrm>
            <a:off x="6460162" y="1779116"/>
            <a:ext cx="145258" cy="121270"/>
            <a:chOff x="8036891" y="2412694"/>
            <a:chExt cx="145258" cy="121270"/>
          </a:xfrm>
        </p:grpSpPr>
        <p:sp>
          <p:nvSpPr>
            <p:cNvPr id="190" name="Freeform: Shape 598">
              <a:extLst>
                <a:ext uri="{FF2B5EF4-FFF2-40B4-BE49-F238E27FC236}">
                  <a16:creationId xmlns:a16="http://schemas.microsoft.com/office/drawing/2014/main" id="{3ACCBCE0-C56D-874A-B1BD-98166D664B6E}"/>
                </a:ext>
              </a:extLst>
            </p:cNvPr>
            <p:cNvSpPr/>
            <p:nvPr/>
          </p:nvSpPr>
          <p:spPr>
            <a:xfrm>
              <a:off x="8036891" y="2412694"/>
              <a:ext cx="145258" cy="12127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191" name="Freeform: Shape 809">
              <a:extLst>
                <a:ext uri="{FF2B5EF4-FFF2-40B4-BE49-F238E27FC236}">
                  <a16:creationId xmlns:a16="http://schemas.microsoft.com/office/drawing/2014/main" id="{99416BFC-0537-5540-9083-953B2738EB67}"/>
                </a:ext>
              </a:extLst>
            </p:cNvPr>
            <p:cNvSpPr/>
            <p:nvPr/>
          </p:nvSpPr>
          <p:spPr>
            <a:xfrm>
              <a:off x="8102497" y="2449601"/>
              <a:ext cx="14642" cy="70220"/>
            </a:xfrm>
            <a:custGeom>
              <a:avLst/>
              <a:gdLst>
                <a:gd name="connsiteX0" fmla="*/ 5925 w 14642"/>
                <a:gd name="connsiteY0" fmla="*/ 55749 h 70220"/>
                <a:gd name="connsiteX1" fmla="*/ 8718 w 14642"/>
                <a:gd name="connsiteY1" fmla="*/ 55749 h 70220"/>
                <a:gd name="connsiteX2" fmla="*/ 10072 w 14642"/>
                <a:gd name="connsiteY2" fmla="*/ 56172 h 70220"/>
                <a:gd name="connsiteX3" fmla="*/ 11341 w 14642"/>
                <a:gd name="connsiteY3" fmla="*/ 56849 h 70220"/>
                <a:gd name="connsiteX4" fmla="*/ 12441 w 14642"/>
                <a:gd name="connsiteY4" fmla="*/ 57695 h 70220"/>
                <a:gd name="connsiteX5" fmla="*/ 13372 w 14642"/>
                <a:gd name="connsiteY5" fmla="*/ 58795 h 70220"/>
                <a:gd name="connsiteX6" fmla="*/ 14049 w 14642"/>
                <a:gd name="connsiteY6" fmla="*/ 60065 h 70220"/>
                <a:gd name="connsiteX7" fmla="*/ 14472 w 14642"/>
                <a:gd name="connsiteY7" fmla="*/ 61419 h 70220"/>
                <a:gd name="connsiteX8" fmla="*/ 14642 w 14642"/>
                <a:gd name="connsiteY8" fmla="*/ 62857 h 70220"/>
                <a:gd name="connsiteX9" fmla="*/ 14472 w 14642"/>
                <a:gd name="connsiteY9" fmla="*/ 64296 h 70220"/>
                <a:gd name="connsiteX10" fmla="*/ 14049 w 14642"/>
                <a:gd name="connsiteY10" fmla="*/ 65650 h 70220"/>
                <a:gd name="connsiteX11" fmla="*/ 13372 w 14642"/>
                <a:gd name="connsiteY11" fmla="*/ 66920 h 70220"/>
                <a:gd name="connsiteX12" fmla="*/ 12441 w 14642"/>
                <a:gd name="connsiteY12" fmla="*/ 68020 h 70220"/>
                <a:gd name="connsiteX13" fmla="*/ 11341 w 14642"/>
                <a:gd name="connsiteY13" fmla="*/ 68951 h 70220"/>
                <a:gd name="connsiteX14" fmla="*/ 10072 w 14642"/>
                <a:gd name="connsiteY14" fmla="*/ 69628 h 70220"/>
                <a:gd name="connsiteX15" fmla="*/ 8718 w 14642"/>
                <a:gd name="connsiteY15" fmla="*/ 70051 h 70220"/>
                <a:gd name="connsiteX16" fmla="*/ 7364 w 14642"/>
                <a:gd name="connsiteY16" fmla="*/ 70220 h 70220"/>
                <a:gd name="connsiteX17" fmla="*/ 5925 w 14642"/>
                <a:gd name="connsiteY17" fmla="*/ 70051 h 70220"/>
                <a:gd name="connsiteX18" fmla="*/ 4571 w 14642"/>
                <a:gd name="connsiteY18" fmla="*/ 69628 h 70220"/>
                <a:gd name="connsiteX19" fmla="*/ 3301 w 14642"/>
                <a:gd name="connsiteY19" fmla="*/ 68951 h 70220"/>
                <a:gd name="connsiteX20" fmla="*/ 2201 w 14642"/>
                <a:gd name="connsiteY20" fmla="*/ 68020 h 70220"/>
                <a:gd name="connsiteX21" fmla="*/ 1270 w 14642"/>
                <a:gd name="connsiteY21" fmla="*/ 66920 h 70220"/>
                <a:gd name="connsiteX22" fmla="*/ 593 w 14642"/>
                <a:gd name="connsiteY22" fmla="*/ 65650 h 70220"/>
                <a:gd name="connsiteX23" fmla="*/ 170 w 14642"/>
                <a:gd name="connsiteY23" fmla="*/ 64296 h 70220"/>
                <a:gd name="connsiteX24" fmla="*/ 0 w 14642"/>
                <a:gd name="connsiteY24" fmla="*/ 62857 h 70220"/>
                <a:gd name="connsiteX25" fmla="*/ 170 w 14642"/>
                <a:gd name="connsiteY25" fmla="*/ 61419 h 70220"/>
                <a:gd name="connsiteX26" fmla="*/ 593 w 14642"/>
                <a:gd name="connsiteY26" fmla="*/ 60065 h 70220"/>
                <a:gd name="connsiteX27" fmla="*/ 1270 w 14642"/>
                <a:gd name="connsiteY27" fmla="*/ 58795 h 70220"/>
                <a:gd name="connsiteX28" fmla="*/ 2201 w 14642"/>
                <a:gd name="connsiteY28" fmla="*/ 57695 h 70220"/>
                <a:gd name="connsiteX29" fmla="*/ 3301 w 14642"/>
                <a:gd name="connsiteY29" fmla="*/ 56849 h 70220"/>
                <a:gd name="connsiteX30" fmla="*/ 4571 w 14642"/>
                <a:gd name="connsiteY30" fmla="*/ 56172 h 70220"/>
                <a:gd name="connsiteX31" fmla="*/ 5925 w 14642"/>
                <a:gd name="connsiteY31" fmla="*/ 55749 h 70220"/>
                <a:gd name="connsiteX32" fmla="*/ 7283 w 14642"/>
                <a:gd name="connsiteY32" fmla="*/ 0 h 70220"/>
                <a:gd name="connsiteX33" fmla="*/ 12947 w 14642"/>
                <a:gd name="connsiteY33" fmla="*/ 5664 h 70220"/>
                <a:gd name="connsiteX34" fmla="*/ 12947 w 14642"/>
                <a:gd name="connsiteY34" fmla="*/ 41179 h 70220"/>
                <a:gd name="connsiteX35" fmla="*/ 7283 w 14642"/>
                <a:gd name="connsiteY35" fmla="*/ 46842 h 70220"/>
                <a:gd name="connsiteX36" fmla="*/ 1619 w 14642"/>
                <a:gd name="connsiteY36" fmla="*/ 41179 h 70220"/>
                <a:gd name="connsiteX37" fmla="*/ 1619 w 14642"/>
                <a:gd name="connsiteY37" fmla="*/ 5664 h 70220"/>
                <a:gd name="connsiteX38" fmla="*/ 7283 w 14642"/>
                <a:gd name="connsiteY38" fmla="*/ 0 h 7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42" h="70220">
                  <a:moveTo>
                    <a:pt x="5925" y="55749"/>
                  </a:moveTo>
                  <a:cubicBezTo>
                    <a:pt x="6856" y="55580"/>
                    <a:pt x="7787" y="55580"/>
                    <a:pt x="8718" y="55749"/>
                  </a:cubicBezTo>
                  <a:cubicBezTo>
                    <a:pt x="9141" y="55833"/>
                    <a:pt x="9649" y="56003"/>
                    <a:pt x="10072" y="56172"/>
                  </a:cubicBezTo>
                  <a:cubicBezTo>
                    <a:pt x="10495" y="56341"/>
                    <a:pt x="10918" y="56595"/>
                    <a:pt x="11341" y="56849"/>
                  </a:cubicBezTo>
                  <a:cubicBezTo>
                    <a:pt x="11764" y="57103"/>
                    <a:pt x="12103" y="57441"/>
                    <a:pt x="12441" y="57695"/>
                  </a:cubicBezTo>
                  <a:cubicBezTo>
                    <a:pt x="12780" y="58034"/>
                    <a:pt x="13118" y="58372"/>
                    <a:pt x="13372" y="58795"/>
                  </a:cubicBezTo>
                  <a:cubicBezTo>
                    <a:pt x="13626" y="59219"/>
                    <a:pt x="13880" y="59557"/>
                    <a:pt x="14049" y="60065"/>
                  </a:cubicBezTo>
                  <a:cubicBezTo>
                    <a:pt x="14218" y="60488"/>
                    <a:pt x="14388" y="60911"/>
                    <a:pt x="14472" y="61419"/>
                  </a:cubicBezTo>
                  <a:cubicBezTo>
                    <a:pt x="14557" y="61842"/>
                    <a:pt x="14642" y="62350"/>
                    <a:pt x="14642" y="62857"/>
                  </a:cubicBezTo>
                  <a:cubicBezTo>
                    <a:pt x="14642" y="63281"/>
                    <a:pt x="14557" y="63788"/>
                    <a:pt x="14472" y="64296"/>
                  </a:cubicBezTo>
                  <a:cubicBezTo>
                    <a:pt x="14388" y="64719"/>
                    <a:pt x="14218" y="65227"/>
                    <a:pt x="14049" y="65650"/>
                  </a:cubicBezTo>
                  <a:cubicBezTo>
                    <a:pt x="13880" y="66073"/>
                    <a:pt x="13626" y="66497"/>
                    <a:pt x="13372" y="66920"/>
                  </a:cubicBezTo>
                  <a:cubicBezTo>
                    <a:pt x="13118" y="67343"/>
                    <a:pt x="12780" y="67681"/>
                    <a:pt x="12441" y="68020"/>
                  </a:cubicBezTo>
                  <a:cubicBezTo>
                    <a:pt x="12103" y="68358"/>
                    <a:pt x="11764" y="68697"/>
                    <a:pt x="11341" y="68951"/>
                  </a:cubicBezTo>
                  <a:cubicBezTo>
                    <a:pt x="10918" y="69205"/>
                    <a:pt x="10495" y="69458"/>
                    <a:pt x="10072" y="69628"/>
                  </a:cubicBezTo>
                  <a:cubicBezTo>
                    <a:pt x="9649" y="69797"/>
                    <a:pt x="9141" y="69966"/>
                    <a:pt x="8718" y="70051"/>
                  </a:cubicBezTo>
                  <a:cubicBezTo>
                    <a:pt x="8295" y="70220"/>
                    <a:pt x="7787" y="70220"/>
                    <a:pt x="7364" y="70220"/>
                  </a:cubicBezTo>
                  <a:cubicBezTo>
                    <a:pt x="6856" y="70220"/>
                    <a:pt x="6433" y="70135"/>
                    <a:pt x="5925" y="70051"/>
                  </a:cubicBezTo>
                  <a:cubicBezTo>
                    <a:pt x="5502" y="69966"/>
                    <a:pt x="4994" y="69797"/>
                    <a:pt x="4571" y="69628"/>
                  </a:cubicBezTo>
                  <a:cubicBezTo>
                    <a:pt x="4148" y="69458"/>
                    <a:pt x="3725" y="69205"/>
                    <a:pt x="3301" y="68951"/>
                  </a:cubicBezTo>
                  <a:cubicBezTo>
                    <a:pt x="2878" y="68697"/>
                    <a:pt x="2540" y="68358"/>
                    <a:pt x="2201" y="68020"/>
                  </a:cubicBezTo>
                  <a:cubicBezTo>
                    <a:pt x="1863" y="67681"/>
                    <a:pt x="1524" y="67343"/>
                    <a:pt x="1270" y="66920"/>
                  </a:cubicBezTo>
                  <a:cubicBezTo>
                    <a:pt x="1016" y="66497"/>
                    <a:pt x="762" y="66073"/>
                    <a:pt x="593" y="65650"/>
                  </a:cubicBezTo>
                  <a:cubicBezTo>
                    <a:pt x="424" y="65227"/>
                    <a:pt x="254" y="64804"/>
                    <a:pt x="170" y="64296"/>
                  </a:cubicBezTo>
                  <a:cubicBezTo>
                    <a:pt x="85" y="63873"/>
                    <a:pt x="0" y="63365"/>
                    <a:pt x="0" y="62857"/>
                  </a:cubicBezTo>
                  <a:cubicBezTo>
                    <a:pt x="0" y="62350"/>
                    <a:pt x="85" y="61927"/>
                    <a:pt x="170" y="61419"/>
                  </a:cubicBezTo>
                  <a:cubicBezTo>
                    <a:pt x="254" y="60996"/>
                    <a:pt x="424" y="60488"/>
                    <a:pt x="593" y="60065"/>
                  </a:cubicBezTo>
                  <a:cubicBezTo>
                    <a:pt x="762" y="59642"/>
                    <a:pt x="1016" y="59219"/>
                    <a:pt x="1270" y="58795"/>
                  </a:cubicBezTo>
                  <a:cubicBezTo>
                    <a:pt x="1524" y="58372"/>
                    <a:pt x="1863" y="58034"/>
                    <a:pt x="2201" y="57695"/>
                  </a:cubicBezTo>
                  <a:cubicBezTo>
                    <a:pt x="2540" y="57357"/>
                    <a:pt x="2878" y="57103"/>
                    <a:pt x="3301" y="56849"/>
                  </a:cubicBezTo>
                  <a:cubicBezTo>
                    <a:pt x="3725" y="56595"/>
                    <a:pt x="4148" y="56341"/>
                    <a:pt x="4571" y="56172"/>
                  </a:cubicBezTo>
                  <a:cubicBezTo>
                    <a:pt x="4994" y="56003"/>
                    <a:pt x="5417" y="55833"/>
                    <a:pt x="5925" y="55749"/>
                  </a:cubicBezTo>
                  <a:close/>
                  <a:moveTo>
                    <a:pt x="7283" y="0"/>
                  </a:moveTo>
                  <a:cubicBezTo>
                    <a:pt x="10415" y="0"/>
                    <a:pt x="12947" y="2532"/>
                    <a:pt x="12947" y="5664"/>
                  </a:cubicBezTo>
                  <a:lnTo>
                    <a:pt x="12947" y="41179"/>
                  </a:lnTo>
                  <a:cubicBezTo>
                    <a:pt x="12947" y="44310"/>
                    <a:pt x="10415" y="46842"/>
                    <a:pt x="7283" y="46842"/>
                  </a:cubicBezTo>
                  <a:cubicBezTo>
                    <a:pt x="4151" y="46842"/>
                    <a:pt x="1619" y="44310"/>
                    <a:pt x="1619" y="41179"/>
                  </a:cubicBezTo>
                  <a:lnTo>
                    <a:pt x="1619" y="5664"/>
                  </a:lnTo>
                  <a:cubicBezTo>
                    <a:pt x="1619" y="2532"/>
                    <a:pt x="4151" y="0"/>
                    <a:pt x="7283" y="0"/>
                  </a:cubicBezTo>
                  <a:close/>
                </a:path>
              </a:pathLst>
            </a:custGeom>
            <a:solidFill>
              <a:srgbClr val="005073"/>
            </a:solidFill>
            <a:ln w="9525" cap="flat">
              <a:noFill/>
              <a:prstDash val="solid"/>
              <a:miter/>
            </a:ln>
          </p:spPr>
          <p:txBody>
            <a:bodyPr rtlCol="0" anchor="ctr"/>
            <a:lstStyle/>
            <a:p>
              <a:endParaRPr lang="en-US"/>
            </a:p>
          </p:txBody>
        </p:sp>
      </p:grpSp>
      <p:grpSp>
        <p:nvGrpSpPr>
          <p:cNvPr id="192" name="Group 191">
            <a:extLst>
              <a:ext uri="{FF2B5EF4-FFF2-40B4-BE49-F238E27FC236}">
                <a16:creationId xmlns:a16="http://schemas.microsoft.com/office/drawing/2014/main" id="{B5059844-DBFC-2944-93C9-CBA76DAF12C3}"/>
              </a:ext>
            </a:extLst>
          </p:cNvPr>
          <p:cNvGrpSpPr/>
          <p:nvPr/>
        </p:nvGrpSpPr>
        <p:grpSpPr>
          <a:xfrm>
            <a:off x="5875248" y="2104793"/>
            <a:ext cx="137066" cy="114430"/>
            <a:chOff x="7451977" y="2738371"/>
            <a:chExt cx="137066" cy="114430"/>
          </a:xfrm>
        </p:grpSpPr>
        <p:sp>
          <p:nvSpPr>
            <p:cNvPr id="193" name="Freeform: Shape 633">
              <a:extLst>
                <a:ext uri="{FF2B5EF4-FFF2-40B4-BE49-F238E27FC236}">
                  <a16:creationId xmlns:a16="http://schemas.microsoft.com/office/drawing/2014/main" id="{59CA9956-5174-EA4F-B489-D16EEFFBD21A}"/>
                </a:ext>
              </a:extLst>
            </p:cNvPr>
            <p:cNvSpPr/>
            <p:nvPr/>
          </p:nvSpPr>
          <p:spPr>
            <a:xfrm>
              <a:off x="7451977" y="2738371"/>
              <a:ext cx="137066" cy="11443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194" name="Freeform: Shape 811">
              <a:extLst>
                <a:ext uri="{FF2B5EF4-FFF2-40B4-BE49-F238E27FC236}">
                  <a16:creationId xmlns:a16="http://schemas.microsoft.com/office/drawing/2014/main" id="{351EDF32-85A6-0147-B255-C6C430F599CC}"/>
                </a:ext>
              </a:extLst>
            </p:cNvPr>
            <p:cNvSpPr/>
            <p:nvPr/>
          </p:nvSpPr>
          <p:spPr>
            <a:xfrm>
              <a:off x="7513883" y="2773198"/>
              <a:ext cx="13815" cy="66259"/>
            </a:xfrm>
            <a:custGeom>
              <a:avLst/>
              <a:gdLst>
                <a:gd name="connsiteX0" fmla="*/ 5590 w 13815"/>
                <a:gd name="connsiteY0" fmla="*/ 52604 h 66259"/>
                <a:gd name="connsiteX1" fmla="*/ 8225 w 13815"/>
                <a:gd name="connsiteY1" fmla="*/ 52604 h 66259"/>
                <a:gd name="connsiteX2" fmla="*/ 9503 w 13815"/>
                <a:gd name="connsiteY2" fmla="*/ 53003 h 66259"/>
                <a:gd name="connsiteX3" fmla="*/ 10701 w 13815"/>
                <a:gd name="connsiteY3" fmla="*/ 53642 h 66259"/>
                <a:gd name="connsiteX4" fmla="*/ 11739 w 13815"/>
                <a:gd name="connsiteY4" fmla="*/ 54441 h 66259"/>
                <a:gd name="connsiteX5" fmla="*/ 12617 w 13815"/>
                <a:gd name="connsiteY5" fmla="*/ 55479 h 66259"/>
                <a:gd name="connsiteX6" fmla="*/ 13256 w 13815"/>
                <a:gd name="connsiteY6" fmla="*/ 56676 h 66259"/>
                <a:gd name="connsiteX7" fmla="*/ 13655 w 13815"/>
                <a:gd name="connsiteY7" fmla="*/ 57954 h 66259"/>
                <a:gd name="connsiteX8" fmla="*/ 13815 w 13815"/>
                <a:gd name="connsiteY8" fmla="*/ 59312 h 66259"/>
                <a:gd name="connsiteX9" fmla="*/ 13655 w 13815"/>
                <a:gd name="connsiteY9" fmla="*/ 60669 h 66259"/>
                <a:gd name="connsiteX10" fmla="*/ 13256 w 13815"/>
                <a:gd name="connsiteY10" fmla="*/ 61947 h 66259"/>
                <a:gd name="connsiteX11" fmla="*/ 12617 w 13815"/>
                <a:gd name="connsiteY11" fmla="*/ 63145 h 66259"/>
                <a:gd name="connsiteX12" fmla="*/ 11739 w 13815"/>
                <a:gd name="connsiteY12" fmla="*/ 64183 h 66259"/>
                <a:gd name="connsiteX13" fmla="*/ 10701 w 13815"/>
                <a:gd name="connsiteY13" fmla="*/ 65061 h 66259"/>
                <a:gd name="connsiteX14" fmla="*/ 9503 w 13815"/>
                <a:gd name="connsiteY14" fmla="*/ 65700 h 66259"/>
                <a:gd name="connsiteX15" fmla="*/ 8225 w 13815"/>
                <a:gd name="connsiteY15" fmla="*/ 66099 h 66259"/>
                <a:gd name="connsiteX16" fmla="*/ 6948 w 13815"/>
                <a:gd name="connsiteY16" fmla="*/ 66259 h 66259"/>
                <a:gd name="connsiteX17" fmla="*/ 5590 w 13815"/>
                <a:gd name="connsiteY17" fmla="*/ 66099 h 66259"/>
                <a:gd name="connsiteX18" fmla="*/ 4312 w 13815"/>
                <a:gd name="connsiteY18" fmla="*/ 65700 h 66259"/>
                <a:gd name="connsiteX19" fmla="*/ 3115 w 13815"/>
                <a:gd name="connsiteY19" fmla="*/ 65061 h 66259"/>
                <a:gd name="connsiteX20" fmla="*/ 2076 w 13815"/>
                <a:gd name="connsiteY20" fmla="*/ 64183 h 66259"/>
                <a:gd name="connsiteX21" fmla="*/ 1198 w 13815"/>
                <a:gd name="connsiteY21" fmla="*/ 63145 h 66259"/>
                <a:gd name="connsiteX22" fmla="*/ 559 w 13815"/>
                <a:gd name="connsiteY22" fmla="*/ 61947 h 66259"/>
                <a:gd name="connsiteX23" fmla="*/ 159 w 13815"/>
                <a:gd name="connsiteY23" fmla="*/ 60669 h 66259"/>
                <a:gd name="connsiteX24" fmla="*/ 0 w 13815"/>
                <a:gd name="connsiteY24" fmla="*/ 59312 h 66259"/>
                <a:gd name="connsiteX25" fmla="*/ 159 w 13815"/>
                <a:gd name="connsiteY25" fmla="*/ 57954 h 66259"/>
                <a:gd name="connsiteX26" fmla="*/ 559 w 13815"/>
                <a:gd name="connsiteY26" fmla="*/ 56676 h 66259"/>
                <a:gd name="connsiteX27" fmla="*/ 1198 w 13815"/>
                <a:gd name="connsiteY27" fmla="*/ 55479 h 66259"/>
                <a:gd name="connsiteX28" fmla="*/ 2076 w 13815"/>
                <a:gd name="connsiteY28" fmla="*/ 54441 h 66259"/>
                <a:gd name="connsiteX29" fmla="*/ 3115 w 13815"/>
                <a:gd name="connsiteY29" fmla="*/ 53642 h 66259"/>
                <a:gd name="connsiteX30" fmla="*/ 4312 w 13815"/>
                <a:gd name="connsiteY30" fmla="*/ 53003 h 66259"/>
                <a:gd name="connsiteX31" fmla="*/ 5590 w 13815"/>
                <a:gd name="connsiteY31" fmla="*/ 52604 h 66259"/>
                <a:gd name="connsiteX32" fmla="*/ 6872 w 13815"/>
                <a:gd name="connsiteY32" fmla="*/ 0 h 66259"/>
                <a:gd name="connsiteX33" fmla="*/ 12216 w 13815"/>
                <a:gd name="connsiteY33" fmla="*/ 5344 h 66259"/>
                <a:gd name="connsiteX34" fmla="*/ 12216 w 13815"/>
                <a:gd name="connsiteY34" fmla="*/ 38855 h 66259"/>
                <a:gd name="connsiteX35" fmla="*/ 6872 w 13815"/>
                <a:gd name="connsiteY35" fmla="*/ 44200 h 66259"/>
                <a:gd name="connsiteX36" fmla="*/ 1528 w 13815"/>
                <a:gd name="connsiteY36" fmla="*/ 38855 h 66259"/>
                <a:gd name="connsiteX37" fmla="*/ 1528 w 13815"/>
                <a:gd name="connsiteY37" fmla="*/ 5344 h 66259"/>
                <a:gd name="connsiteX38" fmla="*/ 6872 w 13815"/>
                <a:gd name="connsiteY38" fmla="*/ 0 h 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815" h="66259">
                  <a:moveTo>
                    <a:pt x="5590" y="52604"/>
                  </a:moveTo>
                  <a:cubicBezTo>
                    <a:pt x="6468" y="52444"/>
                    <a:pt x="7347" y="52444"/>
                    <a:pt x="8225" y="52604"/>
                  </a:cubicBezTo>
                  <a:cubicBezTo>
                    <a:pt x="8625" y="52684"/>
                    <a:pt x="9104" y="52843"/>
                    <a:pt x="9503" y="53003"/>
                  </a:cubicBezTo>
                  <a:cubicBezTo>
                    <a:pt x="9902" y="53163"/>
                    <a:pt x="10302" y="53402"/>
                    <a:pt x="10701" y="53642"/>
                  </a:cubicBezTo>
                  <a:cubicBezTo>
                    <a:pt x="11100" y="53882"/>
                    <a:pt x="11419" y="54201"/>
                    <a:pt x="11739" y="54441"/>
                  </a:cubicBezTo>
                  <a:cubicBezTo>
                    <a:pt x="12058" y="54760"/>
                    <a:pt x="12378" y="55079"/>
                    <a:pt x="12617" y="55479"/>
                  </a:cubicBezTo>
                  <a:cubicBezTo>
                    <a:pt x="12857" y="55878"/>
                    <a:pt x="13096" y="56197"/>
                    <a:pt x="13256" y="56676"/>
                  </a:cubicBezTo>
                  <a:cubicBezTo>
                    <a:pt x="13416" y="57076"/>
                    <a:pt x="13576" y="57475"/>
                    <a:pt x="13655" y="57954"/>
                  </a:cubicBezTo>
                  <a:cubicBezTo>
                    <a:pt x="13735" y="58353"/>
                    <a:pt x="13815" y="58833"/>
                    <a:pt x="13815" y="59312"/>
                  </a:cubicBezTo>
                  <a:cubicBezTo>
                    <a:pt x="13815" y="59711"/>
                    <a:pt x="13735" y="60190"/>
                    <a:pt x="13655" y="60669"/>
                  </a:cubicBezTo>
                  <a:cubicBezTo>
                    <a:pt x="13576" y="61069"/>
                    <a:pt x="13416" y="61548"/>
                    <a:pt x="13256" y="61947"/>
                  </a:cubicBezTo>
                  <a:cubicBezTo>
                    <a:pt x="13096" y="62346"/>
                    <a:pt x="12857" y="62745"/>
                    <a:pt x="12617" y="63145"/>
                  </a:cubicBezTo>
                  <a:cubicBezTo>
                    <a:pt x="12378" y="63544"/>
                    <a:pt x="12058" y="63863"/>
                    <a:pt x="11739" y="64183"/>
                  </a:cubicBezTo>
                  <a:cubicBezTo>
                    <a:pt x="11419" y="64502"/>
                    <a:pt x="11100" y="64822"/>
                    <a:pt x="10701" y="65061"/>
                  </a:cubicBezTo>
                  <a:cubicBezTo>
                    <a:pt x="10302" y="65301"/>
                    <a:pt x="9902" y="65540"/>
                    <a:pt x="9503" y="65700"/>
                  </a:cubicBezTo>
                  <a:cubicBezTo>
                    <a:pt x="9104" y="65860"/>
                    <a:pt x="8625" y="66020"/>
                    <a:pt x="8225" y="66099"/>
                  </a:cubicBezTo>
                  <a:cubicBezTo>
                    <a:pt x="7826" y="66259"/>
                    <a:pt x="7347" y="66259"/>
                    <a:pt x="6948" y="66259"/>
                  </a:cubicBezTo>
                  <a:cubicBezTo>
                    <a:pt x="6468" y="66259"/>
                    <a:pt x="6069" y="66179"/>
                    <a:pt x="5590" y="66099"/>
                  </a:cubicBezTo>
                  <a:cubicBezTo>
                    <a:pt x="5191" y="66020"/>
                    <a:pt x="4712" y="65860"/>
                    <a:pt x="4312" y="65700"/>
                  </a:cubicBezTo>
                  <a:cubicBezTo>
                    <a:pt x="3913" y="65540"/>
                    <a:pt x="3514" y="65301"/>
                    <a:pt x="3115" y="65061"/>
                  </a:cubicBezTo>
                  <a:cubicBezTo>
                    <a:pt x="2715" y="64822"/>
                    <a:pt x="2396" y="64502"/>
                    <a:pt x="2076" y="64183"/>
                  </a:cubicBezTo>
                  <a:cubicBezTo>
                    <a:pt x="1757" y="63863"/>
                    <a:pt x="1438" y="63544"/>
                    <a:pt x="1198" y="63145"/>
                  </a:cubicBezTo>
                  <a:cubicBezTo>
                    <a:pt x="958" y="62745"/>
                    <a:pt x="718" y="62346"/>
                    <a:pt x="559" y="61947"/>
                  </a:cubicBezTo>
                  <a:cubicBezTo>
                    <a:pt x="399" y="61548"/>
                    <a:pt x="239" y="61148"/>
                    <a:pt x="159" y="60669"/>
                  </a:cubicBezTo>
                  <a:cubicBezTo>
                    <a:pt x="80" y="60270"/>
                    <a:pt x="0" y="59791"/>
                    <a:pt x="0" y="59312"/>
                  </a:cubicBezTo>
                  <a:cubicBezTo>
                    <a:pt x="0" y="58833"/>
                    <a:pt x="80" y="58433"/>
                    <a:pt x="159" y="57954"/>
                  </a:cubicBezTo>
                  <a:cubicBezTo>
                    <a:pt x="239" y="57555"/>
                    <a:pt x="399" y="57076"/>
                    <a:pt x="559" y="56676"/>
                  </a:cubicBezTo>
                  <a:cubicBezTo>
                    <a:pt x="718" y="56277"/>
                    <a:pt x="958" y="55878"/>
                    <a:pt x="1198" y="55479"/>
                  </a:cubicBezTo>
                  <a:cubicBezTo>
                    <a:pt x="1438" y="55079"/>
                    <a:pt x="1757" y="54760"/>
                    <a:pt x="2076" y="54441"/>
                  </a:cubicBezTo>
                  <a:cubicBezTo>
                    <a:pt x="2396" y="54121"/>
                    <a:pt x="2715" y="53882"/>
                    <a:pt x="3115" y="53642"/>
                  </a:cubicBezTo>
                  <a:cubicBezTo>
                    <a:pt x="3514" y="53402"/>
                    <a:pt x="3913" y="53163"/>
                    <a:pt x="4312" y="53003"/>
                  </a:cubicBezTo>
                  <a:cubicBezTo>
                    <a:pt x="4712" y="52843"/>
                    <a:pt x="5111" y="52684"/>
                    <a:pt x="5590" y="52604"/>
                  </a:cubicBezTo>
                  <a:close/>
                  <a:moveTo>
                    <a:pt x="6872" y="0"/>
                  </a:moveTo>
                  <a:cubicBezTo>
                    <a:pt x="9827" y="0"/>
                    <a:pt x="12216" y="2389"/>
                    <a:pt x="12216" y="5344"/>
                  </a:cubicBezTo>
                  <a:lnTo>
                    <a:pt x="12216" y="38855"/>
                  </a:lnTo>
                  <a:cubicBezTo>
                    <a:pt x="12216" y="41810"/>
                    <a:pt x="9827" y="44200"/>
                    <a:pt x="6872" y="44200"/>
                  </a:cubicBezTo>
                  <a:cubicBezTo>
                    <a:pt x="3917" y="44200"/>
                    <a:pt x="1528" y="41810"/>
                    <a:pt x="1528" y="38855"/>
                  </a:cubicBezTo>
                  <a:lnTo>
                    <a:pt x="1528" y="5344"/>
                  </a:lnTo>
                  <a:cubicBezTo>
                    <a:pt x="1528" y="2389"/>
                    <a:pt x="3917" y="0"/>
                    <a:pt x="6872" y="0"/>
                  </a:cubicBezTo>
                  <a:close/>
                </a:path>
              </a:pathLst>
            </a:custGeom>
            <a:solidFill>
              <a:srgbClr val="005073"/>
            </a:solidFill>
            <a:ln w="9525" cap="flat">
              <a:noFill/>
              <a:prstDash val="solid"/>
              <a:miter/>
            </a:ln>
          </p:spPr>
          <p:txBody>
            <a:bodyPr rtlCol="0" anchor="ctr"/>
            <a:lstStyle/>
            <a:p>
              <a:endParaRPr lang="en-US"/>
            </a:p>
          </p:txBody>
        </p:sp>
      </p:grpSp>
      <p:grpSp>
        <p:nvGrpSpPr>
          <p:cNvPr id="228" name="Group 227">
            <a:extLst>
              <a:ext uri="{FF2B5EF4-FFF2-40B4-BE49-F238E27FC236}">
                <a16:creationId xmlns:a16="http://schemas.microsoft.com/office/drawing/2014/main" id="{E201C15D-A656-7645-9811-2E2C281FC4E9}"/>
              </a:ext>
            </a:extLst>
          </p:cNvPr>
          <p:cNvGrpSpPr/>
          <p:nvPr/>
        </p:nvGrpSpPr>
        <p:grpSpPr>
          <a:xfrm>
            <a:off x="3852453" y="1716010"/>
            <a:ext cx="364400" cy="304224"/>
            <a:chOff x="5429182" y="2349588"/>
            <a:chExt cx="364400" cy="304224"/>
          </a:xfrm>
        </p:grpSpPr>
        <p:sp>
          <p:nvSpPr>
            <p:cNvPr id="229" name="Freeform: Shape 529">
              <a:extLst>
                <a:ext uri="{FF2B5EF4-FFF2-40B4-BE49-F238E27FC236}">
                  <a16:creationId xmlns:a16="http://schemas.microsoft.com/office/drawing/2014/main" id="{0B894FBB-BAEC-054C-8F48-FA0EC015E77A}"/>
                </a:ext>
              </a:extLst>
            </p:cNvPr>
            <p:cNvSpPr/>
            <p:nvPr/>
          </p:nvSpPr>
          <p:spPr>
            <a:xfrm>
              <a:off x="5429182" y="2349588"/>
              <a:ext cx="364400" cy="304224"/>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230" name="Freeform: Shape 797">
              <a:extLst>
                <a:ext uri="{FF2B5EF4-FFF2-40B4-BE49-F238E27FC236}">
                  <a16:creationId xmlns:a16="http://schemas.microsoft.com/office/drawing/2014/main" id="{43208FEC-FFC6-AA4C-8CE4-E210AAC8F743}"/>
                </a:ext>
              </a:extLst>
            </p:cNvPr>
            <p:cNvSpPr/>
            <p:nvPr/>
          </p:nvSpPr>
          <p:spPr>
            <a:xfrm>
              <a:off x="5593765" y="2442176"/>
              <a:ext cx="36728" cy="176158"/>
            </a:xfrm>
            <a:custGeom>
              <a:avLst/>
              <a:gdLst>
                <a:gd name="connsiteX0" fmla="*/ 14861 w 36728"/>
                <a:gd name="connsiteY0" fmla="*/ 139854 h 176158"/>
                <a:gd name="connsiteX1" fmla="*/ 21867 w 36728"/>
                <a:gd name="connsiteY1" fmla="*/ 139854 h 176158"/>
                <a:gd name="connsiteX2" fmla="*/ 25264 w 36728"/>
                <a:gd name="connsiteY2" fmla="*/ 140915 h 176158"/>
                <a:gd name="connsiteX3" fmla="*/ 28449 w 36728"/>
                <a:gd name="connsiteY3" fmla="*/ 142614 h 176158"/>
                <a:gd name="connsiteX4" fmla="*/ 31208 w 36728"/>
                <a:gd name="connsiteY4" fmla="*/ 144737 h 176158"/>
                <a:gd name="connsiteX5" fmla="*/ 33544 w 36728"/>
                <a:gd name="connsiteY5" fmla="*/ 147497 h 176158"/>
                <a:gd name="connsiteX6" fmla="*/ 35242 w 36728"/>
                <a:gd name="connsiteY6" fmla="*/ 150681 h 176158"/>
                <a:gd name="connsiteX7" fmla="*/ 36304 w 36728"/>
                <a:gd name="connsiteY7" fmla="*/ 154078 h 176158"/>
                <a:gd name="connsiteX8" fmla="*/ 36728 w 36728"/>
                <a:gd name="connsiteY8" fmla="*/ 157687 h 176158"/>
                <a:gd name="connsiteX9" fmla="*/ 36304 w 36728"/>
                <a:gd name="connsiteY9" fmla="*/ 161297 h 176158"/>
                <a:gd name="connsiteX10" fmla="*/ 35242 w 36728"/>
                <a:gd name="connsiteY10" fmla="*/ 164694 h 176158"/>
                <a:gd name="connsiteX11" fmla="*/ 33544 w 36728"/>
                <a:gd name="connsiteY11" fmla="*/ 167878 h 176158"/>
                <a:gd name="connsiteX12" fmla="*/ 31208 w 36728"/>
                <a:gd name="connsiteY12" fmla="*/ 170638 h 176158"/>
                <a:gd name="connsiteX13" fmla="*/ 28449 w 36728"/>
                <a:gd name="connsiteY13" fmla="*/ 172974 h 176158"/>
                <a:gd name="connsiteX14" fmla="*/ 25264 w 36728"/>
                <a:gd name="connsiteY14" fmla="*/ 174672 h 176158"/>
                <a:gd name="connsiteX15" fmla="*/ 21867 w 36728"/>
                <a:gd name="connsiteY15" fmla="*/ 175734 h 176158"/>
                <a:gd name="connsiteX16" fmla="*/ 18470 w 36728"/>
                <a:gd name="connsiteY16" fmla="*/ 176158 h 176158"/>
                <a:gd name="connsiteX17" fmla="*/ 14861 w 36728"/>
                <a:gd name="connsiteY17" fmla="*/ 175734 h 176158"/>
                <a:gd name="connsiteX18" fmla="*/ 11464 w 36728"/>
                <a:gd name="connsiteY18" fmla="*/ 174672 h 176158"/>
                <a:gd name="connsiteX19" fmla="*/ 8279 w 36728"/>
                <a:gd name="connsiteY19" fmla="*/ 172974 h 176158"/>
                <a:gd name="connsiteX20" fmla="*/ 5520 w 36728"/>
                <a:gd name="connsiteY20" fmla="*/ 170638 h 176158"/>
                <a:gd name="connsiteX21" fmla="*/ 3184 w 36728"/>
                <a:gd name="connsiteY21" fmla="*/ 167878 h 176158"/>
                <a:gd name="connsiteX22" fmla="*/ 1486 w 36728"/>
                <a:gd name="connsiteY22" fmla="*/ 164694 h 176158"/>
                <a:gd name="connsiteX23" fmla="*/ 424 w 36728"/>
                <a:gd name="connsiteY23" fmla="*/ 161297 h 176158"/>
                <a:gd name="connsiteX24" fmla="*/ 0 w 36728"/>
                <a:gd name="connsiteY24" fmla="*/ 157687 h 176158"/>
                <a:gd name="connsiteX25" fmla="*/ 424 w 36728"/>
                <a:gd name="connsiteY25" fmla="*/ 154078 h 176158"/>
                <a:gd name="connsiteX26" fmla="*/ 1486 w 36728"/>
                <a:gd name="connsiteY26" fmla="*/ 150681 h 176158"/>
                <a:gd name="connsiteX27" fmla="*/ 3184 w 36728"/>
                <a:gd name="connsiteY27" fmla="*/ 147497 h 176158"/>
                <a:gd name="connsiteX28" fmla="*/ 5520 w 36728"/>
                <a:gd name="connsiteY28" fmla="*/ 144737 h 176158"/>
                <a:gd name="connsiteX29" fmla="*/ 8279 w 36728"/>
                <a:gd name="connsiteY29" fmla="*/ 142614 h 176158"/>
                <a:gd name="connsiteX30" fmla="*/ 11464 w 36728"/>
                <a:gd name="connsiteY30" fmla="*/ 140915 h 176158"/>
                <a:gd name="connsiteX31" fmla="*/ 14861 w 36728"/>
                <a:gd name="connsiteY31" fmla="*/ 139854 h 176158"/>
                <a:gd name="connsiteX32" fmla="*/ 18268 w 36728"/>
                <a:gd name="connsiteY32" fmla="*/ 0 h 176158"/>
                <a:gd name="connsiteX33" fmla="*/ 32475 w 36728"/>
                <a:gd name="connsiteY33" fmla="*/ 14208 h 176158"/>
                <a:gd name="connsiteX34" fmla="*/ 32475 w 36728"/>
                <a:gd name="connsiteY34" fmla="*/ 103302 h 176158"/>
                <a:gd name="connsiteX35" fmla="*/ 18268 w 36728"/>
                <a:gd name="connsiteY35" fmla="*/ 117510 h 176158"/>
                <a:gd name="connsiteX36" fmla="*/ 4060 w 36728"/>
                <a:gd name="connsiteY36" fmla="*/ 103302 h 176158"/>
                <a:gd name="connsiteX37" fmla="*/ 4060 w 36728"/>
                <a:gd name="connsiteY37" fmla="*/ 14208 h 176158"/>
                <a:gd name="connsiteX38" fmla="*/ 18268 w 36728"/>
                <a:gd name="connsiteY38" fmla="*/ 0 h 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728" h="176158">
                  <a:moveTo>
                    <a:pt x="14861" y="139854"/>
                  </a:moveTo>
                  <a:cubicBezTo>
                    <a:pt x="17196" y="139429"/>
                    <a:pt x="19532" y="139429"/>
                    <a:pt x="21867" y="139854"/>
                  </a:cubicBezTo>
                  <a:cubicBezTo>
                    <a:pt x="22929" y="140066"/>
                    <a:pt x="24202" y="140491"/>
                    <a:pt x="25264" y="140915"/>
                  </a:cubicBezTo>
                  <a:cubicBezTo>
                    <a:pt x="26325" y="141340"/>
                    <a:pt x="27387" y="141977"/>
                    <a:pt x="28449" y="142614"/>
                  </a:cubicBezTo>
                  <a:cubicBezTo>
                    <a:pt x="29510" y="143251"/>
                    <a:pt x="30359" y="144100"/>
                    <a:pt x="31208" y="144737"/>
                  </a:cubicBezTo>
                  <a:cubicBezTo>
                    <a:pt x="32058" y="145586"/>
                    <a:pt x="32907" y="146435"/>
                    <a:pt x="33544" y="147497"/>
                  </a:cubicBezTo>
                  <a:cubicBezTo>
                    <a:pt x="34181" y="148558"/>
                    <a:pt x="34818" y="149408"/>
                    <a:pt x="35242" y="150681"/>
                  </a:cubicBezTo>
                  <a:cubicBezTo>
                    <a:pt x="35667" y="151743"/>
                    <a:pt x="36092" y="152805"/>
                    <a:pt x="36304" y="154078"/>
                  </a:cubicBezTo>
                  <a:cubicBezTo>
                    <a:pt x="36516" y="155140"/>
                    <a:pt x="36728" y="156414"/>
                    <a:pt x="36728" y="157687"/>
                  </a:cubicBezTo>
                  <a:cubicBezTo>
                    <a:pt x="36728" y="158749"/>
                    <a:pt x="36516" y="160023"/>
                    <a:pt x="36304" y="161297"/>
                  </a:cubicBezTo>
                  <a:cubicBezTo>
                    <a:pt x="36092" y="162358"/>
                    <a:pt x="35667" y="163632"/>
                    <a:pt x="35242" y="164694"/>
                  </a:cubicBezTo>
                  <a:cubicBezTo>
                    <a:pt x="34818" y="165755"/>
                    <a:pt x="34181" y="166817"/>
                    <a:pt x="33544" y="167878"/>
                  </a:cubicBezTo>
                  <a:cubicBezTo>
                    <a:pt x="32907" y="168940"/>
                    <a:pt x="32058" y="169789"/>
                    <a:pt x="31208" y="170638"/>
                  </a:cubicBezTo>
                  <a:cubicBezTo>
                    <a:pt x="30359" y="171487"/>
                    <a:pt x="29510" y="172337"/>
                    <a:pt x="28449" y="172974"/>
                  </a:cubicBezTo>
                  <a:cubicBezTo>
                    <a:pt x="27387" y="173610"/>
                    <a:pt x="26325" y="174247"/>
                    <a:pt x="25264" y="174672"/>
                  </a:cubicBezTo>
                  <a:cubicBezTo>
                    <a:pt x="24202" y="175097"/>
                    <a:pt x="22929" y="175521"/>
                    <a:pt x="21867" y="175734"/>
                  </a:cubicBezTo>
                  <a:cubicBezTo>
                    <a:pt x="20806" y="176158"/>
                    <a:pt x="19532" y="176158"/>
                    <a:pt x="18470" y="176158"/>
                  </a:cubicBezTo>
                  <a:cubicBezTo>
                    <a:pt x="17196" y="176158"/>
                    <a:pt x="16135" y="175946"/>
                    <a:pt x="14861" y="175734"/>
                  </a:cubicBezTo>
                  <a:cubicBezTo>
                    <a:pt x="13799" y="175521"/>
                    <a:pt x="12526" y="175097"/>
                    <a:pt x="11464" y="174672"/>
                  </a:cubicBezTo>
                  <a:cubicBezTo>
                    <a:pt x="10402" y="174247"/>
                    <a:pt x="9341" y="173610"/>
                    <a:pt x="8279" y="172974"/>
                  </a:cubicBezTo>
                  <a:cubicBezTo>
                    <a:pt x="7218" y="172337"/>
                    <a:pt x="6369" y="171487"/>
                    <a:pt x="5520" y="170638"/>
                  </a:cubicBezTo>
                  <a:cubicBezTo>
                    <a:pt x="4670" y="169789"/>
                    <a:pt x="3821" y="168940"/>
                    <a:pt x="3184" y="167878"/>
                  </a:cubicBezTo>
                  <a:cubicBezTo>
                    <a:pt x="2547" y="166817"/>
                    <a:pt x="1910" y="165755"/>
                    <a:pt x="1486" y="164694"/>
                  </a:cubicBezTo>
                  <a:cubicBezTo>
                    <a:pt x="1061" y="163632"/>
                    <a:pt x="636" y="162571"/>
                    <a:pt x="424" y="161297"/>
                  </a:cubicBezTo>
                  <a:cubicBezTo>
                    <a:pt x="212" y="160235"/>
                    <a:pt x="0" y="158961"/>
                    <a:pt x="0" y="157687"/>
                  </a:cubicBezTo>
                  <a:cubicBezTo>
                    <a:pt x="0" y="156414"/>
                    <a:pt x="212" y="155352"/>
                    <a:pt x="424" y="154078"/>
                  </a:cubicBezTo>
                  <a:cubicBezTo>
                    <a:pt x="636" y="153017"/>
                    <a:pt x="1061" y="151743"/>
                    <a:pt x="1486" y="150681"/>
                  </a:cubicBezTo>
                  <a:cubicBezTo>
                    <a:pt x="1910" y="149620"/>
                    <a:pt x="2547" y="148558"/>
                    <a:pt x="3184" y="147497"/>
                  </a:cubicBezTo>
                  <a:cubicBezTo>
                    <a:pt x="3821" y="146435"/>
                    <a:pt x="4670" y="145586"/>
                    <a:pt x="5520" y="144737"/>
                  </a:cubicBezTo>
                  <a:cubicBezTo>
                    <a:pt x="6369" y="143888"/>
                    <a:pt x="7218" y="143251"/>
                    <a:pt x="8279" y="142614"/>
                  </a:cubicBezTo>
                  <a:cubicBezTo>
                    <a:pt x="9341" y="141977"/>
                    <a:pt x="10402" y="141340"/>
                    <a:pt x="11464" y="140915"/>
                  </a:cubicBezTo>
                  <a:cubicBezTo>
                    <a:pt x="12526" y="140491"/>
                    <a:pt x="13587" y="140066"/>
                    <a:pt x="14861" y="139854"/>
                  </a:cubicBezTo>
                  <a:close/>
                  <a:moveTo>
                    <a:pt x="18268" y="0"/>
                  </a:moveTo>
                  <a:cubicBezTo>
                    <a:pt x="26124" y="0"/>
                    <a:pt x="32475" y="6352"/>
                    <a:pt x="32475" y="14208"/>
                  </a:cubicBezTo>
                  <a:lnTo>
                    <a:pt x="32475" y="103302"/>
                  </a:lnTo>
                  <a:cubicBezTo>
                    <a:pt x="32475" y="111158"/>
                    <a:pt x="26124" y="117510"/>
                    <a:pt x="18268" y="117510"/>
                  </a:cubicBezTo>
                  <a:cubicBezTo>
                    <a:pt x="10412" y="117510"/>
                    <a:pt x="4060" y="111158"/>
                    <a:pt x="4060" y="103302"/>
                  </a:cubicBezTo>
                  <a:lnTo>
                    <a:pt x="4060" y="14208"/>
                  </a:lnTo>
                  <a:cubicBezTo>
                    <a:pt x="4060" y="6352"/>
                    <a:pt x="10412" y="0"/>
                    <a:pt x="18268" y="0"/>
                  </a:cubicBezTo>
                  <a:close/>
                </a:path>
              </a:pathLst>
            </a:custGeom>
            <a:solidFill>
              <a:srgbClr val="005073"/>
            </a:solidFill>
            <a:ln w="9525" cap="flat">
              <a:noFill/>
              <a:prstDash val="solid"/>
              <a:miter/>
            </a:ln>
          </p:spPr>
          <p:txBody>
            <a:bodyPr rtlCol="0" anchor="ctr"/>
            <a:lstStyle/>
            <a:p>
              <a:endParaRPr lang="en-US"/>
            </a:p>
          </p:txBody>
        </p:sp>
      </p:grpSp>
      <p:grpSp>
        <p:nvGrpSpPr>
          <p:cNvPr id="231" name="Graphic 4">
            <a:extLst>
              <a:ext uri="{FF2B5EF4-FFF2-40B4-BE49-F238E27FC236}">
                <a16:creationId xmlns:a16="http://schemas.microsoft.com/office/drawing/2014/main" id="{01E4704D-8FE3-814C-AD0D-93D5BD7142FF}"/>
              </a:ext>
            </a:extLst>
          </p:cNvPr>
          <p:cNvGrpSpPr/>
          <p:nvPr/>
        </p:nvGrpSpPr>
        <p:grpSpPr>
          <a:xfrm>
            <a:off x="7329955" y="1281169"/>
            <a:ext cx="778669" cy="317436"/>
            <a:chOff x="3429000" y="-2152650"/>
            <a:chExt cx="5467350" cy="2228850"/>
          </a:xfrm>
        </p:grpSpPr>
        <p:sp>
          <p:nvSpPr>
            <p:cNvPr id="232" name="Freeform: Shape 10">
              <a:extLst>
                <a:ext uri="{FF2B5EF4-FFF2-40B4-BE49-F238E27FC236}">
                  <a16:creationId xmlns:a16="http://schemas.microsoft.com/office/drawing/2014/main" id="{67AFB329-BF96-0246-8718-CD802E4D57B1}"/>
                </a:ext>
              </a:extLst>
            </p:cNvPr>
            <p:cNvSpPr/>
            <p:nvPr/>
          </p:nvSpPr>
          <p:spPr>
            <a:xfrm>
              <a:off x="5217742" y="-2159794"/>
              <a:ext cx="3657600" cy="2238375"/>
            </a:xfrm>
            <a:custGeom>
              <a:avLst/>
              <a:gdLst>
                <a:gd name="connsiteX0" fmla="*/ 310568 w 3657600"/>
                <a:gd name="connsiteY0" fmla="*/ 2235994 h 2238375"/>
                <a:gd name="connsiteX1" fmla="*/ 234368 w 3657600"/>
                <a:gd name="connsiteY1" fmla="*/ 988219 h 2238375"/>
                <a:gd name="connsiteX2" fmla="*/ 358193 w 3657600"/>
                <a:gd name="connsiteY2" fmla="*/ 1721644 h 2238375"/>
                <a:gd name="connsiteX3" fmla="*/ 405818 w 3657600"/>
                <a:gd name="connsiteY3" fmla="*/ 226219 h 2238375"/>
                <a:gd name="connsiteX4" fmla="*/ 1082093 w 3657600"/>
                <a:gd name="connsiteY4" fmla="*/ 1674019 h 2238375"/>
                <a:gd name="connsiteX5" fmla="*/ 1701218 w 3657600"/>
                <a:gd name="connsiteY5" fmla="*/ 1569244 h 2238375"/>
                <a:gd name="connsiteX6" fmla="*/ 1586918 w 3657600"/>
                <a:gd name="connsiteY6" fmla="*/ 921544 h 2238375"/>
                <a:gd name="connsiteX7" fmla="*/ 1844093 w 3657600"/>
                <a:gd name="connsiteY7" fmla="*/ 7144 h 2238375"/>
                <a:gd name="connsiteX8" fmla="*/ 2148893 w 3657600"/>
                <a:gd name="connsiteY8" fmla="*/ 1016794 h 2238375"/>
                <a:gd name="connsiteX9" fmla="*/ 2463218 w 3657600"/>
                <a:gd name="connsiteY9" fmla="*/ 1921669 h 2238375"/>
                <a:gd name="connsiteX10" fmla="*/ 2891843 w 3657600"/>
                <a:gd name="connsiteY10" fmla="*/ 1388269 h 2238375"/>
                <a:gd name="connsiteX11" fmla="*/ 3082343 w 3657600"/>
                <a:gd name="connsiteY11" fmla="*/ 1988344 h 2238375"/>
                <a:gd name="connsiteX12" fmla="*/ 3482393 w 3657600"/>
                <a:gd name="connsiteY12" fmla="*/ 1769269 h 2238375"/>
                <a:gd name="connsiteX13" fmla="*/ 3644318 w 3657600"/>
                <a:gd name="connsiteY13" fmla="*/ 2235994 h 2238375"/>
                <a:gd name="connsiteX14" fmla="*/ 310568 w 3657600"/>
                <a:gd name="connsiteY14" fmla="*/ 223599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238375">
                  <a:moveTo>
                    <a:pt x="310568" y="2235994"/>
                  </a:moveTo>
                  <a:cubicBezTo>
                    <a:pt x="310568" y="2235994"/>
                    <a:pt x="-318083" y="2045494"/>
                    <a:pt x="234368" y="988219"/>
                  </a:cubicBezTo>
                  <a:cubicBezTo>
                    <a:pt x="234368" y="988219"/>
                    <a:pt x="120068" y="1607344"/>
                    <a:pt x="358193" y="1721644"/>
                  </a:cubicBezTo>
                  <a:cubicBezTo>
                    <a:pt x="358193" y="1721644"/>
                    <a:pt x="758243" y="788194"/>
                    <a:pt x="405818" y="226219"/>
                  </a:cubicBezTo>
                  <a:cubicBezTo>
                    <a:pt x="405818" y="226219"/>
                    <a:pt x="1129718" y="597694"/>
                    <a:pt x="1082093" y="1674019"/>
                  </a:cubicBezTo>
                  <a:cubicBezTo>
                    <a:pt x="1082093" y="1674019"/>
                    <a:pt x="1405943" y="1435894"/>
                    <a:pt x="1701218" y="1569244"/>
                  </a:cubicBezTo>
                  <a:cubicBezTo>
                    <a:pt x="1701218" y="1569244"/>
                    <a:pt x="1800278" y="1348264"/>
                    <a:pt x="1586918" y="921544"/>
                  </a:cubicBezTo>
                  <a:cubicBezTo>
                    <a:pt x="1367843" y="483394"/>
                    <a:pt x="1844093" y="7144"/>
                    <a:pt x="1844093" y="7144"/>
                  </a:cubicBezTo>
                  <a:cubicBezTo>
                    <a:pt x="1844093" y="7144"/>
                    <a:pt x="1623113" y="503396"/>
                    <a:pt x="2148893" y="1016794"/>
                  </a:cubicBezTo>
                  <a:cubicBezTo>
                    <a:pt x="2567993" y="1426369"/>
                    <a:pt x="2463218" y="1921669"/>
                    <a:pt x="2463218" y="1921669"/>
                  </a:cubicBezTo>
                  <a:cubicBezTo>
                    <a:pt x="2463218" y="1921669"/>
                    <a:pt x="3015668" y="1874044"/>
                    <a:pt x="2891843" y="1388269"/>
                  </a:cubicBezTo>
                  <a:cubicBezTo>
                    <a:pt x="2891843" y="1388269"/>
                    <a:pt x="3158543" y="1683544"/>
                    <a:pt x="3082343" y="1988344"/>
                  </a:cubicBezTo>
                  <a:cubicBezTo>
                    <a:pt x="3082343" y="1988344"/>
                    <a:pt x="3491918" y="1988344"/>
                    <a:pt x="3482393" y="1769269"/>
                  </a:cubicBezTo>
                  <a:cubicBezTo>
                    <a:pt x="3482393" y="1769269"/>
                    <a:pt x="3701468" y="2026444"/>
                    <a:pt x="3644318" y="2235994"/>
                  </a:cubicBezTo>
                  <a:lnTo>
                    <a:pt x="310568" y="2235994"/>
                  </a:lnTo>
                  <a:close/>
                </a:path>
              </a:pathLst>
            </a:custGeom>
            <a:solidFill>
              <a:schemeClr val="accent6"/>
            </a:solidFill>
            <a:ln w="9525" cap="flat">
              <a:noFill/>
              <a:prstDash val="solid"/>
              <a:miter/>
            </a:ln>
          </p:spPr>
          <p:txBody>
            <a:bodyPr rtlCol="0" anchor="ctr"/>
            <a:lstStyle/>
            <a:p>
              <a:endParaRPr lang="en-US" dirty="0"/>
            </a:p>
          </p:txBody>
        </p:sp>
        <p:sp>
          <p:nvSpPr>
            <p:cNvPr id="233" name="Freeform: Shape 11">
              <a:extLst>
                <a:ext uri="{FF2B5EF4-FFF2-40B4-BE49-F238E27FC236}">
                  <a16:creationId xmlns:a16="http://schemas.microsoft.com/office/drawing/2014/main" id="{E9C7323C-5D9E-1D41-A3E1-16B9CE635F3B}"/>
                </a:ext>
              </a:extLst>
            </p:cNvPr>
            <p:cNvSpPr/>
            <p:nvPr/>
          </p:nvSpPr>
          <p:spPr>
            <a:xfrm>
              <a:off x="3421599" y="-1369219"/>
              <a:ext cx="2105025" cy="1447800"/>
            </a:xfrm>
            <a:custGeom>
              <a:avLst/>
              <a:gdLst>
                <a:gd name="connsiteX0" fmla="*/ 1801911 w 2105025"/>
                <a:gd name="connsiteY0" fmla="*/ 969169 h 1447800"/>
                <a:gd name="connsiteX1" fmla="*/ 1573311 w 2105025"/>
                <a:gd name="connsiteY1" fmla="*/ 159544 h 1447800"/>
                <a:gd name="connsiteX2" fmla="*/ 1239936 w 2105025"/>
                <a:gd name="connsiteY2" fmla="*/ 912019 h 1447800"/>
                <a:gd name="connsiteX3" fmla="*/ 716061 w 2105025"/>
                <a:gd name="connsiteY3" fmla="*/ 835819 h 1447800"/>
                <a:gd name="connsiteX4" fmla="*/ 344586 w 2105025"/>
                <a:gd name="connsiteY4" fmla="*/ 7144 h 1447800"/>
                <a:gd name="connsiteX5" fmla="*/ 220761 w 2105025"/>
                <a:gd name="connsiteY5" fmla="*/ 816769 h 1447800"/>
                <a:gd name="connsiteX6" fmla="*/ 20736 w 2105025"/>
                <a:gd name="connsiteY6" fmla="*/ 1445419 h 1447800"/>
                <a:gd name="connsiteX7" fmla="*/ 2106711 w 2105025"/>
                <a:gd name="connsiteY7" fmla="*/ 1445419 h 1447800"/>
                <a:gd name="connsiteX8" fmla="*/ 1801911 w 2105025"/>
                <a:gd name="connsiteY8" fmla="*/ 969169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5025" h="1447800">
                  <a:moveTo>
                    <a:pt x="1801911" y="969169"/>
                  </a:moveTo>
                  <a:cubicBezTo>
                    <a:pt x="1801911" y="969169"/>
                    <a:pt x="1344711" y="959644"/>
                    <a:pt x="1573311" y="159544"/>
                  </a:cubicBezTo>
                  <a:cubicBezTo>
                    <a:pt x="1573311" y="159544"/>
                    <a:pt x="1182786" y="416719"/>
                    <a:pt x="1239936" y="912019"/>
                  </a:cubicBezTo>
                  <a:cubicBezTo>
                    <a:pt x="1239936" y="912019"/>
                    <a:pt x="954186" y="711994"/>
                    <a:pt x="716061" y="835819"/>
                  </a:cubicBezTo>
                  <a:cubicBezTo>
                    <a:pt x="716061" y="835819"/>
                    <a:pt x="858936" y="226219"/>
                    <a:pt x="344586" y="7144"/>
                  </a:cubicBezTo>
                  <a:cubicBezTo>
                    <a:pt x="344586" y="7144"/>
                    <a:pt x="506511" y="426244"/>
                    <a:pt x="220761" y="816769"/>
                  </a:cubicBezTo>
                  <a:cubicBezTo>
                    <a:pt x="-70704" y="1215866"/>
                    <a:pt x="20736" y="1445419"/>
                    <a:pt x="20736" y="1445419"/>
                  </a:cubicBezTo>
                  <a:lnTo>
                    <a:pt x="2106711" y="1445419"/>
                  </a:lnTo>
                  <a:lnTo>
                    <a:pt x="1801911" y="969169"/>
                  </a:lnTo>
                  <a:close/>
                </a:path>
              </a:pathLst>
            </a:custGeom>
            <a:solidFill>
              <a:schemeClr val="accent6"/>
            </a:solidFill>
            <a:ln w="9525" cap="flat">
              <a:noFill/>
              <a:prstDash val="solid"/>
              <a:miter/>
            </a:ln>
          </p:spPr>
          <p:txBody>
            <a:bodyPr rtlCol="0" anchor="ctr"/>
            <a:lstStyle/>
            <a:p>
              <a:endParaRPr lang="en-US"/>
            </a:p>
          </p:txBody>
        </p:sp>
        <p:sp>
          <p:nvSpPr>
            <p:cNvPr id="234" name="Freeform: Shape 13">
              <a:extLst>
                <a:ext uri="{FF2B5EF4-FFF2-40B4-BE49-F238E27FC236}">
                  <a16:creationId xmlns:a16="http://schemas.microsoft.com/office/drawing/2014/main" id="{CDD4B75F-3756-4E44-B8D3-9E34FBE4A031}"/>
                </a:ext>
              </a:extLst>
            </p:cNvPr>
            <p:cNvSpPr/>
            <p:nvPr/>
          </p:nvSpPr>
          <p:spPr>
            <a:xfrm>
              <a:off x="3597116" y="-1416844"/>
              <a:ext cx="2505075" cy="1495425"/>
            </a:xfrm>
            <a:custGeom>
              <a:avLst/>
              <a:gdLst>
                <a:gd name="connsiteX0" fmla="*/ 2312194 w 2505075"/>
                <a:gd name="connsiteY0" fmla="*/ 7144 h 1495425"/>
                <a:gd name="connsiteX1" fmla="*/ 1969294 w 2505075"/>
                <a:gd name="connsiteY1" fmla="*/ 1302544 h 1495425"/>
                <a:gd name="connsiteX2" fmla="*/ 1626394 w 2505075"/>
                <a:gd name="connsiteY2" fmla="*/ 1302544 h 1495425"/>
                <a:gd name="connsiteX3" fmla="*/ 1264444 w 2505075"/>
                <a:gd name="connsiteY3" fmla="*/ 921544 h 1495425"/>
                <a:gd name="connsiteX4" fmla="*/ 1321594 w 2505075"/>
                <a:gd name="connsiteY4" fmla="*/ 1273969 h 1495425"/>
                <a:gd name="connsiteX5" fmla="*/ 1026319 w 2505075"/>
                <a:gd name="connsiteY5" fmla="*/ 1273969 h 1495425"/>
                <a:gd name="connsiteX6" fmla="*/ 835819 w 2505075"/>
                <a:gd name="connsiteY6" fmla="*/ 978694 h 1495425"/>
                <a:gd name="connsiteX7" fmla="*/ 816769 w 2505075"/>
                <a:gd name="connsiteY7" fmla="*/ 1302544 h 1495425"/>
                <a:gd name="connsiteX8" fmla="*/ 416719 w 2505075"/>
                <a:gd name="connsiteY8" fmla="*/ 1302544 h 1495425"/>
                <a:gd name="connsiteX9" fmla="*/ 416719 w 2505075"/>
                <a:gd name="connsiteY9" fmla="*/ 721519 h 1495425"/>
                <a:gd name="connsiteX10" fmla="*/ 7144 w 2505075"/>
                <a:gd name="connsiteY10" fmla="*/ 1493044 h 1495425"/>
                <a:gd name="connsiteX11" fmla="*/ 2369344 w 2505075"/>
                <a:gd name="connsiteY11" fmla="*/ 1493044 h 1495425"/>
                <a:gd name="connsiteX12" fmla="*/ 2312194 w 2505075"/>
                <a:gd name="connsiteY12"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5075" h="1495425">
                  <a:moveTo>
                    <a:pt x="2312194" y="7144"/>
                  </a:moveTo>
                  <a:cubicBezTo>
                    <a:pt x="2312194" y="7144"/>
                    <a:pt x="2359819" y="845344"/>
                    <a:pt x="1969294" y="1302544"/>
                  </a:cubicBezTo>
                  <a:lnTo>
                    <a:pt x="1626394" y="1302544"/>
                  </a:lnTo>
                  <a:cubicBezTo>
                    <a:pt x="1626394" y="1302544"/>
                    <a:pt x="1254919" y="1235869"/>
                    <a:pt x="1264444" y="921544"/>
                  </a:cubicBezTo>
                  <a:cubicBezTo>
                    <a:pt x="1264444" y="921544"/>
                    <a:pt x="1188244" y="1159669"/>
                    <a:pt x="1321594" y="1273969"/>
                  </a:cubicBezTo>
                  <a:lnTo>
                    <a:pt x="1026319" y="1273969"/>
                  </a:lnTo>
                  <a:cubicBezTo>
                    <a:pt x="1026319" y="1273969"/>
                    <a:pt x="740569" y="1235869"/>
                    <a:pt x="835819" y="978694"/>
                  </a:cubicBezTo>
                  <a:cubicBezTo>
                    <a:pt x="835819" y="978694"/>
                    <a:pt x="692944" y="1150144"/>
                    <a:pt x="816769" y="1302544"/>
                  </a:cubicBezTo>
                  <a:lnTo>
                    <a:pt x="416719" y="1302544"/>
                  </a:lnTo>
                  <a:cubicBezTo>
                    <a:pt x="416719" y="1302544"/>
                    <a:pt x="588169" y="912019"/>
                    <a:pt x="416719" y="721519"/>
                  </a:cubicBezTo>
                  <a:cubicBezTo>
                    <a:pt x="416719" y="721519"/>
                    <a:pt x="473869" y="1054894"/>
                    <a:pt x="7144" y="1493044"/>
                  </a:cubicBezTo>
                  <a:lnTo>
                    <a:pt x="2369344" y="1493044"/>
                  </a:lnTo>
                  <a:cubicBezTo>
                    <a:pt x="2535079" y="1096804"/>
                    <a:pt x="2588419" y="569119"/>
                    <a:pt x="2312194" y="7144"/>
                  </a:cubicBezTo>
                  <a:close/>
                </a:path>
              </a:pathLst>
            </a:custGeom>
            <a:solidFill>
              <a:schemeClr val="accent5"/>
            </a:solidFill>
            <a:ln w="9525" cap="flat">
              <a:noFill/>
              <a:prstDash val="solid"/>
              <a:miter/>
            </a:ln>
          </p:spPr>
          <p:txBody>
            <a:bodyPr rtlCol="0" anchor="ctr"/>
            <a:lstStyle/>
            <a:p>
              <a:endParaRPr lang="en-US"/>
            </a:p>
          </p:txBody>
        </p:sp>
        <p:sp>
          <p:nvSpPr>
            <p:cNvPr id="235" name="Freeform: Shape 15">
              <a:extLst>
                <a:ext uri="{FF2B5EF4-FFF2-40B4-BE49-F238E27FC236}">
                  <a16:creationId xmlns:a16="http://schemas.microsoft.com/office/drawing/2014/main" id="{D8122ACD-E7BF-494E-A02B-1241B5673390}"/>
                </a:ext>
              </a:extLst>
            </p:cNvPr>
            <p:cNvSpPr/>
            <p:nvPr/>
          </p:nvSpPr>
          <p:spPr>
            <a:xfrm>
              <a:off x="5840254" y="-1540669"/>
              <a:ext cx="3057525" cy="1619250"/>
            </a:xfrm>
            <a:custGeom>
              <a:avLst/>
              <a:gdLst>
                <a:gd name="connsiteX0" fmla="*/ 221456 w 3057525"/>
                <a:gd name="connsiteY0" fmla="*/ 1331119 h 1619250"/>
                <a:gd name="connsiteX1" fmla="*/ 697706 w 3057525"/>
                <a:gd name="connsiteY1" fmla="*/ 1102519 h 1619250"/>
                <a:gd name="connsiteX2" fmla="*/ 812006 w 3057525"/>
                <a:gd name="connsiteY2" fmla="*/ 1359694 h 1619250"/>
                <a:gd name="connsiteX3" fmla="*/ 1250156 w 3057525"/>
                <a:gd name="connsiteY3" fmla="*/ 1359694 h 1619250"/>
                <a:gd name="connsiteX4" fmla="*/ 1345406 w 3057525"/>
                <a:gd name="connsiteY4" fmla="*/ 835819 h 1619250"/>
                <a:gd name="connsiteX5" fmla="*/ 1107281 w 3057525"/>
                <a:gd name="connsiteY5" fmla="*/ 7144 h 1619250"/>
                <a:gd name="connsiteX6" fmla="*/ 1602581 w 3057525"/>
                <a:gd name="connsiteY6" fmla="*/ 826294 h 1619250"/>
                <a:gd name="connsiteX7" fmla="*/ 1726406 w 3057525"/>
                <a:gd name="connsiteY7" fmla="*/ 1445419 h 1619250"/>
                <a:gd name="connsiteX8" fmla="*/ 2135981 w 3057525"/>
                <a:gd name="connsiteY8" fmla="*/ 1445419 h 1619250"/>
                <a:gd name="connsiteX9" fmla="*/ 2288381 w 3057525"/>
                <a:gd name="connsiteY9" fmla="*/ 1226344 h 1619250"/>
                <a:gd name="connsiteX10" fmla="*/ 2355056 w 3057525"/>
                <a:gd name="connsiteY10" fmla="*/ 1473994 h 1619250"/>
                <a:gd name="connsiteX11" fmla="*/ 2850357 w 3057525"/>
                <a:gd name="connsiteY11" fmla="*/ 1473994 h 1619250"/>
                <a:gd name="connsiteX12" fmla="*/ 2955132 w 3057525"/>
                <a:gd name="connsiteY12" fmla="*/ 1054894 h 1619250"/>
                <a:gd name="connsiteX13" fmla="*/ 2945607 w 3057525"/>
                <a:gd name="connsiteY13" fmla="*/ 1616869 h 1619250"/>
                <a:gd name="connsiteX14" fmla="*/ 7144 w 3057525"/>
                <a:gd name="connsiteY14" fmla="*/ 1616869 h 1619250"/>
                <a:gd name="connsiteX15" fmla="*/ 221456 w 3057525"/>
                <a:gd name="connsiteY15" fmla="*/ 1331119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7525" h="1619250">
                  <a:moveTo>
                    <a:pt x="221456" y="1331119"/>
                  </a:moveTo>
                  <a:cubicBezTo>
                    <a:pt x="221456" y="1331119"/>
                    <a:pt x="764381" y="1388269"/>
                    <a:pt x="697706" y="1102519"/>
                  </a:cubicBezTo>
                  <a:cubicBezTo>
                    <a:pt x="697706" y="1102519"/>
                    <a:pt x="850106" y="1207294"/>
                    <a:pt x="812006" y="1359694"/>
                  </a:cubicBezTo>
                  <a:lnTo>
                    <a:pt x="1250156" y="1359694"/>
                  </a:lnTo>
                  <a:cubicBezTo>
                    <a:pt x="1250156" y="1359694"/>
                    <a:pt x="1554956" y="1121569"/>
                    <a:pt x="1345406" y="835819"/>
                  </a:cubicBezTo>
                  <a:cubicBezTo>
                    <a:pt x="1135856" y="550069"/>
                    <a:pt x="1021556" y="216694"/>
                    <a:pt x="1107281" y="7144"/>
                  </a:cubicBezTo>
                  <a:cubicBezTo>
                    <a:pt x="1107281" y="7144"/>
                    <a:pt x="1050131" y="473869"/>
                    <a:pt x="1602581" y="826294"/>
                  </a:cubicBezTo>
                  <a:cubicBezTo>
                    <a:pt x="1878806" y="1016794"/>
                    <a:pt x="1726406" y="1445419"/>
                    <a:pt x="1726406" y="1445419"/>
                  </a:cubicBezTo>
                  <a:lnTo>
                    <a:pt x="2135981" y="1445419"/>
                  </a:lnTo>
                  <a:cubicBezTo>
                    <a:pt x="2135981" y="1445419"/>
                    <a:pt x="2316956" y="1407319"/>
                    <a:pt x="2288381" y="1226344"/>
                  </a:cubicBezTo>
                  <a:cubicBezTo>
                    <a:pt x="2288381" y="1226344"/>
                    <a:pt x="2421731" y="1369219"/>
                    <a:pt x="2355056" y="1473994"/>
                  </a:cubicBezTo>
                  <a:lnTo>
                    <a:pt x="2850357" y="1473994"/>
                  </a:lnTo>
                  <a:cubicBezTo>
                    <a:pt x="2850357" y="1473994"/>
                    <a:pt x="3078957" y="1312069"/>
                    <a:pt x="2955132" y="1054894"/>
                  </a:cubicBezTo>
                  <a:cubicBezTo>
                    <a:pt x="2955132" y="1054894"/>
                    <a:pt x="3183732" y="1283494"/>
                    <a:pt x="2945607" y="1616869"/>
                  </a:cubicBezTo>
                  <a:lnTo>
                    <a:pt x="7144" y="1616869"/>
                  </a:lnTo>
                  <a:lnTo>
                    <a:pt x="221456" y="1331119"/>
                  </a:lnTo>
                  <a:close/>
                </a:path>
              </a:pathLst>
            </a:custGeom>
            <a:solidFill>
              <a:schemeClr val="accent5"/>
            </a:solidFill>
            <a:ln w="9525" cap="flat">
              <a:noFill/>
              <a:prstDash val="solid"/>
              <a:miter/>
            </a:ln>
          </p:spPr>
          <p:txBody>
            <a:bodyPr rtlCol="0" anchor="ctr"/>
            <a:lstStyle/>
            <a:p>
              <a:endParaRPr lang="en-US"/>
            </a:p>
          </p:txBody>
        </p:sp>
      </p:grpSp>
      <p:grpSp>
        <p:nvGrpSpPr>
          <p:cNvPr id="236" name="Graphic 4">
            <a:extLst>
              <a:ext uri="{FF2B5EF4-FFF2-40B4-BE49-F238E27FC236}">
                <a16:creationId xmlns:a16="http://schemas.microsoft.com/office/drawing/2014/main" id="{1DA1BD96-3C63-8342-9CB7-A56F6CAEB7A6}"/>
              </a:ext>
            </a:extLst>
          </p:cNvPr>
          <p:cNvGrpSpPr/>
          <p:nvPr/>
        </p:nvGrpSpPr>
        <p:grpSpPr>
          <a:xfrm flipH="1">
            <a:off x="7324988" y="1280152"/>
            <a:ext cx="779927" cy="318792"/>
            <a:chOff x="3421602" y="-2159794"/>
            <a:chExt cx="5476182" cy="2238375"/>
          </a:xfrm>
        </p:grpSpPr>
        <p:sp>
          <p:nvSpPr>
            <p:cNvPr id="237" name="Freeform: Shape 337">
              <a:extLst>
                <a:ext uri="{FF2B5EF4-FFF2-40B4-BE49-F238E27FC236}">
                  <a16:creationId xmlns:a16="http://schemas.microsoft.com/office/drawing/2014/main" id="{4276C95E-6CBF-F549-9ECC-29C540D16EC9}"/>
                </a:ext>
              </a:extLst>
            </p:cNvPr>
            <p:cNvSpPr/>
            <p:nvPr/>
          </p:nvSpPr>
          <p:spPr>
            <a:xfrm>
              <a:off x="5217742" y="-2159794"/>
              <a:ext cx="3657600" cy="2238375"/>
            </a:xfrm>
            <a:custGeom>
              <a:avLst/>
              <a:gdLst>
                <a:gd name="connsiteX0" fmla="*/ 310568 w 3657600"/>
                <a:gd name="connsiteY0" fmla="*/ 2235994 h 2238375"/>
                <a:gd name="connsiteX1" fmla="*/ 234368 w 3657600"/>
                <a:gd name="connsiteY1" fmla="*/ 988219 h 2238375"/>
                <a:gd name="connsiteX2" fmla="*/ 358193 w 3657600"/>
                <a:gd name="connsiteY2" fmla="*/ 1721644 h 2238375"/>
                <a:gd name="connsiteX3" fmla="*/ 405818 w 3657600"/>
                <a:gd name="connsiteY3" fmla="*/ 226219 h 2238375"/>
                <a:gd name="connsiteX4" fmla="*/ 1082093 w 3657600"/>
                <a:gd name="connsiteY4" fmla="*/ 1674019 h 2238375"/>
                <a:gd name="connsiteX5" fmla="*/ 1701218 w 3657600"/>
                <a:gd name="connsiteY5" fmla="*/ 1569244 h 2238375"/>
                <a:gd name="connsiteX6" fmla="*/ 1586918 w 3657600"/>
                <a:gd name="connsiteY6" fmla="*/ 921544 h 2238375"/>
                <a:gd name="connsiteX7" fmla="*/ 1844093 w 3657600"/>
                <a:gd name="connsiteY7" fmla="*/ 7144 h 2238375"/>
                <a:gd name="connsiteX8" fmla="*/ 2148893 w 3657600"/>
                <a:gd name="connsiteY8" fmla="*/ 1016794 h 2238375"/>
                <a:gd name="connsiteX9" fmla="*/ 2463218 w 3657600"/>
                <a:gd name="connsiteY9" fmla="*/ 1921669 h 2238375"/>
                <a:gd name="connsiteX10" fmla="*/ 2891843 w 3657600"/>
                <a:gd name="connsiteY10" fmla="*/ 1388269 h 2238375"/>
                <a:gd name="connsiteX11" fmla="*/ 3082343 w 3657600"/>
                <a:gd name="connsiteY11" fmla="*/ 1988344 h 2238375"/>
                <a:gd name="connsiteX12" fmla="*/ 3482393 w 3657600"/>
                <a:gd name="connsiteY12" fmla="*/ 1769269 h 2238375"/>
                <a:gd name="connsiteX13" fmla="*/ 3644318 w 3657600"/>
                <a:gd name="connsiteY13" fmla="*/ 2235994 h 2238375"/>
                <a:gd name="connsiteX14" fmla="*/ 310568 w 3657600"/>
                <a:gd name="connsiteY14" fmla="*/ 223599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238375">
                  <a:moveTo>
                    <a:pt x="310568" y="2235994"/>
                  </a:moveTo>
                  <a:cubicBezTo>
                    <a:pt x="310568" y="2235994"/>
                    <a:pt x="-318083" y="2045494"/>
                    <a:pt x="234368" y="988219"/>
                  </a:cubicBezTo>
                  <a:cubicBezTo>
                    <a:pt x="234368" y="988219"/>
                    <a:pt x="120068" y="1607344"/>
                    <a:pt x="358193" y="1721644"/>
                  </a:cubicBezTo>
                  <a:cubicBezTo>
                    <a:pt x="358193" y="1721644"/>
                    <a:pt x="758243" y="788194"/>
                    <a:pt x="405818" y="226219"/>
                  </a:cubicBezTo>
                  <a:cubicBezTo>
                    <a:pt x="405818" y="226219"/>
                    <a:pt x="1129718" y="597694"/>
                    <a:pt x="1082093" y="1674019"/>
                  </a:cubicBezTo>
                  <a:cubicBezTo>
                    <a:pt x="1082093" y="1674019"/>
                    <a:pt x="1405943" y="1435894"/>
                    <a:pt x="1701218" y="1569244"/>
                  </a:cubicBezTo>
                  <a:cubicBezTo>
                    <a:pt x="1701218" y="1569244"/>
                    <a:pt x="1800278" y="1348264"/>
                    <a:pt x="1586918" y="921544"/>
                  </a:cubicBezTo>
                  <a:cubicBezTo>
                    <a:pt x="1367843" y="483394"/>
                    <a:pt x="1844093" y="7144"/>
                    <a:pt x="1844093" y="7144"/>
                  </a:cubicBezTo>
                  <a:cubicBezTo>
                    <a:pt x="1844093" y="7144"/>
                    <a:pt x="1623113" y="503396"/>
                    <a:pt x="2148893" y="1016794"/>
                  </a:cubicBezTo>
                  <a:cubicBezTo>
                    <a:pt x="2567993" y="1426369"/>
                    <a:pt x="2463218" y="1921669"/>
                    <a:pt x="2463218" y="1921669"/>
                  </a:cubicBezTo>
                  <a:cubicBezTo>
                    <a:pt x="2463218" y="1921669"/>
                    <a:pt x="3015668" y="1874044"/>
                    <a:pt x="2891843" y="1388269"/>
                  </a:cubicBezTo>
                  <a:cubicBezTo>
                    <a:pt x="2891843" y="1388269"/>
                    <a:pt x="3158543" y="1683544"/>
                    <a:pt x="3082343" y="1988344"/>
                  </a:cubicBezTo>
                  <a:cubicBezTo>
                    <a:pt x="3082343" y="1988344"/>
                    <a:pt x="3491918" y="1988344"/>
                    <a:pt x="3482393" y="1769269"/>
                  </a:cubicBezTo>
                  <a:cubicBezTo>
                    <a:pt x="3482393" y="1769269"/>
                    <a:pt x="3701468" y="2026444"/>
                    <a:pt x="3644318" y="2235994"/>
                  </a:cubicBezTo>
                  <a:lnTo>
                    <a:pt x="310568" y="2235994"/>
                  </a:lnTo>
                  <a:close/>
                </a:path>
              </a:pathLst>
            </a:custGeom>
            <a:solidFill>
              <a:schemeClr val="accent6"/>
            </a:solidFill>
            <a:ln w="9525" cap="flat">
              <a:noFill/>
              <a:prstDash val="solid"/>
              <a:miter/>
            </a:ln>
          </p:spPr>
          <p:txBody>
            <a:bodyPr rtlCol="0" anchor="ctr"/>
            <a:lstStyle/>
            <a:p>
              <a:endParaRPr lang="en-US" dirty="0"/>
            </a:p>
          </p:txBody>
        </p:sp>
        <p:sp>
          <p:nvSpPr>
            <p:cNvPr id="238" name="Freeform: Shape 338">
              <a:extLst>
                <a:ext uri="{FF2B5EF4-FFF2-40B4-BE49-F238E27FC236}">
                  <a16:creationId xmlns:a16="http://schemas.microsoft.com/office/drawing/2014/main" id="{54FF9B88-49D8-304C-96C5-67E303473A81}"/>
                </a:ext>
              </a:extLst>
            </p:cNvPr>
            <p:cNvSpPr/>
            <p:nvPr/>
          </p:nvSpPr>
          <p:spPr>
            <a:xfrm>
              <a:off x="3421602" y="-1369222"/>
              <a:ext cx="2105024" cy="1447803"/>
            </a:xfrm>
            <a:custGeom>
              <a:avLst/>
              <a:gdLst>
                <a:gd name="connsiteX0" fmla="*/ 1801911 w 2105025"/>
                <a:gd name="connsiteY0" fmla="*/ 969169 h 1447800"/>
                <a:gd name="connsiteX1" fmla="*/ 1573311 w 2105025"/>
                <a:gd name="connsiteY1" fmla="*/ 159544 h 1447800"/>
                <a:gd name="connsiteX2" fmla="*/ 1239936 w 2105025"/>
                <a:gd name="connsiteY2" fmla="*/ 912019 h 1447800"/>
                <a:gd name="connsiteX3" fmla="*/ 716061 w 2105025"/>
                <a:gd name="connsiteY3" fmla="*/ 835819 h 1447800"/>
                <a:gd name="connsiteX4" fmla="*/ 344586 w 2105025"/>
                <a:gd name="connsiteY4" fmla="*/ 7144 h 1447800"/>
                <a:gd name="connsiteX5" fmla="*/ 220761 w 2105025"/>
                <a:gd name="connsiteY5" fmla="*/ 816769 h 1447800"/>
                <a:gd name="connsiteX6" fmla="*/ 20736 w 2105025"/>
                <a:gd name="connsiteY6" fmla="*/ 1445419 h 1447800"/>
                <a:gd name="connsiteX7" fmla="*/ 2106711 w 2105025"/>
                <a:gd name="connsiteY7" fmla="*/ 1445419 h 1447800"/>
                <a:gd name="connsiteX8" fmla="*/ 1801911 w 2105025"/>
                <a:gd name="connsiteY8" fmla="*/ 969169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5025" h="1447800">
                  <a:moveTo>
                    <a:pt x="1801911" y="969169"/>
                  </a:moveTo>
                  <a:cubicBezTo>
                    <a:pt x="1801911" y="969169"/>
                    <a:pt x="1344711" y="959644"/>
                    <a:pt x="1573311" y="159544"/>
                  </a:cubicBezTo>
                  <a:cubicBezTo>
                    <a:pt x="1573311" y="159544"/>
                    <a:pt x="1182786" y="416719"/>
                    <a:pt x="1239936" y="912019"/>
                  </a:cubicBezTo>
                  <a:cubicBezTo>
                    <a:pt x="1239936" y="912019"/>
                    <a:pt x="954186" y="711994"/>
                    <a:pt x="716061" y="835819"/>
                  </a:cubicBezTo>
                  <a:cubicBezTo>
                    <a:pt x="716061" y="835819"/>
                    <a:pt x="858936" y="226219"/>
                    <a:pt x="344586" y="7144"/>
                  </a:cubicBezTo>
                  <a:cubicBezTo>
                    <a:pt x="344586" y="7144"/>
                    <a:pt x="506511" y="426244"/>
                    <a:pt x="220761" y="816769"/>
                  </a:cubicBezTo>
                  <a:cubicBezTo>
                    <a:pt x="-70704" y="1215866"/>
                    <a:pt x="20736" y="1445419"/>
                    <a:pt x="20736" y="1445419"/>
                  </a:cubicBezTo>
                  <a:lnTo>
                    <a:pt x="2106711" y="1445419"/>
                  </a:lnTo>
                  <a:lnTo>
                    <a:pt x="1801911" y="969169"/>
                  </a:lnTo>
                  <a:close/>
                </a:path>
              </a:pathLst>
            </a:custGeom>
            <a:solidFill>
              <a:schemeClr val="accent6"/>
            </a:solidFill>
            <a:ln w="9525" cap="flat">
              <a:noFill/>
              <a:prstDash val="solid"/>
              <a:miter/>
            </a:ln>
          </p:spPr>
          <p:txBody>
            <a:bodyPr rtlCol="0" anchor="ctr"/>
            <a:lstStyle/>
            <a:p>
              <a:endParaRPr lang="en-US"/>
            </a:p>
          </p:txBody>
        </p:sp>
        <p:sp>
          <p:nvSpPr>
            <p:cNvPr id="239" name="Freeform: Shape 339">
              <a:extLst>
                <a:ext uri="{FF2B5EF4-FFF2-40B4-BE49-F238E27FC236}">
                  <a16:creationId xmlns:a16="http://schemas.microsoft.com/office/drawing/2014/main" id="{30D21140-FB0F-3640-BCAC-DA30DC13FE4E}"/>
                </a:ext>
              </a:extLst>
            </p:cNvPr>
            <p:cNvSpPr/>
            <p:nvPr/>
          </p:nvSpPr>
          <p:spPr>
            <a:xfrm>
              <a:off x="3597116" y="-1416844"/>
              <a:ext cx="2505075" cy="1495425"/>
            </a:xfrm>
            <a:custGeom>
              <a:avLst/>
              <a:gdLst>
                <a:gd name="connsiteX0" fmla="*/ 2312194 w 2505075"/>
                <a:gd name="connsiteY0" fmla="*/ 7144 h 1495425"/>
                <a:gd name="connsiteX1" fmla="*/ 1969294 w 2505075"/>
                <a:gd name="connsiteY1" fmla="*/ 1302544 h 1495425"/>
                <a:gd name="connsiteX2" fmla="*/ 1626394 w 2505075"/>
                <a:gd name="connsiteY2" fmla="*/ 1302544 h 1495425"/>
                <a:gd name="connsiteX3" fmla="*/ 1264444 w 2505075"/>
                <a:gd name="connsiteY3" fmla="*/ 921544 h 1495425"/>
                <a:gd name="connsiteX4" fmla="*/ 1321594 w 2505075"/>
                <a:gd name="connsiteY4" fmla="*/ 1273969 h 1495425"/>
                <a:gd name="connsiteX5" fmla="*/ 1026319 w 2505075"/>
                <a:gd name="connsiteY5" fmla="*/ 1273969 h 1495425"/>
                <a:gd name="connsiteX6" fmla="*/ 835819 w 2505075"/>
                <a:gd name="connsiteY6" fmla="*/ 978694 h 1495425"/>
                <a:gd name="connsiteX7" fmla="*/ 816769 w 2505075"/>
                <a:gd name="connsiteY7" fmla="*/ 1302544 h 1495425"/>
                <a:gd name="connsiteX8" fmla="*/ 416719 w 2505075"/>
                <a:gd name="connsiteY8" fmla="*/ 1302544 h 1495425"/>
                <a:gd name="connsiteX9" fmla="*/ 416719 w 2505075"/>
                <a:gd name="connsiteY9" fmla="*/ 721519 h 1495425"/>
                <a:gd name="connsiteX10" fmla="*/ 7144 w 2505075"/>
                <a:gd name="connsiteY10" fmla="*/ 1493044 h 1495425"/>
                <a:gd name="connsiteX11" fmla="*/ 2369344 w 2505075"/>
                <a:gd name="connsiteY11" fmla="*/ 1493044 h 1495425"/>
                <a:gd name="connsiteX12" fmla="*/ 2312194 w 2505075"/>
                <a:gd name="connsiteY12"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5075" h="1495425">
                  <a:moveTo>
                    <a:pt x="2312194" y="7144"/>
                  </a:moveTo>
                  <a:cubicBezTo>
                    <a:pt x="2312194" y="7144"/>
                    <a:pt x="2359819" y="845344"/>
                    <a:pt x="1969294" y="1302544"/>
                  </a:cubicBezTo>
                  <a:lnTo>
                    <a:pt x="1626394" y="1302544"/>
                  </a:lnTo>
                  <a:cubicBezTo>
                    <a:pt x="1626394" y="1302544"/>
                    <a:pt x="1254919" y="1235869"/>
                    <a:pt x="1264444" y="921544"/>
                  </a:cubicBezTo>
                  <a:cubicBezTo>
                    <a:pt x="1264444" y="921544"/>
                    <a:pt x="1188244" y="1159669"/>
                    <a:pt x="1321594" y="1273969"/>
                  </a:cubicBezTo>
                  <a:lnTo>
                    <a:pt x="1026319" y="1273969"/>
                  </a:lnTo>
                  <a:cubicBezTo>
                    <a:pt x="1026319" y="1273969"/>
                    <a:pt x="740569" y="1235869"/>
                    <a:pt x="835819" y="978694"/>
                  </a:cubicBezTo>
                  <a:cubicBezTo>
                    <a:pt x="835819" y="978694"/>
                    <a:pt x="692944" y="1150144"/>
                    <a:pt x="816769" y="1302544"/>
                  </a:cubicBezTo>
                  <a:lnTo>
                    <a:pt x="416719" y="1302544"/>
                  </a:lnTo>
                  <a:cubicBezTo>
                    <a:pt x="416719" y="1302544"/>
                    <a:pt x="588169" y="912019"/>
                    <a:pt x="416719" y="721519"/>
                  </a:cubicBezTo>
                  <a:cubicBezTo>
                    <a:pt x="416719" y="721519"/>
                    <a:pt x="473869" y="1054894"/>
                    <a:pt x="7144" y="1493044"/>
                  </a:cubicBezTo>
                  <a:lnTo>
                    <a:pt x="2369344" y="1493044"/>
                  </a:lnTo>
                  <a:cubicBezTo>
                    <a:pt x="2535079" y="1096804"/>
                    <a:pt x="2588419" y="569119"/>
                    <a:pt x="2312194" y="7144"/>
                  </a:cubicBezTo>
                  <a:close/>
                </a:path>
              </a:pathLst>
            </a:custGeom>
            <a:solidFill>
              <a:schemeClr val="accent5"/>
            </a:solidFill>
            <a:ln w="9525" cap="flat">
              <a:noFill/>
              <a:prstDash val="solid"/>
              <a:miter/>
            </a:ln>
          </p:spPr>
          <p:txBody>
            <a:bodyPr rtlCol="0" anchor="ctr"/>
            <a:lstStyle/>
            <a:p>
              <a:endParaRPr lang="en-US"/>
            </a:p>
          </p:txBody>
        </p:sp>
        <p:sp>
          <p:nvSpPr>
            <p:cNvPr id="240" name="Freeform: Shape 340">
              <a:extLst>
                <a:ext uri="{FF2B5EF4-FFF2-40B4-BE49-F238E27FC236}">
                  <a16:creationId xmlns:a16="http://schemas.microsoft.com/office/drawing/2014/main" id="{1FDEB937-503E-C048-8EA9-3B6AE7F28908}"/>
                </a:ext>
              </a:extLst>
            </p:cNvPr>
            <p:cNvSpPr/>
            <p:nvPr/>
          </p:nvSpPr>
          <p:spPr>
            <a:xfrm>
              <a:off x="5840258" y="-1540671"/>
              <a:ext cx="3057526" cy="1619252"/>
            </a:xfrm>
            <a:custGeom>
              <a:avLst/>
              <a:gdLst>
                <a:gd name="connsiteX0" fmla="*/ 221456 w 3057525"/>
                <a:gd name="connsiteY0" fmla="*/ 1331119 h 1619250"/>
                <a:gd name="connsiteX1" fmla="*/ 697706 w 3057525"/>
                <a:gd name="connsiteY1" fmla="*/ 1102519 h 1619250"/>
                <a:gd name="connsiteX2" fmla="*/ 812006 w 3057525"/>
                <a:gd name="connsiteY2" fmla="*/ 1359694 h 1619250"/>
                <a:gd name="connsiteX3" fmla="*/ 1250156 w 3057525"/>
                <a:gd name="connsiteY3" fmla="*/ 1359694 h 1619250"/>
                <a:gd name="connsiteX4" fmla="*/ 1345406 w 3057525"/>
                <a:gd name="connsiteY4" fmla="*/ 835819 h 1619250"/>
                <a:gd name="connsiteX5" fmla="*/ 1107281 w 3057525"/>
                <a:gd name="connsiteY5" fmla="*/ 7144 h 1619250"/>
                <a:gd name="connsiteX6" fmla="*/ 1602581 w 3057525"/>
                <a:gd name="connsiteY6" fmla="*/ 826294 h 1619250"/>
                <a:gd name="connsiteX7" fmla="*/ 1726406 w 3057525"/>
                <a:gd name="connsiteY7" fmla="*/ 1445419 h 1619250"/>
                <a:gd name="connsiteX8" fmla="*/ 2135981 w 3057525"/>
                <a:gd name="connsiteY8" fmla="*/ 1445419 h 1619250"/>
                <a:gd name="connsiteX9" fmla="*/ 2288381 w 3057525"/>
                <a:gd name="connsiteY9" fmla="*/ 1226344 h 1619250"/>
                <a:gd name="connsiteX10" fmla="*/ 2355056 w 3057525"/>
                <a:gd name="connsiteY10" fmla="*/ 1473994 h 1619250"/>
                <a:gd name="connsiteX11" fmla="*/ 2850357 w 3057525"/>
                <a:gd name="connsiteY11" fmla="*/ 1473994 h 1619250"/>
                <a:gd name="connsiteX12" fmla="*/ 2955132 w 3057525"/>
                <a:gd name="connsiteY12" fmla="*/ 1054894 h 1619250"/>
                <a:gd name="connsiteX13" fmla="*/ 2945607 w 3057525"/>
                <a:gd name="connsiteY13" fmla="*/ 1616869 h 1619250"/>
                <a:gd name="connsiteX14" fmla="*/ 7144 w 3057525"/>
                <a:gd name="connsiteY14" fmla="*/ 1616869 h 1619250"/>
                <a:gd name="connsiteX15" fmla="*/ 221456 w 3057525"/>
                <a:gd name="connsiteY15" fmla="*/ 1331119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7525" h="1619250">
                  <a:moveTo>
                    <a:pt x="221456" y="1331119"/>
                  </a:moveTo>
                  <a:cubicBezTo>
                    <a:pt x="221456" y="1331119"/>
                    <a:pt x="764381" y="1388269"/>
                    <a:pt x="697706" y="1102519"/>
                  </a:cubicBezTo>
                  <a:cubicBezTo>
                    <a:pt x="697706" y="1102519"/>
                    <a:pt x="850106" y="1207294"/>
                    <a:pt x="812006" y="1359694"/>
                  </a:cubicBezTo>
                  <a:lnTo>
                    <a:pt x="1250156" y="1359694"/>
                  </a:lnTo>
                  <a:cubicBezTo>
                    <a:pt x="1250156" y="1359694"/>
                    <a:pt x="1554956" y="1121569"/>
                    <a:pt x="1345406" y="835819"/>
                  </a:cubicBezTo>
                  <a:cubicBezTo>
                    <a:pt x="1135856" y="550069"/>
                    <a:pt x="1021556" y="216694"/>
                    <a:pt x="1107281" y="7144"/>
                  </a:cubicBezTo>
                  <a:cubicBezTo>
                    <a:pt x="1107281" y="7144"/>
                    <a:pt x="1050131" y="473869"/>
                    <a:pt x="1602581" y="826294"/>
                  </a:cubicBezTo>
                  <a:cubicBezTo>
                    <a:pt x="1878806" y="1016794"/>
                    <a:pt x="1726406" y="1445419"/>
                    <a:pt x="1726406" y="1445419"/>
                  </a:cubicBezTo>
                  <a:lnTo>
                    <a:pt x="2135981" y="1445419"/>
                  </a:lnTo>
                  <a:cubicBezTo>
                    <a:pt x="2135981" y="1445419"/>
                    <a:pt x="2316956" y="1407319"/>
                    <a:pt x="2288381" y="1226344"/>
                  </a:cubicBezTo>
                  <a:cubicBezTo>
                    <a:pt x="2288381" y="1226344"/>
                    <a:pt x="2421731" y="1369219"/>
                    <a:pt x="2355056" y="1473994"/>
                  </a:cubicBezTo>
                  <a:lnTo>
                    <a:pt x="2850357" y="1473994"/>
                  </a:lnTo>
                  <a:cubicBezTo>
                    <a:pt x="2850357" y="1473994"/>
                    <a:pt x="3078957" y="1312069"/>
                    <a:pt x="2955132" y="1054894"/>
                  </a:cubicBezTo>
                  <a:cubicBezTo>
                    <a:pt x="2955132" y="1054894"/>
                    <a:pt x="3183732" y="1283494"/>
                    <a:pt x="2945607" y="1616869"/>
                  </a:cubicBezTo>
                  <a:lnTo>
                    <a:pt x="7144" y="1616869"/>
                  </a:lnTo>
                  <a:lnTo>
                    <a:pt x="221456" y="1331119"/>
                  </a:lnTo>
                  <a:close/>
                </a:path>
              </a:pathLst>
            </a:custGeom>
            <a:solidFill>
              <a:schemeClr val="accent5"/>
            </a:solidFill>
            <a:ln w="9525" cap="flat">
              <a:noFill/>
              <a:prstDash val="solid"/>
              <a:miter/>
            </a:ln>
          </p:spPr>
          <p:txBody>
            <a:bodyPr rtlCol="0" anchor="ctr"/>
            <a:lstStyle/>
            <a:p>
              <a:endParaRPr lang="en-US"/>
            </a:p>
          </p:txBody>
        </p:sp>
      </p:grpSp>
      <p:grpSp>
        <p:nvGrpSpPr>
          <p:cNvPr id="241" name="Group 240">
            <a:extLst>
              <a:ext uri="{FF2B5EF4-FFF2-40B4-BE49-F238E27FC236}">
                <a16:creationId xmlns:a16="http://schemas.microsoft.com/office/drawing/2014/main" id="{D71179C9-CE7B-BD4F-9C7E-26615204639A}"/>
              </a:ext>
            </a:extLst>
          </p:cNvPr>
          <p:cNvGrpSpPr/>
          <p:nvPr/>
        </p:nvGrpSpPr>
        <p:grpSpPr>
          <a:xfrm>
            <a:off x="6891006" y="1597931"/>
            <a:ext cx="3126733" cy="1111560"/>
            <a:chOff x="5290338" y="2231509"/>
            <a:chExt cx="3126733" cy="1111560"/>
          </a:xfrm>
        </p:grpSpPr>
        <p:grpSp>
          <p:nvGrpSpPr>
            <p:cNvPr id="242" name="Group 241">
              <a:extLst>
                <a:ext uri="{FF2B5EF4-FFF2-40B4-BE49-F238E27FC236}">
                  <a16:creationId xmlns:a16="http://schemas.microsoft.com/office/drawing/2014/main" id="{30A1C952-3CB1-CD4E-BADE-CAAAC22287B0}"/>
                </a:ext>
              </a:extLst>
            </p:cNvPr>
            <p:cNvGrpSpPr/>
            <p:nvPr/>
          </p:nvGrpSpPr>
          <p:grpSpPr>
            <a:xfrm>
              <a:off x="6878372" y="2231509"/>
              <a:ext cx="1538699" cy="1111559"/>
              <a:chOff x="-3163604" y="-930936"/>
              <a:chExt cx="3634485" cy="2625558"/>
            </a:xfrm>
          </p:grpSpPr>
          <p:sp>
            <p:nvSpPr>
              <p:cNvPr id="400" name="Rectangle: Rounded Corners 579">
                <a:extLst>
                  <a:ext uri="{FF2B5EF4-FFF2-40B4-BE49-F238E27FC236}">
                    <a16:creationId xmlns:a16="http://schemas.microsoft.com/office/drawing/2014/main" id="{4A938C31-691A-3645-80C1-BD99E568AB43}"/>
                  </a:ext>
                </a:extLst>
              </p:cNvPr>
              <p:cNvSpPr/>
              <p:nvPr/>
            </p:nvSpPr>
            <p:spPr bwMode="auto">
              <a:xfrm>
                <a:off x="-3163604" y="-930936"/>
                <a:ext cx="3634485" cy="2259443"/>
              </a:xfrm>
              <a:prstGeom prst="roundRect">
                <a:avLst>
                  <a:gd name="adj" fmla="val 696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1" name="Freeform: Shape 581">
                <a:extLst>
                  <a:ext uri="{FF2B5EF4-FFF2-40B4-BE49-F238E27FC236}">
                    <a16:creationId xmlns:a16="http://schemas.microsoft.com/office/drawing/2014/main" id="{BCFC162B-A13F-854C-9040-FC4E4F0C54D0}"/>
                  </a:ext>
                </a:extLst>
              </p:cNvPr>
              <p:cNvSpPr/>
              <p:nvPr/>
            </p:nvSpPr>
            <p:spPr bwMode="auto">
              <a:xfrm>
                <a:off x="-1230662" y="-930936"/>
                <a:ext cx="1701543" cy="2259443"/>
              </a:xfrm>
              <a:custGeom>
                <a:avLst/>
                <a:gdLst>
                  <a:gd name="connsiteX0" fmla="*/ 0 w 1809232"/>
                  <a:gd name="connsiteY0" fmla="*/ 0 h 2054413"/>
                  <a:gd name="connsiteX1" fmla="*/ 1666245 w 1809232"/>
                  <a:gd name="connsiteY1" fmla="*/ 0 h 2054413"/>
                  <a:gd name="connsiteX2" fmla="*/ 1809232 w 1809232"/>
                  <a:gd name="connsiteY2" fmla="*/ 142987 h 2054413"/>
                  <a:gd name="connsiteX3" fmla="*/ 1809232 w 1809232"/>
                  <a:gd name="connsiteY3" fmla="*/ 1911426 h 2054413"/>
                  <a:gd name="connsiteX4" fmla="*/ 1666245 w 1809232"/>
                  <a:gd name="connsiteY4" fmla="*/ 2054413 h 2054413"/>
                  <a:gd name="connsiteX5" fmla="*/ 513604 w 1809232"/>
                  <a:gd name="connsiteY5" fmla="*/ 2054413 h 205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232" h="2054413">
                    <a:moveTo>
                      <a:pt x="0" y="0"/>
                    </a:moveTo>
                    <a:lnTo>
                      <a:pt x="1666245" y="0"/>
                    </a:lnTo>
                    <a:cubicBezTo>
                      <a:pt x="1745215" y="0"/>
                      <a:pt x="1809232" y="64017"/>
                      <a:pt x="1809232" y="142987"/>
                    </a:cubicBezTo>
                    <a:lnTo>
                      <a:pt x="1809232" y="1911426"/>
                    </a:lnTo>
                    <a:cubicBezTo>
                      <a:pt x="1809232" y="1990396"/>
                      <a:pt x="1745215" y="2054413"/>
                      <a:pt x="1666245" y="2054413"/>
                    </a:cubicBezTo>
                    <a:lnTo>
                      <a:pt x="513604" y="2054413"/>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2" name="Rectangle 401">
                <a:extLst>
                  <a:ext uri="{FF2B5EF4-FFF2-40B4-BE49-F238E27FC236}">
                    <a16:creationId xmlns:a16="http://schemas.microsoft.com/office/drawing/2014/main" id="{65786492-96E6-784A-AF9A-BF221F498E7D}"/>
                  </a:ext>
                </a:extLst>
              </p:cNvPr>
              <p:cNvSpPr/>
              <p:nvPr/>
            </p:nvSpPr>
            <p:spPr bwMode="auto">
              <a:xfrm>
                <a:off x="-3072822" y="-797016"/>
                <a:ext cx="3452924" cy="199160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a:extLst>
                  <a:ext uri="{FF2B5EF4-FFF2-40B4-BE49-F238E27FC236}">
                    <a16:creationId xmlns:a16="http://schemas.microsoft.com/office/drawing/2014/main" id="{1D60C60C-AFFA-064C-A055-760761E0EDEB}"/>
                  </a:ext>
                </a:extLst>
              </p:cNvPr>
              <p:cNvSpPr/>
              <p:nvPr/>
            </p:nvSpPr>
            <p:spPr bwMode="auto">
              <a:xfrm>
                <a:off x="-1495891" y="1328507"/>
                <a:ext cx="299060" cy="332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a:extLst>
                  <a:ext uri="{FF2B5EF4-FFF2-40B4-BE49-F238E27FC236}">
                    <a16:creationId xmlns:a16="http://schemas.microsoft.com/office/drawing/2014/main" id="{BFD22590-C15E-A543-A816-253CF3532C55}"/>
                  </a:ext>
                </a:extLst>
              </p:cNvPr>
              <p:cNvSpPr/>
              <p:nvPr/>
            </p:nvSpPr>
            <p:spPr bwMode="auto">
              <a:xfrm>
                <a:off x="-2032240" y="1570312"/>
                <a:ext cx="1371758" cy="124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243" name="Straight Connector 242">
              <a:extLst>
                <a:ext uri="{FF2B5EF4-FFF2-40B4-BE49-F238E27FC236}">
                  <a16:creationId xmlns:a16="http://schemas.microsoft.com/office/drawing/2014/main" id="{943B856E-B623-2049-B9BC-4B16D3961A1C}"/>
                </a:ext>
              </a:extLst>
            </p:cNvPr>
            <p:cNvCxnSpPr/>
            <p:nvPr/>
          </p:nvCxnSpPr>
          <p:spPr>
            <a:xfrm>
              <a:off x="6916805" y="2698134"/>
              <a:ext cx="1472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30C91279-374F-2647-8853-FC07B92FBC6B}"/>
                </a:ext>
              </a:extLst>
            </p:cNvPr>
            <p:cNvCxnSpPr>
              <a:cxnSpLocks/>
              <a:endCxn id="402" idx="2"/>
            </p:cNvCxnSpPr>
            <p:nvPr/>
          </p:nvCxnSpPr>
          <p:spPr>
            <a:xfrm>
              <a:off x="7647722" y="2698134"/>
              <a:ext cx="0" cy="433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FB4E9C76-269A-E441-839B-7485C0F5A159}"/>
                </a:ext>
              </a:extLst>
            </p:cNvPr>
            <p:cNvCxnSpPr>
              <a:cxnSpLocks/>
            </p:cNvCxnSpPr>
            <p:nvPr/>
          </p:nvCxnSpPr>
          <p:spPr>
            <a:xfrm>
              <a:off x="7385431" y="2283790"/>
              <a:ext cx="0" cy="411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55600CC6-A9CD-A741-9CB9-10E682C3F94A}"/>
                </a:ext>
              </a:extLst>
            </p:cNvPr>
            <p:cNvCxnSpPr>
              <a:cxnSpLocks/>
            </p:cNvCxnSpPr>
            <p:nvPr/>
          </p:nvCxnSpPr>
          <p:spPr>
            <a:xfrm>
              <a:off x="7875801" y="2283790"/>
              <a:ext cx="0" cy="411481"/>
            </a:xfrm>
            <a:prstGeom prst="line">
              <a:avLst/>
            </a:prstGeom>
          </p:spPr>
          <p:style>
            <a:lnRef idx="1">
              <a:schemeClr val="accent1"/>
            </a:lnRef>
            <a:fillRef idx="0">
              <a:schemeClr val="accent1"/>
            </a:fillRef>
            <a:effectRef idx="0">
              <a:schemeClr val="accent1"/>
            </a:effectRef>
            <a:fontRef idx="minor">
              <a:schemeClr val="tx1"/>
            </a:fontRef>
          </p:style>
        </p:cxnSp>
        <p:grpSp>
          <p:nvGrpSpPr>
            <p:cNvPr id="247" name="Group 246">
              <a:extLst>
                <a:ext uri="{FF2B5EF4-FFF2-40B4-BE49-F238E27FC236}">
                  <a16:creationId xmlns:a16="http://schemas.microsoft.com/office/drawing/2014/main" id="{C98DF0D8-F41D-D845-BB15-6191ED67BC62}"/>
                </a:ext>
              </a:extLst>
            </p:cNvPr>
            <p:cNvGrpSpPr/>
            <p:nvPr/>
          </p:nvGrpSpPr>
          <p:grpSpPr>
            <a:xfrm>
              <a:off x="6958310" y="2305050"/>
              <a:ext cx="385302" cy="383244"/>
              <a:chOff x="7017439" y="2363863"/>
              <a:chExt cx="267044" cy="265618"/>
            </a:xfrm>
          </p:grpSpPr>
          <p:sp>
            <p:nvSpPr>
              <p:cNvPr id="397" name="Partial Circle 572">
                <a:extLst>
                  <a:ext uri="{FF2B5EF4-FFF2-40B4-BE49-F238E27FC236}">
                    <a16:creationId xmlns:a16="http://schemas.microsoft.com/office/drawing/2014/main" id="{FE22D4D3-3BEC-5B4A-9ECE-93F5D7B08ED0}"/>
                  </a:ext>
                </a:extLst>
              </p:cNvPr>
              <p:cNvSpPr/>
              <p:nvPr/>
            </p:nvSpPr>
            <p:spPr>
              <a:xfrm>
                <a:off x="7017439" y="2372416"/>
                <a:ext cx="257065" cy="257065"/>
              </a:xfrm>
              <a:prstGeom prst="pi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98" name="Partial Circle 573">
                <a:extLst>
                  <a:ext uri="{FF2B5EF4-FFF2-40B4-BE49-F238E27FC236}">
                    <a16:creationId xmlns:a16="http://schemas.microsoft.com/office/drawing/2014/main" id="{ECBE7652-398F-FB4E-9118-CC8609E666CB}"/>
                  </a:ext>
                </a:extLst>
              </p:cNvPr>
              <p:cNvSpPr/>
              <p:nvPr/>
            </p:nvSpPr>
            <p:spPr>
              <a:xfrm>
                <a:off x="7027418" y="2363863"/>
                <a:ext cx="257065" cy="257065"/>
              </a:xfrm>
              <a:prstGeom prst="pie">
                <a:avLst>
                  <a:gd name="adj1" fmla="val 16184510"/>
                  <a:gd name="adj2" fmla="val 2145493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99" name="Oval 398">
                <a:extLst>
                  <a:ext uri="{FF2B5EF4-FFF2-40B4-BE49-F238E27FC236}">
                    <a16:creationId xmlns:a16="http://schemas.microsoft.com/office/drawing/2014/main" id="{1624FCEE-14DF-304D-9EF1-25703C667C0E}"/>
                  </a:ext>
                </a:extLst>
              </p:cNvPr>
              <p:cNvSpPr/>
              <p:nvPr/>
            </p:nvSpPr>
            <p:spPr>
              <a:xfrm>
                <a:off x="7068473" y="2423451"/>
                <a:ext cx="154996" cy="154996"/>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grpSp>
          <p:nvGrpSpPr>
            <p:cNvPr id="248" name="Group 247">
              <a:extLst>
                <a:ext uri="{FF2B5EF4-FFF2-40B4-BE49-F238E27FC236}">
                  <a16:creationId xmlns:a16="http://schemas.microsoft.com/office/drawing/2014/main" id="{629FFCF0-1284-3549-B01E-B899F5920C0B}"/>
                </a:ext>
              </a:extLst>
            </p:cNvPr>
            <p:cNvGrpSpPr/>
            <p:nvPr/>
          </p:nvGrpSpPr>
          <p:grpSpPr>
            <a:xfrm>
              <a:off x="7486245" y="2332104"/>
              <a:ext cx="297324" cy="311847"/>
              <a:chOff x="6470825" y="1422750"/>
              <a:chExt cx="641248" cy="693070"/>
            </a:xfrm>
          </p:grpSpPr>
          <p:sp>
            <p:nvSpPr>
              <p:cNvPr id="393" name="Freeform 28">
                <a:extLst>
                  <a:ext uri="{FF2B5EF4-FFF2-40B4-BE49-F238E27FC236}">
                    <a16:creationId xmlns:a16="http://schemas.microsoft.com/office/drawing/2014/main" id="{3D384413-EDC4-9544-B6BE-778C0BC055CB}"/>
                  </a:ext>
                </a:extLst>
              </p:cNvPr>
              <p:cNvSpPr>
                <a:spLocks/>
              </p:cNvSpPr>
              <p:nvPr/>
            </p:nvSpPr>
            <p:spPr bwMode="black">
              <a:xfrm rot="10800000">
                <a:off x="6470825" y="1956596"/>
                <a:ext cx="138855" cy="159224"/>
              </a:xfrm>
              <a:prstGeom prst="roundRect">
                <a:avLst>
                  <a:gd name="adj" fmla="val 50000"/>
                </a:avLst>
              </a:prstGeom>
              <a:solidFill>
                <a:schemeClr val="accent6"/>
              </a:solidFill>
              <a:ln w="9525">
                <a:noFill/>
                <a:round/>
                <a:headEnd/>
                <a:tailEnd/>
              </a:ln>
            </p:spPr>
            <p:txBody>
              <a:bodyPr lIns="68589" tIns="34295" rIns="68589" bIns="34295"/>
              <a:lstStyle/>
              <a:p>
                <a:endParaRPr lang="en-US" dirty="0">
                  <a:latin typeface="+mj-lt"/>
                </a:endParaRPr>
              </a:p>
            </p:txBody>
          </p:sp>
          <p:sp>
            <p:nvSpPr>
              <p:cNvPr id="394" name="Freeform 29">
                <a:extLst>
                  <a:ext uri="{FF2B5EF4-FFF2-40B4-BE49-F238E27FC236}">
                    <a16:creationId xmlns:a16="http://schemas.microsoft.com/office/drawing/2014/main" id="{FF6A736C-ABEA-D041-9D77-3053B97A7CD0}"/>
                  </a:ext>
                </a:extLst>
              </p:cNvPr>
              <p:cNvSpPr>
                <a:spLocks/>
              </p:cNvSpPr>
              <p:nvPr/>
            </p:nvSpPr>
            <p:spPr bwMode="black">
              <a:xfrm rot="10800000">
                <a:off x="6634048" y="1849811"/>
                <a:ext cx="138855" cy="266009"/>
              </a:xfrm>
              <a:prstGeom prst="roundRect">
                <a:avLst>
                  <a:gd name="adj" fmla="val 50000"/>
                </a:avLst>
              </a:prstGeom>
              <a:solidFill>
                <a:schemeClr val="accent6"/>
              </a:solidFill>
              <a:ln w="9525">
                <a:noFill/>
                <a:round/>
                <a:headEnd/>
                <a:tailEnd/>
              </a:ln>
            </p:spPr>
            <p:txBody>
              <a:bodyPr lIns="68589" tIns="34295" rIns="68589" bIns="34295"/>
              <a:lstStyle/>
              <a:p>
                <a:endParaRPr lang="en-US" dirty="0">
                  <a:latin typeface="+mj-lt"/>
                </a:endParaRPr>
              </a:p>
            </p:txBody>
          </p:sp>
          <p:sp>
            <p:nvSpPr>
              <p:cNvPr id="395" name="Freeform 30">
                <a:extLst>
                  <a:ext uri="{FF2B5EF4-FFF2-40B4-BE49-F238E27FC236}">
                    <a16:creationId xmlns:a16="http://schemas.microsoft.com/office/drawing/2014/main" id="{30BAA152-02CC-954A-B49A-CCB04BA41030}"/>
                  </a:ext>
                </a:extLst>
              </p:cNvPr>
              <p:cNvSpPr>
                <a:spLocks/>
              </p:cNvSpPr>
              <p:nvPr/>
            </p:nvSpPr>
            <p:spPr bwMode="black">
              <a:xfrm rot="10800000">
                <a:off x="6802499" y="1625755"/>
                <a:ext cx="138855" cy="490065"/>
              </a:xfrm>
              <a:prstGeom prst="roundRect">
                <a:avLst>
                  <a:gd name="adj" fmla="val 50000"/>
                </a:avLst>
              </a:prstGeom>
              <a:solidFill>
                <a:schemeClr val="accent6"/>
              </a:solidFill>
              <a:ln w="9525">
                <a:noFill/>
                <a:round/>
                <a:headEnd/>
                <a:tailEnd/>
              </a:ln>
            </p:spPr>
            <p:txBody>
              <a:bodyPr lIns="68589" tIns="34295" rIns="68589" bIns="34295"/>
              <a:lstStyle/>
              <a:p>
                <a:endParaRPr lang="en-US" dirty="0">
                  <a:latin typeface="+mj-lt"/>
                </a:endParaRPr>
              </a:p>
            </p:txBody>
          </p:sp>
          <p:sp>
            <p:nvSpPr>
              <p:cNvPr id="396" name="Rounded Rectangle 31">
                <a:extLst>
                  <a:ext uri="{FF2B5EF4-FFF2-40B4-BE49-F238E27FC236}">
                    <a16:creationId xmlns:a16="http://schemas.microsoft.com/office/drawing/2014/main" id="{DA6BD85A-DAB9-6F44-A977-5117D79B36D1}"/>
                  </a:ext>
                </a:extLst>
              </p:cNvPr>
              <p:cNvSpPr/>
              <p:nvPr/>
            </p:nvSpPr>
            <p:spPr>
              <a:xfrm rot="10800000">
                <a:off x="6973250" y="1422750"/>
                <a:ext cx="138823" cy="69307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68589" tIns="34295" rIns="68589" bIns="34295" rtlCol="0" anchor="ctr"/>
              <a:lstStyle/>
              <a:p>
                <a:pPr algn="ctr" eaLnBrk="0" hangingPunct="0">
                  <a:spcBef>
                    <a:spcPct val="50000"/>
                  </a:spcBef>
                </a:pPr>
                <a:endParaRPr lang="en-US" sz="1700" dirty="0">
                  <a:solidFill>
                    <a:schemeClr val="bg1"/>
                  </a:solidFill>
                </a:endParaRPr>
              </a:p>
            </p:txBody>
          </p:sp>
        </p:grpSp>
        <p:cxnSp>
          <p:nvCxnSpPr>
            <p:cNvPr id="249" name="Straight Connector 248">
              <a:extLst>
                <a:ext uri="{FF2B5EF4-FFF2-40B4-BE49-F238E27FC236}">
                  <a16:creationId xmlns:a16="http://schemas.microsoft.com/office/drawing/2014/main" id="{402A9054-97B8-1E46-94CF-E02E571342C9}"/>
                </a:ext>
              </a:extLst>
            </p:cNvPr>
            <p:cNvCxnSpPr>
              <a:cxnSpLocks/>
            </p:cNvCxnSpPr>
            <p:nvPr/>
          </p:nvCxnSpPr>
          <p:spPr>
            <a:xfrm>
              <a:off x="7418580" y="2654419"/>
              <a:ext cx="404891" cy="0"/>
            </a:xfrm>
            <a:prstGeom prst="line">
              <a:avLst/>
            </a:prstGeom>
            <a:ln w="3175">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sp>
          <p:nvSpPr>
            <p:cNvPr id="250" name="Circle: Hollow 398">
              <a:extLst>
                <a:ext uri="{FF2B5EF4-FFF2-40B4-BE49-F238E27FC236}">
                  <a16:creationId xmlns:a16="http://schemas.microsoft.com/office/drawing/2014/main" id="{79E48F02-A5FA-B941-BEB2-8C6B63468539}"/>
                </a:ext>
              </a:extLst>
            </p:cNvPr>
            <p:cNvSpPr/>
            <p:nvPr/>
          </p:nvSpPr>
          <p:spPr>
            <a:xfrm>
              <a:off x="7944163" y="2324641"/>
              <a:ext cx="330715" cy="330715"/>
            </a:xfrm>
            <a:prstGeom prst="donut">
              <a:avLst>
                <a:gd name="adj" fmla="val 1082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51" name="Block Arc 250">
              <a:extLst>
                <a:ext uri="{FF2B5EF4-FFF2-40B4-BE49-F238E27FC236}">
                  <a16:creationId xmlns:a16="http://schemas.microsoft.com/office/drawing/2014/main" id="{F001F069-0A99-3943-95CC-5CE3935F20D4}"/>
                </a:ext>
              </a:extLst>
            </p:cNvPr>
            <p:cNvSpPr/>
            <p:nvPr/>
          </p:nvSpPr>
          <p:spPr>
            <a:xfrm>
              <a:off x="7944163" y="2324641"/>
              <a:ext cx="330715" cy="330715"/>
            </a:xfrm>
            <a:prstGeom prst="blockArc">
              <a:avLst>
                <a:gd name="adj1" fmla="val 7225547"/>
                <a:gd name="adj2" fmla="val 16276382"/>
                <a:gd name="adj3" fmla="val 11197"/>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252" name="Group 251">
              <a:extLst>
                <a:ext uri="{FF2B5EF4-FFF2-40B4-BE49-F238E27FC236}">
                  <a16:creationId xmlns:a16="http://schemas.microsoft.com/office/drawing/2014/main" id="{62BBE1A2-3724-D34D-A1B4-3E226F11EB85}"/>
                </a:ext>
              </a:extLst>
            </p:cNvPr>
            <p:cNvGrpSpPr/>
            <p:nvPr/>
          </p:nvGrpSpPr>
          <p:grpSpPr>
            <a:xfrm>
              <a:off x="6944414" y="2904026"/>
              <a:ext cx="677587" cy="293652"/>
              <a:chOff x="6944414" y="2904026"/>
              <a:chExt cx="677587" cy="293652"/>
            </a:xfrm>
          </p:grpSpPr>
          <p:sp>
            <p:nvSpPr>
              <p:cNvPr id="387" name="Rectangle 386">
                <a:extLst>
                  <a:ext uri="{FF2B5EF4-FFF2-40B4-BE49-F238E27FC236}">
                    <a16:creationId xmlns:a16="http://schemas.microsoft.com/office/drawing/2014/main" id="{7032181C-2C19-4A48-A582-A96BEBEF5C00}"/>
                  </a:ext>
                </a:extLst>
              </p:cNvPr>
              <p:cNvSpPr/>
              <p:nvPr/>
            </p:nvSpPr>
            <p:spPr>
              <a:xfrm>
                <a:off x="6944414" y="3079362"/>
                <a:ext cx="322132" cy="274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8" name="Rectangle 387">
                <a:extLst>
                  <a:ext uri="{FF2B5EF4-FFF2-40B4-BE49-F238E27FC236}">
                    <a16:creationId xmlns:a16="http://schemas.microsoft.com/office/drawing/2014/main" id="{2AE0091D-1922-9D45-A4C2-DC2462CDDB86}"/>
                  </a:ext>
                </a:extLst>
              </p:cNvPr>
              <p:cNvSpPr/>
              <p:nvPr/>
            </p:nvSpPr>
            <p:spPr>
              <a:xfrm>
                <a:off x="7299869" y="3079362"/>
                <a:ext cx="322132" cy="274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9" name="Block Arc 388">
                <a:extLst>
                  <a:ext uri="{FF2B5EF4-FFF2-40B4-BE49-F238E27FC236}">
                    <a16:creationId xmlns:a16="http://schemas.microsoft.com/office/drawing/2014/main" id="{4E1F7F85-A885-304C-A8D1-316FC8F4B748}"/>
                  </a:ext>
                </a:extLst>
              </p:cNvPr>
              <p:cNvSpPr/>
              <p:nvPr/>
            </p:nvSpPr>
            <p:spPr>
              <a:xfrm>
                <a:off x="6947156" y="2904026"/>
                <a:ext cx="293652" cy="293652"/>
              </a:xfrm>
              <a:prstGeom prst="blockArc">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90" name="Block Arc 389">
                <a:extLst>
                  <a:ext uri="{FF2B5EF4-FFF2-40B4-BE49-F238E27FC236}">
                    <a16:creationId xmlns:a16="http://schemas.microsoft.com/office/drawing/2014/main" id="{511DE074-82B5-7941-9236-86F6BD177B38}"/>
                  </a:ext>
                </a:extLst>
              </p:cNvPr>
              <p:cNvSpPr/>
              <p:nvPr/>
            </p:nvSpPr>
            <p:spPr>
              <a:xfrm>
                <a:off x="6947156" y="2904026"/>
                <a:ext cx="293652" cy="293652"/>
              </a:xfrm>
              <a:prstGeom prst="blockArc">
                <a:avLst>
                  <a:gd name="adj1" fmla="val 17526567"/>
                  <a:gd name="adj2" fmla="val 0"/>
                  <a:gd name="adj3" fmla="val 25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91" name="Block Arc 390">
                <a:extLst>
                  <a:ext uri="{FF2B5EF4-FFF2-40B4-BE49-F238E27FC236}">
                    <a16:creationId xmlns:a16="http://schemas.microsoft.com/office/drawing/2014/main" id="{33FF3A3D-009D-154A-86E6-AD999572B993}"/>
                  </a:ext>
                </a:extLst>
              </p:cNvPr>
              <p:cNvSpPr/>
              <p:nvPr/>
            </p:nvSpPr>
            <p:spPr>
              <a:xfrm>
                <a:off x="7304956" y="2904026"/>
                <a:ext cx="293652" cy="293652"/>
              </a:xfrm>
              <a:prstGeom prst="blockArc">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92" name="Block Arc 391">
                <a:extLst>
                  <a:ext uri="{FF2B5EF4-FFF2-40B4-BE49-F238E27FC236}">
                    <a16:creationId xmlns:a16="http://schemas.microsoft.com/office/drawing/2014/main" id="{2259E0EA-45C1-4F45-8B0F-1E56D7643E85}"/>
                  </a:ext>
                </a:extLst>
              </p:cNvPr>
              <p:cNvSpPr/>
              <p:nvPr/>
            </p:nvSpPr>
            <p:spPr>
              <a:xfrm>
                <a:off x="7304956" y="2904026"/>
                <a:ext cx="293652" cy="293652"/>
              </a:xfrm>
              <a:prstGeom prst="blockArc">
                <a:avLst>
                  <a:gd name="adj1" fmla="val 15632420"/>
                  <a:gd name="adj2" fmla="val 0"/>
                  <a:gd name="adj3" fmla="val 25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nvGrpSpPr>
            <p:cNvPr id="253" name="Group 252">
              <a:extLst>
                <a:ext uri="{FF2B5EF4-FFF2-40B4-BE49-F238E27FC236}">
                  <a16:creationId xmlns:a16="http://schemas.microsoft.com/office/drawing/2014/main" id="{95A441C1-D6D9-5F45-9DD8-F6527A378EFF}"/>
                </a:ext>
              </a:extLst>
            </p:cNvPr>
            <p:cNvGrpSpPr/>
            <p:nvPr/>
          </p:nvGrpSpPr>
          <p:grpSpPr>
            <a:xfrm>
              <a:off x="7670467" y="2734709"/>
              <a:ext cx="667133" cy="57495"/>
              <a:chOff x="6709409" y="1851025"/>
              <a:chExt cx="891541" cy="76835"/>
            </a:xfrm>
          </p:grpSpPr>
          <p:sp>
            <p:nvSpPr>
              <p:cNvPr id="383" name="Rectangle 382">
                <a:extLst>
                  <a:ext uri="{FF2B5EF4-FFF2-40B4-BE49-F238E27FC236}">
                    <a16:creationId xmlns:a16="http://schemas.microsoft.com/office/drawing/2014/main" id="{9DC0F04A-7C06-774D-AE8E-4FB450DFFE08}"/>
                  </a:ext>
                </a:extLst>
              </p:cNvPr>
              <p:cNvSpPr/>
              <p:nvPr/>
            </p:nvSpPr>
            <p:spPr>
              <a:xfrm>
                <a:off x="6709409" y="1851025"/>
                <a:ext cx="268606" cy="768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4" name="Rectangle 383">
                <a:extLst>
                  <a:ext uri="{FF2B5EF4-FFF2-40B4-BE49-F238E27FC236}">
                    <a16:creationId xmlns:a16="http://schemas.microsoft.com/office/drawing/2014/main" id="{F834FC23-4CC9-0042-B1FF-231812D20462}"/>
                  </a:ext>
                </a:extLst>
              </p:cNvPr>
              <p:cNvSpPr/>
              <p:nvPr/>
            </p:nvSpPr>
            <p:spPr>
              <a:xfrm>
                <a:off x="6998969" y="1851025"/>
                <a:ext cx="186691" cy="768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5" name="Rectangle 384">
                <a:extLst>
                  <a:ext uri="{FF2B5EF4-FFF2-40B4-BE49-F238E27FC236}">
                    <a16:creationId xmlns:a16="http://schemas.microsoft.com/office/drawing/2014/main" id="{578292E0-0460-854E-8BEA-FB96E39980D1}"/>
                  </a:ext>
                </a:extLst>
              </p:cNvPr>
              <p:cNvSpPr/>
              <p:nvPr/>
            </p:nvSpPr>
            <p:spPr>
              <a:xfrm>
                <a:off x="7206614" y="1851025"/>
                <a:ext cx="186691" cy="768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6" name="Rectangle 385">
                <a:extLst>
                  <a:ext uri="{FF2B5EF4-FFF2-40B4-BE49-F238E27FC236}">
                    <a16:creationId xmlns:a16="http://schemas.microsoft.com/office/drawing/2014/main" id="{5C4665CC-36DE-8744-8938-7D1DA06886B2}"/>
                  </a:ext>
                </a:extLst>
              </p:cNvPr>
              <p:cNvSpPr/>
              <p:nvPr/>
            </p:nvSpPr>
            <p:spPr>
              <a:xfrm>
                <a:off x="7414259" y="1851025"/>
                <a:ext cx="186691" cy="768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54" name="Group 253">
              <a:extLst>
                <a:ext uri="{FF2B5EF4-FFF2-40B4-BE49-F238E27FC236}">
                  <a16:creationId xmlns:a16="http://schemas.microsoft.com/office/drawing/2014/main" id="{B99BD62E-EC24-FA48-94F8-EFF04DFE76D9}"/>
                </a:ext>
              </a:extLst>
            </p:cNvPr>
            <p:cNvGrpSpPr/>
            <p:nvPr/>
          </p:nvGrpSpPr>
          <p:grpSpPr>
            <a:xfrm>
              <a:off x="7670467" y="2807232"/>
              <a:ext cx="667133" cy="57495"/>
              <a:chOff x="6709409" y="1851025"/>
              <a:chExt cx="891541" cy="76835"/>
            </a:xfrm>
            <a:solidFill>
              <a:schemeClr val="bg2"/>
            </a:solidFill>
          </p:grpSpPr>
          <p:sp>
            <p:nvSpPr>
              <p:cNvPr id="379" name="Rectangle 378">
                <a:extLst>
                  <a:ext uri="{FF2B5EF4-FFF2-40B4-BE49-F238E27FC236}">
                    <a16:creationId xmlns:a16="http://schemas.microsoft.com/office/drawing/2014/main" id="{AFADF358-915E-9441-8843-DB44D8BAC8BF}"/>
                  </a:ext>
                </a:extLst>
              </p:cNvPr>
              <p:cNvSpPr/>
              <p:nvPr/>
            </p:nvSpPr>
            <p:spPr>
              <a:xfrm>
                <a:off x="6709409" y="1851025"/>
                <a:ext cx="268606"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0" name="Rectangle 379">
                <a:extLst>
                  <a:ext uri="{FF2B5EF4-FFF2-40B4-BE49-F238E27FC236}">
                    <a16:creationId xmlns:a16="http://schemas.microsoft.com/office/drawing/2014/main" id="{2E969DD5-EFA8-C345-BC56-A2D94E2D2A09}"/>
                  </a:ext>
                </a:extLst>
              </p:cNvPr>
              <p:cNvSpPr/>
              <p:nvPr/>
            </p:nvSpPr>
            <p:spPr>
              <a:xfrm>
                <a:off x="699896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1" name="Rectangle 380">
                <a:extLst>
                  <a:ext uri="{FF2B5EF4-FFF2-40B4-BE49-F238E27FC236}">
                    <a16:creationId xmlns:a16="http://schemas.microsoft.com/office/drawing/2014/main" id="{9F701641-41D6-D742-B38E-9BE992D9FFFC}"/>
                  </a:ext>
                </a:extLst>
              </p:cNvPr>
              <p:cNvSpPr/>
              <p:nvPr/>
            </p:nvSpPr>
            <p:spPr>
              <a:xfrm>
                <a:off x="7206614"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2" name="Rectangle 381">
                <a:extLst>
                  <a:ext uri="{FF2B5EF4-FFF2-40B4-BE49-F238E27FC236}">
                    <a16:creationId xmlns:a16="http://schemas.microsoft.com/office/drawing/2014/main" id="{8F6997D6-FB61-7844-8CDA-A67845D430B3}"/>
                  </a:ext>
                </a:extLst>
              </p:cNvPr>
              <p:cNvSpPr/>
              <p:nvPr/>
            </p:nvSpPr>
            <p:spPr>
              <a:xfrm>
                <a:off x="741425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55" name="Group 254">
              <a:extLst>
                <a:ext uri="{FF2B5EF4-FFF2-40B4-BE49-F238E27FC236}">
                  <a16:creationId xmlns:a16="http://schemas.microsoft.com/office/drawing/2014/main" id="{B5271E1C-3ACA-2E48-B0A2-EF9277DF2B14}"/>
                </a:ext>
              </a:extLst>
            </p:cNvPr>
            <p:cNvGrpSpPr/>
            <p:nvPr/>
          </p:nvGrpSpPr>
          <p:grpSpPr>
            <a:xfrm>
              <a:off x="7670467" y="2879754"/>
              <a:ext cx="667133" cy="57495"/>
              <a:chOff x="6709409" y="1851025"/>
              <a:chExt cx="891541" cy="76835"/>
            </a:xfrm>
            <a:solidFill>
              <a:schemeClr val="accent5"/>
            </a:solidFill>
          </p:grpSpPr>
          <p:sp>
            <p:nvSpPr>
              <p:cNvPr id="375" name="Rectangle 374">
                <a:extLst>
                  <a:ext uri="{FF2B5EF4-FFF2-40B4-BE49-F238E27FC236}">
                    <a16:creationId xmlns:a16="http://schemas.microsoft.com/office/drawing/2014/main" id="{39FA41F9-E3C7-A84B-8DEA-CFB453CE0736}"/>
                  </a:ext>
                </a:extLst>
              </p:cNvPr>
              <p:cNvSpPr/>
              <p:nvPr/>
            </p:nvSpPr>
            <p:spPr>
              <a:xfrm>
                <a:off x="6709409" y="1851025"/>
                <a:ext cx="268606"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6" name="Rectangle 375">
                <a:extLst>
                  <a:ext uri="{FF2B5EF4-FFF2-40B4-BE49-F238E27FC236}">
                    <a16:creationId xmlns:a16="http://schemas.microsoft.com/office/drawing/2014/main" id="{6D76FB16-8377-B346-BF96-D51F496FDE4E}"/>
                  </a:ext>
                </a:extLst>
              </p:cNvPr>
              <p:cNvSpPr/>
              <p:nvPr/>
            </p:nvSpPr>
            <p:spPr>
              <a:xfrm>
                <a:off x="699896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7" name="Rectangle 376">
                <a:extLst>
                  <a:ext uri="{FF2B5EF4-FFF2-40B4-BE49-F238E27FC236}">
                    <a16:creationId xmlns:a16="http://schemas.microsoft.com/office/drawing/2014/main" id="{D8F686B4-F7B7-C647-B70E-DE8E90FB0BD8}"/>
                  </a:ext>
                </a:extLst>
              </p:cNvPr>
              <p:cNvSpPr/>
              <p:nvPr/>
            </p:nvSpPr>
            <p:spPr>
              <a:xfrm>
                <a:off x="7206614"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8" name="Rectangle 377">
                <a:extLst>
                  <a:ext uri="{FF2B5EF4-FFF2-40B4-BE49-F238E27FC236}">
                    <a16:creationId xmlns:a16="http://schemas.microsoft.com/office/drawing/2014/main" id="{F584825F-6236-CB46-9F59-D0E5A366680D}"/>
                  </a:ext>
                </a:extLst>
              </p:cNvPr>
              <p:cNvSpPr/>
              <p:nvPr/>
            </p:nvSpPr>
            <p:spPr>
              <a:xfrm>
                <a:off x="741425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56" name="Group 255">
              <a:extLst>
                <a:ext uri="{FF2B5EF4-FFF2-40B4-BE49-F238E27FC236}">
                  <a16:creationId xmlns:a16="http://schemas.microsoft.com/office/drawing/2014/main" id="{596FBB67-E622-2B46-8AC4-744654863014}"/>
                </a:ext>
              </a:extLst>
            </p:cNvPr>
            <p:cNvGrpSpPr/>
            <p:nvPr/>
          </p:nvGrpSpPr>
          <p:grpSpPr>
            <a:xfrm>
              <a:off x="7670467" y="2952276"/>
              <a:ext cx="667133" cy="57495"/>
              <a:chOff x="6709409" y="1851025"/>
              <a:chExt cx="891541" cy="76835"/>
            </a:xfrm>
            <a:solidFill>
              <a:schemeClr val="bg2"/>
            </a:solidFill>
          </p:grpSpPr>
          <p:sp>
            <p:nvSpPr>
              <p:cNvPr id="371" name="Rectangle 370">
                <a:extLst>
                  <a:ext uri="{FF2B5EF4-FFF2-40B4-BE49-F238E27FC236}">
                    <a16:creationId xmlns:a16="http://schemas.microsoft.com/office/drawing/2014/main" id="{5691A0FA-0D14-264A-BDF6-6013235AF61E}"/>
                  </a:ext>
                </a:extLst>
              </p:cNvPr>
              <p:cNvSpPr/>
              <p:nvPr/>
            </p:nvSpPr>
            <p:spPr>
              <a:xfrm>
                <a:off x="6709409" y="1851025"/>
                <a:ext cx="268606"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2" name="Rectangle 371">
                <a:extLst>
                  <a:ext uri="{FF2B5EF4-FFF2-40B4-BE49-F238E27FC236}">
                    <a16:creationId xmlns:a16="http://schemas.microsoft.com/office/drawing/2014/main" id="{17D50E48-A96C-C24E-946C-C2C8B5F38384}"/>
                  </a:ext>
                </a:extLst>
              </p:cNvPr>
              <p:cNvSpPr/>
              <p:nvPr/>
            </p:nvSpPr>
            <p:spPr>
              <a:xfrm>
                <a:off x="699896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3" name="Rectangle 372">
                <a:extLst>
                  <a:ext uri="{FF2B5EF4-FFF2-40B4-BE49-F238E27FC236}">
                    <a16:creationId xmlns:a16="http://schemas.microsoft.com/office/drawing/2014/main" id="{C11BF61D-C9B6-3541-A6F5-DC4EADF97949}"/>
                  </a:ext>
                </a:extLst>
              </p:cNvPr>
              <p:cNvSpPr/>
              <p:nvPr/>
            </p:nvSpPr>
            <p:spPr>
              <a:xfrm>
                <a:off x="7206614"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4" name="Rectangle 373">
                <a:extLst>
                  <a:ext uri="{FF2B5EF4-FFF2-40B4-BE49-F238E27FC236}">
                    <a16:creationId xmlns:a16="http://schemas.microsoft.com/office/drawing/2014/main" id="{BD4F5C5F-5C38-2642-9FC5-D5BA038F431B}"/>
                  </a:ext>
                </a:extLst>
              </p:cNvPr>
              <p:cNvSpPr/>
              <p:nvPr/>
            </p:nvSpPr>
            <p:spPr>
              <a:xfrm>
                <a:off x="741425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57" name="Group 256">
              <a:extLst>
                <a:ext uri="{FF2B5EF4-FFF2-40B4-BE49-F238E27FC236}">
                  <a16:creationId xmlns:a16="http://schemas.microsoft.com/office/drawing/2014/main" id="{BF4211CC-8294-D145-B6FF-660A6C388F13}"/>
                </a:ext>
              </a:extLst>
            </p:cNvPr>
            <p:cNvGrpSpPr/>
            <p:nvPr/>
          </p:nvGrpSpPr>
          <p:grpSpPr>
            <a:xfrm>
              <a:off x="7670467" y="3024799"/>
              <a:ext cx="667133" cy="57495"/>
              <a:chOff x="6709409" y="1851025"/>
              <a:chExt cx="891541" cy="76835"/>
            </a:xfrm>
            <a:solidFill>
              <a:schemeClr val="accent5"/>
            </a:solidFill>
          </p:grpSpPr>
          <p:sp>
            <p:nvSpPr>
              <p:cNvPr id="367" name="Rectangle 366">
                <a:extLst>
                  <a:ext uri="{FF2B5EF4-FFF2-40B4-BE49-F238E27FC236}">
                    <a16:creationId xmlns:a16="http://schemas.microsoft.com/office/drawing/2014/main" id="{BDDC5255-16DB-974E-AD38-CA9930CF1157}"/>
                  </a:ext>
                </a:extLst>
              </p:cNvPr>
              <p:cNvSpPr/>
              <p:nvPr/>
            </p:nvSpPr>
            <p:spPr>
              <a:xfrm>
                <a:off x="6709409" y="1851025"/>
                <a:ext cx="268606"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8" name="Rectangle 367">
                <a:extLst>
                  <a:ext uri="{FF2B5EF4-FFF2-40B4-BE49-F238E27FC236}">
                    <a16:creationId xmlns:a16="http://schemas.microsoft.com/office/drawing/2014/main" id="{3F152C79-FFF3-A64F-AB8A-027116F63919}"/>
                  </a:ext>
                </a:extLst>
              </p:cNvPr>
              <p:cNvSpPr/>
              <p:nvPr/>
            </p:nvSpPr>
            <p:spPr>
              <a:xfrm>
                <a:off x="699896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9" name="Rectangle 368">
                <a:extLst>
                  <a:ext uri="{FF2B5EF4-FFF2-40B4-BE49-F238E27FC236}">
                    <a16:creationId xmlns:a16="http://schemas.microsoft.com/office/drawing/2014/main" id="{548F886F-21AE-4345-8183-5E2821037170}"/>
                  </a:ext>
                </a:extLst>
              </p:cNvPr>
              <p:cNvSpPr/>
              <p:nvPr/>
            </p:nvSpPr>
            <p:spPr>
              <a:xfrm>
                <a:off x="7206614"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0" name="Rectangle 369">
                <a:extLst>
                  <a:ext uri="{FF2B5EF4-FFF2-40B4-BE49-F238E27FC236}">
                    <a16:creationId xmlns:a16="http://schemas.microsoft.com/office/drawing/2014/main" id="{14579302-D27B-8449-A922-D131DDBB2450}"/>
                  </a:ext>
                </a:extLst>
              </p:cNvPr>
              <p:cNvSpPr/>
              <p:nvPr/>
            </p:nvSpPr>
            <p:spPr>
              <a:xfrm>
                <a:off x="7414259" y="1851025"/>
                <a:ext cx="186691" cy="76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58" name="Group 257">
              <a:extLst>
                <a:ext uri="{FF2B5EF4-FFF2-40B4-BE49-F238E27FC236}">
                  <a16:creationId xmlns:a16="http://schemas.microsoft.com/office/drawing/2014/main" id="{0A421189-0193-5043-8A99-64DBE6FD9F37}"/>
                </a:ext>
              </a:extLst>
            </p:cNvPr>
            <p:cNvGrpSpPr/>
            <p:nvPr/>
          </p:nvGrpSpPr>
          <p:grpSpPr>
            <a:xfrm>
              <a:off x="5290338" y="2231509"/>
              <a:ext cx="1538699" cy="1111560"/>
              <a:chOff x="-3163604" y="-930936"/>
              <a:chExt cx="3634486" cy="2625558"/>
            </a:xfrm>
          </p:grpSpPr>
          <p:sp>
            <p:nvSpPr>
              <p:cNvPr id="362" name="Rectangle: Rounded Corners 532">
                <a:extLst>
                  <a:ext uri="{FF2B5EF4-FFF2-40B4-BE49-F238E27FC236}">
                    <a16:creationId xmlns:a16="http://schemas.microsoft.com/office/drawing/2014/main" id="{3288B68B-AB78-B543-B129-381779AFE157}"/>
                  </a:ext>
                </a:extLst>
              </p:cNvPr>
              <p:cNvSpPr/>
              <p:nvPr/>
            </p:nvSpPr>
            <p:spPr bwMode="auto">
              <a:xfrm>
                <a:off x="-3163604" y="-930936"/>
                <a:ext cx="3634486" cy="2259441"/>
              </a:xfrm>
              <a:prstGeom prst="roundRect">
                <a:avLst>
                  <a:gd name="adj" fmla="val 696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3" name="Freeform: Shape 533">
                <a:extLst>
                  <a:ext uri="{FF2B5EF4-FFF2-40B4-BE49-F238E27FC236}">
                    <a16:creationId xmlns:a16="http://schemas.microsoft.com/office/drawing/2014/main" id="{C8EE2DF1-B0D3-6343-A018-AEE3981D404B}"/>
                  </a:ext>
                </a:extLst>
              </p:cNvPr>
              <p:cNvSpPr/>
              <p:nvPr/>
            </p:nvSpPr>
            <p:spPr bwMode="auto">
              <a:xfrm>
                <a:off x="-1230662" y="-930936"/>
                <a:ext cx="1701544" cy="2259441"/>
              </a:xfrm>
              <a:custGeom>
                <a:avLst/>
                <a:gdLst>
                  <a:gd name="connsiteX0" fmla="*/ 0 w 1809232"/>
                  <a:gd name="connsiteY0" fmla="*/ 0 h 2054413"/>
                  <a:gd name="connsiteX1" fmla="*/ 1666245 w 1809232"/>
                  <a:gd name="connsiteY1" fmla="*/ 0 h 2054413"/>
                  <a:gd name="connsiteX2" fmla="*/ 1809232 w 1809232"/>
                  <a:gd name="connsiteY2" fmla="*/ 142987 h 2054413"/>
                  <a:gd name="connsiteX3" fmla="*/ 1809232 w 1809232"/>
                  <a:gd name="connsiteY3" fmla="*/ 1911426 h 2054413"/>
                  <a:gd name="connsiteX4" fmla="*/ 1666245 w 1809232"/>
                  <a:gd name="connsiteY4" fmla="*/ 2054413 h 2054413"/>
                  <a:gd name="connsiteX5" fmla="*/ 513604 w 1809232"/>
                  <a:gd name="connsiteY5" fmla="*/ 2054413 h 205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232" h="2054413">
                    <a:moveTo>
                      <a:pt x="0" y="0"/>
                    </a:moveTo>
                    <a:lnTo>
                      <a:pt x="1666245" y="0"/>
                    </a:lnTo>
                    <a:cubicBezTo>
                      <a:pt x="1745215" y="0"/>
                      <a:pt x="1809232" y="64017"/>
                      <a:pt x="1809232" y="142987"/>
                    </a:cubicBezTo>
                    <a:lnTo>
                      <a:pt x="1809232" y="1911426"/>
                    </a:lnTo>
                    <a:cubicBezTo>
                      <a:pt x="1809232" y="1990396"/>
                      <a:pt x="1745215" y="2054413"/>
                      <a:pt x="1666245" y="2054413"/>
                    </a:cubicBezTo>
                    <a:lnTo>
                      <a:pt x="513604" y="2054413"/>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a:extLst>
                  <a:ext uri="{FF2B5EF4-FFF2-40B4-BE49-F238E27FC236}">
                    <a16:creationId xmlns:a16="http://schemas.microsoft.com/office/drawing/2014/main" id="{4234664B-16FB-9A4B-8F88-F8ADDAA6F025}"/>
                  </a:ext>
                </a:extLst>
              </p:cNvPr>
              <p:cNvSpPr/>
              <p:nvPr/>
            </p:nvSpPr>
            <p:spPr bwMode="auto">
              <a:xfrm>
                <a:off x="-3072821" y="-797015"/>
                <a:ext cx="3452925" cy="199160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a:extLst>
                  <a:ext uri="{FF2B5EF4-FFF2-40B4-BE49-F238E27FC236}">
                    <a16:creationId xmlns:a16="http://schemas.microsoft.com/office/drawing/2014/main" id="{C8DF4A26-55B7-384D-ABB3-27F486DA84B9}"/>
                  </a:ext>
                </a:extLst>
              </p:cNvPr>
              <p:cNvSpPr/>
              <p:nvPr/>
            </p:nvSpPr>
            <p:spPr bwMode="auto">
              <a:xfrm>
                <a:off x="-1495890" y="1328507"/>
                <a:ext cx="299059" cy="332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6" name="Rectangle 365">
                <a:extLst>
                  <a:ext uri="{FF2B5EF4-FFF2-40B4-BE49-F238E27FC236}">
                    <a16:creationId xmlns:a16="http://schemas.microsoft.com/office/drawing/2014/main" id="{CC25E6BD-7D88-7C4C-96DC-9D1E3D2549EF}"/>
                  </a:ext>
                </a:extLst>
              </p:cNvPr>
              <p:cNvSpPr/>
              <p:nvPr/>
            </p:nvSpPr>
            <p:spPr bwMode="auto">
              <a:xfrm>
                <a:off x="-2032241" y="1570312"/>
                <a:ext cx="1371759" cy="1243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59" name="Rectangle 258">
              <a:extLst>
                <a:ext uri="{FF2B5EF4-FFF2-40B4-BE49-F238E27FC236}">
                  <a16:creationId xmlns:a16="http://schemas.microsoft.com/office/drawing/2014/main" id="{E6EDEA0F-5E1D-9645-9634-CD6D7C63C582}"/>
                </a:ext>
              </a:extLst>
            </p:cNvPr>
            <p:cNvSpPr/>
            <p:nvPr/>
          </p:nvSpPr>
          <p:spPr>
            <a:xfrm>
              <a:off x="5372514" y="2706392"/>
              <a:ext cx="495122" cy="51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0" name="Rectangle 259">
              <a:extLst>
                <a:ext uri="{FF2B5EF4-FFF2-40B4-BE49-F238E27FC236}">
                  <a16:creationId xmlns:a16="http://schemas.microsoft.com/office/drawing/2014/main" id="{F061AF4B-4946-6942-95C0-A42B6C4701F0}"/>
                </a:ext>
              </a:extLst>
            </p:cNvPr>
            <p:cNvSpPr/>
            <p:nvPr/>
          </p:nvSpPr>
          <p:spPr>
            <a:xfrm>
              <a:off x="5372514" y="2790497"/>
              <a:ext cx="495122" cy="51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1" name="Rectangle 260">
              <a:extLst>
                <a:ext uri="{FF2B5EF4-FFF2-40B4-BE49-F238E27FC236}">
                  <a16:creationId xmlns:a16="http://schemas.microsoft.com/office/drawing/2014/main" id="{34155F17-138C-E34C-A9BD-8314FCD3CE6F}"/>
                </a:ext>
              </a:extLst>
            </p:cNvPr>
            <p:cNvSpPr/>
            <p:nvPr/>
          </p:nvSpPr>
          <p:spPr>
            <a:xfrm>
              <a:off x="5372514" y="2874601"/>
              <a:ext cx="495122" cy="516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2" name="Rectangle 261">
              <a:extLst>
                <a:ext uri="{FF2B5EF4-FFF2-40B4-BE49-F238E27FC236}">
                  <a16:creationId xmlns:a16="http://schemas.microsoft.com/office/drawing/2014/main" id="{F46AE2C0-7664-5F4D-81DD-3B2F5F19E799}"/>
                </a:ext>
              </a:extLst>
            </p:cNvPr>
            <p:cNvSpPr/>
            <p:nvPr/>
          </p:nvSpPr>
          <p:spPr>
            <a:xfrm>
              <a:off x="5372514" y="2958705"/>
              <a:ext cx="495122" cy="516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3" name="Freeform: Shape 411">
              <a:extLst>
                <a:ext uri="{FF2B5EF4-FFF2-40B4-BE49-F238E27FC236}">
                  <a16:creationId xmlns:a16="http://schemas.microsoft.com/office/drawing/2014/main" id="{574065E0-C12D-AD49-A742-E504DF3DC452}"/>
                </a:ext>
              </a:extLst>
            </p:cNvPr>
            <p:cNvSpPr/>
            <p:nvPr/>
          </p:nvSpPr>
          <p:spPr>
            <a:xfrm>
              <a:off x="5965031" y="2328443"/>
              <a:ext cx="569119" cy="345921"/>
            </a:xfrm>
            <a:custGeom>
              <a:avLst/>
              <a:gdLst>
                <a:gd name="connsiteX0" fmla="*/ 0 w 993140"/>
                <a:gd name="connsiteY0" fmla="*/ 0 h 462280"/>
                <a:gd name="connsiteX1" fmla="*/ 0 w 993140"/>
                <a:gd name="connsiteY1" fmla="*/ 462280 h 462280"/>
                <a:gd name="connsiteX2" fmla="*/ 993140 w 993140"/>
                <a:gd name="connsiteY2" fmla="*/ 462280 h 462280"/>
              </a:gdLst>
              <a:ahLst/>
              <a:cxnLst>
                <a:cxn ang="0">
                  <a:pos x="connsiteX0" y="connsiteY0"/>
                </a:cxn>
                <a:cxn ang="0">
                  <a:pos x="connsiteX1" y="connsiteY1"/>
                </a:cxn>
                <a:cxn ang="0">
                  <a:pos x="connsiteX2" y="connsiteY2"/>
                </a:cxn>
              </a:cxnLst>
              <a:rect l="l" t="t" r="r" b="b"/>
              <a:pathLst>
                <a:path w="993140" h="462280">
                  <a:moveTo>
                    <a:pt x="0" y="0"/>
                  </a:moveTo>
                  <a:lnTo>
                    <a:pt x="0" y="462280"/>
                  </a:lnTo>
                  <a:lnTo>
                    <a:pt x="993140" y="462280"/>
                  </a:lnTo>
                </a:path>
              </a:pathLst>
            </a:custGeom>
            <a:noFill/>
            <a:ln w="3175">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4" name="Rectangle: Rounded Corners 412">
              <a:extLst>
                <a:ext uri="{FF2B5EF4-FFF2-40B4-BE49-F238E27FC236}">
                  <a16:creationId xmlns:a16="http://schemas.microsoft.com/office/drawing/2014/main" id="{53D7C28F-66EB-4048-80D2-D27CBEDE7A07}"/>
                </a:ext>
              </a:extLst>
            </p:cNvPr>
            <p:cNvSpPr/>
            <p:nvPr/>
          </p:nvSpPr>
          <p:spPr>
            <a:xfrm>
              <a:off x="5988600" y="2409821"/>
              <a:ext cx="54967" cy="245033"/>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5" name="Rectangle: Rounded Corners 413">
              <a:extLst>
                <a:ext uri="{FF2B5EF4-FFF2-40B4-BE49-F238E27FC236}">
                  <a16:creationId xmlns:a16="http://schemas.microsoft.com/office/drawing/2014/main" id="{1A09FCE3-9046-D243-9634-CA0C4C761C1D}"/>
                </a:ext>
              </a:extLst>
            </p:cNvPr>
            <p:cNvSpPr/>
            <p:nvPr/>
          </p:nvSpPr>
          <p:spPr>
            <a:xfrm rot="10800000">
              <a:off x="6067429" y="2380486"/>
              <a:ext cx="54967" cy="274367"/>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6" name="Rectangle: Rounded Corners 414">
              <a:extLst>
                <a:ext uri="{FF2B5EF4-FFF2-40B4-BE49-F238E27FC236}">
                  <a16:creationId xmlns:a16="http://schemas.microsoft.com/office/drawing/2014/main" id="{FB836A3B-E476-2748-B9AC-8AB799207734}"/>
                </a:ext>
              </a:extLst>
            </p:cNvPr>
            <p:cNvSpPr/>
            <p:nvPr/>
          </p:nvSpPr>
          <p:spPr>
            <a:xfrm rot="10800000">
              <a:off x="6146258" y="2522282"/>
              <a:ext cx="54967" cy="132571"/>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7" name="Rectangle: Rounded Corners 415">
              <a:extLst>
                <a:ext uri="{FF2B5EF4-FFF2-40B4-BE49-F238E27FC236}">
                  <a16:creationId xmlns:a16="http://schemas.microsoft.com/office/drawing/2014/main" id="{93A73AC2-3035-C74B-9423-E4FEE7035FFB}"/>
                </a:ext>
              </a:extLst>
            </p:cNvPr>
            <p:cNvSpPr/>
            <p:nvPr/>
          </p:nvSpPr>
          <p:spPr>
            <a:xfrm rot="10800000">
              <a:off x="6225087" y="2506601"/>
              <a:ext cx="54967" cy="148251"/>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8" name="Rectangle: Rounded Corners 416">
              <a:extLst>
                <a:ext uri="{FF2B5EF4-FFF2-40B4-BE49-F238E27FC236}">
                  <a16:creationId xmlns:a16="http://schemas.microsoft.com/office/drawing/2014/main" id="{9AAF3B0C-0B40-8145-B145-C485F171DAD3}"/>
                </a:ext>
              </a:extLst>
            </p:cNvPr>
            <p:cNvSpPr/>
            <p:nvPr/>
          </p:nvSpPr>
          <p:spPr>
            <a:xfrm rot="10800000">
              <a:off x="6303916" y="2308932"/>
              <a:ext cx="54967" cy="345921"/>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9" name="Rectangle: Rounded Corners 417">
              <a:extLst>
                <a:ext uri="{FF2B5EF4-FFF2-40B4-BE49-F238E27FC236}">
                  <a16:creationId xmlns:a16="http://schemas.microsoft.com/office/drawing/2014/main" id="{18440BF0-1673-7545-AB3A-E88E19BE6956}"/>
                </a:ext>
              </a:extLst>
            </p:cNvPr>
            <p:cNvSpPr/>
            <p:nvPr/>
          </p:nvSpPr>
          <p:spPr>
            <a:xfrm rot="10800000">
              <a:off x="6382745" y="2434257"/>
              <a:ext cx="54967" cy="220597"/>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0" name="Rectangle: Rounded Corners 418">
              <a:extLst>
                <a:ext uri="{FF2B5EF4-FFF2-40B4-BE49-F238E27FC236}">
                  <a16:creationId xmlns:a16="http://schemas.microsoft.com/office/drawing/2014/main" id="{781B3D96-1475-4E45-ACFD-05E5151D23E1}"/>
                </a:ext>
              </a:extLst>
            </p:cNvPr>
            <p:cNvSpPr/>
            <p:nvPr/>
          </p:nvSpPr>
          <p:spPr>
            <a:xfrm rot="10800000">
              <a:off x="6461572" y="2308933"/>
              <a:ext cx="54967" cy="345921"/>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71" name="Straight Connector 270">
              <a:extLst>
                <a:ext uri="{FF2B5EF4-FFF2-40B4-BE49-F238E27FC236}">
                  <a16:creationId xmlns:a16="http://schemas.microsoft.com/office/drawing/2014/main" id="{F18D51FC-898D-D444-BF09-977A6A35BAAF}"/>
                </a:ext>
              </a:extLst>
            </p:cNvPr>
            <p:cNvCxnSpPr>
              <a:cxnSpLocks/>
            </p:cNvCxnSpPr>
            <p:nvPr/>
          </p:nvCxnSpPr>
          <p:spPr>
            <a:xfrm>
              <a:off x="5904294" y="2283790"/>
              <a:ext cx="0" cy="843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0351053-9F95-0947-95CA-1F02F71A0561}"/>
                </a:ext>
              </a:extLst>
            </p:cNvPr>
            <p:cNvCxnSpPr>
              <a:cxnSpLocks/>
            </p:cNvCxnSpPr>
            <p:nvPr/>
          </p:nvCxnSpPr>
          <p:spPr>
            <a:xfrm>
              <a:off x="5900738" y="2698134"/>
              <a:ext cx="890587" cy="0"/>
            </a:xfrm>
            <a:prstGeom prst="line">
              <a:avLst/>
            </a:prstGeom>
          </p:spPr>
          <p:style>
            <a:lnRef idx="1">
              <a:schemeClr val="accent1"/>
            </a:lnRef>
            <a:fillRef idx="0">
              <a:schemeClr val="accent1"/>
            </a:fillRef>
            <a:effectRef idx="0">
              <a:schemeClr val="accent1"/>
            </a:effectRef>
            <a:fontRef idx="minor">
              <a:schemeClr val="tx1"/>
            </a:fontRef>
          </p:style>
        </p:cxnSp>
        <p:sp>
          <p:nvSpPr>
            <p:cNvPr id="273" name="Rectangle 272">
              <a:extLst>
                <a:ext uri="{FF2B5EF4-FFF2-40B4-BE49-F238E27FC236}">
                  <a16:creationId xmlns:a16="http://schemas.microsoft.com/office/drawing/2014/main" id="{3C424BFD-862D-B343-92BA-A219D02AD068}"/>
                </a:ext>
              </a:extLst>
            </p:cNvPr>
            <p:cNvSpPr/>
            <p:nvPr/>
          </p:nvSpPr>
          <p:spPr>
            <a:xfrm>
              <a:off x="6550818" y="2320839"/>
              <a:ext cx="221457" cy="33187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4" name="Group 273">
              <a:extLst>
                <a:ext uri="{FF2B5EF4-FFF2-40B4-BE49-F238E27FC236}">
                  <a16:creationId xmlns:a16="http://schemas.microsoft.com/office/drawing/2014/main" id="{D732BA47-2926-4F4A-8EED-34E50A737206}"/>
                </a:ext>
              </a:extLst>
            </p:cNvPr>
            <p:cNvGrpSpPr/>
            <p:nvPr/>
          </p:nvGrpSpPr>
          <p:grpSpPr>
            <a:xfrm>
              <a:off x="6200420" y="2755042"/>
              <a:ext cx="564470" cy="335864"/>
              <a:chOff x="6162320" y="2755042"/>
              <a:chExt cx="564470" cy="335864"/>
            </a:xfrm>
          </p:grpSpPr>
          <p:sp>
            <p:nvSpPr>
              <p:cNvPr id="282" name="Freeform 20">
                <a:extLst>
                  <a:ext uri="{FF2B5EF4-FFF2-40B4-BE49-F238E27FC236}">
                    <a16:creationId xmlns:a16="http://schemas.microsoft.com/office/drawing/2014/main" id="{1C6E0CE4-4085-F34F-ABAB-8B377B00BD1F}"/>
                  </a:ext>
                </a:extLst>
              </p:cNvPr>
              <p:cNvSpPr>
                <a:spLocks noEditPoints="1"/>
              </p:cNvSpPr>
              <p:nvPr/>
            </p:nvSpPr>
            <p:spPr bwMode="auto">
              <a:xfrm>
                <a:off x="6162320" y="2755983"/>
                <a:ext cx="16865" cy="42336"/>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3" name="Freeform 30">
                <a:extLst>
                  <a:ext uri="{FF2B5EF4-FFF2-40B4-BE49-F238E27FC236}">
                    <a16:creationId xmlns:a16="http://schemas.microsoft.com/office/drawing/2014/main" id="{20EFCC17-1077-1A40-BFDD-2C27DB35818A}"/>
                  </a:ext>
                </a:extLst>
              </p:cNvPr>
              <p:cNvSpPr>
                <a:spLocks noEditPoints="1"/>
              </p:cNvSpPr>
              <p:nvPr/>
            </p:nvSpPr>
            <p:spPr bwMode="auto">
              <a:xfrm>
                <a:off x="6162320" y="2828894"/>
                <a:ext cx="15874" cy="42336"/>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4" name="Freeform 39">
                <a:extLst>
                  <a:ext uri="{FF2B5EF4-FFF2-40B4-BE49-F238E27FC236}">
                    <a16:creationId xmlns:a16="http://schemas.microsoft.com/office/drawing/2014/main" id="{76392854-66E2-5341-ABFE-D50753BEC2E3}"/>
                  </a:ext>
                </a:extLst>
              </p:cNvPr>
              <p:cNvSpPr>
                <a:spLocks noEditPoints="1"/>
              </p:cNvSpPr>
              <p:nvPr/>
            </p:nvSpPr>
            <p:spPr bwMode="auto">
              <a:xfrm>
                <a:off x="6162320" y="2900865"/>
                <a:ext cx="30755" cy="44218"/>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5" name="Freeform 46">
                <a:extLst>
                  <a:ext uri="{FF2B5EF4-FFF2-40B4-BE49-F238E27FC236}">
                    <a16:creationId xmlns:a16="http://schemas.microsoft.com/office/drawing/2014/main" id="{F8155496-9A0E-9F4E-9152-895965F87683}"/>
                  </a:ext>
                </a:extLst>
              </p:cNvPr>
              <p:cNvSpPr>
                <a:spLocks noEditPoints="1"/>
              </p:cNvSpPr>
              <p:nvPr/>
            </p:nvSpPr>
            <p:spPr bwMode="auto">
              <a:xfrm>
                <a:off x="6162320" y="2974247"/>
                <a:ext cx="30755" cy="43277"/>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6" name="Freeform 56">
                <a:extLst>
                  <a:ext uri="{FF2B5EF4-FFF2-40B4-BE49-F238E27FC236}">
                    <a16:creationId xmlns:a16="http://schemas.microsoft.com/office/drawing/2014/main" id="{2A58B7C8-A428-F443-99E0-6F059CE71462}"/>
                  </a:ext>
                </a:extLst>
              </p:cNvPr>
              <p:cNvSpPr>
                <a:spLocks noEditPoints="1"/>
              </p:cNvSpPr>
              <p:nvPr/>
            </p:nvSpPr>
            <p:spPr bwMode="auto">
              <a:xfrm>
                <a:off x="6162320" y="3047629"/>
                <a:ext cx="31747"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7" name="Freeform 16">
                <a:extLst>
                  <a:ext uri="{FF2B5EF4-FFF2-40B4-BE49-F238E27FC236}">
                    <a16:creationId xmlns:a16="http://schemas.microsoft.com/office/drawing/2014/main" id="{214B4BB6-2B3A-4944-A65E-17B8EBED330A}"/>
                  </a:ext>
                </a:extLst>
              </p:cNvPr>
              <p:cNvSpPr>
                <a:spLocks noEditPoints="1"/>
              </p:cNvSpPr>
              <p:nvPr/>
            </p:nvSpPr>
            <p:spPr bwMode="auto">
              <a:xfrm>
                <a:off x="6199107" y="2755042"/>
                <a:ext cx="31747"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8" name="Freeform 17">
                <a:extLst>
                  <a:ext uri="{FF2B5EF4-FFF2-40B4-BE49-F238E27FC236}">
                    <a16:creationId xmlns:a16="http://schemas.microsoft.com/office/drawing/2014/main" id="{1F533347-9CC5-A24F-956E-33A4FB2F5999}"/>
                  </a:ext>
                </a:extLst>
              </p:cNvPr>
              <p:cNvSpPr>
                <a:spLocks noEditPoints="1"/>
              </p:cNvSpPr>
              <p:nvPr/>
            </p:nvSpPr>
            <p:spPr bwMode="auto">
              <a:xfrm>
                <a:off x="6240200" y="2755983"/>
                <a:ext cx="16865" cy="42336"/>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9" name="Freeform 18">
                <a:extLst>
                  <a:ext uri="{FF2B5EF4-FFF2-40B4-BE49-F238E27FC236}">
                    <a16:creationId xmlns:a16="http://schemas.microsoft.com/office/drawing/2014/main" id="{7864F4CD-9478-D741-A4F3-5040C09C34D5}"/>
                  </a:ext>
                </a:extLst>
              </p:cNvPr>
              <p:cNvSpPr>
                <a:spLocks noEditPoints="1"/>
              </p:cNvSpPr>
              <p:nvPr/>
            </p:nvSpPr>
            <p:spPr bwMode="auto">
              <a:xfrm>
                <a:off x="6266412" y="2755042"/>
                <a:ext cx="30755" cy="44218"/>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1" y="0"/>
                      <a:pt x="0" y="15"/>
                      <a:pt x="0" y="40"/>
                    </a:cubicBezTo>
                    <a:cubicBezTo>
                      <a:pt x="0" y="65"/>
                      <a:pt x="10" y="80"/>
                      <a:pt x="26" y="80"/>
                    </a:cubicBezTo>
                    <a:close/>
                    <a:moveTo>
                      <a:pt x="27" y="12"/>
                    </a:moveTo>
                    <a:cubicBezTo>
                      <a:pt x="38" y="12"/>
                      <a:pt x="39" y="30"/>
                      <a:pt x="39" y="40"/>
                    </a:cubicBezTo>
                    <a:cubicBezTo>
                      <a:pt x="39" y="50"/>
                      <a:pt x="38" y="68"/>
                      <a:pt x="27" y="68"/>
                    </a:cubicBezTo>
                    <a:cubicBezTo>
                      <a:pt x="19" y="68"/>
                      <a:pt x="15" y="57"/>
                      <a:pt x="15" y="40"/>
                    </a:cubicBezTo>
                    <a:cubicBezTo>
                      <a:pt x="15" y="23"/>
                      <a:pt x="19" y="12"/>
                      <a:pt x="27" y="12"/>
                    </a:cubicBezTo>
                    <a:close/>
                    <a:moveTo>
                      <a:pt x="27" y="12"/>
                    </a:moveTo>
                    <a:cubicBezTo>
                      <a:pt x="27" y="12"/>
                      <a:pt x="27" y="12"/>
                      <a:pt x="27" y="12"/>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0" name="Freeform 19">
                <a:extLst>
                  <a:ext uri="{FF2B5EF4-FFF2-40B4-BE49-F238E27FC236}">
                    <a16:creationId xmlns:a16="http://schemas.microsoft.com/office/drawing/2014/main" id="{6EFD74D1-F2B6-4743-A14C-3866D0711414}"/>
                  </a:ext>
                </a:extLst>
              </p:cNvPr>
              <p:cNvSpPr>
                <a:spLocks noEditPoints="1"/>
              </p:cNvSpPr>
              <p:nvPr/>
            </p:nvSpPr>
            <p:spPr bwMode="auto">
              <a:xfrm>
                <a:off x="6306514" y="2755042"/>
                <a:ext cx="30755"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0" y="80"/>
                      <a:pt x="27" y="80"/>
                    </a:cubicBezTo>
                    <a:cubicBezTo>
                      <a:pt x="44" y="80"/>
                      <a:pt x="54" y="65"/>
                      <a:pt x="54" y="39"/>
                    </a:cubicBezTo>
                    <a:cubicBezTo>
                      <a:pt x="54" y="15"/>
                      <a:pt x="44" y="0"/>
                      <a:pt x="28" y="0"/>
                    </a:cubicBezTo>
                    <a:close/>
                    <a:moveTo>
                      <a:pt x="27" y="68"/>
                    </a:moveTo>
                    <a:cubicBezTo>
                      <a:pt x="19"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1" name="Freeform 20">
                <a:extLst>
                  <a:ext uri="{FF2B5EF4-FFF2-40B4-BE49-F238E27FC236}">
                    <a16:creationId xmlns:a16="http://schemas.microsoft.com/office/drawing/2014/main" id="{6347A4D6-346A-E942-952B-D67E95F24C8F}"/>
                  </a:ext>
                </a:extLst>
              </p:cNvPr>
              <p:cNvSpPr>
                <a:spLocks noEditPoints="1"/>
              </p:cNvSpPr>
              <p:nvPr/>
            </p:nvSpPr>
            <p:spPr bwMode="auto">
              <a:xfrm>
                <a:off x="6346615" y="2755983"/>
                <a:ext cx="16865" cy="42336"/>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2" name="Freeform 26">
                <a:extLst>
                  <a:ext uri="{FF2B5EF4-FFF2-40B4-BE49-F238E27FC236}">
                    <a16:creationId xmlns:a16="http://schemas.microsoft.com/office/drawing/2014/main" id="{49435845-9D91-AD4E-8085-395B1DD17E95}"/>
                  </a:ext>
                </a:extLst>
              </p:cNvPr>
              <p:cNvSpPr>
                <a:spLocks noEditPoints="1"/>
              </p:cNvSpPr>
              <p:nvPr/>
            </p:nvSpPr>
            <p:spPr bwMode="auto">
              <a:xfrm>
                <a:off x="6203076" y="2828894"/>
                <a:ext cx="16865" cy="42336"/>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3" name="Freeform 27">
                <a:extLst>
                  <a:ext uri="{FF2B5EF4-FFF2-40B4-BE49-F238E27FC236}">
                    <a16:creationId xmlns:a16="http://schemas.microsoft.com/office/drawing/2014/main" id="{01DD92ED-8EEA-B747-A649-8F6470D308EF}"/>
                  </a:ext>
                </a:extLst>
              </p:cNvPr>
              <p:cNvSpPr>
                <a:spLocks noEditPoints="1"/>
              </p:cNvSpPr>
              <p:nvPr/>
            </p:nvSpPr>
            <p:spPr bwMode="auto">
              <a:xfrm>
                <a:off x="6232264"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4" name="Freeform 28">
                <a:extLst>
                  <a:ext uri="{FF2B5EF4-FFF2-40B4-BE49-F238E27FC236}">
                    <a16:creationId xmlns:a16="http://schemas.microsoft.com/office/drawing/2014/main" id="{DB2E0D8D-08B0-DC4C-AC56-AB8E04DBD9C2}"/>
                  </a:ext>
                </a:extLst>
              </p:cNvPr>
              <p:cNvSpPr>
                <a:spLocks noEditPoints="1"/>
              </p:cNvSpPr>
              <p:nvPr/>
            </p:nvSpPr>
            <p:spPr bwMode="auto">
              <a:xfrm>
                <a:off x="6275342" y="2828894"/>
                <a:ext cx="16865" cy="42336"/>
              </a:xfrm>
              <a:custGeom>
                <a:avLst/>
                <a:gdLst>
                  <a:gd name="T0" fmla="*/ 5 w 29"/>
                  <a:gd name="T1" fmla="*/ 20 h 78"/>
                  <a:gd name="T2" fmla="*/ 15 w 29"/>
                  <a:gd name="T3" fmla="*/ 15 h 78"/>
                  <a:gd name="T4" fmla="*/ 15 w 29"/>
                  <a:gd name="T5" fmla="*/ 75 h 78"/>
                  <a:gd name="T6" fmla="*/ 17 w 29"/>
                  <a:gd name="T7" fmla="*/ 78 h 78"/>
                  <a:gd name="T8" fmla="*/ 27 w 29"/>
                  <a:gd name="T9" fmla="*/ 78 h 78"/>
                  <a:gd name="T10" fmla="*/ 29 w 29"/>
                  <a:gd name="T11" fmla="*/ 75 h 78"/>
                  <a:gd name="T12" fmla="*/ 29 w 29"/>
                  <a:gd name="T13" fmla="*/ 2 h 78"/>
                  <a:gd name="T14" fmla="*/ 27 w 29"/>
                  <a:gd name="T15" fmla="*/ 0 h 78"/>
                  <a:gd name="T16" fmla="*/ 18 w 29"/>
                  <a:gd name="T17" fmla="*/ 0 h 78"/>
                  <a:gd name="T18" fmla="*/ 17 w 29"/>
                  <a:gd name="T19" fmla="*/ 0 h 78"/>
                  <a:gd name="T20" fmla="*/ 1 w 29"/>
                  <a:gd name="T21" fmla="*/ 9 h 78"/>
                  <a:gd name="T22" fmla="*/ 0 w 29"/>
                  <a:gd name="T23" fmla="*/ 11 h 78"/>
                  <a:gd name="T24" fmla="*/ 2 w 29"/>
                  <a:gd name="T25" fmla="*/ 19 h 78"/>
                  <a:gd name="T26" fmla="*/ 3 w 29"/>
                  <a:gd name="T27" fmla="*/ 20 h 78"/>
                  <a:gd name="T28" fmla="*/ 5 w 29"/>
                  <a:gd name="T29" fmla="*/ 20 h 78"/>
                  <a:gd name="T30" fmla="*/ 5 w 29"/>
                  <a:gd name="T31" fmla="*/ 20 h 78"/>
                  <a:gd name="T32" fmla="*/ 5 w 29"/>
                  <a:gd name="T3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5" y="20"/>
                    </a:move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lose/>
                    <a:moveTo>
                      <a:pt x="5" y="20"/>
                    </a:moveTo>
                    <a:cubicBezTo>
                      <a:pt x="5" y="20"/>
                      <a:pt x="5" y="20"/>
                      <a:pt x="5" y="2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5" name="Freeform 29">
                <a:extLst>
                  <a:ext uri="{FF2B5EF4-FFF2-40B4-BE49-F238E27FC236}">
                    <a16:creationId xmlns:a16="http://schemas.microsoft.com/office/drawing/2014/main" id="{E57BCA50-AF34-5148-AE6B-507CF93D6E3A}"/>
                  </a:ext>
                </a:extLst>
              </p:cNvPr>
              <p:cNvSpPr>
                <a:spLocks noEditPoints="1"/>
              </p:cNvSpPr>
              <p:nvPr/>
            </p:nvSpPr>
            <p:spPr bwMode="auto">
              <a:xfrm>
                <a:off x="6304530"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6" name="Freeform 30">
                <a:extLst>
                  <a:ext uri="{FF2B5EF4-FFF2-40B4-BE49-F238E27FC236}">
                    <a16:creationId xmlns:a16="http://schemas.microsoft.com/office/drawing/2014/main" id="{5BB6CF93-0D3F-914B-97F0-A3A9D2274FE4}"/>
                  </a:ext>
                </a:extLst>
              </p:cNvPr>
              <p:cNvSpPr>
                <a:spLocks noEditPoints="1"/>
              </p:cNvSpPr>
              <p:nvPr/>
            </p:nvSpPr>
            <p:spPr bwMode="auto">
              <a:xfrm>
                <a:off x="6347608" y="2828894"/>
                <a:ext cx="15874" cy="42336"/>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7" name="Freeform 35">
                <a:extLst>
                  <a:ext uri="{FF2B5EF4-FFF2-40B4-BE49-F238E27FC236}">
                    <a16:creationId xmlns:a16="http://schemas.microsoft.com/office/drawing/2014/main" id="{56D228EE-BF1D-0941-9DEE-F82AC4A4CB9E}"/>
                  </a:ext>
                </a:extLst>
              </p:cNvPr>
              <p:cNvSpPr>
                <a:spLocks noEditPoints="1"/>
              </p:cNvSpPr>
              <p:nvPr/>
            </p:nvSpPr>
            <p:spPr bwMode="auto">
              <a:xfrm>
                <a:off x="6201509" y="2900865"/>
                <a:ext cx="31747"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1" y="80"/>
                      <a:pt x="27" y="80"/>
                    </a:cubicBezTo>
                    <a:cubicBezTo>
                      <a:pt x="44" y="80"/>
                      <a:pt x="54" y="65"/>
                      <a:pt x="54" y="39"/>
                    </a:cubicBezTo>
                    <a:cubicBezTo>
                      <a:pt x="54" y="15"/>
                      <a:pt x="45" y="0"/>
                      <a:pt x="28" y="0"/>
                    </a:cubicBezTo>
                    <a:close/>
                    <a:moveTo>
                      <a:pt x="27" y="68"/>
                    </a:moveTo>
                    <a:cubicBezTo>
                      <a:pt x="20"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8" name="Freeform 36">
                <a:extLst>
                  <a:ext uri="{FF2B5EF4-FFF2-40B4-BE49-F238E27FC236}">
                    <a16:creationId xmlns:a16="http://schemas.microsoft.com/office/drawing/2014/main" id="{E147AAAB-191F-0247-A1B0-BDF1E7BE5009}"/>
                  </a:ext>
                </a:extLst>
              </p:cNvPr>
              <p:cNvSpPr>
                <a:spLocks noEditPoints="1"/>
              </p:cNvSpPr>
              <p:nvPr/>
            </p:nvSpPr>
            <p:spPr bwMode="auto">
              <a:xfrm>
                <a:off x="6240305" y="2900865"/>
                <a:ext cx="30755" cy="44218"/>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9" name="Freeform 37">
                <a:extLst>
                  <a:ext uri="{FF2B5EF4-FFF2-40B4-BE49-F238E27FC236}">
                    <a16:creationId xmlns:a16="http://schemas.microsoft.com/office/drawing/2014/main" id="{7452FECC-E70B-B743-B351-F3A4500AFE83}"/>
                  </a:ext>
                </a:extLst>
              </p:cNvPr>
              <p:cNvSpPr>
                <a:spLocks noEditPoints="1"/>
              </p:cNvSpPr>
              <p:nvPr/>
            </p:nvSpPr>
            <p:spPr bwMode="auto">
              <a:xfrm>
                <a:off x="6278109" y="2901806"/>
                <a:ext cx="16865" cy="42336"/>
              </a:xfrm>
              <a:custGeom>
                <a:avLst/>
                <a:gdLst>
                  <a:gd name="T0" fmla="*/ 17 w 29"/>
                  <a:gd name="T1" fmla="*/ 78 h 78"/>
                  <a:gd name="T2" fmla="*/ 27 w 29"/>
                  <a:gd name="T3" fmla="*/ 78 h 78"/>
                  <a:gd name="T4" fmla="*/ 29 w 29"/>
                  <a:gd name="T5" fmla="*/ 76 h 78"/>
                  <a:gd name="T6" fmla="*/ 29 w 29"/>
                  <a:gd name="T7" fmla="*/ 3 h 78"/>
                  <a:gd name="T8" fmla="*/ 27 w 29"/>
                  <a:gd name="T9" fmla="*/ 0 h 78"/>
                  <a:gd name="T10" fmla="*/ 18 w 29"/>
                  <a:gd name="T11" fmla="*/ 0 h 78"/>
                  <a:gd name="T12" fmla="*/ 17 w 29"/>
                  <a:gd name="T13" fmla="*/ 1 h 78"/>
                  <a:gd name="T14" fmla="*/ 1 w 29"/>
                  <a:gd name="T15" fmla="*/ 9 h 78"/>
                  <a:gd name="T16" fmla="*/ 0 w 29"/>
                  <a:gd name="T17" fmla="*/ 12 h 78"/>
                  <a:gd name="T18" fmla="*/ 2 w 29"/>
                  <a:gd name="T19" fmla="*/ 19 h 78"/>
                  <a:gd name="T20" fmla="*/ 3 w 29"/>
                  <a:gd name="T21" fmla="*/ 21 h 78"/>
                  <a:gd name="T22" fmla="*/ 6 w 29"/>
                  <a:gd name="T23" fmla="*/ 21 h 78"/>
                  <a:gd name="T24" fmla="*/ 15 w 29"/>
                  <a:gd name="T25" fmla="*/ 16 h 78"/>
                  <a:gd name="T26" fmla="*/ 15 w 29"/>
                  <a:gd name="T27" fmla="*/ 76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7"/>
                      <a:pt x="29" y="76"/>
                    </a:cubicBezTo>
                    <a:cubicBezTo>
                      <a:pt x="29" y="3"/>
                      <a:pt x="29" y="3"/>
                      <a:pt x="29" y="3"/>
                    </a:cubicBezTo>
                    <a:cubicBezTo>
                      <a:pt x="29" y="2"/>
                      <a:pt x="28" y="0"/>
                      <a:pt x="27" y="0"/>
                    </a:cubicBezTo>
                    <a:cubicBezTo>
                      <a:pt x="18" y="0"/>
                      <a:pt x="18" y="0"/>
                      <a:pt x="18" y="0"/>
                    </a:cubicBezTo>
                    <a:cubicBezTo>
                      <a:pt x="18" y="0"/>
                      <a:pt x="18"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6" y="21"/>
                    </a:cubicBezTo>
                    <a:cubicBezTo>
                      <a:pt x="15" y="16"/>
                      <a:pt x="15" y="16"/>
                      <a:pt x="15" y="16"/>
                    </a:cubicBezTo>
                    <a:cubicBezTo>
                      <a:pt x="15" y="76"/>
                      <a:pt x="15" y="76"/>
                      <a:pt x="15" y="76"/>
                    </a:cubicBezTo>
                    <a:cubicBezTo>
                      <a:pt x="15" y="77"/>
                      <a:pt x="16" y="78"/>
                      <a:pt x="17" y="78"/>
                    </a:cubicBezTo>
                    <a:close/>
                    <a:moveTo>
                      <a:pt x="17" y="78"/>
                    </a:moveTo>
                    <a:cubicBezTo>
                      <a:pt x="17" y="78"/>
                      <a:pt x="17" y="78"/>
                      <a:pt x="17" y="78"/>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0" name="Freeform 38">
                <a:extLst>
                  <a:ext uri="{FF2B5EF4-FFF2-40B4-BE49-F238E27FC236}">
                    <a16:creationId xmlns:a16="http://schemas.microsoft.com/office/drawing/2014/main" id="{A98288BF-950B-4F4E-9971-BA4AB8C3E7A0}"/>
                  </a:ext>
                </a:extLst>
              </p:cNvPr>
              <p:cNvSpPr>
                <a:spLocks noEditPoints="1"/>
              </p:cNvSpPr>
              <p:nvPr/>
            </p:nvSpPr>
            <p:spPr bwMode="auto">
              <a:xfrm>
                <a:off x="6302024" y="2900865"/>
                <a:ext cx="30755"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7"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1" name="Freeform 39">
                <a:extLst>
                  <a:ext uri="{FF2B5EF4-FFF2-40B4-BE49-F238E27FC236}">
                    <a16:creationId xmlns:a16="http://schemas.microsoft.com/office/drawing/2014/main" id="{DCF6E617-7A32-234C-B343-B8B0600A8D37}"/>
                  </a:ext>
                </a:extLst>
              </p:cNvPr>
              <p:cNvSpPr>
                <a:spLocks noEditPoints="1"/>
              </p:cNvSpPr>
              <p:nvPr/>
            </p:nvSpPr>
            <p:spPr bwMode="auto">
              <a:xfrm>
                <a:off x="6339827" y="2900865"/>
                <a:ext cx="30755" cy="44218"/>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2" name="Freeform 42">
                <a:extLst>
                  <a:ext uri="{FF2B5EF4-FFF2-40B4-BE49-F238E27FC236}">
                    <a16:creationId xmlns:a16="http://schemas.microsoft.com/office/drawing/2014/main" id="{F6286415-3264-4844-909B-16A234034BEF}"/>
                  </a:ext>
                </a:extLst>
              </p:cNvPr>
              <p:cNvSpPr>
                <a:spLocks noEditPoints="1"/>
              </p:cNvSpPr>
              <p:nvPr/>
            </p:nvSpPr>
            <p:spPr bwMode="auto">
              <a:xfrm>
                <a:off x="6201716" y="2974247"/>
                <a:ext cx="31747" cy="43277"/>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4"/>
                      <a:pt x="45" y="0"/>
                      <a:pt x="28" y="0"/>
                    </a:cubicBezTo>
                    <a:close/>
                    <a:moveTo>
                      <a:pt x="27" y="68"/>
                    </a:moveTo>
                    <a:cubicBezTo>
                      <a:pt x="20" y="68"/>
                      <a:pt x="15" y="57"/>
                      <a:pt x="15" y="40"/>
                    </a:cubicBezTo>
                    <a:cubicBezTo>
                      <a:pt x="15" y="23"/>
                      <a:pt x="20" y="12"/>
                      <a:pt x="27" y="12"/>
                    </a:cubicBezTo>
                    <a:cubicBezTo>
                      <a:pt x="38" y="12"/>
                      <a:pt x="40" y="29"/>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3" name="Freeform 43">
                <a:extLst>
                  <a:ext uri="{FF2B5EF4-FFF2-40B4-BE49-F238E27FC236}">
                    <a16:creationId xmlns:a16="http://schemas.microsoft.com/office/drawing/2014/main" id="{621FB598-49C0-B041-A27F-2326C18DFAB3}"/>
                  </a:ext>
                </a:extLst>
              </p:cNvPr>
              <p:cNvSpPr>
                <a:spLocks noEditPoints="1"/>
              </p:cNvSpPr>
              <p:nvPr/>
            </p:nvSpPr>
            <p:spPr bwMode="auto">
              <a:xfrm>
                <a:off x="6243331" y="2974247"/>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1" y="0"/>
                      <a:pt x="0" y="15"/>
                      <a:pt x="0" y="40"/>
                    </a:cubicBezTo>
                    <a:cubicBezTo>
                      <a:pt x="0" y="65"/>
                      <a:pt x="10" y="80"/>
                      <a:pt x="26" y="80"/>
                    </a:cubicBezTo>
                    <a:close/>
                    <a:moveTo>
                      <a:pt x="27" y="12"/>
                    </a:moveTo>
                    <a:cubicBezTo>
                      <a:pt x="38" y="12"/>
                      <a:pt x="40" y="29"/>
                      <a:pt x="40" y="40"/>
                    </a:cubicBezTo>
                    <a:cubicBezTo>
                      <a:pt x="40" y="50"/>
                      <a:pt x="38" y="68"/>
                      <a:pt x="27" y="68"/>
                    </a:cubicBezTo>
                    <a:cubicBezTo>
                      <a:pt x="19" y="68"/>
                      <a:pt x="15" y="57"/>
                      <a:pt x="15" y="40"/>
                    </a:cubicBezTo>
                    <a:cubicBezTo>
                      <a:pt x="15" y="23"/>
                      <a:pt x="20"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4" name="Freeform 44">
                <a:extLst>
                  <a:ext uri="{FF2B5EF4-FFF2-40B4-BE49-F238E27FC236}">
                    <a16:creationId xmlns:a16="http://schemas.microsoft.com/office/drawing/2014/main" id="{E4EFB1AC-289A-8E45-B9A7-6D13C398A4DE}"/>
                  </a:ext>
                </a:extLst>
              </p:cNvPr>
              <p:cNvSpPr>
                <a:spLocks noEditPoints="1"/>
              </p:cNvSpPr>
              <p:nvPr/>
            </p:nvSpPr>
            <p:spPr bwMode="auto">
              <a:xfrm>
                <a:off x="6283954" y="2974718"/>
                <a:ext cx="16865" cy="42336"/>
              </a:xfrm>
              <a:custGeom>
                <a:avLst/>
                <a:gdLst>
                  <a:gd name="T0" fmla="*/ 3 w 29"/>
                  <a:gd name="T1" fmla="*/ 21 h 78"/>
                  <a:gd name="T2" fmla="*/ 6 w 29"/>
                  <a:gd name="T3" fmla="*/ 21 h 78"/>
                  <a:gd name="T4" fmla="*/ 15 w 29"/>
                  <a:gd name="T5" fmla="*/ 16 h 78"/>
                  <a:gd name="T6" fmla="*/ 15 w 29"/>
                  <a:gd name="T7" fmla="*/ 75 h 78"/>
                  <a:gd name="T8" fmla="*/ 17 w 29"/>
                  <a:gd name="T9" fmla="*/ 78 h 78"/>
                  <a:gd name="T10" fmla="*/ 27 w 29"/>
                  <a:gd name="T11" fmla="*/ 78 h 78"/>
                  <a:gd name="T12" fmla="*/ 29 w 29"/>
                  <a:gd name="T13" fmla="*/ 75 h 78"/>
                  <a:gd name="T14" fmla="*/ 29 w 29"/>
                  <a:gd name="T15" fmla="*/ 2 h 78"/>
                  <a:gd name="T16" fmla="*/ 27 w 29"/>
                  <a:gd name="T17" fmla="*/ 0 h 78"/>
                  <a:gd name="T18" fmla="*/ 18 w 29"/>
                  <a:gd name="T19" fmla="*/ 0 h 78"/>
                  <a:gd name="T20" fmla="*/ 17 w 29"/>
                  <a:gd name="T21" fmla="*/ 0 h 78"/>
                  <a:gd name="T22" fmla="*/ 1 w 29"/>
                  <a:gd name="T23" fmla="*/ 9 h 78"/>
                  <a:gd name="T24" fmla="*/ 0 w 29"/>
                  <a:gd name="T25" fmla="*/ 12 h 78"/>
                  <a:gd name="T26" fmla="*/ 2 w 29"/>
                  <a:gd name="T27" fmla="*/ 19 h 78"/>
                  <a:gd name="T28" fmla="*/ 3 w 29"/>
                  <a:gd name="T29" fmla="*/ 21 h 78"/>
                  <a:gd name="T30" fmla="*/ 3 w 29"/>
                  <a:gd name="T31" fmla="*/ 21 h 78"/>
                  <a:gd name="T32" fmla="*/ 3 w 2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3" y="21"/>
                    </a:moveTo>
                    <a:cubicBezTo>
                      <a:pt x="4" y="21"/>
                      <a:pt x="5" y="21"/>
                      <a:pt x="6" y="21"/>
                    </a:cubicBezTo>
                    <a:cubicBezTo>
                      <a:pt x="15" y="16"/>
                      <a:pt x="15" y="16"/>
                      <a:pt x="15" y="16"/>
                    </a:cubicBezTo>
                    <a:cubicBezTo>
                      <a:pt x="15" y="75"/>
                      <a:pt x="15" y="75"/>
                      <a:pt x="15" y="75"/>
                    </a:cubicBezTo>
                    <a:cubicBezTo>
                      <a:pt x="15" y="77"/>
                      <a:pt x="16" y="78"/>
                      <a:pt x="17" y="78"/>
                    </a:cubicBezTo>
                    <a:cubicBezTo>
                      <a:pt x="27" y="78"/>
                      <a:pt x="27" y="78"/>
                      <a:pt x="27" y="78"/>
                    </a:cubicBezTo>
                    <a:cubicBezTo>
                      <a:pt x="28" y="78"/>
                      <a:pt x="29" y="77"/>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2"/>
                    </a:cubicBezTo>
                    <a:cubicBezTo>
                      <a:pt x="2" y="19"/>
                      <a:pt x="2" y="19"/>
                      <a:pt x="2" y="19"/>
                    </a:cubicBezTo>
                    <a:cubicBezTo>
                      <a:pt x="2" y="20"/>
                      <a:pt x="3" y="20"/>
                      <a:pt x="3" y="21"/>
                    </a:cubicBezTo>
                    <a:close/>
                    <a:moveTo>
                      <a:pt x="3" y="21"/>
                    </a:moveTo>
                    <a:cubicBezTo>
                      <a:pt x="3" y="21"/>
                      <a:pt x="3" y="21"/>
                      <a:pt x="3" y="21"/>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5" name="Freeform 45">
                <a:extLst>
                  <a:ext uri="{FF2B5EF4-FFF2-40B4-BE49-F238E27FC236}">
                    <a16:creationId xmlns:a16="http://schemas.microsoft.com/office/drawing/2014/main" id="{2DDA914E-A5FB-2B4F-8276-98862CB2CD26}"/>
                  </a:ext>
                </a:extLst>
              </p:cNvPr>
              <p:cNvSpPr>
                <a:spLocks noEditPoints="1"/>
              </p:cNvSpPr>
              <p:nvPr/>
            </p:nvSpPr>
            <p:spPr bwMode="auto">
              <a:xfrm>
                <a:off x="6310687" y="2974718"/>
                <a:ext cx="16865" cy="42336"/>
              </a:xfrm>
              <a:custGeom>
                <a:avLst/>
                <a:gdLst>
                  <a:gd name="T0" fmla="*/ 15 w 30"/>
                  <a:gd name="T1" fmla="*/ 75 h 78"/>
                  <a:gd name="T2" fmla="*/ 18 w 30"/>
                  <a:gd name="T3" fmla="*/ 78 h 78"/>
                  <a:gd name="T4" fmla="*/ 27 w 30"/>
                  <a:gd name="T5" fmla="*/ 78 h 78"/>
                  <a:gd name="T6" fmla="*/ 30 w 30"/>
                  <a:gd name="T7" fmla="*/ 75 h 78"/>
                  <a:gd name="T8" fmla="*/ 30 w 30"/>
                  <a:gd name="T9" fmla="*/ 2 h 78"/>
                  <a:gd name="T10" fmla="*/ 27 w 30"/>
                  <a:gd name="T11" fmla="*/ 0 h 78"/>
                  <a:gd name="T12" fmla="*/ 19 w 30"/>
                  <a:gd name="T13" fmla="*/ 0 h 78"/>
                  <a:gd name="T14" fmla="*/ 18 w 30"/>
                  <a:gd name="T15" fmla="*/ 0 h 78"/>
                  <a:gd name="T16" fmla="*/ 2 w 30"/>
                  <a:gd name="T17" fmla="*/ 9 h 78"/>
                  <a:gd name="T18" fmla="*/ 1 w 30"/>
                  <a:gd name="T19" fmla="*/ 12 h 78"/>
                  <a:gd name="T20" fmla="*/ 3 w 30"/>
                  <a:gd name="T21" fmla="*/ 19 h 78"/>
                  <a:gd name="T22" fmla="*/ 4 w 30"/>
                  <a:gd name="T23" fmla="*/ 21 h 78"/>
                  <a:gd name="T24" fmla="*/ 6 w 30"/>
                  <a:gd name="T25" fmla="*/ 21 h 78"/>
                  <a:gd name="T26" fmla="*/ 15 w 30"/>
                  <a:gd name="T27" fmla="*/ 16 h 78"/>
                  <a:gd name="T28" fmla="*/ 15 w 30"/>
                  <a:gd name="T29" fmla="*/ 75 h 78"/>
                  <a:gd name="T30" fmla="*/ 15 w 30"/>
                  <a:gd name="T31" fmla="*/ 75 h 78"/>
                  <a:gd name="T32" fmla="*/ 15 w 30"/>
                  <a:gd name="T3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15" y="75"/>
                    </a:moveTo>
                    <a:cubicBezTo>
                      <a:pt x="15" y="77"/>
                      <a:pt x="17" y="78"/>
                      <a:pt x="18" y="78"/>
                    </a:cubicBezTo>
                    <a:cubicBezTo>
                      <a:pt x="27" y="78"/>
                      <a:pt x="27" y="78"/>
                      <a:pt x="27" y="78"/>
                    </a:cubicBezTo>
                    <a:cubicBezTo>
                      <a:pt x="29" y="78"/>
                      <a:pt x="30" y="77"/>
                      <a:pt x="30" y="75"/>
                    </a:cubicBezTo>
                    <a:cubicBezTo>
                      <a:pt x="30" y="2"/>
                      <a:pt x="30" y="2"/>
                      <a:pt x="30" y="2"/>
                    </a:cubicBezTo>
                    <a:cubicBezTo>
                      <a:pt x="30" y="1"/>
                      <a:pt x="29" y="0"/>
                      <a:pt x="27" y="0"/>
                    </a:cubicBez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lnTo>
                      <a:pt x="15" y="75"/>
                    </a:lnTo>
                    <a:close/>
                    <a:moveTo>
                      <a:pt x="15" y="75"/>
                    </a:moveTo>
                    <a:cubicBezTo>
                      <a:pt x="15" y="75"/>
                      <a:pt x="15" y="75"/>
                      <a:pt x="15" y="75"/>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6" name="Freeform 46">
                <a:extLst>
                  <a:ext uri="{FF2B5EF4-FFF2-40B4-BE49-F238E27FC236}">
                    <a16:creationId xmlns:a16="http://schemas.microsoft.com/office/drawing/2014/main" id="{676F4AFD-21B3-8443-9552-FEF891EFF50C}"/>
                  </a:ext>
                </a:extLst>
              </p:cNvPr>
              <p:cNvSpPr>
                <a:spLocks noEditPoints="1"/>
              </p:cNvSpPr>
              <p:nvPr/>
            </p:nvSpPr>
            <p:spPr bwMode="auto">
              <a:xfrm>
                <a:off x="6337421" y="2974247"/>
                <a:ext cx="30755" cy="43277"/>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7" name="Freeform 52">
                <a:extLst>
                  <a:ext uri="{FF2B5EF4-FFF2-40B4-BE49-F238E27FC236}">
                    <a16:creationId xmlns:a16="http://schemas.microsoft.com/office/drawing/2014/main" id="{ED4B5373-D90C-0E49-920A-7E662B269D8A}"/>
                  </a:ext>
                </a:extLst>
              </p:cNvPr>
              <p:cNvSpPr>
                <a:spLocks noEditPoints="1"/>
              </p:cNvSpPr>
              <p:nvPr/>
            </p:nvSpPr>
            <p:spPr bwMode="auto">
              <a:xfrm>
                <a:off x="6202551" y="3047629"/>
                <a:ext cx="31747" cy="43277"/>
              </a:xfrm>
              <a:custGeom>
                <a:avLst/>
                <a:gdLst>
                  <a:gd name="T0" fmla="*/ 27 w 54"/>
                  <a:gd name="T1" fmla="*/ 81 h 81"/>
                  <a:gd name="T2" fmla="*/ 54 w 54"/>
                  <a:gd name="T3" fmla="*/ 40 h 81"/>
                  <a:gd name="T4" fmla="*/ 28 w 54"/>
                  <a:gd name="T5" fmla="*/ 0 h 81"/>
                  <a:gd name="T6" fmla="*/ 0 w 54"/>
                  <a:gd name="T7" fmla="*/ 41 h 81"/>
                  <a:gd name="T8" fmla="*/ 27 w 54"/>
                  <a:gd name="T9" fmla="*/ 81 h 81"/>
                  <a:gd name="T10" fmla="*/ 27 w 54"/>
                  <a:gd name="T11" fmla="*/ 13 h 81"/>
                  <a:gd name="T12" fmla="*/ 40 w 54"/>
                  <a:gd name="T13" fmla="*/ 40 h 81"/>
                  <a:gd name="T14" fmla="*/ 27 w 54"/>
                  <a:gd name="T15" fmla="*/ 68 h 81"/>
                  <a:gd name="T16" fmla="*/ 15 w 54"/>
                  <a:gd name="T17" fmla="*/ 41 h 81"/>
                  <a:gd name="T18" fmla="*/ 27 w 54"/>
                  <a:gd name="T19" fmla="*/ 13 h 81"/>
                  <a:gd name="T20" fmla="*/ 27 w 54"/>
                  <a:gd name="T21" fmla="*/ 13 h 81"/>
                  <a:gd name="T22" fmla="*/ 27 w 54"/>
                  <a:gd name="T2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7" y="81"/>
                    </a:moveTo>
                    <a:cubicBezTo>
                      <a:pt x="44" y="81"/>
                      <a:pt x="54" y="66"/>
                      <a:pt x="54" y="40"/>
                    </a:cubicBezTo>
                    <a:cubicBezTo>
                      <a:pt x="54" y="15"/>
                      <a:pt x="45" y="0"/>
                      <a:pt x="28" y="0"/>
                    </a:cubicBezTo>
                    <a:cubicBezTo>
                      <a:pt x="11" y="0"/>
                      <a:pt x="0" y="16"/>
                      <a:pt x="0" y="41"/>
                    </a:cubicBezTo>
                    <a:cubicBezTo>
                      <a:pt x="0" y="65"/>
                      <a:pt x="11" y="81"/>
                      <a:pt x="27" y="81"/>
                    </a:cubicBezTo>
                    <a:close/>
                    <a:moveTo>
                      <a:pt x="27" y="13"/>
                    </a:moveTo>
                    <a:cubicBezTo>
                      <a:pt x="38" y="13"/>
                      <a:pt x="40" y="30"/>
                      <a:pt x="40" y="40"/>
                    </a:cubicBezTo>
                    <a:cubicBezTo>
                      <a:pt x="40" y="51"/>
                      <a:pt x="38" y="68"/>
                      <a:pt x="27" y="68"/>
                    </a:cubicBezTo>
                    <a:cubicBezTo>
                      <a:pt x="20" y="68"/>
                      <a:pt x="15" y="58"/>
                      <a:pt x="15" y="41"/>
                    </a:cubicBezTo>
                    <a:cubicBezTo>
                      <a:pt x="15" y="24"/>
                      <a:pt x="20" y="13"/>
                      <a:pt x="27" y="13"/>
                    </a:cubicBezTo>
                    <a:close/>
                    <a:moveTo>
                      <a:pt x="27" y="13"/>
                    </a:moveTo>
                    <a:cubicBezTo>
                      <a:pt x="27" y="13"/>
                      <a:pt x="27" y="13"/>
                      <a:pt x="27" y="13"/>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8" name="Freeform 53">
                <a:extLst>
                  <a:ext uri="{FF2B5EF4-FFF2-40B4-BE49-F238E27FC236}">
                    <a16:creationId xmlns:a16="http://schemas.microsoft.com/office/drawing/2014/main" id="{3E1D7910-679E-B840-A549-FB096500BB6F}"/>
                  </a:ext>
                </a:extLst>
              </p:cNvPr>
              <p:cNvSpPr>
                <a:spLocks noEditPoints="1"/>
              </p:cNvSpPr>
              <p:nvPr/>
            </p:nvSpPr>
            <p:spPr bwMode="auto">
              <a:xfrm>
                <a:off x="6241555"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9" name="Freeform 54">
                <a:extLst>
                  <a:ext uri="{FF2B5EF4-FFF2-40B4-BE49-F238E27FC236}">
                    <a16:creationId xmlns:a16="http://schemas.microsoft.com/office/drawing/2014/main" id="{EF03BFC7-AF22-DC4E-BED2-8CFA796EEAC5}"/>
                  </a:ext>
                </a:extLst>
              </p:cNvPr>
              <p:cNvSpPr>
                <a:spLocks noEditPoints="1"/>
              </p:cNvSpPr>
              <p:nvPr/>
            </p:nvSpPr>
            <p:spPr bwMode="auto">
              <a:xfrm>
                <a:off x="6279567"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0" y="81"/>
                      <a:pt x="27" y="81"/>
                    </a:cubicBezTo>
                    <a:cubicBezTo>
                      <a:pt x="44" y="81"/>
                      <a:pt x="54" y="66"/>
                      <a:pt x="54" y="40"/>
                    </a:cubicBezTo>
                    <a:cubicBezTo>
                      <a:pt x="54" y="15"/>
                      <a:pt x="44"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0" name="Freeform 55">
                <a:extLst>
                  <a:ext uri="{FF2B5EF4-FFF2-40B4-BE49-F238E27FC236}">
                    <a16:creationId xmlns:a16="http://schemas.microsoft.com/office/drawing/2014/main" id="{F19670A8-34F8-5149-A9AB-2AE8EE170A9D}"/>
                  </a:ext>
                </a:extLst>
              </p:cNvPr>
              <p:cNvSpPr>
                <a:spLocks noEditPoints="1"/>
              </p:cNvSpPr>
              <p:nvPr/>
            </p:nvSpPr>
            <p:spPr bwMode="auto">
              <a:xfrm>
                <a:off x="6317580" y="3048570"/>
                <a:ext cx="15874" cy="41395"/>
              </a:xfrm>
              <a:custGeom>
                <a:avLst/>
                <a:gdLst>
                  <a:gd name="T0" fmla="*/ 27 w 29"/>
                  <a:gd name="T1" fmla="*/ 0 h 77"/>
                  <a:gd name="T2" fmla="*/ 19 w 29"/>
                  <a:gd name="T3" fmla="*/ 0 h 77"/>
                  <a:gd name="T4" fmla="*/ 17 w 29"/>
                  <a:gd name="T5" fmla="*/ 0 h 77"/>
                  <a:gd name="T6" fmla="*/ 2 w 29"/>
                  <a:gd name="T7" fmla="*/ 8 h 77"/>
                  <a:gd name="T8" fmla="*/ 0 w 29"/>
                  <a:gd name="T9" fmla="*/ 11 h 77"/>
                  <a:gd name="T10" fmla="*/ 2 w 29"/>
                  <a:gd name="T11" fmla="*/ 19 h 77"/>
                  <a:gd name="T12" fmla="*/ 4 w 29"/>
                  <a:gd name="T13" fmla="*/ 20 h 77"/>
                  <a:gd name="T14" fmla="*/ 6 w 29"/>
                  <a:gd name="T15" fmla="*/ 20 h 77"/>
                  <a:gd name="T16" fmla="*/ 15 w 29"/>
                  <a:gd name="T17" fmla="*/ 15 h 77"/>
                  <a:gd name="T18" fmla="*/ 15 w 29"/>
                  <a:gd name="T19" fmla="*/ 75 h 77"/>
                  <a:gd name="T20" fmla="*/ 17 w 29"/>
                  <a:gd name="T21" fmla="*/ 77 h 77"/>
                  <a:gd name="T22" fmla="*/ 27 w 29"/>
                  <a:gd name="T23" fmla="*/ 77 h 77"/>
                  <a:gd name="T24" fmla="*/ 29 w 29"/>
                  <a:gd name="T25" fmla="*/ 75 h 77"/>
                  <a:gd name="T26" fmla="*/ 29 w 29"/>
                  <a:gd name="T27" fmla="*/ 2 h 77"/>
                  <a:gd name="T28" fmla="*/ 27 w 29"/>
                  <a:gd name="T29" fmla="*/ 0 h 77"/>
                  <a:gd name="T30" fmla="*/ 27 w 29"/>
                  <a:gd name="T31" fmla="*/ 0 h 77"/>
                  <a:gd name="T32" fmla="*/ 27 w 29"/>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7">
                    <a:moveTo>
                      <a:pt x="27" y="0"/>
                    </a:moveTo>
                    <a:cubicBezTo>
                      <a:pt x="19" y="0"/>
                      <a:pt x="19" y="0"/>
                      <a:pt x="19" y="0"/>
                    </a:cubicBezTo>
                    <a:cubicBezTo>
                      <a:pt x="18" y="0"/>
                      <a:pt x="18" y="0"/>
                      <a:pt x="17" y="0"/>
                    </a:cubicBezTo>
                    <a:cubicBezTo>
                      <a:pt x="2" y="8"/>
                      <a:pt x="2" y="8"/>
                      <a:pt x="2" y="8"/>
                    </a:cubicBezTo>
                    <a:cubicBezTo>
                      <a:pt x="1" y="9"/>
                      <a:pt x="0" y="10"/>
                      <a:pt x="0" y="11"/>
                    </a:cubicBezTo>
                    <a:cubicBezTo>
                      <a:pt x="2" y="19"/>
                      <a:pt x="2" y="19"/>
                      <a:pt x="2" y="19"/>
                    </a:cubicBezTo>
                    <a:cubicBezTo>
                      <a:pt x="2" y="19"/>
                      <a:pt x="3" y="20"/>
                      <a:pt x="4" y="20"/>
                    </a:cubicBezTo>
                    <a:cubicBezTo>
                      <a:pt x="4" y="21"/>
                      <a:pt x="5" y="21"/>
                      <a:pt x="6" y="20"/>
                    </a:cubicBezTo>
                    <a:cubicBezTo>
                      <a:pt x="15" y="15"/>
                      <a:pt x="15" y="15"/>
                      <a:pt x="15" y="15"/>
                    </a:cubicBezTo>
                    <a:cubicBezTo>
                      <a:pt x="15" y="75"/>
                      <a:pt x="15" y="75"/>
                      <a:pt x="15" y="75"/>
                    </a:cubicBezTo>
                    <a:cubicBezTo>
                      <a:pt x="15" y="76"/>
                      <a:pt x="16" y="77"/>
                      <a:pt x="17" y="77"/>
                    </a:cubicBezTo>
                    <a:cubicBezTo>
                      <a:pt x="27" y="77"/>
                      <a:pt x="27" y="77"/>
                      <a:pt x="27" y="77"/>
                    </a:cubicBezTo>
                    <a:cubicBezTo>
                      <a:pt x="28" y="77"/>
                      <a:pt x="29" y="76"/>
                      <a:pt x="29" y="75"/>
                    </a:cubicBezTo>
                    <a:cubicBezTo>
                      <a:pt x="29" y="2"/>
                      <a:pt x="29" y="2"/>
                      <a:pt x="29" y="2"/>
                    </a:cubicBezTo>
                    <a:cubicBezTo>
                      <a:pt x="29" y="1"/>
                      <a:pt x="28" y="0"/>
                      <a:pt x="27" y="0"/>
                    </a:cubicBezTo>
                    <a:close/>
                    <a:moveTo>
                      <a:pt x="27" y="0"/>
                    </a:moveTo>
                    <a:cubicBezTo>
                      <a:pt x="27" y="0"/>
                      <a:pt x="27" y="0"/>
                      <a:pt x="27"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1" name="Freeform 56">
                <a:extLst>
                  <a:ext uri="{FF2B5EF4-FFF2-40B4-BE49-F238E27FC236}">
                    <a16:creationId xmlns:a16="http://schemas.microsoft.com/office/drawing/2014/main" id="{E8A81186-8324-3A48-B7B3-AE2E97F6E1A7}"/>
                  </a:ext>
                </a:extLst>
              </p:cNvPr>
              <p:cNvSpPr>
                <a:spLocks noEditPoints="1"/>
              </p:cNvSpPr>
              <p:nvPr/>
            </p:nvSpPr>
            <p:spPr bwMode="auto">
              <a:xfrm>
                <a:off x="6340711" y="3047629"/>
                <a:ext cx="31747"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2" name="Freeform 16">
                <a:extLst>
                  <a:ext uri="{FF2B5EF4-FFF2-40B4-BE49-F238E27FC236}">
                    <a16:creationId xmlns:a16="http://schemas.microsoft.com/office/drawing/2014/main" id="{C6C787D2-2FD5-BD4C-BB92-90EF8AC99594}"/>
                  </a:ext>
                </a:extLst>
              </p:cNvPr>
              <p:cNvSpPr>
                <a:spLocks noEditPoints="1"/>
              </p:cNvSpPr>
              <p:nvPr/>
            </p:nvSpPr>
            <p:spPr bwMode="auto">
              <a:xfrm>
                <a:off x="6372827" y="2755042"/>
                <a:ext cx="31747"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3" name="Freeform 17">
                <a:extLst>
                  <a:ext uri="{FF2B5EF4-FFF2-40B4-BE49-F238E27FC236}">
                    <a16:creationId xmlns:a16="http://schemas.microsoft.com/office/drawing/2014/main" id="{02EA2B24-FDCC-5148-9E0A-475C673907F4}"/>
                  </a:ext>
                </a:extLst>
              </p:cNvPr>
              <p:cNvSpPr>
                <a:spLocks noEditPoints="1"/>
              </p:cNvSpPr>
              <p:nvPr/>
            </p:nvSpPr>
            <p:spPr bwMode="auto">
              <a:xfrm>
                <a:off x="6413919" y="2755983"/>
                <a:ext cx="16865" cy="42336"/>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4" name="Freeform 18">
                <a:extLst>
                  <a:ext uri="{FF2B5EF4-FFF2-40B4-BE49-F238E27FC236}">
                    <a16:creationId xmlns:a16="http://schemas.microsoft.com/office/drawing/2014/main" id="{75E64CD7-4C35-E247-B71B-154215D6C66E}"/>
                  </a:ext>
                </a:extLst>
              </p:cNvPr>
              <p:cNvSpPr>
                <a:spLocks noEditPoints="1"/>
              </p:cNvSpPr>
              <p:nvPr/>
            </p:nvSpPr>
            <p:spPr bwMode="auto">
              <a:xfrm>
                <a:off x="6440132" y="2755042"/>
                <a:ext cx="30755" cy="44218"/>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1" y="0"/>
                      <a:pt x="0" y="15"/>
                      <a:pt x="0" y="40"/>
                    </a:cubicBezTo>
                    <a:cubicBezTo>
                      <a:pt x="0" y="65"/>
                      <a:pt x="10" y="80"/>
                      <a:pt x="26" y="80"/>
                    </a:cubicBezTo>
                    <a:close/>
                    <a:moveTo>
                      <a:pt x="27" y="12"/>
                    </a:moveTo>
                    <a:cubicBezTo>
                      <a:pt x="38" y="12"/>
                      <a:pt x="39" y="30"/>
                      <a:pt x="39" y="40"/>
                    </a:cubicBezTo>
                    <a:cubicBezTo>
                      <a:pt x="39" y="50"/>
                      <a:pt x="38" y="68"/>
                      <a:pt x="27" y="68"/>
                    </a:cubicBezTo>
                    <a:cubicBezTo>
                      <a:pt x="19" y="68"/>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5" name="Freeform 19">
                <a:extLst>
                  <a:ext uri="{FF2B5EF4-FFF2-40B4-BE49-F238E27FC236}">
                    <a16:creationId xmlns:a16="http://schemas.microsoft.com/office/drawing/2014/main" id="{9016D957-AE9F-C743-869C-D0A93A905ACA}"/>
                  </a:ext>
                </a:extLst>
              </p:cNvPr>
              <p:cNvSpPr>
                <a:spLocks noEditPoints="1"/>
              </p:cNvSpPr>
              <p:nvPr/>
            </p:nvSpPr>
            <p:spPr bwMode="auto">
              <a:xfrm>
                <a:off x="6480233" y="2755042"/>
                <a:ext cx="30755"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0" y="80"/>
                      <a:pt x="27" y="80"/>
                    </a:cubicBezTo>
                    <a:cubicBezTo>
                      <a:pt x="44" y="80"/>
                      <a:pt x="54" y="65"/>
                      <a:pt x="54" y="39"/>
                    </a:cubicBezTo>
                    <a:cubicBezTo>
                      <a:pt x="54" y="15"/>
                      <a:pt x="44" y="0"/>
                      <a:pt x="28" y="0"/>
                    </a:cubicBezTo>
                    <a:close/>
                    <a:moveTo>
                      <a:pt x="27" y="68"/>
                    </a:moveTo>
                    <a:cubicBezTo>
                      <a:pt x="19"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6" name="Freeform 20">
                <a:extLst>
                  <a:ext uri="{FF2B5EF4-FFF2-40B4-BE49-F238E27FC236}">
                    <a16:creationId xmlns:a16="http://schemas.microsoft.com/office/drawing/2014/main" id="{81283FDF-4810-A942-9ED7-D2F1817686D5}"/>
                  </a:ext>
                </a:extLst>
              </p:cNvPr>
              <p:cNvSpPr>
                <a:spLocks noEditPoints="1"/>
              </p:cNvSpPr>
              <p:nvPr/>
            </p:nvSpPr>
            <p:spPr bwMode="auto">
              <a:xfrm>
                <a:off x="6520335" y="2755983"/>
                <a:ext cx="16865" cy="42336"/>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7" name="Freeform 26">
                <a:extLst>
                  <a:ext uri="{FF2B5EF4-FFF2-40B4-BE49-F238E27FC236}">
                    <a16:creationId xmlns:a16="http://schemas.microsoft.com/office/drawing/2014/main" id="{32C870DE-21DD-754A-A231-4F35C36CF0D9}"/>
                  </a:ext>
                </a:extLst>
              </p:cNvPr>
              <p:cNvSpPr>
                <a:spLocks noEditPoints="1"/>
              </p:cNvSpPr>
              <p:nvPr/>
            </p:nvSpPr>
            <p:spPr bwMode="auto">
              <a:xfrm>
                <a:off x="6375804" y="2828894"/>
                <a:ext cx="16865" cy="42336"/>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8" name="Freeform 27">
                <a:extLst>
                  <a:ext uri="{FF2B5EF4-FFF2-40B4-BE49-F238E27FC236}">
                    <a16:creationId xmlns:a16="http://schemas.microsoft.com/office/drawing/2014/main" id="{CBF5BDD4-79F0-824B-AD4B-84003C98BC31}"/>
                  </a:ext>
                </a:extLst>
              </p:cNvPr>
              <p:cNvSpPr>
                <a:spLocks noEditPoints="1"/>
              </p:cNvSpPr>
              <p:nvPr/>
            </p:nvSpPr>
            <p:spPr bwMode="auto">
              <a:xfrm>
                <a:off x="6404992"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19" name="Freeform 28">
                <a:extLst>
                  <a:ext uri="{FF2B5EF4-FFF2-40B4-BE49-F238E27FC236}">
                    <a16:creationId xmlns:a16="http://schemas.microsoft.com/office/drawing/2014/main" id="{249C93DC-BC0B-BC4F-B766-EBDA2B161904}"/>
                  </a:ext>
                </a:extLst>
              </p:cNvPr>
              <p:cNvSpPr>
                <a:spLocks noEditPoints="1"/>
              </p:cNvSpPr>
              <p:nvPr/>
            </p:nvSpPr>
            <p:spPr bwMode="auto">
              <a:xfrm>
                <a:off x="6448070" y="2828894"/>
                <a:ext cx="16865" cy="42336"/>
              </a:xfrm>
              <a:custGeom>
                <a:avLst/>
                <a:gdLst>
                  <a:gd name="T0" fmla="*/ 5 w 29"/>
                  <a:gd name="T1" fmla="*/ 20 h 78"/>
                  <a:gd name="T2" fmla="*/ 15 w 29"/>
                  <a:gd name="T3" fmla="*/ 15 h 78"/>
                  <a:gd name="T4" fmla="*/ 15 w 29"/>
                  <a:gd name="T5" fmla="*/ 75 h 78"/>
                  <a:gd name="T6" fmla="*/ 17 w 29"/>
                  <a:gd name="T7" fmla="*/ 78 h 78"/>
                  <a:gd name="T8" fmla="*/ 27 w 29"/>
                  <a:gd name="T9" fmla="*/ 78 h 78"/>
                  <a:gd name="T10" fmla="*/ 29 w 29"/>
                  <a:gd name="T11" fmla="*/ 75 h 78"/>
                  <a:gd name="T12" fmla="*/ 29 w 29"/>
                  <a:gd name="T13" fmla="*/ 2 h 78"/>
                  <a:gd name="T14" fmla="*/ 27 w 29"/>
                  <a:gd name="T15" fmla="*/ 0 h 78"/>
                  <a:gd name="T16" fmla="*/ 18 w 29"/>
                  <a:gd name="T17" fmla="*/ 0 h 78"/>
                  <a:gd name="T18" fmla="*/ 17 w 29"/>
                  <a:gd name="T19" fmla="*/ 0 h 78"/>
                  <a:gd name="T20" fmla="*/ 1 w 29"/>
                  <a:gd name="T21" fmla="*/ 9 h 78"/>
                  <a:gd name="T22" fmla="*/ 0 w 29"/>
                  <a:gd name="T23" fmla="*/ 11 h 78"/>
                  <a:gd name="T24" fmla="*/ 2 w 29"/>
                  <a:gd name="T25" fmla="*/ 19 h 78"/>
                  <a:gd name="T26" fmla="*/ 3 w 29"/>
                  <a:gd name="T27" fmla="*/ 20 h 78"/>
                  <a:gd name="T28" fmla="*/ 5 w 29"/>
                  <a:gd name="T29" fmla="*/ 20 h 78"/>
                  <a:gd name="T30" fmla="*/ 5 w 29"/>
                  <a:gd name="T31" fmla="*/ 20 h 78"/>
                  <a:gd name="T32" fmla="*/ 5 w 29"/>
                  <a:gd name="T3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5" y="20"/>
                    </a:move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lose/>
                    <a:moveTo>
                      <a:pt x="5" y="20"/>
                    </a:moveTo>
                    <a:cubicBezTo>
                      <a:pt x="5" y="20"/>
                      <a:pt x="5" y="20"/>
                      <a:pt x="5" y="2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0" name="Freeform 29">
                <a:extLst>
                  <a:ext uri="{FF2B5EF4-FFF2-40B4-BE49-F238E27FC236}">
                    <a16:creationId xmlns:a16="http://schemas.microsoft.com/office/drawing/2014/main" id="{DB5932EF-1060-5C45-B221-A3A774185CE1}"/>
                  </a:ext>
                </a:extLst>
              </p:cNvPr>
              <p:cNvSpPr>
                <a:spLocks noEditPoints="1"/>
              </p:cNvSpPr>
              <p:nvPr/>
            </p:nvSpPr>
            <p:spPr bwMode="auto">
              <a:xfrm>
                <a:off x="6477258"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1" name="Freeform 30">
                <a:extLst>
                  <a:ext uri="{FF2B5EF4-FFF2-40B4-BE49-F238E27FC236}">
                    <a16:creationId xmlns:a16="http://schemas.microsoft.com/office/drawing/2014/main" id="{A7958A97-F97E-9342-9EBB-E73F351C3D75}"/>
                  </a:ext>
                </a:extLst>
              </p:cNvPr>
              <p:cNvSpPr>
                <a:spLocks noEditPoints="1"/>
              </p:cNvSpPr>
              <p:nvPr/>
            </p:nvSpPr>
            <p:spPr bwMode="auto">
              <a:xfrm>
                <a:off x="6520336" y="2828894"/>
                <a:ext cx="15874" cy="42336"/>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2" name="Freeform 35">
                <a:extLst>
                  <a:ext uri="{FF2B5EF4-FFF2-40B4-BE49-F238E27FC236}">
                    <a16:creationId xmlns:a16="http://schemas.microsoft.com/office/drawing/2014/main" id="{84FF91BB-F9B0-BB41-A01A-FE6872C88814}"/>
                  </a:ext>
                </a:extLst>
              </p:cNvPr>
              <p:cNvSpPr>
                <a:spLocks noEditPoints="1"/>
              </p:cNvSpPr>
              <p:nvPr/>
            </p:nvSpPr>
            <p:spPr bwMode="auto">
              <a:xfrm>
                <a:off x="6377632" y="2900865"/>
                <a:ext cx="31747"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1" y="80"/>
                      <a:pt x="27" y="80"/>
                    </a:cubicBezTo>
                    <a:cubicBezTo>
                      <a:pt x="44" y="80"/>
                      <a:pt x="54" y="65"/>
                      <a:pt x="54" y="39"/>
                    </a:cubicBezTo>
                    <a:cubicBezTo>
                      <a:pt x="54" y="15"/>
                      <a:pt x="45" y="0"/>
                      <a:pt x="28" y="0"/>
                    </a:cubicBezTo>
                    <a:close/>
                    <a:moveTo>
                      <a:pt x="27" y="68"/>
                    </a:moveTo>
                    <a:cubicBezTo>
                      <a:pt x="20"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3" name="Freeform 36">
                <a:extLst>
                  <a:ext uri="{FF2B5EF4-FFF2-40B4-BE49-F238E27FC236}">
                    <a16:creationId xmlns:a16="http://schemas.microsoft.com/office/drawing/2014/main" id="{2C1EF2B3-ABF5-C941-A9B9-48FDDE74AEB3}"/>
                  </a:ext>
                </a:extLst>
              </p:cNvPr>
              <p:cNvSpPr>
                <a:spLocks noEditPoints="1"/>
              </p:cNvSpPr>
              <p:nvPr/>
            </p:nvSpPr>
            <p:spPr bwMode="auto">
              <a:xfrm>
                <a:off x="6416427" y="2900865"/>
                <a:ext cx="30755" cy="44218"/>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4" name="Freeform 37">
                <a:extLst>
                  <a:ext uri="{FF2B5EF4-FFF2-40B4-BE49-F238E27FC236}">
                    <a16:creationId xmlns:a16="http://schemas.microsoft.com/office/drawing/2014/main" id="{C23E2639-6396-264F-87C2-356A08FEA070}"/>
                  </a:ext>
                </a:extLst>
              </p:cNvPr>
              <p:cNvSpPr>
                <a:spLocks noEditPoints="1"/>
              </p:cNvSpPr>
              <p:nvPr/>
            </p:nvSpPr>
            <p:spPr bwMode="auto">
              <a:xfrm>
                <a:off x="6454231" y="2901806"/>
                <a:ext cx="16865" cy="42336"/>
              </a:xfrm>
              <a:custGeom>
                <a:avLst/>
                <a:gdLst>
                  <a:gd name="T0" fmla="*/ 17 w 29"/>
                  <a:gd name="T1" fmla="*/ 78 h 78"/>
                  <a:gd name="T2" fmla="*/ 27 w 29"/>
                  <a:gd name="T3" fmla="*/ 78 h 78"/>
                  <a:gd name="T4" fmla="*/ 29 w 29"/>
                  <a:gd name="T5" fmla="*/ 76 h 78"/>
                  <a:gd name="T6" fmla="*/ 29 w 29"/>
                  <a:gd name="T7" fmla="*/ 3 h 78"/>
                  <a:gd name="T8" fmla="*/ 27 w 29"/>
                  <a:gd name="T9" fmla="*/ 0 h 78"/>
                  <a:gd name="T10" fmla="*/ 18 w 29"/>
                  <a:gd name="T11" fmla="*/ 0 h 78"/>
                  <a:gd name="T12" fmla="*/ 17 w 29"/>
                  <a:gd name="T13" fmla="*/ 1 h 78"/>
                  <a:gd name="T14" fmla="*/ 1 w 29"/>
                  <a:gd name="T15" fmla="*/ 9 h 78"/>
                  <a:gd name="T16" fmla="*/ 0 w 29"/>
                  <a:gd name="T17" fmla="*/ 12 h 78"/>
                  <a:gd name="T18" fmla="*/ 2 w 29"/>
                  <a:gd name="T19" fmla="*/ 19 h 78"/>
                  <a:gd name="T20" fmla="*/ 3 w 29"/>
                  <a:gd name="T21" fmla="*/ 21 h 78"/>
                  <a:gd name="T22" fmla="*/ 6 w 29"/>
                  <a:gd name="T23" fmla="*/ 21 h 78"/>
                  <a:gd name="T24" fmla="*/ 15 w 29"/>
                  <a:gd name="T25" fmla="*/ 16 h 78"/>
                  <a:gd name="T26" fmla="*/ 15 w 29"/>
                  <a:gd name="T27" fmla="*/ 76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7"/>
                      <a:pt x="29" y="76"/>
                    </a:cubicBezTo>
                    <a:cubicBezTo>
                      <a:pt x="29" y="3"/>
                      <a:pt x="29" y="3"/>
                      <a:pt x="29" y="3"/>
                    </a:cubicBezTo>
                    <a:cubicBezTo>
                      <a:pt x="29" y="2"/>
                      <a:pt x="28" y="0"/>
                      <a:pt x="27" y="0"/>
                    </a:cubicBezTo>
                    <a:cubicBezTo>
                      <a:pt x="18" y="0"/>
                      <a:pt x="18" y="0"/>
                      <a:pt x="18" y="0"/>
                    </a:cubicBezTo>
                    <a:cubicBezTo>
                      <a:pt x="18" y="0"/>
                      <a:pt x="18"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6" y="21"/>
                    </a:cubicBezTo>
                    <a:cubicBezTo>
                      <a:pt x="15" y="16"/>
                      <a:pt x="15" y="16"/>
                      <a:pt x="15" y="16"/>
                    </a:cubicBezTo>
                    <a:cubicBezTo>
                      <a:pt x="15" y="76"/>
                      <a:pt x="15" y="76"/>
                      <a:pt x="15" y="76"/>
                    </a:cubicBezTo>
                    <a:cubicBezTo>
                      <a:pt x="15" y="77"/>
                      <a:pt x="16" y="78"/>
                      <a:pt x="17" y="78"/>
                    </a:cubicBezTo>
                    <a:close/>
                    <a:moveTo>
                      <a:pt x="17" y="78"/>
                    </a:moveTo>
                    <a:cubicBezTo>
                      <a:pt x="17" y="78"/>
                      <a:pt x="17" y="78"/>
                      <a:pt x="17" y="7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5" name="Freeform 38">
                <a:extLst>
                  <a:ext uri="{FF2B5EF4-FFF2-40B4-BE49-F238E27FC236}">
                    <a16:creationId xmlns:a16="http://schemas.microsoft.com/office/drawing/2014/main" id="{3EBD8667-022F-914E-988D-FF1D78154A24}"/>
                  </a:ext>
                </a:extLst>
              </p:cNvPr>
              <p:cNvSpPr>
                <a:spLocks noEditPoints="1"/>
              </p:cNvSpPr>
              <p:nvPr/>
            </p:nvSpPr>
            <p:spPr bwMode="auto">
              <a:xfrm>
                <a:off x="6478145" y="2900865"/>
                <a:ext cx="30755"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7"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6" name="Freeform 39">
                <a:extLst>
                  <a:ext uri="{FF2B5EF4-FFF2-40B4-BE49-F238E27FC236}">
                    <a16:creationId xmlns:a16="http://schemas.microsoft.com/office/drawing/2014/main" id="{56F21AE0-27D3-9E4C-9E56-7E6B1B044461}"/>
                  </a:ext>
                </a:extLst>
              </p:cNvPr>
              <p:cNvSpPr>
                <a:spLocks noEditPoints="1"/>
              </p:cNvSpPr>
              <p:nvPr/>
            </p:nvSpPr>
            <p:spPr bwMode="auto">
              <a:xfrm>
                <a:off x="6515950" y="2900865"/>
                <a:ext cx="30755" cy="44218"/>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7" name="Freeform 42">
                <a:extLst>
                  <a:ext uri="{FF2B5EF4-FFF2-40B4-BE49-F238E27FC236}">
                    <a16:creationId xmlns:a16="http://schemas.microsoft.com/office/drawing/2014/main" id="{3B8DEE48-A8B5-B343-9186-2EE373EB22C7}"/>
                  </a:ext>
                </a:extLst>
              </p:cNvPr>
              <p:cNvSpPr>
                <a:spLocks noEditPoints="1"/>
              </p:cNvSpPr>
              <p:nvPr/>
            </p:nvSpPr>
            <p:spPr bwMode="auto">
              <a:xfrm>
                <a:off x="6378045" y="2974247"/>
                <a:ext cx="31747" cy="43277"/>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4"/>
                      <a:pt x="45" y="0"/>
                      <a:pt x="28" y="0"/>
                    </a:cubicBezTo>
                    <a:close/>
                    <a:moveTo>
                      <a:pt x="27" y="68"/>
                    </a:moveTo>
                    <a:cubicBezTo>
                      <a:pt x="20" y="68"/>
                      <a:pt x="15" y="57"/>
                      <a:pt x="15" y="40"/>
                    </a:cubicBezTo>
                    <a:cubicBezTo>
                      <a:pt x="15" y="23"/>
                      <a:pt x="20" y="12"/>
                      <a:pt x="27" y="12"/>
                    </a:cubicBezTo>
                    <a:cubicBezTo>
                      <a:pt x="38" y="12"/>
                      <a:pt x="40" y="29"/>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8" name="Freeform 43">
                <a:extLst>
                  <a:ext uri="{FF2B5EF4-FFF2-40B4-BE49-F238E27FC236}">
                    <a16:creationId xmlns:a16="http://schemas.microsoft.com/office/drawing/2014/main" id="{18926CAD-614A-394D-9BDA-83ECCED9EC5F}"/>
                  </a:ext>
                </a:extLst>
              </p:cNvPr>
              <p:cNvSpPr>
                <a:spLocks noEditPoints="1"/>
              </p:cNvSpPr>
              <p:nvPr/>
            </p:nvSpPr>
            <p:spPr bwMode="auto">
              <a:xfrm>
                <a:off x="6419659" y="2974247"/>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1" y="0"/>
                      <a:pt x="0" y="15"/>
                      <a:pt x="0" y="40"/>
                    </a:cubicBezTo>
                    <a:cubicBezTo>
                      <a:pt x="0" y="65"/>
                      <a:pt x="10" y="80"/>
                      <a:pt x="26" y="80"/>
                    </a:cubicBezTo>
                    <a:close/>
                    <a:moveTo>
                      <a:pt x="27" y="12"/>
                    </a:moveTo>
                    <a:cubicBezTo>
                      <a:pt x="38" y="12"/>
                      <a:pt x="40" y="29"/>
                      <a:pt x="40" y="40"/>
                    </a:cubicBezTo>
                    <a:cubicBezTo>
                      <a:pt x="40" y="50"/>
                      <a:pt x="38" y="68"/>
                      <a:pt x="27" y="68"/>
                    </a:cubicBezTo>
                    <a:cubicBezTo>
                      <a:pt x="19" y="68"/>
                      <a:pt x="15" y="57"/>
                      <a:pt x="15" y="40"/>
                    </a:cubicBezTo>
                    <a:cubicBezTo>
                      <a:pt x="15" y="23"/>
                      <a:pt x="20"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9" name="Freeform 44">
                <a:extLst>
                  <a:ext uri="{FF2B5EF4-FFF2-40B4-BE49-F238E27FC236}">
                    <a16:creationId xmlns:a16="http://schemas.microsoft.com/office/drawing/2014/main" id="{C83F7C29-178E-4F45-8D16-7D2A281221AA}"/>
                  </a:ext>
                </a:extLst>
              </p:cNvPr>
              <p:cNvSpPr>
                <a:spLocks noEditPoints="1"/>
              </p:cNvSpPr>
              <p:nvPr/>
            </p:nvSpPr>
            <p:spPr bwMode="auto">
              <a:xfrm>
                <a:off x="6460283" y="2974718"/>
                <a:ext cx="16865" cy="42336"/>
              </a:xfrm>
              <a:custGeom>
                <a:avLst/>
                <a:gdLst>
                  <a:gd name="T0" fmla="*/ 3 w 29"/>
                  <a:gd name="T1" fmla="*/ 21 h 78"/>
                  <a:gd name="T2" fmla="*/ 6 w 29"/>
                  <a:gd name="T3" fmla="*/ 21 h 78"/>
                  <a:gd name="T4" fmla="*/ 15 w 29"/>
                  <a:gd name="T5" fmla="*/ 16 h 78"/>
                  <a:gd name="T6" fmla="*/ 15 w 29"/>
                  <a:gd name="T7" fmla="*/ 75 h 78"/>
                  <a:gd name="T8" fmla="*/ 17 w 29"/>
                  <a:gd name="T9" fmla="*/ 78 h 78"/>
                  <a:gd name="T10" fmla="*/ 27 w 29"/>
                  <a:gd name="T11" fmla="*/ 78 h 78"/>
                  <a:gd name="T12" fmla="*/ 29 w 29"/>
                  <a:gd name="T13" fmla="*/ 75 h 78"/>
                  <a:gd name="T14" fmla="*/ 29 w 29"/>
                  <a:gd name="T15" fmla="*/ 2 h 78"/>
                  <a:gd name="T16" fmla="*/ 27 w 29"/>
                  <a:gd name="T17" fmla="*/ 0 h 78"/>
                  <a:gd name="T18" fmla="*/ 18 w 29"/>
                  <a:gd name="T19" fmla="*/ 0 h 78"/>
                  <a:gd name="T20" fmla="*/ 17 w 29"/>
                  <a:gd name="T21" fmla="*/ 0 h 78"/>
                  <a:gd name="T22" fmla="*/ 1 w 29"/>
                  <a:gd name="T23" fmla="*/ 9 h 78"/>
                  <a:gd name="T24" fmla="*/ 0 w 29"/>
                  <a:gd name="T25" fmla="*/ 12 h 78"/>
                  <a:gd name="T26" fmla="*/ 2 w 29"/>
                  <a:gd name="T27" fmla="*/ 19 h 78"/>
                  <a:gd name="T28" fmla="*/ 3 w 29"/>
                  <a:gd name="T29" fmla="*/ 21 h 78"/>
                  <a:gd name="T30" fmla="*/ 3 w 29"/>
                  <a:gd name="T31" fmla="*/ 21 h 78"/>
                  <a:gd name="T32" fmla="*/ 3 w 2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3" y="21"/>
                    </a:moveTo>
                    <a:cubicBezTo>
                      <a:pt x="4" y="21"/>
                      <a:pt x="5" y="21"/>
                      <a:pt x="6" y="21"/>
                    </a:cubicBezTo>
                    <a:cubicBezTo>
                      <a:pt x="15" y="16"/>
                      <a:pt x="15" y="16"/>
                      <a:pt x="15" y="16"/>
                    </a:cubicBezTo>
                    <a:cubicBezTo>
                      <a:pt x="15" y="75"/>
                      <a:pt x="15" y="75"/>
                      <a:pt x="15" y="75"/>
                    </a:cubicBezTo>
                    <a:cubicBezTo>
                      <a:pt x="15" y="77"/>
                      <a:pt x="16" y="78"/>
                      <a:pt x="17" y="78"/>
                    </a:cubicBezTo>
                    <a:cubicBezTo>
                      <a:pt x="27" y="78"/>
                      <a:pt x="27" y="78"/>
                      <a:pt x="27" y="78"/>
                    </a:cubicBezTo>
                    <a:cubicBezTo>
                      <a:pt x="28" y="78"/>
                      <a:pt x="29" y="77"/>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2"/>
                    </a:cubicBezTo>
                    <a:cubicBezTo>
                      <a:pt x="2" y="19"/>
                      <a:pt x="2" y="19"/>
                      <a:pt x="2" y="19"/>
                    </a:cubicBezTo>
                    <a:cubicBezTo>
                      <a:pt x="2" y="20"/>
                      <a:pt x="3" y="20"/>
                      <a:pt x="3" y="21"/>
                    </a:cubicBezTo>
                    <a:close/>
                    <a:moveTo>
                      <a:pt x="3" y="21"/>
                    </a:moveTo>
                    <a:cubicBezTo>
                      <a:pt x="3" y="21"/>
                      <a:pt x="3" y="21"/>
                      <a:pt x="3" y="21"/>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0" name="Freeform 45">
                <a:extLst>
                  <a:ext uri="{FF2B5EF4-FFF2-40B4-BE49-F238E27FC236}">
                    <a16:creationId xmlns:a16="http://schemas.microsoft.com/office/drawing/2014/main" id="{361A374A-E80F-D445-BF2B-51479C2B287D}"/>
                  </a:ext>
                </a:extLst>
              </p:cNvPr>
              <p:cNvSpPr>
                <a:spLocks noEditPoints="1"/>
              </p:cNvSpPr>
              <p:nvPr/>
            </p:nvSpPr>
            <p:spPr bwMode="auto">
              <a:xfrm>
                <a:off x="6487016" y="2974718"/>
                <a:ext cx="16865" cy="42336"/>
              </a:xfrm>
              <a:custGeom>
                <a:avLst/>
                <a:gdLst>
                  <a:gd name="T0" fmla="*/ 15 w 30"/>
                  <a:gd name="T1" fmla="*/ 75 h 78"/>
                  <a:gd name="T2" fmla="*/ 18 w 30"/>
                  <a:gd name="T3" fmla="*/ 78 h 78"/>
                  <a:gd name="T4" fmla="*/ 27 w 30"/>
                  <a:gd name="T5" fmla="*/ 78 h 78"/>
                  <a:gd name="T6" fmla="*/ 30 w 30"/>
                  <a:gd name="T7" fmla="*/ 75 h 78"/>
                  <a:gd name="T8" fmla="*/ 30 w 30"/>
                  <a:gd name="T9" fmla="*/ 2 h 78"/>
                  <a:gd name="T10" fmla="*/ 27 w 30"/>
                  <a:gd name="T11" fmla="*/ 0 h 78"/>
                  <a:gd name="T12" fmla="*/ 19 w 30"/>
                  <a:gd name="T13" fmla="*/ 0 h 78"/>
                  <a:gd name="T14" fmla="*/ 18 w 30"/>
                  <a:gd name="T15" fmla="*/ 0 h 78"/>
                  <a:gd name="T16" fmla="*/ 2 w 30"/>
                  <a:gd name="T17" fmla="*/ 9 h 78"/>
                  <a:gd name="T18" fmla="*/ 1 w 30"/>
                  <a:gd name="T19" fmla="*/ 12 h 78"/>
                  <a:gd name="T20" fmla="*/ 3 w 30"/>
                  <a:gd name="T21" fmla="*/ 19 h 78"/>
                  <a:gd name="T22" fmla="*/ 4 w 30"/>
                  <a:gd name="T23" fmla="*/ 21 h 78"/>
                  <a:gd name="T24" fmla="*/ 6 w 30"/>
                  <a:gd name="T25" fmla="*/ 21 h 78"/>
                  <a:gd name="T26" fmla="*/ 15 w 30"/>
                  <a:gd name="T27" fmla="*/ 16 h 78"/>
                  <a:gd name="T28" fmla="*/ 15 w 30"/>
                  <a:gd name="T29" fmla="*/ 75 h 78"/>
                  <a:gd name="T30" fmla="*/ 15 w 30"/>
                  <a:gd name="T31" fmla="*/ 75 h 78"/>
                  <a:gd name="T32" fmla="*/ 15 w 30"/>
                  <a:gd name="T3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15" y="75"/>
                    </a:moveTo>
                    <a:cubicBezTo>
                      <a:pt x="15" y="77"/>
                      <a:pt x="17" y="78"/>
                      <a:pt x="18" y="78"/>
                    </a:cubicBezTo>
                    <a:cubicBezTo>
                      <a:pt x="27" y="78"/>
                      <a:pt x="27" y="78"/>
                      <a:pt x="27" y="78"/>
                    </a:cubicBezTo>
                    <a:cubicBezTo>
                      <a:pt x="29" y="78"/>
                      <a:pt x="30" y="77"/>
                      <a:pt x="30" y="75"/>
                    </a:cubicBezTo>
                    <a:cubicBezTo>
                      <a:pt x="30" y="2"/>
                      <a:pt x="30" y="2"/>
                      <a:pt x="30" y="2"/>
                    </a:cubicBezTo>
                    <a:cubicBezTo>
                      <a:pt x="30" y="1"/>
                      <a:pt x="29" y="0"/>
                      <a:pt x="27" y="0"/>
                    </a:cubicBez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lnTo>
                      <a:pt x="15" y="75"/>
                    </a:lnTo>
                    <a:close/>
                    <a:moveTo>
                      <a:pt x="15" y="75"/>
                    </a:moveTo>
                    <a:cubicBezTo>
                      <a:pt x="15" y="75"/>
                      <a:pt x="15" y="75"/>
                      <a:pt x="15" y="75"/>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1" name="Freeform 46">
                <a:extLst>
                  <a:ext uri="{FF2B5EF4-FFF2-40B4-BE49-F238E27FC236}">
                    <a16:creationId xmlns:a16="http://schemas.microsoft.com/office/drawing/2014/main" id="{8864AB31-F2FD-E440-9547-E72F0121A984}"/>
                  </a:ext>
                </a:extLst>
              </p:cNvPr>
              <p:cNvSpPr>
                <a:spLocks noEditPoints="1"/>
              </p:cNvSpPr>
              <p:nvPr/>
            </p:nvSpPr>
            <p:spPr bwMode="auto">
              <a:xfrm>
                <a:off x="6513750" y="2974247"/>
                <a:ext cx="30755" cy="43277"/>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2" name="Freeform 52">
                <a:extLst>
                  <a:ext uri="{FF2B5EF4-FFF2-40B4-BE49-F238E27FC236}">
                    <a16:creationId xmlns:a16="http://schemas.microsoft.com/office/drawing/2014/main" id="{02F7A7EA-D313-2745-B434-7BE3C551119F}"/>
                  </a:ext>
                </a:extLst>
              </p:cNvPr>
              <p:cNvSpPr>
                <a:spLocks noEditPoints="1"/>
              </p:cNvSpPr>
              <p:nvPr/>
            </p:nvSpPr>
            <p:spPr bwMode="auto">
              <a:xfrm>
                <a:off x="6379715" y="3047629"/>
                <a:ext cx="31747" cy="43277"/>
              </a:xfrm>
              <a:custGeom>
                <a:avLst/>
                <a:gdLst>
                  <a:gd name="T0" fmla="*/ 27 w 54"/>
                  <a:gd name="T1" fmla="*/ 81 h 81"/>
                  <a:gd name="T2" fmla="*/ 54 w 54"/>
                  <a:gd name="T3" fmla="*/ 40 h 81"/>
                  <a:gd name="T4" fmla="*/ 28 w 54"/>
                  <a:gd name="T5" fmla="*/ 0 h 81"/>
                  <a:gd name="T6" fmla="*/ 0 w 54"/>
                  <a:gd name="T7" fmla="*/ 41 h 81"/>
                  <a:gd name="T8" fmla="*/ 27 w 54"/>
                  <a:gd name="T9" fmla="*/ 81 h 81"/>
                  <a:gd name="T10" fmla="*/ 27 w 54"/>
                  <a:gd name="T11" fmla="*/ 13 h 81"/>
                  <a:gd name="T12" fmla="*/ 40 w 54"/>
                  <a:gd name="T13" fmla="*/ 40 h 81"/>
                  <a:gd name="T14" fmla="*/ 27 w 54"/>
                  <a:gd name="T15" fmla="*/ 68 h 81"/>
                  <a:gd name="T16" fmla="*/ 15 w 54"/>
                  <a:gd name="T17" fmla="*/ 41 h 81"/>
                  <a:gd name="T18" fmla="*/ 27 w 54"/>
                  <a:gd name="T19" fmla="*/ 13 h 81"/>
                  <a:gd name="T20" fmla="*/ 27 w 54"/>
                  <a:gd name="T21" fmla="*/ 13 h 81"/>
                  <a:gd name="T22" fmla="*/ 27 w 54"/>
                  <a:gd name="T2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7" y="81"/>
                    </a:moveTo>
                    <a:cubicBezTo>
                      <a:pt x="44" y="81"/>
                      <a:pt x="54" y="66"/>
                      <a:pt x="54" y="40"/>
                    </a:cubicBezTo>
                    <a:cubicBezTo>
                      <a:pt x="54" y="15"/>
                      <a:pt x="45" y="0"/>
                      <a:pt x="28" y="0"/>
                    </a:cubicBezTo>
                    <a:cubicBezTo>
                      <a:pt x="11" y="0"/>
                      <a:pt x="0" y="16"/>
                      <a:pt x="0" y="41"/>
                    </a:cubicBezTo>
                    <a:cubicBezTo>
                      <a:pt x="0" y="65"/>
                      <a:pt x="11" y="81"/>
                      <a:pt x="27" y="81"/>
                    </a:cubicBezTo>
                    <a:close/>
                    <a:moveTo>
                      <a:pt x="27" y="13"/>
                    </a:moveTo>
                    <a:cubicBezTo>
                      <a:pt x="38" y="13"/>
                      <a:pt x="40" y="30"/>
                      <a:pt x="40" y="40"/>
                    </a:cubicBezTo>
                    <a:cubicBezTo>
                      <a:pt x="40" y="51"/>
                      <a:pt x="38" y="68"/>
                      <a:pt x="27" y="68"/>
                    </a:cubicBezTo>
                    <a:cubicBezTo>
                      <a:pt x="20" y="68"/>
                      <a:pt x="15" y="58"/>
                      <a:pt x="15" y="41"/>
                    </a:cubicBezTo>
                    <a:cubicBezTo>
                      <a:pt x="15" y="24"/>
                      <a:pt x="20" y="13"/>
                      <a:pt x="27" y="13"/>
                    </a:cubicBezTo>
                    <a:close/>
                    <a:moveTo>
                      <a:pt x="27" y="13"/>
                    </a:moveTo>
                    <a:cubicBezTo>
                      <a:pt x="27" y="13"/>
                      <a:pt x="27" y="13"/>
                      <a:pt x="27" y="13"/>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3" name="Freeform 53">
                <a:extLst>
                  <a:ext uri="{FF2B5EF4-FFF2-40B4-BE49-F238E27FC236}">
                    <a16:creationId xmlns:a16="http://schemas.microsoft.com/office/drawing/2014/main" id="{EF525F3A-0DF6-5A41-81C8-7E9C5F9EA84C}"/>
                  </a:ext>
                </a:extLst>
              </p:cNvPr>
              <p:cNvSpPr>
                <a:spLocks noEditPoints="1"/>
              </p:cNvSpPr>
              <p:nvPr/>
            </p:nvSpPr>
            <p:spPr bwMode="auto">
              <a:xfrm>
                <a:off x="6418719"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4" name="Freeform 54">
                <a:extLst>
                  <a:ext uri="{FF2B5EF4-FFF2-40B4-BE49-F238E27FC236}">
                    <a16:creationId xmlns:a16="http://schemas.microsoft.com/office/drawing/2014/main" id="{79A6D61F-7B1C-724F-9726-5F8DD5D605F0}"/>
                  </a:ext>
                </a:extLst>
              </p:cNvPr>
              <p:cNvSpPr>
                <a:spLocks noEditPoints="1"/>
              </p:cNvSpPr>
              <p:nvPr/>
            </p:nvSpPr>
            <p:spPr bwMode="auto">
              <a:xfrm>
                <a:off x="6456731"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0" y="81"/>
                      <a:pt x="27" y="81"/>
                    </a:cubicBezTo>
                    <a:cubicBezTo>
                      <a:pt x="44" y="81"/>
                      <a:pt x="54" y="66"/>
                      <a:pt x="54" y="40"/>
                    </a:cubicBezTo>
                    <a:cubicBezTo>
                      <a:pt x="54" y="15"/>
                      <a:pt x="44"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5" name="Freeform 55">
                <a:extLst>
                  <a:ext uri="{FF2B5EF4-FFF2-40B4-BE49-F238E27FC236}">
                    <a16:creationId xmlns:a16="http://schemas.microsoft.com/office/drawing/2014/main" id="{69BBE7A5-011E-D043-9AE5-471BCA1F8A76}"/>
                  </a:ext>
                </a:extLst>
              </p:cNvPr>
              <p:cNvSpPr>
                <a:spLocks noEditPoints="1"/>
              </p:cNvSpPr>
              <p:nvPr/>
            </p:nvSpPr>
            <p:spPr bwMode="auto">
              <a:xfrm>
                <a:off x="6494744" y="3048570"/>
                <a:ext cx="15874" cy="41395"/>
              </a:xfrm>
              <a:custGeom>
                <a:avLst/>
                <a:gdLst>
                  <a:gd name="T0" fmla="*/ 27 w 29"/>
                  <a:gd name="T1" fmla="*/ 0 h 77"/>
                  <a:gd name="T2" fmla="*/ 19 w 29"/>
                  <a:gd name="T3" fmla="*/ 0 h 77"/>
                  <a:gd name="T4" fmla="*/ 17 w 29"/>
                  <a:gd name="T5" fmla="*/ 0 h 77"/>
                  <a:gd name="T6" fmla="*/ 2 w 29"/>
                  <a:gd name="T7" fmla="*/ 8 h 77"/>
                  <a:gd name="T8" fmla="*/ 0 w 29"/>
                  <a:gd name="T9" fmla="*/ 11 h 77"/>
                  <a:gd name="T10" fmla="*/ 2 w 29"/>
                  <a:gd name="T11" fmla="*/ 19 h 77"/>
                  <a:gd name="T12" fmla="*/ 4 w 29"/>
                  <a:gd name="T13" fmla="*/ 20 h 77"/>
                  <a:gd name="T14" fmla="*/ 6 w 29"/>
                  <a:gd name="T15" fmla="*/ 20 h 77"/>
                  <a:gd name="T16" fmla="*/ 15 w 29"/>
                  <a:gd name="T17" fmla="*/ 15 h 77"/>
                  <a:gd name="T18" fmla="*/ 15 w 29"/>
                  <a:gd name="T19" fmla="*/ 75 h 77"/>
                  <a:gd name="T20" fmla="*/ 17 w 29"/>
                  <a:gd name="T21" fmla="*/ 77 h 77"/>
                  <a:gd name="T22" fmla="*/ 27 w 29"/>
                  <a:gd name="T23" fmla="*/ 77 h 77"/>
                  <a:gd name="T24" fmla="*/ 29 w 29"/>
                  <a:gd name="T25" fmla="*/ 75 h 77"/>
                  <a:gd name="T26" fmla="*/ 29 w 29"/>
                  <a:gd name="T27" fmla="*/ 2 h 77"/>
                  <a:gd name="T28" fmla="*/ 27 w 29"/>
                  <a:gd name="T29" fmla="*/ 0 h 77"/>
                  <a:gd name="T30" fmla="*/ 27 w 29"/>
                  <a:gd name="T31" fmla="*/ 0 h 77"/>
                  <a:gd name="T32" fmla="*/ 27 w 29"/>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7">
                    <a:moveTo>
                      <a:pt x="27" y="0"/>
                    </a:moveTo>
                    <a:cubicBezTo>
                      <a:pt x="19" y="0"/>
                      <a:pt x="19" y="0"/>
                      <a:pt x="19" y="0"/>
                    </a:cubicBezTo>
                    <a:cubicBezTo>
                      <a:pt x="18" y="0"/>
                      <a:pt x="18" y="0"/>
                      <a:pt x="17" y="0"/>
                    </a:cubicBezTo>
                    <a:cubicBezTo>
                      <a:pt x="2" y="8"/>
                      <a:pt x="2" y="8"/>
                      <a:pt x="2" y="8"/>
                    </a:cubicBezTo>
                    <a:cubicBezTo>
                      <a:pt x="1" y="9"/>
                      <a:pt x="0" y="10"/>
                      <a:pt x="0" y="11"/>
                    </a:cubicBezTo>
                    <a:cubicBezTo>
                      <a:pt x="2" y="19"/>
                      <a:pt x="2" y="19"/>
                      <a:pt x="2" y="19"/>
                    </a:cubicBezTo>
                    <a:cubicBezTo>
                      <a:pt x="2" y="19"/>
                      <a:pt x="3" y="20"/>
                      <a:pt x="4" y="20"/>
                    </a:cubicBezTo>
                    <a:cubicBezTo>
                      <a:pt x="4" y="21"/>
                      <a:pt x="5" y="21"/>
                      <a:pt x="6" y="20"/>
                    </a:cubicBezTo>
                    <a:cubicBezTo>
                      <a:pt x="15" y="15"/>
                      <a:pt x="15" y="15"/>
                      <a:pt x="15" y="15"/>
                    </a:cubicBezTo>
                    <a:cubicBezTo>
                      <a:pt x="15" y="75"/>
                      <a:pt x="15" y="75"/>
                      <a:pt x="15" y="75"/>
                    </a:cubicBezTo>
                    <a:cubicBezTo>
                      <a:pt x="15" y="76"/>
                      <a:pt x="16" y="77"/>
                      <a:pt x="17" y="77"/>
                    </a:cubicBezTo>
                    <a:cubicBezTo>
                      <a:pt x="27" y="77"/>
                      <a:pt x="27" y="77"/>
                      <a:pt x="27" y="77"/>
                    </a:cubicBezTo>
                    <a:cubicBezTo>
                      <a:pt x="28" y="77"/>
                      <a:pt x="29" y="76"/>
                      <a:pt x="29" y="75"/>
                    </a:cubicBezTo>
                    <a:cubicBezTo>
                      <a:pt x="29" y="2"/>
                      <a:pt x="29" y="2"/>
                      <a:pt x="29" y="2"/>
                    </a:cubicBezTo>
                    <a:cubicBezTo>
                      <a:pt x="29" y="1"/>
                      <a:pt x="28" y="0"/>
                      <a:pt x="27" y="0"/>
                    </a:cubicBezTo>
                    <a:close/>
                    <a:moveTo>
                      <a:pt x="27" y="0"/>
                    </a:moveTo>
                    <a:cubicBezTo>
                      <a:pt x="27" y="0"/>
                      <a:pt x="27" y="0"/>
                      <a:pt x="27"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6" name="Freeform 56">
                <a:extLst>
                  <a:ext uri="{FF2B5EF4-FFF2-40B4-BE49-F238E27FC236}">
                    <a16:creationId xmlns:a16="http://schemas.microsoft.com/office/drawing/2014/main" id="{AFB6B876-F168-AE4C-AAA8-9269B7C00E75}"/>
                  </a:ext>
                </a:extLst>
              </p:cNvPr>
              <p:cNvSpPr>
                <a:spLocks noEditPoints="1"/>
              </p:cNvSpPr>
              <p:nvPr/>
            </p:nvSpPr>
            <p:spPr bwMode="auto">
              <a:xfrm>
                <a:off x="6517875" y="3047629"/>
                <a:ext cx="31747"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7" name="Freeform 16">
                <a:extLst>
                  <a:ext uri="{FF2B5EF4-FFF2-40B4-BE49-F238E27FC236}">
                    <a16:creationId xmlns:a16="http://schemas.microsoft.com/office/drawing/2014/main" id="{47B7BED9-B9A9-844C-8E0E-56B07F97CDD9}"/>
                  </a:ext>
                </a:extLst>
              </p:cNvPr>
              <p:cNvSpPr>
                <a:spLocks noEditPoints="1"/>
              </p:cNvSpPr>
              <p:nvPr/>
            </p:nvSpPr>
            <p:spPr bwMode="auto">
              <a:xfrm>
                <a:off x="6546547" y="2755042"/>
                <a:ext cx="31747"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5"/>
                      <a:pt x="45" y="0"/>
                      <a:pt x="28" y="0"/>
                    </a:cubicBezTo>
                    <a:close/>
                    <a:moveTo>
                      <a:pt x="27" y="68"/>
                    </a:moveTo>
                    <a:cubicBezTo>
                      <a:pt x="20"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8" name="Freeform 17">
                <a:extLst>
                  <a:ext uri="{FF2B5EF4-FFF2-40B4-BE49-F238E27FC236}">
                    <a16:creationId xmlns:a16="http://schemas.microsoft.com/office/drawing/2014/main" id="{031ECBD6-AA4D-6048-88FC-659A40A131D0}"/>
                  </a:ext>
                </a:extLst>
              </p:cNvPr>
              <p:cNvSpPr>
                <a:spLocks noEditPoints="1"/>
              </p:cNvSpPr>
              <p:nvPr/>
            </p:nvSpPr>
            <p:spPr bwMode="auto">
              <a:xfrm>
                <a:off x="6587640" y="2755983"/>
                <a:ext cx="16865" cy="42336"/>
              </a:xfrm>
              <a:custGeom>
                <a:avLst/>
                <a:gdLst>
                  <a:gd name="T0" fmla="*/ 2 w 30"/>
                  <a:gd name="T1" fmla="*/ 19 h 78"/>
                  <a:gd name="T2" fmla="*/ 4 w 30"/>
                  <a:gd name="T3" fmla="*/ 21 h 78"/>
                  <a:gd name="T4" fmla="*/ 6 w 30"/>
                  <a:gd name="T5" fmla="*/ 21 h 78"/>
                  <a:gd name="T6" fmla="*/ 15 w 30"/>
                  <a:gd name="T7" fmla="*/ 16 h 78"/>
                  <a:gd name="T8" fmla="*/ 15 w 30"/>
                  <a:gd name="T9" fmla="*/ 76 h 78"/>
                  <a:gd name="T10" fmla="*/ 18 w 30"/>
                  <a:gd name="T11" fmla="*/ 78 h 78"/>
                  <a:gd name="T12" fmla="*/ 27 w 30"/>
                  <a:gd name="T13" fmla="*/ 78 h 78"/>
                  <a:gd name="T14" fmla="*/ 30 w 30"/>
                  <a:gd name="T15" fmla="*/ 76 h 78"/>
                  <a:gd name="T16" fmla="*/ 30 w 30"/>
                  <a:gd name="T17" fmla="*/ 3 h 78"/>
                  <a:gd name="T18" fmla="*/ 27 w 30"/>
                  <a:gd name="T19" fmla="*/ 0 h 78"/>
                  <a:gd name="T20" fmla="*/ 19 w 30"/>
                  <a:gd name="T21" fmla="*/ 0 h 78"/>
                  <a:gd name="T22" fmla="*/ 18 w 30"/>
                  <a:gd name="T23" fmla="*/ 1 h 78"/>
                  <a:gd name="T24" fmla="*/ 2 w 30"/>
                  <a:gd name="T25" fmla="*/ 9 h 78"/>
                  <a:gd name="T26" fmla="*/ 0 w 30"/>
                  <a:gd name="T27" fmla="*/ 12 h 78"/>
                  <a:gd name="T28" fmla="*/ 2 w 30"/>
                  <a:gd name="T29" fmla="*/ 19 h 78"/>
                  <a:gd name="T30" fmla="*/ 2 w 30"/>
                  <a:gd name="T31" fmla="*/ 19 h 78"/>
                  <a:gd name="T32" fmla="*/ 2 w 30"/>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2" y="19"/>
                    </a:moveTo>
                    <a:cubicBezTo>
                      <a:pt x="3" y="20"/>
                      <a:pt x="3" y="21"/>
                      <a:pt x="4" y="21"/>
                    </a:cubicBezTo>
                    <a:cubicBezTo>
                      <a:pt x="4" y="21"/>
                      <a:pt x="5" y="21"/>
                      <a:pt x="6" y="21"/>
                    </a:cubicBezTo>
                    <a:cubicBezTo>
                      <a:pt x="15" y="16"/>
                      <a:pt x="15" y="16"/>
                      <a:pt x="15" y="16"/>
                    </a:cubicBezTo>
                    <a:cubicBezTo>
                      <a:pt x="15" y="76"/>
                      <a:pt x="15" y="76"/>
                      <a:pt x="15" y="76"/>
                    </a:cubicBezTo>
                    <a:cubicBezTo>
                      <a:pt x="15" y="77"/>
                      <a:pt x="16" y="78"/>
                      <a:pt x="18" y="78"/>
                    </a:cubicBezTo>
                    <a:cubicBezTo>
                      <a:pt x="27" y="78"/>
                      <a:pt x="27" y="78"/>
                      <a:pt x="27" y="78"/>
                    </a:cubicBezTo>
                    <a:cubicBezTo>
                      <a:pt x="28" y="78"/>
                      <a:pt x="30" y="77"/>
                      <a:pt x="30" y="76"/>
                    </a:cubicBezTo>
                    <a:cubicBezTo>
                      <a:pt x="30" y="3"/>
                      <a:pt x="30" y="3"/>
                      <a:pt x="30" y="3"/>
                    </a:cubicBezTo>
                    <a:cubicBezTo>
                      <a:pt x="30" y="1"/>
                      <a:pt x="28" y="0"/>
                      <a:pt x="27" y="0"/>
                    </a:cubicBezTo>
                    <a:cubicBezTo>
                      <a:pt x="19" y="0"/>
                      <a:pt x="19" y="0"/>
                      <a:pt x="19" y="0"/>
                    </a:cubicBezTo>
                    <a:cubicBezTo>
                      <a:pt x="18" y="0"/>
                      <a:pt x="18" y="0"/>
                      <a:pt x="18" y="1"/>
                    </a:cubicBezTo>
                    <a:cubicBezTo>
                      <a:pt x="2" y="9"/>
                      <a:pt x="2" y="9"/>
                      <a:pt x="2"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9" name="Freeform 18">
                <a:extLst>
                  <a:ext uri="{FF2B5EF4-FFF2-40B4-BE49-F238E27FC236}">
                    <a16:creationId xmlns:a16="http://schemas.microsoft.com/office/drawing/2014/main" id="{39196B47-162E-A74C-BCAA-B7303B251EAD}"/>
                  </a:ext>
                </a:extLst>
              </p:cNvPr>
              <p:cNvSpPr>
                <a:spLocks noEditPoints="1"/>
              </p:cNvSpPr>
              <p:nvPr/>
            </p:nvSpPr>
            <p:spPr bwMode="auto">
              <a:xfrm>
                <a:off x="6613852" y="2755042"/>
                <a:ext cx="30755" cy="44218"/>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1" y="0"/>
                      <a:pt x="0" y="15"/>
                      <a:pt x="0" y="40"/>
                    </a:cubicBezTo>
                    <a:cubicBezTo>
                      <a:pt x="0" y="65"/>
                      <a:pt x="10" y="80"/>
                      <a:pt x="26" y="80"/>
                    </a:cubicBezTo>
                    <a:close/>
                    <a:moveTo>
                      <a:pt x="27" y="12"/>
                    </a:moveTo>
                    <a:cubicBezTo>
                      <a:pt x="38" y="12"/>
                      <a:pt x="39" y="30"/>
                      <a:pt x="39" y="40"/>
                    </a:cubicBezTo>
                    <a:cubicBezTo>
                      <a:pt x="39" y="50"/>
                      <a:pt x="38" y="68"/>
                      <a:pt x="27" y="68"/>
                    </a:cubicBezTo>
                    <a:cubicBezTo>
                      <a:pt x="19" y="68"/>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0" name="Freeform 19">
                <a:extLst>
                  <a:ext uri="{FF2B5EF4-FFF2-40B4-BE49-F238E27FC236}">
                    <a16:creationId xmlns:a16="http://schemas.microsoft.com/office/drawing/2014/main" id="{5F75FF08-CD2B-354A-A889-A257AC330A84}"/>
                  </a:ext>
                </a:extLst>
              </p:cNvPr>
              <p:cNvSpPr>
                <a:spLocks noEditPoints="1"/>
              </p:cNvSpPr>
              <p:nvPr/>
            </p:nvSpPr>
            <p:spPr bwMode="auto">
              <a:xfrm>
                <a:off x="6653954" y="2755042"/>
                <a:ext cx="30755" cy="44218"/>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0" y="80"/>
                      <a:pt x="27" y="80"/>
                    </a:cubicBezTo>
                    <a:cubicBezTo>
                      <a:pt x="44" y="80"/>
                      <a:pt x="54" y="65"/>
                      <a:pt x="54" y="39"/>
                    </a:cubicBezTo>
                    <a:cubicBezTo>
                      <a:pt x="54" y="15"/>
                      <a:pt x="44" y="0"/>
                      <a:pt x="28" y="0"/>
                    </a:cubicBezTo>
                    <a:close/>
                    <a:moveTo>
                      <a:pt x="27" y="68"/>
                    </a:moveTo>
                    <a:cubicBezTo>
                      <a:pt x="19" y="68"/>
                      <a:pt x="15" y="57"/>
                      <a:pt x="15" y="40"/>
                    </a:cubicBezTo>
                    <a:cubicBezTo>
                      <a:pt x="15" y="23"/>
                      <a:pt x="20" y="12"/>
                      <a:pt x="27" y="12"/>
                    </a:cubicBezTo>
                    <a:cubicBezTo>
                      <a:pt x="38" y="12"/>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1" name="Freeform 20">
                <a:extLst>
                  <a:ext uri="{FF2B5EF4-FFF2-40B4-BE49-F238E27FC236}">
                    <a16:creationId xmlns:a16="http://schemas.microsoft.com/office/drawing/2014/main" id="{890D4B67-42FF-5842-9B90-271F5E9EA213}"/>
                  </a:ext>
                </a:extLst>
              </p:cNvPr>
              <p:cNvSpPr>
                <a:spLocks noEditPoints="1"/>
              </p:cNvSpPr>
              <p:nvPr/>
            </p:nvSpPr>
            <p:spPr bwMode="auto">
              <a:xfrm>
                <a:off x="6694052" y="2755983"/>
                <a:ext cx="16865" cy="42336"/>
              </a:xfrm>
              <a:custGeom>
                <a:avLst/>
                <a:gdLst>
                  <a:gd name="T0" fmla="*/ 2 w 29"/>
                  <a:gd name="T1" fmla="*/ 19 h 78"/>
                  <a:gd name="T2" fmla="*/ 4 w 29"/>
                  <a:gd name="T3" fmla="*/ 21 h 78"/>
                  <a:gd name="T4" fmla="*/ 6 w 29"/>
                  <a:gd name="T5" fmla="*/ 21 h 78"/>
                  <a:gd name="T6" fmla="*/ 15 w 29"/>
                  <a:gd name="T7" fmla="*/ 16 h 78"/>
                  <a:gd name="T8" fmla="*/ 15 w 29"/>
                  <a:gd name="T9" fmla="*/ 76 h 78"/>
                  <a:gd name="T10" fmla="*/ 17 w 29"/>
                  <a:gd name="T11" fmla="*/ 78 h 78"/>
                  <a:gd name="T12" fmla="*/ 27 w 29"/>
                  <a:gd name="T13" fmla="*/ 78 h 78"/>
                  <a:gd name="T14" fmla="*/ 29 w 29"/>
                  <a:gd name="T15" fmla="*/ 76 h 78"/>
                  <a:gd name="T16" fmla="*/ 29 w 29"/>
                  <a:gd name="T17" fmla="*/ 3 h 78"/>
                  <a:gd name="T18" fmla="*/ 27 w 29"/>
                  <a:gd name="T19" fmla="*/ 0 h 78"/>
                  <a:gd name="T20" fmla="*/ 19 w 29"/>
                  <a:gd name="T21" fmla="*/ 0 h 78"/>
                  <a:gd name="T22" fmla="*/ 17 w 29"/>
                  <a:gd name="T23" fmla="*/ 1 h 78"/>
                  <a:gd name="T24" fmla="*/ 1 w 29"/>
                  <a:gd name="T25" fmla="*/ 9 h 78"/>
                  <a:gd name="T26" fmla="*/ 0 w 29"/>
                  <a:gd name="T27" fmla="*/ 12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1"/>
                      <a:pt x="4" y="21"/>
                    </a:cubicBezTo>
                    <a:cubicBezTo>
                      <a:pt x="4" y="21"/>
                      <a:pt x="5" y="21"/>
                      <a:pt x="6" y="21"/>
                    </a:cubicBezTo>
                    <a:cubicBezTo>
                      <a:pt x="15" y="16"/>
                      <a:pt x="15" y="16"/>
                      <a:pt x="15" y="16"/>
                    </a:cubicBezTo>
                    <a:cubicBezTo>
                      <a:pt x="15" y="76"/>
                      <a:pt x="15" y="76"/>
                      <a:pt x="15" y="76"/>
                    </a:cubicBezTo>
                    <a:cubicBezTo>
                      <a:pt x="15" y="77"/>
                      <a:pt x="16" y="78"/>
                      <a:pt x="17" y="78"/>
                    </a:cubicBezTo>
                    <a:cubicBezTo>
                      <a:pt x="27" y="78"/>
                      <a:pt x="27" y="78"/>
                      <a:pt x="27" y="78"/>
                    </a:cubicBezTo>
                    <a:cubicBezTo>
                      <a:pt x="28" y="78"/>
                      <a:pt x="29" y="77"/>
                      <a:pt x="29" y="76"/>
                    </a:cubicBezTo>
                    <a:cubicBezTo>
                      <a:pt x="29" y="3"/>
                      <a:pt x="29" y="3"/>
                      <a:pt x="29" y="3"/>
                    </a:cubicBezTo>
                    <a:cubicBezTo>
                      <a:pt x="29" y="1"/>
                      <a:pt x="28" y="0"/>
                      <a:pt x="27" y="0"/>
                    </a:cubicBezTo>
                    <a:cubicBezTo>
                      <a:pt x="19" y="0"/>
                      <a:pt x="19" y="0"/>
                      <a:pt x="19" y="0"/>
                    </a:cubicBezTo>
                    <a:cubicBezTo>
                      <a:pt x="18" y="0"/>
                      <a:pt x="18" y="0"/>
                      <a:pt x="17" y="1"/>
                    </a:cubicBezTo>
                    <a:cubicBezTo>
                      <a:pt x="1" y="9"/>
                      <a:pt x="1" y="9"/>
                      <a:pt x="1" y="9"/>
                    </a:cubicBezTo>
                    <a:cubicBezTo>
                      <a:pt x="1" y="10"/>
                      <a:pt x="0" y="11"/>
                      <a:pt x="0" y="12"/>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2" name="Freeform 26">
                <a:extLst>
                  <a:ext uri="{FF2B5EF4-FFF2-40B4-BE49-F238E27FC236}">
                    <a16:creationId xmlns:a16="http://schemas.microsoft.com/office/drawing/2014/main" id="{FEDD047E-4E73-C441-93A4-F42FA5A1FD24}"/>
                  </a:ext>
                </a:extLst>
              </p:cNvPr>
              <p:cNvSpPr>
                <a:spLocks noEditPoints="1"/>
              </p:cNvSpPr>
              <p:nvPr/>
            </p:nvSpPr>
            <p:spPr bwMode="auto">
              <a:xfrm>
                <a:off x="6548531" y="2828894"/>
                <a:ext cx="16865" cy="42336"/>
              </a:xfrm>
              <a:custGeom>
                <a:avLst/>
                <a:gdLst>
                  <a:gd name="T0" fmla="*/ 17 w 29"/>
                  <a:gd name="T1" fmla="*/ 78 h 78"/>
                  <a:gd name="T2" fmla="*/ 27 w 29"/>
                  <a:gd name="T3" fmla="*/ 78 h 78"/>
                  <a:gd name="T4" fmla="*/ 29 w 29"/>
                  <a:gd name="T5" fmla="*/ 75 h 78"/>
                  <a:gd name="T6" fmla="*/ 29 w 29"/>
                  <a:gd name="T7" fmla="*/ 2 h 78"/>
                  <a:gd name="T8" fmla="*/ 27 w 29"/>
                  <a:gd name="T9" fmla="*/ 0 h 78"/>
                  <a:gd name="T10" fmla="*/ 18 w 29"/>
                  <a:gd name="T11" fmla="*/ 0 h 78"/>
                  <a:gd name="T12" fmla="*/ 17 w 29"/>
                  <a:gd name="T13" fmla="*/ 0 h 78"/>
                  <a:gd name="T14" fmla="*/ 1 w 29"/>
                  <a:gd name="T15" fmla="*/ 9 h 78"/>
                  <a:gd name="T16" fmla="*/ 0 w 29"/>
                  <a:gd name="T17" fmla="*/ 11 h 78"/>
                  <a:gd name="T18" fmla="*/ 2 w 29"/>
                  <a:gd name="T19" fmla="*/ 19 h 78"/>
                  <a:gd name="T20" fmla="*/ 3 w 29"/>
                  <a:gd name="T21" fmla="*/ 20 h 78"/>
                  <a:gd name="T22" fmla="*/ 5 w 29"/>
                  <a:gd name="T23" fmla="*/ 20 h 78"/>
                  <a:gd name="T24" fmla="*/ 15 w 29"/>
                  <a:gd name="T25" fmla="*/ 15 h 78"/>
                  <a:gd name="T26" fmla="*/ 15 w 29"/>
                  <a:gd name="T27" fmla="*/ 75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lose/>
                    <a:moveTo>
                      <a:pt x="17" y="78"/>
                    </a:moveTo>
                    <a:cubicBezTo>
                      <a:pt x="17" y="78"/>
                      <a:pt x="17" y="78"/>
                      <a:pt x="17" y="78"/>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3" name="Freeform 27">
                <a:extLst>
                  <a:ext uri="{FF2B5EF4-FFF2-40B4-BE49-F238E27FC236}">
                    <a16:creationId xmlns:a16="http://schemas.microsoft.com/office/drawing/2014/main" id="{FF8B0F5F-27A3-4149-BF80-C1AD56AE05A7}"/>
                  </a:ext>
                </a:extLst>
              </p:cNvPr>
              <p:cNvSpPr>
                <a:spLocks noEditPoints="1"/>
              </p:cNvSpPr>
              <p:nvPr/>
            </p:nvSpPr>
            <p:spPr bwMode="auto">
              <a:xfrm>
                <a:off x="6577720"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4" y="57"/>
                      <a:pt x="14" y="40"/>
                    </a:cubicBezTo>
                    <a:cubicBezTo>
                      <a:pt x="14" y="23"/>
                      <a:pt x="19" y="12"/>
                      <a:pt x="27" y="12"/>
                    </a:cubicBezTo>
                    <a:close/>
                    <a:moveTo>
                      <a:pt x="27" y="12"/>
                    </a:moveTo>
                    <a:cubicBezTo>
                      <a:pt x="27" y="12"/>
                      <a:pt x="27" y="12"/>
                      <a:pt x="27" y="12"/>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4" name="Freeform 28">
                <a:extLst>
                  <a:ext uri="{FF2B5EF4-FFF2-40B4-BE49-F238E27FC236}">
                    <a16:creationId xmlns:a16="http://schemas.microsoft.com/office/drawing/2014/main" id="{2884D1C6-243F-9A41-9839-93040026091D}"/>
                  </a:ext>
                </a:extLst>
              </p:cNvPr>
              <p:cNvSpPr>
                <a:spLocks noEditPoints="1"/>
              </p:cNvSpPr>
              <p:nvPr/>
            </p:nvSpPr>
            <p:spPr bwMode="auto">
              <a:xfrm>
                <a:off x="6620797" y="2828894"/>
                <a:ext cx="16865" cy="42336"/>
              </a:xfrm>
              <a:custGeom>
                <a:avLst/>
                <a:gdLst>
                  <a:gd name="T0" fmla="*/ 5 w 29"/>
                  <a:gd name="T1" fmla="*/ 20 h 78"/>
                  <a:gd name="T2" fmla="*/ 15 w 29"/>
                  <a:gd name="T3" fmla="*/ 15 h 78"/>
                  <a:gd name="T4" fmla="*/ 15 w 29"/>
                  <a:gd name="T5" fmla="*/ 75 h 78"/>
                  <a:gd name="T6" fmla="*/ 17 w 29"/>
                  <a:gd name="T7" fmla="*/ 78 h 78"/>
                  <a:gd name="T8" fmla="*/ 27 w 29"/>
                  <a:gd name="T9" fmla="*/ 78 h 78"/>
                  <a:gd name="T10" fmla="*/ 29 w 29"/>
                  <a:gd name="T11" fmla="*/ 75 h 78"/>
                  <a:gd name="T12" fmla="*/ 29 w 29"/>
                  <a:gd name="T13" fmla="*/ 2 h 78"/>
                  <a:gd name="T14" fmla="*/ 27 w 29"/>
                  <a:gd name="T15" fmla="*/ 0 h 78"/>
                  <a:gd name="T16" fmla="*/ 18 w 29"/>
                  <a:gd name="T17" fmla="*/ 0 h 78"/>
                  <a:gd name="T18" fmla="*/ 17 w 29"/>
                  <a:gd name="T19" fmla="*/ 0 h 78"/>
                  <a:gd name="T20" fmla="*/ 1 w 29"/>
                  <a:gd name="T21" fmla="*/ 9 h 78"/>
                  <a:gd name="T22" fmla="*/ 0 w 29"/>
                  <a:gd name="T23" fmla="*/ 11 h 78"/>
                  <a:gd name="T24" fmla="*/ 2 w 29"/>
                  <a:gd name="T25" fmla="*/ 19 h 78"/>
                  <a:gd name="T26" fmla="*/ 3 w 29"/>
                  <a:gd name="T27" fmla="*/ 20 h 78"/>
                  <a:gd name="T28" fmla="*/ 5 w 29"/>
                  <a:gd name="T29" fmla="*/ 20 h 78"/>
                  <a:gd name="T30" fmla="*/ 5 w 29"/>
                  <a:gd name="T31" fmla="*/ 20 h 78"/>
                  <a:gd name="T32" fmla="*/ 5 w 29"/>
                  <a:gd name="T3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5" y="20"/>
                    </a:move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7" y="0"/>
                      <a:pt x="17" y="0"/>
                    </a:cubicBezTo>
                    <a:cubicBezTo>
                      <a:pt x="1" y="9"/>
                      <a:pt x="1" y="9"/>
                      <a:pt x="1" y="9"/>
                    </a:cubicBezTo>
                    <a:cubicBezTo>
                      <a:pt x="0" y="9"/>
                      <a:pt x="0" y="10"/>
                      <a:pt x="0" y="11"/>
                    </a:cubicBezTo>
                    <a:cubicBezTo>
                      <a:pt x="2" y="19"/>
                      <a:pt x="2" y="19"/>
                      <a:pt x="2" y="19"/>
                    </a:cubicBezTo>
                    <a:cubicBezTo>
                      <a:pt x="2" y="20"/>
                      <a:pt x="3" y="20"/>
                      <a:pt x="3" y="20"/>
                    </a:cubicBezTo>
                    <a:cubicBezTo>
                      <a:pt x="4" y="21"/>
                      <a:pt x="5" y="21"/>
                      <a:pt x="5" y="20"/>
                    </a:cubicBezTo>
                    <a:close/>
                    <a:moveTo>
                      <a:pt x="5" y="20"/>
                    </a:moveTo>
                    <a:cubicBezTo>
                      <a:pt x="5" y="20"/>
                      <a:pt x="5" y="20"/>
                      <a:pt x="5" y="2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5" name="Freeform 29">
                <a:extLst>
                  <a:ext uri="{FF2B5EF4-FFF2-40B4-BE49-F238E27FC236}">
                    <a16:creationId xmlns:a16="http://schemas.microsoft.com/office/drawing/2014/main" id="{9F0DECE2-D4EA-0947-A3EE-298BE690D790}"/>
                  </a:ext>
                </a:extLst>
              </p:cNvPr>
              <p:cNvSpPr>
                <a:spLocks noEditPoints="1"/>
              </p:cNvSpPr>
              <p:nvPr/>
            </p:nvSpPr>
            <p:spPr bwMode="auto">
              <a:xfrm>
                <a:off x="6649986" y="2828424"/>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39 w 54"/>
                  <a:gd name="T13" fmla="*/ 39 h 80"/>
                  <a:gd name="T14" fmla="*/ 27 w 54"/>
                  <a:gd name="T15" fmla="*/ 67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0" y="0"/>
                      <a:pt x="0" y="15"/>
                      <a:pt x="0" y="40"/>
                    </a:cubicBezTo>
                    <a:cubicBezTo>
                      <a:pt x="0" y="64"/>
                      <a:pt x="10" y="80"/>
                      <a:pt x="26" y="80"/>
                    </a:cubicBezTo>
                    <a:close/>
                    <a:moveTo>
                      <a:pt x="27" y="12"/>
                    </a:moveTo>
                    <a:cubicBezTo>
                      <a:pt x="38" y="12"/>
                      <a:pt x="39" y="29"/>
                      <a:pt x="39" y="39"/>
                    </a:cubicBezTo>
                    <a:cubicBezTo>
                      <a:pt x="39" y="50"/>
                      <a:pt x="38" y="67"/>
                      <a:pt x="27" y="67"/>
                    </a:cubicBezTo>
                    <a:cubicBezTo>
                      <a:pt x="19" y="67"/>
                      <a:pt x="15" y="57"/>
                      <a:pt x="15" y="40"/>
                    </a:cubicBezTo>
                    <a:cubicBezTo>
                      <a:pt x="15" y="23"/>
                      <a:pt x="19"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6" name="Freeform 30">
                <a:extLst>
                  <a:ext uri="{FF2B5EF4-FFF2-40B4-BE49-F238E27FC236}">
                    <a16:creationId xmlns:a16="http://schemas.microsoft.com/office/drawing/2014/main" id="{F94BABC2-00B5-5F48-B7DA-8C2FFEF4FE0E}"/>
                  </a:ext>
                </a:extLst>
              </p:cNvPr>
              <p:cNvSpPr>
                <a:spLocks noEditPoints="1"/>
              </p:cNvSpPr>
              <p:nvPr/>
            </p:nvSpPr>
            <p:spPr bwMode="auto">
              <a:xfrm>
                <a:off x="6693059" y="2828894"/>
                <a:ext cx="15874" cy="42336"/>
              </a:xfrm>
              <a:custGeom>
                <a:avLst/>
                <a:gdLst>
                  <a:gd name="T0" fmla="*/ 2 w 29"/>
                  <a:gd name="T1" fmla="*/ 19 h 78"/>
                  <a:gd name="T2" fmla="*/ 3 w 29"/>
                  <a:gd name="T3" fmla="*/ 20 h 78"/>
                  <a:gd name="T4" fmla="*/ 5 w 29"/>
                  <a:gd name="T5" fmla="*/ 20 h 78"/>
                  <a:gd name="T6" fmla="*/ 15 w 29"/>
                  <a:gd name="T7" fmla="*/ 15 h 78"/>
                  <a:gd name="T8" fmla="*/ 15 w 29"/>
                  <a:gd name="T9" fmla="*/ 75 h 78"/>
                  <a:gd name="T10" fmla="*/ 17 w 29"/>
                  <a:gd name="T11" fmla="*/ 78 h 78"/>
                  <a:gd name="T12" fmla="*/ 27 w 29"/>
                  <a:gd name="T13" fmla="*/ 78 h 78"/>
                  <a:gd name="T14" fmla="*/ 29 w 29"/>
                  <a:gd name="T15" fmla="*/ 75 h 78"/>
                  <a:gd name="T16" fmla="*/ 29 w 29"/>
                  <a:gd name="T17" fmla="*/ 2 h 78"/>
                  <a:gd name="T18" fmla="*/ 27 w 29"/>
                  <a:gd name="T19" fmla="*/ 0 h 78"/>
                  <a:gd name="T20" fmla="*/ 18 w 29"/>
                  <a:gd name="T21" fmla="*/ 0 h 78"/>
                  <a:gd name="T22" fmla="*/ 17 w 29"/>
                  <a:gd name="T23" fmla="*/ 0 h 78"/>
                  <a:gd name="T24" fmla="*/ 1 w 29"/>
                  <a:gd name="T25" fmla="*/ 9 h 78"/>
                  <a:gd name="T26" fmla="*/ 0 w 29"/>
                  <a:gd name="T27" fmla="*/ 11 h 78"/>
                  <a:gd name="T28" fmla="*/ 2 w 29"/>
                  <a:gd name="T29" fmla="*/ 19 h 78"/>
                  <a:gd name="T30" fmla="*/ 2 w 29"/>
                  <a:gd name="T31" fmla="*/ 19 h 78"/>
                  <a:gd name="T32" fmla="*/ 2 w 29"/>
                  <a:gd name="T3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2" y="19"/>
                    </a:moveTo>
                    <a:cubicBezTo>
                      <a:pt x="2" y="20"/>
                      <a:pt x="3" y="20"/>
                      <a:pt x="3" y="20"/>
                    </a:cubicBezTo>
                    <a:cubicBezTo>
                      <a:pt x="4" y="21"/>
                      <a:pt x="5" y="21"/>
                      <a:pt x="5" y="20"/>
                    </a:cubicBezTo>
                    <a:cubicBezTo>
                      <a:pt x="15" y="15"/>
                      <a:pt x="15" y="15"/>
                      <a:pt x="15" y="15"/>
                    </a:cubicBezTo>
                    <a:cubicBezTo>
                      <a:pt x="15" y="75"/>
                      <a:pt x="15" y="75"/>
                      <a:pt x="15" y="75"/>
                    </a:cubicBezTo>
                    <a:cubicBezTo>
                      <a:pt x="15" y="76"/>
                      <a:pt x="16" y="78"/>
                      <a:pt x="17" y="78"/>
                    </a:cubicBezTo>
                    <a:cubicBezTo>
                      <a:pt x="27" y="78"/>
                      <a:pt x="27" y="78"/>
                      <a:pt x="27" y="78"/>
                    </a:cubicBezTo>
                    <a:cubicBezTo>
                      <a:pt x="28" y="78"/>
                      <a:pt x="29" y="76"/>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1"/>
                    </a:cubicBezTo>
                    <a:lnTo>
                      <a:pt x="2" y="19"/>
                    </a:lnTo>
                    <a:close/>
                    <a:moveTo>
                      <a:pt x="2" y="19"/>
                    </a:moveTo>
                    <a:cubicBezTo>
                      <a:pt x="2" y="19"/>
                      <a:pt x="2" y="19"/>
                      <a:pt x="2" y="1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7" name="Freeform 35">
                <a:extLst>
                  <a:ext uri="{FF2B5EF4-FFF2-40B4-BE49-F238E27FC236}">
                    <a16:creationId xmlns:a16="http://schemas.microsoft.com/office/drawing/2014/main" id="{A0B98243-B192-5242-B7E1-8EA8D27CF3A0}"/>
                  </a:ext>
                </a:extLst>
              </p:cNvPr>
              <p:cNvSpPr>
                <a:spLocks noEditPoints="1"/>
              </p:cNvSpPr>
              <p:nvPr/>
            </p:nvSpPr>
            <p:spPr bwMode="auto">
              <a:xfrm>
                <a:off x="6553754" y="2900865"/>
                <a:ext cx="31747"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1" y="80"/>
                      <a:pt x="27" y="80"/>
                    </a:cubicBezTo>
                    <a:cubicBezTo>
                      <a:pt x="44" y="80"/>
                      <a:pt x="54" y="65"/>
                      <a:pt x="54" y="39"/>
                    </a:cubicBezTo>
                    <a:cubicBezTo>
                      <a:pt x="54" y="15"/>
                      <a:pt x="45" y="0"/>
                      <a:pt x="28" y="0"/>
                    </a:cubicBezTo>
                    <a:close/>
                    <a:moveTo>
                      <a:pt x="27" y="68"/>
                    </a:moveTo>
                    <a:cubicBezTo>
                      <a:pt x="20"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8" name="Freeform 36">
                <a:extLst>
                  <a:ext uri="{FF2B5EF4-FFF2-40B4-BE49-F238E27FC236}">
                    <a16:creationId xmlns:a16="http://schemas.microsoft.com/office/drawing/2014/main" id="{42662EB1-0603-7D41-9906-32A1CECD6144}"/>
                  </a:ext>
                </a:extLst>
              </p:cNvPr>
              <p:cNvSpPr>
                <a:spLocks noEditPoints="1"/>
              </p:cNvSpPr>
              <p:nvPr/>
            </p:nvSpPr>
            <p:spPr bwMode="auto">
              <a:xfrm>
                <a:off x="6592549" y="2900865"/>
                <a:ext cx="30755" cy="44218"/>
              </a:xfrm>
              <a:custGeom>
                <a:avLst/>
                <a:gdLst>
                  <a:gd name="T0" fmla="*/ 28 w 54"/>
                  <a:gd name="T1" fmla="*/ 0 h 80"/>
                  <a:gd name="T2" fmla="*/ 0 w 54"/>
                  <a:gd name="T3" fmla="*/ 41 h 80"/>
                  <a:gd name="T4" fmla="*/ 26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6"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49" name="Freeform 37">
                <a:extLst>
                  <a:ext uri="{FF2B5EF4-FFF2-40B4-BE49-F238E27FC236}">
                    <a16:creationId xmlns:a16="http://schemas.microsoft.com/office/drawing/2014/main" id="{38FAC9D7-149C-724D-A69E-A2AD31F53F1F}"/>
                  </a:ext>
                </a:extLst>
              </p:cNvPr>
              <p:cNvSpPr>
                <a:spLocks noEditPoints="1"/>
              </p:cNvSpPr>
              <p:nvPr/>
            </p:nvSpPr>
            <p:spPr bwMode="auto">
              <a:xfrm>
                <a:off x="6630353" y="2901806"/>
                <a:ext cx="16865" cy="42336"/>
              </a:xfrm>
              <a:custGeom>
                <a:avLst/>
                <a:gdLst>
                  <a:gd name="T0" fmla="*/ 17 w 29"/>
                  <a:gd name="T1" fmla="*/ 78 h 78"/>
                  <a:gd name="T2" fmla="*/ 27 w 29"/>
                  <a:gd name="T3" fmla="*/ 78 h 78"/>
                  <a:gd name="T4" fmla="*/ 29 w 29"/>
                  <a:gd name="T5" fmla="*/ 76 h 78"/>
                  <a:gd name="T6" fmla="*/ 29 w 29"/>
                  <a:gd name="T7" fmla="*/ 3 h 78"/>
                  <a:gd name="T8" fmla="*/ 27 w 29"/>
                  <a:gd name="T9" fmla="*/ 0 h 78"/>
                  <a:gd name="T10" fmla="*/ 18 w 29"/>
                  <a:gd name="T11" fmla="*/ 0 h 78"/>
                  <a:gd name="T12" fmla="*/ 17 w 29"/>
                  <a:gd name="T13" fmla="*/ 1 h 78"/>
                  <a:gd name="T14" fmla="*/ 1 w 29"/>
                  <a:gd name="T15" fmla="*/ 9 h 78"/>
                  <a:gd name="T16" fmla="*/ 0 w 29"/>
                  <a:gd name="T17" fmla="*/ 12 h 78"/>
                  <a:gd name="T18" fmla="*/ 2 w 29"/>
                  <a:gd name="T19" fmla="*/ 19 h 78"/>
                  <a:gd name="T20" fmla="*/ 3 w 29"/>
                  <a:gd name="T21" fmla="*/ 21 h 78"/>
                  <a:gd name="T22" fmla="*/ 6 w 29"/>
                  <a:gd name="T23" fmla="*/ 21 h 78"/>
                  <a:gd name="T24" fmla="*/ 15 w 29"/>
                  <a:gd name="T25" fmla="*/ 16 h 78"/>
                  <a:gd name="T26" fmla="*/ 15 w 29"/>
                  <a:gd name="T27" fmla="*/ 76 h 78"/>
                  <a:gd name="T28" fmla="*/ 17 w 29"/>
                  <a:gd name="T29" fmla="*/ 78 h 78"/>
                  <a:gd name="T30" fmla="*/ 17 w 29"/>
                  <a:gd name="T31" fmla="*/ 78 h 78"/>
                  <a:gd name="T32" fmla="*/ 17 w 29"/>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17" y="78"/>
                    </a:moveTo>
                    <a:cubicBezTo>
                      <a:pt x="27" y="78"/>
                      <a:pt x="27" y="78"/>
                      <a:pt x="27" y="78"/>
                    </a:cubicBezTo>
                    <a:cubicBezTo>
                      <a:pt x="28" y="78"/>
                      <a:pt x="29" y="77"/>
                      <a:pt x="29" y="76"/>
                    </a:cubicBezTo>
                    <a:cubicBezTo>
                      <a:pt x="29" y="3"/>
                      <a:pt x="29" y="3"/>
                      <a:pt x="29" y="3"/>
                    </a:cubicBezTo>
                    <a:cubicBezTo>
                      <a:pt x="29" y="2"/>
                      <a:pt x="28" y="0"/>
                      <a:pt x="27" y="0"/>
                    </a:cubicBezTo>
                    <a:cubicBezTo>
                      <a:pt x="18" y="0"/>
                      <a:pt x="18" y="0"/>
                      <a:pt x="18" y="0"/>
                    </a:cubicBezTo>
                    <a:cubicBezTo>
                      <a:pt x="18" y="0"/>
                      <a:pt x="18" y="1"/>
                      <a:pt x="17" y="1"/>
                    </a:cubicBezTo>
                    <a:cubicBezTo>
                      <a:pt x="1" y="9"/>
                      <a:pt x="1" y="9"/>
                      <a:pt x="1" y="9"/>
                    </a:cubicBezTo>
                    <a:cubicBezTo>
                      <a:pt x="0" y="10"/>
                      <a:pt x="0" y="11"/>
                      <a:pt x="0" y="12"/>
                    </a:cubicBezTo>
                    <a:cubicBezTo>
                      <a:pt x="2" y="19"/>
                      <a:pt x="2" y="19"/>
                      <a:pt x="2" y="19"/>
                    </a:cubicBezTo>
                    <a:cubicBezTo>
                      <a:pt x="2" y="20"/>
                      <a:pt x="3" y="21"/>
                      <a:pt x="3" y="21"/>
                    </a:cubicBezTo>
                    <a:cubicBezTo>
                      <a:pt x="4" y="21"/>
                      <a:pt x="5" y="21"/>
                      <a:pt x="6" y="21"/>
                    </a:cubicBezTo>
                    <a:cubicBezTo>
                      <a:pt x="15" y="16"/>
                      <a:pt x="15" y="16"/>
                      <a:pt x="15" y="16"/>
                    </a:cubicBezTo>
                    <a:cubicBezTo>
                      <a:pt x="15" y="76"/>
                      <a:pt x="15" y="76"/>
                      <a:pt x="15" y="76"/>
                    </a:cubicBezTo>
                    <a:cubicBezTo>
                      <a:pt x="15" y="77"/>
                      <a:pt x="16" y="78"/>
                      <a:pt x="17" y="78"/>
                    </a:cubicBezTo>
                    <a:close/>
                    <a:moveTo>
                      <a:pt x="17" y="78"/>
                    </a:moveTo>
                    <a:cubicBezTo>
                      <a:pt x="17" y="78"/>
                      <a:pt x="17" y="78"/>
                      <a:pt x="17" y="7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0" name="Freeform 38">
                <a:extLst>
                  <a:ext uri="{FF2B5EF4-FFF2-40B4-BE49-F238E27FC236}">
                    <a16:creationId xmlns:a16="http://schemas.microsoft.com/office/drawing/2014/main" id="{4A20DE7A-75B8-F045-94AA-8382FCB6D731}"/>
                  </a:ext>
                </a:extLst>
              </p:cNvPr>
              <p:cNvSpPr>
                <a:spLocks noEditPoints="1"/>
              </p:cNvSpPr>
              <p:nvPr/>
            </p:nvSpPr>
            <p:spPr bwMode="auto">
              <a:xfrm>
                <a:off x="6654268" y="2900865"/>
                <a:ext cx="30755" cy="44218"/>
              </a:xfrm>
              <a:custGeom>
                <a:avLst/>
                <a:gdLst>
                  <a:gd name="T0" fmla="*/ 28 w 54"/>
                  <a:gd name="T1" fmla="*/ 0 h 80"/>
                  <a:gd name="T2" fmla="*/ 0 w 54"/>
                  <a:gd name="T3" fmla="*/ 41 h 80"/>
                  <a:gd name="T4" fmla="*/ 27 w 54"/>
                  <a:gd name="T5" fmla="*/ 80 h 80"/>
                  <a:gd name="T6" fmla="*/ 54 w 54"/>
                  <a:gd name="T7" fmla="*/ 39 h 80"/>
                  <a:gd name="T8" fmla="*/ 28 w 54"/>
                  <a:gd name="T9" fmla="*/ 0 h 80"/>
                  <a:gd name="T10" fmla="*/ 27 w 54"/>
                  <a:gd name="T11" fmla="*/ 68 h 80"/>
                  <a:gd name="T12" fmla="*/ 15 w 54"/>
                  <a:gd name="T13" fmla="*/ 41 h 80"/>
                  <a:gd name="T14" fmla="*/ 27 w 54"/>
                  <a:gd name="T15" fmla="*/ 13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6"/>
                      <a:pt x="0" y="41"/>
                    </a:cubicBezTo>
                    <a:cubicBezTo>
                      <a:pt x="0" y="65"/>
                      <a:pt x="10" y="80"/>
                      <a:pt x="27" y="80"/>
                    </a:cubicBezTo>
                    <a:cubicBezTo>
                      <a:pt x="44" y="80"/>
                      <a:pt x="54" y="65"/>
                      <a:pt x="54" y="39"/>
                    </a:cubicBezTo>
                    <a:cubicBezTo>
                      <a:pt x="54" y="15"/>
                      <a:pt x="44" y="0"/>
                      <a:pt x="28" y="0"/>
                    </a:cubicBezTo>
                    <a:close/>
                    <a:moveTo>
                      <a:pt x="27" y="68"/>
                    </a:moveTo>
                    <a:cubicBezTo>
                      <a:pt x="19" y="68"/>
                      <a:pt x="15" y="57"/>
                      <a:pt x="15" y="41"/>
                    </a:cubicBezTo>
                    <a:cubicBezTo>
                      <a:pt x="15" y="24"/>
                      <a:pt x="20" y="13"/>
                      <a:pt x="27" y="13"/>
                    </a:cubicBezTo>
                    <a:cubicBezTo>
                      <a:pt x="38" y="13"/>
                      <a:pt x="40" y="30"/>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1" name="Freeform 39">
                <a:extLst>
                  <a:ext uri="{FF2B5EF4-FFF2-40B4-BE49-F238E27FC236}">
                    <a16:creationId xmlns:a16="http://schemas.microsoft.com/office/drawing/2014/main" id="{3A9C8370-EF57-E442-A9CD-18078CA96485}"/>
                  </a:ext>
                </a:extLst>
              </p:cNvPr>
              <p:cNvSpPr>
                <a:spLocks noEditPoints="1"/>
              </p:cNvSpPr>
              <p:nvPr/>
            </p:nvSpPr>
            <p:spPr bwMode="auto">
              <a:xfrm>
                <a:off x="6692067" y="2900865"/>
                <a:ext cx="30755" cy="44218"/>
              </a:xfrm>
              <a:custGeom>
                <a:avLst/>
                <a:gdLst>
                  <a:gd name="T0" fmla="*/ 26 w 54"/>
                  <a:gd name="T1" fmla="*/ 80 h 80"/>
                  <a:gd name="T2" fmla="*/ 54 w 54"/>
                  <a:gd name="T3" fmla="*/ 39 h 80"/>
                  <a:gd name="T4" fmla="*/ 28 w 54"/>
                  <a:gd name="T5" fmla="*/ 0 h 80"/>
                  <a:gd name="T6" fmla="*/ 0 w 54"/>
                  <a:gd name="T7" fmla="*/ 41 h 80"/>
                  <a:gd name="T8" fmla="*/ 26 w 54"/>
                  <a:gd name="T9" fmla="*/ 80 h 80"/>
                  <a:gd name="T10" fmla="*/ 27 w 54"/>
                  <a:gd name="T11" fmla="*/ 13 h 80"/>
                  <a:gd name="T12" fmla="*/ 39 w 54"/>
                  <a:gd name="T13" fmla="*/ 40 h 80"/>
                  <a:gd name="T14" fmla="*/ 27 w 54"/>
                  <a:gd name="T15" fmla="*/ 68 h 80"/>
                  <a:gd name="T16" fmla="*/ 14 w 54"/>
                  <a:gd name="T17" fmla="*/ 41 h 80"/>
                  <a:gd name="T18" fmla="*/ 27 w 54"/>
                  <a:gd name="T19" fmla="*/ 13 h 80"/>
                  <a:gd name="T20" fmla="*/ 27 w 54"/>
                  <a:gd name="T21" fmla="*/ 13 h 80"/>
                  <a:gd name="T22" fmla="*/ 27 w 54"/>
                  <a:gd name="T23"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5"/>
                      <a:pt x="44" y="0"/>
                      <a:pt x="28" y="0"/>
                    </a:cubicBezTo>
                    <a:cubicBezTo>
                      <a:pt x="10" y="0"/>
                      <a:pt x="0" y="16"/>
                      <a:pt x="0" y="41"/>
                    </a:cubicBezTo>
                    <a:cubicBezTo>
                      <a:pt x="0" y="65"/>
                      <a:pt x="10" y="80"/>
                      <a:pt x="26" y="80"/>
                    </a:cubicBezTo>
                    <a:close/>
                    <a:moveTo>
                      <a:pt x="27" y="13"/>
                    </a:moveTo>
                    <a:cubicBezTo>
                      <a:pt x="38" y="13"/>
                      <a:pt x="39" y="30"/>
                      <a:pt x="39" y="40"/>
                    </a:cubicBezTo>
                    <a:cubicBezTo>
                      <a:pt x="39" y="50"/>
                      <a:pt x="38" y="68"/>
                      <a:pt x="27" y="68"/>
                    </a:cubicBezTo>
                    <a:cubicBezTo>
                      <a:pt x="19" y="68"/>
                      <a:pt x="14" y="57"/>
                      <a:pt x="14" y="41"/>
                    </a:cubicBezTo>
                    <a:cubicBezTo>
                      <a:pt x="14" y="24"/>
                      <a:pt x="19" y="13"/>
                      <a:pt x="27" y="13"/>
                    </a:cubicBezTo>
                    <a:close/>
                    <a:moveTo>
                      <a:pt x="27" y="13"/>
                    </a:moveTo>
                    <a:cubicBezTo>
                      <a:pt x="27" y="13"/>
                      <a:pt x="27" y="13"/>
                      <a:pt x="27" y="13"/>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2" name="Freeform 42">
                <a:extLst>
                  <a:ext uri="{FF2B5EF4-FFF2-40B4-BE49-F238E27FC236}">
                    <a16:creationId xmlns:a16="http://schemas.microsoft.com/office/drawing/2014/main" id="{3DAD08FD-C94F-5C42-BA54-3460445C7081}"/>
                  </a:ext>
                </a:extLst>
              </p:cNvPr>
              <p:cNvSpPr>
                <a:spLocks noEditPoints="1"/>
              </p:cNvSpPr>
              <p:nvPr/>
            </p:nvSpPr>
            <p:spPr bwMode="auto">
              <a:xfrm>
                <a:off x="6554374" y="2974247"/>
                <a:ext cx="31747" cy="43277"/>
              </a:xfrm>
              <a:custGeom>
                <a:avLst/>
                <a:gdLst>
                  <a:gd name="T0" fmla="*/ 28 w 54"/>
                  <a:gd name="T1" fmla="*/ 0 h 80"/>
                  <a:gd name="T2" fmla="*/ 0 w 54"/>
                  <a:gd name="T3" fmla="*/ 40 h 80"/>
                  <a:gd name="T4" fmla="*/ 27 w 54"/>
                  <a:gd name="T5" fmla="*/ 80 h 80"/>
                  <a:gd name="T6" fmla="*/ 54 w 54"/>
                  <a:gd name="T7" fmla="*/ 39 h 80"/>
                  <a:gd name="T8" fmla="*/ 28 w 54"/>
                  <a:gd name="T9" fmla="*/ 0 h 80"/>
                  <a:gd name="T10" fmla="*/ 27 w 54"/>
                  <a:gd name="T11" fmla="*/ 68 h 80"/>
                  <a:gd name="T12" fmla="*/ 15 w 54"/>
                  <a:gd name="T13" fmla="*/ 40 h 80"/>
                  <a:gd name="T14" fmla="*/ 27 w 54"/>
                  <a:gd name="T15" fmla="*/ 12 h 80"/>
                  <a:gd name="T16" fmla="*/ 40 w 54"/>
                  <a:gd name="T17" fmla="*/ 40 h 80"/>
                  <a:gd name="T18" fmla="*/ 27 w 54"/>
                  <a:gd name="T19" fmla="*/ 68 h 80"/>
                  <a:gd name="T20" fmla="*/ 27 w 54"/>
                  <a:gd name="T21" fmla="*/ 68 h 80"/>
                  <a:gd name="T22" fmla="*/ 27 w 5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8" y="0"/>
                    </a:moveTo>
                    <a:cubicBezTo>
                      <a:pt x="11" y="0"/>
                      <a:pt x="0" y="15"/>
                      <a:pt x="0" y="40"/>
                    </a:cubicBezTo>
                    <a:cubicBezTo>
                      <a:pt x="0" y="65"/>
                      <a:pt x="11" y="80"/>
                      <a:pt x="27" y="80"/>
                    </a:cubicBezTo>
                    <a:cubicBezTo>
                      <a:pt x="44" y="80"/>
                      <a:pt x="54" y="65"/>
                      <a:pt x="54" y="39"/>
                    </a:cubicBezTo>
                    <a:cubicBezTo>
                      <a:pt x="54" y="14"/>
                      <a:pt x="45" y="0"/>
                      <a:pt x="28" y="0"/>
                    </a:cubicBezTo>
                    <a:close/>
                    <a:moveTo>
                      <a:pt x="27" y="68"/>
                    </a:moveTo>
                    <a:cubicBezTo>
                      <a:pt x="20" y="68"/>
                      <a:pt x="15" y="57"/>
                      <a:pt x="15" y="40"/>
                    </a:cubicBezTo>
                    <a:cubicBezTo>
                      <a:pt x="15" y="23"/>
                      <a:pt x="20" y="12"/>
                      <a:pt x="27" y="12"/>
                    </a:cubicBezTo>
                    <a:cubicBezTo>
                      <a:pt x="38" y="12"/>
                      <a:pt x="40" y="29"/>
                      <a:pt x="40" y="40"/>
                    </a:cubicBezTo>
                    <a:cubicBezTo>
                      <a:pt x="40" y="50"/>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3" name="Freeform 43">
                <a:extLst>
                  <a:ext uri="{FF2B5EF4-FFF2-40B4-BE49-F238E27FC236}">
                    <a16:creationId xmlns:a16="http://schemas.microsoft.com/office/drawing/2014/main" id="{96BB9496-A925-FF46-8EE7-EDDBAC93FD8C}"/>
                  </a:ext>
                </a:extLst>
              </p:cNvPr>
              <p:cNvSpPr>
                <a:spLocks noEditPoints="1"/>
              </p:cNvSpPr>
              <p:nvPr/>
            </p:nvSpPr>
            <p:spPr bwMode="auto">
              <a:xfrm>
                <a:off x="6595988" y="2974247"/>
                <a:ext cx="30755" cy="43277"/>
              </a:xfrm>
              <a:custGeom>
                <a:avLst/>
                <a:gdLst>
                  <a:gd name="T0" fmla="*/ 26 w 54"/>
                  <a:gd name="T1" fmla="*/ 80 h 80"/>
                  <a:gd name="T2" fmla="*/ 54 w 54"/>
                  <a:gd name="T3" fmla="*/ 39 h 80"/>
                  <a:gd name="T4" fmla="*/ 28 w 54"/>
                  <a:gd name="T5" fmla="*/ 0 h 80"/>
                  <a:gd name="T6" fmla="*/ 0 w 54"/>
                  <a:gd name="T7" fmla="*/ 40 h 80"/>
                  <a:gd name="T8" fmla="*/ 26 w 54"/>
                  <a:gd name="T9" fmla="*/ 80 h 80"/>
                  <a:gd name="T10" fmla="*/ 27 w 54"/>
                  <a:gd name="T11" fmla="*/ 12 h 80"/>
                  <a:gd name="T12" fmla="*/ 40 w 54"/>
                  <a:gd name="T13" fmla="*/ 40 h 80"/>
                  <a:gd name="T14" fmla="*/ 27 w 54"/>
                  <a:gd name="T15" fmla="*/ 68 h 80"/>
                  <a:gd name="T16" fmla="*/ 15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8" y="0"/>
                    </a:cubicBezTo>
                    <a:cubicBezTo>
                      <a:pt x="11" y="0"/>
                      <a:pt x="0" y="15"/>
                      <a:pt x="0" y="40"/>
                    </a:cubicBezTo>
                    <a:cubicBezTo>
                      <a:pt x="0" y="65"/>
                      <a:pt x="10" y="80"/>
                      <a:pt x="26" y="80"/>
                    </a:cubicBezTo>
                    <a:close/>
                    <a:moveTo>
                      <a:pt x="27" y="12"/>
                    </a:moveTo>
                    <a:cubicBezTo>
                      <a:pt x="38" y="12"/>
                      <a:pt x="40" y="29"/>
                      <a:pt x="40" y="40"/>
                    </a:cubicBezTo>
                    <a:cubicBezTo>
                      <a:pt x="40" y="50"/>
                      <a:pt x="38" y="68"/>
                      <a:pt x="27" y="68"/>
                    </a:cubicBezTo>
                    <a:cubicBezTo>
                      <a:pt x="19" y="68"/>
                      <a:pt x="15" y="57"/>
                      <a:pt x="15" y="40"/>
                    </a:cubicBezTo>
                    <a:cubicBezTo>
                      <a:pt x="15" y="23"/>
                      <a:pt x="20" y="12"/>
                      <a:pt x="27" y="12"/>
                    </a:cubicBezTo>
                    <a:close/>
                    <a:moveTo>
                      <a:pt x="27" y="12"/>
                    </a:moveTo>
                    <a:cubicBezTo>
                      <a:pt x="27" y="12"/>
                      <a:pt x="27" y="12"/>
                      <a:pt x="27" y="1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4" name="Freeform 44">
                <a:extLst>
                  <a:ext uri="{FF2B5EF4-FFF2-40B4-BE49-F238E27FC236}">
                    <a16:creationId xmlns:a16="http://schemas.microsoft.com/office/drawing/2014/main" id="{22AF2047-6D6C-7E46-9C54-B45DD175FC4C}"/>
                  </a:ext>
                </a:extLst>
              </p:cNvPr>
              <p:cNvSpPr>
                <a:spLocks noEditPoints="1"/>
              </p:cNvSpPr>
              <p:nvPr/>
            </p:nvSpPr>
            <p:spPr bwMode="auto">
              <a:xfrm>
                <a:off x="6636611" y="2974718"/>
                <a:ext cx="16865" cy="42336"/>
              </a:xfrm>
              <a:custGeom>
                <a:avLst/>
                <a:gdLst>
                  <a:gd name="T0" fmla="*/ 3 w 29"/>
                  <a:gd name="T1" fmla="*/ 21 h 78"/>
                  <a:gd name="T2" fmla="*/ 6 w 29"/>
                  <a:gd name="T3" fmla="*/ 21 h 78"/>
                  <a:gd name="T4" fmla="*/ 15 w 29"/>
                  <a:gd name="T5" fmla="*/ 16 h 78"/>
                  <a:gd name="T6" fmla="*/ 15 w 29"/>
                  <a:gd name="T7" fmla="*/ 75 h 78"/>
                  <a:gd name="T8" fmla="*/ 17 w 29"/>
                  <a:gd name="T9" fmla="*/ 78 h 78"/>
                  <a:gd name="T10" fmla="*/ 27 w 29"/>
                  <a:gd name="T11" fmla="*/ 78 h 78"/>
                  <a:gd name="T12" fmla="*/ 29 w 29"/>
                  <a:gd name="T13" fmla="*/ 75 h 78"/>
                  <a:gd name="T14" fmla="*/ 29 w 29"/>
                  <a:gd name="T15" fmla="*/ 2 h 78"/>
                  <a:gd name="T16" fmla="*/ 27 w 29"/>
                  <a:gd name="T17" fmla="*/ 0 h 78"/>
                  <a:gd name="T18" fmla="*/ 18 w 29"/>
                  <a:gd name="T19" fmla="*/ 0 h 78"/>
                  <a:gd name="T20" fmla="*/ 17 w 29"/>
                  <a:gd name="T21" fmla="*/ 0 h 78"/>
                  <a:gd name="T22" fmla="*/ 1 w 29"/>
                  <a:gd name="T23" fmla="*/ 9 h 78"/>
                  <a:gd name="T24" fmla="*/ 0 w 29"/>
                  <a:gd name="T25" fmla="*/ 12 h 78"/>
                  <a:gd name="T26" fmla="*/ 2 w 29"/>
                  <a:gd name="T27" fmla="*/ 19 h 78"/>
                  <a:gd name="T28" fmla="*/ 3 w 29"/>
                  <a:gd name="T29" fmla="*/ 21 h 78"/>
                  <a:gd name="T30" fmla="*/ 3 w 29"/>
                  <a:gd name="T31" fmla="*/ 21 h 78"/>
                  <a:gd name="T32" fmla="*/ 3 w 29"/>
                  <a:gd name="T3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8">
                    <a:moveTo>
                      <a:pt x="3" y="21"/>
                    </a:moveTo>
                    <a:cubicBezTo>
                      <a:pt x="4" y="21"/>
                      <a:pt x="5" y="21"/>
                      <a:pt x="6" y="21"/>
                    </a:cubicBezTo>
                    <a:cubicBezTo>
                      <a:pt x="15" y="16"/>
                      <a:pt x="15" y="16"/>
                      <a:pt x="15" y="16"/>
                    </a:cubicBezTo>
                    <a:cubicBezTo>
                      <a:pt x="15" y="75"/>
                      <a:pt x="15" y="75"/>
                      <a:pt x="15" y="75"/>
                    </a:cubicBezTo>
                    <a:cubicBezTo>
                      <a:pt x="15" y="77"/>
                      <a:pt x="16" y="78"/>
                      <a:pt x="17" y="78"/>
                    </a:cubicBezTo>
                    <a:cubicBezTo>
                      <a:pt x="27" y="78"/>
                      <a:pt x="27" y="78"/>
                      <a:pt x="27" y="78"/>
                    </a:cubicBezTo>
                    <a:cubicBezTo>
                      <a:pt x="28" y="78"/>
                      <a:pt x="29" y="77"/>
                      <a:pt x="29" y="75"/>
                    </a:cubicBezTo>
                    <a:cubicBezTo>
                      <a:pt x="29" y="2"/>
                      <a:pt x="29" y="2"/>
                      <a:pt x="29" y="2"/>
                    </a:cubicBezTo>
                    <a:cubicBezTo>
                      <a:pt x="29" y="1"/>
                      <a:pt x="28" y="0"/>
                      <a:pt x="27" y="0"/>
                    </a:cubicBezTo>
                    <a:cubicBezTo>
                      <a:pt x="18" y="0"/>
                      <a:pt x="18" y="0"/>
                      <a:pt x="18" y="0"/>
                    </a:cubicBezTo>
                    <a:cubicBezTo>
                      <a:pt x="18" y="0"/>
                      <a:pt x="18" y="0"/>
                      <a:pt x="17" y="0"/>
                    </a:cubicBezTo>
                    <a:cubicBezTo>
                      <a:pt x="1" y="9"/>
                      <a:pt x="1" y="9"/>
                      <a:pt x="1" y="9"/>
                    </a:cubicBezTo>
                    <a:cubicBezTo>
                      <a:pt x="0" y="9"/>
                      <a:pt x="0" y="10"/>
                      <a:pt x="0" y="12"/>
                    </a:cubicBezTo>
                    <a:cubicBezTo>
                      <a:pt x="2" y="19"/>
                      <a:pt x="2" y="19"/>
                      <a:pt x="2" y="19"/>
                    </a:cubicBezTo>
                    <a:cubicBezTo>
                      <a:pt x="2" y="20"/>
                      <a:pt x="3" y="20"/>
                      <a:pt x="3" y="21"/>
                    </a:cubicBezTo>
                    <a:close/>
                    <a:moveTo>
                      <a:pt x="3" y="21"/>
                    </a:moveTo>
                    <a:cubicBezTo>
                      <a:pt x="3" y="21"/>
                      <a:pt x="3" y="21"/>
                      <a:pt x="3" y="21"/>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5" name="Freeform 45">
                <a:extLst>
                  <a:ext uri="{FF2B5EF4-FFF2-40B4-BE49-F238E27FC236}">
                    <a16:creationId xmlns:a16="http://schemas.microsoft.com/office/drawing/2014/main" id="{A4EF3DC9-23BD-A04E-8EB4-6684E30AC3C9}"/>
                  </a:ext>
                </a:extLst>
              </p:cNvPr>
              <p:cNvSpPr>
                <a:spLocks noEditPoints="1"/>
              </p:cNvSpPr>
              <p:nvPr/>
            </p:nvSpPr>
            <p:spPr bwMode="auto">
              <a:xfrm>
                <a:off x="6663345" y="2974718"/>
                <a:ext cx="16865" cy="42336"/>
              </a:xfrm>
              <a:custGeom>
                <a:avLst/>
                <a:gdLst>
                  <a:gd name="T0" fmla="*/ 15 w 30"/>
                  <a:gd name="T1" fmla="*/ 75 h 78"/>
                  <a:gd name="T2" fmla="*/ 18 w 30"/>
                  <a:gd name="T3" fmla="*/ 78 h 78"/>
                  <a:gd name="T4" fmla="*/ 27 w 30"/>
                  <a:gd name="T5" fmla="*/ 78 h 78"/>
                  <a:gd name="T6" fmla="*/ 30 w 30"/>
                  <a:gd name="T7" fmla="*/ 75 h 78"/>
                  <a:gd name="T8" fmla="*/ 30 w 30"/>
                  <a:gd name="T9" fmla="*/ 2 h 78"/>
                  <a:gd name="T10" fmla="*/ 27 w 30"/>
                  <a:gd name="T11" fmla="*/ 0 h 78"/>
                  <a:gd name="T12" fmla="*/ 19 w 30"/>
                  <a:gd name="T13" fmla="*/ 0 h 78"/>
                  <a:gd name="T14" fmla="*/ 18 w 30"/>
                  <a:gd name="T15" fmla="*/ 0 h 78"/>
                  <a:gd name="T16" fmla="*/ 2 w 30"/>
                  <a:gd name="T17" fmla="*/ 9 h 78"/>
                  <a:gd name="T18" fmla="*/ 1 w 30"/>
                  <a:gd name="T19" fmla="*/ 12 h 78"/>
                  <a:gd name="T20" fmla="*/ 3 w 30"/>
                  <a:gd name="T21" fmla="*/ 19 h 78"/>
                  <a:gd name="T22" fmla="*/ 4 w 30"/>
                  <a:gd name="T23" fmla="*/ 21 h 78"/>
                  <a:gd name="T24" fmla="*/ 6 w 30"/>
                  <a:gd name="T25" fmla="*/ 21 h 78"/>
                  <a:gd name="T26" fmla="*/ 15 w 30"/>
                  <a:gd name="T27" fmla="*/ 16 h 78"/>
                  <a:gd name="T28" fmla="*/ 15 w 30"/>
                  <a:gd name="T29" fmla="*/ 75 h 78"/>
                  <a:gd name="T30" fmla="*/ 15 w 30"/>
                  <a:gd name="T31" fmla="*/ 75 h 78"/>
                  <a:gd name="T32" fmla="*/ 15 w 30"/>
                  <a:gd name="T3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78">
                    <a:moveTo>
                      <a:pt x="15" y="75"/>
                    </a:moveTo>
                    <a:cubicBezTo>
                      <a:pt x="15" y="77"/>
                      <a:pt x="17" y="78"/>
                      <a:pt x="18" y="78"/>
                    </a:cubicBezTo>
                    <a:cubicBezTo>
                      <a:pt x="27" y="78"/>
                      <a:pt x="27" y="78"/>
                      <a:pt x="27" y="78"/>
                    </a:cubicBezTo>
                    <a:cubicBezTo>
                      <a:pt x="29" y="78"/>
                      <a:pt x="30" y="77"/>
                      <a:pt x="30" y="75"/>
                    </a:cubicBezTo>
                    <a:cubicBezTo>
                      <a:pt x="30" y="2"/>
                      <a:pt x="30" y="2"/>
                      <a:pt x="30" y="2"/>
                    </a:cubicBezTo>
                    <a:cubicBezTo>
                      <a:pt x="30" y="1"/>
                      <a:pt x="29" y="0"/>
                      <a:pt x="27" y="0"/>
                    </a:cubicBezTo>
                    <a:cubicBezTo>
                      <a:pt x="19" y="0"/>
                      <a:pt x="19" y="0"/>
                      <a:pt x="19" y="0"/>
                    </a:cubicBezTo>
                    <a:cubicBezTo>
                      <a:pt x="19" y="0"/>
                      <a:pt x="18" y="0"/>
                      <a:pt x="18" y="0"/>
                    </a:cubicBezTo>
                    <a:cubicBezTo>
                      <a:pt x="2" y="9"/>
                      <a:pt x="2" y="9"/>
                      <a:pt x="2" y="9"/>
                    </a:cubicBezTo>
                    <a:cubicBezTo>
                      <a:pt x="1" y="9"/>
                      <a:pt x="0" y="10"/>
                      <a:pt x="1" y="12"/>
                    </a:cubicBezTo>
                    <a:cubicBezTo>
                      <a:pt x="3" y="19"/>
                      <a:pt x="3" y="19"/>
                      <a:pt x="3" y="19"/>
                    </a:cubicBezTo>
                    <a:cubicBezTo>
                      <a:pt x="3" y="20"/>
                      <a:pt x="3" y="20"/>
                      <a:pt x="4" y="21"/>
                    </a:cubicBezTo>
                    <a:cubicBezTo>
                      <a:pt x="5" y="21"/>
                      <a:pt x="5" y="21"/>
                      <a:pt x="6" y="21"/>
                    </a:cubicBezTo>
                    <a:cubicBezTo>
                      <a:pt x="15" y="16"/>
                      <a:pt x="15" y="16"/>
                      <a:pt x="15" y="16"/>
                    </a:cubicBezTo>
                    <a:lnTo>
                      <a:pt x="15" y="75"/>
                    </a:lnTo>
                    <a:close/>
                    <a:moveTo>
                      <a:pt x="15" y="75"/>
                    </a:moveTo>
                    <a:cubicBezTo>
                      <a:pt x="15" y="75"/>
                      <a:pt x="15" y="75"/>
                      <a:pt x="15" y="75"/>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6" name="Freeform 46">
                <a:extLst>
                  <a:ext uri="{FF2B5EF4-FFF2-40B4-BE49-F238E27FC236}">
                    <a16:creationId xmlns:a16="http://schemas.microsoft.com/office/drawing/2014/main" id="{3C54609E-A7C3-304C-BF61-8362CFCCB047}"/>
                  </a:ext>
                </a:extLst>
              </p:cNvPr>
              <p:cNvSpPr>
                <a:spLocks noEditPoints="1"/>
              </p:cNvSpPr>
              <p:nvPr/>
            </p:nvSpPr>
            <p:spPr bwMode="auto">
              <a:xfrm>
                <a:off x="6690083" y="2974247"/>
                <a:ext cx="30755" cy="43277"/>
              </a:xfrm>
              <a:custGeom>
                <a:avLst/>
                <a:gdLst>
                  <a:gd name="T0" fmla="*/ 26 w 54"/>
                  <a:gd name="T1" fmla="*/ 80 h 80"/>
                  <a:gd name="T2" fmla="*/ 54 w 54"/>
                  <a:gd name="T3" fmla="*/ 39 h 80"/>
                  <a:gd name="T4" fmla="*/ 27 w 54"/>
                  <a:gd name="T5" fmla="*/ 0 h 80"/>
                  <a:gd name="T6" fmla="*/ 0 w 54"/>
                  <a:gd name="T7" fmla="*/ 40 h 80"/>
                  <a:gd name="T8" fmla="*/ 26 w 54"/>
                  <a:gd name="T9" fmla="*/ 80 h 80"/>
                  <a:gd name="T10" fmla="*/ 27 w 54"/>
                  <a:gd name="T11" fmla="*/ 12 h 80"/>
                  <a:gd name="T12" fmla="*/ 39 w 54"/>
                  <a:gd name="T13" fmla="*/ 40 h 80"/>
                  <a:gd name="T14" fmla="*/ 27 w 54"/>
                  <a:gd name="T15" fmla="*/ 68 h 80"/>
                  <a:gd name="T16" fmla="*/ 14 w 54"/>
                  <a:gd name="T17" fmla="*/ 40 h 80"/>
                  <a:gd name="T18" fmla="*/ 27 w 54"/>
                  <a:gd name="T19" fmla="*/ 12 h 80"/>
                  <a:gd name="T20" fmla="*/ 27 w 54"/>
                  <a:gd name="T21" fmla="*/ 12 h 80"/>
                  <a:gd name="T22" fmla="*/ 27 w 54"/>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0">
                    <a:moveTo>
                      <a:pt x="26" y="80"/>
                    </a:moveTo>
                    <a:cubicBezTo>
                      <a:pt x="44" y="80"/>
                      <a:pt x="54" y="65"/>
                      <a:pt x="54" y="39"/>
                    </a:cubicBezTo>
                    <a:cubicBezTo>
                      <a:pt x="54" y="14"/>
                      <a:pt x="44" y="0"/>
                      <a:pt x="27" y="0"/>
                    </a:cubicBezTo>
                    <a:cubicBezTo>
                      <a:pt x="10" y="0"/>
                      <a:pt x="0" y="15"/>
                      <a:pt x="0" y="40"/>
                    </a:cubicBezTo>
                    <a:cubicBezTo>
                      <a:pt x="0" y="65"/>
                      <a:pt x="10" y="80"/>
                      <a:pt x="26" y="80"/>
                    </a:cubicBezTo>
                    <a:close/>
                    <a:moveTo>
                      <a:pt x="27" y="12"/>
                    </a:moveTo>
                    <a:cubicBezTo>
                      <a:pt x="38" y="12"/>
                      <a:pt x="39" y="29"/>
                      <a:pt x="39" y="40"/>
                    </a:cubicBezTo>
                    <a:cubicBezTo>
                      <a:pt x="39" y="50"/>
                      <a:pt x="38" y="68"/>
                      <a:pt x="27" y="68"/>
                    </a:cubicBezTo>
                    <a:cubicBezTo>
                      <a:pt x="19" y="68"/>
                      <a:pt x="14" y="57"/>
                      <a:pt x="14" y="40"/>
                    </a:cubicBezTo>
                    <a:cubicBezTo>
                      <a:pt x="14" y="23"/>
                      <a:pt x="19" y="12"/>
                      <a:pt x="27" y="12"/>
                    </a:cubicBezTo>
                    <a:close/>
                    <a:moveTo>
                      <a:pt x="27" y="12"/>
                    </a:moveTo>
                    <a:cubicBezTo>
                      <a:pt x="27" y="12"/>
                      <a:pt x="27" y="12"/>
                      <a:pt x="27" y="12"/>
                    </a:cubicBezTo>
                  </a:path>
                </a:pathLst>
              </a:custGeom>
              <a:solidFill>
                <a:srgbClr val="008DB0"/>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7" name="Freeform 52">
                <a:extLst>
                  <a:ext uri="{FF2B5EF4-FFF2-40B4-BE49-F238E27FC236}">
                    <a16:creationId xmlns:a16="http://schemas.microsoft.com/office/drawing/2014/main" id="{62E207F1-B146-904C-9F32-184F0CE55F2D}"/>
                  </a:ext>
                </a:extLst>
              </p:cNvPr>
              <p:cNvSpPr>
                <a:spLocks noEditPoints="1"/>
              </p:cNvSpPr>
              <p:nvPr/>
            </p:nvSpPr>
            <p:spPr bwMode="auto">
              <a:xfrm>
                <a:off x="6556879" y="3047629"/>
                <a:ext cx="31747" cy="43277"/>
              </a:xfrm>
              <a:custGeom>
                <a:avLst/>
                <a:gdLst>
                  <a:gd name="T0" fmla="*/ 27 w 54"/>
                  <a:gd name="T1" fmla="*/ 81 h 81"/>
                  <a:gd name="T2" fmla="*/ 54 w 54"/>
                  <a:gd name="T3" fmla="*/ 40 h 81"/>
                  <a:gd name="T4" fmla="*/ 28 w 54"/>
                  <a:gd name="T5" fmla="*/ 0 h 81"/>
                  <a:gd name="T6" fmla="*/ 0 w 54"/>
                  <a:gd name="T7" fmla="*/ 41 h 81"/>
                  <a:gd name="T8" fmla="*/ 27 w 54"/>
                  <a:gd name="T9" fmla="*/ 81 h 81"/>
                  <a:gd name="T10" fmla="*/ 27 w 54"/>
                  <a:gd name="T11" fmla="*/ 13 h 81"/>
                  <a:gd name="T12" fmla="*/ 40 w 54"/>
                  <a:gd name="T13" fmla="*/ 40 h 81"/>
                  <a:gd name="T14" fmla="*/ 27 w 54"/>
                  <a:gd name="T15" fmla="*/ 68 h 81"/>
                  <a:gd name="T16" fmla="*/ 15 w 54"/>
                  <a:gd name="T17" fmla="*/ 41 h 81"/>
                  <a:gd name="T18" fmla="*/ 27 w 54"/>
                  <a:gd name="T19" fmla="*/ 13 h 81"/>
                  <a:gd name="T20" fmla="*/ 27 w 54"/>
                  <a:gd name="T21" fmla="*/ 13 h 81"/>
                  <a:gd name="T22" fmla="*/ 27 w 54"/>
                  <a:gd name="T23" fmla="*/ 1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7" y="81"/>
                    </a:moveTo>
                    <a:cubicBezTo>
                      <a:pt x="44" y="81"/>
                      <a:pt x="54" y="66"/>
                      <a:pt x="54" y="40"/>
                    </a:cubicBezTo>
                    <a:cubicBezTo>
                      <a:pt x="54" y="15"/>
                      <a:pt x="45" y="0"/>
                      <a:pt x="28" y="0"/>
                    </a:cubicBezTo>
                    <a:cubicBezTo>
                      <a:pt x="11" y="0"/>
                      <a:pt x="0" y="16"/>
                      <a:pt x="0" y="41"/>
                    </a:cubicBezTo>
                    <a:cubicBezTo>
                      <a:pt x="0" y="65"/>
                      <a:pt x="11" y="81"/>
                      <a:pt x="27" y="81"/>
                    </a:cubicBezTo>
                    <a:close/>
                    <a:moveTo>
                      <a:pt x="27" y="13"/>
                    </a:moveTo>
                    <a:cubicBezTo>
                      <a:pt x="38" y="13"/>
                      <a:pt x="40" y="30"/>
                      <a:pt x="40" y="40"/>
                    </a:cubicBezTo>
                    <a:cubicBezTo>
                      <a:pt x="40" y="51"/>
                      <a:pt x="38" y="68"/>
                      <a:pt x="27" y="68"/>
                    </a:cubicBezTo>
                    <a:cubicBezTo>
                      <a:pt x="20" y="68"/>
                      <a:pt x="15" y="58"/>
                      <a:pt x="15" y="41"/>
                    </a:cubicBezTo>
                    <a:cubicBezTo>
                      <a:pt x="15" y="24"/>
                      <a:pt x="20" y="13"/>
                      <a:pt x="27" y="13"/>
                    </a:cubicBezTo>
                    <a:close/>
                    <a:moveTo>
                      <a:pt x="27" y="13"/>
                    </a:moveTo>
                    <a:cubicBezTo>
                      <a:pt x="27" y="13"/>
                      <a:pt x="27" y="13"/>
                      <a:pt x="27" y="1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8" name="Freeform 53">
                <a:extLst>
                  <a:ext uri="{FF2B5EF4-FFF2-40B4-BE49-F238E27FC236}">
                    <a16:creationId xmlns:a16="http://schemas.microsoft.com/office/drawing/2014/main" id="{2ADA7DA9-7344-A64D-8F63-D80B7D8FCDE7}"/>
                  </a:ext>
                </a:extLst>
              </p:cNvPr>
              <p:cNvSpPr>
                <a:spLocks noEditPoints="1"/>
              </p:cNvSpPr>
              <p:nvPr/>
            </p:nvSpPr>
            <p:spPr bwMode="auto">
              <a:xfrm>
                <a:off x="6595882"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59" name="Freeform 54">
                <a:extLst>
                  <a:ext uri="{FF2B5EF4-FFF2-40B4-BE49-F238E27FC236}">
                    <a16:creationId xmlns:a16="http://schemas.microsoft.com/office/drawing/2014/main" id="{684312B5-0D0C-014E-AEA0-FE9E3C1D55DB}"/>
                  </a:ext>
                </a:extLst>
              </p:cNvPr>
              <p:cNvSpPr>
                <a:spLocks noEditPoints="1"/>
              </p:cNvSpPr>
              <p:nvPr/>
            </p:nvSpPr>
            <p:spPr bwMode="auto">
              <a:xfrm>
                <a:off x="6633895" y="3047629"/>
                <a:ext cx="30755"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0" y="81"/>
                      <a:pt x="27" y="81"/>
                    </a:cubicBezTo>
                    <a:cubicBezTo>
                      <a:pt x="44" y="81"/>
                      <a:pt x="54" y="66"/>
                      <a:pt x="54" y="40"/>
                    </a:cubicBezTo>
                    <a:cubicBezTo>
                      <a:pt x="54" y="15"/>
                      <a:pt x="44"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0" name="Freeform 55">
                <a:extLst>
                  <a:ext uri="{FF2B5EF4-FFF2-40B4-BE49-F238E27FC236}">
                    <a16:creationId xmlns:a16="http://schemas.microsoft.com/office/drawing/2014/main" id="{59CF3109-84B3-A44E-BEC9-0D11FF2D5B0D}"/>
                  </a:ext>
                </a:extLst>
              </p:cNvPr>
              <p:cNvSpPr>
                <a:spLocks noEditPoints="1"/>
              </p:cNvSpPr>
              <p:nvPr/>
            </p:nvSpPr>
            <p:spPr bwMode="auto">
              <a:xfrm>
                <a:off x="6671907" y="3048570"/>
                <a:ext cx="15874" cy="41395"/>
              </a:xfrm>
              <a:custGeom>
                <a:avLst/>
                <a:gdLst>
                  <a:gd name="T0" fmla="*/ 27 w 29"/>
                  <a:gd name="T1" fmla="*/ 0 h 77"/>
                  <a:gd name="T2" fmla="*/ 19 w 29"/>
                  <a:gd name="T3" fmla="*/ 0 h 77"/>
                  <a:gd name="T4" fmla="*/ 17 w 29"/>
                  <a:gd name="T5" fmla="*/ 0 h 77"/>
                  <a:gd name="T6" fmla="*/ 2 w 29"/>
                  <a:gd name="T7" fmla="*/ 8 h 77"/>
                  <a:gd name="T8" fmla="*/ 0 w 29"/>
                  <a:gd name="T9" fmla="*/ 11 h 77"/>
                  <a:gd name="T10" fmla="*/ 2 w 29"/>
                  <a:gd name="T11" fmla="*/ 19 h 77"/>
                  <a:gd name="T12" fmla="*/ 4 w 29"/>
                  <a:gd name="T13" fmla="*/ 20 h 77"/>
                  <a:gd name="T14" fmla="*/ 6 w 29"/>
                  <a:gd name="T15" fmla="*/ 20 h 77"/>
                  <a:gd name="T16" fmla="*/ 15 w 29"/>
                  <a:gd name="T17" fmla="*/ 15 h 77"/>
                  <a:gd name="T18" fmla="*/ 15 w 29"/>
                  <a:gd name="T19" fmla="*/ 75 h 77"/>
                  <a:gd name="T20" fmla="*/ 17 w 29"/>
                  <a:gd name="T21" fmla="*/ 77 h 77"/>
                  <a:gd name="T22" fmla="*/ 27 w 29"/>
                  <a:gd name="T23" fmla="*/ 77 h 77"/>
                  <a:gd name="T24" fmla="*/ 29 w 29"/>
                  <a:gd name="T25" fmla="*/ 75 h 77"/>
                  <a:gd name="T26" fmla="*/ 29 w 29"/>
                  <a:gd name="T27" fmla="*/ 2 h 77"/>
                  <a:gd name="T28" fmla="*/ 27 w 29"/>
                  <a:gd name="T29" fmla="*/ 0 h 77"/>
                  <a:gd name="T30" fmla="*/ 27 w 29"/>
                  <a:gd name="T31" fmla="*/ 0 h 77"/>
                  <a:gd name="T32" fmla="*/ 27 w 29"/>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7">
                    <a:moveTo>
                      <a:pt x="27" y="0"/>
                    </a:moveTo>
                    <a:cubicBezTo>
                      <a:pt x="19" y="0"/>
                      <a:pt x="19" y="0"/>
                      <a:pt x="19" y="0"/>
                    </a:cubicBezTo>
                    <a:cubicBezTo>
                      <a:pt x="18" y="0"/>
                      <a:pt x="18" y="0"/>
                      <a:pt x="17" y="0"/>
                    </a:cubicBezTo>
                    <a:cubicBezTo>
                      <a:pt x="2" y="8"/>
                      <a:pt x="2" y="8"/>
                      <a:pt x="2" y="8"/>
                    </a:cubicBezTo>
                    <a:cubicBezTo>
                      <a:pt x="1" y="9"/>
                      <a:pt x="0" y="10"/>
                      <a:pt x="0" y="11"/>
                    </a:cubicBezTo>
                    <a:cubicBezTo>
                      <a:pt x="2" y="19"/>
                      <a:pt x="2" y="19"/>
                      <a:pt x="2" y="19"/>
                    </a:cubicBezTo>
                    <a:cubicBezTo>
                      <a:pt x="2" y="19"/>
                      <a:pt x="3" y="20"/>
                      <a:pt x="4" y="20"/>
                    </a:cubicBezTo>
                    <a:cubicBezTo>
                      <a:pt x="4" y="21"/>
                      <a:pt x="5" y="21"/>
                      <a:pt x="6" y="20"/>
                    </a:cubicBezTo>
                    <a:cubicBezTo>
                      <a:pt x="15" y="15"/>
                      <a:pt x="15" y="15"/>
                      <a:pt x="15" y="15"/>
                    </a:cubicBezTo>
                    <a:cubicBezTo>
                      <a:pt x="15" y="75"/>
                      <a:pt x="15" y="75"/>
                      <a:pt x="15" y="75"/>
                    </a:cubicBezTo>
                    <a:cubicBezTo>
                      <a:pt x="15" y="76"/>
                      <a:pt x="16" y="77"/>
                      <a:pt x="17" y="77"/>
                    </a:cubicBezTo>
                    <a:cubicBezTo>
                      <a:pt x="27" y="77"/>
                      <a:pt x="27" y="77"/>
                      <a:pt x="27" y="77"/>
                    </a:cubicBezTo>
                    <a:cubicBezTo>
                      <a:pt x="28" y="77"/>
                      <a:pt x="29" y="76"/>
                      <a:pt x="29" y="75"/>
                    </a:cubicBezTo>
                    <a:cubicBezTo>
                      <a:pt x="29" y="2"/>
                      <a:pt x="29" y="2"/>
                      <a:pt x="29" y="2"/>
                    </a:cubicBezTo>
                    <a:cubicBezTo>
                      <a:pt x="29" y="1"/>
                      <a:pt x="28" y="0"/>
                      <a:pt x="27" y="0"/>
                    </a:cubicBezTo>
                    <a:close/>
                    <a:moveTo>
                      <a:pt x="27" y="0"/>
                    </a:moveTo>
                    <a:cubicBezTo>
                      <a:pt x="27" y="0"/>
                      <a:pt x="27" y="0"/>
                      <a:pt x="27"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1" name="Freeform 56">
                <a:extLst>
                  <a:ext uri="{FF2B5EF4-FFF2-40B4-BE49-F238E27FC236}">
                    <a16:creationId xmlns:a16="http://schemas.microsoft.com/office/drawing/2014/main" id="{D210D8E8-4A02-8947-AE20-520EB7538662}"/>
                  </a:ext>
                </a:extLst>
              </p:cNvPr>
              <p:cNvSpPr>
                <a:spLocks noEditPoints="1"/>
              </p:cNvSpPr>
              <p:nvPr/>
            </p:nvSpPr>
            <p:spPr bwMode="auto">
              <a:xfrm>
                <a:off x="6695043" y="3047629"/>
                <a:ext cx="31747" cy="43277"/>
              </a:xfrm>
              <a:custGeom>
                <a:avLst/>
                <a:gdLst>
                  <a:gd name="T0" fmla="*/ 28 w 54"/>
                  <a:gd name="T1" fmla="*/ 0 h 81"/>
                  <a:gd name="T2" fmla="*/ 0 w 54"/>
                  <a:gd name="T3" fmla="*/ 41 h 81"/>
                  <a:gd name="T4" fmla="*/ 27 w 54"/>
                  <a:gd name="T5" fmla="*/ 81 h 81"/>
                  <a:gd name="T6" fmla="*/ 54 w 54"/>
                  <a:gd name="T7" fmla="*/ 40 h 81"/>
                  <a:gd name="T8" fmla="*/ 28 w 54"/>
                  <a:gd name="T9" fmla="*/ 0 h 81"/>
                  <a:gd name="T10" fmla="*/ 27 w 54"/>
                  <a:gd name="T11" fmla="*/ 68 h 81"/>
                  <a:gd name="T12" fmla="*/ 15 w 54"/>
                  <a:gd name="T13" fmla="*/ 41 h 81"/>
                  <a:gd name="T14" fmla="*/ 27 w 54"/>
                  <a:gd name="T15" fmla="*/ 13 h 81"/>
                  <a:gd name="T16" fmla="*/ 40 w 54"/>
                  <a:gd name="T17" fmla="*/ 40 h 81"/>
                  <a:gd name="T18" fmla="*/ 27 w 54"/>
                  <a:gd name="T19" fmla="*/ 68 h 81"/>
                  <a:gd name="T20" fmla="*/ 27 w 54"/>
                  <a:gd name="T21" fmla="*/ 68 h 81"/>
                  <a:gd name="T22" fmla="*/ 27 w 54"/>
                  <a:gd name="T23"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28" y="0"/>
                    </a:moveTo>
                    <a:cubicBezTo>
                      <a:pt x="11" y="0"/>
                      <a:pt x="0" y="16"/>
                      <a:pt x="0" y="41"/>
                    </a:cubicBezTo>
                    <a:cubicBezTo>
                      <a:pt x="0" y="65"/>
                      <a:pt x="11" y="81"/>
                      <a:pt x="27" y="81"/>
                    </a:cubicBezTo>
                    <a:cubicBezTo>
                      <a:pt x="44" y="81"/>
                      <a:pt x="54" y="66"/>
                      <a:pt x="54" y="40"/>
                    </a:cubicBezTo>
                    <a:cubicBezTo>
                      <a:pt x="54" y="15"/>
                      <a:pt x="45" y="0"/>
                      <a:pt x="28" y="0"/>
                    </a:cubicBezTo>
                    <a:close/>
                    <a:moveTo>
                      <a:pt x="27" y="68"/>
                    </a:moveTo>
                    <a:cubicBezTo>
                      <a:pt x="20" y="68"/>
                      <a:pt x="15" y="58"/>
                      <a:pt x="15" y="41"/>
                    </a:cubicBezTo>
                    <a:cubicBezTo>
                      <a:pt x="15" y="24"/>
                      <a:pt x="20" y="13"/>
                      <a:pt x="27" y="13"/>
                    </a:cubicBezTo>
                    <a:cubicBezTo>
                      <a:pt x="38" y="13"/>
                      <a:pt x="40" y="30"/>
                      <a:pt x="40" y="40"/>
                    </a:cubicBezTo>
                    <a:cubicBezTo>
                      <a:pt x="40" y="51"/>
                      <a:pt x="38" y="68"/>
                      <a:pt x="27" y="68"/>
                    </a:cubicBezTo>
                    <a:close/>
                    <a:moveTo>
                      <a:pt x="27" y="68"/>
                    </a:moveTo>
                    <a:cubicBezTo>
                      <a:pt x="27" y="68"/>
                      <a:pt x="27" y="68"/>
                      <a:pt x="27" y="68"/>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275" name="Rectangle 274">
              <a:extLst>
                <a:ext uri="{FF2B5EF4-FFF2-40B4-BE49-F238E27FC236}">
                  <a16:creationId xmlns:a16="http://schemas.microsoft.com/office/drawing/2014/main" id="{FFD7B430-9565-734D-B39F-B80FB1420A1A}"/>
                </a:ext>
              </a:extLst>
            </p:cNvPr>
            <p:cNvSpPr/>
            <p:nvPr/>
          </p:nvSpPr>
          <p:spPr>
            <a:xfrm>
              <a:off x="5947232" y="2759869"/>
              <a:ext cx="234493" cy="33011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6" name="Oval 275">
              <a:extLst>
                <a:ext uri="{FF2B5EF4-FFF2-40B4-BE49-F238E27FC236}">
                  <a16:creationId xmlns:a16="http://schemas.microsoft.com/office/drawing/2014/main" id="{B261680D-689E-8D4B-8647-1E3F76A7C381}"/>
                </a:ext>
              </a:extLst>
            </p:cNvPr>
            <p:cNvSpPr/>
            <p:nvPr/>
          </p:nvSpPr>
          <p:spPr>
            <a:xfrm>
              <a:off x="7979916" y="2360394"/>
              <a:ext cx="259210" cy="259208"/>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77" name="Rectangle 276">
              <a:extLst>
                <a:ext uri="{FF2B5EF4-FFF2-40B4-BE49-F238E27FC236}">
                  <a16:creationId xmlns:a16="http://schemas.microsoft.com/office/drawing/2014/main" id="{EE2713F8-B34B-D849-B57F-E213D31773EC}"/>
                </a:ext>
              </a:extLst>
            </p:cNvPr>
            <p:cNvSpPr/>
            <p:nvPr/>
          </p:nvSpPr>
          <p:spPr>
            <a:xfrm>
              <a:off x="6575339" y="2349414"/>
              <a:ext cx="172415" cy="5088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8" name="Rectangle 277">
              <a:extLst>
                <a:ext uri="{FF2B5EF4-FFF2-40B4-BE49-F238E27FC236}">
                  <a16:creationId xmlns:a16="http://schemas.microsoft.com/office/drawing/2014/main" id="{670EC778-0D64-EA4E-A0DF-BE2B385BB55E}"/>
                </a:ext>
              </a:extLst>
            </p:cNvPr>
            <p:cNvSpPr/>
            <p:nvPr/>
          </p:nvSpPr>
          <p:spPr>
            <a:xfrm>
              <a:off x="5978271" y="2792326"/>
              <a:ext cx="172415" cy="5088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9" name="Rectangle 278">
              <a:extLst>
                <a:ext uri="{FF2B5EF4-FFF2-40B4-BE49-F238E27FC236}">
                  <a16:creationId xmlns:a16="http://schemas.microsoft.com/office/drawing/2014/main" id="{D7D014F6-3CAD-474A-9000-633CC44C024E}"/>
                </a:ext>
              </a:extLst>
            </p:cNvPr>
            <p:cNvSpPr/>
            <p:nvPr/>
          </p:nvSpPr>
          <p:spPr>
            <a:xfrm>
              <a:off x="6938963" y="2712243"/>
              <a:ext cx="692943" cy="16668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a:extLst>
                <a:ext uri="{FF2B5EF4-FFF2-40B4-BE49-F238E27FC236}">
                  <a16:creationId xmlns:a16="http://schemas.microsoft.com/office/drawing/2014/main" id="{5B41C791-AC42-8442-8C3E-4162DD83FE7E}"/>
                </a:ext>
              </a:extLst>
            </p:cNvPr>
            <p:cNvSpPr/>
            <p:nvPr/>
          </p:nvSpPr>
          <p:spPr>
            <a:xfrm>
              <a:off x="6959346" y="2732795"/>
              <a:ext cx="258223" cy="457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a:extLst>
                <a:ext uri="{FF2B5EF4-FFF2-40B4-BE49-F238E27FC236}">
                  <a16:creationId xmlns:a16="http://schemas.microsoft.com/office/drawing/2014/main" id="{5C5BBA8B-DD57-934B-96B9-DC53986EF74F}"/>
                </a:ext>
              </a:extLst>
            </p:cNvPr>
            <p:cNvSpPr/>
            <p:nvPr/>
          </p:nvSpPr>
          <p:spPr>
            <a:xfrm>
              <a:off x="6959346" y="2794707"/>
              <a:ext cx="369868" cy="457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5" name="Group 404">
            <a:extLst>
              <a:ext uri="{FF2B5EF4-FFF2-40B4-BE49-F238E27FC236}">
                <a16:creationId xmlns:a16="http://schemas.microsoft.com/office/drawing/2014/main" id="{E4E66DF9-57D9-B34C-B373-66F1CE5247DD}"/>
              </a:ext>
            </a:extLst>
          </p:cNvPr>
          <p:cNvGrpSpPr/>
          <p:nvPr/>
        </p:nvGrpSpPr>
        <p:grpSpPr>
          <a:xfrm>
            <a:off x="8182440" y="1824698"/>
            <a:ext cx="159548" cy="133200"/>
            <a:chOff x="6581772" y="2458276"/>
            <a:chExt cx="159548" cy="133200"/>
          </a:xfrm>
        </p:grpSpPr>
        <p:sp>
          <p:nvSpPr>
            <p:cNvPr id="406" name="Freeform: Shape 586">
              <a:extLst>
                <a:ext uri="{FF2B5EF4-FFF2-40B4-BE49-F238E27FC236}">
                  <a16:creationId xmlns:a16="http://schemas.microsoft.com/office/drawing/2014/main" id="{1ED8007C-E4A9-E446-90BA-9F9DF2E609D2}"/>
                </a:ext>
              </a:extLst>
            </p:cNvPr>
            <p:cNvSpPr/>
            <p:nvPr/>
          </p:nvSpPr>
          <p:spPr>
            <a:xfrm>
              <a:off x="6581772" y="2458276"/>
              <a:ext cx="159548" cy="13320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407" name="Freeform: Shape 812">
              <a:extLst>
                <a:ext uri="{FF2B5EF4-FFF2-40B4-BE49-F238E27FC236}">
                  <a16:creationId xmlns:a16="http://schemas.microsoft.com/office/drawing/2014/main" id="{4269265A-B2B7-824F-ADDA-F81E7ACB6BD6}"/>
                </a:ext>
              </a:extLst>
            </p:cNvPr>
            <p:cNvSpPr/>
            <p:nvPr/>
          </p:nvSpPr>
          <p:spPr>
            <a:xfrm>
              <a:off x="6653831" y="2498814"/>
              <a:ext cx="16082" cy="77128"/>
            </a:xfrm>
            <a:custGeom>
              <a:avLst/>
              <a:gdLst>
                <a:gd name="connsiteX0" fmla="*/ 6507 w 16082"/>
                <a:gd name="connsiteY0" fmla="*/ 61233 h 77128"/>
                <a:gd name="connsiteX1" fmla="*/ 9575 w 16082"/>
                <a:gd name="connsiteY1" fmla="*/ 61233 h 77128"/>
                <a:gd name="connsiteX2" fmla="*/ 11062 w 16082"/>
                <a:gd name="connsiteY2" fmla="*/ 61698 h 77128"/>
                <a:gd name="connsiteX3" fmla="*/ 12456 w 16082"/>
                <a:gd name="connsiteY3" fmla="*/ 62441 h 77128"/>
                <a:gd name="connsiteX4" fmla="*/ 13665 w 16082"/>
                <a:gd name="connsiteY4" fmla="*/ 63371 h 77128"/>
                <a:gd name="connsiteX5" fmla="*/ 14687 w 16082"/>
                <a:gd name="connsiteY5" fmla="*/ 64579 h 77128"/>
                <a:gd name="connsiteX6" fmla="*/ 15431 w 16082"/>
                <a:gd name="connsiteY6" fmla="*/ 65973 h 77128"/>
                <a:gd name="connsiteX7" fmla="*/ 15896 w 16082"/>
                <a:gd name="connsiteY7" fmla="*/ 67461 h 77128"/>
                <a:gd name="connsiteX8" fmla="*/ 16082 w 16082"/>
                <a:gd name="connsiteY8" fmla="*/ 69041 h 77128"/>
                <a:gd name="connsiteX9" fmla="*/ 15896 w 16082"/>
                <a:gd name="connsiteY9" fmla="*/ 70621 h 77128"/>
                <a:gd name="connsiteX10" fmla="*/ 15431 w 16082"/>
                <a:gd name="connsiteY10" fmla="*/ 72109 h 77128"/>
                <a:gd name="connsiteX11" fmla="*/ 14687 w 16082"/>
                <a:gd name="connsiteY11" fmla="*/ 73503 h 77128"/>
                <a:gd name="connsiteX12" fmla="*/ 13665 w 16082"/>
                <a:gd name="connsiteY12" fmla="*/ 74711 h 77128"/>
                <a:gd name="connsiteX13" fmla="*/ 12456 w 16082"/>
                <a:gd name="connsiteY13" fmla="*/ 75734 h 77128"/>
                <a:gd name="connsiteX14" fmla="*/ 11062 w 16082"/>
                <a:gd name="connsiteY14" fmla="*/ 76477 h 77128"/>
                <a:gd name="connsiteX15" fmla="*/ 9575 w 16082"/>
                <a:gd name="connsiteY15" fmla="*/ 76942 h 77128"/>
                <a:gd name="connsiteX16" fmla="*/ 8088 w 16082"/>
                <a:gd name="connsiteY16" fmla="*/ 77128 h 77128"/>
                <a:gd name="connsiteX17" fmla="*/ 6507 w 16082"/>
                <a:gd name="connsiteY17" fmla="*/ 76942 h 77128"/>
                <a:gd name="connsiteX18" fmla="*/ 5020 w 16082"/>
                <a:gd name="connsiteY18" fmla="*/ 76477 h 77128"/>
                <a:gd name="connsiteX19" fmla="*/ 3626 w 16082"/>
                <a:gd name="connsiteY19" fmla="*/ 75734 h 77128"/>
                <a:gd name="connsiteX20" fmla="*/ 2417 w 16082"/>
                <a:gd name="connsiteY20" fmla="*/ 74711 h 77128"/>
                <a:gd name="connsiteX21" fmla="*/ 1395 w 16082"/>
                <a:gd name="connsiteY21" fmla="*/ 73503 h 77128"/>
                <a:gd name="connsiteX22" fmla="*/ 651 w 16082"/>
                <a:gd name="connsiteY22" fmla="*/ 72109 h 77128"/>
                <a:gd name="connsiteX23" fmla="*/ 186 w 16082"/>
                <a:gd name="connsiteY23" fmla="*/ 70621 h 77128"/>
                <a:gd name="connsiteX24" fmla="*/ 0 w 16082"/>
                <a:gd name="connsiteY24" fmla="*/ 69041 h 77128"/>
                <a:gd name="connsiteX25" fmla="*/ 186 w 16082"/>
                <a:gd name="connsiteY25" fmla="*/ 67461 h 77128"/>
                <a:gd name="connsiteX26" fmla="*/ 651 w 16082"/>
                <a:gd name="connsiteY26" fmla="*/ 65973 h 77128"/>
                <a:gd name="connsiteX27" fmla="*/ 1395 w 16082"/>
                <a:gd name="connsiteY27" fmla="*/ 64579 h 77128"/>
                <a:gd name="connsiteX28" fmla="*/ 2417 w 16082"/>
                <a:gd name="connsiteY28" fmla="*/ 63371 h 77128"/>
                <a:gd name="connsiteX29" fmla="*/ 3626 w 16082"/>
                <a:gd name="connsiteY29" fmla="*/ 62441 h 77128"/>
                <a:gd name="connsiteX30" fmla="*/ 5020 w 16082"/>
                <a:gd name="connsiteY30" fmla="*/ 61698 h 77128"/>
                <a:gd name="connsiteX31" fmla="*/ 6507 w 16082"/>
                <a:gd name="connsiteY31" fmla="*/ 61233 h 77128"/>
                <a:gd name="connsiteX32" fmla="*/ 7999 w 16082"/>
                <a:gd name="connsiteY32" fmla="*/ 0 h 77128"/>
                <a:gd name="connsiteX33" fmla="*/ 14219 w 16082"/>
                <a:gd name="connsiteY33" fmla="*/ 6221 h 77128"/>
                <a:gd name="connsiteX34" fmla="*/ 14219 w 16082"/>
                <a:gd name="connsiteY34" fmla="*/ 45230 h 77128"/>
                <a:gd name="connsiteX35" fmla="*/ 7999 w 16082"/>
                <a:gd name="connsiteY35" fmla="*/ 51451 h 77128"/>
                <a:gd name="connsiteX36" fmla="*/ 1778 w 16082"/>
                <a:gd name="connsiteY36" fmla="*/ 45230 h 77128"/>
                <a:gd name="connsiteX37" fmla="*/ 1778 w 16082"/>
                <a:gd name="connsiteY37" fmla="*/ 6221 h 77128"/>
                <a:gd name="connsiteX38" fmla="*/ 7999 w 16082"/>
                <a:gd name="connsiteY38" fmla="*/ 0 h 7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082" h="77128">
                  <a:moveTo>
                    <a:pt x="6507" y="61233"/>
                  </a:moveTo>
                  <a:cubicBezTo>
                    <a:pt x="7530" y="61047"/>
                    <a:pt x="8552" y="61047"/>
                    <a:pt x="9575" y="61233"/>
                  </a:cubicBezTo>
                  <a:cubicBezTo>
                    <a:pt x="10040" y="61326"/>
                    <a:pt x="10597" y="61512"/>
                    <a:pt x="11062" y="61698"/>
                  </a:cubicBezTo>
                  <a:cubicBezTo>
                    <a:pt x="11527" y="61883"/>
                    <a:pt x="11992" y="62162"/>
                    <a:pt x="12456" y="62441"/>
                  </a:cubicBezTo>
                  <a:cubicBezTo>
                    <a:pt x="12921" y="62720"/>
                    <a:pt x="13293" y="63092"/>
                    <a:pt x="13665" y="63371"/>
                  </a:cubicBezTo>
                  <a:cubicBezTo>
                    <a:pt x="14037" y="63743"/>
                    <a:pt x="14409" y="64114"/>
                    <a:pt x="14687" y="64579"/>
                  </a:cubicBezTo>
                  <a:cubicBezTo>
                    <a:pt x="14966" y="65044"/>
                    <a:pt x="15245" y="65416"/>
                    <a:pt x="15431" y="65973"/>
                  </a:cubicBezTo>
                  <a:cubicBezTo>
                    <a:pt x="15617" y="66438"/>
                    <a:pt x="15803" y="66903"/>
                    <a:pt x="15896" y="67461"/>
                  </a:cubicBezTo>
                  <a:cubicBezTo>
                    <a:pt x="15989" y="67925"/>
                    <a:pt x="16082" y="68483"/>
                    <a:pt x="16082" y="69041"/>
                  </a:cubicBezTo>
                  <a:cubicBezTo>
                    <a:pt x="16082" y="69506"/>
                    <a:pt x="15989" y="70064"/>
                    <a:pt x="15896" y="70621"/>
                  </a:cubicBezTo>
                  <a:cubicBezTo>
                    <a:pt x="15803" y="71086"/>
                    <a:pt x="15617" y="71644"/>
                    <a:pt x="15431" y="72109"/>
                  </a:cubicBezTo>
                  <a:cubicBezTo>
                    <a:pt x="15245" y="72573"/>
                    <a:pt x="14966" y="73038"/>
                    <a:pt x="14687" y="73503"/>
                  </a:cubicBezTo>
                  <a:cubicBezTo>
                    <a:pt x="14409" y="73968"/>
                    <a:pt x="14037" y="74339"/>
                    <a:pt x="13665" y="74711"/>
                  </a:cubicBezTo>
                  <a:cubicBezTo>
                    <a:pt x="13293" y="75083"/>
                    <a:pt x="12921" y="75455"/>
                    <a:pt x="12456" y="75734"/>
                  </a:cubicBezTo>
                  <a:cubicBezTo>
                    <a:pt x="11992" y="76013"/>
                    <a:pt x="11527" y="76291"/>
                    <a:pt x="11062" y="76477"/>
                  </a:cubicBezTo>
                  <a:cubicBezTo>
                    <a:pt x="10597" y="76663"/>
                    <a:pt x="10040" y="76849"/>
                    <a:pt x="9575" y="76942"/>
                  </a:cubicBezTo>
                  <a:cubicBezTo>
                    <a:pt x="9110" y="77128"/>
                    <a:pt x="8552" y="77128"/>
                    <a:pt x="8088" y="77128"/>
                  </a:cubicBezTo>
                  <a:cubicBezTo>
                    <a:pt x="7530" y="77128"/>
                    <a:pt x="7065" y="77035"/>
                    <a:pt x="6507" y="76942"/>
                  </a:cubicBezTo>
                  <a:cubicBezTo>
                    <a:pt x="6043" y="76849"/>
                    <a:pt x="5485" y="76663"/>
                    <a:pt x="5020" y="76477"/>
                  </a:cubicBezTo>
                  <a:cubicBezTo>
                    <a:pt x="4555" y="76291"/>
                    <a:pt x="4090" y="76013"/>
                    <a:pt x="3626" y="75734"/>
                  </a:cubicBezTo>
                  <a:cubicBezTo>
                    <a:pt x="3161" y="75455"/>
                    <a:pt x="2789" y="75083"/>
                    <a:pt x="2417" y="74711"/>
                  </a:cubicBezTo>
                  <a:cubicBezTo>
                    <a:pt x="2045" y="74339"/>
                    <a:pt x="1674" y="73968"/>
                    <a:pt x="1395" y="73503"/>
                  </a:cubicBezTo>
                  <a:cubicBezTo>
                    <a:pt x="1115" y="73038"/>
                    <a:pt x="836" y="72573"/>
                    <a:pt x="651" y="72109"/>
                  </a:cubicBezTo>
                  <a:cubicBezTo>
                    <a:pt x="465" y="71644"/>
                    <a:pt x="279" y="71179"/>
                    <a:pt x="186" y="70621"/>
                  </a:cubicBezTo>
                  <a:cubicBezTo>
                    <a:pt x="93" y="70157"/>
                    <a:pt x="0" y="69599"/>
                    <a:pt x="0" y="69041"/>
                  </a:cubicBezTo>
                  <a:cubicBezTo>
                    <a:pt x="0" y="68483"/>
                    <a:pt x="93" y="68018"/>
                    <a:pt x="186" y="67461"/>
                  </a:cubicBezTo>
                  <a:cubicBezTo>
                    <a:pt x="279" y="66996"/>
                    <a:pt x="465" y="66438"/>
                    <a:pt x="651" y="65973"/>
                  </a:cubicBezTo>
                  <a:cubicBezTo>
                    <a:pt x="836" y="65509"/>
                    <a:pt x="1115" y="65044"/>
                    <a:pt x="1395" y="64579"/>
                  </a:cubicBezTo>
                  <a:cubicBezTo>
                    <a:pt x="1674" y="64114"/>
                    <a:pt x="2045" y="63743"/>
                    <a:pt x="2417" y="63371"/>
                  </a:cubicBezTo>
                  <a:cubicBezTo>
                    <a:pt x="2789" y="62999"/>
                    <a:pt x="3161" y="62720"/>
                    <a:pt x="3626" y="62441"/>
                  </a:cubicBezTo>
                  <a:cubicBezTo>
                    <a:pt x="4090" y="62162"/>
                    <a:pt x="4555" y="61883"/>
                    <a:pt x="5020" y="61698"/>
                  </a:cubicBezTo>
                  <a:cubicBezTo>
                    <a:pt x="5485" y="61512"/>
                    <a:pt x="5950" y="61326"/>
                    <a:pt x="6507" y="61233"/>
                  </a:cubicBezTo>
                  <a:close/>
                  <a:moveTo>
                    <a:pt x="7999" y="0"/>
                  </a:moveTo>
                  <a:cubicBezTo>
                    <a:pt x="11438" y="0"/>
                    <a:pt x="14219" y="2781"/>
                    <a:pt x="14219" y="6221"/>
                  </a:cubicBezTo>
                  <a:lnTo>
                    <a:pt x="14219" y="45230"/>
                  </a:lnTo>
                  <a:cubicBezTo>
                    <a:pt x="14219" y="48670"/>
                    <a:pt x="11438" y="51451"/>
                    <a:pt x="7999" y="51451"/>
                  </a:cubicBezTo>
                  <a:cubicBezTo>
                    <a:pt x="4559" y="51451"/>
                    <a:pt x="1778" y="48670"/>
                    <a:pt x="1778" y="45230"/>
                  </a:cubicBezTo>
                  <a:lnTo>
                    <a:pt x="1778" y="6221"/>
                  </a:lnTo>
                  <a:cubicBezTo>
                    <a:pt x="1778" y="2781"/>
                    <a:pt x="4559" y="0"/>
                    <a:pt x="7999" y="0"/>
                  </a:cubicBezTo>
                  <a:close/>
                </a:path>
              </a:pathLst>
            </a:custGeom>
            <a:solidFill>
              <a:srgbClr val="005073"/>
            </a:solidFill>
            <a:ln w="9525" cap="flat">
              <a:noFill/>
              <a:prstDash val="solid"/>
              <a:miter/>
            </a:ln>
          </p:spPr>
          <p:txBody>
            <a:bodyPr rtlCol="0" anchor="ctr"/>
            <a:lstStyle/>
            <a:p>
              <a:endParaRPr lang="en-US"/>
            </a:p>
          </p:txBody>
        </p:sp>
      </p:grpSp>
      <p:grpSp>
        <p:nvGrpSpPr>
          <p:cNvPr id="408" name="Group 407">
            <a:extLst>
              <a:ext uri="{FF2B5EF4-FFF2-40B4-BE49-F238E27FC236}">
                <a16:creationId xmlns:a16="http://schemas.microsoft.com/office/drawing/2014/main" id="{F8C99B28-D867-274F-BBC3-482F12F32FF2}"/>
              </a:ext>
            </a:extLst>
          </p:cNvPr>
          <p:cNvGrpSpPr/>
          <p:nvPr/>
        </p:nvGrpSpPr>
        <p:grpSpPr>
          <a:xfrm>
            <a:off x="7585372" y="2258086"/>
            <a:ext cx="159548" cy="133200"/>
            <a:chOff x="5984704" y="2891664"/>
            <a:chExt cx="159548" cy="133200"/>
          </a:xfrm>
        </p:grpSpPr>
        <p:sp>
          <p:nvSpPr>
            <p:cNvPr id="409" name="Freeform: Shape 590">
              <a:extLst>
                <a:ext uri="{FF2B5EF4-FFF2-40B4-BE49-F238E27FC236}">
                  <a16:creationId xmlns:a16="http://schemas.microsoft.com/office/drawing/2014/main" id="{89B2BD09-3A10-F64E-AA6F-772C7DEAF365}"/>
                </a:ext>
              </a:extLst>
            </p:cNvPr>
            <p:cNvSpPr/>
            <p:nvPr/>
          </p:nvSpPr>
          <p:spPr>
            <a:xfrm>
              <a:off x="5984704" y="2891664"/>
              <a:ext cx="159548" cy="13320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410" name="Freeform: Shape 814">
              <a:extLst>
                <a:ext uri="{FF2B5EF4-FFF2-40B4-BE49-F238E27FC236}">
                  <a16:creationId xmlns:a16="http://schemas.microsoft.com/office/drawing/2014/main" id="{23CD38B8-B7B5-9B4D-8D53-D77F0DD3595A}"/>
                </a:ext>
              </a:extLst>
            </p:cNvPr>
            <p:cNvSpPr/>
            <p:nvPr/>
          </p:nvSpPr>
          <p:spPr>
            <a:xfrm>
              <a:off x="6056763" y="2932202"/>
              <a:ext cx="16082" cy="77128"/>
            </a:xfrm>
            <a:custGeom>
              <a:avLst/>
              <a:gdLst>
                <a:gd name="connsiteX0" fmla="*/ 6507 w 16082"/>
                <a:gd name="connsiteY0" fmla="*/ 61233 h 77128"/>
                <a:gd name="connsiteX1" fmla="*/ 9575 w 16082"/>
                <a:gd name="connsiteY1" fmla="*/ 61233 h 77128"/>
                <a:gd name="connsiteX2" fmla="*/ 11062 w 16082"/>
                <a:gd name="connsiteY2" fmla="*/ 61698 h 77128"/>
                <a:gd name="connsiteX3" fmla="*/ 12456 w 16082"/>
                <a:gd name="connsiteY3" fmla="*/ 62441 h 77128"/>
                <a:gd name="connsiteX4" fmla="*/ 13665 w 16082"/>
                <a:gd name="connsiteY4" fmla="*/ 63371 h 77128"/>
                <a:gd name="connsiteX5" fmla="*/ 14687 w 16082"/>
                <a:gd name="connsiteY5" fmla="*/ 64579 h 77128"/>
                <a:gd name="connsiteX6" fmla="*/ 15431 w 16082"/>
                <a:gd name="connsiteY6" fmla="*/ 65973 h 77128"/>
                <a:gd name="connsiteX7" fmla="*/ 15896 w 16082"/>
                <a:gd name="connsiteY7" fmla="*/ 67461 h 77128"/>
                <a:gd name="connsiteX8" fmla="*/ 16082 w 16082"/>
                <a:gd name="connsiteY8" fmla="*/ 69041 h 77128"/>
                <a:gd name="connsiteX9" fmla="*/ 15896 w 16082"/>
                <a:gd name="connsiteY9" fmla="*/ 70621 h 77128"/>
                <a:gd name="connsiteX10" fmla="*/ 15431 w 16082"/>
                <a:gd name="connsiteY10" fmla="*/ 72109 h 77128"/>
                <a:gd name="connsiteX11" fmla="*/ 14687 w 16082"/>
                <a:gd name="connsiteY11" fmla="*/ 73503 h 77128"/>
                <a:gd name="connsiteX12" fmla="*/ 13665 w 16082"/>
                <a:gd name="connsiteY12" fmla="*/ 74711 h 77128"/>
                <a:gd name="connsiteX13" fmla="*/ 12456 w 16082"/>
                <a:gd name="connsiteY13" fmla="*/ 75734 h 77128"/>
                <a:gd name="connsiteX14" fmla="*/ 11062 w 16082"/>
                <a:gd name="connsiteY14" fmla="*/ 76477 h 77128"/>
                <a:gd name="connsiteX15" fmla="*/ 9575 w 16082"/>
                <a:gd name="connsiteY15" fmla="*/ 76942 h 77128"/>
                <a:gd name="connsiteX16" fmla="*/ 8088 w 16082"/>
                <a:gd name="connsiteY16" fmla="*/ 77128 h 77128"/>
                <a:gd name="connsiteX17" fmla="*/ 6507 w 16082"/>
                <a:gd name="connsiteY17" fmla="*/ 76942 h 77128"/>
                <a:gd name="connsiteX18" fmla="*/ 5020 w 16082"/>
                <a:gd name="connsiteY18" fmla="*/ 76477 h 77128"/>
                <a:gd name="connsiteX19" fmla="*/ 3626 w 16082"/>
                <a:gd name="connsiteY19" fmla="*/ 75734 h 77128"/>
                <a:gd name="connsiteX20" fmla="*/ 2417 w 16082"/>
                <a:gd name="connsiteY20" fmla="*/ 74711 h 77128"/>
                <a:gd name="connsiteX21" fmla="*/ 1395 w 16082"/>
                <a:gd name="connsiteY21" fmla="*/ 73503 h 77128"/>
                <a:gd name="connsiteX22" fmla="*/ 651 w 16082"/>
                <a:gd name="connsiteY22" fmla="*/ 72109 h 77128"/>
                <a:gd name="connsiteX23" fmla="*/ 186 w 16082"/>
                <a:gd name="connsiteY23" fmla="*/ 70621 h 77128"/>
                <a:gd name="connsiteX24" fmla="*/ 0 w 16082"/>
                <a:gd name="connsiteY24" fmla="*/ 69041 h 77128"/>
                <a:gd name="connsiteX25" fmla="*/ 186 w 16082"/>
                <a:gd name="connsiteY25" fmla="*/ 67461 h 77128"/>
                <a:gd name="connsiteX26" fmla="*/ 651 w 16082"/>
                <a:gd name="connsiteY26" fmla="*/ 65973 h 77128"/>
                <a:gd name="connsiteX27" fmla="*/ 1395 w 16082"/>
                <a:gd name="connsiteY27" fmla="*/ 64579 h 77128"/>
                <a:gd name="connsiteX28" fmla="*/ 2417 w 16082"/>
                <a:gd name="connsiteY28" fmla="*/ 63371 h 77128"/>
                <a:gd name="connsiteX29" fmla="*/ 3626 w 16082"/>
                <a:gd name="connsiteY29" fmla="*/ 62441 h 77128"/>
                <a:gd name="connsiteX30" fmla="*/ 5020 w 16082"/>
                <a:gd name="connsiteY30" fmla="*/ 61698 h 77128"/>
                <a:gd name="connsiteX31" fmla="*/ 6507 w 16082"/>
                <a:gd name="connsiteY31" fmla="*/ 61233 h 77128"/>
                <a:gd name="connsiteX32" fmla="*/ 7999 w 16082"/>
                <a:gd name="connsiteY32" fmla="*/ 0 h 77128"/>
                <a:gd name="connsiteX33" fmla="*/ 14219 w 16082"/>
                <a:gd name="connsiteY33" fmla="*/ 6221 h 77128"/>
                <a:gd name="connsiteX34" fmla="*/ 14219 w 16082"/>
                <a:gd name="connsiteY34" fmla="*/ 45230 h 77128"/>
                <a:gd name="connsiteX35" fmla="*/ 7999 w 16082"/>
                <a:gd name="connsiteY35" fmla="*/ 51451 h 77128"/>
                <a:gd name="connsiteX36" fmla="*/ 1778 w 16082"/>
                <a:gd name="connsiteY36" fmla="*/ 45230 h 77128"/>
                <a:gd name="connsiteX37" fmla="*/ 1778 w 16082"/>
                <a:gd name="connsiteY37" fmla="*/ 6221 h 77128"/>
                <a:gd name="connsiteX38" fmla="*/ 7999 w 16082"/>
                <a:gd name="connsiteY38" fmla="*/ 0 h 7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082" h="77128">
                  <a:moveTo>
                    <a:pt x="6507" y="61233"/>
                  </a:moveTo>
                  <a:cubicBezTo>
                    <a:pt x="7530" y="61047"/>
                    <a:pt x="8552" y="61047"/>
                    <a:pt x="9575" y="61233"/>
                  </a:cubicBezTo>
                  <a:cubicBezTo>
                    <a:pt x="10040" y="61326"/>
                    <a:pt x="10597" y="61512"/>
                    <a:pt x="11062" y="61698"/>
                  </a:cubicBezTo>
                  <a:cubicBezTo>
                    <a:pt x="11527" y="61883"/>
                    <a:pt x="11992" y="62162"/>
                    <a:pt x="12456" y="62441"/>
                  </a:cubicBezTo>
                  <a:cubicBezTo>
                    <a:pt x="12921" y="62720"/>
                    <a:pt x="13293" y="63092"/>
                    <a:pt x="13665" y="63371"/>
                  </a:cubicBezTo>
                  <a:cubicBezTo>
                    <a:pt x="14037" y="63743"/>
                    <a:pt x="14409" y="64114"/>
                    <a:pt x="14687" y="64579"/>
                  </a:cubicBezTo>
                  <a:cubicBezTo>
                    <a:pt x="14966" y="65044"/>
                    <a:pt x="15245" y="65416"/>
                    <a:pt x="15431" y="65973"/>
                  </a:cubicBezTo>
                  <a:cubicBezTo>
                    <a:pt x="15617" y="66438"/>
                    <a:pt x="15803" y="66903"/>
                    <a:pt x="15896" y="67461"/>
                  </a:cubicBezTo>
                  <a:cubicBezTo>
                    <a:pt x="15989" y="67925"/>
                    <a:pt x="16082" y="68483"/>
                    <a:pt x="16082" y="69041"/>
                  </a:cubicBezTo>
                  <a:cubicBezTo>
                    <a:pt x="16082" y="69506"/>
                    <a:pt x="15989" y="70064"/>
                    <a:pt x="15896" y="70621"/>
                  </a:cubicBezTo>
                  <a:cubicBezTo>
                    <a:pt x="15803" y="71086"/>
                    <a:pt x="15617" y="71644"/>
                    <a:pt x="15431" y="72109"/>
                  </a:cubicBezTo>
                  <a:cubicBezTo>
                    <a:pt x="15245" y="72573"/>
                    <a:pt x="14966" y="73038"/>
                    <a:pt x="14687" y="73503"/>
                  </a:cubicBezTo>
                  <a:cubicBezTo>
                    <a:pt x="14409" y="73968"/>
                    <a:pt x="14037" y="74339"/>
                    <a:pt x="13665" y="74711"/>
                  </a:cubicBezTo>
                  <a:cubicBezTo>
                    <a:pt x="13293" y="75083"/>
                    <a:pt x="12921" y="75455"/>
                    <a:pt x="12456" y="75734"/>
                  </a:cubicBezTo>
                  <a:cubicBezTo>
                    <a:pt x="11992" y="76013"/>
                    <a:pt x="11527" y="76291"/>
                    <a:pt x="11062" y="76477"/>
                  </a:cubicBezTo>
                  <a:cubicBezTo>
                    <a:pt x="10597" y="76663"/>
                    <a:pt x="10040" y="76849"/>
                    <a:pt x="9575" y="76942"/>
                  </a:cubicBezTo>
                  <a:cubicBezTo>
                    <a:pt x="9110" y="77128"/>
                    <a:pt x="8552" y="77128"/>
                    <a:pt x="8088" y="77128"/>
                  </a:cubicBezTo>
                  <a:cubicBezTo>
                    <a:pt x="7530" y="77128"/>
                    <a:pt x="7065" y="77035"/>
                    <a:pt x="6507" y="76942"/>
                  </a:cubicBezTo>
                  <a:cubicBezTo>
                    <a:pt x="6043" y="76849"/>
                    <a:pt x="5485" y="76663"/>
                    <a:pt x="5020" y="76477"/>
                  </a:cubicBezTo>
                  <a:cubicBezTo>
                    <a:pt x="4555" y="76291"/>
                    <a:pt x="4090" y="76013"/>
                    <a:pt x="3626" y="75734"/>
                  </a:cubicBezTo>
                  <a:cubicBezTo>
                    <a:pt x="3161" y="75455"/>
                    <a:pt x="2789" y="75083"/>
                    <a:pt x="2417" y="74711"/>
                  </a:cubicBezTo>
                  <a:cubicBezTo>
                    <a:pt x="2045" y="74339"/>
                    <a:pt x="1674" y="73968"/>
                    <a:pt x="1395" y="73503"/>
                  </a:cubicBezTo>
                  <a:cubicBezTo>
                    <a:pt x="1115" y="73038"/>
                    <a:pt x="836" y="72573"/>
                    <a:pt x="651" y="72109"/>
                  </a:cubicBezTo>
                  <a:cubicBezTo>
                    <a:pt x="465" y="71644"/>
                    <a:pt x="279" y="71179"/>
                    <a:pt x="186" y="70621"/>
                  </a:cubicBezTo>
                  <a:cubicBezTo>
                    <a:pt x="93" y="70157"/>
                    <a:pt x="0" y="69599"/>
                    <a:pt x="0" y="69041"/>
                  </a:cubicBezTo>
                  <a:cubicBezTo>
                    <a:pt x="0" y="68483"/>
                    <a:pt x="93" y="68018"/>
                    <a:pt x="186" y="67461"/>
                  </a:cubicBezTo>
                  <a:cubicBezTo>
                    <a:pt x="279" y="66996"/>
                    <a:pt x="465" y="66438"/>
                    <a:pt x="651" y="65973"/>
                  </a:cubicBezTo>
                  <a:cubicBezTo>
                    <a:pt x="836" y="65509"/>
                    <a:pt x="1115" y="65044"/>
                    <a:pt x="1395" y="64579"/>
                  </a:cubicBezTo>
                  <a:cubicBezTo>
                    <a:pt x="1674" y="64114"/>
                    <a:pt x="2045" y="63743"/>
                    <a:pt x="2417" y="63371"/>
                  </a:cubicBezTo>
                  <a:cubicBezTo>
                    <a:pt x="2789" y="62999"/>
                    <a:pt x="3161" y="62720"/>
                    <a:pt x="3626" y="62441"/>
                  </a:cubicBezTo>
                  <a:cubicBezTo>
                    <a:pt x="4090" y="62162"/>
                    <a:pt x="4555" y="61883"/>
                    <a:pt x="5020" y="61698"/>
                  </a:cubicBezTo>
                  <a:cubicBezTo>
                    <a:pt x="5485" y="61512"/>
                    <a:pt x="5950" y="61326"/>
                    <a:pt x="6507" y="61233"/>
                  </a:cubicBezTo>
                  <a:close/>
                  <a:moveTo>
                    <a:pt x="7999" y="0"/>
                  </a:moveTo>
                  <a:cubicBezTo>
                    <a:pt x="11438" y="0"/>
                    <a:pt x="14219" y="2781"/>
                    <a:pt x="14219" y="6221"/>
                  </a:cubicBezTo>
                  <a:lnTo>
                    <a:pt x="14219" y="45230"/>
                  </a:lnTo>
                  <a:cubicBezTo>
                    <a:pt x="14219" y="48670"/>
                    <a:pt x="11438" y="51451"/>
                    <a:pt x="7999" y="51451"/>
                  </a:cubicBezTo>
                  <a:cubicBezTo>
                    <a:pt x="4559" y="51451"/>
                    <a:pt x="1778" y="48670"/>
                    <a:pt x="1778" y="45230"/>
                  </a:cubicBezTo>
                  <a:lnTo>
                    <a:pt x="1778" y="6221"/>
                  </a:lnTo>
                  <a:cubicBezTo>
                    <a:pt x="1778" y="2781"/>
                    <a:pt x="4559" y="0"/>
                    <a:pt x="7999" y="0"/>
                  </a:cubicBezTo>
                  <a:close/>
                </a:path>
              </a:pathLst>
            </a:custGeom>
            <a:solidFill>
              <a:srgbClr val="005073"/>
            </a:solidFill>
            <a:ln w="9525" cap="flat">
              <a:noFill/>
              <a:prstDash val="solid"/>
              <a:miter/>
            </a:ln>
          </p:spPr>
          <p:txBody>
            <a:bodyPr rtlCol="0" anchor="ctr"/>
            <a:lstStyle/>
            <a:p>
              <a:endParaRPr lang="en-US"/>
            </a:p>
          </p:txBody>
        </p:sp>
      </p:grpSp>
      <p:grpSp>
        <p:nvGrpSpPr>
          <p:cNvPr id="411" name="Group 410">
            <a:extLst>
              <a:ext uri="{FF2B5EF4-FFF2-40B4-BE49-F238E27FC236}">
                <a16:creationId xmlns:a16="http://schemas.microsoft.com/office/drawing/2014/main" id="{0C1B2896-C2E5-7445-AD78-4153CF81C01B}"/>
              </a:ext>
            </a:extLst>
          </p:cNvPr>
          <p:cNvGrpSpPr/>
          <p:nvPr/>
        </p:nvGrpSpPr>
        <p:grpSpPr>
          <a:xfrm>
            <a:off x="8672979" y="1790183"/>
            <a:ext cx="145258" cy="121270"/>
            <a:chOff x="7072311" y="2423761"/>
            <a:chExt cx="145258" cy="121270"/>
          </a:xfrm>
        </p:grpSpPr>
        <p:sp>
          <p:nvSpPr>
            <p:cNvPr id="412" name="Freeform: Shape 594">
              <a:extLst>
                <a:ext uri="{FF2B5EF4-FFF2-40B4-BE49-F238E27FC236}">
                  <a16:creationId xmlns:a16="http://schemas.microsoft.com/office/drawing/2014/main" id="{C0F3D579-BB88-9147-B8D2-997CE2003FAA}"/>
                </a:ext>
              </a:extLst>
            </p:cNvPr>
            <p:cNvSpPr/>
            <p:nvPr/>
          </p:nvSpPr>
          <p:spPr>
            <a:xfrm>
              <a:off x="7072311" y="2423761"/>
              <a:ext cx="145258" cy="12127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413" name="Freeform: Shape 810">
              <a:extLst>
                <a:ext uri="{FF2B5EF4-FFF2-40B4-BE49-F238E27FC236}">
                  <a16:creationId xmlns:a16="http://schemas.microsoft.com/office/drawing/2014/main" id="{9749770B-78E8-E648-9B62-0CDF44C64EC5}"/>
                </a:ext>
              </a:extLst>
            </p:cNvPr>
            <p:cNvSpPr/>
            <p:nvPr/>
          </p:nvSpPr>
          <p:spPr>
            <a:xfrm>
              <a:off x="7137917" y="2460668"/>
              <a:ext cx="14642" cy="70220"/>
            </a:xfrm>
            <a:custGeom>
              <a:avLst/>
              <a:gdLst>
                <a:gd name="connsiteX0" fmla="*/ 5925 w 14642"/>
                <a:gd name="connsiteY0" fmla="*/ 55749 h 70220"/>
                <a:gd name="connsiteX1" fmla="*/ 8718 w 14642"/>
                <a:gd name="connsiteY1" fmla="*/ 55749 h 70220"/>
                <a:gd name="connsiteX2" fmla="*/ 10072 w 14642"/>
                <a:gd name="connsiteY2" fmla="*/ 56172 h 70220"/>
                <a:gd name="connsiteX3" fmla="*/ 11341 w 14642"/>
                <a:gd name="connsiteY3" fmla="*/ 56849 h 70220"/>
                <a:gd name="connsiteX4" fmla="*/ 12441 w 14642"/>
                <a:gd name="connsiteY4" fmla="*/ 57695 h 70220"/>
                <a:gd name="connsiteX5" fmla="*/ 13372 w 14642"/>
                <a:gd name="connsiteY5" fmla="*/ 58795 h 70220"/>
                <a:gd name="connsiteX6" fmla="*/ 14049 w 14642"/>
                <a:gd name="connsiteY6" fmla="*/ 60065 h 70220"/>
                <a:gd name="connsiteX7" fmla="*/ 14472 w 14642"/>
                <a:gd name="connsiteY7" fmla="*/ 61419 h 70220"/>
                <a:gd name="connsiteX8" fmla="*/ 14642 w 14642"/>
                <a:gd name="connsiteY8" fmla="*/ 62857 h 70220"/>
                <a:gd name="connsiteX9" fmla="*/ 14472 w 14642"/>
                <a:gd name="connsiteY9" fmla="*/ 64296 h 70220"/>
                <a:gd name="connsiteX10" fmla="*/ 14049 w 14642"/>
                <a:gd name="connsiteY10" fmla="*/ 65650 h 70220"/>
                <a:gd name="connsiteX11" fmla="*/ 13372 w 14642"/>
                <a:gd name="connsiteY11" fmla="*/ 66920 h 70220"/>
                <a:gd name="connsiteX12" fmla="*/ 12441 w 14642"/>
                <a:gd name="connsiteY12" fmla="*/ 68020 h 70220"/>
                <a:gd name="connsiteX13" fmla="*/ 11341 w 14642"/>
                <a:gd name="connsiteY13" fmla="*/ 68951 h 70220"/>
                <a:gd name="connsiteX14" fmla="*/ 10072 w 14642"/>
                <a:gd name="connsiteY14" fmla="*/ 69628 h 70220"/>
                <a:gd name="connsiteX15" fmla="*/ 8718 w 14642"/>
                <a:gd name="connsiteY15" fmla="*/ 70051 h 70220"/>
                <a:gd name="connsiteX16" fmla="*/ 7364 w 14642"/>
                <a:gd name="connsiteY16" fmla="*/ 70220 h 70220"/>
                <a:gd name="connsiteX17" fmla="*/ 5925 w 14642"/>
                <a:gd name="connsiteY17" fmla="*/ 70051 h 70220"/>
                <a:gd name="connsiteX18" fmla="*/ 4571 w 14642"/>
                <a:gd name="connsiteY18" fmla="*/ 69628 h 70220"/>
                <a:gd name="connsiteX19" fmla="*/ 3301 w 14642"/>
                <a:gd name="connsiteY19" fmla="*/ 68951 h 70220"/>
                <a:gd name="connsiteX20" fmla="*/ 2201 w 14642"/>
                <a:gd name="connsiteY20" fmla="*/ 68020 h 70220"/>
                <a:gd name="connsiteX21" fmla="*/ 1270 w 14642"/>
                <a:gd name="connsiteY21" fmla="*/ 66920 h 70220"/>
                <a:gd name="connsiteX22" fmla="*/ 593 w 14642"/>
                <a:gd name="connsiteY22" fmla="*/ 65650 h 70220"/>
                <a:gd name="connsiteX23" fmla="*/ 170 w 14642"/>
                <a:gd name="connsiteY23" fmla="*/ 64296 h 70220"/>
                <a:gd name="connsiteX24" fmla="*/ 0 w 14642"/>
                <a:gd name="connsiteY24" fmla="*/ 62857 h 70220"/>
                <a:gd name="connsiteX25" fmla="*/ 170 w 14642"/>
                <a:gd name="connsiteY25" fmla="*/ 61419 h 70220"/>
                <a:gd name="connsiteX26" fmla="*/ 593 w 14642"/>
                <a:gd name="connsiteY26" fmla="*/ 60065 h 70220"/>
                <a:gd name="connsiteX27" fmla="*/ 1270 w 14642"/>
                <a:gd name="connsiteY27" fmla="*/ 58795 h 70220"/>
                <a:gd name="connsiteX28" fmla="*/ 2201 w 14642"/>
                <a:gd name="connsiteY28" fmla="*/ 57695 h 70220"/>
                <a:gd name="connsiteX29" fmla="*/ 3301 w 14642"/>
                <a:gd name="connsiteY29" fmla="*/ 56849 h 70220"/>
                <a:gd name="connsiteX30" fmla="*/ 4571 w 14642"/>
                <a:gd name="connsiteY30" fmla="*/ 56172 h 70220"/>
                <a:gd name="connsiteX31" fmla="*/ 5925 w 14642"/>
                <a:gd name="connsiteY31" fmla="*/ 55749 h 70220"/>
                <a:gd name="connsiteX32" fmla="*/ 7283 w 14642"/>
                <a:gd name="connsiteY32" fmla="*/ 0 h 70220"/>
                <a:gd name="connsiteX33" fmla="*/ 12947 w 14642"/>
                <a:gd name="connsiteY33" fmla="*/ 5664 h 70220"/>
                <a:gd name="connsiteX34" fmla="*/ 12947 w 14642"/>
                <a:gd name="connsiteY34" fmla="*/ 41179 h 70220"/>
                <a:gd name="connsiteX35" fmla="*/ 7283 w 14642"/>
                <a:gd name="connsiteY35" fmla="*/ 46842 h 70220"/>
                <a:gd name="connsiteX36" fmla="*/ 1619 w 14642"/>
                <a:gd name="connsiteY36" fmla="*/ 41179 h 70220"/>
                <a:gd name="connsiteX37" fmla="*/ 1619 w 14642"/>
                <a:gd name="connsiteY37" fmla="*/ 5664 h 70220"/>
                <a:gd name="connsiteX38" fmla="*/ 7283 w 14642"/>
                <a:gd name="connsiteY38" fmla="*/ 0 h 7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42" h="70220">
                  <a:moveTo>
                    <a:pt x="5925" y="55749"/>
                  </a:moveTo>
                  <a:cubicBezTo>
                    <a:pt x="6856" y="55580"/>
                    <a:pt x="7787" y="55580"/>
                    <a:pt x="8718" y="55749"/>
                  </a:cubicBezTo>
                  <a:cubicBezTo>
                    <a:pt x="9141" y="55833"/>
                    <a:pt x="9649" y="56003"/>
                    <a:pt x="10072" y="56172"/>
                  </a:cubicBezTo>
                  <a:cubicBezTo>
                    <a:pt x="10495" y="56341"/>
                    <a:pt x="10918" y="56595"/>
                    <a:pt x="11341" y="56849"/>
                  </a:cubicBezTo>
                  <a:cubicBezTo>
                    <a:pt x="11764" y="57103"/>
                    <a:pt x="12103" y="57441"/>
                    <a:pt x="12441" y="57695"/>
                  </a:cubicBezTo>
                  <a:cubicBezTo>
                    <a:pt x="12780" y="58034"/>
                    <a:pt x="13118" y="58372"/>
                    <a:pt x="13372" y="58795"/>
                  </a:cubicBezTo>
                  <a:cubicBezTo>
                    <a:pt x="13626" y="59219"/>
                    <a:pt x="13880" y="59557"/>
                    <a:pt x="14049" y="60065"/>
                  </a:cubicBezTo>
                  <a:cubicBezTo>
                    <a:pt x="14218" y="60488"/>
                    <a:pt x="14388" y="60911"/>
                    <a:pt x="14472" y="61419"/>
                  </a:cubicBezTo>
                  <a:cubicBezTo>
                    <a:pt x="14557" y="61842"/>
                    <a:pt x="14642" y="62350"/>
                    <a:pt x="14642" y="62857"/>
                  </a:cubicBezTo>
                  <a:cubicBezTo>
                    <a:pt x="14642" y="63281"/>
                    <a:pt x="14557" y="63788"/>
                    <a:pt x="14472" y="64296"/>
                  </a:cubicBezTo>
                  <a:cubicBezTo>
                    <a:pt x="14388" y="64719"/>
                    <a:pt x="14218" y="65227"/>
                    <a:pt x="14049" y="65650"/>
                  </a:cubicBezTo>
                  <a:cubicBezTo>
                    <a:pt x="13880" y="66073"/>
                    <a:pt x="13626" y="66497"/>
                    <a:pt x="13372" y="66920"/>
                  </a:cubicBezTo>
                  <a:cubicBezTo>
                    <a:pt x="13118" y="67343"/>
                    <a:pt x="12780" y="67681"/>
                    <a:pt x="12441" y="68020"/>
                  </a:cubicBezTo>
                  <a:cubicBezTo>
                    <a:pt x="12103" y="68358"/>
                    <a:pt x="11764" y="68697"/>
                    <a:pt x="11341" y="68951"/>
                  </a:cubicBezTo>
                  <a:cubicBezTo>
                    <a:pt x="10918" y="69205"/>
                    <a:pt x="10495" y="69458"/>
                    <a:pt x="10072" y="69628"/>
                  </a:cubicBezTo>
                  <a:cubicBezTo>
                    <a:pt x="9649" y="69797"/>
                    <a:pt x="9141" y="69966"/>
                    <a:pt x="8718" y="70051"/>
                  </a:cubicBezTo>
                  <a:cubicBezTo>
                    <a:pt x="8295" y="70220"/>
                    <a:pt x="7787" y="70220"/>
                    <a:pt x="7364" y="70220"/>
                  </a:cubicBezTo>
                  <a:cubicBezTo>
                    <a:pt x="6856" y="70220"/>
                    <a:pt x="6433" y="70135"/>
                    <a:pt x="5925" y="70051"/>
                  </a:cubicBezTo>
                  <a:cubicBezTo>
                    <a:pt x="5502" y="69966"/>
                    <a:pt x="4994" y="69797"/>
                    <a:pt x="4571" y="69628"/>
                  </a:cubicBezTo>
                  <a:cubicBezTo>
                    <a:pt x="4148" y="69458"/>
                    <a:pt x="3725" y="69205"/>
                    <a:pt x="3301" y="68951"/>
                  </a:cubicBezTo>
                  <a:cubicBezTo>
                    <a:pt x="2878" y="68697"/>
                    <a:pt x="2540" y="68358"/>
                    <a:pt x="2201" y="68020"/>
                  </a:cubicBezTo>
                  <a:cubicBezTo>
                    <a:pt x="1863" y="67681"/>
                    <a:pt x="1524" y="67343"/>
                    <a:pt x="1270" y="66920"/>
                  </a:cubicBezTo>
                  <a:cubicBezTo>
                    <a:pt x="1016" y="66497"/>
                    <a:pt x="762" y="66073"/>
                    <a:pt x="593" y="65650"/>
                  </a:cubicBezTo>
                  <a:cubicBezTo>
                    <a:pt x="424" y="65227"/>
                    <a:pt x="254" y="64804"/>
                    <a:pt x="170" y="64296"/>
                  </a:cubicBezTo>
                  <a:cubicBezTo>
                    <a:pt x="85" y="63873"/>
                    <a:pt x="0" y="63365"/>
                    <a:pt x="0" y="62857"/>
                  </a:cubicBezTo>
                  <a:cubicBezTo>
                    <a:pt x="0" y="62350"/>
                    <a:pt x="85" y="61927"/>
                    <a:pt x="170" y="61419"/>
                  </a:cubicBezTo>
                  <a:cubicBezTo>
                    <a:pt x="254" y="60996"/>
                    <a:pt x="424" y="60488"/>
                    <a:pt x="593" y="60065"/>
                  </a:cubicBezTo>
                  <a:cubicBezTo>
                    <a:pt x="762" y="59642"/>
                    <a:pt x="1016" y="59219"/>
                    <a:pt x="1270" y="58795"/>
                  </a:cubicBezTo>
                  <a:cubicBezTo>
                    <a:pt x="1524" y="58372"/>
                    <a:pt x="1863" y="58034"/>
                    <a:pt x="2201" y="57695"/>
                  </a:cubicBezTo>
                  <a:cubicBezTo>
                    <a:pt x="2540" y="57357"/>
                    <a:pt x="2878" y="57103"/>
                    <a:pt x="3301" y="56849"/>
                  </a:cubicBezTo>
                  <a:cubicBezTo>
                    <a:pt x="3725" y="56595"/>
                    <a:pt x="4148" y="56341"/>
                    <a:pt x="4571" y="56172"/>
                  </a:cubicBezTo>
                  <a:cubicBezTo>
                    <a:pt x="4994" y="56003"/>
                    <a:pt x="5417" y="55833"/>
                    <a:pt x="5925" y="55749"/>
                  </a:cubicBezTo>
                  <a:close/>
                  <a:moveTo>
                    <a:pt x="7283" y="0"/>
                  </a:moveTo>
                  <a:cubicBezTo>
                    <a:pt x="10415" y="0"/>
                    <a:pt x="12947" y="2532"/>
                    <a:pt x="12947" y="5664"/>
                  </a:cubicBezTo>
                  <a:lnTo>
                    <a:pt x="12947" y="41179"/>
                  </a:lnTo>
                  <a:cubicBezTo>
                    <a:pt x="12947" y="44310"/>
                    <a:pt x="10415" y="46842"/>
                    <a:pt x="7283" y="46842"/>
                  </a:cubicBezTo>
                  <a:cubicBezTo>
                    <a:pt x="4151" y="46842"/>
                    <a:pt x="1619" y="44310"/>
                    <a:pt x="1619" y="41179"/>
                  </a:cubicBezTo>
                  <a:lnTo>
                    <a:pt x="1619" y="5664"/>
                  </a:lnTo>
                  <a:cubicBezTo>
                    <a:pt x="1619" y="2532"/>
                    <a:pt x="4151" y="0"/>
                    <a:pt x="7283" y="0"/>
                  </a:cubicBezTo>
                  <a:close/>
                </a:path>
              </a:pathLst>
            </a:custGeom>
            <a:solidFill>
              <a:srgbClr val="005073"/>
            </a:solidFill>
            <a:ln w="9525" cap="flat">
              <a:noFill/>
              <a:prstDash val="solid"/>
              <a:miter/>
            </a:ln>
          </p:spPr>
          <p:txBody>
            <a:bodyPr rtlCol="0" anchor="ctr"/>
            <a:lstStyle/>
            <a:p>
              <a:endParaRPr lang="en-US"/>
            </a:p>
          </p:txBody>
        </p:sp>
      </p:grpSp>
      <p:grpSp>
        <p:nvGrpSpPr>
          <p:cNvPr id="414" name="Group 413">
            <a:extLst>
              <a:ext uri="{FF2B5EF4-FFF2-40B4-BE49-F238E27FC236}">
                <a16:creationId xmlns:a16="http://schemas.microsoft.com/office/drawing/2014/main" id="{4B2AF875-6FF4-B049-896F-576C1557B6F8}"/>
              </a:ext>
            </a:extLst>
          </p:cNvPr>
          <p:cNvGrpSpPr/>
          <p:nvPr/>
        </p:nvGrpSpPr>
        <p:grpSpPr>
          <a:xfrm>
            <a:off x="9637559" y="1779116"/>
            <a:ext cx="145258" cy="121270"/>
            <a:chOff x="8036891" y="2412694"/>
            <a:chExt cx="145258" cy="121270"/>
          </a:xfrm>
        </p:grpSpPr>
        <p:sp>
          <p:nvSpPr>
            <p:cNvPr id="415" name="Freeform: Shape 598">
              <a:extLst>
                <a:ext uri="{FF2B5EF4-FFF2-40B4-BE49-F238E27FC236}">
                  <a16:creationId xmlns:a16="http://schemas.microsoft.com/office/drawing/2014/main" id="{933E2FBC-33DC-7D4D-853A-5C0DC5935BC9}"/>
                </a:ext>
              </a:extLst>
            </p:cNvPr>
            <p:cNvSpPr/>
            <p:nvPr/>
          </p:nvSpPr>
          <p:spPr>
            <a:xfrm>
              <a:off x="8036891" y="2412694"/>
              <a:ext cx="145258" cy="12127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416" name="Freeform: Shape 809">
              <a:extLst>
                <a:ext uri="{FF2B5EF4-FFF2-40B4-BE49-F238E27FC236}">
                  <a16:creationId xmlns:a16="http://schemas.microsoft.com/office/drawing/2014/main" id="{130053BD-6AB5-FF44-9BAB-6D27DB6CEE70}"/>
                </a:ext>
              </a:extLst>
            </p:cNvPr>
            <p:cNvSpPr/>
            <p:nvPr/>
          </p:nvSpPr>
          <p:spPr>
            <a:xfrm>
              <a:off x="8102497" y="2449601"/>
              <a:ext cx="14642" cy="70220"/>
            </a:xfrm>
            <a:custGeom>
              <a:avLst/>
              <a:gdLst>
                <a:gd name="connsiteX0" fmla="*/ 5925 w 14642"/>
                <a:gd name="connsiteY0" fmla="*/ 55749 h 70220"/>
                <a:gd name="connsiteX1" fmla="*/ 8718 w 14642"/>
                <a:gd name="connsiteY1" fmla="*/ 55749 h 70220"/>
                <a:gd name="connsiteX2" fmla="*/ 10072 w 14642"/>
                <a:gd name="connsiteY2" fmla="*/ 56172 h 70220"/>
                <a:gd name="connsiteX3" fmla="*/ 11341 w 14642"/>
                <a:gd name="connsiteY3" fmla="*/ 56849 h 70220"/>
                <a:gd name="connsiteX4" fmla="*/ 12441 w 14642"/>
                <a:gd name="connsiteY4" fmla="*/ 57695 h 70220"/>
                <a:gd name="connsiteX5" fmla="*/ 13372 w 14642"/>
                <a:gd name="connsiteY5" fmla="*/ 58795 h 70220"/>
                <a:gd name="connsiteX6" fmla="*/ 14049 w 14642"/>
                <a:gd name="connsiteY6" fmla="*/ 60065 h 70220"/>
                <a:gd name="connsiteX7" fmla="*/ 14472 w 14642"/>
                <a:gd name="connsiteY7" fmla="*/ 61419 h 70220"/>
                <a:gd name="connsiteX8" fmla="*/ 14642 w 14642"/>
                <a:gd name="connsiteY8" fmla="*/ 62857 h 70220"/>
                <a:gd name="connsiteX9" fmla="*/ 14472 w 14642"/>
                <a:gd name="connsiteY9" fmla="*/ 64296 h 70220"/>
                <a:gd name="connsiteX10" fmla="*/ 14049 w 14642"/>
                <a:gd name="connsiteY10" fmla="*/ 65650 h 70220"/>
                <a:gd name="connsiteX11" fmla="*/ 13372 w 14642"/>
                <a:gd name="connsiteY11" fmla="*/ 66920 h 70220"/>
                <a:gd name="connsiteX12" fmla="*/ 12441 w 14642"/>
                <a:gd name="connsiteY12" fmla="*/ 68020 h 70220"/>
                <a:gd name="connsiteX13" fmla="*/ 11341 w 14642"/>
                <a:gd name="connsiteY13" fmla="*/ 68951 h 70220"/>
                <a:gd name="connsiteX14" fmla="*/ 10072 w 14642"/>
                <a:gd name="connsiteY14" fmla="*/ 69628 h 70220"/>
                <a:gd name="connsiteX15" fmla="*/ 8718 w 14642"/>
                <a:gd name="connsiteY15" fmla="*/ 70051 h 70220"/>
                <a:gd name="connsiteX16" fmla="*/ 7364 w 14642"/>
                <a:gd name="connsiteY16" fmla="*/ 70220 h 70220"/>
                <a:gd name="connsiteX17" fmla="*/ 5925 w 14642"/>
                <a:gd name="connsiteY17" fmla="*/ 70051 h 70220"/>
                <a:gd name="connsiteX18" fmla="*/ 4571 w 14642"/>
                <a:gd name="connsiteY18" fmla="*/ 69628 h 70220"/>
                <a:gd name="connsiteX19" fmla="*/ 3301 w 14642"/>
                <a:gd name="connsiteY19" fmla="*/ 68951 h 70220"/>
                <a:gd name="connsiteX20" fmla="*/ 2201 w 14642"/>
                <a:gd name="connsiteY20" fmla="*/ 68020 h 70220"/>
                <a:gd name="connsiteX21" fmla="*/ 1270 w 14642"/>
                <a:gd name="connsiteY21" fmla="*/ 66920 h 70220"/>
                <a:gd name="connsiteX22" fmla="*/ 593 w 14642"/>
                <a:gd name="connsiteY22" fmla="*/ 65650 h 70220"/>
                <a:gd name="connsiteX23" fmla="*/ 170 w 14642"/>
                <a:gd name="connsiteY23" fmla="*/ 64296 h 70220"/>
                <a:gd name="connsiteX24" fmla="*/ 0 w 14642"/>
                <a:gd name="connsiteY24" fmla="*/ 62857 h 70220"/>
                <a:gd name="connsiteX25" fmla="*/ 170 w 14642"/>
                <a:gd name="connsiteY25" fmla="*/ 61419 h 70220"/>
                <a:gd name="connsiteX26" fmla="*/ 593 w 14642"/>
                <a:gd name="connsiteY26" fmla="*/ 60065 h 70220"/>
                <a:gd name="connsiteX27" fmla="*/ 1270 w 14642"/>
                <a:gd name="connsiteY27" fmla="*/ 58795 h 70220"/>
                <a:gd name="connsiteX28" fmla="*/ 2201 w 14642"/>
                <a:gd name="connsiteY28" fmla="*/ 57695 h 70220"/>
                <a:gd name="connsiteX29" fmla="*/ 3301 w 14642"/>
                <a:gd name="connsiteY29" fmla="*/ 56849 h 70220"/>
                <a:gd name="connsiteX30" fmla="*/ 4571 w 14642"/>
                <a:gd name="connsiteY30" fmla="*/ 56172 h 70220"/>
                <a:gd name="connsiteX31" fmla="*/ 5925 w 14642"/>
                <a:gd name="connsiteY31" fmla="*/ 55749 h 70220"/>
                <a:gd name="connsiteX32" fmla="*/ 7283 w 14642"/>
                <a:gd name="connsiteY32" fmla="*/ 0 h 70220"/>
                <a:gd name="connsiteX33" fmla="*/ 12947 w 14642"/>
                <a:gd name="connsiteY33" fmla="*/ 5664 h 70220"/>
                <a:gd name="connsiteX34" fmla="*/ 12947 w 14642"/>
                <a:gd name="connsiteY34" fmla="*/ 41179 h 70220"/>
                <a:gd name="connsiteX35" fmla="*/ 7283 w 14642"/>
                <a:gd name="connsiteY35" fmla="*/ 46842 h 70220"/>
                <a:gd name="connsiteX36" fmla="*/ 1619 w 14642"/>
                <a:gd name="connsiteY36" fmla="*/ 41179 h 70220"/>
                <a:gd name="connsiteX37" fmla="*/ 1619 w 14642"/>
                <a:gd name="connsiteY37" fmla="*/ 5664 h 70220"/>
                <a:gd name="connsiteX38" fmla="*/ 7283 w 14642"/>
                <a:gd name="connsiteY38" fmla="*/ 0 h 7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42" h="70220">
                  <a:moveTo>
                    <a:pt x="5925" y="55749"/>
                  </a:moveTo>
                  <a:cubicBezTo>
                    <a:pt x="6856" y="55580"/>
                    <a:pt x="7787" y="55580"/>
                    <a:pt x="8718" y="55749"/>
                  </a:cubicBezTo>
                  <a:cubicBezTo>
                    <a:pt x="9141" y="55833"/>
                    <a:pt x="9649" y="56003"/>
                    <a:pt x="10072" y="56172"/>
                  </a:cubicBezTo>
                  <a:cubicBezTo>
                    <a:pt x="10495" y="56341"/>
                    <a:pt x="10918" y="56595"/>
                    <a:pt x="11341" y="56849"/>
                  </a:cubicBezTo>
                  <a:cubicBezTo>
                    <a:pt x="11764" y="57103"/>
                    <a:pt x="12103" y="57441"/>
                    <a:pt x="12441" y="57695"/>
                  </a:cubicBezTo>
                  <a:cubicBezTo>
                    <a:pt x="12780" y="58034"/>
                    <a:pt x="13118" y="58372"/>
                    <a:pt x="13372" y="58795"/>
                  </a:cubicBezTo>
                  <a:cubicBezTo>
                    <a:pt x="13626" y="59219"/>
                    <a:pt x="13880" y="59557"/>
                    <a:pt x="14049" y="60065"/>
                  </a:cubicBezTo>
                  <a:cubicBezTo>
                    <a:pt x="14218" y="60488"/>
                    <a:pt x="14388" y="60911"/>
                    <a:pt x="14472" y="61419"/>
                  </a:cubicBezTo>
                  <a:cubicBezTo>
                    <a:pt x="14557" y="61842"/>
                    <a:pt x="14642" y="62350"/>
                    <a:pt x="14642" y="62857"/>
                  </a:cubicBezTo>
                  <a:cubicBezTo>
                    <a:pt x="14642" y="63281"/>
                    <a:pt x="14557" y="63788"/>
                    <a:pt x="14472" y="64296"/>
                  </a:cubicBezTo>
                  <a:cubicBezTo>
                    <a:pt x="14388" y="64719"/>
                    <a:pt x="14218" y="65227"/>
                    <a:pt x="14049" y="65650"/>
                  </a:cubicBezTo>
                  <a:cubicBezTo>
                    <a:pt x="13880" y="66073"/>
                    <a:pt x="13626" y="66497"/>
                    <a:pt x="13372" y="66920"/>
                  </a:cubicBezTo>
                  <a:cubicBezTo>
                    <a:pt x="13118" y="67343"/>
                    <a:pt x="12780" y="67681"/>
                    <a:pt x="12441" y="68020"/>
                  </a:cubicBezTo>
                  <a:cubicBezTo>
                    <a:pt x="12103" y="68358"/>
                    <a:pt x="11764" y="68697"/>
                    <a:pt x="11341" y="68951"/>
                  </a:cubicBezTo>
                  <a:cubicBezTo>
                    <a:pt x="10918" y="69205"/>
                    <a:pt x="10495" y="69458"/>
                    <a:pt x="10072" y="69628"/>
                  </a:cubicBezTo>
                  <a:cubicBezTo>
                    <a:pt x="9649" y="69797"/>
                    <a:pt x="9141" y="69966"/>
                    <a:pt x="8718" y="70051"/>
                  </a:cubicBezTo>
                  <a:cubicBezTo>
                    <a:pt x="8295" y="70220"/>
                    <a:pt x="7787" y="70220"/>
                    <a:pt x="7364" y="70220"/>
                  </a:cubicBezTo>
                  <a:cubicBezTo>
                    <a:pt x="6856" y="70220"/>
                    <a:pt x="6433" y="70135"/>
                    <a:pt x="5925" y="70051"/>
                  </a:cubicBezTo>
                  <a:cubicBezTo>
                    <a:pt x="5502" y="69966"/>
                    <a:pt x="4994" y="69797"/>
                    <a:pt x="4571" y="69628"/>
                  </a:cubicBezTo>
                  <a:cubicBezTo>
                    <a:pt x="4148" y="69458"/>
                    <a:pt x="3725" y="69205"/>
                    <a:pt x="3301" y="68951"/>
                  </a:cubicBezTo>
                  <a:cubicBezTo>
                    <a:pt x="2878" y="68697"/>
                    <a:pt x="2540" y="68358"/>
                    <a:pt x="2201" y="68020"/>
                  </a:cubicBezTo>
                  <a:cubicBezTo>
                    <a:pt x="1863" y="67681"/>
                    <a:pt x="1524" y="67343"/>
                    <a:pt x="1270" y="66920"/>
                  </a:cubicBezTo>
                  <a:cubicBezTo>
                    <a:pt x="1016" y="66497"/>
                    <a:pt x="762" y="66073"/>
                    <a:pt x="593" y="65650"/>
                  </a:cubicBezTo>
                  <a:cubicBezTo>
                    <a:pt x="424" y="65227"/>
                    <a:pt x="254" y="64804"/>
                    <a:pt x="170" y="64296"/>
                  </a:cubicBezTo>
                  <a:cubicBezTo>
                    <a:pt x="85" y="63873"/>
                    <a:pt x="0" y="63365"/>
                    <a:pt x="0" y="62857"/>
                  </a:cubicBezTo>
                  <a:cubicBezTo>
                    <a:pt x="0" y="62350"/>
                    <a:pt x="85" y="61927"/>
                    <a:pt x="170" y="61419"/>
                  </a:cubicBezTo>
                  <a:cubicBezTo>
                    <a:pt x="254" y="60996"/>
                    <a:pt x="424" y="60488"/>
                    <a:pt x="593" y="60065"/>
                  </a:cubicBezTo>
                  <a:cubicBezTo>
                    <a:pt x="762" y="59642"/>
                    <a:pt x="1016" y="59219"/>
                    <a:pt x="1270" y="58795"/>
                  </a:cubicBezTo>
                  <a:cubicBezTo>
                    <a:pt x="1524" y="58372"/>
                    <a:pt x="1863" y="58034"/>
                    <a:pt x="2201" y="57695"/>
                  </a:cubicBezTo>
                  <a:cubicBezTo>
                    <a:pt x="2540" y="57357"/>
                    <a:pt x="2878" y="57103"/>
                    <a:pt x="3301" y="56849"/>
                  </a:cubicBezTo>
                  <a:cubicBezTo>
                    <a:pt x="3725" y="56595"/>
                    <a:pt x="4148" y="56341"/>
                    <a:pt x="4571" y="56172"/>
                  </a:cubicBezTo>
                  <a:cubicBezTo>
                    <a:pt x="4994" y="56003"/>
                    <a:pt x="5417" y="55833"/>
                    <a:pt x="5925" y="55749"/>
                  </a:cubicBezTo>
                  <a:close/>
                  <a:moveTo>
                    <a:pt x="7283" y="0"/>
                  </a:moveTo>
                  <a:cubicBezTo>
                    <a:pt x="10415" y="0"/>
                    <a:pt x="12947" y="2532"/>
                    <a:pt x="12947" y="5664"/>
                  </a:cubicBezTo>
                  <a:lnTo>
                    <a:pt x="12947" y="41179"/>
                  </a:lnTo>
                  <a:cubicBezTo>
                    <a:pt x="12947" y="44310"/>
                    <a:pt x="10415" y="46842"/>
                    <a:pt x="7283" y="46842"/>
                  </a:cubicBezTo>
                  <a:cubicBezTo>
                    <a:pt x="4151" y="46842"/>
                    <a:pt x="1619" y="44310"/>
                    <a:pt x="1619" y="41179"/>
                  </a:cubicBezTo>
                  <a:lnTo>
                    <a:pt x="1619" y="5664"/>
                  </a:lnTo>
                  <a:cubicBezTo>
                    <a:pt x="1619" y="2532"/>
                    <a:pt x="4151" y="0"/>
                    <a:pt x="7283" y="0"/>
                  </a:cubicBezTo>
                  <a:close/>
                </a:path>
              </a:pathLst>
            </a:custGeom>
            <a:solidFill>
              <a:srgbClr val="005073"/>
            </a:solidFill>
            <a:ln w="9525" cap="flat">
              <a:noFill/>
              <a:prstDash val="solid"/>
              <a:miter/>
            </a:ln>
          </p:spPr>
          <p:txBody>
            <a:bodyPr rtlCol="0" anchor="ctr"/>
            <a:lstStyle/>
            <a:p>
              <a:endParaRPr lang="en-US"/>
            </a:p>
          </p:txBody>
        </p:sp>
      </p:grpSp>
      <p:grpSp>
        <p:nvGrpSpPr>
          <p:cNvPr id="417" name="Group 416">
            <a:extLst>
              <a:ext uri="{FF2B5EF4-FFF2-40B4-BE49-F238E27FC236}">
                <a16:creationId xmlns:a16="http://schemas.microsoft.com/office/drawing/2014/main" id="{4EFB7487-4950-6443-8272-D73E10790B18}"/>
              </a:ext>
            </a:extLst>
          </p:cNvPr>
          <p:cNvGrpSpPr/>
          <p:nvPr/>
        </p:nvGrpSpPr>
        <p:grpSpPr>
          <a:xfrm>
            <a:off x="9052645" y="2104793"/>
            <a:ext cx="137066" cy="114430"/>
            <a:chOff x="7451977" y="2738371"/>
            <a:chExt cx="137066" cy="114430"/>
          </a:xfrm>
        </p:grpSpPr>
        <p:sp>
          <p:nvSpPr>
            <p:cNvPr id="418" name="Freeform: Shape 633">
              <a:extLst>
                <a:ext uri="{FF2B5EF4-FFF2-40B4-BE49-F238E27FC236}">
                  <a16:creationId xmlns:a16="http://schemas.microsoft.com/office/drawing/2014/main" id="{7E2E3E48-410B-FD4D-87A5-0C99646B590B}"/>
                </a:ext>
              </a:extLst>
            </p:cNvPr>
            <p:cNvSpPr/>
            <p:nvPr/>
          </p:nvSpPr>
          <p:spPr>
            <a:xfrm>
              <a:off x="7451977" y="2738371"/>
              <a:ext cx="137066" cy="114430"/>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419" name="Freeform: Shape 811">
              <a:extLst>
                <a:ext uri="{FF2B5EF4-FFF2-40B4-BE49-F238E27FC236}">
                  <a16:creationId xmlns:a16="http://schemas.microsoft.com/office/drawing/2014/main" id="{58896E86-1AA7-864F-9BCC-ED2A07A58DAE}"/>
                </a:ext>
              </a:extLst>
            </p:cNvPr>
            <p:cNvSpPr/>
            <p:nvPr/>
          </p:nvSpPr>
          <p:spPr>
            <a:xfrm>
              <a:off x="7513883" y="2773198"/>
              <a:ext cx="13815" cy="66259"/>
            </a:xfrm>
            <a:custGeom>
              <a:avLst/>
              <a:gdLst>
                <a:gd name="connsiteX0" fmla="*/ 5590 w 13815"/>
                <a:gd name="connsiteY0" fmla="*/ 52604 h 66259"/>
                <a:gd name="connsiteX1" fmla="*/ 8225 w 13815"/>
                <a:gd name="connsiteY1" fmla="*/ 52604 h 66259"/>
                <a:gd name="connsiteX2" fmla="*/ 9503 w 13815"/>
                <a:gd name="connsiteY2" fmla="*/ 53003 h 66259"/>
                <a:gd name="connsiteX3" fmla="*/ 10701 w 13815"/>
                <a:gd name="connsiteY3" fmla="*/ 53642 h 66259"/>
                <a:gd name="connsiteX4" fmla="*/ 11739 w 13815"/>
                <a:gd name="connsiteY4" fmla="*/ 54441 h 66259"/>
                <a:gd name="connsiteX5" fmla="*/ 12617 w 13815"/>
                <a:gd name="connsiteY5" fmla="*/ 55479 h 66259"/>
                <a:gd name="connsiteX6" fmla="*/ 13256 w 13815"/>
                <a:gd name="connsiteY6" fmla="*/ 56676 h 66259"/>
                <a:gd name="connsiteX7" fmla="*/ 13655 w 13815"/>
                <a:gd name="connsiteY7" fmla="*/ 57954 h 66259"/>
                <a:gd name="connsiteX8" fmla="*/ 13815 w 13815"/>
                <a:gd name="connsiteY8" fmla="*/ 59312 h 66259"/>
                <a:gd name="connsiteX9" fmla="*/ 13655 w 13815"/>
                <a:gd name="connsiteY9" fmla="*/ 60669 h 66259"/>
                <a:gd name="connsiteX10" fmla="*/ 13256 w 13815"/>
                <a:gd name="connsiteY10" fmla="*/ 61947 h 66259"/>
                <a:gd name="connsiteX11" fmla="*/ 12617 w 13815"/>
                <a:gd name="connsiteY11" fmla="*/ 63145 h 66259"/>
                <a:gd name="connsiteX12" fmla="*/ 11739 w 13815"/>
                <a:gd name="connsiteY12" fmla="*/ 64183 h 66259"/>
                <a:gd name="connsiteX13" fmla="*/ 10701 w 13815"/>
                <a:gd name="connsiteY13" fmla="*/ 65061 h 66259"/>
                <a:gd name="connsiteX14" fmla="*/ 9503 w 13815"/>
                <a:gd name="connsiteY14" fmla="*/ 65700 h 66259"/>
                <a:gd name="connsiteX15" fmla="*/ 8225 w 13815"/>
                <a:gd name="connsiteY15" fmla="*/ 66099 h 66259"/>
                <a:gd name="connsiteX16" fmla="*/ 6948 w 13815"/>
                <a:gd name="connsiteY16" fmla="*/ 66259 h 66259"/>
                <a:gd name="connsiteX17" fmla="*/ 5590 w 13815"/>
                <a:gd name="connsiteY17" fmla="*/ 66099 h 66259"/>
                <a:gd name="connsiteX18" fmla="*/ 4312 w 13815"/>
                <a:gd name="connsiteY18" fmla="*/ 65700 h 66259"/>
                <a:gd name="connsiteX19" fmla="*/ 3115 w 13815"/>
                <a:gd name="connsiteY19" fmla="*/ 65061 h 66259"/>
                <a:gd name="connsiteX20" fmla="*/ 2076 w 13815"/>
                <a:gd name="connsiteY20" fmla="*/ 64183 h 66259"/>
                <a:gd name="connsiteX21" fmla="*/ 1198 w 13815"/>
                <a:gd name="connsiteY21" fmla="*/ 63145 h 66259"/>
                <a:gd name="connsiteX22" fmla="*/ 559 w 13815"/>
                <a:gd name="connsiteY22" fmla="*/ 61947 h 66259"/>
                <a:gd name="connsiteX23" fmla="*/ 159 w 13815"/>
                <a:gd name="connsiteY23" fmla="*/ 60669 h 66259"/>
                <a:gd name="connsiteX24" fmla="*/ 0 w 13815"/>
                <a:gd name="connsiteY24" fmla="*/ 59312 h 66259"/>
                <a:gd name="connsiteX25" fmla="*/ 159 w 13815"/>
                <a:gd name="connsiteY25" fmla="*/ 57954 h 66259"/>
                <a:gd name="connsiteX26" fmla="*/ 559 w 13815"/>
                <a:gd name="connsiteY26" fmla="*/ 56676 h 66259"/>
                <a:gd name="connsiteX27" fmla="*/ 1198 w 13815"/>
                <a:gd name="connsiteY27" fmla="*/ 55479 h 66259"/>
                <a:gd name="connsiteX28" fmla="*/ 2076 w 13815"/>
                <a:gd name="connsiteY28" fmla="*/ 54441 h 66259"/>
                <a:gd name="connsiteX29" fmla="*/ 3115 w 13815"/>
                <a:gd name="connsiteY29" fmla="*/ 53642 h 66259"/>
                <a:gd name="connsiteX30" fmla="*/ 4312 w 13815"/>
                <a:gd name="connsiteY30" fmla="*/ 53003 h 66259"/>
                <a:gd name="connsiteX31" fmla="*/ 5590 w 13815"/>
                <a:gd name="connsiteY31" fmla="*/ 52604 h 66259"/>
                <a:gd name="connsiteX32" fmla="*/ 6872 w 13815"/>
                <a:gd name="connsiteY32" fmla="*/ 0 h 66259"/>
                <a:gd name="connsiteX33" fmla="*/ 12216 w 13815"/>
                <a:gd name="connsiteY33" fmla="*/ 5344 h 66259"/>
                <a:gd name="connsiteX34" fmla="*/ 12216 w 13815"/>
                <a:gd name="connsiteY34" fmla="*/ 38855 h 66259"/>
                <a:gd name="connsiteX35" fmla="*/ 6872 w 13815"/>
                <a:gd name="connsiteY35" fmla="*/ 44200 h 66259"/>
                <a:gd name="connsiteX36" fmla="*/ 1528 w 13815"/>
                <a:gd name="connsiteY36" fmla="*/ 38855 h 66259"/>
                <a:gd name="connsiteX37" fmla="*/ 1528 w 13815"/>
                <a:gd name="connsiteY37" fmla="*/ 5344 h 66259"/>
                <a:gd name="connsiteX38" fmla="*/ 6872 w 13815"/>
                <a:gd name="connsiteY38" fmla="*/ 0 h 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815" h="66259">
                  <a:moveTo>
                    <a:pt x="5590" y="52604"/>
                  </a:moveTo>
                  <a:cubicBezTo>
                    <a:pt x="6468" y="52444"/>
                    <a:pt x="7347" y="52444"/>
                    <a:pt x="8225" y="52604"/>
                  </a:cubicBezTo>
                  <a:cubicBezTo>
                    <a:pt x="8625" y="52684"/>
                    <a:pt x="9104" y="52843"/>
                    <a:pt x="9503" y="53003"/>
                  </a:cubicBezTo>
                  <a:cubicBezTo>
                    <a:pt x="9902" y="53163"/>
                    <a:pt x="10302" y="53402"/>
                    <a:pt x="10701" y="53642"/>
                  </a:cubicBezTo>
                  <a:cubicBezTo>
                    <a:pt x="11100" y="53882"/>
                    <a:pt x="11419" y="54201"/>
                    <a:pt x="11739" y="54441"/>
                  </a:cubicBezTo>
                  <a:cubicBezTo>
                    <a:pt x="12058" y="54760"/>
                    <a:pt x="12378" y="55079"/>
                    <a:pt x="12617" y="55479"/>
                  </a:cubicBezTo>
                  <a:cubicBezTo>
                    <a:pt x="12857" y="55878"/>
                    <a:pt x="13096" y="56197"/>
                    <a:pt x="13256" y="56676"/>
                  </a:cubicBezTo>
                  <a:cubicBezTo>
                    <a:pt x="13416" y="57076"/>
                    <a:pt x="13576" y="57475"/>
                    <a:pt x="13655" y="57954"/>
                  </a:cubicBezTo>
                  <a:cubicBezTo>
                    <a:pt x="13735" y="58353"/>
                    <a:pt x="13815" y="58833"/>
                    <a:pt x="13815" y="59312"/>
                  </a:cubicBezTo>
                  <a:cubicBezTo>
                    <a:pt x="13815" y="59711"/>
                    <a:pt x="13735" y="60190"/>
                    <a:pt x="13655" y="60669"/>
                  </a:cubicBezTo>
                  <a:cubicBezTo>
                    <a:pt x="13576" y="61069"/>
                    <a:pt x="13416" y="61548"/>
                    <a:pt x="13256" y="61947"/>
                  </a:cubicBezTo>
                  <a:cubicBezTo>
                    <a:pt x="13096" y="62346"/>
                    <a:pt x="12857" y="62745"/>
                    <a:pt x="12617" y="63145"/>
                  </a:cubicBezTo>
                  <a:cubicBezTo>
                    <a:pt x="12378" y="63544"/>
                    <a:pt x="12058" y="63863"/>
                    <a:pt x="11739" y="64183"/>
                  </a:cubicBezTo>
                  <a:cubicBezTo>
                    <a:pt x="11419" y="64502"/>
                    <a:pt x="11100" y="64822"/>
                    <a:pt x="10701" y="65061"/>
                  </a:cubicBezTo>
                  <a:cubicBezTo>
                    <a:pt x="10302" y="65301"/>
                    <a:pt x="9902" y="65540"/>
                    <a:pt x="9503" y="65700"/>
                  </a:cubicBezTo>
                  <a:cubicBezTo>
                    <a:pt x="9104" y="65860"/>
                    <a:pt x="8625" y="66020"/>
                    <a:pt x="8225" y="66099"/>
                  </a:cubicBezTo>
                  <a:cubicBezTo>
                    <a:pt x="7826" y="66259"/>
                    <a:pt x="7347" y="66259"/>
                    <a:pt x="6948" y="66259"/>
                  </a:cubicBezTo>
                  <a:cubicBezTo>
                    <a:pt x="6468" y="66259"/>
                    <a:pt x="6069" y="66179"/>
                    <a:pt x="5590" y="66099"/>
                  </a:cubicBezTo>
                  <a:cubicBezTo>
                    <a:pt x="5191" y="66020"/>
                    <a:pt x="4712" y="65860"/>
                    <a:pt x="4312" y="65700"/>
                  </a:cubicBezTo>
                  <a:cubicBezTo>
                    <a:pt x="3913" y="65540"/>
                    <a:pt x="3514" y="65301"/>
                    <a:pt x="3115" y="65061"/>
                  </a:cubicBezTo>
                  <a:cubicBezTo>
                    <a:pt x="2715" y="64822"/>
                    <a:pt x="2396" y="64502"/>
                    <a:pt x="2076" y="64183"/>
                  </a:cubicBezTo>
                  <a:cubicBezTo>
                    <a:pt x="1757" y="63863"/>
                    <a:pt x="1438" y="63544"/>
                    <a:pt x="1198" y="63145"/>
                  </a:cubicBezTo>
                  <a:cubicBezTo>
                    <a:pt x="958" y="62745"/>
                    <a:pt x="718" y="62346"/>
                    <a:pt x="559" y="61947"/>
                  </a:cubicBezTo>
                  <a:cubicBezTo>
                    <a:pt x="399" y="61548"/>
                    <a:pt x="239" y="61148"/>
                    <a:pt x="159" y="60669"/>
                  </a:cubicBezTo>
                  <a:cubicBezTo>
                    <a:pt x="80" y="60270"/>
                    <a:pt x="0" y="59791"/>
                    <a:pt x="0" y="59312"/>
                  </a:cubicBezTo>
                  <a:cubicBezTo>
                    <a:pt x="0" y="58833"/>
                    <a:pt x="80" y="58433"/>
                    <a:pt x="159" y="57954"/>
                  </a:cubicBezTo>
                  <a:cubicBezTo>
                    <a:pt x="239" y="57555"/>
                    <a:pt x="399" y="57076"/>
                    <a:pt x="559" y="56676"/>
                  </a:cubicBezTo>
                  <a:cubicBezTo>
                    <a:pt x="718" y="56277"/>
                    <a:pt x="958" y="55878"/>
                    <a:pt x="1198" y="55479"/>
                  </a:cubicBezTo>
                  <a:cubicBezTo>
                    <a:pt x="1438" y="55079"/>
                    <a:pt x="1757" y="54760"/>
                    <a:pt x="2076" y="54441"/>
                  </a:cubicBezTo>
                  <a:cubicBezTo>
                    <a:pt x="2396" y="54121"/>
                    <a:pt x="2715" y="53882"/>
                    <a:pt x="3115" y="53642"/>
                  </a:cubicBezTo>
                  <a:cubicBezTo>
                    <a:pt x="3514" y="53402"/>
                    <a:pt x="3913" y="53163"/>
                    <a:pt x="4312" y="53003"/>
                  </a:cubicBezTo>
                  <a:cubicBezTo>
                    <a:pt x="4712" y="52843"/>
                    <a:pt x="5111" y="52684"/>
                    <a:pt x="5590" y="52604"/>
                  </a:cubicBezTo>
                  <a:close/>
                  <a:moveTo>
                    <a:pt x="6872" y="0"/>
                  </a:moveTo>
                  <a:cubicBezTo>
                    <a:pt x="9827" y="0"/>
                    <a:pt x="12216" y="2389"/>
                    <a:pt x="12216" y="5344"/>
                  </a:cubicBezTo>
                  <a:lnTo>
                    <a:pt x="12216" y="38855"/>
                  </a:lnTo>
                  <a:cubicBezTo>
                    <a:pt x="12216" y="41810"/>
                    <a:pt x="9827" y="44200"/>
                    <a:pt x="6872" y="44200"/>
                  </a:cubicBezTo>
                  <a:cubicBezTo>
                    <a:pt x="3917" y="44200"/>
                    <a:pt x="1528" y="41810"/>
                    <a:pt x="1528" y="38855"/>
                  </a:cubicBezTo>
                  <a:lnTo>
                    <a:pt x="1528" y="5344"/>
                  </a:lnTo>
                  <a:cubicBezTo>
                    <a:pt x="1528" y="2389"/>
                    <a:pt x="3917" y="0"/>
                    <a:pt x="6872" y="0"/>
                  </a:cubicBezTo>
                  <a:close/>
                </a:path>
              </a:pathLst>
            </a:custGeom>
            <a:solidFill>
              <a:srgbClr val="005073"/>
            </a:solidFill>
            <a:ln w="9525" cap="flat">
              <a:noFill/>
              <a:prstDash val="solid"/>
              <a:miter/>
            </a:ln>
          </p:spPr>
          <p:txBody>
            <a:bodyPr rtlCol="0" anchor="ctr"/>
            <a:lstStyle/>
            <a:p>
              <a:endParaRPr lang="en-US"/>
            </a:p>
          </p:txBody>
        </p:sp>
      </p:grpSp>
      <p:grpSp>
        <p:nvGrpSpPr>
          <p:cNvPr id="421" name="Group 420">
            <a:extLst>
              <a:ext uri="{FF2B5EF4-FFF2-40B4-BE49-F238E27FC236}">
                <a16:creationId xmlns:a16="http://schemas.microsoft.com/office/drawing/2014/main" id="{3F5B0EE1-C611-FE4D-9931-25E76D8F8835}"/>
              </a:ext>
            </a:extLst>
          </p:cNvPr>
          <p:cNvGrpSpPr/>
          <p:nvPr/>
        </p:nvGrpSpPr>
        <p:grpSpPr>
          <a:xfrm>
            <a:off x="7029850" y="1716010"/>
            <a:ext cx="364400" cy="304224"/>
            <a:chOff x="5429182" y="2349588"/>
            <a:chExt cx="364400" cy="304224"/>
          </a:xfrm>
        </p:grpSpPr>
        <p:sp>
          <p:nvSpPr>
            <p:cNvPr id="422" name="Freeform: Shape 529">
              <a:extLst>
                <a:ext uri="{FF2B5EF4-FFF2-40B4-BE49-F238E27FC236}">
                  <a16:creationId xmlns:a16="http://schemas.microsoft.com/office/drawing/2014/main" id="{52CA0640-EE13-E647-84E8-7CB357049207}"/>
                </a:ext>
              </a:extLst>
            </p:cNvPr>
            <p:cNvSpPr/>
            <p:nvPr/>
          </p:nvSpPr>
          <p:spPr>
            <a:xfrm>
              <a:off x="5429182" y="2349588"/>
              <a:ext cx="364400" cy="304224"/>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423" name="Freeform: Shape 797">
              <a:extLst>
                <a:ext uri="{FF2B5EF4-FFF2-40B4-BE49-F238E27FC236}">
                  <a16:creationId xmlns:a16="http://schemas.microsoft.com/office/drawing/2014/main" id="{2928F29B-6B25-4740-B6E1-D8EC6867C736}"/>
                </a:ext>
              </a:extLst>
            </p:cNvPr>
            <p:cNvSpPr/>
            <p:nvPr/>
          </p:nvSpPr>
          <p:spPr>
            <a:xfrm>
              <a:off x="5593765" y="2442176"/>
              <a:ext cx="36728" cy="176158"/>
            </a:xfrm>
            <a:custGeom>
              <a:avLst/>
              <a:gdLst>
                <a:gd name="connsiteX0" fmla="*/ 14861 w 36728"/>
                <a:gd name="connsiteY0" fmla="*/ 139854 h 176158"/>
                <a:gd name="connsiteX1" fmla="*/ 21867 w 36728"/>
                <a:gd name="connsiteY1" fmla="*/ 139854 h 176158"/>
                <a:gd name="connsiteX2" fmla="*/ 25264 w 36728"/>
                <a:gd name="connsiteY2" fmla="*/ 140915 h 176158"/>
                <a:gd name="connsiteX3" fmla="*/ 28449 w 36728"/>
                <a:gd name="connsiteY3" fmla="*/ 142614 h 176158"/>
                <a:gd name="connsiteX4" fmla="*/ 31208 w 36728"/>
                <a:gd name="connsiteY4" fmla="*/ 144737 h 176158"/>
                <a:gd name="connsiteX5" fmla="*/ 33544 w 36728"/>
                <a:gd name="connsiteY5" fmla="*/ 147497 h 176158"/>
                <a:gd name="connsiteX6" fmla="*/ 35242 w 36728"/>
                <a:gd name="connsiteY6" fmla="*/ 150681 h 176158"/>
                <a:gd name="connsiteX7" fmla="*/ 36304 w 36728"/>
                <a:gd name="connsiteY7" fmla="*/ 154078 h 176158"/>
                <a:gd name="connsiteX8" fmla="*/ 36728 w 36728"/>
                <a:gd name="connsiteY8" fmla="*/ 157687 h 176158"/>
                <a:gd name="connsiteX9" fmla="*/ 36304 w 36728"/>
                <a:gd name="connsiteY9" fmla="*/ 161297 h 176158"/>
                <a:gd name="connsiteX10" fmla="*/ 35242 w 36728"/>
                <a:gd name="connsiteY10" fmla="*/ 164694 h 176158"/>
                <a:gd name="connsiteX11" fmla="*/ 33544 w 36728"/>
                <a:gd name="connsiteY11" fmla="*/ 167878 h 176158"/>
                <a:gd name="connsiteX12" fmla="*/ 31208 w 36728"/>
                <a:gd name="connsiteY12" fmla="*/ 170638 h 176158"/>
                <a:gd name="connsiteX13" fmla="*/ 28449 w 36728"/>
                <a:gd name="connsiteY13" fmla="*/ 172974 h 176158"/>
                <a:gd name="connsiteX14" fmla="*/ 25264 w 36728"/>
                <a:gd name="connsiteY14" fmla="*/ 174672 h 176158"/>
                <a:gd name="connsiteX15" fmla="*/ 21867 w 36728"/>
                <a:gd name="connsiteY15" fmla="*/ 175734 h 176158"/>
                <a:gd name="connsiteX16" fmla="*/ 18470 w 36728"/>
                <a:gd name="connsiteY16" fmla="*/ 176158 h 176158"/>
                <a:gd name="connsiteX17" fmla="*/ 14861 w 36728"/>
                <a:gd name="connsiteY17" fmla="*/ 175734 h 176158"/>
                <a:gd name="connsiteX18" fmla="*/ 11464 w 36728"/>
                <a:gd name="connsiteY18" fmla="*/ 174672 h 176158"/>
                <a:gd name="connsiteX19" fmla="*/ 8279 w 36728"/>
                <a:gd name="connsiteY19" fmla="*/ 172974 h 176158"/>
                <a:gd name="connsiteX20" fmla="*/ 5520 w 36728"/>
                <a:gd name="connsiteY20" fmla="*/ 170638 h 176158"/>
                <a:gd name="connsiteX21" fmla="*/ 3184 w 36728"/>
                <a:gd name="connsiteY21" fmla="*/ 167878 h 176158"/>
                <a:gd name="connsiteX22" fmla="*/ 1486 w 36728"/>
                <a:gd name="connsiteY22" fmla="*/ 164694 h 176158"/>
                <a:gd name="connsiteX23" fmla="*/ 424 w 36728"/>
                <a:gd name="connsiteY23" fmla="*/ 161297 h 176158"/>
                <a:gd name="connsiteX24" fmla="*/ 0 w 36728"/>
                <a:gd name="connsiteY24" fmla="*/ 157687 h 176158"/>
                <a:gd name="connsiteX25" fmla="*/ 424 w 36728"/>
                <a:gd name="connsiteY25" fmla="*/ 154078 h 176158"/>
                <a:gd name="connsiteX26" fmla="*/ 1486 w 36728"/>
                <a:gd name="connsiteY26" fmla="*/ 150681 h 176158"/>
                <a:gd name="connsiteX27" fmla="*/ 3184 w 36728"/>
                <a:gd name="connsiteY27" fmla="*/ 147497 h 176158"/>
                <a:gd name="connsiteX28" fmla="*/ 5520 w 36728"/>
                <a:gd name="connsiteY28" fmla="*/ 144737 h 176158"/>
                <a:gd name="connsiteX29" fmla="*/ 8279 w 36728"/>
                <a:gd name="connsiteY29" fmla="*/ 142614 h 176158"/>
                <a:gd name="connsiteX30" fmla="*/ 11464 w 36728"/>
                <a:gd name="connsiteY30" fmla="*/ 140915 h 176158"/>
                <a:gd name="connsiteX31" fmla="*/ 14861 w 36728"/>
                <a:gd name="connsiteY31" fmla="*/ 139854 h 176158"/>
                <a:gd name="connsiteX32" fmla="*/ 18268 w 36728"/>
                <a:gd name="connsiteY32" fmla="*/ 0 h 176158"/>
                <a:gd name="connsiteX33" fmla="*/ 32475 w 36728"/>
                <a:gd name="connsiteY33" fmla="*/ 14208 h 176158"/>
                <a:gd name="connsiteX34" fmla="*/ 32475 w 36728"/>
                <a:gd name="connsiteY34" fmla="*/ 103302 h 176158"/>
                <a:gd name="connsiteX35" fmla="*/ 18268 w 36728"/>
                <a:gd name="connsiteY35" fmla="*/ 117510 h 176158"/>
                <a:gd name="connsiteX36" fmla="*/ 4060 w 36728"/>
                <a:gd name="connsiteY36" fmla="*/ 103302 h 176158"/>
                <a:gd name="connsiteX37" fmla="*/ 4060 w 36728"/>
                <a:gd name="connsiteY37" fmla="*/ 14208 h 176158"/>
                <a:gd name="connsiteX38" fmla="*/ 18268 w 36728"/>
                <a:gd name="connsiteY38" fmla="*/ 0 h 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728" h="176158">
                  <a:moveTo>
                    <a:pt x="14861" y="139854"/>
                  </a:moveTo>
                  <a:cubicBezTo>
                    <a:pt x="17196" y="139429"/>
                    <a:pt x="19532" y="139429"/>
                    <a:pt x="21867" y="139854"/>
                  </a:cubicBezTo>
                  <a:cubicBezTo>
                    <a:pt x="22929" y="140066"/>
                    <a:pt x="24202" y="140491"/>
                    <a:pt x="25264" y="140915"/>
                  </a:cubicBezTo>
                  <a:cubicBezTo>
                    <a:pt x="26325" y="141340"/>
                    <a:pt x="27387" y="141977"/>
                    <a:pt x="28449" y="142614"/>
                  </a:cubicBezTo>
                  <a:cubicBezTo>
                    <a:pt x="29510" y="143251"/>
                    <a:pt x="30359" y="144100"/>
                    <a:pt x="31208" y="144737"/>
                  </a:cubicBezTo>
                  <a:cubicBezTo>
                    <a:pt x="32058" y="145586"/>
                    <a:pt x="32907" y="146435"/>
                    <a:pt x="33544" y="147497"/>
                  </a:cubicBezTo>
                  <a:cubicBezTo>
                    <a:pt x="34181" y="148558"/>
                    <a:pt x="34818" y="149408"/>
                    <a:pt x="35242" y="150681"/>
                  </a:cubicBezTo>
                  <a:cubicBezTo>
                    <a:pt x="35667" y="151743"/>
                    <a:pt x="36092" y="152805"/>
                    <a:pt x="36304" y="154078"/>
                  </a:cubicBezTo>
                  <a:cubicBezTo>
                    <a:pt x="36516" y="155140"/>
                    <a:pt x="36728" y="156414"/>
                    <a:pt x="36728" y="157687"/>
                  </a:cubicBezTo>
                  <a:cubicBezTo>
                    <a:pt x="36728" y="158749"/>
                    <a:pt x="36516" y="160023"/>
                    <a:pt x="36304" y="161297"/>
                  </a:cubicBezTo>
                  <a:cubicBezTo>
                    <a:pt x="36092" y="162358"/>
                    <a:pt x="35667" y="163632"/>
                    <a:pt x="35242" y="164694"/>
                  </a:cubicBezTo>
                  <a:cubicBezTo>
                    <a:pt x="34818" y="165755"/>
                    <a:pt x="34181" y="166817"/>
                    <a:pt x="33544" y="167878"/>
                  </a:cubicBezTo>
                  <a:cubicBezTo>
                    <a:pt x="32907" y="168940"/>
                    <a:pt x="32058" y="169789"/>
                    <a:pt x="31208" y="170638"/>
                  </a:cubicBezTo>
                  <a:cubicBezTo>
                    <a:pt x="30359" y="171487"/>
                    <a:pt x="29510" y="172337"/>
                    <a:pt x="28449" y="172974"/>
                  </a:cubicBezTo>
                  <a:cubicBezTo>
                    <a:pt x="27387" y="173610"/>
                    <a:pt x="26325" y="174247"/>
                    <a:pt x="25264" y="174672"/>
                  </a:cubicBezTo>
                  <a:cubicBezTo>
                    <a:pt x="24202" y="175097"/>
                    <a:pt x="22929" y="175521"/>
                    <a:pt x="21867" y="175734"/>
                  </a:cubicBezTo>
                  <a:cubicBezTo>
                    <a:pt x="20806" y="176158"/>
                    <a:pt x="19532" y="176158"/>
                    <a:pt x="18470" y="176158"/>
                  </a:cubicBezTo>
                  <a:cubicBezTo>
                    <a:pt x="17196" y="176158"/>
                    <a:pt x="16135" y="175946"/>
                    <a:pt x="14861" y="175734"/>
                  </a:cubicBezTo>
                  <a:cubicBezTo>
                    <a:pt x="13799" y="175521"/>
                    <a:pt x="12526" y="175097"/>
                    <a:pt x="11464" y="174672"/>
                  </a:cubicBezTo>
                  <a:cubicBezTo>
                    <a:pt x="10402" y="174247"/>
                    <a:pt x="9341" y="173610"/>
                    <a:pt x="8279" y="172974"/>
                  </a:cubicBezTo>
                  <a:cubicBezTo>
                    <a:pt x="7218" y="172337"/>
                    <a:pt x="6369" y="171487"/>
                    <a:pt x="5520" y="170638"/>
                  </a:cubicBezTo>
                  <a:cubicBezTo>
                    <a:pt x="4670" y="169789"/>
                    <a:pt x="3821" y="168940"/>
                    <a:pt x="3184" y="167878"/>
                  </a:cubicBezTo>
                  <a:cubicBezTo>
                    <a:pt x="2547" y="166817"/>
                    <a:pt x="1910" y="165755"/>
                    <a:pt x="1486" y="164694"/>
                  </a:cubicBezTo>
                  <a:cubicBezTo>
                    <a:pt x="1061" y="163632"/>
                    <a:pt x="636" y="162571"/>
                    <a:pt x="424" y="161297"/>
                  </a:cubicBezTo>
                  <a:cubicBezTo>
                    <a:pt x="212" y="160235"/>
                    <a:pt x="0" y="158961"/>
                    <a:pt x="0" y="157687"/>
                  </a:cubicBezTo>
                  <a:cubicBezTo>
                    <a:pt x="0" y="156414"/>
                    <a:pt x="212" y="155352"/>
                    <a:pt x="424" y="154078"/>
                  </a:cubicBezTo>
                  <a:cubicBezTo>
                    <a:pt x="636" y="153017"/>
                    <a:pt x="1061" y="151743"/>
                    <a:pt x="1486" y="150681"/>
                  </a:cubicBezTo>
                  <a:cubicBezTo>
                    <a:pt x="1910" y="149620"/>
                    <a:pt x="2547" y="148558"/>
                    <a:pt x="3184" y="147497"/>
                  </a:cubicBezTo>
                  <a:cubicBezTo>
                    <a:pt x="3821" y="146435"/>
                    <a:pt x="4670" y="145586"/>
                    <a:pt x="5520" y="144737"/>
                  </a:cubicBezTo>
                  <a:cubicBezTo>
                    <a:pt x="6369" y="143888"/>
                    <a:pt x="7218" y="143251"/>
                    <a:pt x="8279" y="142614"/>
                  </a:cubicBezTo>
                  <a:cubicBezTo>
                    <a:pt x="9341" y="141977"/>
                    <a:pt x="10402" y="141340"/>
                    <a:pt x="11464" y="140915"/>
                  </a:cubicBezTo>
                  <a:cubicBezTo>
                    <a:pt x="12526" y="140491"/>
                    <a:pt x="13587" y="140066"/>
                    <a:pt x="14861" y="139854"/>
                  </a:cubicBezTo>
                  <a:close/>
                  <a:moveTo>
                    <a:pt x="18268" y="0"/>
                  </a:moveTo>
                  <a:cubicBezTo>
                    <a:pt x="26124" y="0"/>
                    <a:pt x="32475" y="6352"/>
                    <a:pt x="32475" y="14208"/>
                  </a:cubicBezTo>
                  <a:lnTo>
                    <a:pt x="32475" y="103302"/>
                  </a:lnTo>
                  <a:cubicBezTo>
                    <a:pt x="32475" y="111158"/>
                    <a:pt x="26124" y="117510"/>
                    <a:pt x="18268" y="117510"/>
                  </a:cubicBezTo>
                  <a:cubicBezTo>
                    <a:pt x="10412" y="117510"/>
                    <a:pt x="4060" y="111158"/>
                    <a:pt x="4060" y="103302"/>
                  </a:cubicBezTo>
                  <a:lnTo>
                    <a:pt x="4060" y="14208"/>
                  </a:lnTo>
                  <a:cubicBezTo>
                    <a:pt x="4060" y="6352"/>
                    <a:pt x="10412" y="0"/>
                    <a:pt x="18268" y="0"/>
                  </a:cubicBezTo>
                  <a:close/>
                </a:path>
              </a:pathLst>
            </a:custGeom>
            <a:solidFill>
              <a:srgbClr val="005073"/>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67190D1-08B3-5C4A-8A18-B3B8CFF44A16}"/>
              </a:ext>
            </a:extLst>
          </p:cNvPr>
          <p:cNvSpPr>
            <a:spLocks noGrp="1"/>
          </p:cNvSpPr>
          <p:nvPr>
            <p:ph type="title"/>
          </p:nvPr>
        </p:nvSpPr>
        <p:spPr>
          <a:xfrm>
            <a:off x="437767" y="1659731"/>
            <a:ext cx="2933735" cy="1824038"/>
          </a:xfrm>
        </p:spPr>
        <p:txBody>
          <a:bodyPr/>
          <a:lstStyle/>
          <a:p>
            <a:r>
              <a:rPr lang="en-US" dirty="0"/>
              <a:t>Threat Investigations are complex</a:t>
            </a:r>
          </a:p>
        </p:txBody>
      </p:sp>
      <p:grpSp>
        <p:nvGrpSpPr>
          <p:cNvPr id="195" name="Group 194">
            <a:extLst>
              <a:ext uri="{FF2B5EF4-FFF2-40B4-BE49-F238E27FC236}">
                <a16:creationId xmlns:a16="http://schemas.microsoft.com/office/drawing/2014/main" id="{26826E50-5AD0-4242-8478-9FFAF6134DC9}"/>
              </a:ext>
            </a:extLst>
          </p:cNvPr>
          <p:cNvGrpSpPr/>
          <p:nvPr/>
        </p:nvGrpSpPr>
        <p:grpSpPr>
          <a:xfrm>
            <a:off x="5612198" y="2713202"/>
            <a:ext cx="152694" cy="1032257"/>
            <a:chOff x="6976872" y="3207752"/>
            <a:chExt cx="210820" cy="1425208"/>
          </a:xfrm>
        </p:grpSpPr>
        <p:sp>
          <p:nvSpPr>
            <p:cNvPr id="196" name="Rectangle 624">
              <a:extLst>
                <a:ext uri="{FF2B5EF4-FFF2-40B4-BE49-F238E27FC236}">
                  <a16:creationId xmlns:a16="http://schemas.microsoft.com/office/drawing/2014/main" id="{F30D990B-B11E-0645-9ED8-1B84C0784878}"/>
                </a:ext>
              </a:extLst>
            </p:cNvPr>
            <p:cNvSpPr/>
            <p:nvPr/>
          </p:nvSpPr>
          <p:spPr>
            <a:xfrm>
              <a:off x="7030212" y="3207752"/>
              <a:ext cx="157480" cy="1421398"/>
            </a:xfrm>
            <a:custGeom>
              <a:avLst/>
              <a:gdLst>
                <a:gd name="connsiteX0" fmla="*/ 0 w 157480"/>
                <a:gd name="connsiteY0" fmla="*/ 0 h 1371868"/>
                <a:gd name="connsiteX1" fmla="*/ 157480 w 157480"/>
                <a:gd name="connsiteY1" fmla="*/ 0 h 1371868"/>
                <a:gd name="connsiteX2" fmla="*/ 157480 w 157480"/>
                <a:gd name="connsiteY2" fmla="*/ 1371868 h 1371868"/>
                <a:gd name="connsiteX3" fmla="*/ 0 w 157480"/>
                <a:gd name="connsiteY3" fmla="*/ 1371868 h 1371868"/>
                <a:gd name="connsiteX4" fmla="*/ 0 w 157480"/>
                <a:gd name="connsiteY4" fmla="*/ 0 h 1371868"/>
                <a:gd name="connsiteX0" fmla="*/ 0 w 157480"/>
                <a:gd name="connsiteY0" fmla="*/ 0 h 1371868"/>
                <a:gd name="connsiteX1" fmla="*/ 157480 w 157480"/>
                <a:gd name="connsiteY1" fmla="*/ 0 h 1371868"/>
                <a:gd name="connsiteX2" fmla="*/ 157480 w 157480"/>
                <a:gd name="connsiteY2" fmla="*/ 1371868 h 1371868"/>
                <a:gd name="connsiteX3" fmla="*/ 78740 w 157480"/>
                <a:gd name="connsiteY3" fmla="*/ 1371868 h 1371868"/>
                <a:gd name="connsiteX4" fmla="*/ 0 w 157480"/>
                <a:gd name="connsiteY4" fmla="*/ 1371868 h 1371868"/>
                <a:gd name="connsiteX5" fmla="*/ 0 w 157480"/>
                <a:gd name="connsiteY5" fmla="*/ 0 h 1371868"/>
                <a:gd name="connsiteX0" fmla="*/ 0 w 157480"/>
                <a:gd name="connsiteY0" fmla="*/ 0 h 1421398"/>
                <a:gd name="connsiteX1" fmla="*/ 157480 w 157480"/>
                <a:gd name="connsiteY1" fmla="*/ 0 h 1421398"/>
                <a:gd name="connsiteX2" fmla="*/ 157480 w 157480"/>
                <a:gd name="connsiteY2" fmla="*/ 1371868 h 1421398"/>
                <a:gd name="connsiteX3" fmla="*/ 99695 w 157480"/>
                <a:gd name="connsiteY3" fmla="*/ 1421398 h 1421398"/>
                <a:gd name="connsiteX4" fmla="*/ 0 w 157480"/>
                <a:gd name="connsiteY4" fmla="*/ 1371868 h 1421398"/>
                <a:gd name="connsiteX5" fmla="*/ 0 w 157480"/>
                <a:gd name="connsiteY5" fmla="*/ 0 h 14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80" h="1421398">
                  <a:moveTo>
                    <a:pt x="0" y="0"/>
                  </a:moveTo>
                  <a:lnTo>
                    <a:pt x="157480" y="0"/>
                  </a:lnTo>
                  <a:lnTo>
                    <a:pt x="157480" y="1371868"/>
                  </a:lnTo>
                  <a:lnTo>
                    <a:pt x="99695" y="1421398"/>
                  </a:lnTo>
                  <a:lnTo>
                    <a:pt x="0" y="1371868"/>
                  </a:lnTo>
                  <a:lnTo>
                    <a:pt x="0" y="0"/>
                  </a:lnTo>
                  <a:close/>
                </a:path>
              </a:pathLst>
            </a:cu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IN" sz="2400" dirty="0">
                <a:gradFill>
                  <a:gsLst>
                    <a:gs pos="0">
                      <a:srgbClr val="FFFFFF"/>
                    </a:gs>
                    <a:gs pos="100000">
                      <a:srgbClr val="FFFFFF"/>
                    </a:gs>
                  </a:gsLst>
                  <a:lin ang="5400000" scaled="0"/>
                </a:gradFill>
                <a:cs typeface="Segoe UI" pitchFamily="34" charset="0"/>
              </a:endParaRPr>
            </a:p>
          </p:txBody>
        </p:sp>
        <p:sp>
          <p:nvSpPr>
            <p:cNvPr id="197" name="Rectangle 196">
              <a:extLst>
                <a:ext uri="{FF2B5EF4-FFF2-40B4-BE49-F238E27FC236}">
                  <a16:creationId xmlns:a16="http://schemas.microsoft.com/office/drawing/2014/main" id="{6315A584-F6CD-F949-BDC3-75B1F3B8FF56}"/>
                </a:ext>
              </a:extLst>
            </p:cNvPr>
            <p:cNvSpPr/>
            <p:nvPr/>
          </p:nvSpPr>
          <p:spPr>
            <a:xfrm>
              <a:off x="6976872" y="3261092"/>
              <a:ext cx="157480" cy="1371868"/>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IN" sz="2400" dirty="0">
                <a:gradFill>
                  <a:gsLst>
                    <a:gs pos="0">
                      <a:srgbClr val="FFFFFF"/>
                    </a:gs>
                    <a:gs pos="100000">
                      <a:srgbClr val="FFFFFF"/>
                    </a:gs>
                  </a:gsLst>
                  <a:lin ang="5400000" scaled="0"/>
                </a:gradFill>
                <a:cs typeface="Segoe UI" pitchFamily="34" charset="0"/>
              </a:endParaRPr>
            </a:p>
          </p:txBody>
        </p:sp>
      </p:grpSp>
      <p:grpSp>
        <p:nvGrpSpPr>
          <p:cNvPr id="198" name="Group 197">
            <a:extLst>
              <a:ext uri="{FF2B5EF4-FFF2-40B4-BE49-F238E27FC236}">
                <a16:creationId xmlns:a16="http://schemas.microsoft.com/office/drawing/2014/main" id="{5227ECDA-4F2B-5A43-9757-60F023135D3D}"/>
              </a:ext>
            </a:extLst>
          </p:cNvPr>
          <p:cNvGrpSpPr/>
          <p:nvPr/>
        </p:nvGrpSpPr>
        <p:grpSpPr>
          <a:xfrm flipH="1">
            <a:off x="7899795" y="2713202"/>
            <a:ext cx="152694" cy="1032257"/>
            <a:chOff x="6976872" y="3207752"/>
            <a:chExt cx="210820" cy="1425208"/>
          </a:xfrm>
        </p:grpSpPr>
        <p:sp>
          <p:nvSpPr>
            <p:cNvPr id="199" name="Rectangle 624">
              <a:extLst>
                <a:ext uri="{FF2B5EF4-FFF2-40B4-BE49-F238E27FC236}">
                  <a16:creationId xmlns:a16="http://schemas.microsoft.com/office/drawing/2014/main" id="{33DAC50C-2DF0-D142-ACCC-33BC00E40505}"/>
                </a:ext>
              </a:extLst>
            </p:cNvPr>
            <p:cNvSpPr/>
            <p:nvPr/>
          </p:nvSpPr>
          <p:spPr>
            <a:xfrm>
              <a:off x="7030212" y="3207752"/>
              <a:ext cx="157480" cy="1421398"/>
            </a:xfrm>
            <a:custGeom>
              <a:avLst/>
              <a:gdLst>
                <a:gd name="connsiteX0" fmla="*/ 0 w 157480"/>
                <a:gd name="connsiteY0" fmla="*/ 0 h 1371868"/>
                <a:gd name="connsiteX1" fmla="*/ 157480 w 157480"/>
                <a:gd name="connsiteY1" fmla="*/ 0 h 1371868"/>
                <a:gd name="connsiteX2" fmla="*/ 157480 w 157480"/>
                <a:gd name="connsiteY2" fmla="*/ 1371868 h 1371868"/>
                <a:gd name="connsiteX3" fmla="*/ 0 w 157480"/>
                <a:gd name="connsiteY3" fmla="*/ 1371868 h 1371868"/>
                <a:gd name="connsiteX4" fmla="*/ 0 w 157480"/>
                <a:gd name="connsiteY4" fmla="*/ 0 h 1371868"/>
                <a:gd name="connsiteX0" fmla="*/ 0 w 157480"/>
                <a:gd name="connsiteY0" fmla="*/ 0 h 1371868"/>
                <a:gd name="connsiteX1" fmla="*/ 157480 w 157480"/>
                <a:gd name="connsiteY1" fmla="*/ 0 h 1371868"/>
                <a:gd name="connsiteX2" fmla="*/ 157480 w 157480"/>
                <a:gd name="connsiteY2" fmla="*/ 1371868 h 1371868"/>
                <a:gd name="connsiteX3" fmla="*/ 78740 w 157480"/>
                <a:gd name="connsiteY3" fmla="*/ 1371868 h 1371868"/>
                <a:gd name="connsiteX4" fmla="*/ 0 w 157480"/>
                <a:gd name="connsiteY4" fmla="*/ 1371868 h 1371868"/>
                <a:gd name="connsiteX5" fmla="*/ 0 w 157480"/>
                <a:gd name="connsiteY5" fmla="*/ 0 h 1371868"/>
                <a:gd name="connsiteX0" fmla="*/ 0 w 157480"/>
                <a:gd name="connsiteY0" fmla="*/ 0 h 1421398"/>
                <a:gd name="connsiteX1" fmla="*/ 157480 w 157480"/>
                <a:gd name="connsiteY1" fmla="*/ 0 h 1421398"/>
                <a:gd name="connsiteX2" fmla="*/ 157480 w 157480"/>
                <a:gd name="connsiteY2" fmla="*/ 1371868 h 1421398"/>
                <a:gd name="connsiteX3" fmla="*/ 99695 w 157480"/>
                <a:gd name="connsiteY3" fmla="*/ 1421398 h 1421398"/>
                <a:gd name="connsiteX4" fmla="*/ 0 w 157480"/>
                <a:gd name="connsiteY4" fmla="*/ 1371868 h 1421398"/>
                <a:gd name="connsiteX5" fmla="*/ 0 w 157480"/>
                <a:gd name="connsiteY5" fmla="*/ 0 h 14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80" h="1421398">
                  <a:moveTo>
                    <a:pt x="0" y="0"/>
                  </a:moveTo>
                  <a:lnTo>
                    <a:pt x="157480" y="0"/>
                  </a:lnTo>
                  <a:lnTo>
                    <a:pt x="157480" y="1371868"/>
                  </a:lnTo>
                  <a:lnTo>
                    <a:pt x="99695" y="1421398"/>
                  </a:lnTo>
                  <a:lnTo>
                    <a:pt x="0" y="1371868"/>
                  </a:lnTo>
                  <a:lnTo>
                    <a:pt x="0" y="0"/>
                  </a:lnTo>
                  <a:close/>
                </a:path>
              </a:pathLst>
            </a:cu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IN" sz="2400" dirty="0">
                <a:gradFill>
                  <a:gsLst>
                    <a:gs pos="0">
                      <a:srgbClr val="FFFFFF"/>
                    </a:gs>
                    <a:gs pos="100000">
                      <a:srgbClr val="FFFFFF"/>
                    </a:gs>
                  </a:gsLst>
                  <a:lin ang="5400000" scaled="0"/>
                </a:gradFill>
                <a:cs typeface="Segoe UI" pitchFamily="34" charset="0"/>
              </a:endParaRPr>
            </a:p>
          </p:txBody>
        </p:sp>
        <p:sp>
          <p:nvSpPr>
            <p:cNvPr id="200" name="Rectangle 199">
              <a:extLst>
                <a:ext uri="{FF2B5EF4-FFF2-40B4-BE49-F238E27FC236}">
                  <a16:creationId xmlns:a16="http://schemas.microsoft.com/office/drawing/2014/main" id="{AFF877C6-41AD-FC4D-A1D7-F61104EBD4FD}"/>
                </a:ext>
              </a:extLst>
            </p:cNvPr>
            <p:cNvSpPr/>
            <p:nvPr/>
          </p:nvSpPr>
          <p:spPr>
            <a:xfrm>
              <a:off x="6976872" y="3261092"/>
              <a:ext cx="157480" cy="1371868"/>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IN" sz="2400" dirty="0">
                <a:gradFill>
                  <a:gsLst>
                    <a:gs pos="0">
                      <a:srgbClr val="FFFFFF"/>
                    </a:gs>
                    <a:gs pos="100000">
                      <a:srgbClr val="FFFFFF"/>
                    </a:gs>
                  </a:gsLst>
                  <a:lin ang="5400000" scaled="0"/>
                </a:gradFill>
                <a:cs typeface="Segoe UI" pitchFamily="34" charset="0"/>
              </a:endParaRPr>
            </a:p>
          </p:txBody>
        </p:sp>
      </p:grpSp>
      <p:grpSp>
        <p:nvGrpSpPr>
          <p:cNvPr id="201" name="Group 200">
            <a:extLst>
              <a:ext uri="{FF2B5EF4-FFF2-40B4-BE49-F238E27FC236}">
                <a16:creationId xmlns:a16="http://schemas.microsoft.com/office/drawing/2014/main" id="{5A453085-8CA4-C345-AC94-1399633FBB1F}"/>
              </a:ext>
            </a:extLst>
          </p:cNvPr>
          <p:cNvGrpSpPr/>
          <p:nvPr/>
        </p:nvGrpSpPr>
        <p:grpSpPr>
          <a:xfrm flipH="1">
            <a:off x="8145081" y="2837715"/>
            <a:ext cx="180485" cy="1220136"/>
            <a:chOff x="6976872" y="3207752"/>
            <a:chExt cx="210820" cy="1425208"/>
          </a:xfrm>
        </p:grpSpPr>
        <p:sp>
          <p:nvSpPr>
            <p:cNvPr id="202" name="Rectangle 624">
              <a:extLst>
                <a:ext uri="{FF2B5EF4-FFF2-40B4-BE49-F238E27FC236}">
                  <a16:creationId xmlns:a16="http://schemas.microsoft.com/office/drawing/2014/main" id="{8E65792F-D76D-7C44-A29E-4B40234AFA62}"/>
                </a:ext>
              </a:extLst>
            </p:cNvPr>
            <p:cNvSpPr/>
            <p:nvPr/>
          </p:nvSpPr>
          <p:spPr>
            <a:xfrm>
              <a:off x="7030212" y="3207752"/>
              <a:ext cx="157480" cy="1421398"/>
            </a:xfrm>
            <a:custGeom>
              <a:avLst/>
              <a:gdLst>
                <a:gd name="connsiteX0" fmla="*/ 0 w 157480"/>
                <a:gd name="connsiteY0" fmla="*/ 0 h 1371868"/>
                <a:gd name="connsiteX1" fmla="*/ 157480 w 157480"/>
                <a:gd name="connsiteY1" fmla="*/ 0 h 1371868"/>
                <a:gd name="connsiteX2" fmla="*/ 157480 w 157480"/>
                <a:gd name="connsiteY2" fmla="*/ 1371868 h 1371868"/>
                <a:gd name="connsiteX3" fmla="*/ 0 w 157480"/>
                <a:gd name="connsiteY3" fmla="*/ 1371868 h 1371868"/>
                <a:gd name="connsiteX4" fmla="*/ 0 w 157480"/>
                <a:gd name="connsiteY4" fmla="*/ 0 h 1371868"/>
                <a:gd name="connsiteX0" fmla="*/ 0 w 157480"/>
                <a:gd name="connsiteY0" fmla="*/ 0 h 1371868"/>
                <a:gd name="connsiteX1" fmla="*/ 157480 w 157480"/>
                <a:gd name="connsiteY1" fmla="*/ 0 h 1371868"/>
                <a:gd name="connsiteX2" fmla="*/ 157480 w 157480"/>
                <a:gd name="connsiteY2" fmla="*/ 1371868 h 1371868"/>
                <a:gd name="connsiteX3" fmla="*/ 78740 w 157480"/>
                <a:gd name="connsiteY3" fmla="*/ 1371868 h 1371868"/>
                <a:gd name="connsiteX4" fmla="*/ 0 w 157480"/>
                <a:gd name="connsiteY4" fmla="*/ 1371868 h 1371868"/>
                <a:gd name="connsiteX5" fmla="*/ 0 w 157480"/>
                <a:gd name="connsiteY5" fmla="*/ 0 h 1371868"/>
                <a:gd name="connsiteX0" fmla="*/ 0 w 157480"/>
                <a:gd name="connsiteY0" fmla="*/ 0 h 1421398"/>
                <a:gd name="connsiteX1" fmla="*/ 157480 w 157480"/>
                <a:gd name="connsiteY1" fmla="*/ 0 h 1421398"/>
                <a:gd name="connsiteX2" fmla="*/ 157480 w 157480"/>
                <a:gd name="connsiteY2" fmla="*/ 1371868 h 1421398"/>
                <a:gd name="connsiteX3" fmla="*/ 99695 w 157480"/>
                <a:gd name="connsiteY3" fmla="*/ 1421398 h 1421398"/>
                <a:gd name="connsiteX4" fmla="*/ 0 w 157480"/>
                <a:gd name="connsiteY4" fmla="*/ 1371868 h 1421398"/>
                <a:gd name="connsiteX5" fmla="*/ 0 w 157480"/>
                <a:gd name="connsiteY5" fmla="*/ 0 h 14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80" h="1421398">
                  <a:moveTo>
                    <a:pt x="0" y="0"/>
                  </a:moveTo>
                  <a:lnTo>
                    <a:pt x="157480" y="0"/>
                  </a:lnTo>
                  <a:lnTo>
                    <a:pt x="157480" y="1371868"/>
                  </a:lnTo>
                  <a:lnTo>
                    <a:pt x="99695" y="1421398"/>
                  </a:lnTo>
                  <a:lnTo>
                    <a:pt x="0" y="1371868"/>
                  </a:lnTo>
                  <a:lnTo>
                    <a:pt x="0" y="0"/>
                  </a:lnTo>
                  <a:close/>
                </a:path>
              </a:pathLst>
            </a:cu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IN" sz="2400" dirty="0">
                <a:gradFill>
                  <a:gsLst>
                    <a:gs pos="0">
                      <a:srgbClr val="FFFFFF"/>
                    </a:gs>
                    <a:gs pos="100000">
                      <a:srgbClr val="FFFFFF"/>
                    </a:gs>
                  </a:gsLst>
                  <a:lin ang="5400000" scaled="0"/>
                </a:gradFill>
                <a:cs typeface="Segoe UI" pitchFamily="34" charset="0"/>
              </a:endParaRPr>
            </a:p>
          </p:txBody>
        </p:sp>
        <p:sp>
          <p:nvSpPr>
            <p:cNvPr id="203" name="Rectangle 202">
              <a:extLst>
                <a:ext uri="{FF2B5EF4-FFF2-40B4-BE49-F238E27FC236}">
                  <a16:creationId xmlns:a16="http://schemas.microsoft.com/office/drawing/2014/main" id="{5A2CD1AA-38B4-9A4B-80E6-66B90C96E39B}"/>
                </a:ext>
              </a:extLst>
            </p:cNvPr>
            <p:cNvSpPr/>
            <p:nvPr/>
          </p:nvSpPr>
          <p:spPr>
            <a:xfrm>
              <a:off x="6976872" y="3261092"/>
              <a:ext cx="157480" cy="1371868"/>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IN" sz="2400" dirty="0">
                <a:gradFill>
                  <a:gsLst>
                    <a:gs pos="0">
                      <a:srgbClr val="FFFFFF"/>
                    </a:gs>
                    <a:gs pos="100000">
                      <a:srgbClr val="FFFFFF"/>
                    </a:gs>
                  </a:gsLst>
                  <a:lin ang="5400000" scaled="0"/>
                </a:gradFill>
                <a:cs typeface="Segoe UI" pitchFamily="34" charset="0"/>
              </a:endParaRPr>
            </a:p>
          </p:txBody>
        </p:sp>
      </p:grpSp>
      <p:grpSp>
        <p:nvGrpSpPr>
          <p:cNvPr id="204" name="Group 203">
            <a:extLst>
              <a:ext uri="{FF2B5EF4-FFF2-40B4-BE49-F238E27FC236}">
                <a16:creationId xmlns:a16="http://schemas.microsoft.com/office/drawing/2014/main" id="{76374B96-CAF2-7047-B22A-9955DF299272}"/>
              </a:ext>
            </a:extLst>
          </p:cNvPr>
          <p:cNvGrpSpPr/>
          <p:nvPr/>
        </p:nvGrpSpPr>
        <p:grpSpPr>
          <a:xfrm>
            <a:off x="5330381" y="2837715"/>
            <a:ext cx="180485" cy="1220136"/>
            <a:chOff x="5354941" y="3471293"/>
            <a:chExt cx="180485" cy="1220136"/>
          </a:xfrm>
        </p:grpSpPr>
        <p:sp>
          <p:nvSpPr>
            <p:cNvPr id="205" name="Rectangle 624">
              <a:extLst>
                <a:ext uri="{FF2B5EF4-FFF2-40B4-BE49-F238E27FC236}">
                  <a16:creationId xmlns:a16="http://schemas.microsoft.com/office/drawing/2014/main" id="{D42F269C-85D9-F04B-AA01-4F5B3C9EF340}"/>
                </a:ext>
              </a:extLst>
            </p:cNvPr>
            <p:cNvSpPr/>
            <p:nvPr/>
          </p:nvSpPr>
          <p:spPr>
            <a:xfrm>
              <a:off x="5400605" y="3471293"/>
              <a:ext cx="134821" cy="1216874"/>
            </a:xfrm>
            <a:custGeom>
              <a:avLst/>
              <a:gdLst>
                <a:gd name="connsiteX0" fmla="*/ 0 w 157480"/>
                <a:gd name="connsiteY0" fmla="*/ 0 h 1371868"/>
                <a:gd name="connsiteX1" fmla="*/ 157480 w 157480"/>
                <a:gd name="connsiteY1" fmla="*/ 0 h 1371868"/>
                <a:gd name="connsiteX2" fmla="*/ 157480 w 157480"/>
                <a:gd name="connsiteY2" fmla="*/ 1371868 h 1371868"/>
                <a:gd name="connsiteX3" fmla="*/ 0 w 157480"/>
                <a:gd name="connsiteY3" fmla="*/ 1371868 h 1371868"/>
                <a:gd name="connsiteX4" fmla="*/ 0 w 157480"/>
                <a:gd name="connsiteY4" fmla="*/ 0 h 1371868"/>
                <a:gd name="connsiteX0" fmla="*/ 0 w 157480"/>
                <a:gd name="connsiteY0" fmla="*/ 0 h 1371868"/>
                <a:gd name="connsiteX1" fmla="*/ 157480 w 157480"/>
                <a:gd name="connsiteY1" fmla="*/ 0 h 1371868"/>
                <a:gd name="connsiteX2" fmla="*/ 157480 w 157480"/>
                <a:gd name="connsiteY2" fmla="*/ 1371868 h 1371868"/>
                <a:gd name="connsiteX3" fmla="*/ 78740 w 157480"/>
                <a:gd name="connsiteY3" fmla="*/ 1371868 h 1371868"/>
                <a:gd name="connsiteX4" fmla="*/ 0 w 157480"/>
                <a:gd name="connsiteY4" fmla="*/ 1371868 h 1371868"/>
                <a:gd name="connsiteX5" fmla="*/ 0 w 157480"/>
                <a:gd name="connsiteY5" fmla="*/ 0 h 1371868"/>
                <a:gd name="connsiteX0" fmla="*/ 0 w 157480"/>
                <a:gd name="connsiteY0" fmla="*/ 0 h 1421398"/>
                <a:gd name="connsiteX1" fmla="*/ 157480 w 157480"/>
                <a:gd name="connsiteY1" fmla="*/ 0 h 1421398"/>
                <a:gd name="connsiteX2" fmla="*/ 157480 w 157480"/>
                <a:gd name="connsiteY2" fmla="*/ 1371868 h 1421398"/>
                <a:gd name="connsiteX3" fmla="*/ 99695 w 157480"/>
                <a:gd name="connsiteY3" fmla="*/ 1421398 h 1421398"/>
                <a:gd name="connsiteX4" fmla="*/ 0 w 157480"/>
                <a:gd name="connsiteY4" fmla="*/ 1371868 h 1421398"/>
                <a:gd name="connsiteX5" fmla="*/ 0 w 157480"/>
                <a:gd name="connsiteY5" fmla="*/ 0 h 14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80" h="1421398">
                  <a:moveTo>
                    <a:pt x="0" y="0"/>
                  </a:moveTo>
                  <a:lnTo>
                    <a:pt x="157480" y="0"/>
                  </a:lnTo>
                  <a:lnTo>
                    <a:pt x="157480" y="1371868"/>
                  </a:lnTo>
                  <a:lnTo>
                    <a:pt x="99695" y="1421398"/>
                  </a:lnTo>
                  <a:lnTo>
                    <a:pt x="0" y="1371868"/>
                  </a:lnTo>
                  <a:lnTo>
                    <a:pt x="0" y="0"/>
                  </a:lnTo>
                  <a:close/>
                </a:path>
              </a:pathLst>
            </a:cu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IN" sz="2400" dirty="0">
                <a:gradFill>
                  <a:gsLst>
                    <a:gs pos="0">
                      <a:srgbClr val="FFFFFF"/>
                    </a:gs>
                    <a:gs pos="100000">
                      <a:srgbClr val="FFFFFF"/>
                    </a:gs>
                  </a:gsLst>
                  <a:lin ang="5400000" scaled="0"/>
                </a:gradFill>
                <a:cs typeface="Segoe UI" pitchFamily="34" charset="0"/>
              </a:endParaRPr>
            </a:p>
          </p:txBody>
        </p:sp>
        <p:sp>
          <p:nvSpPr>
            <p:cNvPr id="206" name="Rectangle 205">
              <a:extLst>
                <a:ext uri="{FF2B5EF4-FFF2-40B4-BE49-F238E27FC236}">
                  <a16:creationId xmlns:a16="http://schemas.microsoft.com/office/drawing/2014/main" id="{5A9C16B7-84C6-3F46-9383-8BE64C2A83CF}"/>
                </a:ext>
              </a:extLst>
            </p:cNvPr>
            <p:cNvSpPr/>
            <p:nvPr/>
          </p:nvSpPr>
          <p:spPr>
            <a:xfrm>
              <a:off x="5354941" y="3516958"/>
              <a:ext cx="134821" cy="1174471"/>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IN" sz="2400" dirty="0">
                <a:gradFill>
                  <a:gsLst>
                    <a:gs pos="0">
                      <a:srgbClr val="FFFFFF"/>
                    </a:gs>
                    <a:gs pos="100000">
                      <a:srgbClr val="FFFFFF"/>
                    </a:gs>
                  </a:gsLst>
                  <a:lin ang="5400000" scaled="0"/>
                </a:gradFill>
                <a:cs typeface="Segoe UI" pitchFamily="34" charset="0"/>
              </a:endParaRPr>
            </a:p>
          </p:txBody>
        </p:sp>
      </p:grpSp>
      <p:sp>
        <p:nvSpPr>
          <p:cNvPr id="207" name="Rectangle: Rounded Corners 798">
            <a:extLst>
              <a:ext uri="{FF2B5EF4-FFF2-40B4-BE49-F238E27FC236}">
                <a16:creationId xmlns:a16="http://schemas.microsoft.com/office/drawing/2014/main" id="{3CB6D737-0665-CA4E-A682-7759F2E2D872}"/>
              </a:ext>
            </a:extLst>
          </p:cNvPr>
          <p:cNvSpPr/>
          <p:nvPr/>
        </p:nvSpPr>
        <p:spPr bwMode="auto">
          <a:xfrm>
            <a:off x="4565650" y="2709418"/>
            <a:ext cx="4578350" cy="173954"/>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08" name="Group 207">
            <a:extLst>
              <a:ext uri="{FF2B5EF4-FFF2-40B4-BE49-F238E27FC236}">
                <a16:creationId xmlns:a16="http://schemas.microsoft.com/office/drawing/2014/main" id="{73F99F50-53B8-EC4F-BFB8-87A33E588554}"/>
              </a:ext>
            </a:extLst>
          </p:cNvPr>
          <p:cNvGrpSpPr/>
          <p:nvPr/>
        </p:nvGrpSpPr>
        <p:grpSpPr>
          <a:xfrm>
            <a:off x="7083141" y="2379052"/>
            <a:ext cx="327027" cy="522877"/>
            <a:chOff x="6888626" y="2879280"/>
            <a:chExt cx="327027" cy="522877"/>
          </a:xfrm>
        </p:grpSpPr>
        <p:sp>
          <p:nvSpPr>
            <p:cNvPr id="209" name="Rectangle: Rounded Corners 306">
              <a:extLst>
                <a:ext uri="{FF2B5EF4-FFF2-40B4-BE49-F238E27FC236}">
                  <a16:creationId xmlns:a16="http://schemas.microsoft.com/office/drawing/2014/main" id="{38EAB45B-AA64-D04A-B203-824AC3E3EF72}"/>
                </a:ext>
              </a:extLst>
            </p:cNvPr>
            <p:cNvSpPr/>
            <p:nvPr/>
          </p:nvSpPr>
          <p:spPr>
            <a:xfrm rot="12763856">
              <a:off x="7013548" y="2879280"/>
              <a:ext cx="202105" cy="522877"/>
            </a:xfrm>
            <a:prstGeom prst="roundRect">
              <a:avLst>
                <a:gd name="adj" fmla="val 50000"/>
              </a:avLst>
            </a:prstGeom>
            <a:solidFill>
              <a:schemeClr val="accent5"/>
            </a:solidFill>
            <a:ln w="6350">
              <a:noFill/>
              <a:round/>
              <a:headEnd/>
              <a:tailEnd/>
            </a:ln>
          </p:spPr>
          <p:txBody>
            <a:bodyPr vert="horz" wrap="square" lIns="91440" tIns="45720" rIns="91440" bIns="45720" numCol="1" anchor="t" anchorCtr="0" compatLnSpc="1">
              <a:prstTxWarp prst="textNoShape">
                <a:avLst/>
              </a:prstTxWarp>
              <a:noAutofit/>
            </a:bodyPr>
            <a:lstStyle/>
            <a:p>
              <a:pPr defTabSz="914400" fontAlgn="auto">
                <a:spcBef>
                  <a:spcPts val="0"/>
                </a:spcBef>
                <a:spcAft>
                  <a:spcPts val="0"/>
                </a:spcAft>
              </a:pPr>
              <a:endParaRPr lang="en-IN" sz="1000" kern="0" dirty="0">
                <a:solidFill>
                  <a:srgbClr val="505050"/>
                </a:solidFill>
                <a:latin typeface="Segoe UI"/>
              </a:endParaRPr>
            </a:p>
          </p:txBody>
        </p:sp>
        <p:sp>
          <p:nvSpPr>
            <p:cNvPr id="210" name="Rectangle: Rounded Corners 307">
              <a:extLst>
                <a:ext uri="{FF2B5EF4-FFF2-40B4-BE49-F238E27FC236}">
                  <a16:creationId xmlns:a16="http://schemas.microsoft.com/office/drawing/2014/main" id="{1695FBC9-7AE2-0E4D-82D9-98ECD3A31695}"/>
                </a:ext>
              </a:extLst>
            </p:cNvPr>
            <p:cNvSpPr/>
            <p:nvPr/>
          </p:nvSpPr>
          <p:spPr>
            <a:xfrm rot="10198432">
              <a:off x="6888626" y="2886881"/>
              <a:ext cx="202105" cy="483581"/>
            </a:xfrm>
            <a:prstGeom prst="roundRect">
              <a:avLst>
                <a:gd name="adj" fmla="val 50000"/>
              </a:avLst>
            </a:prstGeom>
            <a:solidFill>
              <a:schemeClr val="accent5"/>
            </a:solidFill>
            <a:ln w="6350">
              <a:noFill/>
              <a:round/>
              <a:headEnd/>
              <a:tailEnd/>
            </a:ln>
          </p:spPr>
          <p:txBody>
            <a:bodyPr vert="horz" wrap="square" lIns="91440" tIns="45720" rIns="91440" bIns="45720" numCol="1" anchor="t" anchorCtr="0" compatLnSpc="1">
              <a:prstTxWarp prst="textNoShape">
                <a:avLst/>
              </a:prstTxWarp>
              <a:noAutofit/>
            </a:bodyPr>
            <a:lstStyle/>
            <a:p>
              <a:pPr defTabSz="914400" fontAlgn="auto">
                <a:spcBef>
                  <a:spcPts val="0"/>
                </a:spcBef>
                <a:spcAft>
                  <a:spcPts val="0"/>
                </a:spcAft>
              </a:pPr>
              <a:endParaRPr lang="en-IN" sz="1000" kern="0" dirty="0">
                <a:solidFill>
                  <a:srgbClr val="505050"/>
                </a:solidFill>
                <a:latin typeface="Segoe UI"/>
              </a:endParaRPr>
            </a:p>
          </p:txBody>
        </p:sp>
      </p:grpSp>
      <p:sp>
        <p:nvSpPr>
          <p:cNvPr id="211" name="Oval 210">
            <a:extLst>
              <a:ext uri="{FF2B5EF4-FFF2-40B4-BE49-F238E27FC236}">
                <a16:creationId xmlns:a16="http://schemas.microsoft.com/office/drawing/2014/main" id="{CAAF9EB4-4D20-E844-9D02-62B319AB106A}"/>
              </a:ext>
            </a:extLst>
          </p:cNvPr>
          <p:cNvSpPr/>
          <p:nvPr/>
        </p:nvSpPr>
        <p:spPr bwMode="auto">
          <a:xfrm>
            <a:off x="6564073" y="1880642"/>
            <a:ext cx="504229" cy="484856"/>
          </a:xfrm>
          <a:prstGeom prst="ellipse">
            <a:avLst/>
          </a:prstGeom>
          <a:solidFill>
            <a:schemeClr val="accent5"/>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12" name="Group 211">
            <a:extLst>
              <a:ext uri="{FF2B5EF4-FFF2-40B4-BE49-F238E27FC236}">
                <a16:creationId xmlns:a16="http://schemas.microsoft.com/office/drawing/2014/main" id="{F14E01C7-7D4F-3448-8DA3-910D5D5D7B77}"/>
              </a:ext>
            </a:extLst>
          </p:cNvPr>
          <p:cNvGrpSpPr/>
          <p:nvPr/>
        </p:nvGrpSpPr>
        <p:grpSpPr>
          <a:xfrm>
            <a:off x="6285907" y="2385847"/>
            <a:ext cx="967833" cy="877119"/>
            <a:chOff x="6091392" y="2886075"/>
            <a:chExt cx="967833" cy="877119"/>
          </a:xfrm>
        </p:grpSpPr>
        <p:sp>
          <p:nvSpPr>
            <p:cNvPr id="213" name="Freeform: Shape 310">
              <a:extLst>
                <a:ext uri="{FF2B5EF4-FFF2-40B4-BE49-F238E27FC236}">
                  <a16:creationId xmlns:a16="http://schemas.microsoft.com/office/drawing/2014/main" id="{C0DDAC0C-8323-DF43-9A47-12E7CCF16269}"/>
                </a:ext>
              </a:extLst>
            </p:cNvPr>
            <p:cNvSpPr/>
            <p:nvPr/>
          </p:nvSpPr>
          <p:spPr bwMode="auto">
            <a:xfrm>
              <a:off x="6091392" y="2886075"/>
              <a:ext cx="967833" cy="480297"/>
            </a:xfrm>
            <a:custGeom>
              <a:avLst/>
              <a:gdLst>
                <a:gd name="connsiteX0" fmla="*/ 912301 w 1026277"/>
                <a:gd name="connsiteY0" fmla="*/ 0 h 480297"/>
                <a:gd name="connsiteX1" fmla="*/ 967833 w 1026277"/>
                <a:gd name="connsiteY1" fmla="*/ 76258 h 480297"/>
                <a:gd name="connsiteX2" fmla="*/ 1026277 w 1026277"/>
                <a:gd name="connsiteY2" fmla="*/ 396453 h 480297"/>
                <a:gd name="connsiteX3" fmla="*/ 938277 w 1026277"/>
                <a:gd name="connsiteY3" fmla="*/ 480297 h 480297"/>
                <a:gd name="connsiteX4" fmla="*/ 84754 w 1026277"/>
                <a:gd name="connsiteY4" fmla="*/ 480297 h 480297"/>
                <a:gd name="connsiteX5" fmla="*/ 0 w 1026277"/>
                <a:gd name="connsiteY5" fmla="*/ 396453 h 480297"/>
                <a:gd name="connsiteX6" fmla="*/ 55197 w 1026277"/>
                <a:gd name="connsiteY6" fmla="*/ 83845 h 480297"/>
                <a:gd name="connsiteX7" fmla="*/ 123717 w 1026277"/>
                <a:gd name="connsiteY7" fmla="*/ 3793 h 480297"/>
                <a:gd name="connsiteX8" fmla="*/ 380427 w 1026277"/>
                <a:gd name="connsiteY8" fmla="*/ 2559 h 480297"/>
                <a:gd name="connsiteX9" fmla="*/ 407505 w 1026277"/>
                <a:gd name="connsiteY9" fmla="*/ 16691 h 480297"/>
                <a:gd name="connsiteX10" fmla="*/ 530281 w 1026277"/>
                <a:gd name="connsiteY10" fmla="*/ 40526 h 480297"/>
                <a:gd name="connsiteX11" fmla="*/ 653058 w 1026277"/>
                <a:gd name="connsiteY11" fmla="*/ 16691 h 480297"/>
                <a:gd name="connsiteX12" fmla="*/ 682923 w 1026277"/>
                <a:gd name="connsiteY12" fmla="*/ 1103 h 480297"/>
                <a:gd name="connsiteX0" fmla="*/ 912301 w 967833"/>
                <a:gd name="connsiteY0" fmla="*/ 0 h 480297"/>
                <a:gd name="connsiteX1" fmla="*/ 967833 w 967833"/>
                <a:gd name="connsiteY1" fmla="*/ 76258 h 480297"/>
                <a:gd name="connsiteX2" fmla="*/ 938277 w 967833"/>
                <a:gd name="connsiteY2" fmla="*/ 480297 h 480297"/>
                <a:gd name="connsiteX3" fmla="*/ 84754 w 967833"/>
                <a:gd name="connsiteY3" fmla="*/ 480297 h 480297"/>
                <a:gd name="connsiteX4" fmla="*/ 0 w 967833"/>
                <a:gd name="connsiteY4" fmla="*/ 396453 h 480297"/>
                <a:gd name="connsiteX5" fmla="*/ 55197 w 967833"/>
                <a:gd name="connsiteY5" fmla="*/ 83845 h 480297"/>
                <a:gd name="connsiteX6" fmla="*/ 123717 w 967833"/>
                <a:gd name="connsiteY6" fmla="*/ 3793 h 480297"/>
                <a:gd name="connsiteX7" fmla="*/ 380427 w 967833"/>
                <a:gd name="connsiteY7" fmla="*/ 2559 h 480297"/>
                <a:gd name="connsiteX8" fmla="*/ 407505 w 967833"/>
                <a:gd name="connsiteY8" fmla="*/ 16691 h 480297"/>
                <a:gd name="connsiteX9" fmla="*/ 530281 w 967833"/>
                <a:gd name="connsiteY9" fmla="*/ 40526 h 480297"/>
                <a:gd name="connsiteX10" fmla="*/ 653058 w 967833"/>
                <a:gd name="connsiteY10" fmla="*/ 16691 h 480297"/>
                <a:gd name="connsiteX11" fmla="*/ 682923 w 967833"/>
                <a:gd name="connsiteY11" fmla="*/ 1103 h 480297"/>
                <a:gd name="connsiteX12" fmla="*/ 912301 w 967833"/>
                <a:gd name="connsiteY12" fmla="*/ 0 h 48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833" h="480297">
                  <a:moveTo>
                    <a:pt x="912301" y="0"/>
                  </a:moveTo>
                  <a:cubicBezTo>
                    <a:pt x="950143" y="0"/>
                    <a:pt x="967833" y="32047"/>
                    <a:pt x="967833" y="76258"/>
                  </a:cubicBezTo>
                  <a:lnTo>
                    <a:pt x="938277" y="480297"/>
                  </a:lnTo>
                  <a:lnTo>
                    <a:pt x="84754" y="480297"/>
                  </a:lnTo>
                  <a:cubicBezTo>
                    <a:pt x="46912" y="480297"/>
                    <a:pt x="0" y="440664"/>
                    <a:pt x="0" y="396453"/>
                  </a:cubicBezTo>
                  <a:lnTo>
                    <a:pt x="55197" y="83845"/>
                  </a:lnTo>
                  <a:cubicBezTo>
                    <a:pt x="55197" y="39634"/>
                    <a:pt x="85875" y="3793"/>
                    <a:pt x="123717" y="3793"/>
                  </a:cubicBezTo>
                  <a:lnTo>
                    <a:pt x="380427" y="2559"/>
                  </a:lnTo>
                  <a:lnTo>
                    <a:pt x="407505" y="16691"/>
                  </a:lnTo>
                  <a:cubicBezTo>
                    <a:pt x="445241" y="32039"/>
                    <a:pt x="486731" y="40526"/>
                    <a:pt x="530281" y="40526"/>
                  </a:cubicBezTo>
                  <a:cubicBezTo>
                    <a:pt x="573832" y="40526"/>
                    <a:pt x="615321" y="32039"/>
                    <a:pt x="653058" y="16691"/>
                  </a:cubicBezTo>
                  <a:lnTo>
                    <a:pt x="682923" y="1103"/>
                  </a:lnTo>
                  <a:lnTo>
                    <a:pt x="912301" y="0"/>
                  </a:lnTo>
                  <a:close/>
                </a:path>
              </a:pathLst>
            </a:custGeom>
            <a:solidFill>
              <a:schemeClr val="accent5"/>
            </a:solidFill>
            <a:ln w="6350">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spcBef>
                  <a:spcPts val="0"/>
                </a:spcBef>
                <a:spcAft>
                  <a:spcPts val="0"/>
                </a:spcAft>
                <a:buClrTx/>
                <a:buSzTx/>
                <a:buFontTx/>
                <a:buNone/>
                <a:tabLst/>
                <a:defRPr/>
              </a:pPr>
              <a:endParaRPr kumimoji="0" lang="en-US" sz="1000" b="0" i="0" u="none" strike="noStrike" kern="0" cap="none" spc="0" normalizeH="0" baseline="0" noProof="0" dirty="0" err="1">
                <a:ln>
                  <a:noFill/>
                </a:ln>
                <a:solidFill>
                  <a:srgbClr val="505050"/>
                </a:solidFill>
                <a:effectLst/>
                <a:uLnTx/>
                <a:uFillTx/>
                <a:latin typeface="Segoe UI"/>
                <a:ea typeface="+mn-ea"/>
                <a:cs typeface="+mn-cs"/>
              </a:endParaRPr>
            </a:p>
          </p:txBody>
        </p:sp>
        <p:sp>
          <p:nvSpPr>
            <p:cNvPr id="214" name="Freeform: Shape 311">
              <a:extLst>
                <a:ext uri="{FF2B5EF4-FFF2-40B4-BE49-F238E27FC236}">
                  <a16:creationId xmlns:a16="http://schemas.microsoft.com/office/drawing/2014/main" id="{B1C82BB9-263B-4941-94DF-7E5C7C603DF2}"/>
                </a:ext>
              </a:extLst>
            </p:cNvPr>
            <p:cNvSpPr>
              <a:spLocks/>
            </p:cNvSpPr>
            <p:nvPr/>
          </p:nvSpPr>
          <p:spPr bwMode="auto">
            <a:xfrm>
              <a:off x="6287148" y="2886075"/>
              <a:ext cx="627722" cy="877119"/>
            </a:xfrm>
            <a:custGeom>
              <a:avLst/>
              <a:gdLst>
                <a:gd name="connsiteX0" fmla="*/ 104622 w 627722"/>
                <a:gd name="connsiteY0" fmla="*/ 0 h 877119"/>
                <a:gd name="connsiteX1" fmla="*/ 179769 w 627722"/>
                <a:gd name="connsiteY1" fmla="*/ 0 h 877119"/>
                <a:gd name="connsiteX2" fmla="*/ 211749 w 627722"/>
                <a:gd name="connsiteY2" fmla="*/ 16691 h 877119"/>
                <a:gd name="connsiteX3" fmla="*/ 334525 w 627722"/>
                <a:gd name="connsiteY3" fmla="*/ 40526 h 877119"/>
                <a:gd name="connsiteX4" fmla="*/ 457302 w 627722"/>
                <a:gd name="connsiteY4" fmla="*/ 16691 h 877119"/>
                <a:gd name="connsiteX5" fmla="*/ 489281 w 627722"/>
                <a:gd name="connsiteY5" fmla="*/ 0 h 877119"/>
                <a:gd name="connsiteX6" fmla="*/ 523100 w 627722"/>
                <a:gd name="connsiteY6" fmla="*/ 0 h 877119"/>
                <a:gd name="connsiteX7" fmla="*/ 627722 w 627722"/>
                <a:gd name="connsiteY7" fmla="*/ 104622 h 877119"/>
                <a:gd name="connsiteX8" fmla="*/ 627722 w 627722"/>
                <a:gd name="connsiteY8" fmla="*/ 772497 h 877119"/>
                <a:gd name="connsiteX9" fmla="*/ 523100 w 627722"/>
                <a:gd name="connsiteY9" fmla="*/ 877119 h 877119"/>
                <a:gd name="connsiteX10" fmla="*/ 104622 w 627722"/>
                <a:gd name="connsiteY10" fmla="*/ 877119 h 877119"/>
                <a:gd name="connsiteX11" fmla="*/ 0 w 627722"/>
                <a:gd name="connsiteY11" fmla="*/ 772497 h 877119"/>
                <a:gd name="connsiteX12" fmla="*/ 0 w 627722"/>
                <a:gd name="connsiteY12" fmla="*/ 104622 h 877119"/>
                <a:gd name="connsiteX13" fmla="*/ 104622 w 627722"/>
                <a:gd name="connsiteY13" fmla="*/ 0 h 87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722" h="877119">
                  <a:moveTo>
                    <a:pt x="104622" y="0"/>
                  </a:moveTo>
                  <a:lnTo>
                    <a:pt x="179769" y="0"/>
                  </a:lnTo>
                  <a:lnTo>
                    <a:pt x="211749" y="16691"/>
                  </a:lnTo>
                  <a:cubicBezTo>
                    <a:pt x="249485" y="32039"/>
                    <a:pt x="290975" y="40526"/>
                    <a:pt x="334525" y="40526"/>
                  </a:cubicBezTo>
                  <a:cubicBezTo>
                    <a:pt x="378076" y="40526"/>
                    <a:pt x="419565" y="32039"/>
                    <a:pt x="457302" y="16691"/>
                  </a:cubicBezTo>
                  <a:lnTo>
                    <a:pt x="489281" y="0"/>
                  </a:lnTo>
                  <a:lnTo>
                    <a:pt x="523100" y="0"/>
                  </a:lnTo>
                  <a:cubicBezTo>
                    <a:pt x="580881" y="0"/>
                    <a:pt x="627722" y="46841"/>
                    <a:pt x="627722" y="104622"/>
                  </a:cubicBezTo>
                  <a:lnTo>
                    <a:pt x="627722" y="772497"/>
                  </a:lnTo>
                  <a:cubicBezTo>
                    <a:pt x="627722" y="830278"/>
                    <a:pt x="580881" y="877119"/>
                    <a:pt x="523100" y="877119"/>
                  </a:cubicBezTo>
                  <a:lnTo>
                    <a:pt x="104622" y="877119"/>
                  </a:lnTo>
                  <a:cubicBezTo>
                    <a:pt x="46841" y="877119"/>
                    <a:pt x="0" y="830278"/>
                    <a:pt x="0" y="772497"/>
                  </a:cubicBezTo>
                  <a:lnTo>
                    <a:pt x="0" y="104622"/>
                  </a:lnTo>
                  <a:cubicBezTo>
                    <a:pt x="0" y="46841"/>
                    <a:pt x="46841" y="0"/>
                    <a:pt x="104622" y="0"/>
                  </a:cubicBezTo>
                  <a:close/>
                </a:path>
              </a:pathLst>
            </a:custGeom>
            <a:solidFill>
              <a:schemeClr val="accent5"/>
            </a:solidFill>
            <a:ln w="6350">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spcBef>
                  <a:spcPts val="0"/>
                </a:spcBef>
                <a:spcAft>
                  <a:spcPts val="0"/>
                </a:spcAft>
                <a:buClrTx/>
                <a:buSzTx/>
                <a:buFontTx/>
                <a:buNone/>
                <a:tabLst/>
                <a:defRPr/>
              </a:pPr>
              <a:endParaRPr kumimoji="0" lang="en-US" sz="1000" b="0" i="0" u="none" strike="noStrike" kern="0" cap="none" spc="0" normalizeH="0" baseline="0" noProof="0">
                <a:ln>
                  <a:noFill/>
                </a:ln>
                <a:solidFill>
                  <a:srgbClr val="505050"/>
                </a:solidFill>
                <a:effectLst/>
                <a:uLnTx/>
                <a:uFillTx/>
                <a:latin typeface="Segoe UI"/>
                <a:ea typeface="+mn-ea"/>
                <a:cs typeface="+mn-cs"/>
              </a:endParaRPr>
            </a:p>
          </p:txBody>
        </p:sp>
      </p:grpSp>
      <p:sp>
        <p:nvSpPr>
          <p:cNvPr id="215" name="Rectangle: Rounded Corners 312">
            <a:extLst>
              <a:ext uri="{FF2B5EF4-FFF2-40B4-BE49-F238E27FC236}">
                <a16:creationId xmlns:a16="http://schemas.microsoft.com/office/drawing/2014/main" id="{7132F939-ED3E-3B4A-90EF-11EBA9728944}"/>
              </a:ext>
            </a:extLst>
          </p:cNvPr>
          <p:cNvSpPr/>
          <p:nvPr/>
        </p:nvSpPr>
        <p:spPr>
          <a:xfrm>
            <a:off x="6512369" y="3429994"/>
            <a:ext cx="251178" cy="730639"/>
          </a:xfrm>
          <a:prstGeom prst="roundRect">
            <a:avLst>
              <a:gd name="adj" fmla="val 50000"/>
            </a:avLst>
          </a:prstGeom>
          <a:solidFill>
            <a:schemeClr val="accent5"/>
          </a:solidFill>
          <a:ln w="6350">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a typeface="+mn-ea"/>
              <a:cs typeface="+mn-cs"/>
            </a:endParaRPr>
          </a:p>
        </p:txBody>
      </p:sp>
      <p:sp>
        <p:nvSpPr>
          <p:cNvPr id="216" name="Rectangle: Rounded Corners 313">
            <a:extLst>
              <a:ext uri="{FF2B5EF4-FFF2-40B4-BE49-F238E27FC236}">
                <a16:creationId xmlns:a16="http://schemas.microsoft.com/office/drawing/2014/main" id="{B91A9C6A-8514-3E43-BB3A-558C83F8C53B}"/>
              </a:ext>
            </a:extLst>
          </p:cNvPr>
          <p:cNvSpPr/>
          <p:nvPr/>
        </p:nvSpPr>
        <p:spPr>
          <a:xfrm>
            <a:off x="6871827" y="3429994"/>
            <a:ext cx="251178" cy="730639"/>
          </a:xfrm>
          <a:prstGeom prst="roundRect">
            <a:avLst>
              <a:gd name="adj" fmla="val 50000"/>
            </a:avLst>
          </a:prstGeom>
          <a:solidFill>
            <a:schemeClr val="accent5"/>
          </a:solidFill>
          <a:ln w="6350">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a typeface="+mn-ea"/>
              <a:cs typeface="+mn-cs"/>
            </a:endParaRPr>
          </a:p>
        </p:txBody>
      </p:sp>
      <p:sp>
        <p:nvSpPr>
          <p:cNvPr id="217" name="Rectangle: Rounded Corners 314">
            <a:extLst>
              <a:ext uri="{FF2B5EF4-FFF2-40B4-BE49-F238E27FC236}">
                <a16:creationId xmlns:a16="http://schemas.microsoft.com/office/drawing/2014/main" id="{ECFEC360-CB09-B74D-A9DF-AD08D7A5E435}"/>
              </a:ext>
            </a:extLst>
          </p:cNvPr>
          <p:cNvSpPr/>
          <p:nvPr/>
        </p:nvSpPr>
        <p:spPr>
          <a:xfrm>
            <a:off x="6460380" y="3094778"/>
            <a:ext cx="723948" cy="359895"/>
          </a:xfrm>
          <a:prstGeom prst="roundRect">
            <a:avLst/>
          </a:prstGeom>
          <a:solidFill>
            <a:schemeClr val="accent5"/>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algn="ctr" defTabSz="932472" fontAlgn="auto">
              <a:spcBef>
                <a:spcPts val="0"/>
              </a:spcBef>
              <a:spcAft>
                <a:spcPts val="0"/>
              </a:spcAft>
            </a:pPr>
            <a:endParaRPr lang="en-IN" sz="1100" kern="0" dirty="0">
              <a:gradFill>
                <a:gsLst>
                  <a:gs pos="0">
                    <a:srgbClr val="FFFFFF"/>
                  </a:gs>
                  <a:gs pos="100000">
                    <a:srgbClr val="FFFFFF"/>
                  </a:gs>
                </a:gsLst>
                <a:lin ang="5400000" scaled="0"/>
              </a:gradFill>
              <a:latin typeface="Segoe UI"/>
              <a:cs typeface="Segoe UI" pitchFamily="34" charset="0"/>
            </a:endParaRPr>
          </a:p>
        </p:txBody>
      </p:sp>
      <p:grpSp>
        <p:nvGrpSpPr>
          <p:cNvPr id="218" name="Group 217">
            <a:extLst>
              <a:ext uri="{FF2B5EF4-FFF2-40B4-BE49-F238E27FC236}">
                <a16:creationId xmlns:a16="http://schemas.microsoft.com/office/drawing/2014/main" id="{A50D51BD-BCB9-4E4C-9730-9BADA8467B78}"/>
              </a:ext>
            </a:extLst>
          </p:cNvPr>
          <p:cNvGrpSpPr/>
          <p:nvPr/>
        </p:nvGrpSpPr>
        <p:grpSpPr>
          <a:xfrm>
            <a:off x="6330543" y="2528722"/>
            <a:ext cx="973735" cy="1666875"/>
            <a:chOff x="4713628" y="3028950"/>
            <a:chExt cx="973735" cy="1666875"/>
          </a:xfrm>
        </p:grpSpPr>
        <p:sp>
          <p:nvSpPr>
            <p:cNvPr id="219" name="Freeform: Shape 316">
              <a:extLst>
                <a:ext uri="{FF2B5EF4-FFF2-40B4-BE49-F238E27FC236}">
                  <a16:creationId xmlns:a16="http://schemas.microsoft.com/office/drawing/2014/main" id="{B95608B2-7794-304A-BF68-91AC464AB585}"/>
                </a:ext>
              </a:extLst>
            </p:cNvPr>
            <p:cNvSpPr/>
            <p:nvPr/>
          </p:nvSpPr>
          <p:spPr>
            <a:xfrm>
              <a:off x="5143435" y="4025900"/>
              <a:ext cx="114121" cy="590550"/>
            </a:xfrm>
            <a:custGeom>
              <a:avLst/>
              <a:gdLst>
                <a:gd name="connsiteX0" fmla="*/ 0 w 76722"/>
                <a:gd name="connsiteY0" fmla="*/ 0 h 45719"/>
                <a:gd name="connsiteX1" fmla="*/ 76722 w 76722"/>
                <a:gd name="connsiteY1" fmla="*/ 0 h 45719"/>
                <a:gd name="connsiteX2" fmla="*/ 76722 w 76722"/>
                <a:gd name="connsiteY2" fmla="*/ 45719 h 45719"/>
                <a:gd name="connsiteX3" fmla="*/ 0 w 76722"/>
                <a:gd name="connsiteY3" fmla="*/ 45719 h 45719"/>
                <a:gd name="connsiteX4" fmla="*/ 0 w 7672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2" h="45719">
                  <a:moveTo>
                    <a:pt x="0" y="0"/>
                  </a:moveTo>
                  <a:lnTo>
                    <a:pt x="76722" y="0"/>
                  </a:lnTo>
                  <a:lnTo>
                    <a:pt x="76722" y="45719"/>
                  </a:lnTo>
                  <a:lnTo>
                    <a:pt x="0" y="45719"/>
                  </a:lnTo>
                  <a:lnTo>
                    <a:pt x="0" y="0"/>
                  </a:lnTo>
                  <a:close/>
                </a:path>
              </a:pathLst>
            </a:custGeom>
            <a:solidFill>
              <a:schemeClr val="accent1">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20" name="Group 219">
              <a:extLst>
                <a:ext uri="{FF2B5EF4-FFF2-40B4-BE49-F238E27FC236}">
                  <a16:creationId xmlns:a16="http://schemas.microsoft.com/office/drawing/2014/main" id="{533A24F0-01CD-D24A-A9E6-5CADD2B56502}"/>
                </a:ext>
              </a:extLst>
            </p:cNvPr>
            <p:cNvGrpSpPr/>
            <p:nvPr/>
          </p:nvGrpSpPr>
          <p:grpSpPr>
            <a:xfrm>
              <a:off x="4713628" y="3028950"/>
              <a:ext cx="973734" cy="931508"/>
              <a:chOff x="6129960" y="3028950"/>
              <a:chExt cx="973734" cy="931508"/>
            </a:xfrm>
          </p:grpSpPr>
          <p:sp>
            <p:nvSpPr>
              <p:cNvPr id="225" name="Rectangle: Top Corners Rounded 327">
                <a:extLst>
                  <a:ext uri="{FF2B5EF4-FFF2-40B4-BE49-F238E27FC236}">
                    <a16:creationId xmlns:a16="http://schemas.microsoft.com/office/drawing/2014/main" id="{FFCB391C-FEA5-7343-A1A6-EA3BF2CC262B}"/>
                  </a:ext>
                </a:extLst>
              </p:cNvPr>
              <p:cNvSpPr/>
              <p:nvPr/>
            </p:nvSpPr>
            <p:spPr bwMode="auto">
              <a:xfrm>
                <a:off x="7003257" y="3496258"/>
                <a:ext cx="100437" cy="464200"/>
              </a:xfrm>
              <a:prstGeom prst="round2SameRect">
                <a:avLst/>
              </a:prstGeom>
              <a:solidFill>
                <a:schemeClr val="accent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6" name="Rectangle: Top Corners Rounded 329">
                <a:extLst>
                  <a:ext uri="{FF2B5EF4-FFF2-40B4-BE49-F238E27FC236}">
                    <a16:creationId xmlns:a16="http://schemas.microsoft.com/office/drawing/2014/main" id="{99F06343-E45E-0041-B748-3EACB244AA1A}"/>
                  </a:ext>
                </a:extLst>
              </p:cNvPr>
              <p:cNvSpPr/>
              <p:nvPr/>
            </p:nvSpPr>
            <p:spPr bwMode="auto">
              <a:xfrm>
                <a:off x="6129960" y="3496258"/>
                <a:ext cx="100437" cy="464200"/>
              </a:xfrm>
              <a:prstGeom prst="round2SameRect">
                <a:avLst/>
              </a:prstGeom>
              <a:solidFill>
                <a:schemeClr val="accent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7" name="Rectangle: Top Corners Rounded 330">
                <a:extLst>
                  <a:ext uri="{FF2B5EF4-FFF2-40B4-BE49-F238E27FC236}">
                    <a16:creationId xmlns:a16="http://schemas.microsoft.com/office/drawing/2014/main" id="{649A19A2-2341-5744-89B0-5EF56F1B3CBE}"/>
                  </a:ext>
                </a:extLst>
              </p:cNvPr>
              <p:cNvSpPr/>
              <p:nvPr/>
            </p:nvSpPr>
            <p:spPr bwMode="auto">
              <a:xfrm>
                <a:off x="6239129" y="3028950"/>
                <a:ext cx="755396" cy="848538"/>
              </a:xfrm>
              <a:prstGeom prst="round2SameRect">
                <a:avLst>
                  <a:gd name="adj1" fmla="val 42709"/>
                  <a:gd name="adj2" fmla="val 0"/>
                </a:avLst>
              </a:prstGeom>
              <a:solidFill>
                <a:srgbClr val="008DB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21" name="Rectangle: Top Corners Rounded 318">
              <a:extLst>
                <a:ext uri="{FF2B5EF4-FFF2-40B4-BE49-F238E27FC236}">
                  <a16:creationId xmlns:a16="http://schemas.microsoft.com/office/drawing/2014/main" id="{F9BB34B7-4E76-3545-A473-6C142CE79224}"/>
                </a:ext>
              </a:extLst>
            </p:cNvPr>
            <p:cNvSpPr/>
            <p:nvPr/>
          </p:nvSpPr>
          <p:spPr>
            <a:xfrm>
              <a:off x="4713628" y="3886200"/>
              <a:ext cx="973735" cy="155575"/>
            </a:xfrm>
            <a:prstGeom prst="round2SameRect">
              <a:avLst>
                <a:gd name="adj1" fmla="val 0"/>
                <a:gd name="adj2" fmla="val 50000"/>
              </a:avLst>
            </a:prstGeom>
            <a:solidFill>
              <a:schemeClr val="accent1">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2" name="Rectangle: Top Corners Rounded 319">
              <a:extLst>
                <a:ext uri="{FF2B5EF4-FFF2-40B4-BE49-F238E27FC236}">
                  <a16:creationId xmlns:a16="http://schemas.microsoft.com/office/drawing/2014/main" id="{908D529C-79D9-F248-8FBF-E78E8B086E35}"/>
                </a:ext>
              </a:extLst>
            </p:cNvPr>
            <p:cNvSpPr/>
            <p:nvPr/>
          </p:nvSpPr>
          <p:spPr>
            <a:xfrm>
              <a:off x="5079972" y="3467100"/>
              <a:ext cx="241046" cy="317500"/>
            </a:xfrm>
            <a:prstGeom prst="round2SameRect">
              <a:avLst>
                <a:gd name="adj1" fmla="val 10537"/>
                <a:gd name="adj2" fmla="val 7903"/>
              </a:avLst>
            </a:prstGeom>
            <a:solidFill>
              <a:schemeClr val="accent1">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3" name="Rectangle: Top Corners Rounded 320">
              <a:extLst>
                <a:ext uri="{FF2B5EF4-FFF2-40B4-BE49-F238E27FC236}">
                  <a16:creationId xmlns:a16="http://schemas.microsoft.com/office/drawing/2014/main" id="{B9BE1413-B8DE-6F48-823B-E2B2859E0EEC}"/>
                </a:ext>
              </a:extLst>
            </p:cNvPr>
            <p:cNvSpPr/>
            <p:nvPr/>
          </p:nvSpPr>
          <p:spPr>
            <a:xfrm>
              <a:off x="5140297" y="3543300"/>
              <a:ext cx="120396" cy="454025"/>
            </a:xfrm>
            <a:prstGeom prst="round2SameRect">
              <a:avLst>
                <a:gd name="adj1" fmla="val 0"/>
                <a:gd name="adj2" fmla="val 0"/>
              </a:avLst>
            </a:prstGeom>
            <a:solidFill>
              <a:schemeClr val="accent1">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4" name="Flowchart: Extract 325">
              <a:extLst>
                <a:ext uri="{FF2B5EF4-FFF2-40B4-BE49-F238E27FC236}">
                  <a16:creationId xmlns:a16="http://schemas.microsoft.com/office/drawing/2014/main" id="{78632AED-DDFD-C44D-93FE-B6C4DA401750}"/>
                </a:ext>
              </a:extLst>
            </p:cNvPr>
            <p:cNvSpPr/>
            <p:nvPr/>
          </p:nvSpPr>
          <p:spPr>
            <a:xfrm>
              <a:off x="4948070" y="4552950"/>
              <a:ext cx="504850" cy="142875"/>
            </a:xfrm>
            <a:prstGeom prst="flowChartExtract">
              <a:avLst/>
            </a:prstGeom>
            <a:solidFill>
              <a:schemeClr val="accent1">
                <a:lumMod val="50000"/>
              </a:schemeClr>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auto" latinLnBrk="0" hangingPunct="1">
                <a:spcBef>
                  <a:spcPts val="0"/>
                </a:spcBef>
                <a:spcAft>
                  <a:spcPts val="0"/>
                </a:spcAft>
                <a:buClrTx/>
                <a:buSzTx/>
                <a:buFontTx/>
                <a:buNone/>
                <a:tabLst/>
                <a:defRPr/>
              </a:pPr>
              <a:endPar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25" name="Rectangle 424">
            <a:extLst>
              <a:ext uri="{FF2B5EF4-FFF2-40B4-BE49-F238E27FC236}">
                <a16:creationId xmlns:a16="http://schemas.microsoft.com/office/drawing/2014/main" id="{4B922A6C-198E-284A-A407-4ACEB298160B}"/>
              </a:ext>
            </a:extLst>
          </p:cNvPr>
          <p:cNvSpPr/>
          <p:nvPr/>
        </p:nvSpPr>
        <p:spPr>
          <a:xfrm>
            <a:off x="6633815" y="364880"/>
            <a:ext cx="1066883" cy="769375"/>
          </a:xfrm>
          <a:prstGeom prst="rect">
            <a:avLst/>
          </a:prstGeom>
          <a:solidFill>
            <a:schemeClr val="tx1">
              <a:lumMod val="10000"/>
              <a:lumOff val="9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Rectangle 425">
            <a:extLst>
              <a:ext uri="{FF2B5EF4-FFF2-40B4-BE49-F238E27FC236}">
                <a16:creationId xmlns:a16="http://schemas.microsoft.com/office/drawing/2014/main" id="{1603DD4E-8D57-2746-903E-9F58FA7BF517}"/>
              </a:ext>
            </a:extLst>
          </p:cNvPr>
          <p:cNvSpPr/>
          <p:nvPr/>
        </p:nvSpPr>
        <p:spPr>
          <a:xfrm>
            <a:off x="7751354" y="364880"/>
            <a:ext cx="1066883" cy="769375"/>
          </a:xfrm>
          <a:prstGeom prst="rect">
            <a:avLst/>
          </a:prstGeom>
          <a:solidFill>
            <a:schemeClr val="tx1">
              <a:lumMod val="10000"/>
              <a:lumOff val="9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Oval 7">
            <a:extLst>
              <a:ext uri="{FF2B5EF4-FFF2-40B4-BE49-F238E27FC236}">
                <a16:creationId xmlns:a16="http://schemas.microsoft.com/office/drawing/2014/main" id="{630FF166-E1F0-5542-ADF4-3BBDE7EEDE20}"/>
              </a:ext>
            </a:extLst>
          </p:cNvPr>
          <p:cNvSpPr/>
          <p:nvPr/>
        </p:nvSpPr>
        <p:spPr>
          <a:xfrm>
            <a:off x="7549768" y="977239"/>
            <a:ext cx="90797" cy="90797"/>
          </a:xfrm>
          <a:prstGeom prst="ellipse">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7" name="Oval 426">
            <a:extLst>
              <a:ext uri="{FF2B5EF4-FFF2-40B4-BE49-F238E27FC236}">
                <a16:creationId xmlns:a16="http://schemas.microsoft.com/office/drawing/2014/main" id="{00EE95DE-E02A-D54C-A559-107C0D535176}"/>
              </a:ext>
            </a:extLst>
          </p:cNvPr>
          <p:cNvSpPr/>
          <p:nvPr/>
        </p:nvSpPr>
        <p:spPr>
          <a:xfrm>
            <a:off x="7816468" y="977239"/>
            <a:ext cx="90797" cy="90797"/>
          </a:xfrm>
          <a:prstGeom prst="ellipse">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28" name="Graphic 4">
            <a:extLst>
              <a:ext uri="{FF2B5EF4-FFF2-40B4-BE49-F238E27FC236}">
                <a16:creationId xmlns:a16="http://schemas.microsoft.com/office/drawing/2014/main" id="{78753FC0-75CD-0E4A-A23A-3F70D053B4BD}"/>
              </a:ext>
            </a:extLst>
          </p:cNvPr>
          <p:cNvGrpSpPr/>
          <p:nvPr/>
        </p:nvGrpSpPr>
        <p:grpSpPr>
          <a:xfrm flipH="1">
            <a:off x="8843239" y="1278172"/>
            <a:ext cx="778669" cy="317436"/>
            <a:chOff x="3429000" y="-2152650"/>
            <a:chExt cx="5467350" cy="2228850"/>
          </a:xfrm>
        </p:grpSpPr>
        <p:sp>
          <p:nvSpPr>
            <p:cNvPr id="429" name="Freeform: Shape 337">
              <a:extLst>
                <a:ext uri="{FF2B5EF4-FFF2-40B4-BE49-F238E27FC236}">
                  <a16:creationId xmlns:a16="http://schemas.microsoft.com/office/drawing/2014/main" id="{549E99F6-AEE4-5C49-BEBE-681826FACFF6}"/>
                </a:ext>
              </a:extLst>
            </p:cNvPr>
            <p:cNvSpPr/>
            <p:nvPr/>
          </p:nvSpPr>
          <p:spPr>
            <a:xfrm>
              <a:off x="5217742" y="-2159794"/>
              <a:ext cx="3657600" cy="2238375"/>
            </a:xfrm>
            <a:custGeom>
              <a:avLst/>
              <a:gdLst>
                <a:gd name="connsiteX0" fmla="*/ 310568 w 3657600"/>
                <a:gd name="connsiteY0" fmla="*/ 2235994 h 2238375"/>
                <a:gd name="connsiteX1" fmla="*/ 234368 w 3657600"/>
                <a:gd name="connsiteY1" fmla="*/ 988219 h 2238375"/>
                <a:gd name="connsiteX2" fmla="*/ 358193 w 3657600"/>
                <a:gd name="connsiteY2" fmla="*/ 1721644 h 2238375"/>
                <a:gd name="connsiteX3" fmla="*/ 405818 w 3657600"/>
                <a:gd name="connsiteY3" fmla="*/ 226219 h 2238375"/>
                <a:gd name="connsiteX4" fmla="*/ 1082093 w 3657600"/>
                <a:gd name="connsiteY4" fmla="*/ 1674019 h 2238375"/>
                <a:gd name="connsiteX5" fmla="*/ 1701218 w 3657600"/>
                <a:gd name="connsiteY5" fmla="*/ 1569244 h 2238375"/>
                <a:gd name="connsiteX6" fmla="*/ 1586918 w 3657600"/>
                <a:gd name="connsiteY6" fmla="*/ 921544 h 2238375"/>
                <a:gd name="connsiteX7" fmla="*/ 1844093 w 3657600"/>
                <a:gd name="connsiteY7" fmla="*/ 7144 h 2238375"/>
                <a:gd name="connsiteX8" fmla="*/ 2148893 w 3657600"/>
                <a:gd name="connsiteY8" fmla="*/ 1016794 h 2238375"/>
                <a:gd name="connsiteX9" fmla="*/ 2463218 w 3657600"/>
                <a:gd name="connsiteY9" fmla="*/ 1921669 h 2238375"/>
                <a:gd name="connsiteX10" fmla="*/ 2891843 w 3657600"/>
                <a:gd name="connsiteY10" fmla="*/ 1388269 h 2238375"/>
                <a:gd name="connsiteX11" fmla="*/ 3082343 w 3657600"/>
                <a:gd name="connsiteY11" fmla="*/ 1988344 h 2238375"/>
                <a:gd name="connsiteX12" fmla="*/ 3482393 w 3657600"/>
                <a:gd name="connsiteY12" fmla="*/ 1769269 h 2238375"/>
                <a:gd name="connsiteX13" fmla="*/ 3644318 w 3657600"/>
                <a:gd name="connsiteY13" fmla="*/ 2235994 h 2238375"/>
                <a:gd name="connsiteX14" fmla="*/ 310568 w 3657600"/>
                <a:gd name="connsiteY14" fmla="*/ 223599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238375">
                  <a:moveTo>
                    <a:pt x="310568" y="2235994"/>
                  </a:moveTo>
                  <a:cubicBezTo>
                    <a:pt x="310568" y="2235994"/>
                    <a:pt x="-318083" y="2045494"/>
                    <a:pt x="234368" y="988219"/>
                  </a:cubicBezTo>
                  <a:cubicBezTo>
                    <a:pt x="234368" y="988219"/>
                    <a:pt x="120068" y="1607344"/>
                    <a:pt x="358193" y="1721644"/>
                  </a:cubicBezTo>
                  <a:cubicBezTo>
                    <a:pt x="358193" y="1721644"/>
                    <a:pt x="758243" y="788194"/>
                    <a:pt x="405818" y="226219"/>
                  </a:cubicBezTo>
                  <a:cubicBezTo>
                    <a:pt x="405818" y="226219"/>
                    <a:pt x="1129718" y="597694"/>
                    <a:pt x="1082093" y="1674019"/>
                  </a:cubicBezTo>
                  <a:cubicBezTo>
                    <a:pt x="1082093" y="1674019"/>
                    <a:pt x="1405943" y="1435894"/>
                    <a:pt x="1701218" y="1569244"/>
                  </a:cubicBezTo>
                  <a:cubicBezTo>
                    <a:pt x="1701218" y="1569244"/>
                    <a:pt x="1800278" y="1348264"/>
                    <a:pt x="1586918" y="921544"/>
                  </a:cubicBezTo>
                  <a:cubicBezTo>
                    <a:pt x="1367843" y="483394"/>
                    <a:pt x="1844093" y="7144"/>
                    <a:pt x="1844093" y="7144"/>
                  </a:cubicBezTo>
                  <a:cubicBezTo>
                    <a:pt x="1844093" y="7144"/>
                    <a:pt x="1623113" y="503396"/>
                    <a:pt x="2148893" y="1016794"/>
                  </a:cubicBezTo>
                  <a:cubicBezTo>
                    <a:pt x="2567993" y="1426369"/>
                    <a:pt x="2463218" y="1921669"/>
                    <a:pt x="2463218" y="1921669"/>
                  </a:cubicBezTo>
                  <a:cubicBezTo>
                    <a:pt x="2463218" y="1921669"/>
                    <a:pt x="3015668" y="1874044"/>
                    <a:pt x="2891843" y="1388269"/>
                  </a:cubicBezTo>
                  <a:cubicBezTo>
                    <a:pt x="2891843" y="1388269"/>
                    <a:pt x="3158543" y="1683544"/>
                    <a:pt x="3082343" y="1988344"/>
                  </a:cubicBezTo>
                  <a:cubicBezTo>
                    <a:pt x="3082343" y="1988344"/>
                    <a:pt x="3491918" y="1988344"/>
                    <a:pt x="3482393" y="1769269"/>
                  </a:cubicBezTo>
                  <a:cubicBezTo>
                    <a:pt x="3482393" y="1769269"/>
                    <a:pt x="3701468" y="2026444"/>
                    <a:pt x="3644318" y="2235994"/>
                  </a:cubicBezTo>
                  <a:lnTo>
                    <a:pt x="310568" y="2235994"/>
                  </a:lnTo>
                  <a:close/>
                </a:path>
              </a:pathLst>
            </a:custGeom>
            <a:solidFill>
              <a:schemeClr val="accent6"/>
            </a:solidFill>
            <a:ln w="9525" cap="flat">
              <a:noFill/>
              <a:prstDash val="solid"/>
              <a:miter/>
            </a:ln>
          </p:spPr>
          <p:txBody>
            <a:bodyPr rtlCol="0" anchor="ctr"/>
            <a:lstStyle/>
            <a:p>
              <a:endParaRPr lang="en-US"/>
            </a:p>
          </p:txBody>
        </p:sp>
        <p:sp>
          <p:nvSpPr>
            <p:cNvPr id="430" name="Freeform: Shape 338">
              <a:extLst>
                <a:ext uri="{FF2B5EF4-FFF2-40B4-BE49-F238E27FC236}">
                  <a16:creationId xmlns:a16="http://schemas.microsoft.com/office/drawing/2014/main" id="{BF34DF16-3CE4-E94E-B546-D331374DB20A}"/>
                </a:ext>
              </a:extLst>
            </p:cNvPr>
            <p:cNvSpPr/>
            <p:nvPr/>
          </p:nvSpPr>
          <p:spPr>
            <a:xfrm>
              <a:off x="3421599" y="-1369219"/>
              <a:ext cx="2105025" cy="1447800"/>
            </a:xfrm>
            <a:custGeom>
              <a:avLst/>
              <a:gdLst>
                <a:gd name="connsiteX0" fmla="*/ 1801911 w 2105025"/>
                <a:gd name="connsiteY0" fmla="*/ 969169 h 1447800"/>
                <a:gd name="connsiteX1" fmla="*/ 1573311 w 2105025"/>
                <a:gd name="connsiteY1" fmla="*/ 159544 h 1447800"/>
                <a:gd name="connsiteX2" fmla="*/ 1239936 w 2105025"/>
                <a:gd name="connsiteY2" fmla="*/ 912019 h 1447800"/>
                <a:gd name="connsiteX3" fmla="*/ 716061 w 2105025"/>
                <a:gd name="connsiteY3" fmla="*/ 835819 h 1447800"/>
                <a:gd name="connsiteX4" fmla="*/ 344586 w 2105025"/>
                <a:gd name="connsiteY4" fmla="*/ 7144 h 1447800"/>
                <a:gd name="connsiteX5" fmla="*/ 220761 w 2105025"/>
                <a:gd name="connsiteY5" fmla="*/ 816769 h 1447800"/>
                <a:gd name="connsiteX6" fmla="*/ 20736 w 2105025"/>
                <a:gd name="connsiteY6" fmla="*/ 1445419 h 1447800"/>
                <a:gd name="connsiteX7" fmla="*/ 2106711 w 2105025"/>
                <a:gd name="connsiteY7" fmla="*/ 1445419 h 1447800"/>
                <a:gd name="connsiteX8" fmla="*/ 1801911 w 2105025"/>
                <a:gd name="connsiteY8" fmla="*/ 969169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5025" h="1447800">
                  <a:moveTo>
                    <a:pt x="1801911" y="969169"/>
                  </a:moveTo>
                  <a:cubicBezTo>
                    <a:pt x="1801911" y="969169"/>
                    <a:pt x="1344711" y="959644"/>
                    <a:pt x="1573311" y="159544"/>
                  </a:cubicBezTo>
                  <a:cubicBezTo>
                    <a:pt x="1573311" y="159544"/>
                    <a:pt x="1182786" y="416719"/>
                    <a:pt x="1239936" y="912019"/>
                  </a:cubicBezTo>
                  <a:cubicBezTo>
                    <a:pt x="1239936" y="912019"/>
                    <a:pt x="954186" y="711994"/>
                    <a:pt x="716061" y="835819"/>
                  </a:cubicBezTo>
                  <a:cubicBezTo>
                    <a:pt x="716061" y="835819"/>
                    <a:pt x="858936" y="226219"/>
                    <a:pt x="344586" y="7144"/>
                  </a:cubicBezTo>
                  <a:cubicBezTo>
                    <a:pt x="344586" y="7144"/>
                    <a:pt x="506511" y="426244"/>
                    <a:pt x="220761" y="816769"/>
                  </a:cubicBezTo>
                  <a:cubicBezTo>
                    <a:pt x="-70704" y="1215866"/>
                    <a:pt x="20736" y="1445419"/>
                    <a:pt x="20736" y="1445419"/>
                  </a:cubicBezTo>
                  <a:lnTo>
                    <a:pt x="2106711" y="1445419"/>
                  </a:lnTo>
                  <a:lnTo>
                    <a:pt x="1801911" y="969169"/>
                  </a:lnTo>
                  <a:close/>
                </a:path>
              </a:pathLst>
            </a:custGeom>
            <a:solidFill>
              <a:schemeClr val="accent6"/>
            </a:solidFill>
            <a:ln w="9525" cap="flat">
              <a:noFill/>
              <a:prstDash val="solid"/>
              <a:miter/>
            </a:ln>
          </p:spPr>
          <p:txBody>
            <a:bodyPr rtlCol="0" anchor="ctr"/>
            <a:lstStyle/>
            <a:p>
              <a:endParaRPr lang="en-US"/>
            </a:p>
          </p:txBody>
        </p:sp>
        <p:sp>
          <p:nvSpPr>
            <p:cNvPr id="431" name="Freeform: Shape 339">
              <a:extLst>
                <a:ext uri="{FF2B5EF4-FFF2-40B4-BE49-F238E27FC236}">
                  <a16:creationId xmlns:a16="http://schemas.microsoft.com/office/drawing/2014/main" id="{69AF6196-0413-1649-8422-0CDEC3B272B3}"/>
                </a:ext>
              </a:extLst>
            </p:cNvPr>
            <p:cNvSpPr/>
            <p:nvPr/>
          </p:nvSpPr>
          <p:spPr>
            <a:xfrm>
              <a:off x="3597116" y="-1416844"/>
              <a:ext cx="2505075" cy="1495425"/>
            </a:xfrm>
            <a:custGeom>
              <a:avLst/>
              <a:gdLst>
                <a:gd name="connsiteX0" fmla="*/ 2312194 w 2505075"/>
                <a:gd name="connsiteY0" fmla="*/ 7144 h 1495425"/>
                <a:gd name="connsiteX1" fmla="*/ 1969294 w 2505075"/>
                <a:gd name="connsiteY1" fmla="*/ 1302544 h 1495425"/>
                <a:gd name="connsiteX2" fmla="*/ 1626394 w 2505075"/>
                <a:gd name="connsiteY2" fmla="*/ 1302544 h 1495425"/>
                <a:gd name="connsiteX3" fmla="*/ 1264444 w 2505075"/>
                <a:gd name="connsiteY3" fmla="*/ 921544 h 1495425"/>
                <a:gd name="connsiteX4" fmla="*/ 1321594 w 2505075"/>
                <a:gd name="connsiteY4" fmla="*/ 1273969 h 1495425"/>
                <a:gd name="connsiteX5" fmla="*/ 1026319 w 2505075"/>
                <a:gd name="connsiteY5" fmla="*/ 1273969 h 1495425"/>
                <a:gd name="connsiteX6" fmla="*/ 835819 w 2505075"/>
                <a:gd name="connsiteY6" fmla="*/ 978694 h 1495425"/>
                <a:gd name="connsiteX7" fmla="*/ 816769 w 2505075"/>
                <a:gd name="connsiteY7" fmla="*/ 1302544 h 1495425"/>
                <a:gd name="connsiteX8" fmla="*/ 416719 w 2505075"/>
                <a:gd name="connsiteY8" fmla="*/ 1302544 h 1495425"/>
                <a:gd name="connsiteX9" fmla="*/ 416719 w 2505075"/>
                <a:gd name="connsiteY9" fmla="*/ 721519 h 1495425"/>
                <a:gd name="connsiteX10" fmla="*/ 7144 w 2505075"/>
                <a:gd name="connsiteY10" fmla="*/ 1493044 h 1495425"/>
                <a:gd name="connsiteX11" fmla="*/ 2369344 w 2505075"/>
                <a:gd name="connsiteY11" fmla="*/ 1493044 h 1495425"/>
                <a:gd name="connsiteX12" fmla="*/ 2312194 w 2505075"/>
                <a:gd name="connsiteY12"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5075" h="1495425">
                  <a:moveTo>
                    <a:pt x="2312194" y="7144"/>
                  </a:moveTo>
                  <a:cubicBezTo>
                    <a:pt x="2312194" y="7144"/>
                    <a:pt x="2359819" y="845344"/>
                    <a:pt x="1969294" y="1302544"/>
                  </a:cubicBezTo>
                  <a:lnTo>
                    <a:pt x="1626394" y="1302544"/>
                  </a:lnTo>
                  <a:cubicBezTo>
                    <a:pt x="1626394" y="1302544"/>
                    <a:pt x="1254919" y="1235869"/>
                    <a:pt x="1264444" y="921544"/>
                  </a:cubicBezTo>
                  <a:cubicBezTo>
                    <a:pt x="1264444" y="921544"/>
                    <a:pt x="1188244" y="1159669"/>
                    <a:pt x="1321594" y="1273969"/>
                  </a:cubicBezTo>
                  <a:lnTo>
                    <a:pt x="1026319" y="1273969"/>
                  </a:lnTo>
                  <a:cubicBezTo>
                    <a:pt x="1026319" y="1273969"/>
                    <a:pt x="740569" y="1235869"/>
                    <a:pt x="835819" y="978694"/>
                  </a:cubicBezTo>
                  <a:cubicBezTo>
                    <a:pt x="835819" y="978694"/>
                    <a:pt x="692944" y="1150144"/>
                    <a:pt x="816769" y="1302544"/>
                  </a:cubicBezTo>
                  <a:lnTo>
                    <a:pt x="416719" y="1302544"/>
                  </a:lnTo>
                  <a:cubicBezTo>
                    <a:pt x="416719" y="1302544"/>
                    <a:pt x="588169" y="912019"/>
                    <a:pt x="416719" y="721519"/>
                  </a:cubicBezTo>
                  <a:cubicBezTo>
                    <a:pt x="416719" y="721519"/>
                    <a:pt x="473869" y="1054894"/>
                    <a:pt x="7144" y="1493044"/>
                  </a:cubicBezTo>
                  <a:lnTo>
                    <a:pt x="2369344" y="1493044"/>
                  </a:lnTo>
                  <a:cubicBezTo>
                    <a:pt x="2535079" y="1096804"/>
                    <a:pt x="2588419" y="569119"/>
                    <a:pt x="2312194" y="7144"/>
                  </a:cubicBezTo>
                  <a:close/>
                </a:path>
              </a:pathLst>
            </a:custGeom>
            <a:solidFill>
              <a:schemeClr val="accent5"/>
            </a:solidFill>
            <a:ln w="9525" cap="flat">
              <a:noFill/>
              <a:prstDash val="solid"/>
              <a:miter/>
            </a:ln>
          </p:spPr>
          <p:txBody>
            <a:bodyPr rtlCol="0" anchor="ctr"/>
            <a:lstStyle/>
            <a:p>
              <a:endParaRPr lang="en-US"/>
            </a:p>
          </p:txBody>
        </p:sp>
        <p:sp>
          <p:nvSpPr>
            <p:cNvPr id="432" name="Freeform: Shape 340">
              <a:extLst>
                <a:ext uri="{FF2B5EF4-FFF2-40B4-BE49-F238E27FC236}">
                  <a16:creationId xmlns:a16="http://schemas.microsoft.com/office/drawing/2014/main" id="{C2576110-51D0-D145-8C76-79E3688EAB85}"/>
                </a:ext>
              </a:extLst>
            </p:cNvPr>
            <p:cNvSpPr/>
            <p:nvPr/>
          </p:nvSpPr>
          <p:spPr>
            <a:xfrm>
              <a:off x="5840254" y="-1540669"/>
              <a:ext cx="3057525" cy="1619250"/>
            </a:xfrm>
            <a:custGeom>
              <a:avLst/>
              <a:gdLst>
                <a:gd name="connsiteX0" fmla="*/ 221456 w 3057525"/>
                <a:gd name="connsiteY0" fmla="*/ 1331119 h 1619250"/>
                <a:gd name="connsiteX1" fmla="*/ 697706 w 3057525"/>
                <a:gd name="connsiteY1" fmla="*/ 1102519 h 1619250"/>
                <a:gd name="connsiteX2" fmla="*/ 812006 w 3057525"/>
                <a:gd name="connsiteY2" fmla="*/ 1359694 h 1619250"/>
                <a:gd name="connsiteX3" fmla="*/ 1250156 w 3057525"/>
                <a:gd name="connsiteY3" fmla="*/ 1359694 h 1619250"/>
                <a:gd name="connsiteX4" fmla="*/ 1345406 w 3057525"/>
                <a:gd name="connsiteY4" fmla="*/ 835819 h 1619250"/>
                <a:gd name="connsiteX5" fmla="*/ 1107281 w 3057525"/>
                <a:gd name="connsiteY5" fmla="*/ 7144 h 1619250"/>
                <a:gd name="connsiteX6" fmla="*/ 1602581 w 3057525"/>
                <a:gd name="connsiteY6" fmla="*/ 826294 h 1619250"/>
                <a:gd name="connsiteX7" fmla="*/ 1726406 w 3057525"/>
                <a:gd name="connsiteY7" fmla="*/ 1445419 h 1619250"/>
                <a:gd name="connsiteX8" fmla="*/ 2135981 w 3057525"/>
                <a:gd name="connsiteY8" fmla="*/ 1445419 h 1619250"/>
                <a:gd name="connsiteX9" fmla="*/ 2288381 w 3057525"/>
                <a:gd name="connsiteY9" fmla="*/ 1226344 h 1619250"/>
                <a:gd name="connsiteX10" fmla="*/ 2355056 w 3057525"/>
                <a:gd name="connsiteY10" fmla="*/ 1473994 h 1619250"/>
                <a:gd name="connsiteX11" fmla="*/ 2850357 w 3057525"/>
                <a:gd name="connsiteY11" fmla="*/ 1473994 h 1619250"/>
                <a:gd name="connsiteX12" fmla="*/ 2955132 w 3057525"/>
                <a:gd name="connsiteY12" fmla="*/ 1054894 h 1619250"/>
                <a:gd name="connsiteX13" fmla="*/ 2945607 w 3057525"/>
                <a:gd name="connsiteY13" fmla="*/ 1616869 h 1619250"/>
                <a:gd name="connsiteX14" fmla="*/ 7144 w 3057525"/>
                <a:gd name="connsiteY14" fmla="*/ 1616869 h 1619250"/>
                <a:gd name="connsiteX15" fmla="*/ 221456 w 3057525"/>
                <a:gd name="connsiteY15" fmla="*/ 1331119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7525" h="1619250">
                  <a:moveTo>
                    <a:pt x="221456" y="1331119"/>
                  </a:moveTo>
                  <a:cubicBezTo>
                    <a:pt x="221456" y="1331119"/>
                    <a:pt x="764381" y="1388269"/>
                    <a:pt x="697706" y="1102519"/>
                  </a:cubicBezTo>
                  <a:cubicBezTo>
                    <a:pt x="697706" y="1102519"/>
                    <a:pt x="850106" y="1207294"/>
                    <a:pt x="812006" y="1359694"/>
                  </a:cubicBezTo>
                  <a:lnTo>
                    <a:pt x="1250156" y="1359694"/>
                  </a:lnTo>
                  <a:cubicBezTo>
                    <a:pt x="1250156" y="1359694"/>
                    <a:pt x="1554956" y="1121569"/>
                    <a:pt x="1345406" y="835819"/>
                  </a:cubicBezTo>
                  <a:cubicBezTo>
                    <a:pt x="1135856" y="550069"/>
                    <a:pt x="1021556" y="216694"/>
                    <a:pt x="1107281" y="7144"/>
                  </a:cubicBezTo>
                  <a:cubicBezTo>
                    <a:pt x="1107281" y="7144"/>
                    <a:pt x="1050131" y="473869"/>
                    <a:pt x="1602581" y="826294"/>
                  </a:cubicBezTo>
                  <a:cubicBezTo>
                    <a:pt x="1878806" y="1016794"/>
                    <a:pt x="1726406" y="1445419"/>
                    <a:pt x="1726406" y="1445419"/>
                  </a:cubicBezTo>
                  <a:lnTo>
                    <a:pt x="2135981" y="1445419"/>
                  </a:lnTo>
                  <a:cubicBezTo>
                    <a:pt x="2135981" y="1445419"/>
                    <a:pt x="2316956" y="1407319"/>
                    <a:pt x="2288381" y="1226344"/>
                  </a:cubicBezTo>
                  <a:cubicBezTo>
                    <a:pt x="2288381" y="1226344"/>
                    <a:pt x="2421731" y="1369219"/>
                    <a:pt x="2355056" y="1473994"/>
                  </a:cubicBezTo>
                  <a:lnTo>
                    <a:pt x="2850357" y="1473994"/>
                  </a:lnTo>
                  <a:cubicBezTo>
                    <a:pt x="2850357" y="1473994"/>
                    <a:pt x="3078957" y="1312069"/>
                    <a:pt x="2955132" y="1054894"/>
                  </a:cubicBezTo>
                  <a:cubicBezTo>
                    <a:pt x="2955132" y="1054894"/>
                    <a:pt x="3183732" y="1283494"/>
                    <a:pt x="2945607" y="1616869"/>
                  </a:cubicBezTo>
                  <a:lnTo>
                    <a:pt x="7144" y="1616869"/>
                  </a:lnTo>
                  <a:lnTo>
                    <a:pt x="221456" y="1331119"/>
                  </a:lnTo>
                  <a:close/>
                </a:path>
              </a:pathLst>
            </a:custGeom>
            <a:solidFill>
              <a:schemeClr val="accent5"/>
            </a:solidFill>
            <a:ln w="9525" cap="flat">
              <a:noFill/>
              <a:prstDash val="solid"/>
              <a:miter/>
            </a:ln>
          </p:spPr>
          <p:txBody>
            <a:bodyPr rtlCol="0" anchor="ctr"/>
            <a:lstStyle/>
            <a:p>
              <a:endParaRPr lang="en-US"/>
            </a:p>
          </p:txBody>
        </p:sp>
      </p:grpSp>
      <p:grpSp>
        <p:nvGrpSpPr>
          <p:cNvPr id="433" name="Graphic 4">
            <a:extLst>
              <a:ext uri="{FF2B5EF4-FFF2-40B4-BE49-F238E27FC236}">
                <a16:creationId xmlns:a16="http://schemas.microsoft.com/office/drawing/2014/main" id="{604B3CFD-9CFD-B840-B487-43A24C37F15E}"/>
              </a:ext>
            </a:extLst>
          </p:cNvPr>
          <p:cNvGrpSpPr/>
          <p:nvPr/>
        </p:nvGrpSpPr>
        <p:grpSpPr>
          <a:xfrm flipH="1">
            <a:off x="5672859" y="1285997"/>
            <a:ext cx="778669" cy="317436"/>
            <a:chOff x="3429000" y="-2152650"/>
            <a:chExt cx="5467350" cy="2228850"/>
          </a:xfrm>
        </p:grpSpPr>
        <p:sp>
          <p:nvSpPr>
            <p:cNvPr id="434" name="Freeform: Shape 337">
              <a:extLst>
                <a:ext uri="{FF2B5EF4-FFF2-40B4-BE49-F238E27FC236}">
                  <a16:creationId xmlns:a16="http://schemas.microsoft.com/office/drawing/2014/main" id="{20466288-843A-5444-A75A-7C664D0F0506}"/>
                </a:ext>
              </a:extLst>
            </p:cNvPr>
            <p:cNvSpPr/>
            <p:nvPr/>
          </p:nvSpPr>
          <p:spPr>
            <a:xfrm>
              <a:off x="5217742" y="-2159794"/>
              <a:ext cx="3657600" cy="2238375"/>
            </a:xfrm>
            <a:custGeom>
              <a:avLst/>
              <a:gdLst>
                <a:gd name="connsiteX0" fmla="*/ 310568 w 3657600"/>
                <a:gd name="connsiteY0" fmla="*/ 2235994 h 2238375"/>
                <a:gd name="connsiteX1" fmla="*/ 234368 w 3657600"/>
                <a:gd name="connsiteY1" fmla="*/ 988219 h 2238375"/>
                <a:gd name="connsiteX2" fmla="*/ 358193 w 3657600"/>
                <a:gd name="connsiteY2" fmla="*/ 1721644 h 2238375"/>
                <a:gd name="connsiteX3" fmla="*/ 405818 w 3657600"/>
                <a:gd name="connsiteY3" fmla="*/ 226219 h 2238375"/>
                <a:gd name="connsiteX4" fmla="*/ 1082093 w 3657600"/>
                <a:gd name="connsiteY4" fmla="*/ 1674019 h 2238375"/>
                <a:gd name="connsiteX5" fmla="*/ 1701218 w 3657600"/>
                <a:gd name="connsiteY5" fmla="*/ 1569244 h 2238375"/>
                <a:gd name="connsiteX6" fmla="*/ 1586918 w 3657600"/>
                <a:gd name="connsiteY6" fmla="*/ 921544 h 2238375"/>
                <a:gd name="connsiteX7" fmla="*/ 1844093 w 3657600"/>
                <a:gd name="connsiteY7" fmla="*/ 7144 h 2238375"/>
                <a:gd name="connsiteX8" fmla="*/ 2148893 w 3657600"/>
                <a:gd name="connsiteY8" fmla="*/ 1016794 h 2238375"/>
                <a:gd name="connsiteX9" fmla="*/ 2463218 w 3657600"/>
                <a:gd name="connsiteY9" fmla="*/ 1921669 h 2238375"/>
                <a:gd name="connsiteX10" fmla="*/ 2891843 w 3657600"/>
                <a:gd name="connsiteY10" fmla="*/ 1388269 h 2238375"/>
                <a:gd name="connsiteX11" fmla="*/ 3082343 w 3657600"/>
                <a:gd name="connsiteY11" fmla="*/ 1988344 h 2238375"/>
                <a:gd name="connsiteX12" fmla="*/ 3482393 w 3657600"/>
                <a:gd name="connsiteY12" fmla="*/ 1769269 h 2238375"/>
                <a:gd name="connsiteX13" fmla="*/ 3644318 w 3657600"/>
                <a:gd name="connsiteY13" fmla="*/ 2235994 h 2238375"/>
                <a:gd name="connsiteX14" fmla="*/ 310568 w 3657600"/>
                <a:gd name="connsiteY14" fmla="*/ 223599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238375">
                  <a:moveTo>
                    <a:pt x="310568" y="2235994"/>
                  </a:moveTo>
                  <a:cubicBezTo>
                    <a:pt x="310568" y="2235994"/>
                    <a:pt x="-318083" y="2045494"/>
                    <a:pt x="234368" y="988219"/>
                  </a:cubicBezTo>
                  <a:cubicBezTo>
                    <a:pt x="234368" y="988219"/>
                    <a:pt x="120068" y="1607344"/>
                    <a:pt x="358193" y="1721644"/>
                  </a:cubicBezTo>
                  <a:cubicBezTo>
                    <a:pt x="358193" y="1721644"/>
                    <a:pt x="758243" y="788194"/>
                    <a:pt x="405818" y="226219"/>
                  </a:cubicBezTo>
                  <a:cubicBezTo>
                    <a:pt x="405818" y="226219"/>
                    <a:pt x="1129718" y="597694"/>
                    <a:pt x="1082093" y="1674019"/>
                  </a:cubicBezTo>
                  <a:cubicBezTo>
                    <a:pt x="1082093" y="1674019"/>
                    <a:pt x="1405943" y="1435894"/>
                    <a:pt x="1701218" y="1569244"/>
                  </a:cubicBezTo>
                  <a:cubicBezTo>
                    <a:pt x="1701218" y="1569244"/>
                    <a:pt x="1800278" y="1348264"/>
                    <a:pt x="1586918" y="921544"/>
                  </a:cubicBezTo>
                  <a:cubicBezTo>
                    <a:pt x="1367843" y="483394"/>
                    <a:pt x="1844093" y="7144"/>
                    <a:pt x="1844093" y="7144"/>
                  </a:cubicBezTo>
                  <a:cubicBezTo>
                    <a:pt x="1844093" y="7144"/>
                    <a:pt x="1623113" y="503396"/>
                    <a:pt x="2148893" y="1016794"/>
                  </a:cubicBezTo>
                  <a:cubicBezTo>
                    <a:pt x="2567993" y="1426369"/>
                    <a:pt x="2463218" y="1921669"/>
                    <a:pt x="2463218" y="1921669"/>
                  </a:cubicBezTo>
                  <a:cubicBezTo>
                    <a:pt x="2463218" y="1921669"/>
                    <a:pt x="3015668" y="1874044"/>
                    <a:pt x="2891843" y="1388269"/>
                  </a:cubicBezTo>
                  <a:cubicBezTo>
                    <a:pt x="2891843" y="1388269"/>
                    <a:pt x="3158543" y="1683544"/>
                    <a:pt x="3082343" y="1988344"/>
                  </a:cubicBezTo>
                  <a:cubicBezTo>
                    <a:pt x="3082343" y="1988344"/>
                    <a:pt x="3491918" y="1988344"/>
                    <a:pt x="3482393" y="1769269"/>
                  </a:cubicBezTo>
                  <a:cubicBezTo>
                    <a:pt x="3482393" y="1769269"/>
                    <a:pt x="3701468" y="2026444"/>
                    <a:pt x="3644318" y="2235994"/>
                  </a:cubicBezTo>
                  <a:lnTo>
                    <a:pt x="310568" y="2235994"/>
                  </a:lnTo>
                  <a:close/>
                </a:path>
              </a:pathLst>
            </a:custGeom>
            <a:solidFill>
              <a:schemeClr val="accent6"/>
            </a:solidFill>
            <a:ln w="9525" cap="flat">
              <a:noFill/>
              <a:prstDash val="solid"/>
              <a:miter/>
            </a:ln>
          </p:spPr>
          <p:txBody>
            <a:bodyPr rtlCol="0" anchor="ctr"/>
            <a:lstStyle/>
            <a:p>
              <a:endParaRPr lang="en-US"/>
            </a:p>
          </p:txBody>
        </p:sp>
        <p:sp>
          <p:nvSpPr>
            <p:cNvPr id="435" name="Freeform: Shape 338">
              <a:extLst>
                <a:ext uri="{FF2B5EF4-FFF2-40B4-BE49-F238E27FC236}">
                  <a16:creationId xmlns:a16="http://schemas.microsoft.com/office/drawing/2014/main" id="{A7913A57-A073-B543-A152-6F8235D92E42}"/>
                </a:ext>
              </a:extLst>
            </p:cNvPr>
            <p:cNvSpPr/>
            <p:nvPr/>
          </p:nvSpPr>
          <p:spPr>
            <a:xfrm>
              <a:off x="3421599" y="-1369219"/>
              <a:ext cx="2105025" cy="1447800"/>
            </a:xfrm>
            <a:custGeom>
              <a:avLst/>
              <a:gdLst>
                <a:gd name="connsiteX0" fmla="*/ 1801911 w 2105025"/>
                <a:gd name="connsiteY0" fmla="*/ 969169 h 1447800"/>
                <a:gd name="connsiteX1" fmla="*/ 1573311 w 2105025"/>
                <a:gd name="connsiteY1" fmla="*/ 159544 h 1447800"/>
                <a:gd name="connsiteX2" fmla="*/ 1239936 w 2105025"/>
                <a:gd name="connsiteY2" fmla="*/ 912019 h 1447800"/>
                <a:gd name="connsiteX3" fmla="*/ 716061 w 2105025"/>
                <a:gd name="connsiteY3" fmla="*/ 835819 h 1447800"/>
                <a:gd name="connsiteX4" fmla="*/ 344586 w 2105025"/>
                <a:gd name="connsiteY4" fmla="*/ 7144 h 1447800"/>
                <a:gd name="connsiteX5" fmla="*/ 220761 w 2105025"/>
                <a:gd name="connsiteY5" fmla="*/ 816769 h 1447800"/>
                <a:gd name="connsiteX6" fmla="*/ 20736 w 2105025"/>
                <a:gd name="connsiteY6" fmla="*/ 1445419 h 1447800"/>
                <a:gd name="connsiteX7" fmla="*/ 2106711 w 2105025"/>
                <a:gd name="connsiteY7" fmla="*/ 1445419 h 1447800"/>
                <a:gd name="connsiteX8" fmla="*/ 1801911 w 2105025"/>
                <a:gd name="connsiteY8" fmla="*/ 969169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5025" h="1447800">
                  <a:moveTo>
                    <a:pt x="1801911" y="969169"/>
                  </a:moveTo>
                  <a:cubicBezTo>
                    <a:pt x="1801911" y="969169"/>
                    <a:pt x="1344711" y="959644"/>
                    <a:pt x="1573311" y="159544"/>
                  </a:cubicBezTo>
                  <a:cubicBezTo>
                    <a:pt x="1573311" y="159544"/>
                    <a:pt x="1182786" y="416719"/>
                    <a:pt x="1239936" y="912019"/>
                  </a:cubicBezTo>
                  <a:cubicBezTo>
                    <a:pt x="1239936" y="912019"/>
                    <a:pt x="954186" y="711994"/>
                    <a:pt x="716061" y="835819"/>
                  </a:cubicBezTo>
                  <a:cubicBezTo>
                    <a:pt x="716061" y="835819"/>
                    <a:pt x="858936" y="226219"/>
                    <a:pt x="344586" y="7144"/>
                  </a:cubicBezTo>
                  <a:cubicBezTo>
                    <a:pt x="344586" y="7144"/>
                    <a:pt x="506511" y="426244"/>
                    <a:pt x="220761" y="816769"/>
                  </a:cubicBezTo>
                  <a:cubicBezTo>
                    <a:pt x="-70704" y="1215866"/>
                    <a:pt x="20736" y="1445419"/>
                    <a:pt x="20736" y="1445419"/>
                  </a:cubicBezTo>
                  <a:lnTo>
                    <a:pt x="2106711" y="1445419"/>
                  </a:lnTo>
                  <a:lnTo>
                    <a:pt x="1801911" y="969169"/>
                  </a:lnTo>
                  <a:close/>
                </a:path>
              </a:pathLst>
            </a:custGeom>
            <a:solidFill>
              <a:schemeClr val="accent6"/>
            </a:solidFill>
            <a:ln w="9525" cap="flat">
              <a:noFill/>
              <a:prstDash val="solid"/>
              <a:miter/>
            </a:ln>
          </p:spPr>
          <p:txBody>
            <a:bodyPr rtlCol="0" anchor="ctr"/>
            <a:lstStyle/>
            <a:p>
              <a:endParaRPr lang="en-US"/>
            </a:p>
          </p:txBody>
        </p:sp>
        <p:sp>
          <p:nvSpPr>
            <p:cNvPr id="436" name="Freeform: Shape 339">
              <a:extLst>
                <a:ext uri="{FF2B5EF4-FFF2-40B4-BE49-F238E27FC236}">
                  <a16:creationId xmlns:a16="http://schemas.microsoft.com/office/drawing/2014/main" id="{7D5149E9-8F42-4F4B-BE3D-77CB76EABF5A}"/>
                </a:ext>
              </a:extLst>
            </p:cNvPr>
            <p:cNvSpPr/>
            <p:nvPr/>
          </p:nvSpPr>
          <p:spPr>
            <a:xfrm>
              <a:off x="3597116" y="-1416844"/>
              <a:ext cx="2505075" cy="1495425"/>
            </a:xfrm>
            <a:custGeom>
              <a:avLst/>
              <a:gdLst>
                <a:gd name="connsiteX0" fmla="*/ 2312194 w 2505075"/>
                <a:gd name="connsiteY0" fmla="*/ 7144 h 1495425"/>
                <a:gd name="connsiteX1" fmla="*/ 1969294 w 2505075"/>
                <a:gd name="connsiteY1" fmla="*/ 1302544 h 1495425"/>
                <a:gd name="connsiteX2" fmla="*/ 1626394 w 2505075"/>
                <a:gd name="connsiteY2" fmla="*/ 1302544 h 1495425"/>
                <a:gd name="connsiteX3" fmla="*/ 1264444 w 2505075"/>
                <a:gd name="connsiteY3" fmla="*/ 921544 h 1495425"/>
                <a:gd name="connsiteX4" fmla="*/ 1321594 w 2505075"/>
                <a:gd name="connsiteY4" fmla="*/ 1273969 h 1495425"/>
                <a:gd name="connsiteX5" fmla="*/ 1026319 w 2505075"/>
                <a:gd name="connsiteY5" fmla="*/ 1273969 h 1495425"/>
                <a:gd name="connsiteX6" fmla="*/ 835819 w 2505075"/>
                <a:gd name="connsiteY6" fmla="*/ 978694 h 1495425"/>
                <a:gd name="connsiteX7" fmla="*/ 816769 w 2505075"/>
                <a:gd name="connsiteY7" fmla="*/ 1302544 h 1495425"/>
                <a:gd name="connsiteX8" fmla="*/ 416719 w 2505075"/>
                <a:gd name="connsiteY8" fmla="*/ 1302544 h 1495425"/>
                <a:gd name="connsiteX9" fmla="*/ 416719 w 2505075"/>
                <a:gd name="connsiteY9" fmla="*/ 721519 h 1495425"/>
                <a:gd name="connsiteX10" fmla="*/ 7144 w 2505075"/>
                <a:gd name="connsiteY10" fmla="*/ 1493044 h 1495425"/>
                <a:gd name="connsiteX11" fmla="*/ 2369344 w 2505075"/>
                <a:gd name="connsiteY11" fmla="*/ 1493044 h 1495425"/>
                <a:gd name="connsiteX12" fmla="*/ 2312194 w 2505075"/>
                <a:gd name="connsiteY12"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5075" h="1495425">
                  <a:moveTo>
                    <a:pt x="2312194" y="7144"/>
                  </a:moveTo>
                  <a:cubicBezTo>
                    <a:pt x="2312194" y="7144"/>
                    <a:pt x="2359819" y="845344"/>
                    <a:pt x="1969294" y="1302544"/>
                  </a:cubicBezTo>
                  <a:lnTo>
                    <a:pt x="1626394" y="1302544"/>
                  </a:lnTo>
                  <a:cubicBezTo>
                    <a:pt x="1626394" y="1302544"/>
                    <a:pt x="1254919" y="1235869"/>
                    <a:pt x="1264444" y="921544"/>
                  </a:cubicBezTo>
                  <a:cubicBezTo>
                    <a:pt x="1264444" y="921544"/>
                    <a:pt x="1188244" y="1159669"/>
                    <a:pt x="1321594" y="1273969"/>
                  </a:cubicBezTo>
                  <a:lnTo>
                    <a:pt x="1026319" y="1273969"/>
                  </a:lnTo>
                  <a:cubicBezTo>
                    <a:pt x="1026319" y="1273969"/>
                    <a:pt x="740569" y="1235869"/>
                    <a:pt x="835819" y="978694"/>
                  </a:cubicBezTo>
                  <a:cubicBezTo>
                    <a:pt x="835819" y="978694"/>
                    <a:pt x="692944" y="1150144"/>
                    <a:pt x="816769" y="1302544"/>
                  </a:cubicBezTo>
                  <a:lnTo>
                    <a:pt x="416719" y="1302544"/>
                  </a:lnTo>
                  <a:cubicBezTo>
                    <a:pt x="416719" y="1302544"/>
                    <a:pt x="588169" y="912019"/>
                    <a:pt x="416719" y="721519"/>
                  </a:cubicBezTo>
                  <a:cubicBezTo>
                    <a:pt x="416719" y="721519"/>
                    <a:pt x="473869" y="1054894"/>
                    <a:pt x="7144" y="1493044"/>
                  </a:cubicBezTo>
                  <a:lnTo>
                    <a:pt x="2369344" y="1493044"/>
                  </a:lnTo>
                  <a:cubicBezTo>
                    <a:pt x="2535079" y="1096804"/>
                    <a:pt x="2588419" y="569119"/>
                    <a:pt x="2312194" y="7144"/>
                  </a:cubicBezTo>
                  <a:close/>
                </a:path>
              </a:pathLst>
            </a:custGeom>
            <a:solidFill>
              <a:schemeClr val="accent5"/>
            </a:solidFill>
            <a:ln w="9525" cap="flat">
              <a:noFill/>
              <a:prstDash val="solid"/>
              <a:miter/>
            </a:ln>
          </p:spPr>
          <p:txBody>
            <a:bodyPr rtlCol="0" anchor="ctr"/>
            <a:lstStyle/>
            <a:p>
              <a:endParaRPr lang="en-US"/>
            </a:p>
          </p:txBody>
        </p:sp>
        <p:sp>
          <p:nvSpPr>
            <p:cNvPr id="437" name="Freeform: Shape 340">
              <a:extLst>
                <a:ext uri="{FF2B5EF4-FFF2-40B4-BE49-F238E27FC236}">
                  <a16:creationId xmlns:a16="http://schemas.microsoft.com/office/drawing/2014/main" id="{6A778F29-D31D-0442-9127-CE49D5D0131A}"/>
                </a:ext>
              </a:extLst>
            </p:cNvPr>
            <p:cNvSpPr/>
            <p:nvPr/>
          </p:nvSpPr>
          <p:spPr>
            <a:xfrm>
              <a:off x="5840254" y="-1540669"/>
              <a:ext cx="3057525" cy="1619250"/>
            </a:xfrm>
            <a:custGeom>
              <a:avLst/>
              <a:gdLst>
                <a:gd name="connsiteX0" fmla="*/ 221456 w 3057525"/>
                <a:gd name="connsiteY0" fmla="*/ 1331119 h 1619250"/>
                <a:gd name="connsiteX1" fmla="*/ 697706 w 3057525"/>
                <a:gd name="connsiteY1" fmla="*/ 1102519 h 1619250"/>
                <a:gd name="connsiteX2" fmla="*/ 812006 w 3057525"/>
                <a:gd name="connsiteY2" fmla="*/ 1359694 h 1619250"/>
                <a:gd name="connsiteX3" fmla="*/ 1250156 w 3057525"/>
                <a:gd name="connsiteY3" fmla="*/ 1359694 h 1619250"/>
                <a:gd name="connsiteX4" fmla="*/ 1345406 w 3057525"/>
                <a:gd name="connsiteY4" fmla="*/ 835819 h 1619250"/>
                <a:gd name="connsiteX5" fmla="*/ 1107281 w 3057525"/>
                <a:gd name="connsiteY5" fmla="*/ 7144 h 1619250"/>
                <a:gd name="connsiteX6" fmla="*/ 1602581 w 3057525"/>
                <a:gd name="connsiteY6" fmla="*/ 826294 h 1619250"/>
                <a:gd name="connsiteX7" fmla="*/ 1726406 w 3057525"/>
                <a:gd name="connsiteY7" fmla="*/ 1445419 h 1619250"/>
                <a:gd name="connsiteX8" fmla="*/ 2135981 w 3057525"/>
                <a:gd name="connsiteY8" fmla="*/ 1445419 h 1619250"/>
                <a:gd name="connsiteX9" fmla="*/ 2288381 w 3057525"/>
                <a:gd name="connsiteY9" fmla="*/ 1226344 h 1619250"/>
                <a:gd name="connsiteX10" fmla="*/ 2355056 w 3057525"/>
                <a:gd name="connsiteY10" fmla="*/ 1473994 h 1619250"/>
                <a:gd name="connsiteX11" fmla="*/ 2850357 w 3057525"/>
                <a:gd name="connsiteY11" fmla="*/ 1473994 h 1619250"/>
                <a:gd name="connsiteX12" fmla="*/ 2955132 w 3057525"/>
                <a:gd name="connsiteY12" fmla="*/ 1054894 h 1619250"/>
                <a:gd name="connsiteX13" fmla="*/ 2945607 w 3057525"/>
                <a:gd name="connsiteY13" fmla="*/ 1616869 h 1619250"/>
                <a:gd name="connsiteX14" fmla="*/ 7144 w 3057525"/>
                <a:gd name="connsiteY14" fmla="*/ 1616869 h 1619250"/>
                <a:gd name="connsiteX15" fmla="*/ 221456 w 3057525"/>
                <a:gd name="connsiteY15" fmla="*/ 1331119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7525" h="1619250">
                  <a:moveTo>
                    <a:pt x="221456" y="1331119"/>
                  </a:moveTo>
                  <a:cubicBezTo>
                    <a:pt x="221456" y="1331119"/>
                    <a:pt x="764381" y="1388269"/>
                    <a:pt x="697706" y="1102519"/>
                  </a:cubicBezTo>
                  <a:cubicBezTo>
                    <a:pt x="697706" y="1102519"/>
                    <a:pt x="850106" y="1207294"/>
                    <a:pt x="812006" y="1359694"/>
                  </a:cubicBezTo>
                  <a:lnTo>
                    <a:pt x="1250156" y="1359694"/>
                  </a:lnTo>
                  <a:cubicBezTo>
                    <a:pt x="1250156" y="1359694"/>
                    <a:pt x="1554956" y="1121569"/>
                    <a:pt x="1345406" y="835819"/>
                  </a:cubicBezTo>
                  <a:cubicBezTo>
                    <a:pt x="1135856" y="550069"/>
                    <a:pt x="1021556" y="216694"/>
                    <a:pt x="1107281" y="7144"/>
                  </a:cubicBezTo>
                  <a:cubicBezTo>
                    <a:pt x="1107281" y="7144"/>
                    <a:pt x="1050131" y="473869"/>
                    <a:pt x="1602581" y="826294"/>
                  </a:cubicBezTo>
                  <a:cubicBezTo>
                    <a:pt x="1878806" y="1016794"/>
                    <a:pt x="1726406" y="1445419"/>
                    <a:pt x="1726406" y="1445419"/>
                  </a:cubicBezTo>
                  <a:lnTo>
                    <a:pt x="2135981" y="1445419"/>
                  </a:lnTo>
                  <a:cubicBezTo>
                    <a:pt x="2135981" y="1445419"/>
                    <a:pt x="2316956" y="1407319"/>
                    <a:pt x="2288381" y="1226344"/>
                  </a:cubicBezTo>
                  <a:cubicBezTo>
                    <a:pt x="2288381" y="1226344"/>
                    <a:pt x="2421731" y="1369219"/>
                    <a:pt x="2355056" y="1473994"/>
                  </a:cubicBezTo>
                  <a:lnTo>
                    <a:pt x="2850357" y="1473994"/>
                  </a:lnTo>
                  <a:cubicBezTo>
                    <a:pt x="2850357" y="1473994"/>
                    <a:pt x="3078957" y="1312069"/>
                    <a:pt x="2955132" y="1054894"/>
                  </a:cubicBezTo>
                  <a:cubicBezTo>
                    <a:pt x="2955132" y="1054894"/>
                    <a:pt x="3183732" y="1283494"/>
                    <a:pt x="2945607" y="1616869"/>
                  </a:cubicBezTo>
                  <a:lnTo>
                    <a:pt x="7144" y="1616869"/>
                  </a:lnTo>
                  <a:lnTo>
                    <a:pt x="221456" y="1331119"/>
                  </a:lnTo>
                  <a:close/>
                </a:path>
              </a:pathLst>
            </a:custGeom>
            <a:solidFill>
              <a:schemeClr val="accent5"/>
            </a:solidFill>
            <a:ln w="9525" cap="flat">
              <a:noFill/>
              <a:prstDash val="solid"/>
              <a:miter/>
            </a:ln>
          </p:spPr>
          <p:txBody>
            <a:bodyPr rtlCol="0" anchor="ctr"/>
            <a:lstStyle/>
            <a:p>
              <a:endParaRPr lang="en-US"/>
            </a:p>
          </p:txBody>
        </p:sp>
      </p:grpSp>
      <p:grpSp>
        <p:nvGrpSpPr>
          <p:cNvPr id="438" name="Graphic 4">
            <a:extLst>
              <a:ext uri="{FF2B5EF4-FFF2-40B4-BE49-F238E27FC236}">
                <a16:creationId xmlns:a16="http://schemas.microsoft.com/office/drawing/2014/main" id="{CEEB7762-39FE-6D4B-B1D2-B46BD9AF79EC}"/>
              </a:ext>
            </a:extLst>
          </p:cNvPr>
          <p:cNvGrpSpPr/>
          <p:nvPr/>
        </p:nvGrpSpPr>
        <p:grpSpPr>
          <a:xfrm flipH="1">
            <a:off x="4192369" y="1280675"/>
            <a:ext cx="778669" cy="317436"/>
            <a:chOff x="3429000" y="-2152650"/>
            <a:chExt cx="5467350" cy="2228850"/>
          </a:xfrm>
        </p:grpSpPr>
        <p:sp>
          <p:nvSpPr>
            <p:cNvPr id="439" name="Freeform: Shape 337">
              <a:extLst>
                <a:ext uri="{FF2B5EF4-FFF2-40B4-BE49-F238E27FC236}">
                  <a16:creationId xmlns:a16="http://schemas.microsoft.com/office/drawing/2014/main" id="{D4482702-D966-6F4B-8D36-D4D3949F0D56}"/>
                </a:ext>
              </a:extLst>
            </p:cNvPr>
            <p:cNvSpPr/>
            <p:nvPr/>
          </p:nvSpPr>
          <p:spPr>
            <a:xfrm>
              <a:off x="5217742" y="-2159794"/>
              <a:ext cx="3657600" cy="2238375"/>
            </a:xfrm>
            <a:custGeom>
              <a:avLst/>
              <a:gdLst>
                <a:gd name="connsiteX0" fmla="*/ 310568 w 3657600"/>
                <a:gd name="connsiteY0" fmla="*/ 2235994 h 2238375"/>
                <a:gd name="connsiteX1" fmla="*/ 234368 w 3657600"/>
                <a:gd name="connsiteY1" fmla="*/ 988219 h 2238375"/>
                <a:gd name="connsiteX2" fmla="*/ 358193 w 3657600"/>
                <a:gd name="connsiteY2" fmla="*/ 1721644 h 2238375"/>
                <a:gd name="connsiteX3" fmla="*/ 405818 w 3657600"/>
                <a:gd name="connsiteY3" fmla="*/ 226219 h 2238375"/>
                <a:gd name="connsiteX4" fmla="*/ 1082093 w 3657600"/>
                <a:gd name="connsiteY4" fmla="*/ 1674019 h 2238375"/>
                <a:gd name="connsiteX5" fmla="*/ 1701218 w 3657600"/>
                <a:gd name="connsiteY5" fmla="*/ 1569244 h 2238375"/>
                <a:gd name="connsiteX6" fmla="*/ 1586918 w 3657600"/>
                <a:gd name="connsiteY6" fmla="*/ 921544 h 2238375"/>
                <a:gd name="connsiteX7" fmla="*/ 1844093 w 3657600"/>
                <a:gd name="connsiteY7" fmla="*/ 7144 h 2238375"/>
                <a:gd name="connsiteX8" fmla="*/ 2148893 w 3657600"/>
                <a:gd name="connsiteY8" fmla="*/ 1016794 h 2238375"/>
                <a:gd name="connsiteX9" fmla="*/ 2463218 w 3657600"/>
                <a:gd name="connsiteY9" fmla="*/ 1921669 h 2238375"/>
                <a:gd name="connsiteX10" fmla="*/ 2891843 w 3657600"/>
                <a:gd name="connsiteY10" fmla="*/ 1388269 h 2238375"/>
                <a:gd name="connsiteX11" fmla="*/ 3082343 w 3657600"/>
                <a:gd name="connsiteY11" fmla="*/ 1988344 h 2238375"/>
                <a:gd name="connsiteX12" fmla="*/ 3482393 w 3657600"/>
                <a:gd name="connsiteY12" fmla="*/ 1769269 h 2238375"/>
                <a:gd name="connsiteX13" fmla="*/ 3644318 w 3657600"/>
                <a:gd name="connsiteY13" fmla="*/ 2235994 h 2238375"/>
                <a:gd name="connsiteX14" fmla="*/ 310568 w 3657600"/>
                <a:gd name="connsiteY14" fmla="*/ 223599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238375">
                  <a:moveTo>
                    <a:pt x="310568" y="2235994"/>
                  </a:moveTo>
                  <a:cubicBezTo>
                    <a:pt x="310568" y="2235994"/>
                    <a:pt x="-318083" y="2045494"/>
                    <a:pt x="234368" y="988219"/>
                  </a:cubicBezTo>
                  <a:cubicBezTo>
                    <a:pt x="234368" y="988219"/>
                    <a:pt x="120068" y="1607344"/>
                    <a:pt x="358193" y="1721644"/>
                  </a:cubicBezTo>
                  <a:cubicBezTo>
                    <a:pt x="358193" y="1721644"/>
                    <a:pt x="758243" y="788194"/>
                    <a:pt x="405818" y="226219"/>
                  </a:cubicBezTo>
                  <a:cubicBezTo>
                    <a:pt x="405818" y="226219"/>
                    <a:pt x="1129718" y="597694"/>
                    <a:pt x="1082093" y="1674019"/>
                  </a:cubicBezTo>
                  <a:cubicBezTo>
                    <a:pt x="1082093" y="1674019"/>
                    <a:pt x="1405943" y="1435894"/>
                    <a:pt x="1701218" y="1569244"/>
                  </a:cubicBezTo>
                  <a:cubicBezTo>
                    <a:pt x="1701218" y="1569244"/>
                    <a:pt x="1800278" y="1348264"/>
                    <a:pt x="1586918" y="921544"/>
                  </a:cubicBezTo>
                  <a:cubicBezTo>
                    <a:pt x="1367843" y="483394"/>
                    <a:pt x="1844093" y="7144"/>
                    <a:pt x="1844093" y="7144"/>
                  </a:cubicBezTo>
                  <a:cubicBezTo>
                    <a:pt x="1844093" y="7144"/>
                    <a:pt x="1623113" y="503396"/>
                    <a:pt x="2148893" y="1016794"/>
                  </a:cubicBezTo>
                  <a:cubicBezTo>
                    <a:pt x="2567993" y="1426369"/>
                    <a:pt x="2463218" y="1921669"/>
                    <a:pt x="2463218" y="1921669"/>
                  </a:cubicBezTo>
                  <a:cubicBezTo>
                    <a:pt x="2463218" y="1921669"/>
                    <a:pt x="3015668" y="1874044"/>
                    <a:pt x="2891843" y="1388269"/>
                  </a:cubicBezTo>
                  <a:cubicBezTo>
                    <a:pt x="2891843" y="1388269"/>
                    <a:pt x="3158543" y="1683544"/>
                    <a:pt x="3082343" y="1988344"/>
                  </a:cubicBezTo>
                  <a:cubicBezTo>
                    <a:pt x="3082343" y="1988344"/>
                    <a:pt x="3491918" y="1988344"/>
                    <a:pt x="3482393" y="1769269"/>
                  </a:cubicBezTo>
                  <a:cubicBezTo>
                    <a:pt x="3482393" y="1769269"/>
                    <a:pt x="3701468" y="2026444"/>
                    <a:pt x="3644318" y="2235994"/>
                  </a:cubicBezTo>
                  <a:lnTo>
                    <a:pt x="310568" y="2235994"/>
                  </a:lnTo>
                  <a:close/>
                </a:path>
              </a:pathLst>
            </a:custGeom>
            <a:solidFill>
              <a:schemeClr val="accent6"/>
            </a:solidFill>
            <a:ln w="9525" cap="flat">
              <a:noFill/>
              <a:prstDash val="solid"/>
              <a:miter/>
            </a:ln>
          </p:spPr>
          <p:txBody>
            <a:bodyPr rtlCol="0" anchor="ctr"/>
            <a:lstStyle/>
            <a:p>
              <a:endParaRPr lang="en-US"/>
            </a:p>
          </p:txBody>
        </p:sp>
        <p:sp>
          <p:nvSpPr>
            <p:cNvPr id="440" name="Freeform: Shape 338">
              <a:extLst>
                <a:ext uri="{FF2B5EF4-FFF2-40B4-BE49-F238E27FC236}">
                  <a16:creationId xmlns:a16="http://schemas.microsoft.com/office/drawing/2014/main" id="{85316B6A-7A77-1647-931B-B881043BABDD}"/>
                </a:ext>
              </a:extLst>
            </p:cNvPr>
            <p:cNvSpPr/>
            <p:nvPr/>
          </p:nvSpPr>
          <p:spPr>
            <a:xfrm>
              <a:off x="3421599" y="-1369219"/>
              <a:ext cx="2105025" cy="1447800"/>
            </a:xfrm>
            <a:custGeom>
              <a:avLst/>
              <a:gdLst>
                <a:gd name="connsiteX0" fmla="*/ 1801911 w 2105025"/>
                <a:gd name="connsiteY0" fmla="*/ 969169 h 1447800"/>
                <a:gd name="connsiteX1" fmla="*/ 1573311 w 2105025"/>
                <a:gd name="connsiteY1" fmla="*/ 159544 h 1447800"/>
                <a:gd name="connsiteX2" fmla="*/ 1239936 w 2105025"/>
                <a:gd name="connsiteY2" fmla="*/ 912019 h 1447800"/>
                <a:gd name="connsiteX3" fmla="*/ 716061 w 2105025"/>
                <a:gd name="connsiteY3" fmla="*/ 835819 h 1447800"/>
                <a:gd name="connsiteX4" fmla="*/ 344586 w 2105025"/>
                <a:gd name="connsiteY4" fmla="*/ 7144 h 1447800"/>
                <a:gd name="connsiteX5" fmla="*/ 220761 w 2105025"/>
                <a:gd name="connsiteY5" fmla="*/ 816769 h 1447800"/>
                <a:gd name="connsiteX6" fmla="*/ 20736 w 2105025"/>
                <a:gd name="connsiteY6" fmla="*/ 1445419 h 1447800"/>
                <a:gd name="connsiteX7" fmla="*/ 2106711 w 2105025"/>
                <a:gd name="connsiteY7" fmla="*/ 1445419 h 1447800"/>
                <a:gd name="connsiteX8" fmla="*/ 1801911 w 2105025"/>
                <a:gd name="connsiteY8" fmla="*/ 969169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5025" h="1447800">
                  <a:moveTo>
                    <a:pt x="1801911" y="969169"/>
                  </a:moveTo>
                  <a:cubicBezTo>
                    <a:pt x="1801911" y="969169"/>
                    <a:pt x="1344711" y="959644"/>
                    <a:pt x="1573311" y="159544"/>
                  </a:cubicBezTo>
                  <a:cubicBezTo>
                    <a:pt x="1573311" y="159544"/>
                    <a:pt x="1182786" y="416719"/>
                    <a:pt x="1239936" y="912019"/>
                  </a:cubicBezTo>
                  <a:cubicBezTo>
                    <a:pt x="1239936" y="912019"/>
                    <a:pt x="954186" y="711994"/>
                    <a:pt x="716061" y="835819"/>
                  </a:cubicBezTo>
                  <a:cubicBezTo>
                    <a:pt x="716061" y="835819"/>
                    <a:pt x="858936" y="226219"/>
                    <a:pt x="344586" y="7144"/>
                  </a:cubicBezTo>
                  <a:cubicBezTo>
                    <a:pt x="344586" y="7144"/>
                    <a:pt x="506511" y="426244"/>
                    <a:pt x="220761" y="816769"/>
                  </a:cubicBezTo>
                  <a:cubicBezTo>
                    <a:pt x="-70704" y="1215866"/>
                    <a:pt x="20736" y="1445419"/>
                    <a:pt x="20736" y="1445419"/>
                  </a:cubicBezTo>
                  <a:lnTo>
                    <a:pt x="2106711" y="1445419"/>
                  </a:lnTo>
                  <a:lnTo>
                    <a:pt x="1801911" y="969169"/>
                  </a:lnTo>
                  <a:close/>
                </a:path>
              </a:pathLst>
            </a:custGeom>
            <a:solidFill>
              <a:schemeClr val="accent6"/>
            </a:solidFill>
            <a:ln w="9525" cap="flat">
              <a:noFill/>
              <a:prstDash val="solid"/>
              <a:miter/>
            </a:ln>
          </p:spPr>
          <p:txBody>
            <a:bodyPr rtlCol="0" anchor="ctr"/>
            <a:lstStyle/>
            <a:p>
              <a:endParaRPr lang="en-US"/>
            </a:p>
          </p:txBody>
        </p:sp>
        <p:sp>
          <p:nvSpPr>
            <p:cNvPr id="441" name="Freeform: Shape 339">
              <a:extLst>
                <a:ext uri="{FF2B5EF4-FFF2-40B4-BE49-F238E27FC236}">
                  <a16:creationId xmlns:a16="http://schemas.microsoft.com/office/drawing/2014/main" id="{021B6E78-3276-3940-A351-0152561E992A}"/>
                </a:ext>
              </a:extLst>
            </p:cNvPr>
            <p:cNvSpPr/>
            <p:nvPr/>
          </p:nvSpPr>
          <p:spPr>
            <a:xfrm>
              <a:off x="3597116" y="-1416844"/>
              <a:ext cx="2505075" cy="1495425"/>
            </a:xfrm>
            <a:custGeom>
              <a:avLst/>
              <a:gdLst>
                <a:gd name="connsiteX0" fmla="*/ 2312194 w 2505075"/>
                <a:gd name="connsiteY0" fmla="*/ 7144 h 1495425"/>
                <a:gd name="connsiteX1" fmla="*/ 1969294 w 2505075"/>
                <a:gd name="connsiteY1" fmla="*/ 1302544 h 1495425"/>
                <a:gd name="connsiteX2" fmla="*/ 1626394 w 2505075"/>
                <a:gd name="connsiteY2" fmla="*/ 1302544 h 1495425"/>
                <a:gd name="connsiteX3" fmla="*/ 1264444 w 2505075"/>
                <a:gd name="connsiteY3" fmla="*/ 921544 h 1495425"/>
                <a:gd name="connsiteX4" fmla="*/ 1321594 w 2505075"/>
                <a:gd name="connsiteY4" fmla="*/ 1273969 h 1495425"/>
                <a:gd name="connsiteX5" fmla="*/ 1026319 w 2505075"/>
                <a:gd name="connsiteY5" fmla="*/ 1273969 h 1495425"/>
                <a:gd name="connsiteX6" fmla="*/ 835819 w 2505075"/>
                <a:gd name="connsiteY6" fmla="*/ 978694 h 1495425"/>
                <a:gd name="connsiteX7" fmla="*/ 816769 w 2505075"/>
                <a:gd name="connsiteY7" fmla="*/ 1302544 h 1495425"/>
                <a:gd name="connsiteX8" fmla="*/ 416719 w 2505075"/>
                <a:gd name="connsiteY8" fmla="*/ 1302544 h 1495425"/>
                <a:gd name="connsiteX9" fmla="*/ 416719 w 2505075"/>
                <a:gd name="connsiteY9" fmla="*/ 721519 h 1495425"/>
                <a:gd name="connsiteX10" fmla="*/ 7144 w 2505075"/>
                <a:gd name="connsiteY10" fmla="*/ 1493044 h 1495425"/>
                <a:gd name="connsiteX11" fmla="*/ 2369344 w 2505075"/>
                <a:gd name="connsiteY11" fmla="*/ 1493044 h 1495425"/>
                <a:gd name="connsiteX12" fmla="*/ 2312194 w 2505075"/>
                <a:gd name="connsiteY12"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5075" h="1495425">
                  <a:moveTo>
                    <a:pt x="2312194" y="7144"/>
                  </a:moveTo>
                  <a:cubicBezTo>
                    <a:pt x="2312194" y="7144"/>
                    <a:pt x="2359819" y="845344"/>
                    <a:pt x="1969294" y="1302544"/>
                  </a:cubicBezTo>
                  <a:lnTo>
                    <a:pt x="1626394" y="1302544"/>
                  </a:lnTo>
                  <a:cubicBezTo>
                    <a:pt x="1626394" y="1302544"/>
                    <a:pt x="1254919" y="1235869"/>
                    <a:pt x="1264444" y="921544"/>
                  </a:cubicBezTo>
                  <a:cubicBezTo>
                    <a:pt x="1264444" y="921544"/>
                    <a:pt x="1188244" y="1159669"/>
                    <a:pt x="1321594" y="1273969"/>
                  </a:cubicBezTo>
                  <a:lnTo>
                    <a:pt x="1026319" y="1273969"/>
                  </a:lnTo>
                  <a:cubicBezTo>
                    <a:pt x="1026319" y="1273969"/>
                    <a:pt x="740569" y="1235869"/>
                    <a:pt x="835819" y="978694"/>
                  </a:cubicBezTo>
                  <a:cubicBezTo>
                    <a:pt x="835819" y="978694"/>
                    <a:pt x="692944" y="1150144"/>
                    <a:pt x="816769" y="1302544"/>
                  </a:cubicBezTo>
                  <a:lnTo>
                    <a:pt x="416719" y="1302544"/>
                  </a:lnTo>
                  <a:cubicBezTo>
                    <a:pt x="416719" y="1302544"/>
                    <a:pt x="588169" y="912019"/>
                    <a:pt x="416719" y="721519"/>
                  </a:cubicBezTo>
                  <a:cubicBezTo>
                    <a:pt x="416719" y="721519"/>
                    <a:pt x="473869" y="1054894"/>
                    <a:pt x="7144" y="1493044"/>
                  </a:cubicBezTo>
                  <a:lnTo>
                    <a:pt x="2369344" y="1493044"/>
                  </a:lnTo>
                  <a:cubicBezTo>
                    <a:pt x="2535079" y="1096804"/>
                    <a:pt x="2588419" y="569119"/>
                    <a:pt x="2312194" y="7144"/>
                  </a:cubicBezTo>
                  <a:close/>
                </a:path>
              </a:pathLst>
            </a:custGeom>
            <a:solidFill>
              <a:schemeClr val="accent5"/>
            </a:solidFill>
            <a:ln w="9525" cap="flat">
              <a:noFill/>
              <a:prstDash val="solid"/>
              <a:miter/>
            </a:ln>
          </p:spPr>
          <p:txBody>
            <a:bodyPr rtlCol="0" anchor="ctr"/>
            <a:lstStyle/>
            <a:p>
              <a:endParaRPr lang="en-US"/>
            </a:p>
          </p:txBody>
        </p:sp>
        <p:sp>
          <p:nvSpPr>
            <p:cNvPr id="442" name="Freeform: Shape 340">
              <a:extLst>
                <a:ext uri="{FF2B5EF4-FFF2-40B4-BE49-F238E27FC236}">
                  <a16:creationId xmlns:a16="http://schemas.microsoft.com/office/drawing/2014/main" id="{55964DD2-349D-6E43-B703-018B79C23406}"/>
                </a:ext>
              </a:extLst>
            </p:cNvPr>
            <p:cNvSpPr/>
            <p:nvPr/>
          </p:nvSpPr>
          <p:spPr>
            <a:xfrm>
              <a:off x="5840254" y="-1540669"/>
              <a:ext cx="3057525" cy="1619250"/>
            </a:xfrm>
            <a:custGeom>
              <a:avLst/>
              <a:gdLst>
                <a:gd name="connsiteX0" fmla="*/ 221456 w 3057525"/>
                <a:gd name="connsiteY0" fmla="*/ 1331119 h 1619250"/>
                <a:gd name="connsiteX1" fmla="*/ 697706 w 3057525"/>
                <a:gd name="connsiteY1" fmla="*/ 1102519 h 1619250"/>
                <a:gd name="connsiteX2" fmla="*/ 812006 w 3057525"/>
                <a:gd name="connsiteY2" fmla="*/ 1359694 h 1619250"/>
                <a:gd name="connsiteX3" fmla="*/ 1250156 w 3057525"/>
                <a:gd name="connsiteY3" fmla="*/ 1359694 h 1619250"/>
                <a:gd name="connsiteX4" fmla="*/ 1345406 w 3057525"/>
                <a:gd name="connsiteY4" fmla="*/ 835819 h 1619250"/>
                <a:gd name="connsiteX5" fmla="*/ 1107281 w 3057525"/>
                <a:gd name="connsiteY5" fmla="*/ 7144 h 1619250"/>
                <a:gd name="connsiteX6" fmla="*/ 1602581 w 3057525"/>
                <a:gd name="connsiteY6" fmla="*/ 826294 h 1619250"/>
                <a:gd name="connsiteX7" fmla="*/ 1726406 w 3057525"/>
                <a:gd name="connsiteY7" fmla="*/ 1445419 h 1619250"/>
                <a:gd name="connsiteX8" fmla="*/ 2135981 w 3057525"/>
                <a:gd name="connsiteY8" fmla="*/ 1445419 h 1619250"/>
                <a:gd name="connsiteX9" fmla="*/ 2288381 w 3057525"/>
                <a:gd name="connsiteY9" fmla="*/ 1226344 h 1619250"/>
                <a:gd name="connsiteX10" fmla="*/ 2355056 w 3057525"/>
                <a:gd name="connsiteY10" fmla="*/ 1473994 h 1619250"/>
                <a:gd name="connsiteX11" fmla="*/ 2850357 w 3057525"/>
                <a:gd name="connsiteY11" fmla="*/ 1473994 h 1619250"/>
                <a:gd name="connsiteX12" fmla="*/ 2955132 w 3057525"/>
                <a:gd name="connsiteY12" fmla="*/ 1054894 h 1619250"/>
                <a:gd name="connsiteX13" fmla="*/ 2945607 w 3057525"/>
                <a:gd name="connsiteY13" fmla="*/ 1616869 h 1619250"/>
                <a:gd name="connsiteX14" fmla="*/ 7144 w 3057525"/>
                <a:gd name="connsiteY14" fmla="*/ 1616869 h 1619250"/>
                <a:gd name="connsiteX15" fmla="*/ 221456 w 3057525"/>
                <a:gd name="connsiteY15" fmla="*/ 1331119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7525" h="1619250">
                  <a:moveTo>
                    <a:pt x="221456" y="1331119"/>
                  </a:moveTo>
                  <a:cubicBezTo>
                    <a:pt x="221456" y="1331119"/>
                    <a:pt x="764381" y="1388269"/>
                    <a:pt x="697706" y="1102519"/>
                  </a:cubicBezTo>
                  <a:cubicBezTo>
                    <a:pt x="697706" y="1102519"/>
                    <a:pt x="850106" y="1207294"/>
                    <a:pt x="812006" y="1359694"/>
                  </a:cubicBezTo>
                  <a:lnTo>
                    <a:pt x="1250156" y="1359694"/>
                  </a:lnTo>
                  <a:cubicBezTo>
                    <a:pt x="1250156" y="1359694"/>
                    <a:pt x="1554956" y="1121569"/>
                    <a:pt x="1345406" y="835819"/>
                  </a:cubicBezTo>
                  <a:cubicBezTo>
                    <a:pt x="1135856" y="550069"/>
                    <a:pt x="1021556" y="216694"/>
                    <a:pt x="1107281" y="7144"/>
                  </a:cubicBezTo>
                  <a:cubicBezTo>
                    <a:pt x="1107281" y="7144"/>
                    <a:pt x="1050131" y="473869"/>
                    <a:pt x="1602581" y="826294"/>
                  </a:cubicBezTo>
                  <a:cubicBezTo>
                    <a:pt x="1878806" y="1016794"/>
                    <a:pt x="1726406" y="1445419"/>
                    <a:pt x="1726406" y="1445419"/>
                  </a:cubicBezTo>
                  <a:lnTo>
                    <a:pt x="2135981" y="1445419"/>
                  </a:lnTo>
                  <a:cubicBezTo>
                    <a:pt x="2135981" y="1445419"/>
                    <a:pt x="2316956" y="1407319"/>
                    <a:pt x="2288381" y="1226344"/>
                  </a:cubicBezTo>
                  <a:cubicBezTo>
                    <a:pt x="2288381" y="1226344"/>
                    <a:pt x="2421731" y="1369219"/>
                    <a:pt x="2355056" y="1473994"/>
                  </a:cubicBezTo>
                  <a:lnTo>
                    <a:pt x="2850357" y="1473994"/>
                  </a:lnTo>
                  <a:cubicBezTo>
                    <a:pt x="2850357" y="1473994"/>
                    <a:pt x="3078957" y="1312069"/>
                    <a:pt x="2955132" y="1054894"/>
                  </a:cubicBezTo>
                  <a:cubicBezTo>
                    <a:pt x="2955132" y="1054894"/>
                    <a:pt x="3183732" y="1283494"/>
                    <a:pt x="2945607" y="1616869"/>
                  </a:cubicBezTo>
                  <a:lnTo>
                    <a:pt x="7144" y="1616869"/>
                  </a:lnTo>
                  <a:lnTo>
                    <a:pt x="221456" y="1331119"/>
                  </a:lnTo>
                  <a:close/>
                </a:path>
              </a:pathLst>
            </a:custGeom>
            <a:solidFill>
              <a:schemeClr val="accent5"/>
            </a:solidFill>
            <a:ln w="9525" cap="flat">
              <a:noFill/>
              <a:prstDash val="solid"/>
              <a:miter/>
            </a:ln>
          </p:spPr>
          <p:txBody>
            <a:bodyPr rtlCol="0" anchor="ctr"/>
            <a:lstStyle/>
            <a:p>
              <a:endParaRPr lang="en-US"/>
            </a:p>
          </p:txBody>
        </p:sp>
      </p:grpSp>
      <p:sp>
        <p:nvSpPr>
          <p:cNvPr id="5" name="Rectangle 4">
            <a:extLst>
              <a:ext uri="{FF2B5EF4-FFF2-40B4-BE49-F238E27FC236}">
                <a16:creationId xmlns:a16="http://schemas.microsoft.com/office/drawing/2014/main" id="{FA02A8DD-3250-3642-BA61-5ABD677A117F}"/>
              </a:ext>
            </a:extLst>
          </p:cNvPr>
          <p:cNvSpPr/>
          <p:nvPr/>
        </p:nvSpPr>
        <p:spPr>
          <a:xfrm>
            <a:off x="3429667" y="0"/>
            <a:ext cx="114401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26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par>
                                <p:cTn id="8" presetID="10" presetClass="entr" presetSubtype="0"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500"/>
                                        <p:tgtEl>
                                          <p:spTgt spid="180"/>
                                        </p:tgtEl>
                                      </p:cBhvr>
                                    </p:animEffect>
                                  </p:childTnLst>
                                </p:cTn>
                              </p:par>
                              <p:par>
                                <p:cTn id="11" presetID="10" presetClass="entr" presetSubtype="0" fill="hold" nodeType="withEffect">
                                  <p:stCondLst>
                                    <p:cond delay="0"/>
                                  </p:stCondLst>
                                  <p:childTnLst>
                                    <p:set>
                                      <p:cBhvr>
                                        <p:cTn id="12" dur="1" fill="hold">
                                          <p:stCondLst>
                                            <p:cond delay="0"/>
                                          </p:stCondLst>
                                        </p:cTn>
                                        <p:tgtEl>
                                          <p:spTgt spid="183"/>
                                        </p:tgtEl>
                                        <p:attrNameLst>
                                          <p:attrName>style.visibility</p:attrName>
                                        </p:attrNameLst>
                                      </p:cBhvr>
                                      <p:to>
                                        <p:strVal val="visible"/>
                                      </p:to>
                                    </p:set>
                                    <p:animEffect transition="in" filter="fade">
                                      <p:cBhvr>
                                        <p:cTn id="13" dur="500"/>
                                        <p:tgtEl>
                                          <p:spTgt spid="183"/>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fade">
                                      <p:cBhvr>
                                        <p:cTn id="16" dur="500"/>
                                        <p:tgtEl>
                                          <p:spTgt spid="192"/>
                                        </p:tgtEl>
                                      </p:cBhvr>
                                    </p:animEffect>
                                  </p:childTnLst>
                                </p:cTn>
                              </p:par>
                              <p:par>
                                <p:cTn id="17" presetID="6" presetClass="emph" presetSubtype="0" decel="100000" autoRev="1" fill="hold" nodeType="withEffect">
                                  <p:stCondLst>
                                    <p:cond delay="750"/>
                                  </p:stCondLst>
                                  <p:childTnLst>
                                    <p:animScale>
                                      <p:cBhvr>
                                        <p:cTn id="18" dur="500" fill="hold"/>
                                        <p:tgtEl>
                                          <p:spTgt spid="186"/>
                                        </p:tgtEl>
                                      </p:cBhvr>
                                      <p:by x="150000" y="150000"/>
                                    </p:animScale>
                                  </p:childTnLst>
                                </p:cTn>
                              </p:par>
                              <p:par>
                                <p:cTn id="19" presetID="6" presetClass="emph" presetSubtype="0" decel="100000" autoRev="1" fill="hold" nodeType="withEffect">
                                  <p:stCondLst>
                                    <p:cond delay="750"/>
                                  </p:stCondLst>
                                  <p:childTnLst>
                                    <p:animScale>
                                      <p:cBhvr>
                                        <p:cTn id="20" dur="500" fill="hold"/>
                                        <p:tgtEl>
                                          <p:spTgt spid="180"/>
                                        </p:tgtEl>
                                      </p:cBhvr>
                                      <p:by x="150000" y="150000"/>
                                    </p:animScale>
                                  </p:childTnLst>
                                </p:cTn>
                              </p:par>
                              <p:par>
                                <p:cTn id="21" presetID="6" presetClass="emph" presetSubtype="0" decel="100000" autoRev="1" fill="hold" nodeType="withEffect">
                                  <p:stCondLst>
                                    <p:cond delay="750"/>
                                  </p:stCondLst>
                                  <p:childTnLst>
                                    <p:animScale>
                                      <p:cBhvr>
                                        <p:cTn id="22" dur="500" fill="hold"/>
                                        <p:tgtEl>
                                          <p:spTgt spid="183"/>
                                        </p:tgtEl>
                                      </p:cBhvr>
                                      <p:by x="150000" y="150000"/>
                                    </p:animScale>
                                  </p:childTnLst>
                                </p:cTn>
                              </p:par>
                              <p:par>
                                <p:cTn id="23" presetID="6" presetClass="emph" presetSubtype="0" decel="100000" autoRev="1" fill="hold" nodeType="withEffect">
                                  <p:stCondLst>
                                    <p:cond delay="750"/>
                                  </p:stCondLst>
                                  <p:childTnLst>
                                    <p:animScale>
                                      <p:cBhvr>
                                        <p:cTn id="24" dur="500" fill="hold"/>
                                        <p:tgtEl>
                                          <p:spTgt spid="192"/>
                                        </p:tgtEl>
                                      </p:cBhvr>
                                      <p:by x="150000" y="150000"/>
                                    </p:animScale>
                                  </p:childTnLst>
                                </p:cTn>
                              </p:par>
                              <p:par>
                                <p:cTn id="25" presetID="42" presetClass="path" presetSubtype="0" decel="100000" fill="hold" nodeType="withEffect">
                                  <p:stCondLst>
                                    <p:cond delay="2250"/>
                                  </p:stCondLst>
                                  <p:childTnLst>
                                    <p:animMotion origin="layout" path="M 4.44444E-6 -4.44444E-6 L 4.44444E-6 0.02963 " pathEditMode="relative" rAng="0" ptsTypes="AA">
                                      <p:cBhvr>
                                        <p:cTn id="26" dur="1000" fill="hold"/>
                                        <p:tgtEl>
                                          <p:spTgt spid="212"/>
                                        </p:tgtEl>
                                        <p:attrNameLst>
                                          <p:attrName>ppt_x</p:attrName>
                                          <p:attrName>ppt_y</p:attrName>
                                        </p:attrNameLst>
                                      </p:cBhvr>
                                      <p:rCtr x="0" y="1481"/>
                                    </p:animMotion>
                                  </p:childTnLst>
                                </p:cTn>
                              </p:par>
                              <p:par>
                                <p:cTn id="27" presetID="42" presetClass="path" presetSubtype="0" decel="100000" fill="hold" grpId="0" nodeType="withEffect">
                                  <p:stCondLst>
                                    <p:cond delay="2250"/>
                                  </p:stCondLst>
                                  <p:childTnLst>
                                    <p:animMotion origin="layout" path="M -2.5E-6 3.7037E-7 L -2.5E-6 0.07099 " pathEditMode="relative" rAng="0" ptsTypes="AA">
                                      <p:cBhvr>
                                        <p:cTn id="28" dur="1000" fill="hold"/>
                                        <p:tgtEl>
                                          <p:spTgt spid="211"/>
                                        </p:tgtEl>
                                        <p:attrNameLst>
                                          <p:attrName>ppt_x</p:attrName>
                                          <p:attrName>ppt_y</p:attrName>
                                        </p:attrNameLst>
                                      </p:cBhvr>
                                      <p:rCtr x="0" y="3549"/>
                                    </p:animMotion>
                                  </p:childTnLst>
                                </p:cTn>
                              </p:par>
                              <p:par>
                                <p:cTn id="29" presetID="8" presetClass="emph" presetSubtype="0" decel="100000" fill="hold" nodeType="withEffect">
                                  <p:stCondLst>
                                    <p:cond delay="2250"/>
                                  </p:stCondLst>
                                  <p:childTnLst>
                                    <p:animRot by="-5400000">
                                      <p:cBhvr>
                                        <p:cTn id="30" dur="1000" fill="hold"/>
                                        <p:tgtEl>
                                          <p:spTgt spid="208"/>
                                        </p:tgtEl>
                                        <p:attrNameLst>
                                          <p:attrName>r</p:attrName>
                                        </p:attrNameLst>
                                      </p:cBhvr>
                                    </p:animRot>
                                  </p:childTnLst>
                                </p:cTn>
                              </p:par>
                              <p:par>
                                <p:cTn id="31" presetID="10" presetClass="entr" presetSubtype="0" fill="hold" nodeType="withEffect">
                                  <p:stCondLst>
                                    <p:cond delay="0"/>
                                  </p:stCondLst>
                                  <p:childTnLst>
                                    <p:set>
                                      <p:cBhvr>
                                        <p:cTn id="32" dur="1" fill="hold">
                                          <p:stCondLst>
                                            <p:cond delay="0"/>
                                          </p:stCondLst>
                                        </p:cTn>
                                        <p:tgtEl>
                                          <p:spTgt spid="411"/>
                                        </p:tgtEl>
                                        <p:attrNameLst>
                                          <p:attrName>style.visibility</p:attrName>
                                        </p:attrNameLst>
                                      </p:cBhvr>
                                      <p:to>
                                        <p:strVal val="visible"/>
                                      </p:to>
                                    </p:set>
                                    <p:animEffect transition="in" filter="fade">
                                      <p:cBhvr>
                                        <p:cTn id="33" dur="500"/>
                                        <p:tgtEl>
                                          <p:spTgt spid="411"/>
                                        </p:tgtEl>
                                      </p:cBhvr>
                                    </p:animEffect>
                                  </p:childTnLst>
                                </p:cTn>
                              </p:par>
                              <p:par>
                                <p:cTn id="34" presetID="10" presetClass="entr" presetSubtype="0" fill="hold" nodeType="withEffect">
                                  <p:stCondLst>
                                    <p:cond delay="0"/>
                                  </p:stCondLst>
                                  <p:childTnLst>
                                    <p:set>
                                      <p:cBhvr>
                                        <p:cTn id="35" dur="1" fill="hold">
                                          <p:stCondLst>
                                            <p:cond delay="0"/>
                                          </p:stCondLst>
                                        </p:cTn>
                                        <p:tgtEl>
                                          <p:spTgt spid="405"/>
                                        </p:tgtEl>
                                        <p:attrNameLst>
                                          <p:attrName>style.visibility</p:attrName>
                                        </p:attrNameLst>
                                      </p:cBhvr>
                                      <p:to>
                                        <p:strVal val="visible"/>
                                      </p:to>
                                    </p:set>
                                    <p:animEffect transition="in" filter="fade">
                                      <p:cBhvr>
                                        <p:cTn id="36" dur="500"/>
                                        <p:tgtEl>
                                          <p:spTgt spid="405"/>
                                        </p:tgtEl>
                                      </p:cBhvr>
                                    </p:animEffect>
                                  </p:childTnLst>
                                </p:cTn>
                              </p:par>
                              <p:par>
                                <p:cTn id="37" presetID="10" presetClass="entr" presetSubtype="0" fill="hold" nodeType="withEffect">
                                  <p:stCondLst>
                                    <p:cond delay="0"/>
                                  </p:stCondLst>
                                  <p:childTnLst>
                                    <p:set>
                                      <p:cBhvr>
                                        <p:cTn id="38" dur="1" fill="hold">
                                          <p:stCondLst>
                                            <p:cond delay="0"/>
                                          </p:stCondLst>
                                        </p:cTn>
                                        <p:tgtEl>
                                          <p:spTgt spid="408"/>
                                        </p:tgtEl>
                                        <p:attrNameLst>
                                          <p:attrName>style.visibility</p:attrName>
                                        </p:attrNameLst>
                                      </p:cBhvr>
                                      <p:to>
                                        <p:strVal val="visible"/>
                                      </p:to>
                                    </p:set>
                                    <p:animEffect transition="in" filter="fade">
                                      <p:cBhvr>
                                        <p:cTn id="39" dur="500"/>
                                        <p:tgtEl>
                                          <p:spTgt spid="408"/>
                                        </p:tgtEl>
                                      </p:cBhvr>
                                    </p:animEffect>
                                  </p:childTnLst>
                                </p:cTn>
                              </p:par>
                              <p:par>
                                <p:cTn id="40" presetID="10" presetClass="entr" presetSubtype="0" fill="hold" nodeType="withEffect">
                                  <p:stCondLst>
                                    <p:cond delay="0"/>
                                  </p:stCondLst>
                                  <p:childTnLst>
                                    <p:set>
                                      <p:cBhvr>
                                        <p:cTn id="41" dur="1" fill="hold">
                                          <p:stCondLst>
                                            <p:cond delay="0"/>
                                          </p:stCondLst>
                                        </p:cTn>
                                        <p:tgtEl>
                                          <p:spTgt spid="417"/>
                                        </p:tgtEl>
                                        <p:attrNameLst>
                                          <p:attrName>style.visibility</p:attrName>
                                        </p:attrNameLst>
                                      </p:cBhvr>
                                      <p:to>
                                        <p:strVal val="visible"/>
                                      </p:to>
                                    </p:set>
                                    <p:animEffect transition="in" filter="fade">
                                      <p:cBhvr>
                                        <p:cTn id="42" dur="500"/>
                                        <p:tgtEl>
                                          <p:spTgt spid="417"/>
                                        </p:tgtEl>
                                      </p:cBhvr>
                                    </p:animEffect>
                                  </p:childTnLst>
                                </p:cTn>
                              </p:par>
                              <p:par>
                                <p:cTn id="43" presetID="6" presetClass="emph" presetSubtype="0" decel="100000" autoRev="1" fill="hold" nodeType="withEffect">
                                  <p:stCondLst>
                                    <p:cond delay="750"/>
                                  </p:stCondLst>
                                  <p:childTnLst>
                                    <p:animScale>
                                      <p:cBhvr>
                                        <p:cTn id="44" dur="500" fill="hold"/>
                                        <p:tgtEl>
                                          <p:spTgt spid="411"/>
                                        </p:tgtEl>
                                      </p:cBhvr>
                                      <p:by x="150000" y="150000"/>
                                    </p:animScale>
                                  </p:childTnLst>
                                </p:cTn>
                              </p:par>
                              <p:par>
                                <p:cTn id="45" presetID="6" presetClass="emph" presetSubtype="0" decel="100000" autoRev="1" fill="hold" nodeType="withEffect">
                                  <p:stCondLst>
                                    <p:cond delay="750"/>
                                  </p:stCondLst>
                                  <p:childTnLst>
                                    <p:animScale>
                                      <p:cBhvr>
                                        <p:cTn id="46" dur="500" fill="hold"/>
                                        <p:tgtEl>
                                          <p:spTgt spid="405"/>
                                        </p:tgtEl>
                                      </p:cBhvr>
                                      <p:by x="150000" y="150000"/>
                                    </p:animScale>
                                  </p:childTnLst>
                                </p:cTn>
                              </p:par>
                              <p:par>
                                <p:cTn id="47" presetID="6" presetClass="emph" presetSubtype="0" decel="100000" autoRev="1" fill="hold" nodeType="withEffect">
                                  <p:stCondLst>
                                    <p:cond delay="750"/>
                                  </p:stCondLst>
                                  <p:childTnLst>
                                    <p:animScale>
                                      <p:cBhvr>
                                        <p:cTn id="48" dur="500" fill="hold"/>
                                        <p:tgtEl>
                                          <p:spTgt spid="408"/>
                                        </p:tgtEl>
                                      </p:cBhvr>
                                      <p:by x="150000" y="150000"/>
                                    </p:animScale>
                                  </p:childTnLst>
                                </p:cTn>
                              </p:par>
                              <p:par>
                                <p:cTn id="49" presetID="6" presetClass="emph" presetSubtype="0" decel="100000" autoRev="1" fill="hold" nodeType="withEffect">
                                  <p:stCondLst>
                                    <p:cond delay="750"/>
                                  </p:stCondLst>
                                  <p:childTnLst>
                                    <p:animScale>
                                      <p:cBhvr>
                                        <p:cTn id="50" dur="500" fill="hold"/>
                                        <p:tgtEl>
                                          <p:spTgt spid="417"/>
                                        </p:tgtEl>
                                      </p:cBhvr>
                                      <p:by x="150000" y="150000"/>
                                    </p:animScale>
                                  </p:childTnLst>
                                </p:cTn>
                              </p:par>
                            </p:childTnLst>
                          </p:cTn>
                        </p:par>
                        <p:par>
                          <p:cTn id="51" fill="hold">
                            <p:stCondLst>
                              <p:cond delay="3250"/>
                            </p:stCondLst>
                            <p:childTnLst>
                              <p:par>
                                <p:cTn id="52" presetID="10" presetClass="entr" presetSubtype="0" fill="hold" nodeType="afterEffect">
                                  <p:stCondLst>
                                    <p:cond delay="0"/>
                                  </p:stCondLst>
                                  <p:childTnLst>
                                    <p:set>
                                      <p:cBhvr>
                                        <p:cTn id="53" dur="1" fill="hold">
                                          <p:stCondLst>
                                            <p:cond delay="0"/>
                                          </p:stCondLst>
                                        </p:cTn>
                                        <p:tgtEl>
                                          <p:spTgt spid="231"/>
                                        </p:tgtEl>
                                        <p:attrNameLst>
                                          <p:attrName>style.visibility</p:attrName>
                                        </p:attrNameLst>
                                      </p:cBhvr>
                                      <p:to>
                                        <p:strVal val="visible"/>
                                      </p:to>
                                    </p:set>
                                    <p:animEffect transition="in" filter="fade">
                                      <p:cBhvr>
                                        <p:cTn id="54" dur="1750"/>
                                        <p:tgtEl>
                                          <p:spTgt spid="231"/>
                                        </p:tgtEl>
                                      </p:cBhvr>
                                    </p:animEffect>
                                  </p:childTnLst>
                                </p:cTn>
                              </p:par>
                              <p:par>
                                <p:cTn id="55" presetID="64" presetClass="path" presetSubtype="0" accel="50000" decel="50000" fill="hold" nodeType="withEffect">
                                  <p:stCondLst>
                                    <p:cond delay="0"/>
                                  </p:stCondLst>
                                  <p:childTnLst>
                                    <p:animMotion origin="layout" path="M 2.77778E-6 0.06636 L 2.77778E-6 -3.58025E-6 " pathEditMode="relative" rAng="0" ptsTypes="AA">
                                      <p:cBhvr>
                                        <p:cTn id="56" dur="1750" fill="hold"/>
                                        <p:tgtEl>
                                          <p:spTgt spid="231"/>
                                        </p:tgtEl>
                                        <p:attrNameLst>
                                          <p:attrName>ppt_x</p:attrName>
                                          <p:attrName>ppt_y</p:attrName>
                                        </p:attrNameLst>
                                      </p:cBhvr>
                                      <p:rCtr x="0" y="-3333"/>
                                    </p:animMotion>
                                  </p:childTnLst>
                                </p:cTn>
                              </p:par>
                            </p:childTnLst>
                          </p:cTn>
                        </p:par>
                        <p:par>
                          <p:cTn id="57" fill="hold">
                            <p:stCondLst>
                              <p:cond delay="5000"/>
                            </p:stCondLst>
                            <p:childTnLst>
                              <p:par>
                                <p:cTn id="58" presetID="10" presetClass="exit" presetSubtype="0" fill="hold" nodeType="afterEffect">
                                  <p:stCondLst>
                                    <p:cond delay="0"/>
                                  </p:stCondLst>
                                  <p:childTnLst>
                                    <p:animEffect transition="out" filter="fade">
                                      <p:cBhvr>
                                        <p:cTn id="59" dur="1500"/>
                                        <p:tgtEl>
                                          <p:spTgt spid="231"/>
                                        </p:tgtEl>
                                      </p:cBhvr>
                                    </p:animEffect>
                                    <p:set>
                                      <p:cBhvr>
                                        <p:cTn id="60" dur="1" fill="hold">
                                          <p:stCondLst>
                                            <p:cond delay="1499"/>
                                          </p:stCondLst>
                                        </p:cTn>
                                        <p:tgtEl>
                                          <p:spTgt spid="231"/>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500"/>
                                        <p:tgtEl>
                                          <p:spTgt spid="236"/>
                                        </p:tgtEl>
                                      </p:cBhvr>
                                    </p:animEffect>
                                  </p:childTnLst>
                                </p:cTn>
                              </p:par>
                            </p:childTnLst>
                          </p:cTn>
                        </p:par>
                        <p:par>
                          <p:cTn id="64" fill="hold">
                            <p:stCondLst>
                              <p:cond delay="6500"/>
                            </p:stCondLst>
                            <p:childTnLst>
                              <p:par>
                                <p:cTn id="65" presetID="10" presetClass="exit" presetSubtype="0" fill="hold" nodeType="afterEffect">
                                  <p:stCondLst>
                                    <p:cond delay="0"/>
                                  </p:stCondLst>
                                  <p:childTnLst>
                                    <p:animEffect transition="out" filter="fade">
                                      <p:cBhvr>
                                        <p:cTn id="66" dur="1750"/>
                                        <p:tgtEl>
                                          <p:spTgt spid="236"/>
                                        </p:tgtEl>
                                      </p:cBhvr>
                                    </p:animEffect>
                                    <p:set>
                                      <p:cBhvr>
                                        <p:cTn id="67" dur="1" fill="hold">
                                          <p:stCondLst>
                                            <p:cond delay="1749"/>
                                          </p:stCondLst>
                                        </p:cTn>
                                        <p:tgtEl>
                                          <p:spTgt spid="236"/>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231"/>
                                        </p:tgtEl>
                                        <p:attrNameLst>
                                          <p:attrName>style.visibility</p:attrName>
                                        </p:attrNameLst>
                                      </p:cBhvr>
                                      <p:to>
                                        <p:strVal val="visible"/>
                                      </p:to>
                                    </p:set>
                                    <p:animEffect transition="in" filter="fade">
                                      <p:cBhvr>
                                        <p:cTn id="70" dur="1750"/>
                                        <p:tgtEl>
                                          <p:spTgt spid="231"/>
                                        </p:tgtEl>
                                      </p:cBhvr>
                                    </p:animEffect>
                                  </p:childTnLst>
                                </p:cTn>
                              </p:par>
                              <p:par>
                                <p:cTn id="71" presetID="10" presetClass="entr" presetSubtype="0" fill="hold" nodeType="withEffect">
                                  <p:stCondLst>
                                    <p:cond delay="0"/>
                                  </p:stCondLst>
                                  <p:childTnLst>
                                    <p:set>
                                      <p:cBhvr>
                                        <p:cTn id="72" dur="1" fill="hold">
                                          <p:stCondLst>
                                            <p:cond delay="0"/>
                                          </p:stCondLst>
                                        </p:cTn>
                                        <p:tgtEl>
                                          <p:spTgt spid="428"/>
                                        </p:tgtEl>
                                        <p:attrNameLst>
                                          <p:attrName>style.visibility</p:attrName>
                                        </p:attrNameLst>
                                      </p:cBhvr>
                                      <p:to>
                                        <p:strVal val="visible"/>
                                      </p:to>
                                    </p:set>
                                    <p:animEffect transition="in" filter="fade">
                                      <p:cBhvr>
                                        <p:cTn id="73" dur="1500"/>
                                        <p:tgtEl>
                                          <p:spTgt spid="428"/>
                                        </p:tgtEl>
                                      </p:cBhvr>
                                    </p:animEffect>
                                  </p:childTnLst>
                                </p:cTn>
                              </p:par>
                            </p:childTnLst>
                          </p:cTn>
                        </p:par>
                        <p:par>
                          <p:cTn id="74" fill="hold">
                            <p:stCondLst>
                              <p:cond delay="8250"/>
                            </p:stCondLst>
                            <p:childTnLst>
                              <p:par>
                                <p:cTn id="75" presetID="10" presetClass="exit" presetSubtype="0" fill="hold" nodeType="afterEffect">
                                  <p:stCondLst>
                                    <p:cond delay="0"/>
                                  </p:stCondLst>
                                  <p:childTnLst>
                                    <p:animEffect transition="out" filter="fade">
                                      <p:cBhvr>
                                        <p:cTn id="76" dur="1750"/>
                                        <p:tgtEl>
                                          <p:spTgt spid="428"/>
                                        </p:tgtEl>
                                      </p:cBhvr>
                                    </p:animEffect>
                                    <p:set>
                                      <p:cBhvr>
                                        <p:cTn id="77" dur="1" fill="hold">
                                          <p:stCondLst>
                                            <p:cond delay="1749"/>
                                          </p:stCondLst>
                                        </p:cTn>
                                        <p:tgtEl>
                                          <p:spTgt spid="428"/>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433"/>
                                        </p:tgtEl>
                                        <p:attrNameLst>
                                          <p:attrName>style.visibility</p:attrName>
                                        </p:attrNameLst>
                                      </p:cBhvr>
                                      <p:to>
                                        <p:strVal val="visible"/>
                                      </p:to>
                                    </p:set>
                                    <p:animEffect transition="in" filter="fade">
                                      <p:cBhvr>
                                        <p:cTn id="80" dur="1500"/>
                                        <p:tgtEl>
                                          <p:spTgt spid="433"/>
                                        </p:tgtEl>
                                      </p:cBhvr>
                                    </p:animEffect>
                                  </p:childTnLst>
                                </p:cTn>
                              </p:par>
                            </p:childTnLst>
                          </p:cTn>
                        </p:par>
                        <p:par>
                          <p:cTn id="81" fill="hold">
                            <p:stCondLst>
                              <p:cond delay="10000"/>
                            </p:stCondLst>
                            <p:childTnLst>
                              <p:par>
                                <p:cTn id="82" presetID="10" presetClass="exit" presetSubtype="0" fill="hold" nodeType="afterEffect">
                                  <p:stCondLst>
                                    <p:cond delay="0"/>
                                  </p:stCondLst>
                                  <p:childTnLst>
                                    <p:animEffect transition="out" filter="fade">
                                      <p:cBhvr>
                                        <p:cTn id="83" dur="1750"/>
                                        <p:tgtEl>
                                          <p:spTgt spid="433"/>
                                        </p:tgtEl>
                                      </p:cBhvr>
                                    </p:animEffect>
                                    <p:set>
                                      <p:cBhvr>
                                        <p:cTn id="84" dur="1" fill="hold">
                                          <p:stCondLst>
                                            <p:cond delay="1749"/>
                                          </p:stCondLst>
                                        </p:cTn>
                                        <p:tgtEl>
                                          <p:spTgt spid="433"/>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438"/>
                                        </p:tgtEl>
                                        <p:attrNameLst>
                                          <p:attrName>style.visibility</p:attrName>
                                        </p:attrNameLst>
                                      </p:cBhvr>
                                      <p:to>
                                        <p:strVal val="visible"/>
                                      </p:to>
                                    </p:set>
                                    <p:animEffect transition="in" filter="fade">
                                      <p:cBhvr>
                                        <p:cTn id="87" dur="1500"/>
                                        <p:tgtEl>
                                          <p:spTgt spid="438"/>
                                        </p:tgtEl>
                                      </p:cBhvr>
                                    </p:animEffect>
                                  </p:childTnLst>
                                </p:cTn>
                              </p:par>
                            </p:childTnLst>
                          </p:cTn>
                        </p:par>
                        <p:par>
                          <p:cTn id="88" fill="hold">
                            <p:stCondLst>
                              <p:cond delay="11750"/>
                            </p:stCondLst>
                            <p:childTnLst>
                              <p:par>
                                <p:cTn id="89" presetID="10" presetClass="exit" presetSubtype="0" fill="hold" nodeType="afterEffect">
                                  <p:stCondLst>
                                    <p:cond delay="0"/>
                                  </p:stCondLst>
                                  <p:childTnLst>
                                    <p:animEffect transition="out" filter="fade">
                                      <p:cBhvr>
                                        <p:cTn id="90" dur="1750"/>
                                        <p:tgtEl>
                                          <p:spTgt spid="438"/>
                                        </p:tgtEl>
                                      </p:cBhvr>
                                    </p:animEffect>
                                    <p:set>
                                      <p:cBhvr>
                                        <p:cTn id="91" dur="1" fill="hold">
                                          <p:stCondLst>
                                            <p:cond delay="1749"/>
                                          </p:stCondLst>
                                        </p:cTn>
                                        <p:tgtEl>
                                          <p:spTgt spid="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8361-E1C4-5346-9336-F3EA4B0D8630}"/>
              </a:ext>
            </a:extLst>
          </p:cNvPr>
          <p:cNvSpPr>
            <a:spLocks noGrp="1"/>
          </p:cNvSpPr>
          <p:nvPr>
            <p:ph type="ctrTitle"/>
          </p:nvPr>
        </p:nvSpPr>
        <p:spPr/>
        <p:txBody>
          <a:bodyPr/>
          <a:lstStyle/>
          <a:p>
            <a:r>
              <a:rPr lang="en-US" dirty="0"/>
              <a:t>A Call for Unification</a:t>
            </a:r>
            <a:br>
              <a:rPr lang="en-US" dirty="0"/>
            </a:br>
            <a:r>
              <a:rPr lang="en-US" sz="2400" dirty="0"/>
              <a:t>Cross-platform visibility and response </a:t>
            </a:r>
            <a:br>
              <a:rPr lang="en-US" sz="2400" dirty="0"/>
            </a:br>
            <a:r>
              <a:rPr lang="en-US" sz="2400" dirty="0"/>
              <a:t>to detect and stop threats faster!</a:t>
            </a:r>
          </a:p>
        </p:txBody>
      </p:sp>
    </p:spTree>
    <p:extLst>
      <p:ext uri="{BB962C8B-B14F-4D97-AF65-F5344CB8AC3E}">
        <p14:creationId xmlns:p14="http://schemas.microsoft.com/office/powerpoint/2010/main" val="189429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8B42EE4-5A36-B84D-8D2A-8DCB5371BE05}"/>
              </a:ext>
            </a:extLst>
          </p:cNvPr>
          <p:cNvSpPr/>
          <p:nvPr/>
        </p:nvSpPr>
        <p:spPr>
          <a:xfrm>
            <a:off x="531953" y="1524448"/>
            <a:ext cx="3105938" cy="498764"/>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marL="0" marR="0" lvl="0" indent="0" algn="ctr" defTabSz="457189" rtl="0" eaLnBrk="1" fontAlgn="base" latinLnBrk="0" hangingPunct="1">
              <a:lnSpc>
                <a:spcPts val="15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t>Threat Intel/Enforcement</a:t>
            </a:r>
            <a:br>
              <a:rPr kumimoji="0" lang="en-US" sz="16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br>
            <a:r>
              <a:rPr kumimoji="0" lang="en-US" sz="12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t>Increased Threat Prevention</a:t>
            </a:r>
          </a:p>
        </p:txBody>
      </p:sp>
      <p:sp>
        <p:nvSpPr>
          <p:cNvPr id="5" name="Rounded Rectangle 4">
            <a:extLst>
              <a:ext uri="{FF2B5EF4-FFF2-40B4-BE49-F238E27FC236}">
                <a16:creationId xmlns:a16="http://schemas.microsoft.com/office/drawing/2014/main" id="{CBBF1ECB-AC65-CE4D-AE35-931E6A79344A}"/>
              </a:ext>
            </a:extLst>
          </p:cNvPr>
          <p:cNvSpPr/>
          <p:nvPr/>
        </p:nvSpPr>
        <p:spPr>
          <a:xfrm>
            <a:off x="531826" y="3677215"/>
            <a:ext cx="3104719" cy="49876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marL="0" marR="0" lvl="0" indent="0" algn="ctr" defTabSz="457189" rtl="0" eaLnBrk="1" fontAlgn="base" latinLnBrk="0" hangingPunct="1">
              <a:lnSpc>
                <a:spcPts val="15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t>Automated Policy</a:t>
            </a:r>
          </a:p>
          <a:p>
            <a:pPr marL="0" marR="0" lvl="0" indent="0" algn="ctr" defTabSz="457189" rtl="0" eaLnBrk="1" fontAlgn="base" latinLnBrk="0" hangingPunct="1">
              <a:lnSpc>
                <a:spcPts val="15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t>Decreased Time to Remediate</a:t>
            </a:r>
          </a:p>
        </p:txBody>
      </p:sp>
      <p:sp>
        <p:nvSpPr>
          <p:cNvPr id="6" name="Rounded Rectangle 5">
            <a:extLst>
              <a:ext uri="{FF2B5EF4-FFF2-40B4-BE49-F238E27FC236}">
                <a16:creationId xmlns:a16="http://schemas.microsoft.com/office/drawing/2014/main" id="{8CD376C2-9F00-5B4D-95F6-121E27240C23}"/>
              </a:ext>
            </a:extLst>
          </p:cNvPr>
          <p:cNvSpPr/>
          <p:nvPr/>
        </p:nvSpPr>
        <p:spPr>
          <a:xfrm>
            <a:off x="531954" y="2951170"/>
            <a:ext cx="3105937" cy="498764"/>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marL="0" marR="0" lvl="0" indent="0" algn="ctr" defTabSz="457189" rtl="0" eaLnBrk="1" fontAlgn="base" latinLnBrk="0" hangingPunct="1">
              <a:lnSpc>
                <a:spcPts val="15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t>Context Awareness</a:t>
            </a:r>
            <a:br>
              <a:rPr kumimoji="0" lang="en-US" sz="16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br>
            <a:r>
              <a:rPr kumimoji="0" lang="en-US" sz="12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t>Decreased Time to Investigate</a:t>
            </a:r>
          </a:p>
        </p:txBody>
      </p:sp>
      <p:sp>
        <p:nvSpPr>
          <p:cNvPr id="7" name="Rounded Rectangle 6">
            <a:extLst>
              <a:ext uri="{FF2B5EF4-FFF2-40B4-BE49-F238E27FC236}">
                <a16:creationId xmlns:a16="http://schemas.microsoft.com/office/drawing/2014/main" id="{AE997C16-2D4C-9A4E-9B7F-FF04FDF326DC}"/>
              </a:ext>
            </a:extLst>
          </p:cNvPr>
          <p:cNvSpPr/>
          <p:nvPr/>
        </p:nvSpPr>
        <p:spPr>
          <a:xfrm>
            <a:off x="531953" y="2225126"/>
            <a:ext cx="3105938" cy="498764"/>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marL="0" marR="0" lvl="0" indent="0" algn="ctr" defTabSz="457189" rtl="0" eaLnBrk="1" fontAlgn="base" latinLnBrk="0" hangingPunct="1">
              <a:lnSpc>
                <a:spcPts val="15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t>Event Visibility</a:t>
            </a:r>
            <a:br>
              <a:rPr kumimoji="0" lang="en-US" sz="16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br>
            <a:r>
              <a:rPr kumimoji="0" lang="en-US" sz="1200" b="0" i="0" u="none" strike="noStrike" kern="1200" cap="none" spc="0" normalizeH="0" baseline="0" noProof="0">
                <a:ln>
                  <a:noFill/>
                </a:ln>
                <a:solidFill>
                  <a:schemeClr val="bg2"/>
                </a:solidFill>
                <a:effectLst/>
                <a:uLnTx/>
                <a:uFillTx/>
                <a:latin typeface="CiscoSansTT ExtraLight"/>
                <a:ea typeface="CiscoSansTT ExtraLight"/>
                <a:cs typeface="CiscoSansTT ExtraLight"/>
              </a:rPr>
              <a:t>Decreased Time to Detect</a:t>
            </a:r>
          </a:p>
        </p:txBody>
      </p:sp>
      <p:sp>
        <p:nvSpPr>
          <p:cNvPr id="2" name="Title 1">
            <a:extLst>
              <a:ext uri="{FF2B5EF4-FFF2-40B4-BE49-F238E27FC236}">
                <a16:creationId xmlns:a16="http://schemas.microsoft.com/office/drawing/2014/main" id="{147C99A1-B7C9-294E-BC90-D1290061A517}"/>
              </a:ext>
            </a:extLst>
          </p:cNvPr>
          <p:cNvSpPr>
            <a:spLocks noGrp="1"/>
          </p:cNvSpPr>
          <p:nvPr>
            <p:ph type="title"/>
          </p:nvPr>
        </p:nvSpPr>
        <p:spPr/>
        <p:txBody>
          <a:bodyPr/>
          <a:lstStyle/>
          <a:p>
            <a:r>
              <a:rPr lang="en-US">
                <a:solidFill>
                  <a:srgbClr val="005073"/>
                </a:solidFill>
              </a:rPr>
              <a:t>How Cisco integrates security</a:t>
            </a:r>
            <a:endParaRPr lang="en-US"/>
          </a:p>
        </p:txBody>
      </p:sp>
      <p:grpSp>
        <p:nvGrpSpPr>
          <p:cNvPr id="322" name="Group 321">
            <a:extLst>
              <a:ext uri="{FF2B5EF4-FFF2-40B4-BE49-F238E27FC236}">
                <a16:creationId xmlns:a16="http://schemas.microsoft.com/office/drawing/2014/main" id="{F64EC34C-8B14-F94E-80E0-8BADDF5D7DDB}"/>
              </a:ext>
            </a:extLst>
          </p:cNvPr>
          <p:cNvGrpSpPr/>
          <p:nvPr/>
        </p:nvGrpSpPr>
        <p:grpSpPr>
          <a:xfrm>
            <a:off x="3673982" y="944182"/>
            <a:ext cx="5381119" cy="3807729"/>
            <a:chOff x="3673982" y="944182"/>
            <a:chExt cx="5381119" cy="3807729"/>
          </a:xfrm>
        </p:grpSpPr>
        <p:sp>
          <p:nvSpPr>
            <p:cNvPr id="9" name="TextBox 8">
              <a:extLst>
                <a:ext uri="{FF2B5EF4-FFF2-40B4-BE49-F238E27FC236}">
                  <a16:creationId xmlns:a16="http://schemas.microsoft.com/office/drawing/2014/main" id="{213F7E42-8E6F-8F41-85CB-17DCFFC65168}"/>
                </a:ext>
              </a:extLst>
            </p:cNvPr>
            <p:cNvSpPr txBox="1"/>
            <p:nvPr/>
          </p:nvSpPr>
          <p:spPr>
            <a:xfrm>
              <a:off x="3673982" y="2640020"/>
              <a:ext cx="1002361"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Advanced Threat</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1" name="Freeform 5">
              <a:extLst>
                <a:ext uri="{FF2B5EF4-FFF2-40B4-BE49-F238E27FC236}">
                  <a16:creationId xmlns:a16="http://schemas.microsoft.com/office/drawing/2014/main" id="{090A3E60-E006-9A46-9F38-471A8383D94B}"/>
                </a:ext>
              </a:extLst>
            </p:cNvPr>
            <p:cNvSpPr>
              <a:spLocks/>
            </p:cNvSpPr>
            <p:nvPr/>
          </p:nvSpPr>
          <p:spPr bwMode="auto">
            <a:xfrm>
              <a:off x="4894306" y="1519241"/>
              <a:ext cx="2641623" cy="2644778"/>
            </a:xfrm>
            <a:custGeom>
              <a:avLst/>
              <a:gdLst>
                <a:gd name="T0" fmla="*/ 0 w 4827"/>
                <a:gd name="T1" fmla="*/ 2413 h 4827"/>
                <a:gd name="T2" fmla="*/ 0 w 4827"/>
                <a:gd name="T3" fmla="*/ 2413 h 4827"/>
                <a:gd name="T4" fmla="*/ 2413 w 4827"/>
                <a:gd name="T5" fmla="*/ 0 h 4827"/>
                <a:gd name="T6" fmla="*/ 4827 w 4827"/>
                <a:gd name="T7" fmla="*/ 2413 h 4827"/>
                <a:gd name="T8" fmla="*/ 2413 w 4827"/>
                <a:gd name="T9" fmla="*/ 4827 h 4827"/>
                <a:gd name="T10" fmla="*/ 0 w 4827"/>
                <a:gd name="T11" fmla="*/ 2413 h 4827"/>
                <a:gd name="T12" fmla="*/ 0 w 4827"/>
                <a:gd name="T13" fmla="*/ 2413 h 4827"/>
              </a:gdLst>
              <a:ahLst/>
              <a:cxnLst>
                <a:cxn ang="0">
                  <a:pos x="T0" y="T1"/>
                </a:cxn>
                <a:cxn ang="0">
                  <a:pos x="T2" y="T3"/>
                </a:cxn>
                <a:cxn ang="0">
                  <a:pos x="T4" y="T5"/>
                </a:cxn>
                <a:cxn ang="0">
                  <a:pos x="T6" y="T7"/>
                </a:cxn>
                <a:cxn ang="0">
                  <a:pos x="T8" y="T9"/>
                </a:cxn>
                <a:cxn ang="0">
                  <a:pos x="T10" y="T11"/>
                </a:cxn>
                <a:cxn ang="0">
                  <a:pos x="T12" y="T13"/>
                </a:cxn>
              </a:cxnLst>
              <a:rect l="0" t="0" r="r" b="b"/>
              <a:pathLst>
                <a:path w="4827" h="4827">
                  <a:moveTo>
                    <a:pt x="0" y="2413"/>
                  </a:moveTo>
                  <a:lnTo>
                    <a:pt x="0" y="2413"/>
                  </a:lnTo>
                  <a:cubicBezTo>
                    <a:pt x="0" y="1080"/>
                    <a:pt x="1081" y="0"/>
                    <a:pt x="2413" y="0"/>
                  </a:cubicBezTo>
                  <a:cubicBezTo>
                    <a:pt x="3746" y="0"/>
                    <a:pt x="4827" y="1080"/>
                    <a:pt x="4827" y="2413"/>
                  </a:cubicBezTo>
                  <a:cubicBezTo>
                    <a:pt x="4827" y="3746"/>
                    <a:pt x="3746" y="4827"/>
                    <a:pt x="2413" y="4827"/>
                  </a:cubicBezTo>
                  <a:cubicBezTo>
                    <a:pt x="1081" y="4827"/>
                    <a:pt x="0" y="3746"/>
                    <a:pt x="0" y="2413"/>
                  </a:cubicBezTo>
                  <a:lnTo>
                    <a:pt x="0" y="2413"/>
                  </a:lnTo>
                  <a:close/>
                </a:path>
              </a:pathLst>
            </a:custGeom>
            <a:solidFill>
              <a:schemeClr val="bg2">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 name="Freeform 6">
              <a:extLst>
                <a:ext uri="{FF2B5EF4-FFF2-40B4-BE49-F238E27FC236}">
                  <a16:creationId xmlns:a16="http://schemas.microsoft.com/office/drawing/2014/main" id="{261FF13F-C572-B249-AB14-64E928F9F06E}"/>
                </a:ext>
              </a:extLst>
            </p:cNvPr>
            <p:cNvSpPr>
              <a:spLocks/>
            </p:cNvSpPr>
            <p:nvPr/>
          </p:nvSpPr>
          <p:spPr bwMode="auto">
            <a:xfrm>
              <a:off x="5073695" y="2830518"/>
              <a:ext cx="155576" cy="588963"/>
            </a:xfrm>
            <a:custGeom>
              <a:avLst/>
              <a:gdLst>
                <a:gd name="T0" fmla="*/ 286 w 286"/>
                <a:gd name="T1" fmla="*/ 1074 h 1074"/>
                <a:gd name="T2" fmla="*/ 286 w 286"/>
                <a:gd name="T3" fmla="*/ 1074 h 1074"/>
                <a:gd name="T4" fmla="*/ 0 w 286"/>
                <a:gd name="T5" fmla="*/ 0 h 1074"/>
              </a:gdLst>
              <a:ahLst/>
              <a:cxnLst>
                <a:cxn ang="0">
                  <a:pos x="T0" y="T1"/>
                </a:cxn>
                <a:cxn ang="0">
                  <a:pos x="T2" y="T3"/>
                </a:cxn>
                <a:cxn ang="0">
                  <a:pos x="T4" y="T5"/>
                </a:cxn>
              </a:cxnLst>
              <a:rect l="0" t="0" r="r" b="b"/>
              <a:pathLst>
                <a:path w="286" h="1074">
                  <a:moveTo>
                    <a:pt x="286" y="1074"/>
                  </a:moveTo>
                  <a:lnTo>
                    <a:pt x="286" y="1074"/>
                  </a:lnTo>
                  <a:lnTo>
                    <a:pt x="0"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 name="Freeform 7">
              <a:extLst>
                <a:ext uri="{FF2B5EF4-FFF2-40B4-BE49-F238E27FC236}">
                  <a16:creationId xmlns:a16="http://schemas.microsoft.com/office/drawing/2014/main" id="{CCC8118A-80B4-4346-80D8-C1444DAC1519}"/>
                </a:ext>
              </a:extLst>
            </p:cNvPr>
            <p:cNvSpPr>
              <a:spLocks/>
            </p:cNvSpPr>
            <p:nvPr/>
          </p:nvSpPr>
          <p:spPr bwMode="auto">
            <a:xfrm>
              <a:off x="5065757" y="2274892"/>
              <a:ext cx="168276" cy="600076"/>
            </a:xfrm>
            <a:custGeom>
              <a:avLst/>
              <a:gdLst>
                <a:gd name="T0" fmla="*/ 308 w 308"/>
                <a:gd name="T1" fmla="*/ 0 h 1094"/>
                <a:gd name="T2" fmla="*/ 308 w 308"/>
                <a:gd name="T3" fmla="*/ 0 h 1094"/>
                <a:gd name="T4" fmla="*/ 0 w 308"/>
                <a:gd name="T5" fmla="*/ 1094 h 1094"/>
              </a:gdLst>
              <a:ahLst/>
              <a:cxnLst>
                <a:cxn ang="0">
                  <a:pos x="T0" y="T1"/>
                </a:cxn>
                <a:cxn ang="0">
                  <a:pos x="T2" y="T3"/>
                </a:cxn>
                <a:cxn ang="0">
                  <a:pos x="T4" y="T5"/>
                </a:cxn>
              </a:cxnLst>
              <a:rect l="0" t="0" r="r" b="b"/>
              <a:pathLst>
                <a:path w="308" h="1094">
                  <a:moveTo>
                    <a:pt x="308" y="0"/>
                  </a:moveTo>
                  <a:lnTo>
                    <a:pt x="308" y="0"/>
                  </a:lnTo>
                  <a:lnTo>
                    <a:pt x="0" y="1094"/>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4" name="Freeform 8">
              <a:extLst>
                <a:ext uri="{FF2B5EF4-FFF2-40B4-BE49-F238E27FC236}">
                  <a16:creationId xmlns:a16="http://schemas.microsoft.com/office/drawing/2014/main" id="{17D517E1-799C-1846-8DCB-9417AA1FA708}"/>
                </a:ext>
              </a:extLst>
            </p:cNvPr>
            <p:cNvSpPr>
              <a:spLocks/>
            </p:cNvSpPr>
            <p:nvPr/>
          </p:nvSpPr>
          <p:spPr bwMode="auto">
            <a:xfrm>
              <a:off x="5073695" y="2282830"/>
              <a:ext cx="2139968" cy="558801"/>
            </a:xfrm>
            <a:custGeom>
              <a:avLst/>
              <a:gdLst>
                <a:gd name="T0" fmla="*/ 3912 w 3912"/>
                <a:gd name="T1" fmla="*/ 0 h 1019"/>
                <a:gd name="T2" fmla="*/ 3912 w 3912"/>
                <a:gd name="T3" fmla="*/ 0 h 1019"/>
                <a:gd name="T4" fmla="*/ 0 w 3912"/>
                <a:gd name="T5" fmla="*/ 1019 h 1019"/>
              </a:gdLst>
              <a:ahLst/>
              <a:cxnLst>
                <a:cxn ang="0">
                  <a:pos x="T0" y="T1"/>
                </a:cxn>
                <a:cxn ang="0">
                  <a:pos x="T2" y="T3"/>
                </a:cxn>
                <a:cxn ang="0">
                  <a:pos x="T4" y="T5"/>
                </a:cxn>
              </a:cxnLst>
              <a:rect l="0" t="0" r="r" b="b"/>
              <a:pathLst>
                <a:path w="3912" h="1019">
                  <a:moveTo>
                    <a:pt x="3912" y="0"/>
                  </a:moveTo>
                  <a:lnTo>
                    <a:pt x="3912" y="0"/>
                  </a:lnTo>
                  <a:lnTo>
                    <a:pt x="0" y="1019"/>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5" name="Freeform 9">
              <a:extLst>
                <a:ext uri="{FF2B5EF4-FFF2-40B4-BE49-F238E27FC236}">
                  <a16:creationId xmlns:a16="http://schemas.microsoft.com/office/drawing/2014/main" id="{AA0B737C-0E00-774C-95A4-513D2A43EEA1}"/>
                </a:ext>
              </a:extLst>
            </p:cNvPr>
            <p:cNvSpPr>
              <a:spLocks/>
            </p:cNvSpPr>
            <p:nvPr/>
          </p:nvSpPr>
          <p:spPr bwMode="auto">
            <a:xfrm>
              <a:off x="5634087" y="2274892"/>
              <a:ext cx="1582751" cy="1558927"/>
            </a:xfrm>
            <a:custGeom>
              <a:avLst/>
              <a:gdLst>
                <a:gd name="T0" fmla="*/ 2893 w 2893"/>
                <a:gd name="T1" fmla="*/ 0 h 2845"/>
                <a:gd name="T2" fmla="*/ 2893 w 2893"/>
                <a:gd name="T3" fmla="*/ 0 h 2845"/>
                <a:gd name="T4" fmla="*/ 0 w 2893"/>
                <a:gd name="T5" fmla="*/ 2845 h 2845"/>
              </a:gdLst>
              <a:ahLst/>
              <a:cxnLst>
                <a:cxn ang="0">
                  <a:pos x="T0" y="T1"/>
                </a:cxn>
                <a:cxn ang="0">
                  <a:pos x="T2" y="T3"/>
                </a:cxn>
                <a:cxn ang="0">
                  <a:pos x="T4" y="T5"/>
                </a:cxn>
              </a:cxnLst>
              <a:rect l="0" t="0" r="r" b="b"/>
              <a:pathLst>
                <a:path w="2893" h="2845">
                  <a:moveTo>
                    <a:pt x="2893" y="0"/>
                  </a:moveTo>
                  <a:lnTo>
                    <a:pt x="2893" y="0"/>
                  </a:lnTo>
                  <a:lnTo>
                    <a:pt x="0" y="2845"/>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6" name="Freeform 10">
              <a:extLst>
                <a:ext uri="{FF2B5EF4-FFF2-40B4-BE49-F238E27FC236}">
                  <a16:creationId xmlns:a16="http://schemas.microsoft.com/office/drawing/2014/main" id="{A35B5758-B0FC-8F45-ABB6-94EAC7718009}"/>
                </a:ext>
              </a:extLst>
            </p:cNvPr>
            <p:cNvSpPr>
              <a:spLocks/>
            </p:cNvSpPr>
            <p:nvPr/>
          </p:nvSpPr>
          <p:spPr bwMode="auto">
            <a:xfrm>
              <a:off x="6780272" y="1836742"/>
              <a:ext cx="574680" cy="1006476"/>
            </a:xfrm>
            <a:custGeom>
              <a:avLst/>
              <a:gdLst>
                <a:gd name="T0" fmla="*/ 1052 w 1052"/>
                <a:gd name="T1" fmla="*/ 1836 h 1836"/>
                <a:gd name="T2" fmla="*/ 1052 w 1052"/>
                <a:gd name="T3" fmla="*/ 1836 h 1836"/>
                <a:gd name="T4" fmla="*/ 0 w 1052"/>
                <a:gd name="T5" fmla="*/ 0 h 1836"/>
              </a:gdLst>
              <a:ahLst/>
              <a:cxnLst>
                <a:cxn ang="0">
                  <a:pos x="T0" y="T1"/>
                </a:cxn>
                <a:cxn ang="0">
                  <a:pos x="T2" y="T3"/>
                </a:cxn>
                <a:cxn ang="0">
                  <a:pos x="T4" y="T5"/>
                </a:cxn>
              </a:cxnLst>
              <a:rect l="0" t="0" r="r" b="b"/>
              <a:pathLst>
                <a:path w="1052" h="1836">
                  <a:moveTo>
                    <a:pt x="1052" y="1836"/>
                  </a:moveTo>
                  <a:lnTo>
                    <a:pt x="1052" y="1836"/>
                  </a:lnTo>
                  <a:lnTo>
                    <a:pt x="0"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7" name="Freeform 11">
              <a:extLst>
                <a:ext uri="{FF2B5EF4-FFF2-40B4-BE49-F238E27FC236}">
                  <a16:creationId xmlns:a16="http://schemas.microsoft.com/office/drawing/2014/main" id="{ECB4415C-31AC-F744-A30A-4BE44865089B}"/>
                </a:ext>
              </a:extLst>
            </p:cNvPr>
            <p:cNvSpPr>
              <a:spLocks/>
            </p:cNvSpPr>
            <p:nvPr/>
          </p:nvSpPr>
          <p:spPr bwMode="auto">
            <a:xfrm>
              <a:off x="6802497" y="2852743"/>
              <a:ext cx="554042" cy="971551"/>
            </a:xfrm>
            <a:custGeom>
              <a:avLst/>
              <a:gdLst>
                <a:gd name="T0" fmla="*/ 1013 w 1013"/>
                <a:gd name="T1" fmla="*/ 0 h 1774"/>
                <a:gd name="T2" fmla="*/ 1013 w 1013"/>
                <a:gd name="T3" fmla="*/ 0 h 1774"/>
                <a:gd name="T4" fmla="*/ 0 w 1013"/>
                <a:gd name="T5" fmla="*/ 1774 h 1774"/>
              </a:gdLst>
              <a:ahLst/>
              <a:cxnLst>
                <a:cxn ang="0">
                  <a:pos x="T0" y="T1"/>
                </a:cxn>
                <a:cxn ang="0">
                  <a:pos x="T2" y="T3"/>
                </a:cxn>
                <a:cxn ang="0">
                  <a:pos x="T4" y="T5"/>
                </a:cxn>
              </a:cxnLst>
              <a:rect l="0" t="0" r="r" b="b"/>
              <a:pathLst>
                <a:path w="1013" h="1774">
                  <a:moveTo>
                    <a:pt x="1013" y="0"/>
                  </a:moveTo>
                  <a:lnTo>
                    <a:pt x="1013" y="0"/>
                  </a:lnTo>
                  <a:lnTo>
                    <a:pt x="0" y="1774"/>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8" name="Freeform 12">
              <a:extLst>
                <a:ext uri="{FF2B5EF4-FFF2-40B4-BE49-F238E27FC236}">
                  <a16:creationId xmlns:a16="http://schemas.microsoft.com/office/drawing/2014/main" id="{407EF003-1699-4F43-87DA-ADC844FC3764}"/>
                </a:ext>
              </a:extLst>
            </p:cNvPr>
            <p:cNvSpPr>
              <a:spLocks/>
            </p:cNvSpPr>
            <p:nvPr/>
          </p:nvSpPr>
          <p:spPr bwMode="auto">
            <a:xfrm>
              <a:off x="5656313" y="3824294"/>
              <a:ext cx="1144597" cy="0"/>
            </a:xfrm>
            <a:custGeom>
              <a:avLst/>
              <a:gdLst>
                <a:gd name="T0" fmla="*/ 0 w 2092"/>
                <a:gd name="T1" fmla="*/ 0 w 2092"/>
                <a:gd name="T2" fmla="*/ 2092 w 2092"/>
              </a:gdLst>
              <a:ahLst/>
              <a:cxnLst>
                <a:cxn ang="0">
                  <a:pos x="T0" y="0"/>
                </a:cxn>
                <a:cxn ang="0">
                  <a:pos x="T1" y="0"/>
                </a:cxn>
                <a:cxn ang="0">
                  <a:pos x="T2" y="0"/>
                </a:cxn>
              </a:cxnLst>
              <a:rect l="0" t="0" r="r" b="b"/>
              <a:pathLst>
                <a:path w="2092">
                  <a:moveTo>
                    <a:pt x="0" y="0"/>
                  </a:moveTo>
                  <a:lnTo>
                    <a:pt x="0" y="0"/>
                  </a:lnTo>
                  <a:lnTo>
                    <a:pt x="2092"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9" name="Freeform 13">
              <a:extLst>
                <a:ext uri="{FF2B5EF4-FFF2-40B4-BE49-F238E27FC236}">
                  <a16:creationId xmlns:a16="http://schemas.microsoft.com/office/drawing/2014/main" id="{9E637174-E620-8F42-86E6-9467944CB217}"/>
                </a:ext>
              </a:extLst>
            </p:cNvPr>
            <p:cNvSpPr>
              <a:spLocks/>
            </p:cNvSpPr>
            <p:nvPr/>
          </p:nvSpPr>
          <p:spPr bwMode="auto">
            <a:xfrm>
              <a:off x="5218159" y="2224092"/>
              <a:ext cx="11113" cy="1179514"/>
            </a:xfrm>
            <a:custGeom>
              <a:avLst/>
              <a:gdLst>
                <a:gd name="T0" fmla="*/ 0 w 18"/>
                <a:gd name="T1" fmla="*/ 2151 h 2151"/>
                <a:gd name="T2" fmla="*/ 0 w 18"/>
                <a:gd name="T3" fmla="*/ 2151 h 2151"/>
                <a:gd name="T4" fmla="*/ 18 w 18"/>
                <a:gd name="T5" fmla="*/ 0 h 2151"/>
              </a:gdLst>
              <a:ahLst/>
              <a:cxnLst>
                <a:cxn ang="0">
                  <a:pos x="T0" y="T1"/>
                </a:cxn>
                <a:cxn ang="0">
                  <a:pos x="T2" y="T3"/>
                </a:cxn>
                <a:cxn ang="0">
                  <a:pos x="T4" y="T5"/>
                </a:cxn>
              </a:cxnLst>
              <a:rect l="0" t="0" r="r" b="b"/>
              <a:pathLst>
                <a:path w="18" h="2151">
                  <a:moveTo>
                    <a:pt x="0" y="2151"/>
                  </a:moveTo>
                  <a:lnTo>
                    <a:pt x="0" y="2151"/>
                  </a:lnTo>
                  <a:lnTo>
                    <a:pt x="18"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0" name="Freeform 14">
              <a:extLst>
                <a:ext uri="{FF2B5EF4-FFF2-40B4-BE49-F238E27FC236}">
                  <a16:creationId xmlns:a16="http://schemas.microsoft.com/office/drawing/2014/main" id="{E32B8EFE-94BB-A346-9842-8A2403FEC36F}"/>
                </a:ext>
              </a:extLst>
            </p:cNvPr>
            <p:cNvSpPr>
              <a:spLocks/>
            </p:cNvSpPr>
            <p:nvPr/>
          </p:nvSpPr>
          <p:spPr bwMode="auto">
            <a:xfrm>
              <a:off x="5073695" y="1858967"/>
              <a:ext cx="1708165" cy="982664"/>
            </a:xfrm>
            <a:custGeom>
              <a:avLst/>
              <a:gdLst>
                <a:gd name="T0" fmla="*/ 3123 w 3123"/>
                <a:gd name="T1" fmla="*/ 0 h 1794"/>
                <a:gd name="T2" fmla="*/ 3123 w 3123"/>
                <a:gd name="T3" fmla="*/ 0 h 1794"/>
                <a:gd name="T4" fmla="*/ 0 w 3123"/>
                <a:gd name="T5" fmla="*/ 1794 h 1794"/>
              </a:gdLst>
              <a:ahLst/>
              <a:cxnLst>
                <a:cxn ang="0">
                  <a:pos x="T0" y="T1"/>
                </a:cxn>
                <a:cxn ang="0">
                  <a:pos x="T2" y="T3"/>
                </a:cxn>
                <a:cxn ang="0">
                  <a:pos x="T4" y="T5"/>
                </a:cxn>
              </a:cxnLst>
              <a:rect l="0" t="0" r="r" b="b"/>
              <a:pathLst>
                <a:path w="3123" h="1794">
                  <a:moveTo>
                    <a:pt x="3123" y="0"/>
                  </a:moveTo>
                  <a:lnTo>
                    <a:pt x="3123" y="0"/>
                  </a:lnTo>
                  <a:lnTo>
                    <a:pt x="0" y="1794"/>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1" name="Freeform 15">
              <a:extLst>
                <a:ext uri="{FF2B5EF4-FFF2-40B4-BE49-F238E27FC236}">
                  <a16:creationId xmlns:a16="http://schemas.microsoft.com/office/drawing/2014/main" id="{B796D137-912C-6140-9E28-AE2837549464}"/>
                </a:ext>
              </a:extLst>
            </p:cNvPr>
            <p:cNvSpPr>
              <a:spLocks/>
            </p:cNvSpPr>
            <p:nvPr/>
          </p:nvSpPr>
          <p:spPr bwMode="auto">
            <a:xfrm>
              <a:off x="5218159" y="2844805"/>
              <a:ext cx="2157431" cy="571501"/>
            </a:xfrm>
            <a:custGeom>
              <a:avLst/>
              <a:gdLst>
                <a:gd name="T0" fmla="*/ 3942 w 3942"/>
                <a:gd name="T1" fmla="*/ 0 h 1041"/>
                <a:gd name="T2" fmla="*/ 3942 w 3942"/>
                <a:gd name="T3" fmla="*/ 0 h 1041"/>
                <a:gd name="T4" fmla="*/ 0 w 3942"/>
                <a:gd name="T5" fmla="*/ 1041 h 1041"/>
              </a:gdLst>
              <a:ahLst/>
              <a:cxnLst>
                <a:cxn ang="0">
                  <a:pos x="T0" y="T1"/>
                </a:cxn>
                <a:cxn ang="0">
                  <a:pos x="T2" y="T3"/>
                </a:cxn>
                <a:cxn ang="0">
                  <a:pos x="T4" y="T5"/>
                </a:cxn>
              </a:cxnLst>
              <a:rect l="0" t="0" r="r" b="b"/>
              <a:pathLst>
                <a:path w="3942" h="1041">
                  <a:moveTo>
                    <a:pt x="3942" y="0"/>
                  </a:moveTo>
                  <a:lnTo>
                    <a:pt x="3942" y="0"/>
                  </a:lnTo>
                  <a:lnTo>
                    <a:pt x="0" y="1041"/>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2" name="Freeform 16">
              <a:extLst>
                <a:ext uri="{FF2B5EF4-FFF2-40B4-BE49-F238E27FC236}">
                  <a16:creationId xmlns:a16="http://schemas.microsoft.com/office/drawing/2014/main" id="{78FB1E5B-B1F2-914B-8070-B69795FCCF55}"/>
                </a:ext>
              </a:extLst>
            </p:cNvPr>
            <p:cNvSpPr>
              <a:spLocks/>
            </p:cNvSpPr>
            <p:nvPr/>
          </p:nvSpPr>
          <p:spPr bwMode="auto">
            <a:xfrm>
              <a:off x="5234034" y="2282830"/>
              <a:ext cx="1974867" cy="1131889"/>
            </a:xfrm>
            <a:custGeom>
              <a:avLst/>
              <a:gdLst>
                <a:gd name="T0" fmla="*/ 0 w 3611"/>
                <a:gd name="T1" fmla="*/ 0 h 2066"/>
                <a:gd name="T2" fmla="*/ 0 w 3611"/>
                <a:gd name="T3" fmla="*/ 0 h 2066"/>
                <a:gd name="T4" fmla="*/ 3611 w 3611"/>
                <a:gd name="T5" fmla="*/ 2066 h 2066"/>
              </a:gdLst>
              <a:ahLst/>
              <a:cxnLst>
                <a:cxn ang="0">
                  <a:pos x="T0" y="T1"/>
                </a:cxn>
                <a:cxn ang="0">
                  <a:pos x="T2" y="T3"/>
                </a:cxn>
                <a:cxn ang="0">
                  <a:pos x="T4" y="T5"/>
                </a:cxn>
              </a:cxnLst>
              <a:rect l="0" t="0" r="r" b="b"/>
              <a:pathLst>
                <a:path w="3611" h="2066">
                  <a:moveTo>
                    <a:pt x="0" y="0"/>
                  </a:moveTo>
                  <a:lnTo>
                    <a:pt x="0" y="0"/>
                  </a:lnTo>
                  <a:lnTo>
                    <a:pt x="3611" y="2066"/>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3" name="Freeform 17">
              <a:extLst>
                <a:ext uri="{FF2B5EF4-FFF2-40B4-BE49-F238E27FC236}">
                  <a16:creationId xmlns:a16="http://schemas.microsoft.com/office/drawing/2014/main" id="{21AE1B35-7509-FA49-B675-2BCD20E725D2}"/>
                </a:ext>
              </a:extLst>
            </p:cNvPr>
            <p:cNvSpPr>
              <a:spLocks/>
            </p:cNvSpPr>
            <p:nvPr/>
          </p:nvSpPr>
          <p:spPr bwMode="auto">
            <a:xfrm>
              <a:off x="6780272" y="1844679"/>
              <a:ext cx="428629" cy="433388"/>
            </a:xfrm>
            <a:custGeom>
              <a:avLst/>
              <a:gdLst>
                <a:gd name="T0" fmla="*/ 0 w 783"/>
                <a:gd name="T1" fmla="*/ 0 h 791"/>
                <a:gd name="T2" fmla="*/ 0 w 783"/>
                <a:gd name="T3" fmla="*/ 0 h 791"/>
                <a:gd name="T4" fmla="*/ 783 w 783"/>
                <a:gd name="T5" fmla="*/ 791 h 791"/>
              </a:gdLst>
              <a:ahLst/>
              <a:cxnLst>
                <a:cxn ang="0">
                  <a:pos x="T0" y="T1"/>
                </a:cxn>
                <a:cxn ang="0">
                  <a:pos x="T2" y="T3"/>
                </a:cxn>
                <a:cxn ang="0">
                  <a:pos x="T4" y="T5"/>
                </a:cxn>
              </a:cxnLst>
              <a:rect l="0" t="0" r="r" b="b"/>
              <a:pathLst>
                <a:path w="783" h="791">
                  <a:moveTo>
                    <a:pt x="0" y="0"/>
                  </a:moveTo>
                  <a:lnTo>
                    <a:pt x="0" y="0"/>
                  </a:lnTo>
                  <a:lnTo>
                    <a:pt x="783" y="791"/>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4" name="Freeform 18">
              <a:extLst>
                <a:ext uri="{FF2B5EF4-FFF2-40B4-BE49-F238E27FC236}">
                  <a16:creationId xmlns:a16="http://schemas.microsoft.com/office/drawing/2014/main" id="{882C613A-417E-5C4C-AC1B-10D3E67FD37E}"/>
                </a:ext>
              </a:extLst>
            </p:cNvPr>
            <p:cNvSpPr>
              <a:spLocks/>
            </p:cNvSpPr>
            <p:nvPr/>
          </p:nvSpPr>
          <p:spPr bwMode="auto">
            <a:xfrm>
              <a:off x="6204005" y="2844805"/>
              <a:ext cx="1162060" cy="1143001"/>
            </a:xfrm>
            <a:custGeom>
              <a:avLst/>
              <a:gdLst>
                <a:gd name="T0" fmla="*/ 2126 w 2126"/>
                <a:gd name="T1" fmla="*/ 0 h 2085"/>
                <a:gd name="T2" fmla="*/ 2126 w 2126"/>
                <a:gd name="T3" fmla="*/ 0 h 2085"/>
                <a:gd name="T4" fmla="*/ 0 w 2126"/>
                <a:gd name="T5" fmla="*/ 2085 h 2085"/>
              </a:gdLst>
              <a:ahLst/>
              <a:cxnLst>
                <a:cxn ang="0">
                  <a:pos x="T0" y="T1"/>
                </a:cxn>
                <a:cxn ang="0">
                  <a:pos x="T2" y="T3"/>
                </a:cxn>
                <a:cxn ang="0">
                  <a:pos x="T4" y="T5"/>
                </a:cxn>
              </a:cxnLst>
              <a:rect l="0" t="0" r="r" b="b"/>
              <a:pathLst>
                <a:path w="2126" h="2085">
                  <a:moveTo>
                    <a:pt x="2126" y="0"/>
                  </a:moveTo>
                  <a:lnTo>
                    <a:pt x="2126" y="0"/>
                  </a:lnTo>
                  <a:lnTo>
                    <a:pt x="0" y="2085"/>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5" name="Freeform 19">
              <a:extLst>
                <a:ext uri="{FF2B5EF4-FFF2-40B4-BE49-F238E27FC236}">
                  <a16:creationId xmlns:a16="http://schemas.microsoft.com/office/drawing/2014/main" id="{6C8A316E-6974-034F-AE4A-00D17FFE895F}"/>
                </a:ext>
              </a:extLst>
            </p:cNvPr>
            <p:cNvSpPr>
              <a:spLocks/>
            </p:cNvSpPr>
            <p:nvPr/>
          </p:nvSpPr>
          <p:spPr bwMode="auto">
            <a:xfrm>
              <a:off x="6786622" y="1866904"/>
              <a:ext cx="420691" cy="1585914"/>
            </a:xfrm>
            <a:custGeom>
              <a:avLst/>
              <a:gdLst>
                <a:gd name="T0" fmla="*/ 767 w 767"/>
                <a:gd name="T1" fmla="*/ 2896 h 2896"/>
                <a:gd name="T2" fmla="*/ 767 w 767"/>
                <a:gd name="T3" fmla="*/ 2896 h 2896"/>
                <a:gd name="T4" fmla="*/ 0 w 767"/>
                <a:gd name="T5" fmla="*/ 0 h 2896"/>
              </a:gdLst>
              <a:ahLst/>
              <a:cxnLst>
                <a:cxn ang="0">
                  <a:pos x="T0" y="T1"/>
                </a:cxn>
                <a:cxn ang="0">
                  <a:pos x="T2" y="T3"/>
                </a:cxn>
                <a:cxn ang="0">
                  <a:pos x="T4" y="T5"/>
                </a:cxn>
              </a:cxnLst>
              <a:rect l="0" t="0" r="r" b="b"/>
              <a:pathLst>
                <a:path w="767" h="2896">
                  <a:moveTo>
                    <a:pt x="767" y="2896"/>
                  </a:moveTo>
                  <a:lnTo>
                    <a:pt x="767" y="2896"/>
                  </a:lnTo>
                  <a:lnTo>
                    <a:pt x="0"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6" name="Freeform 20">
              <a:extLst>
                <a:ext uri="{FF2B5EF4-FFF2-40B4-BE49-F238E27FC236}">
                  <a16:creationId xmlns:a16="http://schemas.microsoft.com/office/drawing/2014/main" id="{61085F5E-3DE1-B047-9756-5DDB1E9C2925}"/>
                </a:ext>
              </a:extLst>
            </p:cNvPr>
            <p:cNvSpPr>
              <a:spLocks/>
            </p:cNvSpPr>
            <p:nvPr/>
          </p:nvSpPr>
          <p:spPr bwMode="auto">
            <a:xfrm>
              <a:off x="5635675" y="2838455"/>
              <a:ext cx="1744677" cy="1000126"/>
            </a:xfrm>
            <a:custGeom>
              <a:avLst/>
              <a:gdLst>
                <a:gd name="T0" fmla="*/ 3189 w 3189"/>
                <a:gd name="T1" fmla="*/ 0 h 1826"/>
                <a:gd name="T2" fmla="*/ 3189 w 3189"/>
                <a:gd name="T3" fmla="*/ 0 h 1826"/>
                <a:gd name="T4" fmla="*/ 0 w 3189"/>
                <a:gd name="T5" fmla="*/ 1826 h 1826"/>
              </a:gdLst>
              <a:ahLst/>
              <a:cxnLst>
                <a:cxn ang="0">
                  <a:pos x="T0" y="T1"/>
                </a:cxn>
                <a:cxn ang="0">
                  <a:pos x="T2" y="T3"/>
                </a:cxn>
                <a:cxn ang="0">
                  <a:pos x="T4" y="T5"/>
                </a:cxn>
              </a:cxnLst>
              <a:rect l="0" t="0" r="r" b="b"/>
              <a:pathLst>
                <a:path w="3189" h="1826">
                  <a:moveTo>
                    <a:pt x="3189" y="0"/>
                  </a:moveTo>
                  <a:lnTo>
                    <a:pt x="3189" y="0"/>
                  </a:lnTo>
                  <a:lnTo>
                    <a:pt x="0" y="1826"/>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7" name="Freeform 21">
              <a:extLst>
                <a:ext uri="{FF2B5EF4-FFF2-40B4-BE49-F238E27FC236}">
                  <a16:creationId xmlns:a16="http://schemas.microsoft.com/office/drawing/2014/main" id="{57E28C13-F0DD-C340-B61B-0CA61C1D45B3}"/>
                </a:ext>
              </a:extLst>
            </p:cNvPr>
            <p:cNvSpPr>
              <a:spLocks/>
            </p:cNvSpPr>
            <p:nvPr/>
          </p:nvSpPr>
          <p:spPr bwMode="auto">
            <a:xfrm>
              <a:off x="5218159" y="2282830"/>
              <a:ext cx="2011380" cy="0"/>
            </a:xfrm>
            <a:custGeom>
              <a:avLst/>
              <a:gdLst>
                <a:gd name="T0" fmla="*/ 0 w 3674"/>
                <a:gd name="T1" fmla="*/ 0 w 3674"/>
                <a:gd name="T2" fmla="*/ 3674 w 3674"/>
              </a:gdLst>
              <a:ahLst/>
              <a:cxnLst>
                <a:cxn ang="0">
                  <a:pos x="T0" y="0"/>
                </a:cxn>
                <a:cxn ang="0">
                  <a:pos x="T1" y="0"/>
                </a:cxn>
                <a:cxn ang="0">
                  <a:pos x="T2" y="0"/>
                </a:cxn>
              </a:cxnLst>
              <a:rect l="0" t="0" r="r" b="b"/>
              <a:pathLst>
                <a:path w="3674">
                  <a:moveTo>
                    <a:pt x="0" y="0"/>
                  </a:moveTo>
                  <a:lnTo>
                    <a:pt x="0" y="0"/>
                  </a:lnTo>
                  <a:lnTo>
                    <a:pt x="3674"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8" name="Freeform 22">
              <a:extLst>
                <a:ext uri="{FF2B5EF4-FFF2-40B4-BE49-F238E27FC236}">
                  <a16:creationId xmlns:a16="http://schemas.microsoft.com/office/drawing/2014/main" id="{DFF1E38D-F33A-5F42-AB71-0D7AD2D50440}"/>
                </a:ext>
              </a:extLst>
            </p:cNvPr>
            <p:cNvSpPr>
              <a:spLocks/>
            </p:cNvSpPr>
            <p:nvPr/>
          </p:nvSpPr>
          <p:spPr bwMode="auto">
            <a:xfrm>
              <a:off x="7210488" y="2274892"/>
              <a:ext cx="157164" cy="588963"/>
            </a:xfrm>
            <a:custGeom>
              <a:avLst/>
              <a:gdLst>
                <a:gd name="T0" fmla="*/ 286 w 286"/>
                <a:gd name="T1" fmla="*/ 1074 h 1074"/>
                <a:gd name="T2" fmla="*/ 286 w 286"/>
                <a:gd name="T3" fmla="*/ 1074 h 1074"/>
                <a:gd name="T4" fmla="*/ 0 w 286"/>
                <a:gd name="T5" fmla="*/ 0 h 1074"/>
              </a:gdLst>
              <a:ahLst/>
              <a:cxnLst>
                <a:cxn ang="0">
                  <a:pos x="T0" y="T1"/>
                </a:cxn>
                <a:cxn ang="0">
                  <a:pos x="T2" y="T3"/>
                </a:cxn>
                <a:cxn ang="0">
                  <a:pos x="T4" y="T5"/>
                </a:cxn>
              </a:cxnLst>
              <a:rect l="0" t="0" r="r" b="b"/>
              <a:pathLst>
                <a:path w="286" h="1074">
                  <a:moveTo>
                    <a:pt x="286" y="1074"/>
                  </a:moveTo>
                  <a:lnTo>
                    <a:pt x="286" y="1074"/>
                  </a:lnTo>
                  <a:lnTo>
                    <a:pt x="0"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9" name="Freeform 23">
              <a:extLst>
                <a:ext uri="{FF2B5EF4-FFF2-40B4-BE49-F238E27FC236}">
                  <a16:creationId xmlns:a16="http://schemas.microsoft.com/office/drawing/2014/main" id="{B52CDA9D-87A0-6244-8C81-FBEBB8915A99}"/>
                </a:ext>
              </a:extLst>
            </p:cNvPr>
            <p:cNvSpPr>
              <a:spLocks/>
            </p:cNvSpPr>
            <p:nvPr/>
          </p:nvSpPr>
          <p:spPr bwMode="auto">
            <a:xfrm>
              <a:off x="7196201" y="2860680"/>
              <a:ext cx="158751" cy="577851"/>
            </a:xfrm>
            <a:custGeom>
              <a:avLst/>
              <a:gdLst>
                <a:gd name="T0" fmla="*/ 292 w 292"/>
                <a:gd name="T1" fmla="*/ 0 h 1056"/>
                <a:gd name="T2" fmla="*/ 292 w 292"/>
                <a:gd name="T3" fmla="*/ 0 h 1056"/>
                <a:gd name="T4" fmla="*/ 0 w 292"/>
                <a:gd name="T5" fmla="*/ 1056 h 1056"/>
              </a:gdLst>
              <a:ahLst/>
              <a:cxnLst>
                <a:cxn ang="0">
                  <a:pos x="T0" y="T1"/>
                </a:cxn>
                <a:cxn ang="0">
                  <a:pos x="T2" y="T3"/>
                </a:cxn>
                <a:cxn ang="0">
                  <a:pos x="T4" y="T5"/>
                </a:cxn>
              </a:cxnLst>
              <a:rect l="0" t="0" r="r" b="b"/>
              <a:pathLst>
                <a:path w="292" h="1056">
                  <a:moveTo>
                    <a:pt x="292" y="0"/>
                  </a:moveTo>
                  <a:lnTo>
                    <a:pt x="292" y="0"/>
                  </a:lnTo>
                  <a:lnTo>
                    <a:pt x="0" y="1056"/>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0" name="Freeform 24">
              <a:extLst>
                <a:ext uri="{FF2B5EF4-FFF2-40B4-BE49-F238E27FC236}">
                  <a16:creationId xmlns:a16="http://schemas.microsoft.com/office/drawing/2014/main" id="{4EF05426-BFB3-1E47-B704-458DAA946CD9}"/>
                </a:ext>
              </a:extLst>
            </p:cNvPr>
            <p:cNvSpPr>
              <a:spLocks/>
            </p:cNvSpPr>
            <p:nvPr/>
          </p:nvSpPr>
          <p:spPr bwMode="auto">
            <a:xfrm>
              <a:off x="5226096" y="1858967"/>
              <a:ext cx="1555763" cy="427038"/>
            </a:xfrm>
            <a:custGeom>
              <a:avLst/>
              <a:gdLst>
                <a:gd name="T0" fmla="*/ 0 w 2843"/>
                <a:gd name="T1" fmla="*/ 780 h 780"/>
                <a:gd name="T2" fmla="*/ 0 w 2843"/>
                <a:gd name="T3" fmla="*/ 780 h 780"/>
                <a:gd name="T4" fmla="*/ 2843 w 2843"/>
                <a:gd name="T5" fmla="*/ 0 h 780"/>
              </a:gdLst>
              <a:ahLst/>
              <a:cxnLst>
                <a:cxn ang="0">
                  <a:pos x="T0" y="T1"/>
                </a:cxn>
                <a:cxn ang="0">
                  <a:pos x="T2" y="T3"/>
                </a:cxn>
                <a:cxn ang="0">
                  <a:pos x="T4" y="T5"/>
                </a:cxn>
              </a:cxnLst>
              <a:rect l="0" t="0" r="r" b="b"/>
              <a:pathLst>
                <a:path w="2843" h="780">
                  <a:moveTo>
                    <a:pt x="0" y="780"/>
                  </a:moveTo>
                  <a:lnTo>
                    <a:pt x="0" y="780"/>
                  </a:lnTo>
                  <a:lnTo>
                    <a:pt x="2843"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1" name="Freeform 25">
              <a:extLst>
                <a:ext uri="{FF2B5EF4-FFF2-40B4-BE49-F238E27FC236}">
                  <a16:creationId xmlns:a16="http://schemas.microsoft.com/office/drawing/2014/main" id="{5AB6107C-FBF4-224B-98C3-C80A92283BE1}"/>
                </a:ext>
              </a:extLst>
            </p:cNvPr>
            <p:cNvSpPr>
              <a:spLocks/>
            </p:cNvSpPr>
            <p:nvPr/>
          </p:nvSpPr>
          <p:spPr bwMode="auto">
            <a:xfrm>
              <a:off x="5065757" y="2844805"/>
              <a:ext cx="2301895" cy="0"/>
            </a:xfrm>
            <a:custGeom>
              <a:avLst/>
              <a:gdLst>
                <a:gd name="T0" fmla="*/ 4207 w 4207"/>
                <a:gd name="T1" fmla="*/ 4207 w 4207"/>
                <a:gd name="T2" fmla="*/ 0 w 4207"/>
              </a:gdLst>
              <a:ahLst/>
              <a:cxnLst>
                <a:cxn ang="0">
                  <a:pos x="T0" y="0"/>
                </a:cxn>
                <a:cxn ang="0">
                  <a:pos x="T1" y="0"/>
                </a:cxn>
                <a:cxn ang="0">
                  <a:pos x="T2" y="0"/>
                </a:cxn>
              </a:cxnLst>
              <a:rect l="0" t="0" r="r" b="b"/>
              <a:pathLst>
                <a:path w="4207">
                  <a:moveTo>
                    <a:pt x="4207" y="0"/>
                  </a:moveTo>
                  <a:lnTo>
                    <a:pt x="4207" y="0"/>
                  </a:lnTo>
                  <a:lnTo>
                    <a:pt x="0"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2" name="Freeform 26">
              <a:extLst>
                <a:ext uri="{FF2B5EF4-FFF2-40B4-BE49-F238E27FC236}">
                  <a16:creationId xmlns:a16="http://schemas.microsoft.com/office/drawing/2014/main" id="{DD908AB5-E914-FB48-98C0-ADA9A5C6047F}"/>
                </a:ext>
              </a:extLst>
            </p:cNvPr>
            <p:cNvSpPr>
              <a:spLocks/>
            </p:cNvSpPr>
            <p:nvPr/>
          </p:nvSpPr>
          <p:spPr bwMode="auto">
            <a:xfrm>
              <a:off x="6218292" y="3824294"/>
              <a:ext cx="577855" cy="153988"/>
            </a:xfrm>
            <a:custGeom>
              <a:avLst/>
              <a:gdLst>
                <a:gd name="T0" fmla="*/ 0 w 1055"/>
                <a:gd name="T1" fmla="*/ 282 h 282"/>
                <a:gd name="T2" fmla="*/ 0 w 1055"/>
                <a:gd name="T3" fmla="*/ 282 h 282"/>
                <a:gd name="T4" fmla="*/ 1055 w 1055"/>
                <a:gd name="T5" fmla="*/ 0 h 282"/>
              </a:gdLst>
              <a:ahLst/>
              <a:cxnLst>
                <a:cxn ang="0">
                  <a:pos x="T0" y="T1"/>
                </a:cxn>
                <a:cxn ang="0">
                  <a:pos x="T2" y="T3"/>
                </a:cxn>
                <a:cxn ang="0">
                  <a:pos x="T4" y="T5"/>
                </a:cxn>
              </a:cxnLst>
              <a:rect l="0" t="0" r="r" b="b"/>
              <a:pathLst>
                <a:path w="1055" h="282">
                  <a:moveTo>
                    <a:pt x="0" y="282"/>
                  </a:moveTo>
                  <a:lnTo>
                    <a:pt x="0" y="282"/>
                  </a:lnTo>
                  <a:lnTo>
                    <a:pt x="1055"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3" name="Freeform 27">
              <a:extLst>
                <a:ext uri="{FF2B5EF4-FFF2-40B4-BE49-F238E27FC236}">
                  <a16:creationId xmlns:a16="http://schemas.microsoft.com/office/drawing/2014/main" id="{7B0406AD-AC26-864E-8BFF-9DF8C25B1082}"/>
                </a:ext>
              </a:extLst>
            </p:cNvPr>
            <p:cNvSpPr>
              <a:spLocks/>
            </p:cNvSpPr>
            <p:nvPr/>
          </p:nvSpPr>
          <p:spPr bwMode="auto">
            <a:xfrm>
              <a:off x="5218159" y="1852617"/>
              <a:ext cx="415929" cy="1597027"/>
            </a:xfrm>
            <a:custGeom>
              <a:avLst/>
              <a:gdLst>
                <a:gd name="T0" fmla="*/ 0 w 759"/>
                <a:gd name="T1" fmla="*/ 2916 h 2916"/>
                <a:gd name="T2" fmla="*/ 0 w 759"/>
                <a:gd name="T3" fmla="*/ 2916 h 2916"/>
                <a:gd name="T4" fmla="*/ 759 w 759"/>
                <a:gd name="T5" fmla="*/ 0 h 2916"/>
              </a:gdLst>
              <a:ahLst/>
              <a:cxnLst>
                <a:cxn ang="0">
                  <a:pos x="T0" y="T1"/>
                </a:cxn>
                <a:cxn ang="0">
                  <a:pos x="T2" y="T3"/>
                </a:cxn>
                <a:cxn ang="0">
                  <a:pos x="T4" y="T5"/>
                </a:cxn>
              </a:cxnLst>
              <a:rect l="0" t="0" r="r" b="b"/>
              <a:pathLst>
                <a:path w="759" h="2916">
                  <a:moveTo>
                    <a:pt x="0" y="2916"/>
                  </a:moveTo>
                  <a:lnTo>
                    <a:pt x="0" y="2916"/>
                  </a:lnTo>
                  <a:lnTo>
                    <a:pt x="759"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4" name="Freeform 28">
              <a:extLst>
                <a:ext uri="{FF2B5EF4-FFF2-40B4-BE49-F238E27FC236}">
                  <a16:creationId xmlns:a16="http://schemas.microsoft.com/office/drawing/2014/main" id="{9B3FD45D-E0E6-A84C-919B-C0BE09872769}"/>
                </a:ext>
              </a:extLst>
            </p:cNvPr>
            <p:cNvSpPr>
              <a:spLocks/>
            </p:cNvSpPr>
            <p:nvPr/>
          </p:nvSpPr>
          <p:spPr bwMode="auto">
            <a:xfrm>
              <a:off x="5219746" y="1727204"/>
              <a:ext cx="1019184" cy="568326"/>
            </a:xfrm>
            <a:custGeom>
              <a:avLst/>
              <a:gdLst>
                <a:gd name="T0" fmla="*/ 1864 w 1864"/>
                <a:gd name="T1" fmla="*/ 0 h 1036"/>
                <a:gd name="T2" fmla="*/ 1864 w 1864"/>
                <a:gd name="T3" fmla="*/ 0 h 1036"/>
                <a:gd name="T4" fmla="*/ 0 w 1864"/>
                <a:gd name="T5" fmla="*/ 1036 h 1036"/>
              </a:gdLst>
              <a:ahLst/>
              <a:cxnLst>
                <a:cxn ang="0">
                  <a:pos x="T0" y="T1"/>
                </a:cxn>
                <a:cxn ang="0">
                  <a:pos x="T2" y="T3"/>
                </a:cxn>
                <a:cxn ang="0">
                  <a:pos x="T4" y="T5"/>
                </a:cxn>
              </a:cxnLst>
              <a:rect l="0" t="0" r="r" b="b"/>
              <a:pathLst>
                <a:path w="1864" h="1036">
                  <a:moveTo>
                    <a:pt x="1864" y="0"/>
                  </a:moveTo>
                  <a:lnTo>
                    <a:pt x="1864" y="0"/>
                  </a:lnTo>
                  <a:lnTo>
                    <a:pt x="0" y="1036"/>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5" name="Freeform 29">
              <a:extLst>
                <a:ext uri="{FF2B5EF4-FFF2-40B4-BE49-F238E27FC236}">
                  <a16:creationId xmlns:a16="http://schemas.microsoft.com/office/drawing/2014/main" id="{2D1E49BA-342F-3D44-A597-7362B8ED53E9}"/>
                </a:ext>
              </a:extLst>
            </p:cNvPr>
            <p:cNvSpPr>
              <a:spLocks/>
            </p:cNvSpPr>
            <p:nvPr/>
          </p:nvSpPr>
          <p:spPr bwMode="auto">
            <a:xfrm>
              <a:off x="5218159" y="1706566"/>
              <a:ext cx="1035059" cy="1703389"/>
            </a:xfrm>
            <a:custGeom>
              <a:avLst/>
              <a:gdLst>
                <a:gd name="T0" fmla="*/ 1891 w 1891"/>
                <a:gd name="T1" fmla="*/ 0 h 3110"/>
                <a:gd name="T2" fmla="*/ 1891 w 1891"/>
                <a:gd name="T3" fmla="*/ 0 h 3110"/>
                <a:gd name="T4" fmla="*/ 0 w 1891"/>
                <a:gd name="T5" fmla="*/ 3110 h 3110"/>
              </a:gdLst>
              <a:ahLst/>
              <a:cxnLst>
                <a:cxn ang="0">
                  <a:pos x="T0" y="T1"/>
                </a:cxn>
                <a:cxn ang="0">
                  <a:pos x="T2" y="T3"/>
                </a:cxn>
                <a:cxn ang="0">
                  <a:pos x="T4" y="T5"/>
                </a:cxn>
              </a:cxnLst>
              <a:rect l="0" t="0" r="r" b="b"/>
              <a:pathLst>
                <a:path w="1891" h="3110">
                  <a:moveTo>
                    <a:pt x="1891" y="0"/>
                  </a:moveTo>
                  <a:lnTo>
                    <a:pt x="1891" y="0"/>
                  </a:lnTo>
                  <a:lnTo>
                    <a:pt x="0" y="311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6" name="Freeform 30">
              <a:extLst>
                <a:ext uri="{FF2B5EF4-FFF2-40B4-BE49-F238E27FC236}">
                  <a16:creationId xmlns:a16="http://schemas.microsoft.com/office/drawing/2014/main" id="{D616EC0A-1E43-EE45-A03C-6D79595C1E70}"/>
                </a:ext>
              </a:extLst>
            </p:cNvPr>
            <p:cNvSpPr>
              <a:spLocks/>
            </p:cNvSpPr>
            <p:nvPr/>
          </p:nvSpPr>
          <p:spPr bwMode="auto">
            <a:xfrm>
              <a:off x="6204005" y="3400431"/>
              <a:ext cx="1022359" cy="590551"/>
            </a:xfrm>
            <a:custGeom>
              <a:avLst/>
              <a:gdLst>
                <a:gd name="T0" fmla="*/ 1871 w 1871"/>
                <a:gd name="T1" fmla="*/ 0 h 1078"/>
                <a:gd name="T2" fmla="*/ 1871 w 1871"/>
                <a:gd name="T3" fmla="*/ 0 h 1078"/>
                <a:gd name="T4" fmla="*/ 0 w 1871"/>
                <a:gd name="T5" fmla="*/ 1078 h 1078"/>
              </a:gdLst>
              <a:ahLst/>
              <a:cxnLst>
                <a:cxn ang="0">
                  <a:pos x="T0" y="T1"/>
                </a:cxn>
                <a:cxn ang="0">
                  <a:pos x="T2" y="T3"/>
                </a:cxn>
                <a:cxn ang="0">
                  <a:pos x="T4" y="T5"/>
                </a:cxn>
              </a:cxnLst>
              <a:rect l="0" t="0" r="r" b="b"/>
              <a:pathLst>
                <a:path w="1871" h="1078">
                  <a:moveTo>
                    <a:pt x="1871" y="0"/>
                  </a:moveTo>
                  <a:lnTo>
                    <a:pt x="1871" y="0"/>
                  </a:lnTo>
                  <a:lnTo>
                    <a:pt x="0" y="1078"/>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7" name="Freeform 31">
              <a:extLst>
                <a:ext uri="{FF2B5EF4-FFF2-40B4-BE49-F238E27FC236}">
                  <a16:creationId xmlns:a16="http://schemas.microsoft.com/office/drawing/2014/main" id="{3D166B9F-99BA-AE4F-9152-E41A1B76FE5B}"/>
                </a:ext>
              </a:extLst>
            </p:cNvPr>
            <p:cNvSpPr>
              <a:spLocks/>
            </p:cNvSpPr>
            <p:nvPr/>
          </p:nvSpPr>
          <p:spPr bwMode="auto">
            <a:xfrm>
              <a:off x="6218292" y="2282830"/>
              <a:ext cx="996959" cy="1689102"/>
            </a:xfrm>
            <a:custGeom>
              <a:avLst/>
              <a:gdLst>
                <a:gd name="T0" fmla="*/ 1823 w 1823"/>
                <a:gd name="T1" fmla="*/ 0 h 3085"/>
                <a:gd name="T2" fmla="*/ 1823 w 1823"/>
                <a:gd name="T3" fmla="*/ 0 h 3085"/>
                <a:gd name="T4" fmla="*/ 0 w 1823"/>
                <a:gd name="T5" fmla="*/ 3085 h 3085"/>
              </a:gdLst>
              <a:ahLst/>
              <a:cxnLst>
                <a:cxn ang="0">
                  <a:pos x="T0" y="T1"/>
                </a:cxn>
                <a:cxn ang="0">
                  <a:pos x="T2" y="T3"/>
                </a:cxn>
                <a:cxn ang="0">
                  <a:pos x="T4" y="T5"/>
                </a:cxn>
              </a:cxnLst>
              <a:rect l="0" t="0" r="r" b="b"/>
              <a:pathLst>
                <a:path w="1823" h="3085">
                  <a:moveTo>
                    <a:pt x="1823" y="0"/>
                  </a:moveTo>
                  <a:lnTo>
                    <a:pt x="1823" y="0"/>
                  </a:lnTo>
                  <a:lnTo>
                    <a:pt x="0" y="3085"/>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8" name="Freeform 32">
              <a:extLst>
                <a:ext uri="{FF2B5EF4-FFF2-40B4-BE49-F238E27FC236}">
                  <a16:creationId xmlns:a16="http://schemas.microsoft.com/office/drawing/2014/main" id="{C8F52C46-3088-844A-B992-17DBBFC4DC87}"/>
                </a:ext>
              </a:extLst>
            </p:cNvPr>
            <p:cNvSpPr>
              <a:spLocks/>
            </p:cNvSpPr>
            <p:nvPr/>
          </p:nvSpPr>
          <p:spPr bwMode="auto">
            <a:xfrm>
              <a:off x="5234034" y="2290767"/>
              <a:ext cx="984258" cy="1681164"/>
            </a:xfrm>
            <a:custGeom>
              <a:avLst/>
              <a:gdLst>
                <a:gd name="T0" fmla="*/ 1801 w 1801"/>
                <a:gd name="T1" fmla="*/ 3071 h 3071"/>
                <a:gd name="T2" fmla="*/ 1801 w 1801"/>
                <a:gd name="T3" fmla="*/ 3071 h 3071"/>
                <a:gd name="T4" fmla="*/ 0 w 1801"/>
                <a:gd name="T5" fmla="*/ 0 h 3071"/>
              </a:gdLst>
              <a:ahLst/>
              <a:cxnLst>
                <a:cxn ang="0">
                  <a:pos x="T0" y="T1"/>
                </a:cxn>
                <a:cxn ang="0">
                  <a:pos x="T2" y="T3"/>
                </a:cxn>
                <a:cxn ang="0">
                  <a:pos x="T4" y="T5"/>
                </a:cxn>
              </a:cxnLst>
              <a:rect l="0" t="0" r="r" b="b"/>
              <a:pathLst>
                <a:path w="1801" h="3071">
                  <a:moveTo>
                    <a:pt x="1801" y="3071"/>
                  </a:moveTo>
                  <a:lnTo>
                    <a:pt x="1801" y="3071"/>
                  </a:lnTo>
                  <a:lnTo>
                    <a:pt x="0"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39" name="Freeform 33">
              <a:extLst>
                <a:ext uri="{FF2B5EF4-FFF2-40B4-BE49-F238E27FC236}">
                  <a16:creationId xmlns:a16="http://schemas.microsoft.com/office/drawing/2014/main" id="{261DC297-D099-8C42-9382-15D772AF0F95}"/>
                </a:ext>
              </a:extLst>
            </p:cNvPr>
            <p:cNvSpPr>
              <a:spLocks/>
            </p:cNvSpPr>
            <p:nvPr/>
          </p:nvSpPr>
          <p:spPr bwMode="auto">
            <a:xfrm>
              <a:off x="5057820" y="2816230"/>
              <a:ext cx="587380" cy="1008064"/>
            </a:xfrm>
            <a:custGeom>
              <a:avLst/>
              <a:gdLst>
                <a:gd name="T0" fmla="*/ 1071 w 1071"/>
                <a:gd name="T1" fmla="*/ 1842 h 1842"/>
                <a:gd name="T2" fmla="*/ 1071 w 1071"/>
                <a:gd name="T3" fmla="*/ 1842 h 1842"/>
                <a:gd name="T4" fmla="*/ 0 w 1071"/>
                <a:gd name="T5" fmla="*/ 0 h 1842"/>
              </a:gdLst>
              <a:ahLst/>
              <a:cxnLst>
                <a:cxn ang="0">
                  <a:pos x="T0" y="T1"/>
                </a:cxn>
                <a:cxn ang="0">
                  <a:pos x="T2" y="T3"/>
                </a:cxn>
                <a:cxn ang="0">
                  <a:pos x="T4" y="T5"/>
                </a:cxn>
              </a:cxnLst>
              <a:rect l="0" t="0" r="r" b="b"/>
              <a:pathLst>
                <a:path w="1071" h="1842">
                  <a:moveTo>
                    <a:pt x="1071" y="1842"/>
                  </a:moveTo>
                  <a:lnTo>
                    <a:pt x="1071" y="1842"/>
                  </a:lnTo>
                  <a:lnTo>
                    <a:pt x="0"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40" name="Freeform 34">
              <a:extLst>
                <a:ext uri="{FF2B5EF4-FFF2-40B4-BE49-F238E27FC236}">
                  <a16:creationId xmlns:a16="http://schemas.microsoft.com/office/drawing/2014/main" id="{044AB7C5-AA96-7F49-9ED0-78E2382451FE}"/>
                </a:ext>
              </a:extLst>
            </p:cNvPr>
            <p:cNvSpPr>
              <a:spLocks/>
            </p:cNvSpPr>
            <p:nvPr/>
          </p:nvSpPr>
          <p:spPr bwMode="auto">
            <a:xfrm>
              <a:off x="5073695" y="1851029"/>
              <a:ext cx="558805" cy="996951"/>
            </a:xfrm>
            <a:custGeom>
              <a:avLst/>
              <a:gdLst>
                <a:gd name="T0" fmla="*/ 0 w 1022"/>
                <a:gd name="T1" fmla="*/ 1819 h 1819"/>
                <a:gd name="T2" fmla="*/ 0 w 1022"/>
                <a:gd name="T3" fmla="*/ 1819 h 1819"/>
                <a:gd name="T4" fmla="*/ 1022 w 1022"/>
                <a:gd name="T5" fmla="*/ 0 h 1819"/>
              </a:gdLst>
              <a:ahLst/>
              <a:cxnLst>
                <a:cxn ang="0">
                  <a:pos x="T0" y="T1"/>
                </a:cxn>
                <a:cxn ang="0">
                  <a:pos x="T2" y="T3"/>
                </a:cxn>
                <a:cxn ang="0">
                  <a:pos x="T4" y="T5"/>
                </a:cxn>
              </a:cxnLst>
              <a:rect l="0" t="0" r="r" b="b"/>
              <a:pathLst>
                <a:path w="1022" h="1819">
                  <a:moveTo>
                    <a:pt x="0" y="1819"/>
                  </a:moveTo>
                  <a:lnTo>
                    <a:pt x="0" y="1819"/>
                  </a:lnTo>
                  <a:lnTo>
                    <a:pt x="1022" y="0"/>
                  </a:lnTo>
                </a:path>
              </a:pathLst>
            </a:custGeom>
            <a:noFill/>
            <a:ln w="6350" cap="flat">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nvGrpSpPr>
            <p:cNvPr id="41" name="Group 40">
              <a:extLst>
                <a:ext uri="{FF2B5EF4-FFF2-40B4-BE49-F238E27FC236}">
                  <a16:creationId xmlns:a16="http://schemas.microsoft.com/office/drawing/2014/main" id="{E566360A-23D4-574E-AA72-C0BC587D955C}"/>
                </a:ext>
              </a:extLst>
            </p:cNvPr>
            <p:cNvGrpSpPr/>
            <p:nvPr/>
          </p:nvGrpSpPr>
          <p:grpSpPr>
            <a:xfrm>
              <a:off x="6003978" y="1300166"/>
              <a:ext cx="422279" cy="423863"/>
              <a:chOff x="6003978" y="1300166"/>
              <a:chExt cx="422279" cy="423863"/>
            </a:xfrm>
          </p:grpSpPr>
          <p:sp>
            <p:nvSpPr>
              <p:cNvPr id="240" name="Freeform 35">
                <a:extLst>
                  <a:ext uri="{FF2B5EF4-FFF2-40B4-BE49-F238E27FC236}">
                    <a16:creationId xmlns:a16="http://schemas.microsoft.com/office/drawing/2014/main" id="{91E31A9E-93FE-DC46-9FDE-18EA838A0605}"/>
                  </a:ext>
                </a:extLst>
              </p:cNvPr>
              <p:cNvSpPr>
                <a:spLocks/>
              </p:cNvSpPr>
              <p:nvPr/>
            </p:nvSpPr>
            <p:spPr bwMode="auto">
              <a:xfrm>
                <a:off x="6003978" y="1300166"/>
                <a:ext cx="422279" cy="423863"/>
              </a:xfrm>
              <a:custGeom>
                <a:avLst/>
                <a:gdLst>
                  <a:gd name="T0" fmla="*/ 0 w 773"/>
                  <a:gd name="T1" fmla="*/ 387 h 773"/>
                  <a:gd name="T2" fmla="*/ 0 w 773"/>
                  <a:gd name="T3" fmla="*/ 387 h 773"/>
                  <a:gd name="T4" fmla="*/ 386 w 773"/>
                  <a:gd name="T5" fmla="*/ 0 h 773"/>
                  <a:gd name="T6" fmla="*/ 773 w 773"/>
                  <a:gd name="T7" fmla="*/ 387 h 773"/>
                  <a:gd name="T8" fmla="*/ 386 w 773"/>
                  <a:gd name="T9" fmla="*/ 773 h 773"/>
                  <a:gd name="T10" fmla="*/ 0 w 773"/>
                  <a:gd name="T11" fmla="*/ 387 h 773"/>
                  <a:gd name="T12" fmla="*/ 0 w 773"/>
                  <a:gd name="T13" fmla="*/ 387 h 773"/>
                </a:gdLst>
                <a:ahLst/>
                <a:cxnLst>
                  <a:cxn ang="0">
                    <a:pos x="T0" y="T1"/>
                  </a:cxn>
                  <a:cxn ang="0">
                    <a:pos x="T2" y="T3"/>
                  </a:cxn>
                  <a:cxn ang="0">
                    <a:pos x="T4" y="T5"/>
                  </a:cxn>
                  <a:cxn ang="0">
                    <a:pos x="T6" y="T7"/>
                  </a:cxn>
                  <a:cxn ang="0">
                    <a:pos x="T8" y="T9"/>
                  </a:cxn>
                  <a:cxn ang="0">
                    <a:pos x="T10" y="T11"/>
                  </a:cxn>
                  <a:cxn ang="0">
                    <a:pos x="T12" y="T13"/>
                  </a:cxn>
                </a:cxnLst>
                <a:rect l="0" t="0" r="r" b="b"/>
                <a:pathLst>
                  <a:path w="773" h="773">
                    <a:moveTo>
                      <a:pt x="0" y="387"/>
                    </a:moveTo>
                    <a:lnTo>
                      <a:pt x="0" y="387"/>
                    </a:lnTo>
                    <a:cubicBezTo>
                      <a:pt x="0" y="173"/>
                      <a:pt x="173" y="0"/>
                      <a:pt x="386" y="0"/>
                    </a:cubicBezTo>
                    <a:cubicBezTo>
                      <a:pt x="600" y="0"/>
                      <a:pt x="773" y="173"/>
                      <a:pt x="773" y="387"/>
                    </a:cubicBezTo>
                    <a:cubicBezTo>
                      <a:pt x="773" y="600"/>
                      <a:pt x="600" y="773"/>
                      <a:pt x="386" y="773"/>
                    </a:cubicBezTo>
                    <a:cubicBezTo>
                      <a:pt x="173" y="773"/>
                      <a:pt x="0" y="600"/>
                      <a:pt x="0" y="387"/>
                    </a:cubicBezTo>
                    <a:lnTo>
                      <a:pt x="0" y="3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41" name="Freeform 36">
                <a:extLst>
                  <a:ext uri="{FF2B5EF4-FFF2-40B4-BE49-F238E27FC236}">
                    <a16:creationId xmlns:a16="http://schemas.microsoft.com/office/drawing/2014/main" id="{381D03C1-61B0-1243-9B34-A21B1F178907}"/>
                  </a:ext>
                </a:extLst>
              </p:cNvPr>
              <p:cNvSpPr>
                <a:spLocks/>
              </p:cNvSpPr>
              <p:nvPr/>
            </p:nvSpPr>
            <p:spPr bwMode="auto">
              <a:xfrm>
                <a:off x="6102404" y="1381129"/>
                <a:ext cx="323853" cy="339725"/>
              </a:xfrm>
              <a:custGeom>
                <a:avLst/>
                <a:gdLst>
                  <a:gd name="T0" fmla="*/ 378 w 593"/>
                  <a:gd name="T1" fmla="*/ 0 h 622"/>
                  <a:gd name="T2" fmla="*/ 378 w 593"/>
                  <a:gd name="T3" fmla="*/ 0 h 622"/>
                  <a:gd name="T4" fmla="*/ 591 w 593"/>
                  <a:gd name="T5" fmla="*/ 203 h 622"/>
                  <a:gd name="T6" fmla="*/ 593 w 593"/>
                  <a:gd name="T7" fmla="*/ 240 h 622"/>
                  <a:gd name="T8" fmla="*/ 248 w 593"/>
                  <a:gd name="T9" fmla="*/ 622 h 622"/>
                  <a:gd name="T10" fmla="*/ 237 w 593"/>
                  <a:gd name="T11" fmla="*/ 622 h 622"/>
                  <a:gd name="T12" fmla="*/ 0 w 593"/>
                  <a:gd name="T13" fmla="*/ 395 h 622"/>
                  <a:gd name="T14" fmla="*/ 378 w 593"/>
                  <a:gd name="T15" fmla="*/ 0 h 622"/>
                  <a:gd name="T16" fmla="*/ 378 w 593"/>
                  <a:gd name="T1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622">
                    <a:moveTo>
                      <a:pt x="378" y="0"/>
                    </a:moveTo>
                    <a:lnTo>
                      <a:pt x="378" y="0"/>
                    </a:lnTo>
                    <a:lnTo>
                      <a:pt x="591" y="203"/>
                    </a:lnTo>
                    <a:lnTo>
                      <a:pt x="593" y="240"/>
                    </a:lnTo>
                    <a:cubicBezTo>
                      <a:pt x="593" y="438"/>
                      <a:pt x="441" y="602"/>
                      <a:pt x="248" y="622"/>
                    </a:cubicBezTo>
                    <a:lnTo>
                      <a:pt x="237" y="622"/>
                    </a:lnTo>
                    <a:lnTo>
                      <a:pt x="0" y="395"/>
                    </a:lnTo>
                    <a:lnTo>
                      <a:pt x="378" y="0"/>
                    </a:lnTo>
                    <a:lnTo>
                      <a:pt x="378" y="0"/>
                    </a:lnTo>
                    <a:close/>
                  </a:path>
                </a:pathLst>
              </a:custGeom>
              <a:solidFill>
                <a:srgbClr val="00345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42" name="Freeform 37">
                <a:extLst>
                  <a:ext uri="{FF2B5EF4-FFF2-40B4-BE49-F238E27FC236}">
                    <a16:creationId xmlns:a16="http://schemas.microsoft.com/office/drawing/2014/main" id="{6E674FD8-AFD2-224D-A187-BAA8BD64FD29}"/>
                  </a:ext>
                </a:extLst>
              </p:cNvPr>
              <p:cNvSpPr>
                <a:spLocks/>
              </p:cNvSpPr>
              <p:nvPr/>
            </p:nvSpPr>
            <p:spPr bwMode="auto">
              <a:xfrm>
                <a:off x="6032553" y="1476379"/>
                <a:ext cx="365128" cy="79375"/>
              </a:xfrm>
              <a:custGeom>
                <a:avLst/>
                <a:gdLst>
                  <a:gd name="T0" fmla="*/ 0 w 667"/>
                  <a:gd name="T1" fmla="*/ 73 h 147"/>
                  <a:gd name="T2" fmla="*/ 0 w 667"/>
                  <a:gd name="T3" fmla="*/ 73 h 147"/>
                  <a:gd name="T4" fmla="*/ 73 w 667"/>
                  <a:gd name="T5" fmla="*/ 0 h 147"/>
                  <a:gd name="T6" fmla="*/ 593 w 667"/>
                  <a:gd name="T7" fmla="*/ 0 h 147"/>
                  <a:gd name="T8" fmla="*/ 667 w 667"/>
                  <a:gd name="T9" fmla="*/ 73 h 147"/>
                  <a:gd name="T10" fmla="*/ 667 w 667"/>
                  <a:gd name="T11" fmla="*/ 73 h 147"/>
                  <a:gd name="T12" fmla="*/ 593 w 667"/>
                  <a:gd name="T13" fmla="*/ 147 h 147"/>
                  <a:gd name="T14" fmla="*/ 73 w 667"/>
                  <a:gd name="T15" fmla="*/ 147 h 147"/>
                  <a:gd name="T16" fmla="*/ 0 w 667"/>
                  <a:gd name="T17" fmla="*/ 73 h 147"/>
                  <a:gd name="T18" fmla="*/ 0 w 667"/>
                  <a:gd name="T19" fmla="*/ 7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 h="147">
                    <a:moveTo>
                      <a:pt x="0" y="73"/>
                    </a:moveTo>
                    <a:lnTo>
                      <a:pt x="0" y="73"/>
                    </a:lnTo>
                    <a:cubicBezTo>
                      <a:pt x="0" y="33"/>
                      <a:pt x="33" y="0"/>
                      <a:pt x="73" y="0"/>
                    </a:cubicBezTo>
                    <a:lnTo>
                      <a:pt x="593" y="0"/>
                    </a:lnTo>
                    <a:cubicBezTo>
                      <a:pt x="634" y="0"/>
                      <a:pt x="667" y="33"/>
                      <a:pt x="667" y="73"/>
                    </a:cubicBezTo>
                    <a:lnTo>
                      <a:pt x="667" y="73"/>
                    </a:lnTo>
                    <a:cubicBezTo>
                      <a:pt x="667" y="114"/>
                      <a:pt x="634" y="147"/>
                      <a:pt x="593" y="147"/>
                    </a:cubicBezTo>
                    <a:lnTo>
                      <a:pt x="73" y="147"/>
                    </a:lnTo>
                    <a:cubicBezTo>
                      <a:pt x="33" y="147"/>
                      <a:pt x="0" y="114"/>
                      <a:pt x="0" y="73"/>
                    </a:cubicBezTo>
                    <a:lnTo>
                      <a:pt x="0" y="7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43" name="Freeform 38">
                <a:extLst>
                  <a:ext uri="{FF2B5EF4-FFF2-40B4-BE49-F238E27FC236}">
                    <a16:creationId xmlns:a16="http://schemas.microsoft.com/office/drawing/2014/main" id="{F0665B81-264D-154C-88BD-9C98C32D72EF}"/>
                  </a:ext>
                </a:extLst>
              </p:cNvPr>
              <p:cNvSpPr>
                <a:spLocks/>
              </p:cNvSpPr>
              <p:nvPr/>
            </p:nvSpPr>
            <p:spPr bwMode="auto">
              <a:xfrm>
                <a:off x="6091291" y="1431929"/>
                <a:ext cx="276227" cy="73025"/>
              </a:xfrm>
              <a:custGeom>
                <a:avLst/>
                <a:gdLst>
                  <a:gd name="T0" fmla="*/ 0 w 506"/>
                  <a:gd name="T1" fmla="*/ 67 h 133"/>
                  <a:gd name="T2" fmla="*/ 0 w 506"/>
                  <a:gd name="T3" fmla="*/ 67 h 133"/>
                  <a:gd name="T4" fmla="*/ 66 w 506"/>
                  <a:gd name="T5" fmla="*/ 0 h 133"/>
                  <a:gd name="T6" fmla="*/ 440 w 506"/>
                  <a:gd name="T7" fmla="*/ 0 h 133"/>
                  <a:gd name="T8" fmla="*/ 506 w 506"/>
                  <a:gd name="T9" fmla="*/ 67 h 133"/>
                  <a:gd name="T10" fmla="*/ 506 w 506"/>
                  <a:gd name="T11" fmla="*/ 67 h 133"/>
                  <a:gd name="T12" fmla="*/ 440 w 506"/>
                  <a:gd name="T13" fmla="*/ 133 h 133"/>
                  <a:gd name="T14" fmla="*/ 66 w 506"/>
                  <a:gd name="T15" fmla="*/ 133 h 133"/>
                  <a:gd name="T16" fmla="*/ 0 w 506"/>
                  <a:gd name="T17" fmla="*/ 67 h 133"/>
                  <a:gd name="T18" fmla="*/ 0 w 506"/>
                  <a:gd name="T19"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133">
                    <a:moveTo>
                      <a:pt x="0" y="67"/>
                    </a:moveTo>
                    <a:lnTo>
                      <a:pt x="0" y="67"/>
                    </a:lnTo>
                    <a:cubicBezTo>
                      <a:pt x="0" y="30"/>
                      <a:pt x="30" y="0"/>
                      <a:pt x="66" y="0"/>
                    </a:cubicBezTo>
                    <a:lnTo>
                      <a:pt x="440" y="0"/>
                    </a:lnTo>
                    <a:cubicBezTo>
                      <a:pt x="477" y="0"/>
                      <a:pt x="506" y="30"/>
                      <a:pt x="506" y="67"/>
                    </a:cubicBezTo>
                    <a:lnTo>
                      <a:pt x="506" y="67"/>
                    </a:lnTo>
                    <a:cubicBezTo>
                      <a:pt x="506" y="103"/>
                      <a:pt x="477" y="133"/>
                      <a:pt x="440" y="133"/>
                    </a:cubicBezTo>
                    <a:lnTo>
                      <a:pt x="66" y="133"/>
                    </a:lnTo>
                    <a:cubicBezTo>
                      <a:pt x="30" y="133"/>
                      <a:pt x="0" y="103"/>
                      <a:pt x="0" y="67"/>
                    </a:cubicBezTo>
                    <a:lnTo>
                      <a:pt x="0" y="6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44" name="Freeform 39">
                <a:extLst>
                  <a:ext uri="{FF2B5EF4-FFF2-40B4-BE49-F238E27FC236}">
                    <a16:creationId xmlns:a16="http://schemas.microsoft.com/office/drawing/2014/main" id="{F402F627-2897-0E40-A215-D496D0FB94D1}"/>
                  </a:ext>
                </a:extLst>
              </p:cNvPr>
              <p:cNvSpPr>
                <a:spLocks/>
              </p:cNvSpPr>
              <p:nvPr/>
            </p:nvSpPr>
            <p:spPr bwMode="auto">
              <a:xfrm>
                <a:off x="6184955" y="1381129"/>
                <a:ext cx="153989" cy="73025"/>
              </a:xfrm>
              <a:custGeom>
                <a:avLst/>
                <a:gdLst>
                  <a:gd name="T0" fmla="*/ 0 w 280"/>
                  <a:gd name="T1" fmla="*/ 66 h 133"/>
                  <a:gd name="T2" fmla="*/ 0 w 280"/>
                  <a:gd name="T3" fmla="*/ 66 h 133"/>
                  <a:gd name="T4" fmla="*/ 67 w 280"/>
                  <a:gd name="T5" fmla="*/ 0 h 133"/>
                  <a:gd name="T6" fmla="*/ 213 w 280"/>
                  <a:gd name="T7" fmla="*/ 0 h 133"/>
                  <a:gd name="T8" fmla="*/ 280 w 280"/>
                  <a:gd name="T9" fmla="*/ 66 h 133"/>
                  <a:gd name="T10" fmla="*/ 280 w 280"/>
                  <a:gd name="T11" fmla="*/ 66 h 133"/>
                  <a:gd name="T12" fmla="*/ 213 w 280"/>
                  <a:gd name="T13" fmla="*/ 133 h 133"/>
                  <a:gd name="T14" fmla="*/ 67 w 280"/>
                  <a:gd name="T15" fmla="*/ 133 h 133"/>
                  <a:gd name="T16" fmla="*/ 0 w 280"/>
                  <a:gd name="T17" fmla="*/ 66 h 133"/>
                  <a:gd name="T18" fmla="*/ 0 w 280"/>
                  <a:gd name="T19" fmla="*/ 6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133">
                    <a:moveTo>
                      <a:pt x="0" y="66"/>
                    </a:moveTo>
                    <a:lnTo>
                      <a:pt x="0" y="66"/>
                    </a:lnTo>
                    <a:cubicBezTo>
                      <a:pt x="0" y="29"/>
                      <a:pt x="30" y="0"/>
                      <a:pt x="67" y="0"/>
                    </a:cubicBezTo>
                    <a:lnTo>
                      <a:pt x="213" y="0"/>
                    </a:lnTo>
                    <a:cubicBezTo>
                      <a:pt x="250" y="0"/>
                      <a:pt x="280" y="29"/>
                      <a:pt x="280" y="66"/>
                    </a:cubicBezTo>
                    <a:lnTo>
                      <a:pt x="280" y="66"/>
                    </a:lnTo>
                    <a:cubicBezTo>
                      <a:pt x="280" y="103"/>
                      <a:pt x="250" y="133"/>
                      <a:pt x="213" y="133"/>
                    </a:cubicBezTo>
                    <a:lnTo>
                      <a:pt x="67" y="133"/>
                    </a:lnTo>
                    <a:cubicBezTo>
                      <a:pt x="30" y="133"/>
                      <a:pt x="0" y="103"/>
                      <a:pt x="0" y="66"/>
                    </a:cubicBezTo>
                    <a:lnTo>
                      <a:pt x="0" y="6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45" name="Freeform 40">
                <a:extLst>
                  <a:ext uri="{FF2B5EF4-FFF2-40B4-BE49-F238E27FC236}">
                    <a16:creationId xmlns:a16="http://schemas.microsoft.com/office/drawing/2014/main" id="{14C4E804-DF4E-4B45-AC40-AC58F3248F44}"/>
                  </a:ext>
                </a:extLst>
              </p:cNvPr>
              <p:cNvSpPr>
                <a:spLocks/>
              </p:cNvSpPr>
              <p:nvPr/>
            </p:nvSpPr>
            <p:spPr bwMode="auto">
              <a:xfrm>
                <a:off x="6083354" y="1527179"/>
                <a:ext cx="292102" cy="80963"/>
              </a:xfrm>
              <a:custGeom>
                <a:avLst/>
                <a:gdLst>
                  <a:gd name="T0" fmla="*/ 0 w 534"/>
                  <a:gd name="T1" fmla="*/ 74 h 147"/>
                  <a:gd name="T2" fmla="*/ 0 w 534"/>
                  <a:gd name="T3" fmla="*/ 74 h 147"/>
                  <a:gd name="T4" fmla="*/ 74 w 534"/>
                  <a:gd name="T5" fmla="*/ 0 h 147"/>
                  <a:gd name="T6" fmla="*/ 460 w 534"/>
                  <a:gd name="T7" fmla="*/ 0 h 147"/>
                  <a:gd name="T8" fmla="*/ 534 w 534"/>
                  <a:gd name="T9" fmla="*/ 74 h 147"/>
                  <a:gd name="T10" fmla="*/ 534 w 534"/>
                  <a:gd name="T11" fmla="*/ 74 h 147"/>
                  <a:gd name="T12" fmla="*/ 460 w 534"/>
                  <a:gd name="T13" fmla="*/ 147 h 147"/>
                  <a:gd name="T14" fmla="*/ 74 w 534"/>
                  <a:gd name="T15" fmla="*/ 147 h 147"/>
                  <a:gd name="T16" fmla="*/ 0 w 534"/>
                  <a:gd name="T17" fmla="*/ 74 h 147"/>
                  <a:gd name="T18" fmla="*/ 0 w 534"/>
                  <a:gd name="T19"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 h="147">
                    <a:moveTo>
                      <a:pt x="0" y="74"/>
                    </a:moveTo>
                    <a:lnTo>
                      <a:pt x="0" y="74"/>
                    </a:lnTo>
                    <a:cubicBezTo>
                      <a:pt x="0" y="33"/>
                      <a:pt x="33" y="0"/>
                      <a:pt x="74" y="0"/>
                    </a:cubicBezTo>
                    <a:lnTo>
                      <a:pt x="460" y="0"/>
                    </a:lnTo>
                    <a:cubicBezTo>
                      <a:pt x="501" y="0"/>
                      <a:pt x="534" y="33"/>
                      <a:pt x="534" y="74"/>
                    </a:cubicBezTo>
                    <a:lnTo>
                      <a:pt x="534" y="74"/>
                    </a:lnTo>
                    <a:cubicBezTo>
                      <a:pt x="534" y="114"/>
                      <a:pt x="501" y="147"/>
                      <a:pt x="460" y="147"/>
                    </a:cubicBezTo>
                    <a:lnTo>
                      <a:pt x="74" y="147"/>
                    </a:lnTo>
                    <a:cubicBezTo>
                      <a:pt x="33" y="147"/>
                      <a:pt x="0" y="114"/>
                      <a:pt x="0" y="74"/>
                    </a:cubicBezTo>
                    <a:lnTo>
                      <a:pt x="0" y="74"/>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46" name="Freeform 41">
                <a:extLst>
                  <a:ext uri="{FF2B5EF4-FFF2-40B4-BE49-F238E27FC236}">
                    <a16:creationId xmlns:a16="http://schemas.microsoft.com/office/drawing/2014/main" id="{568A96FC-7302-7F49-A408-06CD40E49E25}"/>
                  </a:ext>
                </a:extLst>
              </p:cNvPr>
              <p:cNvSpPr>
                <a:spLocks noEditPoints="1"/>
              </p:cNvSpPr>
              <p:nvPr/>
            </p:nvSpPr>
            <p:spPr bwMode="auto">
              <a:xfrm>
                <a:off x="6156379" y="1431929"/>
                <a:ext cx="115888" cy="160338"/>
              </a:xfrm>
              <a:custGeom>
                <a:avLst/>
                <a:gdLst>
                  <a:gd name="T0" fmla="*/ 106 w 213"/>
                  <a:gd name="T1" fmla="*/ 33 h 293"/>
                  <a:gd name="T2" fmla="*/ 106 w 213"/>
                  <a:gd name="T3" fmla="*/ 33 h 293"/>
                  <a:gd name="T4" fmla="*/ 64 w 213"/>
                  <a:gd name="T5" fmla="*/ 75 h 293"/>
                  <a:gd name="T6" fmla="*/ 64 w 213"/>
                  <a:gd name="T7" fmla="*/ 131 h 293"/>
                  <a:gd name="T8" fmla="*/ 67 w 213"/>
                  <a:gd name="T9" fmla="*/ 131 h 293"/>
                  <a:gd name="T10" fmla="*/ 146 w 213"/>
                  <a:gd name="T11" fmla="*/ 131 h 293"/>
                  <a:gd name="T12" fmla="*/ 147 w 213"/>
                  <a:gd name="T13" fmla="*/ 131 h 293"/>
                  <a:gd name="T14" fmla="*/ 147 w 213"/>
                  <a:gd name="T15" fmla="*/ 75 h 293"/>
                  <a:gd name="T16" fmla="*/ 106 w 213"/>
                  <a:gd name="T17" fmla="*/ 33 h 293"/>
                  <a:gd name="T18" fmla="*/ 106 w 213"/>
                  <a:gd name="T19" fmla="*/ 33 h 293"/>
                  <a:gd name="T20" fmla="*/ 106 w 213"/>
                  <a:gd name="T21" fmla="*/ 0 h 293"/>
                  <a:gd name="T22" fmla="*/ 106 w 213"/>
                  <a:gd name="T23" fmla="*/ 0 h 293"/>
                  <a:gd name="T24" fmla="*/ 179 w 213"/>
                  <a:gd name="T25" fmla="*/ 74 h 293"/>
                  <a:gd name="T26" fmla="*/ 179 w 213"/>
                  <a:gd name="T27" fmla="*/ 140 h 293"/>
                  <a:gd name="T28" fmla="*/ 184 w 213"/>
                  <a:gd name="T29" fmla="*/ 143 h 293"/>
                  <a:gd name="T30" fmla="*/ 213 w 213"/>
                  <a:gd name="T31" fmla="*/ 200 h 293"/>
                  <a:gd name="T32" fmla="*/ 213 w 213"/>
                  <a:gd name="T33" fmla="*/ 225 h 293"/>
                  <a:gd name="T34" fmla="*/ 146 w 213"/>
                  <a:gd name="T35" fmla="*/ 293 h 293"/>
                  <a:gd name="T36" fmla="*/ 67 w 213"/>
                  <a:gd name="T37" fmla="*/ 293 h 293"/>
                  <a:gd name="T38" fmla="*/ 0 w 213"/>
                  <a:gd name="T39" fmla="*/ 225 h 293"/>
                  <a:gd name="T40" fmla="*/ 0 w 213"/>
                  <a:gd name="T41" fmla="*/ 200 h 293"/>
                  <a:gd name="T42" fmla="*/ 29 w 213"/>
                  <a:gd name="T43" fmla="*/ 143 h 293"/>
                  <a:gd name="T44" fmla="*/ 34 w 213"/>
                  <a:gd name="T45" fmla="*/ 140 h 293"/>
                  <a:gd name="T46" fmla="*/ 34 w 213"/>
                  <a:gd name="T47" fmla="*/ 74 h 293"/>
                  <a:gd name="T48" fmla="*/ 106 w 213"/>
                  <a:gd name="T49" fmla="*/ 0 h 293"/>
                  <a:gd name="T50" fmla="*/ 106 w 213"/>
                  <a:gd name="T5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93">
                    <a:moveTo>
                      <a:pt x="106" y="33"/>
                    </a:moveTo>
                    <a:lnTo>
                      <a:pt x="106" y="33"/>
                    </a:lnTo>
                    <a:cubicBezTo>
                      <a:pt x="83" y="33"/>
                      <a:pt x="64" y="52"/>
                      <a:pt x="64" y="75"/>
                    </a:cubicBezTo>
                    <a:lnTo>
                      <a:pt x="64" y="131"/>
                    </a:lnTo>
                    <a:lnTo>
                      <a:pt x="67" y="131"/>
                    </a:lnTo>
                    <a:lnTo>
                      <a:pt x="146" y="131"/>
                    </a:lnTo>
                    <a:lnTo>
                      <a:pt x="147" y="131"/>
                    </a:lnTo>
                    <a:lnTo>
                      <a:pt x="147" y="75"/>
                    </a:lnTo>
                    <a:cubicBezTo>
                      <a:pt x="147" y="52"/>
                      <a:pt x="129" y="33"/>
                      <a:pt x="106" y="33"/>
                    </a:cubicBezTo>
                    <a:lnTo>
                      <a:pt x="106" y="33"/>
                    </a:lnTo>
                    <a:close/>
                    <a:moveTo>
                      <a:pt x="106" y="0"/>
                    </a:moveTo>
                    <a:lnTo>
                      <a:pt x="106" y="0"/>
                    </a:lnTo>
                    <a:cubicBezTo>
                      <a:pt x="147" y="0"/>
                      <a:pt x="179" y="33"/>
                      <a:pt x="179" y="74"/>
                    </a:cubicBezTo>
                    <a:lnTo>
                      <a:pt x="179" y="140"/>
                    </a:lnTo>
                    <a:lnTo>
                      <a:pt x="184" y="143"/>
                    </a:lnTo>
                    <a:cubicBezTo>
                      <a:pt x="201" y="155"/>
                      <a:pt x="213" y="176"/>
                      <a:pt x="213" y="200"/>
                    </a:cubicBezTo>
                    <a:lnTo>
                      <a:pt x="213" y="225"/>
                    </a:lnTo>
                    <a:cubicBezTo>
                      <a:pt x="213" y="262"/>
                      <a:pt x="183" y="293"/>
                      <a:pt x="146" y="293"/>
                    </a:cubicBezTo>
                    <a:lnTo>
                      <a:pt x="67" y="293"/>
                    </a:lnTo>
                    <a:cubicBezTo>
                      <a:pt x="30" y="293"/>
                      <a:pt x="0" y="262"/>
                      <a:pt x="0" y="225"/>
                    </a:cubicBezTo>
                    <a:lnTo>
                      <a:pt x="0" y="200"/>
                    </a:lnTo>
                    <a:cubicBezTo>
                      <a:pt x="0" y="176"/>
                      <a:pt x="12" y="155"/>
                      <a:pt x="29" y="143"/>
                    </a:cubicBezTo>
                    <a:lnTo>
                      <a:pt x="34" y="140"/>
                    </a:lnTo>
                    <a:lnTo>
                      <a:pt x="34" y="74"/>
                    </a:lnTo>
                    <a:cubicBezTo>
                      <a:pt x="34" y="33"/>
                      <a:pt x="66" y="0"/>
                      <a:pt x="106" y="0"/>
                    </a:cubicBezTo>
                    <a:lnTo>
                      <a:pt x="106" y="0"/>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47" name="Freeform 42">
                <a:extLst>
                  <a:ext uri="{FF2B5EF4-FFF2-40B4-BE49-F238E27FC236}">
                    <a16:creationId xmlns:a16="http://schemas.microsoft.com/office/drawing/2014/main" id="{F451F100-B206-0947-BF52-F1A22A037D18}"/>
                  </a:ext>
                </a:extLst>
              </p:cNvPr>
              <p:cNvSpPr>
                <a:spLocks/>
              </p:cNvSpPr>
              <p:nvPr/>
            </p:nvSpPr>
            <p:spPr bwMode="auto">
              <a:xfrm>
                <a:off x="6184955" y="1519241"/>
                <a:ext cx="58738" cy="58738"/>
              </a:xfrm>
              <a:custGeom>
                <a:avLst/>
                <a:gdLst>
                  <a:gd name="T0" fmla="*/ 0 w 107"/>
                  <a:gd name="T1" fmla="*/ 53 h 107"/>
                  <a:gd name="T2" fmla="*/ 0 w 107"/>
                  <a:gd name="T3" fmla="*/ 53 h 107"/>
                  <a:gd name="T4" fmla="*/ 53 w 107"/>
                  <a:gd name="T5" fmla="*/ 0 h 107"/>
                  <a:gd name="T6" fmla="*/ 107 w 107"/>
                  <a:gd name="T7" fmla="*/ 53 h 107"/>
                  <a:gd name="T8" fmla="*/ 53 w 107"/>
                  <a:gd name="T9" fmla="*/ 107 h 107"/>
                  <a:gd name="T10" fmla="*/ 0 w 107"/>
                  <a:gd name="T11" fmla="*/ 53 h 107"/>
                  <a:gd name="T12" fmla="*/ 0 w 107"/>
                  <a:gd name="T13" fmla="*/ 53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0" y="53"/>
                    </a:moveTo>
                    <a:lnTo>
                      <a:pt x="0" y="53"/>
                    </a:lnTo>
                    <a:cubicBezTo>
                      <a:pt x="0" y="24"/>
                      <a:pt x="24" y="0"/>
                      <a:pt x="53" y="0"/>
                    </a:cubicBezTo>
                    <a:cubicBezTo>
                      <a:pt x="83" y="0"/>
                      <a:pt x="107" y="24"/>
                      <a:pt x="107" y="53"/>
                    </a:cubicBezTo>
                    <a:cubicBezTo>
                      <a:pt x="107" y="83"/>
                      <a:pt x="83" y="107"/>
                      <a:pt x="53" y="107"/>
                    </a:cubicBezTo>
                    <a:cubicBezTo>
                      <a:pt x="24" y="107"/>
                      <a:pt x="0" y="83"/>
                      <a:pt x="0" y="53"/>
                    </a:cubicBezTo>
                    <a:lnTo>
                      <a:pt x="0" y="5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sp>
          <p:nvSpPr>
            <p:cNvPr id="42" name="Freeform 80">
              <a:extLst>
                <a:ext uri="{FF2B5EF4-FFF2-40B4-BE49-F238E27FC236}">
                  <a16:creationId xmlns:a16="http://schemas.microsoft.com/office/drawing/2014/main" id="{09DCD9E6-E2AA-6E49-8A6E-48318BA8FCAD}"/>
                </a:ext>
              </a:extLst>
            </p:cNvPr>
            <p:cNvSpPr>
              <a:spLocks/>
            </p:cNvSpPr>
            <p:nvPr/>
          </p:nvSpPr>
          <p:spPr bwMode="auto">
            <a:xfrm>
              <a:off x="6429432" y="3517906"/>
              <a:ext cx="66676" cy="73025"/>
            </a:xfrm>
            <a:custGeom>
              <a:avLst/>
              <a:gdLst>
                <a:gd name="T0" fmla="*/ 0 w 120"/>
                <a:gd name="T1" fmla="*/ 66 h 133"/>
                <a:gd name="T2" fmla="*/ 0 w 120"/>
                <a:gd name="T3" fmla="*/ 66 h 133"/>
                <a:gd name="T4" fmla="*/ 60 w 120"/>
                <a:gd name="T5" fmla="*/ 0 h 133"/>
                <a:gd name="T6" fmla="*/ 120 w 120"/>
                <a:gd name="T7" fmla="*/ 66 h 133"/>
                <a:gd name="T8" fmla="*/ 60 w 120"/>
                <a:gd name="T9" fmla="*/ 133 h 133"/>
                <a:gd name="T10" fmla="*/ 0 w 120"/>
                <a:gd name="T11" fmla="*/ 66 h 133"/>
                <a:gd name="T12" fmla="*/ 0 w 120"/>
                <a:gd name="T13" fmla="*/ 66 h 133"/>
              </a:gdLst>
              <a:ahLst/>
              <a:cxnLst>
                <a:cxn ang="0">
                  <a:pos x="T0" y="T1"/>
                </a:cxn>
                <a:cxn ang="0">
                  <a:pos x="T2" y="T3"/>
                </a:cxn>
                <a:cxn ang="0">
                  <a:pos x="T4" y="T5"/>
                </a:cxn>
                <a:cxn ang="0">
                  <a:pos x="T6" y="T7"/>
                </a:cxn>
                <a:cxn ang="0">
                  <a:pos x="T8" y="T9"/>
                </a:cxn>
                <a:cxn ang="0">
                  <a:pos x="T10" y="T11"/>
                </a:cxn>
                <a:cxn ang="0">
                  <a:pos x="T12" y="T13"/>
                </a:cxn>
              </a:cxnLst>
              <a:rect l="0" t="0" r="r" b="b"/>
              <a:pathLst>
                <a:path w="120" h="133">
                  <a:moveTo>
                    <a:pt x="0" y="66"/>
                  </a:moveTo>
                  <a:lnTo>
                    <a:pt x="0" y="66"/>
                  </a:lnTo>
                  <a:cubicBezTo>
                    <a:pt x="0" y="29"/>
                    <a:pt x="27" y="0"/>
                    <a:pt x="60" y="0"/>
                  </a:cubicBezTo>
                  <a:cubicBezTo>
                    <a:pt x="93" y="0"/>
                    <a:pt x="120" y="29"/>
                    <a:pt x="120" y="66"/>
                  </a:cubicBezTo>
                  <a:cubicBezTo>
                    <a:pt x="120" y="103"/>
                    <a:pt x="93" y="133"/>
                    <a:pt x="60" y="133"/>
                  </a:cubicBezTo>
                  <a:cubicBezTo>
                    <a:pt x="27" y="133"/>
                    <a:pt x="0" y="103"/>
                    <a:pt x="0" y="66"/>
                  </a:cubicBezTo>
                  <a:lnTo>
                    <a:pt x="0" y="66"/>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43" name="Freeform 81">
              <a:extLst>
                <a:ext uri="{FF2B5EF4-FFF2-40B4-BE49-F238E27FC236}">
                  <a16:creationId xmlns:a16="http://schemas.microsoft.com/office/drawing/2014/main" id="{B2A05BCD-7DDE-1F43-BEB7-D94D7F775C55}"/>
                </a:ext>
              </a:extLst>
            </p:cNvPr>
            <p:cNvSpPr>
              <a:spLocks/>
            </p:cNvSpPr>
            <p:nvPr/>
          </p:nvSpPr>
          <p:spPr bwMode="auto">
            <a:xfrm>
              <a:off x="6429432" y="3517906"/>
              <a:ext cx="66676" cy="73025"/>
            </a:xfrm>
            <a:custGeom>
              <a:avLst/>
              <a:gdLst>
                <a:gd name="T0" fmla="*/ 0 w 120"/>
                <a:gd name="T1" fmla="*/ 66 h 133"/>
                <a:gd name="T2" fmla="*/ 0 w 120"/>
                <a:gd name="T3" fmla="*/ 66 h 133"/>
                <a:gd name="T4" fmla="*/ 60 w 120"/>
                <a:gd name="T5" fmla="*/ 0 h 133"/>
                <a:gd name="T6" fmla="*/ 120 w 120"/>
                <a:gd name="T7" fmla="*/ 66 h 133"/>
                <a:gd name="T8" fmla="*/ 60 w 120"/>
                <a:gd name="T9" fmla="*/ 133 h 133"/>
                <a:gd name="T10" fmla="*/ 0 w 120"/>
                <a:gd name="T11" fmla="*/ 66 h 133"/>
                <a:gd name="T12" fmla="*/ 0 w 120"/>
                <a:gd name="T13" fmla="*/ 66 h 133"/>
              </a:gdLst>
              <a:ahLst/>
              <a:cxnLst>
                <a:cxn ang="0">
                  <a:pos x="T0" y="T1"/>
                </a:cxn>
                <a:cxn ang="0">
                  <a:pos x="T2" y="T3"/>
                </a:cxn>
                <a:cxn ang="0">
                  <a:pos x="T4" y="T5"/>
                </a:cxn>
                <a:cxn ang="0">
                  <a:pos x="T6" y="T7"/>
                </a:cxn>
                <a:cxn ang="0">
                  <a:pos x="T8" y="T9"/>
                </a:cxn>
                <a:cxn ang="0">
                  <a:pos x="T10" y="T11"/>
                </a:cxn>
                <a:cxn ang="0">
                  <a:pos x="T12" y="T13"/>
                </a:cxn>
              </a:cxnLst>
              <a:rect l="0" t="0" r="r" b="b"/>
              <a:pathLst>
                <a:path w="120" h="133">
                  <a:moveTo>
                    <a:pt x="0" y="66"/>
                  </a:moveTo>
                  <a:lnTo>
                    <a:pt x="0" y="66"/>
                  </a:lnTo>
                  <a:cubicBezTo>
                    <a:pt x="0" y="29"/>
                    <a:pt x="27" y="0"/>
                    <a:pt x="60" y="0"/>
                  </a:cubicBezTo>
                  <a:cubicBezTo>
                    <a:pt x="93" y="0"/>
                    <a:pt x="120" y="29"/>
                    <a:pt x="120" y="66"/>
                  </a:cubicBezTo>
                  <a:cubicBezTo>
                    <a:pt x="120" y="103"/>
                    <a:pt x="93" y="133"/>
                    <a:pt x="60" y="133"/>
                  </a:cubicBezTo>
                  <a:cubicBezTo>
                    <a:pt x="27" y="133"/>
                    <a:pt x="0" y="103"/>
                    <a:pt x="0" y="66"/>
                  </a:cubicBezTo>
                  <a:lnTo>
                    <a:pt x="0" y="6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44" name="Freeform 82">
              <a:extLst>
                <a:ext uri="{FF2B5EF4-FFF2-40B4-BE49-F238E27FC236}">
                  <a16:creationId xmlns:a16="http://schemas.microsoft.com/office/drawing/2014/main" id="{B4C8AF9F-F41B-2249-81BB-9067D3CCB1F9}"/>
                </a:ext>
              </a:extLst>
            </p:cNvPr>
            <p:cNvSpPr>
              <a:spLocks/>
            </p:cNvSpPr>
            <p:nvPr/>
          </p:nvSpPr>
          <p:spPr bwMode="auto">
            <a:xfrm>
              <a:off x="6670734" y="3663956"/>
              <a:ext cx="65088"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45" name="Freeform 83">
              <a:extLst>
                <a:ext uri="{FF2B5EF4-FFF2-40B4-BE49-F238E27FC236}">
                  <a16:creationId xmlns:a16="http://schemas.microsoft.com/office/drawing/2014/main" id="{2F8CF3CA-75E3-974A-8223-33CFCE518C22}"/>
                </a:ext>
              </a:extLst>
            </p:cNvPr>
            <p:cNvSpPr>
              <a:spLocks/>
            </p:cNvSpPr>
            <p:nvPr/>
          </p:nvSpPr>
          <p:spPr bwMode="auto">
            <a:xfrm>
              <a:off x="6670734" y="3663956"/>
              <a:ext cx="65088"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46" name="Freeform 84">
              <a:extLst>
                <a:ext uri="{FF2B5EF4-FFF2-40B4-BE49-F238E27FC236}">
                  <a16:creationId xmlns:a16="http://schemas.microsoft.com/office/drawing/2014/main" id="{C484E935-C629-164E-AB1A-1FB73434B06F}"/>
                </a:ext>
              </a:extLst>
            </p:cNvPr>
            <p:cNvSpPr>
              <a:spLocks/>
            </p:cNvSpPr>
            <p:nvPr/>
          </p:nvSpPr>
          <p:spPr bwMode="auto">
            <a:xfrm>
              <a:off x="6999349" y="3386143"/>
              <a:ext cx="65088"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6"/>
                    <a:pt x="27" y="0"/>
                    <a:pt x="60" y="0"/>
                  </a:cubicBezTo>
                  <a:cubicBezTo>
                    <a:pt x="93" y="0"/>
                    <a:pt x="120" y="26"/>
                    <a:pt x="120" y="60"/>
                  </a:cubicBezTo>
                  <a:cubicBezTo>
                    <a:pt x="120" y="93"/>
                    <a:pt x="93" y="120"/>
                    <a:pt x="60" y="120"/>
                  </a:cubicBezTo>
                  <a:cubicBezTo>
                    <a:pt x="27" y="120"/>
                    <a:pt x="0" y="93"/>
                    <a:pt x="0" y="60"/>
                  </a:cubicBezTo>
                  <a:lnTo>
                    <a:pt x="0" y="6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47" name="Freeform 85">
              <a:extLst>
                <a:ext uri="{FF2B5EF4-FFF2-40B4-BE49-F238E27FC236}">
                  <a16:creationId xmlns:a16="http://schemas.microsoft.com/office/drawing/2014/main" id="{09CB8759-7449-3343-AF6E-DEA529AAEA0B}"/>
                </a:ext>
              </a:extLst>
            </p:cNvPr>
            <p:cNvSpPr>
              <a:spLocks/>
            </p:cNvSpPr>
            <p:nvPr/>
          </p:nvSpPr>
          <p:spPr bwMode="auto">
            <a:xfrm>
              <a:off x="6999349" y="3386143"/>
              <a:ext cx="65088"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6"/>
                    <a:pt x="27" y="0"/>
                    <a:pt x="60" y="0"/>
                  </a:cubicBezTo>
                  <a:cubicBezTo>
                    <a:pt x="93" y="0"/>
                    <a:pt x="120" y="26"/>
                    <a:pt x="120" y="60"/>
                  </a:cubicBezTo>
                  <a:cubicBezTo>
                    <a:pt x="120" y="93"/>
                    <a:pt x="93" y="120"/>
                    <a:pt x="60" y="120"/>
                  </a:cubicBezTo>
                  <a:cubicBezTo>
                    <a:pt x="27"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48" name="Freeform 86">
              <a:extLst>
                <a:ext uri="{FF2B5EF4-FFF2-40B4-BE49-F238E27FC236}">
                  <a16:creationId xmlns:a16="http://schemas.microsoft.com/office/drawing/2014/main" id="{E392B8A1-CB26-7E4A-9C54-462DD92F625B}"/>
                </a:ext>
              </a:extLst>
            </p:cNvPr>
            <p:cNvSpPr>
              <a:spLocks/>
            </p:cNvSpPr>
            <p:nvPr/>
          </p:nvSpPr>
          <p:spPr bwMode="auto">
            <a:xfrm>
              <a:off x="5999215" y="3794131"/>
              <a:ext cx="66676" cy="66675"/>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49" name="Freeform 87">
              <a:extLst>
                <a:ext uri="{FF2B5EF4-FFF2-40B4-BE49-F238E27FC236}">
                  <a16:creationId xmlns:a16="http://schemas.microsoft.com/office/drawing/2014/main" id="{29B0D69A-9FBE-5E46-9FBB-22C6208C78EE}"/>
                </a:ext>
              </a:extLst>
            </p:cNvPr>
            <p:cNvSpPr>
              <a:spLocks/>
            </p:cNvSpPr>
            <p:nvPr/>
          </p:nvSpPr>
          <p:spPr bwMode="auto">
            <a:xfrm>
              <a:off x="5999215" y="3794131"/>
              <a:ext cx="66676" cy="66675"/>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0" name="Freeform 88">
              <a:extLst>
                <a:ext uri="{FF2B5EF4-FFF2-40B4-BE49-F238E27FC236}">
                  <a16:creationId xmlns:a16="http://schemas.microsoft.com/office/drawing/2014/main" id="{26C198B2-ACCC-AE45-943C-20AE285954A1}"/>
                </a:ext>
              </a:extLst>
            </p:cNvPr>
            <p:cNvSpPr>
              <a:spLocks/>
            </p:cNvSpPr>
            <p:nvPr/>
          </p:nvSpPr>
          <p:spPr bwMode="auto">
            <a:xfrm>
              <a:off x="6431019" y="3868744"/>
              <a:ext cx="74613" cy="73025"/>
            </a:xfrm>
            <a:custGeom>
              <a:avLst/>
              <a:gdLst>
                <a:gd name="T0" fmla="*/ 9 w 135"/>
                <a:gd name="T1" fmla="*/ 84 h 135"/>
                <a:gd name="T2" fmla="*/ 9 w 135"/>
                <a:gd name="T3" fmla="*/ 84 h 135"/>
                <a:gd name="T4" fmla="*/ 50 w 135"/>
                <a:gd name="T5" fmla="*/ 9 h 135"/>
                <a:gd name="T6" fmla="*/ 126 w 135"/>
                <a:gd name="T7" fmla="*/ 50 h 135"/>
                <a:gd name="T8" fmla="*/ 84 w 135"/>
                <a:gd name="T9" fmla="*/ 126 h 135"/>
                <a:gd name="T10" fmla="*/ 9 w 135"/>
                <a:gd name="T11" fmla="*/ 84 h 135"/>
                <a:gd name="T12" fmla="*/ 9 w 135"/>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9" y="84"/>
                  </a:moveTo>
                  <a:lnTo>
                    <a:pt x="9" y="84"/>
                  </a:lnTo>
                  <a:cubicBezTo>
                    <a:pt x="0" y="52"/>
                    <a:pt x="18" y="18"/>
                    <a:pt x="50" y="9"/>
                  </a:cubicBezTo>
                  <a:cubicBezTo>
                    <a:pt x="82" y="0"/>
                    <a:pt x="116" y="18"/>
                    <a:pt x="126" y="50"/>
                  </a:cubicBezTo>
                  <a:cubicBezTo>
                    <a:pt x="135" y="83"/>
                    <a:pt x="116" y="116"/>
                    <a:pt x="84" y="126"/>
                  </a:cubicBezTo>
                  <a:cubicBezTo>
                    <a:pt x="52" y="135"/>
                    <a:pt x="18" y="117"/>
                    <a:pt x="9" y="84"/>
                  </a:cubicBezTo>
                  <a:lnTo>
                    <a:pt x="9" y="84"/>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1" name="Freeform 89">
              <a:extLst>
                <a:ext uri="{FF2B5EF4-FFF2-40B4-BE49-F238E27FC236}">
                  <a16:creationId xmlns:a16="http://schemas.microsoft.com/office/drawing/2014/main" id="{ADDBC96C-23DB-2B4A-8BC6-91A1914560C4}"/>
                </a:ext>
              </a:extLst>
            </p:cNvPr>
            <p:cNvSpPr>
              <a:spLocks/>
            </p:cNvSpPr>
            <p:nvPr/>
          </p:nvSpPr>
          <p:spPr bwMode="auto">
            <a:xfrm>
              <a:off x="6431019" y="3868744"/>
              <a:ext cx="74613" cy="73025"/>
            </a:xfrm>
            <a:custGeom>
              <a:avLst/>
              <a:gdLst>
                <a:gd name="T0" fmla="*/ 9 w 135"/>
                <a:gd name="T1" fmla="*/ 84 h 135"/>
                <a:gd name="T2" fmla="*/ 9 w 135"/>
                <a:gd name="T3" fmla="*/ 84 h 135"/>
                <a:gd name="T4" fmla="*/ 50 w 135"/>
                <a:gd name="T5" fmla="*/ 9 h 135"/>
                <a:gd name="T6" fmla="*/ 126 w 135"/>
                <a:gd name="T7" fmla="*/ 50 h 135"/>
                <a:gd name="T8" fmla="*/ 84 w 135"/>
                <a:gd name="T9" fmla="*/ 126 h 135"/>
                <a:gd name="T10" fmla="*/ 9 w 135"/>
                <a:gd name="T11" fmla="*/ 84 h 135"/>
                <a:gd name="T12" fmla="*/ 9 w 135"/>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9" y="84"/>
                  </a:moveTo>
                  <a:lnTo>
                    <a:pt x="9" y="84"/>
                  </a:lnTo>
                  <a:cubicBezTo>
                    <a:pt x="0" y="52"/>
                    <a:pt x="18" y="18"/>
                    <a:pt x="50" y="9"/>
                  </a:cubicBezTo>
                  <a:cubicBezTo>
                    <a:pt x="82" y="0"/>
                    <a:pt x="116" y="18"/>
                    <a:pt x="126" y="50"/>
                  </a:cubicBezTo>
                  <a:cubicBezTo>
                    <a:pt x="135" y="83"/>
                    <a:pt x="116" y="116"/>
                    <a:pt x="84" y="126"/>
                  </a:cubicBezTo>
                  <a:cubicBezTo>
                    <a:pt x="52" y="135"/>
                    <a:pt x="18" y="117"/>
                    <a:pt x="9" y="84"/>
                  </a:cubicBezTo>
                  <a:lnTo>
                    <a:pt x="9" y="84"/>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2" name="Freeform 90">
              <a:extLst>
                <a:ext uri="{FF2B5EF4-FFF2-40B4-BE49-F238E27FC236}">
                  <a16:creationId xmlns:a16="http://schemas.microsoft.com/office/drawing/2014/main" id="{4A7BDEEA-B446-5F45-AC9E-CD3BAA8B4536}"/>
                </a:ext>
              </a:extLst>
            </p:cNvPr>
            <p:cNvSpPr>
              <a:spLocks/>
            </p:cNvSpPr>
            <p:nvPr/>
          </p:nvSpPr>
          <p:spPr bwMode="auto">
            <a:xfrm>
              <a:off x="6496107" y="3848106"/>
              <a:ext cx="74613" cy="74613"/>
            </a:xfrm>
            <a:custGeom>
              <a:avLst/>
              <a:gdLst>
                <a:gd name="T0" fmla="*/ 10 w 136"/>
                <a:gd name="T1" fmla="*/ 84 h 135"/>
                <a:gd name="T2" fmla="*/ 10 w 136"/>
                <a:gd name="T3" fmla="*/ 84 h 135"/>
                <a:gd name="T4" fmla="*/ 51 w 136"/>
                <a:gd name="T5" fmla="*/ 9 h 135"/>
                <a:gd name="T6" fmla="*/ 126 w 136"/>
                <a:gd name="T7" fmla="*/ 50 h 135"/>
                <a:gd name="T8" fmla="*/ 85 w 136"/>
                <a:gd name="T9" fmla="*/ 126 h 135"/>
                <a:gd name="T10" fmla="*/ 10 w 136"/>
                <a:gd name="T11" fmla="*/ 84 h 135"/>
                <a:gd name="T12" fmla="*/ 10 w 136"/>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36" h="135">
                  <a:moveTo>
                    <a:pt x="10" y="84"/>
                  </a:moveTo>
                  <a:lnTo>
                    <a:pt x="10" y="84"/>
                  </a:lnTo>
                  <a:cubicBezTo>
                    <a:pt x="0" y="52"/>
                    <a:pt x="19" y="18"/>
                    <a:pt x="51" y="9"/>
                  </a:cubicBezTo>
                  <a:cubicBezTo>
                    <a:pt x="83" y="0"/>
                    <a:pt x="117" y="18"/>
                    <a:pt x="126" y="50"/>
                  </a:cubicBezTo>
                  <a:cubicBezTo>
                    <a:pt x="136" y="83"/>
                    <a:pt x="117" y="116"/>
                    <a:pt x="85" y="126"/>
                  </a:cubicBezTo>
                  <a:cubicBezTo>
                    <a:pt x="53" y="135"/>
                    <a:pt x="19" y="117"/>
                    <a:pt x="10" y="84"/>
                  </a:cubicBezTo>
                  <a:lnTo>
                    <a:pt x="10" y="84"/>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3" name="Freeform 91">
              <a:extLst>
                <a:ext uri="{FF2B5EF4-FFF2-40B4-BE49-F238E27FC236}">
                  <a16:creationId xmlns:a16="http://schemas.microsoft.com/office/drawing/2014/main" id="{9486BE29-5ED9-CF47-800F-F6FE27A6C319}"/>
                </a:ext>
              </a:extLst>
            </p:cNvPr>
            <p:cNvSpPr>
              <a:spLocks/>
            </p:cNvSpPr>
            <p:nvPr/>
          </p:nvSpPr>
          <p:spPr bwMode="auto">
            <a:xfrm>
              <a:off x="6496107" y="3848106"/>
              <a:ext cx="74613" cy="74613"/>
            </a:xfrm>
            <a:custGeom>
              <a:avLst/>
              <a:gdLst>
                <a:gd name="T0" fmla="*/ 10 w 136"/>
                <a:gd name="T1" fmla="*/ 84 h 135"/>
                <a:gd name="T2" fmla="*/ 10 w 136"/>
                <a:gd name="T3" fmla="*/ 84 h 135"/>
                <a:gd name="T4" fmla="*/ 51 w 136"/>
                <a:gd name="T5" fmla="*/ 9 h 135"/>
                <a:gd name="T6" fmla="*/ 126 w 136"/>
                <a:gd name="T7" fmla="*/ 50 h 135"/>
                <a:gd name="T8" fmla="*/ 85 w 136"/>
                <a:gd name="T9" fmla="*/ 126 h 135"/>
                <a:gd name="T10" fmla="*/ 10 w 136"/>
                <a:gd name="T11" fmla="*/ 84 h 135"/>
                <a:gd name="T12" fmla="*/ 10 w 136"/>
                <a:gd name="T13" fmla="*/ 84 h 135"/>
              </a:gdLst>
              <a:ahLst/>
              <a:cxnLst>
                <a:cxn ang="0">
                  <a:pos x="T0" y="T1"/>
                </a:cxn>
                <a:cxn ang="0">
                  <a:pos x="T2" y="T3"/>
                </a:cxn>
                <a:cxn ang="0">
                  <a:pos x="T4" y="T5"/>
                </a:cxn>
                <a:cxn ang="0">
                  <a:pos x="T6" y="T7"/>
                </a:cxn>
                <a:cxn ang="0">
                  <a:pos x="T8" y="T9"/>
                </a:cxn>
                <a:cxn ang="0">
                  <a:pos x="T10" y="T11"/>
                </a:cxn>
                <a:cxn ang="0">
                  <a:pos x="T12" y="T13"/>
                </a:cxn>
              </a:cxnLst>
              <a:rect l="0" t="0" r="r" b="b"/>
              <a:pathLst>
                <a:path w="136" h="135">
                  <a:moveTo>
                    <a:pt x="10" y="84"/>
                  </a:moveTo>
                  <a:lnTo>
                    <a:pt x="10" y="84"/>
                  </a:lnTo>
                  <a:cubicBezTo>
                    <a:pt x="0" y="52"/>
                    <a:pt x="19" y="18"/>
                    <a:pt x="51" y="9"/>
                  </a:cubicBezTo>
                  <a:cubicBezTo>
                    <a:pt x="83" y="0"/>
                    <a:pt x="117" y="18"/>
                    <a:pt x="126" y="50"/>
                  </a:cubicBezTo>
                  <a:cubicBezTo>
                    <a:pt x="136" y="83"/>
                    <a:pt x="117" y="116"/>
                    <a:pt x="85" y="126"/>
                  </a:cubicBezTo>
                  <a:cubicBezTo>
                    <a:pt x="53" y="135"/>
                    <a:pt x="19" y="117"/>
                    <a:pt x="10" y="84"/>
                  </a:cubicBezTo>
                  <a:lnTo>
                    <a:pt x="10" y="84"/>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4" name="Freeform 92">
              <a:extLst>
                <a:ext uri="{FF2B5EF4-FFF2-40B4-BE49-F238E27FC236}">
                  <a16:creationId xmlns:a16="http://schemas.microsoft.com/office/drawing/2014/main" id="{C4CE29FE-17B9-844C-8334-77EAA1AA8B39}"/>
                </a:ext>
              </a:extLst>
            </p:cNvPr>
            <p:cNvSpPr>
              <a:spLocks/>
            </p:cNvSpPr>
            <p:nvPr/>
          </p:nvSpPr>
          <p:spPr bwMode="auto">
            <a:xfrm>
              <a:off x="7227951" y="3140080"/>
              <a:ext cx="74613" cy="74613"/>
            </a:xfrm>
            <a:custGeom>
              <a:avLst/>
              <a:gdLst>
                <a:gd name="T0" fmla="*/ 51 w 136"/>
                <a:gd name="T1" fmla="*/ 126 h 135"/>
                <a:gd name="T2" fmla="*/ 51 w 136"/>
                <a:gd name="T3" fmla="*/ 126 h 135"/>
                <a:gd name="T4" fmla="*/ 10 w 136"/>
                <a:gd name="T5" fmla="*/ 50 h 135"/>
                <a:gd name="T6" fmla="*/ 86 w 136"/>
                <a:gd name="T7" fmla="*/ 9 h 135"/>
                <a:gd name="T8" fmla="*/ 126 w 136"/>
                <a:gd name="T9" fmla="*/ 85 h 135"/>
                <a:gd name="T10" fmla="*/ 51 w 136"/>
                <a:gd name="T11" fmla="*/ 126 h 135"/>
                <a:gd name="T12" fmla="*/ 51 w 136"/>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6" h="135">
                  <a:moveTo>
                    <a:pt x="51" y="126"/>
                  </a:moveTo>
                  <a:lnTo>
                    <a:pt x="51" y="126"/>
                  </a:lnTo>
                  <a:cubicBezTo>
                    <a:pt x="18" y="116"/>
                    <a:pt x="0" y="82"/>
                    <a:pt x="10" y="50"/>
                  </a:cubicBezTo>
                  <a:cubicBezTo>
                    <a:pt x="20" y="18"/>
                    <a:pt x="54" y="0"/>
                    <a:pt x="86" y="9"/>
                  </a:cubicBezTo>
                  <a:cubicBezTo>
                    <a:pt x="118" y="19"/>
                    <a:pt x="136" y="53"/>
                    <a:pt x="126" y="85"/>
                  </a:cubicBezTo>
                  <a:cubicBezTo>
                    <a:pt x="117" y="117"/>
                    <a:pt x="83" y="135"/>
                    <a:pt x="51" y="126"/>
                  </a:cubicBezTo>
                  <a:lnTo>
                    <a:pt x="51" y="126"/>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5" name="Freeform 93">
              <a:extLst>
                <a:ext uri="{FF2B5EF4-FFF2-40B4-BE49-F238E27FC236}">
                  <a16:creationId xmlns:a16="http://schemas.microsoft.com/office/drawing/2014/main" id="{BEE42FCE-76D3-4A48-B197-C58FDE4F2D36}"/>
                </a:ext>
              </a:extLst>
            </p:cNvPr>
            <p:cNvSpPr>
              <a:spLocks/>
            </p:cNvSpPr>
            <p:nvPr/>
          </p:nvSpPr>
          <p:spPr bwMode="auto">
            <a:xfrm>
              <a:off x="7227951" y="3140080"/>
              <a:ext cx="74613" cy="74613"/>
            </a:xfrm>
            <a:custGeom>
              <a:avLst/>
              <a:gdLst>
                <a:gd name="T0" fmla="*/ 51 w 136"/>
                <a:gd name="T1" fmla="*/ 126 h 135"/>
                <a:gd name="T2" fmla="*/ 51 w 136"/>
                <a:gd name="T3" fmla="*/ 126 h 135"/>
                <a:gd name="T4" fmla="*/ 10 w 136"/>
                <a:gd name="T5" fmla="*/ 50 h 135"/>
                <a:gd name="T6" fmla="*/ 86 w 136"/>
                <a:gd name="T7" fmla="*/ 9 h 135"/>
                <a:gd name="T8" fmla="*/ 126 w 136"/>
                <a:gd name="T9" fmla="*/ 85 h 135"/>
                <a:gd name="T10" fmla="*/ 51 w 136"/>
                <a:gd name="T11" fmla="*/ 126 h 135"/>
                <a:gd name="T12" fmla="*/ 51 w 136"/>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6" h="135">
                  <a:moveTo>
                    <a:pt x="51" y="126"/>
                  </a:moveTo>
                  <a:lnTo>
                    <a:pt x="51" y="126"/>
                  </a:lnTo>
                  <a:cubicBezTo>
                    <a:pt x="18" y="116"/>
                    <a:pt x="0" y="82"/>
                    <a:pt x="10" y="50"/>
                  </a:cubicBezTo>
                  <a:cubicBezTo>
                    <a:pt x="20" y="18"/>
                    <a:pt x="54" y="0"/>
                    <a:pt x="86" y="9"/>
                  </a:cubicBezTo>
                  <a:cubicBezTo>
                    <a:pt x="118" y="19"/>
                    <a:pt x="136" y="53"/>
                    <a:pt x="126" y="85"/>
                  </a:cubicBezTo>
                  <a:cubicBezTo>
                    <a:pt x="117" y="117"/>
                    <a:pt x="83" y="135"/>
                    <a:pt x="51" y="126"/>
                  </a:cubicBezTo>
                  <a:lnTo>
                    <a:pt x="51" y="12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6" name="Freeform 94">
              <a:extLst>
                <a:ext uri="{FF2B5EF4-FFF2-40B4-BE49-F238E27FC236}">
                  <a16:creationId xmlns:a16="http://schemas.microsoft.com/office/drawing/2014/main" id="{42540CAB-D903-E744-9229-638D3BD36D7C}"/>
                </a:ext>
              </a:extLst>
            </p:cNvPr>
            <p:cNvSpPr>
              <a:spLocks/>
            </p:cNvSpPr>
            <p:nvPr/>
          </p:nvSpPr>
          <p:spPr bwMode="auto">
            <a:xfrm>
              <a:off x="7248589" y="3074993"/>
              <a:ext cx="73026" cy="74613"/>
            </a:xfrm>
            <a:custGeom>
              <a:avLst/>
              <a:gdLst>
                <a:gd name="T0" fmla="*/ 50 w 135"/>
                <a:gd name="T1" fmla="*/ 126 h 136"/>
                <a:gd name="T2" fmla="*/ 50 w 135"/>
                <a:gd name="T3" fmla="*/ 126 h 136"/>
                <a:gd name="T4" fmla="*/ 9 w 135"/>
                <a:gd name="T5" fmla="*/ 50 h 136"/>
                <a:gd name="T6" fmla="*/ 85 w 135"/>
                <a:gd name="T7" fmla="*/ 10 h 136"/>
                <a:gd name="T8" fmla="*/ 126 w 135"/>
                <a:gd name="T9" fmla="*/ 86 h 136"/>
                <a:gd name="T10" fmla="*/ 50 w 135"/>
                <a:gd name="T11" fmla="*/ 126 h 136"/>
                <a:gd name="T12" fmla="*/ 50 w 135"/>
                <a:gd name="T13" fmla="*/ 126 h 136"/>
              </a:gdLst>
              <a:ahLst/>
              <a:cxnLst>
                <a:cxn ang="0">
                  <a:pos x="T0" y="T1"/>
                </a:cxn>
                <a:cxn ang="0">
                  <a:pos x="T2" y="T3"/>
                </a:cxn>
                <a:cxn ang="0">
                  <a:pos x="T4" y="T5"/>
                </a:cxn>
                <a:cxn ang="0">
                  <a:pos x="T6" y="T7"/>
                </a:cxn>
                <a:cxn ang="0">
                  <a:pos x="T8" y="T9"/>
                </a:cxn>
                <a:cxn ang="0">
                  <a:pos x="T10" y="T11"/>
                </a:cxn>
                <a:cxn ang="0">
                  <a:pos x="T12" y="T13"/>
                </a:cxn>
              </a:cxnLst>
              <a:rect l="0" t="0" r="r" b="b"/>
              <a:pathLst>
                <a:path w="135" h="136">
                  <a:moveTo>
                    <a:pt x="50" y="126"/>
                  </a:moveTo>
                  <a:lnTo>
                    <a:pt x="50" y="126"/>
                  </a:lnTo>
                  <a:cubicBezTo>
                    <a:pt x="18" y="116"/>
                    <a:pt x="0" y="83"/>
                    <a:pt x="9" y="50"/>
                  </a:cubicBezTo>
                  <a:cubicBezTo>
                    <a:pt x="19" y="18"/>
                    <a:pt x="53" y="0"/>
                    <a:pt x="85" y="10"/>
                  </a:cubicBezTo>
                  <a:cubicBezTo>
                    <a:pt x="117" y="20"/>
                    <a:pt x="135" y="54"/>
                    <a:pt x="126" y="86"/>
                  </a:cubicBezTo>
                  <a:cubicBezTo>
                    <a:pt x="116" y="118"/>
                    <a:pt x="82" y="136"/>
                    <a:pt x="50" y="126"/>
                  </a:cubicBezTo>
                  <a:lnTo>
                    <a:pt x="50" y="126"/>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7" name="Freeform 95">
              <a:extLst>
                <a:ext uri="{FF2B5EF4-FFF2-40B4-BE49-F238E27FC236}">
                  <a16:creationId xmlns:a16="http://schemas.microsoft.com/office/drawing/2014/main" id="{38DF7994-28D8-BF4A-AA7A-11A1A7B079F0}"/>
                </a:ext>
              </a:extLst>
            </p:cNvPr>
            <p:cNvSpPr>
              <a:spLocks/>
            </p:cNvSpPr>
            <p:nvPr/>
          </p:nvSpPr>
          <p:spPr bwMode="auto">
            <a:xfrm>
              <a:off x="7248589" y="3074993"/>
              <a:ext cx="73026" cy="74613"/>
            </a:xfrm>
            <a:custGeom>
              <a:avLst/>
              <a:gdLst>
                <a:gd name="T0" fmla="*/ 50 w 135"/>
                <a:gd name="T1" fmla="*/ 126 h 136"/>
                <a:gd name="T2" fmla="*/ 50 w 135"/>
                <a:gd name="T3" fmla="*/ 126 h 136"/>
                <a:gd name="T4" fmla="*/ 9 w 135"/>
                <a:gd name="T5" fmla="*/ 50 h 136"/>
                <a:gd name="T6" fmla="*/ 85 w 135"/>
                <a:gd name="T7" fmla="*/ 10 h 136"/>
                <a:gd name="T8" fmla="*/ 126 w 135"/>
                <a:gd name="T9" fmla="*/ 86 h 136"/>
                <a:gd name="T10" fmla="*/ 50 w 135"/>
                <a:gd name="T11" fmla="*/ 126 h 136"/>
                <a:gd name="T12" fmla="*/ 50 w 135"/>
                <a:gd name="T13" fmla="*/ 126 h 136"/>
              </a:gdLst>
              <a:ahLst/>
              <a:cxnLst>
                <a:cxn ang="0">
                  <a:pos x="T0" y="T1"/>
                </a:cxn>
                <a:cxn ang="0">
                  <a:pos x="T2" y="T3"/>
                </a:cxn>
                <a:cxn ang="0">
                  <a:pos x="T4" y="T5"/>
                </a:cxn>
                <a:cxn ang="0">
                  <a:pos x="T6" y="T7"/>
                </a:cxn>
                <a:cxn ang="0">
                  <a:pos x="T8" y="T9"/>
                </a:cxn>
                <a:cxn ang="0">
                  <a:pos x="T10" y="T11"/>
                </a:cxn>
                <a:cxn ang="0">
                  <a:pos x="T12" y="T13"/>
                </a:cxn>
              </a:cxnLst>
              <a:rect l="0" t="0" r="r" b="b"/>
              <a:pathLst>
                <a:path w="135" h="136">
                  <a:moveTo>
                    <a:pt x="50" y="126"/>
                  </a:moveTo>
                  <a:lnTo>
                    <a:pt x="50" y="126"/>
                  </a:lnTo>
                  <a:cubicBezTo>
                    <a:pt x="18" y="116"/>
                    <a:pt x="0" y="83"/>
                    <a:pt x="9" y="50"/>
                  </a:cubicBezTo>
                  <a:cubicBezTo>
                    <a:pt x="19" y="18"/>
                    <a:pt x="53" y="0"/>
                    <a:pt x="85" y="10"/>
                  </a:cubicBezTo>
                  <a:cubicBezTo>
                    <a:pt x="117" y="20"/>
                    <a:pt x="135" y="54"/>
                    <a:pt x="126" y="86"/>
                  </a:cubicBezTo>
                  <a:cubicBezTo>
                    <a:pt x="116" y="118"/>
                    <a:pt x="82" y="136"/>
                    <a:pt x="50" y="126"/>
                  </a:cubicBezTo>
                  <a:lnTo>
                    <a:pt x="50" y="12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8" name="Freeform 96">
              <a:extLst>
                <a:ext uri="{FF2B5EF4-FFF2-40B4-BE49-F238E27FC236}">
                  <a16:creationId xmlns:a16="http://schemas.microsoft.com/office/drawing/2014/main" id="{3A70DD3F-305E-FE4B-BB73-1B4AF2DCDD67}"/>
                </a:ext>
              </a:extLst>
            </p:cNvPr>
            <p:cNvSpPr>
              <a:spLocks/>
            </p:cNvSpPr>
            <p:nvPr/>
          </p:nvSpPr>
          <p:spPr bwMode="auto">
            <a:xfrm>
              <a:off x="7250176" y="2536830"/>
              <a:ext cx="73026" cy="74613"/>
            </a:xfrm>
            <a:custGeom>
              <a:avLst/>
              <a:gdLst>
                <a:gd name="T0" fmla="*/ 83 w 135"/>
                <a:gd name="T1" fmla="*/ 126 h 135"/>
                <a:gd name="T2" fmla="*/ 83 w 135"/>
                <a:gd name="T3" fmla="*/ 126 h 135"/>
                <a:gd name="T4" fmla="*/ 9 w 135"/>
                <a:gd name="T5" fmla="*/ 84 h 135"/>
                <a:gd name="T6" fmla="*/ 51 w 135"/>
                <a:gd name="T7" fmla="*/ 9 h 135"/>
                <a:gd name="T8" fmla="*/ 126 w 135"/>
                <a:gd name="T9" fmla="*/ 51 h 135"/>
                <a:gd name="T10" fmla="*/ 83 w 135"/>
                <a:gd name="T11" fmla="*/ 126 h 135"/>
                <a:gd name="T12" fmla="*/ 83 w 135"/>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3" y="126"/>
                  </a:moveTo>
                  <a:lnTo>
                    <a:pt x="83" y="126"/>
                  </a:lnTo>
                  <a:cubicBezTo>
                    <a:pt x="51" y="135"/>
                    <a:pt x="18" y="116"/>
                    <a:pt x="9" y="84"/>
                  </a:cubicBezTo>
                  <a:cubicBezTo>
                    <a:pt x="0" y="51"/>
                    <a:pt x="19" y="18"/>
                    <a:pt x="51" y="9"/>
                  </a:cubicBezTo>
                  <a:cubicBezTo>
                    <a:pt x="83" y="0"/>
                    <a:pt x="117" y="19"/>
                    <a:pt x="126" y="51"/>
                  </a:cubicBezTo>
                  <a:cubicBezTo>
                    <a:pt x="135" y="84"/>
                    <a:pt x="116" y="117"/>
                    <a:pt x="83" y="126"/>
                  </a:cubicBezTo>
                  <a:lnTo>
                    <a:pt x="83" y="126"/>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59" name="Freeform 97">
              <a:extLst>
                <a:ext uri="{FF2B5EF4-FFF2-40B4-BE49-F238E27FC236}">
                  <a16:creationId xmlns:a16="http://schemas.microsoft.com/office/drawing/2014/main" id="{388DA9C8-FADF-9447-BF96-2EE42526D03C}"/>
                </a:ext>
              </a:extLst>
            </p:cNvPr>
            <p:cNvSpPr>
              <a:spLocks/>
            </p:cNvSpPr>
            <p:nvPr/>
          </p:nvSpPr>
          <p:spPr bwMode="auto">
            <a:xfrm>
              <a:off x="7250176" y="2536830"/>
              <a:ext cx="73026" cy="74613"/>
            </a:xfrm>
            <a:custGeom>
              <a:avLst/>
              <a:gdLst>
                <a:gd name="T0" fmla="*/ 83 w 135"/>
                <a:gd name="T1" fmla="*/ 126 h 135"/>
                <a:gd name="T2" fmla="*/ 83 w 135"/>
                <a:gd name="T3" fmla="*/ 126 h 135"/>
                <a:gd name="T4" fmla="*/ 9 w 135"/>
                <a:gd name="T5" fmla="*/ 84 h 135"/>
                <a:gd name="T6" fmla="*/ 51 w 135"/>
                <a:gd name="T7" fmla="*/ 9 h 135"/>
                <a:gd name="T8" fmla="*/ 126 w 135"/>
                <a:gd name="T9" fmla="*/ 51 h 135"/>
                <a:gd name="T10" fmla="*/ 83 w 135"/>
                <a:gd name="T11" fmla="*/ 126 h 135"/>
                <a:gd name="T12" fmla="*/ 83 w 135"/>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3" y="126"/>
                  </a:moveTo>
                  <a:lnTo>
                    <a:pt x="83" y="126"/>
                  </a:lnTo>
                  <a:cubicBezTo>
                    <a:pt x="51" y="135"/>
                    <a:pt x="18" y="116"/>
                    <a:pt x="9" y="84"/>
                  </a:cubicBezTo>
                  <a:cubicBezTo>
                    <a:pt x="0" y="51"/>
                    <a:pt x="19" y="18"/>
                    <a:pt x="51" y="9"/>
                  </a:cubicBezTo>
                  <a:cubicBezTo>
                    <a:pt x="83" y="0"/>
                    <a:pt x="117" y="19"/>
                    <a:pt x="126" y="51"/>
                  </a:cubicBezTo>
                  <a:cubicBezTo>
                    <a:pt x="135" y="84"/>
                    <a:pt x="116" y="117"/>
                    <a:pt x="83" y="126"/>
                  </a:cubicBezTo>
                  <a:lnTo>
                    <a:pt x="83" y="12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0" name="Freeform 98">
              <a:extLst>
                <a:ext uri="{FF2B5EF4-FFF2-40B4-BE49-F238E27FC236}">
                  <a16:creationId xmlns:a16="http://schemas.microsoft.com/office/drawing/2014/main" id="{BC1FFF92-2FBF-454D-9475-422483574E45}"/>
                </a:ext>
              </a:extLst>
            </p:cNvPr>
            <p:cNvSpPr>
              <a:spLocks/>
            </p:cNvSpPr>
            <p:nvPr/>
          </p:nvSpPr>
          <p:spPr bwMode="auto">
            <a:xfrm>
              <a:off x="7231126" y="2471742"/>
              <a:ext cx="74613" cy="73025"/>
            </a:xfrm>
            <a:custGeom>
              <a:avLst/>
              <a:gdLst>
                <a:gd name="T0" fmla="*/ 84 w 135"/>
                <a:gd name="T1" fmla="*/ 126 h 135"/>
                <a:gd name="T2" fmla="*/ 84 w 135"/>
                <a:gd name="T3" fmla="*/ 126 h 135"/>
                <a:gd name="T4" fmla="*/ 9 w 135"/>
                <a:gd name="T5" fmla="*/ 83 h 135"/>
                <a:gd name="T6" fmla="*/ 52 w 135"/>
                <a:gd name="T7" fmla="*/ 9 h 135"/>
                <a:gd name="T8" fmla="*/ 126 w 135"/>
                <a:gd name="T9" fmla="*/ 51 h 135"/>
                <a:gd name="T10" fmla="*/ 84 w 135"/>
                <a:gd name="T11" fmla="*/ 126 h 135"/>
                <a:gd name="T12" fmla="*/ 84 w 135"/>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4" y="126"/>
                  </a:moveTo>
                  <a:lnTo>
                    <a:pt x="84" y="126"/>
                  </a:lnTo>
                  <a:cubicBezTo>
                    <a:pt x="52" y="135"/>
                    <a:pt x="18" y="116"/>
                    <a:pt x="9" y="83"/>
                  </a:cubicBezTo>
                  <a:cubicBezTo>
                    <a:pt x="0" y="51"/>
                    <a:pt x="19" y="18"/>
                    <a:pt x="52" y="9"/>
                  </a:cubicBezTo>
                  <a:cubicBezTo>
                    <a:pt x="84" y="0"/>
                    <a:pt x="117" y="19"/>
                    <a:pt x="126" y="51"/>
                  </a:cubicBezTo>
                  <a:cubicBezTo>
                    <a:pt x="135" y="83"/>
                    <a:pt x="116" y="117"/>
                    <a:pt x="84" y="126"/>
                  </a:cubicBezTo>
                  <a:lnTo>
                    <a:pt x="84" y="126"/>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1" name="Freeform 99">
              <a:extLst>
                <a:ext uri="{FF2B5EF4-FFF2-40B4-BE49-F238E27FC236}">
                  <a16:creationId xmlns:a16="http://schemas.microsoft.com/office/drawing/2014/main" id="{ED4A7875-590F-A348-B152-F919ABB6AFCC}"/>
                </a:ext>
              </a:extLst>
            </p:cNvPr>
            <p:cNvSpPr>
              <a:spLocks/>
            </p:cNvSpPr>
            <p:nvPr/>
          </p:nvSpPr>
          <p:spPr bwMode="auto">
            <a:xfrm>
              <a:off x="7231126" y="2471742"/>
              <a:ext cx="74613" cy="73025"/>
            </a:xfrm>
            <a:custGeom>
              <a:avLst/>
              <a:gdLst>
                <a:gd name="T0" fmla="*/ 84 w 135"/>
                <a:gd name="T1" fmla="*/ 126 h 135"/>
                <a:gd name="T2" fmla="*/ 84 w 135"/>
                <a:gd name="T3" fmla="*/ 126 h 135"/>
                <a:gd name="T4" fmla="*/ 9 w 135"/>
                <a:gd name="T5" fmla="*/ 83 h 135"/>
                <a:gd name="T6" fmla="*/ 52 w 135"/>
                <a:gd name="T7" fmla="*/ 9 h 135"/>
                <a:gd name="T8" fmla="*/ 126 w 135"/>
                <a:gd name="T9" fmla="*/ 51 h 135"/>
                <a:gd name="T10" fmla="*/ 84 w 135"/>
                <a:gd name="T11" fmla="*/ 126 h 135"/>
                <a:gd name="T12" fmla="*/ 84 w 135"/>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4" y="126"/>
                  </a:moveTo>
                  <a:lnTo>
                    <a:pt x="84" y="126"/>
                  </a:lnTo>
                  <a:cubicBezTo>
                    <a:pt x="52" y="135"/>
                    <a:pt x="18" y="116"/>
                    <a:pt x="9" y="83"/>
                  </a:cubicBezTo>
                  <a:cubicBezTo>
                    <a:pt x="0" y="51"/>
                    <a:pt x="19" y="18"/>
                    <a:pt x="52" y="9"/>
                  </a:cubicBezTo>
                  <a:cubicBezTo>
                    <a:pt x="84" y="0"/>
                    <a:pt x="117" y="19"/>
                    <a:pt x="126" y="51"/>
                  </a:cubicBezTo>
                  <a:cubicBezTo>
                    <a:pt x="135" y="83"/>
                    <a:pt x="116" y="117"/>
                    <a:pt x="84" y="126"/>
                  </a:cubicBezTo>
                  <a:lnTo>
                    <a:pt x="84" y="12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2" name="Freeform 100">
              <a:extLst>
                <a:ext uri="{FF2B5EF4-FFF2-40B4-BE49-F238E27FC236}">
                  <a16:creationId xmlns:a16="http://schemas.microsoft.com/office/drawing/2014/main" id="{1B77CFCD-3A99-9247-A667-74D00801F772}"/>
                </a:ext>
              </a:extLst>
            </p:cNvPr>
            <p:cNvSpPr>
              <a:spLocks/>
            </p:cNvSpPr>
            <p:nvPr/>
          </p:nvSpPr>
          <p:spPr bwMode="auto">
            <a:xfrm>
              <a:off x="6994586" y="2063754"/>
              <a:ext cx="73026" cy="73025"/>
            </a:xfrm>
            <a:custGeom>
              <a:avLst/>
              <a:gdLst>
                <a:gd name="T0" fmla="*/ 110 w 133"/>
                <a:gd name="T1" fmla="*/ 109 h 133"/>
                <a:gd name="T2" fmla="*/ 110 w 133"/>
                <a:gd name="T3" fmla="*/ 109 h 133"/>
                <a:gd name="T4" fmla="*/ 24 w 133"/>
                <a:gd name="T5" fmla="*/ 110 h 133"/>
                <a:gd name="T6" fmla="*/ 23 w 133"/>
                <a:gd name="T7" fmla="*/ 24 h 133"/>
                <a:gd name="T8" fmla="*/ 109 w 133"/>
                <a:gd name="T9" fmla="*/ 23 h 133"/>
                <a:gd name="T10" fmla="*/ 110 w 133"/>
                <a:gd name="T11" fmla="*/ 109 h 133"/>
                <a:gd name="T12" fmla="*/ 110 w 133"/>
                <a:gd name="T13" fmla="*/ 109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10" y="109"/>
                  </a:moveTo>
                  <a:lnTo>
                    <a:pt x="110" y="109"/>
                  </a:lnTo>
                  <a:cubicBezTo>
                    <a:pt x="86" y="133"/>
                    <a:pt x="48" y="133"/>
                    <a:pt x="24" y="110"/>
                  </a:cubicBezTo>
                  <a:cubicBezTo>
                    <a:pt x="0" y="86"/>
                    <a:pt x="0" y="48"/>
                    <a:pt x="23" y="24"/>
                  </a:cubicBezTo>
                  <a:cubicBezTo>
                    <a:pt x="47" y="0"/>
                    <a:pt x="85" y="0"/>
                    <a:pt x="109" y="23"/>
                  </a:cubicBezTo>
                  <a:cubicBezTo>
                    <a:pt x="133" y="47"/>
                    <a:pt x="133" y="85"/>
                    <a:pt x="110" y="109"/>
                  </a:cubicBezTo>
                  <a:lnTo>
                    <a:pt x="110" y="109"/>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3" name="Freeform 101">
              <a:extLst>
                <a:ext uri="{FF2B5EF4-FFF2-40B4-BE49-F238E27FC236}">
                  <a16:creationId xmlns:a16="http://schemas.microsoft.com/office/drawing/2014/main" id="{53E4E688-C3B6-4B45-94BE-41B890E67B58}"/>
                </a:ext>
              </a:extLst>
            </p:cNvPr>
            <p:cNvSpPr>
              <a:spLocks/>
            </p:cNvSpPr>
            <p:nvPr/>
          </p:nvSpPr>
          <p:spPr bwMode="auto">
            <a:xfrm>
              <a:off x="6994586" y="2063754"/>
              <a:ext cx="73026" cy="73025"/>
            </a:xfrm>
            <a:custGeom>
              <a:avLst/>
              <a:gdLst>
                <a:gd name="T0" fmla="*/ 110 w 133"/>
                <a:gd name="T1" fmla="*/ 109 h 133"/>
                <a:gd name="T2" fmla="*/ 110 w 133"/>
                <a:gd name="T3" fmla="*/ 109 h 133"/>
                <a:gd name="T4" fmla="*/ 24 w 133"/>
                <a:gd name="T5" fmla="*/ 110 h 133"/>
                <a:gd name="T6" fmla="*/ 23 w 133"/>
                <a:gd name="T7" fmla="*/ 24 h 133"/>
                <a:gd name="T8" fmla="*/ 109 w 133"/>
                <a:gd name="T9" fmla="*/ 23 h 133"/>
                <a:gd name="T10" fmla="*/ 110 w 133"/>
                <a:gd name="T11" fmla="*/ 109 h 133"/>
                <a:gd name="T12" fmla="*/ 110 w 133"/>
                <a:gd name="T13" fmla="*/ 109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10" y="109"/>
                  </a:moveTo>
                  <a:lnTo>
                    <a:pt x="110" y="109"/>
                  </a:lnTo>
                  <a:cubicBezTo>
                    <a:pt x="86" y="133"/>
                    <a:pt x="48" y="133"/>
                    <a:pt x="24" y="110"/>
                  </a:cubicBezTo>
                  <a:cubicBezTo>
                    <a:pt x="0" y="86"/>
                    <a:pt x="0" y="48"/>
                    <a:pt x="23" y="24"/>
                  </a:cubicBezTo>
                  <a:cubicBezTo>
                    <a:pt x="47" y="0"/>
                    <a:pt x="85" y="0"/>
                    <a:pt x="109" y="23"/>
                  </a:cubicBezTo>
                  <a:cubicBezTo>
                    <a:pt x="133" y="47"/>
                    <a:pt x="133" y="85"/>
                    <a:pt x="110" y="109"/>
                  </a:cubicBezTo>
                  <a:lnTo>
                    <a:pt x="110" y="109"/>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4" name="Freeform 102">
              <a:extLst>
                <a:ext uri="{FF2B5EF4-FFF2-40B4-BE49-F238E27FC236}">
                  <a16:creationId xmlns:a16="http://schemas.microsoft.com/office/drawing/2014/main" id="{07C8290C-34F7-B84B-8A7A-65C0CC251750}"/>
                </a:ext>
              </a:extLst>
            </p:cNvPr>
            <p:cNvSpPr>
              <a:spLocks/>
            </p:cNvSpPr>
            <p:nvPr/>
          </p:nvSpPr>
          <p:spPr bwMode="auto">
            <a:xfrm>
              <a:off x="6946961" y="2016129"/>
              <a:ext cx="73026" cy="73025"/>
            </a:xfrm>
            <a:custGeom>
              <a:avLst/>
              <a:gdLst>
                <a:gd name="T0" fmla="*/ 110 w 133"/>
                <a:gd name="T1" fmla="*/ 110 h 134"/>
                <a:gd name="T2" fmla="*/ 110 w 133"/>
                <a:gd name="T3" fmla="*/ 110 h 134"/>
                <a:gd name="T4" fmla="*/ 24 w 133"/>
                <a:gd name="T5" fmla="*/ 110 h 134"/>
                <a:gd name="T6" fmla="*/ 23 w 133"/>
                <a:gd name="T7" fmla="*/ 24 h 134"/>
                <a:gd name="T8" fmla="*/ 109 w 133"/>
                <a:gd name="T9" fmla="*/ 24 h 134"/>
                <a:gd name="T10" fmla="*/ 110 w 133"/>
                <a:gd name="T11" fmla="*/ 110 h 134"/>
                <a:gd name="T12" fmla="*/ 110 w 133"/>
                <a:gd name="T13" fmla="*/ 110 h 134"/>
              </a:gdLst>
              <a:ahLst/>
              <a:cxnLst>
                <a:cxn ang="0">
                  <a:pos x="T0" y="T1"/>
                </a:cxn>
                <a:cxn ang="0">
                  <a:pos x="T2" y="T3"/>
                </a:cxn>
                <a:cxn ang="0">
                  <a:pos x="T4" y="T5"/>
                </a:cxn>
                <a:cxn ang="0">
                  <a:pos x="T6" y="T7"/>
                </a:cxn>
                <a:cxn ang="0">
                  <a:pos x="T8" y="T9"/>
                </a:cxn>
                <a:cxn ang="0">
                  <a:pos x="T10" y="T11"/>
                </a:cxn>
                <a:cxn ang="0">
                  <a:pos x="T12" y="T13"/>
                </a:cxn>
              </a:cxnLst>
              <a:rect l="0" t="0" r="r" b="b"/>
              <a:pathLst>
                <a:path w="133" h="134">
                  <a:moveTo>
                    <a:pt x="110" y="110"/>
                  </a:moveTo>
                  <a:lnTo>
                    <a:pt x="110" y="110"/>
                  </a:lnTo>
                  <a:cubicBezTo>
                    <a:pt x="86" y="133"/>
                    <a:pt x="48" y="134"/>
                    <a:pt x="24" y="110"/>
                  </a:cubicBezTo>
                  <a:cubicBezTo>
                    <a:pt x="0" y="87"/>
                    <a:pt x="0" y="48"/>
                    <a:pt x="23" y="24"/>
                  </a:cubicBezTo>
                  <a:cubicBezTo>
                    <a:pt x="47" y="0"/>
                    <a:pt x="85" y="0"/>
                    <a:pt x="109" y="24"/>
                  </a:cubicBezTo>
                  <a:cubicBezTo>
                    <a:pt x="133" y="47"/>
                    <a:pt x="133" y="86"/>
                    <a:pt x="110" y="110"/>
                  </a:cubicBezTo>
                  <a:lnTo>
                    <a:pt x="110" y="11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5" name="Freeform 103">
              <a:extLst>
                <a:ext uri="{FF2B5EF4-FFF2-40B4-BE49-F238E27FC236}">
                  <a16:creationId xmlns:a16="http://schemas.microsoft.com/office/drawing/2014/main" id="{A8829906-EB60-4C42-BA7D-6C94EE9CF4CD}"/>
                </a:ext>
              </a:extLst>
            </p:cNvPr>
            <p:cNvSpPr>
              <a:spLocks/>
            </p:cNvSpPr>
            <p:nvPr/>
          </p:nvSpPr>
          <p:spPr bwMode="auto">
            <a:xfrm>
              <a:off x="6946961" y="2016129"/>
              <a:ext cx="73026" cy="73025"/>
            </a:xfrm>
            <a:custGeom>
              <a:avLst/>
              <a:gdLst>
                <a:gd name="T0" fmla="*/ 110 w 133"/>
                <a:gd name="T1" fmla="*/ 110 h 134"/>
                <a:gd name="T2" fmla="*/ 110 w 133"/>
                <a:gd name="T3" fmla="*/ 110 h 134"/>
                <a:gd name="T4" fmla="*/ 24 w 133"/>
                <a:gd name="T5" fmla="*/ 110 h 134"/>
                <a:gd name="T6" fmla="*/ 23 w 133"/>
                <a:gd name="T7" fmla="*/ 24 h 134"/>
                <a:gd name="T8" fmla="*/ 109 w 133"/>
                <a:gd name="T9" fmla="*/ 24 h 134"/>
                <a:gd name="T10" fmla="*/ 110 w 133"/>
                <a:gd name="T11" fmla="*/ 110 h 134"/>
                <a:gd name="T12" fmla="*/ 110 w 133"/>
                <a:gd name="T13" fmla="*/ 110 h 134"/>
              </a:gdLst>
              <a:ahLst/>
              <a:cxnLst>
                <a:cxn ang="0">
                  <a:pos x="T0" y="T1"/>
                </a:cxn>
                <a:cxn ang="0">
                  <a:pos x="T2" y="T3"/>
                </a:cxn>
                <a:cxn ang="0">
                  <a:pos x="T4" y="T5"/>
                </a:cxn>
                <a:cxn ang="0">
                  <a:pos x="T6" y="T7"/>
                </a:cxn>
                <a:cxn ang="0">
                  <a:pos x="T8" y="T9"/>
                </a:cxn>
                <a:cxn ang="0">
                  <a:pos x="T10" y="T11"/>
                </a:cxn>
                <a:cxn ang="0">
                  <a:pos x="T12" y="T13"/>
                </a:cxn>
              </a:cxnLst>
              <a:rect l="0" t="0" r="r" b="b"/>
              <a:pathLst>
                <a:path w="133" h="134">
                  <a:moveTo>
                    <a:pt x="110" y="110"/>
                  </a:moveTo>
                  <a:lnTo>
                    <a:pt x="110" y="110"/>
                  </a:lnTo>
                  <a:cubicBezTo>
                    <a:pt x="86" y="133"/>
                    <a:pt x="48" y="134"/>
                    <a:pt x="24" y="110"/>
                  </a:cubicBezTo>
                  <a:cubicBezTo>
                    <a:pt x="0" y="87"/>
                    <a:pt x="0" y="48"/>
                    <a:pt x="23" y="24"/>
                  </a:cubicBezTo>
                  <a:cubicBezTo>
                    <a:pt x="47" y="0"/>
                    <a:pt x="85" y="0"/>
                    <a:pt x="109" y="24"/>
                  </a:cubicBezTo>
                  <a:cubicBezTo>
                    <a:pt x="133" y="47"/>
                    <a:pt x="133" y="86"/>
                    <a:pt x="110" y="110"/>
                  </a:cubicBezTo>
                  <a:lnTo>
                    <a:pt x="110" y="11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6" name="Freeform 104">
              <a:extLst>
                <a:ext uri="{FF2B5EF4-FFF2-40B4-BE49-F238E27FC236}">
                  <a16:creationId xmlns:a16="http://schemas.microsoft.com/office/drawing/2014/main" id="{E4A82895-3D95-2443-A254-1ADB06FD8230}"/>
                </a:ext>
              </a:extLst>
            </p:cNvPr>
            <p:cNvSpPr>
              <a:spLocks/>
            </p:cNvSpPr>
            <p:nvPr/>
          </p:nvSpPr>
          <p:spPr bwMode="auto">
            <a:xfrm>
              <a:off x="7159688" y="2524130"/>
              <a:ext cx="65088"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7" name="Freeform 105">
              <a:extLst>
                <a:ext uri="{FF2B5EF4-FFF2-40B4-BE49-F238E27FC236}">
                  <a16:creationId xmlns:a16="http://schemas.microsoft.com/office/drawing/2014/main" id="{991E44A7-A46B-CF42-8860-6DFB3645B873}"/>
                </a:ext>
              </a:extLst>
            </p:cNvPr>
            <p:cNvSpPr>
              <a:spLocks/>
            </p:cNvSpPr>
            <p:nvPr/>
          </p:nvSpPr>
          <p:spPr bwMode="auto">
            <a:xfrm>
              <a:off x="7159688" y="2524130"/>
              <a:ext cx="65088"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8" name="Freeform 106">
              <a:extLst>
                <a:ext uri="{FF2B5EF4-FFF2-40B4-BE49-F238E27FC236}">
                  <a16:creationId xmlns:a16="http://schemas.microsoft.com/office/drawing/2014/main" id="{56DFD081-F9BA-EE4E-86B1-8EC154158A99}"/>
                </a:ext>
              </a:extLst>
            </p:cNvPr>
            <p:cNvSpPr>
              <a:spLocks/>
            </p:cNvSpPr>
            <p:nvPr/>
          </p:nvSpPr>
          <p:spPr bwMode="auto">
            <a:xfrm>
              <a:off x="6829485" y="2152654"/>
              <a:ext cx="73026" cy="73025"/>
            </a:xfrm>
            <a:custGeom>
              <a:avLst/>
              <a:gdLst>
                <a:gd name="T0" fmla="*/ 82 w 135"/>
                <a:gd name="T1" fmla="*/ 126 h 134"/>
                <a:gd name="T2" fmla="*/ 82 w 135"/>
                <a:gd name="T3" fmla="*/ 126 h 134"/>
                <a:gd name="T4" fmla="*/ 9 w 135"/>
                <a:gd name="T5" fmla="*/ 82 h 134"/>
                <a:gd name="T6" fmla="*/ 53 w 135"/>
                <a:gd name="T7" fmla="*/ 9 h 134"/>
                <a:gd name="T8" fmla="*/ 126 w 135"/>
                <a:gd name="T9" fmla="*/ 52 h 134"/>
                <a:gd name="T10" fmla="*/ 82 w 135"/>
                <a:gd name="T11" fmla="*/ 126 h 134"/>
                <a:gd name="T12" fmla="*/ 82 w 135"/>
                <a:gd name="T13" fmla="*/ 126 h 134"/>
              </a:gdLst>
              <a:ahLst/>
              <a:cxnLst>
                <a:cxn ang="0">
                  <a:pos x="T0" y="T1"/>
                </a:cxn>
                <a:cxn ang="0">
                  <a:pos x="T2" y="T3"/>
                </a:cxn>
                <a:cxn ang="0">
                  <a:pos x="T4" y="T5"/>
                </a:cxn>
                <a:cxn ang="0">
                  <a:pos x="T6" y="T7"/>
                </a:cxn>
                <a:cxn ang="0">
                  <a:pos x="T8" y="T9"/>
                </a:cxn>
                <a:cxn ang="0">
                  <a:pos x="T10" y="T11"/>
                </a:cxn>
                <a:cxn ang="0">
                  <a:pos x="T12" y="T13"/>
                </a:cxn>
              </a:cxnLst>
              <a:rect l="0" t="0" r="r" b="b"/>
              <a:pathLst>
                <a:path w="135" h="134">
                  <a:moveTo>
                    <a:pt x="82" y="126"/>
                  </a:moveTo>
                  <a:lnTo>
                    <a:pt x="82" y="126"/>
                  </a:lnTo>
                  <a:cubicBezTo>
                    <a:pt x="50" y="134"/>
                    <a:pt x="17" y="115"/>
                    <a:pt x="9" y="82"/>
                  </a:cubicBezTo>
                  <a:cubicBezTo>
                    <a:pt x="0" y="50"/>
                    <a:pt x="20" y="17"/>
                    <a:pt x="53" y="9"/>
                  </a:cubicBezTo>
                  <a:cubicBezTo>
                    <a:pt x="85" y="0"/>
                    <a:pt x="118" y="20"/>
                    <a:pt x="126" y="52"/>
                  </a:cubicBezTo>
                  <a:cubicBezTo>
                    <a:pt x="135" y="85"/>
                    <a:pt x="115" y="118"/>
                    <a:pt x="82" y="126"/>
                  </a:cubicBezTo>
                  <a:lnTo>
                    <a:pt x="82" y="126"/>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69" name="Freeform 107">
              <a:extLst>
                <a:ext uri="{FF2B5EF4-FFF2-40B4-BE49-F238E27FC236}">
                  <a16:creationId xmlns:a16="http://schemas.microsoft.com/office/drawing/2014/main" id="{1D0E2592-99C8-5244-B4E7-23D13C9183C4}"/>
                </a:ext>
              </a:extLst>
            </p:cNvPr>
            <p:cNvSpPr>
              <a:spLocks/>
            </p:cNvSpPr>
            <p:nvPr/>
          </p:nvSpPr>
          <p:spPr bwMode="auto">
            <a:xfrm>
              <a:off x="6829485" y="2152654"/>
              <a:ext cx="73026" cy="73025"/>
            </a:xfrm>
            <a:custGeom>
              <a:avLst/>
              <a:gdLst>
                <a:gd name="T0" fmla="*/ 82 w 135"/>
                <a:gd name="T1" fmla="*/ 126 h 134"/>
                <a:gd name="T2" fmla="*/ 82 w 135"/>
                <a:gd name="T3" fmla="*/ 126 h 134"/>
                <a:gd name="T4" fmla="*/ 9 w 135"/>
                <a:gd name="T5" fmla="*/ 82 h 134"/>
                <a:gd name="T6" fmla="*/ 53 w 135"/>
                <a:gd name="T7" fmla="*/ 9 h 134"/>
                <a:gd name="T8" fmla="*/ 126 w 135"/>
                <a:gd name="T9" fmla="*/ 52 h 134"/>
                <a:gd name="T10" fmla="*/ 82 w 135"/>
                <a:gd name="T11" fmla="*/ 126 h 134"/>
                <a:gd name="T12" fmla="*/ 82 w 135"/>
                <a:gd name="T13" fmla="*/ 126 h 134"/>
              </a:gdLst>
              <a:ahLst/>
              <a:cxnLst>
                <a:cxn ang="0">
                  <a:pos x="T0" y="T1"/>
                </a:cxn>
                <a:cxn ang="0">
                  <a:pos x="T2" y="T3"/>
                </a:cxn>
                <a:cxn ang="0">
                  <a:pos x="T4" y="T5"/>
                </a:cxn>
                <a:cxn ang="0">
                  <a:pos x="T6" y="T7"/>
                </a:cxn>
                <a:cxn ang="0">
                  <a:pos x="T8" y="T9"/>
                </a:cxn>
                <a:cxn ang="0">
                  <a:pos x="T10" y="T11"/>
                </a:cxn>
                <a:cxn ang="0">
                  <a:pos x="T12" y="T13"/>
                </a:cxn>
              </a:cxnLst>
              <a:rect l="0" t="0" r="r" b="b"/>
              <a:pathLst>
                <a:path w="135" h="134">
                  <a:moveTo>
                    <a:pt x="82" y="126"/>
                  </a:moveTo>
                  <a:lnTo>
                    <a:pt x="82" y="126"/>
                  </a:lnTo>
                  <a:cubicBezTo>
                    <a:pt x="50" y="134"/>
                    <a:pt x="17" y="115"/>
                    <a:pt x="9" y="82"/>
                  </a:cubicBezTo>
                  <a:cubicBezTo>
                    <a:pt x="0" y="50"/>
                    <a:pt x="20" y="17"/>
                    <a:pt x="53" y="9"/>
                  </a:cubicBezTo>
                  <a:cubicBezTo>
                    <a:pt x="85" y="0"/>
                    <a:pt x="118" y="20"/>
                    <a:pt x="126" y="52"/>
                  </a:cubicBezTo>
                  <a:cubicBezTo>
                    <a:pt x="135" y="85"/>
                    <a:pt x="115" y="118"/>
                    <a:pt x="82" y="126"/>
                  </a:cubicBezTo>
                  <a:lnTo>
                    <a:pt x="82" y="12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0" name="Freeform 108">
              <a:extLst>
                <a:ext uri="{FF2B5EF4-FFF2-40B4-BE49-F238E27FC236}">
                  <a16:creationId xmlns:a16="http://schemas.microsoft.com/office/drawing/2014/main" id="{E31E4CCF-8A2B-0948-9DD4-B81F66CBB3C4}"/>
                </a:ext>
              </a:extLst>
            </p:cNvPr>
            <p:cNvSpPr>
              <a:spLocks/>
            </p:cNvSpPr>
            <p:nvPr/>
          </p:nvSpPr>
          <p:spPr bwMode="auto">
            <a:xfrm>
              <a:off x="6813610" y="2085979"/>
              <a:ext cx="73026" cy="73025"/>
            </a:xfrm>
            <a:custGeom>
              <a:avLst/>
              <a:gdLst>
                <a:gd name="T0" fmla="*/ 82 w 134"/>
                <a:gd name="T1" fmla="*/ 126 h 134"/>
                <a:gd name="T2" fmla="*/ 82 w 134"/>
                <a:gd name="T3" fmla="*/ 126 h 134"/>
                <a:gd name="T4" fmla="*/ 8 w 134"/>
                <a:gd name="T5" fmla="*/ 82 h 134"/>
                <a:gd name="T6" fmla="*/ 52 w 134"/>
                <a:gd name="T7" fmla="*/ 8 h 134"/>
                <a:gd name="T8" fmla="*/ 126 w 134"/>
                <a:gd name="T9" fmla="*/ 52 h 134"/>
                <a:gd name="T10" fmla="*/ 82 w 134"/>
                <a:gd name="T11" fmla="*/ 126 h 134"/>
                <a:gd name="T12" fmla="*/ 82 w 134"/>
                <a:gd name="T13" fmla="*/ 126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82" y="126"/>
                  </a:moveTo>
                  <a:lnTo>
                    <a:pt x="82" y="126"/>
                  </a:lnTo>
                  <a:cubicBezTo>
                    <a:pt x="49" y="134"/>
                    <a:pt x="16" y="115"/>
                    <a:pt x="8" y="82"/>
                  </a:cubicBezTo>
                  <a:cubicBezTo>
                    <a:pt x="0" y="50"/>
                    <a:pt x="19" y="17"/>
                    <a:pt x="52" y="8"/>
                  </a:cubicBezTo>
                  <a:cubicBezTo>
                    <a:pt x="84" y="0"/>
                    <a:pt x="117" y="20"/>
                    <a:pt x="126" y="52"/>
                  </a:cubicBezTo>
                  <a:cubicBezTo>
                    <a:pt x="134" y="85"/>
                    <a:pt x="114" y="118"/>
                    <a:pt x="82" y="126"/>
                  </a:cubicBezTo>
                  <a:lnTo>
                    <a:pt x="82" y="126"/>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1" name="Freeform 109">
              <a:extLst>
                <a:ext uri="{FF2B5EF4-FFF2-40B4-BE49-F238E27FC236}">
                  <a16:creationId xmlns:a16="http://schemas.microsoft.com/office/drawing/2014/main" id="{512756CF-A193-2240-8C57-49106CC75991}"/>
                </a:ext>
              </a:extLst>
            </p:cNvPr>
            <p:cNvSpPr>
              <a:spLocks/>
            </p:cNvSpPr>
            <p:nvPr/>
          </p:nvSpPr>
          <p:spPr bwMode="auto">
            <a:xfrm>
              <a:off x="6813610" y="2085979"/>
              <a:ext cx="73026" cy="73025"/>
            </a:xfrm>
            <a:custGeom>
              <a:avLst/>
              <a:gdLst>
                <a:gd name="T0" fmla="*/ 82 w 134"/>
                <a:gd name="T1" fmla="*/ 126 h 134"/>
                <a:gd name="T2" fmla="*/ 82 w 134"/>
                <a:gd name="T3" fmla="*/ 126 h 134"/>
                <a:gd name="T4" fmla="*/ 8 w 134"/>
                <a:gd name="T5" fmla="*/ 82 h 134"/>
                <a:gd name="T6" fmla="*/ 52 w 134"/>
                <a:gd name="T7" fmla="*/ 8 h 134"/>
                <a:gd name="T8" fmla="*/ 126 w 134"/>
                <a:gd name="T9" fmla="*/ 52 h 134"/>
                <a:gd name="T10" fmla="*/ 82 w 134"/>
                <a:gd name="T11" fmla="*/ 126 h 134"/>
                <a:gd name="T12" fmla="*/ 82 w 134"/>
                <a:gd name="T13" fmla="*/ 126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82" y="126"/>
                  </a:moveTo>
                  <a:lnTo>
                    <a:pt x="82" y="126"/>
                  </a:lnTo>
                  <a:cubicBezTo>
                    <a:pt x="49" y="134"/>
                    <a:pt x="16" y="115"/>
                    <a:pt x="8" y="82"/>
                  </a:cubicBezTo>
                  <a:cubicBezTo>
                    <a:pt x="0" y="50"/>
                    <a:pt x="19" y="17"/>
                    <a:pt x="52" y="8"/>
                  </a:cubicBezTo>
                  <a:cubicBezTo>
                    <a:pt x="84" y="0"/>
                    <a:pt x="117" y="20"/>
                    <a:pt x="126" y="52"/>
                  </a:cubicBezTo>
                  <a:cubicBezTo>
                    <a:pt x="134" y="85"/>
                    <a:pt x="114" y="118"/>
                    <a:pt x="82" y="126"/>
                  </a:cubicBezTo>
                  <a:lnTo>
                    <a:pt x="82" y="12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2" name="Freeform 110">
              <a:extLst>
                <a:ext uri="{FF2B5EF4-FFF2-40B4-BE49-F238E27FC236}">
                  <a16:creationId xmlns:a16="http://schemas.microsoft.com/office/drawing/2014/main" id="{BD701553-716F-8F41-8230-3DB736AE9361}"/>
                </a:ext>
              </a:extLst>
            </p:cNvPr>
            <p:cNvSpPr>
              <a:spLocks/>
            </p:cNvSpPr>
            <p:nvPr/>
          </p:nvSpPr>
          <p:spPr bwMode="auto">
            <a:xfrm>
              <a:off x="6181779" y="2144717"/>
              <a:ext cx="73026" cy="65088"/>
            </a:xfrm>
            <a:custGeom>
              <a:avLst/>
              <a:gdLst>
                <a:gd name="T0" fmla="*/ 0 w 134"/>
                <a:gd name="T1" fmla="*/ 60 h 120"/>
                <a:gd name="T2" fmla="*/ 0 w 134"/>
                <a:gd name="T3" fmla="*/ 60 h 120"/>
                <a:gd name="T4" fmla="*/ 67 w 134"/>
                <a:gd name="T5" fmla="*/ 0 h 120"/>
                <a:gd name="T6" fmla="*/ 134 w 134"/>
                <a:gd name="T7" fmla="*/ 60 h 120"/>
                <a:gd name="T8" fmla="*/ 67 w 134"/>
                <a:gd name="T9" fmla="*/ 120 h 120"/>
                <a:gd name="T10" fmla="*/ 0 w 134"/>
                <a:gd name="T11" fmla="*/ 60 h 120"/>
                <a:gd name="T12" fmla="*/ 0 w 134"/>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34" h="120">
                  <a:moveTo>
                    <a:pt x="0" y="60"/>
                  </a:moveTo>
                  <a:lnTo>
                    <a:pt x="0" y="60"/>
                  </a:lnTo>
                  <a:cubicBezTo>
                    <a:pt x="0" y="27"/>
                    <a:pt x="30" y="0"/>
                    <a:pt x="67" y="0"/>
                  </a:cubicBezTo>
                  <a:cubicBezTo>
                    <a:pt x="104" y="0"/>
                    <a:pt x="134" y="27"/>
                    <a:pt x="134" y="60"/>
                  </a:cubicBezTo>
                  <a:cubicBezTo>
                    <a:pt x="134" y="93"/>
                    <a:pt x="104" y="120"/>
                    <a:pt x="67" y="120"/>
                  </a:cubicBezTo>
                  <a:cubicBezTo>
                    <a:pt x="30" y="120"/>
                    <a:pt x="0" y="93"/>
                    <a:pt x="0" y="60"/>
                  </a:cubicBezTo>
                  <a:lnTo>
                    <a:pt x="0" y="6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3" name="Freeform 111">
              <a:extLst>
                <a:ext uri="{FF2B5EF4-FFF2-40B4-BE49-F238E27FC236}">
                  <a16:creationId xmlns:a16="http://schemas.microsoft.com/office/drawing/2014/main" id="{9668F640-7DEA-4A4C-BF91-CAD827F6E11E}"/>
                </a:ext>
              </a:extLst>
            </p:cNvPr>
            <p:cNvSpPr>
              <a:spLocks/>
            </p:cNvSpPr>
            <p:nvPr/>
          </p:nvSpPr>
          <p:spPr bwMode="auto">
            <a:xfrm>
              <a:off x="6181779" y="2144717"/>
              <a:ext cx="73026" cy="65088"/>
            </a:xfrm>
            <a:custGeom>
              <a:avLst/>
              <a:gdLst>
                <a:gd name="T0" fmla="*/ 0 w 134"/>
                <a:gd name="T1" fmla="*/ 60 h 120"/>
                <a:gd name="T2" fmla="*/ 0 w 134"/>
                <a:gd name="T3" fmla="*/ 60 h 120"/>
                <a:gd name="T4" fmla="*/ 67 w 134"/>
                <a:gd name="T5" fmla="*/ 0 h 120"/>
                <a:gd name="T6" fmla="*/ 134 w 134"/>
                <a:gd name="T7" fmla="*/ 60 h 120"/>
                <a:gd name="T8" fmla="*/ 67 w 134"/>
                <a:gd name="T9" fmla="*/ 120 h 120"/>
                <a:gd name="T10" fmla="*/ 0 w 134"/>
                <a:gd name="T11" fmla="*/ 60 h 120"/>
                <a:gd name="T12" fmla="*/ 0 w 134"/>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34" h="120">
                  <a:moveTo>
                    <a:pt x="0" y="60"/>
                  </a:moveTo>
                  <a:lnTo>
                    <a:pt x="0" y="60"/>
                  </a:lnTo>
                  <a:cubicBezTo>
                    <a:pt x="0" y="27"/>
                    <a:pt x="30" y="0"/>
                    <a:pt x="67" y="0"/>
                  </a:cubicBezTo>
                  <a:cubicBezTo>
                    <a:pt x="104" y="0"/>
                    <a:pt x="134" y="27"/>
                    <a:pt x="134" y="60"/>
                  </a:cubicBezTo>
                  <a:cubicBezTo>
                    <a:pt x="134" y="93"/>
                    <a:pt x="104" y="120"/>
                    <a:pt x="67" y="120"/>
                  </a:cubicBezTo>
                  <a:cubicBezTo>
                    <a:pt x="30"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4" name="Freeform 112">
              <a:extLst>
                <a:ext uri="{FF2B5EF4-FFF2-40B4-BE49-F238E27FC236}">
                  <a16:creationId xmlns:a16="http://schemas.microsoft.com/office/drawing/2014/main" id="{5AAFFB41-5713-0B4D-8B9D-A132CF3B91F5}"/>
                </a:ext>
              </a:extLst>
            </p:cNvPr>
            <p:cNvSpPr>
              <a:spLocks/>
            </p:cNvSpPr>
            <p:nvPr/>
          </p:nvSpPr>
          <p:spPr bwMode="auto">
            <a:xfrm>
              <a:off x="6553258" y="2254254"/>
              <a:ext cx="66676" cy="65088"/>
            </a:xfrm>
            <a:custGeom>
              <a:avLst/>
              <a:gdLst>
                <a:gd name="T0" fmla="*/ 120 w 120"/>
                <a:gd name="T1" fmla="*/ 60 h 120"/>
                <a:gd name="T2" fmla="*/ 120 w 120"/>
                <a:gd name="T3" fmla="*/ 60 h 120"/>
                <a:gd name="T4" fmla="*/ 60 w 120"/>
                <a:gd name="T5" fmla="*/ 0 h 120"/>
                <a:gd name="T6" fmla="*/ 0 w 120"/>
                <a:gd name="T7" fmla="*/ 60 h 120"/>
                <a:gd name="T8" fmla="*/ 60 w 120"/>
                <a:gd name="T9" fmla="*/ 120 h 120"/>
                <a:gd name="T10" fmla="*/ 120 w 120"/>
                <a:gd name="T11" fmla="*/ 60 h 120"/>
                <a:gd name="T12" fmla="*/ 12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20" y="60"/>
                  </a:moveTo>
                  <a:lnTo>
                    <a:pt x="120" y="60"/>
                  </a:lnTo>
                  <a:cubicBezTo>
                    <a:pt x="120" y="27"/>
                    <a:pt x="94" y="0"/>
                    <a:pt x="60" y="0"/>
                  </a:cubicBezTo>
                  <a:cubicBezTo>
                    <a:pt x="27" y="0"/>
                    <a:pt x="0" y="27"/>
                    <a:pt x="0" y="60"/>
                  </a:cubicBezTo>
                  <a:cubicBezTo>
                    <a:pt x="0" y="93"/>
                    <a:pt x="27" y="120"/>
                    <a:pt x="60" y="120"/>
                  </a:cubicBezTo>
                  <a:cubicBezTo>
                    <a:pt x="94" y="120"/>
                    <a:pt x="120" y="93"/>
                    <a:pt x="120" y="60"/>
                  </a:cubicBezTo>
                  <a:lnTo>
                    <a:pt x="120" y="60"/>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5" name="Freeform 113">
              <a:extLst>
                <a:ext uri="{FF2B5EF4-FFF2-40B4-BE49-F238E27FC236}">
                  <a16:creationId xmlns:a16="http://schemas.microsoft.com/office/drawing/2014/main" id="{C0822C6E-0714-7E49-9E85-6E225B7D809B}"/>
                </a:ext>
              </a:extLst>
            </p:cNvPr>
            <p:cNvSpPr>
              <a:spLocks/>
            </p:cNvSpPr>
            <p:nvPr/>
          </p:nvSpPr>
          <p:spPr bwMode="auto">
            <a:xfrm>
              <a:off x="6553258" y="2254254"/>
              <a:ext cx="66676" cy="65088"/>
            </a:xfrm>
            <a:custGeom>
              <a:avLst/>
              <a:gdLst>
                <a:gd name="T0" fmla="*/ 120 w 120"/>
                <a:gd name="T1" fmla="*/ 60 h 120"/>
                <a:gd name="T2" fmla="*/ 120 w 120"/>
                <a:gd name="T3" fmla="*/ 60 h 120"/>
                <a:gd name="T4" fmla="*/ 60 w 120"/>
                <a:gd name="T5" fmla="*/ 0 h 120"/>
                <a:gd name="T6" fmla="*/ 0 w 120"/>
                <a:gd name="T7" fmla="*/ 60 h 120"/>
                <a:gd name="T8" fmla="*/ 60 w 120"/>
                <a:gd name="T9" fmla="*/ 120 h 120"/>
                <a:gd name="T10" fmla="*/ 120 w 120"/>
                <a:gd name="T11" fmla="*/ 60 h 120"/>
                <a:gd name="T12" fmla="*/ 12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20" y="60"/>
                  </a:moveTo>
                  <a:lnTo>
                    <a:pt x="120" y="60"/>
                  </a:lnTo>
                  <a:cubicBezTo>
                    <a:pt x="120" y="27"/>
                    <a:pt x="94" y="0"/>
                    <a:pt x="60" y="0"/>
                  </a:cubicBezTo>
                  <a:cubicBezTo>
                    <a:pt x="27" y="0"/>
                    <a:pt x="0" y="27"/>
                    <a:pt x="0" y="60"/>
                  </a:cubicBezTo>
                  <a:cubicBezTo>
                    <a:pt x="0" y="93"/>
                    <a:pt x="27" y="120"/>
                    <a:pt x="60" y="120"/>
                  </a:cubicBezTo>
                  <a:cubicBezTo>
                    <a:pt x="94" y="120"/>
                    <a:pt x="120" y="93"/>
                    <a:pt x="120" y="60"/>
                  </a:cubicBezTo>
                  <a:lnTo>
                    <a:pt x="12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6" name="Freeform 114">
              <a:extLst>
                <a:ext uri="{FF2B5EF4-FFF2-40B4-BE49-F238E27FC236}">
                  <a16:creationId xmlns:a16="http://schemas.microsoft.com/office/drawing/2014/main" id="{A17FDE52-6E1D-FC49-B8F1-B96CA2B0C38A}"/>
                </a:ext>
              </a:extLst>
            </p:cNvPr>
            <p:cNvSpPr>
              <a:spLocks/>
            </p:cNvSpPr>
            <p:nvPr/>
          </p:nvSpPr>
          <p:spPr bwMode="auto">
            <a:xfrm>
              <a:off x="6488170" y="2254254"/>
              <a:ext cx="65088" cy="65088"/>
            </a:xfrm>
            <a:custGeom>
              <a:avLst/>
              <a:gdLst>
                <a:gd name="T0" fmla="*/ 120 w 120"/>
                <a:gd name="T1" fmla="*/ 60 h 120"/>
                <a:gd name="T2" fmla="*/ 120 w 120"/>
                <a:gd name="T3" fmla="*/ 60 h 120"/>
                <a:gd name="T4" fmla="*/ 60 w 120"/>
                <a:gd name="T5" fmla="*/ 0 h 120"/>
                <a:gd name="T6" fmla="*/ 0 w 120"/>
                <a:gd name="T7" fmla="*/ 60 h 120"/>
                <a:gd name="T8" fmla="*/ 60 w 120"/>
                <a:gd name="T9" fmla="*/ 120 h 120"/>
                <a:gd name="T10" fmla="*/ 120 w 120"/>
                <a:gd name="T11" fmla="*/ 60 h 120"/>
                <a:gd name="T12" fmla="*/ 12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20" y="60"/>
                  </a:moveTo>
                  <a:lnTo>
                    <a:pt x="120" y="60"/>
                  </a:lnTo>
                  <a:cubicBezTo>
                    <a:pt x="120" y="27"/>
                    <a:pt x="94" y="0"/>
                    <a:pt x="60" y="0"/>
                  </a:cubicBezTo>
                  <a:cubicBezTo>
                    <a:pt x="27" y="0"/>
                    <a:pt x="0" y="27"/>
                    <a:pt x="0" y="60"/>
                  </a:cubicBezTo>
                  <a:cubicBezTo>
                    <a:pt x="0" y="93"/>
                    <a:pt x="27" y="120"/>
                    <a:pt x="60" y="120"/>
                  </a:cubicBezTo>
                  <a:cubicBezTo>
                    <a:pt x="94" y="120"/>
                    <a:pt x="120" y="93"/>
                    <a:pt x="120" y="60"/>
                  </a:cubicBezTo>
                  <a:lnTo>
                    <a:pt x="120" y="6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7" name="Freeform 115">
              <a:extLst>
                <a:ext uri="{FF2B5EF4-FFF2-40B4-BE49-F238E27FC236}">
                  <a16:creationId xmlns:a16="http://schemas.microsoft.com/office/drawing/2014/main" id="{2EBB2885-E02E-7A4F-8477-4172948CF5B6}"/>
                </a:ext>
              </a:extLst>
            </p:cNvPr>
            <p:cNvSpPr>
              <a:spLocks/>
            </p:cNvSpPr>
            <p:nvPr/>
          </p:nvSpPr>
          <p:spPr bwMode="auto">
            <a:xfrm>
              <a:off x="6488170" y="2254254"/>
              <a:ext cx="65088" cy="65088"/>
            </a:xfrm>
            <a:custGeom>
              <a:avLst/>
              <a:gdLst>
                <a:gd name="T0" fmla="*/ 120 w 120"/>
                <a:gd name="T1" fmla="*/ 60 h 120"/>
                <a:gd name="T2" fmla="*/ 120 w 120"/>
                <a:gd name="T3" fmla="*/ 60 h 120"/>
                <a:gd name="T4" fmla="*/ 60 w 120"/>
                <a:gd name="T5" fmla="*/ 0 h 120"/>
                <a:gd name="T6" fmla="*/ 0 w 120"/>
                <a:gd name="T7" fmla="*/ 60 h 120"/>
                <a:gd name="T8" fmla="*/ 60 w 120"/>
                <a:gd name="T9" fmla="*/ 120 h 120"/>
                <a:gd name="T10" fmla="*/ 120 w 120"/>
                <a:gd name="T11" fmla="*/ 60 h 120"/>
                <a:gd name="T12" fmla="*/ 12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20" y="60"/>
                  </a:moveTo>
                  <a:lnTo>
                    <a:pt x="120" y="60"/>
                  </a:lnTo>
                  <a:cubicBezTo>
                    <a:pt x="120" y="27"/>
                    <a:pt x="94" y="0"/>
                    <a:pt x="60" y="0"/>
                  </a:cubicBezTo>
                  <a:cubicBezTo>
                    <a:pt x="27" y="0"/>
                    <a:pt x="0" y="27"/>
                    <a:pt x="0" y="60"/>
                  </a:cubicBezTo>
                  <a:cubicBezTo>
                    <a:pt x="0" y="93"/>
                    <a:pt x="27" y="120"/>
                    <a:pt x="60" y="120"/>
                  </a:cubicBezTo>
                  <a:cubicBezTo>
                    <a:pt x="94" y="120"/>
                    <a:pt x="120" y="93"/>
                    <a:pt x="120" y="60"/>
                  </a:cubicBezTo>
                  <a:lnTo>
                    <a:pt x="12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8" name="Freeform 116">
              <a:extLst>
                <a:ext uri="{FF2B5EF4-FFF2-40B4-BE49-F238E27FC236}">
                  <a16:creationId xmlns:a16="http://schemas.microsoft.com/office/drawing/2014/main" id="{E02C602E-BA6D-6243-905A-665C301E4CF3}"/>
                </a:ext>
              </a:extLst>
            </p:cNvPr>
            <p:cNvSpPr>
              <a:spLocks/>
            </p:cNvSpPr>
            <p:nvPr/>
          </p:nvSpPr>
          <p:spPr bwMode="auto">
            <a:xfrm>
              <a:off x="6016678" y="3155955"/>
              <a:ext cx="73026" cy="74613"/>
            </a:xfrm>
            <a:custGeom>
              <a:avLst/>
              <a:gdLst>
                <a:gd name="T0" fmla="*/ 126 w 136"/>
                <a:gd name="T1" fmla="*/ 50 h 136"/>
                <a:gd name="T2" fmla="*/ 126 w 136"/>
                <a:gd name="T3" fmla="*/ 50 h 136"/>
                <a:gd name="T4" fmla="*/ 51 w 136"/>
                <a:gd name="T5" fmla="*/ 10 h 136"/>
                <a:gd name="T6" fmla="*/ 10 w 136"/>
                <a:gd name="T7" fmla="*/ 85 h 136"/>
                <a:gd name="T8" fmla="*/ 85 w 136"/>
                <a:gd name="T9" fmla="*/ 126 h 136"/>
                <a:gd name="T10" fmla="*/ 126 w 136"/>
                <a:gd name="T11" fmla="*/ 50 h 136"/>
                <a:gd name="T12" fmla="*/ 126 w 136"/>
                <a:gd name="T13" fmla="*/ 50 h 136"/>
              </a:gdLst>
              <a:ahLst/>
              <a:cxnLst>
                <a:cxn ang="0">
                  <a:pos x="T0" y="T1"/>
                </a:cxn>
                <a:cxn ang="0">
                  <a:pos x="T2" y="T3"/>
                </a:cxn>
                <a:cxn ang="0">
                  <a:pos x="T4" y="T5"/>
                </a:cxn>
                <a:cxn ang="0">
                  <a:pos x="T6" y="T7"/>
                </a:cxn>
                <a:cxn ang="0">
                  <a:pos x="T8" y="T9"/>
                </a:cxn>
                <a:cxn ang="0">
                  <a:pos x="T10" y="T11"/>
                </a:cxn>
                <a:cxn ang="0">
                  <a:pos x="T12" y="T13"/>
                </a:cxn>
              </a:cxnLst>
              <a:rect l="0" t="0" r="r" b="b"/>
              <a:pathLst>
                <a:path w="136" h="136">
                  <a:moveTo>
                    <a:pt x="126" y="50"/>
                  </a:moveTo>
                  <a:lnTo>
                    <a:pt x="126" y="50"/>
                  </a:lnTo>
                  <a:cubicBezTo>
                    <a:pt x="116" y="18"/>
                    <a:pt x="83" y="0"/>
                    <a:pt x="51" y="10"/>
                  </a:cubicBezTo>
                  <a:cubicBezTo>
                    <a:pt x="18" y="19"/>
                    <a:pt x="0" y="53"/>
                    <a:pt x="10" y="85"/>
                  </a:cubicBezTo>
                  <a:cubicBezTo>
                    <a:pt x="19" y="117"/>
                    <a:pt x="53" y="136"/>
                    <a:pt x="85" y="126"/>
                  </a:cubicBezTo>
                  <a:cubicBezTo>
                    <a:pt x="118" y="116"/>
                    <a:pt x="136" y="82"/>
                    <a:pt x="126" y="50"/>
                  </a:cubicBezTo>
                  <a:lnTo>
                    <a:pt x="126" y="5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79" name="Freeform 117">
              <a:extLst>
                <a:ext uri="{FF2B5EF4-FFF2-40B4-BE49-F238E27FC236}">
                  <a16:creationId xmlns:a16="http://schemas.microsoft.com/office/drawing/2014/main" id="{81DA3501-4225-A643-AD1E-FDDFCF1AD0A1}"/>
                </a:ext>
              </a:extLst>
            </p:cNvPr>
            <p:cNvSpPr>
              <a:spLocks/>
            </p:cNvSpPr>
            <p:nvPr/>
          </p:nvSpPr>
          <p:spPr bwMode="auto">
            <a:xfrm>
              <a:off x="6016678" y="3155955"/>
              <a:ext cx="73026" cy="74613"/>
            </a:xfrm>
            <a:custGeom>
              <a:avLst/>
              <a:gdLst>
                <a:gd name="T0" fmla="*/ 126 w 136"/>
                <a:gd name="T1" fmla="*/ 50 h 136"/>
                <a:gd name="T2" fmla="*/ 126 w 136"/>
                <a:gd name="T3" fmla="*/ 50 h 136"/>
                <a:gd name="T4" fmla="*/ 51 w 136"/>
                <a:gd name="T5" fmla="*/ 10 h 136"/>
                <a:gd name="T6" fmla="*/ 10 w 136"/>
                <a:gd name="T7" fmla="*/ 85 h 136"/>
                <a:gd name="T8" fmla="*/ 85 w 136"/>
                <a:gd name="T9" fmla="*/ 126 h 136"/>
                <a:gd name="T10" fmla="*/ 126 w 136"/>
                <a:gd name="T11" fmla="*/ 50 h 136"/>
                <a:gd name="T12" fmla="*/ 126 w 136"/>
                <a:gd name="T13" fmla="*/ 50 h 136"/>
              </a:gdLst>
              <a:ahLst/>
              <a:cxnLst>
                <a:cxn ang="0">
                  <a:pos x="T0" y="T1"/>
                </a:cxn>
                <a:cxn ang="0">
                  <a:pos x="T2" y="T3"/>
                </a:cxn>
                <a:cxn ang="0">
                  <a:pos x="T4" y="T5"/>
                </a:cxn>
                <a:cxn ang="0">
                  <a:pos x="T6" y="T7"/>
                </a:cxn>
                <a:cxn ang="0">
                  <a:pos x="T8" y="T9"/>
                </a:cxn>
                <a:cxn ang="0">
                  <a:pos x="T10" y="T11"/>
                </a:cxn>
                <a:cxn ang="0">
                  <a:pos x="T12" y="T13"/>
                </a:cxn>
              </a:cxnLst>
              <a:rect l="0" t="0" r="r" b="b"/>
              <a:pathLst>
                <a:path w="136" h="136">
                  <a:moveTo>
                    <a:pt x="126" y="50"/>
                  </a:moveTo>
                  <a:lnTo>
                    <a:pt x="126" y="50"/>
                  </a:lnTo>
                  <a:cubicBezTo>
                    <a:pt x="116" y="18"/>
                    <a:pt x="83" y="0"/>
                    <a:pt x="51" y="10"/>
                  </a:cubicBezTo>
                  <a:cubicBezTo>
                    <a:pt x="18" y="19"/>
                    <a:pt x="0" y="53"/>
                    <a:pt x="10" y="85"/>
                  </a:cubicBezTo>
                  <a:cubicBezTo>
                    <a:pt x="19" y="117"/>
                    <a:pt x="53" y="136"/>
                    <a:pt x="85" y="126"/>
                  </a:cubicBezTo>
                  <a:cubicBezTo>
                    <a:pt x="118" y="116"/>
                    <a:pt x="136" y="82"/>
                    <a:pt x="126" y="50"/>
                  </a:cubicBezTo>
                  <a:lnTo>
                    <a:pt x="126" y="5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0" name="Freeform 118">
              <a:extLst>
                <a:ext uri="{FF2B5EF4-FFF2-40B4-BE49-F238E27FC236}">
                  <a16:creationId xmlns:a16="http://schemas.microsoft.com/office/drawing/2014/main" id="{C2F2D059-A234-1743-8250-B4F23ABCCAC8}"/>
                </a:ext>
              </a:extLst>
            </p:cNvPr>
            <p:cNvSpPr>
              <a:spLocks/>
            </p:cNvSpPr>
            <p:nvPr/>
          </p:nvSpPr>
          <p:spPr bwMode="auto">
            <a:xfrm>
              <a:off x="6035728" y="3371856"/>
              <a:ext cx="66676"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solidFill>
              <a:srgbClr val="00BCE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1" name="Freeform 119">
              <a:extLst>
                <a:ext uri="{FF2B5EF4-FFF2-40B4-BE49-F238E27FC236}">
                  <a16:creationId xmlns:a16="http://schemas.microsoft.com/office/drawing/2014/main" id="{DA01786C-028F-8745-A0DA-C9CE8645585D}"/>
                </a:ext>
              </a:extLst>
            </p:cNvPr>
            <p:cNvSpPr>
              <a:spLocks/>
            </p:cNvSpPr>
            <p:nvPr/>
          </p:nvSpPr>
          <p:spPr bwMode="auto">
            <a:xfrm>
              <a:off x="6035728" y="3371856"/>
              <a:ext cx="66676"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2" name="Freeform 120">
              <a:extLst>
                <a:ext uri="{FF2B5EF4-FFF2-40B4-BE49-F238E27FC236}">
                  <a16:creationId xmlns:a16="http://schemas.microsoft.com/office/drawing/2014/main" id="{A84D04E2-ECFE-4748-8669-181756BF3382}"/>
                </a:ext>
              </a:extLst>
            </p:cNvPr>
            <p:cNvSpPr>
              <a:spLocks/>
            </p:cNvSpPr>
            <p:nvPr/>
          </p:nvSpPr>
          <p:spPr bwMode="auto">
            <a:xfrm>
              <a:off x="6353231" y="3360743"/>
              <a:ext cx="76201" cy="76200"/>
            </a:xfrm>
            <a:custGeom>
              <a:avLst/>
              <a:gdLst>
                <a:gd name="T0" fmla="*/ 17 w 139"/>
                <a:gd name="T1" fmla="*/ 100 h 139"/>
                <a:gd name="T2" fmla="*/ 17 w 139"/>
                <a:gd name="T3" fmla="*/ 100 h 139"/>
                <a:gd name="T4" fmla="*/ 100 w 139"/>
                <a:gd name="T5" fmla="*/ 122 h 139"/>
                <a:gd name="T6" fmla="*/ 122 w 139"/>
                <a:gd name="T7" fmla="*/ 39 h 139"/>
                <a:gd name="T8" fmla="*/ 39 w 139"/>
                <a:gd name="T9" fmla="*/ 17 h 139"/>
                <a:gd name="T10" fmla="*/ 17 w 139"/>
                <a:gd name="T11" fmla="*/ 100 h 139"/>
                <a:gd name="T12" fmla="*/ 17 w 139"/>
                <a:gd name="T13" fmla="*/ 100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17" y="100"/>
                  </a:moveTo>
                  <a:lnTo>
                    <a:pt x="17" y="100"/>
                  </a:lnTo>
                  <a:cubicBezTo>
                    <a:pt x="34" y="129"/>
                    <a:pt x="71" y="139"/>
                    <a:pt x="100" y="122"/>
                  </a:cubicBezTo>
                  <a:cubicBezTo>
                    <a:pt x="129" y="105"/>
                    <a:pt x="139" y="68"/>
                    <a:pt x="122" y="39"/>
                  </a:cubicBezTo>
                  <a:cubicBezTo>
                    <a:pt x="105" y="10"/>
                    <a:pt x="68" y="0"/>
                    <a:pt x="39" y="17"/>
                  </a:cubicBezTo>
                  <a:cubicBezTo>
                    <a:pt x="10" y="33"/>
                    <a:pt x="0" y="71"/>
                    <a:pt x="17" y="100"/>
                  </a:cubicBezTo>
                  <a:lnTo>
                    <a:pt x="17" y="100"/>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3" name="Freeform 121">
              <a:extLst>
                <a:ext uri="{FF2B5EF4-FFF2-40B4-BE49-F238E27FC236}">
                  <a16:creationId xmlns:a16="http://schemas.microsoft.com/office/drawing/2014/main" id="{EB422156-B9E0-514A-9565-10E8D1098C81}"/>
                </a:ext>
              </a:extLst>
            </p:cNvPr>
            <p:cNvSpPr>
              <a:spLocks/>
            </p:cNvSpPr>
            <p:nvPr/>
          </p:nvSpPr>
          <p:spPr bwMode="auto">
            <a:xfrm>
              <a:off x="6353231" y="3360743"/>
              <a:ext cx="76201" cy="76200"/>
            </a:xfrm>
            <a:custGeom>
              <a:avLst/>
              <a:gdLst>
                <a:gd name="T0" fmla="*/ 17 w 139"/>
                <a:gd name="T1" fmla="*/ 100 h 139"/>
                <a:gd name="T2" fmla="*/ 17 w 139"/>
                <a:gd name="T3" fmla="*/ 100 h 139"/>
                <a:gd name="T4" fmla="*/ 100 w 139"/>
                <a:gd name="T5" fmla="*/ 122 h 139"/>
                <a:gd name="T6" fmla="*/ 122 w 139"/>
                <a:gd name="T7" fmla="*/ 39 h 139"/>
                <a:gd name="T8" fmla="*/ 39 w 139"/>
                <a:gd name="T9" fmla="*/ 17 h 139"/>
                <a:gd name="T10" fmla="*/ 17 w 139"/>
                <a:gd name="T11" fmla="*/ 100 h 139"/>
                <a:gd name="T12" fmla="*/ 17 w 139"/>
                <a:gd name="T13" fmla="*/ 100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17" y="100"/>
                  </a:moveTo>
                  <a:lnTo>
                    <a:pt x="17" y="100"/>
                  </a:lnTo>
                  <a:cubicBezTo>
                    <a:pt x="34" y="129"/>
                    <a:pt x="71" y="139"/>
                    <a:pt x="100" y="122"/>
                  </a:cubicBezTo>
                  <a:cubicBezTo>
                    <a:pt x="129" y="105"/>
                    <a:pt x="139" y="68"/>
                    <a:pt x="122" y="39"/>
                  </a:cubicBezTo>
                  <a:cubicBezTo>
                    <a:pt x="105" y="10"/>
                    <a:pt x="68" y="0"/>
                    <a:pt x="39" y="17"/>
                  </a:cubicBezTo>
                  <a:cubicBezTo>
                    <a:pt x="10" y="33"/>
                    <a:pt x="0" y="71"/>
                    <a:pt x="17" y="100"/>
                  </a:cubicBezTo>
                  <a:lnTo>
                    <a:pt x="17" y="10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4" name="Freeform 122">
              <a:extLst>
                <a:ext uri="{FF2B5EF4-FFF2-40B4-BE49-F238E27FC236}">
                  <a16:creationId xmlns:a16="http://schemas.microsoft.com/office/drawing/2014/main" id="{323B2968-9905-7E4A-BAB5-E133E45B915D}"/>
                </a:ext>
              </a:extLst>
            </p:cNvPr>
            <p:cNvSpPr>
              <a:spLocks/>
            </p:cNvSpPr>
            <p:nvPr/>
          </p:nvSpPr>
          <p:spPr bwMode="auto">
            <a:xfrm>
              <a:off x="6411969" y="3327406"/>
              <a:ext cx="76201" cy="74613"/>
            </a:xfrm>
            <a:custGeom>
              <a:avLst/>
              <a:gdLst>
                <a:gd name="T0" fmla="*/ 17 w 139"/>
                <a:gd name="T1" fmla="*/ 99 h 138"/>
                <a:gd name="T2" fmla="*/ 17 w 139"/>
                <a:gd name="T3" fmla="*/ 99 h 138"/>
                <a:gd name="T4" fmla="*/ 100 w 139"/>
                <a:gd name="T5" fmla="*/ 122 h 138"/>
                <a:gd name="T6" fmla="*/ 122 w 139"/>
                <a:gd name="T7" fmla="*/ 39 h 138"/>
                <a:gd name="T8" fmla="*/ 39 w 139"/>
                <a:gd name="T9" fmla="*/ 16 h 138"/>
                <a:gd name="T10" fmla="*/ 17 w 139"/>
                <a:gd name="T11" fmla="*/ 99 h 138"/>
                <a:gd name="T12" fmla="*/ 17 w 139"/>
                <a:gd name="T13" fmla="*/ 99 h 138"/>
              </a:gdLst>
              <a:ahLst/>
              <a:cxnLst>
                <a:cxn ang="0">
                  <a:pos x="T0" y="T1"/>
                </a:cxn>
                <a:cxn ang="0">
                  <a:pos x="T2" y="T3"/>
                </a:cxn>
                <a:cxn ang="0">
                  <a:pos x="T4" y="T5"/>
                </a:cxn>
                <a:cxn ang="0">
                  <a:pos x="T6" y="T7"/>
                </a:cxn>
                <a:cxn ang="0">
                  <a:pos x="T8" y="T9"/>
                </a:cxn>
                <a:cxn ang="0">
                  <a:pos x="T10" y="T11"/>
                </a:cxn>
                <a:cxn ang="0">
                  <a:pos x="T12" y="T13"/>
                </a:cxn>
              </a:cxnLst>
              <a:rect l="0" t="0" r="r" b="b"/>
              <a:pathLst>
                <a:path w="139" h="138">
                  <a:moveTo>
                    <a:pt x="17" y="99"/>
                  </a:moveTo>
                  <a:lnTo>
                    <a:pt x="17" y="99"/>
                  </a:lnTo>
                  <a:cubicBezTo>
                    <a:pt x="34" y="128"/>
                    <a:pt x="71" y="138"/>
                    <a:pt x="100" y="122"/>
                  </a:cubicBezTo>
                  <a:cubicBezTo>
                    <a:pt x="129" y="105"/>
                    <a:pt x="139" y="68"/>
                    <a:pt x="122" y="39"/>
                  </a:cubicBezTo>
                  <a:cubicBezTo>
                    <a:pt x="106" y="10"/>
                    <a:pt x="68" y="0"/>
                    <a:pt x="39" y="16"/>
                  </a:cubicBezTo>
                  <a:cubicBezTo>
                    <a:pt x="10" y="33"/>
                    <a:pt x="0" y="70"/>
                    <a:pt x="17" y="99"/>
                  </a:cubicBezTo>
                  <a:lnTo>
                    <a:pt x="17" y="99"/>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5" name="Freeform 123">
              <a:extLst>
                <a:ext uri="{FF2B5EF4-FFF2-40B4-BE49-F238E27FC236}">
                  <a16:creationId xmlns:a16="http://schemas.microsoft.com/office/drawing/2014/main" id="{EF11333E-D8FC-3348-AFDD-E57ED920DC07}"/>
                </a:ext>
              </a:extLst>
            </p:cNvPr>
            <p:cNvSpPr>
              <a:spLocks/>
            </p:cNvSpPr>
            <p:nvPr/>
          </p:nvSpPr>
          <p:spPr bwMode="auto">
            <a:xfrm>
              <a:off x="6411969" y="3327406"/>
              <a:ext cx="76201" cy="74613"/>
            </a:xfrm>
            <a:custGeom>
              <a:avLst/>
              <a:gdLst>
                <a:gd name="T0" fmla="*/ 17 w 139"/>
                <a:gd name="T1" fmla="*/ 99 h 138"/>
                <a:gd name="T2" fmla="*/ 17 w 139"/>
                <a:gd name="T3" fmla="*/ 99 h 138"/>
                <a:gd name="T4" fmla="*/ 100 w 139"/>
                <a:gd name="T5" fmla="*/ 122 h 138"/>
                <a:gd name="T6" fmla="*/ 122 w 139"/>
                <a:gd name="T7" fmla="*/ 39 h 138"/>
                <a:gd name="T8" fmla="*/ 39 w 139"/>
                <a:gd name="T9" fmla="*/ 16 h 138"/>
                <a:gd name="T10" fmla="*/ 17 w 139"/>
                <a:gd name="T11" fmla="*/ 99 h 138"/>
                <a:gd name="T12" fmla="*/ 17 w 139"/>
                <a:gd name="T13" fmla="*/ 99 h 138"/>
              </a:gdLst>
              <a:ahLst/>
              <a:cxnLst>
                <a:cxn ang="0">
                  <a:pos x="T0" y="T1"/>
                </a:cxn>
                <a:cxn ang="0">
                  <a:pos x="T2" y="T3"/>
                </a:cxn>
                <a:cxn ang="0">
                  <a:pos x="T4" y="T5"/>
                </a:cxn>
                <a:cxn ang="0">
                  <a:pos x="T6" y="T7"/>
                </a:cxn>
                <a:cxn ang="0">
                  <a:pos x="T8" y="T9"/>
                </a:cxn>
                <a:cxn ang="0">
                  <a:pos x="T10" y="T11"/>
                </a:cxn>
                <a:cxn ang="0">
                  <a:pos x="T12" y="T13"/>
                </a:cxn>
              </a:cxnLst>
              <a:rect l="0" t="0" r="r" b="b"/>
              <a:pathLst>
                <a:path w="139" h="138">
                  <a:moveTo>
                    <a:pt x="17" y="99"/>
                  </a:moveTo>
                  <a:lnTo>
                    <a:pt x="17" y="99"/>
                  </a:lnTo>
                  <a:cubicBezTo>
                    <a:pt x="34" y="128"/>
                    <a:pt x="71" y="138"/>
                    <a:pt x="100" y="122"/>
                  </a:cubicBezTo>
                  <a:cubicBezTo>
                    <a:pt x="129" y="105"/>
                    <a:pt x="139" y="68"/>
                    <a:pt x="122" y="39"/>
                  </a:cubicBezTo>
                  <a:cubicBezTo>
                    <a:pt x="106" y="10"/>
                    <a:pt x="68" y="0"/>
                    <a:pt x="39" y="16"/>
                  </a:cubicBezTo>
                  <a:cubicBezTo>
                    <a:pt x="10" y="33"/>
                    <a:pt x="0" y="70"/>
                    <a:pt x="17" y="99"/>
                  </a:cubicBezTo>
                  <a:lnTo>
                    <a:pt x="17" y="99"/>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6" name="Freeform 124">
              <a:extLst>
                <a:ext uri="{FF2B5EF4-FFF2-40B4-BE49-F238E27FC236}">
                  <a16:creationId xmlns:a16="http://schemas.microsoft.com/office/drawing/2014/main" id="{665D2297-0707-D74C-999A-12B47539E750}"/>
                </a:ext>
              </a:extLst>
            </p:cNvPr>
            <p:cNvSpPr>
              <a:spLocks/>
            </p:cNvSpPr>
            <p:nvPr/>
          </p:nvSpPr>
          <p:spPr bwMode="auto">
            <a:xfrm>
              <a:off x="6688196" y="3432181"/>
              <a:ext cx="73026" cy="73025"/>
            </a:xfrm>
            <a:custGeom>
              <a:avLst/>
              <a:gdLst>
                <a:gd name="T0" fmla="*/ 23 w 134"/>
                <a:gd name="T1" fmla="*/ 110 h 134"/>
                <a:gd name="T2" fmla="*/ 23 w 134"/>
                <a:gd name="T3" fmla="*/ 110 h 134"/>
                <a:gd name="T4" fmla="*/ 24 w 134"/>
                <a:gd name="T5" fmla="*/ 24 h 134"/>
                <a:gd name="T6" fmla="*/ 110 w 134"/>
                <a:gd name="T7" fmla="*/ 25 h 134"/>
                <a:gd name="T8" fmla="*/ 109 w 134"/>
                <a:gd name="T9" fmla="*/ 111 h 134"/>
                <a:gd name="T10" fmla="*/ 23 w 134"/>
                <a:gd name="T11" fmla="*/ 110 h 134"/>
                <a:gd name="T12" fmla="*/ 23 w 134"/>
                <a:gd name="T13" fmla="*/ 110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23" y="110"/>
                  </a:moveTo>
                  <a:lnTo>
                    <a:pt x="23" y="110"/>
                  </a:lnTo>
                  <a:cubicBezTo>
                    <a:pt x="0" y="86"/>
                    <a:pt x="0" y="47"/>
                    <a:pt x="24" y="24"/>
                  </a:cubicBezTo>
                  <a:cubicBezTo>
                    <a:pt x="48" y="0"/>
                    <a:pt x="87" y="1"/>
                    <a:pt x="110" y="25"/>
                  </a:cubicBezTo>
                  <a:cubicBezTo>
                    <a:pt x="134" y="49"/>
                    <a:pt x="133" y="87"/>
                    <a:pt x="109" y="111"/>
                  </a:cubicBezTo>
                  <a:cubicBezTo>
                    <a:pt x="85" y="134"/>
                    <a:pt x="47" y="134"/>
                    <a:pt x="23" y="110"/>
                  </a:cubicBezTo>
                  <a:lnTo>
                    <a:pt x="23" y="110"/>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7" name="Freeform 125">
              <a:extLst>
                <a:ext uri="{FF2B5EF4-FFF2-40B4-BE49-F238E27FC236}">
                  <a16:creationId xmlns:a16="http://schemas.microsoft.com/office/drawing/2014/main" id="{EB98354F-5808-A24D-98CD-1F65CC06206C}"/>
                </a:ext>
              </a:extLst>
            </p:cNvPr>
            <p:cNvSpPr>
              <a:spLocks/>
            </p:cNvSpPr>
            <p:nvPr/>
          </p:nvSpPr>
          <p:spPr bwMode="auto">
            <a:xfrm>
              <a:off x="6688196" y="3432181"/>
              <a:ext cx="73026" cy="73025"/>
            </a:xfrm>
            <a:custGeom>
              <a:avLst/>
              <a:gdLst>
                <a:gd name="T0" fmla="*/ 23 w 134"/>
                <a:gd name="T1" fmla="*/ 110 h 134"/>
                <a:gd name="T2" fmla="*/ 23 w 134"/>
                <a:gd name="T3" fmla="*/ 110 h 134"/>
                <a:gd name="T4" fmla="*/ 24 w 134"/>
                <a:gd name="T5" fmla="*/ 24 h 134"/>
                <a:gd name="T6" fmla="*/ 110 w 134"/>
                <a:gd name="T7" fmla="*/ 25 h 134"/>
                <a:gd name="T8" fmla="*/ 109 w 134"/>
                <a:gd name="T9" fmla="*/ 111 h 134"/>
                <a:gd name="T10" fmla="*/ 23 w 134"/>
                <a:gd name="T11" fmla="*/ 110 h 134"/>
                <a:gd name="T12" fmla="*/ 23 w 134"/>
                <a:gd name="T13" fmla="*/ 110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23" y="110"/>
                  </a:moveTo>
                  <a:lnTo>
                    <a:pt x="23" y="110"/>
                  </a:lnTo>
                  <a:cubicBezTo>
                    <a:pt x="0" y="86"/>
                    <a:pt x="0" y="47"/>
                    <a:pt x="24" y="24"/>
                  </a:cubicBezTo>
                  <a:cubicBezTo>
                    <a:pt x="48" y="0"/>
                    <a:pt x="87" y="1"/>
                    <a:pt x="110" y="25"/>
                  </a:cubicBezTo>
                  <a:cubicBezTo>
                    <a:pt x="134" y="49"/>
                    <a:pt x="133" y="87"/>
                    <a:pt x="109" y="111"/>
                  </a:cubicBezTo>
                  <a:cubicBezTo>
                    <a:pt x="85" y="134"/>
                    <a:pt x="47" y="134"/>
                    <a:pt x="23" y="110"/>
                  </a:cubicBezTo>
                  <a:lnTo>
                    <a:pt x="23" y="11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8" name="Freeform 126">
              <a:extLst>
                <a:ext uri="{FF2B5EF4-FFF2-40B4-BE49-F238E27FC236}">
                  <a16:creationId xmlns:a16="http://schemas.microsoft.com/office/drawing/2014/main" id="{5FAE0803-FA3D-EC42-BD82-3C47F58281BB}"/>
                </a:ext>
              </a:extLst>
            </p:cNvPr>
            <p:cNvSpPr>
              <a:spLocks/>
            </p:cNvSpPr>
            <p:nvPr/>
          </p:nvSpPr>
          <p:spPr bwMode="auto">
            <a:xfrm>
              <a:off x="6735822" y="3384556"/>
              <a:ext cx="74613" cy="73025"/>
            </a:xfrm>
            <a:custGeom>
              <a:avLst/>
              <a:gdLst>
                <a:gd name="T0" fmla="*/ 24 w 134"/>
                <a:gd name="T1" fmla="*/ 109 h 134"/>
                <a:gd name="T2" fmla="*/ 24 w 134"/>
                <a:gd name="T3" fmla="*/ 109 h 134"/>
                <a:gd name="T4" fmla="*/ 25 w 134"/>
                <a:gd name="T5" fmla="*/ 24 h 134"/>
                <a:gd name="T6" fmla="*/ 111 w 134"/>
                <a:gd name="T7" fmla="*/ 25 h 134"/>
                <a:gd name="T8" fmla="*/ 110 w 134"/>
                <a:gd name="T9" fmla="*/ 110 h 134"/>
                <a:gd name="T10" fmla="*/ 24 w 134"/>
                <a:gd name="T11" fmla="*/ 109 h 134"/>
                <a:gd name="T12" fmla="*/ 24 w 134"/>
                <a:gd name="T13" fmla="*/ 109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24" y="109"/>
                  </a:moveTo>
                  <a:lnTo>
                    <a:pt x="24" y="109"/>
                  </a:lnTo>
                  <a:cubicBezTo>
                    <a:pt x="0" y="85"/>
                    <a:pt x="1" y="47"/>
                    <a:pt x="25" y="24"/>
                  </a:cubicBezTo>
                  <a:cubicBezTo>
                    <a:pt x="49" y="0"/>
                    <a:pt x="87" y="1"/>
                    <a:pt x="111" y="25"/>
                  </a:cubicBezTo>
                  <a:cubicBezTo>
                    <a:pt x="134" y="49"/>
                    <a:pt x="134" y="87"/>
                    <a:pt x="110" y="110"/>
                  </a:cubicBezTo>
                  <a:cubicBezTo>
                    <a:pt x="86" y="134"/>
                    <a:pt x="47" y="133"/>
                    <a:pt x="24" y="109"/>
                  </a:cubicBezTo>
                  <a:lnTo>
                    <a:pt x="24" y="109"/>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89" name="Freeform 127">
              <a:extLst>
                <a:ext uri="{FF2B5EF4-FFF2-40B4-BE49-F238E27FC236}">
                  <a16:creationId xmlns:a16="http://schemas.microsoft.com/office/drawing/2014/main" id="{D7272424-849E-3549-BFD6-1D32D2CAA2A6}"/>
                </a:ext>
              </a:extLst>
            </p:cNvPr>
            <p:cNvSpPr>
              <a:spLocks/>
            </p:cNvSpPr>
            <p:nvPr/>
          </p:nvSpPr>
          <p:spPr bwMode="auto">
            <a:xfrm>
              <a:off x="6735822" y="3384556"/>
              <a:ext cx="74613" cy="73025"/>
            </a:xfrm>
            <a:custGeom>
              <a:avLst/>
              <a:gdLst>
                <a:gd name="T0" fmla="*/ 24 w 134"/>
                <a:gd name="T1" fmla="*/ 109 h 134"/>
                <a:gd name="T2" fmla="*/ 24 w 134"/>
                <a:gd name="T3" fmla="*/ 109 h 134"/>
                <a:gd name="T4" fmla="*/ 25 w 134"/>
                <a:gd name="T5" fmla="*/ 24 h 134"/>
                <a:gd name="T6" fmla="*/ 111 w 134"/>
                <a:gd name="T7" fmla="*/ 25 h 134"/>
                <a:gd name="T8" fmla="*/ 110 w 134"/>
                <a:gd name="T9" fmla="*/ 110 h 134"/>
                <a:gd name="T10" fmla="*/ 24 w 134"/>
                <a:gd name="T11" fmla="*/ 109 h 134"/>
                <a:gd name="T12" fmla="*/ 24 w 134"/>
                <a:gd name="T13" fmla="*/ 109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24" y="109"/>
                  </a:moveTo>
                  <a:lnTo>
                    <a:pt x="24" y="109"/>
                  </a:lnTo>
                  <a:cubicBezTo>
                    <a:pt x="0" y="85"/>
                    <a:pt x="1" y="47"/>
                    <a:pt x="25" y="24"/>
                  </a:cubicBezTo>
                  <a:cubicBezTo>
                    <a:pt x="49" y="0"/>
                    <a:pt x="87" y="1"/>
                    <a:pt x="111" y="25"/>
                  </a:cubicBezTo>
                  <a:cubicBezTo>
                    <a:pt x="134" y="49"/>
                    <a:pt x="134" y="87"/>
                    <a:pt x="110" y="110"/>
                  </a:cubicBezTo>
                  <a:cubicBezTo>
                    <a:pt x="86" y="134"/>
                    <a:pt x="47" y="133"/>
                    <a:pt x="24" y="109"/>
                  </a:cubicBezTo>
                  <a:lnTo>
                    <a:pt x="24" y="109"/>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0" name="Freeform 128">
              <a:extLst>
                <a:ext uri="{FF2B5EF4-FFF2-40B4-BE49-F238E27FC236}">
                  <a16:creationId xmlns:a16="http://schemas.microsoft.com/office/drawing/2014/main" id="{5C042645-FE77-5B40-A422-C253FAAB9EF0}"/>
                </a:ext>
              </a:extLst>
            </p:cNvPr>
            <p:cNvSpPr>
              <a:spLocks/>
            </p:cNvSpPr>
            <p:nvPr/>
          </p:nvSpPr>
          <p:spPr bwMode="auto">
            <a:xfrm>
              <a:off x="5867452" y="2808293"/>
              <a:ext cx="66676" cy="66675"/>
            </a:xfrm>
            <a:custGeom>
              <a:avLst/>
              <a:gdLst>
                <a:gd name="T0" fmla="*/ 120 w 120"/>
                <a:gd name="T1" fmla="*/ 60 h 120"/>
                <a:gd name="T2" fmla="*/ 120 w 120"/>
                <a:gd name="T3" fmla="*/ 60 h 120"/>
                <a:gd name="T4" fmla="*/ 60 w 120"/>
                <a:gd name="T5" fmla="*/ 0 h 120"/>
                <a:gd name="T6" fmla="*/ 0 w 120"/>
                <a:gd name="T7" fmla="*/ 60 h 120"/>
                <a:gd name="T8" fmla="*/ 60 w 120"/>
                <a:gd name="T9" fmla="*/ 120 h 120"/>
                <a:gd name="T10" fmla="*/ 120 w 120"/>
                <a:gd name="T11" fmla="*/ 60 h 120"/>
                <a:gd name="T12" fmla="*/ 12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20" y="60"/>
                  </a:moveTo>
                  <a:lnTo>
                    <a:pt x="120" y="60"/>
                  </a:lnTo>
                  <a:cubicBezTo>
                    <a:pt x="120" y="27"/>
                    <a:pt x="93" y="0"/>
                    <a:pt x="60" y="0"/>
                  </a:cubicBezTo>
                  <a:cubicBezTo>
                    <a:pt x="27" y="0"/>
                    <a:pt x="0" y="27"/>
                    <a:pt x="0" y="60"/>
                  </a:cubicBezTo>
                  <a:cubicBezTo>
                    <a:pt x="0" y="93"/>
                    <a:pt x="27" y="120"/>
                    <a:pt x="60" y="120"/>
                  </a:cubicBezTo>
                  <a:cubicBezTo>
                    <a:pt x="93" y="120"/>
                    <a:pt x="120" y="93"/>
                    <a:pt x="120" y="60"/>
                  </a:cubicBezTo>
                  <a:lnTo>
                    <a:pt x="120" y="60"/>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1" name="Freeform 129">
              <a:extLst>
                <a:ext uri="{FF2B5EF4-FFF2-40B4-BE49-F238E27FC236}">
                  <a16:creationId xmlns:a16="http://schemas.microsoft.com/office/drawing/2014/main" id="{7D1ADB02-12F0-1A4F-9F49-87F25A3CC1C8}"/>
                </a:ext>
              </a:extLst>
            </p:cNvPr>
            <p:cNvSpPr>
              <a:spLocks/>
            </p:cNvSpPr>
            <p:nvPr/>
          </p:nvSpPr>
          <p:spPr bwMode="auto">
            <a:xfrm>
              <a:off x="5867452" y="2808293"/>
              <a:ext cx="66676" cy="66675"/>
            </a:xfrm>
            <a:custGeom>
              <a:avLst/>
              <a:gdLst>
                <a:gd name="T0" fmla="*/ 120 w 120"/>
                <a:gd name="T1" fmla="*/ 60 h 120"/>
                <a:gd name="T2" fmla="*/ 120 w 120"/>
                <a:gd name="T3" fmla="*/ 60 h 120"/>
                <a:gd name="T4" fmla="*/ 60 w 120"/>
                <a:gd name="T5" fmla="*/ 0 h 120"/>
                <a:gd name="T6" fmla="*/ 0 w 120"/>
                <a:gd name="T7" fmla="*/ 60 h 120"/>
                <a:gd name="T8" fmla="*/ 60 w 120"/>
                <a:gd name="T9" fmla="*/ 120 h 120"/>
                <a:gd name="T10" fmla="*/ 120 w 120"/>
                <a:gd name="T11" fmla="*/ 60 h 120"/>
                <a:gd name="T12" fmla="*/ 12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20" y="60"/>
                  </a:moveTo>
                  <a:lnTo>
                    <a:pt x="120" y="60"/>
                  </a:lnTo>
                  <a:cubicBezTo>
                    <a:pt x="120" y="27"/>
                    <a:pt x="93" y="0"/>
                    <a:pt x="60" y="0"/>
                  </a:cubicBezTo>
                  <a:cubicBezTo>
                    <a:pt x="27" y="0"/>
                    <a:pt x="0" y="27"/>
                    <a:pt x="0" y="60"/>
                  </a:cubicBezTo>
                  <a:cubicBezTo>
                    <a:pt x="0" y="93"/>
                    <a:pt x="27" y="120"/>
                    <a:pt x="60" y="120"/>
                  </a:cubicBezTo>
                  <a:cubicBezTo>
                    <a:pt x="93" y="120"/>
                    <a:pt x="120" y="93"/>
                    <a:pt x="120" y="60"/>
                  </a:cubicBezTo>
                  <a:lnTo>
                    <a:pt x="12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2" name="Freeform 130">
              <a:extLst>
                <a:ext uri="{FF2B5EF4-FFF2-40B4-BE49-F238E27FC236}">
                  <a16:creationId xmlns:a16="http://schemas.microsoft.com/office/drawing/2014/main" id="{2FC7B4C1-12CC-8842-ACE6-718023A0F035}"/>
                </a:ext>
              </a:extLst>
            </p:cNvPr>
            <p:cNvSpPr>
              <a:spLocks/>
            </p:cNvSpPr>
            <p:nvPr/>
          </p:nvSpPr>
          <p:spPr bwMode="auto">
            <a:xfrm>
              <a:off x="5802364" y="2808293"/>
              <a:ext cx="65088" cy="66675"/>
            </a:xfrm>
            <a:custGeom>
              <a:avLst/>
              <a:gdLst>
                <a:gd name="T0" fmla="*/ 120 w 120"/>
                <a:gd name="T1" fmla="*/ 60 h 120"/>
                <a:gd name="T2" fmla="*/ 120 w 120"/>
                <a:gd name="T3" fmla="*/ 60 h 120"/>
                <a:gd name="T4" fmla="*/ 60 w 120"/>
                <a:gd name="T5" fmla="*/ 0 h 120"/>
                <a:gd name="T6" fmla="*/ 0 w 120"/>
                <a:gd name="T7" fmla="*/ 60 h 120"/>
                <a:gd name="T8" fmla="*/ 60 w 120"/>
                <a:gd name="T9" fmla="*/ 120 h 120"/>
                <a:gd name="T10" fmla="*/ 120 w 120"/>
                <a:gd name="T11" fmla="*/ 60 h 120"/>
                <a:gd name="T12" fmla="*/ 12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20" y="60"/>
                  </a:moveTo>
                  <a:lnTo>
                    <a:pt x="120" y="60"/>
                  </a:lnTo>
                  <a:cubicBezTo>
                    <a:pt x="120" y="27"/>
                    <a:pt x="93" y="0"/>
                    <a:pt x="60" y="0"/>
                  </a:cubicBezTo>
                  <a:cubicBezTo>
                    <a:pt x="27" y="0"/>
                    <a:pt x="0" y="27"/>
                    <a:pt x="0" y="60"/>
                  </a:cubicBezTo>
                  <a:cubicBezTo>
                    <a:pt x="0" y="93"/>
                    <a:pt x="27" y="120"/>
                    <a:pt x="60" y="120"/>
                  </a:cubicBezTo>
                  <a:cubicBezTo>
                    <a:pt x="93" y="120"/>
                    <a:pt x="120" y="93"/>
                    <a:pt x="120" y="60"/>
                  </a:cubicBezTo>
                  <a:lnTo>
                    <a:pt x="120" y="6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3" name="Freeform 131">
              <a:extLst>
                <a:ext uri="{FF2B5EF4-FFF2-40B4-BE49-F238E27FC236}">
                  <a16:creationId xmlns:a16="http://schemas.microsoft.com/office/drawing/2014/main" id="{27BC0A1C-E465-ED45-BE62-296764702C1D}"/>
                </a:ext>
              </a:extLst>
            </p:cNvPr>
            <p:cNvSpPr>
              <a:spLocks/>
            </p:cNvSpPr>
            <p:nvPr/>
          </p:nvSpPr>
          <p:spPr bwMode="auto">
            <a:xfrm>
              <a:off x="5802364" y="2808293"/>
              <a:ext cx="65088" cy="66675"/>
            </a:xfrm>
            <a:custGeom>
              <a:avLst/>
              <a:gdLst>
                <a:gd name="T0" fmla="*/ 120 w 120"/>
                <a:gd name="T1" fmla="*/ 60 h 120"/>
                <a:gd name="T2" fmla="*/ 120 w 120"/>
                <a:gd name="T3" fmla="*/ 60 h 120"/>
                <a:gd name="T4" fmla="*/ 60 w 120"/>
                <a:gd name="T5" fmla="*/ 0 h 120"/>
                <a:gd name="T6" fmla="*/ 0 w 120"/>
                <a:gd name="T7" fmla="*/ 60 h 120"/>
                <a:gd name="T8" fmla="*/ 60 w 120"/>
                <a:gd name="T9" fmla="*/ 120 h 120"/>
                <a:gd name="T10" fmla="*/ 120 w 120"/>
                <a:gd name="T11" fmla="*/ 60 h 120"/>
                <a:gd name="T12" fmla="*/ 12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120" y="60"/>
                  </a:moveTo>
                  <a:lnTo>
                    <a:pt x="120" y="60"/>
                  </a:lnTo>
                  <a:cubicBezTo>
                    <a:pt x="120" y="27"/>
                    <a:pt x="93" y="0"/>
                    <a:pt x="60" y="0"/>
                  </a:cubicBezTo>
                  <a:cubicBezTo>
                    <a:pt x="27" y="0"/>
                    <a:pt x="0" y="27"/>
                    <a:pt x="0" y="60"/>
                  </a:cubicBezTo>
                  <a:cubicBezTo>
                    <a:pt x="0" y="93"/>
                    <a:pt x="27" y="120"/>
                    <a:pt x="60" y="120"/>
                  </a:cubicBezTo>
                  <a:cubicBezTo>
                    <a:pt x="93" y="120"/>
                    <a:pt x="120" y="93"/>
                    <a:pt x="120" y="60"/>
                  </a:cubicBezTo>
                  <a:lnTo>
                    <a:pt x="12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4" name="Freeform 132">
              <a:extLst>
                <a:ext uri="{FF2B5EF4-FFF2-40B4-BE49-F238E27FC236}">
                  <a16:creationId xmlns:a16="http://schemas.microsoft.com/office/drawing/2014/main" id="{A43F703B-59E2-6E40-ABB9-223B9DB6E2A2}"/>
                </a:ext>
              </a:extLst>
            </p:cNvPr>
            <p:cNvSpPr>
              <a:spLocks/>
            </p:cNvSpPr>
            <p:nvPr/>
          </p:nvSpPr>
          <p:spPr bwMode="auto">
            <a:xfrm>
              <a:off x="5418185" y="3471868"/>
              <a:ext cx="76201" cy="74613"/>
            </a:xfrm>
            <a:custGeom>
              <a:avLst/>
              <a:gdLst>
                <a:gd name="T0" fmla="*/ 38 w 139"/>
                <a:gd name="T1" fmla="*/ 17 h 138"/>
                <a:gd name="T2" fmla="*/ 38 w 139"/>
                <a:gd name="T3" fmla="*/ 17 h 138"/>
                <a:gd name="T4" fmla="*/ 122 w 139"/>
                <a:gd name="T5" fmla="*/ 38 h 138"/>
                <a:gd name="T6" fmla="*/ 101 w 139"/>
                <a:gd name="T7" fmla="*/ 121 h 138"/>
                <a:gd name="T8" fmla="*/ 17 w 139"/>
                <a:gd name="T9" fmla="*/ 100 h 138"/>
                <a:gd name="T10" fmla="*/ 38 w 139"/>
                <a:gd name="T11" fmla="*/ 17 h 138"/>
                <a:gd name="T12" fmla="*/ 38 w 139"/>
                <a:gd name="T13" fmla="*/ 17 h 138"/>
              </a:gdLst>
              <a:ahLst/>
              <a:cxnLst>
                <a:cxn ang="0">
                  <a:pos x="T0" y="T1"/>
                </a:cxn>
                <a:cxn ang="0">
                  <a:pos x="T2" y="T3"/>
                </a:cxn>
                <a:cxn ang="0">
                  <a:pos x="T4" y="T5"/>
                </a:cxn>
                <a:cxn ang="0">
                  <a:pos x="T6" y="T7"/>
                </a:cxn>
                <a:cxn ang="0">
                  <a:pos x="T8" y="T9"/>
                </a:cxn>
                <a:cxn ang="0">
                  <a:pos x="T10" y="T11"/>
                </a:cxn>
                <a:cxn ang="0">
                  <a:pos x="T12" y="T13"/>
                </a:cxn>
              </a:cxnLst>
              <a:rect l="0" t="0" r="r" b="b"/>
              <a:pathLst>
                <a:path w="139" h="138">
                  <a:moveTo>
                    <a:pt x="38" y="17"/>
                  </a:moveTo>
                  <a:lnTo>
                    <a:pt x="38" y="17"/>
                  </a:lnTo>
                  <a:cubicBezTo>
                    <a:pt x="67" y="0"/>
                    <a:pt x="104" y="9"/>
                    <a:pt x="122" y="38"/>
                  </a:cubicBezTo>
                  <a:cubicBezTo>
                    <a:pt x="139" y="66"/>
                    <a:pt x="129" y="104"/>
                    <a:pt x="101" y="121"/>
                  </a:cubicBezTo>
                  <a:cubicBezTo>
                    <a:pt x="72" y="138"/>
                    <a:pt x="35" y="129"/>
                    <a:pt x="17" y="100"/>
                  </a:cubicBezTo>
                  <a:cubicBezTo>
                    <a:pt x="0" y="71"/>
                    <a:pt x="9" y="34"/>
                    <a:pt x="38" y="17"/>
                  </a:cubicBezTo>
                  <a:lnTo>
                    <a:pt x="38" y="17"/>
                  </a:lnTo>
                  <a:close/>
                </a:path>
              </a:pathLst>
            </a:custGeom>
            <a:solidFill>
              <a:srgbClr val="00BCE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5" name="Freeform 133">
              <a:extLst>
                <a:ext uri="{FF2B5EF4-FFF2-40B4-BE49-F238E27FC236}">
                  <a16:creationId xmlns:a16="http://schemas.microsoft.com/office/drawing/2014/main" id="{ABBD5AAC-9C76-3B45-A5BE-0AF60A51CA8A}"/>
                </a:ext>
              </a:extLst>
            </p:cNvPr>
            <p:cNvSpPr>
              <a:spLocks/>
            </p:cNvSpPr>
            <p:nvPr/>
          </p:nvSpPr>
          <p:spPr bwMode="auto">
            <a:xfrm>
              <a:off x="5418185" y="3471868"/>
              <a:ext cx="76201" cy="74613"/>
            </a:xfrm>
            <a:custGeom>
              <a:avLst/>
              <a:gdLst>
                <a:gd name="T0" fmla="*/ 38 w 139"/>
                <a:gd name="T1" fmla="*/ 17 h 138"/>
                <a:gd name="T2" fmla="*/ 38 w 139"/>
                <a:gd name="T3" fmla="*/ 17 h 138"/>
                <a:gd name="T4" fmla="*/ 122 w 139"/>
                <a:gd name="T5" fmla="*/ 38 h 138"/>
                <a:gd name="T6" fmla="*/ 101 w 139"/>
                <a:gd name="T7" fmla="*/ 121 h 138"/>
                <a:gd name="T8" fmla="*/ 17 w 139"/>
                <a:gd name="T9" fmla="*/ 100 h 138"/>
                <a:gd name="T10" fmla="*/ 38 w 139"/>
                <a:gd name="T11" fmla="*/ 17 h 138"/>
                <a:gd name="T12" fmla="*/ 38 w 139"/>
                <a:gd name="T13" fmla="*/ 17 h 138"/>
              </a:gdLst>
              <a:ahLst/>
              <a:cxnLst>
                <a:cxn ang="0">
                  <a:pos x="T0" y="T1"/>
                </a:cxn>
                <a:cxn ang="0">
                  <a:pos x="T2" y="T3"/>
                </a:cxn>
                <a:cxn ang="0">
                  <a:pos x="T4" y="T5"/>
                </a:cxn>
                <a:cxn ang="0">
                  <a:pos x="T6" y="T7"/>
                </a:cxn>
                <a:cxn ang="0">
                  <a:pos x="T8" y="T9"/>
                </a:cxn>
                <a:cxn ang="0">
                  <a:pos x="T10" y="T11"/>
                </a:cxn>
                <a:cxn ang="0">
                  <a:pos x="T12" y="T13"/>
                </a:cxn>
              </a:cxnLst>
              <a:rect l="0" t="0" r="r" b="b"/>
              <a:pathLst>
                <a:path w="139" h="138">
                  <a:moveTo>
                    <a:pt x="38" y="17"/>
                  </a:moveTo>
                  <a:lnTo>
                    <a:pt x="38" y="17"/>
                  </a:lnTo>
                  <a:cubicBezTo>
                    <a:pt x="67" y="0"/>
                    <a:pt x="104" y="9"/>
                    <a:pt x="122" y="38"/>
                  </a:cubicBezTo>
                  <a:cubicBezTo>
                    <a:pt x="139" y="66"/>
                    <a:pt x="129" y="104"/>
                    <a:pt x="101" y="121"/>
                  </a:cubicBezTo>
                  <a:cubicBezTo>
                    <a:pt x="72" y="138"/>
                    <a:pt x="35" y="129"/>
                    <a:pt x="17" y="100"/>
                  </a:cubicBezTo>
                  <a:cubicBezTo>
                    <a:pt x="0" y="71"/>
                    <a:pt x="9" y="34"/>
                    <a:pt x="38" y="17"/>
                  </a:cubicBezTo>
                  <a:lnTo>
                    <a:pt x="38" y="17"/>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6" name="Freeform 134">
              <a:extLst>
                <a:ext uri="{FF2B5EF4-FFF2-40B4-BE49-F238E27FC236}">
                  <a16:creationId xmlns:a16="http://schemas.microsoft.com/office/drawing/2014/main" id="{EAF0C042-7D18-134C-81C0-A7044D482DEA}"/>
                </a:ext>
              </a:extLst>
            </p:cNvPr>
            <p:cNvSpPr>
              <a:spLocks/>
            </p:cNvSpPr>
            <p:nvPr/>
          </p:nvSpPr>
          <p:spPr bwMode="auto">
            <a:xfrm>
              <a:off x="5453111" y="3530606"/>
              <a:ext cx="76201" cy="74613"/>
            </a:xfrm>
            <a:custGeom>
              <a:avLst/>
              <a:gdLst>
                <a:gd name="T0" fmla="*/ 38 w 139"/>
                <a:gd name="T1" fmla="*/ 17 h 138"/>
                <a:gd name="T2" fmla="*/ 38 w 139"/>
                <a:gd name="T3" fmla="*/ 17 h 138"/>
                <a:gd name="T4" fmla="*/ 122 w 139"/>
                <a:gd name="T5" fmla="*/ 38 h 138"/>
                <a:gd name="T6" fmla="*/ 101 w 139"/>
                <a:gd name="T7" fmla="*/ 121 h 138"/>
                <a:gd name="T8" fmla="*/ 18 w 139"/>
                <a:gd name="T9" fmla="*/ 100 h 138"/>
                <a:gd name="T10" fmla="*/ 38 w 139"/>
                <a:gd name="T11" fmla="*/ 17 h 138"/>
                <a:gd name="T12" fmla="*/ 38 w 139"/>
                <a:gd name="T13" fmla="*/ 17 h 138"/>
              </a:gdLst>
              <a:ahLst/>
              <a:cxnLst>
                <a:cxn ang="0">
                  <a:pos x="T0" y="T1"/>
                </a:cxn>
                <a:cxn ang="0">
                  <a:pos x="T2" y="T3"/>
                </a:cxn>
                <a:cxn ang="0">
                  <a:pos x="T4" y="T5"/>
                </a:cxn>
                <a:cxn ang="0">
                  <a:pos x="T6" y="T7"/>
                </a:cxn>
                <a:cxn ang="0">
                  <a:pos x="T8" y="T9"/>
                </a:cxn>
                <a:cxn ang="0">
                  <a:pos x="T10" y="T11"/>
                </a:cxn>
                <a:cxn ang="0">
                  <a:pos x="T12" y="T13"/>
                </a:cxn>
              </a:cxnLst>
              <a:rect l="0" t="0" r="r" b="b"/>
              <a:pathLst>
                <a:path w="139" h="138">
                  <a:moveTo>
                    <a:pt x="38" y="17"/>
                  </a:moveTo>
                  <a:lnTo>
                    <a:pt x="38" y="17"/>
                  </a:lnTo>
                  <a:cubicBezTo>
                    <a:pt x="67" y="0"/>
                    <a:pt x="105" y="9"/>
                    <a:pt x="122" y="38"/>
                  </a:cubicBezTo>
                  <a:cubicBezTo>
                    <a:pt x="139" y="67"/>
                    <a:pt x="130" y="104"/>
                    <a:pt x="101" y="121"/>
                  </a:cubicBezTo>
                  <a:cubicBezTo>
                    <a:pt x="72" y="138"/>
                    <a:pt x="35" y="129"/>
                    <a:pt x="18" y="100"/>
                  </a:cubicBezTo>
                  <a:cubicBezTo>
                    <a:pt x="0" y="72"/>
                    <a:pt x="10" y="34"/>
                    <a:pt x="38" y="17"/>
                  </a:cubicBezTo>
                  <a:lnTo>
                    <a:pt x="38" y="17"/>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7" name="Freeform 135">
              <a:extLst>
                <a:ext uri="{FF2B5EF4-FFF2-40B4-BE49-F238E27FC236}">
                  <a16:creationId xmlns:a16="http://schemas.microsoft.com/office/drawing/2014/main" id="{EF5D6DD5-D3FD-CD4A-965A-25D516D9D77F}"/>
                </a:ext>
              </a:extLst>
            </p:cNvPr>
            <p:cNvSpPr>
              <a:spLocks/>
            </p:cNvSpPr>
            <p:nvPr/>
          </p:nvSpPr>
          <p:spPr bwMode="auto">
            <a:xfrm>
              <a:off x="5453111" y="3530606"/>
              <a:ext cx="76201" cy="74613"/>
            </a:xfrm>
            <a:custGeom>
              <a:avLst/>
              <a:gdLst>
                <a:gd name="T0" fmla="*/ 38 w 139"/>
                <a:gd name="T1" fmla="*/ 17 h 138"/>
                <a:gd name="T2" fmla="*/ 38 w 139"/>
                <a:gd name="T3" fmla="*/ 17 h 138"/>
                <a:gd name="T4" fmla="*/ 122 w 139"/>
                <a:gd name="T5" fmla="*/ 38 h 138"/>
                <a:gd name="T6" fmla="*/ 101 w 139"/>
                <a:gd name="T7" fmla="*/ 121 h 138"/>
                <a:gd name="T8" fmla="*/ 18 w 139"/>
                <a:gd name="T9" fmla="*/ 100 h 138"/>
                <a:gd name="T10" fmla="*/ 38 w 139"/>
                <a:gd name="T11" fmla="*/ 17 h 138"/>
                <a:gd name="T12" fmla="*/ 38 w 139"/>
                <a:gd name="T13" fmla="*/ 17 h 138"/>
              </a:gdLst>
              <a:ahLst/>
              <a:cxnLst>
                <a:cxn ang="0">
                  <a:pos x="T0" y="T1"/>
                </a:cxn>
                <a:cxn ang="0">
                  <a:pos x="T2" y="T3"/>
                </a:cxn>
                <a:cxn ang="0">
                  <a:pos x="T4" y="T5"/>
                </a:cxn>
                <a:cxn ang="0">
                  <a:pos x="T6" y="T7"/>
                </a:cxn>
                <a:cxn ang="0">
                  <a:pos x="T8" y="T9"/>
                </a:cxn>
                <a:cxn ang="0">
                  <a:pos x="T10" y="T11"/>
                </a:cxn>
                <a:cxn ang="0">
                  <a:pos x="T12" y="T13"/>
                </a:cxn>
              </a:cxnLst>
              <a:rect l="0" t="0" r="r" b="b"/>
              <a:pathLst>
                <a:path w="139" h="138">
                  <a:moveTo>
                    <a:pt x="38" y="17"/>
                  </a:moveTo>
                  <a:lnTo>
                    <a:pt x="38" y="17"/>
                  </a:lnTo>
                  <a:cubicBezTo>
                    <a:pt x="67" y="0"/>
                    <a:pt x="105" y="9"/>
                    <a:pt x="122" y="38"/>
                  </a:cubicBezTo>
                  <a:cubicBezTo>
                    <a:pt x="139" y="67"/>
                    <a:pt x="130" y="104"/>
                    <a:pt x="101" y="121"/>
                  </a:cubicBezTo>
                  <a:cubicBezTo>
                    <a:pt x="72" y="138"/>
                    <a:pt x="35" y="129"/>
                    <a:pt x="18" y="100"/>
                  </a:cubicBezTo>
                  <a:cubicBezTo>
                    <a:pt x="0" y="72"/>
                    <a:pt x="10" y="34"/>
                    <a:pt x="38" y="17"/>
                  </a:cubicBezTo>
                  <a:lnTo>
                    <a:pt x="38" y="17"/>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8" name="Freeform 136">
              <a:extLst>
                <a:ext uri="{FF2B5EF4-FFF2-40B4-BE49-F238E27FC236}">
                  <a16:creationId xmlns:a16="http://schemas.microsoft.com/office/drawing/2014/main" id="{02247A9E-4075-3B4A-9E57-E8B3E99CC4EA}"/>
                </a:ext>
              </a:extLst>
            </p:cNvPr>
            <p:cNvSpPr>
              <a:spLocks/>
            </p:cNvSpPr>
            <p:nvPr/>
          </p:nvSpPr>
          <p:spPr bwMode="auto">
            <a:xfrm>
              <a:off x="5488036" y="3587756"/>
              <a:ext cx="76201" cy="76200"/>
            </a:xfrm>
            <a:custGeom>
              <a:avLst/>
              <a:gdLst>
                <a:gd name="T0" fmla="*/ 38 w 139"/>
                <a:gd name="T1" fmla="*/ 17 h 139"/>
                <a:gd name="T2" fmla="*/ 38 w 139"/>
                <a:gd name="T3" fmla="*/ 17 h 139"/>
                <a:gd name="T4" fmla="*/ 121 w 139"/>
                <a:gd name="T5" fmla="*/ 38 h 139"/>
                <a:gd name="T6" fmla="*/ 100 w 139"/>
                <a:gd name="T7" fmla="*/ 121 h 139"/>
                <a:gd name="T8" fmla="*/ 17 w 139"/>
                <a:gd name="T9" fmla="*/ 100 h 139"/>
                <a:gd name="T10" fmla="*/ 38 w 139"/>
                <a:gd name="T11" fmla="*/ 17 h 139"/>
                <a:gd name="T12" fmla="*/ 38 w 139"/>
                <a:gd name="T13" fmla="*/ 17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38" y="17"/>
                  </a:moveTo>
                  <a:lnTo>
                    <a:pt x="38" y="17"/>
                  </a:lnTo>
                  <a:cubicBezTo>
                    <a:pt x="67" y="0"/>
                    <a:pt x="104" y="9"/>
                    <a:pt x="121" y="38"/>
                  </a:cubicBezTo>
                  <a:cubicBezTo>
                    <a:pt x="139" y="67"/>
                    <a:pt x="129" y="104"/>
                    <a:pt x="100" y="121"/>
                  </a:cubicBezTo>
                  <a:cubicBezTo>
                    <a:pt x="72" y="139"/>
                    <a:pt x="34" y="129"/>
                    <a:pt x="17" y="100"/>
                  </a:cubicBezTo>
                  <a:cubicBezTo>
                    <a:pt x="0" y="72"/>
                    <a:pt x="9" y="34"/>
                    <a:pt x="38" y="17"/>
                  </a:cubicBezTo>
                  <a:lnTo>
                    <a:pt x="38" y="17"/>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99" name="Freeform 137">
              <a:extLst>
                <a:ext uri="{FF2B5EF4-FFF2-40B4-BE49-F238E27FC236}">
                  <a16:creationId xmlns:a16="http://schemas.microsoft.com/office/drawing/2014/main" id="{05D5A5EA-C635-3C44-BD03-3FA679646A1C}"/>
                </a:ext>
              </a:extLst>
            </p:cNvPr>
            <p:cNvSpPr>
              <a:spLocks/>
            </p:cNvSpPr>
            <p:nvPr/>
          </p:nvSpPr>
          <p:spPr bwMode="auto">
            <a:xfrm>
              <a:off x="5488036" y="3587756"/>
              <a:ext cx="76201" cy="76200"/>
            </a:xfrm>
            <a:custGeom>
              <a:avLst/>
              <a:gdLst>
                <a:gd name="T0" fmla="*/ 38 w 139"/>
                <a:gd name="T1" fmla="*/ 17 h 139"/>
                <a:gd name="T2" fmla="*/ 38 w 139"/>
                <a:gd name="T3" fmla="*/ 17 h 139"/>
                <a:gd name="T4" fmla="*/ 121 w 139"/>
                <a:gd name="T5" fmla="*/ 38 h 139"/>
                <a:gd name="T6" fmla="*/ 100 w 139"/>
                <a:gd name="T7" fmla="*/ 121 h 139"/>
                <a:gd name="T8" fmla="*/ 17 w 139"/>
                <a:gd name="T9" fmla="*/ 100 h 139"/>
                <a:gd name="T10" fmla="*/ 38 w 139"/>
                <a:gd name="T11" fmla="*/ 17 h 139"/>
                <a:gd name="T12" fmla="*/ 38 w 139"/>
                <a:gd name="T13" fmla="*/ 17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38" y="17"/>
                  </a:moveTo>
                  <a:lnTo>
                    <a:pt x="38" y="17"/>
                  </a:lnTo>
                  <a:cubicBezTo>
                    <a:pt x="67" y="0"/>
                    <a:pt x="104" y="9"/>
                    <a:pt x="121" y="38"/>
                  </a:cubicBezTo>
                  <a:cubicBezTo>
                    <a:pt x="139" y="67"/>
                    <a:pt x="129" y="104"/>
                    <a:pt x="100" y="121"/>
                  </a:cubicBezTo>
                  <a:cubicBezTo>
                    <a:pt x="72" y="139"/>
                    <a:pt x="34" y="129"/>
                    <a:pt x="17" y="100"/>
                  </a:cubicBezTo>
                  <a:cubicBezTo>
                    <a:pt x="0" y="72"/>
                    <a:pt x="9" y="34"/>
                    <a:pt x="38" y="17"/>
                  </a:cubicBezTo>
                  <a:lnTo>
                    <a:pt x="38" y="17"/>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0" name="Freeform 138">
              <a:extLst>
                <a:ext uri="{FF2B5EF4-FFF2-40B4-BE49-F238E27FC236}">
                  <a16:creationId xmlns:a16="http://schemas.microsoft.com/office/drawing/2014/main" id="{4E9C23FB-55F5-5C4E-90B1-6D06CE3D7872}"/>
                </a:ext>
              </a:extLst>
            </p:cNvPr>
            <p:cNvSpPr>
              <a:spLocks/>
            </p:cNvSpPr>
            <p:nvPr/>
          </p:nvSpPr>
          <p:spPr bwMode="auto">
            <a:xfrm>
              <a:off x="5130846" y="2446342"/>
              <a:ext cx="73026" cy="74613"/>
            </a:xfrm>
            <a:custGeom>
              <a:avLst/>
              <a:gdLst>
                <a:gd name="T0" fmla="*/ 84 w 135"/>
                <a:gd name="T1" fmla="*/ 9 h 135"/>
                <a:gd name="T2" fmla="*/ 84 w 135"/>
                <a:gd name="T3" fmla="*/ 9 h 135"/>
                <a:gd name="T4" fmla="*/ 126 w 135"/>
                <a:gd name="T5" fmla="*/ 85 h 135"/>
                <a:gd name="T6" fmla="*/ 50 w 135"/>
                <a:gd name="T7" fmla="*/ 126 h 135"/>
                <a:gd name="T8" fmla="*/ 9 w 135"/>
                <a:gd name="T9" fmla="*/ 51 h 135"/>
                <a:gd name="T10" fmla="*/ 84 w 135"/>
                <a:gd name="T11" fmla="*/ 9 h 135"/>
                <a:gd name="T12" fmla="*/ 84 w 135"/>
                <a:gd name="T13" fmla="*/ 9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4" y="9"/>
                  </a:moveTo>
                  <a:lnTo>
                    <a:pt x="84" y="9"/>
                  </a:lnTo>
                  <a:cubicBezTo>
                    <a:pt x="117" y="19"/>
                    <a:pt x="135" y="52"/>
                    <a:pt x="126" y="85"/>
                  </a:cubicBezTo>
                  <a:cubicBezTo>
                    <a:pt x="116" y="117"/>
                    <a:pt x="83" y="135"/>
                    <a:pt x="50" y="126"/>
                  </a:cubicBezTo>
                  <a:cubicBezTo>
                    <a:pt x="18" y="117"/>
                    <a:pt x="0" y="83"/>
                    <a:pt x="9" y="51"/>
                  </a:cubicBezTo>
                  <a:cubicBezTo>
                    <a:pt x="19" y="18"/>
                    <a:pt x="52" y="0"/>
                    <a:pt x="84" y="9"/>
                  </a:cubicBezTo>
                  <a:lnTo>
                    <a:pt x="84" y="9"/>
                  </a:lnTo>
                  <a:close/>
                </a:path>
              </a:pathLst>
            </a:custGeom>
            <a:solidFill>
              <a:srgbClr val="00BCE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1" name="Freeform 139">
              <a:extLst>
                <a:ext uri="{FF2B5EF4-FFF2-40B4-BE49-F238E27FC236}">
                  <a16:creationId xmlns:a16="http://schemas.microsoft.com/office/drawing/2014/main" id="{26CD6DD6-7A52-3848-835B-455878267F40}"/>
                </a:ext>
              </a:extLst>
            </p:cNvPr>
            <p:cNvSpPr>
              <a:spLocks/>
            </p:cNvSpPr>
            <p:nvPr/>
          </p:nvSpPr>
          <p:spPr bwMode="auto">
            <a:xfrm>
              <a:off x="5130846" y="2446342"/>
              <a:ext cx="73026" cy="74613"/>
            </a:xfrm>
            <a:custGeom>
              <a:avLst/>
              <a:gdLst>
                <a:gd name="T0" fmla="*/ 84 w 135"/>
                <a:gd name="T1" fmla="*/ 9 h 135"/>
                <a:gd name="T2" fmla="*/ 84 w 135"/>
                <a:gd name="T3" fmla="*/ 9 h 135"/>
                <a:gd name="T4" fmla="*/ 126 w 135"/>
                <a:gd name="T5" fmla="*/ 85 h 135"/>
                <a:gd name="T6" fmla="*/ 50 w 135"/>
                <a:gd name="T7" fmla="*/ 126 h 135"/>
                <a:gd name="T8" fmla="*/ 9 w 135"/>
                <a:gd name="T9" fmla="*/ 51 h 135"/>
                <a:gd name="T10" fmla="*/ 84 w 135"/>
                <a:gd name="T11" fmla="*/ 9 h 135"/>
                <a:gd name="T12" fmla="*/ 84 w 135"/>
                <a:gd name="T13" fmla="*/ 9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4" y="9"/>
                  </a:moveTo>
                  <a:lnTo>
                    <a:pt x="84" y="9"/>
                  </a:lnTo>
                  <a:cubicBezTo>
                    <a:pt x="117" y="19"/>
                    <a:pt x="135" y="52"/>
                    <a:pt x="126" y="85"/>
                  </a:cubicBezTo>
                  <a:cubicBezTo>
                    <a:pt x="116" y="117"/>
                    <a:pt x="83" y="135"/>
                    <a:pt x="50" y="126"/>
                  </a:cubicBezTo>
                  <a:cubicBezTo>
                    <a:pt x="18" y="117"/>
                    <a:pt x="0" y="83"/>
                    <a:pt x="9" y="51"/>
                  </a:cubicBezTo>
                  <a:cubicBezTo>
                    <a:pt x="19" y="18"/>
                    <a:pt x="52" y="0"/>
                    <a:pt x="84" y="9"/>
                  </a:cubicBezTo>
                  <a:lnTo>
                    <a:pt x="84" y="9"/>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2" name="Freeform 140">
              <a:extLst>
                <a:ext uri="{FF2B5EF4-FFF2-40B4-BE49-F238E27FC236}">
                  <a16:creationId xmlns:a16="http://schemas.microsoft.com/office/drawing/2014/main" id="{2AB2EA6D-55BE-DA44-B1D1-AC3FB5177F2E}"/>
                </a:ext>
              </a:extLst>
            </p:cNvPr>
            <p:cNvSpPr>
              <a:spLocks/>
            </p:cNvSpPr>
            <p:nvPr/>
          </p:nvSpPr>
          <p:spPr bwMode="auto">
            <a:xfrm>
              <a:off x="5111795" y="2513017"/>
              <a:ext cx="73026" cy="73025"/>
            </a:xfrm>
            <a:custGeom>
              <a:avLst/>
              <a:gdLst>
                <a:gd name="T0" fmla="*/ 84 w 135"/>
                <a:gd name="T1" fmla="*/ 9 h 135"/>
                <a:gd name="T2" fmla="*/ 84 w 135"/>
                <a:gd name="T3" fmla="*/ 9 h 135"/>
                <a:gd name="T4" fmla="*/ 126 w 135"/>
                <a:gd name="T5" fmla="*/ 85 h 135"/>
                <a:gd name="T6" fmla="*/ 50 w 135"/>
                <a:gd name="T7" fmla="*/ 126 h 135"/>
                <a:gd name="T8" fmla="*/ 9 w 135"/>
                <a:gd name="T9" fmla="*/ 50 h 135"/>
                <a:gd name="T10" fmla="*/ 84 w 135"/>
                <a:gd name="T11" fmla="*/ 9 h 135"/>
                <a:gd name="T12" fmla="*/ 84 w 135"/>
                <a:gd name="T13" fmla="*/ 9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4" y="9"/>
                  </a:moveTo>
                  <a:lnTo>
                    <a:pt x="84" y="9"/>
                  </a:lnTo>
                  <a:cubicBezTo>
                    <a:pt x="117" y="19"/>
                    <a:pt x="135" y="52"/>
                    <a:pt x="126" y="85"/>
                  </a:cubicBezTo>
                  <a:cubicBezTo>
                    <a:pt x="116" y="117"/>
                    <a:pt x="83" y="135"/>
                    <a:pt x="50" y="126"/>
                  </a:cubicBezTo>
                  <a:cubicBezTo>
                    <a:pt x="18" y="116"/>
                    <a:pt x="0" y="83"/>
                    <a:pt x="9" y="50"/>
                  </a:cubicBezTo>
                  <a:cubicBezTo>
                    <a:pt x="19" y="18"/>
                    <a:pt x="52" y="0"/>
                    <a:pt x="84" y="9"/>
                  </a:cubicBezTo>
                  <a:lnTo>
                    <a:pt x="84" y="9"/>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3" name="Freeform 141">
              <a:extLst>
                <a:ext uri="{FF2B5EF4-FFF2-40B4-BE49-F238E27FC236}">
                  <a16:creationId xmlns:a16="http://schemas.microsoft.com/office/drawing/2014/main" id="{953C941D-A451-0149-8A2F-5AE67A173288}"/>
                </a:ext>
              </a:extLst>
            </p:cNvPr>
            <p:cNvSpPr>
              <a:spLocks/>
            </p:cNvSpPr>
            <p:nvPr/>
          </p:nvSpPr>
          <p:spPr bwMode="auto">
            <a:xfrm>
              <a:off x="5111795" y="2513017"/>
              <a:ext cx="73026" cy="73025"/>
            </a:xfrm>
            <a:custGeom>
              <a:avLst/>
              <a:gdLst>
                <a:gd name="T0" fmla="*/ 84 w 135"/>
                <a:gd name="T1" fmla="*/ 9 h 135"/>
                <a:gd name="T2" fmla="*/ 84 w 135"/>
                <a:gd name="T3" fmla="*/ 9 h 135"/>
                <a:gd name="T4" fmla="*/ 126 w 135"/>
                <a:gd name="T5" fmla="*/ 85 h 135"/>
                <a:gd name="T6" fmla="*/ 50 w 135"/>
                <a:gd name="T7" fmla="*/ 126 h 135"/>
                <a:gd name="T8" fmla="*/ 9 w 135"/>
                <a:gd name="T9" fmla="*/ 50 h 135"/>
                <a:gd name="T10" fmla="*/ 84 w 135"/>
                <a:gd name="T11" fmla="*/ 9 h 135"/>
                <a:gd name="T12" fmla="*/ 84 w 135"/>
                <a:gd name="T13" fmla="*/ 9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4" y="9"/>
                  </a:moveTo>
                  <a:lnTo>
                    <a:pt x="84" y="9"/>
                  </a:lnTo>
                  <a:cubicBezTo>
                    <a:pt x="117" y="19"/>
                    <a:pt x="135" y="52"/>
                    <a:pt x="126" y="85"/>
                  </a:cubicBezTo>
                  <a:cubicBezTo>
                    <a:pt x="116" y="117"/>
                    <a:pt x="83" y="135"/>
                    <a:pt x="50" y="126"/>
                  </a:cubicBezTo>
                  <a:cubicBezTo>
                    <a:pt x="18" y="116"/>
                    <a:pt x="0" y="83"/>
                    <a:pt x="9" y="50"/>
                  </a:cubicBezTo>
                  <a:cubicBezTo>
                    <a:pt x="19" y="18"/>
                    <a:pt x="52" y="0"/>
                    <a:pt x="84" y="9"/>
                  </a:cubicBezTo>
                  <a:lnTo>
                    <a:pt x="84" y="9"/>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4" name="Freeform 142">
              <a:extLst>
                <a:ext uri="{FF2B5EF4-FFF2-40B4-BE49-F238E27FC236}">
                  <a16:creationId xmlns:a16="http://schemas.microsoft.com/office/drawing/2014/main" id="{4B00D492-8D44-D04F-93A0-E25D750F7BB4}"/>
                </a:ext>
              </a:extLst>
            </p:cNvPr>
            <p:cNvSpPr>
              <a:spLocks/>
            </p:cNvSpPr>
            <p:nvPr/>
          </p:nvSpPr>
          <p:spPr bwMode="auto">
            <a:xfrm>
              <a:off x="5092745" y="2576517"/>
              <a:ext cx="74613" cy="74613"/>
            </a:xfrm>
            <a:custGeom>
              <a:avLst/>
              <a:gdLst>
                <a:gd name="T0" fmla="*/ 84 w 135"/>
                <a:gd name="T1" fmla="*/ 10 h 136"/>
                <a:gd name="T2" fmla="*/ 84 w 135"/>
                <a:gd name="T3" fmla="*/ 10 h 136"/>
                <a:gd name="T4" fmla="*/ 126 w 135"/>
                <a:gd name="T5" fmla="*/ 85 h 136"/>
                <a:gd name="T6" fmla="*/ 50 w 135"/>
                <a:gd name="T7" fmla="*/ 126 h 136"/>
                <a:gd name="T8" fmla="*/ 9 w 135"/>
                <a:gd name="T9" fmla="*/ 51 h 136"/>
                <a:gd name="T10" fmla="*/ 84 w 135"/>
                <a:gd name="T11" fmla="*/ 10 h 136"/>
                <a:gd name="T12" fmla="*/ 84 w 135"/>
                <a:gd name="T13" fmla="*/ 10 h 136"/>
              </a:gdLst>
              <a:ahLst/>
              <a:cxnLst>
                <a:cxn ang="0">
                  <a:pos x="T0" y="T1"/>
                </a:cxn>
                <a:cxn ang="0">
                  <a:pos x="T2" y="T3"/>
                </a:cxn>
                <a:cxn ang="0">
                  <a:pos x="T4" y="T5"/>
                </a:cxn>
                <a:cxn ang="0">
                  <a:pos x="T6" y="T7"/>
                </a:cxn>
                <a:cxn ang="0">
                  <a:pos x="T8" y="T9"/>
                </a:cxn>
                <a:cxn ang="0">
                  <a:pos x="T10" y="T11"/>
                </a:cxn>
                <a:cxn ang="0">
                  <a:pos x="T12" y="T13"/>
                </a:cxn>
              </a:cxnLst>
              <a:rect l="0" t="0" r="r" b="b"/>
              <a:pathLst>
                <a:path w="135" h="136">
                  <a:moveTo>
                    <a:pt x="84" y="10"/>
                  </a:moveTo>
                  <a:lnTo>
                    <a:pt x="84" y="10"/>
                  </a:lnTo>
                  <a:cubicBezTo>
                    <a:pt x="117" y="19"/>
                    <a:pt x="135" y="53"/>
                    <a:pt x="126" y="85"/>
                  </a:cubicBezTo>
                  <a:cubicBezTo>
                    <a:pt x="116" y="117"/>
                    <a:pt x="83" y="136"/>
                    <a:pt x="50" y="126"/>
                  </a:cubicBezTo>
                  <a:cubicBezTo>
                    <a:pt x="18" y="117"/>
                    <a:pt x="0" y="83"/>
                    <a:pt x="9" y="51"/>
                  </a:cubicBezTo>
                  <a:cubicBezTo>
                    <a:pt x="19" y="19"/>
                    <a:pt x="52" y="0"/>
                    <a:pt x="84" y="10"/>
                  </a:cubicBezTo>
                  <a:lnTo>
                    <a:pt x="84" y="10"/>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5" name="Freeform 143">
              <a:extLst>
                <a:ext uri="{FF2B5EF4-FFF2-40B4-BE49-F238E27FC236}">
                  <a16:creationId xmlns:a16="http://schemas.microsoft.com/office/drawing/2014/main" id="{D3A56A6E-B907-2344-B587-3E921669B776}"/>
                </a:ext>
              </a:extLst>
            </p:cNvPr>
            <p:cNvSpPr>
              <a:spLocks/>
            </p:cNvSpPr>
            <p:nvPr/>
          </p:nvSpPr>
          <p:spPr bwMode="auto">
            <a:xfrm>
              <a:off x="5092745" y="2576517"/>
              <a:ext cx="74613" cy="74613"/>
            </a:xfrm>
            <a:custGeom>
              <a:avLst/>
              <a:gdLst>
                <a:gd name="T0" fmla="*/ 84 w 135"/>
                <a:gd name="T1" fmla="*/ 10 h 136"/>
                <a:gd name="T2" fmla="*/ 84 w 135"/>
                <a:gd name="T3" fmla="*/ 10 h 136"/>
                <a:gd name="T4" fmla="*/ 126 w 135"/>
                <a:gd name="T5" fmla="*/ 85 h 136"/>
                <a:gd name="T6" fmla="*/ 50 w 135"/>
                <a:gd name="T7" fmla="*/ 126 h 136"/>
                <a:gd name="T8" fmla="*/ 9 w 135"/>
                <a:gd name="T9" fmla="*/ 51 h 136"/>
                <a:gd name="T10" fmla="*/ 84 w 135"/>
                <a:gd name="T11" fmla="*/ 10 h 136"/>
                <a:gd name="T12" fmla="*/ 84 w 135"/>
                <a:gd name="T13" fmla="*/ 10 h 136"/>
              </a:gdLst>
              <a:ahLst/>
              <a:cxnLst>
                <a:cxn ang="0">
                  <a:pos x="T0" y="T1"/>
                </a:cxn>
                <a:cxn ang="0">
                  <a:pos x="T2" y="T3"/>
                </a:cxn>
                <a:cxn ang="0">
                  <a:pos x="T4" y="T5"/>
                </a:cxn>
                <a:cxn ang="0">
                  <a:pos x="T6" y="T7"/>
                </a:cxn>
                <a:cxn ang="0">
                  <a:pos x="T8" y="T9"/>
                </a:cxn>
                <a:cxn ang="0">
                  <a:pos x="T10" y="T11"/>
                </a:cxn>
                <a:cxn ang="0">
                  <a:pos x="T12" y="T13"/>
                </a:cxn>
              </a:cxnLst>
              <a:rect l="0" t="0" r="r" b="b"/>
              <a:pathLst>
                <a:path w="135" h="136">
                  <a:moveTo>
                    <a:pt x="84" y="10"/>
                  </a:moveTo>
                  <a:lnTo>
                    <a:pt x="84" y="10"/>
                  </a:lnTo>
                  <a:cubicBezTo>
                    <a:pt x="117" y="19"/>
                    <a:pt x="135" y="53"/>
                    <a:pt x="126" y="85"/>
                  </a:cubicBezTo>
                  <a:cubicBezTo>
                    <a:pt x="116" y="117"/>
                    <a:pt x="83" y="136"/>
                    <a:pt x="50" y="126"/>
                  </a:cubicBezTo>
                  <a:cubicBezTo>
                    <a:pt x="18" y="117"/>
                    <a:pt x="0" y="83"/>
                    <a:pt x="9" y="51"/>
                  </a:cubicBezTo>
                  <a:cubicBezTo>
                    <a:pt x="19" y="19"/>
                    <a:pt x="52" y="0"/>
                    <a:pt x="84" y="10"/>
                  </a:cubicBezTo>
                  <a:lnTo>
                    <a:pt x="84" y="1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6" name="Freeform 144">
              <a:extLst>
                <a:ext uri="{FF2B5EF4-FFF2-40B4-BE49-F238E27FC236}">
                  <a16:creationId xmlns:a16="http://schemas.microsoft.com/office/drawing/2014/main" id="{9287228F-F37D-9B4B-B01A-9701D504771C}"/>
                </a:ext>
              </a:extLst>
            </p:cNvPr>
            <p:cNvSpPr>
              <a:spLocks/>
            </p:cNvSpPr>
            <p:nvPr/>
          </p:nvSpPr>
          <p:spPr bwMode="auto">
            <a:xfrm>
              <a:off x="5519786" y="1919292"/>
              <a:ext cx="74613" cy="76200"/>
            </a:xfrm>
            <a:custGeom>
              <a:avLst/>
              <a:gdLst>
                <a:gd name="T0" fmla="*/ 98 w 138"/>
                <a:gd name="T1" fmla="*/ 16 h 139"/>
                <a:gd name="T2" fmla="*/ 98 w 138"/>
                <a:gd name="T3" fmla="*/ 16 h 139"/>
                <a:gd name="T4" fmla="*/ 122 w 138"/>
                <a:gd name="T5" fmla="*/ 99 h 139"/>
                <a:gd name="T6" fmla="*/ 40 w 138"/>
                <a:gd name="T7" fmla="*/ 123 h 139"/>
                <a:gd name="T8" fmla="*/ 16 w 138"/>
                <a:gd name="T9" fmla="*/ 41 h 139"/>
                <a:gd name="T10" fmla="*/ 98 w 138"/>
                <a:gd name="T11" fmla="*/ 16 h 139"/>
                <a:gd name="T12" fmla="*/ 98 w 138"/>
                <a:gd name="T13" fmla="*/ 16 h 139"/>
              </a:gdLst>
              <a:ahLst/>
              <a:cxnLst>
                <a:cxn ang="0">
                  <a:pos x="T0" y="T1"/>
                </a:cxn>
                <a:cxn ang="0">
                  <a:pos x="T2" y="T3"/>
                </a:cxn>
                <a:cxn ang="0">
                  <a:pos x="T4" y="T5"/>
                </a:cxn>
                <a:cxn ang="0">
                  <a:pos x="T6" y="T7"/>
                </a:cxn>
                <a:cxn ang="0">
                  <a:pos x="T8" y="T9"/>
                </a:cxn>
                <a:cxn ang="0">
                  <a:pos x="T10" y="T11"/>
                </a:cxn>
                <a:cxn ang="0">
                  <a:pos x="T12" y="T13"/>
                </a:cxn>
              </a:cxnLst>
              <a:rect l="0" t="0" r="r" b="b"/>
              <a:pathLst>
                <a:path w="138" h="139">
                  <a:moveTo>
                    <a:pt x="98" y="16"/>
                  </a:moveTo>
                  <a:lnTo>
                    <a:pt x="98" y="16"/>
                  </a:lnTo>
                  <a:cubicBezTo>
                    <a:pt x="128" y="32"/>
                    <a:pt x="138" y="69"/>
                    <a:pt x="122" y="99"/>
                  </a:cubicBezTo>
                  <a:cubicBezTo>
                    <a:pt x="106" y="128"/>
                    <a:pt x="70" y="139"/>
                    <a:pt x="40" y="123"/>
                  </a:cubicBezTo>
                  <a:cubicBezTo>
                    <a:pt x="11" y="107"/>
                    <a:pt x="0" y="70"/>
                    <a:pt x="16" y="41"/>
                  </a:cubicBezTo>
                  <a:cubicBezTo>
                    <a:pt x="32" y="11"/>
                    <a:pt x="69" y="0"/>
                    <a:pt x="98" y="16"/>
                  </a:cubicBezTo>
                  <a:lnTo>
                    <a:pt x="98" y="16"/>
                  </a:lnTo>
                  <a:close/>
                </a:path>
              </a:pathLst>
            </a:custGeom>
            <a:solidFill>
              <a:srgbClr val="00BCE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7" name="Freeform 145">
              <a:extLst>
                <a:ext uri="{FF2B5EF4-FFF2-40B4-BE49-F238E27FC236}">
                  <a16:creationId xmlns:a16="http://schemas.microsoft.com/office/drawing/2014/main" id="{53A96753-F385-824C-998E-246F87D62DFE}"/>
                </a:ext>
              </a:extLst>
            </p:cNvPr>
            <p:cNvSpPr>
              <a:spLocks/>
            </p:cNvSpPr>
            <p:nvPr/>
          </p:nvSpPr>
          <p:spPr bwMode="auto">
            <a:xfrm>
              <a:off x="5519786" y="1919292"/>
              <a:ext cx="74613" cy="76200"/>
            </a:xfrm>
            <a:custGeom>
              <a:avLst/>
              <a:gdLst>
                <a:gd name="T0" fmla="*/ 98 w 138"/>
                <a:gd name="T1" fmla="*/ 16 h 139"/>
                <a:gd name="T2" fmla="*/ 98 w 138"/>
                <a:gd name="T3" fmla="*/ 16 h 139"/>
                <a:gd name="T4" fmla="*/ 122 w 138"/>
                <a:gd name="T5" fmla="*/ 99 h 139"/>
                <a:gd name="T6" fmla="*/ 40 w 138"/>
                <a:gd name="T7" fmla="*/ 123 h 139"/>
                <a:gd name="T8" fmla="*/ 16 w 138"/>
                <a:gd name="T9" fmla="*/ 41 h 139"/>
                <a:gd name="T10" fmla="*/ 98 w 138"/>
                <a:gd name="T11" fmla="*/ 16 h 139"/>
                <a:gd name="T12" fmla="*/ 98 w 138"/>
                <a:gd name="T13" fmla="*/ 16 h 139"/>
              </a:gdLst>
              <a:ahLst/>
              <a:cxnLst>
                <a:cxn ang="0">
                  <a:pos x="T0" y="T1"/>
                </a:cxn>
                <a:cxn ang="0">
                  <a:pos x="T2" y="T3"/>
                </a:cxn>
                <a:cxn ang="0">
                  <a:pos x="T4" y="T5"/>
                </a:cxn>
                <a:cxn ang="0">
                  <a:pos x="T6" y="T7"/>
                </a:cxn>
                <a:cxn ang="0">
                  <a:pos x="T8" y="T9"/>
                </a:cxn>
                <a:cxn ang="0">
                  <a:pos x="T10" y="T11"/>
                </a:cxn>
                <a:cxn ang="0">
                  <a:pos x="T12" y="T13"/>
                </a:cxn>
              </a:cxnLst>
              <a:rect l="0" t="0" r="r" b="b"/>
              <a:pathLst>
                <a:path w="138" h="139">
                  <a:moveTo>
                    <a:pt x="98" y="16"/>
                  </a:moveTo>
                  <a:lnTo>
                    <a:pt x="98" y="16"/>
                  </a:lnTo>
                  <a:cubicBezTo>
                    <a:pt x="128" y="32"/>
                    <a:pt x="138" y="69"/>
                    <a:pt x="122" y="99"/>
                  </a:cubicBezTo>
                  <a:cubicBezTo>
                    <a:pt x="106" y="128"/>
                    <a:pt x="70" y="139"/>
                    <a:pt x="40" y="123"/>
                  </a:cubicBezTo>
                  <a:cubicBezTo>
                    <a:pt x="11" y="107"/>
                    <a:pt x="0" y="70"/>
                    <a:pt x="16" y="41"/>
                  </a:cubicBezTo>
                  <a:cubicBezTo>
                    <a:pt x="32" y="11"/>
                    <a:pt x="69" y="0"/>
                    <a:pt x="98" y="16"/>
                  </a:cubicBezTo>
                  <a:lnTo>
                    <a:pt x="98" y="1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8" name="Freeform 146">
              <a:extLst>
                <a:ext uri="{FF2B5EF4-FFF2-40B4-BE49-F238E27FC236}">
                  <a16:creationId xmlns:a16="http://schemas.microsoft.com/office/drawing/2014/main" id="{1FE1260B-F59E-864C-A198-6D73678F0257}"/>
                </a:ext>
              </a:extLst>
            </p:cNvPr>
            <p:cNvSpPr>
              <a:spLocks/>
            </p:cNvSpPr>
            <p:nvPr/>
          </p:nvSpPr>
          <p:spPr bwMode="auto">
            <a:xfrm>
              <a:off x="5486449" y="1979617"/>
              <a:ext cx="76201" cy="76200"/>
            </a:xfrm>
            <a:custGeom>
              <a:avLst/>
              <a:gdLst>
                <a:gd name="T0" fmla="*/ 98 w 139"/>
                <a:gd name="T1" fmla="*/ 16 h 139"/>
                <a:gd name="T2" fmla="*/ 98 w 139"/>
                <a:gd name="T3" fmla="*/ 16 h 139"/>
                <a:gd name="T4" fmla="*/ 123 w 139"/>
                <a:gd name="T5" fmla="*/ 99 h 139"/>
                <a:gd name="T6" fmla="*/ 40 w 139"/>
                <a:gd name="T7" fmla="*/ 123 h 139"/>
                <a:gd name="T8" fmla="*/ 16 w 139"/>
                <a:gd name="T9" fmla="*/ 41 h 139"/>
                <a:gd name="T10" fmla="*/ 98 w 139"/>
                <a:gd name="T11" fmla="*/ 16 h 139"/>
                <a:gd name="T12" fmla="*/ 98 w 139"/>
                <a:gd name="T13" fmla="*/ 16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98" y="16"/>
                  </a:moveTo>
                  <a:lnTo>
                    <a:pt x="98" y="16"/>
                  </a:lnTo>
                  <a:cubicBezTo>
                    <a:pt x="128" y="32"/>
                    <a:pt x="139" y="69"/>
                    <a:pt x="123" y="99"/>
                  </a:cubicBezTo>
                  <a:cubicBezTo>
                    <a:pt x="107" y="128"/>
                    <a:pt x="70" y="139"/>
                    <a:pt x="40" y="123"/>
                  </a:cubicBezTo>
                  <a:cubicBezTo>
                    <a:pt x="11" y="107"/>
                    <a:pt x="0" y="70"/>
                    <a:pt x="16" y="41"/>
                  </a:cubicBezTo>
                  <a:cubicBezTo>
                    <a:pt x="32" y="11"/>
                    <a:pt x="69" y="0"/>
                    <a:pt x="98" y="16"/>
                  </a:cubicBezTo>
                  <a:lnTo>
                    <a:pt x="98" y="16"/>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09" name="Freeform 147">
              <a:extLst>
                <a:ext uri="{FF2B5EF4-FFF2-40B4-BE49-F238E27FC236}">
                  <a16:creationId xmlns:a16="http://schemas.microsoft.com/office/drawing/2014/main" id="{5A2B61F0-C554-D049-BE4E-24EC29BE55E5}"/>
                </a:ext>
              </a:extLst>
            </p:cNvPr>
            <p:cNvSpPr>
              <a:spLocks/>
            </p:cNvSpPr>
            <p:nvPr/>
          </p:nvSpPr>
          <p:spPr bwMode="auto">
            <a:xfrm>
              <a:off x="5486449" y="1979617"/>
              <a:ext cx="76201" cy="76200"/>
            </a:xfrm>
            <a:custGeom>
              <a:avLst/>
              <a:gdLst>
                <a:gd name="T0" fmla="*/ 98 w 139"/>
                <a:gd name="T1" fmla="*/ 16 h 139"/>
                <a:gd name="T2" fmla="*/ 98 w 139"/>
                <a:gd name="T3" fmla="*/ 16 h 139"/>
                <a:gd name="T4" fmla="*/ 123 w 139"/>
                <a:gd name="T5" fmla="*/ 99 h 139"/>
                <a:gd name="T6" fmla="*/ 40 w 139"/>
                <a:gd name="T7" fmla="*/ 123 h 139"/>
                <a:gd name="T8" fmla="*/ 16 w 139"/>
                <a:gd name="T9" fmla="*/ 41 h 139"/>
                <a:gd name="T10" fmla="*/ 98 w 139"/>
                <a:gd name="T11" fmla="*/ 16 h 139"/>
                <a:gd name="T12" fmla="*/ 98 w 139"/>
                <a:gd name="T13" fmla="*/ 16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98" y="16"/>
                  </a:moveTo>
                  <a:lnTo>
                    <a:pt x="98" y="16"/>
                  </a:lnTo>
                  <a:cubicBezTo>
                    <a:pt x="128" y="32"/>
                    <a:pt x="139" y="69"/>
                    <a:pt x="123" y="99"/>
                  </a:cubicBezTo>
                  <a:cubicBezTo>
                    <a:pt x="107" y="128"/>
                    <a:pt x="70" y="139"/>
                    <a:pt x="40" y="123"/>
                  </a:cubicBezTo>
                  <a:cubicBezTo>
                    <a:pt x="11" y="107"/>
                    <a:pt x="0" y="70"/>
                    <a:pt x="16" y="41"/>
                  </a:cubicBezTo>
                  <a:cubicBezTo>
                    <a:pt x="32" y="11"/>
                    <a:pt x="69" y="0"/>
                    <a:pt x="98" y="16"/>
                  </a:cubicBezTo>
                  <a:lnTo>
                    <a:pt x="98" y="1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0" name="Freeform 148">
              <a:extLst>
                <a:ext uri="{FF2B5EF4-FFF2-40B4-BE49-F238E27FC236}">
                  <a16:creationId xmlns:a16="http://schemas.microsoft.com/office/drawing/2014/main" id="{A8E9B5A5-2FD8-8545-804C-F92123723022}"/>
                </a:ext>
              </a:extLst>
            </p:cNvPr>
            <p:cNvSpPr>
              <a:spLocks/>
            </p:cNvSpPr>
            <p:nvPr/>
          </p:nvSpPr>
          <p:spPr bwMode="auto">
            <a:xfrm>
              <a:off x="5454698" y="2038354"/>
              <a:ext cx="76201" cy="76200"/>
            </a:xfrm>
            <a:custGeom>
              <a:avLst/>
              <a:gdLst>
                <a:gd name="T0" fmla="*/ 98 w 139"/>
                <a:gd name="T1" fmla="*/ 16 h 139"/>
                <a:gd name="T2" fmla="*/ 98 w 139"/>
                <a:gd name="T3" fmla="*/ 16 h 139"/>
                <a:gd name="T4" fmla="*/ 123 w 139"/>
                <a:gd name="T5" fmla="*/ 98 h 139"/>
                <a:gd name="T6" fmla="*/ 40 w 139"/>
                <a:gd name="T7" fmla="*/ 123 h 139"/>
                <a:gd name="T8" fmla="*/ 16 w 139"/>
                <a:gd name="T9" fmla="*/ 40 h 139"/>
                <a:gd name="T10" fmla="*/ 98 w 139"/>
                <a:gd name="T11" fmla="*/ 16 h 139"/>
                <a:gd name="T12" fmla="*/ 98 w 139"/>
                <a:gd name="T13" fmla="*/ 16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98" y="16"/>
                  </a:moveTo>
                  <a:lnTo>
                    <a:pt x="98" y="16"/>
                  </a:lnTo>
                  <a:cubicBezTo>
                    <a:pt x="128" y="32"/>
                    <a:pt x="139" y="69"/>
                    <a:pt x="123" y="98"/>
                  </a:cubicBezTo>
                  <a:cubicBezTo>
                    <a:pt x="107" y="128"/>
                    <a:pt x="70" y="139"/>
                    <a:pt x="40" y="123"/>
                  </a:cubicBezTo>
                  <a:cubicBezTo>
                    <a:pt x="11" y="107"/>
                    <a:pt x="0" y="70"/>
                    <a:pt x="16" y="40"/>
                  </a:cubicBezTo>
                  <a:cubicBezTo>
                    <a:pt x="32" y="11"/>
                    <a:pt x="69" y="0"/>
                    <a:pt x="98" y="16"/>
                  </a:cubicBezTo>
                  <a:lnTo>
                    <a:pt x="98" y="16"/>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1" name="Freeform 149">
              <a:extLst>
                <a:ext uri="{FF2B5EF4-FFF2-40B4-BE49-F238E27FC236}">
                  <a16:creationId xmlns:a16="http://schemas.microsoft.com/office/drawing/2014/main" id="{E563CA51-EB31-DF4F-B608-071409BCAE34}"/>
                </a:ext>
              </a:extLst>
            </p:cNvPr>
            <p:cNvSpPr>
              <a:spLocks/>
            </p:cNvSpPr>
            <p:nvPr/>
          </p:nvSpPr>
          <p:spPr bwMode="auto">
            <a:xfrm>
              <a:off x="5454698" y="2038354"/>
              <a:ext cx="76201" cy="76200"/>
            </a:xfrm>
            <a:custGeom>
              <a:avLst/>
              <a:gdLst>
                <a:gd name="T0" fmla="*/ 98 w 139"/>
                <a:gd name="T1" fmla="*/ 16 h 139"/>
                <a:gd name="T2" fmla="*/ 98 w 139"/>
                <a:gd name="T3" fmla="*/ 16 h 139"/>
                <a:gd name="T4" fmla="*/ 123 w 139"/>
                <a:gd name="T5" fmla="*/ 98 h 139"/>
                <a:gd name="T6" fmla="*/ 40 w 139"/>
                <a:gd name="T7" fmla="*/ 123 h 139"/>
                <a:gd name="T8" fmla="*/ 16 w 139"/>
                <a:gd name="T9" fmla="*/ 40 h 139"/>
                <a:gd name="T10" fmla="*/ 98 w 139"/>
                <a:gd name="T11" fmla="*/ 16 h 139"/>
                <a:gd name="T12" fmla="*/ 98 w 139"/>
                <a:gd name="T13" fmla="*/ 16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98" y="16"/>
                  </a:moveTo>
                  <a:lnTo>
                    <a:pt x="98" y="16"/>
                  </a:lnTo>
                  <a:cubicBezTo>
                    <a:pt x="128" y="32"/>
                    <a:pt x="139" y="69"/>
                    <a:pt x="123" y="98"/>
                  </a:cubicBezTo>
                  <a:cubicBezTo>
                    <a:pt x="107" y="128"/>
                    <a:pt x="70" y="139"/>
                    <a:pt x="40" y="123"/>
                  </a:cubicBezTo>
                  <a:cubicBezTo>
                    <a:pt x="11" y="107"/>
                    <a:pt x="0" y="70"/>
                    <a:pt x="16" y="40"/>
                  </a:cubicBezTo>
                  <a:cubicBezTo>
                    <a:pt x="32" y="11"/>
                    <a:pt x="69" y="0"/>
                    <a:pt x="98" y="16"/>
                  </a:cubicBezTo>
                  <a:lnTo>
                    <a:pt x="98" y="16"/>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2" name="Freeform 150">
              <a:extLst>
                <a:ext uri="{FF2B5EF4-FFF2-40B4-BE49-F238E27FC236}">
                  <a16:creationId xmlns:a16="http://schemas.microsoft.com/office/drawing/2014/main" id="{6FE3309E-FBEB-014A-A31A-F509C1E0351D}"/>
                </a:ext>
              </a:extLst>
            </p:cNvPr>
            <p:cNvSpPr>
              <a:spLocks/>
            </p:cNvSpPr>
            <p:nvPr/>
          </p:nvSpPr>
          <p:spPr bwMode="auto">
            <a:xfrm>
              <a:off x="5707113" y="3130555"/>
              <a:ext cx="66676"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3" name="Freeform 151">
              <a:extLst>
                <a:ext uri="{FF2B5EF4-FFF2-40B4-BE49-F238E27FC236}">
                  <a16:creationId xmlns:a16="http://schemas.microsoft.com/office/drawing/2014/main" id="{C10F08E5-F2E4-F246-B1BC-A661A2BA272A}"/>
                </a:ext>
              </a:extLst>
            </p:cNvPr>
            <p:cNvSpPr>
              <a:spLocks/>
            </p:cNvSpPr>
            <p:nvPr/>
          </p:nvSpPr>
          <p:spPr bwMode="auto">
            <a:xfrm>
              <a:off x="5707113" y="3130555"/>
              <a:ext cx="66676" cy="65088"/>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7"/>
                    <a:pt x="27" y="0"/>
                    <a:pt x="60" y="0"/>
                  </a:cubicBezTo>
                  <a:cubicBezTo>
                    <a:pt x="93" y="0"/>
                    <a:pt x="120" y="27"/>
                    <a:pt x="120" y="60"/>
                  </a:cubicBezTo>
                  <a:cubicBezTo>
                    <a:pt x="120" y="93"/>
                    <a:pt x="93" y="120"/>
                    <a:pt x="60" y="120"/>
                  </a:cubicBezTo>
                  <a:cubicBezTo>
                    <a:pt x="27"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4" name="Freeform 152">
              <a:extLst>
                <a:ext uri="{FF2B5EF4-FFF2-40B4-BE49-F238E27FC236}">
                  <a16:creationId xmlns:a16="http://schemas.microsoft.com/office/drawing/2014/main" id="{C0B8638D-39FE-CB49-BD32-DE2C797E13FD}"/>
                </a:ext>
              </a:extLst>
            </p:cNvPr>
            <p:cNvSpPr>
              <a:spLocks/>
            </p:cNvSpPr>
            <p:nvPr/>
          </p:nvSpPr>
          <p:spPr bwMode="auto">
            <a:xfrm>
              <a:off x="5934127" y="2136779"/>
              <a:ext cx="65088" cy="66675"/>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6"/>
                    <a:pt x="27" y="0"/>
                    <a:pt x="60" y="0"/>
                  </a:cubicBezTo>
                  <a:cubicBezTo>
                    <a:pt x="93" y="0"/>
                    <a:pt x="120" y="26"/>
                    <a:pt x="120" y="60"/>
                  </a:cubicBezTo>
                  <a:cubicBezTo>
                    <a:pt x="120" y="93"/>
                    <a:pt x="93" y="120"/>
                    <a:pt x="60" y="120"/>
                  </a:cubicBezTo>
                  <a:cubicBezTo>
                    <a:pt x="27" y="120"/>
                    <a:pt x="0" y="93"/>
                    <a:pt x="0" y="60"/>
                  </a:cubicBezTo>
                  <a:lnTo>
                    <a:pt x="0" y="60"/>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5" name="Freeform 153">
              <a:extLst>
                <a:ext uri="{FF2B5EF4-FFF2-40B4-BE49-F238E27FC236}">
                  <a16:creationId xmlns:a16="http://schemas.microsoft.com/office/drawing/2014/main" id="{9648FCE4-9B67-B941-92C5-06458839204B}"/>
                </a:ext>
              </a:extLst>
            </p:cNvPr>
            <p:cNvSpPr>
              <a:spLocks/>
            </p:cNvSpPr>
            <p:nvPr/>
          </p:nvSpPr>
          <p:spPr bwMode="auto">
            <a:xfrm>
              <a:off x="5934127" y="2136779"/>
              <a:ext cx="65088" cy="66675"/>
            </a:xfrm>
            <a:custGeom>
              <a:avLst/>
              <a:gdLst>
                <a:gd name="T0" fmla="*/ 0 w 120"/>
                <a:gd name="T1" fmla="*/ 60 h 120"/>
                <a:gd name="T2" fmla="*/ 0 w 120"/>
                <a:gd name="T3" fmla="*/ 60 h 120"/>
                <a:gd name="T4" fmla="*/ 60 w 120"/>
                <a:gd name="T5" fmla="*/ 0 h 120"/>
                <a:gd name="T6" fmla="*/ 120 w 120"/>
                <a:gd name="T7" fmla="*/ 60 h 120"/>
                <a:gd name="T8" fmla="*/ 60 w 120"/>
                <a:gd name="T9" fmla="*/ 120 h 120"/>
                <a:gd name="T10" fmla="*/ 0 w 120"/>
                <a:gd name="T11" fmla="*/ 60 h 120"/>
                <a:gd name="T12" fmla="*/ 0 w 120"/>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0" y="60"/>
                  </a:moveTo>
                  <a:lnTo>
                    <a:pt x="0" y="60"/>
                  </a:lnTo>
                  <a:cubicBezTo>
                    <a:pt x="0" y="26"/>
                    <a:pt x="27" y="0"/>
                    <a:pt x="60" y="0"/>
                  </a:cubicBezTo>
                  <a:cubicBezTo>
                    <a:pt x="93" y="0"/>
                    <a:pt x="120" y="26"/>
                    <a:pt x="120" y="60"/>
                  </a:cubicBezTo>
                  <a:cubicBezTo>
                    <a:pt x="120" y="93"/>
                    <a:pt x="93" y="120"/>
                    <a:pt x="60" y="120"/>
                  </a:cubicBezTo>
                  <a:cubicBezTo>
                    <a:pt x="27"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6" name="Freeform 154">
              <a:extLst>
                <a:ext uri="{FF2B5EF4-FFF2-40B4-BE49-F238E27FC236}">
                  <a16:creationId xmlns:a16="http://schemas.microsoft.com/office/drawing/2014/main" id="{8703F5D5-2467-BC48-9C8B-6C387EEF941A}"/>
                </a:ext>
              </a:extLst>
            </p:cNvPr>
            <p:cNvSpPr>
              <a:spLocks/>
            </p:cNvSpPr>
            <p:nvPr/>
          </p:nvSpPr>
          <p:spPr bwMode="auto">
            <a:xfrm>
              <a:off x="5291184" y="2965455"/>
              <a:ext cx="73026" cy="73025"/>
            </a:xfrm>
            <a:custGeom>
              <a:avLst/>
              <a:gdLst>
                <a:gd name="T0" fmla="*/ 83 w 135"/>
                <a:gd name="T1" fmla="*/ 9 h 135"/>
                <a:gd name="T2" fmla="*/ 83 w 135"/>
                <a:gd name="T3" fmla="*/ 9 h 135"/>
                <a:gd name="T4" fmla="*/ 126 w 135"/>
                <a:gd name="T5" fmla="*/ 83 h 135"/>
                <a:gd name="T6" fmla="*/ 52 w 135"/>
                <a:gd name="T7" fmla="*/ 126 h 135"/>
                <a:gd name="T8" fmla="*/ 9 w 135"/>
                <a:gd name="T9" fmla="*/ 52 h 135"/>
                <a:gd name="T10" fmla="*/ 83 w 135"/>
                <a:gd name="T11" fmla="*/ 9 h 135"/>
                <a:gd name="T12" fmla="*/ 83 w 135"/>
                <a:gd name="T13" fmla="*/ 9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3" y="9"/>
                  </a:moveTo>
                  <a:lnTo>
                    <a:pt x="83" y="9"/>
                  </a:lnTo>
                  <a:cubicBezTo>
                    <a:pt x="116" y="17"/>
                    <a:pt x="135" y="51"/>
                    <a:pt x="126" y="83"/>
                  </a:cubicBezTo>
                  <a:cubicBezTo>
                    <a:pt x="118" y="115"/>
                    <a:pt x="84" y="135"/>
                    <a:pt x="52" y="126"/>
                  </a:cubicBezTo>
                  <a:cubicBezTo>
                    <a:pt x="20" y="117"/>
                    <a:pt x="0" y="84"/>
                    <a:pt x="9" y="52"/>
                  </a:cubicBezTo>
                  <a:cubicBezTo>
                    <a:pt x="18" y="19"/>
                    <a:pt x="51" y="0"/>
                    <a:pt x="83" y="9"/>
                  </a:cubicBezTo>
                  <a:lnTo>
                    <a:pt x="83" y="9"/>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7" name="Freeform 155">
              <a:extLst>
                <a:ext uri="{FF2B5EF4-FFF2-40B4-BE49-F238E27FC236}">
                  <a16:creationId xmlns:a16="http://schemas.microsoft.com/office/drawing/2014/main" id="{83596518-29D3-0042-9627-487E1FC914A8}"/>
                </a:ext>
              </a:extLst>
            </p:cNvPr>
            <p:cNvSpPr>
              <a:spLocks/>
            </p:cNvSpPr>
            <p:nvPr/>
          </p:nvSpPr>
          <p:spPr bwMode="auto">
            <a:xfrm>
              <a:off x="5291184" y="2965455"/>
              <a:ext cx="73026" cy="73025"/>
            </a:xfrm>
            <a:custGeom>
              <a:avLst/>
              <a:gdLst>
                <a:gd name="T0" fmla="*/ 83 w 135"/>
                <a:gd name="T1" fmla="*/ 9 h 135"/>
                <a:gd name="T2" fmla="*/ 83 w 135"/>
                <a:gd name="T3" fmla="*/ 9 h 135"/>
                <a:gd name="T4" fmla="*/ 126 w 135"/>
                <a:gd name="T5" fmla="*/ 83 h 135"/>
                <a:gd name="T6" fmla="*/ 52 w 135"/>
                <a:gd name="T7" fmla="*/ 126 h 135"/>
                <a:gd name="T8" fmla="*/ 9 w 135"/>
                <a:gd name="T9" fmla="*/ 52 h 135"/>
                <a:gd name="T10" fmla="*/ 83 w 135"/>
                <a:gd name="T11" fmla="*/ 9 h 135"/>
                <a:gd name="T12" fmla="*/ 83 w 135"/>
                <a:gd name="T13" fmla="*/ 9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3" y="9"/>
                  </a:moveTo>
                  <a:lnTo>
                    <a:pt x="83" y="9"/>
                  </a:lnTo>
                  <a:cubicBezTo>
                    <a:pt x="116" y="17"/>
                    <a:pt x="135" y="51"/>
                    <a:pt x="126" y="83"/>
                  </a:cubicBezTo>
                  <a:cubicBezTo>
                    <a:pt x="118" y="115"/>
                    <a:pt x="84" y="135"/>
                    <a:pt x="52" y="126"/>
                  </a:cubicBezTo>
                  <a:cubicBezTo>
                    <a:pt x="20" y="117"/>
                    <a:pt x="0" y="84"/>
                    <a:pt x="9" y="52"/>
                  </a:cubicBezTo>
                  <a:cubicBezTo>
                    <a:pt x="18" y="19"/>
                    <a:pt x="51" y="0"/>
                    <a:pt x="83" y="9"/>
                  </a:cubicBezTo>
                  <a:lnTo>
                    <a:pt x="83" y="9"/>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8" name="Freeform 156">
              <a:extLst>
                <a:ext uri="{FF2B5EF4-FFF2-40B4-BE49-F238E27FC236}">
                  <a16:creationId xmlns:a16="http://schemas.microsoft.com/office/drawing/2014/main" id="{C5A1CB9B-9ABA-DE4B-931F-F3CB2F4B084E}"/>
                </a:ext>
              </a:extLst>
            </p:cNvPr>
            <p:cNvSpPr>
              <a:spLocks/>
            </p:cNvSpPr>
            <p:nvPr/>
          </p:nvSpPr>
          <p:spPr bwMode="auto">
            <a:xfrm>
              <a:off x="5308647" y="2900368"/>
              <a:ext cx="73026" cy="73025"/>
            </a:xfrm>
            <a:custGeom>
              <a:avLst/>
              <a:gdLst>
                <a:gd name="T0" fmla="*/ 83 w 135"/>
                <a:gd name="T1" fmla="*/ 8 h 135"/>
                <a:gd name="T2" fmla="*/ 83 w 135"/>
                <a:gd name="T3" fmla="*/ 8 h 135"/>
                <a:gd name="T4" fmla="*/ 126 w 135"/>
                <a:gd name="T5" fmla="*/ 83 h 135"/>
                <a:gd name="T6" fmla="*/ 52 w 135"/>
                <a:gd name="T7" fmla="*/ 126 h 135"/>
                <a:gd name="T8" fmla="*/ 9 w 135"/>
                <a:gd name="T9" fmla="*/ 51 h 135"/>
                <a:gd name="T10" fmla="*/ 83 w 135"/>
                <a:gd name="T11" fmla="*/ 8 h 135"/>
                <a:gd name="T12" fmla="*/ 83 w 135"/>
                <a:gd name="T13" fmla="*/ 8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3" y="8"/>
                  </a:moveTo>
                  <a:lnTo>
                    <a:pt x="83" y="8"/>
                  </a:lnTo>
                  <a:cubicBezTo>
                    <a:pt x="116" y="17"/>
                    <a:pt x="135" y="51"/>
                    <a:pt x="126" y="83"/>
                  </a:cubicBezTo>
                  <a:cubicBezTo>
                    <a:pt x="118" y="115"/>
                    <a:pt x="84" y="135"/>
                    <a:pt x="52" y="126"/>
                  </a:cubicBezTo>
                  <a:cubicBezTo>
                    <a:pt x="20" y="117"/>
                    <a:pt x="0" y="84"/>
                    <a:pt x="9" y="51"/>
                  </a:cubicBezTo>
                  <a:cubicBezTo>
                    <a:pt x="18" y="19"/>
                    <a:pt x="51" y="0"/>
                    <a:pt x="83" y="8"/>
                  </a:cubicBezTo>
                  <a:lnTo>
                    <a:pt x="83" y="8"/>
                  </a:lnTo>
                  <a:close/>
                </a:path>
              </a:pathLst>
            </a:custGeom>
            <a:solidFill>
              <a:srgbClr val="00BCE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19" name="Freeform 157">
              <a:extLst>
                <a:ext uri="{FF2B5EF4-FFF2-40B4-BE49-F238E27FC236}">
                  <a16:creationId xmlns:a16="http://schemas.microsoft.com/office/drawing/2014/main" id="{F3F0E4F9-E089-B44E-865D-59D0E1A1CFD3}"/>
                </a:ext>
              </a:extLst>
            </p:cNvPr>
            <p:cNvSpPr>
              <a:spLocks/>
            </p:cNvSpPr>
            <p:nvPr/>
          </p:nvSpPr>
          <p:spPr bwMode="auto">
            <a:xfrm>
              <a:off x="5308647" y="2900368"/>
              <a:ext cx="73026" cy="73025"/>
            </a:xfrm>
            <a:custGeom>
              <a:avLst/>
              <a:gdLst>
                <a:gd name="T0" fmla="*/ 83 w 135"/>
                <a:gd name="T1" fmla="*/ 8 h 135"/>
                <a:gd name="T2" fmla="*/ 83 w 135"/>
                <a:gd name="T3" fmla="*/ 8 h 135"/>
                <a:gd name="T4" fmla="*/ 126 w 135"/>
                <a:gd name="T5" fmla="*/ 83 h 135"/>
                <a:gd name="T6" fmla="*/ 52 w 135"/>
                <a:gd name="T7" fmla="*/ 126 h 135"/>
                <a:gd name="T8" fmla="*/ 9 w 135"/>
                <a:gd name="T9" fmla="*/ 51 h 135"/>
                <a:gd name="T10" fmla="*/ 83 w 135"/>
                <a:gd name="T11" fmla="*/ 8 h 135"/>
                <a:gd name="T12" fmla="*/ 83 w 135"/>
                <a:gd name="T13" fmla="*/ 8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83" y="8"/>
                  </a:moveTo>
                  <a:lnTo>
                    <a:pt x="83" y="8"/>
                  </a:lnTo>
                  <a:cubicBezTo>
                    <a:pt x="116" y="17"/>
                    <a:pt x="135" y="51"/>
                    <a:pt x="126" y="83"/>
                  </a:cubicBezTo>
                  <a:cubicBezTo>
                    <a:pt x="118" y="115"/>
                    <a:pt x="84" y="135"/>
                    <a:pt x="52" y="126"/>
                  </a:cubicBezTo>
                  <a:cubicBezTo>
                    <a:pt x="20" y="117"/>
                    <a:pt x="0" y="84"/>
                    <a:pt x="9" y="51"/>
                  </a:cubicBezTo>
                  <a:cubicBezTo>
                    <a:pt x="18" y="19"/>
                    <a:pt x="51" y="0"/>
                    <a:pt x="83" y="8"/>
                  </a:cubicBezTo>
                  <a:lnTo>
                    <a:pt x="83" y="8"/>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0" name="Freeform 158">
              <a:extLst>
                <a:ext uri="{FF2B5EF4-FFF2-40B4-BE49-F238E27FC236}">
                  <a16:creationId xmlns:a16="http://schemas.microsoft.com/office/drawing/2014/main" id="{B3AF347C-C154-BE45-BAED-21624855EB70}"/>
                </a:ext>
              </a:extLst>
            </p:cNvPr>
            <p:cNvSpPr>
              <a:spLocks/>
            </p:cNvSpPr>
            <p:nvPr/>
          </p:nvSpPr>
          <p:spPr bwMode="auto">
            <a:xfrm>
              <a:off x="5189584" y="2852743"/>
              <a:ext cx="65088" cy="65088"/>
            </a:xfrm>
            <a:custGeom>
              <a:avLst/>
              <a:gdLst>
                <a:gd name="T0" fmla="*/ 60 w 120"/>
                <a:gd name="T1" fmla="*/ 0 h 120"/>
                <a:gd name="T2" fmla="*/ 60 w 120"/>
                <a:gd name="T3" fmla="*/ 0 h 120"/>
                <a:gd name="T4" fmla="*/ 120 w 120"/>
                <a:gd name="T5" fmla="*/ 60 h 120"/>
                <a:gd name="T6" fmla="*/ 60 w 120"/>
                <a:gd name="T7" fmla="*/ 120 h 120"/>
                <a:gd name="T8" fmla="*/ 0 w 120"/>
                <a:gd name="T9" fmla="*/ 60 h 120"/>
                <a:gd name="T10" fmla="*/ 60 w 120"/>
                <a:gd name="T11" fmla="*/ 0 h 120"/>
                <a:gd name="T12" fmla="*/ 60 w 12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60" y="0"/>
                  </a:moveTo>
                  <a:lnTo>
                    <a:pt x="60" y="0"/>
                  </a:lnTo>
                  <a:cubicBezTo>
                    <a:pt x="93" y="0"/>
                    <a:pt x="120" y="27"/>
                    <a:pt x="120" y="60"/>
                  </a:cubicBezTo>
                  <a:cubicBezTo>
                    <a:pt x="120" y="93"/>
                    <a:pt x="93" y="120"/>
                    <a:pt x="60" y="120"/>
                  </a:cubicBezTo>
                  <a:cubicBezTo>
                    <a:pt x="27" y="120"/>
                    <a:pt x="0" y="93"/>
                    <a:pt x="0" y="60"/>
                  </a:cubicBezTo>
                  <a:cubicBezTo>
                    <a:pt x="0" y="27"/>
                    <a:pt x="27" y="0"/>
                    <a:pt x="60" y="0"/>
                  </a:cubicBezTo>
                  <a:lnTo>
                    <a:pt x="60" y="0"/>
                  </a:lnTo>
                  <a:close/>
                </a:path>
              </a:pathLst>
            </a:custGeom>
            <a:solidFill>
              <a:srgbClr val="00BCE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1" name="Freeform 159">
              <a:extLst>
                <a:ext uri="{FF2B5EF4-FFF2-40B4-BE49-F238E27FC236}">
                  <a16:creationId xmlns:a16="http://schemas.microsoft.com/office/drawing/2014/main" id="{D8F2EDEE-EFBC-A743-83D3-CF18BA3C5BF4}"/>
                </a:ext>
              </a:extLst>
            </p:cNvPr>
            <p:cNvSpPr>
              <a:spLocks/>
            </p:cNvSpPr>
            <p:nvPr/>
          </p:nvSpPr>
          <p:spPr bwMode="auto">
            <a:xfrm>
              <a:off x="5189584" y="2852743"/>
              <a:ext cx="65088" cy="65088"/>
            </a:xfrm>
            <a:custGeom>
              <a:avLst/>
              <a:gdLst>
                <a:gd name="T0" fmla="*/ 60 w 120"/>
                <a:gd name="T1" fmla="*/ 0 h 120"/>
                <a:gd name="T2" fmla="*/ 60 w 120"/>
                <a:gd name="T3" fmla="*/ 0 h 120"/>
                <a:gd name="T4" fmla="*/ 120 w 120"/>
                <a:gd name="T5" fmla="*/ 60 h 120"/>
                <a:gd name="T6" fmla="*/ 60 w 120"/>
                <a:gd name="T7" fmla="*/ 120 h 120"/>
                <a:gd name="T8" fmla="*/ 0 w 120"/>
                <a:gd name="T9" fmla="*/ 60 h 120"/>
                <a:gd name="T10" fmla="*/ 60 w 120"/>
                <a:gd name="T11" fmla="*/ 0 h 120"/>
                <a:gd name="T12" fmla="*/ 60 w 12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60" y="0"/>
                  </a:moveTo>
                  <a:lnTo>
                    <a:pt x="60" y="0"/>
                  </a:lnTo>
                  <a:cubicBezTo>
                    <a:pt x="93" y="0"/>
                    <a:pt x="120" y="27"/>
                    <a:pt x="120" y="60"/>
                  </a:cubicBezTo>
                  <a:cubicBezTo>
                    <a:pt x="120" y="93"/>
                    <a:pt x="93" y="120"/>
                    <a:pt x="60" y="120"/>
                  </a:cubicBezTo>
                  <a:cubicBezTo>
                    <a:pt x="27" y="120"/>
                    <a:pt x="0" y="93"/>
                    <a:pt x="0" y="60"/>
                  </a:cubicBezTo>
                  <a:cubicBezTo>
                    <a:pt x="0" y="27"/>
                    <a:pt x="27" y="0"/>
                    <a:pt x="60" y="0"/>
                  </a:cubicBezTo>
                  <a:lnTo>
                    <a:pt x="60" y="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2" name="Freeform 160">
              <a:extLst>
                <a:ext uri="{FF2B5EF4-FFF2-40B4-BE49-F238E27FC236}">
                  <a16:creationId xmlns:a16="http://schemas.microsoft.com/office/drawing/2014/main" id="{987652A4-DC1F-A84F-B26C-510799D1594A}"/>
                </a:ext>
              </a:extLst>
            </p:cNvPr>
            <p:cNvSpPr>
              <a:spLocks/>
            </p:cNvSpPr>
            <p:nvPr/>
          </p:nvSpPr>
          <p:spPr bwMode="auto">
            <a:xfrm>
              <a:off x="5189584" y="2925768"/>
              <a:ext cx="65088" cy="65088"/>
            </a:xfrm>
            <a:custGeom>
              <a:avLst/>
              <a:gdLst>
                <a:gd name="T0" fmla="*/ 60 w 120"/>
                <a:gd name="T1" fmla="*/ 0 h 120"/>
                <a:gd name="T2" fmla="*/ 60 w 120"/>
                <a:gd name="T3" fmla="*/ 0 h 120"/>
                <a:gd name="T4" fmla="*/ 120 w 120"/>
                <a:gd name="T5" fmla="*/ 60 h 120"/>
                <a:gd name="T6" fmla="*/ 60 w 120"/>
                <a:gd name="T7" fmla="*/ 120 h 120"/>
                <a:gd name="T8" fmla="*/ 0 w 120"/>
                <a:gd name="T9" fmla="*/ 60 h 120"/>
                <a:gd name="T10" fmla="*/ 60 w 120"/>
                <a:gd name="T11" fmla="*/ 0 h 120"/>
                <a:gd name="T12" fmla="*/ 60 w 12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60" y="0"/>
                  </a:moveTo>
                  <a:lnTo>
                    <a:pt x="60" y="0"/>
                  </a:lnTo>
                  <a:cubicBezTo>
                    <a:pt x="93" y="0"/>
                    <a:pt x="120" y="26"/>
                    <a:pt x="120" y="60"/>
                  </a:cubicBezTo>
                  <a:cubicBezTo>
                    <a:pt x="120" y="93"/>
                    <a:pt x="93" y="120"/>
                    <a:pt x="60" y="120"/>
                  </a:cubicBezTo>
                  <a:cubicBezTo>
                    <a:pt x="27" y="120"/>
                    <a:pt x="0" y="93"/>
                    <a:pt x="0" y="60"/>
                  </a:cubicBezTo>
                  <a:cubicBezTo>
                    <a:pt x="0" y="26"/>
                    <a:pt x="27" y="0"/>
                    <a:pt x="60" y="0"/>
                  </a:cubicBezTo>
                  <a:lnTo>
                    <a:pt x="60" y="0"/>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3" name="Freeform 161">
              <a:extLst>
                <a:ext uri="{FF2B5EF4-FFF2-40B4-BE49-F238E27FC236}">
                  <a16:creationId xmlns:a16="http://schemas.microsoft.com/office/drawing/2014/main" id="{651AEF98-7867-4F42-8180-82ABAEEF187D}"/>
                </a:ext>
              </a:extLst>
            </p:cNvPr>
            <p:cNvSpPr>
              <a:spLocks/>
            </p:cNvSpPr>
            <p:nvPr/>
          </p:nvSpPr>
          <p:spPr bwMode="auto">
            <a:xfrm>
              <a:off x="5189584" y="2925768"/>
              <a:ext cx="65088" cy="65088"/>
            </a:xfrm>
            <a:custGeom>
              <a:avLst/>
              <a:gdLst>
                <a:gd name="T0" fmla="*/ 60 w 120"/>
                <a:gd name="T1" fmla="*/ 0 h 120"/>
                <a:gd name="T2" fmla="*/ 60 w 120"/>
                <a:gd name="T3" fmla="*/ 0 h 120"/>
                <a:gd name="T4" fmla="*/ 120 w 120"/>
                <a:gd name="T5" fmla="*/ 60 h 120"/>
                <a:gd name="T6" fmla="*/ 60 w 120"/>
                <a:gd name="T7" fmla="*/ 120 h 120"/>
                <a:gd name="T8" fmla="*/ 0 w 120"/>
                <a:gd name="T9" fmla="*/ 60 h 120"/>
                <a:gd name="T10" fmla="*/ 60 w 120"/>
                <a:gd name="T11" fmla="*/ 0 h 120"/>
                <a:gd name="T12" fmla="*/ 60 w 12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60" y="0"/>
                  </a:moveTo>
                  <a:lnTo>
                    <a:pt x="60" y="0"/>
                  </a:lnTo>
                  <a:cubicBezTo>
                    <a:pt x="93" y="0"/>
                    <a:pt x="120" y="26"/>
                    <a:pt x="120" y="60"/>
                  </a:cubicBezTo>
                  <a:cubicBezTo>
                    <a:pt x="120" y="93"/>
                    <a:pt x="93" y="120"/>
                    <a:pt x="60" y="120"/>
                  </a:cubicBezTo>
                  <a:cubicBezTo>
                    <a:pt x="27" y="120"/>
                    <a:pt x="0" y="93"/>
                    <a:pt x="0" y="60"/>
                  </a:cubicBezTo>
                  <a:cubicBezTo>
                    <a:pt x="0" y="26"/>
                    <a:pt x="27" y="0"/>
                    <a:pt x="60" y="0"/>
                  </a:cubicBezTo>
                  <a:lnTo>
                    <a:pt x="60" y="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4" name="Freeform 162">
              <a:extLst>
                <a:ext uri="{FF2B5EF4-FFF2-40B4-BE49-F238E27FC236}">
                  <a16:creationId xmlns:a16="http://schemas.microsoft.com/office/drawing/2014/main" id="{922CA4ED-9107-C646-9188-BC070678A2BD}"/>
                </a:ext>
              </a:extLst>
            </p:cNvPr>
            <p:cNvSpPr>
              <a:spLocks/>
            </p:cNvSpPr>
            <p:nvPr/>
          </p:nvSpPr>
          <p:spPr bwMode="auto">
            <a:xfrm>
              <a:off x="5189584" y="2990855"/>
              <a:ext cx="65088" cy="66675"/>
            </a:xfrm>
            <a:custGeom>
              <a:avLst/>
              <a:gdLst>
                <a:gd name="T0" fmla="*/ 60 w 120"/>
                <a:gd name="T1" fmla="*/ 0 h 120"/>
                <a:gd name="T2" fmla="*/ 60 w 120"/>
                <a:gd name="T3" fmla="*/ 0 h 120"/>
                <a:gd name="T4" fmla="*/ 120 w 120"/>
                <a:gd name="T5" fmla="*/ 60 h 120"/>
                <a:gd name="T6" fmla="*/ 60 w 120"/>
                <a:gd name="T7" fmla="*/ 120 h 120"/>
                <a:gd name="T8" fmla="*/ 0 w 120"/>
                <a:gd name="T9" fmla="*/ 60 h 120"/>
                <a:gd name="T10" fmla="*/ 60 w 120"/>
                <a:gd name="T11" fmla="*/ 0 h 120"/>
                <a:gd name="T12" fmla="*/ 60 w 12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60" y="0"/>
                  </a:moveTo>
                  <a:lnTo>
                    <a:pt x="60" y="0"/>
                  </a:lnTo>
                  <a:cubicBezTo>
                    <a:pt x="93" y="0"/>
                    <a:pt x="120" y="26"/>
                    <a:pt x="120" y="60"/>
                  </a:cubicBezTo>
                  <a:cubicBezTo>
                    <a:pt x="120" y="93"/>
                    <a:pt x="93" y="120"/>
                    <a:pt x="60" y="120"/>
                  </a:cubicBezTo>
                  <a:cubicBezTo>
                    <a:pt x="27" y="120"/>
                    <a:pt x="0" y="93"/>
                    <a:pt x="0" y="60"/>
                  </a:cubicBezTo>
                  <a:cubicBezTo>
                    <a:pt x="0" y="26"/>
                    <a:pt x="27" y="0"/>
                    <a:pt x="60" y="0"/>
                  </a:cubicBezTo>
                  <a:lnTo>
                    <a:pt x="60" y="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5" name="Freeform 163">
              <a:extLst>
                <a:ext uri="{FF2B5EF4-FFF2-40B4-BE49-F238E27FC236}">
                  <a16:creationId xmlns:a16="http://schemas.microsoft.com/office/drawing/2014/main" id="{84B076CC-E948-DC4F-8789-08724105E7A5}"/>
                </a:ext>
              </a:extLst>
            </p:cNvPr>
            <p:cNvSpPr>
              <a:spLocks/>
            </p:cNvSpPr>
            <p:nvPr/>
          </p:nvSpPr>
          <p:spPr bwMode="auto">
            <a:xfrm>
              <a:off x="5189584" y="2990855"/>
              <a:ext cx="65088" cy="66675"/>
            </a:xfrm>
            <a:custGeom>
              <a:avLst/>
              <a:gdLst>
                <a:gd name="T0" fmla="*/ 60 w 120"/>
                <a:gd name="T1" fmla="*/ 0 h 120"/>
                <a:gd name="T2" fmla="*/ 60 w 120"/>
                <a:gd name="T3" fmla="*/ 0 h 120"/>
                <a:gd name="T4" fmla="*/ 120 w 120"/>
                <a:gd name="T5" fmla="*/ 60 h 120"/>
                <a:gd name="T6" fmla="*/ 60 w 120"/>
                <a:gd name="T7" fmla="*/ 120 h 120"/>
                <a:gd name="T8" fmla="*/ 0 w 120"/>
                <a:gd name="T9" fmla="*/ 60 h 120"/>
                <a:gd name="T10" fmla="*/ 60 w 120"/>
                <a:gd name="T11" fmla="*/ 0 h 120"/>
                <a:gd name="T12" fmla="*/ 60 w 120"/>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20" h="120">
                  <a:moveTo>
                    <a:pt x="60" y="0"/>
                  </a:moveTo>
                  <a:lnTo>
                    <a:pt x="60" y="0"/>
                  </a:lnTo>
                  <a:cubicBezTo>
                    <a:pt x="93" y="0"/>
                    <a:pt x="120" y="26"/>
                    <a:pt x="120" y="60"/>
                  </a:cubicBezTo>
                  <a:cubicBezTo>
                    <a:pt x="120" y="93"/>
                    <a:pt x="93" y="120"/>
                    <a:pt x="60" y="120"/>
                  </a:cubicBezTo>
                  <a:cubicBezTo>
                    <a:pt x="27" y="120"/>
                    <a:pt x="0" y="93"/>
                    <a:pt x="0" y="60"/>
                  </a:cubicBezTo>
                  <a:cubicBezTo>
                    <a:pt x="0" y="26"/>
                    <a:pt x="27" y="0"/>
                    <a:pt x="60" y="0"/>
                  </a:cubicBezTo>
                  <a:lnTo>
                    <a:pt x="60" y="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6" name="Freeform 164">
              <a:extLst>
                <a:ext uri="{FF2B5EF4-FFF2-40B4-BE49-F238E27FC236}">
                  <a16:creationId xmlns:a16="http://schemas.microsoft.com/office/drawing/2014/main" id="{872CD104-0733-4542-8602-6D9024D501F7}"/>
                </a:ext>
              </a:extLst>
            </p:cNvPr>
            <p:cNvSpPr>
              <a:spLocks/>
            </p:cNvSpPr>
            <p:nvPr/>
          </p:nvSpPr>
          <p:spPr bwMode="auto">
            <a:xfrm>
              <a:off x="5091158" y="3021018"/>
              <a:ext cx="73026" cy="74613"/>
            </a:xfrm>
            <a:custGeom>
              <a:avLst/>
              <a:gdLst>
                <a:gd name="T0" fmla="*/ 52 w 134"/>
                <a:gd name="T1" fmla="*/ 9 h 135"/>
                <a:gd name="T2" fmla="*/ 52 w 134"/>
                <a:gd name="T3" fmla="*/ 9 h 135"/>
                <a:gd name="T4" fmla="*/ 8 w 134"/>
                <a:gd name="T5" fmla="*/ 83 h 135"/>
                <a:gd name="T6" fmla="*/ 82 w 134"/>
                <a:gd name="T7" fmla="*/ 126 h 135"/>
                <a:gd name="T8" fmla="*/ 126 w 134"/>
                <a:gd name="T9" fmla="*/ 52 h 135"/>
                <a:gd name="T10" fmla="*/ 52 w 134"/>
                <a:gd name="T11" fmla="*/ 9 h 135"/>
                <a:gd name="T12" fmla="*/ 52 w 134"/>
                <a:gd name="T13" fmla="*/ 9 h 135"/>
              </a:gdLst>
              <a:ahLst/>
              <a:cxnLst>
                <a:cxn ang="0">
                  <a:pos x="T0" y="T1"/>
                </a:cxn>
                <a:cxn ang="0">
                  <a:pos x="T2" y="T3"/>
                </a:cxn>
                <a:cxn ang="0">
                  <a:pos x="T4" y="T5"/>
                </a:cxn>
                <a:cxn ang="0">
                  <a:pos x="T6" y="T7"/>
                </a:cxn>
                <a:cxn ang="0">
                  <a:pos x="T8" y="T9"/>
                </a:cxn>
                <a:cxn ang="0">
                  <a:pos x="T10" y="T11"/>
                </a:cxn>
                <a:cxn ang="0">
                  <a:pos x="T12" y="T13"/>
                </a:cxn>
              </a:cxnLst>
              <a:rect l="0" t="0" r="r" b="b"/>
              <a:pathLst>
                <a:path w="134" h="135">
                  <a:moveTo>
                    <a:pt x="52" y="9"/>
                  </a:moveTo>
                  <a:lnTo>
                    <a:pt x="52" y="9"/>
                  </a:lnTo>
                  <a:cubicBezTo>
                    <a:pt x="19" y="17"/>
                    <a:pt x="0" y="50"/>
                    <a:pt x="8" y="83"/>
                  </a:cubicBezTo>
                  <a:cubicBezTo>
                    <a:pt x="17" y="115"/>
                    <a:pt x="50" y="135"/>
                    <a:pt x="82" y="126"/>
                  </a:cubicBezTo>
                  <a:cubicBezTo>
                    <a:pt x="115" y="118"/>
                    <a:pt x="134" y="85"/>
                    <a:pt x="126" y="52"/>
                  </a:cubicBezTo>
                  <a:cubicBezTo>
                    <a:pt x="117" y="20"/>
                    <a:pt x="84" y="0"/>
                    <a:pt x="52" y="9"/>
                  </a:cubicBezTo>
                  <a:lnTo>
                    <a:pt x="52" y="9"/>
                  </a:lnTo>
                  <a:close/>
                </a:path>
              </a:pathLst>
            </a:custGeom>
            <a:solidFill>
              <a:srgbClr val="00BCE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7" name="Freeform 165">
              <a:extLst>
                <a:ext uri="{FF2B5EF4-FFF2-40B4-BE49-F238E27FC236}">
                  <a16:creationId xmlns:a16="http://schemas.microsoft.com/office/drawing/2014/main" id="{7F7CA409-ACAB-024A-9C1F-859674068B31}"/>
                </a:ext>
              </a:extLst>
            </p:cNvPr>
            <p:cNvSpPr>
              <a:spLocks/>
            </p:cNvSpPr>
            <p:nvPr/>
          </p:nvSpPr>
          <p:spPr bwMode="auto">
            <a:xfrm>
              <a:off x="5091158" y="3021018"/>
              <a:ext cx="73026" cy="74613"/>
            </a:xfrm>
            <a:custGeom>
              <a:avLst/>
              <a:gdLst>
                <a:gd name="T0" fmla="*/ 52 w 134"/>
                <a:gd name="T1" fmla="*/ 9 h 135"/>
                <a:gd name="T2" fmla="*/ 52 w 134"/>
                <a:gd name="T3" fmla="*/ 9 h 135"/>
                <a:gd name="T4" fmla="*/ 8 w 134"/>
                <a:gd name="T5" fmla="*/ 83 h 135"/>
                <a:gd name="T6" fmla="*/ 82 w 134"/>
                <a:gd name="T7" fmla="*/ 126 h 135"/>
                <a:gd name="T8" fmla="*/ 126 w 134"/>
                <a:gd name="T9" fmla="*/ 52 h 135"/>
                <a:gd name="T10" fmla="*/ 52 w 134"/>
                <a:gd name="T11" fmla="*/ 9 h 135"/>
                <a:gd name="T12" fmla="*/ 52 w 134"/>
                <a:gd name="T13" fmla="*/ 9 h 135"/>
              </a:gdLst>
              <a:ahLst/>
              <a:cxnLst>
                <a:cxn ang="0">
                  <a:pos x="T0" y="T1"/>
                </a:cxn>
                <a:cxn ang="0">
                  <a:pos x="T2" y="T3"/>
                </a:cxn>
                <a:cxn ang="0">
                  <a:pos x="T4" y="T5"/>
                </a:cxn>
                <a:cxn ang="0">
                  <a:pos x="T6" y="T7"/>
                </a:cxn>
                <a:cxn ang="0">
                  <a:pos x="T8" y="T9"/>
                </a:cxn>
                <a:cxn ang="0">
                  <a:pos x="T10" y="T11"/>
                </a:cxn>
                <a:cxn ang="0">
                  <a:pos x="T12" y="T13"/>
                </a:cxn>
              </a:cxnLst>
              <a:rect l="0" t="0" r="r" b="b"/>
              <a:pathLst>
                <a:path w="134" h="135">
                  <a:moveTo>
                    <a:pt x="52" y="9"/>
                  </a:moveTo>
                  <a:lnTo>
                    <a:pt x="52" y="9"/>
                  </a:lnTo>
                  <a:cubicBezTo>
                    <a:pt x="19" y="17"/>
                    <a:pt x="0" y="50"/>
                    <a:pt x="8" y="83"/>
                  </a:cubicBezTo>
                  <a:cubicBezTo>
                    <a:pt x="17" y="115"/>
                    <a:pt x="50" y="135"/>
                    <a:pt x="82" y="126"/>
                  </a:cubicBezTo>
                  <a:cubicBezTo>
                    <a:pt x="115" y="118"/>
                    <a:pt x="134" y="85"/>
                    <a:pt x="126" y="52"/>
                  </a:cubicBezTo>
                  <a:cubicBezTo>
                    <a:pt x="117" y="20"/>
                    <a:pt x="84" y="0"/>
                    <a:pt x="52" y="9"/>
                  </a:cubicBezTo>
                  <a:lnTo>
                    <a:pt x="52" y="9"/>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8" name="Freeform 166">
              <a:extLst>
                <a:ext uri="{FF2B5EF4-FFF2-40B4-BE49-F238E27FC236}">
                  <a16:creationId xmlns:a16="http://schemas.microsoft.com/office/drawing/2014/main" id="{715C3150-FD1C-EB41-AC6A-CA6CA89F8312}"/>
                </a:ext>
              </a:extLst>
            </p:cNvPr>
            <p:cNvSpPr>
              <a:spLocks/>
            </p:cNvSpPr>
            <p:nvPr/>
          </p:nvSpPr>
          <p:spPr bwMode="auto">
            <a:xfrm>
              <a:off x="5107033" y="3087693"/>
              <a:ext cx="74613" cy="73025"/>
            </a:xfrm>
            <a:custGeom>
              <a:avLst/>
              <a:gdLst>
                <a:gd name="T0" fmla="*/ 52 w 134"/>
                <a:gd name="T1" fmla="*/ 8 h 134"/>
                <a:gd name="T2" fmla="*/ 52 w 134"/>
                <a:gd name="T3" fmla="*/ 8 h 134"/>
                <a:gd name="T4" fmla="*/ 8 w 134"/>
                <a:gd name="T5" fmla="*/ 82 h 134"/>
                <a:gd name="T6" fmla="*/ 82 w 134"/>
                <a:gd name="T7" fmla="*/ 126 h 134"/>
                <a:gd name="T8" fmla="*/ 126 w 134"/>
                <a:gd name="T9" fmla="*/ 52 h 134"/>
                <a:gd name="T10" fmla="*/ 52 w 134"/>
                <a:gd name="T11" fmla="*/ 8 h 134"/>
                <a:gd name="T12" fmla="*/ 52 w 134"/>
                <a:gd name="T13" fmla="*/ 8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52" y="8"/>
                  </a:moveTo>
                  <a:lnTo>
                    <a:pt x="52" y="8"/>
                  </a:lnTo>
                  <a:cubicBezTo>
                    <a:pt x="20" y="17"/>
                    <a:pt x="0" y="50"/>
                    <a:pt x="8" y="82"/>
                  </a:cubicBezTo>
                  <a:cubicBezTo>
                    <a:pt x="17" y="115"/>
                    <a:pt x="50" y="134"/>
                    <a:pt x="82" y="126"/>
                  </a:cubicBezTo>
                  <a:cubicBezTo>
                    <a:pt x="115" y="118"/>
                    <a:pt x="134" y="84"/>
                    <a:pt x="126" y="52"/>
                  </a:cubicBezTo>
                  <a:cubicBezTo>
                    <a:pt x="118" y="19"/>
                    <a:pt x="84" y="0"/>
                    <a:pt x="52" y="8"/>
                  </a:cubicBezTo>
                  <a:lnTo>
                    <a:pt x="52" y="8"/>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29" name="Freeform 167">
              <a:extLst>
                <a:ext uri="{FF2B5EF4-FFF2-40B4-BE49-F238E27FC236}">
                  <a16:creationId xmlns:a16="http://schemas.microsoft.com/office/drawing/2014/main" id="{DFDC30C2-9FA3-A345-A5B6-3D12FF4A26BF}"/>
                </a:ext>
              </a:extLst>
            </p:cNvPr>
            <p:cNvSpPr>
              <a:spLocks/>
            </p:cNvSpPr>
            <p:nvPr/>
          </p:nvSpPr>
          <p:spPr bwMode="auto">
            <a:xfrm>
              <a:off x="5107033" y="3087693"/>
              <a:ext cx="74613" cy="73025"/>
            </a:xfrm>
            <a:custGeom>
              <a:avLst/>
              <a:gdLst>
                <a:gd name="T0" fmla="*/ 52 w 134"/>
                <a:gd name="T1" fmla="*/ 8 h 134"/>
                <a:gd name="T2" fmla="*/ 52 w 134"/>
                <a:gd name="T3" fmla="*/ 8 h 134"/>
                <a:gd name="T4" fmla="*/ 8 w 134"/>
                <a:gd name="T5" fmla="*/ 82 h 134"/>
                <a:gd name="T6" fmla="*/ 82 w 134"/>
                <a:gd name="T7" fmla="*/ 126 h 134"/>
                <a:gd name="T8" fmla="*/ 126 w 134"/>
                <a:gd name="T9" fmla="*/ 52 h 134"/>
                <a:gd name="T10" fmla="*/ 52 w 134"/>
                <a:gd name="T11" fmla="*/ 8 h 134"/>
                <a:gd name="T12" fmla="*/ 52 w 134"/>
                <a:gd name="T13" fmla="*/ 8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52" y="8"/>
                  </a:moveTo>
                  <a:lnTo>
                    <a:pt x="52" y="8"/>
                  </a:lnTo>
                  <a:cubicBezTo>
                    <a:pt x="20" y="17"/>
                    <a:pt x="0" y="50"/>
                    <a:pt x="8" y="82"/>
                  </a:cubicBezTo>
                  <a:cubicBezTo>
                    <a:pt x="17" y="115"/>
                    <a:pt x="50" y="134"/>
                    <a:pt x="82" y="126"/>
                  </a:cubicBezTo>
                  <a:cubicBezTo>
                    <a:pt x="115" y="118"/>
                    <a:pt x="134" y="84"/>
                    <a:pt x="126" y="52"/>
                  </a:cubicBezTo>
                  <a:cubicBezTo>
                    <a:pt x="118" y="19"/>
                    <a:pt x="84" y="0"/>
                    <a:pt x="52" y="8"/>
                  </a:cubicBezTo>
                  <a:lnTo>
                    <a:pt x="52" y="8"/>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0" name="Freeform 168">
              <a:extLst>
                <a:ext uri="{FF2B5EF4-FFF2-40B4-BE49-F238E27FC236}">
                  <a16:creationId xmlns:a16="http://schemas.microsoft.com/office/drawing/2014/main" id="{66D784AA-D840-AE42-AEE6-9CB30E0E8EB9}"/>
                </a:ext>
              </a:extLst>
            </p:cNvPr>
            <p:cNvSpPr>
              <a:spLocks/>
            </p:cNvSpPr>
            <p:nvPr/>
          </p:nvSpPr>
          <p:spPr bwMode="auto">
            <a:xfrm>
              <a:off x="5124495" y="3152780"/>
              <a:ext cx="73026" cy="73025"/>
            </a:xfrm>
            <a:custGeom>
              <a:avLst/>
              <a:gdLst>
                <a:gd name="T0" fmla="*/ 51 w 134"/>
                <a:gd name="T1" fmla="*/ 8 h 134"/>
                <a:gd name="T2" fmla="*/ 51 w 134"/>
                <a:gd name="T3" fmla="*/ 8 h 134"/>
                <a:gd name="T4" fmla="*/ 8 w 134"/>
                <a:gd name="T5" fmla="*/ 82 h 134"/>
                <a:gd name="T6" fmla="*/ 82 w 134"/>
                <a:gd name="T7" fmla="*/ 126 h 134"/>
                <a:gd name="T8" fmla="*/ 126 w 134"/>
                <a:gd name="T9" fmla="*/ 52 h 134"/>
                <a:gd name="T10" fmla="*/ 51 w 134"/>
                <a:gd name="T11" fmla="*/ 8 h 134"/>
                <a:gd name="T12" fmla="*/ 51 w 134"/>
                <a:gd name="T13" fmla="*/ 8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51" y="8"/>
                  </a:moveTo>
                  <a:lnTo>
                    <a:pt x="51" y="8"/>
                  </a:lnTo>
                  <a:cubicBezTo>
                    <a:pt x="19" y="16"/>
                    <a:pt x="0" y="50"/>
                    <a:pt x="8" y="82"/>
                  </a:cubicBezTo>
                  <a:cubicBezTo>
                    <a:pt x="16" y="114"/>
                    <a:pt x="50" y="134"/>
                    <a:pt x="82" y="126"/>
                  </a:cubicBezTo>
                  <a:cubicBezTo>
                    <a:pt x="114" y="117"/>
                    <a:pt x="134" y="84"/>
                    <a:pt x="126" y="52"/>
                  </a:cubicBezTo>
                  <a:cubicBezTo>
                    <a:pt x="117" y="19"/>
                    <a:pt x="84" y="0"/>
                    <a:pt x="51" y="8"/>
                  </a:cubicBezTo>
                  <a:lnTo>
                    <a:pt x="51" y="8"/>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1" name="Freeform 169">
              <a:extLst>
                <a:ext uri="{FF2B5EF4-FFF2-40B4-BE49-F238E27FC236}">
                  <a16:creationId xmlns:a16="http://schemas.microsoft.com/office/drawing/2014/main" id="{61B5282F-50F5-8746-892F-6F89C2081DBD}"/>
                </a:ext>
              </a:extLst>
            </p:cNvPr>
            <p:cNvSpPr>
              <a:spLocks/>
            </p:cNvSpPr>
            <p:nvPr/>
          </p:nvSpPr>
          <p:spPr bwMode="auto">
            <a:xfrm>
              <a:off x="5124495" y="3152780"/>
              <a:ext cx="73026" cy="73025"/>
            </a:xfrm>
            <a:custGeom>
              <a:avLst/>
              <a:gdLst>
                <a:gd name="T0" fmla="*/ 51 w 134"/>
                <a:gd name="T1" fmla="*/ 8 h 134"/>
                <a:gd name="T2" fmla="*/ 51 w 134"/>
                <a:gd name="T3" fmla="*/ 8 h 134"/>
                <a:gd name="T4" fmla="*/ 8 w 134"/>
                <a:gd name="T5" fmla="*/ 82 h 134"/>
                <a:gd name="T6" fmla="*/ 82 w 134"/>
                <a:gd name="T7" fmla="*/ 126 h 134"/>
                <a:gd name="T8" fmla="*/ 126 w 134"/>
                <a:gd name="T9" fmla="*/ 52 h 134"/>
                <a:gd name="T10" fmla="*/ 51 w 134"/>
                <a:gd name="T11" fmla="*/ 8 h 134"/>
                <a:gd name="T12" fmla="*/ 51 w 134"/>
                <a:gd name="T13" fmla="*/ 8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51" y="8"/>
                  </a:moveTo>
                  <a:lnTo>
                    <a:pt x="51" y="8"/>
                  </a:lnTo>
                  <a:cubicBezTo>
                    <a:pt x="19" y="16"/>
                    <a:pt x="0" y="50"/>
                    <a:pt x="8" y="82"/>
                  </a:cubicBezTo>
                  <a:cubicBezTo>
                    <a:pt x="16" y="114"/>
                    <a:pt x="50" y="134"/>
                    <a:pt x="82" y="126"/>
                  </a:cubicBezTo>
                  <a:cubicBezTo>
                    <a:pt x="114" y="117"/>
                    <a:pt x="134" y="84"/>
                    <a:pt x="126" y="52"/>
                  </a:cubicBezTo>
                  <a:cubicBezTo>
                    <a:pt x="117" y="19"/>
                    <a:pt x="84" y="0"/>
                    <a:pt x="51" y="8"/>
                  </a:cubicBezTo>
                  <a:lnTo>
                    <a:pt x="51" y="8"/>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2" name="Freeform 170">
              <a:extLst>
                <a:ext uri="{FF2B5EF4-FFF2-40B4-BE49-F238E27FC236}">
                  <a16:creationId xmlns:a16="http://schemas.microsoft.com/office/drawing/2014/main" id="{35555AFE-A18C-BA48-AA8D-2390D9D90032}"/>
                </a:ext>
              </a:extLst>
            </p:cNvPr>
            <p:cNvSpPr>
              <a:spLocks/>
            </p:cNvSpPr>
            <p:nvPr/>
          </p:nvSpPr>
          <p:spPr bwMode="auto">
            <a:xfrm>
              <a:off x="6211942" y="2493967"/>
              <a:ext cx="73026" cy="73025"/>
            </a:xfrm>
            <a:custGeom>
              <a:avLst/>
              <a:gdLst>
                <a:gd name="T0" fmla="*/ 126 w 133"/>
                <a:gd name="T1" fmla="*/ 53 h 133"/>
                <a:gd name="T2" fmla="*/ 126 w 133"/>
                <a:gd name="T3" fmla="*/ 53 h 133"/>
                <a:gd name="T4" fmla="*/ 80 w 133"/>
                <a:gd name="T5" fmla="*/ 126 h 133"/>
                <a:gd name="T6" fmla="*/ 7 w 133"/>
                <a:gd name="T7" fmla="*/ 80 h 133"/>
                <a:gd name="T8" fmla="*/ 53 w 133"/>
                <a:gd name="T9" fmla="*/ 8 h 133"/>
                <a:gd name="T10" fmla="*/ 126 w 133"/>
                <a:gd name="T11" fmla="*/ 53 h 133"/>
                <a:gd name="T12" fmla="*/ 126 w 133"/>
                <a:gd name="T13" fmla="*/ 53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26" y="53"/>
                  </a:moveTo>
                  <a:lnTo>
                    <a:pt x="126" y="53"/>
                  </a:lnTo>
                  <a:cubicBezTo>
                    <a:pt x="133" y="86"/>
                    <a:pt x="113" y="119"/>
                    <a:pt x="80" y="126"/>
                  </a:cubicBezTo>
                  <a:cubicBezTo>
                    <a:pt x="47" y="133"/>
                    <a:pt x="15" y="113"/>
                    <a:pt x="7" y="80"/>
                  </a:cubicBezTo>
                  <a:cubicBezTo>
                    <a:pt x="0" y="47"/>
                    <a:pt x="20" y="15"/>
                    <a:pt x="53" y="8"/>
                  </a:cubicBezTo>
                  <a:cubicBezTo>
                    <a:pt x="86" y="0"/>
                    <a:pt x="118" y="21"/>
                    <a:pt x="126" y="53"/>
                  </a:cubicBezTo>
                  <a:lnTo>
                    <a:pt x="126" y="53"/>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3" name="Freeform 171">
              <a:extLst>
                <a:ext uri="{FF2B5EF4-FFF2-40B4-BE49-F238E27FC236}">
                  <a16:creationId xmlns:a16="http://schemas.microsoft.com/office/drawing/2014/main" id="{8B7B7E14-7CAD-B941-8B64-A6A216D6B6F0}"/>
                </a:ext>
              </a:extLst>
            </p:cNvPr>
            <p:cNvSpPr>
              <a:spLocks/>
            </p:cNvSpPr>
            <p:nvPr/>
          </p:nvSpPr>
          <p:spPr bwMode="auto">
            <a:xfrm>
              <a:off x="6211942" y="2493967"/>
              <a:ext cx="73026" cy="73025"/>
            </a:xfrm>
            <a:custGeom>
              <a:avLst/>
              <a:gdLst>
                <a:gd name="T0" fmla="*/ 126 w 133"/>
                <a:gd name="T1" fmla="*/ 53 h 133"/>
                <a:gd name="T2" fmla="*/ 126 w 133"/>
                <a:gd name="T3" fmla="*/ 53 h 133"/>
                <a:gd name="T4" fmla="*/ 80 w 133"/>
                <a:gd name="T5" fmla="*/ 126 h 133"/>
                <a:gd name="T6" fmla="*/ 7 w 133"/>
                <a:gd name="T7" fmla="*/ 80 h 133"/>
                <a:gd name="T8" fmla="*/ 53 w 133"/>
                <a:gd name="T9" fmla="*/ 8 h 133"/>
                <a:gd name="T10" fmla="*/ 126 w 133"/>
                <a:gd name="T11" fmla="*/ 53 h 133"/>
                <a:gd name="T12" fmla="*/ 126 w 133"/>
                <a:gd name="T13" fmla="*/ 53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26" y="53"/>
                  </a:moveTo>
                  <a:lnTo>
                    <a:pt x="126" y="53"/>
                  </a:lnTo>
                  <a:cubicBezTo>
                    <a:pt x="133" y="86"/>
                    <a:pt x="113" y="119"/>
                    <a:pt x="80" y="126"/>
                  </a:cubicBezTo>
                  <a:cubicBezTo>
                    <a:pt x="47" y="133"/>
                    <a:pt x="15" y="113"/>
                    <a:pt x="7" y="80"/>
                  </a:cubicBezTo>
                  <a:cubicBezTo>
                    <a:pt x="0" y="47"/>
                    <a:pt x="20" y="15"/>
                    <a:pt x="53" y="8"/>
                  </a:cubicBezTo>
                  <a:cubicBezTo>
                    <a:pt x="86" y="0"/>
                    <a:pt x="118" y="21"/>
                    <a:pt x="126" y="53"/>
                  </a:cubicBezTo>
                  <a:lnTo>
                    <a:pt x="126" y="53"/>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4" name="Freeform 172">
              <a:extLst>
                <a:ext uri="{FF2B5EF4-FFF2-40B4-BE49-F238E27FC236}">
                  <a16:creationId xmlns:a16="http://schemas.microsoft.com/office/drawing/2014/main" id="{8CB9667B-7101-1747-BFB2-2C390B4017EF}"/>
                </a:ext>
              </a:extLst>
            </p:cNvPr>
            <p:cNvSpPr>
              <a:spLocks/>
            </p:cNvSpPr>
            <p:nvPr/>
          </p:nvSpPr>
          <p:spPr bwMode="auto">
            <a:xfrm>
              <a:off x="6145267" y="2508255"/>
              <a:ext cx="73026" cy="73025"/>
            </a:xfrm>
            <a:custGeom>
              <a:avLst/>
              <a:gdLst>
                <a:gd name="T0" fmla="*/ 126 w 133"/>
                <a:gd name="T1" fmla="*/ 53 h 133"/>
                <a:gd name="T2" fmla="*/ 126 w 133"/>
                <a:gd name="T3" fmla="*/ 53 h 133"/>
                <a:gd name="T4" fmla="*/ 80 w 133"/>
                <a:gd name="T5" fmla="*/ 126 h 133"/>
                <a:gd name="T6" fmla="*/ 7 w 133"/>
                <a:gd name="T7" fmla="*/ 80 h 133"/>
                <a:gd name="T8" fmla="*/ 53 w 133"/>
                <a:gd name="T9" fmla="*/ 7 h 133"/>
                <a:gd name="T10" fmla="*/ 126 w 133"/>
                <a:gd name="T11" fmla="*/ 53 h 133"/>
                <a:gd name="T12" fmla="*/ 126 w 133"/>
                <a:gd name="T13" fmla="*/ 53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26" y="53"/>
                  </a:moveTo>
                  <a:lnTo>
                    <a:pt x="126" y="53"/>
                  </a:lnTo>
                  <a:cubicBezTo>
                    <a:pt x="133" y="86"/>
                    <a:pt x="113" y="118"/>
                    <a:pt x="80" y="126"/>
                  </a:cubicBezTo>
                  <a:cubicBezTo>
                    <a:pt x="47" y="133"/>
                    <a:pt x="15" y="112"/>
                    <a:pt x="7" y="80"/>
                  </a:cubicBezTo>
                  <a:cubicBezTo>
                    <a:pt x="0" y="47"/>
                    <a:pt x="20" y="15"/>
                    <a:pt x="53" y="7"/>
                  </a:cubicBezTo>
                  <a:cubicBezTo>
                    <a:pt x="86" y="0"/>
                    <a:pt x="118" y="20"/>
                    <a:pt x="126" y="53"/>
                  </a:cubicBezTo>
                  <a:lnTo>
                    <a:pt x="126" y="53"/>
                  </a:lnTo>
                  <a:close/>
                </a:path>
              </a:pathLst>
            </a:custGeom>
            <a:solidFill>
              <a:srgbClr val="00BCE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5" name="Freeform 173">
              <a:extLst>
                <a:ext uri="{FF2B5EF4-FFF2-40B4-BE49-F238E27FC236}">
                  <a16:creationId xmlns:a16="http://schemas.microsoft.com/office/drawing/2014/main" id="{18241DF2-B781-6E41-8CEC-3358C81D3B22}"/>
                </a:ext>
              </a:extLst>
            </p:cNvPr>
            <p:cNvSpPr>
              <a:spLocks/>
            </p:cNvSpPr>
            <p:nvPr/>
          </p:nvSpPr>
          <p:spPr bwMode="auto">
            <a:xfrm>
              <a:off x="6145267" y="2508255"/>
              <a:ext cx="73026" cy="73025"/>
            </a:xfrm>
            <a:custGeom>
              <a:avLst/>
              <a:gdLst>
                <a:gd name="T0" fmla="*/ 126 w 133"/>
                <a:gd name="T1" fmla="*/ 53 h 133"/>
                <a:gd name="T2" fmla="*/ 126 w 133"/>
                <a:gd name="T3" fmla="*/ 53 h 133"/>
                <a:gd name="T4" fmla="*/ 80 w 133"/>
                <a:gd name="T5" fmla="*/ 126 h 133"/>
                <a:gd name="T6" fmla="*/ 7 w 133"/>
                <a:gd name="T7" fmla="*/ 80 h 133"/>
                <a:gd name="T8" fmla="*/ 53 w 133"/>
                <a:gd name="T9" fmla="*/ 7 h 133"/>
                <a:gd name="T10" fmla="*/ 126 w 133"/>
                <a:gd name="T11" fmla="*/ 53 h 133"/>
                <a:gd name="T12" fmla="*/ 126 w 133"/>
                <a:gd name="T13" fmla="*/ 53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26" y="53"/>
                  </a:moveTo>
                  <a:lnTo>
                    <a:pt x="126" y="53"/>
                  </a:lnTo>
                  <a:cubicBezTo>
                    <a:pt x="133" y="86"/>
                    <a:pt x="113" y="118"/>
                    <a:pt x="80" y="126"/>
                  </a:cubicBezTo>
                  <a:cubicBezTo>
                    <a:pt x="47" y="133"/>
                    <a:pt x="15" y="112"/>
                    <a:pt x="7" y="80"/>
                  </a:cubicBezTo>
                  <a:cubicBezTo>
                    <a:pt x="0" y="47"/>
                    <a:pt x="20" y="15"/>
                    <a:pt x="53" y="7"/>
                  </a:cubicBezTo>
                  <a:cubicBezTo>
                    <a:pt x="86" y="0"/>
                    <a:pt x="118" y="20"/>
                    <a:pt x="126" y="53"/>
                  </a:cubicBezTo>
                  <a:lnTo>
                    <a:pt x="126" y="53"/>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6" name="Freeform 174">
              <a:extLst>
                <a:ext uri="{FF2B5EF4-FFF2-40B4-BE49-F238E27FC236}">
                  <a16:creationId xmlns:a16="http://schemas.microsoft.com/office/drawing/2014/main" id="{1240603A-6E35-9244-94B7-D08308D41507}"/>
                </a:ext>
              </a:extLst>
            </p:cNvPr>
            <p:cNvSpPr>
              <a:spLocks/>
            </p:cNvSpPr>
            <p:nvPr/>
          </p:nvSpPr>
          <p:spPr bwMode="auto">
            <a:xfrm>
              <a:off x="5796014" y="1908179"/>
              <a:ext cx="76201" cy="76200"/>
            </a:xfrm>
            <a:custGeom>
              <a:avLst/>
              <a:gdLst>
                <a:gd name="T0" fmla="*/ 123 w 139"/>
                <a:gd name="T1" fmla="*/ 41 h 138"/>
                <a:gd name="T2" fmla="*/ 123 w 139"/>
                <a:gd name="T3" fmla="*/ 41 h 138"/>
                <a:gd name="T4" fmla="*/ 97 w 139"/>
                <a:gd name="T5" fmla="*/ 123 h 138"/>
                <a:gd name="T6" fmla="*/ 16 w 139"/>
                <a:gd name="T7" fmla="*/ 97 h 138"/>
                <a:gd name="T8" fmla="*/ 42 w 139"/>
                <a:gd name="T9" fmla="*/ 15 h 138"/>
                <a:gd name="T10" fmla="*/ 123 w 139"/>
                <a:gd name="T11" fmla="*/ 41 h 138"/>
                <a:gd name="T12" fmla="*/ 123 w 139"/>
                <a:gd name="T13" fmla="*/ 41 h 138"/>
              </a:gdLst>
              <a:ahLst/>
              <a:cxnLst>
                <a:cxn ang="0">
                  <a:pos x="T0" y="T1"/>
                </a:cxn>
                <a:cxn ang="0">
                  <a:pos x="T2" y="T3"/>
                </a:cxn>
                <a:cxn ang="0">
                  <a:pos x="T4" y="T5"/>
                </a:cxn>
                <a:cxn ang="0">
                  <a:pos x="T6" y="T7"/>
                </a:cxn>
                <a:cxn ang="0">
                  <a:pos x="T8" y="T9"/>
                </a:cxn>
                <a:cxn ang="0">
                  <a:pos x="T10" y="T11"/>
                </a:cxn>
                <a:cxn ang="0">
                  <a:pos x="T12" y="T13"/>
                </a:cxn>
              </a:cxnLst>
              <a:rect l="0" t="0" r="r" b="b"/>
              <a:pathLst>
                <a:path w="139" h="138">
                  <a:moveTo>
                    <a:pt x="123" y="41"/>
                  </a:moveTo>
                  <a:lnTo>
                    <a:pt x="123" y="41"/>
                  </a:lnTo>
                  <a:cubicBezTo>
                    <a:pt x="139" y="71"/>
                    <a:pt x="127" y="107"/>
                    <a:pt x="97" y="123"/>
                  </a:cubicBezTo>
                  <a:cubicBezTo>
                    <a:pt x="68" y="138"/>
                    <a:pt x="31" y="127"/>
                    <a:pt x="16" y="97"/>
                  </a:cubicBezTo>
                  <a:cubicBezTo>
                    <a:pt x="0" y="67"/>
                    <a:pt x="12" y="30"/>
                    <a:pt x="42" y="15"/>
                  </a:cubicBezTo>
                  <a:cubicBezTo>
                    <a:pt x="71" y="0"/>
                    <a:pt x="108" y="11"/>
                    <a:pt x="123" y="41"/>
                  </a:cubicBezTo>
                  <a:lnTo>
                    <a:pt x="123" y="41"/>
                  </a:lnTo>
                  <a:close/>
                </a:path>
              </a:pathLst>
            </a:custGeom>
            <a:solidFill>
              <a:srgbClr val="E324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7" name="Freeform 175">
              <a:extLst>
                <a:ext uri="{FF2B5EF4-FFF2-40B4-BE49-F238E27FC236}">
                  <a16:creationId xmlns:a16="http://schemas.microsoft.com/office/drawing/2014/main" id="{F18077BE-3055-8840-8285-DE506EE8755B}"/>
                </a:ext>
              </a:extLst>
            </p:cNvPr>
            <p:cNvSpPr>
              <a:spLocks/>
            </p:cNvSpPr>
            <p:nvPr/>
          </p:nvSpPr>
          <p:spPr bwMode="auto">
            <a:xfrm>
              <a:off x="5796014" y="1908179"/>
              <a:ext cx="76201" cy="76200"/>
            </a:xfrm>
            <a:custGeom>
              <a:avLst/>
              <a:gdLst>
                <a:gd name="T0" fmla="*/ 123 w 139"/>
                <a:gd name="T1" fmla="*/ 41 h 138"/>
                <a:gd name="T2" fmla="*/ 123 w 139"/>
                <a:gd name="T3" fmla="*/ 41 h 138"/>
                <a:gd name="T4" fmla="*/ 97 w 139"/>
                <a:gd name="T5" fmla="*/ 123 h 138"/>
                <a:gd name="T6" fmla="*/ 16 w 139"/>
                <a:gd name="T7" fmla="*/ 97 h 138"/>
                <a:gd name="T8" fmla="*/ 42 w 139"/>
                <a:gd name="T9" fmla="*/ 15 h 138"/>
                <a:gd name="T10" fmla="*/ 123 w 139"/>
                <a:gd name="T11" fmla="*/ 41 h 138"/>
                <a:gd name="T12" fmla="*/ 123 w 139"/>
                <a:gd name="T13" fmla="*/ 41 h 138"/>
              </a:gdLst>
              <a:ahLst/>
              <a:cxnLst>
                <a:cxn ang="0">
                  <a:pos x="T0" y="T1"/>
                </a:cxn>
                <a:cxn ang="0">
                  <a:pos x="T2" y="T3"/>
                </a:cxn>
                <a:cxn ang="0">
                  <a:pos x="T4" y="T5"/>
                </a:cxn>
                <a:cxn ang="0">
                  <a:pos x="T6" y="T7"/>
                </a:cxn>
                <a:cxn ang="0">
                  <a:pos x="T8" y="T9"/>
                </a:cxn>
                <a:cxn ang="0">
                  <a:pos x="T10" y="T11"/>
                </a:cxn>
                <a:cxn ang="0">
                  <a:pos x="T12" y="T13"/>
                </a:cxn>
              </a:cxnLst>
              <a:rect l="0" t="0" r="r" b="b"/>
              <a:pathLst>
                <a:path w="139" h="138">
                  <a:moveTo>
                    <a:pt x="123" y="41"/>
                  </a:moveTo>
                  <a:lnTo>
                    <a:pt x="123" y="41"/>
                  </a:lnTo>
                  <a:cubicBezTo>
                    <a:pt x="139" y="71"/>
                    <a:pt x="127" y="107"/>
                    <a:pt x="97" y="123"/>
                  </a:cubicBezTo>
                  <a:cubicBezTo>
                    <a:pt x="68" y="138"/>
                    <a:pt x="31" y="127"/>
                    <a:pt x="16" y="97"/>
                  </a:cubicBezTo>
                  <a:cubicBezTo>
                    <a:pt x="0" y="67"/>
                    <a:pt x="12" y="30"/>
                    <a:pt x="42" y="15"/>
                  </a:cubicBezTo>
                  <a:cubicBezTo>
                    <a:pt x="71" y="0"/>
                    <a:pt x="108" y="11"/>
                    <a:pt x="123" y="41"/>
                  </a:cubicBezTo>
                  <a:lnTo>
                    <a:pt x="123" y="41"/>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8" name="Freeform 176">
              <a:extLst>
                <a:ext uri="{FF2B5EF4-FFF2-40B4-BE49-F238E27FC236}">
                  <a16:creationId xmlns:a16="http://schemas.microsoft.com/office/drawing/2014/main" id="{19ABD09A-F2EC-1C44-ABAA-D2934B0BB9D8}"/>
                </a:ext>
              </a:extLst>
            </p:cNvPr>
            <p:cNvSpPr>
              <a:spLocks/>
            </p:cNvSpPr>
            <p:nvPr/>
          </p:nvSpPr>
          <p:spPr bwMode="auto">
            <a:xfrm>
              <a:off x="5735688" y="1939929"/>
              <a:ext cx="76201" cy="76200"/>
            </a:xfrm>
            <a:custGeom>
              <a:avLst/>
              <a:gdLst>
                <a:gd name="T0" fmla="*/ 124 w 139"/>
                <a:gd name="T1" fmla="*/ 41 h 139"/>
                <a:gd name="T2" fmla="*/ 124 w 139"/>
                <a:gd name="T3" fmla="*/ 41 h 139"/>
                <a:gd name="T4" fmla="*/ 98 w 139"/>
                <a:gd name="T5" fmla="*/ 123 h 139"/>
                <a:gd name="T6" fmla="*/ 16 w 139"/>
                <a:gd name="T7" fmla="*/ 97 h 139"/>
                <a:gd name="T8" fmla="*/ 42 w 139"/>
                <a:gd name="T9" fmla="*/ 16 h 139"/>
                <a:gd name="T10" fmla="*/ 124 w 139"/>
                <a:gd name="T11" fmla="*/ 41 h 139"/>
                <a:gd name="T12" fmla="*/ 124 w 139"/>
                <a:gd name="T13" fmla="*/ 41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124" y="41"/>
                  </a:moveTo>
                  <a:lnTo>
                    <a:pt x="124" y="41"/>
                  </a:lnTo>
                  <a:cubicBezTo>
                    <a:pt x="139" y="71"/>
                    <a:pt x="127" y="108"/>
                    <a:pt x="98" y="123"/>
                  </a:cubicBezTo>
                  <a:cubicBezTo>
                    <a:pt x="68" y="139"/>
                    <a:pt x="31" y="127"/>
                    <a:pt x="16" y="97"/>
                  </a:cubicBezTo>
                  <a:cubicBezTo>
                    <a:pt x="0" y="68"/>
                    <a:pt x="12" y="31"/>
                    <a:pt x="42" y="16"/>
                  </a:cubicBezTo>
                  <a:cubicBezTo>
                    <a:pt x="71" y="0"/>
                    <a:pt x="108" y="12"/>
                    <a:pt x="124" y="41"/>
                  </a:cubicBezTo>
                  <a:lnTo>
                    <a:pt x="124" y="41"/>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39" name="Freeform 177">
              <a:extLst>
                <a:ext uri="{FF2B5EF4-FFF2-40B4-BE49-F238E27FC236}">
                  <a16:creationId xmlns:a16="http://schemas.microsoft.com/office/drawing/2014/main" id="{B69613D4-9CDF-2844-BAFB-8253EDBDD608}"/>
                </a:ext>
              </a:extLst>
            </p:cNvPr>
            <p:cNvSpPr>
              <a:spLocks/>
            </p:cNvSpPr>
            <p:nvPr/>
          </p:nvSpPr>
          <p:spPr bwMode="auto">
            <a:xfrm>
              <a:off x="5735688" y="1939929"/>
              <a:ext cx="76201" cy="76200"/>
            </a:xfrm>
            <a:custGeom>
              <a:avLst/>
              <a:gdLst>
                <a:gd name="T0" fmla="*/ 124 w 139"/>
                <a:gd name="T1" fmla="*/ 41 h 139"/>
                <a:gd name="T2" fmla="*/ 124 w 139"/>
                <a:gd name="T3" fmla="*/ 41 h 139"/>
                <a:gd name="T4" fmla="*/ 98 w 139"/>
                <a:gd name="T5" fmla="*/ 123 h 139"/>
                <a:gd name="T6" fmla="*/ 16 w 139"/>
                <a:gd name="T7" fmla="*/ 97 h 139"/>
                <a:gd name="T8" fmla="*/ 42 w 139"/>
                <a:gd name="T9" fmla="*/ 16 h 139"/>
                <a:gd name="T10" fmla="*/ 124 w 139"/>
                <a:gd name="T11" fmla="*/ 41 h 139"/>
                <a:gd name="T12" fmla="*/ 124 w 139"/>
                <a:gd name="T13" fmla="*/ 41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124" y="41"/>
                  </a:moveTo>
                  <a:lnTo>
                    <a:pt x="124" y="41"/>
                  </a:lnTo>
                  <a:cubicBezTo>
                    <a:pt x="139" y="71"/>
                    <a:pt x="127" y="108"/>
                    <a:pt x="98" y="123"/>
                  </a:cubicBezTo>
                  <a:cubicBezTo>
                    <a:pt x="68" y="139"/>
                    <a:pt x="31" y="127"/>
                    <a:pt x="16" y="97"/>
                  </a:cubicBezTo>
                  <a:cubicBezTo>
                    <a:pt x="0" y="68"/>
                    <a:pt x="12" y="31"/>
                    <a:pt x="42" y="16"/>
                  </a:cubicBezTo>
                  <a:cubicBezTo>
                    <a:pt x="71" y="0"/>
                    <a:pt x="108" y="12"/>
                    <a:pt x="124" y="41"/>
                  </a:cubicBezTo>
                  <a:lnTo>
                    <a:pt x="124" y="41"/>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40" name="Freeform 178">
              <a:extLst>
                <a:ext uri="{FF2B5EF4-FFF2-40B4-BE49-F238E27FC236}">
                  <a16:creationId xmlns:a16="http://schemas.microsoft.com/office/drawing/2014/main" id="{5B89D545-4DFC-8E4F-8FE2-EA3F68AB4C08}"/>
                </a:ext>
              </a:extLst>
            </p:cNvPr>
            <p:cNvSpPr>
              <a:spLocks/>
            </p:cNvSpPr>
            <p:nvPr/>
          </p:nvSpPr>
          <p:spPr bwMode="auto">
            <a:xfrm>
              <a:off x="6018266" y="2711455"/>
              <a:ext cx="74613" cy="76200"/>
            </a:xfrm>
            <a:custGeom>
              <a:avLst/>
              <a:gdLst>
                <a:gd name="T0" fmla="*/ 125 w 138"/>
                <a:gd name="T1" fmla="*/ 93 h 138"/>
                <a:gd name="T2" fmla="*/ 125 w 138"/>
                <a:gd name="T3" fmla="*/ 93 h 138"/>
                <a:gd name="T4" fmla="*/ 93 w 138"/>
                <a:gd name="T5" fmla="*/ 13 h 138"/>
                <a:gd name="T6" fmla="*/ 13 w 138"/>
                <a:gd name="T7" fmla="*/ 45 h 138"/>
                <a:gd name="T8" fmla="*/ 45 w 138"/>
                <a:gd name="T9" fmla="*/ 125 h 138"/>
                <a:gd name="T10" fmla="*/ 125 w 138"/>
                <a:gd name="T11" fmla="*/ 93 h 138"/>
                <a:gd name="T12" fmla="*/ 125 w 138"/>
                <a:gd name="T13" fmla="*/ 93 h 138"/>
              </a:gdLst>
              <a:ahLst/>
              <a:cxnLst>
                <a:cxn ang="0">
                  <a:pos x="T0" y="T1"/>
                </a:cxn>
                <a:cxn ang="0">
                  <a:pos x="T2" y="T3"/>
                </a:cxn>
                <a:cxn ang="0">
                  <a:pos x="T4" y="T5"/>
                </a:cxn>
                <a:cxn ang="0">
                  <a:pos x="T6" y="T7"/>
                </a:cxn>
                <a:cxn ang="0">
                  <a:pos x="T8" y="T9"/>
                </a:cxn>
                <a:cxn ang="0">
                  <a:pos x="T10" y="T11"/>
                </a:cxn>
                <a:cxn ang="0">
                  <a:pos x="T12" y="T13"/>
                </a:cxn>
              </a:cxnLst>
              <a:rect l="0" t="0" r="r" b="b"/>
              <a:pathLst>
                <a:path w="138" h="138">
                  <a:moveTo>
                    <a:pt x="125" y="93"/>
                  </a:moveTo>
                  <a:lnTo>
                    <a:pt x="125" y="93"/>
                  </a:lnTo>
                  <a:cubicBezTo>
                    <a:pt x="138" y="62"/>
                    <a:pt x="124" y="26"/>
                    <a:pt x="93" y="13"/>
                  </a:cubicBezTo>
                  <a:cubicBezTo>
                    <a:pt x="62" y="0"/>
                    <a:pt x="26" y="14"/>
                    <a:pt x="13" y="45"/>
                  </a:cubicBezTo>
                  <a:cubicBezTo>
                    <a:pt x="0" y="76"/>
                    <a:pt x="14" y="111"/>
                    <a:pt x="45" y="125"/>
                  </a:cubicBezTo>
                  <a:cubicBezTo>
                    <a:pt x="76" y="138"/>
                    <a:pt x="112" y="123"/>
                    <a:pt x="125" y="93"/>
                  </a:cubicBezTo>
                  <a:lnTo>
                    <a:pt x="125" y="93"/>
                  </a:lnTo>
                  <a:close/>
                </a:path>
              </a:pathLst>
            </a:custGeom>
            <a:solidFill>
              <a:srgbClr val="FBAB1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41" name="Freeform 179">
              <a:extLst>
                <a:ext uri="{FF2B5EF4-FFF2-40B4-BE49-F238E27FC236}">
                  <a16:creationId xmlns:a16="http://schemas.microsoft.com/office/drawing/2014/main" id="{C8701A6B-5556-E845-B44A-929D6B1992DE}"/>
                </a:ext>
              </a:extLst>
            </p:cNvPr>
            <p:cNvSpPr>
              <a:spLocks/>
            </p:cNvSpPr>
            <p:nvPr/>
          </p:nvSpPr>
          <p:spPr bwMode="auto">
            <a:xfrm>
              <a:off x="6018266" y="2711455"/>
              <a:ext cx="74613" cy="76200"/>
            </a:xfrm>
            <a:custGeom>
              <a:avLst/>
              <a:gdLst>
                <a:gd name="T0" fmla="*/ 125 w 138"/>
                <a:gd name="T1" fmla="*/ 93 h 138"/>
                <a:gd name="T2" fmla="*/ 125 w 138"/>
                <a:gd name="T3" fmla="*/ 93 h 138"/>
                <a:gd name="T4" fmla="*/ 93 w 138"/>
                <a:gd name="T5" fmla="*/ 13 h 138"/>
                <a:gd name="T6" fmla="*/ 13 w 138"/>
                <a:gd name="T7" fmla="*/ 45 h 138"/>
                <a:gd name="T8" fmla="*/ 45 w 138"/>
                <a:gd name="T9" fmla="*/ 125 h 138"/>
                <a:gd name="T10" fmla="*/ 125 w 138"/>
                <a:gd name="T11" fmla="*/ 93 h 138"/>
                <a:gd name="T12" fmla="*/ 125 w 138"/>
                <a:gd name="T13" fmla="*/ 93 h 138"/>
              </a:gdLst>
              <a:ahLst/>
              <a:cxnLst>
                <a:cxn ang="0">
                  <a:pos x="T0" y="T1"/>
                </a:cxn>
                <a:cxn ang="0">
                  <a:pos x="T2" y="T3"/>
                </a:cxn>
                <a:cxn ang="0">
                  <a:pos x="T4" y="T5"/>
                </a:cxn>
                <a:cxn ang="0">
                  <a:pos x="T6" y="T7"/>
                </a:cxn>
                <a:cxn ang="0">
                  <a:pos x="T8" y="T9"/>
                </a:cxn>
                <a:cxn ang="0">
                  <a:pos x="T10" y="T11"/>
                </a:cxn>
                <a:cxn ang="0">
                  <a:pos x="T12" y="T13"/>
                </a:cxn>
              </a:cxnLst>
              <a:rect l="0" t="0" r="r" b="b"/>
              <a:pathLst>
                <a:path w="138" h="138">
                  <a:moveTo>
                    <a:pt x="125" y="93"/>
                  </a:moveTo>
                  <a:lnTo>
                    <a:pt x="125" y="93"/>
                  </a:lnTo>
                  <a:cubicBezTo>
                    <a:pt x="138" y="62"/>
                    <a:pt x="124" y="26"/>
                    <a:pt x="93" y="13"/>
                  </a:cubicBezTo>
                  <a:cubicBezTo>
                    <a:pt x="62" y="0"/>
                    <a:pt x="26" y="14"/>
                    <a:pt x="13" y="45"/>
                  </a:cubicBezTo>
                  <a:cubicBezTo>
                    <a:pt x="0" y="76"/>
                    <a:pt x="14" y="111"/>
                    <a:pt x="45" y="125"/>
                  </a:cubicBezTo>
                  <a:cubicBezTo>
                    <a:pt x="76" y="138"/>
                    <a:pt x="112" y="123"/>
                    <a:pt x="125" y="93"/>
                  </a:cubicBezTo>
                  <a:lnTo>
                    <a:pt x="125" y="93"/>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42" name="Freeform 180">
              <a:extLst>
                <a:ext uri="{FF2B5EF4-FFF2-40B4-BE49-F238E27FC236}">
                  <a16:creationId xmlns:a16="http://schemas.microsoft.com/office/drawing/2014/main" id="{796ED227-8620-764D-A08A-59A30EFF081E}"/>
                </a:ext>
              </a:extLst>
            </p:cNvPr>
            <p:cNvSpPr>
              <a:spLocks/>
            </p:cNvSpPr>
            <p:nvPr/>
          </p:nvSpPr>
          <p:spPr bwMode="auto">
            <a:xfrm>
              <a:off x="5954765" y="2686055"/>
              <a:ext cx="74613" cy="74613"/>
            </a:xfrm>
            <a:custGeom>
              <a:avLst/>
              <a:gdLst>
                <a:gd name="T0" fmla="*/ 125 w 138"/>
                <a:gd name="T1" fmla="*/ 93 h 138"/>
                <a:gd name="T2" fmla="*/ 125 w 138"/>
                <a:gd name="T3" fmla="*/ 93 h 138"/>
                <a:gd name="T4" fmla="*/ 93 w 138"/>
                <a:gd name="T5" fmla="*/ 13 h 138"/>
                <a:gd name="T6" fmla="*/ 13 w 138"/>
                <a:gd name="T7" fmla="*/ 45 h 138"/>
                <a:gd name="T8" fmla="*/ 45 w 138"/>
                <a:gd name="T9" fmla="*/ 125 h 138"/>
                <a:gd name="T10" fmla="*/ 125 w 138"/>
                <a:gd name="T11" fmla="*/ 93 h 138"/>
                <a:gd name="T12" fmla="*/ 125 w 138"/>
                <a:gd name="T13" fmla="*/ 93 h 138"/>
              </a:gdLst>
              <a:ahLst/>
              <a:cxnLst>
                <a:cxn ang="0">
                  <a:pos x="T0" y="T1"/>
                </a:cxn>
                <a:cxn ang="0">
                  <a:pos x="T2" y="T3"/>
                </a:cxn>
                <a:cxn ang="0">
                  <a:pos x="T4" y="T5"/>
                </a:cxn>
                <a:cxn ang="0">
                  <a:pos x="T6" y="T7"/>
                </a:cxn>
                <a:cxn ang="0">
                  <a:pos x="T8" y="T9"/>
                </a:cxn>
                <a:cxn ang="0">
                  <a:pos x="T10" y="T11"/>
                </a:cxn>
                <a:cxn ang="0">
                  <a:pos x="T12" y="T13"/>
                </a:cxn>
              </a:cxnLst>
              <a:rect l="0" t="0" r="r" b="b"/>
              <a:pathLst>
                <a:path w="138" h="138">
                  <a:moveTo>
                    <a:pt x="125" y="93"/>
                  </a:moveTo>
                  <a:lnTo>
                    <a:pt x="125" y="93"/>
                  </a:lnTo>
                  <a:cubicBezTo>
                    <a:pt x="138" y="62"/>
                    <a:pt x="124" y="26"/>
                    <a:pt x="93" y="13"/>
                  </a:cubicBezTo>
                  <a:cubicBezTo>
                    <a:pt x="62" y="0"/>
                    <a:pt x="27" y="14"/>
                    <a:pt x="13" y="45"/>
                  </a:cubicBezTo>
                  <a:cubicBezTo>
                    <a:pt x="0" y="76"/>
                    <a:pt x="14" y="111"/>
                    <a:pt x="45" y="125"/>
                  </a:cubicBezTo>
                  <a:cubicBezTo>
                    <a:pt x="76" y="138"/>
                    <a:pt x="112" y="123"/>
                    <a:pt x="125" y="93"/>
                  </a:cubicBezTo>
                  <a:lnTo>
                    <a:pt x="125" y="93"/>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43" name="Freeform 181">
              <a:extLst>
                <a:ext uri="{FF2B5EF4-FFF2-40B4-BE49-F238E27FC236}">
                  <a16:creationId xmlns:a16="http://schemas.microsoft.com/office/drawing/2014/main" id="{46465595-C043-BE4C-BBD8-BB48621E6EE7}"/>
                </a:ext>
              </a:extLst>
            </p:cNvPr>
            <p:cNvSpPr>
              <a:spLocks/>
            </p:cNvSpPr>
            <p:nvPr/>
          </p:nvSpPr>
          <p:spPr bwMode="auto">
            <a:xfrm>
              <a:off x="5954765" y="2686055"/>
              <a:ext cx="74613" cy="74613"/>
            </a:xfrm>
            <a:custGeom>
              <a:avLst/>
              <a:gdLst>
                <a:gd name="T0" fmla="*/ 125 w 138"/>
                <a:gd name="T1" fmla="*/ 93 h 138"/>
                <a:gd name="T2" fmla="*/ 125 w 138"/>
                <a:gd name="T3" fmla="*/ 93 h 138"/>
                <a:gd name="T4" fmla="*/ 93 w 138"/>
                <a:gd name="T5" fmla="*/ 13 h 138"/>
                <a:gd name="T6" fmla="*/ 13 w 138"/>
                <a:gd name="T7" fmla="*/ 45 h 138"/>
                <a:gd name="T8" fmla="*/ 45 w 138"/>
                <a:gd name="T9" fmla="*/ 125 h 138"/>
                <a:gd name="T10" fmla="*/ 125 w 138"/>
                <a:gd name="T11" fmla="*/ 93 h 138"/>
                <a:gd name="T12" fmla="*/ 125 w 138"/>
                <a:gd name="T13" fmla="*/ 93 h 138"/>
              </a:gdLst>
              <a:ahLst/>
              <a:cxnLst>
                <a:cxn ang="0">
                  <a:pos x="T0" y="T1"/>
                </a:cxn>
                <a:cxn ang="0">
                  <a:pos x="T2" y="T3"/>
                </a:cxn>
                <a:cxn ang="0">
                  <a:pos x="T4" y="T5"/>
                </a:cxn>
                <a:cxn ang="0">
                  <a:pos x="T6" y="T7"/>
                </a:cxn>
                <a:cxn ang="0">
                  <a:pos x="T8" y="T9"/>
                </a:cxn>
                <a:cxn ang="0">
                  <a:pos x="T10" y="T11"/>
                </a:cxn>
                <a:cxn ang="0">
                  <a:pos x="T12" y="T13"/>
                </a:cxn>
              </a:cxnLst>
              <a:rect l="0" t="0" r="r" b="b"/>
              <a:pathLst>
                <a:path w="138" h="138">
                  <a:moveTo>
                    <a:pt x="125" y="93"/>
                  </a:moveTo>
                  <a:lnTo>
                    <a:pt x="125" y="93"/>
                  </a:lnTo>
                  <a:cubicBezTo>
                    <a:pt x="138" y="62"/>
                    <a:pt x="124" y="26"/>
                    <a:pt x="93" y="13"/>
                  </a:cubicBezTo>
                  <a:cubicBezTo>
                    <a:pt x="62" y="0"/>
                    <a:pt x="27" y="14"/>
                    <a:pt x="13" y="45"/>
                  </a:cubicBezTo>
                  <a:cubicBezTo>
                    <a:pt x="0" y="76"/>
                    <a:pt x="14" y="111"/>
                    <a:pt x="45" y="125"/>
                  </a:cubicBezTo>
                  <a:cubicBezTo>
                    <a:pt x="76" y="138"/>
                    <a:pt x="112" y="123"/>
                    <a:pt x="125" y="93"/>
                  </a:cubicBezTo>
                  <a:lnTo>
                    <a:pt x="125" y="93"/>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44" name="Freeform 182">
              <a:extLst>
                <a:ext uri="{FF2B5EF4-FFF2-40B4-BE49-F238E27FC236}">
                  <a16:creationId xmlns:a16="http://schemas.microsoft.com/office/drawing/2014/main" id="{18C2945C-405F-3F45-9BA0-0378EF561D64}"/>
                </a:ext>
              </a:extLst>
            </p:cNvPr>
            <p:cNvSpPr>
              <a:spLocks/>
            </p:cNvSpPr>
            <p:nvPr/>
          </p:nvSpPr>
          <p:spPr bwMode="auto">
            <a:xfrm>
              <a:off x="6181779" y="1976442"/>
              <a:ext cx="73026" cy="65088"/>
            </a:xfrm>
            <a:custGeom>
              <a:avLst/>
              <a:gdLst>
                <a:gd name="T0" fmla="*/ 0 w 134"/>
                <a:gd name="T1" fmla="*/ 60 h 120"/>
                <a:gd name="T2" fmla="*/ 0 w 134"/>
                <a:gd name="T3" fmla="*/ 60 h 120"/>
                <a:gd name="T4" fmla="*/ 67 w 134"/>
                <a:gd name="T5" fmla="*/ 0 h 120"/>
                <a:gd name="T6" fmla="*/ 134 w 134"/>
                <a:gd name="T7" fmla="*/ 60 h 120"/>
                <a:gd name="T8" fmla="*/ 67 w 134"/>
                <a:gd name="T9" fmla="*/ 120 h 120"/>
                <a:gd name="T10" fmla="*/ 0 w 134"/>
                <a:gd name="T11" fmla="*/ 60 h 120"/>
                <a:gd name="T12" fmla="*/ 0 w 134"/>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34" h="120">
                  <a:moveTo>
                    <a:pt x="0" y="60"/>
                  </a:moveTo>
                  <a:lnTo>
                    <a:pt x="0" y="60"/>
                  </a:lnTo>
                  <a:cubicBezTo>
                    <a:pt x="0" y="27"/>
                    <a:pt x="30" y="0"/>
                    <a:pt x="67" y="0"/>
                  </a:cubicBezTo>
                  <a:cubicBezTo>
                    <a:pt x="104" y="0"/>
                    <a:pt x="134" y="27"/>
                    <a:pt x="134" y="60"/>
                  </a:cubicBezTo>
                  <a:cubicBezTo>
                    <a:pt x="134" y="93"/>
                    <a:pt x="104" y="120"/>
                    <a:pt x="67" y="120"/>
                  </a:cubicBezTo>
                  <a:cubicBezTo>
                    <a:pt x="30" y="120"/>
                    <a:pt x="0" y="93"/>
                    <a:pt x="0" y="60"/>
                  </a:cubicBezTo>
                  <a:lnTo>
                    <a:pt x="0" y="60"/>
                  </a:lnTo>
                  <a:close/>
                </a:path>
              </a:pathLst>
            </a:custGeom>
            <a:solidFill>
              <a:srgbClr val="6EBE4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45" name="Freeform 183">
              <a:extLst>
                <a:ext uri="{FF2B5EF4-FFF2-40B4-BE49-F238E27FC236}">
                  <a16:creationId xmlns:a16="http://schemas.microsoft.com/office/drawing/2014/main" id="{4902C069-283C-0943-B889-1AF1BB37C6A5}"/>
                </a:ext>
              </a:extLst>
            </p:cNvPr>
            <p:cNvSpPr>
              <a:spLocks/>
            </p:cNvSpPr>
            <p:nvPr/>
          </p:nvSpPr>
          <p:spPr bwMode="auto">
            <a:xfrm>
              <a:off x="6181779" y="1976442"/>
              <a:ext cx="73026" cy="65088"/>
            </a:xfrm>
            <a:custGeom>
              <a:avLst/>
              <a:gdLst>
                <a:gd name="T0" fmla="*/ 0 w 134"/>
                <a:gd name="T1" fmla="*/ 60 h 120"/>
                <a:gd name="T2" fmla="*/ 0 w 134"/>
                <a:gd name="T3" fmla="*/ 60 h 120"/>
                <a:gd name="T4" fmla="*/ 67 w 134"/>
                <a:gd name="T5" fmla="*/ 0 h 120"/>
                <a:gd name="T6" fmla="*/ 134 w 134"/>
                <a:gd name="T7" fmla="*/ 60 h 120"/>
                <a:gd name="T8" fmla="*/ 67 w 134"/>
                <a:gd name="T9" fmla="*/ 120 h 120"/>
                <a:gd name="T10" fmla="*/ 0 w 134"/>
                <a:gd name="T11" fmla="*/ 60 h 120"/>
                <a:gd name="T12" fmla="*/ 0 w 134"/>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34" h="120">
                  <a:moveTo>
                    <a:pt x="0" y="60"/>
                  </a:moveTo>
                  <a:lnTo>
                    <a:pt x="0" y="60"/>
                  </a:lnTo>
                  <a:cubicBezTo>
                    <a:pt x="0" y="27"/>
                    <a:pt x="30" y="0"/>
                    <a:pt x="67" y="0"/>
                  </a:cubicBezTo>
                  <a:cubicBezTo>
                    <a:pt x="104" y="0"/>
                    <a:pt x="134" y="27"/>
                    <a:pt x="134" y="60"/>
                  </a:cubicBezTo>
                  <a:cubicBezTo>
                    <a:pt x="134" y="93"/>
                    <a:pt x="104" y="120"/>
                    <a:pt x="67" y="120"/>
                  </a:cubicBezTo>
                  <a:cubicBezTo>
                    <a:pt x="30" y="120"/>
                    <a:pt x="0" y="93"/>
                    <a:pt x="0" y="60"/>
                  </a:cubicBezTo>
                  <a:lnTo>
                    <a:pt x="0" y="60"/>
                  </a:lnTo>
                  <a:close/>
                </a:path>
              </a:pathLst>
            </a:custGeom>
            <a:noFill/>
            <a:ln w="6350" cap="flat">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nvGrpSpPr>
            <p:cNvPr id="146" name="Group 145">
              <a:extLst>
                <a:ext uri="{FF2B5EF4-FFF2-40B4-BE49-F238E27FC236}">
                  <a16:creationId xmlns:a16="http://schemas.microsoft.com/office/drawing/2014/main" id="{A38B8F2A-CAF8-5744-B86A-F17F7DA55E6A}"/>
                </a:ext>
              </a:extLst>
            </p:cNvPr>
            <p:cNvGrpSpPr/>
            <p:nvPr/>
          </p:nvGrpSpPr>
          <p:grpSpPr>
            <a:xfrm>
              <a:off x="6003978" y="3973520"/>
              <a:ext cx="422279" cy="423863"/>
              <a:chOff x="6003978" y="3973520"/>
              <a:chExt cx="422279" cy="423863"/>
            </a:xfrm>
          </p:grpSpPr>
          <p:sp>
            <p:nvSpPr>
              <p:cNvPr id="233" name="Freeform 434">
                <a:extLst>
                  <a:ext uri="{FF2B5EF4-FFF2-40B4-BE49-F238E27FC236}">
                    <a16:creationId xmlns:a16="http://schemas.microsoft.com/office/drawing/2014/main" id="{B6B6AA08-3FB0-1A4C-ABA4-86AE945D41A9}"/>
                  </a:ext>
                </a:extLst>
              </p:cNvPr>
              <p:cNvSpPr>
                <a:spLocks/>
              </p:cNvSpPr>
              <p:nvPr/>
            </p:nvSpPr>
            <p:spPr bwMode="auto">
              <a:xfrm>
                <a:off x="6003978" y="3973520"/>
                <a:ext cx="422279" cy="423863"/>
              </a:xfrm>
              <a:custGeom>
                <a:avLst/>
                <a:gdLst>
                  <a:gd name="T0" fmla="*/ 0 w 773"/>
                  <a:gd name="T1" fmla="*/ 387 h 773"/>
                  <a:gd name="T2" fmla="*/ 0 w 773"/>
                  <a:gd name="T3" fmla="*/ 387 h 773"/>
                  <a:gd name="T4" fmla="*/ 386 w 773"/>
                  <a:gd name="T5" fmla="*/ 0 h 773"/>
                  <a:gd name="T6" fmla="*/ 773 w 773"/>
                  <a:gd name="T7" fmla="*/ 387 h 773"/>
                  <a:gd name="T8" fmla="*/ 386 w 773"/>
                  <a:gd name="T9" fmla="*/ 773 h 773"/>
                  <a:gd name="T10" fmla="*/ 0 w 773"/>
                  <a:gd name="T11" fmla="*/ 387 h 773"/>
                  <a:gd name="T12" fmla="*/ 0 w 773"/>
                  <a:gd name="T13" fmla="*/ 387 h 773"/>
                </a:gdLst>
                <a:ahLst/>
                <a:cxnLst>
                  <a:cxn ang="0">
                    <a:pos x="T0" y="T1"/>
                  </a:cxn>
                  <a:cxn ang="0">
                    <a:pos x="T2" y="T3"/>
                  </a:cxn>
                  <a:cxn ang="0">
                    <a:pos x="T4" y="T5"/>
                  </a:cxn>
                  <a:cxn ang="0">
                    <a:pos x="T6" y="T7"/>
                  </a:cxn>
                  <a:cxn ang="0">
                    <a:pos x="T8" y="T9"/>
                  </a:cxn>
                  <a:cxn ang="0">
                    <a:pos x="T10" y="T11"/>
                  </a:cxn>
                  <a:cxn ang="0">
                    <a:pos x="T12" y="T13"/>
                  </a:cxn>
                </a:cxnLst>
                <a:rect l="0" t="0" r="r" b="b"/>
                <a:pathLst>
                  <a:path w="773" h="773">
                    <a:moveTo>
                      <a:pt x="0" y="387"/>
                    </a:moveTo>
                    <a:lnTo>
                      <a:pt x="0" y="387"/>
                    </a:lnTo>
                    <a:cubicBezTo>
                      <a:pt x="0" y="173"/>
                      <a:pt x="173" y="0"/>
                      <a:pt x="386" y="0"/>
                    </a:cubicBezTo>
                    <a:cubicBezTo>
                      <a:pt x="600" y="0"/>
                      <a:pt x="773" y="173"/>
                      <a:pt x="773" y="387"/>
                    </a:cubicBezTo>
                    <a:cubicBezTo>
                      <a:pt x="773" y="600"/>
                      <a:pt x="600" y="773"/>
                      <a:pt x="386" y="773"/>
                    </a:cubicBezTo>
                    <a:cubicBezTo>
                      <a:pt x="173" y="773"/>
                      <a:pt x="0" y="600"/>
                      <a:pt x="0" y="387"/>
                    </a:cubicBezTo>
                    <a:lnTo>
                      <a:pt x="0" y="3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34" name="Freeform 435">
                <a:extLst>
                  <a:ext uri="{FF2B5EF4-FFF2-40B4-BE49-F238E27FC236}">
                    <a16:creationId xmlns:a16="http://schemas.microsoft.com/office/drawing/2014/main" id="{BCE4B3D8-B383-CE45-9723-818690F35FF3}"/>
                  </a:ext>
                </a:extLst>
              </p:cNvPr>
              <p:cNvSpPr>
                <a:spLocks/>
              </p:cNvSpPr>
              <p:nvPr/>
            </p:nvSpPr>
            <p:spPr bwMode="auto">
              <a:xfrm>
                <a:off x="6091291" y="4098932"/>
                <a:ext cx="334965" cy="298450"/>
              </a:xfrm>
              <a:custGeom>
                <a:avLst/>
                <a:gdLst>
                  <a:gd name="T0" fmla="*/ 613 w 613"/>
                  <a:gd name="T1" fmla="*/ 161 h 546"/>
                  <a:gd name="T2" fmla="*/ 613 w 613"/>
                  <a:gd name="T3" fmla="*/ 161 h 546"/>
                  <a:gd name="T4" fmla="*/ 613 w 613"/>
                  <a:gd name="T5" fmla="*/ 161 h 546"/>
                  <a:gd name="T6" fmla="*/ 430 w 613"/>
                  <a:gd name="T7" fmla="*/ 0 h 546"/>
                  <a:gd name="T8" fmla="*/ 0 w 613"/>
                  <a:gd name="T9" fmla="*/ 360 h 546"/>
                  <a:gd name="T10" fmla="*/ 217 w 613"/>
                  <a:gd name="T11" fmla="*/ 546 h 546"/>
                  <a:gd name="T12" fmla="*/ 226 w 613"/>
                  <a:gd name="T13" fmla="*/ 546 h 546"/>
                  <a:gd name="T14" fmla="*/ 613 w 613"/>
                  <a:gd name="T15" fmla="*/ 161 h 546"/>
                  <a:gd name="T16" fmla="*/ 613 w 613"/>
                  <a:gd name="T17" fmla="*/ 16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546">
                    <a:moveTo>
                      <a:pt x="613" y="161"/>
                    </a:moveTo>
                    <a:lnTo>
                      <a:pt x="613" y="161"/>
                    </a:lnTo>
                    <a:lnTo>
                      <a:pt x="613" y="161"/>
                    </a:lnTo>
                    <a:lnTo>
                      <a:pt x="430" y="0"/>
                    </a:lnTo>
                    <a:cubicBezTo>
                      <a:pt x="328" y="32"/>
                      <a:pt x="198" y="195"/>
                      <a:pt x="0" y="360"/>
                    </a:cubicBezTo>
                    <a:cubicBezTo>
                      <a:pt x="65" y="417"/>
                      <a:pt x="217" y="546"/>
                      <a:pt x="217" y="546"/>
                    </a:cubicBezTo>
                    <a:lnTo>
                      <a:pt x="226" y="546"/>
                    </a:lnTo>
                    <a:cubicBezTo>
                      <a:pt x="440" y="546"/>
                      <a:pt x="613" y="373"/>
                      <a:pt x="613" y="161"/>
                    </a:cubicBezTo>
                    <a:lnTo>
                      <a:pt x="613" y="161"/>
                    </a:lnTo>
                    <a:close/>
                  </a:path>
                </a:pathLst>
              </a:custGeom>
              <a:solidFill>
                <a:srgbClr val="00345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35" name="Freeform 436">
                <a:extLst>
                  <a:ext uri="{FF2B5EF4-FFF2-40B4-BE49-F238E27FC236}">
                    <a16:creationId xmlns:a16="http://schemas.microsoft.com/office/drawing/2014/main" id="{11FD6896-22D8-E346-A592-FD86314E657D}"/>
                  </a:ext>
                </a:extLst>
              </p:cNvPr>
              <p:cNvSpPr>
                <a:spLocks/>
              </p:cNvSpPr>
              <p:nvPr/>
            </p:nvSpPr>
            <p:spPr bwMode="auto">
              <a:xfrm>
                <a:off x="6170667" y="4068770"/>
                <a:ext cx="160339" cy="160338"/>
              </a:xfrm>
              <a:custGeom>
                <a:avLst/>
                <a:gdLst>
                  <a:gd name="T0" fmla="*/ 0 w 294"/>
                  <a:gd name="T1" fmla="*/ 147 h 294"/>
                  <a:gd name="T2" fmla="*/ 0 w 294"/>
                  <a:gd name="T3" fmla="*/ 147 h 294"/>
                  <a:gd name="T4" fmla="*/ 147 w 294"/>
                  <a:gd name="T5" fmla="*/ 0 h 294"/>
                  <a:gd name="T6" fmla="*/ 294 w 294"/>
                  <a:gd name="T7" fmla="*/ 147 h 294"/>
                  <a:gd name="T8" fmla="*/ 147 w 294"/>
                  <a:gd name="T9" fmla="*/ 294 h 294"/>
                  <a:gd name="T10" fmla="*/ 0 w 294"/>
                  <a:gd name="T11" fmla="*/ 147 h 294"/>
                  <a:gd name="T12" fmla="*/ 0 w 294"/>
                  <a:gd name="T13" fmla="*/ 147 h 294"/>
                </a:gdLst>
                <a:ahLst/>
                <a:cxnLst>
                  <a:cxn ang="0">
                    <a:pos x="T0" y="T1"/>
                  </a:cxn>
                  <a:cxn ang="0">
                    <a:pos x="T2" y="T3"/>
                  </a:cxn>
                  <a:cxn ang="0">
                    <a:pos x="T4" y="T5"/>
                  </a:cxn>
                  <a:cxn ang="0">
                    <a:pos x="T6" y="T7"/>
                  </a:cxn>
                  <a:cxn ang="0">
                    <a:pos x="T8" y="T9"/>
                  </a:cxn>
                  <a:cxn ang="0">
                    <a:pos x="T10" y="T11"/>
                  </a:cxn>
                  <a:cxn ang="0">
                    <a:pos x="T12" y="T13"/>
                  </a:cxn>
                </a:cxnLst>
                <a:rect l="0" t="0" r="r" b="b"/>
                <a:pathLst>
                  <a:path w="294" h="294">
                    <a:moveTo>
                      <a:pt x="0" y="147"/>
                    </a:moveTo>
                    <a:lnTo>
                      <a:pt x="0" y="147"/>
                    </a:lnTo>
                    <a:cubicBezTo>
                      <a:pt x="0" y="66"/>
                      <a:pt x="66" y="0"/>
                      <a:pt x="147" y="0"/>
                    </a:cubicBezTo>
                    <a:cubicBezTo>
                      <a:pt x="228" y="0"/>
                      <a:pt x="294" y="66"/>
                      <a:pt x="294" y="147"/>
                    </a:cubicBezTo>
                    <a:cubicBezTo>
                      <a:pt x="294" y="228"/>
                      <a:pt x="228" y="294"/>
                      <a:pt x="147" y="294"/>
                    </a:cubicBezTo>
                    <a:cubicBezTo>
                      <a:pt x="66" y="294"/>
                      <a:pt x="0" y="228"/>
                      <a:pt x="0" y="147"/>
                    </a:cubicBezTo>
                    <a:lnTo>
                      <a:pt x="0" y="147"/>
                    </a:lnTo>
                    <a:close/>
                  </a:path>
                </a:pathLst>
              </a:custGeom>
              <a:solidFill>
                <a:srgbClr val="00507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36" name="Freeform 437">
                <a:extLst>
                  <a:ext uri="{FF2B5EF4-FFF2-40B4-BE49-F238E27FC236}">
                    <a16:creationId xmlns:a16="http://schemas.microsoft.com/office/drawing/2014/main" id="{CB2E6D3A-2A79-EF4B-B0FA-E06EA9C99A8D}"/>
                  </a:ext>
                </a:extLst>
              </p:cNvPr>
              <p:cNvSpPr>
                <a:spLocks/>
              </p:cNvSpPr>
              <p:nvPr/>
            </p:nvSpPr>
            <p:spPr bwMode="auto">
              <a:xfrm>
                <a:off x="6243693" y="4098932"/>
                <a:ext cx="14288" cy="65088"/>
              </a:xfrm>
              <a:custGeom>
                <a:avLst/>
                <a:gdLst>
                  <a:gd name="T0" fmla="*/ 0 w 26"/>
                  <a:gd name="T1" fmla="*/ 12 h 120"/>
                  <a:gd name="T2" fmla="*/ 0 w 26"/>
                  <a:gd name="T3" fmla="*/ 12 h 120"/>
                  <a:gd name="T4" fmla="*/ 13 w 26"/>
                  <a:gd name="T5" fmla="*/ 0 h 120"/>
                  <a:gd name="T6" fmla="*/ 13 w 26"/>
                  <a:gd name="T7" fmla="*/ 0 h 120"/>
                  <a:gd name="T8" fmla="*/ 26 w 26"/>
                  <a:gd name="T9" fmla="*/ 12 h 120"/>
                  <a:gd name="T10" fmla="*/ 26 w 26"/>
                  <a:gd name="T11" fmla="*/ 107 h 120"/>
                  <a:gd name="T12" fmla="*/ 13 w 26"/>
                  <a:gd name="T13" fmla="*/ 120 h 120"/>
                  <a:gd name="T14" fmla="*/ 13 w 26"/>
                  <a:gd name="T15" fmla="*/ 120 h 120"/>
                  <a:gd name="T16" fmla="*/ 0 w 26"/>
                  <a:gd name="T17" fmla="*/ 107 h 120"/>
                  <a:gd name="T18" fmla="*/ 0 w 26"/>
                  <a:gd name="T19" fmla="*/ 12 h 120"/>
                  <a:gd name="T20" fmla="*/ 0 w 26"/>
                  <a:gd name="T21"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0">
                    <a:moveTo>
                      <a:pt x="0" y="12"/>
                    </a:moveTo>
                    <a:lnTo>
                      <a:pt x="0" y="12"/>
                    </a:lnTo>
                    <a:cubicBezTo>
                      <a:pt x="0" y="5"/>
                      <a:pt x="6" y="0"/>
                      <a:pt x="13" y="0"/>
                    </a:cubicBezTo>
                    <a:cubicBezTo>
                      <a:pt x="13" y="0"/>
                      <a:pt x="13" y="0"/>
                      <a:pt x="13" y="0"/>
                    </a:cubicBezTo>
                    <a:cubicBezTo>
                      <a:pt x="21" y="0"/>
                      <a:pt x="26" y="5"/>
                      <a:pt x="26" y="12"/>
                    </a:cubicBezTo>
                    <a:cubicBezTo>
                      <a:pt x="26" y="107"/>
                      <a:pt x="26" y="107"/>
                      <a:pt x="26" y="107"/>
                    </a:cubicBezTo>
                    <a:cubicBezTo>
                      <a:pt x="26" y="114"/>
                      <a:pt x="21" y="120"/>
                      <a:pt x="13" y="120"/>
                    </a:cubicBezTo>
                    <a:cubicBezTo>
                      <a:pt x="13" y="120"/>
                      <a:pt x="13" y="120"/>
                      <a:pt x="13" y="120"/>
                    </a:cubicBezTo>
                    <a:cubicBezTo>
                      <a:pt x="6" y="120"/>
                      <a:pt x="0" y="114"/>
                      <a:pt x="0" y="107"/>
                    </a:cubicBezTo>
                    <a:lnTo>
                      <a:pt x="0" y="12"/>
                    </a:lnTo>
                    <a:lnTo>
                      <a:pt x="0" y="1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37" name="Freeform 438">
                <a:extLst>
                  <a:ext uri="{FF2B5EF4-FFF2-40B4-BE49-F238E27FC236}">
                    <a16:creationId xmlns:a16="http://schemas.microsoft.com/office/drawing/2014/main" id="{2F51D32C-3F6B-9F4E-A13D-E58516870E2A}"/>
                  </a:ext>
                </a:extLst>
              </p:cNvPr>
              <p:cNvSpPr>
                <a:spLocks/>
              </p:cNvSpPr>
              <p:nvPr/>
            </p:nvSpPr>
            <p:spPr bwMode="auto">
              <a:xfrm>
                <a:off x="6243693" y="4178307"/>
                <a:ext cx="14288" cy="14288"/>
              </a:xfrm>
              <a:custGeom>
                <a:avLst/>
                <a:gdLst>
                  <a:gd name="T0" fmla="*/ 0 w 26"/>
                  <a:gd name="T1" fmla="*/ 14 h 27"/>
                  <a:gd name="T2" fmla="*/ 0 w 26"/>
                  <a:gd name="T3" fmla="*/ 14 h 27"/>
                  <a:gd name="T4" fmla="*/ 13 w 26"/>
                  <a:gd name="T5" fmla="*/ 0 h 27"/>
                  <a:gd name="T6" fmla="*/ 26 w 26"/>
                  <a:gd name="T7" fmla="*/ 14 h 27"/>
                  <a:gd name="T8" fmla="*/ 13 w 26"/>
                  <a:gd name="T9" fmla="*/ 27 h 27"/>
                  <a:gd name="T10" fmla="*/ 0 w 26"/>
                  <a:gd name="T11" fmla="*/ 14 h 27"/>
                  <a:gd name="T12" fmla="*/ 0 w 26"/>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0" y="14"/>
                    </a:moveTo>
                    <a:lnTo>
                      <a:pt x="0" y="14"/>
                    </a:lnTo>
                    <a:cubicBezTo>
                      <a:pt x="0" y="6"/>
                      <a:pt x="6" y="0"/>
                      <a:pt x="13" y="0"/>
                    </a:cubicBezTo>
                    <a:cubicBezTo>
                      <a:pt x="21" y="0"/>
                      <a:pt x="26" y="6"/>
                      <a:pt x="26" y="14"/>
                    </a:cubicBezTo>
                    <a:cubicBezTo>
                      <a:pt x="26" y="21"/>
                      <a:pt x="21" y="27"/>
                      <a:pt x="13" y="27"/>
                    </a:cubicBezTo>
                    <a:cubicBezTo>
                      <a:pt x="6" y="27"/>
                      <a:pt x="0" y="21"/>
                      <a:pt x="0" y="14"/>
                    </a:cubicBezTo>
                    <a:lnTo>
                      <a:pt x="0" y="1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38" name="Freeform 439">
                <a:extLst>
                  <a:ext uri="{FF2B5EF4-FFF2-40B4-BE49-F238E27FC236}">
                    <a16:creationId xmlns:a16="http://schemas.microsoft.com/office/drawing/2014/main" id="{CD0FCC5A-E868-654C-94CB-6146F7E69EE9}"/>
                  </a:ext>
                </a:extLst>
              </p:cNvPr>
              <p:cNvSpPr>
                <a:spLocks/>
              </p:cNvSpPr>
              <p:nvPr/>
            </p:nvSpPr>
            <p:spPr bwMode="auto">
              <a:xfrm>
                <a:off x="6081766" y="4194182"/>
                <a:ext cx="119064" cy="103188"/>
              </a:xfrm>
              <a:custGeom>
                <a:avLst/>
                <a:gdLst>
                  <a:gd name="T0" fmla="*/ 211 w 218"/>
                  <a:gd name="T1" fmla="*/ 9 h 190"/>
                  <a:gd name="T2" fmla="*/ 211 w 218"/>
                  <a:gd name="T3" fmla="*/ 9 h 190"/>
                  <a:gd name="T4" fmla="*/ 182 w 218"/>
                  <a:gd name="T5" fmla="*/ 7 h 190"/>
                  <a:gd name="T6" fmla="*/ 10 w 218"/>
                  <a:gd name="T7" fmla="*/ 151 h 190"/>
                  <a:gd name="T8" fmla="*/ 7 w 218"/>
                  <a:gd name="T9" fmla="*/ 180 h 190"/>
                  <a:gd name="T10" fmla="*/ 7 w 218"/>
                  <a:gd name="T11" fmla="*/ 180 h 190"/>
                  <a:gd name="T12" fmla="*/ 37 w 218"/>
                  <a:gd name="T13" fmla="*/ 183 h 190"/>
                  <a:gd name="T14" fmla="*/ 209 w 218"/>
                  <a:gd name="T15" fmla="*/ 39 h 190"/>
                  <a:gd name="T16" fmla="*/ 211 w 218"/>
                  <a:gd name="T17" fmla="*/ 9 h 190"/>
                  <a:gd name="T18" fmla="*/ 211 w 218"/>
                  <a:gd name="T19"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190">
                    <a:moveTo>
                      <a:pt x="211" y="9"/>
                    </a:moveTo>
                    <a:lnTo>
                      <a:pt x="211" y="9"/>
                    </a:lnTo>
                    <a:cubicBezTo>
                      <a:pt x="204" y="1"/>
                      <a:pt x="191" y="0"/>
                      <a:pt x="182" y="7"/>
                    </a:cubicBezTo>
                    <a:lnTo>
                      <a:pt x="10" y="151"/>
                    </a:lnTo>
                    <a:cubicBezTo>
                      <a:pt x="1" y="158"/>
                      <a:pt x="0" y="171"/>
                      <a:pt x="7" y="180"/>
                    </a:cubicBezTo>
                    <a:lnTo>
                      <a:pt x="7" y="180"/>
                    </a:lnTo>
                    <a:cubicBezTo>
                      <a:pt x="15" y="189"/>
                      <a:pt x="28" y="190"/>
                      <a:pt x="37" y="183"/>
                    </a:cubicBezTo>
                    <a:lnTo>
                      <a:pt x="209" y="39"/>
                    </a:lnTo>
                    <a:cubicBezTo>
                      <a:pt x="217" y="31"/>
                      <a:pt x="218" y="18"/>
                      <a:pt x="211" y="9"/>
                    </a:cubicBezTo>
                    <a:lnTo>
                      <a:pt x="211" y="9"/>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39" name="Freeform 440">
                <a:extLst>
                  <a:ext uri="{FF2B5EF4-FFF2-40B4-BE49-F238E27FC236}">
                    <a16:creationId xmlns:a16="http://schemas.microsoft.com/office/drawing/2014/main" id="{11565388-9465-6B49-9AAF-BFD2E4648E2B}"/>
                  </a:ext>
                </a:extLst>
              </p:cNvPr>
              <p:cNvSpPr>
                <a:spLocks noEditPoints="1"/>
              </p:cNvSpPr>
              <p:nvPr/>
            </p:nvSpPr>
            <p:spPr bwMode="auto">
              <a:xfrm>
                <a:off x="6156379" y="4054482"/>
                <a:ext cx="182564" cy="188913"/>
              </a:xfrm>
              <a:custGeom>
                <a:avLst/>
                <a:gdLst>
                  <a:gd name="T0" fmla="*/ 0 w 333"/>
                  <a:gd name="T1" fmla="*/ 173 h 346"/>
                  <a:gd name="T2" fmla="*/ 0 w 333"/>
                  <a:gd name="T3" fmla="*/ 173 h 346"/>
                  <a:gd name="T4" fmla="*/ 166 w 333"/>
                  <a:gd name="T5" fmla="*/ 0 h 346"/>
                  <a:gd name="T6" fmla="*/ 333 w 333"/>
                  <a:gd name="T7" fmla="*/ 173 h 346"/>
                  <a:gd name="T8" fmla="*/ 166 w 333"/>
                  <a:gd name="T9" fmla="*/ 346 h 346"/>
                  <a:gd name="T10" fmla="*/ 0 w 333"/>
                  <a:gd name="T11" fmla="*/ 173 h 346"/>
                  <a:gd name="T12" fmla="*/ 0 w 333"/>
                  <a:gd name="T13" fmla="*/ 173 h 346"/>
                  <a:gd name="T14" fmla="*/ 38 w 333"/>
                  <a:gd name="T15" fmla="*/ 173 h 346"/>
                  <a:gd name="T16" fmla="*/ 38 w 333"/>
                  <a:gd name="T17" fmla="*/ 173 h 346"/>
                  <a:gd name="T18" fmla="*/ 166 w 333"/>
                  <a:gd name="T19" fmla="*/ 308 h 346"/>
                  <a:gd name="T20" fmla="*/ 295 w 333"/>
                  <a:gd name="T21" fmla="*/ 173 h 346"/>
                  <a:gd name="T22" fmla="*/ 166 w 333"/>
                  <a:gd name="T23" fmla="*/ 38 h 346"/>
                  <a:gd name="T24" fmla="*/ 38 w 333"/>
                  <a:gd name="T25" fmla="*/ 173 h 346"/>
                  <a:gd name="T26" fmla="*/ 38 w 333"/>
                  <a:gd name="T27"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46">
                    <a:moveTo>
                      <a:pt x="0" y="173"/>
                    </a:moveTo>
                    <a:lnTo>
                      <a:pt x="0" y="173"/>
                    </a:lnTo>
                    <a:cubicBezTo>
                      <a:pt x="0" y="77"/>
                      <a:pt x="74" y="0"/>
                      <a:pt x="166" y="0"/>
                    </a:cubicBezTo>
                    <a:cubicBezTo>
                      <a:pt x="259" y="0"/>
                      <a:pt x="333" y="77"/>
                      <a:pt x="333" y="173"/>
                    </a:cubicBezTo>
                    <a:cubicBezTo>
                      <a:pt x="333" y="269"/>
                      <a:pt x="259" y="346"/>
                      <a:pt x="166" y="346"/>
                    </a:cubicBezTo>
                    <a:cubicBezTo>
                      <a:pt x="74" y="346"/>
                      <a:pt x="0" y="269"/>
                      <a:pt x="0" y="173"/>
                    </a:cubicBezTo>
                    <a:lnTo>
                      <a:pt x="0" y="173"/>
                    </a:lnTo>
                    <a:close/>
                    <a:moveTo>
                      <a:pt x="38" y="173"/>
                    </a:moveTo>
                    <a:lnTo>
                      <a:pt x="38" y="173"/>
                    </a:lnTo>
                    <a:cubicBezTo>
                      <a:pt x="38" y="247"/>
                      <a:pt x="96" y="308"/>
                      <a:pt x="166" y="308"/>
                    </a:cubicBezTo>
                    <a:cubicBezTo>
                      <a:pt x="237" y="308"/>
                      <a:pt x="295" y="247"/>
                      <a:pt x="295" y="173"/>
                    </a:cubicBezTo>
                    <a:cubicBezTo>
                      <a:pt x="295" y="98"/>
                      <a:pt x="237" y="38"/>
                      <a:pt x="166" y="38"/>
                    </a:cubicBezTo>
                    <a:cubicBezTo>
                      <a:pt x="96" y="38"/>
                      <a:pt x="38" y="98"/>
                      <a:pt x="38" y="173"/>
                    </a:cubicBezTo>
                    <a:lnTo>
                      <a:pt x="38" y="173"/>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grpSp>
          <p:nvGrpSpPr>
            <p:cNvPr id="148" name="Group 147">
              <a:extLst>
                <a:ext uri="{FF2B5EF4-FFF2-40B4-BE49-F238E27FC236}">
                  <a16:creationId xmlns:a16="http://schemas.microsoft.com/office/drawing/2014/main" id="{84E6586E-88CF-604B-9504-5A2F75DA0602}"/>
                </a:ext>
              </a:extLst>
            </p:cNvPr>
            <p:cNvGrpSpPr/>
            <p:nvPr/>
          </p:nvGrpSpPr>
          <p:grpSpPr>
            <a:xfrm>
              <a:off x="4849856" y="1957392"/>
              <a:ext cx="415929" cy="423863"/>
              <a:chOff x="4849856" y="1957392"/>
              <a:chExt cx="415929" cy="423863"/>
            </a:xfrm>
          </p:grpSpPr>
          <p:sp>
            <p:nvSpPr>
              <p:cNvPr id="220" name="Freeform 447">
                <a:extLst>
                  <a:ext uri="{FF2B5EF4-FFF2-40B4-BE49-F238E27FC236}">
                    <a16:creationId xmlns:a16="http://schemas.microsoft.com/office/drawing/2014/main" id="{EFB73368-AFF6-D84E-A579-40ED0DCAA552}"/>
                  </a:ext>
                </a:extLst>
              </p:cNvPr>
              <p:cNvSpPr>
                <a:spLocks/>
              </p:cNvSpPr>
              <p:nvPr/>
            </p:nvSpPr>
            <p:spPr bwMode="auto">
              <a:xfrm>
                <a:off x="4849856" y="1957392"/>
                <a:ext cx="415929" cy="423863"/>
              </a:xfrm>
              <a:custGeom>
                <a:avLst/>
                <a:gdLst>
                  <a:gd name="T0" fmla="*/ 0 w 760"/>
                  <a:gd name="T1" fmla="*/ 387 h 773"/>
                  <a:gd name="T2" fmla="*/ 0 w 760"/>
                  <a:gd name="T3" fmla="*/ 387 h 773"/>
                  <a:gd name="T4" fmla="*/ 380 w 760"/>
                  <a:gd name="T5" fmla="*/ 0 h 773"/>
                  <a:gd name="T6" fmla="*/ 760 w 760"/>
                  <a:gd name="T7" fmla="*/ 387 h 773"/>
                  <a:gd name="T8" fmla="*/ 380 w 760"/>
                  <a:gd name="T9" fmla="*/ 773 h 773"/>
                  <a:gd name="T10" fmla="*/ 0 w 760"/>
                  <a:gd name="T11" fmla="*/ 387 h 773"/>
                  <a:gd name="T12" fmla="*/ 0 w 760"/>
                  <a:gd name="T13" fmla="*/ 387 h 773"/>
                </a:gdLst>
                <a:ahLst/>
                <a:cxnLst>
                  <a:cxn ang="0">
                    <a:pos x="T0" y="T1"/>
                  </a:cxn>
                  <a:cxn ang="0">
                    <a:pos x="T2" y="T3"/>
                  </a:cxn>
                  <a:cxn ang="0">
                    <a:pos x="T4" y="T5"/>
                  </a:cxn>
                  <a:cxn ang="0">
                    <a:pos x="T6" y="T7"/>
                  </a:cxn>
                  <a:cxn ang="0">
                    <a:pos x="T8" y="T9"/>
                  </a:cxn>
                  <a:cxn ang="0">
                    <a:pos x="T10" y="T11"/>
                  </a:cxn>
                  <a:cxn ang="0">
                    <a:pos x="T12" y="T13"/>
                  </a:cxn>
                </a:cxnLst>
                <a:rect l="0" t="0" r="r" b="b"/>
                <a:pathLst>
                  <a:path w="760" h="773">
                    <a:moveTo>
                      <a:pt x="0" y="387"/>
                    </a:moveTo>
                    <a:lnTo>
                      <a:pt x="0" y="387"/>
                    </a:lnTo>
                    <a:cubicBezTo>
                      <a:pt x="0" y="173"/>
                      <a:pt x="170" y="0"/>
                      <a:pt x="380" y="0"/>
                    </a:cubicBezTo>
                    <a:cubicBezTo>
                      <a:pt x="590" y="0"/>
                      <a:pt x="760" y="173"/>
                      <a:pt x="760" y="387"/>
                    </a:cubicBezTo>
                    <a:cubicBezTo>
                      <a:pt x="760" y="600"/>
                      <a:pt x="590" y="773"/>
                      <a:pt x="380" y="773"/>
                    </a:cubicBezTo>
                    <a:cubicBezTo>
                      <a:pt x="170" y="773"/>
                      <a:pt x="0" y="600"/>
                      <a:pt x="0" y="387"/>
                    </a:cubicBezTo>
                    <a:lnTo>
                      <a:pt x="0" y="3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21" name="Freeform 448">
                <a:extLst>
                  <a:ext uri="{FF2B5EF4-FFF2-40B4-BE49-F238E27FC236}">
                    <a16:creationId xmlns:a16="http://schemas.microsoft.com/office/drawing/2014/main" id="{8AA5176B-43C3-DB4B-B4BB-C653DAC163B2}"/>
                  </a:ext>
                </a:extLst>
              </p:cNvPr>
              <p:cNvSpPr>
                <a:spLocks/>
              </p:cNvSpPr>
              <p:nvPr/>
            </p:nvSpPr>
            <p:spPr bwMode="auto">
              <a:xfrm>
                <a:off x="4908594" y="2030417"/>
                <a:ext cx="300040" cy="300038"/>
              </a:xfrm>
              <a:custGeom>
                <a:avLst/>
                <a:gdLst>
                  <a:gd name="T0" fmla="*/ 42 w 546"/>
                  <a:gd name="T1" fmla="*/ 62 h 547"/>
                  <a:gd name="T2" fmla="*/ 42 w 546"/>
                  <a:gd name="T3" fmla="*/ 62 h 547"/>
                  <a:gd name="T4" fmla="*/ 76 w 546"/>
                  <a:gd name="T5" fmla="*/ 27 h 547"/>
                  <a:gd name="T6" fmla="*/ 110 w 546"/>
                  <a:gd name="T7" fmla="*/ 56 h 547"/>
                  <a:gd name="T8" fmla="*/ 234 w 546"/>
                  <a:gd name="T9" fmla="*/ 33 h 547"/>
                  <a:gd name="T10" fmla="*/ 269 w 546"/>
                  <a:gd name="T11" fmla="*/ 0 h 547"/>
                  <a:gd name="T12" fmla="*/ 303 w 546"/>
                  <a:gd name="T13" fmla="*/ 32 h 547"/>
                  <a:gd name="T14" fmla="*/ 436 w 546"/>
                  <a:gd name="T15" fmla="*/ 56 h 547"/>
                  <a:gd name="T16" fmla="*/ 470 w 546"/>
                  <a:gd name="T17" fmla="*/ 27 h 547"/>
                  <a:gd name="T18" fmla="*/ 505 w 546"/>
                  <a:gd name="T19" fmla="*/ 62 h 547"/>
                  <a:gd name="T20" fmla="*/ 274 w 546"/>
                  <a:gd name="T21" fmla="*/ 547 h 547"/>
                  <a:gd name="T22" fmla="*/ 273 w 546"/>
                  <a:gd name="T23" fmla="*/ 547 h 547"/>
                  <a:gd name="T24" fmla="*/ 272 w 546"/>
                  <a:gd name="T25" fmla="*/ 547 h 547"/>
                  <a:gd name="T26" fmla="*/ 42 w 546"/>
                  <a:gd name="T27" fmla="*/ 6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6" h="547">
                    <a:moveTo>
                      <a:pt x="42" y="62"/>
                    </a:moveTo>
                    <a:lnTo>
                      <a:pt x="42" y="62"/>
                    </a:lnTo>
                    <a:cubicBezTo>
                      <a:pt x="42" y="43"/>
                      <a:pt x="57" y="27"/>
                      <a:pt x="76" y="27"/>
                    </a:cubicBezTo>
                    <a:cubicBezTo>
                      <a:pt x="93" y="27"/>
                      <a:pt x="108" y="40"/>
                      <a:pt x="110" y="56"/>
                    </a:cubicBezTo>
                    <a:cubicBezTo>
                      <a:pt x="150" y="49"/>
                      <a:pt x="212" y="37"/>
                      <a:pt x="234" y="33"/>
                    </a:cubicBezTo>
                    <a:cubicBezTo>
                      <a:pt x="235" y="15"/>
                      <a:pt x="250" y="0"/>
                      <a:pt x="269" y="0"/>
                    </a:cubicBezTo>
                    <a:cubicBezTo>
                      <a:pt x="287" y="0"/>
                      <a:pt x="302" y="14"/>
                      <a:pt x="303" y="32"/>
                    </a:cubicBezTo>
                    <a:lnTo>
                      <a:pt x="436" y="56"/>
                    </a:lnTo>
                    <a:cubicBezTo>
                      <a:pt x="439" y="40"/>
                      <a:pt x="453" y="27"/>
                      <a:pt x="470" y="27"/>
                    </a:cubicBezTo>
                    <a:cubicBezTo>
                      <a:pt x="489" y="27"/>
                      <a:pt x="505" y="43"/>
                      <a:pt x="505" y="62"/>
                    </a:cubicBezTo>
                    <a:cubicBezTo>
                      <a:pt x="546" y="452"/>
                      <a:pt x="303" y="547"/>
                      <a:pt x="274" y="547"/>
                    </a:cubicBezTo>
                    <a:cubicBezTo>
                      <a:pt x="274" y="547"/>
                      <a:pt x="274" y="547"/>
                      <a:pt x="273" y="547"/>
                    </a:cubicBezTo>
                    <a:cubicBezTo>
                      <a:pt x="273" y="547"/>
                      <a:pt x="272" y="547"/>
                      <a:pt x="272" y="547"/>
                    </a:cubicBezTo>
                    <a:cubicBezTo>
                      <a:pt x="243" y="547"/>
                      <a:pt x="0" y="452"/>
                      <a:pt x="42" y="62"/>
                    </a:cubicBez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22" name="Freeform 449">
                <a:extLst>
                  <a:ext uri="{FF2B5EF4-FFF2-40B4-BE49-F238E27FC236}">
                    <a16:creationId xmlns:a16="http://schemas.microsoft.com/office/drawing/2014/main" id="{60642006-8E9E-8648-B825-C03A79FD3651}"/>
                  </a:ext>
                </a:extLst>
              </p:cNvPr>
              <p:cNvSpPr>
                <a:spLocks/>
              </p:cNvSpPr>
              <p:nvPr/>
            </p:nvSpPr>
            <p:spPr bwMode="auto">
              <a:xfrm>
                <a:off x="4959394" y="2249493"/>
                <a:ext cx="196852" cy="80963"/>
              </a:xfrm>
              <a:custGeom>
                <a:avLst/>
                <a:gdLst>
                  <a:gd name="T0" fmla="*/ 0 w 360"/>
                  <a:gd name="T1" fmla="*/ 0 h 147"/>
                  <a:gd name="T2" fmla="*/ 0 w 360"/>
                  <a:gd name="T3" fmla="*/ 0 h 147"/>
                  <a:gd name="T4" fmla="*/ 360 w 360"/>
                  <a:gd name="T5" fmla="*/ 0 h 147"/>
                  <a:gd name="T6" fmla="*/ 347 w 360"/>
                  <a:gd name="T7" fmla="*/ 22 h 147"/>
                  <a:gd name="T8" fmla="*/ 181 w 360"/>
                  <a:gd name="T9" fmla="*/ 147 h 147"/>
                  <a:gd name="T10" fmla="*/ 180 w 360"/>
                  <a:gd name="T11" fmla="*/ 147 h 147"/>
                  <a:gd name="T12" fmla="*/ 179 w 360"/>
                  <a:gd name="T13" fmla="*/ 147 h 147"/>
                  <a:gd name="T14" fmla="*/ 13 w 360"/>
                  <a:gd name="T15" fmla="*/ 22 h 147"/>
                  <a:gd name="T16" fmla="*/ 0 w 360"/>
                  <a:gd name="T17" fmla="*/ 0 h 147"/>
                  <a:gd name="T18" fmla="*/ 0 w 360"/>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147">
                    <a:moveTo>
                      <a:pt x="0" y="0"/>
                    </a:moveTo>
                    <a:lnTo>
                      <a:pt x="0" y="0"/>
                    </a:lnTo>
                    <a:lnTo>
                      <a:pt x="360" y="0"/>
                    </a:lnTo>
                    <a:lnTo>
                      <a:pt x="347" y="22"/>
                    </a:lnTo>
                    <a:cubicBezTo>
                      <a:pt x="283" y="117"/>
                      <a:pt x="198" y="147"/>
                      <a:pt x="181" y="147"/>
                    </a:cubicBezTo>
                    <a:cubicBezTo>
                      <a:pt x="181" y="147"/>
                      <a:pt x="181" y="147"/>
                      <a:pt x="180" y="147"/>
                    </a:cubicBezTo>
                    <a:cubicBezTo>
                      <a:pt x="180" y="147"/>
                      <a:pt x="179" y="147"/>
                      <a:pt x="179" y="147"/>
                    </a:cubicBezTo>
                    <a:cubicBezTo>
                      <a:pt x="162" y="147"/>
                      <a:pt x="77" y="117"/>
                      <a:pt x="13" y="22"/>
                    </a:cubicBezTo>
                    <a:lnTo>
                      <a:pt x="0" y="0"/>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23" name="Freeform 450">
                <a:extLst>
                  <a:ext uri="{FF2B5EF4-FFF2-40B4-BE49-F238E27FC236}">
                    <a16:creationId xmlns:a16="http://schemas.microsoft.com/office/drawing/2014/main" id="{24AA28C3-5EC3-6140-8629-10CA766D576A}"/>
                  </a:ext>
                </a:extLst>
              </p:cNvPr>
              <p:cNvSpPr>
                <a:spLocks/>
              </p:cNvSpPr>
              <p:nvPr/>
            </p:nvSpPr>
            <p:spPr bwMode="auto">
              <a:xfrm>
                <a:off x="5054645" y="2089155"/>
                <a:ext cx="117476" cy="66675"/>
              </a:xfrm>
              <a:custGeom>
                <a:avLst/>
                <a:gdLst>
                  <a:gd name="T0" fmla="*/ 0 w 214"/>
                  <a:gd name="T1" fmla="*/ 60 h 120"/>
                  <a:gd name="T2" fmla="*/ 0 w 214"/>
                  <a:gd name="T3" fmla="*/ 60 h 120"/>
                  <a:gd name="T4" fmla="*/ 60 w 214"/>
                  <a:gd name="T5" fmla="*/ 0 h 120"/>
                  <a:gd name="T6" fmla="*/ 154 w 214"/>
                  <a:gd name="T7" fmla="*/ 0 h 120"/>
                  <a:gd name="T8" fmla="*/ 214 w 214"/>
                  <a:gd name="T9" fmla="*/ 60 h 120"/>
                  <a:gd name="T10" fmla="*/ 214 w 214"/>
                  <a:gd name="T11" fmla="*/ 60 h 120"/>
                  <a:gd name="T12" fmla="*/ 154 w 214"/>
                  <a:gd name="T13" fmla="*/ 120 h 120"/>
                  <a:gd name="T14" fmla="*/ 60 w 214"/>
                  <a:gd name="T15" fmla="*/ 120 h 120"/>
                  <a:gd name="T16" fmla="*/ 0 w 214"/>
                  <a:gd name="T17" fmla="*/ 60 h 120"/>
                  <a:gd name="T18" fmla="*/ 0 w 214"/>
                  <a:gd name="T19"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120">
                    <a:moveTo>
                      <a:pt x="0" y="60"/>
                    </a:moveTo>
                    <a:lnTo>
                      <a:pt x="0" y="60"/>
                    </a:lnTo>
                    <a:cubicBezTo>
                      <a:pt x="0" y="27"/>
                      <a:pt x="27" y="0"/>
                      <a:pt x="60" y="0"/>
                    </a:cubicBezTo>
                    <a:lnTo>
                      <a:pt x="154" y="0"/>
                    </a:lnTo>
                    <a:cubicBezTo>
                      <a:pt x="187" y="0"/>
                      <a:pt x="214" y="27"/>
                      <a:pt x="214" y="60"/>
                    </a:cubicBezTo>
                    <a:lnTo>
                      <a:pt x="214" y="60"/>
                    </a:lnTo>
                    <a:cubicBezTo>
                      <a:pt x="214" y="93"/>
                      <a:pt x="187" y="120"/>
                      <a:pt x="154" y="120"/>
                    </a:cubicBezTo>
                    <a:lnTo>
                      <a:pt x="60" y="120"/>
                    </a:lnTo>
                    <a:cubicBezTo>
                      <a:pt x="27" y="120"/>
                      <a:pt x="0" y="93"/>
                      <a:pt x="0" y="60"/>
                    </a:cubicBezTo>
                    <a:lnTo>
                      <a:pt x="0" y="6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24" name="Freeform 451">
                <a:extLst>
                  <a:ext uri="{FF2B5EF4-FFF2-40B4-BE49-F238E27FC236}">
                    <a16:creationId xmlns:a16="http://schemas.microsoft.com/office/drawing/2014/main" id="{709966A1-C4E9-3B4B-AAAA-1970D2E515C6}"/>
                  </a:ext>
                </a:extLst>
              </p:cNvPr>
              <p:cNvSpPr>
                <a:spLocks/>
              </p:cNvSpPr>
              <p:nvPr/>
            </p:nvSpPr>
            <p:spPr bwMode="auto">
              <a:xfrm>
                <a:off x="4902244" y="2184405"/>
                <a:ext cx="312740" cy="65088"/>
              </a:xfrm>
              <a:custGeom>
                <a:avLst/>
                <a:gdLst>
                  <a:gd name="T0" fmla="*/ 0 w 574"/>
                  <a:gd name="T1" fmla="*/ 60 h 120"/>
                  <a:gd name="T2" fmla="*/ 0 w 574"/>
                  <a:gd name="T3" fmla="*/ 60 h 120"/>
                  <a:gd name="T4" fmla="*/ 60 w 574"/>
                  <a:gd name="T5" fmla="*/ 0 h 120"/>
                  <a:gd name="T6" fmla="*/ 514 w 574"/>
                  <a:gd name="T7" fmla="*/ 0 h 120"/>
                  <a:gd name="T8" fmla="*/ 574 w 574"/>
                  <a:gd name="T9" fmla="*/ 60 h 120"/>
                  <a:gd name="T10" fmla="*/ 574 w 574"/>
                  <a:gd name="T11" fmla="*/ 60 h 120"/>
                  <a:gd name="T12" fmla="*/ 514 w 574"/>
                  <a:gd name="T13" fmla="*/ 120 h 120"/>
                  <a:gd name="T14" fmla="*/ 60 w 574"/>
                  <a:gd name="T15" fmla="*/ 120 h 120"/>
                  <a:gd name="T16" fmla="*/ 0 w 574"/>
                  <a:gd name="T17" fmla="*/ 60 h 120"/>
                  <a:gd name="T18" fmla="*/ 0 w 574"/>
                  <a:gd name="T19"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120">
                    <a:moveTo>
                      <a:pt x="0" y="60"/>
                    </a:moveTo>
                    <a:lnTo>
                      <a:pt x="0" y="60"/>
                    </a:lnTo>
                    <a:cubicBezTo>
                      <a:pt x="0" y="27"/>
                      <a:pt x="27" y="0"/>
                      <a:pt x="60" y="0"/>
                    </a:cubicBezTo>
                    <a:lnTo>
                      <a:pt x="514" y="0"/>
                    </a:lnTo>
                    <a:cubicBezTo>
                      <a:pt x="547" y="0"/>
                      <a:pt x="574" y="27"/>
                      <a:pt x="574" y="60"/>
                    </a:cubicBezTo>
                    <a:lnTo>
                      <a:pt x="574" y="60"/>
                    </a:lnTo>
                    <a:cubicBezTo>
                      <a:pt x="574" y="93"/>
                      <a:pt x="547" y="120"/>
                      <a:pt x="514" y="120"/>
                    </a:cubicBezTo>
                    <a:lnTo>
                      <a:pt x="60" y="120"/>
                    </a:lnTo>
                    <a:cubicBezTo>
                      <a:pt x="27" y="120"/>
                      <a:pt x="0" y="93"/>
                      <a:pt x="0" y="60"/>
                    </a:cubicBezTo>
                    <a:lnTo>
                      <a:pt x="0" y="6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25" name="Freeform 452">
                <a:extLst>
                  <a:ext uri="{FF2B5EF4-FFF2-40B4-BE49-F238E27FC236}">
                    <a16:creationId xmlns:a16="http://schemas.microsoft.com/office/drawing/2014/main" id="{8EEF9315-94DA-264D-AE53-764CFFD7CF7C}"/>
                  </a:ext>
                </a:extLst>
              </p:cNvPr>
              <p:cNvSpPr>
                <a:spLocks/>
              </p:cNvSpPr>
              <p:nvPr/>
            </p:nvSpPr>
            <p:spPr bwMode="auto">
              <a:xfrm>
                <a:off x="4967332" y="2133605"/>
                <a:ext cx="227014" cy="73025"/>
              </a:xfrm>
              <a:custGeom>
                <a:avLst/>
                <a:gdLst>
                  <a:gd name="T0" fmla="*/ 0 w 414"/>
                  <a:gd name="T1" fmla="*/ 67 h 133"/>
                  <a:gd name="T2" fmla="*/ 0 w 414"/>
                  <a:gd name="T3" fmla="*/ 67 h 133"/>
                  <a:gd name="T4" fmla="*/ 67 w 414"/>
                  <a:gd name="T5" fmla="*/ 0 h 133"/>
                  <a:gd name="T6" fmla="*/ 347 w 414"/>
                  <a:gd name="T7" fmla="*/ 0 h 133"/>
                  <a:gd name="T8" fmla="*/ 414 w 414"/>
                  <a:gd name="T9" fmla="*/ 67 h 133"/>
                  <a:gd name="T10" fmla="*/ 414 w 414"/>
                  <a:gd name="T11" fmla="*/ 67 h 133"/>
                  <a:gd name="T12" fmla="*/ 347 w 414"/>
                  <a:gd name="T13" fmla="*/ 133 h 133"/>
                  <a:gd name="T14" fmla="*/ 67 w 414"/>
                  <a:gd name="T15" fmla="*/ 133 h 133"/>
                  <a:gd name="T16" fmla="*/ 0 w 414"/>
                  <a:gd name="T17" fmla="*/ 67 h 133"/>
                  <a:gd name="T18" fmla="*/ 0 w 414"/>
                  <a:gd name="T19"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133">
                    <a:moveTo>
                      <a:pt x="0" y="67"/>
                    </a:moveTo>
                    <a:lnTo>
                      <a:pt x="0" y="67"/>
                    </a:lnTo>
                    <a:cubicBezTo>
                      <a:pt x="0" y="30"/>
                      <a:pt x="30" y="0"/>
                      <a:pt x="67" y="0"/>
                    </a:cubicBezTo>
                    <a:lnTo>
                      <a:pt x="347" y="0"/>
                    </a:lnTo>
                    <a:cubicBezTo>
                      <a:pt x="384" y="0"/>
                      <a:pt x="414" y="30"/>
                      <a:pt x="414" y="67"/>
                    </a:cubicBezTo>
                    <a:lnTo>
                      <a:pt x="414" y="67"/>
                    </a:lnTo>
                    <a:cubicBezTo>
                      <a:pt x="414" y="103"/>
                      <a:pt x="384" y="133"/>
                      <a:pt x="347" y="133"/>
                    </a:cubicBezTo>
                    <a:lnTo>
                      <a:pt x="67" y="133"/>
                    </a:lnTo>
                    <a:cubicBezTo>
                      <a:pt x="30" y="133"/>
                      <a:pt x="0" y="103"/>
                      <a:pt x="0" y="67"/>
                    </a:cubicBezTo>
                    <a:lnTo>
                      <a:pt x="0" y="6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grpSp>
          <p:nvGrpSpPr>
            <p:cNvPr id="151" name="Group 150">
              <a:extLst>
                <a:ext uri="{FF2B5EF4-FFF2-40B4-BE49-F238E27FC236}">
                  <a16:creationId xmlns:a16="http://schemas.microsoft.com/office/drawing/2014/main" id="{22499165-5917-4443-871B-0DBEDB5524B7}"/>
                </a:ext>
              </a:extLst>
            </p:cNvPr>
            <p:cNvGrpSpPr/>
            <p:nvPr/>
          </p:nvGrpSpPr>
          <p:grpSpPr>
            <a:xfrm>
              <a:off x="7177150" y="3302006"/>
              <a:ext cx="415929" cy="415925"/>
              <a:chOff x="7177150" y="3302006"/>
              <a:chExt cx="415929" cy="415925"/>
            </a:xfrm>
          </p:grpSpPr>
          <p:sp>
            <p:nvSpPr>
              <p:cNvPr id="202" name="Freeform 476">
                <a:extLst>
                  <a:ext uri="{FF2B5EF4-FFF2-40B4-BE49-F238E27FC236}">
                    <a16:creationId xmlns:a16="http://schemas.microsoft.com/office/drawing/2014/main" id="{562518BD-F891-6949-B9A7-78CA04C22B1E}"/>
                  </a:ext>
                </a:extLst>
              </p:cNvPr>
              <p:cNvSpPr>
                <a:spLocks/>
              </p:cNvSpPr>
              <p:nvPr/>
            </p:nvSpPr>
            <p:spPr bwMode="auto">
              <a:xfrm>
                <a:off x="7177150" y="3302006"/>
                <a:ext cx="415929" cy="415925"/>
              </a:xfrm>
              <a:custGeom>
                <a:avLst/>
                <a:gdLst>
                  <a:gd name="T0" fmla="*/ 0 w 760"/>
                  <a:gd name="T1" fmla="*/ 380 h 760"/>
                  <a:gd name="T2" fmla="*/ 0 w 760"/>
                  <a:gd name="T3" fmla="*/ 380 h 760"/>
                  <a:gd name="T4" fmla="*/ 380 w 760"/>
                  <a:gd name="T5" fmla="*/ 0 h 760"/>
                  <a:gd name="T6" fmla="*/ 760 w 760"/>
                  <a:gd name="T7" fmla="*/ 380 h 760"/>
                  <a:gd name="T8" fmla="*/ 380 w 760"/>
                  <a:gd name="T9" fmla="*/ 760 h 760"/>
                  <a:gd name="T10" fmla="*/ 0 w 760"/>
                  <a:gd name="T11" fmla="*/ 380 h 760"/>
                  <a:gd name="T12" fmla="*/ 0 w 760"/>
                  <a:gd name="T13" fmla="*/ 380 h 760"/>
                </a:gdLst>
                <a:ahLst/>
                <a:cxnLst>
                  <a:cxn ang="0">
                    <a:pos x="T0" y="T1"/>
                  </a:cxn>
                  <a:cxn ang="0">
                    <a:pos x="T2" y="T3"/>
                  </a:cxn>
                  <a:cxn ang="0">
                    <a:pos x="T4" y="T5"/>
                  </a:cxn>
                  <a:cxn ang="0">
                    <a:pos x="T6" y="T7"/>
                  </a:cxn>
                  <a:cxn ang="0">
                    <a:pos x="T8" y="T9"/>
                  </a:cxn>
                  <a:cxn ang="0">
                    <a:pos x="T10" y="T11"/>
                  </a:cxn>
                  <a:cxn ang="0">
                    <a:pos x="T12" y="T13"/>
                  </a:cxn>
                </a:cxnLst>
                <a:rect l="0" t="0" r="r" b="b"/>
                <a:pathLst>
                  <a:path w="760" h="760">
                    <a:moveTo>
                      <a:pt x="0" y="380"/>
                    </a:moveTo>
                    <a:lnTo>
                      <a:pt x="0" y="380"/>
                    </a:lnTo>
                    <a:cubicBezTo>
                      <a:pt x="0" y="170"/>
                      <a:pt x="171" y="0"/>
                      <a:pt x="380" y="0"/>
                    </a:cubicBezTo>
                    <a:cubicBezTo>
                      <a:pt x="590" y="0"/>
                      <a:pt x="760" y="170"/>
                      <a:pt x="760" y="380"/>
                    </a:cubicBezTo>
                    <a:cubicBezTo>
                      <a:pt x="760" y="590"/>
                      <a:pt x="590" y="760"/>
                      <a:pt x="380" y="760"/>
                    </a:cubicBezTo>
                    <a:cubicBezTo>
                      <a:pt x="171" y="760"/>
                      <a:pt x="0" y="590"/>
                      <a:pt x="0" y="380"/>
                    </a:cubicBezTo>
                    <a:lnTo>
                      <a:pt x="0" y="38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03" name="Freeform 477">
                <a:extLst>
                  <a:ext uri="{FF2B5EF4-FFF2-40B4-BE49-F238E27FC236}">
                    <a16:creationId xmlns:a16="http://schemas.microsoft.com/office/drawing/2014/main" id="{497A2428-A73F-DA40-96CB-0C4C3015FF40}"/>
                  </a:ext>
                </a:extLst>
              </p:cNvPr>
              <p:cNvSpPr>
                <a:spLocks/>
              </p:cNvSpPr>
              <p:nvPr/>
            </p:nvSpPr>
            <p:spPr bwMode="auto">
              <a:xfrm>
                <a:off x="7258114" y="3517907"/>
                <a:ext cx="115888" cy="79375"/>
              </a:xfrm>
              <a:custGeom>
                <a:avLst/>
                <a:gdLst>
                  <a:gd name="T0" fmla="*/ 0 w 213"/>
                  <a:gd name="T1" fmla="*/ 73 h 145"/>
                  <a:gd name="T2" fmla="*/ 0 w 213"/>
                  <a:gd name="T3" fmla="*/ 73 h 145"/>
                  <a:gd name="T4" fmla="*/ 0 w 213"/>
                  <a:gd name="T5" fmla="*/ 73 h 145"/>
                  <a:gd name="T6" fmla="*/ 0 w 213"/>
                  <a:gd name="T7" fmla="*/ 72 h 145"/>
                  <a:gd name="T8" fmla="*/ 8 w 213"/>
                  <a:gd name="T9" fmla="*/ 58 h 145"/>
                  <a:gd name="T10" fmla="*/ 70 w 213"/>
                  <a:gd name="T11" fmla="*/ 9 h 145"/>
                  <a:gd name="T12" fmla="*/ 95 w 213"/>
                  <a:gd name="T13" fmla="*/ 20 h 145"/>
                  <a:gd name="T14" fmla="*/ 95 w 213"/>
                  <a:gd name="T15" fmla="*/ 40 h 145"/>
                  <a:gd name="T16" fmla="*/ 192 w 213"/>
                  <a:gd name="T17" fmla="*/ 40 h 145"/>
                  <a:gd name="T18" fmla="*/ 213 w 213"/>
                  <a:gd name="T19" fmla="*/ 60 h 145"/>
                  <a:gd name="T20" fmla="*/ 213 w 213"/>
                  <a:gd name="T21" fmla="*/ 86 h 145"/>
                  <a:gd name="T22" fmla="*/ 192 w 213"/>
                  <a:gd name="T23" fmla="*/ 106 h 145"/>
                  <a:gd name="T24" fmla="*/ 95 w 213"/>
                  <a:gd name="T25" fmla="*/ 106 h 145"/>
                  <a:gd name="T26" fmla="*/ 95 w 213"/>
                  <a:gd name="T27" fmla="*/ 126 h 145"/>
                  <a:gd name="T28" fmla="*/ 70 w 213"/>
                  <a:gd name="T29" fmla="*/ 137 h 145"/>
                  <a:gd name="T30" fmla="*/ 8 w 213"/>
                  <a:gd name="T31" fmla="*/ 88 h 145"/>
                  <a:gd name="T32" fmla="*/ 0 w 213"/>
                  <a:gd name="T33" fmla="*/ 73 h 145"/>
                  <a:gd name="T34" fmla="*/ 0 w 213"/>
                  <a:gd name="T35"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5">
                    <a:moveTo>
                      <a:pt x="0" y="73"/>
                    </a:moveTo>
                    <a:lnTo>
                      <a:pt x="0" y="73"/>
                    </a:lnTo>
                    <a:lnTo>
                      <a:pt x="0" y="73"/>
                    </a:lnTo>
                    <a:lnTo>
                      <a:pt x="0" y="72"/>
                    </a:lnTo>
                    <a:cubicBezTo>
                      <a:pt x="1" y="68"/>
                      <a:pt x="3" y="63"/>
                      <a:pt x="8" y="58"/>
                    </a:cubicBezTo>
                    <a:lnTo>
                      <a:pt x="70" y="9"/>
                    </a:lnTo>
                    <a:cubicBezTo>
                      <a:pt x="87" y="0"/>
                      <a:pt x="93" y="14"/>
                      <a:pt x="95" y="20"/>
                    </a:cubicBezTo>
                    <a:lnTo>
                      <a:pt x="95" y="40"/>
                    </a:lnTo>
                    <a:lnTo>
                      <a:pt x="192" y="40"/>
                    </a:lnTo>
                    <a:cubicBezTo>
                      <a:pt x="204" y="40"/>
                      <a:pt x="213" y="49"/>
                      <a:pt x="213" y="60"/>
                    </a:cubicBezTo>
                    <a:lnTo>
                      <a:pt x="213" y="86"/>
                    </a:lnTo>
                    <a:cubicBezTo>
                      <a:pt x="213" y="97"/>
                      <a:pt x="204" y="106"/>
                      <a:pt x="192" y="106"/>
                    </a:cubicBezTo>
                    <a:lnTo>
                      <a:pt x="95" y="106"/>
                    </a:lnTo>
                    <a:lnTo>
                      <a:pt x="95" y="126"/>
                    </a:lnTo>
                    <a:cubicBezTo>
                      <a:pt x="93" y="132"/>
                      <a:pt x="87" y="145"/>
                      <a:pt x="70" y="137"/>
                    </a:cubicBezTo>
                    <a:lnTo>
                      <a:pt x="8" y="88"/>
                    </a:lnTo>
                    <a:cubicBezTo>
                      <a:pt x="3" y="83"/>
                      <a:pt x="1" y="78"/>
                      <a:pt x="0" y="73"/>
                    </a:cubicBezTo>
                    <a:lnTo>
                      <a:pt x="0" y="73"/>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04" name="Freeform 478">
                <a:extLst>
                  <a:ext uri="{FF2B5EF4-FFF2-40B4-BE49-F238E27FC236}">
                    <a16:creationId xmlns:a16="http://schemas.microsoft.com/office/drawing/2014/main" id="{CB66AB16-BFB1-0247-B9B0-742B7BF5C4D9}"/>
                  </a:ext>
                </a:extLst>
              </p:cNvPr>
              <p:cNvSpPr>
                <a:spLocks/>
              </p:cNvSpPr>
              <p:nvPr/>
            </p:nvSpPr>
            <p:spPr bwMode="auto">
              <a:xfrm>
                <a:off x="7396227" y="3560769"/>
                <a:ext cx="117476" cy="79375"/>
              </a:xfrm>
              <a:custGeom>
                <a:avLst/>
                <a:gdLst>
                  <a:gd name="T0" fmla="*/ 214 w 214"/>
                  <a:gd name="T1" fmla="*/ 72 h 145"/>
                  <a:gd name="T2" fmla="*/ 214 w 214"/>
                  <a:gd name="T3" fmla="*/ 72 h 145"/>
                  <a:gd name="T4" fmla="*/ 214 w 214"/>
                  <a:gd name="T5" fmla="*/ 73 h 145"/>
                  <a:gd name="T6" fmla="*/ 214 w 214"/>
                  <a:gd name="T7" fmla="*/ 73 h 145"/>
                  <a:gd name="T8" fmla="*/ 206 w 214"/>
                  <a:gd name="T9" fmla="*/ 88 h 145"/>
                  <a:gd name="T10" fmla="*/ 144 w 214"/>
                  <a:gd name="T11" fmla="*/ 137 h 145"/>
                  <a:gd name="T12" fmla="*/ 119 w 214"/>
                  <a:gd name="T13" fmla="*/ 126 h 145"/>
                  <a:gd name="T14" fmla="*/ 119 w 214"/>
                  <a:gd name="T15" fmla="*/ 106 h 145"/>
                  <a:gd name="T16" fmla="*/ 22 w 214"/>
                  <a:gd name="T17" fmla="*/ 106 h 145"/>
                  <a:gd name="T18" fmla="*/ 0 w 214"/>
                  <a:gd name="T19" fmla="*/ 86 h 145"/>
                  <a:gd name="T20" fmla="*/ 0 w 214"/>
                  <a:gd name="T21" fmla="*/ 60 h 145"/>
                  <a:gd name="T22" fmla="*/ 22 w 214"/>
                  <a:gd name="T23" fmla="*/ 40 h 145"/>
                  <a:gd name="T24" fmla="*/ 119 w 214"/>
                  <a:gd name="T25" fmla="*/ 40 h 145"/>
                  <a:gd name="T26" fmla="*/ 119 w 214"/>
                  <a:gd name="T27" fmla="*/ 20 h 145"/>
                  <a:gd name="T28" fmla="*/ 144 w 214"/>
                  <a:gd name="T29" fmla="*/ 9 h 145"/>
                  <a:gd name="T30" fmla="*/ 206 w 214"/>
                  <a:gd name="T31" fmla="*/ 58 h 145"/>
                  <a:gd name="T32" fmla="*/ 214 w 214"/>
                  <a:gd name="T33" fmla="*/ 72 h 145"/>
                  <a:gd name="T34" fmla="*/ 214 w 214"/>
                  <a:gd name="T35"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145">
                    <a:moveTo>
                      <a:pt x="214" y="72"/>
                    </a:moveTo>
                    <a:lnTo>
                      <a:pt x="214" y="72"/>
                    </a:lnTo>
                    <a:lnTo>
                      <a:pt x="214" y="73"/>
                    </a:lnTo>
                    <a:lnTo>
                      <a:pt x="214" y="73"/>
                    </a:lnTo>
                    <a:cubicBezTo>
                      <a:pt x="213" y="78"/>
                      <a:pt x="211" y="83"/>
                      <a:pt x="206" y="88"/>
                    </a:cubicBezTo>
                    <a:lnTo>
                      <a:pt x="144" y="137"/>
                    </a:lnTo>
                    <a:cubicBezTo>
                      <a:pt x="127" y="145"/>
                      <a:pt x="121" y="132"/>
                      <a:pt x="119" y="126"/>
                    </a:cubicBezTo>
                    <a:lnTo>
                      <a:pt x="119" y="106"/>
                    </a:lnTo>
                    <a:lnTo>
                      <a:pt x="22" y="106"/>
                    </a:lnTo>
                    <a:cubicBezTo>
                      <a:pt x="10" y="106"/>
                      <a:pt x="0" y="97"/>
                      <a:pt x="0" y="86"/>
                    </a:cubicBezTo>
                    <a:lnTo>
                      <a:pt x="0" y="60"/>
                    </a:lnTo>
                    <a:cubicBezTo>
                      <a:pt x="0" y="49"/>
                      <a:pt x="10" y="40"/>
                      <a:pt x="22" y="40"/>
                    </a:cubicBezTo>
                    <a:lnTo>
                      <a:pt x="119" y="40"/>
                    </a:lnTo>
                    <a:lnTo>
                      <a:pt x="119" y="20"/>
                    </a:lnTo>
                    <a:cubicBezTo>
                      <a:pt x="121" y="14"/>
                      <a:pt x="127" y="0"/>
                      <a:pt x="144" y="9"/>
                    </a:cubicBezTo>
                    <a:lnTo>
                      <a:pt x="206" y="58"/>
                    </a:lnTo>
                    <a:cubicBezTo>
                      <a:pt x="211" y="63"/>
                      <a:pt x="213" y="68"/>
                      <a:pt x="214" y="72"/>
                    </a:cubicBezTo>
                    <a:lnTo>
                      <a:pt x="214" y="72"/>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nvGrpSpPr>
              <p:cNvPr id="205" name="Group 204">
                <a:extLst>
                  <a:ext uri="{FF2B5EF4-FFF2-40B4-BE49-F238E27FC236}">
                    <a16:creationId xmlns:a16="http://schemas.microsoft.com/office/drawing/2014/main" id="{15770DC0-DED9-C641-A116-7C74BF8D55A7}"/>
                  </a:ext>
                </a:extLst>
              </p:cNvPr>
              <p:cNvGrpSpPr/>
              <p:nvPr/>
            </p:nvGrpSpPr>
            <p:grpSpPr>
              <a:xfrm>
                <a:off x="7285101" y="3352806"/>
                <a:ext cx="200027" cy="160338"/>
                <a:chOff x="7285101" y="3352806"/>
                <a:chExt cx="200027" cy="160338"/>
              </a:xfrm>
            </p:grpSpPr>
            <p:sp>
              <p:nvSpPr>
                <p:cNvPr id="206" name="Freeform 479">
                  <a:extLst>
                    <a:ext uri="{FF2B5EF4-FFF2-40B4-BE49-F238E27FC236}">
                      <a16:creationId xmlns:a16="http://schemas.microsoft.com/office/drawing/2014/main" id="{B25408F1-7BAC-C64A-85F3-8F13CA24B07F}"/>
                    </a:ext>
                  </a:extLst>
                </p:cNvPr>
                <p:cNvSpPr>
                  <a:spLocks/>
                </p:cNvSpPr>
                <p:nvPr/>
              </p:nvSpPr>
              <p:spPr bwMode="auto">
                <a:xfrm>
                  <a:off x="7285101" y="3352806"/>
                  <a:ext cx="200027" cy="68263"/>
                </a:xfrm>
                <a:custGeom>
                  <a:avLst/>
                  <a:gdLst>
                    <a:gd name="T0" fmla="*/ 185 w 365"/>
                    <a:gd name="T1" fmla="*/ 0 h 124"/>
                    <a:gd name="T2" fmla="*/ 185 w 365"/>
                    <a:gd name="T3" fmla="*/ 0 h 124"/>
                    <a:gd name="T4" fmla="*/ 10 w 365"/>
                    <a:gd name="T5" fmla="*/ 71 h 124"/>
                    <a:gd name="T6" fmla="*/ 10 w 365"/>
                    <a:gd name="T7" fmla="*/ 112 h 124"/>
                    <a:gd name="T8" fmla="*/ 46 w 365"/>
                    <a:gd name="T9" fmla="*/ 112 h 124"/>
                    <a:gd name="T10" fmla="*/ 185 w 365"/>
                    <a:gd name="T11" fmla="*/ 56 h 124"/>
                    <a:gd name="T12" fmla="*/ 319 w 365"/>
                    <a:gd name="T13" fmla="*/ 112 h 124"/>
                    <a:gd name="T14" fmla="*/ 355 w 365"/>
                    <a:gd name="T15" fmla="*/ 112 h 124"/>
                    <a:gd name="T16" fmla="*/ 355 w 365"/>
                    <a:gd name="T17" fmla="*/ 71 h 124"/>
                    <a:gd name="T18" fmla="*/ 185 w 365"/>
                    <a:gd name="T19" fmla="*/ 0 h 124"/>
                    <a:gd name="T20" fmla="*/ 185 w 365"/>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124">
                      <a:moveTo>
                        <a:pt x="185" y="0"/>
                      </a:moveTo>
                      <a:lnTo>
                        <a:pt x="185" y="0"/>
                      </a:lnTo>
                      <a:cubicBezTo>
                        <a:pt x="118" y="0"/>
                        <a:pt x="56" y="25"/>
                        <a:pt x="10" y="71"/>
                      </a:cubicBezTo>
                      <a:cubicBezTo>
                        <a:pt x="0" y="81"/>
                        <a:pt x="0" y="102"/>
                        <a:pt x="10" y="112"/>
                      </a:cubicBezTo>
                      <a:cubicBezTo>
                        <a:pt x="20" y="122"/>
                        <a:pt x="36" y="122"/>
                        <a:pt x="46" y="112"/>
                      </a:cubicBezTo>
                      <a:cubicBezTo>
                        <a:pt x="82" y="76"/>
                        <a:pt x="134" y="56"/>
                        <a:pt x="185" y="56"/>
                      </a:cubicBezTo>
                      <a:cubicBezTo>
                        <a:pt x="231" y="56"/>
                        <a:pt x="290" y="83"/>
                        <a:pt x="319" y="112"/>
                      </a:cubicBezTo>
                      <a:cubicBezTo>
                        <a:pt x="332" y="124"/>
                        <a:pt x="349" y="119"/>
                        <a:pt x="355" y="112"/>
                      </a:cubicBezTo>
                      <a:cubicBezTo>
                        <a:pt x="365" y="102"/>
                        <a:pt x="365" y="81"/>
                        <a:pt x="355" y="71"/>
                      </a:cubicBezTo>
                      <a:cubicBezTo>
                        <a:pt x="309" y="25"/>
                        <a:pt x="247" y="0"/>
                        <a:pt x="185" y="0"/>
                      </a:cubicBezTo>
                      <a:lnTo>
                        <a:pt x="185"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07" name="Freeform 480">
                  <a:extLst>
                    <a:ext uri="{FF2B5EF4-FFF2-40B4-BE49-F238E27FC236}">
                      <a16:creationId xmlns:a16="http://schemas.microsoft.com/office/drawing/2014/main" id="{F139889C-09F4-334F-9A26-F6F192FA3988}"/>
                    </a:ext>
                  </a:extLst>
                </p:cNvPr>
                <p:cNvSpPr>
                  <a:spLocks/>
                </p:cNvSpPr>
                <p:nvPr/>
              </p:nvSpPr>
              <p:spPr bwMode="auto">
                <a:xfrm>
                  <a:off x="7329552" y="3395669"/>
                  <a:ext cx="119064" cy="61913"/>
                </a:xfrm>
                <a:custGeom>
                  <a:avLst/>
                  <a:gdLst>
                    <a:gd name="T0" fmla="*/ 10 w 218"/>
                    <a:gd name="T1" fmla="*/ 61 h 112"/>
                    <a:gd name="T2" fmla="*/ 10 w 218"/>
                    <a:gd name="T3" fmla="*/ 61 h 112"/>
                    <a:gd name="T4" fmla="*/ 10 w 218"/>
                    <a:gd name="T5" fmla="*/ 100 h 112"/>
                    <a:gd name="T6" fmla="*/ 46 w 218"/>
                    <a:gd name="T7" fmla="*/ 100 h 112"/>
                    <a:gd name="T8" fmla="*/ 173 w 218"/>
                    <a:gd name="T9" fmla="*/ 100 h 112"/>
                    <a:gd name="T10" fmla="*/ 208 w 218"/>
                    <a:gd name="T11" fmla="*/ 100 h 112"/>
                    <a:gd name="T12" fmla="*/ 208 w 218"/>
                    <a:gd name="T13" fmla="*/ 61 h 112"/>
                    <a:gd name="T14" fmla="*/ 10 w 218"/>
                    <a:gd name="T15" fmla="*/ 61 h 112"/>
                    <a:gd name="T16" fmla="*/ 10 w 218"/>
                    <a:gd name="T17" fmla="*/ 6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112">
                      <a:moveTo>
                        <a:pt x="10" y="61"/>
                      </a:moveTo>
                      <a:lnTo>
                        <a:pt x="10" y="61"/>
                      </a:lnTo>
                      <a:cubicBezTo>
                        <a:pt x="0" y="72"/>
                        <a:pt x="0" y="88"/>
                        <a:pt x="10" y="100"/>
                      </a:cubicBezTo>
                      <a:cubicBezTo>
                        <a:pt x="18" y="111"/>
                        <a:pt x="35" y="112"/>
                        <a:pt x="46" y="100"/>
                      </a:cubicBezTo>
                      <a:cubicBezTo>
                        <a:pt x="81" y="66"/>
                        <a:pt x="137" y="66"/>
                        <a:pt x="173" y="100"/>
                      </a:cubicBezTo>
                      <a:cubicBezTo>
                        <a:pt x="182" y="111"/>
                        <a:pt x="198" y="111"/>
                        <a:pt x="208" y="100"/>
                      </a:cubicBezTo>
                      <a:cubicBezTo>
                        <a:pt x="218" y="88"/>
                        <a:pt x="218" y="72"/>
                        <a:pt x="208" y="61"/>
                      </a:cubicBezTo>
                      <a:cubicBezTo>
                        <a:pt x="152" y="0"/>
                        <a:pt x="66" y="0"/>
                        <a:pt x="10" y="61"/>
                      </a:cubicBezTo>
                      <a:lnTo>
                        <a:pt x="10" y="61"/>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208" name="Freeform 481">
                  <a:extLst>
                    <a:ext uri="{FF2B5EF4-FFF2-40B4-BE49-F238E27FC236}">
                      <a16:creationId xmlns:a16="http://schemas.microsoft.com/office/drawing/2014/main" id="{F31DF129-F322-FA47-A3F9-71385168757E}"/>
                    </a:ext>
                  </a:extLst>
                </p:cNvPr>
                <p:cNvSpPr>
                  <a:spLocks/>
                </p:cNvSpPr>
                <p:nvPr/>
              </p:nvSpPr>
              <p:spPr bwMode="auto">
                <a:xfrm>
                  <a:off x="7367652" y="3470281"/>
                  <a:ext cx="36513" cy="42863"/>
                </a:xfrm>
                <a:custGeom>
                  <a:avLst/>
                  <a:gdLst>
                    <a:gd name="T0" fmla="*/ 0 w 67"/>
                    <a:gd name="T1" fmla="*/ 40 h 80"/>
                    <a:gd name="T2" fmla="*/ 0 w 67"/>
                    <a:gd name="T3" fmla="*/ 40 h 80"/>
                    <a:gd name="T4" fmla="*/ 33 w 67"/>
                    <a:gd name="T5" fmla="*/ 0 h 80"/>
                    <a:gd name="T6" fmla="*/ 67 w 67"/>
                    <a:gd name="T7" fmla="*/ 40 h 80"/>
                    <a:gd name="T8" fmla="*/ 33 w 67"/>
                    <a:gd name="T9" fmla="*/ 80 h 80"/>
                    <a:gd name="T10" fmla="*/ 0 w 67"/>
                    <a:gd name="T11" fmla="*/ 40 h 80"/>
                    <a:gd name="T12" fmla="*/ 0 w 67"/>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67" h="80">
                      <a:moveTo>
                        <a:pt x="0" y="40"/>
                      </a:moveTo>
                      <a:lnTo>
                        <a:pt x="0" y="40"/>
                      </a:lnTo>
                      <a:cubicBezTo>
                        <a:pt x="0" y="18"/>
                        <a:pt x="15" y="0"/>
                        <a:pt x="33" y="0"/>
                      </a:cubicBezTo>
                      <a:cubicBezTo>
                        <a:pt x="52" y="0"/>
                        <a:pt x="67" y="18"/>
                        <a:pt x="67" y="40"/>
                      </a:cubicBezTo>
                      <a:cubicBezTo>
                        <a:pt x="67" y="62"/>
                        <a:pt x="52" y="80"/>
                        <a:pt x="33" y="80"/>
                      </a:cubicBezTo>
                      <a:cubicBezTo>
                        <a:pt x="15" y="80"/>
                        <a:pt x="0" y="62"/>
                        <a:pt x="0" y="40"/>
                      </a:cubicBezTo>
                      <a:lnTo>
                        <a:pt x="0" y="4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grpSp>
        <p:sp>
          <p:nvSpPr>
            <p:cNvPr id="152" name="Freeform 482">
              <a:extLst>
                <a:ext uri="{FF2B5EF4-FFF2-40B4-BE49-F238E27FC236}">
                  <a16:creationId xmlns:a16="http://schemas.microsoft.com/office/drawing/2014/main" id="{2FF30BA6-1117-504A-BD4C-933777BD1997}"/>
                </a:ext>
              </a:extLst>
            </p:cNvPr>
            <p:cNvSpPr>
              <a:spLocks/>
            </p:cNvSpPr>
            <p:nvPr/>
          </p:nvSpPr>
          <p:spPr bwMode="auto">
            <a:xfrm>
              <a:off x="7177150" y="1957392"/>
              <a:ext cx="415929" cy="423863"/>
            </a:xfrm>
            <a:custGeom>
              <a:avLst/>
              <a:gdLst>
                <a:gd name="T0" fmla="*/ 0 w 760"/>
                <a:gd name="T1" fmla="*/ 387 h 773"/>
                <a:gd name="T2" fmla="*/ 0 w 760"/>
                <a:gd name="T3" fmla="*/ 387 h 773"/>
                <a:gd name="T4" fmla="*/ 380 w 760"/>
                <a:gd name="T5" fmla="*/ 0 h 773"/>
                <a:gd name="T6" fmla="*/ 760 w 760"/>
                <a:gd name="T7" fmla="*/ 387 h 773"/>
                <a:gd name="T8" fmla="*/ 380 w 760"/>
                <a:gd name="T9" fmla="*/ 773 h 773"/>
                <a:gd name="T10" fmla="*/ 0 w 760"/>
                <a:gd name="T11" fmla="*/ 387 h 773"/>
                <a:gd name="T12" fmla="*/ 0 w 760"/>
                <a:gd name="T13" fmla="*/ 387 h 773"/>
              </a:gdLst>
              <a:ahLst/>
              <a:cxnLst>
                <a:cxn ang="0">
                  <a:pos x="T0" y="T1"/>
                </a:cxn>
                <a:cxn ang="0">
                  <a:pos x="T2" y="T3"/>
                </a:cxn>
                <a:cxn ang="0">
                  <a:pos x="T4" y="T5"/>
                </a:cxn>
                <a:cxn ang="0">
                  <a:pos x="T6" y="T7"/>
                </a:cxn>
                <a:cxn ang="0">
                  <a:pos x="T8" y="T9"/>
                </a:cxn>
                <a:cxn ang="0">
                  <a:pos x="T10" y="T11"/>
                </a:cxn>
                <a:cxn ang="0">
                  <a:pos x="T12" y="T13"/>
                </a:cxn>
              </a:cxnLst>
              <a:rect l="0" t="0" r="r" b="b"/>
              <a:pathLst>
                <a:path w="760" h="773">
                  <a:moveTo>
                    <a:pt x="0" y="387"/>
                  </a:moveTo>
                  <a:lnTo>
                    <a:pt x="0" y="387"/>
                  </a:lnTo>
                  <a:cubicBezTo>
                    <a:pt x="0" y="173"/>
                    <a:pt x="171" y="0"/>
                    <a:pt x="380" y="0"/>
                  </a:cubicBezTo>
                  <a:cubicBezTo>
                    <a:pt x="590" y="0"/>
                    <a:pt x="760" y="173"/>
                    <a:pt x="760" y="387"/>
                  </a:cubicBezTo>
                  <a:cubicBezTo>
                    <a:pt x="760" y="600"/>
                    <a:pt x="590" y="773"/>
                    <a:pt x="380" y="773"/>
                  </a:cubicBezTo>
                  <a:cubicBezTo>
                    <a:pt x="171" y="773"/>
                    <a:pt x="0" y="600"/>
                    <a:pt x="0" y="387"/>
                  </a:cubicBezTo>
                  <a:lnTo>
                    <a:pt x="0" y="3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53" name="Freeform 483">
              <a:extLst>
                <a:ext uri="{FF2B5EF4-FFF2-40B4-BE49-F238E27FC236}">
                  <a16:creationId xmlns:a16="http://schemas.microsoft.com/office/drawing/2014/main" id="{C1A5483E-4784-C54A-8412-996DBF186342}"/>
                </a:ext>
              </a:extLst>
            </p:cNvPr>
            <p:cNvSpPr>
              <a:spLocks/>
            </p:cNvSpPr>
            <p:nvPr/>
          </p:nvSpPr>
          <p:spPr bwMode="auto">
            <a:xfrm>
              <a:off x="7342252" y="2206630"/>
              <a:ext cx="87313" cy="123825"/>
            </a:xfrm>
            <a:custGeom>
              <a:avLst/>
              <a:gdLst>
                <a:gd name="T0" fmla="*/ 80 w 159"/>
                <a:gd name="T1" fmla="*/ 227 h 227"/>
                <a:gd name="T2" fmla="*/ 80 w 159"/>
                <a:gd name="T3" fmla="*/ 227 h 227"/>
                <a:gd name="T4" fmla="*/ 79 w 159"/>
                <a:gd name="T5" fmla="*/ 227 h 227"/>
                <a:gd name="T6" fmla="*/ 79 w 159"/>
                <a:gd name="T7" fmla="*/ 227 h 227"/>
                <a:gd name="T8" fmla="*/ 63 w 159"/>
                <a:gd name="T9" fmla="*/ 219 h 227"/>
                <a:gd name="T10" fmla="*/ 9 w 159"/>
                <a:gd name="T11" fmla="*/ 153 h 227"/>
                <a:gd name="T12" fmla="*/ 22 w 159"/>
                <a:gd name="T13" fmla="*/ 126 h 227"/>
                <a:gd name="T14" fmla="*/ 43 w 159"/>
                <a:gd name="T15" fmla="*/ 126 h 227"/>
                <a:gd name="T16" fmla="*/ 43 w 159"/>
                <a:gd name="T17" fmla="*/ 23 h 227"/>
                <a:gd name="T18" fmla="*/ 65 w 159"/>
                <a:gd name="T19" fmla="*/ 0 h 227"/>
                <a:gd name="T20" fmla="*/ 94 w 159"/>
                <a:gd name="T21" fmla="*/ 0 h 227"/>
                <a:gd name="T22" fmla="*/ 116 w 159"/>
                <a:gd name="T23" fmla="*/ 23 h 227"/>
                <a:gd name="T24" fmla="*/ 116 w 159"/>
                <a:gd name="T25" fmla="*/ 126 h 227"/>
                <a:gd name="T26" fmla="*/ 137 w 159"/>
                <a:gd name="T27" fmla="*/ 126 h 227"/>
                <a:gd name="T28" fmla="*/ 150 w 159"/>
                <a:gd name="T29" fmla="*/ 153 h 227"/>
                <a:gd name="T30" fmla="*/ 96 w 159"/>
                <a:gd name="T31" fmla="*/ 219 h 227"/>
                <a:gd name="T32" fmla="*/ 80 w 159"/>
                <a:gd name="T33" fmla="*/ 227 h 227"/>
                <a:gd name="T34" fmla="*/ 80 w 159"/>
                <a:gd name="T3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27">
                  <a:moveTo>
                    <a:pt x="80" y="227"/>
                  </a:moveTo>
                  <a:lnTo>
                    <a:pt x="80" y="227"/>
                  </a:lnTo>
                  <a:lnTo>
                    <a:pt x="79" y="227"/>
                  </a:lnTo>
                  <a:lnTo>
                    <a:pt x="79" y="227"/>
                  </a:lnTo>
                  <a:cubicBezTo>
                    <a:pt x="74" y="226"/>
                    <a:pt x="69" y="224"/>
                    <a:pt x="63" y="219"/>
                  </a:cubicBezTo>
                  <a:lnTo>
                    <a:pt x="9" y="153"/>
                  </a:lnTo>
                  <a:cubicBezTo>
                    <a:pt x="0" y="134"/>
                    <a:pt x="15" y="128"/>
                    <a:pt x="22" y="126"/>
                  </a:cubicBezTo>
                  <a:lnTo>
                    <a:pt x="43" y="126"/>
                  </a:lnTo>
                  <a:lnTo>
                    <a:pt x="43" y="23"/>
                  </a:lnTo>
                  <a:cubicBezTo>
                    <a:pt x="43" y="10"/>
                    <a:pt x="53" y="0"/>
                    <a:pt x="65" y="0"/>
                  </a:cubicBezTo>
                  <a:lnTo>
                    <a:pt x="94" y="0"/>
                  </a:lnTo>
                  <a:cubicBezTo>
                    <a:pt x="106" y="0"/>
                    <a:pt x="116" y="10"/>
                    <a:pt x="116" y="23"/>
                  </a:cubicBezTo>
                  <a:lnTo>
                    <a:pt x="116" y="126"/>
                  </a:lnTo>
                  <a:lnTo>
                    <a:pt x="137" y="126"/>
                  </a:lnTo>
                  <a:cubicBezTo>
                    <a:pt x="144" y="128"/>
                    <a:pt x="159" y="134"/>
                    <a:pt x="150" y="153"/>
                  </a:cubicBezTo>
                  <a:lnTo>
                    <a:pt x="96" y="219"/>
                  </a:lnTo>
                  <a:cubicBezTo>
                    <a:pt x="90" y="224"/>
                    <a:pt x="85" y="226"/>
                    <a:pt x="80" y="227"/>
                  </a:cubicBezTo>
                  <a:lnTo>
                    <a:pt x="80" y="227"/>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54" name="Freeform 484">
              <a:extLst>
                <a:ext uri="{FF2B5EF4-FFF2-40B4-BE49-F238E27FC236}">
                  <a16:creationId xmlns:a16="http://schemas.microsoft.com/office/drawing/2014/main" id="{AA835BD7-74FD-214A-B71E-395F05538241}"/>
                </a:ext>
              </a:extLst>
            </p:cNvPr>
            <p:cNvSpPr>
              <a:spLocks/>
            </p:cNvSpPr>
            <p:nvPr/>
          </p:nvSpPr>
          <p:spPr bwMode="auto">
            <a:xfrm>
              <a:off x="7342252" y="2016130"/>
              <a:ext cx="87313" cy="117475"/>
            </a:xfrm>
            <a:custGeom>
              <a:avLst/>
              <a:gdLst>
                <a:gd name="T0" fmla="*/ 79 w 159"/>
                <a:gd name="T1" fmla="*/ 0 h 213"/>
                <a:gd name="T2" fmla="*/ 79 w 159"/>
                <a:gd name="T3" fmla="*/ 0 h 213"/>
                <a:gd name="T4" fmla="*/ 79 w 159"/>
                <a:gd name="T5" fmla="*/ 0 h 213"/>
                <a:gd name="T6" fmla="*/ 80 w 159"/>
                <a:gd name="T7" fmla="*/ 0 h 213"/>
                <a:gd name="T8" fmla="*/ 96 w 159"/>
                <a:gd name="T9" fmla="*/ 7 h 213"/>
                <a:gd name="T10" fmla="*/ 150 w 159"/>
                <a:gd name="T11" fmla="*/ 69 h 213"/>
                <a:gd name="T12" fmla="*/ 137 w 159"/>
                <a:gd name="T13" fmla="*/ 94 h 213"/>
                <a:gd name="T14" fmla="*/ 116 w 159"/>
                <a:gd name="T15" fmla="*/ 94 h 213"/>
                <a:gd name="T16" fmla="*/ 116 w 159"/>
                <a:gd name="T17" fmla="*/ 192 h 213"/>
                <a:gd name="T18" fmla="*/ 94 w 159"/>
                <a:gd name="T19" fmla="*/ 213 h 213"/>
                <a:gd name="T20" fmla="*/ 65 w 159"/>
                <a:gd name="T21" fmla="*/ 213 h 213"/>
                <a:gd name="T22" fmla="*/ 43 w 159"/>
                <a:gd name="T23" fmla="*/ 192 h 213"/>
                <a:gd name="T24" fmla="*/ 43 w 159"/>
                <a:gd name="T25" fmla="*/ 94 h 213"/>
                <a:gd name="T26" fmla="*/ 22 w 159"/>
                <a:gd name="T27" fmla="*/ 94 h 213"/>
                <a:gd name="T28" fmla="*/ 9 w 159"/>
                <a:gd name="T29" fmla="*/ 69 h 213"/>
                <a:gd name="T30" fmla="*/ 63 w 159"/>
                <a:gd name="T31" fmla="*/ 7 h 213"/>
                <a:gd name="T32" fmla="*/ 79 w 159"/>
                <a:gd name="T33" fmla="*/ 0 h 213"/>
                <a:gd name="T34" fmla="*/ 79 w 159"/>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13">
                  <a:moveTo>
                    <a:pt x="79" y="0"/>
                  </a:moveTo>
                  <a:lnTo>
                    <a:pt x="79" y="0"/>
                  </a:lnTo>
                  <a:lnTo>
                    <a:pt x="79" y="0"/>
                  </a:lnTo>
                  <a:lnTo>
                    <a:pt x="80" y="0"/>
                  </a:lnTo>
                  <a:cubicBezTo>
                    <a:pt x="85" y="0"/>
                    <a:pt x="90" y="2"/>
                    <a:pt x="96" y="7"/>
                  </a:cubicBezTo>
                  <a:lnTo>
                    <a:pt x="150" y="69"/>
                  </a:lnTo>
                  <a:cubicBezTo>
                    <a:pt x="159" y="86"/>
                    <a:pt x="144" y="92"/>
                    <a:pt x="137" y="94"/>
                  </a:cubicBezTo>
                  <a:lnTo>
                    <a:pt x="116" y="94"/>
                  </a:lnTo>
                  <a:lnTo>
                    <a:pt x="116" y="192"/>
                  </a:lnTo>
                  <a:cubicBezTo>
                    <a:pt x="116" y="203"/>
                    <a:pt x="106" y="213"/>
                    <a:pt x="94" y="213"/>
                  </a:cubicBezTo>
                  <a:lnTo>
                    <a:pt x="65" y="213"/>
                  </a:lnTo>
                  <a:cubicBezTo>
                    <a:pt x="53" y="213"/>
                    <a:pt x="43" y="203"/>
                    <a:pt x="43" y="192"/>
                  </a:cubicBezTo>
                  <a:lnTo>
                    <a:pt x="43" y="94"/>
                  </a:lnTo>
                  <a:lnTo>
                    <a:pt x="22" y="94"/>
                  </a:lnTo>
                  <a:cubicBezTo>
                    <a:pt x="15" y="92"/>
                    <a:pt x="0" y="86"/>
                    <a:pt x="9" y="69"/>
                  </a:cubicBezTo>
                  <a:lnTo>
                    <a:pt x="63" y="7"/>
                  </a:lnTo>
                  <a:cubicBezTo>
                    <a:pt x="69" y="2"/>
                    <a:pt x="74" y="0"/>
                    <a:pt x="79" y="0"/>
                  </a:cubicBezTo>
                  <a:lnTo>
                    <a:pt x="7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55" name="Freeform 485">
              <a:extLst>
                <a:ext uri="{FF2B5EF4-FFF2-40B4-BE49-F238E27FC236}">
                  <a16:creationId xmlns:a16="http://schemas.microsoft.com/office/drawing/2014/main" id="{AB382C7E-904D-2949-9FFC-79925E9DB024}"/>
                </a:ext>
              </a:extLst>
            </p:cNvPr>
            <p:cNvSpPr>
              <a:spLocks/>
            </p:cNvSpPr>
            <p:nvPr/>
          </p:nvSpPr>
          <p:spPr bwMode="auto">
            <a:xfrm>
              <a:off x="7229538" y="2128842"/>
              <a:ext cx="115888" cy="88900"/>
            </a:xfrm>
            <a:custGeom>
              <a:avLst/>
              <a:gdLst>
                <a:gd name="T0" fmla="*/ 0 w 213"/>
                <a:gd name="T1" fmla="*/ 81 h 160"/>
                <a:gd name="T2" fmla="*/ 0 w 213"/>
                <a:gd name="T3" fmla="*/ 81 h 160"/>
                <a:gd name="T4" fmla="*/ 0 w 213"/>
                <a:gd name="T5" fmla="*/ 80 h 160"/>
                <a:gd name="T6" fmla="*/ 0 w 213"/>
                <a:gd name="T7" fmla="*/ 80 h 160"/>
                <a:gd name="T8" fmla="*/ 8 w 213"/>
                <a:gd name="T9" fmla="*/ 64 h 160"/>
                <a:gd name="T10" fmla="*/ 69 w 213"/>
                <a:gd name="T11" fmla="*/ 10 h 160"/>
                <a:gd name="T12" fmla="*/ 95 w 213"/>
                <a:gd name="T13" fmla="*/ 22 h 160"/>
                <a:gd name="T14" fmla="*/ 95 w 213"/>
                <a:gd name="T15" fmla="*/ 44 h 160"/>
                <a:gd name="T16" fmla="*/ 192 w 213"/>
                <a:gd name="T17" fmla="*/ 44 h 160"/>
                <a:gd name="T18" fmla="*/ 213 w 213"/>
                <a:gd name="T19" fmla="*/ 66 h 160"/>
                <a:gd name="T20" fmla="*/ 213 w 213"/>
                <a:gd name="T21" fmla="*/ 95 h 160"/>
                <a:gd name="T22" fmla="*/ 192 w 213"/>
                <a:gd name="T23" fmla="*/ 117 h 160"/>
                <a:gd name="T24" fmla="*/ 95 w 213"/>
                <a:gd name="T25" fmla="*/ 117 h 160"/>
                <a:gd name="T26" fmla="*/ 95 w 213"/>
                <a:gd name="T27" fmla="*/ 138 h 160"/>
                <a:gd name="T28" fmla="*/ 69 w 213"/>
                <a:gd name="T29" fmla="*/ 150 h 160"/>
                <a:gd name="T30" fmla="*/ 8 w 213"/>
                <a:gd name="T31" fmla="*/ 97 h 160"/>
                <a:gd name="T32" fmla="*/ 0 w 213"/>
                <a:gd name="T33" fmla="*/ 81 h 160"/>
                <a:gd name="T34" fmla="*/ 0 w 213"/>
                <a:gd name="T35" fmla="*/ 8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60">
                  <a:moveTo>
                    <a:pt x="0" y="81"/>
                  </a:moveTo>
                  <a:lnTo>
                    <a:pt x="0" y="81"/>
                  </a:lnTo>
                  <a:lnTo>
                    <a:pt x="0" y="80"/>
                  </a:lnTo>
                  <a:lnTo>
                    <a:pt x="0" y="80"/>
                  </a:lnTo>
                  <a:cubicBezTo>
                    <a:pt x="0" y="75"/>
                    <a:pt x="2" y="70"/>
                    <a:pt x="8" y="64"/>
                  </a:cubicBezTo>
                  <a:lnTo>
                    <a:pt x="69" y="10"/>
                  </a:lnTo>
                  <a:cubicBezTo>
                    <a:pt x="87" y="0"/>
                    <a:pt x="92" y="15"/>
                    <a:pt x="95" y="22"/>
                  </a:cubicBezTo>
                  <a:lnTo>
                    <a:pt x="95" y="44"/>
                  </a:lnTo>
                  <a:lnTo>
                    <a:pt x="192" y="44"/>
                  </a:lnTo>
                  <a:cubicBezTo>
                    <a:pt x="204" y="44"/>
                    <a:pt x="213" y="53"/>
                    <a:pt x="213" y="66"/>
                  </a:cubicBezTo>
                  <a:lnTo>
                    <a:pt x="213" y="95"/>
                  </a:lnTo>
                  <a:cubicBezTo>
                    <a:pt x="213" y="107"/>
                    <a:pt x="204" y="117"/>
                    <a:pt x="192" y="117"/>
                  </a:cubicBezTo>
                  <a:lnTo>
                    <a:pt x="95" y="117"/>
                  </a:lnTo>
                  <a:lnTo>
                    <a:pt x="95" y="138"/>
                  </a:lnTo>
                  <a:cubicBezTo>
                    <a:pt x="92" y="145"/>
                    <a:pt x="87" y="160"/>
                    <a:pt x="69" y="150"/>
                  </a:cubicBezTo>
                  <a:lnTo>
                    <a:pt x="8" y="97"/>
                  </a:lnTo>
                  <a:cubicBezTo>
                    <a:pt x="2" y="91"/>
                    <a:pt x="0" y="85"/>
                    <a:pt x="0" y="81"/>
                  </a:cubicBezTo>
                  <a:lnTo>
                    <a:pt x="0" y="81"/>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56" name="Freeform 486">
              <a:extLst>
                <a:ext uri="{FF2B5EF4-FFF2-40B4-BE49-F238E27FC236}">
                  <a16:creationId xmlns:a16="http://schemas.microsoft.com/office/drawing/2014/main" id="{6180C0B8-8254-504D-8230-036BC13D33BC}"/>
                </a:ext>
              </a:extLst>
            </p:cNvPr>
            <p:cNvSpPr>
              <a:spLocks/>
            </p:cNvSpPr>
            <p:nvPr/>
          </p:nvSpPr>
          <p:spPr bwMode="auto">
            <a:xfrm>
              <a:off x="7426390" y="2128842"/>
              <a:ext cx="115888" cy="88900"/>
            </a:xfrm>
            <a:custGeom>
              <a:avLst/>
              <a:gdLst>
                <a:gd name="T0" fmla="*/ 213 w 213"/>
                <a:gd name="T1" fmla="*/ 80 h 160"/>
                <a:gd name="T2" fmla="*/ 213 w 213"/>
                <a:gd name="T3" fmla="*/ 80 h 160"/>
                <a:gd name="T4" fmla="*/ 213 w 213"/>
                <a:gd name="T5" fmla="*/ 80 h 160"/>
                <a:gd name="T6" fmla="*/ 213 w 213"/>
                <a:gd name="T7" fmla="*/ 81 h 160"/>
                <a:gd name="T8" fmla="*/ 205 w 213"/>
                <a:gd name="T9" fmla="*/ 97 h 160"/>
                <a:gd name="T10" fmla="*/ 144 w 213"/>
                <a:gd name="T11" fmla="*/ 150 h 160"/>
                <a:gd name="T12" fmla="*/ 118 w 213"/>
                <a:gd name="T13" fmla="*/ 138 h 160"/>
                <a:gd name="T14" fmla="*/ 118 w 213"/>
                <a:gd name="T15" fmla="*/ 117 h 160"/>
                <a:gd name="T16" fmla="*/ 21 w 213"/>
                <a:gd name="T17" fmla="*/ 117 h 160"/>
                <a:gd name="T18" fmla="*/ 0 w 213"/>
                <a:gd name="T19" fmla="*/ 95 h 160"/>
                <a:gd name="T20" fmla="*/ 0 w 213"/>
                <a:gd name="T21" fmla="*/ 66 h 160"/>
                <a:gd name="T22" fmla="*/ 21 w 213"/>
                <a:gd name="T23" fmla="*/ 44 h 160"/>
                <a:gd name="T24" fmla="*/ 118 w 213"/>
                <a:gd name="T25" fmla="*/ 44 h 160"/>
                <a:gd name="T26" fmla="*/ 118 w 213"/>
                <a:gd name="T27" fmla="*/ 22 h 160"/>
                <a:gd name="T28" fmla="*/ 144 w 213"/>
                <a:gd name="T29" fmla="*/ 10 h 160"/>
                <a:gd name="T30" fmla="*/ 205 w 213"/>
                <a:gd name="T31" fmla="*/ 64 h 160"/>
                <a:gd name="T32" fmla="*/ 213 w 213"/>
                <a:gd name="T33" fmla="*/ 80 h 160"/>
                <a:gd name="T34" fmla="*/ 213 w 213"/>
                <a:gd name="T3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60">
                  <a:moveTo>
                    <a:pt x="213" y="80"/>
                  </a:moveTo>
                  <a:lnTo>
                    <a:pt x="213" y="80"/>
                  </a:lnTo>
                  <a:lnTo>
                    <a:pt x="213" y="80"/>
                  </a:lnTo>
                  <a:lnTo>
                    <a:pt x="213" y="81"/>
                  </a:lnTo>
                  <a:cubicBezTo>
                    <a:pt x="213" y="85"/>
                    <a:pt x="211" y="91"/>
                    <a:pt x="205" y="97"/>
                  </a:cubicBezTo>
                  <a:lnTo>
                    <a:pt x="144" y="150"/>
                  </a:lnTo>
                  <a:cubicBezTo>
                    <a:pt x="126" y="160"/>
                    <a:pt x="121" y="145"/>
                    <a:pt x="118" y="138"/>
                  </a:cubicBezTo>
                  <a:lnTo>
                    <a:pt x="118" y="117"/>
                  </a:lnTo>
                  <a:lnTo>
                    <a:pt x="21" y="117"/>
                  </a:lnTo>
                  <a:cubicBezTo>
                    <a:pt x="9" y="117"/>
                    <a:pt x="0" y="107"/>
                    <a:pt x="0" y="95"/>
                  </a:cubicBezTo>
                  <a:lnTo>
                    <a:pt x="0" y="66"/>
                  </a:lnTo>
                  <a:cubicBezTo>
                    <a:pt x="0" y="53"/>
                    <a:pt x="9" y="44"/>
                    <a:pt x="21" y="44"/>
                  </a:cubicBezTo>
                  <a:lnTo>
                    <a:pt x="118" y="44"/>
                  </a:lnTo>
                  <a:lnTo>
                    <a:pt x="118" y="22"/>
                  </a:lnTo>
                  <a:cubicBezTo>
                    <a:pt x="121" y="15"/>
                    <a:pt x="126" y="0"/>
                    <a:pt x="144" y="10"/>
                  </a:cubicBezTo>
                  <a:lnTo>
                    <a:pt x="205" y="64"/>
                  </a:lnTo>
                  <a:cubicBezTo>
                    <a:pt x="211" y="70"/>
                    <a:pt x="213" y="75"/>
                    <a:pt x="213" y="80"/>
                  </a:cubicBezTo>
                  <a:lnTo>
                    <a:pt x="213" y="80"/>
                  </a:lnTo>
                  <a:close/>
                </a:path>
              </a:pathLst>
            </a:custGeom>
            <a:solidFill>
              <a:srgbClr val="00BCE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58" name="TextBox 157">
              <a:extLst>
                <a:ext uri="{FF2B5EF4-FFF2-40B4-BE49-F238E27FC236}">
                  <a16:creationId xmlns:a16="http://schemas.microsoft.com/office/drawing/2014/main" id="{2B53862C-1C27-424C-838B-D5446B568DCD}"/>
                </a:ext>
              </a:extLst>
            </p:cNvPr>
            <p:cNvSpPr txBox="1"/>
            <p:nvPr/>
          </p:nvSpPr>
          <p:spPr>
            <a:xfrm>
              <a:off x="7110475" y="3855528"/>
              <a:ext cx="1154123"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Cloud Workload Protection</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59" name="TextBox 158">
              <a:extLst>
                <a:ext uri="{FF2B5EF4-FFF2-40B4-BE49-F238E27FC236}">
                  <a16:creationId xmlns:a16="http://schemas.microsoft.com/office/drawing/2014/main" id="{11E5E81B-E1F1-BC49-953F-110BE08B57EA}"/>
                </a:ext>
              </a:extLst>
            </p:cNvPr>
            <p:cNvSpPr txBox="1"/>
            <p:nvPr/>
          </p:nvSpPr>
          <p:spPr>
            <a:xfrm>
              <a:off x="7585142" y="3319953"/>
              <a:ext cx="1154123"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Switches and Access Points</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0" name="TextBox 159">
              <a:extLst>
                <a:ext uri="{FF2B5EF4-FFF2-40B4-BE49-F238E27FC236}">
                  <a16:creationId xmlns:a16="http://schemas.microsoft.com/office/drawing/2014/main" id="{C67986D3-9C54-1A4F-AA44-6ADF7412CE9A}"/>
                </a:ext>
              </a:extLst>
            </p:cNvPr>
            <p:cNvSpPr txBox="1"/>
            <p:nvPr/>
          </p:nvSpPr>
          <p:spPr>
            <a:xfrm>
              <a:off x="7753418" y="2641850"/>
              <a:ext cx="1301683"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Identity and Network Access Control</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1" name="TextBox 160">
              <a:extLst>
                <a:ext uri="{FF2B5EF4-FFF2-40B4-BE49-F238E27FC236}">
                  <a16:creationId xmlns:a16="http://schemas.microsoft.com/office/drawing/2014/main" id="{B75EB846-EC50-3740-A9AD-0EC3CFA5C0B1}"/>
                </a:ext>
              </a:extLst>
            </p:cNvPr>
            <p:cNvSpPr txBox="1"/>
            <p:nvPr/>
          </p:nvSpPr>
          <p:spPr>
            <a:xfrm>
              <a:off x="7608993" y="1977763"/>
              <a:ext cx="1301683"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Secure </a:t>
              </a:r>
              <a:b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b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AS-WAN/ Routers</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2" name="TextBox 161">
              <a:extLst>
                <a:ext uri="{FF2B5EF4-FFF2-40B4-BE49-F238E27FC236}">
                  <a16:creationId xmlns:a16="http://schemas.microsoft.com/office/drawing/2014/main" id="{6AADC864-1111-7E4D-B281-17C361F3DAA8}"/>
                </a:ext>
              </a:extLst>
            </p:cNvPr>
            <p:cNvSpPr txBox="1"/>
            <p:nvPr/>
          </p:nvSpPr>
          <p:spPr>
            <a:xfrm>
              <a:off x="7088289" y="1460747"/>
              <a:ext cx="1301683"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Enterprise Mobility Management</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3" name="TextBox 162">
              <a:extLst>
                <a:ext uri="{FF2B5EF4-FFF2-40B4-BE49-F238E27FC236}">
                  <a16:creationId xmlns:a16="http://schemas.microsoft.com/office/drawing/2014/main" id="{CB6F8E2F-A5AE-994C-ABE3-B401B3285319}"/>
                </a:ext>
              </a:extLst>
            </p:cNvPr>
            <p:cNvSpPr txBox="1"/>
            <p:nvPr/>
          </p:nvSpPr>
          <p:spPr>
            <a:xfrm>
              <a:off x="5554713" y="944182"/>
              <a:ext cx="1301760"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Cloud Access Security</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4" name="TextBox 163">
              <a:extLst>
                <a:ext uri="{FF2B5EF4-FFF2-40B4-BE49-F238E27FC236}">
                  <a16:creationId xmlns:a16="http://schemas.microsoft.com/office/drawing/2014/main" id="{788673ED-2C4E-8C44-96FC-3DECCF3B6131}"/>
                </a:ext>
              </a:extLst>
            </p:cNvPr>
            <p:cNvSpPr txBox="1"/>
            <p:nvPr/>
          </p:nvSpPr>
          <p:spPr>
            <a:xfrm>
              <a:off x="4360582" y="1465268"/>
              <a:ext cx="1002361"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Email </a:t>
              </a:r>
              <a:b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b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Security</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5" name="TextBox 164">
              <a:extLst>
                <a:ext uri="{FF2B5EF4-FFF2-40B4-BE49-F238E27FC236}">
                  <a16:creationId xmlns:a16="http://schemas.microsoft.com/office/drawing/2014/main" id="{E3184E7D-78C5-9E45-955E-8198B6A67F40}"/>
                </a:ext>
              </a:extLst>
            </p:cNvPr>
            <p:cNvSpPr txBox="1"/>
            <p:nvPr/>
          </p:nvSpPr>
          <p:spPr>
            <a:xfrm>
              <a:off x="3856680" y="1971164"/>
              <a:ext cx="1002361"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Secure Internet Gateway</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6" name="TextBox 165">
              <a:extLst>
                <a:ext uri="{FF2B5EF4-FFF2-40B4-BE49-F238E27FC236}">
                  <a16:creationId xmlns:a16="http://schemas.microsoft.com/office/drawing/2014/main" id="{31AA3A5F-C3D2-594E-8D2A-49DBA03269B5}"/>
                </a:ext>
              </a:extLst>
            </p:cNvPr>
            <p:cNvSpPr txBox="1"/>
            <p:nvPr/>
          </p:nvSpPr>
          <p:spPr>
            <a:xfrm>
              <a:off x="3843372" y="3338004"/>
              <a:ext cx="1002361"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Web</a:t>
              </a:r>
              <a:b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b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Security</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7" name="TextBox 166">
              <a:extLst>
                <a:ext uri="{FF2B5EF4-FFF2-40B4-BE49-F238E27FC236}">
                  <a16:creationId xmlns:a16="http://schemas.microsoft.com/office/drawing/2014/main" id="{CC156E5F-B3D3-FA41-8654-4840BC44B884}"/>
                </a:ext>
              </a:extLst>
            </p:cNvPr>
            <p:cNvSpPr txBox="1"/>
            <p:nvPr/>
          </p:nvSpPr>
          <p:spPr>
            <a:xfrm>
              <a:off x="4364441" y="3925656"/>
              <a:ext cx="1002361" cy="36933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Next-Gen</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FW/IPS</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sp>
          <p:nvSpPr>
            <p:cNvPr id="168" name="TextBox 167">
              <a:extLst>
                <a:ext uri="{FF2B5EF4-FFF2-40B4-BE49-F238E27FC236}">
                  <a16:creationId xmlns:a16="http://schemas.microsoft.com/office/drawing/2014/main" id="{8C95964F-8F55-224E-934F-2D1358CA988D}"/>
                </a:ext>
              </a:extLst>
            </p:cNvPr>
            <p:cNvSpPr txBox="1"/>
            <p:nvPr/>
          </p:nvSpPr>
          <p:spPr>
            <a:xfrm>
              <a:off x="5662086" y="4382579"/>
              <a:ext cx="1154123"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rPr>
                <a:t>Network Traffic Security Analytics</a:t>
              </a:r>
              <a:endParaRPr kumimoji="0" lang="en-US" sz="900" b="0" i="0" u="none" strike="noStrike" kern="1200" cap="none" spc="0" normalizeH="0" baseline="0" noProof="0">
                <a:ln>
                  <a:noFill/>
                </a:ln>
                <a:solidFill>
                  <a:srgbClr val="005073"/>
                </a:solidFill>
                <a:effectLst/>
                <a:uLnTx/>
                <a:uFillTx/>
                <a:latin typeface="CiscoSansTT ExtraLight"/>
                <a:ea typeface="CiscoSansTT ExtraLight"/>
                <a:cs typeface="CiscoSansTT ExtraLight"/>
              </a:endParaRPr>
            </a:p>
          </p:txBody>
        </p:sp>
        <p:grpSp>
          <p:nvGrpSpPr>
            <p:cNvPr id="169" name="Group 168">
              <a:extLst>
                <a:ext uri="{FF2B5EF4-FFF2-40B4-BE49-F238E27FC236}">
                  <a16:creationId xmlns:a16="http://schemas.microsoft.com/office/drawing/2014/main" id="{0DCFF5D1-DAA9-6640-8903-12A82308ECDD}"/>
                </a:ext>
              </a:extLst>
            </p:cNvPr>
            <p:cNvGrpSpPr/>
            <p:nvPr/>
          </p:nvGrpSpPr>
          <p:grpSpPr>
            <a:xfrm>
              <a:off x="6667559" y="1454154"/>
              <a:ext cx="414341" cy="426087"/>
              <a:chOff x="6667559" y="1454154"/>
              <a:chExt cx="414341" cy="426087"/>
            </a:xfrm>
          </p:grpSpPr>
          <p:sp>
            <p:nvSpPr>
              <p:cNvPr id="172" name="Freeform 60">
                <a:extLst>
                  <a:ext uri="{FF2B5EF4-FFF2-40B4-BE49-F238E27FC236}">
                    <a16:creationId xmlns:a16="http://schemas.microsoft.com/office/drawing/2014/main" id="{57A6A0D4-21AA-A643-B47B-E8D1D1D76B6E}"/>
                  </a:ext>
                </a:extLst>
              </p:cNvPr>
              <p:cNvSpPr>
                <a:spLocks/>
              </p:cNvSpPr>
              <p:nvPr/>
            </p:nvSpPr>
            <p:spPr bwMode="auto">
              <a:xfrm>
                <a:off x="6667559" y="1454154"/>
                <a:ext cx="414341" cy="423863"/>
              </a:xfrm>
              <a:custGeom>
                <a:avLst/>
                <a:gdLst>
                  <a:gd name="T0" fmla="*/ 0 w 760"/>
                  <a:gd name="T1" fmla="*/ 387 h 773"/>
                  <a:gd name="T2" fmla="*/ 0 w 760"/>
                  <a:gd name="T3" fmla="*/ 387 h 773"/>
                  <a:gd name="T4" fmla="*/ 380 w 760"/>
                  <a:gd name="T5" fmla="*/ 0 h 773"/>
                  <a:gd name="T6" fmla="*/ 760 w 760"/>
                  <a:gd name="T7" fmla="*/ 387 h 773"/>
                  <a:gd name="T8" fmla="*/ 380 w 760"/>
                  <a:gd name="T9" fmla="*/ 773 h 773"/>
                  <a:gd name="T10" fmla="*/ 0 w 760"/>
                  <a:gd name="T11" fmla="*/ 387 h 773"/>
                  <a:gd name="T12" fmla="*/ 0 w 760"/>
                  <a:gd name="T13" fmla="*/ 387 h 773"/>
                </a:gdLst>
                <a:ahLst/>
                <a:cxnLst>
                  <a:cxn ang="0">
                    <a:pos x="T0" y="T1"/>
                  </a:cxn>
                  <a:cxn ang="0">
                    <a:pos x="T2" y="T3"/>
                  </a:cxn>
                  <a:cxn ang="0">
                    <a:pos x="T4" y="T5"/>
                  </a:cxn>
                  <a:cxn ang="0">
                    <a:pos x="T6" y="T7"/>
                  </a:cxn>
                  <a:cxn ang="0">
                    <a:pos x="T8" y="T9"/>
                  </a:cxn>
                  <a:cxn ang="0">
                    <a:pos x="T10" y="T11"/>
                  </a:cxn>
                  <a:cxn ang="0">
                    <a:pos x="T12" y="T13"/>
                  </a:cxn>
                </a:cxnLst>
                <a:rect l="0" t="0" r="r" b="b"/>
                <a:pathLst>
                  <a:path w="760" h="773">
                    <a:moveTo>
                      <a:pt x="0" y="387"/>
                    </a:moveTo>
                    <a:lnTo>
                      <a:pt x="0" y="387"/>
                    </a:lnTo>
                    <a:cubicBezTo>
                      <a:pt x="0" y="173"/>
                      <a:pt x="170" y="0"/>
                      <a:pt x="380" y="0"/>
                    </a:cubicBezTo>
                    <a:cubicBezTo>
                      <a:pt x="590" y="0"/>
                      <a:pt x="760" y="173"/>
                      <a:pt x="760" y="387"/>
                    </a:cubicBezTo>
                    <a:cubicBezTo>
                      <a:pt x="760" y="600"/>
                      <a:pt x="590" y="773"/>
                      <a:pt x="380" y="773"/>
                    </a:cubicBezTo>
                    <a:cubicBezTo>
                      <a:pt x="170" y="773"/>
                      <a:pt x="0" y="600"/>
                      <a:pt x="0" y="387"/>
                    </a:cubicBezTo>
                    <a:lnTo>
                      <a:pt x="0" y="3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73" name="Freeform 61">
                <a:extLst>
                  <a:ext uri="{FF2B5EF4-FFF2-40B4-BE49-F238E27FC236}">
                    <a16:creationId xmlns:a16="http://schemas.microsoft.com/office/drawing/2014/main" id="{5787D86F-3702-754E-A40A-887A0C8692C5}"/>
                  </a:ext>
                </a:extLst>
              </p:cNvPr>
              <p:cNvSpPr>
                <a:spLocks/>
              </p:cNvSpPr>
              <p:nvPr/>
            </p:nvSpPr>
            <p:spPr bwMode="auto">
              <a:xfrm>
                <a:off x="6859687" y="1704028"/>
                <a:ext cx="217489" cy="176213"/>
              </a:xfrm>
              <a:custGeom>
                <a:avLst/>
                <a:gdLst>
                  <a:gd name="T0" fmla="*/ 33 w 400"/>
                  <a:gd name="T1" fmla="*/ 0 h 320"/>
                  <a:gd name="T2" fmla="*/ 33 w 400"/>
                  <a:gd name="T3" fmla="*/ 0 h 320"/>
                  <a:gd name="T4" fmla="*/ 400 w 400"/>
                  <a:gd name="T5" fmla="*/ 0 h 320"/>
                  <a:gd name="T6" fmla="*/ 399 w 400"/>
                  <a:gd name="T7" fmla="*/ 9 h 320"/>
                  <a:gd name="T8" fmla="*/ 20 w 400"/>
                  <a:gd name="T9" fmla="*/ 320 h 320"/>
                  <a:gd name="T10" fmla="*/ 0 w 400"/>
                  <a:gd name="T11" fmla="*/ 319 h 320"/>
                  <a:gd name="T12" fmla="*/ 0 w 400"/>
                  <a:gd name="T13" fmla="*/ 33 h 320"/>
                  <a:gd name="T14" fmla="*/ 33 w 400"/>
                  <a:gd name="T15" fmla="*/ 0 h 320"/>
                  <a:gd name="T16" fmla="*/ 33 w 400"/>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320">
                    <a:moveTo>
                      <a:pt x="33" y="0"/>
                    </a:moveTo>
                    <a:lnTo>
                      <a:pt x="33" y="0"/>
                    </a:lnTo>
                    <a:lnTo>
                      <a:pt x="400" y="0"/>
                    </a:lnTo>
                    <a:lnTo>
                      <a:pt x="399" y="9"/>
                    </a:lnTo>
                    <a:cubicBezTo>
                      <a:pt x="363" y="187"/>
                      <a:pt x="207" y="320"/>
                      <a:pt x="20" y="320"/>
                    </a:cubicBezTo>
                    <a:lnTo>
                      <a:pt x="0" y="319"/>
                    </a:lnTo>
                    <a:lnTo>
                      <a:pt x="0" y="33"/>
                    </a:lnTo>
                    <a:cubicBezTo>
                      <a:pt x="0" y="15"/>
                      <a:pt x="15" y="0"/>
                      <a:pt x="33" y="0"/>
                    </a:cubicBezTo>
                    <a:lnTo>
                      <a:pt x="3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74" name="Freeform 62">
                <a:extLst>
                  <a:ext uri="{FF2B5EF4-FFF2-40B4-BE49-F238E27FC236}">
                    <a16:creationId xmlns:a16="http://schemas.microsoft.com/office/drawing/2014/main" id="{9F642580-E818-DD41-BEFF-B54FA7FB2057}"/>
                  </a:ext>
                </a:extLst>
              </p:cNvPr>
              <p:cNvSpPr>
                <a:spLocks/>
              </p:cNvSpPr>
              <p:nvPr/>
            </p:nvSpPr>
            <p:spPr bwMode="auto">
              <a:xfrm>
                <a:off x="6885048" y="1592266"/>
                <a:ext cx="15875" cy="44450"/>
              </a:xfrm>
              <a:custGeom>
                <a:avLst/>
                <a:gdLst>
                  <a:gd name="T0" fmla="*/ 27 w 27"/>
                  <a:gd name="T1" fmla="*/ 67 h 80"/>
                  <a:gd name="T2" fmla="*/ 27 w 27"/>
                  <a:gd name="T3" fmla="*/ 67 h 80"/>
                  <a:gd name="T4" fmla="*/ 13 w 27"/>
                  <a:gd name="T5" fmla="*/ 80 h 80"/>
                  <a:gd name="T6" fmla="*/ 13 w 27"/>
                  <a:gd name="T7" fmla="*/ 80 h 80"/>
                  <a:gd name="T8" fmla="*/ 0 w 27"/>
                  <a:gd name="T9" fmla="*/ 67 h 80"/>
                  <a:gd name="T10" fmla="*/ 0 w 27"/>
                  <a:gd name="T11" fmla="*/ 14 h 80"/>
                  <a:gd name="T12" fmla="*/ 13 w 27"/>
                  <a:gd name="T13" fmla="*/ 0 h 80"/>
                  <a:gd name="T14" fmla="*/ 13 w 27"/>
                  <a:gd name="T15" fmla="*/ 0 h 80"/>
                  <a:gd name="T16" fmla="*/ 27 w 27"/>
                  <a:gd name="T17" fmla="*/ 14 h 80"/>
                  <a:gd name="T18" fmla="*/ 27 w 27"/>
                  <a:gd name="T19"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80">
                    <a:moveTo>
                      <a:pt x="27" y="67"/>
                    </a:moveTo>
                    <a:lnTo>
                      <a:pt x="27" y="67"/>
                    </a:lnTo>
                    <a:cubicBezTo>
                      <a:pt x="27" y="74"/>
                      <a:pt x="21" y="80"/>
                      <a:pt x="13" y="80"/>
                    </a:cubicBezTo>
                    <a:lnTo>
                      <a:pt x="13" y="80"/>
                    </a:lnTo>
                    <a:cubicBezTo>
                      <a:pt x="6" y="80"/>
                      <a:pt x="0" y="74"/>
                      <a:pt x="0" y="67"/>
                    </a:cubicBezTo>
                    <a:lnTo>
                      <a:pt x="0" y="14"/>
                    </a:lnTo>
                    <a:cubicBezTo>
                      <a:pt x="0" y="6"/>
                      <a:pt x="6" y="0"/>
                      <a:pt x="13" y="0"/>
                    </a:cubicBezTo>
                    <a:lnTo>
                      <a:pt x="13" y="0"/>
                    </a:lnTo>
                    <a:cubicBezTo>
                      <a:pt x="21" y="0"/>
                      <a:pt x="27" y="6"/>
                      <a:pt x="27" y="14"/>
                    </a:cubicBezTo>
                    <a:lnTo>
                      <a:pt x="27" y="6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75" name="Freeform 63">
                <a:extLst>
                  <a:ext uri="{FF2B5EF4-FFF2-40B4-BE49-F238E27FC236}">
                    <a16:creationId xmlns:a16="http://schemas.microsoft.com/office/drawing/2014/main" id="{3BC7BDC4-046D-1548-ABF0-AD18FBB9B7E0}"/>
                  </a:ext>
                </a:extLst>
              </p:cNvPr>
              <p:cNvSpPr>
                <a:spLocks/>
              </p:cNvSpPr>
              <p:nvPr/>
            </p:nvSpPr>
            <p:spPr bwMode="auto">
              <a:xfrm>
                <a:off x="6877369" y="1717044"/>
                <a:ext cx="196852" cy="160338"/>
              </a:xfrm>
              <a:custGeom>
                <a:avLst/>
                <a:gdLst>
                  <a:gd name="T0" fmla="*/ 6 w 360"/>
                  <a:gd name="T1" fmla="*/ 0 h 293"/>
                  <a:gd name="T2" fmla="*/ 6 w 360"/>
                  <a:gd name="T3" fmla="*/ 0 h 293"/>
                  <a:gd name="T4" fmla="*/ 360 w 360"/>
                  <a:gd name="T5" fmla="*/ 0 h 293"/>
                  <a:gd name="T6" fmla="*/ 355 w 360"/>
                  <a:gd name="T7" fmla="*/ 20 h 293"/>
                  <a:gd name="T8" fmla="*/ 33 w 360"/>
                  <a:gd name="T9" fmla="*/ 291 h 293"/>
                  <a:gd name="T10" fmla="*/ 0 w 360"/>
                  <a:gd name="T11" fmla="*/ 293 h 293"/>
                  <a:gd name="T12" fmla="*/ 0 w 360"/>
                  <a:gd name="T13" fmla="*/ 6 h 293"/>
                  <a:gd name="T14" fmla="*/ 6 w 360"/>
                  <a:gd name="T15" fmla="*/ 0 h 293"/>
                  <a:gd name="T16" fmla="*/ 6 w 360"/>
                  <a:gd name="T1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293">
                    <a:moveTo>
                      <a:pt x="6" y="0"/>
                    </a:moveTo>
                    <a:lnTo>
                      <a:pt x="6" y="0"/>
                    </a:lnTo>
                    <a:lnTo>
                      <a:pt x="360" y="0"/>
                    </a:lnTo>
                    <a:lnTo>
                      <a:pt x="355" y="20"/>
                    </a:lnTo>
                    <a:cubicBezTo>
                      <a:pt x="311" y="166"/>
                      <a:pt x="185" y="276"/>
                      <a:pt x="33" y="291"/>
                    </a:cubicBezTo>
                    <a:lnTo>
                      <a:pt x="0" y="293"/>
                    </a:lnTo>
                    <a:lnTo>
                      <a:pt x="0" y="6"/>
                    </a:lnTo>
                    <a:cubicBezTo>
                      <a:pt x="0" y="3"/>
                      <a:pt x="3" y="0"/>
                      <a:pt x="6" y="0"/>
                    </a:cubicBezTo>
                    <a:lnTo>
                      <a:pt x="6" y="0"/>
                    </a:lnTo>
                    <a:close/>
                  </a:path>
                </a:pathLst>
              </a:custGeom>
              <a:solidFill>
                <a:schemeClr val="bg2">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76" name="Freeform 64">
                <a:extLst>
                  <a:ext uri="{FF2B5EF4-FFF2-40B4-BE49-F238E27FC236}">
                    <a16:creationId xmlns:a16="http://schemas.microsoft.com/office/drawing/2014/main" id="{F21CF6D2-F1A4-1B49-97E3-B18FDD807FA5}"/>
                  </a:ext>
                </a:extLst>
              </p:cNvPr>
              <p:cNvSpPr>
                <a:spLocks/>
              </p:cNvSpPr>
              <p:nvPr/>
            </p:nvSpPr>
            <p:spPr bwMode="auto">
              <a:xfrm>
                <a:off x="6718359" y="1701804"/>
                <a:ext cx="115888" cy="168275"/>
              </a:xfrm>
              <a:custGeom>
                <a:avLst/>
                <a:gdLst>
                  <a:gd name="T0" fmla="*/ 28 w 214"/>
                  <a:gd name="T1" fmla="*/ 0 h 307"/>
                  <a:gd name="T2" fmla="*/ 28 w 214"/>
                  <a:gd name="T3" fmla="*/ 0 h 307"/>
                  <a:gd name="T4" fmla="*/ 187 w 214"/>
                  <a:gd name="T5" fmla="*/ 0 h 307"/>
                  <a:gd name="T6" fmla="*/ 214 w 214"/>
                  <a:gd name="T7" fmla="*/ 27 h 307"/>
                  <a:gd name="T8" fmla="*/ 214 w 214"/>
                  <a:gd name="T9" fmla="*/ 295 h 307"/>
                  <a:gd name="T10" fmla="*/ 214 w 214"/>
                  <a:gd name="T11" fmla="*/ 307 h 307"/>
                  <a:gd name="T12" fmla="*/ 210 w 214"/>
                  <a:gd name="T13" fmla="*/ 306 h 307"/>
                  <a:gd name="T14" fmla="*/ 17 w 214"/>
                  <a:gd name="T15" fmla="*/ 202 h 307"/>
                  <a:gd name="T16" fmla="*/ 0 w 214"/>
                  <a:gd name="T17" fmla="*/ 184 h 307"/>
                  <a:gd name="T18" fmla="*/ 0 w 214"/>
                  <a:gd name="T19" fmla="*/ 178 h 307"/>
                  <a:gd name="T20" fmla="*/ 0 w 214"/>
                  <a:gd name="T21" fmla="*/ 27 h 307"/>
                  <a:gd name="T22" fmla="*/ 28 w 214"/>
                  <a:gd name="T23" fmla="*/ 0 h 307"/>
                  <a:gd name="T24" fmla="*/ 28 w 214"/>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307">
                    <a:moveTo>
                      <a:pt x="28" y="0"/>
                    </a:moveTo>
                    <a:lnTo>
                      <a:pt x="28" y="0"/>
                    </a:lnTo>
                    <a:cubicBezTo>
                      <a:pt x="28" y="0"/>
                      <a:pt x="28" y="0"/>
                      <a:pt x="187" y="0"/>
                    </a:cubicBezTo>
                    <a:cubicBezTo>
                      <a:pt x="202" y="0"/>
                      <a:pt x="214" y="12"/>
                      <a:pt x="214" y="27"/>
                    </a:cubicBezTo>
                    <a:cubicBezTo>
                      <a:pt x="214" y="27"/>
                      <a:pt x="214" y="27"/>
                      <a:pt x="214" y="295"/>
                    </a:cubicBezTo>
                    <a:lnTo>
                      <a:pt x="214" y="307"/>
                    </a:lnTo>
                    <a:lnTo>
                      <a:pt x="210" y="306"/>
                    </a:lnTo>
                    <a:cubicBezTo>
                      <a:pt x="136" y="291"/>
                      <a:pt x="69" y="254"/>
                      <a:pt x="17" y="202"/>
                    </a:cubicBezTo>
                    <a:lnTo>
                      <a:pt x="0" y="184"/>
                    </a:lnTo>
                    <a:lnTo>
                      <a:pt x="0" y="178"/>
                    </a:lnTo>
                    <a:cubicBezTo>
                      <a:pt x="0" y="138"/>
                      <a:pt x="0" y="88"/>
                      <a:pt x="0" y="27"/>
                    </a:cubicBezTo>
                    <a:cubicBezTo>
                      <a:pt x="0" y="12"/>
                      <a:pt x="13" y="0"/>
                      <a:pt x="28" y="0"/>
                    </a:cubicBezTo>
                    <a:lnTo>
                      <a:pt x="2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77" name="Freeform 65">
                <a:extLst>
                  <a:ext uri="{FF2B5EF4-FFF2-40B4-BE49-F238E27FC236}">
                    <a16:creationId xmlns:a16="http://schemas.microsoft.com/office/drawing/2014/main" id="{ACAE131E-7F8B-A24D-B571-28654F964AD9}"/>
                  </a:ext>
                </a:extLst>
              </p:cNvPr>
              <p:cNvSpPr>
                <a:spLocks/>
              </p:cNvSpPr>
              <p:nvPr/>
            </p:nvSpPr>
            <p:spPr bwMode="auto">
              <a:xfrm>
                <a:off x="6761222" y="1717679"/>
                <a:ext cx="30163" cy="6350"/>
              </a:xfrm>
              <a:custGeom>
                <a:avLst/>
                <a:gdLst>
                  <a:gd name="T0" fmla="*/ 54 w 54"/>
                  <a:gd name="T1" fmla="*/ 13 h 13"/>
                  <a:gd name="T2" fmla="*/ 54 w 54"/>
                  <a:gd name="T3" fmla="*/ 13 h 13"/>
                  <a:gd name="T4" fmla="*/ 0 w 54"/>
                  <a:gd name="T5" fmla="*/ 13 h 13"/>
                  <a:gd name="T6" fmla="*/ 0 w 54"/>
                  <a:gd name="T7" fmla="*/ 13 h 13"/>
                  <a:gd name="T8" fmla="*/ 0 w 54"/>
                  <a:gd name="T9" fmla="*/ 0 h 13"/>
                  <a:gd name="T10" fmla="*/ 54 w 54"/>
                  <a:gd name="T11" fmla="*/ 0 h 13"/>
                  <a:gd name="T12" fmla="*/ 54 w 54"/>
                  <a:gd name="T13" fmla="*/ 13 h 13"/>
                  <a:gd name="T14" fmla="*/ 54 w 54"/>
                  <a:gd name="T15" fmla="*/ 13 h 13"/>
                  <a:gd name="T16" fmla="*/ 54 w 5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
                    <a:moveTo>
                      <a:pt x="54" y="13"/>
                    </a:moveTo>
                    <a:lnTo>
                      <a:pt x="54" y="13"/>
                    </a:lnTo>
                    <a:cubicBezTo>
                      <a:pt x="0" y="13"/>
                      <a:pt x="0" y="13"/>
                      <a:pt x="0" y="13"/>
                    </a:cubicBezTo>
                    <a:cubicBezTo>
                      <a:pt x="0" y="13"/>
                      <a:pt x="0" y="13"/>
                      <a:pt x="0" y="13"/>
                    </a:cubicBezTo>
                    <a:cubicBezTo>
                      <a:pt x="0" y="0"/>
                      <a:pt x="0" y="0"/>
                      <a:pt x="0" y="0"/>
                    </a:cubicBezTo>
                    <a:cubicBezTo>
                      <a:pt x="54" y="0"/>
                      <a:pt x="54" y="0"/>
                      <a:pt x="54" y="0"/>
                    </a:cubicBezTo>
                    <a:cubicBezTo>
                      <a:pt x="54" y="0"/>
                      <a:pt x="54" y="0"/>
                      <a:pt x="54" y="13"/>
                    </a:cubicBezTo>
                    <a:cubicBezTo>
                      <a:pt x="54" y="13"/>
                      <a:pt x="54" y="13"/>
                      <a:pt x="54" y="13"/>
                    </a:cubicBezTo>
                    <a:lnTo>
                      <a:pt x="54" y="13"/>
                    </a:lnTo>
                    <a:close/>
                  </a:path>
                </a:pathLst>
              </a:custGeom>
              <a:solidFill>
                <a:srgbClr val="00507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78" name="Freeform 66">
                <a:extLst>
                  <a:ext uri="{FF2B5EF4-FFF2-40B4-BE49-F238E27FC236}">
                    <a16:creationId xmlns:a16="http://schemas.microsoft.com/office/drawing/2014/main" id="{601E80EE-1170-CC40-851F-CDF735BD1E0A}"/>
                  </a:ext>
                </a:extLst>
              </p:cNvPr>
              <p:cNvSpPr>
                <a:spLocks/>
              </p:cNvSpPr>
              <p:nvPr/>
            </p:nvSpPr>
            <p:spPr bwMode="auto">
              <a:xfrm>
                <a:off x="7010462" y="1644654"/>
                <a:ext cx="6350" cy="42863"/>
              </a:xfrm>
              <a:custGeom>
                <a:avLst/>
                <a:gdLst>
                  <a:gd name="T0" fmla="*/ 13 w 13"/>
                  <a:gd name="T1" fmla="*/ 73 h 80"/>
                  <a:gd name="T2" fmla="*/ 13 w 13"/>
                  <a:gd name="T3" fmla="*/ 73 h 80"/>
                  <a:gd name="T4" fmla="*/ 6 w 13"/>
                  <a:gd name="T5" fmla="*/ 80 h 80"/>
                  <a:gd name="T6" fmla="*/ 6 w 13"/>
                  <a:gd name="T7" fmla="*/ 80 h 80"/>
                  <a:gd name="T8" fmla="*/ 0 w 13"/>
                  <a:gd name="T9" fmla="*/ 73 h 80"/>
                  <a:gd name="T10" fmla="*/ 0 w 13"/>
                  <a:gd name="T11" fmla="*/ 6 h 80"/>
                  <a:gd name="T12" fmla="*/ 6 w 13"/>
                  <a:gd name="T13" fmla="*/ 0 h 80"/>
                  <a:gd name="T14" fmla="*/ 6 w 13"/>
                  <a:gd name="T15" fmla="*/ 0 h 80"/>
                  <a:gd name="T16" fmla="*/ 13 w 13"/>
                  <a:gd name="T17" fmla="*/ 6 h 80"/>
                  <a:gd name="T18" fmla="*/ 13 w 13"/>
                  <a:gd name="T19" fmla="*/ 7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0">
                    <a:moveTo>
                      <a:pt x="13" y="73"/>
                    </a:moveTo>
                    <a:lnTo>
                      <a:pt x="13" y="73"/>
                    </a:lnTo>
                    <a:cubicBezTo>
                      <a:pt x="13" y="77"/>
                      <a:pt x="10" y="80"/>
                      <a:pt x="6" y="80"/>
                    </a:cubicBezTo>
                    <a:lnTo>
                      <a:pt x="6" y="80"/>
                    </a:lnTo>
                    <a:cubicBezTo>
                      <a:pt x="3" y="80"/>
                      <a:pt x="0" y="77"/>
                      <a:pt x="0" y="73"/>
                    </a:cubicBezTo>
                    <a:lnTo>
                      <a:pt x="0" y="6"/>
                    </a:lnTo>
                    <a:cubicBezTo>
                      <a:pt x="0" y="2"/>
                      <a:pt x="3" y="0"/>
                      <a:pt x="6" y="0"/>
                    </a:cubicBezTo>
                    <a:lnTo>
                      <a:pt x="6" y="0"/>
                    </a:lnTo>
                    <a:cubicBezTo>
                      <a:pt x="10" y="0"/>
                      <a:pt x="13" y="2"/>
                      <a:pt x="13" y="6"/>
                    </a:cubicBezTo>
                    <a:lnTo>
                      <a:pt x="13" y="7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79" name="Freeform 68">
                <a:extLst>
                  <a:ext uri="{FF2B5EF4-FFF2-40B4-BE49-F238E27FC236}">
                    <a16:creationId xmlns:a16="http://schemas.microsoft.com/office/drawing/2014/main" id="{63039FC6-FAB7-884C-A599-715392441368}"/>
                  </a:ext>
                </a:extLst>
              </p:cNvPr>
              <p:cNvSpPr>
                <a:spLocks/>
              </p:cNvSpPr>
              <p:nvPr/>
            </p:nvSpPr>
            <p:spPr bwMode="auto">
              <a:xfrm>
                <a:off x="6769160" y="1644654"/>
                <a:ext cx="247652" cy="6350"/>
              </a:xfrm>
              <a:custGeom>
                <a:avLst/>
                <a:gdLst>
                  <a:gd name="T0" fmla="*/ 6 w 453"/>
                  <a:gd name="T1" fmla="*/ 13 h 13"/>
                  <a:gd name="T2" fmla="*/ 6 w 453"/>
                  <a:gd name="T3" fmla="*/ 13 h 13"/>
                  <a:gd name="T4" fmla="*/ 0 w 453"/>
                  <a:gd name="T5" fmla="*/ 6 h 13"/>
                  <a:gd name="T6" fmla="*/ 0 w 453"/>
                  <a:gd name="T7" fmla="*/ 6 h 13"/>
                  <a:gd name="T8" fmla="*/ 6 w 453"/>
                  <a:gd name="T9" fmla="*/ 0 h 13"/>
                  <a:gd name="T10" fmla="*/ 446 w 453"/>
                  <a:gd name="T11" fmla="*/ 0 h 13"/>
                  <a:gd name="T12" fmla="*/ 453 w 453"/>
                  <a:gd name="T13" fmla="*/ 6 h 13"/>
                  <a:gd name="T14" fmla="*/ 453 w 453"/>
                  <a:gd name="T15" fmla="*/ 6 h 13"/>
                  <a:gd name="T16" fmla="*/ 446 w 453"/>
                  <a:gd name="T17" fmla="*/ 13 h 13"/>
                  <a:gd name="T18" fmla="*/ 6 w 45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13">
                    <a:moveTo>
                      <a:pt x="6" y="13"/>
                    </a:moveTo>
                    <a:lnTo>
                      <a:pt x="6" y="13"/>
                    </a:lnTo>
                    <a:cubicBezTo>
                      <a:pt x="3" y="13"/>
                      <a:pt x="0" y="10"/>
                      <a:pt x="0" y="6"/>
                    </a:cubicBezTo>
                    <a:lnTo>
                      <a:pt x="0" y="6"/>
                    </a:lnTo>
                    <a:cubicBezTo>
                      <a:pt x="0" y="2"/>
                      <a:pt x="3" y="0"/>
                      <a:pt x="6" y="0"/>
                    </a:cubicBezTo>
                    <a:lnTo>
                      <a:pt x="446" y="0"/>
                    </a:lnTo>
                    <a:cubicBezTo>
                      <a:pt x="450" y="0"/>
                      <a:pt x="453" y="2"/>
                      <a:pt x="453" y="6"/>
                    </a:cubicBezTo>
                    <a:lnTo>
                      <a:pt x="453" y="6"/>
                    </a:lnTo>
                    <a:cubicBezTo>
                      <a:pt x="453" y="10"/>
                      <a:pt x="450" y="13"/>
                      <a:pt x="446" y="13"/>
                    </a:cubicBezTo>
                    <a:lnTo>
                      <a:pt x="6" y="1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80" name="Freeform 69">
                <a:extLst>
                  <a:ext uri="{FF2B5EF4-FFF2-40B4-BE49-F238E27FC236}">
                    <a16:creationId xmlns:a16="http://schemas.microsoft.com/office/drawing/2014/main" id="{FD606088-A8FA-A54D-98D6-EDF17EE169C2}"/>
                  </a:ext>
                </a:extLst>
              </p:cNvPr>
              <p:cNvSpPr>
                <a:spLocks/>
              </p:cNvSpPr>
              <p:nvPr/>
            </p:nvSpPr>
            <p:spPr bwMode="auto">
              <a:xfrm>
                <a:off x="6874091" y="1628779"/>
                <a:ext cx="36576" cy="36513"/>
              </a:xfrm>
              <a:custGeom>
                <a:avLst/>
                <a:gdLst>
                  <a:gd name="T0" fmla="*/ 80 w 80"/>
                  <a:gd name="T1" fmla="*/ 33 h 67"/>
                  <a:gd name="T2" fmla="*/ 80 w 80"/>
                  <a:gd name="T3" fmla="*/ 33 h 67"/>
                  <a:gd name="T4" fmla="*/ 40 w 80"/>
                  <a:gd name="T5" fmla="*/ 67 h 67"/>
                  <a:gd name="T6" fmla="*/ 0 w 80"/>
                  <a:gd name="T7" fmla="*/ 33 h 67"/>
                  <a:gd name="T8" fmla="*/ 40 w 80"/>
                  <a:gd name="T9" fmla="*/ 0 h 67"/>
                  <a:gd name="T10" fmla="*/ 80 w 80"/>
                  <a:gd name="T11" fmla="*/ 33 h 67"/>
                  <a:gd name="T12" fmla="*/ 80 w 80"/>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80" h="67">
                    <a:moveTo>
                      <a:pt x="80" y="33"/>
                    </a:moveTo>
                    <a:lnTo>
                      <a:pt x="80" y="33"/>
                    </a:lnTo>
                    <a:cubicBezTo>
                      <a:pt x="80" y="52"/>
                      <a:pt x="63" y="67"/>
                      <a:pt x="40" y="67"/>
                    </a:cubicBezTo>
                    <a:cubicBezTo>
                      <a:pt x="18" y="67"/>
                      <a:pt x="0" y="52"/>
                      <a:pt x="0" y="33"/>
                    </a:cubicBezTo>
                    <a:cubicBezTo>
                      <a:pt x="0" y="15"/>
                      <a:pt x="18" y="0"/>
                      <a:pt x="40" y="0"/>
                    </a:cubicBezTo>
                    <a:cubicBezTo>
                      <a:pt x="63" y="0"/>
                      <a:pt x="80" y="15"/>
                      <a:pt x="80" y="33"/>
                    </a:cubicBezTo>
                    <a:lnTo>
                      <a:pt x="80" y="3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81" name="Freeform 70">
                <a:extLst>
                  <a:ext uri="{FF2B5EF4-FFF2-40B4-BE49-F238E27FC236}">
                    <a16:creationId xmlns:a16="http://schemas.microsoft.com/office/drawing/2014/main" id="{6B2044B9-C6FE-8748-A460-4D81B5B4F219}"/>
                  </a:ext>
                </a:extLst>
              </p:cNvPr>
              <p:cNvSpPr>
                <a:spLocks/>
              </p:cNvSpPr>
              <p:nvPr/>
            </p:nvSpPr>
            <p:spPr bwMode="auto">
              <a:xfrm>
                <a:off x="6732647" y="1549404"/>
                <a:ext cx="241302" cy="50800"/>
              </a:xfrm>
              <a:custGeom>
                <a:avLst/>
                <a:gdLst>
                  <a:gd name="T0" fmla="*/ 0 w 440"/>
                  <a:gd name="T1" fmla="*/ 47 h 94"/>
                  <a:gd name="T2" fmla="*/ 0 w 440"/>
                  <a:gd name="T3" fmla="*/ 47 h 94"/>
                  <a:gd name="T4" fmla="*/ 47 w 440"/>
                  <a:gd name="T5" fmla="*/ 0 h 94"/>
                  <a:gd name="T6" fmla="*/ 393 w 440"/>
                  <a:gd name="T7" fmla="*/ 0 h 94"/>
                  <a:gd name="T8" fmla="*/ 440 w 440"/>
                  <a:gd name="T9" fmla="*/ 47 h 94"/>
                  <a:gd name="T10" fmla="*/ 440 w 440"/>
                  <a:gd name="T11" fmla="*/ 47 h 94"/>
                  <a:gd name="T12" fmla="*/ 393 w 440"/>
                  <a:gd name="T13" fmla="*/ 94 h 94"/>
                  <a:gd name="T14" fmla="*/ 47 w 440"/>
                  <a:gd name="T15" fmla="*/ 94 h 94"/>
                  <a:gd name="T16" fmla="*/ 0 w 440"/>
                  <a:gd name="T17" fmla="*/ 47 h 94"/>
                  <a:gd name="T18" fmla="*/ 0 w 440"/>
                  <a:gd name="T1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94">
                    <a:moveTo>
                      <a:pt x="0" y="47"/>
                    </a:moveTo>
                    <a:lnTo>
                      <a:pt x="0" y="47"/>
                    </a:lnTo>
                    <a:cubicBezTo>
                      <a:pt x="0" y="21"/>
                      <a:pt x="21" y="0"/>
                      <a:pt x="47" y="0"/>
                    </a:cubicBezTo>
                    <a:lnTo>
                      <a:pt x="393" y="0"/>
                    </a:lnTo>
                    <a:cubicBezTo>
                      <a:pt x="419" y="0"/>
                      <a:pt x="440" y="21"/>
                      <a:pt x="440" y="47"/>
                    </a:cubicBezTo>
                    <a:lnTo>
                      <a:pt x="440" y="47"/>
                    </a:lnTo>
                    <a:cubicBezTo>
                      <a:pt x="440" y="73"/>
                      <a:pt x="419" y="94"/>
                      <a:pt x="393" y="94"/>
                    </a:cubicBezTo>
                    <a:lnTo>
                      <a:pt x="47" y="94"/>
                    </a:lnTo>
                    <a:cubicBezTo>
                      <a:pt x="21" y="94"/>
                      <a:pt x="0" y="73"/>
                      <a:pt x="0" y="47"/>
                    </a:cubicBezTo>
                    <a:lnTo>
                      <a:pt x="0" y="4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82" name="Freeform 71">
                <a:extLst>
                  <a:ext uri="{FF2B5EF4-FFF2-40B4-BE49-F238E27FC236}">
                    <a16:creationId xmlns:a16="http://schemas.microsoft.com/office/drawing/2014/main" id="{6455ED2A-DBF5-1840-9DBE-ACE90580946D}"/>
                  </a:ext>
                </a:extLst>
              </p:cNvPr>
              <p:cNvSpPr>
                <a:spLocks/>
              </p:cNvSpPr>
              <p:nvPr/>
            </p:nvSpPr>
            <p:spPr bwMode="auto">
              <a:xfrm>
                <a:off x="6783447" y="1512891"/>
                <a:ext cx="168276" cy="50800"/>
              </a:xfrm>
              <a:custGeom>
                <a:avLst/>
                <a:gdLst>
                  <a:gd name="T0" fmla="*/ 0 w 307"/>
                  <a:gd name="T1" fmla="*/ 46 h 93"/>
                  <a:gd name="T2" fmla="*/ 0 w 307"/>
                  <a:gd name="T3" fmla="*/ 46 h 93"/>
                  <a:gd name="T4" fmla="*/ 47 w 307"/>
                  <a:gd name="T5" fmla="*/ 0 h 93"/>
                  <a:gd name="T6" fmla="*/ 260 w 307"/>
                  <a:gd name="T7" fmla="*/ 0 h 93"/>
                  <a:gd name="T8" fmla="*/ 307 w 307"/>
                  <a:gd name="T9" fmla="*/ 46 h 93"/>
                  <a:gd name="T10" fmla="*/ 307 w 307"/>
                  <a:gd name="T11" fmla="*/ 46 h 93"/>
                  <a:gd name="T12" fmla="*/ 260 w 307"/>
                  <a:gd name="T13" fmla="*/ 93 h 93"/>
                  <a:gd name="T14" fmla="*/ 47 w 307"/>
                  <a:gd name="T15" fmla="*/ 93 h 93"/>
                  <a:gd name="T16" fmla="*/ 0 w 307"/>
                  <a:gd name="T17" fmla="*/ 46 h 93"/>
                  <a:gd name="T18" fmla="*/ 0 w 307"/>
                  <a:gd name="T19"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93">
                    <a:moveTo>
                      <a:pt x="0" y="46"/>
                    </a:moveTo>
                    <a:lnTo>
                      <a:pt x="0" y="46"/>
                    </a:lnTo>
                    <a:cubicBezTo>
                      <a:pt x="0" y="20"/>
                      <a:pt x="21" y="0"/>
                      <a:pt x="47" y="0"/>
                    </a:cubicBezTo>
                    <a:lnTo>
                      <a:pt x="260" y="0"/>
                    </a:lnTo>
                    <a:cubicBezTo>
                      <a:pt x="286" y="0"/>
                      <a:pt x="307" y="20"/>
                      <a:pt x="307" y="46"/>
                    </a:cubicBezTo>
                    <a:lnTo>
                      <a:pt x="307" y="46"/>
                    </a:lnTo>
                    <a:cubicBezTo>
                      <a:pt x="307" y="72"/>
                      <a:pt x="286" y="93"/>
                      <a:pt x="260" y="93"/>
                    </a:cubicBezTo>
                    <a:lnTo>
                      <a:pt x="47" y="93"/>
                    </a:lnTo>
                    <a:cubicBezTo>
                      <a:pt x="21" y="93"/>
                      <a:pt x="0" y="72"/>
                      <a:pt x="0" y="46"/>
                    </a:cubicBezTo>
                    <a:lnTo>
                      <a:pt x="0" y="4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83" name="Freeform 72">
                <a:extLst>
                  <a:ext uri="{FF2B5EF4-FFF2-40B4-BE49-F238E27FC236}">
                    <a16:creationId xmlns:a16="http://schemas.microsoft.com/office/drawing/2014/main" id="{D3423CDF-B703-7E4F-A598-8EF633527ADD}"/>
                  </a:ext>
                </a:extLst>
              </p:cNvPr>
              <p:cNvSpPr>
                <a:spLocks/>
              </p:cNvSpPr>
              <p:nvPr/>
            </p:nvSpPr>
            <p:spPr bwMode="auto">
              <a:xfrm>
                <a:off x="6848535" y="1482729"/>
                <a:ext cx="80963" cy="52388"/>
              </a:xfrm>
              <a:custGeom>
                <a:avLst/>
                <a:gdLst>
                  <a:gd name="T0" fmla="*/ 0 w 147"/>
                  <a:gd name="T1" fmla="*/ 47 h 94"/>
                  <a:gd name="T2" fmla="*/ 0 w 147"/>
                  <a:gd name="T3" fmla="*/ 47 h 94"/>
                  <a:gd name="T4" fmla="*/ 47 w 147"/>
                  <a:gd name="T5" fmla="*/ 0 h 94"/>
                  <a:gd name="T6" fmla="*/ 100 w 147"/>
                  <a:gd name="T7" fmla="*/ 0 h 94"/>
                  <a:gd name="T8" fmla="*/ 147 w 147"/>
                  <a:gd name="T9" fmla="*/ 47 h 94"/>
                  <a:gd name="T10" fmla="*/ 147 w 147"/>
                  <a:gd name="T11" fmla="*/ 47 h 94"/>
                  <a:gd name="T12" fmla="*/ 100 w 147"/>
                  <a:gd name="T13" fmla="*/ 94 h 94"/>
                  <a:gd name="T14" fmla="*/ 47 w 147"/>
                  <a:gd name="T15" fmla="*/ 94 h 94"/>
                  <a:gd name="T16" fmla="*/ 0 w 147"/>
                  <a:gd name="T17" fmla="*/ 47 h 94"/>
                  <a:gd name="T18" fmla="*/ 0 w 147"/>
                  <a:gd name="T1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94">
                    <a:moveTo>
                      <a:pt x="0" y="47"/>
                    </a:moveTo>
                    <a:lnTo>
                      <a:pt x="0" y="47"/>
                    </a:lnTo>
                    <a:cubicBezTo>
                      <a:pt x="0" y="21"/>
                      <a:pt x="21" y="0"/>
                      <a:pt x="47" y="0"/>
                    </a:cubicBezTo>
                    <a:lnTo>
                      <a:pt x="100" y="0"/>
                    </a:lnTo>
                    <a:cubicBezTo>
                      <a:pt x="126" y="0"/>
                      <a:pt x="147" y="21"/>
                      <a:pt x="147" y="47"/>
                    </a:cubicBezTo>
                    <a:lnTo>
                      <a:pt x="147" y="47"/>
                    </a:lnTo>
                    <a:cubicBezTo>
                      <a:pt x="147" y="73"/>
                      <a:pt x="126" y="94"/>
                      <a:pt x="100" y="94"/>
                    </a:cubicBezTo>
                    <a:lnTo>
                      <a:pt x="47" y="94"/>
                    </a:lnTo>
                    <a:cubicBezTo>
                      <a:pt x="21" y="94"/>
                      <a:pt x="0" y="73"/>
                      <a:pt x="0" y="47"/>
                    </a:cubicBezTo>
                    <a:lnTo>
                      <a:pt x="0" y="4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nvGrpSpPr>
              <p:cNvPr id="184" name="Group 183">
                <a:extLst>
                  <a:ext uri="{FF2B5EF4-FFF2-40B4-BE49-F238E27FC236}">
                    <a16:creationId xmlns:a16="http://schemas.microsoft.com/office/drawing/2014/main" id="{DF5754EF-D73F-0445-BDF5-7A0084F4208D}"/>
                  </a:ext>
                </a:extLst>
              </p:cNvPr>
              <p:cNvGrpSpPr/>
              <p:nvPr/>
            </p:nvGrpSpPr>
            <p:grpSpPr>
              <a:xfrm>
                <a:off x="6856473" y="1504954"/>
                <a:ext cx="73026" cy="73025"/>
                <a:chOff x="6856473" y="1504954"/>
                <a:chExt cx="73026" cy="73025"/>
              </a:xfrm>
            </p:grpSpPr>
            <p:sp>
              <p:nvSpPr>
                <p:cNvPr id="187" name="Freeform 73">
                  <a:extLst>
                    <a:ext uri="{FF2B5EF4-FFF2-40B4-BE49-F238E27FC236}">
                      <a16:creationId xmlns:a16="http://schemas.microsoft.com/office/drawing/2014/main" id="{D4B1FCE9-AC59-0D4B-A472-7732EEAA9D3D}"/>
                    </a:ext>
                  </a:extLst>
                </p:cNvPr>
                <p:cNvSpPr>
                  <a:spLocks/>
                </p:cNvSpPr>
                <p:nvPr/>
              </p:nvSpPr>
              <p:spPr bwMode="auto">
                <a:xfrm>
                  <a:off x="6885048" y="1504954"/>
                  <a:ext cx="15875" cy="73025"/>
                </a:xfrm>
                <a:custGeom>
                  <a:avLst/>
                  <a:gdLst>
                    <a:gd name="T0" fmla="*/ 0 w 27"/>
                    <a:gd name="T1" fmla="*/ 14 h 134"/>
                    <a:gd name="T2" fmla="*/ 0 w 27"/>
                    <a:gd name="T3" fmla="*/ 14 h 134"/>
                    <a:gd name="T4" fmla="*/ 13 w 27"/>
                    <a:gd name="T5" fmla="*/ 0 h 134"/>
                    <a:gd name="T6" fmla="*/ 13 w 27"/>
                    <a:gd name="T7" fmla="*/ 0 h 134"/>
                    <a:gd name="T8" fmla="*/ 27 w 27"/>
                    <a:gd name="T9" fmla="*/ 14 h 134"/>
                    <a:gd name="T10" fmla="*/ 27 w 27"/>
                    <a:gd name="T11" fmla="*/ 120 h 134"/>
                    <a:gd name="T12" fmla="*/ 13 w 27"/>
                    <a:gd name="T13" fmla="*/ 134 h 134"/>
                    <a:gd name="T14" fmla="*/ 13 w 27"/>
                    <a:gd name="T15" fmla="*/ 134 h 134"/>
                    <a:gd name="T16" fmla="*/ 0 w 27"/>
                    <a:gd name="T17" fmla="*/ 120 h 134"/>
                    <a:gd name="T18" fmla="*/ 0 w 27"/>
                    <a:gd name="T19" fmla="*/ 1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34">
                      <a:moveTo>
                        <a:pt x="0" y="14"/>
                      </a:moveTo>
                      <a:lnTo>
                        <a:pt x="0" y="14"/>
                      </a:lnTo>
                      <a:cubicBezTo>
                        <a:pt x="0" y="6"/>
                        <a:pt x="6" y="0"/>
                        <a:pt x="13" y="0"/>
                      </a:cubicBezTo>
                      <a:lnTo>
                        <a:pt x="13" y="0"/>
                      </a:lnTo>
                      <a:cubicBezTo>
                        <a:pt x="21" y="0"/>
                        <a:pt x="27" y="6"/>
                        <a:pt x="27" y="14"/>
                      </a:cubicBezTo>
                      <a:lnTo>
                        <a:pt x="27" y="120"/>
                      </a:lnTo>
                      <a:cubicBezTo>
                        <a:pt x="27" y="128"/>
                        <a:pt x="21" y="134"/>
                        <a:pt x="13" y="134"/>
                      </a:cubicBezTo>
                      <a:lnTo>
                        <a:pt x="13" y="134"/>
                      </a:lnTo>
                      <a:cubicBezTo>
                        <a:pt x="6" y="134"/>
                        <a:pt x="0" y="128"/>
                        <a:pt x="0" y="120"/>
                      </a:cubicBezTo>
                      <a:lnTo>
                        <a:pt x="0"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88" name="Freeform 74">
                  <a:extLst>
                    <a:ext uri="{FF2B5EF4-FFF2-40B4-BE49-F238E27FC236}">
                      <a16:creationId xmlns:a16="http://schemas.microsoft.com/office/drawing/2014/main" id="{A11EB4B1-18B4-5543-8898-AE68C551E803}"/>
                    </a:ext>
                  </a:extLst>
                </p:cNvPr>
                <p:cNvSpPr>
                  <a:spLocks/>
                </p:cNvSpPr>
                <p:nvPr/>
              </p:nvSpPr>
              <p:spPr bwMode="auto">
                <a:xfrm>
                  <a:off x="6864410" y="1514479"/>
                  <a:ext cx="60326" cy="58738"/>
                </a:xfrm>
                <a:custGeom>
                  <a:avLst/>
                  <a:gdLst>
                    <a:gd name="T0" fmla="*/ 5 w 108"/>
                    <a:gd name="T1" fmla="*/ 23 h 108"/>
                    <a:gd name="T2" fmla="*/ 5 w 108"/>
                    <a:gd name="T3" fmla="*/ 23 h 108"/>
                    <a:gd name="T4" fmla="*/ 5 w 108"/>
                    <a:gd name="T5" fmla="*/ 5 h 108"/>
                    <a:gd name="T6" fmla="*/ 5 w 108"/>
                    <a:gd name="T7" fmla="*/ 5 h 108"/>
                    <a:gd name="T8" fmla="*/ 23 w 108"/>
                    <a:gd name="T9" fmla="*/ 5 h 108"/>
                    <a:gd name="T10" fmla="*/ 103 w 108"/>
                    <a:gd name="T11" fmla="*/ 85 h 108"/>
                    <a:gd name="T12" fmla="*/ 103 w 108"/>
                    <a:gd name="T13" fmla="*/ 103 h 108"/>
                    <a:gd name="T14" fmla="*/ 103 w 108"/>
                    <a:gd name="T15" fmla="*/ 103 h 108"/>
                    <a:gd name="T16" fmla="*/ 85 w 108"/>
                    <a:gd name="T17" fmla="*/ 103 h 108"/>
                    <a:gd name="T18" fmla="*/ 5 w 108"/>
                    <a:gd name="T19"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 y="23"/>
                      </a:moveTo>
                      <a:lnTo>
                        <a:pt x="5" y="23"/>
                      </a:lnTo>
                      <a:cubicBezTo>
                        <a:pt x="0" y="18"/>
                        <a:pt x="0" y="10"/>
                        <a:pt x="5" y="5"/>
                      </a:cubicBezTo>
                      <a:lnTo>
                        <a:pt x="5" y="5"/>
                      </a:lnTo>
                      <a:cubicBezTo>
                        <a:pt x="10" y="0"/>
                        <a:pt x="18" y="0"/>
                        <a:pt x="23" y="5"/>
                      </a:cubicBezTo>
                      <a:lnTo>
                        <a:pt x="103" y="85"/>
                      </a:lnTo>
                      <a:cubicBezTo>
                        <a:pt x="108" y="90"/>
                        <a:pt x="108" y="98"/>
                        <a:pt x="103" y="103"/>
                      </a:cubicBezTo>
                      <a:lnTo>
                        <a:pt x="103" y="103"/>
                      </a:lnTo>
                      <a:cubicBezTo>
                        <a:pt x="98" y="108"/>
                        <a:pt x="90" y="108"/>
                        <a:pt x="85" y="103"/>
                      </a:cubicBezTo>
                      <a:lnTo>
                        <a:pt x="5" y="2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89" name="Freeform 75">
                  <a:extLst>
                    <a:ext uri="{FF2B5EF4-FFF2-40B4-BE49-F238E27FC236}">
                      <a16:creationId xmlns:a16="http://schemas.microsoft.com/office/drawing/2014/main" id="{FF79F48D-42CA-8048-818B-BA9B9F53125B}"/>
                    </a:ext>
                  </a:extLst>
                </p:cNvPr>
                <p:cNvSpPr>
                  <a:spLocks/>
                </p:cNvSpPr>
                <p:nvPr/>
              </p:nvSpPr>
              <p:spPr bwMode="auto">
                <a:xfrm>
                  <a:off x="6856473" y="1535116"/>
                  <a:ext cx="73026" cy="14288"/>
                </a:xfrm>
                <a:custGeom>
                  <a:avLst/>
                  <a:gdLst>
                    <a:gd name="T0" fmla="*/ 13 w 133"/>
                    <a:gd name="T1" fmla="*/ 26 h 26"/>
                    <a:gd name="T2" fmla="*/ 13 w 133"/>
                    <a:gd name="T3" fmla="*/ 26 h 26"/>
                    <a:gd name="T4" fmla="*/ 0 w 133"/>
                    <a:gd name="T5" fmla="*/ 13 h 26"/>
                    <a:gd name="T6" fmla="*/ 0 w 133"/>
                    <a:gd name="T7" fmla="*/ 13 h 26"/>
                    <a:gd name="T8" fmla="*/ 13 w 133"/>
                    <a:gd name="T9" fmla="*/ 0 h 26"/>
                    <a:gd name="T10" fmla="*/ 120 w 133"/>
                    <a:gd name="T11" fmla="*/ 0 h 26"/>
                    <a:gd name="T12" fmla="*/ 133 w 133"/>
                    <a:gd name="T13" fmla="*/ 13 h 26"/>
                    <a:gd name="T14" fmla="*/ 133 w 133"/>
                    <a:gd name="T15" fmla="*/ 13 h 26"/>
                    <a:gd name="T16" fmla="*/ 120 w 133"/>
                    <a:gd name="T17" fmla="*/ 26 h 26"/>
                    <a:gd name="T18" fmla="*/ 13 w 133"/>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6">
                      <a:moveTo>
                        <a:pt x="13" y="26"/>
                      </a:moveTo>
                      <a:lnTo>
                        <a:pt x="13" y="26"/>
                      </a:lnTo>
                      <a:cubicBezTo>
                        <a:pt x="6" y="26"/>
                        <a:pt x="0" y="20"/>
                        <a:pt x="0" y="13"/>
                      </a:cubicBezTo>
                      <a:lnTo>
                        <a:pt x="0" y="13"/>
                      </a:lnTo>
                      <a:cubicBezTo>
                        <a:pt x="0" y="5"/>
                        <a:pt x="6" y="0"/>
                        <a:pt x="13" y="0"/>
                      </a:cubicBezTo>
                      <a:lnTo>
                        <a:pt x="120" y="0"/>
                      </a:lnTo>
                      <a:cubicBezTo>
                        <a:pt x="127" y="0"/>
                        <a:pt x="133" y="5"/>
                        <a:pt x="133" y="13"/>
                      </a:cubicBezTo>
                      <a:lnTo>
                        <a:pt x="133" y="13"/>
                      </a:lnTo>
                      <a:cubicBezTo>
                        <a:pt x="133" y="20"/>
                        <a:pt x="127" y="26"/>
                        <a:pt x="120" y="26"/>
                      </a:cubicBezTo>
                      <a:lnTo>
                        <a:pt x="13" y="2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90" name="Freeform 76">
                  <a:extLst>
                    <a:ext uri="{FF2B5EF4-FFF2-40B4-BE49-F238E27FC236}">
                      <a16:creationId xmlns:a16="http://schemas.microsoft.com/office/drawing/2014/main" id="{E55E2067-FF67-B54F-9CAF-443C047326FE}"/>
                    </a:ext>
                  </a:extLst>
                </p:cNvPr>
                <p:cNvSpPr>
                  <a:spLocks/>
                </p:cNvSpPr>
                <p:nvPr/>
              </p:nvSpPr>
              <p:spPr bwMode="auto">
                <a:xfrm>
                  <a:off x="6864410" y="1514479"/>
                  <a:ext cx="60326" cy="58738"/>
                </a:xfrm>
                <a:custGeom>
                  <a:avLst/>
                  <a:gdLst>
                    <a:gd name="T0" fmla="*/ 23 w 108"/>
                    <a:gd name="T1" fmla="*/ 103 h 108"/>
                    <a:gd name="T2" fmla="*/ 23 w 108"/>
                    <a:gd name="T3" fmla="*/ 103 h 108"/>
                    <a:gd name="T4" fmla="*/ 5 w 108"/>
                    <a:gd name="T5" fmla="*/ 103 h 108"/>
                    <a:gd name="T6" fmla="*/ 5 w 108"/>
                    <a:gd name="T7" fmla="*/ 103 h 108"/>
                    <a:gd name="T8" fmla="*/ 5 w 108"/>
                    <a:gd name="T9" fmla="*/ 85 h 108"/>
                    <a:gd name="T10" fmla="*/ 85 w 108"/>
                    <a:gd name="T11" fmla="*/ 5 h 108"/>
                    <a:gd name="T12" fmla="*/ 103 w 108"/>
                    <a:gd name="T13" fmla="*/ 5 h 108"/>
                    <a:gd name="T14" fmla="*/ 103 w 108"/>
                    <a:gd name="T15" fmla="*/ 5 h 108"/>
                    <a:gd name="T16" fmla="*/ 103 w 108"/>
                    <a:gd name="T17" fmla="*/ 23 h 108"/>
                    <a:gd name="T18" fmla="*/ 23 w 108"/>
                    <a:gd name="T19"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23" y="103"/>
                      </a:moveTo>
                      <a:lnTo>
                        <a:pt x="23" y="103"/>
                      </a:lnTo>
                      <a:cubicBezTo>
                        <a:pt x="18" y="108"/>
                        <a:pt x="10" y="108"/>
                        <a:pt x="5" y="103"/>
                      </a:cubicBezTo>
                      <a:lnTo>
                        <a:pt x="5" y="103"/>
                      </a:lnTo>
                      <a:cubicBezTo>
                        <a:pt x="0" y="98"/>
                        <a:pt x="0" y="90"/>
                        <a:pt x="5" y="85"/>
                      </a:cubicBezTo>
                      <a:lnTo>
                        <a:pt x="85" y="5"/>
                      </a:lnTo>
                      <a:cubicBezTo>
                        <a:pt x="90" y="0"/>
                        <a:pt x="98" y="0"/>
                        <a:pt x="103" y="5"/>
                      </a:cubicBezTo>
                      <a:lnTo>
                        <a:pt x="103" y="5"/>
                      </a:lnTo>
                      <a:cubicBezTo>
                        <a:pt x="108" y="10"/>
                        <a:pt x="108" y="18"/>
                        <a:pt x="103" y="23"/>
                      </a:cubicBezTo>
                      <a:lnTo>
                        <a:pt x="23" y="10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91" name="Freeform 77">
                  <a:extLst>
                    <a:ext uri="{FF2B5EF4-FFF2-40B4-BE49-F238E27FC236}">
                      <a16:creationId xmlns:a16="http://schemas.microsoft.com/office/drawing/2014/main" id="{A21932F3-163E-7F49-97D2-A7BA600AA0F9}"/>
                    </a:ext>
                  </a:extLst>
                </p:cNvPr>
                <p:cNvSpPr>
                  <a:spLocks/>
                </p:cNvSpPr>
                <p:nvPr/>
              </p:nvSpPr>
              <p:spPr bwMode="auto">
                <a:xfrm>
                  <a:off x="6870760" y="1519241"/>
                  <a:ext cx="44450" cy="44450"/>
                </a:xfrm>
                <a:custGeom>
                  <a:avLst/>
                  <a:gdLst>
                    <a:gd name="T0" fmla="*/ 0 w 80"/>
                    <a:gd name="T1" fmla="*/ 40 h 80"/>
                    <a:gd name="T2" fmla="*/ 0 w 80"/>
                    <a:gd name="T3" fmla="*/ 40 h 80"/>
                    <a:gd name="T4" fmla="*/ 40 w 80"/>
                    <a:gd name="T5" fmla="*/ 0 h 80"/>
                    <a:gd name="T6" fmla="*/ 80 w 80"/>
                    <a:gd name="T7" fmla="*/ 40 h 80"/>
                    <a:gd name="T8" fmla="*/ 40 w 80"/>
                    <a:gd name="T9" fmla="*/ 80 h 80"/>
                    <a:gd name="T10" fmla="*/ 0 w 80"/>
                    <a:gd name="T11" fmla="*/ 40 h 80"/>
                    <a:gd name="T12" fmla="*/ 0 w 80"/>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0" h="80">
                      <a:moveTo>
                        <a:pt x="0" y="40"/>
                      </a:moveTo>
                      <a:lnTo>
                        <a:pt x="0" y="40"/>
                      </a:lnTo>
                      <a:cubicBezTo>
                        <a:pt x="0" y="18"/>
                        <a:pt x="18" y="0"/>
                        <a:pt x="40" y="0"/>
                      </a:cubicBezTo>
                      <a:cubicBezTo>
                        <a:pt x="63" y="0"/>
                        <a:pt x="80" y="18"/>
                        <a:pt x="80" y="40"/>
                      </a:cubicBezTo>
                      <a:cubicBezTo>
                        <a:pt x="80" y="62"/>
                        <a:pt x="63" y="80"/>
                        <a:pt x="40" y="80"/>
                      </a:cubicBezTo>
                      <a:cubicBezTo>
                        <a:pt x="18" y="80"/>
                        <a:pt x="0" y="62"/>
                        <a:pt x="0" y="40"/>
                      </a:cubicBezTo>
                      <a:lnTo>
                        <a:pt x="0" y="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92" name="Freeform 78">
                  <a:extLst>
                    <a:ext uri="{FF2B5EF4-FFF2-40B4-BE49-F238E27FC236}">
                      <a16:creationId xmlns:a16="http://schemas.microsoft.com/office/drawing/2014/main" id="{289FE894-076E-D34E-AAA0-32625E010816}"/>
                    </a:ext>
                  </a:extLst>
                </p:cNvPr>
                <p:cNvSpPr>
                  <a:spLocks/>
                </p:cNvSpPr>
                <p:nvPr/>
              </p:nvSpPr>
              <p:spPr bwMode="auto">
                <a:xfrm>
                  <a:off x="6882507" y="1530988"/>
                  <a:ext cx="22225" cy="20638"/>
                </a:xfrm>
                <a:custGeom>
                  <a:avLst/>
                  <a:gdLst>
                    <a:gd name="T0" fmla="*/ 0 w 40"/>
                    <a:gd name="T1" fmla="*/ 20 h 40"/>
                    <a:gd name="T2" fmla="*/ 0 w 40"/>
                    <a:gd name="T3" fmla="*/ 20 h 40"/>
                    <a:gd name="T4" fmla="*/ 20 w 40"/>
                    <a:gd name="T5" fmla="*/ 0 h 40"/>
                    <a:gd name="T6" fmla="*/ 40 w 40"/>
                    <a:gd name="T7" fmla="*/ 20 h 40"/>
                    <a:gd name="T8" fmla="*/ 20 w 40"/>
                    <a:gd name="T9" fmla="*/ 40 h 40"/>
                    <a:gd name="T10" fmla="*/ 0 w 40"/>
                    <a:gd name="T11" fmla="*/ 20 h 40"/>
                    <a:gd name="T12" fmla="*/ 0 w 40"/>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0" y="20"/>
                      </a:moveTo>
                      <a:lnTo>
                        <a:pt x="0" y="20"/>
                      </a:lnTo>
                      <a:cubicBezTo>
                        <a:pt x="0" y="8"/>
                        <a:pt x="9" y="0"/>
                        <a:pt x="20" y="0"/>
                      </a:cubicBezTo>
                      <a:cubicBezTo>
                        <a:pt x="31" y="0"/>
                        <a:pt x="40" y="8"/>
                        <a:pt x="40" y="20"/>
                      </a:cubicBezTo>
                      <a:cubicBezTo>
                        <a:pt x="40" y="31"/>
                        <a:pt x="31" y="40"/>
                        <a:pt x="20" y="40"/>
                      </a:cubicBezTo>
                      <a:cubicBezTo>
                        <a:pt x="9" y="40"/>
                        <a:pt x="0" y="31"/>
                        <a:pt x="0" y="20"/>
                      </a:cubicBezTo>
                      <a:lnTo>
                        <a:pt x="0" y="2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sp>
            <p:nvSpPr>
              <p:cNvPr id="185" name="Freeform 79">
                <a:extLst>
                  <a:ext uri="{FF2B5EF4-FFF2-40B4-BE49-F238E27FC236}">
                    <a16:creationId xmlns:a16="http://schemas.microsoft.com/office/drawing/2014/main" id="{8CC88849-0FB2-8D44-A3FF-9873D59705B8}"/>
                  </a:ext>
                </a:extLst>
              </p:cNvPr>
              <p:cNvSpPr>
                <a:spLocks/>
              </p:cNvSpPr>
              <p:nvPr/>
            </p:nvSpPr>
            <p:spPr bwMode="auto">
              <a:xfrm>
                <a:off x="6732647" y="1731966"/>
                <a:ext cx="87313" cy="138113"/>
              </a:xfrm>
              <a:custGeom>
                <a:avLst/>
                <a:gdLst>
                  <a:gd name="T0" fmla="*/ 0 w 160"/>
                  <a:gd name="T1" fmla="*/ 0 h 253"/>
                  <a:gd name="T2" fmla="*/ 0 w 160"/>
                  <a:gd name="T3" fmla="*/ 0 h 253"/>
                  <a:gd name="T4" fmla="*/ 160 w 160"/>
                  <a:gd name="T5" fmla="*/ 0 h 253"/>
                  <a:gd name="T6" fmla="*/ 160 w 160"/>
                  <a:gd name="T7" fmla="*/ 253 h 253"/>
                  <a:gd name="T8" fmla="*/ 143 w 160"/>
                  <a:gd name="T9" fmla="*/ 248 h 253"/>
                  <a:gd name="T10" fmla="*/ 21 w 160"/>
                  <a:gd name="T11" fmla="*/ 176 h 253"/>
                  <a:gd name="T12" fmla="*/ 0 w 160"/>
                  <a:gd name="T13" fmla="*/ 155 h 253"/>
                  <a:gd name="T14" fmla="*/ 0 w 160"/>
                  <a:gd name="T15" fmla="*/ 0 h 253"/>
                  <a:gd name="T16" fmla="*/ 0 w 160"/>
                  <a:gd name="T1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53">
                    <a:moveTo>
                      <a:pt x="0" y="0"/>
                    </a:moveTo>
                    <a:lnTo>
                      <a:pt x="0" y="0"/>
                    </a:lnTo>
                    <a:lnTo>
                      <a:pt x="160" y="0"/>
                    </a:lnTo>
                    <a:lnTo>
                      <a:pt x="160" y="253"/>
                    </a:lnTo>
                    <a:lnTo>
                      <a:pt x="143" y="248"/>
                    </a:lnTo>
                    <a:cubicBezTo>
                      <a:pt x="98" y="233"/>
                      <a:pt x="56" y="208"/>
                      <a:pt x="21" y="176"/>
                    </a:cubicBezTo>
                    <a:lnTo>
                      <a:pt x="0" y="155"/>
                    </a:lnTo>
                    <a:lnTo>
                      <a:pt x="0" y="0"/>
                    </a:lnTo>
                    <a:lnTo>
                      <a:pt x="0" y="0"/>
                    </a:lnTo>
                    <a:close/>
                  </a:path>
                </a:pathLst>
              </a:custGeom>
              <a:solidFill>
                <a:schemeClr val="bg2">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sp>
            <p:nvSpPr>
              <p:cNvPr id="186" name="Freeform 66">
                <a:extLst>
                  <a:ext uri="{FF2B5EF4-FFF2-40B4-BE49-F238E27FC236}">
                    <a16:creationId xmlns:a16="http://schemas.microsoft.com/office/drawing/2014/main" id="{FBAD5AB5-925A-D54D-B0EB-F1DB3D568BA6}"/>
                  </a:ext>
                </a:extLst>
              </p:cNvPr>
              <p:cNvSpPr>
                <a:spLocks/>
              </p:cNvSpPr>
              <p:nvPr/>
            </p:nvSpPr>
            <p:spPr bwMode="auto">
              <a:xfrm>
                <a:off x="6768586" y="1644654"/>
                <a:ext cx="6350" cy="42863"/>
              </a:xfrm>
              <a:custGeom>
                <a:avLst/>
                <a:gdLst>
                  <a:gd name="T0" fmla="*/ 13 w 13"/>
                  <a:gd name="T1" fmla="*/ 73 h 80"/>
                  <a:gd name="T2" fmla="*/ 13 w 13"/>
                  <a:gd name="T3" fmla="*/ 73 h 80"/>
                  <a:gd name="T4" fmla="*/ 6 w 13"/>
                  <a:gd name="T5" fmla="*/ 80 h 80"/>
                  <a:gd name="T6" fmla="*/ 6 w 13"/>
                  <a:gd name="T7" fmla="*/ 80 h 80"/>
                  <a:gd name="T8" fmla="*/ 0 w 13"/>
                  <a:gd name="T9" fmla="*/ 73 h 80"/>
                  <a:gd name="T10" fmla="*/ 0 w 13"/>
                  <a:gd name="T11" fmla="*/ 6 h 80"/>
                  <a:gd name="T12" fmla="*/ 6 w 13"/>
                  <a:gd name="T13" fmla="*/ 0 h 80"/>
                  <a:gd name="T14" fmla="*/ 6 w 13"/>
                  <a:gd name="T15" fmla="*/ 0 h 80"/>
                  <a:gd name="T16" fmla="*/ 13 w 13"/>
                  <a:gd name="T17" fmla="*/ 6 h 80"/>
                  <a:gd name="T18" fmla="*/ 13 w 13"/>
                  <a:gd name="T19" fmla="*/ 7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0">
                    <a:moveTo>
                      <a:pt x="13" y="73"/>
                    </a:moveTo>
                    <a:lnTo>
                      <a:pt x="13" y="73"/>
                    </a:lnTo>
                    <a:cubicBezTo>
                      <a:pt x="13" y="77"/>
                      <a:pt x="10" y="80"/>
                      <a:pt x="6" y="80"/>
                    </a:cubicBezTo>
                    <a:lnTo>
                      <a:pt x="6" y="80"/>
                    </a:lnTo>
                    <a:cubicBezTo>
                      <a:pt x="3" y="80"/>
                      <a:pt x="0" y="77"/>
                      <a:pt x="0" y="73"/>
                    </a:cubicBezTo>
                    <a:lnTo>
                      <a:pt x="0" y="6"/>
                    </a:lnTo>
                    <a:cubicBezTo>
                      <a:pt x="0" y="2"/>
                      <a:pt x="3" y="0"/>
                      <a:pt x="6" y="0"/>
                    </a:cubicBezTo>
                    <a:lnTo>
                      <a:pt x="6" y="0"/>
                    </a:lnTo>
                    <a:cubicBezTo>
                      <a:pt x="10" y="0"/>
                      <a:pt x="13" y="2"/>
                      <a:pt x="13" y="6"/>
                    </a:cubicBezTo>
                    <a:lnTo>
                      <a:pt x="13" y="7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CiscoSansTT ExtraLight"/>
                  <a:cs typeface="CiscoSansTT ExtraLight"/>
                </a:endParaRPr>
              </a:p>
            </p:txBody>
          </p:sp>
        </p:grpSp>
        <p:pic>
          <p:nvPicPr>
            <p:cNvPr id="170" name="Picture 169">
              <a:extLst>
                <a:ext uri="{FF2B5EF4-FFF2-40B4-BE49-F238E27FC236}">
                  <a16:creationId xmlns:a16="http://schemas.microsoft.com/office/drawing/2014/main" id="{84FF901C-E851-9F46-A8E9-482BA00811B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03577" y="2619444"/>
              <a:ext cx="420624" cy="420624"/>
            </a:xfrm>
            <a:prstGeom prst="rect">
              <a:avLst/>
            </a:prstGeom>
          </p:spPr>
        </p:pic>
        <p:pic>
          <p:nvPicPr>
            <p:cNvPr id="171" name="Picture 170">
              <a:extLst>
                <a:ext uri="{FF2B5EF4-FFF2-40B4-BE49-F238E27FC236}">
                  <a16:creationId xmlns:a16="http://schemas.microsoft.com/office/drawing/2014/main" id="{42F50213-CDFD-A241-8D37-DA4A2838D1A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666799" y="3798958"/>
              <a:ext cx="420624" cy="420624"/>
            </a:xfrm>
            <a:prstGeom prst="rect">
              <a:avLst/>
            </a:prstGeom>
          </p:spPr>
        </p:pic>
        <p:pic>
          <p:nvPicPr>
            <p:cNvPr id="253" name="Picture 252">
              <a:extLst>
                <a:ext uri="{FF2B5EF4-FFF2-40B4-BE49-F238E27FC236}">
                  <a16:creationId xmlns:a16="http://schemas.microsoft.com/office/drawing/2014/main" id="{74565A26-EB6C-664B-84BE-23D99447CEB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345160" y="1456567"/>
              <a:ext cx="420624" cy="420624"/>
            </a:xfrm>
            <a:prstGeom prst="rect">
              <a:avLst/>
            </a:prstGeom>
          </p:spPr>
        </p:pic>
        <p:pic>
          <p:nvPicPr>
            <p:cNvPr id="252" name="Picture 251">
              <a:extLst>
                <a:ext uri="{FF2B5EF4-FFF2-40B4-BE49-F238E27FC236}">
                  <a16:creationId xmlns:a16="http://schemas.microsoft.com/office/drawing/2014/main" id="{43E44E24-E078-5645-B833-D5575D13DF4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330146" y="3783844"/>
              <a:ext cx="420624" cy="420624"/>
            </a:xfrm>
            <a:prstGeom prst="rect">
              <a:avLst/>
            </a:prstGeom>
          </p:spPr>
        </p:pic>
        <p:pic>
          <p:nvPicPr>
            <p:cNvPr id="248" name="Picture 247">
              <a:extLst>
                <a:ext uri="{FF2B5EF4-FFF2-40B4-BE49-F238E27FC236}">
                  <a16:creationId xmlns:a16="http://schemas.microsoft.com/office/drawing/2014/main" id="{857A2C45-95F4-5940-9C04-C792FE2CCEB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829285" y="3300451"/>
              <a:ext cx="420624" cy="420624"/>
            </a:xfrm>
            <a:prstGeom prst="rect">
              <a:avLst/>
            </a:prstGeom>
          </p:spPr>
        </p:pic>
        <p:pic>
          <p:nvPicPr>
            <p:cNvPr id="250" name="Picture 249">
              <a:extLst>
                <a:ext uri="{FF2B5EF4-FFF2-40B4-BE49-F238E27FC236}">
                  <a16:creationId xmlns:a16="http://schemas.microsoft.com/office/drawing/2014/main" id="{31347A09-8BCC-6542-8746-8C668F932CC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646654" y="2617856"/>
              <a:ext cx="420624" cy="420624"/>
            </a:xfrm>
            <a:prstGeom prst="rect">
              <a:avLst/>
            </a:prstGeom>
          </p:spPr>
        </p:pic>
      </p:grpSp>
    </p:spTree>
    <p:extLst>
      <p:ext uri="{BB962C8B-B14F-4D97-AF65-F5344CB8AC3E}">
        <p14:creationId xmlns:p14="http://schemas.microsoft.com/office/powerpoint/2010/main" val="17902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1268C36F-593A-554B-A5ED-9953422A5E66}"/>
              </a:ext>
            </a:extLst>
          </p:cNvPr>
          <p:cNvSpPr/>
          <p:nvPr/>
        </p:nvSpPr>
        <p:spPr>
          <a:xfrm>
            <a:off x="528252" y="3349960"/>
            <a:ext cx="5049587"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CA4E8DCC-C11C-5B48-B9C0-2B4B34C9B6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5331" y="3488172"/>
            <a:ext cx="621792" cy="621792"/>
          </a:xfrm>
          <a:prstGeom prst="rect">
            <a:avLst/>
          </a:prstGeom>
        </p:spPr>
      </p:pic>
      <p:sp>
        <p:nvSpPr>
          <p:cNvPr id="9" name="Rounded Rectangle 8">
            <a:extLst>
              <a:ext uri="{FF2B5EF4-FFF2-40B4-BE49-F238E27FC236}">
                <a16:creationId xmlns:a16="http://schemas.microsoft.com/office/drawing/2014/main" id="{6472697A-2CFA-F743-8330-2DDC430E2E14}"/>
              </a:ext>
            </a:extLst>
          </p:cNvPr>
          <p:cNvSpPr/>
          <p:nvPr/>
        </p:nvSpPr>
        <p:spPr>
          <a:xfrm>
            <a:off x="528253" y="1374789"/>
            <a:ext cx="5049587"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E9B23CC6-1588-6D43-A4A1-4264C45951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442" y="1531142"/>
            <a:ext cx="621792" cy="621792"/>
          </a:xfrm>
          <a:prstGeom prst="rect">
            <a:avLst/>
          </a:prstGeom>
        </p:spPr>
      </p:pic>
      <p:sp>
        <p:nvSpPr>
          <p:cNvPr id="11" name="Rounded Rectangle 10">
            <a:extLst>
              <a:ext uri="{FF2B5EF4-FFF2-40B4-BE49-F238E27FC236}">
                <a16:creationId xmlns:a16="http://schemas.microsoft.com/office/drawing/2014/main" id="{840677EF-4512-5441-95A9-C6F0EA834E05}"/>
              </a:ext>
            </a:extLst>
          </p:cNvPr>
          <p:cNvSpPr/>
          <p:nvPr/>
        </p:nvSpPr>
        <p:spPr>
          <a:xfrm>
            <a:off x="528253" y="2349899"/>
            <a:ext cx="5049587"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31">
            <a:extLst>
              <a:ext uri="{FF2B5EF4-FFF2-40B4-BE49-F238E27FC236}">
                <a16:creationId xmlns:a16="http://schemas.microsoft.com/office/drawing/2014/main" id="{E6629D6D-F3B3-CA4E-9BCD-844B3CFC9B05}"/>
              </a:ext>
            </a:extLst>
          </p:cNvPr>
          <p:cNvGrpSpPr>
            <a:grpSpLocks noChangeAspect="1"/>
          </p:cNvGrpSpPr>
          <p:nvPr/>
        </p:nvGrpSpPr>
        <p:grpSpPr bwMode="auto">
          <a:xfrm>
            <a:off x="644442" y="2488104"/>
            <a:ext cx="646251" cy="617220"/>
            <a:chOff x="3435" y="1827"/>
            <a:chExt cx="512" cy="489"/>
          </a:xfrm>
        </p:grpSpPr>
        <p:sp>
          <p:nvSpPr>
            <p:cNvPr id="21" name="Oval 32">
              <a:extLst>
                <a:ext uri="{FF2B5EF4-FFF2-40B4-BE49-F238E27FC236}">
                  <a16:creationId xmlns:a16="http://schemas.microsoft.com/office/drawing/2014/main" id="{C0BE23E5-6EBE-2A4E-AC77-527615B4ED05}"/>
                </a:ext>
              </a:extLst>
            </p:cNvPr>
            <p:cNvSpPr>
              <a:spLocks noChangeArrowheads="1"/>
            </p:cNvSpPr>
            <p:nvPr/>
          </p:nvSpPr>
          <p:spPr bwMode="auto">
            <a:xfrm>
              <a:off x="3435" y="1835"/>
              <a:ext cx="492" cy="481"/>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3">
              <a:extLst>
                <a:ext uri="{FF2B5EF4-FFF2-40B4-BE49-F238E27FC236}">
                  <a16:creationId xmlns:a16="http://schemas.microsoft.com/office/drawing/2014/main" id="{9A56615C-302E-0F4B-8158-7B16E267B542}"/>
                </a:ext>
              </a:extLst>
            </p:cNvPr>
            <p:cNvSpPr>
              <a:spLocks/>
            </p:cNvSpPr>
            <p:nvPr/>
          </p:nvSpPr>
          <p:spPr bwMode="auto">
            <a:xfrm>
              <a:off x="3517" y="1913"/>
              <a:ext cx="329" cy="325"/>
            </a:xfrm>
            <a:custGeom>
              <a:avLst/>
              <a:gdLst>
                <a:gd name="T0" fmla="*/ 48 w 675"/>
                <a:gd name="T1" fmla="*/ 341 h 683"/>
                <a:gd name="T2" fmla="*/ 96 w 675"/>
                <a:gd name="T3" fmla="*/ 341 h 683"/>
                <a:gd name="T4" fmla="*/ 115 w 675"/>
                <a:gd name="T5" fmla="*/ 245 h 683"/>
                <a:gd name="T6" fmla="*/ 202 w 675"/>
                <a:gd name="T7" fmla="*/ 137 h 683"/>
                <a:gd name="T8" fmla="*/ 337 w 675"/>
                <a:gd name="T9" fmla="*/ 96 h 683"/>
                <a:gd name="T10" fmla="*/ 431 w 675"/>
                <a:gd name="T11" fmla="*/ 115 h 683"/>
                <a:gd name="T12" fmla="*/ 538 w 675"/>
                <a:gd name="T13" fmla="*/ 204 h 683"/>
                <a:gd name="T14" fmla="*/ 579 w 675"/>
                <a:gd name="T15" fmla="*/ 341 h 683"/>
                <a:gd name="T16" fmla="*/ 560 w 675"/>
                <a:gd name="T17" fmla="*/ 437 h 683"/>
                <a:gd name="T18" fmla="*/ 472 w 675"/>
                <a:gd name="T19" fmla="*/ 545 h 683"/>
                <a:gd name="T20" fmla="*/ 337 w 675"/>
                <a:gd name="T21" fmla="*/ 587 h 683"/>
                <a:gd name="T22" fmla="*/ 243 w 675"/>
                <a:gd name="T23" fmla="*/ 568 h 683"/>
                <a:gd name="T24" fmla="*/ 137 w 675"/>
                <a:gd name="T25" fmla="*/ 479 h 683"/>
                <a:gd name="T26" fmla="*/ 96 w 675"/>
                <a:gd name="T27" fmla="*/ 341 h 683"/>
                <a:gd name="T28" fmla="*/ 48 w 675"/>
                <a:gd name="T29" fmla="*/ 341 h 683"/>
                <a:gd name="T30" fmla="*/ 0 w 675"/>
                <a:gd name="T31" fmla="*/ 341 h 683"/>
                <a:gd name="T32" fmla="*/ 26 w 675"/>
                <a:gd name="T33" fmla="*/ 474 h 683"/>
                <a:gd name="T34" fmla="*/ 148 w 675"/>
                <a:gd name="T35" fmla="*/ 624 h 683"/>
                <a:gd name="T36" fmla="*/ 337 w 675"/>
                <a:gd name="T37" fmla="*/ 683 h 683"/>
                <a:gd name="T38" fmla="*/ 469 w 675"/>
                <a:gd name="T39" fmla="*/ 656 h 683"/>
                <a:gd name="T40" fmla="*/ 618 w 675"/>
                <a:gd name="T41" fmla="*/ 532 h 683"/>
                <a:gd name="T42" fmla="*/ 675 w 675"/>
                <a:gd name="T43" fmla="*/ 341 h 683"/>
                <a:gd name="T44" fmla="*/ 649 w 675"/>
                <a:gd name="T45" fmla="*/ 208 h 683"/>
                <a:gd name="T46" fmla="*/ 527 w 675"/>
                <a:gd name="T47" fmla="*/ 58 h 683"/>
                <a:gd name="T48" fmla="*/ 337 w 675"/>
                <a:gd name="T49" fmla="*/ 0 h 683"/>
                <a:gd name="T50" fmla="*/ 206 w 675"/>
                <a:gd name="T51" fmla="*/ 27 h 683"/>
                <a:gd name="T52" fmla="*/ 57 w 675"/>
                <a:gd name="T53" fmla="*/ 150 h 683"/>
                <a:gd name="T54" fmla="*/ 0 w 675"/>
                <a:gd name="T55" fmla="*/ 341 h 683"/>
                <a:gd name="T56" fmla="*/ 48 w 675"/>
                <a:gd name="T57" fmla="*/ 341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5" h="683">
                  <a:moveTo>
                    <a:pt x="48" y="341"/>
                  </a:moveTo>
                  <a:cubicBezTo>
                    <a:pt x="96" y="341"/>
                    <a:pt x="96" y="341"/>
                    <a:pt x="96" y="341"/>
                  </a:cubicBezTo>
                  <a:cubicBezTo>
                    <a:pt x="96" y="307"/>
                    <a:pt x="102" y="275"/>
                    <a:pt x="115" y="245"/>
                  </a:cubicBezTo>
                  <a:cubicBezTo>
                    <a:pt x="133" y="201"/>
                    <a:pt x="164" y="164"/>
                    <a:pt x="202" y="137"/>
                  </a:cubicBezTo>
                  <a:cubicBezTo>
                    <a:pt x="241" y="111"/>
                    <a:pt x="287" y="96"/>
                    <a:pt x="337" y="96"/>
                  </a:cubicBezTo>
                  <a:cubicBezTo>
                    <a:pt x="371" y="96"/>
                    <a:pt x="402" y="102"/>
                    <a:pt x="431" y="115"/>
                  </a:cubicBezTo>
                  <a:cubicBezTo>
                    <a:pt x="475" y="133"/>
                    <a:pt x="512" y="164"/>
                    <a:pt x="538" y="204"/>
                  </a:cubicBezTo>
                  <a:cubicBezTo>
                    <a:pt x="564" y="243"/>
                    <a:pt x="579" y="290"/>
                    <a:pt x="579" y="341"/>
                  </a:cubicBezTo>
                  <a:cubicBezTo>
                    <a:pt x="579" y="375"/>
                    <a:pt x="572" y="408"/>
                    <a:pt x="560" y="437"/>
                  </a:cubicBezTo>
                  <a:cubicBezTo>
                    <a:pt x="542" y="481"/>
                    <a:pt x="511" y="519"/>
                    <a:pt x="472" y="545"/>
                  </a:cubicBezTo>
                  <a:cubicBezTo>
                    <a:pt x="434" y="572"/>
                    <a:pt x="388" y="587"/>
                    <a:pt x="337" y="587"/>
                  </a:cubicBezTo>
                  <a:cubicBezTo>
                    <a:pt x="304" y="587"/>
                    <a:pt x="272" y="580"/>
                    <a:pt x="243" y="568"/>
                  </a:cubicBezTo>
                  <a:cubicBezTo>
                    <a:pt x="200" y="549"/>
                    <a:pt x="163" y="518"/>
                    <a:pt x="137" y="479"/>
                  </a:cubicBezTo>
                  <a:cubicBezTo>
                    <a:pt x="111" y="440"/>
                    <a:pt x="96" y="392"/>
                    <a:pt x="96" y="341"/>
                  </a:cubicBezTo>
                  <a:cubicBezTo>
                    <a:pt x="48" y="341"/>
                    <a:pt x="48" y="341"/>
                    <a:pt x="48" y="341"/>
                  </a:cubicBezTo>
                  <a:cubicBezTo>
                    <a:pt x="0" y="341"/>
                    <a:pt x="0" y="341"/>
                    <a:pt x="0" y="341"/>
                  </a:cubicBezTo>
                  <a:cubicBezTo>
                    <a:pt x="0" y="388"/>
                    <a:pt x="9" y="433"/>
                    <a:pt x="26" y="474"/>
                  </a:cubicBezTo>
                  <a:cubicBezTo>
                    <a:pt x="52" y="535"/>
                    <a:pt x="94" y="587"/>
                    <a:pt x="148" y="624"/>
                  </a:cubicBezTo>
                  <a:cubicBezTo>
                    <a:pt x="202" y="661"/>
                    <a:pt x="267" y="683"/>
                    <a:pt x="337" y="683"/>
                  </a:cubicBezTo>
                  <a:cubicBezTo>
                    <a:pt x="384" y="683"/>
                    <a:pt x="429" y="673"/>
                    <a:pt x="469" y="656"/>
                  </a:cubicBezTo>
                  <a:cubicBezTo>
                    <a:pt x="530" y="630"/>
                    <a:pt x="581" y="587"/>
                    <a:pt x="618" y="532"/>
                  </a:cubicBezTo>
                  <a:cubicBezTo>
                    <a:pt x="654" y="478"/>
                    <a:pt x="675" y="412"/>
                    <a:pt x="675" y="341"/>
                  </a:cubicBezTo>
                  <a:cubicBezTo>
                    <a:pt x="675" y="294"/>
                    <a:pt x="666" y="249"/>
                    <a:pt x="649" y="208"/>
                  </a:cubicBezTo>
                  <a:cubicBezTo>
                    <a:pt x="623" y="147"/>
                    <a:pt x="580" y="95"/>
                    <a:pt x="527" y="58"/>
                  </a:cubicBezTo>
                  <a:cubicBezTo>
                    <a:pt x="473" y="21"/>
                    <a:pt x="407" y="0"/>
                    <a:pt x="337" y="0"/>
                  </a:cubicBezTo>
                  <a:cubicBezTo>
                    <a:pt x="291" y="0"/>
                    <a:pt x="246" y="9"/>
                    <a:pt x="206" y="27"/>
                  </a:cubicBezTo>
                  <a:cubicBezTo>
                    <a:pt x="145" y="53"/>
                    <a:pt x="93" y="96"/>
                    <a:pt x="57" y="150"/>
                  </a:cubicBezTo>
                  <a:cubicBezTo>
                    <a:pt x="21" y="205"/>
                    <a:pt x="0" y="271"/>
                    <a:pt x="0" y="341"/>
                  </a:cubicBezTo>
                  <a:cubicBezTo>
                    <a:pt x="48" y="341"/>
                    <a:pt x="48" y="341"/>
                    <a:pt x="48" y="34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4">
              <a:extLst>
                <a:ext uri="{FF2B5EF4-FFF2-40B4-BE49-F238E27FC236}">
                  <a16:creationId xmlns:a16="http://schemas.microsoft.com/office/drawing/2014/main" id="{A58B0426-528F-4449-B6B3-5D6D5CF2C2CA}"/>
                </a:ext>
              </a:extLst>
            </p:cNvPr>
            <p:cNvSpPr>
              <a:spLocks noChangeArrowheads="1"/>
            </p:cNvSpPr>
            <p:nvPr/>
          </p:nvSpPr>
          <p:spPr bwMode="auto">
            <a:xfrm>
              <a:off x="3633" y="2028"/>
              <a:ext cx="97" cy="95"/>
            </a:xfrm>
            <a:prstGeom prst="ellipse">
              <a:avLst/>
            </a:pr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5">
              <a:extLst>
                <a:ext uri="{FF2B5EF4-FFF2-40B4-BE49-F238E27FC236}">
                  <a16:creationId xmlns:a16="http://schemas.microsoft.com/office/drawing/2014/main" id="{B7EF42F2-B911-1A48-8930-0CF09B5894A0}"/>
                </a:ext>
              </a:extLst>
            </p:cNvPr>
            <p:cNvSpPr>
              <a:spLocks/>
            </p:cNvSpPr>
            <p:nvPr/>
          </p:nvSpPr>
          <p:spPr bwMode="auto">
            <a:xfrm>
              <a:off x="3851" y="2249"/>
              <a:ext cx="1" cy="0"/>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0" y="1"/>
                    <a:pt x="0" y="1"/>
                    <a:pt x="0" y="1"/>
                  </a:cubicBezTo>
                  <a:cubicBezTo>
                    <a:pt x="0" y="1"/>
                    <a:pt x="1" y="0"/>
                    <a:pt x="1" y="0"/>
                  </a:cubicBezTo>
                </a:path>
              </a:pathLst>
            </a:custGeom>
            <a:solidFill>
              <a:srgbClr val="406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6">
              <a:extLst>
                <a:ext uri="{FF2B5EF4-FFF2-40B4-BE49-F238E27FC236}">
                  <a16:creationId xmlns:a16="http://schemas.microsoft.com/office/drawing/2014/main" id="{FED364F0-2222-774F-BB50-B8B2F9504D23}"/>
                </a:ext>
              </a:extLst>
            </p:cNvPr>
            <p:cNvSpPr>
              <a:spLocks noEditPoints="1"/>
            </p:cNvSpPr>
            <p:nvPr/>
          </p:nvSpPr>
          <p:spPr bwMode="auto">
            <a:xfrm>
              <a:off x="3710" y="2101"/>
              <a:ext cx="163" cy="148"/>
            </a:xfrm>
            <a:custGeom>
              <a:avLst/>
              <a:gdLst>
                <a:gd name="T0" fmla="*/ 208 w 333"/>
                <a:gd name="T1" fmla="*/ 155 h 312"/>
                <a:gd name="T2" fmla="*/ 171 w 333"/>
                <a:gd name="T3" fmla="*/ 197 h 312"/>
                <a:gd name="T4" fmla="*/ 289 w 333"/>
                <a:gd name="T5" fmla="*/ 312 h 312"/>
                <a:gd name="T6" fmla="*/ 290 w 333"/>
                <a:gd name="T7" fmla="*/ 311 h 312"/>
                <a:gd name="T8" fmla="*/ 333 w 333"/>
                <a:gd name="T9" fmla="*/ 261 h 312"/>
                <a:gd name="T10" fmla="*/ 208 w 333"/>
                <a:gd name="T11" fmla="*/ 155 h 312"/>
                <a:gd name="T12" fmla="*/ 25 w 333"/>
                <a:gd name="T13" fmla="*/ 0 h 312"/>
                <a:gd name="T14" fmla="*/ 0 w 333"/>
                <a:gd name="T15" fmla="*/ 28 h 312"/>
                <a:gd name="T16" fmla="*/ 103 w 333"/>
                <a:gd name="T17" fmla="*/ 129 h 312"/>
                <a:gd name="T18" fmla="*/ 135 w 333"/>
                <a:gd name="T19" fmla="*/ 93 h 312"/>
                <a:gd name="T20" fmla="*/ 25 w 333"/>
                <a:gd name="T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312">
                  <a:moveTo>
                    <a:pt x="208" y="155"/>
                  </a:moveTo>
                  <a:cubicBezTo>
                    <a:pt x="197" y="170"/>
                    <a:pt x="185" y="184"/>
                    <a:pt x="171" y="197"/>
                  </a:cubicBezTo>
                  <a:cubicBezTo>
                    <a:pt x="289" y="312"/>
                    <a:pt x="289" y="312"/>
                    <a:pt x="289" y="312"/>
                  </a:cubicBezTo>
                  <a:cubicBezTo>
                    <a:pt x="289" y="312"/>
                    <a:pt x="290" y="311"/>
                    <a:pt x="290" y="311"/>
                  </a:cubicBezTo>
                  <a:cubicBezTo>
                    <a:pt x="307" y="294"/>
                    <a:pt x="320" y="278"/>
                    <a:pt x="333" y="261"/>
                  </a:cubicBezTo>
                  <a:cubicBezTo>
                    <a:pt x="208" y="155"/>
                    <a:pt x="208" y="155"/>
                    <a:pt x="208" y="155"/>
                  </a:cubicBezTo>
                  <a:moveTo>
                    <a:pt x="25" y="0"/>
                  </a:moveTo>
                  <a:cubicBezTo>
                    <a:pt x="19" y="11"/>
                    <a:pt x="10" y="20"/>
                    <a:pt x="0" y="28"/>
                  </a:cubicBezTo>
                  <a:cubicBezTo>
                    <a:pt x="103" y="129"/>
                    <a:pt x="103" y="129"/>
                    <a:pt x="103" y="129"/>
                  </a:cubicBezTo>
                  <a:cubicBezTo>
                    <a:pt x="115" y="118"/>
                    <a:pt x="125" y="106"/>
                    <a:pt x="135" y="93"/>
                  </a:cubicBezTo>
                  <a:cubicBezTo>
                    <a:pt x="25" y="0"/>
                    <a:pt x="25" y="0"/>
                    <a:pt x="25" y="0"/>
                  </a:cubicBezTo>
                </a:path>
              </a:pathLst>
            </a:custGeom>
            <a:solidFill>
              <a:srgbClr val="003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7">
              <a:extLst>
                <a:ext uri="{FF2B5EF4-FFF2-40B4-BE49-F238E27FC236}">
                  <a16:creationId xmlns:a16="http://schemas.microsoft.com/office/drawing/2014/main" id="{DA8F4A91-FF4E-8F46-AF18-8DC999773009}"/>
                </a:ext>
              </a:extLst>
            </p:cNvPr>
            <p:cNvSpPr>
              <a:spLocks/>
            </p:cNvSpPr>
            <p:nvPr/>
          </p:nvSpPr>
          <p:spPr bwMode="auto">
            <a:xfrm>
              <a:off x="3761" y="2145"/>
              <a:ext cx="51" cy="49"/>
            </a:xfrm>
            <a:custGeom>
              <a:avLst/>
              <a:gdLst>
                <a:gd name="T0" fmla="*/ 32 w 105"/>
                <a:gd name="T1" fmla="*/ 0 h 104"/>
                <a:gd name="T2" fmla="*/ 0 w 105"/>
                <a:gd name="T3" fmla="*/ 36 h 104"/>
                <a:gd name="T4" fmla="*/ 68 w 105"/>
                <a:gd name="T5" fmla="*/ 104 h 104"/>
                <a:gd name="T6" fmla="*/ 105 w 105"/>
                <a:gd name="T7" fmla="*/ 62 h 104"/>
                <a:gd name="T8" fmla="*/ 32 w 105"/>
                <a:gd name="T9" fmla="*/ 0 h 104"/>
              </a:gdLst>
              <a:ahLst/>
              <a:cxnLst>
                <a:cxn ang="0">
                  <a:pos x="T0" y="T1"/>
                </a:cxn>
                <a:cxn ang="0">
                  <a:pos x="T2" y="T3"/>
                </a:cxn>
                <a:cxn ang="0">
                  <a:pos x="T4" y="T5"/>
                </a:cxn>
                <a:cxn ang="0">
                  <a:pos x="T6" y="T7"/>
                </a:cxn>
                <a:cxn ang="0">
                  <a:pos x="T8" y="T9"/>
                </a:cxn>
              </a:cxnLst>
              <a:rect l="0" t="0" r="r" b="b"/>
              <a:pathLst>
                <a:path w="105" h="104">
                  <a:moveTo>
                    <a:pt x="32" y="0"/>
                  </a:moveTo>
                  <a:cubicBezTo>
                    <a:pt x="22" y="13"/>
                    <a:pt x="12" y="25"/>
                    <a:pt x="0" y="36"/>
                  </a:cubicBezTo>
                  <a:cubicBezTo>
                    <a:pt x="68" y="104"/>
                    <a:pt x="68" y="104"/>
                    <a:pt x="68" y="104"/>
                  </a:cubicBezTo>
                  <a:cubicBezTo>
                    <a:pt x="82" y="91"/>
                    <a:pt x="94" y="77"/>
                    <a:pt x="105" y="62"/>
                  </a:cubicBezTo>
                  <a:cubicBezTo>
                    <a:pt x="32" y="0"/>
                    <a:pt x="32" y="0"/>
                    <a:pt x="32" y="0"/>
                  </a:cubicBezTo>
                </a:path>
              </a:pathLst>
            </a:custGeom>
            <a:solidFill>
              <a:srgbClr val="005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8">
              <a:extLst>
                <a:ext uri="{FF2B5EF4-FFF2-40B4-BE49-F238E27FC236}">
                  <a16:creationId xmlns:a16="http://schemas.microsoft.com/office/drawing/2014/main" id="{92968887-7236-0F40-A9D4-3C05E4536F68}"/>
                </a:ext>
              </a:extLst>
            </p:cNvPr>
            <p:cNvSpPr>
              <a:spLocks/>
            </p:cNvSpPr>
            <p:nvPr/>
          </p:nvSpPr>
          <p:spPr bwMode="auto">
            <a:xfrm>
              <a:off x="3675" y="2077"/>
              <a:ext cx="48" cy="37"/>
            </a:xfrm>
            <a:custGeom>
              <a:avLst/>
              <a:gdLst>
                <a:gd name="T0" fmla="*/ 38 w 97"/>
                <a:gd name="T1" fmla="*/ 0 h 78"/>
                <a:gd name="T2" fmla="*/ 0 w 97"/>
                <a:gd name="T3" fmla="*/ 8 h 78"/>
                <a:gd name="T4" fmla="*/ 72 w 97"/>
                <a:gd name="T5" fmla="*/ 78 h 78"/>
                <a:gd name="T6" fmla="*/ 97 w 97"/>
                <a:gd name="T7" fmla="*/ 50 h 78"/>
                <a:gd name="T8" fmla="*/ 38 w 97"/>
                <a:gd name="T9" fmla="*/ 0 h 78"/>
              </a:gdLst>
              <a:ahLst/>
              <a:cxnLst>
                <a:cxn ang="0">
                  <a:pos x="T0" y="T1"/>
                </a:cxn>
                <a:cxn ang="0">
                  <a:pos x="T2" y="T3"/>
                </a:cxn>
                <a:cxn ang="0">
                  <a:pos x="T4" y="T5"/>
                </a:cxn>
                <a:cxn ang="0">
                  <a:pos x="T6" y="T7"/>
                </a:cxn>
                <a:cxn ang="0">
                  <a:pos x="T8" y="T9"/>
                </a:cxn>
              </a:cxnLst>
              <a:rect l="0" t="0" r="r" b="b"/>
              <a:pathLst>
                <a:path w="97" h="78">
                  <a:moveTo>
                    <a:pt x="38" y="0"/>
                  </a:moveTo>
                  <a:cubicBezTo>
                    <a:pt x="0" y="8"/>
                    <a:pt x="0" y="8"/>
                    <a:pt x="0" y="8"/>
                  </a:cubicBezTo>
                  <a:cubicBezTo>
                    <a:pt x="72" y="78"/>
                    <a:pt x="72" y="78"/>
                    <a:pt x="72" y="78"/>
                  </a:cubicBezTo>
                  <a:cubicBezTo>
                    <a:pt x="82" y="70"/>
                    <a:pt x="91" y="61"/>
                    <a:pt x="97" y="50"/>
                  </a:cubicBezTo>
                  <a:cubicBezTo>
                    <a:pt x="38" y="0"/>
                    <a:pt x="38" y="0"/>
                    <a:pt x="38" y="0"/>
                  </a:cubicBezTo>
                </a:path>
              </a:pathLst>
            </a:custGeom>
            <a:solidFill>
              <a:srgbClr val="005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9">
              <a:extLst>
                <a:ext uri="{FF2B5EF4-FFF2-40B4-BE49-F238E27FC236}">
                  <a16:creationId xmlns:a16="http://schemas.microsoft.com/office/drawing/2014/main" id="{5317B6D7-9DD3-8D48-A8B9-236B63492D6F}"/>
                </a:ext>
              </a:extLst>
            </p:cNvPr>
            <p:cNvSpPr>
              <a:spLocks/>
            </p:cNvSpPr>
            <p:nvPr/>
          </p:nvSpPr>
          <p:spPr bwMode="auto">
            <a:xfrm>
              <a:off x="3849" y="1867"/>
              <a:ext cx="98" cy="73"/>
            </a:xfrm>
            <a:custGeom>
              <a:avLst/>
              <a:gdLst>
                <a:gd name="T0" fmla="*/ 19 w 98"/>
                <a:gd name="T1" fmla="*/ 73 h 73"/>
                <a:gd name="T2" fmla="*/ 0 w 98"/>
                <a:gd name="T3" fmla="*/ 63 h 73"/>
                <a:gd name="T4" fmla="*/ 65 w 98"/>
                <a:gd name="T5" fmla="*/ 0 h 73"/>
                <a:gd name="T6" fmla="*/ 98 w 98"/>
                <a:gd name="T7" fmla="*/ 10 h 73"/>
                <a:gd name="T8" fmla="*/ 19 w 98"/>
                <a:gd name="T9" fmla="*/ 73 h 73"/>
              </a:gdLst>
              <a:ahLst/>
              <a:cxnLst>
                <a:cxn ang="0">
                  <a:pos x="T0" y="T1"/>
                </a:cxn>
                <a:cxn ang="0">
                  <a:pos x="T2" y="T3"/>
                </a:cxn>
                <a:cxn ang="0">
                  <a:pos x="T4" y="T5"/>
                </a:cxn>
                <a:cxn ang="0">
                  <a:pos x="T6" y="T7"/>
                </a:cxn>
                <a:cxn ang="0">
                  <a:pos x="T8" y="T9"/>
                </a:cxn>
              </a:cxnLst>
              <a:rect l="0" t="0" r="r" b="b"/>
              <a:pathLst>
                <a:path w="98" h="73">
                  <a:moveTo>
                    <a:pt x="19" y="73"/>
                  </a:moveTo>
                  <a:lnTo>
                    <a:pt x="0" y="63"/>
                  </a:lnTo>
                  <a:lnTo>
                    <a:pt x="65" y="0"/>
                  </a:lnTo>
                  <a:lnTo>
                    <a:pt x="98" y="10"/>
                  </a:lnTo>
                  <a:lnTo>
                    <a:pt x="19" y="7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0">
              <a:extLst>
                <a:ext uri="{FF2B5EF4-FFF2-40B4-BE49-F238E27FC236}">
                  <a16:creationId xmlns:a16="http://schemas.microsoft.com/office/drawing/2014/main" id="{3E95D5D7-7316-2B42-A982-DAC068260035}"/>
                </a:ext>
              </a:extLst>
            </p:cNvPr>
            <p:cNvSpPr>
              <a:spLocks/>
            </p:cNvSpPr>
            <p:nvPr/>
          </p:nvSpPr>
          <p:spPr bwMode="auto">
            <a:xfrm>
              <a:off x="3823" y="1827"/>
              <a:ext cx="73" cy="87"/>
            </a:xfrm>
            <a:custGeom>
              <a:avLst/>
              <a:gdLst>
                <a:gd name="T0" fmla="*/ 60 w 73"/>
                <a:gd name="T1" fmla="*/ 0 h 87"/>
                <a:gd name="T2" fmla="*/ 73 w 73"/>
                <a:gd name="T3" fmla="*/ 26 h 87"/>
                <a:gd name="T4" fmla="*/ 10 w 73"/>
                <a:gd name="T5" fmla="*/ 87 h 87"/>
                <a:gd name="T6" fmla="*/ 0 w 73"/>
                <a:gd name="T7" fmla="*/ 67 h 87"/>
                <a:gd name="T8" fmla="*/ 60 w 73"/>
                <a:gd name="T9" fmla="*/ 0 h 87"/>
              </a:gdLst>
              <a:ahLst/>
              <a:cxnLst>
                <a:cxn ang="0">
                  <a:pos x="T0" y="T1"/>
                </a:cxn>
                <a:cxn ang="0">
                  <a:pos x="T2" y="T3"/>
                </a:cxn>
                <a:cxn ang="0">
                  <a:pos x="T4" y="T5"/>
                </a:cxn>
                <a:cxn ang="0">
                  <a:pos x="T6" y="T7"/>
                </a:cxn>
                <a:cxn ang="0">
                  <a:pos x="T8" y="T9"/>
                </a:cxn>
              </a:cxnLst>
              <a:rect l="0" t="0" r="r" b="b"/>
              <a:pathLst>
                <a:path w="73" h="87">
                  <a:moveTo>
                    <a:pt x="60" y="0"/>
                  </a:moveTo>
                  <a:lnTo>
                    <a:pt x="73" y="26"/>
                  </a:lnTo>
                  <a:lnTo>
                    <a:pt x="10" y="87"/>
                  </a:lnTo>
                  <a:lnTo>
                    <a:pt x="0" y="67"/>
                  </a:lnTo>
                  <a:lnTo>
                    <a:pt x="6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ADBEABFF-60EC-B341-9553-852111C287F3}"/>
                </a:ext>
              </a:extLst>
            </p:cNvPr>
            <p:cNvSpPr>
              <a:spLocks/>
            </p:cNvSpPr>
            <p:nvPr/>
          </p:nvSpPr>
          <p:spPr bwMode="auto">
            <a:xfrm>
              <a:off x="3672" y="1847"/>
              <a:ext cx="246" cy="240"/>
            </a:xfrm>
            <a:custGeom>
              <a:avLst/>
              <a:gdLst>
                <a:gd name="T0" fmla="*/ 10 w 503"/>
                <a:gd name="T1" fmla="*/ 494 h 504"/>
                <a:gd name="T2" fmla="*/ 10 w 503"/>
                <a:gd name="T3" fmla="*/ 494 h 504"/>
                <a:gd name="T4" fmla="*/ 40 w 503"/>
                <a:gd name="T5" fmla="*/ 494 h 504"/>
                <a:gd name="T6" fmla="*/ 494 w 503"/>
                <a:gd name="T7" fmla="*/ 44 h 504"/>
                <a:gd name="T8" fmla="*/ 494 w 503"/>
                <a:gd name="T9" fmla="*/ 10 h 504"/>
                <a:gd name="T10" fmla="*/ 459 w 503"/>
                <a:gd name="T11" fmla="*/ 10 h 504"/>
                <a:gd name="T12" fmla="*/ 14 w 503"/>
                <a:gd name="T13" fmla="*/ 463 h 504"/>
                <a:gd name="T14" fmla="*/ 10 w 503"/>
                <a:gd name="T15" fmla="*/ 49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04">
                  <a:moveTo>
                    <a:pt x="10" y="494"/>
                  </a:moveTo>
                  <a:cubicBezTo>
                    <a:pt x="10" y="494"/>
                    <a:pt x="10" y="494"/>
                    <a:pt x="10" y="494"/>
                  </a:cubicBezTo>
                  <a:cubicBezTo>
                    <a:pt x="19" y="504"/>
                    <a:pt x="31" y="504"/>
                    <a:pt x="40" y="494"/>
                  </a:cubicBezTo>
                  <a:cubicBezTo>
                    <a:pt x="494" y="44"/>
                    <a:pt x="494" y="44"/>
                    <a:pt x="494" y="44"/>
                  </a:cubicBezTo>
                  <a:cubicBezTo>
                    <a:pt x="503" y="35"/>
                    <a:pt x="503" y="19"/>
                    <a:pt x="494" y="10"/>
                  </a:cubicBezTo>
                  <a:cubicBezTo>
                    <a:pt x="484" y="0"/>
                    <a:pt x="469" y="0"/>
                    <a:pt x="459" y="10"/>
                  </a:cubicBezTo>
                  <a:cubicBezTo>
                    <a:pt x="14" y="463"/>
                    <a:pt x="14" y="463"/>
                    <a:pt x="14" y="463"/>
                  </a:cubicBezTo>
                  <a:cubicBezTo>
                    <a:pt x="4" y="473"/>
                    <a:pt x="0" y="484"/>
                    <a:pt x="10" y="49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D2DD98E2-C555-D541-A96A-04BB225B9562}"/>
              </a:ext>
            </a:extLst>
          </p:cNvPr>
          <p:cNvSpPr>
            <a:spLocks noGrp="1"/>
          </p:cNvSpPr>
          <p:nvPr>
            <p:ph type="title"/>
          </p:nvPr>
        </p:nvSpPr>
        <p:spPr/>
        <p:txBody>
          <a:bodyPr/>
          <a:lstStyle/>
          <a:p>
            <a:r>
              <a:rPr lang="en-US" dirty="0"/>
              <a:t>One integrated security platform</a:t>
            </a:r>
            <a:endParaRPr lang="en-US" sz="1800" dirty="0"/>
          </a:p>
        </p:txBody>
      </p:sp>
      <p:sp>
        <p:nvSpPr>
          <p:cNvPr id="13" name="Rectangle 12">
            <a:extLst>
              <a:ext uri="{FF2B5EF4-FFF2-40B4-BE49-F238E27FC236}">
                <a16:creationId xmlns:a16="http://schemas.microsoft.com/office/drawing/2014/main" id="{D8462133-0175-AA4C-9016-6D0F73A69CC8}"/>
              </a:ext>
            </a:extLst>
          </p:cNvPr>
          <p:cNvSpPr/>
          <p:nvPr/>
        </p:nvSpPr>
        <p:spPr>
          <a:xfrm>
            <a:off x="445932" y="871070"/>
            <a:ext cx="4322013" cy="369332"/>
          </a:xfrm>
          <a:prstGeom prst="rect">
            <a:avLst/>
          </a:prstGeom>
        </p:spPr>
        <p:txBody>
          <a:bodyPr wrap="square">
            <a:spAutoFit/>
          </a:bodyPr>
          <a:lstStyle/>
          <a:p>
            <a:r>
              <a:rPr lang="en-US" dirty="0">
                <a:solidFill>
                  <a:schemeClr val="accent1"/>
                </a:solidFill>
                <a:latin typeface="+mj-lt"/>
              </a:rPr>
              <a:t>across network, endpoints, and cloud</a:t>
            </a:r>
          </a:p>
        </p:txBody>
      </p:sp>
      <p:sp>
        <p:nvSpPr>
          <p:cNvPr id="16" name="Rectangle 15">
            <a:extLst>
              <a:ext uri="{FF2B5EF4-FFF2-40B4-BE49-F238E27FC236}">
                <a16:creationId xmlns:a16="http://schemas.microsoft.com/office/drawing/2014/main" id="{EC46B305-F774-864C-AB10-67AB0FF87205}"/>
              </a:ext>
            </a:extLst>
          </p:cNvPr>
          <p:cNvSpPr/>
          <p:nvPr/>
        </p:nvSpPr>
        <p:spPr>
          <a:xfrm>
            <a:off x="1409699" y="2349899"/>
            <a:ext cx="2528853" cy="914400"/>
          </a:xfrm>
          <a:prstGeom prst="rect">
            <a:avLst/>
          </a:prstGeom>
        </p:spPr>
        <p:txBody>
          <a:bodyPr wrap="square" lIns="0" tIns="0" rIns="0" bIns="0" anchor="ctr" anchorCtr="0">
            <a:noAutofit/>
          </a:bodyPr>
          <a:lstStyle/>
          <a:p>
            <a:pPr lvl="0" defTabSz="457189" eaLnBrk="0" hangingPunct="0">
              <a:defRPr/>
            </a:pPr>
            <a:r>
              <a:rPr lang="en-US" sz="1100" b="1" dirty="0">
                <a:latin typeface="+mj-lt"/>
              </a:rPr>
              <a:t>Aggregate intelligence for context</a:t>
            </a:r>
            <a:br>
              <a:rPr lang="en-US" sz="1100" dirty="0">
                <a:latin typeface="+mj-lt"/>
              </a:rPr>
            </a:br>
            <a:r>
              <a:rPr lang="en-US" sz="1100" dirty="0">
                <a:latin typeface="+mj-lt"/>
              </a:rPr>
              <a:t>Correlate threat intelligence to enrich investigations and get verdicts quickly </a:t>
            </a:r>
          </a:p>
        </p:txBody>
      </p:sp>
      <p:sp>
        <p:nvSpPr>
          <p:cNvPr id="17" name="Rectangle 16">
            <a:extLst>
              <a:ext uri="{FF2B5EF4-FFF2-40B4-BE49-F238E27FC236}">
                <a16:creationId xmlns:a16="http://schemas.microsoft.com/office/drawing/2014/main" id="{E6BEB9E6-9869-564C-89A2-043FABB3D9FE}"/>
              </a:ext>
            </a:extLst>
          </p:cNvPr>
          <p:cNvSpPr/>
          <p:nvPr/>
        </p:nvSpPr>
        <p:spPr>
          <a:xfrm>
            <a:off x="1409701" y="1374789"/>
            <a:ext cx="2528854" cy="914400"/>
          </a:xfrm>
          <a:prstGeom prst="rect">
            <a:avLst/>
          </a:prstGeom>
        </p:spPr>
        <p:txBody>
          <a:bodyPr wrap="square" lIns="0" tIns="0" rIns="0" bIns="0" anchor="ctr" anchorCtr="0">
            <a:noAutofit/>
          </a:bodyPr>
          <a:lstStyle/>
          <a:p>
            <a:pPr marL="6350" lvl="1" defTabSz="457189" eaLnBrk="0" hangingPunct="0">
              <a:defRPr/>
            </a:pPr>
            <a:r>
              <a:rPr lang="en-US" sz="1100" b="1" dirty="0">
                <a:solidFill>
                  <a:srgbClr val="282828"/>
                </a:solidFill>
                <a:latin typeface="+mj-lt"/>
                <a:ea typeface="ＭＳ Ｐゴシック" panose="020B0600070205080204" pitchFamily="34" charset="-128"/>
                <a:cs typeface="+mn-cs"/>
              </a:rPr>
              <a:t>Automate integrations</a:t>
            </a:r>
            <a:br>
              <a:rPr lang="en-US" sz="1100" dirty="0">
                <a:solidFill>
                  <a:srgbClr val="282828"/>
                </a:solidFill>
                <a:latin typeface="+mj-lt"/>
                <a:ea typeface="ＭＳ Ｐゴシック" panose="020B0600070205080204" pitchFamily="34" charset="-128"/>
                <a:cs typeface="+mn-cs"/>
              </a:rPr>
            </a:br>
            <a:r>
              <a:rPr lang="en-US" sz="1100" dirty="0">
                <a:solidFill>
                  <a:srgbClr val="282828"/>
                </a:solidFill>
                <a:latin typeface="+mj-lt"/>
                <a:ea typeface="ＭＳ Ｐゴシック" panose="020B0600070205080204" pitchFamily="34" charset="-128"/>
                <a:cs typeface="+mn-cs"/>
              </a:rPr>
              <a:t>Uncover threats by simultaneously investigating multiple observables across multiple data sets and products</a:t>
            </a:r>
          </a:p>
        </p:txBody>
      </p:sp>
      <p:sp>
        <p:nvSpPr>
          <p:cNvPr id="18" name="Rectangle 17">
            <a:extLst>
              <a:ext uri="{FF2B5EF4-FFF2-40B4-BE49-F238E27FC236}">
                <a16:creationId xmlns:a16="http://schemas.microsoft.com/office/drawing/2014/main" id="{1DC6AAD3-9990-9D4F-BA6E-4B0D1D4194DF}"/>
              </a:ext>
            </a:extLst>
          </p:cNvPr>
          <p:cNvSpPr/>
          <p:nvPr/>
        </p:nvSpPr>
        <p:spPr>
          <a:xfrm>
            <a:off x="1409699" y="3349960"/>
            <a:ext cx="2650237" cy="902788"/>
          </a:xfrm>
          <a:prstGeom prst="rect">
            <a:avLst/>
          </a:prstGeom>
        </p:spPr>
        <p:txBody>
          <a:bodyPr wrap="square" lIns="0" tIns="0" rIns="0" bIns="0" anchor="ctr" anchorCtr="0">
            <a:noAutofit/>
          </a:bodyPr>
          <a:lstStyle/>
          <a:p>
            <a:pPr marL="57150" lvl="0" indent="0">
              <a:spcBef>
                <a:spcPts val="0"/>
              </a:spcBef>
              <a:spcAft>
                <a:spcPts val="600"/>
              </a:spcAft>
              <a:buNone/>
            </a:pPr>
            <a:r>
              <a:rPr lang="en-US" sz="1100" b="1" dirty="0">
                <a:latin typeface="+mj-lt"/>
              </a:rPr>
              <a:t>Reduce time with two-click response</a:t>
            </a:r>
            <a:br>
              <a:rPr lang="en-US" sz="1100" dirty="0">
                <a:latin typeface="+mj-lt"/>
              </a:rPr>
            </a:br>
            <a:r>
              <a:rPr lang="en-US" sz="1100" dirty="0">
                <a:latin typeface="+mj-lt"/>
              </a:rPr>
              <a:t>Take immediate actions across multiple Cisco products</a:t>
            </a:r>
          </a:p>
        </p:txBody>
      </p:sp>
      <p:grpSp>
        <p:nvGrpSpPr>
          <p:cNvPr id="6" name="Group 5">
            <a:extLst>
              <a:ext uri="{FF2B5EF4-FFF2-40B4-BE49-F238E27FC236}">
                <a16:creationId xmlns:a16="http://schemas.microsoft.com/office/drawing/2014/main" id="{25D2602F-10A9-9942-B53B-EC6C1B3743CA}"/>
              </a:ext>
            </a:extLst>
          </p:cNvPr>
          <p:cNvGrpSpPr/>
          <p:nvPr/>
        </p:nvGrpSpPr>
        <p:grpSpPr>
          <a:xfrm>
            <a:off x="3938555" y="889358"/>
            <a:ext cx="7930094" cy="5045098"/>
            <a:chOff x="5295586" y="1008230"/>
            <a:chExt cx="6834066" cy="4347809"/>
          </a:xfrm>
        </p:grpSpPr>
        <p:pic>
          <p:nvPicPr>
            <p:cNvPr id="5" name="Picture 4" descr="A close up of a map&#10;&#10;Description automatically generated">
              <a:extLst>
                <a:ext uri="{FF2B5EF4-FFF2-40B4-BE49-F238E27FC236}">
                  <a16:creationId xmlns:a16="http://schemas.microsoft.com/office/drawing/2014/main" id="{02669BAC-753D-2E44-9A52-13F6F2F97F4A}"/>
                </a:ext>
              </a:extLst>
            </p:cNvPr>
            <p:cNvPicPr>
              <a:picLocks noChangeAspect="1"/>
            </p:cNvPicPr>
            <p:nvPr/>
          </p:nvPicPr>
          <p:blipFill>
            <a:blip r:embed="rId5"/>
            <a:stretch>
              <a:fillRect/>
            </a:stretch>
          </p:blipFill>
          <p:spPr>
            <a:xfrm>
              <a:off x="5295586" y="1198078"/>
              <a:ext cx="3214323" cy="3030063"/>
            </a:xfrm>
            <a:prstGeom prst="ellipse">
              <a:avLst/>
            </a:prstGeom>
          </p:spPr>
        </p:pic>
        <p:pic>
          <p:nvPicPr>
            <p:cNvPr id="27" name="Picture 26" descr="A close up of a device&#10;&#10;Description automatically generated">
              <a:extLst>
                <a:ext uri="{FF2B5EF4-FFF2-40B4-BE49-F238E27FC236}">
                  <a16:creationId xmlns:a16="http://schemas.microsoft.com/office/drawing/2014/main" id="{9478BB00-00BE-DB49-BA99-0517BA3C7613}"/>
                </a:ext>
              </a:extLst>
            </p:cNvPr>
            <p:cNvPicPr>
              <a:picLocks noChangeAspect="1"/>
            </p:cNvPicPr>
            <p:nvPr/>
          </p:nvPicPr>
          <p:blipFill>
            <a:blip r:embed="rId6"/>
            <a:stretch>
              <a:fillRect/>
            </a:stretch>
          </p:blipFill>
          <p:spPr>
            <a:xfrm>
              <a:off x="5297381" y="1008230"/>
              <a:ext cx="6832271" cy="4347809"/>
            </a:xfrm>
            <a:prstGeom prst="rect">
              <a:avLst/>
            </a:prstGeom>
          </p:spPr>
        </p:pic>
      </p:grpSp>
    </p:spTree>
    <p:extLst>
      <p:ext uri="{BB962C8B-B14F-4D97-AF65-F5344CB8AC3E}">
        <p14:creationId xmlns:p14="http://schemas.microsoft.com/office/powerpoint/2010/main" val="417183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ounded Rectangle 243">
            <a:extLst>
              <a:ext uri="{FF2B5EF4-FFF2-40B4-BE49-F238E27FC236}">
                <a16:creationId xmlns:a16="http://schemas.microsoft.com/office/drawing/2014/main" id="{3377E268-8F9B-9649-B06F-0918984FC896}"/>
              </a:ext>
            </a:extLst>
          </p:cNvPr>
          <p:cNvSpPr/>
          <p:nvPr/>
        </p:nvSpPr>
        <p:spPr>
          <a:xfrm>
            <a:off x="528254" y="1374789"/>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Rounded Rectangle 245">
            <a:extLst>
              <a:ext uri="{FF2B5EF4-FFF2-40B4-BE49-F238E27FC236}">
                <a16:creationId xmlns:a16="http://schemas.microsoft.com/office/drawing/2014/main" id="{B4BE8EB3-EBA3-C14E-BD28-9B10529AA47C}"/>
              </a:ext>
            </a:extLst>
          </p:cNvPr>
          <p:cNvSpPr/>
          <p:nvPr/>
        </p:nvSpPr>
        <p:spPr>
          <a:xfrm>
            <a:off x="528254" y="2349899"/>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ounded Rectangle 244">
            <a:extLst>
              <a:ext uri="{FF2B5EF4-FFF2-40B4-BE49-F238E27FC236}">
                <a16:creationId xmlns:a16="http://schemas.microsoft.com/office/drawing/2014/main" id="{0DE34032-A03D-6241-B572-BC78D2D4C86C}"/>
              </a:ext>
            </a:extLst>
          </p:cNvPr>
          <p:cNvSpPr/>
          <p:nvPr/>
        </p:nvSpPr>
        <p:spPr>
          <a:xfrm>
            <a:off x="528253" y="3349960"/>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8" name="Picture 277">
            <a:extLst>
              <a:ext uri="{FF2B5EF4-FFF2-40B4-BE49-F238E27FC236}">
                <a16:creationId xmlns:a16="http://schemas.microsoft.com/office/drawing/2014/main" id="{A5618D24-1760-B145-9529-A72EF755A3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500" y="3493000"/>
            <a:ext cx="621792" cy="621792"/>
          </a:xfrm>
          <a:prstGeom prst="rect">
            <a:avLst/>
          </a:prstGeom>
        </p:spPr>
      </p:pic>
      <p:sp>
        <p:nvSpPr>
          <p:cNvPr id="247" name="Rectangle 246">
            <a:extLst>
              <a:ext uri="{FF2B5EF4-FFF2-40B4-BE49-F238E27FC236}">
                <a16:creationId xmlns:a16="http://schemas.microsoft.com/office/drawing/2014/main" id="{3802FA74-7D3A-A34B-8117-8F87DB450654}"/>
              </a:ext>
            </a:extLst>
          </p:cNvPr>
          <p:cNvSpPr/>
          <p:nvPr/>
        </p:nvSpPr>
        <p:spPr>
          <a:xfrm>
            <a:off x="1409700" y="2349899"/>
            <a:ext cx="2625636" cy="914400"/>
          </a:xfrm>
          <a:prstGeom prst="rect">
            <a:avLst/>
          </a:prstGeom>
        </p:spPr>
        <p:txBody>
          <a:bodyPr wrap="square" lIns="0" tIns="0" rIns="0" bIns="0" anchor="ctr" anchorCtr="0">
            <a:noAutofit/>
          </a:bodyPr>
          <a:lstStyle/>
          <a:p>
            <a:pPr lvl="0" defTabSz="457189" eaLnBrk="0" hangingPunct="0">
              <a:defRPr/>
            </a:pPr>
            <a:r>
              <a:rPr lang="en-US" sz="1100" dirty="0">
                <a:solidFill>
                  <a:srgbClr val="282828"/>
                </a:solidFill>
                <a:latin typeface="+mj-lt"/>
                <a:ea typeface="ＭＳ Ｐゴシック" panose="020B0600070205080204" pitchFamily="34" charset="-128"/>
                <a:cs typeface="+mn-cs"/>
              </a:rPr>
              <a:t>Pivot point to detailed domain, </a:t>
            </a:r>
            <a:br>
              <a:rPr lang="en-US" sz="1100" dirty="0">
                <a:solidFill>
                  <a:srgbClr val="282828"/>
                </a:solidFill>
                <a:latin typeface="+mj-lt"/>
                <a:ea typeface="ＭＳ Ｐゴシック" panose="020B0600070205080204" pitchFamily="34" charset="-128"/>
                <a:cs typeface="+mn-cs"/>
              </a:rPr>
            </a:br>
            <a:r>
              <a:rPr lang="en-US" sz="1100" dirty="0">
                <a:solidFill>
                  <a:srgbClr val="282828"/>
                </a:solidFill>
                <a:latin typeface="+mj-lt"/>
                <a:ea typeface="ＭＳ Ｐゴシック" panose="020B0600070205080204" pitchFamily="34" charset="-128"/>
                <a:cs typeface="+mn-cs"/>
              </a:rPr>
              <a:t>IP, and file history</a:t>
            </a:r>
          </a:p>
        </p:txBody>
      </p:sp>
      <p:sp>
        <p:nvSpPr>
          <p:cNvPr id="248" name="Rectangle 247">
            <a:extLst>
              <a:ext uri="{FF2B5EF4-FFF2-40B4-BE49-F238E27FC236}">
                <a16:creationId xmlns:a16="http://schemas.microsoft.com/office/drawing/2014/main" id="{78245276-EEEA-D449-92E1-1339CEFFB839}"/>
              </a:ext>
            </a:extLst>
          </p:cNvPr>
          <p:cNvSpPr/>
          <p:nvPr/>
        </p:nvSpPr>
        <p:spPr>
          <a:xfrm>
            <a:off x="1409700" y="1374789"/>
            <a:ext cx="2266188" cy="914400"/>
          </a:xfrm>
          <a:prstGeom prst="rect">
            <a:avLst/>
          </a:prstGeom>
        </p:spPr>
        <p:txBody>
          <a:bodyPr wrap="square" lIns="0" tIns="0" rIns="0" bIns="0" anchor="ctr" anchorCtr="0">
            <a:noAutofit/>
          </a:bodyPr>
          <a:lstStyle/>
          <a:p>
            <a:pPr marL="6350" lvl="1" defTabSz="457189" eaLnBrk="0" hangingPunct="0">
              <a:defRPr/>
            </a:pPr>
            <a:r>
              <a:rPr lang="en-US" sz="1100" dirty="0">
                <a:solidFill>
                  <a:srgbClr val="282828"/>
                </a:solidFill>
                <a:latin typeface="+mj-lt"/>
                <a:ea typeface="ＭＳ Ｐゴシック" panose="020B0600070205080204" pitchFamily="34" charset="-128"/>
                <a:cs typeface="+mn-cs"/>
              </a:rPr>
              <a:t>Enrichment based on history of DNS request and global domain reputation to get verdicts quickly </a:t>
            </a:r>
          </a:p>
        </p:txBody>
      </p:sp>
      <p:sp>
        <p:nvSpPr>
          <p:cNvPr id="249" name="Rectangle 248">
            <a:extLst>
              <a:ext uri="{FF2B5EF4-FFF2-40B4-BE49-F238E27FC236}">
                <a16:creationId xmlns:a16="http://schemas.microsoft.com/office/drawing/2014/main" id="{94C14C52-576D-0240-9B60-0E51E8439584}"/>
              </a:ext>
            </a:extLst>
          </p:cNvPr>
          <p:cNvSpPr/>
          <p:nvPr/>
        </p:nvSpPr>
        <p:spPr>
          <a:xfrm>
            <a:off x="1409701" y="3349960"/>
            <a:ext cx="2266188" cy="902788"/>
          </a:xfrm>
          <a:prstGeom prst="rect">
            <a:avLst/>
          </a:prstGeom>
        </p:spPr>
        <p:txBody>
          <a:bodyPr wrap="square" lIns="0" tIns="0" rIns="0" bIns="0" anchor="ctr" anchorCtr="0">
            <a:noAutofit/>
          </a:bodyPr>
          <a:lstStyle/>
          <a:p>
            <a:pPr lvl="0" eaLnBrk="0" hangingPunct="0">
              <a:defRPr/>
            </a:pPr>
            <a:r>
              <a:rPr lang="en-US" sz="1100" dirty="0">
                <a:solidFill>
                  <a:srgbClr val="282828"/>
                </a:solidFill>
                <a:latin typeface="+mn-lt"/>
                <a:cs typeface="Arial" panose="020B0604020202020204" pitchFamily="34" charset="0"/>
              </a:rPr>
              <a:t>Take action with two-click response to quickly block domain that is command and control resource for malware.</a:t>
            </a:r>
          </a:p>
        </p:txBody>
      </p:sp>
      <p:sp>
        <p:nvSpPr>
          <p:cNvPr id="251" name="Rectangle 250">
            <a:extLst>
              <a:ext uri="{FF2B5EF4-FFF2-40B4-BE49-F238E27FC236}">
                <a16:creationId xmlns:a16="http://schemas.microsoft.com/office/drawing/2014/main" id="{111BECF4-BA03-374D-B9AE-F01509FACAE7}"/>
              </a:ext>
            </a:extLst>
          </p:cNvPr>
          <p:cNvSpPr/>
          <p:nvPr/>
        </p:nvSpPr>
        <p:spPr>
          <a:xfrm>
            <a:off x="5123939" y="3594212"/>
            <a:ext cx="3207032" cy="400862"/>
          </a:xfrm>
          <a:prstGeom prst="rect">
            <a:avLst/>
          </a:prstGeom>
        </p:spPr>
        <p:txBody>
          <a:bodyPr wrap="square">
            <a:spAutoFit/>
          </a:bodyPr>
          <a:lstStyle/>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6EBE4A">
                    <a:lumMod val="75000"/>
                  </a:srgbClr>
                </a:solidFill>
                <a:effectLst/>
                <a:uLnTx/>
                <a:uFillTx/>
                <a:latin typeface="Arial" panose="020B0604020202020204" pitchFamily="34" charset="0"/>
                <a:ea typeface="ＭＳ Ｐゴシック" panose="020B0600070205080204" pitchFamily="34" charset="-128"/>
                <a:cs typeface="+mn-cs"/>
              </a:rPr>
              <a:t>. </a:t>
            </a:r>
          </a:p>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2" name="Title 1">
            <a:extLst>
              <a:ext uri="{FF2B5EF4-FFF2-40B4-BE49-F238E27FC236}">
                <a16:creationId xmlns:a16="http://schemas.microsoft.com/office/drawing/2014/main" id="{8AF12F9E-3517-0941-A89D-355205B67E97}"/>
              </a:ext>
            </a:extLst>
          </p:cNvPr>
          <p:cNvSpPr>
            <a:spLocks noGrp="1"/>
          </p:cNvSpPr>
          <p:nvPr>
            <p:ph type="title"/>
          </p:nvPr>
        </p:nvSpPr>
        <p:spPr/>
        <p:txBody>
          <a:bodyPr/>
          <a:lstStyle/>
          <a:p>
            <a:r>
              <a:rPr lang="en-US" sz="3100" dirty="0"/>
              <a:t>Cisco Threat Response + Umbrella</a:t>
            </a:r>
          </a:p>
        </p:txBody>
      </p:sp>
      <p:grpSp>
        <p:nvGrpSpPr>
          <p:cNvPr id="8" name="Group 7">
            <a:extLst>
              <a:ext uri="{FF2B5EF4-FFF2-40B4-BE49-F238E27FC236}">
                <a16:creationId xmlns:a16="http://schemas.microsoft.com/office/drawing/2014/main" id="{CA69963E-2FF3-E049-9C8C-DFA8D5EF7627}"/>
              </a:ext>
            </a:extLst>
          </p:cNvPr>
          <p:cNvGrpSpPr/>
          <p:nvPr/>
        </p:nvGrpSpPr>
        <p:grpSpPr>
          <a:xfrm>
            <a:off x="667831" y="1510283"/>
            <a:ext cx="618461" cy="618461"/>
            <a:chOff x="667831" y="1510283"/>
            <a:chExt cx="618461" cy="618461"/>
          </a:xfrm>
        </p:grpSpPr>
        <p:sp>
          <p:nvSpPr>
            <p:cNvPr id="3" name="Oval 2">
              <a:extLst>
                <a:ext uri="{FF2B5EF4-FFF2-40B4-BE49-F238E27FC236}">
                  <a16:creationId xmlns:a16="http://schemas.microsoft.com/office/drawing/2014/main" id="{20ECD07C-346C-1044-BC2A-31CB802F9C74}"/>
                </a:ext>
              </a:extLst>
            </p:cNvPr>
            <p:cNvSpPr/>
            <p:nvPr/>
          </p:nvSpPr>
          <p:spPr>
            <a:xfrm>
              <a:off x="667831" y="1510283"/>
              <a:ext cx="618461" cy="61846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32D817DB-1468-8F47-83E7-8A2F7819CFF6}"/>
                </a:ext>
              </a:extLst>
            </p:cNvPr>
            <p:cNvGrpSpPr/>
            <p:nvPr/>
          </p:nvGrpSpPr>
          <p:grpSpPr>
            <a:xfrm>
              <a:off x="707721" y="1594669"/>
              <a:ext cx="538681" cy="383356"/>
              <a:chOff x="-489068" y="1502834"/>
              <a:chExt cx="776288" cy="552450"/>
            </a:xfrm>
          </p:grpSpPr>
          <p:sp>
            <p:nvSpPr>
              <p:cNvPr id="259" name="Freeform 130">
                <a:extLst>
                  <a:ext uri="{FF2B5EF4-FFF2-40B4-BE49-F238E27FC236}">
                    <a16:creationId xmlns:a16="http://schemas.microsoft.com/office/drawing/2014/main" id="{321E3C51-202D-9B45-BAE2-C59ED9FB4682}"/>
                  </a:ext>
                </a:extLst>
              </p:cNvPr>
              <p:cNvSpPr>
                <a:spLocks/>
              </p:cNvSpPr>
              <p:nvPr/>
            </p:nvSpPr>
            <p:spPr bwMode="auto">
              <a:xfrm>
                <a:off x="-193793" y="1720322"/>
                <a:ext cx="63500" cy="41275"/>
              </a:xfrm>
              <a:custGeom>
                <a:avLst/>
                <a:gdLst>
                  <a:gd name="T0" fmla="*/ 32 w 32"/>
                  <a:gd name="T1" fmla="*/ 22 h 22"/>
                  <a:gd name="T2" fmla="*/ 15 w 32"/>
                  <a:gd name="T3" fmla="*/ 0 h 22"/>
                  <a:gd name="T4" fmla="*/ 0 w 32"/>
                  <a:gd name="T5" fmla="*/ 8 h 22"/>
                  <a:gd name="T6" fmla="*/ 32 w 32"/>
                  <a:gd name="T7" fmla="*/ 22 h 22"/>
                </a:gdLst>
                <a:ahLst/>
                <a:cxnLst>
                  <a:cxn ang="0">
                    <a:pos x="T0" y="T1"/>
                  </a:cxn>
                  <a:cxn ang="0">
                    <a:pos x="T2" y="T3"/>
                  </a:cxn>
                  <a:cxn ang="0">
                    <a:pos x="T4" y="T5"/>
                  </a:cxn>
                  <a:cxn ang="0">
                    <a:pos x="T6" y="T7"/>
                  </a:cxn>
                </a:cxnLst>
                <a:rect l="0" t="0" r="r" b="b"/>
                <a:pathLst>
                  <a:path w="32" h="22">
                    <a:moveTo>
                      <a:pt x="32" y="22"/>
                    </a:moveTo>
                    <a:cubicBezTo>
                      <a:pt x="27" y="14"/>
                      <a:pt x="21" y="7"/>
                      <a:pt x="15" y="0"/>
                    </a:cubicBezTo>
                    <a:cubicBezTo>
                      <a:pt x="9" y="2"/>
                      <a:pt x="5" y="5"/>
                      <a:pt x="0" y="8"/>
                    </a:cubicBezTo>
                    <a:cubicBezTo>
                      <a:pt x="10" y="15"/>
                      <a:pt x="21" y="20"/>
                      <a:pt x="32" y="2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1">
                <a:extLst>
                  <a:ext uri="{FF2B5EF4-FFF2-40B4-BE49-F238E27FC236}">
                    <a16:creationId xmlns:a16="http://schemas.microsoft.com/office/drawing/2014/main" id="{B29246B1-0612-9344-A90E-00AC7B28444E}"/>
                  </a:ext>
                </a:extLst>
              </p:cNvPr>
              <p:cNvSpPr>
                <a:spLocks/>
              </p:cNvSpPr>
              <p:nvPr/>
            </p:nvSpPr>
            <p:spPr bwMode="auto">
              <a:xfrm>
                <a:off x="-71555" y="1861609"/>
                <a:ext cx="39688" cy="46038"/>
              </a:xfrm>
              <a:custGeom>
                <a:avLst/>
                <a:gdLst>
                  <a:gd name="T0" fmla="*/ 21 w 21"/>
                  <a:gd name="T1" fmla="*/ 0 h 24"/>
                  <a:gd name="T2" fmla="*/ 0 w 21"/>
                  <a:gd name="T3" fmla="*/ 4 h 24"/>
                  <a:gd name="T4" fmla="*/ 0 w 21"/>
                  <a:gd name="T5" fmla="*/ 24 h 24"/>
                  <a:gd name="T6" fmla="*/ 21 w 21"/>
                  <a:gd name="T7" fmla="*/ 0 h 24"/>
                </a:gdLst>
                <a:ahLst/>
                <a:cxnLst>
                  <a:cxn ang="0">
                    <a:pos x="T0" y="T1"/>
                  </a:cxn>
                  <a:cxn ang="0">
                    <a:pos x="T2" y="T3"/>
                  </a:cxn>
                  <a:cxn ang="0">
                    <a:pos x="T4" y="T5"/>
                  </a:cxn>
                  <a:cxn ang="0">
                    <a:pos x="T6" y="T7"/>
                  </a:cxn>
                </a:cxnLst>
                <a:rect l="0" t="0" r="r" b="b"/>
                <a:pathLst>
                  <a:path w="21" h="24">
                    <a:moveTo>
                      <a:pt x="21" y="0"/>
                    </a:moveTo>
                    <a:cubicBezTo>
                      <a:pt x="14" y="2"/>
                      <a:pt x="7" y="3"/>
                      <a:pt x="0" y="4"/>
                    </a:cubicBezTo>
                    <a:cubicBezTo>
                      <a:pt x="0" y="11"/>
                      <a:pt x="0" y="17"/>
                      <a:pt x="0" y="24"/>
                    </a:cubicBezTo>
                    <a:cubicBezTo>
                      <a:pt x="8" y="17"/>
                      <a:pt x="15" y="9"/>
                      <a:pt x="21"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2">
                <a:extLst>
                  <a:ext uri="{FF2B5EF4-FFF2-40B4-BE49-F238E27FC236}">
                    <a16:creationId xmlns:a16="http://schemas.microsoft.com/office/drawing/2014/main" id="{4BEE1268-8F32-C946-AB7F-AB74F4354C95}"/>
                  </a:ext>
                </a:extLst>
              </p:cNvPr>
              <p:cNvSpPr>
                <a:spLocks/>
              </p:cNvSpPr>
              <p:nvPr/>
            </p:nvSpPr>
            <p:spPr bwMode="auto">
              <a:xfrm>
                <a:off x="-250943" y="1747309"/>
                <a:ext cx="157163" cy="106363"/>
              </a:xfrm>
              <a:custGeom>
                <a:avLst/>
                <a:gdLst>
                  <a:gd name="T0" fmla="*/ 80 w 80"/>
                  <a:gd name="T1" fmla="*/ 55 h 56"/>
                  <a:gd name="T2" fmla="*/ 67 w 80"/>
                  <a:gd name="T3" fmla="*/ 18 h 56"/>
                  <a:gd name="T4" fmla="*/ 21 w 80"/>
                  <a:gd name="T5" fmla="*/ 0 h 56"/>
                  <a:gd name="T6" fmla="*/ 0 w 80"/>
                  <a:gd name="T7" fmla="*/ 31 h 56"/>
                  <a:gd name="T8" fmla="*/ 80 w 80"/>
                  <a:gd name="T9" fmla="*/ 55 h 56"/>
                </a:gdLst>
                <a:ahLst/>
                <a:cxnLst>
                  <a:cxn ang="0">
                    <a:pos x="T0" y="T1"/>
                  </a:cxn>
                  <a:cxn ang="0">
                    <a:pos x="T2" y="T3"/>
                  </a:cxn>
                  <a:cxn ang="0">
                    <a:pos x="T4" y="T5"/>
                  </a:cxn>
                  <a:cxn ang="0">
                    <a:pos x="T6" y="T7"/>
                  </a:cxn>
                  <a:cxn ang="0">
                    <a:pos x="T8" y="T9"/>
                  </a:cxn>
                </a:cxnLst>
                <a:rect l="0" t="0" r="r" b="b"/>
                <a:pathLst>
                  <a:path w="80" h="56">
                    <a:moveTo>
                      <a:pt x="80" y="55"/>
                    </a:moveTo>
                    <a:cubicBezTo>
                      <a:pt x="77" y="43"/>
                      <a:pt x="73" y="30"/>
                      <a:pt x="67" y="18"/>
                    </a:cubicBezTo>
                    <a:cubicBezTo>
                      <a:pt x="50" y="17"/>
                      <a:pt x="35" y="10"/>
                      <a:pt x="21" y="0"/>
                    </a:cubicBezTo>
                    <a:cubicBezTo>
                      <a:pt x="12" y="9"/>
                      <a:pt x="5" y="19"/>
                      <a:pt x="0" y="31"/>
                    </a:cubicBezTo>
                    <a:cubicBezTo>
                      <a:pt x="24" y="48"/>
                      <a:pt x="52" y="56"/>
                      <a:pt x="80" y="5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3">
                <a:extLst>
                  <a:ext uri="{FF2B5EF4-FFF2-40B4-BE49-F238E27FC236}">
                    <a16:creationId xmlns:a16="http://schemas.microsoft.com/office/drawing/2014/main" id="{A87806F2-5FBB-7542-B5D9-0B3B2EC39603}"/>
                  </a:ext>
                </a:extLst>
              </p:cNvPr>
              <p:cNvSpPr>
                <a:spLocks/>
              </p:cNvSpPr>
              <p:nvPr/>
            </p:nvSpPr>
            <p:spPr bwMode="auto">
              <a:xfrm>
                <a:off x="-96955" y="1747309"/>
                <a:ext cx="106363" cy="104775"/>
              </a:xfrm>
              <a:custGeom>
                <a:avLst/>
                <a:gdLst>
                  <a:gd name="T0" fmla="*/ 55 w 55"/>
                  <a:gd name="T1" fmla="*/ 2 h 55"/>
                  <a:gd name="T2" fmla="*/ 53 w 55"/>
                  <a:gd name="T3" fmla="*/ 0 h 55"/>
                  <a:gd name="T4" fmla="*/ 0 w 55"/>
                  <a:gd name="T5" fmla="*/ 19 h 55"/>
                  <a:gd name="T6" fmla="*/ 11 w 55"/>
                  <a:gd name="T7" fmla="*/ 55 h 55"/>
                  <a:gd name="T8" fmla="*/ 41 w 55"/>
                  <a:gd name="T9" fmla="*/ 49 h 55"/>
                  <a:gd name="T10" fmla="*/ 55 w 55"/>
                  <a:gd name="T11" fmla="*/ 2 h 55"/>
                </a:gdLst>
                <a:ahLst/>
                <a:cxnLst>
                  <a:cxn ang="0">
                    <a:pos x="T0" y="T1"/>
                  </a:cxn>
                  <a:cxn ang="0">
                    <a:pos x="T2" y="T3"/>
                  </a:cxn>
                  <a:cxn ang="0">
                    <a:pos x="T4" y="T5"/>
                  </a:cxn>
                  <a:cxn ang="0">
                    <a:pos x="T6" y="T7"/>
                  </a:cxn>
                  <a:cxn ang="0">
                    <a:pos x="T8" y="T9"/>
                  </a:cxn>
                  <a:cxn ang="0">
                    <a:pos x="T10" y="T11"/>
                  </a:cxn>
                </a:cxnLst>
                <a:rect l="0" t="0" r="r" b="b"/>
                <a:pathLst>
                  <a:path w="55" h="55">
                    <a:moveTo>
                      <a:pt x="55" y="2"/>
                    </a:moveTo>
                    <a:cubicBezTo>
                      <a:pt x="55" y="2"/>
                      <a:pt x="54" y="1"/>
                      <a:pt x="53" y="0"/>
                    </a:cubicBezTo>
                    <a:cubicBezTo>
                      <a:pt x="38" y="12"/>
                      <a:pt x="19" y="19"/>
                      <a:pt x="0" y="19"/>
                    </a:cubicBezTo>
                    <a:cubicBezTo>
                      <a:pt x="5" y="30"/>
                      <a:pt x="9" y="42"/>
                      <a:pt x="11" y="55"/>
                    </a:cubicBezTo>
                    <a:cubicBezTo>
                      <a:pt x="21" y="54"/>
                      <a:pt x="31" y="52"/>
                      <a:pt x="41" y="49"/>
                    </a:cubicBezTo>
                    <a:cubicBezTo>
                      <a:pt x="48" y="34"/>
                      <a:pt x="53" y="19"/>
                      <a:pt x="55" y="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34">
                <a:extLst>
                  <a:ext uri="{FF2B5EF4-FFF2-40B4-BE49-F238E27FC236}">
                    <a16:creationId xmlns:a16="http://schemas.microsoft.com/office/drawing/2014/main" id="{A6A3E2F3-2F54-734F-B133-494EFE59C53C}"/>
                  </a:ext>
                </a:extLst>
              </p:cNvPr>
              <p:cNvSpPr>
                <a:spLocks/>
              </p:cNvSpPr>
              <p:nvPr/>
            </p:nvSpPr>
            <p:spPr bwMode="auto">
              <a:xfrm>
                <a:off x="-101718" y="1825097"/>
                <a:ext cx="173038" cy="198438"/>
              </a:xfrm>
              <a:custGeom>
                <a:avLst/>
                <a:gdLst>
                  <a:gd name="T0" fmla="*/ 80 w 88"/>
                  <a:gd name="T1" fmla="*/ 0 h 103"/>
                  <a:gd name="T2" fmla="*/ 49 w 88"/>
                  <a:gd name="T3" fmla="*/ 15 h 103"/>
                  <a:gd name="T4" fmla="*/ 14 w 88"/>
                  <a:gd name="T5" fmla="*/ 56 h 103"/>
                  <a:gd name="T6" fmla="*/ 0 w 88"/>
                  <a:gd name="T7" fmla="*/ 103 h 103"/>
                  <a:gd name="T8" fmla="*/ 12 w 88"/>
                  <a:gd name="T9" fmla="*/ 102 h 103"/>
                  <a:gd name="T10" fmla="*/ 82 w 88"/>
                  <a:gd name="T11" fmla="*/ 9 h 103"/>
                  <a:gd name="T12" fmla="*/ 80 w 88"/>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88" h="103">
                    <a:moveTo>
                      <a:pt x="80" y="0"/>
                    </a:moveTo>
                    <a:cubicBezTo>
                      <a:pt x="70" y="6"/>
                      <a:pt x="60" y="11"/>
                      <a:pt x="49" y="15"/>
                    </a:cubicBezTo>
                    <a:cubicBezTo>
                      <a:pt x="40" y="31"/>
                      <a:pt x="28" y="45"/>
                      <a:pt x="14" y="56"/>
                    </a:cubicBezTo>
                    <a:cubicBezTo>
                      <a:pt x="12" y="72"/>
                      <a:pt x="8" y="88"/>
                      <a:pt x="0" y="103"/>
                    </a:cubicBezTo>
                    <a:cubicBezTo>
                      <a:pt x="4" y="103"/>
                      <a:pt x="8" y="102"/>
                      <a:pt x="12" y="102"/>
                    </a:cubicBezTo>
                    <a:cubicBezTo>
                      <a:pt x="57" y="96"/>
                      <a:pt x="88" y="54"/>
                      <a:pt x="82" y="9"/>
                    </a:cubicBezTo>
                    <a:cubicBezTo>
                      <a:pt x="81" y="6"/>
                      <a:pt x="81" y="3"/>
                      <a:pt x="80"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35">
                <a:extLst>
                  <a:ext uri="{FF2B5EF4-FFF2-40B4-BE49-F238E27FC236}">
                    <a16:creationId xmlns:a16="http://schemas.microsoft.com/office/drawing/2014/main" id="{D450761A-9AE0-3147-8CF2-5D181022FB51}"/>
                  </a:ext>
                </a:extLst>
              </p:cNvPr>
              <p:cNvSpPr>
                <a:spLocks/>
              </p:cNvSpPr>
              <p:nvPr/>
            </p:nvSpPr>
            <p:spPr bwMode="auto">
              <a:xfrm>
                <a:off x="-200143" y="1948922"/>
                <a:ext cx="106363" cy="71438"/>
              </a:xfrm>
              <a:custGeom>
                <a:avLst/>
                <a:gdLst>
                  <a:gd name="T0" fmla="*/ 54 w 54"/>
                  <a:gd name="T1" fmla="*/ 0 h 38"/>
                  <a:gd name="T2" fmla="*/ 0 w 54"/>
                  <a:gd name="T3" fmla="*/ 21 h 38"/>
                  <a:gd name="T4" fmla="*/ 40 w 54"/>
                  <a:gd name="T5" fmla="*/ 38 h 38"/>
                  <a:gd name="T6" fmla="*/ 54 w 54"/>
                  <a:gd name="T7" fmla="*/ 0 h 38"/>
                </a:gdLst>
                <a:ahLst/>
                <a:cxnLst>
                  <a:cxn ang="0">
                    <a:pos x="T0" y="T1"/>
                  </a:cxn>
                  <a:cxn ang="0">
                    <a:pos x="T2" y="T3"/>
                  </a:cxn>
                  <a:cxn ang="0">
                    <a:pos x="T4" y="T5"/>
                  </a:cxn>
                  <a:cxn ang="0">
                    <a:pos x="T6" y="T7"/>
                  </a:cxn>
                </a:cxnLst>
                <a:rect l="0" t="0" r="r" b="b"/>
                <a:pathLst>
                  <a:path w="54" h="38">
                    <a:moveTo>
                      <a:pt x="54" y="0"/>
                    </a:moveTo>
                    <a:cubicBezTo>
                      <a:pt x="38" y="10"/>
                      <a:pt x="19" y="18"/>
                      <a:pt x="0" y="21"/>
                    </a:cubicBezTo>
                    <a:cubicBezTo>
                      <a:pt x="11" y="30"/>
                      <a:pt x="25" y="36"/>
                      <a:pt x="40" y="38"/>
                    </a:cubicBezTo>
                    <a:cubicBezTo>
                      <a:pt x="46" y="26"/>
                      <a:pt x="51" y="13"/>
                      <a:pt x="5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36">
                <a:extLst>
                  <a:ext uri="{FF2B5EF4-FFF2-40B4-BE49-F238E27FC236}">
                    <a16:creationId xmlns:a16="http://schemas.microsoft.com/office/drawing/2014/main" id="{11813968-B729-8748-AF08-D8CC323D0254}"/>
                  </a:ext>
                </a:extLst>
              </p:cNvPr>
              <p:cNvSpPr>
                <a:spLocks/>
              </p:cNvSpPr>
              <p:nvPr/>
            </p:nvSpPr>
            <p:spPr bwMode="auto">
              <a:xfrm>
                <a:off x="-263643" y="1823509"/>
                <a:ext cx="173038" cy="149225"/>
              </a:xfrm>
              <a:custGeom>
                <a:avLst/>
                <a:gdLst>
                  <a:gd name="T0" fmla="*/ 88 w 89"/>
                  <a:gd name="T1" fmla="*/ 52 h 78"/>
                  <a:gd name="T2" fmla="*/ 88 w 89"/>
                  <a:gd name="T3" fmla="*/ 25 h 78"/>
                  <a:gd name="T4" fmla="*/ 84 w 89"/>
                  <a:gd name="T5" fmla="*/ 25 h 78"/>
                  <a:gd name="T6" fmla="*/ 4 w 89"/>
                  <a:gd name="T7" fmla="*/ 0 h 78"/>
                  <a:gd name="T8" fmla="*/ 2 w 89"/>
                  <a:gd name="T9" fmla="*/ 33 h 78"/>
                  <a:gd name="T10" fmla="*/ 24 w 89"/>
                  <a:gd name="T11" fmla="*/ 78 h 78"/>
                  <a:gd name="T12" fmla="*/ 88 w 89"/>
                  <a:gd name="T13" fmla="*/ 52 h 78"/>
                </a:gdLst>
                <a:ahLst/>
                <a:cxnLst>
                  <a:cxn ang="0">
                    <a:pos x="T0" y="T1"/>
                  </a:cxn>
                  <a:cxn ang="0">
                    <a:pos x="T2" y="T3"/>
                  </a:cxn>
                  <a:cxn ang="0">
                    <a:pos x="T4" y="T5"/>
                  </a:cxn>
                  <a:cxn ang="0">
                    <a:pos x="T6" y="T7"/>
                  </a:cxn>
                  <a:cxn ang="0">
                    <a:pos x="T8" y="T9"/>
                  </a:cxn>
                  <a:cxn ang="0">
                    <a:pos x="T10" y="T11"/>
                  </a:cxn>
                  <a:cxn ang="0">
                    <a:pos x="T12" y="T13"/>
                  </a:cxn>
                </a:cxnLst>
                <a:rect l="0" t="0" r="r" b="b"/>
                <a:pathLst>
                  <a:path w="89" h="78">
                    <a:moveTo>
                      <a:pt x="88" y="52"/>
                    </a:moveTo>
                    <a:cubicBezTo>
                      <a:pt x="89" y="43"/>
                      <a:pt x="89" y="34"/>
                      <a:pt x="88" y="25"/>
                    </a:cubicBezTo>
                    <a:cubicBezTo>
                      <a:pt x="87" y="25"/>
                      <a:pt x="85" y="25"/>
                      <a:pt x="84" y="25"/>
                    </a:cubicBezTo>
                    <a:cubicBezTo>
                      <a:pt x="56" y="25"/>
                      <a:pt x="28" y="17"/>
                      <a:pt x="4" y="0"/>
                    </a:cubicBezTo>
                    <a:cubicBezTo>
                      <a:pt x="1" y="11"/>
                      <a:pt x="0" y="22"/>
                      <a:pt x="2" y="33"/>
                    </a:cubicBezTo>
                    <a:cubicBezTo>
                      <a:pt x="4" y="51"/>
                      <a:pt x="12" y="66"/>
                      <a:pt x="24" y="78"/>
                    </a:cubicBezTo>
                    <a:cubicBezTo>
                      <a:pt x="48" y="75"/>
                      <a:pt x="70" y="66"/>
                      <a:pt x="88" y="5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37">
                <a:extLst>
                  <a:ext uri="{FF2B5EF4-FFF2-40B4-BE49-F238E27FC236}">
                    <a16:creationId xmlns:a16="http://schemas.microsoft.com/office/drawing/2014/main" id="{1ADB09F0-0029-934A-A36F-C0F7BC54D9C2}"/>
                  </a:ext>
                </a:extLst>
              </p:cNvPr>
              <p:cNvSpPr>
                <a:spLocks/>
              </p:cNvSpPr>
              <p:nvPr/>
            </p:nvSpPr>
            <p:spPr bwMode="auto">
              <a:xfrm>
                <a:off x="7820" y="1767947"/>
                <a:ext cx="41275" cy="63500"/>
              </a:xfrm>
              <a:custGeom>
                <a:avLst/>
                <a:gdLst>
                  <a:gd name="T0" fmla="*/ 9 w 21"/>
                  <a:gd name="T1" fmla="*/ 0 h 33"/>
                  <a:gd name="T2" fmla="*/ 0 w 21"/>
                  <a:gd name="T3" fmla="*/ 33 h 33"/>
                  <a:gd name="T4" fmla="*/ 21 w 21"/>
                  <a:gd name="T5" fmla="*/ 20 h 33"/>
                  <a:gd name="T6" fmla="*/ 9 w 21"/>
                  <a:gd name="T7" fmla="*/ 0 h 33"/>
                </a:gdLst>
                <a:ahLst/>
                <a:cxnLst>
                  <a:cxn ang="0">
                    <a:pos x="T0" y="T1"/>
                  </a:cxn>
                  <a:cxn ang="0">
                    <a:pos x="T2" y="T3"/>
                  </a:cxn>
                  <a:cxn ang="0">
                    <a:pos x="T4" y="T5"/>
                  </a:cxn>
                  <a:cxn ang="0">
                    <a:pos x="T6" y="T7"/>
                  </a:cxn>
                </a:cxnLst>
                <a:rect l="0" t="0" r="r" b="b"/>
                <a:pathLst>
                  <a:path w="21" h="33">
                    <a:moveTo>
                      <a:pt x="9" y="0"/>
                    </a:moveTo>
                    <a:cubicBezTo>
                      <a:pt x="7" y="12"/>
                      <a:pt x="4" y="22"/>
                      <a:pt x="0" y="33"/>
                    </a:cubicBezTo>
                    <a:cubicBezTo>
                      <a:pt x="7" y="29"/>
                      <a:pt x="14" y="25"/>
                      <a:pt x="21" y="20"/>
                    </a:cubicBezTo>
                    <a:cubicBezTo>
                      <a:pt x="18" y="13"/>
                      <a:pt x="14" y="6"/>
                      <a:pt x="9"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38">
                <a:extLst>
                  <a:ext uri="{FF2B5EF4-FFF2-40B4-BE49-F238E27FC236}">
                    <a16:creationId xmlns:a16="http://schemas.microsoft.com/office/drawing/2014/main" id="{17B413AE-779A-874B-A177-AF9DBF97FD08}"/>
                  </a:ext>
                </a:extLst>
              </p:cNvPr>
              <p:cNvSpPr>
                <a:spLocks/>
              </p:cNvSpPr>
              <p:nvPr/>
            </p:nvSpPr>
            <p:spPr bwMode="auto">
              <a:xfrm>
                <a:off x="-146168" y="1702859"/>
                <a:ext cx="138113" cy="63500"/>
              </a:xfrm>
              <a:custGeom>
                <a:avLst/>
                <a:gdLst>
                  <a:gd name="T0" fmla="*/ 20 w 71"/>
                  <a:gd name="T1" fmla="*/ 32 h 33"/>
                  <a:gd name="T2" fmla="*/ 23 w 71"/>
                  <a:gd name="T3" fmla="*/ 33 h 33"/>
                  <a:gd name="T4" fmla="*/ 71 w 71"/>
                  <a:gd name="T5" fmla="*/ 17 h 33"/>
                  <a:gd name="T6" fmla="*/ 12 w 71"/>
                  <a:gd name="T7" fmla="*/ 3 h 33"/>
                  <a:gd name="T8" fmla="*/ 0 w 71"/>
                  <a:gd name="T9" fmla="*/ 5 h 33"/>
                  <a:gd name="T10" fmla="*/ 20 w 71"/>
                  <a:gd name="T11" fmla="*/ 32 h 33"/>
                </a:gdLst>
                <a:ahLst/>
                <a:cxnLst>
                  <a:cxn ang="0">
                    <a:pos x="T0" y="T1"/>
                  </a:cxn>
                  <a:cxn ang="0">
                    <a:pos x="T2" y="T3"/>
                  </a:cxn>
                  <a:cxn ang="0">
                    <a:pos x="T4" y="T5"/>
                  </a:cxn>
                  <a:cxn ang="0">
                    <a:pos x="T6" y="T7"/>
                  </a:cxn>
                  <a:cxn ang="0">
                    <a:pos x="T8" y="T9"/>
                  </a:cxn>
                  <a:cxn ang="0">
                    <a:pos x="T10" y="T11"/>
                  </a:cxn>
                </a:cxnLst>
                <a:rect l="0" t="0" r="r" b="b"/>
                <a:pathLst>
                  <a:path w="71" h="33">
                    <a:moveTo>
                      <a:pt x="20" y="32"/>
                    </a:moveTo>
                    <a:cubicBezTo>
                      <a:pt x="21" y="32"/>
                      <a:pt x="22" y="33"/>
                      <a:pt x="23" y="33"/>
                    </a:cubicBezTo>
                    <a:cubicBezTo>
                      <a:pt x="41" y="33"/>
                      <a:pt x="57" y="27"/>
                      <a:pt x="71" y="17"/>
                    </a:cubicBezTo>
                    <a:cubicBezTo>
                      <a:pt x="54" y="6"/>
                      <a:pt x="33" y="0"/>
                      <a:pt x="12" y="3"/>
                    </a:cubicBezTo>
                    <a:cubicBezTo>
                      <a:pt x="8" y="3"/>
                      <a:pt x="4" y="4"/>
                      <a:pt x="0" y="5"/>
                    </a:cubicBezTo>
                    <a:cubicBezTo>
                      <a:pt x="8" y="14"/>
                      <a:pt x="15" y="23"/>
                      <a:pt x="20" y="3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39">
                <a:extLst>
                  <a:ext uri="{FF2B5EF4-FFF2-40B4-BE49-F238E27FC236}">
                    <a16:creationId xmlns:a16="http://schemas.microsoft.com/office/drawing/2014/main" id="{08A6E188-5BA1-AC4B-941C-F59C30C0F8AA}"/>
                  </a:ext>
                </a:extLst>
              </p:cNvPr>
              <p:cNvSpPr>
                <a:spLocks noEditPoints="1"/>
              </p:cNvSpPr>
              <p:nvPr/>
            </p:nvSpPr>
            <p:spPr bwMode="auto">
              <a:xfrm>
                <a:off x="-489068" y="1674284"/>
                <a:ext cx="776288" cy="381000"/>
              </a:xfrm>
              <a:custGeom>
                <a:avLst/>
                <a:gdLst>
                  <a:gd name="T0" fmla="*/ 198 w 397"/>
                  <a:gd name="T1" fmla="*/ 199 h 199"/>
                  <a:gd name="T2" fmla="*/ 4 w 397"/>
                  <a:gd name="T3" fmla="*/ 108 h 199"/>
                  <a:gd name="T4" fmla="*/ 4 w 397"/>
                  <a:gd name="T5" fmla="*/ 91 h 199"/>
                  <a:gd name="T6" fmla="*/ 198 w 397"/>
                  <a:gd name="T7" fmla="*/ 0 h 199"/>
                  <a:gd name="T8" fmla="*/ 392 w 397"/>
                  <a:gd name="T9" fmla="*/ 91 h 199"/>
                  <a:gd name="T10" fmla="*/ 392 w 397"/>
                  <a:gd name="T11" fmla="*/ 108 h 199"/>
                  <a:gd name="T12" fmla="*/ 198 w 397"/>
                  <a:gd name="T13" fmla="*/ 199 h 199"/>
                  <a:gd name="T14" fmla="*/ 30 w 397"/>
                  <a:gd name="T15" fmla="*/ 99 h 199"/>
                  <a:gd name="T16" fmla="*/ 198 w 397"/>
                  <a:gd name="T17" fmla="*/ 175 h 199"/>
                  <a:gd name="T18" fmla="*/ 367 w 397"/>
                  <a:gd name="T19" fmla="*/ 99 h 199"/>
                  <a:gd name="T20" fmla="*/ 198 w 397"/>
                  <a:gd name="T21" fmla="*/ 24 h 199"/>
                  <a:gd name="T22" fmla="*/ 30 w 397"/>
                  <a:gd name="T23"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99">
                    <a:moveTo>
                      <a:pt x="198" y="199"/>
                    </a:moveTo>
                    <a:cubicBezTo>
                      <a:pt x="92" y="199"/>
                      <a:pt x="8" y="111"/>
                      <a:pt x="4" y="108"/>
                    </a:cubicBezTo>
                    <a:cubicBezTo>
                      <a:pt x="0" y="103"/>
                      <a:pt x="0" y="96"/>
                      <a:pt x="4" y="91"/>
                    </a:cubicBezTo>
                    <a:cubicBezTo>
                      <a:pt x="8" y="88"/>
                      <a:pt x="92" y="0"/>
                      <a:pt x="198" y="0"/>
                    </a:cubicBezTo>
                    <a:cubicBezTo>
                      <a:pt x="305" y="0"/>
                      <a:pt x="389" y="88"/>
                      <a:pt x="392" y="91"/>
                    </a:cubicBezTo>
                    <a:cubicBezTo>
                      <a:pt x="397" y="96"/>
                      <a:pt x="397" y="103"/>
                      <a:pt x="392" y="108"/>
                    </a:cubicBezTo>
                    <a:cubicBezTo>
                      <a:pt x="389" y="111"/>
                      <a:pt x="305" y="199"/>
                      <a:pt x="198" y="199"/>
                    </a:cubicBezTo>
                    <a:close/>
                    <a:moveTo>
                      <a:pt x="30" y="99"/>
                    </a:moveTo>
                    <a:cubicBezTo>
                      <a:pt x="53" y="120"/>
                      <a:pt x="120" y="175"/>
                      <a:pt x="198" y="175"/>
                    </a:cubicBezTo>
                    <a:cubicBezTo>
                      <a:pt x="276" y="175"/>
                      <a:pt x="344" y="120"/>
                      <a:pt x="367" y="99"/>
                    </a:cubicBezTo>
                    <a:cubicBezTo>
                      <a:pt x="344" y="78"/>
                      <a:pt x="276" y="24"/>
                      <a:pt x="198" y="24"/>
                    </a:cubicBezTo>
                    <a:cubicBezTo>
                      <a:pt x="120" y="24"/>
                      <a:pt x="53" y="78"/>
                      <a:pt x="30" y="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40">
                <a:extLst>
                  <a:ext uri="{FF2B5EF4-FFF2-40B4-BE49-F238E27FC236}">
                    <a16:creationId xmlns:a16="http://schemas.microsoft.com/office/drawing/2014/main" id="{E78BCF6E-D763-5E4E-A69A-E359D749D85A}"/>
                  </a:ext>
                </a:extLst>
              </p:cNvPr>
              <p:cNvSpPr>
                <a:spLocks/>
              </p:cNvSpPr>
              <p:nvPr/>
            </p:nvSpPr>
            <p:spPr bwMode="auto">
              <a:xfrm>
                <a:off x="-128705" y="1502834"/>
                <a:ext cx="53975" cy="136525"/>
              </a:xfrm>
              <a:custGeom>
                <a:avLst/>
                <a:gdLst>
                  <a:gd name="T0" fmla="*/ 14 w 28"/>
                  <a:gd name="T1" fmla="*/ 71 h 71"/>
                  <a:gd name="T2" fmla="*/ 0 w 28"/>
                  <a:gd name="T3" fmla="*/ 57 h 71"/>
                  <a:gd name="T4" fmla="*/ 0 w 28"/>
                  <a:gd name="T5" fmla="*/ 14 h 71"/>
                  <a:gd name="T6" fmla="*/ 14 w 28"/>
                  <a:gd name="T7" fmla="*/ 0 h 71"/>
                  <a:gd name="T8" fmla="*/ 28 w 28"/>
                  <a:gd name="T9" fmla="*/ 14 h 71"/>
                  <a:gd name="T10" fmla="*/ 28 w 28"/>
                  <a:gd name="T11" fmla="*/ 57 h 71"/>
                  <a:gd name="T12" fmla="*/ 14 w 2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28" h="71">
                    <a:moveTo>
                      <a:pt x="14" y="71"/>
                    </a:moveTo>
                    <a:cubicBezTo>
                      <a:pt x="6" y="71"/>
                      <a:pt x="0" y="64"/>
                      <a:pt x="0" y="57"/>
                    </a:cubicBezTo>
                    <a:cubicBezTo>
                      <a:pt x="0" y="14"/>
                      <a:pt x="0" y="14"/>
                      <a:pt x="0" y="14"/>
                    </a:cubicBezTo>
                    <a:cubicBezTo>
                      <a:pt x="0" y="6"/>
                      <a:pt x="6" y="0"/>
                      <a:pt x="14" y="0"/>
                    </a:cubicBezTo>
                    <a:cubicBezTo>
                      <a:pt x="22" y="0"/>
                      <a:pt x="28" y="6"/>
                      <a:pt x="28" y="14"/>
                    </a:cubicBezTo>
                    <a:cubicBezTo>
                      <a:pt x="28" y="57"/>
                      <a:pt x="28" y="57"/>
                      <a:pt x="28" y="57"/>
                    </a:cubicBezTo>
                    <a:cubicBezTo>
                      <a:pt x="28" y="64"/>
                      <a:pt x="22" y="71"/>
                      <a:pt x="14" y="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41">
                <a:extLst>
                  <a:ext uri="{FF2B5EF4-FFF2-40B4-BE49-F238E27FC236}">
                    <a16:creationId xmlns:a16="http://schemas.microsoft.com/office/drawing/2014/main" id="{78BF1C56-BA99-1743-9E60-BE5F9D0F5DDA}"/>
                  </a:ext>
                </a:extLst>
              </p:cNvPr>
              <p:cNvSpPr>
                <a:spLocks/>
              </p:cNvSpPr>
              <p:nvPr/>
            </p:nvSpPr>
            <p:spPr bwMode="auto">
              <a:xfrm>
                <a:off x="93545" y="1540934"/>
                <a:ext cx="106363" cy="136525"/>
              </a:xfrm>
              <a:custGeom>
                <a:avLst/>
                <a:gdLst>
                  <a:gd name="T0" fmla="*/ 16 w 54"/>
                  <a:gd name="T1" fmla="*/ 71 h 71"/>
                  <a:gd name="T2" fmla="*/ 10 w 54"/>
                  <a:gd name="T3" fmla="*/ 69 h 71"/>
                  <a:gd name="T4" fmla="*/ 4 w 54"/>
                  <a:gd name="T5" fmla="*/ 50 h 71"/>
                  <a:gd name="T6" fmla="*/ 25 w 54"/>
                  <a:gd name="T7" fmla="*/ 10 h 71"/>
                  <a:gd name="T8" fmla="*/ 44 w 54"/>
                  <a:gd name="T9" fmla="*/ 4 h 71"/>
                  <a:gd name="T10" fmla="*/ 50 w 54"/>
                  <a:gd name="T11" fmla="*/ 23 h 71"/>
                  <a:gd name="T12" fmla="*/ 29 w 54"/>
                  <a:gd name="T13" fmla="*/ 63 h 71"/>
                  <a:gd name="T14" fmla="*/ 16 w 54"/>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1">
                    <a:moveTo>
                      <a:pt x="16" y="71"/>
                    </a:moveTo>
                    <a:cubicBezTo>
                      <a:pt x="14" y="71"/>
                      <a:pt x="12" y="70"/>
                      <a:pt x="10" y="69"/>
                    </a:cubicBezTo>
                    <a:cubicBezTo>
                      <a:pt x="3" y="66"/>
                      <a:pt x="0" y="57"/>
                      <a:pt x="4" y="50"/>
                    </a:cubicBezTo>
                    <a:cubicBezTo>
                      <a:pt x="25" y="10"/>
                      <a:pt x="25" y="10"/>
                      <a:pt x="25" y="10"/>
                    </a:cubicBezTo>
                    <a:cubicBezTo>
                      <a:pt x="29" y="3"/>
                      <a:pt x="37" y="0"/>
                      <a:pt x="44" y="4"/>
                    </a:cubicBezTo>
                    <a:cubicBezTo>
                      <a:pt x="51" y="8"/>
                      <a:pt x="54" y="16"/>
                      <a:pt x="50" y="23"/>
                    </a:cubicBezTo>
                    <a:cubicBezTo>
                      <a:pt x="29" y="63"/>
                      <a:pt x="29" y="63"/>
                      <a:pt x="29" y="63"/>
                    </a:cubicBezTo>
                    <a:cubicBezTo>
                      <a:pt x="26" y="68"/>
                      <a:pt x="21" y="71"/>
                      <a:pt x="16" y="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42">
                <a:extLst>
                  <a:ext uri="{FF2B5EF4-FFF2-40B4-BE49-F238E27FC236}">
                    <a16:creationId xmlns:a16="http://schemas.microsoft.com/office/drawing/2014/main" id="{EC94D452-408C-DB4A-ADE3-6E3635DE8A2A}"/>
                  </a:ext>
                </a:extLst>
              </p:cNvPr>
              <p:cNvSpPr>
                <a:spLocks/>
              </p:cNvSpPr>
              <p:nvPr/>
            </p:nvSpPr>
            <p:spPr bwMode="auto">
              <a:xfrm>
                <a:off x="-400168" y="1547284"/>
                <a:ext cx="103188" cy="136525"/>
              </a:xfrm>
              <a:custGeom>
                <a:avLst/>
                <a:gdLst>
                  <a:gd name="T0" fmla="*/ 37 w 53"/>
                  <a:gd name="T1" fmla="*/ 71 h 71"/>
                  <a:gd name="T2" fmla="*/ 25 w 53"/>
                  <a:gd name="T3" fmla="*/ 63 h 71"/>
                  <a:gd name="T4" fmla="*/ 3 w 53"/>
                  <a:gd name="T5" fmla="*/ 23 h 71"/>
                  <a:gd name="T6" fmla="*/ 9 w 53"/>
                  <a:gd name="T7" fmla="*/ 4 h 71"/>
                  <a:gd name="T8" fmla="*/ 28 w 53"/>
                  <a:gd name="T9" fmla="*/ 10 h 71"/>
                  <a:gd name="T10" fmla="*/ 50 w 53"/>
                  <a:gd name="T11" fmla="*/ 50 h 71"/>
                  <a:gd name="T12" fmla="*/ 44 w 53"/>
                  <a:gd name="T13" fmla="*/ 69 h 71"/>
                  <a:gd name="T14" fmla="*/ 37 w 5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71">
                    <a:moveTo>
                      <a:pt x="37" y="71"/>
                    </a:moveTo>
                    <a:cubicBezTo>
                      <a:pt x="32" y="71"/>
                      <a:pt x="27" y="68"/>
                      <a:pt x="25" y="63"/>
                    </a:cubicBezTo>
                    <a:cubicBezTo>
                      <a:pt x="3" y="23"/>
                      <a:pt x="3" y="23"/>
                      <a:pt x="3" y="23"/>
                    </a:cubicBezTo>
                    <a:cubicBezTo>
                      <a:pt x="0" y="16"/>
                      <a:pt x="2" y="7"/>
                      <a:pt x="9" y="4"/>
                    </a:cubicBezTo>
                    <a:cubicBezTo>
                      <a:pt x="16" y="0"/>
                      <a:pt x="25" y="3"/>
                      <a:pt x="28" y="10"/>
                    </a:cubicBezTo>
                    <a:cubicBezTo>
                      <a:pt x="50" y="50"/>
                      <a:pt x="50" y="50"/>
                      <a:pt x="50" y="50"/>
                    </a:cubicBezTo>
                    <a:cubicBezTo>
                      <a:pt x="53" y="57"/>
                      <a:pt x="51" y="65"/>
                      <a:pt x="44" y="69"/>
                    </a:cubicBezTo>
                    <a:cubicBezTo>
                      <a:pt x="42" y="70"/>
                      <a:pt x="39" y="71"/>
                      <a:pt x="37" y="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a:extLst>
              <a:ext uri="{FF2B5EF4-FFF2-40B4-BE49-F238E27FC236}">
                <a16:creationId xmlns:a16="http://schemas.microsoft.com/office/drawing/2014/main" id="{B2F648D1-9B8E-8147-9AED-31FA30918506}"/>
              </a:ext>
            </a:extLst>
          </p:cNvPr>
          <p:cNvGrpSpPr/>
          <p:nvPr/>
        </p:nvGrpSpPr>
        <p:grpSpPr>
          <a:xfrm>
            <a:off x="667831" y="2498610"/>
            <a:ext cx="618461" cy="618461"/>
            <a:chOff x="667831" y="2498610"/>
            <a:chExt cx="618461" cy="618461"/>
          </a:xfrm>
        </p:grpSpPr>
        <p:sp>
          <p:nvSpPr>
            <p:cNvPr id="279" name="Oval 278">
              <a:extLst>
                <a:ext uri="{FF2B5EF4-FFF2-40B4-BE49-F238E27FC236}">
                  <a16:creationId xmlns:a16="http://schemas.microsoft.com/office/drawing/2014/main" id="{172FE7B5-194B-2F44-9136-C2AEAC1CC575}"/>
                </a:ext>
              </a:extLst>
            </p:cNvPr>
            <p:cNvSpPr/>
            <p:nvPr/>
          </p:nvSpPr>
          <p:spPr>
            <a:xfrm>
              <a:off x="667831" y="2498610"/>
              <a:ext cx="618461" cy="61846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2" name="Group 145">
              <a:extLst>
                <a:ext uri="{FF2B5EF4-FFF2-40B4-BE49-F238E27FC236}">
                  <a16:creationId xmlns:a16="http://schemas.microsoft.com/office/drawing/2014/main" id="{95783B52-D5E8-414B-90E6-B44143FCD220}"/>
                </a:ext>
              </a:extLst>
            </p:cNvPr>
            <p:cNvGrpSpPr>
              <a:grpSpLocks noChangeAspect="1"/>
            </p:cNvGrpSpPr>
            <p:nvPr/>
          </p:nvGrpSpPr>
          <p:grpSpPr bwMode="auto">
            <a:xfrm>
              <a:off x="820742" y="2541470"/>
              <a:ext cx="347331" cy="487480"/>
              <a:chOff x="4589" y="699"/>
              <a:chExt cx="342" cy="480"/>
            </a:xfrm>
          </p:grpSpPr>
          <p:sp>
            <p:nvSpPr>
              <p:cNvPr id="273" name="Freeform 146">
                <a:extLst>
                  <a:ext uri="{FF2B5EF4-FFF2-40B4-BE49-F238E27FC236}">
                    <a16:creationId xmlns:a16="http://schemas.microsoft.com/office/drawing/2014/main" id="{DE4B3C41-BF15-E744-849A-3D78D6C44871}"/>
                  </a:ext>
                </a:extLst>
              </p:cNvPr>
              <p:cNvSpPr>
                <a:spLocks/>
              </p:cNvSpPr>
              <p:nvPr/>
            </p:nvSpPr>
            <p:spPr bwMode="auto">
              <a:xfrm>
                <a:off x="4641" y="998"/>
                <a:ext cx="89" cy="115"/>
              </a:xfrm>
              <a:custGeom>
                <a:avLst/>
                <a:gdLst>
                  <a:gd name="T0" fmla="*/ 53 w 72"/>
                  <a:gd name="T1" fmla="*/ 95 h 95"/>
                  <a:gd name="T2" fmla="*/ 18 w 72"/>
                  <a:gd name="T3" fmla="*/ 95 h 95"/>
                  <a:gd name="T4" fmla="*/ 0 w 72"/>
                  <a:gd name="T5" fmla="*/ 77 h 95"/>
                  <a:gd name="T6" fmla="*/ 0 w 72"/>
                  <a:gd name="T7" fmla="*/ 18 h 95"/>
                  <a:gd name="T8" fmla="*/ 18 w 72"/>
                  <a:gd name="T9" fmla="*/ 0 h 95"/>
                  <a:gd name="T10" fmla="*/ 53 w 72"/>
                  <a:gd name="T11" fmla="*/ 0 h 95"/>
                  <a:gd name="T12" fmla="*/ 72 w 72"/>
                  <a:gd name="T13" fmla="*/ 18 h 95"/>
                  <a:gd name="T14" fmla="*/ 72 w 72"/>
                  <a:gd name="T15" fmla="*/ 77 h 95"/>
                  <a:gd name="T16" fmla="*/ 53 w 72"/>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5">
                    <a:moveTo>
                      <a:pt x="53" y="95"/>
                    </a:moveTo>
                    <a:cubicBezTo>
                      <a:pt x="18" y="95"/>
                      <a:pt x="18" y="95"/>
                      <a:pt x="18" y="95"/>
                    </a:cubicBezTo>
                    <a:cubicBezTo>
                      <a:pt x="8" y="95"/>
                      <a:pt x="0" y="87"/>
                      <a:pt x="0" y="77"/>
                    </a:cubicBezTo>
                    <a:cubicBezTo>
                      <a:pt x="0" y="18"/>
                      <a:pt x="0" y="18"/>
                      <a:pt x="0" y="18"/>
                    </a:cubicBezTo>
                    <a:cubicBezTo>
                      <a:pt x="0" y="8"/>
                      <a:pt x="8" y="0"/>
                      <a:pt x="18" y="0"/>
                    </a:cubicBezTo>
                    <a:cubicBezTo>
                      <a:pt x="53" y="0"/>
                      <a:pt x="53" y="0"/>
                      <a:pt x="53" y="0"/>
                    </a:cubicBezTo>
                    <a:cubicBezTo>
                      <a:pt x="64" y="0"/>
                      <a:pt x="72" y="8"/>
                      <a:pt x="72" y="18"/>
                    </a:cubicBezTo>
                    <a:cubicBezTo>
                      <a:pt x="72" y="77"/>
                      <a:pt x="72" y="77"/>
                      <a:pt x="72" y="77"/>
                    </a:cubicBezTo>
                    <a:cubicBezTo>
                      <a:pt x="72" y="87"/>
                      <a:pt x="64" y="95"/>
                      <a:pt x="53" y="9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47">
                <a:extLst>
                  <a:ext uri="{FF2B5EF4-FFF2-40B4-BE49-F238E27FC236}">
                    <a16:creationId xmlns:a16="http://schemas.microsoft.com/office/drawing/2014/main" id="{084E4298-5663-3646-9AFB-4C2CBB4236CE}"/>
                  </a:ext>
                </a:extLst>
              </p:cNvPr>
              <p:cNvSpPr>
                <a:spLocks noChangeArrowheads="1"/>
              </p:cNvSpPr>
              <p:nvPr/>
            </p:nvSpPr>
            <p:spPr bwMode="auto">
              <a:xfrm>
                <a:off x="4658" y="933"/>
                <a:ext cx="53" cy="52"/>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48">
                <a:extLst>
                  <a:ext uri="{FF2B5EF4-FFF2-40B4-BE49-F238E27FC236}">
                    <a16:creationId xmlns:a16="http://schemas.microsoft.com/office/drawing/2014/main" id="{ED5705DC-0DB3-B04D-BF95-F81608EE233C}"/>
                  </a:ext>
                </a:extLst>
              </p:cNvPr>
              <p:cNvSpPr>
                <a:spLocks/>
              </p:cNvSpPr>
              <p:nvPr/>
            </p:nvSpPr>
            <p:spPr bwMode="auto">
              <a:xfrm>
                <a:off x="4726" y="699"/>
                <a:ext cx="98" cy="55"/>
              </a:xfrm>
              <a:custGeom>
                <a:avLst/>
                <a:gdLst>
                  <a:gd name="T0" fmla="*/ 66 w 79"/>
                  <a:gd name="T1" fmla="*/ 45 h 45"/>
                  <a:gd name="T2" fmla="*/ 62 w 79"/>
                  <a:gd name="T3" fmla="*/ 44 h 45"/>
                  <a:gd name="T4" fmla="*/ 9 w 79"/>
                  <a:gd name="T5" fmla="*/ 25 h 45"/>
                  <a:gd name="T6" fmla="*/ 2 w 79"/>
                  <a:gd name="T7" fmla="*/ 10 h 45"/>
                  <a:gd name="T8" fmla="*/ 17 w 79"/>
                  <a:gd name="T9" fmla="*/ 3 h 45"/>
                  <a:gd name="T10" fmla="*/ 70 w 79"/>
                  <a:gd name="T11" fmla="*/ 22 h 45"/>
                  <a:gd name="T12" fmla="*/ 77 w 79"/>
                  <a:gd name="T13" fmla="*/ 37 h 45"/>
                  <a:gd name="T14" fmla="*/ 66 w 7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45">
                    <a:moveTo>
                      <a:pt x="66" y="45"/>
                    </a:moveTo>
                    <a:cubicBezTo>
                      <a:pt x="64" y="45"/>
                      <a:pt x="63" y="44"/>
                      <a:pt x="62" y="44"/>
                    </a:cubicBezTo>
                    <a:cubicBezTo>
                      <a:pt x="9" y="25"/>
                      <a:pt x="9" y="25"/>
                      <a:pt x="9" y="25"/>
                    </a:cubicBezTo>
                    <a:cubicBezTo>
                      <a:pt x="3" y="22"/>
                      <a:pt x="0" y="16"/>
                      <a:pt x="2" y="10"/>
                    </a:cubicBezTo>
                    <a:cubicBezTo>
                      <a:pt x="4" y="4"/>
                      <a:pt x="11" y="0"/>
                      <a:pt x="17" y="3"/>
                    </a:cubicBezTo>
                    <a:cubicBezTo>
                      <a:pt x="70" y="22"/>
                      <a:pt x="70" y="22"/>
                      <a:pt x="70" y="22"/>
                    </a:cubicBezTo>
                    <a:cubicBezTo>
                      <a:pt x="76" y="24"/>
                      <a:pt x="79" y="31"/>
                      <a:pt x="77" y="37"/>
                    </a:cubicBezTo>
                    <a:cubicBezTo>
                      <a:pt x="75" y="42"/>
                      <a:pt x="70" y="45"/>
                      <a:pt x="66"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49">
                <a:extLst>
                  <a:ext uri="{FF2B5EF4-FFF2-40B4-BE49-F238E27FC236}">
                    <a16:creationId xmlns:a16="http://schemas.microsoft.com/office/drawing/2014/main" id="{9D2606D3-1154-3149-A4C8-DA81D721FB5D}"/>
                  </a:ext>
                </a:extLst>
              </p:cNvPr>
              <p:cNvSpPr>
                <a:spLocks/>
              </p:cNvSpPr>
              <p:nvPr/>
            </p:nvSpPr>
            <p:spPr bwMode="auto">
              <a:xfrm>
                <a:off x="4664" y="744"/>
                <a:ext cx="142" cy="188"/>
              </a:xfrm>
              <a:custGeom>
                <a:avLst/>
                <a:gdLst>
                  <a:gd name="T0" fmla="*/ 103 w 115"/>
                  <a:gd name="T1" fmla="*/ 18 h 156"/>
                  <a:gd name="T2" fmla="*/ 62 w 115"/>
                  <a:gd name="T3" fmla="*/ 3 h 156"/>
                  <a:gd name="T4" fmla="*/ 42 w 115"/>
                  <a:gd name="T5" fmla="*/ 13 h 156"/>
                  <a:gd name="T6" fmla="*/ 3 w 115"/>
                  <a:gd name="T7" fmla="*/ 118 h 156"/>
                  <a:gd name="T8" fmla="*/ 12 w 115"/>
                  <a:gd name="T9" fmla="*/ 138 h 156"/>
                  <a:gd name="T10" fmla="*/ 53 w 115"/>
                  <a:gd name="T11" fmla="*/ 153 h 156"/>
                  <a:gd name="T12" fmla="*/ 73 w 115"/>
                  <a:gd name="T13" fmla="*/ 143 h 156"/>
                  <a:gd name="T14" fmla="*/ 112 w 115"/>
                  <a:gd name="T15" fmla="*/ 39 h 156"/>
                  <a:gd name="T16" fmla="*/ 103 w 115"/>
                  <a:gd name="T17"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56">
                    <a:moveTo>
                      <a:pt x="103" y="18"/>
                    </a:moveTo>
                    <a:cubicBezTo>
                      <a:pt x="62" y="3"/>
                      <a:pt x="62" y="3"/>
                      <a:pt x="62" y="3"/>
                    </a:cubicBezTo>
                    <a:cubicBezTo>
                      <a:pt x="54" y="0"/>
                      <a:pt x="45" y="5"/>
                      <a:pt x="42" y="13"/>
                    </a:cubicBezTo>
                    <a:cubicBezTo>
                      <a:pt x="3" y="118"/>
                      <a:pt x="3" y="118"/>
                      <a:pt x="3" y="118"/>
                    </a:cubicBezTo>
                    <a:cubicBezTo>
                      <a:pt x="0" y="126"/>
                      <a:pt x="4" y="135"/>
                      <a:pt x="12" y="138"/>
                    </a:cubicBezTo>
                    <a:cubicBezTo>
                      <a:pt x="53" y="153"/>
                      <a:pt x="53" y="153"/>
                      <a:pt x="53" y="153"/>
                    </a:cubicBezTo>
                    <a:cubicBezTo>
                      <a:pt x="61" y="156"/>
                      <a:pt x="70" y="151"/>
                      <a:pt x="73" y="143"/>
                    </a:cubicBezTo>
                    <a:cubicBezTo>
                      <a:pt x="112" y="39"/>
                      <a:pt x="112" y="39"/>
                      <a:pt x="112" y="39"/>
                    </a:cubicBezTo>
                    <a:cubicBezTo>
                      <a:pt x="115" y="30"/>
                      <a:pt x="111" y="21"/>
                      <a:pt x="103"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50">
                <a:extLst>
                  <a:ext uri="{FF2B5EF4-FFF2-40B4-BE49-F238E27FC236}">
                    <a16:creationId xmlns:a16="http://schemas.microsoft.com/office/drawing/2014/main" id="{3E988AC8-F918-A647-80D8-3E7109626395}"/>
                  </a:ext>
                </a:extLst>
              </p:cNvPr>
              <p:cNvSpPr>
                <a:spLocks/>
              </p:cNvSpPr>
              <p:nvPr/>
            </p:nvSpPr>
            <p:spPr bwMode="auto">
              <a:xfrm>
                <a:off x="4589" y="839"/>
                <a:ext cx="342" cy="340"/>
              </a:xfrm>
              <a:custGeom>
                <a:avLst/>
                <a:gdLst>
                  <a:gd name="T0" fmla="*/ 136 w 277"/>
                  <a:gd name="T1" fmla="*/ 282 h 282"/>
                  <a:gd name="T2" fmla="*/ 19 w 277"/>
                  <a:gd name="T3" fmla="*/ 282 h 282"/>
                  <a:gd name="T4" fmla="*/ 0 w 277"/>
                  <a:gd name="T5" fmla="*/ 263 h 282"/>
                  <a:gd name="T6" fmla="*/ 19 w 277"/>
                  <a:gd name="T7" fmla="*/ 243 h 282"/>
                  <a:gd name="T8" fmla="*/ 136 w 277"/>
                  <a:gd name="T9" fmla="*/ 243 h 282"/>
                  <a:gd name="T10" fmla="*/ 238 w 277"/>
                  <a:gd name="T11" fmla="*/ 141 h 282"/>
                  <a:gd name="T12" fmla="*/ 136 w 277"/>
                  <a:gd name="T13" fmla="*/ 38 h 282"/>
                  <a:gd name="T14" fmla="*/ 117 w 277"/>
                  <a:gd name="T15" fmla="*/ 19 h 282"/>
                  <a:gd name="T16" fmla="*/ 136 w 277"/>
                  <a:gd name="T17" fmla="*/ 0 h 282"/>
                  <a:gd name="T18" fmla="*/ 277 w 277"/>
                  <a:gd name="T19" fmla="*/ 141 h 282"/>
                  <a:gd name="T20" fmla="*/ 136 w 277"/>
                  <a:gd name="T21"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82">
                    <a:moveTo>
                      <a:pt x="136" y="282"/>
                    </a:moveTo>
                    <a:cubicBezTo>
                      <a:pt x="19" y="282"/>
                      <a:pt x="19" y="282"/>
                      <a:pt x="19" y="282"/>
                    </a:cubicBezTo>
                    <a:cubicBezTo>
                      <a:pt x="8" y="282"/>
                      <a:pt x="0" y="273"/>
                      <a:pt x="0" y="263"/>
                    </a:cubicBezTo>
                    <a:cubicBezTo>
                      <a:pt x="0" y="252"/>
                      <a:pt x="8" y="243"/>
                      <a:pt x="19" y="243"/>
                    </a:cubicBezTo>
                    <a:cubicBezTo>
                      <a:pt x="136" y="243"/>
                      <a:pt x="136" y="243"/>
                      <a:pt x="136" y="243"/>
                    </a:cubicBezTo>
                    <a:cubicBezTo>
                      <a:pt x="193" y="243"/>
                      <a:pt x="238" y="197"/>
                      <a:pt x="238" y="141"/>
                    </a:cubicBezTo>
                    <a:cubicBezTo>
                      <a:pt x="238" y="84"/>
                      <a:pt x="193" y="38"/>
                      <a:pt x="136" y="38"/>
                    </a:cubicBezTo>
                    <a:cubicBezTo>
                      <a:pt x="125" y="38"/>
                      <a:pt x="117" y="30"/>
                      <a:pt x="117" y="19"/>
                    </a:cubicBezTo>
                    <a:cubicBezTo>
                      <a:pt x="117" y="8"/>
                      <a:pt x="125" y="0"/>
                      <a:pt x="136" y="0"/>
                    </a:cubicBezTo>
                    <a:cubicBezTo>
                      <a:pt x="214" y="0"/>
                      <a:pt x="277" y="63"/>
                      <a:pt x="277" y="141"/>
                    </a:cubicBezTo>
                    <a:cubicBezTo>
                      <a:pt x="277" y="219"/>
                      <a:pt x="214" y="282"/>
                      <a:pt x="136" y="28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9" name="Round Same Side Corner Rectangle 178">
            <a:extLst>
              <a:ext uri="{FF2B5EF4-FFF2-40B4-BE49-F238E27FC236}">
                <a16:creationId xmlns:a16="http://schemas.microsoft.com/office/drawing/2014/main" id="{334488E1-7380-4842-B489-E09C0ABDBAD0}"/>
              </a:ext>
            </a:extLst>
          </p:cNvPr>
          <p:cNvSpPr/>
          <p:nvPr/>
        </p:nvSpPr>
        <p:spPr>
          <a:xfrm rot="5400000">
            <a:off x="1929765" y="-1783580"/>
            <a:ext cx="274320" cy="4114800"/>
          </a:xfrm>
          <a:prstGeom prst="round2SameRect">
            <a:avLst>
              <a:gd name="adj1" fmla="val 50000"/>
              <a:gd name="adj2" fmla="val 0"/>
            </a:avLst>
          </a:prstGeom>
          <a:solidFill>
            <a:schemeClr val="bg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rtlCol="0" anchor="ctr"/>
          <a:lstStyle/>
          <a:p>
            <a:pPr lvl="0" defTabSz="457189" eaLnBrk="0" hangingPunct="0">
              <a:defRPr/>
            </a:pPr>
            <a:r>
              <a:rPr lang="en-US" sz="1200" b="1" dirty="0">
                <a:solidFill>
                  <a:schemeClr val="bg2"/>
                </a:solidFill>
                <a:cs typeface="CiscoSansTT" panose="020B0503020201020303" pitchFamily="34" charset="0"/>
              </a:rPr>
              <a:t>Umbrella Integration</a:t>
            </a:r>
          </a:p>
        </p:txBody>
      </p:sp>
      <p:pic>
        <p:nvPicPr>
          <p:cNvPr id="11" name="Picture 10">
            <a:extLst>
              <a:ext uri="{FF2B5EF4-FFF2-40B4-BE49-F238E27FC236}">
                <a16:creationId xmlns:a16="http://schemas.microsoft.com/office/drawing/2014/main" id="{7B4460DF-F0E1-5443-87B0-547653063EAA}"/>
              </a:ext>
            </a:extLst>
          </p:cNvPr>
          <p:cNvPicPr>
            <a:picLocks noChangeAspect="1"/>
          </p:cNvPicPr>
          <p:nvPr/>
        </p:nvPicPr>
        <p:blipFill rotWithShape="1">
          <a:blip r:embed="rId4"/>
          <a:srcRect t="5825" b="4171"/>
          <a:stretch/>
        </p:blipFill>
        <p:spPr>
          <a:xfrm>
            <a:off x="4081743" y="1510283"/>
            <a:ext cx="4534003" cy="2742466"/>
          </a:xfrm>
          <a:prstGeom prst="rect">
            <a:avLst/>
          </a:prstGeom>
        </p:spPr>
      </p:pic>
      <p:pic>
        <p:nvPicPr>
          <p:cNvPr id="253" name="Thunderbolt_Desktop-Monitor_Cutout.png">
            <a:extLst>
              <a:ext uri="{FF2B5EF4-FFF2-40B4-BE49-F238E27FC236}">
                <a16:creationId xmlns:a16="http://schemas.microsoft.com/office/drawing/2014/main" id="{FA90CA31-0121-B24F-841D-86DC07373ED5}"/>
              </a:ext>
            </a:extLst>
          </p:cNvPr>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42498" y="1374789"/>
            <a:ext cx="476682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17392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30AE7D4-0FBC-A346-898C-600BF4E0DEB7}"/>
              </a:ext>
            </a:extLst>
          </p:cNvPr>
          <p:cNvSpPr/>
          <p:nvPr/>
        </p:nvSpPr>
        <p:spPr>
          <a:xfrm>
            <a:off x="528254" y="1374789"/>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330DE19D-FAB9-BC4D-ABB9-118E5774CAE3}"/>
              </a:ext>
            </a:extLst>
          </p:cNvPr>
          <p:cNvSpPr/>
          <p:nvPr/>
        </p:nvSpPr>
        <p:spPr>
          <a:xfrm>
            <a:off x="528253" y="3349960"/>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BB58B437-05F6-6A46-B2AC-1B5D2F9013AB}"/>
              </a:ext>
            </a:extLst>
          </p:cNvPr>
          <p:cNvSpPr/>
          <p:nvPr/>
        </p:nvSpPr>
        <p:spPr>
          <a:xfrm>
            <a:off x="528254" y="2349899"/>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F2D9B9F-654A-7744-B5D9-C104B1247510}"/>
              </a:ext>
            </a:extLst>
          </p:cNvPr>
          <p:cNvPicPr>
            <a:picLocks noChangeAspect="1"/>
          </p:cNvPicPr>
          <p:nvPr/>
        </p:nvPicPr>
        <p:blipFill>
          <a:blip r:embed="rId3"/>
          <a:stretch>
            <a:fillRect/>
          </a:stretch>
        </p:blipFill>
        <p:spPr>
          <a:xfrm>
            <a:off x="644442" y="2476674"/>
            <a:ext cx="617220" cy="617220"/>
          </a:xfrm>
          <a:prstGeom prst="rect">
            <a:avLst/>
          </a:prstGeom>
        </p:spPr>
      </p:pic>
      <p:pic>
        <p:nvPicPr>
          <p:cNvPr id="12" name="Picture 11">
            <a:extLst>
              <a:ext uri="{FF2B5EF4-FFF2-40B4-BE49-F238E27FC236}">
                <a16:creationId xmlns:a16="http://schemas.microsoft.com/office/drawing/2014/main" id="{2A4254ED-B242-E740-A137-1BB84FB40CD4}"/>
              </a:ext>
            </a:extLst>
          </p:cNvPr>
          <p:cNvPicPr>
            <a:picLocks noChangeAspect="1"/>
          </p:cNvPicPr>
          <p:nvPr/>
        </p:nvPicPr>
        <p:blipFill>
          <a:blip r:embed="rId4"/>
          <a:stretch>
            <a:fillRect/>
          </a:stretch>
        </p:blipFill>
        <p:spPr>
          <a:xfrm>
            <a:off x="644442" y="3492744"/>
            <a:ext cx="617220" cy="617220"/>
          </a:xfrm>
          <a:prstGeom prst="rect">
            <a:avLst/>
          </a:prstGeom>
        </p:spPr>
      </p:pic>
      <p:pic>
        <p:nvPicPr>
          <p:cNvPr id="13" name="Picture 12">
            <a:extLst>
              <a:ext uri="{FF2B5EF4-FFF2-40B4-BE49-F238E27FC236}">
                <a16:creationId xmlns:a16="http://schemas.microsoft.com/office/drawing/2014/main" id="{4A20F9B2-73FD-9143-A067-CE376449347E}"/>
              </a:ext>
            </a:extLst>
          </p:cNvPr>
          <p:cNvPicPr>
            <a:picLocks noChangeAspect="1"/>
          </p:cNvPicPr>
          <p:nvPr/>
        </p:nvPicPr>
        <p:blipFill>
          <a:blip r:embed="rId5"/>
          <a:stretch>
            <a:fillRect/>
          </a:stretch>
        </p:blipFill>
        <p:spPr>
          <a:xfrm>
            <a:off x="644442" y="1527825"/>
            <a:ext cx="617220" cy="617220"/>
          </a:xfrm>
          <a:prstGeom prst="ellipse">
            <a:avLst/>
          </a:prstGeom>
        </p:spPr>
      </p:pic>
      <p:sp>
        <p:nvSpPr>
          <p:cNvPr id="14" name="Rectangle 13">
            <a:extLst>
              <a:ext uri="{FF2B5EF4-FFF2-40B4-BE49-F238E27FC236}">
                <a16:creationId xmlns:a16="http://schemas.microsoft.com/office/drawing/2014/main" id="{1E6C5898-421B-6846-9C2B-AF975ABC245B}"/>
              </a:ext>
            </a:extLst>
          </p:cNvPr>
          <p:cNvSpPr/>
          <p:nvPr/>
        </p:nvSpPr>
        <p:spPr>
          <a:xfrm>
            <a:off x="1409700" y="2349899"/>
            <a:ext cx="2411632" cy="914400"/>
          </a:xfrm>
          <a:prstGeom prst="rect">
            <a:avLst/>
          </a:prstGeom>
        </p:spPr>
        <p:txBody>
          <a:bodyPr wrap="square" lIns="0" tIns="0" rIns="0" bIns="0" anchor="ctr" anchorCtr="0">
            <a:noAutofit/>
          </a:bodyPr>
          <a:lstStyle/>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solidFill>
                <a:effectLst/>
                <a:uLnTx/>
                <a:uFillTx/>
                <a:latin typeface="+mj-lt"/>
                <a:ea typeface="ＭＳ Ｐゴシック" panose="020B0600070205080204" pitchFamily="34" charset="-128"/>
                <a:cs typeface="+mn-cs"/>
              </a:rPr>
              <a:t>Search for multiple email addresses, subject lines, attachments at once to understand how a threat has spread.</a:t>
            </a:r>
            <a:endParaRPr kumimoji="0" lang="en-US" sz="1100" b="1" i="0" u="none" strike="noStrike" kern="1200" cap="none" spc="0" normalizeH="0" baseline="0" noProof="0" dirty="0">
              <a:ln>
                <a:noFill/>
              </a:ln>
              <a:solidFill>
                <a:srgbClr val="FFC000"/>
              </a:solidFill>
              <a:effectLst/>
              <a:uLnTx/>
              <a:uFillTx/>
              <a:latin typeface="+mj-lt"/>
              <a:ea typeface="ＭＳ Ｐゴシック" panose="020B0600070205080204" pitchFamily="34" charset="-128"/>
              <a:cs typeface="+mn-cs"/>
            </a:endParaRPr>
          </a:p>
        </p:txBody>
      </p:sp>
      <p:sp>
        <p:nvSpPr>
          <p:cNvPr id="15" name="Rectangle 14">
            <a:extLst>
              <a:ext uri="{FF2B5EF4-FFF2-40B4-BE49-F238E27FC236}">
                <a16:creationId xmlns:a16="http://schemas.microsoft.com/office/drawing/2014/main" id="{513702A8-FF0F-B845-B199-D5468396185E}"/>
              </a:ext>
            </a:extLst>
          </p:cNvPr>
          <p:cNvSpPr/>
          <p:nvPr/>
        </p:nvSpPr>
        <p:spPr>
          <a:xfrm>
            <a:off x="1409700" y="1374789"/>
            <a:ext cx="2362307" cy="914400"/>
          </a:xfrm>
          <a:prstGeom prst="rect">
            <a:avLst/>
          </a:prstGeom>
        </p:spPr>
        <p:txBody>
          <a:bodyPr wrap="square" lIns="0" tIns="0" rIns="0" bIns="0" anchor="ctr" anchorCtr="0">
            <a:noAutofit/>
          </a:bodyPr>
          <a:lstStyle/>
          <a:p>
            <a:pPr marL="6350" marR="0" lvl="1" algn="l" defTabSz="457189" rtl="0" eaLnBrk="0" fontAlgn="base" latinLnBrk="0" hangingPunct="0">
              <a:lnSpc>
                <a:spcPct val="100000"/>
              </a:lnSpc>
              <a:spcBef>
                <a:spcPct val="0"/>
              </a:spcBef>
              <a:spcAft>
                <a:spcPct val="0"/>
              </a:spcAft>
              <a:buClrTx/>
              <a:buSzTx/>
              <a:buFontTx/>
              <a:buNone/>
              <a:defRPr/>
            </a:pPr>
            <a:r>
              <a:rPr kumimoji="0" lang="en-US" sz="1100" b="0" i="0" u="none" strike="noStrike" kern="1200" cap="none" spc="0" normalizeH="0" baseline="0" noProof="0" dirty="0">
                <a:ln>
                  <a:noFill/>
                </a:ln>
                <a:solidFill>
                  <a:srgbClr val="282828"/>
                </a:solidFill>
                <a:effectLst/>
                <a:uLnTx/>
                <a:uFillTx/>
                <a:latin typeface="+mj-lt"/>
                <a:ea typeface="ＭＳ Ｐゴシック" panose="020B0600070205080204" pitchFamily="34" charset="-128"/>
                <a:cs typeface="+mn-cs"/>
              </a:rPr>
              <a:t>Understand email as a threat vector by visualizing message, sender, and target relationships in the context of a threat.</a:t>
            </a:r>
          </a:p>
        </p:txBody>
      </p:sp>
      <p:sp>
        <p:nvSpPr>
          <p:cNvPr id="19" name="Rectangle 18">
            <a:extLst>
              <a:ext uri="{FF2B5EF4-FFF2-40B4-BE49-F238E27FC236}">
                <a16:creationId xmlns:a16="http://schemas.microsoft.com/office/drawing/2014/main" id="{353F43AF-F608-DC4E-A8AB-E544618D4A38}"/>
              </a:ext>
            </a:extLst>
          </p:cNvPr>
          <p:cNvSpPr/>
          <p:nvPr/>
        </p:nvSpPr>
        <p:spPr>
          <a:xfrm>
            <a:off x="1409699" y="3349960"/>
            <a:ext cx="2228307" cy="902788"/>
          </a:xfrm>
          <a:prstGeom prst="rect">
            <a:avLst/>
          </a:prstGeom>
        </p:spPr>
        <p:txBody>
          <a:bodyPr wrap="square" lIns="0" tIns="0" rIns="0" bIns="0" anchor="ctr" anchorCtr="0">
            <a:noAutofit/>
          </a:bodyPr>
          <a:lstStyle/>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82828"/>
                </a:solidFill>
                <a:effectLst/>
                <a:uLnTx/>
                <a:uFillTx/>
                <a:latin typeface="+mj-lt"/>
                <a:ea typeface="ＭＳ Ｐゴシック" panose="020B0600070205080204" pitchFamily="34" charset="-128"/>
                <a:cs typeface="+mn-cs"/>
              </a:rPr>
              <a:t>Expand visibility for your </a:t>
            </a:r>
            <a:r>
              <a:rPr lang="en-US" sz="1100" dirty="0">
                <a:solidFill>
                  <a:srgbClr val="282828"/>
                </a:solidFill>
                <a:latin typeface="+mj-lt"/>
                <a:ea typeface="ＭＳ Ｐゴシック" panose="020B0600070205080204" pitchFamily="34" charset="-128"/>
                <a:cs typeface="+mn-cs"/>
              </a:rPr>
              <a:t>SOC </a:t>
            </a:r>
            <a:r>
              <a:rPr kumimoji="0" lang="en-US" sz="1100" b="0" i="0" u="none" strike="noStrike" kern="1200" cap="none" spc="0" normalizeH="0" baseline="0" noProof="0" dirty="0">
                <a:ln>
                  <a:noFill/>
                </a:ln>
                <a:solidFill>
                  <a:srgbClr val="282828"/>
                </a:solidFill>
                <a:effectLst/>
                <a:uLnTx/>
                <a:uFillTx/>
                <a:latin typeface="+mj-lt"/>
                <a:ea typeface="ＭＳ Ｐゴシック" panose="020B0600070205080204" pitchFamily="34" charset="-128"/>
                <a:cs typeface="+mn-cs"/>
              </a:rPr>
              <a:t>into email and other threat artifacts</a:t>
            </a:r>
          </a:p>
        </p:txBody>
      </p:sp>
      <p:sp>
        <p:nvSpPr>
          <p:cNvPr id="5" name="Title 4">
            <a:extLst>
              <a:ext uri="{FF2B5EF4-FFF2-40B4-BE49-F238E27FC236}">
                <a16:creationId xmlns:a16="http://schemas.microsoft.com/office/drawing/2014/main" id="{94D65680-5C16-5A43-9124-3CDEC8E96E14}"/>
              </a:ext>
            </a:extLst>
          </p:cNvPr>
          <p:cNvSpPr>
            <a:spLocks noGrp="1"/>
          </p:cNvSpPr>
          <p:nvPr>
            <p:ph type="title"/>
          </p:nvPr>
        </p:nvSpPr>
        <p:spPr/>
        <p:txBody>
          <a:bodyPr/>
          <a:lstStyle/>
          <a:p>
            <a:r>
              <a:rPr lang="en-US" dirty="0"/>
              <a:t>Cisco Threat Response + Email Security</a:t>
            </a:r>
          </a:p>
        </p:txBody>
      </p:sp>
      <p:sp>
        <p:nvSpPr>
          <p:cNvPr id="17" name="Round Same Side Corner Rectangle 16">
            <a:extLst>
              <a:ext uri="{FF2B5EF4-FFF2-40B4-BE49-F238E27FC236}">
                <a16:creationId xmlns:a16="http://schemas.microsoft.com/office/drawing/2014/main" id="{5EE9E0A5-A54C-C144-AD8B-C0C8370D272D}"/>
              </a:ext>
            </a:extLst>
          </p:cNvPr>
          <p:cNvSpPr/>
          <p:nvPr/>
        </p:nvSpPr>
        <p:spPr>
          <a:xfrm rot="5400000">
            <a:off x="2149312" y="-2012180"/>
            <a:ext cx="274320" cy="4572000"/>
          </a:xfrm>
          <a:prstGeom prst="round2SameRect">
            <a:avLst>
              <a:gd name="adj1" fmla="val 50000"/>
              <a:gd name="adj2" fmla="val 0"/>
            </a:avLst>
          </a:prstGeom>
          <a:solidFill>
            <a:schemeClr val="bg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rtlCol="0" anchor="ctr"/>
          <a:lstStyle/>
          <a:p>
            <a:pPr lvl="0" defTabSz="457189" eaLnBrk="0" hangingPunct="0">
              <a:defRPr/>
            </a:pPr>
            <a:r>
              <a:rPr lang="en-US" sz="1200" b="1" dirty="0">
                <a:solidFill>
                  <a:schemeClr val="bg2"/>
                </a:solidFill>
                <a:cs typeface="CiscoSansTT" panose="020B0503020201020303" pitchFamily="34" charset="0"/>
              </a:rPr>
              <a:t>Email Security integration</a:t>
            </a:r>
          </a:p>
        </p:txBody>
      </p:sp>
      <p:grpSp>
        <p:nvGrpSpPr>
          <p:cNvPr id="2" name="Group 1">
            <a:extLst>
              <a:ext uri="{FF2B5EF4-FFF2-40B4-BE49-F238E27FC236}">
                <a16:creationId xmlns:a16="http://schemas.microsoft.com/office/drawing/2014/main" id="{57C314CE-EAB4-344E-9F3D-63A9EBF43609}"/>
              </a:ext>
            </a:extLst>
          </p:cNvPr>
          <p:cNvGrpSpPr>
            <a:grpSpLocks noChangeAspect="1"/>
          </p:cNvGrpSpPr>
          <p:nvPr/>
        </p:nvGrpSpPr>
        <p:grpSpPr>
          <a:xfrm>
            <a:off x="3942498" y="1374789"/>
            <a:ext cx="4766826" cy="3657600"/>
            <a:chOff x="3740281" y="1198949"/>
            <a:chExt cx="4940866" cy="3791141"/>
          </a:xfrm>
        </p:grpSpPr>
        <p:pic>
          <p:nvPicPr>
            <p:cNvPr id="20" name="Picture 19" descr="A screenshot of a cell phone&#10;&#10;Description automatically generated">
              <a:extLst>
                <a:ext uri="{FF2B5EF4-FFF2-40B4-BE49-F238E27FC236}">
                  <a16:creationId xmlns:a16="http://schemas.microsoft.com/office/drawing/2014/main" id="{8A5811CA-F86A-D94D-B9BF-5A382D7BB1B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195" b="-1"/>
            <a:stretch/>
          </p:blipFill>
          <p:spPr>
            <a:xfrm>
              <a:off x="3969654" y="1414569"/>
              <a:ext cx="4513846" cy="2686006"/>
            </a:xfrm>
            <a:prstGeom prst="rect">
              <a:avLst/>
            </a:prstGeom>
          </p:spPr>
        </p:pic>
        <p:pic>
          <p:nvPicPr>
            <p:cNvPr id="22" name="Thunderbolt_Desktop-Monitor_Cutout.png">
              <a:extLst>
                <a:ext uri="{FF2B5EF4-FFF2-40B4-BE49-F238E27FC236}">
                  <a16:creationId xmlns:a16="http://schemas.microsoft.com/office/drawing/2014/main" id="{FDF83267-E669-894A-84EB-67F116B7041E}"/>
                </a:ext>
              </a:extLst>
            </p:cNvPr>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40281" y="1198949"/>
              <a:ext cx="4940866" cy="379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Tree>
    <p:extLst>
      <p:ext uri="{BB962C8B-B14F-4D97-AF65-F5344CB8AC3E}">
        <p14:creationId xmlns:p14="http://schemas.microsoft.com/office/powerpoint/2010/main" val="383120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FE025D9-F998-EF49-ACD7-C5F332184F52}"/>
              </a:ext>
            </a:extLst>
          </p:cNvPr>
          <p:cNvSpPr/>
          <p:nvPr/>
        </p:nvSpPr>
        <p:spPr>
          <a:xfrm>
            <a:off x="533400" y="1664580"/>
            <a:ext cx="3365779" cy="349257"/>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0" rIns="91430" bIns="0" rtlCol="0" anchor="ctr"/>
          <a:lstStyle/>
          <a:p>
            <a:pPr marL="0" marR="0" lvl="0" indent="0" algn="l" defTabSz="45713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What happened?</a:t>
            </a:r>
          </a:p>
        </p:txBody>
      </p:sp>
      <p:sp>
        <p:nvSpPr>
          <p:cNvPr id="5" name="Rounded Rectangle 4">
            <a:extLst>
              <a:ext uri="{FF2B5EF4-FFF2-40B4-BE49-F238E27FC236}">
                <a16:creationId xmlns:a16="http://schemas.microsoft.com/office/drawing/2014/main" id="{6E3E7E21-8444-FD40-A31D-1CF12E09118E}"/>
              </a:ext>
            </a:extLst>
          </p:cNvPr>
          <p:cNvSpPr/>
          <p:nvPr/>
        </p:nvSpPr>
        <p:spPr>
          <a:xfrm>
            <a:off x="533400" y="2068334"/>
            <a:ext cx="3365779" cy="349257"/>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0" rIns="91430" bIns="0" rtlCol="0" anchor="ctr"/>
          <a:lstStyle/>
          <a:p>
            <a:pPr marL="0" marR="0" lvl="0" indent="0" algn="l" defTabSz="45713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Where did the malware come from?</a:t>
            </a:r>
          </a:p>
        </p:txBody>
      </p:sp>
      <p:sp>
        <p:nvSpPr>
          <p:cNvPr id="6" name="Rounded Rectangle 5">
            <a:extLst>
              <a:ext uri="{FF2B5EF4-FFF2-40B4-BE49-F238E27FC236}">
                <a16:creationId xmlns:a16="http://schemas.microsoft.com/office/drawing/2014/main" id="{8DB4C8FC-1FB0-7B45-87B6-6A6ED1E0F3E6}"/>
              </a:ext>
            </a:extLst>
          </p:cNvPr>
          <p:cNvSpPr/>
          <p:nvPr/>
        </p:nvSpPr>
        <p:spPr>
          <a:xfrm>
            <a:off x="533400" y="2472089"/>
            <a:ext cx="3365779" cy="349257"/>
          </a:xfrm>
          <a:prstGeom prst="roundRect">
            <a:avLst>
              <a:gd name="adj" fmla="val 50000"/>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0" rIns="91430" bIns="0" rtlCol="0" anchor="ctr"/>
          <a:lstStyle/>
          <a:p>
            <a:pPr marL="0" marR="0" lvl="0" indent="0" algn="l" defTabSz="457200" rtl="0" eaLnBrk="0" fontAlgn="base" latinLnBrk="0" hangingPunct="0">
              <a:lnSpc>
                <a:spcPct val="115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C36"/>
              </a:solidFill>
              <a:effectLst/>
              <a:uLnTx/>
              <a:uFillTx/>
              <a:latin typeface="Arial" panose="020B0604020202020204" pitchFamily="34" charset="0"/>
              <a:ea typeface="+mn-ea"/>
              <a:cs typeface="+mn-cs"/>
            </a:endParaRPr>
          </a:p>
          <a:p>
            <a:pPr marL="0" marR="0" lvl="0" indent="0" algn="l" defTabSz="457200" rtl="0" eaLnBrk="0" fontAlgn="base" latinLnBrk="0" hangingPunct="0">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What is in the email attachment?”</a:t>
            </a:r>
          </a:p>
          <a:p>
            <a:pPr marL="0" marR="0" lvl="0" indent="0" algn="l" defTabSz="45713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7" name="Rounded Rectangle 6">
            <a:extLst>
              <a:ext uri="{FF2B5EF4-FFF2-40B4-BE49-F238E27FC236}">
                <a16:creationId xmlns:a16="http://schemas.microsoft.com/office/drawing/2014/main" id="{F6069F08-D8B9-4C41-BDFC-607C73624B3A}"/>
              </a:ext>
            </a:extLst>
          </p:cNvPr>
          <p:cNvSpPr/>
          <p:nvPr/>
        </p:nvSpPr>
        <p:spPr>
          <a:xfrm>
            <a:off x="533400" y="2875843"/>
            <a:ext cx="3365779" cy="349257"/>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91430" rIns="91430" bIns="91430" rtlCol="0" anchor="ctr"/>
          <a:lstStyle/>
          <a:p>
            <a:pPr marL="0" marR="0" lvl="0" indent="0" algn="l" defTabSz="45713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How bad is it?</a:t>
            </a:r>
          </a:p>
        </p:txBody>
      </p:sp>
      <p:sp>
        <p:nvSpPr>
          <p:cNvPr id="8" name="Rounded Rectangle 7">
            <a:extLst>
              <a:ext uri="{FF2B5EF4-FFF2-40B4-BE49-F238E27FC236}">
                <a16:creationId xmlns:a16="http://schemas.microsoft.com/office/drawing/2014/main" id="{C7D816F3-CC91-A342-9A1E-1309D7D90D2B}"/>
              </a:ext>
            </a:extLst>
          </p:cNvPr>
          <p:cNvSpPr/>
          <p:nvPr/>
        </p:nvSpPr>
        <p:spPr>
          <a:xfrm>
            <a:off x="533400" y="3279597"/>
            <a:ext cx="3365779" cy="349257"/>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0" rIns="91430" bIns="0" rtlCol="0" anchor="ctr"/>
          <a:lstStyle/>
          <a:p>
            <a:pPr marL="0" marR="0" lvl="0" indent="0" algn="l" defTabSz="45713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How far has it spread?</a:t>
            </a:r>
          </a:p>
        </p:txBody>
      </p:sp>
      <p:pic>
        <p:nvPicPr>
          <p:cNvPr id="11" name="Picture 10">
            <a:extLst>
              <a:ext uri="{FF2B5EF4-FFF2-40B4-BE49-F238E27FC236}">
                <a16:creationId xmlns:a16="http://schemas.microsoft.com/office/drawing/2014/main" id="{457D581A-F168-884C-B211-FF90196322E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774499" y="1430963"/>
            <a:ext cx="4696763" cy="2872200"/>
          </a:xfrm>
          <a:prstGeom prst="rect">
            <a:avLst/>
          </a:prstGeom>
        </p:spPr>
      </p:pic>
      <p:sp>
        <p:nvSpPr>
          <p:cNvPr id="3" name="Title 2">
            <a:extLst>
              <a:ext uri="{FF2B5EF4-FFF2-40B4-BE49-F238E27FC236}">
                <a16:creationId xmlns:a16="http://schemas.microsoft.com/office/drawing/2014/main" id="{E9644C99-AF02-2D4B-A167-2B8EAF0CCD1D}"/>
              </a:ext>
            </a:extLst>
          </p:cNvPr>
          <p:cNvSpPr>
            <a:spLocks noGrp="1"/>
          </p:cNvSpPr>
          <p:nvPr>
            <p:ph type="title"/>
          </p:nvPr>
        </p:nvSpPr>
        <p:spPr/>
        <p:txBody>
          <a:bodyPr/>
          <a:lstStyle/>
          <a:p>
            <a:r>
              <a:rPr lang="en-US" dirty="0">
                <a:solidFill>
                  <a:srgbClr val="005073"/>
                </a:solidFill>
              </a:rPr>
              <a:t>Cisco Threat Response + Email Security </a:t>
            </a:r>
            <a:endParaRPr lang="en-US" dirty="0"/>
          </a:p>
        </p:txBody>
      </p:sp>
      <p:pic>
        <p:nvPicPr>
          <p:cNvPr id="9" name="Picture 2">
            <a:extLst>
              <a:ext uri="{FF2B5EF4-FFF2-40B4-BE49-F238E27FC236}">
                <a16:creationId xmlns:a16="http://schemas.microsoft.com/office/drawing/2014/main" id="{D9D3126D-2C44-A34E-B3BA-695E02FB64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566934" y="888276"/>
            <a:ext cx="7056127" cy="42948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1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F3D0C-5059-B342-AD26-161BBD6B22F6}"/>
              </a:ext>
            </a:extLst>
          </p:cNvPr>
          <p:cNvSpPr>
            <a:spLocks noGrp="1"/>
          </p:cNvSpPr>
          <p:nvPr>
            <p:ph type="title"/>
          </p:nvPr>
        </p:nvSpPr>
        <p:spPr>
          <a:xfrm>
            <a:off x="437766" y="499713"/>
            <a:ext cx="8345488" cy="731837"/>
          </a:xfrm>
        </p:spPr>
        <p:txBody>
          <a:bodyPr/>
          <a:lstStyle/>
          <a:p>
            <a:r>
              <a:rPr lang="en-US" dirty="0">
                <a:solidFill>
                  <a:srgbClr val="005073"/>
                </a:solidFill>
              </a:rPr>
              <a:t>Cisco Threat Response + Firepower NGFW/NGIPS</a:t>
            </a:r>
            <a:endParaRPr lang="en-US" dirty="0"/>
          </a:p>
        </p:txBody>
      </p:sp>
      <p:sp>
        <p:nvSpPr>
          <p:cNvPr id="18" name="Round Same Side Corner Rectangle 17">
            <a:extLst>
              <a:ext uri="{FF2B5EF4-FFF2-40B4-BE49-F238E27FC236}">
                <a16:creationId xmlns:a16="http://schemas.microsoft.com/office/drawing/2014/main" id="{E8D1D847-7507-444C-B634-578740F114B7}"/>
              </a:ext>
            </a:extLst>
          </p:cNvPr>
          <p:cNvSpPr/>
          <p:nvPr/>
        </p:nvSpPr>
        <p:spPr>
          <a:xfrm rot="5400000">
            <a:off x="2149312" y="-2012180"/>
            <a:ext cx="274320" cy="4572000"/>
          </a:xfrm>
          <a:prstGeom prst="round2SameRect">
            <a:avLst>
              <a:gd name="adj1" fmla="val 50000"/>
              <a:gd name="adj2" fmla="val 0"/>
            </a:avLst>
          </a:prstGeom>
          <a:solidFill>
            <a:schemeClr val="bg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rtlCol="0" anchor="ctr"/>
          <a:lstStyle/>
          <a:p>
            <a:pPr lvl="0" defTabSz="457189" eaLnBrk="0" hangingPunct="0">
              <a:defRPr/>
            </a:pPr>
            <a:r>
              <a:rPr lang="en-US" sz="1200" b="1" dirty="0">
                <a:solidFill>
                  <a:schemeClr val="bg2"/>
                </a:solidFill>
                <a:cs typeface="CiscoSansTT" panose="020B0503020201020303" pitchFamily="34" charset="0"/>
              </a:rPr>
              <a:t>New! Firepower integration</a:t>
            </a:r>
          </a:p>
        </p:txBody>
      </p:sp>
      <p:sp>
        <p:nvSpPr>
          <p:cNvPr id="19" name="Rounded Rectangle 18">
            <a:extLst>
              <a:ext uri="{FF2B5EF4-FFF2-40B4-BE49-F238E27FC236}">
                <a16:creationId xmlns:a16="http://schemas.microsoft.com/office/drawing/2014/main" id="{CDA7EF80-F782-D047-9837-3827E1B37B3E}"/>
              </a:ext>
            </a:extLst>
          </p:cNvPr>
          <p:cNvSpPr/>
          <p:nvPr/>
        </p:nvSpPr>
        <p:spPr>
          <a:xfrm>
            <a:off x="528254" y="1374789"/>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2F5482E7-B65E-2E48-B690-E8397F6FC3B7}"/>
              </a:ext>
            </a:extLst>
          </p:cNvPr>
          <p:cNvSpPr/>
          <p:nvPr/>
        </p:nvSpPr>
        <p:spPr>
          <a:xfrm>
            <a:off x="528253" y="3349960"/>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92BD086E-0F4F-864E-8136-B9F8025F1211}"/>
              </a:ext>
            </a:extLst>
          </p:cNvPr>
          <p:cNvSpPr/>
          <p:nvPr/>
        </p:nvSpPr>
        <p:spPr>
          <a:xfrm>
            <a:off x="528254" y="2349899"/>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919FD677-3656-C942-A038-1A813604870C}"/>
              </a:ext>
            </a:extLst>
          </p:cNvPr>
          <p:cNvPicPr>
            <a:picLocks noChangeAspect="1"/>
          </p:cNvPicPr>
          <p:nvPr/>
        </p:nvPicPr>
        <p:blipFill>
          <a:blip r:embed="rId3"/>
          <a:stretch>
            <a:fillRect/>
          </a:stretch>
        </p:blipFill>
        <p:spPr>
          <a:xfrm>
            <a:off x="644442" y="2476674"/>
            <a:ext cx="617220" cy="617220"/>
          </a:xfrm>
          <a:prstGeom prst="rect">
            <a:avLst/>
          </a:prstGeom>
        </p:spPr>
      </p:pic>
      <p:pic>
        <p:nvPicPr>
          <p:cNvPr id="26" name="Picture 25">
            <a:extLst>
              <a:ext uri="{FF2B5EF4-FFF2-40B4-BE49-F238E27FC236}">
                <a16:creationId xmlns:a16="http://schemas.microsoft.com/office/drawing/2014/main" id="{8AF1807C-530E-9F43-9350-374DDB65B328}"/>
              </a:ext>
            </a:extLst>
          </p:cNvPr>
          <p:cNvPicPr>
            <a:picLocks noChangeAspect="1"/>
          </p:cNvPicPr>
          <p:nvPr/>
        </p:nvPicPr>
        <p:blipFill>
          <a:blip r:embed="rId4"/>
          <a:stretch>
            <a:fillRect/>
          </a:stretch>
        </p:blipFill>
        <p:spPr>
          <a:xfrm>
            <a:off x="644442" y="3492744"/>
            <a:ext cx="617220" cy="617220"/>
          </a:xfrm>
          <a:prstGeom prst="rect">
            <a:avLst/>
          </a:prstGeom>
        </p:spPr>
      </p:pic>
      <p:pic>
        <p:nvPicPr>
          <p:cNvPr id="27" name="Picture 26">
            <a:extLst>
              <a:ext uri="{FF2B5EF4-FFF2-40B4-BE49-F238E27FC236}">
                <a16:creationId xmlns:a16="http://schemas.microsoft.com/office/drawing/2014/main" id="{8054C3E3-919A-AC42-B4DC-9C37843488C6}"/>
              </a:ext>
            </a:extLst>
          </p:cNvPr>
          <p:cNvPicPr>
            <a:picLocks noChangeAspect="1"/>
          </p:cNvPicPr>
          <p:nvPr/>
        </p:nvPicPr>
        <p:blipFill>
          <a:blip r:embed="rId5"/>
          <a:stretch>
            <a:fillRect/>
          </a:stretch>
        </p:blipFill>
        <p:spPr>
          <a:xfrm>
            <a:off x="644442" y="1527825"/>
            <a:ext cx="617220" cy="617220"/>
          </a:xfrm>
          <a:prstGeom prst="ellipse">
            <a:avLst/>
          </a:prstGeom>
        </p:spPr>
      </p:pic>
      <p:sp>
        <p:nvSpPr>
          <p:cNvPr id="28" name="Rectangle 27">
            <a:extLst>
              <a:ext uri="{FF2B5EF4-FFF2-40B4-BE49-F238E27FC236}">
                <a16:creationId xmlns:a16="http://schemas.microsoft.com/office/drawing/2014/main" id="{F8F4D2CE-0BC9-1D4D-959D-5F0A75AE1825}"/>
              </a:ext>
            </a:extLst>
          </p:cNvPr>
          <p:cNvSpPr/>
          <p:nvPr/>
        </p:nvSpPr>
        <p:spPr>
          <a:xfrm>
            <a:off x="1409700" y="3368660"/>
            <a:ext cx="2228307" cy="914400"/>
          </a:xfrm>
          <a:prstGeom prst="rect">
            <a:avLst/>
          </a:prstGeom>
        </p:spPr>
        <p:txBody>
          <a:bodyPr wrap="square" lIns="0" tIns="0" rIns="0" bIns="0" anchor="ctr" anchorCtr="0">
            <a:noAutofit/>
          </a:bodyPr>
          <a:lstStyle/>
          <a:p>
            <a:pPr defTabSz="457189" eaLnBrk="0" hangingPunct="0">
              <a:defRPr/>
            </a:pPr>
            <a:r>
              <a:rPr lang="en-US" sz="1100">
                <a:solidFill>
                  <a:srgbClr val="282828"/>
                </a:solidFill>
                <a:latin typeface="+mj-lt"/>
                <a:ea typeface="ＭＳ Ｐゴシック"/>
                <a:cs typeface="+mn-cs"/>
              </a:rPr>
              <a:t>Automated triage and prioritization of intrusion events through the </a:t>
            </a:r>
            <a:br>
              <a:rPr lang="en-US" sz="1100">
                <a:latin typeface="+mj-lt"/>
                <a:ea typeface="ＭＳ Ｐゴシック" panose="020B0600070205080204" pitchFamily="34" charset="-128"/>
                <a:cs typeface="+mn-cs"/>
              </a:rPr>
            </a:br>
            <a:r>
              <a:rPr lang="en-US" sz="1100">
                <a:solidFill>
                  <a:srgbClr val="282828"/>
                </a:solidFill>
                <a:latin typeface="+mj-lt"/>
                <a:ea typeface="ＭＳ Ｐゴシック"/>
                <a:cs typeface="+mn-cs"/>
              </a:rPr>
              <a:t>built-in </a:t>
            </a:r>
            <a:r>
              <a:rPr lang="en-US" sz="1100" b="1">
                <a:solidFill>
                  <a:srgbClr val="282828"/>
                </a:solidFill>
                <a:latin typeface="+mj-lt"/>
                <a:ea typeface="ＭＳ Ｐゴシック"/>
                <a:cs typeface="+mn-cs"/>
              </a:rPr>
              <a:t>Incident Manager</a:t>
            </a:r>
          </a:p>
        </p:txBody>
      </p:sp>
      <p:sp>
        <p:nvSpPr>
          <p:cNvPr id="29" name="Rectangle 28">
            <a:extLst>
              <a:ext uri="{FF2B5EF4-FFF2-40B4-BE49-F238E27FC236}">
                <a16:creationId xmlns:a16="http://schemas.microsoft.com/office/drawing/2014/main" id="{F555E36C-5BF9-2D4F-855A-AF02D9E20087}"/>
              </a:ext>
            </a:extLst>
          </p:cNvPr>
          <p:cNvSpPr/>
          <p:nvPr/>
        </p:nvSpPr>
        <p:spPr>
          <a:xfrm>
            <a:off x="1409701" y="1374789"/>
            <a:ext cx="2091146" cy="914400"/>
          </a:xfrm>
          <a:prstGeom prst="rect">
            <a:avLst/>
          </a:prstGeom>
        </p:spPr>
        <p:txBody>
          <a:bodyPr wrap="square" lIns="0" tIns="0" rIns="0" bIns="0" anchor="ctr" anchorCtr="0">
            <a:noAutofit/>
          </a:bodyPr>
          <a:lstStyle/>
          <a:p>
            <a:pPr marL="6350" lvl="1" defTabSz="457189" eaLnBrk="0" hangingPunct="0">
              <a:defRPr/>
            </a:pPr>
            <a:r>
              <a:rPr lang="en-US" sz="1100">
                <a:solidFill>
                  <a:srgbClr val="282828"/>
                </a:solidFill>
                <a:latin typeface="+mj-lt"/>
                <a:ea typeface="ＭＳ Ｐゴシック"/>
                <a:cs typeface="+mn-cs"/>
              </a:rPr>
              <a:t>Investigate, identify and enrich </a:t>
            </a:r>
            <a:r>
              <a:rPr lang="en-US" sz="1100" b="1">
                <a:solidFill>
                  <a:srgbClr val="282828"/>
                </a:solidFill>
                <a:latin typeface="+mj-lt"/>
                <a:ea typeface="ＭＳ Ｐゴシック"/>
                <a:cs typeface="+mn-cs"/>
              </a:rPr>
              <a:t>Firepower intrusion events </a:t>
            </a:r>
            <a:r>
              <a:rPr lang="en-US" sz="1100">
                <a:solidFill>
                  <a:srgbClr val="282828"/>
                </a:solidFill>
                <a:latin typeface="+mj-lt"/>
                <a:ea typeface="ＭＳ Ｐゴシック"/>
                <a:cs typeface="+mn-cs"/>
              </a:rPr>
              <a:t>with context from integrations across security products </a:t>
            </a:r>
            <a:endParaRPr lang="en-US" sz="1100" dirty="0">
              <a:solidFill>
                <a:srgbClr val="282828"/>
              </a:solidFill>
              <a:latin typeface="+mj-lt"/>
              <a:ea typeface="ＭＳ Ｐゴシック" panose="020B0600070205080204" pitchFamily="34" charset="-128"/>
              <a:cs typeface="+mn-cs"/>
            </a:endParaRPr>
          </a:p>
        </p:txBody>
      </p:sp>
      <p:sp>
        <p:nvSpPr>
          <p:cNvPr id="30" name="Rectangle 29">
            <a:extLst>
              <a:ext uri="{FF2B5EF4-FFF2-40B4-BE49-F238E27FC236}">
                <a16:creationId xmlns:a16="http://schemas.microsoft.com/office/drawing/2014/main" id="{5634FF4A-E944-2949-8B6E-BA473D360C33}"/>
              </a:ext>
            </a:extLst>
          </p:cNvPr>
          <p:cNvSpPr/>
          <p:nvPr/>
        </p:nvSpPr>
        <p:spPr>
          <a:xfrm>
            <a:off x="1409699" y="2331199"/>
            <a:ext cx="2091147" cy="902788"/>
          </a:xfrm>
          <a:prstGeom prst="rect">
            <a:avLst/>
          </a:prstGeom>
        </p:spPr>
        <p:txBody>
          <a:bodyPr wrap="square" lIns="0" tIns="0" rIns="0" bIns="0" anchor="ctr" anchorCtr="0">
            <a:noAutofit/>
          </a:bodyPr>
          <a:lstStyle/>
          <a:p>
            <a:pPr lvl="0" defTabSz="457189" eaLnBrk="0" hangingPunct="0">
              <a:defRPr/>
            </a:pPr>
            <a:r>
              <a:rPr lang="en-US" sz="1100" dirty="0">
                <a:solidFill>
                  <a:srgbClr val="282828"/>
                </a:solidFill>
                <a:latin typeface="+mj-lt"/>
                <a:ea typeface="ＭＳ Ｐゴシック" panose="020B0600070205080204" pitchFamily="34" charset="-128"/>
                <a:cs typeface="+mn-cs"/>
              </a:rPr>
              <a:t>Enrich all investigations with network context from Firepower devices</a:t>
            </a:r>
          </a:p>
        </p:txBody>
      </p:sp>
      <p:grpSp>
        <p:nvGrpSpPr>
          <p:cNvPr id="2" name="Group 1">
            <a:extLst>
              <a:ext uri="{FF2B5EF4-FFF2-40B4-BE49-F238E27FC236}">
                <a16:creationId xmlns:a16="http://schemas.microsoft.com/office/drawing/2014/main" id="{F144B5E5-27A7-6148-B08A-602766F17054}"/>
              </a:ext>
            </a:extLst>
          </p:cNvPr>
          <p:cNvGrpSpPr>
            <a:grpSpLocks noChangeAspect="1"/>
          </p:cNvGrpSpPr>
          <p:nvPr/>
        </p:nvGrpSpPr>
        <p:grpSpPr>
          <a:xfrm>
            <a:off x="3942498" y="1374789"/>
            <a:ext cx="4766826" cy="3657600"/>
            <a:chOff x="3740281" y="1198949"/>
            <a:chExt cx="4940866" cy="3791141"/>
          </a:xfrm>
        </p:grpSpPr>
        <p:pic>
          <p:nvPicPr>
            <p:cNvPr id="21" name="Picture 20" descr="A screenshot of a cell phone&#10;&#10;Description automatically generated">
              <a:extLst>
                <a:ext uri="{FF2B5EF4-FFF2-40B4-BE49-F238E27FC236}">
                  <a16:creationId xmlns:a16="http://schemas.microsoft.com/office/drawing/2014/main" id="{AAD0819E-5BC2-D244-9DD2-D0FD84E2547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986313" y="1415231"/>
              <a:ext cx="4524137" cy="2813944"/>
            </a:xfrm>
            <a:prstGeom prst="rect">
              <a:avLst/>
            </a:prstGeom>
          </p:spPr>
        </p:pic>
        <p:pic>
          <p:nvPicPr>
            <p:cNvPr id="31" name="Thunderbolt_Desktop-Monitor_Cutout.png">
              <a:extLst>
                <a:ext uri="{FF2B5EF4-FFF2-40B4-BE49-F238E27FC236}">
                  <a16:creationId xmlns:a16="http://schemas.microsoft.com/office/drawing/2014/main" id="{23EF97C0-2B97-5D4C-A4A9-181826F29662}"/>
                </a:ext>
              </a:extLst>
            </p:cNvPr>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40281" y="1198949"/>
              <a:ext cx="4940866" cy="379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Tree>
    <p:extLst>
      <p:ext uri="{BB962C8B-B14F-4D97-AF65-F5344CB8AC3E}">
        <p14:creationId xmlns:p14="http://schemas.microsoft.com/office/powerpoint/2010/main" val="16078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DE373F0C-DDF3-E248-BDD2-5EB6AE662F95}"/>
              </a:ext>
            </a:extLst>
          </p:cNvPr>
          <p:cNvSpPr/>
          <p:nvPr/>
        </p:nvSpPr>
        <p:spPr>
          <a:xfrm rot="5400000">
            <a:off x="2149312" y="-2012180"/>
            <a:ext cx="274320" cy="4572000"/>
          </a:xfrm>
          <a:prstGeom prst="round2SameRect">
            <a:avLst>
              <a:gd name="adj1" fmla="val 50000"/>
              <a:gd name="adj2" fmla="val 0"/>
            </a:avLst>
          </a:prstGeom>
          <a:solidFill>
            <a:schemeClr val="bg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rtlCol="0" anchor="ctr"/>
          <a:lstStyle/>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CiscoSansTT ExtraLight"/>
                <a:ea typeface="+mn-ea"/>
                <a:cs typeface="CiscoSansTT" panose="020B0503020201020303" pitchFamily="34" charset="0"/>
              </a:rPr>
              <a:t>AMP for Endpoint integration</a:t>
            </a:r>
          </a:p>
        </p:txBody>
      </p:sp>
      <p:sp>
        <p:nvSpPr>
          <p:cNvPr id="4" name="Title 3">
            <a:extLst>
              <a:ext uri="{FF2B5EF4-FFF2-40B4-BE49-F238E27FC236}">
                <a16:creationId xmlns:a16="http://schemas.microsoft.com/office/drawing/2014/main" id="{DE93ED44-371B-C74E-812C-362A1FE3692C}"/>
              </a:ext>
            </a:extLst>
          </p:cNvPr>
          <p:cNvSpPr>
            <a:spLocks noGrp="1"/>
          </p:cNvSpPr>
          <p:nvPr>
            <p:ph type="title"/>
          </p:nvPr>
        </p:nvSpPr>
        <p:spPr/>
        <p:txBody>
          <a:bodyPr/>
          <a:lstStyle/>
          <a:p>
            <a:r>
              <a:rPr lang="en-US" dirty="0">
                <a:solidFill>
                  <a:srgbClr val="005073"/>
                </a:solidFill>
              </a:rPr>
              <a:t>Cisco Threat Response + AMP for Endpoints</a:t>
            </a:r>
            <a:endParaRPr lang="en-US" dirty="0"/>
          </a:p>
        </p:txBody>
      </p:sp>
      <p:sp>
        <p:nvSpPr>
          <p:cNvPr id="16" name="Rounded Rectangle 15">
            <a:extLst>
              <a:ext uri="{FF2B5EF4-FFF2-40B4-BE49-F238E27FC236}">
                <a16:creationId xmlns:a16="http://schemas.microsoft.com/office/drawing/2014/main" id="{38F34C4E-E7DC-684C-B6AE-D8B6F5ED82E4}"/>
              </a:ext>
            </a:extLst>
          </p:cNvPr>
          <p:cNvSpPr/>
          <p:nvPr/>
        </p:nvSpPr>
        <p:spPr>
          <a:xfrm>
            <a:off x="528254" y="1374789"/>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FB6C9E85-B03E-694F-AACE-37A681A64DC9}"/>
              </a:ext>
            </a:extLst>
          </p:cNvPr>
          <p:cNvSpPr/>
          <p:nvPr/>
        </p:nvSpPr>
        <p:spPr>
          <a:xfrm>
            <a:off x="528253" y="3349960"/>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C951CC7B-E7EC-9048-9E93-153DA07CFF8A}"/>
              </a:ext>
            </a:extLst>
          </p:cNvPr>
          <p:cNvSpPr/>
          <p:nvPr/>
        </p:nvSpPr>
        <p:spPr>
          <a:xfrm>
            <a:off x="528254" y="2349899"/>
            <a:ext cx="4348870" cy="914400"/>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CF89FA1-B930-BE4E-A8EE-E4BB5AB907FC}"/>
              </a:ext>
            </a:extLst>
          </p:cNvPr>
          <p:cNvSpPr/>
          <p:nvPr/>
        </p:nvSpPr>
        <p:spPr>
          <a:xfrm>
            <a:off x="1409700" y="2349899"/>
            <a:ext cx="2525020" cy="914400"/>
          </a:xfrm>
          <a:prstGeom prst="rect">
            <a:avLst/>
          </a:prstGeom>
        </p:spPr>
        <p:txBody>
          <a:bodyPr wrap="square" lIns="0" tIns="0" rIns="0" bIns="0" anchor="ctr" anchorCtr="0">
            <a:noAutofit/>
          </a:bodyPr>
          <a:lstStyle/>
          <a:p>
            <a:pPr lvl="0" defTabSz="457189" eaLnBrk="0" hangingPunct="0">
              <a:defRPr/>
            </a:pPr>
            <a:r>
              <a:rPr lang="en-US" sz="1100" dirty="0">
                <a:solidFill>
                  <a:srgbClr val="282828"/>
                </a:solidFill>
                <a:latin typeface="+mj-lt"/>
                <a:ea typeface="ＭＳ Ｐゴシック" panose="020B0600070205080204" pitchFamily="34" charset="-128"/>
                <a:cs typeface="+mn-cs"/>
              </a:rPr>
              <a:t>Detailed information on affected endpoints and devices including IP addresses, OS, AMP GUID</a:t>
            </a:r>
          </a:p>
        </p:txBody>
      </p:sp>
      <p:sp>
        <p:nvSpPr>
          <p:cNvPr id="25" name="Rectangle 24">
            <a:extLst>
              <a:ext uri="{FF2B5EF4-FFF2-40B4-BE49-F238E27FC236}">
                <a16:creationId xmlns:a16="http://schemas.microsoft.com/office/drawing/2014/main" id="{EBD46F18-5CA1-7D47-8528-40AE3DC2A6E2}"/>
              </a:ext>
            </a:extLst>
          </p:cNvPr>
          <p:cNvSpPr/>
          <p:nvPr/>
        </p:nvSpPr>
        <p:spPr>
          <a:xfrm>
            <a:off x="1409700" y="1374789"/>
            <a:ext cx="2534196" cy="914400"/>
          </a:xfrm>
          <a:prstGeom prst="rect">
            <a:avLst/>
          </a:prstGeom>
        </p:spPr>
        <p:txBody>
          <a:bodyPr wrap="square" lIns="0" tIns="0" rIns="0" bIns="0" anchor="ctr" anchorCtr="0">
            <a:noAutofit/>
          </a:bodyPr>
          <a:lstStyle/>
          <a:p>
            <a:pPr marL="6350" lvl="1" defTabSz="457189" eaLnBrk="0" hangingPunct="0">
              <a:defRPr/>
            </a:pPr>
            <a:r>
              <a:rPr lang="en-US" sz="1100" dirty="0">
                <a:solidFill>
                  <a:srgbClr val="282828"/>
                </a:solidFill>
                <a:latin typeface="+mj-lt"/>
                <a:ea typeface="ＭＳ Ｐゴシック" panose="020B0600070205080204" pitchFamily="34" charset="-128"/>
                <a:cs typeface="+mn-cs"/>
              </a:rPr>
              <a:t>Investigate and identify multiple files with context from integrations across security products  </a:t>
            </a:r>
          </a:p>
        </p:txBody>
      </p:sp>
      <p:sp>
        <p:nvSpPr>
          <p:cNvPr id="26" name="Rectangle 25">
            <a:extLst>
              <a:ext uri="{FF2B5EF4-FFF2-40B4-BE49-F238E27FC236}">
                <a16:creationId xmlns:a16="http://schemas.microsoft.com/office/drawing/2014/main" id="{DF39FBDE-6DC2-E84C-9CA0-ADD37F5069AA}"/>
              </a:ext>
            </a:extLst>
          </p:cNvPr>
          <p:cNvSpPr/>
          <p:nvPr/>
        </p:nvSpPr>
        <p:spPr>
          <a:xfrm>
            <a:off x="1409700" y="3349960"/>
            <a:ext cx="2537093" cy="910837"/>
          </a:xfrm>
          <a:prstGeom prst="rect">
            <a:avLst/>
          </a:prstGeom>
        </p:spPr>
        <p:txBody>
          <a:bodyPr wrap="square" lIns="0" tIns="0" rIns="0" bIns="0" anchor="ctr" anchorCtr="0">
            <a:noAutofit/>
          </a:bodyPr>
          <a:lstStyle/>
          <a:p>
            <a:pPr eaLnBrk="0" hangingPunct="0">
              <a:defRPr/>
            </a:pPr>
            <a:r>
              <a:rPr lang="en-US" sz="1100">
                <a:solidFill>
                  <a:srgbClr val="282828"/>
                </a:solidFill>
                <a:latin typeface="+mn-lt"/>
                <a:ea typeface="ＭＳ Ｐゴシック"/>
                <a:cs typeface="Arial"/>
              </a:rPr>
              <a:t>Block files at endpoints and AMP-capable edge devices, and immediately quarantine affected endpoints with AMP Host Isolation response feature</a:t>
            </a:r>
          </a:p>
        </p:txBody>
      </p:sp>
      <p:grpSp>
        <p:nvGrpSpPr>
          <p:cNvPr id="2" name="Group 1">
            <a:extLst>
              <a:ext uri="{FF2B5EF4-FFF2-40B4-BE49-F238E27FC236}">
                <a16:creationId xmlns:a16="http://schemas.microsoft.com/office/drawing/2014/main" id="{CBA2D0C5-FA1F-C34F-9900-31BC1E756BB7}"/>
              </a:ext>
            </a:extLst>
          </p:cNvPr>
          <p:cNvGrpSpPr>
            <a:grpSpLocks noChangeAspect="1"/>
          </p:cNvGrpSpPr>
          <p:nvPr/>
        </p:nvGrpSpPr>
        <p:grpSpPr>
          <a:xfrm>
            <a:off x="3942498" y="1374789"/>
            <a:ext cx="4766826" cy="3657600"/>
            <a:chOff x="3740281" y="1198949"/>
            <a:chExt cx="4940866" cy="3791141"/>
          </a:xfrm>
        </p:grpSpPr>
        <p:sp>
          <p:nvSpPr>
            <p:cNvPr id="17" name="Rectangle 16">
              <a:extLst>
                <a:ext uri="{FF2B5EF4-FFF2-40B4-BE49-F238E27FC236}">
                  <a16:creationId xmlns:a16="http://schemas.microsoft.com/office/drawing/2014/main" id="{C63ED9D4-1DE9-974E-B0FA-83673DFB4C5C}"/>
                </a:ext>
              </a:extLst>
            </p:cNvPr>
            <p:cNvSpPr/>
            <p:nvPr/>
          </p:nvSpPr>
          <p:spPr>
            <a:xfrm>
              <a:off x="4964857" y="3499404"/>
              <a:ext cx="3324123" cy="415498"/>
            </a:xfrm>
            <a:prstGeom prst="rect">
              <a:avLst/>
            </a:prstGeom>
          </p:spPr>
          <p:txBody>
            <a:bodyPr wrap="square">
              <a:spAutoFit/>
            </a:bodyPr>
            <a:lstStyle/>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6EBE4A">
                      <a:lumMod val="75000"/>
                    </a:srgbClr>
                  </a:solidFill>
                  <a:effectLst/>
                  <a:uLnTx/>
                  <a:uFillTx/>
                  <a:latin typeface="Arial" panose="020B0604020202020204" pitchFamily="34" charset="0"/>
                  <a:ea typeface="ＭＳ Ｐゴシック" panose="020B0600070205080204" pitchFamily="34" charset="-128"/>
                  <a:cs typeface="+mn-cs"/>
                </a:rPr>
                <a:t>. </a:t>
              </a:r>
            </a:p>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pic>
          <p:nvPicPr>
            <p:cNvPr id="27" name="Picture 26" descr="A screenshot of a cell phone&#10;&#10;Description automatically generated">
              <a:extLst>
                <a:ext uri="{FF2B5EF4-FFF2-40B4-BE49-F238E27FC236}">
                  <a16:creationId xmlns:a16="http://schemas.microsoft.com/office/drawing/2014/main" id="{A9211BFE-0EB4-F441-AEEB-2EE5BBAB2B5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986313" y="1415231"/>
              <a:ext cx="4524137" cy="2813944"/>
            </a:xfrm>
            <a:prstGeom prst="rect">
              <a:avLst/>
            </a:prstGeom>
          </p:spPr>
        </p:pic>
        <p:pic>
          <p:nvPicPr>
            <p:cNvPr id="28" name="Thunderbolt_Desktop-Monitor_Cutout.png">
              <a:extLst>
                <a:ext uri="{FF2B5EF4-FFF2-40B4-BE49-F238E27FC236}">
                  <a16:creationId xmlns:a16="http://schemas.microsoft.com/office/drawing/2014/main" id="{3EBB45EB-0F4D-4040-A737-B84A6455486E}"/>
                </a:ext>
              </a:extLst>
            </p:cNvPr>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0281" y="1198949"/>
              <a:ext cx="4940866" cy="379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pic>
        <p:nvPicPr>
          <p:cNvPr id="5" name="Picture 4">
            <a:extLst>
              <a:ext uri="{FF2B5EF4-FFF2-40B4-BE49-F238E27FC236}">
                <a16:creationId xmlns:a16="http://schemas.microsoft.com/office/drawing/2014/main" id="{EFB1BCFD-0825-5A40-96B8-0EC0AE2D2132}"/>
              </a:ext>
            </a:extLst>
          </p:cNvPr>
          <p:cNvPicPr>
            <a:picLocks noChangeAspect="1"/>
          </p:cNvPicPr>
          <p:nvPr/>
        </p:nvPicPr>
        <p:blipFill>
          <a:blip r:embed="rId5"/>
          <a:stretch>
            <a:fillRect/>
          </a:stretch>
        </p:blipFill>
        <p:spPr>
          <a:xfrm>
            <a:off x="664500" y="3490458"/>
            <a:ext cx="621792" cy="621792"/>
          </a:xfrm>
          <a:prstGeom prst="rect">
            <a:avLst/>
          </a:prstGeom>
        </p:spPr>
      </p:pic>
      <p:pic>
        <p:nvPicPr>
          <p:cNvPr id="19" name="Picture 18">
            <a:extLst>
              <a:ext uri="{FF2B5EF4-FFF2-40B4-BE49-F238E27FC236}">
                <a16:creationId xmlns:a16="http://schemas.microsoft.com/office/drawing/2014/main" id="{464623FB-355D-1A40-B47C-EB0020FBAAC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4500" y="2493247"/>
            <a:ext cx="621792" cy="621792"/>
          </a:xfrm>
          <a:prstGeom prst="rect">
            <a:avLst/>
          </a:prstGeom>
        </p:spPr>
      </p:pic>
      <p:pic>
        <p:nvPicPr>
          <p:cNvPr id="21" name="Picture 20">
            <a:extLst>
              <a:ext uri="{FF2B5EF4-FFF2-40B4-BE49-F238E27FC236}">
                <a16:creationId xmlns:a16="http://schemas.microsoft.com/office/drawing/2014/main" id="{C6531C8B-D2F3-DA44-B963-7328963E679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4500" y="1521093"/>
            <a:ext cx="621792" cy="621792"/>
          </a:xfrm>
          <a:prstGeom prst="rect">
            <a:avLst/>
          </a:prstGeom>
        </p:spPr>
      </p:pic>
    </p:spTree>
    <p:extLst>
      <p:ext uri="{BB962C8B-B14F-4D97-AF65-F5344CB8AC3E}">
        <p14:creationId xmlns:p14="http://schemas.microsoft.com/office/powerpoint/2010/main" val="25005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7ABA-7AB8-EE4E-9A6F-162D5FA1F47D}"/>
              </a:ext>
            </a:extLst>
          </p:cNvPr>
          <p:cNvSpPr>
            <a:spLocks noGrp="1"/>
          </p:cNvSpPr>
          <p:nvPr>
            <p:ph type="title"/>
          </p:nvPr>
        </p:nvSpPr>
        <p:spPr>
          <a:xfrm>
            <a:off x="419101" y="1657350"/>
            <a:ext cx="3733514" cy="1828800"/>
          </a:xfrm>
        </p:spPr>
        <p:txBody>
          <a:bodyPr/>
          <a:lstStyle/>
          <a:p>
            <a:r>
              <a:rPr lang="en-US" dirty="0"/>
              <a:t>AMP for Endpoint customers use Threat Response to unify</a:t>
            </a:r>
          </a:p>
        </p:txBody>
      </p:sp>
      <p:sp>
        <p:nvSpPr>
          <p:cNvPr id="3" name="Text Placeholder 2">
            <a:extLst>
              <a:ext uri="{FF2B5EF4-FFF2-40B4-BE49-F238E27FC236}">
                <a16:creationId xmlns:a16="http://schemas.microsoft.com/office/drawing/2014/main" id="{79737D5A-DE4B-D645-B647-B572C7D65C71}"/>
              </a:ext>
            </a:extLst>
          </p:cNvPr>
          <p:cNvSpPr>
            <a:spLocks noGrp="1"/>
          </p:cNvSpPr>
          <p:nvPr>
            <p:ph type="body" sz="quarter" idx="10"/>
          </p:nvPr>
        </p:nvSpPr>
        <p:spPr>
          <a:xfrm>
            <a:off x="5001210" y="1842550"/>
            <a:ext cx="3847157" cy="2748499"/>
          </a:xfrm>
        </p:spPr>
        <p:txBody>
          <a:bodyPr/>
          <a:lstStyle/>
          <a:p>
            <a:pPr marL="57150" lvl="0" indent="0">
              <a:buNone/>
            </a:pPr>
            <a:r>
              <a:rPr lang="en-US" sz="1800" dirty="0"/>
              <a:t>87% of surveyed Educational Institution and Fortune 500 organizations with Cisco AMP for Endpoints found Cisco Threat Response an effective way to integrate their security technologies.*</a:t>
            </a:r>
          </a:p>
        </p:txBody>
      </p:sp>
      <p:grpSp>
        <p:nvGrpSpPr>
          <p:cNvPr id="7" name="Group 6">
            <a:extLst>
              <a:ext uri="{FF2B5EF4-FFF2-40B4-BE49-F238E27FC236}">
                <a16:creationId xmlns:a16="http://schemas.microsoft.com/office/drawing/2014/main" id="{60CB5B71-BA5B-5341-BF76-DAFDA25A7C65}"/>
              </a:ext>
            </a:extLst>
          </p:cNvPr>
          <p:cNvGrpSpPr/>
          <p:nvPr/>
        </p:nvGrpSpPr>
        <p:grpSpPr>
          <a:xfrm>
            <a:off x="6216851" y="725504"/>
            <a:ext cx="1282298" cy="1282298"/>
            <a:chOff x="5362567" y="7963694"/>
            <a:chExt cx="725488" cy="725488"/>
          </a:xfrm>
        </p:grpSpPr>
        <p:grpSp>
          <p:nvGrpSpPr>
            <p:cNvPr id="8" name="Group 7">
              <a:extLst>
                <a:ext uri="{FF2B5EF4-FFF2-40B4-BE49-F238E27FC236}">
                  <a16:creationId xmlns:a16="http://schemas.microsoft.com/office/drawing/2014/main" id="{2ECAA8F5-60EF-5344-9EBD-8686E5AFDFC0}"/>
                </a:ext>
              </a:extLst>
            </p:cNvPr>
            <p:cNvGrpSpPr/>
            <p:nvPr/>
          </p:nvGrpSpPr>
          <p:grpSpPr>
            <a:xfrm>
              <a:off x="5362567" y="7963694"/>
              <a:ext cx="725488" cy="725488"/>
              <a:chOff x="5364163" y="7963694"/>
              <a:chExt cx="725488" cy="725488"/>
            </a:xfrm>
          </p:grpSpPr>
          <p:sp>
            <p:nvSpPr>
              <p:cNvPr id="10" name="Oval 149">
                <a:extLst>
                  <a:ext uri="{FF2B5EF4-FFF2-40B4-BE49-F238E27FC236}">
                    <a16:creationId xmlns:a16="http://schemas.microsoft.com/office/drawing/2014/main" id="{410AD525-2908-6744-A478-CEA598FB86D3}"/>
                  </a:ext>
                </a:extLst>
              </p:cNvPr>
              <p:cNvSpPr>
                <a:spLocks noChangeArrowheads="1"/>
              </p:cNvSpPr>
              <p:nvPr/>
            </p:nvSpPr>
            <p:spPr bwMode="auto">
              <a:xfrm>
                <a:off x="5364163" y="7963694"/>
                <a:ext cx="725488" cy="725488"/>
              </a:xfrm>
              <a:prstGeom prst="ellipse">
                <a:avLst/>
              </a:prstGeom>
              <a:noFill/>
              <a:ln w="76200">
                <a:solidFill>
                  <a:schemeClr val="bg2">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50">
                <a:extLst>
                  <a:ext uri="{FF2B5EF4-FFF2-40B4-BE49-F238E27FC236}">
                    <a16:creationId xmlns:a16="http://schemas.microsoft.com/office/drawing/2014/main" id="{5FBD945B-288F-5C4D-878A-45437A0B7DB9}"/>
                  </a:ext>
                </a:extLst>
              </p:cNvPr>
              <p:cNvSpPr>
                <a:spLocks/>
              </p:cNvSpPr>
              <p:nvPr/>
            </p:nvSpPr>
            <p:spPr bwMode="auto">
              <a:xfrm>
                <a:off x="5365750" y="7963694"/>
                <a:ext cx="723900" cy="722313"/>
              </a:xfrm>
              <a:custGeom>
                <a:avLst/>
                <a:gdLst>
                  <a:gd name="T0" fmla="*/ 132 w 265"/>
                  <a:gd name="T1" fmla="*/ 0 h 265"/>
                  <a:gd name="T2" fmla="*/ 265 w 265"/>
                  <a:gd name="T3" fmla="*/ 133 h 265"/>
                  <a:gd name="T4" fmla="*/ 132 w 265"/>
                  <a:gd name="T5" fmla="*/ 265 h 265"/>
                  <a:gd name="T6" fmla="*/ 0 w 265"/>
                  <a:gd name="T7" fmla="*/ 133 h 265"/>
                  <a:gd name="T8" fmla="*/ 35 w 265"/>
                  <a:gd name="T9" fmla="*/ 42 h 265"/>
                </a:gdLst>
                <a:ahLst/>
                <a:cxnLst>
                  <a:cxn ang="0">
                    <a:pos x="T0" y="T1"/>
                  </a:cxn>
                  <a:cxn ang="0">
                    <a:pos x="T2" y="T3"/>
                  </a:cxn>
                  <a:cxn ang="0">
                    <a:pos x="T4" y="T5"/>
                  </a:cxn>
                  <a:cxn ang="0">
                    <a:pos x="T6" y="T7"/>
                  </a:cxn>
                  <a:cxn ang="0">
                    <a:pos x="T8" y="T9"/>
                  </a:cxn>
                </a:cxnLst>
                <a:rect l="0" t="0" r="r" b="b"/>
                <a:pathLst>
                  <a:path w="265" h="265">
                    <a:moveTo>
                      <a:pt x="132" y="0"/>
                    </a:moveTo>
                    <a:cubicBezTo>
                      <a:pt x="205" y="0"/>
                      <a:pt x="265" y="59"/>
                      <a:pt x="265" y="133"/>
                    </a:cubicBezTo>
                    <a:cubicBezTo>
                      <a:pt x="265" y="206"/>
                      <a:pt x="205" y="265"/>
                      <a:pt x="132" y="265"/>
                    </a:cubicBezTo>
                    <a:cubicBezTo>
                      <a:pt x="59" y="265"/>
                      <a:pt x="0" y="206"/>
                      <a:pt x="0" y="133"/>
                    </a:cubicBezTo>
                    <a:cubicBezTo>
                      <a:pt x="0" y="97"/>
                      <a:pt x="12" y="68"/>
                      <a:pt x="35" y="42"/>
                    </a:cubicBezTo>
                  </a:path>
                </a:pathLst>
              </a:custGeom>
              <a:noFill/>
              <a:ln w="762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id="{FBF77BB3-AF37-9F48-A3A0-B6A77CA89BAB}"/>
                </a:ext>
              </a:extLst>
            </p:cNvPr>
            <p:cNvSpPr txBox="1"/>
            <p:nvPr/>
          </p:nvSpPr>
          <p:spPr>
            <a:xfrm>
              <a:off x="5370505" y="8149381"/>
              <a:ext cx="709612" cy="365676"/>
            </a:xfrm>
            <a:prstGeom prst="rect">
              <a:avLst/>
            </a:prstGeom>
            <a:noFill/>
          </p:spPr>
          <p:txBody>
            <a:bodyPr wrap="square" lIns="0" rIns="0" rtlCol="0">
              <a:spAutoFit/>
            </a:bodyPr>
            <a:lstStyle/>
            <a:p>
              <a:pPr algn="ctr"/>
              <a:r>
                <a:rPr lang="en-US" sz="3600" dirty="0">
                  <a:solidFill>
                    <a:schemeClr val="accent2"/>
                  </a:solidFill>
                  <a:latin typeface="+mn-lt"/>
                </a:rPr>
                <a:t>87%</a:t>
              </a:r>
            </a:p>
          </p:txBody>
        </p:sp>
      </p:grpSp>
      <p:sp>
        <p:nvSpPr>
          <p:cNvPr id="4" name="TextBox 3">
            <a:extLst>
              <a:ext uri="{FF2B5EF4-FFF2-40B4-BE49-F238E27FC236}">
                <a16:creationId xmlns:a16="http://schemas.microsoft.com/office/drawing/2014/main" id="{E2D7D747-1C83-094C-87C7-04C06A477792}"/>
              </a:ext>
            </a:extLst>
          </p:cNvPr>
          <p:cNvSpPr txBox="1"/>
          <p:nvPr/>
        </p:nvSpPr>
        <p:spPr>
          <a:xfrm>
            <a:off x="5720080" y="4733563"/>
            <a:ext cx="3728720" cy="261610"/>
          </a:xfrm>
          <a:prstGeom prst="rect">
            <a:avLst/>
          </a:prstGeom>
          <a:noFill/>
        </p:spPr>
        <p:txBody>
          <a:bodyPr wrap="square" rtlCol="0">
            <a:spAutoFit/>
          </a:bodyPr>
          <a:lstStyle/>
          <a:p>
            <a:r>
              <a:rPr lang="en-US" sz="1050" dirty="0">
                <a:solidFill>
                  <a:schemeClr val="tx1">
                    <a:lumMod val="25000"/>
                    <a:lumOff val="75000"/>
                  </a:schemeClr>
                </a:solidFill>
                <a:latin typeface="+mn-lt"/>
              </a:rPr>
              <a:t>*</a:t>
            </a:r>
            <a:r>
              <a:rPr lang="en-US" sz="1050" dirty="0" err="1">
                <a:solidFill>
                  <a:schemeClr val="tx1">
                    <a:lumMod val="25000"/>
                    <a:lumOff val="75000"/>
                  </a:schemeClr>
                </a:solidFill>
                <a:latin typeface="+mn-lt"/>
              </a:rPr>
              <a:t>TechValidate</a:t>
            </a:r>
            <a:r>
              <a:rPr lang="en-US" sz="1050" dirty="0">
                <a:solidFill>
                  <a:schemeClr val="tx1">
                    <a:lumMod val="25000"/>
                    <a:lumOff val="75000"/>
                  </a:schemeClr>
                </a:solidFill>
                <a:latin typeface="+mn-lt"/>
              </a:rPr>
              <a:t>, Cisco Threat Response 2019 survey</a:t>
            </a:r>
          </a:p>
        </p:txBody>
      </p:sp>
    </p:spTree>
    <p:extLst>
      <p:ext uri="{BB962C8B-B14F-4D97-AF65-F5344CB8AC3E}">
        <p14:creationId xmlns:p14="http://schemas.microsoft.com/office/powerpoint/2010/main" val="34807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AC04E-2E5A-EA4B-9C2C-C0E3B1416509}"/>
              </a:ext>
            </a:extLst>
          </p:cNvPr>
          <p:cNvSpPr>
            <a:spLocks noGrp="1"/>
          </p:cNvSpPr>
          <p:nvPr>
            <p:ph type="title"/>
          </p:nvPr>
        </p:nvSpPr>
        <p:spPr/>
        <p:txBody>
          <a:bodyPr/>
          <a:lstStyle/>
          <a:p>
            <a:r>
              <a:rPr lang="en-US"/>
              <a:t>Third-party integrations </a:t>
            </a:r>
            <a:endParaRPr lang="en-US" dirty="0"/>
          </a:p>
        </p:txBody>
      </p:sp>
      <p:sp>
        <p:nvSpPr>
          <p:cNvPr id="7" name="Freeform: Shape 20">
            <a:extLst>
              <a:ext uri="{FF2B5EF4-FFF2-40B4-BE49-F238E27FC236}">
                <a16:creationId xmlns:a16="http://schemas.microsoft.com/office/drawing/2014/main" id="{472E1F2D-9351-DD4B-94B2-159AFBCB0272}"/>
              </a:ext>
            </a:extLst>
          </p:cNvPr>
          <p:cNvSpPr/>
          <p:nvPr/>
        </p:nvSpPr>
        <p:spPr>
          <a:xfrm rot="5400000" flipH="1">
            <a:off x="274422" y="951121"/>
            <a:ext cx="3121027" cy="3935777"/>
          </a:xfrm>
          <a:prstGeom prst="round2SameRect">
            <a:avLst>
              <a:gd name="adj1" fmla="val 50000"/>
              <a:gd name="adj2" fmla="val 2032"/>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0" bIns="640080" anchor="ctr"/>
          <a:lstStyle/>
          <a:p>
            <a:r>
              <a:rPr lang="en-US" dirty="0"/>
              <a:t>Enhance investigations and remediations by integrating Threat Response with </a:t>
            </a:r>
          </a:p>
          <a:p>
            <a:r>
              <a:rPr lang="en-US" dirty="0"/>
              <a:t>your Cisco and 3</a:t>
            </a:r>
            <a:r>
              <a:rPr lang="en-US" baseline="30000" dirty="0"/>
              <a:t>rd</a:t>
            </a:r>
            <a:r>
              <a:rPr lang="en-US" dirty="0"/>
              <a:t>-party security products via </a:t>
            </a:r>
          </a:p>
          <a:p>
            <a:r>
              <a:rPr lang="en-US" dirty="0"/>
              <a:t>open APIs</a:t>
            </a:r>
          </a:p>
        </p:txBody>
      </p:sp>
      <p:sp>
        <p:nvSpPr>
          <p:cNvPr id="11" name="Rectangle 10">
            <a:extLst>
              <a:ext uri="{FF2B5EF4-FFF2-40B4-BE49-F238E27FC236}">
                <a16:creationId xmlns:a16="http://schemas.microsoft.com/office/drawing/2014/main" id="{ACAB3719-876A-5F42-B3A0-B737697728BE}"/>
              </a:ext>
            </a:extLst>
          </p:cNvPr>
          <p:cNvSpPr/>
          <p:nvPr/>
        </p:nvSpPr>
        <p:spPr>
          <a:xfrm>
            <a:off x="5257799" y="1391593"/>
            <a:ext cx="3429000" cy="103365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172720" indent="-172720">
              <a:buFont typeface="Arial" panose="020B0604020202020204" pitchFamily="34" charset="0"/>
              <a:buChar char="•"/>
            </a:pPr>
            <a:r>
              <a:rPr lang="en-US" sz="1100" dirty="0">
                <a:solidFill>
                  <a:schemeClr val="tx1"/>
                </a:solidFill>
              </a:rPr>
              <a:t>Access to a private data storage facility for your security telemetry and threat intelligence</a:t>
            </a:r>
          </a:p>
          <a:p>
            <a:pPr marL="172720" indent="-172720">
              <a:buFont typeface="Arial" panose="020B0604020202020204" pitchFamily="34" charset="0"/>
              <a:buChar char="•"/>
            </a:pPr>
            <a:r>
              <a:rPr lang="en-US" sz="1100" dirty="0">
                <a:solidFill>
                  <a:schemeClr val="tx1"/>
                </a:solidFill>
              </a:rPr>
              <a:t>Directly import, aggregate, and correlate threat intelligence and security context data</a:t>
            </a:r>
          </a:p>
          <a:p>
            <a:pPr marL="172720" indent="-172720">
              <a:buFont typeface="Arial" panose="020B0604020202020204" pitchFamily="34" charset="0"/>
              <a:buChar char="•"/>
            </a:pPr>
            <a:r>
              <a:rPr lang="en-US" sz="1100" dirty="0">
                <a:solidFill>
                  <a:schemeClr val="tx1"/>
                </a:solidFill>
              </a:rPr>
              <a:t>Take response actions in 3</a:t>
            </a:r>
            <a:r>
              <a:rPr lang="en-US" sz="1100" baseline="30000" dirty="0">
                <a:solidFill>
                  <a:schemeClr val="tx1"/>
                </a:solidFill>
              </a:rPr>
              <a:t>rd</a:t>
            </a:r>
            <a:r>
              <a:rPr lang="en-US" sz="1100" dirty="0">
                <a:solidFill>
                  <a:schemeClr val="tx1"/>
                </a:solidFill>
              </a:rPr>
              <a:t> party products </a:t>
            </a:r>
          </a:p>
        </p:txBody>
      </p:sp>
      <p:sp>
        <p:nvSpPr>
          <p:cNvPr id="17" name="Rectangle 16">
            <a:extLst>
              <a:ext uri="{FF2B5EF4-FFF2-40B4-BE49-F238E27FC236}">
                <a16:creationId xmlns:a16="http://schemas.microsoft.com/office/drawing/2014/main" id="{FB78D44D-15FF-5C4E-9B6B-4BB855584069}"/>
              </a:ext>
            </a:extLst>
          </p:cNvPr>
          <p:cNvSpPr/>
          <p:nvPr/>
        </p:nvSpPr>
        <p:spPr>
          <a:xfrm>
            <a:off x="4080933" y="1398906"/>
            <a:ext cx="1176867" cy="102634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457189" rtl="0" eaLnBrk="1" fontAlgn="base" latinLnBrk="0" hangingPunct="1">
              <a:lnSpc>
                <a:spcPts val="15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CiscoSansTT ExtraLight"/>
                <a:ea typeface="CiscoSansTT ExtraLight"/>
                <a:cs typeface="CiscoSansTT ExtraLight"/>
              </a:rPr>
              <a:t>How</a:t>
            </a:r>
          </a:p>
        </p:txBody>
      </p:sp>
      <p:sp>
        <p:nvSpPr>
          <p:cNvPr id="18" name="Rectangle 17">
            <a:extLst>
              <a:ext uri="{FF2B5EF4-FFF2-40B4-BE49-F238E27FC236}">
                <a16:creationId xmlns:a16="http://schemas.microsoft.com/office/drawing/2014/main" id="{AA719A55-D090-514E-A197-0F3780C5DC59}"/>
              </a:ext>
            </a:extLst>
          </p:cNvPr>
          <p:cNvSpPr/>
          <p:nvPr/>
        </p:nvSpPr>
        <p:spPr>
          <a:xfrm>
            <a:off x="5257799" y="2459747"/>
            <a:ext cx="3429000" cy="10161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r>
              <a:rPr lang="en-US" sz="1200" b="1" dirty="0">
                <a:solidFill>
                  <a:schemeClr val="tx1"/>
                </a:solidFill>
              </a:rPr>
              <a:t>In a single console:</a:t>
            </a:r>
          </a:p>
          <a:p>
            <a:pPr marL="171450" indent="-171450">
              <a:buFont typeface="Wingdings" pitchFamily="2" charset="2"/>
              <a:buChar char="ü"/>
            </a:pPr>
            <a:r>
              <a:rPr lang="en-US" sz="1100" dirty="0">
                <a:solidFill>
                  <a:schemeClr val="tx1"/>
                </a:solidFill>
              </a:rPr>
              <a:t>Greater enrichment and fuller context</a:t>
            </a:r>
          </a:p>
          <a:p>
            <a:pPr marL="171450" indent="-171450">
              <a:buFont typeface="Wingdings" pitchFamily="2" charset="2"/>
              <a:buChar char="ü"/>
            </a:pPr>
            <a:r>
              <a:rPr lang="en-US" sz="1100" dirty="0">
                <a:solidFill>
                  <a:schemeClr val="tx1"/>
                </a:solidFill>
              </a:rPr>
              <a:t>Faster queries</a:t>
            </a:r>
          </a:p>
          <a:p>
            <a:pPr marL="171450" indent="-171450">
              <a:buFont typeface="Wingdings" pitchFamily="2" charset="2"/>
              <a:buChar char="ü"/>
            </a:pPr>
            <a:r>
              <a:rPr lang="en-US" sz="1100" dirty="0">
                <a:solidFill>
                  <a:schemeClr val="tx1"/>
                </a:solidFill>
              </a:rPr>
              <a:t>Automate response process</a:t>
            </a:r>
          </a:p>
        </p:txBody>
      </p:sp>
      <p:sp>
        <p:nvSpPr>
          <p:cNvPr id="19" name="Rectangle 18">
            <a:extLst>
              <a:ext uri="{FF2B5EF4-FFF2-40B4-BE49-F238E27FC236}">
                <a16:creationId xmlns:a16="http://schemas.microsoft.com/office/drawing/2014/main" id="{E8C51E67-263D-BF4C-866A-053C7399A567}"/>
              </a:ext>
            </a:extLst>
          </p:cNvPr>
          <p:cNvSpPr/>
          <p:nvPr/>
        </p:nvSpPr>
        <p:spPr>
          <a:xfrm>
            <a:off x="4080932" y="2452431"/>
            <a:ext cx="1176867" cy="102341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457189" rtl="0" eaLnBrk="1" fontAlgn="base" latinLnBrk="0" hangingPunct="1">
              <a:lnSpc>
                <a:spcPts val="15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CiscoSansTT ExtraLight"/>
                <a:ea typeface="CiscoSansTT ExtraLight"/>
                <a:cs typeface="CiscoSansTT ExtraLight"/>
              </a:rPr>
              <a:t>Benefits</a:t>
            </a:r>
          </a:p>
        </p:txBody>
      </p:sp>
      <p:sp>
        <p:nvSpPr>
          <p:cNvPr id="10" name="Rectangle 9">
            <a:extLst>
              <a:ext uri="{FF2B5EF4-FFF2-40B4-BE49-F238E27FC236}">
                <a16:creationId xmlns:a16="http://schemas.microsoft.com/office/drawing/2014/main" id="{1CD2E7FA-72EF-2147-B398-2DB02E0FF199}"/>
              </a:ext>
            </a:extLst>
          </p:cNvPr>
          <p:cNvSpPr/>
          <p:nvPr/>
        </p:nvSpPr>
        <p:spPr>
          <a:xfrm>
            <a:off x="437764" y="853571"/>
            <a:ext cx="8210935" cy="369332"/>
          </a:xfrm>
          <a:prstGeom prst="rect">
            <a:avLst/>
          </a:prstGeom>
        </p:spPr>
        <p:txBody>
          <a:bodyPr wrap="square">
            <a:spAutoFit/>
          </a:bodyPr>
          <a:lstStyle/>
          <a:p>
            <a:r>
              <a:rPr lang="en-US" dirty="0">
                <a:solidFill>
                  <a:srgbClr val="00BCEB"/>
                </a:solidFill>
                <a:latin typeface="CiscoSansTT ExtraLight"/>
                <a:cs typeface="CiscoSansTT Thin" charset="0"/>
              </a:rPr>
              <a:t>Complement your existing security ecosystem with Cisco Threat Response</a:t>
            </a:r>
            <a:endParaRPr lang="en-US" dirty="0">
              <a:latin typeface="+mn-lt"/>
            </a:endParaRPr>
          </a:p>
        </p:txBody>
      </p:sp>
      <p:sp>
        <p:nvSpPr>
          <p:cNvPr id="13" name="Rectangle 12">
            <a:extLst>
              <a:ext uri="{FF2B5EF4-FFF2-40B4-BE49-F238E27FC236}">
                <a16:creationId xmlns:a16="http://schemas.microsoft.com/office/drawing/2014/main" id="{9B20A90F-E53D-0E47-96F6-808F0BCDF13D}"/>
              </a:ext>
            </a:extLst>
          </p:cNvPr>
          <p:cNvSpPr/>
          <p:nvPr/>
        </p:nvSpPr>
        <p:spPr>
          <a:xfrm>
            <a:off x="5257799" y="3510342"/>
            <a:ext cx="3429000" cy="10161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r>
              <a:rPr lang="en-US" sz="1200" dirty="0">
                <a:solidFill>
                  <a:schemeClr val="tx1"/>
                </a:solidFill>
              </a:rPr>
              <a:t>Get hands-on with Threat Response APIs at </a:t>
            </a:r>
            <a:r>
              <a:rPr lang="en-US" sz="1200" b="1" dirty="0">
                <a:solidFill>
                  <a:schemeClr val="tx1"/>
                </a:solidFill>
              </a:rPr>
              <a:t>Cisco </a:t>
            </a:r>
            <a:r>
              <a:rPr lang="en-US" sz="1200" b="1" dirty="0" err="1">
                <a:solidFill>
                  <a:schemeClr val="tx1"/>
                </a:solidFill>
              </a:rPr>
              <a:t>DevNet</a:t>
            </a:r>
            <a:r>
              <a:rPr lang="en-US" sz="1200" dirty="0">
                <a:solidFill>
                  <a:schemeClr val="tx1"/>
                </a:solidFill>
              </a:rPr>
              <a:t> </a:t>
            </a:r>
            <a:r>
              <a:rPr lang="en-US" sz="1200" dirty="0">
                <a:solidFill>
                  <a:schemeClr val="tx1"/>
                </a:solidFill>
                <a:hlinkClick r:id="rId3"/>
              </a:rPr>
              <a:t>https://developer.cisco.com/threat-response/</a:t>
            </a:r>
            <a:r>
              <a:rPr lang="en-US" sz="1200" dirty="0">
                <a:solidFill>
                  <a:schemeClr val="tx1"/>
                </a:solidFill>
              </a:rPr>
              <a:t> </a:t>
            </a:r>
          </a:p>
        </p:txBody>
      </p:sp>
      <p:sp>
        <p:nvSpPr>
          <p:cNvPr id="14" name="Rectangle 13">
            <a:extLst>
              <a:ext uri="{FF2B5EF4-FFF2-40B4-BE49-F238E27FC236}">
                <a16:creationId xmlns:a16="http://schemas.microsoft.com/office/drawing/2014/main" id="{0FEEF43C-23F9-C147-9DF5-BA31B3810770}"/>
              </a:ext>
            </a:extLst>
          </p:cNvPr>
          <p:cNvSpPr/>
          <p:nvPr/>
        </p:nvSpPr>
        <p:spPr>
          <a:xfrm>
            <a:off x="4080932" y="3503026"/>
            <a:ext cx="1176867" cy="1023415"/>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457189" rtl="0" eaLnBrk="1" fontAlgn="base" latinLnBrk="0" hangingPunct="1">
              <a:lnSpc>
                <a:spcPts val="1500"/>
              </a:lnSpc>
              <a:spcBef>
                <a:spcPct val="0"/>
              </a:spcBef>
              <a:spcAft>
                <a:spcPct val="0"/>
              </a:spcAft>
              <a:buClrTx/>
              <a:buSzTx/>
              <a:buFontTx/>
              <a:buNone/>
              <a:tabLst/>
              <a:defRPr/>
            </a:pPr>
            <a:r>
              <a:rPr kumimoji="0" lang="en-US" sz="1600" b="1" i="0" u="none" strike="noStrike" kern="1200" cap="none" spc="0" normalizeH="0" baseline="0" noProof="0" dirty="0" err="1">
                <a:ln>
                  <a:noFill/>
                </a:ln>
                <a:solidFill>
                  <a:schemeClr val="bg2"/>
                </a:solidFill>
                <a:effectLst/>
                <a:uLnTx/>
                <a:uFillTx/>
                <a:latin typeface="CiscoSansTT ExtraLight"/>
                <a:ea typeface="CiscoSansTT ExtraLight"/>
                <a:cs typeface="CiscoSansTT ExtraLight"/>
              </a:rPr>
              <a:t>DevNet</a:t>
            </a:r>
            <a:endParaRPr kumimoji="0" lang="en-US" sz="1600" b="1" i="0" u="none" strike="noStrike" kern="1200" cap="none" spc="0" normalizeH="0" baseline="0" noProof="0" dirty="0">
              <a:ln>
                <a:noFill/>
              </a:ln>
              <a:solidFill>
                <a:schemeClr val="bg2"/>
              </a:solidFill>
              <a:effectLst/>
              <a:uLnTx/>
              <a:uFillTx/>
              <a:latin typeface="CiscoSansTT ExtraLight"/>
              <a:ea typeface="CiscoSansTT ExtraLight"/>
              <a:cs typeface="CiscoSansTT ExtraLight"/>
            </a:endParaRPr>
          </a:p>
        </p:txBody>
      </p:sp>
    </p:spTree>
    <p:extLst>
      <p:ext uri="{BB962C8B-B14F-4D97-AF65-F5344CB8AC3E}">
        <p14:creationId xmlns:p14="http://schemas.microsoft.com/office/powerpoint/2010/main" val="146359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extBox 617">
            <a:extLst>
              <a:ext uri="{FF2B5EF4-FFF2-40B4-BE49-F238E27FC236}">
                <a16:creationId xmlns:a16="http://schemas.microsoft.com/office/drawing/2014/main" id="{C03D0877-4126-422E-AC18-74D70913F6E4}"/>
              </a:ext>
            </a:extLst>
          </p:cNvPr>
          <p:cNvSpPr txBox="1"/>
          <p:nvPr/>
        </p:nvSpPr>
        <p:spPr>
          <a:xfrm>
            <a:off x="861059" y="2889713"/>
            <a:ext cx="1940282" cy="246221"/>
          </a:xfrm>
          <a:prstGeom prst="rect">
            <a:avLst/>
          </a:prstGeom>
          <a:noFill/>
        </p:spPr>
        <p:txBody>
          <a:bodyPr wrap="square" lIns="0" tIns="0" rIns="0" bIns="0" rtlCol="0">
            <a:noAutofit/>
          </a:bodyPr>
          <a:lstStyle/>
          <a:p>
            <a:pPr algn="ctr"/>
            <a:r>
              <a:rPr lang="en-US" dirty="0">
                <a:solidFill>
                  <a:schemeClr val="bg1"/>
                </a:solidFill>
                <a:latin typeface="+mn-lt"/>
              </a:rPr>
              <a:t>SOCs are understaffed</a:t>
            </a:r>
          </a:p>
        </p:txBody>
      </p:sp>
      <p:sp>
        <p:nvSpPr>
          <p:cNvPr id="630" name="TextBox 629">
            <a:extLst>
              <a:ext uri="{FF2B5EF4-FFF2-40B4-BE49-F238E27FC236}">
                <a16:creationId xmlns:a16="http://schemas.microsoft.com/office/drawing/2014/main" id="{6D5F36D5-1C38-4AF0-8667-D9AC9969079A}"/>
              </a:ext>
            </a:extLst>
          </p:cNvPr>
          <p:cNvSpPr txBox="1"/>
          <p:nvPr/>
        </p:nvSpPr>
        <p:spPr>
          <a:xfrm>
            <a:off x="3349700" y="2889713"/>
            <a:ext cx="2431900" cy="492443"/>
          </a:xfrm>
          <a:prstGeom prst="rect">
            <a:avLst/>
          </a:prstGeom>
          <a:noFill/>
        </p:spPr>
        <p:txBody>
          <a:bodyPr wrap="square" lIns="0" tIns="0" rIns="0" bIns="0" rtlCol="0">
            <a:noAutofit/>
          </a:bodyPr>
          <a:lstStyle/>
          <a:p>
            <a:pPr algn="ctr"/>
            <a:r>
              <a:rPr lang="en-US" dirty="0">
                <a:solidFill>
                  <a:schemeClr val="bg1"/>
                </a:solidFill>
                <a:latin typeface="+mn-lt"/>
              </a:rPr>
              <a:t>Overwhelmed with alerts from disparate security products</a:t>
            </a:r>
          </a:p>
        </p:txBody>
      </p:sp>
      <p:sp>
        <p:nvSpPr>
          <p:cNvPr id="631" name="TextBox 630">
            <a:extLst>
              <a:ext uri="{FF2B5EF4-FFF2-40B4-BE49-F238E27FC236}">
                <a16:creationId xmlns:a16="http://schemas.microsoft.com/office/drawing/2014/main" id="{4769D225-C13C-4860-99EC-B0C6F29C7251}"/>
              </a:ext>
            </a:extLst>
          </p:cNvPr>
          <p:cNvSpPr txBox="1"/>
          <p:nvPr/>
        </p:nvSpPr>
        <p:spPr>
          <a:xfrm>
            <a:off x="5847146" y="2876383"/>
            <a:ext cx="2936108" cy="750742"/>
          </a:xfrm>
          <a:prstGeom prst="rect">
            <a:avLst/>
          </a:prstGeom>
          <a:noFill/>
        </p:spPr>
        <p:txBody>
          <a:bodyPr wrap="square" lIns="0" tIns="0" rIns="0" bIns="0" rtlCol="0">
            <a:noAutofit/>
          </a:bodyPr>
          <a:lstStyle/>
          <a:p>
            <a:pPr algn="ctr"/>
            <a:r>
              <a:rPr lang="en-US" dirty="0">
                <a:solidFill>
                  <a:schemeClr val="bg1"/>
                </a:solidFill>
                <a:latin typeface="+mn-lt"/>
              </a:rPr>
              <a:t>Unable to keep pace</a:t>
            </a:r>
          </a:p>
          <a:p>
            <a:pPr algn="ctr"/>
            <a:r>
              <a:rPr lang="en-US" dirty="0">
                <a:solidFill>
                  <a:schemeClr val="bg1"/>
                </a:solidFill>
                <a:latin typeface="+mn-lt"/>
              </a:rPr>
              <a:t>with current threats</a:t>
            </a:r>
          </a:p>
        </p:txBody>
      </p:sp>
      <p:grpSp>
        <p:nvGrpSpPr>
          <p:cNvPr id="6" name="Group 5">
            <a:extLst>
              <a:ext uri="{FF2B5EF4-FFF2-40B4-BE49-F238E27FC236}">
                <a16:creationId xmlns:a16="http://schemas.microsoft.com/office/drawing/2014/main" id="{7E01FDB9-B57F-472B-8B93-5B07714FAD83}"/>
              </a:ext>
            </a:extLst>
          </p:cNvPr>
          <p:cNvGrpSpPr/>
          <p:nvPr/>
        </p:nvGrpSpPr>
        <p:grpSpPr>
          <a:xfrm>
            <a:off x="1236840" y="1553160"/>
            <a:ext cx="1188720" cy="1188720"/>
            <a:chOff x="670584" y="2264404"/>
            <a:chExt cx="685800" cy="685800"/>
          </a:xfrm>
        </p:grpSpPr>
        <p:sp>
          <p:nvSpPr>
            <p:cNvPr id="540" name="Oval 539">
              <a:extLst>
                <a:ext uri="{FF2B5EF4-FFF2-40B4-BE49-F238E27FC236}">
                  <a16:creationId xmlns:a16="http://schemas.microsoft.com/office/drawing/2014/main" id="{3E837DBC-5BF8-4690-84A2-F9D53C80CA46}"/>
                </a:ext>
              </a:extLst>
            </p:cNvPr>
            <p:cNvSpPr/>
            <p:nvPr/>
          </p:nvSpPr>
          <p:spPr>
            <a:xfrm>
              <a:off x="670584" y="2264404"/>
              <a:ext cx="685800" cy="6858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41" name="Freeform: Shape 540">
              <a:extLst>
                <a:ext uri="{FF2B5EF4-FFF2-40B4-BE49-F238E27FC236}">
                  <a16:creationId xmlns:a16="http://schemas.microsoft.com/office/drawing/2014/main" id="{64B352F4-8A65-4FD0-9C2B-7061ED605C96}"/>
                </a:ext>
              </a:extLst>
            </p:cNvPr>
            <p:cNvSpPr>
              <a:spLocks noChangeAspect="1"/>
            </p:cNvSpPr>
            <p:nvPr/>
          </p:nvSpPr>
          <p:spPr bwMode="auto">
            <a:xfrm>
              <a:off x="1120062" y="2657543"/>
              <a:ext cx="217230" cy="274063"/>
            </a:xfrm>
            <a:custGeom>
              <a:avLst/>
              <a:gdLst>
                <a:gd name="connsiteX0" fmla="*/ 64541 w 228506"/>
                <a:gd name="connsiteY0" fmla="*/ 0 h 288289"/>
                <a:gd name="connsiteX1" fmla="*/ 164692 w 228506"/>
                <a:gd name="connsiteY1" fmla="*/ 0 h 288289"/>
                <a:gd name="connsiteX2" fmla="*/ 224161 w 228506"/>
                <a:gd name="connsiteY2" fmla="*/ 39419 h 288289"/>
                <a:gd name="connsiteX3" fmla="*/ 228506 w 228506"/>
                <a:gd name="connsiteY3" fmla="*/ 60938 h 288289"/>
                <a:gd name="connsiteX4" fmla="*/ 220244 w 228506"/>
                <a:gd name="connsiteY4" fmla="*/ 87554 h 288289"/>
                <a:gd name="connsiteX5" fmla="*/ 28291 w 228506"/>
                <a:gd name="connsiteY5" fmla="*/ 279507 h 288289"/>
                <a:gd name="connsiteX6" fmla="*/ 0 w 228506"/>
                <a:gd name="connsiteY6" fmla="*/ 288289 h 288289"/>
                <a:gd name="connsiteX7" fmla="*/ 0 w 228506"/>
                <a:gd name="connsiteY7" fmla="*/ 64541 h 288289"/>
                <a:gd name="connsiteX8" fmla="*/ 64541 w 228506"/>
                <a:gd name="connsiteY8" fmla="*/ 0 h 28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06" h="288289">
                  <a:moveTo>
                    <a:pt x="64541" y="0"/>
                  </a:moveTo>
                  <a:lnTo>
                    <a:pt x="164692" y="0"/>
                  </a:lnTo>
                  <a:cubicBezTo>
                    <a:pt x="191426" y="0"/>
                    <a:pt x="214363" y="16254"/>
                    <a:pt x="224161" y="39419"/>
                  </a:cubicBezTo>
                  <a:lnTo>
                    <a:pt x="228506" y="60938"/>
                  </a:lnTo>
                  <a:lnTo>
                    <a:pt x="220244" y="87554"/>
                  </a:lnTo>
                  <a:cubicBezTo>
                    <a:pt x="183739" y="173861"/>
                    <a:pt x="114597" y="243002"/>
                    <a:pt x="28291" y="279507"/>
                  </a:cubicBezTo>
                  <a:lnTo>
                    <a:pt x="0" y="288289"/>
                  </a:lnTo>
                  <a:lnTo>
                    <a:pt x="0" y="64541"/>
                  </a:lnTo>
                  <a:cubicBezTo>
                    <a:pt x="0" y="28896"/>
                    <a:pt x="28896" y="0"/>
                    <a:pt x="64541" y="0"/>
                  </a:cubicBezTo>
                  <a:close/>
                </a:path>
              </a:pathLst>
            </a:custGeom>
            <a:solidFill>
              <a:srgbClr val="00B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42" name="Oval 643">
              <a:extLst>
                <a:ext uri="{FF2B5EF4-FFF2-40B4-BE49-F238E27FC236}">
                  <a16:creationId xmlns:a16="http://schemas.microsoft.com/office/drawing/2014/main" id="{0A7FB95C-F7C5-4775-86F1-C886C173B1C8}"/>
                </a:ext>
              </a:extLst>
            </p:cNvPr>
            <p:cNvSpPr>
              <a:spLocks noChangeAspect="1" noChangeArrowheads="1"/>
            </p:cNvSpPr>
            <p:nvPr/>
          </p:nvSpPr>
          <p:spPr bwMode="auto">
            <a:xfrm>
              <a:off x="1157841" y="2488802"/>
              <a:ext cx="142366" cy="139756"/>
            </a:xfrm>
            <a:prstGeom prst="ellipse">
              <a:avLst/>
            </a:prstGeom>
            <a:solidFill>
              <a:srgbClr val="00B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Shape 542">
              <a:extLst>
                <a:ext uri="{FF2B5EF4-FFF2-40B4-BE49-F238E27FC236}">
                  <a16:creationId xmlns:a16="http://schemas.microsoft.com/office/drawing/2014/main" id="{65C5AD0A-350D-4D48-8759-7601097A2746}"/>
                </a:ext>
              </a:extLst>
            </p:cNvPr>
            <p:cNvSpPr>
              <a:spLocks noChangeAspect="1"/>
            </p:cNvSpPr>
            <p:nvPr/>
          </p:nvSpPr>
          <p:spPr bwMode="auto">
            <a:xfrm>
              <a:off x="686815" y="2657543"/>
              <a:ext cx="218610" cy="273603"/>
            </a:xfrm>
            <a:custGeom>
              <a:avLst/>
              <a:gdLst>
                <a:gd name="connsiteX0" fmla="*/ 57492 w 229957"/>
                <a:gd name="connsiteY0" fmla="*/ 0 h 287805"/>
                <a:gd name="connsiteX1" fmla="*/ 170885 w 229957"/>
                <a:gd name="connsiteY1" fmla="*/ 0 h 287805"/>
                <a:gd name="connsiteX2" fmla="*/ 229957 w 229957"/>
                <a:gd name="connsiteY2" fmla="*/ 59072 h 287805"/>
                <a:gd name="connsiteX3" fmla="*/ 229957 w 229957"/>
                <a:gd name="connsiteY3" fmla="*/ 287805 h 287805"/>
                <a:gd name="connsiteX4" fmla="*/ 203225 w 229957"/>
                <a:gd name="connsiteY4" fmla="*/ 279507 h 287805"/>
                <a:gd name="connsiteX5" fmla="*/ 11271 w 229957"/>
                <a:gd name="connsiteY5" fmla="*/ 87554 h 287805"/>
                <a:gd name="connsiteX6" fmla="*/ 0 w 229957"/>
                <a:gd name="connsiteY6" fmla="*/ 51244 h 287805"/>
                <a:gd name="connsiteX7" fmla="*/ 3062 w 229957"/>
                <a:gd name="connsiteY7" fmla="*/ 36078 h 287805"/>
                <a:gd name="connsiteX8" fmla="*/ 57492 w 229957"/>
                <a:gd name="connsiteY8" fmla="*/ 0 h 2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7" h="287805">
                  <a:moveTo>
                    <a:pt x="57492" y="0"/>
                  </a:moveTo>
                  <a:lnTo>
                    <a:pt x="170885" y="0"/>
                  </a:lnTo>
                  <a:cubicBezTo>
                    <a:pt x="203510" y="0"/>
                    <a:pt x="229957" y="26447"/>
                    <a:pt x="229957" y="59072"/>
                  </a:cubicBezTo>
                  <a:lnTo>
                    <a:pt x="229957" y="287805"/>
                  </a:lnTo>
                  <a:lnTo>
                    <a:pt x="203225" y="279507"/>
                  </a:lnTo>
                  <a:cubicBezTo>
                    <a:pt x="116918" y="243002"/>
                    <a:pt x="47776" y="173861"/>
                    <a:pt x="11271" y="87554"/>
                  </a:cubicBezTo>
                  <a:lnTo>
                    <a:pt x="0" y="51244"/>
                  </a:lnTo>
                  <a:lnTo>
                    <a:pt x="3062" y="36078"/>
                  </a:lnTo>
                  <a:cubicBezTo>
                    <a:pt x="12030" y="14877"/>
                    <a:pt x="33023" y="0"/>
                    <a:pt x="57492" y="0"/>
                  </a:cubicBezTo>
                  <a:close/>
                </a:path>
              </a:pathLst>
            </a:custGeom>
            <a:solidFill>
              <a:srgbClr val="6EBD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44" name="Oval 645">
              <a:extLst>
                <a:ext uri="{FF2B5EF4-FFF2-40B4-BE49-F238E27FC236}">
                  <a16:creationId xmlns:a16="http://schemas.microsoft.com/office/drawing/2014/main" id="{2D8AE70C-7486-43B2-84A6-965DE50D0939}"/>
                </a:ext>
              </a:extLst>
            </p:cNvPr>
            <p:cNvSpPr>
              <a:spLocks noChangeAspect="1" noChangeArrowheads="1"/>
            </p:cNvSpPr>
            <p:nvPr/>
          </p:nvSpPr>
          <p:spPr bwMode="auto">
            <a:xfrm>
              <a:off x="726694" y="2488802"/>
              <a:ext cx="138448" cy="139756"/>
            </a:xfrm>
            <a:prstGeom prst="ellipse">
              <a:avLst/>
            </a:prstGeom>
            <a:solidFill>
              <a:srgbClr val="6EBD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id="{188BA972-E24C-42E8-A843-399937F9856A}"/>
              </a:ext>
            </a:extLst>
          </p:cNvPr>
          <p:cNvSpPr txBox="1"/>
          <p:nvPr/>
        </p:nvSpPr>
        <p:spPr>
          <a:xfrm>
            <a:off x="3964947" y="4783681"/>
            <a:ext cx="4683753" cy="92333"/>
          </a:xfrm>
          <a:prstGeom prst="rect">
            <a:avLst/>
          </a:prstGeom>
          <a:noFill/>
        </p:spPr>
        <p:txBody>
          <a:bodyPr wrap="square" lIns="0" tIns="0" rIns="0" bIns="0" rtlCol="0">
            <a:spAutoFit/>
          </a:bodyPr>
          <a:lstStyle/>
          <a:p>
            <a:pPr algn="r"/>
            <a:r>
              <a:rPr lang="en-US" sz="600" dirty="0">
                <a:latin typeface="+mn-lt"/>
              </a:rPr>
              <a:t>*according to Cybersecurity Ventures,</a:t>
            </a:r>
          </a:p>
        </p:txBody>
      </p:sp>
      <p:grpSp>
        <p:nvGrpSpPr>
          <p:cNvPr id="384" name="Group 383">
            <a:extLst>
              <a:ext uri="{FF2B5EF4-FFF2-40B4-BE49-F238E27FC236}">
                <a16:creationId xmlns:a16="http://schemas.microsoft.com/office/drawing/2014/main" id="{FF48FCA8-68EB-470E-9928-FDF699FB1559}"/>
              </a:ext>
            </a:extLst>
          </p:cNvPr>
          <p:cNvGrpSpPr/>
          <p:nvPr/>
        </p:nvGrpSpPr>
        <p:grpSpPr>
          <a:xfrm>
            <a:off x="3971290" y="1557663"/>
            <a:ext cx="1188720" cy="1188720"/>
            <a:chOff x="537670" y="2837151"/>
            <a:chExt cx="685800" cy="685800"/>
          </a:xfrm>
        </p:grpSpPr>
        <p:sp>
          <p:nvSpPr>
            <p:cNvPr id="273" name="Oval 272">
              <a:extLst>
                <a:ext uri="{FF2B5EF4-FFF2-40B4-BE49-F238E27FC236}">
                  <a16:creationId xmlns:a16="http://schemas.microsoft.com/office/drawing/2014/main" id="{928A2E9B-60A3-46FD-9335-D56939E1FC2C}"/>
                </a:ext>
              </a:extLst>
            </p:cNvPr>
            <p:cNvSpPr/>
            <p:nvPr/>
          </p:nvSpPr>
          <p:spPr>
            <a:xfrm>
              <a:off x="537670" y="2837151"/>
              <a:ext cx="685800" cy="6858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Freeform: Shape 4">
              <a:extLst>
                <a:ext uri="{FF2B5EF4-FFF2-40B4-BE49-F238E27FC236}">
                  <a16:creationId xmlns:a16="http://schemas.microsoft.com/office/drawing/2014/main" id="{833A66CF-DDE6-4A64-A439-6411AE685D09}"/>
                </a:ext>
              </a:extLst>
            </p:cNvPr>
            <p:cNvSpPr/>
            <p:nvPr/>
          </p:nvSpPr>
          <p:spPr>
            <a:xfrm>
              <a:off x="662590" y="2947268"/>
              <a:ext cx="435960" cy="363966"/>
            </a:xfrm>
            <a:custGeom>
              <a:avLst/>
              <a:gdLst>
                <a:gd name="connsiteX0" fmla="*/ 1041931 w 2076450"/>
                <a:gd name="connsiteY0" fmla="*/ 1730693 h 1733550"/>
                <a:gd name="connsiteX1" fmla="*/ 112291 w 2076450"/>
                <a:gd name="connsiteY1" fmla="*/ 1730693 h 1733550"/>
                <a:gd name="connsiteX2" fmla="*/ 22756 w 2076450"/>
                <a:gd name="connsiteY2" fmla="*/ 1571625 h 1733550"/>
                <a:gd name="connsiteX3" fmla="*/ 952396 w 2076450"/>
                <a:gd name="connsiteY3" fmla="*/ 57150 h 1733550"/>
                <a:gd name="connsiteX4" fmla="*/ 1130513 w 2076450"/>
                <a:gd name="connsiteY4" fmla="*/ 57150 h 1733550"/>
                <a:gd name="connsiteX5" fmla="*/ 2060153 w 2076450"/>
                <a:gd name="connsiteY5" fmla="*/ 1571625 h 1733550"/>
                <a:gd name="connsiteX6" fmla="*/ 1970618 w 2076450"/>
                <a:gd name="connsiteY6" fmla="*/ 1730693 h 1733550"/>
                <a:gd name="connsiteX7" fmla="*/ 1041931 w 2076450"/>
                <a:gd name="connsiteY7" fmla="*/ 1730693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733550">
                  <a:moveTo>
                    <a:pt x="1041931" y="1730693"/>
                  </a:moveTo>
                  <a:lnTo>
                    <a:pt x="112291" y="1730693"/>
                  </a:lnTo>
                  <a:cubicBezTo>
                    <a:pt x="30376" y="1730693"/>
                    <a:pt x="-20107" y="1641158"/>
                    <a:pt x="22756" y="1571625"/>
                  </a:cubicBezTo>
                  <a:lnTo>
                    <a:pt x="952396" y="57150"/>
                  </a:lnTo>
                  <a:cubicBezTo>
                    <a:pt x="993353" y="-9525"/>
                    <a:pt x="1089556" y="-9525"/>
                    <a:pt x="1130513" y="57150"/>
                  </a:cubicBezTo>
                  <a:lnTo>
                    <a:pt x="2060153" y="1571625"/>
                  </a:lnTo>
                  <a:cubicBezTo>
                    <a:pt x="2103016" y="1641158"/>
                    <a:pt x="2052533" y="1730693"/>
                    <a:pt x="1970618" y="1730693"/>
                  </a:cubicBezTo>
                  <a:lnTo>
                    <a:pt x="1041931" y="1730693"/>
                  </a:lnTo>
                  <a:close/>
                </a:path>
              </a:pathLst>
            </a:custGeom>
            <a:solidFill>
              <a:srgbClr val="FBAB18"/>
            </a:solid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398D3955-5567-429C-A93B-F1CB4ED19A12}"/>
                </a:ext>
              </a:extLst>
            </p:cNvPr>
            <p:cNvSpPr/>
            <p:nvPr/>
          </p:nvSpPr>
          <p:spPr>
            <a:xfrm>
              <a:off x="859493" y="3058038"/>
              <a:ext cx="43942" cy="210752"/>
            </a:xfrm>
            <a:custGeom>
              <a:avLst/>
              <a:gdLst>
                <a:gd name="connsiteX0" fmla="*/ 17780 w 43942"/>
                <a:gd name="connsiteY0" fmla="*/ 167318 h 210752"/>
                <a:gd name="connsiteX1" fmla="*/ 26162 w 43942"/>
                <a:gd name="connsiteY1" fmla="*/ 167318 h 210752"/>
                <a:gd name="connsiteX2" fmla="*/ 30226 w 43942"/>
                <a:gd name="connsiteY2" fmla="*/ 168588 h 210752"/>
                <a:gd name="connsiteX3" fmla="*/ 34036 w 43942"/>
                <a:gd name="connsiteY3" fmla="*/ 170620 h 210752"/>
                <a:gd name="connsiteX4" fmla="*/ 37338 w 43942"/>
                <a:gd name="connsiteY4" fmla="*/ 173160 h 210752"/>
                <a:gd name="connsiteX5" fmla="*/ 40132 w 43942"/>
                <a:gd name="connsiteY5" fmla="*/ 176462 h 210752"/>
                <a:gd name="connsiteX6" fmla="*/ 42164 w 43942"/>
                <a:gd name="connsiteY6" fmla="*/ 180272 h 210752"/>
                <a:gd name="connsiteX7" fmla="*/ 43434 w 43942"/>
                <a:gd name="connsiteY7" fmla="*/ 184336 h 210752"/>
                <a:gd name="connsiteX8" fmla="*/ 43942 w 43942"/>
                <a:gd name="connsiteY8" fmla="*/ 188654 h 210752"/>
                <a:gd name="connsiteX9" fmla="*/ 43434 w 43942"/>
                <a:gd name="connsiteY9" fmla="*/ 192972 h 210752"/>
                <a:gd name="connsiteX10" fmla="*/ 42164 w 43942"/>
                <a:gd name="connsiteY10" fmla="*/ 197036 h 210752"/>
                <a:gd name="connsiteX11" fmla="*/ 40132 w 43942"/>
                <a:gd name="connsiteY11" fmla="*/ 200846 h 210752"/>
                <a:gd name="connsiteX12" fmla="*/ 37338 w 43942"/>
                <a:gd name="connsiteY12" fmla="*/ 204148 h 210752"/>
                <a:gd name="connsiteX13" fmla="*/ 34036 w 43942"/>
                <a:gd name="connsiteY13" fmla="*/ 206942 h 210752"/>
                <a:gd name="connsiteX14" fmla="*/ 30226 w 43942"/>
                <a:gd name="connsiteY14" fmla="*/ 208974 h 210752"/>
                <a:gd name="connsiteX15" fmla="*/ 26162 w 43942"/>
                <a:gd name="connsiteY15" fmla="*/ 210244 h 210752"/>
                <a:gd name="connsiteX16" fmla="*/ 22098 w 43942"/>
                <a:gd name="connsiteY16" fmla="*/ 210752 h 210752"/>
                <a:gd name="connsiteX17" fmla="*/ 17780 w 43942"/>
                <a:gd name="connsiteY17" fmla="*/ 210244 h 210752"/>
                <a:gd name="connsiteX18" fmla="*/ 13716 w 43942"/>
                <a:gd name="connsiteY18" fmla="*/ 208974 h 210752"/>
                <a:gd name="connsiteX19" fmla="*/ 9906 w 43942"/>
                <a:gd name="connsiteY19" fmla="*/ 206942 h 210752"/>
                <a:gd name="connsiteX20" fmla="*/ 6604 w 43942"/>
                <a:gd name="connsiteY20" fmla="*/ 204148 h 210752"/>
                <a:gd name="connsiteX21" fmla="*/ 3810 w 43942"/>
                <a:gd name="connsiteY21" fmla="*/ 200846 h 210752"/>
                <a:gd name="connsiteX22" fmla="*/ 1778 w 43942"/>
                <a:gd name="connsiteY22" fmla="*/ 197036 h 210752"/>
                <a:gd name="connsiteX23" fmla="*/ 508 w 43942"/>
                <a:gd name="connsiteY23" fmla="*/ 192972 h 210752"/>
                <a:gd name="connsiteX24" fmla="*/ 0 w 43942"/>
                <a:gd name="connsiteY24" fmla="*/ 188654 h 210752"/>
                <a:gd name="connsiteX25" fmla="*/ 508 w 43942"/>
                <a:gd name="connsiteY25" fmla="*/ 184336 h 210752"/>
                <a:gd name="connsiteX26" fmla="*/ 1778 w 43942"/>
                <a:gd name="connsiteY26" fmla="*/ 180272 h 210752"/>
                <a:gd name="connsiteX27" fmla="*/ 3810 w 43942"/>
                <a:gd name="connsiteY27" fmla="*/ 176462 h 210752"/>
                <a:gd name="connsiteX28" fmla="*/ 6604 w 43942"/>
                <a:gd name="connsiteY28" fmla="*/ 173160 h 210752"/>
                <a:gd name="connsiteX29" fmla="*/ 9906 w 43942"/>
                <a:gd name="connsiteY29" fmla="*/ 170620 h 210752"/>
                <a:gd name="connsiteX30" fmla="*/ 13716 w 43942"/>
                <a:gd name="connsiteY30" fmla="*/ 168588 h 210752"/>
                <a:gd name="connsiteX31" fmla="*/ 17780 w 43942"/>
                <a:gd name="connsiteY31" fmla="*/ 167318 h 210752"/>
                <a:gd name="connsiteX32" fmla="*/ 21855 w 43942"/>
                <a:gd name="connsiteY32" fmla="*/ 0 h 210752"/>
                <a:gd name="connsiteX33" fmla="*/ 38853 w 43942"/>
                <a:gd name="connsiteY33" fmla="*/ 16998 h 210752"/>
                <a:gd name="connsiteX34" fmla="*/ 38853 w 43942"/>
                <a:gd name="connsiteY34" fmla="*/ 123589 h 210752"/>
                <a:gd name="connsiteX35" fmla="*/ 21855 w 43942"/>
                <a:gd name="connsiteY35" fmla="*/ 140587 h 210752"/>
                <a:gd name="connsiteX36" fmla="*/ 4857 w 43942"/>
                <a:gd name="connsiteY36" fmla="*/ 123589 h 210752"/>
                <a:gd name="connsiteX37" fmla="*/ 4857 w 43942"/>
                <a:gd name="connsiteY37" fmla="*/ 16998 h 210752"/>
                <a:gd name="connsiteX38" fmla="*/ 21855 w 43942"/>
                <a:gd name="connsiteY38" fmla="*/ 0 h 21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942" h="210752">
                  <a:moveTo>
                    <a:pt x="17780" y="167318"/>
                  </a:moveTo>
                  <a:cubicBezTo>
                    <a:pt x="20574" y="166810"/>
                    <a:pt x="23368" y="166810"/>
                    <a:pt x="26162" y="167318"/>
                  </a:cubicBezTo>
                  <a:cubicBezTo>
                    <a:pt x="27432" y="167572"/>
                    <a:pt x="28956" y="168080"/>
                    <a:pt x="30226" y="168588"/>
                  </a:cubicBezTo>
                  <a:cubicBezTo>
                    <a:pt x="31496" y="169096"/>
                    <a:pt x="32766" y="169858"/>
                    <a:pt x="34036" y="170620"/>
                  </a:cubicBezTo>
                  <a:cubicBezTo>
                    <a:pt x="35306" y="171382"/>
                    <a:pt x="36322" y="172398"/>
                    <a:pt x="37338" y="173160"/>
                  </a:cubicBezTo>
                  <a:cubicBezTo>
                    <a:pt x="38354" y="174176"/>
                    <a:pt x="39370" y="175192"/>
                    <a:pt x="40132" y="176462"/>
                  </a:cubicBezTo>
                  <a:cubicBezTo>
                    <a:pt x="40894" y="177732"/>
                    <a:pt x="41656" y="178748"/>
                    <a:pt x="42164" y="180272"/>
                  </a:cubicBezTo>
                  <a:cubicBezTo>
                    <a:pt x="42672" y="181542"/>
                    <a:pt x="43180" y="182812"/>
                    <a:pt x="43434" y="184336"/>
                  </a:cubicBezTo>
                  <a:cubicBezTo>
                    <a:pt x="43688" y="185606"/>
                    <a:pt x="43942" y="187130"/>
                    <a:pt x="43942" y="188654"/>
                  </a:cubicBezTo>
                  <a:cubicBezTo>
                    <a:pt x="43942" y="189924"/>
                    <a:pt x="43688" y="191448"/>
                    <a:pt x="43434" y="192972"/>
                  </a:cubicBezTo>
                  <a:cubicBezTo>
                    <a:pt x="43180" y="194242"/>
                    <a:pt x="42672" y="195766"/>
                    <a:pt x="42164" y="197036"/>
                  </a:cubicBezTo>
                  <a:cubicBezTo>
                    <a:pt x="41656" y="198306"/>
                    <a:pt x="40894" y="199576"/>
                    <a:pt x="40132" y="200846"/>
                  </a:cubicBezTo>
                  <a:cubicBezTo>
                    <a:pt x="39370" y="202116"/>
                    <a:pt x="38354" y="203132"/>
                    <a:pt x="37338" y="204148"/>
                  </a:cubicBezTo>
                  <a:cubicBezTo>
                    <a:pt x="36322" y="205164"/>
                    <a:pt x="35306" y="206180"/>
                    <a:pt x="34036" y="206942"/>
                  </a:cubicBezTo>
                  <a:cubicBezTo>
                    <a:pt x="32766" y="207704"/>
                    <a:pt x="31496" y="208466"/>
                    <a:pt x="30226" y="208974"/>
                  </a:cubicBezTo>
                  <a:cubicBezTo>
                    <a:pt x="28956" y="209482"/>
                    <a:pt x="27432" y="209990"/>
                    <a:pt x="26162" y="210244"/>
                  </a:cubicBezTo>
                  <a:cubicBezTo>
                    <a:pt x="24892" y="210752"/>
                    <a:pt x="23368" y="210752"/>
                    <a:pt x="22098" y="210752"/>
                  </a:cubicBezTo>
                  <a:cubicBezTo>
                    <a:pt x="20574" y="210752"/>
                    <a:pt x="19304" y="210498"/>
                    <a:pt x="17780" y="210244"/>
                  </a:cubicBezTo>
                  <a:cubicBezTo>
                    <a:pt x="16510" y="209990"/>
                    <a:pt x="14986" y="209482"/>
                    <a:pt x="13716" y="208974"/>
                  </a:cubicBezTo>
                  <a:cubicBezTo>
                    <a:pt x="12446" y="208466"/>
                    <a:pt x="11176" y="207704"/>
                    <a:pt x="9906" y="206942"/>
                  </a:cubicBezTo>
                  <a:cubicBezTo>
                    <a:pt x="8636" y="206180"/>
                    <a:pt x="7620" y="205164"/>
                    <a:pt x="6604" y="204148"/>
                  </a:cubicBezTo>
                  <a:cubicBezTo>
                    <a:pt x="5588" y="203132"/>
                    <a:pt x="4572" y="202116"/>
                    <a:pt x="3810" y="200846"/>
                  </a:cubicBezTo>
                  <a:cubicBezTo>
                    <a:pt x="3048" y="199576"/>
                    <a:pt x="2286" y="198306"/>
                    <a:pt x="1778" y="197036"/>
                  </a:cubicBezTo>
                  <a:cubicBezTo>
                    <a:pt x="1270" y="195766"/>
                    <a:pt x="762" y="194496"/>
                    <a:pt x="508" y="192972"/>
                  </a:cubicBezTo>
                  <a:cubicBezTo>
                    <a:pt x="254" y="191702"/>
                    <a:pt x="0" y="190178"/>
                    <a:pt x="0" y="188654"/>
                  </a:cubicBezTo>
                  <a:cubicBezTo>
                    <a:pt x="0" y="187130"/>
                    <a:pt x="254" y="185860"/>
                    <a:pt x="508" y="184336"/>
                  </a:cubicBezTo>
                  <a:cubicBezTo>
                    <a:pt x="762" y="183066"/>
                    <a:pt x="1270" y="181542"/>
                    <a:pt x="1778" y="180272"/>
                  </a:cubicBezTo>
                  <a:cubicBezTo>
                    <a:pt x="2286" y="179002"/>
                    <a:pt x="3048" y="177732"/>
                    <a:pt x="3810" y="176462"/>
                  </a:cubicBezTo>
                  <a:cubicBezTo>
                    <a:pt x="4572" y="175192"/>
                    <a:pt x="5588" y="174176"/>
                    <a:pt x="6604" y="173160"/>
                  </a:cubicBezTo>
                  <a:cubicBezTo>
                    <a:pt x="7620" y="172144"/>
                    <a:pt x="8636" y="171382"/>
                    <a:pt x="9906" y="170620"/>
                  </a:cubicBezTo>
                  <a:cubicBezTo>
                    <a:pt x="11176" y="169858"/>
                    <a:pt x="12446" y="169096"/>
                    <a:pt x="13716" y="168588"/>
                  </a:cubicBezTo>
                  <a:cubicBezTo>
                    <a:pt x="14986" y="168080"/>
                    <a:pt x="16256" y="167572"/>
                    <a:pt x="17780" y="167318"/>
                  </a:cubicBezTo>
                  <a:close/>
                  <a:moveTo>
                    <a:pt x="21855" y="0"/>
                  </a:moveTo>
                  <a:cubicBezTo>
                    <a:pt x="31254" y="0"/>
                    <a:pt x="38853" y="7599"/>
                    <a:pt x="38853" y="16998"/>
                  </a:cubicBezTo>
                  <a:lnTo>
                    <a:pt x="38853" y="123589"/>
                  </a:lnTo>
                  <a:cubicBezTo>
                    <a:pt x="38853" y="132988"/>
                    <a:pt x="31254" y="140587"/>
                    <a:pt x="21855" y="140587"/>
                  </a:cubicBezTo>
                  <a:cubicBezTo>
                    <a:pt x="12456" y="140587"/>
                    <a:pt x="4857" y="132988"/>
                    <a:pt x="4857" y="123589"/>
                  </a:cubicBezTo>
                  <a:lnTo>
                    <a:pt x="4857" y="16998"/>
                  </a:lnTo>
                  <a:cubicBezTo>
                    <a:pt x="4857" y="7599"/>
                    <a:pt x="12456" y="0"/>
                    <a:pt x="21855" y="0"/>
                  </a:cubicBezTo>
                  <a:close/>
                </a:path>
              </a:pathLst>
            </a:custGeom>
            <a:solidFill>
              <a:srgbClr val="005073"/>
            </a:solidFill>
            <a:ln w="9525" cap="flat">
              <a:noFill/>
              <a:prstDash val="solid"/>
              <a:miter/>
            </a:ln>
          </p:spPr>
          <p:txBody>
            <a:bodyPr rtlCol="0" anchor="ctr"/>
            <a:lstStyle/>
            <a:p>
              <a:endParaRPr lang="en-US"/>
            </a:p>
          </p:txBody>
        </p:sp>
      </p:grpSp>
      <p:grpSp>
        <p:nvGrpSpPr>
          <p:cNvPr id="528" name="Group 527">
            <a:extLst>
              <a:ext uri="{FF2B5EF4-FFF2-40B4-BE49-F238E27FC236}">
                <a16:creationId xmlns:a16="http://schemas.microsoft.com/office/drawing/2014/main" id="{286098A4-A4AB-46E9-9F25-A8E8077D61A2}"/>
              </a:ext>
            </a:extLst>
          </p:cNvPr>
          <p:cNvGrpSpPr/>
          <p:nvPr/>
        </p:nvGrpSpPr>
        <p:grpSpPr>
          <a:xfrm>
            <a:off x="6720840" y="1556409"/>
            <a:ext cx="1188720" cy="1188720"/>
            <a:chOff x="537670" y="4039977"/>
            <a:chExt cx="685800" cy="685800"/>
          </a:xfrm>
        </p:grpSpPr>
        <p:sp>
          <p:nvSpPr>
            <p:cNvPr id="301" name="Oval 300">
              <a:extLst>
                <a:ext uri="{FF2B5EF4-FFF2-40B4-BE49-F238E27FC236}">
                  <a16:creationId xmlns:a16="http://schemas.microsoft.com/office/drawing/2014/main" id="{92E76B7A-C267-4B58-B24F-CE7197CFF217}"/>
                </a:ext>
              </a:extLst>
            </p:cNvPr>
            <p:cNvSpPr/>
            <p:nvPr/>
          </p:nvSpPr>
          <p:spPr>
            <a:xfrm>
              <a:off x="537670" y="4039977"/>
              <a:ext cx="685800" cy="6858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 name="Group 4">
              <a:extLst>
                <a:ext uri="{FF2B5EF4-FFF2-40B4-BE49-F238E27FC236}">
                  <a16:creationId xmlns:a16="http://schemas.microsoft.com/office/drawing/2014/main" id="{D3345531-B51E-4C40-B690-2282F4441B1C}"/>
                </a:ext>
              </a:extLst>
            </p:cNvPr>
            <p:cNvGrpSpPr>
              <a:grpSpLocks noChangeAspect="1"/>
            </p:cNvGrpSpPr>
            <p:nvPr/>
          </p:nvGrpSpPr>
          <p:grpSpPr bwMode="auto">
            <a:xfrm>
              <a:off x="582421" y="4133483"/>
              <a:ext cx="596298" cy="498790"/>
              <a:chOff x="394" y="2626"/>
              <a:chExt cx="318" cy="266"/>
            </a:xfrm>
          </p:grpSpPr>
          <p:sp>
            <p:nvSpPr>
              <p:cNvPr id="21" name="Freeform 5">
                <a:extLst>
                  <a:ext uri="{FF2B5EF4-FFF2-40B4-BE49-F238E27FC236}">
                    <a16:creationId xmlns:a16="http://schemas.microsoft.com/office/drawing/2014/main" id="{C37C45A1-9EE2-4687-8721-C064B166242F}"/>
                  </a:ext>
                </a:extLst>
              </p:cNvPr>
              <p:cNvSpPr>
                <a:spLocks/>
              </p:cNvSpPr>
              <p:nvPr/>
            </p:nvSpPr>
            <p:spPr bwMode="auto">
              <a:xfrm>
                <a:off x="502" y="2751"/>
                <a:ext cx="66" cy="65"/>
              </a:xfrm>
              <a:custGeom>
                <a:avLst/>
                <a:gdLst>
                  <a:gd name="T0" fmla="*/ 28 w 161"/>
                  <a:gd name="T1" fmla="*/ 158 h 158"/>
                  <a:gd name="T2" fmla="*/ 10 w 161"/>
                  <a:gd name="T3" fmla="*/ 151 h 158"/>
                  <a:gd name="T4" fmla="*/ 10 w 161"/>
                  <a:gd name="T5" fmla="*/ 114 h 158"/>
                  <a:gd name="T6" fmla="*/ 114 w 161"/>
                  <a:gd name="T7" fmla="*/ 10 h 158"/>
                  <a:gd name="T8" fmla="*/ 151 w 161"/>
                  <a:gd name="T9" fmla="*/ 10 h 158"/>
                  <a:gd name="T10" fmla="*/ 151 w 161"/>
                  <a:gd name="T11" fmla="*/ 47 h 158"/>
                  <a:gd name="T12" fmla="*/ 47 w 161"/>
                  <a:gd name="T13" fmla="*/ 151 h 158"/>
                  <a:gd name="T14" fmla="*/ 28 w 161"/>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8">
                    <a:moveTo>
                      <a:pt x="28" y="158"/>
                    </a:moveTo>
                    <a:cubicBezTo>
                      <a:pt x="22" y="158"/>
                      <a:pt x="15" y="156"/>
                      <a:pt x="10" y="151"/>
                    </a:cubicBezTo>
                    <a:cubicBezTo>
                      <a:pt x="0" y="141"/>
                      <a:pt x="0" y="124"/>
                      <a:pt x="10" y="114"/>
                    </a:cubicBezTo>
                    <a:cubicBezTo>
                      <a:pt x="114" y="10"/>
                      <a:pt x="114" y="10"/>
                      <a:pt x="114" y="10"/>
                    </a:cubicBezTo>
                    <a:cubicBezTo>
                      <a:pt x="124" y="0"/>
                      <a:pt x="141" y="0"/>
                      <a:pt x="151" y="10"/>
                    </a:cubicBezTo>
                    <a:cubicBezTo>
                      <a:pt x="161" y="20"/>
                      <a:pt x="161" y="37"/>
                      <a:pt x="151" y="47"/>
                    </a:cubicBezTo>
                    <a:cubicBezTo>
                      <a:pt x="47" y="151"/>
                      <a:pt x="47" y="151"/>
                      <a:pt x="47" y="151"/>
                    </a:cubicBezTo>
                    <a:cubicBezTo>
                      <a:pt x="42" y="156"/>
                      <a:pt x="35" y="158"/>
                      <a:pt x="28" y="158"/>
                    </a:cubicBezTo>
                    <a:close/>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0EB4AD7C-12CE-460D-AB54-B8D5FBB8DAD8}"/>
                  </a:ext>
                </a:extLst>
              </p:cNvPr>
              <p:cNvSpPr>
                <a:spLocks/>
              </p:cNvSpPr>
              <p:nvPr/>
            </p:nvSpPr>
            <p:spPr bwMode="auto">
              <a:xfrm>
                <a:off x="546" y="2672"/>
                <a:ext cx="21" cy="101"/>
              </a:xfrm>
              <a:custGeom>
                <a:avLst/>
                <a:gdLst>
                  <a:gd name="T0" fmla="*/ 26 w 52"/>
                  <a:gd name="T1" fmla="*/ 248 h 248"/>
                  <a:gd name="T2" fmla="*/ 0 w 52"/>
                  <a:gd name="T3" fmla="*/ 222 h 248"/>
                  <a:gd name="T4" fmla="*/ 0 w 52"/>
                  <a:gd name="T5" fmla="*/ 26 h 248"/>
                  <a:gd name="T6" fmla="*/ 26 w 52"/>
                  <a:gd name="T7" fmla="*/ 0 h 248"/>
                  <a:gd name="T8" fmla="*/ 52 w 52"/>
                  <a:gd name="T9" fmla="*/ 26 h 248"/>
                  <a:gd name="T10" fmla="*/ 52 w 52"/>
                  <a:gd name="T11" fmla="*/ 222 h 248"/>
                  <a:gd name="T12" fmla="*/ 26 w 52"/>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52" h="248">
                    <a:moveTo>
                      <a:pt x="26" y="248"/>
                    </a:moveTo>
                    <a:cubicBezTo>
                      <a:pt x="12" y="248"/>
                      <a:pt x="0" y="237"/>
                      <a:pt x="0" y="222"/>
                    </a:cubicBezTo>
                    <a:cubicBezTo>
                      <a:pt x="0" y="26"/>
                      <a:pt x="0" y="26"/>
                      <a:pt x="0" y="26"/>
                    </a:cubicBezTo>
                    <a:cubicBezTo>
                      <a:pt x="0" y="12"/>
                      <a:pt x="12" y="0"/>
                      <a:pt x="26" y="0"/>
                    </a:cubicBezTo>
                    <a:cubicBezTo>
                      <a:pt x="41" y="0"/>
                      <a:pt x="52" y="12"/>
                      <a:pt x="52" y="26"/>
                    </a:cubicBezTo>
                    <a:cubicBezTo>
                      <a:pt x="52" y="222"/>
                      <a:pt x="52" y="222"/>
                      <a:pt x="52" y="222"/>
                    </a:cubicBezTo>
                    <a:cubicBezTo>
                      <a:pt x="52" y="237"/>
                      <a:pt x="41" y="248"/>
                      <a:pt x="26" y="248"/>
                    </a:cubicBezTo>
                    <a:close/>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B3DF31D7-257C-433C-B3F8-AF816C00046C}"/>
                  </a:ext>
                </a:extLst>
              </p:cNvPr>
              <p:cNvSpPr>
                <a:spLocks/>
              </p:cNvSpPr>
              <p:nvPr/>
            </p:nvSpPr>
            <p:spPr bwMode="auto">
              <a:xfrm>
                <a:off x="423" y="2626"/>
                <a:ext cx="248" cy="144"/>
              </a:xfrm>
              <a:custGeom>
                <a:avLst/>
                <a:gdLst>
                  <a:gd name="T0" fmla="*/ 26 w 608"/>
                  <a:gd name="T1" fmla="*/ 355 h 355"/>
                  <a:gd name="T2" fmla="*/ 26 w 608"/>
                  <a:gd name="T3" fmla="*/ 355 h 355"/>
                  <a:gd name="T4" fmla="*/ 0 w 608"/>
                  <a:gd name="T5" fmla="*/ 329 h 355"/>
                  <a:gd name="T6" fmla="*/ 282 w 608"/>
                  <a:gd name="T7" fmla="*/ 16 h 355"/>
                  <a:gd name="T8" fmla="*/ 601 w 608"/>
                  <a:gd name="T9" fmla="*/ 181 h 355"/>
                  <a:gd name="T10" fmla="*/ 591 w 608"/>
                  <a:gd name="T11" fmla="*/ 216 h 355"/>
                  <a:gd name="T12" fmla="*/ 556 w 608"/>
                  <a:gd name="T13" fmla="*/ 206 h 355"/>
                  <a:gd name="T14" fmla="*/ 288 w 608"/>
                  <a:gd name="T15" fmla="*/ 68 h 355"/>
                  <a:gd name="T16" fmla="*/ 52 w 608"/>
                  <a:gd name="T17" fmla="*/ 330 h 355"/>
                  <a:gd name="T18" fmla="*/ 26 w 608"/>
                  <a:gd name="T19"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8" h="355">
                    <a:moveTo>
                      <a:pt x="26" y="355"/>
                    </a:moveTo>
                    <a:cubicBezTo>
                      <a:pt x="26" y="355"/>
                      <a:pt x="26" y="355"/>
                      <a:pt x="26" y="355"/>
                    </a:cubicBezTo>
                    <a:cubicBezTo>
                      <a:pt x="12" y="355"/>
                      <a:pt x="0" y="343"/>
                      <a:pt x="0" y="329"/>
                    </a:cubicBezTo>
                    <a:cubicBezTo>
                      <a:pt x="3" y="170"/>
                      <a:pt x="124" y="35"/>
                      <a:pt x="282" y="16"/>
                    </a:cubicBezTo>
                    <a:cubicBezTo>
                      <a:pt x="413" y="0"/>
                      <a:pt x="538" y="65"/>
                      <a:pt x="601" y="181"/>
                    </a:cubicBezTo>
                    <a:cubicBezTo>
                      <a:pt x="608" y="193"/>
                      <a:pt x="604" y="209"/>
                      <a:pt x="591" y="216"/>
                    </a:cubicBezTo>
                    <a:cubicBezTo>
                      <a:pt x="578" y="223"/>
                      <a:pt x="563" y="218"/>
                      <a:pt x="556" y="206"/>
                    </a:cubicBezTo>
                    <a:cubicBezTo>
                      <a:pt x="503" y="108"/>
                      <a:pt x="398" y="54"/>
                      <a:pt x="288" y="68"/>
                    </a:cubicBezTo>
                    <a:cubicBezTo>
                      <a:pt x="156" y="84"/>
                      <a:pt x="54" y="196"/>
                      <a:pt x="52" y="330"/>
                    </a:cubicBezTo>
                    <a:cubicBezTo>
                      <a:pt x="52" y="344"/>
                      <a:pt x="41" y="355"/>
                      <a:pt x="26" y="355"/>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24DD8BBE-DAA8-45DE-95A5-D667932147CC}"/>
                  </a:ext>
                </a:extLst>
              </p:cNvPr>
              <p:cNvSpPr>
                <a:spLocks/>
              </p:cNvSpPr>
              <p:nvPr/>
            </p:nvSpPr>
            <p:spPr bwMode="auto">
              <a:xfrm>
                <a:off x="436" y="2753"/>
                <a:ext cx="248" cy="139"/>
              </a:xfrm>
              <a:custGeom>
                <a:avLst/>
                <a:gdLst>
                  <a:gd name="T0" fmla="*/ 288 w 608"/>
                  <a:gd name="T1" fmla="*/ 342 h 342"/>
                  <a:gd name="T2" fmla="*/ 7 w 608"/>
                  <a:gd name="T3" fmla="*/ 175 h 342"/>
                  <a:gd name="T4" fmla="*/ 18 w 608"/>
                  <a:gd name="T5" fmla="*/ 140 h 342"/>
                  <a:gd name="T6" fmla="*/ 53 w 608"/>
                  <a:gd name="T7" fmla="*/ 150 h 342"/>
                  <a:gd name="T8" fmla="*/ 321 w 608"/>
                  <a:gd name="T9" fmla="*/ 288 h 342"/>
                  <a:gd name="T10" fmla="*/ 556 w 608"/>
                  <a:gd name="T11" fmla="*/ 26 h 342"/>
                  <a:gd name="T12" fmla="*/ 583 w 608"/>
                  <a:gd name="T13" fmla="*/ 0 h 342"/>
                  <a:gd name="T14" fmla="*/ 608 w 608"/>
                  <a:gd name="T15" fmla="*/ 27 h 342"/>
                  <a:gd name="T16" fmla="*/ 327 w 608"/>
                  <a:gd name="T17" fmla="*/ 339 h 342"/>
                  <a:gd name="T18" fmla="*/ 288 w 608"/>
                  <a:gd name="T19"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8" h="342">
                    <a:moveTo>
                      <a:pt x="288" y="342"/>
                    </a:moveTo>
                    <a:cubicBezTo>
                      <a:pt x="171" y="342"/>
                      <a:pt x="64" y="279"/>
                      <a:pt x="7" y="175"/>
                    </a:cubicBezTo>
                    <a:cubicBezTo>
                      <a:pt x="0" y="162"/>
                      <a:pt x="5" y="146"/>
                      <a:pt x="18" y="140"/>
                    </a:cubicBezTo>
                    <a:cubicBezTo>
                      <a:pt x="30" y="133"/>
                      <a:pt x="46" y="137"/>
                      <a:pt x="53" y="150"/>
                    </a:cubicBezTo>
                    <a:cubicBezTo>
                      <a:pt x="106" y="247"/>
                      <a:pt x="211" y="301"/>
                      <a:pt x="321" y="288"/>
                    </a:cubicBezTo>
                    <a:cubicBezTo>
                      <a:pt x="453" y="272"/>
                      <a:pt x="554" y="159"/>
                      <a:pt x="556" y="26"/>
                    </a:cubicBezTo>
                    <a:cubicBezTo>
                      <a:pt x="556" y="12"/>
                      <a:pt x="568" y="0"/>
                      <a:pt x="583" y="0"/>
                    </a:cubicBezTo>
                    <a:cubicBezTo>
                      <a:pt x="597" y="1"/>
                      <a:pt x="608" y="12"/>
                      <a:pt x="608" y="27"/>
                    </a:cubicBezTo>
                    <a:cubicBezTo>
                      <a:pt x="606" y="186"/>
                      <a:pt x="485" y="320"/>
                      <a:pt x="327" y="339"/>
                    </a:cubicBezTo>
                    <a:cubicBezTo>
                      <a:pt x="314" y="341"/>
                      <a:pt x="301" y="342"/>
                      <a:pt x="288" y="342"/>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8812AE64-8168-4D86-851C-155E9D57C7A9}"/>
                  </a:ext>
                </a:extLst>
              </p:cNvPr>
              <p:cNvSpPr>
                <a:spLocks/>
              </p:cNvSpPr>
              <p:nvPr/>
            </p:nvSpPr>
            <p:spPr bwMode="auto">
              <a:xfrm>
                <a:off x="632" y="2729"/>
                <a:ext cx="51" cy="52"/>
              </a:xfrm>
              <a:custGeom>
                <a:avLst/>
                <a:gdLst>
                  <a:gd name="T0" fmla="*/ 29 w 126"/>
                  <a:gd name="T1" fmla="*/ 127 h 127"/>
                  <a:gd name="T2" fmla="*/ 11 w 126"/>
                  <a:gd name="T3" fmla="*/ 120 h 127"/>
                  <a:gd name="T4" fmla="*/ 10 w 126"/>
                  <a:gd name="T5" fmla="*/ 83 h 127"/>
                  <a:gd name="T6" fmla="*/ 79 w 126"/>
                  <a:gd name="T7" fmla="*/ 11 h 127"/>
                  <a:gd name="T8" fmla="*/ 116 w 126"/>
                  <a:gd name="T9" fmla="*/ 10 h 127"/>
                  <a:gd name="T10" fmla="*/ 117 w 126"/>
                  <a:gd name="T11" fmla="*/ 47 h 127"/>
                  <a:gd name="T12" fmla="*/ 48 w 126"/>
                  <a:gd name="T13" fmla="*/ 119 h 127"/>
                  <a:gd name="T14" fmla="*/ 29 w 126"/>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7">
                    <a:moveTo>
                      <a:pt x="29" y="127"/>
                    </a:moveTo>
                    <a:cubicBezTo>
                      <a:pt x="22" y="127"/>
                      <a:pt x="16" y="125"/>
                      <a:pt x="11" y="120"/>
                    </a:cubicBezTo>
                    <a:cubicBezTo>
                      <a:pt x="0" y="110"/>
                      <a:pt x="0" y="94"/>
                      <a:pt x="10" y="83"/>
                    </a:cubicBezTo>
                    <a:cubicBezTo>
                      <a:pt x="79" y="11"/>
                      <a:pt x="79" y="11"/>
                      <a:pt x="79" y="11"/>
                    </a:cubicBezTo>
                    <a:cubicBezTo>
                      <a:pt x="89" y="1"/>
                      <a:pt x="105" y="0"/>
                      <a:pt x="116" y="10"/>
                    </a:cubicBezTo>
                    <a:cubicBezTo>
                      <a:pt x="126" y="20"/>
                      <a:pt x="126" y="36"/>
                      <a:pt x="117" y="47"/>
                    </a:cubicBezTo>
                    <a:cubicBezTo>
                      <a:pt x="48" y="119"/>
                      <a:pt x="48" y="119"/>
                      <a:pt x="48" y="119"/>
                    </a:cubicBezTo>
                    <a:cubicBezTo>
                      <a:pt x="43" y="125"/>
                      <a:pt x="36" y="127"/>
                      <a:pt x="29" y="127"/>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DB2329A6-1294-45B4-B9EF-AEF7BF8221F6}"/>
                  </a:ext>
                </a:extLst>
              </p:cNvPr>
              <p:cNvSpPr>
                <a:spLocks/>
              </p:cNvSpPr>
              <p:nvPr/>
            </p:nvSpPr>
            <p:spPr bwMode="auto">
              <a:xfrm>
                <a:off x="660" y="2729"/>
                <a:ext cx="52" cy="50"/>
              </a:xfrm>
              <a:custGeom>
                <a:avLst/>
                <a:gdLst>
                  <a:gd name="T0" fmla="*/ 101 w 129"/>
                  <a:gd name="T1" fmla="*/ 123 h 123"/>
                  <a:gd name="T2" fmla="*/ 83 w 129"/>
                  <a:gd name="T3" fmla="*/ 116 h 123"/>
                  <a:gd name="T4" fmla="*/ 11 w 129"/>
                  <a:gd name="T5" fmla="*/ 48 h 123"/>
                  <a:gd name="T6" fmla="*/ 10 w 129"/>
                  <a:gd name="T7" fmla="*/ 11 h 123"/>
                  <a:gd name="T8" fmla="*/ 47 w 129"/>
                  <a:gd name="T9" fmla="*/ 10 h 123"/>
                  <a:gd name="T10" fmla="*/ 118 w 129"/>
                  <a:gd name="T11" fmla="*/ 78 h 123"/>
                  <a:gd name="T12" fmla="*/ 119 w 129"/>
                  <a:gd name="T13" fmla="*/ 115 h 123"/>
                  <a:gd name="T14" fmla="*/ 101 w 129"/>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3">
                    <a:moveTo>
                      <a:pt x="101" y="123"/>
                    </a:moveTo>
                    <a:cubicBezTo>
                      <a:pt x="94" y="123"/>
                      <a:pt x="88" y="121"/>
                      <a:pt x="83" y="116"/>
                    </a:cubicBezTo>
                    <a:cubicBezTo>
                      <a:pt x="11" y="48"/>
                      <a:pt x="11" y="48"/>
                      <a:pt x="11" y="48"/>
                    </a:cubicBezTo>
                    <a:cubicBezTo>
                      <a:pt x="0" y="38"/>
                      <a:pt x="0" y="21"/>
                      <a:pt x="10" y="11"/>
                    </a:cubicBezTo>
                    <a:cubicBezTo>
                      <a:pt x="20" y="1"/>
                      <a:pt x="36" y="0"/>
                      <a:pt x="47" y="10"/>
                    </a:cubicBezTo>
                    <a:cubicBezTo>
                      <a:pt x="118" y="78"/>
                      <a:pt x="118" y="78"/>
                      <a:pt x="118" y="78"/>
                    </a:cubicBezTo>
                    <a:cubicBezTo>
                      <a:pt x="129" y="88"/>
                      <a:pt x="129" y="105"/>
                      <a:pt x="119" y="115"/>
                    </a:cubicBezTo>
                    <a:cubicBezTo>
                      <a:pt x="114" y="121"/>
                      <a:pt x="107" y="123"/>
                      <a:pt x="101" y="12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36BA03AB-099C-47B9-B78D-4FABDB902A42}"/>
                  </a:ext>
                </a:extLst>
              </p:cNvPr>
              <p:cNvSpPr>
                <a:spLocks/>
              </p:cNvSpPr>
              <p:nvPr/>
            </p:nvSpPr>
            <p:spPr bwMode="auto">
              <a:xfrm>
                <a:off x="424" y="2741"/>
                <a:ext cx="51" cy="52"/>
              </a:xfrm>
              <a:custGeom>
                <a:avLst/>
                <a:gdLst>
                  <a:gd name="T0" fmla="*/ 29 w 126"/>
                  <a:gd name="T1" fmla="*/ 127 h 127"/>
                  <a:gd name="T2" fmla="*/ 11 w 126"/>
                  <a:gd name="T3" fmla="*/ 120 h 127"/>
                  <a:gd name="T4" fmla="*/ 10 w 126"/>
                  <a:gd name="T5" fmla="*/ 83 h 127"/>
                  <a:gd name="T6" fmla="*/ 79 w 126"/>
                  <a:gd name="T7" fmla="*/ 10 h 127"/>
                  <a:gd name="T8" fmla="*/ 116 w 126"/>
                  <a:gd name="T9" fmla="*/ 10 h 127"/>
                  <a:gd name="T10" fmla="*/ 116 w 126"/>
                  <a:gd name="T11" fmla="*/ 46 h 127"/>
                  <a:gd name="T12" fmla="*/ 48 w 126"/>
                  <a:gd name="T13" fmla="*/ 119 h 127"/>
                  <a:gd name="T14" fmla="*/ 29 w 126"/>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7">
                    <a:moveTo>
                      <a:pt x="29" y="127"/>
                    </a:moveTo>
                    <a:cubicBezTo>
                      <a:pt x="22" y="127"/>
                      <a:pt x="16" y="124"/>
                      <a:pt x="11" y="120"/>
                    </a:cubicBezTo>
                    <a:cubicBezTo>
                      <a:pt x="0" y="110"/>
                      <a:pt x="0" y="93"/>
                      <a:pt x="10" y="83"/>
                    </a:cubicBezTo>
                    <a:cubicBezTo>
                      <a:pt x="79" y="10"/>
                      <a:pt x="79" y="10"/>
                      <a:pt x="79" y="10"/>
                    </a:cubicBezTo>
                    <a:cubicBezTo>
                      <a:pt x="89" y="0"/>
                      <a:pt x="105" y="0"/>
                      <a:pt x="116" y="10"/>
                    </a:cubicBezTo>
                    <a:cubicBezTo>
                      <a:pt x="126" y="19"/>
                      <a:pt x="126" y="36"/>
                      <a:pt x="116" y="46"/>
                    </a:cubicBezTo>
                    <a:cubicBezTo>
                      <a:pt x="48" y="119"/>
                      <a:pt x="48" y="119"/>
                      <a:pt x="48" y="119"/>
                    </a:cubicBezTo>
                    <a:cubicBezTo>
                      <a:pt x="42" y="124"/>
                      <a:pt x="36" y="127"/>
                      <a:pt x="29" y="127"/>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65FEB055-212E-4E4B-BF59-28DCC88DF5C7}"/>
                  </a:ext>
                </a:extLst>
              </p:cNvPr>
              <p:cNvSpPr>
                <a:spLocks/>
              </p:cNvSpPr>
              <p:nvPr/>
            </p:nvSpPr>
            <p:spPr bwMode="auto">
              <a:xfrm>
                <a:off x="394" y="2743"/>
                <a:ext cx="53" cy="50"/>
              </a:xfrm>
              <a:custGeom>
                <a:avLst/>
                <a:gdLst>
                  <a:gd name="T0" fmla="*/ 101 w 129"/>
                  <a:gd name="T1" fmla="*/ 123 h 123"/>
                  <a:gd name="T2" fmla="*/ 83 w 129"/>
                  <a:gd name="T3" fmla="*/ 116 h 123"/>
                  <a:gd name="T4" fmla="*/ 11 w 129"/>
                  <a:gd name="T5" fmla="*/ 47 h 123"/>
                  <a:gd name="T6" fmla="*/ 10 w 129"/>
                  <a:gd name="T7" fmla="*/ 10 h 123"/>
                  <a:gd name="T8" fmla="*/ 47 w 129"/>
                  <a:gd name="T9" fmla="*/ 9 h 123"/>
                  <a:gd name="T10" fmla="*/ 119 w 129"/>
                  <a:gd name="T11" fmla="*/ 78 h 123"/>
                  <a:gd name="T12" fmla="*/ 120 w 129"/>
                  <a:gd name="T13" fmla="*/ 115 h 123"/>
                  <a:gd name="T14" fmla="*/ 101 w 129"/>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3">
                    <a:moveTo>
                      <a:pt x="101" y="123"/>
                    </a:moveTo>
                    <a:cubicBezTo>
                      <a:pt x="94" y="123"/>
                      <a:pt x="88" y="120"/>
                      <a:pt x="83" y="116"/>
                    </a:cubicBezTo>
                    <a:cubicBezTo>
                      <a:pt x="11" y="47"/>
                      <a:pt x="11" y="47"/>
                      <a:pt x="11" y="47"/>
                    </a:cubicBezTo>
                    <a:cubicBezTo>
                      <a:pt x="1" y="37"/>
                      <a:pt x="0" y="21"/>
                      <a:pt x="10" y="10"/>
                    </a:cubicBezTo>
                    <a:cubicBezTo>
                      <a:pt x="20" y="0"/>
                      <a:pt x="36" y="0"/>
                      <a:pt x="47" y="9"/>
                    </a:cubicBezTo>
                    <a:cubicBezTo>
                      <a:pt x="119" y="78"/>
                      <a:pt x="119" y="78"/>
                      <a:pt x="119" y="78"/>
                    </a:cubicBezTo>
                    <a:cubicBezTo>
                      <a:pt x="129" y="88"/>
                      <a:pt x="129" y="104"/>
                      <a:pt x="120" y="115"/>
                    </a:cubicBezTo>
                    <a:cubicBezTo>
                      <a:pt x="114" y="120"/>
                      <a:pt x="108" y="123"/>
                      <a:pt x="101" y="123"/>
                    </a:cubicBezTo>
                    <a:close/>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5339E1E9-0F1C-4586-8F2D-D14E284061ED}"/>
                  </a:ext>
                </a:extLst>
              </p:cNvPr>
              <p:cNvSpPr>
                <a:spLocks/>
              </p:cNvSpPr>
              <p:nvPr/>
            </p:nvSpPr>
            <p:spPr bwMode="auto">
              <a:xfrm>
                <a:off x="430" y="2791"/>
                <a:ext cx="1" cy="1"/>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1"/>
                      <a:pt x="1" y="1"/>
                      <a:pt x="0" y="0"/>
                    </a:cubicBezTo>
                    <a:cubicBezTo>
                      <a:pt x="1" y="1"/>
                      <a:pt x="2" y="1"/>
                      <a:pt x="2" y="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14">
                <a:extLst>
                  <a:ext uri="{FF2B5EF4-FFF2-40B4-BE49-F238E27FC236}">
                    <a16:creationId xmlns:a16="http://schemas.microsoft.com/office/drawing/2014/main" id="{502EC43F-5830-431E-B657-7B1F1ED27417}"/>
                  </a:ext>
                </a:extLst>
              </p:cNvPr>
              <p:cNvSpPr>
                <a:spLocks/>
              </p:cNvSpPr>
              <p:nvPr/>
            </p:nvSpPr>
            <p:spPr bwMode="auto">
              <a:xfrm>
                <a:off x="432" y="2792"/>
                <a:ext cx="1"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1"/>
                      <a:pt x="0" y="0"/>
                    </a:cubicBezTo>
                    <a:cubicBezTo>
                      <a:pt x="1" y="1"/>
                      <a:pt x="2" y="1"/>
                      <a:pt x="3" y="1"/>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15">
                <a:extLst>
                  <a:ext uri="{FF2B5EF4-FFF2-40B4-BE49-F238E27FC236}">
                    <a16:creationId xmlns:a16="http://schemas.microsoft.com/office/drawing/2014/main" id="{E3A2D6EC-F588-4CA7-810F-DA98CCC5CC67}"/>
                  </a:ext>
                </a:extLst>
              </p:cNvPr>
              <p:cNvSpPr>
                <a:spLocks/>
              </p:cNvSpPr>
              <p:nvPr/>
            </p:nvSpPr>
            <p:spPr bwMode="auto">
              <a:xfrm>
                <a:off x="428" y="2790"/>
                <a:ext cx="1" cy="1"/>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1"/>
                      <a:pt x="0" y="0"/>
                    </a:cubicBezTo>
                    <a:cubicBezTo>
                      <a:pt x="0" y="1"/>
                      <a:pt x="1" y="1"/>
                      <a:pt x="2" y="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Freeform 16">
                <a:extLst>
                  <a:ext uri="{FF2B5EF4-FFF2-40B4-BE49-F238E27FC236}">
                    <a16:creationId xmlns:a16="http://schemas.microsoft.com/office/drawing/2014/main" id="{EF630407-1F6E-4FDF-8493-C89F2F615C1C}"/>
                  </a:ext>
                </a:extLst>
              </p:cNvPr>
              <p:cNvSpPr>
                <a:spLocks/>
              </p:cNvSpPr>
              <p:nvPr/>
            </p:nvSpPr>
            <p:spPr bwMode="auto">
              <a:xfrm>
                <a:off x="437" y="2789"/>
                <a:ext cx="7" cy="4"/>
              </a:xfrm>
              <a:custGeom>
                <a:avLst/>
                <a:gdLst>
                  <a:gd name="T0" fmla="*/ 16 w 17"/>
                  <a:gd name="T1" fmla="*/ 2 h 9"/>
                  <a:gd name="T2" fmla="*/ 0 w 17"/>
                  <a:gd name="T3" fmla="*/ 9 h 9"/>
                  <a:gd name="T4" fmla="*/ 1 w 17"/>
                  <a:gd name="T5" fmla="*/ 9 h 9"/>
                  <a:gd name="T6" fmla="*/ 2 w 17"/>
                  <a:gd name="T7" fmla="*/ 9 h 9"/>
                  <a:gd name="T8" fmla="*/ 17 w 17"/>
                  <a:gd name="T9" fmla="*/ 0 h 9"/>
                  <a:gd name="T10" fmla="*/ 16 w 17"/>
                  <a:gd name="T11" fmla="*/ 2 h 9"/>
                </a:gdLst>
                <a:ahLst/>
                <a:cxnLst>
                  <a:cxn ang="0">
                    <a:pos x="T0" y="T1"/>
                  </a:cxn>
                  <a:cxn ang="0">
                    <a:pos x="T2" y="T3"/>
                  </a:cxn>
                  <a:cxn ang="0">
                    <a:pos x="T4" y="T5"/>
                  </a:cxn>
                  <a:cxn ang="0">
                    <a:pos x="T6" y="T7"/>
                  </a:cxn>
                  <a:cxn ang="0">
                    <a:pos x="T8" y="T9"/>
                  </a:cxn>
                  <a:cxn ang="0">
                    <a:pos x="T10" y="T11"/>
                  </a:cxn>
                </a:cxnLst>
                <a:rect l="0" t="0" r="r" b="b"/>
                <a:pathLst>
                  <a:path w="17" h="9">
                    <a:moveTo>
                      <a:pt x="16" y="2"/>
                    </a:moveTo>
                    <a:cubicBezTo>
                      <a:pt x="11" y="6"/>
                      <a:pt x="6" y="9"/>
                      <a:pt x="0" y="9"/>
                    </a:cubicBezTo>
                    <a:cubicBezTo>
                      <a:pt x="0" y="9"/>
                      <a:pt x="1" y="9"/>
                      <a:pt x="1" y="9"/>
                    </a:cubicBezTo>
                    <a:cubicBezTo>
                      <a:pt x="1" y="9"/>
                      <a:pt x="2" y="9"/>
                      <a:pt x="2" y="9"/>
                    </a:cubicBezTo>
                    <a:cubicBezTo>
                      <a:pt x="8" y="8"/>
                      <a:pt x="13" y="5"/>
                      <a:pt x="17" y="0"/>
                    </a:cubicBezTo>
                    <a:lnTo>
                      <a:pt x="16" y="2"/>
                    </a:ln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17">
                <a:extLst>
                  <a:ext uri="{FF2B5EF4-FFF2-40B4-BE49-F238E27FC236}">
                    <a16:creationId xmlns:a16="http://schemas.microsoft.com/office/drawing/2014/main" id="{D2F38D2B-E015-45CE-A4C0-9C1E92609C57}"/>
                  </a:ext>
                </a:extLst>
              </p:cNvPr>
              <p:cNvSpPr>
                <a:spLocks/>
              </p:cNvSpPr>
              <p:nvPr/>
            </p:nvSpPr>
            <p:spPr bwMode="auto">
              <a:xfrm>
                <a:off x="433" y="2793"/>
                <a:ext cx="2"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2" y="1"/>
                      <a:pt x="3" y="1"/>
                      <a:pt x="4" y="1"/>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18">
                <a:extLst>
                  <a:ext uri="{FF2B5EF4-FFF2-40B4-BE49-F238E27FC236}">
                    <a16:creationId xmlns:a16="http://schemas.microsoft.com/office/drawing/2014/main" id="{8D4C8013-3C09-410E-A178-B87076C61B4B}"/>
                  </a:ext>
                </a:extLst>
              </p:cNvPr>
              <p:cNvSpPr>
                <a:spLocks/>
              </p:cNvSpPr>
              <p:nvPr/>
            </p:nvSpPr>
            <p:spPr bwMode="auto">
              <a:xfrm>
                <a:off x="436" y="2793"/>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19">
                <a:extLst>
                  <a:ext uri="{FF2B5EF4-FFF2-40B4-BE49-F238E27FC236}">
                    <a16:creationId xmlns:a16="http://schemas.microsoft.com/office/drawing/2014/main" id="{07F676AF-CFE8-4C62-A17E-2D4053F8CAF9}"/>
                  </a:ext>
                </a:extLst>
              </p:cNvPr>
              <p:cNvSpPr>
                <a:spLocks/>
              </p:cNvSpPr>
              <p:nvPr/>
            </p:nvSpPr>
            <p:spPr bwMode="auto">
              <a:xfrm>
                <a:off x="675" y="2731"/>
                <a:ext cx="1"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20">
                <a:extLst>
                  <a:ext uri="{FF2B5EF4-FFF2-40B4-BE49-F238E27FC236}">
                    <a16:creationId xmlns:a16="http://schemas.microsoft.com/office/drawing/2014/main" id="{DCF2DACE-B348-4E17-B89D-71B74A3486E2}"/>
                  </a:ext>
                </a:extLst>
              </p:cNvPr>
              <p:cNvSpPr>
                <a:spLocks/>
              </p:cNvSpPr>
              <p:nvPr/>
            </p:nvSpPr>
            <p:spPr bwMode="auto">
              <a:xfrm>
                <a:off x="674" y="2731"/>
                <a:ext cx="1" cy="0"/>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0"/>
                      <a:pt x="2" y="1"/>
                    </a:cubicBezTo>
                    <a:cubicBezTo>
                      <a:pt x="1" y="0"/>
                      <a:pt x="1"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21">
                <a:extLst>
                  <a:ext uri="{FF2B5EF4-FFF2-40B4-BE49-F238E27FC236}">
                    <a16:creationId xmlns:a16="http://schemas.microsoft.com/office/drawing/2014/main" id="{62111B02-51BE-4754-BCAD-A92931CC8DFC}"/>
                  </a:ext>
                </a:extLst>
              </p:cNvPr>
              <p:cNvSpPr>
                <a:spLocks/>
              </p:cNvSpPr>
              <p:nvPr/>
            </p:nvSpPr>
            <p:spPr bwMode="auto">
              <a:xfrm>
                <a:off x="674" y="2730"/>
                <a:ext cx="0"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22">
                <a:extLst>
                  <a:ext uri="{FF2B5EF4-FFF2-40B4-BE49-F238E27FC236}">
                    <a16:creationId xmlns:a16="http://schemas.microsoft.com/office/drawing/2014/main" id="{D92ACF27-F0A8-4E1B-9C4D-450B1DBB7E02}"/>
                  </a:ext>
                </a:extLst>
              </p:cNvPr>
              <p:cNvSpPr>
                <a:spLocks/>
              </p:cNvSpPr>
              <p:nvPr/>
            </p:nvSpPr>
            <p:spPr bwMode="auto">
              <a:xfrm>
                <a:off x="676" y="2732"/>
                <a:ext cx="3" cy="2"/>
              </a:xfrm>
              <a:custGeom>
                <a:avLst/>
                <a:gdLst>
                  <a:gd name="T0" fmla="*/ 7 w 8"/>
                  <a:gd name="T1" fmla="*/ 4 h 5"/>
                  <a:gd name="T2" fmla="*/ 7 w 8"/>
                  <a:gd name="T3" fmla="*/ 4 h 5"/>
                  <a:gd name="T4" fmla="*/ 8 w 8"/>
                  <a:gd name="T5" fmla="*/ 5 h 5"/>
                  <a:gd name="T6" fmla="*/ 0 w 8"/>
                  <a:gd name="T7" fmla="*/ 0 h 5"/>
                  <a:gd name="T8" fmla="*/ 4 w 8"/>
                  <a:gd name="T9" fmla="*/ 2 h 5"/>
                  <a:gd name="T10" fmla="*/ 7 w 8"/>
                  <a:gd name="T11" fmla="*/ 4 h 5"/>
                </a:gdLst>
                <a:ahLst/>
                <a:cxnLst>
                  <a:cxn ang="0">
                    <a:pos x="T0" y="T1"/>
                  </a:cxn>
                  <a:cxn ang="0">
                    <a:pos x="T2" y="T3"/>
                  </a:cxn>
                  <a:cxn ang="0">
                    <a:pos x="T4" y="T5"/>
                  </a:cxn>
                  <a:cxn ang="0">
                    <a:pos x="T6" y="T7"/>
                  </a:cxn>
                  <a:cxn ang="0">
                    <a:pos x="T8" y="T9"/>
                  </a:cxn>
                  <a:cxn ang="0">
                    <a:pos x="T10" y="T11"/>
                  </a:cxn>
                </a:cxnLst>
                <a:rect l="0" t="0" r="r" b="b"/>
                <a:pathLst>
                  <a:path w="8" h="5">
                    <a:moveTo>
                      <a:pt x="7" y="4"/>
                    </a:moveTo>
                    <a:cubicBezTo>
                      <a:pt x="7" y="4"/>
                      <a:pt x="7" y="4"/>
                      <a:pt x="7" y="4"/>
                    </a:cubicBezTo>
                    <a:cubicBezTo>
                      <a:pt x="8" y="5"/>
                      <a:pt x="8" y="5"/>
                      <a:pt x="8" y="5"/>
                    </a:cubicBezTo>
                    <a:cubicBezTo>
                      <a:pt x="6" y="3"/>
                      <a:pt x="3" y="1"/>
                      <a:pt x="0" y="0"/>
                    </a:cubicBezTo>
                    <a:cubicBezTo>
                      <a:pt x="1" y="0"/>
                      <a:pt x="3" y="1"/>
                      <a:pt x="4" y="2"/>
                    </a:cubicBezTo>
                    <a:cubicBezTo>
                      <a:pt x="5" y="2"/>
                      <a:pt x="6" y="3"/>
                      <a:pt x="7" y="4"/>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23">
                <a:extLst>
                  <a:ext uri="{FF2B5EF4-FFF2-40B4-BE49-F238E27FC236}">
                    <a16:creationId xmlns:a16="http://schemas.microsoft.com/office/drawing/2014/main" id="{C9207874-1C10-4061-ACE6-C7C9B56636A2}"/>
                  </a:ext>
                </a:extLst>
              </p:cNvPr>
              <p:cNvSpPr>
                <a:spLocks/>
              </p:cNvSpPr>
              <p:nvPr/>
            </p:nvSpPr>
            <p:spPr bwMode="auto">
              <a:xfrm>
                <a:off x="669" y="27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24">
                <a:extLst>
                  <a:ext uri="{FF2B5EF4-FFF2-40B4-BE49-F238E27FC236}">
                    <a16:creationId xmlns:a16="http://schemas.microsoft.com/office/drawing/2014/main" id="{8E48B98D-6E4C-466B-8E6B-B231B3B98C2E}"/>
                  </a:ext>
                </a:extLst>
              </p:cNvPr>
              <p:cNvSpPr>
                <a:spLocks/>
              </p:cNvSpPr>
              <p:nvPr/>
            </p:nvSpPr>
            <p:spPr bwMode="auto">
              <a:xfrm>
                <a:off x="671" y="27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25">
                <a:extLst>
                  <a:ext uri="{FF2B5EF4-FFF2-40B4-BE49-F238E27FC236}">
                    <a16:creationId xmlns:a16="http://schemas.microsoft.com/office/drawing/2014/main" id="{C6E11005-C88E-419D-B2EC-775E949DAE5E}"/>
                  </a:ext>
                </a:extLst>
              </p:cNvPr>
              <p:cNvSpPr>
                <a:spLocks/>
              </p:cNvSpPr>
              <p:nvPr/>
            </p:nvSpPr>
            <p:spPr bwMode="auto">
              <a:xfrm>
                <a:off x="670" y="2730"/>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26">
                <a:extLst>
                  <a:ext uri="{FF2B5EF4-FFF2-40B4-BE49-F238E27FC236}">
                    <a16:creationId xmlns:a16="http://schemas.microsoft.com/office/drawing/2014/main" id="{0A35FC1F-A9CC-4EC6-B5A2-5D311FC4A1CA}"/>
                  </a:ext>
                </a:extLst>
              </p:cNvPr>
              <p:cNvSpPr>
                <a:spLocks/>
              </p:cNvSpPr>
              <p:nvPr/>
            </p:nvSpPr>
            <p:spPr bwMode="auto">
              <a:xfrm>
                <a:off x="672" y="2730"/>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27">
                <a:extLst>
                  <a:ext uri="{FF2B5EF4-FFF2-40B4-BE49-F238E27FC236}">
                    <a16:creationId xmlns:a16="http://schemas.microsoft.com/office/drawing/2014/main" id="{F8E7196D-37D4-4E83-B4D6-D22F5DF5AE7B}"/>
                  </a:ext>
                </a:extLst>
              </p:cNvPr>
              <p:cNvSpPr>
                <a:spLocks/>
              </p:cNvSpPr>
              <p:nvPr/>
            </p:nvSpPr>
            <p:spPr bwMode="auto">
              <a:xfrm>
                <a:off x="672" y="2730"/>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28">
                <a:extLst>
                  <a:ext uri="{FF2B5EF4-FFF2-40B4-BE49-F238E27FC236}">
                    <a16:creationId xmlns:a16="http://schemas.microsoft.com/office/drawing/2014/main" id="{50D5E51A-6464-4B51-9DF5-17D60AF0DB6C}"/>
                  </a:ext>
                </a:extLst>
              </p:cNvPr>
              <p:cNvSpPr>
                <a:spLocks/>
              </p:cNvSpPr>
              <p:nvPr/>
            </p:nvSpPr>
            <p:spPr bwMode="auto">
              <a:xfrm>
                <a:off x="669" y="2730"/>
                <a:ext cx="1" cy="1"/>
              </a:xfrm>
              <a:custGeom>
                <a:avLst/>
                <a:gdLst>
                  <a:gd name="T0" fmla="*/ 2 w 2"/>
                  <a:gd name="T1" fmla="*/ 0 h 1"/>
                  <a:gd name="T2" fmla="*/ 2 w 2"/>
                  <a:gd name="T3" fmla="*/ 0 h 1"/>
                  <a:gd name="T4" fmla="*/ 0 w 2"/>
                  <a:gd name="T5" fmla="*/ 1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1" y="0"/>
                      <a:pt x="1" y="1"/>
                      <a:pt x="0" y="1"/>
                    </a:cubicBezTo>
                    <a:cubicBezTo>
                      <a:pt x="0" y="1"/>
                      <a:pt x="0" y="1"/>
                      <a:pt x="0" y="1"/>
                    </a:cubicBezTo>
                    <a:cubicBezTo>
                      <a:pt x="1" y="1"/>
                      <a:pt x="1" y="0"/>
                      <a:pt x="2"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29">
                <a:extLst>
                  <a:ext uri="{FF2B5EF4-FFF2-40B4-BE49-F238E27FC236}">
                    <a16:creationId xmlns:a16="http://schemas.microsoft.com/office/drawing/2014/main" id="{6AF48EDC-55BC-4CC2-AAB2-C4972C9A721D}"/>
                  </a:ext>
                </a:extLst>
              </p:cNvPr>
              <p:cNvSpPr>
                <a:spLocks/>
              </p:cNvSpPr>
              <p:nvPr/>
            </p:nvSpPr>
            <p:spPr bwMode="auto">
              <a:xfrm>
                <a:off x="665" y="2731"/>
                <a:ext cx="4" cy="2"/>
              </a:xfrm>
              <a:custGeom>
                <a:avLst/>
                <a:gdLst>
                  <a:gd name="T0" fmla="*/ 10 w 10"/>
                  <a:gd name="T1" fmla="*/ 0 h 5"/>
                  <a:gd name="T2" fmla="*/ 0 w 10"/>
                  <a:gd name="T3" fmla="*/ 5 h 5"/>
                  <a:gd name="T4" fmla="*/ 10 w 10"/>
                  <a:gd name="T5" fmla="*/ 0 h 5"/>
                  <a:gd name="T6" fmla="*/ 10 w 10"/>
                  <a:gd name="T7" fmla="*/ 0 h 5"/>
                </a:gdLst>
                <a:ahLst/>
                <a:cxnLst>
                  <a:cxn ang="0">
                    <a:pos x="T0" y="T1"/>
                  </a:cxn>
                  <a:cxn ang="0">
                    <a:pos x="T2" y="T3"/>
                  </a:cxn>
                  <a:cxn ang="0">
                    <a:pos x="T4" y="T5"/>
                  </a:cxn>
                  <a:cxn ang="0">
                    <a:pos x="T6" y="T7"/>
                  </a:cxn>
                </a:cxnLst>
                <a:rect l="0" t="0" r="r" b="b"/>
                <a:pathLst>
                  <a:path w="10" h="5">
                    <a:moveTo>
                      <a:pt x="10" y="0"/>
                    </a:moveTo>
                    <a:cubicBezTo>
                      <a:pt x="6" y="1"/>
                      <a:pt x="3" y="3"/>
                      <a:pt x="0" y="5"/>
                    </a:cubicBezTo>
                    <a:cubicBezTo>
                      <a:pt x="3" y="3"/>
                      <a:pt x="6" y="1"/>
                      <a:pt x="10" y="0"/>
                    </a:cubicBezTo>
                    <a:cubicBezTo>
                      <a:pt x="10" y="0"/>
                      <a:pt x="10" y="0"/>
                      <a:pt x="1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0">
                <a:extLst>
                  <a:ext uri="{FF2B5EF4-FFF2-40B4-BE49-F238E27FC236}">
                    <a16:creationId xmlns:a16="http://schemas.microsoft.com/office/drawing/2014/main" id="{C2DABE51-6987-46D0-ABA4-02BADD9B8B11}"/>
                  </a:ext>
                </a:extLst>
              </p:cNvPr>
              <p:cNvSpPr>
                <a:spLocks/>
              </p:cNvSpPr>
              <p:nvPr/>
            </p:nvSpPr>
            <p:spPr bwMode="auto">
              <a:xfrm>
                <a:off x="670" y="27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Oval 31">
                <a:extLst>
                  <a:ext uri="{FF2B5EF4-FFF2-40B4-BE49-F238E27FC236}">
                    <a16:creationId xmlns:a16="http://schemas.microsoft.com/office/drawing/2014/main" id="{724E9BE3-F6C9-4B30-BBB0-1BB5D170E709}"/>
                  </a:ext>
                </a:extLst>
              </p:cNvPr>
              <p:cNvSpPr>
                <a:spLocks noChangeArrowheads="1"/>
              </p:cNvSpPr>
              <p:nvPr/>
            </p:nvSpPr>
            <p:spPr bwMode="auto">
              <a:xfrm>
                <a:off x="669" y="2731"/>
                <a:ext cx="1" cy="1"/>
              </a:xfrm>
              <a:prstGeom prst="ellipse">
                <a:avLst/>
              </a:pr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2">
                <a:extLst>
                  <a:ext uri="{FF2B5EF4-FFF2-40B4-BE49-F238E27FC236}">
                    <a16:creationId xmlns:a16="http://schemas.microsoft.com/office/drawing/2014/main" id="{E9534493-C37D-43AD-AFCF-354AEAC0D744}"/>
                  </a:ext>
                </a:extLst>
              </p:cNvPr>
              <p:cNvSpPr>
                <a:spLocks/>
              </p:cNvSpPr>
              <p:nvPr/>
            </p:nvSpPr>
            <p:spPr bwMode="auto">
              <a:xfrm>
                <a:off x="678" y="2732"/>
                <a:ext cx="1" cy="1"/>
              </a:xfrm>
              <a:custGeom>
                <a:avLst/>
                <a:gdLst>
                  <a:gd name="T0" fmla="*/ 0 w 3"/>
                  <a:gd name="T1" fmla="*/ 0 h 2"/>
                  <a:gd name="T2" fmla="*/ 3 w 3"/>
                  <a:gd name="T3" fmla="*/ 2 h 2"/>
                  <a:gd name="T4" fmla="*/ 3 w 3"/>
                  <a:gd name="T5" fmla="*/ 2 h 2"/>
                  <a:gd name="T6" fmla="*/ 3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1"/>
                      <a:pt x="3" y="2"/>
                    </a:cubicBezTo>
                    <a:cubicBezTo>
                      <a:pt x="3" y="2"/>
                      <a:pt x="3" y="2"/>
                      <a:pt x="3" y="2"/>
                    </a:cubicBezTo>
                    <a:cubicBezTo>
                      <a:pt x="3" y="2"/>
                      <a:pt x="3" y="2"/>
                      <a:pt x="3" y="2"/>
                    </a:cubicBezTo>
                    <a:cubicBezTo>
                      <a:pt x="2" y="1"/>
                      <a:pt x="1"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3">
                <a:extLst>
                  <a:ext uri="{FF2B5EF4-FFF2-40B4-BE49-F238E27FC236}">
                    <a16:creationId xmlns:a16="http://schemas.microsoft.com/office/drawing/2014/main" id="{235A4010-4BD6-461D-96D5-7F32460BEE2D}"/>
                  </a:ext>
                </a:extLst>
              </p:cNvPr>
              <p:cNvSpPr>
                <a:spLocks/>
              </p:cNvSpPr>
              <p:nvPr/>
            </p:nvSpPr>
            <p:spPr bwMode="auto">
              <a:xfrm>
                <a:off x="670" y="2730"/>
                <a:ext cx="0"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4">
                <a:extLst>
                  <a:ext uri="{FF2B5EF4-FFF2-40B4-BE49-F238E27FC236}">
                    <a16:creationId xmlns:a16="http://schemas.microsoft.com/office/drawing/2014/main" id="{4F26A9D6-056E-4206-B2EF-66EFC7988CF6}"/>
                  </a:ext>
                </a:extLst>
              </p:cNvPr>
              <p:cNvSpPr>
                <a:spLocks/>
              </p:cNvSpPr>
              <p:nvPr/>
            </p:nvSpPr>
            <p:spPr bwMode="auto">
              <a:xfrm>
                <a:off x="661" y="2743"/>
                <a:ext cx="11" cy="22"/>
              </a:xfrm>
              <a:custGeom>
                <a:avLst/>
                <a:gdLst>
                  <a:gd name="T0" fmla="*/ 8 w 27"/>
                  <a:gd name="T1" fmla="*/ 13 h 54"/>
                  <a:gd name="T2" fmla="*/ 0 w 27"/>
                  <a:gd name="T3" fmla="*/ 0 h 54"/>
                  <a:gd name="T4" fmla="*/ 4 w 27"/>
                  <a:gd name="T5" fmla="*/ 54 h 54"/>
                  <a:gd name="T6" fmla="*/ 27 w 27"/>
                  <a:gd name="T7" fmla="*/ 31 h 54"/>
                  <a:gd name="T8" fmla="*/ 8 w 27"/>
                  <a:gd name="T9" fmla="*/ 13 h 54"/>
                </a:gdLst>
                <a:ahLst/>
                <a:cxnLst>
                  <a:cxn ang="0">
                    <a:pos x="T0" y="T1"/>
                  </a:cxn>
                  <a:cxn ang="0">
                    <a:pos x="T2" y="T3"/>
                  </a:cxn>
                  <a:cxn ang="0">
                    <a:pos x="T4" y="T5"/>
                  </a:cxn>
                  <a:cxn ang="0">
                    <a:pos x="T6" y="T7"/>
                  </a:cxn>
                  <a:cxn ang="0">
                    <a:pos x="T8" y="T9"/>
                  </a:cxn>
                </a:cxnLst>
                <a:rect l="0" t="0" r="r" b="b"/>
                <a:pathLst>
                  <a:path w="27" h="54">
                    <a:moveTo>
                      <a:pt x="8" y="13"/>
                    </a:moveTo>
                    <a:cubicBezTo>
                      <a:pt x="4" y="9"/>
                      <a:pt x="2" y="5"/>
                      <a:pt x="0" y="0"/>
                    </a:cubicBezTo>
                    <a:cubicBezTo>
                      <a:pt x="4" y="18"/>
                      <a:pt x="5" y="36"/>
                      <a:pt x="4" y="54"/>
                    </a:cubicBezTo>
                    <a:cubicBezTo>
                      <a:pt x="27" y="31"/>
                      <a:pt x="27" y="31"/>
                      <a:pt x="27" y="31"/>
                    </a:cubicBezTo>
                    <a:lnTo>
                      <a:pt x="8" y="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Oval 35">
                <a:extLst>
                  <a:ext uri="{FF2B5EF4-FFF2-40B4-BE49-F238E27FC236}">
                    <a16:creationId xmlns:a16="http://schemas.microsoft.com/office/drawing/2014/main" id="{7C8E1C8B-D91E-4564-BA42-AD9E9FE868A4}"/>
                  </a:ext>
                </a:extLst>
              </p:cNvPr>
              <p:cNvSpPr>
                <a:spLocks noChangeArrowheads="1"/>
              </p:cNvSpPr>
              <p:nvPr/>
            </p:nvSpPr>
            <p:spPr bwMode="auto">
              <a:xfrm>
                <a:off x="676" y="2732"/>
                <a:ext cx="1" cy="1"/>
              </a:xfrm>
              <a:prstGeom prst="ellipse">
                <a:avLst/>
              </a:pr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6">
                <a:extLst>
                  <a:ext uri="{FF2B5EF4-FFF2-40B4-BE49-F238E27FC236}">
                    <a16:creationId xmlns:a16="http://schemas.microsoft.com/office/drawing/2014/main" id="{7296B0B3-EF86-4A09-BE01-D11F8A24EE5B}"/>
                  </a:ext>
                </a:extLst>
              </p:cNvPr>
              <p:cNvSpPr>
                <a:spLocks/>
              </p:cNvSpPr>
              <p:nvPr/>
            </p:nvSpPr>
            <p:spPr bwMode="auto">
              <a:xfrm>
                <a:off x="671" y="2730"/>
                <a:ext cx="1" cy="0"/>
              </a:xfrm>
              <a:custGeom>
                <a:avLst/>
                <a:gdLst>
                  <a:gd name="T0" fmla="*/ 2 w 2"/>
                  <a:gd name="T1" fmla="*/ 2 w 2"/>
                  <a:gd name="T2" fmla="*/ 0 w 2"/>
                  <a:gd name="T3" fmla="*/ 0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1" y="0"/>
                      <a:pt x="1" y="0"/>
                      <a:pt x="0" y="0"/>
                    </a:cubicBezTo>
                    <a:cubicBezTo>
                      <a:pt x="0" y="0"/>
                      <a:pt x="0" y="0"/>
                      <a:pt x="0" y="0"/>
                    </a:cubicBezTo>
                    <a:cubicBezTo>
                      <a:pt x="1" y="0"/>
                      <a:pt x="1" y="0"/>
                      <a:pt x="2"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7">
                <a:extLst>
                  <a:ext uri="{FF2B5EF4-FFF2-40B4-BE49-F238E27FC236}">
                    <a16:creationId xmlns:a16="http://schemas.microsoft.com/office/drawing/2014/main" id="{6E4D8554-6184-4866-8B85-0D93CBCECE69}"/>
                  </a:ext>
                </a:extLst>
              </p:cNvPr>
              <p:cNvSpPr>
                <a:spLocks/>
              </p:cNvSpPr>
              <p:nvPr/>
            </p:nvSpPr>
            <p:spPr bwMode="auto">
              <a:xfrm>
                <a:off x="670" y="2730"/>
                <a:ext cx="1"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1" y="0"/>
                      <a:pt x="2" y="0"/>
                    </a:cubicBezTo>
                    <a:cubicBezTo>
                      <a:pt x="2" y="0"/>
                      <a:pt x="2" y="0"/>
                      <a:pt x="2"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8">
                <a:extLst>
                  <a:ext uri="{FF2B5EF4-FFF2-40B4-BE49-F238E27FC236}">
                    <a16:creationId xmlns:a16="http://schemas.microsoft.com/office/drawing/2014/main" id="{7EA344D6-ACD4-4C35-9485-2A69DAC2DC0E}"/>
                  </a:ext>
                </a:extLst>
              </p:cNvPr>
              <p:cNvSpPr>
                <a:spLocks/>
              </p:cNvSpPr>
              <p:nvPr/>
            </p:nvSpPr>
            <p:spPr bwMode="auto">
              <a:xfrm>
                <a:off x="672" y="2730"/>
                <a:ext cx="0"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0" y="0"/>
                      <a:pt x="0" y="0"/>
                      <a:pt x="0" y="0"/>
                    </a:cubicBezTo>
                    <a:cubicBezTo>
                      <a:pt x="1" y="0"/>
                      <a:pt x="1" y="0"/>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9">
                <a:extLst>
                  <a:ext uri="{FF2B5EF4-FFF2-40B4-BE49-F238E27FC236}">
                    <a16:creationId xmlns:a16="http://schemas.microsoft.com/office/drawing/2014/main" id="{0BC23793-E651-4C72-8F4D-B536442CB843}"/>
                  </a:ext>
                </a:extLst>
              </p:cNvPr>
              <p:cNvSpPr>
                <a:spLocks/>
              </p:cNvSpPr>
              <p:nvPr/>
            </p:nvSpPr>
            <p:spPr bwMode="auto">
              <a:xfrm>
                <a:off x="674" y="2731"/>
                <a:ext cx="0"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0" y="0"/>
                      <a:pt x="0" y="0"/>
                      <a:pt x="0" y="0"/>
                    </a:cubicBezTo>
                    <a:cubicBezTo>
                      <a:pt x="1" y="0"/>
                      <a:pt x="1" y="0"/>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Oval 40">
                <a:extLst>
                  <a:ext uri="{FF2B5EF4-FFF2-40B4-BE49-F238E27FC236}">
                    <a16:creationId xmlns:a16="http://schemas.microsoft.com/office/drawing/2014/main" id="{9BAFDAA9-B605-4933-8C5A-97AA2734476D}"/>
                  </a:ext>
                </a:extLst>
              </p:cNvPr>
              <p:cNvSpPr>
                <a:spLocks noChangeArrowheads="1"/>
              </p:cNvSpPr>
              <p:nvPr/>
            </p:nvSpPr>
            <p:spPr bwMode="auto">
              <a:xfrm>
                <a:off x="675" y="2731"/>
                <a:ext cx="1" cy="1"/>
              </a:xfrm>
              <a:prstGeom prst="ellipse">
                <a:avLst/>
              </a:pr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41">
                <a:extLst>
                  <a:ext uri="{FF2B5EF4-FFF2-40B4-BE49-F238E27FC236}">
                    <a16:creationId xmlns:a16="http://schemas.microsoft.com/office/drawing/2014/main" id="{6B638FC9-B93C-449C-9793-CD99BFB54BBC}"/>
                  </a:ext>
                </a:extLst>
              </p:cNvPr>
              <p:cNvSpPr>
                <a:spLocks/>
              </p:cNvSpPr>
              <p:nvPr/>
            </p:nvSpPr>
            <p:spPr bwMode="auto">
              <a:xfrm>
                <a:off x="673" y="2730"/>
                <a:ext cx="1"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42">
                <a:extLst>
                  <a:ext uri="{FF2B5EF4-FFF2-40B4-BE49-F238E27FC236}">
                    <a16:creationId xmlns:a16="http://schemas.microsoft.com/office/drawing/2014/main" id="{6C3E44F5-9702-45D5-9ABB-1A33D24A351D}"/>
                  </a:ext>
                </a:extLst>
              </p:cNvPr>
              <p:cNvSpPr>
                <a:spLocks/>
              </p:cNvSpPr>
              <p:nvPr/>
            </p:nvSpPr>
            <p:spPr bwMode="auto">
              <a:xfrm>
                <a:off x="675" y="2731"/>
                <a:ext cx="1" cy="1"/>
              </a:xfrm>
              <a:custGeom>
                <a:avLst/>
                <a:gdLst>
                  <a:gd name="T0" fmla="*/ 2 w 2"/>
                  <a:gd name="T1" fmla="*/ 1 h 1"/>
                  <a:gd name="T2" fmla="*/ 2 w 2"/>
                  <a:gd name="T3" fmla="*/ 1 h 1"/>
                  <a:gd name="T4" fmla="*/ 0 w 2"/>
                  <a:gd name="T5" fmla="*/ 0 h 1"/>
                  <a:gd name="T6" fmla="*/ 0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2" y="0"/>
                      <a:pt x="1" y="0"/>
                      <a:pt x="0" y="0"/>
                    </a:cubicBezTo>
                    <a:cubicBezTo>
                      <a:pt x="0" y="0"/>
                      <a:pt x="0" y="0"/>
                      <a:pt x="0" y="0"/>
                    </a:cubicBezTo>
                    <a:cubicBezTo>
                      <a:pt x="1" y="0"/>
                      <a:pt x="2" y="0"/>
                      <a:pt x="2" y="1"/>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Oval 43">
                <a:extLst>
                  <a:ext uri="{FF2B5EF4-FFF2-40B4-BE49-F238E27FC236}">
                    <a16:creationId xmlns:a16="http://schemas.microsoft.com/office/drawing/2014/main" id="{8CFAF043-7A27-499D-82AB-5BDA1728347C}"/>
                  </a:ext>
                </a:extLst>
              </p:cNvPr>
              <p:cNvSpPr>
                <a:spLocks noChangeArrowheads="1"/>
              </p:cNvSpPr>
              <p:nvPr/>
            </p:nvSpPr>
            <p:spPr bwMode="auto">
              <a:xfrm>
                <a:off x="671" y="2730"/>
                <a:ext cx="1" cy="1"/>
              </a:xfrm>
              <a:prstGeom prst="ellipse">
                <a:avLst/>
              </a:pr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44">
                <a:extLst>
                  <a:ext uri="{FF2B5EF4-FFF2-40B4-BE49-F238E27FC236}">
                    <a16:creationId xmlns:a16="http://schemas.microsoft.com/office/drawing/2014/main" id="{594402F1-EDD5-4D6A-B078-7E9033DD24CA}"/>
                  </a:ext>
                </a:extLst>
              </p:cNvPr>
              <p:cNvSpPr>
                <a:spLocks/>
              </p:cNvSpPr>
              <p:nvPr/>
            </p:nvSpPr>
            <p:spPr bwMode="auto">
              <a:xfrm>
                <a:off x="672" y="2730"/>
                <a:ext cx="0"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45">
                <a:extLst>
                  <a:ext uri="{FF2B5EF4-FFF2-40B4-BE49-F238E27FC236}">
                    <a16:creationId xmlns:a16="http://schemas.microsoft.com/office/drawing/2014/main" id="{753024E6-AFEE-4803-B1B0-D03FEFDE3E03}"/>
                  </a:ext>
                </a:extLst>
              </p:cNvPr>
              <p:cNvSpPr>
                <a:spLocks/>
              </p:cNvSpPr>
              <p:nvPr/>
            </p:nvSpPr>
            <p:spPr bwMode="auto">
              <a:xfrm>
                <a:off x="672" y="2733"/>
                <a:ext cx="12" cy="34"/>
              </a:xfrm>
              <a:custGeom>
                <a:avLst/>
                <a:gdLst>
                  <a:gd name="T0" fmla="*/ 24 w 30"/>
                  <a:gd name="T1" fmla="*/ 14 h 84"/>
                  <a:gd name="T2" fmla="*/ 18 w 30"/>
                  <a:gd name="T3" fmla="*/ 1 h 84"/>
                  <a:gd name="T4" fmla="*/ 17 w 30"/>
                  <a:gd name="T5" fmla="*/ 0 h 84"/>
                  <a:gd name="T6" fmla="*/ 18 w 30"/>
                  <a:gd name="T7" fmla="*/ 37 h 84"/>
                  <a:gd name="T8" fmla="*/ 0 w 30"/>
                  <a:gd name="T9" fmla="*/ 56 h 84"/>
                  <a:gd name="T10" fmla="*/ 29 w 30"/>
                  <a:gd name="T11" fmla="*/ 84 h 84"/>
                  <a:gd name="T12" fmla="*/ 24 w 30"/>
                  <a:gd name="T13" fmla="*/ 14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24" y="14"/>
                    </a:moveTo>
                    <a:cubicBezTo>
                      <a:pt x="24" y="9"/>
                      <a:pt x="21" y="5"/>
                      <a:pt x="18" y="1"/>
                    </a:cubicBezTo>
                    <a:cubicBezTo>
                      <a:pt x="17" y="0"/>
                      <a:pt x="17" y="0"/>
                      <a:pt x="17" y="0"/>
                    </a:cubicBezTo>
                    <a:cubicBezTo>
                      <a:pt x="27" y="10"/>
                      <a:pt x="27" y="26"/>
                      <a:pt x="18" y="37"/>
                    </a:cubicBezTo>
                    <a:cubicBezTo>
                      <a:pt x="0" y="56"/>
                      <a:pt x="0" y="56"/>
                      <a:pt x="0" y="56"/>
                    </a:cubicBezTo>
                    <a:cubicBezTo>
                      <a:pt x="29" y="84"/>
                      <a:pt x="29" y="84"/>
                      <a:pt x="29" y="84"/>
                    </a:cubicBezTo>
                    <a:cubicBezTo>
                      <a:pt x="30" y="61"/>
                      <a:pt x="29" y="38"/>
                      <a:pt x="24"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46">
                <a:extLst>
                  <a:ext uri="{FF2B5EF4-FFF2-40B4-BE49-F238E27FC236}">
                    <a16:creationId xmlns:a16="http://schemas.microsoft.com/office/drawing/2014/main" id="{EC947735-2BE7-42ED-87EA-7F9DFEE6D757}"/>
                  </a:ext>
                </a:extLst>
              </p:cNvPr>
              <p:cNvSpPr>
                <a:spLocks/>
              </p:cNvSpPr>
              <p:nvPr/>
            </p:nvSpPr>
            <p:spPr bwMode="auto">
              <a:xfrm>
                <a:off x="672" y="2730"/>
                <a:ext cx="1" cy="0"/>
              </a:xfrm>
              <a:custGeom>
                <a:avLst/>
                <a:gdLst>
                  <a:gd name="T0" fmla="*/ 2 w 2"/>
                  <a:gd name="T1" fmla="*/ 2 w 2"/>
                  <a:gd name="T2" fmla="*/ 0 w 2"/>
                  <a:gd name="T3" fmla="*/ 0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1" y="0"/>
                      <a:pt x="1" y="0"/>
                      <a:pt x="0" y="0"/>
                    </a:cubicBezTo>
                    <a:cubicBezTo>
                      <a:pt x="0" y="0"/>
                      <a:pt x="0" y="0"/>
                      <a:pt x="0" y="0"/>
                    </a:cubicBezTo>
                    <a:cubicBezTo>
                      <a:pt x="1" y="0"/>
                      <a:pt x="1" y="0"/>
                      <a:pt x="2"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47">
                <a:extLst>
                  <a:ext uri="{FF2B5EF4-FFF2-40B4-BE49-F238E27FC236}">
                    <a16:creationId xmlns:a16="http://schemas.microsoft.com/office/drawing/2014/main" id="{C7F4FC5D-6F80-408E-9672-2C5E7134F10B}"/>
                  </a:ext>
                </a:extLst>
              </p:cNvPr>
              <p:cNvSpPr>
                <a:spLocks/>
              </p:cNvSpPr>
              <p:nvPr/>
            </p:nvSpPr>
            <p:spPr bwMode="auto">
              <a:xfrm>
                <a:off x="674" y="2731"/>
                <a:ext cx="1" cy="0"/>
              </a:xfrm>
              <a:custGeom>
                <a:avLst/>
                <a:gdLst>
                  <a:gd name="T0" fmla="*/ 2 w 2"/>
                  <a:gd name="T1" fmla="*/ 1 h 1"/>
                  <a:gd name="T2" fmla="*/ 2 w 2"/>
                  <a:gd name="T3" fmla="*/ 1 h 1"/>
                  <a:gd name="T4" fmla="*/ 0 w 2"/>
                  <a:gd name="T5" fmla="*/ 0 h 1"/>
                  <a:gd name="T6" fmla="*/ 0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1" y="0"/>
                      <a:pt x="1" y="0"/>
                      <a:pt x="0" y="0"/>
                    </a:cubicBezTo>
                    <a:cubicBezTo>
                      <a:pt x="0" y="0"/>
                      <a:pt x="0" y="0"/>
                      <a:pt x="0" y="0"/>
                    </a:cubicBezTo>
                    <a:cubicBezTo>
                      <a:pt x="1" y="0"/>
                      <a:pt x="1" y="0"/>
                      <a:pt x="2" y="1"/>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48">
                <a:extLst>
                  <a:ext uri="{FF2B5EF4-FFF2-40B4-BE49-F238E27FC236}">
                    <a16:creationId xmlns:a16="http://schemas.microsoft.com/office/drawing/2014/main" id="{4AC107B1-00CE-43EC-8585-39C2539B67CA}"/>
                  </a:ext>
                </a:extLst>
              </p:cNvPr>
              <p:cNvSpPr>
                <a:spLocks/>
              </p:cNvSpPr>
              <p:nvPr/>
            </p:nvSpPr>
            <p:spPr bwMode="auto">
              <a:xfrm>
                <a:off x="676" y="2732"/>
                <a:ext cx="2" cy="0"/>
              </a:xfrm>
              <a:custGeom>
                <a:avLst/>
                <a:gdLst>
                  <a:gd name="T0" fmla="*/ 4 w 4"/>
                  <a:gd name="T1" fmla="*/ 2 h 2"/>
                  <a:gd name="T2" fmla="*/ 0 w 4"/>
                  <a:gd name="T3" fmla="*/ 0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cubicBezTo>
                      <a:pt x="3" y="1"/>
                      <a:pt x="1" y="0"/>
                      <a:pt x="0" y="0"/>
                    </a:cubicBezTo>
                    <a:cubicBezTo>
                      <a:pt x="0" y="0"/>
                      <a:pt x="0" y="0"/>
                      <a:pt x="0" y="0"/>
                    </a:cubicBezTo>
                    <a:cubicBezTo>
                      <a:pt x="1" y="0"/>
                      <a:pt x="3" y="1"/>
                      <a:pt x="4" y="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49">
                <a:extLst>
                  <a:ext uri="{FF2B5EF4-FFF2-40B4-BE49-F238E27FC236}">
                    <a16:creationId xmlns:a16="http://schemas.microsoft.com/office/drawing/2014/main" id="{9E0CF25F-046C-45A0-B722-8567EC49E3A7}"/>
                  </a:ext>
                </a:extLst>
              </p:cNvPr>
              <p:cNvSpPr>
                <a:spLocks/>
              </p:cNvSpPr>
              <p:nvPr/>
            </p:nvSpPr>
            <p:spPr bwMode="auto">
              <a:xfrm>
                <a:off x="674" y="2730"/>
                <a:ext cx="0" cy="1"/>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0" y="0"/>
                      <a:pt x="0" y="0"/>
                    </a:cubicBezTo>
                    <a:cubicBezTo>
                      <a:pt x="0" y="0"/>
                      <a:pt x="0" y="0"/>
                      <a:pt x="0" y="0"/>
                    </a:cubicBezTo>
                    <a:cubicBezTo>
                      <a:pt x="0" y="0"/>
                      <a:pt x="1" y="1"/>
                      <a:pt x="1" y="1"/>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50">
                <a:extLst>
                  <a:ext uri="{FF2B5EF4-FFF2-40B4-BE49-F238E27FC236}">
                    <a16:creationId xmlns:a16="http://schemas.microsoft.com/office/drawing/2014/main" id="{594F0B5D-4CBA-460D-A7F3-3587AA68808A}"/>
                  </a:ext>
                </a:extLst>
              </p:cNvPr>
              <p:cNvSpPr>
                <a:spLocks/>
              </p:cNvSpPr>
              <p:nvPr/>
            </p:nvSpPr>
            <p:spPr bwMode="auto">
              <a:xfrm>
                <a:off x="674" y="2731"/>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51">
                <a:extLst>
                  <a:ext uri="{FF2B5EF4-FFF2-40B4-BE49-F238E27FC236}">
                    <a16:creationId xmlns:a16="http://schemas.microsoft.com/office/drawing/2014/main" id="{883D9F34-3CD8-48EE-951D-BD3C00AD82D5}"/>
                  </a:ext>
                </a:extLst>
              </p:cNvPr>
              <p:cNvSpPr>
                <a:spLocks/>
              </p:cNvSpPr>
              <p:nvPr/>
            </p:nvSpPr>
            <p:spPr bwMode="auto">
              <a:xfrm>
                <a:off x="676" y="27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52">
                <a:extLst>
                  <a:ext uri="{FF2B5EF4-FFF2-40B4-BE49-F238E27FC236}">
                    <a16:creationId xmlns:a16="http://schemas.microsoft.com/office/drawing/2014/main" id="{95B7CF7B-4785-4E33-B460-C5214C32F9E0}"/>
                  </a:ext>
                </a:extLst>
              </p:cNvPr>
              <p:cNvSpPr>
                <a:spLocks/>
              </p:cNvSpPr>
              <p:nvPr/>
            </p:nvSpPr>
            <p:spPr bwMode="auto">
              <a:xfrm>
                <a:off x="673" y="273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53">
                <a:extLst>
                  <a:ext uri="{FF2B5EF4-FFF2-40B4-BE49-F238E27FC236}">
                    <a16:creationId xmlns:a16="http://schemas.microsoft.com/office/drawing/2014/main" id="{D962033D-C403-4C46-A1C9-044033AD958D}"/>
                  </a:ext>
                </a:extLst>
              </p:cNvPr>
              <p:cNvSpPr>
                <a:spLocks/>
              </p:cNvSpPr>
              <p:nvPr/>
            </p:nvSpPr>
            <p:spPr bwMode="auto">
              <a:xfrm>
                <a:off x="675" y="27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54">
                <a:extLst>
                  <a:ext uri="{FF2B5EF4-FFF2-40B4-BE49-F238E27FC236}">
                    <a16:creationId xmlns:a16="http://schemas.microsoft.com/office/drawing/2014/main" id="{12DBD545-BCE3-4E57-9731-14E40EACF54F}"/>
                  </a:ext>
                </a:extLst>
              </p:cNvPr>
              <p:cNvSpPr>
                <a:spLocks/>
              </p:cNvSpPr>
              <p:nvPr/>
            </p:nvSpPr>
            <p:spPr bwMode="auto">
              <a:xfrm>
                <a:off x="670" y="2730"/>
                <a:ext cx="1"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cubicBezTo>
                      <a:pt x="0" y="0"/>
                      <a:pt x="1" y="0"/>
                      <a:pt x="2"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55">
                <a:extLst>
                  <a:ext uri="{FF2B5EF4-FFF2-40B4-BE49-F238E27FC236}">
                    <a16:creationId xmlns:a16="http://schemas.microsoft.com/office/drawing/2014/main" id="{6452B838-8D14-49B4-AD13-524F375DC974}"/>
                  </a:ext>
                </a:extLst>
              </p:cNvPr>
              <p:cNvSpPr>
                <a:spLocks/>
              </p:cNvSpPr>
              <p:nvPr/>
            </p:nvSpPr>
            <p:spPr bwMode="auto">
              <a:xfrm>
                <a:off x="669" y="2730"/>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0"/>
                      <a:pt x="2" y="0"/>
                    </a:cubicBezTo>
                    <a:cubicBezTo>
                      <a:pt x="1" y="0"/>
                      <a:pt x="1" y="1"/>
                      <a:pt x="0" y="1"/>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56">
                <a:extLst>
                  <a:ext uri="{FF2B5EF4-FFF2-40B4-BE49-F238E27FC236}">
                    <a16:creationId xmlns:a16="http://schemas.microsoft.com/office/drawing/2014/main" id="{4EF6D463-FAD3-4B22-BDE2-326CEE3A14D2}"/>
                  </a:ext>
                </a:extLst>
              </p:cNvPr>
              <p:cNvSpPr>
                <a:spLocks/>
              </p:cNvSpPr>
              <p:nvPr/>
            </p:nvSpPr>
            <p:spPr bwMode="auto">
              <a:xfrm>
                <a:off x="660" y="2731"/>
                <a:ext cx="9" cy="12"/>
              </a:xfrm>
              <a:custGeom>
                <a:avLst/>
                <a:gdLst>
                  <a:gd name="T0" fmla="*/ 2 w 21"/>
                  <a:gd name="T1" fmla="*/ 31 h 31"/>
                  <a:gd name="T2" fmla="*/ 2 w 21"/>
                  <a:gd name="T3" fmla="*/ 29 h 31"/>
                  <a:gd name="T4" fmla="*/ 21 w 21"/>
                  <a:gd name="T5" fmla="*/ 0 h 31"/>
                  <a:gd name="T6" fmla="*/ 11 w 21"/>
                  <a:gd name="T7" fmla="*/ 5 h 31"/>
                  <a:gd name="T8" fmla="*/ 9 w 21"/>
                  <a:gd name="T9" fmla="*/ 7 h 31"/>
                  <a:gd name="T10" fmla="*/ 2 w 21"/>
                  <a:gd name="T11" fmla="*/ 31 h 31"/>
                </a:gdLst>
                <a:ahLst/>
                <a:cxnLst>
                  <a:cxn ang="0">
                    <a:pos x="T0" y="T1"/>
                  </a:cxn>
                  <a:cxn ang="0">
                    <a:pos x="T2" y="T3"/>
                  </a:cxn>
                  <a:cxn ang="0">
                    <a:pos x="T4" y="T5"/>
                  </a:cxn>
                  <a:cxn ang="0">
                    <a:pos x="T6" y="T7"/>
                  </a:cxn>
                  <a:cxn ang="0">
                    <a:pos x="T8" y="T9"/>
                  </a:cxn>
                  <a:cxn ang="0">
                    <a:pos x="T10" y="T11"/>
                  </a:cxn>
                </a:cxnLst>
                <a:rect l="0" t="0" r="r" b="b"/>
                <a:pathLst>
                  <a:path w="21" h="31">
                    <a:moveTo>
                      <a:pt x="2" y="31"/>
                    </a:moveTo>
                    <a:cubicBezTo>
                      <a:pt x="2" y="30"/>
                      <a:pt x="2" y="30"/>
                      <a:pt x="2" y="29"/>
                    </a:cubicBezTo>
                    <a:cubicBezTo>
                      <a:pt x="0" y="16"/>
                      <a:pt x="8" y="3"/>
                      <a:pt x="21" y="0"/>
                    </a:cubicBezTo>
                    <a:cubicBezTo>
                      <a:pt x="17" y="1"/>
                      <a:pt x="14" y="3"/>
                      <a:pt x="11" y="5"/>
                    </a:cubicBezTo>
                    <a:cubicBezTo>
                      <a:pt x="10" y="6"/>
                      <a:pt x="10" y="6"/>
                      <a:pt x="9" y="7"/>
                    </a:cubicBezTo>
                    <a:cubicBezTo>
                      <a:pt x="3" y="14"/>
                      <a:pt x="1" y="23"/>
                      <a:pt x="2" y="31"/>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57">
                <a:extLst>
                  <a:ext uri="{FF2B5EF4-FFF2-40B4-BE49-F238E27FC236}">
                    <a16:creationId xmlns:a16="http://schemas.microsoft.com/office/drawing/2014/main" id="{A3D9E7F5-78B2-4ACD-850A-3FCCD4C1CD10}"/>
                  </a:ext>
                </a:extLst>
              </p:cNvPr>
              <p:cNvSpPr>
                <a:spLocks/>
              </p:cNvSpPr>
              <p:nvPr/>
            </p:nvSpPr>
            <p:spPr bwMode="auto">
              <a:xfrm>
                <a:off x="671" y="2730"/>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58">
                <a:extLst>
                  <a:ext uri="{FF2B5EF4-FFF2-40B4-BE49-F238E27FC236}">
                    <a16:creationId xmlns:a16="http://schemas.microsoft.com/office/drawing/2014/main" id="{F953C003-37C6-4663-8298-149593A0EA8D}"/>
                  </a:ext>
                </a:extLst>
              </p:cNvPr>
              <p:cNvSpPr>
                <a:spLocks/>
              </p:cNvSpPr>
              <p:nvPr/>
            </p:nvSpPr>
            <p:spPr bwMode="auto">
              <a:xfrm>
                <a:off x="672" y="2730"/>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59">
                <a:extLst>
                  <a:ext uri="{FF2B5EF4-FFF2-40B4-BE49-F238E27FC236}">
                    <a16:creationId xmlns:a16="http://schemas.microsoft.com/office/drawing/2014/main" id="{EC40B85A-5D03-43A6-953C-9DE5437D9F1B}"/>
                  </a:ext>
                </a:extLst>
              </p:cNvPr>
              <p:cNvSpPr>
                <a:spLocks/>
              </p:cNvSpPr>
              <p:nvPr/>
            </p:nvSpPr>
            <p:spPr bwMode="auto">
              <a:xfrm>
                <a:off x="660" y="2730"/>
                <a:ext cx="23" cy="26"/>
              </a:xfrm>
              <a:custGeom>
                <a:avLst/>
                <a:gdLst>
                  <a:gd name="T0" fmla="*/ 43 w 56"/>
                  <a:gd name="T1" fmla="*/ 5 h 63"/>
                  <a:gd name="T2" fmla="*/ 39 w 56"/>
                  <a:gd name="T3" fmla="*/ 3 h 63"/>
                  <a:gd name="T4" fmla="*/ 39 w 56"/>
                  <a:gd name="T5" fmla="*/ 3 h 63"/>
                  <a:gd name="T6" fmla="*/ 37 w 56"/>
                  <a:gd name="T7" fmla="*/ 2 h 63"/>
                  <a:gd name="T8" fmla="*/ 37 w 56"/>
                  <a:gd name="T9" fmla="*/ 2 h 63"/>
                  <a:gd name="T10" fmla="*/ 35 w 56"/>
                  <a:gd name="T11" fmla="*/ 1 h 63"/>
                  <a:gd name="T12" fmla="*/ 34 w 56"/>
                  <a:gd name="T13" fmla="*/ 1 h 63"/>
                  <a:gd name="T14" fmla="*/ 33 w 56"/>
                  <a:gd name="T15" fmla="*/ 0 h 63"/>
                  <a:gd name="T16" fmla="*/ 32 w 56"/>
                  <a:gd name="T17" fmla="*/ 0 h 63"/>
                  <a:gd name="T18" fmla="*/ 30 w 56"/>
                  <a:gd name="T19" fmla="*/ 0 h 63"/>
                  <a:gd name="T20" fmla="*/ 29 w 56"/>
                  <a:gd name="T21" fmla="*/ 0 h 63"/>
                  <a:gd name="T22" fmla="*/ 28 w 56"/>
                  <a:gd name="T23" fmla="*/ 0 h 63"/>
                  <a:gd name="T24" fmla="*/ 26 w 56"/>
                  <a:gd name="T25" fmla="*/ 0 h 63"/>
                  <a:gd name="T26" fmla="*/ 26 w 56"/>
                  <a:gd name="T27" fmla="*/ 0 h 63"/>
                  <a:gd name="T28" fmla="*/ 24 w 56"/>
                  <a:gd name="T29" fmla="*/ 0 h 63"/>
                  <a:gd name="T30" fmla="*/ 23 w 56"/>
                  <a:gd name="T31" fmla="*/ 0 h 63"/>
                  <a:gd name="T32" fmla="*/ 21 w 56"/>
                  <a:gd name="T33" fmla="*/ 1 h 63"/>
                  <a:gd name="T34" fmla="*/ 21 w 56"/>
                  <a:gd name="T35" fmla="*/ 1 h 63"/>
                  <a:gd name="T36" fmla="*/ 2 w 56"/>
                  <a:gd name="T37" fmla="*/ 30 h 63"/>
                  <a:gd name="T38" fmla="*/ 2 w 56"/>
                  <a:gd name="T39" fmla="*/ 32 h 63"/>
                  <a:gd name="T40" fmla="*/ 10 w 56"/>
                  <a:gd name="T41" fmla="*/ 45 h 63"/>
                  <a:gd name="T42" fmla="*/ 29 w 56"/>
                  <a:gd name="T43" fmla="*/ 63 h 63"/>
                  <a:gd name="T44" fmla="*/ 47 w 56"/>
                  <a:gd name="T45" fmla="*/ 44 h 63"/>
                  <a:gd name="T46" fmla="*/ 46 w 56"/>
                  <a:gd name="T47" fmla="*/ 7 h 63"/>
                  <a:gd name="T48" fmla="*/ 46 w 56"/>
                  <a:gd name="T49" fmla="*/ 7 h 63"/>
                  <a:gd name="T50" fmla="*/ 43 w 56"/>
                  <a:gd name="T5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63">
                    <a:moveTo>
                      <a:pt x="43" y="5"/>
                    </a:moveTo>
                    <a:cubicBezTo>
                      <a:pt x="42" y="4"/>
                      <a:pt x="40" y="3"/>
                      <a:pt x="39" y="3"/>
                    </a:cubicBezTo>
                    <a:cubicBezTo>
                      <a:pt x="39" y="3"/>
                      <a:pt x="39" y="3"/>
                      <a:pt x="39" y="3"/>
                    </a:cubicBezTo>
                    <a:cubicBezTo>
                      <a:pt x="39" y="2"/>
                      <a:pt x="38" y="2"/>
                      <a:pt x="37" y="2"/>
                    </a:cubicBezTo>
                    <a:cubicBezTo>
                      <a:pt x="37" y="2"/>
                      <a:pt x="37" y="2"/>
                      <a:pt x="37" y="2"/>
                    </a:cubicBezTo>
                    <a:cubicBezTo>
                      <a:pt x="36" y="1"/>
                      <a:pt x="36" y="1"/>
                      <a:pt x="35" y="1"/>
                    </a:cubicBezTo>
                    <a:cubicBezTo>
                      <a:pt x="35" y="1"/>
                      <a:pt x="35" y="1"/>
                      <a:pt x="34" y="1"/>
                    </a:cubicBezTo>
                    <a:cubicBezTo>
                      <a:pt x="34" y="1"/>
                      <a:pt x="33" y="0"/>
                      <a:pt x="33" y="0"/>
                    </a:cubicBezTo>
                    <a:cubicBezTo>
                      <a:pt x="32" y="0"/>
                      <a:pt x="32" y="0"/>
                      <a:pt x="32" y="0"/>
                    </a:cubicBezTo>
                    <a:cubicBezTo>
                      <a:pt x="31" y="0"/>
                      <a:pt x="31" y="0"/>
                      <a:pt x="30" y="0"/>
                    </a:cubicBezTo>
                    <a:cubicBezTo>
                      <a:pt x="30" y="0"/>
                      <a:pt x="30" y="0"/>
                      <a:pt x="29" y="0"/>
                    </a:cubicBezTo>
                    <a:cubicBezTo>
                      <a:pt x="29" y="0"/>
                      <a:pt x="28" y="0"/>
                      <a:pt x="28" y="0"/>
                    </a:cubicBezTo>
                    <a:cubicBezTo>
                      <a:pt x="27" y="0"/>
                      <a:pt x="27" y="0"/>
                      <a:pt x="26" y="0"/>
                    </a:cubicBezTo>
                    <a:cubicBezTo>
                      <a:pt x="26" y="0"/>
                      <a:pt x="26" y="0"/>
                      <a:pt x="26" y="0"/>
                    </a:cubicBezTo>
                    <a:cubicBezTo>
                      <a:pt x="25" y="0"/>
                      <a:pt x="24" y="0"/>
                      <a:pt x="24" y="0"/>
                    </a:cubicBezTo>
                    <a:cubicBezTo>
                      <a:pt x="23" y="0"/>
                      <a:pt x="23" y="0"/>
                      <a:pt x="23" y="0"/>
                    </a:cubicBezTo>
                    <a:cubicBezTo>
                      <a:pt x="22" y="0"/>
                      <a:pt x="22" y="1"/>
                      <a:pt x="21" y="1"/>
                    </a:cubicBezTo>
                    <a:cubicBezTo>
                      <a:pt x="21" y="1"/>
                      <a:pt x="21" y="1"/>
                      <a:pt x="21" y="1"/>
                    </a:cubicBezTo>
                    <a:cubicBezTo>
                      <a:pt x="8" y="4"/>
                      <a:pt x="0" y="17"/>
                      <a:pt x="2" y="30"/>
                    </a:cubicBezTo>
                    <a:cubicBezTo>
                      <a:pt x="2" y="31"/>
                      <a:pt x="2" y="31"/>
                      <a:pt x="2" y="32"/>
                    </a:cubicBezTo>
                    <a:cubicBezTo>
                      <a:pt x="4" y="37"/>
                      <a:pt x="6" y="41"/>
                      <a:pt x="10" y="45"/>
                    </a:cubicBezTo>
                    <a:cubicBezTo>
                      <a:pt x="29" y="63"/>
                      <a:pt x="29" y="63"/>
                      <a:pt x="29" y="63"/>
                    </a:cubicBezTo>
                    <a:cubicBezTo>
                      <a:pt x="47" y="44"/>
                      <a:pt x="47" y="44"/>
                      <a:pt x="47" y="44"/>
                    </a:cubicBezTo>
                    <a:cubicBezTo>
                      <a:pt x="56" y="33"/>
                      <a:pt x="56" y="17"/>
                      <a:pt x="46" y="7"/>
                    </a:cubicBezTo>
                    <a:cubicBezTo>
                      <a:pt x="46" y="7"/>
                      <a:pt x="46" y="7"/>
                      <a:pt x="46" y="7"/>
                    </a:cubicBezTo>
                    <a:cubicBezTo>
                      <a:pt x="45" y="6"/>
                      <a:pt x="44" y="5"/>
                      <a:pt x="43"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60">
                <a:extLst>
                  <a:ext uri="{FF2B5EF4-FFF2-40B4-BE49-F238E27FC236}">
                    <a16:creationId xmlns:a16="http://schemas.microsoft.com/office/drawing/2014/main" id="{FB06595D-F644-4103-A3D3-0850392F3E85}"/>
                  </a:ext>
                </a:extLst>
              </p:cNvPr>
              <p:cNvSpPr>
                <a:spLocks/>
              </p:cNvSpPr>
              <p:nvPr/>
            </p:nvSpPr>
            <p:spPr bwMode="auto">
              <a:xfrm>
                <a:off x="435" y="2758"/>
                <a:ext cx="12" cy="32"/>
              </a:xfrm>
              <a:custGeom>
                <a:avLst/>
                <a:gdLst>
                  <a:gd name="T0" fmla="*/ 19 w 29"/>
                  <a:gd name="T1" fmla="*/ 42 h 79"/>
                  <a:gd name="T2" fmla="*/ 20 w 29"/>
                  <a:gd name="T3" fmla="*/ 79 h 79"/>
                  <a:gd name="T4" fmla="*/ 21 w 29"/>
                  <a:gd name="T5" fmla="*/ 77 h 79"/>
                  <a:gd name="T6" fmla="*/ 26 w 29"/>
                  <a:gd name="T7" fmla="*/ 56 h 79"/>
                  <a:gd name="T8" fmla="*/ 23 w 29"/>
                  <a:gd name="T9" fmla="*/ 0 h 79"/>
                  <a:gd name="T10" fmla="*/ 0 w 29"/>
                  <a:gd name="T11" fmla="*/ 24 h 79"/>
                  <a:gd name="T12" fmla="*/ 19 w 29"/>
                  <a:gd name="T13" fmla="*/ 42 h 79"/>
                </a:gdLst>
                <a:ahLst/>
                <a:cxnLst>
                  <a:cxn ang="0">
                    <a:pos x="T0" y="T1"/>
                  </a:cxn>
                  <a:cxn ang="0">
                    <a:pos x="T2" y="T3"/>
                  </a:cxn>
                  <a:cxn ang="0">
                    <a:pos x="T4" y="T5"/>
                  </a:cxn>
                  <a:cxn ang="0">
                    <a:pos x="T6" y="T7"/>
                  </a:cxn>
                  <a:cxn ang="0">
                    <a:pos x="T8" y="T9"/>
                  </a:cxn>
                  <a:cxn ang="0">
                    <a:pos x="T10" y="T11"/>
                  </a:cxn>
                  <a:cxn ang="0">
                    <a:pos x="T12" y="T13"/>
                  </a:cxn>
                </a:cxnLst>
                <a:rect l="0" t="0" r="r" b="b"/>
                <a:pathLst>
                  <a:path w="29" h="79">
                    <a:moveTo>
                      <a:pt x="19" y="42"/>
                    </a:moveTo>
                    <a:cubicBezTo>
                      <a:pt x="29" y="52"/>
                      <a:pt x="29" y="68"/>
                      <a:pt x="20" y="79"/>
                    </a:cubicBezTo>
                    <a:cubicBezTo>
                      <a:pt x="21" y="77"/>
                      <a:pt x="21" y="77"/>
                      <a:pt x="21" y="77"/>
                    </a:cubicBezTo>
                    <a:cubicBezTo>
                      <a:pt x="26" y="72"/>
                      <a:pt x="28" y="64"/>
                      <a:pt x="26" y="56"/>
                    </a:cubicBezTo>
                    <a:cubicBezTo>
                      <a:pt x="23" y="37"/>
                      <a:pt x="22" y="19"/>
                      <a:pt x="23" y="0"/>
                    </a:cubicBezTo>
                    <a:cubicBezTo>
                      <a:pt x="0" y="24"/>
                      <a:pt x="0" y="24"/>
                      <a:pt x="0" y="24"/>
                    </a:cubicBezTo>
                    <a:lnTo>
                      <a:pt x="19" y="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61">
                <a:extLst>
                  <a:ext uri="{FF2B5EF4-FFF2-40B4-BE49-F238E27FC236}">
                    <a16:creationId xmlns:a16="http://schemas.microsoft.com/office/drawing/2014/main" id="{3765A9F3-E113-437A-8A68-E1ECD5DF07DB}"/>
                  </a:ext>
                </a:extLst>
              </p:cNvPr>
              <p:cNvSpPr>
                <a:spLocks/>
              </p:cNvSpPr>
              <p:nvPr/>
            </p:nvSpPr>
            <p:spPr bwMode="auto">
              <a:xfrm>
                <a:off x="423" y="2756"/>
                <a:ext cx="12" cy="27"/>
              </a:xfrm>
              <a:custGeom>
                <a:avLst/>
                <a:gdLst>
                  <a:gd name="T0" fmla="*/ 5 w 30"/>
                  <a:gd name="T1" fmla="*/ 66 h 66"/>
                  <a:gd name="T2" fmla="*/ 12 w 30"/>
                  <a:gd name="T3" fmla="*/ 47 h 66"/>
                  <a:gd name="T4" fmla="*/ 30 w 30"/>
                  <a:gd name="T5" fmla="*/ 28 h 66"/>
                  <a:gd name="T6" fmla="*/ 1 w 30"/>
                  <a:gd name="T7" fmla="*/ 0 h 66"/>
                  <a:gd name="T8" fmla="*/ 5 w 30"/>
                  <a:gd name="T9" fmla="*/ 66 h 66"/>
                </a:gdLst>
                <a:ahLst/>
                <a:cxnLst>
                  <a:cxn ang="0">
                    <a:pos x="T0" y="T1"/>
                  </a:cxn>
                  <a:cxn ang="0">
                    <a:pos x="T2" y="T3"/>
                  </a:cxn>
                  <a:cxn ang="0">
                    <a:pos x="T4" y="T5"/>
                  </a:cxn>
                  <a:cxn ang="0">
                    <a:pos x="T6" y="T7"/>
                  </a:cxn>
                  <a:cxn ang="0">
                    <a:pos x="T8" y="T9"/>
                  </a:cxn>
                </a:cxnLst>
                <a:rect l="0" t="0" r="r" b="b"/>
                <a:pathLst>
                  <a:path w="30" h="66">
                    <a:moveTo>
                      <a:pt x="5" y="66"/>
                    </a:moveTo>
                    <a:cubicBezTo>
                      <a:pt x="4" y="59"/>
                      <a:pt x="7" y="52"/>
                      <a:pt x="12" y="47"/>
                    </a:cubicBezTo>
                    <a:cubicBezTo>
                      <a:pt x="30" y="28"/>
                      <a:pt x="30" y="28"/>
                      <a:pt x="30" y="28"/>
                    </a:cubicBezTo>
                    <a:cubicBezTo>
                      <a:pt x="1" y="0"/>
                      <a:pt x="1" y="0"/>
                      <a:pt x="1" y="0"/>
                    </a:cubicBezTo>
                    <a:cubicBezTo>
                      <a:pt x="0" y="22"/>
                      <a:pt x="1" y="44"/>
                      <a:pt x="5"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62">
                <a:extLst>
                  <a:ext uri="{FF2B5EF4-FFF2-40B4-BE49-F238E27FC236}">
                    <a16:creationId xmlns:a16="http://schemas.microsoft.com/office/drawing/2014/main" id="{80C72EBA-9B78-4CC6-B43E-E3CAC49E6298}"/>
                  </a:ext>
                </a:extLst>
              </p:cNvPr>
              <p:cNvSpPr>
                <a:spLocks/>
              </p:cNvSpPr>
              <p:nvPr/>
            </p:nvSpPr>
            <p:spPr bwMode="auto">
              <a:xfrm>
                <a:off x="433" y="2793"/>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63">
                <a:extLst>
                  <a:ext uri="{FF2B5EF4-FFF2-40B4-BE49-F238E27FC236}">
                    <a16:creationId xmlns:a16="http://schemas.microsoft.com/office/drawing/2014/main" id="{9AF169FD-6DB8-4391-805F-127FFF5A75E1}"/>
                  </a:ext>
                </a:extLst>
              </p:cNvPr>
              <p:cNvSpPr>
                <a:spLocks/>
              </p:cNvSpPr>
              <p:nvPr/>
            </p:nvSpPr>
            <p:spPr bwMode="auto">
              <a:xfrm>
                <a:off x="436" y="2793"/>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64">
                <a:extLst>
                  <a:ext uri="{FF2B5EF4-FFF2-40B4-BE49-F238E27FC236}">
                    <a16:creationId xmlns:a16="http://schemas.microsoft.com/office/drawing/2014/main" id="{6951F225-21E9-4B09-8F13-F7678B066020}"/>
                  </a:ext>
                </a:extLst>
              </p:cNvPr>
              <p:cNvSpPr>
                <a:spLocks/>
              </p:cNvSpPr>
              <p:nvPr/>
            </p:nvSpPr>
            <p:spPr bwMode="auto">
              <a:xfrm>
                <a:off x="435" y="2793"/>
                <a:ext cx="1"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1" y="0"/>
                      <a:pt x="0" y="0"/>
                    </a:cubicBezTo>
                    <a:cubicBezTo>
                      <a:pt x="1" y="0"/>
                      <a:pt x="1" y="0"/>
                      <a:pt x="1"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65">
                <a:extLst>
                  <a:ext uri="{FF2B5EF4-FFF2-40B4-BE49-F238E27FC236}">
                    <a16:creationId xmlns:a16="http://schemas.microsoft.com/office/drawing/2014/main" id="{4850B32D-47FF-4ABD-969A-F8964953216C}"/>
                  </a:ext>
                </a:extLst>
              </p:cNvPr>
              <p:cNvSpPr>
                <a:spLocks/>
              </p:cNvSpPr>
              <p:nvPr/>
            </p:nvSpPr>
            <p:spPr bwMode="auto">
              <a:xfrm>
                <a:off x="429" y="2791"/>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66">
                <a:extLst>
                  <a:ext uri="{FF2B5EF4-FFF2-40B4-BE49-F238E27FC236}">
                    <a16:creationId xmlns:a16="http://schemas.microsoft.com/office/drawing/2014/main" id="{2973CCEA-9EDA-4ABE-9665-2A2CF30744F2}"/>
                  </a:ext>
                </a:extLst>
              </p:cNvPr>
              <p:cNvSpPr>
                <a:spLocks/>
              </p:cNvSpPr>
              <p:nvPr/>
            </p:nvSpPr>
            <p:spPr bwMode="auto">
              <a:xfrm>
                <a:off x="425" y="2783"/>
                <a:ext cx="3" cy="7"/>
              </a:xfrm>
              <a:custGeom>
                <a:avLst/>
                <a:gdLst>
                  <a:gd name="T0" fmla="*/ 0 w 9"/>
                  <a:gd name="T1" fmla="*/ 3 h 18"/>
                  <a:gd name="T2" fmla="*/ 0 w 9"/>
                  <a:gd name="T3" fmla="*/ 0 h 18"/>
                  <a:gd name="T4" fmla="*/ 8 w 9"/>
                  <a:gd name="T5" fmla="*/ 18 h 18"/>
                  <a:gd name="T6" fmla="*/ 9 w 9"/>
                  <a:gd name="T7" fmla="*/ 18 h 18"/>
                  <a:gd name="T8" fmla="*/ 0 w 9"/>
                  <a:gd name="T9" fmla="*/ 3 h 18"/>
                </a:gdLst>
                <a:ahLst/>
                <a:cxnLst>
                  <a:cxn ang="0">
                    <a:pos x="T0" y="T1"/>
                  </a:cxn>
                  <a:cxn ang="0">
                    <a:pos x="T2" y="T3"/>
                  </a:cxn>
                  <a:cxn ang="0">
                    <a:pos x="T4" y="T5"/>
                  </a:cxn>
                  <a:cxn ang="0">
                    <a:pos x="T6" y="T7"/>
                  </a:cxn>
                  <a:cxn ang="0">
                    <a:pos x="T8" y="T9"/>
                  </a:cxn>
                </a:cxnLst>
                <a:rect l="0" t="0" r="r" b="b"/>
                <a:pathLst>
                  <a:path w="9" h="18">
                    <a:moveTo>
                      <a:pt x="0" y="3"/>
                    </a:moveTo>
                    <a:cubicBezTo>
                      <a:pt x="0" y="2"/>
                      <a:pt x="0" y="1"/>
                      <a:pt x="0" y="0"/>
                    </a:cubicBezTo>
                    <a:cubicBezTo>
                      <a:pt x="0" y="7"/>
                      <a:pt x="3" y="13"/>
                      <a:pt x="8" y="18"/>
                    </a:cubicBezTo>
                    <a:cubicBezTo>
                      <a:pt x="8" y="18"/>
                      <a:pt x="8" y="18"/>
                      <a:pt x="9" y="18"/>
                    </a:cubicBezTo>
                    <a:cubicBezTo>
                      <a:pt x="4" y="15"/>
                      <a:pt x="1" y="9"/>
                      <a:pt x="0" y="3"/>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67">
                <a:extLst>
                  <a:ext uri="{FF2B5EF4-FFF2-40B4-BE49-F238E27FC236}">
                    <a16:creationId xmlns:a16="http://schemas.microsoft.com/office/drawing/2014/main" id="{E596D7DA-111D-4815-8CEE-B63036929862}"/>
                  </a:ext>
                </a:extLst>
              </p:cNvPr>
              <p:cNvSpPr>
                <a:spLocks/>
              </p:cNvSpPr>
              <p:nvPr/>
            </p:nvSpPr>
            <p:spPr bwMode="auto">
              <a:xfrm>
                <a:off x="431" y="2792"/>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68">
                <a:extLst>
                  <a:ext uri="{FF2B5EF4-FFF2-40B4-BE49-F238E27FC236}">
                    <a16:creationId xmlns:a16="http://schemas.microsoft.com/office/drawing/2014/main" id="{DF6AF682-7B28-4F15-A671-1A124FD422A5}"/>
                  </a:ext>
                </a:extLst>
              </p:cNvPr>
              <p:cNvSpPr>
                <a:spLocks/>
              </p:cNvSpPr>
              <p:nvPr/>
            </p:nvSpPr>
            <p:spPr bwMode="auto">
              <a:xfrm>
                <a:off x="424" y="2767"/>
                <a:ext cx="23" cy="26"/>
              </a:xfrm>
              <a:custGeom>
                <a:avLst/>
                <a:gdLst>
                  <a:gd name="T0" fmla="*/ 45 w 55"/>
                  <a:gd name="T1" fmla="*/ 18 h 63"/>
                  <a:gd name="T2" fmla="*/ 26 w 55"/>
                  <a:gd name="T3" fmla="*/ 0 h 63"/>
                  <a:gd name="T4" fmla="*/ 8 w 55"/>
                  <a:gd name="T5" fmla="*/ 19 h 63"/>
                  <a:gd name="T6" fmla="*/ 1 w 55"/>
                  <a:gd name="T7" fmla="*/ 38 h 63"/>
                  <a:gd name="T8" fmla="*/ 1 w 55"/>
                  <a:gd name="T9" fmla="*/ 41 h 63"/>
                  <a:gd name="T10" fmla="*/ 10 w 55"/>
                  <a:gd name="T11" fmla="*/ 56 h 63"/>
                  <a:gd name="T12" fmla="*/ 12 w 55"/>
                  <a:gd name="T13" fmla="*/ 58 h 63"/>
                  <a:gd name="T14" fmla="*/ 14 w 55"/>
                  <a:gd name="T15" fmla="*/ 59 h 63"/>
                  <a:gd name="T16" fmla="*/ 16 w 55"/>
                  <a:gd name="T17" fmla="*/ 61 h 63"/>
                  <a:gd name="T18" fmla="*/ 18 w 55"/>
                  <a:gd name="T19" fmla="*/ 61 h 63"/>
                  <a:gd name="T20" fmla="*/ 21 w 55"/>
                  <a:gd name="T21" fmla="*/ 62 h 63"/>
                  <a:gd name="T22" fmla="*/ 22 w 55"/>
                  <a:gd name="T23" fmla="*/ 62 h 63"/>
                  <a:gd name="T24" fmla="*/ 26 w 55"/>
                  <a:gd name="T25" fmla="*/ 63 h 63"/>
                  <a:gd name="T26" fmla="*/ 28 w 55"/>
                  <a:gd name="T27" fmla="*/ 63 h 63"/>
                  <a:gd name="T28" fmla="*/ 29 w 55"/>
                  <a:gd name="T29" fmla="*/ 63 h 63"/>
                  <a:gd name="T30" fmla="*/ 30 w 55"/>
                  <a:gd name="T31" fmla="*/ 62 h 63"/>
                  <a:gd name="T32" fmla="*/ 46 w 55"/>
                  <a:gd name="T33" fmla="*/ 55 h 63"/>
                  <a:gd name="T34" fmla="*/ 45 w 55"/>
                  <a:gd name="T35"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63">
                    <a:moveTo>
                      <a:pt x="45" y="18"/>
                    </a:moveTo>
                    <a:cubicBezTo>
                      <a:pt x="26" y="0"/>
                      <a:pt x="26" y="0"/>
                      <a:pt x="26" y="0"/>
                    </a:cubicBezTo>
                    <a:cubicBezTo>
                      <a:pt x="8" y="19"/>
                      <a:pt x="8" y="19"/>
                      <a:pt x="8" y="19"/>
                    </a:cubicBezTo>
                    <a:cubicBezTo>
                      <a:pt x="3" y="24"/>
                      <a:pt x="0" y="31"/>
                      <a:pt x="1" y="38"/>
                    </a:cubicBezTo>
                    <a:cubicBezTo>
                      <a:pt x="1" y="39"/>
                      <a:pt x="1" y="40"/>
                      <a:pt x="1" y="41"/>
                    </a:cubicBezTo>
                    <a:cubicBezTo>
                      <a:pt x="2" y="47"/>
                      <a:pt x="5" y="53"/>
                      <a:pt x="10" y="56"/>
                    </a:cubicBezTo>
                    <a:cubicBezTo>
                      <a:pt x="10" y="57"/>
                      <a:pt x="11" y="58"/>
                      <a:pt x="12" y="58"/>
                    </a:cubicBezTo>
                    <a:cubicBezTo>
                      <a:pt x="13" y="58"/>
                      <a:pt x="13" y="59"/>
                      <a:pt x="14" y="59"/>
                    </a:cubicBezTo>
                    <a:cubicBezTo>
                      <a:pt x="15" y="60"/>
                      <a:pt x="16" y="60"/>
                      <a:pt x="16" y="61"/>
                    </a:cubicBezTo>
                    <a:cubicBezTo>
                      <a:pt x="17" y="61"/>
                      <a:pt x="18" y="61"/>
                      <a:pt x="18" y="61"/>
                    </a:cubicBezTo>
                    <a:cubicBezTo>
                      <a:pt x="19" y="62"/>
                      <a:pt x="20" y="62"/>
                      <a:pt x="21" y="62"/>
                    </a:cubicBezTo>
                    <a:cubicBezTo>
                      <a:pt x="22" y="62"/>
                      <a:pt x="22" y="62"/>
                      <a:pt x="22" y="62"/>
                    </a:cubicBezTo>
                    <a:cubicBezTo>
                      <a:pt x="24" y="63"/>
                      <a:pt x="25" y="63"/>
                      <a:pt x="26" y="63"/>
                    </a:cubicBezTo>
                    <a:cubicBezTo>
                      <a:pt x="27" y="63"/>
                      <a:pt x="27" y="63"/>
                      <a:pt x="28" y="63"/>
                    </a:cubicBezTo>
                    <a:cubicBezTo>
                      <a:pt x="28" y="63"/>
                      <a:pt x="29" y="63"/>
                      <a:pt x="29" y="63"/>
                    </a:cubicBezTo>
                    <a:cubicBezTo>
                      <a:pt x="29" y="63"/>
                      <a:pt x="30" y="63"/>
                      <a:pt x="30" y="62"/>
                    </a:cubicBezTo>
                    <a:cubicBezTo>
                      <a:pt x="36" y="62"/>
                      <a:pt x="41" y="59"/>
                      <a:pt x="46" y="55"/>
                    </a:cubicBezTo>
                    <a:cubicBezTo>
                      <a:pt x="55" y="44"/>
                      <a:pt x="55" y="28"/>
                      <a:pt x="45"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69">
                <a:extLst>
                  <a:ext uri="{FF2B5EF4-FFF2-40B4-BE49-F238E27FC236}">
                    <a16:creationId xmlns:a16="http://schemas.microsoft.com/office/drawing/2014/main" id="{2358FE4B-0845-4873-B7E1-00FBBA89AD6E}"/>
                  </a:ext>
                </a:extLst>
              </p:cNvPr>
              <p:cNvSpPr>
                <a:spLocks/>
              </p:cNvSpPr>
              <p:nvPr/>
            </p:nvSpPr>
            <p:spPr bwMode="auto">
              <a:xfrm>
                <a:off x="565" y="276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70">
                <a:extLst>
                  <a:ext uri="{FF2B5EF4-FFF2-40B4-BE49-F238E27FC236}">
                    <a16:creationId xmlns:a16="http://schemas.microsoft.com/office/drawing/2014/main" id="{E46164EF-307D-494F-8469-5EA8AB49ACE3}"/>
                  </a:ext>
                </a:extLst>
              </p:cNvPr>
              <p:cNvSpPr>
                <a:spLocks/>
              </p:cNvSpPr>
              <p:nvPr/>
            </p:nvSpPr>
            <p:spPr bwMode="auto">
              <a:xfrm>
                <a:off x="566" y="2767"/>
                <a:ext cx="0" cy="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71">
                <a:extLst>
                  <a:ext uri="{FF2B5EF4-FFF2-40B4-BE49-F238E27FC236}">
                    <a16:creationId xmlns:a16="http://schemas.microsoft.com/office/drawing/2014/main" id="{3FD15BE4-22E1-4F0B-93E8-5570945F71F8}"/>
                  </a:ext>
                </a:extLst>
              </p:cNvPr>
              <p:cNvSpPr>
                <a:spLocks/>
              </p:cNvSpPr>
              <p:nvPr/>
            </p:nvSpPr>
            <p:spPr bwMode="auto">
              <a:xfrm>
                <a:off x="567" y="276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72">
                <a:extLst>
                  <a:ext uri="{FF2B5EF4-FFF2-40B4-BE49-F238E27FC236}">
                    <a16:creationId xmlns:a16="http://schemas.microsoft.com/office/drawing/2014/main" id="{B9C16573-B249-468B-80E4-30E876E05F37}"/>
                  </a:ext>
                </a:extLst>
              </p:cNvPr>
              <p:cNvSpPr>
                <a:spLocks/>
              </p:cNvSpPr>
              <p:nvPr/>
            </p:nvSpPr>
            <p:spPr bwMode="auto">
              <a:xfrm>
                <a:off x="566" y="2766"/>
                <a:ext cx="0"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73">
                <a:extLst>
                  <a:ext uri="{FF2B5EF4-FFF2-40B4-BE49-F238E27FC236}">
                    <a16:creationId xmlns:a16="http://schemas.microsoft.com/office/drawing/2014/main" id="{793C7C82-7576-472C-A325-EBE85A176810}"/>
                  </a:ext>
                </a:extLst>
              </p:cNvPr>
              <p:cNvSpPr>
                <a:spLocks/>
              </p:cNvSpPr>
              <p:nvPr/>
            </p:nvSpPr>
            <p:spPr bwMode="auto">
              <a:xfrm>
                <a:off x="564" y="276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74">
                <a:extLst>
                  <a:ext uri="{FF2B5EF4-FFF2-40B4-BE49-F238E27FC236}">
                    <a16:creationId xmlns:a16="http://schemas.microsoft.com/office/drawing/2014/main" id="{54DBB705-B13C-4FE5-82A0-0DA435076883}"/>
                  </a:ext>
                </a:extLst>
              </p:cNvPr>
              <p:cNvSpPr>
                <a:spLocks/>
              </p:cNvSpPr>
              <p:nvPr/>
            </p:nvSpPr>
            <p:spPr bwMode="auto">
              <a:xfrm>
                <a:off x="566" y="276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75">
                <a:extLst>
                  <a:ext uri="{FF2B5EF4-FFF2-40B4-BE49-F238E27FC236}">
                    <a16:creationId xmlns:a16="http://schemas.microsoft.com/office/drawing/2014/main" id="{49D693B3-7203-4F02-A271-6472BC2F1538}"/>
                  </a:ext>
                </a:extLst>
              </p:cNvPr>
              <p:cNvSpPr>
                <a:spLocks/>
              </p:cNvSpPr>
              <p:nvPr/>
            </p:nvSpPr>
            <p:spPr bwMode="auto">
              <a:xfrm>
                <a:off x="567" y="2763"/>
                <a:ext cx="0" cy="1"/>
              </a:xfrm>
              <a:custGeom>
                <a:avLst/>
                <a:gdLst>
                  <a:gd name="T0" fmla="*/ 3 h 3"/>
                  <a:gd name="T1" fmla="*/ 0 h 3"/>
                  <a:gd name="T2" fmla="*/ 0 h 3"/>
                  <a:gd name="T3" fmla="*/ 3 h 3"/>
                </a:gdLst>
                <a:ahLst/>
                <a:cxnLst>
                  <a:cxn ang="0">
                    <a:pos x="0" y="T0"/>
                  </a:cxn>
                  <a:cxn ang="0">
                    <a:pos x="0" y="T1"/>
                  </a:cxn>
                  <a:cxn ang="0">
                    <a:pos x="0" y="T2"/>
                  </a:cxn>
                  <a:cxn ang="0">
                    <a:pos x="0" y="T3"/>
                  </a:cxn>
                </a:cxnLst>
                <a:rect l="0" t="0" r="r" b="b"/>
                <a:pathLst>
                  <a:path h="3">
                    <a:moveTo>
                      <a:pt x="0" y="3"/>
                    </a:moveTo>
                    <a:cubicBezTo>
                      <a:pt x="0" y="2"/>
                      <a:pt x="0" y="1"/>
                      <a:pt x="0" y="0"/>
                    </a:cubicBezTo>
                    <a:cubicBezTo>
                      <a:pt x="0" y="0"/>
                      <a:pt x="0" y="0"/>
                      <a:pt x="0" y="0"/>
                    </a:cubicBezTo>
                    <a:cubicBezTo>
                      <a:pt x="0" y="1"/>
                      <a:pt x="0" y="2"/>
                      <a:pt x="0" y="3"/>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76">
                <a:extLst>
                  <a:ext uri="{FF2B5EF4-FFF2-40B4-BE49-F238E27FC236}">
                    <a16:creationId xmlns:a16="http://schemas.microsoft.com/office/drawing/2014/main" id="{C51F628A-1C46-40C7-80E5-C4FAB5645BB3}"/>
                  </a:ext>
                </a:extLst>
              </p:cNvPr>
              <p:cNvSpPr>
                <a:spLocks/>
              </p:cNvSpPr>
              <p:nvPr/>
            </p:nvSpPr>
            <p:spPr bwMode="auto">
              <a:xfrm>
                <a:off x="567" y="2765"/>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77">
                <a:extLst>
                  <a:ext uri="{FF2B5EF4-FFF2-40B4-BE49-F238E27FC236}">
                    <a16:creationId xmlns:a16="http://schemas.microsoft.com/office/drawing/2014/main" id="{E91FF4EE-69EF-4C70-BEC2-0EC019169846}"/>
                  </a:ext>
                </a:extLst>
              </p:cNvPr>
              <p:cNvSpPr>
                <a:spLocks/>
              </p:cNvSpPr>
              <p:nvPr/>
            </p:nvSpPr>
            <p:spPr bwMode="auto">
              <a:xfrm>
                <a:off x="566" y="2766"/>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78">
                <a:extLst>
                  <a:ext uri="{FF2B5EF4-FFF2-40B4-BE49-F238E27FC236}">
                    <a16:creationId xmlns:a16="http://schemas.microsoft.com/office/drawing/2014/main" id="{042EF6D0-243D-4A9A-B3CC-B41DA7D33910}"/>
                  </a:ext>
                </a:extLst>
              </p:cNvPr>
              <p:cNvSpPr>
                <a:spLocks/>
              </p:cNvSpPr>
              <p:nvPr/>
            </p:nvSpPr>
            <p:spPr bwMode="auto">
              <a:xfrm>
                <a:off x="567" y="276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79">
                <a:extLst>
                  <a:ext uri="{FF2B5EF4-FFF2-40B4-BE49-F238E27FC236}">
                    <a16:creationId xmlns:a16="http://schemas.microsoft.com/office/drawing/2014/main" id="{D7B7AD2B-29A0-4956-80D0-FFD4A0647BA3}"/>
                  </a:ext>
                </a:extLst>
              </p:cNvPr>
              <p:cNvSpPr>
                <a:spLocks/>
              </p:cNvSpPr>
              <p:nvPr/>
            </p:nvSpPr>
            <p:spPr bwMode="auto">
              <a:xfrm>
                <a:off x="564" y="2770"/>
                <a:ext cx="0"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80">
                <a:extLst>
                  <a:ext uri="{FF2B5EF4-FFF2-40B4-BE49-F238E27FC236}">
                    <a16:creationId xmlns:a16="http://schemas.microsoft.com/office/drawing/2014/main" id="{6F8F81C4-4657-4F0A-9DC7-0B4F3F8D4DF3}"/>
                  </a:ext>
                </a:extLst>
              </p:cNvPr>
              <p:cNvSpPr>
                <a:spLocks/>
              </p:cNvSpPr>
              <p:nvPr/>
            </p:nvSpPr>
            <p:spPr bwMode="auto">
              <a:xfrm>
                <a:off x="566" y="2768"/>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81">
                <a:extLst>
                  <a:ext uri="{FF2B5EF4-FFF2-40B4-BE49-F238E27FC236}">
                    <a16:creationId xmlns:a16="http://schemas.microsoft.com/office/drawing/2014/main" id="{B0C17306-9847-4449-AC0F-AC28C93DE219}"/>
                  </a:ext>
                </a:extLst>
              </p:cNvPr>
              <p:cNvSpPr>
                <a:spLocks/>
              </p:cNvSpPr>
              <p:nvPr/>
            </p:nvSpPr>
            <p:spPr bwMode="auto">
              <a:xfrm>
                <a:off x="566" y="2767"/>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82">
                <a:extLst>
                  <a:ext uri="{FF2B5EF4-FFF2-40B4-BE49-F238E27FC236}">
                    <a16:creationId xmlns:a16="http://schemas.microsoft.com/office/drawing/2014/main" id="{8A35BE74-B69D-4F24-863F-4408B8708A39}"/>
                  </a:ext>
                </a:extLst>
              </p:cNvPr>
              <p:cNvSpPr>
                <a:spLocks/>
              </p:cNvSpPr>
              <p:nvPr/>
            </p:nvSpPr>
            <p:spPr bwMode="auto">
              <a:xfrm>
                <a:off x="565" y="2769"/>
                <a:ext cx="0"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83">
                <a:extLst>
                  <a:ext uri="{FF2B5EF4-FFF2-40B4-BE49-F238E27FC236}">
                    <a16:creationId xmlns:a16="http://schemas.microsoft.com/office/drawing/2014/main" id="{D5E75AD2-8DB0-4FF9-8611-DEB634EB2D62}"/>
                  </a:ext>
                </a:extLst>
              </p:cNvPr>
              <p:cNvSpPr>
                <a:spLocks/>
              </p:cNvSpPr>
              <p:nvPr/>
            </p:nvSpPr>
            <p:spPr bwMode="auto">
              <a:xfrm>
                <a:off x="546" y="2751"/>
                <a:ext cx="21" cy="22"/>
              </a:xfrm>
              <a:custGeom>
                <a:avLst/>
                <a:gdLst>
                  <a:gd name="T0" fmla="*/ 26 w 52"/>
                  <a:gd name="T1" fmla="*/ 54 h 54"/>
                  <a:gd name="T2" fmla="*/ 45 w 52"/>
                  <a:gd name="T3" fmla="*/ 46 h 54"/>
                  <a:gd name="T4" fmla="*/ 46 w 52"/>
                  <a:gd name="T5" fmla="*/ 45 h 54"/>
                  <a:gd name="T6" fmla="*/ 47 w 52"/>
                  <a:gd name="T7" fmla="*/ 44 h 54"/>
                  <a:gd name="T8" fmla="*/ 48 w 52"/>
                  <a:gd name="T9" fmla="*/ 43 h 54"/>
                  <a:gd name="T10" fmla="*/ 49 w 52"/>
                  <a:gd name="T11" fmla="*/ 42 h 54"/>
                  <a:gd name="T12" fmla="*/ 49 w 52"/>
                  <a:gd name="T13" fmla="*/ 41 h 54"/>
                  <a:gd name="T14" fmla="*/ 50 w 52"/>
                  <a:gd name="T15" fmla="*/ 39 h 54"/>
                  <a:gd name="T16" fmla="*/ 50 w 52"/>
                  <a:gd name="T17" fmla="*/ 38 h 54"/>
                  <a:gd name="T18" fmla="*/ 51 w 52"/>
                  <a:gd name="T19" fmla="*/ 37 h 54"/>
                  <a:gd name="T20" fmla="*/ 51 w 52"/>
                  <a:gd name="T21" fmla="*/ 36 h 54"/>
                  <a:gd name="T22" fmla="*/ 52 w 52"/>
                  <a:gd name="T23" fmla="*/ 35 h 54"/>
                  <a:gd name="T24" fmla="*/ 52 w 52"/>
                  <a:gd name="T25" fmla="*/ 33 h 54"/>
                  <a:gd name="T26" fmla="*/ 52 w 52"/>
                  <a:gd name="T27" fmla="*/ 32 h 54"/>
                  <a:gd name="T28" fmla="*/ 52 w 52"/>
                  <a:gd name="T29" fmla="*/ 31 h 54"/>
                  <a:gd name="T30" fmla="*/ 52 w 52"/>
                  <a:gd name="T31" fmla="*/ 28 h 54"/>
                  <a:gd name="T32" fmla="*/ 52 w 52"/>
                  <a:gd name="T33" fmla="*/ 28 h 54"/>
                  <a:gd name="T34" fmla="*/ 45 w 52"/>
                  <a:gd name="T35" fmla="*/ 10 h 54"/>
                  <a:gd name="T36" fmla="*/ 8 w 52"/>
                  <a:gd name="T37" fmla="*/ 10 h 54"/>
                  <a:gd name="T38" fmla="*/ 0 w 52"/>
                  <a:gd name="T39" fmla="*/ 18 h 54"/>
                  <a:gd name="T40" fmla="*/ 0 w 52"/>
                  <a:gd name="T41" fmla="*/ 28 h 54"/>
                  <a:gd name="T42" fmla="*/ 26 w 52"/>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4">
                    <a:moveTo>
                      <a:pt x="26" y="54"/>
                    </a:moveTo>
                    <a:cubicBezTo>
                      <a:pt x="34" y="54"/>
                      <a:pt x="40" y="51"/>
                      <a:pt x="45" y="46"/>
                    </a:cubicBezTo>
                    <a:cubicBezTo>
                      <a:pt x="46" y="46"/>
                      <a:pt x="46" y="45"/>
                      <a:pt x="46" y="45"/>
                    </a:cubicBezTo>
                    <a:cubicBezTo>
                      <a:pt x="47" y="44"/>
                      <a:pt x="47" y="44"/>
                      <a:pt x="47" y="44"/>
                    </a:cubicBezTo>
                    <a:cubicBezTo>
                      <a:pt x="47" y="43"/>
                      <a:pt x="48" y="43"/>
                      <a:pt x="48" y="43"/>
                    </a:cubicBezTo>
                    <a:cubicBezTo>
                      <a:pt x="48" y="42"/>
                      <a:pt x="48" y="42"/>
                      <a:pt x="49" y="42"/>
                    </a:cubicBezTo>
                    <a:cubicBezTo>
                      <a:pt x="49" y="41"/>
                      <a:pt x="49" y="41"/>
                      <a:pt x="49" y="41"/>
                    </a:cubicBezTo>
                    <a:cubicBezTo>
                      <a:pt x="49" y="40"/>
                      <a:pt x="50" y="40"/>
                      <a:pt x="50" y="39"/>
                    </a:cubicBezTo>
                    <a:cubicBezTo>
                      <a:pt x="50" y="39"/>
                      <a:pt x="50" y="39"/>
                      <a:pt x="50" y="38"/>
                    </a:cubicBezTo>
                    <a:cubicBezTo>
                      <a:pt x="51" y="38"/>
                      <a:pt x="51" y="37"/>
                      <a:pt x="51" y="37"/>
                    </a:cubicBezTo>
                    <a:cubicBezTo>
                      <a:pt x="51" y="37"/>
                      <a:pt x="51" y="36"/>
                      <a:pt x="51" y="36"/>
                    </a:cubicBezTo>
                    <a:cubicBezTo>
                      <a:pt x="51" y="35"/>
                      <a:pt x="51" y="35"/>
                      <a:pt x="52" y="35"/>
                    </a:cubicBezTo>
                    <a:cubicBezTo>
                      <a:pt x="52" y="34"/>
                      <a:pt x="52" y="34"/>
                      <a:pt x="52" y="33"/>
                    </a:cubicBezTo>
                    <a:cubicBezTo>
                      <a:pt x="52" y="33"/>
                      <a:pt x="52" y="32"/>
                      <a:pt x="52" y="32"/>
                    </a:cubicBezTo>
                    <a:cubicBezTo>
                      <a:pt x="52" y="32"/>
                      <a:pt x="52" y="31"/>
                      <a:pt x="52" y="31"/>
                    </a:cubicBezTo>
                    <a:cubicBezTo>
                      <a:pt x="52" y="30"/>
                      <a:pt x="52" y="29"/>
                      <a:pt x="52" y="28"/>
                    </a:cubicBezTo>
                    <a:cubicBezTo>
                      <a:pt x="52" y="28"/>
                      <a:pt x="52" y="28"/>
                      <a:pt x="52" y="28"/>
                    </a:cubicBezTo>
                    <a:cubicBezTo>
                      <a:pt x="52" y="22"/>
                      <a:pt x="50" y="15"/>
                      <a:pt x="45" y="10"/>
                    </a:cubicBezTo>
                    <a:cubicBezTo>
                      <a:pt x="35" y="0"/>
                      <a:pt x="18" y="0"/>
                      <a:pt x="8" y="10"/>
                    </a:cubicBezTo>
                    <a:cubicBezTo>
                      <a:pt x="0" y="18"/>
                      <a:pt x="0" y="18"/>
                      <a:pt x="0" y="18"/>
                    </a:cubicBezTo>
                    <a:cubicBezTo>
                      <a:pt x="0" y="28"/>
                      <a:pt x="0" y="28"/>
                      <a:pt x="0" y="28"/>
                    </a:cubicBezTo>
                    <a:cubicBezTo>
                      <a:pt x="0" y="43"/>
                      <a:pt x="12" y="54"/>
                      <a:pt x="26" y="5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29" name="Rectangle: Rounded Corners 328">
            <a:extLst>
              <a:ext uri="{FF2B5EF4-FFF2-40B4-BE49-F238E27FC236}">
                <a16:creationId xmlns:a16="http://schemas.microsoft.com/office/drawing/2014/main" id="{314F49A2-F641-47D6-BB90-B9948D55E285}"/>
              </a:ext>
            </a:extLst>
          </p:cNvPr>
          <p:cNvSpPr/>
          <p:nvPr/>
        </p:nvSpPr>
        <p:spPr>
          <a:xfrm>
            <a:off x="533400" y="4017930"/>
            <a:ext cx="8128293" cy="486136"/>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BCEB"/>
                </a:solidFill>
                <a:ea typeface="ＭＳ Ｐゴシック" charset="0"/>
                <a:cs typeface="CiscoSansTT" panose="020B0503020201020303" pitchFamily="34" charset="0"/>
              </a:rPr>
              <a:t>2 </a:t>
            </a:r>
            <a:r>
              <a:rPr lang="en-US" sz="2400" b="1" dirty="0">
                <a:solidFill>
                  <a:schemeClr val="tx1"/>
                </a:solidFill>
                <a:ea typeface="ＭＳ Ｐゴシック" charset="0"/>
                <a:cs typeface="CiscoSansTT" panose="020B0503020201020303" pitchFamily="34" charset="0"/>
              </a:rPr>
              <a:t>million</a:t>
            </a:r>
            <a:r>
              <a:rPr lang="en-US" sz="2000" b="1" dirty="0">
                <a:solidFill>
                  <a:schemeClr val="tx1"/>
                </a:solidFill>
                <a:ea typeface="ＭＳ Ｐゴシック" charset="0"/>
                <a:cs typeface="CiscoSansTT" panose="020B0503020201020303" pitchFamily="34" charset="0"/>
              </a:rPr>
              <a:t> </a:t>
            </a:r>
            <a:r>
              <a:rPr lang="en-US" sz="1400" dirty="0">
                <a:solidFill>
                  <a:schemeClr val="tx1"/>
                </a:solidFill>
                <a:ea typeface="ＭＳ Ｐゴシック" charset="0"/>
              </a:rPr>
              <a:t>cybersecurity positions are projected to go unfilled by 2019*</a:t>
            </a:r>
            <a:endParaRPr lang="en-US" sz="1600" dirty="0">
              <a:solidFill>
                <a:schemeClr val="tx1"/>
              </a:solidFill>
              <a:ea typeface="ＭＳ Ｐゴシック" charset="0"/>
            </a:endParaRPr>
          </a:p>
        </p:txBody>
      </p:sp>
      <p:sp>
        <p:nvSpPr>
          <p:cNvPr id="2" name="Title 1">
            <a:extLst>
              <a:ext uri="{FF2B5EF4-FFF2-40B4-BE49-F238E27FC236}">
                <a16:creationId xmlns:a16="http://schemas.microsoft.com/office/drawing/2014/main" id="{A486B282-8C16-1C45-8443-A02386183853}"/>
              </a:ext>
            </a:extLst>
          </p:cNvPr>
          <p:cNvSpPr>
            <a:spLocks noGrp="1"/>
          </p:cNvSpPr>
          <p:nvPr>
            <p:ph type="title"/>
          </p:nvPr>
        </p:nvSpPr>
        <p:spPr/>
        <p:txBody>
          <a:bodyPr/>
          <a:lstStyle/>
          <a:p>
            <a:r>
              <a:rPr lang="en-US" dirty="0"/>
              <a:t>Security Operations challenges</a:t>
            </a:r>
          </a:p>
        </p:txBody>
      </p:sp>
    </p:spTree>
    <p:extLst>
      <p:ext uri="{BB962C8B-B14F-4D97-AF65-F5344CB8AC3E}">
        <p14:creationId xmlns:p14="http://schemas.microsoft.com/office/powerpoint/2010/main" val="221012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21">
            <a:extLst>
              <a:ext uri="{FF2B5EF4-FFF2-40B4-BE49-F238E27FC236}">
                <a16:creationId xmlns:a16="http://schemas.microsoft.com/office/drawing/2014/main" id="{E074128E-7CCB-0F4F-BF63-8BA97893CBF4}"/>
              </a:ext>
            </a:extLst>
          </p:cNvPr>
          <p:cNvSpPr/>
          <p:nvPr/>
        </p:nvSpPr>
        <p:spPr>
          <a:xfrm rot="5400000">
            <a:off x="3434586" y="-265664"/>
            <a:ext cx="877824" cy="7747002"/>
          </a:xfrm>
          <a:prstGeom prst="round2SameRect">
            <a:avLst>
              <a:gd name="adj1" fmla="val 50000"/>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eaLnBrk="1" hangingPunct="1">
              <a:defRPr/>
            </a:pPr>
            <a:r>
              <a:rPr lang="en-US" sz="1600" dirty="0">
                <a:solidFill>
                  <a:schemeClr val="bg2"/>
                </a:solidFill>
                <a:latin typeface="CiscoSans Thin" panose="020B0203020201020303" pitchFamily="34" charset="0"/>
              </a:rPr>
              <a:t>Managed Security </a:t>
            </a:r>
            <a:br>
              <a:rPr lang="en-US" sz="1600" dirty="0">
                <a:solidFill>
                  <a:schemeClr val="bg2"/>
                </a:solidFill>
                <a:latin typeface="CiscoSans Thin" panose="020B0203020201020303" pitchFamily="34" charset="0"/>
              </a:rPr>
            </a:br>
            <a:r>
              <a:rPr lang="en-US" sz="1600" dirty="0">
                <a:solidFill>
                  <a:schemeClr val="bg2"/>
                </a:solidFill>
                <a:latin typeface="CiscoSans Thin" panose="020B0203020201020303" pitchFamily="34" charset="0"/>
              </a:rPr>
              <a:t>Service Providers</a:t>
            </a:r>
          </a:p>
        </p:txBody>
      </p:sp>
      <p:graphicFrame>
        <p:nvGraphicFramePr>
          <p:cNvPr id="12290" name="Object 4" hidden="1">
            <a:extLst>
              <a:ext uri="{FF2B5EF4-FFF2-40B4-BE49-F238E27FC236}">
                <a16:creationId xmlns:a16="http://schemas.microsoft.com/office/drawing/2014/main" id="{2ACBB2FF-6CDF-FC43-82CD-ED0C27CA65C5}"/>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3" name="think-cell Slide" r:id="rId6" imgW="38100" imgH="38100" progId="TCLayout.ActiveDocument.1">
                  <p:embed/>
                </p:oleObj>
              </mc:Choice>
              <mc:Fallback>
                <p:oleObj name="think-cell Slide" r:id="rId6" imgW="38100" imgH="38100" progId="TCLayout.ActiveDocument.1">
                  <p:embed/>
                  <p:pic>
                    <p:nvPicPr>
                      <p:cNvPr id="12290" name="Object 4" hidden="1">
                        <a:extLst>
                          <a:ext uri="{FF2B5EF4-FFF2-40B4-BE49-F238E27FC236}">
                            <a16:creationId xmlns:a16="http://schemas.microsoft.com/office/drawing/2014/main" id="{2ACBB2FF-6CDF-FC43-82CD-ED0C27CA65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hidden="1">
            <a:extLst>
              <a:ext uri="{FF2B5EF4-FFF2-40B4-BE49-F238E27FC236}">
                <a16:creationId xmlns:a16="http://schemas.microsoft.com/office/drawing/2014/main" id="{5047F726-D95C-2D4D-984D-D44873423D33}"/>
              </a:ext>
            </a:extLst>
          </p:cNvPr>
          <p:cNvSpPr/>
          <p:nvPr>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lnSpc>
                <a:spcPct val="80000"/>
              </a:lnSpc>
              <a:defRPr/>
            </a:pPr>
            <a:endParaRPr lang="en-US" sz="2800" dirty="0">
              <a:cs typeface="CiscoSansTT Thin" panose="020B0203020201020303" pitchFamily="34" charset="0"/>
              <a:sym typeface="CiscoSansTT ExtraLight" panose="020B0303020201020303" pitchFamily="34" charset="0"/>
            </a:endParaRPr>
          </a:p>
        </p:txBody>
      </p:sp>
      <p:sp>
        <p:nvSpPr>
          <p:cNvPr id="12292" name="Title 2">
            <a:extLst>
              <a:ext uri="{FF2B5EF4-FFF2-40B4-BE49-F238E27FC236}">
                <a16:creationId xmlns:a16="http://schemas.microsoft.com/office/drawing/2014/main" id="{2E817D3A-F082-544E-94EE-BAFB11701C3D}"/>
              </a:ext>
            </a:extLst>
          </p:cNvPr>
          <p:cNvSpPr>
            <a:spLocks noGrp="1"/>
          </p:cNvSpPr>
          <p:nvPr>
            <p:ph type="title"/>
          </p:nvPr>
        </p:nvSpPr>
        <p:spPr/>
        <p:txBody>
          <a:bodyPr/>
          <a:lstStyle/>
          <a:p>
            <a:r>
              <a:rPr lang="en-US" altLang="en-US"/>
              <a:t>Cisco Threat Response for everyone</a:t>
            </a:r>
            <a:endParaRPr lang="en-US" altLang="en-US" dirty="0"/>
          </a:p>
        </p:txBody>
      </p:sp>
      <p:sp>
        <p:nvSpPr>
          <p:cNvPr id="21" name="Round Same Side Corner Rectangle 20">
            <a:extLst>
              <a:ext uri="{FF2B5EF4-FFF2-40B4-BE49-F238E27FC236}">
                <a16:creationId xmlns:a16="http://schemas.microsoft.com/office/drawing/2014/main" id="{128F8E07-C76E-6240-9F41-D9CF31F52403}"/>
              </a:ext>
            </a:extLst>
          </p:cNvPr>
          <p:cNvSpPr/>
          <p:nvPr/>
        </p:nvSpPr>
        <p:spPr>
          <a:xfrm rot="5400000">
            <a:off x="2971037" y="-578865"/>
            <a:ext cx="877824" cy="6819903"/>
          </a:xfrm>
          <a:prstGeom prst="round2SameRect">
            <a:avLst>
              <a:gd name="adj1" fmla="val 50000"/>
              <a:gd name="adj2" fmla="val 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eaLnBrk="1" hangingPunct="1">
              <a:defRPr/>
            </a:pPr>
            <a:r>
              <a:rPr lang="en-US" sz="1600" dirty="0">
                <a:solidFill>
                  <a:schemeClr val="bg2"/>
                </a:solidFill>
                <a:latin typeface="CiscoSans Thin" panose="020B0203020201020303" pitchFamily="34" charset="0"/>
              </a:rPr>
              <a:t>Large Enterprises</a:t>
            </a:r>
          </a:p>
          <a:p>
            <a:pPr eaLnBrk="1" hangingPunct="1">
              <a:spcBef>
                <a:spcPts val="600"/>
              </a:spcBef>
              <a:defRPr/>
            </a:pPr>
            <a:r>
              <a:rPr lang="en-US" sz="1000" dirty="0">
                <a:solidFill>
                  <a:schemeClr val="bg2"/>
                </a:solidFill>
                <a:latin typeface="CiscoSans ExtraLight" panose="020B0303020201020303" pitchFamily="34" charset="0"/>
              </a:rPr>
              <a:t>and Large Government Agencies</a:t>
            </a:r>
          </a:p>
        </p:txBody>
      </p:sp>
      <p:sp>
        <p:nvSpPr>
          <p:cNvPr id="20" name="Round Same Side Corner Rectangle 19">
            <a:extLst>
              <a:ext uri="{FF2B5EF4-FFF2-40B4-BE49-F238E27FC236}">
                <a16:creationId xmlns:a16="http://schemas.microsoft.com/office/drawing/2014/main" id="{73E368A4-5954-0C40-B80E-BE4A46BD1F56}"/>
              </a:ext>
            </a:extLst>
          </p:cNvPr>
          <p:cNvSpPr/>
          <p:nvPr/>
        </p:nvSpPr>
        <p:spPr>
          <a:xfrm rot="5400000">
            <a:off x="2548560" y="-963916"/>
            <a:ext cx="876302" cy="5973424"/>
          </a:xfrm>
          <a:prstGeom prst="round2SameRect">
            <a:avLst>
              <a:gd name="adj1" fmla="val 50000"/>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548640" anchor="ctr"/>
          <a:lstStyle/>
          <a:p>
            <a:pPr eaLnBrk="1" hangingPunct="1">
              <a:defRPr/>
            </a:pPr>
            <a:r>
              <a:rPr lang="en-US" sz="1600" dirty="0">
                <a:solidFill>
                  <a:schemeClr val="bg2"/>
                </a:solidFill>
                <a:latin typeface="CiscoSans Thin" panose="020B0203020201020303" pitchFamily="34" charset="0"/>
              </a:rPr>
              <a:t>Commercial Organizations</a:t>
            </a:r>
          </a:p>
          <a:p>
            <a:pPr eaLnBrk="1" hangingPunct="1">
              <a:spcBef>
                <a:spcPts val="600"/>
              </a:spcBef>
              <a:defRPr/>
            </a:pPr>
            <a:r>
              <a:rPr lang="en-US" sz="900" dirty="0">
                <a:solidFill>
                  <a:schemeClr val="bg2"/>
                </a:solidFill>
                <a:latin typeface="CiscoSans ExtraLight" panose="020B0303020201020303" pitchFamily="34" charset="0"/>
              </a:rPr>
              <a:t>and State and Local Governments</a:t>
            </a:r>
          </a:p>
          <a:p>
            <a:pPr eaLnBrk="1" hangingPunct="1">
              <a:defRPr/>
            </a:pPr>
            <a:r>
              <a:rPr lang="en-US" sz="500" dirty="0">
                <a:solidFill>
                  <a:schemeClr val="bg2"/>
                </a:solidFill>
                <a:latin typeface="CiscoSans ExtraLight" panose="020B0303020201020303" pitchFamily="34" charset="0"/>
                <a:cs typeface="CiscoSansTT" panose="020B0503020201020303" pitchFamily="34" charset="0"/>
              </a:rPr>
              <a:t>... and integrations with Cisco security products and threat intelligence</a:t>
            </a:r>
          </a:p>
        </p:txBody>
      </p:sp>
      <p:sp>
        <p:nvSpPr>
          <p:cNvPr id="6" name="TextBox 5">
            <a:extLst>
              <a:ext uri="{FF2B5EF4-FFF2-40B4-BE49-F238E27FC236}">
                <a16:creationId xmlns:a16="http://schemas.microsoft.com/office/drawing/2014/main" id="{31DEE811-DA1E-DD43-8AB9-7BA2C6455C71}"/>
              </a:ext>
            </a:extLst>
          </p:cNvPr>
          <p:cNvSpPr txBox="1"/>
          <p:nvPr/>
        </p:nvSpPr>
        <p:spPr>
          <a:xfrm>
            <a:off x="3376517" y="1711643"/>
            <a:ext cx="2286000" cy="679450"/>
          </a:xfrm>
          <a:prstGeom prst="rect">
            <a:avLst/>
          </a:prstGeom>
          <a:noFill/>
        </p:spPr>
        <p:txBody>
          <a:bodyPr/>
          <a:lstStyle/>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Small security team</a:t>
            </a:r>
          </a:p>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Limited or no SIEM deployment</a:t>
            </a:r>
          </a:p>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Leverage full stack with API</a:t>
            </a:r>
          </a:p>
        </p:txBody>
      </p:sp>
      <p:sp>
        <p:nvSpPr>
          <p:cNvPr id="15" name="TextBox 14">
            <a:extLst>
              <a:ext uri="{FF2B5EF4-FFF2-40B4-BE49-F238E27FC236}">
                <a16:creationId xmlns:a16="http://schemas.microsoft.com/office/drawing/2014/main" id="{24485B4C-254A-A747-96BC-9007D260F113}"/>
              </a:ext>
            </a:extLst>
          </p:cNvPr>
          <p:cNvSpPr txBox="1"/>
          <p:nvPr/>
        </p:nvSpPr>
        <p:spPr>
          <a:xfrm>
            <a:off x="3371510" y="2539607"/>
            <a:ext cx="2286000" cy="685800"/>
          </a:xfrm>
          <a:prstGeom prst="rect">
            <a:avLst/>
          </a:prstGeom>
          <a:noFill/>
        </p:spPr>
        <p:txBody>
          <a:bodyPr/>
          <a:lstStyle/>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Security Operations Center</a:t>
            </a:r>
          </a:p>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Extensive SIEM deployment</a:t>
            </a:r>
          </a:p>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APIs across the stack is key</a:t>
            </a:r>
          </a:p>
        </p:txBody>
      </p:sp>
      <p:sp>
        <p:nvSpPr>
          <p:cNvPr id="16" name="TextBox 15">
            <a:extLst>
              <a:ext uri="{FF2B5EF4-FFF2-40B4-BE49-F238E27FC236}">
                <a16:creationId xmlns:a16="http://schemas.microsoft.com/office/drawing/2014/main" id="{C8F18650-3FFE-8947-A31F-A16BBBB16977}"/>
              </a:ext>
            </a:extLst>
          </p:cNvPr>
          <p:cNvSpPr txBox="1"/>
          <p:nvPr/>
        </p:nvSpPr>
        <p:spPr>
          <a:xfrm>
            <a:off x="3371510" y="3342641"/>
            <a:ext cx="2601913" cy="685800"/>
          </a:xfrm>
          <a:prstGeom prst="rect">
            <a:avLst/>
          </a:prstGeom>
          <a:noFill/>
        </p:spPr>
        <p:txBody>
          <a:bodyPr/>
          <a:lstStyle/>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Security Operations Center</a:t>
            </a:r>
          </a:p>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Multi-tenant SIEM deployment</a:t>
            </a:r>
          </a:p>
          <a:p>
            <a:pPr marL="171450" indent="-171450" eaLnBrk="1" hangingPunct="1">
              <a:buFont typeface="Arial" panose="020B0604020202020204" pitchFamily="34" charset="0"/>
              <a:buChar char="•"/>
              <a:defRPr/>
            </a:pPr>
            <a:r>
              <a:rPr lang="en-US" sz="1000" dirty="0">
                <a:solidFill>
                  <a:schemeClr val="bg2"/>
                </a:solidFill>
                <a:latin typeface="CiscoSans ExtraLight" panose="020B0303020201020303" pitchFamily="34" charset="0"/>
                <a:ea typeface="ＭＳ Ｐゴシック" charset="0"/>
                <a:cs typeface="ＭＳ Ｐゴシック" charset="0"/>
              </a:rPr>
              <a:t>APIs across the stack is key</a:t>
            </a:r>
          </a:p>
        </p:txBody>
      </p:sp>
      <p:sp>
        <p:nvSpPr>
          <p:cNvPr id="11" name="Rectangle 10">
            <a:extLst>
              <a:ext uri="{FF2B5EF4-FFF2-40B4-BE49-F238E27FC236}">
                <a16:creationId xmlns:a16="http://schemas.microsoft.com/office/drawing/2014/main" id="{8A33FBCD-AFF9-4642-878B-0928179F92C4}"/>
              </a:ext>
            </a:extLst>
          </p:cNvPr>
          <p:cNvSpPr/>
          <p:nvPr/>
        </p:nvSpPr>
        <p:spPr>
          <a:xfrm>
            <a:off x="437764" y="853571"/>
            <a:ext cx="8210935" cy="369332"/>
          </a:xfrm>
          <a:prstGeom prst="rect">
            <a:avLst/>
          </a:prstGeom>
        </p:spPr>
        <p:txBody>
          <a:bodyPr wrap="square">
            <a:spAutoFit/>
          </a:bodyPr>
          <a:lstStyle/>
          <a:p>
            <a:r>
              <a:rPr lang="en-US" dirty="0">
                <a:solidFill>
                  <a:srgbClr val="00BCEB"/>
                </a:solidFill>
                <a:latin typeface="CiscoSansTT ExtraLight"/>
                <a:cs typeface="CiscoSansTT Thin" charset="0"/>
              </a:rPr>
              <a:t>Scales with the changing needs of your organization</a:t>
            </a:r>
            <a:endParaRPr lang="en-US" dirty="0">
              <a:latin typeface="+mn-lt"/>
            </a:endParaRPr>
          </a:p>
        </p:txBody>
      </p:sp>
    </p:spTree>
    <p:extLst>
      <p:ext uri="{BB962C8B-B14F-4D97-AF65-F5344CB8AC3E}">
        <p14:creationId xmlns:p14="http://schemas.microsoft.com/office/powerpoint/2010/main" val="281381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6" hidden="1">
            <a:extLst>
              <a:ext uri="{FF2B5EF4-FFF2-40B4-BE49-F238E27FC236}">
                <a16:creationId xmlns:a16="http://schemas.microsoft.com/office/drawing/2014/main" id="{07D6CB06-D537-334C-BBC4-3CA29AC41D02}"/>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1" name="think-cell Slide" r:id="rId6" imgW="38100" imgH="38100" progId="TCLayout.ActiveDocument.1">
                  <p:embed/>
                </p:oleObj>
              </mc:Choice>
              <mc:Fallback>
                <p:oleObj name="think-cell Slide" r:id="rId6" imgW="38100" imgH="38100" progId="TCLayout.ActiveDocument.1">
                  <p:embed/>
                  <p:pic>
                    <p:nvPicPr>
                      <p:cNvPr id="9218" name="Object 6" hidden="1">
                        <a:extLst>
                          <a:ext uri="{FF2B5EF4-FFF2-40B4-BE49-F238E27FC236}">
                            <a16:creationId xmlns:a16="http://schemas.microsoft.com/office/drawing/2014/main" id="{07D6CB06-D537-334C-BBC4-3CA29AC41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hidden="1">
            <a:extLst>
              <a:ext uri="{FF2B5EF4-FFF2-40B4-BE49-F238E27FC236}">
                <a16:creationId xmlns:a16="http://schemas.microsoft.com/office/drawing/2014/main" id="{92136948-5D2E-8B49-8C73-80F1F0F8C800}"/>
              </a:ext>
            </a:extLst>
          </p:cNvPr>
          <p:cNvSpPr/>
          <p:nvPr>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hangingPunct="1">
              <a:lnSpc>
                <a:spcPct val="80000"/>
              </a:lnSpc>
              <a:defRPr/>
            </a:pPr>
            <a:endParaRPr lang="en-US" sz="2800" dirty="0">
              <a:solidFill>
                <a:srgbClr val="005073"/>
              </a:solidFill>
              <a:cs typeface="CiscoSansTT Thin" panose="020B0203020201020303" pitchFamily="34" charset="0"/>
              <a:sym typeface="CiscoSansTT ExtraLight" panose="020B0303020201020303" pitchFamily="34" charset="0"/>
            </a:endParaRPr>
          </a:p>
        </p:txBody>
      </p:sp>
      <p:sp>
        <p:nvSpPr>
          <p:cNvPr id="9222" name="TextBox 8">
            <a:extLst>
              <a:ext uri="{FF2B5EF4-FFF2-40B4-BE49-F238E27FC236}">
                <a16:creationId xmlns:a16="http://schemas.microsoft.com/office/drawing/2014/main" id="{7B700C04-BEF0-734F-9B56-E6E2619C5F70}"/>
              </a:ext>
            </a:extLst>
          </p:cNvPr>
          <p:cNvSpPr txBox="1">
            <a:spLocks noChangeArrowheads="1"/>
          </p:cNvSpPr>
          <p:nvPr/>
        </p:nvSpPr>
        <p:spPr bwMode="auto">
          <a:xfrm>
            <a:off x="911063" y="2813050"/>
            <a:ext cx="2667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02" tIns="34253" rIns="68502" bIns="3425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600"/>
              </a:spcAft>
            </a:pPr>
            <a:r>
              <a:rPr lang="en-US" altLang="en-US" sz="5400" dirty="0">
                <a:latin typeface="CiscoSans Thin" panose="020B0203020201020303"/>
              </a:rPr>
              <a:t>6100+</a:t>
            </a:r>
          </a:p>
        </p:txBody>
      </p:sp>
      <p:sp>
        <p:nvSpPr>
          <p:cNvPr id="9223" name="TextBox 33">
            <a:extLst>
              <a:ext uri="{FF2B5EF4-FFF2-40B4-BE49-F238E27FC236}">
                <a16:creationId xmlns:a16="http://schemas.microsoft.com/office/drawing/2014/main" id="{5F2BF819-5E53-AB41-BB60-CDAD1803701A}"/>
              </a:ext>
            </a:extLst>
          </p:cNvPr>
          <p:cNvSpPr txBox="1">
            <a:spLocks noChangeArrowheads="1"/>
          </p:cNvSpPr>
          <p:nvPr/>
        </p:nvSpPr>
        <p:spPr bwMode="auto">
          <a:xfrm>
            <a:off x="1017426" y="3539959"/>
            <a:ext cx="24526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en-US" altLang="en-US" sz="1200" dirty="0">
                <a:solidFill>
                  <a:schemeClr val="tx2"/>
                </a:solidFill>
                <a:latin typeface="CiscoSans Thin" panose="020B0203020201020303"/>
              </a:rPr>
              <a:t>Organizations are using it today </a:t>
            </a:r>
          </a:p>
        </p:txBody>
      </p:sp>
      <p:sp>
        <p:nvSpPr>
          <p:cNvPr id="9224" name="Title 1">
            <a:extLst>
              <a:ext uri="{FF2B5EF4-FFF2-40B4-BE49-F238E27FC236}">
                <a16:creationId xmlns:a16="http://schemas.microsoft.com/office/drawing/2014/main" id="{DF4594D0-8E0B-1B47-A68B-FE640F036198}"/>
              </a:ext>
            </a:extLst>
          </p:cNvPr>
          <p:cNvSpPr>
            <a:spLocks noGrp="1"/>
          </p:cNvSpPr>
          <p:nvPr>
            <p:ph type="title"/>
          </p:nvPr>
        </p:nvSpPr>
        <p:spPr/>
        <p:txBody>
          <a:bodyPr/>
          <a:lstStyle/>
          <a:p>
            <a:r>
              <a:rPr lang="en-US" altLang="en-US" dirty="0"/>
              <a:t>Cisco Threat Response in the real world</a:t>
            </a:r>
            <a:br>
              <a:rPr lang="en-US" altLang="en-US" dirty="0"/>
            </a:br>
            <a:r>
              <a:rPr lang="en-US" altLang="en-US" sz="1600" dirty="0">
                <a:solidFill>
                  <a:schemeClr val="accent1"/>
                </a:solidFill>
              </a:rPr>
              <a:t>Join Cisco Security customers who are gaining value from it now</a:t>
            </a:r>
            <a:endParaRPr lang="en-US" altLang="en-US" dirty="0">
              <a:solidFill>
                <a:schemeClr val="accent1"/>
              </a:solidFill>
            </a:endParaRPr>
          </a:p>
        </p:txBody>
      </p:sp>
      <p:sp>
        <p:nvSpPr>
          <p:cNvPr id="9225" name="Rectangle 26">
            <a:extLst>
              <a:ext uri="{FF2B5EF4-FFF2-40B4-BE49-F238E27FC236}">
                <a16:creationId xmlns:a16="http://schemas.microsoft.com/office/drawing/2014/main" id="{998C4911-A84D-7149-A57E-462CA4B00ADD}"/>
              </a:ext>
            </a:extLst>
          </p:cNvPr>
          <p:cNvSpPr txBox="1">
            <a:spLocks noChangeArrowheads="1"/>
          </p:cNvSpPr>
          <p:nvPr/>
        </p:nvSpPr>
        <p:spPr bwMode="auto">
          <a:xfrm>
            <a:off x="5163700" y="3823763"/>
            <a:ext cx="35810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anose="020B0604020202020204" pitchFamily="34" charset="0"/>
                <a:ea typeface="ＭＳ Ｐゴシック" panose="020B0600070205080204" pitchFamily="34" charset="-128"/>
              </a:defRPr>
            </a:lvl1pPr>
            <a:lvl2pPr marL="1588" defTabSz="895350">
              <a:defRPr>
                <a:solidFill>
                  <a:schemeClr val="tx1"/>
                </a:solidFill>
                <a:latin typeface="Arial" panose="020B0604020202020204" pitchFamily="34" charset="0"/>
                <a:ea typeface="ＭＳ Ｐゴシック" panose="020B0600070205080204" pitchFamily="34" charset="-128"/>
              </a:defRPr>
            </a:lvl2pPr>
            <a:lvl3pPr marL="457200" indent="-261938" defTabSz="895350">
              <a:defRPr>
                <a:solidFill>
                  <a:schemeClr val="tx1"/>
                </a:solidFill>
                <a:latin typeface="Arial" panose="020B0604020202020204" pitchFamily="34" charset="0"/>
                <a:ea typeface="ＭＳ Ｐゴシック" panose="020B0600070205080204" pitchFamily="34" charset="-128"/>
              </a:defRPr>
            </a:lvl3pPr>
            <a:lvl4pPr marL="614363" indent="-155575" defTabSz="895350">
              <a:defRPr>
                <a:solidFill>
                  <a:schemeClr val="tx1"/>
                </a:solidFill>
                <a:latin typeface="Arial" panose="020B0604020202020204" pitchFamily="34" charset="0"/>
                <a:ea typeface="ＭＳ Ｐゴシック" panose="020B0600070205080204" pitchFamily="34" charset="-128"/>
              </a:defRPr>
            </a:lvl4pPr>
            <a:lvl5pPr marL="749300" indent="-130175" defTabSz="895350">
              <a:defRPr>
                <a:solidFill>
                  <a:schemeClr val="tx1"/>
                </a:solidFill>
                <a:latin typeface="Arial" panose="020B0604020202020204" pitchFamily="34" charset="0"/>
                <a:ea typeface="ＭＳ Ｐゴシック" panose="020B0600070205080204" pitchFamily="34" charset="-128"/>
              </a:defRPr>
            </a:lvl5pPr>
            <a:lvl6pPr marL="1206500" indent="-130175" defTabSz="8953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1663700" indent="-130175" defTabSz="8953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2120900" indent="-130175" defTabSz="8953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2578100" indent="-130175" defTabSz="8953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1" eaLnBrk="1" hangingPunct="1">
              <a:buClr>
                <a:srgbClr val="00BCEB"/>
              </a:buClr>
              <a:buSzPct val="125000"/>
              <a:buFont typeface="Arial" panose="020B0604020202020204" pitchFamily="34" charset="0"/>
              <a:buNone/>
            </a:pPr>
            <a:r>
              <a:rPr lang="en-US" altLang="en-US" sz="1400" dirty="0">
                <a:latin typeface="CiscoSans Thin" panose="020B0203020201020303"/>
              </a:rPr>
              <a:t>“You cannot hit a target you cannot see. Cisco Threat Response really simplifies security analysis...” </a:t>
            </a:r>
          </a:p>
          <a:p>
            <a:pPr lvl="1" algn="r" eaLnBrk="1" hangingPunct="1">
              <a:buClr>
                <a:srgbClr val="00BCEB"/>
              </a:buClr>
              <a:buSzPct val="100000"/>
              <a:buFont typeface="Arial" panose="020B0604020202020204" pitchFamily="34" charset="0"/>
              <a:buNone/>
            </a:pPr>
            <a:r>
              <a:rPr lang="en-US" altLang="en-US" sz="1200" b="1" dirty="0">
                <a:latin typeface="CiscoSans Thin" panose="020B0203020201020303"/>
              </a:rPr>
              <a:t> </a:t>
            </a:r>
            <a:endParaRPr lang="en-US" altLang="en-US" sz="1400" b="1" dirty="0">
              <a:latin typeface="CiscoSans Thin" panose="020B0203020201020303"/>
            </a:endParaRPr>
          </a:p>
        </p:txBody>
      </p:sp>
      <p:sp>
        <p:nvSpPr>
          <p:cNvPr id="9226" name="Rectangle 26">
            <a:extLst>
              <a:ext uri="{FF2B5EF4-FFF2-40B4-BE49-F238E27FC236}">
                <a16:creationId xmlns:a16="http://schemas.microsoft.com/office/drawing/2014/main" id="{0FA89C14-D00F-0A4F-8955-9B1084C30761}"/>
              </a:ext>
            </a:extLst>
          </p:cNvPr>
          <p:cNvSpPr txBox="1">
            <a:spLocks noChangeArrowheads="1"/>
          </p:cNvSpPr>
          <p:nvPr/>
        </p:nvSpPr>
        <p:spPr bwMode="auto">
          <a:xfrm>
            <a:off x="5149191" y="2959526"/>
            <a:ext cx="35810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95350">
              <a:defRPr>
                <a:solidFill>
                  <a:schemeClr val="tx1"/>
                </a:solidFill>
                <a:latin typeface="Arial" panose="020B0604020202020204" pitchFamily="34" charset="0"/>
                <a:ea typeface="ＭＳ Ｐゴシック" panose="020B0600070205080204" pitchFamily="34" charset="-128"/>
              </a:defRPr>
            </a:lvl1pPr>
            <a:lvl2pPr marL="1588" defTabSz="895350">
              <a:defRPr>
                <a:solidFill>
                  <a:schemeClr val="tx1"/>
                </a:solidFill>
                <a:latin typeface="Arial" panose="020B0604020202020204" pitchFamily="34" charset="0"/>
                <a:ea typeface="ＭＳ Ｐゴシック" panose="020B0600070205080204" pitchFamily="34" charset="-128"/>
              </a:defRPr>
            </a:lvl2pPr>
            <a:lvl3pPr marL="457200" indent="-261938" defTabSz="895350">
              <a:defRPr>
                <a:solidFill>
                  <a:schemeClr val="tx1"/>
                </a:solidFill>
                <a:latin typeface="Arial" panose="020B0604020202020204" pitchFamily="34" charset="0"/>
                <a:ea typeface="ＭＳ Ｐゴシック" panose="020B0600070205080204" pitchFamily="34" charset="-128"/>
              </a:defRPr>
            </a:lvl3pPr>
            <a:lvl4pPr marL="614363" indent="-155575" defTabSz="895350">
              <a:defRPr>
                <a:solidFill>
                  <a:schemeClr val="tx1"/>
                </a:solidFill>
                <a:latin typeface="Arial" panose="020B0604020202020204" pitchFamily="34" charset="0"/>
                <a:ea typeface="ＭＳ Ｐゴシック" panose="020B0600070205080204" pitchFamily="34" charset="-128"/>
              </a:defRPr>
            </a:lvl4pPr>
            <a:lvl5pPr marL="749300" indent="-130175" defTabSz="895350">
              <a:defRPr>
                <a:solidFill>
                  <a:schemeClr val="tx1"/>
                </a:solidFill>
                <a:latin typeface="Arial" panose="020B0604020202020204" pitchFamily="34" charset="0"/>
                <a:ea typeface="ＭＳ Ｐゴシック" panose="020B0600070205080204" pitchFamily="34" charset="-128"/>
              </a:defRPr>
            </a:lvl5pPr>
            <a:lvl6pPr marL="1206500" indent="-130175" defTabSz="8953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1663700" indent="-130175" defTabSz="8953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2120900" indent="-130175" defTabSz="8953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2578100" indent="-130175" defTabSz="8953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1" eaLnBrk="1" hangingPunct="1">
              <a:buClr>
                <a:srgbClr val="00BCEB"/>
              </a:buClr>
              <a:buSzPct val="125000"/>
              <a:buFont typeface="Arial" panose="020B0604020202020204" pitchFamily="34" charset="0"/>
              <a:buNone/>
            </a:pPr>
            <a:r>
              <a:rPr lang="en-US" altLang="en-US" sz="1400" dirty="0">
                <a:latin typeface="CiscoSans Thin" panose="020B0203020201020303"/>
              </a:rPr>
              <a:t>“Cisco Threat Response might change the way security incidents are being handled in my company…”</a:t>
            </a:r>
          </a:p>
          <a:p>
            <a:pPr lvl="1" eaLnBrk="1" hangingPunct="1">
              <a:buClr>
                <a:srgbClr val="00BCEB"/>
              </a:buClr>
              <a:buSzPct val="125000"/>
              <a:buFont typeface="Arial" panose="020B0604020202020204" pitchFamily="34" charset="0"/>
              <a:buNone/>
            </a:pPr>
            <a:r>
              <a:rPr lang="en-US" altLang="en-US" sz="1200" b="1" dirty="0">
                <a:latin typeface="CiscoSans Thin" panose="020B0203020201020303"/>
              </a:rPr>
              <a:t> </a:t>
            </a:r>
            <a:endParaRPr lang="en-US" altLang="en-US" sz="1400" b="1" dirty="0">
              <a:latin typeface="CiscoSans Thin" panose="020B0203020201020303"/>
            </a:endParaRPr>
          </a:p>
        </p:txBody>
      </p:sp>
      <p:sp>
        <p:nvSpPr>
          <p:cNvPr id="3" name="TextBox 2">
            <a:extLst>
              <a:ext uri="{FF2B5EF4-FFF2-40B4-BE49-F238E27FC236}">
                <a16:creationId xmlns:a16="http://schemas.microsoft.com/office/drawing/2014/main" id="{A982A710-9C65-754F-954A-4F7C255103D3}"/>
              </a:ext>
            </a:extLst>
          </p:cNvPr>
          <p:cNvSpPr txBox="1"/>
          <p:nvPr/>
        </p:nvSpPr>
        <p:spPr>
          <a:xfrm>
            <a:off x="9353550" y="3005138"/>
            <a:ext cx="185738" cy="369887"/>
          </a:xfrm>
          <a:prstGeom prst="rect">
            <a:avLst/>
          </a:prstGeom>
          <a:noFill/>
        </p:spPr>
        <p:txBody>
          <a:bodyPr wrap="none">
            <a:spAutoFit/>
          </a:bodyPr>
          <a:lstStyle/>
          <a:p>
            <a:pPr eaLnBrk="1" hangingPunct="1">
              <a:defRPr/>
            </a:pPr>
            <a:endParaRPr lang="en-US" dirty="0">
              <a:latin typeface="CiscoSans Thin" panose="020B0203020201020303"/>
              <a:ea typeface="ＭＳ Ｐゴシック" charset="0"/>
              <a:cs typeface="ＭＳ Ｐゴシック" charset="0"/>
            </a:endParaRPr>
          </a:p>
        </p:txBody>
      </p:sp>
      <p:cxnSp>
        <p:nvCxnSpPr>
          <p:cNvPr id="7" name="Straight Connector 6">
            <a:extLst>
              <a:ext uri="{FF2B5EF4-FFF2-40B4-BE49-F238E27FC236}">
                <a16:creationId xmlns:a16="http://schemas.microsoft.com/office/drawing/2014/main" id="{1F30B276-FD69-0249-AEC4-ABD6A1E8B4F1}"/>
              </a:ext>
            </a:extLst>
          </p:cNvPr>
          <p:cNvCxnSpPr/>
          <p:nvPr/>
        </p:nvCxnSpPr>
        <p:spPr>
          <a:xfrm>
            <a:off x="4559968" y="1579987"/>
            <a:ext cx="0" cy="3078037"/>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4C59C1A-97A3-3948-9339-2CB85D0454DE}"/>
              </a:ext>
            </a:extLst>
          </p:cNvPr>
          <p:cNvGrpSpPr/>
          <p:nvPr/>
        </p:nvGrpSpPr>
        <p:grpSpPr>
          <a:xfrm>
            <a:off x="1542907" y="1475045"/>
            <a:ext cx="1323474" cy="1323474"/>
            <a:chOff x="1254144" y="1475045"/>
            <a:chExt cx="1323474" cy="1323474"/>
          </a:xfrm>
        </p:grpSpPr>
        <p:sp>
          <p:nvSpPr>
            <p:cNvPr id="8" name="Oval 7">
              <a:extLst>
                <a:ext uri="{FF2B5EF4-FFF2-40B4-BE49-F238E27FC236}">
                  <a16:creationId xmlns:a16="http://schemas.microsoft.com/office/drawing/2014/main" id="{005373B4-3683-0043-B81E-B59BC4152343}"/>
                </a:ext>
              </a:extLst>
            </p:cNvPr>
            <p:cNvSpPr/>
            <p:nvPr/>
          </p:nvSpPr>
          <p:spPr>
            <a:xfrm>
              <a:off x="1254144" y="1475045"/>
              <a:ext cx="1323474" cy="132347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 Thin" panose="020B0203020201020303"/>
              </a:endParaRPr>
            </a:p>
          </p:txBody>
        </p:sp>
        <p:grpSp>
          <p:nvGrpSpPr>
            <p:cNvPr id="27" name="Group 105">
              <a:extLst>
                <a:ext uri="{FF2B5EF4-FFF2-40B4-BE49-F238E27FC236}">
                  <a16:creationId xmlns:a16="http://schemas.microsoft.com/office/drawing/2014/main" id="{3B76D9D4-A8EC-4A44-9244-006D05802E37}"/>
                </a:ext>
              </a:extLst>
            </p:cNvPr>
            <p:cNvGrpSpPr>
              <a:grpSpLocks noChangeAspect="1"/>
            </p:cNvGrpSpPr>
            <p:nvPr/>
          </p:nvGrpSpPr>
          <p:grpSpPr bwMode="auto">
            <a:xfrm>
              <a:off x="1564924" y="1759528"/>
              <a:ext cx="701913" cy="661741"/>
              <a:chOff x="1991" y="1544"/>
              <a:chExt cx="961" cy="906"/>
            </a:xfrm>
          </p:grpSpPr>
          <p:sp>
            <p:nvSpPr>
              <p:cNvPr id="28" name="Freeform 106">
                <a:extLst>
                  <a:ext uri="{FF2B5EF4-FFF2-40B4-BE49-F238E27FC236}">
                    <a16:creationId xmlns:a16="http://schemas.microsoft.com/office/drawing/2014/main" id="{2D16A084-FC91-2E4E-9F5C-47495FA5EB21}"/>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41" name="Rectangle 107">
                <a:extLst>
                  <a:ext uri="{FF2B5EF4-FFF2-40B4-BE49-F238E27FC236}">
                    <a16:creationId xmlns:a16="http://schemas.microsoft.com/office/drawing/2014/main" id="{575EB1CD-B231-C048-B565-4E5971A03C6F}"/>
                  </a:ext>
                </a:extLst>
              </p:cNvPr>
              <p:cNvSpPr>
                <a:spLocks noChangeArrowheads="1"/>
              </p:cNvSpPr>
              <p:nvPr/>
            </p:nvSpPr>
            <p:spPr bwMode="auto">
              <a:xfrm>
                <a:off x="2099"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42" name="Rectangle 108">
                <a:extLst>
                  <a:ext uri="{FF2B5EF4-FFF2-40B4-BE49-F238E27FC236}">
                    <a16:creationId xmlns:a16="http://schemas.microsoft.com/office/drawing/2014/main" id="{EEA639F7-9B5C-1B4D-ADC9-94D369E24962}"/>
                  </a:ext>
                </a:extLst>
              </p:cNvPr>
              <p:cNvSpPr>
                <a:spLocks noChangeArrowheads="1"/>
              </p:cNvSpPr>
              <p:nvPr/>
            </p:nvSpPr>
            <p:spPr bwMode="auto">
              <a:xfrm>
                <a:off x="2241"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43" name="Rectangle 109">
                <a:extLst>
                  <a:ext uri="{FF2B5EF4-FFF2-40B4-BE49-F238E27FC236}">
                    <a16:creationId xmlns:a16="http://schemas.microsoft.com/office/drawing/2014/main" id="{FB3E8C17-7F8C-4D4D-BA47-613F836B0F88}"/>
                  </a:ext>
                </a:extLst>
              </p:cNvPr>
              <p:cNvSpPr>
                <a:spLocks noChangeArrowheads="1"/>
              </p:cNvSpPr>
              <p:nvPr/>
            </p:nvSpPr>
            <p:spPr bwMode="auto">
              <a:xfrm>
                <a:off x="2383"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44" name="Rectangle 110">
                <a:extLst>
                  <a:ext uri="{FF2B5EF4-FFF2-40B4-BE49-F238E27FC236}">
                    <a16:creationId xmlns:a16="http://schemas.microsoft.com/office/drawing/2014/main" id="{C0E3E5A0-0F5C-F54B-A264-EBF1585A42EB}"/>
                  </a:ext>
                </a:extLst>
              </p:cNvPr>
              <p:cNvSpPr>
                <a:spLocks noChangeArrowheads="1"/>
              </p:cNvSpPr>
              <p:nvPr/>
            </p:nvSpPr>
            <p:spPr bwMode="auto">
              <a:xfrm>
                <a:off x="2099"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46" name="Rectangle 111">
                <a:extLst>
                  <a:ext uri="{FF2B5EF4-FFF2-40B4-BE49-F238E27FC236}">
                    <a16:creationId xmlns:a16="http://schemas.microsoft.com/office/drawing/2014/main" id="{2CF8EFAE-9D9D-4047-AACB-F4361F73936C}"/>
                  </a:ext>
                </a:extLst>
              </p:cNvPr>
              <p:cNvSpPr>
                <a:spLocks noChangeArrowheads="1"/>
              </p:cNvSpPr>
              <p:nvPr/>
            </p:nvSpPr>
            <p:spPr bwMode="auto">
              <a:xfrm>
                <a:off x="2241"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48" name="Rectangle 112">
                <a:extLst>
                  <a:ext uri="{FF2B5EF4-FFF2-40B4-BE49-F238E27FC236}">
                    <a16:creationId xmlns:a16="http://schemas.microsoft.com/office/drawing/2014/main" id="{056EDCAA-6AE7-FA45-BEA0-D0CEAF11CC78}"/>
                  </a:ext>
                </a:extLst>
              </p:cNvPr>
              <p:cNvSpPr>
                <a:spLocks noChangeArrowheads="1"/>
              </p:cNvSpPr>
              <p:nvPr/>
            </p:nvSpPr>
            <p:spPr bwMode="auto">
              <a:xfrm>
                <a:off x="2383"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49" name="Rectangle 113">
                <a:extLst>
                  <a:ext uri="{FF2B5EF4-FFF2-40B4-BE49-F238E27FC236}">
                    <a16:creationId xmlns:a16="http://schemas.microsoft.com/office/drawing/2014/main" id="{AA23D637-CA53-0648-B588-F0C250A7ED3C}"/>
                  </a:ext>
                </a:extLst>
              </p:cNvPr>
              <p:cNvSpPr>
                <a:spLocks noChangeArrowheads="1"/>
              </p:cNvSpPr>
              <p:nvPr/>
            </p:nvSpPr>
            <p:spPr bwMode="auto">
              <a:xfrm>
                <a:off x="2099"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0" name="Rectangle 114">
                <a:extLst>
                  <a:ext uri="{FF2B5EF4-FFF2-40B4-BE49-F238E27FC236}">
                    <a16:creationId xmlns:a16="http://schemas.microsoft.com/office/drawing/2014/main" id="{24B6ECD2-07B0-DA46-91C8-5642E79F522E}"/>
                  </a:ext>
                </a:extLst>
              </p:cNvPr>
              <p:cNvSpPr>
                <a:spLocks noChangeArrowheads="1"/>
              </p:cNvSpPr>
              <p:nvPr/>
            </p:nvSpPr>
            <p:spPr bwMode="auto">
              <a:xfrm>
                <a:off x="2241"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1" name="Rectangle 115">
                <a:extLst>
                  <a:ext uri="{FF2B5EF4-FFF2-40B4-BE49-F238E27FC236}">
                    <a16:creationId xmlns:a16="http://schemas.microsoft.com/office/drawing/2014/main" id="{3CE0CA72-D9A1-AD4C-8E92-E1EF8E493F82}"/>
                  </a:ext>
                </a:extLst>
              </p:cNvPr>
              <p:cNvSpPr>
                <a:spLocks noChangeArrowheads="1"/>
              </p:cNvSpPr>
              <p:nvPr/>
            </p:nvSpPr>
            <p:spPr bwMode="auto">
              <a:xfrm>
                <a:off x="2383"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2" name="Freeform 116">
                <a:extLst>
                  <a:ext uri="{FF2B5EF4-FFF2-40B4-BE49-F238E27FC236}">
                    <a16:creationId xmlns:a16="http://schemas.microsoft.com/office/drawing/2014/main" id="{65878A5D-83CF-A347-A1D6-4F898C3D76E8}"/>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3" name="Rectangle 117">
                <a:extLst>
                  <a:ext uri="{FF2B5EF4-FFF2-40B4-BE49-F238E27FC236}">
                    <a16:creationId xmlns:a16="http://schemas.microsoft.com/office/drawing/2014/main" id="{6B24326F-197A-B44D-956B-8A8E6C4B4580}"/>
                  </a:ext>
                </a:extLst>
              </p:cNvPr>
              <p:cNvSpPr>
                <a:spLocks noChangeArrowheads="1"/>
              </p:cNvSpPr>
              <p:nvPr/>
            </p:nvSpPr>
            <p:spPr bwMode="auto">
              <a:xfrm>
                <a:off x="2601" y="1927"/>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4" name="Rectangle 118">
                <a:extLst>
                  <a:ext uri="{FF2B5EF4-FFF2-40B4-BE49-F238E27FC236}">
                    <a16:creationId xmlns:a16="http://schemas.microsoft.com/office/drawing/2014/main" id="{552B859F-E4CB-4D45-B924-77052E718D24}"/>
                  </a:ext>
                </a:extLst>
              </p:cNvPr>
              <p:cNvSpPr>
                <a:spLocks noChangeArrowheads="1"/>
              </p:cNvSpPr>
              <p:nvPr/>
            </p:nvSpPr>
            <p:spPr bwMode="auto">
              <a:xfrm>
                <a:off x="2709" y="1927"/>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5" name="Rectangle 119">
                <a:extLst>
                  <a:ext uri="{FF2B5EF4-FFF2-40B4-BE49-F238E27FC236}">
                    <a16:creationId xmlns:a16="http://schemas.microsoft.com/office/drawing/2014/main" id="{33BD5DBC-0F69-8B43-A9A9-BBD799BC4EC5}"/>
                  </a:ext>
                </a:extLst>
              </p:cNvPr>
              <p:cNvSpPr>
                <a:spLocks noChangeArrowheads="1"/>
              </p:cNvSpPr>
              <p:nvPr/>
            </p:nvSpPr>
            <p:spPr bwMode="auto">
              <a:xfrm>
                <a:off x="2810" y="1927"/>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6" name="Rectangle 120">
                <a:extLst>
                  <a:ext uri="{FF2B5EF4-FFF2-40B4-BE49-F238E27FC236}">
                    <a16:creationId xmlns:a16="http://schemas.microsoft.com/office/drawing/2014/main" id="{3F5B56C7-EF4C-824D-9669-19C2BB86C646}"/>
                  </a:ext>
                </a:extLst>
              </p:cNvPr>
              <p:cNvSpPr>
                <a:spLocks noChangeArrowheads="1"/>
              </p:cNvSpPr>
              <p:nvPr/>
            </p:nvSpPr>
            <p:spPr bwMode="auto">
              <a:xfrm>
                <a:off x="2601" y="2189"/>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7" name="Rectangle 121">
                <a:extLst>
                  <a:ext uri="{FF2B5EF4-FFF2-40B4-BE49-F238E27FC236}">
                    <a16:creationId xmlns:a16="http://schemas.microsoft.com/office/drawing/2014/main" id="{8CB286C4-A58A-AB4E-84FB-928D63B0C915}"/>
                  </a:ext>
                </a:extLst>
              </p:cNvPr>
              <p:cNvSpPr>
                <a:spLocks noChangeArrowheads="1"/>
              </p:cNvSpPr>
              <p:nvPr/>
            </p:nvSpPr>
            <p:spPr bwMode="auto">
              <a:xfrm>
                <a:off x="2709" y="2189"/>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8" name="Rectangle 122">
                <a:extLst>
                  <a:ext uri="{FF2B5EF4-FFF2-40B4-BE49-F238E27FC236}">
                    <a16:creationId xmlns:a16="http://schemas.microsoft.com/office/drawing/2014/main" id="{3C88F61A-A9B8-684E-A666-5795A8971EAB}"/>
                  </a:ext>
                </a:extLst>
              </p:cNvPr>
              <p:cNvSpPr>
                <a:spLocks noChangeArrowheads="1"/>
              </p:cNvSpPr>
              <p:nvPr/>
            </p:nvSpPr>
            <p:spPr bwMode="auto">
              <a:xfrm>
                <a:off x="2810" y="2189"/>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59" name="Rectangle 123">
                <a:extLst>
                  <a:ext uri="{FF2B5EF4-FFF2-40B4-BE49-F238E27FC236}">
                    <a16:creationId xmlns:a16="http://schemas.microsoft.com/office/drawing/2014/main" id="{794380F4-60D3-104C-A786-14927547341F}"/>
                  </a:ext>
                </a:extLst>
              </p:cNvPr>
              <p:cNvSpPr>
                <a:spLocks noChangeArrowheads="1"/>
              </p:cNvSpPr>
              <p:nvPr/>
            </p:nvSpPr>
            <p:spPr bwMode="auto">
              <a:xfrm>
                <a:off x="2601" y="2058"/>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60" name="Rectangle 124">
                <a:extLst>
                  <a:ext uri="{FF2B5EF4-FFF2-40B4-BE49-F238E27FC236}">
                    <a16:creationId xmlns:a16="http://schemas.microsoft.com/office/drawing/2014/main" id="{01903DE3-598B-AF47-B092-BF960BF806E3}"/>
                  </a:ext>
                </a:extLst>
              </p:cNvPr>
              <p:cNvSpPr>
                <a:spLocks noChangeArrowheads="1"/>
              </p:cNvSpPr>
              <p:nvPr/>
            </p:nvSpPr>
            <p:spPr bwMode="auto">
              <a:xfrm>
                <a:off x="2709" y="2058"/>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sp>
            <p:nvSpPr>
              <p:cNvPr id="61" name="Rectangle 125">
                <a:extLst>
                  <a:ext uri="{FF2B5EF4-FFF2-40B4-BE49-F238E27FC236}">
                    <a16:creationId xmlns:a16="http://schemas.microsoft.com/office/drawing/2014/main" id="{6B4D02E2-5761-2148-BCF2-8FF2DEF3E63E}"/>
                  </a:ext>
                </a:extLst>
              </p:cNvPr>
              <p:cNvSpPr>
                <a:spLocks noChangeArrowheads="1"/>
              </p:cNvSpPr>
              <p:nvPr/>
            </p:nvSpPr>
            <p:spPr bwMode="auto">
              <a:xfrm>
                <a:off x="2810" y="2058"/>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iscoSans Thin" panose="020B0203020201020303"/>
                </a:endParaRPr>
              </a:p>
            </p:txBody>
          </p:sp>
        </p:grpSp>
      </p:grpSp>
      <p:grpSp>
        <p:nvGrpSpPr>
          <p:cNvPr id="9" name="Group 8">
            <a:extLst>
              <a:ext uri="{FF2B5EF4-FFF2-40B4-BE49-F238E27FC236}">
                <a16:creationId xmlns:a16="http://schemas.microsoft.com/office/drawing/2014/main" id="{1DD83978-6047-7E47-AD5D-19B1EAC9BAF2}"/>
              </a:ext>
            </a:extLst>
          </p:cNvPr>
          <p:cNvGrpSpPr/>
          <p:nvPr/>
        </p:nvGrpSpPr>
        <p:grpSpPr>
          <a:xfrm>
            <a:off x="6187089" y="1475045"/>
            <a:ext cx="1323474" cy="1323474"/>
            <a:chOff x="6247249" y="1475045"/>
            <a:chExt cx="1323474" cy="1323474"/>
          </a:xfrm>
        </p:grpSpPr>
        <p:sp>
          <p:nvSpPr>
            <p:cNvPr id="62" name="Oval 61">
              <a:extLst>
                <a:ext uri="{FF2B5EF4-FFF2-40B4-BE49-F238E27FC236}">
                  <a16:creationId xmlns:a16="http://schemas.microsoft.com/office/drawing/2014/main" id="{E0A438D7-2EAD-7941-A87C-62EDBEEE540D}"/>
                </a:ext>
              </a:extLst>
            </p:cNvPr>
            <p:cNvSpPr/>
            <p:nvPr/>
          </p:nvSpPr>
          <p:spPr>
            <a:xfrm>
              <a:off x="6247249" y="1475045"/>
              <a:ext cx="1323474" cy="132347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iscoSans Thin" panose="020B0203020201020303"/>
              </a:endParaRPr>
            </a:p>
          </p:txBody>
        </p:sp>
        <p:grpSp>
          <p:nvGrpSpPr>
            <p:cNvPr id="30" name="Group 29">
              <a:extLst>
                <a:ext uri="{FF2B5EF4-FFF2-40B4-BE49-F238E27FC236}">
                  <a16:creationId xmlns:a16="http://schemas.microsoft.com/office/drawing/2014/main" id="{1D0DF098-DA6E-384E-AE7B-CEB2AB102606}"/>
                </a:ext>
              </a:extLst>
            </p:cNvPr>
            <p:cNvGrpSpPr/>
            <p:nvPr/>
          </p:nvGrpSpPr>
          <p:grpSpPr bwMode="auto">
            <a:xfrm>
              <a:off x="6410499" y="1645551"/>
              <a:ext cx="1015535" cy="1016881"/>
              <a:chOff x="4349750" y="1249362"/>
              <a:chExt cx="533401" cy="533401"/>
            </a:xfrm>
            <a:solidFill>
              <a:schemeClr val="tx2"/>
            </a:solidFill>
            <a:effectLst/>
          </p:grpSpPr>
          <p:sp>
            <p:nvSpPr>
              <p:cNvPr id="31" name="Freeform 122">
                <a:extLst>
                  <a:ext uri="{FF2B5EF4-FFF2-40B4-BE49-F238E27FC236}">
                    <a16:creationId xmlns:a16="http://schemas.microsoft.com/office/drawing/2014/main" id="{AAFAF90F-5564-C447-A7B3-EA9AC62E6242}"/>
                  </a:ext>
                </a:extLst>
              </p:cNvPr>
              <p:cNvSpPr>
                <a:spLocks noEditPoints="1"/>
              </p:cNvSpPr>
              <p:nvPr/>
            </p:nvSpPr>
            <p:spPr bwMode="auto">
              <a:xfrm>
                <a:off x="4522788" y="1566862"/>
                <a:ext cx="190500" cy="44450"/>
              </a:xfrm>
              <a:custGeom>
                <a:avLst/>
                <a:gdLst>
                  <a:gd name="T0" fmla="*/ 241 w 241"/>
                  <a:gd name="T1" fmla="*/ 19 h 55"/>
                  <a:gd name="T2" fmla="*/ 241 w 241"/>
                  <a:gd name="T3" fmla="*/ 19 h 55"/>
                  <a:gd name="T4" fmla="*/ 239 w 241"/>
                  <a:gd name="T5" fmla="*/ 12 h 55"/>
                  <a:gd name="T6" fmla="*/ 235 w 241"/>
                  <a:gd name="T7" fmla="*/ 6 h 55"/>
                  <a:gd name="T8" fmla="*/ 229 w 241"/>
                  <a:gd name="T9" fmla="*/ 1 h 55"/>
                  <a:gd name="T10" fmla="*/ 221 w 241"/>
                  <a:gd name="T11" fmla="*/ 0 h 55"/>
                  <a:gd name="T12" fmla="*/ 19 w 241"/>
                  <a:gd name="T13" fmla="*/ 0 h 55"/>
                  <a:gd name="T14" fmla="*/ 19 w 241"/>
                  <a:gd name="T15" fmla="*/ 0 h 55"/>
                  <a:gd name="T16" fmla="*/ 12 w 241"/>
                  <a:gd name="T17" fmla="*/ 1 h 55"/>
                  <a:gd name="T18" fmla="*/ 5 w 241"/>
                  <a:gd name="T19" fmla="*/ 6 h 55"/>
                  <a:gd name="T20" fmla="*/ 1 w 241"/>
                  <a:gd name="T21" fmla="*/ 12 h 55"/>
                  <a:gd name="T22" fmla="*/ 0 w 241"/>
                  <a:gd name="T23" fmla="*/ 19 h 55"/>
                  <a:gd name="T24" fmla="*/ 0 w 241"/>
                  <a:gd name="T25" fmla="*/ 35 h 55"/>
                  <a:gd name="T26" fmla="*/ 0 w 241"/>
                  <a:gd name="T27" fmla="*/ 35 h 55"/>
                  <a:gd name="T28" fmla="*/ 1 w 241"/>
                  <a:gd name="T29" fmla="*/ 43 h 55"/>
                  <a:gd name="T30" fmla="*/ 5 w 241"/>
                  <a:gd name="T31" fmla="*/ 49 h 55"/>
                  <a:gd name="T32" fmla="*/ 12 w 241"/>
                  <a:gd name="T33" fmla="*/ 54 h 55"/>
                  <a:gd name="T34" fmla="*/ 19 w 241"/>
                  <a:gd name="T35" fmla="*/ 55 h 55"/>
                  <a:gd name="T36" fmla="*/ 221 w 241"/>
                  <a:gd name="T37" fmla="*/ 55 h 55"/>
                  <a:gd name="T38" fmla="*/ 221 w 241"/>
                  <a:gd name="T39" fmla="*/ 55 h 55"/>
                  <a:gd name="T40" fmla="*/ 229 w 241"/>
                  <a:gd name="T41" fmla="*/ 54 h 55"/>
                  <a:gd name="T42" fmla="*/ 235 w 241"/>
                  <a:gd name="T43" fmla="*/ 49 h 55"/>
                  <a:gd name="T44" fmla="*/ 239 w 241"/>
                  <a:gd name="T45" fmla="*/ 43 h 55"/>
                  <a:gd name="T46" fmla="*/ 241 w 241"/>
                  <a:gd name="T47" fmla="*/ 35 h 55"/>
                  <a:gd name="T48" fmla="*/ 241 w 241"/>
                  <a:gd name="T49" fmla="*/ 19 h 55"/>
                  <a:gd name="T50" fmla="*/ 213 w 241"/>
                  <a:gd name="T51" fmla="*/ 38 h 55"/>
                  <a:gd name="T52" fmla="*/ 119 w 241"/>
                  <a:gd name="T53" fmla="*/ 38 h 55"/>
                  <a:gd name="T54" fmla="*/ 119 w 241"/>
                  <a:gd name="T55" fmla="*/ 38 h 55"/>
                  <a:gd name="T56" fmla="*/ 115 w 241"/>
                  <a:gd name="T57" fmla="*/ 37 h 55"/>
                  <a:gd name="T58" fmla="*/ 111 w 241"/>
                  <a:gd name="T59" fmla="*/ 35 h 55"/>
                  <a:gd name="T60" fmla="*/ 109 w 241"/>
                  <a:gd name="T61" fmla="*/ 31 h 55"/>
                  <a:gd name="T62" fmla="*/ 108 w 241"/>
                  <a:gd name="T63" fmla="*/ 27 h 55"/>
                  <a:gd name="T64" fmla="*/ 108 w 241"/>
                  <a:gd name="T65" fmla="*/ 27 h 55"/>
                  <a:gd name="T66" fmla="*/ 109 w 241"/>
                  <a:gd name="T67" fmla="*/ 23 h 55"/>
                  <a:gd name="T68" fmla="*/ 111 w 241"/>
                  <a:gd name="T69" fmla="*/ 20 h 55"/>
                  <a:gd name="T70" fmla="*/ 115 w 241"/>
                  <a:gd name="T71" fmla="*/ 18 h 55"/>
                  <a:gd name="T72" fmla="*/ 119 w 241"/>
                  <a:gd name="T73" fmla="*/ 18 h 55"/>
                  <a:gd name="T74" fmla="*/ 213 w 241"/>
                  <a:gd name="T75" fmla="*/ 18 h 55"/>
                  <a:gd name="T76" fmla="*/ 213 w 241"/>
                  <a:gd name="T77" fmla="*/ 18 h 55"/>
                  <a:gd name="T78" fmla="*/ 217 w 241"/>
                  <a:gd name="T79" fmla="*/ 18 h 55"/>
                  <a:gd name="T80" fmla="*/ 220 w 241"/>
                  <a:gd name="T81" fmla="*/ 20 h 55"/>
                  <a:gd name="T82" fmla="*/ 223 w 241"/>
                  <a:gd name="T83" fmla="*/ 23 h 55"/>
                  <a:gd name="T84" fmla="*/ 223 w 241"/>
                  <a:gd name="T85" fmla="*/ 27 h 55"/>
                  <a:gd name="T86" fmla="*/ 223 w 241"/>
                  <a:gd name="T87" fmla="*/ 27 h 55"/>
                  <a:gd name="T88" fmla="*/ 223 w 241"/>
                  <a:gd name="T89" fmla="*/ 31 h 55"/>
                  <a:gd name="T90" fmla="*/ 220 w 241"/>
                  <a:gd name="T91" fmla="*/ 35 h 55"/>
                  <a:gd name="T92" fmla="*/ 217 w 241"/>
                  <a:gd name="T93" fmla="*/ 37 h 55"/>
                  <a:gd name="T94" fmla="*/ 213 w 241"/>
                  <a:gd name="T95" fmla="*/ 38 h 55"/>
                  <a:gd name="T96" fmla="*/ 213 w 241"/>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55">
                    <a:moveTo>
                      <a:pt x="241" y="19"/>
                    </a:moveTo>
                    <a:lnTo>
                      <a:pt x="241" y="19"/>
                    </a:lnTo>
                    <a:lnTo>
                      <a:pt x="239" y="12"/>
                    </a:lnTo>
                    <a:lnTo>
                      <a:pt x="235" y="6"/>
                    </a:lnTo>
                    <a:lnTo>
                      <a:pt x="229" y="1"/>
                    </a:lnTo>
                    <a:lnTo>
                      <a:pt x="221" y="0"/>
                    </a:lnTo>
                    <a:lnTo>
                      <a:pt x="19" y="0"/>
                    </a:lnTo>
                    <a:lnTo>
                      <a:pt x="19" y="0"/>
                    </a:lnTo>
                    <a:lnTo>
                      <a:pt x="12" y="1"/>
                    </a:lnTo>
                    <a:lnTo>
                      <a:pt x="5" y="6"/>
                    </a:lnTo>
                    <a:lnTo>
                      <a:pt x="1" y="12"/>
                    </a:lnTo>
                    <a:lnTo>
                      <a:pt x="0" y="19"/>
                    </a:lnTo>
                    <a:lnTo>
                      <a:pt x="0" y="35"/>
                    </a:lnTo>
                    <a:lnTo>
                      <a:pt x="0" y="35"/>
                    </a:lnTo>
                    <a:lnTo>
                      <a:pt x="1" y="43"/>
                    </a:lnTo>
                    <a:lnTo>
                      <a:pt x="5" y="49"/>
                    </a:lnTo>
                    <a:lnTo>
                      <a:pt x="12" y="54"/>
                    </a:lnTo>
                    <a:lnTo>
                      <a:pt x="19" y="55"/>
                    </a:lnTo>
                    <a:lnTo>
                      <a:pt x="221" y="55"/>
                    </a:lnTo>
                    <a:lnTo>
                      <a:pt x="221" y="55"/>
                    </a:lnTo>
                    <a:lnTo>
                      <a:pt x="229" y="54"/>
                    </a:lnTo>
                    <a:lnTo>
                      <a:pt x="235" y="49"/>
                    </a:lnTo>
                    <a:lnTo>
                      <a:pt x="239" y="43"/>
                    </a:lnTo>
                    <a:lnTo>
                      <a:pt x="241" y="35"/>
                    </a:lnTo>
                    <a:lnTo>
                      <a:pt x="241" y="19"/>
                    </a:lnTo>
                    <a:close/>
                    <a:moveTo>
                      <a:pt x="213" y="38"/>
                    </a:moveTo>
                    <a:lnTo>
                      <a:pt x="119" y="38"/>
                    </a:lnTo>
                    <a:lnTo>
                      <a:pt x="119" y="38"/>
                    </a:lnTo>
                    <a:lnTo>
                      <a:pt x="115" y="37"/>
                    </a:lnTo>
                    <a:lnTo>
                      <a:pt x="111" y="35"/>
                    </a:lnTo>
                    <a:lnTo>
                      <a:pt x="109" y="31"/>
                    </a:lnTo>
                    <a:lnTo>
                      <a:pt x="108" y="27"/>
                    </a:lnTo>
                    <a:lnTo>
                      <a:pt x="108" y="27"/>
                    </a:lnTo>
                    <a:lnTo>
                      <a:pt x="109" y="23"/>
                    </a:lnTo>
                    <a:lnTo>
                      <a:pt x="111" y="20"/>
                    </a:lnTo>
                    <a:lnTo>
                      <a:pt x="115" y="18"/>
                    </a:lnTo>
                    <a:lnTo>
                      <a:pt x="119" y="18"/>
                    </a:lnTo>
                    <a:lnTo>
                      <a:pt x="213" y="18"/>
                    </a:lnTo>
                    <a:lnTo>
                      <a:pt x="213" y="18"/>
                    </a:lnTo>
                    <a:lnTo>
                      <a:pt x="217" y="18"/>
                    </a:lnTo>
                    <a:lnTo>
                      <a:pt x="220" y="20"/>
                    </a:lnTo>
                    <a:lnTo>
                      <a:pt x="223" y="23"/>
                    </a:lnTo>
                    <a:lnTo>
                      <a:pt x="223" y="27"/>
                    </a:lnTo>
                    <a:lnTo>
                      <a:pt x="223" y="27"/>
                    </a:lnTo>
                    <a:lnTo>
                      <a:pt x="223" y="31"/>
                    </a:lnTo>
                    <a:lnTo>
                      <a:pt x="220" y="35"/>
                    </a:lnTo>
                    <a:lnTo>
                      <a:pt x="217" y="37"/>
                    </a:lnTo>
                    <a:lnTo>
                      <a:pt x="213" y="38"/>
                    </a:lnTo>
                    <a:lnTo>
                      <a:pt x="213" y="38"/>
                    </a:lnTo>
                    <a:close/>
                  </a:path>
                </a:pathLst>
              </a:custGeom>
              <a:solidFill>
                <a:schemeClr val="accent3"/>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32" name="Freeform 123">
                <a:extLst>
                  <a:ext uri="{FF2B5EF4-FFF2-40B4-BE49-F238E27FC236}">
                    <a16:creationId xmlns:a16="http://schemas.microsoft.com/office/drawing/2014/main" id="{93FE8A4B-6BCC-2E4E-81F9-3DC9E8B8BA55}"/>
                  </a:ext>
                </a:extLst>
              </p:cNvPr>
              <p:cNvSpPr>
                <a:spLocks noEditPoints="1"/>
              </p:cNvSpPr>
              <p:nvPr/>
            </p:nvSpPr>
            <p:spPr bwMode="auto">
              <a:xfrm>
                <a:off x="4522788" y="1419225"/>
                <a:ext cx="190500" cy="134938"/>
              </a:xfrm>
              <a:custGeom>
                <a:avLst/>
                <a:gdLst>
                  <a:gd name="T0" fmla="*/ 210 w 240"/>
                  <a:gd name="T1" fmla="*/ 170 h 170"/>
                  <a:gd name="T2" fmla="*/ 217 w 240"/>
                  <a:gd name="T3" fmla="*/ 170 h 170"/>
                  <a:gd name="T4" fmla="*/ 228 w 240"/>
                  <a:gd name="T5" fmla="*/ 165 h 170"/>
                  <a:gd name="T6" fmla="*/ 235 w 240"/>
                  <a:gd name="T7" fmla="*/ 156 h 170"/>
                  <a:gd name="T8" fmla="*/ 240 w 240"/>
                  <a:gd name="T9" fmla="*/ 147 h 170"/>
                  <a:gd name="T10" fmla="*/ 240 w 240"/>
                  <a:gd name="T11" fmla="*/ 30 h 170"/>
                  <a:gd name="T12" fmla="*/ 240 w 240"/>
                  <a:gd name="T13" fmla="*/ 23 h 170"/>
                  <a:gd name="T14" fmla="*/ 235 w 240"/>
                  <a:gd name="T15" fmla="*/ 14 h 170"/>
                  <a:gd name="T16" fmla="*/ 228 w 240"/>
                  <a:gd name="T17" fmla="*/ 5 h 170"/>
                  <a:gd name="T18" fmla="*/ 217 w 240"/>
                  <a:gd name="T19" fmla="*/ 0 h 170"/>
                  <a:gd name="T20" fmla="*/ 30 w 240"/>
                  <a:gd name="T21" fmla="*/ 0 h 170"/>
                  <a:gd name="T22" fmla="*/ 24 w 240"/>
                  <a:gd name="T23" fmla="*/ 0 h 170"/>
                  <a:gd name="T24" fmla="*/ 14 w 240"/>
                  <a:gd name="T25" fmla="*/ 5 h 170"/>
                  <a:gd name="T26" fmla="*/ 5 w 240"/>
                  <a:gd name="T27" fmla="*/ 14 h 170"/>
                  <a:gd name="T28" fmla="*/ 0 w 240"/>
                  <a:gd name="T29" fmla="*/ 23 h 170"/>
                  <a:gd name="T30" fmla="*/ 0 w 240"/>
                  <a:gd name="T31" fmla="*/ 140 h 170"/>
                  <a:gd name="T32" fmla="*/ 0 w 240"/>
                  <a:gd name="T33" fmla="*/ 147 h 170"/>
                  <a:gd name="T34" fmla="*/ 5 w 240"/>
                  <a:gd name="T35" fmla="*/ 156 h 170"/>
                  <a:gd name="T36" fmla="*/ 14 w 240"/>
                  <a:gd name="T37" fmla="*/ 165 h 170"/>
                  <a:gd name="T38" fmla="*/ 24 w 240"/>
                  <a:gd name="T39" fmla="*/ 170 h 170"/>
                  <a:gd name="T40" fmla="*/ 30 w 240"/>
                  <a:gd name="T41" fmla="*/ 170 h 170"/>
                  <a:gd name="T42" fmla="*/ 20 w 240"/>
                  <a:gd name="T43" fmla="*/ 30 h 170"/>
                  <a:gd name="T44" fmla="*/ 23 w 240"/>
                  <a:gd name="T45" fmla="*/ 23 h 170"/>
                  <a:gd name="T46" fmla="*/ 30 w 240"/>
                  <a:gd name="T47" fmla="*/ 20 h 170"/>
                  <a:gd name="T48" fmla="*/ 210 w 240"/>
                  <a:gd name="T49" fmla="*/ 20 h 170"/>
                  <a:gd name="T50" fmla="*/ 217 w 240"/>
                  <a:gd name="T51" fmla="*/ 23 h 170"/>
                  <a:gd name="T52" fmla="*/ 220 w 240"/>
                  <a:gd name="T53" fmla="*/ 30 h 170"/>
                  <a:gd name="T54" fmla="*/ 220 w 240"/>
                  <a:gd name="T55" fmla="*/ 140 h 170"/>
                  <a:gd name="T56" fmla="*/ 217 w 240"/>
                  <a:gd name="T57" fmla="*/ 147 h 170"/>
                  <a:gd name="T58" fmla="*/ 210 w 240"/>
                  <a:gd name="T59" fmla="*/ 150 h 170"/>
                  <a:gd name="T60" fmla="*/ 30 w 240"/>
                  <a:gd name="T61" fmla="*/ 150 h 170"/>
                  <a:gd name="T62" fmla="*/ 23 w 240"/>
                  <a:gd name="T63" fmla="*/ 147 h 170"/>
                  <a:gd name="T64" fmla="*/ 20 w 240"/>
                  <a:gd name="T65" fmla="*/ 14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170">
                    <a:moveTo>
                      <a:pt x="30" y="170"/>
                    </a:moveTo>
                    <a:lnTo>
                      <a:pt x="210" y="170"/>
                    </a:lnTo>
                    <a:lnTo>
                      <a:pt x="210" y="170"/>
                    </a:lnTo>
                    <a:lnTo>
                      <a:pt x="217" y="170"/>
                    </a:lnTo>
                    <a:lnTo>
                      <a:pt x="223" y="167"/>
                    </a:lnTo>
                    <a:lnTo>
                      <a:pt x="228" y="165"/>
                    </a:lnTo>
                    <a:lnTo>
                      <a:pt x="232" y="162"/>
                    </a:lnTo>
                    <a:lnTo>
                      <a:pt x="235" y="156"/>
                    </a:lnTo>
                    <a:lnTo>
                      <a:pt x="237" y="152"/>
                    </a:lnTo>
                    <a:lnTo>
                      <a:pt x="240" y="147"/>
                    </a:lnTo>
                    <a:lnTo>
                      <a:pt x="240" y="140"/>
                    </a:lnTo>
                    <a:lnTo>
                      <a:pt x="240" y="30"/>
                    </a:lnTo>
                    <a:lnTo>
                      <a:pt x="240" y="30"/>
                    </a:lnTo>
                    <a:lnTo>
                      <a:pt x="240" y="23"/>
                    </a:lnTo>
                    <a:lnTo>
                      <a:pt x="237" y="18"/>
                    </a:lnTo>
                    <a:lnTo>
                      <a:pt x="235" y="14"/>
                    </a:lnTo>
                    <a:lnTo>
                      <a:pt x="232" y="8"/>
                    </a:lnTo>
                    <a:lnTo>
                      <a:pt x="228" y="5"/>
                    </a:lnTo>
                    <a:lnTo>
                      <a:pt x="223" y="3"/>
                    </a:lnTo>
                    <a:lnTo>
                      <a:pt x="217" y="0"/>
                    </a:lnTo>
                    <a:lnTo>
                      <a:pt x="210" y="0"/>
                    </a:lnTo>
                    <a:lnTo>
                      <a:pt x="30" y="0"/>
                    </a:lnTo>
                    <a:lnTo>
                      <a:pt x="30" y="0"/>
                    </a:lnTo>
                    <a:lnTo>
                      <a:pt x="24" y="0"/>
                    </a:lnTo>
                    <a:lnTo>
                      <a:pt x="18" y="3"/>
                    </a:lnTo>
                    <a:lnTo>
                      <a:pt x="14" y="5"/>
                    </a:lnTo>
                    <a:lnTo>
                      <a:pt x="8" y="8"/>
                    </a:lnTo>
                    <a:lnTo>
                      <a:pt x="5" y="14"/>
                    </a:lnTo>
                    <a:lnTo>
                      <a:pt x="3" y="18"/>
                    </a:lnTo>
                    <a:lnTo>
                      <a:pt x="0" y="23"/>
                    </a:lnTo>
                    <a:lnTo>
                      <a:pt x="0" y="30"/>
                    </a:lnTo>
                    <a:lnTo>
                      <a:pt x="0" y="140"/>
                    </a:lnTo>
                    <a:lnTo>
                      <a:pt x="0" y="140"/>
                    </a:lnTo>
                    <a:lnTo>
                      <a:pt x="0" y="147"/>
                    </a:lnTo>
                    <a:lnTo>
                      <a:pt x="3" y="152"/>
                    </a:lnTo>
                    <a:lnTo>
                      <a:pt x="5" y="156"/>
                    </a:lnTo>
                    <a:lnTo>
                      <a:pt x="8" y="162"/>
                    </a:lnTo>
                    <a:lnTo>
                      <a:pt x="14" y="165"/>
                    </a:lnTo>
                    <a:lnTo>
                      <a:pt x="18" y="167"/>
                    </a:lnTo>
                    <a:lnTo>
                      <a:pt x="24" y="170"/>
                    </a:lnTo>
                    <a:lnTo>
                      <a:pt x="30" y="170"/>
                    </a:lnTo>
                    <a:lnTo>
                      <a:pt x="30" y="170"/>
                    </a:lnTo>
                    <a:close/>
                    <a:moveTo>
                      <a:pt x="20" y="30"/>
                    </a:moveTo>
                    <a:lnTo>
                      <a:pt x="20" y="30"/>
                    </a:lnTo>
                    <a:lnTo>
                      <a:pt x="22" y="26"/>
                    </a:lnTo>
                    <a:lnTo>
                      <a:pt x="23" y="23"/>
                    </a:lnTo>
                    <a:lnTo>
                      <a:pt x="26" y="22"/>
                    </a:lnTo>
                    <a:lnTo>
                      <a:pt x="30" y="20"/>
                    </a:lnTo>
                    <a:lnTo>
                      <a:pt x="210" y="20"/>
                    </a:lnTo>
                    <a:lnTo>
                      <a:pt x="210" y="20"/>
                    </a:lnTo>
                    <a:lnTo>
                      <a:pt x="214" y="22"/>
                    </a:lnTo>
                    <a:lnTo>
                      <a:pt x="217" y="23"/>
                    </a:lnTo>
                    <a:lnTo>
                      <a:pt x="219" y="26"/>
                    </a:lnTo>
                    <a:lnTo>
                      <a:pt x="220" y="30"/>
                    </a:lnTo>
                    <a:lnTo>
                      <a:pt x="220" y="140"/>
                    </a:lnTo>
                    <a:lnTo>
                      <a:pt x="220" y="140"/>
                    </a:lnTo>
                    <a:lnTo>
                      <a:pt x="219" y="144"/>
                    </a:lnTo>
                    <a:lnTo>
                      <a:pt x="217" y="147"/>
                    </a:lnTo>
                    <a:lnTo>
                      <a:pt x="214" y="148"/>
                    </a:lnTo>
                    <a:lnTo>
                      <a:pt x="210" y="150"/>
                    </a:lnTo>
                    <a:lnTo>
                      <a:pt x="30" y="150"/>
                    </a:lnTo>
                    <a:lnTo>
                      <a:pt x="30" y="150"/>
                    </a:lnTo>
                    <a:lnTo>
                      <a:pt x="26" y="148"/>
                    </a:lnTo>
                    <a:lnTo>
                      <a:pt x="23" y="147"/>
                    </a:lnTo>
                    <a:lnTo>
                      <a:pt x="22" y="144"/>
                    </a:lnTo>
                    <a:lnTo>
                      <a:pt x="20" y="140"/>
                    </a:lnTo>
                    <a:lnTo>
                      <a:pt x="20" y="30"/>
                    </a:lnTo>
                    <a:close/>
                  </a:path>
                </a:pathLst>
              </a:custGeom>
              <a:solidFill>
                <a:schemeClr val="accent3"/>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33" name="Freeform 124">
                <a:extLst>
                  <a:ext uri="{FF2B5EF4-FFF2-40B4-BE49-F238E27FC236}">
                    <a16:creationId xmlns:a16="http://schemas.microsoft.com/office/drawing/2014/main" id="{78B539CC-0B90-1643-8587-45C6CF03844E}"/>
                  </a:ext>
                </a:extLst>
              </p:cNvPr>
              <p:cNvSpPr>
                <a:spLocks/>
              </p:cNvSpPr>
              <p:nvPr/>
            </p:nvSpPr>
            <p:spPr bwMode="auto">
              <a:xfrm>
                <a:off x="4416425" y="1314450"/>
                <a:ext cx="103188" cy="106363"/>
              </a:xfrm>
              <a:custGeom>
                <a:avLst/>
                <a:gdLst>
                  <a:gd name="T0" fmla="*/ 79 w 130"/>
                  <a:gd name="T1" fmla="*/ 100 h 135"/>
                  <a:gd name="T2" fmla="*/ 116 w 130"/>
                  <a:gd name="T3" fmla="*/ 135 h 135"/>
                  <a:gd name="T4" fmla="*/ 116 w 130"/>
                  <a:gd name="T5" fmla="*/ 135 h 135"/>
                  <a:gd name="T6" fmla="*/ 118 w 130"/>
                  <a:gd name="T7" fmla="*/ 129 h 135"/>
                  <a:gd name="T8" fmla="*/ 121 w 130"/>
                  <a:gd name="T9" fmla="*/ 124 h 135"/>
                  <a:gd name="T10" fmla="*/ 125 w 130"/>
                  <a:gd name="T11" fmla="*/ 120 h 135"/>
                  <a:gd name="T12" fmla="*/ 130 w 130"/>
                  <a:gd name="T13" fmla="*/ 117 h 135"/>
                  <a:gd name="T14" fmla="*/ 97 w 130"/>
                  <a:gd name="T15" fmla="*/ 84 h 135"/>
                  <a:gd name="T16" fmla="*/ 97 w 130"/>
                  <a:gd name="T17" fmla="*/ 84 h 135"/>
                  <a:gd name="T18" fmla="*/ 101 w 130"/>
                  <a:gd name="T19" fmla="*/ 75 h 135"/>
                  <a:gd name="T20" fmla="*/ 103 w 130"/>
                  <a:gd name="T21" fmla="*/ 66 h 135"/>
                  <a:gd name="T22" fmla="*/ 105 w 130"/>
                  <a:gd name="T23" fmla="*/ 58 h 135"/>
                  <a:gd name="T24" fmla="*/ 105 w 130"/>
                  <a:gd name="T25" fmla="*/ 48 h 135"/>
                  <a:gd name="T26" fmla="*/ 103 w 130"/>
                  <a:gd name="T27" fmla="*/ 39 h 135"/>
                  <a:gd name="T28" fmla="*/ 101 w 130"/>
                  <a:gd name="T29" fmla="*/ 31 h 135"/>
                  <a:gd name="T30" fmla="*/ 97 w 130"/>
                  <a:gd name="T31" fmla="*/ 23 h 135"/>
                  <a:gd name="T32" fmla="*/ 90 w 130"/>
                  <a:gd name="T33" fmla="*/ 16 h 135"/>
                  <a:gd name="T34" fmla="*/ 90 w 130"/>
                  <a:gd name="T35" fmla="*/ 16 h 135"/>
                  <a:gd name="T36" fmla="*/ 82 w 130"/>
                  <a:gd name="T37" fmla="*/ 9 h 135"/>
                  <a:gd name="T38" fmla="*/ 72 w 130"/>
                  <a:gd name="T39" fmla="*/ 4 h 135"/>
                  <a:gd name="T40" fmla="*/ 63 w 130"/>
                  <a:gd name="T41" fmla="*/ 1 h 135"/>
                  <a:gd name="T42" fmla="*/ 52 w 130"/>
                  <a:gd name="T43" fmla="*/ 0 h 135"/>
                  <a:gd name="T44" fmla="*/ 43 w 130"/>
                  <a:gd name="T45" fmla="*/ 1 h 135"/>
                  <a:gd name="T46" fmla="*/ 32 w 130"/>
                  <a:gd name="T47" fmla="*/ 4 h 135"/>
                  <a:gd name="T48" fmla="*/ 24 w 130"/>
                  <a:gd name="T49" fmla="*/ 9 h 135"/>
                  <a:gd name="T50" fmla="*/ 14 w 130"/>
                  <a:gd name="T51" fmla="*/ 16 h 135"/>
                  <a:gd name="T52" fmla="*/ 14 w 130"/>
                  <a:gd name="T53" fmla="*/ 16 h 135"/>
                  <a:gd name="T54" fmla="*/ 8 w 130"/>
                  <a:gd name="T55" fmla="*/ 24 h 135"/>
                  <a:gd name="T56" fmla="*/ 4 w 130"/>
                  <a:gd name="T57" fmla="*/ 34 h 135"/>
                  <a:gd name="T58" fmla="*/ 1 w 130"/>
                  <a:gd name="T59" fmla="*/ 43 h 135"/>
                  <a:gd name="T60" fmla="*/ 0 w 130"/>
                  <a:gd name="T61" fmla="*/ 54 h 135"/>
                  <a:gd name="T62" fmla="*/ 1 w 130"/>
                  <a:gd name="T63" fmla="*/ 63 h 135"/>
                  <a:gd name="T64" fmla="*/ 4 w 130"/>
                  <a:gd name="T65" fmla="*/ 74 h 135"/>
                  <a:gd name="T66" fmla="*/ 8 w 130"/>
                  <a:gd name="T67" fmla="*/ 82 h 135"/>
                  <a:gd name="T68" fmla="*/ 14 w 130"/>
                  <a:gd name="T69" fmla="*/ 92 h 135"/>
                  <a:gd name="T70" fmla="*/ 14 w 130"/>
                  <a:gd name="T71" fmla="*/ 92 h 135"/>
                  <a:gd name="T72" fmla="*/ 23 w 130"/>
                  <a:gd name="T73" fmla="*/ 97 h 135"/>
                  <a:gd name="T74" fmla="*/ 29 w 130"/>
                  <a:gd name="T75" fmla="*/ 101 h 135"/>
                  <a:gd name="T76" fmla="*/ 37 w 130"/>
                  <a:gd name="T77" fmla="*/ 105 h 135"/>
                  <a:gd name="T78" fmla="*/ 47 w 130"/>
                  <a:gd name="T79" fmla="*/ 106 h 135"/>
                  <a:gd name="T80" fmla="*/ 55 w 130"/>
                  <a:gd name="T81" fmla="*/ 106 h 135"/>
                  <a:gd name="T82" fmla="*/ 63 w 130"/>
                  <a:gd name="T83" fmla="*/ 105 h 135"/>
                  <a:gd name="T84" fmla="*/ 71 w 130"/>
                  <a:gd name="T85" fmla="*/ 102 h 135"/>
                  <a:gd name="T86" fmla="*/ 79 w 130"/>
                  <a:gd name="T87" fmla="*/ 100 h 135"/>
                  <a:gd name="T88" fmla="*/ 79 w 130"/>
                  <a:gd name="T89"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35">
                    <a:moveTo>
                      <a:pt x="79" y="100"/>
                    </a:moveTo>
                    <a:lnTo>
                      <a:pt x="116" y="135"/>
                    </a:lnTo>
                    <a:lnTo>
                      <a:pt x="116" y="135"/>
                    </a:lnTo>
                    <a:lnTo>
                      <a:pt x="118" y="129"/>
                    </a:lnTo>
                    <a:lnTo>
                      <a:pt x="121" y="124"/>
                    </a:lnTo>
                    <a:lnTo>
                      <a:pt x="125" y="120"/>
                    </a:lnTo>
                    <a:lnTo>
                      <a:pt x="130" y="117"/>
                    </a:lnTo>
                    <a:lnTo>
                      <a:pt x="97" y="84"/>
                    </a:lnTo>
                    <a:lnTo>
                      <a:pt x="97" y="84"/>
                    </a:lnTo>
                    <a:lnTo>
                      <a:pt x="101" y="75"/>
                    </a:lnTo>
                    <a:lnTo>
                      <a:pt x="103" y="66"/>
                    </a:lnTo>
                    <a:lnTo>
                      <a:pt x="105" y="58"/>
                    </a:lnTo>
                    <a:lnTo>
                      <a:pt x="105" y="48"/>
                    </a:lnTo>
                    <a:lnTo>
                      <a:pt x="103" y="39"/>
                    </a:lnTo>
                    <a:lnTo>
                      <a:pt x="101" y="31"/>
                    </a:lnTo>
                    <a:lnTo>
                      <a:pt x="97" y="23"/>
                    </a:lnTo>
                    <a:lnTo>
                      <a:pt x="90" y="16"/>
                    </a:lnTo>
                    <a:lnTo>
                      <a:pt x="90" y="16"/>
                    </a:lnTo>
                    <a:lnTo>
                      <a:pt x="82" y="9"/>
                    </a:lnTo>
                    <a:lnTo>
                      <a:pt x="72" y="4"/>
                    </a:lnTo>
                    <a:lnTo>
                      <a:pt x="63" y="1"/>
                    </a:lnTo>
                    <a:lnTo>
                      <a:pt x="52" y="0"/>
                    </a:lnTo>
                    <a:lnTo>
                      <a:pt x="43" y="1"/>
                    </a:lnTo>
                    <a:lnTo>
                      <a:pt x="32" y="4"/>
                    </a:lnTo>
                    <a:lnTo>
                      <a:pt x="24" y="9"/>
                    </a:lnTo>
                    <a:lnTo>
                      <a:pt x="14" y="16"/>
                    </a:lnTo>
                    <a:lnTo>
                      <a:pt x="14" y="16"/>
                    </a:lnTo>
                    <a:lnTo>
                      <a:pt x="8" y="24"/>
                    </a:lnTo>
                    <a:lnTo>
                      <a:pt x="4" y="34"/>
                    </a:lnTo>
                    <a:lnTo>
                      <a:pt x="1" y="43"/>
                    </a:lnTo>
                    <a:lnTo>
                      <a:pt x="0" y="54"/>
                    </a:lnTo>
                    <a:lnTo>
                      <a:pt x="1" y="63"/>
                    </a:lnTo>
                    <a:lnTo>
                      <a:pt x="4" y="74"/>
                    </a:lnTo>
                    <a:lnTo>
                      <a:pt x="8" y="82"/>
                    </a:lnTo>
                    <a:lnTo>
                      <a:pt x="14" y="92"/>
                    </a:lnTo>
                    <a:lnTo>
                      <a:pt x="14" y="92"/>
                    </a:lnTo>
                    <a:lnTo>
                      <a:pt x="23" y="97"/>
                    </a:lnTo>
                    <a:lnTo>
                      <a:pt x="29" y="101"/>
                    </a:lnTo>
                    <a:lnTo>
                      <a:pt x="37" y="105"/>
                    </a:lnTo>
                    <a:lnTo>
                      <a:pt x="47" y="106"/>
                    </a:lnTo>
                    <a:lnTo>
                      <a:pt x="55" y="106"/>
                    </a:lnTo>
                    <a:lnTo>
                      <a:pt x="63" y="105"/>
                    </a:lnTo>
                    <a:lnTo>
                      <a:pt x="71" y="102"/>
                    </a:lnTo>
                    <a:lnTo>
                      <a:pt x="79" y="100"/>
                    </a:lnTo>
                    <a:lnTo>
                      <a:pt x="79" y="100"/>
                    </a:lnTo>
                    <a:close/>
                  </a:path>
                </a:pathLst>
              </a:custGeom>
              <a:solidFill>
                <a:srgbClr val="00BCEB"/>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34" name="Freeform 125">
                <a:extLst>
                  <a:ext uri="{FF2B5EF4-FFF2-40B4-BE49-F238E27FC236}">
                    <a16:creationId xmlns:a16="http://schemas.microsoft.com/office/drawing/2014/main" id="{7EE0859A-34DC-8740-9765-97A0D4D8399C}"/>
                  </a:ext>
                </a:extLst>
              </p:cNvPr>
              <p:cNvSpPr>
                <a:spLocks/>
              </p:cNvSpPr>
              <p:nvPr/>
            </p:nvSpPr>
            <p:spPr bwMode="auto">
              <a:xfrm>
                <a:off x="4575175" y="1249362"/>
                <a:ext cx="84138" cy="155575"/>
              </a:xfrm>
              <a:custGeom>
                <a:avLst/>
                <a:gdLst>
                  <a:gd name="T0" fmla="*/ 42 w 107"/>
                  <a:gd name="T1" fmla="*/ 105 h 197"/>
                  <a:gd name="T2" fmla="*/ 42 w 107"/>
                  <a:gd name="T3" fmla="*/ 197 h 197"/>
                  <a:gd name="T4" fmla="*/ 66 w 107"/>
                  <a:gd name="T5" fmla="*/ 197 h 197"/>
                  <a:gd name="T6" fmla="*/ 66 w 107"/>
                  <a:gd name="T7" fmla="*/ 105 h 197"/>
                  <a:gd name="T8" fmla="*/ 66 w 107"/>
                  <a:gd name="T9" fmla="*/ 105 h 197"/>
                  <a:gd name="T10" fmla="*/ 74 w 107"/>
                  <a:gd name="T11" fmla="*/ 101 h 197"/>
                  <a:gd name="T12" fmla="*/ 82 w 107"/>
                  <a:gd name="T13" fmla="*/ 97 h 197"/>
                  <a:gd name="T14" fmla="*/ 89 w 107"/>
                  <a:gd name="T15" fmla="*/ 91 h 197"/>
                  <a:gd name="T16" fmla="*/ 95 w 107"/>
                  <a:gd name="T17" fmla="*/ 86 h 197"/>
                  <a:gd name="T18" fmla="*/ 100 w 107"/>
                  <a:gd name="T19" fmla="*/ 78 h 197"/>
                  <a:gd name="T20" fmla="*/ 103 w 107"/>
                  <a:gd name="T21" fmla="*/ 71 h 197"/>
                  <a:gd name="T22" fmla="*/ 105 w 107"/>
                  <a:gd name="T23" fmla="*/ 62 h 197"/>
                  <a:gd name="T24" fmla="*/ 107 w 107"/>
                  <a:gd name="T25" fmla="*/ 52 h 197"/>
                  <a:gd name="T26" fmla="*/ 107 w 107"/>
                  <a:gd name="T27" fmla="*/ 52 h 197"/>
                  <a:gd name="T28" fmla="*/ 105 w 107"/>
                  <a:gd name="T29" fmla="*/ 41 h 197"/>
                  <a:gd name="T30" fmla="*/ 103 w 107"/>
                  <a:gd name="T31" fmla="*/ 32 h 197"/>
                  <a:gd name="T32" fmla="*/ 97 w 107"/>
                  <a:gd name="T33" fmla="*/ 23 h 197"/>
                  <a:gd name="T34" fmla="*/ 91 w 107"/>
                  <a:gd name="T35" fmla="*/ 16 h 197"/>
                  <a:gd name="T36" fmla="*/ 82 w 107"/>
                  <a:gd name="T37" fmla="*/ 9 h 197"/>
                  <a:gd name="T38" fmla="*/ 74 w 107"/>
                  <a:gd name="T39" fmla="*/ 4 h 197"/>
                  <a:gd name="T40" fmla="*/ 64 w 107"/>
                  <a:gd name="T41" fmla="*/ 1 h 197"/>
                  <a:gd name="T42" fmla="*/ 53 w 107"/>
                  <a:gd name="T43" fmla="*/ 0 h 197"/>
                  <a:gd name="T44" fmla="*/ 53 w 107"/>
                  <a:gd name="T45" fmla="*/ 0 h 197"/>
                  <a:gd name="T46" fmla="*/ 42 w 107"/>
                  <a:gd name="T47" fmla="*/ 1 h 197"/>
                  <a:gd name="T48" fmla="*/ 33 w 107"/>
                  <a:gd name="T49" fmla="*/ 4 h 197"/>
                  <a:gd name="T50" fmla="*/ 23 w 107"/>
                  <a:gd name="T51" fmla="*/ 9 h 197"/>
                  <a:gd name="T52" fmla="*/ 15 w 107"/>
                  <a:gd name="T53" fmla="*/ 16 h 197"/>
                  <a:gd name="T54" fmla="*/ 10 w 107"/>
                  <a:gd name="T55" fmla="*/ 23 h 197"/>
                  <a:gd name="T56" fmla="*/ 4 w 107"/>
                  <a:gd name="T57" fmla="*/ 32 h 197"/>
                  <a:gd name="T58" fmla="*/ 2 w 107"/>
                  <a:gd name="T59" fmla="*/ 41 h 197"/>
                  <a:gd name="T60" fmla="*/ 0 w 107"/>
                  <a:gd name="T61" fmla="*/ 52 h 197"/>
                  <a:gd name="T62" fmla="*/ 0 w 107"/>
                  <a:gd name="T63" fmla="*/ 52 h 197"/>
                  <a:gd name="T64" fmla="*/ 0 w 107"/>
                  <a:gd name="T65" fmla="*/ 62 h 197"/>
                  <a:gd name="T66" fmla="*/ 3 w 107"/>
                  <a:gd name="T67" fmla="*/ 71 h 197"/>
                  <a:gd name="T68" fmla="*/ 7 w 107"/>
                  <a:gd name="T69" fmla="*/ 79 h 197"/>
                  <a:gd name="T70" fmla="*/ 12 w 107"/>
                  <a:gd name="T71" fmla="*/ 87 h 197"/>
                  <a:gd name="T72" fmla="*/ 19 w 107"/>
                  <a:gd name="T73" fmla="*/ 93 h 197"/>
                  <a:gd name="T74" fmla="*/ 26 w 107"/>
                  <a:gd name="T75" fmla="*/ 98 h 197"/>
                  <a:gd name="T76" fmla="*/ 34 w 107"/>
                  <a:gd name="T77" fmla="*/ 102 h 197"/>
                  <a:gd name="T78" fmla="*/ 42 w 107"/>
                  <a:gd name="T79" fmla="*/ 105 h 197"/>
                  <a:gd name="T80" fmla="*/ 42 w 107"/>
                  <a:gd name="T8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42" y="105"/>
                    </a:moveTo>
                    <a:lnTo>
                      <a:pt x="42" y="197"/>
                    </a:lnTo>
                    <a:lnTo>
                      <a:pt x="66" y="197"/>
                    </a:lnTo>
                    <a:lnTo>
                      <a:pt x="66" y="105"/>
                    </a:lnTo>
                    <a:lnTo>
                      <a:pt x="66" y="105"/>
                    </a:lnTo>
                    <a:lnTo>
                      <a:pt x="74" y="101"/>
                    </a:lnTo>
                    <a:lnTo>
                      <a:pt x="82" y="97"/>
                    </a:lnTo>
                    <a:lnTo>
                      <a:pt x="89" y="91"/>
                    </a:lnTo>
                    <a:lnTo>
                      <a:pt x="95" y="86"/>
                    </a:lnTo>
                    <a:lnTo>
                      <a:pt x="100" y="78"/>
                    </a:lnTo>
                    <a:lnTo>
                      <a:pt x="103" y="71"/>
                    </a:lnTo>
                    <a:lnTo>
                      <a:pt x="105" y="62"/>
                    </a:lnTo>
                    <a:lnTo>
                      <a:pt x="107" y="52"/>
                    </a:lnTo>
                    <a:lnTo>
                      <a:pt x="107" y="52"/>
                    </a:lnTo>
                    <a:lnTo>
                      <a:pt x="105" y="41"/>
                    </a:lnTo>
                    <a:lnTo>
                      <a:pt x="103" y="32"/>
                    </a:lnTo>
                    <a:lnTo>
                      <a:pt x="97" y="23"/>
                    </a:lnTo>
                    <a:lnTo>
                      <a:pt x="91" y="16"/>
                    </a:lnTo>
                    <a:lnTo>
                      <a:pt x="82" y="9"/>
                    </a:lnTo>
                    <a:lnTo>
                      <a:pt x="74" y="4"/>
                    </a:lnTo>
                    <a:lnTo>
                      <a:pt x="64" y="1"/>
                    </a:lnTo>
                    <a:lnTo>
                      <a:pt x="53" y="0"/>
                    </a:lnTo>
                    <a:lnTo>
                      <a:pt x="53" y="0"/>
                    </a:lnTo>
                    <a:lnTo>
                      <a:pt x="42" y="1"/>
                    </a:lnTo>
                    <a:lnTo>
                      <a:pt x="33" y="4"/>
                    </a:lnTo>
                    <a:lnTo>
                      <a:pt x="23" y="9"/>
                    </a:lnTo>
                    <a:lnTo>
                      <a:pt x="15" y="16"/>
                    </a:lnTo>
                    <a:lnTo>
                      <a:pt x="10" y="23"/>
                    </a:lnTo>
                    <a:lnTo>
                      <a:pt x="4" y="32"/>
                    </a:lnTo>
                    <a:lnTo>
                      <a:pt x="2" y="41"/>
                    </a:lnTo>
                    <a:lnTo>
                      <a:pt x="0" y="52"/>
                    </a:lnTo>
                    <a:lnTo>
                      <a:pt x="0" y="52"/>
                    </a:lnTo>
                    <a:lnTo>
                      <a:pt x="0" y="62"/>
                    </a:lnTo>
                    <a:lnTo>
                      <a:pt x="3" y="71"/>
                    </a:lnTo>
                    <a:lnTo>
                      <a:pt x="7" y="79"/>
                    </a:lnTo>
                    <a:lnTo>
                      <a:pt x="12" y="87"/>
                    </a:lnTo>
                    <a:lnTo>
                      <a:pt x="19" y="93"/>
                    </a:lnTo>
                    <a:lnTo>
                      <a:pt x="26" y="98"/>
                    </a:lnTo>
                    <a:lnTo>
                      <a:pt x="34" y="102"/>
                    </a:lnTo>
                    <a:lnTo>
                      <a:pt x="42" y="105"/>
                    </a:lnTo>
                    <a:lnTo>
                      <a:pt x="42" y="105"/>
                    </a:lnTo>
                    <a:close/>
                  </a:path>
                </a:pathLst>
              </a:custGeom>
              <a:solidFill>
                <a:srgbClr val="00BCEB"/>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35" name="Freeform 126">
                <a:extLst>
                  <a:ext uri="{FF2B5EF4-FFF2-40B4-BE49-F238E27FC236}">
                    <a16:creationId xmlns:a16="http://schemas.microsoft.com/office/drawing/2014/main" id="{F51CB809-1E8C-C54C-A85C-4E620259B652}"/>
                  </a:ext>
                </a:extLst>
              </p:cNvPr>
              <p:cNvSpPr>
                <a:spLocks/>
              </p:cNvSpPr>
              <p:nvPr/>
            </p:nvSpPr>
            <p:spPr bwMode="auto">
              <a:xfrm>
                <a:off x="4349750" y="1473200"/>
                <a:ext cx="157163" cy="84138"/>
              </a:xfrm>
              <a:custGeom>
                <a:avLst/>
                <a:gdLst>
                  <a:gd name="T0" fmla="*/ 105 w 198"/>
                  <a:gd name="T1" fmla="*/ 67 h 107"/>
                  <a:gd name="T2" fmla="*/ 198 w 198"/>
                  <a:gd name="T3" fmla="*/ 67 h 107"/>
                  <a:gd name="T4" fmla="*/ 198 w 198"/>
                  <a:gd name="T5" fmla="*/ 44 h 107"/>
                  <a:gd name="T6" fmla="*/ 105 w 198"/>
                  <a:gd name="T7" fmla="*/ 44 h 107"/>
                  <a:gd name="T8" fmla="*/ 105 w 198"/>
                  <a:gd name="T9" fmla="*/ 44 h 107"/>
                  <a:gd name="T10" fmla="*/ 104 w 198"/>
                  <a:gd name="T11" fmla="*/ 34 h 107"/>
                  <a:gd name="T12" fmla="*/ 100 w 198"/>
                  <a:gd name="T13" fmla="*/ 26 h 107"/>
                  <a:gd name="T14" fmla="*/ 94 w 198"/>
                  <a:gd name="T15" fmla="*/ 19 h 107"/>
                  <a:gd name="T16" fmla="*/ 88 w 198"/>
                  <a:gd name="T17" fmla="*/ 13 h 107"/>
                  <a:gd name="T18" fmla="*/ 81 w 198"/>
                  <a:gd name="T19" fmla="*/ 9 h 107"/>
                  <a:gd name="T20" fmla="*/ 71 w 198"/>
                  <a:gd name="T21" fmla="*/ 5 h 107"/>
                  <a:gd name="T22" fmla="*/ 63 w 198"/>
                  <a:gd name="T23" fmla="*/ 2 h 107"/>
                  <a:gd name="T24" fmla="*/ 54 w 198"/>
                  <a:gd name="T25" fmla="*/ 0 h 107"/>
                  <a:gd name="T26" fmla="*/ 54 w 198"/>
                  <a:gd name="T27" fmla="*/ 0 h 107"/>
                  <a:gd name="T28" fmla="*/ 43 w 198"/>
                  <a:gd name="T29" fmla="*/ 2 h 107"/>
                  <a:gd name="T30" fmla="*/ 34 w 198"/>
                  <a:gd name="T31" fmla="*/ 5 h 107"/>
                  <a:gd name="T32" fmla="*/ 24 w 198"/>
                  <a:gd name="T33" fmla="*/ 10 h 107"/>
                  <a:gd name="T34" fmla="*/ 16 w 198"/>
                  <a:gd name="T35" fmla="*/ 17 h 107"/>
                  <a:gd name="T36" fmla="*/ 9 w 198"/>
                  <a:gd name="T37" fmla="*/ 25 h 107"/>
                  <a:gd name="T38" fmla="*/ 5 w 198"/>
                  <a:gd name="T39" fmla="*/ 33 h 107"/>
                  <a:gd name="T40" fmla="*/ 1 w 198"/>
                  <a:gd name="T41" fmla="*/ 44 h 107"/>
                  <a:gd name="T42" fmla="*/ 0 w 198"/>
                  <a:gd name="T43" fmla="*/ 54 h 107"/>
                  <a:gd name="T44" fmla="*/ 0 w 198"/>
                  <a:gd name="T45" fmla="*/ 54 h 107"/>
                  <a:gd name="T46" fmla="*/ 1 w 198"/>
                  <a:gd name="T47" fmla="*/ 65 h 107"/>
                  <a:gd name="T48" fmla="*/ 5 w 198"/>
                  <a:gd name="T49" fmla="*/ 75 h 107"/>
                  <a:gd name="T50" fmla="*/ 9 w 198"/>
                  <a:gd name="T51" fmla="*/ 84 h 107"/>
                  <a:gd name="T52" fmla="*/ 16 w 198"/>
                  <a:gd name="T53" fmla="*/ 92 h 107"/>
                  <a:gd name="T54" fmla="*/ 24 w 198"/>
                  <a:gd name="T55" fmla="*/ 98 h 107"/>
                  <a:gd name="T56" fmla="*/ 34 w 198"/>
                  <a:gd name="T57" fmla="*/ 103 h 107"/>
                  <a:gd name="T58" fmla="*/ 43 w 198"/>
                  <a:gd name="T59" fmla="*/ 106 h 107"/>
                  <a:gd name="T60" fmla="*/ 54 w 198"/>
                  <a:gd name="T61" fmla="*/ 107 h 107"/>
                  <a:gd name="T62" fmla="*/ 54 w 198"/>
                  <a:gd name="T63" fmla="*/ 107 h 107"/>
                  <a:gd name="T64" fmla="*/ 63 w 198"/>
                  <a:gd name="T65" fmla="*/ 107 h 107"/>
                  <a:gd name="T66" fmla="*/ 71 w 198"/>
                  <a:gd name="T67" fmla="*/ 104 h 107"/>
                  <a:gd name="T68" fmla="*/ 80 w 198"/>
                  <a:gd name="T69" fmla="*/ 100 h 107"/>
                  <a:gd name="T70" fmla="*/ 86 w 198"/>
                  <a:gd name="T71" fmla="*/ 96 h 107"/>
                  <a:gd name="T72" fmla="*/ 93 w 198"/>
                  <a:gd name="T73" fmla="*/ 89 h 107"/>
                  <a:gd name="T74" fmla="*/ 98 w 198"/>
                  <a:gd name="T75" fmla="*/ 83 h 107"/>
                  <a:gd name="T76" fmla="*/ 102 w 198"/>
                  <a:gd name="T77" fmla="*/ 76 h 107"/>
                  <a:gd name="T78" fmla="*/ 105 w 198"/>
                  <a:gd name="T79" fmla="*/ 67 h 107"/>
                  <a:gd name="T80" fmla="*/ 105 w 198"/>
                  <a:gd name="T81"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07">
                    <a:moveTo>
                      <a:pt x="105" y="67"/>
                    </a:moveTo>
                    <a:lnTo>
                      <a:pt x="198" y="67"/>
                    </a:lnTo>
                    <a:lnTo>
                      <a:pt x="198" y="44"/>
                    </a:lnTo>
                    <a:lnTo>
                      <a:pt x="105" y="44"/>
                    </a:lnTo>
                    <a:lnTo>
                      <a:pt x="105" y="44"/>
                    </a:lnTo>
                    <a:lnTo>
                      <a:pt x="104" y="34"/>
                    </a:lnTo>
                    <a:lnTo>
                      <a:pt x="100" y="26"/>
                    </a:lnTo>
                    <a:lnTo>
                      <a:pt x="94" y="19"/>
                    </a:lnTo>
                    <a:lnTo>
                      <a:pt x="88" y="13"/>
                    </a:lnTo>
                    <a:lnTo>
                      <a:pt x="81" y="9"/>
                    </a:lnTo>
                    <a:lnTo>
                      <a:pt x="71" y="5"/>
                    </a:lnTo>
                    <a:lnTo>
                      <a:pt x="63" y="2"/>
                    </a:lnTo>
                    <a:lnTo>
                      <a:pt x="54" y="0"/>
                    </a:lnTo>
                    <a:lnTo>
                      <a:pt x="54" y="0"/>
                    </a:lnTo>
                    <a:lnTo>
                      <a:pt x="43" y="2"/>
                    </a:lnTo>
                    <a:lnTo>
                      <a:pt x="34" y="5"/>
                    </a:lnTo>
                    <a:lnTo>
                      <a:pt x="24" y="10"/>
                    </a:lnTo>
                    <a:lnTo>
                      <a:pt x="16" y="17"/>
                    </a:lnTo>
                    <a:lnTo>
                      <a:pt x="9" y="25"/>
                    </a:lnTo>
                    <a:lnTo>
                      <a:pt x="5" y="33"/>
                    </a:lnTo>
                    <a:lnTo>
                      <a:pt x="1" y="44"/>
                    </a:lnTo>
                    <a:lnTo>
                      <a:pt x="0" y="54"/>
                    </a:lnTo>
                    <a:lnTo>
                      <a:pt x="0" y="54"/>
                    </a:lnTo>
                    <a:lnTo>
                      <a:pt x="1" y="65"/>
                    </a:lnTo>
                    <a:lnTo>
                      <a:pt x="5" y="75"/>
                    </a:lnTo>
                    <a:lnTo>
                      <a:pt x="9" y="84"/>
                    </a:lnTo>
                    <a:lnTo>
                      <a:pt x="16" y="92"/>
                    </a:lnTo>
                    <a:lnTo>
                      <a:pt x="24" y="98"/>
                    </a:lnTo>
                    <a:lnTo>
                      <a:pt x="34" y="103"/>
                    </a:lnTo>
                    <a:lnTo>
                      <a:pt x="43" y="106"/>
                    </a:lnTo>
                    <a:lnTo>
                      <a:pt x="54" y="107"/>
                    </a:lnTo>
                    <a:lnTo>
                      <a:pt x="54" y="107"/>
                    </a:lnTo>
                    <a:lnTo>
                      <a:pt x="63" y="107"/>
                    </a:lnTo>
                    <a:lnTo>
                      <a:pt x="71" y="104"/>
                    </a:lnTo>
                    <a:lnTo>
                      <a:pt x="80" y="100"/>
                    </a:lnTo>
                    <a:lnTo>
                      <a:pt x="86" y="96"/>
                    </a:lnTo>
                    <a:lnTo>
                      <a:pt x="93" y="89"/>
                    </a:lnTo>
                    <a:lnTo>
                      <a:pt x="98" y="83"/>
                    </a:lnTo>
                    <a:lnTo>
                      <a:pt x="102" y="76"/>
                    </a:lnTo>
                    <a:lnTo>
                      <a:pt x="105" y="67"/>
                    </a:lnTo>
                    <a:lnTo>
                      <a:pt x="105" y="67"/>
                    </a:lnTo>
                    <a:close/>
                  </a:path>
                </a:pathLst>
              </a:custGeom>
              <a:solidFill>
                <a:srgbClr val="00BCEB"/>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36" name="Freeform 127">
                <a:extLst>
                  <a:ext uri="{FF2B5EF4-FFF2-40B4-BE49-F238E27FC236}">
                    <a16:creationId xmlns:a16="http://schemas.microsoft.com/office/drawing/2014/main" id="{DA509306-CB36-8A46-BC69-DAD0A087823D}"/>
                  </a:ext>
                </a:extLst>
              </p:cNvPr>
              <p:cNvSpPr>
                <a:spLocks/>
              </p:cNvSpPr>
              <p:nvPr/>
            </p:nvSpPr>
            <p:spPr bwMode="auto">
              <a:xfrm>
                <a:off x="4713288" y="1314450"/>
                <a:ext cx="104775" cy="106363"/>
              </a:xfrm>
              <a:custGeom>
                <a:avLst/>
                <a:gdLst>
                  <a:gd name="T0" fmla="*/ 16 w 132"/>
                  <a:gd name="T1" fmla="*/ 135 h 135"/>
                  <a:gd name="T2" fmla="*/ 51 w 132"/>
                  <a:gd name="T3" fmla="*/ 100 h 135"/>
                  <a:gd name="T4" fmla="*/ 51 w 132"/>
                  <a:gd name="T5" fmla="*/ 100 h 135"/>
                  <a:gd name="T6" fmla="*/ 59 w 132"/>
                  <a:gd name="T7" fmla="*/ 102 h 135"/>
                  <a:gd name="T8" fmla="*/ 68 w 132"/>
                  <a:gd name="T9" fmla="*/ 105 h 135"/>
                  <a:gd name="T10" fmla="*/ 77 w 132"/>
                  <a:gd name="T11" fmla="*/ 106 h 135"/>
                  <a:gd name="T12" fmla="*/ 85 w 132"/>
                  <a:gd name="T13" fmla="*/ 106 h 135"/>
                  <a:gd name="T14" fmla="*/ 93 w 132"/>
                  <a:gd name="T15" fmla="*/ 105 h 135"/>
                  <a:gd name="T16" fmla="*/ 101 w 132"/>
                  <a:gd name="T17" fmla="*/ 101 h 135"/>
                  <a:gd name="T18" fmla="*/ 109 w 132"/>
                  <a:gd name="T19" fmla="*/ 97 h 135"/>
                  <a:gd name="T20" fmla="*/ 116 w 132"/>
                  <a:gd name="T21" fmla="*/ 92 h 135"/>
                  <a:gd name="T22" fmla="*/ 116 w 132"/>
                  <a:gd name="T23" fmla="*/ 92 h 135"/>
                  <a:gd name="T24" fmla="*/ 123 w 132"/>
                  <a:gd name="T25" fmla="*/ 82 h 135"/>
                  <a:gd name="T26" fmla="*/ 128 w 132"/>
                  <a:gd name="T27" fmla="*/ 74 h 135"/>
                  <a:gd name="T28" fmla="*/ 131 w 132"/>
                  <a:gd name="T29" fmla="*/ 63 h 135"/>
                  <a:gd name="T30" fmla="*/ 132 w 132"/>
                  <a:gd name="T31" fmla="*/ 54 h 135"/>
                  <a:gd name="T32" fmla="*/ 131 w 132"/>
                  <a:gd name="T33" fmla="*/ 43 h 135"/>
                  <a:gd name="T34" fmla="*/ 128 w 132"/>
                  <a:gd name="T35" fmla="*/ 34 h 135"/>
                  <a:gd name="T36" fmla="*/ 123 w 132"/>
                  <a:gd name="T37" fmla="*/ 24 h 135"/>
                  <a:gd name="T38" fmla="*/ 116 w 132"/>
                  <a:gd name="T39" fmla="*/ 16 h 135"/>
                  <a:gd name="T40" fmla="*/ 116 w 132"/>
                  <a:gd name="T41" fmla="*/ 16 h 135"/>
                  <a:gd name="T42" fmla="*/ 108 w 132"/>
                  <a:gd name="T43" fmla="*/ 9 h 135"/>
                  <a:gd name="T44" fmla="*/ 99 w 132"/>
                  <a:gd name="T45" fmla="*/ 4 h 135"/>
                  <a:gd name="T46" fmla="*/ 89 w 132"/>
                  <a:gd name="T47" fmla="*/ 1 h 135"/>
                  <a:gd name="T48" fmla="*/ 78 w 132"/>
                  <a:gd name="T49" fmla="*/ 0 h 135"/>
                  <a:gd name="T50" fmla="*/ 69 w 132"/>
                  <a:gd name="T51" fmla="*/ 1 h 135"/>
                  <a:gd name="T52" fmla="*/ 58 w 132"/>
                  <a:gd name="T53" fmla="*/ 4 h 135"/>
                  <a:gd name="T54" fmla="*/ 50 w 132"/>
                  <a:gd name="T55" fmla="*/ 9 h 135"/>
                  <a:gd name="T56" fmla="*/ 41 w 132"/>
                  <a:gd name="T57" fmla="*/ 16 h 135"/>
                  <a:gd name="T58" fmla="*/ 41 w 132"/>
                  <a:gd name="T59" fmla="*/ 16 h 135"/>
                  <a:gd name="T60" fmla="*/ 35 w 132"/>
                  <a:gd name="T61" fmla="*/ 23 h 135"/>
                  <a:gd name="T62" fmla="*/ 31 w 132"/>
                  <a:gd name="T63" fmla="*/ 31 h 135"/>
                  <a:gd name="T64" fmla="*/ 27 w 132"/>
                  <a:gd name="T65" fmla="*/ 39 h 135"/>
                  <a:gd name="T66" fmla="*/ 26 w 132"/>
                  <a:gd name="T67" fmla="*/ 48 h 135"/>
                  <a:gd name="T68" fmla="*/ 26 w 132"/>
                  <a:gd name="T69" fmla="*/ 58 h 135"/>
                  <a:gd name="T70" fmla="*/ 27 w 132"/>
                  <a:gd name="T71" fmla="*/ 66 h 135"/>
                  <a:gd name="T72" fmla="*/ 30 w 132"/>
                  <a:gd name="T73" fmla="*/ 75 h 135"/>
                  <a:gd name="T74" fmla="*/ 35 w 132"/>
                  <a:gd name="T75" fmla="*/ 84 h 135"/>
                  <a:gd name="T76" fmla="*/ 0 w 132"/>
                  <a:gd name="T77" fmla="*/ 117 h 135"/>
                  <a:gd name="T78" fmla="*/ 0 w 132"/>
                  <a:gd name="T79" fmla="*/ 117 h 135"/>
                  <a:gd name="T80" fmla="*/ 6 w 132"/>
                  <a:gd name="T81" fmla="*/ 120 h 135"/>
                  <a:gd name="T82" fmla="*/ 10 w 132"/>
                  <a:gd name="T83" fmla="*/ 124 h 135"/>
                  <a:gd name="T84" fmla="*/ 14 w 132"/>
                  <a:gd name="T85" fmla="*/ 129 h 135"/>
                  <a:gd name="T86" fmla="*/ 16 w 132"/>
                  <a:gd name="T87" fmla="*/ 135 h 135"/>
                  <a:gd name="T88" fmla="*/ 16 w 132"/>
                  <a:gd name="T8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35">
                    <a:moveTo>
                      <a:pt x="16" y="135"/>
                    </a:moveTo>
                    <a:lnTo>
                      <a:pt x="51" y="100"/>
                    </a:lnTo>
                    <a:lnTo>
                      <a:pt x="51" y="100"/>
                    </a:lnTo>
                    <a:lnTo>
                      <a:pt x="59" y="102"/>
                    </a:lnTo>
                    <a:lnTo>
                      <a:pt x="68" y="105"/>
                    </a:lnTo>
                    <a:lnTo>
                      <a:pt x="77" y="106"/>
                    </a:lnTo>
                    <a:lnTo>
                      <a:pt x="85" y="106"/>
                    </a:lnTo>
                    <a:lnTo>
                      <a:pt x="93" y="105"/>
                    </a:lnTo>
                    <a:lnTo>
                      <a:pt x="101" y="101"/>
                    </a:lnTo>
                    <a:lnTo>
                      <a:pt x="109" y="97"/>
                    </a:lnTo>
                    <a:lnTo>
                      <a:pt x="116" y="92"/>
                    </a:lnTo>
                    <a:lnTo>
                      <a:pt x="116" y="92"/>
                    </a:lnTo>
                    <a:lnTo>
                      <a:pt x="123" y="82"/>
                    </a:lnTo>
                    <a:lnTo>
                      <a:pt x="128" y="74"/>
                    </a:lnTo>
                    <a:lnTo>
                      <a:pt x="131" y="63"/>
                    </a:lnTo>
                    <a:lnTo>
                      <a:pt x="132" y="54"/>
                    </a:lnTo>
                    <a:lnTo>
                      <a:pt x="131" y="43"/>
                    </a:lnTo>
                    <a:lnTo>
                      <a:pt x="128" y="34"/>
                    </a:lnTo>
                    <a:lnTo>
                      <a:pt x="123" y="24"/>
                    </a:lnTo>
                    <a:lnTo>
                      <a:pt x="116" y="16"/>
                    </a:lnTo>
                    <a:lnTo>
                      <a:pt x="116" y="16"/>
                    </a:lnTo>
                    <a:lnTo>
                      <a:pt x="108" y="9"/>
                    </a:lnTo>
                    <a:lnTo>
                      <a:pt x="99" y="4"/>
                    </a:lnTo>
                    <a:lnTo>
                      <a:pt x="89" y="1"/>
                    </a:lnTo>
                    <a:lnTo>
                      <a:pt x="78" y="0"/>
                    </a:lnTo>
                    <a:lnTo>
                      <a:pt x="69" y="1"/>
                    </a:lnTo>
                    <a:lnTo>
                      <a:pt x="58" y="4"/>
                    </a:lnTo>
                    <a:lnTo>
                      <a:pt x="50" y="9"/>
                    </a:lnTo>
                    <a:lnTo>
                      <a:pt x="41" y="16"/>
                    </a:lnTo>
                    <a:lnTo>
                      <a:pt x="41" y="16"/>
                    </a:lnTo>
                    <a:lnTo>
                      <a:pt x="35" y="23"/>
                    </a:lnTo>
                    <a:lnTo>
                      <a:pt x="31" y="31"/>
                    </a:lnTo>
                    <a:lnTo>
                      <a:pt x="27" y="39"/>
                    </a:lnTo>
                    <a:lnTo>
                      <a:pt x="26" y="48"/>
                    </a:lnTo>
                    <a:lnTo>
                      <a:pt x="26" y="58"/>
                    </a:lnTo>
                    <a:lnTo>
                      <a:pt x="27" y="66"/>
                    </a:lnTo>
                    <a:lnTo>
                      <a:pt x="30" y="75"/>
                    </a:lnTo>
                    <a:lnTo>
                      <a:pt x="35" y="84"/>
                    </a:lnTo>
                    <a:lnTo>
                      <a:pt x="0" y="117"/>
                    </a:lnTo>
                    <a:lnTo>
                      <a:pt x="0" y="117"/>
                    </a:lnTo>
                    <a:lnTo>
                      <a:pt x="6" y="120"/>
                    </a:lnTo>
                    <a:lnTo>
                      <a:pt x="10" y="124"/>
                    </a:lnTo>
                    <a:lnTo>
                      <a:pt x="14" y="129"/>
                    </a:lnTo>
                    <a:lnTo>
                      <a:pt x="16" y="135"/>
                    </a:lnTo>
                    <a:lnTo>
                      <a:pt x="16" y="135"/>
                    </a:lnTo>
                    <a:close/>
                  </a:path>
                </a:pathLst>
              </a:custGeom>
              <a:solidFill>
                <a:srgbClr val="00BCEB"/>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37" name="Freeform 128">
                <a:extLst>
                  <a:ext uri="{FF2B5EF4-FFF2-40B4-BE49-F238E27FC236}">
                    <a16:creationId xmlns:a16="http://schemas.microsoft.com/office/drawing/2014/main" id="{DD05D47C-FF90-E048-83A3-860021C0C670}"/>
                  </a:ext>
                </a:extLst>
              </p:cNvPr>
              <p:cNvSpPr>
                <a:spLocks/>
              </p:cNvSpPr>
              <p:nvPr/>
            </p:nvSpPr>
            <p:spPr bwMode="auto">
              <a:xfrm>
                <a:off x="4416425" y="1611312"/>
                <a:ext cx="106363" cy="104775"/>
              </a:xfrm>
              <a:custGeom>
                <a:avLst/>
                <a:gdLst>
                  <a:gd name="T0" fmla="*/ 117 w 133"/>
                  <a:gd name="T1" fmla="*/ 0 h 133"/>
                  <a:gd name="T2" fmla="*/ 82 w 133"/>
                  <a:gd name="T3" fmla="*/ 35 h 133"/>
                  <a:gd name="T4" fmla="*/ 82 w 133"/>
                  <a:gd name="T5" fmla="*/ 35 h 133"/>
                  <a:gd name="T6" fmla="*/ 74 w 133"/>
                  <a:gd name="T7" fmla="*/ 31 h 133"/>
                  <a:gd name="T8" fmla="*/ 66 w 133"/>
                  <a:gd name="T9" fmla="*/ 29 h 133"/>
                  <a:gd name="T10" fmla="*/ 56 w 133"/>
                  <a:gd name="T11" fmla="*/ 27 h 133"/>
                  <a:gd name="T12" fmla="*/ 47 w 133"/>
                  <a:gd name="T13" fmla="*/ 27 h 133"/>
                  <a:gd name="T14" fmla="*/ 39 w 133"/>
                  <a:gd name="T15" fmla="*/ 29 h 133"/>
                  <a:gd name="T16" fmla="*/ 31 w 133"/>
                  <a:gd name="T17" fmla="*/ 31 h 133"/>
                  <a:gd name="T18" fmla="*/ 23 w 133"/>
                  <a:gd name="T19" fmla="*/ 35 h 133"/>
                  <a:gd name="T20" fmla="*/ 14 w 133"/>
                  <a:gd name="T21" fmla="*/ 42 h 133"/>
                  <a:gd name="T22" fmla="*/ 14 w 133"/>
                  <a:gd name="T23" fmla="*/ 42 h 133"/>
                  <a:gd name="T24" fmla="*/ 8 w 133"/>
                  <a:gd name="T25" fmla="*/ 50 h 133"/>
                  <a:gd name="T26" fmla="*/ 4 w 133"/>
                  <a:gd name="T27" fmla="*/ 60 h 133"/>
                  <a:gd name="T28" fmla="*/ 1 w 133"/>
                  <a:gd name="T29" fmla="*/ 69 h 133"/>
                  <a:gd name="T30" fmla="*/ 0 w 133"/>
                  <a:gd name="T31" fmla="*/ 80 h 133"/>
                  <a:gd name="T32" fmla="*/ 1 w 133"/>
                  <a:gd name="T33" fmla="*/ 89 h 133"/>
                  <a:gd name="T34" fmla="*/ 4 w 133"/>
                  <a:gd name="T35" fmla="*/ 100 h 133"/>
                  <a:gd name="T36" fmla="*/ 8 w 133"/>
                  <a:gd name="T37" fmla="*/ 110 h 133"/>
                  <a:gd name="T38" fmla="*/ 14 w 133"/>
                  <a:gd name="T39" fmla="*/ 118 h 133"/>
                  <a:gd name="T40" fmla="*/ 14 w 133"/>
                  <a:gd name="T41" fmla="*/ 118 h 133"/>
                  <a:gd name="T42" fmla="*/ 24 w 133"/>
                  <a:gd name="T43" fmla="*/ 124 h 133"/>
                  <a:gd name="T44" fmla="*/ 32 w 133"/>
                  <a:gd name="T45" fmla="*/ 129 h 133"/>
                  <a:gd name="T46" fmla="*/ 43 w 133"/>
                  <a:gd name="T47" fmla="*/ 133 h 133"/>
                  <a:gd name="T48" fmla="*/ 52 w 133"/>
                  <a:gd name="T49" fmla="*/ 133 h 133"/>
                  <a:gd name="T50" fmla="*/ 63 w 133"/>
                  <a:gd name="T51" fmla="*/ 133 h 133"/>
                  <a:gd name="T52" fmla="*/ 72 w 133"/>
                  <a:gd name="T53" fmla="*/ 129 h 133"/>
                  <a:gd name="T54" fmla="*/ 82 w 133"/>
                  <a:gd name="T55" fmla="*/ 124 h 133"/>
                  <a:gd name="T56" fmla="*/ 90 w 133"/>
                  <a:gd name="T57" fmla="*/ 118 h 133"/>
                  <a:gd name="T58" fmla="*/ 90 w 133"/>
                  <a:gd name="T59" fmla="*/ 118 h 133"/>
                  <a:gd name="T60" fmla="*/ 95 w 133"/>
                  <a:gd name="T61" fmla="*/ 111 h 133"/>
                  <a:gd name="T62" fmla="*/ 101 w 133"/>
                  <a:gd name="T63" fmla="*/ 103 h 133"/>
                  <a:gd name="T64" fmla="*/ 103 w 133"/>
                  <a:gd name="T65" fmla="*/ 95 h 133"/>
                  <a:gd name="T66" fmla="*/ 105 w 133"/>
                  <a:gd name="T67" fmla="*/ 85 h 133"/>
                  <a:gd name="T68" fmla="*/ 106 w 133"/>
                  <a:gd name="T69" fmla="*/ 77 h 133"/>
                  <a:gd name="T70" fmla="*/ 105 w 133"/>
                  <a:gd name="T71" fmla="*/ 69 h 133"/>
                  <a:gd name="T72" fmla="*/ 102 w 133"/>
                  <a:gd name="T73" fmla="*/ 61 h 133"/>
                  <a:gd name="T74" fmla="*/ 98 w 133"/>
                  <a:gd name="T75" fmla="*/ 53 h 133"/>
                  <a:gd name="T76" fmla="*/ 133 w 133"/>
                  <a:gd name="T77" fmla="*/ 17 h 133"/>
                  <a:gd name="T78" fmla="*/ 133 w 133"/>
                  <a:gd name="T79" fmla="*/ 17 h 133"/>
                  <a:gd name="T80" fmla="*/ 128 w 133"/>
                  <a:gd name="T81" fmla="*/ 15 h 133"/>
                  <a:gd name="T82" fmla="*/ 124 w 133"/>
                  <a:gd name="T83" fmla="*/ 11 h 133"/>
                  <a:gd name="T84" fmla="*/ 120 w 133"/>
                  <a:gd name="T85" fmla="*/ 6 h 133"/>
                  <a:gd name="T86" fmla="*/ 117 w 133"/>
                  <a:gd name="T87" fmla="*/ 0 h 133"/>
                  <a:gd name="T88" fmla="*/ 117 w 133"/>
                  <a:gd name="T8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33">
                    <a:moveTo>
                      <a:pt x="117" y="0"/>
                    </a:moveTo>
                    <a:lnTo>
                      <a:pt x="82" y="35"/>
                    </a:lnTo>
                    <a:lnTo>
                      <a:pt x="82" y="35"/>
                    </a:lnTo>
                    <a:lnTo>
                      <a:pt x="74" y="31"/>
                    </a:lnTo>
                    <a:lnTo>
                      <a:pt x="66" y="29"/>
                    </a:lnTo>
                    <a:lnTo>
                      <a:pt x="56" y="27"/>
                    </a:lnTo>
                    <a:lnTo>
                      <a:pt x="47" y="27"/>
                    </a:lnTo>
                    <a:lnTo>
                      <a:pt x="39" y="29"/>
                    </a:lnTo>
                    <a:lnTo>
                      <a:pt x="31" y="31"/>
                    </a:lnTo>
                    <a:lnTo>
                      <a:pt x="23" y="35"/>
                    </a:lnTo>
                    <a:lnTo>
                      <a:pt x="14" y="42"/>
                    </a:lnTo>
                    <a:lnTo>
                      <a:pt x="14" y="42"/>
                    </a:lnTo>
                    <a:lnTo>
                      <a:pt x="8" y="50"/>
                    </a:lnTo>
                    <a:lnTo>
                      <a:pt x="4" y="60"/>
                    </a:lnTo>
                    <a:lnTo>
                      <a:pt x="1" y="69"/>
                    </a:lnTo>
                    <a:lnTo>
                      <a:pt x="0" y="80"/>
                    </a:lnTo>
                    <a:lnTo>
                      <a:pt x="1" y="89"/>
                    </a:lnTo>
                    <a:lnTo>
                      <a:pt x="4" y="100"/>
                    </a:lnTo>
                    <a:lnTo>
                      <a:pt x="8" y="110"/>
                    </a:lnTo>
                    <a:lnTo>
                      <a:pt x="14" y="118"/>
                    </a:lnTo>
                    <a:lnTo>
                      <a:pt x="14" y="118"/>
                    </a:lnTo>
                    <a:lnTo>
                      <a:pt x="24" y="124"/>
                    </a:lnTo>
                    <a:lnTo>
                      <a:pt x="32" y="129"/>
                    </a:lnTo>
                    <a:lnTo>
                      <a:pt x="43" y="133"/>
                    </a:lnTo>
                    <a:lnTo>
                      <a:pt x="52" y="133"/>
                    </a:lnTo>
                    <a:lnTo>
                      <a:pt x="63" y="133"/>
                    </a:lnTo>
                    <a:lnTo>
                      <a:pt x="72" y="129"/>
                    </a:lnTo>
                    <a:lnTo>
                      <a:pt x="82" y="124"/>
                    </a:lnTo>
                    <a:lnTo>
                      <a:pt x="90" y="118"/>
                    </a:lnTo>
                    <a:lnTo>
                      <a:pt x="90" y="118"/>
                    </a:lnTo>
                    <a:lnTo>
                      <a:pt x="95" y="111"/>
                    </a:lnTo>
                    <a:lnTo>
                      <a:pt x="101" y="103"/>
                    </a:lnTo>
                    <a:lnTo>
                      <a:pt x="103" y="95"/>
                    </a:lnTo>
                    <a:lnTo>
                      <a:pt x="105" y="85"/>
                    </a:lnTo>
                    <a:lnTo>
                      <a:pt x="106" y="77"/>
                    </a:lnTo>
                    <a:lnTo>
                      <a:pt x="105" y="69"/>
                    </a:lnTo>
                    <a:lnTo>
                      <a:pt x="102" y="61"/>
                    </a:lnTo>
                    <a:lnTo>
                      <a:pt x="98" y="53"/>
                    </a:lnTo>
                    <a:lnTo>
                      <a:pt x="133" y="17"/>
                    </a:lnTo>
                    <a:lnTo>
                      <a:pt x="133" y="17"/>
                    </a:lnTo>
                    <a:lnTo>
                      <a:pt x="128" y="15"/>
                    </a:lnTo>
                    <a:lnTo>
                      <a:pt x="124" y="11"/>
                    </a:lnTo>
                    <a:lnTo>
                      <a:pt x="120" y="6"/>
                    </a:lnTo>
                    <a:lnTo>
                      <a:pt x="117" y="0"/>
                    </a:lnTo>
                    <a:lnTo>
                      <a:pt x="117" y="0"/>
                    </a:lnTo>
                    <a:close/>
                  </a:path>
                </a:pathLst>
              </a:custGeom>
              <a:solidFill>
                <a:srgbClr val="00BCEB"/>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38" name="Freeform 129">
                <a:extLst>
                  <a:ext uri="{FF2B5EF4-FFF2-40B4-BE49-F238E27FC236}">
                    <a16:creationId xmlns:a16="http://schemas.microsoft.com/office/drawing/2014/main" id="{3D1702FE-01CA-714A-8D5D-BAD205A1544F}"/>
                  </a:ext>
                </a:extLst>
              </p:cNvPr>
              <p:cNvSpPr>
                <a:spLocks/>
              </p:cNvSpPr>
              <p:nvPr/>
            </p:nvSpPr>
            <p:spPr bwMode="auto">
              <a:xfrm>
                <a:off x="4725988" y="1473200"/>
                <a:ext cx="157163" cy="84138"/>
              </a:xfrm>
              <a:custGeom>
                <a:avLst/>
                <a:gdLst>
                  <a:gd name="T0" fmla="*/ 146 w 199"/>
                  <a:gd name="T1" fmla="*/ 0 h 107"/>
                  <a:gd name="T2" fmla="*/ 146 w 199"/>
                  <a:gd name="T3" fmla="*/ 0 h 107"/>
                  <a:gd name="T4" fmla="*/ 136 w 199"/>
                  <a:gd name="T5" fmla="*/ 2 h 107"/>
                  <a:gd name="T6" fmla="*/ 127 w 199"/>
                  <a:gd name="T7" fmla="*/ 5 h 107"/>
                  <a:gd name="T8" fmla="*/ 119 w 199"/>
                  <a:gd name="T9" fmla="*/ 9 h 107"/>
                  <a:gd name="T10" fmla="*/ 112 w 199"/>
                  <a:gd name="T11" fmla="*/ 13 h 107"/>
                  <a:gd name="T12" fmla="*/ 105 w 199"/>
                  <a:gd name="T13" fmla="*/ 19 h 107"/>
                  <a:gd name="T14" fmla="*/ 100 w 199"/>
                  <a:gd name="T15" fmla="*/ 26 h 107"/>
                  <a:gd name="T16" fmla="*/ 96 w 199"/>
                  <a:gd name="T17" fmla="*/ 34 h 107"/>
                  <a:gd name="T18" fmla="*/ 93 w 199"/>
                  <a:gd name="T19" fmla="*/ 44 h 107"/>
                  <a:gd name="T20" fmla="*/ 0 w 199"/>
                  <a:gd name="T21" fmla="*/ 44 h 107"/>
                  <a:gd name="T22" fmla="*/ 0 w 199"/>
                  <a:gd name="T23" fmla="*/ 67 h 107"/>
                  <a:gd name="T24" fmla="*/ 93 w 199"/>
                  <a:gd name="T25" fmla="*/ 67 h 107"/>
                  <a:gd name="T26" fmla="*/ 93 w 199"/>
                  <a:gd name="T27" fmla="*/ 67 h 107"/>
                  <a:gd name="T28" fmla="*/ 97 w 199"/>
                  <a:gd name="T29" fmla="*/ 76 h 107"/>
                  <a:gd name="T30" fmla="*/ 101 w 199"/>
                  <a:gd name="T31" fmla="*/ 83 h 107"/>
                  <a:gd name="T32" fmla="*/ 107 w 199"/>
                  <a:gd name="T33" fmla="*/ 89 h 107"/>
                  <a:gd name="T34" fmla="*/ 112 w 199"/>
                  <a:gd name="T35" fmla="*/ 96 h 107"/>
                  <a:gd name="T36" fmla="*/ 120 w 199"/>
                  <a:gd name="T37" fmla="*/ 100 h 107"/>
                  <a:gd name="T38" fmla="*/ 128 w 199"/>
                  <a:gd name="T39" fmla="*/ 104 h 107"/>
                  <a:gd name="T40" fmla="*/ 136 w 199"/>
                  <a:gd name="T41" fmla="*/ 107 h 107"/>
                  <a:gd name="T42" fmla="*/ 146 w 199"/>
                  <a:gd name="T43" fmla="*/ 107 h 107"/>
                  <a:gd name="T44" fmla="*/ 146 w 199"/>
                  <a:gd name="T45" fmla="*/ 107 h 107"/>
                  <a:gd name="T46" fmla="*/ 157 w 199"/>
                  <a:gd name="T47" fmla="*/ 106 h 107"/>
                  <a:gd name="T48" fmla="*/ 166 w 199"/>
                  <a:gd name="T49" fmla="*/ 103 h 107"/>
                  <a:gd name="T50" fmla="*/ 176 w 199"/>
                  <a:gd name="T51" fmla="*/ 98 h 107"/>
                  <a:gd name="T52" fmla="*/ 182 w 199"/>
                  <a:gd name="T53" fmla="*/ 92 h 107"/>
                  <a:gd name="T54" fmla="*/ 189 w 199"/>
                  <a:gd name="T55" fmla="*/ 84 h 107"/>
                  <a:gd name="T56" fmla="*/ 194 w 199"/>
                  <a:gd name="T57" fmla="*/ 75 h 107"/>
                  <a:gd name="T58" fmla="*/ 197 w 199"/>
                  <a:gd name="T59" fmla="*/ 65 h 107"/>
                  <a:gd name="T60" fmla="*/ 199 w 199"/>
                  <a:gd name="T61" fmla="*/ 54 h 107"/>
                  <a:gd name="T62" fmla="*/ 199 w 199"/>
                  <a:gd name="T63" fmla="*/ 54 h 107"/>
                  <a:gd name="T64" fmla="*/ 197 w 199"/>
                  <a:gd name="T65" fmla="*/ 44 h 107"/>
                  <a:gd name="T66" fmla="*/ 194 w 199"/>
                  <a:gd name="T67" fmla="*/ 33 h 107"/>
                  <a:gd name="T68" fmla="*/ 189 w 199"/>
                  <a:gd name="T69" fmla="*/ 25 h 107"/>
                  <a:gd name="T70" fmla="*/ 182 w 199"/>
                  <a:gd name="T71" fmla="*/ 17 h 107"/>
                  <a:gd name="T72" fmla="*/ 176 w 199"/>
                  <a:gd name="T73" fmla="*/ 10 h 107"/>
                  <a:gd name="T74" fmla="*/ 166 w 199"/>
                  <a:gd name="T75" fmla="*/ 5 h 107"/>
                  <a:gd name="T76" fmla="*/ 157 w 199"/>
                  <a:gd name="T77" fmla="*/ 2 h 107"/>
                  <a:gd name="T78" fmla="*/ 146 w 199"/>
                  <a:gd name="T79" fmla="*/ 0 h 107"/>
                  <a:gd name="T80" fmla="*/ 146 w 199"/>
                  <a:gd name="T8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07">
                    <a:moveTo>
                      <a:pt x="146" y="0"/>
                    </a:moveTo>
                    <a:lnTo>
                      <a:pt x="146" y="0"/>
                    </a:lnTo>
                    <a:lnTo>
                      <a:pt x="136" y="2"/>
                    </a:lnTo>
                    <a:lnTo>
                      <a:pt x="127" y="5"/>
                    </a:lnTo>
                    <a:lnTo>
                      <a:pt x="119" y="9"/>
                    </a:lnTo>
                    <a:lnTo>
                      <a:pt x="112" y="13"/>
                    </a:lnTo>
                    <a:lnTo>
                      <a:pt x="105" y="19"/>
                    </a:lnTo>
                    <a:lnTo>
                      <a:pt x="100" y="26"/>
                    </a:lnTo>
                    <a:lnTo>
                      <a:pt x="96" y="34"/>
                    </a:lnTo>
                    <a:lnTo>
                      <a:pt x="93" y="44"/>
                    </a:lnTo>
                    <a:lnTo>
                      <a:pt x="0" y="44"/>
                    </a:lnTo>
                    <a:lnTo>
                      <a:pt x="0" y="67"/>
                    </a:lnTo>
                    <a:lnTo>
                      <a:pt x="93" y="67"/>
                    </a:lnTo>
                    <a:lnTo>
                      <a:pt x="93" y="67"/>
                    </a:lnTo>
                    <a:lnTo>
                      <a:pt x="97" y="76"/>
                    </a:lnTo>
                    <a:lnTo>
                      <a:pt x="101" y="83"/>
                    </a:lnTo>
                    <a:lnTo>
                      <a:pt x="107" y="89"/>
                    </a:lnTo>
                    <a:lnTo>
                      <a:pt x="112" y="96"/>
                    </a:lnTo>
                    <a:lnTo>
                      <a:pt x="120" y="100"/>
                    </a:lnTo>
                    <a:lnTo>
                      <a:pt x="128" y="104"/>
                    </a:lnTo>
                    <a:lnTo>
                      <a:pt x="136" y="107"/>
                    </a:lnTo>
                    <a:lnTo>
                      <a:pt x="146" y="107"/>
                    </a:lnTo>
                    <a:lnTo>
                      <a:pt x="146" y="107"/>
                    </a:lnTo>
                    <a:lnTo>
                      <a:pt x="157" y="106"/>
                    </a:lnTo>
                    <a:lnTo>
                      <a:pt x="166" y="103"/>
                    </a:lnTo>
                    <a:lnTo>
                      <a:pt x="176" y="98"/>
                    </a:lnTo>
                    <a:lnTo>
                      <a:pt x="182" y="92"/>
                    </a:lnTo>
                    <a:lnTo>
                      <a:pt x="189" y="84"/>
                    </a:lnTo>
                    <a:lnTo>
                      <a:pt x="194" y="75"/>
                    </a:lnTo>
                    <a:lnTo>
                      <a:pt x="197" y="65"/>
                    </a:lnTo>
                    <a:lnTo>
                      <a:pt x="199" y="54"/>
                    </a:lnTo>
                    <a:lnTo>
                      <a:pt x="199" y="54"/>
                    </a:lnTo>
                    <a:lnTo>
                      <a:pt x="197" y="44"/>
                    </a:lnTo>
                    <a:lnTo>
                      <a:pt x="194" y="33"/>
                    </a:lnTo>
                    <a:lnTo>
                      <a:pt x="189" y="25"/>
                    </a:lnTo>
                    <a:lnTo>
                      <a:pt x="182" y="17"/>
                    </a:lnTo>
                    <a:lnTo>
                      <a:pt x="176" y="10"/>
                    </a:lnTo>
                    <a:lnTo>
                      <a:pt x="166" y="5"/>
                    </a:lnTo>
                    <a:lnTo>
                      <a:pt x="157" y="2"/>
                    </a:lnTo>
                    <a:lnTo>
                      <a:pt x="146" y="0"/>
                    </a:lnTo>
                    <a:lnTo>
                      <a:pt x="146" y="0"/>
                    </a:lnTo>
                    <a:close/>
                  </a:path>
                </a:pathLst>
              </a:custGeom>
              <a:solidFill>
                <a:srgbClr val="00BCEB"/>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39" name="Freeform 130">
                <a:extLst>
                  <a:ext uri="{FF2B5EF4-FFF2-40B4-BE49-F238E27FC236}">
                    <a16:creationId xmlns:a16="http://schemas.microsoft.com/office/drawing/2014/main" id="{A45D899B-5B1D-0B42-AF44-B7773B88D447}"/>
                  </a:ext>
                </a:extLst>
              </p:cNvPr>
              <p:cNvSpPr>
                <a:spLocks/>
              </p:cNvSpPr>
              <p:nvPr/>
            </p:nvSpPr>
            <p:spPr bwMode="auto">
              <a:xfrm>
                <a:off x="4710113" y="1611312"/>
                <a:ext cx="107950" cy="104775"/>
              </a:xfrm>
              <a:custGeom>
                <a:avLst/>
                <a:gdLst>
                  <a:gd name="T0" fmla="*/ 52 w 135"/>
                  <a:gd name="T1" fmla="*/ 35 h 133"/>
                  <a:gd name="T2" fmla="*/ 18 w 135"/>
                  <a:gd name="T3" fmla="*/ 0 h 133"/>
                  <a:gd name="T4" fmla="*/ 18 w 135"/>
                  <a:gd name="T5" fmla="*/ 0 h 133"/>
                  <a:gd name="T6" fmla="*/ 15 w 135"/>
                  <a:gd name="T7" fmla="*/ 6 h 133"/>
                  <a:gd name="T8" fmla="*/ 11 w 135"/>
                  <a:gd name="T9" fmla="*/ 11 h 133"/>
                  <a:gd name="T10" fmla="*/ 6 w 135"/>
                  <a:gd name="T11" fmla="*/ 15 h 133"/>
                  <a:gd name="T12" fmla="*/ 0 w 135"/>
                  <a:gd name="T13" fmla="*/ 17 h 133"/>
                  <a:gd name="T14" fmla="*/ 35 w 135"/>
                  <a:gd name="T15" fmla="*/ 53 h 133"/>
                  <a:gd name="T16" fmla="*/ 35 w 135"/>
                  <a:gd name="T17" fmla="*/ 53 h 133"/>
                  <a:gd name="T18" fmla="*/ 33 w 135"/>
                  <a:gd name="T19" fmla="*/ 61 h 133"/>
                  <a:gd name="T20" fmla="*/ 30 w 135"/>
                  <a:gd name="T21" fmla="*/ 69 h 133"/>
                  <a:gd name="T22" fmla="*/ 29 w 135"/>
                  <a:gd name="T23" fmla="*/ 77 h 133"/>
                  <a:gd name="T24" fmla="*/ 29 w 135"/>
                  <a:gd name="T25" fmla="*/ 85 h 133"/>
                  <a:gd name="T26" fmla="*/ 30 w 135"/>
                  <a:gd name="T27" fmla="*/ 95 h 133"/>
                  <a:gd name="T28" fmla="*/ 34 w 135"/>
                  <a:gd name="T29" fmla="*/ 103 h 133"/>
                  <a:gd name="T30" fmla="*/ 38 w 135"/>
                  <a:gd name="T31" fmla="*/ 111 h 133"/>
                  <a:gd name="T32" fmla="*/ 44 w 135"/>
                  <a:gd name="T33" fmla="*/ 118 h 133"/>
                  <a:gd name="T34" fmla="*/ 44 w 135"/>
                  <a:gd name="T35" fmla="*/ 118 h 133"/>
                  <a:gd name="T36" fmla="*/ 53 w 135"/>
                  <a:gd name="T37" fmla="*/ 124 h 133"/>
                  <a:gd name="T38" fmla="*/ 61 w 135"/>
                  <a:gd name="T39" fmla="*/ 129 h 133"/>
                  <a:gd name="T40" fmla="*/ 72 w 135"/>
                  <a:gd name="T41" fmla="*/ 133 h 133"/>
                  <a:gd name="T42" fmla="*/ 81 w 135"/>
                  <a:gd name="T43" fmla="*/ 133 h 133"/>
                  <a:gd name="T44" fmla="*/ 92 w 135"/>
                  <a:gd name="T45" fmla="*/ 133 h 133"/>
                  <a:gd name="T46" fmla="*/ 102 w 135"/>
                  <a:gd name="T47" fmla="*/ 129 h 133"/>
                  <a:gd name="T48" fmla="*/ 111 w 135"/>
                  <a:gd name="T49" fmla="*/ 124 h 133"/>
                  <a:gd name="T50" fmla="*/ 119 w 135"/>
                  <a:gd name="T51" fmla="*/ 118 h 133"/>
                  <a:gd name="T52" fmla="*/ 119 w 135"/>
                  <a:gd name="T53" fmla="*/ 118 h 133"/>
                  <a:gd name="T54" fmla="*/ 126 w 135"/>
                  <a:gd name="T55" fmla="*/ 110 h 133"/>
                  <a:gd name="T56" fmla="*/ 131 w 135"/>
                  <a:gd name="T57" fmla="*/ 100 h 133"/>
                  <a:gd name="T58" fmla="*/ 134 w 135"/>
                  <a:gd name="T59" fmla="*/ 89 h 133"/>
                  <a:gd name="T60" fmla="*/ 135 w 135"/>
                  <a:gd name="T61" fmla="*/ 80 h 133"/>
                  <a:gd name="T62" fmla="*/ 134 w 135"/>
                  <a:gd name="T63" fmla="*/ 69 h 133"/>
                  <a:gd name="T64" fmla="*/ 131 w 135"/>
                  <a:gd name="T65" fmla="*/ 60 h 133"/>
                  <a:gd name="T66" fmla="*/ 126 w 135"/>
                  <a:gd name="T67" fmla="*/ 50 h 133"/>
                  <a:gd name="T68" fmla="*/ 119 w 135"/>
                  <a:gd name="T69" fmla="*/ 42 h 133"/>
                  <a:gd name="T70" fmla="*/ 119 w 135"/>
                  <a:gd name="T71" fmla="*/ 42 h 133"/>
                  <a:gd name="T72" fmla="*/ 112 w 135"/>
                  <a:gd name="T73" fmla="*/ 35 h 133"/>
                  <a:gd name="T74" fmla="*/ 104 w 135"/>
                  <a:gd name="T75" fmla="*/ 31 h 133"/>
                  <a:gd name="T76" fmla="*/ 96 w 135"/>
                  <a:gd name="T77" fmla="*/ 29 h 133"/>
                  <a:gd name="T78" fmla="*/ 87 w 135"/>
                  <a:gd name="T79" fmla="*/ 27 h 133"/>
                  <a:gd name="T80" fmla="*/ 77 w 135"/>
                  <a:gd name="T81" fmla="*/ 27 h 133"/>
                  <a:gd name="T82" fmla="*/ 69 w 135"/>
                  <a:gd name="T83" fmla="*/ 29 h 133"/>
                  <a:gd name="T84" fmla="*/ 60 w 135"/>
                  <a:gd name="T85" fmla="*/ 31 h 133"/>
                  <a:gd name="T86" fmla="*/ 52 w 135"/>
                  <a:gd name="T87" fmla="*/ 35 h 133"/>
                  <a:gd name="T88" fmla="*/ 52 w 135"/>
                  <a:gd name="T89"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3">
                    <a:moveTo>
                      <a:pt x="52" y="35"/>
                    </a:moveTo>
                    <a:lnTo>
                      <a:pt x="18" y="0"/>
                    </a:lnTo>
                    <a:lnTo>
                      <a:pt x="18" y="0"/>
                    </a:lnTo>
                    <a:lnTo>
                      <a:pt x="15" y="6"/>
                    </a:lnTo>
                    <a:lnTo>
                      <a:pt x="11" y="11"/>
                    </a:lnTo>
                    <a:lnTo>
                      <a:pt x="6" y="15"/>
                    </a:lnTo>
                    <a:lnTo>
                      <a:pt x="0" y="17"/>
                    </a:lnTo>
                    <a:lnTo>
                      <a:pt x="35" y="53"/>
                    </a:lnTo>
                    <a:lnTo>
                      <a:pt x="35" y="53"/>
                    </a:lnTo>
                    <a:lnTo>
                      <a:pt x="33" y="61"/>
                    </a:lnTo>
                    <a:lnTo>
                      <a:pt x="30" y="69"/>
                    </a:lnTo>
                    <a:lnTo>
                      <a:pt x="29" y="77"/>
                    </a:lnTo>
                    <a:lnTo>
                      <a:pt x="29" y="85"/>
                    </a:lnTo>
                    <a:lnTo>
                      <a:pt x="30" y="95"/>
                    </a:lnTo>
                    <a:lnTo>
                      <a:pt x="34" y="103"/>
                    </a:lnTo>
                    <a:lnTo>
                      <a:pt x="38" y="111"/>
                    </a:lnTo>
                    <a:lnTo>
                      <a:pt x="44" y="118"/>
                    </a:lnTo>
                    <a:lnTo>
                      <a:pt x="44" y="118"/>
                    </a:lnTo>
                    <a:lnTo>
                      <a:pt x="53" y="124"/>
                    </a:lnTo>
                    <a:lnTo>
                      <a:pt x="61" y="129"/>
                    </a:lnTo>
                    <a:lnTo>
                      <a:pt x="72" y="133"/>
                    </a:lnTo>
                    <a:lnTo>
                      <a:pt x="81" y="133"/>
                    </a:lnTo>
                    <a:lnTo>
                      <a:pt x="92" y="133"/>
                    </a:lnTo>
                    <a:lnTo>
                      <a:pt x="102" y="129"/>
                    </a:lnTo>
                    <a:lnTo>
                      <a:pt x="111" y="124"/>
                    </a:lnTo>
                    <a:lnTo>
                      <a:pt x="119" y="118"/>
                    </a:lnTo>
                    <a:lnTo>
                      <a:pt x="119" y="118"/>
                    </a:lnTo>
                    <a:lnTo>
                      <a:pt x="126" y="110"/>
                    </a:lnTo>
                    <a:lnTo>
                      <a:pt x="131" y="100"/>
                    </a:lnTo>
                    <a:lnTo>
                      <a:pt x="134" y="89"/>
                    </a:lnTo>
                    <a:lnTo>
                      <a:pt x="135" y="80"/>
                    </a:lnTo>
                    <a:lnTo>
                      <a:pt x="134" y="69"/>
                    </a:lnTo>
                    <a:lnTo>
                      <a:pt x="131" y="60"/>
                    </a:lnTo>
                    <a:lnTo>
                      <a:pt x="126" y="50"/>
                    </a:lnTo>
                    <a:lnTo>
                      <a:pt x="119" y="42"/>
                    </a:lnTo>
                    <a:lnTo>
                      <a:pt x="119" y="42"/>
                    </a:lnTo>
                    <a:lnTo>
                      <a:pt x="112" y="35"/>
                    </a:lnTo>
                    <a:lnTo>
                      <a:pt x="104" y="31"/>
                    </a:lnTo>
                    <a:lnTo>
                      <a:pt x="96" y="29"/>
                    </a:lnTo>
                    <a:lnTo>
                      <a:pt x="87" y="27"/>
                    </a:lnTo>
                    <a:lnTo>
                      <a:pt x="77" y="27"/>
                    </a:lnTo>
                    <a:lnTo>
                      <a:pt x="69" y="29"/>
                    </a:lnTo>
                    <a:lnTo>
                      <a:pt x="60" y="31"/>
                    </a:lnTo>
                    <a:lnTo>
                      <a:pt x="52" y="35"/>
                    </a:lnTo>
                    <a:lnTo>
                      <a:pt x="52" y="35"/>
                    </a:lnTo>
                    <a:close/>
                  </a:path>
                </a:pathLst>
              </a:custGeom>
              <a:solidFill>
                <a:srgbClr val="00BCEB"/>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sp>
            <p:nvSpPr>
              <p:cNvPr id="40" name="Freeform 131">
                <a:extLst>
                  <a:ext uri="{FF2B5EF4-FFF2-40B4-BE49-F238E27FC236}">
                    <a16:creationId xmlns:a16="http://schemas.microsoft.com/office/drawing/2014/main" id="{10E3DBF0-8BAA-7D41-80DE-B5543B6F9E1F}"/>
                  </a:ext>
                </a:extLst>
              </p:cNvPr>
              <p:cNvSpPr>
                <a:spLocks/>
              </p:cNvSpPr>
              <p:nvPr/>
            </p:nvSpPr>
            <p:spPr bwMode="auto">
              <a:xfrm>
                <a:off x="4575175" y="1625600"/>
                <a:ext cx="84138" cy="157163"/>
              </a:xfrm>
              <a:custGeom>
                <a:avLst/>
                <a:gdLst>
                  <a:gd name="T0" fmla="*/ 66 w 107"/>
                  <a:gd name="T1" fmla="*/ 92 h 197"/>
                  <a:gd name="T2" fmla="*/ 66 w 107"/>
                  <a:gd name="T3" fmla="*/ 0 h 197"/>
                  <a:gd name="T4" fmla="*/ 42 w 107"/>
                  <a:gd name="T5" fmla="*/ 0 h 197"/>
                  <a:gd name="T6" fmla="*/ 42 w 107"/>
                  <a:gd name="T7" fmla="*/ 92 h 197"/>
                  <a:gd name="T8" fmla="*/ 42 w 107"/>
                  <a:gd name="T9" fmla="*/ 92 h 197"/>
                  <a:gd name="T10" fmla="*/ 34 w 107"/>
                  <a:gd name="T11" fmla="*/ 93 h 197"/>
                  <a:gd name="T12" fmla="*/ 26 w 107"/>
                  <a:gd name="T13" fmla="*/ 97 h 197"/>
                  <a:gd name="T14" fmla="*/ 19 w 107"/>
                  <a:gd name="T15" fmla="*/ 103 h 197"/>
                  <a:gd name="T16" fmla="*/ 12 w 107"/>
                  <a:gd name="T17" fmla="*/ 110 h 197"/>
                  <a:gd name="T18" fmla="*/ 7 w 107"/>
                  <a:gd name="T19" fmla="*/ 118 h 197"/>
                  <a:gd name="T20" fmla="*/ 3 w 107"/>
                  <a:gd name="T21" fmla="*/ 126 h 197"/>
                  <a:gd name="T22" fmla="*/ 0 w 107"/>
                  <a:gd name="T23" fmla="*/ 134 h 197"/>
                  <a:gd name="T24" fmla="*/ 0 w 107"/>
                  <a:gd name="T25" fmla="*/ 143 h 197"/>
                  <a:gd name="T26" fmla="*/ 0 w 107"/>
                  <a:gd name="T27" fmla="*/ 143 h 197"/>
                  <a:gd name="T28" fmla="*/ 2 w 107"/>
                  <a:gd name="T29" fmla="*/ 154 h 197"/>
                  <a:gd name="T30" fmla="*/ 4 w 107"/>
                  <a:gd name="T31" fmla="*/ 165 h 197"/>
                  <a:gd name="T32" fmla="*/ 10 w 107"/>
                  <a:gd name="T33" fmla="*/ 173 h 197"/>
                  <a:gd name="T34" fmla="*/ 15 w 107"/>
                  <a:gd name="T35" fmla="*/ 181 h 197"/>
                  <a:gd name="T36" fmla="*/ 23 w 107"/>
                  <a:gd name="T37" fmla="*/ 188 h 197"/>
                  <a:gd name="T38" fmla="*/ 33 w 107"/>
                  <a:gd name="T39" fmla="*/ 192 h 197"/>
                  <a:gd name="T40" fmla="*/ 42 w 107"/>
                  <a:gd name="T41" fmla="*/ 196 h 197"/>
                  <a:gd name="T42" fmla="*/ 53 w 107"/>
                  <a:gd name="T43" fmla="*/ 197 h 197"/>
                  <a:gd name="T44" fmla="*/ 53 w 107"/>
                  <a:gd name="T45" fmla="*/ 197 h 197"/>
                  <a:gd name="T46" fmla="*/ 64 w 107"/>
                  <a:gd name="T47" fmla="*/ 196 h 197"/>
                  <a:gd name="T48" fmla="*/ 74 w 107"/>
                  <a:gd name="T49" fmla="*/ 192 h 197"/>
                  <a:gd name="T50" fmla="*/ 82 w 107"/>
                  <a:gd name="T51" fmla="*/ 188 h 197"/>
                  <a:gd name="T52" fmla="*/ 91 w 107"/>
                  <a:gd name="T53" fmla="*/ 181 h 197"/>
                  <a:gd name="T54" fmla="*/ 97 w 107"/>
                  <a:gd name="T55" fmla="*/ 173 h 197"/>
                  <a:gd name="T56" fmla="*/ 103 w 107"/>
                  <a:gd name="T57" fmla="*/ 165 h 197"/>
                  <a:gd name="T58" fmla="*/ 105 w 107"/>
                  <a:gd name="T59" fmla="*/ 154 h 197"/>
                  <a:gd name="T60" fmla="*/ 107 w 107"/>
                  <a:gd name="T61" fmla="*/ 143 h 197"/>
                  <a:gd name="T62" fmla="*/ 107 w 107"/>
                  <a:gd name="T63" fmla="*/ 143 h 197"/>
                  <a:gd name="T64" fmla="*/ 105 w 107"/>
                  <a:gd name="T65" fmla="*/ 134 h 197"/>
                  <a:gd name="T66" fmla="*/ 103 w 107"/>
                  <a:gd name="T67" fmla="*/ 126 h 197"/>
                  <a:gd name="T68" fmla="*/ 100 w 107"/>
                  <a:gd name="T69" fmla="*/ 118 h 197"/>
                  <a:gd name="T70" fmla="*/ 95 w 107"/>
                  <a:gd name="T71" fmla="*/ 111 h 197"/>
                  <a:gd name="T72" fmla="*/ 89 w 107"/>
                  <a:gd name="T73" fmla="*/ 104 h 197"/>
                  <a:gd name="T74" fmla="*/ 82 w 107"/>
                  <a:gd name="T75" fmla="*/ 99 h 197"/>
                  <a:gd name="T76" fmla="*/ 74 w 107"/>
                  <a:gd name="T77" fmla="*/ 95 h 197"/>
                  <a:gd name="T78" fmla="*/ 66 w 107"/>
                  <a:gd name="T79" fmla="*/ 92 h 197"/>
                  <a:gd name="T80" fmla="*/ 66 w 107"/>
                  <a:gd name="T81" fmla="*/ 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66" y="92"/>
                    </a:moveTo>
                    <a:lnTo>
                      <a:pt x="66" y="0"/>
                    </a:lnTo>
                    <a:lnTo>
                      <a:pt x="42" y="0"/>
                    </a:lnTo>
                    <a:lnTo>
                      <a:pt x="42" y="92"/>
                    </a:lnTo>
                    <a:lnTo>
                      <a:pt x="42" y="92"/>
                    </a:lnTo>
                    <a:lnTo>
                      <a:pt x="34" y="93"/>
                    </a:lnTo>
                    <a:lnTo>
                      <a:pt x="26" y="97"/>
                    </a:lnTo>
                    <a:lnTo>
                      <a:pt x="19" y="103"/>
                    </a:lnTo>
                    <a:lnTo>
                      <a:pt x="12" y="110"/>
                    </a:lnTo>
                    <a:lnTo>
                      <a:pt x="7" y="118"/>
                    </a:lnTo>
                    <a:lnTo>
                      <a:pt x="3" y="126"/>
                    </a:lnTo>
                    <a:lnTo>
                      <a:pt x="0" y="134"/>
                    </a:lnTo>
                    <a:lnTo>
                      <a:pt x="0" y="143"/>
                    </a:lnTo>
                    <a:lnTo>
                      <a:pt x="0" y="143"/>
                    </a:lnTo>
                    <a:lnTo>
                      <a:pt x="2" y="154"/>
                    </a:lnTo>
                    <a:lnTo>
                      <a:pt x="4" y="165"/>
                    </a:lnTo>
                    <a:lnTo>
                      <a:pt x="10" y="173"/>
                    </a:lnTo>
                    <a:lnTo>
                      <a:pt x="15" y="181"/>
                    </a:lnTo>
                    <a:lnTo>
                      <a:pt x="23" y="188"/>
                    </a:lnTo>
                    <a:lnTo>
                      <a:pt x="33" y="192"/>
                    </a:lnTo>
                    <a:lnTo>
                      <a:pt x="42" y="196"/>
                    </a:lnTo>
                    <a:lnTo>
                      <a:pt x="53" y="197"/>
                    </a:lnTo>
                    <a:lnTo>
                      <a:pt x="53" y="197"/>
                    </a:lnTo>
                    <a:lnTo>
                      <a:pt x="64" y="196"/>
                    </a:lnTo>
                    <a:lnTo>
                      <a:pt x="74" y="192"/>
                    </a:lnTo>
                    <a:lnTo>
                      <a:pt x="82" y="188"/>
                    </a:lnTo>
                    <a:lnTo>
                      <a:pt x="91" y="181"/>
                    </a:lnTo>
                    <a:lnTo>
                      <a:pt x="97" y="173"/>
                    </a:lnTo>
                    <a:lnTo>
                      <a:pt x="103" y="165"/>
                    </a:lnTo>
                    <a:lnTo>
                      <a:pt x="105" y="154"/>
                    </a:lnTo>
                    <a:lnTo>
                      <a:pt x="107" y="143"/>
                    </a:lnTo>
                    <a:lnTo>
                      <a:pt x="107" y="143"/>
                    </a:lnTo>
                    <a:lnTo>
                      <a:pt x="105" y="134"/>
                    </a:lnTo>
                    <a:lnTo>
                      <a:pt x="103" y="126"/>
                    </a:lnTo>
                    <a:lnTo>
                      <a:pt x="100" y="118"/>
                    </a:lnTo>
                    <a:lnTo>
                      <a:pt x="95" y="111"/>
                    </a:lnTo>
                    <a:lnTo>
                      <a:pt x="89" y="104"/>
                    </a:lnTo>
                    <a:lnTo>
                      <a:pt x="82" y="99"/>
                    </a:lnTo>
                    <a:lnTo>
                      <a:pt x="74" y="95"/>
                    </a:lnTo>
                    <a:lnTo>
                      <a:pt x="66" y="92"/>
                    </a:lnTo>
                    <a:lnTo>
                      <a:pt x="66" y="92"/>
                    </a:lnTo>
                    <a:close/>
                  </a:path>
                </a:pathLst>
              </a:custGeom>
              <a:solidFill>
                <a:srgbClr val="00BCEB"/>
              </a:solidFill>
              <a:ln>
                <a:noFill/>
              </a:ln>
              <a:extLst>
                <a:ext uri="{91240B29-F687-4f45-9708-019B960494DF}"/>
              </a:extLst>
            </p:spPr>
            <p:txBody>
              <a:bodyPr/>
              <a:lstStyle/>
              <a:p>
                <a:pPr eaLnBrk="1" hangingPunct="1">
                  <a:defRPr/>
                </a:pPr>
                <a:endParaRPr lang="en-US">
                  <a:solidFill>
                    <a:srgbClr val="FFFFFF"/>
                  </a:solidFill>
                  <a:latin typeface="CiscoSans Thin" panose="020B0203020201020303"/>
                  <a:ea typeface="ＭＳ Ｐゴシック" charset="0"/>
                  <a:cs typeface="CiscoSansTT Light"/>
                </a:endParaRPr>
              </a:p>
            </p:txBody>
          </p:sp>
        </p:grpSp>
      </p:grpSp>
    </p:spTree>
    <p:extLst>
      <p:ext uri="{BB962C8B-B14F-4D97-AF65-F5344CB8AC3E}">
        <p14:creationId xmlns:p14="http://schemas.microsoft.com/office/powerpoint/2010/main" val="1371264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8" hidden="1">
            <a:extLst>
              <a:ext uri="{FF2B5EF4-FFF2-40B4-BE49-F238E27FC236}">
                <a16:creationId xmlns:a16="http://schemas.microsoft.com/office/drawing/2014/main" id="{4637CB1B-9238-BD44-9718-13987BC1CD37}"/>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099" name="think-cell Slide" r:id="rId5" imgW="38100" imgH="38100" progId="TCLayout.ActiveDocument.1">
                  <p:embed/>
                </p:oleObj>
              </mc:Choice>
              <mc:Fallback>
                <p:oleObj name="think-cell Slide" r:id="rId5" imgW="38100" imgH="38100" progId="TCLayout.ActiveDocument.1">
                  <p:embed/>
                  <p:pic>
                    <p:nvPicPr>
                      <p:cNvPr id="13314" name="Object 8" hidden="1">
                        <a:extLst>
                          <a:ext uri="{FF2B5EF4-FFF2-40B4-BE49-F238E27FC236}">
                            <a16:creationId xmlns:a16="http://schemas.microsoft.com/office/drawing/2014/main" id="{4637CB1B-9238-BD44-9718-13987BC1C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Rounded Rectangle 63">
            <a:extLst>
              <a:ext uri="{FF2B5EF4-FFF2-40B4-BE49-F238E27FC236}">
                <a16:creationId xmlns:a16="http://schemas.microsoft.com/office/drawing/2014/main" id="{4927E54D-ADDD-B24B-9838-4EFA57FB03EB}"/>
              </a:ext>
            </a:extLst>
          </p:cNvPr>
          <p:cNvSpPr/>
          <p:nvPr/>
        </p:nvSpPr>
        <p:spPr>
          <a:xfrm>
            <a:off x="533400" y="1450975"/>
            <a:ext cx="8115300" cy="3016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defTabSz="457181" eaLnBrk="1" fontAlgn="auto" hangingPunct="1">
              <a:spcBef>
                <a:spcPts val="0"/>
              </a:spcBef>
              <a:spcAft>
                <a:spcPts val="0"/>
              </a:spcAft>
              <a:defRPr/>
            </a:pPr>
            <a:r>
              <a:rPr lang="en-US" sz="1400" dirty="0">
                <a:solidFill>
                  <a:srgbClr val="FFFFFF"/>
                </a:solidFill>
                <a:latin typeface="CiscoSans ExtraLight" panose="020B0303020201020303" pitchFamily="34" charset="0"/>
                <a:cs typeface="CiscoSansTT" panose="020B0503020201020303" pitchFamily="34" charset="0"/>
              </a:rPr>
              <a:t>Retainer </a:t>
            </a:r>
          </a:p>
        </p:txBody>
      </p:sp>
      <p:sp>
        <p:nvSpPr>
          <p:cNvPr id="65" name="Rectangle 64">
            <a:extLst>
              <a:ext uri="{FF2B5EF4-FFF2-40B4-BE49-F238E27FC236}">
                <a16:creationId xmlns:a16="http://schemas.microsoft.com/office/drawing/2014/main" id="{39D158C0-EDA7-9F4D-9C99-7F7BAEEAF2C1}"/>
              </a:ext>
            </a:extLst>
          </p:cNvPr>
          <p:cNvSpPr/>
          <p:nvPr/>
        </p:nvSpPr>
        <p:spPr>
          <a:xfrm>
            <a:off x="1277938" y="2162175"/>
            <a:ext cx="968375" cy="369888"/>
          </a:xfrm>
          <a:prstGeom prst="rect">
            <a:avLst/>
          </a:prstGeom>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Annual  Subscription </a:t>
            </a:r>
            <a:endParaRPr lang="en-US" sz="2700" dirty="0">
              <a:solidFill>
                <a:schemeClr val="tx1">
                  <a:lumMod val="50000"/>
                  <a:lumOff val="50000"/>
                </a:schemeClr>
              </a:solidFill>
              <a:latin typeface="CiscoSansTT ExtraLight"/>
              <a:ea typeface=""/>
            </a:endParaRPr>
          </a:p>
        </p:txBody>
      </p:sp>
      <p:sp>
        <p:nvSpPr>
          <p:cNvPr id="92" name="Rounded Rectangle 91">
            <a:extLst>
              <a:ext uri="{FF2B5EF4-FFF2-40B4-BE49-F238E27FC236}">
                <a16:creationId xmlns:a16="http://schemas.microsoft.com/office/drawing/2014/main" id="{F809007E-C160-744A-9EE8-93D8B98EA0B9}"/>
              </a:ext>
            </a:extLst>
          </p:cNvPr>
          <p:cNvSpPr/>
          <p:nvPr/>
        </p:nvSpPr>
        <p:spPr>
          <a:xfrm>
            <a:off x="533400" y="3405188"/>
            <a:ext cx="6197600" cy="3016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defTabSz="457181" eaLnBrk="1" fontAlgn="auto" hangingPunct="1">
              <a:spcBef>
                <a:spcPts val="0"/>
              </a:spcBef>
              <a:spcAft>
                <a:spcPts val="0"/>
              </a:spcAft>
              <a:defRPr/>
            </a:pPr>
            <a:r>
              <a:rPr lang="en-US" sz="1400" dirty="0">
                <a:solidFill>
                  <a:srgbClr val="FFFFFF"/>
                </a:solidFill>
                <a:latin typeface="CiscoSans ExtraLight" panose="020B0303020201020303" pitchFamily="34" charset="0"/>
                <a:cs typeface="CiscoSansTT" panose="020B0503020201020303" pitchFamily="34" charset="0"/>
              </a:rPr>
              <a:t>Proactive </a:t>
            </a:r>
          </a:p>
        </p:txBody>
      </p:sp>
      <p:sp>
        <p:nvSpPr>
          <p:cNvPr id="96" name="Rounded Rectangle 95">
            <a:extLst>
              <a:ext uri="{FF2B5EF4-FFF2-40B4-BE49-F238E27FC236}">
                <a16:creationId xmlns:a16="http://schemas.microsoft.com/office/drawing/2014/main" id="{7C3D4C94-2A2E-3646-9529-1E0B191B622C}"/>
              </a:ext>
            </a:extLst>
          </p:cNvPr>
          <p:cNvSpPr/>
          <p:nvPr/>
        </p:nvSpPr>
        <p:spPr>
          <a:xfrm>
            <a:off x="6969125" y="3427413"/>
            <a:ext cx="1666875" cy="301625"/>
          </a:xfrm>
          <a:prstGeom prst="roundRect">
            <a:avLst>
              <a:gd name="adj" fmla="val 481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defTabSz="457181" eaLnBrk="1" fontAlgn="auto" hangingPunct="1">
              <a:spcBef>
                <a:spcPts val="0"/>
              </a:spcBef>
              <a:spcAft>
                <a:spcPts val="0"/>
              </a:spcAft>
              <a:defRPr/>
            </a:pPr>
            <a:r>
              <a:rPr lang="en-US" sz="1200" dirty="0">
                <a:solidFill>
                  <a:srgbClr val="FFFFFF"/>
                </a:solidFill>
                <a:latin typeface="CiscoSans ExtraLight" panose="020B0303020201020303" pitchFamily="34" charset="0"/>
                <a:cs typeface="CiscoSansTT" panose="020B0503020201020303" pitchFamily="34" charset="0"/>
              </a:rPr>
              <a:t>Emergency </a:t>
            </a:r>
          </a:p>
        </p:txBody>
      </p:sp>
      <p:sp>
        <p:nvSpPr>
          <p:cNvPr id="103" name="Rectangle 102">
            <a:extLst>
              <a:ext uri="{FF2B5EF4-FFF2-40B4-BE49-F238E27FC236}">
                <a16:creationId xmlns:a16="http://schemas.microsoft.com/office/drawing/2014/main" id="{93D97BDC-AC21-B44F-BA00-623F94B12EF1}"/>
              </a:ext>
            </a:extLst>
          </p:cNvPr>
          <p:cNvSpPr/>
          <p:nvPr/>
        </p:nvSpPr>
        <p:spPr>
          <a:xfrm>
            <a:off x="7161659" y="1911350"/>
            <a:ext cx="1627187" cy="922338"/>
          </a:xfrm>
          <a:prstGeom prst="rect">
            <a:avLst/>
          </a:prstGeom>
          <a:noFill/>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Access to included tools:</a:t>
            </a:r>
          </a:p>
          <a:p>
            <a:pPr marL="128588" indent="-128588" defTabSz="457181" eaLnBrk="1" fontAlgn="auto" hangingPunct="1">
              <a:spcBef>
                <a:spcPts val="0"/>
              </a:spcBef>
              <a:spcAft>
                <a:spcPts val="0"/>
              </a:spcAft>
              <a:buFont typeface="Arial" panose="020B0604020202020204" pitchFamily="34" charset="0"/>
              <a:buChar char="•"/>
              <a:defRPr/>
            </a:pPr>
            <a:r>
              <a:rPr lang="en-US" sz="900" dirty="0">
                <a:solidFill>
                  <a:schemeClr val="tx1">
                    <a:lumMod val="50000"/>
                    <a:lumOff val="50000"/>
                  </a:schemeClr>
                </a:solidFill>
                <a:latin typeface="CiscoSansTT ExtraLight"/>
                <a:ea typeface=""/>
              </a:rPr>
              <a:t>AMP for Endpoints </a:t>
            </a:r>
          </a:p>
          <a:p>
            <a:pPr marL="128588" indent="-128588" defTabSz="457181" eaLnBrk="1" fontAlgn="auto" hangingPunct="1">
              <a:spcBef>
                <a:spcPts val="0"/>
              </a:spcBef>
              <a:spcAft>
                <a:spcPts val="0"/>
              </a:spcAft>
              <a:buFont typeface="Arial" panose="020B0604020202020204" pitchFamily="34" charset="0"/>
              <a:buChar char="•"/>
              <a:defRPr/>
            </a:pPr>
            <a:r>
              <a:rPr lang="en-US" sz="900" dirty="0">
                <a:solidFill>
                  <a:schemeClr val="tx1">
                    <a:lumMod val="50000"/>
                    <a:lumOff val="50000"/>
                  </a:schemeClr>
                </a:solidFill>
                <a:latin typeface="CiscoSansTT ExtraLight"/>
                <a:ea typeface=""/>
              </a:rPr>
              <a:t>Umbrella</a:t>
            </a:r>
          </a:p>
          <a:p>
            <a:pPr marL="128588" indent="-128588" defTabSz="457181" eaLnBrk="1" fontAlgn="auto" hangingPunct="1">
              <a:spcBef>
                <a:spcPts val="0"/>
              </a:spcBef>
              <a:spcAft>
                <a:spcPts val="0"/>
              </a:spcAft>
              <a:buFont typeface="Arial" panose="020B0604020202020204" pitchFamily="34" charset="0"/>
              <a:buChar char="•"/>
              <a:defRPr/>
            </a:pPr>
            <a:r>
              <a:rPr lang="en-US" sz="900" dirty="0">
                <a:solidFill>
                  <a:schemeClr val="tx1">
                    <a:lumMod val="50000"/>
                    <a:lumOff val="50000"/>
                  </a:schemeClr>
                </a:solidFill>
                <a:latin typeface="CiscoSansTT ExtraLight"/>
                <a:ea typeface=""/>
              </a:rPr>
              <a:t>Cisco Threat Response</a:t>
            </a:r>
          </a:p>
          <a:p>
            <a:pPr marL="128588" indent="-128588" defTabSz="457181" eaLnBrk="1" fontAlgn="auto" hangingPunct="1">
              <a:spcBef>
                <a:spcPts val="0"/>
              </a:spcBef>
              <a:spcAft>
                <a:spcPts val="0"/>
              </a:spcAft>
              <a:buFont typeface="Arial" panose="020B0604020202020204" pitchFamily="34" charset="0"/>
              <a:buChar char="•"/>
              <a:defRPr/>
            </a:pPr>
            <a:r>
              <a:rPr lang="en-US" sz="900" dirty="0" err="1">
                <a:solidFill>
                  <a:schemeClr val="tx1">
                    <a:lumMod val="50000"/>
                    <a:lumOff val="50000"/>
                  </a:schemeClr>
                </a:solidFill>
                <a:latin typeface="CiscoSansTT ExtraLight"/>
                <a:ea typeface=""/>
              </a:rPr>
              <a:t>Stealthwatch</a:t>
            </a:r>
            <a:endParaRPr lang="en-US" sz="900" dirty="0">
              <a:solidFill>
                <a:schemeClr val="tx1">
                  <a:lumMod val="50000"/>
                  <a:lumOff val="50000"/>
                </a:schemeClr>
              </a:solidFill>
              <a:latin typeface="CiscoSansTT ExtraLight"/>
              <a:ea typeface=""/>
            </a:endParaRPr>
          </a:p>
          <a:p>
            <a:pPr marL="128588" indent="-128588" defTabSz="457181" eaLnBrk="1" fontAlgn="auto" hangingPunct="1">
              <a:spcBef>
                <a:spcPts val="0"/>
              </a:spcBef>
              <a:spcAft>
                <a:spcPts val="0"/>
              </a:spcAft>
              <a:buFont typeface="Arial" panose="020B0604020202020204" pitchFamily="34" charset="0"/>
              <a:buChar char="•"/>
              <a:defRPr/>
            </a:pPr>
            <a:r>
              <a:rPr lang="en-US" sz="900" dirty="0">
                <a:solidFill>
                  <a:schemeClr val="tx1">
                    <a:lumMod val="50000"/>
                    <a:lumOff val="50000"/>
                  </a:schemeClr>
                </a:solidFill>
                <a:latin typeface="CiscoSansTT ExtraLight"/>
                <a:ea typeface=""/>
              </a:rPr>
              <a:t>Threat Grid</a:t>
            </a:r>
          </a:p>
        </p:txBody>
      </p:sp>
      <p:sp>
        <p:nvSpPr>
          <p:cNvPr id="106" name="Rectangle 105">
            <a:extLst>
              <a:ext uri="{FF2B5EF4-FFF2-40B4-BE49-F238E27FC236}">
                <a16:creationId xmlns:a16="http://schemas.microsoft.com/office/drawing/2014/main" id="{00EF9314-C237-3B4E-981C-28BB0A96B387}"/>
              </a:ext>
            </a:extLst>
          </p:cNvPr>
          <p:cNvSpPr/>
          <p:nvPr/>
        </p:nvSpPr>
        <p:spPr>
          <a:xfrm>
            <a:off x="4782165" y="1948052"/>
            <a:ext cx="1711325" cy="785812"/>
          </a:xfrm>
          <a:prstGeom prst="rect">
            <a:avLst/>
          </a:prstGeom>
          <a:noFill/>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Offer may include:</a:t>
            </a:r>
          </a:p>
          <a:p>
            <a:pPr marL="128588" indent="-128588" defTabSz="457181" eaLnBrk="1" fontAlgn="auto" hangingPunct="1">
              <a:spcBef>
                <a:spcPts val="0"/>
              </a:spcBef>
              <a:spcAft>
                <a:spcPts val="0"/>
              </a:spcAft>
              <a:buFont typeface="Arial" panose="020B0604020202020204" pitchFamily="34" charset="0"/>
              <a:buChar char="•"/>
              <a:defRPr/>
            </a:pPr>
            <a:r>
              <a:rPr lang="en-US" sz="900" dirty="0">
                <a:solidFill>
                  <a:schemeClr val="tx1">
                    <a:lumMod val="50000"/>
                    <a:lumOff val="50000"/>
                  </a:schemeClr>
                </a:solidFill>
                <a:latin typeface="CiscoSansTT ExtraLight"/>
                <a:ea typeface=""/>
              </a:rPr>
              <a:t>Emergency Response</a:t>
            </a:r>
          </a:p>
          <a:p>
            <a:pPr marL="128588" indent="-128588" defTabSz="457181" eaLnBrk="1" fontAlgn="auto" hangingPunct="1">
              <a:spcBef>
                <a:spcPts val="0"/>
              </a:spcBef>
              <a:spcAft>
                <a:spcPts val="0"/>
              </a:spcAft>
              <a:buFont typeface="Arial" panose="020B0604020202020204" pitchFamily="34" charset="0"/>
              <a:buChar char="•"/>
              <a:defRPr/>
            </a:pPr>
            <a:r>
              <a:rPr lang="en-US" sz="900" dirty="0">
                <a:solidFill>
                  <a:schemeClr val="tx1">
                    <a:lumMod val="50000"/>
                    <a:lumOff val="50000"/>
                  </a:schemeClr>
                </a:solidFill>
                <a:latin typeface="CiscoSansTT ExtraLight"/>
                <a:ea typeface=""/>
              </a:rPr>
              <a:t>Proactive Threat Hunting </a:t>
            </a:r>
          </a:p>
          <a:p>
            <a:pPr marL="128588" indent="-128588" defTabSz="457181" eaLnBrk="1" fontAlgn="auto" hangingPunct="1">
              <a:spcBef>
                <a:spcPts val="0"/>
              </a:spcBef>
              <a:spcAft>
                <a:spcPts val="0"/>
              </a:spcAft>
              <a:buFont typeface="Arial" panose="020B0604020202020204" pitchFamily="34" charset="0"/>
              <a:buChar char="•"/>
              <a:defRPr/>
            </a:pPr>
            <a:r>
              <a:rPr lang="en-US" sz="900" dirty="0">
                <a:solidFill>
                  <a:schemeClr val="tx1">
                    <a:lumMod val="50000"/>
                    <a:lumOff val="50000"/>
                  </a:schemeClr>
                </a:solidFill>
                <a:latin typeface="CiscoSansTT ExtraLight"/>
                <a:ea typeface=""/>
              </a:rPr>
              <a:t>IR Readiness Assessments</a:t>
            </a:r>
          </a:p>
          <a:p>
            <a:pPr marL="128588" indent="-128588" defTabSz="457181" eaLnBrk="1" fontAlgn="auto" hangingPunct="1">
              <a:spcBef>
                <a:spcPts val="0"/>
              </a:spcBef>
              <a:spcAft>
                <a:spcPts val="0"/>
              </a:spcAft>
              <a:buFont typeface="Arial" panose="020B0604020202020204" pitchFamily="34" charset="0"/>
              <a:buChar char="•"/>
              <a:defRPr/>
            </a:pPr>
            <a:r>
              <a:rPr lang="en-US" sz="900" dirty="0">
                <a:solidFill>
                  <a:schemeClr val="tx1">
                    <a:lumMod val="50000"/>
                    <a:lumOff val="50000"/>
                  </a:schemeClr>
                </a:solidFill>
                <a:latin typeface="CiscoSansTT ExtraLight"/>
                <a:ea typeface=""/>
              </a:rPr>
              <a:t>Table Top Exercises</a:t>
            </a:r>
          </a:p>
        </p:txBody>
      </p:sp>
      <p:sp>
        <p:nvSpPr>
          <p:cNvPr id="109" name="Rectangle 108">
            <a:extLst>
              <a:ext uri="{FF2B5EF4-FFF2-40B4-BE49-F238E27FC236}">
                <a16:creationId xmlns:a16="http://schemas.microsoft.com/office/drawing/2014/main" id="{DE24F167-B7C2-F24C-9D2D-554756CA9CF5}"/>
              </a:ext>
            </a:extLst>
          </p:cNvPr>
          <p:cNvSpPr/>
          <p:nvPr/>
        </p:nvSpPr>
        <p:spPr>
          <a:xfrm>
            <a:off x="3020731" y="2119313"/>
            <a:ext cx="1011237" cy="506412"/>
          </a:xfrm>
          <a:prstGeom prst="rect">
            <a:avLst/>
          </a:prstGeom>
          <a:noFill/>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Dedicated, Seasoned Consultants </a:t>
            </a:r>
            <a:endParaRPr lang="en-US" sz="2700" dirty="0">
              <a:solidFill>
                <a:schemeClr val="tx1">
                  <a:lumMod val="50000"/>
                  <a:lumOff val="50000"/>
                </a:schemeClr>
              </a:solidFill>
              <a:latin typeface="CiscoSansTT ExtraLight"/>
              <a:ea typeface=""/>
            </a:endParaRPr>
          </a:p>
        </p:txBody>
      </p:sp>
      <p:sp>
        <p:nvSpPr>
          <p:cNvPr id="112" name="Rectangle 111">
            <a:extLst>
              <a:ext uri="{FF2B5EF4-FFF2-40B4-BE49-F238E27FC236}">
                <a16:creationId xmlns:a16="http://schemas.microsoft.com/office/drawing/2014/main" id="{EE9EF487-D967-B04F-9B55-79751595C6A1}"/>
              </a:ext>
            </a:extLst>
          </p:cNvPr>
          <p:cNvSpPr/>
          <p:nvPr/>
        </p:nvSpPr>
        <p:spPr>
          <a:xfrm>
            <a:off x="2878138" y="4164013"/>
            <a:ext cx="1247775" cy="369887"/>
          </a:xfrm>
          <a:prstGeom prst="rect">
            <a:avLst/>
          </a:prstGeom>
          <a:ln>
            <a:noFill/>
          </a:ln>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IR Readiness Assessment </a:t>
            </a:r>
          </a:p>
        </p:txBody>
      </p:sp>
      <p:sp>
        <p:nvSpPr>
          <p:cNvPr id="126" name="Rectangle 125">
            <a:extLst>
              <a:ext uri="{FF2B5EF4-FFF2-40B4-BE49-F238E27FC236}">
                <a16:creationId xmlns:a16="http://schemas.microsoft.com/office/drawing/2014/main" id="{020B649C-8BEE-3648-B208-6690A52F4E97}"/>
              </a:ext>
            </a:extLst>
          </p:cNvPr>
          <p:cNvSpPr/>
          <p:nvPr/>
        </p:nvSpPr>
        <p:spPr>
          <a:xfrm>
            <a:off x="1227138" y="4095750"/>
            <a:ext cx="927100" cy="506413"/>
          </a:xfrm>
          <a:prstGeom prst="rect">
            <a:avLst/>
          </a:prstGeom>
          <a:ln>
            <a:noFill/>
          </a:ln>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Proactive Threat Hunting</a:t>
            </a:r>
          </a:p>
        </p:txBody>
      </p:sp>
      <p:sp>
        <p:nvSpPr>
          <p:cNvPr id="139" name="Right Brace 138">
            <a:extLst>
              <a:ext uri="{FF2B5EF4-FFF2-40B4-BE49-F238E27FC236}">
                <a16:creationId xmlns:a16="http://schemas.microsoft.com/office/drawing/2014/main" id="{F02EA972-D2BD-3044-B6C8-1C583CCF8EE1}"/>
              </a:ext>
            </a:extLst>
          </p:cNvPr>
          <p:cNvSpPr/>
          <p:nvPr/>
        </p:nvSpPr>
        <p:spPr>
          <a:xfrm rot="16200000">
            <a:off x="4287838" y="258763"/>
            <a:ext cx="319087" cy="5621337"/>
          </a:xfrm>
          <a:prstGeom prst="rightBrace">
            <a:avLst>
              <a:gd name="adj1" fmla="val 48278"/>
              <a:gd name="adj2" fmla="val 50392"/>
            </a:avLst>
          </a:prstGeom>
          <a:ln w="3810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457181" eaLnBrk="1" fontAlgn="auto" hangingPunct="1">
              <a:spcBef>
                <a:spcPts val="0"/>
              </a:spcBef>
              <a:spcAft>
                <a:spcPts val="0"/>
              </a:spcAft>
              <a:defRPr/>
            </a:pPr>
            <a:endParaRPr lang="en-US">
              <a:solidFill>
                <a:srgbClr val="000000"/>
              </a:solidFill>
            </a:endParaRPr>
          </a:p>
        </p:txBody>
      </p:sp>
      <p:sp>
        <p:nvSpPr>
          <p:cNvPr id="140" name="Rectangle 139">
            <a:extLst>
              <a:ext uri="{FF2B5EF4-FFF2-40B4-BE49-F238E27FC236}">
                <a16:creationId xmlns:a16="http://schemas.microsoft.com/office/drawing/2014/main" id="{40C928C0-7F69-8648-9451-D5C753512BB9}"/>
              </a:ext>
            </a:extLst>
          </p:cNvPr>
          <p:cNvSpPr/>
          <p:nvPr/>
        </p:nvSpPr>
        <p:spPr>
          <a:xfrm>
            <a:off x="7891462" y="4022159"/>
            <a:ext cx="1031875" cy="506413"/>
          </a:xfrm>
          <a:prstGeom prst="rect">
            <a:avLst/>
          </a:prstGeom>
          <a:noFill/>
          <a:ln>
            <a:noFill/>
          </a:ln>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Emergency Incident Response</a:t>
            </a:r>
          </a:p>
        </p:txBody>
      </p:sp>
      <p:sp>
        <p:nvSpPr>
          <p:cNvPr id="165" name="Rectangle 164">
            <a:extLst>
              <a:ext uri="{FF2B5EF4-FFF2-40B4-BE49-F238E27FC236}">
                <a16:creationId xmlns:a16="http://schemas.microsoft.com/office/drawing/2014/main" id="{088F2CCB-69ED-AD46-87D3-7120A49C85AF}"/>
              </a:ext>
            </a:extLst>
          </p:cNvPr>
          <p:cNvSpPr/>
          <p:nvPr/>
        </p:nvSpPr>
        <p:spPr>
          <a:xfrm>
            <a:off x="4587875" y="4164013"/>
            <a:ext cx="808038" cy="369887"/>
          </a:xfrm>
          <a:prstGeom prst="rect">
            <a:avLst/>
          </a:prstGeom>
          <a:ln>
            <a:noFill/>
          </a:ln>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Table Top Exercises</a:t>
            </a:r>
          </a:p>
        </p:txBody>
      </p:sp>
      <p:sp>
        <p:nvSpPr>
          <p:cNvPr id="170" name="Rectangle 169">
            <a:extLst>
              <a:ext uri="{FF2B5EF4-FFF2-40B4-BE49-F238E27FC236}">
                <a16:creationId xmlns:a16="http://schemas.microsoft.com/office/drawing/2014/main" id="{4E43A5B8-04AE-D94A-96BB-F8EE05C26B88}"/>
              </a:ext>
            </a:extLst>
          </p:cNvPr>
          <p:cNvSpPr/>
          <p:nvPr/>
        </p:nvSpPr>
        <p:spPr>
          <a:xfrm>
            <a:off x="6221413" y="4164013"/>
            <a:ext cx="1044575" cy="369887"/>
          </a:xfrm>
          <a:prstGeom prst="rect">
            <a:avLst/>
          </a:prstGeom>
          <a:ln>
            <a:noFill/>
          </a:ln>
        </p:spPr>
        <p:txBody>
          <a:bodyPr>
            <a:spAutoFit/>
          </a:bodyPr>
          <a:lstStyle/>
          <a:p>
            <a:pPr defTabSz="457181" eaLnBrk="1" fontAlgn="auto" hangingPunct="1">
              <a:spcBef>
                <a:spcPts val="0"/>
              </a:spcBef>
              <a:spcAft>
                <a:spcPts val="0"/>
              </a:spcAft>
              <a:defRPr/>
            </a:pPr>
            <a:r>
              <a:rPr lang="en-US" sz="900" dirty="0">
                <a:solidFill>
                  <a:schemeClr val="tx1">
                    <a:lumMod val="50000"/>
                    <a:lumOff val="50000"/>
                  </a:schemeClr>
                </a:solidFill>
                <a:latin typeface="CiscoSansTT ExtraLight"/>
                <a:ea typeface=""/>
              </a:rPr>
              <a:t>IR Plans &amp; Playbooks</a:t>
            </a:r>
          </a:p>
        </p:txBody>
      </p:sp>
      <p:grpSp>
        <p:nvGrpSpPr>
          <p:cNvPr id="13333" name="Group 185">
            <a:extLst>
              <a:ext uri="{FF2B5EF4-FFF2-40B4-BE49-F238E27FC236}">
                <a16:creationId xmlns:a16="http://schemas.microsoft.com/office/drawing/2014/main" id="{B4622265-DE72-AC44-801D-A241EDC5CE94}"/>
              </a:ext>
            </a:extLst>
          </p:cNvPr>
          <p:cNvGrpSpPr>
            <a:grpSpLocks noChangeAspect="1"/>
          </p:cNvGrpSpPr>
          <p:nvPr/>
        </p:nvGrpSpPr>
        <p:grpSpPr bwMode="auto">
          <a:xfrm>
            <a:off x="597885" y="2045902"/>
            <a:ext cx="640080" cy="640358"/>
            <a:chOff x="533400" y="1772872"/>
            <a:chExt cx="731520" cy="731520"/>
          </a:xfrm>
        </p:grpSpPr>
        <p:sp>
          <p:nvSpPr>
            <p:cNvPr id="187" name="Oval 5">
              <a:extLst>
                <a:ext uri="{FF2B5EF4-FFF2-40B4-BE49-F238E27FC236}">
                  <a16:creationId xmlns:a16="http://schemas.microsoft.com/office/drawing/2014/main" id="{BC9CF3E0-7423-444D-A6EC-269E72909FDD}"/>
                </a:ext>
              </a:extLst>
            </p:cNvPr>
            <p:cNvSpPr>
              <a:spLocks noChangeArrowheads="1"/>
            </p:cNvSpPr>
            <p:nvPr/>
          </p:nvSpPr>
          <p:spPr bwMode="auto">
            <a:xfrm>
              <a:off x="533400" y="1772872"/>
              <a:ext cx="731520" cy="731520"/>
            </a:xfrm>
            <a:prstGeom prst="ellipse">
              <a:avLst/>
            </a:prstGeom>
            <a:solidFill>
              <a:schemeClr val="bg1">
                <a:lumMod val="75000"/>
              </a:schemeClr>
            </a:solidFill>
            <a:ln w="12700">
              <a:noFill/>
            </a:ln>
          </p:spPr>
          <p:txBody>
            <a:bodyPr lIns="68580" tIns="34290" rIns="68580" bIns="34290"/>
            <a:lstStyle/>
            <a:p>
              <a:pPr defTabSz="685800" eaLnBrk="1" fontAlgn="auto" hangingPunct="1">
                <a:spcBef>
                  <a:spcPts val="0"/>
                </a:spcBef>
                <a:spcAft>
                  <a:spcPts val="0"/>
                </a:spcAft>
                <a:defRPr/>
              </a:pPr>
              <a:endParaRPr lang="en-US" sz="1350" kern="0" dirty="0">
                <a:solidFill>
                  <a:srgbClr val="282828"/>
                </a:solidFill>
                <a:latin typeface="CiscoSansTT ExtraLight"/>
                <a:ea typeface=""/>
              </a:endParaRPr>
            </a:p>
          </p:txBody>
        </p:sp>
        <p:grpSp>
          <p:nvGrpSpPr>
            <p:cNvPr id="13354" name="Group 187">
              <a:extLst>
                <a:ext uri="{FF2B5EF4-FFF2-40B4-BE49-F238E27FC236}">
                  <a16:creationId xmlns:a16="http://schemas.microsoft.com/office/drawing/2014/main" id="{0E0AA371-9F00-9941-8452-05C139DCFFC9}"/>
                </a:ext>
              </a:extLst>
            </p:cNvPr>
            <p:cNvGrpSpPr>
              <a:grpSpLocks/>
            </p:cNvGrpSpPr>
            <p:nvPr/>
          </p:nvGrpSpPr>
          <p:grpSpPr bwMode="auto">
            <a:xfrm>
              <a:off x="676876" y="1871138"/>
              <a:ext cx="444569" cy="492457"/>
              <a:chOff x="656624" y="1792476"/>
              <a:chExt cx="539096" cy="597166"/>
            </a:xfrm>
          </p:grpSpPr>
          <p:grpSp>
            <p:nvGrpSpPr>
              <p:cNvPr id="13355" name="Group 20">
                <a:extLst>
                  <a:ext uri="{FF2B5EF4-FFF2-40B4-BE49-F238E27FC236}">
                    <a16:creationId xmlns:a16="http://schemas.microsoft.com/office/drawing/2014/main" id="{41D54299-6257-9140-B0E4-06C9B3EF46BE}"/>
                  </a:ext>
                </a:extLst>
              </p:cNvPr>
              <p:cNvGrpSpPr>
                <a:grpSpLocks noChangeAspect="1"/>
              </p:cNvGrpSpPr>
              <p:nvPr/>
            </p:nvGrpSpPr>
            <p:grpSpPr bwMode="auto">
              <a:xfrm>
                <a:off x="656624" y="1792476"/>
                <a:ext cx="539096" cy="597166"/>
                <a:chOff x="2289" y="966"/>
                <a:chExt cx="1179" cy="1306"/>
              </a:xfrm>
            </p:grpSpPr>
            <p:sp>
              <p:nvSpPr>
                <p:cNvPr id="192" name="Freeform 21">
                  <a:extLst>
                    <a:ext uri="{FF2B5EF4-FFF2-40B4-BE49-F238E27FC236}">
                      <a16:creationId xmlns:a16="http://schemas.microsoft.com/office/drawing/2014/main" id="{40C9DEC3-CA37-4547-850A-10A146EFFCA2}"/>
                    </a:ext>
                  </a:extLst>
                </p:cNvPr>
                <p:cNvSpPr>
                  <a:spLocks noEditPoints="1"/>
                </p:cNvSpPr>
                <p:nvPr/>
              </p:nvSpPr>
              <p:spPr bwMode="auto">
                <a:xfrm>
                  <a:off x="2287" y="1122"/>
                  <a:ext cx="1183" cy="1149"/>
                </a:xfrm>
                <a:custGeom>
                  <a:avLst/>
                  <a:gdLst>
                    <a:gd name="T0" fmla="*/ 69 w 496"/>
                    <a:gd name="T1" fmla="*/ 444 h 484"/>
                    <a:gd name="T2" fmla="*/ 40 w 496"/>
                    <a:gd name="T3" fmla="*/ 414 h 484"/>
                    <a:gd name="T4" fmla="*/ 40 w 496"/>
                    <a:gd name="T5" fmla="*/ 100 h 484"/>
                    <a:gd name="T6" fmla="*/ 456 w 496"/>
                    <a:gd name="T7" fmla="*/ 100 h 484"/>
                    <a:gd name="T8" fmla="*/ 456 w 496"/>
                    <a:gd name="T9" fmla="*/ 414 h 484"/>
                    <a:gd name="T10" fmla="*/ 427 w 496"/>
                    <a:gd name="T11" fmla="*/ 444 h 484"/>
                    <a:gd name="T12" fmla="*/ 69 w 496"/>
                    <a:gd name="T13" fmla="*/ 444 h 484"/>
                    <a:gd name="T14" fmla="*/ 427 w 496"/>
                    <a:gd name="T15" fmla="*/ 0 h 484"/>
                    <a:gd name="T16" fmla="*/ 364 w 496"/>
                    <a:gd name="T17" fmla="*/ 0 h 484"/>
                    <a:gd name="T18" fmla="*/ 364 w 496"/>
                    <a:gd name="T19" fmla="*/ 40 h 484"/>
                    <a:gd name="T20" fmla="*/ 338 w 496"/>
                    <a:gd name="T21" fmla="*/ 66 h 484"/>
                    <a:gd name="T22" fmla="*/ 312 w 496"/>
                    <a:gd name="T23" fmla="*/ 40 h 484"/>
                    <a:gd name="T24" fmla="*/ 312 w 496"/>
                    <a:gd name="T25" fmla="*/ 0 h 484"/>
                    <a:gd name="T26" fmla="*/ 184 w 496"/>
                    <a:gd name="T27" fmla="*/ 0 h 484"/>
                    <a:gd name="T28" fmla="*/ 184 w 496"/>
                    <a:gd name="T29" fmla="*/ 40 h 484"/>
                    <a:gd name="T30" fmla="*/ 158 w 496"/>
                    <a:gd name="T31" fmla="*/ 66 h 484"/>
                    <a:gd name="T32" fmla="*/ 132 w 496"/>
                    <a:gd name="T33" fmla="*/ 40 h 484"/>
                    <a:gd name="T34" fmla="*/ 132 w 496"/>
                    <a:gd name="T35" fmla="*/ 0 h 484"/>
                    <a:gd name="T36" fmla="*/ 69 w 496"/>
                    <a:gd name="T37" fmla="*/ 0 h 484"/>
                    <a:gd name="T38" fmla="*/ 0 w 496"/>
                    <a:gd name="T39" fmla="*/ 69 h 484"/>
                    <a:gd name="T40" fmla="*/ 0 w 496"/>
                    <a:gd name="T41" fmla="*/ 73 h 484"/>
                    <a:gd name="T42" fmla="*/ 0 w 496"/>
                    <a:gd name="T43" fmla="*/ 100 h 484"/>
                    <a:gd name="T44" fmla="*/ 0 w 496"/>
                    <a:gd name="T45" fmla="*/ 414 h 484"/>
                    <a:gd name="T46" fmla="*/ 69 w 496"/>
                    <a:gd name="T47" fmla="*/ 484 h 484"/>
                    <a:gd name="T48" fmla="*/ 427 w 496"/>
                    <a:gd name="T49" fmla="*/ 484 h 484"/>
                    <a:gd name="T50" fmla="*/ 496 w 496"/>
                    <a:gd name="T51" fmla="*/ 414 h 484"/>
                    <a:gd name="T52" fmla="*/ 496 w 496"/>
                    <a:gd name="T53" fmla="*/ 100 h 484"/>
                    <a:gd name="T54" fmla="*/ 496 w 496"/>
                    <a:gd name="T55" fmla="*/ 73 h 484"/>
                    <a:gd name="T56" fmla="*/ 496 w 496"/>
                    <a:gd name="T57" fmla="*/ 69 h 484"/>
                    <a:gd name="T58" fmla="*/ 427 w 496"/>
                    <a:gd name="T5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6" h="484">
                      <a:moveTo>
                        <a:pt x="69" y="444"/>
                      </a:moveTo>
                      <a:cubicBezTo>
                        <a:pt x="53" y="444"/>
                        <a:pt x="40" y="431"/>
                        <a:pt x="40" y="414"/>
                      </a:cubicBezTo>
                      <a:cubicBezTo>
                        <a:pt x="40" y="100"/>
                        <a:pt x="40" y="100"/>
                        <a:pt x="40" y="100"/>
                      </a:cubicBezTo>
                      <a:cubicBezTo>
                        <a:pt x="456" y="100"/>
                        <a:pt x="456" y="100"/>
                        <a:pt x="456" y="100"/>
                      </a:cubicBezTo>
                      <a:cubicBezTo>
                        <a:pt x="456" y="414"/>
                        <a:pt x="456" y="414"/>
                        <a:pt x="456" y="414"/>
                      </a:cubicBezTo>
                      <a:cubicBezTo>
                        <a:pt x="456" y="431"/>
                        <a:pt x="443" y="444"/>
                        <a:pt x="427" y="444"/>
                      </a:cubicBezTo>
                      <a:cubicBezTo>
                        <a:pt x="69" y="444"/>
                        <a:pt x="69" y="444"/>
                        <a:pt x="69" y="444"/>
                      </a:cubicBezTo>
                      <a:moveTo>
                        <a:pt x="427" y="0"/>
                      </a:moveTo>
                      <a:cubicBezTo>
                        <a:pt x="364" y="0"/>
                        <a:pt x="364" y="0"/>
                        <a:pt x="364" y="0"/>
                      </a:cubicBezTo>
                      <a:cubicBezTo>
                        <a:pt x="364" y="40"/>
                        <a:pt x="364" y="40"/>
                        <a:pt x="364" y="40"/>
                      </a:cubicBezTo>
                      <a:cubicBezTo>
                        <a:pt x="364" y="54"/>
                        <a:pt x="352" y="66"/>
                        <a:pt x="338" y="66"/>
                      </a:cubicBezTo>
                      <a:cubicBezTo>
                        <a:pt x="324" y="66"/>
                        <a:pt x="312" y="54"/>
                        <a:pt x="312" y="40"/>
                      </a:cubicBezTo>
                      <a:cubicBezTo>
                        <a:pt x="312" y="0"/>
                        <a:pt x="312" y="0"/>
                        <a:pt x="312" y="0"/>
                      </a:cubicBezTo>
                      <a:cubicBezTo>
                        <a:pt x="184" y="0"/>
                        <a:pt x="184" y="0"/>
                        <a:pt x="184" y="0"/>
                      </a:cubicBezTo>
                      <a:cubicBezTo>
                        <a:pt x="184" y="40"/>
                        <a:pt x="184" y="40"/>
                        <a:pt x="184" y="40"/>
                      </a:cubicBezTo>
                      <a:cubicBezTo>
                        <a:pt x="184" y="54"/>
                        <a:pt x="172" y="66"/>
                        <a:pt x="158" y="66"/>
                      </a:cubicBezTo>
                      <a:cubicBezTo>
                        <a:pt x="144" y="66"/>
                        <a:pt x="132" y="54"/>
                        <a:pt x="132" y="40"/>
                      </a:cubicBezTo>
                      <a:cubicBezTo>
                        <a:pt x="132" y="0"/>
                        <a:pt x="132" y="0"/>
                        <a:pt x="132" y="0"/>
                      </a:cubicBezTo>
                      <a:cubicBezTo>
                        <a:pt x="69" y="0"/>
                        <a:pt x="69" y="0"/>
                        <a:pt x="69" y="0"/>
                      </a:cubicBezTo>
                      <a:cubicBezTo>
                        <a:pt x="31" y="0"/>
                        <a:pt x="0" y="31"/>
                        <a:pt x="0" y="69"/>
                      </a:cubicBezTo>
                      <a:cubicBezTo>
                        <a:pt x="0" y="73"/>
                        <a:pt x="0" y="73"/>
                        <a:pt x="0" y="73"/>
                      </a:cubicBezTo>
                      <a:cubicBezTo>
                        <a:pt x="0" y="100"/>
                        <a:pt x="0" y="100"/>
                        <a:pt x="0" y="100"/>
                      </a:cubicBezTo>
                      <a:cubicBezTo>
                        <a:pt x="0" y="414"/>
                        <a:pt x="0" y="414"/>
                        <a:pt x="0" y="414"/>
                      </a:cubicBezTo>
                      <a:cubicBezTo>
                        <a:pt x="0" y="453"/>
                        <a:pt x="31" y="484"/>
                        <a:pt x="69" y="484"/>
                      </a:cubicBezTo>
                      <a:cubicBezTo>
                        <a:pt x="427" y="484"/>
                        <a:pt x="427" y="484"/>
                        <a:pt x="427" y="484"/>
                      </a:cubicBezTo>
                      <a:cubicBezTo>
                        <a:pt x="465" y="484"/>
                        <a:pt x="496" y="453"/>
                        <a:pt x="496" y="414"/>
                      </a:cubicBezTo>
                      <a:cubicBezTo>
                        <a:pt x="496" y="100"/>
                        <a:pt x="496" y="100"/>
                        <a:pt x="496" y="100"/>
                      </a:cubicBezTo>
                      <a:cubicBezTo>
                        <a:pt x="496" y="73"/>
                        <a:pt x="496" y="73"/>
                        <a:pt x="496" y="73"/>
                      </a:cubicBezTo>
                      <a:cubicBezTo>
                        <a:pt x="496" y="69"/>
                        <a:pt x="496" y="69"/>
                        <a:pt x="496" y="69"/>
                      </a:cubicBezTo>
                      <a:cubicBezTo>
                        <a:pt x="496" y="31"/>
                        <a:pt x="465" y="0"/>
                        <a:pt x="427" y="0"/>
                      </a:cubicBezTo>
                    </a:path>
                  </a:pathLst>
                </a:custGeom>
                <a:solidFill>
                  <a:srgbClr val="00BBE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sp>
              <p:nvSpPr>
                <p:cNvPr id="193" name="Freeform 22">
                  <a:extLst>
                    <a:ext uri="{FF2B5EF4-FFF2-40B4-BE49-F238E27FC236}">
                      <a16:creationId xmlns:a16="http://schemas.microsoft.com/office/drawing/2014/main" id="{FFE266D6-EBC5-1148-AAC1-42A16946A0B9}"/>
                    </a:ext>
                  </a:extLst>
                </p:cNvPr>
                <p:cNvSpPr>
                  <a:spLocks/>
                </p:cNvSpPr>
                <p:nvPr/>
              </p:nvSpPr>
              <p:spPr bwMode="auto">
                <a:xfrm>
                  <a:off x="2603" y="966"/>
                  <a:ext cx="122" cy="156"/>
                </a:xfrm>
                <a:custGeom>
                  <a:avLst/>
                  <a:gdLst>
                    <a:gd name="T0" fmla="*/ 26 w 52"/>
                    <a:gd name="T1" fmla="*/ 0 h 66"/>
                    <a:gd name="T2" fmla="*/ 0 w 52"/>
                    <a:gd name="T3" fmla="*/ 26 h 66"/>
                    <a:gd name="T4" fmla="*/ 0 w 52"/>
                    <a:gd name="T5" fmla="*/ 66 h 66"/>
                    <a:gd name="T6" fmla="*/ 52 w 52"/>
                    <a:gd name="T7" fmla="*/ 66 h 66"/>
                    <a:gd name="T8" fmla="*/ 52 w 52"/>
                    <a:gd name="T9" fmla="*/ 26 h 66"/>
                    <a:gd name="T10" fmla="*/ 26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26" y="0"/>
                      </a:moveTo>
                      <a:cubicBezTo>
                        <a:pt x="12" y="0"/>
                        <a:pt x="0" y="11"/>
                        <a:pt x="0" y="26"/>
                      </a:cubicBezTo>
                      <a:cubicBezTo>
                        <a:pt x="0" y="66"/>
                        <a:pt x="0" y="66"/>
                        <a:pt x="0" y="66"/>
                      </a:cubicBezTo>
                      <a:cubicBezTo>
                        <a:pt x="52" y="66"/>
                        <a:pt x="52" y="66"/>
                        <a:pt x="52" y="66"/>
                      </a:cubicBezTo>
                      <a:cubicBezTo>
                        <a:pt x="52" y="26"/>
                        <a:pt x="52" y="26"/>
                        <a:pt x="52" y="26"/>
                      </a:cubicBezTo>
                      <a:cubicBezTo>
                        <a:pt x="52" y="11"/>
                        <a:pt x="40" y="0"/>
                        <a:pt x="26" y="0"/>
                      </a:cubicBezTo>
                    </a:path>
                  </a:pathLst>
                </a:custGeom>
                <a:solidFill>
                  <a:srgbClr val="00BBE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sp>
              <p:nvSpPr>
                <p:cNvPr id="194" name="Freeform 23">
                  <a:extLst>
                    <a:ext uri="{FF2B5EF4-FFF2-40B4-BE49-F238E27FC236}">
                      <a16:creationId xmlns:a16="http://schemas.microsoft.com/office/drawing/2014/main" id="{54C35659-DC64-B24C-BCE7-2598BBC02852}"/>
                    </a:ext>
                  </a:extLst>
                </p:cNvPr>
                <p:cNvSpPr>
                  <a:spLocks/>
                </p:cNvSpPr>
                <p:nvPr/>
              </p:nvSpPr>
              <p:spPr bwMode="auto">
                <a:xfrm>
                  <a:off x="2603" y="1122"/>
                  <a:ext cx="122" cy="156"/>
                </a:xfrm>
                <a:custGeom>
                  <a:avLst/>
                  <a:gdLst>
                    <a:gd name="T0" fmla="*/ 52 w 52"/>
                    <a:gd name="T1" fmla="*/ 0 h 66"/>
                    <a:gd name="T2" fmla="*/ 0 w 52"/>
                    <a:gd name="T3" fmla="*/ 0 h 66"/>
                    <a:gd name="T4" fmla="*/ 0 w 52"/>
                    <a:gd name="T5" fmla="*/ 40 h 66"/>
                    <a:gd name="T6" fmla="*/ 26 w 52"/>
                    <a:gd name="T7" fmla="*/ 66 h 66"/>
                    <a:gd name="T8" fmla="*/ 52 w 52"/>
                    <a:gd name="T9" fmla="*/ 40 h 66"/>
                    <a:gd name="T10" fmla="*/ 52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52" y="0"/>
                      </a:moveTo>
                      <a:cubicBezTo>
                        <a:pt x="0" y="0"/>
                        <a:pt x="0" y="0"/>
                        <a:pt x="0" y="0"/>
                      </a:cubicBezTo>
                      <a:cubicBezTo>
                        <a:pt x="0" y="40"/>
                        <a:pt x="0" y="40"/>
                        <a:pt x="0" y="40"/>
                      </a:cubicBezTo>
                      <a:cubicBezTo>
                        <a:pt x="0" y="54"/>
                        <a:pt x="12" y="66"/>
                        <a:pt x="26" y="66"/>
                      </a:cubicBezTo>
                      <a:cubicBezTo>
                        <a:pt x="40" y="66"/>
                        <a:pt x="52" y="54"/>
                        <a:pt x="52" y="40"/>
                      </a:cubicBezTo>
                      <a:cubicBezTo>
                        <a:pt x="52" y="0"/>
                        <a:pt x="52" y="0"/>
                        <a:pt x="52" y="0"/>
                      </a:cubicBezTo>
                    </a:path>
                  </a:pathLst>
                </a:custGeom>
                <a:solidFill>
                  <a:srgbClr val="0089D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sp>
              <p:nvSpPr>
                <p:cNvPr id="195" name="Freeform 24">
                  <a:extLst>
                    <a:ext uri="{FF2B5EF4-FFF2-40B4-BE49-F238E27FC236}">
                      <a16:creationId xmlns:a16="http://schemas.microsoft.com/office/drawing/2014/main" id="{4003A245-58C3-B24B-A88B-B929D427376F}"/>
                    </a:ext>
                  </a:extLst>
                </p:cNvPr>
                <p:cNvSpPr>
                  <a:spLocks/>
                </p:cNvSpPr>
                <p:nvPr/>
              </p:nvSpPr>
              <p:spPr bwMode="auto">
                <a:xfrm>
                  <a:off x="3032" y="966"/>
                  <a:ext cx="122" cy="156"/>
                </a:xfrm>
                <a:custGeom>
                  <a:avLst/>
                  <a:gdLst>
                    <a:gd name="T0" fmla="*/ 26 w 52"/>
                    <a:gd name="T1" fmla="*/ 0 h 66"/>
                    <a:gd name="T2" fmla="*/ 0 w 52"/>
                    <a:gd name="T3" fmla="*/ 26 h 66"/>
                    <a:gd name="T4" fmla="*/ 0 w 52"/>
                    <a:gd name="T5" fmla="*/ 66 h 66"/>
                    <a:gd name="T6" fmla="*/ 52 w 52"/>
                    <a:gd name="T7" fmla="*/ 66 h 66"/>
                    <a:gd name="T8" fmla="*/ 52 w 52"/>
                    <a:gd name="T9" fmla="*/ 26 h 66"/>
                    <a:gd name="T10" fmla="*/ 26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26" y="0"/>
                      </a:moveTo>
                      <a:cubicBezTo>
                        <a:pt x="12" y="0"/>
                        <a:pt x="0" y="11"/>
                        <a:pt x="0" y="26"/>
                      </a:cubicBezTo>
                      <a:cubicBezTo>
                        <a:pt x="0" y="66"/>
                        <a:pt x="0" y="66"/>
                        <a:pt x="0" y="66"/>
                      </a:cubicBezTo>
                      <a:cubicBezTo>
                        <a:pt x="52" y="66"/>
                        <a:pt x="52" y="66"/>
                        <a:pt x="52" y="66"/>
                      </a:cubicBezTo>
                      <a:cubicBezTo>
                        <a:pt x="52" y="26"/>
                        <a:pt x="52" y="26"/>
                        <a:pt x="52" y="26"/>
                      </a:cubicBezTo>
                      <a:cubicBezTo>
                        <a:pt x="52" y="11"/>
                        <a:pt x="40" y="0"/>
                        <a:pt x="26" y="0"/>
                      </a:cubicBezTo>
                    </a:path>
                  </a:pathLst>
                </a:custGeom>
                <a:solidFill>
                  <a:srgbClr val="00BBE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sp>
              <p:nvSpPr>
                <p:cNvPr id="196" name="Freeform 25">
                  <a:extLst>
                    <a:ext uri="{FF2B5EF4-FFF2-40B4-BE49-F238E27FC236}">
                      <a16:creationId xmlns:a16="http://schemas.microsoft.com/office/drawing/2014/main" id="{117B6405-0B1F-8A49-88B3-6A0FF138D877}"/>
                    </a:ext>
                  </a:extLst>
                </p:cNvPr>
                <p:cNvSpPr>
                  <a:spLocks/>
                </p:cNvSpPr>
                <p:nvPr/>
              </p:nvSpPr>
              <p:spPr bwMode="auto">
                <a:xfrm>
                  <a:off x="3032" y="1122"/>
                  <a:ext cx="122" cy="156"/>
                </a:xfrm>
                <a:custGeom>
                  <a:avLst/>
                  <a:gdLst>
                    <a:gd name="T0" fmla="*/ 52 w 52"/>
                    <a:gd name="T1" fmla="*/ 0 h 66"/>
                    <a:gd name="T2" fmla="*/ 0 w 52"/>
                    <a:gd name="T3" fmla="*/ 0 h 66"/>
                    <a:gd name="T4" fmla="*/ 0 w 52"/>
                    <a:gd name="T5" fmla="*/ 40 h 66"/>
                    <a:gd name="T6" fmla="*/ 26 w 52"/>
                    <a:gd name="T7" fmla="*/ 66 h 66"/>
                    <a:gd name="T8" fmla="*/ 52 w 52"/>
                    <a:gd name="T9" fmla="*/ 40 h 66"/>
                    <a:gd name="T10" fmla="*/ 52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52" y="0"/>
                      </a:moveTo>
                      <a:cubicBezTo>
                        <a:pt x="0" y="0"/>
                        <a:pt x="0" y="0"/>
                        <a:pt x="0" y="0"/>
                      </a:cubicBezTo>
                      <a:cubicBezTo>
                        <a:pt x="0" y="40"/>
                        <a:pt x="0" y="40"/>
                        <a:pt x="0" y="40"/>
                      </a:cubicBezTo>
                      <a:cubicBezTo>
                        <a:pt x="0" y="54"/>
                        <a:pt x="12" y="66"/>
                        <a:pt x="26" y="66"/>
                      </a:cubicBezTo>
                      <a:cubicBezTo>
                        <a:pt x="40" y="66"/>
                        <a:pt x="52" y="54"/>
                        <a:pt x="52" y="40"/>
                      </a:cubicBezTo>
                      <a:cubicBezTo>
                        <a:pt x="52" y="0"/>
                        <a:pt x="52" y="0"/>
                        <a:pt x="52" y="0"/>
                      </a:cubicBezTo>
                    </a:path>
                  </a:pathLst>
                </a:custGeom>
                <a:solidFill>
                  <a:srgbClr val="0089D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grpSp>
          <p:pic>
            <p:nvPicPr>
              <p:cNvPr id="13356" name="Picture 189">
                <a:extLst>
                  <a:ext uri="{FF2B5EF4-FFF2-40B4-BE49-F238E27FC236}">
                    <a16:creationId xmlns:a16="http://schemas.microsoft.com/office/drawing/2014/main" id="{1022500C-EC24-1C41-9D8F-E4B74CC24F02}"/>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935922" y="2034115"/>
                <a:ext cx="135528" cy="21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190">
                <a:extLst>
                  <a:ext uri="{FF2B5EF4-FFF2-40B4-BE49-F238E27FC236}">
                    <a16:creationId xmlns:a16="http://schemas.microsoft.com/office/drawing/2014/main" id="{7CE4C135-2FB4-6341-AD95-8C80DBD14DCF}"/>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780269" y="2029946"/>
                <a:ext cx="130410" cy="21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34" name="Group 207">
            <a:extLst>
              <a:ext uri="{FF2B5EF4-FFF2-40B4-BE49-F238E27FC236}">
                <a16:creationId xmlns:a16="http://schemas.microsoft.com/office/drawing/2014/main" id="{48B048E9-38B1-6840-BD9D-30318259574A}"/>
              </a:ext>
            </a:extLst>
          </p:cNvPr>
          <p:cNvGrpSpPr>
            <a:grpSpLocks noChangeAspect="1"/>
          </p:cNvGrpSpPr>
          <p:nvPr/>
        </p:nvGrpSpPr>
        <p:grpSpPr bwMode="auto">
          <a:xfrm>
            <a:off x="541338" y="3976985"/>
            <a:ext cx="640080" cy="640080"/>
            <a:chOff x="11161666" y="5719245"/>
            <a:chExt cx="993864" cy="993055"/>
          </a:xfrm>
        </p:grpSpPr>
        <p:sp>
          <p:nvSpPr>
            <p:cNvPr id="209" name="Oval 5">
              <a:extLst>
                <a:ext uri="{FF2B5EF4-FFF2-40B4-BE49-F238E27FC236}">
                  <a16:creationId xmlns:a16="http://schemas.microsoft.com/office/drawing/2014/main" id="{6D18BA2F-B184-9D47-BBC6-3C784EF9ABD8}"/>
                </a:ext>
              </a:extLst>
            </p:cNvPr>
            <p:cNvSpPr>
              <a:spLocks noChangeArrowheads="1"/>
            </p:cNvSpPr>
            <p:nvPr/>
          </p:nvSpPr>
          <p:spPr bwMode="auto">
            <a:xfrm>
              <a:off x="11161666" y="5719245"/>
              <a:ext cx="993864" cy="993055"/>
            </a:xfrm>
            <a:prstGeom prst="ellipse">
              <a:avLst/>
            </a:prstGeom>
            <a:solidFill>
              <a:schemeClr val="bg1">
                <a:lumMod val="75000"/>
              </a:schemeClr>
            </a:solidFill>
            <a:ln w="12700">
              <a:noFill/>
            </a:ln>
          </p:spPr>
          <p:txBody>
            <a:bodyPr lIns="68580" tIns="34290" rIns="68580" bIns="34290"/>
            <a:lstStyle/>
            <a:p>
              <a:pPr defTabSz="685800" eaLnBrk="1" fontAlgn="auto" hangingPunct="1">
                <a:spcBef>
                  <a:spcPts val="0"/>
                </a:spcBef>
                <a:spcAft>
                  <a:spcPts val="0"/>
                </a:spcAft>
                <a:defRPr/>
              </a:pPr>
              <a:endParaRPr lang="en-US" sz="1350" kern="0" dirty="0">
                <a:solidFill>
                  <a:srgbClr val="282828"/>
                </a:solidFill>
                <a:latin typeface="CiscoSansTT ExtraLight"/>
                <a:ea typeface=""/>
              </a:endParaRPr>
            </a:p>
          </p:txBody>
        </p:sp>
        <p:grpSp>
          <p:nvGrpSpPr>
            <p:cNvPr id="13345" name="Group 209">
              <a:extLst>
                <a:ext uri="{FF2B5EF4-FFF2-40B4-BE49-F238E27FC236}">
                  <a16:creationId xmlns:a16="http://schemas.microsoft.com/office/drawing/2014/main" id="{0D6C97EB-0E18-1A49-B8A4-05D471090BC7}"/>
                </a:ext>
              </a:extLst>
            </p:cNvPr>
            <p:cNvGrpSpPr>
              <a:grpSpLocks noChangeAspect="1"/>
            </p:cNvGrpSpPr>
            <p:nvPr/>
          </p:nvGrpSpPr>
          <p:grpSpPr bwMode="auto">
            <a:xfrm>
              <a:off x="11269421" y="5845968"/>
              <a:ext cx="731520" cy="715672"/>
              <a:chOff x="4541760" y="1713600"/>
              <a:chExt cx="199440" cy="195119"/>
            </a:xfrm>
          </p:grpSpPr>
          <p:sp>
            <p:nvSpPr>
              <p:cNvPr id="211" name="Freeform: Shape 264">
                <a:extLst>
                  <a:ext uri="{FF2B5EF4-FFF2-40B4-BE49-F238E27FC236}">
                    <a16:creationId xmlns:a16="http://schemas.microsoft.com/office/drawing/2014/main" id="{5B0A9DAC-705B-3D40-B735-2DC80560F2F2}"/>
                  </a:ext>
                </a:extLst>
              </p:cNvPr>
              <p:cNvSpPr/>
              <p:nvPr/>
            </p:nvSpPr>
            <p:spPr>
              <a:xfrm>
                <a:off x="4558228" y="1722511"/>
                <a:ext cx="95807" cy="69888"/>
              </a:xfrm>
              <a:custGeom>
                <a:avLst/>
                <a:gdLst/>
                <a:ahLst/>
                <a:cxnLst>
                  <a:cxn ang="3cd4">
                    <a:pos x="hc" y="t"/>
                  </a:cxn>
                  <a:cxn ang="cd2">
                    <a:pos x="l" y="vc"/>
                  </a:cxn>
                  <a:cxn ang="cd4">
                    <a:pos x="hc" y="b"/>
                  </a:cxn>
                  <a:cxn ang="0">
                    <a:pos x="r" y="vc"/>
                  </a:cxn>
                </a:cxnLst>
                <a:rect l="l" t="t" r="r" b="b"/>
                <a:pathLst>
                  <a:path w="267" h="195">
                    <a:moveTo>
                      <a:pt x="0" y="195"/>
                    </a:moveTo>
                    <a:cubicBezTo>
                      <a:pt x="23" y="107"/>
                      <a:pt x="90" y="33"/>
                      <a:pt x="185" y="9"/>
                    </a:cubicBezTo>
                    <a:cubicBezTo>
                      <a:pt x="214" y="1"/>
                      <a:pt x="241" y="-1"/>
                      <a:pt x="267" y="1"/>
                    </a:cubicBezTo>
                  </a:path>
                </a:pathLst>
              </a:custGeom>
              <a:noFill/>
              <a:ln w="22225" cap="rnd">
                <a:solidFill>
                  <a:srgbClr val="00BCEB"/>
                </a:solidFill>
                <a:prstDash val="solid"/>
                <a:miter/>
              </a:ln>
            </p:spPr>
            <p:txBody>
              <a:bodyPr wrap="none" lIns="4680" tIns="4680" rIns="4680" bIns="4680" anchor="ctr" anchorCtr="1" compatLnSpc="0"/>
              <a:lstStyle/>
              <a:p>
                <a:pPr defTabSz="457181" eaLnBrk="1" fontAlgn="auto">
                  <a:spcBef>
                    <a:spcPts val="0"/>
                  </a:spcBef>
                  <a:spcAft>
                    <a:spcPts val="0"/>
                  </a:spcAft>
                  <a:defRPr/>
                </a:pPr>
                <a:endParaRPr lang="en-US" kern="0">
                  <a:solidFill>
                    <a:srgbClr val="000000"/>
                  </a:solidFill>
                  <a:latin typeface="CiscoSansTT ExtraLight"/>
                  <a:ea typeface="Arial Unicode MS" pitchFamily="2"/>
                  <a:cs typeface="Arial Unicode MS" pitchFamily="2"/>
                </a:endParaRPr>
              </a:p>
            </p:txBody>
          </p:sp>
          <p:sp>
            <p:nvSpPr>
              <p:cNvPr id="212" name="Freeform: Shape 265">
                <a:extLst>
                  <a:ext uri="{FF2B5EF4-FFF2-40B4-BE49-F238E27FC236}">
                    <a16:creationId xmlns:a16="http://schemas.microsoft.com/office/drawing/2014/main" id="{A9D1FE8C-E12C-2F4D-817B-1629ACAD3B04}"/>
                  </a:ext>
                </a:extLst>
              </p:cNvPr>
              <p:cNvSpPr/>
              <p:nvPr/>
            </p:nvSpPr>
            <p:spPr>
              <a:xfrm>
                <a:off x="4560580" y="1761272"/>
                <a:ext cx="180447" cy="147412"/>
              </a:xfrm>
              <a:custGeom>
                <a:avLst/>
                <a:gdLst/>
                <a:ahLst/>
                <a:cxnLst>
                  <a:cxn ang="3cd4">
                    <a:pos x="hc" y="t"/>
                  </a:cxn>
                  <a:cxn ang="cd2">
                    <a:pos x="l" y="vc"/>
                  </a:cxn>
                  <a:cxn ang="cd4">
                    <a:pos x="hc" y="b"/>
                  </a:cxn>
                  <a:cxn ang="0">
                    <a:pos x="r" y="vc"/>
                  </a:cxn>
                </a:cxnLst>
                <a:rect l="l" t="t" r="r" b="b"/>
                <a:pathLst>
                  <a:path w="502" h="411">
                    <a:moveTo>
                      <a:pt x="451" y="0"/>
                    </a:moveTo>
                    <a:cubicBezTo>
                      <a:pt x="469" y="27"/>
                      <a:pt x="482" y="56"/>
                      <a:pt x="493" y="88"/>
                    </a:cubicBezTo>
                    <a:cubicBezTo>
                      <a:pt x="530" y="225"/>
                      <a:pt x="448" y="366"/>
                      <a:pt x="308" y="403"/>
                    </a:cubicBezTo>
                    <a:cubicBezTo>
                      <a:pt x="178" y="437"/>
                      <a:pt x="48" y="366"/>
                      <a:pt x="0" y="244"/>
                    </a:cubicBezTo>
                  </a:path>
                </a:pathLst>
              </a:custGeom>
              <a:noFill/>
              <a:ln w="22225" cap="rnd">
                <a:solidFill>
                  <a:srgbClr val="00BCEB"/>
                </a:solidFill>
                <a:prstDash val="solid"/>
                <a:miter/>
              </a:ln>
            </p:spPr>
            <p:txBody>
              <a:bodyPr wrap="none" lIns="4680" tIns="4680" rIns="4680" bIns="4680" anchor="ctr" anchorCtr="1" compatLnSpc="0"/>
              <a:lstStyle/>
              <a:p>
                <a:pPr defTabSz="457181" eaLnBrk="1" fontAlgn="auto">
                  <a:spcBef>
                    <a:spcPts val="0"/>
                  </a:spcBef>
                  <a:spcAft>
                    <a:spcPts val="0"/>
                  </a:spcAft>
                  <a:defRPr/>
                </a:pPr>
                <a:endParaRPr lang="en-US" kern="0">
                  <a:solidFill>
                    <a:srgbClr val="000000"/>
                  </a:solidFill>
                  <a:latin typeface="CiscoSansTT ExtraLight"/>
                  <a:ea typeface="Arial Unicode MS" pitchFamily="2"/>
                  <a:cs typeface="Arial Unicode MS" pitchFamily="2"/>
                </a:endParaRPr>
              </a:p>
            </p:txBody>
          </p:sp>
          <p:sp>
            <p:nvSpPr>
              <p:cNvPr id="213" name="Freeform: Shape 266">
                <a:extLst>
                  <a:ext uri="{FF2B5EF4-FFF2-40B4-BE49-F238E27FC236}">
                    <a16:creationId xmlns:a16="http://schemas.microsoft.com/office/drawing/2014/main" id="{D0F75BB9-6DB1-3A47-ADC4-0EBB868067E8}"/>
                  </a:ext>
                </a:extLst>
              </p:cNvPr>
              <p:cNvSpPr/>
              <p:nvPr/>
            </p:nvSpPr>
            <p:spPr>
              <a:xfrm>
                <a:off x="4622884" y="1791224"/>
                <a:ext cx="48785" cy="49333"/>
              </a:xfrm>
              <a:custGeom>
                <a:avLst/>
                <a:gdLst/>
                <a:ahLst/>
                <a:cxnLst>
                  <a:cxn ang="3cd4">
                    <a:pos x="hc" y="t"/>
                  </a:cxn>
                  <a:cxn ang="cd2">
                    <a:pos x="l" y="vc"/>
                  </a:cxn>
                  <a:cxn ang="cd4">
                    <a:pos x="hc" y="b"/>
                  </a:cxn>
                  <a:cxn ang="0">
                    <a:pos x="r" y="vc"/>
                  </a:cxn>
                </a:cxnLst>
                <a:rect l="l" t="t" r="r" b="b"/>
                <a:pathLst>
                  <a:path w="137" h="138">
                    <a:moveTo>
                      <a:pt x="135" y="51"/>
                    </a:moveTo>
                    <a:cubicBezTo>
                      <a:pt x="138" y="64"/>
                      <a:pt x="138" y="75"/>
                      <a:pt x="135" y="87"/>
                    </a:cubicBezTo>
                    <a:cubicBezTo>
                      <a:pt x="132" y="99"/>
                      <a:pt x="126" y="109"/>
                      <a:pt x="117" y="118"/>
                    </a:cubicBezTo>
                    <a:cubicBezTo>
                      <a:pt x="108" y="127"/>
                      <a:pt x="98" y="132"/>
                      <a:pt x="86" y="135"/>
                    </a:cubicBezTo>
                    <a:cubicBezTo>
                      <a:pt x="74" y="139"/>
                      <a:pt x="63" y="139"/>
                      <a:pt x="50" y="135"/>
                    </a:cubicBezTo>
                    <a:cubicBezTo>
                      <a:pt x="38" y="132"/>
                      <a:pt x="29" y="126"/>
                      <a:pt x="20" y="117"/>
                    </a:cubicBezTo>
                    <a:cubicBezTo>
                      <a:pt x="12" y="108"/>
                      <a:pt x="5" y="99"/>
                      <a:pt x="2" y="86"/>
                    </a:cubicBezTo>
                    <a:cubicBezTo>
                      <a:pt x="-1" y="74"/>
                      <a:pt x="-1" y="63"/>
                      <a:pt x="2" y="51"/>
                    </a:cubicBezTo>
                    <a:cubicBezTo>
                      <a:pt x="5" y="38"/>
                      <a:pt x="11" y="29"/>
                      <a:pt x="20" y="20"/>
                    </a:cubicBezTo>
                    <a:cubicBezTo>
                      <a:pt x="29" y="11"/>
                      <a:pt x="39" y="5"/>
                      <a:pt x="51" y="2"/>
                    </a:cubicBezTo>
                    <a:cubicBezTo>
                      <a:pt x="63" y="-1"/>
                      <a:pt x="74" y="-1"/>
                      <a:pt x="87" y="2"/>
                    </a:cubicBezTo>
                    <a:cubicBezTo>
                      <a:pt x="99" y="6"/>
                      <a:pt x="108" y="11"/>
                      <a:pt x="117" y="20"/>
                    </a:cubicBezTo>
                    <a:cubicBezTo>
                      <a:pt x="126" y="29"/>
                      <a:pt x="132" y="39"/>
                      <a:pt x="135" y="51"/>
                    </a:cubicBezTo>
                    <a:close/>
                  </a:path>
                </a:pathLst>
              </a:custGeom>
              <a:noFill/>
              <a:ln w="22225" cap="flat">
                <a:solidFill>
                  <a:srgbClr val="00BCEB"/>
                </a:solidFill>
                <a:prstDash val="solid"/>
                <a:miter/>
              </a:ln>
            </p:spPr>
            <p:txBody>
              <a:bodyPr wrap="none" lIns="4680" tIns="4680" rIns="4680" bIns="4680" anchor="ctr" anchorCtr="1" compatLnSpc="0"/>
              <a:lstStyle/>
              <a:p>
                <a:pPr defTabSz="457181" eaLnBrk="1" fontAlgn="auto">
                  <a:spcBef>
                    <a:spcPts val="0"/>
                  </a:spcBef>
                  <a:spcAft>
                    <a:spcPts val="0"/>
                  </a:spcAft>
                  <a:defRPr/>
                </a:pPr>
                <a:endParaRPr lang="en-US" kern="0">
                  <a:solidFill>
                    <a:srgbClr val="000000"/>
                  </a:solidFill>
                  <a:latin typeface="CiscoSansTT ExtraLight"/>
                  <a:ea typeface="Arial Unicode MS" pitchFamily="2"/>
                  <a:cs typeface="Arial Unicode MS" pitchFamily="2"/>
                </a:endParaRPr>
              </a:p>
            </p:txBody>
          </p:sp>
          <p:sp>
            <p:nvSpPr>
              <p:cNvPr id="214" name="Freeform: Shape 267">
                <a:extLst>
                  <a:ext uri="{FF2B5EF4-FFF2-40B4-BE49-F238E27FC236}">
                    <a16:creationId xmlns:a16="http://schemas.microsoft.com/office/drawing/2014/main" id="{69641BD6-0EEA-A943-AA24-303125E7D5AB}"/>
                  </a:ext>
                </a:extLst>
              </p:cNvPr>
              <p:cNvSpPr/>
              <p:nvPr/>
            </p:nvSpPr>
            <p:spPr>
              <a:xfrm>
                <a:off x="4670494" y="1713701"/>
                <a:ext cx="41144" cy="41698"/>
              </a:xfrm>
              <a:custGeom>
                <a:avLst/>
                <a:gdLst/>
                <a:ahLst/>
                <a:cxnLst>
                  <a:cxn ang="3cd4">
                    <a:pos x="hc" y="t"/>
                  </a:cxn>
                  <a:cxn ang="cd2">
                    <a:pos x="l" y="vc"/>
                  </a:cxn>
                  <a:cxn ang="cd4">
                    <a:pos x="hc" y="b"/>
                  </a:cxn>
                  <a:cxn ang="0">
                    <a:pos x="r" y="vc"/>
                  </a:cxn>
                </a:cxnLst>
                <a:rect l="l" t="t" r="r" b="b"/>
                <a:pathLst>
                  <a:path w="116" h="117">
                    <a:moveTo>
                      <a:pt x="114" y="44"/>
                    </a:moveTo>
                    <a:cubicBezTo>
                      <a:pt x="117" y="54"/>
                      <a:pt x="117" y="64"/>
                      <a:pt x="114" y="74"/>
                    </a:cubicBezTo>
                    <a:cubicBezTo>
                      <a:pt x="111" y="85"/>
                      <a:pt x="107" y="93"/>
                      <a:pt x="99" y="100"/>
                    </a:cubicBezTo>
                    <a:cubicBezTo>
                      <a:pt x="91" y="108"/>
                      <a:pt x="84" y="113"/>
                      <a:pt x="73" y="115"/>
                    </a:cubicBezTo>
                    <a:cubicBezTo>
                      <a:pt x="63" y="118"/>
                      <a:pt x="54" y="117"/>
                      <a:pt x="43" y="114"/>
                    </a:cubicBezTo>
                    <a:cubicBezTo>
                      <a:pt x="33" y="112"/>
                      <a:pt x="25" y="107"/>
                      <a:pt x="17" y="99"/>
                    </a:cubicBezTo>
                    <a:cubicBezTo>
                      <a:pt x="10" y="92"/>
                      <a:pt x="5" y="83"/>
                      <a:pt x="2" y="73"/>
                    </a:cubicBezTo>
                    <a:cubicBezTo>
                      <a:pt x="0" y="63"/>
                      <a:pt x="-1" y="53"/>
                      <a:pt x="2" y="43"/>
                    </a:cubicBezTo>
                    <a:cubicBezTo>
                      <a:pt x="5" y="33"/>
                      <a:pt x="9" y="25"/>
                      <a:pt x="17" y="17"/>
                    </a:cubicBezTo>
                    <a:cubicBezTo>
                      <a:pt x="25" y="10"/>
                      <a:pt x="33" y="5"/>
                      <a:pt x="43" y="2"/>
                    </a:cubicBezTo>
                    <a:cubicBezTo>
                      <a:pt x="54" y="-1"/>
                      <a:pt x="63" y="-1"/>
                      <a:pt x="73" y="2"/>
                    </a:cubicBezTo>
                    <a:cubicBezTo>
                      <a:pt x="84" y="5"/>
                      <a:pt x="92" y="10"/>
                      <a:pt x="99" y="17"/>
                    </a:cubicBezTo>
                    <a:cubicBezTo>
                      <a:pt x="107" y="25"/>
                      <a:pt x="112" y="33"/>
                      <a:pt x="114" y="44"/>
                    </a:cubicBezTo>
                    <a:close/>
                  </a:path>
                </a:pathLst>
              </a:custGeom>
              <a:noFill/>
              <a:ln w="22225" cap="flat">
                <a:solidFill>
                  <a:schemeClr val="accent2"/>
                </a:solidFill>
                <a:prstDash val="solid"/>
                <a:miter/>
              </a:ln>
            </p:spPr>
            <p:txBody>
              <a:bodyPr wrap="none" lIns="4680" tIns="4680" rIns="4680" bIns="4680" anchor="ctr" anchorCtr="1" compatLnSpc="0"/>
              <a:lstStyle/>
              <a:p>
                <a:pPr defTabSz="457181" eaLnBrk="1" fontAlgn="auto">
                  <a:spcBef>
                    <a:spcPts val="0"/>
                  </a:spcBef>
                  <a:spcAft>
                    <a:spcPts val="0"/>
                  </a:spcAft>
                  <a:defRPr/>
                </a:pPr>
                <a:endParaRPr lang="en-US" kern="0">
                  <a:solidFill>
                    <a:srgbClr val="000000"/>
                  </a:solidFill>
                  <a:latin typeface="CiscoSansTT ExtraLight"/>
                  <a:ea typeface="Arial Unicode MS" pitchFamily="2"/>
                  <a:cs typeface="Arial Unicode MS" pitchFamily="2"/>
                </a:endParaRPr>
              </a:p>
            </p:txBody>
          </p:sp>
          <p:sp>
            <p:nvSpPr>
              <p:cNvPr id="215" name="Freeform: Shape 268">
                <a:extLst>
                  <a:ext uri="{FF2B5EF4-FFF2-40B4-BE49-F238E27FC236}">
                    <a16:creationId xmlns:a16="http://schemas.microsoft.com/office/drawing/2014/main" id="{7B72D0F0-0A16-614E-8243-896AA121F46B}"/>
                  </a:ext>
                </a:extLst>
              </p:cNvPr>
              <p:cNvSpPr/>
              <p:nvPr/>
            </p:nvSpPr>
            <p:spPr>
              <a:xfrm>
                <a:off x="4591144" y="1759510"/>
                <a:ext cx="112265" cy="111587"/>
              </a:xfrm>
              <a:custGeom>
                <a:avLst/>
                <a:gdLst/>
                <a:ahLst/>
                <a:cxnLst>
                  <a:cxn ang="3cd4">
                    <a:pos x="hc" y="t"/>
                  </a:cxn>
                  <a:cxn ang="cd2">
                    <a:pos x="l" y="vc"/>
                  </a:cxn>
                  <a:cxn ang="cd4">
                    <a:pos x="hc" y="b"/>
                  </a:cxn>
                  <a:cxn ang="0">
                    <a:pos x="r" y="vc"/>
                  </a:cxn>
                </a:cxnLst>
                <a:rect l="l" t="t" r="r" b="b"/>
                <a:pathLst>
                  <a:path w="312" h="312">
                    <a:moveTo>
                      <a:pt x="133" y="312"/>
                    </a:moveTo>
                    <a:cubicBezTo>
                      <a:pt x="114" y="310"/>
                      <a:pt x="96" y="302"/>
                      <a:pt x="77" y="291"/>
                    </a:cubicBezTo>
                    <a:cubicBezTo>
                      <a:pt x="3" y="246"/>
                      <a:pt x="-22" y="151"/>
                      <a:pt x="21" y="77"/>
                    </a:cubicBezTo>
                    <a:cubicBezTo>
                      <a:pt x="63" y="3"/>
                      <a:pt x="162" y="-21"/>
                      <a:pt x="236" y="21"/>
                    </a:cubicBezTo>
                    <a:cubicBezTo>
                      <a:pt x="310" y="66"/>
                      <a:pt x="334" y="162"/>
                      <a:pt x="292" y="236"/>
                    </a:cubicBezTo>
                    <a:cubicBezTo>
                      <a:pt x="284" y="252"/>
                      <a:pt x="270" y="265"/>
                      <a:pt x="260" y="275"/>
                    </a:cubicBezTo>
                  </a:path>
                </a:pathLst>
              </a:custGeom>
              <a:noFill/>
              <a:ln w="22225" cap="rnd">
                <a:solidFill>
                  <a:srgbClr val="00BCEB"/>
                </a:solidFill>
                <a:prstDash val="solid"/>
                <a:miter/>
              </a:ln>
            </p:spPr>
            <p:txBody>
              <a:bodyPr wrap="none" lIns="4680" tIns="4680" rIns="4680" bIns="4680" anchor="ctr" anchorCtr="1" compatLnSpc="0"/>
              <a:lstStyle/>
              <a:p>
                <a:pPr defTabSz="457181" eaLnBrk="1" fontAlgn="auto">
                  <a:spcBef>
                    <a:spcPts val="0"/>
                  </a:spcBef>
                  <a:spcAft>
                    <a:spcPts val="0"/>
                  </a:spcAft>
                  <a:defRPr/>
                </a:pPr>
                <a:endParaRPr lang="en-US" kern="0">
                  <a:solidFill>
                    <a:srgbClr val="000000"/>
                  </a:solidFill>
                  <a:latin typeface="CiscoSansTT ExtraLight"/>
                  <a:ea typeface="Arial Unicode MS" pitchFamily="2"/>
                  <a:cs typeface="Arial Unicode MS" pitchFamily="2"/>
                </a:endParaRPr>
              </a:p>
            </p:txBody>
          </p:sp>
          <p:sp>
            <p:nvSpPr>
              <p:cNvPr id="216" name="Freeform: Shape 269">
                <a:extLst>
                  <a:ext uri="{FF2B5EF4-FFF2-40B4-BE49-F238E27FC236}">
                    <a16:creationId xmlns:a16="http://schemas.microsoft.com/office/drawing/2014/main" id="{7E3BB82A-6020-6349-B62D-650B3755103A}"/>
                  </a:ext>
                </a:extLst>
              </p:cNvPr>
              <p:cNvSpPr/>
              <p:nvPr/>
            </p:nvSpPr>
            <p:spPr>
              <a:xfrm>
                <a:off x="4652860" y="1858764"/>
                <a:ext cx="21160" cy="20555"/>
              </a:xfrm>
              <a:custGeom>
                <a:avLst/>
                <a:gdLst/>
                <a:ahLst/>
                <a:cxnLst>
                  <a:cxn ang="3cd4">
                    <a:pos x="hc" y="t"/>
                  </a:cxn>
                  <a:cxn ang="cd2">
                    <a:pos x="l" y="vc"/>
                  </a:cxn>
                  <a:cxn ang="cd4">
                    <a:pos x="hc" y="b"/>
                  </a:cxn>
                  <a:cxn ang="0">
                    <a:pos x="r" y="vc"/>
                  </a:cxn>
                </a:cxnLst>
                <a:rect l="l" t="t" r="r" b="b"/>
                <a:pathLst>
                  <a:path w="59" h="58">
                    <a:moveTo>
                      <a:pt x="44" y="4"/>
                    </a:moveTo>
                    <a:cubicBezTo>
                      <a:pt x="49" y="6"/>
                      <a:pt x="52" y="10"/>
                      <a:pt x="55" y="14"/>
                    </a:cubicBezTo>
                    <a:cubicBezTo>
                      <a:pt x="58" y="19"/>
                      <a:pt x="59" y="24"/>
                      <a:pt x="59" y="29"/>
                    </a:cubicBezTo>
                    <a:cubicBezTo>
                      <a:pt x="58" y="34"/>
                      <a:pt x="56" y="40"/>
                      <a:pt x="54" y="44"/>
                    </a:cubicBezTo>
                    <a:cubicBezTo>
                      <a:pt x="51" y="49"/>
                      <a:pt x="49" y="51"/>
                      <a:pt x="44" y="54"/>
                    </a:cubicBezTo>
                    <a:cubicBezTo>
                      <a:pt x="39" y="57"/>
                      <a:pt x="34" y="58"/>
                      <a:pt x="29" y="58"/>
                    </a:cubicBezTo>
                    <a:cubicBezTo>
                      <a:pt x="24" y="58"/>
                      <a:pt x="20" y="57"/>
                      <a:pt x="15" y="54"/>
                    </a:cubicBezTo>
                    <a:cubicBezTo>
                      <a:pt x="10" y="52"/>
                      <a:pt x="7" y="48"/>
                      <a:pt x="4" y="43"/>
                    </a:cubicBezTo>
                    <a:cubicBezTo>
                      <a:pt x="1" y="38"/>
                      <a:pt x="0" y="34"/>
                      <a:pt x="0" y="28"/>
                    </a:cubicBezTo>
                    <a:cubicBezTo>
                      <a:pt x="0" y="23"/>
                      <a:pt x="1" y="19"/>
                      <a:pt x="4" y="14"/>
                    </a:cubicBezTo>
                    <a:cubicBezTo>
                      <a:pt x="7" y="10"/>
                      <a:pt x="10" y="6"/>
                      <a:pt x="15" y="3"/>
                    </a:cubicBezTo>
                    <a:cubicBezTo>
                      <a:pt x="20" y="1"/>
                      <a:pt x="24" y="-1"/>
                      <a:pt x="30" y="0"/>
                    </a:cubicBezTo>
                    <a:cubicBezTo>
                      <a:pt x="35" y="0"/>
                      <a:pt x="40" y="1"/>
                      <a:pt x="44" y="4"/>
                    </a:cubicBezTo>
                    <a:close/>
                  </a:path>
                </a:pathLst>
              </a:custGeom>
              <a:noFill/>
              <a:ln w="22225" cap="flat">
                <a:solidFill>
                  <a:schemeClr val="accent3"/>
                </a:solidFill>
                <a:prstDash val="solid"/>
                <a:miter/>
              </a:ln>
            </p:spPr>
            <p:txBody>
              <a:bodyPr wrap="none" lIns="4680" tIns="4680" rIns="4680" bIns="4680" anchor="ctr" anchorCtr="1" compatLnSpc="0"/>
              <a:lstStyle/>
              <a:p>
                <a:pPr defTabSz="457181" eaLnBrk="1" fontAlgn="auto">
                  <a:spcBef>
                    <a:spcPts val="0"/>
                  </a:spcBef>
                  <a:spcAft>
                    <a:spcPts val="0"/>
                  </a:spcAft>
                  <a:defRPr/>
                </a:pPr>
                <a:endParaRPr lang="en-US" kern="0">
                  <a:solidFill>
                    <a:srgbClr val="000000"/>
                  </a:solidFill>
                  <a:latin typeface="CiscoSansTT ExtraLight"/>
                  <a:ea typeface="Arial Unicode MS" pitchFamily="2"/>
                  <a:cs typeface="Arial Unicode MS" pitchFamily="2"/>
                </a:endParaRPr>
              </a:p>
            </p:txBody>
          </p:sp>
          <p:sp>
            <p:nvSpPr>
              <p:cNvPr id="217" name="Freeform: Shape 270">
                <a:extLst>
                  <a:ext uri="{FF2B5EF4-FFF2-40B4-BE49-F238E27FC236}">
                    <a16:creationId xmlns:a16="http://schemas.microsoft.com/office/drawing/2014/main" id="{139A803A-DAE0-D049-8C3D-34A57F8326D7}"/>
                  </a:ext>
                </a:extLst>
              </p:cNvPr>
              <p:cNvSpPr/>
              <p:nvPr/>
            </p:nvSpPr>
            <p:spPr>
              <a:xfrm>
                <a:off x="4541771" y="1810018"/>
                <a:ext cx="24687" cy="24079"/>
              </a:xfrm>
              <a:custGeom>
                <a:avLst/>
                <a:gdLst/>
                <a:ahLst/>
                <a:cxnLst>
                  <a:cxn ang="3cd4">
                    <a:pos x="hc" y="t"/>
                  </a:cxn>
                  <a:cxn ang="cd2">
                    <a:pos x="l" y="vc"/>
                  </a:cxn>
                  <a:cxn ang="cd4">
                    <a:pos x="hc" y="b"/>
                  </a:cxn>
                  <a:cxn ang="0">
                    <a:pos x="r" y="vc"/>
                  </a:cxn>
                </a:cxnLst>
                <a:rect l="l" t="t" r="r" b="b"/>
                <a:pathLst>
                  <a:path w="69" h="69">
                    <a:moveTo>
                      <a:pt x="61" y="12"/>
                    </a:moveTo>
                    <a:cubicBezTo>
                      <a:pt x="65" y="17"/>
                      <a:pt x="67" y="22"/>
                      <a:pt x="68" y="28"/>
                    </a:cubicBezTo>
                    <a:cubicBezTo>
                      <a:pt x="69" y="35"/>
                      <a:pt x="70" y="40"/>
                      <a:pt x="67" y="46"/>
                    </a:cubicBezTo>
                    <a:cubicBezTo>
                      <a:pt x="65" y="52"/>
                      <a:pt x="61" y="57"/>
                      <a:pt x="56" y="61"/>
                    </a:cubicBezTo>
                    <a:cubicBezTo>
                      <a:pt x="52" y="65"/>
                      <a:pt x="46" y="67"/>
                      <a:pt x="40" y="68"/>
                    </a:cubicBezTo>
                    <a:cubicBezTo>
                      <a:pt x="34" y="69"/>
                      <a:pt x="28" y="70"/>
                      <a:pt x="22" y="67"/>
                    </a:cubicBezTo>
                    <a:cubicBezTo>
                      <a:pt x="17" y="65"/>
                      <a:pt x="12" y="61"/>
                      <a:pt x="8" y="56"/>
                    </a:cubicBezTo>
                    <a:cubicBezTo>
                      <a:pt x="4" y="51"/>
                      <a:pt x="2" y="46"/>
                      <a:pt x="0" y="40"/>
                    </a:cubicBezTo>
                    <a:cubicBezTo>
                      <a:pt x="-1" y="34"/>
                      <a:pt x="0" y="28"/>
                      <a:pt x="2" y="22"/>
                    </a:cubicBezTo>
                    <a:cubicBezTo>
                      <a:pt x="4" y="16"/>
                      <a:pt x="7" y="12"/>
                      <a:pt x="12" y="8"/>
                    </a:cubicBezTo>
                    <a:cubicBezTo>
                      <a:pt x="17" y="4"/>
                      <a:pt x="22" y="1"/>
                      <a:pt x="28" y="0"/>
                    </a:cubicBezTo>
                    <a:cubicBezTo>
                      <a:pt x="35" y="-1"/>
                      <a:pt x="40" y="0"/>
                      <a:pt x="46" y="2"/>
                    </a:cubicBezTo>
                    <a:cubicBezTo>
                      <a:pt x="52" y="4"/>
                      <a:pt x="57" y="7"/>
                      <a:pt x="61" y="12"/>
                    </a:cubicBezTo>
                    <a:close/>
                  </a:path>
                </a:pathLst>
              </a:custGeom>
              <a:noFill/>
              <a:ln w="22225" cap="flat">
                <a:solidFill>
                  <a:schemeClr val="accent5"/>
                </a:solidFill>
                <a:prstDash val="solid"/>
                <a:miter/>
              </a:ln>
            </p:spPr>
            <p:txBody>
              <a:bodyPr wrap="none" lIns="4680" tIns="4680" rIns="4680" bIns="4680" anchor="ctr" anchorCtr="1" compatLnSpc="0"/>
              <a:lstStyle/>
              <a:p>
                <a:pPr defTabSz="457181" eaLnBrk="1" fontAlgn="auto">
                  <a:spcBef>
                    <a:spcPts val="0"/>
                  </a:spcBef>
                  <a:spcAft>
                    <a:spcPts val="0"/>
                  </a:spcAft>
                  <a:defRPr/>
                </a:pPr>
                <a:endParaRPr lang="en-US" kern="0">
                  <a:solidFill>
                    <a:srgbClr val="000000"/>
                  </a:solidFill>
                  <a:latin typeface="CiscoSansTT ExtraLight"/>
                  <a:ea typeface="Arial Unicode MS" pitchFamily="2"/>
                  <a:cs typeface="Arial Unicode MS" pitchFamily="2"/>
                </a:endParaRPr>
              </a:p>
            </p:txBody>
          </p:sp>
        </p:grpSp>
      </p:grpSp>
      <p:grpSp>
        <p:nvGrpSpPr>
          <p:cNvPr id="13335" name="Group 217">
            <a:extLst>
              <a:ext uri="{FF2B5EF4-FFF2-40B4-BE49-F238E27FC236}">
                <a16:creationId xmlns:a16="http://schemas.microsoft.com/office/drawing/2014/main" id="{67D184B0-411A-514C-82EA-F586EC0522DC}"/>
              </a:ext>
            </a:extLst>
          </p:cNvPr>
          <p:cNvGrpSpPr>
            <a:grpSpLocks noChangeAspect="1"/>
          </p:cNvGrpSpPr>
          <p:nvPr/>
        </p:nvGrpSpPr>
        <p:grpSpPr bwMode="auto">
          <a:xfrm>
            <a:off x="7169150" y="3976986"/>
            <a:ext cx="640080" cy="640079"/>
            <a:chOff x="7057739" y="3619076"/>
            <a:chExt cx="731520" cy="731520"/>
          </a:xfrm>
        </p:grpSpPr>
        <p:sp>
          <p:nvSpPr>
            <p:cNvPr id="219" name="Oval 218">
              <a:extLst>
                <a:ext uri="{FF2B5EF4-FFF2-40B4-BE49-F238E27FC236}">
                  <a16:creationId xmlns:a16="http://schemas.microsoft.com/office/drawing/2014/main" id="{A7EA2782-787B-5A44-B2C2-BE90BF6BBF87}"/>
                </a:ext>
              </a:extLst>
            </p:cNvPr>
            <p:cNvSpPr/>
            <p:nvPr/>
          </p:nvSpPr>
          <p:spPr>
            <a:xfrm>
              <a:off x="7057739" y="3619076"/>
              <a:ext cx="731520" cy="731520"/>
            </a:xfrm>
            <a:prstGeom prst="ellipse">
              <a:avLst/>
            </a:prstGeom>
            <a:solidFill>
              <a:schemeClr val="accent6"/>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kern="0" dirty="0">
                <a:solidFill>
                  <a:srgbClr val="005073"/>
                </a:solidFill>
                <a:latin typeface="CiscoSansTT ExtraLight"/>
                <a:ea typeface="ＭＳ Ｐゴシック" charset="0"/>
              </a:endParaRPr>
            </a:p>
          </p:txBody>
        </p:sp>
        <p:sp>
          <p:nvSpPr>
            <p:cNvPr id="220" name="Straight Connector 219">
              <a:extLst>
                <a:ext uri="{FF2B5EF4-FFF2-40B4-BE49-F238E27FC236}">
                  <a16:creationId xmlns:a16="http://schemas.microsoft.com/office/drawing/2014/main" id="{9F165075-5CD3-7245-95F7-1CBCA11045B5}"/>
                </a:ext>
              </a:extLst>
            </p:cNvPr>
            <p:cNvSpPr/>
            <p:nvPr/>
          </p:nvSpPr>
          <p:spPr>
            <a:xfrm flipV="1">
              <a:off x="7424293" y="3871379"/>
              <a:ext cx="0" cy="122185"/>
            </a:xfrm>
            <a:prstGeom prst="line">
              <a:avLst/>
            </a:prstGeom>
            <a:solidFill>
              <a:srgbClr val="005073"/>
            </a:solidFill>
            <a:ln w="22225" cap="rnd">
              <a:solidFill>
                <a:srgbClr val="676767"/>
              </a:solidFill>
              <a:prstDash val="solid"/>
              <a:round/>
              <a:headEnd/>
              <a:tailEnd/>
            </a:ln>
          </p:spPr>
          <p:txBody>
            <a:bodyPr/>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sp>
          <p:nvSpPr>
            <p:cNvPr id="221" name="Freeform: Shape 4">
              <a:extLst>
                <a:ext uri="{FF2B5EF4-FFF2-40B4-BE49-F238E27FC236}">
                  <a16:creationId xmlns:a16="http://schemas.microsoft.com/office/drawing/2014/main" id="{1884135B-B7AB-4647-84F3-04BDD54380C1}"/>
                </a:ext>
              </a:extLst>
            </p:cNvPr>
            <p:cNvSpPr/>
            <p:nvPr/>
          </p:nvSpPr>
          <p:spPr>
            <a:xfrm>
              <a:off x="7218007" y="3771410"/>
              <a:ext cx="410983" cy="353859"/>
            </a:xfrm>
            <a:custGeom>
              <a:avLst/>
              <a:gdLst/>
              <a:ahLst/>
              <a:cxnLst>
                <a:cxn ang="3cd4">
                  <a:pos x="hc" y="t"/>
                </a:cxn>
                <a:cxn ang="cd2">
                  <a:pos x="l" y="vc"/>
                </a:cxn>
                <a:cxn ang="cd4">
                  <a:pos x="hc" y="b"/>
                </a:cxn>
                <a:cxn ang="0">
                  <a:pos x="r" y="vc"/>
                </a:cxn>
              </a:cxnLst>
              <a:rect l="l" t="t" r="r" b="b"/>
              <a:pathLst>
                <a:path w="624" h="541">
                  <a:moveTo>
                    <a:pt x="582" y="541"/>
                  </a:moveTo>
                  <a:lnTo>
                    <a:pt x="42" y="541"/>
                  </a:lnTo>
                  <a:cubicBezTo>
                    <a:pt x="10" y="541"/>
                    <a:pt x="-11" y="507"/>
                    <a:pt x="5" y="477"/>
                  </a:cubicBezTo>
                  <a:lnTo>
                    <a:pt x="275" y="19"/>
                  </a:lnTo>
                  <a:cubicBezTo>
                    <a:pt x="291" y="-6"/>
                    <a:pt x="331" y="-6"/>
                    <a:pt x="347" y="19"/>
                  </a:cubicBezTo>
                  <a:lnTo>
                    <a:pt x="617" y="477"/>
                  </a:lnTo>
                  <a:cubicBezTo>
                    <a:pt x="635" y="507"/>
                    <a:pt x="614" y="541"/>
                    <a:pt x="582" y="541"/>
                  </a:cubicBezTo>
                  <a:close/>
                </a:path>
              </a:pathLst>
            </a:custGeom>
            <a:noFill/>
            <a:ln w="38100" cap="rnd">
              <a:solidFill>
                <a:srgbClr val="FFFFFF"/>
              </a:solidFill>
              <a:prstDash val="solid"/>
              <a:round/>
              <a:headEnd/>
              <a:tailEnd/>
            </a:ln>
          </p:spPr>
          <p:txBody>
            <a:bodyPr/>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sp>
          <p:nvSpPr>
            <p:cNvPr id="222" name="Freeform: Shape 5">
              <a:extLst>
                <a:ext uri="{FF2B5EF4-FFF2-40B4-BE49-F238E27FC236}">
                  <a16:creationId xmlns:a16="http://schemas.microsoft.com/office/drawing/2014/main" id="{FB6A44CA-8787-E34A-A901-950AE23F6AC2}"/>
                </a:ext>
              </a:extLst>
            </p:cNvPr>
            <p:cNvSpPr/>
            <p:nvPr/>
          </p:nvSpPr>
          <p:spPr>
            <a:xfrm flipH="1">
              <a:off x="7403664" y="4036407"/>
              <a:ext cx="39671" cy="41257"/>
            </a:xfrm>
            <a:custGeom>
              <a:avLst/>
              <a:gdLst/>
              <a:ahLst/>
              <a:cxnLst>
                <a:cxn ang="3cd4">
                  <a:pos x="hc" y="t"/>
                </a:cxn>
                <a:cxn ang="cd2">
                  <a:pos x="l" y="vc"/>
                </a:cxn>
                <a:cxn ang="cd4">
                  <a:pos x="hc" y="b"/>
                </a:cxn>
                <a:cxn ang="0">
                  <a:pos x="r" y="vc"/>
                </a:cxn>
              </a:cxnLst>
              <a:rect l="l" t="t" r="r" b="b"/>
              <a:pathLst>
                <a:path w="26" h="26">
                  <a:moveTo>
                    <a:pt x="26" y="13"/>
                  </a:moveTo>
                  <a:cubicBezTo>
                    <a:pt x="26" y="21"/>
                    <a:pt x="21" y="26"/>
                    <a:pt x="13" y="26"/>
                  </a:cubicBezTo>
                  <a:cubicBezTo>
                    <a:pt x="5" y="26"/>
                    <a:pt x="0" y="21"/>
                    <a:pt x="0" y="13"/>
                  </a:cubicBezTo>
                  <a:cubicBezTo>
                    <a:pt x="0" y="5"/>
                    <a:pt x="5" y="0"/>
                    <a:pt x="13" y="0"/>
                  </a:cubicBezTo>
                  <a:cubicBezTo>
                    <a:pt x="21" y="0"/>
                    <a:pt x="26" y="5"/>
                    <a:pt x="26" y="13"/>
                  </a:cubicBezTo>
                  <a:close/>
                </a:path>
              </a:pathLst>
            </a:custGeom>
            <a:solidFill>
              <a:srgbClr val="FFFFFF"/>
            </a:solidFill>
            <a:ln w="38100" cap="rnd">
              <a:noFill/>
              <a:prstDash val="solid"/>
              <a:round/>
              <a:headEnd/>
              <a:tailEnd/>
            </a:ln>
          </p:spPr>
          <p:txBody>
            <a:bodyPr/>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sp>
          <p:nvSpPr>
            <p:cNvPr id="223" name="Straight Connector 222">
              <a:extLst>
                <a:ext uri="{FF2B5EF4-FFF2-40B4-BE49-F238E27FC236}">
                  <a16:creationId xmlns:a16="http://schemas.microsoft.com/office/drawing/2014/main" id="{DAA0D3B6-51B9-5E46-B0EA-9E26627DB96A}"/>
                </a:ext>
              </a:extLst>
            </p:cNvPr>
            <p:cNvSpPr/>
            <p:nvPr/>
          </p:nvSpPr>
          <p:spPr>
            <a:xfrm flipV="1">
              <a:off x="7424293" y="3869792"/>
              <a:ext cx="0" cy="122184"/>
            </a:xfrm>
            <a:prstGeom prst="line">
              <a:avLst/>
            </a:prstGeom>
            <a:noFill/>
            <a:ln w="381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7181" eaLnBrk="1" fontAlgn="auto" hangingPunct="1">
                <a:spcBef>
                  <a:spcPts val="0"/>
                </a:spcBef>
                <a:spcAft>
                  <a:spcPts val="0"/>
                </a:spcAft>
                <a:defRPr/>
              </a:pPr>
              <a:endParaRPr lang="en-US" kern="0">
                <a:solidFill>
                  <a:srgbClr val="000000"/>
                </a:solidFill>
                <a:latin typeface="CiscoSansTT ExtraLight"/>
                <a:ea typeface=""/>
              </a:endParaRPr>
            </a:p>
          </p:txBody>
        </p:sp>
      </p:grpSp>
      <p:grpSp>
        <p:nvGrpSpPr>
          <p:cNvPr id="10" name="Group 9">
            <a:extLst>
              <a:ext uri="{FF2B5EF4-FFF2-40B4-BE49-F238E27FC236}">
                <a16:creationId xmlns:a16="http://schemas.microsoft.com/office/drawing/2014/main" id="{88296C1F-CF00-FB47-B4E6-A348A4B221CC}"/>
              </a:ext>
            </a:extLst>
          </p:cNvPr>
          <p:cNvGrpSpPr>
            <a:grpSpLocks noChangeAspect="1"/>
          </p:cNvGrpSpPr>
          <p:nvPr/>
        </p:nvGrpSpPr>
        <p:grpSpPr>
          <a:xfrm>
            <a:off x="3865563" y="3976985"/>
            <a:ext cx="640080" cy="640080"/>
            <a:chOff x="3802063" y="3983038"/>
            <a:chExt cx="731837" cy="731837"/>
          </a:xfrm>
        </p:grpSpPr>
        <p:sp>
          <p:nvSpPr>
            <p:cNvPr id="225" name="Oval 5">
              <a:extLst>
                <a:ext uri="{FF2B5EF4-FFF2-40B4-BE49-F238E27FC236}">
                  <a16:creationId xmlns:a16="http://schemas.microsoft.com/office/drawing/2014/main" id="{A28BF534-4377-E646-9E29-E4B42ED3FFC3}"/>
                </a:ext>
              </a:extLst>
            </p:cNvPr>
            <p:cNvSpPr>
              <a:spLocks noChangeArrowheads="1"/>
            </p:cNvSpPr>
            <p:nvPr/>
          </p:nvSpPr>
          <p:spPr bwMode="auto">
            <a:xfrm>
              <a:off x="3802063" y="3983038"/>
              <a:ext cx="731837" cy="731837"/>
            </a:xfrm>
            <a:prstGeom prst="ellipse">
              <a:avLst/>
            </a:prstGeom>
            <a:solidFill>
              <a:schemeClr val="bg1">
                <a:lumMod val="75000"/>
              </a:schemeClr>
            </a:solidFill>
            <a:ln w="12700">
              <a:noFill/>
            </a:ln>
          </p:spPr>
          <p:txBody>
            <a:bodyPr lIns="68580" tIns="34290" rIns="68580" bIns="34290"/>
            <a:lstStyle/>
            <a:p>
              <a:pPr defTabSz="685800" eaLnBrk="1" fontAlgn="auto" hangingPunct="1">
                <a:spcBef>
                  <a:spcPts val="0"/>
                </a:spcBef>
                <a:spcAft>
                  <a:spcPts val="0"/>
                </a:spcAft>
                <a:defRPr/>
              </a:pPr>
              <a:endParaRPr lang="en-US" sz="1350" kern="0" dirty="0">
                <a:solidFill>
                  <a:srgbClr val="282828"/>
                </a:solidFill>
                <a:latin typeface="CiscoSansTT ExtraLight"/>
                <a:ea typeface=""/>
              </a:endParaRPr>
            </a:p>
          </p:txBody>
        </p:sp>
        <p:pic>
          <p:nvPicPr>
            <p:cNvPr id="13337" name="Picture 2">
              <a:extLst>
                <a:ext uri="{FF2B5EF4-FFF2-40B4-BE49-F238E27FC236}">
                  <a16:creationId xmlns:a16="http://schemas.microsoft.com/office/drawing/2014/main" id="{F01F5FAB-C10D-9C41-83E2-36A6F12460A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966376" y="4105707"/>
              <a:ext cx="4048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38" name="Title 3">
            <a:extLst>
              <a:ext uri="{FF2B5EF4-FFF2-40B4-BE49-F238E27FC236}">
                <a16:creationId xmlns:a16="http://schemas.microsoft.com/office/drawing/2014/main" id="{764C4414-6F60-5A43-88BD-CD054F9764D9}"/>
              </a:ext>
            </a:extLst>
          </p:cNvPr>
          <p:cNvSpPr>
            <a:spLocks noGrp="1"/>
          </p:cNvSpPr>
          <p:nvPr>
            <p:ph type="title"/>
          </p:nvPr>
        </p:nvSpPr>
        <p:spPr/>
        <p:txBody>
          <a:bodyPr/>
          <a:lstStyle/>
          <a:p>
            <a:r>
              <a:rPr lang="en-US" altLang="en-US"/>
              <a:t>Cisco Incident Response Services</a:t>
            </a:r>
            <a:endParaRPr lang="en-US" altLang="en-US" dirty="0"/>
          </a:p>
        </p:txBody>
      </p:sp>
      <p:grpSp>
        <p:nvGrpSpPr>
          <p:cNvPr id="7" name="Group 6">
            <a:extLst>
              <a:ext uri="{FF2B5EF4-FFF2-40B4-BE49-F238E27FC236}">
                <a16:creationId xmlns:a16="http://schemas.microsoft.com/office/drawing/2014/main" id="{1D4110A6-0F65-2547-86A2-56E231E25F19}"/>
              </a:ext>
            </a:extLst>
          </p:cNvPr>
          <p:cNvGrpSpPr>
            <a:grpSpLocks noChangeAspect="1"/>
          </p:cNvGrpSpPr>
          <p:nvPr/>
        </p:nvGrpSpPr>
        <p:grpSpPr>
          <a:xfrm>
            <a:off x="4148934" y="2046041"/>
            <a:ext cx="640080" cy="640080"/>
            <a:chOff x="4048125" y="1933768"/>
            <a:chExt cx="731520" cy="731520"/>
          </a:xfrm>
        </p:grpSpPr>
        <p:sp>
          <p:nvSpPr>
            <p:cNvPr id="94" name="Oval 5">
              <a:extLst>
                <a:ext uri="{FF2B5EF4-FFF2-40B4-BE49-F238E27FC236}">
                  <a16:creationId xmlns:a16="http://schemas.microsoft.com/office/drawing/2014/main" id="{0599129D-AE04-C343-A5E8-0CA58BE483CD}"/>
                </a:ext>
              </a:extLst>
            </p:cNvPr>
            <p:cNvSpPr>
              <a:spLocks noChangeAspect="1" noChangeArrowheads="1"/>
            </p:cNvSpPr>
            <p:nvPr/>
          </p:nvSpPr>
          <p:spPr bwMode="auto">
            <a:xfrm>
              <a:off x="4048125" y="1933768"/>
              <a:ext cx="731520" cy="731520"/>
            </a:xfrm>
            <a:prstGeom prst="ellipse">
              <a:avLst/>
            </a:prstGeom>
            <a:solidFill>
              <a:schemeClr val="bg1">
                <a:lumMod val="75000"/>
              </a:schemeClr>
            </a:solidFill>
            <a:ln w="12700">
              <a:noFill/>
            </a:ln>
          </p:spPr>
          <p:txBody>
            <a:bodyPr lIns="68580" tIns="34290" rIns="68580" bIns="34290"/>
            <a:lstStyle/>
            <a:p>
              <a:pPr defTabSz="685800" eaLnBrk="1" fontAlgn="auto" hangingPunct="1">
                <a:spcBef>
                  <a:spcPts val="0"/>
                </a:spcBef>
                <a:spcAft>
                  <a:spcPts val="0"/>
                </a:spcAft>
                <a:defRPr/>
              </a:pPr>
              <a:endParaRPr lang="en-US" sz="1350" kern="0" dirty="0">
                <a:solidFill>
                  <a:srgbClr val="282828"/>
                </a:solidFill>
                <a:latin typeface="CiscoSansTT ExtraLight"/>
                <a:ea typeface=""/>
              </a:endParaRPr>
            </a:p>
          </p:txBody>
        </p:sp>
        <p:pic>
          <p:nvPicPr>
            <p:cNvPr id="3" name="Picture 2">
              <a:extLst>
                <a:ext uri="{FF2B5EF4-FFF2-40B4-BE49-F238E27FC236}">
                  <a16:creationId xmlns:a16="http://schemas.microsoft.com/office/drawing/2014/main" id="{CF5FDF66-187F-F146-9CDC-71DCAF283395}"/>
                </a:ext>
              </a:extLst>
            </p:cNvPr>
            <p:cNvPicPr>
              <a:picLocks noChangeAspect="1"/>
            </p:cNvPicPr>
            <p:nvPr/>
          </p:nvPicPr>
          <p:blipFill>
            <a:blip r:embed="rId10"/>
            <a:stretch>
              <a:fillRect/>
            </a:stretch>
          </p:blipFill>
          <p:spPr>
            <a:xfrm>
              <a:off x="4225205" y="2075055"/>
              <a:ext cx="372878" cy="434006"/>
            </a:xfrm>
            <a:prstGeom prst="rect">
              <a:avLst/>
            </a:prstGeom>
          </p:spPr>
        </p:pic>
      </p:grpSp>
      <p:grpSp>
        <p:nvGrpSpPr>
          <p:cNvPr id="4" name="Group 3">
            <a:extLst>
              <a:ext uri="{FF2B5EF4-FFF2-40B4-BE49-F238E27FC236}">
                <a16:creationId xmlns:a16="http://schemas.microsoft.com/office/drawing/2014/main" id="{63EF192C-EFD6-3C43-8605-254110AA5B92}"/>
              </a:ext>
            </a:extLst>
          </p:cNvPr>
          <p:cNvGrpSpPr>
            <a:grpSpLocks noChangeAspect="1"/>
          </p:cNvGrpSpPr>
          <p:nvPr/>
        </p:nvGrpSpPr>
        <p:grpSpPr>
          <a:xfrm>
            <a:off x="2330145" y="2046041"/>
            <a:ext cx="640080" cy="640080"/>
            <a:chOff x="2132369" y="2007518"/>
            <a:chExt cx="731838" cy="731838"/>
          </a:xfrm>
        </p:grpSpPr>
        <p:sp>
          <p:nvSpPr>
            <p:cNvPr id="93" name="Oval 5">
              <a:extLst>
                <a:ext uri="{FF2B5EF4-FFF2-40B4-BE49-F238E27FC236}">
                  <a16:creationId xmlns:a16="http://schemas.microsoft.com/office/drawing/2014/main" id="{52472D2B-CCAF-9347-8CA8-72C0360B999D}"/>
                </a:ext>
              </a:extLst>
            </p:cNvPr>
            <p:cNvSpPr>
              <a:spLocks noChangeArrowheads="1"/>
            </p:cNvSpPr>
            <p:nvPr/>
          </p:nvSpPr>
          <p:spPr bwMode="auto">
            <a:xfrm>
              <a:off x="2132369" y="2007518"/>
              <a:ext cx="731838" cy="731838"/>
            </a:xfrm>
            <a:prstGeom prst="ellipse">
              <a:avLst/>
            </a:prstGeom>
            <a:solidFill>
              <a:schemeClr val="bg1">
                <a:lumMod val="75000"/>
              </a:schemeClr>
            </a:solidFill>
            <a:ln w="12700">
              <a:noFill/>
            </a:ln>
          </p:spPr>
          <p:txBody>
            <a:bodyPr lIns="68580" tIns="34290" rIns="68580" bIns="34290"/>
            <a:lstStyle/>
            <a:p>
              <a:pPr defTabSz="685800" eaLnBrk="1" fontAlgn="auto" hangingPunct="1">
                <a:spcBef>
                  <a:spcPts val="0"/>
                </a:spcBef>
                <a:spcAft>
                  <a:spcPts val="0"/>
                </a:spcAft>
                <a:defRPr/>
              </a:pPr>
              <a:endParaRPr lang="en-US" sz="1350" kern="0" dirty="0">
                <a:solidFill>
                  <a:srgbClr val="282828"/>
                </a:solidFill>
                <a:latin typeface="CiscoSansTT ExtraLight"/>
                <a:ea typeface=""/>
              </a:endParaRPr>
            </a:p>
          </p:txBody>
        </p:sp>
        <p:grpSp>
          <p:nvGrpSpPr>
            <p:cNvPr id="54" name="Group 53">
              <a:extLst>
                <a:ext uri="{FF2B5EF4-FFF2-40B4-BE49-F238E27FC236}">
                  <a16:creationId xmlns:a16="http://schemas.microsoft.com/office/drawing/2014/main" id="{C2FAA2AE-A874-1F42-BE9A-610E36BC476D}"/>
                </a:ext>
              </a:extLst>
            </p:cNvPr>
            <p:cNvGrpSpPr/>
            <p:nvPr/>
          </p:nvGrpSpPr>
          <p:grpSpPr>
            <a:xfrm>
              <a:off x="2270572" y="2129308"/>
              <a:ext cx="455431" cy="435621"/>
              <a:chOff x="6493421" y="-20381"/>
              <a:chExt cx="1290462" cy="1234331"/>
            </a:xfrm>
          </p:grpSpPr>
          <p:grpSp>
            <p:nvGrpSpPr>
              <p:cNvPr id="55" name="Group 4">
                <a:extLst>
                  <a:ext uri="{FF2B5EF4-FFF2-40B4-BE49-F238E27FC236}">
                    <a16:creationId xmlns:a16="http://schemas.microsoft.com/office/drawing/2014/main" id="{E7FFF02C-B2DC-DF45-ABD7-0D6267DD3263}"/>
                  </a:ext>
                </a:extLst>
              </p:cNvPr>
              <p:cNvGrpSpPr>
                <a:grpSpLocks noChangeAspect="1"/>
              </p:cNvGrpSpPr>
              <p:nvPr/>
            </p:nvGrpSpPr>
            <p:grpSpPr bwMode="auto">
              <a:xfrm>
                <a:off x="6493421" y="299644"/>
                <a:ext cx="412156" cy="883191"/>
                <a:chOff x="598" y="1936"/>
                <a:chExt cx="287" cy="615"/>
              </a:xfrm>
              <a:solidFill>
                <a:schemeClr val="accent2"/>
              </a:solidFill>
            </p:grpSpPr>
            <p:sp>
              <p:nvSpPr>
                <p:cNvPr id="63" name="Freeform 6">
                  <a:extLst>
                    <a:ext uri="{FF2B5EF4-FFF2-40B4-BE49-F238E27FC236}">
                      <a16:creationId xmlns:a16="http://schemas.microsoft.com/office/drawing/2014/main" id="{726CCB62-9AE2-254F-99E6-A305BF1FEE08}"/>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
                  <a:extLst>
                    <a:ext uri="{FF2B5EF4-FFF2-40B4-BE49-F238E27FC236}">
                      <a16:creationId xmlns:a16="http://schemas.microsoft.com/office/drawing/2014/main" id="{252C8A80-2417-6C48-851A-616BDABEDF9C}"/>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4">
                <a:extLst>
                  <a:ext uri="{FF2B5EF4-FFF2-40B4-BE49-F238E27FC236}">
                    <a16:creationId xmlns:a16="http://schemas.microsoft.com/office/drawing/2014/main" id="{EC8E3A83-53C5-8441-9599-49C971F72D8E}"/>
                  </a:ext>
                </a:extLst>
              </p:cNvPr>
              <p:cNvGrpSpPr>
                <a:grpSpLocks noChangeAspect="1"/>
              </p:cNvGrpSpPr>
              <p:nvPr/>
            </p:nvGrpSpPr>
            <p:grpSpPr bwMode="auto">
              <a:xfrm>
                <a:off x="7371727" y="299644"/>
                <a:ext cx="412156" cy="883191"/>
                <a:chOff x="598" y="1936"/>
                <a:chExt cx="287" cy="615"/>
              </a:xfrm>
              <a:solidFill>
                <a:schemeClr val="accent1"/>
              </a:solidFill>
            </p:grpSpPr>
            <p:sp>
              <p:nvSpPr>
                <p:cNvPr id="61" name="Freeform 6">
                  <a:extLst>
                    <a:ext uri="{FF2B5EF4-FFF2-40B4-BE49-F238E27FC236}">
                      <a16:creationId xmlns:a16="http://schemas.microsoft.com/office/drawing/2014/main" id="{D6A80D79-E709-E944-A784-F28BC11EC1FF}"/>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3BB20216-6A8D-D14D-B89F-690C4D2FE4BB}"/>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4">
                <a:extLst>
                  <a:ext uri="{FF2B5EF4-FFF2-40B4-BE49-F238E27FC236}">
                    <a16:creationId xmlns:a16="http://schemas.microsoft.com/office/drawing/2014/main" id="{8F72B834-87DC-CF42-BC95-04B362A5FD1A}"/>
                  </a:ext>
                </a:extLst>
              </p:cNvPr>
              <p:cNvGrpSpPr>
                <a:grpSpLocks noChangeAspect="1"/>
              </p:cNvGrpSpPr>
              <p:nvPr/>
            </p:nvGrpSpPr>
            <p:grpSpPr bwMode="auto">
              <a:xfrm>
                <a:off x="6846910" y="-20381"/>
                <a:ext cx="576021" cy="1234331"/>
                <a:chOff x="598" y="1936"/>
                <a:chExt cx="287" cy="615"/>
              </a:xfrm>
              <a:solidFill>
                <a:schemeClr val="accent5"/>
              </a:solidFill>
            </p:grpSpPr>
            <p:sp>
              <p:nvSpPr>
                <p:cNvPr id="59" name="Freeform 6">
                  <a:extLst>
                    <a:ext uri="{FF2B5EF4-FFF2-40B4-BE49-F238E27FC236}">
                      <a16:creationId xmlns:a16="http://schemas.microsoft.com/office/drawing/2014/main" id="{772113CF-8620-2F49-A10A-BA04EFAF33E3}"/>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
                  <a:extLst>
                    <a:ext uri="{FF2B5EF4-FFF2-40B4-BE49-F238E27FC236}">
                      <a16:creationId xmlns:a16="http://schemas.microsoft.com/office/drawing/2014/main" id="{ABEB3055-C778-3A4C-B35F-F3747EDA0403}"/>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9" name="Group 8">
            <a:extLst>
              <a:ext uri="{FF2B5EF4-FFF2-40B4-BE49-F238E27FC236}">
                <a16:creationId xmlns:a16="http://schemas.microsoft.com/office/drawing/2014/main" id="{73D8DAD5-C065-B94F-B71F-C9535A86FF74}"/>
              </a:ext>
            </a:extLst>
          </p:cNvPr>
          <p:cNvGrpSpPr>
            <a:grpSpLocks noChangeAspect="1"/>
          </p:cNvGrpSpPr>
          <p:nvPr/>
        </p:nvGrpSpPr>
        <p:grpSpPr>
          <a:xfrm>
            <a:off x="2235429" y="3976846"/>
            <a:ext cx="640080" cy="640358"/>
            <a:chOff x="2184629" y="3920330"/>
            <a:chExt cx="731838" cy="731838"/>
          </a:xfrm>
        </p:grpSpPr>
        <p:sp>
          <p:nvSpPr>
            <p:cNvPr id="98" name="Oval 5">
              <a:extLst>
                <a:ext uri="{FF2B5EF4-FFF2-40B4-BE49-F238E27FC236}">
                  <a16:creationId xmlns:a16="http://schemas.microsoft.com/office/drawing/2014/main" id="{4BC72495-8560-C445-A150-B9E6AC8018EF}"/>
                </a:ext>
              </a:extLst>
            </p:cNvPr>
            <p:cNvSpPr>
              <a:spLocks noChangeArrowheads="1"/>
            </p:cNvSpPr>
            <p:nvPr/>
          </p:nvSpPr>
          <p:spPr bwMode="auto">
            <a:xfrm>
              <a:off x="2184629" y="3920330"/>
              <a:ext cx="731838" cy="731838"/>
            </a:xfrm>
            <a:prstGeom prst="ellipse">
              <a:avLst/>
            </a:prstGeom>
            <a:solidFill>
              <a:schemeClr val="bg1">
                <a:lumMod val="75000"/>
              </a:schemeClr>
            </a:solidFill>
            <a:ln w="12700">
              <a:noFill/>
            </a:ln>
          </p:spPr>
          <p:txBody>
            <a:bodyPr lIns="68580" tIns="34290" rIns="68580" bIns="34290"/>
            <a:lstStyle/>
            <a:p>
              <a:pPr defTabSz="685800" eaLnBrk="1" fontAlgn="auto" hangingPunct="1">
                <a:spcBef>
                  <a:spcPts val="0"/>
                </a:spcBef>
                <a:spcAft>
                  <a:spcPts val="0"/>
                </a:spcAft>
                <a:defRPr/>
              </a:pPr>
              <a:endParaRPr lang="en-US" sz="1350" kern="0" dirty="0">
                <a:solidFill>
                  <a:srgbClr val="282828"/>
                </a:solidFill>
                <a:latin typeface="CiscoSansTT ExtraLight"/>
                <a:ea typeface=""/>
              </a:endParaRPr>
            </a:p>
          </p:txBody>
        </p:sp>
        <p:grpSp>
          <p:nvGrpSpPr>
            <p:cNvPr id="85" name="Group 21">
              <a:extLst>
                <a:ext uri="{FF2B5EF4-FFF2-40B4-BE49-F238E27FC236}">
                  <a16:creationId xmlns:a16="http://schemas.microsoft.com/office/drawing/2014/main" id="{D419AA0E-1A60-E049-A27A-4C530228F48A}"/>
                </a:ext>
              </a:extLst>
            </p:cNvPr>
            <p:cNvGrpSpPr>
              <a:grpSpLocks noChangeAspect="1"/>
            </p:cNvGrpSpPr>
            <p:nvPr/>
          </p:nvGrpSpPr>
          <p:grpSpPr bwMode="auto">
            <a:xfrm>
              <a:off x="2393148" y="4057234"/>
              <a:ext cx="349539" cy="433265"/>
              <a:chOff x="1556" y="444"/>
              <a:chExt cx="1027" cy="1273"/>
            </a:xfrm>
          </p:grpSpPr>
          <p:sp>
            <p:nvSpPr>
              <p:cNvPr id="86" name="Freeform 22">
                <a:extLst>
                  <a:ext uri="{FF2B5EF4-FFF2-40B4-BE49-F238E27FC236}">
                    <a16:creationId xmlns:a16="http://schemas.microsoft.com/office/drawing/2014/main" id="{2385F4AC-325D-B847-BD66-E7ECB4E7D475}"/>
                  </a:ext>
                </a:extLst>
              </p:cNvPr>
              <p:cNvSpPr>
                <a:spLocks/>
              </p:cNvSpPr>
              <p:nvPr/>
            </p:nvSpPr>
            <p:spPr bwMode="auto">
              <a:xfrm>
                <a:off x="1556" y="444"/>
                <a:ext cx="1027" cy="1273"/>
              </a:xfrm>
              <a:custGeom>
                <a:avLst/>
                <a:gdLst>
                  <a:gd name="T0" fmla="*/ 36 w 432"/>
                  <a:gd name="T1" fmla="*/ 0 h 536"/>
                  <a:gd name="T2" fmla="*/ 0 w 432"/>
                  <a:gd name="T3" fmla="*/ 36 h 536"/>
                  <a:gd name="T4" fmla="*/ 0 w 432"/>
                  <a:gd name="T5" fmla="*/ 500 h 536"/>
                  <a:gd name="T6" fmla="*/ 36 w 432"/>
                  <a:gd name="T7" fmla="*/ 536 h 536"/>
                  <a:gd name="T8" fmla="*/ 396 w 432"/>
                  <a:gd name="T9" fmla="*/ 536 h 536"/>
                  <a:gd name="T10" fmla="*/ 432 w 432"/>
                  <a:gd name="T11" fmla="*/ 500 h 536"/>
                  <a:gd name="T12" fmla="*/ 432 w 432"/>
                  <a:gd name="T13" fmla="*/ 135 h 536"/>
                  <a:gd name="T14" fmla="*/ 299 w 432"/>
                  <a:gd name="T15" fmla="*/ 0 h 536"/>
                  <a:gd name="T16" fmla="*/ 36 w 432"/>
                  <a:gd name="T1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536">
                    <a:moveTo>
                      <a:pt x="36" y="0"/>
                    </a:moveTo>
                    <a:cubicBezTo>
                      <a:pt x="16" y="0"/>
                      <a:pt x="0" y="16"/>
                      <a:pt x="0" y="36"/>
                    </a:cubicBezTo>
                    <a:cubicBezTo>
                      <a:pt x="0" y="500"/>
                      <a:pt x="0" y="500"/>
                      <a:pt x="0" y="500"/>
                    </a:cubicBezTo>
                    <a:cubicBezTo>
                      <a:pt x="0" y="520"/>
                      <a:pt x="16" y="536"/>
                      <a:pt x="36" y="536"/>
                    </a:cubicBezTo>
                    <a:cubicBezTo>
                      <a:pt x="396" y="536"/>
                      <a:pt x="396" y="536"/>
                      <a:pt x="396" y="536"/>
                    </a:cubicBezTo>
                    <a:cubicBezTo>
                      <a:pt x="415" y="536"/>
                      <a:pt x="432" y="520"/>
                      <a:pt x="432" y="500"/>
                    </a:cubicBezTo>
                    <a:cubicBezTo>
                      <a:pt x="432" y="135"/>
                      <a:pt x="432" y="135"/>
                      <a:pt x="432" y="135"/>
                    </a:cubicBezTo>
                    <a:cubicBezTo>
                      <a:pt x="299" y="0"/>
                      <a:pt x="299" y="0"/>
                      <a:pt x="299" y="0"/>
                    </a:cubicBezTo>
                    <a:lnTo>
                      <a:pt x="36" y="0"/>
                    </a:ln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a:extLst>
                  <a:ext uri="{FF2B5EF4-FFF2-40B4-BE49-F238E27FC236}">
                    <a16:creationId xmlns:a16="http://schemas.microsoft.com/office/drawing/2014/main" id="{793AC299-6D05-9447-ADC3-84B8DAB5568C}"/>
                  </a:ext>
                </a:extLst>
              </p:cNvPr>
              <p:cNvSpPr>
                <a:spLocks/>
              </p:cNvSpPr>
              <p:nvPr/>
            </p:nvSpPr>
            <p:spPr bwMode="auto">
              <a:xfrm>
                <a:off x="1699" y="684"/>
                <a:ext cx="456" cy="95"/>
              </a:xfrm>
              <a:custGeom>
                <a:avLst/>
                <a:gdLst>
                  <a:gd name="T0" fmla="*/ 172 w 192"/>
                  <a:gd name="T1" fmla="*/ 40 h 40"/>
                  <a:gd name="T2" fmla="*/ 20 w 192"/>
                  <a:gd name="T3" fmla="*/ 40 h 40"/>
                  <a:gd name="T4" fmla="*/ 0 w 192"/>
                  <a:gd name="T5" fmla="*/ 20 h 40"/>
                  <a:gd name="T6" fmla="*/ 20 w 192"/>
                  <a:gd name="T7" fmla="*/ 0 h 40"/>
                  <a:gd name="T8" fmla="*/ 172 w 192"/>
                  <a:gd name="T9" fmla="*/ 0 h 40"/>
                  <a:gd name="T10" fmla="*/ 192 w 192"/>
                  <a:gd name="T11" fmla="*/ 20 h 40"/>
                  <a:gd name="T12" fmla="*/ 172 w 19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92" h="40">
                    <a:moveTo>
                      <a:pt x="172" y="40"/>
                    </a:moveTo>
                    <a:cubicBezTo>
                      <a:pt x="20" y="40"/>
                      <a:pt x="20" y="40"/>
                      <a:pt x="20" y="40"/>
                    </a:cubicBezTo>
                    <a:cubicBezTo>
                      <a:pt x="9" y="40"/>
                      <a:pt x="0" y="31"/>
                      <a:pt x="0" y="20"/>
                    </a:cubicBezTo>
                    <a:cubicBezTo>
                      <a:pt x="0" y="9"/>
                      <a:pt x="9" y="0"/>
                      <a:pt x="20" y="0"/>
                    </a:cubicBezTo>
                    <a:cubicBezTo>
                      <a:pt x="172" y="0"/>
                      <a:pt x="172" y="0"/>
                      <a:pt x="172" y="0"/>
                    </a:cubicBezTo>
                    <a:cubicBezTo>
                      <a:pt x="183" y="0"/>
                      <a:pt x="192" y="9"/>
                      <a:pt x="192" y="20"/>
                    </a:cubicBezTo>
                    <a:cubicBezTo>
                      <a:pt x="192" y="31"/>
                      <a:pt x="183" y="40"/>
                      <a:pt x="172"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4">
                <a:extLst>
                  <a:ext uri="{FF2B5EF4-FFF2-40B4-BE49-F238E27FC236}">
                    <a16:creationId xmlns:a16="http://schemas.microsoft.com/office/drawing/2014/main" id="{89655656-8BEF-7345-B62B-7B1254E53E74}"/>
                  </a:ext>
                </a:extLst>
              </p:cNvPr>
              <p:cNvSpPr>
                <a:spLocks/>
              </p:cNvSpPr>
              <p:nvPr/>
            </p:nvSpPr>
            <p:spPr bwMode="auto">
              <a:xfrm>
                <a:off x="1699" y="917"/>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5">
                <a:extLst>
                  <a:ext uri="{FF2B5EF4-FFF2-40B4-BE49-F238E27FC236}">
                    <a16:creationId xmlns:a16="http://schemas.microsoft.com/office/drawing/2014/main" id="{062FE065-7FD5-0945-9FC6-FC9F5B0F00A9}"/>
                  </a:ext>
                </a:extLst>
              </p:cNvPr>
              <p:cNvSpPr>
                <a:spLocks/>
              </p:cNvSpPr>
              <p:nvPr/>
            </p:nvSpPr>
            <p:spPr bwMode="auto">
              <a:xfrm>
                <a:off x="1699" y="1152"/>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6">
                <a:extLst>
                  <a:ext uri="{FF2B5EF4-FFF2-40B4-BE49-F238E27FC236}">
                    <a16:creationId xmlns:a16="http://schemas.microsoft.com/office/drawing/2014/main" id="{154DF96D-EA27-364C-BD5E-AEB8BB4A5FF8}"/>
                  </a:ext>
                </a:extLst>
              </p:cNvPr>
              <p:cNvSpPr>
                <a:spLocks/>
              </p:cNvSpPr>
              <p:nvPr/>
            </p:nvSpPr>
            <p:spPr bwMode="auto">
              <a:xfrm>
                <a:off x="1699" y="1387"/>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7">
                <a:extLst>
                  <a:ext uri="{FF2B5EF4-FFF2-40B4-BE49-F238E27FC236}">
                    <a16:creationId xmlns:a16="http://schemas.microsoft.com/office/drawing/2014/main" id="{5F382D3A-2D6B-FE4B-B65A-E244DF87C88E}"/>
                  </a:ext>
                </a:extLst>
              </p:cNvPr>
              <p:cNvSpPr>
                <a:spLocks/>
              </p:cNvSpPr>
              <p:nvPr/>
            </p:nvSpPr>
            <p:spPr bwMode="auto">
              <a:xfrm>
                <a:off x="2267" y="444"/>
                <a:ext cx="316" cy="320"/>
              </a:xfrm>
              <a:custGeom>
                <a:avLst/>
                <a:gdLst>
                  <a:gd name="T0" fmla="*/ 133 w 133"/>
                  <a:gd name="T1" fmla="*/ 135 h 135"/>
                  <a:gd name="T2" fmla="*/ 0 w 133"/>
                  <a:gd name="T3" fmla="*/ 0 h 135"/>
                  <a:gd name="T4" fmla="*/ 0 w 133"/>
                  <a:gd name="T5" fmla="*/ 0 h 135"/>
                  <a:gd name="T6" fmla="*/ 0 w 133"/>
                  <a:gd name="T7" fmla="*/ 99 h 135"/>
                  <a:gd name="T8" fmla="*/ 36 w 133"/>
                  <a:gd name="T9" fmla="*/ 135 h 135"/>
                  <a:gd name="T10" fmla="*/ 133 w 133"/>
                  <a:gd name="T11" fmla="*/ 135 h 135"/>
                </a:gdLst>
                <a:ahLst/>
                <a:cxnLst>
                  <a:cxn ang="0">
                    <a:pos x="T0" y="T1"/>
                  </a:cxn>
                  <a:cxn ang="0">
                    <a:pos x="T2" y="T3"/>
                  </a:cxn>
                  <a:cxn ang="0">
                    <a:pos x="T4" y="T5"/>
                  </a:cxn>
                  <a:cxn ang="0">
                    <a:pos x="T6" y="T7"/>
                  </a:cxn>
                  <a:cxn ang="0">
                    <a:pos x="T8" y="T9"/>
                  </a:cxn>
                  <a:cxn ang="0">
                    <a:pos x="T10" y="T11"/>
                  </a:cxn>
                </a:cxnLst>
                <a:rect l="0" t="0" r="r" b="b"/>
                <a:pathLst>
                  <a:path w="133" h="135">
                    <a:moveTo>
                      <a:pt x="133" y="135"/>
                    </a:moveTo>
                    <a:cubicBezTo>
                      <a:pt x="0" y="0"/>
                      <a:pt x="0" y="0"/>
                      <a:pt x="0" y="0"/>
                    </a:cubicBezTo>
                    <a:cubicBezTo>
                      <a:pt x="0" y="0"/>
                      <a:pt x="0" y="0"/>
                      <a:pt x="0" y="0"/>
                    </a:cubicBezTo>
                    <a:cubicBezTo>
                      <a:pt x="0" y="99"/>
                      <a:pt x="0" y="99"/>
                      <a:pt x="0" y="99"/>
                    </a:cubicBezTo>
                    <a:cubicBezTo>
                      <a:pt x="0" y="119"/>
                      <a:pt x="17" y="135"/>
                      <a:pt x="36" y="135"/>
                    </a:cubicBezTo>
                    <a:cubicBezTo>
                      <a:pt x="133" y="135"/>
                      <a:pt x="133" y="135"/>
                      <a:pt x="133" y="1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7" name="Oval 5">
            <a:extLst>
              <a:ext uri="{FF2B5EF4-FFF2-40B4-BE49-F238E27FC236}">
                <a16:creationId xmlns:a16="http://schemas.microsoft.com/office/drawing/2014/main" id="{B136838D-30B3-7B4C-95FB-054F9ECBABB6}"/>
              </a:ext>
            </a:extLst>
          </p:cNvPr>
          <p:cNvSpPr>
            <a:spLocks noChangeArrowheads="1"/>
          </p:cNvSpPr>
          <p:nvPr/>
        </p:nvSpPr>
        <p:spPr bwMode="auto">
          <a:xfrm>
            <a:off x="5508396" y="3976846"/>
            <a:ext cx="640080" cy="640358"/>
          </a:xfrm>
          <a:prstGeom prst="ellipse">
            <a:avLst/>
          </a:prstGeom>
          <a:solidFill>
            <a:schemeClr val="bg1">
              <a:lumMod val="75000"/>
            </a:schemeClr>
          </a:solidFill>
          <a:ln w="12700">
            <a:noFill/>
          </a:ln>
        </p:spPr>
        <p:txBody>
          <a:bodyPr lIns="68580" tIns="34290" rIns="68580" bIns="34290"/>
          <a:lstStyle/>
          <a:p>
            <a:pPr defTabSz="685800" eaLnBrk="1" fontAlgn="auto" hangingPunct="1">
              <a:spcBef>
                <a:spcPts val="0"/>
              </a:spcBef>
              <a:spcAft>
                <a:spcPts val="0"/>
              </a:spcAft>
              <a:defRPr/>
            </a:pPr>
            <a:endParaRPr lang="en-US" sz="1350" kern="0" dirty="0">
              <a:solidFill>
                <a:srgbClr val="282828"/>
              </a:solidFill>
              <a:latin typeface="CiscoSansTT ExtraLight"/>
              <a:ea typeface=""/>
            </a:endParaRPr>
          </a:p>
        </p:txBody>
      </p:sp>
      <p:grpSp>
        <p:nvGrpSpPr>
          <p:cNvPr id="67" name="Group 66">
            <a:extLst>
              <a:ext uri="{FF2B5EF4-FFF2-40B4-BE49-F238E27FC236}">
                <a16:creationId xmlns:a16="http://schemas.microsoft.com/office/drawing/2014/main" id="{0787EE59-29CE-234A-A40C-1CAA3ABF03AB}"/>
              </a:ext>
            </a:extLst>
          </p:cNvPr>
          <p:cNvGrpSpPr>
            <a:grpSpLocks noChangeAspect="1"/>
          </p:cNvGrpSpPr>
          <p:nvPr/>
        </p:nvGrpSpPr>
        <p:grpSpPr>
          <a:xfrm>
            <a:off x="5572466" y="4146253"/>
            <a:ext cx="507562" cy="279932"/>
            <a:chOff x="572756" y="4356495"/>
            <a:chExt cx="701979" cy="386989"/>
          </a:xfrm>
        </p:grpSpPr>
        <p:sp>
          <p:nvSpPr>
            <p:cNvPr id="68" name="Freeform 294">
              <a:extLst>
                <a:ext uri="{FF2B5EF4-FFF2-40B4-BE49-F238E27FC236}">
                  <a16:creationId xmlns:a16="http://schemas.microsoft.com/office/drawing/2014/main" id="{B000EA8A-D1EB-5E4A-870C-BDEBA327DB94}"/>
                </a:ext>
              </a:extLst>
            </p:cNvPr>
            <p:cNvSpPr>
              <a:spLocks noChangeAspect="1"/>
            </p:cNvSpPr>
            <p:nvPr/>
          </p:nvSpPr>
          <p:spPr bwMode="auto">
            <a:xfrm>
              <a:off x="572756" y="4701485"/>
              <a:ext cx="701979" cy="41999"/>
            </a:xfrm>
            <a:custGeom>
              <a:avLst/>
              <a:gdLst>
                <a:gd name="T0" fmla="*/ 288 w 297"/>
                <a:gd name="T1" fmla="*/ 18 h 18"/>
                <a:gd name="T2" fmla="*/ 10 w 297"/>
                <a:gd name="T3" fmla="*/ 18 h 18"/>
                <a:gd name="T4" fmla="*/ 0 w 297"/>
                <a:gd name="T5" fmla="*/ 9 h 18"/>
                <a:gd name="T6" fmla="*/ 10 w 297"/>
                <a:gd name="T7" fmla="*/ 0 h 18"/>
                <a:gd name="T8" fmla="*/ 288 w 297"/>
                <a:gd name="T9" fmla="*/ 0 h 18"/>
                <a:gd name="T10" fmla="*/ 297 w 297"/>
                <a:gd name="T11" fmla="*/ 9 h 18"/>
                <a:gd name="T12" fmla="*/ 288 w 2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7" h="18">
                  <a:moveTo>
                    <a:pt x="288" y="18"/>
                  </a:moveTo>
                  <a:cubicBezTo>
                    <a:pt x="10" y="18"/>
                    <a:pt x="10" y="18"/>
                    <a:pt x="10" y="18"/>
                  </a:cubicBezTo>
                  <a:cubicBezTo>
                    <a:pt x="4" y="18"/>
                    <a:pt x="0" y="14"/>
                    <a:pt x="0" y="9"/>
                  </a:cubicBezTo>
                  <a:cubicBezTo>
                    <a:pt x="0" y="4"/>
                    <a:pt x="4" y="0"/>
                    <a:pt x="10" y="0"/>
                  </a:cubicBezTo>
                  <a:cubicBezTo>
                    <a:pt x="288" y="0"/>
                    <a:pt x="288" y="0"/>
                    <a:pt x="288" y="0"/>
                  </a:cubicBezTo>
                  <a:cubicBezTo>
                    <a:pt x="293" y="0"/>
                    <a:pt x="297" y="4"/>
                    <a:pt x="297" y="9"/>
                  </a:cubicBezTo>
                  <a:cubicBezTo>
                    <a:pt x="297" y="14"/>
                    <a:pt x="293" y="18"/>
                    <a:pt x="288"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95">
              <a:extLst>
                <a:ext uri="{FF2B5EF4-FFF2-40B4-BE49-F238E27FC236}">
                  <a16:creationId xmlns:a16="http://schemas.microsoft.com/office/drawing/2014/main" id="{BE77AD1D-778E-5C45-8C6E-B0D1271F0DEF}"/>
                </a:ext>
              </a:extLst>
            </p:cNvPr>
            <p:cNvSpPr>
              <a:spLocks noChangeAspect="1" noEditPoints="1"/>
            </p:cNvSpPr>
            <p:nvPr/>
          </p:nvSpPr>
          <p:spPr bwMode="auto">
            <a:xfrm>
              <a:off x="650754" y="4356495"/>
              <a:ext cx="545983" cy="306991"/>
            </a:xfrm>
            <a:custGeom>
              <a:avLst/>
              <a:gdLst>
                <a:gd name="T0" fmla="*/ 216 w 231"/>
                <a:gd name="T1" fmla="*/ 11 h 130"/>
                <a:gd name="T2" fmla="*/ 221 w 231"/>
                <a:gd name="T3" fmla="*/ 16 h 130"/>
                <a:gd name="T4" fmla="*/ 221 w 231"/>
                <a:gd name="T5" fmla="*/ 115 h 130"/>
                <a:gd name="T6" fmla="*/ 216 w 231"/>
                <a:gd name="T7" fmla="*/ 120 h 130"/>
                <a:gd name="T8" fmla="*/ 15 w 231"/>
                <a:gd name="T9" fmla="*/ 120 h 130"/>
                <a:gd name="T10" fmla="*/ 10 w 231"/>
                <a:gd name="T11" fmla="*/ 115 h 130"/>
                <a:gd name="T12" fmla="*/ 10 w 231"/>
                <a:gd name="T13" fmla="*/ 16 h 130"/>
                <a:gd name="T14" fmla="*/ 15 w 231"/>
                <a:gd name="T15" fmla="*/ 11 h 130"/>
                <a:gd name="T16" fmla="*/ 216 w 231"/>
                <a:gd name="T17" fmla="*/ 11 h 130"/>
                <a:gd name="T18" fmla="*/ 216 w 231"/>
                <a:gd name="T19" fmla="*/ 0 h 130"/>
                <a:gd name="T20" fmla="*/ 15 w 231"/>
                <a:gd name="T21" fmla="*/ 0 h 130"/>
                <a:gd name="T22" fmla="*/ 0 w 231"/>
                <a:gd name="T23" fmla="*/ 16 h 130"/>
                <a:gd name="T24" fmla="*/ 0 w 231"/>
                <a:gd name="T25" fmla="*/ 115 h 130"/>
                <a:gd name="T26" fmla="*/ 15 w 231"/>
                <a:gd name="T27" fmla="*/ 130 h 130"/>
                <a:gd name="T28" fmla="*/ 216 w 231"/>
                <a:gd name="T29" fmla="*/ 130 h 130"/>
                <a:gd name="T30" fmla="*/ 231 w 231"/>
                <a:gd name="T31" fmla="*/ 115 h 130"/>
                <a:gd name="T32" fmla="*/ 231 w 231"/>
                <a:gd name="T33" fmla="*/ 16 h 130"/>
                <a:gd name="T34" fmla="*/ 216 w 231"/>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30">
                  <a:moveTo>
                    <a:pt x="216" y="11"/>
                  </a:moveTo>
                  <a:cubicBezTo>
                    <a:pt x="219" y="11"/>
                    <a:pt x="221" y="13"/>
                    <a:pt x="221" y="16"/>
                  </a:cubicBezTo>
                  <a:cubicBezTo>
                    <a:pt x="221" y="115"/>
                    <a:pt x="221" y="115"/>
                    <a:pt x="221" y="115"/>
                  </a:cubicBezTo>
                  <a:cubicBezTo>
                    <a:pt x="221" y="118"/>
                    <a:pt x="219" y="120"/>
                    <a:pt x="216" y="120"/>
                  </a:cubicBezTo>
                  <a:cubicBezTo>
                    <a:pt x="15" y="120"/>
                    <a:pt x="15" y="120"/>
                    <a:pt x="15" y="120"/>
                  </a:cubicBezTo>
                  <a:cubicBezTo>
                    <a:pt x="12" y="120"/>
                    <a:pt x="10" y="118"/>
                    <a:pt x="10" y="115"/>
                  </a:cubicBezTo>
                  <a:cubicBezTo>
                    <a:pt x="10" y="16"/>
                    <a:pt x="10" y="16"/>
                    <a:pt x="10" y="16"/>
                  </a:cubicBezTo>
                  <a:cubicBezTo>
                    <a:pt x="10" y="13"/>
                    <a:pt x="12" y="11"/>
                    <a:pt x="15" y="11"/>
                  </a:cubicBezTo>
                  <a:cubicBezTo>
                    <a:pt x="216" y="11"/>
                    <a:pt x="216" y="11"/>
                    <a:pt x="216" y="11"/>
                  </a:cubicBezTo>
                  <a:moveTo>
                    <a:pt x="216" y="0"/>
                  </a:moveTo>
                  <a:cubicBezTo>
                    <a:pt x="15" y="0"/>
                    <a:pt x="15" y="0"/>
                    <a:pt x="15" y="0"/>
                  </a:cubicBezTo>
                  <a:cubicBezTo>
                    <a:pt x="7" y="0"/>
                    <a:pt x="0" y="7"/>
                    <a:pt x="0" y="16"/>
                  </a:cubicBezTo>
                  <a:cubicBezTo>
                    <a:pt x="0" y="115"/>
                    <a:pt x="0" y="115"/>
                    <a:pt x="0" y="115"/>
                  </a:cubicBezTo>
                  <a:cubicBezTo>
                    <a:pt x="0" y="123"/>
                    <a:pt x="7" y="130"/>
                    <a:pt x="15" y="130"/>
                  </a:cubicBezTo>
                  <a:cubicBezTo>
                    <a:pt x="216" y="130"/>
                    <a:pt x="216" y="130"/>
                    <a:pt x="216" y="130"/>
                  </a:cubicBezTo>
                  <a:cubicBezTo>
                    <a:pt x="224" y="130"/>
                    <a:pt x="231" y="123"/>
                    <a:pt x="231" y="115"/>
                  </a:cubicBezTo>
                  <a:cubicBezTo>
                    <a:pt x="231" y="16"/>
                    <a:pt x="231" y="16"/>
                    <a:pt x="231" y="16"/>
                  </a:cubicBezTo>
                  <a:cubicBezTo>
                    <a:pt x="231" y="7"/>
                    <a:pt x="224" y="0"/>
                    <a:pt x="21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a:extLst>
              <a:ext uri="{FF2B5EF4-FFF2-40B4-BE49-F238E27FC236}">
                <a16:creationId xmlns:a16="http://schemas.microsoft.com/office/drawing/2014/main" id="{680D40B1-AB98-1342-8FBC-11641DF65364}"/>
              </a:ext>
            </a:extLst>
          </p:cNvPr>
          <p:cNvGrpSpPr>
            <a:grpSpLocks noChangeAspect="1"/>
          </p:cNvGrpSpPr>
          <p:nvPr/>
        </p:nvGrpSpPr>
        <p:grpSpPr>
          <a:xfrm>
            <a:off x="5802068" y="4220643"/>
            <a:ext cx="130671" cy="131838"/>
            <a:chOff x="12587348" y="2301556"/>
            <a:chExt cx="115021" cy="115998"/>
          </a:xfrm>
          <a:solidFill>
            <a:schemeClr val="bg2"/>
          </a:solidFill>
        </p:grpSpPr>
        <p:sp>
          <p:nvSpPr>
            <p:cNvPr id="71" name="Freeform 36">
              <a:extLst>
                <a:ext uri="{FF2B5EF4-FFF2-40B4-BE49-F238E27FC236}">
                  <a16:creationId xmlns:a16="http://schemas.microsoft.com/office/drawing/2014/main" id="{18B27C28-51EE-5246-8160-CA981A7EECB9}"/>
                </a:ext>
              </a:extLst>
            </p:cNvPr>
            <p:cNvSpPr>
              <a:spLocks noChangeAspect="1"/>
            </p:cNvSpPr>
            <p:nvPr/>
          </p:nvSpPr>
          <p:spPr bwMode="auto">
            <a:xfrm>
              <a:off x="12634348" y="2325555"/>
              <a:ext cx="20999" cy="22999"/>
            </a:xfrm>
            <a:custGeom>
              <a:avLst/>
              <a:gdLst>
                <a:gd name="T0" fmla="*/ 9 w 9"/>
                <a:gd name="T1" fmla="*/ 0 h 10"/>
                <a:gd name="T2" fmla="*/ 7 w 9"/>
                <a:gd name="T3" fmla="*/ 0 h 10"/>
                <a:gd name="T4" fmla="*/ 0 w 9"/>
                <a:gd name="T5" fmla="*/ 0 h 10"/>
                <a:gd name="T6" fmla="*/ 0 w 9"/>
                <a:gd name="T7" fmla="*/ 10 h 10"/>
                <a:gd name="T8" fmla="*/ 9 w 9"/>
                <a:gd name="T9" fmla="*/ 10 h 10"/>
                <a:gd name="T10" fmla="*/ 9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9" y="0"/>
                  </a:moveTo>
                  <a:cubicBezTo>
                    <a:pt x="9" y="0"/>
                    <a:pt x="8" y="0"/>
                    <a:pt x="7" y="0"/>
                  </a:cubicBezTo>
                  <a:cubicBezTo>
                    <a:pt x="0" y="0"/>
                    <a:pt x="0" y="0"/>
                    <a:pt x="0" y="0"/>
                  </a:cubicBezTo>
                  <a:cubicBezTo>
                    <a:pt x="0" y="10"/>
                    <a:pt x="0" y="10"/>
                    <a:pt x="0" y="10"/>
                  </a:cubicBezTo>
                  <a:cubicBezTo>
                    <a:pt x="9" y="10"/>
                    <a:pt x="9" y="10"/>
                    <a:pt x="9" y="1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7">
              <a:extLst>
                <a:ext uri="{FF2B5EF4-FFF2-40B4-BE49-F238E27FC236}">
                  <a16:creationId xmlns:a16="http://schemas.microsoft.com/office/drawing/2014/main" id="{ADF6C1F3-3913-914D-9EB0-A50F52C67E95}"/>
                </a:ext>
              </a:extLst>
            </p:cNvPr>
            <p:cNvSpPr>
              <a:spLocks noChangeAspect="1"/>
            </p:cNvSpPr>
            <p:nvPr/>
          </p:nvSpPr>
          <p:spPr bwMode="auto">
            <a:xfrm>
              <a:off x="12634348" y="2301556"/>
              <a:ext cx="20999" cy="23999"/>
            </a:xfrm>
            <a:custGeom>
              <a:avLst/>
              <a:gdLst>
                <a:gd name="T0" fmla="*/ 4 w 9"/>
                <a:gd name="T1" fmla="*/ 0 h 10"/>
                <a:gd name="T2" fmla="*/ 0 w 9"/>
                <a:gd name="T3" fmla="*/ 5 h 10"/>
                <a:gd name="T4" fmla="*/ 0 w 9"/>
                <a:gd name="T5" fmla="*/ 10 h 10"/>
                <a:gd name="T6" fmla="*/ 7 w 9"/>
                <a:gd name="T7" fmla="*/ 10 h 10"/>
                <a:gd name="T8" fmla="*/ 9 w 9"/>
                <a:gd name="T9" fmla="*/ 10 h 10"/>
                <a:gd name="T10" fmla="*/ 9 w 9"/>
                <a:gd name="T11" fmla="*/ 5 h 10"/>
                <a:gd name="T12" fmla="*/ 4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4" y="0"/>
                  </a:moveTo>
                  <a:cubicBezTo>
                    <a:pt x="2" y="0"/>
                    <a:pt x="0" y="2"/>
                    <a:pt x="0" y="5"/>
                  </a:cubicBezTo>
                  <a:cubicBezTo>
                    <a:pt x="0" y="10"/>
                    <a:pt x="0" y="10"/>
                    <a:pt x="0" y="10"/>
                  </a:cubicBezTo>
                  <a:cubicBezTo>
                    <a:pt x="7" y="10"/>
                    <a:pt x="7" y="10"/>
                    <a:pt x="7" y="10"/>
                  </a:cubicBezTo>
                  <a:cubicBezTo>
                    <a:pt x="8" y="10"/>
                    <a:pt x="9" y="10"/>
                    <a:pt x="9" y="10"/>
                  </a:cubicBezTo>
                  <a:cubicBezTo>
                    <a:pt x="9" y="5"/>
                    <a:pt x="9" y="5"/>
                    <a:pt x="9" y="5"/>
                  </a:cubicBezTo>
                  <a:cubicBezTo>
                    <a:pt x="9" y="2"/>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8">
              <a:extLst>
                <a:ext uri="{FF2B5EF4-FFF2-40B4-BE49-F238E27FC236}">
                  <a16:creationId xmlns:a16="http://schemas.microsoft.com/office/drawing/2014/main" id="{CFBA85AB-DCED-9A40-80EF-B8AF06B95010}"/>
                </a:ext>
              </a:extLst>
            </p:cNvPr>
            <p:cNvSpPr>
              <a:spLocks noChangeAspect="1"/>
            </p:cNvSpPr>
            <p:nvPr/>
          </p:nvSpPr>
          <p:spPr bwMode="auto">
            <a:xfrm>
              <a:off x="12634348" y="2377554"/>
              <a:ext cx="20999" cy="39999"/>
            </a:xfrm>
            <a:custGeom>
              <a:avLst/>
              <a:gdLst>
                <a:gd name="T0" fmla="*/ 9 w 9"/>
                <a:gd name="T1" fmla="*/ 0 h 17"/>
                <a:gd name="T2" fmla="*/ 0 w 9"/>
                <a:gd name="T3" fmla="*/ 0 h 17"/>
                <a:gd name="T4" fmla="*/ 0 w 9"/>
                <a:gd name="T5" fmla="*/ 13 h 17"/>
                <a:gd name="T6" fmla="*/ 4 w 9"/>
                <a:gd name="T7" fmla="*/ 17 h 17"/>
                <a:gd name="T8" fmla="*/ 9 w 9"/>
                <a:gd name="T9" fmla="*/ 13 h 17"/>
                <a:gd name="T10" fmla="*/ 9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9" y="0"/>
                  </a:moveTo>
                  <a:cubicBezTo>
                    <a:pt x="0" y="0"/>
                    <a:pt x="0" y="0"/>
                    <a:pt x="0" y="0"/>
                  </a:cubicBezTo>
                  <a:cubicBezTo>
                    <a:pt x="0" y="13"/>
                    <a:pt x="0" y="13"/>
                    <a:pt x="0" y="13"/>
                  </a:cubicBezTo>
                  <a:cubicBezTo>
                    <a:pt x="0" y="15"/>
                    <a:pt x="2" y="17"/>
                    <a:pt x="4" y="17"/>
                  </a:cubicBezTo>
                  <a:cubicBezTo>
                    <a:pt x="7" y="17"/>
                    <a:pt x="9" y="15"/>
                    <a:pt x="9" y="13"/>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39">
              <a:extLst>
                <a:ext uri="{FF2B5EF4-FFF2-40B4-BE49-F238E27FC236}">
                  <a16:creationId xmlns:a16="http://schemas.microsoft.com/office/drawing/2014/main" id="{72F87FFA-FEA7-8842-8F22-9FE3F3C5AB0D}"/>
                </a:ext>
              </a:extLst>
            </p:cNvPr>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40">
              <a:extLst>
                <a:ext uri="{FF2B5EF4-FFF2-40B4-BE49-F238E27FC236}">
                  <a16:creationId xmlns:a16="http://schemas.microsoft.com/office/drawing/2014/main" id="{8F1A11E1-995B-1A43-990B-392CE907C33A}"/>
                </a:ext>
              </a:extLst>
            </p:cNvPr>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id="{83825A16-76C5-0A47-9C92-F8F21D667FE9}"/>
                </a:ext>
              </a:extLst>
            </p:cNvPr>
            <p:cNvSpPr>
              <a:spLocks noChangeAspect="1" noEditPoints="1"/>
            </p:cNvSpPr>
            <p:nvPr/>
          </p:nvSpPr>
          <p:spPr bwMode="auto">
            <a:xfrm>
              <a:off x="12587348" y="2348555"/>
              <a:ext cx="114996" cy="21999"/>
            </a:xfrm>
            <a:custGeom>
              <a:avLst/>
              <a:gdLst>
                <a:gd name="T0" fmla="*/ 20 w 49"/>
                <a:gd name="T1" fmla="*/ 0 h 9"/>
                <a:gd name="T2" fmla="*/ 4 w 49"/>
                <a:gd name="T3" fmla="*/ 0 h 9"/>
                <a:gd name="T4" fmla="*/ 0 w 49"/>
                <a:gd name="T5" fmla="*/ 5 h 9"/>
                <a:gd name="T6" fmla="*/ 4 w 49"/>
                <a:gd name="T7" fmla="*/ 9 h 9"/>
                <a:gd name="T8" fmla="*/ 20 w 49"/>
                <a:gd name="T9" fmla="*/ 9 h 9"/>
                <a:gd name="T10" fmla="*/ 20 w 49"/>
                <a:gd name="T11" fmla="*/ 0 h 9"/>
                <a:gd name="T12" fmla="*/ 44 w 49"/>
                <a:gd name="T13" fmla="*/ 0 h 9"/>
                <a:gd name="T14" fmla="*/ 29 w 49"/>
                <a:gd name="T15" fmla="*/ 0 h 9"/>
                <a:gd name="T16" fmla="*/ 29 w 49"/>
                <a:gd name="T17" fmla="*/ 9 h 9"/>
                <a:gd name="T18" fmla="*/ 44 w 49"/>
                <a:gd name="T19" fmla="*/ 9 h 9"/>
                <a:gd name="T20" fmla="*/ 49 w 49"/>
                <a:gd name="T21" fmla="*/ 5 h 9"/>
                <a:gd name="T22" fmla="*/ 44 w 4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
                  <a:moveTo>
                    <a:pt x="20" y="0"/>
                  </a:moveTo>
                  <a:cubicBezTo>
                    <a:pt x="4" y="0"/>
                    <a:pt x="4" y="0"/>
                    <a:pt x="4" y="0"/>
                  </a:cubicBezTo>
                  <a:cubicBezTo>
                    <a:pt x="2" y="0"/>
                    <a:pt x="0" y="2"/>
                    <a:pt x="0" y="5"/>
                  </a:cubicBezTo>
                  <a:cubicBezTo>
                    <a:pt x="0" y="7"/>
                    <a:pt x="2" y="9"/>
                    <a:pt x="4" y="9"/>
                  </a:cubicBezTo>
                  <a:cubicBezTo>
                    <a:pt x="20" y="9"/>
                    <a:pt x="20" y="9"/>
                    <a:pt x="20" y="9"/>
                  </a:cubicBezTo>
                  <a:cubicBezTo>
                    <a:pt x="20" y="0"/>
                    <a:pt x="20" y="0"/>
                    <a:pt x="20" y="0"/>
                  </a:cubicBezTo>
                  <a:moveTo>
                    <a:pt x="44" y="0"/>
                  </a:moveTo>
                  <a:cubicBezTo>
                    <a:pt x="29" y="0"/>
                    <a:pt x="29" y="0"/>
                    <a:pt x="29" y="0"/>
                  </a:cubicBezTo>
                  <a:cubicBezTo>
                    <a:pt x="29" y="9"/>
                    <a:pt x="29" y="9"/>
                    <a:pt x="29" y="9"/>
                  </a:cubicBezTo>
                  <a:cubicBezTo>
                    <a:pt x="44" y="9"/>
                    <a:pt x="44" y="9"/>
                    <a:pt x="44" y="9"/>
                  </a:cubicBezTo>
                  <a:cubicBezTo>
                    <a:pt x="47" y="9"/>
                    <a:pt x="49" y="7"/>
                    <a:pt x="49" y="5"/>
                  </a:cubicBezTo>
                  <a:cubicBezTo>
                    <a:pt x="49" y="2"/>
                    <a:pt x="47"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42">
              <a:extLst>
                <a:ext uri="{FF2B5EF4-FFF2-40B4-BE49-F238E27FC236}">
                  <a16:creationId xmlns:a16="http://schemas.microsoft.com/office/drawing/2014/main" id="{67E91034-44CF-8B44-8BE1-C0AB8C4B568E}"/>
                </a:ext>
              </a:extLst>
            </p:cNvPr>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43">
              <a:extLst>
                <a:ext uri="{FF2B5EF4-FFF2-40B4-BE49-F238E27FC236}">
                  <a16:creationId xmlns:a16="http://schemas.microsoft.com/office/drawing/2014/main" id="{11465C07-5AD6-8045-971A-80C50A8FDF8D}"/>
                </a:ext>
              </a:extLst>
            </p:cNvPr>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6ECD69C9-9FFA-9745-A2DB-639F28EFF2E2}"/>
                </a:ext>
              </a:extLst>
            </p:cNvPr>
            <p:cNvSpPr>
              <a:spLocks noChangeAspect="1"/>
            </p:cNvSpPr>
            <p:nvPr/>
          </p:nvSpPr>
          <p:spPr bwMode="auto">
            <a:xfrm>
              <a:off x="12634347" y="2301558"/>
              <a:ext cx="20999" cy="115996"/>
            </a:xfrm>
            <a:custGeom>
              <a:avLst/>
              <a:gdLst>
                <a:gd name="T0" fmla="*/ 0 w 9"/>
                <a:gd name="T1" fmla="*/ 45 h 49"/>
                <a:gd name="T2" fmla="*/ 0 w 9"/>
                <a:gd name="T3" fmla="*/ 5 h 49"/>
                <a:gd name="T4" fmla="*/ 4 w 9"/>
                <a:gd name="T5" fmla="*/ 0 h 49"/>
                <a:gd name="T6" fmla="*/ 9 w 9"/>
                <a:gd name="T7" fmla="*/ 5 h 49"/>
                <a:gd name="T8" fmla="*/ 9 w 9"/>
                <a:gd name="T9" fmla="*/ 45 h 49"/>
                <a:gd name="T10" fmla="*/ 4 w 9"/>
                <a:gd name="T11" fmla="*/ 49 h 49"/>
                <a:gd name="T12" fmla="*/ 0 w 9"/>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9" h="49">
                  <a:moveTo>
                    <a:pt x="0" y="45"/>
                  </a:moveTo>
                  <a:cubicBezTo>
                    <a:pt x="0" y="5"/>
                    <a:pt x="0" y="5"/>
                    <a:pt x="0" y="5"/>
                  </a:cubicBezTo>
                  <a:cubicBezTo>
                    <a:pt x="0" y="2"/>
                    <a:pt x="2" y="0"/>
                    <a:pt x="4" y="0"/>
                  </a:cubicBezTo>
                  <a:cubicBezTo>
                    <a:pt x="7" y="0"/>
                    <a:pt x="9" y="2"/>
                    <a:pt x="9" y="5"/>
                  </a:cubicBezTo>
                  <a:cubicBezTo>
                    <a:pt x="9" y="45"/>
                    <a:pt x="9" y="45"/>
                    <a:pt x="9" y="45"/>
                  </a:cubicBezTo>
                  <a:cubicBezTo>
                    <a:pt x="9" y="47"/>
                    <a:pt x="7" y="49"/>
                    <a:pt x="4" y="49"/>
                  </a:cubicBezTo>
                  <a:cubicBezTo>
                    <a:pt x="2" y="49"/>
                    <a:pt x="0" y="47"/>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5">
              <a:extLst>
                <a:ext uri="{FF2B5EF4-FFF2-40B4-BE49-F238E27FC236}">
                  <a16:creationId xmlns:a16="http://schemas.microsoft.com/office/drawing/2014/main" id="{6F16A2F9-C9E6-EC4E-BF87-3AE6ABCC1F96}"/>
                </a:ext>
              </a:extLst>
            </p:cNvPr>
            <p:cNvSpPr>
              <a:spLocks noChangeAspect="1"/>
            </p:cNvSpPr>
            <p:nvPr/>
          </p:nvSpPr>
          <p:spPr bwMode="auto">
            <a:xfrm>
              <a:off x="12587373" y="2348557"/>
              <a:ext cx="114996" cy="21999"/>
            </a:xfrm>
            <a:custGeom>
              <a:avLst/>
              <a:gdLst>
                <a:gd name="T0" fmla="*/ 4 w 49"/>
                <a:gd name="T1" fmla="*/ 0 h 9"/>
                <a:gd name="T2" fmla="*/ 44 w 49"/>
                <a:gd name="T3" fmla="*/ 0 h 9"/>
                <a:gd name="T4" fmla="*/ 49 w 49"/>
                <a:gd name="T5" fmla="*/ 5 h 9"/>
                <a:gd name="T6" fmla="*/ 44 w 49"/>
                <a:gd name="T7" fmla="*/ 9 h 9"/>
                <a:gd name="T8" fmla="*/ 4 w 49"/>
                <a:gd name="T9" fmla="*/ 9 h 9"/>
                <a:gd name="T10" fmla="*/ 0 w 49"/>
                <a:gd name="T11" fmla="*/ 5 h 9"/>
                <a:gd name="T12" fmla="*/ 4 w 4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 y="0"/>
                  </a:moveTo>
                  <a:cubicBezTo>
                    <a:pt x="44" y="0"/>
                    <a:pt x="44" y="0"/>
                    <a:pt x="44" y="0"/>
                  </a:cubicBezTo>
                  <a:cubicBezTo>
                    <a:pt x="47" y="0"/>
                    <a:pt x="49" y="2"/>
                    <a:pt x="49" y="5"/>
                  </a:cubicBezTo>
                  <a:cubicBezTo>
                    <a:pt x="49" y="7"/>
                    <a:pt x="47" y="9"/>
                    <a:pt x="44" y="9"/>
                  </a:cubicBezTo>
                  <a:cubicBezTo>
                    <a:pt x="4" y="9"/>
                    <a:pt x="4" y="9"/>
                    <a:pt x="4" y="9"/>
                  </a:cubicBezTo>
                  <a:cubicBezTo>
                    <a:pt x="2" y="9"/>
                    <a:pt x="0" y="7"/>
                    <a:pt x="0" y="5"/>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6">
              <a:extLst>
                <a:ext uri="{FF2B5EF4-FFF2-40B4-BE49-F238E27FC236}">
                  <a16:creationId xmlns:a16="http://schemas.microsoft.com/office/drawing/2014/main" id="{4335AC78-3AF2-1A48-AC29-7A4491A38463}"/>
                </a:ext>
              </a:extLst>
            </p:cNvPr>
            <p:cNvSpPr>
              <a:spLocks noChangeAspect="1"/>
            </p:cNvSpPr>
            <p:nvPr/>
          </p:nvSpPr>
          <p:spPr bwMode="auto">
            <a:xfrm>
              <a:off x="12598381" y="2313558"/>
              <a:ext cx="92997" cy="91997"/>
            </a:xfrm>
            <a:custGeom>
              <a:avLst/>
              <a:gdLst>
                <a:gd name="T0" fmla="*/ 2 w 39"/>
                <a:gd name="T1" fmla="*/ 30 h 39"/>
                <a:gd name="T2" fmla="*/ 30 w 39"/>
                <a:gd name="T3" fmla="*/ 2 h 39"/>
                <a:gd name="T4" fmla="*/ 37 w 39"/>
                <a:gd name="T5" fmla="*/ 2 h 39"/>
                <a:gd name="T6" fmla="*/ 37 w 39"/>
                <a:gd name="T7" fmla="*/ 9 h 39"/>
                <a:gd name="T8" fmla="*/ 9 w 39"/>
                <a:gd name="T9" fmla="*/ 37 h 39"/>
                <a:gd name="T10" fmla="*/ 2 w 39"/>
                <a:gd name="T11" fmla="*/ 37 h 39"/>
                <a:gd name="T12" fmla="*/ 2 w 39"/>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2" y="30"/>
                  </a:moveTo>
                  <a:cubicBezTo>
                    <a:pt x="30" y="2"/>
                    <a:pt x="30" y="2"/>
                    <a:pt x="30" y="2"/>
                  </a:cubicBezTo>
                  <a:cubicBezTo>
                    <a:pt x="32" y="0"/>
                    <a:pt x="35" y="0"/>
                    <a:pt x="37" y="2"/>
                  </a:cubicBezTo>
                  <a:cubicBezTo>
                    <a:pt x="39" y="4"/>
                    <a:pt x="39" y="7"/>
                    <a:pt x="37" y="9"/>
                  </a:cubicBezTo>
                  <a:cubicBezTo>
                    <a:pt x="9" y="37"/>
                    <a:pt x="9" y="37"/>
                    <a:pt x="9" y="37"/>
                  </a:cubicBezTo>
                  <a:cubicBezTo>
                    <a:pt x="7" y="39"/>
                    <a:pt x="4" y="39"/>
                    <a:pt x="2" y="37"/>
                  </a:cubicBezTo>
                  <a:cubicBezTo>
                    <a:pt x="0" y="35"/>
                    <a:pt x="0" y="32"/>
                    <a:pt x="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7">
              <a:extLst>
                <a:ext uri="{FF2B5EF4-FFF2-40B4-BE49-F238E27FC236}">
                  <a16:creationId xmlns:a16="http://schemas.microsoft.com/office/drawing/2014/main" id="{A3700C6D-23F2-1A45-AB05-6E80FBB58308}"/>
                </a:ext>
              </a:extLst>
            </p:cNvPr>
            <p:cNvSpPr>
              <a:spLocks noChangeAspect="1"/>
            </p:cNvSpPr>
            <p:nvPr/>
          </p:nvSpPr>
          <p:spPr bwMode="auto">
            <a:xfrm>
              <a:off x="12598367" y="2313559"/>
              <a:ext cx="92997" cy="91997"/>
            </a:xfrm>
            <a:custGeom>
              <a:avLst/>
              <a:gdLst>
                <a:gd name="T0" fmla="*/ 9 w 39"/>
                <a:gd name="T1" fmla="*/ 2 h 39"/>
                <a:gd name="T2" fmla="*/ 37 w 39"/>
                <a:gd name="T3" fmla="*/ 30 h 39"/>
                <a:gd name="T4" fmla="*/ 37 w 39"/>
                <a:gd name="T5" fmla="*/ 37 h 39"/>
                <a:gd name="T6" fmla="*/ 30 w 39"/>
                <a:gd name="T7" fmla="*/ 37 h 39"/>
                <a:gd name="T8" fmla="*/ 2 w 39"/>
                <a:gd name="T9" fmla="*/ 9 h 39"/>
                <a:gd name="T10" fmla="*/ 2 w 39"/>
                <a:gd name="T11" fmla="*/ 2 h 39"/>
                <a:gd name="T12" fmla="*/ 9 w 39"/>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9" y="2"/>
                  </a:moveTo>
                  <a:cubicBezTo>
                    <a:pt x="37" y="30"/>
                    <a:pt x="37" y="30"/>
                    <a:pt x="37" y="30"/>
                  </a:cubicBezTo>
                  <a:cubicBezTo>
                    <a:pt x="39" y="32"/>
                    <a:pt x="39" y="35"/>
                    <a:pt x="37" y="37"/>
                  </a:cubicBezTo>
                  <a:cubicBezTo>
                    <a:pt x="35" y="39"/>
                    <a:pt x="32" y="39"/>
                    <a:pt x="30" y="37"/>
                  </a:cubicBezTo>
                  <a:cubicBezTo>
                    <a:pt x="2" y="9"/>
                    <a:pt x="2" y="9"/>
                    <a:pt x="2" y="9"/>
                  </a:cubicBezTo>
                  <a:cubicBezTo>
                    <a:pt x="0" y="7"/>
                    <a:pt x="0" y="4"/>
                    <a:pt x="2" y="2"/>
                  </a:cubicBezTo>
                  <a:cubicBezTo>
                    <a:pt x="4" y="0"/>
                    <a:pt x="7"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48">
              <a:extLst>
                <a:ext uri="{FF2B5EF4-FFF2-40B4-BE49-F238E27FC236}">
                  <a16:creationId xmlns:a16="http://schemas.microsoft.com/office/drawing/2014/main" id="{11FF0B49-B2A0-D446-AEC6-78A7371F3997}"/>
                </a:ext>
              </a:extLst>
            </p:cNvPr>
            <p:cNvSpPr>
              <a:spLocks noChangeAspect="1" noChangeArrowheads="1"/>
            </p:cNvSpPr>
            <p:nvPr/>
          </p:nvSpPr>
          <p:spPr bwMode="auto">
            <a:xfrm>
              <a:off x="12627372" y="2341557"/>
              <a:ext cx="34999" cy="359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9">
              <a:extLst>
                <a:ext uri="{FF2B5EF4-FFF2-40B4-BE49-F238E27FC236}">
                  <a16:creationId xmlns:a16="http://schemas.microsoft.com/office/drawing/2014/main" id="{930FDF79-53E6-6E41-855C-FC57A2989F1F}"/>
                </a:ext>
              </a:extLst>
            </p:cNvPr>
            <p:cNvSpPr>
              <a:spLocks noChangeAspect="1" noEditPoints="1"/>
            </p:cNvSpPr>
            <p:nvPr/>
          </p:nvSpPr>
          <p:spPr bwMode="auto">
            <a:xfrm>
              <a:off x="12608373" y="2325559"/>
              <a:ext cx="70998" cy="70998"/>
            </a:xfrm>
            <a:custGeom>
              <a:avLst/>
              <a:gdLst>
                <a:gd name="T0" fmla="*/ 15 w 30"/>
                <a:gd name="T1" fmla="*/ 7 h 30"/>
                <a:gd name="T2" fmla="*/ 23 w 30"/>
                <a:gd name="T3" fmla="*/ 15 h 30"/>
                <a:gd name="T4" fmla="*/ 15 w 30"/>
                <a:gd name="T5" fmla="*/ 22 h 30"/>
                <a:gd name="T6" fmla="*/ 8 w 30"/>
                <a:gd name="T7" fmla="*/ 15 h 30"/>
                <a:gd name="T8" fmla="*/ 15 w 30"/>
                <a:gd name="T9" fmla="*/ 7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7"/>
                  </a:moveTo>
                  <a:cubicBezTo>
                    <a:pt x="20" y="7"/>
                    <a:pt x="23" y="10"/>
                    <a:pt x="23" y="15"/>
                  </a:cubicBezTo>
                  <a:cubicBezTo>
                    <a:pt x="23" y="19"/>
                    <a:pt x="20" y="22"/>
                    <a:pt x="15" y="22"/>
                  </a:cubicBezTo>
                  <a:cubicBezTo>
                    <a:pt x="11" y="22"/>
                    <a:pt x="8" y="19"/>
                    <a:pt x="8" y="15"/>
                  </a:cubicBezTo>
                  <a:cubicBezTo>
                    <a:pt x="8" y="10"/>
                    <a:pt x="11" y="7"/>
                    <a:pt x="15" y="7"/>
                  </a:cubicBezTo>
                  <a:moveTo>
                    <a:pt x="15" y="0"/>
                  </a:moveTo>
                  <a:cubicBezTo>
                    <a:pt x="7" y="0"/>
                    <a:pt x="0" y="6"/>
                    <a:pt x="0" y="15"/>
                  </a:cubicBezTo>
                  <a:cubicBezTo>
                    <a:pt x="0" y="23"/>
                    <a:pt x="7" y="30"/>
                    <a:pt x="15" y="30"/>
                  </a:cubicBezTo>
                  <a:cubicBezTo>
                    <a:pt x="24" y="30"/>
                    <a:pt x="30" y="23"/>
                    <a:pt x="30" y="15"/>
                  </a:cubicBezTo>
                  <a:cubicBezTo>
                    <a:pt x="30" y="6"/>
                    <a:pt x="24" y="0"/>
                    <a:pt x="1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99">
            <a:extLst>
              <a:ext uri="{FF2B5EF4-FFF2-40B4-BE49-F238E27FC236}">
                <a16:creationId xmlns:a16="http://schemas.microsoft.com/office/drawing/2014/main" id="{A8E2DEAC-4AD9-B145-B6C4-48369306B124}"/>
              </a:ext>
            </a:extLst>
          </p:cNvPr>
          <p:cNvGrpSpPr>
            <a:grpSpLocks noChangeAspect="1"/>
          </p:cNvGrpSpPr>
          <p:nvPr/>
        </p:nvGrpSpPr>
        <p:grpSpPr>
          <a:xfrm>
            <a:off x="5711993" y="4181554"/>
            <a:ext cx="99367" cy="100254"/>
            <a:chOff x="12587348" y="2301556"/>
            <a:chExt cx="115021" cy="115998"/>
          </a:xfrm>
          <a:solidFill>
            <a:schemeClr val="bg2"/>
          </a:solidFill>
        </p:grpSpPr>
        <p:sp>
          <p:nvSpPr>
            <p:cNvPr id="101" name="Freeform 36">
              <a:extLst>
                <a:ext uri="{FF2B5EF4-FFF2-40B4-BE49-F238E27FC236}">
                  <a16:creationId xmlns:a16="http://schemas.microsoft.com/office/drawing/2014/main" id="{DFDDF732-A519-BD47-AEE3-A8C87BE9CA58}"/>
                </a:ext>
              </a:extLst>
            </p:cNvPr>
            <p:cNvSpPr>
              <a:spLocks noChangeAspect="1"/>
            </p:cNvSpPr>
            <p:nvPr/>
          </p:nvSpPr>
          <p:spPr bwMode="auto">
            <a:xfrm>
              <a:off x="12634348" y="2325555"/>
              <a:ext cx="20999" cy="22999"/>
            </a:xfrm>
            <a:custGeom>
              <a:avLst/>
              <a:gdLst>
                <a:gd name="T0" fmla="*/ 9 w 9"/>
                <a:gd name="T1" fmla="*/ 0 h 10"/>
                <a:gd name="T2" fmla="*/ 7 w 9"/>
                <a:gd name="T3" fmla="*/ 0 h 10"/>
                <a:gd name="T4" fmla="*/ 0 w 9"/>
                <a:gd name="T5" fmla="*/ 0 h 10"/>
                <a:gd name="T6" fmla="*/ 0 w 9"/>
                <a:gd name="T7" fmla="*/ 10 h 10"/>
                <a:gd name="T8" fmla="*/ 9 w 9"/>
                <a:gd name="T9" fmla="*/ 10 h 10"/>
                <a:gd name="T10" fmla="*/ 9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9" y="0"/>
                  </a:moveTo>
                  <a:cubicBezTo>
                    <a:pt x="9" y="0"/>
                    <a:pt x="8" y="0"/>
                    <a:pt x="7" y="0"/>
                  </a:cubicBezTo>
                  <a:cubicBezTo>
                    <a:pt x="0" y="0"/>
                    <a:pt x="0" y="0"/>
                    <a:pt x="0" y="0"/>
                  </a:cubicBezTo>
                  <a:cubicBezTo>
                    <a:pt x="0" y="10"/>
                    <a:pt x="0" y="10"/>
                    <a:pt x="0" y="10"/>
                  </a:cubicBezTo>
                  <a:cubicBezTo>
                    <a:pt x="9" y="10"/>
                    <a:pt x="9" y="10"/>
                    <a:pt x="9" y="1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7">
              <a:extLst>
                <a:ext uri="{FF2B5EF4-FFF2-40B4-BE49-F238E27FC236}">
                  <a16:creationId xmlns:a16="http://schemas.microsoft.com/office/drawing/2014/main" id="{5C563879-5F2D-464F-865D-968FCB492539}"/>
                </a:ext>
              </a:extLst>
            </p:cNvPr>
            <p:cNvSpPr>
              <a:spLocks noChangeAspect="1"/>
            </p:cNvSpPr>
            <p:nvPr/>
          </p:nvSpPr>
          <p:spPr bwMode="auto">
            <a:xfrm>
              <a:off x="12634348" y="2301556"/>
              <a:ext cx="20999" cy="23999"/>
            </a:xfrm>
            <a:custGeom>
              <a:avLst/>
              <a:gdLst>
                <a:gd name="T0" fmla="*/ 4 w 9"/>
                <a:gd name="T1" fmla="*/ 0 h 10"/>
                <a:gd name="T2" fmla="*/ 0 w 9"/>
                <a:gd name="T3" fmla="*/ 5 h 10"/>
                <a:gd name="T4" fmla="*/ 0 w 9"/>
                <a:gd name="T5" fmla="*/ 10 h 10"/>
                <a:gd name="T6" fmla="*/ 7 w 9"/>
                <a:gd name="T7" fmla="*/ 10 h 10"/>
                <a:gd name="T8" fmla="*/ 9 w 9"/>
                <a:gd name="T9" fmla="*/ 10 h 10"/>
                <a:gd name="T10" fmla="*/ 9 w 9"/>
                <a:gd name="T11" fmla="*/ 5 h 10"/>
                <a:gd name="T12" fmla="*/ 4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4" y="0"/>
                  </a:moveTo>
                  <a:cubicBezTo>
                    <a:pt x="2" y="0"/>
                    <a:pt x="0" y="2"/>
                    <a:pt x="0" y="5"/>
                  </a:cubicBezTo>
                  <a:cubicBezTo>
                    <a:pt x="0" y="10"/>
                    <a:pt x="0" y="10"/>
                    <a:pt x="0" y="10"/>
                  </a:cubicBezTo>
                  <a:cubicBezTo>
                    <a:pt x="7" y="10"/>
                    <a:pt x="7" y="10"/>
                    <a:pt x="7" y="10"/>
                  </a:cubicBezTo>
                  <a:cubicBezTo>
                    <a:pt x="8" y="10"/>
                    <a:pt x="9" y="10"/>
                    <a:pt x="9" y="10"/>
                  </a:cubicBezTo>
                  <a:cubicBezTo>
                    <a:pt x="9" y="5"/>
                    <a:pt x="9" y="5"/>
                    <a:pt x="9" y="5"/>
                  </a:cubicBezTo>
                  <a:cubicBezTo>
                    <a:pt x="9" y="2"/>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8">
              <a:extLst>
                <a:ext uri="{FF2B5EF4-FFF2-40B4-BE49-F238E27FC236}">
                  <a16:creationId xmlns:a16="http://schemas.microsoft.com/office/drawing/2014/main" id="{6CE9C0E5-B72A-154D-86B4-AB082618FDF9}"/>
                </a:ext>
              </a:extLst>
            </p:cNvPr>
            <p:cNvSpPr>
              <a:spLocks noChangeAspect="1"/>
            </p:cNvSpPr>
            <p:nvPr/>
          </p:nvSpPr>
          <p:spPr bwMode="auto">
            <a:xfrm>
              <a:off x="12634348" y="2377554"/>
              <a:ext cx="20999" cy="39999"/>
            </a:xfrm>
            <a:custGeom>
              <a:avLst/>
              <a:gdLst>
                <a:gd name="T0" fmla="*/ 9 w 9"/>
                <a:gd name="T1" fmla="*/ 0 h 17"/>
                <a:gd name="T2" fmla="*/ 0 w 9"/>
                <a:gd name="T3" fmla="*/ 0 h 17"/>
                <a:gd name="T4" fmla="*/ 0 w 9"/>
                <a:gd name="T5" fmla="*/ 13 h 17"/>
                <a:gd name="T6" fmla="*/ 4 w 9"/>
                <a:gd name="T7" fmla="*/ 17 h 17"/>
                <a:gd name="T8" fmla="*/ 9 w 9"/>
                <a:gd name="T9" fmla="*/ 13 h 17"/>
                <a:gd name="T10" fmla="*/ 9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9" y="0"/>
                  </a:moveTo>
                  <a:cubicBezTo>
                    <a:pt x="0" y="0"/>
                    <a:pt x="0" y="0"/>
                    <a:pt x="0" y="0"/>
                  </a:cubicBezTo>
                  <a:cubicBezTo>
                    <a:pt x="0" y="13"/>
                    <a:pt x="0" y="13"/>
                    <a:pt x="0" y="13"/>
                  </a:cubicBezTo>
                  <a:cubicBezTo>
                    <a:pt x="0" y="15"/>
                    <a:pt x="2" y="17"/>
                    <a:pt x="4" y="17"/>
                  </a:cubicBezTo>
                  <a:cubicBezTo>
                    <a:pt x="7" y="17"/>
                    <a:pt x="9" y="15"/>
                    <a:pt x="9" y="13"/>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39">
              <a:extLst>
                <a:ext uri="{FF2B5EF4-FFF2-40B4-BE49-F238E27FC236}">
                  <a16:creationId xmlns:a16="http://schemas.microsoft.com/office/drawing/2014/main" id="{ED44ABDA-3911-BE4A-BB4E-58EA72157EF2}"/>
                </a:ext>
              </a:extLst>
            </p:cNvPr>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40">
              <a:extLst>
                <a:ext uri="{FF2B5EF4-FFF2-40B4-BE49-F238E27FC236}">
                  <a16:creationId xmlns:a16="http://schemas.microsoft.com/office/drawing/2014/main" id="{DB0F5AD9-6CC5-DC44-8668-E3AEE55A73AC}"/>
                </a:ext>
              </a:extLst>
            </p:cNvPr>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84040FB1-6F5D-0A45-88A0-F88CB129BD83}"/>
                </a:ext>
              </a:extLst>
            </p:cNvPr>
            <p:cNvSpPr>
              <a:spLocks noChangeAspect="1" noEditPoints="1"/>
            </p:cNvSpPr>
            <p:nvPr/>
          </p:nvSpPr>
          <p:spPr bwMode="auto">
            <a:xfrm>
              <a:off x="12587348" y="2348555"/>
              <a:ext cx="114996" cy="21999"/>
            </a:xfrm>
            <a:custGeom>
              <a:avLst/>
              <a:gdLst>
                <a:gd name="T0" fmla="*/ 20 w 49"/>
                <a:gd name="T1" fmla="*/ 0 h 9"/>
                <a:gd name="T2" fmla="*/ 4 w 49"/>
                <a:gd name="T3" fmla="*/ 0 h 9"/>
                <a:gd name="T4" fmla="*/ 0 w 49"/>
                <a:gd name="T5" fmla="*/ 5 h 9"/>
                <a:gd name="T6" fmla="*/ 4 w 49"/>
                <a:gd name="T7" fmla="*/ 9 h 9"/>
                <a:gd name="T8" fmla="*/ 20 w 49"/>
                <a:gd name="T9" fmla="*/ 9 h 9"/>
                <a:gd name="T10" fmla="*/ 20 w 49"/>
                <a:gd name="T11" fmla="*/ 0 h 9"/>
                <a:gd name="T12" fmla="*/ 44 w 49"/>
                <a:gd name="T13" fmla="*/ 0 h 9"/>
                <a:gd name="T14" fmla="*/ 29 w 49"/>
                <a:gd name="T15" fmla="*/ 0 h 9"/>
                <a:gd name="T16" fmla="*/ 29 w 49"/>
                <a:gd name="T17" fmla="*/ 9 h 9"/>
                <a:gd name="T18" fmla="*/ 44 w 49"/>
                <a:gd name="T19" fmla="*/ 9 h 9"/>
                <a:gd name="T20" fmla="*/ 49 w 49"/>
                <a:gd name="T21" fmla="*/ 5 h 9"/>
                <a:gd name="T22" fmla="*/ 44 w 4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
                  <a:moveTo>
                    <a:pt x="20" y="0"/>
                  </a:moveTo>
                  <a:cubicBezTo>
                    <a:pt x="4" y="0"/>
                    <a:pt x="4" y="0"/>
                    <a:pt x="4" y="0"/>
                  </a:cubicBezTo>
                  <a:cubicBezTo>
                    <a:pt x="2" y="0"/>
                    <a:pt x="0" y="2"/>
                    <a:pt x="0" y="5"/>
                  </a:cubicBezTo>
                  <a:cubicBezTo>
                    <a:pt x="0" y="7"/>
                    <a:pt x="2" y="9"/>
                    <a:pt x="4" y="9"/>
                  </a:cubicBezTo>
                  <a:cubicBezTo>
                    <a:pt x="20" y="9"/>
                    <a:pt x="20" y="9"/>
                    <a:pt x="20" y="9"/>
                  </a:cubicBezTo>
                  <a:cubicBezTo>
                    <a:pt x="20" y="0"/>
                    <a:pt x="20" y="0"/>
                    <a:pt x="20" y="0"/>
                  </a:cubicBezTo>
                  <a:moveTo>
                    <a:pt x="44" y="0"/>
                  </a:moveTo>
                  <a:cubicBezTo>
                    <a:pt x="29" y="0"/>
                    <a:pt x="29" y="0"/>
                    <a:pt x="29" y="0"/>
                  </a:cubicBezTo>
                  <a:cubicBezTo>
                    <a:pt x="29" y="9"/>
                    <a:pt x="29" y="9"/>
                    <a:pt x="29" y="9"/>
                  </a:cubicBezTo>
                  <a:cubicBezTo>
                    <a:pt x="44" y="9"/>
                    <a:pt x="44" y="9"/>
                    <a:pt x="44" y="9"/>
                  </a:cubicBezTo>
                  <a:cubicBezTo>
                    <a:pt x="47" y="9"/>
                    <a:pt x="49" y="7"/>
                    <a:pt x="49" y="5"/>
                  </a:cubicBezTo>
                  <a:cubicBezTo>
                    <a:pt x="49" y="2"/>
                    <a:pt x="47"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42">
              <a:extLst>
                <a:ext uri="{FF2B5EF4-FFF2-40B4-BE49-F238E27FC236}">
                  <a16:creationId xmlns:a16="http://schemas.microsoft.com/office/drawing/2014/main" id="{F33AAC58-E2BA-3847-80DF-73CA847C2E20}"/>
                </a:ext>
              </a:extLst>
            </p:cNvPr>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43">
              <a:extLst>
                <a:ext uri="{FF2B5EF4-FFF2-40B4-BE49-F238E27FC236}">
                  <a16:creationId xmlns:a16="http://schemas.microsoft.com/office/drawing/2014/main" id="{6B98F913-9AB7-9545-BB12-BC65C8AA0C50}"/>
                </a:ext>
              </a:extLst>
            </p:cNvPr>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4">
              <a:extLst>
                <a:ext uri="{FF2B5EF4-FFF2-40B4-BE49-F238E27FC236}">
                  <a16:creationId xmlns:a16="http://schemas.microsoft.com/office/drawing/2014/main" id="{5FBE8317-1B51-304B-9126-2AC13604DF06}"/>
                </a:ext>
              </a:extLst>
            </p:cNvPr>
            <p:cNvSpPr>
              <a:spLocks noChangeAspect="1"/>
            </p:cNvSpPr>
            <p:nvPr/>
          </p:nvSpPr>
          <p:spPr bwMode="auto">
            <a:xfrm>
              <a:off x="12634347" y="2301558"/>
              <a:ext cx="20999" cy="115996"/>
            </a:xfrm>
            <a:custGeom>
              <a:avLst/>
              <a:gdLst>
                <a:gd name="T0" fmla="*/ 0 w 9"/>
                <a:gd name="T1" fmla="*/ 45 h 49"/>
                <a:gd name="T2" fmla="*/ 0 w 9"/>
                <a:gd name="T3" fmla="*/ 5 h 49"/>
                <a:gd name="T4" fmla="*/ 4 w 9"/>
                <a:gd name="T5" fmla="*/ 0 h 49"/>
                <a:gd name="T6" fmla="*/ 9 w 9"/>
                <a:gd name="T7" fmla="*/ 5 h 49"/>
                <a:gd name="T8" fmla="*/ 9 w 9"/>
                <a:gd name="T9" fmla="*/ 45 h 49"/>
                <a:gd name="T10" fmla="*/ 4 w 9"/>
                <a:gd name="T11" fmla="*/ 49 h 49"/>
                <a:gd name="T12" fmla="*/ 0 w 9"/>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9" h="49">
                  <a:moveTo>
                    <a:pt x="0" y="45"/>
                  </a:moveTo>
                  <a:cubicBezTo>
                    <a:pt x="0" y="5"/>
                    <a:pt x="0" y="5"/>
                    <a:pt x="0" y="5"/>
                  </a:cubicBezTo>
                  <a:cubicBezTo>
                    <a:pt x="0" y="2"/>
                    <a:pt x="2" y="0"/>
                    <a:pt x="4" y="0"/>
                  </a:cubicBezTo>
                  <a:cubicBezTo>
                    <a:pt x="7" y="0"/>
                    <a:pt x="9" y="2"/>
                    <a:pt x="9" y="5"/>
                  </a:cubicBezTo>
                  <a:cubicBezTo>
                    <a:pt x="9" y="45"/>
                    <a:pt x="9" y="45"/>
                    <a:pt x="9" y="45"/>
                  </a:cubicBezTo>
                  <a:cubicBezTo>
                    <a:pt x="9" y="47"/>
                    <a:pt x="7" y="49"/>
                    <a:pt x="4" y="49"/>
                  </a:cubicBezTo>
                  <a:cubicBezTo>
                    <a:pt x="2" y="49"/>
                    <a:pt x="0" y="47"/>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5">
              <a:extLst>
                <a:ext uri="{FF2B5EF4-FFF2-40B4-BE49-F238E27FC236}">
                  <a16:creationId xmlns:a16="http://schemas.microsoft.com/office/drawing/2014/main" id="{30223206-AEBB-294B-B7FA-817E8CF49EAC}"/>
                </a:ext>
              </a:extLst>
            </p:cNvPr>
            <p:cNvSpPr>
              <a:spLocks noChangeAspect="1"/>
            </p:cNvSpPr>
            <p:nvPr/>
          </p:nvSpPr>
          <p:spPr bwMode="auto">
            <a:xfrm>
              <a:off x="12587373" y="2348557"/>
              <a:ext cx="114996" cy="21999"/>
            </a:xfrm>
            <a:custGeom>
              <a:avLst/>
              <a:gdLst>
                <a:gd name="T0" fmla="*/ 4 w 49"/>
                <a:gd name="T1" fmla="*/ 0 h 9"/>
                <a:gd name="T2" fmla="*/ 44 w 49"/>
                <a:gd name="T3" fmla="*/ 0 h 9"/>
                <a:gd name="T4" fmla="*/ 49 w 49"/>
                <a:gd name="T5" fmla="*/ 5 h 9"/>
                <a:gd name="T6" fmla="*/ 44 w 49"/>
                <a:gd name="T7" fmla="*/ 9 h 9"/>
                <a:gd name="T8" fmla="*/ 4 w 49"/>
                <a:gd name="T9" fmla="*/ 9 h 9"/>
                <a:gd name="T10" fmla="*/ 0 w 49"/>
                <a:gd name="T11" fmla="*/ 5 h 9"/>
                <a:gd name="T12" fmla="*/ 4 w 4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 y="0"/>
                  </a:moveTo>
                  <a:cubicBezTo>
                    <a:pt x="44" y="0"/>
                    <a:pt x="44" y="0"/>
                    <a:pt x="44" y="0"/>
                  </a:cubicBezTo>
                  <a:cubicBezTo>
                    <a:pt x="47" y="0"/>
                    <a:pt x="49" y="2"/>
                    <a:pt x="49" y="5"/>
                  </a:cubicBezTo>
                  <a:cubicBezTo>
                    <a:pt x="49" y="7"/>
                    <a:pt x="47" y="9"/>
                    <a:pt x="44" y="9"/>
                  </a:cubicBezTo>
                  <a:cubicBezTo>
                    <a:pt x="4" y="9"/>
                    <a:pt x="4" y="9"/>
                    <a:pt x="4" y="9"/>
                  </a:cubicBezTo>
                  <a:cubicBezTo>
                    <a:pt x="2" y="9"/>
                    <a:pt x="0" y="7"/>
                    <a:pt x="0" y="5"/>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6">
              <a:extLst>
                <a:ext uri="{FF2B5EF4-FFF2-40B4-BE49-F238E27FC236}">
                  <a16:creationId xmlns:a16="http://schemas.microsoft.com/office/drawing/2014/main" id="{AB43B10A-5BE7-4246-A7D2-416C493919DD}"/>
                </a:ext>
              </a:extLst>
            </p:cNvPr>
            <p:cNvSpPr>
              <a:spLocks noChangeAspect="1"/>
            </p:cNvSpPr>
            <p:nvPr/>
          </p:nvSpPr>
          <p:spPr bwMode="auto">
            <a:xfrm>
              <a:off x="12598381" y="2313558"/>
              <a:ext cx="92997" cy="91997"/>
            </a:xfrm>
            <a:custGeom>
              <a:avLst/>
              <a:gdLst>
                <a:gd name="T0" fmla="*/ 2 w 39"/>
                <a:gd name="T1" fmla="*/ 30 h 39"/>
                <a:gd name="T2" fmla="*/ 30 w 39"/>
                <a:gd name="T3" fmla="*/ 2 h 39"/>
                <a:gd name="T4" fmla="*/ 37 w 39"/>
                <a:gd name="T5" fmla="*/ 2 h 39"/>
                <a:gd name="T6" fmla="*/ 37 w 39"/>
                <a:gd name="T7" fmla="*/ 9 h 39"/>
                <a:gd name="T8" fmla="*/ 9 w 39"/>
                <a:gd name="T9" fmla="*/ 37 h 39"/>
                <a:gd name="T10" fmla="*/ 2 w 39"/>
                <a:gd name="T11" fmla="*/ 37 h 39"/>
                <a:gd name="T12" fmla="*/ 2 w 39"/>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2" y="30"/>
                  </a:moveTo>
                  <a:cubicBezTo>
                    <a:pt x="30" y="2"/>
                    <a:pt x="30" y="2"/>
                    <a:pt x="30" y="2"/>
                  </a:cubicBezTo>
                  <a:cubicBezTo>
                    <a:pt x="32" y="0"/>
                    <a:pt x="35" y="0"/>
                    <a:pt x="37" y="2"/>
                  </a:cubicBezTo>
                  <a:cubicBezTo>
                    <a:pt x="39" y="4"/>
                    <a:pt x="39" y="7"/>
                    <a:pt x="37" y="9"/>
                  </a:cubicBezTo>
                  <a:cubicBezTo>
                    <a:pt x="9" y="37"/>
                    <a:pt x="9" y="37"/>
                    <a:pt x="9" y="37"/>
                  </a:cubicBezTo>
                  <a:cubicBezTo>
                    <a:pt x="7" y="39"/>
                    <a:pt x="4" y="39"/>
                    <a:pt x="2" y="37"/>
                  </a:cubicBezTo>
                  <a:cubicBezTo>
                    <a:pt x="0" y="35"/>
                    <a:pt x="0" y="32"/>
                    <a:pt x="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7">
              <a:extLst>
                <a:ext uri="{FF2B5EF4-FFF2-40B4-BE49-F238E27FC236}">
                  <a16:creationId xmlns:a16="http://schemas.microsoft.com/office/drawing/2014/main" id="{A24A19D8-7CE8-BA49-8AE5-9BBAE8E7A8EE}"/>
                </a:ext>
              </a:extLst>
            </p:cNvPr>
            <p:cNvSpPr>
              <a:spLocks noChangeAspect="1"/>
            </p:cNvSpPr>
            <p:nvPr/>
          </p:nvSpPr>
          <p:spPr bwMode="auto">
            <a:xfrm>
              <a:off x="12598367" y="2313559"/>
              <a:ext cx="92997" cy="91997"/>
            </a:xfrm>
            <a:custGeom>
              <a:avLst/>
              <a:gdLst>
                <a:gd name="T0" fmla="*/ 9 w 39"/>
                <a:gd name="T1" fmla="*/ 2 h 39"/>
                <a:gd name="T2" fmla="*/ 37 w 39"/>
                <a:gd name="T3" fmla="*/ 30 h 39"/>
                <a:gd name="T4" fmla="*/ 37 w 39"/>
                <a:gd name="T5" fmla="*/ 37 h 39"/>
                <a:gd name="T6" fmla="*/ 30 w 39"/>
                <a:gd name="T7" fmla="*/ 37 h 39"/>
                <a:gd name="T8" fmla="*/ 2 w 39"/>
                <a:gd name="T9" fmla="*/ 9 h 39"/>
                <a:gd name="T10" fmla="*/ 2 w 39"/>
                <a:gd name="T11" fmla="*/ 2 h 39"/>
                <a:gd name="T12" fmla="*/ 9 w 39"/>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9" y="2"/>
                  </a:moveTo>
                  <a:cubicBezTo>
                    <a:pt x="37" y="30"/>
                    <a:pt x="37" y="30"/>
                    <a:pt x="37" y="30"/>
                  </a:cubicBezTo>
                  <a:cubicBezTo>
                    <a:pt x="39" y="32"/>
                    <a:pt x="39" y="35"/>
                    <a:pt x="37" y="37"/>
                  </a:cubicBezTo>
                  <a:cubicBezTo>
                    <a:pt x="35" y="39"/>
                    <a:pt x="32" y="39"/>
                    <a:pt x="30" y="37"/>
                  </a:cubicBezTo>
                  <a:cubicBezTo>
                    <a:pt x="2" y="9"/>
                    <a:pt x="2" y="9"/>
                    <a:pt x="2" y="9"/>
                  </a:cubicBezTo>
                  <a:cubicBezTo>
                    <a:pt x="0" y="7"/>
                    <a:pt x="0" y="4"/>
                    <a:pt x="2" y="2"/>
                  </a:cubicBezTo>
                  <a:cubicBezTo>
                    <a:pt x="4" y="0"/>
                    <a:pt x="7"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48">
              <a:extLst>
                <a:ext uri="{FF2B5EF4-FFF2-40B4-BE49-F238E27FC236}">
                  <a16:creationId xmlns:a16="http://schemas.microsoft.com/office/drawing/2014/main" id="{AF5CC96E-B020-A147-99B7-FCBF2AD7261A}"/>
                </a:ext>
              </a:extLst>
            </p:cNvPr>
            <p:cNvSpPr>
              <a:spLocks noChangeAspect="1" noChangeArrowheads="1"/>
            </p:cNvSpPr>
            <p:nvPr/>
          </p:nvSpPr>
          <p:spPr bwMode="auto">
            <a:xfrm>
              <a:off x="12627372" y="2341557"/>
              <a:ext cx="34999" cy="359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9">
              <a:extLst>
                <a:ext uri="{FF2B5EF4-FFF2-40B4-BE49-F238E27FC236}">
                  <a16:creationId xmlns:a16="http://schemas.microsoft.com/office/drawing/2014/main" id="{52770B27-8F08-0F48-9523-6AC11D771C6B}"/>
                </a:ext>
              </a:extLst>
            </p:cNvPr>
            <p:cNvSpPr>
              <a:spLocks noChangeAspect="1" noEditPoints="1"/>
            </p:cNvSpPr>
            <p:nvPr/>
          </p:nvSpPr>
          <p:spPr bwMode="auto">
            <a:xfrm>
              <a:off x="12608373" y="2325559"/>
              <a:ext cx="70998" cy="70998"/>
            </a:xfrm>
            <a:custGeom>
              <a:avLst/>
              <a:gdLst>
                <a:gd name="T0" fmla="*/ 15 w 30"/>
                <a:gd name="T1" fmla="*/ 7 h 30"/>
                <a:gd name="T2" fmla="*/ 23 w 30"/>
                <a:gd name="T3" fmla="*/ 15 h 30"/>
                <a:gd name="T4" fmla="*/ 15 w 30"/>
                <a:gd name="T5" fmla="*/ 22 h 30"/>
                <a:gd name="T6" fmla="*/ 8 w 30"/>
                <a:gd name="T7" fmla="*/ 15 h 30"/>
                <a:gd name="T8" fmla="*/ 15 w 30"/>
                <a:gd name="T9" fmla="*/ 7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7"/>
                  </a:moveTo>
                  <a:cubicBezTo>
                    <a:pt x="20" y="7"/>
                    <a:pt x="23" y="10"/>
                    <a:pt x="23" y="15"/>
                  </a:cubicBezTo>
                  <a:cubicBezTo>
                    <a:pt x="23" y="19"/>
                    <a:pt x="20" y="22"/>
                    <a:pt x="15" y="22"/>
                  </a:cubicBezTo>
                  <a:cubicBezTo>
                    <a:pt x="11" y="22"/>
                    <a:pt x="8" y="19"/>
                    <a:pt x="8" y="15"/>
                  </a:cubicBezTo>
                  <a:cubicBezTo>
                    <a:pt x="8" y="10"/>
                    <a:pt x="11" y="7"/>
                    <a:pt x="15" y="7"/>
                  </a:cubicBezTo>
                  <a:moveTo>
                    <a:pt x="15" y="0"/>
                  </a:moveTo>
                  <a:cubicBezTo>
                    <a:pt x="7" y="0"/>
                    <a:pt x="0" y="6"/>
                    <a:pt x="0" y="15"/>
                  </a:cubicBezTo>
                  <a:cubicBezTo>
                    <a:pt x="0" y="23"/>
                    <a:pt x="7" y="30"/>
                    <a:pt x="15" y="30"/>
                  </a:cubicBezTo>
                  <a:cubicBezTo>
                    <a:pt x="24" y="30"/>
                    <a:pt x="30" y="23"/>
                    <a:pt x="30" y="15"/>
                  </a:cubicBezTo>
                  <a:cubicBezTo>
                    <a:pt x="30" y="6"/>
                    <a:pt x="24" y="0"/>
                    <a:pt x="1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03AFE243-7DC6-BD4F-806B-4C0E588BFB9D}"/>
              </a:ext>
            </a:extLst>
          </p:cNvPr>
          <p:cNvGrpSpPr>
            <a:grpSpLocks noChangeAspect="1"/>
          </p:cNvGrpSpPr>
          <p:nvPr/>
        </p:nvGrpSpPr>
        <p:grpSpPr>
          <a:xfrm>
            <a:off x="6521579" y="2046041"/>
            <a:ext cx="640080" cy="640080"/>
            <a:chOff x="6567002" y="1930623"/>
            <a:chExt cx="731838" cy="731838"/>
          </a:xfrm>
        </p:grpSpPr>
        <p:sp>
          <p:nvSpPr>
            <p:cNvPr id="95" name="Oval 5">
              <a:extLst>
                <a:ext uri="{FF2B5EF4-FFF2-40B4-BE49-F238E27FC236}">
                  <a16:creationId xmlns:a16="http://schemas.microsoft.com/office/drawing/2014/main" id="{BB2108D4-AA16-2B4D-9205-88B98F524FEC}"/>
                </a:ext>
              </a:extLst>
            </p:cNvPr>
            <p:cNvSpPr>
              <a:spLocks noChangeArrowheads="1"/>
            </p:cNvSpPr>
            <p:nvPr/>
          </p:nvSpPr>
          <p:spPr bwMode="auto">
            <a:xfrm>
              <a:off x="6567002" y="1930623"/>
              <a:ext cx="731838" cy="731838"/>
            </a:xfrm>
            <a:prstGeom prst="ellipse">
              <a:avLst/>
            </a:prstGeom>
            <a:solidFill>
              <a:schemeClr val="bg1"/>
            </a:solidFill>
            <a:ln w="12700">
              <a:noFill/>
            </a:ln>
          </p:spPr>
          <p:txBody>
            <a:bodyPr lIns="68580" tIns="34290" rIns="68580" bIns="34290"/>
            <a:lstStyle/>
            <a:p>
              <a:pPr defTabSz="685800" eaLnBrk="1" fontAlgn="auto" hangingPunct="1">
                <a:spcBef>
                  <a:spcPts val="0"/>
                </a:spcBef>
                <a:spcAft>
                  <a:spcPts val="0"/>
                </a:spcAft>
                <a:defRPr/>
              </a:pPr>
              <a:endParaRPr lang="en-US" sz="1350" kern="0" dirty="0">
                <a:solidFill>
                  <a:srgbClr val="282828"/>
                </a:solidFill>
                <a:latin typeface="CiscoSansTT ExtraLight"/>
                <a:ea typeface=""/>
              </a:endParaRPr>
            </a:p>
          </p:txBody>
        </p:sp>
        <p:grpSp>
          <p:nvGrpSpPr>
            <p:cNvPr id="156" name="Group 155">
              <a:extLst>
                <a:ext uri="{FF2B5EF4-FFF2-40B4-BE49-F238E27FC236}">
                  <a16:creationId xmlns:a16="http://schemas.microsoft.com/office/drawing/2014/main" id="{DA876065-68C6-9546-974D-A988BC547253}"/>
                </a:ext>
              </a:extLst>
            </p:cNvPr>
            <p:cNvGrpSpPr>
              <a:grpSpLocks noChangeAspect="1"/>
            </p:cNvGrpSpPr>
            <p:nvPr/>
          </p:nvGrpSpPr>
          <p:grpSpPr>
            <a:xfrm>
              <a:off x="6705704" y="2085028"/>
              <a:ext cx="454434" cy="357341"/>
              <a:chOff x="6333580" y="520612"/>
              <a:chExt cx="453986" cy="356989"/>
            </a:xfrm>
          </p:grpSpPr>
          <p:sp>
            <p:nvSpPr>
              <p:cNvPr id="157" name="Freeform 695">
                <a:extLst>
                  <a:ext uri="{FF2B5EF4-FFF2-40B4-BE49-F238E27FC236}">
                    <a16:creationId xmlns:a16="http://schemas.microsoft.com/office/drawing/2014/main" id="{47EA6348-660B-0E4E-A3FC-DFB836B44D3B}"/>
                  </a:ext>
                </a:extLst>
              </p:cNvPr>
              <p:cNvSpPr>
                <a:spLocks/>
              </p:cNvSpPr>
              <p:nvPr/>
            </p:nvSpPr>
            <p:spPr bwMode="auto">
              <a:xfrm>
                <a:off x="6449576" y="520612"/>
                <a:ext cx="221993" cy="77998"/>
              </a:xfrm>
              <a:custGeom>
                <a:avLst/>
                <a:gdLst>
                  <a:gd name="T0" fmla="*/ 89 w 94"/>
                  <a:gd name="T1" fmla="*/ 33 h 33"/>
                  <a:gd name="T2" fmla="*/ 84 w 94"/>
                  <a:gd name="T3" fmla="*/ 33 h 33"/>
                  <a:gd name="T4" fmla="*/ 71 w 94"/>
                  <a:gd name="T5" fmla="*/ 19 h 33"/>
                  <a:gd name="T6" fmla="*/ 71 w 94"/>
                  <a:gd name="T7" fmla="*/ 13 h 33"/>
                  <a:gd name="T8" fmla="*/ 67 w 94"/>
                  <a:gd name="T9" fmla="*/ 10 h 33"/>
                  <a:gd name="T10" fmla="*/ 28 w 94"/>
                  <a:gd name="T11" fmla="*/ 10 h 33"/>
                  <a:gd name="T12" fmla="*/ 24 w 94"/>
                  <a:gd name="T13" fmla="*/ 13 h 33"/>
                  <a:gd name="T14" fmla="*/ 24 w 94"/>
                  <a:gd name="T15" fmla="*/ 19 h 33"/>
                  <a:gd name="T16" fmla="*/ 10 w 94"/>
                  <a:gd name="T17" fmla="*/ 33 h 33"/>
                  <a:gd name="T18" fmla="*/ 5 w 94"/>
                  <a:gd name="T19" fmla="*/ 33 h 33"/>
                  <a:gd name="T20" fmla="*/ 0 w 94"/>
                  <a:gd name="T21" fmla="*/ 28 h 33"/>
                  <a:gd name="T22" fmla="*/ 5 w 94"/>
                  <a:gd name="T23" fmla="*/ 23 h 33"/>
                  <a:gd name="T24" fmla="*/ 10 w 94"/>
                  <a:gd name="T25" fmla="*/ 23 h 33"/>
                  <a:gd name="T26" fmla="*/ 14 w 94"/>
                  <a:gd name="T27" fmla="*/ 19 h 33"/>
                  <a:gd name="T28" fmla="*/ 14 w 94"/>
                  <a:gd name="T29" fmla="*/ 13 h 33"/>
                  <a:gd name="T30" fmla="*/ 28 w 94"/>
                  <a:gd name="T31" fmla="*/ 0 h 33"/>
                  <a:gd name="T32" fmla="*/ 67 w 94"/>
                  <a:gd name="T33" fmla="*/ 0 h 33"/>
                  <a:gd name="T34" fmla="*/ 81 w 94"/>
                  <a:gd name="T35" fmla="*/ 13 h 33"/>
                  <a:gd name="T36" fmla="*/ 81 w 94"/>
                  <a:gd name="T37" fmla="*/ 19 h 33"/>
                  <a:gd name="T38" fmla="*/ 84 w 94"/>
                  <a:gd name="T39" fmla="*/ 23 h 33"/>
                  <a:gd name="T40" fmla="*/ 89 w 94"/>
                  <a:gd name="T41" fmla="*/ 23 h 33"/>
                  <a:gd name="T42" fmla="*/ 94 w 94"/>
                  <a:gd name="T43" fmla="*/ 28 h 33"/>
                  <a:gd name="T44" fmla="*/ 89 w 94"/>
                  <a:gd name="T4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33">
                    <a:moveTo>
                      <a:pt x="89" y="33"/>
                    </a:moveTo>
                    <a:cubicBezTo>
                      <a:pt x="84" y="33"/>
                      <a:pt x="84" y="33"/>
                      <a:pt x="84" y="33"/>
                    </a:cubicBezTo>
                    <a:cubicBezTo>
                      <a:pt x="77" y="33"/>
                      <a:pt x="71" y="27"/>
                      <a:pt x="71" y="19"/>
                    </a:cubicBezTo>
                    <a:cubicBezTo>
                      <a:pt x="71" y="13"/>
                      <a:pt x="71" y="13"/>
                      <a:pt x="71" y="13"/>
                    </a:cubicBezTo>
                    <a:cubicBezTo>
                      <a:pt x="71" y="11"/>
                      <a:pt x="69" y="10"/>
                      <a:pt x="67" y="10"/>
                    </a:cubicBezTo>
                    <a:cubicBezTo>
                      <a:pt x="28" y="10"/>
                      <a:pt x="28" y="10"/>
                      <a:pt x="28" y="10"/>
                    </a:cubicBezTo>
                    <a:cubicBezTo>
                      <a:pt x="26" y="10"/>
                      <a:pt x="24" y="11"/>
                      <a:pt x="24" y="13"/>
                    </a:cubicBezTo>
                    <a:cubicBezTo>
                      <a:pt x="24" y="19"/>
                      <a:pt x="24" y="19"/>
                      <a:pt x="24" y="19"/>
                    </a:cubicBezTo>
                    <a:cubicBezTo>
                      <a:pt x="24" y="27"/>
                      <a:pt x="18" y="33"/>
                      <a:pt x="10" y="33"/>
                    </a:cubicBezTo>
                    <a:cubicBezTo>
                      <a:pt x="5" y="33"/>
                      <a:pt x="5" y="33"/>
                      <a:pt x="5" y="33"/>
                    </a:cubicBezTo>
                    <a:cubicBezTo>
                      <a:pt x="3" y="33"/>
                      <a:pt x="0" y="30"/>
                      <a:pt x="0" y="28"/>
                    </a:cubicBezTo>
                    <a:cubicBezTo>
                      <a:pt x="0" y="25"/>
                      <a:pt x="3" y="23"/>
                      <a:pt x="5" y="23"/>
                    </a:cubicBezTo>
                    <a:cubicBezTo>
                      <a:pt x="10" y="23"/>
                      <a:pt x="10" y="23"/>
                      <a:pt x="10" y="23"/>
                    </a:cubicBezTo>
                    <a:cubicBezTo>
                      <a:pt x="12" y="23"/>
                      <a:pt x="14" y="21"/>
                      <a:pt x="14" y="19"/>
                    </a:cubicBezTo>
                    <a:cubicBezTo>
                      <a:pt x="14" y="13"/>
                      <a:pt x="14" y="13"/>
                      <a:pt x="14" y="13"/>
                    </a:cubicBezTo>
                    <a:cubicBezTo>
                      <a:pt x="14" y="6"/>
                      <a:pt x="20" y="0"/>
                      <a:pt x="28" y="0"/>
                    </a:cubicBezTo>
                    <a:cubicBezTo>
                      <a:pt x="67" y="0"/>
                      <a:pt x="67" y="0"/>
                      <a:pt x="67" y="0"/>
                    </a:cubicBezTo>
                    <a:cubicBezTo>
                      <a:pt x="75" y="0"/>
                      <a:pt x="81" y="6"/>
                      <a:pt x="81" y="13"/>
                    </a:cubicBezTo>
                    <a:cubicBezTo>
                      <a:pt x="81" y="19"/>
                      <a:pt x="81" y="19"/>
                      <a:pt x="81" y="19"/>
                    </a:cubicBezTo>
                    <a:cubicBezTo>
                      <a:pt x="81" y="21"/>
                      <a:pt x="82" y="23"/>
                      <a:pt x="84" y="23"/>
                    </a:cubicBezTo>
                    <a:cubicBezTo>
                      <a:pt x="89" y="23"/>
                      <a:pt x="89" y="23"/>
                      <a:pt x="89" y="23"/>
                    </a:cubicBezTo>
                    <a:cubicBezTo>
                      <a:pt x="92" y="23"/>
                      <a:pt x="94" y="25"/>
                      <a:pt x="94" y="28"/>
                    </a:cubicBezTo>
                    <a:cubicBezTo>
                      <a:pt x="94" y="30"/>
                      <a:pt x="92" y="33"/>
                      <a:pt x="89" y="33"/>
                    </a:cubicBezTo>
                    <a:close/>
                  </a:path>
                </a:pathLst>
              </a:custGeom>
              <a:solidFill>
                <a:srgbClr val="00B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696">
                <a:extLst>
                  <a:ext uri="{FF2B5EF4-FFF2-40B4-BE49-F238E27FC236}">
                    <a16:creationId xmlns:a16="http://schemas.microsoft.com/office/drawing/2014/main" id="{8E06916D-5F6E-2547-BC8B-E05B29EC3465}"/>
                  </a:ext>
                </a:extLst>
              </p:cNvPr>
              <p:cNvSpPr>
                <a:spLocks/>
              </p:cNvSpPr>
              <p:nvPr/>
            </p:nvSpPr>
            <p:spPr bwMode="auto">
              <a:xfrm>
                <a:off x="6333580" y="605610"/>
                <a:ext cx="453986" cy="35999"/>
              </a:xfrm>
              <a:custGeom>
                <a:avLst/>
                <a:gdLst>
                  <a:gd name="T0" fmla="*/ 192 w 192"/>
                  <a:gd name="T1" fmla="*/ 15 h 15"/>
                  <a:gd name="T2" fmla="*/ 192 w 192"/>
                  <a:gd name="T3" fmla="*/ 12 h 15"/>
                  <a:gd name="T4" fmla="*/ 180 w 192"/>
                  <a:gd name="T5" fmla="*/ 0 h 15"/>
                  <a:gd name="T6" fmla="*/ 12 w 192"/>
                  <a:gd name="T7" fmla="*/ 0 h 15"/>
                  <a:gd name="T8" fmla="*/ 0 w 192"/>
                  <a:gd name="T9" fmla="*/ 12 h 15"/>
                  <a:gd name="T10" fmla="*/ 0 w 192"/>
                  <a:gd name="T11" fmla="*/ 15 h 15"/>
                  <a:gd name="T12" fmla="*/ 192 w 192"/>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2" h="15">
                    <a:moveTo>
                      <a:pt x="192" y="15"/>
                    </a:moveTo>
                    <a:cubicBezTo>
                      <a:pt x="192" y="12"/>
                      <a:pt x="192" y="12"/>
                      <a:pt x="192" y="12"/>
                    </a:cubicBezTo>
                    <a:cubicBezTo>
                      <a:pt x="192" y="6"/>
                      <a:pt x="187" y="0"/>
                      <a:pt x="180" y="0"/>
                    </a:cubicBezTo>
                    <a:cubicBezTo>
                      <a:pt x="12" y="0"/>
                      <a:pt x="12" y="0"/>
                      <a:pt x="12" y="0"/>
                    </a:cubicBezTo>
                    <a:cubicBezTo>
                      <a:pt x="6" y="0"/>
                      <a:pt x="0" y="6"/>
                      <a:pt x="0" y="12"/>
                    </a:cubicBezTo>
                    <a:cubicBezTo>
                      <a:pt x="0" y="15"/>
                      <a:pt x="0" y="15"/>
                      <a:pt x="0" y="15"/>
                    </a:cubicBezTo>
                    <a:lnTo>
                      <a:pt x="192"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697">
                <a:extLst>
                  <a:ext uri="{FF2B5EF4-FFF2-40B4-BE49-F238E27FC236}">
                    <a16:creationId xmlns:a16="http://schemas.microsoft.com/office/drawing/2014/main" id="{16907D0B-9D27-BD4E-8B4B-3D7EC0341367}"/>
                  </a:ext>
                </a:extLst>
              </p:cNvPr>
              <p:cNvSpPr>
                <a:spLocks/>
              </p:cNvSpPr>
              <p:nvPr/>
            </p:nvSpPr>
            <p:spPr bwMode="auto">
              <a:xfrm>
                <a:off x="6333580" y="662608"/>
                <a:ext cx="453986" cy="214993"/>
              </a:xfrm>
              <a:custGeom>
                <a:avLst/>
                <a:gdLst>
                  <a:gd name="T0" fmla="*/ 0 w 192"/>
                  <a:gd name="T1" fmla="*/ 0 h 91"/>
                  <a:gd name="T2" fmla="*/ 0 w 192"/>
                  <a:gd name="T3" fmla="*/ 79 h 91"/>
                  <a:gd name="T4" fmla="*/ 12 w 192"/>
                  <a:gd name="T5" fmla="*/ 91 h 91"/>
                  <a:gd name="T6" fmla="*/ 180 w 192"/>
                  <a:gd name="T7" fmla="*/ 91 h 91"/>
                  <a:gd name="T8" fmla="*/ 192 w 192"/>
                  <a:gd name="T9" fmla="*/ 79 h 91"/>
                  <a:gd name="T10" fmla="*/ 192 w 192"/>
                  <a:gd name="T11" fmla="*/ 0 h 91"/>
                  <a:gd name="T12" fmla="*/ 0 w 192"/>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92" h="91">
                    <a:moveTo>
                      <a:pt x="0" y="0"/>
                    </a:moveTo>
                    <a:cubicBezTo>
                      <a:pt x="0" y="79"/>
                      <a:pt x="0" y="79"/>
                      <a:pt x="0" y="79"/>
                    </a:cubicBezTo>
                    <a:cubicBezTo>
                      <a:pt x="0" y="85"/>
                      <a:pt x="6" y="91"/>
                      <a:pt x="12" y="91"/>
                    </a:cubicBezTo>
                    <a:cubicBezTo>
                      <a:pt x="180" y="91"/>
                      <a:pt x="180" y="91"/>
                      <a:pt x="180" y="91"/>
                    </a:cubicBezTo>
                    <a:cubicBezTo>
                      <a:pt x="187" y="91"/>
                      <a:pt x="192" y="85"/>
                      <a:pt x="192" y="79"/>
                    </a:cubicBezTo>
                    <a:cubicBezTo>
                      <a:pt x="192" y="0"/>
                      <a:pt x="192" y="0"/>
                      <a:pt x="192"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698">
                <a:extLst>
                  <a:ext uri="{FF2B5EF4-FFF2-40B4-BE49-F238E27FC236}">
                    <a16:creationId xmlns:a16="http://schemas.microsoft.com/office/drawing/2014/main" id="{A386D2C2-90E6-E44B-AFEE-4EFB3B50DB0B}"/>
                  </a:ext>
                </a:extLst>
              </p:cNvPr>
              <p:cNvSpPr>
                <a:spLocks/>
              </p:cNvSpPr>
              <p:nvPr/>
            </p:nvSpPr>
            <p:spPr bwMode="auto">
              <a:xfrm>
                <a:off x="6366579" y="702607"/>
                <a:ext cx="70998" cy="23999"/>
              </a:xfrm>
              <a:custGeom>
                <a:avLst/>
                <a:gdLst>
                  <a:gd name="T0" fmla="*/ 5 w 30"/>
                  <a:gd name="T1" fmla="*/ 0 h 10"/>
                  <a:gd name="T2" fmla="*/ 24 w 30"/>
                  <a:gd name="T3" fmla="*/ 0 h 10"/>
                  <a:gd name="T4" fmla="*/ 30 w 30"/>
                  <a:gd name="T5" fmla="*/ 5 h 10"/>
                  <a:gd name="T6" fmla="*/ 24 w 30"/>
                  <a:gd name="T7" fmla="*/ 10 h 10"/>
                  <a:gd name="T8" fmla="*/ 5 w 30"/>
                  <a:gd name="T9" fmla="*/ 10 h 10"/>
                  <a:gd name="T10" fmla="*/ 0 w 30"/>
                  <a:gd name="T11" fmla="*/ 5 h 10"/>
                  <a:gd name="T12" fmla="*/ 5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5" y="0"/>
                    </a:moveTo>
                    <a:cubicBezTo>
                      <a:pt x="24" y="0"/>
                      <a:pt x="24" y="0"/>
                      <a:pt x="24" y="0"/>
                    </a:cubicBezTo>
                    <a:cubicBezTo>
                      <a:pt x="27" y="0"/>
                      <a:pt x="30" y="2"/>
                      <a:pt x="30" y="5"/>
                    </a:cubicBezTo>
                    <a:cubicBezTo>
                      <a:pt x="30" y="8"/>
                      <a:pt x="27" y="10"/>
                      <a:pt x="24" y="10"/>
                    </a:cubicBezTo>
                    <a:cubicBezTo>
                      <a:pt x="5" y="10"/>
                      <a:pt x="5" y="10"/>
                      <a:pt x="5" y="10"/>
                    </a:cubicBezTo>
                    <a:cubicBezTo>
                      <a:pt x="2" y="10"/>
                      <a:pt x="0" y="8"/>
                      <a:pt x="0" y="5"/>
                    </a:cubicBezTo>
                    <a:cubicBezTo>
                      <a:pt x="0" y="2"/>
                      <a:pt x="2" y="0"/>
                      <a:pt x="5"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699">
                <a:extLst>
                  <a:ext uri="{FF2B5EF4-FFF2-40B4-BE49-F238E27FC236}">
                    <a16:creationId xmlns:a16="http://schemas.microsoft.com/office/drawing/2014/main" id="{D15FEB62-C13D-DA41-B003-AD45682AC138}"/>
                  </a:ext>
                </a:extLst>
              </p:cNvPr>
              <p:cNvSpPr>
                <a:spLocks/>
              </p:cNvSpPr>
              <p:nvPr/>
            </p:nvSpPr>
            <p:spPr bwMode="auto">
              <a:xfrm>
                <a:off x="6388578" y="702607"/>
                <a:ext cx="25999" cy="127996"/>
              </a:xfrm>
              <a:custGeom>
                <a:avLst/>
                <a:gdLst>
                  <a:gd name="T0" fmla="*/ 0 w 11"/>
                  <a:gd name="T1" fmla="*/ 49 h 54"/>
                  <a:gd name="T2" fmla="*/ 0 w 11"/>
                  <a:gd name="T3" fmla="*/ 5 h 54"/>
                  <a:gd name="T4" fmla="*/ 6 w 11"/>
                  <a:gd name="T5" fmla="*/ 0 h 54"/>
                  <a:gd name="T6" fmla="*/ 11 w 11"/>
                  <a:gd name="T7" fmla="*/ 5 h 54"/>
                  <a:gd name="T8" fmla="*/ 11 w 11"/>
                  <a:gd name="T9" fmla="*/ 49 h 54"/>
                  <a:gd name="T10" fmla="*/ 6 w 11"/>
                  <a:gd name="T11" fmla="*/ 54 h 54"/>
                  <a:gd name="T12" fmla="*/ 0 w 11"/>
                  <a:gd name="T13" fmla="*/ 49 h 54"/>
                </a:gdLst>
                <a:ahLst/>
                <a:cxnLst>
                  <a:cxn ang="0">
                    <a:pos x="T0" y="T1"/>
                  </a:cxn>
                  <a:cxn ang="0">
                    <a:pos x="T2" y="T3"/>
                  </a:cxn>
                  <a:cxn ang="0">
                    <a:pos x="T4" y="T5"/>
                  </a:cxn>
                  <a:cxn ang="0">
                    <a:pos x="T6" y="T7"/>
                  </a:cxn>
                  <a:cxn ang="0">
                    <a:pos x="T8" y="T9"/>
                  </a:cxn>
                  <a:cxn ang="0">
                    <a:pos x="T10" y="T11"/>
                  </a:cxn>
                  <a:cxn ang="0">
                    <a:pos x="T12" y="T13"/>
                  </a:cxn>
                </a:cxnLst>
                <a:rect l="0" t="0" r="r" b="b"/>
                <a:pathLst>
                  <a:path w="11" h="54">
                    <a:moveTo>
                      <a:pt x="0" y="49"/>
                    </a:moveTo>
                    <a:cubicBezTo>
                      <a:pt x="0" y="5"/>
                      <a:pt x="0" y="5"/>
                      <a:pt x="0" y="5"/>
                    </a:cubicBezTo>
                    <a:cubicBezTo>
                      <a:pt x="0" y="2"/>
                      <a:pt x="3" y="0"/>
                      <a:pt x="6" y="0"/>
                    </a:cubicBezTo>
                    <a:cubicBezTo>
                      <a:pt x="9" y="0"/>
                      <a:pt x="11" y="2"/>
                      <a:pt x="11" y="5"/>
                    </a:cubicBezTo>
                    <a:cubicBezTo>
                      <a:pt x="11" y="49"/>
                      <a:pt x="11" y="49"/>
                      <a:pt x="11" y="49"/>
                    </a:cubicBezTo>
                    <a:cubicBezTo>
                      <a:pt x="11" y="52"/>
                      <a:pt x="9" y="54"/>
                      <a:pt x="6" y="54"/>
                    </a:cubicBezTo>
                    <a:cubicBezTo>
                      <a:pt x="3" y="54"/>
                      <a:pt x="0" y="52"/>
                      <a:pt x="0" y="49"/>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700">
                <a:extLst>
                  <a:ext uri="{FF2B5EF4-FFF2-40B4-BE49-F238E27FC236}">
                    <a16:creationId xmlns:a16="http://schemas.microsoft.com/office/drawing/2014/main" id="{0C907EA9-9A94-B842-B246-1D824134DCF4}"/>
                  </a:ext>
                </a:extLst>
              </p:cNvPr>
              <p:cNvSpPr>
                <a:spLocks/>
              </p:cNvSpPr>
              <p:nvPr/>
            </p:nvSpPr>
            <p:spPr bwMode="auto">
              <a:xfrm>
                <a:off x="6615571" y="806604"/>
                <a:ext cx="58998" cy="23999"/>
              </a:xfrm>
              <a:custGeom>
                <a:avLst/>
                <a:gdLst>
                  <a:gd name="T0" fmla="*/ 6 w 25"/>
                  <a:gd name="T1" fmla="*/ 10 h 10"/>
                  <a:gd name="T2" fmla="*/ 19 w 25"/>
                  <a:gd name="T3" fmla="*/ 10 h 10"/>
                  <a:gd name="T4" fmla="*/ 25 w 25"/>
                  <a:gd name="T5" fmla="*/ 5 h 10"/>
                  <a:gd name="T6" fmla="*/ 19 w 25"/>
                  <a:gd name="T7" fmla="*/ 0 h 10"/>
                  <a:gd name="T8" fmla="*/ 6 w 25"/>
                  <a:gd name="T9" fmla="*/ 0 h 10"/>
                  <a:gd name="T10" fmla="*/ 0 w 25"/>
                  <a:gd name="T11" fmla="*/ 5 h 10"/>
                  <a:gd name="T12" fmla="*/ 6 w 2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6" y="10"/>
                    </a:moveTo>
                    <a:cubicBezTo>
                      <a:pt x="19" y="10"/>
                      <a:pt x="19" y="10"/>
                      <a:pt x="19" y="10"/>
                    </a:cubicBezTo>
                    <a:cubicBezTo>
                      <a:pt x="22" y="10"/>
                      <a:pt x="25" y="8"/>
                      <a:pt x="25" y="5"/>
                    </a:cubicBezTo>
                    <a:cubicBezTo>
                      <a:pt x="25" y="2"/>
                      <a:pt x="22" y="0"/>
                      <a:pt x="19" y="0"/>
                    </a:cubicBezTo>
                    <a:cubicBezTo>
                      <a:pt x="6" y="0"/>
                      <a:pt x="6" y="0"/>
                      <a:pt x="6" y="0"/>
                    </a:cubicBezTo>
                    <a:cubicBezTo>
                      <a:pt x="3" y="0"/>
                      <a:pt x="0" y="2"/>
                      <a:pt x="0" y="5"/>
                    </a:cubicBezTo>
                    <a:cubicBezTo>
                      <a:pt x="0" y="8"/>
                      <a:pt x="3" y="10"/>
                      <a:pt x="6" y="1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701">
                <a:extLst>
                  <a:ext uri="{FF2B5EF4-FFF2-40B4-BE49-F238E27FC236}">
                    <a16:creationId xmlns:a16="http://schemas.microsoft.com/office/drawing/2014/main" id="{BD6DDFD6-9135-7545-B0D2-8275675057FB}"/>
                  </a:ext>
                </a:extLst>
              </p:cNvPr>
              <p:cNvSpPr>
                <a:spLocks/>
              </p:cNvSpPr>
              <p:nvPr/>
            </p:nvSpPr>
            <p:spPr bwMode="auto">
              <a:xfrm>
                <a:off x="6615571" y="702607"/>
                <a:ext cx="25999" cy="127996"/>
              </a:xfrm>
              <a:custGeom>
                <a:avLst/>
                <a:gdLst>
                  <a:gd name="T0" fmla="*/ 0 w 11"/>
                  <a:gd name="T1" fmla="*/ 5 h 54"/>
                  <a:gd name="T2" fmla="*/ 0 w 11"/>
                  <a:gd name="T3" fmla="*/ 49 h 54"/>
                  <a:gd name="T4" fmla="*/ 6 w 11"/>
                  <a:gd name="T5" fmla="*/ 54 h 54"/>
                  <a:gd name="T6" fmla="*/ 11 w 11"/>
                  <a:gd name="T7" fmla="*/ 49 h 54"/>
                  <a:gd name="T8" fmla="*/ 11 w 11"/>
                  <a:gd name="T9" fmla="*/ 5 h 54"/>
                  <a:gd name="T10" fmla="*/ 6 w 11"/>
                  <a:gd name="T11" fmla="*/ 0 h 54"/>
                  <a:gd name="T12" fmla="*/ 0 w 11"/>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1" h="54">
                    <a:moveTo>
                      <a:pt x="0" y="5"/>
                    </a:moveTo>
                    <a:cubicBezTo>
                      <a:pt x="0" y="49"/>
                      <a:pt x="0" y="49"/>
                      <a:pt x="0" y="49"/>
                    </a:cubicBezTo>
                    <a:cubicBezTo>
                      <a:pt x="0" y="52"/>
                      <a:pt x="3" y="54"/>
                      <a:pt x="6" y="54"/>
                    </a:cubicBezTo>
                    <a:cubicBezTo>
                      <a:pt x="8" y="54"/>
                      <a:pt x="11" y="52"/>
                      <a:pt x="11" y="49"/>
                    </a:cubicBezTo>
                    <a:cubicBezTo>
                      <a:pt x="11" y="5"/>
                      <a:pt x="11" y="5"/>
                      <a:pt x="11" y="5"/>
                    </a:cubicBezTo>
                    <a:cubicBezTo>
                      <a:pt x="11" y="2"/>
                      <a:pt x="8" y="0"/>
                      <a:pt x="6" y="0"/>
                    </a:cubicBezTo>
                    <a:cubicBezTo>
                      <a:pt x="3" y="0"/>
                      <a:pt x="0" y="2"/>
                      <a:pt x="0" y="5"/>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702">
                <a:extLst>
                  <a:ext uri="{FF2B5EF4-FFF2-40B4-BE49-F238E27FC236}">
                    <a16:creationId xmlns:a16="http://schemas.microsoft.com/office/drawing/2014/main" id="{A3E2F448-E5FC-6746-969D-2F21D65CA003}"/>
                  </a:ext>
                </a:extLst>
              </p:cNvPr>
              <p:cNvSpPr>
                <a:spLocks/>
              </p:cNvSpPr>
              <p:nvPr/>
            </p:nvSpPr>
            <p:spPr bwMode="auto">
              <a:xfrm>
                <a:off x="6678569" y="702607"/>
                <a:ext cx="85997" cy="132996"/>
              </a:xfrm>
              <a:custGeom>
                <a:avLst/>
                <a:gdLst>
                  <a:gd name="T0" fmla="*/ 33 w 36"/>
                  <a:gd name="T1" fmla="*/ 8 h 56"/>
                  <a:gd name="T2" fmla="*/ 28 w 36"/>
                  <a:gd name="T3" fmla="*/ 13 h 56"/>
                  <a:gd name="T4" fmla="*/ 19 w 36"/>
                  <a:gd name="T5" fmla="*/ 11 h 56"/>
                  <a:gd name="T6" fmla="*/ 13 w 36"/>
                  <a:gd name="T7" fmla="*/ 15 h 56"/>
                  <a:gd name="T8" fmla="*/ 35 w 36"/>
                  <a:gd name="T9" fmla="*/ 39 h 56"/>
                  <a:gd name="T10" fmla="*/ 16 w 36"/>
                  <a:gd name="T11" fmla="*/ 55 h 56"/>
                  <a:gd name="T12" fmla="*/ 0 w 36"/>
                  <a:gd name="T13" fmla="*/ 46 h 56"/>
                  <a:gd name="T14" fmla="*/ 5 w 36"/>
                  <a:gd name="T15" fmla="*/ 41 h 56"/>
                  <a:gd name="T16" fmla="*/ 16 w 36"/>
                  <a:gd name="T17" fmla="*/ 44 h 56"/>
                  <a:gd name="T18" fmla="*/ 24 w 36"/>
                  <a:gd name="T19" fmla="*/ 38 h 56"/>
                  <a:gd name="T20" fmla="*/ 2 w 36"/>
                  <a:gd name="T21" fmla="*/ 16 h 56"/>
                  <a:gd name="T22" fmla="*/ 20 w 36"/>
                  <a:gd name="T23" fmla="*/ 0 h 56"/>
                  <a:gd name="T24" fmla="*/ 33 w 36"/>
                  <a:gd name="T2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6">
                    <a:moveTo>
                      <a:pt x="33" y="8"/>
                    </a:moveTo>
                    <a:cubicBezTo>
                      <a:pt x="33" y="11"/>
                      <a:pt x="31" y="14"/>
                      <a:pt x="28" y="13"/>
                    </a:cubicBezTo>
                    <a:cubicBezTo>
                      <a:pt x="25" y="13"/>
                      <a:pt x="23" y="11"/>
                      <a:pt x="19" y="11"/>
                    </a:cubicBezTo>
                    <a:cubicBezTo>
                      <a:pt x="16" y="11"/>
                      <a:pt x="13" y="12"/>
                      <a:pt x="13" y="15"/>
                    </a:cubicBezTo>
                    <a:cubicBezTo>
                      <a:pt x="13" y="23"/>
                      <a:pt x="36" y="19"/>
                      <a:pt x="35" y="39"/>
                    </a:cubicBezTo>
                    <a:cubicBezTo>
                      <a:pt x="34" y="49"/>
                      <a:pt x="26" y="56"/>
                      <a:pt x="16" y="55"/>
                    </a:cubicBezTo>
                    <a:cubicBezTo>
                      <a:pt x="11" y="55"/>
                      <a:pt x="0" y="53"/>
                      <a:pt x="0" y="46"/>
                    </a:cubicBezTo>
                    <a:cubicBezTo>
                      <a:pt x="1" y="43"/>
                      <a:pt x="2" y="41"/>
                      <a:pt x="5" y="41"/>
                    </a:cubicBezTo>
                    <a:cubicBezTo>
                      <a:pt x="8" y="41"/>
                      <a:pt x="12" y="44"/>
                      <a:pt x="16" y="44"/>
                    </a:cubicBezTo>
                    <a:cubicBezTo>
                      <a:pt x="21" y="45"/>
                      <a:pt x="23" y="42"/>
                      <a:pt x="24" y="38"/>
                    </a:cubicBezTo>
                    <a:cubicBezTo>
                      <a:pt x="24" y="29"/>
                      <a:pt x="1" y="34"/>
                      <a:pt x="2" y="16"/>
                    </a:cubicBezTo>
                    <a:cubicBezTo>
                      <a:pt x="3" y="6"/>
                      <a:pt x="11" y="0"/>
                      <a:pt x="20" y="0"/>
                    </a:cubicBezTo>
                    <a:cubicBezTo>
                      <a:pt x="24" y="0"/>
                      <a:pt x="33" y="2"/>
                      <a:pt x="33" y="8"/>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703">
                <a:extLst>
                  <a:ext uri="{FF2B5EF4-FFF2-40B4-BE49-F238E27FC236}">
                    <a16:creationId xmlns:a16="http://schemas.microsoft.com/office/drawing/2014/main" id="{A64DEAF7-230B-AE4C-AF4A-75159FD6F852}"/>
                  </a:ext>
                </a:extLst>
              </p:cNvPr>
              <p:cNvSpPr>
                <a:spLocks noEditPoints="1"/>
              </p:cNvSpPr>
              <p:nvPr/>
            </p:nvSpPr>
            <p:spPr bwMode="auto">
              <a:xfrm>
                <a:off x="6433577" y="702607"/>
                <a:ext cx="98997" cy="132996"/>
              </a:xfrm>
              <a:custGeom>
                <a:avLst/>
                <a:gdLst>
                  <a:gd name="T0" fmla="*/ 21 w 42"/>
                  <a:gd name="T1" fmla="*/ 56 h 56"/>
                  <a:gd name="T2" fmla="*/ 0 w 42"/>
                  <a:gd name="T3" fmla="*/ 28 h 56"/>
                  <a:gd name="T4" fmla="*/ 21 w 42"/>
                  <a:gd name="T5" fmla="*/ 0 h 56"/>
                  <a:gd name="T6" fmla="*/ 42 w 42"/>
                  <a:gd name="T7" fmla="*/ 28 h 56"/>
                  <a:gd name="T8" fmla="*/ 21 w 42"/>
                  <a:gd name="T9" fmla="*/ 56 h 56"/>
                  <a:gd name="T10" fmla="*/ 21 w 42"/>
                  <a:gd name="T11" fmla="*/ 10 h 56"/>
                  <a:gd name="T12" fmla="*/ 10 w 42"/>
                  <a:gd name="T13" fmla="*/ 28 h 56"/>
                  <a:gd name="T14" fmla="*/ 21 w 42"/>
                  <a:gd name="T15" fmla="*/ 45 h 56"/>
                  <a:gd name="T16" fmla="*/ 32 w 42"/>
                  <a:gd name="T17" fmla="*/ 28 h 56"/>
                  <a:gd name="T18" fmla="*/ 21 w 42"/>
                  <a:gd name="T19"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21" y="56"/>
                    </a:moveTo>
                    <a:cubicBezTo>
                      <a:pt x="9" y="56"/>
                      <a:pt x="0" y="43"/>
                      <a:pt x="0" y="28"/>
                    </a:cubicBezTo>
                    <a:cubicBezTo>
                      <a:pt x="0" y="12"/>
                      <a:pt x="9" y="0"/>
                      <a:pt x="21" y="0"/>
                    </a:cubicBezTo>
                    <a:cubicBezTo>
                      <a:pt x="33" y="0"/>
                      <a:pt x="42" y="12"/>
                      <a:pt x="42" y="28"/>
                    </a:cubicBezTo>
                    <a:cubicBezTo>
                      <a:pt x="42" y="43"/>
                      <a:pt x="33" y="56"/>
                      <a:pt x="21" y="56"/>
                    </a:cubicBezTo>
                    <a:close/>
                    <a:moveTo>
                      <a:pt x="21" y="10"/>
                    </a:moveTo>
                    <a:cubicBezTo>
                      <a:pt x="15" y="10"/>
                      <a:pt x="10" y="18"/>
                      <a:pt x="10" y="28"/>
                    </a:cubicBezTo>
                    <a:cubicBezTo>
                      <a:pt x="10" y="37"/>
                      <a:pt x="15" y="45"/>
                      <a:pt x="21" y="45"/>
                    </a:cubicBezTo>
                    <a:cubicBezTo>
                      <a:pt x="27" y="45"/>
                      <a:pt x="32" y="37"/>
                      <a:pt x="32" y="28"/>
                    </a:cubicBezTo>
                    <a:cubicBezTo>
                      <a:pt x="32" y="18"/>
                      <a:pt x="27" y="10"/>
                      <a:pt x="21" y="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704">
                <a:extLst>
                  <a:ext uri="{FF2B5EF4-FFF2-40B4-BE49-F238E27FC236}">
                    <a16:creationId xmlns:a16="http://schemas.microsoft.com/office/drawing/2014/main" id="{B1872894-D365-F14C-B8A3-55C619DA551C}"/>
                  </a:ext>
                </a:extLst>
              </p:cNvPr>
              <p:cNvSpPr>
                <a:spLocks noEditPoints="1"/>
              </p:cNvSpPr>
              <p:nvPr/>
            </p:nvSpPr>
            <p:spPr bwMode="auto">
              <a:xfrm>
                <a:off x="6508575" y="702607"/>
                <a:ext cx="99997" cy="132996"/>
              </a:xfrm>
              <a:custGeom>
                <a:avLst/>
                <a:gdLst>
                  <a:gd name="T0" fmla="*/ 21 w 42"/>
                  <a:gd name="T1" fmla="*/ 56 h 56"/>
                  <a:gd name="T2" fmla="*/ 0 w 42"/>
                  <a:gd name="T3" fmla="*/ 28 h 56"/>
                  <a:gd name="T4" fmla="*/ 21 w 42"/>
                  <a:gd name="T5" fmla="*/ 0 h 56"/>
                  <a:gd name="T6" fmla="*/ 42 w 42"/>
                  <a:gd name="T7" fmla="*/ 28 h 56"/>
                  <a:gd name="T8" fmla="*/ 21 w 42"/>
                  <a:gd name="T9" fmla="*/ 56 h 56"/>
                  <a:gd name="T10" fmla="*/ 21 w 42"/>
                  <a:gd name="T11" fmla="*/ 10 h 56"/>
                  <a:gd name="T12" fmla="*/ 10 w 42"/>
                  <a:gd name="T13" fmla="*/ 28 h 56"/>
                  <a:gd name="T14" fmla="*/ 21 w 42"/>
                  <a:gd name="T15" fmla="*/ 45 h 56"/>
                  <a:gd name="T16" fmla="*/ 32 w 42"/>
                  <a:gd name="T17" fmla="*/ 28 h 56"/>
                  <a:gd name="T18" fmla="*/ 21 w 42"/>
                  <a:gd name="T19"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6">
                    <a:moveTo>
                      <a:pt x="21" y="56"/>
                    </a:moveTo>
                    <a:cubicBezTo>
                      <a:pt x="9" y="56"/>
                      <a:pt x="0" y="43"/>
                      <a:pt x="0" y="28"/>
                    </a:cubicBezTo>
                    <a:cubicBezTo>
                      <a:pt x="0" y="12"/>
                      <a:pt x="9" y="0"/>
                      <a:pt x="21" y="0"/>
                    </a:cubicBezTo>
                    <a:cubicBezTo>
                      <a:pt x="33" y="0"/>
                      <a:pt x="42" y="12"/>
                      <a:pt x="42" y="28"/>
                    </a:cubicBezTo>
                    <a:cubicBezTo>
                      <a:pt x="42" y="43"/>
                      <a:pt x="33" y="56"/>
                      <a:pt x="21" y="56"/>
                    </a:cubicBezTo>
                    <a:close/>
                    <a:moveTo>
                      <a:pt x="21" y="10"/>
                    </a:moveTo>
                    <a:cubicBezTo>
                      <a:pt x="15" y="10"/>
                      <a:pt x="10" y="18"/>
                      <a:pt x="10" y="28"/>
                    </a:cubicBezTo>
                    <a:cubicBezTo>
                      <a:pt x="10" y="37"/>
                      <a:pt x="15" y="45"/>
                      <a:pt x="21" y="45"/>
                    </a:cubicBezTo>
                    <a:cubicBezTo>
                      <a:pt x="27" y="45"/>
                      <a:pt x="32" y="37"/>
                      <a:pt x="32" y="28"/>
                    </a:cubicBezTo>
                    <a:cubicBezTo>
                      <a:pt x="32" y="18"/>
                      <a:pt x="27" y="10"/>
                      <a:pt x="21" y="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9" name="Rectangle 118">
            <a:extLst>
              <a:ext uri="{FF2B5EF4-FFF2-40B4-BE49-F238E27FC236}">
                <a16:creationId xmlns:a16="http://schemas.microsoft.com/office/drawing/2014/main" id="{74EDAB93-604F-7A4D-870A-9D1F7BC10A02}"/>
              </a:ext>
            </a:extLst>
          </p:cNvPr>
          <p:cNvSpPr/>
          <p:nvPr/>
        </p:nvSpPr>
        <p:spPr>
          <a:xfrm>
            <a:off x="437764" y="853571"/>
            <a:ext cx="8210935" cy="369332"/>
          </a:xfrm>
          <a:prstGeom prst="rect">
            <a:avLst/>
          </a:prstGeom>
        </p:spPr>
        <p:txBody>
          <a:bodyPr wrap="square">
            <a:spAutoFit/>
          </a:bodyPr>
          <a:lstStyle/>
          <a:p>
            <a:r>
              <a:rPr lang="en-US" dirty="0">
                <a:solidFill>
                  <a:srgbClr val="00BCEB"/>
                </a:solidFill>
                <a:latin typeface="CiscoSansTT ExtraLight"/>
                <a:cs typeface="CiscoSansTT Thin" charset="0"/>
              </a:rPr>
              <a:t>Because cybersecurity is not just about technology</a:t>
            </a:r>
            <a:endParaRPr lang="en-US" dirty="0">
              <a:latin typeface="+mn-lt"/>
            </a:endParaRPr>
          </a:p>
        </p:txBody>
      </p:sp>
    </p:spTree>
    <p:extLst>
      <p:ext uri="{BB962C8B-B14F-4D97-AF65-F5344CB8AC3E}">
        <p14:creationId xmlns:p14="http://schemas.microsoft.com/office/powerpoint/2010/main" val="96870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0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a:grpSpLocks noChangeAspect="1"/>
          </p:cNvGrpSpPr>
          <p:nvPr/>
        </p:nvGrpSpPr>
        <p:grpSpPr>
          <a:xfrm>
            <a:off x="523801" y="3239602"/>
            <a:ext cx="8128489" cy="495300"/>
            <a:chOff x="447980" y="2498726"/>
            <a:chExt cx="8128489" cy="495300"/>
          </a:xfrm>
        </p:grpSpPr>
        <p:sp>
          <p:nvSpPr>
            <p:cNvPr id="26" name="Freeform 5"/>
            <p:cNvSpPr>
              <a:spLocks noEditPoints="1"/>
            </p:cNvSpPr>
            <p:nvPr/>
          </p:nvSpPr>
          <p:spPr bwMode="auto">
            <a:xfrm>
              <a:off x="447980" y="2684463"/>
              <a:ext cx="8126109" cy="123825"/>
            </a:xfrm>
            <a:prstGeom prst="roundRect">
              <a:avLst>
                <a:gd name="adj" fmla="val 50000"/>
              </a:avLst>
            </a:pr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p:nvSpPr>
          <p:spPr bwMode="auto">
            <a:xfrm>
              <a:off x="8259763" y="2498726"/>
              <a:ext cx="295275" cy="204787"/>
            </a:xfrm>
            <a:custGeom>
              <a:avLst/>
              <a:gdLst>
                <a:gd name="T0" fmla="*/ 38 w 169"/>
                <a:gd name="T1" fmla="*/ 0 h 117"/>
                <a:gd name="T2" fmla="*/ 13 w 169"/>
                <a:gd name="T3" fmla="*/ 11 h 117"/>
                <a:gd name="T4" fmla="*/ 13 w 169"/>
                <a:gd name="T5" fmla="*/ 61 h 117"/>
                <a:gd name="T6" fmla="*/ 59 w 169"/>
                <a:gd name="T7" fmla="*/ 106 h 117"/>
                <a:gd name="T8" fmla="*/ 144 w 169"/>
                <a:gd name="T9" fmla="*/ 106 h 117"/>
                <a:gd name="T10" fmla="*/ 144 w 169"/>
                <a:gd name="T11" fmla="*/ 106 h 117"/>
                <a:gd name="T12" fmla="*/ 148 w 169"/>
                <a:gd name="T13" fmla="*/ 106 h 117"/>
                <a:gd name="T14" fmla="*/ 156 w 169"/>
                <a:gd name="T15" fmla="*/ 108 h 117"/>
                <a:gd name="T16" fmla="*/ 156 w 169"/>
                <a:gd name="T17" fmla="*/ 108 h 117"/>
                <a:gd name="T18" fmla="*/ 156 w 169"/>
                <a:gd name="T19" fmla="*/ 108 h 117"/>
                <a:gd name="T20" fmla="*/ 169 w 169"/>
                <a:gd name="T21" fmla="*/ 117 h 117"/>
                <a:gd name="T22" fmla="*/ 63 w 169"/>
                <a:gd name="T23" fmla="*/ 11 h 117"/>
                <a:gd name="T24" fmla="*/ 38 w 16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7">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6" y="106"/>
                    <a:pt x="147" y="106"/>
                    <a:pt x="148" y="106"/>
                  </a:cubicBezTo>
                  <a:cubicBezTo>
                    <a:pt x="151" y="107"/>
                    <a:pt x="154" y="107"/>
                    <a:pt x="156" y="108"/>
                  </a:cubicBezTo>
                  <a:cubicBezTo>
                    <a:pt x="156" y="108"/>
                    <a:pt x="156" y="108"/>
                    <a:pt x="156" y="108"/>
                  </a:cubicBezTo>
                  <a:cubicBezTo>
                    <a:pt x="156" y="108"/>
                    <a:pt x="156" y="108"/>
                    <a:pt x="156" y="108"/>
                  </a:cubicBezTo>
                  <a:cubicBezTo>
                    <a:pt x="161" y="110"/>
                    <a:pt x="166" y="113"/>
                    <a:pt x="169" y="117"/>
                  </a:cubicBezTo>
                  <a:cubicBezTo>
                    <a:pt x="63" y="11"/>
                    <a:pt x="63" y="11"/>
                    <a:pt x="63" y="11"/>
                  </a:cubicBezTo>
                  <a:cubicBezTo>
                    <a:pt x="57" y="4"/>
                    <a:pt x="48" y="0"/>
                    <a:pt x="38" y="0"/>
                  </a:cubicBezTo>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noEditPoints="1"/>
            </p:cNvSpPr>
            <p:nvPr/>
          </p:nvSpPr>
          <p:spPr bwMode="auto">
            <a:xfrm>
              <a:off x="8362950" y="2684463"/>
              <a:ext cx="169863" cy="63500"/>
            </a:xfrm>
            <a:custGeom>
              <a:avLst/>
              <a:gdLst>
                <a:gd name="T0" fmla="*/ 97 w 97"/>
                <a:gd name="T1" fmla="*/ 2 h 36"/>
                <a:gd name="T2" fmla="*/ 97 w 97"/>
                <a:gd name="T3" fmla="*/ 2 h 36"/>
                <a:gd name="T4" fmla="*/ 97 w 97"/>
                <a:gd name="T5" fmla="*/ 2 h 36"/>
                <a:gd name="T6" fmla="*/ 89 w 97"/>
                <a:gd name="T7" fmla="*/ 0 h 36"/>
                <a:gd name="T8" fmla="*/ 97 w 97"/>
                <a:gd name="T9" fmla="*/ 2 h 36"/>
                <a:gd name="T10" fmla="*/ 89 w 97"/>
                <a:gd name="T11" fmla="*/ 0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2"/>
                  </a:cubicBezTo>
                  <a:cubicBezTo>
                    <a:pt x="97" y="2"/>
                    <a:pt x="97" y="2"/>
                    <a:pt x="97" y="2"/>
                  </a:cubicBezTo>
                  <a:moveTo>
                    <a:pt x="89" y="0"/>
                  </a:moveTo>
                  <a:cubicBezTo>
                    <a:pt x="92" y="1"/>
                    <a:pt x="94" y="1"/>
                    <a:pt x="97" y="2"/>
                  </a:cubicBezTo>
                  <a:cubicBezTo>
                    <a:pt x="95" y="1"/>
                    <a:pt x="92" y="1"/>
                    <a:pt x="89" y="0"/>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008BD7"/>
            </a:solidFill>
            <a:ln>
              <a:solidFill>
                <a:srgbClr val="008BD7"/>
              </a:solidFill>
            </a:ln>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p:cNvSpPr>
            <p:nvPr/>
          </p:nvSpPr>
          <p:spPr bwMode="auto">
            <a:xfrm>
              <a:off x="8259763" y="2790826"/>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58 w 169"/>
                <a:gd name="T17" fmla="*/ 7 h 116"/>
                <a:gd name="T18" fmla="*/ 158 w 169"/>
                <a:gd name="T19" fmla="*/ 7 h 116"/>
                <a:gd name="T20" fmla="*/ 157 w 169"/>
                <a:gd name="T21" fmla="*/ 8 h 116"/>
                <a:gd name="T22" fmla="*/ 157 w 169"/>
                <a:gd name="T23" fmla="*/ 8 h 116"/>
                <a:gd name="T24" fmla="*/ 157 w 169"/>
                <a:gd name="T25" fmla="*/ 8 h 116"/>
                <a:gd name="T26" fmla="*/ 147 w 169"/>
                <a:gd name="T27" fmla="*/ 10 h 116"/>
                <a:gd name="T28" fmla="*/ 147 w 169"/>
                <a:gd name="T29" fmla="*/ 10 h 116"/>
                <a:gd name="T30" fmla="*/ 147 w 169"/>
                <a:gd name="T31" fmla="*/ 10 h 116"/>
                <a:gd name="T32" fmla="*/ 146 w 169"/>
                <a:gd name="T33" fmla="*/ 10 h 116"/>
                <a:gd name="T34" fmla="*/ 146 w 169"/>
                <a:gd name="T35" fmla="*/ 10 h 116"/>
                <a:gd name="T36" fmla="*/ 144 w 169"/>
                <a:gd name="T37" fmla="*/ 10 h 116"/>
                <a:gd name="T38" fmla="*/ 144 w 169"/>
                <a:gd name="T39" fmla="*/ 10 h 116"/>
                <a:gd name="T40" fmla="*/ 59 w 169"/>
                <a:gd name="T41" fmla="*/ 10 h 116"/>
                <a:gd name="T42" fmla="*/ 13 w 169"/>
                <a:gd name="T43" fmla="*/ 56 h 116"/>
                <a:gd name="T44" fmla="*/ 13 w 169"/>
                <a:gd name="T45" fmla="*/ 106 h 116"/>
                <a:gd name="T46" fmla="*/ 38 w 169"/>
                <a:gd name="T47" fmla="*/ 116 h 116"/>
                <a:gd name="T48" fmla="*/ 63 w 169"/>
                <a:gd name="T49" fmla="*/ 106 h 116"/>
                <a:gd name="T50" fmla="*/ 169 w 169"/>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5" y="3"/>
                    <a:pt x="162" y="6"/>
                    <a:pt x="158" y="7"/>
                  </a:cubicBezTo>
                  <a:cubicBezTo>
                    <a:pt x="158" y="7"/>
                    <a:pt x="158" y="7"/>
                    <a:pt x="158" y="7"/>
                  </a:cubicBezTo>
                  <a:cubicBezTo>
                    <a:pt x="157" y="7"/>
                    <a:pt x="157" y="7"/>
                    <a:pt x="157" y="8"/>
                  </a:cubicBezTo>
                  <a:cubicBezTo>
                    <a:pt x="157" y="8"/>
                    <a:pt x="157" y="8"/>
                    <a:pt x="157" y="8"/>
                  </a:cubicBezTo>
                  <a:cubicBezTo>
                    <a:pt x="157" y="8"/>
                    <a:pt x="157" y="8"/>
                    <a:pt x="157" y="8"/>
                  </a:cubicBezTo>
                  <a:cubicBezTo>
                    <a:pt x="154" y="9"/>
                    <a:pt x="150" y="10"/>
                    <a:pt x="147" y="10"/>
                  </a:cubicBezTo>
                  <a:cubicBezTo>
                    <a:pt x="147" y="10"/>
                    <a:pt x="147" y="10"/>
                    <a:pt x="147" y="10"/>
                  </a:cubicBezTo>
                  <a:cubicBezTo>
                    <a:pt x="147" y="10"/>
                    <a:pt x="147" y="10"/>
                    <a:pt x="147" y="10"/>
                  </a:cubicBezTo>
                  <a:cubicBezTo>
                    <a:pt x="147" y="10"/>
                    <a:pt x="146" y="10"/>
                    <a:pt x="146" y="10"/>
                  </a:cubicBezTo>
                  <a:cubicBezTo>
                    <a:pt x="146" y="10"/>
                    <a:pt x="146" y="10"/>
                    <a:pt x="146" y="10"/>
                  </a:cubicBezTo>
                  <a:cubicBezTo>
                    <a:pt x="146" y="10"/>
                    <a:pt x="145" y="10"/>
                    <a:pt x="144" y="10"/>
                  </a:cubicBezTo>
                  <a:cubicBezTo>
                    <a:pt x="144" y="10"/>
                    <a:pt x="144" y="10"/>
                    <a:pt x="144" y="10"/>
                  </a:cubicBezTo>
                  <a:cubicBezTo>
                    <a:pt x="59" y="10"/>
                    <a:pt x="59" y="10"/>
                    <a:pt x="59" y="10"/>
                  </a:cubicBezTo>
                  <a:cubicBezTo>
                    <a:pt x="13" y="56"/>
                    <a:pt x="13" y="56"/>
                    <a:pt x="13" y="56"/>
                  </a:cubicBezTo>
                  <a:cubicBezTo>
                    <a:pt x="0" y="69"/>
                    <a:pt x="0" y="92"/>
                    <a:pt x="13" y="106"/>
                  </a:cubicBezTo>
                  <a:cubicBezTo>
                    <a:pt x="20" y="112"/>
                    <a:pt x="29" y="116"/>
                    <a:pt x="38" y="116"/>
                  </a:cubicBezTo>
                  <a:cubicBezTo>
                    <a:pt x="48" y="116"/>
                    <a:pt x="57" y="112"/>
                    <a:pt x="63" y="106"/>
                  </a:cubicBezTo>
                  <a:cubicBezTo>
                    <a:pt x="169" y="0"/>
                    <a:pt x="169" y="0"/>
                    <a:pt x="169" y="0"/>
                  </a:cubicBezTo>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noEditPoints="1"/>
            </p:cNvSpPr>
            <p:nvPr/>
          </p:nvSpPr>
          <p:spPr bwMode="auto">
            <a:xfrm>
              <a:off x="8362950" y="2747963"/>
              <a:ext cx="192088" cy="60325"/>
            </a:xfrm>
            <a:custGeom>
              <a:avLst/>
              <a:gdLst>
                <a:gd name="T0" fmla="*/ 87 w 110"/>
                <a:gd name="T1" fmla="*/ 35 h 35"/>
                <a:gd name="T2" fmla="*/ 87 w 110"/>
                <a:gd name="T3" fmla="*/ 35 h 35"/>
                <a:gd name="T4" fmla="*/ 87 w 110"/>
                <a:gd name="T5" fmla="*/ 35 h 35"/>
                <a:gd name="T6" fmla="*/ 88 w 110"/>
                <a:gd name="T7" fmla="*/ 35 h 35"/>
                <a:gd name="T8" fmla="*/ 88 w 110"/>
                <a:gd name="T9" fmla="*/ 35 h 35"/>
                <a:gd name="T10" fmla="*/ 88 w 110"/>
                <a:gd name="T11" fmla="*/ 35 h 35"/>
                <a:gd name="T12" fmla="*/ 98 w 110"/>
                <a:gd name="T13" fmla="*/ 33 h 35"/>
                <a:gd name="T14" fmla="*/ 88 w 110"/>
                <a:gd name="T15" fmla="*/ 35 h 35"/>
                <a:gd name="T16" fmla="*/ 98 w 110"/>
                <a:gd name="T17" fmla="*/ 33 h 35"/>
                <a:gd name="T18" fmla="*/ 98 w 110"/>
                <a:gd name="T19" fmla="*/ 33 h 35"/>
                <a:gd name="T20" fmla="*/ 98 w 110"/>
                <a:gd name="T21" fmla="*/ 33 h 35"/>
                <a:gd name="T22" fmla="*/ 98 w 110"/>
                <a:gd name="T23" fmla="*/ 33 h 35"/>
                <a:gd name="T24" fmla="*/ 99 w 110"/>
                <a:gd name="T25" fmla="*/ 32 h 35"/>
                <a:gd name="T26" fmla="*/ 99 w 110"/>
                <a:gd name="T27" fmla="*/ 32 h 35"/>
                <a:gd name="T28" fmla="*/ 99 w 110"/>
                <a:gd name="T29" fmla="*/ 32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110 w 110"/>
                <a:gd name="T45" fmla="*/ 25 h 35"/>
                <a:gd name="T46" fmla="*/ 110 w 110"/>
                <a:gd name="T47" fmla="*/ 25 h 35"/>
                <a:gd name="T48" fmla="*/ 110 w 110"/>
                <a:gd name="T49" fmla="*/ 25 h 35"/>
                <a:gd name="T50" fmla="*/ 110 w 110"/>
                <a:gd name="T51" fmla="*/ 25 h 35"/>
                <a:gd name="T52" fmla="*/ 110 w 110"/>
                <a:gd name="T53" fmla="*/ 25 h 35"/>
                <a:gd name="T54" fmla="*/ 110 w 110"/>
                <a:gd name="T55" fmla="*/ 25 h 35"/>
                <a:gd name="T56" fmla="*/ 35 w 110"/>
                <a:gd name="T57" fmla="*/ 0 h 35"/>
                <a:gd name="T58" fmla="*/ 0 w 110"/>
                <a:gd name="T59" fmla="*/ 35 h 35"/>
                <a:gd name="T60" fmla="*/ 85 w 110"/>
                <a:gd name="T61" fmla="*/ 35 h 35"/>
                <a:gd name="T62" fmla="*/ 60 w 110"/>
                <a:gd name="T63" fmla="*/ 25 h 35"/>
                <a:gd name="T64" fmla="*/ 35 w 110"/>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35">
                  <a:moveTo>
                    <a:pt x="87" y="35"/>
                  </a:moveTo>
                  <a:cubicBezTo>
                    <a:pt x="87" y="35"/>
                    <a:pt x="87" y="35"/>
                    <a:pt x="87" y="35"/>
                  </a:cubicBezTo>
                  <a:cubicBezTo>
                    <a:pt x="87" y="35"/>
                    <a:pt x="87" y="35"/>
                    <a:pt x="87" y="35"/>
                  </a:cubicBezTo>
                  <a:moveTo>
                    <a:pt x="88" y="35"/>
                  </a:moveTo>
                  <a:cubicBezTo>
                    <a:pt x="88" y="35"/>
                    <a:pt x="88" y="35"/>
                    <a:pt x="88" y="35"/>
                  </a:cubicBezTo>
                  <a:cubicBezTo>
                    <a:pt x="88" y="35"/>
                    <a:pt x="88" y="35"/>
                    <a:pt x="88" y="35"/>
                  </a:cubicBezTo>
                  <a:moveTo>
                    <a:pt x="98" y="33"/>
                  </a:moveTo>
                  <a:cubicBezTo>
                    <a:pt x="95" y="34"/>
                    <a:pt x="91" y="35"/>
                    <a:pt x="88" y="35"/>
                  </a:cubicBezTo>
                  <a:cubicBezTo>
                    <a:pt x="91" y="35"/>
                    <a:pt x="95" y="34"/>
                    <a:pt x="98" y="33"/>
                  </a:cubicBezTo>
                  <a:moveTo>
                    <a:pt x="98" y="33"/>
                  </a:moveTo>
                  <a:cubicBezTo>
                    <a:pt x="98" y="33"/>
                    <a:pt x="98" y="33"/>
                    <a:pt x="98" y="33"/>
                  </a:cubicBezTo>
                  <a:cubicBezTo>
                    <a:pt x="98" y="33"/>
                    <a:pt x="98" y="33"/>
                    <a:pt x="98" y="33"/>
                  </a:cubicBezTo>
                  <a:moveTo>
                    <a:pt x="99" y="32"/>
                  </a:moveTo>
                  <a:cubicBezTo>
                    <a:pt x="99" y="32"/>
                    <a:pt x="99" y="32"/>
                    <a:pt x="99" y="32"/>
                  </a:cubicBezTo>
                  <a:cubicBezTo>
                    <a:pt x="99" y="32"/>
                    <a:pt x="99" y="32"/>
                    <a:pt x="99" y="32"/>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76" y="35"/>
                    <a:pt x="67" y="31"/>
                    <a:pt x="60" y="25"/>
                  </a:cubicBezTo>
                  <a:cubicBezTo>
                    <a:pt x="35" y="0"/>
                    <a:pt x="35" y="0"/>
                    <a:pt x="35" y="0"/>
                  </a:cubicBezTo>
                </a:path>
              </a:pathLst>
            </a:custGeom>
            <a:solidFill>
              <a:srgbClr val="008BD7"/>
            </a:solidFill>
            <a:ln>
              <a:solidFill>
                <a:srgbClr val="008BD7"/>
              </a:solidFill>
            </a:ln>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noEditPoints="1"/>
            </p:cNvSpPr>
            <p:nvPr/>
          </p:nvSpPr>
          <p:spPr bwMode="auto">
            <a:xfrm>
              <a:off x="8510588" y="2684463"/>
              <a:ext cx="58738" cy="123825"/>
            </a:xfrm>
            <a:custGeom>
              <a:avLst/>
              <a:gdLst>
                <a:gd name="T0" fmla="*/ 2 w 33"/>
                <a:gd name="T1" fmla="*/ 71 h 71"/>
                <a:gd name="T2" fmla="*/ 0 w 33"/>
                <a:gd name="T3" fmla="*/ 71 h 71"/>
                <a:gd name="T4" fmla="*/ 0 w 33"/>
                <a:gd name="T5" fmla="*/ 71 h 71"/>
                <a:gd name="T6" fmla="*/ 0 w 33"/>
                <a:gd name="T7" fmla="*/ 71 h 71"/>
                <a:gd name="T8" fmla="*/ 2 w 33"/>
                <a:gd name="T9" fmla="*/ 71 h 71"/>
                <a:gd name="T10" fmla="*/ 3 w 33"/>
                <a:gd name="T11" fmla="*/ 71 h 71"/>
                <a:gd name="T12" fmla="*/ 2 w 33"/>
                <a:gd name="T13" fmla="*/ 71 h 71"/>
                <a:gd name="T14" fmla="*/ 3 w 33"/>
                <a:gd name="T15" fmla="*/ 71 h 71"/>
                <a:gd name="T16" fmla="*/ 3 w 33"/>
                <a:gd name="T17" fmla="*/ 71 h 71"/>
                <a:gd name="T18" fmla="*/ 3 w 33"/>
                <a:gd name="T19" fmla="*/ 71 h 71"/>
                <a:gd name="T20" fmla="*/ 3 w 33"/>
                <a:gd name="T21" fmla="*/ 71 h 71"/>
                <a:gd name="T22" fmla="*/ 13 w 33"/>
                <a:gd name="T23" fmla="*/ 69 h 71"/>
                <a:gd name="T24" fmla="*/ 13 w 33"/>
                <a:gd name="T25" fmla="*/ 69 h 71"/>
                <a:gd name="T26" fmla="*/ 13 w 33"/>
                <a:gd name="T27" fmla="*/ 69 h 71"/>
                <a:gd name="T28" fmla="*/ 14 w 33"/>
                <a:gd name="T29" fmla="*/ 68 h 71"/>
                <a:gd name="T30" fmla="*/ 13 w 33"/>
                <a:gd name="T31" fmla="*/ 69 h 71"/>
                <a:gd name="T32" fmla="*/ 14 w 33"/>
                <a:gd name="T33" fmla="*/ 68 h 71"/>
                <a:gd name="T34" fmla="*/ 25 w 33"/>
                <a:gd name="T35" fmla="*/ 61 h 71"/>
                <a:gd name="T36" fmla="*/ 14 w 33"/>
                <a:gd name="T37" fmla="*/ 68 h 71"/>
                <a:gd name="T38" fmla="*/ 25 w 33"/>
                <a:gd name="T39" fmla="*/ 61 h 71"/>
                <a:gd name="T40" fmla="*/ 25 w 33"/>
                <a:gd name="T41" fmla="*/ 61 h 71"/>
                <a:gd name="T42" fmla="*/ 25 w 33"/>
                <a:gd name="T43" fmla="*/ 61 h 71"/>
                <a:gd name="T44" fmla="*/ 25 w 33"/>
                <a:gd name="T45" fmla="*/ 61 h 71"/>
                <a:gd name="T46" fmla="*/ 25 w 33"/>
                <a:gd name="T47" fmla="*/ 61 h 71"/>
                <a:gd name="T48" fmla="*/ 25 w 33"/>
                <a:gd name="T49" fmla="*/ 61 h 71"/>
                <a:gd name="T50" fmla="*/ 25 w 33"/>
                <a:gd name="T51" fmla="*/ 61 h 71"/>
                <a:gd name="T52" fmla="*/ 25 w 33"/>
                <a:gd name="T53" fmla="*/ 61 h 71"/>
                <a:gd name="T54" fmla="*/ 25 w 33"/>
                <a:gd name="T55" fmla="*/ 61 h 71"/>
                <a:gd name="T56" fmla="*/ 25 w 33"/>
                <a:gd name="T57" fmla="*/ 61 h 71"/>
                <a:gd name="T58" fmla="*/ 26 w 33"/>
                <a:gd name="T59" fmla="*/ 60 h 71"/>
                <a:gd name="T60" fmla="*/ 26 w 33"/>
                <a:gd name="T61" fmla="*/ 60 h 71"/>
                <a:gd name="T62" fmla="*/ 26 w 33"/>
                <a:gd name="T63" fmla="*/ 60 h 71"/>
                <a:gd name="T64" fmla="*/ 26 w 33"/>
                <a:gd name="T65" fmla="*/ 60 h 71"/>
                <a:gd name="T66" fmla="*/ 26 w 33"/>
                <a:gd name="T67" fmla="*/ 60 h 71"/>
                <a:gd name="T68" fmla="*/ 26 w 33"/>
                <a:gd name="T69" fmla="*/ 60 h 71"/>
                <a:gd name="T70" fmla="*/ 26 w 33"/>
                <a:gd name="T71" fmla="*/ 60 h 71"/>
                <a:gd name="T72" fmla="*/ 26 w 33"/>
                <a:gd name="T73" fmla="*/ 60 h 71"/>
                <a:gd name="T74" fmla="*/ 26 w 33"/>
                <a:gd name="T75" fmla="*/ 60 h 71"/>
                <a:gd name="T76" fmla="*/ 33 w 33"/>
                <a:gd name="T77" fmla="*/ 50 h 71"/>
                <a:gd name="T78" fmla="*/ 26 w 33"/>
                <a:gd name="T79" fmla="*/ 60 h 71"/>
                <a:gd name="T80" fmla="*/ 33 w 33"/>
                <a:gd name="T81" fmla="*/ 50 h 71"/>
                <a:gd name="T82" fmla="*/ 33 w 33"/>
                <a:gd name="T83" fmla="*/ 50 h 71"/>
                <a:gd name="T84" fmla="*/ 33 w 33"/>
                <a:gd name="T85" fmla="*/ 50 h 71"/>
                <a:gd name="T86" fmla="*/ 33 w 33"/>
                <a:gd name="T87" fmla="*/ 50 h 71"/>
                <a:gd name="T88" fmla="*/ 33 w 33"/>
                <a:gd name="T89" fmla="*/ 50 h 71"/>
                <a:gd name="T90" fmla="*/ 33 w 33"/>
                <a:gd name="T91" fmla="*/ 50 h 71"/>
                <a:gd name="T92" fmla="*/ 33 w 33"/>
                <a:gd name="T93" fmla="*/ 50 h 71"/>
                <a:gd name="T94" fmla="*/ 32 w 33"/>
                <a:gd name="T95" fmla="*/ 21 h 71"/>
                <a:gd name="T96" fmla="*/ 33 w 33"/>
                <a:gd name="T97" fmla="*/ 21 h 71"/>
                <a:gd name="T98" fmla="*/ 32 w 33"/>
                <a:gd name="T99" fmla="*/ 21 h 71"/>
                <a:gd name="T100" fmla="*/ 12 w 33"/>
                <a:gd name="T101" fmla="*/ 2 h 71"/>
                <a:gd name="T102" fmla="*/ 32 w 33"/>
                <a:gd name="T103" fmla="*/ 21 h 71"/>
                <a:gd name="T104" fmla="*/ 25 w 33"/>
                <a:gd name="T105" fmla="*/ 11 h 71"/>
                <a:gd name="T106" fmla="*/ 25 w 33"/>
                <a:gd name="T107" fmla="*/ 11 h 71"/>
                <a:gd name="T108" fmla="*/ 12 w 33"/>
                <a:gd name="T109" fmla="*/ 2 h 71"/>
                <a:gd name="T110" fmla="*/ 12 w 33"/>
                <a:gd name="T111" fmla="*/ 2 h 71"/>
                <a:gd name="T112" fmla="*/ 12 w 33"/>
                <a:gd name="T113" fmla="*/ 2 h 71"/>
                <a:gd name="T114" fmla="*/ 12 w 33"/>
                <a:gd name="T115" fmla="*/ 2 h 71"/>
                <a:gd name="T116" fmla="*/ 0 w 33"/>
                <a:gd name="T117" fmla="*/ 0 h 71"/>
                <a:gd name="T118" fmla="*/ 0 w 33"/>
                <a:gd name="T119" fmla="*/ 0 h 71"/>
                <a:gd name="T120" fmla="*/ 0 w 33"/>
                <a:gd name="T121" fmla="*/ 0 h 71"/>
                <a:gd name="T122" fmla="*/ 4 w 33"/>
                <a:gd name="T123" fmla="*/ 0 h 71"/>
                <a:gd name="T124" fmla="*/ 0 w 33"/>
                <a:gd name="T1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71">
                  <a:moveTo>
                    <a:pt x="2" y="71"/>
                  </a:moveTo>
                  <a:cubicBezTo>
                    <a:pt x="2" y="71"/>
                    <a:pt x="1" y="71"/>
                    <a:pt x="0" y="71"/>
                  </a:cubicBezTo>
                  <a:cubicBezTo>
                    <a:pt x="0" y="71"/>
                    <a:pt x="0" y="71"/>
                    <a:pt x="0" y="71"/>
                  </a:cubicBezTo>
                  <a:cubicBezTo>
                    <a:pt x="0" y="71"/>
                    <a:pt x="0" y="71"/>
                    <a:pt x="0" y="71"/>
                  </a:cubicBezTo>
                  <a:cubicBezTo>
                    <a:pt x="1" y="71"/>
                    <a:pt x="2" y="71"/>
                    <a:pt x="2" y="71"/>
                  </a:cubicBezTo>
                  <a:moveTo>
                    <a:pt x="3" y="71"/>
                  </a:moveTo>
                  <a:cubicBezTo>
                    <a:pt x="3" y="71"/>
                    <a:pt x="2" y="71"/>
                    <a:pt x="2" y="71"/>
                  </a:cubicBezTo>
                  <a:cubicBezTo>
                    <a:pt x="2" y="71"/>
                    <a:pt x="3" y="71"/>
                    <a:pt x="3" y="71"/>
                  </a:cubicBezTo>
                  <a:moveTo>
                    <a:pt x="3" y="71"/>
                  </a:moveTo>
                  <a:cubicBezTo>
                    <a:pt x="3" y="71"/>
                    <a:pt x="3" y="71"/>
                    <a:pt x="3" y="71"/>
                  </a:cubicBezTo>
                  <a:cubicBezTo>
                    <a:pt x="3" y="71"/>
                    <a:pt x="3" y="71"/>
                    <a:pt x="3" y="71"/>
                  </a:cubicBezTo>
                  <a:moveTo>
                    <a:pt x="13" y="69"/>
                  </a:moveTo>
                  <a:cubicBezTo>
                    <a:pt x="13" y="69"/>
                    <a:pt x="13" y="69"/>
                    <a:pt x="13" y="69"/>
                  </a:cubicBezTo>
                  <a:cubicBezTo>
                    <a:pt x="13" y="69"/>
                    <a:pt x="13" y="69"/>
                    <a:pt x="13" y="69"/>
                  </a:cubicBezTo>
                  <a:moveTo>
                    <a:pt x="14" y="68"/>
                  </a:moveTo>
                  <a:cubicBezTo>
                    <a:pt x="13" y="68"/>
                    <a:pt x="13" y="68"/>
                    <a:pt x="13" y="69"/>
                  </a:cubicBezTo>
                  <a:cubicBezTo>
                    <a:pt x="13" y="68"/>
                    <a:pt x="13"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1"/>
                  </a:moveTo>
                  <a:cubicBezTo>
                    <a:pt x="33" y="21"/>
                    <a:pt x="33" y="21"/>
                    <a:pt x="33" y="21"/>
                  </a:cubicBezTo>
                  <a:cubicBezTo>
                    <a:pt x="33" y="21"/>
                    <a:pt x="33" y="21"/>
                    <a:pt x="32" y="21"/>
                  </a:cubicBezTo>
                  <a:moveTo>
                    <a:pt x="12" y="2"/>
                  </a:moveTo>
                  <a:cubicBezTo>
                    <a:pt x="21" y="6"/>
                    <a:pt x="29" y="12"/>
                    <a:pt x="32" y="21"/>
                  </a:cubicBezTo>
                  <a:cubicBezTo>
                    <a:pt x="31" y="17"/>
                    <a:pt x="28" y="14"/>
                    <a:pt x="25" y="11"/>
                  </a:cubicBezTo>
                  <a:cubicBezTo>
                    <a:pt x="25" y="11"/>
                    <a:pt x="25" y="11"/>
                    <a:pt x="25" y="11"/>
                  </a:cubicBezTo>
                  <a:cubicBezTo>
                    <a:pt x="22" y="7"/>
                    <a:pt x="17" y="4"/>
                    <a:pt x="12" y="2"/>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0"/>
                  </a:cubicBezTo>
                  <a:cubicBezTo>
                    <a:pt x="3" y="0"/>
                    <a:pt x="2" y="0"/>
                    <a:pt x="0" y="0"/>
                  </a:cubicBezTo>
                </a:path>
              </a:pathLst>
            </a:custGeom>
            <a:solidFill>
              <a:srgbClr val="008B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p:cNvSpPr>
            <p:nvPr/>
          </p:nvSpPr>
          <p:spPr bwMode="auto">
            <a:xfrm>
              <a:off x="8425656" y="2684463"/>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50 w 86"/>
                <a:gd name="T13" fmla="*/ 71 h 71"/>
                <a:gd name="T14" fmla="*/ 52 w 86"/>
                <a:gd name="T15" fmla="*/ 71 h 71"/>
                <a:gd name="T16" fmla="*/ 52 w 86"/>
                <a:gd name="T17" fmla="*/ 71 h 71"/>
                <a:gd name="T18" fmla="*/ 53 w 86"/>
                <a:gd name="T19" fmla="*/ 71 h 71"/>
                <a:gd name="T20" fmla="*/ 53 w 86"/>
                <a:gd name="T21" fmla="*/ 71 h 71"/>
                <a:gd name="T22" fmla="*/ 53 w 86"/>
                <a:gd name="T23" fmla="*/ 71 h 71"/>
                <a:gd name="T24" fmla="*/ 63 w 86"/>
                <a:gd name="T25" fmla="*/ 69 h 71"/>
                <a:gd name="T26" fmla="*/ 63 w 86"/>
                <a:gd name="T27" fmla="*/ 69 h 71"/>
                <a:gd name="T28" fmla="*/ 63 w 86"/>
                <a:gd name="T29" fmla="*/ 69 h 71"/>
                <a:gd name="T30" fmla="*/ 64 w 86"/>
                <a:gd name="T31" fmla="*/ 68 h 71"/>
                <a:gd name="T32" fmla="*/ 64 w 86"/>
                <a:gd name="T33" fmla="*/ 68 h 71"/>
                <a:gd name="T34" fmla="*/ 75 w 86"/>
                <a:gd name="T35" fmla="*/ 61 h 71"/>
                <a:gd name="T36" fmla="*/ 75 w 86"/>
                <a:gd name="T37" fmla="*/ 61 h 71"/>
                <a:gd name="T38" fmla="*/ 75 w 86"/>
                <a:gd name="T39" fmla="*/ 61 h 71"/>
                <a:gd name="T40" fmla="*/ 75 w 86"/>
                <a:gd name="T41" fmla="*/ 61 h 71"/>
                <a:gd name="T42" fmla="*/ 75 w 86"/>
                <a:gd name="T43" fmla="*/ 61 h 71"/>
                <a:gd name="T44" fmla="*/ 75 w 86"/>
                <a:gd name="T45" fmla="*/ 61 h 71"/>
                <a:gd name="T46" fmla="*/ 75 w 86"/>
                <a:gd name="T47" fmla="*/ 61 h 71"/>
                <a:gd name="T48" fmla="*/ 75 w 86"/>
                <a:gd name="T49" fmla="*/ 61 h 71"/>
                <a:gd name="T50" fmla="*/ 75 w 86"/>
                <a:gd name="T51" fmla="*/ 61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3 w 86"/>
                <a:gd name="T67" fmla="*/ 50 h 71"/>
                <a:gd name="T68" fmla="*/ 83 w 86"/>
                <a:gd name="T69" fmla="*/ 50 h 71"/>
                <a:gd name="T70" fmla="*/ 83 w 86"/>
                <a:gd name="T71" fmla="*/ 50 h 71"/>
                <a:gd name="T72" fmla="*/ 83 w 86"/>
                <a:gd name="T73" fmla="*/ 50 h 71"/>
                <a:gd name="T74" fmla="*/ 83 w 86"/>
                <a:gd name="T75" fmla="*/ 50 h 71"/>
                <a:gd name="T76" fmla="*/ 86 w 86"/>
                <a:gd name="T77" fmla="*/ 36 h 71"/>
                <a:gd name="T78" fmla="*/ 83 w 86"/>
                <a:gd name="T79" fmla="*/ 21 h 71"/>
                <a:gd name="T80" fmla="*/ 82 w 86"/>
                <a:gd name="T81" fmla="*/ 21 h 71"/>
                <a:gd name="T82" fmla="*/ 82 w 86"/>
                <a:gd name="T83" fmla="*/ 21 h 71"/>
                <a:gd name="T84" fmla="*/ 62 w 86"/>
                <a:gd name="T85" fmla="*/ 2 h 71"/>
                <a:gd name="T86" fmla="*/ 62 w 86"/>
                <a:gd name="T87" fmla="*/ 2 h 71"/>
                <a:gd name="T88" fmla="*/ 62 w 86"/>
                <a:gd name="T89" fmla="*/ 2 h 71"/>
                <a:gd name="T90" fmla="*/ 54 w 86"/>
                <a:gd name="T91" fmla="*/ 0 h 71"/>
                <a:gd name="T92" fmla="*/ 50 w 86"/>
                <a:gd name="T9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7"/>
                    <a:pt x="41" y="71"/>
                    <a:pt x="50" y="71"/>
                  </a:cubicBezTo>
                  <a:cubicBezTo>
                    <a:pt x="50" y="71"/>
                    <a:pt x="50" y="71"/>
                    <a:pt x="50" y="71"/>
                  </a:cubicBezTo>
                  <a:cubicBezTo>
                    <a:pt x="51" y="71"/>
                    <a:pt x="52" y="71"/>
                    <a:pt x="52" y="71"/>
                  </a:cubicBezTo>
                  <a:cubicBezTo>
                    <a:pt x="52" y="71"/>
                    <a:pt x="52" y="71"/>
                    <a:pt x="52" y="71"/>
                  </a:cubicBezTo>
                  <a:cubicBezTo>
                    <a:pt x="52" y="71"/>
                    <a:pt x="53" y="71"/>
                    <a:pt x="53" y="71"/>
                  </a:cubicBezTo>
                  <a:cubicBezTo>
                    <a:pt x="53" y="71"/>
                    <a:pt x="53" y="71"/>
                    <a:pt x="53" y="71"/>
                  </a:cubicBezTo>
                  <a:cubicBezTo>
                    <a:pt x="53" y="71"/>
                    <a:pt x="53" y="71"/>
                    <a:pt x="53" y="71"/>
                  </a:cubicBezTo>
                  <a:cubicBezTo>
                    <a:pt x="56" y="71"/>
                    <a:pt x="60" y="70"/>
                    <a:pt x="63" y="69"/>
                  </a:cubicBezTo>
                  <a:cubicBezTo>
                    <a:pt x="63" y="69"/>
                    <a:pt x="63" y="69"/>
                    <a:pt x="63" y="69"/>
                  </a:cubicBezTo>
                  <a:cubicBezTo>
                    <a:pt x="63" y="69"/>
                    <a:pt x="63" y="69"/>
                    <a:pt x="63" y="69"/>
                  </a:cubicBezTo>
                  <a:cubicBezTo>
                    <a:pt x="63" y="68"/>
                    <a:pt x="63"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0"/>
                    <a:pt x="86" y="36"/>
                  </a:cubicBezTo>
                  <a:cubicBezTo>
                    <a:pt x="86" y="31"/>
                    <a:pt x="85" y="26"/>
                    <a:pt x="83" y="21"/>
                  </a:cubicBezTo>
                  <a:cubicBezTo>
                    <a:pt x="83" y="21"/>
                    <a:pt x="83" y="21"/>
                    <a:pt x="82" y="21"/>
                  </a:cubicBezTo>
                  <a:cubicBezTo>
                    <a:pt x="82" y="21"/>
                    <a:pt x="82" y="21"/>
                    <a:pt x="82" y="21"/>
                  </a:cubicBezTo>
                  <a:cubicBezTo>
                    <a:pt x="79" y="12"/>
                    <a:pt x="71" y="6"/>
                    <a:pt x="62" y="2"/>
                  </a:cubicBezTo>
                  <a:cubicBezTo>
                    <a:pt x="62" y="2"/>
                    <a:pt x="62" y="2"/>
                    <a:pt x="62" y="2"/>
                  </a:cubicBezTo>
                  <a:cubicBezTo>
                    <a:pt x="62" y="2"/>
                    <a:pt x="62" y="2"/>
                    <a:pt x="62" y="2"/>
                  </a:cubicBezTo>
                  <a:cubicBezTo>
                    <a:pt x="59" y="1"/>
                    <a:pt x="57" y="1"/>
                    <a:pt x="54" y="0"/>
                  </a:cubicBezTo>
                  <a:cubicBezTo>
                    <a:pt x="53" y="0"/>
                    <a:pt x="52" y="0"/>
                    <a:pt x="50" y="0"/>
                  </a:cubicBezTo>
                </a:path>
              </a:pathLst>
            </a:custGeom>
            <a:solidFill>
              <a:srgbClr val="0066C5"/>
            </a:solidFill>
            <a:ln>
              <a:solidFill>
                <a:srgbClr val="0066C5"/>
              </a:solidFill>
            </a:ln>
          </p:spPr>
          <p:txBody>
            <a:bodyPr vert="horz" wrap="square" lIns="91440" tIns="45720" rIns="91440" bIns="45720" numCol="1" anchor="t" anchorCtr="0" compatLnSpc="1">
              <a:prstTxWarp prst="textNoShape">
                <a:avLst/>
              </a:prstTxWarp>
            </a:bodyPr>
            <a:lstStyle/>
            <a:p>
              <a:endParaRPr lang="en-US"/>
            </a:p>
          </p:txBody>
        </p:sp>
      </p:grpSp>
      <p:sp>
        <p:nvSpPr>
          <p:cNvPr id="46" name="Freeform: Shape 45">
            <a:extLst>
              <a:ext uri="{FF2B5EF4-FFF2-40B4-BE49-F238E27FC236}">
                <a16:creationId xmlns:a16="http://schemas.microsoft.com/office/drawing/2014/main" id="{5E14507F-F1BD-4366-8365-AEFF5DF4A281}"/>
              </a:ext>
            </a:extLst>
          </p:cNvPr>
          <p:cNvSpPr>
            <a:spLocks/>
          </p:cNvSpPr>
          <p:nvPr/>
        </p:nvSpPr>
        <p:spPr bwMode="auto">
          <a:xfrm flipH="1">
            <a:off x="1650476" y="1427446"/>
            <a:ext cx="6594610" cy="1923946"/>
          </a:xfrm>
          <a:custGeom>
            <a:avLst/>
            <a:gdLst>
              <a:gd name="connsiteX0" fmla="*/ 1185016 w 6680137"/>
              <a:gd name="connsiteY0" fmla="*/ 366871 h 2886231"/>
              <a:gd name="connsiteX1" fmla="*/ 1185016 w 6680137"/>
              <a:gd name="connsiteY1" fmla="*/ 2886231 h 2886231"/>
              <a:gd name="connsiteX2" fmla="*/ 3986150 w 6680137"/>
              <a:gd name="connsiteY2" fmla="*/ 2886231 h 2886231"/>
              <a:gd name="connsiteX3" fmla="*/ 6680137 w 6680137"/>
              <a:gd name="connsiteY3" fmla="*/ 2886231 h 2886231"/>
              <a:gd name="connsiteX4" fmla="*/ 6504109 w 6680137"/>
              <a:gd name="connsiteY4" fmla="*/ 2880859 h 2886231"/>
              <a:gd name="connsiteX5" fmla="*/ 6320428 w 6680137"/>
              <a:gd name="connsiteY5" fmla="*/ 2870116 h 2886231"/>
              <a:gd name="connsiteX6" fmla="*/ 6144401 w 6680137"/>
              <a:gd name="connsiteY6" fmla="*/ 2848629 h 2886231"/>
              <a:gd name="connsiteX7" fmla="*/ 5968373 w 6680137"/>
              <a:gd name="connsiteY7" fmla="*/ 2821770 h 2886231"/>
              <a:gd name="connsiteX8" fmla="*/ 5792346 w 6680137"/>
              <a:gd name="connsiteY8" fmla="*/ 2789539 h 2886231"/>
              <a:gd name="connsiteX9" fmla="*/ 5623971 w 6680137"/>
              <a:gd name="connsiteY9" fmla="*/ 2751937 h 2886231"/>
              <a:gd name="connsiteX10" fmla="*/ 5455597 w 6680137"/>
              <a:gd name="connsiteY10" fmla="*/ 2703591 h 2886231"/>
              <a:gd name="connsiteX11" fmla="*/ 5287223 w 6680137"/>
              <a:gd name="connsiteY11" fmla="*/ 2649873 h 2886231"/>
              <a:gd name="connsiteX12" fmla="*/ 5118849 w 6680137"/>
              <a:gd name="connsiteY12" fmla="*/ 2590784 h 2886231"/>
              <a:gd name="connsiteX13" fmla="*/ 4950475 w 6680137"/>
              <a:gd name="connsiteY13" fmla="*/ 2531694 h 2886231"/>
              <a:gd name="connsiteX14" fmla="*/ 4789754 w 6680137"/>
              <a:gd name="connsiteY14" fmla="*/ 2461861 h 2886231"/>
              <a:gd name="connsiteX15" fmla="*/ 4621380 w 6680137"/>
              <a:gd name="connsiteY15" fmla="*/ 2392028 h 2886231"/>
              <a:gd name="connsiteX16" fmla="*/ 4460659 w 6680137"/>
              <a:gd name="connsiteY16" fmla="*/ 2311452 h 2886231"/>
              <a:gd name="connsiteX17" fmla="*/ 4307592 w 6680137"/>
              <a:gd name="connsiteY17" fmla="*/ 2236247 h 2886231"/>
              <a:gd name="connsiteX18" fmla="*/ 3986150 w 6680137"/>
              <a:gd name="connsiteY18" fmla="*/ 2064350 h 2886231"/>
              <a:gd name="connsiteX19" fmla="*/ 3802469 w 6680137"/>
              <a:gd name="connsiteY19" fmla="*/ 1962287 h 2886231"/>
              <a:gd name="connsiteX20" fmla="*/ 3618788 w 6680137"/>
              <a:gd name="connsiteY20" fmla="*/ 1849480 h 2886231"/>
              <a:gd name="connsiteX21" fmla="*/ 3251427 w 6680137"/>
              <a:gd name="connsiteY21" fmla="*/ 1623865 h 2886231"/>
              <a:gd name="connsiteX22" fmla="*/ 2891718 w 6680137"/>
              <a:gd name="connsiteY22" fmla="*/ 1398251 h 2886231"/>
              <a:gd name="connsiteX23" fmla="*/ 2547316 w 6680137"/>
              <a:gd name="connsiteY23" fmla="*/ 1167265 h 2886231"/>
              <a:gd name="connsiteX24" fmla="*/ 2195261 w 6680137"/>
              <a:gd name="connsiteY24" fmla="*/ 947022 h 2886231"/>
              <a:gd name="connsiteX25" fmla="*/ 1858513 w 6680137"/>
              <a:gd name="connsiteY25" fmla="*/ 737523 h 2886231"/>
              <a:gd name="connsiteX26" fmla="*/ 1690139 w 6680137"/>
              <a:gd name="connsiteY26" fmla="*/ 635460 h 2886231"/>
              <a:gd name="connsiteX27" fmla="*/ 1521765 w 6680137"/>
              <a:gd name="connsiteY27" fmla="*/ 544139 h 2886231"/>
              <a:gd name="connsiteX28" fmla="*/ 1353390 w 6680137"/>
              <a:gd name="connsiteY28" fmla="*/ 452819 h 2886231"/>
              <a:gd name="connsiteX29" fmla="*/ 0 w 6680137"/>
              <a:gd name="connsiteY29" fmla="*/ 0 h 2886231"/>
              <a:gd name="connsiteX30" fmla="*/ 0 w 6680137"/>
              <a:gd name="connsiteY30" fmla="*/ 2886229 h 2886231"/>
              <a:gd name="connsiteX31" fmla="*/ 1185015 w 6680137"/>
              <a:gd name="connsiteY31" fmla="*/ 2886229 h 2886231"/>
              <a:gd name="connsiteX32" fmla="*/ 1185015 w 6680137"/>
              <a:gd name="connsiteY32" fmla="*/ 366869 h 2886231"/>
              <a:gd name="connsiteX33" fmla="*/ 1008988 w 6680137"/>
              <a:gd name="connsiteY33" fmla="*/ 286292 h 2886231"/>
              <a:gd name="connsiteX34" fmla="*/ 832960 w 6680137"/>
              <a:gd name="connsiteY34" fmla="*/ 211087 h 2886231"/>
              <a:gd name="connsiteX35" fmla="*/ 656933 w 6680137"/>
              <a:gd name="connsiteY35" fmla="*/ 146626 h 2886231"/>
              <a:gd name="connsiteX36" fmla="*/ 480905 w 6680137"/>
              <a:gd name="connsiteY36" fmla="*/ 92909 h 2886231"/>
              <a:gd name="connsiteX37" fmla="*/ 304877 w 6680137"/>
              <a:gd name="connsiteY37" fmla="*/ 44563 h 2886231"/>
              <a:gd name="connsiteX38" fmla="*/ 128850 w 6680137"/>
              <a:gd name="connsiteY38" fmla="*/ 12332 h 28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680137" h="2886231">
                <a:moveTo>
                  <a:pt x="1185016" y="366871"/>
                </a:moveTo>
                <a:lnTo>
                  <a:pt x="1185016" y="2886231"/>
                </a:lnTo>
                <a:lnTo>
                  <a:pt x="3986150" y="2886231"/>
                </a:lnTo>
                <a:lnTo>
                  <a:pt x="6680137" y="2886231"/>
                </a:lnTo>
                <a:lnTo>
                  <a:pt x="6504109" y="2880859"/>
                </a:lnTo>
                <a:lnTo>
                  <a:pt x="6320428" y="2870116"/>
                </a:lnTo>
                <a:lnTo>
                  <a:pt x="6144401" y="2848629"/>
                </a:lnTo>
                <a:lnTo>
                  <a:pt x="5968373" y="2821770"/>
                </a:lnTo>
                <a:lnTo>
                  <a:pt x="5792346" y="2789539"/>
                </a:lnTo>
                <a:lnTo>
                  <a:pt x="5623971" y="2751937"/>
                </a:lnTo>
                <a:lnTo>
                  <a:pt x="5455597" y="2703591"/>
                </a:lnTo>
                <a:lnTo>
                  <a:pt x="5287223" y="2649873"/>
                </a:lnTo>
                <a:lnTo>
                  <a:pt x="5118849" y="2590784"/>
                </a:lnTo>
                <a:lnTo>
                  <a:pt x="4950475" y="2531694"/>
                </a:lnTo>
                <a:lnTo>
                  <a:pt x="4789754" y="2461861"/>
                </a:lnTo>
                <a:lnTo>
                  <a:pt x="4621380" y="2392028"/>
                </a:lnTo>
                <a:lnTo>
                  <a:pt x="4460659" y="2311452"/>
                </a:lnTo>
                <a:lnTo>
                  <a:pt x="4307592" y="2236247"/>
                </a:lnTo>
                <a:lnTo>
                  <a:pt x="3986150" y="2064350"/>
                </a:lnTo>
                <a:lnTo>
                  <a:pt x="3802469" y="1962287"/>
                </a:lnTo>
                <a:lnTo>
                  <a:pt x="3618788" y="1849480"/>
                </a:lnTo>
                <a:lnTo>
                  <a:pt x="3251427" y="1623865"/>
                </a:lnTo>
                <a:lnTo>
                  <a:pt x="2891718" y="1398251"/>
                </a:lnTo>
                <a:lnTo>
                  <a:pt x="2547316" y="1167265"/>
                </a:lnTo>
                <a:lnTo>
                  <a:pt x="2195261" y="947022"/>
                </a:lnTo>
                <a:lnTo>
                  <a:pt x="1858513" y="737523"/>
                </a:lnTo>
                <a:lnTo>
                  <a:pt x="1690139" y="635460"/>
                </a:lnTo>
                <a:lnTo>
                  <a:pt x="1521765" y="544139"/>
                </a:lnTo>
                <a:lnTo>
                  <a:pt x="1353390" y="452819"/>
                </a:lnTo>
                <a:close/>
                <a:moveTo>
                  <a:pt x="0" y="0"/>
                </a:moveTo>
                <a:lnTo>
                  <a:pt x="0" y="2886229"/>
                </a:lnTo>
                <a:lnTo>
                  <a:pt x="1185015" y="2886229"/>
                </a:lnTo>
                <a:lnTo>
                  <a:pt x="1185015" y="366869"/>
                </a:lnTo>
                <a:lnTo>
                  <a:pt x="1008988" y="286292"/>
                </a:lnTo>
                <a:lnTo>
                  <a:pt x="832960" y="211087"/>
                </a:lnTo>
                <a:lnTo>
                  <a:pt x="656933" y="146626"/>
                </a:lnTo>
                <a:lnTo>
                  <a:pt x="480905" y="92909"/>
                </a:lnTo>
                <a:lnTo>
                  <a:pt x="304877" y="44563"/>
                </a:lnTo>
                <a:lnTo>
                  <a:pt x="128850" y="12332"/>
                </a:lnTo>
                <a:close/>
              </a:path>
            </a:pathLst>
          </a:custGeom>
          <a:solidFill>
            <a:schemeClr val="accent6"/>
          </a:solidFill>
          <a:ln w="9525">
            <a:noFill/>
            <a:round/>
            <a:headEnd/>
            <a:tailEnd/>
          </a:ln>
        </p:spPr>
        <p:txBody>
          <a:bodyPr vert="horz" wrap="square" lIns="68589" tIns="34295" rIns="68589" bIns="34295" numCol="1" anchor="t" anchorCtr="0" compatLnSpc="1">
            <a:prstTxWarp prst="textNoShape">
              <a:avLst/>
            </a:prstTxWarp>
            <a:noAutofit/>
          </a:bodyPr>
          <a:lstStyle/>
          <a:p>
            <a:endParaRPr lang="en-US" dirty="0">
              <a:latin typeface="+mn-lt"/>
            </a:endParaRPr>
          </a:p>
        </p:txBody>
      </p:sp>
      <p:sp>
        <p:nvSpPr>
          <p:cNvPr id="7" name="Text Box 15"/>
          <p:cNvSpPr txBox="1">
            <a:spLocks noChangeArrowheads="1"/>
          </p:cNvSpPr>
          <p:nvPr/>
        </p:nvSpPr>
        <p:spPr bwMode="auto">
          <a:xfrm>
            <a:off x="2975105" y="2320382"/>
            <a:ext cx="1254868" cy="481013"/>
          </a:xfrm>
          <a:prstGeom prst="rect">
            <a:avLst/>
          </a:prstGeom>
          <a:noFill/>
          <a:ln w="9525">
            <a:noFill/>
            <a:miter lim="800000"/>
            <a:headEnd/>
            <a:tailEnd/>
          </a:ln>
          <a:effectLst/>
        </p:spPr>
        <p:txBody>
          <a:bodyPr lIns="0" tIns="0" rIns="0" bIns="0"/>
          <a:lstStyle/>
          <a:p>
            <a:pPr algn="ctr">
              <a:spcBef>
                <a:spcPts val="0"/>
              </a:spcBef>
            </a:pPr>
            <a:r>
              <a:rPr lang="en-US" sz="1200" dirty="0">
                <a:latin typeface="+mn-lt"/>
                <a:cs typeface="Arial" charset="0"/>
              </a:rPr>
              <a:t>Early detection</a:t>
            </a:r>
          </a:p>
          <a:p>
            <a:pPr algn="ctr">
              <a:spcBef>
                <a:spcPts val="0"/>
              </a:spcBef>
            </a:pPr>
            <a:r>
              <a:rPr lang="en-US" sz="1600" dirty="0">
                <a:solidFill>
                  <a:schemeClr val="tx1">
                    <a:lumMod val="50000"/>
                    <a:lumOff val="50000"/>
                  </a:schemeClr>
                </a:solidFill>
                <a:latin typeface="+mn-lt"/>
                <a:cs typeface="Arial" charset="0"/>
              </a:rPr>
              <a:t>Low impact</a:t>
            </a:r>
          </a:p>
        </p:txBody>
      </p:sp>
      <p:sp>
        <p:nvSpPr>
          <p:cNvPr id="254" name="object 40">
            <a:extLst>
              <a:ext uri="{FF2B5EF4-FFF2-40B4-BE49-F238E27FC236}">
                <a16:creationId xmlns:a16="http://schemas.microsoft.com/office/drawing/2014/main" id="{42B0CA29-C002-194D-B0F4-EF5B60EE7750}"/>
              </a:ext>
            </a:extLst>
          </p:cNvPr>
          <p:cNvSpPr txBox="1"/>
          <p:nvPr/>
        </p:nvSpPr>
        <p:spPr>
          <a:xfrm>
            <a:off x="1541312" y="4013747"/>
            <a:ext cx="1015101" cy="453915"/>
          </a:xfrm>
          <a:prstGeom prst="rect">
            <a:avLst/>
          </a:prstGeom>
        </p:spPr>
        <p:txBody>
          <a:bodyPr vert="horz" wrap="square" lIns="0" tIns="91440" rIns="0" bIns="91440" rtlCol="0" anchor="ctr">
            <a:noAutofit/>
          </a:bodyPr>
          <a:lstStyle/>
          <a:p>
            <a:pPr marL="11206" marR="11206">
              <a:lnSpc>
                <a:spcPct val="98000"/>
              </a:lnSpc>
            </a:pPr>
            <a:r>
              <a:rPr sz="1000" dirty="0">
                <a:latin typeface="+mn-lt"/>
              </a:rPr>
              <a:t>Industry </a:t>
            </a:r>
            <a:r>
              <a:rPr lang="en-US" sz="1000" dirty="0">
                <a:latin typeface="+mn-lt"/>
              </a:rPr>
              <a:t>a</a:t>
            </a:r>
            <a:r>
              <a:rPr sz="1000" dirty="0">
                <a:latin typeface="+mn-lt"/>
              </a:rPr>
              <a:t>verage </a:t>
            </a:r>
            <a:r>
              <a:rPr lang="en-US" sz="1000" dirty="0">
                <a:latin typeface="+mn-lt"/>
              </a:rPr>
              <a:t>d</a:t>
            </a:r>
            <a:r>
              <a:rPr sz="1000" dirty="0">
                <a:latin typeface="+mn-lt"/>
              </a:rPr>
              <a:t>etection </a:t>
            </a:r>
            <a:r>
              <a:rPr lang="en-US" sz="1000" dirty="0">
                <a:latin typeface="+mn-lt"/>
              </a:rPr>
              <a:t>t</a:t>
            </a:r>
            <a:r>
              <a:rPr sz="1000" dirty="0">
                <a:latin typeface="+mn-lt"/>
              </a:rPr>
              <a:t>ime for a </a:t>
            </a:r>
            <a:r>
              <a:rPr lang="en-US" sz="1000" dirty="0">
                <a:latin typeface="+mn-lt"/>
              </a:rPr>
              <a:t>b</a:t>
            </a:r>
            <a:r>
              <a:rPr sz="1000" dirty="0">
                <a:latin typeface="+mn-lt"/>
              </a:rPr>
              <a:t>reach</a:t>
            </a:r>
          </a:p>
        </p:txBody>
      </p:sp>
      <p:sp>
        <p:nvSpPr>
          <p:cNvPr id="255" name="object 40">
            <a:extLst>
              <a:ext uri="{FF2B5EF4-FFF2-40B4-BE49-F238E27FC236}">
                <a16:creationId xmlns:a16="http://schemas.microsoft.com/office/drawing/2014/main" id="{510D4DAC-95DD-A946-A1DD-5AB6A3B9F11F}"/>
              </a:ext>
            </a:extLst>
          </p:cNvPr>
          <p:cNvSpPr txBox="1"/>
          <p:nvPr/>
        </p:nvSpPr>
        <p:spPr>
          <a:xfrm>
            <a:off x="4071165" y="4013747"/>
            <a:ext cx="1048478" cy="453915"/>
          </a:xfrm>
          <a:prstGeom prst="rect">
            <a:avLst/>
          </a:prstGeom>
        </p:spPr>
        <p:txBody>
          <a:bodyPr vert="horz" wrap="square" lIns="0" tIns="91440" rIns="0" bIns="91440" rtlCol="0" anchor="ctr">
            <a:noAutofit/>
          </a:bodyPr>
          <a:lstStyle/>
          <a:p>
            <a:pPr marL="11206" marR="11206">
              <a:lnSpc>
                <a:spcPct val="98000"/>
              </a:lnSpc>
            </a:pPr>
            <a:r>
              <a:rPr lang="en-US" sz="1000" dirty="0">
                <a:latin typeface="+mn-lt"/>
              </a:rPr>
              <a:t>Industry average time to contain </a:t>
            </a:r>
            <a:br>
              <a:rPr lang="en-US" sz="1000" dirty="0">
                <a:latin typeface="+mn-lt"/>
              </a:rPr>
            </a:br>
            <a:r>
              <a:rPr lang="en-US" sz="1000" dirty="0">
                <a:latin typeface="+mn-lt"/>
              </a:rPr>
              <a:t>a breach</a:t>
            </a:r>
          </a:p>
        </p:txBody>
      </p:sp>
      <p:sp>
        <p:nvSpPr>
          <p:cNvPr id="256" name="object 40">
            <a:extLst>
              <a:ext uri="{FF2B5EF4-FFF2-40B4-BE49-F238E27FC236}">
                <a16:creationId xmlns:a16="http://schemas.microsoft.com/office/drawing/2014/main" id="{E9D7D2E3-5D14-8440-934C-7377A850F9A3}"/>
              </a:ext>
            </a:extLst>
          </p:cNvPr>
          <p:cNvSpPr txBox="1"/>
          <p:nvPr/>
        </p:nvSpPr>
        <p:spPr>
          <a:xfrm>
            <a:off x="7716285" y="4013747"/>
            <a:ext cx="735770" cy="453915"/>
          </a:xfrm>
          <a:prstGeom prst="rect">
            <a:avLst/>
          </a:prstGeom>
        </p:spPr>
        <p:txBody>
          <a:bodyPr vert="horz" wrap="square" lIns="0" tIns="91440" rIns="0" bIns="91440" rtlCol="0" anchor="ctr">
            <a:noAutofit/>
          </a:bodyPr>
          <a:lstStyle>
            <a:defPPr>
              <a:defRPr lang="en-US"/>
            </a:defPPr>
            <a:lvl1pPr marL="11206" marR="11206">
              <a:lnSpc>
                <a:spcPct val="98000"/>
              </a:lnSpc>
              <a:defRPr sz="1200">
                <a:solidFill>
                  <a:schemeClr val="accent1"/>
                </a:solidFill>
                <a:latin typeface="+mn-lt"/>
              </a:defRPr>
            </a:lvl1pPr>
          </a:lstStyle>
          <a:p>
            <a:r>
              <a:rPr lang="en-US" sz="1000" dirty="0">
                <a:solidFill>
                  <a:schemeClr val="tx1"/>
                </a:solidFill>
              </a:rPr>
              <a:t>Average cost of a data breach</a:t>
            </a:r>
            <a:endParaRPr sz="1000" dirty="0">
              <a:solidFill>
                <a:schemeClr val="tx1"/>
              </a:solidFill>
            </a:endParaRPr>
          </a:p>
        </p:txBody>
      </p:sp>
      <p:grpSp>
        <p:nvGrpSpPr>
          <p:cNvPr id="295" name="Group 294">
            <a:extLst>
              <a:ext uri="{FF2B5EF4-FFF2-40B4-BE49-F238E27FC236}">
                <a16:creationId xmlns:a16="http://schemas.microsoft.com/office/drawing/2014/main" id="{F119D95A-E773-874A-A693-91CA32540C04}"/>
              </a:ext>
            </a:extLst>
          </p:cNvPr>
          <p:cNvGrpSpPr>
            <a:grpSpLocks noChangeAspect="1"/>
          </p:cNvGrpSpPr>
          <p:nvPr/>
        </p:nvGrpSpPr>
        <p:grpSpPr>
          <a:xfrm>
            <a:off x="2552472" y="4124941"/>
            <a:ext cx="596079" cy="252793"/>
            <a:chOff x="7413625" y="908050"/>
            <a:chExt cx="1167897" cy="495300"/>
          </a:xfrm>
        </p:grpSpPr>
        <p:sp>
          <p:nvSpPr>
            <p:cNvPr id="296" name="Freeform 60">
              <a:extLst>
                <a:ext uri="{FF2B5EF4-FFF2-40B4-BE49-F238E27FC236}">
                  <a16:creationId xmlns:a16="http://schemas.microsoft.com/office/drawing/2014/main" id="{70DCE5E0-822B-FD46-B6B8-762A43FDA4C0}"/>
                </a:ext>
              </a:extLst>
            </p:cNvPr>
            <p:cNvSpPr>
              <a:spLocks noEditPoints="1"/>
            </p:cNvSpPr>
            <p:nvPr/>
          </p:nvSpPr>
          <p:spPr bwMode="auto">
            <a:xfrm>
              <a:off x="7413625" y="1093787"/>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1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54 w 664"/>
                <a:gd name="T27" fmla="*/ 60 h 71"/>
                <a:gd name="T28" fmla="*/ 654 w 664"/>
                <a:gd name="T29" fmla="*/ 60 h 71"/>
                <a:gd name="T30" fmla="*/ 654 w 664"/>
                <a:gd name="T31" fmla="*/ 60 h 71"/>
                <a:gd name="T32" fmla="*/ 654 w 664"/>
                <a:gd name="T33" fmla="*/ 60 h 71"/>
                <a:gd name="T34" fmla="*/ 654 w 664"/>
                <a:gd name="T35" fmla="*/ 60 h 71"/>
                <a:gd name="T36" fmla="*/ 654 w 664"/>
                <a:gd name="T37" fmla="*/ 60 h 71"/>
                <a:gd name="T38" fmla="*/ 661 w 664"/>
                <a:gd name="T39" fmla="*/ 50 h 71"/>
                <a:gd name="T40" fmla="*/ 660 w 664"/>
                <a:gd name="T41" fmla="*/ 51 h 71"/>
                <a:gd name="T42" fmla="*/ 661 w 664"/>
                <a:gd name="T43" fmla="*/ 50 h 71"/>
                <a:gd name="T44" fmla="*/ 661 w 664"/>
                <a:gd name="T45" fmla="*/ 21 h 71"/>
                <a:gd name="T46" fmla="*/ 664 w 664"/>
                <a:gd name="T47" fmla="*/ 36 h 71"/>
                <a:gd name="T48" fmla="*/ 661 w 664"/>
                <a:gd name="T49" fmla="*/ 50 h 71"/>
                <a:gd name="T50" fmla="*/ 664 w 664"/>
                <a:gd name="T51" fmla="*/ 36 h 71"/>
                <a:gd name="T52" fmla="*/ 661 w 664"/>
                <a:gd name="T53" fmla="*/ 21 h 71"/>
                <a:gd name="T54" fmla="*/ 661 w 664"/>
                <a:gd name="T55" fmla="*/ 21 h 71"/>
                <a:gd name="T56" fmla="*/ 661 w 664"/>
                <a:gd name="T57" fmla="*/ 21 h 71"/>
                <a:gd name="T58" fmla="*/ 661 w 664"/>
                <a:gd name="T59" fmla="*/ 21 h 71"/>
                <a:gd name="T60" fmla="*/ 543 w 664"/>
                <a:gd name="T61" fmla="*/ 0 h 71"/>
                <a:gd name="T62" fmla="*/ 35 w 664"/>
                <a:gd name="T63" fmla="*/ 0 h 71"/>
                <a:gd name="T64" fmla="*/ 0 w 664"/>
                <a:gd name="T65" fmla="*/ 36 h 71"/>
                <a:gd name="T66" fmla="*/ 35 w 664"/>
                <a:gd name="T67" fmla="*/ 71 h 71"/>
                <a:gd name="T68" fmla="*/ 543 w 664"/>
                <a:gd name="T69" fmla="*/ 71 h 71"/>
                <a:gd name="T70" fmla="*/ 578 w 664"/>
                <a:gd name="T71" fmla="*/ 36 h 71"/>
                <a:gd name="T72" fmla="*/ 543 w 664"/>
                <a:gd name="T7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1"/>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0" y="50"/>
                    <a:pt x="660" y="50"/>
                    <a:pt x="660" y="51"/>
                  </a:cubicBezTo>
                  <a:cubicBezTo>
                    <a:pt x="660" y="50"/>
                    <a:pt x="660" y="50"/>
                    <a:pt x="661" y="50"/>
                  </a:cubicBezTo>
                  <a:moveTo>
                    <a:pt x="661" y="21"/>
                  </a:moveTo>
                  <a:cubicBezTo>
                    <a:pt x="663" y="26"/>
                    <a:pt x="664" y="31"/>
                    <a:pt x="664" y="36"/>
                  </a:cubicBezTo>
                  <a:cubicBezTo>
                    <a:pt x="664" y="41"/>
                    <a:pt x="663" y="46"/>
                    <a:pt x="661" y="50"/>
                  </a:cubicBezTo>
                  <a:cubicBezTo>
                    <a:pt x="663" y="46"/>
                    <a:pt x="664" y="41"/>
                    <a:pt x="664" y="36"/>
                  </a:cubicBezTo>
                  <a:cubicBezTo>
                    <a:pt x="664" y="31"/>
                    <a:pt x="663" y="26"/>
                    <a:pt x="661" y="21"/>
                  </a:cubicBezTo>
                  <a:moveTo>
                    <a:pt x="661" y="21"/>
                  </a:moveTo>
                  <a:cubicBezTo>
                    <a:pt x="661" y="21"/>
                    <a:pt x="661" y="21"/>
                    <a:pt x="661" y="21"/>
                  </a:cubicBezTo>
                  <a:cubicBezTo>
                    <a:pt x="661" y="21"/>
                    <a:pt x="661" y="21"/>
                    <a:pt x="661"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97" name="Freeform 61">
              <a:extLst>
                <a:ext uri="{FF2B5EF4-FFF2-40B4-BE49-F238E27FC236}">
                  <a16:creationId xmlns:a16="http://schemas.microsoft.com/office/drawing/2014/main" id="{86D3CEEF-1FD8-4347-A55B-0491A1722570}"/>
                </a:ext>
              </a:extLst>
            </p:cNvPr>
            <p:cNvSpPr>
              <a:spLocks/>
            </p:cNvSpPr>
            <p:nvPr/>
          </p:nvSpPr>
          <p:spPr bwMode="auto">
            <a:xfrm>
              <a:off x="8259763" y="908050"/>
              <a:ext cx="295275" cy="204787"/>
            </a:xfrm>
            <a:custGeom>
              <a:avLst/>
              <a:gdLst>
                <a:gd name="T0" fmla="*/ 38 w 169"/>
                <a:gd name="T1" fmla="*/ 0 h 117"/>
                <a:gd name="T2" fmla="*/ 13 w 169"/>
                <a:gd name="T3" fmla="*/ 11 h 117"/>
                <a:gd name="T4" fmla="*/ 13 w 169"/>
                <a:gd name="T5" fmla="*/ 61 h 117"/>
                <a:gd name="T6" fmla="*/ 59 w 169"/>
                <a:gd name="T7" fmla="*/ 106 h 117"/>
                <a:gd name="T8" fmla="*/ 144 w 169"/>
                <a:gd name="T9" fmla="*/ 106 h 117"/>
                <a:gd name="T10" fmla="*/ 144 w 169"/>
                <a:gd name="T11" fmla="*/ 106 h 117"/>
                <a:gd name="T12" fmla="*/ 148 w 169"/>
                <a:gd name="T13" fmla="*/ 107 h 117"/>
                <a:gd name="T14" fmla="*/ 156 w 169"/>
                <a:gd name="T15" fmla="*/ 108 h 117"/>
                <a:gd name="T16" fmla="*/ 156 w 169"/>
                <a:gd name="T17" fmla="*/ 108 h 117"/>
                <a:gd name="T18" fmla="*/ 156 w 169"/>
                <a:gd name="T19" fmla="*/ 108 h 117"/>
                <a:gd name="T20" fmla="*/ 169 w 169"/>
                <a:gd name="T21" fmla="*/ 117 h 117"/>
                <a:gd name="T22" fmla="*/ 63 w 169"/>
                <a:gd name="T23" fmla="*/ 11 h 117"/>
                <a:gd name="T24" fmla="*/ 38 w 16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7">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6" y="106"/>
                    <a:pt x="147" y="106"/>
                    <a:pt x="148" y="107"/>
                  </a:cubicBezTo>
                  <a:cubicBezTo>
                    <a:pt x="151" y="107"/>
                    <a:pt x="154" y="107"/>
                    <a:pt x="156" y="108"/>
                  </a:cubicBezTo>
                  <a:cubicBezTo>
                    <a:pt x="156" y="108"/>
                    <a:pt x="156" y="108"/>
                    <a:pt x="156" y="108"/>
                  </a:cubicBezTo>
                  <a:cubicBezTo>
                    <a:pt x="156" y="108"/>
                    <a:pt x="156" y="108"/>
                    <a:pt x="156" y="108"/>
                  </a:cubicBezTo>
                  <a:cubicBezTo>
                    <a:pt x="161" y="110"/>
                    <a:pt x="166" y="113"/>
                    <a:pt x="169" y="117"/>
                  </a:cubicBezTo>
                  <a:cubicBezTo>
                    <a:pt x="63" y="11"/>
                    <a:pt x="63" y="11"/>
                    <a:pt x="63" y="11"/>
                  </a:cubicBezTo>
                  <a:cubicBezTo>
                    <a:pt x="57" y="4"/>
                    <a:pt x="48" y="0"/>
                    <a:pt x="38"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98" name="Freeform 62">
              <a:extLst>
                <a:ext uri="{FF2B5EF4-FFF2-40B4-BE49-F238E27FC236}">
                  <a16:creationId xmlns:a16="http://schemas.microsoft.com/office/drawing/2014/main" id="{E5D80205-B33F-4746-B8E8-36C982C0BEB2}"/>
                </a:ext>
              </a:extLst>
            </p:cNvPr>
            <p:cNvSpPr>
              <a:spLocks noEditPoints="1"/>
            </p:cNvSpPr>
            <p:nvPr/>
          </p:nvSpPr>
          <p:spPr bwMode="auto">
            <a:xfrm>
              <a:off x="8362950" y="1093787"/>
              <a:ext cx="169863" cy="61912"/>
            </a:xfrm>
            <a:custGeom>
              <a:avLst/>
              <a:gdLst>
                <a:gd name="T0" fmla="*/ 97 w 97"/>
                <a:gd name="T1" fmla="*/ 2 h 36"/>
                <a:gd name="T2" fmla="*/ 97 w 97"/>
                <a:gd name="T3" fmla="*/ 2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2"/>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99" name="Freeform 63">
              <a:extLst>
                <a:ext uri="{FF2B5EF4-FFF2-40B4-BE49-F238E27FC236}">
                  <a16:creationId xmlns:a16="http://schemas.microsoft.com/office/drawing/2014/main" id="{B6E8AAAD-CC00-724E-819F-668856DA2C63}"/>
                </a:ext>
              </a:extLst>
            </p:cNvPr>
            <p:cNvSpPr>
              <a:spLocks/>
            </p:cNvSpPr>
            <p:nvPr/>
          </p:nvSpPr>
          <p:spPr bwMode="auto">
            <a:xfrm>
              <a:off x="8259763" y="1200150"/>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69 w 169"/>
                <a:gd name="T17" fmla="*/ 0 h 116"/>
                <a:gd name="T18" fmla="*/ 169 w 169"/>
                <a:gd name="T19" fmla="*/ 0 h 116"/>
                <a:gd name="T20" fmla="*/ 168 w 169"/>
                <a:gd name="T21" fmla="*/ 1 h 116"/>
                <a:gd name="T22" fmla="*/ 168 w 169"/>
                <a:gd name="T23" fmla="*/ 1 h 116"/>
                <a:gd name="T24" fmla="*/ 159 w 169"/>
                <a:gd name="T25" fmla="*/ 7 h 116"/>
                <a:gd name="T26" fmla="*/ 159 w 169"/>
                <a:gd name="T27" fmla="*/ 7 h 116"/>
                <a:gd name="T28" fmla="*/ 159 w 169"/>
                <a:gd name="T29" fmla="*/ 7 h 116"/>
                <a:gd name="T30" fmla="*/ 144 w 169"/>
                <a:gd name="T31" fmla="*/ 10 h 116"/>
                <a:gd name="T32" fmla="*/ 59 w 169"/>
                <a:gd name="T33" fmla="*/ 10 h 116"/>
                <a:gd name="T34" fmla="*/ 13 w 169"/>
                <a:gd name="T35" fmla="*/ 56 h 116"/>
                <a:gd name="T36" fmla="*/ 13 w 169"/>
                <a:gd name="T37" fmla="*/ 106 h 116"/>
                <a:gd name="T38" fmla="*/ 38 w 169"/>
                <a:gd name="T39" fmla="*/ 116 h 116"/>
                <a:gd name="T40" fmla="*/ 63 w 169"/>
                <a:gd name="T41" fmla="*/ 106 h 116"/>
                <a:gd name="T42" fmla="*/ 169 w 169"/>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8" y="1"/>
                    <a:pt x="168" y="1"/>
                  </a:cubicBezTo>
                  <a:cubicBezTo>
                    <a:pt x="168" y="1"/>
                    <a:pt x="168" y="1"/>
                    <a:pt x="168" y="1"/>
                  </a:cubicBezTo>
                  <a:cubicBezTo>
                    <a:pt x="166" y="3"/>
                    <a:pt x="162" y="5"/>
                    <a:pt x="159" y="7"/>
                  </a:cubicBezTo>
                  <a:cubicBezTo>
                    <a:pt x="159" y="7"/>
                    <a:pt x="159" y="7"/>
                    <a:pt x="159" y="7"/>
                  </a:cubicBezTo>
                  <a:cubicBezTo>
                    <a:pt x="159" y="7"/>
                    <a:pt x="159" y="7"/>
                    <a:pt x="159" y="7"/>
                  </a:cubicBezTo>
                  <a:cubicBezTo>
                    <a:pt x="155" y="9"/>
                    <a:pt x="150"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300" name="Freeform 64">
              <a:extLst>
                <a:ext uri="{FF2B5EF4-FFF2-40B4-BE49-F238E27FC236}">
                  <a16:creationId xmlns:a16="http://schemas.microsoft.com/office/drawing/2014/main" id="{F31B3C8E-4641-B44C-AECB-CE765CE37303}"/>
                </a:ext>
              </a:extLst>
            </p:cNvPr>
            <p:cNvSpPr>
              <a:spLocks noEditPoints="1"/>
            </p:cNvSpPr>
            <p:nvPr/>
          </p:nvSpPr>
          <p:spPr bwMode="auto">
            <a:xfrm>
              <a:off x="8362950" y="1155700"/>
              <a:ext cx="192088" cy="61912"/>
            </a:xfrm>
            <a:custGeom>
              <a:avLst/>
              <a:gdLst>
                <a:gd name="T0" fmla="*/ 100 w 110"/>
                <a:gd name="T1" fmla="*/ 32 h 35"/>
                <a:gd name="T2" fmla="*/ 100 w 110"/>
                <a:gd name="T3" fmla="*/ 32 h 35"/>
                <a:gd name="T4" fmla="*/ 100 w 110"/>
                <a:gd name="T5" fmla="*/ 32 h 35"/>
                <a:gd name="T6" fmla="*/ 109 w 110"/>
                <a:gd name="T7" fmla="*/ 26 h 35"/>
                <a:gd name="T8" fmla="*/ 109 w 110"/>
                <a:gd name="T9" fmla="*/ 26 h 35"/>
                <a:gd name="T10" fmla="*/ 109 w 110"/>
                <a:gd name="T11" fmla="*/ 26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35 w 110"/>
                <a:gd name="T45" fmla="*/ 0 h 35"/>
                <a:gd name="T46" fmla="*/ 0 w 110"/>
                <a:gd name="T47" fmla="*/ 35 h 35"/>
                <a:gd name="T48" fmla="*/ 85 w 110"/>
                <a:gd name="T49" fmla="*/ 35 h 35"/>
                <a:gd name="T50" fmla="*/ 100 w 110"/>
                <a:gd name="T51" fmla="*/ 32 h 35"/>
                <a:gd name="T52" fmla="*/ 85 w 110"/>
                <a:gd name="T53" fmla="*/ 35 h 35"/>
                <a:gd name="T54" fmla="*/ 60 w 110"/>
                <a:gd name="T55" fmla="*/ 25 h 35"/>
                <a:gd name="T56" fmla="*/ 35 w 110"/>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35">
                  <a:moveTo>
                    <a:pt x="100" y="32"/>
                  </a:moveTo>
                  <a:cubicBezTo>
                    <a:pt x="100" y="32"/>
                    <a:pt x="100" y="32"/>
                    <a:pt x="100" y="32"/>
                  </a:cubicBezTo>
                  <a:cubicBezTo>
                    <a:pt x="100" y="32"/>
                    <a:pt x="100" y="32"/>
                    <a:pt x="100" y="32"/>
                  </a:cubicBezTo>
                  <a:moveTo>
                    <a:pt x="109" y="26"/>
                  </a:moveTo>
                  <a:cubicBezTo>
                    <a:pt x="109" y="26"/>
                    <a:pt x="109" y="26"/>
                    <a:pt x="109" y="26"/>
                  </a:cubicBezTo>
                  <a:cubicBezTo>
                    <a:pt x="109" y="26"/>
                    <a:pt x="109" y="26"/>
                    <a:pt x="109" y="26"/>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1" y="35"/>
                    <a:pt x="96" y="34"/>
                    <a:pt x="100" y="32"/>
                  </a:cubicBezTo>
                  <a:cubicBezTo>
                    <a:pt x="95" y="34"/>
                    <a:pt x="90" y="35"/>
                    <a:pt x="85" y="35"/>
                  </a:cubicBezTo>
                  <a:cubicBezTo>
                    <a:pt x="76" y="35"/>
                    <a:pt x="67" y="32"/>
                    <a:pt x="60" y="25"/>
                  </a:cubicBezTo>
                  <a:cubicBezTo>
                    <a:pt x="35" y="0"/>
                    <a:pt x="35" y="0"/>
                    <a:pt x="3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301" name="Freeform 65">
              <a:extLst>
                <a:ext uri="{FF2B5EF4-FFF2-40B4-BE49-F238E27FC236}">
                  <a16:creationId xmlns:a16="http://schemas.microsoft.com/office/drawing/2014/main" id="{955877A7-A57C-C248-A6AD-8B203E780B6E}"/>
                </a:ext>
              </a:extLst>
            </p:cNvPr>
            <p:cNvSpPr>
              <a:spLocks noEditPoints="1"/>
            </p:cNvSpPr>
            <p:nvPr/>
          </p:nvSpPr>
          <p:spPr bwMode="auto">
            <a:xfrm>
              <a:off x="8510588" y="1093787"/>
              <a:ext cx="58738" cy="119062"/>
            </a:xfrm>
            <a:custGeom>
              <a:avLst/>
              <a:gdLst>
                <a:gd name="T0" fmla="*/ 15 w 33"/>
                <a:gd name="T1" fmla="*/ 68 h 68"/>
                <a:gd name="T2" fmla="*/ 15 w 33"/>
                <a:gd name="T3" fmla="*/ 68 h 68"/>
                <a:gd name="T4" fmla="*/ 15 w 33"/>
                <a:gd name="T5" fmla="*/ 68 h 68"/>
                <a:gd name="T6" fmla="*/ 24 w 33"/>
                <a:gd name="T7" fmla="*/ 62 h 68"/>
                <a:gd name="T8" fmla="*/ 15 w 33"/>
                <a:gd name="T9" fmla="*/ 68 h 68"/>
                <a:gd name="T10" fmla="*/ 24 w 33"/>
                <a:gd name="T11" fmla="*/ 62 h 68"/>
                <a:gd name="T12" fmla="*/ 25 w 33"/>
                <a:gd name="T13" fmla="*/ 61 h 68"/>
                <a:gd name="T14" fmla="*/ 24 w 33"/>
                <a:gd name="T15" fmla="*/ 62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5 w 33"/>
                <a:gd name="T31" fmla="*/ 61 h 68"/>
                <a:gd name="T32" fmla="*/ 25 w 33"/>
                <a:gd name="T33" fmla="*/ 61 h 68"/>
                <a:gd name="T34" fmla="*/ 25 w 33"/>
                <a:gd name="T35" fmla="*/ 61 h 68"/>
                <a:gd name="T36" fmla="*/ 25 w 33"/>
                <a:gd name="T37" fmla="*/ 61 h 68"/>
                <a:gd name="T38" fmla="*/ 25 w 33"/>
                <a:gd name="T39" fmla="*/ 61 h 68"/>
                <a:gd name="T40" fmla="*/ 25 w 33"/>
                <a:gd name="T41" fmla="*/ 61 h 68"/>
                <a:gd name="T42" fmla="*/ 26 w 33"/>
                <a:gd name="T43" fmla="*/ 61 h 68"/>
                <a:gd name="T44" fmla="*/ 26 w 33"/>
                <a:gd name="T45" fmla="*/ 61 h 68"/>
                <a:gd name="T46" fmla="*/ 26 w 33"/>
                <a:gd name="T47" fmla="*/ 61 h 68"/>
                <a:gd name="T48" fmla="*/ 26 w 33"/>
                <a:gd name="T49" fmla="*/ 60 h 68"/>
                <a:gd name="T50" fmla="*/ 26 w 33"/>
                <a:gd name="T51" fmla="*/ 60 h 68"/>
                <a:gd name="T52" fmla="*/ 26 w 33"/>
                <a:gd name="T53" fmla="*/ 60 h 68"/>
                <a:gd name="T54" fmla="*/ 26 w 33"/>
                <a:gd name="T55" fmla="*/ 60 h 68"/>
                <a:gd name="T56" fmla="*/ 26 w 33"/>
                <a:gd name="T57" fmla="*/ 60 h 68"/>
                <a:gd name="T58" fmla="*/ 26 w 33"/>
                <a:gd name="T59" fmla="*/ 60 h 68"/>
                <a:gd name="T60" fmla="*/ 26 w 33"/>
                <a:gd name="T61" fmla="*/ 60 h 68"/>
                <a:gd name="T62" fmla="*/ 26 w 33"/>
                <a:gd name="T63" fmla="*/ 60 h 68"/>
                <a:gd name="T64" fmla="*/ 26 w 33"/>
                <a:gd name="T65" fmla="*/ 60 h 68"/>
                <a:gd name="T66" fmla="*/ 26 w 33"/>
                <a:gd name="T67" fmla="*/ 60 h 68"/>
                <a:gd name="T68" fmla="*/ 26 w 33"/>
                <a:gd name="T69" fmla="*/ 60 h 68"/>
                <a:gd name="T70" fmla="*/ 26 w 33"/>
                <a:gd name="T71" fmla="*/ 60 h 68"/>
                <a:gd name="T72" fmla="*/ 32 w 33"/>
                <a:gd name="T73" fmla="*/ 51 h 68"/>
                <a:gd name="T74" fmla="*/ 26 w 33"/>
                <a:gd name="T75" fmla="*/ 60 h 68"/>
                <a:gd name="T76" fmla="*/ 32 w 33"/>
                <a:gd name="T77" fmla="*/ 51 h 68"/>
                <a:gd name="T78" fmla="*/ 33 w 33"/>
                <a:gd name="T79" fmla="*/ 50 h 68"/>
                <a:gd name="T80" fmla="*/ 33 w 33"/>
                <a:gd name="T81" fmla="*/ 50 h 68"/>
                <a:gd name="T82" fmla="*/ 33 w 33"/>
                <a:gd name="T83" fmla="*/ 50 h 68"/>
                <a:gd name="T84" fmla="*/ 33 w 33"/>
                <a:gd name="T85" fmla="*/ 21 h 68"/>
                <a:gd name="T86" fmla="*/ 33 w 33"/>
                <a:gd name="T87" fmla="*/ 21 h 68"/>
                <a:gd name="T88" fmla="*/ 33 w 33"/>
                <a:gd name="T89" fmla="*/ 21 h 68"/>
                <a:gd name="T90" fmla="*/ 12 w 33"/>
                <a:gd name="T91" fmla="*/ 2 h 68"/>
                <a:gd name="T92" fmla="*/ 33 w 33"/>
                <a:gd name="T93" fmla="*/ 21 h 68"/>
                <a:gd name="T94" fmla="*/ 25 w 33"/>
                <a:gd name="T95" fmla="*/ 11 h 68"/>
                <a:gd name="T96" fmla="*/ 25 w 33"/>
                <a:gd name="T97" fmla="*/ 11 h 68"/>
                <a:gd name="T98" fmla="*/ 12 w 33"/>
                <a:gd name="T99" fmla="*/ 2 h 68"/>
                <a:gd name="T100" fmla="*/ 12 w 33"/>
                <a:gd name="T101" fmla="*/ 2 h 68"/>
                <a:gd name="T102" fmla="*/ 12 w 33"/>
                <a:gd name="T103" fmla="*/ 2 h 68"/>
                <a:gd name="T104" fmla="*/ 12 w 33"/>
                <a:gd name="T105" fmla="*/ 2 h 68"/>
                <a:gd name="T106" fmla="*/ 0 w 33"/>
                <a:gd name="T107" fmla="*/ 0 h 68"/>
                <a:gd name="T108" fmla="*/ 0 w 33"/>
                <a:gd name="T109" fmla="*/ 0 h 68"/>
                <a:gd name="T110" fmla="*/ 0 w 33"/>
                <a:gd name="T111" fmla="*/ 0 h 68"/>
                <a:gd name="T112" fmla="*/ 4 w 33"/>
                <a:gd name="T113" fmla="*/ 1 h 68"/>
                <a:gd name="T114" fmla="*/ 0 w 33"/>
                <a:gd name="T11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8">
                  <a:moveTo>
                    <a:pt x="15" y="68"/>
                  </a:moveTo>
                  <a:cubicBezTo>
                    <a:pt x="15" y="68"/>
                    <a:pt x="15" y="68"/>
                    <a:pt x="15" y="68"/>
                  </a:cubicBezTo>
                  <a:cubicBezTo>
                    <a:pt x="15" y="68"/>
                    <a:pt x="15" y="68"/>
                    <a:pt x="15" y="68"/>
                  </a:cubicBezTo>
                  <a:moveTo>
                    <a:pt x="24" y="62"/>
                  </a:moveTo>
                  <a:cubicBezTo>
                    <a:pt x="22" y="64"/>
                    <a:pt x="19" y="66"/>
                    <a:pt x="15" y="68"/>
                  </a:cubicBezTo>
                  <a:cubicBezTo>
                    <a:pt x="18" y="66"/>
                    <a:pt x="22" y="64"/>
                    <a:pt x="24" y="62"/>
                  </a:cubicBezTo>
                  <a:moveTo>
                    <a:pt x="25" y="61"/>
                  </a:moveTo>
                  <a:cubicBezTo>
                    <a:pt x="25" y="61"/>
                    <a:pt x="24" y="62"/>
                    <a:pt x="24" y="62"/>
                  </a:cubicBezTo>
                  <a:cubicBezTo>
                    <a:pt x="24" y="62"/>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1"/>
                  </a:moveTo>
                  <a:cubicBezTo>
                    <a:pt x="26" y="61"/>
                    <a:pt x="26" y="61"/>
                    <a:pt x="26" y="61"/>
                  </a:cubicBezTo>
                  <a:cubicBezTo>
                    <a:pt x="26" y="61"/>
                    <a:pt x="26" y="61"/>
                    <a:pt x="26"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2" y="51"/>
                  </a:moveTo>
                  <a:cubicBezTo>
                    <a:pt x="31" y="54"/>
                    <a:pt x="29" y="57"/>
                    <a:pt x="26" y="60"/>
                  </a:cubicBezTo>
                  <a:cubicBezTo>
                    <a:pt x="29" y="57"/>
                    <a:pt x="31" y="54"/>
                    <a:pt x="32" y="51"/>
                  </a:cubicBezTo>
                  <a:moveTo>
                    <a:pt x="33" y="50"/>
                  </a:moveTo>
                  <a:cubicBezTo>
                    <a:pt x="33" y="50"/>
                    <a:pt x="33" y="50"/>
                    <a:pt x="33" y="50"/>
                  </a:cubicBezTo>
                  <a:cubicBezTo>
                    <a:pt x="33" y="50"/>
                    <a:pt x="33" y="50"/>
                    <a:pt x="33" y="50"/>
                  </a:cubicBezTo>
                  <a:moveTo>
                    <a:pt x="33" y="21"/>
                  </a:moveTo>
                  <a:cubicBezTo>
                    <a:pt x="33" y="21"/>
                    <a:pt x="33" y="21"/>
                    <a:pt x="33" y="21"/>
                  </a:cubicBezTo>
                  <a:cubicBezTo>
                    <a:pt x="33" y="21"/>
                    <a:pt x="33" y="21"/>
                    <a:pt x="33" y="21"/>
                  </a:cubicBezTo>
                  <a:moveTo>
                    <a:pt x="12" y="2"/>
                  </a:moveTo>
                  <a:cubicBezTo>
                    <a:pt x="21" y="6"/>
                    <a:pt x="29" y="13"/>
                    <a:pt x="33" y="21"/>
                  </a:cubicBezTo>
                  <a:cubicBezTo>
                    <a:pt x="31" y="17"/>
                    <a:pt x="28" y="14"/>
                    <a:pt x="25" y="11"/>
                  </a:cubicBezTo>
                  <a:cubicBezTo>
                    <a:pt x="25" y="11"/>
                    <a:pt x="25" y="11"/>
                    <a:pt x="25" y="11"/>
                  </a:cubicBezTo>
                  <a:cubicBezTo>
                    <a:pt x="22" y="7"/>
                    <a:pt x="17" y="4"/>
                    <a:pt x="12" y="2"/>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F77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66">
              <a:extLst>
                <a:ext uri="{FF2B5EF4-FFF2-40B4-BE49-F238E27FC236}">
                  <a16:creationId xmlns:a16="http://schemas.microsoft.com/office/drawing/2014/main" id="{BDEA1EB0-8ECA-5342-85FD-FACAD2F2F2BE}"/>
                </a:ext>
              </a:extLst>
            </p:cNvPr>
            <p:cNvSpPr>
              <a:spLocks/>
            </p:cNvSpPr>
            <p:nvPr/>
          </p:nvSpPr>
          <p:spPr bwMode="auto">
            <a:xfrm>
              <a:off x="8430709" y="1093787"/>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5 w 86"/>
                <a:gd name="T13" fmla="*/ 68 h 71"/>
                <a:gd name="T14" fmla="*/ 65 w 86"/>
                <a:gd name="T15" fmla="*/ 68 h 71"/>
                <a:gd name="T16" fmla="*/ 65 w 86"/>
                <a:gd name="T17" fmla="*/ 68 h 71"/>
                <a:gd name="T18" fmla="*/ 74 w 86"/>
                <a:gd name="T19" fmla="*/ 62 h 71"/>
                <a:gd name="T20" fmla="*/ 74 w 86"/>
                <a:gd name="T21" fmla="*/ 62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5 w 86"/>
                <a:gd name="T37" fmla="*/ 61 h 71"/>
                <a:gd name="T38" fmla="*/ 75 w 86"/>
                <a:gd name="T39" fmla="*/ 61 h 71"/>
                <a:gd name="T40" fmla="*/ 75 w 86"/>
                <a:gd name="T41" fmla="*/ 61 h 71"/>
                <a:gd name="T42" fmla="*/ 75 w 86"/>
                <a:gd name="T43" fmla="*/ 61 h 71"/>
                <a:gd name="T44" fmla="*/ 76 w 86"/>
                <a:gd name="T45" fmla="*/ 61 h 71"/>
                <a:gd name="T46" fmla="*/ 76 w 86"/>
                <a:gd name="T47" fmla="*/ 61 h 71"/>
                <a:gd name="T48" fmla="*/ 76 w 86"/>
                <a:gd name="T49" fmla="*/ 60 h 71"/>
                <a:gd name="T50" fmla="*/ 76 w 86"/>
                <a:gd name="T51" fmla="*/ 60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2 w 86"/>
                <a:gd name="T67" fmla="*/ 51 h 71"/>
                <a:gd name="T68" fmla="*/ 83 w 86"/>
                <a:gd name="T69" fmla="*/ 50 h 71"/>
                <a:gd name="T70" fmla="*/ 83 w 86"/>
                <a:gd name="T71" fmla="*/ 50 h 71"/>
                <a:gd name="T72" fmla="*/ 86 w 86"/>
                <a:gd name="T73" fmla="*/ 36 h 71"/>
                <a:gd name="T74" fmla="*/ 83 w 86"/>
                <a:gd name="T75" fmla="*/ 21 h 71"/>
                <a:gd name="T76" fmla="*/ 83 w 86"/>
                <a:gd name="T77" fmla="*/ 21 h 71"/>
                <a:gd name="T78" fmla="*/ 83 w 86"/>
                <a:gd name="T79" fmla="*/ 21 h 71"/>
                <a:gd name="T80" fmla="*/ 62 w 86"/>
                <a:gd name="T81" fmla="*/ 2 h 71"/>
                <a:gd name="T82" fmla="*/ 62 w 86"/>
                <a:gd name="T83" fmla="*/ 2 h 71"/>
                <a:gd name="T84" fmla="*/ 62 w 86"/>
                <a:gd name="T85" fmla="*/ 2 h 71"/>
                <a:gd name="T86" fmla="*/ 54 w 86"/>
                <a:gd name="T87" fmla="*/ 1 h 71"/>
                <a:gd name="T88" fmla="*/ 50 w 86"/>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60" y="70"/>
                    <a:pt x="65" y="68"/>
                  </a:cubicBezTo>
                  <a:cubicBezTo>
                    <a:pt x="65" y="68"/>
                    <a:pt x="65" y="68"/>
                    <a:pt x="65" y="68"/>
                  </a:cubicBezTo>
                  <a:cubicBezTo>
                    <a:pt x="65" y="68"/>
                    <a:pt x="65" y="68"/>
                    <a:pt x="65" y="68"/>
                  </a:cubicBezTo>
                  <a:cubicBezTo>
                    <a:pt x="69" y="66"/>
                    <a:pt x="72" y="64"/>
                    <a:pt x="74" y="62"/>
                  </a:cubicBezTo>
                  <a:cubicBezTo>
                    <a:pt x="74" y="62"/>
                    <a:pt x="74" y="62"/>
                    <a:pt x="74" y="62"/>
                  </a:cubicBezTo>
                  <a:cubicBezTo>
                    <a:pt x="74" y="62"/>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1"/>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2" y="51"/>
                  </a:cubicBezTo>
                  <a:cubicBezTo>
                    <a:pt x="82" y="50"/>
                    <a:pt x="82" y="50"/>
                    <a:pt x="83" y="50"/>
                  </a:cubicBezTo>
                  <a:cubicBezTo>
                    <a:pt x="83" y="50"/>
                    <a:pt x="83" y="50"/>
                    <a:pt x="83" y="50"/>
                  </a:cubicBezTo>
                  <a:cubicBezTo>
                    <a:pt x="85" y="46"/>
                    <a:pt x="86" y="41"/>
                    <a:pt x="86" y="36"/>
                  </a:cubicBezTo>
                  <a:cubicBezTo>
                    <a:pt x="86" y="31"/>
                    <a:pt x="85" y="26"/>
                    <a:pt x="83" y="21"/>
                  </a:cubicBezTo>
                  <a:cubicBezTo>
                    <a:pt x="83" y="21"/>
                    <a:pt x="83" y="21"/>
                    <a:pt x="83" y="21"/>
                  </a:cubicBezTo>
                  <a:cubicBezTo>
                    <a:pt x="83" y="21"/>
                    <a:pt x="83" y="21"/>
                    <a:pt x="83" y="21"/>
                  </a:cubicBezTo>
                  <a:cubicBezTo>
                    <a:pt x="79" y="13"/>
                    <a:pt x="71" y="6"/>
                    <a:pt x="62" y="2"/>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F34D00"/>
            </a:solidFill>
            <a:ln w="12700">
              <a:solidFill>
                <a:srgbClr val="F34D00"/>
              </a:solidFill>
            </a:ln>
          </p:spPr>
          <p:txBody>
            <a:bodyPr vert="horz" wrap="square" lIns="91440" tIns="45720" rIns="91440" bIns="45720" numCol="1" anchor="t" anchorCtr="0" compatLnSpc="1">
              <a:prstTxWarp prst="textNoShape">
                <a:avLst/>
              </a:prstTxWarp>
            </a:bodyPr>
            <a:lstStyle/>
            <a:p>
              <a:endParaRPr lang="en-US"/>
            </a:p>
          </p:txBody>
        </p:sp>
      </p:grpSp>
      <p:grpSp>
        <p:nvGrpSpPr>
          <p:cNvPr id="304" name="Group 303">
            <a:extLst>
              <a:ext uri="{FF2B5EF4-FFF2-40B4-BE49-F238E27FC236}">
                <a16:creationId xmlns:a16="http://schemas.microsoft.com/office/drawing/2014/main" id="{1E6FE781-5845-5641-B12F-CF583AAF96F0}"/>
              </a:ext>
            </a:extLst>
          </p:cNvPr>
          <p:cNvGrpSpPr>
            <a:grpSpLocks noChangeAspect="1"/>
          </p:cNvGrpSpPr>
          <p:nvPr/>
        </p:nvGrpSpPr>
        <p:grpSpPr>
          <a:xfrm>
            <a:off x="5215384" y="4124941"/>
            <a:ext cx="596079" cy="252793"/>
            <a:chOff x="7413625" y="908050"/>
            <a:chExt cx="1167897" cy="495300"/>
          </a:xfrm>
        </p:grpSpPr>
        <p:sp>
          <p:nvSpPr>
            <p:cNvPr id="305" name="Freeform 60">
              <a:extLst>
                <a:ext uri="{FF2B5EF4-FFF2-40B4-BE49-F238E27FC236}">
                  <a16:creationId xmlns:a16="http://schemas.microsoft.com/office/drawing/2014/main" id="{49659FA7-5A9F-464D-8D13-5FDA1C04414F}"/>
                </a:ext>
              </a:extLst>
            </p:cNvPr>
            <p:cNvSpPr>
              <a:spLocks noEditPoints="1"/>
            </p:cNvSpPr>
            <p:nvPr/>
          </p:nvSpPr>
          <p:spPr bwMode="auto">
            <a:xfrm>
              <a:off x="7413625" y="1093787"/>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1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54 w 664"/>
                <a:gd name="T27" fmla="*/ 60 h 71"/>
                <a:gd name="T28" fmla="*/ 654 w 664"/>
                <a:gd name="T29" fmla="*/ 60 h 71"/>
                <a:gd name="T30" fmla="*/ 654 w 664"/>
                <a:gd name="T31" fmla="*/ 60 h 71"/>
                <a:gd name="T32" fmla="*/ 654 w 664"/>
                <a:gd name="T33" fmla="*/ 60 h 71"/>
                <a:gd name="T34" fmla="*/ 654 w 664"/>
                <a:gd name="T35" fmla="*/ 60 h 71"/>
                <a:gd name="T36" fmla="*/ 654 w 664"/>
                <a:gd name="T37" fmla="*/ 60 h 71"/>
                <a:gd name="T38" fmla="*/ 661 w 664"/>
                <a:gd name="T39" fmla="*/ 50 h 71"/>
                <a:gd name="T40" fmla="*/ 660 w 664"/>
                <a:gd name="T41" fmla="*/ 51 h 71"/>
                <a:gd name="T42" fmla="*/ 661 w 664"/>
                <a:gd name="T43" fmla="*/ 50 h 71"/>
                <a:gd name="T44" fmla="*/ 661 w 664"/>
                <a:gd name="T45" fmla="*/ 21 h 71"/>
                <a:gd name="T46" fmla="*/ 664 w 664"/>
                <a:gd name="T47" fmla="*/ 36 h 71"/>
                <a:gd name="T48" fmla="*/ 661 w 664"/>
                <a:gd name="T49" fmla="*/ 50 h 71"/>
                <a:gd name="T50" fmla="*/ 664 w 664"/>
                <a:gd name="T51" fmla="*/ 36 h 71"/>
                <a:gd name="T52" fmla="*/ 661 w 664"/>
                <a:gd name="T53" fmla="*/ 21 h 71"/>
                <a:gd name="T54" fmla="*/ 661 w 664"/>
                <a:gd name="T55" fmla="*/ 21 h 71"/>
                <a:gd name="T56" fmla="*/ 661 w 664"/>
                <a:gd name="T57" fmla="*/ 21 h 71"/>
                <a:gd name="T58" fmla="*/ 661 w 664"/>
                <a:gd name="T59" fmla="*/ 21 h 71"/>
                <a:gd name="T60" fmla="*/ 543 w 664"/>
                <a:gd name="T61" fmla="*/ 0 h 71"/>
                <a:gd name="T62" fmla="*/ 35 w 664"/>
                <a:gd name="T63" fmla="*/ 0 h 71"/>
                <a:gd name="T64" fmla="*/ 0 w 664"/>
                <a:gd name="T65" fmla="*/ 36 h 71"/>
                <a:gd name="T66" fmla="*/ 35 w 664"/>
                <a:gd name="T67" fmla="*/ 71 h 71"/>
                <a:gd name="T68" fmla="*/ 543 w 664"/>
                <a:gd name="T69" fmla="*/ 71 h 71"/>
                <a:gd name="T70" fmla="*/ 578 w 664"/>
                <a:gd name="T71" fmla="*/ 36 h 71"/>
                <a:gd name="T72" fmla="*/ 543 w 664"/>
                <a:gd name="T7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1"/>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0" y="50"/>
                    <a:pt x="660" y="50"/>
                    <a:pt x="660" y="51"/>
                  </a:cubicBezTo>
                  <a:cubicBezTo>
                    <a:pt x="660" y="50"/>
                    <a:pt x="660" y="50"/>
                    <a:pt x="661" y="50"/>
                  </a:cubicBezTo>
                  <a:moveTo>
                    <a:pt x="661" y="21"/>
                  </a:moveTo>
                  <a:cubicBezTo>
                    <a:pt x="663" y="26"/>
                    <a:pt x="664" y="31"/>
                    <a:pt x="664" y="36"/>
                  </a:cubicBezTo>
                  <a:cubicBezTo>
                    <a:pt x="664" y="41"/>
                    <a:pt x="663" y="46"/>
                    <a:pt x="661" y="50"/>
                  </a:cubicBezTo>
                  <a:cubicBezTo>
                    <a:pt x="663" y="46"/>
                    <a:pt x="664" y="41"/>
                    <a:pt x="664" y="36"/>
                  </a:cubicBezTo>
                  <a:cubicBezTo>
                    <a:pt x="664" y="31"/>
                    <a:pt x="663" y="26"/>
                    <a:pt x="661" y="21"/>
                  </a:cubicBezTo>
                  <a:moveTo>
                    <a:pt x="661" y="21"/>
                  </a:moveTo>
                  <a:cubicBezTo>
                    <a:pt x="661" y="21"/>
                    <a:pt x="661" y="21"/>
                    <a:pt x="661" y="21"/>
                  </a:cubicBezTo>
                  <a:cubicBezTo>
                    <a:pt x="661" y="21"/>
                    <a:pt x="661" y="21"/>
                    <a:pt x="661"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306" name="Freeform 61">
              <a:extLst>
                <a:ext uri="{FF2B5EF4-FFF2-40B4-BE49-F238E27FC236}">
                  <a16:creationId xmlns:a16="http://schemas.microsoft.com/office/drawing/2014/main" id="{08C394DE-B17C-724F-9C5D-7B1459F5252F}"/>
                </a:ext>
              </a:extLst>
            </p:cNvPr>
            <p:cNvSpPr>
              <a:spLocks/>
            </p:cNvSpPr>
            <p:nvPr/>
          </p:nvSpPr>
          <p:spPr bwMode="auto">
            <a:xfrm>
              <a:off x="8259763" y="908050"/>
              <a:ext cx="295275" cy="204787"/>
            </a:xfrm>
            <a:custGeom>
              <a:avLst/>
              <a:gdLst>
                <a:gd name="T0" fmla="*/ 38 w 169"/>
                <a:gd name="T1" fmla="*/ 0 h 117"/>
                <a:gd name="T2" fmla="*/ 13 w 169"/>
                <a:gd name="T3" fmla="*/ 11 h 117"/>
                <a:gd name="T4" fmla="*/ 13 w 169"/>
                <a:gd name="T5" fmla="*/ 61 h 117"/>
                <a:gd name="T6" fmla="*/ 59 w 169"/>
                <a:gd name="T7" fmla="*/ 106 h 117"/>
                <a:gd name="T8" fmla="*/ 144 w 169"/>
                <a:gd name="T9" fmla="*/ 106 h 117"/>
                <a:gd name="T10" fmla="*/ 144 w 169"/>
                <a:gd name="T11" fmla="*/ 106 h 117"/>
                <a:gd name="T12" fmla="*/ 148 w 169"/>
                <a:gd name="T13" fmla="*/ 107 h 117"/>
                <a:gd name="T14" fmla="*/ 156 w 169"/>
                <a:gd name="T15" fmla="*/ 108 h 117"/>
                <a:gd name="T16" fmla="*/ 156 w 169"/>
                <a:gd name="T17" fmla="*/ 108 h 117"/>
                <a:gd name="T18" fmla="*/ 156 w 169"/>
                <a:gd name="T19" fmla="*/ 108 h 117"/>
                <a:gd name="T20" fmla="*/ 169 w 169"/>
                <a:gd name="T21" fmla="*/ 117 h 117"/>
                <a:gd name="T22" fmla="*/ 63 w 169"/>
                <a:gd name="T23" fmla="*/ 11 h 117"/>
                <a:gd name="T24" fmla="*/ 38 w 16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7">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6" y="106"/>
                    <a:pt x="147" y="106"/>
                    <a:pt x="148" y="107"/>
                  </a:cubicBezTo>
                  <a:cubicBezTo>
                    <a:pt x="151" y="107"/>
                    <a:pt x="154" y="107"/>
                    <a:pt x="156" y="108"/>
                  </a:cubicBezTo>
                  <a:cubicBezTo>
                    <a:pt x="156" y="108"/>
                    <a:pt x="156" y="108"/>
                    <a:pt x="156" y="108"/>
                  </a:cubicBezTo>
                  <a:cubicBezTo>
                    <a:pt x="156" y="108"/>
                    <a:pt x="156" y="108"/>
                    <a:pt x="156" y="108"/>
                  </a:cubicBezTo>
                  <a:cubicBezTo>
                    <a:pt x="161" y="110"/>
                    <a:pt x="166" y="113"/>
                    <a:pt x="169" y="117"/>
                  </a:cubicBezTo>
                  <a:cubicBezTo>
                    <a:pt x="63" y="11"/>
                    <a:pt x="63" y="11"/>
                    <a:pt x="63" y="11"/>
                  </a:cubicBezTo>
                  <a:cubicBezTo>
                    <a:pt x="57" y="4"/>
                    <a:pt x="48" y="0"/>
                    <a:pt x="38"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307" name="Freeform 62">
              <a:extLst>
                <a:ext uri="{FF2B5EF4-FFF2-40B4-BE49-F238E27FC236}">
                  <a16:creationId xmlns:a16="http://schemas.microsoft.com/office/drawing/2014/main" id="{4779F3CE-6485-8B4E-B736-940D61696DCF}"/>
                </a:ext>
              </a:extLst>
            </p:cNvPr>
            <p:cNvSpPr>
              <a:spLocks noEditPoints="1"/>
            </p:cNvSpPr>
            <p:nvPr/>
          </p:nvSpPr>
          <p:spPr bwMode="auto">
            <a:xfrm>
              <a:off x="8362950" y="1093787"/>
              <a:ext cx="169863" cy="61912"/>
            </a:xfrm>
            <a:custGeom>
              <a:avLst/>
              <a:gdLst>
                <a:gd name="T0" fmla="*/ 97 w 97"/>
                <a:gd name="T1" fmla="*/ 2 h 36"/>
                <a:gd name="T2" fmla="*/ 97 w 97"/>
                <a:gd name="T3" fmla="*/ 2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2"/>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308" name="Freeform 63">
              <a:extLst>
                <a:ext uri="{FF2B5EF4-FFF2-40B4-BE49-F238E27FC236}">
                  <a16:creationId xmlns:a16="http://schemas.microsoft.com/office/drawing/2014/main" id="{71A08344-ABAA-4244-9B2F-46A8F44B3CA6}"/>
                </a:ext>
              </a:extLst>
            </p:cNvPr>
            <p:cNvSpPr>
              <a:spLocks/>
            </p:cNvSpPr>
            <p:nvPr/>
          </p:nvSpPr>
          <p:spPr bwMode="auto">
            <a:xfrm>
              <a:off x="8259763" y="1200150"/>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69 w 169"/>
                <a:gd name="T17" fmla="*/ 0 h 116"/>
                <a:gd name="T18" fmla="*/ 169 w 169"/>
                <a:gd name="T19" fmla="*/ 0 h 116"/>
                <a:gd name="T20" fmla="*/ 168 w 169"/>
                <a:gd name="T21" fmla="*/ 1 h 116"/>
                <a:gd name="T22" fmla="*/ 168 w 169"/>
                <a:gd name="T23" fmla="*/ 1 h 116"/>
                <a:gd name="T24" fmla="*/ 159 w 169"/>
                <a:gd name="T25" fmla="*/ 7 h 116"/>
                <a:gd name="T26" fmla="*/ 159 w 169"/>
                <a:gd name="T27" fmla="*/ 7 h 116"/>
                <a:gd name="T28" fmla="*/ 159 w 169"/>
                <a:gd name="T29" fmla="*/ 7 h 116"/>
                <a:gd name="T30" fmla="*/ 144 w 169"/>
                <a:gd name="T31" fmla="*/ 10 h 116"/>
                <a:gd name="T32" fmla="*/ 59 w 169"/>
                <a:gd name="T33" fmla="*/ 10 h 116"/>
                <a:gd name="T34" fmla="*/ 13 w 169"/>
                <a:gd name="T35" fmla="*/ 56 h 116"/>
                <a:gd name="T36" fmla="*/ 13 w 169"/>
                <a:gd name="T37" fmla="*/ 106 h 116"/>
                <a:gd name="T38" fmla="*/ 38 w 169"/>
                <a:gd name="T39" fmla="*/ 116 h 116"/>
                <a:gd name="T40" fmla="*/ 63 w 169"/>
                <a:gd name="T41" fmla="*/ 106 h 116"/>
                <a:gd name="T42" fmla="*/ 169 w 169"/>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8" y="1"/>
                    <a:pt x="168" y="1"/>
                  </a:cubicBezTo>
                  <a:cubicBezTo>
                    <a:pt x="168" y="1"/>
                    <a:pt x="168" y="1"/>
                    <a:pt x="168" y="1"/>
                  </a:cubicBezTo>
                  <a:cubicBezTo>
                    <a:pt x="166" y="3"/>
                    <a:pt x="162" y="5"/>
                    <a:pt x="159" y="7"/>
                  </a:cubicBezTo>
                  <a:cubicBezTo>
                    <a:pt x="159" y="7"/>
                    <a:pt x="159" y="7"/>
                    <a:pt x="159" y="7"/>
                  </a:cubicBezTo>
                  <a:cubicBezTo>
                    <a:pt x="159" y="7"/>
                    <a:pt x="159" y="7"/>
                    <a:pt x="159" y="7"/>
                  </a:cubicBezTo>
                  <a:cubicBezTo>
                    <a:pt x="155" y="9"/>
                    <a:pt x="150"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309" name="Freeform 64">
              <a:extLst>
                <a:ext uri="{FF2B5EF4-FFF2-40B4-BE49-F238E27FC236}">
                  <a16:creationId xmlns:a16="http://schemas.microsoft.com/office/drawing/2014/main" id="{D2832740-F5FD-E74D-8319-AA3ABBB14C32}"/>
                </a:ext>
              </a:extLst>
            </p:cNvPr>
            <p:cNvSpPr>
              <a:spLocks noEditPoints="1"/>
            </p:cNvSpPr>
            <p:nvPr/>
          </p:nvSpPr>
          <p:spPr bwMode="auto">
            <a:xfrm>
              <a:off x="8362950" y="1155700"/>
              <a:ext cx="192088" cy="61912"/>
            </a:xfrm>
            <a:custGeom>
              <a:avLst/>
              <a:gdLst>
                <a:gd name="T0" fmla="*/ 100 w 110"/>
                <a:gd name="T1" fmla="*/ 32 h 35"/>
                <a:gd name="T2" fmla="*/ 100 w 110"/>
                <a:gd name="T3" fmla="*/ 32 h 35"/>
                <a:gd name="T4" fmla="*/ 100 w 110"/>
                <a:gd name="T5" fmla="*/ 32 h 35"/>
                <a:gd name="T6" fmla="*/ 109 w 110"/>
                <a:gd name="T7" fmla="*/ 26 h 35"/>
                <a:gd name="T8" fmla="*/ 109 w 110"/>
                <a:gd name="T9" fmla="*/ 26 h 35"/>
                <a:gd name="T10" fmla="*/ 109 w 110"/>
                <a:gd name="T11" fmla="*/ 26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35 w 110"/>
                <a:gd name="T45" fmla="*/ 0 h 35"/>
                <a:gd name="T46" fmla="*/ 0 w 110"/>
                <a:gd name="T47" fmla="*/ 35 h 35"/>
                <a:gd name="T48" fmla="*/ 85 w 110"/>
                <a:gd name="T49" fmla="*/ 35 h 35"/>
                <a:gd name="T50" fmla="*/ 100 w 110"/>
                <a:gd name="T51" fmla="*/ 32 h 35"/>
                <a:gd name="T52" fmla="*/ 85 w 110"/>
                <a:gd name="T53" fmla="*/ 35 h 35"/>
                <a:gd name="T54" fmla="*/ 60 w 110"/>
                <a:gd name="T55" fmla="*/ 25 h 35"/>
                <a:gd name="T56" fmla="*/ 35 w 110"/>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35">
                  <a:moveTo>
                    <a:pt x="100" y="32"/>
                  </a:moveTo>
                  <a:cubicBezTo>
                    <a:pt x="100" y="32"/>
                    <a:pt x="100" y="32"/>
                    <a:pt x="100" y="32"/>
                  </a:cubicBezTo>
                  <a:cubicBezTo>
                    <a:pt x="100" y="32"/>
                    <a:pt x="100" y="32"/>
                    <a:pt x="100" y="32"/>
                  </a:cubicBezTo>
                  <a:moveTo>
                    <a:pt x="109" y="26"/>
                  </a:moveTo>
                  <a:cubicBezTo>
                    <a:pt x="109" y="26"/>
                    <a:pt x="109" y="26"/>
                    <a:pt x="109" y="26"/>
                  </a:cubicBezTo>
                  <a:cubicBezTo>
                    <a:pt x="109" y="26"/>
                    <a:pt x="109" y="26"/>
                    <a:pt x="109" y="26"/>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1" y="35"/>
                    <a:pt x="96" y="34"/>
                    <a:pt x="100" y="32"/>
                  </a:cubicBezTo>
                  <a:cubicBezTo>
                    <a:pt x="95" y="34"/>
                    <a:pt x="90" y="35"/>
                    <a:pt x="85" y="35"/>
                  </a:cubicBezTo>
                  <a:cubicBezTo>
                    <a:pt x="76" y="35"/>
                    <a:pt x="67" y="32"/>
                    <a:pt x="60" y="25"/>
                  </a:cubicBezTo>
                  <a:cubicBezTo>
                    <a:pt x="35" y="0"/>
                    <a:pt x="35" y="0"/>
                    <a:pt x="3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310" name="Freeform 65">
              <a:extLst>
                <a:ext uri="{FF2B5EF4-FFF2-40B4-BE49-F238E27FC236}">
                  <a16:creationId xmlns:a16="http://schemas.microsoft.com/office/drawing/2014/main" id="{C07C4E40-A08C-8342-90CA-A2A2315781B4}"/>
                </a:ext>
              </a:extLst>
            </p:cNvPr>
            <p:cNvSpPr>
              <a:spLocks noEditPoints="1"/>
            </p:cNvSpPr>
            <p:nvPr/>
          </p:nvSpPr>
          <p:spPr bwMode="auto">
            <a:xfrm>
              <a:off x="8510588" y="1093787"/>
              <a:ext cx="58738" cy="119062"/>
            </a:xfrm>
            <a:custGeom>
              <a:avLst/>
              <a:gdLst>
                <a:gd name="T0" fmla="*/ 15 w 33"/>
                <a:gd name="T1" fmla="*/ 68 h 68"/>
                <a:gd name="T2" fmla="*/ 15 w 33"/>
                <a:gd name="T3" fmla="*/ 68 h 68"/>
                <a:gd name="T4" fmla="*/ 15 w 33"/>
                <a:gd name="T5" fmla="*/ 68 h 68"/>
                <a:gd name="T6" fmla="*/ 24 w 33"/>
                <a:gd name="T7" fmla="*/ 62 h 68"/>
                <a:gd name="T8" fmla="*/ 15 w 33"/>
                <a:gd name="T9" fmla="*/ 68 h 68"/>
                <a:gd name="T10" fmla="*/ 24 w 33"/>
                <a:gd name="T11" fmla="*/ 62 h 68"/>
                <a:gd name="T12" fmla="*/ 25 w 33"/>
                <a:gd name="T13" fmla="*/ 61 h 68"/>
                <a:gd name="T14" fmla="*/ 24 w 33"/>
                <a:gd name="T15" fmla="*/ 62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5 w 33"/>
                <a:gd name="T31" fmla="*/ 61 h 68"/>
                <a:gd name="T32" fmla="*/ 25 w 33"/>
                <a:gd name="T33" fmla="*/ 61 h 68"/>
                <a:gd name="T34" fmla="*/ 25 w 33"/>
                <a:gd name="T35" fmla="*/ 61 h 68"/>
                <a:gd name="T36" fmla="*/ 25 w 33"/>
                <a:gd name="T37" fmla="*/ 61 h 68"/>
                <a:gd name="T38" fmla="*/ 25 w 33"/>
                <a:gd name="T39" fmla="*/ 61 h 68"/>
                <a:gd name="T40" fmla="*/ 25 w 33"/>
                <a:gd name="T41" fmla="*/ 61 h 68"/>
                <a:gd name="T42" fmla="*/ 26 w 33"/>
                <a:gd name="T43" fmla="*/ 61 h 68"/>
                <a:gd name="T44" fmla="*/ 26 w 33"/>
                <a:gd name="T45" fmla="*/ 61 h 68"/>
                <a:gd name="T46" fmla="*/ 26 w 33"/>
                <a:gd name="T47" fmla="*/ 61 h 68"/>
                <a:gd name="T48" fmla="*/ 26 w 33"/>
                <a:gd name="T49" fmla="*/ 60 h 68"/>
                <a:gd name="T50" fmla="*/ 26 w 33"/>
                <a:gd name="T51" fmla="*/ 60 h 68"/>
                <a:gd name="T52" fmla="*/ 26 w 33"/>
                <a:gd name="T53" fmla="*/ 60 h 68"/>
                <a:gd name="T54" fmla="*/ 26 w 33"/>
                <a:gd name="T55" fmla="*/ 60 h 68"/>
                <a:gd name="T56" fmla="*/ 26 w 33"/>
                <a:gd name="T57" fmla="*/ 60 h 68"/>
                <a:gd name="T58" fmla="*/ 26 w 33"/>
                <a:gd name="T59" fmla="*/ 60 h 68"/>
                <a:gd name="T60" fmla="*/ 26 w 33"/>
                <a:gd name="T61" fmla="*/ 60 h 68"/>
                <a:gd name="T62" fmla="*/ 26 w 33"/>
                <a:gd name="T63" fmla="*/ 60 h 68"/>
                <a:gd name="T64" fmla="*/ 26 w 33"/>
                <a:gd name="T65" fmla="*/ 60 h 68"/>
                <a:gd name="T66" fmla="*/ 26 w 33"/>
                <a:gd name="T67" fmla="*/ 60 h 68"/>
                <a:gd name="T68" fmla="*/ 26 w 33"/>
                <a:gd name="T69" fmla="*/ 60 h 68"/>
                <a:gd name="T70" fmla="*/ 26 w 33"/>
                <a:gd name="T71" fmla="*/ 60 h 68"/>
                <a:gd name="T72" fmla="*/ 32 w 33"/>
                <a:gd name="T73" fmla="*/ 51 h 68"/>
                <a:gd name="T74" fmla="*/ 26 w 33"/>
                <a:gd name="T75" fmla="*/ 60 h 68"/>
                <a:gd name="T76" fmla="*/ 32 w 33"/>
                <a:gd name="T77" fmla="*/ 51 h 68"/>
                <a:gd name="T78" fmla="*/ 33 w 33"/>
                <a:gd name="T79" fmla="*/ 50 h 68"/>
                <a:gd name="T80" fmla="*/ 33 w 33"/>
                <a:gd name="T81" fmla="*/ 50 h 68"/>
                <a:gd name="T82" fmla="*/ 33 w 33"/>
                <a:gd name="T83" fmla="*/ 50 h 68"/>
                <a:gd name="T84" fmla="*/ 33 w 33"/>
                <a:gd name="T85" fmla="*/ 21 h 68"/>
                <a:gd name="T86" fmla="*/ 33 w 33"/>
                <a:gd name="T87" fmla="*/ 21 h 68"/>
                <a:gd name="T88" fmla="*/ 33 w 33"/>
                <a:gd name="T89" fmla="*/ 21 h 68"/>
                <a:gd name="T90" fmla="*/ 12 w 33"/>
                <a:gd name="T91" fmla="*/ 2 h 68"/>
                <a:gd name="T92" fmla="*/ 33 w 33"/>
                <a:gd name="T93" fmla="*/ 21 h 68"/>
                <a:gd name="T94" fmla="*/ 25 w 33"/>
                <a:gd name="T95" fmla="*/ 11 h 68"/>
                <a:gd name="T96" fmla="*/ 25 w 33"/>
                <a:gd name="T97" fmla="*/ 11 h 68"/>
                <a:gd name="T98" fmla="*/ 12 w 33"/>
                <a:gd name="T99" fmla="*/ 2 h 68"/>
                <a:gd name="T100" fmla="*/ 12 w 33"/>
                <a:gd name="T101" fmla="*/ 2 h 68"/>
                <a:gd name="T102" fmla="*/ 12 w 33"/>
                <a:gd name="T103" fmla="*/ 2 h 68"/>
                <a:gd name="T104" fmla="*/ 12 w 33"/>
                <a:gd name="T105" fmla="*/ 2 h 68"/>
                <a:gd name="T106" fmla="*/ 0 w 33"/>
                <a:gd name="T107" fmla="*/ 0 h 68"/>
                <a:gd name="T108" fmla="*/ 0 w 33"/>
                <a:gd name="T109" fmla="*/ 0 h 68"/>
                <a:gd name="T110" fmla="*/ 0 w 33"/>
                <a:gd name="T111" fmla="*/ 0 h 68"/>
                <a:gd name="T112" fmla="*/ 4 w 33"/>
                <a:gd name="T113" fmla="*/ 1 h 68"/>
                <a:gd name="T114" fmla="*/ 0 w 33"/>
                <a:gd name="T11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8">
                  <a:moveTo>
                    <a:pt x="15" y="68"/>
                  </a:moveTo>
                  <a:cubicBezTo>
                    <a:pt x="15" y="68"/>
                    <a:pt x="15" y="68"/>
                    <a:pt x="15" y="68"/>
                  </a:cubicBezTo>
                  <a:cubicBezTo>
                    <a:pt x="15" y="68"/>
                    <a:pt x="15" y="68"/>
                    <a:pt x="15" y="68"/>
                  </a:cubicBezTo>
                  <a:moveTo>
                    <a:pt x="24" y="62"/>
                  </a:moveTo>
                  <a:cubicBezTo>
                    <a:pt x="22" y="64"/>
                    <a:pt x="19" y="66"/>
                    <a:pt x="15" y="68"/>
                  </a:cubicBezTo>
                  <a:cubicBezTo>
                    <a:pt x="18" y="66"/>
                    <a:pt x="22" y="64"/>
                    <a:pt x="24" y="62"/>
                  </a:cubicBezTo>
                  <a:moveTo>
                    <a:pt x="25" y="61"/>
                  </a:moveTo>
                  <a:cubicBezTo>
                    <a:pt x="25" y="61"/>
                    <a:pt x="24" y="62"/>
                    <a:pt x="24" y="62"/>
                  </a:cubicBezTo>
                  <a:cubicBezTo>
                    <a:pt x="24" y="62"/>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1"/>
                  </a:moveTo>
                  <a:cubicBezTo>
                    <a:pt x="26" y="61"/>
                    <a:pt x="26" y="61"/>
                    <a:pt x="26" y="61"/>
                  </a:cubicBezTo>
                  <a:cubicBezTo>
                    <a:pt x="26" y="61"/>
                    <a:pt x="26" y="61"/>
                    <a:pt x="26"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2" y="51"/>
                  </a:moveTo>
                  <a:cubicBezTo>
                    <a:pt x="31" y="54"/>
                    <a:pt x="29" y="57"/>
                    <a:pt x="26" y="60"/>
                  </a:cubicBezTo>
                  <a:cubicBezTo>
                    <a:pt x="29" y="57"/>
                    <a:pt x="31" y="54"/>
                    <a:pt x="32" y="51"/>
                  </a:cubicBezTo>
                  <a:moveTo>
                    <a:pt x="33" y="50"/>
                  </a:moveTo>
                  <a:cubicBezTo>
                    <a:pt x="33" y="50"/>
                    <a:pt x="33" y="50"/>
                    <a:pt x="33" y="50"/>
                  </a:cubicBezTo>
                  <a:cubicBezTo>
                    <a:pt x="33" y="50"/>
                    <a:pt x="33" y="50"/>
                    <a:pt x="33" y="50"/>
                  </a:cubicBezTo>
                  <a:moveTo>
                    <a:pt x="33" y="21"/>
                  </a:moveTo>
                  <a:cubicBezTo>
                    <a:pt x="33" y="21"/>
                    <a:pt x="33" y="21"/>
                    <a:pt x="33" y="21"/>
                  </a:cubicBezTo>
                  <a:cubicBezTo>
                    <a:pt x="33" y="21"/>
                    <a:pt x="33" y="21"/>
                    <a:pt x="33" y="21"/>
                  </a:cubicBezTo>
                  <a:moveTo>
                    <a:pt x="12" y="2"/>
                  </a:moveTo>
                  <a:cubicBezTo>
                    <a:pt x="21" y="6"/>
                    <a:pt x="29" y="13"/>
                    <a:pt x="33" y="21"/>
                  </a:cubicBezTo>
                  <a:cubicBezTo>
                    <a:pt x="31" y="17"/>
                    <a:pt x="28" y="14"/>
                    <a:pt x="25" y="11"/>
                  </a:cubicBezTo>
                  <a:cubicBezTo>
                    <a:pt x="25" y="11"/>
                    <a:pt x="25" y="11"/>
                    <a:pt x="25" y="11"/>
                  </a:cubicBezTo>
                  <a:cubicBezTo>
                    <a:pt x="22" y="7"/>
                    <a:pt x="17" y="4"/>
                    <a:pt x="12" y="2"/>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F77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66">
              <a:extLst>
                <a:ext uri="{FF2B5EF4-FFF2-40B4-BE49-F238E27FC236}">
                  <a16:creationId xmlns:a16="http://schemas.microsoft.com/office/drawing/2014/main" id="{9BD8566B-47CA-BA49-8BFC-4D7FFC9C61B4}"/>
                </a:ext>
              </a:extLst>
            </p:cNvPr>
            <p:cNvSpPr>
              <a:spLocks/>
            </p:cNvSpPr>
            <p:nvPr/>
          </p:nvSpPr>
          <p:spPr bwMode="auto">
            <a:xfrm>
              <a:off x="8430709" y="1093787"/>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5 w 86"/>
                <a:gd name="T13" fmla="*/ 68 h 71"/>
                <a:gd name="T14" fmla="*/ 65 w 86"/>
                <a:gd name="T15" fmla="*/ 68 h 71"/>
                <a:gd name="T16" fmla="*/ 65 w 86"/>
                <a:gd name="T17" fmla="*/ 68 h 71"/>
                <a:gd name="T18" fmla="*/ 74 w 86"/>
                <a:gd name="T19" fmla="*/ 62 h 71"/>
                <a:gd name="T20" fmla="*/ 74 w 86"/>
                <a:gd name="T21" fmla="*/ 62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5 w 86"/>
                <a:gd name="T37" fmla="*/ 61 h 71"/>
                <a:gd name="T38" fmla="*/ 75 w 86"/>
                <a:gd name="T39" fmla="*/ 61 h 71"/>
                <a:gd name="T40" fmla="*/ 75 w 86"/>
                <a:gd name="T41" fmla="*/ 61 h 71"/>
                <a:gd name="T42" fmla="*/ 75 w 86"/>
                <a:gd name="T43" fmla="*/ 61 h 71"/>
                <a:gd name="T44" fmla="*/ 76 w 86"/>
                <a:gd name="T45" fmla="*/ 61 h 71"/>
                <a:gd name="T46" fmla="*/ 76 w 86"/>
                <a:gd name="T47" fmla="*/ 61 h 71"/>
                <a:gd name="T48" fmla="*/ 76 w 86"/>
                <a:gd name="T49" fmla="*/ 60 h 71"/>
                <a:gd name="T50" fmla="*/ 76 w 86"/>
                <a:gd name="T51" fmla="*/ 60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2 w 86"/>
                <a:gd name="T67" fmla="*/ 51 h 71"/>
                <a:gd name="T68" fmla="*/ 83 w 86"/>
                <a:gd name="T69" fmla="*/ 50 h 71"/>
                <a:gd name="T70" fmla="*/ 83 w 86"/>
                <a:gd name="T71" fmla="*/ 50 h 71"/>
                <a:gd name="T72" fmla="*/ 86 w 86"/>
                <a:gd name="T73" fmla="*/ 36 h 71"/>
                <a:gd name="T74" fmla="*/ 83 w 86"/>
                <a:gd name="T75" fmla="*/ 21 h 71"/>
                <a:gd name="T76" fmla="*/ 83 w 86"/>
                <a:gd name="T77" fmla="*/ 21 h 71"/>
                <a:gd name="T78" fmla="*/ 83 w 86"/>
                <a:gd name="T79" fmla="*/ 21 h 71"/>
                <a:gd name="T80" fmla="*/ 62 w 86"/>
                <a:gd name="T81" fmla="*/ 2 h 71"/>
                <a:gd name="T82" fmla="*/ 62 w 86"/>
                <a:gd name="T83" fmla="*/ 2 h 71"/>
                <a:gd name="T84" fmla="*/ 62 w 86"/>
                <a:gd name="T85" fmla="*/ 2 h 71"/>
                <a:gd name="T86" fmla="*/ 54 w 86"/>
                <a:gd name="T87" fmla="*/ 1 h 71"/>
                <a:gd name="T88" fmla="*/ 50 w 86"/>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60" y="70"/>
                    <a:pt x="65" y="68"/>
                  </a:cubicBezTo>
                  <a:cubicBezTo>
                    <a:pt x="65" y="68"/>
                    <a:pt x="65" y="68"/>
                    <a:pt x="65" y="68"/>
                  </a:cubicBezTo>
                  <a:cubicBezTo>
                    <a:pt x="65" y="68"/>
                    <a:pt x="65" y="68"/>
                    <a:pt x="65" y="68"/>
                  </a:cubicBezTo>
                  <a:cubicBezTo>
                    <a:pt x="69" y="66"/>
                    <a:pt x="72" y="64"/>
                    <a:pt x="74" y="62"/>
                  </a:cubicBezTo>
                  <a:cubicBezTo>
                    <a:pt x="74" y="62"/>
                    <a:pt x="74" y="62"/>
                    <a:pt x="74" y="62"/>
                  </a:cubicBezTo>
                  <a:cubicBezTo>
                    <a:pt x="74" y="62"/>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1"/>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2" y="51"/>
                  </a:cubicBezTo>
                  <a:cubicBezTo>
                    <a:pt x="82" y="50"/>
                    <a:pt x="82" y="50"/>
                    <a:pt x="83" y="50"/>
                  </a:cubicBezTo>
                  <a:cubicBezTo>
                    <a:pt x="83" y="50"/>
                    <a:pt x="83" y="50"/>
                    <a:pt x="83" y="50"/>
                  </a:cubicBezTo>
                  <a:cubicBezTo>
                    <a:pt x="85" y="46"/>
                    <a:pt x="86" y="41"/>
                    <a:pt x="86" y="36"/>
                  </a:cubicBezTo>
                  <a:cubicBezTo>
                    <a:pt x="86" y="31"/>
                    <a:pt x="85" y="26"/>
                    <a:pt x="83" y="21"/>
                  </a:cubicBezTo>
                  <a:cubicBezTo>
                    <a:pt x="83" y="21"/>
                    <a:pt x="83" y="21"/>
                    <a:pt x="83" y="21"/>
                  </a:cubicBezTo>
                  <a:cubicBezTo>
                    <a:pt x="83" y="21"/>
                    <a:pt x="83" y="21"/>
                    <a:pt x="83" y="21"/>
                  </a:cubicBezTo>
                  <a:cubicBezTo>
                    <a:pt x="79" y="13"/>
                    <a:pt x="71" y="6"/>
                    <a:pt x="62" y="2"/>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F34D00"/>
            </a:solidFill>
            <a:ln w="12700">
              <a:solidFill>
                <a:srgbClr val="F34D00"/>
              </a:solidFill>
            </a:ln>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92551AAD-052B-1843-8D6E-1B8836DB5481}"/>
              </a:ext>
            </a:extLst>
          </p:cNvPr>
          <p:cNvSpPr>
            <a:spLocks noGrp="1"/>
          </p:cNvSpPr>
          <p:nvPr>
            <p:ph type="title"/>
          </p:nvPr>
        </p:nvSpPr>
        <p:spPr/>
        <p:txBody>
          <a:bodyPr/>
          <a:lstStyle/>
          <a:p>
            <a:r>
              <a:rPr lang="en-US"/>
              <a:t>And time is a critical factor</a:t>
            </a:r>
            <a:endParaRPr lang="en-US" dirty="0"/>
          </a:p>
        </p:txBody>
      </p:sp>
      <p:sp>
        <p:nvSpPr>
          <p:cNvPr id="234" name="TextBox 233">
            <a:extLst>
              <a:ext uri="{FF2B5EF4-FFF2-40B4-BE49-F238E27FC236}">
                <a16:creationId xmlns:a16="http://schemas.microsoft.com/office/drawing/2014/main" id="{44F35191-4966-BB4D-8EF1-EF1B7864C5CA}"/>
              </a:ext>
            </a:extLst>
          </p:cNvPr>
          <p:cNvSpPr txBox="1"/>
          <p:nvPr/>
        </p:nvSpPr>
        <p:spPr>
          <a:xfrm>
            <a:off x="2464863" y="1201738"/>
            <a:ext cx="1406126" cy="400110"/>
          </a:xfrm>
          <a:prstGeom prst="rect">
            <a:avLst/>
          </a:prstGeom>
          <a:noFill/>
        </p:spPr>
        <p:txBody>
          <a:bodyPr wrap="square" lIns="0" rtlCol="0">
            <a:spAutoFit/>
          </a:bodyPr>
          <a:lstStyle/>
          <a:p>
            <a:pPr marR="0" lvl="0" defTabSz="914400" eaLnBrk="1" fontAlgn="auto" latinLnBrk="0" hangingPunct="1">
              <a:lnSpc>
                <a:spcPct val="100000"/>
              </a:lnSpc>
              <a:spcBef>
                <a:spcPts val="0"/>
              </a:spcBef>
              <a:spcAft>
                <a:spcPts val="0"/>
              </a:spcAft>
              <a:buClrTx/>
              <a:buSzTx/>
              <a:buFont typeface="Wingdings" charset="2"/>
              <a:buNone/>
              <a:tabLst/>
              <a:defRPr/>
            </a:pPr>
            <a:r>
              <a:rPr lang="en-US" sz="1000" dirty="0">
                <a:latin typeface="+mn-lt"/>
                <a:cs typeface="Arial" charset="0"/>
              </a:rPr>
              <a:t>Risk of a major breach in the next 24 months</a:t>
            </a:r>
          </a:p>
        </p:txBody>
      </p:sp>
      <p:grpSp>
        <p:nvGrpSpPr>
          <p:cNvPr id="239" name="Group 238">
            <a:extLst>
              <a:ext uri="{FF2B5EF4-FFF2-40B4-BE49-F238E27FC236}">
                <a16:creationId xmlns:a16="http://schemas.microsoft.com/office/drawing/2014/main" id="{83877093-3E68-D340-BDFB-85354A3A970E}"/>
              </a:ext>
            </a:extLst>
          </p:cNvPr>
          <p:cNvGrpSpPr/>
          <p:nvPr/>
        </p:nvGrpSpPr>
        <p:grpSpPr>
          <a:xfrm>
            <a:off x="1960219" y="2211213"/>
            <a:ext cx="423650" cy="1140179"/>
            <a:chOff x="4294987" y="765753"/>
            <a:chExt cx="619348" cy="1666865"/>
          </a:xfrm>
        </p:grpSpPr>
        <p:sp>
          <p:nvSpPr>
            <p:cNvPr id="240" name="Rectangle 6">
              <a:extLst>
                <a:ext uri="{FF2B5EF4-FFF2-40B4-BE49-F238E27FC236}">
                  <a16:creationId xmlns:a16="http://schemas.microsoft.com/office/drawing/2014/main" id="{3CEDE12C-7F14-4A44-8BB5-1A703051C30F}"/>
                </a:ext>
              </a:extLst>
            </p:cNvPr>
            <p:cNvSpPr>
              <a:spLocks noChangeArrowheads="1"/>
            </p:cNvSpPr>
            <p:nvPr/>
          </p:nvSpPr>
          <p:spPr bwMode="auto">
            <a:xfrm>
              <a:off x="4502100" y="1886953"/>
              <a:ext cx="1992" cy="25889"/>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1" name="Rectangle 7">
              <a:extLst>
                <a:ext uri="{FF2B5EF4-FFF2-40B4-BE49-F238E27FC236}">
                  <a16:creationId xmlns:a16="http://schemas.microsoft.com/office/drawing/2014/main" id="{88F95C47-6533-3D45-8308-D13E3FCC02FB}"/>
                </a:ext>
              </a:extLst>
            </p:cNvPr>
            <p:cNvSpPr>
              <a:spLocks noChangeArrowheads="1"/>
            </p:cNvSpPr>
            <p:nvPr/>
          </p:nvSpPr>
          <p:spPr bwMode="auto">
            <a:xfrm>
              <a:off x="4502100" y="1751533"/>
              <a:ext cx="1992" cy="25889"/>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2" name="Rectangle 8">
              <a:extLst>
                <a:ext uri="{FF2B5EF4-FFF2-40B4-BE49-F238E27FC236}">
                  <a16:creationId xmlns:a16="http://schemas.microsoft.com/office/drawing/2014/main" id="{ACFE4336-83C7-A849-B881-9AAF8ED1FF02}"/>
                </a:ext>
              </a:extLst>
            </p:cNvPr>
            <p:cNvSpPr>
              <a:spLocks noChangeArrowheads="1"/>
            </p:cNvSpPr>
            <p:nvPr/>
          </p:nvSpPr>
          <p:spPr bwMode="auto">
            <a:xfrm>
              <a:off x="4502100" y="1612131"/>
              <a:ext cx="1992" cy="27881"/>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3" name="Freeform 117">
              <a:extLst>
                <a:ext uri="{FF2B5EF4-FFF2-40B4-BE49-F238E27FC236}">
                  <a16:creationId xmlns:a16="http://schemas.microsoft.com/office/drawing/2014/main" id="{F110AF26-64B3-7E4E-98CB-FDCD676C7B60}"/>
                </a:ext>
              </a:extLst>
            </p:cNvPr>
            <p:cNvSpPr>
              <a:spLocks/>
            </p:cNvSpPr>
            <p:nvPr/>
          </p:nvSpPr>
          <p:spPr bwMode="auto">
            <a:xfrm>
              <a:off x="4294987" y="765753"/>
              <a:ext cx="619348" cy="1666865"/>
            </a:xfrm>
            <a:custGeom>
              <a:avLst/>
              <a:gdLst>
                <a:gd name="T0" fmla="*/ 311 w 311"/>
                <a:gd name="T1" fmla="*/ 837 h 837"/>
                <a:gd name="T2" fmla="*/ 0 w 311"/>
                <a:gd name="T3" fmla="*/ 837 h 837"/>
                <a:gd name="T4" fmla="*/ 0 w 311"/>
                <a:gd name="T5" fmla="*/ 48 h 837"/>
                <a:gd name="T6" fmla="*/ 311 w 311"/>
                <a:gd name="T7" fmla="*/ 0 h 837"/>
                <a:gd name="T8" fmla="*/ 311 w 311"/>
                <a:gd name="T9" fmla="*/ 837 h 837"/>
              </a:gdLst>
              <a:ahLst/>
              <a:cxnLst>
                <a:cxn ang="0">
                  <a:pos x="T0" y="T1"/>
                </a:cxn>
                <a:cxn ang="0">
                  <a:pos x="T2" y="T3"/>
                </a:cxn>
                <a:cxn ang="0">
                  <a:pos x="T4" y="T5"/>
                </a:cxn>
                <a:cxn ang="0">
                  <a:pos x="T6" y="T7"/>
                </a:cxn>
                <a:cxn ang="0">
                  <a:pos x="T8" y="T9"/>
                </a:cxn>
              </a:cxnLst>
              <a:rect l="0" t="0" r="r" b="b"/>
              <a:pathLst>
                <a:path w="311" h="837">
                  <a:moveTo>
                    <a:pt x="311" y="837"/>
                  </a:moveTo>
                  <a:lnTo>
                    <a:pt x="0" y="837"/>
                  </a:lnTo>
                  <a:lnTo>
                    <a:pt x="0" y="48"/>
                  </a:lnTo>
                  <a:lnTo>
                    <a:pt x="311" y="0"/>
                  </a:lnTo>
                  <a:lnTo>
                    <a:pt x="311" y="837"/>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4" name="Rectangle 118">
              <a:extLst>
                <a:ext uri="{FF2B5EF4-FFF2-40B4-BE49-F238E27FC236}">
                  <a16:creationId xmlns:a16="http://schemas.microsoft.com/office/drawing/2014/main" id="{48FA43DC-E37A-2F45-9F2C-3A0191FAB96F}"/>
                </a:ext>
              </a:extLst>
            </p:cNvPr>
            <p:cNvSpPr>
              <a:spLocks noChangeArrowheads="1"/>
            </p:cNvSpPr>
            <p:nvPr/>
          </p:nvSpPr>
          <p:spPr bwMode="auto">
            <a:xfrm>
              <a:off x="4340791" y="899181"/>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5" name="Rectangle 119">
              <a:extLst>
                <a:ext uri="{FF2B5EF4-FFF2-40B4-BE49-F238E27FC236}">
                  <a16:creationId xmlns:a16="http://schemas.microsoft.com/office/drawing/2014/main" id="{D08410B8-CFDF-3047-909F-674828379378}"/>
                </a:ext>
              </a:extLst>
            </p:cNvPr>
            <p:cNvSpPr>
              <a:spLocks noChangeArrowheads="1"/>
            </p:cNvSpPr>
            <p:nvPr/>
          </p:nvSpPr>
          <p:spPr bwMode="auto">
            <a:xfrm>
              <a:off x="4340791" y="1004730"/>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6" name="Rectangle 120">
              <a:extLst>
                <a:ext uri="{FF2B5EF4-FFF2-40B4-BE49-F238E27FC236}">
                  <a16:creationId xmlns:a16="http://schemas.microsoft.com/office/drawing/2014/main" id="{97369082-FC6C-B947-947C-25E7626113B8}"/>
                </a:ext>
              </a:extLst>
            </p:cNvPr>
            <p:cNvSpPr>
              <a:spLocks noChangeArrowheads="1"/>
            </p:cNvSpPr>
            <p:nvPr/>
          </p:nvSpPr>
          <p:spPr bwMode="auto">
            <a:xfrm>
              <a:off x="4340791" y="1104303"/>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7" name="Rectangle 121">
              <a:extLst>
                <a:ext uri="{FF2B5EF4-FFF2-40B4-BE49-F238E27FC236}">
                  <a16:creationId xmlns:a16="http://schemas.microsoft.com/office/drawing/2014/main" id="{61FA0319-78AF-8D4C-8190-13CD2D132016}"/>
                </a:ext>
              </a:extLst>
            </p:cNvPr>
            <p:cNvSpPr>
              <a:spLocks noChangeArrowheads="1"/>
            </p:cNvSpPr>
            <p:nvPr/>
          </p:nvSpPr>
          <p:spPr bwMode="auto">
            <a:xfrm>
              <a:off x="4340791" y="1207860"/>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8" name="Rectangle 122">
              <a:extLst>
                <a:ext uri="{FF2B5EF4-FFF2-40B4-BE49-F238E27FC236}">
                  <a16:creationId xmlns:a16="http://schemas.microsoft.com/office/drawing/2014/main" id="{AC5440AF-3D06-4F41-A13B-2CBFB7935C6B}"/>
                </a:ext>
              </a:extLst>
            </p:cNvPr>
            <p:cNvSpPr>
              <a:spLocks noChangeArrowheads="1"/>
            </p:cNvSpPr>
            <p:nvPr/>
          </p:nvSpPr>
          <p:spPr bwMode="auto">
            <a:xfrm>
              <a:off x="4340791" y="1311417"/>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9" name="Rectangle 123">
              <a:extLst>
                <a:ext uri="{FF2B5EF4-FFF2-40B4-BE49-F238E27FC236}">
                  <a16:creationId xmlns:a16="http://schemas.microsoft.com/office/drawing/2014/main" id="{2199B5EF-3005-944B-BC92-E011227200F5}"/>
                </a:ext>
              </a:extLst>
            </p:cNvPr>
            <p:cNvSpPr>
              <a:spLocks noChangeArrowheads="1"/>
            </p:cNvSpPr>
            <p:nvPr/>
          </p:nvSpPr>
          <p:spPr bwMode="auto">
            <a:xfrm>
              <a:off x="4340791" y="1412982"/>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0" name="Rectangle 124">
              <a:extLst>
                <a:ext uri="{FF2B5EF4-FFF2-40B4-BE49-F238E27FC236}">
                  <a16:creationId xmlns:a16="http://schemas.microsoft.com/office/drawing/2014/main" id="{CC0E61A3-1B39-6A42-9141-3D260BD8BCF3}"/>
                </a:ext>
              </a:extLst>
            </p:cNvPr>
            <p:cNvSpPr>
              <a:spLocks noChangeArrowheads="1"/>
            </p:cNvSpPr>
            <p:nvPr/>
          </p:nvSpPr>
          <p:spPr bwMode="auto">
            <a:xfrm>
              <a:off x="4340791" y="1516540"/>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1" name="Rectangle 125">
              <a:extLst>
                <a:ext uri="{FF2B5EF4-FFF2-40B4-BE49-F238E27FC236}">
                  <a16:creationId xmlns:a16="http://schemas.microsoft.com/office/drawing/2014/main" id="{E5B2AEF5-8A4C-8A42-B8C3-4C357DFEB70B}"/>
                </a:ext>
              </a:extLst>
            </p:cNvPr>
            <p:cNvSpPr>
              <a:spLocks noChangeArrowheads="1"/>
            </p:cNvSpPr>
            <p:nvPr/>
          </p:nvSpPr>
          <p:spPr bwMode="auto">
            <a:xfrm>
              <a:off x="4340791" y="1620096"/>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2" name="Rectangle 126">
              <a:extLst>
                <a:ext uri="{FF2B5EF4-FFF2-40B4-BE49-F238E27FC236}">
                  <a16:creationId xmlns:a16="http://schemas.microsoft.com/office/drawing/2014/main" id="{3142266E-B7DA-D944-8694-798AE8C82B54}"/>
                </a:ext>
              </a:extLst>
            </p:cNvPr>
            <p:cNvSpPr>
              <a:spLocks noChangeArrowheads="1"/>
            </p:cNvSpPr>
            <p:nvPr/>
          </p:nvSpPr>
          <p:spPr bwMode="auto">
            <a:xfrm>
              <a:off x="4340791" y="1719670"/>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3" name="Rectangle 127">
              <a:extLst>
                <a:ext uri="{FF2B5EF4-FFF2-40B4-BE49-F238E27FC236}">
                  <a16:creationId xmlns:a16="http://schemas.microsoft.com/office/drawing/2014/main" id="{0349FE00-52E9-1343-B3F8-57B8DA2A4A61}"/>
                </a:ext>
              </a:extLst>
            </p:cNvPr>
            <p:cNvSpPr>
              <a:spLocks noChangeArrowheads="1"/>
            </p:cNvSpPr>
            <p:nvPr/>
          </p:nvSpPr>
          <p:spPr bwMode="auto">
            <a:xfrm>
              <a:off x="4340791" y="1825218"/>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2" name="Rectangle 128">
              <a:extLst>
                <a:ext uri="{FF2B5EF4-FFF2-40B4-BE49-F238E27FC236}">
                  <a16:creationId xmlns:a16="http://schemas.microsoft.com/office/drawing/2014/main" id="{7B80AD31-A8E7-3C40-8765-7F0B3F5D4A82}"/>
                </a:ext>
              </a:extLst>
            </p:cNvPr>
            <p:cNvSpPr>
              <a:spLocks noChangeArrowheads="1"/>
            </p:cNvSpPr>
            <p:nvPr/>
          </p:nvSpPr>
          <p:spPr bwMode="auto">
            <a:xfrm>
              <a:off x="4340791" y="1928775"/>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3" name="Rectangle 129">
              <a:extLst>
                <a:ext uri="{FF2B5EF4-FFF2-40B4-BE49-F238E27FC236}">
                  <a16:creationId xmlns:a16="http://schemas.microsoft.com/office/drawing/2014/main" id="{684A7226-EC5B-FD48-A3D4-9E70A2E09823}"/>
                </a:ext>
              </a:extLst>
            </p:cNvPr>
            <p:cNvSpPr>
              <a:spLocks noChangeArrowheads="1"/>
            </p:cNvSpPr>
            <p:nvPr/>
          </p:nvSpPr>
          <p:spPr bwMode="auto">
            <a:xfrm>
              <a:off x="4340791" y="2028348"/>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4" name="Rectangle 130">
              <a:extLst>
                <a:ext uri="{FF2B5EF4-FFF2-40B4-BE49-F238E27FC236}">
                  <a16:creationId xmlns:a16="http://schemas.microsoft.com/office/drawing/2014/main" id="{C03C653A-2437-6C4F-97DE-B6D8FD879311}"/>
                </a:ext>
              </a:extLst>
            </p:cNvPr>
            <p:cNvSpPr>
              <a:spLocks noChangeArrowheads="1"/>
            </p:cNvSpPr>
            <p:nvPr/>
          </p:nvSpPr>
          <p:spPr bwMode="auto">
            <a:xfrm>
              <a:off x="4340791" y="2131905"/>
              <a:ext cx="527741" cy="57752"/>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5" name="Rectangle 131">
              <a:extLst>
                <a:ext uri="{FF2B5EF4-FFF2-40B4-BE49-F238E27FC236}">
                  <a16:creationId xmlns:a16="http://schemas.microsoft.com/office/drawing/2014/main" id="{42AA63B3-C9BC-7A48-8F86-FF69D7174AAB}"/>
                </a:ext>
              </a:extLst>
            </p:cNvPr>
            <p:cNvSpPr>
              <a:spLocks noChangeArrowheads="1"/>
            </p:cNvSpPr>
            <p:nvPr/>
          </p:nvSpPr>
          <p:spPr bwMode="auto">
            <a:xfrm>
              <a:off x="4452313" y="2225505"/>
              <a:ext cx="304696" cy="20711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6" name="Rectangle 132">
              <a:extLst>
                <a:ext uri="{FF2B5EF4-FFF2-40B4-BE49-F238E27FC236}">
                  <a16:creationId xmlns:a16="http://schemas.microsoft.com/office/drawing/2014/main" id="{22E1C59A-F3CB-594E-873E-CC25AFAF475A}"/>
                </a:ext>
              </a:extLst>
            </p:cNvPr>
            <p:cNvSpPr>
              <a:spLocks noChangeArrowheads="1"/>
            </p:cNvSpPr>
            <p:nvPr/>
          </p:nvSpPr>
          <p:spPr bwMode="auto">
            <a:xfrm>
              <a:off x="4599681" y="869309"/>
              <a:ext cx="9958" cy="1563309"/>
            </a:xfrm>
            <a:prstGeom prst="rect">
              <a:avLst/>
            </a:pr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317" name="Group 316">
            <a:extLst>
              <a:ext uri="{FF2B5EF4-FFF2-40B4-BE49-F238E27FC236}">
                <a16:creationId xmlns:a16="http://schemas.microsoft.com/office/drawing/2014/main" id="{6B255D61-C1D9-C24C-A589-C00469111E6A}"/>
              </a:ext>
            </a:extLst>
          </p:cNvPr>
          <p:cNvGrpSpPr/>
          <p:nvPr/>
        </p:nvGrpSpPr>
        <p:grpSpPr>
          <a:xfrm>
            <a:off x="1233018" y="1985743"/>
            <a:ext cx="682824" cy="1365649"/>
            <a:chOff x="9668891" y="2918534"/>
            <a:chExt cx="998242" cy="1996486"/>
          </a:xfrm>
        </p:grpSpPr>
        <p:sp>
          <p:nvSpPr>
            <p:cNvPr id="318" name="Rectangle 152">
              <a:extLst>
                <a:ext uri="{FF2B5EF4-FFF2-40B4-BE49-F238E27FC236}">
                  <a16:creationId xmlns:a16="http://schemas.microsoft.com/office/drawing/2014/main" id="{A81D2B70-907C-BB4B-824E-4E57DA14F280}"/>
                </a:ext>
              </a:extLst>
            </p:cNvPr>
            <p:cNvSpPr>
              <a:spLocks noChangeArrowheads="1"/>
            </p:cNvSpPr>
            <p:nvPr/>
          </p:nvSpPr>
          <p:spPr bwMode="auto">
            <a:xfrm flipH="1">
              <a:off x="9993319" y="2918534"/>
              <a:ext cx="349384" cy="15597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9" name="Rectangle 154">
              <a:extLst>
                <a:ext uri="{FF2B5EF4-FFF2-40B4-BE49-F238E27FC236}">
                  <a16:creationId xmlns:a16="http://schemas.microsoft.com/office/drawing/2014/main" id="{B693A03E-2929-234E-8291-8EF07EEBD5B0}"/>
                </a:ext>
              </a:extLst>
            </p:cNvPr>
            <p:cNvSpPr>
              <a:spLocks noChangeArrowheads="1"/>
            </p:cNvSpPr>
            <p:nvPr/>
          </p:nvSpPr>
          <p:spPr bwMode="auto">
            <a:xfrm flipH="1">
              <a:off x="9743759" y="3034995"/>
              <a:ext cx="848506" cy="21420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0" name="Rectangle 155">
              <a:extLst>
                <a:ext uri="{FF2B5EF4-FFF2-40B4-BE49-F238E27FC236}">
                  <a16:creationId xmlns:a16="http://schemas.microsoft.com/office/drawing/2014/main" id="{6C5B5AD3-F32B-F843-8A78-71A2ADEB9347}"/>
                </a:ext>
              </a:extLst>
            </p:cNvPr>
            <p:cNvSpPr>
              <a:spLocks noChangeArrowheads="1"/>
            </p:cNvSpPr>
            <p:nvPr/>
          </p:nvSpPr>
          <p:spPr bwMode="auto">
            <a:xfrm flipH="1">
              <a:off x="9668891" y="3224245"/>
              <a:ext cx="998242" cy="169077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1" name="Rectangle 156">
              <a:extLst>
                <a:ext uri="{FF2B5EF4-FFF2-40B4-BE49-F238E27FC236}">
                  <a16:creationId xmlns:a16="http://schemas.microsoft.com/office/drawing/2014/main" id="{9165D81D-18E5-9A40-9E24-997F9F5603CF}"/>
                </a:ext>
              </a:extLst>
            </p:cNvPr>
            <p:cNvSpPr>
              <a:spLocks noChangeArrowheads="1"/>
            </p:cNvSpPr>
            <p:nvPr/>
          </p:nvSpPr>
          <p:spPr bwMode="auto">
            <a:xfrm flipH="1">
              <a:off x="10446688" y="3074509"/>
              <a:ext cx="60310" cy="10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2" name="Rectangle 157">
              <a:extLst>
                <a:ext uri="{FF2B5EF4-FFF2-40B4-BE49-F238E27FC236}">
                  <a16:creationId xmlns:a16="http://schemas.microsoft.com/office/drawing/2014/main" id="{CAD299EA-313A-264E-9018-0E402EE2D58E}"/>
                </a:ext>
              </a:extLst>
            </p:cNvPr>
            <p:cNvSpPr>
              <a:spLocks noChangeArrowheads="1"/>
            </p:cNvSpPr>
            <p:nvPr/>
          </p:nvSpPr>
          <p:spPr bwMode="auto">
            <a:xfrm flipH="1">
              <a:off x="10342705" y="3074509"/>
              <a:ext cx="60310" cy="10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3" name="Rectangle 158">
              <a:extLst>
                <a:ext uri="{FF2B5EF4-FFF2-40B4-BE49-F238E27FC236}">
                  <a16:creationId xmlns:a16="http://schemas.microsoft.com/office/drawing/2014/main" id="{5CEC3987-7E23-5D41-92A4-E2F7584D852A}"/>
                </a:ext>
              </a:extLst>
            </p:cNvPr>
            <p:cNvSpPr>
              <a:spLocks noChangeArrowheads="1"/>
            </p:cNvSpPr>
            <p:nvPr/>
          </p:nvSpPr>
          <p:spPr bwMode="auto">
            <a:xfrm flipH="1">
              <a:off x="10234561" y="3074509"/>
              <a:ext cx="60310" cy="10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4" name="Rectangle 159">
              <a:extLst>
                <a:ext uri="{FF2B5EF4-FFF2-40B4-BE49-F238E27FC236}">
                  <a16:creationId xmlns:a16="http://schemas.microsoft.com/office/drawing/2014/main" id="{0247E8D2-E4E3-0748-82C2-4CF792E8E156}"/>
                </a:ext>
              </a:extLst>
            </p:cNvPr>
            <p:cNvSpPr>
              <a:spLocks noChangeArrowheads="1"/>
            </p:cNvSpPr>
            <p:nvPr/>
          </p:nvSpPr>
          <p:spPr bwMode="auto">
            <a:xfrm flipH="1">
              <a:off x="10130577" y="3074509"/>
              <a:ext cx="60310" cy="10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5" name="Rectangle 160">
              <a:extLst>
                <a:ext uri="{FF2B5EF4-FFF2-40B4-BE49-F238E27FC236}">
                  <a16:creationId xmlns:a16="http://schemas.microsoft.com/office/drawing/2014/main" id="{4644CFAE-81E9-7B4B-8C00-ED19C0963C74}"/>
                </a:ext>
              </a:extLst>
            </p:cNvPr>
            <p:cNvSpPr>
              <a:spLocks noChangeArrowheads="1"/>
            </p:cNvSpPr>
            <p:nvPr/>
          </p:nvSpPr>
          <p:spPr bwMode="auto">
            <a:xfrm flipH="1">
              <a:off x="10026594" y="3074509"/>
              <a:ext cx="60310" cy="10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6" name="Rectangle 161">
              <a:extLst>
                <a:ext uri="{FF2B5EF4-FFF2-40B4-BE49-F238E27FC236}">
                  <a16:creationId xmlns:a16="http://schemas.microsoft.com/office/drawing/2014/main" id="{E0E5EC67-9384-D94B-8C3D-1CDDC62EC150}"/>
                </a:ext>
              </a:extLst>
            </p:cNvPr>
            <p:cNvSpPr>
              <a:spLocks noChangeArrowheads="1"/>
            </p:cNvSpPr>
            <p:nvPr/>
          </p:nvSpPr>
          <p:spPr bwMode="auto">
            <a:xfrm flipH="1">
              <a:off x="9920531" y="3074509"/>
              <a:ext cx="60310" cy="10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7" name="Rectangle 162">
              <a:extLst>
                <a:ext uri="{FF2B5EF4-FFF2-40B4-BE49-F238E27FC236}">
                  <a16:creationId xmlns:a16="http://schemas.microsoft.com/office/drawing/2014/main" id="{924455E2-864E-6E4C-B2FF-9CE3B4EE2A07}"/>
                </a:ext>
              </a:extLst>
            </p:cNvPr>
            <p:cNvSpPr>
              <a:spLocks noChangeArrowheads="1"/>
            </p:cNvSpPr>
            <p:nvPr/>
          </p:nvSpPr>
          <p:spPr bwMode="auto">
            <a:xfrm flipH="1">
              <a:off x="9816548" y="3074509"/>
              <a:ext cx="60310" cy="10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8" name="Rectangle 163">
              <a:extLst>
                <a:ext uri="{FF2B5EF4-FFF2-40B4-BE49-F238E27FC236}">
                  <a16:creationId xmlns:a16="http://schemas.microsoft.com/office/drawing/2014/main" id="{4D050CA7-08D8-9347-BC90-C251176CA913}"/>
                </a:ext>
              </a:extLst>
            </p:cNvPr>
            <p:cNvSpPr>
              <a:spLocks noChangeArrowheads="1"/>
            </p:cNvSpPr>
            <p:nvPr/>
          </p:nvSpPr>
          <p:spPr bwMode="auto">
            <a:xfrm flipH="1">
              <a:off x="10550672"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9" name="Rectangle 164">
              <a:extLst>
                <a:ext uri="{FF2B5EF4-FFF2-40B4-BE49-F238E27FC236}">
                  <a16:creationId xmlns:a16="http://schemas.microsoft.com/office/drawing/2014/main" id="{5DADCCDE-C559-784A-9C1B-8B594D218060}"/>
                </a:ext>
              </a:extLst>
            </p:cNvPr>
            <p:cNvSpPr>
              <a:spLocks noChangeArrowheads="1"/>
            </p:cNvSpPr>
            <p:nvPr/>
          </p:nvSpPr>
          <p:spPr bwMode="auto">
            <a:xfrm flipH="1">
              <a:off x="10446688"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0" name="Rectangle 165">
              <a:extLst>
                <a:ext uri="{FF2B5EF4-FFF2-40B4-BE49-F238E27FC236}">
                  <a16:creationId xmlns:a16="http://schemas.microsoft.com/office/drawing/2014/main" id="{D7D5C862-EAB2-BF41-AEC9-EABC781DBDBE}"/>
                </a:ext>
              </a:extLst>
            </p:cNvPr>
            <p:cNvSpPr>
              <a:spLocks noChangeArrowheads="1"/>
            </p:cNvSpPr>
            <p:nvPr/>
          </p:nvSpPr>
          <p:spPr bwMode="auto">
            <a:xfrm flipH="1">
              <a:off x="10342705"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1" name="Rectangle 166">
              <a:extLst>
                <a:ext uri="{FF2B5EF4-FFF2-40B4-BE49-F238E27FC236}">
                  <a16:creationId xmlns:a16="http://schemas.microsoft.com/office/drawing/2014/main" id="{40F59C4B-46C7-6047-AA95-9EAE025E3A3D}"/>
                </a:ext>
              </a:extLst>
            </p:cNvPr>
            <p:cNvSpPr>
              <a:spLocks noChangeArrowheads="1"/>
            </p:cNvSpPr>
            <p:nvPr/>
          </p:nvSpPr>
          <p:spPr bwMode="auto">
            <a:xfrm flipH="1">
              <a:off x="10234561"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2" name="Rectangle 167">
              <a:extLst>
                <a:ext uri="{FF2B5EF4-FFF2-40B4-BE49-F238E27FC236}">
                  <a16:creationId xmlns:a16="http://schemas.microsoft.com/office/drawing/2014/main" id="{2D4A3A0D-CCB9-924A-A54F-5FCC9F08F290}"/>
                </a:ext>
              </a:extLst>
            </p:cNvPr>
            <p:cNvSpPr>
              <a:spLocks noChangeArrowheads="1"/>
            </p:cNvSpPr>
            <p:nvPr/>
          </p:nvSpPr>
          <p:spPr bwMode="auto">
            <a:xfrm flipH="1">
              <a:off x="10130577"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3" name="Rectangle 168">
              <a:extLst>
                <a:ext uri="{FF2B5EF4-FFF2-40B4-BE49-F238E27FC236}">
                  <a16:creationId xmlns:a16="http://schemas.microsoft.com/office/drawing/2014/main" id="{925571EC-F707-6E44-9EAF-0E34F0E3E135}"/>
                </a:ext>
              </a:extLst>
            </p:cNvPr>
            <p:cNvSpPr>
              <a:spLocks noChangeArrowheads="1"/>
            </p:cNvSpPr>
            <p:nvPr/>
          </p:nvSpPr>
          <p:spPr bwMode="auto">
            <a:xfrm flipH="1">
              <a:off x="10026594"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4" name="Rectangle 169">
              <a:extLst>
                <a:ext uri="{FF2B5EF4-FFF2-40B4-BE49-F238E27FC236}">
                  <a16:creationId xmlns:a16="http://schemas.microsoft.com/office/drawing/2014/main" id="{DFF45EE8-585F-E54F-A9A5-6C044E6E6A45}"/>
                </a:ext>
              </a:extLst>
            </p:cNvPr>
            <p:cNvSpPr>
              <a:spLocks noChangeArrowheads="1"/>
            </p:cNvSpPr>
            <p:nvPr/>
          </p:nvSpPr>
          <p:spPr bwMode="auto">
            <a:xfrm flipH="1">
              <a:off x="9920531"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5" name="Rectangle 170">
              <a:extLst>
                <a:ext uri="{FF2B5EF4-FFF2-40B4-BE49-F238E27FC236}">
                  <a16:creationId xmlns:a16="http://schemas.microsoft.com/office/drawing/2014/main" id="{0FDF536C-2590-6849-9488-BAD9617F2AB3}"/>
                </a:ext>
              </a:extLst>
            </p:cNvPr>
            <p:cNvSpPr>
              <a:spLocks noChangeArrowheads="1"/>
            </p:cNvSpPr>
            <p:nvPr/>
          </p:nvSpPr>
          <p:spPr bwMode="auto">
            <a:xfrm flipH="1">
              <a:off x="9816548"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6" name="Rectangle 171">
              <a:extLst>
                <a:ext uri="{FF2B5EF4-FFF2-40B4-BE49-F238E27FC236}">
                  <a16:creationId xmlns:a16="http://schemas.microsoft.com/office/drawing/2014/main" id="{5F15D8CA-B927-664D-BC32-5D82DEFFCFB8}"/>
                </a:ext>
              </a:extLst>
            </p:cNvPr>
            <p:cNvSpPr>
              <a:spLocks noChangeArrowheads="1"/>
            </p:cNvSpPr>
            <p:nvPr/>
          </p:nvSpPr>
          <p:spPr bwMode="auto">
            <a:xfrm flipH="1">
              <a:off x="9712564" y="325544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7" name="Rectangle 172">
              <a:extLst>
                <a:ext uri="{FF2B5EF4-FFF2-40B4-BE49-F238E27FC236}">
                  <a16:creationId xmlns:a16="http://schemas.microsoft.com/office/drawing/2014/main" id="{A72CAD85-9D40-2541-93FD-53C1BC1A5587}"/>
                </a:ext>
              </a:extLst>
            </p:cNvPr>
            <p:cNvSpPr>
              <a:spLocks noChangeArrowheads="1"/>
            </p:cNvSpPr>
            <p:nvPr/>
          </p:nvSpPr>
          <p:spPr bwMode="auto">
            <a:xfrm flipH="1">
              <a:off x="10550672"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8" name="Rectangle 173">
              <a:extLst>
                <a:ext uri="{FF2B5EF4-FFF2-40B4-BE49-F238E27FC236}">
                  <a16:creationId xmlns:a16="http://schemas.microsoft.com/office/drawing/2014/main" id="{D8219ED3-9F1B-464F-8121-CA19A81136EB}"/>
                </a:ext>
              </a:extLst>
            </p:cNvPr>
            <p:cNvSpPr>
              <a:spLocks noChangeArrowheads="1"/>
            </p:cNvSpPr>
            <p:nvPr/>
          </p:nvSpPr>
          <p:spPr bwMode="auto">
            <a:xfrm flipH="1">
              <a:off x="10446688"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9" name="Rectangle 174">
              <a:extLst>
                <a:ext uri="{FF2B5EF4-FFF2-40B4-BE49-F238E27FC236}">
                  <a16:creationId xmlns:a16="http://schemas.microsoft.com/office/drawing/2014/main" id="{1799FC8C-3114-1A4D-9EBA-A0365EC4F703}"/>
                </a:ext>
              </a:extLst>
            </p:cNvPr>
            <p:cNvSpPr>
              <a:spLocks noChangeArrowheads="1"/>
            </p:cNvSpPr>
            <p:nvPr/>
          </p:nvSpPr>
          <p:spPr bwMode="auto">
            <a:xfrm flipH="1">
              <a:off x="10342705"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0" name="Rectangle 175">
              <a:extLst>
                <a:ext uri="{FF2B5EF4-FFF2-40B4-BE49-F238E27FC236}">
                  <a16:creationId xmlns:a16="http://schemas.microsoft.com/office/drawing/2014/main" id="{8C16EF1F-56B7-E34E-BAFF-9263EAD0F88C}"/>
                </a:ext>
              </a:extLst>
            </p:cNvPr>
            <p:cNvSpPr>
              <a:spLocks noChangeArrowheads="1"/>
            </p:cNvSpPr>
            <p:nvPr/>
          </p:nvSpPr>
          <p:spPr bwMode="auto">
            <a:xfrm flipH="1">
              <a:off x="10234561"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1" name="Rectangle 176">
              <a:extLst>
                <a:ext uri="{FF2B5EF4-FFF2-40B4-BE49-F238E27FC236}">
                  <a16:creationId xmlns:a16="http://schemas.microsoft.com/office/drawing/2014/main" id="{17729343-ECAC-7E4C-B4A1-EF98561929B1}"/>
                </a:ext>
              </a:extLst>
            </p:cNvPr>
            <p:cNvSpPr>
              <a:spLocks noChangeArrowheads="1"/>
            </p:cNvSpPr>
            <p:nvPr/>
          </p:nvSpPr>
          <p:spPr bwMode="auto">
            <a:xfrm flipH="1">
              <a:off x="10130577"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2" name="Rectangle 177">
              <a:extLst>
                <a:ext uri="{FF2B5EF4-FFF2-40B4-BE49-F238E27FC236}">
                  <a16:creationId xmlns:a16="http://schemas.microsoft.com/office/drawing/2014/main" id="{A8258782-D8B1-7A46-8F37-8B1F93EDC7BA}"/>
                </a:ext>
              </a:extLst>
            </p:cNvPr>
            <p:cNvSpPr>
              <a:spLocks noChangeArrowheads="1"/>
            </p:cNvSpPr>
            <p:nvPr/>
          </p:nvSpPr>
          <p:spPr bwMode="auto">
            <a:xfrm flipH="1">
              <a:off x="10026594"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3" name="Rectangle 178">
              <a:extLst>
                <a:ext uri="{FF2B5EF4-FFF2-40B4-BE49-F238E27FC236}">
                  <a16:creationId xmlns:a16="http://schemas.microsoft.com/office/drawing/2014/main" id="{82E6867D-06FB-4642-8A15-A56106343074}"/>
                </a:ext>
              </a:extLst>
            </p:cNvPr>
            <p:cNvSpPr>
              <a:spLocks noChangeArrowheads="1"/>
            </p:cNvSpPr>
            <p:nvPr/>
          </p:nvSpPr>
          <p:spPr bwMode="auto">
            <a:xfrm flipH="1">
              <a:off x="9920531"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4" name="Rectangle 179">
              <a:extLst>
                <a:ext uri="{FF2B5EF4-FFF2-40B4-BE49-F238E27FC236}">
                  <a16:creationId xmlns:a16="http://schemas.microsoft.com/office/drawing/2014/main" id="{2DB760D8-ACD1-F841-90D2-C55E7EB6DF69}"/>
                </a:ext>
              </a:extLst>
            </p:cNvPr>
            <p:cNvSpPr>
              <a:spLocks noChangeArrowheads="1"/>
            </p:cNvSpPr>
            <p:nvPr/>
          </p:nvSpPr>
          <p:spPr bwMode="auto">
            <a:xfrm flipH="1">
              <a:off x="9816548"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5" name="Rectangle 180">
              <a:extLst>
                <a:ext uri="{FF2B5EF4-FFF2-40B4-BE49-F238E27FC236}">
                  <a16:creationId xmlns:a16="http://schemas.microsoft.com/office/drawing/2014/main" id="{ACF70713-DAE6-EB4E-B5EA-2A12A3AC3570}"/>
                </a:ext>
              </a:extLst>
            </p:cNvPr>
            <p:cNvSpPr>
              <a:spLocks noChangeArrowheads="1"/>
            </p:cNvSpPr>
            <p:nvPr/>
          </p:nvSpPr>
          <p:spPr bwMode="auto">
            <a:xfrm flipH="1">
              <a:off x="9712564" y="3425974"/>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6" name="Rectangle 181">
              <a:extLst>
                <a:ext uri="{FF2B5EF4-FFF2-40B4-BE49-F238E27FC236}">
                  <a16:creationId xmlns:a16="http://schemas.microsoft.com/office/drawing/2014/main" id="{092F97A0-AD22-114B-8B67-E3F03EFD54C0}"/>
                </a:ext>
              </a:extLst>
            </p:cNvPr>
            <p:cNvSpPr>
              <a:spLocks noChangeArrowheads="1"/>
            </p:cNvSpPr>
            <p:nvPr/>
          </p:nvSpPr>
          <p:spPr bwMode="auto">
            <a:xfrm flipH="1">
              <a:off x="10550672"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7" name="Rectangle 182">
              <a:extLst>
                <a:ext uri="{FF2B5EF4-FFF2-40B4-BE49-F238E27FC236}">
                  <a16:creationId xmlns:a16="http://schemas.microsoft.com/office/drawing/2014/main" id="{CBB7B434-9164-E54D-B712-17898B1CCAAA}"/>
                </a:ext>
              </a:extLst>
            </p:cNvPr>
            <p:cNvSpPr>
              <a:spLocks noChangeArrowheads="1"/>
            </p:cNvSpPr>
            <p:nvPr/>
          </p:nvSpPr>
          <p:spPr bwMode="auto">
            <a:xfrm flipH="1">
              <a:off x="10446688"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8" name="Rectangle 183">
              <a:extLst>
                <a:ext uri="{FF2B5EF4-FFF2-40B4-BE49-F238E27FC236}">
                  <a16:creationId xmlns:a16="http://schemas.microsoft.com/office/drawing/2014/main" id="{0B332CD8-896B-134E-83FB-71B49C336396}"/>
                </a:ext>
              </a:extLst>
            </p:cNvPr>
            <p:cNvSpPr>
              <a:spLocks noChangeArrowheads="1"/>
            </p:cNvSpPr>
            <p:nvPr/>
          </p:nvSpPr>
          <p:spPr bwMode="auto">
            <a:xfrm flipH="1">
              <a:off x="10342705"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9" name="Rectangle 184">
              <a:extLst>
                <a:ext uri="{FF2B5EF4-FFF2-40B4-BE49-F238E27FC236}">
                  <a16:creationId xmlns:a16="http://schemas.microsoft.com/office/drawing/2014/main" id="{867FD285-1A06-464C-A56C-DA73E5039B81}"/>
                </a:ext>
              </a:extLst>
            </p:cNvPr>
            <p:cNvSpPr>
              <a:spLocks noChangeArrowheads="1"/>
            </p:cNvSpPr>
            <p:nvPr/>
          </p:nvSpPr>
          <p:spPr bwMode="auto">
            <a:xfrm flipH="1">
              <a:off x="10234561"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0" name="Rectangle 185">
              <a:extLst>
                <a:ext uri="{FF2B5EF4-FFF2-40B4-BE49-F238E27FC236}">
                  <a16:creationId xmlns:a16="http://schemas.microsoft.com/office/drawing/2014/main" id="{81682B58-8433-3141-A016-BB125BEB31A8}"/>
                </a:ext>
              </a:extLst>
            </p:cNvPr>
            <p:cNvSpPr>
              <a:spLocks noChangeArrowheads="1"/>
            </p:cNvSpPr>
            <p:nvPr/>
          </p:nvSpPr>
          <p:spPr bwMode="auto">
            <a:xfrm flipH="1">
              <a:off x="10130577"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1" name="Rectangle 186">
              <a:extLst>
                <a:ext uri="{FF2B5EF4-FFF2-40B4-BE49-F238E27FC236}">
                  <a16:creationId xmlns:a16="http://schemas.microsoft.com/office/drawing/2014/main" id="{65EAB517-9245-584D-A55D-CC492BFBC04E}"/>
                </a:ext>
              </a:extLst>
            </p:cNvPr>
            <p:cNvSpPr>
              <a:spLocks noChangeArrowheads="1"/>
            </p:cNvSpPr>
            <p:nvPr/>
          </p:nvSpPr>
          <p:spPr bwMode="auto">
            <a:xfrm flipH="1">
              <a:off x="10026594"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2" name="Rectangle 187">
              <a:extLst>
                <a:ext uri="{FF2B5EF4-FFF2-40B4-BE49-F238E27FC236}">
                  <a16:creationId xmlns:a16="http://schemas.microsoft.com/office/drawing/2014/main" id="{842418E1-80DB-FD47-884D-1FB498B61261}"/>
                </a:ext>
              </a:extLst>
            </p:cNvPr>
            <p:cNvSpPr>
              <a:spLocks noChangeArrowheads="1"/>
            </p:cNvSpPr>
            <p:nvPr/>
          </p:nvSpPr>
          <p:spPr bwMode="auto">
            <a:xfrm flipH="1">
              <a:off x="9920531"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3" name="Rectangle 188">
              <a:extLst>
                <a:ext uri="{FF2B5EF4-FFF2-40B4-BE49-F238E27FC236}">
                  <a16:creationId xmlns:a16="http://schemas.microsoft.com/office/drawing/2014/main" id="{686FBB64-63B2-B645-A225-8B4502400A36}"/>
                </a:ext>
              </a:extLst>
            </p:cNvPr>
            <p:cNvSpPr>
              <a:spLocks noChangeArrowheads="1"/>
            </p:cNvSpPr>
            <p:nvPr/>
          </p:nvSpPr>
          <p:spPr bwMode="auto">
            <a:xfrm flipH="1">
              <a:off x="9816548"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4" name="Rectangle 189">
              <a:extLst>
                <a:ext uri="{FF2B5EF4-FFF2-40B4-BE49-F238E27FC236}">
                  <a16:creationId xmlns:a16="http://schemas.microsoft.com/office/drawing/2014/main" id="{1BBBB050-DDA7-9B47-8AFE-6F6E38D16E27}"/>
                </a:ext>
              </a:extLst>
            </p:cNvPr>
            <p:cNvSpPr>
              <a:spLocks noChangeArrowheads="1"/>
            </p:cNvSpPr>
            <p:nvPr/>
          </p:nvSpPr>
          <p:spPr bwMode="auto">
            <a:xfrm flipH="1">
              <a:off x="9712564" y="3590268"/>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5" name="Rectangle 190">
              <a:extLst>
                <a:ext uri="{FF2B5EF4-FFF2-40B4-BE49-F238E27FC236}">
                  <a16:creationId xmlns:a16="http://schemas.microsoft.com/office/drawing/2014/main" id="{02C9A002-EDB0-BB45-9A26-BABBDE11E718}"/>
                </a:ext>
              </a:extLst>
            </p:cNvPr>
            <p:cNvSpPr>
              <a:spLocks noChangeArrowheads="1"/>
            </p:cNvSpPr>
            <p:nvPr/>
          </p:nvSpPr>
          <p:spPr bwMode="auto">
            <a:xfrm flipH="1">
              <a:off x="10550672"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6" name="Rectangle 191">
              <a:extLst>
                <a:ext uri="{FF2B5EF4-FFF2-40B4-BE49-F238E27FC236}">
                  <a16:creationId xmlns:a16="http://schemas.microsoft.com/office/drawing/2014/main" id="{317D984D-E77F-814A-AF12-0FAC673F11BC}"/>
                </a:ext>
              </a:extLst>
            </p:cNvPr>
            <p:cNvSpPr>
              <a:spLocks noChangeArrowheads="1"/>
            </p:cNvSpPr>
            <p:nvPr/>
          </p:nvSpPr>
          <p:spPr bwMode="auto">
            <a:xfrm flipH="1">
              <a:off x="10446688"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7" name="Rectangle 192">
              <a:extLst>
                <a:ext uri="{FF2B5EF4-FFF2-40B4-BE49-F238E27FC236}">
                  <a16:creationId xmlns:a16="http://schemas.microsoft.com/office/drawing/2014/main" id="{EB225E27-C28D-A54C-A77B-7A141F320E9D}"/>
                </a:ext>
              </a:extLst>
            </p:cNvPr>
            <p:cNvSpPr>
              <a:spLocks noChangeArrowheads="1"/>
            </p:cNvSpPr>
            <p:nvPr/>
          </p:nvSpPr>
          <p:spPr bwMode="auto">
            <a:xfrm flipH="1">
              <a:off x="10342705"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8" name="Rectangle 193">
              <a:extLst>
                <a:ext uri="{FF2B5EF4-FFF2-40B4-BE49-F238E27FC236}">
                  <a16:creationId xmlns:a16="http://schemas.microsoft.com/office/drawing/2014/main" id="{3B368A76-D961-A34C-9A0E-AD302C2187B6}"/>
                </a:ext>
              </a:extLst>
            </p:cNvPr>
            <p:cNvSpPr>
              <a:spLocks noChangeArrowheads="1"/>
            </p:cNvSpPr>
            <p:nvPr/>
          </p:nvSpPr>
          <p:spPr bwMode="auto">
            <a:xfrm flipH="1">
              <a:off x="10234561"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9" name="Rectangle 194">
              <a:extLst>
                <a:ext uri="{FF2B5EF4-FFF2-40B4-BE49-F238E27FC236}">
                  <a16:creationId xmlns:a16="http://schemas.microsoft.com/office/drawing/2014/main" id="{F8521213-C746-7D47-B2B0-F1973B3BF113}"/>
                </a:ext>
              </a:extLst>
            </p:cNvPr>
            <p:cNvSpPr>
              <a:spLocks noChangeArrowheads="1"/>
            </p:cNvSpPr>
            <p:nvPr/>
          </p:nvSpPr>
          <p:spPr bwMode="auto">
            <a:xfrm flipH="1">
              <a:off x="10130577"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0" name="Rectangle 195">
              <a:extLst>
                <a:ext uri="{FF2B5EF4-FFF2-40B4-BE49-F238E27FC236}">
                  <a16:creationId xmlns:a16="http://schemas.microsoft.com/office/drawing/2014/main" id="{B37D502E-1066-534A-A7E2-190F880661A6}"/>
                </a:ext>
              </a:extLst>
            </p:cNvPr>
            <p:cNvSpPr>
              <a:spLocks noChangeArrowheads="1"/>
            </p:cNvSpPr>
            <p:nvPr/>
          </p:nvSpPr>
          <p:spPr bwMode="auto">
            <a:xfrm flipH="1">
              <a:off x="10026594"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1" name="Rectangle 196">
              <a:extLst>
                <a:ext uri="{FF2B5EF4-FFF2-40B4-BE49-F238E27FC236}">
                  <a16:creationId xmlns:a16="http://schemas.microsoft.com/office/drawing/2014/main" id="{90528F1C-744B-1E47-B40E-4D05D5C84297}"/>
                </a:ext>
              </a:extLst>
            </p:cNvPr>
            <p:cNvSpPr>
              <a:spLocks noChangeArrowheads="1"/>
            </p:cNvSpPr>
            <p:nvPr/>
          </p:nvSpPr>
          <p:spPr bwMode="auto">
            <a:xfrm flipH="1">
              <a:off x="9920531"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2" name="Rectangle 197">
              <a:extLst>
                <a:ext uri="{FF2B5EF4-FFF2-40B4-BE49-F238E27FC236}">
                  <a16:creationId xmlns:a16="http://schemas.microsoft.com/office/drawing/2014/main" id="{5C8335F6-ADAE-D54E-8BCE-5663CFEF4094}"/>
                </a:ext>
              </a:extLst>
            </p:cNvPr>
            <p:cNvSpPr>
              <a:spLocks noChangeArrowheads="1"/>
            </p:cNvSpPr>
            <p:nvPr/>
          </p:nvSpPr>
          <p:spPr bwMode="auto">
            <a:xfrm flipH="1">
              <a:off x="9816548"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3" name="Rectangle 198">
              <a:extLst>
                <a:ext uri="{FF2B5EF4-FFF2-40B4-BE49-F238E27FC236}">
                  <a16:creationId xmlns:a16="http://schemas.microsoft.com/office/drawing/2014/main" id="{33E493FA-6E9C-A744-9D73-0B0A77097C7D}"/>
                </a:ext>
              </a:extLst>
            </p:cNvPr>
            <p:cNvSpPr>
              <a:spLocks noChangeArrowheads="1"/>
            </p:cNvSpPr>
            <p:nvPr/>
          </p:nvSpPr>
          <p:spPr bwMode="auto">
            <a:xfrm flipH="1">
              <a:off x="9712564" y="375456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4" name="Rectangle 199">
              <a:extLst>
                <a:ext uri="{FF2B5EF4-FFF2-40B4-BE49-F238E27FC236}">
                  <a16:creationId xmlns:a16="http://schemas.microsoft.com/office/drawing/2014/main" id="{CFF2D204-8122-D043-B1DA-ED055D81A4E9}"/>
                </a:ext>
              </a:extLst>
            </p:cNvPr>
            <p:cNvSpPr>
              <a:spLocks noChangeArrowheads="1"/>
            </p:cNvSpPr>
            <p:nvPr/>
          </p:nvSpPr>
          <p:spPr bwMode="auto">
            <a:xfrm flipH="1">
              <a:off x="10550672" y="392093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5" name="Rectangle 200">
              <a:extLst>
                <a:ext uri="{FF2B5EF4-FFF2-40B4-BE49-F238E27FC236}">
                  <a16:creationId xmlns:a16="http://schemas.microsoft.com/office/drawing/2014/main" id="{CE358E02-48B9-374E-BF65-0CA2CA379B5C}"/>
                </a:ext>
              </a:extLst>
            </p:cNvPr>
            <p:cNvSpPr>
              <a:spLocks noChangeArrowheads="1"/>
            </p:cNvSpPr>
            <p:nvPr/>
          </p:nvSpPr>
          <p:spPr bwMode="auto">
            <a:xfrm flipH="1">
              <a:off x="10446688" y="392093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6" name="Rectangle 201">
              <a:extLst>
                <a:ext uri="{FF2B5EF4-FFF2-40B4-BE49-F238E27FC236}">
                  <a16:creationId xmlns:a16="http://schemas.microsoft.com/office/drawing/2014/main" id="{2C9FA740-B85C-AA42-835B-6DFA01632B99}"/>
                </a:ext>
              </a:extLst>
            </p:cNvPr>
            <p:cNvSpPr>
              <a:spLocks noChangeArrowheads="1"/>
            </p:cNvSpPr>
            <p:nvPr/>
          </p:nvSpPr>
          <p:spPr bwMode="auto">
            <a:xfrm flipH="1">
              <a:off x="10342705" y="392093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7" name="Rectangle 202">
              <a:extLst>
                <a:ext uri="{FF2B5EF4-FFF2-40B4-BE49-F238E27FC236}">
                  <a16:creationId xmlns:a16="http://schemas.microsoft.com/office/drawing/2014/main" id="{11A9566E-71D3-ED44-AEEA-7F5C46130C05}"/>
                </a:ext>
              </a:extLst>
            </p:cNvPr>
            <p:cNvSpPr>
              <a:spLocks noChangeArrowheads="1"/>
            </p:cNvSpPr>
            <p:nvPr/>
          </p:nvSpPr>
          <p:spPr bwMode="auto">
            <a:xfrm flipH="1">
              <a:off x="10234561" y="392093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8" name="Rectangle 203">
              <a:extLst>
                <a:ext uri="{FF2B5EF4-FFF2-40B4-BE49-F238E27FC236}">
                  <a16:creationId xmlns:a16="http://schemas.microsoft.com/office/drawing/2014/main" id="{92BC701E-2499-F643-8B25-03A3862E5AC9}"/>
                </a:ext>
              </a:extLst>
            </p:cNvPr>
            <p:cNvSpPr>
              <a:spLocks noChangeArrowheads="1"/>
            </p:cNvSpPr>
            <p:nvPr/>
          </p:nvSpPr>
          <p:spPr bwMode="auto">
            <a:xfrm flipH="1">
              <a:off x="10130577" y="392093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9" name="Rectangle 204">
              <a:extLst>
                <a:ext uri="{FF2B5EF4-FFF2-40B4-BE49-F238E27FC236}">
                  <a16:creationId xmlns:a16="http://schemas.microsoft.com/office/drawing/2014/main" id="{C3483472-9431-2E4D-82F6-63459FD8EF39}"/>
                </a:ext>
              </a:extLst>
            </p:cNvPr>
            <p:cNvSpPr>
              <a:spLocks noChangeArrowheads="1"/>
            </p:cNvSpPr>
            <p:nvPr/>
          </p:nvSpPr>
          <p:spPr bwMode="auto">
            <a:xfrm flipH="1">
              <a:off x="10026594" y="392093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0" name="Rectangle 206">
              <a:extLst>
                <a:ext uri="{FF2B5EF4-FFF2-40B4-BE49-F238E27FC236}">
                  <a16:creationId xmlns:a16="http://schemas.microsoft.com/office/drawing/2014/main" id="{9098DEE2-3350-F845-A6D2-5E0E06815191}"/>
                </a:ext>
              </a:extLst>
            </p:cNvPr>
            <p:cNvSpPr>
              <a:spLocks noChangeArrowheads="1"/>
            </p:cNvSpPr>
            <p:nvPr/>
          </p:nvSpPr>
          <p:spPr bwMode="auto">
            <a:xfrm flipH="1">
              <a:off x="9920531" y="392093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1" name="Rectangle 207">
              <a:extLst>
                <a:ext uri="{FF2B5EF4-FFF2-40B4-BE49-F238E27FC236}">
                  <a16:creationId xmlns:a16="http://schemas.microsoft.com/office/drawing/2014/main" id="{0A58A977-E445-8D4B-B548-3FAE49D2AC25}"/>
                </a:ext>
              </a:extLst>
            </p:cNvPr>
            <p:cNvSpPr>
              <a:spLocks noChangeArrowheads="1"/>
            </p:cNvSpPr>
            <p:nvPr/>
          </p:nvSpPr>
          <p:spPr bwMode="auto">
            <a:xfrm flipH="1">
              <a:off x="9816548" y="392093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2" name="Rectangle 208">
              <a:extLst>
                <a:ext uri="{FF2B5EF4-FFF2-40B4-BE49-F238E27FC236}">
                  <a16:creationId xmlns:a16="http://schemas.microsoft.com/office/drawing/2014/main" id="{0023585C-0E66-B348-9089-998C729EDEFA}"/>
                </a:ext>
              </a:extLst>
            </p:cNvPr>
            <p:cNvSpPr>
              <a:spLocks noChangeArrowheads="1"/>
            </p:cNvSpPr>
            <p:nvPr/>
          </p:nvSpPr>
          <p:spPr bwMode="auto">
            <a:xfrm flipH="1">
              <a:off x="9712564" y="392093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3" name="Rectangle 209">
              <a:extLst>
                <a:ext uri="{FF2B5EF4-FFF2-40B4-BE49-F238E27FC236}">
                  <a16:creationId xmlns:a16="http://schemas.microsoft.com/office/drawing/2014/main" id="{F80B8724-E6FF-1E4C-A6AD-A91975CA6734}"/>
                </a:ext>
              </a:extLst>
            </p:cNvPr>
            <p:cNvSpPr>
              <a:spLocks noChangeArrowheads="1"/>
            </p:cNvSpPr>
            <p:nvPr/>
          </p:nvSpPr>
          <p:spPr bwMode="auto">
            <a:xfrm flipH="1">
              <a:off x="10550672"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4" name="Rectangle 210">
              <a:extLst>
                <a:ext uri="{FF2B5EF4-FFF2-40B4-BE49-F238E27FC236}">
                  <a16:creationId xmlns:a16="http://schemas.microsoft.com/office/drawing/2014/main" id="{AEFAEEF3-B853-824B-9DC3-A1F412824D3D}"/>
                </a:ext>
              </a:extLst>
            </p:cNvPr>
            <p:cNvSpPr>
              <a:spLocks noChangeArrowheads="1"/>
            </p:cNvSpPr>
            <p:nvPr/>
          </p:nvSpPr>
          <p:spPr bwMode="auto">
            <a:xfrm flipH="1">
              <a:off x="10446688"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5" name="Rectangle 211">
              <a:extLst>
                <a:ext uri="{FF2B5EF4-FFF2-40B4-BE49-F238E27FC236}">
                  <a16:creationId xmlns:a16="http://schemas.microsoft.com/office/drawing/2014/main" id="{363453BA-2F74-FF4D-B4B9-7C9CE7F30A2F}"/>
                </a:ext>
              </a:extLst>
            </p:cNvPr>
            <p:cNvSpPr>
              <a:spLocks noChangeArrowheads="1"/>
            </p:cNvSpPr>
            <p:nvPr/>
          </p:nvSpPr>
          <p:spPr bwMode="auto">
            <a:xfrm flipH="1">
              <a:off x="10342705"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6" name="Rectangle 212">
              <a:extLst>
                <a:ext uri="{FF2B5EF4-FFF2-40B4-BE49-F238E27FC236}">
                  <a16:creationId xmlns:a16="http://schemas.microsoft.com/office/drawing/2014/main" id="{5350EC91-6A82-7442-9ABB-B7F38D61FF66}"/>
                </a:ext>
              </a:extLst>
            </p:cNvPr>
            <p:cNvSpPr>
              <a:spLocks noChangeArrowheads="1"/>
            </p:cNvSpPr>
            <p:nvPr/>
          </p:nvSpPr>
          <p:spPr bwMode="auto">
            <a:xfrm flipH="1">
              <a:off x="10234562"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7" name="Rectangle 213">
              <a:extLst>
                <a:ext uri="{FF2B5EF4-FFF2-40B4-BE49-F238E27FC236}">
                  <a16:creationId xmlns:a16="http://schemas.microsoft.com/office/drawing/2014/main" id="{0956C202-7195-764D-8E8F-31E472C7C688}"/>
                </a:ext>
              </a:extLst>
            </p:cNvPr>
            <p:cNvSpPr>
              <a:spLocks noChangeArrowheads="1"/>
            </p:cNvSpPr>
            <p:nvPr/>
          </p:nvSpPr>
          <p:spPr bwMode="auto">
            <a:xfrm flipH="1">
              <a:off x="10130579"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8" name="Rectangle 214">
              <a:extLst>
                <a:ext uri="{FF2B5EF4-FFF2-40B4-BE49-F238E27FC236}">
                  <a16:creationId xmlns:a16="http://schemas.microsoft.com/office/drawing/2014/main" id="{34A8755B-FEB5-124C-B9BB-36A983D0776C}"/>
                </a:ext>
              </a:extLst>
            </p:cNvPr>
            <p:cNvSpPr>
              <a:spLocks noChangeArrowheads="1"/>
            </p:cNvSpPr>
            <p:nvPr/>
          </p:nvSpPr>
          <p:spPr bwMode="auto">
            <a:xfrm flipH="1">
              <a:off x="10026594"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9" name="Rectangle 215">
              <a:extLst>
                <a:ext uri="{FF2B5EF4-FFF2-40B4-BE49-F238E27FC236}">
                  <a16:creationId xmlns:a16="http://schemas.microsoft.com/office/drawing/2014/main" id="{BD550ECE-12EE-0B4A-A99E-A8BDB2B6D759}"/>
                </a:ext>
              </a:extLst>
            </p:cNvPr>
            <p:cNvSpPr>
              <a:spLocks noChangeArrowheads="1"/>
            </p:cNvSpPr>
            <p:nvPr/>
          </p:nvSpPr>
          <p:spPr bwMode="auto">
            <a:xfrm flipH="1">
              <a:off x="9920531"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0" name="Rectangle 216">
              <a:extLst>
                <a:ext uri="{FF2B5EF4-FFF2-40B4-BE49-F238E27FC236}">
                  <a16:creationId xmlns:a16="http://schemas.microsoft.com/office/drawing/2014/main" id="{8D00A6D0-A541-7443-9BD8-C6998DDA18F9}"/>
                </a:ext>
              </a:extLst>
            </p:cNvPr>
            <p:cNvSpPr>
              <a:spLocks noChangeArrowheads="1"/>
            </p:cNvSpPr>
            <p:nvPr/>
          </p:nvSpPr>
          <p:spPr bwMode="auto">
            <a:xfrm flipH="1">
              <a:off x="9816548"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1" name="Rectangle 217">
              <a:extLst>
                <a:ext uri="{FF2B5EF4-FFF2-40B4-BE49-F238E27FC236}">
                  <a16:creationId xmlns:a16="http://schemas.microsoft.com/office/drawing/2014/main" id="{15892906-1691-5044-A4D6-DBA19D52E0D3}"/>
                </a:ext>
              </a:extLst>
            </p:cNvPr>
            <p:cNvSpPr>
              <a:spLocks noChangeArrowheads="1"/>
            </p:cNvSpPr>
            <p:nvPr/>
          </p:nvSpPr>
          <p:spPr bwMode="auto">
            <a:xfrm flipH="1">
              <a:off x="9712564" y="4089390"/>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2" name="Rectangle 218">
              <a:extLst>
                <a:ext uri="{FF2B5EF4-FFF2-40B4-BE49-F238E27FC236}">
                  <a16:creationId xmlns:a16="http://schemas.microsoft.com/office/drawing/2014/main" id="{6FA33098-7A18-7940-84A3-CCB71694738F}"/>
                </a:ext>
              </a:extLst>
            </p:cNvPr>
            <p:cNvSpPr>
              <a:spLocks noChangeArrowheads="1"/>
            </p:cNvSpPr>
            <p:nvPr/>
          </p:nvSpPr>
          <p:spPr bwMode="auto">
            <a:xfrm flipH="1">
              <a:off x="10550672"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3" name="Rectangle 219">
              <a:extLst>
                <a:ext uri="{FF2B5EF4-FFF2-40B4-BE49-F238E27FC236}">
                  <a16:creationId xmlns:a16="http://schemas.microsoft.com/office/drawing/2014/main" id="{19086D4D-B504-6641-B0FE-BCD493114431}"/>
                </a:ext>
              </a:extLst>
            </p:cNvPr>
            <p:cNvSpPr>
              <a:spLocks noChangeArrowheads="1"/>
            </p:cNvSpPr>
            <p:nvPr/>
          </p:nvSpPr>
          <p:spPr bwMode="auto">
            <a:xfrm flipH="1">
              <a:off x="10446688"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4" name="Rectangle 220">
              <a:extLst>
                <a:ext uri="{FF2B5EF4-FFF2-40B4-BE49-F238E27FC236}">
                  <a16:creationId xmlns:a16="http://schemas.microsoft.com/office/drawing/2014/main" id="{07819407-9EE4-464A-AF07-51F0067EE2FC}"/>
                </a:ext>
              </a:extLst>
            </p:cNvPr>
            <p:cNvSpPr>
              <a:spLocks noChangeArrowheads="1"/>
            </p:cNvSpPr>
            <p:nvPr/>
          </p:nvSpPr>
          <p:spPr bwMode="auto">
            <a:xfrm flipH="1">
              <a:off x="10342705"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5" name="Rectangle 221">
              <a:extLst>
                <a:ext uri="{FF2B5EF4-FFF2-40B4-BE49-F238E27FC236}">
                  <a16:creationId xmlns:a16="http://schemas.microsoft.com/office/drawing/2014/main" id="{DDD61B49-6DF9-2A47-B5D6-AE882FDCD753}"/>
                </a:ext>
              </a:extLst>
            </p:cNvPr>
            <p:cNvSpPr>
              <a:spLocks noChangeArrowheads="1"/>
            </p:cNvSpPr>
            <p:nvPr/>
          </p:nvSpPr>
          <p:spPr bwMode="auto">
            <a:xfrm flipH="1">
              <a:off x="10234562"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6" name="Rectangle 222">
              <a:extLst>
                <a:ext uri="{FF2B5EF4-FFF2-40B4-BE49-F238E27FC236}">
                  <a16:creationId xmlns:a16="http://schemas.microsoft.com/office/drawing/2014/main" id="{AEB889D0-0F2A-2843-966F-1BE4433D21CD}"/>
                </a:ext>
              </a:extLst>
            </p:cNvPr>
            <p:cNvSpPr>
              <a:spLocks noChangeArrowheads="1"/>
            </p:cNvSpPr>
            <p:nvPr/>
          </p:nvSpPr>
          <p:spPr bwMode="auto">
            <a:xfrm flipH="1">
              <a:off x="10130579"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7" name="Rectangle 223">
              <a:extLst>
                <a:ext uri="{FF2B5EF4-FFF2-40B4-BE49-F238E27FC236}">
                  <a16:creationId xmlns:a16="http://schemas.microsoft.com/office/drawing/2014/main" id="{0DEAA097-0D19-4848-A4BE-F713D3D92CA9}"/>
                </a:ext>
              </a:extLst>
            </p:cNvPr>
            <p:cNvSpPr>
              <a:spLocks noChangeArrowheads="1"/>
            </p:cNvSpPr>
            <p:nvPr/>
          </p:nvSpPr>
          <p:spPr bwMode="auto">
            <a:xfrm flipH="1">
              <a:off x="10026594"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8" name="Rectangle 224">
              <a:extLst>
                <a:ext uri="{FF2B5EF4-FFF2-40B4-BE49-F238E27FC236}">
                  <a16:creationId xmlns:a16="http://schemas.microsoft.com/office/drawing/2014/main" id="{29B95AFE-DACA-4A43-AB00-6AE56B4D38F1}"/>
                </a:ext>
              </a:extLst>
            </p:cNvPr>
            <p:cNvSpPr>
              <a:spLocks noChangeArrowheads="1"/>
            </p:cNvSpPr>
            <p:nvPr/>
          </p:nvSpPr>
          <p:spPr bwMode="auto">
            <a:xfrm flipH="1">
              <a:off x="9920531"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9" name="Rectangle 225">
              <a:extLst>
                <a:ext uri="{FF2B5EF4-FFF2-40B4-BE49-F238E27FC236}">
                  <a16:creationId xmlns:a16="http://schemas.microsoft.com/office/drawing/2014/main" id="{EA20F5F1-3135-ED46-AB24-FED0B8973EAC}"/>
                </a:ext>
              </a:extLst>
            </p:cNvPr>
            <p:cNvSpPr>
              <a:spLocks noChangeArrowheads="1"/>
            </p:cNvSpPr>
            <p:nvPr/>
          </p:nvSpPr>
          <p:spPr bwMode="auto">
            <a:xfrm flipH="1">
              <a:off x="9816548"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0" name="Rectangle 226">
              <a:extLst>
                <a:ext uri="{FF2B5EF4-FFF2-40B4-BE49-F238E27FC236}">
                  <a16:creationId xmlns:a16="http://schemas.microsoft.com/office/drawing/2014/main" id="{D4D5775C-1EF8-7545-B349-D49E219FEA43}"/>
                </a:ext>
              </a:extLst>
            </p:cNvPr>
            <p:cNvSpPr>
              <a:spLocks noChangeArrowheads="1"/>
            </p:cNvSpPr>
            <p:nvPr/>
          </p:nvSpPr>
          <p:spPr bwMode="auto">
            <a:xfrm flipH="1">
              <a:off x="9712564" y="4253683"/>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1" name="Rectangle 227">
              <a:extLst>
                <a:ext uri="{FF2B5EF4-FFF2-40B4-BE49-F238E27FC236}">
                  <a16:creationId xmlns:a16="http://schemas.microsoft.com/office/drawing/2014/main" id="{132C4BD0-6F9C-954D-8CA8-E64EE8DC9320}"/>
                </a:ext>
              </a:extLst>
            </p:cNvPr>
            <p:cNvSpPr>
              <a:spLocks noChangeArrowheads="1"/>
            </p:cNvSpPr>
            <p:nvPr/>
          </p:nvSpPr>
          <p:spPr bwMode="auto">
            <a:xfrm flipH="1">
              <a:off x="10550672"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2" name="Rectangle 228">
              <a:extLst>
                <a:ext uri="{FF2B5EF4-FFF2-40B4-BE49-F238E27FC236}">
                  <a16:creationId xmlns:a16="http://schemas.microsoft.com/office/drawing/2014/main" id="{4432E747-7B92-634E-BF09-D0228C33CFD7}"/>
                </a:ext>
              </a:extLst>
            </p:cNvPr>
            <p:cNvSpPr>
              <a:spLocks noChangeArrowheads="1"/>
            </p:cNvSpPr>
            <p:nvPr/>
          </p:nvSpPr>
          <p:spPr bwMode="auto">
            <a:xfrm flipH="1">
              <a:off x="10446688"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3" name="Rectangle 229">
              <a:extLst>
                <a:ext uri="{FF2B5EF4-FFF2-40B4-BE49-F238E27FC236}">
                  <a16:creationId xmlns:a16="http://schemas.microsoft.com/office/drawing/2014/main" id="{D6A0A1FD-9301-F145-916B-AF4E4EE6841D}"/>
                </a:ext>
              </a:extLst>
            </p:cNvPr>
            <p:cNvSpPr>
              <a:spLocks noChangeArrowheads="1"/>
            </p:cNvSpPr>
            <p:nvPr/>
          </p:nvSpPr>
          <p:spPr bwMode="auto">
            <a:xfrm flipH="1">
              <a:off x="10342705"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4" name="Rectangle 230">
              <a:extLst>
                <a:ext uri="{FF2B5EF4-FFF2-40B4-BE49-F238E27FC236}">
                  <a16:creationId xmlns:a16="http://schemas.microsoft.com/office/drawing/2014/main" id="{DAED94E9-8380-044E-BFE1-EA4334CECBA5}"/>
                </a:ext>
              </a:extLst>
            </p:cNvPr>
            <p:cNvSpPr>
              <a:spLocks noChangeArrowheads="1"/>
            </p:cNvSpPr>
            <p:nvPr/>
          </p:nvSpPr>
          <p:spPr bwMode="auto">
            <a:xfrm flipH="1">
              <a:off x="10234562"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5" name="Rectangle 231">
              <a:extLst>
                <a:ext uri="{FF2B5EF4-FFF2-40B4-BE49-F238E27FC236}">
                  <a16:creationId xmlns:a16="http://schemas.microsoft.com/office/drawing/2014/main" id="{DB28F8D6-D379-D94F-9A66-95DD3404C7AE}"/>
                </a:ext>
              </a:extLst>
            </p:cNvPr>
            <p:cNvSpPr>
              <a:spLocks noChangeArrowheads="1"/>
            </p:cNvSpPr>
            <p:nvPr/>
          </p:nvSpPr>
          <p:spPr bwMode="auto">
            <a:xfrm flipH="1">
              <a:off x="10130579"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6" name="Rectangle 232">
              <a:extLst>
                <a:ext uri="{FF2B5EF4-FFF2-40B4-BE49-F238E27FC236}">
                  <a16:creationId xmlns:a16="http://schemas.microsoft.com/office/drawing/2014/main" id="{7B6AAEFC-9A81-1248-AB4D-3979ADEBBE1F}"/>
                </a:ext>
              </a:extLst>
            </p:cNvPr>
            <p:cNvSpPr>
              <a:spLocks noChangeArrowheads="1"/>
            </p:cNvSpPr>
            <p:nvPr/>
          </p:nvSpPr>
          <p:spPr bwMode="auto">
            <a:xfrm flipH="1">
              <a:off x="10026594"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7" name="Rectangle 233">
              <a:extLst>
                <a:ext uri="{FF2B5EF4-FFF2-40B4-BE49-F238E27FC236}">
                  <a16:creationId xmlns:a16="http://schemas.microsoft.com/office/drawing/2014/main" id="{1FFF898E-F9A8-6A4C-AACF-5E92823FFF8D}"/>
                </a:ext>
              </a:extLst>
            </p:cNvPr>
            <p:cNvSpPr>
              <a:spLocks noChangeArrowheads="1"/>
            </p:cNvSpPr>
            <p:nvPr/>
          </p:nvSpPr>
          <p:spPr bwMode="auto">
            <a:xfrm flipH="1">
              <a:off x="9920531"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8" name="Rectangle 234">
              <a:extLst>
                <a:ext uri="{FF2B5EF4-FFF2-40B4-BE49-F238E27FC236}">
                  <a16:creationId xmlns:a16="http://schemas.microsoft.com/office/drawing/2014/main" id="{045CFEAE-B880-CF40-A13C-BA99A14EBE71}"/>
                </a:ext>
              </a:extLst>
            </p:cNvPr>
            <p:cNvSpPr>
              <a:spLocks noChangeArrowheads="1"/>
            </p:cNvSpPr>
            <p:nvPr/>
          </p:nvSpPr>
          <p:spPr bwMode="auto">
            <a:xfrm flipH="1">
              <a:off x="9816548"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9" name="Rectangle 235">
              <a:extLst>
                <a:ext uri="{FF2B5EF4-FFF2-40B4-BE49-F238E27FC236}">
                  <a16:creationId xmlns:a16="http://schemas.microsoft.com/office/drawing/2014/main" id="{338987E4-753F-A040-A0F4-B0EADEA5B302}"/>
                </a:ext>
              </a:extLst>
            </p:cNvPr>
            <p:cNvSpPr>
              <a:spLocks noChangeArrowheads="1"/>
            </p:cNvSpPr>
            <p:nvPr/>
          </p:nvSpPr>
          <p:spPr bwMode="auto">
            <a:xfrm flipH="1">
              <a:off x="9712564" y="4420057"/>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0" name="Rectangle 236">
              <a:extLst>
                <a:ext uri="{FF2B5EF4-FFF2-40B4-BE49-F238E27FC236}">
                  <a16:creationId xmlns:a16="http://schemas.microsoft.com/office/drawing/2014/main" id="{AA7CF6DC-EF2B-5848-B2D4-FC0C13B6657F}"/>
                </a:ext>
              </a:extLst>
            </p:cNvPr>
            <p:cNvSpPr>
              <a:spLocks noChangeArrowheads="1"/>
            </p:cNvSpPr>
            <p:nvPr/>
          </p:nvSpPr>
          <p:spPr bwMode="auto">
            <a:xfrm flipH="1">
              <a:off x="10550672"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1" name="Rectangle 237">
              <a:extLst>
                <a:ext uri="{FF2B5EF4-FFF2-40B4-BE49-F238E27FC236}">
                  <a16:creationId xmlns:a16="http://schemas.microsoft.com/office/drawing/2014/main" id="{A6945488-A2AD-4141-BA69-DAB520AED1D3}"/>
                </a:ext>
              </a:extLst>
            </p:cNvPr>
            <p:cNvSpPr>
              <a:spLocks noChangeArrowheads="1"/>
            </p:cNvSpPr>
            <p:nvPr/>
          </p:nvSpPr>
          <p:spPr bwMode="auto">
            <a:xfrm flipH="1">
              <a:off x="10446688"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2" name="Rectangle 238">
              <a:extLst>
                <a:ext uri="{FF2B5EF4-FFF2-40B4-BE49-F238E27FC236}">
                  <a16:creationId xmlns:a16="http://schemas.microsoft.com/office/drawing/2014/main" id="{1885622E-3448-424D-A1F3-6B35D69543AC}"/>
                </a:ext>
              </a:extLst>
            </p:cNvPr>
            <p:cNvSpPr>
              <a:spLocks noChangeArrowheads="1"/>
            </p:cNvSpPr>
            <p:nvPr/>
          </p:nvSpPr>
          <p:spPr bwMode="auto">
            <a:xfrm flipH="1">
              <a:off x="10342705"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3" name="Rectangle 239">
              <a:extLst>
                <a:ext uri="{FF2B5EF4-FFF2-40B4-BE49-F238E27FC236}">
                  <a16:creationId xmlns:a16="http://schemas.microsoft.com/office/drawing/2014/main" id="{31ACAD7A-76EF-3147-85A8-B142107A6954}"/>
                </a:ext>
              </a:extLst>
            </p:cNvPr>
            <p:cNvSpPr>
              <a:spLocks noChangeArrowheads="1"/>
            </p:cNvSpPr>
            <p:nvPr/>
          </p:nvSpPr>
          <p:spPr bwMode="auto">
            <a:xfrm flipH="1">
              <a:off x="10234562"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4" name="Rectangle 240">
              <a:extLst>
                <a:ext uri="{FF2B5EF4-FFF2-40B4-BE49-F238E27FC236}">
                  <a16:creationId xmlns:a16="http://schemas.microsoft.com/office/drawing/2014/main" id="{454539DE-ED72-3544-9A36-300020FB85D8}"/>
                </a:ext>
              </a:extLst>
            </p:cNvPr>
            <p:cNvSpPr>
              <a:spLocks noChangeArrowheads="1"/>
            </p:cNvSpPr>
            <p:nvPr/>
          </p:nvSpPr>
          <p:spPr bwMode="auto">
            <a:xfrm flipH="1">
              <a:off x="10130579"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5" name="Rectangle 241">
              <a:extLst>
                <a:ext uri="{FF2B5EF4-FFF2-40B4-BE49-F238E27FC236}">
                  <a16:creationId xmlns:a16="http://schemas.microsoft.com/office/drawing/2014/main" id="{EEA29338-E783-7E4A-867D-6F67B5D93932}"/>
                </a:ext>
              </a:extLst>
            </p:cNvPr>
            <p:cNvSpPr>
              <a:spLocks noChangeArrowheads="1"/>
            </p:cNvSpPr>
            <p:nvPr/>
          </p:nvSpPr>
          <p:spPr bwMode="auto">
            <a:xfrm flipH="1">
              <a:off x="10026594"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6" name="Rectangle 242">
              <a:extLst>
                <a:ext uri="{FF2B5EF4-FFF2-40B4-BE49-F238E27FC236}">
                  <a16:creationId xmlns:a16="http://schemas.microsoft.com/office/drawing/2014/main" id="{43A42A73-7CE5-F447-93DA-0DEFDF983ED5}"/>
                </a:ext>
              </a:extLst>
            </p:cNvPr>
            <p:cNvSpPr>
              <a:spLocks noChangeArrowheads="1"/>
            </p:cNvSpPr>
            <p:nvPr/>
          </p:nvSpPr>
          <p:spPr bwMode="auto">
            <a:xfrm flipH="1">
              <a:off x="9920531"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7" name="Rectangle 243">
              <a:extLst>
                <a:ext uri="{FF2B5EF4-FFF2-40B4-BE49-F238E27FC236}">
                  <a16:creationId xmlns:a16="http://schemas.microsoft.com/office/drawing/2014/main" id="{E45944F5-F832-C144-AB46-0FBFD5E55F63}"/>
                </a:ext>
              </a:extLst>
            </p:cNvPr>
            <p:cNvSpPr>
              <a:spLocks noChangeArrowheads="1"/>
            </p:cNvSpPr>
            <p:nvPr/>
          </p:nvSpPr>
          <p:spPr bwMode="auto">
            <a:xfrm flipH="1">
              <a:off x="9816548"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8" name="Rectangle 244">
              <a:extLst>
                <a:ext uri="{FF2B5EF4-FFF2-40B4-BE49-F238E27FC236}">
                  <a16:creationId xmlns:a16="http://schemas.microsoft.com/office/drawing/2014/main" id="{B0CD176D-60FC-7F4A-8CF9-0615A5C1ED5A}"/>
                </a:ext>
              </a:extLst>
            </p:cNvPr>
            <p:cNvSpPr>
              <a:spLocks noChangeArrowheads="1"/>
            </p:cNvSpPr>
            <p:nvPr/>
          </p:nvSpPr>
          <p:spPr bwMode="auto">
            <a:xfrm flipH="1">
              <a:off x="9712564" y="4584351"/>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09" name="Rectangle 245">
              <a:extLst>
                <a:ext uri="{FF2B5EF4-FFF2-40B4-BE49-F238E27FC236}">
                  <a16:creationId xmlns:a16="http://schemas.microsoft.com/office/drawing/2014/main" id="{6EBF66A9-3187-3C43-91AE-71ED7017D88E}"/>
                </a:ext>
              </a:extLst>
            </p:cNvPr>
            <p:cNvSpPr>
              <a:spLocks noChangeArrowheads="1"/>
            </p:cNvSpPr>
            <p:nvPr/>
          </p:nvSpPr>
          <p:spPr bwMode="auto">
            <a:xfrm flipH="1">
              <a:off x="10550672" y="475280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0" name="Rectangle 246">
              <a:extLst>
                <a:ext uri="{FF2B5EF4-FFF2-40B4-BE49-F238E27FC236}">
                  <a16:creationId xmlns:a16="http://schemas.microsoft.com/office/drawing/2014/main" id="{6537A4BF-E374-7649-B338-87B85597CEB6}"/>
                </a:ext>
              </a:extLst>
            </p:cNvPr>
            <p:cNvSpPr>
              <a:spLocks noChangeArrowheads="1"/>
            </p:cNvSpPr>
            <p:nvPr/>
          </p:nvSpPr>
          <p:spPr bwMode="auto">
            <a:xfrm flipH="1">
              <a:off x="10446688" y="475280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1" name="Rectangle 247">
              <a:extLst>
                <a:ext uri="{FF2B5EF4-FFF2-40B4-BE49-F238E27FC236}">
                  <a16:creationId xmlns:a16="http://schemas.microsoft.com/office/drawing/2014/main" id="{DCF2DA53-7202-E142-8912-ADD4E76B1491}"/>
                </a:ext>
              </a:extLst>
            </p:cNvPr>
            <p:cNvSpPr>
              <a:spLocks noChangeArrowheads="1"/>
            </p:cNvSpPr>
            <p:nvPr/>
          </p:nvSpPr>
          <p:spPr bwMode="auto">
            <a:xfrm flipH="1">
              <a:off x="10342705" y="475280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2" name="Rectangle 248">
              <a:extLst>
                <a:ext uri="{FF2B5EF4-FFF2-40B4-BE49-F238E27FC236}">
                  <a16:creationId xmlns:a16="http://schemas.microsoft.com/office/drawing/2014/main" id="{242A89CE-E078-6640-B2E8-E7C86ED0721C}"/>
                </a:ext>
              </a:extLst>
            </p:cNvPr>
            <p:cNvSpPr>
              <a:spLocks noChangeArrowheads="1"/>
            </p:cNvSpPr>
            <p:nvPr/>
          </p:nvSpPr>
          <p:spPr bwMode="auto">
            <a:xfrm flipH="1">
              <a:off x="10234562" y="475280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3" name="Rectangle 249">
              <a:extLst>
                <a:ext uri="{FF2B5EF4-FFF2-40B4-BE49-F238E27FC236}">
                  <a16:creationId xmlns:a16="http://schemas.microsoft.com/office/drawing/2014/main" id="{4CB7E1FA-770B-B248-B43B-D9901AB57C08}"/>
                </a:ext>
              </a:extLst>
            </p:cNvPr>
            <p:cNvSpPr>
              <a:spLocks noChangeArrowheads="1"/>
            </p:cNvSpPr>
            <p:nvPr/>
          </p:nvSpPr>
          <p:spPr bwMode="auto">
            <a:xfrm flipH="1">
              <a:off x="10130579" y="475280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4" name="Rectangle 250">
              <a:extLst>
                <a:ext uri="{FF2B5EF4-FFF2-40B4-BE49-F238E27FC236}">
                  <a16:creationId xmlns:a16="http://schemas.microsoft.com/office/drawing/2014/main" id="{27F901B6-DA2B-2A4C-ABAD-3650B4885F85}"/>
                </a:ext>
              </a:extLst>
            </p:cNvPr>
            <p:cNvSpPr>
              <a:spLocks noChangeArrowheads="1"/>
            </p:cNvSpPr>
            <p:nvPr/>
          </p:nvSpPr>
          <p:spPr bwMode="auto">
            <a:xfrm flipH="1">
              <a:off x="10026594" y="475280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5" name="Rectangle 251">
              <a:extLst>
                <a:ext uri="{FF2B5EF4-FFF2-40B4-BE49-F238E27FC236}">
                  <a16:creationId xmlns:a16="http://schemas.microsoft.com/office/drawing/2014/main" id="{FE1E637B-9D53-7049-B953-DEA197D3DE42}"/>
                </a:ext>
              </a:extLst>
            </p:cNvPr>
            <p:cNvSpPr>
              <a:spLocks noChangeArrowheads="1"/>
            </p:cNvSpPr>
            <p:nvPr/>
          </p:nvSpPr>
          <p:spPr bwMode="auto">
            <a:xfrm flipH="1">
              <a:off x="9920531" y="4752805"/>
              <a:ext cx="60310" cy="124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16" name="Rectangle 252">
              <a:extLst>
                <a:ext uri="{FF2B5EF4-FFF2-40B4-BE49-F238E27FC236}">
                  <a16:creationId xmlns:a16="http://schemas.microsoft.com/office/drawing/2014/main" id="{3B3A0A37-CD69-EB41-A746-15ECE83E29CB}"/>
                </a:ext>
              </a:extLst>
            </p:cNvPr>
            <p:cNvSpPr>
              <a:spLocks noChangeArrowheads="1"/>
            </p:cNvSpPr>
            <p:nvPr/>
          </p:nvSpPr>
          <p:spPr bwMode="auto">
            <a:xfrm flipH="1">
              <a:off x="9712564" y="4752805"/>
              <a:ext cx="164294" cy="162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417" name="Group 416">
            <a:extLst>
              <a:ext uri="{FF2B5EF4-FFF2-40B4-BE49-F238E27FC236}">
                <a16:creationId xmlns:a16="http://schemas.microsoft.com/office/drawing/2014/main" id="{2E63AD70-E43D-7945-9A0E-EDFF13F311A8}"/>
              </a:ext>
            </a:extLst>
          </p:cNvPr>
          <p:cNvGrpSpPr/>
          <p:nvPr/>
        </p:nvGrpSpPr>
        <p:grpSpPr>
          <a:xfrm>
            <a:off x="523801" y="2545657"/>
            <a:ext cx="693157" cy="771445"/>
            <a:chOff x="1933777" y="3819239"/>
            <a:chExt cx="597788" cy="665304"/>
          </a:xfrm>
        </p:grpSpPr>
        <p:sp>
          <p:nvSpPr>
            <p:cNvPr id="418" name="Rectangle 274">
              <a:extLst>
                <a:ext uri="{FF2B5EF4-FFF2-40B4-BE49-F238E27FC236}">
                  <a16:creationId xmlns:a16="http://schemas.microsoft.com/office/drawing/2014/main" id="{001F6064-A7B7-C841-99BD-E3044611E1A9}"/>
                </a:ext>
              </a:extLst>
            </p:cNvPr>
            <p:cNvSpPr>
              <a:spLocks noChangeArrowheads="1"/>
            </p:cNvSpPr>
            <p:nvPr/>
          </p:nvSpPr>
          <p:spPr bwMode="auto">
            <a:xfrm>
              <a:off x="1963315" y="3874095"/>
              <a:ext cx="537306" cy="610448"/>
            </a:xfrm>
            <a:prstGeom prst="rect">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419" name="Rectangle 275">
              <a:extLst>
                <a:ext uri="{FF2B5EF4-FFF2-40B4-BE49-F238E27FC236}">
                  <a16:creationId xmlns:a16="http://schemas.microsoft.com/office/drawing/2014/main" id="{56037686-BEF5-5943-950A-558B1425F4A5}"/>
                </a:ext>
              </a:extLst>
            </p:cNvPr>
            <p:cNvSpPr>
              <a:spLocks noChangeArrowheads="1"/>
            </p:cNvSpPr>
            <p:nvPr/>
          </p:nvSpPr>
          <p:spPr bwMode="auto">
            <a:xfrm>
              <a:off x="2015358" y="3955676"/>
              <a:ext cx="87207" cy="43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0" name="Rectangle 276">
              <a:extLst>
                <a:ext uri="{FF2B5EF4-FFF2-40B4-BE49-F238E27FC236}">
                  <a16:creationId xmlns:a16="http://schemas.microsoft.com/office/drawing/2014/main" id="{FD19231A-72E1-124D-A283-FC66AB5FC66A}"/>
                </a:ext>
              </a:extLst>
            </p:cNvPr>
            <p:cNvSpPr>
              <a:spLocks noChangeArrowheads="1"/>
            </p:cNvSpPr>
            <p:nvPr/>
          </p:nvSpPr>
          <p:spPr bwMode="auto">
            <a:xfrm>
              <a:off x="2129289" y="3955676"/>
              <a:ext cx="87207" cy="43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1" name="Rectangle 277">
              <a:extLst>
                <a:ext uri="{FF2B5EF4-FFF2-40B4-BE49-F238E27FC236}">
                  <a16:creationId xmlns:a16="http://schemas.microsoft.com/office/drawing/2014/main" id="{E1E72C3D-296A-9B48-903A-F6BB55ECA3E7}"/>
                </a:ext>
              </a:extLst>
            </p:cNvPr>
            <p:cNvSpPr>
              <a:spLocks noChangeArrowheads="1"/>
            </p:cNvSpPr>
            <p:nvPr/>
          </p:nvSpPr>
          <p:spPr bwMode="auto">
            <a:xfrm>
              <a:off x="2246034" y="3955676"/>
              <a:ext cx="87207" cy="43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2" name="Rectangle 278">
              <a:extLst>
                <a:ext uri="{FF2B5EF4-FFF2-40B4-BE49-F238E27FC236}">
                  <a16:creationId xmlns:a16="http://schemas.microsoft.com/office/drawing/2014/main" id="{721A632B-5E98-F648-AF83-93E844F06831}"/>
                </a:ext>
              </a:extLst>
            </p:cNvPr>
            <p:cNvSpPr>
              <a:spLocks noChangeArrowheads="1"/>
            </p:cNvSpPr>
            <p:nvPr/>
          </p:nvSpPr>
          <p:spPr bwMode="auto">
            <a:xfrm>
              <a:off x="2362778" y="3955676"/>
              <a:ext cx="87207" cy="43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3" name="Rectangle 279">
              <a:extLst>
                <a:ext uri="{FF2B5EF4-FFF2-40B4-BE49-F238E27FC236}">
                  <a16:creationId xmlns:a16="http://schemas.microsoft.com/office/drawing/2014/main" id="{306B6A0E-95BE-444A-B488-E88CF7B39701}"/>
                </a:ext>
              </a:extLst>
            </p:cNvPr>
            <p:cNvSpPr>
              <a:spLocks noChangeArrowheads="1"/>
            </p:cNvSpPr>
            <p:nvPr/>
          </p:nvSpPr>
          <p:spPr bwMode="auto">
            <a:xfrm>
              <a:off x="2015358" y="4086486"/>
              <a:ext cx="87207" cy="43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4" name="Rectangle 280">
              <a:extLst>
                <a:ext uri="{FF2B5EF4-FFF2-40B4-BE49-F238E27FC236}">
                  <a16:creationId xmlns:a16="http://schemas.microsoft.com/office/drawing/2014/main" id="{498B24FF-AEDA-2242-AC64-FB86AADA2FD8}"/>
                </a:ext>
              </a:extLst>
            </p:cNvPr>
            <p:cNvSpPr>
              <a:spLocks noChangeArrowheads="1"/>
            </p:cNvSpPr>
            <p:nvPr/>
          </p:nvSpPr>
          <p:spPr bwMode="auto">
            <a:xfrm>
              <a:off x="2129289" y="4086486"/>
              <a:ext cx="87207" cy="43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5" name="Rectangle 281">
              <a:extLst>
                <a:ext uri="{FF2B5EF4-FFF2-40B4-BE49-F238E27FC236}">
                  <a16:creationId xmlns:a16="http://schemas.microsoft.com/office/drawing/2014/main" id="{88D85807-1A98-3D43-B8FE-26E166CC90E3}"/>
                </a:ext>
              </a:extLst>
            </p:cNvPr>
            <p:cNvSpPr>
              <a:spLocks noChangeArrowheads="1"/>
            </p:cNvSpPr>
            <p:nvPr/>
          </p:nvSpPr>
          <p:spPr bwMode="auto">
            <a:xfrm>
              <a:off x="2246034" y="4086486"/>
              <a:ext cx="87207" cy="43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6" name="Rectangle 282">
              <a:extLst>
                <a:ext uri="{FF2B5EF4-FFF2-40B4-BE49-F238E27FC236}">
                  <a16:creationId xmlns:a16="http://schemas.microsoft.com/office/drawing/2014/main" id="{29DF1201-0F5F-3A4E-9FAB-462ACD82E306}"/>
                </a:ext>
              </a:extLst>
            </p:cNvPr>
            <p:cNvSpPr>
              <a:spLocks noChangeArrowheads="1"/>
            </p:cNvSpPr>
            <p:nvPr/>
          </p:nvSpPr>
          <p:spPr bwMode="auto">
            <a:xfrm>
              <a:off x="2362778" y="4086486"/>
              <a:ext cx="87207" cy="43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7" name="Rectangle 283">
              <a:extLst>
                <a:ext uri="{FF2B5EF4-FFF2-40B4-BE49-F238E27FC236}">
                  <a16:creationId xmlns:a16="http://schemas.microsoft.com/office/drawing/2014/main" id="{4F005569-7124-6B4E-BB1A-6E40BFCDDED1}"/>
                </a:ext>
              </a:extLst>
            </p:cNvPr>
            <p:cNvSpPr>
              <a:spLocks noChangeArrowheads="1"/>
            </p:cNvSpPr>
            <p:nvPr/>
          </p:nvSpPr>
          <p:spPr bwMode="auto">
            <a:xfrm>
              <a:off x="2015358" y="4217296"/>
              <a:ext cx="87207" cy="464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8" name="Rectangle 284">
              <a:extLst>
                <a:ext uri="{FF2B5EF4-FFF2-40B4-BE49-F238E27FC236}">
                  <a16:creationId xmlns:a16="http://schemas.microsoft.com/office/drawing/2014/main" id="{F78BCAF4-4D94-EB44-8FC2-D1DE353C302B}"/>
                </a:ext>
              </a:extLst>
            </p:cNvPr>
            <p:cNvSpPr>
              <a:spLocks noChangeArrowheads="1"/>
            </p:cNvSpPr>
            <p:nvPr/>
          </p:nvSpPr>
          <p:spPr bwMode="auto">
            <a:xfrm>
              <a:off x="2129289" y="4217296"/>
              <a:ext cx="87207" cy="464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29" name="Rectangle 285">
              <a:extLst>
                <a:ext uri="{FF2B5EF4-FFF2-40B4-BE49-F238E27FC236}">
                  <a16:creationId xmlns:a16="http://schemas.microsoft.com/office/drawing/2014/main" id="{8DA57240-6CFB-6E40-A318-D4CF835B0A6E}"/>
                </a:ext>
              </a:extLst>
            </p:cNvPr>
            <p:cNvSpPr>
              <a:spLocks noChangeArrowheads="1"/>
            </p:cNvSpPr>
            <p:nvPr/>
          </p:nvSpPr>
          <p:spPr bwMode="auto">
            <a:xfrm>
              <a:off x="2246034" y="4217296"/>
              <a:ext cx="87207" cy="464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0" name="Rectangle 286">
              <a:extLst>
                <a:ext uri="{FF2B5EF4-FFF2-40B4-BE49-F238E27FC236}">
                  <a16:creationId xmlns:a16="http://schemas.microsoft.com/office/drawing/2014/main" id="{8D56BA81-87E4-C34E-A97C-FB084D39B0A9}"/>
                </a:ext>
              </a:extLst>
            </p:cNvPr>
            <p:cNvSpPr>
              <a:spLocks noChangeArrowheads="1"/>
            </p:cNvSpPr>
            <p:nvPr/>
          </p:nvSpPr>
          <p:spPr bwMode="auto">
            <a:xfrm>
              <a:off x="2362778" y="4217296"/>
              <a:ext cx="87207" cy="464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1" name="Rectangle 287">
              <a:extLst>
                <a:ext uri="{FF2B5EF4-FFF2-40B4-BE49-F238E27FC236}">
                  <a16:creationId xmlns:a16="http://schemas.microsoft.com/office/drawing/2014/main" id="{FD118F72-C130-074A-9BC1-BC5CA720F74E}"/>
                </a:ext>
              </a:extLst>
            </p:cNvPr>
            <p:cNvSpPr>
              <a:spLocks noChangeArrowheads="1"/>
            </p:cNvSpPr>
            <p:nvPr/>
          </p:nvSpPr>
          <p:spPr bwMode="auto">
            <a:xfrm>
              <a:off x="2064587" y="3819239"/>
              <a:ext cx="333355" cy="71735"/>
            </a:xfrm>
            <a:prstGeom prst="rect">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2" name="Rectangle 288">
              <a:extLst>
                <a:ext uri="{FF2B5EF4-FFF2-40B4-BE49-F238E27FC236}">
                  <a16:creationId xmlns:a16="http://schemas.microsoft.com/office/drawing/2014/main" id="{0D2D1AC0-4BF5-2A45-911C-61215EF4F7C2}"/>
                </a:ext>
              </a:extLst>
            </p:cNvPr>
            <p:cNvSpPr>
              <a:spLocks noChangeArrowheads="1"/>
            </p:cNvSpPr>
            <p:nvPr/>
          </p:nvSpPr>
          <p:spPr bwMode="auto">
            <a:xfrm>
              <a:off x="2015358" y="4345293"/>
              <a:ext cx="125184" cy="13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3" name="Rectangle 289">
              <a:extLst>
                <a:ext uri="{FF2B5EF4-FFF2-40B4-BE49-F238E27FC236}">
                  <a16:creationId xmlns:a16="http://schemas.microsoft.com/office/drawing/2014/main" id="{D0A36708-1A18-A24E-8EFE-E2AA3743CF56}"/>
                </a:ext>
              </a:extLst>
            </p:cNvPr>
            <p:cNvSpPr>
              <a:spLocks noChangeArrowheads="1"/>
            </p:cNvSpPr>
            <p:nvPr/>
          </p:nvSpPr>
          <p:spPr bwMode="auto">
            <a:xfrm>
              <a:off x="2170080" y="4345293"/>
              <a:ext cx="125184" cy="13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4" name="Rectangle 290">
              <a:extLst>
                <a:ext uri="{FF2B5EF4-FFF2-40B4-BE49-F238E27FC236}">
                  <a16:creationId xmlns:a16="http://schemas.microsoft.com/office/drawing/2014/main" id="{0DD0B3FF-DA96-7249-84C1-17A91E74DAD6}"/>
                </a:ext>
              </a:extLst>
            </p:cNvPr>
            <p:cNvSpPr>
              <a:spLocks noChangeArrowheads="1"/>
            </p:cNvSpPr>
            <p:nvPr/>
          </p:nvSpPr>
          <p:spPr bwMode="auto">
            <a:xfrm>
              <a:off x="2324801" y="4345293"/>
              <a:ext cx="125184" cy="13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5" name="Freeform 291">
              <a:extLst>
                <a:ext uri="{FF2B5EF4-FFF2-40B4-BE49-F238E27FC236}">
                  <a16:creationId xmlns:a16="http://schemas.microsoft.com/office/drawing/2014/main" id="{920C9213-19BB-6046-AD60-A9DD956711C8}"/>
                </a:ext>
              </a:extLst>
            </p:cNvPr>
            <p:cNvSpPr>
              <a:spLocks noEditPoints="1"/>
            </p:cNvSpPr>
            <p:nvPr/>
          </p:nvSpPr>
          <p:spPr bwMode="auto">
            <a:xfrm>
              <a:off x="1933777" y="3879721"/>
              <a:ext cx="597788" cy="331949"/>
            </a:xfrm>
            <a:custGeom>
              <a:avLst/>
              <a:gdLst>
                <a:gd name="T0" fmla="*/ 0 w 425"/>
                <a:gd name="T1" fmla="*/ 0 h 236"/>
                <a:gd name="T2" fmla="*/ 0 w 425"/>
                <a:gd name="T3" fmla="*/ 50 h 236"/>
                <a:gd name="T4" fmla="*/ 425 w 425"/>
                <a:gd name="T5" fmla="*/ 50 h 236"/>
                <a:gd name="T6" fmla="*/ 425 w 425"/>
                <a:gd name="T7" fmla="*/ 0 h 236"/>
                <a:gd name="T8" fmla="*/ 0 w 425"/>
                <a:gd name="T9" fmla="*/ 0 h 236"/>
                <a:gd name="T10" fmla="*/ 0 w 425"/>
                <a:gd name="T11" fmla="*/ 143 h 236"/>
                <a:gd name="T12" fmla="*/ 425 w 425"/>
                <a:gd name="T13" fmla="*/ 143 h 236"/>
                <a:gd name="T14" fmla="*/ 425 w 425"/>
                <a:gd name="T15" fmla="*/ 93 h 236"/>
                <a:gd name="T16" fmla="*/ 0 w 425"/>
                <a:gd name="T17" fmla="*/ 93 h 236"/>
                <a:gd name="T18" fmla="*/ 0 w 425"/>
                <a:gd name="T19" fmla="*/ 143 h 236"/>
                <a:gd name="T20" fmla="*/ 0 w 425"/>
                <a:gd name="T21" fmla="*/ 236 h 236"/>
                <a:gd name="T22" fmla="*/ 425 w 425"/>
                <a:gd name="T23" fmla="*/ 236 h 236"/>
                <a:gd name="T24" fmla="*/ 425 w 425"/>
                <a:gd name="T25" fmla="*/ 186 h 236"/>
                <a:gd name="T26" fmla="*/ 0 w 425"/>
                <a:gd name="T27" fmla="*/ 186 h 236"/>
                <a:gd name="T28" fmla="*/ 0 w 425"/>
                <a:gd name="T29"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5" h="236">
                  <a:moveTo>
                    <a:pt x="0" y="0"/>
                  </a:moveTo>
                  <a:lnTo>
                    <a:pt x="0" y="50"/>
                  </a:lnTo>
                  <a:lnTo>
                    <a:pt x="425" y="50"/>
                  </a:lnTo>
                  <a:lnTo>
                    <a:pt x="425" y="0"/>
                  </a:lnTo>
                  <a:lnTo>
                    <a:pt x="0" y="0"/>
                  </a:lnTo>
                  <a:close/>
                  <a:moveTo>
                    <a:pt x="0" y="143"/>
                  </a:moveTo>
                  <a:lnTo>
                    <a:pt x="425" y="143"/>
                  </a:lnTo>
                  <a:lnTo>
                    <a:pt x="425" y="93"/>
                  </a:lnTo>
                  <a:lnTo>
                    <a:pt x="0" y="93"/>
                  </a:lnTo>
                  <a:lnTo>
                    <a:pt x="0" y="143"/>
                  </a:lnTo>
                  <a:close/>
                  <a:moveTo>
                    <a:pt x="0" y="236"/>
                  </a:moveTo>
                  <a:lnTo>
                    <a:pt x="425" y="236"/>
                  </a:lnTo>
                  <a:lnTo>
                    <a:pt x="425" y="186"/>
                  </a:lnTo>
                  <a:lnTo>
                    <a:pt x="0" y="186"/>
                  </a:lnTo>
                  <a:lnTo>
                    <a:pt x="0" y="236"/>
                  </a:ln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6" name="Rectangle 292">
              <a:extLst>
                <a:ext uri="{FF2B5EF4-FFF2-40B4-BE49-F238E27FC236}">
                  <a16:creationId xmlns:a16="http://schemas.microsoft.com/office/drawing/2014/main" id="{012BCA40-AA4B-ED41-8C22-4EB04D311056}"/>
                </a:ext>
              </a:extLst>
            </p:cNvPr>
            <p:cNvSpPr>
              <a:spLocks noChangeArrowheads="1"/>
            </p:cNvSpPr>
            <p:nvPr/>
          </p:nvSpPr>
          <p:spPr bwMode="auto">
            <a:xfrm>
              <a:off x="1933777" y="3874095"/>
              <a:ext cx="597788" cy="70328"/>
            </a:xfrm>
            <a:prstGeom prst="rect">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7" name="Rectangle 293">
              <a:extLst>
                <a:ext uri="{FF2B5EF4-FFF2-40B4-BE49-F238E27FC236}">
                  <a16:creationId xmlns:a16="http://schemas.microsoft.com/office/drawing/2014/main" id="{FE69DAAF-E435-864E-BA45-DBC724D5A38A}"/>
                </a:ext>
              </a:extLst>
            </p:cNvPr>
            <p:cNvSpPr>
              <a:spLocks noChangeArrowheads="1"/>
            </p:cNvSpPr>
            <p:nvPr/>
          </p:nvSpPr>
          <p:spPr bwMode="auto">
            <a:xfrm>
              <a:off x="1933777" y="4004905"/>
              <a:ext cx="597788" cy="70328"/>
            </a:xfrm>
            <a:prstGeom prst="rect">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8" name="Rectangle 294">
              <a:extLst>
                <a:ext uri="{FF2B5EF4-FFF2-40B4-BE49-F238E27FC236}">
                  <a16:creationId xmlns:a16="http://schemas.microsoft.com/office/drawing/2014/main" id="{82AC7292-E871-2B44-9CB9-A75515FE710F}"/>
                </a:ext>
              </a:extLst>
            </p:cNvPr>
            <p:cNvSpPr>
              <a:spLocks noChangeArrowheads="1"/>
            </p:cNvSpPr>
            <p:nvPr/>
          </p:nvSpPr>
          <p:spPr bwMode="auto">
            <a:xfrm>
              <a:off x="1933777" y="4135715"/>
              <a:ext cx="597788" cy="70328"/>
            </a:xfrm>
            <a:prstGeom prst="rect">
              <a:avLst/>
            </a:prstGeom>
            <a:solidFill>
              <a:schemeClr val="tx1">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39" name="Rectangle 295">
              <a:extLst>
                <a:ext uri="{FF2B5EF4-FFF2-40B4-BE49-F238E27FC236}">
                  <a16:creationId xmlns:a16="http://schemas.microsoft.com/office/drawing/2014/main" id="{C5B90789-9AED-2E4B-AE05-54E45CB3A0A8}"/>
                </a:ext>
              </a:extLst>
            </p:cNvPr>
            <p:cNvSpPr>
              <a:spLocks noChangeArrowheads="1"/>
            </p:cNvSpPr>
            <p:nvPr/>
          </p:nvSpPr>
          <p:spPr bwMode="auto">
            <a:xfrm>
              <a:off x="2015358" y="4290437"/>
              <a:ext cx="434627" cy="2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40" name="Rectangle 296">
              <a:extLst>
                <a:ext uri="{FF2B5EF4-FFF2-40B4-BE49-F238E27FC236}">
                  <a16:creationId xmlns:a16="http://schemas.microsoft.com/office/drawing/2014/main" id="{ABDCFE1F-3153-C945-9FA1-DBF924B28D92}"/>
                </a:ext>
              </a:extLst>
            </p:cNvPr>
            <p:cNvSpPr>
              <a:spLocks noChangeArrowheads="1"/>
            </p:cNvSpPr>
            <p:nvPr/>
          </p:nvSpPr>
          <p:spPr bwMode="auto">
            <a:xfrm>
              <a:off x="2015358" y="4304503"/>
              <a:ext cx="434627" cy="2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41" name="Rectangle 297">
              <a:extLst>
                <a:ext uri="{FF2B5EF4-FFF2-40B4-BE49-F238E27FC236}">
                  <a16:creationId xmlns:a16="http://schemas.microsoft.com/office/drawing/2014/main" id="{26691773-FFE7-FD4D-85D6-6233D80FF99D}"/>
                </a:ext>
              </a:extLst>
            </p:cNvPr>
            <p:cNvSpPr>
              <a:spLocks noChangeArrowheads="1"/>
            </p:cNvSpPr>
            <p:nvPr/>
          </p:nvSpPr>
          <p:spPr bwMode="auto">
            <a:xfrm>
              <a:off x="2015358" y="4318569"/>
              <a:ext cx="434627" cy="42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33" name="TextBox 32"/>
          <p:cNvSpPr txBox="1"/>
          <p:nvPr/>
        </p:nvSpPr>
        <p:spPr>
          <a:xfrm>
            <a:off x="437766" y="3553655"/>
            <a:ext cx="580608" cy="307777"/>
          </a:xfrm>
          <a:prstGeom prst="rect">
            <a:avLst/>
          </a:prstGeom>
          <a:noFill/>
        </p:spPr>
        <p:txBody>
          <a:bodyPr wrap="none" rtlCol="0">
            <a:spAutoFit/>
          </a:bodyPr>
          <a:lstStyle/>
          <a:p>
            <a:r>
              <a:rPr lang="en-US" sz="1400" dirty="0">
                <a:solidFill>
                  <a:schemeClr val="tx1">
                    <a:lumMod val="50000"/>
                    <a:lumOff val="50000"/>
                  </a:schemeClr>
                </a:solidFill>
                <a:latin typeface="CiscoSansTT ExtraLight"/>
              </a:rPr>
              <a:t>Time</a:t>
            </a:r>
          </a:p>
        </p:txBody>
      </p:sp>
      <p:sp>
        <p:nvSpPr>
          <p:cNvPr id="3" name="Rectangle 2">
            <a:extLst>
              <a:ext uri="{FF2B5EF4-FFF2-40B4-BE49-F238E27FC236}">
                <a16:creationId xmlns:a16="http://schemas.microsoft.com/office/drawing/2014/main" id="{E2B613C2-5A2F-DC43-B389-955FD720BD37}"/>
              </a:ext>
            </a:extLst>
          </p:cNvPr>
          <p:cNvSpPr/>
          <p:nvPr/>
        </p:nvSpPr>
        <p:spPr>
          <a:xfrm>
            <a:off x="5360306" y="4737497"/>
            <a:ext cx="3381068" cy="184666"/>
          </a:xfrm>
          <a:prstGeom prst="rect">
            <a:avLst/>
          </a:prstGeom>
        </p:spPr>
        <p:txBody>
          <a:bodyPr wrap="square">
            <a:spAutoFit/>
          </a:bodyPr>
          <a:lstStyle/>
          <a:p>
            <a:pPr algn="r"/>
            <a:r>
              <a:rPr lang="en-US" sz="600" dirty="0">
                <a:solidFill>
                  <a:schemeClr val="accent4"/>
                </a:solidFill>
                <a:latin typeface="+mn-lt"/>
              </a:rPr>
              <a:t>Source: </a:t>
            </a:r>
            <a:r>
              <a:rPr lang="en-US" sz="600" dirty="0" err="1">
                <a:solidFill>
                  <a:schemeClr val="accent4"/>
                </a:solidFill>
                <a:latin typeface="+mn-lt"/>
                <a:hlinkClick r:id="rId3"/>
              </a:rPr>
              <a:t>Ponemon</a:t>
            </a:r>
            <a:r>
              <a:rPr lang="en-US" sz="600" dirty="0">
                <a:solidFill>
                  <a:schemeClr val="accent4"/>
                </a:solidFill>
                <a:latin typeface="+mn-lt"/>
                <a:hlinkClick r:id="rId3"/>
              </a:rPr>
              <a:t> 2018 Cost of a Data Breach Study</a:t>
            </a:r>
            <a:endParaRPr lang="en-US" sz="600" dirty="0">
              <a:solidFill>
                <a:schemeClr val="accent4"/>
              </a:solidFill>
              <a:latin typeface="+mn-lt"/>
            </a:endParaRPr>
          </a:p>
        </p:txBody>
      </p:sp>
      <p:grpSp>
        <p:nvGrpSpPr>
          <p:cNvPr id="4" name="Group 3">
            <a:extLst>
              <a:ext uri="{FF2B5EF4-FFF2-40B4-BE49-F238E27FC236}">
                <a16:creationId xmlns:a16="http://schemas.microsoft.com/office/drawing/2014/main" id="{9A8F1C7D-B78D-5441-838B-6CB0D5572AEF}"/>
              </a:ext>
            </a:extLst>
          </p:cNvPr>
          <p:cNvGrpSpPr/>
          <p:nvPr/>
        </p:nvGrpSpPr>
        <p:grpSpPr>
          <a:xfrm>
            <a:off x="813043" y="3894102"/>
            <a:ext cx="625794" cy="693204"/>
            <a:chOff x="813043" y="3607922"/>
            <a:chExt cx="625794" cy="693204"/>
          </a:xfrm>
        </p:grpSpPr>
        <p:grpSp>
          <p:nvGrpSpPr>
            <p:cNvPr id="258" name="Group 257">
              <a:extLst>
                <a:ext uri="{FF2B5EF4-FFF2-40B4-BE49-F238E27FC236}">
                  <a16:creationId xmlns:a16="http://schemas.microsoft.com/office/drawing/2014/main" id="{E2FB9422-BF60-B14A-9ED8-A02A633A4913}"/>
                </a:ext>
              </a:extLst>
            </p:cNvPr>
            <p:cNvGrpSpPr/>
            <p:nvPr/>
          </p:nvGrpSpPr>
          <p:grpSpPr>
            <a:xfrm>
              <a:off x="813043" y="3607922"/>
              <a:ext cx="625794" cy="693204"/>
              <a:chOff x="702592" y="3706405"/>
              <a:chExt cx="617561" cy="684083"/>
            </a:xfrm>
          </p:grpSpPr>
          <p:sp>
            <p:nvSpPr>
              <p:cNvPr id="268" name="Freeform 21">
                <a:extLst>
                  <a:ext uri="{FF2B5EF4-FFF2-40B4-BE49-F238E27FC236}">
                    <a16:creationId xmlns:a16="http://schemas.microsoft.com/office/drawing/2014/main" id="{2D944396-291F-344B-9D6D-98775287E7E5}"/>
                  </a:ext>
                </a:extLst>
              </p:cNvPr>
              <p:cNvSpPr>
                <a:spLocks noEditPoints="1"/>
              </p:cNvSpPr>
              <p:nvPr/>
            </p:nvSpPr>
            <p:spPr bwMode="auto">
              <a:xfrm>
                <a:off x="702592" y="3788118"/>
                <a:ext cx="617561" cy="602370"/>
              </a:xfrm>
              <a:custGeom>
                <a:avLst/>
                <a:gdLst>
                  <a:gd name="T0" fmla="*/ 69 w 496"/>
                  <a:gd name="T1" fmla="*/ 444 h 484"/>
                  <a:gd name="T2" fmla="*/ 40 w 496"/>
                  <a:gd name="T3" fmla="*/ 414 h 484"/>
                  <a:gd name="T4" fmla="*/ 40 w 496"/>
                  <a:gd name="T5" fmla="*/ 100 h 484"/>
                  <a:gd name="T6" fmla="*/ 456 w 496"/>
                  <a:gd name="T7" fmla="*/ 100 h 484"/>
                  <a:gd name="T8" fmla="*/ 456 w 496"/>
                  <a:gd name="T9" fmla="*/ 414 h 484"/>
                  <a:gd name="T10" fmla="*/ 427 w 496"/>
                  <a:gd name="T11" fmla="*/ 444 h 484"/>
                  <a:gd name="T12" fmla="*/ 69 w 496"/>
                  <a:gd name="T13" fmla="*/ 444 h 484"/>
                  <a:gd name="T14" fmla="*/ 427 w 496"/>
                  <a:gd name="T15" fmla="*/ 0 h 484"/>
                  <a:gd name="T16" fmla="*/ 364 w 496"/>
                  <a:gd name="T17" fmla="*/ 0 h 484"/>
                  <a:gd name="T18" fmla="*/ 364 w 496"/>
                  <a:gd name="T19" fmla="*/ 40 h 484"/>
                  <a:gd name="T20" fmla="*/ 338 w 496"/>
                  <a:gd name="T21" fmla="*/ 66 h 484"/>
                  <a:gd name="T22" fmla="*/ 312 w 496"/>
                  <a:gd name="T23" fmla="*/ 40 h 484"/>
                  <a:gd name="T24" fmla="*/ 312 w 496"/>
                  <a:gd name="T25" fmla="*/ 0 h 484"/>
                  <a:gd name="T26" fmla="*/ 184 w 496"/>
                  <a:gd name="T27" fmla="*/ 0 h 484"/>
                  <a:gd name="T28" fmla="*/ 184 w 496"/>
                  <a:gd name="T29" fmla="*/ 40 h 484"/>
                  <a:gd name="T30" fmla="*/ 158 w 496"/>
                  <a:gd name="T31" fmla="*/ 66 h 484"/>
                  <a:gd name="T32" fmla="*/ 132 w 496"/>
                  <a:gd name="T33" fmla="*/ 40 h 484"/>
                  <a:gd name="T34" fmla="*/ 132 w 496"/>
                  <a:gd name="T35" fmla="*/ 0 h 484"/>
                  <a:gd name="T36" fmla="*/ 69 w 496"/>
                  <a:gd name="T37" fmla="*/ 0 h 484"/>
                  <a:gd name="T38" fmla="*/ 0 w 496"/>
                  <a:gd name="T39" fmla="*/ 69 h 484"/>
                  <a:gd name="T40" fmla="*/ 0 w 496"/>
                  <a:gd name="T41" fmla="*/ 73 h 484"/>
                  <a:gd name="T42" fmla="*/ 0 w 496"/>
                  <a:gd name="T43" fmla="*/ 100 h 484"/>
                  <a:gd name="T44" fmla="*/ 0 w 496"/>
                  <a:gd name="T45" fmla="*/ 414 h 484"/>
                  <a:gd name="T46" fmla="*/ 69 w 496"/>
                  <a:gd name="T47" fmla="*/ 484 h 484"/>
                  <a:gd name="T48" fmla="*/ 427 w 496"/>
                  <a:gd name="T49" fmla="*/ 484 h 484"/>
                  <a:gd name="T50" fmla="*/ 496 w 496"/>
                  <a:gd name="T51" fmla="*/ 414 h 484"/>
                  <a:gd name="T52" fmla="*/ 496 w 496"/>
                  <a:gd name="T53" fmla="*/ 100 h 484"/>
                  <a:gd name="T54" fmla="*/ 496 w 496"/>
                  <a:gd name="T55" fmla="*/ 73 h 484"/>
                  <a:gd name="T56" fmla="*/ 496 w 496"/>
                  <a:gd name="T57" fmla="*/ 69 h 484"/>
                  <a:gd name="T58" fmla="*/ 427 w 496"/>
                  <a:gd name="T5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6" h="484">
                    <a:moveTo>
                      <a:pt x="69" y="444"/>
                    </a:moveTo>
                    <a:cubicBezTo>
                      <a:pt x="53" y="444"/>
                      <a:pt x="40" y="431"/>
                      <a:pt x="40" y="414"/>
                    </a:cubicBezTo>
                    <a:cubicBezTo>
                      <a:pt x="40" y="100"/>
                      <a:pt x="40" y="100"/>
                      <a:pt x="40" y="100"/>
                    </a:cubicBezTo>
                    <a:cubicBezTo>
                      <a:pt x="456" y="100"/>
                      <a:pt x="456" y="100"/>
                      <a:pt x="456" y="100"/>
                    </a:cubicBezTo>
                    <a:cubicBezTo>
                      <a:pt x="456" y="414"/>
                      <a:pt x="456" y="414"/>
                      <a:pt x="456" y="414"/>
                    </a:cubicBezTo>
                    <a:cubicBezTo>
                      <a:pt x="456" y="431"/>
                      <a:pt x="443" y="444"/>
                      <a:pt x="427" y="444"/>
                    </a:cubicBezTo>
                    <a:cubicBezTo>
                      <a:pt x="69" y="444"/>
                      <a:pt x="69" y="444"/>
                      <a:pt x="69" y="444"/>
                    </a:cubicBezTo>
                    <a:moveTo>
                      <a:pt x="427" y="0"/>
                    </a:moveTo>
                    <a:cubicBezTo>
                      <a:pt x="364" y="0"/>
                      <a:pt x="364" y="0"/>
                      <a:pt x="364" y="0"/>
                    </a:cubicBezTo>
                    <a:cubicBezTo>
                      <a:pt x="364" y="40"/>
                      <a:pt x="364" y="40"/>
                      <a:pt x="364" y="40"/>
                    </a:cubicBezTo>
                    <a:cubicBezTo>
                      <a:pt x="364" y="54"/>
                      <a:pt x="352" y="66"/>
                      <a:pt x="338" y="66"/>
                    </a:cubicBezTo>
                    <a:cubicBezTo>
                      <a:pt x="324" y="66"/>
                      <a:pt x="312" y="54"/>
                      <a:pt x="312" y="40"/>
                    </a:cubicBezTo>
                    <a:cubicBezTo>
                      <a:pt x="312" y="0"/>
                      <a:pt x="312" y="0"/>
                      <a:pt x="312" y="0"/>
                    </a:cubicBezTo>
                    <a:cubicBezTo>
                      <a:pt x="184" y="0"/>
                      <a:pt x="184" y="0"/>
                      <a:pt x="184" y="0"/>
                    </a:cubicBezTo>
                    <a:cubicBezTo>
                      <a:pt x="184" y="40"/>
                      <a:pt x="184" y="40"/>
                      <a:pt x="184" y="40"/>
                    </a:cubicBezTo>
                    <a:cubicBezTo>
                      <a:pt x="184" y="54"/>
                      <a:pt x="172" y="66"/>
                      <a:pt x="158" y="66"/>
                    </a:cubicBezTo>
                    <a:cubicBezTo>
                      <a:pt x="144" y="66"/>
                      <a:pt x="132" y="54"/>
                      <a:pt x="132" y="40"/>
                    </a:cubicBezTo>
                    <a:cubicBezTo>
                      <a:pt x="132" y="0"/>
                      <a:pt x="132" y="0"/>
                      <a:pt x="132" y="0"/>
                    </a:cubicBezTo>
                    <a:cubicBezTo>
                      <a:pt x="69" y="0"/>
                      <a:pt x="69" y="0"/>
                      <a:pt x="69" y="0"/>
                    </a:cubicBezTo>
                    <a:cubicBezTo>
                      <a:pt x="31" y="0"/>
                      <a:pt x="0" y="31"/>
                      <a:pt x="0" y="69"/>
                    </a:cubicBezTo>
                    <a:cubicBezTo>
                      <a:pt x="0" y="73"/>
                      <a:pt x="0" y="73"/>
                      <a:pt x="0" y="73"/>
                    </a:cubicBezTo>
                    <a:cubicBezTo>
                      <a:pt x="0" y="100"/>
                      <a:pt x="0" y="100"/>
                      <a:pt x="0" y="100"/>
                    </a:cubicBezTo>
                    <a:cubicBezTo>
                      <a:pt x="0" y="414"/>
                      <a:pt x="0" y="414"/>
                      <a:pt x="0" y="414"/>
                    </a:cubicBezTo>
                    <a:cubicBezTo>
                      <a:pt x="0" y="453"/>
                      <a:pt x="31" y="484"/>
                      <a:pt x="69" y="484"/>
                    </a:cubicBezTo>
                    <a:cubicBezTo>
                      <a:pt x="427" y="484"/>
                      <a:pt x="427" y="484"/>
                      <a:pt x="427" y="484"/>
                    </a:cubicBezTo>
                    <a:cubicBezTo>
                      <a:pt x="465" y="484"/>
                      <a:pt x="496" y="453"/>
                      <a:pt x="496" y="414"/>
                    </a:cubicBezTo>
                    <a:cubicBezTo>
                      <a:pt x="496" y="100"/>
                      <a:pt x="496" y="100"/>
                      <a:pt x="496" y="100"/>
                    </a:cubicBezTo>
                    <a:cubicBezTo>
                      <a:pt x="496" y="73"/>
                      <a:pt x="496" y="73"/>
                      <a:pt x="496" y="73"/>
                    </a:cubicBezTo>
                    <a:cubicBezTo>
                      <a:pt x="496" y="69"/>
                      <a:pt x="496" y="69"/>
                      <a:pt x="496" y="69"/>
                    </a:cubicBezTo>
                    <a:cubicBezTo>
                      <a:pt x="496" y="31"/>
                      <a:pt x="465" y="0"/>
                      <a:pt x="427" y="0"/>
                    </a:cubicBezTo>
                  </a:path>
                </a:pathLst>
              </a:custGeom>
              <a:solidFill>
                <a:schemeClr val="accent1"/>
              </a:solid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2">
                <a:extLst>
                  <a:ext uri="{FF2B5EF4-FFF2-40B4-BE49-F238E27FC236}">
                    <a16:creationId xmlns:a16="http://schemas.microsoft.com/office/drawing/2014/main" id="{77ADB89C-3B02-B945-B570-4EF52286637B}"/>
                  </a:ext>
                </a:extLst>
              </p:cNvPr>
              <p:cNvSpPr>
                <a:spLocks/>
              </p:cNvSpPr>
              <p:nvPr/>
            </p:nvSpPr>
            <p:spPr bwMode="auto">
              <a:xfrm>
                <a:off x="867065" y="3706405"/>
                <a:ext cx="64951" cy="81713"/>
              </a:xfrm>
              <a:custGeom>
                <a:avLst/>
                <a:gdLst>
                  <a:gd name="T0" fmla="*/ 26 w 52"/>
                  <a:gd name="T1" fmla="*/ 0 h 66"/>
                  <a:gd name="T2" fmla="*/ 0 w 52"/>
                  <a:gd name="T3" fmla="*/ 26 h 66"/>
                  <a:gd name="T4" fmla="*/ 0 w 52"/>
                  <a:gd name="T5" fmla="*/ 66 h 66"/>
                  <a:gd name="T6" fmla="*/ 52 w 52"/>
                  <a:gd name="T7" fmla="*/ 66 h 66"/>
                  <a:gd name="T8" fmla="*/ 52 w 52"/>
                  <a:gd name="T9" fmla="*/ 26 h 66"/>
                  <a:gd name="T10" fmla="*/ 26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26" y="0"/>
                    </a:moveTo>
                    <a:cubicBezTo>
                      <a:pt x="12" y="0"/>
                      <a:pt x="0" y="11"/>
                      <a:pt x="0" y="26"/>
                    </a:cubicBezTo>
                    <a:cubicBezTo>
                      <a:pt x="0" y="66"/>
                      <a:pt x="0" y="66"/>
                      <a:pt x="0" y="66"/>
                    </a:cubicBezTo>
                    <a:cubicBezTo>
                      <a:pt x="52" y="66"/>
                      <a:pt x="52" y="66"/>
                      <a:pt x="52" y="66"/>
                    </a:cubicBezTo>
                    <a:cubicBezTo>
                      <a:pt x="52" y="26"/>
                      <a:pt x="52" y="26"/>
                      <a:pt x="52" y="26"/>
                    </a:cubicBezTo>
                    <a:cubicBezTo>
                      <a:pt x="52" y="11"/>
                      <a:pt x="40" y="0"/>
                      <a:pt x="26" y="0"/>
                    </a:cubicBezTo>
                  </a:path>
                </a:pathLst>
              </a:custGeom>
              <a:solidFill>
                <a:srgbClr val="00BBEA"/>
              </a:solid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3">
                <a:extLst>
                  <a:ext uri="{FF2B5EF4-FFF2-40B4-BE49-F238E27FC236}">
                    <a16:creationId xmlns:a16="http://schemas.microsoft.com/office/drawing/2014/main" id="{E95AA68B-A20F-1A40-BDF7-DC539DCB001C}"/>
                  </a:ext>
                </a:extLst>
              </p:cNvPr>
              <p:cNvSpPr>
                <a:spLocks/>
              </p:cNvSpPr>
              <p:nvPr/>
            </p:nvSpPr>
            <p:spPr bwMode="auto">
              <a:xfrm>
                <a:off x="867065" y="3788118"/>
                <a:ext cx="64951" cy="82237"/>
              </a:xfrm>
              <a:custGeom>
                <a:avLst/>
                <a:gdLst>
                  <a:gd name="T0" fmla="*/ 52 w 52"/>
                  <a:gd name="T1" fmla="*/ 0 h 66"/>
                  <a:gd name="T2" fmla="*/ 0 w 52"/>
                  <a:gd name="T3" fmla="*/ 0 h 66"/>
                  <a:gd name="T4" fmla="*/ 0 w 52"/>
                  <a:gd name="T5" fmla="*/ 40 h 66"/>
                  <a:gd name="T6" fmla="*/ 26 w 52"/>
                  <a:gd name="T7" fmla="*/ 66 h 66"/>
                  <a:gd name="T8" fmla="*/ 52 w 52"/>
                  <a:gd name="T9" fmla="*/ 40 h 66"/>
                  <a:gd name="T10" fmla="*/ 52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52" y="0"/>
                    </a:moveTo>
                    <a:cubicBezTo>
                      <a:pt x="0" y="0"/>
                      <a:pt x="0" y="0"/>
                      <a:pt x="0" y="0"/>
                    </a:cubicBezTo>
                    <a:cubicBezTo>
                      <a:pt x="0" y="40"/>
                      <a:pt x="0" y="40"/>
                      <a:pt x="0" y="40"/>
                    </a:cubicBezTo>
                    <a:cubicBezTo>
                      <a:pt x="0" y="54"/>
                      <a:pt x="12" y="66"/>
                      <a:pt x="26" y="66"/>
                    </a:cubicBezTo>
                    <a:cubicBezTo>
                      <a:pt x="40" y="66"/>
                      <a:pt x="52" y="54"/>
                      <a:pt x="52" y="40"/>
                    </a:cubicBezTo>
                    <a:cubicBezTo>
                      <a:pt x="52" y="0"/>
                      <a:pt x="52" y="0"/>
                      <a:pt x="52" y="0"/>
                    </a:cubicBezTo>
                  </a:path>
                </a:pathLst>
              </a:custGeom>
              <a:solidFill>
                <a:srgbClr val="0089D7"/>
              </a:solidFill>
              <a:ln w="3175">
                <a:solidFill>
                  <a:srgbClr val="008BD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4">
                <a:extLst>
                  <a:ext uri="{FF2B5EF4-FFF2-40B4-BE49-F238E27FC236}">
                    <a16:creationId xmlns:a16="http://schemas.microsoft.com/office/drawing/2014/main" id="{EF9F0881-17D3-E247-A4C2-0E5387DA5755}"/>
                  </a:ext>
                </a:extLst>
              </p:cNvPr>
              <p:cNvSpPr>
                <a:spLocks/>
              </p:cNvSpPr>
              <p:nvPr/>
            </p:nvSpPr>
            <p:spPr bwMode="auto">
              <a:xfrm>
                <a:off x="1091252" y="3706405"/>
                <a:ext cx="64427" cy="81713"/>
              </a:xfrm>
              <a:custGeom>
                <a:avLst/>
                <a:gdLst>
                  <a:gd name="T0" fmla="*/ 26 w 52"/>
                  <a:gd name="T1" fmla="*/ 0 h 66"/>
                  <a:gd name="T2" fmla="*/ 0 w 52"/>
                  <a:gd name="T3" fmla="*/ 26 h 66"/>
                  <a:gd name="T4" fmla="*/ 0 w 52"/>
                  <a:gd name="T5" fmla="*/ 66 h 66"/>
                  <a:gd name="T6" fmla="*/ 52 w 52"/>
                  <a:gd name="T7" fmla="*/ 66 h 66"/>
                  <a:gd name="T8" fmla="*/ 52 w 52"/>
                  <a:gd name="T9" fmla="*/ 26 h 66"/>
                  <a:gd name="T10" fmla="*/ 26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26" y="0"/>
                    </a:moveTo>
                    <a:cubicBezTo>
                      <a:pt x="12" y="0"/>
                      <a:pt x="0" y="11"/>
                      <a:pt x="0" y="26"/>
                    </a:cubicBezTo>
                    <a:cubicBezTo>
                      <a:pt x="0" y="66"/>
                      <a:pt x="0" y="66"/>
                      <a:pt x="0" y="66"/>
                    </a:cubicBezTo>
                    <a:cubicBezTo>
                      <a:pt x="52" y="66"/>
                      <a:pt x="52" y="66"/>
                      <a:pt x="52" y="66"/>
                    </a:cubicBezTo>
                    <a:cubicBezTo>
                      <a:pt x="52" y="26"/>
                      <a:pt x="52" y="26"/>
                      <a:pt x="52" y="26"/>
                    </a:cubicBezTo>
                    <a:cubicBezTo>
                      <a:pt x="52" y="11"/>
                      <a:pt x="40" y="0"/>
                      <a:pt x="26" y="0"/>
                    </a:cubicBezTo>
                  </a:path>
                </a:pathLst>
              </a:custGeom>
              <a:solidFill>
                <a:srgbClr val="00BBEA"/>
              </a:solid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
                <a:extLst>
                  <a:ext uri="{FF2B5EF4-FFF2-40B4-BE49-F238E27FC236}">
                    <a16:creationId xmlns:a16="http://schemas.microsoft.com/office/drawing/2014/main" id="{23925F7A-59AA-EF48-8013-C94ACC92E46A}"/>
                  </a:ext>
                </a:extLst>
              </p:cNvPr>
              <p:cNvSpPr>
                <a:spLocks/>
              </p:cNvSpPr>
              <p:nvPr/>
            </p:nvSpPr>
            <p:spPr bwMode="auto">
              <a:xfrm>
                <a:off x="1091252" y="3788118"/>
                <a:ext cx="64427" cy="82237"/>
              </a:xfrm>
              <a:custGeom>
                <a:avLst/>
                <a:gdLst>
                  <a:gd name="T0" fmla="*/ 52 w 52"/>
                  <a:gd name="T1" fmla="*/ 0 h 66"/>
                  <a:gd name="T2" fmla="*/ 0 w 52"/>
                  <a:gd name="T3" fmla="*/ 0 h 66"/>
                  <a:gd name="T4" fmla="*/ 0 w 52"/>
                  <a:gd name="T5" fmla="*/ 40 h 66"/>
                  <a:gd name="T6" fmla="*/ 26 w 52"/>
                  <a:gd name="T7" fmla="*/ 66 h 66"/>
                  <a:gd name="T8" fmla="*/ 52 w 52"/>
                  <a:gd name="T9" fmla="*/ 40 h 66"/>
                  <a:gd name="T10" fmla="*/ 52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52" y="0"/>
                    </a:moveTo>
                    <a:cubicBezTo>
                      <a:pt x="0" y="0"/>
                      <a:pt x="0" y="0"/>
                      <a:pt x="0" y="0"/>
                    </a:cubicBezTo>
                    <a:cubicBezTo>
                      <a:pt x="0" y="40"/>
                      <a:pt x="0" y="40"/>
                      <a:pt x="0" y="40"/>
                    </a:cubicBezTo>
                    <a:cubicBezTo>
                      <a:pt x="0" y="54"/>
                      <a:pt x="12" y="66"/>
                      <a:pt x="26" y="66"/>
                    </a:cubicBezTo>
                    <a:cubicBezTo>
                      <a:pt x="40" y="66"/>
                      <a:pt x="52" y="54"/>
                      <a:pt x="52" y="40"/>
                    </a:cubicBezTo>
                    <a:cubicBezTo>
                      <a:pt x="52" y="0"/>
                      <a:pt x="52" y="0"/>
                      <a:pt x="52" y="0"/>
                    </a:cubicBezTo>
                  </a:path>
                </a:pathLst>
              </a:custGeom>
              <a:solidFill>
                <a:srgbClr val="0089D7"/>
              </a:solidFill>
              <a:ln w="3175">
                <a:solidFill>
                  <a:srgbClr val="008BD9"/>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9" name="Group 258">
              <a:extLst>
                <a:ext uri="{FF2B5EF4-FFF2-40B4-BE49-F238E27FC236}">
                  <a16:creationId xmlns:a16="http://schemas.microsoft.com/office/drawing/2014/main" id="{9BD956B4-E2A0-8544-BA85-359A4BDA60AC}"/>
                </a:ext>
              </a:extLst>
            </p:cNvPr>
            <p:cNvGrpSpPr/>
            <p:nvPr/>
          </p:nvGrpSpPr>
          <p:grpSpPr>
            <a:xfrm>
              <a:off x="898151" y="4069078"/>
              <a:ext cx="460931" cy="143864"/>
              <a:chOff x="1532046" y="3622501"/>
              <a:chExt cx="928505" cy="289800"/>
            </a:xfrm>
          </p:grpSpPr>
          <p:pic>
            <p:nvPicPr>
              <p:cNvPr id="264" name="Picture 263">
                <a:extLst>
                  <a:ext uri="{FF2B5EF4-FFF2-40B4-BE49-F238E27FC236}">
                    <a16:creationId xmlns:a16="http://schemas.microsoft.com/office/drawing/2014/main" id="{1139080E-33F7-974D-979F-27EABE21F34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77430" y="3622501"/>
                <a:ext cx="246692" cy="289800"/>
              </a:xfrm>
              <a:prstGeom prst="rect">
                <a:avLst/>
              </a:prstGeom>
            </p:spPr>
          </p:pic>
          <p:pic>
            <p:nvPicPr>
              <p:cNvPr id="265" name="Picture 264">
                <a:extLst>
                  <a:ext uri="{FF2B5EF4-FFF2-40B4-BE49-F238E27FC236}">
                    <a16:creationId xmlns:a16="http://schemas.microsoft.com/office/drawing/2014/main" id="{5138FAD3-0001-8A40-854E-4D293E5F15B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038391" y="3622501"/>
                <a:ext cx="226043" cy="289800"/>
              </a:xfrm>
              <a:prstGeom prst="rect">
                <a:avLst/>
              </a:prstGeom>
            </p:spPr>
          </p:pic>
          <p:pic>
            <p:nvPicPr>
              <p:cNvPr id="266" name="Picture 265">
                <a:extLst>
                  <a:ext uri="{FF2B5EF4-FFF2-40B4-BE49-F238E27FC236}">
                    <a16:creationId xmlns:a16="http://schemas.microsoft.com/office/drawing/2014/main" id="{047E351B-282F-0A49-BEC2-A8A59BF7B3F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532046" y="3622501"/>
                <a:ext cx="231115" cy="289800"/>
              </a:xfrm>
              <a:prstGeom prst="rect">
                <a:avLst/>
              </a:prstGeom>
            </p:spPr>
          </p:pic>
          <p:pic>
            <p:nvPicPr>
              <p:cNvPr id="267" name="Picture 266">
                <a:extLst>
                  <a:ext uri="{FF2B5EF4-FFF2-40B4-BE49-F238E27FC236}">
                    <a16:creationId xmlns:a16="http://schemas.microsoft.com/office/drawing/2014/main" id="{C246776F-CAB7-1A43-8D19-47BAB9AA3A3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278702" y="3622501"/>
                <a:ext cx="181849" cy="289800"/>
              </a:xfrm>
              <a:prstGeom prst="rect">
                <a:avLst/>
              </a:prstGeom>
            </p:spPr>
          </p:pic>
        </p:grpSp>
        <p:pic>
          <p:nvPicPr>
            <p:cNvPr id="261" name="Picture 260">
              <a:extLst>
                <a:ext uri="{FF2B5EF4-FFF2-40B4-BE49-F238E27FC236}">
                  <a16:creationId xmlns:a16="http://schemas.microsoft.com/office/drawing/2014/main" id="{41F4B64C-FCF6-304C-BF13-CE6A5A928BA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38092" y="3851819"/>
              <a:ext cx="111464" cy="185772"/>
            </a:xfrm>
            <a:prstGeom prst="rect">
              <a:avLst/>
            </a:prstGeom>
          </p:spPr>
        </p:pic>
        <p:pic>
          <p:nvPicPr>
            <p:cNvPr id="262" name="Picture 261">
              <a:extLst>
                <a:ext uri="{FF2B5EF4-FFF2-40B4-BE49-F238E27FC236}">
                  <a16:creationId xmlns:a16="http://schemas.microsoft.com/office/drawing/2014/main" id="{CC14B526-B3D7-834D-A44D-771C4D98BA9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065840" y="3851819"/>
              <a:ext cx="118198" cy="185772"/>
            </a:xfrm>
            <a:prstGeom prst="rect">
              <a:avLst/>
            </a:prstGeom>
          </p:spPr>
        </p:pic>
        <p:pic>
          <p:nvPicPr>
            <p:cNvPr id="442" name="Picture 441">
              <a:extLst>
                <a:ext uri="{FF2B5EF4-FFF2-40B4-BE49-F238E27FC236}">
                  <a16:creationId xmlns:a16="http://schemas.microsoft.com/office/drawing/2014/main" id="{89392947-E29C-024D-A743-8F4DBA854E4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220254" y="3851819"/>
              <a:ext cx="113843" cy="182880"/>
            </a:xfrm>
            <a:prstGeom prst="rect">
              <a:avLst/>
            </a:prstGeom>
          </p:spPr>
        </p:pic>
      </p:grpSp>
      <p:grpSp>
        <p:nvGrpSpPr>
          <p:cNvPr id="8" name="Group 7">
            <a:extLst>
              <a:ext uri="{FF2B5EF4-FFF2-40B4-BE49-F238E27FC236}">
                <a16:creationId xmlns:a16="http://schemas.microsoft.com/office/drawing/2014/main" id="{B8AA17E8-90E6-E442-B8D2-4B885FBC8599}"/>
              </a:ext>
            </a:extLst>
          </p:cNvPr>
          <p:cNvGrpSpPr/>
          <p:nvPr/>
        </p:nvGrpSpPr>
        <p:grpSpPr>
          <a:xfrm>
            <a:off x="3337514" y="3894102"/>
            <a:ext cx="625794" cy="693204"/>
            <a:chOff x="3337514" y="3607922"/>
            <a:chExt cx="625794" cy="693204"/>
          </a:xfrm>
        </p:grpSpPr>
        <p:grpSp>
          <p:nvGrpSpPr>
            <p:cNvPr id="274" name="Group 273">
              <a:extLst>
                <a:ext uri="{FF2B5EF4-FFF2-40B4-BE49-F238E27FC236}">
                  <a16:creationId xmlns:a16="http://schemas.microsoft.com/office/drawing/2014/main" id="{B2F588A9-CB00-6E4D-95B0-8598083D79B2}"/>
                </a:ext>
              </a:extLst>
            </p:cNvPr>
            <p:cNvGrpSpPr/>
            <p:nvPr/>
          </p:nvGrpSpPr>
          <p:grpSpPr>
            <a:xfrm>
              <a:off x="3337514" y="3607922"/>
              <a:ext cx="625794" cy="693204"/>
              <a:chOff x="702592" y="3706405"/>
              <a:chExt cx="617561" cy="684083"/>
            </a:xfrm>
          </p:grpSpPr>
          <p:sp>
            <p:nvSpPr>
              <p:cNvPr id="283" name="Freeform 21">
                <a:extLst>
                  <a:ext uri="{FF2B5EF4-FFF2-40B4-BE49-F238E27FC236}">
                    <a16:creationId xmlns:a16="http://schemas.microsoft.com/office/drawing/2014/main" id="{37AA8BC5-B297-0B43-8E71-466533AEF6DA}"/>
                  </a:ext>
                </a:extLst>
              </p:cNvPr>
              <p:cNvSpPr>
                <a:spLocks noEditPoints="1"/>
              </p:cNvSpPr>
              <p:nvPr/>
            </p:nvSpPr>
            <p:spPr bwMode="auto">
              <a:xfrm>
                <a:off x="702592" y="3788118"/>
                <a:ext cx="617561" cy="602370"/>
              </a:xfrm>
              <a:custGeom>
                <a:avLst/>
                <a:gdLst>
                  <a:gd name="T0" fmla="*/ 69 w 496"/>
                  <a:gd name="T1" fmla="*/ 444 h 484"/>
                  <a:gd name="T2" fmla="*/ 40 w 496"/>
                  <a:gd name="T3" fmla="*/ 414 h 484"/>
                  <a:gd name="T4" fmla="*/ 40 w 496"/>
                  <a:gd name="T5" fmla="*/ 100 h 484"/>
                  <a:gd name="T6" fmla="*/ 456 w 496"/>
                  <a:gd name="T7" fmla="*/ 100 h 484"/>
                  <a:gd name="T8" fmla="*/ 456 w 496"/>
                  <a:gd name="T9" fmla="*/ 414 h 484"/>
                  <a:gd name="T10" fmla="*/ 427 w 496"/>
                  <a:gd name="T11" fmla="*/ 444 h 484"/>
                  <a:gd name="T12" fmla="*/ 69 w 496"/>
                  <a:gd name="T13" fmla="*/ 444 h 484"/>
                  <a:gd name="T14" fmla="*/ 427 w 496"/>
                  <a:gd name="T15" fmla="*/ 0 h 484"/>
                  <a:gd name="T16" fmla="*/ 364 w 496"/>
                  <a:gd name="T17" fmla="*/ 0 h 484"/>
                  <a:gd name="T18" fmla="*/ 364 w 496"/>
                  <a:gd name="T19" fmla="*/ 40 h 484"/>
                  <a:gd name="T20" fmla="*/ 338 w 496"/>
                  <a:gd name="T21" fmla="*/ 66 h 484"/>
                  <a:gd name="T22" fmla="*/ 312 w 496"/>
                  <a:gd name="T23" fmla="*/ 40 h 484"/>
                  <a:gd name="T24" fmla="*/ 312 w 496"/>
                  <a:gd name="T25" fmla="*/ 0 h 484"/>
                  <a:gd name="T26" fmla="*/ 184 w 496"/>
                  <a:gd name="T27" fmla="*/ 0 h 484"/>
                  <a:gd name="T28" fmla="*/ 184 w 496"/>
                  <a:gd name="T29" fmla="*/ 40 h 484"/>
                  <a:gd name="T30" fmla="*/ 158 w 496"/>
                  <a:gd name="T31" fmla="*/ 66 h 484"/>
                  <a:gd name="T32" fmla="*/ 132 w 496"/>
                  <a:gd name="T33" fmla="*/ 40 h 484"/>
                  <a:gd name="T34" fmla="*/ 132 w 496"/>
                  <a:gd name="T35" fmla="*/ 0 h 484"/>
                  <a:gd name="T36" fmla="*/ 69 w 496"/>
                  <a:gd name="T37" fmla="*/ 0 h 484"/>
                  <a:gd name="T38" fmla="*/ 0 w 496"/>
                  <a:gd name="T39" fmla="*/ 69 h 484"/>
                  <a:gd name="T40" fmla="*/ 0 w 496"/>
                  <a:gd name="T41" fmla="*/ 73 h 484"/>
                  <a:gd name="T42" fmla="*/ 0 w 496"/>
                  <a:gd name="T43" fmla="*/ 100 h 484"/>
                  <a:gd name="T44" fmla="*/ 0 w 496"/>
                  <a:gd name="T45" fmla="*/ 414 h 484"/>
                  <a:gd name="T46" fmla="*/ 69 w 496"/>
                  <a:gd name="T47" fmla="*/ 484 h 484"/>
                  <a:gd name="T48" fmla="*/ 427 w 496"/>
                  <a:gd name="T49" fmla="*/ 484 h 484"/>
                  <a:gd name="T50" fmla="*/ 496 w 496"/>
                  <a:gd name="T51" fmla="*/ 414 h 484"/>
                  <a:gd name="T52" fmla="*/ 496 w 496"/>
                  <a:gd name="T53" fmla="*/ 100 h 484"/>
                  <a:gd name="T54" fmla="*/ 496 w 496"/>
                  <a:gd name="T55" fmla="*/ 73 h 484"/>
                  <a:gd name="T56" fmla="*/ 496 w 496"/>
                  <a:gd name="T57" fmla="*/ 69 h 484"/>
                  <a:gd name="T58" fmla="*/ 427 w 496"/>
                  <a:gd name="T5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6" h="484">
                    <a:moveTo>
                      <a:pt x="69" y="444"/>
                    </a:moveTo>
                    <a:cubicBezTo>
                      <a:pt x="53" y="444"/>
                      <a:pt x="40" y="431"/>
                      <a:pt x="40" y="414"/>
                    </a:cubicBezTo>
                    <a:cubicBezTo>
                      <a:pt x="40" y="100"/>
                      <a:pt x="40" y="100"/>
                      <a:pt x="40" y="100"/>
                    </a:cubicBezTo>
                    <a:cubicBezTo>
                      <a:pt x="456" y="100"/>
                      <a:pt x="456" y="100"/>
                      <a:pt x="456" y="100"/>
                    </a:cubicBezTo>
                    <a:cubicBezTo>
                      <a:pt x="456" y="414"/>
                      <a:pt x="456" y="414"/>
                      <a:pt x="456" y="414"/>
                    </a:cubicBezTo>
                    <a:cubicBezTo>
                      <a:pt x="456" y="431"/>
                      <a:pt x="443" y="444"/>
                      <a:pt x="427" y="444"/>
                    </a:cubicBezTo>
                    <a:cubicBezTo>
                      <a:pt x="69" y="444"/>
                      <a:pt x="69" y="444"/>
                      <a:pt x="69" y="444"/>
                    </a:cubicBezTo>
                    <a:moveTo>
                      <a:pt x="427" y="0"/>
                    </a:moveTo>
                    <a:cubicBezTo>
                      <a:pt x="364" y="0"/>
                      <a:pt x="364" y="0"/>
                      <a:pt x="364" y="0"/>
                    </a:cubicBezTo>
                    <a:cubicBezTo>
                      <a:pt x="364" y="40"/>
                      <a:pt x="364" y="40"/>
                      <a:pt x="364" y="40"/>
                    </a:cubicBezTo>
                    <a:cubicBezTo>
                      <a:pt x="364" y="54"/>
                      <a:pt x="352" y="66"/>
                      <a:pt x="338" y="66"/>
                    </a:cubicBezTo>
                    <a:cubicBezTo>
                      <a:pt x="324" y="66"/>
                      <a:pt x="312" y="54"/>
                      <a:pt x="312" y="40"/>
                    </a:cubicBezTo>
                    <a:cubicBezTo>
                      <a:pt x="312" y="0"/>
                      <a:pt x="312" y="0"/>
                      <a:pt x="312" y="0"/>
                    </a:cubicBezTo>
                    <a:cubicBezTo>
                      <a:pt x="184" y="0"/>
                      <a:pt x="184" y="0"/>
                      <a:pt x="184" y="0"/>
                    </a:cubicBezTo>
                    <a:cubicBezTo>
                      <a:pt x="184" y="40"/>
                      <a:pt x="184" y="40"/>
                      <a:pt x="184" y="40"/>
                    </a:cubicBezTo>
                    <a:cubicBezTo>
                      <a:pt x="184" y="54"/>
                      <a:pt x="172" y="66"/>
                      <a:pt x="158" y="66"/>
                    </a:cubicBezTo>
                    <a:cubicBezTo>
                      <a:pt x="144" y="66"/>
                      <a:pt x="132" y="54"/>
                      <a:pt x="132" y="40"/>
                    </a:cubicBezTo>
                    <a:cubicBezTo>
                      <a:pt x="132" y="0"/>
                      <a:pt x="132" y="0"/>
                      <a:pt x="132" y="0"/>
                    </a:cubicBezTo>
                    <a:cubicBezTo>
                      <a:pt x="69" y="0"/>
                      <a:pt x="69" y="0"/>
                      <a:pt x="69" y="0"/>
                    </a:cubicBezTo>
                    <a:cubicBezTo>
                      <a:pt x="31" y="0"/>
                      <a:pt x="0" y="31"/>
                      <a:pt x="0" y="69"/>
                    </a:cubicBezTo>
                    <a:cubicBezTo>
                      <a:pt x="0" y="73"/>
                      <a:pt x="0" y="73"/>
                      <a:pt x="0" y="73"/>
                    </a:cubicBezTo>
                    <a:cubicBezTo>
                      <a:pt x="0" y="100"/>
                      <a:pt x="0" y="100"/>
                      <a:pt x="0" y="100"/>
                    </a:cubicBezTo>
                    <a:cubicBezTo>
                      <a:pt x="0" y="414"/>
                      <a:pt x="0" y="414"/>
                      <a:pt x="0" y="414"/>
                    </a:cubicBezTo>
                    <a:cubicBezTo>
                      <a:pt x="0" y="453"/>
                      <a:pt x="31" y="484"/>
                      <a:pt x="69" y="484"/>
                    </a:cubicBezTo>
                    <a:cubicBezTo>
                      <a:pt x="427" y="484"/>
                      <a:pt x="427" y="484"/>
                      <a:pt x="427" y="484"/>
                    </a:cubicBezTo>
                    <a:cubicBezTo>
                      <a:pt x="465" y="484"/>
                      <a:pt x="496" y="453"/>
                      <a:pt x="496" y="414"/>
                    </a:cubicBezTo>
                    <a:cubicBezTo>
                      <a:pt x="496" y="100"/>
                      <a:pt x="496" y="100"/>
                      <a:pt x="496" y="100"/>
                    </a:cubicBezTo>
                    <a:cubicBezTo>
                      <a:pt x="496" y="73"/>
                      <a:pt x="496" y="73"/>
                      <a:pt x="496" y="73"/>
                    </a:cubicBezTo>
                    <a:cubicBezTo>
                      <a:pt x="496" y="69"/>
                      <a:pt x="496" y="69"/>
                      <a:pt x="496" y="69"/>
                    </a:cubicBezTo>
                    <a:cubicBezTo>
                      <a:pt x="496" y="31"/>
                      <a:pt x="465" y="0"/>
                      <a:pt x="427" y="0"/>
                    </a:cubicBezTo>
                  </a:path>
                </a:pathLst>
              </a:custGeom>
              <a:solidFill>
                <a:schemeClr val="accent1"/>
              </a:solid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22">
                <a:extLst>
                  <a:ext uri="{FF2B5EF4-FFF2-40B4-BE49-F238E27FC236}">
                    <a16:creationId xmlns:a16="http://schemas.microsoft.com/office/drawing/2014/main" id="{5F2FE7C4-72CA-8C4F-8FA6-80A44F50986E}"/>
                  </a:ext>
                </a:extLst>
              </p:cNvPr>
              <p:cNvSpPr>
                <a:spLocks/>
              </p:cNvSpPr>
              <p:nvPr/>
            </p:nvSpPr>
            <p:spPr bwMode="auto">
              <a:xfrm>
                <a:off x="867065" y="3706405"/>
                <a:ext cx="64951" cy="81713"/>
              </a:xfrm>
              <a:custGeom>
                <a:avLst/>
                <a:gdLst>
                  <a:gd name="T0" fmla="*/ 26 w 52"/>
                  <a:gd name="T1" fmla="*/ 0 h 66"/>
                  <a:gd name="T2" fmla="*/ 0 w 52"/>
                  <a:gd name="T3" fmla="*/ 26 h 66"/>
                  <a:gd name="T4" fmla="*/ 0 w 52"/>
                  <a:gd name="T5" fmla="*/ 66 h 66"/>
                  <a:gd name="T6" fmla="*/ 52 w 52"/>
                  <a:gd name="T7" fmla="*/ 66 h 66"/>
                  <a:gd name="T8" fmla="*/ 52 w 52"/>
                  <a:gd name="T9" fmla="*/ 26 h 66"/>
                  <a:gd name="T10" fmla="*/ 26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26" y="0"/>
                    </a:moveTo>
                    <a:cubicBezTo>
                      <a:pt x="12" y="0"/>
                      <a:pt x="0" y="11"/>
                      <a:pt x="0" y="26"/>
                    </a:cubicBezTo>
                    <a:cubicBezTo>
                      <a:pt x="0" y="66"/>
                      <a:pt x="0" y="66"/>
                      <a:pt x="0" y="66"/>
                    </a:cubicBezTo>
                    <a:cubicBezTo>
                      <a:pt x="52" y="66"/>
                      <a:pt x="52" y="66"/>
                      <a:pt x="52" y="66"/>
                    </a:cubicBezTo>
                    <a:cubicBezTo>
                      <a:pt x="52" y="26"/>
                      <a:pt x="52" y="26"/>
                      <a:pt x="52" y="26"/>
                    </a:cubicBezTo>
                    <a:cubicBezTo>
                      <a:pt x="52" y="11"/>
                      <a:pt x="40" y="0"/>
                      <a:pt x="26" y="0"/>
                    </a:cubicBezTo>
                  </a:path>
                </a:pathLst>
              </a:custGeom>
              <a:solidFill>
                <a:srgbClr val="00BBEA"/>
              </a:solid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23">
                <a:extLst>
                  <a:ext uri="{FF2B5EF4-FFF2-40B4-BE49-F238E27FC236}">
                    <a16:creationId xmlns:a16="http://schemas.microsoft.com/office/drawing/2014/main" id="{7707D570-1A99-5048-840C-F6F58806AAB9}"/>
                  </a:ext>
                </a:extLst>
              </p:cNvPr>
              <p:cNvSpPr>
                <a:spLocks/>
              </p:cNvSpPr>
              <p:nvPr/>
            </p:nvSpPr>
            <p:spPr bwMode="auto">
              <a:xfrm>
                <a:off x="867065" y="3788118"/>
                <a:ext cx="64951" cy="82237"/>
              </a:xfrm>
              <a:custGeom>
                <a:avLst/>
                <a:gdLst>
                  <a:gd name="T0" fmla="*/ 52 w 52"/>
                  <a:gd name="T1" fmla="*/ 0 h 66"/>
                  <a:gd name="T2" fmla="*/ 0 w 52"/>
                  <a:gd name="T3" fmla="*/ 0 h 66"/>
                  <a:gd name="T4" fmla="*/ 0 w 52"/>
                  <a:gd name="T5" fmla="*/ 40 h 66"/>
                  <a:gd name="T6" fmla="*/ 26 w 52"/>
                  <a:gd name="T7" fmla="*/ 66 h 66"/>
                  <a:gd name="T8" fmla="*/ 52 w 52"/>
                  <a:gd name="T9" fmla="*/ 40 h 66"/>
                  <a:gd name="T10" fmla="*/ 52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52" y="0"/>
                    </a:moveTo>
                    <a:cubicBezTo>
                      <a:pt x="0" y="0"/>
                      <a:pt x="0" y="0"/>
                      <a:pt x="0" y="0"/>
                    </a:cubicBezTo>
                    <a:cubicBezTo>
                      <a:pt x="0" y="40"/>
                      <a:pt x="0" y="40"/>
                      <a:pt x="0" y="40"/>
                    </a:cubicBezTo>
                    <a:cubicBezTo>
                      <a:pt x="0" y="54"/>
                      <a:pt x="12" y="66"/>
                      <a:pt x="26" y="66"/>
                    </a:cubicBezTo>
                    <a:cubicBezTo>
                      <a:pt x="40" y="66"/>
                      <a:pt x="52" y="54"/>
                      <a:pt x="52" y="40"/>
                    </a:cubicBezTo>
                    <a:cubicBezTo>
                      <a:pt x="52" y="0"/>
                      <a:pt x="52" y="0"/>
                      <a:pt x="52" y="0"/>
                    </a:cubicBezTo>
                  </a:path>
                </a:pathLst>
              </a:custGeom>
              <a:solidFill>
                <a:srgbClr val="0089D7"/>
              </a:solidFill>
              <a:ln w="3175">
                <a:solidFill>
                  <a:srgbClr val="008BD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4">
                <a:extLst>
                  <a:ext uri="{FF2B5EF4-FFF2-40B4-BE49-F238E27FC236}">
                    <a16:creationId xmlns:a16="http://schemas.microsoft.com/office/drawing/2014/main" id="{9AB63727-8064-204B-8F63-215D573B2A61}"/>
                  </a:ext>
                </a:extLst>
              </p:cNvPr>
              <p:cNvSpPr>
                <a:spLocks/>
              </p:cNvSpPr>
              <p:nvPr/>
            </p:nvSpPr>
            <p:spPr bwMode="auto">
              <a:xfrm>
                <a:off x="1091252" y="3706405"/>
                <a:ext cx="64427" cy="81713"/>
              </a:xfrm>
              <a:custGeom>
                <a:avLst/>
                <a:gdLst>
                  <a:gd name="T0" fmla="*/ 26 w 52"/>
                  <a:gd name="T1" fmla="*/ 0 h 66"/>
                  <a:gd name="T2" fmla="*/ 0 w 52"/>
                  <a:gd name="T3" fmla="*/ 26 h 66"/>
                  <a:gd name="T4" fmla="*/ 0 w 52"/>
                  <a:gd name="T5" fmla="*/ 66 h 66"/>
                  <a:gd name="T6" fmla="*/ 52 w 52"/>
                  <a:gd name="T7" fmla="*/ 66 h 66"/>
                  <a:gd name="T8" fmla="*/ 52 w 52"/>
                  <a:gd name="T9" fmla="*/ 26 h 66"/>
                  <a:gd name="T10" fmla="*/ 26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26" y="0"/>
                    </a:moveTo>
                    <a:cubicBezTo>
                      <a:pt x="12" y="0"/>
                      <a:pt x="0" y="11"/>
                      <a:pt x="0" y="26"/>
                    </a:cubicBezTo>
                    <a:cubicBezTo>
                      <a:pt x="0" y="66"/>
                      <a:pt x="0" y="66"/>
                      <a:pt x="0" y="66"/>
                    </a:cubicBezTo>
                    <a:cubicBezTo>
                      <a:pt x="52" y="66"/>
                      <a:pt x="52" y="66"/>
                      <a:pt x="52" y="66"/>
                    </a:cubicBezTo>
                    <a:cubicBezTo>
                      <a:pt x="52" y="26"/>
                      <a:pt x="52" y="26"/>
                      <a:pt x="52" y="26"/>
                    </a:cubicBezTo>
                    <a:cubicBezTo>
                      <a:pt x="52" y="11"/>
                      <a:pt x="40" y="0"/>
                      <a:pt x="26" y="0"/>
                    </a:cubicBezTo>
                  </a:path>
                </a:pathLst>
              </a:custGeom>
              <a:solidFill>
                <a:srgbClr val="00BBEA"/>
              </a:solidFill>
              <a:ln w="31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25">
                <a:extLst>
                  <a:ext uri="{FF2B5EF4-FFF2-40B4-BE49-F238E27FC236}">
                    <a16:creationId xmlns:a16="http://schemas.microsoft.com/office/drawing/2014/main" id="{6E441528-0100-3D49-9CCB-515517D4FE8E}"/>
                  </a:ext>
                </a:extLst>
              </p:cNvPr>
              <p:cNvSpPr>
                <a:spLocks/>
              </p:cNvSpPr>
              <p:nvPr/>
            </p:nvSpPr>
            <p:spPr bwMode="auto">
              <a:xfrm>
                <a:off x="1091252" y="3788118"/>
                <a:ext cx="64427" cy="82237"/>
              </a:xfrm>
              <a:custGeom>
                <a:avLst/>
                <a:gdLst>
                  <a:gd name="T0" fmla="*/ 52 w 52"/>
                  <a:gd name="T1" fmla="*/ 0 h 66"/>
                  <a:gd name="T2" fmla="*/ 0 w 52"/>
                  <a:gd name="T3" fmla="*/ 0 h 66"/>
                  <a:gd name="T4" fmla="*/ 0 w 52"/>
                  <a:gd name="T5" fmla="*/ 40 h 66"/>
                  <a:gd name="T6" fmla="*/ 26 w 52"/>
                  <a:gd name="T7" fmla="*/ 66 h 66"/>
                  <a:gd name="T8" fmla="*/ 52 w 52"/>
                  <a:gd name="T9" fmla="*/ 40 h 66"/>
                  <a:gd name="T10" fmla="*/ 52 w 52"/>
                  <a:gd name="T11" fmla="*/ 0 h 66"/>
                </a:gdLst>
                <a:ahLst/>
                <a:cxnLst>
                  <a:cxn ang="0">
                    <a:pos x="T0" y="T1"/>
                  </a:cxn>
                  <a:cxn ang="0">
                    <a:pos x="T2" y="T3"/>
                  </a:cxn>
                  <a:cxn ang="0">
                    <a:pos x="T4" y="T5"/>
                  </a:cxn>
                  <a:cxn ang="0">
                    <a:pos x="T6" y="T7"/>
                  </a:cxn>
                  <a:cxn ang="0">
                    <a:pos x="T8" y="T9"/>
                  </a:cxn>
                  <a:cxn ang="0">
                    <a:pos x="T10" y="T11"/>
                  </a:cxn>
                </a:cxnLst>
                <a:rect l="0" t="0" r="r" b="b"/>
                <a:pathLst>
                  <a:path w="52" h="66">
                    <a:moveTo>
                      <a:pt x="52" y="0"/>
                    </a:moveTo>
                    <a:cubicBezTo>
                      <a:pt x="0" y="0"/>
                      <a:pt x="0" y="0"/>
                      <a:pt x="0" y="0"/>
                    </a:cubicBezTo>
                    <a:cubicBezTo>
                      <a:pt x="0" y="40"/>
                      <a:pt x="0" y="40"/>
                      <a:pt x="0" y="40"/>
                    </a:cubicBezTo>
                    <a:cubicBezTo>
                      <a:pt x="0" y="54"/>
                      <a:pt x="12" y="66"/>
                      <a:pt x="26" y="66"/>
                    </a:cubicBezTo>
                    <a:cubicBezTo>
                      <a:pt x="40" y="66"/>
                      <a:pt x="52" y="54"/>
                      <a:pt x="52" y="40"/>
                    </a:cubicBezTo>
                    <a:cubicBezTo>
                      <a:pt x="52" y="0"/>
                      <a:pt x="52" y="0"/>
                      <a:pt x="52" y="0"/>
                    </a:cubicBezTo>
                  </a:path>
                </a:pathLst>
              </a:custGeom>
              <a:solidFill>
                <a:srgbClr val="0089D7"/>
              </a:solidFill>
              <a:ln w="3175">
                <a:solidFill>
                  <a:srgbClr val="008BD9"/>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5" name="Group 274">
              <a:extLst>
                <a:ext uri="{FF2B5EF4-FFF2-40B4-BE49-F238E27FC236}">
                  <a16:creationId xmlns:a16="http://schemas.microsoft.com/office/drawing/2014/main" id="{74BC989F-8D32-4D46-B914-942620A16561}"/>
                </a:ext>
              </a:extLst>
            </p:cNvPr>
            <p:cNvGrpSpPr/>
            <p:nvPr/>
          </p:nvGrpSpPr>
          <p:grpSpPr>
            <a:xfrm>
              <a:off x="3422622" y="4069078"/>
              <a:ext cx="460931" cy="143864"/>
              <a:chOff x="1532046" y="3622501"/>
              <a:chExt cx="928505" cy="289800"/>
            </a:xfrm>
          </p:grpSpPr>
          <p:pic>
            <p:nvPicPr>
              <p:cNvPr id="279" name="Picture 278">
                <a:extLst>
                  <a:ext uri="{FF2B5EF4-FFF2-40B4-BE49-F238E27FC236}">
                    <a16:creationId xmlns:a16="http://schemas.microsoft.com/office/drawing/2014/main" id="{0FB92422-8666-2247-967C-7C44EB152F9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77430" y="3622501"/>
                <a:ext cx="246692" cy="289800"/>
              </a:xfrm>
              <a:prstGeom prst="rect">
                <a:avLst/>
              </a:prstGeom>
            </p:spPr>
          </p:pic>
          <p:pic>
            <p:nvPicPr>
              <p:cNvPr id="280" name="Picture 279">
                <a:extLst>
                  <a:ext uri="{FF2B5EF4-FFF2-40B4-BE49-F238E27FC236}">
                    <a16:creationId xmlns:a16="http://schemas.microsoft.com/office/drawing/2014/main" id="{F7092627-66AC-8D46-94A4-3AD7318C232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038391" y="3622501"/>
                <a:ext cx="226043" cy="289800"/>
              </a:xfrm>
              <a:prstGeom prst="rect">
                <a:avLst/>
              </a:prstGeom>
            </p:spPr>
          </p:pic>
          <p:pic>
            <p:nvPicPr>
              <p:cNvPr id="281" name="Picture 280">
                <a:extLst>
                  <a:ext uri="{FF2B5EF4-FFF2-40B4-BE49-F238E27FC236}">
                    <a16:creationId xmlns:a16="http://schemas.microsoft.com/office/drawing/2014/main" id="{867298DF-706F-4348-8025-49A83B8684E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532046" y="3622501"/>
                <a:ext cx="231115" cy="289800"/>
              </a:xfrm>
              <a:prstGeom prst="rect">
                <a:avLst/>
              </a:prstGeom>
            </p:spPr>
          </p:pic>
          <p:pic>
            <p:nvPicPr>
              <p:cNvPr id="282" name="Picture 281">
                <a:extLst>
                  <a:ext uri="{FF2B5EF4-FFF2-40B4-BE49-F238E27FC236}">
                    <a16:creationId xmlns:a16="http://schemas.microsoft.com/office/drawing/2014/main" id="{B47E5FDF-3F46-2E43-A4C6-36D01212124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278702" y="3622501"/>
                <a:ext cx="181849" cy="289800"/>
              </a:xfrm>
              <a:prstGeom prst="rect">
                <a:avLst/>
              </a:prstGeom>
            </p:spPr>
          </p:pic>
        </p:grpSp>
        <p:pic>
          <p:nvPicPr>
            <p:cNvPr id="277" name="Picture 276">
              <a:extLst>
                <a:ext uri="{FF2B5EF4-FFF2-40B4-BE49-F238E27FC236}">
                  <a16:creationId xmlns:a16="http://schemas.microsoft.com/office/drawing/2014/main" id="{267532BD-AF62-3E44-8146-58384B5BA43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513168" y="3854061"/>
              <a:ext cx="122463" cy="192477"/>
            </a:xfrm>
            <a:prstGeom prst="rect">
              <a:avLst/>
            </a:prstGeom>
          </p:spPr>
        </p:pic>
        <p:pic>
          <p:nvPicPr>
            <p:cNvPr id="444" name="Picture 443">
              <a:extLst>
                <a:ext uri="{FF2B5EF4-FFF2-40B4-BE49-F238E27FC236}">
                  <a16:creationId xmlns:a16="http://schemas.microsoft.com/office/drawing/2014/main" id="{AFC9C8AD-CD60-FC4A-8A33-45FEA974155B}"/>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652107" y="3862299"/>
              <a:ext cx="116357" cy="182880"/>
            </a:xfrm>
            <a:prstGeom prst="rect">
              <a:avLst/>
            </a:prstGeom>
          </p:spPr>
        </p:pic>
      </p:grpSp>
      <p:grpSp>
        <p:nvGrpSpPr>
          <p:cNvPr id="9" name="Group 8">
            <a:extLst>
              <a:ext uri="{FF2B5EF4-FFF2-40B4-BE49-F238E27FC236}">
                <a16:creationId xmlns:a16="http://schemas.microsoft.com/office/drawing/2014/main" id="{6648A2BE-FA80-1D46-B691-A2149E2864A8}"/>
              </a:ext>
            </a:extLst>
          </p:cNvPr>
          <p:cNvGrpSpPr/>
          <p:nvPr/>
        </p:nvGrpSpPr>
        <p:grpSpPr>
          <a:xfrm>
            <a:off x="5964406" y="4006886"/>
            <a:ext cx="1594462" cy="488902"/>
            <a:chOff x="6022072" y="3745420"/>
            <a:chExt cx="1594462" cy="488902"/>
          </a:xfrm>
        </p:grpSpPr>
        <p:pic>
          <p:nvPicPr>
            <p:cNvPr id="289" name="Picture 288">
              <a:extLst>
                <a:ext uri="{FF2B5EF4-FFF2-40B4-BE49-F238E27FC236}">
                  <a16:creationId xmlns:a16="http://schemas.microsoft.com/office/drawing/2014/main" id="{B6F8F3E0-0EC6-AF4A-B4E9-24C6A5D3D2EC}"/>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7274833" y="3815535"/>
              <a:ext cx="341701" cy="365947"/>
            </a:xfrm>
            <a:prstGeom prst="rect">
              <a:avLst/>
            </a:prstGeom>
          </p:spPr>
        </p:pic>
        <p:sp>
          <p:nvSpPr>
            <p:cNvPr id="290" name="Freeform 561">
              <a:extLst>
                <a:ext uri="{FF2B5EF4-FFF2-40B4-BE49-F238E27FC236}">
                  <a16:creationId xmlns:a16="http://schemas.microsoft.com/office/drawing/2014/main" id="{3BADED8F-05AE-874B-9F10-24B56E991541}"/>
                </a:ext>
              </a:extLst>
            </p:cNvPr>
            <p:cNvSpPr>
              <a:spLocks noChangeAspect="1" noEditPoints="1"/>
            </p:cNvSpPr>
            <p:nvPr/>
          </p:nvSpPr>
          <p:spPr bwMode="auto">
            <a:xfrm>
              <a:off x="6022072" y="3745420"/>
              <a:ext cx="277273" cy="488902"/>
            </a:xfrm>
            <a:custGeom>
              <a:avLst/>
              <a:gdLst>
                <a:gd name="T0" fmla="*/ 134 w 136"/>
                <a:gd name="T1" fmla="*/ 156 h 239"/>
                <a:gd name="T2" fmla="*/ 81 w 136"/>
                <a:gd name="T3" fmla="*/ 105 h 239"/>
                <a:gd name="T4" fmla="*/ 81 w 136"/>
                <a:gd name="T5" fmla="*/ 59 h 239"/>
                <a:gd name="T6" fmla="*/ 103 w 136"/>
                <a:gd name="T7" fmla="*/ 76 h 239"/>
                <a:gd name="T8" fmla="*/ 117 w 136"/>
                <a:gd name="T9" fmla="*/ 89 h 239"/>
                <a:gd name="T10" fmla="*/ 130 w 136"/>
                <a:gd name="T11" fmla="*/ 74 h 239"/>
                <a:gd name="T12" fmla="*/ 81 w 136"/>
                <a:gd name="T13" fmla="*/ 31 h 239"/>
                <a:gd name="T14" fmla="*/ 81 w 136"/>
                <a:gd name="T15" fmla="*/ 14 h 239"/>
                <a:gd name="T16" fmla="*/ 68 w 136"/>
                <a:gd name="T17" fmla="*/ 0 h 239"/>
                <a:gd name="T18" fmla="*/ 54 w 136"/>
                <a:gd name="T19" fmla="*/ 14 h 239"/>
                <a:gd name="T20" fmla="*/ 54 w 136"/>
                <a:gd name="T21" fmla="*/ 32 h 239"/>
                <a:gd name="T22" fmla="*/ 20 w 136"/>
                <a:gd name="T23" fmla="*/ 44 h 239"/>
                <a:gd name="T24" fmla="*/ 2 w 136"/>
                <a:gd name="T25" fmla="*/ 81 h 239"/>
                <a:gd name="T26" fmla="*/ 54 w 136"/>
                <a:gd name="T27" fmla="*/ 128 h 239"/>
                <a:gd name="T28" fmla="*/ 54 w 136"/>
                <a:gd name="T29" fmla="*/ 182 h 239"/>
                <a:gd name="T30" fmla="*/ 28 w 136"/>
                <a:gd name="T31" fmla="*/ 162 h 239"/>
                <a:gd name="T32" fmla="*/ 13 w 136"/>
                <a:gd name="T33" fmla="*/ 149 h 239"/>
                <a:gd name="T34" fmla="*/ 0 w 136"/>
                <a:gd name="T35" fmla="*/ 164 h 239"/>
                <a:gd name="T36" fmla="*/ 54 w 136"/>
                <a:gd name="T37" fmla="*/ 210 h 239"/>
                <a:gd name="T38" fmla="*/ 54 w 136"/>
                <a:gd name="T39" fmla="*/ 225 h 239"/>
                <a:gd name="T40" fmla="*/ 68 w 136"/>
                <a:gd name="T41" fmla="*/ 239 h 239"/>
                <a:gd name="T42" fmla="*/ 81 w 136"/>
                <a:gd name="T43" fmla="*/ 225 h 239"/>
                <a:gd name="T44" fmla="*/ 81 w 136"/>
                <a:gd name="T45" fmla="*/ 210 h 239"/>
                <a:gd name="T46" fmla="*/ 106 w 136"/>
                <a:gd name="T47" fmla="*/ 203 h 239"/>
                <a:gd name="T48" fmla="*/ 134 w 136"/>
                <a:gd name="T49" fmla="*/ 156 h 239"/>
                <a:gd name="T50" fmla="*/ 30 w 136"/>
                <a:gd name="T51" fmla="*/ 80 h 239"/>
                <a:gd name="T52" fmla="*/ 36 w 136"/>
                <a:gd name="T53" fmla="*/ 66 h 239"/>
                <a:gd name="T54" fmla="*/ 54 w 136"/>
                <a:gd name="T55" fmla="*/ 60 h 239"/>
                <a:gd name="T56" fmla="*/ 54 w 136"/>
                <a:gd name="T57" fmla="*/ 100 h 239"/>
                <a:gd name="T58" fmla="*/ 30 w 136"/>
                <a:gd name="T59" fmla="*/ 80 h 239"/>
                <a:gd name="T60" fmla="*/ 94 w 136"/>
                <a:gd name="T61" fmla="*/ 178 h 239"/>
                <a:gd name="T62" fmla="*/ 81 w 136"/>
                <a:gd name="T63" fmla="*/ 182 h 239"/>
                <a:gd name="T64" fmla="*/ 81 w 136"/>
                <a:gd name="T65" fmla="*/ 134 h 239"/>
                <a:gd name="T66" fmla="*/ 107 w 136"/>
                <a:gd name="T67" fmla="*/ 157 h 239"/>
                <a:gd name="T68" fmla="*/ 94 w 136"/>
                <a:gd name="T69" fmla="*/ 17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239">
                  <a:moveTo>
                    <a:pt x="134" y="156"/>
                  </a:moveTo>
                  <a:cubicBezTo>
                    <a:pt x="133" y="120"/>
                    <a:pt x="106" y="110"/>
                    <a:pt x="81" y="105"/>
                  </a:cubicBezTo>
                  <a:cubicBezTo>
                    <a:pt x="81" y="59"/>
                    <a:pt x="81" y="59"/>
                    <a:pt x="81" y="59"/>
                  </a:cubicBezTo>
                  <a:cubicBezTo>
                    <a:pt x="96" y="63"/>
                    <a:pt x="102" y="72"/>
                    <a:pt x="103" y="76"/>
                  </a:cubicBezTo>
                  <a:cubicBezTo>
                    <a:pt x="103" y="83"/>
                    <a:pt x="110" y="89"/>
                    <a:pt x="117" y="89"/>
                  </a:cubicBezTo>
                  <a:cubicBezTo>
                    <a:pt x="125" y="88"/>
                    <a:pt x="131" y="82"/>
                    <a:pt x="130" y="74"/>
                  </a:cubicBezTo>
                  <a:cubicBezTo>
                    <a:pt x="129" y="57"/>
                    <a:pt x="112" y="36"/>
                    <a:pt x="81" y="31"/>
                  </a:cubicBezTo>
                  <a:cubicBezTo>
                    <a:pt x="81" y="14"/>
                    <a:pt x="81" y="14"/>
                    <a:pt x="81" y="14"/>
                  </a:cubicBezTo>
                  <a:cubicBezTo>
                    <a:pt x="81" y="6"/>
                    <a:pt x="75" y="0"/>
                    <a:pt x="68" y="0"/>
                  </a:cubicBezTo>
                  <a:cubicBezTo>
                    <a:pt x="60" y="0"/>
                    <a:pt x="54" y="6"/>
                    <a:pt x="54" y="14"/>
                  </a:cubicBezTo>
                  <a:cubicBezTo>
                    <a:pt x="54" y="32"/>
                    <a:pt x="54" y="32"/>
                    <a:pt x="54" y="32"/>
                  </a:cubicBezTo>
                  <a:cubicBezTo>
                    <a:pt x="40" y="33"/>
                    <a:pt x="29" y="38"/>
                    <a:pt x="20" y="44"/>
                  </a:cubicBezTo>
                  <a:cubicBezTo>
                    <a:pt x="8" y="53"/>
                    <a:pt x="1" y="66"/>
                    <a:pt x="2" y="81"/>
                  </a:cubicBezTo>
                  <a:cubicBezTo>
                    <a:pt x="4" y="114"/>
                    <a:pt x="30" y="123"/>
                    <a:pt x="54" y="128"/>
                  </a:cubicBezTo>
                  <a:cubicBezTo>
                    <a:pt x="54" y="182"/>
                    <a:pt x="54" y="182"/>
                    <a:pt x="54" y="182"/>
                  </a:cubicBezTo>
                  <a:cubicBezTo>
                    <a:pt x="35" y="178"/>
                    <a:pt x="28" y="166"/>
                    <a:pt x="28" y="162"/>
                  </a:cubicBezTo>
                  <a:cubicBezTo>
                    <a:pt x="27" y="155"/>
                    <a:pt x="21" y="149"/>
                    <a:pt x="13" y="149"/>
                  </a:cubicBezTo>
                  <a:cubicBezTo>
                    <a:pt x="6" y="150"/>
                    <a:pt x="0" y="156"/>
                    <a:pt x="0" y="164"/>
                  </a:cubicBezTo>
                  <a:cubicBezTo>
                    <a:pt x="1" y="181"/>
                    <a:pt x="19" y="205"/>
                    <a:pt x="54" y="210"/>
                  </a:cubicBezTo>
                  <a:cubicBezTo>
                    <a:pt x="54" y="225"/>
                    <a:pt x="54" y="225"/>
                    <a:pt x="54" y="225"/>
                  </a:cubicBezTo>
                  <a:cubicBezTo>
                    <a:pt x="54" y="233"/>
                    <a:pt x="60" y="239"/>
                    <a:pt x="68" y="239"/>
                  </a:cubicBezTo>
                  <a:cubicBezTo>
                    <a:pt x="75" y="239"/>
                    <a:pt x="81" y="233"/>
                    <a:pt x="81" y="225"/>
                  </a:cubicBezTo>
                  <a:cubicBezTo>
                    <a:pt x="81" y="210"/>
                    <a:pt x="81" y="210"/>
                    <a:pt x="81" y="210"/>
                  </a:cubicBezTo>
                  <a:cubicBezTo>
                    <a:pt x="88" y="209"/>
                    <a:pt x="97" y="207"/>
                    <a:pt x="106" y="203"/>
                  </a:cubicBezTo>
                  <a:cubicBezTo>
                    <a:pt x="125" y="193"/>
                    <a:pt x="136" y="177"/>
                    <a:pt x="134" y="156"/>
                  </a:cubicBezTo>
                  <a:close/>
                  <a:moveTo>
                    <a:pt x="30" y="80"/>
                  </a:moveTo>
                  <a:cubicBezTo>
                    <a:pt x="29" y="74"/>
                    <a:pt x="31" y="70"/>
                    <a:pt x="36" y="66"/>
                  </a:cubicBezTo>
                  <a:cubicBezTo>
                    <a:pt x="40" y="63"/>
                    <a:pt x="46" y="61"/>
                    <a:pt x="54" y="60"/>
                  </a:cubicBezTo>
                  <a:cubicBezTo>
                    <a:pt x="54" y="100"/>
                    <a:pt x="54" y="100"/>
                    <a:pt x="54" y="100"/>
                  </a:cubicBezTo>
                  <a:cubicBezTo>
                    <a:pt x="36" y="96"/>
                    <a:pt x="30" y="91"/>
                    <a:pt x="30" y="80"/>
                  </a:cubicBezTo>
                  <a:close/>
                  <a:moveTo>
                    <a:pt x="94" y="178"/>
                  </a:moveTo>
                  <a:cubicBezTo>
                    <a:pt x="90" y="180"/>
                    <a:pt x="85" y="181"/>
                    <a:pt x="81" y="182"/>
                  </a:cubicBezTo>
                  <a:cubicBezTo>
                    <a:pt x="81" y="134"/>
                    <a:pt x="81" y="134"/>
                    <a:pt x="81" y="134"/>
                  </a:cubicBezTo>
                  <a:cubicBezTo>
                    <a:pt x="99" y="138"/>
                    <a:pt x="106" y="143"/>
                    <a:pt x="107" y="157"/>
                  </a:cubicBezTo>
                  <a:cubicBezTo>
                    <a:pt x="107" y="164"/>
                    <a:pt x="106" y="172"/>
                    <a:pt x="94" y="1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Oval 290">
              <a:extLst>
                <a:ext uri="{FF2B5EF4-FFF2-40B4-BE49-F238E27FC236}">
                  <a16:creationId xmlns:a16="http://schemas.microsoft.com/office/drawing/2014/main" id="{4F7ABD08-5138-674C-95F5-667AA3866AFE}"/>
                </a:ext>
              </a:extLst>
            </p:cNvPr>
            <p:cNvSpPr/>
            <p:nvPr/>
          </p:nvSpPr>
          <p:spPr>
            <a:xfrm>
              <a:off x="6613051" y="4036861"/>
              <a:ext cx="111269" cy="1112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3" name="Picture 292">
              <a:extLst>
                <a:ext uri="{FF2B5EF4-FFF2-40B4-BE49-F238E27FC236}">
                  <a16:creationId xmlns:a16="http://schemas.microsoft.com/office/drawing/2014/main" id="{5820146C-B5BA-0445-B80E-EBFB5C18321F}"/>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349098" y="3815535"/>
              <a:ext cx="246555" cy="365947"/>
            </a:xfrm>
            <a:prstGeom prst="rect">
              <a:avLst/>
            </a:prstGeom>
          </p:spPr>
        </p:pic>
        <p:pic>
          <p:nvPicPr>
            <p:cNvPr id="294" name="Picture 293">
              <a:extLst>
                <a:ext uri="{FF2B5EF4-FFF2-40B4-BE49-F238E27FC236}">
                  <a16:creationId xmlns:a16="http://schemas.microsoft.com/office/drawing/2014/main" id="{7B34DB9D-4172-7F4E-A443-B0AE2A6A32F4}"/>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7015975" y="3815535"/>
              <a:ext cx="232833" cy="365947"/>
            </a:xfrm>
            <a:prstGeom prst="rect">
              <a:avLst/>
            </a:prstGeom>
          </p:spPr>
        </p:pic>
        <p:pic>
          <p:nvPicPr>
            <p:cNvPr id="445" name="Picture 444">
              <a:extLst>
                <a:ext uri="{FF2B5EF4-FFF2-40B4-BE49-F238E27FC236}">
                  <a16:creationId xmlns:a16="http://schemas.microsoft.com/office/drawing/2014/main" id="{2D369295-E128-F448-ABCD-D375E55CE366}"/>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745657" y="3815722"/>
              <a:ext cx="236372" cy="365760"/>
            </a:xfrm>
            <a:prstGeom prst="rect">
              <a:avLst/>
            </a:prstGeom>
          </p:spPr>
        </p:pic>
      </p:grpSp>
      <p:grpSp>
        <p:nvGrpSpPr>
          <p:cNvPr id="12" name="Group 11">
            <a:extLst>
              <a:ext uri="{FF2B5EF4-FFF2-40B4-BE49-F238E27FC236}">
                <a16:creationId xmlns:a16="http://schemas.microsoft.com/office/drawing/2014/main" id="{D22DA902-4AD8-C144-8A1A-C5CF51FC3BC8}"/>
              </a:ext>
            </a:extLst>
          </p:cNvPr>
          <p:cNvGrpSpPr/>
          <p:nvPr/>
        </p:nvGrpSpPr>
        <p:grpSpPr>
          <a:xfrm>
            <a:off x="1266743" y="1195776"/>
            <a:ext cx="1086597" cy="370154"/>
            <a:chOff x="4834532" y="80696"/>
            <a:chExt cx="1086597" cy="370154"/>
          </a:xfrm>
        </p:grpSpPr>
        <p:pic>
          <p:nvPicPr>
            <p:cNvPr id="229" name="Picture 228">
              <a:extLst>
                <a:ext uri="{FF2B5EF4-FFF2-40B4-BE49-F238E27FC236}">
                  <a16:creationId xmlns:a16="http://schemas.microsoft.com/office/drawing/2014/main" id="{0578AAB4-A27C-904C-8B6C-E4155BDAE39E}"/>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834532" y="80696"/>
              <a:ext cx="222092" cy="370154"/>
            </a:xfrm>
            <a:prstGeom prst="rect">
              <a:avLst/>
            </a:prstGeom>
          </p:spPr>
        </p:pic>
        <p:pic>
          <p:nvPicPr>
            <p:cNvPr id="230" name="Picture 229">
              <a:extLst>
                <a:ext uri="{FF2B5EF4-FFF2-40B4-BE49-F238E27FC236}">
                  <a16:creationId xmlns:a16="http://schemas.microsoft.com/office/drawing/2014/main" id="{2AFB2F4F-5929-9A40-BE25-4A617432A4A3}"/>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5635649" y="80696"/>
              <a:ext cx="285480" cy="370154"/>
            </a:xfrm>
            <a:prstGeom prst="rect">
              <a:avLst/>
            </a:prstGeom>
          </p:spPr>
        </p:pic>
        <p:grpSp>
          <p:nvGrpSpPr>
            <p:cNvPr id="11" name="Group 10">
              <a:extLst>
                <a:ext uri="{FF2B5EF4-FFF2-40B4-BE49-F238E27FC236}">
                  <a16:creationId xmlns:a16="http://schemas.microsoft.com/office/drawing/2014/main" id="{578C7B18-AA1B-4045-9AA5-E53569805395}"/>
                </a:ext>
              </a:extLst>
            </p:cNvPr>
            <p:cNvGrpSpPr/>
            <p:nvPr/>
          </p:nvGrpSpPr>
          <p:grpSpPr>
            <a:xfrm>
              <a:off x="5176063" y="118004"/>
              <a:ext cx="340147" cy="292669"/>
              <a:chOff x="5188074" y="118004"/>
              <a:chExt cx="340147" cy="292669"/>
            </a:xfrm>
          </p:grpSpPr>
          <p:pic>
            <p:nvPicPr>
              <p:cNvPr id="257" name="Picture 256">
                <a:extLst>
                  <a:ext uri="{FF2B5EF4-FFF2-40B4-BE49-F238E27FC236}">
                    <a16:creationId xmlns:a16="http://schemas.microsoft.com/office/drawing/2014/main" id="{7C922BAB-74F5-7944-A3E4-FFEE0108DBF0}"/>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5291672" y="120873"/>
                <a:ext cx="236549" cy="289800"/>
              </a:xfrm>
              <a:prstGeom prst="rect">
                <a:avLst/>
              </a:prstGeom>
            </p:spPr>
          </p:pic>
          <p:sp>
            <p:nvSpPr>
              <p:cNvPr id="10" name="Rounded Rectangle 9">
                <a:extLst>
                  <a:ext uri="{FF2B5EF4-FFF2-40B4-BE49-F238E27FC236}">
                    <a16:creationId xmlns:a16="http://schemas.microsoft.com/office/drawing/2014/main" id="{9D5AF6EE-6655-AA4C-9CC9-46985775F3C3}"/>
                  </a:ext>
                </a:extLst>
              </p:cNvPr>
              <p:cNvSpPr/>
              <p:nvPr/>
            </p:nvSpPr>
            <p:spPr>
              <a:xfrm>
                <a:off x="5188074" y="118004"/>
                <a:ext cx="58203" cy="2898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60" name="Group 259">
            <a:extLst>
              <a:ext uri="{FF2B5EF4-FFF2-40B4-BE49-F238E27FC236}">
                <a16:creationId xmlns:a16="http://schemas.microsoft.com/office/drawing/2014/main" id="{B1ECA9B4-69F4-664A-8386-93702B8F3B42}"/>
              </a:ext>
            </a:extLst>
          </p:cNvPr>
          <p:cNvGrpSpPr>
            <a:grpSpLocks noChangeAspect="1"/>
          </p:cNvGrpSpPr>
          <p:nvPr/>
        </p:nvGrpSpPr>
        <p:grpSpPr>
          <a:xfrm>
            <a:off x="533400" y="1248302"/>
            <a:ext cx="596079" cy="252793"/>
            <a:chOff x="7413625" y="908050"/>
            <a:chExt cx="1167897" cy="495300"/>
          </a:xfrm>
        </p:grpSpPr>
        <p:sp>
          <p:nvSpPr>
            <p:cNvPr id="263" name="Freeform 60">
              <a:extLst>
                <a:ext uri="{FF2B5EF4-FFF2-40B4-BE49-F238E27FC236}">
                  <a16:creationId xmlns:a16="http://schemas.microsoft.com/office/drawing/2014/main" id="{FCC549E8-BE1B-6348-B95F-186C578FA29A}"/>
                </a:ext>
              </a:extLst>
            </p:cNvPr>
            <p:cNvSpPr>
              <a:spLocks noEditPoints="1"/>
            </p:cNvSpPr>
            <p:nvPr/>
          </p:nvSpPr>
          <p:spPr bwMode="auto">
            <a:xfrm>
              <a:off x="7413625" y="1093787"/>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1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54 w 664"/>
                <a:gd name="T27" fmla="*/ 60 h 71"/>
                <a:gd name="T28" fmla="*/ 654 w 664"/>
                <a:gd name="T29" fmla="*/ 60 h 71"/>
                <a:gd name="T30" fmla="*/ 654 w 664"/>
                <a:gd name="T31" fmla="*/ 60 h 71"/>
                <a:gd name="T32" fmla="*/ 654 w 664"/>
                <a:gd name="T33" fmla="*/ 60 h 71"/>
                <a:gd name="T34" fmla="*/ 654 w 664"/>
                <a:gd name="T35" fmla="*/ 60 h 71"/>
                <a:gd name="T36" fmla="*/ 654 w 664"/>
                <a:gd name="T37" fmla="*/ 60 h 71"/>
                <a:gd name="T38" fmla="*/ 661 w 664"/>
                <a:gd name="T39" fmla="*/ 50 h 71"/>
                <a:gd name="T40" fmla="*/ 660 w 664"/>
                <a:gd name="T41" fmla="*/ 51 h 71"/>
                <a:gd name="T42" fmla="*/ 661 w 664"/>
                <a:gd name="T43" fmla="*/ 50 h 71"/>
                <a:gd name="T44" fmla="*/ 661 w 664"/>
                <a:gd name="T45" fmla="*/ 21 h 71"/>
                <a:gd name="T46" fmla="*/ 664 w 664"/>
                <a:gd name="T47" fmla="*/ 36 h 71"/>
                <a:gd name="T48" fmla="*/ 661 w 664"/>
                <a:gd name="T49" fmla="*/ 50 h 71"/>
                <a:gd name="T50" fmla="*/ 664 w 664"/>
                <a:gd name="T51" fmla="*/ 36 h 71"/>
                <a:gd name="T52" fmla="*/ 661 w 664"/>
                <a:gd name="T53" fmla="*/ 21 h 71"/>
                <a:gd name="T54" fmla="*/ 661 w 664"/>
                <a:gd name="T55" fmla="*/ 21 h 71"/>
                <a:gd name="T56" fmla="*/ 661 w 664"/>
                <a:gd name="T57" fmla="*/ 21 h 71"/>
                <a:gd name="T58" fmla="*/ 661 w 664"/>
                <a:gd name="T59" fmla="*/ 21 h 71"/>
                <a:gd name="T60" fmla="*/ 543 w 664"/>
                <a:gd name="T61" fmla="*/ 0 h 71"/>
                <a:gd name="T62" fmla="*/ 35 w 664"/>
                <a:gd name="T63" fmla="*/ 0 h 71"/>
                <a:gd name="T64" fmla="*/ 0 w 664"/>
                <a:gd name="T65" fmla="*/ 36 h 71"/>
                <a:gd name="T66" fmla="*/ 35 w 664"/>
                <a:gd name="T67" fmla="*/ 71 h 71"/>
                <a:gd name="T68" fmla="*/ 543 w 664"/>
                <a:gd name="T69" fmla="*/ 71 h 71"/>
                <a:gd name="T70" fmla="*/ 578 w 664"/>
                <a:gd name="T71" fmla="*/ 36 h 71"/>
                <a:gd name="T72" fmla="*/ 543 w 664"/>
                <a:gd name="T7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1"/>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0" y="50"/>
                    <a:pt x="660" y="50"/>
                    <a:pt x="660" y="51"/>
                  </a:cubicBezTo>
                  <a:cubicBezTo>
                    <a:pt x="660" y="50"/>
                    <a:pt x="660" y="50"/>
                    <a:pt x="661" y="50"/>
                  </a:cubicBezTo>
                  <a:moveTo>
                    <a:pt x="661" y="21"/>
                  </a:moveTo>
                  <a:cubicBezTo>
                    <a:pt x="663" y="26"/>
                    <a:pt x="664" y="31"/>
                    <a:pt x="664" y="36"/>
                  </a:cubicBezTo>
                  <a:cubicBezTo>
                    <a:pt x="664" y="41"/>
                    <a:pt x="663" y="46"/>
                    <a:pt x="661" y="50"/>
                  </a:cubicBezTo>
                  <a:cubicBezTo>
                    <a:pt x="663" y="46"/>
                    <a:pt x="664" y="41"/>
                    <a:pt x="664" y="36"/>
                  </a:cubicBezTo>
                  <a:cubicBezTo>
                    <a:pt x="664" y="31"/>
                    <a:pt x="663" y="26"/>
                    <a:pt x="661" y="21"/>
                  </a:cubicBezTo>
                  <a:moveTo>
                    <a:pt x="661" y="21"/>
                  </a:moveTo>
                  <a:cubicBezTo>
                    <a:pt x="661" y="21"/>
                    <a:pt x="661" y="21"/>
                    <a:pt x="661" y="21"/>
                  </a:cubicBezTo>
                  <a:cubicBezTo>
                    <a:pt x="661" y="21"/>
                    <a:pt x="661" y="21"/>
                    <a:pt x="661"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73" name="Freeform 61">
              <a:extLst>
                <a:ext uri="{FF2B5EF4-FFF2-40B4-BE49-F238E27FC236}">
                  <a16:creationId xmlns:a16="http://schemas.microsoft.com/office/drawing/2014/main" id="{C4081E4F-B417-9745-B82F-2FE4398C327B}"/>
                </a:ext>
              </a:extLst>
            </p:cNvPr>
            <p:cNvSpPr>
              <a:spLocks/>
            </p:cNvSpPr>
            <p:nvPr/>
          </p:nvSpPr>
          <p:spPr bwMode="auto">
            <a:xfrm>
              <a:off x="8259763" y="908050"/>
              <a:ext cx="295275" cy="204787"/>
            </a:xfrm>
            <a:custGeom>
              <a:avLst/>
              <a:gdLst>
                <a:gd name="T0" fmla="*/ 38 w 169"/>
                <a:gd name="T1" fmla="*/ 0 h 117"/>
                <a:gd name="T2" fmla="*/ 13 w 169"/>
                <a:gd name="T3" fmla="*/ 11 h 117"/>
                <a:gd name="T4" fmla="*/ 13 w 169"/>
                <a:gd name="T5" fmla="*/ 61 h 117"/>
                <a:gd name="T6" fmla="*/ 59 w 169"/>
                <a:gd name="T7" fmla="*/ 106 h 117"/>
                <a:gd name="T8" fmla="*/ 144 w 169"/>
                <a:gd name="T9" fmla="*/ 106 h 117"/>
                <a:gd name="T10" fmla="*/ 144 w 169"/>
                <a:gd name="T11" fmla="*/ 106 h 117"/>
                <a:gd name="T12" fmla="*/ 148 w 169"/>
                <a:gd name="T13" fmla="*/ 107 h 117"/>
                <a:gd name="T14" fmla="*/ 156 w 169"/>
                <a:gd name="T15" fmla="*/ 108 h 117"/>
                <a:gd name="T16" fmla="*/ 156 w 169"/>
                <a:gd name="T17" fmla="*/ 108 h 117"/>
                <a:gd name="T18" fmla="*/ 156 w 169"/>
                <a:gd name="T19" fmla="*/ 108 h 117"/>
                <a:gd name="T20" fmla="*/ 169 w 169"/>
                <a:gd name="T21" fmla="*/ 117 h 117"/>
                <a:gd name="T22" fmla="*/ 63 w 169"/>
                <a:gd name="T23" fmla="*/ 11 h 117"/>
                <a:gd name="T24" fmla="*/ 38 w 16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7">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6" y="106"/>
                    <a:pt x="147" y="106"/>
                    <a:pt x="148" y="107"/>
                  </a:cubicBezTo>
                  <a:cubicBezTo>
                    <a:pt x="151" y="107"/>
                    <a:pt x="154" y="107"/>
                    <a:pt x="156" y="108"/>
                  </a:cubicBezTo>
                  <a:cubicBezTo>
                    <a:pt x="156" y="108"/>
                    <a:pt x="156" y="108"/>
                    <a:pt x="156" y="108"/>
                  </a:cubicBezTo>
                  <a:cubicBezTo>
                    <a:pt x="156" y="108"/>
                    <a:pt x="156" y="108"/>
                    <a:pt x="156" y="108"/>
                  </a:cubicBezTo>
                  <a:cubicBezTo>
                    <a:pt x="161" y="110"/>
                    <a:pt x="166" y="113"/>
                    <a:pt x="169" y="117"/>
                  </a:cubicBezTo>
                  <a:cubicBezTo>
                    <a:pt x="63" y="11"/>
                    <a:pt x="63" y="11"/>
                    <a:pt x="63" y="11"/>
                  </a:cubicBezTo>
                  <a:cubicBezTo>
                    <a:pt x="57" y="4"/>
                    <a:pt x="48" y="0"/>
                    <a:pt x="38"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76" name="Freeform 62">
              <a:extLst>
                <a:ext uri="{FF2B5EF4-FFF2-40B4-BE49-F238E27FC236}">
                  <a16:creationId xmlns:a16="http://schemas.microsoft.com/office/drawing/2014/main" id="{E0FE96D2-4462-F545-8572-A371734EF8EB}"/>
                </a:ext>
              </a:extLst>
            </p:cNvPr>
            <p:cNvSpPr>
              <a:spLocks noEditPoints="1"/>
            </p:cNvSpPr>
            <p:nvPr/>
          </p:nvSpPr>
          <p:spPr bwMode="auto">
            <a:xfrm>
              <a:off x="8362950" y="1093787"/>
              <a:ext cx="169863" cy="61912"/>
            </a:xfrm>
            <a:custGeom>
              <a:avLst/>
              <a:gdLst>
                <a:gd name="T0" fmla="*/ 97 w 97"/>
                <a:gd name="T1" fmla="*/ 2 h 36"/>
                <a:gd name="T2" fmla="*/ 97 w 97"/>
                <a:gd name="T3" fmla="*/ 2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2"/>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78" name="Freeform 63">
              <a:extLst>
                <a:ext uri="{FF2B5EF4-FFF2-40B4-BE49-F238E27FC236}">
                  <a16:creationId xmlns:a16="http://schemas.microsoft.com/office/drawing/2014/main" id="{61916330-F999-E741-AF41-3B5DD1294AD0}"/>
                </a:ext>
              </a:extLst>
            </p:cNvPr>
            <p:cNvSpPr>
              <a:spLocks/>
            </p:cNvSpPr>
            <p:nvPr/>
          </p:nvSpPr>
          <p:spPr bwMode="auto">
            <a:xfrm>
              <a:off x="8259763" y="1200150"/>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69 w 169"/>
                <a:gd name="T17" fmla="*/ 0 h 116"/>
                <a:gd name="T18" fmla="*/ 169 w 169"/>
                <a:gd name="T19" fmla="*/ 0 h 116"/>
                <a:gd name="T20" fmla="*/ 168 w 169"/>
                <a:gd name="T21" fmla="*/ 1 h 116"/>
                <a:gd name="T22" fmla="*/ 168 w 169"/>
                <a:gd name="T23" fmla="*/ 1 h 116"/>
                <a:gd name="T24" fmla="*/ 159 w 169"/>
                <a:gd name="T25" fmla="*/ 7 h 116"/>
                <a:gd name="T26" fmla="*/ 159 w 169"/>
                <a:gd name="T27" fmla="*/ 7 h 116"/>
                <a:gd name="T28" fmla="*/ 159 w 169"/>
                <a:gd name="T29" fmla="*/ 7 h 116"/>
                <a:gd name="T30" fmla="*/ 144 w 169"/>
                <a:gd name="T31" fmla="*/ 10 h 116"/>
                <a:gd name="T32" fmla="*/ 59 w 169"/>
                <a:gd name="T33" fmla="*/ 10 h 116"/>
                <a:gd name="T34" fmla="*/ 13 w 169"/>
                <a:gd name="T35" fmla="*/ 56 h 116"/>
                <a:gd name="T36" fmla="*/ 13 w 169"/>
                <a:gd name="T37" fmla="*/ 106 h 116"/>
                <a:gd name="T38" fmla="*/ 38 w 169"/>
                <a:gd name="T39" fmla="*/ 116 h 116"/>
                <a:gd name="T40" fmla="*/ 63 w 169"/>
                <a:gd name="T41" fmla="*/ 106 h 116"/>
                <a:gd name="T42" fmla="*/ 169 w 169"/>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8" y="1"/>
                    <a:pt x="168" y="1"/>
                  </a:cubicBezTo>
                  <a:cubicBezTo>
                    <a:pt x="168" y="1"/>
                    <a:pt x="168" y="1"/>
                    <a:pt x="168" y="1"/>
                  </a:cubicBezTo>
                  <a:cubicBezTo>
                    <a:pt x="166" y="3"/>
                    <a:pt x="162" y="5"/>
                    <a:pt x="159" y="7"/>
                  </a:cubicBezTo>
                  <a:cubicBezTo>
                    <a:pt x="159" y="7"/>
                    <a:pt x="159" y="7"/>
                    <a:pt x="159" y="7"/>
                  </a:cubicBezTo>
                  <a:cubicBezTo>
                    <a:pt x="159" y="7"/>
                    <a:pt x="159" y="7"/>
                    <a:pt x="159" y="7"/>
                  </a:cubicBezTo>
                  <a:cubicBezTo>
                    <a:pt x="155" y="9"/>
                    <a:pt x="150"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88" name="Freeform 64">
              <a:extLst>
                <a:ext uri="{FF2B5EF4-FFF2-40B4-BE49-F238E27FC236}">
                  <a16:creationId xmlns:a16="http://schemas.microsoft.com/office/drawing/2014/main" id="{698CF670-531D-204F-82B8-2300E290D2EE}"/>
                </a:ext>
              </a:extLst>
            </p:cNvPr>
            <p:cNvSpPr>
              <a:spLocks noEditPoints="1"/>
            </p:cNvSpPr>
            <p:nvPr/>
          </p:nvSpPr>
          <p:spPr bwMode="auto">
            <a:xfrm>
              <a:off x="8362950" y="1155700"/>
              <a:ext cx="192088" cy="61912"/>
            </a:xfrm>
            <a:custGeom>
              <a:avLst/>
              <a:gdLst>
                <a:gd name="T0" fmla="*/ 100 w 110"/>
                <a:gd name="T1" fmla="*/ 32 h 35"/>
                <a:gd name="T2" fmla="*/ 100 w 110"/>
                <a:gd name="T3" fmla="*/ 32 h 35"/>
                <a:gd name="T4" fmla="*/ 100 w 110"/>
                <a:gd name="T5" fmla="*/ 32 h 35"/>
                <a:gd name="T6" fmla="*/ 109 w 110"/>
                <a:gd name="T7" fmla="*/ 26 h 35"/>
                <a:gd name="T8" fmla="*/ 109 w 110"/>
                <a:gd name="T9" fmla="*/ 26 h 35"/>
                <a:gd name="T10" fmla="*/ 109 w 110"/>
                <a:gd name="T11" fmla="*/ 26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35 w 110"/>
                <a:gd name="T45" fmla="*/ 0 h 35"/>
                <a:gd name="T46" fmla="*/ 0 w 110"/>
                <a:gd name="T47" fmla="*/ 35 h 35"/>
                <a:gd name="T48" fmla="*/ 85 w 110"/>
                <a:gd name="T49" fmla="*/ 35 h 35"/>
                <a:gd name="T50" fmla="*/ 100 w 110"/>
                <a:gd name="T51" fmla="*/ 32 h 35"/>
                <a:gd name="T52" fmla="*/ 85 w 110"/>
                <a:gd name="T53" fmla="*/ 35 h 35"/>
                <a:gd name="T54" fmla="*/ 60 w 110"/>
                <a:gd name="T55" fmla="*/ 25 h 35"/>
                <a:gd name="T56" fmla="*/ 35 w 110"/>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35">
                  <a:moveTo>
                    <a:pt x="100" y="32"/>
                  </a:moveTo>
                  <a:cubicBezTo>
                    <a:pt x="100" y="32"/>
                    <a:pt x="100" y="32"/>
                    <a:pt x="100" y="32"/>
                  </a:cubicBezTo>
                  <a:cubicBezTo>
                    <a:pt x="100" y="32"/>
                    <a:pt x="100" y="32"/>
                    <a:pt x="100" y="32"/>
                  </a:cubicBezTo>
                  <a:moveTo>
                    <a:pt x="109" y="26"/>
                  </a:moveTo>
                  <a:cubicBezTo>
                    <a:pt x="109" y="26"/>
                    <a:pt x="109" y="26"/>
                    <a:pt x="109" y="26"/>
                  </a:cubicBezTo>
                  <a:cubicBezTo>
                    <a:pt x="109" y="26"/>
                    <a:pt x="109" y="26"/>
                    <a:pt x="109" y="26"/>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1" y="35"/>
                    <a:pt x="96" y="34"/>
                    <a:pt x="100" y="32"/>
                  </a:cubicBezTo>
                  <a:cubicBezTo>
                    <a:pt x="95" y="34"/>
                    <a:pt x="90" y="35"/>
                    <a:pt x="85" y="35"/>
                  </a:cubicBezTo>
                  <a:cubicBezTo>
                    <a:pt x="76" y="35"/>
                    <a:pt x="67" y="32"/>
                    <a:pt x="60" y="25"/>
                  </a:cubicBezTo>
                  <a:cubicBezTo>
                    <a:pt x="35" y="0"/>
                    <a:pt x="35" y="0"/>
                    <a:pt x="3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92" name="Freeform 65">
              <a:extLst>
                <a:ext uri="{FF2B5EF4-FFF2-40B4-BE49-F238E27FC236}">
                  <a16:creationId xmlns:a16="http://schemas.microsoft.com/office/drawing/2014/main" id="{44F08949-F075-5443-8E20-BC31B5789C9B}"/>
                </a:ext>
              </a:extLst>
            </p:cNvPr>
            <p:cNvSpPr>
              <a:spLocks noEditPoints="1"/>
            </p:cNvSpPr>
            <p:nvPr/>
          </p:nvSpPr>
          <p:spPr bwMode="auto">
            <a:xfrm>
              <a:off x="8510588" y="1093787"/>
              <a:ext cx="58738" cy="119062"/>
            </a:xfrm>
            <a:custGeom>
              <a:avLst/>
              <a:gdLst>
                <a:gd name="T0" fmla="*/ 15 w 33"/>
                <a:gd name="T1" fmla="*/ 68 h 68"/>
                <a:gd name="T2" fmla="*/ 15 w 33"/>
                <a:gd name="T3" fmla="*/ 68 h 68"/>
                <a:gd name="T4" fmla="*/ 15 w 33"/>
                <a:gd name="T5" fmla="*/ 68 h 68"/>
                <a:gd name="T6" fmla="*/ 24 w 33"/>
                <a:gd name="T7" fmla="*/ 62 h 68"/>
                <a:gd name="T8" fmla="*/ 15 w 33"/>
                <a:gd name="T9" fmla="*/ 68 h 68"/>
                <a:gd name="T10" fmla="*/ 24 w 33"/>
                <a:gd name="T11" fmla="*/ 62 h 68"/>
                <a:gd name="T12" fmla="*/ 25 w 33"/>
                <a:gd name="T13" fmla="*/ 61 h 68"/>
                <a:gd name="T14" fmla="*/ 24 w 33"/>
                <a:gd name="T15" fmla="*/ 62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5 w 33"/>
                <a:gd name="T31" fmla="*/ 61 h 68"/>
                <a:gd name="T32" fmla="*/ 25 w 33"/>
                <a:gd name="T33" fmla="*/ 61 h 68"/>
                <a:gd name="T34" fmla="*/ 25 w 33"/>
                <a:gd name="T35" fmla="*/ 61 h 68"/>
                <a:gd name="T36" fmla="*/ 25 w 33"/>
                <a:gd name="T37" fmla="*/ 61 h 68"/>
                <a:gd name="T38" fmla="*/ 25 w 33"/>
                <a:gd name="T39" fmla="*/ 61 h 68"/>
                <a:gd name="T40" fmla="*/ 25 w 33"/>
                <a:gd name="T41" fmla="*/ 61 h 68"/>
                <a:gd name="T42" fmla="*/ 26 w 33"/>
                <a:gd name="T43" fmla="*/ 61 h 68"/>
                <a:gd name="T44" fmla="*/ 26 w 33"/>
                <a:gd name="T45" fmla="*/ 61 h 68"/>
                <a:gd name="T46" fmla="*/ 26 w 33"/>
                <a:gd name="T47" fmla="*/ 61 h 68"/>
                <a:gd name="T48" fmla="*/ 26 w 33"/>
                <a:gd name="T49" fmla="*/ 60 h 68"/>
                <a:gd name="T50" fmla="*/ 26 w 33"/>
                <a:gd name="T51" fmla="*/ 60 h 68"/>
                <a:gd name="T52" fmla="*/ 26 w 33"/>
                <a:gd name="T53" fmla="*/ 60 h 68"/>
                <a:gd name="T54" fmla="*/ 26 w 33"/>
                <a:gd name="T55" fmla="*/ 60 h 68"/>
                <a:gd name="T56" fmla="*/ 26 w 33"/>
                <a:gd name="T57" fmla="*/ 60 h 68"/>
                <a:gd name="T58" fmla="*/ 26 w 33"/>
                <a:gd name="T59" fmla="*/ 60 h 68"/>
                <a:gd name="T60" fmla="*/ 26 w 33"/>
                <a:gd name="T61" fmla="*/ 60 h 68"/>
                <a:gd name="T62" fmla="*/ 26 w 33"/>
                <a:gd name="T63" fmla="*/ 60 h 68"/>
                <a:gd name="T64" fmla="*/ 26 w 33"/>
                <a:gd name="T65" fmla="*/ 60 h 68"/>
                <a:gd name="T66" fmla="*/ 26 w 33"/>
                <a:gd name="T67" fmla="*/ 60 h 68"/>
                <a:gd name="T68" fmla="*/ 26 w 33"/>
                <a:gd name="T69" fmla="*/ 60 h 68"/>
                <a:gd name="T70" fmla="*/ 26 w 33"/>
                <a:gd name="T71" fmla="*/ 60 h 68"/>
                <a:gd name="T72" fmla="*/ 32 w 33"/>
                <a:gd name="T73" fmla="*/ 51 h 68"/>
                <a:gd name="T74" fmla="*/ 26 w 33"/>
                <a:gd name="T75" fmla="*/ 60 h 68"/>
                <a:gd name="T76" fmla="*/ 32 w 33"/>
                <a:gd name="T77" fmla="*/ 51 h 68"/>
                <a:gd name="T78" fmla="*/ 33 w 33"/>
                <a:gd name="T79" fmla="*/ 50 h 68"/>
                <a:gd name="T80" fmla="*/ 33 w 33"/>
                <a:gd name="T81" fmla="*/ 50 h 68"/>
                <a:gd name="T82" fmla="*/ 33 w 33"/>
                <a:gd name="T83" fmla="*/ 50 h 68"/>
                <a:gd name="T84" fmla="*/ 33 w 33"/>
                <a:gd name="T85" fmla="*/ 21 h 68"/>
                <a:gd name="T86" fmla="*/ 33 w 33"/>
                <a:gd name="T87" fmla="*/ 21 h 68"/>
                <a:gd name="T88" fmla="*/ 33 w 33"/>
                <a:gd name="T89" fmla="*/ 21 h 68"/>
                <a:gd name="T90" fmla="*/ 12 w 33"/>
                <a:gd name="T91" fmla="*/ 2 h 68"/>
                <a:gd name="T92" fmla="*/ 33 w 33"/>
                <a:gd name="T93" fmla="*/ 21 h 68"/>
                <a:gd name="T94" fmla="*/ 25 w 33"/>
                <a:gd name="T95" fmla="*/ 11 h 68"/>
                <a:gd name="T96" fmla="*/ 25 w 33"/>
                <a:gd name="T97" fmla="*/ 11 h 68"/>
                <a:gd name="T98" fmla="*/ 12 w 33"/>
                <a:gd name="T99" fmla="*/ 2 h 68"/>
                <a:gd name="T100" fmla="*/ 12 w 33"/>
                <a:gd name="T101" fmla="*/ 2 h 68"/>
                <a:gd name="T102" fmla="*/ 12 w 33"/>
                <a:gd name="T103" fmla="*/ 2 h 68"/>
                <a:gd name="T104" fmla="*/ 12 w 33"/>
                <a:gd name="T105" fmla="*/ 2 h 68"/>
                <a:gd name="T106" fmla="*/ 0 w 33"/>
                <a:gd name="T107" fmla="*/ 0 h 68"/>
                <a:gd name="T108" fmla="*/ 0 w 33"/>
                <a:gd name="T109" fmla="*/ 0 h 68"/>
                <a:gd name="T110" fmla="*/ 0 w 33"/>
                <a:gd name="T111" fmla="*/ 0 h 68"/>
                <a:gd name="T112" fmla="*/ 4 w 33"/>
                <a:gd name="T113" fmla="*/ 1 h 68"/>
                <a:gd name="T114" fmla="*/ 0 w 33"/>
                <a:gd name="T11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8">
                  <a:moveTo>
                    <a:pt x="15" y="68"/>
                  </a:moveTo>
                  <a:cubicBezTo>
                    <a:pt x="15" y="68"/>
                    <a:pt x="15" y="68"/>
                    <a:pt x="15" y="68"/>
                  </a:cubicBezTo>
                  <a:cubicBezTo>
                    <a:pt x="15" y="68"/>
                    <a:pt x="15" y="68"/>
                    <a:pt x="15" y="68"/>
                  </a:cubicBezTo>
                  <a:moveTo>
                    <a:pt x="24" y="62"/>
                  </a:moveTo>
                  <a:cubicBezTo>
                    <a:pt x="22" y="64"/>
                    <a:pt x="19" y="66"/>
                    <a:pt x="15" y="68"/>
                  </a:cubicBezTo>
                  <a:cubicBezTo>
                    <a:pt x="18" y="66"/>
                    <a:pt x="22" y="64"/>
                    <a:pt x="24" y="62"/>
                  </a:cubicBezTo>
                  <a:moveTo>
                    <a:pt x="25" y="61"/>
                  </a:moveTo>
                  <a:cubicBezTo>
                    <a:pt x="25" y="61"/>
                    <a:pt x="24" y="62"/>
                    <a:pt x="24" y="62"/>
                  </a:cubicBezTo>
                  <a:cubicBezTo>
                    <a:pt x="24" y="62"/>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1"/>
                  </a:moveTo>
                  <a:cubicBezTo>
                    <a:pt x="26" y="61"/>
                    <a:pt x="26" y="61"/>
                    <a:pt x="26" y="61"/>
                  </a:cubicBezTo>
                  <a:cubicBezTo>
                    <a:pt x="26" y="61"/>
                    <a:pt x="26" y="61"/>
                    <a:pt x="26"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2" y="51"/>
                  </a:moveTo>
                  <a:cubicBezTo>
                    <a:pt x="31" y="54"/>
                    <a:pt x="29" y="57"/>
                    <a:pt x="26" y="60"/>
                  </a:cubicBezTo>
                  <a:cubicBezTo>
                    <a:pt x="29" y="57"/>
                    <a:pt x="31" y="54"/>
                    <a:pt x="32" y="51"/>
                  </a:cubicBezTo>
                  <a:moveTo>
                    <a:pt x="33" y="50"/>
                  </a:moveTo>
                  <a:cubicBezTo>
                    <a:pt x="33" y="50"/>
                    <a:pt x="33" y="50"/>
                    <a:pt x="33" y="50"/>
                  </a:cubicBezTo>
                  <a:cubicBezTo>
                    <a:pt x="33" y="50"/>
                    <a:pt x="33" y="50"/>
                    <a:pt x="33" y="50"/>
                  </a:cubicBezTo>
                  <a:moveTo>
                    <a:pt x="33" y="21"/>
                  </a:moveTo>
                  <a:cubicBezTo>
                    <a:pt x="33" y="21"/>
                    <a:pt x="33" y="21"/>
                    <a:pt x="33" y="21"/>
                  </a:cubicBezTo>
                  <a:cubicBezTo>
                    <a:pt x="33" y="21"/>
                    <a:pt x="33" y="21"/>
                    <a:pt x="33" y="21"/>
                  </a:cubicBezTo>
                  <a:moveTo>
                    <a:pt x="12" y="2"/>
                  </a:moveTo>
                  <a:cubicBezTo>
                    <a:pt x="21" y="6"/>
                    <a:pt x="29" y="13"/>
                    <a:pt x="33" y="21"/>
                  </a:cubicBezTo>
                  <a:cubicBezTo>
                    <a:pt x="31" y="17"/>
                    <a:pt x="28" y="14"/>
                    <a:pt x="25" y="11"/>
                  </a:cubicBezTo>
                  <a:cubicBezTo>
                    <a:pt x="25" y="11"/>
                    <a:pt x="25" y="11"/>
                    <a:pt x="25" y="11"/>
                  </a:cubicBezTo>
                  <a:cubicBezTo>
                    <a:pt x="22" y="7"/>
                    <a:pt x="17" y="4"/>
                    <a:pt x="12" y="2"/>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F77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66">
              <a:extLst>
                <a:ext uri="{FF2B5EF4-FFF2-40B4-BE49-F238E27FC236}">
                  <a16:creationId xmlns:a16="http://schemas.microsoft.com/office/drawing/2014/main" id="{77D90C60-0209-5F4C-8FEF-131A5DB2D9E4}"/>
                </a:ext>
              </a:extLst>
            </p:cNvPr>
            <p:cNvSpPr>
              <a:spLocks/>
            </p:cNvSpPr>
            <p:nvPr/>
          </p:nvSpPr>
          <p:spPr bwMode="auto">
            <a:xfrm>
              <a:off x="8430709" y="1093787"/>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5 w 86"/>
                <a:gd name="T13" fmla="*/ 68 h 71"/>
                <a:gd name="T14" fmla="*/ 65 w 86"/>
                <a:gd name="T15" fmla="*/ 68 h 71"/>
                <a:gd name="T16" fmla="*/ 65 w 86"/>
                <a:gd name="T17" fmla="*/ 68 h 71"/>
                <a:gd name="T18" fmla="*/ 74 w 86"/>
                <a:gd name="T19" fmla="*/ 62 h 71"/>
                <a:gd name="T20" fmla="*/ 74 w 86"/>
                <a:gd name="T21" fmla="*/ 62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5 w 86"/>
                <a:gd name="T37" fmla="*/ 61 h 71"/>
                <a:gd name="T38" fmla="*/ 75 w 86"/>
                <a:gd name="T39" fmla="*/ 61 h 71"/>
                <a:gd name="T40" fmla="*/ 75 w 86"/>
                <a:gd name="T41" fmla="*/ 61 h 71"/>
                <a:gd name="T42" fmla="*/ 75 w 86"/>
                <a:gd name="T43" fmla="*/ 61 h 71"/>
                <a:gd name="T44" fmla="*/ 76 w 86"/>
                <a:gd name="T45" fmla="*/ 61 h 71"/>
                <a:gd name="T46" fmla="*/ 76 w 86"/>
                <a:gd name="T47" fmla="*/ 61 h 71"/>
                <a:gd name="T48" fmla="*/ 76 w 86"/>
                <a:gd name="T49" fmla="*/ 60 h 71"/>
                <a:gd name="T50" fmla="*/ 76 w 86"/>
                <a:gd name="T51" fmla="*/ 60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2 w 86"/>
                <a:gd name="T67" fmla="*/ 51 h 71"/>
                <a:gd name="T68" fmla="*/ 83 w 86"/>
                <a:gd name="T69" fmla="*/ 50 h 71"/>
                <a:gd name="T70" fmla="*/ 83 w 86"/>
                <a:gd name="T71" fmla="*/ 50 h 71"/>
                <a:gd name="T72" fmla="*/ 86 w 86"/>
                <a:gd name="T73" fmla="*/ 36 h 71"/>
                <a:gd name="T74" fmla="*/ 83 w 86"/>
                <a:gd name="T75" fmla="*/ 21 h 71"/>
                <a:gd name="T76" fmla="*/ 83 w 86"/>
                <a:gd name="T77" fmla="*/ 21 h 71"/>
                <a:gd name="T78" fmla="*/ 83 w 86"/>
                <a:gd name="T79" fmla="*/ 21 h 71"/>
                <a:gd name="T80" fmla="*/ 62 w 86"/>
                <a:gd name="T81" fmla="*/ 2 h 71"/>
                <a:gd name="T82" fmla="*/ 62 w 86"/>
                <a:gd name="T83" fmla="*/ 2 h 71"/>
                <a:gd name="T84" fmla="*/ 62 w 86"/>
                <a:gd name="T85" fmla="*/ 2 h 71"/>
                <a:gd name="T86" fmla="*/ 54 w 86"/>
                <a:gd name="T87" fmla="*/ 1 h 71"/>
                <a:gd name="T88" fmla="*/ 50 w 86"/>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60" y="70"/>
                    <a:pt x="65" y="68"/>
                  </a:cubicBezTo>
                  <a:cubicBezTo>
                    <a:pt x="65" y="68"/>
                    <a:pt x="65" y="68"/>
                    <a:pt x="65" y="68"/>
                  </a:cubicBezTo>
                  <a:cubicBezTo>
                    <a:pt x="65" y="68"/>
                    <a:pt x="65" y="68"/>
                    <a:pt x="65" y="68"/>
                  </a:cubicBezTo>
                  <a:cubicBezTo>
                    <a:pt x="69" y="66"/>
                    <a:pt x="72" y="64"/>
                    <a:pt x="74" y="62"/>
                  </a:cubicBezTo>
                  <a:cubicBezTo>
                    <a:pt x="74" y="62"/>
                    <a:pt x="74" y="62"/>
                    <a:pt x="74" y="62"/>
                  </a:cubicBezTo>
                  <a:cubicBezTo>
                    <a:pt x="74" y="62"/>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1"/>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2" y="51"/>
                  </a:cubicBezTo>
                  <a:cubicBezTo>
                    <a:pt x="82" y="50"/>
                    <a:pt x="82" y="50"/>
                    <a:pt x="83" y="50"/>
                  </a:cubicBezTo>
                  <a:cubicBezTo>
                    <a:pt x="83" y="50"/>
                    <a:pt x="83" y="50"/>
                    <a:pt x="83" y="50"/>
                  </a:cubicBezTo>
                  <a:cubicBezTo>
                    <a:pt x="85" y="46"/>
                    <a:pt x="86" y="41"/>
                    <a:pt x="86" y="36"/>
                  </a:cubicBezTo>
                  <a:cubicBezTo>
                    <a:pt x="86" y="31"/>
                    <a:pt x="85" y="26"/>
                    <a:pt x="83" y="21"/>
                  </a:cubicBezTo>
                  <a:cubicBezTo>
                    <a:pt x="83" y="21"/>
                    <a:pt x="83" y="21"/>
                    <a:pt x="83" y="21"/>
                  </a:cubicBezTo>
                  <a:cubicBezTo>
                    <a:pt x="83" y="21"/>
                    <a:pt x="83" y="21"/>
                    <a:pt x="83" y="21"/>
                  </a:cubicBezTo>
                  <a:cubicBezTo>
                    <a:pt x="79" y="13"/>
                    <a:pt x="71" y="6"/>
                    <a:pt x="62" y="2"/>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F34D00"/>
            </a:solidFill>
            <a:ln w="12700">
              <a:solidFill>
                <a:srgbClr val="F34D00"/>
              </a:solid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C3B7AAC9-6315-D84A-80CF-5D4E84CBFA64}"/>
              </a:ext>
            </a:extLst>
          </p:cNvPr>
          <p:cNvGrpSpPr/>
          <p:nvPr/>
        </p:nvGrpSpPr>
        <p:grpSpPr>
          <a:xfrm>
            <a:off x="3367209" y="2811976"/>
            <a:ext cx="457200" cy="457200"/>
            <a:chOff x="3297409" y="2832916"/>
            <a:chExt cx="457200" cy="457200"/>
          </a:xfrm>
        </p:grpSpPr>
        <p:sp>
          <p:nvSpPr>
            <p:cNvPr id="56" name="Oval 13">
              <a:extLst>
                <a:ext uri="{FF2B5EF4-FFF2-40B4-BE49-F238E27FC236}">
                  <a16:creationId xmlns:a16="http://schemas.microsoft.com/office/drawing/2014/main" id="{B5FAD027-15A1-4C81-B600-9CA130CE4DB0}"/>
                </a:ext>
              </a:extLst>
            </p:cNvPr>
            <p:cNvSpPr>
              <a:spLocks noChangeAspect="1" noChangeArrowheads="1"/>
            </p:cNvSpPr>
            <p:nvPr/>
          </p:nvSpPr>
          <p:spPr bwMode="auto">
            <a:xfrm>
              <a:off x="3297409" y="2832916"/>
              <a:ext cx="457200" cy="457200"/>
            </a:xfrm>
            <a:prstGeom prst="ellipse">
              <a:avLst/>
            </a:prstGeom>
            <a:solidFill>
              <a:schemeClr val="accent6"/>
            </a:solidFill>
            <a:ln w="19050">
              <a:solidFill>
                <a:srgbClr val="FFFFFF"/>
              </a:solidFill>
              <a:round/>
              <a:headEnd/>
              <a:tailEnd/>
            </a:ln>
          </p:spPr>
          <p:txBody>
            <a:bodyPr wrap="none" anchor="ctr"/>
            <a:lstStyle/>
            <a:p>
              <a:pPr algn="ctr"/>
              <a:endParaRPr lang="en-US" sz="2100" dirty="0">
                <a:latin typeface="+mn-lt"/>
              </a:endParaRPr>
            </a:p>
          </p:txBody>
        </p:sp>
        <p:grpSp>
          <p:nvGrpSpPr>
            <p:cNvPr id="446" name="Group 4">
              <a:extLst>
                <a:ext uri="{FF2B5EF4-FFF2-40B4-BE49-F238E27FC236}">
                  <a16:creationId xmlns:a16="http://schemas.microsoft.com/office/drawing/2014/main" id="{2B1A54D8-BCB5-E647-B2CA-6257D85F2534}"/>
                </a:ext>
              </a:extLst>
            </p:cNvPr>
            <p:cNvGrpSpPr>
              <a:grpSpLocks noChangeAspect="1"/>
            </p:cNvGrpSpPr>
            <p:nvPr/>
          </p:nvGrpSpPr>
          <p:grpSpPr bwMode="auto">
            <a:xfrm>
              <a:off x="3394937" y="2934659"/>
              <a:ext cx="274320" cy="267225"/>
              <a:chOff x="1247" y="2010"/>
              <a:chExt cx="812" cy="791"/>
            </a:xfrm>
            <a:solidFill>
              <a:schemeClr val="bg2"/>
            </a:solidFill>
          </p:grpSpPr>
          <p:sp>
            <p:nvSpPr>
              <p:cNvPr id="447" name="Line 5">
                <a:extLst>
                  <a:ext uri="{FF2B5EF4-FFF2-40B4-BE49-F238E27FC236}">
                    <a16:creationId xmlns:a16="http://schemas.microsoft.com/office/drawing/2014/main" id="{A93F6AEC-1F34-1B42-809C-47E1016585F7}"/>
                  </a:ext>
                </a:extLst>
              </p:cNvPr>
              <p:cNvSpPr>
                <a:spLocks noChangeShapeType="1"/>
              </p:cNvSpPr>
              <p:nvPr/>
            </p:nvSpPr>
            <p:spPr bwMode="auto">
              <a:xfrm flipH="1">
                <a:off x="1554" y="2010"/>
                <a:ext cx="199" cy="791"/>
              </a:xfrm>
              <a:prstGeom prst="line">
                <a:avLst/>
              </a:prstGeom>
              <a:grpFill/>
              <a:ln w="444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 name="Line 6">
                <a:extLst>
                  <a:ext uri="{FF2B5EF4-FFF2-40B4-BE49-F238E27FC236}">
                    <a16:creationId xmlns:a16="http://schemas.microsoft.com/office/drawing/2014/main" id="{76FD34B8-84D2-F448-970A-4BEE91B52E86}"/>
                  </a:ext>
                </a:extLst>
              </p:cNvPr>
              <p:cNvSpPr>
                <a:spLocks noChangeShapeType="1"/>
              </p:cNvSpPr>
              <p:nvPr/>
            </p:nvSpPr>
            <p:spPr bwMode="auto">
              <a:xfrm flipH="1">
                <a:off x="1298" y="2192"/>
                <a:ext cx="710" cy="427"/>
              </a:xfrm>
              <a:prstGeom prst="line">
                <a:avLst/>
              </a:prstGeom>
              <a:grpFill/>
              <a:ln w="444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 name="Line 7">
                <a:extLst>
                  <a:ext uri="{FF2B5EF4-FFF2-40B4-BE49-F238E27FC236}">
                    <a16:creationId xmlns:a16="http://schemas.microsoft.com/office/drawing/2014/main" id="{71F0D177-B3B5-C542-B2BA-93749922BCC0}"/>
                  </a:ext>
                </a:extLst>
              </p:cNvPr>
              <p:cNvSpPr>
                <a:spLocks noChangeShapeType="1"/>
              </p:cNvSpPr>
              <p:nvPr/>
            </p:nvSpPr>
            <p:spPr bwMode="auto">
              <a:xfrm flipH="1" flipV="1">
                <a:off x="1247" y="2310"/>
                <a:ext cx="812" cy="190"/>
              </a:xfrm>
              <a:prstGeom prst="line">
                <a:avLst/>
              </a:prstGeom>
              <a:grpFill/>
              <a:ln w="444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449">
                <a:extLst>
                  <a:ext uri="{FF2B5EF4-FFF2-40B4-BE49-F238E27FC236}">
                    <a16:creationId xmlns:a16="http://schemas.microsoft.com/office/drawing/2014/main" id="{8EB6414A-18BD-CC4A-982D-25C4F9A18FA6}"/>
                  </a:ext>
                </a:extLst>
              </p:cNvPr>
              <p:cNvSpPr>
                <a:spLocks/>
              </p:cNvSpPr>
              <p:nvPr/>
            </p:nvSpPr>
            <p:spPr bwMode="auto">
              <a:xfrm>
                <a:off x="1316" y="2049"/>
                <a:ext cx="675" cy="712"/>
              </a:xfrm>
              <a:custGeom>
                <a:avLst/>
                <a:gdLst>
                  <a:gd name="T0" fmla="*/ 470 w 550"/>
                  <a:gd name="T1" fmla="*/ 175 h 595"/>
                  <a:gd name="T2" fmla="*/ 419 w 550"/>
                  <a:gd name="T3" fmla="*/ 527 h 595"/>
                  <a:gd name="T4" fmla="*/ 79 w 550"/>
                  <a:gd name="T5" fmla="*/ 421 h 595"/>
                  <a:gd name="T6" fmla="*/ 130 w 550"/>
                  <a:gd name="T7" fmla="*/ 68 h 595"/>
                  <a:gd name="T8" fmla="*/ 470 w 550"/>
                  <a:gd name="T9" fmla="*/ 175 h 595"/>
                </a:gdLst>
                <a:ahLst/>
                <a:cxnLst>
                  <a:cxn ang="0">
                    <a:pos x="T0" y="T1"/>
                  </a:cxn>
                  <a:cxn ang="0">
                    <a:pos x="T2" y="T3"/>
                  </a:cxn>
                  <a:cxn ang="0">
                    <a:pos x="T4" y="T5"/>
                  </a:cxn>
                  <a:cxn ang="0">
                    <a:pos x="T6" y="T7"/>
                  </a:cxn>
                  <a:cxn ang="0">
                    <a:pos x="T8" y="T9"/>
                  </a:cxn>
                </a:cxnLst>
                <a:rect l="0" t="0" r="r" b="b"/>
                <a:pathLst>
                  <a:path w="550" h="595">
                    <a:moveTo>
                      <a:pt x="470" y="175"/>
                    </a:moveTo>
                    <a:cubicBezTo>
                      <a:pt x="550" y="302"/>
                      <a:pt x="527" y="459"/>
                      <a:pt x="419" y="527"/>
                    </a:cubicBezTo>
                    <a:cubicBezTo>
                      <a:pt x="311" y="595"/>
                      <a:pt x="159" y="547"/>
                      <a:pt x="79" y="421"/>
                    </a:cubicBezTo>
                    <a:cubicBezTo>
                      <a:pt x="0" y="294"/>
                      <a:pt x="22" y="136"/>
                      <a:pt x="130" y="68"/>
                    </a:cubicBezTo>
                    <a:cubicBezTo>
                      <a:pt x="238" y="0"/>
                      <a:pt x="390" y="48"/>
                      <a:pt x="470" y="1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Oval 450">
                <a:extLst>
                  <a:ext uri="{FF2B5EF4-FFF2-40B4-BE49-F238E27FC236}">
                    <a16:creationId xmlns:a16="http://schemas.microsoft.com/office/drawing/2014/main" id="{7C4D826F-8672-164D-AE43-103FD11C079E}"/>
                  </a:ext>
                </a:extLst>
              </p:cNvPr>
              <p:cNvSpPr>
                <a:spLocks noChangeArrowheads="1"/>
              </p:cNvSpPr>
              <p:nvPr/>
            </p:nvSpPr>
            <p:spPr bwMode="auto">
              <a:xfrm>
                <a:off x="1366" y="2015"/>
                <a:ext cx="241"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64" name="Group 463">
            <a:extLst>
              <a:ext uri="{FF2B5EF4-FFF2-40B4-BE49-F238E27FC236}">
                <a16:creationId xmlns:a16="http://schemas.microsoft.com/office/drawing/2014/main" id="{D4C49E47-A70E-6A45-8DFA-D16A3415AD94}"/>
              </a:ext>
            </a:extLst>
          </p:cNvPr>
          <p:cNvGrpSpPr/>
          <p:nvPr/>
        </p:nvGrpSpPr>
        <p:grpSpPr>
          <a:xfrm>
            <a:off x="7315200" y="1298858"/>
            <a:ext cx="457200" cy="457200"/>
            <a:chOff x="3297409" y="2832916"/>
            <a:chExt cx="457200" cy="457200"/>
          </a:xfrm>
        </p:grpSpPr>
        <p:sp>
          <p:nvSpPr>
            <p:cNvPr id="465" name="Oval 13">
              <a:extLst>
                <a:ext uri="{FF2B5EF4-FFF2-40B4-BE49-F238E27FC236}">
                  <a16:creationId xmlns:a16="http://schemas.microsoft.com/office/drawing/2014/main" id="{03C74C4D-E771-484B-BC6C-0DAE597407FB}"/>
                </a:ext>
              </a:extLst>
            </p:cNvPr>
            <p:cNvSpPr>
              <a:spLocks noChangeAspect="1" noChangeArrowheads="1"/>
            </p:cNvSpPr>
            <p:nvPr/>
          </p:nvSpPr>
          <p:spPr bwMode="auto">
            <a:xfrm>
              <a:off x="3297409" y="2832916"/>
              <a:ext cx="457200" cy="457200"/>
            </a:xfrm>
            <a:prstGeom prst="ellipse">
              <a:avLst/>
            </a:prstGeom>
            <a:solidFill>
              <a:schemeClr val="accent6"/>
            </a:solidFill>
            <a:ln w="19050">
              <a:solidFill>
                <a:srgbClr val="FFFFFF"/>
              </a:solidFill>
              <a:round/>
              <a:headEnd/>
              <a:tailEnd/>
            </a:ln>
          </p:spPr>
          <p:txBody>
            <a:bodyPr wrap="none" anchor="ctr"/>
            <a:lstStyle/>
            <a:p>
              <a:pPr algn="ctr"/>
              <a:endParaRPr lang="en-US" sz="2100" dirty="0">
                <a:latin typeface="+mn-lt"/>
              </a:endParaRPr>
            </a:p>
          </p:txBody>
        </p:sp>
        <p:grpSp>
          <p:nvGrpSpPr>
            <p:cNvPr id="466" name="Group 4">
              <a:extLst>
                <a:ext uri="{FF2B5EF4-FFF2-40B4-BE49-F238E27FC236}">
                  <a16:creationId xmlns:a16="http://schemas.microsoft.com/office/drawing/2014/main" id="{84BD1B78-4079-C04A-B7F3-D685CF1387EC}"/>
                </a:ext>
              </a:extLst>
            </p:cNvPr>
            <p:cNvGrpSpPr>
              <a:grpSpLocks noChangeAspect="1"/>
            </p:cNvGrpSpPr>
            <p:nvPr/>
          </p:nvGrpSpPr>
          <p:grpSpPr bwMode="auto">
            <a:xfrm>
              <a:off x="3394937" y="2934659"/>
              <a:ext cx="274320" cy="267225"/>
              <a:chOff x="1247" y="2010"/>
              <a:chExt cx="812" cy="791"/>
            </a:xfrm>
            <a:solidFill>
              <a:schemeClr val="bg2"/>
            </a:solidFill>
          </p:grpSpPr>
          <p:sp>
            <p:nvSpPr>
              <p:cNvPr id="467" name="Line 5">
                <a:extLst>
                  <a:ext uri="{FF2B5EF4-FFF2-40B4-BE49-F238E27FC236}">
                    <a16:creationId xmlns:a16="http://schemas.microsoft.com/office/drawing/2014/main" id="{51FC9375-F51D-8246-9D7B-580B8D8BFC62}"/>
                  </a:ext>
                </a:extLst>
              </p:cNvPr>
              <p:cNvSpPr>
                <a:spLocks noChangeShapeType="1"/>
              </p:cNvSpPr>
              <p:nvPr/>
            </p:nvSpPr>
            <p:spPr bwMode="auto">
              <a:xfrm flipH="1">
                <a:off x="1554" y="2010"/>
                <a:ext cx="199" cy="791"/>
              </a:xfrm>
              <a:prstGeom prst="line">
                <a:avLst/>
              </a:prstGeom>
              <a:grpFill/>
              <a:ln w="444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Line 6">
                <a:extLst>
                  <a:ext uri="{FF2B5EF4-FFF2-40B4-BE49-F238E27FC236}">
                    <a16:creationId xmlns:a16="http://schemas.microsoft.com/office/drawing/2014/main" id="{1CA5FB7B-847B-A548-90EA-AB1C0FA5B69B}"/>
                  </a:ext>
                </a:extLst>
              </p:cNvPr>
              <p:cNvSpPr>
                <a:spLocks noChangeShapeType="1"/>
              </p:cNvSpPr>
              <p:nvPr/>
            </p:nvSpPr>
            <p:spPr bwMode="auto">
              <a:xfrm flipH="1">
                <a:off x="1298" y="2192"/>
                <a:ext cx="710" cy="427"/>
              </a:xfrm>
              <a:prstGeom prst="line">
                <a:avLst/>
              </a:prstGeom>
              <a:grpFill/>
              <a:ln w="444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 name="Line 7">
                <a:extLst>
                  <a:ext uri="{FF2B5EF4-FFF2-40B4-BE49-F238E27FC236}">
                    <a16:creationId xmlns:a16="http://schemas.microsoft.com/office/drawing/2014/main" id="{8B6719EB-E9C6-9547-99CE-AA802D335A24}"/>
                  </a:ext>
                </a:extLst>
              </p:cNvPr>
              <p:cNvSpPr>
                <a:spLocks noChangeShapeType="1"/>
              </p:cNvSpPr>
              <p:nvPr/>
            </p:nvSpPr>
            <p:spPr bwMode="auto">
              <a:xfrm flipH="1" flipV="1">
                <a:off x="1247" y="2310"/>
                <a:ext cx="812" cy="190"/>
              </a:xfrm>
              <a:prstGeom prst="line">
                <a:avLst/>
              </a:prstGeom>
              <a:grpFill/>
              <a:ln w="444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469">
                <a:extLst>
                  <a:ext uri="{FF2B5EF4-FFF2-40B4-BE49-F238E27FC236}">
                    <a16:creationId xmlns:a16="http://schemas.microsoft.com/office/drawing/2014/main" id="{5C33E9B9-7AA4-B44F-A849-283E4D36DEC8}"/>
                  </a:ext>
                </a:extLst>
              </p:cNvPr>
              <p:cNvSpPr>
                <a:spLocks/>
              </p:cNvSpPr>
              <p:nvPr/>
            </p:nvSpPr>
            <p:spPr bwMode="auto">
              <a:xfrm>
                <a:off x="1316" y="2049"/>
                <a:ext cx="675" cy="712"/>
              </a:xfrm>
              <a:custGeom>
                <a:avLst/>
                <a:gdLst>
                  <a:gd name="T0" fmla="*/ 470 w 550"/>
                  <a:gd name="T1" fmla="*/ 175 h 595"/>
                  <a:gd name="T2" fmla="*/ 419 w 550"/>
                  <a:gd name="T3" fmla="*/ 527 h 595"/>
                  <a:gd name="T4" fmla="*/ 79 w 550"/>
                  <a:gd name="T5" fmla="*/ 421 h 595"/>
                  <a:gd name="T6" fmla="*/ 130 w 550"/>
                  <a:gd name="T7" fmla="*/ 68 h 595"/>
                  <a:gd name="T8" fmla="*/ 470 w 550"/>
                  <a:gd name="T9" fmla="*/ 175 h 595"/>
                </a:gdLst>
                <a:ahLst/>
                <a:cxnLst>
                  <a:cxn ang="0">
                    <a:pos x="T0" y="T1"/>
                  </a:cxn>
                  <a:cxn ang="0">
                    <a:pos x="T2" y="T3"/>
                  </a:cxn>
                  <a:cxn ang="0">
                    <a:pos x="T4" y="T5"/>
                  </a:cxn>
                  <a:cxn ang="0">
                    <a:pos x="T6" y="T7"/>
                  </a:cxn>
                  <a:cxn ang="0">
                    <a:pos x="T8" y="T9"/>
                  </a:cxn>
                </a:cxnLst>
                <a:rect l="0" t="0" r="r" b="b"/>
                <a:pathLst>
                  <a:path w="550" h="595">
                    <a:moveTo>
                      <a:pt x="470" y="175"/>
                    </a:moveTo>
                    <a:cubicBezTo>
                      <a:pt x="550" y="302"/>
                      <a:pt x="527" y="459"/>
                      <a:pt x="419" y="527"/>
                    </a:cubicBezTo>
                    <a:cubicBezTo>
                      <a:pt x="311" y="595"/>
                      <a:pt x="159" y="547"/>
                      <a:pt x="79" y="421"/>
                    </a:cubicBezTo>
                    <a:cubicBezTo>
                      <a:pt x="0" y="294"/>
                      <a:pt x="22" y="136"/>
                      <a:pt x="130" y="68"/>
                    </a:cubicBezTo>
                    <a:cubicBezTo>
                      <a:pt x="238" y="0"/>
                      <a:pt x="390" y="48"/>
                      <a:pt x="470" y="1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Oval 470">
                <a:extLst>
                  <a:ext uri="{FF2B5EF4-FFF2-40B4-BE49-F238E27FC236}">
                    <a16:creationId xmlns:a16="http://schemas.microsoft.com/office/drawing/2014/main" id="{E639824E-05C5-504E-AA09-99B61FDE5070}"/>
                  </a:ext>
                </a:extLst>
              </p:cNvPr>
              <p:cNvSpPr>
                <a:spLocks noChangeArrowheads="1"/>
              </p:cNvSpPr>
              <p:nvPr/>
            </p:nvSpPr>
            <p:spPr bwMode="auto">
              <a:xfrm>
                <a:off x="1366" y="2015"/>
                <a:ext cx="241"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9" name="Text Box 15">
            <a:extLst>
              <a:ext uri="{FF2B5EF4-FFF2-40B4-BE49-F238E27FC236}">
                <a16:creationId xmlns:a16="http://schemas.microsoft.com/office/drawing/2014/main" id="{E74D6B72-D784-4AFF-A066-249AEF9F7EC5}"/>
              </a:ext>
            </a:extLst>
          </p:cNvPr>
          <p:cNvSpPr txBox="1">
            <a:spLocks noChangeArrowheads="1"/>
          </p:cNvSpPr>
          <p:nvPr/>
        </p:nvSpPr>
        <p:spPr bwMode="auto">
          <a:xfrm>
            <a:off x="6854883" y="1860309"/>
            <a:ext cx="1383223" cy="481013"/>
          </a:xfrm>
          <a:prstGeom prst="rect">
            <a:avLst/>
          </a:prstGeom>
          <a:noFill/>
          <a:ln w="9525">
            <a:noFill/>
            <a:miter lim="800000"/>
            <a:headEnd/>
            <a:tailEnd/>
          </a:ln>
          <a:effectLst/>
        </p:spPr>
        <p:txBody>
          <a:bodyPr lIns="0" tIns="0" rIns="0" bIns="0"/>
          <a:lstStyle/>
          <a:p>
            <a:pPr algn="ctr">
              <a:spcBef>
                <a:spcPts val="0"/>
              </a:spcBef>
            </a:pPr>
            <a:r>
              <a:rPr lang="en-US" sz="1200" b="1" dirty="0">
                <a:solidFill>
                  <a:schemeClr val="bg2"/>
                </a:solidFill>
                <a:latin typeface="+mn-lt"/>
                <a:cs typeface="Arial" charset="0"/>
              </a:rPr>
              <a:t>Late detection</a:t>
            </a:r>
          </a:p>
          <a:p>
            <a:pPr algn="ctr">
              <a:spcBef>
                <a:spcPts val="0"/>
              </a:spcBef>
            </a:pPr>
            <a:r>
              <a:rPr lang="en-US" sz="1600" b="1" dirty="0">
                <a:solidFill>
                  <a:schemeClr val="bg2"/>
                </a:solidFill>
                <a:latin typeface="+mn-lt"/>
                <a:cs typeface="Arial" charset="0"/>
              </a:rPr>
              <a:t>High impact</a:t>
            </a:r>
          </a:p>
        </p:txBody>
      </p:sp>
    </p:spTree>
    <p:extLst>
      <p:ext uri="{BB962C8B-B14F-4D97-AF65-F5344CB8AC3E}">
        <p14:creationId xmlns:p14="http://schemas.microsoft.com/office/powerpoint/2010/main" val="344720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016F23-251A-46EA-8E0D-341CDE3FB376}"/>
              </a:ext>
            </a:extLst>
          </p:cNvPr>
          <p:cNvGrpSpPr>
            <a:grpSpLocks noChangeAspect="1"/>
          </p:cNvGrpSpPr>
          <p:nvPr/>
        </p:nvGrpSpPr>
        <p:grpSpPr>
          <a:xfrm>
            <a:off x="5097411" y="604610"/>
            <a:ext cx="1188720" cy="1188720"/>
            <a:chOff x="533400" y="1662365"/>
            <a:chExt cx="685800" cy="685800"/>
          </a:xfrm>
        </p:grpSpPr>
        <p:sp>
          <p:nvSpPr>
            <p:cNvPr id="154" name="Oval 153">
              <a:extLst>
                <a:ext uri="{FF2B5EF4-FFF2-40B4-BE49-F238E27FC236}">
                  <a16:creationId xmlns:a16="http://schemas.microsoft.com/office/drawing/2014/main" id="{392A7689-121D-4E96-BCDE-B1DFF69F63CF}"/>
                </a:ext>
              </a:extLst>
            </p:cNvPr>
            <p:cNvSpPr/>
            <p:nvPr/>
          </p:nvSpPr>
          <p:spPr>
            <a:xfrm>
              <a:off x="533400" y="1662365"/>
              <a:ext cx="685800" cy="6858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endParaRPr>
            </a:p>
          </p:txBody>
        </p:sp>
        <p:grpSp>
          <p:nvGrpSpPr>
            <p:cNvPr id="160" name="Group 159">
              <a:extLst>
                <a:ext uri="{FF2B5EF4-FFF2-40B4-BE49-F238E27FC236}">
                  <a16:creationId xmlns:a16="http://schemas.microsoft.com/office/drawing/2014/main" id="{2B2CFA93-4030-476E-AB5B-60AAD3CBC50F}"/>
                </a:ext>
              </a:extLst>
            </p:cNvPr>
            <p:cNvGrpSpPr/>
            <p:nvPr/>
          </p:nvGrpSpPr>
          <p:grpSpPr>
            <a:xfrm>
              <a:off x="632191" y="1771650"/>
              <a:ext cx="490680" cy="477565"/>
              <a:chOff x="2952481" y="751804"/>
              <a:chExt cx="2423238" cy="2358472"/>
            </a:xfrm>
          </p:grpSpPr>
          <p:sp>
            <p:nvSpPr>
              <p:cNvPr id="161" name="Freeform: Shape 160">
                <a:extLst>
                  <a:ext uri="{FF2B5EF4-FFF2-40B4-BE49-F238E27FC236}">
                    <a16:creationId xmlns:a16="http://schemas.microsoft.com/office/drawing/2014/main" id="{49C49857-CE68-4CDB-9B92-4928CCD1A04D}"/>
                  </a:ext>
                </a:extLst>
              </p:cNvPr>
              <p:cNvSpPr/>
              <p:nvPr/>
            </p:nvSpPr>
            <p:spPr>
              <a:xfrm>
                <a:off x="2952481" y="751804"/>
                <a:ext cx="2362278" cy="1056733"/>
              </a:xfrm>
              <a:custGeom>
                <a:avLst/>
                <a:gdLst>
                  <a:gd name="connsiteX0" fmla="*/ 1222806 w 2362278"/>
                  <a:gd name="connsiteY0" fmla="*/ 75 h 1056733"/>
                  <a:gd name="connsiteX1" fmla="*/ 1320692 w 2362278"/>
                  <a:gd name="connsiteY1" fmla="*/ 5284 h 1056733"/>
                  <a:gd name="connsiteX2" fmla="*/ 2361278 w 2362278"/>
                  <a:gd name="connsiteY2" fmla="*/ 968736 h 1056733"/>
                  <a:gd name="connsiteX3" fmla="*/ 2205750 w 2362278"/>
                  <a:gd name="connsiteY3" fmla="*/ 995715 h 1056733"/>
                  <a:gd name="connsiteX4" fmla="*/ 1305747 w 2362278"/>
                  <a:gd name="connsiteY4" fmla="*/ 162425 h 1056733"/>
                  <a:gd name="connsiteX5" fmla="*/ 337176 w 2362278"/>
                  <a:gd name="connsiteY5" fmla="*/ 659125 h 1056733"/>
                  <a:gd name="connsiteX6" fmla="*/ 274556 w 2362278"/>
                  <a:gd name="connsiteY6" fmla="*/ 790632 h 1056733"/>
                  <a:gd name="connsiteX7" fmla="*/ 282209 w 2362278"/>
                  <a:gd name="connsiteY7" fmla="*/ 793152 h 1056733"/>
                  <a:gd name="connsiteX8" fmla="*/ 348884 w 2362278"/>
                  <a:gd name="connsiteY8" fmla="*/ 905547 h 1056733"/>
                  <a:gd name="connsiteX9" fmla="*/ 177434 w 2362278"/>
                  <a:gd name="connsiteY9" fmla="*/ 993177 h 1056733"/>
                  <a:gd name="connsiteX10" fmla="*/ 74564 w 2362278"/>
                  <a:gd name="connsiteY10" fmla="*/ 956982 h 1056733"/>
                  <a:gd name="connsiteX11" fmla="*/ 7889 w 2362278"/>
                  <a:gd name="connsiteY11" fmla="*/ 812202 h 1056733"/>
                  <a:gd name="connsiteX12" fmla="*/ 104985 w 2362278"/>
                  <a:gd name="connsiteY12" fmla="*/ 721540 h 1056733"/>
                  <a:gd name="connsiteX13" fmla="*/ 124365 w 2362278"/>
                  <a:gd name="connsiteY13" fmla="*/ 740148 h 1056733"/>
                  <a:gd name="connsiteX14" fmla="*/ 200827 w 2362278"/>
                  <a:gd name="connsiteY14" fmla="*/ 579570 h 1056733"/>
                  <a:gd name="connsiteX15" fmla="*/ 1222806 w 2362278"/>
                  <a:gd name="connsiteY15" fmla="*/ 75 h 105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62278" h="1056733">
                    <a:moveTo>
                      <a:pt x="1222806" y="75"/>
                    </a:moveTo>
                    <a:cubicBezTo>
                      <a:pt x="1255267" y="445"/>
                      <a:pt x="1287918" y="2167"/>
                      <a:pt x="1320692" y="5284"/>
                    </a:cubicBezTo>
                    <a:cubicBezTo>
                      <a:pt x="1845075" y="55155"/>
                      <a:pt x="2271248" y="449738"/>
                      <a:pt x="2361278" y="968736"/>
                    </a:cubicBezTo>
                    <a:cubicBezTo>
                      <a:pt x="2376110" y="1063454"/>
                      <a:pt x="2221398" y="1095307"/>
                      <a:pt x="2205750" y="995715"/>
                    </a:cubicBezTo>
                    <a:cubicBezTo>
                      <a:pt x="2127883" y="546834"/>
                      <a:pt x="1759286" y="205559"/>
                      <a:pt x="1305747" y="162425"/>
                    </a:cubicBezTo>
                    <a:cubicBezTo>
                      <a:pt x="908901" y="124683"/>
                      <a:pt x="532893" y="323372"/>
                      <a:pt x="337176" y="659125"/>
                    </a:cubicBezTo>
                    <a:lnTo>
                      <a:pt x="274556" y="790632"/>
                    </a:lnTo>
                    <a:lnTo>
                      <a:pt x="282209" y="793152"/>
                    </a:lnTo>
                    <a:cubicBezTo>
                      <a:pt x="357774" y="775372"/>
                      <a:pt x="393334" y="858557"/>
                      <a:pt x="348884" y="905547"/>
                    </a:cubicBezTo>
                    <a:lnTo>
                      <a:pt x="177434" y="993177"/>
                    </a:lnTo>
                    <a:cubicBezTo>
                      <a:pt x="114569" y="1013497"/>
                      <a:pt x="91709" y="991907"/>
                      <a:pt x="74564" y="956982"/>
                    </a:cubicBezTo>
                    <a:lnTo>
                      <a:pt x="7889" y="812202"/>
                    </a:lnTo>
                    <a:cubicBezTo>
                      <a:pt x="-24893" y="733303"/>
                      <a:pt x="51714" y="686492"/>
                      <a:pt x="104985" y="721540"/>
                    </a:cubicBezTo>
                    <a:lnTo>
                      <a:pt x="124365" y="740148"/>
                    </a:lnTo>
                    <a:lnTo>
                      <a:pt x="200827" y="579570"/>
                    </a:lnTo>
                    <a:cubicBezTo>
                      <a:pt x="410953" y="219100"/>
                      <a:pt x="800815" y="-4728"/>
                      <a:pt x="1222806" y="75"/>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162" name="Freeform: Shape 161">
                <a:extLst>
                  <a:ext uri="{FF2B5EF4-FFF2-40B4-BE49-F238E27FC236}">
                    <a16:creationId xmlns:a16="http://schemas.microsoft.com/office/drawing/2014/main" id="{C0855162-D56F-409A-BB27-1AB89427FB0C}"/>
                  </a:ext>
                </a:extLst>
              </p:cNvPr>
              <p:cNvSpPr/>
              <p:nvPr/>
            </p:nvSpPr>
            <p:spPr>
              <a:xfrm rot="10800000">
                <a:off x="3013441" y="2053543"/>
                <a:ext cx="2362278" cy="1056733"/>
              </a:xfrm>
              <a:custGeom>
                <a:avLst/>
                <a:gdLst>
                  <a:gd name="connsiteX0" fmla="*/ 1222806 w 2362278"/>
                  <a:gd name="connsiteY0" fmla="*/ 75 h 1056733"/>
                  <a:gd name="connsiteX1" fmla="*/ 1320692 w 2362278"/>
                  <a:gd name="connsiteY1" fmla="*/ 5284 h 1056733"/>
                  <a:gd name="connsiteX2" fmla="*/ 2361278 w 2362278"/>
                  <a:gd name="connsiteY2" fmla="*/ 968736 h 1056733"/>
                  <a:gd name="connsiteX3" fmla="*/ 2205750 w 2362278"/>
                  <a:gd name="connsiteY3" fmla="*/ 995715 h 1056733"/>
                  <a:gd name="connsiteX4" fmla="*/ 1305747 w 2362278"/>
                  <a:gd name="connsiteY4" fmla="*/ 162425 h 1056733"/>
                  <a:gd name="connsiteX5" fmla="*/ 337176 w 2362278"/>
                  <a:gd name="connsiteY5" fmla="*/ 659125 h 1056733"/>
                  <a:gd name="connsiteX6" fmla="*/ 274556 w 2362278"/>
                  <a:gd name="connsiteY6" fmla="*/ 790632 h 1056733"/>
                  <a:gd name="connsiteX7" fmla="*/ 282209 w 2362278"/>
                  <a:gd name="connsiteY7" fmla="*/ 793152 h 1056733"/>
                  <a:gd name="connsiteX8" fmla="*/ 348884 w 2362278"/>
                  <a:gd name="connsiteY8" fmla="*/ 905547 h 1056733"/>
                  <a:gd name="connsiteX9" fmla="*/ 177434 w 2362278"/>
                  <a:gd name="connsiteY9" fmla="*/ 993177 h 1056733"/>
                  <a:gd name="connsiteX10" fmla="*/ 74564 w 2362278"/>
                  <a:gd name="connsiteY10" fmla="*/ 956982 h 1056733"/>
                  <a:gd name="connsiteX11" fmla="*/ 7889 w 2362278"/>
                  <a:gd name="connsiteY11" fmla="*/ 812202 h 1056733"/>
                  <a:gd name="connsiteX12" fmla="*/ 104985 w 2362278"/>
                  <a:gd name="connsiteY12" fmla="*/ 721540 h 1056733"/>
                  <a:gd name="connsiteX13" fmla="*/ 124365 w 2362278"/>
                  <a:gd name="connsiteY13" fmla="*/ 740148 h 1056733"/>
                  <a:gd name="connsiteX14" fmla="*/ 200827 w 2362278"/>
                  <a:gd name="connsiteY14" fmla="*/ 579570 h 1056733"/>
                  <a:gd name="connsiteX15" fmla="*/ 1222806 w 2362278"/>
                  <a:gd name="connsiteY15" fmla="*/ 75 h 105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62278" h="1056733">
                    <a:moveTo>
                      <a:pt x="1222806" y="75"/>
                    </a:moveTo>
                    <a:cubicBezTo>
                      <a:pt x="1255267" y="445"/>
                      <a:pt x="1287918" y="2167"/>
                      <a:pt x="1320692" y="5284"/>
                    </a:cubicBezTo>
                    <a:cubicBezTo>
                      <a:pt x="1845075" y="55155"/>
                      <a:pt x="2271248" y="449738"/>
                      <a:pt x="2361278" y="968736"/>
                    </a:cubicBezTo>
                    <a:cubicBezTo>
                      <a:pt x="2376110" y="1063454"/>
                      <a:pt x="2221398" y="1095307"/>
                      <a:pt x="2205750" y="995715"/>
                    </a:cubicBezTo>
                    <a:cubicBezTo>
                      <a:pt x="2127883" y="546834"/>
                      <a:pt x="1759286" y="205559"/>
                      <a:pt x="1305747" y="162425"/>
                    </a:cubicBezTo>
                    <a:cubicBezTo>
                      <a:pt x="908901" y="124683"/>
                      <a:pt x="532893" y="323372"/>
                      <a:pt x="337176" y="659125"/>
                    </a:cubicBezTo>
                    <a:lnTo>
                      <a:pt x="274556" y="790632"/>
                    </a:lnTo>
                    <a:lnTo>
                      <a:pt x="282209" y="793152"/>
                    </a:lnTo>
                    <a:cubicBezTo>
                      <a:pt x="357774" y="775372"/>
                      <a:pt x="393334" y="858557"/>
                      <a:pt x="348884" y="905547"/>
                    </a:cubicBezTo>
                    <a:lnTo>
                      <a:pt x="177434" y="993177"/>
                    </a:lnTo>
                    <a:cubicBezTo>
                      <a:pt x="114569" y="1013497"/>
                      <a:pt x="91709" y="991907"/>
                      <a:pt x="74564" y="956982"/>
                    </a:cubicBezTo>
                    <a:lnTo>
                      <a:pt x="7889" y="812202"/>
                    </a:lnTo>
                    <a:cubicBezTo>
                      <a:pt x="-24893" y="733303"/>
                      <a:pt x="51714" y="686492"/>
                      <a:pt x="104985" y="721540"/>
                    </a:cubicBezTo>
                    <a:lnTo>
                      <a:pt x="124365" y="740148"/>
                    </a:lnTo>
                    <a:lnTo>
                      <a:pt x="200827" y="579570"/>
                    </a:lnTo>
                    <a:cubicBezTo>
                      <a:pt x="410953" y="219100"/>
                      <a:pt x="800815" y="-4728"/>
                      <a:pt x="1222806" y="75"/>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163" name="Rectangle: Rounded Corners 162">
                <a:extLst>
                  <a:ext uri="{FF2B5EF4-FFF2-40B4-BE49-F238E27FC236}">
                    <a16:creationId xmlns:a16="http://schemas.microsoft.com/office/drawing/2014/main" id="{BD11009C-73DA-4FA7-8AD2-DFD3216D8389}"/>
                  </a:ext>
                </a:extLst>
              </p:cNvPr>
              <p:cNvSpPr/>
              <p:nvPr/>
            </p:nvSpPr>
            <p:spPr>
              <a:xfrm rot="2705568">
                <a:off x="3802911" y="912944"/>
                <a:ext cx="147975" cy="149831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164" name="Rectangle: Rounded Corners 163">
                <a:extLst>
                  <a:ext uri="{FF2B5EF4-FFF2-40B4-BE49-F238E27FC236}">
                    <a16:creationId xmlns:a16="http://schemas.microsoft.com/office/drawing/2014/main" id="{C0B4C140-FB25-44A8-A307-A41271A16FEF}"/>
                  </a:ext>
                </a:extLst>
              </p:cNvPr>
              <p:cNvSpPr/>
              <p:nvPr/>
            </p:nvSpPr>
            <p:spPr>
              <a:xfrm rot="2705568">
                <a:off x="4086764" y="1100736"/>
                <a:ext cx="147975" cy="1672224"/>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165" name="Rectangle: Rounded Corners 164">
                <a:extLst>
                  <a:ext uri="{FF2B5EF4-FFF2-40B4-BE49-F238E27FC236}">
                    <a16:creationId xmlns:a16="http://schemas.microsoft.com/office/drawing/2014/main" id="{A519236F-51FF-4AB0-93BA-747B21D2427D}"/>
                  </a:ext>
                </a:extLst>
              </p:cNvPr>
              <p:cNvSpPr/>
              <p:nvPr/>
            </p:nvSpPr>
            <p:spPr>
              <a:xfrm rot="2705568">
                <a:off x="4349010" y="1497146"/>
                <a:ext cx="147975" cy="149831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166" name="Rectangle: Rounded Corners 165">
                <a:extLst>
                  <a:ext uri="{FF2B5EF4-FFF2-40B4-BE49-F238E27FC236}">
                    <a16:creationId xmlns:a16="http://schemas.microsoft.com/office/drawing/2014/main" id="{F17DB95A-8FF3-4127-9BCC-13ECE6139D01}"/>
                  </a:ext>
                </a:extLst>
              </p:cNvPr>
              <p:cNvSpPr/>
              <p:nvPr/>
            </p:nvSpPr>
            <p:spPr>
              <a:xfrm rot="18894432" flipH="1">
                <a:off x="4374410" y="912945"/>
                <a:ext cx="147975" cy="149831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167" name="Rectangle: Rounded Corners 166">
                <a:extLst>
                  <a:ext uri="{FF2B5EF4-FFF2-40B4-BE49-F238E27FC236}">
                    <a16:creationId xmlns:a16="http://schemas.microsoft.com/office/drawing/2014/main" id="{E9982422-228D-4191-A12B-53AF5A0ABDA2}"/>
                  </a:ext>
                </a:extLst>
              </p:cNvPr>
              <p:cNvSpPr/>
              <p:nvPr/>
            </p:nvSpPr>
            <p:spPr>
              <a:xfrm rot="18894432" flipH="1">
                <a:off x="4090557" y="1100737"/>
                <a:ext cx="147975" cy="1672224"/>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168" name="Rectangle: Rounded Corners 167">
                <a:extLst>
                  <a:ext uri="{FF2B5EF4-FFF2-40B4-BE49-F238E27FC236}">
                    <a16:creationId xmlns:a16="http://schemas.microsoft.com/office/drawing/2014/main" id="{5522D15C-71C5-490F-8898-7070A078255A}"/>
                  </a:ext>
                </a:extLst>
              </p:cNvPr>
              <p:cNvSpPr/>
              <p:nvPr/>
            </p:nvSpPr>
            <p:spPr>
              <a:xfrm rot="18894432" flipH="1">
                <a:off x="3828311" y="1497147"/>
                <a:ext cx="147975" cy="149831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grpSp>
      </p:grpSp>
      <p:sp>
        <p:nvSpPr>
          <p:cNvPr id="497" name="TextBox 496">
            <a:extLst>
              <a:ext uri="{FF2B5EF4-FFF2-40B4-BE49-F238E27FC236}">
                <a16:creationId xmlns:a16="http://schemas.microsoft.com/office/drawing/2014/main" id="{B4B71C7A-7D55-43A0-86C2-A6941194EC3A}"/>
              </a:ext>
            </a:extLst>
          </p:cNvPr>
          <p:cNvSpPr txBox="1"/>
          <p:nvPr/>
        </p:nvSpPr>
        <p:spPr>
          <a:xfrm>
            <a:off x="6412308" y="899936"/>
            <a:ext cx="2550115" cy="583662"/>
          </a:xfrm>
          <a:prstGeom prst="rect">
            <a:avLst/>
          </a:prstGeom>
          <a:noFill/>
        </p:spPr>
        <p:txBody>
          <a:bodyPr wrap="square" lIns="0" tIns="0" rIns="0" bIns="0" rtlCol="0" anchor="ctr">
            <a:noAutofit/>
          </a:bodyPr>
          <a:lstStyle/>
          <a:p>
            <a:r>
              <a:rPr lang="en-US" sz="1600" dirty="0">
                <a:latin typeface="+mn-lt"/>
              </a:rPr>
              <a:t>Automation should </a:t>
            </a:r>
            <a:br>
              <a:rPr lang="en-US" sz="1600" dirty="0">
                <a:latin typeface="+mn-lt"/>
              </a:rPr>
            </a:br>
            <a:r>
              <a:rPr lang="en-US" sz="1600" b="1" dirty="0">
                <a:solidFill>
                  <a:schemeClr val="accent5"/>
                </a:solidFill>
                <a:latin typeface="+mn-lt"/>
              </a:rPr>
              <a:t>reduce the burden</a:t>
            </a:r>
            <a:r>
              <a:rPr lang="en-US" sz="1600" dirty="0">
                <a:latin typeface="+mn-lt"/>
              </a:rPr>
              <a:t> </a:t>
            </a:r>
            <a:br>
              <a:rPr lang="en-US" sz="1600" dirty="0">
                <a:latin typeface="+mn-lt"/>
              </a:rPr>
            </a:br>
            <a:r>
              <a:rPr lang="en-US" sz="1600" dirty="0">
                <a:latin typeface="+mn-lt"/>
              </a:rPr>
              <a:t>on the SOC</a:t>
            </a:r>
          </a:p>
        </p:txBody>
      </p:sp>
      <p:grpSp>
        <p:nvGrpSpPr>
          <p:cNvPr id="11" name="Group 10">
            <a:extLst>
              <a:ext uri="{FF2B5EF4-FFF2-40B4-BE49-F238E27FC236}">
                <a16:creationId xmlns:a16="http://schemas.microsoft.com/office/drawing/2014/main" id="{7769C732-4768-4113-84F0-0387219BB0AC}"/>
              </a:ext>
            </a:extLst>
          </p:cNvPr>
          <p:cNvGrpSpPr>
            <a:grpSpLocks noChangeAspect="1"/>
          </p:cNvGrpSpPr>
          <p:nvPr/>
        </p:nvGrpSpPr>
        <p:grpSpPr>
          <a:xfrm>
            <a:off x="5097411" y="1984593"/>
            <a:ext cx="1188720" cy="1188720"/>
            <a:chOff x="533400" y="2656053"/>
            <a:chExt cx="685800" cy="685800"/>
          </a:xfrm>
        </p:grpSpPr>
        <p:sp>
          <p:nvSpPr>
            <p:cNvPr id="155" name="Oval 154">
              <a:extLst>
                <a:ext uri="{FF2B5EF4-FFF2-40B4-BE49-F238E27FC236}">
                  <a16:creationId xmlns:a16="http://schemas.microsoft.com/office/drawing/2014/main" id="{5FE9CFF0-9191-4AEC-937B-A527EB973B2E}"/>
                </a:ext>
              </a:extLst>
            </p:cNvPr>
            <p:cNvSpPr/>
            <p:nvPr/>
          </p:nvSpPr>
          <p:spPr>
            <a:xfrm>
              <a:off x="533400" y="2656053"/>
              <a:ext cx="685800" cy="6858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endParaRPr>
            </a:p>
          </p:txBody>
        </p:sp>
        <p:grpSp>
          <p:nvGrpSpPr>
            <p:cNvPr id="169" name="Group 168">
              <a:extLst>
                <a:ext uri="{FF2B5EF4-FFF2-40B4-BE49-F238E27FC236}">
                  <a16:creationId xmlns:a16="http://schemas.microsoft.com/office/drawing/2014/main" id="{B7BC943D-7164-47DA-9009-1546700351A2}"/>
                </a:ext>
              </a:extLst>
            </p:cNvPr>
            <p:cNvGrpSpPr/>
            <p:nvPr/>
          </p:nvGrpSpPr>
          <p:grpSpPr>
            <a:xfrm>
              <a:off x="648741" y="2771394"/>
              <a:ext cx="455118" cy="455118"/>
              <a:chOff x="3391408" y="1061720"/>
              <a:chExt cx="2362200" cy="2362200"/>
            </a:xfrm>
          </p:grpSpPr>
          <p:sp>
            <p:nvSpPr>
              <p:cNvPr id="170" name="Oval 169">
                <a:extLst>
                  <a:ext uri="{FF2B5EF4-FFF2-40B4-BE49-F238E27FC236}">
                    <a16:creationId xmlns:a16="http://schemas.microsoft.com/office/drawing/2014/main" id="{ACF9706F-E110-4EE0-B9BF-669BE51CC829}"/>
                  </a:ext>
                </a:extLst>
              </p:cNvPr>
              <p:cNvSpPr/>
              <p:nvPr/>
            </p:nvSpPr>
            <p:spPr>
              <a:xfrm>
                <a:off x="4295140" y="1965452"/>
                <a:ext cx="554736" cy="55473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171" name="Circle: Hollow 170">
                <a:extLst>
                  <a:ext uri="{FF2B5EF4-FFF2-40B4-BE49-F238E27FC236}">
                    <a16:creationId xmlns:a16="http://schemas.microsoft.com/office/drawing/2014/main" id="{3CAD0390-09E0-4377-A08E-CC11CC4B8D7A}"/>
                  </a:ext>
                </a:extLst>
              </p:cNvPr>
              <p:cNvSpPr/>
              <p:nvPr/>
            </p:nvSpPr>
            <p:spPr>
              <a:xfrm>
                <a:off x="3807968" y="1478280"/>
                <a:ext cx="1529080" cy="1529080"/>
              </a:xfrm>
              <a:prstGeom prst="donut">
                <a:avLst>
                  <a:gd name="adj" fmla="val 1339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172" name="Circle: Hollow 171">
                <a:extLst>
                  <a:ext uri="{FF2B5EF4-FFF2-40B4-BE49-F238E27FC236}">
                    <a16:creationId xmlns:a16="http://schemas.microsoft.com/office/drawing/2014/main" id="{1E40714A-1D9E-466D-B270-E17802C06502}"/>
                  </a:ext>
                </a:extLst>
              </p:cNvPr>
              <p:cNvSpPr/>
              <p:nvPr/>
            </p:nvSpPr>
            <p:spPr>
              <a:xfrm>
                <a:off x="3391408" y="1061720"/>
                <a:ext cx="2362200" cy="2362200"/>
              </a:xfrm>
              <a:prstGeom prst="donut">
                <a:avLst>
                  <a:gd name="adj" fmla="val 965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sp>
        <p:nvSpPr>
          <p:cNvPr id="499" name="TextBox 498">
            <a:extLst>
              <a:ext uri="{FF2B5EF4-FFF2-40B4-BE49-F238E27FC236}">
                <a16:creationId xmlns:a16="http://schemas.microsoft.com/office/drawing/2014/main" id="{2ACB2EEB-08EE-41DD-9155-664CAB563E5F}"/>
              </a:ext>
            </a:extLst>
          </p:cNvPr>
          <p:cNvSpPr txBox="1"/>
          <p:nvPr/>
        </p:nvSpPr>
        <p:spPr>
          <a:xfrm>
            <a:off x="6394116" y="2279919"/>
            <a:ext cx="2568307" cy="583662"/>
          </a:xfrm>
          <a:prstGeom prst="rect">
            <a:avLst/>
          </a:prstGeom>
          <a:noFill/>
        </p:spPr>
        <p:txBody>
          <a:bodyPr wrap="square" lIns="0" tIns="0" rIns="0" bIns="0" rtlCol="0" anchor="ctr">
            <a:noAutofit/>
          </a:bodyPr>
          <a:lstStyle/>
          <a:p>
            <a:r>
              <a:rPr lang="en-US" sz="1600" dirty="0">
                <a:latin typeface="+mn-lt"/>
              </a:rPr>
              <a:t>Security products and threat intel should all </a:t>
            </a:r>
            <a:br>
              <a:rPr lang="en-US" sz="1600" dirty="0">
                <a:latin typeface="+mn-lt"/>
              </a:rPr>
            </a:br>
            <a:r>
              <a:rPr lang="en-US" sz="1600" b="1" dirty="0">
                <a:solidFill>
                  <a:schemeClr val="accent5"/>
                </a:solidFill>
                <a:latin typeface="+mn-lt"/>
              </a:rPr>
              <a:t>work together</a:t>
            </a:r>
          </a:p>
        </p:txBody>
      </p:sp>
      <p:sp>
        <p:nvSpPr>
          <p:cNvPr id="498" name="TextBox 497">
            <a:extLst>
              <a:ext uri="{FF2B5EF4-FFF2-40B4-BE49-F238E27FC236}">
                <a16:creationId xmlns:a16="http://schemas.microsoft.com/office/drawing/2014/main" id="{B1FAD13E-E41D-4FF1-B792-4DB544EFD1B6}"/>
              </a:ext>
            </a:extLst>
          </p:cNvPr>
          <p:cNvSpPr txBox="1"/>
          <p:nvPr/>
        </p:nvSpPr>
        <p:spPr>
          <a:xfrm>
            <a:off x="6424301" y="3655680"/>
            <a:ext cx="2538121" cy="583662"/>
          </a:xfrm>
          <a:prstGeom prst="rect">
            <a:avLst/>
          </a:prstGeom>
          <a:noFill/>
        </p:spPr>
        <p:txBody>
          <a:bodyPr wrap="square" lIns="0" tIns="0" rIns="0" bIns="0" rtlCol="0" anchor="ctr">
            <a:noAutofit/>
          </a:bodyPr>
          <a:lstStyle/>
          <a:p>
            <a:r>
              <a:rPr lang="en-US" sz="1600" dirty="0">
                <a:latin typeface="+mn-lt"/>
              </a:rPr>
              <a:t>Make it </a:t>
            </a:r>
            <a:r>
              <a:rPr lang="en-US" sz="1600" b="1" dirty="0">
                <a:solidFill>
                  <a:schemeClr val="accent5"/>
                </a:solidFill>
                <a:latin typeface="+mn-lt"/>
              </a:rPr>
              <a:t>easier and faster </a:t>
            </a:r>
            <a:br>
              <a:rPr lang="en-US" sz="1600" dirty="0">
                <a:solidFill>
                  <a:schemeClr val="accent5"/>
                </a:solidFill>
                <a:latin typeface="+mn-lt"/>
              </a:rPr>
            </a:br>
            <a:r>
              <a:rPr lang="en-US" sz="1600" dirty="0">
                <a:latin typeface="+mn-lt"/>
              </a:rPr>
              <a:t>to investigate threats</a:t>
            </a:r>
          </a:p>
        </p:txBody>
      </p:sp>
      <p:grpSp>
        <p:nvGrpSpPr>
          <p:cNvPr id="652" name="Group 651">
            <a:extLst>
              <a:ext uri="{FF2B5EF4-FFF2-40B4-BE49-F238E27FC236}">
                <a16:creationId xmlns:a16="http://schemas.microsoft.com/office/drawing/2014/main" id="{7D746F89-3ADB-4493-ABB1-C4B7E23E70AC}"/>
              </a:ext>
            </a:extLst>
          </p:cNvPr>
          <p:cNvGrpSpPr>
            <a:grpSpLocks noChangeAspect="1"/>
          </p:cNvGrpSpPr>
          <p:nvPr/>
        </p:nvGrpSpPr>
        <p:grpSpPr>
          <a:xfrm>
            <a:off x="5097411" y="3360354"/>
            <a:ext cx="1188720" cy="1188720"/>
            <a:chOff x="533400" y="3829646"/>
            <a:chExt cx="685800" cy="685800"/>
          </a:xfrm>
        </p:grpSpPr>
        <p:sp>
          <p:nvSpPr>
            <p:cNvPr id="653" name="Oval 652">
              <a:extLst>
                <a:ext uri="{FF2B5EF4-FFF2-40B4-BE49-F238E27FC236}">
                  <a16:creationId xmlns:a16="http://schemas.microsoft.com/office/drawing/2014/main" id="{025DA69F-FD8C-4CAA-AF98-86FB0BDABB36}"/>
                </a:ext>
              </a:extLst>
            </p:cNvPr>
            <p:cNvSpPr/>
            <p:nvPr/>
          </p:nvSpPr>
          <p:spPr>
            <a:xfrm>
              <a:off x="533400" y="3829646"/>
              <a:ext cx="685800" cy="6858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endParaRPr>
            </a:p>
          </p:txBody>
        </p:sp>
        <p:grpSp>
          <p:nvGrpSpPr>
            <p:cNvPr id="654" name="Group 653">
              <a:extLst>
                <a:ext uri="{FF2B5EF4-FFF2-40B4-BE49-F238E27FC236}">
                  <a16:creationId xmlns:a16="http://schemas.microsoft.com/office/drawing/2014/main" id="{58C775F3-41BA-4451-81A7-A31C8BA21E45}"/>
                </a:ext>
              </a:extLst>
            </p:cNvPr>
            <p:cNvGrpSpPr/>
            <p:nvPr/>
          </p:nvGrpSpPr>
          <p:grpSpPr>
            <a:xfrm>
              <a:off x="653564" y="3972283"/>
              <a:ext cx="445474" cy="400528"/>
              <a:chOff x="478669" y="33381"/>
              <a:chExt cx="5646420" cy="5076738"/>
            </a:xfrm>
          </p:grpSpPr>
          <p:sp>
            <p:nvSpPr>
              <p:cNvPr id="655" name="Freeform: Shape 654">
                <a:extLst>
                  <a:ext uri="{FF2B5EF4-FFF2-40B4-BE49-F238E27FC236}">
                    <a16:creationId xmlns:a16="http://schemas.microsoft.com/office/drawing/2014/main" id="{FD043D30-B60E-405F-AC00-46F33EBF1967}"/>
                  </a:ext>
                </a:extLst>
              </p:cNvPr>
              <p:cNvSpPr/>
              <p:nvPr/>
            </p:nvSpPr>
            <p:spPr>
              <a:xfrm>
                <a:off x="478669" y="33381"/>
                <a:ext cx="5646420" cy="3943680"/>
              </a:xfrm>
              <a:custGeom>
                <a:avLst/>
                <a:gdLst>
                  <a:gd name="connsiteX0" fmla="*/ 108585 w 2278380"/>
                  <a:gd name="connsiteY0" fmla="*/ 100965 h 1591310"/>
                  <a:gd name="connsiteX1" fmla="*/ 108585 w 2278380"/>
                  <a:gd name="connsiteY1" fmla="*/ 1490345 h 1591310"/>
                  <a:gd name="connsiteX2" fmla="*/ 2169795 w 2278380"/>
                  <a:gd name="connsiteY2" fmla="*/ 1490345 h 1591310"/>
                  <a:gd name="connsiteX3" fmla="*/ 2169795 w 2278380"/>
                  <a:gd name="connsiteY3" fmla="*/ 100965 h 1591310"/>
                  <a:gd name="connsiteX4" fmla="*/ 128069 w 2278380"/>
                  <a:gd name="connsiteY4" fmla="*/ 0 h 1591310"/>
                  <a:gd name="connsiteX5" fmla="*/ 2150311 w 2278380"/>
                  <a:gd name="connsiteY5" fmla="*/ 0 h 1591310"/>
                  <a:gd name="connsiteX6" fmla="*/ 2278380 w 2278380"/>
                  <a:gd name="connsiteY6" fmla="*/ 128069 h 1591310"/>
                  <a:gd name="connsiteX7" fmla="*/ 2278380 w 2278380"/>
                  <a:gd name="connsiteY7" fmla="*/ 1463241 h 1591310"/>
                  <a:gd name="connsiteX8" fmla="*/ 2150311 w 2278380"/>
                  <a:gd name="connsiteY8" fmla="*/ 1591310 h 1591310"/>
                  <a:gd name="connsiteX9" fmla="*/ 128069 w 2278380"/>
                  <a:gd name="connsiteY9" fmla="*/ 1591310 h 1591310"/>
                  <a:gd name="connsiteX10" fmla="*/ 0 w 2278380"/>
                  <a:gd name="connsiteY10" fmla="*/ 1463241 h 1591310"/>
                  <a:gd name="connsiteX11" fmla="*/ 0 w 2278380"/>
                  <a:gd name="connsiteY11" fmla="*/ 128069 h 1591310"/>
                  <a:gd name="connsiteX12" fmla="*/ 128069 w 2278380"/>
                  <a:gd name="connsiteY12" fmla="*/ 0 h 15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8380" h="1591310">
                    <a:moveTo>
                      <a:pt x="108585" y="100965"/>
                    </a:moveTo>
                    <a:lnTo>
                      <a:pt x="108585" y="1490345"/>
                    </a:lnTo>
                    <a:lnTo>
                      <a:pt x="2169795" y="1490345"/>
                    </a:lnTo>
                    <a:lnTo>
                      <a:pt x="2169795" y="100965"/>
                    </a:lnTo>
                    <a:close/>
                    <a:moveTo>
                      <a:pt x="128069" y="0"/>
                    </a:moveTo>
                    <a:lnTo>
                      <a:pt x="2150311" y="0"/>
                    </a:lnTo>
                    <a:cubicBezTo>
                      <a:pt x="2221042" y="0"/>
                      <a:pt x="2278380" y="57338"/>
                      <a:pt x="2278380" y="128069"/>
                    </a:cubicBezTo>
                    <a:lnTo>
                      <a:pt x="2278380" y="1463241"/>
                    </a:lnTo>
                    <a:cubicBezTo>
                      <a:pt x="2278380" y="1533972"/>
                      <a:pt x="2221042" y="1591310"/>
                      <a:pt x="2150311" y="1591310"/>
                    </a:cubicBezTo>
                    <a:lnTo>
                      <a:pt x="128069" y="1591310"/>
                    </a:lnTo>
                    <a:cubicBezTo>
                      <a:pt x="57338" y="1591310"/>
                      <a:pt x="0" y="1533972"/>
                      <a:pt x="0" y="1463241"/>
                    </a:cubicBezTo>
                    <a:lnTo>
                      <a:pt x="0" y="128069"/>
                    </a:lnTo>
                    <a:cubicBezTo>
                      <a:pt x="0" y="57338"/>
                      <a:pt x="57338" y="0"/>
                      <a:pt x="128069"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656" name="Rectangle: Rounded Corners 655">
                <a:extLst>
                  <a:ext uri="{FF2B5EF4-FFF2-40B4-BE49-F238E27FC236}">
                    <a16:creationId xmlns:a16="http://schemas.microsoft.com/office/drawing/2014/main" id="{0A40A38C-55A4-44B5-8997-D92CCD05159E}"/>
                  </a:ext>
                </a:extLst>
              </p:cNvPr>
              <p:cNvSpPr/>
              <p:nvPr/>
            </p:nvSpPr>
            <p:spPr>
              <a:xfrm>
                <a:off x="1994138" y="4822133"/>
                <a:ext cx="2615482" cy="28798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657" name="Rectangle: Rounded Corners 656">
                <a:extLst>
                  <a:ext uri="{FF2B5EF4-FFF2-40B4-BE49-F238E27FC236}">
                    <a16:creationId xmlns:a16="http://schemas.microsoft.com/office/drawing/2014/main" id="{D47A1940-7980-4034-BDA7-B70D88B02A7A}"/>
                  </a:ext>
                </a:extLst>
              </p:cNvPr>
              <p:cNvSpPr/>
              <p:nvPr/>
            </p:nvSpPr>
            <p:spPr>
              <a:xfrm>
                <a:off x="2282124" y="3873192"/>
                <a:ext cx="2039510" cy="1005599"/>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dirty="0">
                  <a:solidFill>
                    <a:schemeClr val="tx1"/>
                  </a:solidFill>
                </a:endParaRPr>
              </a:p>
            </p:txBody>
          </p:sp>
          <p:sp>
            <p:nvSpPr>
              <p:cNvPr id="658" name="Oval 657">
                <a:extLst>
                  <a:ext uri="{FF2B5EF4-FFF2-40B4-BE49-F238E27FC236}">
                    <a16:creationId xmlns:a16="http://schemas.microsoft.com/office/drawing/2014/main" id="{266F8967-440E-4D1E-93FB-2815D671E9C0}"/>
                  </a:ext>
                </a:extLst>
              </p:cNvPr>
              <p:cNvSpPr/>
              <p:nvPr/>
            </p:nvSpPr>
            <p:spPr>
              <a:xfrm>
                <a:off x="1240443" y="521970"/>
                <a:ext cx="276833" cy="27683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59" name="Oval 658">
                <a:extLst>
                  <a:ext uri="{FF2B5EF4-FFF2-40B4-BE49-F238E27FC236}">
                    <a16:creationId xmlns:a16="http://schemas.microsoft.com/office/drawing/2014/main" id="{3B858DA7-9409-4BD1-B34D-AA296B6F3D5F}"/>
                  </a:ext>
                </a:extLst>
              </p:cNvPr>
              <p:cNvSpPr/>
              <p:nvPr/>
            </p:nvSpPr>
            <p:spPr>
              <a:xfrm>
                <a:off x="2194137" y="521970"/>
                <a:ext cx="276833" cy="27683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60" name="Oval 659">
                <a:extLst>
                  <a:ext uri="{FF2B5EF4-FFF2-40B4-BE49-F238E27FC236}">
                    <a16:creationId xmlns:a16="http://schemas.microsoft.com/office/drawing/2014/main" id="{26545C13-9933-4363-BD1A-F5216184B415}"/>
                  </a:ext>
                </a:extLst>
              </p:cNvPr>
              <p:cNvSpPr/>
              <p:nvPr/>
            </p:nvSpPr>
            <p:spPr>
              <a:xfrm>
                <a:off x="3111006" y="521970"/>
                <a:ext cx="276833" cy="27683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61" name="Oval 660">
                <a:extLst>
                  <a:ext uri="{FF2B5EF4-FFF2-40B4-BE49-F238E27FC236}">
                    <a16:creationId xmlns:a16="http://schemas.microsoft.com/office/drawing/2014/main" id="{0FF07DA0-1F89-4717-B7B7-D5060E1549DF}"/>
                  </a:ext>
                </a:extLst>
              </p:cNvPr>
              <p:cNvSpPr/>
              <p:nvPr/>
            </p:nvSpPr>
            <p:spPr>
              <a:xfrm>
                <a:off x="3990453" y="521970"/>
                <a:ext cx="276833" cy="27683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62" name="Oval 661">
                <a:extLst>
                  <a:ext uri="{FF2B5EF4-FFF2-40B4-BE49-F238E27FC236}">
                    <a16:creationId xmlns:a16="http://schemas.microsoft.com/office/drawing/2014/main" id="{9DEA5FA0-F9F0-43C1-B212-4537D044B865}"/>
                  </a:ext>
                </a:extLst>
              </p:cNvPr>
              <p:cNvSpPr/>
              <p:nvPr/>
            </p:nvSpPr>
            <p:spPr>
              <a:xfrm>
                <a:off x="4982452" y="521970"/>
                <a:ext cx="276833" cy="27683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63" name="Oval 662">
                <a:extLst>
                  <a:ext uri="{FF2B5EF4-FFF2-40B4-BE49-F238E27FC236}">
                    <a16:creationId xmlns:a16="http://schemas.microsoft.com/office/drawing/2014/main" id="{4F397B1E-905B-4F0F-AF4F-3C4662244603}"/>
                  </a:ext>
                </a:extLst>
              </p:cNvPr>
              <p:cNvSpPr/>
              <p:nvPr/>
            </p:nvSpPr>
            <p:spPr>
              <a:xfrm>
                <a:off x="1240443" y="2175622"/>
                <a:ext cx="276833" cy="27683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64" name="Oval 663">
                <a:extLst>
                  <a:ext uri="{FF2B5EF4-FFF2-40B4-BE49-F238E27FC236}">
                    <a16:creationId xmlns:a16="http://schemas.microsoft.com/office/drawing/2014/main" id="{C3C6F721-56FE-4FD2-BABA-BF193E0AD22C}"/>
                  </a:ext>
                </a:extLst>
              </p:cNvPr>
              <p:cNvSpPr/>
              <p:nvPr/>
            </p:nvSpPr>
            <p:spPr>
              <a:xfrm>
                <a:off x="2194137" y="2175622"/>
                <a:ext cx="276833" cy="27683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65" name="Oval 664">
                <a:extLst>
                  <a:ext uri="{FF2B5EF4-FFF2-40B4-BE49-F238E27FC236}">
                    <a16:creationId xmlns:a16="http://schemas.microsoft.com/office/drawing/2014/main" id="{BD1996B3-8B7C-48CE-8271-995EED0F4845}"/>
                  </a:ext>
                </a:extLst>
              </p:cNvPr>
              <p:cNvSpPr/>
              <p:nvPr/>
            </p:nvSpPr>
            <p:spPr>
              <a:xfrm>
                <a:off x="3111006" y="2175622"/>
                <a:ext cx="276833" cy="27683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66" name="Oval 665">
                <a:extLst>
                  <a:ext uri="{FF2B5EF4-FFF2-40B4-BE49-F238E27FC236}">
                    <a16:creationId xmlns:a16="http://schemas.microsoft.com/office/drawing/2014/main" id="{A4B80CB2-3544-4A4F-A79D-EB4651CD0C70}"/>
                  </a:ext>
                </a:extLst>
              </p:cNvPr>
              <p:cNvSpPr/>
              <p:nvPr/>
            </p:nvSpPr>
            <p:spPr>
              <a:xfrm>
                <a:off x="3990453" y="2175622"/>
                <a:ext cx="276833" cy="27683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67" name="Oval 666">
                <a:extLst>
                  <a:ext uri="{FF2B5EF4-FFF2-40B4-BE49-F238E27FC236}">
                    <a16:creationId xmlns:a16="http://schemas.microsoft.com/office/drawing/2014/main" id="{101A0525-B762-4A9B-B68D-B2E94EA37DF6}"/>
                  </a:ext>
                </a:extLst>
              </p:cNvPr>
              <p:cNvSpPr/>
              <p:nvPr/>
            </p:nvSpPr>
            <p:spPr>
              <a:xfrm>
                <a:off x="4982452" y="2175622"/>
                <a:ext cx="276833" cy="27683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nvGrpSpPr>
              <p:cNvPr id="668" name="Group 667">
                <a:extLst>
                  <a:ext uri="{FF2B5EF4-FFF2-40B4-BE49-F238E27FC236}">
                    <a16:creationId xmlns:a16="http://schemas.microsoft.com/office/drawing/2014/main" id="{C46A3DA5-4C7F-4488-9DA6-8B3EE72BBF56}"/>
                  </a:ext>
                </a:extLst>
              </p:cNvPr>
              <p:cNvGrpSpPr/>
              <p:nvPr/>
            </p:nvGrpSpPr>
            <p:grpSpPr>
              <a:xfrm>
                <a:off x="1106172" y="799608"/>
                <a:ext cx="536410" cy="1048438"/>
                <a:chOff x="2067195" y="799608"/>
                <a:chExt cx="536410" cy="1048438"/>
              </a:xfrm>
              <a:solidFill>
                <a:schemeClr val="accent1"/>
              </a:solidFill>
            </p:grpSpPr>
            <p:sp>
              <p:nvSpPr>
                <p:cNvPr id="705" name="Rectangle: Rounded Corners 704">
                  <a:extLst>
                    <a:ext uri="{FF2B5EF4-FFF2-40B4-BE49-F238E27FC236}">
                      <a16:creationId xmlns:a16="http://schemas.microsoft.com/office/drawing/2014/main" id="{062F25B3-34DF-4D84-B41E-8A89BEF74BAC}"/>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706" name="Rectangle: Rounded Corners 705">
                  <a:extLst>
                    <a:ext uri="{FF2B5EF4-FFF2-40B4-BE49-F238E27FC236}">
                      <a16:creationId xmlns:a16="http://schemas.microsoft.com/office/drawing/2014/main" id="{65BE139F-B94D-4EF2-BC5B-7AC83F71D463}"/>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707" name="Rectangle: Rounded Corners 706">
                  <a:extLst>
                    <a:ext uri="{FF2B5EF4-FFF2-40B4-BE49-F238E27FC236}">
                      <a16:creationId xmlns:a16="http://schemas.microsoft.com/office/drawing/2014/main" id="{D66AAFCF-02C3-46CA-84C4-9BEC7CABCCA5}"/>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69" name="Group 668">
                <a:extLst>
                  <a:ext uri="{FF2B5EF4-FFF2-40B4-BE49-F238E27FC236}">
                    <a16:creationId xmlns:a16="http://schemas.microsoft.com/office/drawing/2014/main" id="{12B831A7-D7D4-4872-90FD-235D9BB6C9BF}"/>
                  </a:ext>
                </a:extLst>
              </p:cNvPr>
              <p:cNvGrpSpPr/>
              <p:nvPr/>
            </p:nvGrpSpPr>
            <p:grpSpPr>
              <a:xfrm>
                <a:off x="2062233" y="799608"/>
                <a:ext cx="536410" cy="1048438"/>
                <a:chOff x="2067195" y="799608"/>
                <a:chExt cx="536410" cy="1048438"/>
              </a:xfrm>
              <a:solidFill>
                <a:schemeClr val="accent2"/>
              </a:solidFill>
            </p:grpSpPr>
            <p:sp>
              <p:nvSpPr>
                <p:cNvPr id="702" name="Rectangle: Rounded Corners 701">
                  <a:extLst>
                    <a:ext uri="{FF2B5EF4-FFF2-40B4-BE49-F238E27FC236}">
                      <a16:creationId xmlns:a16="http://schemas.microsoft.com/office/drawing/2014/main" id="{4EBA3A4D-C58B-4DCC-A150-7D30A8FA6CD8}"/>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703" name="Rectangle: Rounded Corners 702">
                  <a:extLst>
                    <a:ext uri="{FF2B5EF4-FFF2-40B4-BE49-F238E27FC236}">
                      <a16:creationId xmlns:a16="http://schemas.microsoft.com/office/drawing/2014/main" id="{5A061EBF-E7C7-4F55-956F-3C66CD32469D}"/>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704" name="Rectangle: Rounded Corners 703">
                  <a:extLst>
                    <a:ext uri="{FF2B5EF4-FFF2-40B4-BE49-F238E27FC236}">
                      <a16:creationId xmlns:a16="http://schemas.microsoft.com/office/drawing/2014/main" id="{37707E1B-69BF-4A15-8BB9-493DF75AE3EF}"/>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70" name="Group 669">
                <a:extLst>
                  <a:ext uri="{FF2B5EF4-FFF2-40B4-BE49-F238E27FC236}">
                    <a16:creationId xmlns:a16="http://schemas.microsoft.com/office/drawing/2014/main" id="{55F80CEF-613C-4F2F-9475-5287E9B650B2}"/>
                  </a:ext>
                </a:extLst>
              </p:cNvPr>
              <p:cNvGrpSpPr/>
              <p:nvPr/>
            </p:nvGrpSpPr>
            <p:grpSpPr>
              <a:xfrm>
                <a:off x="2977474" y="799608"/>
                <a:ext cx="536410" cy="1048438"/>
                <a:chOff x="2067195" y="799608"/>
                <a:chExt cx="536410" cy="1048438"/>
              </a:xfrm>
              <a:solidFill>
                <a:schemeClr val="accent5"/>
              </a:solidFill>
            </p:grpSpPr>
            <p:sp>
              <p:nvSpPr>
                <p:cNvPr id="699" name="Rectangle: Rounded Corners 698">
                  <a:extLst>
                    <a:ext uri="{FF2B5EF4-FFF2-40B4-BE49-F238E27FC236}">
                      <a16:creationId xmlns:a16="http://schemas.microsoft.com/office/drawing/2014/main" id="{E239F6B7-37CF-4BB2-BDDF-7B7F182A2A66}"/>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700" name="Rectangle: Rounded Corners 699">
                  <a:extLst>
                    <a:ext uri="{FF2B5EF4-FFF2-40B4-BE49-F238E27FC236}">
                      <a16:creationId xmlns:a16="http://schemas.microsoft.com/office/drawing/2014/main" id="{FD24801D-F4C3-479F-9452-7790885861F1}"/>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701" name="Rectangle: Rounded Corners 700">
                  <a:extLst>
                    <a:ext uri="{FF2B5EF4-FFF2-40B4-BE49-F238E27FC236}">
                      <a16:creationId xmlns:a16="http://schemas.microsoft.com/office/drawing/2014/main" id="{AA24135B-9FEC-4EB0-B9C0-87ACE96B1D28}"/>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71" name="Group 670">
                <a:extLst>
                  <a:ext uri="{FF2B5EF4-FFF2-40B4-BE49-F238E27FC236}">
                    <a16:creationId xmlns:a16="http://schemas.microsoft.com/office/drawing/2014/main" id="{4477AA82-6436-4771-8280-C646C584740E}"/>
                  </a:ext>
                </a:extLst>
              </p:cNvPr>
              <p:cNvGrpSpPr/>
              <p:nvPr/>
            </p:nvGrpSpPr>
            <p:grpSpPr>
              <a:xfrm>
                <a:off x="3859532" y="799608"/>
                <a:ext cx="536410" cy="1048438"/>
                <a:chOff x="2067195" y="799608"/>
                <a:chExt cx="536410" cy="1048438"/>
              </a:xfrm>
              <a:solidFill>
                <a:schemeClr val="accent1"/>
              </a:solidFill>
            </p:grpSpPr>
            <p:sp>
              <p:nvSpPr>
                <p:cNvPr id="696" name="Rectangle: Rounded Corners 695">
                  <a:extLst>
                    <a:ext uri="{FF2B5EF4-FFF2-40B4-BE49-F238E27FC236}">
                      <a16:creationId xmlns:a16="http://schemas.microsoft.com/office/drawing/2014/main" id="{58981CD8-DCD5-4993-9924-BA5C1AC4F7AC}"/>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97" name="Rectangle: Rounded Corners 696">
                  <a:extLst>
                    <a:ext uri="{FF2B5EF4-FFF2-40B4-BE49-F238E27FC236}">
                      <a16:creationId xmlns:a16="http://schemas.microsoft.com/office/drawing/2014/main" id="{146AF5F1-FF16-4989-8A06-9C5ABEB41681}"/>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98" name="Rectangle: Rounded Corners 697">
                  <a:extLst>
                    <a:ext uri="{FF2B5EF4-FFF2-40B4-BE49-F238E27FC236}">
                      <a16:creationId xmlns:a16="http://schemas.microsoft.com/office/drawing/2014/main" id="{A7171B7C-E164-41DC-B30F-5AB156C1C01F}"/>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72" name="Group 671">
                <a:extLst>
                  <a:ext uri="{FF2B5EF4-FFF2-40B4-BE49-F238E27FC236}">
                    <a16:creationId xmlns:a16="http://schemas.microsoft.com/office/drawing/2014/main" id="{232D90B9-71AB-403A-A956-0ABC5B1A563E}"/>
                  </a:ext>
                </a:extLst>
              </p:cNvPr>
              <p:cNvGrpSpPr/>
              <p:nvPr/>
            </p:nvGrpSpPr>
            <p:grpSpPr>
              <a:xfrm>
                <a:off x="4853005" y="799608"/>
                <a:ext cx="536410" cy="1048438"/>
                <a:chOff x="2067195" y="799608"/>
                <a:chExt cx="536410" cy="1048438"/>
              </a:xfrm>
              <a:solidFill>
                <a:schemeClr val="accent2"/>
              </a:solidFill>
            </p:grpSpPr>
            <p:sp>
              <p:nvSpPr>
                <p:cNvPr id="693" name="Rectangle: Rounded Corners 692">
                  <a:extLst>
                    <a:ext uri="{FF2B5EF4-FFF2-40B4-BE49-F238E27FC236}">
                      <a16:creationId xmlns:a16="http://schemas.microsoft.com/office/drawing/2014/main" id="{160008AA-3E2F-4D8D-AC8B-F651942ECC58}"/>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94" name="Rectangle: Rounded Corners 693">
                  <a:extLst>
                    <a:ext uri="{FF2B5EF4-FFF2-40B4-BE49-F238E27FC236}">
                      <a16:creationId xmlns:a16="http://schemas.microsoft.com/office/drawing/2014/main" id="{88577186-C1B0-4C30-B4EB-5854F7268762}"/>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95" name="Rectangle: Rounded Corners 694">
                  <a:extLst>
                    <a:ext uri="{FF2B5EF4-FFF2-40B4-BE49-F238E27FC236}">
                      <a16:creationId xmlns:a16="http://schemas.microsoft.com/office/drawing/2014/main" id="{009A02F5-81E1-4E2E-819D-905A018D6594}"/>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73" name="Group 672">
                <a:extLst>
                  <a:ext uri="{FF2B5EF4-FFF2-40B4-BE49-F238E27FC236}">
                    <a16:creationId xmlns:a16="http://schemas.microsoft.com/office/drawing/2014/main" id="{278914E6-E07A-4F00-963C-E06C7B7AB353}"/>
                  </a:ext>
                </a:extLst>
              </p:cNvPr>
              <p:cNvGrpSpPr/>
              <p:nvPr/>
            </p:nvGrpSpPr>
            <p:grpSpPr>
              <a:xfrm>
                <a:off x="1106172" y="2460768"/>
                <a:ext cx="536410" cy="1048438"/>
                <a:chOff x="2067195" y="799608"/>
                <a:chExt cx="536410" cy="1048438"/>
              </a:xfrm>
              <a:solidFill>
                <a:schemeClr val="accent5"/>
              </a:solidFill>
            </p:grpSpPr>
            <p:sp>
              <p:nvSpPr>
                <p:cNvPr id="690" name="Rectangle: Rounded Corners 689">
                  <a:extLst>
                    <a:ext uri="{FF2B5EF4-FFF2-40B4-BE49-F238E27FC236}">
                      <a16:creationId xmlns:a16="http://schemas.microsoft.com/office/drawing/2014/main" id="{4DB54B44-E7D6-4EB4-BBCA-36C4CF1A445E}"/>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91" name="Rectangle: Rounded Corners 690">
                  <a:extLst>
                    <a:ext uri="{FF2B5EF4-FFF2-40B4-BE49-F238E27FC236}">
                      <a16:creationId xmlns:a16="http://schemas.microsoft.com/office/drawing/2014/main" id="{B4A4C2D1-BF47-4769-B836-D4D0CE0B00CB}"/>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92" name="Rectangle: Rounded Corners 691">
                  <a:extLst>
                    <a:ext uri="{FF2B5EF4-FFF2-40B4-BE49-F238E27FC236}">
                      <a16:creationId xmlns:a16="http://schemas.microsoft.com/office/drawing/2014/main" id="{3403F168-2B8A-4A63-AC2D-E701A5B6F7D1}"/>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74" name="Group 673">
                <a:extLst>
                  <a:ext uri="{FF2B5EF4-FFF2-40B4-BE49-F238E27FC236}">
                    <a16:creationId xmlns:a16="http://schemas.microsoft.com/office/drawing/2014/main" id="{9B8270C6-7C4E-48EE-8DD2-C2C6C62C7A6D}"/>
                  </a:ext>
                </a:extLst>
              </p:cNvPr>
              <p:cNvGrpSpPr/>
              <p:nvPr/>
            </p:nvGrpSpPr>
            <p:grpSpPr>
              <a:xfrm>
                <a:off x="2062233" y="2460768"/>
                <a:ext cx="536410" cy="1048438"/>
                <a:chOff x="2067195" y="799608"/>
                <a:chExt cx="536410" cy="1048438"/>
              </a:xfrm>
              <a:solidFill>
                <a:schemeClr val="accent1"/>
              </a:solidFill>
            </p:grpSpPr>
            <p:sp>
              <p:nvSpPr>
                <p:cNvPr id="687" name="Rectangle: Rounded Corners 686">
                  <a:extLst>
                    <a:ext uri="{FF2B5EF4-FFF2-40B4-BE49-F238E27FC236}">
                      <a16:creationId xmlns:a16="http://schemas.microsoft.com/office/drawing/2014/main" id="{A7DE786C-93A0-45CF-A11B-DD7249082C59}"/>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88" name="Rectangle: Rounded Corners 687">
                  <a:extLst>
                    <a:ext uri="{FF2B5EF4-FFF2-40B4-BE49-F238E27FC236}">
                      <a16:creationId xmlns:a16="http://schemas.microsoft.com/office/drawing/2014/main" id="{70955964-D690-4C5C-946D-A299BBE13EFA}"/>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89" name="Rectangle: Rounded Corners 688">
                  <a:extLst>
                    <a:ext uri="{FF2B5EF4-FFF2-40B4-BE49-F238E27FC236}">
                      <a16:creationId xmlns:a16="http://schemas.microsoft.com/office/drawing/2014/main" id="{A466F8BA-C6C8-4431-B61F-EA43677FF4CF}"/>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75" name="Group 674">
                <a:extLst>
                  <a:ext uri="{FF2B5EF4-FFF2-40B4-BE49-F238E27FC236}">
                    <a16:creationId xmlns:a16="http://schemas.microsoft.com/office/drawing/2014/main" id="{21C25A58-1ECC-4AAC-A746-CD612B390DF4}"/>
                  </a:ext>
                </a:extLst>
              </p:cNvPr>
              <p:cNvGrpSpPr/>
              <p:nvPr/>
            </p:nvGrpSpPr>
            <p:grpSpPr>
              <a:xfrm>
                <a:off x="2977474" y="2460768"/>
                <a:ext cx="536410" cy="1048438"/>
                <a:chOff x="2067195" y="799608"/>
                <a:chExt cx="536410" cy="1048438"/>
              </a:xfrm>
              <a:solidFill>
                <a:schemeClr val="accent2"/>
              </a:solidFill>
            </p:grpSpPr>
            <p:sp>
              <p:nvSpPr>
                <p:cNvPr id="684" name="Rectangle: Rounded Corners 683">
                  <a:extLst>
                    <a:ext uri="{FF2B5EF4-FFF2-40B4-BE49-F238E27FC236}">
                      <a16:creationId xmlns:a16="http://schemas.microsoft.com/office/drawing/2014/main" id="{AF3C576A-BAAA-46D7-B67F-65C53D5E898E}"/>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85" name="Rectangle: Rounded Corners 684">
                  <a:extLst>
                    <a:ext uri="{FF2B5EF4-FFF2-40B4-BE49-F238E27FC236}">
                      <a16:creationId xmlns:a16="http://schemas.microsoft.com/office/drawing/2014/main" id="{F8717C5E-BB44-4BB5-943E-726CD0AF8228}"/>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86" name="Rectangle: Rounded Corners 685">
                  <a:extLst>
                    <a:ext uri="{FF2B5EF4-FFF2-40B4-BE49-F238E27FC236}">
                      <a16:creationId xmlns:a16="http://schemas.microsoft.com/office/drawing/2014/main" id="{49D3A8F9-A8E2-402F-9033-28E5B100C448}"/>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76" name="Group 675">
                <a:extLst>
                  <a:ext uri="{FF2B5EF4-FFF2-40B4-BE49-F238E27FC236}">
                    <a16:creationId xmlns:a16="http://schemas.microsoft.com/office/drawing/2014/main" id="{CC994880-BC55-41DD-821F-997A2D4ADEDF}"/>
                  </a:ext>
                </a:extLst>
              </p:cNvPr>
              <p:cNvGrpSpPr/>
              <p:nvPr/>
            </p:nvGrpSpPr>
            <p:grpSpPr>
              <a:xfrm>
                <a:off x="3859532" y="2460768"/>
                <a:ext cx="536410" cy="1048438"/>
                <a:chOff x="2067195" y="799608"/>
                <a:chExt cx="536410" cy="1048438"/>
              </a:xfrm>
              <a:solidFill>
                <a:schemeClr val="accent5"/>
              </a:solidFill>
            </p:grpSpPr>
            <p:sp>
              <p:nvSpPr>
                <p:cNvPr id="681" name="Rectangle: Rounded Corners 680">
                  <a:extLst>
                    <a:ext uri="{FF2B5EF4-FFF2-40B4-BE49-F238E27FC236}">
                      <a16:creationId xmlns:a16="http://schemas.microsoft.com/office/drawing/2014/main" id="{5DAAC7D0-56D5-4B7E-8E49-620C26FA098A}"/>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82" name="Rectangle: Rounded Corners 681">
                  <a:extLst>
                    <a:ext uri="{FF2B5EF4-FFF2-40B4-BE49-F238E27FC236}">
                      <a16:creationId xmlns:a16="http://schemas.microsoft.com/office/drawing/2014/main" id="{09226C8A-A8A7-48F1-B416-B4A39DB0C65A}"/>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83" name="Rectangle: Rounded Corners 682">
                  <a:extLst>
                    <a:ext uri="{FF2B5EF4-FFF2-40B4-BE49-F238E27FC236}">
                      <a16:creationId xmlns:a16="http://schemas.microsoft.com/office/drawing/2014/main" id="{35B71D8D-DFFD-443D-8D50-2FEB8B3BE214}"/>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nvGrpSpPr>
              <p:cNvPr id="677" name="Group 676">
                <a:extLst>
                  <a:ext uri="{FF2B5EF4-FFF2-40B4-BE49-F238E27FC236}">
                    <a16:creationId xmlns:a16="http://schemas.microsoft.com/office/drawing/2014/main" id="{906A1321-C008-4104-B7AE-9B0AB85D02E4}"/>
                  </a:ext>
                </a:extLst>
              </p:cNvPr>
              <p:cNvGrpSpPr/>
              <p:nvPr/>
            </p:nvGrpSpPr>
            <p:grpSpPr>
              <a:xfrm>
                <a:off x="4853005" y="2460768"/>
                <a:ext cx="536410" cy="1048438"/>
                <a:chOff x="2067195" y="799608"/>
                <a:chExt cx="536410" cy="1048438"/>
              </a:xfrm>
              <a:solidFill>
                <a:schemeClr val="accent1"/>
              </a:solidFill>
            </p:grpSpPr>
            <p:sp>
              <p:nvSpPr>
                <p:cNvPr id="678" name="Rectangle: Rounded Corners 677">
                  <a:extLst>
                    <a:ext uri="{FF2B5EF4-FFF2-40B4-BE49-F238E27FC236}">
                      <a16:creationId xmlns:a16="http://schemas.microsoft.com/office/drawing/2014/main" id="{4F3195DD-F478-4A44-9964-4EA33373BC4D}"/>
                    </a:ext>
                  </a:extLst>
                </p:cNvPr>
                <p:cNvSpPr/>
                <p:nvPr/>
              </p:nvSpPr>
              <p:spPr>
                <a:xfrm>
                  <a:off x="2237980" y="856177"/>
                  <a:ext cx="194840" cy="99186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79" name="Rectangle: Rounded Corners 678">
                  <a:extLst>
                    <a:ext uri="{FF2B5EF4-FFF2-40B4-BE49-F238E27FC236}">
                      <a16:creationId xmlns:a16="http://schemas.microsoft.com/office/drawing/2014/main" id="{70E7CE71-8AD3-471F-A031-2B923C5D98F1}"/>
                    </a:ext>
                  </a:extLst>
                </p:cNvPr>
                <p:cNvSpPr/>
                <p:nvPr/>
              </p:nvSpPr>
              <p:spPr>
                <a:xfrm rot="8116101">
                  <a:off x="240876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680" name="Rectangle: Rounded Corners 679">
                  <a:extLst>
                    <a:ext uri="{FF2B5EF4-FFF2-40B4-BE49-F238E27FC236}">
                      <a16:creationId xmlns:a16="http://schemas.microsoft.com/office/drawing/2014/main" id="{A5BE3D8D-3AAA-498E-93DE-5FAE5A472B1B}"/>
                    </a:ext>
                  </a:extLst>
                </p:cNvPr>
                <p:cNvSpPr/>
                <p:nvPr/>
              </p:nvSpPr>
              <p:spPr>
                <a:xfrm rot="13483899" flipH="1">
                  <a:off x="2067195" y="799608"/>
                  <a:ext cx="194840" cy="65530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grpSp>
      </p:grpSp>
      <p:sp>
        <p:nvSpPr>
          <p:cNvPr id="2" name="Title 1">
            <a:extLst>
              <a:ext uri="{FF2B5EF4-FFF2-40B4-BE49-F238E27FC236}">
                <a16:creationId xmlns:a16="http://schemas.microsoft.com/office/drawing/2014/main" id="{B6456D23-83B8-8F46-A249-A93B7568665A}"/>
              </a:ext>
            </a:extLst>
          </p:cNvPr>
          <p:cNvSpPr>
            <a:spLocks noGrp="1"/>
          </p:cNvSpPr>
          <p:nvPr>
            <p:ph type="title"/>
          </p:nvPr>
        </p:nvSpPr>
        <p:spPr/>
        <p:txBody>
          <a:bodyPr/>
          <a:lstStyle/>
          <a:p>
            <a:r>
              <a:rPr lang="en-US" dirty="0"/>
              <a:t>We believe </a:t>
            </a:r>
            <a:br>
              <a:rPr lang="en-US" dirty="0"/>
            </a:br>
            <a:r>
              <a:rPr lang="en-US" dirty="0"/>
              <a:t>security systems should </a:t>
            </a:r>
            <a:r>
              <a:rPr lang="en-US" b="1" dirty="0">
                <a:solidFill>
                  <a:schemeClr val="bg2"/>
                </a:solidFill>
              </a:rPr>
              <a:t>empower your people </a:t>
            </a:r>
            <a:r>
              <a:rPr lang="en-US" dirty="0"/>
              <a:t>to investigate and respond to </a:t>
            </a:r>
            <a:br>
              <a:rPr lang="en-US" dirty="0"/>
            </a:br>
            <a:r>
              <a:rPr lang="en-US" dirty="0"/>
              <a:t>threats faster</a:t>
            </a:r>
          </a:p>
        </p:txBody>
      </p:sp>
    </p:spTree>
    <p:extLst>
      <p:ext uri="{BB962C8B-B14F-4D97-AF65-F5344CB8AC3E}">
        <p14:creationId xmlns:p14="http://schemas.microsoft.com/office/powerpoint/2010/main" val="13149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hidden="1">
            <a:extLst>
              <a:ext uri="{FF2B5EF4-FFF2-40B4-BE49-F238E27FC236}">
                <a16:creationId xmlns:a16="http://schemas.microsoft.com/office/drawing/2014/main" id="{2ACBB2FF-6CDF-FC43-82CD-ED0C27CA65C5}"/>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1" name="think-cell Slide" r:id="rId6" imgW="38100" imgH="38100" progId="TCLayout.ActiveDocument.1">
                  <p:embed/>
                </p:oleObj>
              </mc:Choice>
              <mc:Fallback>
                <p:oleObj name="think-cell Slide" r:id="rId6" imgW="38100" imgH="38100" progId="TCLayout.ActiveDocument.1">
                  <p:embed/>
                  <p:pic>
                    <p:nvPicPr>
                      <p:cNvPr id="12290" name="Object 4" hidden="1">
                        <a:extLst>
                          <a:ext uri="{FF2B5EF4-FFF2-40B4-BE49-F238E27FC236}">
                            <a16:creationId xmlns:a16="http://schemas.microsoft.com/office/drawing/2014/main" id="{2ACBB2FF-6CDF-FC43-82CD-ED0C27CA65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Rectangle 1" hidden="1">
            <a:extLst>
              <a:ext uri="{FF2B5EF4-FFF2-40B4-BE49-F238E27FC236}">
                <a16:creationId xmlns:a16="http://schemas.microsoft.com/office/drawing/2014/main" id="{5047F726-D95C-2D4D-984D-D44873423D33}"/>
              </a:ext>
            </a:extLst>
          </p:cNvPr>
          <p:cNvSpPr/>
          <p:nvPr>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457200" rtl="0" eaLnBrk="1" fontAlgn="base" latinLnBrk="0" hangingPunct="1">
              <a:lnSpc>
                <a:spcPct val="8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5073"/>
              </a:solidFill>
              <a:effectLst/>
              <a:uLnTx/>
              <a:uFillTx/>
              <a:latin typeface="CiscoSansTT ExtraLight"/>
              <a:ea typeface="+mn-ea"/>
              <a:cs typeface="CiscoSansTT ExtraLight"/>
              <a:sym typeface="CiscoSansTT ExtraLight" panose="020B0303020201020303" pitchFamily="34" charset="0"/>
            </a:endParaRPr>
          </a:p>
        </p:txBody>
      </p:sp>
      <p:sp>
        <p:nvSpPr>
          <p:cNvPr id="12292" name="Title 2">
            <a:extLst>
              <a:ext uri="{FF2B5EF4-FFF2-40B4-BE49-F238E27FC236}">
                <a16:creationId xmlns:a16="http://schemas.microsoft.com/office/drawing/2014/main" id="{2E817D3A-F082-544E-94EE-BAFB11701C3D}"/>
              </a:ext>
            </a:extLst>
          </p:cNvPr>
          <p:cNvSpPr>
            <a:spLocks noGrp="1"/>
          </p:cNvSpPr>
          <p:nvPr>
            <p:ph type="title"/>
          </p:nvPr>
        </p:nvSpPr>
        <p:spPr>
          <a:xfrm>
            <a:off x="437765" y="341313"/>
            <a:ext cx="8612289" cy="731837"/>
          </a:xfrm>
        </p:spPr>
        <p:txBody>
          <a:bodyPr/>
          <a:lstStyle/>
          <a:p>
            <a:r>
              <a:rPr lang="en-US" altLang="en-US" sz="2600" spc="-80" dirty="0"/>
              <a:t>CISOs want to efficiently manage cybersecurity risks</a:t>
            </a:r>
          </a:p>
        </p:txBody>
      </p:sp>
      <p:sp>
        <p:nvSpPr>
          <p:cNvPr id="11" name="Rectangle 10">
            <a:extLst>
              <a:ext uri="{FF2B5EF4-FFF2-40B4-BE49-F238E27FC236}">
                <a16:creationId xmlns:a16="http://schemas.microsoft.com/office/drawing/2014/main" id="{4DE11B75-046B-4F0D-BAFE-E23CB08E103C}"/>
              </a:ext>
            </a:extLst>
          </p:cNvPr>
          <p:cNvSpPr/>
          <p:nvPr/>
        </p:nvSpPr>
        <p:spPr>
          <a:xfrm>
            <a:off x="501889" y="2933599"/>
            <a:ext cx="2653822" cy="8162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Would you like </a:t>
            </a:r>
            <a:b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b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to </a:t>
            </a:r>
            <a:r>
              <a:rPr kumimoji="0" lang="en-US" sz="1600" b="1"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improve</a:t>
            </a: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 your </a:t>
            </a:r>
            <a:b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b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cybersecurity posture...</a:t>
            </a: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CiscoSansTT ExtraLight" panose="020B0303020201020303" pitchFamily="34" charset="0"/>
                <a:ea typeface="+mn-ea"/>
                <a:cs typeface="CiscoSansTT ExtraLight" panose="020B0303020201020303" pitchFamily="34" charset="0"/>
              </a:rPr>
              <a:t>while efficiently and </a:t>
            </a:r>
            <a:br>
              <a:rPr kumimoji="0" lang="en-US" sz="1400" b="0" i="0" u="none" strike="noStrike" kern="1200" cap="none" spc="0" normalizeH="0" baseline="0" noProof="0" dirty="0">
                <a:ln>
                  <a:noFill/>
                </a:ln>
                <a:solidFill>
                  <a:schemeClr val="tx2"/>
                </a:solidFill>
                <a:effectLst/>
                <a:uLnTx/>
                <a:uFillTx/>
                <a:latin typeface="CiscoSansTT ExtraLight" panose="020B0303020201020303" pitchFamily="34" charset="0"/>
                <a:ea typeface="+mn-ea"/>
                <a:cs typeface="CiscoSansTT ExtraLight" panose="020B0303020201020303" pitchFamily="34" charset="0"/>
              </a:rPr>
            </a:br>
            <a:r>
              <a:rPr kumimoji="0" lang="en-US" sz="1400" b="0" i="0" u="none" strike="noStrike" kern="1200" cap="none" spc="0" normalizeH="0" baseline="0" noProof="0" dirty="0">
                <a:ln>
                  <a:noFill/>
                </a:ln>
                <a:solidFill>
                  <a:schemeClr val="tx2"/>
                </a:solidFill>
                <a:effectLst/>
                <a:uLnTx/>
                <a:uFillTx/>
                <a:latin typeface="CiscoSansTT ExtraLight" panose="020B0303020201020303" pitchFamily="34" charset="0"/>
                <a:ea typeface="+mn-ea"/>
                <a:cs typeface="CiscoSansTT ExtraLight" panose="020B0303020201020303" pitchFamily="34" charset="0"/>
              </a:rPr>
              <a:t>effectively managing risks? </a:t>
            </a:r>
          </a:p>
        </p:txBody>
      </p:sp>
      <p:sp>
        <p:nvSpPr>
          <p:cNvPr id="14" name="Rectangle 13">
            <a:extLst>
              <a:ext uri="{FF2B5EF4-FFF2-40B4-BE49-F238E27FC236}">
                <a16:creationId xmlns:a16="http://schemas.microsoft.com/office/drawing/2014/main" id="{1382AFF3-E2FE-44C1-B110-D6FA742F2B6A}"/>
              </a:ext>
            </a:extLst>
          </p:cNvPr>
          <p:cNvSpPr/>
          <p:nvPr/>
        </p:nvSpPr>
        <p:spPr>
          <a:xfrm>
            <a:off x="5981476" y="2933599"/>
            <a:ext cx="2667224" cy="8162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Would you like to </a:t>
            </a:r>
            <a:b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br>
            <a:r>
              <a:rPr kumimoji="0" lang="en-US" sz="1600" b="1"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shorten</a:t>
            </a: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 time-consuming investigations...</a:t>
            </a: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CiscoSansTT ExtraLight" panose="020B0303020201020303" pitchFamily="34" charset="0"/>
                <a:ea typeface="+mn-ea"/>
                <a:cs typeface="CiscoSansTT ExtraLight" panose="020B0303020201020303" pitchFamily="34" charset="0"/>
              </a:rPr>
              <a:t>while focusing your staff on higher-value activities?  </a:t>
            </a:r>
          </a:p>
        </p:txBody>
      </p:sp>
      <p:sp>
        <p:nvSpPr>
          <p:cNvPr id="16" name="Rectangle 15">
            <a:extLst>
              <a:ext uri="{FF2B5EF4-FFF2-40B4-BE49-F238E27FC236}">
                <a16:creationId xmlns:a16="http://schemas.microsoft.com/office/drawing/2014/main" id="{597B519F-84BA-4F1A-A0EA-09427383524B}"/>
              </a:ext>
            </a:extLst>
          </p:cNvPr>
          <p:cNvSpPr/>
          <p:nvPr/>
        </p:nvSpPr>
        <p:spPr>
          <a:xfrm>
            <a:off x="3392900" y="2933599"/>
            <a:ext cx="2345500" cy="8162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Would you like </a:t>
            </a:r>
            <a:b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b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to </a:t>
            </a:r>
            <a:r>
              <a:rPr kumimoji="0" lang="en-US" sz="1600" b="1"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manage fewer </a:t>
            </a:r>
            <a:b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br>
            <a:r>
              <a:rPr kumimoji="0" lang="en-US" sz="1600" b="0" i="0" u="none" strike="noStrike" kern="1200" cap="none" spc="0" normalizeH="0" baseline="0" noProof="0" dirty="0">
                <a:ln>
                  <a:noFill/>
                </a:ln>
                <a:solidFill>
                  <a:schemeClr val="accent1"/>
                </a:solidFill>
                <a:effectLst/>
                <a:uLnTx/>
                <a:uFillTx/>
                <a:latin typeface="CiscoSansTT ExtraLight" panose="020B0303020201020303" pitchFamily="34" charset="0"/>
                <a:ea typeface="+mn-ea"/>
                <a:cs typeface="CiscoSansTT ExtraLight" panose="020B0303020201020303" pitchFamily="34" charset="0"/>
              </a:rPr>
              <a:t>security vendors... </a:t>
            </a: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CiscoSansTT ExtraLight" panose="020B0303020201020303" pitchFamily="34" charset="0"/>
                <a:ea typeface="+mn-ea"/>
                <a:cs typeface="CiscoSansTT ExtraLight" panose="020B0303020201020303" pitchFamily="34" charset="0"/>
              </a:rPr>
              <a:t>while dramatically improving your cybersecurity capabilities?  </a:t>
            </a:r>
          </a:p>
        </p:txBody>
      </p:sp>
      <p:pic>
        <p:nvPicPr>
          <p:cNvPr id="13" name="Picture 12">
            <a:extLst>
              <a:ext uri="{FF2B5EF4-FFF2-40B4-BE49-F238E27FC236}">
                <a16:creationId xmlns:a16="http://schemas.microsoft.com/office/drawing/2014/main" id="{FD4EEF14-5DBC-4C62-9592-EA1420764A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77640" y="1656639"/>
            <a:ext cx="1188720" cy="1188720"/>
          </a:xfrm>
          <a:prstGeom prst="rect">
            <a:avLst/>
          </a:prstGeom>
        </p:spPr>
      </p:pic>
      <p:pic>
        <p:nvPicPr>
          <p:cNvPr id="21" name="Picture 20">
            <a:extLst>
              <a:ext uri="{FF2B5EF4-FFF2-40B4-BE49-F238E27FC236}">
                <a16:creationId xmlns:a16="http://schemas.microsoft.com/office/drawing/2014/main" id="{0D5F06EF-563C-4C1A-B158-F98918FCF31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234440" y="1656639"/>
            <a:ext cx="1188720" cy="1188720"/>
          </a:xfrm>
          <a:prstGeom prst="rect">
            <a:avLst/>
          </a:prstGeom>
        </p:spPr>
      </p:pic>
      <p:grpSp>
        <p:nvGrpSpPr>
          <p:cNvPr id="35" name="Group 34">
            <a:extLst>
              <a:ext uri="{FF2B5EF4-FFF2-40B4-BE49-F238E27FC236}">
                <a16:creationId xmlns:a16="http://schemas.microsoft.com/office/drawing/2014/main" id="{C5C2344B-B930-4CF1-82A3-9885DC15AC75}"/>
              </a:ext>
            </a:extLst>
          </p:cNvPr>
          <p:cNvGrpSpPr>
            <a:grpSpLocks noChangeAspect="1"/>
          </p:cNvGrpSpPr>
          <p:nvPr/>
        </p:nvGrpSpPr>
        <p:grpSpPr>
          <a:xfrm>
            <a:off x="6720840" y="1656639"/>
            <a:ext cx="1188720" cy="1188720"/>
            <a:chOff x="4857386" y="1337469"/>
            <a:chExt cx="1464042" cy="1456600"/>
          </a:xfrm>
        </p:grpSpPr>
        <p:sp>
          <p:nvSpPr>
            <p:cNvPr id="36" name="Oval 43">
              <a:extLst>
                <a:ext uri="{FF2B5EF4-FFF2-40B4-BE49-F238E27FC236}">
                  <a16:creationId xmlns:a16="http://schemas.microsoft.com/office/drawing/2014/main" id="{BD0E3ADC-1EE0-40D7-9ADE-E2B41B719BE0}"/>
                </a:ext>
              </a:extLst>
            </p:cNvPr>
            <p:cNvSpPr>
              <a:spLocks noChangeArrowheads="1"/>
            </p:cNvSpPr>
            <p:nvPr/>
          </p:nvSpPr>
          <p:spPr bwMode="auto">
            <a:xfrm>
              <a:off x="5063195" y="1541969"/>
              <a:ext cx="1052150" cy="10521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iscoSansTT ExtraLight"/>
                <a:ea typeface="CiscoSansTT ExtraLight"/>
                <a:cs typeface="CiscoSansTT ExtraLight"/>
              </a:endParaRPr>
            </a:p>
          </p:txBody>
        </p:sp>
        <p:grpSp>
          <p:nvGrpSpPr>
            <p:cNvPr id="37" name="Group 36">
              <a:extLst>
                <a:ext uri="{FF2B5EF4-FFF2-40B4-BE49-F238E27FC236}">
                  <a16:creationId xmlns:a16="http://schemas.microsoft.com/office/drawing/2014/main" id="{270D795D-028B-402D-BDE4-2C660E160351}"/>
                </a:ext>
              </a:extLst>
            </p:cNvPr>
            <p:cNvGrpSpPr/>
            <p:nvPr/>
          </p:nvGrpSpPr>
          <p:grpSpPr>
            <a:xfrm>
              <a:off x="4904912" y="1374665"/>
              <a:ext cx="1379442" cy="1379442"/>
              <a:chOff x="5526028" y="1306901"/>
              <a:chExt cx="744561" cy="744561"/>
            </a:xfrm>
          </p:grpSpPr>
          <p:sp>
            <p:nvSpPr>
              <p:cNvPr id="39" name="Oval 38">
                <a:extLst>
                  <a:ext uri="{FF2B5EF4-FFF2-40B4-BE49-F238E27FC236}">
                    <a16:creationId xmlns:a16="http://schemas.microsoft.com/office/drawing/2014/main" id="{7FACBC55-ABBC-4F2F-BCDC-9AF18F6F4922}"/>
                  </a:ext>
                </a:extLst>
              </p:cNvPr>
              <p:cNvSpPr/>
              <p:nvPr/>
            </p:nvSpPr>
            <p:spPr>
              <a:xfrm>
                <a:off x="5594088" y="1711161"/>
                <a:ext cx="102888" cy="10288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0" name="Oval 39">
                <a:extLst>
                  <a:ext uri="{FF2B5EF4-FFF2-40B4-BE49-F238E27FC236}">
                    <a16:creationId xmlns:a16="http://schemas.microsoft.com/office/drawing/2014/main" id="{AC236F0E-CACA-4ADF-B684-20DA6FFFCA01}"/>
                  </a:ext>
                </a:extLst>
              </p:cNvPr>
              <p:cNvSpPr/>
              <p:nvPr/>
            </p:nvSpPr>
            <p:spPr>
              <a:xfrm>
                <a:off x="5929680" y="1550149"/>
                <a:ext cx="102888" cy="10288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1" name="Rectangle: Rounded Corners 76">
                <a:extLst>
                  <a:ext uri="{FF2B5EF4-FFF2-40B4-BE49-F238E27FC236}">
                    <a16:creationId xmlns:a16="http://schemas.microsoft.com/office/drawing/2014/main" id="{DA25C1CF-E09B-42E8-B758-D444B000DB0D}"/>
                  </a:ext>
                </a:extLst>
              </p:cNvPr>
              <p:cNvSpPr/>
              <p:nvPr/>
            </p:nvSpPr>
            <p:spPr>
              <a:xfrm rot="2220042">
                <a:off x="5942208" y="1604468"/>
                <a:ext cx="43072"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2" name="Rectangle: Rounded Corners 77">
                <a:extLst>
                  <a:ext uri="{FF2B5EF4-FFF2-40B4-BE49-F238E27FC236}">
                    <a16:creationId xmlns:a16="http://schemas.microsoft.com/office/drawing/2014/main" id="{EFDBE955-08B4-4562-840C-18C77FCCFE52}"/>
                  </a:ext>
                </a:extLst>
              </p:cNvPr>
              <p:cNvSpPr/>
              <p:nvPr/>
            </p:nvSpPr>
            <p:spPr>
              <a:xfrm rot="18641411">
                <a:off x="5959989" y="1593275"/>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3" name="Oval 42">
                <a:extLst>
                  <a:ext uri="{FF2B5EF4-FFF2-40B4-BE49-F238E27FC236}">
                    <a16:creationId xmlns:a16="http://schemas.microsoft.com/office/drawing/2014/main" id="{02987345-A84B-453E-AB58-8C7CC680B3C8}"/>
                  </a:ext>
                </a:extLst>
              </p:cNvPr>
              <p:cNvSpPr/>
              <p:nvPr/>
            </p:nvSpPr>
            <p:spPr>
              <a:xfrm>
                <a:off x="6097475" y="1550149"/>
                <a:ext cx="102888" cy="10288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4" name="Oval 43">
                <a:extLst>
                  <a:ext uri="{FF2B5EF4-FFF2-40B4-BE49-F238E27FC236}">
                    <a16:creationId xmlns:a16="http://schemas.microsoft.com/office/drawing/2014/main" id="{06FF38B8-B895-435E-92C4-550BC0B0FE5A}"/>
                  </a:ext>
                </a:extLst>
              </p:cNvPr>
              <p:cNvSpPr/>
              <p:nvPr/>
            </p:nvSpPr>
            <p:spPr>
              <a:xfrm>
                <a:off x="5929680" y="1389136"/>
                <a:ext cx="102888" cy="10288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5" name="Rectangle: Rounded Corners 76">
                <a:extLst>
                  <a:ext uri="{FF2B5EF4-FFF2-40B4-BE49-F238E27FC236}">
                    <a16:creationId xmlns:a16="http://schemas.microsoft.com/office/drawing/2014/main" id="{90DA95D8-F94F-4665-83A9-4083536FBA9E}"/>
                  </a:ext>
                </a:extLst>
              </p:cNvPr>
              <p:cNvSpPr/>
              <p:nvPr/>
            </p:nvSpPr>
            <p:spPr>
              <a:xfrm rot="2220042">
                <a:off x="5942208" y="1443455"/>
                <a:ext cx="43072"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6" name="Rectangle: Rounded Corners 77">
                <a:extLst>
                  <a:ext uri="{FF2B5EF4-FFF2-40B4-BE49-F238E27FC236}">
                    <a16:creationId xmlns:a16="http://schemas.microsoft.com/office/drawing/2014/main" id="{672CE751-01F5-43F2-8CC8-DE5292F7547A}"/>
                  </a:ext>
                </a:extLst>
              </p:cNvPr>
              <p:cNvSpPr/>
              <p:nvPr/>
            </p:nvSpPr>
            <p:spPr>
              <a:xfrm rot="18641411">
                <a:off x="5959989" y="1432262"/>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7" name="Oval 46">
                <a:extLst>
                  <a:ext uri="{FF2B5EF4-FFF2-40B4-BE49-F238E27FC236}">
                    <a16:creationId xmlns:a16="http://schemas.microsoft.com/office/drawing/2014/main" id="{61160DBA-524E-40B1-B01F-A2454F728DC4}"/>
                  </a:ext>
                </a:extLst>
              </p:cNvPr>
              <p:cNvSpPr/>
              <p:nvPr/>
            </p:nvSpPr>
            <p:spPr>
              <a:xfrm>
                <a:off x="6097475" y="1711161"/>
                <a:ext cx="102888" cy="102888"/>
              </a:xfrm>
              <a:prstGeom prst="ellipse">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8" name="Oval 47">
                <a:extLst>
                  <a:ext uri="{FF2B5EF4-FFF2-40B4-BE49-F238E27FC236}">
                    <a16:creationId xmlns:a16="http://schemas.microsoft.com/office/drawing/2014/main" id="{CA968AFC-36FE-4E66-AE16-3D7FD834F2EC}"/>
                  </a:ext>
                </a:extLst>
              </p:cNvPr>
              <p:cNvSpPr/>
              <p:nvPr/>
            </p:nvSpPr>
            <p:spPr>
              <a:xfrm>
                <a:off x="5929680" y="1711161"/>
                <a:ext cx="102888" cy="102888"/>
              </a:xfrm>
              <a:prstGeom prst="ellipse">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9" name="Oval 48">
                <a:extLst>
                  <a:ext uri="{FF2B5EF4-FFF2-40B4-BE49-F238E27FC236}">
                    <a16:creationId xmlns:a16="http://schemas.microsoft.com/office/drawing/2014/main" id="{0616B1C9-119F-4842-84FD-8394E90DF15C}"/>
                  </a:ext>
                </a:extLst>
              </p:cNvPr>
              <p:cNvSpPr/>
              <p:nvPr/>
            </p:nvSpPr>
            <p:spPr>
              <a:xfrm>
                <a:off x="5761884" y="1711161"/>
                <a:ext cx="102888" cy="102888"/>
              </a:xfrm>
              <a:prstGeom prst="ellipse">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0" name="Oval 49">
                <a:extLst>
                  <a:ext uri="{FF2B5EF4-FFF2-40B4-BE49-F238E27FC236}">
                    <a16:creationId xmlns:a16="http://schemas.microsoft.com/office/drawing/2014/main" id="{25E02C35-9033-43F5-8D55-06F5E877636D}"/>
                  </a:ext>
                </a:extLst>
              </p:cNvPr>
              <p:cNvSpPr/>
              <p:nvPr/>
            </p:nvSpPr>
            <p:spPr>
              <a:xfrm>
                <a:off x="5761884" y="1550149"/>
                <a:ext cx="102888" cy="102888"/>
              </a:xfrm>
              <a:prstGeom prst="ellipse">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1" name="Rectangle: Rounded Corners 134">
                <a:extLst>
                  <a:ext uri="{FF2B5EF4-FFF2-40B4-BE49-F238E27FC236}">
                    <a16:creationId xmlns:a16="http://schemas.microsoft.com/office/drawing/2014/main" id="{FA6A4E21-1059-4846-8632-2EEA5D8F804A}"/>
                  </a:ext>
                </a:extLst>
              </p:cNvPr>
              <p:cNvSpPr/>
              <p:nvPr/>
            </p:nvSpPr>
            <p:spPr>
              <a:xfrm>
                <a:off x="5780125" y="1594627"/>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2" name="Oval 51">
                <a:extLst>
                  <a:ext uri="{FF2B5EF4-FFF2-40B4-BE49-F238E27FC236}">
                    <a16:creationId xmlns:a16="http://schemas.microsoft.com/office/drawing/2014/main" id="{DE7A22F7-2027-4B11-BBD0-5BAA8267ABEB}"/>
                  </a:ext>
                </a:extLst>
              </p:cNvPr>
              <p:cNvSpPr/>
              <p:nvPr/>
            </p:nvSpPr>
            <p:spPr>
              <a:xfrm>
                <a:off x="5594088" y="1550149"/>
                <a:ext cx="102888" cy="102888"/>
              </a:xfrm>
              <a:prstGeom prst="ellipse">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3" name="Oval 52">
                <a:extLst>
                  <a:ext uri="{FF2B5EF4-FFF2-40B4-BE49-F238E27FC236}">
                    <a16:creationId xmlns:a16="http://schemas.microsoft.com/office/drawing/2014/main" id="{226FE787-8FA0-4E3E-8A78-3ABBA9791B77}"/>
                  </a:ext>
                </a:extLst>
              </p:cNvPr>
              <p:cNvSpPr/>
              <p:nvPr/>
            </p:nvSpPr>
            <p:spPr>
              <a:xfrm>
                <a:off x="5758438" y="1386834"/>
                <a:ext cx="102888" cy="102888"/>
              </a:xfrm>
              <a:prstGeom prst="ellipse">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4" name="Rectangle: Rounded Corners 134">
                <a:extLst>
                  <a:ext uri="{FF2B5EF4-FFF2-40B4-BE49-F238E27FC236}">
                    <a16:creationId xmlns:a16="http://schemas.microsoft.com/office/drawing/2014/main" id="{AA46E8FC-3177-4EFF-8883-55904A367A38}"/>
                  </a:ext>
                </a:extLst>
              </p:cNvPr>
              <p:cNvSpPr/>
              <p:nvPr/>
            </p:nvSpPr>
            <p:spPr>
              <a:xfrm>
                <a:off x="5776679" y="1431312"/>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5" name="Oval 54">
                <a:extLst>
                  <a:ext uri="{FF2B5EF4-FFF2-40B4-BE49-F238E27FC236}">
                    <a16:creationId xmlns:a16="http://schemas.microsoft.com/office/drawing/2014/main" id="{579644C1-966B-455D-AC04-BB957245ADB5}"/>
                  </a:ext>
                </a:extLst>
              </p:cNvPr>
              <p:cNvSpPr/>
              <p:nvPr/>
            </p:nvSpPr>
            <p:spPr>
              <a:xfrm>
                <a:off x="5761884" y="1872174"/>
                <a:ext cx="102888" cy="10288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6" name="Oval 55">
                <a:extLst>
                  <a:ext uri="{FF2B5EF4-FFF2-40B4-BE49-F238E27FC236}">
                    <a16:creationId xmlns:a16="http://schemas.microsoft.com/office/drawing/2014/main" id="{510698D1-86A8-4461-946F-120CFEC947BE}"/>
                  </a:ext>
                </a:extLst>
              </p:cNvPr>
              <p:cNvSpPr/>
              <p:nvPr/>
            </p:nvSpPr>
            <p:spPr>
              <a:xfrm>
                <a:off x="5929680" y="1872174"/>
                <a:ext cx="102888" cy="102888"/>
              </a:xfrm>
              <a:prstGeom prst="ellipse">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cxnSp>
            <p:nvCxnSpPr>
              <p:cNvPr id="57" name="Straight Connector 56">
                <a:extLst>
                  <a:ext uri="{FF2B5EF4-FFF2-40B4-BE49-F238E27FC236}">
                    <a16:creationId xmlns:a16="http://schemas.microsoft.com/office/drawing/2014/main" id="{383A1834-316C-448E-A600-CBE633F10C52}"/>
                  </a:ext>
                </a:extLst>
              </p:cNvPr>
              <p:cNvCxnSpPr>
                <a:cxnSpLocks/>
              </p:cNvCxnSpPr>
              <p:nvPr/>
            </p:nvCxnSpPr>
            <p:spPr>
              <a:xfrm>
                <a:off x="5571973" y="1518229"/>
                <a:ext cx="665135" cy="1551"/>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324EE99-BB98-498E-97AC-F74C6329B478}"/>
                  </a:ext>
                </a:extLst>
              </p:cNvPr>
              <p:cNvCxnSpPr>
                <a:cxnSpLocks/>
              </p:cNvCxnSpPr>
              <p:nvPr/>
            </p:nvCxnSpPr>
            <p:spPr>
              <a:xfrm>
                <a:off x="5568907" y="1839815"/>
                <a:ext cx="665135" cy="1551"/>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2D924CC-3977-429C-9D02-14E1B7102014}"/>
                  </a:ext>
                </a:extLst>
              </p:cNvPr>
              <p:cNvCxnSpPr>
                <a:cxnSpLocks/>
              </p:cNvCxnSpPr>
              <p:nvPr/>
            </p:nvCxnSpPr>
            <p:spPr>
              <a:xfrm rot="5400000">
                <a:off x="5399351" y="1668191"/>
                <a:ext cx="665134" cy="1551"/>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65C0FD-57C2-4B37-84E5-1F290421D9BA}"/>
                  </a:ext>
                </a:extLst>
              </p:cNvPr>
              <p:cNvCxnSpPr>
                <a:cxnSpLocks/>
              </p:cNvCxnSpPr>
              <p:nvPr/>
            </p:nvCxnSpPr>
            <p:spPr>
              <a:xfrm rot="16200000">
                <a:off x="5733487" y="1670228"/>
                <a:ext cx="665134" cy="1551"/>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361622C-9497-4ED7-B668-30B19CB89371}"/>
                  </a:ext>
                </a:extLst>
              </p:cNvPr>
              <p:cNvCxnSpPr>
                <a:cxnSpLocks/>
              </p:cNvCxnSpPr>
              <p:nvPr/>
            </p:nvCxnSpPr>
            <p:spPr>
              <a:xfrm>
                <a:off x="5732711" y="2004318"/>
                <a:ext cx="332568" cy="15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3E8BF1-A772-4B61-A749-30F11D66C908}"/>
                  </a:ext>
                </a:extLst>
              </p:cNvPr>
              <p:cNvCxnSpPr>
                <a:cxnSpLocks/>
              </p:cNvCxnSpPr>
              <p:nvPr/>
            </p:nvCxnSpPr>
            <p:spPr>
              <a:xfrm>
                <a:off x="5732138" y="1347886"/>
                <a:ext cx="332568" cy="15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C858E41-9BD0-452F-8F6B-AC04C0061073}"/>
                  </a:ext>
                </a:extLst>
              </p:cNvPr>
              <p:cNvCxnSpPr>
                <a:cxnSpLocks/>
              </p:cNvCxnSpPr>
              <p:nvPr/>
            </p:nvCxnSpPr>
            <p:spPr>
              <a:xfrm rot="16200000">
                <a:off x="6063706" y="1678406"/>
                <a:ext cx="332568" cy="15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5D71319-B7C2-4271-B6CD-3BFFEB5F9A4F}"/>
                  </a:ext>
                </a:extLst>
              </p:cNvPr>
              <p:cNvCxnSpPr>
                <a:cxnSpLocks/>
              </p:cNvCxnSpPr>
              <p:nvPr/>
            </p:nvCxnSpPr>
            <p:spPr>
              <a:xfrm rot="16200000">
                <a:off x="5402448" y="1678406"/>
                <a:ext cx="332568" cy="15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A7A7E9F-5C61-4A90-B751-A682B24DF2F5}"/>
                  </a:ext>
                </a:extLst>
              </p:cNvPr>
              <p:cNvCxnSpPr>
                <a:cxnSpLocks/>
              </p:cNvCxnSpPr>
              <p:nvPr/>
            </p:nvCxnSpPr>
            <p:spPr>
              <a:xfrm flipV="1">
                <a:off x="5898309" y="1306901"/>
                <a:ext cx="0" cy="744561"/>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D858DE3-71B6-4B7E-841D-EB7FF0254F20}"/>
                  </a:ext>
                </a:extLst>
              </p:cNvPr>
              <p:cNvCxnSpPr>
                <a:cxnSpLocks/>
              </p:cNvCxnSpPr>
              <p:nvPr/>
            </p:nvCxnSpPr>
            <p:spPr>
              <a:xfrm flipH="1">
                <a:off x="5526028" y="1679182"/>
                <a:ext cx="744561"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Rounded Corners 134">
                <a:extLst>
                  <a:ext uri="{FF2B5EF4-FFF2-40B4-BE49-F238E27FC236}">
                    <a16:creationId xmlns:a16="http://schemas.microsoft.com/office/drawing/2014/main" id="{E00F3567-156B-426D-9AF4-9658E6D0B849}"/>
                  </a:ext>
                </a:extLst>
              </p:cNvPr>
              <p:cNvSpPr/>
              <p:nvPr/>
            </p:nvSpPr>
            <p:spPr>
              <a:xfrm>
                <a:off x="5780125" y="1757431"/>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68" name="Rectangle: Rounded Corners 134">
                <a:extLst>
                  <a:ext uri="{FF2B5EF4-FFF2-40B4-BE49-F238E27FC236}">
                    <a16:creationId xmlns:a16="http://schemas.microsoft.com/office/drawing/2014/main" id="{C6297477-B9F1-41F9-9897-E0FA11CEDA59}"/>
                  </a:ext>
                </a:extLst>
              </p:cNvPr>
              <p:cNvSpPr/>
              <p:nvPr/>
            </p:nvSpPr>
            <p:spPr>
              <a:xfrm>
                <a:off x="5951497" y="1757431"/>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69" name="Rectangle: Rounded Corners 134">
                <a:extLst>
                  <a:ext uri="{FF2B5EF4-FFF2-40B4-BE49-F238E27FC236}">
                    <a16:creationId xmlns:a16="http://schemas.microsoft.com/office/drawing/2014/main" id="{C763B39D-3917-42B5-84B5-E11DD1EB122E}"/>
                  </a:ext>
                </a:extLst>
              </p:cNvPr>
              <p:cNvSpPr/>
              <p:nvPr/>
            </p:nvSpPr>
            <p:spPr>
              <a:xfrm>
                <a:off x="6119442" y="1757431"/>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0" name="Rectangle: Rounded Corners 134">
                <a:extLst>
                  <a:ext uri="{FF2B5EF4-FFF2-40B4-BE49-F238E27FC236}">
                    <a16:creationId xmlns:a16="http://schemas.microsoft.com/office/drawing/2014/main" id="{24218E69-8DB8-4BEA-A619-F5B0660B0013}"/>
                  </a:ext>
                </a:extLst>
              </p:cNvPr>
              <p:cNvSpPr/>
              <p:nvPr/>
            </p:nvSpPr>
            <p:spPr>
              <a:xfrm>
                <a:off x="5951497" y="1918521"/>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1" name="Rectangle: Rounded Corners 134">
                <a:extLst>
                  <a:ext uri="{FF2B5EF4-FFF2-40B4-BE49-F238E27FC236}">
                    <a16:creationId xmlns:a16="http://schemas.microsoft.com/office/drawing/2014/main" id="{9DF5D7DE-9E4E-4F24-8AA6-2A6E4CB1DDB9}"/>
                  </a:ext>
                </a:extLst>
              </p:cNvPr>
              <p:cNvSpPr/>
              <p:nvPr/>
            </p:nvSpPr>
            <p:spPr>
              <a:xfrm>
                <a:off x="5612183" y="1594627"/>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2" name="Rectangle: Rounded Corners 76">
                <a:extLst>
                  <a:ext uri="{FF2B5EF4-FFF2-40B4-BE49-F238E27FC236}">
                    <a16:creationId xmlns:a16="http://schemas.microsoft.com/office/drawing/2014/main" id="{E567BF8F-134C-4993-A3A4-8924C507004A}"/>
                  </a:ext>
                </a:extLst>
              </p:cNvPr>
              <p:cNvSpPr/>
              <p:nvPr/>
            </p:nvSpPr>
            <p:spPr>
              <a:xfrm rot="2220042">
                <a:off x="6110153" y="1604468"/>
                <a:ext cx="43072"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3" name="Rectangle: Rounded Corners 77">
                <a:extLst>
                  <a:ext uri="{FF2B5EF4-FFF2-40B4-BE49-F238E27FC236}">
                    <a16:creationId xmlns:a16="http://schemas.microsoft.com/office/drawing/2014/main" id="{FCD27933-50D1-4240-B408-AD24FA1FD99E}"/>
                  </a:ext>
                </a:extLst>
              </p:cNvPr>
              <p:cNvSpPr/>
              <p:nvPr/>
            </p:nvSpPr>
            <p:spPr>
              <a:xfrm rot="18641411">
                <a:off x="6127934" y="1593275"/>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4" name="Rectangle: Rounded Corners 76">
                <a:extLst>
                  <a:ext uri="{FF2B5EF4-FFF2-40B4-BE49-F238E27FC236}">
                    <a16:creationId xmlns:a16="http://schemas.microsoft.com/office/drawing/2014/main" id="{C889FFC2-AB48-434A-B933-DEA43F5E26E5}"/>
                  </a:ext>
                </a:extLst>
              </p:cNvPr>
              <p:cNvSpPr/>
              <p:nvPr/>
            </p:nvSpPr>
            <p:spPr>
              <a:xfrm rot="2220042">
                <a:off x="5777692" y="1928437"/>
                <a:ext cx="43072"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5" name="Rectangle: Rounded Corners 77">
                <a:extLst>
                  <a:ext uri="{FF2B5EF4-FFF2-40B4-BE49-F238E27FC236}">
                    <a16:creationId xmlns:a16="http://schemas.microsoft.com/office/drawing/2014/main" id="{C832FA38-2AD6-4B1F-80DB-DF8A305F1E79}"/>
                  </a:ext>
                </a:extLst>
              </p:cNvPr>
              <p:cNvSpPr/>
              <p:nvPr/>
            </p:nvSpPr>
            <p:spPr>
              <a:xfrm rot="18641411">
                <a:off x="5795472" y="1917245"/>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6" name="Rectangle: Rounded Corners 76">
                <a:extLst>
                  <a:ext uri="{FF2B5EF4-FFF2-40B4-BE49-F238E27FC236}">
                    <a16:creationId xmlns:a16="http://schemas.microsoft.com/office/drawing/2014/main" id="{F6C874DE-CCA3-4DB1-AEBC-4AA677A5E7C4}"/>
                  </a:ext>
                </a:extLst>
              </p:cNvPr>
              <p:cNvSpPr/>
              <p:nvPr/>
            </p:nvSpPr>
            <p:spPr>
              <a:xfrm rot="2220042">
                <a:off x="5604606" y="1769061"/>
                <a:ext cx="43072"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7" name="Rectangle: Rounded Corners 77">
                <a:extLst>
                  <a:ext uri="{FF2B5EF4-FFF2-40B4-BE49-F238E27FC236}">
                    <a16:creationId xmlns:a16="http://schemas.microsoft.com/office/drawing/2014/main" id="{7BFD99A8-74DD-454C-A4D8-74582F4ED27A}"/>
                  </a:ext>
                </a:extLst>
              </p:cNvPr>
              <p:cNvSpPr/>
              <p:nvPr/>
            </p:nvSpPr>
            <p:spPr>
              <a:xfrm rot="18641411">
                <a:off x="5622386" y="1757869"/>
                <a:ext cx="66406" cy="1393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5073"/>
                  </a:solidFill>
                  <a:effectLst/>
                  <a:uLnTx/>
                  <a:uFillTx/>
                  <a:latin typeface="CiscoSansTT ExtraLight"/>
                  <a:ea typeface="+mn-ea"/>
                  <a:cs typeface="+mn-cs"/>
                </a:endParaRPr>
              </a:p>
            </p:txBody>
          </p:sp>
        </p:grpSp>
        <p:sp>
          <p:nvSpPr>
            <p:cNvPr id="38" name="Donut 14">
              <a:extLst>
                <a:ext uri="{FF2B5EF4-FFF2-40B4-BE49-F238E27FC236}">
                  <a16:creationId xmlns:a16="http://schemas.microsoft.com/office/drawing/2014/main" id="{EBD04718-D385-43D1-85E0-51019B9A9A35}"/>
                </a:ext>
              </a:extLst>
            </p:cNvPr>
            <p:cNvSpPr/>
            <p:nvPr/>
          </p:nvSpPr>
          <p:spPr>
            <a:xfrm>
              <a:off x="4857386" y="1337469"/>
              <a:ext cx="1464042" cy="1456600"/>
            </a:xfrm>
            <a:prstGeom prst="donut">
              <a:avLst>
                <a:gd name="adj" fmla="val 1432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82828"/>
                </a:solidFill>
                <a:effectLst/>
                <a:uLnTx/>
                <a:uFillTx/>
                <a:latin typeface="CiscoSansTT ExtraLight"/>
                <a:ea typeface="+mn-ea"/>
                <a:cs typeface="+mn-cs"/>
              </a:endParaRPr>
            </a:p>
          </p:txBody>
        </p:sp>
      </p:grpSp>
      <p:sp>
        <p:nvSpPr>
          <p:cNvPr id="5" name="Rectangle 4">
            <a:extLst>
              <a:ext uri="{FF2B5EF4-FFF2-40B4-BE49-F238E27FC236}">
                <a16:creationId xmlns:a16="http://schemas.microsoft.com/office/drawing/2014/main" id="{BCA4B430-866E-AE45-A490-7A368D7AADD6}"/>
              </a:ext>
            </a:extLst>
          </p:cNvPr>
          <p:cNvSpPr/>
          <p:nvPr/>
        </p:nvSpPr>
        <p:spPr>
          <a:xfrm>
            <a:off x="437765" y="853571"/>
            <a:ext cx="7597682" cy="369332"/>
          </a:xfrm>
          <a:prstGeom prst="rect">
            <a:avLst/>
          </a:prstGeom>
        </p:spPr>
        <p:txBody>
          <a:bodyPr wrap="square">
            <a:spAutoFit/>
          </a:bodyPr>
          <a:lstStyle/>
          <a:p>
            <a:r>
              <a:rPr lang="en-US" altLang="en-US" dirty="0">
                <a:solidFill>
                  <a:schemeClr val="accent1"/>
                </a:solidFill>
                <a:latin typeface="+mn-lt"/>
              </a:rPr>
              <a:t>SOC Managers want to demonstrate their team’s effectiveness</a:t>
            </a:r>
            <a:endParaRPr lang="en-US" dirty="0">
              <a:latin typeface="+mn-lt"/>
            </a:endParaRPr>
          </a:p>
        </p:txBody>
      </p:sp>
    </p:spTree>
    <p:extLst>
      <p:ext uri="{BB962C8B-B14F-4D97-AF65-F5344CB8AC3E}">
        <p14:creationId xmlns:p14="http://schemas.microsoft.com/office/powerpoint/2010/main" val="24647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Integrated security that WORKS.</a:t>
            </a:r>
          </a:p>
        </p:txBody>
      </p:sp>
      <p:pic>
        <p:nvPicPr>
          <p:cNvPr id="5" name="Picture 4">
            <a:extLst>
              <a:ext uri="{FF2B5EF4-FFF2-40B4-BE49-F238E27FC236}">
                <a16:creationId xmlns:a16="http://schemas.microsoft.com/office/drawing/2014/main" id="{0358BAA4-CA4E-A541-B009-5FC80F813FAD}"/>
              </a:ext>
            </a:extLst>
          </p:cNvPr>
          <p:cNvPicPr>
            <a:picLocks noChangeAspect="1"/>
          </p:cNvPicPr>
          <p:nvPr/>
        </p:nvPicPr>
        <p:blipFill rotWithShape="1">
          <a:blip r:embed="rId2">
            <a:extLst>
              <a:ext uri="{28A0092B-C50C-407E-A947-70E740481C1C}">
                <a14:useLocalDpi xmlns:a14="http://schemas.microsoft.com/office/drawing/2010/main"/>
              </a:ext>
            </a:extLst>
          </a:blip>
          <a:srcRect l="4309" t="5306" r="36440" b="1613"/>
          <a:stretch/>
        </p:blipFill>
        <p:spPr>
          <a:xfrm>
            <a:off x="4580092" y="304800"/>
            <a:ext cx="4213965" cy="4838700"/>
          </a:xfrm>
          <a:prstGeom prst="rect">
            <a:avLst/>
          </a:prstGeom>
        </p:spPr>
      </p:pic>
    </p:spTree>
    <p:extLst>
      <p:ext uri="{BB962C8B-B14F-4D97-AF65-F5344CB8AC3E}">
        <p14:creationId xmlns:p14="http://schemas.microsoft.com/office/powerpoint/2010/main" val="326821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73D6CF-B85A-4546-8FBD-9CA1101D942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009506" y="2877635"/>
            <a:ext cx="457200" cy="457200"/>
          </a:xfrm>
          <a:prstGeom prst="rect">
            <a:avLst/>
          </a:prstGeom>
        </p:spPr>
      </p:pic>
      <p:pic>
        <p:nvPicPr>
          <p:cNvPr id="8" name="Picture 7">
            <a:extLst>
              <a:ext uri="{FF2B5EF4-FFF2-40B4-BE49-F238E27FC236}">
                <a16:creationId xmlns:a16="http://schemas.microsoft.com/office/drawing/2014/main" id="{E0789CEC-D252-4C4F-B790-C090F104D4D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009506" y="1839846"/>
            <a:ext cx="457200" cy="457200"/>
          </a:xfrm>
          <a:prstGeom prst="rect">
            <a:avLst/>
          </a:prstGeom>
        </p:spPr>
      </p:pic>
      <p:pic>
        <p:nvPicPr>
          <p:cNvPr id="171" name="Picture 170">
            <a:extLst>
              <a:ext uri="{FF2B5EF4-FFF2-40B4-BE49-F238E27FC236}">
                <a16:creationId xmlns:a16="http://schemas.microsoft.com/office/drawing/2014/main" id="{A1F52B3A-194F-064B-BF99-2F1C6671EC8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260518" y="2877635"/>
            <a:ext cx="457200" cy="457200"/>
          </a:xfrm>
          <a:prstGeom prst="rect">
            <a:avLst/>
          </a:prstGeom>
        </p:spPr>
      </p:pic>
      <p:pic>
        <p:nvPicPr>
          <p:cNvPr id="3" name="Picture 2">
            <a:extLst>
              <a:ext uri="{FF2B5EF4-FFF2-40B4-BE49-F238E27FC236}">
                <a16:creationId xmlns:a16="http://schemas.microsoft.com/office/drawing/2014/main" id="{776CEAE6-F859-384B-8BA6-DEA539E5E22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188851" y="1800971"/>
            <a:ext cx="534950" cy="534950"/>
          </a:xfrm>
          <a:prstGeom prst="rect">
            <a:avLst/>
          </a:prstGeom>
        </p:spPr>
      </p:pic>
      <p:pic>
        <p:nvPicPr>
          <p:cNvPr id="187" name="Picture 186">
            <a:extLst>
              <a:ext uri="{FF2B5EF4-FFF2-40B4-BE49-F238E27FC236}">
                <a16:creationId xmlns:a16="http://schemas.microsoft.com/office/drawing/2014/main" id="{8819EF27-5E3A-7643-9AB7-1F8CD8D8E98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107806" y="3960173"/>
            <a:ext cx="457200" cy="457200"/>
          </a:xfrm>
          <a:prstGeom prst="rect">
            <a:avLst/>
          </a:prstGeom>
        </p:spPr>
      </p:pic>
      <p:pic>
        <p:nvPicPr>
          <p:cNvPr id="186" name="Picture 185">
            <a:extLst>
              <a:ext uri="{FF2B5EF4-FFF2-40B4-BE49-F238E27FC236}">
                <a16:creationId xmlns:a16="http://schemas.microsoft.com/office/drawing/2014/main" id="{21BC3C94-E19C-C041-A729-681004292AC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107806" y="2877635"/>
            <a:ext cx="457200" cy="457200"/>
          </a:xfrm>
          <a:prstGeom prst="rect">
            <a:avLst/>
          </a:prstGeom>
        </p:spPr>
      </p:pic>
      <p:cxnSp>
        <p:nvCxnSpPr>
          <p:cNvPr id="209" name="Straight Connector 208">
            <a:extLst>
              <a:ext uri="{FF2B5EF4-FFF2-40B4-BE49-F238E27FC236}">
                <a16:creationId xmlns:a16="http://schemas.microsoft.com/office/drawing/2014/main" id="{C7E2FC07-4718-174C-B9D1-689492ECD8C4}"/>
              </a:ext>
            </a:extLst>
          </p:cNvPr>
          <p:cNvCxnSpPr>
            <a:cxnSpLocks/>
          </p:cNvCxnSpPr>
          <p:nvPr/>
        </p:nvCxnSpPr>
        <p:spPr>
          <a:xfrm>
            <a:off x="923938" y="3694897"/>
            <a:ext cx="0" cy="825542"/>
          </a:xfrm>
          <a:prstGeom prst="line">
            <a:avLst/>
          </a:prstGeom>
          <a:ln w="25400">
            <a:solidFill>
              <a:schemeClr val="tx1">
                <a:lumMod val="25000"/>
                <a:lumOff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3AEC2AC-78FC-0542-84FF-0BEA39D843A2}"/>
              </a:ext>
            </a:extLst>
          </p:cNvPr>
          <p:cNvCxnSpPr>
            <a:cxnSpLocks/>
          </p:cNvCxnSpPr>
          <p:nvPr/>
        </p:nvCxnSpPr>
        <p:spPr>
          <a:xfrm>
            <a:off x="3621972" y="3509645"/>
            <a:ext cx="0" cy="1000895"/>
          </a:xfrm>
          <a:prstGeom prst="line">
            <a:avLst/>
          </a:prstGeom>
          <a:ln w="25400">
            <a:solidFill>
              <a:schemeClr val="tx1">
                <a:lumMod val="25000"/>
                <a:lumOff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780957F8-DF6F-EC47-95DA-7CC66739AE8F}"/>
              </a:ext>
            </a:extLst>
          </p:cNvPr>
          <p:cNvCxnSpPr>
            <a:cxnSpLocks/>
          </p:cNvCxnSpPr>
          <p:nvPr/>
        </p:nvCxnSpPr>
        <p:spPr>
          <a:xfrm>
            <a:off x="926397" y="3205229"/>
            <a:ext cx="0" cy="473117"/>
          </a:xfrm>
          <a:prstGeom prst="line">
            <a:avLst/>
          </a:prstGeom>
          <a:ln w="25400">
            <a:solidFill>
              <a:schemeClr val="tx1">
                <a:lumMod val="25000"/>
                <a:lumOff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3E1914B-BE63-6D48-BC2C-0FE80831DBB2}"/>
              </a:ext>
            </a:extLst>
          </p:cNvPr>
          <p:cNvCxnSpPr>
            <a:cxnSpLocks/>
          </p:cNvCxnSpPr>
          <p:nvPr/>
        </p:nvCxnSpPr>
        <p:spPr>
          <a:xfrm>
            <a:off x="3621972" y="3205229"/>
            <a:ext cx="0" cy="473117"/>
          </a:xfrm>
          <a:prstGeom prst="line">
            <a:avLst/>
          </a:prstGeom>
          <a:ln w="25400">
            <a:solidFill>
              <a:schemeClr val="tx1">
                <a:lumMod val="25000"/>
                <a:lumOff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6E08A0B-50BB-6344-97FC-5A10F2350A42}"/>
              </a:ext>
            </a:extLst>
          </p:cNvPr>
          <p:cNvCxnSpPr>
            <a:cxnSpLocks/>
          </p:cNvCxnSpPr>
          <p:nvPr/>
        </p:nvCxnSpPr>
        <p:spPr>
          <a:xfrm>
            <a:off x="922427" y="3213118"/>
            <a:ext cx="2706005" cy="0"/>
          </a:xfrm>
          <a:prstGeom prst="line">
            <a:avLst/>
          </a:prstGeom>
          <a:ln w="25400">
            <a:solidFill>
              <a:schemeClr val="tx1">
                <a:lumMod val="25000"/>
                <a:lumOff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147" name="Object 2" hidden="1">
            <a:extLst>
              <a:ext uri="{FF2B5EF4-FFF2-40B4-BE49-F238E27FC236}">
                <a16:creationId xmlns:a16="http://schemas.microsoft.com/office/drawing/2014/main" id="{70A06987-C05F-2640-BFBD-EF9834849189}"/>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3" name="think-cell Slide" r:id="rId11" imgW="38100" imgH="38100" progId="TCLayout.ActiveDocument.1">
                  <p:embed/>
                </p:oleObj>
              </mc:Choice>
              <mc:Fallback>
                <p:oleObj name="think-cell Slide" r:id="rId11" imgW="38100" imgH="38100" progId="TCLayout.ActiveDocument.1">
                  <p:embed/>
                  <p:pic>
                    <p:nvPicPr>
                      <p:cNvPr id="6147" name="Object 2" hidden="1">
                        <a:extLst>
                          <a:ext uri="{FF2B5EF4-FFF2-40B4-BE49-F238E27FC236}">
                            <a16:creationId xmlns:a16="http://schemas.microsoft.com/office/drawing/2014/main" id="{70A06987-C05F-2640-BFBD-EF98348491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78" name="TextBox 380">
            <a:extLst>
              <a:ext uri="{FF2B5EF4-FFF2-40B4-BE49-F238E27FC236}">
                <a16:creationId xmlns:a16="http://schemas.microsoft.com/office/drawing/2014/main" id="{149A1610-1CE9-5A42-AA9A-E4B8902AD323}"/>
              </a:ext>
            </a:extLst>
          </p:cNvPr>
          <p:cNvSpPr txBox="1">
            <a:spLocks noChangeArrowheads="1"/>
          </p:cNvSpPr>
          <p:nvPr/>
        </p:nvSpPr>
        <p:spPr bwMode="auto">
          <a:xfrm>
            <a:off x="681344" y="1306621"/>
            <a:ext cx="3221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latin typeface="CiscoSans ExtraLight" panose="020B0303020201020303" pitchFamily="34" charset="0"/>
              </a:rPr>
              <a:t>Security Operations</a:t>
            </a:r>
          </a:p>
        </p:txBody>
      </p:sp>
      <p:sp>
        <p:nvSpPr>
          <p:cNvPr id="6179" name="Title 1">
            <a:extLst>
              <a:ext uri="{FF2B5EF4-FFF2-40B4-BE49-F238E27FC236}">
                <a16:creationId xmlns:a16="http://schemas.microsoft.com/office/drawing/2014/main" id="{D08A322D-64F6-DC4E-9507-1627D2831C20}"/>
              </a:ext>
            </a:extLst>
          </p:cNvPr>
          <p:cNvSpPr>
            <a:spLocks noGrp="1"/>
          </p:cNvSpPr>
          <p:nvPr>
            <p:ph type="title"/>
          </p:nvPr>
        </p:nvSpPr>
        <p:spPr/>
        <p:txBody>
          <a:bodyPr/>
          <a:lstStyle/>
          <a:p>
            <a:r>
              <a:rPr lang="en-US" altLang="en-US"/>
              <a:t>Security must work together</a:t>
            </a:r>
          </a:p>
        </p:txBody>
      </p:sp>
      <p:cxnSp>
        <p:nvCxnSpPr>
          <p:cNvPr id="12" name="Straight Connector 11">
            <a:extLst>
              <a:ext uri="{FF2B5EF4-FFF2-40B4-BE49-F238E27FC236}">
                <a16:creationId xmlns:a16="http://schemas.microsoft.com/office/drawing/2014/main" id="{1AAB9123-4533-9448-80AD-D3854C56BAD0}"/>
              </a:ext>
            </a:extLst>
          </p:cNvPr>
          <p:cNvCxnSpPr>
            <a:cxnSpLocks/>
          </p:cNvCxnSpPr>
          <p:nvPr/>
        </p:nvCxnSpPr>
        <p:spPr>
          <a:xfrm>
            <a:off x="2288472" y="2748029"/>
            <a:ext cx="0" cy="473117"/>
          </a:xfrm>
          <a:prstGeom prst="line">
            <a:avLst/>
          </a:prstGeom>
          <a:ln w="25400">
            <a:solidFill>
              <a:schemeClr val="tx1">
                <a:lumMod val="25000"/>
                <a:lumOff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C2C8E2F8-D82D-F149-A6F2-032B68B8D5A6}"/>
              </a:ext>
            </a:extLst>
          </p:cNvPr>
          <p:cNvSpPr/>
          <p:nvPr/>
        </p:nvSpPr>
        <p:spPr>
          <a:xfrm>
            <a:off x="130897" y="3656078"/>
            <a:ext cx="1583060" cy="412750"/>
          </a:xfrm>
          <a:prstGeom prst="roundRect">
            <a:avLst>
              <a:gd name="adj" fmla="val 5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chemeClr val="bg2"/>
                </a:solidFill>
                <a:latin typeface="CiscoSans Thin" panose="020B0203020201020303"/>
              </a:rPr>
              <a:t>Is this thing bad?</a:t>
            </a:r>
          </a:p>
        </p:txBody>
      </p:sp>
      <p:sp>
        <p:nvSpPr>
          <p:cNvPr id="168" name="Rounded Rectangle 167">
            <a:extLst>
              <a:ext uri="{FF2B5EF4-FFF2-40B4-BE49-F238E27FC236}">
                <a16:creationId xmlns:a16="http://schemas.microsoft.com/office/drawing/2014/main" id="{9DEB1B3F-6178-3149-9C72-07BF240FEAE5}"/>
              </a:ext>
            </a:extLst>
          </p:cNvPr>
          <p:cNvSpPr/>
          <p:nvPr/>
        </p:nvSpPr>
        <p:spPr>
          <a:xfrm>
            <a:off x="3114826" y="4244764"/>
            <a:ext cx="914400" cy="412750"/>
          </a:xfrm>
          <a:prstGeom prst="roundRect">
            <a:avLst>
              <a:gd name="adj" fmla="val 5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chemeClr val="bg2"/>
                </a:solidFill>
                <a:latin typeface="CiscoSans Thin" panose="020B0203020201020303"/>
              </a:rPr>
              <a:t>How?</a:t>
            </a:r>
          </a:p>
        </p:txBody>
      </p:sp>
      <p:sp>
        <p:nvSpPr>
          <p:cNvPr id="169" name="Rounded Rectangle 168">
            <a:extLst>
              <a:ext uri="{FF2B5EF4-FFF2-40B4-BE49-F238E27FC236}">
                <a16:creationId xmlns:a16="http://schemas.microsoft.com/office/drawing/2014/main" id="{14A4A69B-FB4B-C54C-8659-5F3F4F4B5CD8}"/>
              </a:ext>
            </a:extLst>
          </p:cNvPr>
          <p:cNvSpPr/>
          <p:nvPr/>
        </p:nvSpPr>
        <p:spPr>
          <a:xfrm>
            <a:off x="2729857" y="3648559"/>
            <a:ext cx="1644649" cy="412750"/>
          </a:xfrm>
          <a:prstGeom prst="roundRect">
            <a:avLst>
              <a:gd name="adj" fmla="val 5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chemeClr val="bg2"/>
                </a:solidFill>
                <a:latin typeface="CiscoSans Thin" panose="020B0203020201020303"/>
              </a:rPr>
              <a:t>Has it affected us?</a:t>
            </a:r>
          </a:p>
        </p:txBody>
      </p:sp>
      <p:sp>
        <p:nvSpPr>
          <p:cNvPr id="181" name="Rounded Rectangle 180">
            <a:extLst>
              <a:ext uri="{FF2B5EF4-FFF2-40B4-BE49-F238E27FC236}">
                <a16:creationId xmlns:a16="http://schemas.microsoft.com/office/drawing/2014/main" id="{3CC0A669-2078-F34F-A966-C01B78FD4B38}"/>
              </a:ext>
            </a:extLst>
          </p:cNvPr>
          <p:cNvSpPr/>
          <p:nvPr/>
        </p:nvSpPr>
        <p:spPr>
          <a:xfrm>
            <a:off x="460011" y="4250771"/>
            <a:ext cx="914400" cy="412750"/>
          </a:xfrm>
          <a:prstGeom prst="roundRect">
            <a:avLst>
              <a:gd name="adj" fmla="val 5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chemeClr val="bg2"/>
                </a:solidFill>
                <a:latin typeface="CiscoSans Thin" panose="020B0203020201020303"/>
              </a:rPr>
              <a:t>Why?</a:t>
            </a:r>
          </a:p>
        </p:txBody>
      </p:sp>
      <p:pic>
        <p:nvPicPr>
          <p:cNvPr id="6146" name="Picture 181">
            <a:extLst>
              <a:ext uri="{FF2B5EF4-FFF2-40B4-BE49-F238E27FC236}">
                <a16:creationId xmlns:a16="http://schemas.microsoft.com/office/drawing/2014/main" id="{3D3F6D26-DE9B-9B4F-9BFE-EE9631F822EB}"/>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717276" y="1786550"/>
            <a:ext cx="11763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Rectangle 157">
            <a:extLst>
              <a:ext uri="{FF2B5EF4-FFF2-40B4-BE49-F238E27FC236}">
                <a16:creationId xmlns:a16="http://schemas.microsoft.com/office/drawing/2014/main" id="{E5439FA6-610E-47F6-9D71-0499FFB8A5DE}"/>
              </a:ext>
            </a:extLst>
          </p:cNvPr>
          <p:cNvSpPr/>
          <p:nvPr/>
        </p:nvSpPr>
        <p:spPr bwMode="auto">
          <a:xfrm>
            <a:off x="6746650" y="2387801"/>
            <a:ext cx="1179513" cy="277812"/>
          </a:xfrm>
          <a:prstGeom prst="rect">
            <a:avLst/>
          </a:prstGeom>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SIEM</a:t>
            </a:r>
            <a:endParaRPr lang="en-US" sz="1000" kern="0" spc="50">
              <a:solidFill>
                <a:schemeClr val="accent3"/>
              </a:solidFill>
              <a:latin typeface="CiscoSans Thin" panose="020B0203020201020303"/>
              <a:cs typeface="CiscoSansTT" panose="020B0503020201020303" pitchFamily="34" charset="0"/>
            </a:endParaRPr>
          </a:p>
        </p:txBody>
      </p:sp>
      <p:grpSp>
        <p:nvGrpSpPr>
          <p:cNvPr id="159" name="Group 223">
            <a:extLst>
              <a:ext uri="{FF2B5EF4-FFF2-40B4-BE49-F238E27FC236}">
                <a16:creationId xmlns:a16="http://schemas.microsoft.com/office/drawing/2014/main" id="{4FD6C74D-FF43-45BB-ABC8-143B5D9D55AB}"/>
              </a:ext>
            </a:extLst>
          </p:cNvPr>
          <p:cNvGrpSpPr>
            <a:grpSpLocks noChangeAspect="1"/>
          </p:cNvGrpSpPr>
          <p:nvPr/>
        </p:nvGrpSpPr>
        <p:grpSpPr bwMode="auto">
          <a:xfrm>
            <a:off x="7106219" y="1839846"/>
            <a:ext cx="460375" cy="457200"/>
            <a:chOff x="1069873" y="934364"/>
            <a:chExt cx="3663803" cy="3652651"/>
          </a:xfrm>
        </p:grpSpPr>
        <p:sp>
          <p:nvSpPr>
            <p:cNvPr id="160" name="Oval 43">
              <a:extLst>
                <a:ext uri="{FF2B5EF4-FFF2-40B4-BE49-F238E27FC236}">
                  <a16:creationId xmlns:a16="http://schemas.microsoft.com/office/drawing/2014/main" id="{76385CA2-5406-4406-B4DD-5C924178E3EC}"/>
                </a:ext>
              </a:extLst>
            </p:cNvPr>
            <p:cNvSpPr>
              <a:spLocks noChangeArrowheads="1"/>
            </p:cNvSpPr>
            <p:nvPr/>
          </p:nvSpPr>
          <p:spPr bwMode="auto">
            <a:xfrm>
              <a:off x="1069873" y="934364"/>
              <a:ext cx="3663803" cy="3652651"/>
            </a:xfrm>
            <a:prstGeom prst="ellipse">
              <a:avLst/>
            </a:prstGeom>
            <a:solidFill>
              <a:schemeClr val="accent3"/>
            </a:solidFill>
            <a:ln>
              <a:noFill/>
            </a:ln>
            <a:extLst>
              <a:ext uri="{91240B29-F687-4f45-9708-019B960494DF}"/>
            </a:extLst>
          </p:spPr>
          <p:txBody>
            <a:bodyPr/>
            <a:lstStyle/>
            <a:p>
              <a:pPr defTabSz="914400" eaLnBrk="1" fontAlgn="auto" hangingPunct="1">
                <a:spcBef>
                  <a:spcPts val="0"/>
                </a:spcBef>
                <a:spcAft>
                  <a:spcPts val="0"/>
                </a:spcAft>
                <a:defRPr/>
              </a:pPr>
              <a:endParaRPr lang="en-US" sz="1200" kern="0">
                <a:solidFill>
                  <a:srgbClr val="FFFFFF"/>
                </a:solidFill>
                <a:latin typeface="CiscoSansTT" panose="020B0503020201020303" pitchFamily="34" charset="0"/>
                <a:cs typeface="CiscoSansTT" panose="020B0503020201020303" pitchFamily="34" charset="0"/>
              </a:endParaRPr>
            </a:p>
          </p:txBody>
        </p:sp>
        <p:grpSp>
          <p:nvGrpSpPr>
            <p:cNvPr id="161" name="Group 226">
              <a:extLst>
                <a:ext uri="{FF2B5EF4-FFF2-40B4-BE49-F238E27FC236}">
                  <a16:creationId xmlns:a16="http://schemas.microsoft.com/office/drawing/2014/main" id="{A141DA79-67E8-478C-B103-5DE75DEC6F3F}"/>
                </a:ext>
              </a:extLst>
            </p:cNvPr>
            <p:cNvGrpSpPr>
              <a:grpSpLocks/>
            </p:cNvGrpSpPr>
            <p:nvPr/>
          </p:nvGrpSpPr>
          <p:grpSpPr bwMode="auto">
            <a:xfrm>
              <a:off x="1638391" y="1644602"/>
              <a:ext cx="2375156" cy="1737541"/>
              <a:chOff x="-1408252" y="1224439"/>
              <a:chExt cx="1130561" cy="824688"/>
            </a:xfrm>
          </p:grpSpPr>
          <p:grpSp>
            <p:nvGrpSpPr>
              <p:cNvPr id="162" name="Group 227">
                <a:extLst>
                  <a:ext uri="{FF2B5EF4-FFF2-40B4-BE49-F238E27FC236}">
                    <a16:creationId xmlns:a16="http://schemas.microsoft.com/office/drawing/2014/main" id="{F0E59506-E113-4858-A316-625509D19882}"/>
                  </a:ext>
                </a:extLst>
              </p:cNvPr>
              <p:cNvGrpSpPr>
                <a:grpSpLocks/>
              </p:cNvGrpSpPr>
              <p:nvPr/>
            </p:nvGrpSpPr>
            <p:grpSpPr bwMode="auto">
              <a:xfrm>
                <a:off x="-987299" y="1278613"/>
                <a:ext cx="661500" cy="650122"/>
                <a:chOff x="-1153433" y="1374772"/>
                <a:chExt cx="754030" cy="741057"/>
              </a:xfrm>
            </p:grpSpPr>
            <p:sp>
              <p:nvSpPr>
                <p:cNvPr id="166" name="Oval 47">
                  <a:extLst>
                    <a:ext uri="{FF2B5EF4-FFF2-40B4-BE49-F238E27FC236}">
                      <a16:creationId xmlns:a16="http://schemas.microsoft.com/office/drawing/2014/main" id="{E8B5B163-1876-4CDB-9382-8B6E34DD2470}"/>
                    </a:ext>
                  </a:extLst>
                </p:cNvPr>
                <p:cNvSpPr>
                  <a:spLocks noChangeArrowheads="1"/>
                </p:cNvSpPr>
                <p:nvPr/>
              </p:nvSpPr>
              <p:spPr bwMode="auto">
                <a:xfrm>
                  <a:off x="-1153433" y="1374772"/>
                  <a:ext cx="754030" cy="741057"/>
                </a:xfrm>
                <a:prstGeom prst="ellipse">
                  <a:avLst/>
                </a:prstGeom>
                <a:solidFill>
                  <a:srgbClr val="005073"/>
                </a:solidFill>
                <a:ln w="9525">
                  <a:noFill/>
                  <a:round/>
                  <a:headEnd/>
                  <a:tailEnd/>
                </a:ln>
              </p:spPr>
              <p:txBody>
                <a:bodyPr/>
                <a:lstStyle/>
                <a:p>
                  <a:pPr defTabSz="914400" eaLnBrk="1" fontAlgn="auto" hangingPunct="1">
                    <a:spcBef>
                      <a:spcPts val="0"/>
                    </a:spcBef>
                    <a:spcAft>
                      <a:spcPts val="0"/>
                    </a:spcAft>
                    <a:defRPr/>
                  </a:pPr>
                  <a:endParaRPr lang="en-US" sz="1200" kern="0">
                    <a:solidFill>
                      <a:srgbClr val="FFFFFF"/>
                    </a:solidFill>
                    <a:latin typeface="CiscoSansTT" panose="020B0503020201020303" pitchFamily="34" charset="0"/>
                    <a:cs typeface="CiscoSansTT" panose="020B0503020201020303" pitchFamily="34" charset="0"/>
                  </a:endParaRPr>
                </a:p>
              </p:txBody>
            </p:sp>
            <p:sp>
              <p:nvSpPr>
                <p:cNvPr id="167" name="Freeform 48">
                  <a:extLst>
                    <a:ext uri="{FF2B5EF4-FFF2-40B4-BE49-F238E27FC236}">
                      <a16:creationId xmlns:a16="http://schemas.microsoft.com/office/drawing/2014/main" id="{46C79B50-C182-4591-9F6E-E2ECCA624CA0}"/>
                    </a:ext>
                  </a:extLst>
                </p:cNvPr>
                <p:cNvSpPr>
                  <a:spLocks/>
                </p:cNvSpPr>
                <p:nvPr/>
              </p:nvSpPr>
              <p:spPr bwMode="auto">
                <a:xfrm>
                  <a:off x="-810693" y="1518869"/>
                  <a:ext cx="61696" cy="301912"/>
                </a:xfrm>
                <a:custGeom>
                  <a:avLst/>
                  <a:gdLst>
                    <a:gd name="T0" fmla="*/ 0 w 18"/>
                    <a:gd name="T1" fmla="*/ 9 h 85"/>
                    <a:gd name="T2" fmla="*/ 9 w 18"/>
                    <a:gd name="T3" fmla="*/ 0 h 85"/>
                    <a:gd name="T4" fmla="*/ 9 w 18"/>
                    <a:gd name="T5" fmla="*/ 0 h 85"/>
                    <a:gd name="T6" fmla="*/ 18 w 18"/>
                    <a:gd name="T7" fmla="*/ 9 h 85"/>
                    <a:gd name="T8" fmla="*/ 18 w 18"/>
                    <a:gd name="T9" fmla="*/ 76 h 85"/>
                    <a:gd name="T10" fmla="*/ 9 w 18"/>
                    <a:gd name="T11" fmla="*/ 85 h 85"/>
                    <a:gd name="T12" fmla="*/ 9 w 18"/>
                    <a:gd name="T13" fmla="*/ 85 h 85"/>
                    <a:gd name="T14" fmla="*/ 0 w 18"/>
                    <a:gd name="T15" fmla="*/ 76 h 85"/>
                    <a:gd name="T16" fmla="*/ 0 w 18"/>
                    <a:gd name="T17"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5">
                      <a:moveTo>
                        <a:pt x="0" y="9"/>
                      </a:moveTo>
                      <a:cubicBezTo>
                        <a:pt x="0" y="4"/>
                        <a:pt x="4" y="0"/>
                        <a:pt x="9" y="0"/>
                      </a:cubicBezTo>
                      <a:cubicBezTo>
                        <a:pt x="9" y="0"/>
                        <a:pt x="9" y="0"/>
                        <a:pt x="9" y="0"/>
                      </a:cubicBezTo>
                      <a:cubicBezTo>
                        <a:pt x="14" y="0"/>
                        <a:pt x="18" y="4"/>
                        <a:pt x="18" y="9"/>
                      </a:cubicBezTo>
                      <a:cubicBezTo>
                        <a:pt x="18" y="76"/>
                        <a:pt x="18" y="76"/>
                        <a:pt x="18" y="76"/>
                      </a:cubicBezTo>
                      <a:cubicBezTo>
                        <a:pt x="18" y="81"/>
                        <a:pt x="14" y="85"/>
                        <a:pt x="9" y="85"/>
                      </a:cubicBezTo>
                      <a:cubicBezTo>
                        <a:pt x="9" y="85"/>
                        <a:pt x="9" y="85"/>
                        <a:pt x="9" y="85"/>
                      </a:cubicBezTo>
                      <a:cubicBezTo>
                        <a:pt x="4" y="85"/>
                        <a:pt x="0" y="81"/>
                        <a:pt x="0" y="76"/>
                      </a:cubicBezTo>
                      <a:lnTo>
                        <a:pt x="0" y="9"/>
                      </a:lnTo>
                      <a:close/>
                    </a:path>
                  </a:pathLst>
                </a:custGeom>
                <a:solidFill>
                  <a:srgbClr val="00BCEB"/>
                </a:solidFill>
                <a:ln>
                  <a:noFill/>
                </a:ln>
              </p:spPr>
              <p:txBody>
                <a:bodyPr/>
                <a:lstStyle/>
                <a:p>
                  <a:pPr defTabSz="914400" eaLnBrk="1" fontAlgn="auto" hangingPunct="1">
                    <a:spcBef>
                      <a:spcPts val="0"/>
                    </a:spcBef>
                    <a:spcAft>
                      <a:spcPts val="0"/>
                    </a:spcAft>
                    <a:defRPr/>
                  </a:pPr>
                  <a:endParaRPr lang="en-US" sz="1200" kern="0">
                    <a:solidFill>
                      <a:srgbClr val="FFFFFF"/>
                    </a:solidFill>
                    <a:latin typeface="CiscoSansTT" panose="020B0503020201020303" pitchFamily="34" charset="0"/>
                    <a:cs typeface="CiscoSansTT" panose="020B0503020201020303" pitchFamily="34" charset="0"/>
                  </a:endParaRPr>
                </a:p>
              </p:txBody>
            </p:sp>
            <p:sp>
              <p:nvSpPr>
                <p:cNvPr id="170" name="Oval 49">
                  <a:extLst>
                    <a:ext uri="{FF2B5EF4-FFF2-40B4-BE49-F238E27FC236}">
                      <a16:creationId xmlns:a16="http://schemas.microsoft.com/office/drawing/2014/main" id="{734F6127-5F63-45F1-A0B8-F694E4421C1D}"/>
                    </a:ext>
                  </a:extLst>
                </p:cNvPr>
                <p:cNvSpPr>
                  <a:spLocks noChangeArrowheads="1"/>
                </p:cNvSpPr>
                <p:nvPr/>
              </p:nvSpPr>
              <p:spPr bwMode="auto">
                <a:xfrm>
                  <a:off x="-817545" y="1889398"/>
                  <a:ext cx="68548" cy="61753"/>
                </a:xfrm>
                <a:prstGeom prst="ellipse">
                  <a:avLst/>
                </a:prstGeom>
                <a:solidFill>
                  <a:srgbClr val="00BCEB"/>
                </a:solidFill>
                <a:ln>
                  <a:noFill/>
                </a:ln>
              </p:spPr>
              <p:txBody>
                <a:bodyPr/>
                <a:lstStyle/>
                <a:p>
                  <a:pPr defTabSz="914400" eaLnBrk="1" fontAlgn="auto" hangingPunct="1">
                    <a:spcBef>
                      <a:spcPts val="0"/>
                    </a:spcBef>
                    <a:spcAft>
                      <a:spcPts val="0"/>
                    </a:spcAft>
                    <a:defRPr/>
                  </a:pPr>
                  <a:endParaRPr lang="en-US" sz="1200" kern="0">
                    <a:solidFill>
                      <a:srgbClr val="FFFFFF"/>
                    </a:solidFill>
                    <a:latin typeface="CiscoSansTT" panose="020B0503020201020303" pitchFamily="34" charset="0"/>
                    <a:cs typeface="CiscoSansTT" panose="020B0503020201020303" pitchFamily="34" charset="0"/>
                  </a:endParaRPr>
                </a:p>
              </p:txBody>
            </p:sp>
          </p:grpSp>
          <p:grpSp>
            <p:nvGrpSpPr>
              <p:cNvPr id="163" name="Group 228">
                <a:extLst>
                  <a:ext uri="{FF2B5EF4-FFF2-40B4-BE49-F238E27FC236}">
                    <a16:creationId xmlns:a16="http://schemas.microsoft.com/office/drawing/2014/main" id="{171F84D8-AC5B-46FD-84B4-7B522DD9BB05}"/>
                  </a:ext>
                </a:extLst>
              </p:cNvPr>
              <p:cNvGrpSpPr>
                <a:grpSpLocks/>
              </p:cNvGrpSpPr>
              <p:nvPr/>
            </p:nvGrpSpPr>
            <p:grpSpPr bwMode="auto">
              <a:xfrm>
                <a:off x="-1408252" y="1224439"/>
                <a:ext cx="1130561" cy="824688"/>
                <a:chOff x="-3406620" y="2474272"/>
                <a:chExt cx="1130561" cy="824688"/>
              </a:xfrm>
            </p:grpSpPr>
            <p:sp>
              <p:nvSpPr>
                <p:cNvPr id="164" name="Freeform 103">
                  <a:extLst>
                    <a:ext uri="{FF2B5EF4-FFF2-40B4-BE49-F238E27FC236}">
                      <a16:creationId xmlns:a16="http://schemas.microsoft.com/office/drawing/2014/main" id="{46C63C58-2D00-42AB-A6E0-9C6F20CC8C32}"/>
                    </a:ext>
                  </a:extLst>
                </p:cNvPr>
                <p:cNvSpPr>
                  <a:spLocks/>
                </p:cNvSpPr>
                <p:nvPr/>
              </p:nvSpPr>
              <p:spPr bwMode="auto">
                <a:xfrm rot="19203019" flipH="1">
                  <a:off x="-3406620" y="3208667"/>
                  <a:ext cx="601362" cy="90293"/>
                </a:xfrm>
                <a:prstGeom prst="roundRect">
                  <a:avLst>
                    <a:gd name="adj" fmla="val 50000"/>
                  </a:avLst>
                </a:prstGeom>
                <a:solidFill>
                  <a:srgbClr val="00BCEB"/>
                </a:solidFill>
                <a:ln>
                  <a:noFill/>
                </a:ln>
              </p:spPr>
              <p:txBody>
                <a:bodyPr/>
                <a:lstStyle/>
                <a:p>
                  <a:pPr defTabSz="914400" eaLnBrk="1" fontAlgn="auto" hangingPunct="1">
                    <a:spcBef>
                      <a:spcPts val="0"/>
                    </a:spcBef>
                    <a:spcAft>
                      <a:spcPts val="0"/>
                    </a:spcAft>
                    <a:defRPr/>
                  </a:pPr>
                  <a:endParaRPr lang="en-US" sz="1200" kern="0">
                    <a:solidFill>
                      <a:srgbClr val="FFFFFF"/>
                    </a:solidFill>
                    <a:latin typeface="CiscoSansTT" panose="020B0503020201020303" pitchFamily="34" charset="0"/>
                    <a:cs typeface="CiscoSansTT" panose="020B0503020201020303" pitchFamily="34" charset="0"/>
                  </a:endParaRPr>
                </a:p>
              </p:txBody>
            </p:sp>
            <p:sp>
              <p:nvSpPr>
                <p:cNvPr id="165" name="Freeform 277">
                  <a:extLst>
                    <a:ext uri="{FF2B5EF4-FFF2-40B4-BE49-F238E27FC236}">
                      <a16:creationId xmlns:a16="http://schemas.microsoft.com/office/drawing/2014/main" id="{DE70ECB1-DC8A-4382-9858-ACFD10C029DD}"/>
                    </a:ext>
                  </a:extLst>
                </p:cNvPr>
                <p:cNvSpPr>
                  <a:spLocks noEditPoints="1"/>
                </p:cNvSpPr>
                <p:nvPr/>
              </p:nvSpPr>
              <p:spPr bwMode="auto">
                <a:xfrm>
                  <a:off x="-3039787" y="2474272"/>
                  <a:ext cx="763728" cy="758474"/>
                </a:xfrm>
                <a:prstGeom prst="donut">
                  <a:avLst>
                    <a:gd name="adj" fmla="val 11461"/>
                  </a:avLst>
                </a:prstGeom>
                <a:solidFill>
                  <a:srgbClr val="00BCEB"/>
                </a:solidFill>
                <a:ln>
                  <a:noFill/>
                </a:ln>
              </p:spPr>
              <p:txBody>
                <a:bodyPr/>
                <a:lstStyle/>
                <a:p>
                  <a:pPr defTabSz="914400" eaLnBrk="1" fontAlgn="auto" hangingPunct="1">
                    <a:spcBef>
                      <a:spcPts val="0"/>
                    </a:spcBef>
                    <a:spcAft>
                      <a:spcPts val="0"/>
                    </a:spcAft>
                    <a:defRPr/>
                  </a:pPr>
                  <a:endParaRPr lang="en-US" sz="1200" kern="0">
                    <a:solidFill>
                      <a:srgbClr val="FFFFFF"/>
                    </a:solidFill>
                    <a:latin typeface="CiscoSansTT" panose="020B0503020201020303" pitchFamily="34" charset="0"/>
                    <a:cs typeface="CiscoSansTT" panose="020B0503020201020303" pitchFamily="34" charset="0"/>
                  </a:endParaRPr>
                </a:p>
              </p:txBody>
            </p:sp>
          </p:grpSp>
        </p:grpSp>
      </p:grpSp>
      <p:sp>
        <p:nvSpPr>
          <p:cNvPr id="172" name="Rectangle 171">
            <a:extLst>
              <a:ext uri="{FF2B5EF4-FFF2-40B4-BE49-F238E27FC236}">
                <a16:creationId xmlns:a16="http://schemas.microsoft.com/office/drawing/2014/main" id="{8EF21F13-6045-453C-9958-D1A13275ADD8}"/>
              </a:ext>
            </a:extLst>
          </p:cNvPr>
          <p:cNvSpPr/>
          <p:nvPr/>
        </p:nvSpPr>
        <p:spPr bwMode="auto">
          <a:xfrm>
            <a:off x="6961757" y="3400551"/>
            <a:ext cx="749299" cy="334962"/>
          </a:xfrm>
          <a:prstGeom prst="rect">
            <a:avLst/>
          </a:prstGeom>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Email Security</a:t>
            </a:r>
          </a:p>
        </p:txBody>
      </p:sp>
      <p:sp>
        <p:nvSpPr>
          <p:cNvPr id="197" name="Rectangle 196">
            <a:extLst>
              <a:ext uri="{FF2B5EF4-FFF2-40B4-BE49-F238E27FC236}">
                <a16:creationId xmlns:a16="http://schemas.microsoft.com/office/drawing/2014/main" id="{F1D684C6-708C-4A52-9B97-39FC03674A66}"/>
              </a:ext>
            </a:extLst>
          </p:cNvPr>
          <p:cNvSpPr/>
          <p:nvPr/>
        </p:nvSpPr>
        <p:spPr bwMode="auto">
          <a:xfrm>
            <a:off x="5114468" y="3400551"/>
            <a:ext cx="749300" cy="334962"/>
          </a:xfrm>
          <a:prstGeom prst="rect">
            <a:avLst/>
          </a:prstGeom>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Malware</a:t>
            </a:r>
            <a:br>
              <a:rPr lang="en-US" sz="1000" kern="0">
                <a:solidFill>
                  <a:schemeClr val="accent3"/>
                </a:solidFill>
                <a:latin typeface="CiscoSans Thin" panose="020B0203020201020303"/>
                <a:cs typeface="CiscoSansTT" panose="020B0503020201020303" pitchFamily="34" charset="0"/>
              </a:rPr>
            </a:br>
            <a:r>
              <a:rPr lang="en-US" sz="1000" kern="0">
                <a:solidFill>
                  <a:schemeClr val="accent3"/>
                </a:solidFill>
                <a:latin typeface="CiscoSans Thin" panose="020B0203020201020303"/>
                <a:cs typeface="CiscoSansTT" panose="020B0503020201020303" pitchFamily="34" charset="0"/>
              </a:rPr>
              <a:t>Detection</a:t>
            </a:r>
          </a:p>
        </p:txBody>
      </p:sp>
      <p:sp>
        <p:nvSpPr>
          <p:cNvPr id="199" name="Rectangle 198">
            <a:extLst>
              <a:ext uri="{FF2B5EF4-FFF2-40B4-BE49-F238E27FC236}">
                <a16:creationId xmlns:a16="http://schemas.microsoft.com/office/drawing/2014/main" id="{538F333A-8BD8-42D9-9452-6DE3B26E2CEA}"/>
              </a:ext>
            </a:extLst>
          </p:cNvPr>
          <p:cNvSpPr/>
          <p:nvPr/>
        </p:nvSpPr>
        <p:spPr bwMode="auto">
          <a:xfrm>
            <a:off x="7857900" y="2359226"/>
            <a:ext cx="760413" cy="334962"/>
          </a:xfrm>
          <a:prstGeom prst="rect">
            <a:avLst/>
          </a:prstGeom>
        </p:spPr>
        <p:txBody>
          <a:bodyPr anchor="ctr"/>
          <a:lstStyle/>
          <a:p>
            <a:pPr algn="ctr" defTabSz="456989" eaLnBrk="1" hangingPunct="1">
              <a:defRPr/>
            </a:pPr>
            <a:r>
              <a:rPr lang="en-US" sz="1000" kern="0">
                <a:solidFill>
                  <a:schemeClr val="accent3"/>
                </a:solidFill>
                <a:latin typeface="+mj-lt"/>
                <a:cs typeface="CiscoSansTT" panose="020B0503020201020303" pitchFamily="34" charset="0"/>
              </a:rPr>
              <a:t>Next-Gen IPS</a:t>
            </a:r>
          </a:p>
        </p:txBody>
      </p:sp>
      <p:sp>
        <p:nvSpPr>
          <p:cNvPr id="214" name="Rectangle 213">
            <a:extLst>
              <a:ext uri="{FF2B5EF4-FFF2-40B4-BE49-F238E27FC236}">
                <a16:creationId xmlns:a16="http://schemas.microsoft.com/office/drawing/2014/main" id="{3F85ECE8-9D1B-4AC5-851C-9E6101F2EB2E}"/>
              </a:ext>
            </a:extLst>
          </p:cNvPr>
          <p:cNvSpPr/>
          <p:nvPr/>
        </p:nvSpPr>
        <p:spPr>
          <a:xfrm>
            <a:off x="6080883" y="2359226"/>
            <a:ext cx="750887" cy="334962"/>
          </a:xfrm>
          <a:prstGeom prst="rect">
            <a:avLst/>
          </a:prstGeom>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Endpoint Security</a:t>
            </a:r>
          </a:p>
        </p:txBody>
      </p:sp>
      <p:sp>
        <p:nvSpPr>
          <p:cNvPr id="215" name="Rectangle 214">
            <a:extLst>
              <a:ext uri="{FF2B5EF4-FFF2-40B4-BE49-F238E27FC236}">
                <a16:creationId xmlns:a16="http://schemas.microsoft.com/office/drawing/2014/main" id="{DCA81A09-2870-49AB-BEE9-139373ED1CC9}"/>
              </a:ext>
            </a:extLst>
          </p:cNvPr>
          <p:cNvSpPr/>
          <p:nvPr/>
        </p:nvSpPr>
        <p:spPr>
          <a:xfrm>
            <a:off x="5057067" y="4482629"/>
            <a:ext cx="864103" cy="334963"/>
          </a:xfrm>
          <a:prstGeom prst="rect">
            <a:avLst/>
          </a:prstGeom>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Third party</a:t>
            </a:r>
          </a:p>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Sources</a:t>
            </a:r>
          </a:p>
        </p:txBody>
      </p:sp>
      <p:sp>
        <p:nvSpPr>
          <p:cNvPr id="216" name="Rectangle 215">
            <a:extLst>
              <a:ext uri="{FF2B5EF4-FFF2-40B4-BE49-F238E27FC236}">
                <a16:creationId xmlns:a16="http://schemas.microsoft.com/office/drawing/2014/main" id="{386266FA-3403-4692-81C2-BFE81E980221}"/>
              </a:ext>
            </a:extLst>
          </p:cNvPr>
          <p:cNvSpPr/>
          <p:nvPr/>
        </p:nvSpPr>
        <p:spPr bwMode="auto">
          <a:xfrm>
            <a:off x="5914195" y="4482629"/>
            <a:ext cx="1084263" cy="334962"/>
          </a:xfrm>
          <a:prstGeom prst="rect">
            <a:avLst/>
          </a:prstGeom>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Network</a:t>
            </a:r>
            <a:br>
              <a:rPr lang="en-US" sz="1000" kern="0">
                <a:solidFill>
                  <a:schemeClr val="accent3"/>
                </a:solidFill>
                <a:latin typeface="CiscoSans Thin" panose="020B0203020201020303"/>
                <a:cs typeface="CiscoSansTT" panose="020B0503020201020303" pitchFamily="34" charset="0"/>
              </a:rPr>
            </a:br>
            <a:r>
              <a:rPr lang="en-US" sz="1000" kern="0">
                <a:solidFill>
                  <a:schemeClr val="accent3"/>
                </a:solidFill>
                <a:latin typeface="CiscoSans Thin" panose="020B0203020201020303"/>
                <a:cs typeface="CiscoSansTT" panose="020B0503020201020303" pitchFamily="34" charset="0"/>
              </a:rPr>
              <a:t>Analytics</a:t>
            </a:r>
            <a:endParaRPr lang="en-US" sz="1000" kern="0" spc="50">
              <a:solidFill>
                <a:schemeClr val="accent3"/>
              </a:solidFill>
              <a:latin typeface="CiscoSans Thin" panose="020B0203020201020303"/>
              <a:cs typeface="CiscoSansTT" panose="020B0503020201020303" pitchFamily="34" charset="0"/>
            </a:endParaRPr>
          </a:p>
        </p:txBody>
      </p:sp>
      <p:grpSp>
        <p:nvGrpSpPr>
          <p:cNvPr id="11" name="Group 10">
            <a:extLst>
              <a:ext uri="{FF2B5EF4-FFF2-40B4-BE49-F238E27FC236}">
                <a16:creationId xmlns:a16="http://schemas.microsoft.com/office/drawing/2014/main" id="{E608F954-C082-694A-8134-8C5B345E7D0C}"/>
              </a:ext>
            </a:extLst>
          </p:cNvPr>
          <p:cNvGrpSpPr/>
          <p:nvPr/>
        </p:nvGrpSpPr>
        <p:grpSpPr>
          <a:xfrm>
            <a:off x="5260518" y="1839846"/>
            <a:ext cx="457200" cy="457200"/>
            <a:chOff x="5345397" y="1746434"/>
            <a:chExt cx="457200" cy="457200"/>
          </a:xfrm>
        </p:grpSpPr>
        <p:sp>
          <p:nvSpPr>
            <p:cNvPr id="220" name="Oval 219">
              <a:extLst>
                <a:ext uri="{FF2B5EF4-FFF2-40B4-BE49-F238E27FC236}">
                  <a16:creationId xmlns:a16="http://schemas.microsoft.com/office/drawing/2014/main" id="{543770B6-CA7C-4256-948F-4E331CB5AEE5}"/>
                </a:ext>
              </a:extLst>
            </p:cNvPr>
            <p:cNvSpPr/>
            <p:nvPr/>
          </p:nvSpPr>
          <p:spPr bwMode="auto">
            <a:xfrm>
              <a:off x="5345397" y="1746434"/>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a:latin typeface="CiscoSansTT" panose="020B0503020201020303" pitchFamily="34" charset="0"/>
                <a:cs typeface="CiscoSansTT" panose="020B0503020201020303" pitchFamily="34" charset="0"/>
              </a:endParaRPr>
            </a:p>
          </p:txBody>
        </p:sp>
        <p:grpSp>
          <p:nvGrpSpPr>
            <p:cNvPr id="221" name="Group 328">
              <a:extLst>
                <a:ext uri="{FF2B5EF4-FFF2-40B4-BE49-F238E27FC236}">
                  <a16:creationId xmlns:a16="http://schemas.microsoft.com/office/drawing/2014/main" id="{6949EA0A-5B71-404C-9C4F-A2B72DD0B54F}"/>
                </a:ext>
              </a:extLst>
            </p:cNvPr>
            <p:cNvGrpSpPr>
              <a:grpSpLocks/>
            </p:cNvGrpSpPr>
            <p:nvPr/>
          </p:nvGrpSpPr>
          <p:grpSpPr bwMode="auto">
            <a:xfrm>
              <a:off x="5429165" y="1893640"/>
              <a:ext cx="288925" cy="163513"/>
              <a:chOff x="2284685" y="3407524"/>
              <a:chExt cx="797134" cy="455567"/>
            </a:xfrm>
          </p:grpSpPr>
          <p:sp>
            <p:nvSpPr>
              <p:cNvPr id="222" name="Freeform 21">
                <a:extLst>
                  <a:ext uri="{FF2B5EF4-FFF2-40B4-BE49-F238E27FC236}">
                    <a16:creationId xmlns:a16="http://schemas.microsoft.com/office/drawing/2014/main" id="{A25AA377-F5C3-4D13-8ABB-7C6D780B5047}"/>
                  </a:ext>
                </a:extLst>
              </p:cNvPr>
              <p:cNvSpPr>
                <a:spLocks noChangeArrowheads="1"/>
              </p:cNvSpPr>
              <p:nvPr/>
            </p:nvSpPr>
            <p:spPr bwMode="auto">
              <a:xfrm>
                <a:off x="2284685" y="3407524"/>
                <a:ext cx="797134" cy="455567"/>
              </a:xfrm>
              <a:custGeom>
                <a:avLst/>
                <a:gdLst>
                  <a:gd name="T0" fmla="*/ 1202 w 1203"/>
                  <a:gd name="T1" fmla="*/ 341 h 681"/>
                  <a:gd name="T2" fmla="*/ 601 w 1203"/>
                  <a:gd name="T3" fmla="*/ 680 h 681"/>
                  <a:gd name="T4" fmla="*/ 0 w 1203"/>
                  <a:gd name="T5" fmla="*/ 341 h 681"/>
                  <a:gd name="T6" fmla="*/ 601 w 1203"/>
                  <a:gd name="T7" fmla="*/ 2 h 681"/>
                  <a:gd name="T8" fmla="*/ 1202 w 1203"/>
                  <a:gd name="T9" fmla="*/ 341 h 681"/>
                </a:gdLst>
                <a:ahLst/>
                <a:cxnLst>
                  <a:cxn ang="0">
                    <a:pos x="T0" y="T1"/>
                  </a:cxn>
                  <a:cxn ang="0">
                    <a:pos x="T2" y="T3"/>
                  </a:cxn>
                  <a:cxn ang="0">
                    <a:pos x="T4" y="T5"/>
                  </a:cxn>
                  <a:cxn ang="0">
                    <a:pos x="T6" y="T7"/>
                  </a:cxn>
                  <a:cxn ang="0">
                    <a:pos x="T8" y="T9"/>
                  </a:cxn>
                </a:cxnLst>
                <a:rect l="0" t="0" r="r" b="b"/>
                <a:pathLst>
                  <a:path w="1203" h="681">
                    <a:moveTo>
                      <a:pt x="1202" y="341"/>
                    </a:moveTo>
                    <a:cubicBezTo>
                      <a:pt x="1202" y="341"/>
                      <a:pt x="932" y="680"/>
                      <a:pt x="601" y="680"/>
                    </a:cubicBezTo>
                    <a:cubicBezTo>
                      <a:pt x="270" y="680"/>
                      <a:pt x="0" y="341"/>
                      <a:pt x="0" y="341"/>
                    </a:cubicBezTo>
                    <a:cubicBezTo>
                      <a:pt x="0" y="341"/>
                      <a:pt x="270" y="2"/>
                      <a:pt x="601" y="2"/>
                    </a:cubicBezTo>
                    <a:cubicBezTo>
                      <a:pt x="932" y="0"/>
                      <a:pt x="1202" y="341"/>
                      <a:pt x="1202" y="341"/>
                    </a:cubicBezTo>
                  </a:path>
                </a:pathLst>
              </a:custGeom>
              <a:solidFill>
                <a:schemeClr val="tx2"/>
              </a:solidFill>
              <a:ln w="25400" cap="rnd">
                <a:solidFill>
                  <a:schemeClr val="accent1"/>
                </a:solidFill>
                <a:round/>
                <a:headEnd/>
                <a:tailEnd/>
              </a:ln>
              <a:effectLst/>
              <a:extLst>
                <a:ext uri="{909E8E84-426E-40dd-AFC4-6F175D3DCCD1}"/>
                <a:ext uri="{AF507438-7753-43e0-B8FC-AC1667EBCBE1}"/>
              </a:extLst>
            </p:spPr>
            <p:txBody>
              <a:bodyPr wrap="none" anchor="ctr"/>
              <a:lstStyle/>
              <a:p>
                <a:pPr defTabSz="914400" eaLnBrk="1" fontAlgn="auto" hangingPunct="1">
                  <a:spcBef>
                    <a:spcPts val="0"/>
                  </a:spcBef>
                  <a:spcAft>
                    <a:spcPts val="0"/>
                  </a:spcAft>
                  <a:defRPr/>
                </a:pPr>
                <a:endParaRPr lang="en-US" sz="1000" kern="0">
                  <a:solidFill>
                    <a:srgbClr val="333333"/>
                  </a:solidFill>
                  <a:latin typeface="CiscoSansTT" panose="020B0503020201020303" pitchFamily="34" charset="0"/>
                  <a:cs typeface="CiscoSansTT" panose="020B0503020201020303" pitchFamily="34" charset="0"/>
                </a:endParaRPr>
              </a:p>
            </p:txBody>
          </p:sp>
          <p:sp>
            <p:nvSpPr>
              <p:cNvPr id="224" name="Freeform 22">
                <a:extLst>
                  <a:ext uri="{FF2B5EF4-FFF2-40B4-BE49-F238E27FC236}">
                    <a16:creationId xmlns:a16="http://schemas.microsoft.com/office/drawing/2014/main" id="{1B3FECE8-AD2A-4395-9B2E-1ED1B2BB13AE}"/>
                  </a:ext>
                </a:extLst>
              </p:cNvPr>
              <p:cNvSpPr>
                <a:spLocks noChangeArrowheads="1"/>
              </p:cNvSpPr>
              <p:nvPr/>
            </p:nvSpPr>
            <p:spPr bwMode="auto">
              <a:xfrm>
                <a:off x="2534338" y="3482716"/>
                <a:ext cx="297830" cy="305184"/>
              </a:xfrm>
              <a:custGeom>
                <a:avLst/>
                <a:gdLst>
                  <a:gd name="T0" fmla="*/ 450 w 451"/>
                  <a:gd name="T1" fmla="*/ 225 h 451"/>
                  <a:gd name="T2" fmla="*/ 420 w 451"/>
                  <a:gd name="T3" fmla="*/ 338 h 451"/>
                  <a:gd name="T4" fmla="*/ 338 w 451"/>
                  <a:gd name="T5" fmla="*/ 420 h 451"/>
                  <a:gd name="T6" fmla="*/ 225 w 451"/>
                  <a:gd name="T7" fmla="*/ 450 h 451"/>
                  <a:gd name="T8" fmla="*/ 112 w 451"/>
                  <a:gd name="T9" fmla="*/ 420 h 451"/>
                  <a:gd name="T10" fmla="*/ 30 w 451"/>
                  <a:gd name="T11" fmla="*/ 338 h 451"/>
                  <a:gd name="T12" fmla="*/ 0 w 451"/>
                  <a:gd name="T13" fmla="*/ 225 h 451"/>
                  <a:gd name="T14" fmla="*/ 30 w 451"/>
                  <a:gd name="T15" fmla="*/ 113 h 451"/>
                  <a:gd name="T16" fmla="*/ 112 w 451"/>
                  <a:gd name="T17" fmla="*/ 30 h 451"/>
                  <a:gd name="T18" fmla="*/ 225 w 451"/>
                  <a:gd name="T19" fmla="*/ 0 h 451"/>
                  <a:gd name="T20" fmla="*/ 338 w 451"/>
                  <a:gd name="T21" fmla="*/ 30 h 451"/>
                  <a:gd name="T22" fmla="*/ 420 w 451"/>
                  <a:gd name="T23" fmla="*/ 113 h 451"/>
                  <a:gd name="T24" fmla="*/ 450 w 451"/>
                  <a:gd name="T25" fmla="*/ 22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 h="451">
                    <a:moveTo>
                      <a:pt x="450" y="225"/>
                    </a:moveTo>
                    <a:cubicBezTo>
                      <a:pt x="450" y="267"/>
                      <a:pt x="441" y="302"/>
                      <a:pt x="420" y="338"/>
                    </a:cubicBezTo>
                    <a:cubicBezTo>
                      <a:pt x="399" y="374"/>
                      <a:pt x="373" y="399"/>
                      <a:pt x="338" y="420"/>
                    </a:cubicBezTo>
                    <a:cubicBezTo>
                      <a:pt x="302" y="441"/>
                      <a:pt x="266" y="450"/>
                      <a:pt x="225" y="450"/>
                    </a:cubicBezTo>
                    <a:cubicBezTo>
                      <a:pt x="184" y="450"/>
                      <a:pt x="147" y="441"/>
                      <a:pt x="112" y="420"/>
                    </a:cubicBezTo>
                    <a:cubicBezTo>
                      <a:pt x="76" y="399"/>
                      <a:pt x="51" y="374"/>
                      <a:pt x="30" y="338"/>
                    </a:cubicBezTo>
                    <a:cubicBezTo>
                      <a:pt x="9" y="302"/>
                      <a:pt x="0" y="266"/>
                      <a:pt x="0" y="225"/>
                    </a:cubicBezTo>
                    <a:cubicBezTo>
                      <a:pt x="0" y="183"/>
                      <a:pt x="9" y="149"/>
                      <a:pt x="30" y="113"/>
                    </a:cubicBezTo>
                    <a:cubicBezTo>
                      <a:pt x="51" y="77"/>
                      <a:pt x="76" y="51"/>
                      <a:pt x="112" y="30"/>
                    </a:cubicBezTo>
                    <a:cubicBezTo>
                      <a:pt x="147" y="9"/>
                      <a:pt x="184" y="0"/>
                      <a:pt x="225" y="0"/>
                    </a:cubicBezTo>
                    <a:cubicBezTo>
                      <a:pt x="266" y="0"/>
                      <a:pt x="302" y="9"/>
                      <a:pt x="338" y="30"/>
                    </a:cubicBezTo>
                    <a:cubicBezTo>
                      <a:pt x="373" y="51"/>
                      <a:pt x="399" y="77"/>
                      <a:pt x="420" y="113"/>
                    </a:cubicBezTo>
                    <a:cubicBezTo>
                      <a:pt x="441" y="149"/>
                      <a:pt x="450" y="184"/>
                      <a:pt x="450" y="225"/>
                    </a:cubicBezTo>
                  </a:path>
                </a:pathLst>
              </a:custGeom>
              <a:solidFill>
                <a:srgbClr val="FFFFFF"/>
              </a:solidFill>
              <a:ln>
                <a:noFill/>
              </a:ln>
              <a:effectLst/>
              <a:extLst>
                <a:ext uri="{91240B29-F687-4f45-9708-019B960494DF}"/>
                <a:ext uri="{AF507438-7753-43e0-B8FC-AC1667EBCBE1}"/>
              </a:extLst>
            </p:spPr>
            <p:txBody>
              <a:bodyPr wrap="none" anchor="ctr"/>
              <a:lstStyle/>
              <a:p>
                <a:pPr defTabSz="914400" eaLnBrk="1" fontAlgn="auto" hangingPunct="1">
                  <a:spcBef>
                    <a:spcPts val="0"/>
                  </a:spcBef>
                  <a:spcAft>
                    <a:spcPts val="0"/>
                  </a:spcAft>
                  <a:defRPr/>
                </a:pPr>
                <a:endParaRPr lang="en-US" sz="1000" kern="0">
                  <a:solidFill>
                    <a:srgbClr val="333333"/>
                  </a:solidFill>
                  <a:latin typeface="CiscoSansTT" panose="020B0503020201020303" pitchFamily="34" charset="0"/>
                  <a:cs typeface="CiscoSansTT" panose="020B0503020201020303" pitchFamily="34" charset="0"/>
                </a:endParaRPr>
              </a:p>
            </p:txBody>
          </p:sp>
          <p:sp>
            <p:nvSpPr>
              <p:cNvPr id="226" name="Freeform 23">
                <a:extLst>
                  <a:ext uri="{FF2B5EF4-FFF2-40B4-BE49-F238E27FC236}">
                    <a16:creationId xmlns:a16="http://schemas.microsoft.com/office/drawing/2014/main" id="{5DA0EA44-B63B-434C-BBC1-BDFD4AA7531B}"/>
                  </a:ext>
                </a:extLst>
              </p:cNvPr>
              <p:cNvSpPr>
                <a:spLocks noChangeArrowheads="1"/>
              </p:cNvSpPr>
              <p:nvPr/>
            </p:nvSpPr>
            <p:spPr bwMode="auto">
              <a:xfrm>
                <a:off x="2534338" y="3482716"/>
                <a:ext cx="297830" cy="305184"/>
              </a:xfrm>
              <a:custGeom>
                <a:avLst/>
                <a:gdLst>
                  <a:gd name="T0" fmla="*/ 450 w 451"/>
                  <a:gd name="T1" fmla="*/ 225 h 451"/>
                  <a:gd name="T2" fmla="*/ 420 w 451"/>
                  <a:gd name="T3" fmla="*/ 338 h 451"/>
                  <a:gd name="T4" fmla="*/ 338 w 451"/>
                  <a:gd name="T5" fmla="*/ 420 h 451"/>
                  <a:gd name="T6" fmla="*/ 225 w 451"/>
                  <a:gd name="T7" fmla="*/ 450 h 451"/>
                  <a:gd name="T8" fmla="*/ 112 w 451"/>
                  <a:gd name="T9" fmla="*/ 420 h 451"/>
                  <a:gd name="T10" fmla="*/ 30 w 451"/>
                  <a:gd name="T11" fmla="*/ 338 h 451"/>
                  <a:gd name="T12" fmla="*/ 0 w 451"/>
                  <a:gd name="T13" fmla="*/ 225 h 451"/>
                  <a:gd name="T14" fmla="*/ 30 w 451"/>
                  <a:gd name="T15" fmla="*/ 113 h 451"/>
                  <a:gd name="T16" fmla="*/ 112 w 451"/>
                  <a:gd name="T17" fmla="*/ 30 h 451"/>
                  <a:gd name="T18" fmla="*/ 225 w 451"/>
                  <a:gd name="T19" fmla="*/ 0 h 451"/>
                  <a:gd name="T20" fmla="*/ 338 w 451"/>
                  <a:gd name="T21" fmla="*/ 30 h 451"/>
                  <a:gd name="T22" fmla="*/ 420 w 451"/>
                  <a:gd name="T23" fmla="*/ 113 h 451"/>
                  <a:gd name="T24" fmla="*/ 450 w 451"/>
                  <a:gd name="T25" fmla="*/ 22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 h="451">
                    <a:moveTo>
                      <a:pt x="450" y="225"/>
                    </a:moveTo>
                    <a:cubicBezTo>
                      <a:pt x="450" y="267"/>
                      <a:pt x="441" y="302"/>
                      <a:pt x="420" y="338"/>
                    </a:cubicBezTo>
                    <a:cubicBezTo>
                      <a:pt x="399" y="374"/>
                      <a:pt x="373" y="399"/>
                      <a:pt x="338" y="420"/>
                    </a:cubicBezTo>
                    <a:cubicBezTo>
                      <a:pt x="302" y="441"/>
                      <a:pt x="266" y="450"/>
                      <a:pt x="225" y="450"/>
                    </a:cubicBezTo>
                    <a:cubicBezTo>
                      <a:pt x="184" y="450"/>
                      <a:pt x="147" y="441"/>
                      <a:pt x="112" y="420"/>
                    </a:cubicBezTo>
                    <a:cubicBezTo>
                      <a:pt x="76" y="399"/>
                      <a:pt x="51" y="374"/>
                      <a:pt x="30" y="338"/>
                    </a:cubicBezTo>
                    <a:cubicBezTo>
                      <a:pt x="9" y="302"/>
                      <a:pt x="0" y="266"/>
                      <a:pt x="0" y="225"/>
                    </a:cubicBezTo>
                    <a:cubicBezTo>
                      <a:pt x="0" y="183"/>
                      <a:pt x="9" y="149"/>
                      <a:pt x="30" y="113"/>
                    </a:cubicBezTo>
                    <a:cubicBezTo>
                      <a:pt x="51" y="77"/>
                      <a:pt x="76" y="51"/>
                      <a:pt x="112" y="30"/>
                    </a:cubicBezTo>
                    <a:cubicBezTo>
                      <a:pt x="147" y="9"/>
                      <a:pt x="184" y="0"/>
                      <a:pt x="225" y="0"/>
                    </a:cubicBezTo>
                    <a:cubicBezTo>
                      <a:pt x="266" y="0"/>
                      <a:pt x="302" y="9"/>
                      <a:pt x="338" y="30"/>
                    </a:cubicBezTo>
                    <a:cubicBezTo>
                      <a:pt x="373" y="51"/>
                      <a:pt x="399" y="77"/>
                      <a:pt x="420" y="113"/>
                    </a:cubicBezTo>
                    <a:cubicBezTo>
                      <a:pt x="441" y="149"/>
                      <a:pt x="450" y="184"/>
                      <a:pt x="450" y="225"/>
                    </a:cubicBezTo>
                  </a:path>
                </a:pathLst>
              </a:custGeom>
              <a:noFill/>
              <a:ln w="25400" cap="rnd">
                <a:solidFill>
                  <a:srgbClr val="FFFFFF"/>
                </a:solidFill>
                <a:round/>
                <a:headEnd/>
                <a:tailEnd/>
              </a:ln>
              <a:effectLst/>
              <a:extLst>
                <a:ext uri="{909E8E84-426E-40dd-AFC4-6F175D3DCCD1}"/>
                <a:ext uri="{AF507438-7753-43e0-B8FC-AC1667EBCBE1}"/>
              </a:extLst>
            </p:spPr>
            <p:txBody>
              <a:bodyPr wrap="none" anchor="ctr"/>
              <a:lstStyle/>
              <a:p>
                <a:pPr defTabSz="914400" eaLnBrk="1" fontAlgn="auto" hangingPunct="1">
                  <a:spcBef>
                    <a:spcPts val="0"/>
                  </a:spcBef>
                  <a:spcAft>
                    <a:spcPts val="0"/>
                  </a:spcAft>
                  <a:defRPr/>
                </a:pPr>
                <a:endParaRPr lang="en-US" sz="1000" kern="0">
                  <a:solidFill>
                    <a:srgbClr val="333333"/>
                  </a:solidFill>
                  <a:latin typeface="CiscoSansTT" panose="020B0503020201020303" pitchFamily="34" charset="0"/>
                  <a:cs typeface="CiscoSansTT" panose="020B0503020201020303" pitchFamily="34" charset="0"/>
                </a:endParaRPr>
              </a:p>
            </p:txBody>
          </p:sp>
          <p:sp>
            <p:nvSpPr>
              <p:cNvPr id="227" name="Freeform 24">
                <a:extLst>
                  <a:ext uri="{FF2B5EF4-FFF2-40B4-BE49-F238E27FC236}">
                    <a16:creationId xmlns:a16="http://schemas.microsoft.com/office/drawing/2014/main" id="{00B322CC-654E-48CA-ACD9-DC7D7711A055}"/>
                  </a:ext>
                </a:extLst>
              </p:cNvPr>
              <p:cNvSpPr>
                <a:spLocks noChangeArrowheads="1"/>
              </p:cNvSpPr>
              <p:nvPr/>
            </p:nvSpPr>
            <p:spPr bwMode="auto">
              <a:xfrm>
                <a:off x="2591275" y="3544638"/>
                <a:ext cx="179576" cy="181340"/>
              </a:xfrm>
              <a:custGeom>
                <a:avLst/>
                <a:gdLst>
                  <a:gd name="T0" fmla="*/ 204 w 271"/>
                  <a:gd name="T1" fmla="*/ 135 h 271"/>
                  <a:gd name="T2" fmla="*/ 135 w 271"/>
                  <a:gd name="T3" fmla="*/ 66 h 271"/>
                  <a:gd name="T4" fmla="*/ 175 w 271"/>
                  <a:gd name="T5" fmla="*/ 6 h 271"/>
                  <a:gd name="T6" fmla="*/ 135 w 271"/>
                  <a:gd name="T7" fmla="*/ 0 h 271"/>
                  <a:gd name="T8" fmla="*/ 0 w 271"/>
                  <a:gd name="T9" fmla="*/ 135 h 271"/>
                  <a:gd name="T10" fmla="*/ 135 w 271"/>
                  <a:gd name="T11" fmla="*/ 270 h 271"/>
                  <a:gd name="T12" fmla="*/ 270 w 271"/>
                  <a:gd name="T13" fmla="*/ 135 h 271"/>
                  <a:gd name="T14" fmla="*/ 265 w 271"/>
                  <a:gd name="T15" fmla="*/ 96 h 271"/>
                  <a:gd name="T16" fmla="*/ 204 w 271"/>
                  <a:gd name="T17" fmla="*/ 13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271">
                    <a:moveTo>
                      <a:pt x="204" y="135"/>
                    </a:moveTo>
                    <a:cubicBezTo>
                      <a:pt x="167" y="135"/>
                      <a:pt x="135" y="106"/>
                      <a:pt x="135" y="66"/>
                    </a:cubicBezTo>
                    <a:cubicBezTo>
                      <a:pt x="135" y="40"/>
                      <a:pt x="151" y="16"/>
                      <a:pt x="175" y="6"/>
                    </a:cubicBezTo>
                    <a:cubicBezTo>
                      <a:pt x="162" y="3"/>
                      <a:pt x="149" y="0"/>
                      <a:pt x="135" y="0"/>
                    </a:cubicBezTo>
                    <a:cubicBezTo>
                      <a:pt x="61" y="0"/>
                      <a:pt x="0" y="61"/>
                      <a:pt x="0" y="135"/>
                    </a:cubicBezTo>
                    <a:cubicBezTo>
                      <a:pt x="0" y="209"/>
                      <a:pt x="60" y="270"/>
                      <a:pt x="135" y="270"/>
                    </a:cubicBezTo>
                    <a:cubicBezTo>
                      <a:pt x="209" y="270"/>
                      <a:pt x="270" y="209"/>
                      <a:pt x="270" y="135"/>
                    </a:cubicBezTo>
                    <a:cubicBezTo>
                      <a:pt x="270" y="122"/>
                      <a:pt x="268" y="109"/>
                      <a:pt x="265" y="96"/>
                    </a:cubicBezTo>
                    <a:cubicBezTo>
                      <a:pt x="257" y="119"/>
                      <a:pt x="233" y="135"/>
                      <a:pt x="204" y="135"/>
                    </a:cubicBezTo>
                  </a:path>
                </a:pathLst>
              </a:custGeom>
              <a:solidFill>
                <a:schemeClr val="bg1">
                  <a:lumMod val="75000"/>
                </a:schemeClr>
              </a:solidFill>
              <a:ln>
                <a:noFill/>
              </a:ln>
              <a:effectLst/>
              <a:extLst>
                <a:ext uri="{91240B29-F687-4f45-9708-019B960494DF}"/>
                <a:ext uri="{AF507438-7753-43e0-B8FC-AC1667EBCBE1}"/>
              </a:extLst>
            </p:spPr>
            <p:txBody>
              <a:bodyPr wrap="none" anchor="ctr"/>
              <a:lstStyle/>
              <a:p>
                <a:pPr defTabSz="914400" eaLnBrk="1" fontAlgn="auto" hangingPunct="1">
                  <a:spcBef>
                    <a:spcPts val="0"/>
                  </a:spcBef>
                  <a:spcAft>
                    <a:spcPts val="0"/>
                  </a:spcAft>
                  <a:defRPr/>
                </a:pPr>
                <a:endParaRPr lang="en-US" sz="1000" kern="0">
                  <a:solidFill>
                    <a:srgbClr val="333333"/>
                  </a:solidFill>
                  <a:latin typeface="CiscoSansTT" panose="020B0503020201020303" pitchFamily="34" charset="0"/>
                  <a:cs typeface="CiscoSansTT" panose="020B0503020201020303" pitchFamily="34" charset="0"/>
                </a:endParaRPr>
              </a:p>
            </p:txBody>
          </p:sp>
        </p:grpSp>
      </p:grpSp>
      <p:sp>
        <p:nvSpPr>
          <p:cNvPr id="219" name="Rectangle 218">
            <a:extLst>
              <a:ext uri="{FF2B5EF4-FFF2-40B4-BE49-F238E27FC236}">
                <a16:creationId xmlns:a16="http://schemas.microsoft.com/office/drawing/2014/main" id="{EF96CF4A-816D-4B8F-8473-0D95C6907ED4}"/>
              </a:ext>
            </a:extLst>
          </p:cNvPr>
          <p:cNvSpPr/>
          <p:nvPr/>
        </p:nvSpPr>
        <p:spPr bwMode="auto">
          <a:xfrm>
            <a:off x="5119231" y="2359226"/>
            <a:ext cx="739774" cy="334963"/>
          </a:xfrm>
          <a:prstGeom prst="rect">
            <a:avLst/>
          </a:prstGeom>
        </p:spPr>
        <p:txBody>
          <a:bodyPr anchor="ctr"/>
          <a:lstStyle/>
          <a:p>
            <a:pPr algn="ctr" defTabSz="456989" eaLnBrk="1" hangingPunct="1">
              <a:defRPr/>
            </a:pPr>
            <a:r>
              <a:rPr lang="en-US" sz="1000" kern="0">
                <a:solidFill>
                  <a:schemeClr val="accent3"/>
                </a:solidFill>
                <a:latin typeface="+mj-lt"/>
                <a:cs typeface="CiscoSansTT" panose="020B0503020201020303" pitchFamily="34" charset="0"/>
              </a:rPr>
              <a:t>Threat Intel</a:t>
            </a:r>
            <a:endParaRPr lang="en-US" sz="1000" kern="0" spc="50">
              <a:solidFill>
                <a:schemeClr val="accent3"/>
              </a:solidFill>
              <a:latin typeface="+mj-lt"/>
              <a:cs typeface="CiscoSansTT" panose="020B0503020201020303" pitchFamily="34" charset="0"/>
            </a:endParaRPr>
          </a:p>
        </p:txBody>
      </p:sp>
      <p:grpSp>
        <p:nvGrpSpPr>
          <p:cNvPr id="6" name="Group 5">
            <a:extLst>
              <a:ext uri="{FF2B5EF4-FFF2-40B4-BE49-F238E27FC236}">
                <a16:creationId xmlns:a16="http://schemas.microsoft.com/office/drawing/2014/main" id="{5C9763B3-069A-C048-9E6C-8C555410E4AC}"/>
              </a:ext>
            </a:extLst>
          </p:cNvPr>
          <p:cNvGrpSpPr/>
          <p:nvPr/>
        </p:nvGrpSpPr>
        <p:grpSpPr>
          <a:xfrm>
            <a:off x="8008713" y="3959379"/>
            <a:ext cx="458787" cy="458788"/>
            <a:chOff x="8011863" y="3856466"/>
            <a:chExt cx="458787" cy="458788"/>
          </a:xfrm>
        </p:grpSpPr>
        <p:sp>
          <p:nvSpPr>
            <p:cNvPr id="231" name="Oval 230">
              <a:extLst>
                <a:ext uri="{FF2B5EF4-FFF2-40B4-BE49-F238E27FC236}">
                  <a16:creationId xmlns:a16="http://schemas.microsoft.com/office/drawing/2014/main" id="{1510A8AA-29E7-4805-A741-8D04E016E2E0}"/>
                </a:ext>
              </a:extLst>
            </p:cNvPr>
            <p:cNvSpPr/>
            <p:nvPr/>
          </p:nvSpPr>
          <p:spPr bwMode="auto">
            <a:xfrm>
              <a:off x="8011863" y="3856466"/>
              <a:ext cx="458787" cy="458788"/>
            </a:xfrm>
            <a:prstGeom prst="ellipse">
              <a:avLst/>
            </a:prstGeom>
            <a:solidFill>
              <a:schemeClr val="accent3"/>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000" kern="0">
                <a:solidFill>
                  <a:srgbClr val="005073"/>
                </a:solidFill>
                <a:latin typeface="CiscoSans Thin" panose="020B0203020201020303"/>
                <a:ea typeface=""/>
                <a:cs typeface="CiscoSansTT" panose="020B0503020201020303" pitchFamily="34" charset="0"/>
              </a:endParaRPr>
            </a:p>
          </p:txBody>
        </p:sp>
        <p:grpSp>
          <p:nvGrpSpPr>
            <p:cNvPr id="232" name="Group 231">
              <a:extLst>
                <a:ext uri="{FF2B5EF4-FFF2-40B4-BE49-F238E27FC236}">
                  <a16:creationId xmlns:a16="http://schemas.microsoft.com/office/drawing/2014/main" id="{537DA884-D499-4887-89FD-BEC96241FC48}"/>
                </a:ext>
              </a:extLst>
            </p:cNvPr>
            <p:cNvGrpSpPr/>
            <p:nvPr/>
          </p:nvGrpSpPr>
          <p:grpSpPr bwMode="auto">
            <a:xfrm>
              <a:off x="8098215" y="4004755"/>
              <a:ext cx="286547" cy="206775"/>
              <a:chOff x="5394597" y="2462878"/>
              <a:chExt cx="1425845" cy="1031690"/>
            </a:xfrm>
            <a:solidFill>
              <a:schemeClr val="accent2"/>
            </a:solidFill>
          </p:grpSpPr>
          <p:grpSp>
            <p:nvGrpSpPr>
              <p:cNvPr id="253" name="Group 252">
                <a:extLst>
                  <a:ext uri="{FF2B5EF4-FFF2-40B4-BE49-F238E27FC236}">
                    <a16:creationId xmlns:a16="http://schemas.microsoft.com/office/drawing/2014/main" id="{EC560550-6911-49C4-93C6-28EFBF2AD9C9}"/>
                  </a:ext>
                </a:extLst>
              </p:cNvPr>
              <p:cNvGrpSpPr/>
              <p:nvPr/>
            </p:nvGrpSpPr>
            <p:grpSpPr>
              <a:xfrm>
                <a:off x="5394597" y="2462878"/>
                <a:ext cx="474578" cy="1031690"/>
                <a:chOff x="5137297" y="2647950"/>
                <a:chExt cx="652130" cy="1417674"/>
              </a:xfrm>
              <a:grpFill/>
            </p:grpSpPr>
            <p:sp>
              <p:nvSpPr>
                <p:cNvPr id="261" name="Oval 260">
                  <a:extLst>
                    <a:ext uri="{FF2B5EF4-FFF2-40B4-BE49-F238E27FC236}">
                      <a16:creationId xmlns:a16="http://schemas.microsoft.com/office/drawing/2014/main" id="{77F907B1-D29F-4470-A857-4CDC55580983}"/>
                    </a:ext>
                  </a:extLst>
                </p:cNvPr>
                <p:cNvSpPr/>
                <p:nvPr/>
              </p:nvSpPr>
              <p:spPr>
                <a:xfrm>
                  <a:off x="5257800" y="2647950"/>
                  <a:ext cx="411125" cy="411125"/>
                </a:xfrm>
                <a:prstGeom prst="ellipse">
                  <a:avLst/>
                </a:prstGeom>
                <a:solidFill>
                  <a:schemeClr val="accent1"/>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000" kern="0">
                    <a:solidFill>
                      <a:srgbClr val="005073"/>
                    </a:solidFill>
                    <a:latin typeface="CiscoSans Thin" panose="020B0203020201020303"/>
                    <a:ea typeface=""/>
                    <a:cs typeface="CiscoSansTT" panose="020B0503020201020303" pitchFamily="34" charset="0"/>
                  </a:endParaRPr>
                </a:p>
              </p:txBody>
            </p:sp>
            <p:sp>
              <p:nvSpPr>
                <p:cNvPr id="264" name="Rounded Rectangle 352">
                  <a:extLst>
                    <a:ext uri="{FF2B5EF4-FFF2-40B4-BE49-F238E27FC236}">
                      <a16:creationId xmlns:a16="http://schemas.microsoft.com/office/drawing/2014/main" id="{1296B5AE-D04D-4F89-8EDF-B6859F18DC1C}"/>
                    </a:ext>
                  </a:extLst>
                </p:cNvPr>
                <p:cNvSpPr/>
                <p:nvPr/>
              </p:nvSpPr>
              <p:spPr>
                <a:xfrm>
                  <a:off x="5137297" y="3165401"/>
                  <a:ext cx="652130" cy="900223"/>
                </a:xfrm>
                <a:prstGeom prst="roundRect">
                  <a:avLst>
                    <a:gd name="adj" fmla="val 24276"/>
                  </a:avLst>
                </a:prstGeom>
                <a:solidFill>
                  <a:schemeClr val="accent1"/>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000" kern="0">
                    <a:solidFill>
                      <a:srgbClr val="005073"/>
                    </a:solidFill>
                    <a:latin typeface="CiscoSans Thin" panose="020B0203020201020303"/>
                    <a:ea typeface=""/>
                    <a:cs typeface="CiscoSansTT" panose="020B0503020201020303" pitchFamily="34" charset="0"/>
                  </a:endParaRPr>
                </a:p>
              </p:txBody>
            </p:sp>
          </p:grpSp>
          <p:grpSp>
            <p:nvGrpSpPr>
              <p:cNvPr id="254" name="Group 253">
                <a:extLst>
                  <a:ext uri="{FF2B5EF4-FFF2-40B4-BE49-F238E27FC236}">
                    <a16:creationId xmlns:a16="http://schemas.microsoft.com/office/drawing/2014/main" id="{8D9A0738-B26D-49EB-9CD2-949B5C6AE477}"/>
                  </a:ext>
                </a:extLst>
              </p:cNvPr>
              <p:cNvGrpSpPr/>
              <p:nvPr/>
            </p:nvGrpSpPr>
            <p:grpSpPr>
              <a:xfrm>
                <a:off x="6345864" y="2462878"/>
                <a:ext cx="474578" cy="1031690"/>
                <a:chOff x="5137297" y="2647950"/>
                <a:chExt cx="652130" cy="1417674"/>
              </a:xfrm>
              <a:grpFill/>
            </p:grpSpPr>
            <p:sp>
              <p:nvSpPr>
                <p:cNvPr id="255" name="Oval 254">
                  <a:extLst>
                    <a:ext uri="{FF2B5EF4-FFF2-40B4-BE49-F238E27FC236}">
                      <a16:creationId xmlns:a16="http://schemas.microsoft.com/office/drawing/2014/main" id="{39A4951E-727E-4810-959C-37F0553174AD}"/>
                    </a:ext>
                  </a:extLst>
                </p:cNvPr>
                <p:cNvSpPr/>
                <p:nvPr/>
              </p:nvSpPr>
              <p:spPr>
                <a:xfrm>
                  <a:off x="5257800" y="2647950"/>
                  <a:ext cx="411125" cy="411125"/>
                </a:xfrm>
                <a:prstGeom prst="ellipse">
                  <a:avLst/>
                </a:prstGeom>
                <a:grp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000" kern="0">
                    <a:solidFill>
                      <a:srgbClr val="005073"/>
                    </a:solidFill>
                    <a:latin typeface="CiscoSans Thin" panose="020B0203020201020303"/>
                    <a:ea typeface=""/>
                    <a:cs typeface="CiscoSansTT" panose="020B0503020201020303" pitchFamily="34" charset="0"/>
                  </a:endParaRPr>
                </a:p>
              </p:txBody>
            </p:sp>
            <p:sp>
              <p:nvSpPr>
                <p:cNvPr id="258" name="Rounded Rectangle 350">
                  <a:extLst>
                    <a:ext uri="{FF2B5EF4-FFF2-40B4-BE49-F238E27FC236}">
                      <a16:creationId xmlns:a16="http://schemas.microsoft.com/office/drawing/2014/main" id="{9BB18BAB-9577-48F5-BB68-E1956DE285C5}"/>
                    </a:ext>
                  </a:extLst>
                </p:cNvPr>
                <p:cNvSpPr/>
                <p:nvPr/>
              </p:nvSpPr>
              <p:spPr>
                <a:xfrm>
                  <a:off x="5137297" y="3165401"/>
                  <a:ext cx="652130" cy="900223"/>
                </a:xfrm>
                <a:prstGeom prst="roundRect">
                  <a:avLst>
                    <a:gd name="adj" fmla="val 24276"/>
                  </a:avLst>
                </a:prstGeom>
                <a:grp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000" kern="0">
                    <a:solidFill>
                      <a:srgbClr val="005073"/>
                    </a:solidFill>
                    <a:latin typeface="CiscoSans Thin" panose="020B0203020201020303"/>
                    <a:ea typeface=""/>
                    <a:cs typeface="CiscoSansTT" panose="020B0503020201020303" pitchFamily="34" charset="0"/>
                  </a:endParaRPr>
                </a:p>
              </p:txBody>
            </p:sp>
          </p:grpSp>
        </p:grpSp>
        <p:grpSp>
          <p:nvGrpSpPr>
            <p:cNvPr id="233" name="Group 232">
              <a:extLst>
                <a:ext uri="{FF2B5EF4-FFF2-40B4-BE49-F238E27FC236}">
                  <a16:creationId xmlns:a16="http://schemas.microsoft.com/office/drawing/2014/main" id="{FFA5AC9D-23CC-4ED0-8897-57E35A328176}"/>
                </a:ext>
              </a:extLst>
            </p:cNvPr>
            <p:cNvGrpSpPr/>
            <p:nvPr/>
          </p:nvGrpSpPr>
          <p:grpSpPr bwMode="auto">
            <a:xfrm>
              <a:off x="8175960" y="3952966"/>
              <a:ext cx="131056" cy="284136"/>
              <a:chOff x="5781101" y="2204483"/>
              <a:chExt cx="652130" cy="1417674"/>
            </a:xfrm>
            <a:solidFill>
              <a:srgbClr val="005073"/>
            </a:solidFill>
          </p:grpSpPr>
          <p:sp>
            <p:nvSpPr>
              <p:cNvPr id="251" name="Oval 250">
                <a:extLst>
                  <a:ext uri="{FF2B5EF4-FFF2-40B4-BE49-F238E27FC236}">
                    <a16:creationId xmlns:a16="http://schemas.microsoft.com/office/drawing/2014/main" id="{864CFBE9-2B92-47A3-B9B5-A658220828FD}"/>
                  </a:ext>
                </a:extLst>
              </p:cNvPr>
              <p:cNvSpPr/>
              <p:nvPr/>
            </p:nvSpPr>
            <p:spPr>
              <a:xfrm>
                <a:off x="5901604" y="2204483"/>
                <a:ext cx="411125" cy="411125"/>
              </a:xfrm>
              <a:prstGeom prst="ellipse">
                <a:avLst/>
              </a:prstGeom>
              <a:solidFill>
                <a:schemeClr val="accent5"/>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000" kern="0">
                  <a:solidFill>
                    <a:srgbClr val="005073"/>
                  </a:solidFill>
                  <a:latin typeface="CiscoSans Thin" panose="020B0203020201020303"/>
                  <a:ea typeface=""/>
                  <a:cs typeface="CiscoSansTT" panose="020B0503020201020303" pitchFamily="34" charset="0"/>
                </a:endParaRPr>
              </a:p>
            </p:txBody>
          </p:sp>
          <p:sp>
            <p:nvSpPr>
              <p:cNvPr id="252" name="Rounded Rectangle 346">
                <a:extLst>
                  <a:ext uri="{FF2B5EF4-FFF2-40B4-BE49-F238E27FC236}">
                    <a16:creationId xmlns:a16="http://schemas.microsoft.com/office/drawing/2014/main" id="{0F83E615-2997-4BC3-9A62-F85FCA6FE718}"/>
                  </a:ext>
                </a:extLst>
              </p:cNvPr>
              <p:cNvSpPr/>
              <p:nvPr/>
            </p:nvSpPr>
            <p:spPr>
              <a:xfrm>
                <a:off x="5781101" y="2721934"/>
                <a:ext cx="652130" cy="900223"/>
              </a:xfrm>
              <a:prstGeom prst="roundRect">
                <a:avLst>
                  <a:gd name="adj" fmla="val 24276"/>
                </a:avLst>
              </a:prstGeom>
              <a:solidFill>
                <a:schemeClr val="accent5"/>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000" kern="0">
                  <a:solidFill>
                    <a:srgbClr val="005073"/>
                  </a:solidFill>
                  <a:latin typeface="CiscoSans Thin" panose="020B0203020201020303"/>
                  <a:ea typeface=""/>
                  <a:cs typeface="CiscoSansTT" panose="020B0503020201020303" pitchFamily="34" charset="0"/>
                </a:endParaRPr>
              </a:p>
            </p:txBody>
          </p:sp>
        </p:grpSp>
        <p:grpSp>
          <p:nvGrpSpPr>
            <p:cNvPr id="239" name="Group 238">
              <a:extLst>
                <a:ext uri="{FF2B5EF4-FFF2-40B4-BE49-F238E27FC236}">
                  <a16:creationId xmlns:a16="http://schemas.microsoft.com/office/drawing/2014/main" id="{973341AC-697E-4DBC-A3E5-D8EAA7AF6A7C}"/>
                </a:ext>
              </a:extLst>
            </p:cNvPr>
            <p:cNvGrpSpPr>
              <a:grpSpLocks noChangeAspect="1"/>
            </p:cNvGrpSpPr>
            <p:nvPr/>
          </p:nvGrpSpPr>
          <p:grpSpPr bwMode="auto">
            <a:xfrm>
              <a:off x="8191107" y="4095319"/>
              <a:ext cx="101324" cy="100088"/>
              <a:chOff x="7217552" y="3327527"/>
              <a:chExt cx="524984" cy="519984"/>
            </a:xfrm>
            <a:solidFill>
              <a:srgbClr val="005073"/>
            </a:solidFill>
          </p:grpSpPr>
          <p:sp>
            <p:nvSpPr>
              <p:cNvPr id="241" name="Freeform 108">
                <a:extLst>
                  <a:ext uri="{FF2B5EF4-FFF2-40B4-BE49-F238E27FC236}">
                    <a16:creationId xmlns:a16="http://schemas.microsoft.com/office/drawing/2014/main" id="{EA428A3E-B4AA-41AF-B919-38E95E11BA69}"/>
                  </a:ext>
                </a:extLst>
              </p:cNvPr>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sz="1000" kern="0">
                  <a:solidFill>
                    <a:srgbClr val="FFFFFF"/>
                  </a:solidFill>
                  <a:latin typeface="CiscoSans Thin" panose="020B0203020201020303"/>
                  <a:cs typeface="CiscoSansTT" panose="020B0503020201020303" pitchFamily="34" charset="0"/>
                </a:endParaRPr>
              </a:p>
            </p:txBody>
          </p:sp>
          <p:sp>
            <p:nvSpPr>
              <p:cNvPr id="242" name="Freeform 109">
                <a:extLst>
                  <a:ext uri="{FF2B5EF4-FFF2-40B4-BE49-F238E27FC236}">
                    <a16:creationId xmlns:a16="http://schemas.microsoft.com/office/drawing/2014/main" id="{9BBE7DFB-5FF6-4EA9-A68A-6E01FC6F897D}"/>
                  </a:ext>
                </a:extLst>
              </p:cNvPr>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sz="1000" kern="0">
                  <a:solidFill>
                    <a:srgbClr val="FFFFFF"/>
                  </a:solidFill>
                  <a:latin typeface="CiscoSans Thin" panose="020B0203020201020303"/>
                  <a:cs typeface="CiscoSansTT" panose="020B0503020201020303" pitchFamily="34" charset="0"/>
                </a:endParaRPr>
              </a:p>
            </p:txBody>
          </p:sp>
          <p:sp>
            <p:nvSpPr>
              <p:cNvPr id="246" name="Freeform 110">
                <a:extLst>
                  <a:ext uri="{FF2B5EF4-FFF2-40B4-BE49-F238E27FC236}">
                    <a16:creationId xmlns:a16="http://schemas.microsoft.com/office/drawing/2014/main" id="{EC334F4D-0FF7-4DC2-AE13-1441DF188FFA}"/>
                  </a:ext>
                </a:extLst>
              </p:cNvPr>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sz="1000" kern="0">
                  <a:solidFill>
                    <a:srgbClr val="FFFFFF"/>
                  </a:solidFill>
                  <a:latin typeface="CiscoSans Thin" panose="020B0203020201020303"/>
                  <a:cs typeface="CiscoSansTT" panose="020B0503020201020303" pitchFamily="34" charset="0"/>
                </a:endParaRPr>
              </a:p>
            </p:txBody>
          </p:sp>
          <p:sp>
            <p:nvSpPr>
              <p:cNvPr id="248" name="Freeform 111">
                <a:extLst>
                  <a:ext uri="{FF2B5EF4-FFF2-40B4-BE49-F238E27FC236}">
                    <a16:creationId xmlns:a16="http://schemas.microsoft.com/office/drawing/2014/main" id="{7A44DB12-73F1-48ED-94E3-F0C89534DF5C}"/>
                  </a:ext>
                </a:extLst>
              </p:cNvPr>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sz="1000" kern="0">
                  <a:solidFill>
                    <a:srgbClr val="FFFFFF"/>
                  </a:solidFill>
                  <a:latin typeface="CiscoSans Thin" panose="020B0203020201020303"/>
                  <a:cs typeface="CiscoSansTT" panose="020B0503020201020303" pitchFamily="34" charset="0"/>
                </a:endParaRPr>
              </a:p>
            </p:txBody>
          </p:sp>
          <p:sp>
            <p:nvSpPr>
              <p:cNvPr id="249" name="Freeform 112">
                <a:extLst>
                  <a:ext uri="{FF2B5EF4-FFF2-40B4-BE49-F238E27FC236}">
                    <a16:creationId xmlns:a16="http://schemas.microsoft.com/office/drawing/2014/main" id="{CEB2888C-C44B-41DE-BAC5-E45DB0F695CC}"/>
                  </a:ext>
                </a:extLst>
              </p:cNvPr>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en-US" sz="1000" kern="0">
                  <a:solidFill>
                    <a:srgbClr val="FFFFFF"/>
                  </a:solidFill>
                  <a:latin typeface="CiscoSans Thin" panose="020B0203020201020303"/>
                  <a:cs typeface="CiscoSansTT" panose="020B0503020201020303" pitchFamily="34" charset="0"/>
                </a:endParaRPr>
              </a:p>
            </p:txBody>
          </p:sp>
        </p:grpSp>
      </p:grpSp>
      <p:sp>
        <p:nvSpPr>
          <p:cNvPr id="230" name="Rectangle 229">
            <a:extLst>
              <a:ext uri="{FF2B5EF4-FFF2-40B4-BE49-F238E27FC236}">
                <a16:creationId xmlns:a16="http://schemas.microsoft.com/office/drawing/2014/main" id="{65695D43-78B8-4747-9EFB-703A28DB86D5}"/>
              </a:ext>
            </a:extLst>
          </p:cNvPr>
          <p:cNvSpPr/>
          <p:nvPr/>
        </p:nvSpPr>
        <p:spPr bwMode="auto">
          <a:xfrm>
            <a:off x="7695975" y="4482629"/>
            <a:ext cx="1084263" cy="334962"/>
          </a:xfrm>
          <a:prstGeom prst="rect">
            <a:avLst/>
          </a:prstGeom>
          <a:noFill/>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Identity </a:t>
            </a:r>
            <a:br>
              <a:rPr lang="en-US" sz="1000" kern="0">
                <a:solidFill>
                  <a:schemeClr val="accent3"/>
                </a:solidFill>
                <a:latin typeface="CiscoSans Thin" panose="020B0203020201020303"/>
                <a:cs typeface="CiscoSansTT" panose="020B0503020201020303" pitchFamily="34" charset="0"/>
              </a:rPr>
            </a:br>
            <a:r>
              <a:rPr lang="en-US" sz="1000" kern="0">
                <a:solidFill>
                  <a:schemeClr val="accent3"/>
                </a:solidFill>
                <a:latin typeface="CiscoSans Thin" panose="020B0203020201020303"/>
                <a:cs typeface="CiscoSansTT" panose="020B0503020201020303" pitchFamily="34" charset="0"/>
              </a:rPr>
              <a:t>Management</a:t>
            </a:r>
            <a:endParaRPr lang="en-US" sz="1000" kern="0" spc="50">
              <a:solidFill>
                <a:schemeClr val="accent3"/>
              </a:solidFill>
              <a:latin typeface="CiscoSans Thin" panose="020B0203020201020303"/>
              <a:cs typeface="CiscoSansTT" panose="020B0503020201020303" pitchFamily="34" charset="0"/>
            </a:endParaRPr>
          </a:p>
        </p:txBody>
      </p:sp>
      <p:sp>
        <p:nvSpPr>
          <p:cNvPr id="268" name="Rectangle 267">
            <a:extLst>
              <a:ext uri="{FF2B5EF4-FFF2-40B4-BE49-F238E27FC236}">
                <a16:creationId xmlns:a16="http://schemas.microsoft.com/office/drawing/2014/main" id="{5D4B9ED9-FA40-481B-B9A3-6DE3B4E5A15D}"/>
              </a:ext>
            </a:extLst>
          </p:cNvPr>
          <p:cNvSpPr/>
          <p:nvPr/>
        </p:nvSpPr>
        <p:spPr>
          <a:xfrm>
            <a:off x="5914195" y="3400551"/>
            <a:ext cx="1084263" cy="334963"/>
          </a:xfrm>
          <a:prstGeom prst="rect">
            <a:avLst/>
          </a:prstGeom>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Secure Internet Gateway</a:t>
            </a:r>
            <a:endParaRPr lang="en-US" sz="1000" kern="0" spc="50">
              <a:solidFill>
                <a:schemeClr val="accent3"/>
              </a:solidFill>
              <a:latin typeface="CiscoSans Thin" panose="020B0203020201020303"/>
              <a:cs typeface="CiscoSansTT" panose="020B0503020201020303" pitchFamily="34" charset="0"/>
            </a:endParaRPr>
          </a:p>
        </p:txBody>
      </p:sp>
      <p:sp>
        <p:nvSpPr>
          <p:cNvPr id="271" name="TextBox 356">
            <a:extLst>
              <a:ext uri="{FF2B5EF4-FFF2-40B4-BE49-F238E27FC236}">
                <a16:creationId xmlns:a16="http://schemas.microsoft.com/office/drawing/2014/main" id="{5A7D706A-6025-4EAE-8231-B240FA2BBCE8}"/>
              </a:ext>
            </a:extLst>
          </p:cNvPr>
          <p:cNvSpPr txBox="1">
            <a:spLocks noChangeArrowheads="1"/>
          </p:cNvSpPr>
          <p:nvPr/>
        </p:nvSpPr>
        <p:spPr bwMode="auto">
          <a:xfrm>
            <a:off x="4994025" y="1312971"/>
            <a:ext cx="3746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latin typeface="CiscoSans Thin" panose="020B0203020201020303"/>
              </a:rPr>
              <a:t>Technologies and Intelligence</a:t>
            </a:r>
          </a:p>
        </p:txBody>
      </p:sp>
      <p:sp>
        <p:nvSpPr>
          <p:cNvPr id="276" name="Rectangle 275">
            <a:extLst>
              <a:ext uri="{FF2B5EF4-FFF2-40B4-BE49-F238E27FC236}">
                <a16:creationId xmlns:a16="http://schemas.microsoft.com/office/drawing/2014/main" id="{D5DFCD3A-A700-4D59-A74E-A51104EE6EC3}"/>
              </a:ext>
            </a:extLst>
          </p:cNvPr>
          <p:cNvSpPr/>
          <p:nvPr/>
        </p:nvSpPr>
        <p:spPr bwMode="auto">
          <a:xfrm>
            <a:off x="7907113" y="3391820"/>
            <a:ext cx="661987" cy="352425"/>
          </a:xfrm>
          <a:prstGeom prst="rect">
            <a:avLst/>
          </a:prstGeom>
        </p:spPr>
        <p:txBody>
          <a:bodyPr anchor="ctr"/>
          <a:lstStyle/>
          <a:p>
            <a:pPr algn="ctr" defTabSz="456989" eaLnBrk="1" hangingPunct="1">
              <a:lnSpc>
                <a:spcPts val="1200"/>
              </a:lnSpc>
              <a:defRPr/>
            </a:pPr>
            <a:r>
              <a:rPr lang="en-US" sz="1000" kern="0">
                <a:solidFill>
                  <a:schemeClr val="accent3"/>
                </a:solidFill>
                <a:latin typeface="CiscoSans Thin" panose="020B0203020201020303"/>
                <a:cs typeface="CiscoSansTT" panose="020B0503020201020303" pitchFamily="34" charset="0"/>
              </a:rPr>
              <a:t>Web Security</a:t>
            </a:r>
          </a:p>
        </p:txBody>
      </p:sp>
      <p:sp>
        <p:nvSpPr>
          <p:cNvPr id="294" name="Rectangle 293">
            <a:extLst>
              <a:ext uri="{FF2B5EF4-FFF2-40B4-BE49-F238E27FC236}">
                <a16:creationId xmlns:a16="http://schemas.microsoft.com/office/drawing/2014/main" id="{8A7CD142-6023-4A1F-B96E-20FB7F3765F5}"/>
              </a:ext>
            </a:extLst>
          </p:cNvPr>
          <p:cNvSpPr/>
          <p:nvPr/>
        </p:nvSpPr>
        <p:spPr bwMode="auto">
          <a:xfrm>
            <a:off x="6930006" y="4482629"/>
            <a:ext cx="812800" cy="334963"/>
          </a:xfrm>
          <a:prstGeom prst="rect">
            <a:avLst/>
          </a:prstGeom>
        </p:spPr>
        <p:txBody>
          <a:bodyPr anchor="ctr"/>
          <a:lstStyle/>
          <a:p>
            <a:pPr algn="ctr" defTabSz="456989" eaLnBrk="1" hangingPunct="1">
              <a:defRPr/>
            </a:pPr>
            <a:r>
              <a:rPr lang="en-US" sz="1000" kern="0">
                <a:solidFill>
                  <a:schemeClr val="accent3"/>
                </a:solidFill>
                <a:latin typeface="CiscoSans Thin" panose="020B0203020201020303"/>
                <a:cs typeface="CiscoSansTT" panose="020B0503020201020303" pitchFamily="34" charset="0"/>
              </a:rPr>
              <a:t>Next-Gen Firewall</a:t>
            </a:r>
          </a:p>
        </p:txBody>
      </p:sp>
      <p:cxnSp>
        <p:nvCxnSpPr>
          <p:cNvPr id="318" name="Straight Connector 317">
            <a:extLst>
              <a:ext uri="{FF2B5EF4-FFF2-40B4-BE49-F238E27FC236}">
                <a16:creationId xmlns:a16="http://schemas.microsoft.com/office/drawing/2014/main" id="{E44C2C2B-06FC-4CFF-A2A0-577C8711ACB2}"/>
              </a:ext>
            </a:extLst>
          </p:cNvPr>
          <p:cNvCxnSpPr>
            <a:cxnSpLocks/>
          </p:cNvCxnSpPr>
          <p:nvPr/>
        </p:nvCxnSpPr>
        <p:spPr>
          <a:xfrm>
            <a:off x="4570563" y="1306621"/>
            <a:ext cx="0" cy="3338513"/>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1999A50-6506-2948-B998-CFA52A8D948C}"/>
              </a:ext>
            </a:extLst>
          </p:cNvPr>
          <p:cNvGrpSpPr/>
          <p:nvPr/>
        </p:nvGrpSpPr>
        <p:grpSpPr>
          <a:xfrm>
            <a:off x="6226139" y="3960173"/>
            <a:ext cx="460375" cy="457200"/>
            <a:chOff x="6296511" y="3852892"/>
            <a:chExt cx="460375" cy="457200"/>
          </a:xfrm>
        </p:grpSpPr>
        <p:sp>
          <p:nvSpPr>
            <p:cNvPr id="319" name="Oval 43">
              <a:extLst>
                <a:ext uri="{FF2B5EF4-FFF2-40B4-BE49-F238E27FC236}">
                  <a16:creationId xmlns:a16="http://schemas.microsoft.com/office/drawing/2014/main" id="{63CFE335-1887-4D43-AB4E-42173B092756}"/>
                </a:ext>
              </a:extLst>
            </p:cNvPr>
            <p:cNvSpPr>
              <a:spLocks noChangeArrowheads="1"/>
            </p:cNvSpPr>
            <p:nvPr/>
          </p:nvSpPr>
          <p:spPr bwMode="auto">
            <a:xfrm>
              <a:off x="6296511" y="3852892"/>
              <a:ext cx="460375" cy="457200"/>
            </a:xfrm>
            <a:prstGeom prst="ellipse">
              <a:avLst/>
            </a:prstGeom>
            <a:solidFill>
              <a:schemeClr val="accent3"/>
            </a:solidFill>
            <a:ln>
              <a:noFill/>
            </a:ln>
            <a:extLst>
              <a:ext uri="{91240B29-F687-4f45-9708-019B960494DF}"/>
            </a:extLst>
          </p:spPr>
          <p:txBody>
            <a:bodyPr/>
            <a:lstStyle/>
            <a:p>
              <a:pPr defTabSz="914400" eaLnBrk="1" fontAlgn="auto" hangingPunct="1">
                <a:spcBef>
                  <a:spcPts val="0"/>
                </a:spcBef>
                <a:spcAft>
                  <a:spcPts val="0"/>
                </a:spcAft>
                <a:defRPr/>
              </a:pPr>
              <a:endParaRPr lang="en-US" sz="1200" kern="0">
                <a:solidFill>
                  <a:srgbClr val="FFFFFF"/>
                </a:solidFill>
                <a:latin typeface="CiscoSans Thin" panose="020B0203020201020303"/>
                <a:cs typeface="CiscoSansTT" panose="020B0503020201020303" pitchFamily="34" charset="0"/>
              </a:endParaRPr>
            </a:p>
          </p:txBody>
        </p:sp>
        <p:grpSp>
          <p:nvGrpSpPr>
            <p:cNvPr id="320" name="Group 226">
              <a:extLst>
                <a:ext uri="{FF2B5EF4-FFF2-40B4-BE49-F238E27FC236}">
                  <a16:creationId xmlns:a16="http://schemas.microsoft.com/office/drawing/2014/main" id="{0C1D2E14-991B-4DB2-B8D7-B089BAB48573}"/>
                </a:ext>
              </a:extLst>
            </p:cNvPr>
            <p:cNvGrpSpPr>
              <a:grpSpLocks/>
            </p:cNvGrpSpPr>
            <p:nvPr/>
          </p:nvGrpSpPr>
          <p:grpSpPr bwMode="auto">
            <a:xfrm>
              <a:off x="6367949" y="3937456"/>
              <a:ext cx="298449" cy="217486"/>
              <a:chOff x="-1408252" y="1224439"/>
              <a:chExt cx="1130561" cy="824688"/>
            </a:xfrm>
          </p:grpSpPr>
          <p:grpSp>
            <p:nvGrpSpPr>
              <p:cNvPr id="321" name="Group 227">
                <a:extLst>
                  <a:ext uri="{FF2B5EF4-FFF2-40B4-BE49-F238E27FC236}">
                    <a16:creationId xmlns:a16="http://schemas.microsoft.com/office/drawing/2014/main" id="{2AC99681-67B2-49FE-BFF2-62B00B534493}"/>
                  </a:ext>
                </a:extLst>
              </p:cNvPr>
              <p:cNvGrpSpPr>
                <a:grpSpLocks/>
              </p:cNvGrpSpPr>
              <p:nvPr/>
            </p:nvGrpSpPr>
            <p:grpSpPr bwMode="auto">
              <a:xfrm>
                <a:off x="-987299" y="1278613"/>
                <a:ext cx="661500" cy="650122"/>
                <a:chOff x="-1153433" y="1374772"/>
                <a:chExt cx="754030" cy="741057"/>
              </a:xfrm>
            </p:grpSpPr>
            <p:sp>
              <p:nvSpPr>
                <p:cNvPr id="325" name="Oval 47">
                  <a:extLst>
                    <a:ext uri="{FF2B5EF4-FFF2-40B4-BE49-F238E27FC236}">
                      <a16:creationId xmlns:a16="http://schemas.microsoft.com/office/drawing/2014/main" id="{D9267EEB-CBE0-4B52-8531-E1CB80B7D146}"/>
                    </a:ext>
                  </a:extLst>
                </p:cNvPr>
                <p:cNvSpPr>
                  <a:spLocks noChangeArrowheads="1"/>
                </p:cNvSpPr>
                <p:nvPr/>
              </p:nvSpPr>
              <p:spPr bwMode="auto">
                <a:xfrm>
                  <a:off x="-1153433" y="1374772"/>
                  <a:ext cx="754030" cy="741057"/>
                </a:xfrm>
                <a:prstGeom prst="ellipse">
                  <a:avLst/>
                </a:prstGeom>
                <a:solidFill>
                  <a:srgbClr val="005073"/>
                </a:solidFill>
                <a:ln w="9525">
                  <a:noFill/>
                  <a:round/>
                  <a:headEnd/>
                  <a:tailEnd/>
                </a:ln>
              </p:spPr>
              <p:txBody>
                <a:bodyPr/>
                <a:lstStyle/>
                <a:p>
                  <a:pPr defTabSz="914400" eaLnBrk="1" fontAlgn="auto" hangingPunct="1">
                    <a:spcBef>
                      <a:spcPts val="0"/>
                    </a:spcBef>
                    <a:spcAft>
                      <a:spcPts val="0"/>
                    </a:spcAft>
                    <a:defRPr/>
                  </a:pPr>
                  <a:endParaRPr lang="en-US" sz="1200" kern="0">
                    <a:solidFill>
                      <a:srgbClr val="FFFFFF"/>
                    </a:solidFill>
                    <a:latin typeface="CiscoSans Thin" panose="020B0203020201020303"/>
                    <a:cs typeface="CiscoSansTT" panose="020B0503020201020303" pitchFamily="34" charset="0"/>
                  </a:endParaRPr>
                </a:p>
              </p:txBody>
            </p:sp>
            <p:sp>
              <p:nvSpPr>
                <p:cNvPr id="326" name="Freeform 48">
                  <a:extLst>
                    <a:ext uri="{FF2B5EF4-FFF2-40B4-BE49-F238E27FC236}">
                      <a16:creationId xmlns:a16="http://schemas.microsoft.com/office/drawing/2014/main" id="{892CF1C0-1A21-448A-9481-CA63CDB0255D}"/>
                    </a:ext>
                  </a:extLst>
                </p:cNvPr>
                <p:cNvSpPr>
                  <a:spLocks/>
                </p:cNvSpPr>
                <p:nvPr/>
              </p:nvSpPr>
              <p:spPr bwMode="auto">
                <a:xfrm>
                  <a:off x="-810693" y="1518869"/>
                  <a:ext cx="61696" cy="301912"/>
                </a:xfrm>
                <a:custGeom>
                  <a:avLst/>
                  <a:gdLst>
                    <a:gd name="T0" fmla="*/ 0 w 18"/>
                    <a:gd name="T1" fmla="*/ 9 h 85"/>
                    <a:gd name="T2" fmla="*/ 9 w 18"/>
                    <a:gd name="T3" fmla="*/ 0 h 85"/>
                    <a:gd name="T4" fmla="*/ 9 w 18"/>
                    <a:gd name="T5" fmla="*/ 0 h 85"/>
                    <a:gd name="T6" fmla="*/ 18 w 18"/>
                    <a:gd name="T7" fmla="*/ 9 h 85"/>
                    <a:gd name="T8" fmla="*/ 18 w 18"/>
                    <a:gd name="T9" fmla="*/ 76 h 85"/>
                    <a:gd name="T10" fmla="*/ 9 w 18"/>
                    <a:gd name="T11" fmla="*/ 85 h 85"/>
                    <a:gd name="T12" fmla="*/ 9 w 18"/>
                    <a:gd name="T13" fmla="*/ 85 h 85"/>
                    <a:gd name="T14" fmla="*/ 0 w 18"/>
                    <a:gd name="T15" fmla="*/ 76 h 85"/>
                    <a:gd name="T16" fmla="*/ 0 w 18"/>
                    <a:gd name="T17"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5">
                      <a:moveTo>
                        <a:pt x="0" y="9"/>
                      </a:moveTo>
                      <a:cubicBezTo>
                        <a:pt x="0" y="4"/>
                        <a:pt x="4" y="0"/>
                        <a:pt x="9" y="0"/>
                      </a:cubicBezTo>
                      <a:cubicBezTo>
                        <a:pt x="9" y="0"/>
                        <a:pt x="9" y="0"/>
                        <a:pt x="9" y="0"/>
                      </a:cubicBezTo>
                      <a:cubicBezTo>
                        <a:pt x="14" y="0"/>
                        <a:pt x="18" y="4"/>
                        <a:pt x="18" y="9"/>
                      </a:cubicBezTo>
                      <a:cubicBezTo>
                        <a:pt x="18" y="76"/>
                        <a:pt x="18" y="76"/>
                        <a:pt x="18" y="76"/>
                      </a:cubicBezTo>
                      <a:cubicBezTo>
                        <a:pt x="18" y="81"/>
                        <a:pt x="14" y="85"/>
                        <a:pt x="9" y="85"/>
                      </a:cubicBezTo>
                      <a:cubicBezTo>
                        <a:pt x="9" y="85"/>
                        <a:pt x="9" y="85"/>
                        <a:pt x="9" y="85"/>
                      </a:cubicBezTo>
                      <a:cubicBezTo>
                        <a:pt x="4" y="85"/>
                        <a:pt x="0" y="81"/>
                        <a:pt x="0" y="76"/>
                      </a:cubicBezTo>
                      <a:lnTo>
                        <a:pt x="0" y="9"/>
                      </a:lnTo>
                      <a:close/>
                    </a:path>
                  </a:pathLst>
                </a:custGeom>
                <a:solidFill>
                  <a:srgbClr val="00BCEB"/>
                </a:solidFill>
                <a:ln>
                  <a:noFill/>
                </a:ln>
              </p:spPr>
              <p:txBody>
                <a:bodyPr/>
                <a:lstStyle/>
                <a:p>
                  <a:pPr defTabSz="914400" eaLnBrk="1" fontAlgn="auto" hangingPunct="1">
                    <a:spcBef>
                      <a:spcPts val="0"/>
                    </a:spcBef>
                    <a:spcAft>
                      <a:spcPts val="0"/>
                    </a:spcAft>
                    <a:defRPr/>
                  </a:pPr>
                  <a:endParaRPr lang="en-US" sz="1200" kern="0">
                    <a:solidFill>
                      <a:srgbClr val="FFFFFF"/>
                    </a:solidFill>
                    <a:latin typeface="CiscoSans Thin" panose="020B0203020201020303"/>
                    <a:cs typeface="CiscoSansTT" panose="020B0503020201020303" pitchFamily="34" charset="0"/>
                  </a:endParaRPr>
                </a:p>
              </p:txBody>
            </p:sp>
            <p:sp>
              <p:nvSpPr>
                <p:cNvPr id="329" name="Oval 49">
                  <a:extLst>
                    <a:ext uri="{FF2B5EF4-FFF2-40B4-BE49-F238E27FC236}">
                      <a16:creationId xmlns:a16="http://schemas.microsoft.com/office/drawing/2014/main" id="{341DE345-1A73-4D08-86F7-8DAED0CEC48E}"/>
                    </a:ext>
                  </a:extLst>
                </p:cNvPr>
                <p:cNvSpPr>
                  <a:spLocks noChangeArrowheads="1"/>
                </p:cNvSpPr>
                <p:nvPr/>
              </p:nvSpPr>
              <p:spPr bwMode="auto">
                <a:xfrm>
                  <a:off x="-817545" y="1889398"/>
                  <a:ext cx="68548" cy="61753"/>
                </a:xfrm>
                <a:prstGeom prst="ellipse">
                  <a:avLst/>
                </a:prstGeom>
                <a:solidFill>
                  <a:srgbClr val="00BCEB"/>
                </a:solidFill>
                <a:ln>
                  <a:noFill/>
                </a:ln>
              </p:spPr>
              <p:txBody>
                <a:bodyPr/>
                <a:lstStyle/>
                <a:p>
                  <a:pPr defTabSz="914400" eaLnBrk="1" fontAlgn="auto" hangingPunct="1">
                    <a:spcBef>
                      <a:spcPts val="0"/>
                    </a:spcBef>
                    <a:spcAft>
                      <a:spcPts val="0"/>
                    </a:spcAft>
                    <a:defRPr/>
                  </a:pPr>
                  <a:endParaRPr lang="en-US" sz="1200" kern="0">
                    <a:solidFill>
                      <a:srgbClr val="FFFFFF"/>
                    </a:solidFill>
                    <a:latin typeface="CiscoSans Thin" panose="020B0203020201020303"/>
                    <a:cs typeface="CiscoSansTT" panose="020B0503020201020303" pitchFamily="34" charset="0"/>
                  </a:endParaRPr>
                </a:p>
              </p:txBody>
            </p:sp>
          </p:grpSp>
          <p:grpSp>
            <p:nvGrpSpPr>
              <p:cNvPr id="322" name="Group 228">
                <a:extLst>
                  <a:ext uri="{FF2B5EF4-FFF2-40B4-BE49-F238E27FC236}">
                    <a16:creationId xmlns:a16="http://schemas.microsoft.com/office/drawing/2014/main" id="{1060975C-D6AA-4DF4-911D-32073AD6CD07}"/>
                  </a:ext>
                </a:extLst>
              </p:cNvPr>
              <p:cNvGrpSpPr>
                <a:grpSpLocks/>
              </p:cNvGrpSpPr>
              <p:nvPr/>
            </p:nvGrpSpPr>
            <p:grpSpPr bwMode="auto">
              <a:xfrm>
                <a:off x="-1408252" y="1224439"/>
                <a:ext cx="1130561" cy="824688"/>
                <a:chOff x="-3406620" y="2474272"/>
                <a:chExt cx="1130561" cy="824688"/>
              </a:xfrm>
            </p:grpSpPr>
            <p:sp>
              <p:nvSpPr>
                <p:cNvPr id="323" name="Freeform 103">
                  <a:extLst>
                    <a:ext uri="{FF2B5EF4-FFF2-40B4-BE49-F238E27FC236}">
                      <a16:creationId xmlns:a16="http://schemas.microsoft.com/office/drawing/2014/main" id="{1EE61031-759F-4914-8C00-CD0C4B887DA3}"/>
                    </a:ext>
                  </a:extLst>
                </p:cNvPr>
                <p:cNvSpPr>
                  <a:spLocks/>
                </p:cNvSpPr>
                <p:nvPr/>
              </p:nvSpPr>
              <p:spPr bwMode="auto">
                <a:xfrm rot="19203019" flipH="1">
                  <a:off x="-3406620" y="3208667"/>
                  <a:ext cx="601362" cy="90293"/>
                </a:xfrm>
                <a:prstGeom prst="roundRect">
                  <a:avLst>
                    <a:gd name="adj" fmla="val 50000"/>
                  </a:avLst>
                </a:prstGeom>
                <a:solidFill>
                  <a:srgbClr val="00BCEB"/>
                </a:solidFill>
                <a:ln>
                  <a:noFill/>
                </a:ln>
              </p:spPr>
              <p:txBody>
                <a:bodyPr/>
                <a:lstStyle/>
                <a:p>
                  <a:pPr defTabSz="914400" eaLnBrk="1" fontAlgn="auto" hangingPunct="1">
                    <a:spcBef>
                      <a:spcPts val="0"/>
                    </a:spcBef>
                    <a:spcAft>
                      <a:spcPts val="0"/>
                    </a:spcAft>
                    <a:defRPr/>
                  </a:pPr>
                  <a:endParaRPr lang="en-US" sz="1200" kern="0">
                    <a:solidFill>
                      <a:srgbClr val="FFFFFF"/>
                    </a:solidFill>
                    <a:latin typeface="CiscoSans Thin" panose="020B0203020201020303"/>
                    <a:cs typeface="CiscoSansTT" panose="020B0503020201020303" pitchFamily="34" charset="0"/>
                  </a:endParaRPr>
                </a:p>
              </p:txBody>
            </p:sp>
            <p:sp>
              <p:nvSpPr>
                <p:cNvPr id="324" name="Freeform 277">
                  <a:extLst>
                    <a:ext uri="{FF2B5EF4-FFF2-40B4-BE49-F238E27FC236}">
                      <a16:creationId xmlns:a16="http://schemas.microsoft.com/office/drawing/2014/main" id="{404EE712-644F-4B86-99AC-C8B01C4072D0}"/>
                    </a:ext>
                  </a:extLst>
                </p:cNvPr>
                <p:cNvSpPr>
                  <a:spLocks noEditPoints="1"/>
                </p:cNvSpPr>
                <p:nvPr/>
              </p:nvSpPr>
              <p:spPr bwMode="auto">
                <a:xfrm>
                  <a:off x="-3039787" y="2474272"/>
                  <a:ext cx="763728" cy="758474"/>
                </a:xfrm>
                <a:prstGeom prst="donut">
                  <a:avLst>
                    <a:gd name="adj" fmla="val 11461"/>
                  </a:avLst>
                </a:prstGeom>
                <a:solidFill>
                  <a:srgbClr val="00BCEB"/>
                </a:solidFill>
                <a:ln>
                  <a:noFill/>
                </a:ln>
              </p:spPr>
              <p:txBody>
                <a:bodyPr/>
                <a:lstStyle/>
                <a:p>
                  <a:pPr defTabSz="914400" eaLnBrk="1" fontAlgn="auto" hangingPunct="1">
                    <a:spcBef>
                      <a:spcPts val="0"/>
                    </a:spcBef>
                    <a:spcAft>
                      <a:spcPts val="0"/>
                    </a:spcAft>
                    <a:defRPr/>
                  </a:pPr>
                  <a:endParaRPr lang="en-US" sz="1200" kern="0">
                    <a:solidFill>
                      <a:srgbClr val="FFFFFF"/>
                    </a:solidFill>
                    <a:latin typeface="CiscoSans Thin" panose="020B0203020201020303"/>
                    <a:cs typeface="CiscoSansTT" panose="020B0503020201020303" pitchFamily="34" charset="0"/>
                  </a:endParaRPr>
                </a:p>
              </p:txBody>
            </p:sp>
          </p:grpSp>
        </p:grpSp>
      </p:grpSp>
      <p:grpSp>
        <p:nvGrpSpPr>
          <p:cNvPr id="5" name="Group 4">
            <a:extLst>
              <a:ext uri="{FF2B5EF4-FFF2-40B4-BE49-F238E27FC236}">
                <a16:creationId xmlns:a16="http://schemas.microsoft.com/office/drawing/2014/main" id="{97377436-45D6-A843-B45E-99AB7723EA4A}"/>
              </a:ext>
            </a:extLst>
          </p:cNvPr>
          <p:cNvGrpSpPr/>
          <p:nvPr/>
        </p:nvGrpSpPr>
        <p:grpSpPr>
          <a:xfrm>
            <a:off x="5258931" y="3959379"/>
            <a:ext cx="460375" cy="458788"/>
            <a:chOff x="5320895" y="3853863"/>
            <a:chExt cx="460375" cy="458788"/>
          </a:xfrm>
        </p:grpSpPr>
        <p:sp>
          <p:nvSpPr>
            <p:cNvPr id="334" name="Oval 333">
              <a:extLst>
                <a:ext uri="{FF2B5EF4-FFF2-40B4-BE49-F238E27FC236}">
                  <a16:creationId xmlns:a16="http://schemas.microsoft.com/office/drawing/2014/main" id="{65FF09F5-9C4E-4533-B668-9A2D0FDA9C8D}"/>
                </a:ext>
              </a:extLst>
            </p:cNvPr>
            <p:cNvSpPr>
              <a:spLocks noChangeAspect="1"/>
            </p:cNvSpPr>
            <p:nvPr/>
          </p:nvSpPr>
          <p:spPr bwMode="auto">
            <a:xfrm>
              <a:off x="5320895" y="3853863"/>
              <a:ext cx="460375" cy="458788"/>
            </a:xfrm>
            <a:prstGeom prst="ellipse">
              <a:avLst/>
            </a:prstGeom>
            <a:solidFill>
              <a:schemeClr val="accent3"/>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200" kern="0">
                <a:solidFill>
                  <a:srgbClr val="005073"/>
                </a:solidFill>
                <a:latin typeface="CiscoSans Thin" panose="020B0203020201020303"/>
                <a:ea typeface=""/>
                <a:cs typeface="CiscoSansTT" panose="020B0503020201020303" pitchFamily="34" charset="0"/>
              </a:endParaRPr>
            </a:p>
          </p:txBody>
        </p:sp>
        <p:pic>
          <p:nvPicPr>
            <p:cNvPr id="335" name="Picture 334">
              <a:extLst>
                <a:ext uri="{FF2B5EF4-FFF2-40B4-BE49-F238E27FC236}">
                  <a16:creationId xmlns:a16="http://schemas.microsoft.com/office/drawing/2014/main" id="{778F2F0C-EAB3-4978-BE86-B6CB3C52B0C8}"/>
                </a:ext>
              </a:extLst>
            </p:cNvPr>
            <p:cNvPicPr>
              <a:picLocks noChangeAspect="1"/>
            </p:cNvPicPr>
            <p:nvPr/>
          </p:nvPicPr>
          <p:blipFill>
            <a:blip r:embed="rId14"/>
            <a:stretch>
              <a:fillRect/>
            </a:stretch>
          </p:blipFill>
          <p:spPr>
            <a:xfrm>
              <a:off x="5360305" y="3928635"/>
              <a:ext cx="366601" cy="284116"/>
            </a:xfrm>
            <a:prstGeom prst="rect">
              <a:avLst/>
            </a:prstGeom>
          </p:spPr>
        </p:pic>
      </p:grpSp>
      <p:grpSp>
        <p:nvGrpSpPr>
          <p:cNvPr id="354" name="Group 353">
            <a:extLst>
              <a:ext uri="{FF2B5EF4-FFF2-40B4-BE49-F238E27FC236}">
                <a16:creationId xmlns:a16="http://schemas.microsoft.com/office/drawing/2014/main" id="{ECE307DA-072A-4FE0-9935-1BDE5DA2B508}"/>
              </a:ext>
            </a:extLst>
          </p:cNvPr>
          <p:cNvGrpSpPr>
            <a:grpSpLocks noChangeAspect="1"/>
          </p:cNvGrpSpPr>
          <p:nvPr/>
        </p:nvGrpSpPr>
        <p:grpSpPr>
          <a:xfrm>
            <a:off x="6228334" y="2878243"/>
            <a:ext cx="455984" cy="455984"/>
            <a:chOff x="457200" y="2037753"/>
            <a:chExt cx="2286000" cy="2286000"/>
          </a:xfrm>
        </p:grpSpPr>
        <p:sp>
          <p:nvSpPr>
            <p:cNvPr id="356" name="Oval 355">
              <a:extLst>
                <a:ext uri="{FF2B5EF4-FFF2-40B4-BE49-F238E27FC236}">
                  <a16:creationId xmlns:a16="http://schemas.microsoft.com/office/drawing/2014/main" id="{6577DBCC-4E8E-44A4-BBA4-99840950E85A}"/>
                </a:ext>
              </a:extLst>
            </p:cNvPr>
            <p:cNvSpPr>
              <a:spLocks noChangeAspect="1"/>
            </p:cNvSpPr>
            <p:nvPr/>
          </p:nvSpPr>
          <p:spPr>
            <a:xfrm>
              <a:off x="457200" y="2037753"/>
              <a:ext cx="2286000" cy="2286000"/>
            </a:xfrm>
            <a:prstGeom prst="ellipse">
              <a:avLst/>
            </a:prstGeom>
            <a:solidFill>
              <a:schemeClr val="bg1"/>
            </a:solidFill>
            <a:ln w="25400" cap="flat" cmpd="sng" algn="ctr">
              <a:noFill/>
              <a:prstDash val="solid"/>
            </a:ln>
            <a:effectLst/>
          </p:spPr>
          <p:txBody>
            <a:bodyPr rtlCol="0" anchor="ctr"/>
            <a:lstStyle/>
            <a:p>
              <a:pPr algn="ctr" defTabSz="914400" fontAlgn="auto">
                <a:spcBef>
                  <a:spcPts val="0"/>
                </a:spcBef>
                <a:spcAft>
                  <a:spcPts val="0"/>
                </a:spcAft>
              </a:pPr>
              <a:endParaRPr lang="en-US" kern="0">
                <a:solidFill>
                  <a:srgbClr val="005073"/>
                </a:solidFill>
                <a:latin typeface="CiscoSans Thin" panose="020B0203020201020303"/>
                <a:ea typeface=""/>
                <a:cs typeface="CiscoSansTT" panose="020B0503020201020303" pitchFamily="34" charset="0"/>
              </a:endParaRPr>
            </a:p>
          </p:txBody>
        </p:sp>
        <p:sp>
          <p:nvSpPr>
            <p:cNvPr id="357" name="Freeform 170">
              <a:extLst>
                <a:ext uri="{FF2B5EF4-FFF2-40B4-BE49-F238E27FC236}">
                  <a16:creationId xmlns:a16="http://schemas.microsoft.com/office/drawing/2014/main" id="{12D29B52-FD00-4BA0-AF1F-FD291AEB5024}"/>
                </a:ext>
              </a:extLst>
            </p:cNvPr>
            <p:cNvSpPr>
              <a:spLocks noChangeArrowheads="1"/>
            </p:cNvSpPr>
            <p:nvPr/>
          </p:nvSpPr>
          <p:spPr bwMode="auto">
            <a:xfrm flipH="1">
              <a:off x="800770" y="2432228"/>
              <a:ext cx="1603600" cy="1604820"/>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rgbClr val="00BCEB"/>
            </a:solidFill>
            <a:ln>
              <a:noFill/>
            </a:ln>
            <a:effectLst/>
          </p:spPr>
          <p:txBody>
            <a:bodyPr wrap="none" anchor="ctr"/>
            <a:lstStyle/>
            <a:p>
              <a:pPr defTabSz="914400" fontAlgn="auto">
                <a:spcBef>
                  <a:spcPts val="0"/>
                </a:spcBef>
                <a:spcAft>
                  <a:spcPts val="0"/>
                </a:spcAft>
              </a:pPr>
              <a:endParaRPr lang="en-US" kern="0">
                <a:solidFill>
                  <a:srgbClr val="FFFFFF"/>
                </a:solidFill>
                <a:latin typeface="CiscoSans Thin" panose="020B0203020201020303"/>
                <a:cs typeface="CiscoSansTT" panose="020B0503020201020303" pitchFamily="34" charset="0"/>
              </a:endParaRPr>
            </a:p>
          </p:txBody>
        </p:sp>
        <p:sp>
          <p:nvSpPr>
            <p:cNvPr id="358" name="Freeform 171">
              <a:extLst>
                <a:ext uri="{FF2B5EF4-FFF2-40B4-BE49-F238E27FC236}">
                  <a16:creationId xmlns:a16="http://schemas.microsoft.com/office/drawing/2014/main" id="{A95C8D39-C297-45E6-9AE4-265E6354AEC5}"/>
                </a:ext>
              </a:extLst>
            </p:cNvPr>
            <p:cNvSpPr/>
            <p:nvPr/>
          </p:nvSpPr>
          <p:spPr>
            <a:xfrm>
              <a:off x="1082044" y="3603150"/>
              <a:ext cx="1041052" cy="433760"/>
            </a:xfrm>
            <a:custGeom>
              <a:avLst/>
              <a:gdLst>
                <a:gd name="connsiteX0" fmla="*/ 0 w 1041052"/>
                <a:gd name="connsiteY0" fmla="*/ 0 h 433760"/>
                <a:gd name="connsiteX1" fmla="*/ 1041052 w 1041052"/>
                <a:gd name="connsiteY1" fmla="*/ 0 h 433760"/>
                <a:gd name="connsiteX2" fmla="*/ 1003239 w 1041052"/>
                <a:gd name="connsiteY2" fmla="*/ 64760 h 433760"/>
                <a:gd name="connsiteX3" fmla="*/ 523873 w 1041052"/>
                <a:gd name="connsiteY3" fmla="*/ 433760 h 433760"/>
                <a:gd name="connsiteX4" fmla="*/ 520552 w 1041052"/>
                <a:gd name="connsiteY4" fmla="*/ 433068 h 433760"/>
                <a:gd name="connsiteX5" fmla="*/ 517231 w 1041052"/>
                <a:gd name="connsiteY5" fmla="*/ 433760 h 433760"/>
                <a:gd name="connsiteX6" fmla="*/ 37845 w 1041052"/>
                <a:gd name="connsiteY6" fmla="*/ 64760 h 433760"/>
                <a:gd name="connsiteX7" fmla="*/ 0 w 1041052"/>
                <a:gd name="connsiteY7" fmla="*/ 0 h 43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1052" h="433760">
                  <a:moveTo>
                    <a:pt x="0" y="0"/>
                  </a:moveTo>
                  <a:lnTo>
                    <a:pt x="1041052" y="0"/>
                  </a:lnTo>
                  <a:lnTo>
                    <a:pt x="1003239" y="64760"/>
                  </a:lnTo>
                  <a:cubicBezTo>
                    <a:pt x="818542" y="345613"/>
                    <a:pt x="571902" y="433760"/>
                    <a:pt x="523873" y="433760"/>
                  </a:cubicBezTo>
                  <a:cubicBezTo>
                    <a:pt x="522766" y="433760"/>
                    <a:pt x="521659" y="433345"/>
                    <a:pt x="520552" y="433068"/>
                  </a:cubicBezTo>
                  <a:cubicBezTo>
                    <a:pt x="519445" y="433068"/>
                    <a:pt x="518338" y="433760"/>
                    <a:pt x="517231" y="433760"/>
                  </a:cubicBezTo>
                  <a:cubicBezTo>
                    <a:pt x="469281" y="433760"/>
                    <a:pt x="222675" y="345613"/>
                    <a:pt x="37845" y="64760"/>
                  </a:cubicBezTo>
                  <a:lnTo>
                    <a:pt x="0" y="0"/>
                  </a:lnTo>
                  <a:close/>
                </a:path>
              </a:pathLst>
            </a:custGeom>
            <a:solidFill>
              <a:srgbClr val="CDEBF9">
                <a:lumMod val="75000"/>
              </a:srgbClr>
            </a:solidFill>
            <a:ln w="25400" cap="flat" cmpd="sng" algn="ctr">
              <a:noFill/>
              <a:prstDash val="solid"/>
            </a:ln>
            <a:effectLst/>
          </p:spPr>
          <p:txBody>
            <a:bodyPr rtlCol="0" anchor="ctr"/>
            <a:lstStyle/>
            <a:p>
              <a:pPr algn="ctr" defTabSz="914400" fontAlgn="auto">
                <a:spcBef>
                  <a:spcPts val="0"/>
                </a:spcBef>
                <a:spcAft>
                  <a:spcPts val="0"/>
                </a:spcAft>
              </a:pPr>
              <a:endParaRPr lang="en-US" kern="0">
                <a:solidFill>
                  <a:srgbClr val="005073"/>
                </a:solidFill>
                <a:latin typeface="CiscoSans Thin" panose="020B0203020201020303"/>
                <a:ea typeface=""/>
                <a:cs typeface="CiscoSansTT" panose="020B0503020201020303" pitchFamily="34" charset="0"/>
              </a:endParaRPr>
            </a:p>
          </p:txBody>
        </p:sp>
        <p:grpSp>
          <p:nvGrpSpPr>
            <p:cNvPr id="359" name="Group 358">
              <a:extLst>
                <a:ext uri="{FF2B5EF4-FFF2-40B4-BE49-F238E27FC236}">
                  <a16:creationId xmlns:a16="http://schemas.microsoft.com/office/drawing/2014/main" id="{4326FD5A-3A4D-4250-B932-E3C28D82A9F3}"/>
                </a:ext>
              </a:extLst>
            </p:cNvPr>
            <p:cNvGrpSpPr/>
            <p:nvPr/>
          </p:nvGrpSpPr>
          <p:grpSpPr>
            <a:xfrm>
              <a:off x="734543" y="2736000"/>
              <a:ext cx="1726200" cy="881550"/>
              <a:chOff x="734543" y="2736000"/>
              <a:chExt cx="1726200" cy="881550"/>
            </a:xfrm>
            <a:solidFill>
              <a:srgbClr val="005073"/>
            </a:solidFill>
          </p:grpSpPr>
          <p:sp>
            <p:nvSpPr>
              <p:cNvPr id="361" name="Rounded Rectangle 173">
                <a:extLst>
                  <a:ext uri="{FF2B5EF4-FFF2-40B4-BE49-F238E27FC236}">
                    <a16:creationId xmlns:a16="http://schemas.microsoft.com/office/drawing/2014/main" id="{CC10441B-7BEA-4301-82A8-4E0FB84DB160}"/>
                  </a:ext>
                </a:extLst>
              </p:cNvPr>
              <p:cNvSpPr/>
              <p:nvPr/>
            </p:nvSpPr>
            <p:spPr>
              <a:xfrm>
                <a:off x="1567943" y="2736000"/>
                <a:ext cx="655200" cy="374400"/>
              </a:xfrm>
              <a:prstGeom prst="roundRect">
                <a:avLst>
                  <a:gd name="adj" fmla="val 50000"/>
                </a:avLst>
              </a:prstGeom>
              <a:solidFill>
                <a:schemeClr val="bg2"/>
              </a:solidFill>
              <a:ln w="25400" cap="flat" cmpd="sng" algn="ctr">
                <a:noFill/>
                <a:prstDash val="solid"/>
              </a:ln>
              <a:effectLst/>
            </p:spPr>
            <p:txBody>
              <a:bodyPr rtlCol="0" anchor="ctr"/>
              <a:lstStyle/>
              <a:p>
                <a:pPr algn="ctr" defTabSz="914400" fontAlgn="auto">
                  <a:spcBef>
                    <a:spcPts val="0"/>
                  </a:spcBef>
                  <a:spcAft>
                    <a:spcPts val="0"/>
                  </a:spcAft>
                </a:pPr>
                <a:endParaRPr lang="en-US" kern="0">
                  <a:solidFill>
                    <a:srgbClr val="005073"/>
                  </a:solidFill>
                  <a:latin typeface="CiscoSans Thin" panose="020B0203020201020303"/>
                  <a:ea typeface=""/>
                  <a:cs typeface="CiscoSansTT" panose="020B0503020201020303" pitchFamily="34" charset="0"/>
                </a:endParaRPr>
              </a:p>
            </p:txBody>
          </p:sp>
          <p:sp>
            <p:nvSpPr>
              <p:cNvPr id="368" name="Rounded Rectangle 174">
                <a:extLst>
                  <a:ext uri="{FF2B5EF4-FFF2-40B4-BE49-F238E27FC236}">
                    <a16:creationId xmlns:a16="http://schemas.microsoft.com/office/drawing/2014/main" id="{FB089FCE-4E4E-4B74-A418-3D074C2A4CD8}"/>
                  </a:ext>
                </a:extLst>
              </p:cNvPr>
              <p:cNvSpPr/>
              <p:nvPr/>
            </p:nvSpPr>
            <p:spPr>
              <a:xfrm>
                <a:off x="734543" y="3243150"/>
                <a:ext cx="1726200" cy="374400"/>
              </a:xfrm>
              <a:prstGeom prst="roundRect">
                <a:avLst>
                  <a:gd name="adj" fmla="val 50000"/>
                </a:avLst>
              </a:prstGeom>
              <a:solidFill>
                <a:schemeClr val="bg2"/>
              </a:solidFill>
              <a:ln w="25400" cap="flat" cmpd="sng" algn="ctr">
                <a:noFill/>
                <a:prstDash val="solid"/>
              </a:ln>
              <a:effectLst/>
            </p:spPr>
            <p:txBody>
              <a:bodyPr rtlCol="0" anchor="ctr"/>
              <a:lstStyle/>
              <a:p>
                <a:pPr algn="ctr" defTabSz="914400" fontAlgn="auto">
                  <a:spcBef>
                    <a:spcPts val="0"/>
                  </a:spcBef>
                  <a:spcAft>
                    <a:spcPts val="0"/>
                  </a:spcAft>
                </a:pPr>
                <a:endParaRPr lang="en-US" kern="0">
                  <a:solidFill>
                    <a:srgbClr val="005073"/>
                  </a:solidFill>
                  <a:latin typeface="CiscoSans Thin" panose="020B0203020201020303"/>
                  <a:ea typeface=""/>
                  <a:cs typeface="CiscoSansTT" panose="020B0503020201020303" pitchFamily="34" charset="0"/>
                </a:endParaRPr>
              </a:p>
            </p:txBody>
          </p:sp>
          <p:sp>
            <p:nvSpPr>
              <p:cNvPr id="370" name="Rounded Rectangle 175">
                <a:extLst>
                  <a:ext uri="{FF2B5EF4-FFF2-40B4-BE49-F238E27FC236}">
                    <a16:creationId xmlns:a16="http://schemas.microsoft.com/office/drawing/2014/main" id="{17F1A009-C8B9-4403-BD7C-12F544EC69F1}"/>
                  </a:ext>
                </a:extLst>
              </p:cNvPr>
              <p:cNvSpPr/>
              <p:nvPr/>
            </p:nvSpPr>
            <p:spPr>
              <a:xfrm>
                <a:off x="1108343" y="3000150"/>
                <a:ext cx="1251600" cy="374400"/>
              </a:xfrm>
              <a:prstGeom prst="roundRect">
                <a:avLst>
                  <a:gd name="adj" fmla="val 50000"/>
                </a:avLst>
              </a:prstGeom>
              <a:solidFill>
                <a:schemeClr val="bg2"/>
              </a:solidFill>
              <a:ln w="25400" cap="flat" cmpd="sng" algn="ctr">
                <a:noFill/>
                <a:prstDash val="solid"/>
              </a:ln>
              <a:effectLst/>
            </p:spPr>
            <p:txBody>
              <a:bodyPr rtlCol="0" anchor="ctr"/>
              <a:lstStyle/>
              <a:p>
                <a:pPr algn="ctr" defTabSz="914400" fontAlgn="auto">
                  <a:spcBef>
                    <a:spcPts val="0"/>
                  </a:spcBef>
                  <a:spcAft>
                    <a:spcPts val="0"/>
                  </a:spcAft>
                </a:pPr>
                <a:endParaRPr lang="en-US" kern="0">
                  <a:solidFill>
                    <a:srgbClr val="005073"/>
                  </a:solidFill>
                  <a:latin typeface="CiscoSans Thin" panose="020B0203020201020303"/>
                  <a:ea typeface=""/>
                  <a:cs typeface="CiscoSansTT" panose="020B0503020201020303" pitchFamily="34" charset="0"/>
                </a:endParaRPr>
              </a:p>
            </p:txBody>
          </p:sp>
        </p:grpSp>
      </p:grpSp>
      <p:sp>
        <p:nvSpPr>
          <p:cNvPr id="101" name="Rectangle 100">
            <a:extLst>
              <a:ext uri="{FF2B5EF4-FFF2-40B4-BE49-F238E27FC236}">
                <a16:creationId xmlns:a16="http://schemas.microsoft.com/office/drawing/2014/main" id="{0FFBEC14-00D8-BE4A-9025-1E05975BDDC7}"/>
              </a:ext>
            </a:extLst>
          </p:cNvPr>
          <p:cNvSpPr/>
          <p:nvPr/>
        </p:nvSpPr>
        <p:spPr>
          <a:xfrm>
            <a:off x="437765" y="853571"/>
            <a:ext cx="7597682" cy="369332"/>
          </a:xfrm>
          <a:prstGeom prst="rect">
            <a:avLst/>
          </a:prstGeom>
        </p:spPr>
        <p:txBody>
          <a:bodyPr wrap="square">
            <a:spAutoFit/>
          </a:bodyPr>
          <a:lstStyle/>
          <a:p>
            <a:r>
              <a:rPr lang="en-US">
                <a:solidFill>
                  <a:srgbClr val="00BCEB"/>
                </a:solidFill>
                <a:latin typeface="CiscoSansTT ExtraLight"/>
                <a:cs typeface="CiscoSansTT Thin" charset="0"/>
              </a:rPr>
              <a:t>But too often it doesn’t...</a:t>
            </a:r>
            <a:endParaRPr lang="en-US">
              <a:latin typeface="+mn-lt"/>
            </a:endParaRPr>
          </a:p>
        </p:txBody>
      </p:sp>
    </p:spTree>
    <p:extLst>
      <p:ext uri="{BB962C8B-B14F-4D97-AF65-F5344CB8AC3E}">
        <p14:creationId xmlns:p14="http://schemas.microsoft.com/office/powerpoint/2010/main" val="379088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8" grpId="0" animBg="1"/>
      <p:bldP spid="169" grpId="0" animBg="1"/>
      <p:bldP spid="1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8851" name="think-cell Slide" r:id="rId5" imgW="360" imgH="360" progId="TCLayout.ActiveDocument.1">
                  <p:embed/>
                </p:oleObj>
              </mc:Choice>
              <mc:Fallback>
                <p:oleObj name="think-cell Slide" r:id="rId5" imgW="360" imgH="360" progId="TCLayout.ActiveDocument.1">
                  <p:embed/>
                  <p:pic>
                    <p:nvPicPr>
                      <p:cNvPr id="4" name="Object 3" hidden="1"/>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199" name="Title 2">
            <a:extLst>
              <a:ext uri="{FF2B5EF4-FFF2-40B4-BE49-F238E27FC236}">
                <a16:creationId xmlns:a16="http://schemas.microsoft.com/office/drawing/2014/main" id="{E09693A0-6323-CB4C-97E4-3C462CDD8F04}"/>
              </a:ext>
            </a:extLst>
          </p:cNvPr>
          <p:cNvSpPr>
            <a:spLocks noGrp="1"/>
          </p:cNvSpPr>
          <p:nvPr>
            <p:ph type="title"/>
          </p:nvPr>
        </p:nvSpPr>
        <p:spPr/>
        <p:txBody>
          <a:bodyPr/>
          <a:lstStyle/>
          <a:p>
            <a:r>
              <a:rPr lang="en-US" dirty="0"/>
              <a:t>Cisco security platform</a:t>
            </a:r>
          </a:p>
        </p:txBody>
      </p:sp>
      <p:sp>
        <p:nvSpPr>
          <p:cNvPr id="801" name="Arc 800"/>
          <p:cNvSpPr/>
          <p:nvPr/>
        </p:nvSpPr>
        <p:spPr>
          <a:xfrm rot="16200000" flipH="1">
            <a:off x="1433750" y="4125057"/>
            <a:ext cx="457200" cy="456870"/>
          </a:xfrm>
          <a:prstGeom prst="arc">
            <a:avLst>
              <a:gd name="adj1" fmla="val 16294228"/>
              <a:gd name="adj2" fmla="val 21506481"/>
            </a:avLst>
          </a:prstGeom>
          <a:noFill/>
          <a:ln w="25400" cap="rnd">
            <a:solidFill>
              <a:schemeClr val="tx1">
                <a:lumMod val="25000"/>
                <a:lumOff val="75000"/>
              </a:schemeClr>
            </a:solidFill>
            <a:headEnd type="arrow" w="lg"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TT ExtraLight"/>
            </a:endParaRPr>
          </a:p>
        </p:txBody>
      </p:sp>
      <p:cxnSp>
        <p:nvCxnSpPr>
          <p:cNvPr id="190" name="Straight Connector 189"/>
          <p:cNvCxnSpPr/>
          <p:nvPr/>
        </p:nvCxnSpPr>
        <p:spPr>
          <a:xfrm>
            <a:off x="1685938" y="966926"/>
            <a:ext cx="6294280" cy="0"/>
          </a:xfrm>
          <a:prstGeom prst="line">
            <a:avLst/>
          </a:prstGeom>
          <a:ln w="2540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92" name="Arc 191"/>
          <p:cNvSpPr/>
          <p:nvPr/>
        </p:nvSpPr>
        <p:spPr>
          <a:xfrm>
            <a:off x="7743722" y="966918"/>
            <a:ext cx="500786" cy="487317"/>
          </a:xfrm>
          <a:prstGeom prst="arc">
            <a:avLst/>
          </a:prstGeom>
          <a:ln w="2540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iscoSansTT ExtraLight"/>
            </a:endParaRPr>
          </a:p>
        </p:txBody>
      </p:sp>
      <p:sp>
        <p:nvSpPr>
          <p:cNvPr id="193" name="Arc 192"/>
          <p:cNvSpPr/>
          <p:nvPr/>
        </p:nvSpPr>
        <p:spPr>
          <a:xfrm flipH="1">
            <a:off x="1435544" y="966926"/>
            <a:ext cx="500786" cy="487317"/>
          </a:xfrm>
          <a:prstGeom prst="arc">
            <a:avLst/>
          </a:prstGeom>
          <a:ln w="2540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iscoSansTT ExtraLight"/>
            </a:endParaRPr>
          </a:p>
        </p:txBody>
      </p:sp>
      <p:cxnSp>
        <p:nvCxnSpPr>
          <p:cNvPr id="194" name="Straight Connector 193"/>
          <p:cNvCxnSpPr/>
          <p:nvPr/>
        </p:nvCxnSpPr>
        <p:spPr>
          <a:xfrm flipV="1">
            <a:off x="8244508" y="1210577"/>
            <a:ext cx="0" cy="3127854"/>
          </a:xfrm>
          <a:prstGeom prst="line">
            <a:avLst/>
          </a:prstGeom>
          <a:ln w="2540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93" idx="2"/>
          </p:cNvCxnSpPr>
          <p:nvPr/>
        </p:nvCxnSpPr>
        <p:spPr>
          <a:xfrm flipV="1">
            <a:off x="1435544" y="1210586"/>
            <a:ext cx="0" cy="246824"/>
          </a:xfrm>
          <a:prstGeom prst="line">
            <a:avLst/>
          </a:prstGeom>
          <a:ln w="2540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97" name="Arc 196"/>
          <p:cNvSpPr/>
          <p:nvPr/>
        </p:nvSpPr>
        <p:spPr>
          <a:xfrm flipV="1">
            <a:off x="7743722" y="4094774"/>
            <a:ext cx="500786" cy="487317"/>
          </a:xfrm>
          <a:prstGeom prst="arc">
            <a:avLst/>
          </a:prstGeom>
          <a:ln w="2540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5"/>
              </a:solidFill>
              <a:latin typeface="CiscoSansTT ExtraLight"/>
            </a:endParaRPr>
          </a:p>
        </p:txBody>
      </p:sp>
      <p:cxnSp>
        <p:nvCxnSpPr>
          <p:cNvPr id="204" name="Straight Connector 203"/>
          <p:cNvCxnSpPr/>
          <p:nvPr/>
        </p:nvCxnSpPr>
        <p:spPr>
          <a:xfrm>
            <a:off x="1662349" y="4582091"/>
            <a:ext cx="6317869" cy="0"/>
          </a:xfrm>
          <a:prstGeom prst="line">
            <a:avLst/>
          </a:prstGeom>
          <a:ln w="2540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2656663" y="1243503"/>
            <a:ext cx="3453825" cy="2963458"/>
            <a:chOff x="1929398" y="1110200"/>
            <a:chExt cx="4293792" cy="3239139"/>
          </a:xfrm>
          <a:solidFill>
            <a:srgbClr val="00283A"/>
          </a:solidFill>
        </p:grpSpPr>
        <p:sp>
          <p:nvSpPr>
            <p:cNvPr id="183" name="Rounded Rectangle 182"/>
            <p:cNvSpPr/>
            <p:nvPr/>
          </p:nvSpPr>
          <p:spPr>
            <a:xfrm>
              <a:off x="1929398" y="1121550"/>
              <a:ext cx="4293792" cy="3227789"/>
            </a:xfrm>
            <a:prstGeom prst="roundRect">
              <a:avLst>
                <a:gd name="adj" fmla="val 2494"/>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5073"/>
                </a:solidFill>
                <a:latin typeface="CiscoSansTT ExtraLight"/>
              </a:endParaRPr>
            </a:p>
          </p:txBody>
        </p:sp>
        <p:sp>
          <p:nvSpPr>
            <p:cNvPr id="184" name="TextBox 183"/>
            <p:cNvSpPr txBox="1"/>
            <p:nvPr/>
          </p:nvSpPr>
          <p:spPr>
            <a:xfrm>
              <a:off x="2243525" y="1110200"/>
              <a:ext cx="3665538" cy="269126"/>
            </a:xfrm>
            <a:prstGeom prst="rect">
              <a:avLst/>
            </a:prstGeom>
            <a:noFill/>
          </p:spPr>
          <p:txBody>
            <a:bodyPr wrap="square" rtlCol="0">
              <a:spAutoFit/>
            </a:bodyPr>
            <a:lstStyle/>
            <a:p>
              <a:pPr algn="ctr"/>
              <a:r>
                <a:rPr lang="en-US" sz="1000" dirty="0">
                  <a:solidFill>
                    <a:schemeClr val="bg1"/>
                  </a:solidFill>
                  <a:latin typeface="CiscoSansTT ExtraLight"/>
                  <a:ea typeface="CiscoSansTT ExtraLight"/>
                  <a:cs typeface="CiscoSansTT ExtraLight"/>
                </a:rPr>
                <a:t>Open APIs · Developer Environment · Services</a:t>
              </a:r>
            </a:p>
          </p:txBody>
        </p:sp>
      </p:grpSp>
      <p:sp>
        <p:nvSpPr>
          <p:cNvPr id="211" name="Rounded Rectangle 210"/>
          <p:cNvSpPr/>
          <p:nvPr/>
        </p:nvSpPr>
        <p:spPr>
          <a:xfrm>
            <a:off x="2359735" y="2479345"/>
            <a:ext cx="4012747" cy="768416"/>
          </a:xfrm>
          <a:prstGeom prst="roundRect">
            <a:avLst>
              <a:gd name="adj" fmla="val 5000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rgbClr val="FFFFFF"/>
              </a:solidFill>
              <a:latin typeface="CiscoSansTT ExtraLight"/>
            </a:endParaRPr>
          </a:p>
        </p:txBody>
      </p:sp>
      <p:sp>
        <p:nvSpPr>
          <p:cNvPr id="213" name="Round Same Side Corner Rectangle 212"/>
          <p:cNvSpPr/>
          <p:nvPr/>
        </p:nvSpPr>
        <p:spPr>
          <a:xfrm>
            <a:off x="2930297" y="2479345"/>
            <a:ext cx="2871622" cy="212371"/>
          </a:xfrm>
          <a:prstGeom prst="round2SameRect">
            <a:avLst>
              <a:gd name="adj1" fmla="val 0"/>
              <a:gd name="adj2" fmla="val 50000"/>
            </a:avLst>
          </a:prstGeom>
          <a:solidFill>
            <a:schemeClr val="accent1">
              <a:lumMod val="75000"/>
            </a:schemeClr>
          </a:solidFill>
        </p:spPr>
        <p:txBody>
          <a:bodyPr wrap="square" anchor="ctr" anchorCtr="0">
            <a:noAutofit/>
          </a:bodyPr>
          <a:lstStyle/>
          <a:p>
            <a:pPr algn="ctr"/>
            <a:r>
              <a:rPr lang="en-US" sz="1000" dirty="0">
                <a:solidFill>
                  <a:srgbClr val="FFFFFF"/>
                </a:solidFill>
                <a:latin typeface="CiscoSansTT ExtraLight"/>
                <a:ea typeface="CiscoSansTT ExtraLight"/>
                <a:cs typeface="CiscoSansTT ExtraLight"/>
              </a:rPr>
              <a:t>Enforcement Everywhere</a:t>
            </a:r>
          </a:p>
        </p:txBody>
      </p:sp>
      <p:sp>
        <p:nvSpPr>
          <p:cNvPr id="299" name="Rounded Rectangle 298"/>
          <p:cNvSpPr/>
          <p:nvPr/>
        </p:nvSpPr>
        <p:spPr>
          <a:xfrm>
            <a:off x="2359735" y="1479657"/>
            <a:ext cx="4012747" cy="768416"/>
          </a:xfrm>
          <a:prstGeom prst="roundRect">
            <a:avLst>
              <a:gd name="adj" fmla="val 50000"/>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rgbClr val="FFFFFF"/>
              </a:solidFill>
              <a:latin typeface="CiscoSansTT ExtraLight"/>
            </a:endParaRPr>
          </a:p>
        </p:txBody>
      </p:sp>
      <p:sp>
        <p:nvSpPr>
          <p:cNvPr id="300" name="Round Same Side Corner Rectangle 299"/>
          <p:cNvSpPr/>
          <p:nvPr/>
        </p:nvSpPr>
        <p:spPr>
          <a:xfrm>
            <a:off x="2930297" y="1479657"/>
            <a:ext cx="2871622" cy="212371"/>
          </a:xfrm>
          <a:prstGeom prst="round2SameRect">
            <a:avLst>
              <a:gd name="adj1" fmla="val 0"/>
              <a:gd name="adj2" fmla="val 50000"/>
            </a:avLst>
          </a:prstGeom>
          <a:solidFill>
            <a:schemeClr val="accent2">
              <a:lumMod val="75000"/>
            </a:schemeClr>
          </a:solidFill>
        </p:spPr>
        <p:txBody>
          <a:bodyPr wrap="square" anchor="ctr" anchorCtr="0">
            <a:noAutofit/>
          </a:bodyPr>
          <a:lstStyle/>
          <a:p>
            <a:pPr algn="ctr"/>
            <a:r>
              <a:rPr lang="en-US" sz="1000" dirty="0">
                <a:solidFill>
                  <a:srgbClr val="FFFFFF"/>
                </a:solidFill>
                <a:latin typeface="CiscoSansTT ExtraLight"/>
                <a:ea typeface="CiscoSansTT ExtraLight"/>
                <a:cs typeface="CiscoSansTT ExtraLight"/>
              </a:rPr>
              <a:t>Management · Response</a:t>
            </a:r>
          </a:p>
        </p:txBody>
      </p:sp>
      <p:grpSp>
        <p:nvGrpSpPr>
          <p:cNvPr id="302" name="Group 301"/>
          <p:cNvGrpSpPr/>
          <p:nvPr/>
        </p:nvGrpSpPr>
        <p:grpSpPr>
          <a:xfrm>
            <a:off x="2427275" y="1681039"/>
            <a:ext cx="756971" cy="416051"/>
            <a:chOff x="2344012" y="1685801"/>
            <a:chExt cx="890255" cy="489307"/>
          </a:xfrm>
        </p:grpSpPr>
        <p:sp>
          <p:nvSpPr>
            <p:cNvPr id="364" name="TextBox 363"/>
            <p:cNvSpPr txBox="1"/>
            <p:nvPr/>
          </p:nvSpPr>
          <p:spPr>
            <a:xfrm>
              <a:off x="2344012" y="1685801"/>
              <a:ext cx="890255" cy="289574"/>
            </a:xfrm>
            <a:prstGeom prst="rect">
              <a:avLst/>
            </a:prstGeom>
            <a:noFill/>
          </p:spPr>
          <p:txBody>
            <a:bodyPr wrap="square" rtlCol="0">
              <a:spAutoFit/>
            </a:bodyPr>
            <a:lstStyle/>
            <a:p>
              <a:pPr algn="ctr"/>
              <a:r>
                <a:rPr lang="en-US" sz="1000" dirty="0">
                  <a:solidFill>
                    <a:schemeClr val="bg1">
                      <a:lumMod val="75000"/>
                    </a:schemeClr>
                  </a:solidFill>
                  <a:latin typeface="CiscoSansTT ExtraLight"/>
                  <a:ea typeface="CiscoSansTT ExtraLight"/>
                  <a:cs typeface="CiscoSansTT ExtraLight"/>
                </a:rPr>
                <a:t>Deploy</a:t>
              </a:r>
            </a:p>
          </p:txBody>
        </p:sp>
        <p:grpSp>
          <p:nvGrpSpPr>
            <p:cNvPr id="365" name="Group 364"/>
            <p:cNvGrpSpPr>
              <a:grpSpLocks noChangeAspect="1"/>
            </p:cNvGrpSpPr>
            <p:nvPr/>
          </p:nvGrpSpPr>
          <p:grpSpPr>
            <a:xfrm>
              <a:off x="2586070" y="1938227"/>
              <a:ext cx="415268" cy="236881"/>
              <a:chOff x="4217644" y="2576589"/>
              <a:chExt cx="709979" cy="404991"/>
            </a:xfrm>
            <a:solidFill>
              <a:schemeClr val="bg1">
                <a:lumMod val="75000"/>
              </a:schemeClr>
            </a:solidFill>
          </p:grpSpPr>
          <p:sp>
            <p:nvSpPr>
              <p:cNvPr id="366" name="Freeform 99"/>
              <p:cNvSpPr>
                <a:spLocks/>
              </p:cNvSpPr>
              <p:nvPr/>
            </p:nvSpPr>
            <p:spPr bwMode="auto">
              <a:xfrm>
                <a:off x="4449637" y="2749589"/>
                <a:ext cx="474985" cy="44998"/>
              </a:xfrm>
              <a:custGeom>
                <a:avLst/>
                <a:gdLst>
                  <a:gd name="T0" fmla="*/ 191 w 201"/>
                  <a:gd name="T1" fmla="*/ 19 h 19"/>
                  <a:gd name="T2" fmla="*/ 10 w 201"/>
                  <a:gd name="T3" fmla="*/ 19 h 19"/>
                  <a:gd name="T4" fmla="*/ 0 w 201"/>
                  <a:gd name="T5" fmla="*/ 10 h 19"/>
                  <a:gd name="T6" fmla="*/ 10 w 201"/>
                  <a:gd name="T7" fmla="*/ 0 h 19"/>
                  <a:gd name="T8" fmla="*/ 191 w 201"/>
                  <a:gd name="T9" fmla="*/ 0 h 19"/>
                  <a:gd name="T10" fmla="*/ 201 w 201"/>
                  <a:gd name="T11" fmla="*/ 10 h 19"/>
                  <a:gd name="T12" fmla="*/ 191 w 20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01" h="19">
                    <a:moveTo>
                      <a:pt x="191" y="19"/>
                    </a:moveTo>
                    <a:cubicBezTo>
                      <a:pt x="10" y="19"/>
                      <a:pt x="10" y="19"/>
                      <a:pt x="10" y="19"/>
                    </a:cubicBezTo>
                    <a:cubicBezTo>
                      <a:pt x="5" y="19"/>
                      <a:pt x="0" y="15"/>
                      <a:pt x="0" y="10"/>
                    </a:cubicBezTo>
                    <a:cubicBezTo>
                      <a:pt x="0" y="4"/>
                      <a:pt x="5" y="0"/>
                      <a:pt x="10" y="0"/>
                    </a:cubicBezTo>
                    <a:cubicBezTo>
                      <a:pt x="191" y="0"/>
                      <a:pt x="191" y="0"/>
                      <a:pt x="191" y="0"/>
                    </a:cubicBezTo>
                    <a:cubicBezTo>
                      <a:pt x="197" y="0"/>
                      <a:pt x="201" y="4"/>
                      <a:pt x="201" y="10"/>
                    </a:cubicBezTo>
                    <a:cubicBezTo>
                      <a:pt x="201" y="15"/>
                      <a:pt x="197" y="19"/>
                      <a:pt x="191" y="19"/>
                    </a:cubicBezTo>
                    <a:close/>
                  </a:path>
                </a:pathLst>
              </a:custGeom>
              <a:solidFill>
                <a:schemeClr val="bg2"/>
              </a:solidFill>
              <a:ln w="6350">
                <a:solidFill>
                  <a:schemeClr val="bg2"/>
                </a:solidFill>
                <a:round/>
                <a:headEnd/>
                <a:tailEnd/>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67" name="Freeform 100"/>
              <p:cNvSpPr>
                <a:spLocks/>
              </p:cNvSpPr>
              <p:nvPr/>
            </p:nvSpPr>
            <p:spPr bwMode="auto">
              <a:xfrm>
                <a:off x="4792627" y="2661590"/>
                <a:ext cx="134996" cy="132995"/>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solidFill>
                <a:schemeClr val="bg2"/>
              </a:solidFill>
              <a:ln w="6350">
                <a:solidFill>
                  <a:schemeClr val="bg2"/>
                </a:solidFill>
                <a:round/>
                <a:headEnd/>
                <a:tailEnd/>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68" name="Freeform 101"/>
              <p:cNvSpPr>
                <a:spLocks/>
              </p:cNvSpPr>
              <p:nvPr/>
            </p:nvSpPr>
            <p:spPr bwMode="auto">
              <a:xfrm>
                <a:off x="4792627" y="2747585"/>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solidFill>
                <a:schemeClr val="bg2"/>
              </a:solidFill>
              <a:ln w="6350">
                <a:solidFill>
                  <a:schemeClr val="bg2"/>
                </a:solidFill>
                <a:round/>
                <a:headEnd/>
                <a:tailEnd/>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69" name="Freeform 102"/>
              <p:cNvSpPr>
                <a:spLocks/>
              </p:cNvSpPr>
              <p:nvPr/>
            </p:nvSpPr>
            <p:spPr bwMode="auto">
              <a:xfrm>
                <a:off x="4648631" y="2936582"/>
                <a:ext cx="174995" cy="44998"/>
              </a:xfrm>
              <a:custGeom>
                <a:avLst/>
                <a:gdLst>
                  <a:gd name="T0" fmla="*/ 64 w 74"/>
                  <a:gd name="T1" fmla="*/ 19 h 19"/>
                  <a:gd name="T2" fmla="*/ 9 w 74"/>
                  <a:gd name="T3" fmla="*/ 19 h 19"/>
                  <a:gd name="T4" fmla="*/ 0 w 74"/>
                  <a:gd name="T5" fmla="*/ 10 h 19"/>
                  <a:gd name="T6" fmla="*/ 9 w 74"/>
                  <a:gd name="T7" fmla="*/ 0 h 19"/>
                  <a:gd name="T8" fmla="*/ 64 w 74"/>
                  <a:gd name="T9" fmla="*/ 0 h 19"/>
                  <a:gd name="T10" fmla="*/ 74 w 74"/>
                  <a:gd name="T11" fmla="*/ 10 h 19"/>
                  <a:gd name="T12" fmla="*/ 64 w 7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4" h="19">
                    <a:moveTo>
                      <a:pt x="64" y="19"/>
                    </a:moveTo>
                    <a:cubicBezTo>
                      <a:pt x="9" y="19"/>
                      <a:pt x="9" y="19"/>
                      <a:pt x="9" y="19"/>
                    </a:cubicBezTo>
                    <a:cubicBezTo>
                      <a:pt x="4" y="19"/>
                      <a:pt x="0" y="15"/>
                      <a:pt x="0" y="10"/>
                    </a:cubicBezTo>
                    <a:cubicBezTo>
                      <a:pt x="0" y="4"/>
                      <a:pt x="4" y="0"/>
                      <a:pt x="9" y="0"/>
                    </a:cubicBezTo>
                    <a:cubicBezTo>
                      <a:pt x="64" y="0"/>
                      <a:pt x="64" y="0"/>
                      <a:pt x="64" y="0"/>
                    </a:cubicBezTo>
                    <a:cubicBezTo>
                      <a:pt x="70" y="0"/>
                      <a:pt x="74" y="4"/>
                      <a:pt x="74" y="10"/>
                    </a:cubicBezTo>
                    <a:cubicBezTo>
                      <a:pt x="74" y="15"/>
                      <a:pt x="70" y="19"/>
                      <a:pt x="64" y="19"/>
                    </a:cubicBezTo>
                    <a:close/>
                  </a:path>
                </a:pathLst>
              </a:custGeom>
              <a:solidFill>
                <a:schemeClr val="bg2"/>
              </a:solidFill>
              <a:ln w="6350">
                <a:solidFill>
                  <a:schemeClr val="bg2"/>
                </a:solidFill>
                <a:round/>
                <a:headEnd/>
                <a:tailEnd/>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70" name="Freeform 103"/>
              <p:cNvSpPr>
                <a:spLocks/>
              </p:cNvSpPr>
              <p:nvPr/>
            </p:nvSpPr>
            <p:spPr bwMode="auto">
              <a:xfrm>
                <a:off x="4217644" y="2576589"/>
                <a:ext cx="430987" cy="44998"/>
              </a:xfrm>
              <a:custGeom>
                <a:avLst/>
                <a:gdLst>
                  <a:gd name="T0" fmla="*/ 172 w 182"/>
                  <a:gd name="T1" fmla="*/ 19 h 19"/>
                  <a:gd name="T2" fmla="*/ 10 w 182"/>
                  <a:gd name="T3" fmla="*/ 19 h 19"/>
                  <a:gd name="T4" fmla="*/ 0 w 182"/>
                  <a:gd name="T5" fmla="*/ 10 h 19"/>
                  <a:gd name="T6" fmla="*/ 10 w 182"/>
                  <a:gd name="T7" fmla="*/ 0 h 19"/>
                  <a:gd name="T8" fmla="*/ 172 w 182"/>
                  <a:gd name="T9" fmla="*/ 0 h 19"/>
                  <a:gd name="T10" fmla="*/ 182 w 182"/>
                  <a:gd name="T11" fmla="*/ 10 h 19"/>
                  <a:gd name="T12" fmla="*/ 172 w 18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82" h="19">
                    <a:moveTo>
                      <a:pt x="172" y="19"/>
                    </a:moveTo>
                    <a:cubicBezTo>
                      <a:pt x="10" y="19"/>
                      <a:pt x="10" y="19"/>
                      <a:pt x="10" y="19"/>
                    </a:cubicBezTo>
                    <a:cubicBezTo>
                      <a:pt x="5" y="19"/>
                      <a:pt x="0" y="15"/>
                      <a:pt x="0" y="10"/>
                    </a:cubicBezTo>
                    <a:cubicBezTo>
                      <a:pt x="0" y="5"/>
                      <a:pt x="5" y="0"/>
                      <a:pt x="10" y="0"/>
                    </a:cubicBezTo>
                    <a:cubicBezTo>
                      <a:pt x="172" y="0"/>
                      <a:pt x="172" y="0"/>
                      <a:pt x="172" y="0"/>
                    </a:cubicBezTo>
                    <a:cubicBezTo>
                      <a:pt x="178" y="0"/>
                      <a:pt x="182" y="5"/>
                      <a:pt x="182" y="10"/>
                    </a:cubicBezTo>
                    <a:cubicBezTo>
                      <a:pt x="182" y="15"/>
                      <a:pt x="178" y="19"/>
                      <a:pt x="172" y="19"/>
                    </a:cubicBezTo>
                    <a:close/>
                  </a:path>
                </a:pathLst>
              </a:custGeom>
              <a:solidFill>
                <a:schemeClr val="bg2"/>
              </a:solidFill>
              <a:ln w="6350">
                <a:solidFill>
                  <a:schemeClr val="bg2"/>
                </a:solidFill>
                <a:round/>
                <a:headEnd/>
                <a:tailEnd/>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grpSp>
      </p:grpSp>
      <p:grpSp>
        <p:nvGrpSpPr>
          <p:cNvPr id="303" name="Group 302"/>
          <p:cNvGrpSpPr/>
          <p:nvPr/>
        </p:nvGrpSpPr>
        <p:grpSpPr>
          <a:xfrm>
            <a:off x="5541819" y="1681044"/>
            <a:ext cx="756971" cy="443585"/>
            <a:chOff x="5440959" y="1709262"/>
            <a:chExt cx="890255" cy="521688"/>
          </a:xfrm>
        </p:grpSpPr>
        <p:sp>
          <p:nvSpPr>
            <p:cNvPr id="356" name="TextBox 355"/>
            <p:cNvSpPr txBox="1"/>
            <p:nvPr/>
          </p:nvSpPr>
          <p:spPr>
            <a:xfrm>
              <a:off x="5440959" y="1709262"/>
              <a:ext cx="890255" cy="289574"/>
            </a:xfrm>
            <a:prstGeom prst="rect">
              <a:avLst/>
            </a:prstGeom>
            <a:noFill/>
          </p:spPr>
          <p:txBody>
            <a:bodyPr wrap="square" rtlCol="0">
              <a:spAutoFit/>
            </a:bodyPr>
            <a:lstStyle/>
            <a:p>
              <a:pPr algn="ctr"/>
              <a:r>
                <a:rPr lang="en-US" sz="1000">
                  <a:solidFill>
                    <a:schemeClr val="bg1">
                      <a:lumMod val="75000"/>
                    </a:schemeClr>
                  </a:solidFill>
                  <a:latin typeface="CiscoSansTT ExtraLight"/>
                  <a:ea typeface="CiscoSansTT ExtraLight"/>
                  <a:cs typeface="CiscoSansTT ExtraLight"/>
                </a:rPr>
                <a:t> Policy</a:t>
              </a:r>
            </a:p>
          </p:txBody>
        </p:sp>
        <p:grpSp>
          <p:nvGrpSpPr>
            <p:cNvPr id="357" name="Group 21"/>
            <p:cNvGrpSpPr>
              <a:grpSpLocks noChangeAspect="1"/>
            </p:cNvGrpSpPr>
            <p:nvPr/>
          </p:nvGrpSpPr>
          <p:grpSpPr bwMode="auto">
            <a:xfrm>
              <a:off x="5783874" y="1975319"/>
              <a:ext cx="206234" cy="255631"/>
              <a:chOff x="1556" y="972"/>
              <a:chExt cx="1027" cy="1273"/>
            </a:xfrm>
            <a:solidFill>
              <a:schemeClr val="bg2">
                <a:lumMod val="75000"/>
              </a:schemeClr>
            </a:solidFill>
          </p:grpSpPr>
          <p:sp>
            <p:nvSpPr>
              <p:cNvPr id="358" name="Freeform 22"/>
              <p:cNvSpPr>
                <a:spLocks/>
              </p:cNvSpPr>
              <p:nvPr/>
            </p:nvSpPr>
            <p:spPr bwMode="auto">
              <a:xfrm>
                <a:off x="1556" y="972"/>
                <a:ext cx="1027" cy="1273"/>
              </a:xfrm>
              <a:custGeom>
                <a:avLst/>
                <a:gdLst>
                  <a:gd name="T0" fmla="*/ 36 w 432"/>
                  <a:gd name="T1" fmla="*/ 0 h 536"/>
                  <a:gd name="T2" fmla="*/ 0 w 432"/>
                  <a:gd name="T3" fmla="*/ 36 h 536"/>
                  <a:gd name="T4" fmla="*/ 0 w 432"/>
                  <a:gd name="T5" fmla="*/ 500 h 536"/>
                  <a:gd name="T6" fmla="*/ 36 w 432"/>
                  <a:gd name="T7" fmla="*/ 536 h 536"/>
                  <a:gd name="T8" fmla="*/ 396 w 432"/>
                  <a:gd name="T9" fmla="*/ 536 h 536"/>
                  <a:gd name="T10" fmla="*/ 432 w 432"/>
                  <a:gd name="T11" fmla="*/ 500 h 536"/>
                  <a:gd name="T12" fmla="*/ 432 w 432"/>
                  <a:gd name="T13" fmla="*/ 135 h 536"/>
                  <a:gd name="T14" fmla="*/ 299 w 432"/>
                  <a:gd name="T15" fmla="*/ 0 h 536"/>
                  <a:gd name="T16" fmla="*/ 36 w 432"/>
                  <a:gd name="T1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536">
                    <a:moveTo>
                      <a:pt x="36" y="0"/>
                    </a:moveTo>
                    <a:cubicBezTo>
                      <a:pt x="16" y="0"/>
                      <a:pt x="0" y="16"/>
                      <a:pt x="0" y="36"/>
                    </a:cubicBezTo>
                    <a:cubicBezTo>
                      <a:pt x="0" y="500"/>
                      <a:pt x="0" y="500"/>
                      <a:pt x="0" y="500"/>
                    </a:cubicBezTo>
                    <a:cubicBezTo>
                      <a:pt x="0" y="520"/>
                      <a:pt x="16" y="536"/>
                      <a:pt x="36" y="536"/>
                    </a:cubicBezTo>
                    <a:cubicBezTo>
                      <a:pt x="396" y="536"/>
                      <a:pt x="396" y="536"/>
                      <a:pt x="396" y="536"/>
                    </a:cubicBezTo>
                    <a:cubicBezTo>
                      <a:pt x="415" y="536"/>
                      <a:pt x="432" y="520"/>
                      <a:pt x="432" y="500"/>
                    </a:cubicBezTo>
                    <a:cubicBezTo>
                      <a:pt x="432" y="135"/>
                      <a:pt x="432" y="135"/>
                      <a:pt x="432" y="135"/>
                    </a:cubicBezTo>
                    <a:cubicBezTo>
                      <a:pt x="299" y="0"/>
                      <a:pt x="299" y="0"/>
                      <a:pt x="299" y="0"/>
                    </a:cubicBez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59" name="Freeform 23"/>
              <p:cNvSpPr>
                <a:spLocks/>
              </p:cNvSpPr>
              <p:nvPr/>
            </p:nvSpPr>
            <p:spPr bwMode="auto">
              <a:xfrm>
                <a:off x="1699" y="1212"/>
                <a:ext cx="456" cy="95"/>
              </a:xfrm>
              <a:custGeom>
                <a:avLst/>
                <a:gdLst>
                  <a:gd name="T0" fmla="*/ 172 w 192"/>
                  <a:gd name="T1" fmla="*/ 40 h 40"/>
                  <a:gd name="T2" fmla="*/ 20 w 192"/>
                  <a:gd name="T3" fmla="*/ 40 h 40"/>
                  <a:gd name="T4" fmla="*/ 0 w 192"/>
                  <a:gd name="T5" fmla="*/ 20 h 40"/>
                  <a:gd name="T6" fmla="*/ 20 w 192"/>
                  <a:gd name="T7" fmla="*/ 0 h 40"/>
                  <a:gd name="T8" fmla="*/ 172 w 192"/>
                  <a:gd name="T9" fmla="*/ 0 h 40"/>
                  <a:gd name="T10" fmla="*/ 192 w 192"/>
                  <a:gd name="T11" fmla="*/ 20 h 40"/>
                  <a:gd name="T12" fmla="*/ 172 w 19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92" h="40">
                    <a:moveTo>
                      <a:pt x="172" y="40"/>
                    </a:moveTo>
                    <a:cubicBezTo>
                      <a:pt x="20" y="40"/>
                      <a:pt x="20" y="40"/>
                      <a:pt x="20" y="40"/>
                    </a:cubicBezTo>
                    <a:cubicBezTo>
                      <a:pt x="9" y="40"/>
                      <a:pt x="0" y="31"/>
                      <a:pt x="0" y="20"/>
                    </a:cubicBezTo>
                    <a:cubicBezTo>
                      <a:pt x="0" y="9"/>
                      <a:pt x="9" y="0"/>
                      <a:pt x="20" y="0"/>
                    </a:cubicBezTo>
                    <a:cubicBezTo>
                      <a:pt x="172" y="0"/>
                      <a:pt x="172" y="0"/>
                      <a:pt x="172" y="0"/>
                    </a:cubicBezTo>
                    <a:cubicBezTo>
                      <a:pt x="183" y="0"/>
                      <a:pt x="192" y="9"/>
                      <a:pt x="192" y="20"/>
                    </a:cubicBezTo>
                    <a:cubicBezTo>
                      <a:pt x="192" y="31"/>
                      <a:pt x="183" y="40"/>
                      <a:pt x="172" y="4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60" name="Freeform 24"/>
              <p:cNvSpPr>
                <a:spLocks/>
              </p:cNvSpPr>
              <p:nvPr/>
            </p:nvSpPr>
            <p:spPr bwMode="auto">
              <a:xfrm>
                <a:off x="1699" y="1445"/>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61" name="Freeform 25"/>
              <p:cNvSpPr>
                <a:spLocks/>
              </p:cNvSpPr>
              <p:nvPr/>
            </p:nvSpPr>
            <p:spPr bwMode="auto">
              <a:xfrm>
                <a:off x="1699" y="1680"/>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62" name="Freeform 26"/>
              <p:cNvSpPr>
                <a:spLocks/>
              </p:cNvSpPr>
              <p:nvPr/>
            </p:nvSpPr>
            <p:spPr bwMode="auto">
              <a:xfrm>
                <a:off x="1699" y="1915"/>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63" name="Freeform 27"/>
              <p:cNvSpPr>
                <a:spLocks/>
              </p:cNvSpPr>
              <p:nvPr/>
            </p:nvSpPr>
            <p:spPr bwMode="auto">
              <a:xfrm>
                <a:off x="2267" y="972"/>
                <a:ext cx="316" cy="320"/>
              </a:xfrm>
              <a:custGeom>
                <a:avLst/>
                <a:gdLst>
                  <a:gd name="T0" fmla="*/ 133 w 133"/>
                  <a:gd name="T1" fmla="*/ 135 h 135"/>
                  <a:gd name="T2" fmla="*/ 0 w 133"/>
                  <a:gd name="T3" fmla="*/ 0 h 135"/>
                  <a:gd name="T4" fmla="*/ 0 w 133"/>
                  <a:gd name="T5" fmla="*/ 0 h 135"/>
                  <a:gd name="T6" fmla="*/ 0 w 133"/>
                  <a:gd name="T7" fmla="*/ 99 h 135"/>
                  <a:gd name="T8" fmla="*/ 36 w 133"/>
                  <a:gd name="T9" fmla="*/ 135 h 135"/>
                  <a:gd name="T10" fmla="*/ 133 w 133"/>
                  <a:gd name="T11" fmla="*/ 135 h 135"/>
                </a:gdLst>
                <a:ahLst/>
                <a:cxnLst>
                  <a:cxn ang="0">
                    <a:pos x="T0" y="T1"/>
                  </a:cxn>
                  <a:cxn ang="0">
                    <a:pos x="T2" y="T3"/>
                  </a:cxn>
                  <a:cxn ang="0">
                    <a:pos x="T4" y="T5"/>
                  </a:cxn>
                  <a:cxn ang="0">
                    <a:pos x="T6" y="T7"/>
                  </a:cxn>
                  <a:cxn ang="0">
                    <a:pos x="T8" y="T9"/>
                  </a:cxn>
                  <a:cxn ang="0">
                    <a:pos x="T10" y="T11"/>
                  </a:cxn>
                </a:cxnLst>
                <a:rect l="0" t="0" r="r" b="b"/>
                <a:pathLst>
                  <a:path w="133" h="135">
                    <a:moveTo>
                      <a:pt x="133" y="135"/>
                    </a:moveTo>
                    <a:cubicBezTo>
                      <a:pt x="0" y="0"/>
                      <a:pt x="0" y="0"/>
                      <a:pt x="0" y="0"/>
                    </a:cubicBezTo>
                    <a:cubicBezTo>
                      <a:pt x="0" y="0"/>
                      <a:pt x="0" y="0"/>
                      <a:pt x="0" y="0"/>
                    </a:cubicBezTo>
                    <a:cubicBezTo>
                      <a:pt x="0" y="99"/>
                      <a:pt x="0" y="99"/>
                      <a:pt x="0" y="99"/>
                    </a:cubicBezTo>
                    <a:cubicBezTo>
                      <a:pt x="0" y="119"/>
                      <a:pt x="17" y="135"/>
                      <a:pt x="36" y="135"/>
                    </a:cubicBezTo>
                    <a:cubicBezTo>
                      <a:pt x="133" y="135"/>
                      <a:pt x="133" y="135"/>
                      <a:pt x="133" y="135"/>
                    </a:cubicBezTo>
                    <a:close/>
                  </a:path>
                </a:pathLst>
              </a:custGeom>
              <a:solidFill>
                <a:schemeClr val="accent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grpSp>
      </p:grpSp>
      <p:sp>
        <p:nvSpPr>
          <p:cNvPr id="305" name="Rounded Rectangle 304"/>
          <p:cNvSpPr/>
          <p:nvPr/>
        </p:nvSpPr>
        <p:spPr>
          <a:xfrm>
            <a:off x="3157876" y="1727936"/>
            <a:ext cx="2425839" cy="468503"/>
          </a:xfrm>
          <a:prstGeom prst="roundRect">
            <a:avLst>
              <a:gd name="adj" fmla="val 50000"/>
            </a:avLst>
          </a:prstGeom>
          <a:solidFill>
            <a:schemeClr val="accent2">
              <a:lumMod val="60000"/>
              <a:lumOff val="40000"/>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latin typeface="CiscoSansTT ExtraLight"/>
            </a:endParaRPr>
          </a:p>
        </p:txBody>
      </p:sp>
      <p:grpSp>
        <p:nvGrpSpPr>
          <p:cNvPr id="306" name="Group 305"/>
          <p:cNvGrpSpPr/>
          <p:nvPr/>
        </p:nvGrpSpPr>
        <p:grpSpPr>
          <a:xfrm>
            <a:off x="3915298" y="1790380"/>
            <a:ext cx="809391" cy="439234"/>
            <a:chOff x="3732462" y="1873720"/>
            <a:chExt cx="1048503" cy="568993"/>
          </a:xfrm>
        </p:grpSpPr>
        <p:sp>
          <p:nvSpPr>
            <p:cNvPr id="351" name="Rectangle 350"/>
            <p:cNvSpPr/>
            <p:nvPr/>
          </p:nvSpPr>
          <p:spPr>
            <a:xfrm>
              <a:off x="3732462" y="2123753"/>
              <a:ext cx="1048503" cy="318960"/>
            </a:xfrm>
            <a:prstGeom prst="rect">
              <a:avLst/>
            </a:prstGeom>
          </p:spPr>
          <p:txBody>
            <a:bodyPr wrap="square">
              <a:spAutoFit/>
            </a:bodyPr>
            <a:lstStyle/>
            <a:p>
              <a:pPr algn="ctr"/>
              <a:r>
                <a:rPr lang="en-US" sz="1000" dirty="0">
                  <a:solidFill>
                    <a:srgbClr val="005073">
                      <a:lumMod val="75000"/>
                    </a:srgbClr>
                  </a:solidFill>
                  <a:latin typeface="CiscoSansTT ExtraLight"/>
                  <a:ea typeface="CiscoSansTT ExtraLight"/>
                  <a:cs typeface="CiscoSansTT ExtraLight"/>
                </a:rPr>
                <a:t>Investigate</a:t>
              </a:r>
            </a:p>
          </p:txBody>
        </p:sp>
        <p:grpSp>
          <p:nvGrpSpPr>
            <p:cNvPr id="352" name="Group 351"/>
            <p:cNvGrpSpPr/>
            <p:nvPr/>
          </p:nvGrpSpPr>
          <p:grpSpPr>
            <a:xfrm>
              <a:off x="4153248" y="1873720"/>
              <a:ext cx="246915" cy="249483"/>
              <a:chOff x="158262" y="2439884"/>
              <a:chExt cx="520612" cy="526027"/>
            </a:xfrm>
          </p:grpSpPr>
          <p:sp>
            <p:nvSpPr>
              <p:cNvPr id="353" name="Oval 352"/>
              <p:cNvSpPr/>
              <p:nvPr/>
            </p:nvSpPr>
            <p:spPr>
              <a:xfrm>
                <a:off x="158262" y="2439884"/>
                <a:ext cx="398584" cy="398584"/>
              </a:xfrm>
              <a:prstGeom prst="ellipse">
                <a:avLst/>
              </a:prstGeom>
              <a:noFill/>
              <a:ln w="31750" cap="rnd">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5073"/>
                  </a:solidFill>
                  <a:latin typeface="CiscoSansTT ExtraLight"/>
                </a:endParaRPr>
              </a:p>
            </p:txBody>
          </p:sp>
          <p:cxnSp>
            <p:nvCxnSpPr>
              <p:cNvPr id="354" name="Straight Connector 353"/>
              <p:cNvCxnSpPr/>
              <p:nvPr/>
            </p:nvCxnSpPr>
            <p:spPr>
              <a:xfrm>
                <a:off x="499885" y="2794817"/>
                <a:ext cx="178989" cy="171094"/>
              </a:xfrm>
              <a:prstGeom prst="line">
                <a:avLst/>
              </a:prstGeom>
              <a:noFill/>
              <a:ln w="31750" cap="rnd">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cxnSp>
        </p:grpSp>
      </p:grpSp>
      <p:sp>
        <p:nvSpPr>
          <p:cNvPr id="342" name="Rectangle 341"/>
          <p:cNvSpPr/>
          <p:nvPr/>
        </p:nvSpPr>
        <p:spPr>
          <a:xfrm>
            <a:off x="3297084" y="1983393"/>
            <a:ext cx="687231" cy="246221"/>
          </a:xfrm>
          <a:prstGeom prst="rect">
            <a:avLst/>
          </a:prstGeom>
        </p:spPr>
        <p:txBody>
          <a:bodyPr wrap="square">
            <a:spAutoFit/>
          </a:bodyPr>
          <a:lstStyle/>
          <a:p>
            <a:pPr algn="ctr"/>
            <a:r>
              <a:rPr lang="en-US" sz="1000" dirty="0">
                <a:solidFill>
                  <a:srgbClr val="005073">
                    <a:lumMod val="75000"/>
                  </a:srgbClr>
                </a:solidFill>
                <a:latin typeface="CiscoSansTT ExtraLight"/>
                <a:ea typeface="CiscoSansTT ExtraLight"/>
                <a:cs typeface="CiscoSansTT ExtraLight"/>
              </a:rPr>
              <a:t>Detect</a:t>
            </a:r>
          </a:p>
        </p:txBody>
      </p:sp>
      <p:grpSp>
        <p:nvGrpSpPr>
          <p:cNvPr id="8" name="Group 7"/>
          <p:cNvGrpSpPr/>
          <p:nvPr/>
        </p:nvGrpSpPr>
        <p:grpSpPr>
          <a:xfrm>
            <a:off x="3532598" y="1768698"/>
            <a:ext cx="216202" cy="216202"/>
            <a:chOff x="3532598" y="1804722"/>
            <a:chExt cx="216202" cy="216202"/>
          </a:xfrm>
        </p:grpSpPr>
        <p:sp>
          <p:nvSpPr>
            <p:cNvPr id="344" name="Oval 343"/>
            <p:cNvSpPr/>
            <p:nvPr/>
          </p:nvSpPr>
          <p:spPr>
            <a:xfrm>
              <a:off x="3558198" y="1830322"/>
              <a:ext cx="165002" cy="165002"/>
            </a:xfrm>
            <a:prstGeom prst="ellipse">
              <a:avLst/>
            </a:prstGeom>
            <a:noFill/>
            <a:ln w="28575" cap="rnd">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5073"/>
                </a:solidFill>
                <a:latin typeface="CiscoSansTT ExtraLight"/>
              </a:endParaRPr>
            </a:p>
          </p:txBody>
        </p:sp>
        <p:grpSp>
          <p:nvGrpSpPr>
            <p:cNvPr id="345" name="Group 344"/>
            <p:cNvGrpSpPr/>
            <p:nvPr/>
          </p:nvGrpSpPr>
          <p:grpSpPr>
            <a:xfrm>
              <a:off x="3640699" y="1804722"/>
              <a:ext cx="0" cy="216202"/>
              <a:chOff x="1125273" y="2463910"/>
              <a:chExt cx="0" cy="1902492"/>
            </a:xfrm>
            <a:noFill/>
          </p:grpSpPr>
          <p:cxnSp>
            <p:nvCxnSpPr>
              <p:cNvPr id="349" name="Straight Connector 348"/>
              <p:cNvCxnSpPr/>
              <p:nvPr/>
            </p:nvCxnSpPr>
            <p:spPr>
              <a:xfrm flipV="1">
                <a:off x="1125273" y="2463910"/>
                <a:ext cx="0" cy="424464"/>
              </a:xfrm>
              <a:prstGeom prst="line">
                <a:avLst/>
              </a:prstGeom>
              <a:grpFill/>
              <a:ln w="28575"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1125273" y="3941938"/>
                <a:ext cx="0" cy="424464"/>
              </a:xfrm>
              <a:prstGeom prst="line">
                <a:avLst/>
              </a:prstGeom>
              <a:grpFill/>
              <a:ln w="28575" cap="rnd">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p:nvGrpSpPr>
          <p:grpSpPr>
            <a:xfrm rot="5400000">
              <a:off x="3640699" y="1804722"/>
              <a:ext cx="0" cy="216202"/>
              <a:chOff x="1125273" y="2463910"/>
              <a:chExt cx="0" cy="1902492"/>
            </a:xfrm>
            <a:noFill/>
          </p:grpSpPr>
          <p:cxnSp>
            <p:nvCxnSpPr>
              <p:cNvPr id="347" name="Straight Connector 346"/>
              <p:cNvCxnSpPr/>
              <p:nvPr/>
            </p:nvCxnSpPr>
            <p:spPr>
              <a:xfrm flipV="1">
                <a:off x="1125273" y="2463910"/>
                <a:ext cx="0" cy="424464"/>
              </a:xfrm>
              <a:prstGeom prst="line">
                <a:avLst/>
              </a:prstGeom>
              <a:grpFill/>
              <a:ln w="28575"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V="1">
                <a:off x="1125273" y="3941938"/>
                <a:ext cx="0" cy="424464"/>
              </a:xfrm>
              <a:prstGeom prst="line">
                <a:avLst/>
              </a:prstGeom>
              <a:grpFill/>
              <a:ln w="28575" cap="rnd">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309" name="Rectangle 308"/>
          <p:cNvSpPr/>
          <p:nvPr/>
        </p:nvSpPr>
        <p:spPr>
          <a:xfrm>
            <a:off x="4655786" y="1982583"/>
            <a:ext cx="880760" cy="246221"/>
          </a:xfrm>
          <a:prstGeom prst="rect">
            <a:avLst/>
          </a:prstGeom>
        </p:spPr>
        <p:txBody>
          <a:bodyPr wrap="square">
            <a:spAutoFit/>
          </a:bodyPr>
          <a:lstStyle/>
          <a:p>
            <a:pPr algn="ctr"/>
            <a:r>
              <a:rPr lang="en-US" sz="1000" dirty="0">
                <a:solidFill>
                  <a:srgbClr val="005073">
                    <a:lumMod val="75000"/>
                  </a:srgbClr>
                </a:solidFill>
                <a:latin typeface="CiscoSansTT ExtraLight"/>
                <a:ea typeface="CiscoSansTT ExtraLight"/>
                <a:cs typeface="CiscoSansTT ExtraLight"/>
              </a:rPr>
              <a:t>Remediate</a:t>
            </a:r>
          </a:p>
        </p:txBody>
      </p:sp>
      <p:grpSp>
        <p:nvGrpSpPr>
          <p:cNvPr id="374" name="Group 373"/>
          <p:cNvGrpSpPr/>
          <p:nvPr/>
        </p:nvGrpSpPr>
        <p:grpSpPr>
          <a:xfrm>
            <a:off x="6889802" y="2485162"/>
            <a:ext cx="656208" cy="870134"/>
            <a:chOff x="6936316" y="2523166"/>
            <a:chExt cx="771750" cy="1023342"/>
          </a:xfrm>
        </p:grpSpPr>
        <p:sp>
          <p:nvSpPr>
            <p:cNvPr id="381" name="Rectangle 380"/>
            <p:cNvSpPr/>
            <p:nvPr/>
          </p:nvSpPr>
          <p:spPr>
            <a:xfrm>
              <a:off x="6936316" y="3075949"/>
              <a:ext cx="771750" cy="470559"/>
            </a:xfrm>
            <a:prstGeom prst="rect">
              <a:avLst/>
            </a:prstGeom>
          </p:spPr>
          <p:txBody>
            <a:bodyPr wrap="square">
              <a:spAutoFit/>
            </a:bodyPr>
            <a:lstStyle/>
            <a:p>
              <a:pPr algn="ctr"/>
              <a:r>
                <a:rPr lang="en-US" sz="1000" dirty="0">
                  <a:solidFill>
                    <a:srgbClr val="005073">
                      <a:lumMod val="75000"/>
                    </a:srgbClr>
                  </a:solidFill>
                  <a:latin typeface="CiscoSansTT ExtraLight"/>
                  <a:ea typeface="CiscoSansTT ExtraLight"/>
                  <a:cs typeface="CiscoSansTT ExtraLight"/>
                </a:rPr>
                <a:t>3rd Parties</a:t>
              </a:r>
            </a:p>
          </p:txBody>
        </p:sp>
        <p:grpSp>
          <p:nvGrpSpPr>
            <p:cNvPr id="382" name="Group 381"/>
            <p:cNvGrpSpPr/>
            <p:nvPr/>
          </p:nvGrpSpPr>
          <p:grpSpPr>
            <a:xfrm>
              <a:off x="7031788" y="2523166"/>
              <a:ext cx="580805" cy="509596"/>
              <a:chOff x="533400" y="1249870"/>
              <a:chExt cx="828675" cy="727076"/>
            </a:xfrm>
            <a:solidFill>
              <a:schemeClr val="bg2">
                <a:lumMod val="75000"/>
              </a:schemeClr>
            </a:solidFill>
          </p:grpSpPr>
          <p:sp>
            <p:nvSpPr>
              <p:cNvPr id="383" name="Freeform 5"/>
              <p:cNvSpPr>
                <a:spLocks/>
              </p:cNvSpPr>
              <p:nvPr/>
            </p:nvSpPr>
            <p:spPr bwMode="auto">
              <a:xfrm>
                <a:off x="871538" y="1551495"/>
                <a:ext cx="152400" cy="201613"/>
              </a:xfrm>
              <a:custGeom>
                <a:avLst/>
                <a:gdLst>
                  <a:gd name="T0" fmla="*/ 58 w 78"/>
                  <a:gd name="T1" fmla="*/ 105 h 105"/>
                  <a:gd name="T2" fmla="*/ 20 w 78"/>
                  <a:gd name="T3" fmla="*/ 105 h 105"/>
                  <a:gd name="T4" fmla="*/ 0 w 78"/>
                  <a:gd name="T5" fmla="*/ 85 h 105"/>
                  <a:gd name="T6" fmla="*/ 0 w 78"/>
                  <a:gd name="T7" fmla="*/ 20 h 105"/>
                  <a:gd name="T8" fmla="*/ 20 w 78"/>
                  <a:gd name="T9" fmla="*/ 0 h 105"/>
                  <a:gd name="T10" fmla="*/ 58 w 78"/>
                  <a:gd name="T11" fmla="*/ 0 h 105"/>
                  <a:gd name="T12" fmla="*/ 78 w 78"/>
                  <a:gd name="T13" fmla="*/ 20 h 105"/>
                  <a:gd name="T14" fmla="*/ 78 w 78"/>
                  <a:gd name="T15" fmla="*/ 85 h 105"/>
                  <a:gd name="T16" fmla="*/ 58 w 78"/>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5">
                    <a:moveTo>
                      <a:pt x="58" y="105"/>
                    </a:moveTo>
                    <a:cubicBezTo>
                      <a:pt x="20" y="105"/>
                      <a:pt x="20" y="105"/>
                      <a:pt x="20" y="105"/>
                    </a:cubicBezTo>
                    <a:cubicBezTo>
                      <a:pt x="9" y="105"/>
                      <a:pt x="0" y="96"/>
                      <a:pt x="0" y="85"/>
                    </a:cubicBezTo>
                    <a:cubicBezTo>
                      <a:pt x="0" y="20"/>
                      <a:pt x="0" y="20"/>
                      <a:pt x="0" y="20"/>
                    </a:cubicBezTo>
                    <a:cubicBezTo>
                      <a:pt x="0" y="9"/>
                      <a:pt x="9" y="0"/>
                      <a:pt x="20" y="0"/>
                    </a:cubicBezTo>
                    <a:cubicBezTo>
                      <a:pt x="58" y="0"/>
                      <a:pt x="58" y="0"/>
                      <a:pt x="58" y="0"/>
                    </a:cubicBezTo>
                    <a:cubicBezTo>
                      <a:pt x="69" y="0"/>
                      <a:pt x="78" y="9"/>
                      <a:pt x="78" y="20"/>
                    </a:cubicBezTo>
                    <a:cubicBezTo>
                      <a:pt x="78" y="85"/>
                      <a:pt x="78" y="85"/>
                      <a:pt x="78" y="85"/>
                    </a:cubicBezTo>
                    <a:cubicBezTo>
                      <a:pt x="78" y="96"/>
                      <a:pt x="69" y="105"/>
                      <a:pt x="58" y="105"/>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84" name="Oval 6"/>
              <p:cNvSpPr>
                <a:spLocks noChangeArrowheads="1"/>
              </p:cNvSpPr>
              <p:nvPr/>
            </p:nvSpPr>
            <p:spPr bwMode="auto">
              <a:xfrm>
                <a:off x="903288" y="1422908"/>
                <a:ext cx="92075" cy="90488"/>
              </a:xfrm>
              <a:prstGeom prst="ellipse">
                <a:avLst/>
              </a:pr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85" name="Freeform 7"/>
              <p:cNvSpPr>
                <a:spLocks/>
              </p:cNvSpPr>
              <p:nvPr/>
            </p:nvSpPr>
            <p:spPr bwMode="auto">
              <a:xfrm>
                <a:off x="712788" y="1249870"/>
                <a:ext cx="106363" cy="100013"/>
              </a:xfrm>
              <a:custGeom>
                <a:avLst/>
                <a:gdLst>
                  <a:gd name="T0" fmla="*/ 47 w 54"/>
                  <a:gd name="T1" fmla="*/ 15 h 53"/>
                  <a:gd name="T2" fmla="*/ 39 w 54"/>
                  <a:gd name="T3" fmla="*/ 47 h 53"/>
                  <a:gd name="T4" fmla="*/ 7 w 54"/>
                  <a:gd name="T5" fmla="*/ 38 h 53"/>
                  <a:gd name="T6" fmla="*/ 15 w 54"/>
                  <a:gd name="T7" fmla="*/ 6 h 53"/>
                  <a:gd name="T8" fmla="*/ 47 w 54"/>
                  <a:gd name="T9" fmla="*/ 15 h 53"/>
                </a:gdLst>
                <a:ahLst/>
                <a:cxnLst>
                  <a:cxn ang="0">
                    <a:pos x="T0" y="T1"/>
                  </a:cxn>
                  <a:cxn ang="0">
                    <a:pos x="T2" y="T3"/>
                  </a:cxn>
                  <a:cxn ang="0">
                    <a:pos x="T4" y="T5"/>
                  </a:cxn>
                  <a:cxn ang="0">
                    <a:pos x="T6" y="T7"/>
                  </a:cxn>
                  <a:cxn ang="0">
                    <a:pos x="T8" y="T9"/>
                  </a:cxn>
                </a:cxnLst>
                <a:rect l="0" t="0" r="r" b="b"/>
                <a:pathLst>
                  <a:path w="54" h="53">
                    <a:moveTo>
                      <a:pt x="47" y="15"/>
                    </a:moveTo>
                    <a:cubicBezTo>
                      <a:pt x="54" y="26"/>
                      <a:pt x="50" y="40"/>
                      <a:pt x="39" y="47"/>
                    </a:cubicBezTo>
                    <a:cubicBezTo>
                      <a:pt x="27" y="53"/>
                      <a:pt x="13" y="50"/>
                      <a:pt x="7" y="38"/>
                    </a:cubicBezTo>
                    <a:cubicBezTo>
                      <a:pt x="0" y="27"/>
                      <a:pt x="4" y="13"/>
                      <a:pt x="15" y="6"/>
                    </a:cubicBezTo>
                    <a:cubicBezTo>
                      <a:pt x="26" y="0"/>
                      <a:pt x="41" y="3"/>
                      <a:pt x="47" y="15"/>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86" name="Freeform 8"/>
              <p:cNvSpPr>
                <a:spLocks/>
              </p:cNvSpPr>
              <p:nvPr/>
            </p:nvSpPr>
            <p:spPr bwMode="auto">
              <a:xfrm>
                <a:off x="793750" y="1359408"/>
                <a:ext cx="42863" cy="44450"/>
              </a:xfrm>
              <a:custGeom>
                <a:avLst/>
                <a:gdLst>
                  <a:gd name="T0" fmla="*/ 16 w 22"/>
                  <a:gd name="T1" fmla="*/ 20 h 23"/>
                  <a:gd name="T2" fmla="*/ 2 w 22"/>
                  <a:gd name="T3" fmla="*/ 17 h 23"/>
                  <a:gd name="T4" fmla="*/ 6 w 22"/>
                  <a:gd name="T5" fmla="*/ 3 h 23"/>
                  <a:gd name="T6" fmla="*/ 19 w 22"/>
                  <a:gd name="T7" fmla="*/ 7 h 23"/>
                  <a:gd name="T8" fmla="*/ 19 w 22"/>
                  <a:gd name="T9" fmla="*/ 7 h 23"/>
                  <a:gd name="T10" fmla="*/ 16 w 22"/>
                  <a:gd name="T11" fmla="*/ 20 h 23"/>
                </a:gdLst>
                <a:ahLst/>
                <a:cxnLst>
                  <a:cxn ang="0">
                    <a:pos x="T0" y="T1"/>
                  </a:cxn>
                  <a:cxn ang="0">
                    <a:pos x="T2" y="T3"/>
                  </a:cxn>
                  <a:cxn ang="0">
                    <a:pos x="T4" y="T5"/>
                  </a:cxn>
                  <a:cxn ang="0">
                    <a:pos x="T6" y="T7"/>
                  </a:cxn>
                  <a:cxn ang="0">
                    <a:pos x="T8" y="T9"/>
                  </a:cxn>
                  <a:cxn ang="0">
                    <a:pos x="T10" y="T11"/>
                  </a:cxn>
                </a:cxnLst>
                <a:rect l="0" t="0" r="r" b="b"/>
                <a:pathLst>
                  <a:path w="22" h="23">
                    <a:moveTo>
                      <a:pt x="16" y="20"/>
                    </a:moveTo>
                    <a:cubicBezTo>
                      <a:pt x="11" y="23"/>
                      <a:pt x="5" y="22"/>
                      <a:pt x="2" y="17"/>
                    </a:cubicBezTo>
                    <a:cubicBezTo>
                      <a:pt x="0" y="12"/>
                      <a:pt x="1" y="6"/>
                      <a:pt x="6" y="3"/>
                    </a:cubicBezTo>
                    <a:cubicBezTo>
                      <a:pt x="11" y="0"/>
                      <a:pt x="17" y="2"/>
                      <a:pt x="19" y="7"/>
                    </a:cubicBezTo>
                    <a:cubicBezTo>
                      <a:pt x="19" y="7"/>
                      <a:pt x="19" y="7"/>
                      <a:pt x="19" y="7"/>
                    </a:cubicBezTo>
                    <a:cubicBezTo>
                      <a:pt x="22" y="12"/>
                      <a:pt x="21" y="18"/>
                      <a:pt x="16" y="20"/>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87" name="Freeform 9"/>
              <p:cNvSpPr>
                <a:spLocks/>
              </p:cNvSpPr>
              <p:nvPr/>
            </p:nvSpPr>
            <p:spPr bwMode="auto">
              <a:xfrm>
                <a:off x="822325" y="1411795"/>
                <a:ext cx="46038" cy="44450"/>
              </a:xfrm>
              <a:custGeom>
                <a:avLst/>
                <a:gdLst>
                  <a:gd name="T0" fmla="*/ 16 w 23"/>
                  <a:gd name="T1" fmla="*/ 20 h 23"/>
                  <a:gd name="T2" fmla="*/ 3 w 23"/>
                  <a:gd name="T3" fmla="*/ 16 h 23"/>
                  <a:gd name="T4" fmla="*/ 2 w 23"/>
                  <a:gd name="T5" fmla="*/ 16 h 23"/>
                  <a:gd name="T6" fmla="*/ 6 w 23"/>
                  <a:gd name="T7" fmla="*/ 2 h 23"/>
                  <a:gd name="T8" fmla="*/ 20 w 23"/>
                  <a:gd name="T9" fmla="*/ 6 h 23"/>
                  <a:gd name="T10" fmla="*/ 20 w 23"/>
                  <a:gd name="T11" fmla="*/ 6 h 23"/>
                  <a:gd name="T12" fmla="*/ 16 w 23"/>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6" y="20"/>
                    </a:moveTo>
                    <a:cubicBezTo>
                      <a:pt x="11" y="23"/>
                      <a:pt x="5" y="21"/>
                      <a:pt x="3" y="16"/>
                    </a:cubicBezTo>
                    <a:cubicBezTo>
                      <a:pt x="2" y="16"/>
                      <a:pt x="2" y="16"/>
                      <a:pt x="2" y="16"/>
                    </a:cubicBezTo>
                    <a:cubicBezTo>
                      <a:pt x="0" y="11"/>
                      <a:pt x="1" y="5"/>
                      <a:pt x="6" y="2"/>
                    </a:cubicBezTo>
                    <a:cubicBezTo>
                      <a:pt x="11" y="0"/>
                      <a:pt x="17" y="1"/>
                      <a:pt x="20" y="6"/>
                    </a:cubicBezTo>
                    <a:cubicBezTo>
                      <a:pt x="20" y="6"/>
                      <a:pt x="20" y="6"/>
                      <a:pt x="20" y="6"/>
                    </a:cubicBezTo>
                    <a:cubicBezTo>
                      <a:pt x="23" y="11"/>
                      <a:pt x="21" y="17"/>
                      <a:pt x="16" y="20"/>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88" name="Freeform 10"/>
              <p:cNvSpPr>
                <a:spLocks/>
              </p:cNvSpPr>
              <p:nvPr/>
            </p:nvSpPr>
            <p:spPr bwMode="auto">
              <a:xfrm>
                <a:off x="1076325" y="1873758"/>
                <a:ext cx="106363" cy="103188"/>
              </a:xfrm>
              <a:custGeom>
                <a:avLst/>
                <a:gdLst>
                  <a:gd name="T0" fmla="*/ 7 w 54"/>
                  <a:gd name="T1" fmla="*/ 39 h 54"/>
                  <a:gd name="T2" fmla="*/ 15 w 54"/>
                  <a:gd name="T3" fmla="*/ 7 h 54"/>
                  <a:gd name="T4" fmla="*/ 48 w 54"/>
                  <a:gd name="T5" fmla="*/ 15 h 54"/>
                  <a:gd name="T6" fmla="*/ 39 w 54"/>
                  <a:gd name="T7" fmla="*/ 48 h 54"/>
                  <a:gd name="T8" fmla="*/ 7 w 54"/>
                  <a:gd name="T9" fmla="*/ 39 h 54"/>
                </a:gdLst>
                <a:ahLst/>
                <a:cxnLst>
                  <a:cxn ang="0">
                    <a:pos x="T0" y="T1"/>
                  </a:cxn>
                  <a:cxn ang="0">
                    <a:pos x="T2" y="T3"/>
                  </a:cxn>
                  <a:cxn ang="0">
                    <a:pos x="T4" y="T5"/>
                  </a:cxn>
                  <a:cxn ang="0">
                    <a:pos x="T6" y="T7"/>
                  </a:cxn>
                  <a:cxn ang="0">
                    <a:pos x="T8" y="T9"/>
                  </a:cxn>
                </a:cxnLst>
                <a:rect l="0" t="0" r="r" b="b"/>
                <a:pathLst>
                  <a:path w="54" h="54">
                    <a:moveTo>
                      <a:pt x="7" y="39"/>
                    </a:moveTo>
                    <a:cubicBezTo>
                      <a:pt x="0" y="28"/>
                      <a:pt x="4" y="13"/>
                      <a:pt x="15" y="7"/>
                    </a:cubicBezTo>
                    <a:cubicBezTo>
                      <a:pt x="27" y="0"/>
                      <a:pt x="41" y="4"/>
                      <a:pt x="48" y="15"/>
                    </a:cubicBezTo>
                    <a:cubicBezTo>
                      <a:pt x="54" y="27"/>
                      <a:pt x="50" y="41"/>
                      <a:pt x="39" y="48"/>
                    </a:cubicBezTo>
                    <a:cubicBezTo>
                      <a:pt x="28" y="54"/>
                      <a:pt x="13" y="50"/>
                      <a:pt x="7" y="39"/>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89" name="Freeform 11"/>
              <p:cNvSpPr>
                <a:spLocks/>
              </p:cNvSpPr>
              <p:nvPr/>
            </p:nvSpPr>
            <p:spPr bwMode="auto">
              <a:xfrm>
                <a:off x="1058863" y="1821370"/>
                <a:ext cx="44450" cy="42863"/>
              </a:xfrm>
              <a:custGeom>
                <a:avLst/>
                <a:gdLst>
                  <a:gd name="T0" fmla="*/ 6 w 23"/>
                  <a:gd name="T1" fmla="*/ 2 h 22"/>
                  <a:gd name="T2" fmla="*/ 20 w 23"/>
                  <a:gd name="T3" fmla="*/ 6 h 22"/>
                  <a:gd name="T4" fmla="*/ 16 w 23"/>
                  <a:gd name="T5" fmla="*/ 20 h 22"/>
                  <a:gd name="T6" fmla="*/ 3 w 23"/>
                  <a:gd name="T7" fmla="*/ 16 h 22"/>
                  <a:gd name="T8" fmla="*/ 3 w 23"/>
                  <a:gd name="T9" fmla="*/ 16 h 22"/>
                  <a:gd name="T10" fmla="*/ 6 w 23"/>
                  <a:gd name="T11" fmla="*/ 2 h 22"/>
                </a:gdLst>
                <a:ahLst/>
                <a:cxnLst>
                  <a:cxn ang="0">
                    <a:pos x="T0" y="T1"/>
                  </a:cxn>
                  <a:cxn ang="0">
                    <a:pos x="T2" y="T3"/>
                  </a:cxn>
                  <a:cxn ang="0">
                    <a:pos x="T4" y="T5"/>
                  </a:cxn>
                  <a:cxn ang="0">
                    <a:pos x="T6" y="T7"/>
                  </a:cxn>
                  <a:cxn ang="0">
                    <a:pos x="T8" y="T9"/>
                  </a:cxn>
                  <a:cxn ang="0">
                    <a:pos x="T10" y="T11"/>
                  </a:cxn>
                </a:cxnLst>
                <a:rect l="0" t="0" r="r" b="b"/>
                <a:pathLst>
                  <a:path w="23" h="22">
                    <a:moveTo>
                      <a:pt x="6" y="2"/>
                    </a:moveTo>
                    <a:cubicBezTo>
                      <a:pt x="11" y="0"/>
                      <a:pt x="17" y="1"/>
                      <a:pt x="20" y="6"/>
                    </a:cubicBezTo>
                    <a:cubicBezTo>
                      <a:pt x="23" y="11"/>
                      <a:pt x="21" y="17"/>
                      <a:pt x="16" y="20"/>
                    </a:cubicBezTo>
                    <a:cubicBezTo>
                      <a:pt x="12" y="22"/>
                      <a:pt x="6" y="21"/>
                      <a:pt x="3" y="16"/>
                    </a:cubicBezTo>
                    <a:cubicBezTo>
                      <a:pt x="3" y="16"/>
                      <a:pt x="3" y="16"/>
                      <a:pt x="3" y="16"/>
                    </a:cubicBezTo>
                    <a:cubicBezTo>
                      <a:pt x="0" y="11"/>
                      <a:pt x="2" y="5"/>
                      <a:pt x="6" y="2"/>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0" name="Freeform 12"/>
              <p:cNvSpPr>
                <a:spLocks/>
              </p:cNvSpPr>
              <p:nvPr/>
            </p:nvSpPr>
            <p:spPr bwMode="auto">
              <a:xfrm>
                <a:off x="1030288" y="1768983"/>
                <a:ext cx="42863" cy="44450"/>
              </a:xfrm>
              <a:custGeom>
                <a:avLst/>
                <a:gdLst>
                  <a:gd name="T0" fmla="*/ 6 w 22"/>
                  <a:gd name="T1" fmla="*/ 3 h 23"/>
                  <a:gd name="T2" fmla="*/ 20 w 22"/>
                  <a:gd name="T3" fmla="*/ 7 h 23"/>
                  <a:gd name="T4" fmla="*/ 20 w 22"/>
                  <a:gd name="T5" fmla="*/ 7 h 23"/>
                  <a:gd name="T6" fmla="*/ 16 w 22"/>
                  <a:gd name="T7" fmla="*/ 20 h 23"/>
                  <a:gd name="T8" fmla="*/ 3 w 22"/>
                  <a:gd name="T9" fmla="*/ 17 h 23"/>
                  <a:gd name="T10" fmla="*/ 2 w 22"/>
                  <a:gd name="T11" fmla="*/ 16 h 23"/>
                  <a:gd name="T12" fmla="*/ 6 w 22"/>
                  <a:gd name="T13" fmla="*/ 3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6" y="3"/>
                    </a:moveTo>
                    <a:cubicBezTo>
                      <a:pt x="11" y="0"/>
                      <a:pt x="17" y="2"/>
                      <a:pt x="20" y="7"/>
                    </a:cubicBezTo>
                    <a:cubicBezTo>
                      <a:pt x="20" y="7"/>
                      <a:pt x="20" y="7"/>
                      <a:pt x="20" y="7"/>
                    </a:cubicBezTo>
                    <a:cubicBezTo>
                      <a:pt x="22" y="12"/>
                      <a:pt x="21" y="18"/>
                      <a:pt x="16" y="20"/>
                    </a:cubicBezTo>
                    <a:cubicBezTo>
                      <a:pt x="11" y="23"/>
                      <a:pt x="5" y="21"/>
                      <a:pt x="3" y="17"/>
                    </a:cubicBezTo>
                    <a:cubicBezTo>
                      <a:pt x="2" y="16"/>
                      <a:pt x="2" y="16"/>
                      <a:pt x="2" y="16"/>
                    </a:cubicBezTo>
                    <a:cubicBezTo>
                      <a:pt x="0" y="12"/>
                      <a:pt x="1" y="6"/>
                      <a:pt x="6" y="3"/>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1" name="Oval 13"/>
              <p:cNvSpPr>
                <a:spLocks noChangeArrowheads="1"/>
              </p:cNvSpPr>
              <p:nvPr/>
            </p:nvSpPr>
            <p:spPr bwMode="auto">
              <a:xfrm>
                <a:off x="533400" y="1564195"/>
                <a:ext cx="93663" cy="90488"/>
              </a:xfrm>
              <a:prstGeom prst="ellipse">
                <a:avLst/>
              </a:pr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2" name="Freeform 14"/>
              <p:cNvSpPr>
                <a:spLocks/>
              </p:cNvSpPr>
              <p:nvPr/>
            </p:nvSpPr>
            <p:spPr bwMode="auto">
              <a:xfrm>
                <a:off x="658813" y="1591183"/>
                <a:ext cx="39688" cy="38100"/>
              </a:xfrm>
              <a:custGeom>
                <a:avLst/>
                <a:gdLst>
                  <a:gd name="T0" fmla="*/ 20 w 20"/>
                  <a:gd name="T1" fmla="*/ 10 h 20"/>
                  <a:gd name="T2" fmla="*/ 10 w 20"/>
                  <a:gd name="T3" fmla="*/ 20 h 20"/>
                  <a:gd name="T4" fmla="*/ 0 w 20"/>
                  <a:gd name="T5" fmla="*/ 10 h 20"/>
                  <a:gd name="T6" fmla="*/ 10 w 20"/>
                  <a:gd name="T7" fmla="*/ 0 h 20"/>
                  <a:gd name="T8" fmla="*/ 10 w 20"/>
                  <a:gd name="T9" fmla="*/ 0 h 20"/>
                  <a:gd name="T10" fmla="*/ 20 w 20"/>
                  <a:gd name="T11" fmla="*/ 10 h 20"/>
                </a:gdLst>
                <a:ahLst/>
                <a:cxnLst>
                  <a:cxn ang="0">
                    <a:pos x="T0" y="T1"/>
                  </a:cxn>
                  <a:cxn ang="0">
                    <a:pos x="T2" y="T3"/>
                  </a:cxn>
                  <a:cxn ang="0">
                    <a:pos x="T4" y="T5"/>
                  </a:cxn>
                  <a:cxn ang="0">
                    <a:pos x="T6" y="T7"/>
                  </a:cxn>
                  <a:cxn ang="0">
                    <a:pos x="T8" y="T9"/>
                  </a:cxn>
                  <a:cxn ang="0">
                    <a:pos x="T10" y="T11"/>
                  </a:cxn>
                </a:cxnLst>
                <a:rect l="0" t="0" r="r" b="b"/>
                <a:pathLst>
                  <a:path w="20" h="20">
                    <a:moveTo>
                      <a:pt x="20" y="10"/>
                    </a:moveTo>
                    <a:cubicBezTo>
                      <a:pt x="20" y="15"/>
                      <a:pt x="15" y="20"/>
                      <a:pt x="10" y="20"/>
                    </a:cubicBezTo>
                    <a:cubicBezTo>
                      <a:pt x="5" y="20"/>
                      <a:pt x="0" y="15"/>
                      <a:pt x="0" y="10"/>
                    </a:cubicBezTo>
                    <a:cubicBezTo>
                      <a:pt x="0" y="4"/>
                      <a:pt x="4" y="0"/>
                      <a:pt x="10" y="0"/>
                    </a:cubicBezTo>
                    <a:cubicBezTo>
                      <a:pt x="10" y="0"/>
                      <a:pt x="10" y="0"/>
                      <a:pt x="10" y="0"/>
                    </a:cubicBezTo>
                    <a:cubicBezTo>
                      <a:pt x="15" y="0"/>
                      <a:pt x="20" y="4"/>
                      <a:pt x="20" y="10"/>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3" name="Freeform 15"/>
              <p:cNvSpPr>
                <a:spLocks/>
              </p:cNvSpPr>
              <p:nvPr/>
            </p:nvSpPr>
            <p:spPr bwMode="auto">
              <a:xfrm>
                <a:off x="717550" y="1591183"/>
                <a:ext cx="38100" cy="38100"/>
              </a:xfrm>
              <a:custGeom>
                <a:avLst/>
                <a:gdLst>
                  <a:gd name="T0" fmla="*/ 20 w 20"/>
                  <a:gd name="T1" fmla="*/ 10 h 20"/>
                  <a:gd name="T2" fmla="*/ 11 w 20"/>
                  <a:gd name="T3" fmla="*/ 20 h 20"/>
                  <a:gd name="T4" fmla="*/ 10 w 20"/>
                  <a:gd name="T5" fmla="*/ 20 h 20"/>
                  <a:gd name="T6" fmla="*/ 0 w 20"/>
                  <a:gd name="T7" fmla="*/ 10 h 20"/>
                  <a:gd name="T8" fmla="*/ 10 w 20"/>
                  <a:gd name="T9" fmla="*/ 0 h 20"/>
                  <a:gd name="T10" fmla="*/ 11 w 20"/>
                  <a:gd name="T11" fmla="*/ 0 h 20"/>
                  <a:gd name="T12" fmla="*/ 20 w 20"/>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0"/>
                    </a:moveTo>
                    <a:cubicBezTo>
                      <a:pt x="20" y="15"/>
                      <a:pt x="16" y="20"/>
                      <a:pt x="11" y="20"/>
                    </a:cubicBezTo>
                    <a:cubicBezTo>
                      <a:pt x="10" y="20"/>
                      <a:pt x="10" y="20"/>
                      <a:pt x="10" y="20"/>
                    </a:cubicBezTo>
                    <a:cubicBezTo>
                      <a:pt x="5" y="20"/>
                      <a:pt x="0" y="15"/>
                      <a:pt x="0" y="10"/>
                    </a:cubicBezTo>
                    <a:cubicBezTo>
                      <a:pt x="0" y="4"/>
                      <a:pt x="5" y="0"/>
                      <a:pt x="10" y="0"/>
                    </a:cubicBezTo>
                    <a:cubicBezTo>
                      <a:pt x="11" y="0"/>
                      <a:pt x="11" y="0"/>
                      <a:pt x="11" y="0"/>
                    </a:cubicBezTo>
                    <a:cubicBezTo>
                      <a:pt x="16" y="0"/>
                      <a:pt x="20" y="4"/>
                      <a:pt x="20" y="10"/>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4" name="Oval 16"/>
              <p:cNvSpPr>
                <a:spLocks noChangeArrowheads="1"/>
              </p:cNvSpPr>
              <p:nvPr/>
            </p:nvSpPr>
            <p:spPr bwMode="auto">
              <a:xfrm>
                <a:off x="1270000" y="1568958"/>
                <a:ext cx="92075" cy="90488"/>
              </a:xfrm>
              <a:prstGeom prst="ellipse">
                <a:avLst/>
              </a:pr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5" name="Freeform 17"/>
              <p:cNvSpPr>
                <a:spLocks/>
              </p:cNvSpPr>
              <p:nvPr/>
            </p:nvSpPr>
            <p:spPr bwMode="auto">
              <a:xfrm>
                <a:off x="1198563" y="1595945"/>
                <a:ext cx="38100" cy="38100"/>
              </a:xfrm>
              <a:custGeom>
                <a:avLst/>
                <a:gdLst>
                  <a:gd name="T0" fmla="*/ 0 w 20"/>
                  <a:gd name="T1" fmla="*/ 10 h 20"/>
                  <a:gd name="T2" fmla="*/ 10 w 20"/>
                  <a:gd name="T3" fmla="*/ 0 h 20"/>
                  <a:gd name="T4" fmla="*/ 20 w 20"/>
                  <a:gd name="T5" fmla="*/ 10 h 20"/>
                  <a:gd name="T6" fmla="*/ 10 w 20"/>
                  <a:gd name="T7" fmla="*/ 20 h 20"/>
                  <a:gd name="T8" fmla="*/ 10 w 20"/>
                  <a:gd name="T9" fmla="*/ 20 h 20"/>
                  <a:gd name="T10" fmla="*/ 0 w 20"/>
                  <a:gd name="T11" fmla="*/ 10 h 20"/>
                </a:gdLst>
                <a:ahLst/>
                <a:cxnLst>
                  <a:cxn ang="0">
                    <a:pos x="T0" y="T1"/>
                  </a:cxn>
                  <a:cxn ang="0">
                    <a:pos x="T2" y="T3"/>
                  </a:cxn>
                  <a:cxn ang="0">
                    <a:pos x="T4" y="T5"/>
                  </a:cxn>
                  <a:cxn ang="0">
                    <a:pos x="T6" y="T7"/>
                  </a:cxn>
                  <a:cxn ang="0">
                    <a:pos x="T8" y="T9"/>
                  </a:cxn>
                  <a:cxn ang="0">
                    <a:pos x="T10" y="T11"/>
                  </a:cxn>
                </a:cxnLst>
                <a:rect l="0" t="0" r="r" b="b"/>
                <a:pathLst>
                  <a:path w="20" h="20">
                    <a:moveTo>
                      <a:pt x="0" y="10"/>
                    </a:moveTo>
                    <a:cubicBezTo>
                      <a:pt x="0" y="4"/>
                      <a:pt x="5" y="0"/>
                      <a:pt x="10" y="0"/>
                    </a:cubicBezTo>
                    <a:cubicBezTo>
                      <a:pt x="16" y="0"/>
                      <a:pt x="20" y="4"/>
                      <a:pt x="20" y="10"/>
                    </a:cubicBezTo>
                    <a:cubicBezTo>
                      <a:pt x="20" y="15"/>
                      <a:pt x="16" y="20"/>
                      <a:pt x="10" y="20"/>
                    </a:cubicBezTo>
                    <a:cubicBezTo>
                      <a:pt x="10" y="20"/>
                      <a:pt x="10" y="20"/>
                      <a:pt x="10" y="20"/>
                    </a:cubicBezTo>
                    <a:cubicBezTo>
                      <a:pt x="5" y="20"/>
                      <a:pt x="0" y="15"/>
                      <a:pt x="0" y="10"/>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6" name="Freeform 18"/>
              <p:cNvSpPr>
                <a:spLocks/>
              </p:cNvSpPr>
              <p:nvPr/>
            </p:nvSpPr>
            <p:spPr bwMode="auto">
              <a:xfrm>
                <a:off x="1139825" y="1595945"/>
                <a:ext cx="38100" cy="38100"/>
              </a:xfrm>
              <a:custGeom>
                <a:avLst/>
                <a:gdLst>
                  <a:gd name="T0" fmla="*/ 0 w 20"/>
                  <a:gd name="T1" fmla="*/ 10 h 20"/>
                  <a:gd name="T2" fmla="*/ 10 w 20"/>
                  <a:gd name="T3" fmla="*/ 0 h 20"/>
                  <a:gd name="T4" fmla="*/ 10 w 20"/>
                  <a:gd name="T5" fmla="*/ 0 h 20"/>
                  <a:gd name="T6" fmla="*/ 20 w 20"/>
                  <a:gd name="T7" fmla="*/ 10 h 20"/>
                  <a:gd name="T8" fmla="*/ 10 w 20"/>
                  <a:gd name="T9" fmla="*/ 20 h 20"/>
                  <a:gd name="T10" fmla="*/ 10 w 20"/>
                  <a:gd name="T11" fmla="*/ 20 h 20"/>
                  <a:gd name="T12" fmla="*/ 0 w 20"/>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10"/>
                    </a:moveTo>
                    <a:cubicBezTo>
                      <a:pt x="0" y="4"/>
                      <a:pt x="4" y="0"/>
                      <a:pt x="10" y="0"/>
                    </a:cubicBezTo>
                    <a:cubicBezTo>
                      <a:pt x="10" y="0"/>
                      <a:pt x="10" y="0"/>
                      <a:pt x="10" y="0"/>
                    </a:cubicBezTo>
                    <a:cubicBezTo>
                      <a:pt x="15" y="0"/>
                      <a:pt x="20" y="4"/>
                      <a:pt x="20" y="10"/>
                    </a:cubicBezTo>
                    <a:cubicBezTo>
                      <a:pt x="20" y="15"/>
                      <a:pt x="15" y="20"/>
                      <a:pt x="10" y="20"/>
                    </a:cubicBezTo>
                    <a:cubicBezTo>
                      <a:pt x="10" y="20"/>
                      <a:pt x="10" y="20"/>
                      <a:pt x="10" y="20"/>
                    </a:cubicBezTo>
                    <a:cubicBezTo>
                      <a:pt x="4" y="20"/>
                      <a:pt x="0" y="15"/>
                      <a:pt x="0" y="10"/>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7" name="Freeform 19"/>
              <p:cNvSpPr>
                <a:spLocks/>
              </p:cNvSpPr>
              <p:nvPr/>
            </p:nvSpPr>
            <p:spPr bwMode="auto">
              <a:xfrm>
                <a:off x="709613" y="1870583"/>
                <a:ext cx="104775" cy="103188"/>
              </a:xfrm>
              <a:custGeom>
                <a:avLst/>
                <a:gdLst>
                  <a:gd name="T0" fmla="*/ 7 w 54"/>
                  <a:gd name="T1" fmla="*/ 15 h 54"/>
                  <a:gd name="T2" fmla="*/ 39 w 54"/>
                  <a:gd name="T3" fmla="*/ 7 h 54"/>
                  <a:gd name="T4" fmla="*/ 48 w 54"/>
                  <a:gd name="T5" fmla="*/ 39 h 54"/>
                  <a:gd name="T6" fmla="*/ 15 w 54"/>
                  <a:gd name="T7" fmla="*/ 48 h 54"/>
                  <a:gd name="T8" fmla="*/ 7 w 54"/>
                  <a:gd name="T9" fmla="*/ 15 h 54"/>
                </a:gdLst>
                <a:ahLst/>
                <a:cxnLst>
                  <a:cxn ang="0">
                    <a:pos x="T0" y="T1"/>
                  </a:cxn>
                  <a:cxn ang="0">
                    <a:pos x="T2" y="T3"/>
                  </a:cxn>
                  <a:cxn ang="0">
                    <a:pos x="T4" y="T5"/>
                  </a:cxn>
                  <a:cxn ang="0">
                    <a:pos x="T6" y="T7"/>
                  </a:cxn>
                  <a:cxn ang="0">
                    <a:pos x="T8" y="T9"/>
                  </a:cxn>
                </a:cxnLst>
                <a:rect l="0" t="0" r="r" b="b"/>
                <a:pathLst>
                  <a:path w="54" h="54">
                    <a:moveTo>
                      <a:pt x="7" y="15"/>
                    </a:moveTo>
                    <a:cubicBezTo>
                      <a:pt x="13" y="4"/>
                      <a:pt x="28" y="0"/>
                      <a:pt x="39" y="7"/>
                    </a:cubicBezTo>
                    <a:cubicBezTo>
                      <a:pt x="50" y="13"/>
                      <a:pt x="54" y="28"/>
                      <a:pt x="48" y="39"/>
                    </a:cubicBezTo>
                    <a:cubicBezTo>
                      <a:pt x="41" y="50"/>
                      <a:pt x="27" y="54"/>
                      <a:pt x="15" y="48"/>
                    </a:cubicBezTo>
                    <a:cubicBezTo>
                      <a:pt x="4" y="41"/>
                      <a:pt x="0" y="27"/>
                      <a:pt x="7" y="15"/>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8" name="Freeform 20"/>
              <p:cNvSpPr>
                <a:spLocks/>
              </p:cNvSpPr>
              <p:nvPr/>
            </p:nvSpPr>
            <p:spPr bwMode="auto">
              <a:xfrm>
                <a:off x="788988" y="1819783"/>
                <a:ext cx="42863" cy="41275"/>
              </a:xfrm>
              <a:custGeom>
                <a:avLst/>
                <a:gdLst>
                  <a:gd name="T0" fmla="*/ 16 w 22"/>
                  <a:gd name="T1" fmla="*/ 2 h 22"/>
                  <a:gd name="T2" fmla="*/ 20 w 22"/>
                  <a:gd name="T3" fmla="*/ 16 h 22"/>
                  <a:gd name="T4" fmla="*/ 6 w 22"/>
                  <a:gd name="T5" fmla="*/ 20 h 22"/>
                  <a:gd name="T6" fmla="*/ 3 w 22"/>
                  <a:gd name="T7" fmla="*/ 6 h 22"/>
                  <a:gd name="T8" fmla="*/ 3 w 22"/>
                  <a:gd name="T9" fmla="*/ 6 h 22"/>
                  <a:gd name="T10" fmla="*/ 16 w 22"/>
                  <a:gd name="T11" fmla="*/ 2 h 22"/>
                </a:gdLst>
                <a:ahLst/>
                <a:cxnLst>
                  <a:cxn ang="0">
                    <a:pos x="T0" y="T1"/>
                  </a:cxn>
                  <a:cxn ang="0">
                    <a:pos x="T2" y="T3"/>
                  </a:cxn>
                  <a:cxn ang="0">
                    <a:pos x="T4" y="T5"/>
                  </a:cxn>
                  <a:cxn ang="0">
                    <a:pos x="T6" y="T7"/>
                  </a:cxn>
                  <a:cxn ang="0">
                    <a:pos x="T8" y="T9"/>
                  </a:cxn>
                  <a:cxn ang="0">
                    <a:pos x="T10" y="T11"/>
                  </a:cxn>
                </a:cxnLst>
                <a:rect l="0" t="0" r="r" b="b"/>
                <a:pathLst>
                  <a:path w="22" h="22">
                    <a:moveTo>
                      <a:pt x="16" y="2"/>
                    </a:moveTo>
                    <a:cubicBezTo>
                      <a:pt x="21" y="5"/>
                      <a:pt x="22" y="11"/>
                      <a:pt x="20" y="16"/>
                    </a:cubicBezTo>
                    <a:cubicBezTo>
                      <a:pt x="17" y="21"/>
                      <a:pt x="11" y="22"/>
                      <a:pt x="6" y="20"/>
                    </a:cubicBezTo>
                    <a:cubicBezTo>
                      <a:pt x="1" y="17"/>
                      <a:pt x="0" y="11"/>
                      <a:pt x="3" y="6"/>
                    </a:cubicBezTo>
                    <a:cubicBezTo>
                      <a:pt x="3" y="6"/>
                      <a:pt x="3" y="6"/>
                      <a:pt x="3" y="6"/>
                    </a:cubicBezTo>
                    <a:cubicBezTo>
                      <a:pt x="5" y="1"/>
                      <a:pt x="11" y="0"/>
                      <a:pt x="16" y="2"/>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399" name="Freeform 21"/>
              <p:cNvSpPr>
                <a:spLocks/>
              </p:cNvSpPr>
              <p:nvPr/>
            </p:nvSpPr>
            <p:spPr bwMode="auto">
              <a:xfrm>
                <a:off x="819150" y="1767395"/>
                <a:ext cx="44450" cy="44450"/>
              </a:xfrm>
              <a:custGeom>
                <a:avLst/>
                <a:gdLst>
                  <a:gd name="T0" fmla="*/ 16 w 23"/>
                  <a:gd name="T1" fmla="*/ 3 h 23"/>
                  <a:gd name="T2" fmla="*/ 20 w 23"/>
                  <a:gd name="T3" fmla="*/ 16 h 23"/>
                  <a:gd name="T4" fmla="*/ 20 w 23"/>
                  <a:gd name="T5" fmla="*/ 17 h 23"/>
                  <a:gd name="T6" fmla="*/ 6 w 23"/>
                  <a:gd name="T7" fmla="*/ 20 h 23"/>
                  <a:gd name="T8" fmla="*/ 3 w 23"/>
                  <a:gd name="T9" fmla="*/ 7 h 23"/>
                  <a:gd name="T10" fmla="*/ 3 w 23"/>
                  <a:gd name="T11" fmla="*/ 7 h 23"/>
                  <a:gd name="T12" fmla="*/ 16 w 23"/>
                  <a:gd name="T13" fmla="*/ 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6" y="3"/>
                    </a:moveTo>
                    <a:cubicBezTo>
                      <a:pt x="21" y="6"/>
                      <a:pt x="23" y="12"/>
                      <a:pt x="20" y="16"/>
                    </a:cubicBezTo>
                    <a:cubicBezTo>
                      <a:pt x="20" y="17"/>
                      <a:pt x="20" y="17"/>
                      <a:pt x="20" y="17"/>
                    </a:cubicBezTo>
                    <a:cubicBezTo>
                      <a:pt x="17" y="21"/>
                      <a:pt x="11" y="23"/>
                      <a:pt x="6" y="20"/>
                    </a:cubicBezTo>
                    <a:cubicBezTo>
                      <a:pt x="2" y="18"/>
                      <a:pt x="0" y="12"/>
                      <a:pt x="3" y="7"/>
                    </a:cubicBezTo>
                    <a:cubicBezTo>
                      <a:pt x="3" y="7"/>
                      <a:pt x="3" y="7"/>
                      <a:pt x="3" y="7"/>
                    </a:cubicBezTo>
                    <a:cubicBezTo>
                      <a:pt x="6" y="2"/>
                      <a:pt x="12" y="0"/>
                      <a:pt x="16" y="3"/>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400" name="Freeform 22"/>
              <p:cNvSpPr>
                <a:spLocks/>
              </p:cNvSpPr>
              <p:nvPr/>
            </p:nvSpPr>
            <p:spPr bwMode="auto">
              <a:xfrm>
                <a:off x="1081088" y="1251458"/>
                <a:ext cx="104775" cy="101600"/>
              </a:xfrm>
              <a:custGeom>
                <a:avLst/>
                <a:gdLst>
                  <a:gd name="T0" fmla="*/ 47 w 54"/>
                  <a:gd name="T1" fmla="*/ 38 h 53"/>
                  <a:gd name="T2" fmla="*/ 15 w 54"/>
                  <a:gd name="T3" fmla="*/ 47 h 53"/>
                  <a:gd name="T4" fmla="*/ 7 w 54"/>
                  <a:gd name="T5" fmla="*/ 15 h 53"/>
                  <a:gd name="T6" fmla="*/ 39 w 54"/>
                  <a:gd name="T7" fmla="*/ 6 h 53"/>
                  <a:gd name="T8" fmla="*/ 47 w 54"/>
                  <a:gd name="T9" fmla="*/ 38 h 53"/>
                </a:gdLst>
                <a:ahLst/>
                <a:cxnLst>
                  <a:cxn ang="0">
                    <a:pos x="T0" y="T1"/>
                  </a:cxn>
                  <a:cxn ang="0">
                    <a:pos x="T2" y="T3"/>
                  </a:cxn>
                  <a:cxn ang="0">
                    <a:pos x="T4" y="T5"/>
                  </a:cxn>
                  <a:cxn ang="0">
                    <a:pos x="T6" y="T7"/>
                  </a:cxn>
                  <a:cxn ang="0">
                    <a:pos x="T8" y="T9"/>
                  </a:cxn>
                </a:cxnLst>
                <a:rect l="0" t="0" r="r" b="b"/>
                <a:pathLst>
                  <a:path w="54" h="53">
                    <a:moveTo>
                      <a:pt x="47" y="38"/>
                    </a:moveTo>
                    <a:cubicBezTo>
                      <a:pt x="41" y="50"/>
                      <a:pt x="26" y="53"/>
                      <a:pt x="15" y="47"/>
                    </a:cubicBezTo>
                    <a:cubicBezTo>
                      <a:pt x="4" y="40"/>
                      <a:pt x="0" y="26"/>
                      <a:pt x="7" y="15"/>
                    </a:cubicBezTo>
                    <a:cubicBezTo>
                      <a:pt x="13" y="3"/>
                      <a:pt x="27" y="0"/>
                      <a:pt x="39" y="6"/>
                    </a:cubicBezTo>
                    <a:cubicBezTo>
                      <a:pt x="50" y="13"/>
                      <a:pt x="54" y="27"/>
                      <a:pt x="47" y="38"/>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401" name="Freeform 23"/>
              <p:cNvSpPr>
                <a:spLocks/>
              </p:cNvSpPr>
              <p:nvPr/>
            </p:nvSpPr>
            <p:spPr bwMode="auto">
              <a:xfrm>
                <a:off x="1063625" y="1362583"/>
                <a:ext cx="42863" cy="42863"/>
              </a:xfrm>
              <a:custGeom>
                <a:avLst/>
                <a:gdLst>
                  <a:gd name="T0" fmla="*/ 6 w 22"/>
                  <a:gd name="T1" fmla="*/ 20 h 23"/>
                  <a:gd name="T2" fmla="*/ 2 w 22"/>
                  <a:gd name="T3" fmla="*/ 7 h 23"/>
                  <a:gd name="T4" fmla="*/ 16 w 22"/>
                  <a:gd name="T5" fmla="*/ 3 h 23"/>
                  <a:gd name="T6" fmla="*/ 20 w 22"/>
                  <a:gd name="T7" fmla="*/ 17 h 23"/>
                  <a:gd name="T8" fmla="*/ 20 w 22"/>
                  <a:gd name="T9" fmla="*/ 17 h 23"/>
                  <a:gd name="T10" fmla="*/ 6 w 22"/>
                  <a:gd name="T11" fmla="*/ 20 h 23"/>
                </a:gdLst>
                <a:ahLst/>
                <a:cxnLst>
                  <a:cxn ang="0">
                    <a:pos x="T0" y="T1"/>
                  </a:cxn>
                  <a:cxn ang="0">
                    <a:pos x="T2" y="T3"/>
                  </a:cxn>
                  <a:cxn ang="0">
                    <a:pos x="T4" y="T5"/>
                  </a:cxn>
                  <a:cxn ang="0">
                    <a:pos x="T6" y="T7"/>
                  </a:cxn>
                  <a:cxn ang="0">
                    <a:pos x="T8" y="T9"/>
                  </a:cxn>
                  <a:cxn ang="0">
                    <a:pos x="T10" y="T11"/>
                  </a:cxn>
                </a:cxnLst>
                <a:rect l="0" t="0" r="r" b="b"/>
                <a:pathLst>
                  <a:path w="22" h="23">
                    <a:moveTo>
                      <a:pt x="6" y="20"/>
                    </a:moveTo>
                    <a:cubicBezTo>
                      <a:pt x="1" y="18"/>
                      <a:pt x="0" y="12"/>
                      <a:pt x="2" y="7"/>
                    </a:cubicBezTo>
                    <a:cubicBezTo>
                      <a:pt x="5" y="2"/>
                      <a:pt x="11" y="0"/>
                      <a:pt x="16" y="3"/>
                    </a:cubicBezTo>
                    <a:cubicBezTo>
                      <a:pt x="21" y="6"/>
                      <a:pt x="22" y="12"/>
                      <a:pt x="20" y="17"/>
                    </a:cubicBezTo>
                    <a:cubicBezTo>
                      <a:pt x="20" y="17"/>
                      <a:pt x="20" y="17"/>
                      <a:pt x="20" y="17"/>
                    </a:cubicBezTo>
                    <a:cubicBezTo>
                      <a:pt x="17" y="22"/>
                      <a:pt x="11" y="23"/>
                      <a:pt x="6" y="20"/>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sp>
            <p:nvSpPr>
              <p:cNvPr id="402" name="Freeform 24"/>
              <p:cNvSpPr>
                <a:spLocks/>
              </p:cNvSpPr>
              <p:nvPr/>
            </p:nvSpPr>
            <p:spPr bwMode="auto">
              <a:xfrm>
                <a:off x="1031875" y="1413383"/>
                <a:ext cx="44450" cy="44450"/>
              </a:xfrm>
              <a:custGeom>
                <a:avLst/>
                <a:gdLst>
                  <a:gd name="T0" fmla="*/ 7 w 23"/>
                  <a:gd name="T1" fmla="*/ 20 h 23"/>
                  <a:gd name="T2" fmla="*/ 3 w 23"/>
                  <a:gd name="T3" fmla="*/ 6 h 23"/>
                  <a:gd name="T4" fmla="*/ 3 w 23"/>
                  <a:gd name="T5" fmla="*/ 6 h 23"/>
                  <a:gd name="T6" fmla="*/ 17 w 23"/>
                  <a:gd name="T7" fmla="*/ 2 h 23"/>
                  <a:gd name="T8" fmla="*/ 20 w 23"/>
                  <a:gd name="T9" fmla="*/ 16 h 23"/>
                  <a:gd name="T10" fmla="*/ 20 w 23"/>
                  <a:gd name="T11" fmla="*/ 16 h 23"/>
                  <a:gd name="T12" fmla="*/ 7 w 23"/>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7" y="20"/>
                    </a:moveTo>
                    <a:cubicBezTo>
                      <a:pt x="2" y="17"/>
                      <a:pt x="0" y="11"/>
                      <a:pt x="3" y="6"/>
                    </a:cubicBezTo>
                    <a:cubicBezTo>
                      <a:pt x="3" y="6"/>
                      <a:pt x="3" y="6"/>
                      <a:pt x="3" y="6"/>
                    </a:cubicBezTo>
                    <a:cubicBezTo>
                      <a:pt x="6" y="1"/>
                      <a:pt x="12" y="0"/>
                      <a:pt x="17" y="2"/>
                    </a:cubicBezTo>
                    <a:cubicBezTo>
                      <a:pt x="22" y="5"/>
                      <a:pt x="23" y="11"/>
                      <a:pt x="20" y="16"/>
                    </a:cubicBezTo>
                    <a:cubicBezTo>
                      <a:pt x="20" y="16"/>
                      <a:pt x="20" y="16"/>
                      <a:pt x="20" y="16"/>
                    </a:cubicBezTo>
                    <a:cubicBezTo>
                      <a:pt x="18" y="21"/>
                      <a:pt x="11" y="23"/>
                      <a:pt x="7" y="20"/>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000" dirty="0">
                  <a:solidFill>
                    <a:srgbClr val="FFFFFF"/>
                  </a:solidFill>
                  <a:latin typeface="CiscoSansTT ExtraLight"/>
                  <a:ea typeface="CiscoSansTT ExtraLight"/>
                  <a:cs typeface="CiscoSansTT ExtraLight"/>
                </a:endParaRPr>
              </a:p>
            </p:txBody>
          </p:sp>
        </p:grpSp>
      </p:grpSp>
      <p:grpSp>
        <p:nvGrpSpPr>
          <p:cNvPr id="376" name="Group 375"/>
          <p:cNvGrpSpPr/>
          <p:nvPr/>
        </p:nvGrpSpPr>
        <p:grpSpPr>
          <a:xfrm>
            <a:off x="6834988" y="1519104"/>
            <a:ext cx="971475" cy="2686467"/>
            <a:chOff x="6854833" y="1236874"/>
            <a:chExt cx="1183901" cy="3273897"/>
          </a:xfrm>
        </p:grpSpPr>
        <p:sp>
          <p:nvSpPr>
            <p:cNvPr id="379" name="Rounded Rectangle 378"/>
            <p:cNvSpPr/>
            <p:nvPr/>
          </p:nvSpPr>
          <p:spPr>
            <a:xfrm>
              <a:off x="6872012" y="1236874"/>
              <a:ext cx="1166722" cy="3273897"/>
            </a:xfrm>
            <a:prstGeom prst="roundRect">
              <a:avLst>
                <a:gd name="adj" fmla="val 50000"/>
              </a:avLst>
            </a:prstGeom>
            <a:solidFill>
              <a:schemeClr val="tx1">
                <a:lumMod val="10000"/>
                <a:lumOff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09570"/>
              <a:endParaRPr lang="en-US" sz="1000" dirty="0">
                <a:solidFill>
                  <a:srgbClr val="FFFFFF"/>
                </a:solidFill>
                <a:latin typeface="CiscoSansTT ExtraLight"/>
              </a:endParaRPr>
            </a:p>
          </p:txBody>
        </p:sp>
        <p:sp>
          <p:nvSpPr>
            <p:cNvPr id="380" name="Rectangle 379"/>
            <p:cNvSpPr/>
            <p:nvPr/>
          </p:nvSpPr>
          <p:spPr>
            <a:xfrm>
              <a:off x="6854833" y="2198685"/>
              <a:ext cx="1183901" cy="1143982"/>
            </a:xfrm>
            <a:prstGeom prst="rect">
              <a:avLst/>
            </a:prstGeom>
          </p:spPr>
          <p:txBody>
            <a:bodyPr wrap="square">
              <a:spAutoFit/>
            </a:bodyPr>
            <a:lstStyle/>
            <a:p>
              <a:pPr algn="ctr" defTabSz="609570"/>
              <a:r>
                <a:rPr lang="en-US" sz="1100" dirty="0">
                  <a:solidFill>
                    <a:schemeClr val="bg1">
                      <a:lumMod val="75000"/>
                    </a:schemeClr>
                  </a:solidFill>
                  <a:latin typeface="CiscoSansTT ExtraLight"/>
                  <a:ea typeface="CiscoSansTT ExtraLight"/>
                  <a:cs typeface="CiscoSansTT ExtraLight"/>
                </a:rPr>
                <a:t>Technology Partners and other 3</a:t>
              </a:r>
              <a:r>
                <a:rPr lang="en-US" sz="1100" baseline="30000" dirty="0">
                  <a:solidFill>
                    <a:schemeClr val="bg1">
                      <a:lumMod val="75000"/>
                    </a:schemeClr>
                  </a:solidFill>
                  <a:latin typeface="CiscoSansTT ExtraLight"/>
                  <a:ea typeface="CiscoSansTT ExtraLight"/>
                  <a:cs typeface="CiscoSansTT ExtraLight"/>
                </a:rPr>
                <a:t>rd</a:t>
              </a:r>
              <a:r>
                <a:rPr lang="en-US" sz="1100" dirty="0">
                  <a:solidFill>
                    <a:schemeClr val="bg1">
                      <a:lumMod val="75000"/>
                    </a:schemeClr>
                  </a:solidFill>
                  <a:latin typeface="CiscoSansTT ExtraLight"/>
                  <a:ea typeface="CiscoSansTT ExtraLight"/>
                  <a:cs typeface="CiscoSansTT ExtraLight"/>
                </a:rPr>
                <a:t> party threat feeds </a:t>
              </a:r>
            </a:p>
          </p:txBody>
        </p:sp>
      </p:grpSp>
      <p:grpSp>
        <p:nvGrpSpPr>
          <p:cNvPr id="5" name="Group 4">
            <a:extLst>
              <a:ext uri="{FF2B5EF4-FFF2-40B4-BE49-F238E27FC236}">
                <a16:creationId xmlns:a16="http://schemas.microsoft.com/office/drawing/2014/main" id="{06597DB8-DF1D-344D-B54C-0172E17B04BC}"/>
              </a:ext>
            </a:extLst>
          </p:cNvPr>
          <p:cNvGrpSpPr/>
          <p:nvPr/>
        </p:nvGrpSpPr>
        <p:grpSpPr>
          <a:xfrm>
            <a:off x="2359735" y="3479033"/>
            <a:ext cx="4012747" cy="768416"/>
            <a:chOff x="2295917" y="5037045"/>
            <a:chExt cx="6292387" cy="1204952"/>
          </a:xfrm>
        </p:grpSpPr>
        <p:sp>
          <p:nvSpPr>
            <p:cNvPr id="212" name="Rounded Rectangle 211"/>
            <p:cNvSpPr/>
            <p:nvPr/>
          </p:nvSpPr>
          <p:spPr>
            <a:xfrm>
              <a:off x="2295917" y="5037045"/>
              <a:ext cx="6292387" cy="1204952"/>
            </a:xfrm>
            <a:prstGeom prst="roundRect">
              <a:avLst>
                <a:gd name="adj" fmla="val 50000"/>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solidFill>
                  <a:srgbClr val="FFFFFF"/>
                </a:solidFill>
                <a:latin typeface="CiscoSansTT ExtraLight"/>
              </a:endParaRPr>
            </a:p>
          </p:txBody>
        </p:sp>
        <p:sp>
          <p:nvSpPr>
            <p:cNvPr id="219" name="Round Same Side Corner Rectangle 218"/>
            <p:cNvSpPr/>
            <p:nvPr/>
          </p:nvSpPr>
          <p:spPr>
            <a:xfrm>
              <a:off x="3190616" y="5037045"/>
              <a:ext cx="4502990" cy="333019"/>
            </a:xfrm>
            <a:prstGeom prst="round2SameRect">
              <a:avLst>
                <a:gd name="adj1" fmla="val 0"/>
                <a:gd name="adj2" fmla="val 50000"/>
              </a:avLst>
            </a:prstGeom>
            <a:solidFill>
              <a:schemeClr val="accent5">
                <a:lumMod val="75000"/>
              </a:schemeClr>
            </a:solidFill>
          </p:spPr>
          <p:txBody>
            <a:bodyPr wrap="square" anchor="ctr" anchorCtr="0">
              <a:noAutofit/>
            </a:bodyPr>
            <a:lstStyle/>
            <a:p>
              <a:pPr algn="ctr"/>
              <a:r>
                <a:rPr lang="en-US" sz="1000" dirty="0">
                  <a:solidFill>
                    <a:srgbClr val="FFFFFF"/>
                  </a:solidFill>
                  <a:latin typeface="CiscoSansTT ExtraLight"/>
                  <a:ea typeface="CiscoSansTT ExtraLight"/>
                  <a:cs typeface="CiscoSansTT ExtraLight"/>
                </a:rPr>
                <a:t>Comprehensive Threat Intelligence</a:t>
              </a:r>
            </a:p>
          </p:txBody>
        </p:sp>
      </p:grpSp>
      <p:sp>
        <p:nvSpPr>
          <p:cNvPr id="178" name="Rectangle 177"/>
          <p:cNvSpPr/>
          <p:nvPr/>
        </p:nvSpPr>
        <p:spPr>
          <a:xfrm>
            <a:off x="3016054" y="4001434"/>
            <a:ext cx="1223301" cy="246221"/>
          </a:xfrm>
          <a:prstGeom prst="rect">
            <a:avLst/>
          </a:prstGeom>
        </p:spPr>
        <p:txBody>
          <a:bodyPr wrap="square">
            <a:spAutoFit/>
          </a:bodyPr>
          <a:lstStyle/>
          <a:p>
            <a:pPr algn="ctr"/>
            <a:r>
              <a:rPr lang="en-US" sz="1000" dirty="0">
                <a:solidFill>
                  <a:srgbClr val="005073">
                    <a:lumMod val="75000"/>
                  </a:srgbClr>
                </a:solidFill>
                <a:latin typeface="CiscoSansTT ExtraLight"/>
                <a:ea typeface="CiscoSansTT ExtraLight"/>
                <a:cs typeface="CiscoSansTT ExtraLight"/>
              </a:rPr>
              <a:t>Known Threats</a:t>
            </a:r>
          </a:p>
        </p:txBody>
      </p:sp>
      <p:sp>
        <p:nvSpPr>
          <p:cNvPr id="179" name="Rectangle 178"/>
          <p:cNvSpPr/>
          <p:nvPr/>
        </p:nvSpPr>
        <p:spPr>
          <a:xfrm>
            <a:off x="4487485" y="4009958"/>
            <a:ext cx="1434337" cy="246221"/>
          </a:xfrm>
          <a:prstGeom prst="rect">
            <a:avLst/>
          </a:prstGeom>
        </p:spPr>
        <p:txBody>
          <a:bodyPr wrap="square">
            <a:spAutoFit/>
          </a:bodyPr>
          <a:lstStyle/>
          <a:p>
            <a:pPr algn="ctr"/>
            <a:r>
              <a:rPr lang="en-US" sz="1000" dirty="0">
                <a:solidFill>
                  <a:srgbClr val="005073">
                    <a:lumMod val="75000"/>
                  </a:srgbClr>
                </a:solidFill>
                <a:latin typeface="CiscoSansTT ExtraLight"/>
                <a:ea typeface="CiscoSansTT ExtraLight"/>
                <a:cs typeface="CiscoSansTT ExtraLight"/>
              </a:rPr>
              <a:t>Unknown/Zero-day</a:t>
            </a:r>
          </a:p>
        </p:txBody>
      </p:sp>
      <p:cxnSp>
        <p:nvCxnSpPr>
          <p:cNvPr id="209" name="Straight Arrow Connector 208"/>
          <p:cNvCxnSpPr>
            <a:cxnSpLocks/>
            <a:stCxn id="299" idx="2"/>
            <a:endCxn id="213" idx="3"/>
          </p:cNvCxnSpPr>
          <p:nvPr/>
        </p:nvCxnSpPr>
        <p:spPr>
          <a:xfrm flipH="1">
            <a:off x="4366108" y="2248073"/>
            <a:ext cx="1" cy="231272"/>
          </a:xfrm>
          <a:prstGeom prst="straightConnector1">
            <a:avLst/>
          </a:prstGeom>
          <a:ln w="25400">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cxnSpLocks/>
            <a:stCxn id="211" idx="2"/>
            <a:endCxn id="219" idx="3"/>
          </p:cNvCxnSpPr>
          <p:nvPr/>
        </p:nvCxnSpPr>
        <p:spPr>
          <a:xfrm>
            <a:off x="4366109" y="3247761"/>
            <a:ext cx="0" cy="231272"/>
          </a:xfrm>
          <a:prstGeom prst="straightConnector1">
            <a:avLst/>
          </a:prstGeom>
          <a:ln w="25400">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A903E933-97C3-413E-B2B4-C645BC3FEC36}"/>
              </a:ext>
            </a:extLst>
          </p:cNvPr>
          <p:cNvGrpSpPr/>
          <p:nvPr/>
        </p:nvGrpSpPr>
        <p:grpSpPr>
          <a:xfrm>
            <a:off x="5070688" y="3763019"/>
            <a:ext cx="267930" cy="215167"/>
            <a:chOff x="-70236" y="1148668"/>
            <a:chExt cx="5481840" cy="4402268"/>
          </a:xfrm>
        </p:grpSpPr>
        <p:grpSp>
          <p:nvGrpSpPr>
            <p:cNvPr id="225" name="Group 224">
              <a:extLst>
                <a:ext uri="{FF2B5EF4-FFF2-40B4-BE49-F238E27FC236}">
                  <a16:creationId xmlns:a16="http://schemas.microsoft.com/office/drawing/2014/main" id="{781095E4-7943-4D5D-82F6-634E557F935F}"/>
                </a:ext>
              </a:extLst>
            </p:cNvPr>
            <p:cNvGrpSpPr/>
            <p:nvPr/>
          </p:nvGrpSpPr>
          <p:grpSpPr>
            <a:xfrm>
              <a:off x="1429962" y="1148668"/>
              <a:ext cx="2424206" cy="3860890"/>
              <a:chOff x="1429962" y="1148668"/>
              <a:chExt cx="2424206" cy="3860890"/>
            </a:xfrm>
          </p:grpSpPr>
          <p:sp>
            <p:nvSpPr>
              <p:cNvPr id="232" name="Arc 231">
                <a:extLst>
                  <a:ext uri="{FF2B5EF4-FFF2-40B4-BE49-F238E27FC236}">
                    <a16:creationId xmlns:a16="http://schemas.microsoft.com/office/drawing/2014/main" id="{7653FAD6-A233-4394-87A8-7003DC340165}"/>
                  </a:ext>
                </a:extLst>
              </p:cNvPr>
              <p:cNvSpPr/>
              <p:nvPr/>
            </p:nvSpPr>
            <p:spPr bwMode="auto">
              <a:xfrm>
                <a:off x="1429962" y="1148668"/>
                <a:ext cx="2424206" cy="2424202"/>
              </a:xfrm>
              <a:prstGeom prst="arc">
                <a:avLst>
                  <a:gd name="adj1" fmla="val 18974969"/>
                  <a:gd name="adj2" fmla="val 13440053"/>
                </a:avLst>
              </a:prstGeom>
              <a:noFill/>
              <a:ln w="25400" cap="rnd" cmpd="sng" algn="ctr">
                <a:solidFill>
                  <a:schemeClr val="bg2"/>
                </a:solidFill>
                <a:prstDash val="solid"/>
                <a:roun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39393B"/>
                  </a:solidFill>
                  <a:effectLst/>
                  <a:uLnTx/>
                  <a:uFillTx/>
                  <a:latin typeface="CiscoSansTT ExtraLight"/>
                  <a:ea typeface="CiscoSansTT ExtraLight"/>
                  <a:cs typeface="CiscoSansTT ExtraLight"/>
                </a:endParaRPr>
              </a:p>
            </p:txBody>
          </p:sp>
          <p:sp>
            <p:nvSpPr>
              <p:cNvPr id="233" name="Arc 232">
                <a:extLst>
                  <a:ext uri="{FF2B5EF4-FFF2-40B4-BE49-F238E27FC236}">
                    <a16:creationId xmlns:a16="http://schemas.microsoft.com/office/drawing/2014/main" id="{E25631B2-1C55-4FA3-AF4C-45F4BE428B41}"/>
                  </a:ext>
                </a:extLst>
              </p:cNvPr>
              <p:cNvSpPr/>
              <p:nvPr/>
            </p:nvSpPr>
            <p:spPr bwMode="auto">
              <a:xfrm>
                <a:off x="1543597" y="2812620"/>
                <a:ext cx="2196939" cy="2196938"/>
              </a:xfrm>
              <a:prstGeom prst="arc">
                <a:avLst>
                  <a:gd name="adj1" fmla="val 14670319"/>
                  <a:gd name="adj2" fmla="val 17598219"/>
                </a:avLst>
              </a:prstGeom>
              <a:noFill/>
              <a:ln w="25400" cap="rnd" cmpd="sng" algn="ctr">
                <a:solidFill>
                  <a:schemeClr val="bg2"/>
                </a:solidFill>
                <a:prstDash val="solid"/>
                <a:roun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39393B"/>
                  </a:solidFill>
                  <a:effectLst/>
                  <a:uLnTx/>
                  <a:uFillTx/>
                  <a:latin typeface="CiscoSansTT ExtraLight"/>
                  <a:ea typeface="CiscoSansTT ExtraLight"/>
                  <a:cs typeface="CiscoSansTT ExtraLight"/>
                </a:endParaRPr>
              </a:p>
            </p:txBody>
          </p:sp>
        </p:grpSp>
        <p:grpSp>
          <p:nvGrpSpPr>
            <p:cNvPr id="226" name="Group 225">
              <a:extLst>
                <a:ext uri="{FF2B5EF4-FFF2-40B4-BE49-F238E27FC236}">
                  <a16:creationId xmlns:a16="http://schemas.microsoft.com/office/drawing/2014/main" id="{FE4457C6-6408-4D6B-98FD-E9A7552660DE}"/>
                </a:ext>
              </a:extLst>
            </p:cNvPr>
            <p:cNvGrpSpPr/>
            <p:nvPr/>
          </p:nvGrpSpPr>
          <p:grpSpPr>
            <a:xfrm rot="7200000">
              <a:off x="2269056" y="2408389"/>
              <a:ext cx="2424205" cy="3860890"/>
              <a:chOff x="1430063" y="1016845"/>
              <a:chExt cx="2424205" cy="3860890"/>
            </a:xfrm>
          </p:grpSpPr>
          <p:sp>
            <p:nvSpPr>
              <p:cNvPr id="230" name="Arc 229">
                <a:extLst>
                  <a:ext uri="{FF2B5EF4-FFF2-40B4-BE49-F238E27FC236}">
                    <a16:creationId xmlns:a16="http://schemas.microsoft.com/office/drawing/2014/main" id="{2F8DA32A-FF10-4361-A625-BFA3A258F0F2}"/>
                  </a:ext>
                </a:extLst>
              </p:cNvPr>
              <p:cNvSpPr/>
              <p:nvPr/>
            </p:nvSpPr>
            <p:spPr bwMode="auto">
              <a:xfrm>
                <a:off x="1430063" y="1016845"/>
                <a:ext cx="2424205" cy="2424205"/>
              </a:xfrm>
              <a:prstGeom prst="arc">
                <a:avLst>
                  <a:gd name="adj1" fmla="val 18974969"/>
                  <a:gd name="adj2" fmla="val 13440053"/>
                </a:avLst>
              </a:prstGeom>
              <a:noFill/>
              <a:ln w="25400" cap="rnd" cmpd="sng" algn="ctr">
                <a:solidFill>
                  <a:schemeClr val="bg2"/>
                </a:solidFill>
                <a:prstDash val="solid"/>
                <a:roun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39393B"/>
                  </a:solidFill>
                  <a:effectLst/>
                  <a:uLnTx/>
                  <a:uFillTx/>
                  <a:latin typeface="CiscoSansTT ExtraLight"/>
                  <a:ea typeface="CiscoSansTT ExtraLight"/>
                  <a:cs typeface="CiscoSansTT ExtraLight"/>
                </a:endParaRPr>
              </a:p>
            </p:txBody>
          </p:sp>
          <p:sp>
            <p:nvSpPr>
              <p:cNvPr id="231" name="Arc 230">
                <a:extLst>
                  <a:ext uri="{FF2B5EF4-FFF2-40B4-BE49-F238E27FC236}">
                    <a16:creationId xmlns:a16="http://schemas.microsoft.com/office/drawing/2014/main" id="{1780494F-C3AA-408E-871E-D501D7F13185}"/>
                  </a:ext>
                </a:extLst>
              </p:cNvPr>
              <p:cNvSpPr/>
              <p:nvPr/>
            </p:nvSpPr>
            <p:spPr bwMode="auto">
              <a:xfrm>
                <a:off x="1543698" y="2680797"/>
                <a:ext cx="2196941" cy="2196938"/>
              </a:xfrm>
              <a:prstGeom prst="arc">
                <a:avLst>
                  <a:gd name="adj1" fmla="val 14760924"/>
                  <a:gd name="adj2" fmla="val 17582231"/>
                </a:avLst>
              </a:prstGeom>
              <a:noFill/>
              <a:ln w="25400" cap="rnd" cmpd="sng" algn="ctr">
                <a:solidFill>
                  <a:schemeClr val="bg2"/>
                </a:solidFill>
                <a:prstDash val="solid"/>
                <a:roun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39393B"/>
                  </a:solidFill>
                  <a:effectLst/>
                  <a:uLnTx/>
                  <a:uFillTx/>
                  <a:latin typeface="CiscoSansTT ExtraLight"/>
                  <a:ea typeface="CiscoSansTT ExtraLight"/>
                  <a:cs typeface="CiscoSansTT ExtraLight"/>
                </a:endParaRPr>
              </a:p>
            </p:txBody>
          </p:sp>
        </p:grpSp>
        <p:grpSp>
          <p:nvGrpSpPr>
            <p:cNvPr id="227" name="Group 226">
              <a:extLst>
                <a:ext uri="{FF2B5EF4-FFF2-40B4-BE49-F238E27FC236}">
                  <a16:creationId xmlns:a16="http://schemas.microsoft.com/office/drawing/2014/main" id="{3D3F4CEC-50C0-4471-BA5A-D43016103385}"/>
                </a:ext>
              </a:extLst>
            </p:cNvPr>
            <p:cNvGrpSpPr/>
            <p:nvPr/>
          </p:nvGrpSpPr>
          <p:grpSpPr>
            <a:xfrm rot="14400000">
              <a:off x="648107" y="2408378"/>
              <a:ext cx="2424205" cy="3860891"/>
              <a:chOff x="1415886" y="1041079"/>
              <a:chExt cx="2424205" cy="3860891"/>
            </a:xfrm>
          </p:grpSpPr>
          <p:sp>
            <p:nvSpPr>
              <p:cNvPr id="228" name="Arc 227">
                <a:extLst>
                  <a:ext uri="{FF2B5EF4-FFF2-40B4-BE49-F238E27FC236}">
                    <a16:creationId xmlns:a16="http://schemas.microsoft.com/office/drawing/2014/main" id="{796EBAA0-8640-4712-B819-B4F49FC2755C}"/>
                  </a:ext>
                </a:extLst>
              </p:cNvPr>
              <p:cNvSpPr/>
              <p:nvPr/>
            </p:nvSpPr>
            <p:spPr bwMode="auto">
              <a:xfrm>
                <a:off x="1415886" y="1041079"/>
                <a:ext cx="2424205" cy="2424206"/>
              </a:xfrm>
              <a:prstGeom prst="arc">
                <a:avLst>
                  <a:gd name="adj1" fmla="val 18974969"/>
                  <a:gd name="adj2" fmla="val 13440053"/>
                </a:avLst>
              </a:prstGeom>
              <a:noFill/>
              <a:ln w="25400" cap="rnd" cmpd="sng" algn="ctr">
                <a:solidFill>
                  <a:schemeClr val="bg2"/>
                </a:solidFill>
                <a:prstDash val="solid"/>
                <a:roun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39393B"/>
                  </a:solidFill>
                  <a:effectLst/>
                  <a:uLnTx/>
                  <a:uFillTx/>
                  <a:latin typeface="CiscoSansTT ExtraLight"/>
                  <a:ea typeface="CiscoSansTT ExtraLight"/>
                  <a:cs typeface="CiscoSansTT ExtraLight"/>
                </a:endParaRPr>
              </a:p>
            </p:txBody>
          </p:sp>
          <p:sp>
            <p:nvSpPr>
              <p:cNvPr id="229" name="Arc 228">
                <a:extLst>
                  <a:ext uri="{FF2B5EF4-FFF2-40B4-BE49-F238E27FC236}">
                    <a16:creationId xmlns:a16="http://schemas.microsoft.com/office/drawing/2014/main" id="{6252DE37-19CC-4337-8632-15B846680EEE}"/>
                  </a:ext>
                </a:extLst>
              </p:cNvPr>
              <p:cNvSpPr/>
              <p:nvPr/>
            </p:nvSpPr>
            <p:spPr bwMode="auto">
              <a:xfrm>
                <a:off x="1529519" y="2705031"/>
                <a:ext cx="2196941" cy="2196939"/>
              </a:xfrm>
              <a:prstGeom prst="arc">
                <a:avLst>
                  <a:gd name="adj1" fmla="val 14676154"/>
                  <a:gd name="adj2" fmla="val 17462254"/>
                </a:avLst>
              </a:prstGeom>
              <a:noFill/>
              <a:ln w="25400" cap="rnd" cmpd="sng" algn="ctr">
                <a:solidFill>
                  <a:schemeClr val="bg2"/>
                </a:solidFill>
                <a:prstDash val="solid"/>
                <a:roun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39393B"/>
                  </a:solidFill>
                  <a:effectLst/>
                  <a:uLnTx/>
                  <a:uFillTx/>
                  <a:latin typeface="CiscoSansTT ExtraLight"/>
                  <a:ea typeface="CiscoSansTT ExtraLight"/>
                  <a:cs typeface="CiscoSansTT ExtraLight"/>
                </a:endParaRPr>
              </a:p>
            </p:txBody>
          </p:sp>
        </p:grpSp>
      </p:grpSp>
      <p:sp>
        <p:nvSpPr>
          <p:cNvPr id="222" name="Freeform 54">
            <a:extLst>
              <a:ext uri="{FF2B5EF4-FFF2-40B4-BE49-F238E27FC236}">
                <a16:creationId xmlns:a16="http://schemas.microsoft.com/office/drawing/2014/main" id="{E53971C5-A968-4EA0-95D6-6F82EAE61388}"/>
              </a:ext>
            </a:extLst>
          </p:cNvPr>
          <p:cNvSpPr>
            <a:spLocks noChangeAspect="1" noChangeArrowheads="1"/>
          </p:cNvSpPr>
          <p:nvPr/>
        </p:nvSpPr>
        <p:spPr bwMode="auto">
          <a:xfrm>
            <a:off x="3507378" y="3771491"/>
            <a:ext cx="240651" cy="240652"/>
          </a:xfrm>
          <a:custGeom>
            <a:avLst/>
            <a:gdLst>
              <a:gd name="T0" fmla="*/ 6224 w 6557"/>
              <a:gd name="T1" fmla="*/ 3482 h 6332"/>
              <a:gd name="T2" fmla="*/ 5320 w 6557"/>
              <a:gd name="T3" fmla="*/ 3271 h 6332"/>
              <a:gd name="T4" fmla="*/ 5169 w 6557"/>
              <a:gd name="T5" fmla="*/ 2593 h 6332"/>
              <a:gd name="T6" fmla="*/ 6028 w 6557"/>
              <a:gd name="T7" fmla="*/ 2066 h 6332"/>
              <a:gd name="T8" fmla="*/ 6149 w 6557"/>
              <a:gd name="T9" fmla="*/ 1553 h 6332"/>
              <a:gd name="T10" fmla="*/ 5636 w 6557"/>
              <a:gd name="T11" fmla="*/ 1432 h 6332"/>
              <a:gd name="T12" fmla="*/ 4792 w 6557"/>
              <a:gd name="T13" fmla="*/ 1945 h 6332"/>
              <a:gd name="T14" fmla="*/ 4174 w 6557"/>
              <a:gd name="T15" fmla="*/ 1357 h 6332"/>
              <a:gd name="T16" fmla="*/ 4385 w 6557"/>
              <a:gd name="T17" fmla="*/ 498 h 6332"/>
              <a:gd name="T18" fmla="*/ 4114 w 6557"/>
              <a:gd name="T19" fmla="*/ 46 h 6332"/>
              <a:gd name="T20" fmla="*/ 3662 w 6557"/>
              <a:gd name="T21" fmla="*/ 317 h 6332"/>
              <a:gd name="T22" fmla="*/ 3481 w 6557"/>
              <a:gd name="T23" fmla="*/ 1025 h 6332"/>
              <a:gd name="T24" fmla="*/ 2864 w 6557"/>
              <a:gd name="T25" fmla="*/ 935 h 6332"/>
              <a:gd name="T26" fmla="*/ 2065 w 6557"/>
              <a:gd name="T27" fmla="*/ 302 h 6332"/>
              <a:gd name="T28" fmla="*/ 1236 w 6557"/>
              <a:gd name="T29" fmla="*/ 1131 h 6332"/>
              <a:gd name="T30" fmla="*/ 1417 w 6557"/>
              <a:gd name="T31" fmla="*/ 1643 h 6332"/>
              <a:gd name="T32" fmla="*/ 1131 w 6557"/>
              <a:gd name="T33" fmla="*/ 2277 h 6332"/>
              <a:gd name="T34" fmla="*/ 498 w 6557"/>
              <a:gd name="T35" fmla="*/ 2126 h 6332"/>
              <a:gd name="T36" fmla="*/ 45 w 6557"/>
              <a:gd name="T37" fmla="*/ 2412 h 6332"/>
              <a:gd name="T38" fmla="*/ 332 w 6557"/>
              <a:gd name="T39" fmla="*/ 2865 h 6332"/>
              <a:gd name="T40" fmla="*/ 1085 w 6557"/>
              <a:gd name="T41" fmla="*/ 3045 h 6332"/>
              <a:gd name="T42" fmla="*/ 1402 w 6557"/>
              <a:gd name="T43" fmla="*/ 3994 h 6332"/>
              <a:gd name="T44" fmla="*/ 678 w 6557"/>
              <a:gd name="T45" fmla="*/ 4431 h 6332"/>
              <a:gd name="T46" fmla="*/ 558 w 6557"/>
              <a:gd name="T47" fmla="*/ 4944 h 6332"/>
              <a:gd name="T48" fmla="*/ 859 w 6557"/>
              <a:gd name="T49" fmla="*/ 5125 h 6332"/>
              <a:gd name="T50" fmla="*/ 1055 w 6557"/>
              <a:gd name="T51" fmla="*/ 5064 h 6332"/>
              <a:gd name="T52" fmla="*/ 1869 w 6557"/>
              <a:gd name="T53" fmla="*/ 4567 h 6332"/>
              <a:gd name="T54" fmla="*/ 2517 w 6557"/>
              <a:gd name="T55" fmla="*/ 5019 h 6332"/>
              <a:gd name="T56" fmla="*/ 2306 w 6557"/>
              <a:gd name="T57" fmla="*/ 5863 h 6332"/>
              <a:gd name="T58" fmla="*/ 2578 w 6557"/>
              <a:gd name="T59" fmla="*/ 6316 h 6332"/>
              <a:gd name="T60" fmla="*/ 2668 w 6557"/>
              <a:gd name="T61" fmla="*/ 6331 h 6332"/>
              <a:gd name="T62" fmla="*/ 3030 w 6557"/>
              <a:gd name="T63" fmla="*/ 6044 h 6332"/>
              <a:gd name="T64" fmla="*/ 3226 w 6557"/>
              <a:gd name="T65" fmla="*/ 5245 h 6332"/>
              <a:gd name="T66" fmla="*/ 4461 w 6557"/>
              <a:gd name="T67" fmla="*/ 5004 h 6332"/>
              <a:gd name="T68" fmla="*/ 5229 w 6557"/>
              <a:gd name="T69" fmla="*/ 4009 h 6332"/>
              <a:gd name="T70" fmla="*/ 6043 w 6557"/>
              <a:gd name="T71" fmla="*/ 4205 h 6332"/>
              <a:gd name="T72" fmla="*/ 6134 w 6557"/>
              <a:gd name="T73" fmla="*/ 4220 h 6332"/>
              <a:gd name="T74" fmla="*/ 6496 w 6557"/>
              <a:gd name="T75" fmla="*/ 3934 h 6332"/>
              <a:gd name="T76" fmla="*/ 6224 w 6557"/>
              <a:gd name="T77" fmla="*/ 3482 h 6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57" h="6332">
                <a:moveTo>
                  <a:pt x="6224" y="3482"/>
                </a:moveTo>
                <a:lnTo>
                  <a:pt x="5320" y="3271"/>
                </a:lnTo>
                <a:cubicBezTo>
                  <a:pt x="5305" y="3045"/>
                  <a:pt x="5260" y="2819"/>
                  <a:pt x="5169" y="2593"/>
                </a:cubicBezTo>
                <a:lnTo>
                  <a:pt x="6028" y="2066"/>
                </a:lnTo>
                <a:cubicBezTo>
                  <a:pt x="6209" y="1960"/>
                  <a:pt x="6269" y="1719"/>
                  <a:pt x="6149" y="1553"/>
                </a:cubicBezTo>
                <a:cubicBezTo>
                  <a:pt x="6043" y="1372"/>
                  <a:pt x="5802" y="1312"/>
                  <a:pt x="5636" y="1432"/>
                </a:cubicBezTo>
                <a:lnTo>
                  <a:pt x="4792" y="1945"/>
                </a:lnTo>
                <a:cubicBezTo>
                  <a:pt x="4611" y="1704"/>
                  <a:pt x="4400" y="1508"/>
                  <a:pt x="4174" y="1357"/>
                </a:cubicBezTo>
                <a:lnTo>
                  <a:pt x="4385" y="498"/>
                </a:lnTo>
                <a:cubicBezTo>
                  <a:pt x="4431" y="302"/>
                  <a:pt x="4310" y="91"/>
                  <a:pt x="4114" y="46"/>
                </a:cubicBezTo>
                <a:cubicBezTo>
                  <a:pt x="3918" y="0"/>
                  <a:pt x="3707" y="121"/>
                  <a:pt x="3662" y="317"/>
                </a:cubicBezTo>
                <a:lnTo>
                  <a:pt x="3481" y="1025"/>
                </a:lnTo>
                <a:cubicBezTo>
                  <a:pt x="3271" y="965"/>
                  <a:pt x="3075" y="935"/>
                  <a:pt x="2864" y="935"/>
                </a:cubicBezTo>
                <a:cubicBezTo>
                  <a:pt x="2774" y="558"/>
                  <a:pt x="2442" y="302"/>
                  <a:pt x="2065" y="302"/>
                </a:cubicBezTo>
                <a:cubicBezTo>
                  <a:pt x="1613" y="302"/>
                  <a:pt x="1236" y="679"/>
                  <a:pt x="1236" y="1131"/>
                </a:cubicBezTo>
                <a:cubicBezTo>
                  <a:pt x="1236" y="1327"/>
                  <a:pt x="1296" y="1508"/>
                  <a:pt x="1417" y="1643"/>
                </a:cubicBezTo>
                <a:cubicBezTo>
                  <a:pt x="1281" y="1824"/>
                  <a:pt x="1191" y="2035"/>
                  <a:pt x="1131" y="2277"/>
                </a:cubicBezTo>
                <a:lnTo>
                  <a:pt x="498" y="2126"/>
                </a:lnTo>
                <a:cubicBezTo>
                  <a:pt x="302" y="2081"/>
                  <a:pt x="91" y="2201"/>
                  <a:pt x="45" y="2412"/>
                </a:cubicBezTo>
                <a:cubicBezTo>
                  <a:pt x="0" y="2608"/>
                  <a:pt x="121" y="2819"/>
                  <a:pt x="332" y="2865"/>
                </a:cubicBezTo>
                <a:lnTo>
                  <a:pt x="1085" y="3045"/>
                </a:lnTo>
                <a:cubicBezTo>
                  <a:pt x="1116" y="3361"/>
                  <a:pt x="1221" y="3693"/>
                  <a:pt x="1402" y="3994"/>
                </a:cubicBezTo>
                <a:lnTo>
                  <a:pt x="678" y="4431"/>
                </a:lnTo>
                <a:cubicBezTo>
                  <a:pt x="498" y="4537"/>
                  <a:pt x="437" y="4778"/>
                  <a:pt x="558" y="4944"/>
                </a:cubicBezTo>
                <a:cubicBezTo>
                  <a:pt x="603" y="5064"/>
                  <a:pt x="739" y="5125"/>
                  <a:pt x="859" y="5125"/>
                </a:cubicBezTo>
                <a:cubicBezTo>
                  <a:pt x="920" y="5125"/>
                  <a:pt x="995" y="5110"/>
                  <a:pt x="1055" y="5064"/>
                </a:cubicBezTo>
                <a:lnTo>
                  <a:pt x="1869" y="4567"/>
                </a:lnTo>
                <a:cubicBezTo>
                  <a:pt x="2065" y="4748"/>
                  <a:pt x="2276" y="4899"/>
                  <a:pt x="2517" y="5019"/>
                </a:cubicBezTo>
                <a:lnTo>
                  <a:pt x="2306" y="5863"/>
                </a:lnTo>
                <a:cubicBezTo>
                  <a:pt x="2261" y="6059"/>
                  <a:pt x="2382" y="6270"/>
                  <a:pt x="2578" y="6316"/>
                </a:cubicBezTo>
                <a:cubicBezTo>
                  <a:pt x="2608" y="6316"/>
                  <a:pt x="2638" y="6331"/>
                  <a:pt x="2668" y="6331"/>
                </a:cubicBezTo>
                <a:cubicBezTo>
                  <a:pt x="2834" y="6331"/>
                  <a:pt x="2985" y="6210"/>
                  <a:pt x="3030" y="6044"/>
                </a:cubicBezTo>
                <a:lnTo>
                  <a:pt x="3226" y="5245"/>
                </a:lnTo>
                <a:cubicBezTo>
                  <a:pt x="3647" y="5306"/>
                  <a:pt x="4084" y="5230"/>
                  <a:pt x="4461" y="5004"/>
                </a:cubicBezTo>
                <a:cubicBezTo>
                  <a:pt x="4838" y="4778"/>
                  <a:pt x="5109" y="4416"/>
                  <a:pt x="5229" y="4009"/>
                </a:cubicBezTo>
                <a:lnTo>
                  <a:pt x="6043" y="4205"/>
                </a:lnTo>
                <a:cubicBezTo>
                  <a:pt x="6074" y="4205"/>
                  <a:pt x="6104" y="4220"/>
                  <a:pt x="6134" y="4220"/>
                </a:cubicBezTo>
                <a:cubicBezTo>
                  <a:pt x="6300" y="4220"/>
                  <a:pt x="6465" y="4100"/>
                  <a:pt x="6496" y="3934"/>
                </a:cubicBezTo>
                <a:cubicBezTo>
                  <a:pt x="6556" y="3723"/>
                  <a:pt x="6420" y="3527"/>
                  <a:pt x="6224" y="3482"/>
                </a:cubicBezTo>
              </a:path>
            </a:pathLst>
          </a:custGeom>
          <a:solidFill>
            <a:schemeClr val="bg2"/>
          </a:solidFill>
          <a:ln>
            <a:noFill/>
          </a:ln>
          <a:effectLst/>
        </p:spPr>
        <p:txBody>
          <a:bodyPr wrap="none" anchor="ctr"/>
          <a:lstStyle/>
          <a:p>
            <a:endParaRPr lang="en-US" sz="1000" dirty="0">
              <a:solidFill>
                <a:schemeClr val="bg2"/>
              </a:solidFill>
              <a:latin typeface="CiscoSansTT ExtraLight"/>
              <a:ea typeface="CiscoSansTT ExtraLight"/>
              <a:cs typeface="CiscoSansTT ExtraLight"/>
            </a:endParaRPr>
          </a:p>
        </p:txBody>
      </p:sp>
      <p:sp>
        <p:nvSpPr>
          <p:cNvPr id="796" name="Rounded Rectangle 795"/>
          <p:cNvSpPr/>
          <p:nvPr/>
        </p:nvSpPr>
        <p:spPr>
          <a:xfrm>
            <a:off x="955450" y="1560960"/>
            <a:ext cx="957379" cy="2686467"/>
          </a:xfrm>
          <a:prstGeom prst="roundRect">
            <a:avLst>
              <a:gd name="adj" fmla="val 50000"/>
            </a:avLst>
          </a:prstGeom>
          <a:solidFill>
            <a:schemeClr val="bg2">
              <a:lumMod val="95000"/>
              <a:alpha val="40000"/>
            </a:schemeClr>
          </a:solidFill>
          <a:ln>
            <a:solidFill>
              <a:schemeClr val="tx1">
                <a:lumMod val="25000"/>
                <a:lumOff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09570"/>
            <a:endParaRPr lang="en-US" sz="1000" dirty="0">
              <a:solidFill>
                <a:srgbClr val="FFFFFF"/>
              </a:solidFill>
              <a:latin typeface="CiscoSansTT ExtraLight"/>
            </a:endParaRPr>
          </a:p>
        </p:txBody>
      </p:sp>
      <p:sp>
        <p:nvSpPr>
          <p:cNvPr id="797" name="Rectangle 796"/>
          <p:cNvSpPr/>
          <p:nvPr/>
        </p:nvSpPr>
        <p:spPr>
          <a:xfrm>
            <a:off x="895691" y="2555073"/>
            <a:ext cx="1062798" cy="1354217"/>
          </a:xfrm>
          <a:prstGeom prst="rect">
            <a:avLst/>
          </a:prstGeom>
        </p:spPr>
        <p:txBody>
          <a:bodyPr wrap="square">
            <a:spAutoFit/>
          </a:bodyPr>
          <a:lstStyle/>
          <a:p>
            <a:pPr algn="ctr" defTabSz="609570">
              <a:spcAft>
                <a:spcPts val="600"/>
              </a:spcAft>
            </a:pPr>
            <a:r>
              <a:rPr lang="en-US" sz="1100" dirty="0">
                <a:solidFill>
                  <a:schemeClr val="accent1"/>
                </a:solidFill>
                <a:latin typeface="CiscoSansTT ExtraLight"/>
                <a:ea typeface="CiscoSansTT ExtraLight"/>
                <a:cs typeface="CiscoSansTT ExtraLight"/>
              </a:rPr>
              <a:t>Continuous Trust Verification</a:t>
            </a:r>
          </a:p>
          <a:p>
            <a:pPr algn="ctr" defTabSz="609570">
              <a:spcAft>
                <a:spcPts val="600"/>
              </a:spcAft>
            </a:pPr>
            <a:r>
              <a:rPr lang="en-US" sz="1100" dirty="0">
                <a:latin typeface="CiscoSansTT ExtraLight"/>
                <a:ea typeface="CiscoSansTT ExtraLight"/>
                <a:cs typeface="CiscoSansTT ExtraLight"/>
              </a:rPr>
              <a:t>Users, devices, applications, and more</a:t>
            </a:r>
          </a:p>
        </p:txBody>
      </p:sp>
      <p:grpSp>
        <p:nvGrpSpPr>
          <p:cNvPr id="514" name="Group 513"/>
          <p:cNvGrpSpPr>
            <a:grpSpLocks noChangeAspect="1"/>
          </p:cNvGrpSpPr>
          <p:nvPr/>
        </p:nvGrpSpPr>
        <p:grpSpPr>
          <a:xfrm>
            <a:off x="1119611" y="1874410"/>
            <a:ext cx="629056" cy="623065"/>
            <a:chOff x="7217552" y="3327527"/>
            <a:chExt cx="524984" cy="519984"/>
          </a:xfrm>
          <a:solidFill>
            <a:schemeClr val="accent1"/>
          </a:solidFill>
        </p:grpSpPr>
        <p:sp>
          <p:nvSpPr>
            <p:cNvPr id="515" name="Freeform 108"/>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CiscoSansTT ExtraLight"/>
                <a:ea typeface="CiscoSansTT ExtraLight"/>
                <a:cs typeface="CiscoSansTT ExtraLight"/>
              </a:endParaRPr>
            </a:p>
          </p:txBody>
        </p:sp>
        <p:sp>
          <p:nvSpPr>
            <p:cNvPr id="516" name="Freeform 109"/>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CiscoSansTT ExtraLight"/>
                <a:ea typeface="CiscoSansTT ExtraLight"/>
                <a:cs typeface="CiscoSansTT ExtraLight"/>
              </a:endParaRPr>
            </a:p>
          </p:txBody>
        </p:sp>
        <p:sp>
          <p:nvSpPr>
            <p:cNvPr id="517" name="Freeform 110"/>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CiscoSansTT ExtraLight"/>
                <a:ea typeface="CiscoSansTT ExtraLight"/>
                <a:cs typeface="CiscoSansTT ExtraLight"/>
              </a:endParaRPr>
            </a:p>
          </p:txBody>
        </p:sp>
        <p:sp>
          <p:nvSpPr>
            <p:cNvPr id="518" name="Freeform 111"/>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CiscoSansTT ExtraLight"/>
                <a:ea typeface="CiscoSansTT ExtraLight"/>
                <a:cs typeface="CiscoSansTT ExtraLight"/>
              </a:endParaRPr>
            </a:p>
          </p:txBody>
        </p:sp>
        <p:sp>
          <p:nvSpPr>
            <p:cNvPr id="519" name="Freeform 112"/>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CiscoSansTT ExtraLight"/>
                <a:ea typeface="CiscoSansTT ExtraLight"/>
                <a:cs typeface="CiscoSansTT ExtraLight"/>
              </a:endParaRPr>
            </a:p>
          </p:txBody>
        </p:sp>
      </p:grpSp>
      <p:grpSp>
        <p:nvGrpSpPr>
          <p:cNvPr id="198" name="Group 197">
            <a:extLst>
              <a:ext uri="{FF2B5EF4-FFF2-40B4-BE49-F238E27FC236}">
                <a16:creationId xmlns:a16="http://schemas.microsoft.com/office/drawing/2014/main" id="{5C6FB65B-1476-4554-A8A3-28489142BBE8}"/>
              </a:ext>
            </a:extLst>
          </p:cNvPr>
          <p:cNvGrpSpPr/>
          <p:nvPr/>
        </p:nvGrpSpPr>
        <p:grpSpPr>
          <a:xfrm>
            <a:off x="3488735" y="2780012"/>
            <a:ext cx="955484" cy="463699"/>
            <a:chOff x="3894985" y="2792690"/>
            <a:chExt cx="955484" cy="463699"/>
          </a:xfrm>
        </p:grpSpPr>
        <p:grpSp>
          <p:nvGrpSpPr>
            <p:cNvPr id="200" name="Group 199">
              <a:extLst>
                <a:ext uri="{FF2B5EF4-FFF2-40B4-BE49-F238E27FC236}">
                  <a16:creationId xmlns:a16="http://schemas.microsoft.com/office/drawing/2014/main" id="{F84CA89B-B87D-4CF5-AF9C-03291CE667B9}"/>
                </a:ext>
              </a:extLst>
            </p:cNvPr>
            <p:cNvGrpSpPr>
              <a:grpSpLocks noChangeAspect="1"/>
            </p:cNvGrpSpPr>
            <p:nvPr/>
          </p:nvGrpSpPr>
          <p:grpSpPr>
            <a:xfrm>
              <a:off x="4165707" y="2792690"/>
              <a:ext cx="414040" cy="228255"/>
              <a:chOff x="572756" y="4356495"/>
              <a:chExt cx="701979" cy="386989"/>
            </a:xfrm>
            <a:solidFill>
              <a:schemeClr val="bg2">
                <a:lumMod val="75000"/>
              </a:schemeClr>
            </a:solidFill>
          </p:grpSpPr>
          <p:sp>
            <p:nvSpPr>
              <p:cNvPr id="202" name="Freeform 294">
                <a:extLst>
                  <a:ext uri="{FF2B5EF4-FFF2-40B4-BE49-F238E27FC236}">
                    <a16:creationId xmlns:a16="http://schemas.microsoft.com/office/drawing/2014/main" id="{77C249C0-AAD3-40E4-8E1A-BCDFB23A18A2}"/>
                  </a:ext>
                </a:extLst>
              </p:cNvPr>
              <p:cNvSpPr>
                <a:spLocks noChangeAspect="1"/>
              </p:cNvSpPr>
              <p:nvPr/>
            </p:nvSpPr>
            <p:spPr bwMode="auto">
              <a:xfrm>
                <a:off x="572756" y="4701485"/>
                <a:ext cx="701979" cy="41999"/>
              </a:xfrm>
              <a:custGeom>
                <a:avLst/>
                <a:gdLst>
                  <a:gd name="T0" fmla="*/ 288 w 297"/>
                  <a:gd name="T1" fmla="*/ 18 h 18"/>
                  <a:gd name="T2" fmla="*/ 10 w 297"/>
                  <a:gd name="T3" fmla="*/ 18 h 18"/>
                  <a:gd name="T4" fmla="*/ 0 w 297"/>
                  <a:gd name="T5" fmla="*/ 9 h 18"/>
                  <a:gd name="T6" fmla="*/ 10 w 297"/>
                  <a:gd name="T7" fmla="*/ 0 h 18"/>
                  <a:gd name="T8" fmla="*/ 288 w 297"/>
                  <a:gd name="T9" fmla="*/ 0 h 18"/>
                  <a:gd name="T10" fmla="*/ 297 w 297"/>
                  <a:gd name="T11" fmla="*/ 9 h 18"/>
                  <a:gd name="T12" fmla="*/ 288 w 2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7" h="18">
                    <a:moveTo>
                      <a:pt x="288" y="18"/>
                    </a:moveTo>
                    <a:cubicBezTo>
                      <a:pt x="10" y="18"/>
                      <a:pt x="10" y="18"/>
                      <a:pt x="10" y="18"/>
                    </a:cubicBezTo>
                    <a:cubicBezTo>
                      <a:pt x="4" y="18"/>
                      <a:pt x="0" y="14"/>
                      <a:pt x="0" y="9"/>
                    </a:cubicBezTo>
                    <a:cubicBezTo>
                      <a:pt x="0" y="4"/>
                      <a:pt x="4" y="0"/>
                      <a:pt x="10" y="0"/>
                    </a:cubicBezTo>
                    <a:cubicBezTo>
                      <a:pt x="288" y="0"/>
                      <a:pt x="288" y="0"/>
                      <a:pt x="288" y="0"/>
                    </a:cubicBezTo>
                    <a:cubicBezTo>
                      <a:pt x="293" y="0"/>
                      <a:pt x="297" y="4"/>
                      <a:pt x="297" y="9"/>
                    </a:cubicBezTo>
                    <a:cubicBezTo>
                      <a:pt x="297" y="14"/>
                      <a:pt x="293" y="18"/>
                      <a:pt x="288" y="18"/>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457064">
                  <a:defRPr/>
                </a:pPr>
                <a:endParaRPr lang="en-US" sz="1000">
                  <a:solidFill>
                    <a:schemeClr val="bg1">
                      <a:lumMod val="75000"/>
                    </a:schemeClr>
                  </a:solidFill>
                  <a:latin typeface="CiscoSansTT ExtraLight"/>
                  <a:ea typeface="CiscoSansTT ExtraLight"/>
                  <a:cs typeface="CiscoSansTT ExtraLight"/>
                </a:endParaRPr>
              </a:p>
            </p:txBody>
          </p:sp>
          <p:sp>
            <p:nvSpPr>
              <p:cNvPr id="203" name="Freeform 295">
                <a:extLst>
                  <a:ext uri="{FF2B5EF4-FFF2-40B4-BE49-F238E27FC236}">
                    <a16:creationId xmlns:a16="http://schemas.microsoft.com/office/drawing/2014/main" id="{52D97A3A-DA81-4264-8763-4D048221BD3A}"/>
                  </a:ext>
                </a:extLst>
              </p:cNvPr>
              <p:cNvSpPr>
                <a:spLocks noChangeAspect="1" noEditPoints="1"/>
              </p:cNvSpPr>
              <p:nvPr/>
            </p:nvSpPr>
            <p:spPr bwMode="auto">
              <a:xfrm>
                <a:off x="650755" y="4356495"/>
                <a:ext cx="545983" cy="306992"/>
              </a:xfrm>
              <a:custGeom>
                <a:avLst/>
                <a:gdLst>
                  <a:gd name="T0" fmla="*/ 216 w 231"/>
                  <a:gd name="T1" fmla="*/ 11 h 130"/>
                  <a:gd name="T2" fmla="*/ 221 w 231"/>
                  <a:gd name="T3" fmla="*/ 16 h 130"/>
                  <a:gd name="T4" fmla="*/ 221 w 231"/>
                  <a:gd name="T5" fmla="*/ 115 h 130"/>
                  <a:gd name="T6" fmla="*/ 216 w 231"/>
                  <a:gd name="T7" fmla="*/ 120 h 130"/>
                  <a:gd name="T8" fmla="*/ 15 w 231"/>
                  <a:gd name="T9" fmla="*/ 120 h 130"/>
                  <a:gd name="T10" fmla="*/ 10 w 231"/>
                  <a:gd name="T11" fmla="*/ 115 h 130"/>
                  <a:gd name="T12" fmla="*/ 10 w 231"/>
                  <a:gd name="T13" fmla="*/ 16 h 130"/>
                  <a:gd name="T14" fmla="*/ 15 w 231"/>
                  <a:gd name="T15" fmla="*/ 11 h 130"/>
                  <a:gd name="T16" fmla="*/ 216 w 231"/>
                  <a:gd name="T17" fmla="*/ 11 h 130"/>
                  <a:gd name="T18" fmla="*/ 216 w 231"/>
                  <a:gd name="T19" fmla="*/ 0 h 130"/>
                  <a:gd name="T20" fmla="*/ 15 w 231"/>
                  <a:gd name="T21" fmla="*/ 0 h 130"/>
                  <a:gd name="T22" fmla="*/ 0 w 231"/>
                  <a:gd name="T23" fmla="*/ 16 h 130"/>
                  <a:gd name="T24" fmla="*/ 0 w 231"/>
                  <a:gd name="T25" fmla="*/ 115 h 130"/>
                  <a:gd name="T26" fmla="*/ 15 w 231"/>
                  <a:gd name="T27" fmla="*/ 130 h 130"/>
                  <a:gd name="T28" fmla="*/ 216 w 231"/>
                  <a:gd name="T29" fmla="*/ 130 h 130"/>
                  <a:gd name="T30" fmla="*/ 231 w 231"/>
                  <a:gd name="T31" fmla="*/ 115 h 130"/>
                  <a:gd name="T32" fmla="*/ 231 w 231"/>
                  <a:gd name="T33" fmla="*/ 16 h 130"/>
                  <a:gd name="T34" fmla="*/ 216 w 231"/>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30">
                    <a:moveTo>
                      <a:pt x="216" y="11"/>
                    </a:moveTo>
                    <a:cubicBezTo>
                      <a:pt x="219" y="11"/>
                      <a:pt x="221" y="13"/>
                      <a:pt x="221" y="16"/>
                    </a:cubicBezTo>
                    <a:cubicBezTo>
                      <a:pt x="221" y="115"/>
                      <a:pt x="221" y="115"/>
                      <a:pt x="221" y="115"/>
                    </a:cubicBezTo>
                    <a:cubicBezTo>
                      <a:pt x="221" y="118"/>
                      <a:pt x="219" y="120"/>
                      <a:pt x="216" y="120"/>
                    </a:cubicBezTo>
                    <a:cubicBezTo>
                      <a:pt x="15" y="120"/>
                      <a:pt x="15" y="120"/>
                      <a:pt x="15" y="120"/>
                    </a:cubicBezTo>
                    <a:cubicBezTo>
                      <a:pt x="12" y="120"/>
                      <a:pt x="10" y="118"/>
                      <a:pt x="10" y="115"/>
                    </a:cubicBezTo>
                    <a:cubicBezTo>
                      <a:pt x="10" y="16"/>
                      <a:pt x="10" y="16"/>
                      <a:pt x="10" y="16"/>
                    </a:cubicBezTo>
                    <a:cubicBezTo>
                      <a:pt x="10" y="13"/>
                      <a:pt x="12" y="11"/>
                      <a:pt x="15" y="11"/>
                    </a:cubicBezTo>
                    <a:cubicBezTo>
                      <a:pt x="216" y="11"/>
                      <a:pt x="216" y="11"/>
                      <a:pt x="216" y="11"/>
                    </a:cubicBezTo>
                    <a:moveTo>
                      <a:pt x="216" y="0"/>
                    </a:moveTo>
                    <a:cubicBezTo>
                      <a:pt x="15" y="0"/>
                      <a:pt x="15" y="0"/>
                      <a:pt x="15" y="0"/>
                    </a:cubicBezTo>
                    <a:cubicBezTo>
                      <a:pt x="7" y="0"/>
                      <a:pt x="0" y="7"/>
                      <a:pt x="0" y="16"/>
                    </a:cubicBezTo>
                    <a:cubicBezTo>
                      <a:pt x="0" y="115"/>
                      <a:pt x="0" y="115"/>
                      <a:pt x="0" y="115"/>
                    </a:cubicBezTo>
                    <a:cubicBezTo>
                      <a:pt x="0" y="123"/>
                      <a:pt x="7" y="130"/>
                      <a:pt x="15" y="130"/>
                    </a:cubicBezTo>
                    <a:cubicBezTo>
                      <a:pt x="216" y="130"/>
                      <a:pt x="216" y="130"/>
                      <a:pt x="216" y="130"/>
                    </a:cubicBezTo>
                    <a:cubicBezTo>
                      <a:pt x="224" y="130"/>
                      <a:pt x="231" y="123"/>
                      <a:pt x="231" y="115"/>
                    </a:cubicBezTo>
                    <a:cubicBezTo>
                      <a:pt x="231" y="16"/>
                      <a:pt x="231" y="16"/>
                      <a:pt x="231" y="16"/>
                    </a:cubicBezTo>
                    <a:cubicBezTo>
                      <a:pt x="231" y="7"/>
                      <a:pt x="224" y="0"/>
                      <a:pt x="216" y="0"/>
                    </a:cubicBezTo>
                    <a:close/>
                  </a:path>
                </a:pathLst>
              </a:custGeom>
              <a:solidFill>
                <a:schemeClr val="bg2"/>
              </a:solidFill>
              <a:ln w="12700" cap="rnd">
                <a:solidFill>
                  <a:schemeClr val="bg2"/>
                </a:solidFill>
                <a:round/>
                <a:headEnd/>
                <a:tailEnd/>
              </a:ln>
            </p:spPr>
            <p:txBody>
              <a:bodyPr vert="horz" wrap="square" lIns="91416" tIns="45708" rIns="91416" bIns="45708" numCol="1" anchor="t" anchorCtr="0" compatLnSpc="1">
                <a:prstTxWarp prst="textNoShape">
                  <a:avLst/>
                </a:prstTxWarp>
              </a:bodyPr>
              <a:lstStyle/>
              <a:p>
                <a:pPr defTabSz="457064">
                  <a:defRPr/>
                </a:pPr>
                <a:endParaRPr lang="en-US" sz="1000">
                  <a:solidFill>
                    <a:schemeClr val="bg1">
                      <a:lumMod val="75000"/>
                    </a:schemeClr>
                  </a:solidFill>
                  <a:latin typeface="CiscoSansTT ExtraLight"/>
                  <a:ea typeface="CiscoSansTT ExtraLight"/>
                  <a:cs typeface="CiscoSansTT ExtraLight"/>
                </a:endParaRPr>
              </a:p>
            </p:txBody>
          </p:sp>
        </p:grpSp>
        <p:sp>
          <p:nvSpPr>
            <p:cNvPr id="201" name="Rectangle 200">
              <a:extLst>
                <a:ext uri="{FF2B5EF4-FFF2-40B4-BE49-F238E27FC236}">
                  <a16:creationId xmlns:a16="http://schemas.microsoft.com/office/drawing/2014/main" id="{D1F98AFA-79A4-4EFF-AF63-CF9730413608}"/>
                </a:ext>
              </a:extLst>
            </p:cNvPr>
            <p:cNvSpPr/>
            <p:nvPr/>
          </p:nvSpPr>
          <p:spPr>
            <a:xfrm>
              <a:off x="3894985" y="3010168"/>
              <a:ext cx="955484" cy="246221"/>
            </a:xfrm>
            <a:prstGeom prst="rect">
              <a:avLst/>
            </a:prstGeom>
          </p:spPr>
          <p:txBody>
            <a:bodyPr wrap="square">
              <a:spAutoFit/>
            </a:bodyPr>
            <a:lstStyle/>
            <a:p>
              <a:pPr algn="ctr"/>
              <a:r>
                <a:rPr lang="en-US" sz="1000">
                  <a:solidFill>
                    <a:schemeClr val="bg1">
                      <a:lumMod val="75000"/>
                    </a:schemeClr>
                  </a:solidFill>
                  <a:latin typeface="CiscoSansTT ExtraLight"/>
                  <a:ea typeface="CiscoSansTT ExtraLight"/>
                  <a:cs typeface="CiscoSansTT ExtraLight"/>
                </a:rPr>
                <a:t>Endpoint</a:t>
              </a:r>
            </a:p>
          </p:txBody>
        </p:sp>
      </p:grpSp>
      <p:grpSp>
        <p:nvGrpSpPr>
          <p:cNvPr id="3" name="Group 2"/>
          <p:cNvGrpSpPr/>
          <p:nvPr/>
        </p:nvGrpSpPr>
        <p:grpSpPr>
          <a:xfrm>
            <a:off x="3049654" y="2758594"/>
            <a:ext cx="271070" cy="271068"/>
            <a:chOff x="3049654" y="2752738"/>
            <a:chExt cx="271070" cy="271068"/>
          </a:xfrm>
        </p:grpSpPr>
        <p:sp>
          <p:nvSpPr>
            <p:cNvPr id="208" name="Freeform 11">
              <a:extLst>
                <a:ext uri="{FF2B5EF4-FFF2-40B4-BE49-F238E27FC236}">
                  <a16:creationId xmlns:a16="http://schemas.microsoft.com/office/drawing/2014/main" id="{B9855BB2-9496-42DC-BD7E-36C0DBF732D2}"/>
                </a:ext>
              </a:extLst>
            </p:cNvPr>
            <p:cNvSpPr>
              <a:spLocks/>
            </p:cNvSpPr>
            <p:nvPr/>
          </p:nvSpPr>
          <p:spPr bwMode="auto">
            <a:xfrm>
              <a:off x="3049654" y="2752738"/>
              <a:ext cx="271069" cy="271068"/>
            </a:xfrm>
            <a:custGeom>
              <a:avLst/>
              <a:gdLst>
                <a:gd name="T0" fmla="*/ 1255 w 1256"/>
                <a:gd name="T1" fmla="*/ 660 h 1256"/>
                <a:gd name="T2" fmla="*/ 1243 w 1256"/>
                <a:gd name="T3" fmla="*/ 754 h 1256"/>
                <a:gd name="T4" fmla="*/ 1218 w 1256"/>
                <a:gd name="T5" fmla="*/ 845 h 1256"/>
                <a:gd name="T6" fmla="*/ 1180 w 1256"/>
                <a:gd name="T7" fmla="*/ 928 h 1256"/>
                <a:gd name="T8" fmla="*/ 1132 w 1256"/>
                <a:gd name="T9" fmla="*/ 1004 h 1256"/>
                <a:gd name="T10" fmla="*/ 1071 w 1256"/>
                <a:gd name="T11" fmla="*/ 1073 h 1256"/>
                <a:gd name="T12" fmla="*/ 1004 w 1256"/>
                <a:gd name="T13" fmla="*/ 1132 h 1256"/>
                <a:gd name="T14" fmla="*/ 928 w 1256"/>
                <a:gd name="T15" fmla="*/ 1181 h 1256"/>
                <a:gd name="T16" fmla="*/ 843 w 1256"/>
                <a:gd name="T17" fmla="*/ 1218 h 1256"/>
                <a:gd name="T18" fmla="*/ 754 w 1256"/>
                <a:gd name="T19" fmla="*/ 1243 h 1256"/>
                <a:gd name="T20" fmla="*/ 660 w 1256"/>
                <a:gd name="T21" fmla="*/ 1256 h 1256"/>
                <a:gd name="T22" fmla="*/ 595 w 1256"/>
                <a:gd name="T23" fmla="*/ 1256 h 1256"/>
                <a:gd name="T24" fmla="*/ 500 w 1256"/>
                <a:gd name="T25" fmla="*/ 1243 h 1256"/>
                <a:gd name="T26" fmla="*/ 411 w 1256"/>
                <a:gd name="T27" fmla="*/ 1218 h 1256"/>
                <a:gd name="T28" fmla="*/ 328 w 1256"/>
                <a:gd name="T29" fmla="*/ 1181 h 1256"/>
                <a:gd name="T30" fmla="*/ 252 w 1256"/>
                <a:gd name="T31" fmla="*/ 1132 h 1256"/>
                <a:gd name="T32" fmla="*/ 183 w 1256"/>
                <a:gd name="T33" fmla="*/ 1073 h 1256"/>
                <a:gd name="T34" fmla="*/ 124 w 1256"/>
                <a:gd name="T35" fmla="*/ 1004 h 1256"/>
                <a:gd name="T36" fmla="*/ 75 w 1256"/>
                <a:gd name="T37" fmla="*/ 928 h 1256"/>
                <a:gd name="T38" fmla="*/ 36 w 1256"/>
                <a:gd name="T39" fmla="*/ 845 h 1256"/>
                <a:gd name="T40" fmla="*/ 13 w 1256"/>
                <a:gd name="T41" fmla="*/ 754 h 1256"/>
                <a:gd name="T42" fmla="*/ 0 w 1256"/>
                <a:gd name="T43" fmla="*/ 660 h 1256"/>
                <a:gd name="T44" fmla="*/ 0 w 1256"/>
                <a:gd name="T45" fmla="*/ 596 h 1256"/>
                <a:gd name="T46" fmla="*/ 13 w 1256"/>
                <a:gd name="T47" fmla="*/ 502 h 1256"/>
                <a:gd name="T48" fmla="*/ 36 w 1256"/>
                <a:gd name="T49" fmla="*/ 411 h 1256"/>
                <a:gd name="T50" fmla="*/ 75 w 1256"/>
                <a:gd name="T51" fmla="*/ 328 h 1256"/>
                <a:gd name="T52" fmla="*/ 124 w 1256"/>
                <a:gd name="T53" fmla="*/ 252 h 1256"/>
                <a:gd name="T54" fmla="*/ 183 w 1256"/>
                <a:gd name="T55" fmla="*/ 183 h 1256"/>
                <a:gd name="T56" fmla="*/ 252 w 1256"/>
                <a:gd name="T57" fmla="*/ 124 h 1256"/>
                <a:gd name="T58" fmla="*/ 328 w 1256"/>
                <a:gd name="T59" fmla="*/ 75 h 1256"/>
                <a:gd name="T60" fmla="*/ 411 w 1256"/>
                <a:gd name="T61" fmla="*/ 38 h 1256"/>
                <a:gd name="T62" fmla="*/ 500 w 1256"/>
                <a:gd name="T63" fmla="*/ 13 h 1256"/>
                <a:gd name="T64" fmla="*/ 595 w 1256"/>
                <a:gd name="T65" fmla="*/ 0 h 1256"/>
                <a:gd name="T66" fmla="*/ 660 w 1256"/>
                <a:gd name="T67" fmla="*/ 0 h 1256"/>
                <a:gd name="T68" fmla="*/ 754 w 1256"/>
                <a:gd name="T69" fmla="*/ 13 h 1256"/>
                <a:gd name="T70" fmla="*/ 843 w 1256"/>
                <a:gd name="T71" fmla="*/ 38 h 1256"/>
                <a:gd name="T72" fmla="*/ 928 w 1256"/>
                <a:gd name="T73" fmla="*/ 75 h 1256"/>
                <a:gd name="T74" fmla="*/ 1004 w 1256"/>
                <a:gd name="T75" fmla="*/ 124 h 1256"/>
                <a:gd name="T76" fmla="*/ 1071 w 1256"/>
                <a:gd name="T77" fmla="*/ 183 h 1256"/>
                <a:gd name="T78" fmla="*/ 1132 w 1256"/>
                <a:gd name="T79" fmla="*/ 252 h 1256"/>
                <a:gd name="T80" fmla="*/ 1180 w 1256"/>
                <a:gd name="T81" fmla="*/ 328 h 1256"/>
                <a:gd name="T82" fmla="*/ 1218 w 1256"/>
                <a:gd name="T83" fmla="*/ 411 h 1256"/>
                <a:gd name="T84" fmla="*/ 1243 w 1256"/>
                <a:gd name="T85" fmla="*/ 502 h 1256"/>
                <a:gd name="T86" fmla="*/ 1255 w 1256"/>
                <a:gd name="T87" fmla="*/ 59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6" h="1256">
                  <a:moveTo>
                    <a:pt x="1256" y="628"/>
                  </a:moveTo>
                  <a:lnTo>
                    <a:pt x="1256" y="628"/>
                  </a:lnTo>
                  <a:lnTo>
                    <a:pt x="1255" y="660"/>
                  </a:lnTo>
                  <a:lnTo>
                    <a:pt x="1253" y="692"/>
                  </a:lnTo>
                  <a:lnTo>
                    <a:pt x="1248" y="724"/>
                  </a:lnTo>
                  <a:lnTo>
                    <a:pt x="1243" y="754"/>
                  </a:lnTo>
                  <a:lnTo>
                    <a:pt x="1236" y="786"/>
                  </a:lnTo>
                  <a:lnTo>
                    <a:pt x="1228" y="815"/>
                  </a:lnTo>
                  <a:lnTo>
                    <a:pt x="1218" y="845"/>
                  </a:lnTo>
                  <a:lnTo>
                    <a:pt x="1207" y="872"/>
                  </a:lnTo>
                  <a:lnTo>
                    <a:pt x="1194" y="901"/>
                  </a:lnTo>
                  <a:lnTo>
                    <a:pt x="1180" y="928"/>
                  </a:lnTo>
                  <a:lnTo>
                    <a:pt x="1165" y="953"/>
                  </a:lnTo>
                  <a:lnTo>
                    <a:pt x="1149" y="979"/>
                  </a:lnTo>
                  <a:lnTo>
                    <a:pt x="1132" y="1004"/>
                  </a:lnTo>
                  <a:lnTo>
                    <a:pt x="1113" y="1028"/>
                  </a:lnTo>
                  <a:lnTo>
                    <a:pt x="1094" y="1051"/>
                  </a:lnTo>
                  <a:lnTo>
                    <a:pt x="1071" y="1073"/>
                  </a:lnTo>
                  <a:lnTo>
                    <a:pt x="1051" y="1094"/>
                  </a:lnTo>
                  <a:lnTo>
                    <a:pt x="1027" y="1113"/>
                  </a:lnTo>
                  <a:lnTo>
                    <a:pt x="1004" y="1132"/>
                  </a:lnTo>
                  <a:lnTo>
                    <a:pt x="979" y="1149"/>
                  </a:lnTo>
                  <a:lnTo>
                    <a:pt x="953" y="1165"/>
                  </a:lnTo>
                  <a:lnTo>
                    <a:pt x="928" y="1181"/>
                  </a:lnTo>
                  <a:lnTo>
                    <a:pt x="901" y="1194"/>
                  </a:lnTo>
                  <a:lnTo>
                    <a:pt x="872" y="1207"/>
                  </a:lnTo>
                  <a:lnTo>
                    <a:pt x="843" y="1218"/>
                  </a:lnTo>
                  <a:lnTo>
                    <a:pt x="815" y="1228"/>
                  </a:lnTo>
                  <a:lnTo>
                    <a:pt x="784" y="1237"/>
                  </a:lnTo>
                  <a:lnTo>
                    <a:pt x="754" y="1243"/>
                  </a:lnTo>
                  <a:lnTo>
                    <a:pt x="724" y="1250"/>
                  </a:lnTo>
                  <a:lnTo>
                    <a:pt x="692" y="1253"/>
                  </a:lnTo>
                  <a:lnTo>
                    <a:pt x="660" y="1256"/>
                  </a:lnTo>
                  <a:lnTo>
                    <a:pt x="628" y="1256"/>
                  </a:lnTo>
                  <a:lnTo>
                    <a:pt x="628" y="1256"/>
                  </a:lnTo>
                  <a:lnTo>
                    <a:pt x="595" y="1256"/>
                  </a:lnTo>
                  <a:lnTo>
                    <a:pt x="563" y="1253"/>
                  </a:lnTo>
                  <a:lnTo>
                    <a:pt x="532" y="1250"/>
                  </a:lnTo>
                  <a:lnTo>
                    <a:pt x="500" y="1243"/>
                  </a:lnTo>
                  <a:lnTo>
                    <a:pt x="470" y="1237"/>
                  </a:lnTo>
                  <a:lnTo>
                    <a:pt x="441" y="1228"/>
                  </a:lnTo>
                  <a:lnTo>
                    <a:pt x="411" y="1218"/>
                  </a:lnTo>
                  <a:lnTo>
                    <a:pt x="382" y="1207"/>
                  </a:lnTo>
                  <a:lnTo>
                    <a:pt x="355" y="1194"/>
                  </a:lnTo>
                  <a:lnTo>
                    <a:pt x="328" y="1181"/>
                  </a:lnTo>
                  <a:lnTo>
                    <a:pt x="301" y="1165"/>
                  </a:lnTo>
                  <a:lnTo>
                    <a:pt x="276" y="1149"/>
                  </a:lnTo>
                  <a:lnTo>
                    <a:pt x="252" y="1132"/>
                  </a:lnTo>
                  <a:lnTo>
                    <a:pt x="228" y="1113"/>
                  </a:lnTo>
                  <a:lnTo>
                    <a:pt x="205" y="1094"/>
                  </a:lnTo>
                  <a:lnTo>
                    <a:pt x="183" y="1073"/>
                  </a:lnTo>
                  <a:lnTo>
                    <a:pt x="162" y="1051"/>
                  </a:lnTo>
                  <a:lnTo>
                    <a:pt x="143" y="1028"/>
                  </a:lnTo>
                  <a:lnTo>
                    <a:pt x="124" y="1004"/>
                  </a:lnTo>
                  <a:lnTo>
                    <a:pt x="107" y="979"/>
                  </a:lnTo>
                  <a:lnTo>
                    <a:pt x="91" y="953"/>
                  </a:lnTo>
                  <a:lnTo>
                    <a:pt x="75" y="928"/>
                  </a:lnTo>
                  <a:lnTo>
                    <a:pt x="60" y="901"/>
                  </a:lnTo>
                  <a:lnTo>
                    <a:pt x="49" y="872"/>
                  </a:lnTo>
                  <a:lnTo>
                    <a:pt x="36" y="845"/>
                  </a:lnTo>
                  <a:lnTo>
                    <a:pt x="27" y="815"/>
                  </a:lnTo>
                  <a:lnTo>
                    <a:pt x="19" y="786"/>
                  </a:lnTo>
                  <a:lnTo>
                    <a:pt x="13" y="754"/>
                  </a:lnTo>
                  <a:lnTo>
                    <a:pt x="6" y="724"/>
                  </a:lnTo>
                  <a:lnTo>
                    <a:pt x="3" y="692"/>
                  </a:lnTo>
                  <a:lnTo>
                    <a:pt x="0" y="660"/>
                  </a:lnTo>
                  <a:lnTo>
                    <a:pt x="0" y="628"/>
                  </a:lnTo>
                  <a:lnTo>
                    <a:pt x="0" y="628"/>
                  </a:lnTo>
                  <a:lnTo>
                    <a:pt x="0" y="596"/>
                  </a:lnTo>
                  <a:lnTo>
                    <a:pt x="3" y="564"/>
                  </a:lnTo>
                  <a:lnTo>
                    <a:pt x="6" y="532"/>
                  </a:lnTo>
                  <a:lnTo>
                    <a:pt x="13" y="502"/>
                  </a:lnTo>
                  <a:lnTo>
                    <a:pt x="19" y="470"/>
                  </a:lnTo>
                  <a:lnTo>
                    <a:pt x="27" y="441"/>
                  </a:lnTo>
                  <a:lnTo>
                    <a:pt x="36" y="411"/>
                  </a:lnTo>
                  <a:lnTo>
                    <a:pt x="49" y="384"/>
                  </a:lnTo>
                  <a:lnTo>
                    <a:pt x="60" y="355"/>
                  </a:lnTo>
                  <a:lnTo>
                    <a:pt x="75" y="328"/>
                  </a:lnTo>
                  <a:lnTo>
                    <a:pt x="91" y="303"/>
                  </a:lnTo>
                  <a:lnTo>
                    <a:pt x="107" y="277"/>
                  </a:lnTo>
                  <a:lnTo>
                    <a:pt x="124" y="252"/>
                  </a:lnTo>
                  <a:lnTo>
                    <a:pt x="143" y="228"/>
                  </a:lnTo>
                  <a:lnTo>
                    <a:pt x="162" y="205"/>
                  </a:lnTo>
                  <a:lnTo>
                    <a:pt x="183" y="183"/>
                  </a:lnTo>
                  <a:lnTo>
                    <a:pt x="205" y="162"/>
                  </a:lnTo>
                  <a:lnTo>
                    <a:pt x="228" y="143"/>
                  </a:lnTo>
                  <a:lnTo>
                    <a:pt x="252" y="124"/>
                  </a:lnTo>
                  <a:lnTo>
                    <a:pt x="276" y="107"/>
                  </a:lnTo>
                  <a:lnTo>
                    <a:pt x="301" y="91"/>
                  </a:lnTo>
                  <a:lnTo>
                    <a:pt x="328" y="75"/>
                  </a:lnTo>
                  <a:lnTo>
                    <a:pt x="355" y="62"/>
                  </a:lnTo>
                  <a:lnTo>
                    <a:pt x="382" y="49"/>
                  </a:lnTo>
                  <a:lnTo>
                    <a:pt x="411" y="38"/>
                  </a:lnTo>
                  <a:lnTo>
                    <a:pt x="441" y="28"/>
                  </a:lnTo>
                  <a:lnTo>
                    <a:pt x="470" y="19"/>
                  </a:lnTo>
                  <a:lnTo>
                    <a:pt x="500" y="13"/>
                  </a:lnTo>
                  <a:lnTo>
                    <a:pt x="532" y="6"/>
                  </a:lnTo>
                  <a:lnTo>
                    <a:pt x="563" y="3"/>
                  </a:lnTo>
                  <a:lnTo>
                    <a:pt x="595" y="0"/>
                  </a:lnTo>
                  <a:lnTo>
                    <a:pt x="628" y="0"/>
                  </a:lnTo>
                  <a:lnTo>
                    <a:pt x="628" y="0"/>
                  </a:lnTo>
                  <a:lnTo>
                    <a:pt x="660" y="0"/>
                  </a:lnTo>
                  <a:lnTo>
                    <a:pt x="692" y="3"/>
                  </a:lnTo>
                  <a:lnTo>
                    <a:pt x="724" y="6"/>
                  </a:lnTo>
                  <a:lnTo>
                    <a:pt x="754" y="13"/>
                  </a:lnTo>
                  <a:lnTo>
                    <a:pt x="784" y="19"/>
                  </a:lnTo>
                  <a:lnTo>
                    <a:pt x="815" y="28"/>
                  </a:lnTo>
                  <a:lnTo>
                    <a:pt x="843" y="38"/>
                  </a:lnTo>
                  <a:lnTo>
                    <a:pt x="872" y="49"/>
                  </a:lnTo>
                  <a:lnTo>
                    <a:pt x="901" y="62"/>
                  </a:lnTo>
                  <a:lnTo>
                    <a:pt x="928" y="75"/>
                  </a:lnTo>
                  <a:lnTo>
                    <a:pt x="953" y="91"/>
                  </a:lnTo>
                  <a:lnTo>
                    <a:pt x="979" y="107"/>
                  </a:lnTo>
                  <a:lnTo>
                    <a:pt x="1004" y="124"/>
                  </a:lnTo>
                  <a:lnTo>
                    <a:pt x="1027" y="143"/>
                  </a:lnTo>
                  <a:lnTo>
                    <a:pt x="1051" y="162"/>
                  </a:lnTo>
                  <a:lnTo>
                    <a:pt x="1071" y="183"/>
                  </a:lnTo>
                  <a:lnTo>
                    <a:pt x="1094" y="205"/>
                  </a:lnTo>
                  <a:lnTo>
                    <a:pt x="1113" y="228"/>
                  </a:lnTo>
                  <a:lnTo>
                    <a:pt x="1132" y="252"/>
                  </a:lnTo>
                  <a:lnTo>
                    <a:pt x="1149" y="277"/>
                  </a:lnTo>
                  <a:lnTo>
                    <a:pt x="1165" y="303"/>
                  </a:lnTo>
                  <a:lnTo>
                    <a:pt x="1180" y="328"/>
                  </a:lnTo>
                  <a:lnTo>
                    <a:pt x="1194" y="355"/>
                  </a:lnTo>
                  <a:lnTo>
                    <a:pt x="1207" y="384"/>
                  </a:lnTo>
                  <a:lnTo>
                    <a:pt x="1218" y="411"/>
                  </a:lnTo>
                  <a:lnTo>
                    <a:pt x="1228" y="441"/>
                  </a:lnTo>
                  <a:lnTo>
                    <a:pt x="1236" y="470"/>
                  </a:lnTo>
                  <a:lnTo>
                    <a:pt x="1243" y="502"/>
                  </a:lnTo>
                  <a:lnTo>
                    <a:pt x="1248" y="532"/>
                  </a:lnTo>
                  <a:lnTo>
                    <a:pt x="1253" y="564"/>
                  </a:lnTo>
                  <a:lnTo>
                    <a:pt x="1255" y="596"/>
                  </a:lnTo>
                  <a:lnTo>
                    <a:pt x="1256" y="628"/>
                  </a:lnTo>
                  <a:lnTo>
                    <a:pt x="1256" y="628"/>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10" name="Freeform 271">
              <a:extLst>
                <a:ext uri="{FF2B5EF4-FFF2-40B4-BE49-F238E27FC236}">
                  <a16:creationId xmlns:a16="http://schemas.microsoft.com/office/drawing/2014/main" id="{89F31CDF-461A-4C08-ABBB-9E4EEBAE3539}"/>
                </a:ext>
              </a:extLst>
            </p:cNvPr>
            <p:cNvSpPr>
              <a:spLocks/>
            </p:cNvSpPr>
            <p:nvPr/>
          </p:nvSpPr>
          <p:spPr bwMode="auto">
            <a:xfrm>
              <a:off x="3049655" y="2752738"/>
              <a:ext cx="271069" cy="271068"/>
            </a:xfrm>
            <a:custGeom>
              <a:avLst/>
              <a:gdLst>
                <a:gd name="T0" fmla="*/ 1255 w 1256"/>
                <a:gd name="T1" fmla="*/ 660 h 1256"/>
                <a:gd name="T2" fmla="*/ 1243 w 1256"/>
                <a:gd name="T3" fmla="*/ 754 h 1256"/>
                <a:gd name="T4" fmla="*/ 1218 w 1256"/>
                <a:gd name="T5" fmla="*/ 845 h 1256"/>
                <a:gd name="T6" fmla="*/ 1180 w 1256"/>
                <a:gd name="T7" fmla="*/ 928 h 1256"/>
                <a:gd name="T8" fmla="*/ 1132 w 1256"/>
                <a:gd name="T9" fmla="*/ 1004 h 1256"/>
                <a:gd name="T10" fmla="*/ 1071 w 1256"/>
                <a:gd name="T11" fmla="*/ 1073 h 1256"/>
                <a:gd name="T12" fmla="*/ 1004 w 1256"/>
                <a:gd name="T13" fmla="*/ 1132 h 1256"/>
                <a:gd name="T14" fmla="*/ 928 w 1256"/>
                <a:gd name="T15" fmla="*/ 1181 h 1256"/>
                <a:gd name="T16" fmla="*/ 843 w 1256"/>
                <a:gd name="T17" fmla="*/ 1218 h 1256"/>
                <a:gd name="T18" fmla="*/ 754 w 1256"/>
                <a:gd name="T19" fmla="*/ 1243 h 1256"/>
                <a:gd name="T20" fmla="*/ 660 w 1256"/>
                <a:gd name="T21" fmla="*/ 1256 h 1256"/>
                <a:gd name="T22" fmla="*/ 595 w 1256"/>
                <a:gd name="T23" fmla="*/ 1256 h 1256"/>
                <a:gd name="T24" fmla="*/ 500 w 1256"/>
                <a:gd name="T25" fmla="*/ 1243 h 1256"/>
                <a:gd name="T26" fmla="*/ 411 w 1256"/>
                <a:gd name="T27" fmla="*/ 1218 h 1256"/>
                <a:gd name="T28" fmla="*/ 328 w 1256"/>
                <a:gd name="T29" fmla="*/ 1181 h 1256"/>
                <a:gd name="T30" fmla="*/ 252 w 1256"/>
                <a:gd name="T31" fmla="*/ 1132 h 1256"/>
                <a:gd name="T32" fmla="*/ 183 w 1256"/>
                <a:gd name="T33" fmla="*/ 1073 h 1256"/>
                <a:gd name="T34" fmla="*/ 124 w 1256"/>
                <a:gd name="T35" fmla="*/ 1004 h 1256"/>
                <a:gd name="T36" fmla="*/ 75 w 1256"/>
                <a:gd name="T37" fmla="*/ 928 h 1256"/>
                <a:gd name="T38" fmla="*/ 36 w 1256"/>
                <a:gd name="T39" fmla="*/ 845 h 1256"/>
                <a:gd name="T40" fmla="*/ 13 w 1256"/>
                <a:gd name="T41" fmla="*/ 754 h 1256"/>
                <a:gd name="T42" fmla="*/ 0 w 1256"/>
                <a:gd name="T43" fmla="*/ 660 h 1256"/>
                <a:gd name="T44" fmla="*/ 0 w 1256"/>
                <a:gd name="T45" fmla="*/ 596 h 1256"/>
                <a:gd name="T46" fmla="*/ 13 w 1256"/>
                <a:gd name="T47" fmla="*/ 502 h 1256"/>
                <a:gd name="T48" fmla="*/ 36 w 1256"/>
                <a:gd name="T49" fmla="*/ 411 h 1256"/>
                <a:gd name="T50" fmla="*/ 75 w 1256"/>
                <a:gd name="T51" fmla="*/ 328 h 1256"/>
                <a:gd name="T52" fmla="*/ 124 w 1256"/>
                <a:gd name="T53" fmla="*/ 252 h 1256"/>
                <a:gd name="T54" fmla="*/ 183 w 1256"/>
                <a:gd name="T55" fmla="*/ 183 h 1256"/>
                <a:gd name="T56" fmla="*/ 252 w 1256"/>
                <a:gd name="T57" fmla="*/ 124 h 1256"/>
                <a:gd name="T58" fmla="*/ 328 w 1256"/>
                <a:gd name="T59" fmla="*/ 75 h 1256"/>
                <a:gd name="T60" fmla="*/ 411 w 1256"/>
                <a:gd name="T61" fmla="*/ 38 h 1256"/>
                <a:gd name="T62" fmla="*/ 500 w 1256"/>
                <a:gd name="T63" fmla="*/ 13 h 1256"/>
                <a:gd name="T64" fmla="*/ 595 w 1256"/>
                <a:gd name="T65" fmla="*/ 0 h 1256"/>
                <a:gd name="T66" fmla="*/ 660 w 1256"/>
                <a:gd name="T67" fmla="*/ 0 h 1256"/>
                <a:gd name="T68" fmla="*/ 754 w 1256"/>
                <a:gd name="T69" fmla="*/ 13 h 1256"/>
                <a:gd name="T70" fmla="*/ 843 w 1256"/>
                <a:gd name="T71" fmla="*/ 38 h 1256"/>
                <a:gd name="T72" fmla="*/ 928 w 1256"/>
                <a:gd name="T73" fmla="*/ 75 h 1256"/>
                <a:gd name="T74" fmla="*/ 1004 w 1256"/>
                <a:gd name="T75" fmla="*/ 124 h 1256"/>
                <a:gd name="T76" fmla="*/ 1071 w 1256"/>
                <a:gd name="T77" fmla="*/ 183 h 1256"/>
                <a:gd name="T78" fmla="*/ 1132 w 1256"/>
                <a:gd name="T79" fmla="*/ 252 h 1256"/>
                <a:gd name="T80" fmla="*/ 1180 w 1256"/>
                <a:gd name="T81" fmla="*/ 328 h 1256"/>
                <a:gd name="T82" fmla="*/ 1218 w 1256"/>
                <a:gd name="T83" fmla="*/ 411 h 1256"/>
                <a:gd name="T84" fmla="*/ 1243 w 1256"/>
                <a:gd name="T85" fmla="*/ 502 h 1256"/>
                <a:gd name="T86" fmla="*/ 1255 w 1256"/>
                <a:gd name="T87" fmla="*/ 59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6" h="1256">
                  <a:moveTo>
                    <a:pt x="1256" y="628"/>
                  </a:moveTo>
                  <a:lnTo>
                    <a:pt x="1256" y="628"/>
                  </a:lnTo>
                  <a:lnTo>
                    <a:pt x="1255" y="660"/>
                  </a:lnTo>
                  <a:lnTo>
                    <a:pt x="1253" y="692"/>
                  </a:lnTo>
                  <a:lnTo>
                    <a:pt x="1248" y="724"/>
                  </a:lnTo>
                  <a:lnTo>
                    <a:pt x="1243" y="754"/>
                  </a:lnTo>
                  <a:lnTo>
                    <a:pt x="1236" y="786"/>
                  </a:lnTo>
                  <a:lnTo>
                    <a:pt x="1228" y="815"/>
                  </a:lnTo>
                  <a:lnTo>
                    <a:pt x="1218" y="845"/>
                  </a:lnTo>
                  <a:lnTo>
                    <a:pt x="1207" y="872"/>
                  </a:lnTo>
                  <a:lnTo>
                    <a:pt x="1194" y="901"/>
                  </a:lnTo>
                  <a:lnTo>
                    <a:pt x="1180" y="928"/>
                  </a:lnTo>
                  <a:lnTo>
                    <a:pt x="1165" y="953"/>
                  </a:lnTo>
                  <a:lnTo>
                    <a:pt x="1149" y="979"/>
                  </a:lnTo>
                  <a:lnTo>
                    <a:pt x="1132" y="1004"/>
                  </a:lnTo>
                  <a:lnTo>
                    <a:pt x="1113" y="1028"/>
                  </a:lnTo>
                  <a:lnTo>
                    <a:pt x="1094" y="1051"/>
                  </a:lnTo>
                  <a:lnTo>
                    <a:pt x="1071" y="1073"/>
                  </a:lnTo>
                  <a:lnTo>
                    <a:pt x="1051" y="1094"/>
                  </a:lnTo>
                  <a:lnTo>
                    <a:pt x="1027" y="1113"/>
                  </a:lnTo>
                  <a:lnTo>
                    <a:pt x="1004" y="1132"/>
                  </a:lnTo>
                  <a:lnTo>
                    <a:pt x="979" y="1149"/>
                  </a:lnTo>
                  <a:lnTo>
                    <a:pt x="953" y="1165"/>
                  </a:lnTo>
                  <a:lnTo>
                    <a:pt x="928" y="1181"/>
                  </a:lnTo>
                  <a:lnTo>
                    <a:pt x="901" y="1194"/>
                  </a:lnTo>
                  <a:lnTo>
                    <a:pt x="872" y="1207"/>
                  </a:lnTo>
                  <a:lnTo>
                    <a:pt x="843" y="1218"/>
                  </a:lnTo>
                  <a:lnTo>
                    <a:pt x="815" y="1228"/>
                  </a:lnTo>
                  <a:lnTo>
                    <a:pt x="784" y="1237"/>
                  </a:lnTo>
                  <a:lnTo>
                    <a:pt x="754" y="1243"/>
                  </a:lnTo>
                  <a:lnTo>
                    <a:pt x="724" y="1250"/>
                  </a:lnTo>
                  <a:lnTo>
                    <a:pt x="692" y="1253"/>
                  </a:lnTo>
                  <a:lnTo>
                    <a:pt x="660" y="1256"/>
                  </a:lnTo>
                  <a:lnTo>
                    <a:pt x="628" y="1256"/>
                  </a:lnTo>
                  <a:lnTo>
                    <a:pt x="628" y="1256"/>
                  </a:lnTo>
                  <a:lnTo>
                    <a:pt x="595" y="1256"/>
                  </a:lnTo>
                  <a:lnTo>
                    <a:pt x="563" y="1253"/>
                  </a:lnTo>
                  <a:lnTo>
                    <a:pt x="532" y="1250"/>
                  </a:lnTo>
                  <a:lnTo>
                    <a:pt x="500" y="1243"/>
                  </a:lnTo>
                  <a:lnTo>
                    <a:pt x="470" y="1237"/>
                  </a:lnTo>
                  <a:lnTo>
                    <a:pt x="441" y="1228"/>
                  </a:lnTo>
                  <a:lnTo>
                    <a:pt x="411" y="1218"/>
                  </a:lnTo>
                  <a:lnTo>
                    <a:pt x="382" y="1207"/>
                  </a:lnTo>
                  <a:lnTo>
                    <a:pt x="355" y="1194"/>
                  </a:lnTo>
                  <a:lnTo>
                    <a:pt x="328" y="1181"/>
                  </a:lnTo>
                  <a:lnTo>
                    <a:pt x="301" y="1165"/>
                  </a:lnTo>
                  <a:lnTo>
                    <a:pt x="276" y="1149"/>
                  </a:lnTo>
                  <a:lnTo>
                    <a:pt x="252" y="1132"/>
                  </a:lnTo>
                  <a:lnTo>
                    <a:pt x="228" y="1113"/>
                  </a:lnTo>
                  <a:lnTo>
                    <a:pt x="205" y="1094"/>
                  </a:lnTo>
                  <a:lnTo>
                    <a:pt x="183" y="1073"/>
                  </a:lnTo>
                  <a:lnTo>
                    <a:pt x="162" y="1051"/>
                  </a:lnTo>
                  <a:lnTo>
                    <a:pt x="143" y="1028"/>
                  </a:lnTo>
                  <a:lnTo>
                    <a:pt x="124" y="1004"/>
                  </a:lnTo>
                  <a:lnTo>
                    <a:pt x="107" y="979"/>
                  </a:lnTo>
                  <a:lnTo>
                    <a:pt x="91" y="953"/>
                  </a:lnTo>
                  <a:lnTo>
                    <a:pt x="75" y="928"/>
                  </a:lnTo>
                  <a:lnTo>
                    <a:pt x="60" y="901"/>
                  </a:lnTo>
                  <a:lnTo>
                    <a:pt x="49" y="872"/>
                  </a:lnTo>
                  <a:lnTo>
                    <a:pt x="36" y="845"/>
                  </a:lnTo>
                  <a:lnTo>
                    <a:pt x="27" y="815"/>
                  </a:lnTo>
                  <a:lnTo>
                    <a:pt x="19" y="786"/>
                  </a:lnTo>
                  <a:lnTo>
                    <a:pt x="13" y="754"/>
                  </a:lnTo>
                  <a:lnTo>
                    <a:pt x="6" y="724"/>
                  </a:lnTo>
                  <a:lnTo>
                    <a:pt x="3" y="692"/>
                  </a:lnTo>
                  <a:lnTo>
                    <a:pt x="0" y="660"/>
                  </a:lnTo>
                  <a:lnTo>
                    <a:pt x="0" y="628"/>
                  </a:lnTo>
                  <a:lnTo>
                    <a:pt x="0" y="628"/>
                  </a:lnTo>
                  <a:lnTo>
                    <a:pt x="0" y="596"/>
                  </a:lnTo>
                  <a:lnTo>
                    <a:pt x="3" y="564"/>
                  </a:lnTo>
                  <a:lnTo>
                    <a:pt x="6" y="532"/>
                  </a:lnTo>
                  <a:lnTo>
                    <a:pt x="13" y="502"/>
                  </a:lnTo>
                  <a:lnTo>
                    <a:pt x="19" y="470"/>
                  </a:lnTo>
                  <a:lnTo>
                    <a:pt x="27" y="441"/>
                  </a:lnTo>
                  <a:lnTo>
                    <a:pt x="36" y="411"/>
                  </a:lnTo>
                  <a:lnTo>
                    <a:pt x="49" y="384"/>
                  </a:lnTo>
                  <a:lnTo>
                    <a:pt x="60" y="355"/>
                  </a:lnTo>
                  <a:lnTo>
                    <a:pt x="75" y="328"/>
                  </a:lnTo>
                  <a:lnTo>
                    <a:pt x="91" y="303"/>
                  </a:lnTo>
                  <a:lnTo>
                    <a:pt x="107" y="277"/>
                  </a:lnTo>
                  <a:lnTo>
                    <a:pt x="124" y="252"/>
                  </a:lnTo>
                  <a:lnTo>
                    <a:pt x="143" y="228"/>
                  </a:lnTo>
                  <a:lnTo>
                    <a:pt x="162" y="205"/>
                  </a:lnTo>
                  <a:lnTo>
                    <a:pt x="183" y="183"/>
                  </a:lnTo>
                  <a:lnTo>
                    <a:pt x="205" y="162"/>
                  </a:lnTo>
                  <a:lnTo>
                    <a:pt x="228" y="143"/>
                  </a:lnTo>
                  <a:lnTo>
                    <a:pt x="252" y="124"/>
                  </a:lnTo>
                  <a:lnTo>
                    <a:pt x="276" y="107"/>
                  </a:lnTo>
                  <a:lnTo>
                    <a:pt x="301" y="91"/>
                  </a:lnTo>
                  <a:lnTo>
                    <a:pt x="328" y="75"/>
                  </a:lnTo>
                  <a:lnTo>
                    <a:pt x="355" y="62"/>
                  </a:lnTo>
                  <a:lnTo>
                    <a:pt x="382" y="49"/>
                  </a:lnTo>
                  <a:lnTo>
                    <a:pt x="411" y="38"/>
                  </a:lnTo>
                  <a:lnTo>
                    <a:pt x="441" y="28"/>
                  </a:lnTo>
                  <a:lnTo>
                    <a:pt x="470" y="19"/>
                  </a:lnTo>
                  <a:lnTo>
                    <a:pt x="500" y="13"/>
                  </a:lnTo>
                  <a:lnTo>
                    <a:pt x="532" y="6"/>
                  </a:lnTo>
                  <a:lnTo>
                    <a:pt x="563" y="3"/>
                  </a:lnTo>
                  <a:lnTo>
                    <a:pt x="595" y="0"/>
                  </a:lnTo>
                  <a:lnTo>
                    <a:pt x="628" y="0"/>
                  </a:lnTo>
                  <a:lnTo>
                    <a:pt x="628" y="0"/>
                  </a:lnTo>
                  <a:lnTo>
                    <a:pt x="660" y="0"/>
                  </a:lnTo>
                  <a:lnTo>
                    <a:pt x="692" y="3"/>
                  </a:lnTo>
                  <a:lnTo>
                    <a:pt x="724" y="6"/>
                  </a:lnTo>
                  <a:lnTo>
                    <a:pt x="754" y="13"/>
                  </a:lnTo>
                  <a:lnTo>
                    <a:pt x="784" y="19"/>
                  </a:lnTo>
                  <a:lnTo>
                    <a:pt x="815" y="28"/>
                  </a:lnTo>
                  <a:lnTo>
                    <a:pt x="843" y="38"/>
                  </a:lnTo>
                  <a:lnTo>
                    <a:pt x="872" y="49"/>
                  </a:lnTo>
                  <a:lnTo>
                    <a:pt x="901" y="62"/>
                  </a:lnTo>
                  <a:lnTo>
                    <a:pt x="928" y="75"/>
                  </a:lnTo>
                  <a:lnTo>
                    <a:pt x="953" y="91"/>
                  </a:lnTo>
                  <a:lnTo>
                    <a:pt x="979" y="107"/>
                  </a:lnTo>
                  <a:lnTo>
                    <a:pt x="1004" y="124"/>
                  </a:lnTo>
                  <a:lnTo>
                    <a:pt x="1027" y="143"/>
                  </a:lnTo>
                  <a:lnTo>
                    <a:pt x="1051" y="162"/>
                  </a:lnTo>
                  <a:lnTo>
                    <a:pt x="1071" y="183"/>
                  </a:lnTo>
                  <a:lnTo>
                    <a:pt x="1094" y="205"/>
                  </a:lnTo>
                  <a:lnTo>
                    <a:pt x="1113" y="228"/>
                  </a:lnTo>
                  <a:lnTo>
                    <a:pt x="1132" y="252"/>
                  </a:lnTo>
                  <a:lnTo>
                    <a:pt x="1149" y="277"/>
                  </a:lnTo>
                  <a:lnTo>
                    <a:pt x="1165" y="303"/>
                  </a:lnTo>
                  <a:lnTo>
                    <a:pt x="1180" y="328"/>
                  </a:lnTo>
                  <a:lnTo>
                    <a:pt x="1194" y="355"/>
                  </a:lnTo>
                  <a:lnTo>
                    <a:pt x="1207" y="384"/>
                  </a:lnTo>
                  <a:lnTo>
                    <a:pt x="1218" y="411"/>
                  </a:lnTo>
                  <a:lnTo>
                    <a:pt x="1228" y="441"/>
                  </a:lnTo>
                  <a:lnTo>
                    <a:pt x="1236" y="470"/>
                  </a:lnTo>
                  <a:lnTo>
                    <a:pt x="1243" y="502"/>
                  </a:lnTo>
                  <a:lnTo>
                    <a:pt x="1248" y="532"/>
                  </a:lnTo>
                  <a:lnTo>
                    <a:pt x="1253" y="564"/>
                  </a:lnTo>
                  <a:lnTo>
                    <a:pt x="1255" y="596"/>
                  </a:lnTo>
                  <a:lnTo>
                    <a:pt x="1256" y="628"/>
                  </a:lnTo>
                  <a:lnTo>
                    <a:pt x="1256" y="628"/>
                  </a:lnTo>
                  <a:close/>
                </a:path>
              </a:pathLst>
            </a:custGeom>
            <a:solidFill>
              <a:schemeClr val="bg2"/>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18" name="Freeform 272">
              <a:extLst>
                <a:ext uri="{FF2B5EF4-FFF2-40B4-BE49-F238E27FC236}">
                  <a16:creationId xmlns:a16="http://schemas.microsoft.com/office/drawing/2014/main" id="{F818C3AE-16D2-43EF-A5B1-0204DC868A00}"/>
                </a:ext>
              </a:extLst>
            </p:cNvPr>
            <p:cNvSpPr>
              <a:spLocks/>
            </p:cNvSpPr>
            <p:nvPr/>
          </p:nvSpPr>
          <p:spPr bwMode="auto">
            <a:xfrm>
              <a:off x="3141161" y="2833023"/>
              <a:ext cx="30215" cy="30646"/>
            </a:xfrm>
            <a:custGeom>
              <a:avLst/>
              <a:gdLst>
                <a:gd name="T0" fmla="*/ 105 w 140"/>
                <a:gd name="T1" fmla="*/ 9 h 140"/>
                <a:gd name="T2" fmla="*/ 105 w 140"/>
                <a:gd name="T3" fmla="*/ 9 h 140"/>
                <a:gd name="T4" fmla="*/ 118 w 140"/>
                <a:gd name="T5" fmla="*/ 17 h 140"/>
                <a:gd name="T6" fmla="*/ 127 w 140"/>
                <a:gd name="T7" fmla="*/ 27 h 140"/>
                <a:gd name="T8" fmla="*/ 134 w 140"/>
                <a:gd name="T9" fmla="*/ 40 h 140"/>
                <a:gd name="T10" fmla="*/ 139 w 140"/>
                <a:gd name="T11" fmla="*/ 53 h 140"/>
                <a:gd name="T12" fmla="*/ 140 w 140"/>
                <a:gd name="T13" fmla="*/ 65 h 140"/>
                <a:gd name="T14" fmla="*/ 140 w 140"/>
                <a:gd name="T15" fmla="*/ 80 h 140"/>
                <a:gd name="T16" fmla="*/ 137 w 140"/>
                <a:gd name="T17" fmla="*/ 92 h 140"/>
                <a:gd name="T18" fmla="*/ 132 w 140"/>
                <a:gd name="T19" fmla="*/ 105 h 140"/>
                <a:gd name="T20" fmla="*/ 132 w 140"/>
                <a:gd name="T21" fmla="*/ 105 h 140"/>
                <a:gd name="T22" fmla="*/ 123 w 140"/>
                <a:gd name="T23" fmla="*/ 116 h 140"/>
                <a:gd name="T24" fmla="*/ 113 w 140"/>
                <a:gd name="T25" fmla="*/ 126 h 140"/>
                <a:gd name="T26" fmla="*/ 102 w 140"/>
                <a:gd name="T27" fmla="*/ 134 h 140"/>
                <a:gd name="T28" fmla="*/ 89 w 140"/>
                <a:gd name="T29" fmla="*/ 139 h 140"/>
                <a:gd name="T30" fmla="*/ 75 w 140"/>
                <a:gd name="T31" fmla="*/ 140 h 140"/>
                <a:gd name="T32" fmla="*/ 62 w 140"/>
                <a:gd name="T33" fmla="*/ 140 h 140"/>
                <a:gd name="T34" fmla="*/ 48 w 140"/>
                <a:gd name="T35" fmla="*/ 137 h 140"/>
                <a:gd name="T36" fmla="*/ 35 w 140"/>
                <a:gd name="T37" fmla="*/ 131 h 140"/>
                <a:gd name="T38" fmla="*/ 35 w 140"/>
                <a:gd name="T39" fmla="*/ 131 h 140"/>
                <a:gd name="T40" fmla="*/ 24 w 140"/>
                <a:gd name="T41" fmla="*/ 123 h 140"/>
                <a:gd name="T42" fmla="*/ 14 w 140"/>
                <a:gd name="T43" fmla="*/ 113 h 140"/>
                <a:gd name="T44" fmla="*/ 8 w 140"/>
                <a:gd name="T45" fmla="*/ 100 h 140"/>
                <a:gd name="T46" fmla="*/ 3 w 140"/>
                <a:gd name="T47" fmla="*/ 88 h 140"/>
                <a:gd name="T48" fmla="*/ 0 w 140"/>
                <a:gd name="T49" fmla="*/ 75 h 140"/>
                <a:gd name="T50" fmla="*/ 0 w 140"/>
                <a:gd name="T51" fmla="*/ 62 h 140"/>
                <a:gd name="T52" fmla="*/ 3 w 140"/>
                <a:gd name="T53" fmla="*/ 48 h 140"/>
                <a:gd name="T54" fmla="*/ 9 w 140"/>
                <a:gd name="T55" fmla="*/ 35 h 140"/>
                <a:gd name="T56" fmla="*/ 9 w 140"/>
                <a:gd name="T57" fmla="*/ 35 h 140"/>
                <a:gd name="T58" fmla="*/ 17 w 140"/>
                <a:gd name="T59" fmla="*/ 24 h 140"/>
                <a:gd name="T60" fmla="*/ 29 w 140"/>
                <a:gd name="T61" fmla="*/ 14 h 140"/>
                <a:gd name="T62" fmla="*/ 40 w 140"/>
                <a:gd name="T63" fmla="*/ 6 h 140"/>
                <a:gd name="T64" fmla="*/ 53 w 140"/>
                <a:gd name="T65" fmla="*/ 1 h 140"/>
                <a:gd name="T66" fmla="*/ 65 w 140"/>
                <a:gd name="T67" fmla="*/ 0 h 140"/>
                <a:gd name="T68" fmla="*/ 80 w 140"/>
                <a:gd name="T69" fmla="*/ 0 h 140"/>
                <a:gd name="T70" fmla="*/ 92 w 140"/>
                <a:gd name="T71" fmla="*/ 3 h 140"/>
                <a:gd name="T72" fmla="*/ 105 w 140"/>
                <a:gd name="T73" fmla="*/ 9 h 140"/>
                <a:gd name="T74" fmla="*/ 105 w 140"/>
                <a:gd name="T75" fmla="*/ 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0">
                  <a:moveTo>
                    <a:pt x="105" y="9"/>
                  </a:moveTo>
                  <a:lnTo>
                    <a:pt x="105" y="9"/>
                  </a:lnTo>
                  <a:lnTo>
                    <a:pt x="118" y="17"/>
                  </a:lnTo>
                  <a:lnTo>
                    <a:pt x="127" y="27"/>
                  </a:lnTo>
                  <a:lnTo>
                    <a:pt x="134" y="40"/>
                  </a:lnTo>
                  <a:lnTo>
                    <a:pt x="139" y="53"/>
                  </a:lnTo>
                  <a:lnTo>
                    <a:pt x="140" y="65"/>
                  </a:lnTo>
                  <a:lnTo>
                    <a:pt x="140" y="80"/>
                  </a:lnTo>
                  <a:lnTo>
                    <a:pt x="137" y="92"/>
                  </a:lnTo>
                  <a:lnTo>
                    <a:pt x="132" y="105"/>
                  </a:lnTo>
                  <a:lnTo>
                    <a:pt x="132" y="105"/>
                  </a:lnTo>
                  <a:lnTo>
                    <a:pt x="123" y="116"/>
                  </a:lnTo>
                  <a:lnTo>
                    <a:pt x="113" y="126"/>
                  </a:lnTo>
                  <a:lnTo>
                    <a:pt x="102" y="134"/>
                  </a:lnTo>
                  <a:lnTo>
                    <a:pt x="89" y="139"/>
                  </a:lnTo>
                  <a:lnTo>
                    <a:pt x="75" y="140"/>
                  </a:lnTo>
                  <a:lnTo>
                    <a:pt x="62" y="140"/>
                  </a:lnTo>
                  <a:lnTo>
                    <a:pt x="48" y="137"/>
                  </a:lnTo>
                  <a:lnTo>
                    <a:pt x="35" y="131"/>
                  </a:lnTo>
                  <a:lnTo>
                    <a:pt x="35" y="131"/>
                  </a:lnTo>
                  <a:lnTo>
                    <a:pt x="24" y="123"/>
                  </a:lnTo>
                  <a:lnTo>
                    <a:pt x="14" y="113"/>
                  </a:lnTo>
                  <a:lnTo>
                    <a:pt x="8" y="100"/>
                  </a:lnTo>
                  <a:lnTo>
                    <a:pt x="3" y="88"/>
                  </a:lnTo>
                  <a:lnTo>
                    <a:pt x="0" y="75"/>
                  </a:lnTo>
                  <a:lnTo>
                    <a:pt x="0" y="62"/>
                  </a:lnTo>
                  <a:lnTo>
                    <a:pt x="3" y="48"/>
                  </a:lnTo>
                  <a:lnTo>
                    <a:pt x="9" y="35"/>
                  </a:lnTo>
                  <a:lnTo>
                    <a:pt x="9" y="35"/>
                  </a:lnTo>
                  <a:lnTo>
                    <a:pt x="17" y="24"/>
                  </a:lnTo>
                  <a:lnTo>
                    <a:pt x="29" y="14"/>
                  </a:lnTo>
                  <a:lnTo>
                    <a:pt x="40" y="6"/>
                  </a:lnTo>
                  <a:lnTo>
                    <a:pt x="53" y="1"/>
                  </a:lnTo>
                  <a:lnTo>
                    <a:pt x="65" y="0"/>
                  </a:lnTo>
                  <a:lnTo>
                    <a:pt x="80" y="0"/>
                  </a:lnTo>
                  <a:lnTo>
                    <a:pt x="92" y="3"/>
                  </a:lnTo>
                  <a:lnTo>
                    <a:pt x="105" y="9"/>
                  </a:lnTo>
                  <a:lnTo>
                    <a:pt x="105" y="9"/>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20" name="Freeform 273">
              <a:extLst>
                <a:ext uri="{FF2B5EF4-FFF2-40B4-BE49-F238E27FC236}">
                  <a16:creationId xmlns:a16="http://schemas.microsoft.com/office/drawing/2014/main" id="{57D57F93-9AE4-4561-961F-0528ECC96234}"/>
                </a:ext>
              </a:extLst>
            </p:cNvPr>
            <p:cNvSpPr>
              <a:spLocks/>
            </p:cNvSpPr>
            <p:nvPr/>
          </p:nvSpPr>
          <p:spPr bwMode="auto">
            <a:xfrm>
              <a:off x="3153247" y="2949133"/>
              <a:ext cx="30215" cy="30214"/>
            </a:xfrm>
            <a:custGeom>
              <a:avLst/>
              <a:gdLst>
                <a:gd name="T0" fmla="*/ 105 w 140"/>
                <a:gd name="T1" fmla="*/ 10 h 141"/>
                <a:gd name="T2" fmla="*/ 105 w 140"/>
                <a:gd name="T3" fmla="*/ 10 h 141"/>
                <a:gd name="T4" fmla="*/ 118 w 140"/>
                <a:gd name="T5" fmla="*/ 18 h 141"/>
                <a:gd name="T6" fmla="*/ 126 w 140"/>
                <a:gd name="T7" fmla="*/ 27 h 141"/>
                <a:gd name="T8" fmla="*/ 134 w 140"/>
                <a:gd name="T9" fmla="*/ 40 h 141"/>
                <a:gd name="T10" fmla="*/ 138 w 140"/>
                <a:gd name="T11" fmla="*/ 51 h 141"/>
                <a:gd name="T12" fmla="*/ 140 w 140"/>
                <a:gd name="T13" fmla="*/ 66 h 141"/>
                <a:gd name="T14" fmla="*/ 140 w 140"/>
                <a:gd name="T15" fmla="*/ 78 h 141"/>
                <a:gd name="T16" fmla="*/ 137 w 140"/>
                <a:gd name="T17" fmla="*/ 93 h 141"/>
                <a:gd name="T18" fmla="*/ 130 w 140"/>
                <a:gd name="T19" fmla="*/ 105 h 141"/>
                <a:gd name="T20" fmla="*/ 130 w 140"/>
                <a:gd name="T21" fmla="*/ 105 h 141"/>
                <a:gd name="T22" fmla="*/ 122 w 140"/>
                <a:gd name="T23" fmla="*/ 117 h 141"/>
                <a:gd name="T24" fmla="*/ 113 w 140"/>
                <a:gd name="T25" fmla="*/ 126 h 141"/>
                <a:gd name="T26" fmla="*/ 102 w 140"/>
                <a:gd name="T27" fmla="*/ 134 h 141"/>
                <a:gd name="T28" fmla="*/ 89 w 140"/>
                <a:gd name="T29" fmla="*/ 139 h 141"/>
                <a:gd name="T30" fmla="*/ 75 w 140"/>
                <a:gd name="T31" fmla="*/ 141 h 141"/>
                <a:gd name="T32" fmla="*/ 62 w 140"/>
                <a:gd name="T33" fmla="*/ 141 h 141"/>
                <a:gd name="T34" fmla="*/ 48 w 140"/>
                <a:gd name="T35" fmla="*/ 137 h 141"/>
                <a:gd name="T36" fmla="*/ 35 w 140"/>
                <a:gd name="T37" fmla="*/ 131 h 141"/>
                <a:gd name="T38" fmla="*/ 35 w 140"/>
                <a:gd name="T39" fmla="*/ 131 h 141"/>
                <a:gd name="T40" fmla="*/ 24 w 140"/>
                <a:gd name="T41" fmla="*/ 123 h 141"/>
                <a:gd name="T42" fmla="*/ 14 w 140"/>
                <a:gd name="T43" fmla="*/ 113 h 141"/>
                <a:gd name="T44" fmla="*/ 6 w 140"/>
                <a:gd name="T45" fmla="*/ 101 h 141"/>
                <a:gd name="T46" fmla="*/ 1 w 140"/>
                <a:gd name="T47" fmla="*/ 88 h 141"/>
                <a:gd name="T48" fmla="*/ 0 w 140"/>
                <a:gd name="T49" fmla="*/ 75 h 141"/>
                <a:gd name="T50" fmla="*/ 0 w 140"/>
                <a:gd name="T51" fmla="*/ 61 h 141"/>
                <a:gd name="T52" fmla="*/ 3 w 140"/>
                <a:gd name="T53" fmla="*/ 48 h 141"/>
                <a:gd name="T54" fmla="*/ 9 w 140"/>
                <a:gd name="T55" fmla="*/ 35 h 141"/>
                <a:gd name="T56" fmla="*/ 9 w 140"/>
                <a:gd name="T57" fmla="*/ 35 h 141"/>
                <a:gd name="T58" fmla="*/ 17 w 140"/>
                <a:gd name="T59" fmla="*/ 24 h 141"/>
                <a:gd name="T60" fmla="*/ 27 w 140"/>
                <a:gd name="T61" fmla="*/ 15 h 141"/>
                <a:gd name="T62" fmla="*/ 40 w 140"/>
                <a:gd name="T63" fmla="*/ 7 h 141"/>
                <a:gd name="T64" fmla="*/ 52 w 140"/>
                <a:gd name="T65" fmla="*/ 2 h 141"/>
                <a:gd name="T66" fmla="*/ 65 w 140"/>
                <a:gd name="T67" fmla="*/ 0 h 141"/>
                <a:gd name="T68" fmla="*/ 79 w 140"/>
                <a:gd name="T69" fmla="*/ 0 h 141"/>
                <a:gd name="T70" fmla="*/ 92 w 140"/>
                <a:gd name="T71" fmla="*/ 3 h 141"/>
                <a:gd name="T72" fmla="*/ 105 w 140"/>
                <a:gd name="T73" fmla="*/ 10 h 141"/>
                <a:gd name="T74" fmla="*/ 105 w 140"/>
                <a:gd name="T75" fmla="*/ 1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105" y="10"/>
                  </a:moveTo>
                  <a:lnTo>
                    <a:pt x="105" y="10"/>
                  </a:lnTo>
                  <a:lnTo>
                    <a:pt x="118" y="18"/>
                  </a:lnTo>
                  <a:lnTo>
                    <a:pt x="126" y="27"/>
                  </a:lnTo>
                  <a:lnTo>
                    <a:pt x="134" y="40"/>
                  </a:lnTo>
                  <a:lnTo>
                    <a:pt x="138" y="51"/>
                  </a:lnTo>
                  <a:lnTo>
                    <a:pt x="140" y="66"/>
                  </a:lnTo>
                  <a:lnTo>
                    <a:pt x="140" y="78"/>
                  </a:lnTo>
                  <a:lnTo>
                    <a:pt x="137" y="93"/>
                  </a:lnTo>
                  <a:lnTo>
                    <a:pt x="130" y="105"/>
                  </a:lnTo>
                  <a:lnTo>
                    <a:pt x="130" y="105"/>
                  </a:lnTo>
                  <a:lnTo>
                    <a:pt x="122" y="117"/>
                  </a:lnTo>
                  <a:lnTo>
                    <a:pt x="113" y="126"/>
                  </a:lnTo>
                  <a:lnTo>
                    <a:pt x="102" y="134"/>
                  </a:lnTo>
                  <a:lnTo>
                    <a:pt x="89" y="139"/>
                  </a:lnTo>
                  <a:lnTo>
                    <a:pt x="75" y="141"/>
                  </a:lnTo>
                  <a:lnTo>
                    <a:pt x="62" y="141"/>
                  </a:lnTo>
                  <a:lnTo>
                    <a:pt x="48" y="137"/>
                  </a:lnTo>
                  <a:lnTo>
                    <a:pt x="35" y="131"/>
                  </a:lnTo>
                  <a:lnTo>
                    <a:pt x="35" y="131"/>
                  </a:lnTo>
                  <a:lnTo>
                    <a:pt x="24" y="123"/>
                  </a:lnTo>
                  <a:lnTo>
                    <a:pt x="14" y="113"/>
                  </a:lnTo>
                  <a:lnTo>
                    <a:pt x="6" y="101"/>
                  </a:lnTo>
                  <a:lnTo>
                    <a:pt x="1" y="88"/>
                  </a:lnTo>
                  <a:lnTo>
                    <a:pt x="0" y="75"/>
                  </a:lnTo>
                  <a:lnTo>
                    <a:pt x="0" y="61"/>
                  </a:lnTo>
                  <a:lnTo>
                    <a:pt x="3" y="48"/>
                  </a:lnTo>
                  <a:lnTo>
                    <a:pt x="9" y="35"/>
                  </a:lnTo>
                  <a:lnTo>
                    <a:pt x="9" y="35"/>
                  </a:lnTo>
                  <a:lnTo>
                    <a:pt x="17" y="24"/>
                  </a:lnTo>
                  <a:lnTo>
                    <a:pt x="27" y="15"/>
                  </a:lnTo>
                  <a:lnTo>
                    <a:pt x="40" y="7"/>
                  </a:lnTo>
                  <a:lnTo>
                    <a:pt x="52" y="2"/>
                  </a:lnTo>
                  <a:lnTo>
                    <a:pt x="65" y="0"/>
                  </a:lnTo>
                  <a:lnTo>
                    <a:pt x="79" y="0"/>
                  </a:lnTo>
                  <a:lnTo>
                    <a:pt x="92" y="3"/>
                  </a:lnTo>
                  <a:lnTo>
                    <a:pt x="105" y="10"/>
                  </a:lnTo>
                  <a:lnTo>
                    <a:pt x="105" y="1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21" name="Freeform 274">
              <a:extLst>
                <a:ext uri="{FF2B5EF4-FFF2-40B4-BE49-F238E27FC236}">
                  <a16:creationId xmlns:a16="http://schemas.microsoft.com/office/drawing/2014/main" id="{2F657CB5-4CE4-4DB6-BF19-00C26EBD15DB}"/>
                </a:ext>
              </a:extLst>
            </p:cNvPr>
            <p:cNvSpPr>
              <a:spLocks/>
            </p:cNvSpPr>
            <p:nvPr/>
          </p:nvSpPr>
          <p:spPr bwMode="auto">
            <a:xfrm>
              <a:off x="3084185" y="2902084"/>
              <a:ext cx="30215" cy="30646"/>
            </a:xfrm>
            <a:custGeom>
              <a:avLst/>
              <a:gdLst>
                <a:gd name="T0" fmla="*/ 105 w 141"/>
                <a:gd name="T1" fmla="*/ 9 h 142"/>
                <a:gd name="T2" fmla="*/ 105 w 141"/>
                <a:gd name="T3" fmla="*/ 9 h 142"/>
                <a:gd name="T4" fmla="*/ 117 w 141"/>
                <a:gd name="T5" fmla="*/ 17 h 142"/>
                <a:gd name="T6" fmla="*/ 126 w 141"/>
                <a:gd name="T7" fmla="*/ 28 h 142"/>
                <a:gd name="T8" fmla="*/ 134 w 141"/>
                <a:gd name="T9" fmla="*/ 40 h 142"/>
                <a:gd name="T10" fmla="*/ 139 w 141"/>
                <a:gd name="T11" fmla="*/ 52 h 142"/>
                <a:gd name="T12" fmla="*/ 141 w 141"/>
                <a:gd name="T13" fmla="*/ 65 h 142"/>
                <a:gd name="T14" fmla="*/ 141 w 141"/>
                <a:gd name="T15" fmla="*/ 80 h 142"/>
                <a:gd name="T16" fmla="*/ 137 w 141"/>
                <a:gd name="T17" fmla="*/ 92 h 142"/>
                <a:gd name="T18" fmla="*/ 131 w 141"/>
                <a:gd name="T19" fmla="*/ 107 h 142"/>
                <a:gd name="T20" fmla="*/ 131 w 141"/>
                <a:gd name="T21" fmla="*/ 107 h 142"/>
                <a:gd name="T22" fmla="*/ 123 w 141"/>
                <a:gd name="T23" fmla="*/ 118 h 142"/>
                <a:gd name="T24" fmla="*/ 113 w 141"/>
                <a:gd name="T25" fmla="*/ 127 h 142"/>
                <a:gd name="T26" fmla="*/ 101 w 141"/>
                <a:gd name="T27" fmla="*/ 134 h 142"/>
                <a:gd name="T28" fmla="*/ 88 w 141"/>
                <a:gd name="T29" fmla="*/ 139 h 142"/>
                <a:gd name="T30" fmla="*/ 75 w 141"/>
                <a:gd name="T31" fmla="*/ 142 h 142"/>
                <a:gd name="T32" fmla="*/ 62 w 141"/>
                <a:gd name="T33" fmla="*/ 140 h 142"/>
                <a:gd name="T34" fmla="*/ 48 w 141"/>
                <a:gd name="T35" fmla="*/ 139 h 142"/>
                <a:gd name="T36" fmla="*/ 35 w 141"/>
                <a:gd name="T37" fmla="*/ 132 h 142"/>
                <a:gd name="T38" fmla="*/ 35 w 141"/>
                <a:gd name="T39" fmla="*/ 132 h 142"/>
                <a:gd name="T40" fmla="*/ 24 w 141"/>
                <a:gd name="T41" fmla="*/ 124 h 142"/>
                <a:gd name="T42" fmla="*/ 15 w 141"/>
                <a:gd name="T43" fmla="*/ 113 h 142"/>
                <a:gd name="T44" fmla="*/ 7 w 141"/>
                <a:gd name="T45" fmla="*/ 102 h 142"/>
                <a:gd name="T46" fmla="*/ 2 w 141"/>
                <a:gd name="T47" fmla="*/ 89 h 142"/>
                <a:gd name="T48" fmla="*/ 0 w 141"/>
                <a:gd name="T49" fmla="*/ 76 h 142"/>
                <a:gd name="T50" fmla="*/ 0 w 141"/>
                <a:gd name="T51" fmla="*/ 62 h 142"/>
                <a:gd name="T52" fmla="*/ 3 w 141"/>
                <a:gd name="T53" fmla="*/ 49 h 142"/>
                <a:gd name="T54" fmla="*/ 10 w 141"/>
                <a:gd name="T55" fmla="*/ 35 h 142"/>
                <a:gd name="T56" fmla="*/ 10 w 141"/>
                <a:gd name="T57" fmla="*/ 35 h 142"/>
                <a:gd name="T58" fmla="*/ 18 w 141"/>
                <a:gd name="T59" fmla="*/ 24 h 142"/>
                <a:gd name="T60" fmla="*/ 27 w 141"/>
                <a:gd name="T61" fmla="*/ 14 h 142"/>
                <a:gd name="T62" fmla="*/ 40 w 141"/>
                <a:gd name="T63" fmla="*/ 8 h 142"/>
                <a:gd name="T64" fmla="*/ 53 w 141"/>
                <a:gd name="T65" fmla="*/ 3 h 142"/>
                <a:gd name="T66" fmla="*/ 66 w 141"/>
                <a:gd name="T67" fmla="*/ 0 h 142"/>
                <a:gd name="T68" fmla="*/ 78 w 141"/>
                <a:gd name="T69" fmla="*/ 1 h 142"/>
                <a:gd name="T70" fmla="*/ 93 w 141"/>
                <a:gd name="T71" fmla="*/ 5 h 142"/>
                <a:gd name="T72" fmla="*/ 105 w 141"/>
                <a:gd name="T73" fmla="*/ 9 h 142"/>
                <a:gd name="T74" fmla="*/ 105 w 141"/>
                <a:gd name="T75"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142">
                  <a:moveTo>
                    <a:pt x="105" y="9"/>
                  </a:moveTo>
                  <a:lnTo>
                    <a:pt x="105" y="9"/>
                  </a:lnTo>
                  <a:lnTo>
                    <a:pt x="117" y="17"/>
                  </a:lnTo>
                  <a:lnTo>
                    <a:pt x="126" y="28"/>
                  </a:lnTo>
                  <a:lnTo>
                    <a:pt x="134" y="40"/>
                  </a:lnTo>
                  <a:lnTo>
                    <a:pt x="139" y="52"/>
                  </a:lnTo>
                  <a:lnTo>
                    <a:pt x="141" y="65"/>
                  </a:lnTo>
                  <a:lnTo>
                    <a:pt x="141" y="80"/>
                  </a:lnTo>
                  <a:lnTo>
                    <a:pt x="137" y="92"/>
                  </a:lnTo>
                  <a:lnTo>
                    <a:pt x="131" y="107"/>
                  </a:lnTo>
                  <a:lnTo>
                    <a:pt x="131" y="107"/>
                  </a:lnTo>
                  <a:lnTo>
                    <a:pt x="123" y="118"/>
                  </a:lnTo>
                  <a:lnTo>
                    <a:pt x="113" y="127"/>
                  </a:lnTo>
                  <a:lnTo>
                    <a:pt x="101" y="134"/>
                  </a:lnTo>
                  <a:lnTo>
                    <a:pt x="88" y="139"/>
                  </a:lnTo>
                  <a:lnTo>
                    <a:pt x="75" y="142"/>
                  </a:lnTo>
                  <a:lnTo>
                    <a:pt x="62" y="140"/>
                  </a:lnTo>
                  <a:lnTo>
                    <a:pt x="48" y="139"/>
                  </a:lnTo>
                  <a:lnTo>
                    <a:pt x="35" y="132"/>
                  </a:lnTo>
                  <a:lnTo>
                    <a:pt x="35" y="132"/>
                  </a:lnTo>
                  <a:lnTo>
                    <a:pt x="24" y="124"/>
                  </a:lnTo>
                  <a:lnTo>
                    <a:pt x="15" y="113"/>
                  </a:lnTo>
                  <a:lnTo>
                    <a:pt x="7" y="102"/>
                  </a:lnTo>
                  <a:lnTo>
                    <a:pt x="2" y="89"/>
                  </a:lnTo>
                  <a:lnTo>
                    <a:pt x="0" y="76"/>
                  </a:lnTo>
                  <a:lnTo>
                    <a:pt x="0" y="62"/>
                  </a:lnTo>
                  <a:lnTo>
                    <a:pt x="3" y="49"/>
                  </a:lnTo>
                  <a:lnTo>
                    <a:pt x="10" y="35"/>
                  </a:lnTo>
                  <a:lnTo>
                    <a:pt x="10" y="35"/>
                  </a:lnTo>
                  <a:lnTo>
                    <a:pt x="18" y="24"/>
                  </a:lnTo>
                  <a:lnTo>
                    <a:pt x="27" y="14"/>
                  </a:lnTo>
                  <a:lnTo>
                    <a:pt x="40" y="8"/>
                  </a:lnTo>
                  <a:lnTo>
                    <a:pt x="53" y="3"/>
                  </a:lnTo>
                  <a:lnTo>
                    <a:pt x="66" y="0"/>
                  </a:lnTo>
                  <a:lnTo>
                    <a:pt x="78" y="1"/>
                  </a:lnTo>
                  <a:lnTo>
                    <a:pt x="93" y="5"/>
                  </a:lnTo>
                  <a:lnTo>
                    <a:pt x="105" y="9"/>
                  </a:lnTo>
                  <a:lnTo>
                    <a:pt x="105" y="9"/>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23" name="Freeform 275">
              <a:extLst>
                <a:ext uri="{FF2B5EF4-FFF2-40B4-BE49-F238E27FC236}">
                  <a16:creationId xmlns:a16="http://schemas.microsoft.com/office/drawing/2014/main" id="{3BE0EF59-6746-4DD8-8DA2-BBD344623721}"/>
                </a:ext>
              </a:extLst>
            </p:cNvPr>
            <p:cNvSpPr>
              <a:spLocks/>
            </p:cNvSpPr>
            <p:nvPr/>
          </p:nvSpPr>
          <p:spPr bwMode="auto">
            <a:xfrm>
              <a:off x="3168355" y="2766550"/>
              <a:ext cx="30646" cy="30214"/>
            </a:xfrm>
            <a:custGeom>
              <a:avLst/>
              <a:gdLst>
                <a:gd name="T0" fmla="*/ 107 w 142"/>
                <a:gd name="T1" fmla="*/ 9 h 140"/>
                <a:gd name="T2" fmla="*/ 107 w 142"/>
                <a:gd name="T3" fmla="*/ 9 h 140"/>
                <a:gd name="T4" fmla="*/ 118 w 142"/>
                <a:gd name="T5" fmla="*/ 17 h 140"/>
                <a:gd name="T6" fmla="*/ 127 w 142"/>
                <a:gd name="T7" fmla="*/ 27 h 140"/>
                <a:gd name="T8" fmla="*/ 134 w 142"/>
                <a:gd name="T9" fmla="*/ 38 h 140"/>
                <a:gd name="T10" fmla="*/ 139 w 142"/>
                <a:gd name="T11" fmla="*/ 51 h 140"/>
                <a:gd name="T12" fmla="*/ 142 w 142"/>
                <a:gd name="T13" fmla="*/ 65 h 140"/>
                <a:gd name="T14" fmla="*/ 140 w 142"/>
                <a:gd name="T15" fmla="*/ 78 h 140"/>
                <a:gd name="T16" fmla="*/ 137 w 142"/>
                <a:gd name="T17" fmla="*/ 92 h 140"/>
                <a:gd name="T18" fmla="*/ 132 w 142"/>
                <a:gd name="T19" fmla="*/ 105 h 140"/>
                <a:gd name="T20" fmla="*/ 132 w 142"/>
                <a:gd name="T21" fmla="*/ 105 h 140"/>
                <a:gd name="T22" fmla="*/ 124 w 142"/>
                <a:gd name="T23" fmla="*/ 116 h 140"/>
                <a:gd name="T24" fmla="*/ 113 w 142"/>
                <a:gd name="T25" fmla="*/ 126 h 140"/>
                <a:gd name="T26" fmla="*/ 102 w 142"/>
                <a:gd name="T27" fmla="*/ 133 h 140"/>
                <a:gd name="T28" fmla="*/ 89 w 142"/>
                <a:gd name="T29" fmla="*/ 138 h 140"/>
                <a:gd name="T30" fmla="*/ 76 w 142"/>
                <a:gd name="T31" fmla="*/ 140 h 140"/>
                <a:gd name="T32" fmla="*/ 62 w 142"/>
                <a:gd name="T33" fmla="*/ 140 h 140"/>
                <a:gd name="T34" fmla="*/ 48 w 142"/>
                <a:gd name="T35" fmla="*/ 137 h 140"/>
                <a:gd name="T36" fmla="*/ 35 w 142"/>
                <a:gd name="T37" fmla="*/ 130 h 140"/>
                <a:gd name="T38" fmla="*/ 35 w 142"/>
                <a:gd name="T39" fmla="*/ 130 h 140"/>
                <a:gd name="T40" fmla="*/ 24 w 142"/>
                <a:gd name="T41" fmla="*/ 122 h 140"/>
                <a:gd name="T42" fmla="*/ 14 w 142"/>
                <a:gd name="T43" fmla="*/ 113 h 140"/>
                <a:gd name="T44" fmla="*/ 8 w 142"/>
                <a:gd name="T45" fmla="*/ 100 h 140"/>
                <a:gd name="T46" fmla="*/ 3 w 142"/>
                <a:gd name="T47" fmla="*/ 87 h 140"/>
                <a:gd name="T48" fmla="*/ 0 w 142"/>
                <a:gd name="T49" fmla="*/ 74 h 140"/>
                <a:gd name="T50" fmla="*/ 0 w 142"/>
                <a:gd name="T51" fmla="*/ 60 h 140"/>
                <a:gd name="T52" fmla="*/ 3 w 142"/>
                <a:gd name="T53" fmla="*/ 47 h 140"/>
                <a:gd name="T54" fmla="*/ 9 w 142"/>
                <a:gd name="T55" fmla="*/ 35 h 140"/>
                <a:gd name="T56" fmla="*/ 9 w 142"/>
                <a:gd name="T57" fmla="*/ 35 h 140"/>
                <a:gd name="T58" fmla="*/ 17 w 142"/>
                <a:gd name="T59" fmla="*/ 22 h 140"/>
                <a:gd name="T60" fmla="*/ 29 w 142"/>
                <a:gd name="T61" fmla="*/ 14 h 140"/>
                <a:gd name="T62" fmla="*/ 40 w 142"/>
                <a:gd name="T63" fmla="*/ 6 h 140"/>
                <a:gd name="T64" fmla="*/ 52 w 142"/>
                <a:gd name="T65" fmla="*/ 1 h 140"/>
                <a:gd name="T66" fmla="*/ 65 w 142"/>
                <a:gd name="T67" fmla="*/ 0 h 140"/>
                <a:gd name="T68" fmla="*/ 80 w 142"/>
                <a:gd name="T69" fmla="*/ 0 h 140"/>
                <a:gd name="T70" fmla="*/ 92 w 142"/>
                <a:gd name="T71" fmla="*/ 3 h 140"/>
                <a:gd name="T72" fmla="*/ 107 w 142"/>
                <a:gd name="T73" fmla="*/ 9 h 140"/>
                <a:gd name="T74" fmla="*/ 107 w 142"/>
                <a:gd name="T75" fmla="*/ 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40">
                  <a:moveTo>
                    <a:pt x="107" y="9"/>
                  </a:moveTo>
                  <a:lnTo>
                    <a:pt x="107" y="9"/>
                  </a:lnTo>
                  <a:lnTo>
                    <a:pt x="118" y="17"/>
                  </a:lnTo>
                  <a:lnTo>
                    <a:pt x="127" y="27"/>
                  </a:lnTo>
                  <a:lnTo>
                    <a:pt x="134" y="38"/>
                  </a:lnTo>
                  <a:lnTo>
                    <a:pt x="139" y="51"/>
                  </a:lnTo>
                  <a:lnTo>
                    <a:pt x="142" y="65"/>
                  </a:lnTo>
                  <a:lnTo>
                    <a:pt x="140" y="78"/>
                  </a:lnTo>
                  <a:lnTo>
                    <a:pt x="137" y="92"/>
                  </a:lnTo>
                  <a:lnTo>
                    <a:pt x="132" y="105"/>
                  </a:lnTo>
                  <a:lnTo>
                    <a:pt x="132" y="105"/>
                  </a:lnTo>
                  <a:lnTo>
                    <a:pt x="124" y="116"/>
                  </a:lnTo>
                  <a:lnTo>
                    <a:pt x="113" y="126"/>
                  </a:lnTo>
                  <a:lnTo>
                    <a:pt x="102" y="133"/>
                  </a:lnTo>
                  <a:lnTo>
                    <a:pt x="89" y="138"/>
                  </a:lnTo>
                  <a:lnTo>
                    <a:pt x="76" y="140"/>
                  </a:lnTo>
                  <a:lnTo>
                    <a:pt x="62" y="140"/>
                  </a:lnTo>
                  <a:lnTo>
                    <a:pt x="48" y="137"/>
                  </a:lnTo>
                  <a:lnTo>
                    <a:pt x="35" y="130"/>
                  </a:lnTo>
                  <a:lnTo>
                    <a:pt x="35" y="130"/>
                  </a:lnTo>
                  <a:lnTo>
                    <a:pt x="24" y="122"/>
                  </a:lnTo>
                  <a:lnTo>
                    <a:pt x="14" y="113"/>
                  </a:lnTo>
                  <a:lnTo>
                    <a:pt x="8" y="100"/>
                  </a:lnTo>
                  <a:lnTo>
                    <a:pt x="3" y="87"/>
                  </a:lnTo>
                  <a:lnTo>
                    <a:pt x="0" y="74"/>
                  </a:lnTo>
                  <a:lnTo>
                    <a:pt x="0" y="60"/>
                  </a:lnTo>
                  <a:lnTo>
                    <a:pt x="3" y="47"/>
                  </a:lnTo>
                  <a:lnTo>
                    <a:pt x="9" y="35"/>
                  </a:lnTo>
                  <a:lnTo>
                    <a:pt x="9" y="35"/>
                  </a:lnTo>
                  <a:lnTo>
                    <a:pt x="17" y="22"/>
                  </a:lnTo>
                  <a:lnTo>
                    <a:pt x="29" y="14"/>
                  </a:lnTo>
                  <a:lnTo>
                    <a:pt x="40" y="6"/>
                  </a:lnTo>
                  <a:lnTo>
                    <a:pt x="52" y="1"/>
                  </a:lnTo>
                  <a:lnTo>
                    <a:pt x="65" y="0"/>
                  </a:lnTo>
                  <a:lnTo>
                    <a:pt x="80" y="0"/>
                  </a:lnTo>
                  <a:lnTo>
                    <a:pt x="92" y="3"/>
                  </a:lnTo>
                  <a:lnTo>
                    <a:pt x="107" y="9"/>
                  </a:lnTo>
                  <a:lnTo>
                    <a:pt x="107" y="9"/>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34" name="Freeform 276">
              <a:extLst>
                <a:ext uri="{FF2B5EF4-FFF2-40B4-BE49-F238E27FC236}">
                  <a16:creationId xmlns:a16="http://schemas.microsoft.com/office/drawing/2014/main" id="{F0246E6A-77B9-451F-8B2A-E7517095411A}"/>
                </a:ext>
              </a:extLst>
            </p:cNvPr>
            <p:cNvSpPr>
              <a:spLocks/>
            </p:cNvSpPr>
            <p:nvPr/>
          </p:nvSpPr>
          <p:spPr bwMode="auto">
            <a:xfrm>
              <a:off x="3231374" y="2799786"/>
              <a:ext cx="30215" cy="30646"/>
            </a:xfrm>
            <a:custGeom>
              <a:avLst/>
              <a:gdLst>
                <a:gd name="T0" fmla="*/ 105 w 140"/>
                <a:gd name="T1" fmla="*/ 10 h 142"/>
                <a:gd name="T2" fmla="*/ 105 w 140"/>
                <a:gd name="T3" fmla="*/ 10 h 142"/>
                <a:gd name="T4" fmla="*/ 118 w 140"/>
                <a:gd name="T5" fmla="*/ 18 h 142"/>
                <a:gd name="T6" fmla="*/ 127 w 140"/>
                <a:gd name="T7" fmla="*/ 29 h 142"/>
                <a:gd name="T8" fmla="*/ 134 w 140"/>
                <a:gd name="T9" fmla="*/ 40 h 142"/>
                <a:gd name="T10" fmla="*/ 138 w 140"/>
                <a:gd name="T11" fmla="*/ 53 h 142"/>
                <a:gd name="T12" fmla="*/ 140 w 140"/>
                <a:gd name="T13" fmla="*/ 66 h 142"/>
                <a:gd name="T14" fmla="*/ 140 w 140"/>
                <a:gd name="T15" fmla="*/ 80 h 142"/>
                <a:gd name="T16" fmla="*/ 137 w 140"/>
                <a:gd name="T17" fmla="*/ 93 h 142"/>
                <a:gd name="T18" fmla="*/ 132 w 140"/>
                <a:gd name="T19" fmla="*/ 107 h 142"/>
                <a:gd name="T20" fmla="*/ 132 w 140"/>
                <a:gd name="T21" fmla="*/ 107 h 142"/>
                <a:gd name="T22" fmla="*/ 122 w 140"/>
                <a:gd name="T23" fmla="*/ 118 h 142"/>
                <a:gd name="T24" fmla="*/ 113 w 140"/>
                <a:gd name="T25" fmla="*/ 128 h 142"/>
                <a:gd name="T26" fmla="*/ 102 w 140"/>
                <a:gd name="T27" fmla="*/ 134 h 142"/>
                <a:gd name="T28" fmla="*/ 89 w 140"/>
                <a:gd name="T29" fmla="*/ 139 h 142"/>
                <a:gd name="T30" fmla="*/ 75 w 140"/>
                <a:gd name="T31" fmla="*/ 142 h 142"/>
                <a:gd name="T32" fmla="*/ 62 w 140"/>
                <a:gd name="T33" fmla="*/ 141 h 142"/>
                <a:gd name="T34" fmla="*/ 47 w 140"/>
                <a:gd name="T35" fmla="*/ 137 h 142"/>
                <a:gd name="T36" fmla="*/ 35 w 140"/>
                <a:gd name="T37" fmla="*/ 133 h 142"/>
                <a:gd name="T38" fmla="*/ 35 w 140"/>
                <a:gd name="T39" fmla="*/ 133 h 142"/>
                <a:gd name="T40" fmla="*/ 24 w 140"/>
                <a:gd name="T41" fmla="*/ 123 h 142"/>
                <a:gd name="T42" fmla="*/ 14 w 140"/>
                <a:gd name="T43" fmla="*/ 113 h 142"/>
                <a:gd name="T44" fmla="*/ 6 w 140"/>
                <a:gd name="T45" fmla="*/ 102 h 142"/>
                <a:gd name="T46" fmla="*/ 1 w 140"/>
                <a:gd name="T47" fmla="*/ 90 h 142"/>
                <a:gd name="T48" fmla="*/ 0 w 140"/>
                <a:gd name="T49" fmla="*/ 75 h 142"/>
                <a:gd name="T50" fmla="*/ 0 w 140"/>
                <a:gd name="T51" fmla="*/ 62 h 142"/>
                <a:gd name="T52" fmla="*/ 3 w 140"/>
                <a:gd name="T53" fmla="*/ 48 h 142"/>
                <a:gd name="T54" fmla="*/ 9 w 140"/>
                <a:gd name="T55" fmla="*/ 35 h 142"/>
                <a:gd name="T56" fmla="*/ 9 w 140"/>
                <a:gd name="T57" fmla="*/ 35 h 142"/>
                <a:gd name="T58" fmla="*/ 17 w 140"/>
                <a:gd name="T59" fmla="*/ 24 h 142"/>
                <a:gd name="T60" fmla="*/ 28 w 140"/>
                <a:gd name="T61" fmla="*/ 15 h 142"/>
                <a:gd name="T62" fmla="*/ 40 w 140"/>
                <a:gd name="T63" fmla="*/ 8 h 142"/>
                <a:gd name="T64" fmla="*/ 52 w 140"/>
                <a:gd name="T65" fmla="*/ 3 h 142"/>
                <a:gd name="T66" fmla="*/ 65 w 140"/>
                <a:gd name="T67" fmla="*/ 0 h 142"/>
                <a:gd name="T68" fmla="*/ 79 w 140"/>
                <a:gd name="T69" fmla="*/ 0 h 142"/>
                <a:gd name="T70" fmla="*/ 92 w 140"/>
                <a:gd name="T71" fmla="*/ 3 h 142"/>
                <a:gd name="T72" fmla="*/ 105 w 140"/>
                <a:gd name="T73" fmla="*/ 10 h 142"/>
                <a:gd name="T74" fmla="*/ 105 w 140"/>
                <a:gd name="T75"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2">
                  <a:moveTo>
                    <a:pt x="105" y="10"/>
                  </a:moveTo>
                  <a:lnTo>
                    <a:pt x="105" y="10"/>
                  </a:lnTo>
                  <a:lnTo>
                    <a:pt x="118" y="18"/>
                  </a:lnTo>
                  <a:lnTo>
                    <a:pt x="127" y="29"/>
                  </a:lnTo>
                  <a:lnTo>
                    <a:pt x="134" y="40"/>
                  </a:lnTo>
                  <a:lnTo>
                    <a:pt x="138" y="53"/>
                  </a:lnTo>
                  <a:lnTo>
                    <a:pt x="140" y="66"/>
                  </a:lnTo>
                  <a:lnTo>
                    <a:pt x="140" y="80"/>
                  </a:lnTo>
                  <a:lnTo>
                    <a:pt x="137" y="93"/>
                  </a:lnTo>
                  <a:lnTo>
                    <a:pt x="132" y="107"/>
                  </a:lnTo>
                  <a:lnTo>
                    <a:pt x="132" y="107"/>
                  </a:lnTo>
                  <a:lnTo>
                    <a:pt x="122" y="118"/>
                  </a:lnTo>
                  <a:lnTo>
                    <a:pt x="113" y="128"/>
                  </a:lnTo>
                  <a:lnTo>
                    <a:pt x="102" y="134"/>
                  </a:lnTo>
                  <a:lnTo>
                    <a:pt x="89" y="139"/>
                  </a:lnTo>
                  <a:lnTo>
                    <a:pt x="75" y="142"/>
                  </a:lnTo>
                  <a:lnTo>
                    <a:pt x="62" y="141"/>
                  </a:lnTo>
                  <a:lnTo>
                    <a:pt x="47" y="137"/>
                  </a:lnTo>
                  <a:lnTo>
                    <a:pt x="35" y="133"/>
                  </a:lnTo>
                  <a:lnTo>
                    <a:pt x="35" y="133"/>
                  </a:lnTo>
                  <a:lnTo>
                    <a:pt x="24" y="123"/>
                  </a:lnTo>
                  <a:lnTo>
                    <a:pt x="14" y="113"/>
                  </a:lnTo>
                  <a:lnTo>
                    <a:pt x="6" y="102"/>
                  </a:lnTo>
                  <a:lnTo>
                    <a:pt x="1" y="90"/>
                  </a:lnTo>
                  <a:lnTo>
                    <a:pt x="0" y="75"/>
                  </a:lnTo>
                  <a:lnTo>
                    <a:pt x="0" y="62"/>
                  </a:lnTo>
                  <a:lnTo>
                    <a:pt x="3" y="48"/>
                  </a:lnTo>
                  <a:lnTo>
                    <a:pt x="9" y="35"/>
                  </a:lnTo>
                  <a:lnTo>
                    <a:pt x="9" y="35"/>
                  </a:lnTo>
                  <a:lnTo>
                    <a:pt x="17" y="24"/>
                  </a:lnTo>
                  <a:lnTo>
                    <a:pt x="28" y="15"/>
                  </a:lnTo>
                  <a:lnTo>
                    <a:pt x="40" y="8"/>
                  </a:lnTo>
                  <a:lnTo>
                    <a:pt x="52" y="3"/>
                  </a:lnTo>
                  <a:lnTo>
                    <a:pt x="65" y="0"/>
                  </a:lnTo>
                  <a:lnTo>
                    <a:pt x="79" y="0"/>
                  </a:lnTo>
                  <a:lnTo>
                    <a:pt x="92" y="3"/>
                  </a:lnTo>
                  <a:lnTo>
                    <a:pt x="105" y="10"/>
                  </a:lnTo>
                  <a:lnTo>
                    <a:pt x="105" y="1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35" name="Freeform 277">
              <a:extLst>
                <a:ext uri="{FF2B5EF4-FFF2-40B4-BE49-F238E27FC236}">
                  <a16:creationId xmlns:a16="http://schemas.microsoft.com/office/drawing/2014/main" id="{7E501D34-3A54-4B1F-8915-7B70DDF9BE8F}"/>
                </a:ext>
              </a:extLst>
            </p:cNvPr>
            <p:cNvSpPr>
              <a:spLocks/>
            </p:cNvSpPr>
            <p:nvPr/>
          </p:nvSpPr>
          <p:spPr bwMode="auto">
            <a:xfrm>
              <a:off x="3098861" y="2846403"/>
              <a:ext cx="51797" cy="69925"/>
            </a:xfrm>
            <a:custGeom>
              <a:avLst/>
              <a:gdLst>
                <a:gd name="T0" fmla="*/ 225 w 241"/>
                <a:gd name="T1" fmla="*/ 74 h 326"/>
                <a:gd name="T2" fmla="*/ 225 w 241"/>
                <a:gd name="T3" fmla="*/ 74 h 326"/>
                <a:gd name="T4" fmla="*/ 233 w 241"/>
                <a:gd name="T5" fmla="*/ 37 h 326"/>
                <a:gd name="T6" fmla="*/ 241 w 241"/>
                <a:gd name="T7" fmla="*/ 0 h 326"/>
                <a:gd name="T8" fmla="*/ 241 w 241"/>
                <a:gd name="T9" fmla="*/ 0 h 326"/>
                <a:gd name="T10" fmla="*/ 201 w 241"/>
                <a:gd name="T11" fmla="*/ 32 h 326"/>
                <a:gd name="T12" fmla="*/ 164 w 241"/>
                <a:gd name="T13" fmla="*/ 66 h 326"/>
                <a:gd name="T14" fmla="*/ 131 w 241"/>
                <a:gd name="T15" fmla="*/ 101 h 326"/>
                <a:gd name="T16" fmla="*/ 100 w 241"/>
                <a:gd name="T17" fmla="*/ 138 h 326"/>
                <a:gd name="T18" fmla="*/ 72 w 241"/>
                <a:gd name="T19" fmla="*/ 174 h 326"/>
                <a:gd name="T20" fmla="*/ 44 w 241"/>
                <a:gd name="T21" fmla="*/ 213 h 326"/>
                <a:gd name="T22" fmla="*/ 21 w 241"/>
                <a:gd name="T23" fmla="*/ 251 h 326"/>
                <a:gd name="T24" fmla="*/ 0 w 241"/>
                <a:gd name="T25" fmla="*/ 287 h 326"/>
                <a:gd name="T26" fmla="*/ 0 w 241"/>
                <a:gd name="T27" fmla="*/ 287 h 326"/>
                <a:gd name="T28" fmla="*/ 33 w 241"/>
                <a:gd name="T29" fmla="*/ 326 h 326"/>
                <a:gd name="T30" fmla="*/ 33 w 241"/>
                <a:gd name="T31" fmla="*/ 326 h 326"/>
                <a:gd name="T32" fmla="*/ 51 w 241"/>
                <a:gd name="T33" fmla="*/ 294 h 326"/>
                <a:gd name="T34" fmla="*/ 70 w 241"/>
                <a:gd name="T35" fmla="*/ 260 h 326"/>
                <a:gd name="T36" fmla="*/ 92 w 241"/>
                <a:gd name="T37" fmla="*/ 228 h 326"/>
                <a:gd name="T38" fmla="*/ 115 w 241"/>
                <a:gd name="T39" fmla="*/ 197 h 326"/>
                <a:gd name="T40" fmla="*/ 140 w 241"/>
                <a:gd name="T41" fmla="*/ 165 h 326"/>
                <a:gd name="T42" fmla="*/ 166 w 241"/>
                <a:gd name="T43" fmla="*/ 133 h 326"/>
                <a:gd name="T44" fmla="*/ 194 w 241"/>
                <a:gd name="T45" fmla="*/ 103 h 326"/>
                <a:gd name="T46" fmla="*/ 225 w 241"/>
                <a:gd name="T47" fmla="*/ 74 h 326"/>
                <a:gd name="T48" fmla="*/ 225 w 241"/>
                <a:gd name="T49" fmla="*/ 7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326">
                  <a:moveTo>
                    <a:pt x="225" y="74"/>
                  </a:moveTo>
                  <a:lnTo>
                    <a:pt x="225" y="74"/>
                  </a:lnTo>
                  <a:lnTo>
                    <a:pt x="233" y="37"/>
                  </a:lnTo>
                  <a:lnTo>
                    <a:pt x="241" y="0"/>
                  </a:lnTo>
                  <a:lnTo>
                    <a:pt x="241" y="0"/>
                  </a:lnTo>
                  <a:lnTo>
                    <a:pt x="201" y="32"/>
                  </a:lnTo>
                  <a:lnTo>
                    <a:pt x="164" y="66"/>
                  </a:lnTo>
                  <a:lnTo>
                    <a:pt x="131" y="101"/>
                  </a:lnTo>
                  <a:lnTo>
                    <a:pt x="100" y="138"/>
                  </a:lnTo>
                  <a:lnTo>
                    <a:pt x="72" y="174"/>
                  </a:lnTo>
                  <a:lnTo>
                    <a:pt x="44" y="213"/>
                  </a:lnTo>
                  <a:lnTo>
                    <a:pt x="21" y="251"/>
                  </a:lnTo>
                  <a:lnTo>
                    <a:pt x="0" y="287"/>
                  </a:lnTo>
                  <a:lnTo>
                    <a:pt x="0" y="287"/>
                  </a:lnTo>
                  <a:lnTo>
                    <a:pt x="33" y="326"/>
                  </a:lnTo>
                  <a:lnTo>
                    <a:pt x="33" y="326"/>
                  </a:lnTo>
                  <a:lnTo>
                    <a:pt x="51" y="294"/>
                  </a:lnTo>
                  <a:lnTo>
                    <a:pt x="70" y="260"/>
                  </a:lnTo>
                  <a:lnTo>
                    <a:pt x="92" y="228"/>
                  </a:lnTo>
                  <a:lnTo>
                    <a:pt x="115" y="197"/>
                  </a:lnTo>
                  <a:lnTo>
                    <a:pt x="140" y="165"/>
                  </a:lnTo>
                  <a:lnTo>
                    <a:pt x="166" y="133"/>
                  </a:lnTo>
                  <a:lnTo>
                    <a:pt x="194" y="103"/>
                  </a:lnTo>
                  <a:lnTo>
                    <a:pt x="225" y="74"/>
                  </a:lnTo>
                  <a:lnTo>
                    <a:pt x="225" y="74"/>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36" name="Freeform 278">
              <a:extLst>
                <a:ext uri="{FF2B5EF4-FFF2-40B4-BE49-F238E27FC236}">
                  <a16:creationId xmlns:a16="http://schemas.microsoft.com/office/drawing/2014/main" id="{FE0E0E14-9964-4F98-817E-A6B946885BA3}"/>
                </a:ext>
              </a:extLst>
            </p:cNvPr>
            <p:cNvSpPr>
              <a:spLocks/>
            </p:cNvSpPr>
            <p:nvPr/>
          </p:nvSpPr>
          <p:spPr bwMode="auto">
            <a:xfrm>
              <a:off x="3159722" y="2811441"/>
              <a:ext cx="84170" cy="40574"/>
            </a:xfrm>
            <a:custGeom>
              <a:avLst/>
              <a:gdLst>
                <a:gd name="T0" fmla="*/ 19 w 391"/>
                <a:gd name="T1" fmla="*/ 120 h 189"/>
                <a:gd name="T2" fmla="*/ 19 w 391"/>
                <a:gd name="T3" fmla="*/ 120 h 189"/>
                <a:gd name="T4" fmla="*/ 10 w 391"/>
                <a:gd name="T5" fmla="*/ 154 h 189"/>
                <a:gd name="T6" fmla="*/ 0 w 391"/>
                <a:gd name="T7" fmla="*/ 189 h 189"/>
                <a:gd name="T8" fmla="*/ 0 w 391"/>
                <a:gd name="T9" fmla="*/ 189 h 189"/>
                <a:gd name="T10" fmla="*/ 24 w 391"/>
                <a:gd name="T11" fmla="*/ 173 h 189"/>
                <a:gd name="T12" fmla="*/ 48 w 391"/>
                <a:gd name="T13" fmla="*/ 158 h 189"/>
                <a:gd name="T14" fmla="*/ 72 w 391"/>
                <a:gd name="T15" fmla="*/ 144 h 189"/>
                <a:gd name="T16" fmla="*/ 96 w 391"/>
                <a:gd name="T17" fmla="*/ 131 h 189"/>
                <a:gd name="T18" fmla="*/ 145 w 391"/>
                <a:gd name="T19" fmla="*/ 107 h 189"/>
                <a:gd name="T20" fmla="*/ 196 w 391"/>
                <a:gd name="T21" fmla="*/ 88 h 189"/>
                <a:gd name="T22" fmla="*/ 246 w 391"/>
                <a:gd name="T23" fmla="*/ 72 h 189"/>
                <a:gd name="T24" fmla="*/ 295 w 391"/>
                <a:gd name="T25" fmla="*/ 58 h 189"/>
                <a:gd name="T26" fmla="*/ 344 w 391"/>
                <a:gd name="T27" fmla="*/ 48 h 189"/>
                <a:gd name="T28" fmla="*/ 391 w 391"/>
                <a:gd name="T29" fmla="*/ 40 h 189"/>
                <a:gd name="T30" fmla="*/ 391 w 391"/>
                <a:gd name="T31" fmla="*/ 40 h 189"/>
                <a:gd name="T32" fmla="*/ 365 w 391"/>
                <a:gd name="T33" fmla="*/ 20 h 189"/>
                <a:gd name="T34" fmla="*/ 340 w 391"/>
                <a:gd name="T35" fmla="*/ 0 h 189"/>
                <a:gd name="T36" fmla="*/ 340 w 391"/>
                <a:gd name="T37" fmla="*/ 0 h 189"/>
                <a:gd name="T38" fmla="*/ 301 w 391"/>
                <a:gd name="T39" fmla="*/ 8 h 189"/>
                <a:gd name="T40" fmla="*/ 262 w 391"/>
                <a:gd name="T41" fmla="*/ 18 h 189"/>
                <a:gd name="T42" fmla="*/ 220 w 391"/>
                <a:gd name="T43" fmla="*/ 29 h 189"/>
                <a:gd name="T44" fmla="*/ 180 w 391"/>
                <a:gd name="T45" fmla="*/ 43 h 189"/>
                <a:gd name="T46" fmla="*/ 139 w 391"/>
                <a:gd name="T47" fmla="*/ 59 h 189"/>
                <a:gd name="T48" fmla="*/ 99 w 391"/>
                <a:gd name="T49" fmla="*/ 77 h 189"/>
                <a:gd name="T50" fmla="*/ 59 w 391"/>
                <a:gd name="T51" fmla="*/ 98 h 189"/>
                <a:gd name="T52" fmla="*/ 19 w 391"/>
                <a:gd name="T53" fmla="*/ 120 h 189"/>
                <a:gd name="T54" fmla="*/ 19 w 391"/>
                <a:gd name="T55" fmla="*/ 12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1" h="189">
                  <a:moveTo>
                    <a:pt x="19" y="120"/>
                  </a:moveTo>
                  <a:lnTo>
                    <a:pt x="19" y="120"/>
                  </a:lnTo>
                  <a:lnTo>
                    <a:pt x="10" y="154"/>
                  </a:lnTo>
                  <a:lnTo>
                    <a:pt x="0" y="189"/>
                  </a:lnTo>
                  <a:lnTo>
                    <a:pt x="0" y="189"/>
                  </a:lnTo>
                  <a:lnTo>
                    <a:pt x="24" y="173"/>
                  </a:lnTo>
                  <a:lnTo>
                    <a:pt x="48" y="158"/>
                  </a:lnTo>
                  <a:lnTo>
                    <a:pt x="72" y="144"/>
                  </a:lnTo>
                  <a:lnTo>
                    <a:pt x="96" y="131"/>
                  </a:lnTo>
                  <a:lnTo>
                    <a:pt x="145" y="107"/>
                  </a:lnTo>
                  <a:lnTo>
                    <a:pt x="196" y="88"/>
                  </a:lnTo>
                  <a:lnTo>
                    <a:pt x="246" y="72"/>
                  </a:lnTo>
                  <a:lnTo>
                    <a:pt x="295" y="58"/>
                  </a:lnTo>
                  <a:lnTo>
                    <a:pt x="344" y="48"/>
                  </a:lnTo>
                  <a:lnTo>
                    <a:pt x="391" y="40"/>
                  </a:lnTo>
                  <a:lnTo>
                    <a:pt x="391" y="40"/>
                  </a:lnTo>
                  <a:lnTo>
                    <a:pt x="365" y="20"/>
                  </a:lnTo>
                  <a:lnTo>
                    <a:pt x="340" y="0"/>
                  </a:lnTo>
                  <a:lnTo>
                    <a:pt x="340" y="0"/>
                  </a:lnTo>
                  <a:lnTo>
                    <a:pt x="301" y="8"/>
                  </a:lnTo>
                  <a:lnTo>
                    <a:pt x="262" y="18"/>
                  </a:lnTo>
                  <a:lnTo>
                    <a:pt x="220" y="29"/>
                  </a:lnTo>
                  <a:lnTo>
                    <a:pt x="180" y="43"/>
                  </a:lnTo>
                  <a:lnTo>
                    <a:pt x="139" y="59"/>
                  </a:lnTo>
                  <a:lnTo>
                    <a:pt x="99" y="77"/>
                  </a:lnTo>
                  <a:lnTo>
                    <a:pt x="59" y="98"/>
                  </a:lnTo>
                  <a:lnTo>
                    <a:pt x="19" y="120"/>
                  </a:lnTo>
                  <a:lnTo>
                    <a:pt x="19" y="12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u="sng" dirty="0">
                <a:solidFill>
                  <a:schemeClr val="bg1">
                    <a:lumMod val="75000"/>
                  </a:schemeClr>
                </a:solidFill>
                <a:latin typeface="CiscoSansTT ExtraLight"/>
                <a:ea typeface="CiscoSansTT ExtraLight"/>
                <a:cs typeface="CiscoSansTT ExtraLight"/>
              </a:endParaRPr>
            </a:p>
          </p:txBody>
        </p:sp>
        <p:sp>
          <p:nvSpPr>
            <p:cNvPr id="237" name="Freeform 279">
              <a:extLst>
                <a:ext uri="{FF2B5EF4-FFF2-40B4-BE49-F238E27FC236}">
                  <a16:creationId xmlns:a16="http://schemas.microsoft.com/office/drawing/2014/main" id="{3C1728B0-1F39-415C-B2F2-5EB21593DDC1}"/>
                </a:ext>
              </a:extLst>
            </p:cNvPr>
            <p:cNvSpPr>
              <a:spLocks/>
            </p:cNvSpPr>
            <p:nvPr/>
          </p:nvSpPr>
          <p:spPr bwMode="auto">
            <a:xfrm>
              <a:off x="3246912" y="2806692"/>
              <a:ext cx="53955" cy="11654"/>
            </a:xfrm>
            <a:custGeom>
              <a:avLst/>
              <a:gdLst>
                <a:gd name="T0" fmla="*/ 0 w 251"/>
                <a:gd name="T1" fmla="*/ 11 h 54"/>
                <a:gd name="T2" fmla="*/ 0 w 251"/>
                <a:gd name="T3" fmla="*/ 11 h 54"/>
                <a:gd name="T4" fmla="*/ 34 w 251"/>
                <a:gd name="T5" fmla="*/ 40 h 54"/>
                <a:gd name="T6" fmla="*/ 34 w 251"/>
                <a:gd name="T7" fmla="*/ 40 h 54"/>
                <a:gd name="T8" fmla="*/ 48 w 251"/>
                <a:gd name="T9" fmla="*/ 54 h 54"/>
                <a:gd name="T10" fmla="*/ 48 w 251"/>
                <a:gd name="T11" fmla="*/ 54 h 54"/>
                <a:gd name="T12" fmla="*/ 83 w 251"/>
                <a:gd name="T13" fmla="*/ 51 h 54"/>
                <a:gd name="T14" fmla="*/ 117 w 251"/>
                <a:gd name="T15" fmla="*/ 50 h 54"/>
                <a:gd name="T16" fmla="*/ 174 w 251"/>
                <a:gd name="T17" fmla="*/ 48 h 54"/>
                <a:gd name="T18" fmla="*/ 220 w 251"/>
                <a:gd name="T19" fmla="*/ 48 h 54"/>
                <a:gd name="T20" fmla="*/ 251 w 251"/>
                <a:gd name="T21" fmla="*/ 51 h 54"/>
                <a:gd name="T22" fmla="*/ 251 w 251"/>
                <a:gd name="T23" fmla="*/ 51 h 54"/>
                <a:gd name="T24" fmla="*/ 235 w 251"/>
                <a:gd name="T25" fmla="*/ 26 h 54"/>
                <a:gd name="T26" fmla="*/ 217 w 251"/>
                <a:gd name="T27" fmla="*/ 2 h 54"/>
                <a:gd name="T28" fmla="*/ 217 w 251"/>
                <a:gd name="T29" fmla="*/ 2 h 54"/>
                <a:gd name="T30" fmla="*/ 176 w 251"/>
                <a:gd name="T31" fmla="*/ 0 h 54"/>
                <a:gd name="T32" fmla="*/ 125 w 251"/>
                <a:gd name="T33" fmla="*/ 2 h 54"/>
                <a:gd name="T34" fmla="*/ 66 w 251"/>
                <a:gd name="T35" fmla="*/ 5 h 54"/>
                <a:gd name="T36" fmla="*/ 0 w 251"/>
                <a:gd name="T37" fmla="*/ 11 h 54"/>
                <a:gd name="T38" fmla="*/ 0 w 251"/>
                <a:gd name="T3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1" h="54">
                  <a:moveTo>
                    <a:pt x="0" y="11"/>
                  </a:moveTo>
                  <a:lnTo>
                    <a:pt x="0" y="11"/>
                  </a:lnTo>
                  <a:lnTo>
                    <a:pt x="34" y="40"/>
                  </a:lnTo>
                  <a:lnTo>
                    <a:pt x="34" y="40"/>
                  </a:lnTo>
                  <a:lnTo>
                    <a:pt x="48" y="54"/>
                  </a:lnTo>
                  <a:lnTo>
                    <a:pt x="48" y="54"/>
                  </a:lnTo>
                  <a:lnTo>
                    <a:pt x="83" y="51"/>
                  </a:lnTo>
                  <a:lnTo>
                    <a:pt x="117" y="50"/>
                  </a:lnTo>
                  <a:lnTo>
                    <a:pt x="174" y="48"/>
                  </a:lnTo>
                  <a:lnTo>
                    <a:pt x="220" y="48"/>
                  </a:lnTo>
                  <a:lnTo>
                    <a:pt x="251" y="51"/>
                  </a:lnTo>
                  <a:lnTo>
                    <a:pt x="251" y="51"/>
                  </a:lnTo>
                  <a:lnTo>
                    <a:pt x="235" y="26"/>
                  </a:lnTo>
                  <a:lnTo>
                    <a:pt x="217" y="2"/>
                  </a:lnTo>
                  <a:lnTo>
                    <a:pt x="217" y="2"/>
                  </a:lnTo>
                  <a:lnTo>
                    <a:pt x="176" y="0"/>
                  </a:lnTo>
                  <a:lnTo>
                    <a:pt x="125" y="2"/>
                  </a:lnTo>
                  <a:lnTo>
                    <a:pt x="66" y="5"/>
                  </a:lnTo>
                  <a:lnTo>
                    <a:pt x="0" y="11"/>
                  </a:lnTo>
                  <a:lnTo>
                    <a:pt x="0" y="11"/>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38" name="Freeform 280">
              <a:extLst>
                <a:ext uri="{FF2B5EF4-FFF2-40B4-BE49-F238E27FC236}">
                  <a16:creationId xmlns:a16="http://schemas.microsoft.com/office/drawing/2014/main" id="{58A2A008-FEB1-4A33-89D8-CFA20D9FC23D}"/>
                </a:ext>
              </a:extLst>
            </p:cNvPr>
            <p:cNvSpPr>
              <a:spLocks/>
            </p:cNvSpPr>
            <p:nvPr/>
          </p:nvSpPr>
          <p:spPr bwMode="auto">
            <a:xfrm>
              <a:off x="3075120" y="2918055"/>
              <a:ext cx="25898" cy="59566"/>
            </a:xfrm>
            <a:custGeom>
              <a:avLst/>
              <a:gdLst>
                <a:gd name="T0" fmla="*/ 86 w 121"/>
                <a:gd name="T1" fmla="*/ 0 h 276"/>
                <a:gd name="T2" fmla="*/ 86 w 121"/>
                <a:gd name="T3" fmla="*/ 0 h 276"/>
                <a:gd name="T4" fmla="*/ 70 w 121"/>
                <a:gd name="T5" fmla="*/ 33 h 276"/>
                <a:gd name="T6" fmla="*/ 56 w 121"/>
                <a:gd name="T7" fmla="*/ 67 h 276"/>
                <a:gd name="T8" fmla="*/ 32 w 121"/>
                <a:gd name="T9" fmla="*/ 127 h 276"/>
                <a:gd name="T10" fmla="*/ 13 w 121"/>
                <a:gd name="T11" fmla="*/ 183 h 276"/>
                <a:gd name="T12" fmla="*/ 0 w 121"/>
                <a:gd name="T13" fmla="*/ 228 h 276"/>
                <a:gd name="T14" fmla="*/ 0 w 121"/>
                <a:gd name="T15" fmla="*/ 228 h 276"/>
                <a:gd name="T16" fmla="*/ 17 w 121"/>
                <a:gd name="T17" fmla="*/ 252 h 276"/>
                <a:gd name="T18" fmla="*/ 36 w 121"/>
                <a:gd name="T19" fmla="*/ 276 h 276"/>
                <a:gd name="T20" fmla="*/ 36 w 121"/>
                <a:gd name="T21" fmla="*/ 276 h 276"/>
                <a:gd name="T22" fmla="*/ 48 w 121"/>
                <a:gd name="T23" fmla="*/ 234 h 276"/>
                <a:gd name="T24" fmla="*/ 64 w 121"/>
                <a:gd name="T25" fmla="*/ 180 h 276"/>
                <a:gd name="T26" fmla="*/ 75 w 121"/>
                <a:gd name="T27" fmla="*/ 146 h 276"/>
                <a:gd name="T28" fmla="*/ 87 w 121"/>
                <a:gd name="T29" fmla="*/ 113 h 276"/>
                <a:gd name="T30" fmla="*/ 103 w 121"/>
                <a:gd name="T31" fmla="*/ 76 h 276"/>
                <a:gd name="T32" fmla="*/ 121 w 121"/>
                <a:gd name="T33" fmla="*/ 38 h 276"/>
                <a:gd name="T34" fmla="*/ 121 w 121"/>
                <a:gd name="T35" fmla="*/ 38 h 276"/>
                <a:gd name="T36" fmla="*/ 86 w 121"/>
                <a:gd name="T37" fmla="*/ 0 h 276"/>
                <a:gd name="T38" fmla="*/ 86 w 121"/>
                <a:gd name="T3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276">
                  <a:moveTo>
                    <a:pt x="86" y="0"/>
                  </a:moveTo>
                  <a:lnTo>
                    <a:pt x="86" y="0"/>
                  </a:lnTo>
                  <a:lnTo>
                    <a:pt x="70" y="33"/>
                  </a:lnTo>
                  <a:lnTo>
                    <a:pt x="56" y="67"/>
                  </a:lnTo>
                  <a:lnTo>
                    <a:pt x="32" y="127"/>
                  </a:lnTo>
                  <a:lnTo>
                    <a:pt x="13" y="183"/>
                  </a:lnTo>
                  <a:lnTo>
                    <a:pt x="0" y="228"/>
                  </a:lnTo>
                  <a:lnTo>
                    <a:pt x="0" y="228"/>
                  </a:lnTo>
                  <a:lnTo>
                    <a:pt x="17" y="252"/>
                  </a:lnTo>
                  <a:lnTo>
                    <a:pt x="36" y="276"/>
                  </a:lnTo>
                  <a:lnTo>
                    <a:pt x="36" y="276"/>
                  </a:lnTo>
                  <a:lnTo>
                    <a:pt x="48" y="234"/>
                  </a:lnTo>
                  <a:lnTo>
                    <a:pt x="64" y="180"/>
                  </a:lnTo>
                  <a:lnTo>
                    <a:pt x="75" y="146"/>
                  </a:lnTo>
                  <a:lnTo>
                    <a:pt x="87" y="113"/>
                  </a:lnTo>
                  <a:lnTo>
                    <a:pt x="103" y="76"/>
                  </a:lnTo>
                  <a:lnTo>
                    <a:pt x="121" y="38"/>
                  </a:lnTo>
                  <a:lnTo>
                    <a:pt x="121" y="38"/>
                  </a:lnTo>
                  <a:lnTo>
                    <a:pt x="86" y="0"/>
                  </a:lnTo>
                  <a:lnTo>
                    <a:pt x="86"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39" name="Freeform 281">
              <a:extLst>
                <a:ext uri="{FF2B5EF4-FFF2-40B4-BE49-F238E27FC236}">
                  <a16:creationId xmlns:a16="http://schemas.microsoft.com/office/drawing/2014/main" id="{B5FF829F-27DE-4B05-AD1A-F264EF669BA0}"/>
                </a:ext>
              </a:extLst>
            </p:cNvPr>
            <p:cNvSpPr>
              <a:spLocks/>
            </p:cNvSpPr>
            <p:nvPr/>
          </p:nvSpPr>
          <p:spPr bwMode="auto">
            <a:xfrm>
              <a:off x="3150658" y="2784247"/>
              <a:ext cx="35826" cy="62156"/>
            </a:xfrm>
            <a:custGeom>
              <a:avLst/>
              <a:gdLst>
                <a:gd name="T0" fmla="*/ 60 w 165"/>
                <a:gd name="T1" fmla="*/ 246 h 287"/>
                <a:gd name="T2" fmla="*/ 60 w 165"/>
                <a:gd name="T3" fmla="*/ 246 h 287"/>
                <a:gd name="T4" fmla="*/ 71 w 165"/>
                <a:gd name="T5" fmla="*/ 214 h 287"/>
                <a:gd name="T6" fmla="*/ 82 w 165"/>
                <a:gd name="T7" fmla="*/ 182 h 287"/>
                <a:gd name="T8" fmla="*/ 95 w 165"/>
                <a:gd name="T9" fmla="*/ 152 h 287"/>
                <a:gd name="T10" fmla="*/ 108 w 165"/>
                <a:gd name="T11" fmla="*/ 122 h 287"/>
                <a:gd name="T12" fmla="*/ 137 w 165"/>
                <a:gd name="T13" fmla="*/ 66 h 287"/>
                <a:gd name="T14" fmla="*/ 165 w 165"/>
                <a:gd name="T15" fmla="*/ 16 h 287"/>
                <a:gd name="T16" fmla="*/ 165 w 165"/>
                <a:gd name="T17" fmla="*/ 16 h 287"/>
                <a:gd name="T18" fmla="*/ 118 w 165"/>
                <a:gd name="T19" fmla="*/ 0 h 287"/>
                <a:gd name="T20" fmla="*/ 118 w 165"/>
                <a:gd name="T21" fmla="*/ 0 h 287"/>
                <a:gd name="T22" fmla="*/ 102 w 165"/>
                <a:gd name="T23" fmla="*/ 31 h 287"/>
                <a:gd name="T24" fmla="*/ 84 w 165"/>
                <a:gd name="T25" fmla="*/ 63 h 287"/>
                <a:gd name="T26" fmla="*/ 67 w 165"/>
                <a:gd name="T27" fmla="*/ 96 h 287"/>
                <a:gd name="T28" fmla="*/ 51 w 165"/>
                <a:gd name="T29" fmla="*/ 133 h 287"/>
                <a:gd name="T30" fmla="*/ 36 w 165"/>
                <a:gd name="T31" fmla="*/ 169 h 287"/>
                <a:gd name="T32" fmla="*/ 22 w 165"/>
                <a:gd name="T33" fmla="*/ 208 h 287"/>
                <a:gd name="T34" fmla="*/ 9 w 165"/>
                <a:gd name="T35" fmla="*/ 248 h 287"/>
                <a:gd name="T36" fmla="*/ 0 w 165"/>
                <a:gd name="T37" fmla="*/ 287 h 287"/>
                <a:gd name="T38" fmla="*/ 0 w 165"/>
                <a:gd name="T39" fmla="*/ 287 h 287"/>
                <a:gd name="T40" fmla="*/ 4 w 165"/>
                <a:gd name="T41" fmla="*/ 283 h 287"/>
                <a:gd name="T42" fmla="*/ 4 w 165"/>
                <a:gd name="T43" fmla="*/ 283 h 287"/>
                <a:gd name="T44" fmla="*/ 31 w 165"/>
                <a:gd name="T45" fmla="*/ 264 h 287"/>
                <a:gd name="T46" fmla="*/ 60 w 165"/>
                <a:gd name="T47" fmla="*/ 246 h 287"/>
                <a:gd name="T48" fmla="*/ 60 w 165"/>
                <a:gd name="T49" fmla="*/ 2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287">
                  <a:moveTo>
                    <a:pt x="60" y="246"/>
                  </a:moveTo>
                  <a:lnTo>
                    <a:pt x="60" y="246"/>
                  </a:lnTo>
                  <a:lnTo>
                    <a:pt x="71" y="214"/>
                  </a:lnTo>
                  <a:lnTo>
                    <a:pt x="82" y="182"/>
                  </a:lnTo>
                  <a:lnTo>
                    <a:pt x="95" y="152"/>
                  </a:lnTo>
                  <a:lnTo>
                    <a:pt x="108" y="122"/>
                  </a:lnTo>
                  <a:lnTo>
                    <a:pt x="137" y="66"/>
                  </a:lnTo>
                  <a:lnTo>
                    <a:pt x="165" y="16"/>
                  </a:lnTo>
                  <a:lnTo>
                    <a:pt x="165" y="16"/>
                  </a:lnTo>
                  <a:lnTo>
                    <a:pt x="118" y="0"/>
                  </a:lnTo>
                  <a:lnTo>
                    <a:pt x="118" y="0"/>
                  </a:lnTo>
                  <a:lnTo>
                    <a:pt x="102" y="31"/>
                  </a:lnTo>
                  <a:lnTo>
                    <a:pt x="84" y="63"/>
                  </a:lnTo>
                  <a:lnTo>
                    <a:pt x="67" y="96"/>
                  </a:lnTo>
                  <a:lnTo>
                    <a:pt x="51" y="133"/>
                  </a:lnTo>
                  <a:lnTo>
                    <a:pt x="36" y="169"/>
                  </a:lnTo>
                  <a:lnTo>
                    <a:pt x="22" y="208"/>
                  </a:lnTo>
                  <a:lnTo>
                    <a:pt x="9" y="248"/>
                  </a:lnTo>
                  <a:lnTo>
                    <a:pt x="0" y="287"/>
                  </a:lnTo>
                  <a:lnTo>
                    <a:pt x="0" y="287"/>
                  </a:lnTo>
                  <a:lnTo>
                    <a:pt x="4" y="283"/>
                  </a:lnTo>
                  <a:lnTo>
                    <a:pt x="4" y="283"/>
                  </a:lnTo>
                  <a:lnTo>
                    <a:pt x="31" y="264"/>
                  </a:lnTo>
                  <a:lnTo>
                    <a:pt x="60" y="246"/>
                  </a:lnTo>
                  <a:lnTo>
                    <a:pt x="60" y="246"/>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0" name="Freeform 282">
              <a:extLst>
                <a:ext uri="{FF2B5EF4-FFF2-40B4-BE49-F238E27FC236}">
                  <a16:creationId xmlns:a16="http://schemas.microsoft.com/office/drawing/2014/main" id="{523C4DEF-DD52-4CFF-A6EA-7D1C9D3FD52D}"/>
                </a:ext>
              </a:extLst>
            </p:cNvPr>
            <p:cNvSpPr>
              <a:spLocks/>
            </p:cNvSpPr>
            <p:nvPr/>
          </p:nvSpPr>
          <p:spPr bwMode="auto">
            <a:xfrm>
              <a:off x="3182167" y="2753170"/>
              <a:ext cx="27625" cy="25466"/>
            </a:xfrm>
            <a:custGeom>
              <a:avLst/>
              <a:gdLst>
                <a:gd name="T0" fmla="*/ 46 w 127"/>
                <a:gd name="T1" fmla="*/ 118 h 118"/>
                <a:gd name="T2" fmla="*/ 46 w 127"/>
                <a:gd name="T3" fmla="*/ 118 h 118"/>
                <a:gd name="T4" fmla="*/ 70 w 127"/>
                <a:gd name="T5" fmla="*/ 83 h 118"/>
                <a:gd name="T6" fmla="*/ 92 w 127"/>
                <a:gd name="T7" fmla="*/ 53 h 118"/>
                <a:gd name="T8" fmla="*/ 127 w 127"/>
                <a:gd name="T9" fmla="*/ 6 h 118"/>
                <a:gd name="T10" fmla="*/ 127 w 127"/>
                <a:gd name="T11" fmla="*/ 6 h 118"/>
                <a:gd name="T12" fmla="*/ 100 w 127"/>
                <a:gd name="T13" fmla="*/ 3 h 118"/>
                <a:gd name="T14" fmla="*/ 73 w 127"/>
                <a:gd name="T15" fmla="*/ 0 h 118"/>
                <a:gd name="T16" fmla="*/ 73 w 127"/>
                <a:gd name="T17" fmla="*/ 0 h 118"/>
                <a:gd name="T18" fmla="*/ 38 w 127"/>
                <a:gd name="T19" fmla="*/ 45 h 118"/>
                <a:gd name="T20" fmla="*/ 19 w 127"/>
                <a:gd name="T21" fmla="*/ 72 h 118"/>
                <a:gd name="T22" fmla="*/ 0 w 127"/>
                <a:gd name="T23" fmla="*/ 102 h 118"/>
                <a:gd name="T24" fmla="*/ 0 w 127"/>
                <a:gd name="T25" fmla="*/ 102 h 118"/>
                <a:gd name="T26" fmla="*/ 46 w 127"/>
                <a:gd name="T27" fmla="*/ 118 h 118"/>
                <a:gd name="T28" fmla="*/ 46 w 127"/>
                <a:gd name="T2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18">
                  <a:moveTo>
                    <a:pt x="46" y="118"/>
                  </a:moveTo>
                  <a:lnTo>
                    <a:pt x="46" y="118"/>
                  </a:lnTo>
                  <a:lnTo>
                    <a:pt x="70" y="83"/>
                  </a:lnTo>
                  <a:lnTo>
                    <a:pt x="92" y="53"/>
                  </a:lnTo>
                  <a:lnTo>
                    <a:pt x="127" y="6"/>
                  </a:lnTo>
                  <a:lnTo>
                    <a:pt x="127" y="6"/>
                  </a:lnTo>
                  <a:lnTo>
                    <a:pt x="100" y="3"/>
                  </a:lnTo>
                  <a:lnTo>
                    <a:pt x="73" y="0"/>
                  </a:lnTo>
                  <a:lnTo>
                    <a:pt x="73" y="0"/>
                  </a:lnTo>
                  <a:lnTo>
                    <a:pt x="38" y="45"/>
                  </a:lnTo>
                  <a:lnTo>
                    <a:pt x="19" y="72"/>
                  </a:lnTo>
                  <a:lnTo>
                    <a:pt x="0" y="102"/>
                  </a:lnTo>
                  <a:lnTo>
                    <a:pt x="0" y="102"/>
                  </a:lnTo>
                  <a:lnTo>
                    <a:pt x="46" y="118"/>
                  </a:lnTo>
                  <a:lnTo>
                    <a:pt x="46" y="118"/>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1" name="Freeform 283">
              <a:extLst>
                <a:ext uri="{FF2B5EF4-FFF2-40B4-BE49-F238E27FC236}">
                  <a16:creationId xmlns:a16="http://schemas.microsoft.com/office/drawing/2014/main" id="{F233E4BD-9EE6-4304-9831-230582E2D95F}"/>
                </a:ext>
              </a:extLst>
            </p:cNvPr>
            <p:cNvSpPr>
              <a:spLocks/>
            </p:cNvSpPr>
            <p:nvPr/>
          </p:nvSpPr>
          <p:spPr bwMode="auto">
            <a:xfrm>
              <a:off x="3145478" y="2852014"/>
              <a:ext cx="27193" cy="109204"/>
            </a:xfrm>
            <a:custGeom>
              <a:avLst/>
              <a:gdLst>
                <a:gd name="T0" fmla="*/ 8 w 126"/>
                <a:gd name="T1" fmla="*/ 46 h 505"/>
                <a:gd name="T2" fmla="*/ 8 w 126"/>
                <a:gd name="T3" fmla="*/ 46 h 505"/>
                <a:gd name="T4" fmla="*/ 4 w 126"/>
                <a:gd name="T5" fmla="*/ 75 h 505"/>
                <a:gd name="T6" fmla="*/ 1 w 126"/>
                <a:gd name="T7" fmla="*/ 103 h 505"/>
                <a:gd name="T8" fmla="*/ 0 w 126"/>
                <a:gd name="T9" fmla="*/ 134 h 505"/>
                <a:gd name="T10" fmla="*/ 0 w 126"/>
                <a:gd name="T11" fmla="*/ 164 h 505"/>
                <a:gd name="T12" fmla="*/ 0 w 126"/>
                <a:gd name="T13" fmla="*/ 164 h 505"/>
                <a:gd name="T14" fmla="*/ 1 w 126"/>
                <a:gd name="T15" fmla="*/ 207 h 505"/>
                <a:gd name="T16" fmla="*/ 4 w 126"/>
                <a:gd name="T17" fmla="*/ 248 h 505"/>
                <a:gd name="T18" fmla="*/ 9 w 126"/>
                <a:gd name="T19" fmla="*/ 290 h 505"/>
                <a:gd name="T20" fmla="*/ 17 w 126"/>
                <a:gd name="T21" fmla="*/ 330 h 505"/>
                <a:gd name="T22" fmla="*/ 27 w 126"/>
                <a:gd name="T23" fmla="*/ 368 h 505"/>
                <a:gd name="T24" fmla="*/ 38 w 126"/>
                <a:gd name="T25" fmla="*/ 406 h 505"/>
                <a:gd name="T26" fmla="*/ 49 w 126"/>
                <a:gd name="T27" fmla="*/ 444 h 505"/>
                <a:gd name="T28" fmla="*/ 63 w 126"/>
                <a:gd name="T29" fmla="*/ 480 h 505"/>
                <a:gd name="T30" fmla="*/ 63 w 126"/>
                <a:gd name="T31" fmla="*/ 480 h 505"/>
                <a:gd name="T32" fmla="*/ 94 w 126"/>
                <a:gd name="T33" fmla="*/ 492 h 505"/>
                <a:gd name="T34" fmla="*/ 126 w 126"/>
                <a:gd name="T35" fmla="*/ 505 h 505"/>
                <a:gd name="T36" fmla="*/ 126 w 126"/>
                <a:gd name="T37" fmla="*/ 505 h 505"/>
                <a:gd name="T38" fmla="*/ 110 w 126"/>
                <a:gd name="T39" fmla="*/ 467 h 505"/>
                <a:gd name="T40" fmla="*/ 94 w 126"/>
                <a:gd name="T41" fmla="*/ 427 h 505"/>
                <a:gd name="T42" fmla="*/ 81 w 126"/>
                <a:gd name="T43" fmla="*/ 385 h 505"/>
                <a:gd name="T44" fmla="*/ 70 w 126"/>
                <a:gd name="T45" fmla="*/ 344 h 505"/>
                <a:gd name="T46" fmla="*/ 60 w 126"/>
                <a:gd name="T47" fmla="*/ 299 h 505"/>
                <a:gd name="T48" fmla="*/ 52 w 126"/>
                <a:gd name="T49" fmla="*/ 255 h 505"/>
                <a:gd name="T50" fmla="*/ 47 w 126"/>
                <a:gd name="T51" fmla="*/ 210 h 505"/>
                <a:gd name="T52" fmla="*/ 46 w 126"/>
                <a:gd name="T53" fmla="*/ 164 h 505"/>
                <a:gd name="T54" fmla="*/ 46 w 126"/>
                <a:gd name="T55" fmla="*/ 164 h 505"/>
                <a:gd name="T56" fmla="*/ 47 w 126"/>
                <a:gd name="T57" fmla="*/ 121 h 505"/>
                <a:gd name="T58" fmla="*/ 51 w 126"/>
                <a:gd name="T59" fmla="*/ 81 h 505"/>
                <a:gd name="T60" fmla="*/ 57 w 126"/>
                <a:gd name="T61" fmla="*/ 39 h 505"/>
                <a:gd name="T62" fmla="*/ 65 w 126"/>
                <a:gd name="T63" fmla="*/ 0 h 505"/>
                <a:gd name="T64" fmla="*/ 65 w 126"/>
                <a:gd name="T65" fmla="*/ 0 h 505"/>
                <a:gd name="T66" fmla="*/ 57 w 126"/>
                <a:gd name="T67" fmla="*/ 6 h 505"/>
                <a:gd name="T68" fmla="*/ 57 w 126"/>
                <a:gd name="T69" fmla="*/ 6 h 505"/>
                <a:gd name="T70" fmla="*/ 32 w 126"/>
                <a:gd name="T71" fmla="*/ 25 h 505"/>
                <a:gd name="T72" fmla="*/ 8 w 126"/>
                <a:gd name="T73" fmla="*/ 46 h 505"/>
                <a:gd name="T74" fmla="*/ 8 w 126"/>
                <a:gd name="T75" fmla="*/ 4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505">
                  <a:moveTo>
                    <a:pt x="8" y="46"/>
                  </a:moveTo>
                  <a:lnTo>
                    <a:pt x="8" y="46"/>
                  </a:lnTo>
                  <a:lnTo>
                    <a:pt x="4" y="75"/>
                  </a:lnTo>
                  <a:lnTo>
                    <a:pt x="1" y="103"/>
                  </a:lnTo>
                  <a:lnTo>
                    <a:pt x="0" y="134"/>
                  </a:lnTo>
                  <a:lnTo>
                    <a:pt x="0" y="164"/>
                  </a:lnTo>
                  <a:lnTo>
                    <a:pt x="0" y="164"/>
                  </a:lnTo>
                  <a:lnTo>
                    <a:pt x="1" y="207"/>
                  </a:lnTo>
                  <a:lnTo>
                    <a:pt x="4" y="248"/>
                  </a:lnTo>
                  <a:lnTo>
                    <a:pt x="9" y="290"/>
                  </a:lnTo>
                  <a:lnTo>
                    <a:pt x="17" y="330"/>
                  </a:lnTo>
                  <a:lnTo>
                    <a:pt x="27" y="368"/>
                  </a:lnTo>
                  <a:lnTo>
                    <a:pt x="38" y="406"/>
                  </a:lnTo>
                  <a:lnTo>
                    <a:pt x="49" y="444"/>
                  </a:lnTo>
                  <a:lnTo>
                    <a:pt x="63" y="480"/>
                  </a:lnTo>
                  <a:lnTo>
                    <a:pt x="63" y="480"/>
                  </a:lnTo>
                  <a:lnTo>
                    <a:pt x="94" y="492"/>
                  </a:lnTo>
                  <a:lnTo>
                    <a:pt x="126" y="505"/>
                  </a:lnTo>
                  <a:lnTo>
                    <a:pt x="126" y="505"/>
                  </a:lnTo>
                  <a:lnTo>
                    <a:pt x="110" y="467"/>
                  </a:lnTo>
                  <a:lnTo>
                    <a:pt x="94" y="427"/>
                  </a:lnTo>
                  <a:lnTo>
                    <a:pt x="81" y="385"/>
                  </a:lnTo>
                  <a:lnTo>
                    <a:pt x="70" y="344"/>
                  </a:lnTo>
                  <a:lnTo>
                    <a:pt x="60" y="299"/>
                  </a:lnTo>
                  <a:lnTo>
                    <a:pt x="52" y="255"/>
                  </a:lnTo>
                  <a:lnTo>
                    <a:pt x="47" y="210"/>
                  </a:lnTo>
                  <a:lnTo>
                    <a:pt x="46" y="164"/>
                  </a:lnTo>
                  <a:lnTo>
                    <a:pt x="46" y="164"/>
                  </a:lnTo>
                  <a:lnTo>
                    <a:pt x="47" y="121"/>
                  </a:lnTo>
                  <a:lnTo>
                    <a:pt x="51" y="81"/>
                  </a:lnTo>
                  <a:lnTo>
                    <a:pt x="57" y="39"/>
                  </a:lnTo>
                  <a:lnTo>
                    <a:pt x="65" y="0"/>
                  </a:lnTo>
                  <a:lnTo>
                    <a:pt x="65" y="0"/>
                  </a:lnTo>
                  <a:lnTo>
                    <a:pt x="57" y="6"/>
                  </a:lnTo>
                  <a:lnTo>
                    <a:pt x="57" y="6"/>
                  </a:lnTo>
                  <a:lnTo>
                    <a:pt x="32" y="25"/>
                  </a:lnTo>
                  <a:lnTo>
                    <a:pt x="8" y="46"/>
                  </a:lnTo>
                  <a:lnTo>
                    <a:pt x="8" y="46"/>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2" name="Freeform 284">
              <a:extLst>
                <a:ext uri="{FF2B5EF4-FFF2-40B4-BE49-F238E27FC236}">
                  <a16:creationId xmlns:a16="http://schemas.microsoft.com/office/drawing/2014/main" id="{1CC6BDDE-DF5F-48AF-91AC-611E6C5DE1EF}"/>
                </a:ext>
              </a:extLst>
            </p:cNvPr>
            <p:cNvSpPr>
              <a:spLocks/>
            </p:cNvSpPr>
            <p:nvPr/>
          </p:nvSpPr>
          <p:spPr bwMode="auto">
            <a:xfrm>
              <a:off x="3165333" y="2968988"/>
              <a:ext cx="45322" cy="54386"/>
            </a:xfrm>
            <a:custGeom>
              <a:avLst/>
              <a:gdLst>
                <a:gd name="T0" fmla="*/ 0 w 210"/>
                <a:gd name="T1" fmla="*/ 0 h 250"/>
                <a:gd name="T2" fmla="*/ 0 w 210"/>
                <a:gd name="T3" fmla="*/ 0 h 250"/>
                <a:gd name="T4" fmla="*/ 19 w 210"/>
                <a:gd name="T5" fmla="*/ 41 h 250"/>
                <a:gd name="T6" fmla="*/ 41 w 210"/>
                <a:gd name="T7" fmla="*/ 79 h 250"/>
                <a:gd name="T8" fmla="*/ 62 w 210"/>
                <a:gd name="T9" fmla="*/ 116 h 250"/>
                <a:gd name="T10" fmla="*/ 82 w 210"/>
                <a:gd name="T11" fmla="*/ 150 h 250"/>
                <a:gd name="T12" fmla="*/ 103 w 210"/>
                <a:gd name="T13" fmla="*/ 180 h 250"/>
                <a:gd name="T14" fmla="*/ 122 w 210"/>
                <a:gd name="T15" fmla="*/ 207 h 250"/>
                <a:gd name="T16" fmla="*/ 156 w 210"/>
                <a:gd name="T17" fmla="*/ 250 h 250"/>
                <a:gd name="T18" fmla="*/ 156 w 210"/>
                <a:gd name="T19" fmla="*/ 250 h 250"/>
                <a:gd name="T20" fmla="*/ 183 w 210"/>
                <a:gd name="T21" fmla="*/ 247 h 250"/>
                <a:gd name="T22" fmla="*/ 210 w 210"/>
                <a:gd name="T23" fmla="*/ 242 h 250"/>
                <a:gd name="T24" fmla="*/ 210 w 210"/>
                <a:gd name="T25" fmla="*/ 242 h 250"/>
                <a:gd name="T26" fmla="*/ 183 w 210"/>
                <a:gd name="T27" fmla="*/ 209 h 250"/>
                <a:gd name="T28" fmla="*/ 148 w 210"/>
                <a:gd name="T29" fmla="*/ 159 h 250"/>
                <a:gd name="T30" fmla="*/ 127 w 210"/>
                <a:gd name="T31" fmla="*/ 130 h 250"/>
                <a:gd name="T32" fmla="*/ 106 w 210"/>
                <a:gd name="T33" fmla="*/ 97 h 250"/>
                <a:gd name="T34" fmla="*/ 84 w 210"/>
                <a:gd name="T35" fmla="*/ 60 h 250"/>
                <a:gd name="T36" fmla="*/ 63 w 210"/>
                <a:gd name="T37" fmla="*/ 20 h 250"/>
                <a:gd name="T38" fmla="*/ 63 w 210"/>
                <a:gd name="T39" fmla="*/ 20 h 250"/>
                <a:gd name="T40" fmla="*/ 31 w 210"/>
                <a:gd name="T41" fmla="*/ 11 h 250"/>
                <a:gd name="T42" fmla="*/ 0 w 210"/>
                <a:gd name="T43" fmla="*/ 0 h 250"/>
                <a:gd name="T44" fmla="*/ 0 w 210"/>
                <a:gd name="T4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0" h="250">
                  <a:moveTo>
                    <a:pt x="0" y="0"/>
                  </a:moveTo>
                  <a:lnTo>
                    <a:pt x="0" y="0"/>
                  </a:lnTo>
                  <a:lnTo>
                    <a:pt x="19" y="41"/>
                  </a:lnTo>
                  <a:lnTo>
                    <a:pt x="41" y="79"/>
                  </a:lnTo>
                  <a:lnTo>
                    <a:pt x="62" y="116"/>
                  </a:lnTo>
                  <a:lnTo>
                    <a:pt x="82" y="150"/>
                  </a:lnTo>
                  <a:lnTo>
                    <a:pt x="103" y="180"/>
                  </a:lnTo>
                  <a:lnTo>
                    <a:pt x="122" y="207"/>
                  </a:lnTo>
                  <a:lnTo>
                    <a:pt x="156" y="250"/>
                  </a:lnTo>
                  <a:lnTo>
                    <a:pt x="156" y="250"/>
                  </a:lnTo>
                  <a:lnTo>
                    <a:pt x="183" y="247"/>
                  </a:lnTo>
                  <a:lnTo>
                    <a:pt x="210" y="242"/>
                  </a:lnTo>
                  <a:lnTo>
                    <a:pt x="210" y="242"/>
                  </a:lnTo>
                  <a:lnTo>
                    <a:pt x="183" y="209"/>
                  </a:lnTo>
                  <a:lnTo>
                    <a:pt x="148" y="159"/>
                  </a:lnTo>
                  <a:lnTo>
                    <a:pt x="127" y="130"/>
                  </a:lnTo>
                  <a:lnTo>
                    <a:pt x="106" y="97"/>
                  </a:lnTo>
                  <a:lnTo>
                    <a:pt x="84" y="60"/>
                  </a:lnTo>
                  <a:lnTo>
                    <a:pt x="63" y="20"/>
                  </a:lnTo>
                  <a:lnTo>
                    <a:pt x="63" y="20"/>
                  </a:lnTo>
                  <a:lnTo>
                    <a:pt x="31" y="11"/>
                  </a:lnTo>
                  <a:lnTo>
                    <a:pt x="0" y="0"/>
                  </a:lnTo>
                  <a:lnTo>
                    <a:pt x="0"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3" name="Freeform 285">
              <a:extLst>
                <a:ext uri="{FF2B5EF4-FFF2-40B4-BE49-F238E27FC236}">
                  <a16:creationId xmlns:a16="http://schemas.microsoft.com/office/drawing/2014/main" id="{23C30D96-9DBF-463C-89DA-8E0A3C61C8DB}"/>
                </a:ext>
              </a:extLst>
            </p:cNvPr>
            <p:cNvSpPr>
              <a:spLocks/>
            </p:cNvSpPr>
            <p:nvPr/>
          </p:nvSpPr>
          <p:spPr bwMode="auto">
            <a:xfrm>
              <a:off x="3172671" y="2961219"/>
              <a:ext cx="123448" cy="21150"/>
            </a:xfrm>
            <a:custGeom>
              <a:avLst/>
              <a:gdLst>
                <a:gd name="T0" fmla="*/ 0 w 570"/>
                <a:gd name="T1" fmla="*/ 0 h 97"/>
                <a:gd name="T2" fmla="*/ 0 w 570"/>
                <a:gd name="T3" fmla="*/ 0 h 97"/>
                <a:gd name="T4" fmla="*/ 14 w 570"/>
                <a:gd name="T5" fmla="*/ 29 h 97"/>
                <a:gd name="T6" fmla="*/ 28 w 570"/>
                <a:gd name="T7" fmla="*/ 57 h 97"/>
                <a:gd name="T8" fmla="*/ 28 w 570"/>
                <a:gd name="T9" fmla="*/ 57 h 97"/>
                <a:gd name="T10" fmla="*/ 67 w 570"/>
                <a:gd name="T11" fmla="*/ 69 h 97"/>
                <a:gd name="T12" fmla="*/ 103 w 570"/>
                <a:gd name="T13" fmla="*/ 77 h 97"/>
                <a:gd name="T14" fmla="*/ 142 w 570"/>
                <a:gd name="T15" fmla="*/ 83 h 97"/>
                <a:gd name="T16" fmla="*/ 178 w 570"/>
                <a:gd name="T17" fmla="*/ 88 h 97"/>
                <a:gd name="T18" fmla="*/ 215 w 570"/>
                <a:gd name="T19" fmla="*/ 93 h 97"/>
                <a:gd name="T20" fmla="*/ 250 w 570"/>
                <a:gd name="T21" fmla="*/ 94 h 97"/>
                <a:gd name="T22" fmla="*/ 285 w 570"/>
                <a:gd name="T23" fmla="*/ 96 h 97"/>
                <a:gd name="T24" fmla="*/ 318 w 570"/>
                <a:gd name="T25" fmla="*/ 97 h 97"/>
                <a:gd name="T26" fmla="*/ 318 w 570"/>
                <a:gd name="T27" fmla="*/ 97 h 97"/>
                <a:gd name="T28" fmla="*/ 381 w 570"/>
                <a:gd name="T29" fmla="*/ 96 h 97"/>
                <a:gd name="T30" fmla="*/ 438 w 570"/>
                <a:gd name="T31" fmla="*/ 91 h 97"/>
                <a:gd name="T32" fmla="*/ 486 w 570"/>
                <a:gd name="T33" fmla="*/ 85 h 97"/>
                <a:gd name="T34" fmla="*/ 527 w 570"/>
                <a:gd name="T35" fmla="*/ 80 h 97"/>
                <a:gd name="T36" fmla="*/ 527 w 570"/>
                <a:gd name="T37" fmla="*/ 80 h 97"/>
                <a:gd name="T38" fmla="*/ 550 w 570"/>
                <a:gd name="T39" fmla="*/ 53 h 97"/>
                <a:gd name="T40" fmla="*/ 570 w 570"/>
                <a:gd name="T41" fmla="*/ 24 h 97"/>
                <a:gd name="T42" fmla="*/ 570 w 570"/>
                <a:gd name="T43" fmla="*/ 22 h 97"/>
                <a:gd name="T44" fmla="*/ 570 w 570"/>
                <a:gd name="T45" fmla="*/ 22 h 97"/>
                <a:gd name="T46" fmla="*/ 556 w 570"/>
                <a:gd name="T47" fmla="*/ 26 h 97"/>
                <a:gd name="T48" fmla="*/ 518 w 570"/>
                <a:gd name="T49" fmla="*/ 32 h 97"/>
                <a:gd name="T50" fmla="*/ 460 w 570"/>
                <a:gd name="T51" fmla="*/ 40 h 97"/>
                <a:gd name="T52" fmla="*/ 425 w 570"/>
                <a:gd name="T53" fmla="*/ 45 h 97"/>
                <a:gd name="T54" fmla="*/ 387 w 570"/>
                <a:gd name="T55" fmla="*/ 46 h 97"/>
                <a:gd name="T56" fmla="*/ 344 w 570"/>
                <a:gd name="T57" fmla="*/ 48 h 97"/>
                <a:gd name="T58" fmla="*/ 299 w 570"/>
                <a:gd name="T59" fmla="*/ 48 h 97"/>
                <a:gd name="T60" fmla="*/ 253 w 570"/>
                <a:gd name="T61" fmla="*/ 46 h 97"/>
                <a:gd name="T62" fmla="*/ 204 w 570"/>
                <a:gd name="T63" fmla="*/ 43 h 97"/>
                <a:gd name="T64" fmla="*/ 154 w 570"/>
                <a:gd name="T65" fmla="*/ 37 h 97"/>
                <a:gd name="T66" fmla="*/ 103 w 570"/>
                <a:gd name="T67" fmla="*/ 27 h 97"/>
                <a:gd name="T68" fmla="*/ 51 w 570"/>
                <a:gd name="T69" fmla="*/ 16 h 97"/>
                <a:gd name="T70" fmla="*/ 0 w 570"/>
                <a:gd name="T71" fmla="*/ 0 h 97"/>
                <a:gd name="T72" fmla="*/ 0 w 570"/>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97">
                  <a:moveTo>
                    <a:pt x="0" y="0"/>
                  </a:moveTo>
                  <a:lnTo>
                    <a:pt x="0" y="0"/>
                  </a:lnTo>
                  <a:lnTo>
                    <a:pt x="14" y="29"/>
                  </a:lnTo>
                  <a:lnTo>
                    <a:pt x="28" y="57"/>
                  </a:lnTo>
                  <a:lnTo>
                    <a:pt x="28" y="57"/>
                  </a:lnTo>
                  <a:lnTo>
                    <a:pt x="67" y="69"/>
                  </a:lnTo>
                  <a:lnTo>
                    <a:pt x="103" y="77"/>
                  </a:lnTo>
                  <a:lnTo>
                    <a:pt x="142" y="83"/>
                  </a:lnTo>
                  <a:lnTo>
                    <a:pt x="178" y="88"/>
                  </a:lnTo>
                  <a:lnTo>
                    <a:pt x="215" y="93"/>
                  </a:lnTo>
                  <a:lnTo>
                    <a:pt x="250" y="94"/>
                  </a:lnTo>
                  <a:lnTo>
                    <a:pt x="285" y="96"/>
                  </a:lnTo>
                  <a:lnTo>
                    <a:pt x="318" y="97"/>
                  </a:lnTo>
                  <a:lnTo>
                    <a:pt x="318" y="97"/>
                  </a:lnTo>
                  <a:lnTo>
                    <a:pt x="381" y="96"/>
                  </a:lnTo>
                  <a:lnTo>
                    <a:pt x="438" y="91"/>
                  </a:lnTo>
                  <a:lnTo>
                    <a:pt x="486" y="85"/>
                  </a:lnTo>
                  <a:lnTo>
                    <a:pt x="527" y="80"/>
                  </a:lnTo>
                  <a:lnTo>
                    <a:pt x="527" y="80"/>
                  </a:lnTo>
                  <a:lnTo>
                    <a:pt x="550" y="53"/>
                  </a:lnTo>
                  <a:lnTo>
                    <a:pt x="570" y="24"/>
                  </a:lnTo>
                  <a:lnTo>
                    <a:pt x="570" y="22"/>
                  </a:lnTo>
                  <a:lnTo>
                    <a:pt x="570" y="22"/>
                  </a:lnTo>
                  <a:lnTo>
                    <a:pt x="556" y="26"/>
                  </a:lnTo>
                  <a:lnTo>
                    <a:pt x="518" y="32"/>
                  </a:lnTo>
                  <a:lnTo>
                    <a:pt x="460" y="40"/>
                  </a:lnTo>
                  <a:lnTo>
                    <a:pt x="425" y="45"/>
                  </a:lnTo>
                  <a:lnTo>
                    <a:pt x="387" y="46"/>
                  </a:lnTo>
                  <a:lnTo>
                    <a:pt x="344" y="48"/>
                  </a:lnTo>
                  <a:lnTo>
                    <a:pt x="299" y="48"/>
                  </a:lnTo>
                  <a:lnTo>
                    <a:pt x="253" y="46"/>
                  </a:lnTo>
                  <a:lnTo>
                    <a:pt x="204" y="43"/>
                  </a:lnTo>
                  <a:lnTo>
                    <a:pt x="154" y="37"/>
                  </a:lnTo>
                  <a:lnTo>
                    <a:pt x="103" y="27"/>
                  </a:lnTo>
                  <a:lnTo>
                    <a:pt x="51" y="16"/>
                  </a:lnTo>
                  <a:lnTo>
                    <a:pt x="0" y="0"/>
                  </a:lnTo>
                  <a:lnTo>
                    <a:pt x="0"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4" name="Freeform 286">
              <a:extLst>
                <a:ext uri="{FF2B5EF4-FFF2-40B4-BE49-F238E27FC236}">
                  <a16:creationId xmlns:a16="http://schemas.microsoft.com/office/drawing/2014/main" id="{8C18E839-CD1A-41F6-BD3F-6EF425F85450}"/>
                </a:ext>
              </a:extLst>
            </p:cNvPr>
            <p:cNvSpPr>
              <a:spLocks/>
            </p:cNvSpPr>
            <p:nvPr/>
          </p:nvSpPr>
          <p:spPr bwMode="auto">
            <a:xfrm>
              <a:off x="3053539" y="2839497"/>
              <a:ext cx="45322" cy="78558"/>
            </a:xfrm>
            <a:custGeom>
              <a:avLst/>
              <a:gdLst>
                <a:gd name="T0" fmla="*/ 209 w 209"/>
                <a:gd name="T1" fmla="*/ 318 h 365"/>
                <a:gd name="T2" fmla="*/ 209 w 209"/>
                <a:gd name="T3" fmla="*/ 318 h 365"/>
                <a:gd name="T4" fmla="*/ 172 w 209"/>
                <a:gd name="T5" fmla="*/ 272 h 365"/>
                <a:gd name="T6" fmla="*/ 140 w 209"/>
                <a:gd name="T7" fmla="*/ 226 h 365"/>
                <a:gd name="T8" fmla="*/ 112 w 209"/>
                <a:gd name="T9" fmla="*/ 180 h 365"/>
                <a:gd name="T10" fmla="*/ 86 w 209"/>
                <a:gd name="T11" fmla="*/ 137 h 365"/>
                <a:gd name="T12" fmla="*/ 65 w 209"/>
                <a:gd name="T13" fmla="*/ 95 h 365"/>
                <a:gd name="T14" fmla="*/ 48 w 209"/>
                <a:gd name="T15" fmla="*/ 59 h 365"/>
                <a:gd name="T16" fmla="*/ 33 w 209"/>
                <a:gd name="T17" fmla="*/ 27 h 365"/>
                <a:gd name="T18" fmla="*/ 22 w 209"/>
                <a:gd name="T19" fmla="*/ 0 h 365"/>
                <a:gd name="T20" fmla="*/ 22 w 209"/>
                <a:gd name="T21" fmla="*/ 0 h 365"/>
                <a:gd name="T22" fmla="*/ 9 w 209"/>
                <a:gd name="T23" fmla="*/ 35 h 365"/>
                <a:gd name="T24" fmla="*/ 0 w 209"/>
                <a:gd name="T25" fmla="*/ 70 h 365"/>
                <a:gd name="T26" fmla="*/ 0 w 209"/>
                <a:gd name="T27" fmla="*/ 70 h 365"/>
                <a:gd name="T28" fmla="*/ 14 w 209"/>
                <a:gd name="T29" fmla="*/ 100 h 365"/>
                <a:gd name="T30" fmla="*/ 30 w 209"/>
                <a:gd name="T31" fmla="*/ 134 h 365"/>
                <a:gd name="T32" fmla="*/ 49 w 209"/>
                <a:gd name="T33" fmla="*/ 169 h 365"/>
                <a:gd name="T34" fmla="*/ 70 w 209"/>
                <a:gd name="T35" fmla="*/ 207 h 365"/>
                <a:gd name="T36" fmla="*/ 96 w 209"/>
                <a:gd name="T37" fmla="*/ 245 h 365"/>
                <a:gd name="T38" fmla="*/ 123 w 209"/>
                <a:gd name="T39" fmla="*/ 285 h 365"/>
                <a:gd name="T40" fmla="*/ 151 w 209"/>
                <a:gd name="T41" fmla="*/ 325 h 365"/>
                <a:gd name="T42" fmla="*/ 185 w 209"/>
                <a:gd name="T43" fmla="*/ 365 h 365"/>
                <a:gd name="T44" fmla="*/ 185 w 209"/>
                <a:gd name="T45" fmla="*/ 365 h 365"/>
                <a:gd name="T46" fmla="*/ 209 w 209"/>
                <a:gd name="T47" fmla="*/ 318 h 365"/>
                <a:gd name="T48" fmla="*/ 209 w 209"/>
                <a:gd name="T49" fmla="*/ 31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9" h="365">
                  <a:moveTo>
                    <a:pt x="209" y="318"/>
                  </a:moveTo>
                  <a:lnTo>
                    <a:pt x="209" y="318"/>
                  </a:lnTo>
                  <a:lnTo>
                    <a:pt x="172" y="272"/>
                  </a:lnTo>
                  <a:lnTo>
                    <a:pt x="140" y="226"/>
                  </a:lnTo>
                  <a:lnTo>
                    <a:pt x="112" y="180"/>
                  </a:lnTo>
                  <a:lnTo>
                    <a:pt x="86" y="137"/>
                  </a:lnTo>
                  <a:lnTo>
                    <a:pt x="65" y="95"/>
                  </a:lnTo>
                  <a:lnTo>
                    <a:pt x="48" y="59"/>
                  </a:lnTo>
                  <a:lnTo>
                    <a:pt x="33" y="27"/>
                  </a:lnTo>
                  <a:lnTo>
                    <a:pt x="22" y="0"/>
                  </a:lnTo>
                  <a:lnTo>
                    <a:pt x="22" y="0"/>
                  </a:lnTo>
                  <a:lnTo>
                    <a:pt x="9" y="35"/>
                  </a:lnTo>
                  <a:lnTo>
                    <a:pt x="0" y="70"/>
                  </a:lnTo>
                  <a:lnTo>
                    <a:pt x="0" y="70"/>
                  </a:lnTo>
                  <a:lnTo>
                    <a:pt x="14" y="100"/>
                  </a:lnTo>
                  <a:lnTo>
                    <a:pt x="30" y="134"/>
                  </a:lnTo>
                  <a:lnTo>
                    <a:pt x="49" y="169"/>
                  </a:lnTo>
                  <a:lnTo>
                    <a:pt x="70" y="207"/>
                  </a:lnTo>
                  <a:lnTo>
                    <a:pt x="96" y="245"/>
                  </a:lnTo>
                  <a:lnTo>
                    <a:pt x="123" y="285"/>
                  </a:lnTo>
                  <a:lnTo>
                    <a:pt x="151" y="325"/>
                  </a:lnTo>
                  <a:lnTo>
                    <a:pt x="185" y="365"/>
                  </a:lnTo>
                  <a:lnTo>
                    <a:pt x="185" y="365"/>
                  </a:lnTo>
                  <a:lnTo>
                    <a:pt x="209" y="318"/>
                  </a:lnTo>
                  <a:lnTo>
                    <a:pt x="209" y="318"/>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5" name="Freeform 287">
              <a:extLst>
                <a:ext uri="{FF2B5EF4-FFF2-40B4-BE49-F238E27FC236}">
                  <a16:creationId xmlns:a16="http://schemas.microsoft.com/office/drawing/2014/main" id="{1548FB81-B9CB-4946-9331-5F93A47EA5C6}"/>
                </a:ext>
              </a:extLst>
            </p:cNvPr>
            <p:cNvSpPr>
              <a:spLocks/>
            </p:cNvSpPr>
            <p:nvPr/>
          </p:nvSpPr>
          <p:spPr bwMode="auto">
            <a:xfrm>
              <a:off x="3101019" y="2916328"/>
              <a:ext cx="64314" cy="52660"/>
            </a:xfrm>
            <a:custGeom>
              <a:avLst/>
              <a:gdLst>
                <a:gd name="T0" fmla="*/ 212 w 297"/>
                <a:gd name="T1" fmla="*/ 153 h 244"/>
                <a:gd name="T2" fmla="*/ 212 w 297"/>
                <a:gd name="T3" fmla="*/ 153 h 244"/>
                <a:gd name="T4" fmla="*/ 185 w 297"/>
                <a:gd name="T5" fmla="*/ 137 h 244"/>
                <a:gd name="T6" fmla="*/ 159 w 297"/>
                <a:gd name="T7" fmla="*/ 119 h 244"/>
                <a:gd name="T8" fmla="*/ 134 w 297"/>
                <a:gd name="T9" fmla="*/ 102 h 244"/>
                <a:gd name="T10" fmla="*/ 110 w 297"/>
                <a:gd name="T11" fmla="*/ 83 h 244"/>
                <a:gd name="T12" fmla="*/ 86 w 297"/>
                <a:gd name="T13" fmla="*/ 64 h 244"/>
                <a:gd name="T14" fmla="*/ 64 w 297"/>
                <a:gd name="T15" fmla="*/ 43 h 244"/>
                <a:gd name="T16" fmla="*/ 43 w 297"/>
                <a:gd name="T17" fmla="*/ 22 h 244"/>
                <a:gd name="T18" fmla="*/ 22 w 297"/>
                <a:gd name="T19" fmla="*/ 0 h 244"/>
                <a:gd name="T20" fmla="*/ 22 w 297"/>
                <a:gd name="T21" fmla="*/ 0 h 244"/>
                <a:gd name="T22" fmla="*/ 0 w 297"/>
                <a:gd name="T23" fmla="*/ 46 h 244"/>
                <a:gd name="T24" fmla="*/ 0 w 297"/>
                <a:gd name="T25" fmla="*/ 46 h 244"/>
                <a:gd name="T26" fmla="*/ 21 w 297"/>
                <a:gd name="T27" fmla="*/ 67 h 244"/>
                <a:gd name="T28" fmla="*/ 41 w 297"/>
                <a:gd name="T29" fmla="*/ 86 h 244"/>
                <a:gd name="T30" fmla="*/ 64 w 297"/>
                <a:gd name="T31" fmla="*/ 107 h 244"/>
                <a:gd name="T32" fmla="*/ 88 w 297"/>
                <a:gd name="T33" fmla="*/ 126 h 244"/>
                <a:gd name="T34" fmla="*/ 112 w 297"/>
                <a:gd name="T35" fmla="*/ 143 h 244"/>
                <a:gd name="T36" fmla="*/ 137 w 297"/>
                <a:gd name="T37" fmla="*/ 162 h 244"/>
                <a:gd name="T38" fmla="*/ 163 w 297"/>
                <a:gd name="T39" fmla="*/ 178 h 244"/>
                <a:gd name="T40" fmla="*/ 190 w 297"/>
                <a:gd name="T41" fmla="*/ 194 h 244"/>
                <a:gd name="T42" fmla="*/ 190 w 297"/>
                <a:gd name="T43" fmla="*/ 194 h 244"/>
                <a:gd name="T44" fmla="*/ 215 w 297"/>
                <a:gd name="T45" fmla="*/ 209 h 244"/>
                <a:gd name="T46" fmla="*/ 242 w 297"/>
                <a:gd name="T47" fmla="*/ 221 h 244"/>
                <a:gd name="T48" fmla="*/ 269 w 297"/>
                <a:gd name="T49" fmla="*/ 233 h 244"/>
                <a:gd name="T50" fmla="*/ 297 w 297"/>
                <a:gd name="T51" fmla="*/ 244 h 244"/>
                <a:gd name="T52" fmla="*/ 297 w 297"/>
                <a:gd name="T53" fmla="*/ 244 h 244"/>
                <a:gd name="T54" fmla="*/ 282 w 297"/>
                <a:gd name="T55" fmla="*/ 213 h 244"/>
                <a:gd name="T56" fmla="*/ 269 w 297"/>
                <a:gd name="T57" fmla="*/ 182 h 244"/>
                <a:gd name="T58" fmla="*/ 269 w 297"/>
                <a:gd name="T59" fmla="*/ 182 h 244"/>
                <a:gd name="T60" fmla="*/ 241 w 297"/>
                <a:gd name="T61" fmla="*/ 169 h 244"/>
                <a:gd name="T62" fmla="*/ 212 w 297"/>
                <a:gd name="T63" fmla="*/ 153 h 244"/>
                <a:gd name="T64" fmla="*/ 212 w 297"/>
                <a:gd name="T65" fmla="*/ 15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244">
                  <a:moveTo>
                    <a:pt x="212" y="153"/>
                  </a:moveTo>
                  <a:lnTo>
                    <a:pt x="212" y="153"/>
                  </a:lnTo>
                  <a:lnTo>
                    <a:pt x="185" y="137"/>
                  </a:lnTo>
                  <a:lnTo>
                    <a:pt x="159" y="119"/>
                  </a:lnTo>
                  <a:lnTo>
                    <a:pt x="134" y="102"/>
                  </a:lnTo>
                  <a:lnTo>
                    <a:pt x="110" y="83"/>
                  </a:lnTo>
                  <a:lnTo>
                    <a:pt x="86" y="64"/>
                  </a:lnTo>
                  <a:lnTo>
                    <a:pt x="64" y="43"/>
                  </a:lnTo>
                  <a:lnTo>
                    <a:pt x="43" y="22"/>
                  </a:lnTo>
                  <a:lnTo>
                    <a:pt x="22" y="0"/>
                  </a:lnTo>
                  <a:lnTo>
                    <a:pt x="22" y="0"/>
                  </a:lnTo>
                  <a:lnTo>
                    <a:pt x="0" y="46"/>
                  </a:lnTo>
                  <a:lnTo>
                    <a:pt x="0" y="46"/>
                  </a:lnTo>
                  <a:lnTo>
                    <a:pt x="21" y="67"/>
                  </a:lnTo>
                  <a:lnTo>
                    <a:pt x="41" y="86"/>
                  </a:lnTo>
                  <a:lnTo>
                    <a:pt x="64" y="107"/>
                  </a:lnTo>
                  <a:lnTo>
                    <a:pt x="88" y="126"/>
                  </a:lnTo>
                  <a:lnTo>
                    <a:pt x="112" y="143"/>
                  </a:lnTo>
                  <a:lnTo>
                    <a:pt x="137" y="162"/>
                  </a:lnTo>
                  <a:lnTo>
                    <a:pt x="163" y="178"/>
                  </a:lnTo>
                  <a:lnTo>
                    <a:pt x="190" y="194"/>
                  </a:lnTo>
                  <a:lnTo>
                    <a:pt x="190" y="194"/>
                  </a:lnTo>
                  <a:lnTo>
                    <a:pt x="215" y="209"/>
                  </a:lnTo>
                  <a:lnTo>
                    <a:pt x="242" y="221"/>
                  </a:lnTo>
                  <a:lnTo>
                    <a:pt x="269" y="233"/>
                  </a:lnTo>
                  <a:lnTo>
                    <a:pt x="297" y="244"/>
                  </a:lnTo>
                  <a:lnTo>
                    <a:pt x="297" y="244"/>
                  </a:lnTo>
                  <a:lnTo>
                    <a:pt x="282" y="213"/>
                  </a:lnTo>
                  <a:lnTo>
                    <a:pt x="269" y="182"/>
                  </a:lnTo>
                  <a:lnTo>
                    <a:pt x="269" y="182"/>
                  </a:lnTo>
                  <a:lnTo>
                    <a:pt x="241" y="169"/>
                  </a:lnTo>
                  <a:lnTo>
                    <a:pt x="212" y="153"/>
                  </a:lnTo>
                  <a:lnTo>
                    <a:pt x="212" y="153"/>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6" name="Freeform 288">
              <a:extLst>
                <a:ext uri="{FF2B5EF4-FFF2-40B4-BE49-F238E27FC236}">
                  <a16:creationId xmlns:a16="http://schemas.microsoft.com/office/drawing/2014/main" id="{EB70AFBC-B7FC-494C-82BC-41EBFAEBD454}"/>
                </a:ext>
              </a:extLst>
            </p:cNvPr>
            <p:cNvSpPr>
              <a:spLocks/>
            </p:cNvSpPr>
            <p:nvPr/>
          </p:nvSpPr>
          <p:spPr bwMode="auto">
            <a:xfrm>
              <a:off x="3159290" y="2955607"/>
              <a:ext cx="19855" cy="18129"/>
            </a:xfrm>
            <a:custGeom>
              <a:avLst/>
              <a:gdLst>
                <a:gd name="T0" fmla="*/ 28 w 91"/>
                <a:gd name="T1" fmla="*/ 62 h 82"/>
                <a:gd name="T2" fmla="*/ 28 w 91"/>
                <a:gd name="T3" fmla="*/ 62 h 82"/>
                <a:gd name="T4" fmla="*/ 59 w 91"/>
                <a:gd name="T5" fmla="*/ 73 h 82"/>
                <a:gd name="T6" fmla="*/ 91 w 91"/>
                <a:gd name="T7" fmla="*/ 82 h 82"/>
                <a:gd name="T8" fmla="*/ 91 w 91"/>
                <a:gd name="T9" fmla="*/ 82 h 82"/>
                <a:gd name="T10" fmla="*/ 77 w 91"/>
                <a:gd name="T11" fmla="*/ 54 h 82"/>
                <a:gd name="T12" fmla="*/ 63 w 91"/>
                <a:gd name="T13" fmla="*/ 25 h 82"/>
                <a:gd name="T14" fmla="*/ 63 w 91"/>
                <a:gd name="T15" fmla="*/ 25 h 82"/>
                <a:gd name="T16" fmla="*/ 31 w 91"/>
                <a:gd name="T17" fmla="*/ 12 h 82"/>
                <a:gd name="T18" fmla="*/ 0 w 91"/>
                <a:gd name="T19" fmla="*/ 0 h 82"/>
                <a:gd name="T20" fmla="*/ 0 w 91"/>
                <a:gd name="T21" fmla="*/ 0 h 82"/>
                <a:gd name="T22" fmla="*/ 13 w 91"/>
                <a:gd name="T23" fmla="*/ 31 h 82"/>
                <a:gd name="T24" fmla="*/ 28 w 91"/>
                <a:gd name="T25" fmla="*/ 62 h 82"/>
                <a:gd name="T26" fmla="*/ 28 w 91"/>
                <a:gd name="T27"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82">
                  <a:moveTo>
                    <a:pt x="28" y="62"/>
                  </a:moveTo>
                  <a:lnTo>
                    <a:pt x="28" y="62"/>
                  </a:lnTo>
                  <a:lnTo>
                    <a:pt x="59" y="73"/>
                  </a:lnTo>
                  <a:lnTo>
                    <a:pt x="91" y="82"/>
                  </a:lnTo>
                  <a:lnTo>
                    <a:pt x="91" y="82"/>
                  </a:lnTo>
                  <a:lnTo>
                    <a:pt x="77" y="54"/>
                  </a:lnTo>
                  <a:lnTo>
                    <a:pt x="63" y="25"/>
                  </a:lnTo>
                  <a:lnTo>
                    <a:pt x="63" y="25"/>
                  </a:lnTo>
                  <a:lnTo>
                    <a:pt x="31" y="12"/>
                  </a:lnTo>
                  <a:lnTo>
                    <a:pt x="0" y="0"/>
                  </a:lnTo>
                  <a:lnTo>
                    <a:pt x="0" y="0"/>
                  </a:lnTo>
                  <a:lnTo>
                    <a:pt x="13" y="31"/>
                  </a:lnTo>
                  <a:lnTo>
                    <a:pt x="28" y="62"/>
                  </a:lnTo>
                  <a:lnTo>
                    <a:pt x="28" y="62"/>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7" name="Freeform 289">
              <a:extLst>
                <a:ext uri="{FF2B5EF4-FFF2-40B4-BE49-F238E27FC236}">
                  <a16:creationId xmlns:a16="http://schemas.microsoft.com/office/drawing/2014/main" id="{9D65DD65-82DF-4CB0-8747-AA11FE05406F}"/>
                </a:ext>
              </a:extLst>
            </p:cNvPr>
            <p:cNvSpPr>
              <a:spLocks/>
            </p:cNvSpPr>
            <p:nvPr/>
          </p:nvSpPr>
          <p:spPr bwMode="auto">
            <a:xfrm>
              <a:off x="3243891" y="2818347"/>
              <a:ext cx="71220" cy="126901"/>
            </a:xfrm>
            <a:custGeom>
              <a:avLst/>
              <a:gdLst>
                <a:gd name="T0" fmla="*/ 60 w 328"/>
                <a:gd name="T1" fmla="*/ 0 h 589"/>
                <a:gd name="T2" fmla="*/ 60 w 328"/>
                <a:gd name="T3" fmla="*/ 0 h 589"/>
                <a:gd name="T4" fmla="*/ 0 w 328"/>
                <a:gd name="T5" fmla="*/ 8 h 589"/>
                <a:gd name="T6" fmla="*/ 0 w 328"/>
                <a:gd name="T7" fmla="*/ 8 h 589"/>
                <a:gd name="T8" fmla="*/ 14 w 328"/>
                <a:gd name="T9" fmla="*/ 21 h 589"/>
                <a:gd name="T10" fmla="*/ 14 w 328"/>
                <a:gd name="T11" fmla="*/ 21 h 589"/>
                <a:gd name="T12" fmla="*/ 49 w 328"/>
                <a:gd name="T13" fmla="*/ 55 h 589"/>
                <a:gd name="T14" fmla="*/ 81 w 328"/>
                <a:gd name="T15" fmla="*/ 91 h 589"/>
                <a:gd name="T16" fmla="*/ 111 w 328"/>
                <a:gd name="T17" fmla="*/ 128 h 589"/>
                <a:gd name="T18" fmla="*/ 137 w 328"/>
                <a:gd name="T19" fmla="*/ 168 h 589"/>
                <a:gd name="T20" fmla="*/ 162 w 328"/>
                <a:gd name="T21" fmla="*/ 206 h 589"/>
                <a:gd name="T22" fmla="*/ 183 w 328"/>
                <a:gd name="T23" fmla="*/ 246 h 589"/>
                <a:gd name="T24" fmla="*/ 204 w 328"/>
                <a:gd name="T25" fmla="*/ 286 h 589"/>
                <a:gd name="T26" fmla="*/ 221 w 328"/>
                <a:gd name="T27" fmla="*/ 326 h 589"/>
                <a:gd name="T28" fmla="*/ 236 w 328"/>
                <a:gd name="T29" fmla="*/ 365 h 589"/>
                <a:gd name="T30" fmla="*/ 250 w 328"/>
                <a:gd name="T31" fmla="*/ 402 h 589"/>
                <a:gd name="T32" fmla="*/ 261 w 328"/>
                <a:gd name="T33" fmla="*/ 439 h 589"/>
                <a:gd name="T34" fmla="*/ 271 w 328"/>
                <a:gd name="T35" fmla="*/ 474 h 589"/>
                <a:gd name="T36" fmla="*/ 287 w 328"/>
                <a:gd name="T37" fmla="*/ 538 h 589"/>
                <a:gd name="T38" fmla="*/ 296 w 328"/>
                <a:gd name="T39" fmla="*/ 589 h 589"/>
                <a:gd name="T40" fmla="*/ 296 w 328"/>
                <a:gd name="T41" fmla="*/ 589 h 589"/>
                <a:gd name="T42" fmla="*/ 314 w 328"/>
                <a:gd name="T43" fmla="*/ 549 h 589"/>
                <a:gd name="T44" fmla="*/ 328 w 328"/>
                <a:gd name="T45" fmla="*/ 506 h 589"/>
                <a:gd name="T46" fmla="*/ 328 w 328"/>
                <a:gd name="T47" fmla="*/ 506 h 589"/>
                <a:gd name="T48" fmla="*/ 314 w 328"/>
                <a:gd name="T49" fmla="*/ 452 h 589"/>
                <a:gd name="T50" fmla="*/ 296 w 328"/>
                <a:gd name="T51" fmla="*/ 391 h 589"/>
                <a:gd name="T52" fmla="*/ 285 w 328"/>
                <a:gd name="T53" fmla="*/ 359 h 589"/>
                <a:gd name="T54" fmla="*/ 272 w 328"/>
                <a:gd name="T55" fmla="*/ 327 h 589"/>
                <a:gd name="T56" fmla="*/ 260 w 328"/>
                <a:gd name="T57" fmla="*/ 294 h 589"/>
                <a:gd name="T58" fmla="*/ 244 w 328"/>
                <a:gd name="T59" fmla="*/ 260 h 589"/>
                <a:gd name="T60" fmla="*/ 226 w 328"/>
                <a:gd name="T61" fmla="*/ 227 h 589"/>
                <a:gd name="T62" fmla="*/ 209 w 328"/>
                <a:gd name="T63" fmla="*/ 193 h 589"/>
                <a:gd name="T64" fmla="*/ 188 w 328"/>
                <a:gd name="T65" fmla="*/ 158 h 589"/>
                <a:gd name="T66" fmla="*/ 167 w 328"/>
                <a:gd name="T67" fmla="*/ 126 h 589"/>
                <a:gd name="T68" fmla="*/ 143 w 328"/>
                <a:gd name="T69" fmla="*/ 93 h 589"/>
                <a:gd name="T70" fmla="*/ 118 w 328"/>
                <a:gd name="T71" fmla="*/ 61 h 589"/>
                <a:gd name="T72" fmla="*/ 91 w 328"/>
                <a:gd name="T73" fmla="*/ 31 h 589"/>
                <a:gd name="T74" fmla="*/ 60 w 328"/>
                <a:gd name="T75" fmla="*/ 0 h 589"/>
                <a:gd name="T76" fmla="*/ 60 w 328"/>
                <a:gd name="T77"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 h="589">
                  <a:moveTo>
                    <a:pt x="60" y="0"/>
                  </a:moveTo>
                  <a:lnTo>
                    <a:pt x="60" y="0"/>
                  </a:lnTo>
                  <a:lnTo>
                    <a:pt x="0" y="8"/>
                  </a:lnTo>
                  <a:lnTo>
                    <a:pt x="0" y="8"/>
                  </a:lnTo>
                  <a:lnTo>
                    <a:pt x="14" y="21"/>
                  </a:lnTo>
                  <a:lnTo>
                    <a:pt x="14" y="21"/>
                  </a:lnTo>
                  <a:lnTo>
                    <a:pt x="49" y="55"/>
                  </a:lnTo>
                  <a:lnTo>
                    <a:pt x="81" y="91"/>
                  </a:lnTo>
                  <a:lnTo>
                    <a:pt x="111" y="128"/>
                  </a:lnTo>
                  <a:lnTo>
                    <a:pt x="137" y="168"/>
                  </a:lnTo>
                  <a:lnTo>
                    <a:pt x="162" y="206"/>
                  </a:lnTo>
                  <a:lnTo>
                    <a:pt x="183" y="246"/>
                  </a:lnTo>
                  <a:lnTo>
                    <a:pt x="204" y="286"/>
                  </a:lnTo>
                  <a:lnTo>
                    <a:pt x="221" y="326"/>
                  </a:lnTo>
                  <a:lnTo>
                    <a:pt x="236" y="365"/>
                  </a:lnTo>
                  <a:lnTo>
                    <a:pt x="250" y="402"/>
                  </a:lnTo>
                  <a:lnTo>
                    <a:pt x="261" y="439"/>
                  </a:lnTo>
                  <a:lnTo>
                    <a:pt x="271" y="474"/>
                  </a:lnTo>
                  <a:lnTo>
                    <a:pt x="287" y="538"/>
                  </a:lnTo>
                  <a:lnTo>
                    <a:pt x="296" y="589"/>
                  </a:lnTo>
                  <a:lnTo>
                    <a:pt x="296" y="589"/>
                  </a:lnTo>
                  <a:lnTo>
                    <a:pt x="314" y="549"/>
                  </a:lnTo>
                  <a:lnTo>
                    <a:pt x="328" y="506"/>
                  </a:lnTo>
                  <a:lnTo>
                    <a:pt x="328" y="506"/>
                  </a:lnTo>
                  <a:lnTo>
                    <a:pt x="314" y="452"/>
                  </a:lnTo>
                  <a:lnTo>
                    <a:pt x="296" y="391"/>
                  </a:lnTo>
                  <a:lnTo>
                    <a:pt x="285" y="359"/>
                  </a:lnTo>
                  <a:lnTo>
                    <a:pt x="272" y="327"/>
                  </a:lnTo>
                  <a:lnTo>
                    <a:pt x="260" y="294"/>
                  </a:lnTo>
                  <a:lnTo>
                    <a:pt x="244" y="260"/>
                  </a:lnTo>
                  <a:lnTo>
                    <a:pt x="226" y="227"/>
                  </a:lnTo>
                  <a:lnTo>
                    <a:pt x="209" y="193"/>
                  </a:lnTo>
                  <a:lnTo>
                    <a:pt x="188" y="158"/>
                  </a:lnTo>
                  <a:lnTo>
                    <a:pt x="167" y="126"/>
                  </a:lnTo>
                  <a:lnTo>
                    <a:pt x="143" y="93"/>
                  </a:lnTo>
                  <a:lnTo>
                    <a:pt x="118" y="61"/>
                  </a:lnTo>
                  <a:lnTo>
                    <a:pt x="91" y="31"/>
                  </a:lnTo>
                  <a:lnTo>
                    <a:pt x="60" y="0"/>
                  </a:lnTo>
                  <a:lnTo>
                    <a:pt x="60"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8" name="Freeform 290">
              <a:extLst>
                <a:ext uri="{FF2B5EF4-FFF2-40B4-BE49-F238E27FC236}">
                  <a16:creationId xmlns:a16="http://schemas.microsoft.com/office/drawing/2014/main" id="{335EA88F-DB45-4B70-AA60-3D00936B769C}"/>
                </a:ext>
              </a:extLst>
            </p:cNvPr>
            <p:cNvSpPr>
              <a:spLocks/>
            </p:cNvSpPr>
            <p:nvPr/>
          </p:nvSpPr>
          <p:spPr bwMode="auto">
            <a:xfrm>
              <a:off x="3112673" y="2764824"/>
              <a:ext cx="69494" cy="19423"/>
            </a:xfrm>
            <a:custGeom>
              <a:avLst/>
              <a:gdLst>
                <a:gd name="T0" fmla="*/ 322 w 322"/>
                <a:gd name="T1" fmla="*/ 49 h 90"/>
                <a:gd name="T2" fmla="*/ 322 w 322"/>
                <a:gd name="T3" fmla="*/ 49 h 90"/>
                <a:gd name="T4" fmla="*/ 287 w 322"/>
                <a:gd name="T5" fmla="*/ 38 h 90"/>
                <a:gd name="T6" fmla="*/ 253 w 322"/>
                <a:gd name="T7" fmla="*/ 30 h 90"/>
                <a:gd name="T8" fmla="*/ 188 w 322"/>
                <a:gd name="T9" fmla="*/ 16 h 90"/>
                <a:gd name="T10" fmla="*/ 129 w 322"/>
                <a:gd name="T11" fmla="*/ 6 h 90"/>
                <a:gd name="T12" fmla="*/ 78 w 322"/>
                <a:gd name="T13" fmla="*/ 0 h 90"/>
                <a:gd name="T14" fmla="*/ 78 w 322"/>
                <a:gd name="T15" fmla="*/ 0 h 90"/>
                <a:gd name="T16" fmla="*/ 38 w 322"/>
                <a:gd name="T17" fmla="*/ 19 h 90"/>
                <a:gd name="T18" fmla="*/ 0 w 322"/>
                <a:gd name="T19" fmla="*/ 41 h 90"/>
                <a:gd name="T20" fmla="*/ 0 w 322"/>
                <a:gd name="T21" fmla="*/ 41 h 90"/>
                <a:gd name="T22" fmla="*/ 51 w 322"/>
                <a:gd name="T23" fmla="*/ 44 h 90"/>
                <a:gd name="T24" fmla="*/ 82 w 322"/>
                <a:gd name="T25" fmla="*/ 47 h 90"/>
                <a:gd name="T26" fmla="*/ 119 w 322"/>
                <a:gd name="T27" fmla="*/ 52 h 90"/>
                <a:gd name="T28" fmla="*/ 159 w 322"/>
                <a:gd name="T29" fmla="*/ 59 h 90"/>
                <a:gd name="T30" fmla="*/ 202 w 322"/>
                <a:gd name="T31" fmla="*/ 67 h 90"/>
                <a:gd name="T32" fmla="*/ 248 w 322"/>
                <a:gd name="T33" fmla="*/ 78 h 90"/>
                <a:gd name="T34" fmla="*/ 295 w 322"/>
                <a:gd name="T35" fmla="*/ 90 h 90"/>
                <a:gd name="T36" fmla="*/ 295 w 322"/>
                <a:gd name="T37" fmla="*/ 90 h 90"/>
                <a:gd name="T38" fmla="*/ 322 w 322"/>
                <a:gd name="T39" fmla="*/ 49 h 90"/>
                <a:gd name="T40" fmla="*/ 322 w 322"/>
                <a:gd name="T41"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2" h="90">
                  <a:moveTo>
                    <a:pt x="322" y="49"/>
                  </a:moveTo>
                  <a:lnTo>
                    <a:pt x="322" y="49"/>
                  </a:lnTo>
                  <a:lnTo>
                    <a:pt x="287" y="38"/>
                  </a:lnTo>
                  <a:lnTo>
                    <a:pt x="253" y="30"/>
                  </a:lnTo>
                  <a:lnTo>
                    <a:pt x="188" y="16"/>
                  </a:lnTo>
                  <a:lnTo>
                    <a:pt x="129" y="6"/>
                  </a:lnTo>
                  <a:lnTo>
                    <a:pt x="78" y="0"/>
                  </a:lnTo>
                  <a:lnTo>
                    <a:pt x="78" y="0"/>
                  </a:lnTo>
                  <a:lnTo>
                    <a:pt x="38" y="19"/>
                  </a:lnTo>
                  <a:lnTo>
                    <a:pt x="0" y="41"/>
                  </a:lnTo>
                  <a:lnTo>
                    <a:pt x="0" y="41"/>
                  </a:lnTo>
                  <a:lnTo>
                    <a:pt x="51" y="44"/>
                  </a:lnTo>
                  <a:lnTo>
                    <a:pt x="82" y="47"/>
                  </a:lnTo>
                  <a:lnTo>
                    <a:pt x="119" y="52"/>
                  </a:lnTo>
                  <a:lnTo>
                    <a:pt x="159" y="59"/>
                  </a:lnTo>
                  <a:lnTo>
                    <a:pt x="202" y="67"/>
                  </a:lnTo>
                  <a:lnTo>
                    <a:pt x="248" y="78"/>
                  </a:lnTo>
                  <a:lnTo>
                    <a:pt x="295" y="90"/>
                  </a:lnTo>
                  <a:lnTo>
                    <a:pt x="295" y="90"/>
                  </a:lnTo>
                  <a:lnTo>
                    <a:pt x="322" y="49"/>
                  </a:lnTo>
                  <a:lnTo>
                    <a:pt x="322" y="49"/>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49" name="Freeform 291">
              <a:extLst>
                <a:ext uri="{FF2B5EF4-FFF2-40B4-BE49-F238E27FC236}">
                  <a16:creationId xmlns:a16="http://schemas.microsoft.com/office/drawing/2014/main" id="{9C47B2F1-0963-44CC-BB8C-F09F5E969869}"/>
                </a:ext>
              </a:extLst>
            </p:cNvPr>
            <p:cNvSpPr>
              <a:spLocks/>
            </p:cNvSpPr>
            <p:nvPr/>
          </p:nvSpPr>
          <p:spPr bwMode="auto">
            <a:xfrm>
              <a:off x="3186483" y="2778636"/>
              <a:ext cx="60429" cy="32805"/>
            </a:xfrm>
            <a:custGeom>
              <a:avLst/>
              <a:gdLst>
                <a:gd name="T0" fmla="*/ 216 w 279"/>
                <a:gd name="T1" fmla="*/ 151 h 151"/>
                <a:gd name="T2" fmla="*/ 216 w 279"/>
                <a:gd name="T3" fmla="*/ 151 h 151"/>
                <a:gd name="T4" fmla="*/ 279 w 279"/>
                <a:gd name="T5" fmla="*/ 140 h 151"/>
                <a:gd name="T6" fmla="*/ 279 w 279"/>
                <a:gd name="T7" fmla="*/ 140 h 151"/>
                <a:gd name="T8" fmla="*/ 249 w 279"/>
                <a:gd name="T9" fmla="*/ 116 h 151"/>
                <a:gd name="T10" fmla="*/ 219 w 279"/>
                <a:gd name="T11" fmla="*/ 96 h 151"/>
                <a:gd name="T12" fmla="*/ 187 w 279"/>
                <a:gd name="T13" fmla="*/ 75 h 151"/>
                <a:gd name="T14" fmla="*/ 155 w 279"/>
                <a:gd name="T15" fmla="*/ 57 h 151"/>
                <a:gd name="T16" fmla="*/ 123 w 279"/>
                <a:gd name="T17" fmla="*/ 41 h 151"/>
                <a:gd name="T18" fmla="*/ 90 w 279"/>
                <a:gd name="T19" fmla="*/ 25 h 151"/>
                <a:gd name="T20" fmla="*/ 58 w 279"/>
                <a:gd name="T21" fmla="*/ 11 h 151"/>
                <a:gd name="T22" fmla="*/ 26 w 279"/>
                <a:gd name="T23" fmla="*/ 0 h 151"/>
                <a:gd name="T24" fmla="*/ 26 w 279"/>
                <a:gd name="T25" fmla="*/ 0 h 151"/>
                <a:gd name="T26" fmla="*/ 0 w 279"/>
                <a:gd name="T27" fmla="*/ 41 h 151"/>
                <a:gd name="T28" fmla="*/ 0 w 279"/>
                <a:gd name="T29" fmla="*/ 41 h 151"/>
                <a:gd name="T30" fmla="*/ 55 w 279"/>
                <a:gd name="T31" fmla="*/ 62 h 151"/>
                <a:gd name="T32" fmla="*/ 82 w 279"/>
                <a:gd name="T33" fmla="*/ 73 h 151"/>
                <a:gd name="T34" fmla="*/ 109 w 279"/>
                <a:gd name="T35" fmla="*/ 88 h 151"/>
                <a:gd name="T36" fmla="*/ 136 w 279"/>
                <a:gd name="T37" fmla="*/ 102 h 151"/>
                <a:gd name="T38" fmla="*/ 163 w 279"/>
                <a:gd name="T39" fmla="*/ 116 h 151"/>
                <a:gd name="T40" fmla="*/ 190 w 279"/>
                <a:gd name="T41" fmla="*/ 132 h 151"/>
                <a:gd name="T42" fmla="*/ 216 w 279"/>
                <a:gd name="T43" fmla="*/ 151 h 151"/>
                <a:gd name="T44" fmla="*/ 216 w 279"/>
                <a:gd name="T4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9" h="151">
                  <a:moveTo>
                    <a:pt x="216" y="151"/>
                  </a:moveTo>
                  <a:lnTo>
                    <a:pt x="216" y="151"/>
                  </a:lnTo>
                  <a:lnTo>
                    <a:pt x="279" y="140"/>
                  </a:lnTo>
                  <a:lnTo>
                    <a:pt x="279" y="140"/>
                  </a:lnTo>
                  <a:lnTo>
                    <a:pt x="249" y="116"/>
                  </a:lnTo>
                  <a:lnTo>
                    <a:pt x="219" y="96"/>
                  </a:lnTo>
                  <a:lnTo>
                    <a:pt x="187" y="75"/>
                  </a:lnTo>
                  <a:lnTo>
                    <a:pt x="155" y="57"/>
                  </a:lnTo>
                  <a:lnTo>
                    <a:pt x="123" y="41"/>
                  </a:lnTo>
                  <a:lnTo>
                    <a:pt x="90" y="25"/>
                  </a:lnTo>
                  <a:lnTo>
                    <a:pt x="58" y="11"/>
                  </a:lnTo>
                  <a:lnTo>
                    <a:pt x="26" y="0"/>
                  </a:lnTo>
                  <a:lnTo>
                    <a:pt x="26" y="0"/>
                  </a:lnTo>
                  <a:lnTo>
                    <a:pt x="0" y="41"/>
                  </a:lnTo>
                  <a:lnTo>
                    <a:pt x="0" y="41"/>
                  </a:lnTo>
                  <a:lnTo>
                    <a:pt x="55" y="62"/>
                  </a:lnTo>
                  <a:lnTo>
                    <a:pt x="82" y="73"/>
                  </a:lnTo>
                  <a:lnTo>
                    <a:pt x="109" y="88"/>
                  </a:lnTo>
                  <a:lnTo>
                    <a:pt x="136" y="102"/>
                  </a:lnTo>
                  <a:lnTo>
                    <a:pt x="163" y="116"/>
                  </a:lnTo>
                  <a:lnTo>
                    <a:pt x="190" y="132"/>
                  </a:lnTo>
                  <a:lnTo>
                    <a:pt x="216" y="151"/>
                  </a:lnTo>
                  <a:lnTo>
                    <a:pt x="216" y="151"/>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50" name="Freeform 292">
              <a:extLst>
                <a:ext uri="{FF2B5EF4-FFF2-40B4-BE49-F238E27FC236}">
                  <a16:creationId xmlns:a16="http://schemas.microsoft.com/office/drawing/2014/main" id="{51B13C29-F207-454E-89B0-38FE820B3523}"/>
                </a:ext>
              </a:extLst>
            </p:cNvPr>
            <p:cNvSpPr>
              <a:spLocks/>
            </p:cNvSpPr>
            <p:nvPr/>
          </p:nvSpPr>
          <p:spPr bwMode="auto">
            <a:xfrm>
              <a:off x="3176124" y="2775615"/>
              <a:ext cx="15971" cy="12086"/>
            </a:xfrm>
            <a:custGeom>
              <a:avLst/>
              <a:gdLst>
                <a:gd name="T0" fmla="*/ 73 w 73"/>
                <a:gd name="T1" fmla="*/ 16 h 57"/>
                <a:gd name="T2" fmla="*/ 73 w 73"/>
                <a:gd name="T3" fmla="*/ 16 h 57"/>
                <a:gd name="T4" fmla="*/ 27 w 73"/>
                <a:gd name="T5" fmla="*/ 0 h 57"/>
                <a:gd name="T6" fmla="*/ 27 w 73"/>
                <a:gd name="T7" fmla="*/ 0 h 57"/>
                <a:gd name="T8" fmla="*/ 0 w 73"/>
                <a:gd name="T9" fmla="*/ 41 h 57"/>
                <a:gd name="T10" fmla="*/ 0 w 73"/>
                <a:gd name="T11" fmla="*/ 41 h 57"/>
                <a:gd name="T12" fmla="*/ 47 w 73"/>
                <a:gd name="T13" fmla="*/ 57 h 57"/>
                <a:gd name="T14" fmla="*/ 47 w 73"/>
                <a:gd name="T15" fmla="*/ 57 h 57"/>
                <a:gd name="T16" fmla="*/ 73 w 73"/>
                <a:gd name="T17" fmla="*/ 16 h 57"/>
                <a:gd name="T18" fmla="*/ 73 w 73"/>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7">
                  <a:moveTo>
                    <a:pt x="73" y="16"/>
                  </a:moveTo>
                  <a:lnTo>
                    <a:pt x="73" y="16"/>
                  </a:lnTo>
                  <a:lnTo>
                    <a:pt x="27" y="0"/>
                  </a:lnTo>
                  <a:lnTo>
                    <a:pt x="27" y="0"/>
                  </a:lnTo>
                  <a:lnTo>
                    <a:pt x="0" y="41"/>
                  </a:lnTo>
                  <a:lnTo>
                    <a:pt x="0" y="41"/>
                  </a:lnTo>
                  <a:lnTo>
                    <a:pt x="47" y="57"/>
                  </a:lnTo>
                  <a:lnTo>
                    <a:pt x="47" y="57"/>
                  </a:lnTo>
                  <a:lnTo>
                    <a:pt x="73" y="16"/>
                  </a:lnTo>
                  <a:lnTo>
                    <a:pt x="73" y="16"/>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grpSp>
      <p:sp>
        <p:nvSpPr>
          <p:cNvPr id="207" name="Rectangle 206">
            <a:extLst>
              <a:ext uri="{FF2B5EF4-FFF2-40B4-BE49-F238E27FC236}">
                <a16:creationId xmlns:a16="http://schemas.microsoft.com/office/drawing/2014/main" id="{1CE7F373-9989-48DA-9352-953D7B7B622D}"/>
              </a:ext>
            </a:extLst>
          </p:cNvPr>
          <p:cNvSpPr/>
          <p:nvPr/>
        </p:nvSpPr>
        <p:spPr>
          <a:xfrm>
            <a:off x="2707447" y="2997490"/>
            <a:ext cx="955484" cy="246221"/>
          </a:xfrm>
          <a:prstGeom prst="rect">
            <a:avLst/>
          </a:prstGeom>
        </p:spPr>
        <p:txBody>
          <a:bodyPr wrap="square">
            <a:spAutoFit/>
          </a:bodyPr>
          <a:lstStyle/>
          <a:p>
            <a:pPr algn="ctr"/>
            <a:r>
              <a:rPr lang="en-US" sz="1000" dirty="0">
                <a:solidFill>
                  <a:schemeClr val="bg1">
                    <a:lumMod val="75000"/>
                  </a:schemeClr>
                </a:solidFill>
                <a:latin typeface="CiscoSansTT ExtraLight"/>
                <a:ea typeface="CiscoSansTT ExtraLight"/>
                <a:cs typeface="CiscoSansTT ExtraLight"/>
              </a:rPr>
              <a:t>Network</a:t>
            </a:r>
          </a:p>
        </p:txBody>
      </p:sp>
      <p:grpSp>
        <p:nvGrpSpPr>
          <p:cNvPr id="251" name="Group 250">
            <a:extLst>
              <a:ext uri="{FF2B5EF4-FFF2-40B4-BE49-F238E27FC236}">
                <a16:creationId xmlns:a16="http://schemas.microsoft.com/office/drawing/2014/main" id="{A98185DE-8318-432A-B63D-7A91639B3AF6}"/>
              </a:ext>
            </a:extLst>
          </p:cNvPr>
          <p:cNvGrpSpPr/>
          <p:nvPr/>
        </p:nvGrpSpPr>
        <p:grpSpPr>
          <a:xfrm>
            <a:off x="4270023" y="2777999"/>
            <a:ext cx="955484" cy="465716"/>
            <a:chOff x="4863181" y="2790677"/>
            <a:chExt cx="955484" cy="465716"/>
          </a:xfrm>
        </p:grpSpPr>
        <p:grpSp>
          <p:nvGrpSpPr>
            <p:cNvPr id="252" name="Group 251">
              <a:extLst>
                <a:ext uri="{FF2B5EF4-FFF2-40B4-BE49-F238E27FC236}">
                  <a16:creationId xmlns:a16="http://schemas.microsoft.com/office/drawing/2014/main" id="{0E928379-667E-4C6C-B203-3DDF987E74AA}"/>
                </a:ext>
              </a:extLst>
            </p:cNvPr>
            <p:cNvGrpSpPr>
              <a:grpSpLocks noChangeAspect="1"/>
            </p:cNvGrpSpPr>
            <p:nvPr/>
          </p:nvGrpSpPr>
          <p:grpSpPr>
            <a:xfrm>
              <a:off x="5106481" y="2790677"/>
              <a:ext cx="468885" cy="232265"/>
              <a:chOff x="836085" y="1496592"/>
              <a:chExt cx="538984" cy="266992"/>
            </a:xfrm>
            <a:solidFill>
              <a:schemeClr val="bg2">
                <a:lumMod val="75000"/>
              </a:schemeClr>
            </a:solidFill>
          </p:grpSpPr>
          <p:sp>
            <p:nvSpPr>
              <p:cNvPr id="254" name="Freeform 751">
                <a:extLst>
                  <a:ext uri="{FF2B5EF4-FFF2-40B4-BE49-F238E27FC236}">
                    <a16:creationId xmlns:a16="http://schemas.microsoft.com/office/drawing/2014/main" id="{C2BFC5A3-E2E2-4C2D-A822-CC7DC498EE3A}"/>
                  </a:ext>
                </a:extLst>
              </p:cNvPr>
              <p:cNvSpPr>
                <a:spLocks/>
              </p:cNvSpPr>
              <p:nvPr/>
            </p:nvSpPr>
            <p:spPr bwMode="auto">
              <a:xfrm>
                <a:off x="836085" y="1647588"/>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solidFill>
                <a:schemeClr val="bg2"/>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55" name="Freeform 752">
                <a:extLst>
                  <a:ext uri="{FF2B5EF4-FFF2-40B4-BE49-F238E27FC236}">
                    <a16:creationId xmlns:a16="http://schemas.microsoft.com/office/drawing/2014/main" id="{DD83323F-85DB-44B3-99A6-3D53A5CD0FA3}"/>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solidFill>
                <a:schemeClr val="bg2"/>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sp>
            <p:nvSpPr>
              <p:cNvPr id="256" name="Freeform 753">
                <a:extLst>
                  <a:ext uri="{FF2B5EF4-FFF2-40B4-BE49-F238E27FC236}">
                    <a16:creationId xmlns:a16="http://schemas.microsoft.com/office/drawing/2014/main" id="{6D52BA39-64D5-4F10-A0AD-537AB73A9F2D}"/>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solidFill>
                <a:schemeClr val="bg2"/>
              </a:solidFill>
              <a:ln>
                <a:noFill/>
              </a:ln>
            </p:spPr>
            <p:txBody>
              <a:bodyPr vert="horz" wrap="square" lIns="91416" tIns="45708" rIns="91416" bIns="45708" numCol="1" anchor="t" anchorCtr="0" compatLnSpc="1">
                <a:prstTxWarp prst="textNoShape">
                  <a:avLst/>
                </a:prstTxWarp>
              </a:bodyPr>
              <a:lstStyle/>
              <a:p>
                <a:pPr defTabSz="457064">
                  <a:defRPr/>
                </a:pPr>
                <a:endParaRPr lang="en-US" sz="1000" dirty="0">
                  <a:solidFill>
                    <a:schemeClr val="bg1">
                      <a:lumMod val="75000"/>
                    </a:schemeClr>
                  </a:solidFill>
                  <a:latin typeface="CiscoSansTT ExtraLight"/>
                  <a:ea typeface="CiscoSansTT ExtraLight"/>
                  <a:cs typeface="CiscoSansTT ExtraLight"/>
                </a:endParaRPr>
              </a:p>
            </p:txBody>
          </p:sp>
        </p:grpSp>
        <p:sp>
          <p:nvSpPr>
            <p:cNvPr id="253" name="Rectangle 252">
              <a:extLst>
                <a:ext uri="{FF2B5EF4-FFF2-40B4-BE49-F238E27FC236}">
                  <a16:creationId xmlns:a16="http://schemas.microsoft.com/office/drawing/2014/main" id="{C0DF4839-F062-436D-8577-D7060DC6E74B}"/>
                </a:ext>
              </a:extLst>
            </p:cNvPr>
            <p:cNvSpPr/>
            <p:nvPr/>
          </p:nvSpPr>
          <p:spPr>
            <a:xfrm>
              <a:off x="4863181" y="3010173"/>
              <a:ext cx="955484" cy="246220"/>
            </a:xfrm>
            <a:prstGeom prst="rect">
              <a:avLst/>
            </a:prstGeom>
          </p:spPr>
          <p:txBody>
            <a:bodyPr wrap="square">
              <a:spAutoFit/>
            </a:bodyPr>
            <a:lstStyle/>
            <a:p>
              <a:pPr algn="ctr"/>
              <a:r>
                <a:rPr lang="en-US" sz="1000" dirty="0">
                  <a:solidFill>
                    <a:schemeClr val="bg1">
                      <a:lumMod val="75000"/>
                    </a:schemeClr>
                  </a:solidFill>
                  <a:latin typeface="CiscoSansTT ExtraLight"/>
                  <a:ea typeface="CiscoSansTT ExtraLight"/>
                  <a:cs typeface="CiscoSansTT ExtraLight"/>
                </a:rPr>
                <a:t>Cloud</a:t>
              </a:r>
            </a:p>
          </p:txBody>
        </p:sp>
      </p:grpSp>
      <p:cxnSp>
        <p:nvCxnSpPr>
          <p:cNvPr id="257" name="Straight Arrow Connector 45">
            <a:extLst>
              <a:ext uri="{FF2B5EF4-FFF2-40B4-BE49-F238E27FC236}">
                <a16:creationId xmlns:a16="http://schemas.microsoft.com/office/drawing/2014/main" id="{065EC336-0690-47E4-970A-6711B17D6245}"/>
              </a:ext>
            </a:extLst>
          </p:cNvPr>
          <p:cNvCxnSpPr/>
          <p:nvPr/>
        </p:nvCxnSpPr>
        <p:spPr>
          <a:xfrm flipV="1">
            <a:off x="6381119" y="1905745"/>
            <a:ext cx="10799" cy="1915616"/>
          </a:xfrm>
          <a:prstGeom prst="bentConnector3">
            <a:avLst>
              <a:gd name="adj1" fmla="val 1800000"/>
            </a:avLst>
          </a:prstGeom>
          <a:ln w="25400" cap="rnd">
            <a:solidFill>
              <a:schemeClr val="tx1">
                <a:lumMod val="25000"/>
                <a:lumOff val="75000"/>
              </a:schemeClr>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DE74C730-402B-43D7-B1E3-801E0D9469DF}"/>
              </a:ext>
            </a:extLst>
          </p:cNvPr>
          <p:cNvCxnSpPr/>
          <p:nvPr/>
        </p:nvCxnSpPr>
        <p:spPr>
          <a:xfrm>
            <a:off x="6374882" y="2858671"/>
            <a:ext cx="466570" cy="317"/>
          </a:xfrm>
          <a:prstGeom prst="straightConnector1">
            <a:avLst/>
          </a:prstGeom>
          <a:ln w="25400">
            <a:solidFill>
              <a:schemeClr val="tx1">
                <a:lumMod val="25000"/>
                <a:lumOff val="75000"/>
              </a:schemeClr>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5EFA424-461F-4F6C-BC1D-9EEAB4B48FF2}"/>
              </a:ext>
            </a:extLst>
          </p:cNvPr>
          <p:cNvGrpSpPr/>
          <p:nvPr/>
        </p:nvGrpSpPr>
        <p:grpSpPr>
          <a:xfrm>
            <a:off x="5051312" y="2777649"/>
            <a:ext cx="955484" cy="466066"/>
            <a:chOff x="4748932" y="2790327"/>
            <a:chExt cx="955484" cy="466066"/>
          </a:xfrm>
        </p:grpSpPr>
        <p:sp>
          <p:nvSpPr>
            <p:cNvPr id="259" name="Rectangle 258">
              <a:extLst>
                <a:ext uri="{FF2B5EF4-FFF2-40B4-BE49-F238E27FC236}">
                  <a16:creationId xmlns:a16="http://schemas.microsoft.com/office/drawing/2014/main" id="{C5891CCB-ADC4-4DEB-995D-26A855ED9B79}"/>
                </a:ext>
              </a:extLst>
            </p:cNvPr>
            <p:cNvSpPr/>
            <p:nvPr/>
          </p:nvSpPr>
          <p:spPr>
            <a:xfrm>
              <a:off x="4748932" y="3010173"/>
              <a:ext cx="955484" cy="246220"/>
            </a:xfrm>
            <a:prstGeom prst="rect">
              <a:avLst/>
            </a:prstGeom>
          </p:spPr>
          <p:txBody>
            <a:bodyPr wrap="square">
              <a:spAutoFit/>
            </a:bodyPr>
            <a:lstStyle/>
            <a:p>
              <a:pPr algn="ctr"/>
              <a:r>
                <a:rPr lang="en-US" sz="1000" dirty="0">
                  <a:solidFill>
                    <a:schemeClr val="bg1">
                      <a:lumMod val="75000"/>
                    </a:schemeClr>
                  </a:solidFill>
                  <a:latin typeface="CiscoSansTT ExtraLight"/>
                  <a:ea typeface="CiscoSansTT ExtraLight"/>
                  <a:cs typeface="CiscoSansTT ExtraLight"/>
                </a:rPr>
                <a:t>Application</a:t>
              </a:r>
            </a:p>
          </p:txBody>
        </p:sp>
        <p:grpSp>
          <p:nvGrpSpPr>
            <p:cNvPr id="262" name="Group 261">
              <a:extLst>
                <a:ext uri="{FF2B5EF4-FFF2-40B4-BE49-F238E27FC236}">
                  <a16:creationId xmlns:a16="http://schemas.microsoft.com/office/drawing/2014/main" id="{91AA4A00-C189-4169-BD97-4FA16529049B}"/>
                </a:ext>
              </a:extLst>
            </p:cNvPr>
            <p:cNvGrpSpPr>
              <a:grpSpLocks noChangeAspect="1"/>
            </p:cNvGrpSpPr>
            <p:nvPr/>
          </p:nvGrpSpPr>
          <p:grpSpPr>
            <a:xfrm>
              <a:off x="5103230" y="2790327"/>
              <a:ext cx="246888" cy="240688"/>
              <a:chOff x="4916500" y="2230574"/>
              <a:chExt cx="1812617" cy="1767105"/>
            </a:xfrm>
            <a:solidFill>
              <a:schemeClr val="bg2">
                <a:lumMod val="75000"/>
              </a:schemeClr>
            </a:solidFill>
          </p:grpSpPr>
          <p:sp>
            <p:nvSpPr>
              <p:cNvPr id="263" name="Rectangle: Rounded Corners 262">
                <a:extLst>
                  <a:ext uri="{FF2B5EF4-FFF2-40B4-BE49-F238E27FC236}">
                    <a16:creationId xmlns:a16="http://schemas.microsoft.com/office/drawing/2014/main" id="{5914EBED-6A44-4C25-818F-10E9D4B4CF1E}"/>
                  </a:ext>
                </a:extLst>
              </p:cNvPr>
              <p:cNvSpPr/>
              <p:nvPr/>
            </p:nvSpPr>
            <p:spPr>
              <a:xfrm>
                <a:off x="5690286" y="2958848"/>
                <a:ext cx="1038831" cy="1038831"/>
              </a:xfrm>
              <a:prstGeom prst="roundRect">
                <a:avLst>
                  <a:gd name="adj" fmla="val 19723"/>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TT ExtraLight"/>
                </a:endParaRPr>
              </a:p>
            </p:txBody>
          </p:sp>
          <p:sp>
            <p:nvSpPr>
              <p:cNvPr id="298" name="Freeform: Shape 297">
                <a:extLst>
                  <a:ext uri="{FF2B5EF4-FFF2-40B4-BE49-F238E27FC236}">
                    <a16:creationId xmlns:a16="http://schemas.microsoft.com/office/drawing/2014/main" id="{48DFD44A-9169-4D1B-B8A6-DA9D3AD42172}"/>
                  </a:ext>
                </a:extLst>
              </p:cNvPr>
              <p:cNvSpPr/>
              <p:nvPr/>
            </p:nvSpPr>
            <p:spPr>
              <a:xfrm>
                <a:off x="4916500" y="2230574"/>
                <a:ext cx="1038831" cy="1038831"/>
              </a:xfrm>
              <a:custGeom>
                <a:avLst/>
                <a:gdLst>
                  <a:gd name="connsiteX0" fmla="*/ 204889 w 1038831"/>
                  <a:gd name="connsiteY0" fmla="*/ 0 h 1038831"/>
                  <a:gd name="connsiteX1" fmla="*/ 833942 w 1038831"/>
                  <a:gd name="connsiteY1" fmla="*/ 0 h 1038831"/>
                  <a:gd name="connsiteX2" fmla="*/ 1038831 w 1038831"/>
                  <a:gd name="connsiteY2" fmla="*/ 204889 h 1038831"/>
                  <a:gd name="connsiteX3" fmla="*/ 1038831 w 1038831"/>
                  <a:gd name="connsiteY3" fmla="*/ 271965 h 1038831"/>
                  <a:gd name="connsiteX4" fmla="*/ 500032 w 1038831"/>
                  <a:gd name="connsiteY4" fmla="*/ 271965 h 1038831"/>
                  <a:gd name="connsiteX5" fmla="*/ 295143 w 1038831"/>
                  <a:gd name="connsiteY5" fmla="*/ 476854 h 1038831"/>
                  <a:gd name="connsiteX6" fmla="*/ 295143 w 1038831"/>
                  <a:gd name="connsiteY6" fmla="*/ 1038831 h 1038831"/>
                  <a:gd name="connsiteX7" fmla="*/ 204889 w 1038831"/>
                  <a:gd name="connsiteY7" fmla="*/ 1038831 h 1038831"/>
                  <a:gd name="connsiteX8" fmla="*/ 0 w 1038831"/>
                  <a:gd name="connsiteY8" fmla="*/ 833942 h 1038831"/>
                  <a:gd name="connsiteX9" fmla="*/ 0 w 1038831"/>
                  <a:gd name="connsiteY9" fmla="*/ 204889 h 1038831"/>
                  <a:gd name="connsiteX10" fmla="*/ 204889 w 1038831"/>
                  <a:gd name="connsiteY10" fmla="*/ 0 h 103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831" h="1038831">
                    <a:moveTo>
                      <a:pt x="204889" y="0"/>
                    </a:moveTo>
                    <a:lnTo>
                      <a:pt x="833942" y="0"/>
                    </a:lnTo>
                    <a:cubicBezTo>
                      <a:pt x="947099" y="0"/>
                      <a:pt x="1038831" y="91732"/>
                      <a:pt x="1038831" y="204889"/>
                    </a:cubicBezTo>
                    <a:lnTo>
                      <a:pt x="1038831" y="271965"/>
                    </a:lnTo>
                    <a:lnTo>
                      <a:pt x="500032" y="271965"/>
                    </a:lnTo>
                    <a:cubicBezTo>
                      <a:pt x="386875" y="271965"/>
                      <a:pt x="295143" y="363697"/>
                      <a:pt x="295143" y="476854"/>
                    </a:cubicBezTo>
                    <a:lnTo>
                      <a:pt x="295143" y="1038831"/>
                    </a:lnTo>
                    <a:lnTo>
                      <a:pt x="204889" y="1038831"/>
                    </a:lnTo>
                    <a:cubicBezTo>
                      <a:pt x="91732" y="1038831"/>
                      <a:pt x="0" y="947099"/>
                      <a:pt x="0" y="833942"/>
                    </a:cubicBezTo>
                    <a:lnTo>
                      <a:pt x="0" y="204889"/>
                    </a:lnTo>
                    <a:cubicBezTo>
                      <a:pt x="0" y="91732"/>
                      <a:pt x="91732" y="0"/>
                      <a:pt x="204889"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TT ExtraLight"/>
                </a:endParaRPr>
              </a:p>
            </p:txBody>
          </p:sp>
          <p:sp>
            <p:nvSpPr>
              <p:cNvPr id="301" name="Freeform: Shape 300">
                <a:extLst>
                  <a:ext uri="{FF2B5EF4-FFF2-40B4-BE49-F238E27FC236}">
                    <a16:creationId xmlns:a16="http://schemas.microsoft.com/office/drawing/2014/main" id="{AB50D9CD-ECD6-4138-80AF-1E07A30BB94C}"/>
                  </a:ext>
                </a:extLst>
              </p:cNvPr>
              <p:cNvSpPr/>
              <p:nvPr/>
            </p:nvSpPr>
            <p:spPr>
              <a:xfrm>
                <a:off x="5299573" y="2596807"/>
                <a:ext cx="1038831" cy="1038831"/>
              </a:xfrm>
              <a:custGeom>
                <a:avLst/>
                <a:gdLst>
                  <a:gd name="connsiteX0" fmla="*/ 204889 w 1038831"/>
                  <a:gd name="connsiteY0" fmla="*/ 0 h 1038831"/>
                  <a:gd name="connsiteX1" fmla="*/ 833942 w 1038831"/>
                  <a:gd name="connsiteY1" fmla="*/ 0 h 1038831"/>
                  <a:gd name="connsiteX2" fmla="*/ 1038831 w 1038831"/>
                  <a:gd name="connsiteY2" fmla="*/ 204889 h 1038831"/>
                  <a:gd name="connsiteX3" fmla="*/ 1038831 w 1038831"/>
                  <a:gd name="connsiteY3" fmla="*/ 271965 h 1038831"/>
                  <a:gd name="connsiteX4" fmla="*/ 500032 w 1038831"/>
                  <a:gd name="connsiteY4" fmla="*/ 271965 h 1038831"/>
                  <a:gd name="connsiteX5" fmla="*/ 295143 w 1038831"/>
                  <a:gd name="connsiteY5" fmla="*/ 476854 h 1038831"/>
                  <a:gd name="connsiteX6" fmla="*/ 295143 w 1038831"/>
                  <a:gd name="connsiteY6" fmla="*/ 1038831 h 1038831"/>
                  <a:gd name="connsiteX7" fmla="*/ 204889 w 1038831"/>
                  <a:gd name="connsiteY7" fmla="*/ 1038831 h 1038831"/>
                  <a:gd name="connsiteX8" fmla="*/ 0 w 1038831"/>
                  <a:gd name="connsiteY8" fmla="*/ 833942 h 1038831"/>
                  <a:gd name="connsiteX9" fmla="*/ 0 w 1038831"/>
                  <a:gd name="connsiteY9" fmla="*/ 204889 h 1038831"/>
                  <a:gd name="connsiteX10" fmla="*/ 204889 w 1038831"/>
                  <a:gd name="connsiteY10" fmla="*/ 0 h 103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831" h="1038831">
                    <a:moveTo>
                      <a:pt x="204889" y="0"/>
                    </a:moveTo>
                    <a:lnTo>
                      <a:pt x="833942" y="0"/>
                    </a:lnTo>
                    <a:cubicBezTo>
                      <a:pt x="947099" y="0"/>
                      <a:pt x="1038831" y="91732"/>
                      <a:pt x="1038831" y="204889"/>
                    </a:cubicBezTo>
                    <a:lnTo>
                      <a:pt x="1038831" y="271965"/>
                    </a:lnTo>
                    <a:lnTo>
                      <a:pt x="500032" y="271965"/>
                    </a:lnTo>
                    <a:cubicBezTo>
                      <a:pt x="386875" y="271965"/>
                      <a:pt x="295143" y="363697"/>
                      <a:pt x="295143" y="476854"/>
                    </a:cubicBezTo>
                    <a:lnTo>
                      <a:pt x="295143" y="1038831"/>
                    </a:lnTo>
                    <a:lnTo>
                      <a:pt x="204889" y="1038831"/>
                    </a:lnTo>
                    <a:cubicBezTo>
                      <a:pt x="91732" y="1038831"/>
                      <a:pt x="0" y="947099"/>
                      <a:pt x="0" y="833942"/>
                    </a:cubicBezTo>
                    <a:lnTo>
                      <a:pt x="0" y="204889"/>
                    </a:lnTo>
                    <a:cubicBezTo>
                      <a:pt x="0" y="91732"/>
                      <a:pt x="91732" y="0"/>
                      <a:pt x="204889"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TT ExtraLight"/>
                </a:endParaRPr>
              </a:p>
            </p:txBody>
          </p:sp>
        </p:grpSp>
      </p:grpSp>
      <p:grpSp>
        <p:nvGrpSpPr>
          <p:cNvPr id="312" name="Group 311"/>
          <p:cNvGrpSpPr>
            <a:grpSpLocks noChangeAspect="1"/>
          </p:cNvGrpSpPr>
          <p:nvPr/>
        </p:nvGrpSpPr>
        <p:grpSpPr>
          <a:xfrm>
            <a:off x="5009409" y="1771664"/>
            <a:ext cx="232398" cy="234365"/>
            <a:chOff x="12587348" y="2301556"/>
            <a:chExt cx="115021" cy="115998"/>
          </a:xfrm>
          <a:solidFill>
            <a:schemeClr val="bg1">
              <a:lumMod val="75000"/>
            </a:schemeClr>
          </a:solidFill>
        </p:grpSpPr>
        <p:sp>
          <p:nvSpPr>
            <p:cNvPr id="328" name="Freeform 36"/>
            <p:cNvSpPr>
              <a:spLocks noChangeAspect="1"/>
            </p:cNvSpPr>
            <p:nvPr/>
          </p:nvSpPr>
          <p:spPr bwMode="auto">
            <a:xfrm>
              <a:off x="12634348" y="2325555"/>
              <a:ext cx="20999" cy="22999"/>
            </a:xfrm>
            <a:custGeom>
              <a:avLst/>
              <a:gdLst>
                <a:gd name="T0" fmla="*/ 9 w 9"/>
                <a:gd name="T1" fmla="*/ 0 h 10"/>
                <a:gd name="T2" fmla="*/ 7 w 9"/>
                <a:gd name="T3" fmla="*/ 0 h 10"/>
                <a:gd name="T4" fmla="*/ 0 w 9"/>
                <a:gd name="T5" fmla="*/ 0 h 10"/>
                <a:gd name="T6" fmla="*/ 0 w 9"/>
                <a:gd name="T7" fmla="*/ 10 h 10"/>
                <a:gd name="T8" fmla="*/ 9 w 9"/>
                <a:gd name="T9" fmla="*/ 10 h 10"/>
                <a:gd name="T10" fmla="*/ 9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9" y="0"/>
                  </a:moveTo>
                  <a:cubicBezTo>
                    <a:pt x="9" y="0"/>
                    <a:pt x="8" y="0"/>
                    <a:pt x="7" y="0"/>
                  </a:cubicBezTo>
                  <a:cubicBezTo>
                    <a:pt x="0" y="0"/>
                    <a:pt x="0" y="0"/>
                    <a:pt x="0" y="0"/>
                  </a:cubicBezTo>
                  <a:cubicBezTo>
                    <a:pt x="0" y="10"/>
                    <a:pt x="0" y="10"/>
                    <a:pt x="0" y="10"/>
                  </a:cubicBezTo>
                  <a:cubicBezTo>
                    <a:pt x="9" y="10"/>
                    <a:pt x="9" y="10"/>
                    <a:pt x="9" y="10"/>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29" name="Freeform 37"/>
            <p:cNvSpPr>
              <a:spLocks noChangeAspect="1"/>
            </p:cNvSpPr>
            <p:nvPr/>
          </p:nvSpPr>
          <p:spPr bwMode="auto">
            <a:xfrm>
              <a:off x="12634348" y="2301556"/>
              <a:ext cx="20999" cy="23999"/>
            </a:xfrm>
            <a:custGeom>
              <a:avLst/>
              <a:gdLst>
                <a:gd name="T0" fmla="*/ 4 w 9"/>
                <a:gd name="T1" fmla="*/ 0 h 10"/>
                <a:gd name="T2" fmla="*/ 0 w 9"/>
                <a:gd name="T3" fmla="*/ 5 h 10"/>
                <a:gd name="T4" fmla="*/ 0 w 9"/>
                <a:gd name="T5" fmla="*/ 10 h 10"/>
                <a:gd name="T6" fmla="*/ 7 w 9"/>
                <a:gd name="T7" fmla="*/ 10 h 10"/>
                <a:gd name="T8" fmla="*/ 9 w 9"/>
                <a:gd name="T9" fmla="*/ 10 h 10"/>
                <a:gd name="T10" fmla="*/ 9 w 9"/>
                <a:gd name="T11" fmla="*/ 5 h 10"/>
                <a:gd name="T12" fmla="*/ 4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4" y="0"/>
                  </a:moveTo>
                  <a:cubicBezTo>
                    <a:pt x="2" y="0"/>
                    <a:pt x="0" y="2"/>
                    <a:pt x="0" y="5"/>
                  </a:cubicBezTo>
                  <a:cubicBezTo>
                    <a:pt x="0" y="10"/>
                    <a:pt x="0" y="10"/>
                    <a:pt x="0" y="10"/>
                  </a:cubicBezTo>
                  <a:cubicBezTo>
                    <a:pt x="7" y="10"/>
                    <a:pt x="7" y="10"/>
                    <a:pt x="7" y="10"/>
                  </a:cubicBezTo>
                  <a:cubicBezTo>
                    <a:pt x="8" y="10"/>
                    <a:pt x="9" y="10"/>
                    <a:pt x="9" y="10"/>
                  </a:cubicBezTo>
                  <a:cubicBezTo>
                    <a:pt x="9" y="5"/>
                    <a:pt x="9" y="5"/>
                    <a:pt x="9" y="5"/>
                  </a:cubicBezTo>
                  <a:cubicBezTo>
                    <a:pt x="9" y="2"/>
                    <a:pt x="7"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0" name="Freeform 38"/>
            <p:cNvSpPr>
              <a:spLocks noChangeAspect="1"/>
            </p:cNvSpPr>
            <p:nvPr/>
          </p:nvSpPr>
          <p:spPr bwMode="auto">
            <a:xfrm>
              <a:off x="12634348" y="2377554"/>
              <a:ext cx="20999" cy="39999"/>
            </a:xfrm>
            <a:custGeom>
              <a:avLst/>
              <a:gdLst>
                <a:gd name="T0" fmla="*/ 9 w 9"/>
                <a:gd name="T1" fmla="*/ 0 h 17"/>
                <a:gd name="T2" fmla="*/ 0 w 9"/>
                <a:gd name="T3" fmla="*/ 0 h 17"/>
                <a:gd name="T4" fmla="*/ 0 w 9"/>
                <a:gd name="T5" fmla="*/ 13 h 17"/>
                <a:gd name="T6" fmla="*/ 4 w 9"/>
                <a:gd name="T7" fmla="*/ 17 h 17"/>
                <a:gd name="T8" fmla="*/ 9 w 9"/>
                <a:gd name="T9" fmla="*/ 13 h 17"/>
                <a:gd name="T10" fmla="*/ 9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9" y="0"/>
                  </a:moveTo>
                  <a:cubicBezTo>
                    <a:pt x="0" y="0"/>
                    <a:pt x="0" y="0"/>
                    <a:pt x="0" y="0"/>
                  </a:cubicBezTo>
                  <a:cubicBezTo>
                    <a:pt x="0" y="13"/>
                    <a:pt x="0" y="13"/>
                    <a:pt x="0" y="13"/>
                  </a:cubicBezTo>
                  <a:cubicBezTo>
                    <a:pt x="0" y="15"/>
                    <a:pt x="2" y="17"/>
                    <a:pt x="4" y="17"/>
                  </a:cubicBezTo>
                  <a:cubicBezTo>
                    <a:pt x="7" y="17"/>
                    <a:pt x="9" y="15"/>
                    <a:pt x="9" y="13"/>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1" name="Rectangle 39"/>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2" name="Rectangle 40"/>
            <p:cNvSpPr>
              <a:spLocks noChangeAspect="1" noChangeArrowheads="1"/>
            </p:cNvSpPr>
            <p:nvPr/>
          </p:nvSpPr>
          <p:spPr bwMode="auto">
            <a:xfrm>
              <a:off x="12634348" y="2370554"/>
              <a:ext cx="20999" cy="7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3" name="Freeform 41"/>
            <p:cNvSpPr>
              <a:spLocks noChangeAspect="1" noEditPoints="1"/>
            </p:cNvSpPr>
            <p:nvPr/>
          </p:nvSpPr>
          <p:spPr bwMode="auto">
            <a:xfrm>
              <a:off x="12587348" y="2348555"/>
              <a:ext cx="114996" cy="21999"/>
            </a:xfrm>
            <a:custGeom>
              <a:avLst/>
              <a:gdLst>
                <a:gd name="T0" fmla="*/ 20 w 49"/>
                <a:gd name="T1" fmla="*/ 0 h 9"/>
                <a:gd name="T2" fmla="*/ 4 w 49"/>
                <a:gd name="T3" fmla="*/ 0 h 9"/>
                <a:gd name="T4" fmla="*/ 0 w 49"/>
                <a:gd name="T5" fmla="*/ 5 h 9"/>
                <a:gd name="T6" fmla="*/ 4 w 49"/>
                <a:gd name="T7" fmla="*/ 9 h 9"/>
                <a:gd name="T8" fmla="*/ 20 w 49"/>
                <a:gd name="T9" fmla="*/ 9 h 9"/>
                <a:gd name="T10" fmla="*/ 20 w 49"/>
                <a:gd name="T11" fmla="*/ 0 h 9"/>
                <a:gd name="T12" fmla="*/ 44 w 49"/>
                <a:gd name="T13" fmla="*/ 0 h 9"/>
                <a:gd name="T14" fmla="*/ 29 w 49"/>
                <a:gd name="T15" fmla="*/ 0 h 9"/>
                <a:gd name="T16" fmla="*/ 29 w 49"/>
                <a:gd name="T17" fmla="*/ 9 h 9"/>
                <a:gd name="T18" fmla="*/ 44 w 49"/>
                <a:gd name="T19" fmla="*/ 9 h 9"/>
                <a:gd name="T20" fmla="*/ 49 w 49"/>
                <a:gd name="T21" fmla="*/ 5 h 9"/>
                <a:gd name="T22" fmla="*/ 44 w 4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
                  <a:moveTo>
                    <a:pt x="20" y="0"/>
                  </a:moveTo>
                  <a:cubicBezTo>
                    <a:pt x="4" y="0"/>
                    <a:pt x="4" y="0"/>
                    <a:pt x="4" y="0"/>
                  </a:cubicBezTo>
                  <a:cubicBezTo>
                    <a:pt x="2" y="0"/>
                    <a:pt x="0" y="2"/>
                    <a:pt x="0" y="5"/>
                  </a:cubicBezTo>
                  <a:cubicBezTo>
                    <a:pt x="0" y="7"/>
                    <a:pt x="2" y="9"/>
                    <a:pt x="4" y="9"/>
                  </a:cubicBezTo>
                  <a:cubicBezTo>
                    <a:pt x="20" y="9"/>
                    <a:pt x="20" y="9"/>
                    <a:pt x="20" y="9"/>
                  </a:cubicBezTo>
                  <a:cubicBezTo>
                    <a:pt x="20" y="0"/>
                    <a:pt x="20" y="0"/>
                    <a:pt x="20" y="0"/>
                  </a:cubicBezTo>
                  <a:moveTo>
                    <a:pt x="44" y="0"/>
                  </a:moveTo>
                  <a:cubicBezTo>
                    <a:pt x="29" y="0"/>
                    <a:pt x="29" y="0"/>
                    <a:pt x="29" y="0"/>
                  </a:cubicBezTo>
                  <a:cubicBezTo>
                    <a:pt x="29" y="9"/>
                    <a:pt x="29" y="9"/>
                    <a:pt x="29" y="9"/>
                  </a:cubicBezTo>
                  <a:cubicBezTo>
                    <a:pt x="44" y="9"/>
                    <a:pt x="44" y="9"/>
                    <a:pt x="44" y="9"/>
                  </a:cubicBezTo>
                  <a:cubicBezTo>
                    <a:pt x="47" y="9"/>
                    <a:pt x="49" y="7"/>
                    <a:pt x="49" y="5"/>
                  </a:cubicBezTo>
                  <a:cubicBezTo>
                    <a:pt x="49" y="2"/>
                    <a:pt x="47"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4" name="Rectangle 42"/>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5" name="Rectangle 334"/>
            <p:cNvSpPr>
              <a:spLocks noChangeAspect="1" noChangeArrowheads="1"/>
            </p:cNvSpPr>
            <p:nvPr/>
          </p:nvSpPr>
          <p:spPr bwMode="auto">
            <a:xfrm>
              <a:off x="12634347" y="2348555"/>
              <a:ext cx="20999" cy="219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6" name="Freeform 335"/>
            <p:cNvSpPr>
              <a:spLocks noChangeAspect="1"/>
            </p:cNvSpPr>
            <p:nvPr/>
          </p:nvSpPr>
          <p:spPr bwMode="auto">
            <a:xfrm>
              <a:off x="12634347" y="2301558"/>
              <a:ext cx="20999" cy="115996"/>
            </a:xfrm>
            <a:custGeom>
              <a:avLst/>
              <a:gdLst>
                <a:gd name="T0" fmla="*/ 0 w 9"/>
                <a:gd name="T1" fmla="*/ 45 h 49"/>
                <a:gd name="T2" fmla="*/ 0 w 9"/>
                <a:gd name="T3" fmla="*/ 5 h 49"/>
                <a:gd name="T4" fmla="*/ 4 w 9"/>
                <a:gd name="T5" fmla="*/ 0 h 49"/>
                <a:gd name="T6" fmla="*/ 9 w 9"/>
                <a:gd name="T7" fmla="*/ 5 h 49"/>
                <a:gd name="T8" fmla="*/ 9 w 9"/>
                <a:gd name="T9" fmla="*/ 45 h 49"/>
                <a:gd name="T10" fmla="*/ 4 w 9"/>
                <a:gd name="T11" fmla="*/ 49 h 49"/>
                <a:gd name="T12" fmla="*/ 0 w 9"/>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9" h="49">
                  <a:moveTo>
                    <a:pt x="0" y="45"/>
                  </a:moveTo>
                  <a:cubicBezTo>
                    <a:pt x="0" y="5"/>
                    <a:pt x="0" y="5"/>
                    <a:pt x="0" y="5"/>
                  </a:cubicBezTo>
                  <a:cubicBezTo>
                    <a:pt x="0" y="2"/>
                    <a:pt x="2" y="0"/>
                    <a:pt x="4" y="0"/>
                  </a:cubicBezTo>
                  <a:cubicBezTo>
                    <a:pt x="7" y="0"/>
                    <a:pt x="9" y="2"/>
                    <a:pt x="9" y="5"/>
                  </a:cubicBezTo>
                  <a:cubicBezTo>
                    <a:pt x="9" y="45"/>
                    <a:pt x="9" y="45"/>
                    <a:pt x="9" y="45"/>
                  </a:cubicBezTo>
                  <a:cubicBezTo>
                    <a:pt x="9" y="47"/>
                    <a:pt x="7" y="49"/>
                    <a:pt x="4" y="49"/>
                  </a:cubicBezTo>
                  <a:cubicBezTo>
                    <a:pt x="2" y="49"/>
                    <a:pt x="0" y="47"/>
                    <a:pt x="0" y="45"/>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7" name="Freeform 45"/>
            <p:cNvSpPr>
              <a:spLocks noChangeAspect="1"/>
            </p:cNvSpPr>
            <p:nvPr/>
          </p:nvSpPr>
          <p:spPr bwMode="auto">
            <a:xfrm>
              <a:off x="12587373" y="2348557"/>
              <a:ext cx="114996" cy="21999"/>
            </a:xfrm>
            <a:custGeom>
              <a:avLst/>
              <a:gdLst>
                <a:gd name="T0" fmla="*/ 4 w 49"/>
                <a:gd name="T1" fmla="*/ 0 h 9"/>
                <a:gd name="T2" fmla="*/ 44 w 49"/>
                <a:gd name="T3" fmla="*/ 0 h 9"/>
                <a:gd name="T4" fmla="*/ 49 w 49"/>
                <a:gd name="T5" fmla="*/ 5 h 9"/>
                <a:gd name="T6" fmla="*/ 44 w 49"/>
                <a:gd name="T7" fmla="*/ 9 h 9"/>
                <a:gd name="T8" fmla="*/ 4 w 49"/>
                <a:gd name="T9" fmla="*/ 9 h 9"/>
                <a:gd name="T10" fmla="*/ 0 w 49"/>
                <a:gd name="T11" fmla="*/ 5 h 9"/>
                <a:gd name="T12" fmla="*/ 4 w 4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 y="0"/>
                  </a:moveTo>
                  <a:cubicBezTo>
                    <a:pt x="44" y="0"/>
                    <a:pt x="44" y="0"/>
                    <a:pt x="44" y="0"/>
                  </a:cubicBezTo>
                  <a:cubicBezTo>
                    <a:pt x="47" y="0"/>
                    <a:pt x="49" y="2"/>
                    <a:pt x="49" y="5"/>
                  </a:cubicBezTo>
                  <a:cubicBezTo>
                    <a:pt x="49" y="7"/>
                    <a:pt x="47" y="9"/>
                    <a:pt x="44" y="9"/>
                  </a:cubicBezTo>
                  <a:cubicBezTo>
                    <a:pt x="4" y="9"/>
                    <a:pt x="4" y="9"/>
                    <a:pt x="4" y="9"/>
                  </a:cubicBezTo>
                  <a:cubicBezTo>
                    <a:pt x="2" y="9"/>
                    <a:pt x="0" y="7"/>
                    <a:pt x="0" y="5"/>
                  </a:cubicBezTo>
                  <a:cubicBezTo>
                    <a:pt x="0" y="2"/>
                    <a:pt x="2" y="0"/>
                    <a:pt x="4" y="0"/>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8" name="Freeform 46"/>
            <p:cNvSpPr>
              <a:spLocks noChangeAspect="1"/>
            </p:cNvSpPr>
            <p:nvPr/>
          </p:nvSpPr>
          <p:spPr bwMode="auto">
            <a:xfrm>
              <a:off x="12598381" y="2313558"/>
              <a:ext cx="92997" cy="91997"/>
            </a:xfrm>
            <a:custGeom>
              <a:avLst/>
              <a:gdLst>
                <a:gd name="T0" fmla="*/ 2 w 39"/>
                <a:gd name="T1" fmla="*/ 30 h 39"/>
                <a:gd name="T2" fmla="*/ 30 w 39"/>
                <a:gd name="T3" fmla="*/ 2 h 39"/>
                <a:gd name="T4" fmla="*/ 37 w 39"/>
                <a:gd name="T5" fmla="*/ 2 h 39"/>
                <a:gd name="T6" fmla="*/ 37 w 39"/>
                <a:gd name="T7" fmla="*/ 9 h 39"/>
                <a:gd name="T8" fmla="*/ 9 w 39"/>
                <a:gd name="T9" fmla="*/ 37 h 39"/>
                <a:gd name="T10" fmla="*/ 2 w 39"/>
                <a:gd name="T11" fmla="*/ 37 h 39"/>
                <a:gd name="T12" fmla="*/ 2 w 39"/>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2" y="30"/>
                  </a:moveTo>
                  <a:cubicBezTo>
                    <a:pt x="30" y="2"/>
                    <a:pt x="30" y="2"/>
                    <a:pt x="30" y="2"/>
                  </a:cubicBezTo>
                  <a:cubicBezTo>
                    <a:pt x="32" y="0"/>
                    <a:pt x="35" y="0"/>
                    <a:pt x="37" y="2"/>
                  </a:cubicBezTo>
                  <a:cubicBezTo>
                    <a:pt x="39" y="4"/>
                    <a:pt x="39" y="7"/>
                    <a:pt x="37" y="9"/>
                  </a:cubicBezTo>
                  <a:cubicBezTo>
                    <a:pt x="9" y="37"/>
                    <a:pt x="9" y="37"/>
                    <a:pt x="9" y="37"/>
                  </a:cubicBezTo>
                  <a:cubicBezTo>
                    <a:pt x="7" y="39"/>
                    <a:pt x="4" y="39"/>
                    <a:pt x="2" y="37"/>
                  </a:cubicBezTo>
                  <a:cubicBezTo>
                    <a:pt x="0" y="35"/>
                    <a:pt x="0" y="32"/>
                    <a:pt x="2" y="30"/>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39" name="Freeform 47"/>
            <p:cNvSpPr>
              <a:spLocks noChangeAspect="1"/>
            </p:cNvSpPr>
            <p:nvPr/>
          </p:nvSpPr>
          <p:spPr bwMode="auto">
            <a:xfrm>
              <a:off x="12598373" y="2313558"/>
              <a:ext cx="92997" cy="91997"/>
            </a:xfrm>
            <a:custGeom>
              <a:avLst/>
              <a:gdLst>
                <a:gd name="T0" fmla="*/ 9 w 39"/>
                <a:gd name="T1" fmla="*/ 2 h 39"/>
                <a:gd name="T2" fmla="*/ 37 w 39"/>
                <a:gd name="T3" fmla="*/ 30 h 39"/>
                <a:gd name="T4" fmla="*/ 37 w 39"/>
                <a:gd name="T5" fmla="*/ 37 h 39"/>
                <a:gd name="T6" fmla="*/ 30 w 39"/>
                <a:gd name="T7" fmla="*/ 37 h 39"/>
                <a:gd name="T8" fmla="*/ 2 w 39"/>
                <a:gd name="T9" fmla="*/ 9 h 39"/>
                <a:gd name="T10" fmla="*/ 2 w 39"/>
                <a:gd name="T11" fmla="*/ 2 h 39"/>
                <a:gd name="T12" fmla="*/ 9 w 39"/>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9" y="2"/>
                  </a:moveTo>
                  <a:cubicBezTo>
                    <a:pt x="37" y="30"/>
                    <a:pt x="37" y="30"/>
                    <a:pt x="37" y="30"/>
                  </a:cubicBezTo>
                  <a:cubicBezTo>
                    <a:pt x="39" y="32"/>
                    <a:pt x="39" y="35"/>
                    <a:pt x="37" y="37"/>
                  </a:cubicBezTo>
                  <a:cubicBezTo>
                    <a:pt x="35" y="39"/>
                    <a:pt x="32" y="39"/>
                    <a:pt x="30" y="37"/>
                  </a:cubicBezTo>
                  <a:cubicBezTo>
                    <a:pt x="2" y="9"/>
                    <a:pt x="2" y="9"/>
                    <a:pt x="2" y="9"/>
                  </a:cubicBezTo>
                  <a:cubicBezTo>
                    <a:pt x="0" y="7"/>
                    <a:pt x="0" y="4"/>
                    <a:pt x="2" y="2"/>
                  </a:cubicBezTo>
                  <a:cubicBezTo>
                    <a:pt x="4" y="0"/>
                    <a:pt x="7" y="0"/>
                    <a:pt x="9" y="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40" name="Oval 48"/>
            <p:cNvSpPr>
              <a:spLocks noChangeAspect="1" noChangeArrowheads="1"/>
            </p:cNvSpPr>
            <p:nvPr/>
          </p:nvSpPr>
          <p:spPr bwMode="auto">
            <a:xfrm>
              <a:off x="12627372" y="2341557"/>
              <a:ext cx="34999" cy="35999"/>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sp>
          <p:nvSpPr>
            <p:cNvPr id="341" name="Freeform 49"/>
            <p:cNvSpPr>
              <a:spLocks noChangeAspect="1" noEditPoints="1"/>
            </p:cNvSpPr>
            <p:nvPr/>
          </p:nvSpPr>
          <p:spPr bwMode="auto">
            <a:xfrm>
              <a:off x="12608373" y="2325559"/>
              <a:ext cx="70998" cy="70998"/>
            </a:xfrm>
            <a:custGeom>
              <a:avLst/>
              <a:gdLst>
                <a:gd name="T0" fmla="*/ 15 w 30"/>
                <a:gd name="T1" fmla="*/ 7 h 30"/>
                <a:gd name="T2" fmla="*/ 23 w 30"/>
                <a:gd name="T3" fmla="*/ 15 h 30"/>
                <a:gd name="T4" fmla="*/ 15 w 30"/>
                <a:gd name="T5" fmla="*/ 22 h 30"/>
                <a:gd name="T6" fmla="*/ 8 w 30"/>
                <a:gd name="T7" fmla="*/ 15 h 30"/>
                <a:gd name="T8" fmla="*/ 15 w 30"/>
                <a:gd name="T9" fmla="*/ 7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7"/>
                  </a:moveTo>
                  <a:cubicBezTo>
                    <a:pt x="20" y="7"/>
                    <a:pt x="23" y="10"/>
                    <a:pt x="23" y="15"/>
                  </a:cubicBezTo>
                  <a:cubicBezTo>
                    <a:pt x="23" y="19"/>
                    <a:pt x="20" y="22"/>
                    <a:pt x="15" y="22"/>
                  </a:cubicBezTo>
                  <a:cubicBezTo>
                    <a:pt x="11" y="22"/>
                    <a:pt x="8" y="19"/>
                    <a:pt x="8" y="15"/>
                  </a:cubicBezTo>
                  <a:cubicBezTo>
                    <a:pt x="8" y="10"/>
                    <a:pt x="11" y="7"/>
                    <a:pt x="15" y="7"/>
                  </a:cubicBezTo>
                  <a:moveTo>
                    <a:pt x="15" y="0"/>
                  </a:moveTo>
                  <a:cubicBezTo>
                    <a:pt x="7" y="0"/>
                    <a:pt x="0" y="6"/>
                    <a:pt x="0" y="15"/>
                  </a:cubicBezTo>
                  <a:cubicBezTo>
                    <a:pt x="0" y="23"/>
                    <a:pt x="7" y="30"/>
                    <a:pt x="15" y="30"/>
                  </a:cubicBezTo>
                  <a:cubicBezTo>
                    <a:pt x="24" y="30"/>
                    <a:pt x="30" y="23"/>
                    <a:pt x="30" y="15"/>
                  </a:cubicBezTo>
                  <a:cubicBezTo>
                    <a:pt x="30" y="6"/>
                    <a:pt x="24" y="0"/>
                    <a:pt x="15" y="0"/>
                  </a:cubicBezTo>
                  <a:close/>
                </a:path>
              </a:pathLst>
            </a:custGeom>
            <a:solidFill>
              <a:schemeClr val="accent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000">
                <a:solidFill>
                  <a:srgbClr val="FFFFFF"/>
                </a:solidFill>
                <a:latin typeface="CiscoSansTT ExtraLight"/>
                <a:ea typeface="CiscoSansTT ExtraLight"/>
                <a:cs typeface="CiscoSansTT ExtraLight"/>
              </a:endParaRPr>
            </a:p>
          </p:txBody>
        </p:sp>
      </p:grpSp>
    </p:spTree>
    <p:extLst>
      <p:ext uri="{BB962C8B-B14F-4D97-AF65-F5344CB8AC3E}">
        <p14:creationId xmlns:p14="http://schemas.microsoft.com/office/powerpoint/2010/main" val="34814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down)">
                                      <p:cBhvr>
                                        <p:cTn id="7" dur="100"/>
                                        <p:tgtEl>
                                          <p:spTgt spid="195"/>
                                        </p:tgtEl>
                                      </p:cBhvr>
                                    </p:animEffect>
                                  </p:childTnLst>
                                </p:cTn>
                              </p:par>
                            </p:childTnLst>
                          </p:cTn>
                        </p:par>
                        <p:par>
                          <p:cTn id="8" fill="hold">
                            <p:stCondLst>
                              <p:cond delay="100"/>
                            </p:stCondLst>
                            <p:childTnLst>
                              <p:par>
                                <p:cTn id="9" presetID="22" presetClass="entr" presetSubtype="8" fill="hold" grpId="0"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left)">
                                      <p:cBhvr>
                                        <p:cTn id="11" dur="100"/>
                                        <p:tgtEl>
                                          <p:spTgt spid="193"/>
                                        </p:tgtEl>
                                      </p:cBhvr>
                                    </p:animEffect>
                                  </p:childTnLst>
                                </p:cTn>
                              </p:par>
                            </p:childTnLst>
                          </p:cTn>
                        </p:par>
                        <p:par>
                          <p:cTn id="12" fill="hold">
                            <p:stCondLst>
                              <p:cond delay="200"/>
                            </p:stCondLst>
                            <p:childTnLst>
                              <p:par>
                                <p:cTn id="13" presetID="22" presetClass="entr" presetSubtype="8" fill="hold"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wipe(left)">
                                      <p:cBhvr>
                                        <p:cTn id="15" dur="800"/>
                                        <p:tgtEl>
                                          <p:spTgt spid="19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wipe(left)">
                                      <p:cBhvr>
                                        <p:cTn id="19" dur="100"/>
                                        <p:tgtEl>
                                          <p:spTgt spid="192"/>
                                        </p:tgtEl>
                                      </p:cBhvr>
                                    </p:animEffect>
                                  </p:childTnLst>
                                </p:cTn>
                              </p:par>
                            </p:childTnLst>
                          </p:cTn>
                        </p:par>
                        <p:par>
                          <p:cTn id="20" fill="hold">
                            <p:stCondLst>
                              <p:cond delay="1100"/>
                            </p:stCondLst>
                            <p:childTnLst>
                              <p:par>
                                <p:cTn id="21" presetID="22" presetClass="entr" presetSubtype="1" fill="hold" nodeType="afterEffect">
                                  <p:stCondLst>
                                    <p:cond delay="0"/>
                                  </p:stCondLst>
                                  <p:childTnLst>
                                    <p:set>
                                      <p:cBhvr>
                                        <p:cTn id="22" dur="1" fill="hold">
                                          <p:stCondLst>
                                            <p:cond delay="0"/>
                                          </p:stCondLst>
                                        </p:cTn>
                                        <p:tgtEl>
                                          <p:spTgt spid="194"/>
                                        </p:tgtEl>
                                        <p:attrNameLst>
                                          <p:attrName>style.visibility</p:attrName>
                                        </p:attrNameLst>
                                      </p:cBhvr>
                                      <p:to>
                                        <p:strVal val="visible"/>
                                      </p:to>
                                    </p:set>
                                    <p:animEffect transition="in" filter="wipe(up)">
                                      <p:cBhvr>
                                        <p:cTn id="23" dur="800"/>
                                        <p:tgtEl>
                                          <p:spTgt spid="194"/>
                                        </p:tgtEl>
                                      </p:cBhvr>
                                    </p:animEffect>
                                  </p:childTnLst>
                                </p:cTn>
                              </p:par>
                            </p:childTnLst>
                          </p:cTn>
                        </p:par>
                        <p:par>
                          <p:cTn id="24" fill="hold">
                            <p:stCondLst>
                              <p:cond delay="1900"/>
                            </p:stCondLst>
                            <p:childTnLst>
                              <p:par>
                                <p:cTn id="25" presetID="22" presetClass="entr" presetSubtype="1"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wipe(up)">
                                      <p:cBhvr>
                                        <p:cTn id="27" dur="100"/>
                                        <p:tgtEl>
                                          <p:spTgt spid="197"/>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204"/>
                                        </p:tgtEl>
                                        <p:attrNameLst>
                                          <p:attrName>style.visibility</p:attrName>
                                        </p:attrNameLst>
                                      </p:cBhvr>
                                      <p:to>
                                        <p:strVal val="visible"/>
                                      </p:to>
                                    </p:set>
                                    <p:animEffect transition="in" filter="wipe(right)">
                                      <p:cBhvr>
                                        <p:cTn id="31" dur="800"/>
                                        <p:tgtEl>
                                          <p:spTgt spid="204"/>
                                        </p:tgtEl>
                                      </p:cBhvr>
                                    </p:animEffect>
                                  </p:childTnLst>
                                </p:cTn>
                              </p:par>
                            </p:childTnLst>
                          </p:cTn>
                        </p:par>
                        <p:par>
                          <p:cTn id="32" fill="hold">
                            <p:stCondLst>
                              <p:cond delay="2800"/>
                            </p:stCondLst>
                            <p:childTnLst>
                              <p:par>
                                <p:cTn id="33" presetID="22" presetClass="entr" presetSubtype="2" fill="hold" grpId="0" nodeType="afterEffect">
                                  <p:stCondLst>
                                    <p:cond delay="0"/>
                                  </p:stCondLst>
                                  <p:childTnLst>
                                    <p:set>
                                      <p:cBhvr>
                                        <p:cTn id="34" dur="1" fill="hold">
                                          <p:stCondLst>
                                            <p:cond delay="0"/>
                                          </p:stCondLst>
                                        </p:cTn>
                                        <p:tgtEl>
                                          <p:spTgt spid="801"/>
                                        </p:tgtEl>
                                        <p:attrNameLst>
                                          <p:attrName>style.visibility</p:attrName>
                                        </p:attrNameLst>
                                      </p:cBhvr>
                                      <p:to>
                                        <p:strVal val="visible"/>
                                      </p:to>
                                    </p:set>
                                    <p:animEffect transition="in" filter="wipe(right)">
                                      <p:cBhvr>
                                        <p:cTn id="35" dur="100"/>
                                        <p:tgtEl>
                                          <p:spTgt spid="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 grpId="0" animBg="1"/>
      <p:bldP spid="192" grpId="0" animBg="1"/>
      <p:bldP spid="193" grpId="0" animBg="1"/>
      <p:bldP spid="19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hbTJtuMQZiFw5Zk_rdp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h4ODW0qRkyWs3Pkzea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hbTJtuMQZiFw5Zk_rdp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jxzAa1KTXqyQbabFdi62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2mjFU1hSkyU2VvEROmFk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3NYNiSPU9b4CsQPVgTW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16ZiawqIryG.zAHvcA_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jxzAa1KTXqyQbabFdi6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Cisco Corporate Template 2017">
  <a:themeElements>
    <a:clrScheme name="Custom 1">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5073"/>
      </a:hlink>
      <a:folHlink>
        <a:srgbClr val="8753CD"/>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2017" id="{61895471-C9BA-F94F-B841-679FE1B43F6D}" vid="{537CAE57-B73E-184D-A07D-F53211AD3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13148</TotalTime>
  <Words>5162</Words>
  <Application>Microsoft Office PowerPoint</Application>
  <PresentationFormat>On-screen Show (16:9)</PresentationFormat>
  <Paragraphs>490</Paragraphs>
  <Slides>33</Slides>
  <Notes>28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5" baseType="lpstr">
      <vt:lpstr>Arial</vt:lpstr>
      <vt:lpstr>Calibri</vt:lpstr>
      <vt:lpstr>CiscoSans ExtraLight</vt:lpstr>
      <vt:lpstr>CiscoSans Thin</vt:lpstr>
      <vt:lpstr>CiscoSansTT</vt:lpstr>
      <vt:lpstr>CiscoSansTT ExtraLight</vt:lpstr>
      <vt:lpstr>CiscoSansTT Light</vt:lpstr>
      <vt:lpstr>Segoe UI</vt:lpstr>
      <vt:lpstr>Wingdings</vt:lpstr>
      <vt:lpstr>Blue theme 2015 16x9</vt:lpstr>
      <vt:lpstr>Cisco Corporate Template 2017</vt:lpstr>
      <vt:lpstr>think-cell Slide</vt:lpstr>
      <vt:lpstr>Cisco Threat Response</vt:lpstr>
      <vt:lpstr>Threat Investigations are complex</vt:lpstr>
      <vt:lpstr>Security Operations challenges</vt:lpstr>
      <vt:lpstr>And time is a critical factor</vt:lpstr>
      <vt:lpstr>We believe  security systems should empower your people to investigate and respond to  threats faster</vt:lpstr>
      <vt:lpstr>CISOs want to efficiently manage cybersecurity risks</vt:lpstr>
      <vt:lpstr>Integrated security that WORKS.</vt:lpstr>
      <vt:lpstr>Security must work together</vt:lpstr>
      <vt:lpstr>Cisco security platform</vt:lpstr>
      <vt:lpstr>Cisco Threat Response</vt:lpstr>
      <vt:lpstr>Threat Response integrates across Cisco’s security platform</vt:lpstr>
      <vt:lpstr>Backed by the industry’s best threat intelligence</vt:lpstr>
      <vt:lpstr>How Threat Response works</vt:lpstr>
      <vt:lpstr>Complement your existing investments</vt:lpstr>
      <vt:lpstr>Cisco Threat Response capabilities</vt:lpstr>
      <vt:lpstr>Use Cisco Threat Response everywhere</vt:lpstr>
      <vt:lpstr>Threat Response use cases</vt:lpstr>
      <vt:lpstr>Your SecOps with and without Threat Response</vt:lpstr>
      <vt:lpstr>PowerPoint Presentation</vt:lpstr>
      <vt:lpstr>A Call for Unification Cross-platform visibility and response  to detect and stop threats faster!</vt:lpstr>
      <vt:lpstr>How Cisco integrates security</vt:lpstr>
      <vt:lpstr>One integrated security platform</vt:lpstr>
      <vt:lpstr>Cisco Threat Response + Umbrella</vt:lpstr>
      <vt:lpstr>Cisco Threat Response + Email Security</vt:lpstr>
      <vt:lpstr>Cisco Threat Response + Email Security </vt:lpstr>
      <vt:lpstr>Cisco Threat Response + Firepower NGFW/NGIPS</vt:lpstr>
      <vt:lpstr>Cisco Threat Response + AMP for Endpoints</vt:lpstr>
      <vt:lpstr>AMP for Endpoint customers use Threat Response to unify</vt:lpstr>
      <vt:lpstr>Third-party integrations </vt:lpstr>
      <vt:lpstr>Cisco Threat Response for everyone</vt:lpstr>
      <vt:lpstr>Cisco Threat Response in the real world Join Cisco Security customers who are gaining value from it now</vt:lpstr>
      <vt:lpstr>Cisco Incident Response Services</vt:lpstr>
      <vt:lpstr>PowerPoint Presentation</vt:lpstr>
    </vt:vector>
  </TitlesOfParts>
  <Company>NDS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dc:creator>
  <cp:lastModifiedBy>dylan larocque</cp:lastModifiedBy>
  <cp:revision>1032</cp:revision>
  <cp:lastPrinted>2016-04-29T20:31:14Z</cp:lastPrinted>
  <dcterms:created xsi:type="dcterms:W3CDTF">2014-07-09T19:55:36Z</dcterms:created>
  <dcterms:modified xsi:type="dcterms:W3CDTF">2020-11-30T15:20:05Z</dcterms:modified>
</cp:coreProperties>
</file>