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21" r:id="rId4"/>
    <p:sldMasterId id="2147483900" r:id="rId5"/>
    <p:sldMasterId id="2147483922" r:id="rId6"/>
    <p:sldMasterId id="2147483924" r:id="rId7"/>
  </p:sldMasterIdLst>
  <p:notesMasterIdLst>
    <p:notesMasterId r:id="rId36"/>
  </p:notesMasterIdLst>
  <p:sldIdLst>
    <p:sldId id="2076136898" r:id="rId8"/>
    <p:sldId id="2076137085" r:id="rId9"/>
    <p:sldId id="2142532902" r:id="rId10"/>
    <p:sldId id="2076137012" r:id="rId11"/>
    <p:sldId id="2076136471" r:id="rId12"/>
    <p:sldId id="2076136839" r:id="rId13"/>
    <p:sldId id="2076136884" r:id="rId14"/>
    <p:sldId id="2076137017" r:id="rId15"/>
    <p:sldId id="5301" r:id="rId16"/>
    <p:sldId id="377" r:id="rId17"/>
    <p:sldId id="5297" r:id="rId18"/>
    <p:sldId id="279" r:id="rId19"/>
    <p:sldId id="2076137100" r:id="rId20"/>
    <p:sldId id="2076136841" r:id="rId21"/>
    <p:sldId id="2076136887" r:id="rId22"/>
    <p:sldId id="2076136930" r:id="rId23"/>
    <p:sldId id="2076137037" r:id="rId24"/>
    <p:sldId id="2076136893" r:id="rId25"/>
    <p:sldId id="358" r:id="rId26"/>
    <p:sldId id="281" r:id="rId27"/>
    <p:sldId id="311" r:id="rId28"/>
    <p:sldId id="2076136986" r:id="rId29"/>
    <p:sldId id="2076136890" r:id="rId30"/>
    <p:sldId id="2076136452" r:id="rId31"/>
    <p:sldId id="2076137007" r:id="rId32"/>
    <p:sldId id="5302" r:id="rId33"/>
    <p:sldId id="535" r:id="rId34"/>
    <p:sldId id="2076136448"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0" id="{90CB4393-E433-384A-81A9-ACCE235B2FEE}">
          <p14:sldIdLst/>
        </p14:section>
        <p14:section name="Today's discussion" id="{47979C5B-17E6-7E46-983E-64AAC6CD243C}">
          <p14:sldIdLst>
            <p14:sldId id="2076136898"/>
            <p14:sldId id="2076137085"/>
          </p14:sldIdLst>
        </p14:section>
        <p14:section name="Cisco Services portfolio and Solution Support" id="{F48B328C-0C53-D941-BE21-9EC5B330AC55}">
          <p14:sldIdLst>
            <p14:sldId id="2142532902"/>
          </p14:sldIdLst>
        </p14:section>
        <p14:section name="Technology evolution and impact on support and your IT teams" id="{0FB320B7-4CB2-C641-A661-56C46E1F07B2}">
          <p14:sldIdLst>
            <p14:sldId id="2076137012"/>
            <p14:sldId id="2076136471"/>
            <p14:sldId id="2076136839"/>
          </p14:sldIdLst>
        </p14:section>
        <p14:section name="What Solution Support is and how we help you" id="{58F925F3-DE4E-B942-AC8B-DD8EB1745D6C}">
          <p14:sldIdLst>
            <p14:sldId id="2076136884"/>
            <p14:sldId id="2076137017"/>
            <p14:sldId id="5301"/>
          </p14:sldIdLst>
        </p14:section>
        <p14:section name="Solution Support value to your organization" id="{2F61788A-AFF1-8243-B225-0E3D26666B12}">
          <p14:sldIdLst>
            <p14:sldId id="377"/>
            <p14:sldId id="5297"/>
            <p14:sldId id="279"/>
          </p14:sldIdLst>
        </p14:section>
        <p14:section name="How Solution Support works" id="{1C5EB53F-87AC-E743-9E45-2220D35A31ED}">
          <p14:sldIdLst>
            <p14:sldId id="2076137100"/>
            <p14:sldId id="2076136841"/>
          </p14:sldIdLst>
        </p14:section>
        <p14:section name="Solution Support coverage" id="{AA79F293-70A7-084B-B355-AD3D085AB7BC}">
          <p14:sldIdLst>
            <p14:sldId id="2076136887"/>
            <p14:sldId id="2076136930"/>
            <p14:sldId id="2076137037"/>
          </p14:sldIdLst>
        </p14:section>
        <p14:section name="Solution Support competitive differentiators" id="{38C452C6-78D6-FD48-B354-7E244CD079F8}">
          <p14:sldIdLst>
            <p14:sldId id="2076136893"/>
          </p14:sldIdLst>
        </p14:section>
        <p14:section name="Wrap up" id="{BB732528-83EF-694D-B7AC-AFC117C0C3D9}">
          <p14:sldIdLst>
            <p14:sldId id="358"/>
            <p14:sldId id="281"/>
            <p14:sldId id="311"/>
            <p14:sldId id="2076136986"/>
            <p14:sldId id="2076136890"/>
            <p14:sldId id="2076136452"/>
            <p14:sldId id="2076137007"/>
            <p14:sldId id="5302"/>
            <p14:sldId id="535"/>
            <p14:sldId id="2076136448"/>
          </p14:sldIdLst>
        </p14:section>
      </p14:sectionLst>
    </p:ext>
    <p:ext uri="{EFAFB233-063F-42B5-8137-9DF3F51BA10A}">
      <p15:sldGuideLst xmlns:p15="http://schemas.microsoft.com/office/powerpoint/2012/main">
        <p15:guide id="3" pos="2880">
          <p15:clr>
            <a:srgbClr val="A4A3A4"/>
          </p15:clr>
        </p15:guide>
        <p15:guide id="4" orient="horz" pos="16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Swart" initials="DS" lastIdx="1" clrIdx="0">
    <p:extLst>
      <p:ext uri="{19B8F6BF-5375-455C-9EA6-DF929625EA0E}">
        <p15:presenceInfo xmlns:p15="http://schemas.microsoft.com/office/powerpoint/2012/main" userId="S::dswart@cisco.com::38c280d6-2564-4ddf-bde7-2f248b5980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241B"/>
    <a:srgbClr val="941100"/>
    <a:srgbClr val="575959"/>
    <a:srgbClr val="BFEDFA"/>
    <a:srgbClr val="F5F6F9"/>
    <a:srgbClr val="FFFFFF"/>
    <a:srgbClr val="FCFDFE"/>
    <a:srgbClr val="F6F9FC"/>
    <a:srgbClr val="F1F4F8"/>
    <a:srgbClr val="EDF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B7320E-9305-48AB-AA7F-757B0D9DCADE}">
  <a:tblStyle styleId="{3CB7320E-9305-48AB-AA7F-757B0D9DCADE}" styleName="Table_0">
    <a:wholeTbl>
      <a:tcTxStyle b="off" i="off">
        <a:font>
          <a:latin typeface="CiscoSansTT ExtraLight"/>
          <a:ea typeface="CiscoSansTT ExtraLight"/>
          <a:cs typeface="CiscoSansTT ExtraLight"/>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22" autoAdjust="0"/>
    <p:restoredTop sz="80589" autoAdjust="0"/>
  </p:normalViewPr>
  <p:slideViewPr>
    <p:cSldViewPr snapToGrid="0">
      <p:cViewPr varScale="1">
        <p:scale>
          <a:sx n="109" d="100"/>
          <a:sy n="109" d="100"/>
        </p:scale>
        <p:origin x="533" y="82"/>
      </p:cViewPr>
      <p:guideLst>
        <p:guide pos="2880"/>
        <p:guide orient="horz" pos="1620"/>
      </p:guideLst>
    </p:cSldViewPr>
  </p:slideViewPr>
  <p:notesTextViewPr>
    <p:cViewPr>
      <p:scale>
        <a:sx n="135" d="100"/>
        <a:sy n="135"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00697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715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cap="none" dirty="0">
                <a:solidFill>
                  <a:schemeClr val="bg2"/>
                </a:solidFill>
                <a:latin typeface="Calibri"/>
                <a:ea typeface="Calibri"/>
                <a:cs typeface="Calibri"/>
                <a:sym typeface="Calibri"/>
              </a:rPr>
              <a:t>Each of these concerns are specifically addressed by Solution Support, since it was purpose-built to support multiproduct, multivendor solution ecosystems: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bg2"/>
              </a:solidFill>
              <a:latin typeface="Calibri"/>
              <a:ea typeface="Calibri"/>
              <a:cs typeface="Calibri"/>
              <a:sym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u="none" strike="noStrike" cap="none" dirty="0">
                <a:solidFill>
                  <a:schemeClr val="bg2"/>
                </a:solidFill>
                <a:latin typeface="Calibri"/>
                <a:ea typeface="Calibri"/>
                <a:cs typeface="Calibri"/>
                <a:sym typeface="Calibri"/>
              </a:rPr>
              <a:t>Which support team do I call?  </a:t>
            </a:r>
            <a:r>
              <a:rPr lang="en-US" sz="1200" b="0" i="0" u="none" strike="noStrike" cap="none" dirty="0">
                <a:solidFill>
                  <a:schemeClr val="bg2"/>
                </a:solidFill>
                <a:latin typeface="Calibri"/>
                <a:ea typeface="Calibri"/>
                <a:cs typeface="Calibri"/>
                <a:sym typeface="Calibri"/>
              </a:rPr>
              <a:t>You don’t need to think about who to contact first—simply contact Cisco, or you can contact us and we’ll get the case kickstarted with a Solution Support engineer. And remember, there is no need for you to isolate your issue to a specific product to open a service request. Open a case on any product for which you’ve purchased Solution Support, and they’ll get to work right away.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cap="none" dirty="0">
              <a:solidFill>
                <a:schemeClr val="bg2"/>
              </a:solidFill>
              <a:latin typeface="Calibri"/>
              <a:ea typeface="Calibri"/>
              <a:cs typeface="Calibri"/>
              <a:sym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u="none" strike="noStrike" cap="none" dirty="0">
                <a:solidFill>
                  <a:schemeClr val="bg2"/>
                </a:solidFill>
                <a:latin typeface="Calibri"/>
                <a:ea typeface="Calibri"/>
                <a:cs typeface="Calibri"/>
                <a:sym typeface="Calibri"/>
              </a:rPr>
              <a:t>Multivendor solutions require greater levels of internal expertise than we have  </a:t>
            </a:r>
            <a:r>
              <a:rPr lang="en-US" sz="1200" b="0" i="0" u="none" strike="noStrike" cap="none" dirty="0">
                <a:solidFill>
                  <a:schemeClr val="bg2"/>
                </a:solidFill>
                <a:latin typeface="Calibri"/>
                <a:ea typeface="Calibri"/>
                <a:cs typeface="Calibri"/>
                <a:sym typeface="Calibri"/>
              </a:rPr>
              <a:t>A strategic benefit of Solution Support is that you can deploy new or new-to-you technologies without having to delay for internal training and ramp up. Innovate and deploy the IT environment you need, and rely on Solution Support engineers’ deep architecture expertise from the start.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cap="none" dirty="0">
              <a:solidFill>
                <a:schemeClr val="bg2"/>
              </a:solidFill>
              <a:latin typeface="Calibri"/>
              <a:ea typeface="Calibri"/>
              <a:cs typeface="Calibri"/>
              <a:sym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u="none" strike="noStrike" cap="none" dirty="0">
                <a:solidFill>
                  <a:schemeClr val="bg2"/>
                </a:solidFill>
                <a:latin typeface="Calibri"/>
                <a:ea typeface="Calibri"/>
                <a:cs typeface="Calibri"/>
                <a:sym typeface="Calibri"/>
              </a:rPr>
              <a:t>Not enough resources for our current workload and priorities  </a:t>
            </a:r>
            <a:r>
              <a:rPr lang="en-US" sz="1200" b="0" i="0" u="none" strike="noStrike" cap="none" dirty="0">
                <a:solidFill>
                  <a:schemeClr val="bg2"/>
                </a:solidFill>
                <a:latin typeface="Calibri"/>
                <a:ea typeface="Calibri"/>
                <a:cs typeface="Calibri"/>
                <a:sym typeface="Calibri"/>
              </a:rPr>
              <a:t>When your team is maxed out, spending time coordinating product support teams may not be top priority. Solution Support engineers are there to do just that, actively managing and tracking discussions to help drive your issue to resolution.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cap="none" dirty="0">
              <a:solidFill>
                <a:schemeClr val="bg2"/>
              </a:solidFill>
              <a:latin typeface="Calibri"/>
              <a:ea typeface="Calibri"/>
              <a:cs typeface="Calibri"/>
              <a:sym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u="none" strike="noStrike" cap="none" dirty="0">
                <a:solidFill>
                  <a:schemeClr val="bg2"/>
                </a:solidFill>
                <a:latin typeface="Calibri"/>
                <a:ea typeface="Calibri"/>
                <a:cs typeface="Calibri"/>
                <a:sym typeface="Calibri"/>
              </a:rPr>
              <a:t>Inconsistent support experience among technology providers  </a:t>
            </a:r>
            <a:r>
              <a:rPr lang="en-US" sz="1200" b="0" i="0" u="none" strike="noStrike" cap="none" dirty="0">
                <a:solidFill>
                  <a:schemeClr val="bg2"/>
                </a:solidFill>
                <a:latin typeface="Calibri"/>
                <a:ea typeface="Calibri"/>
                <a:cs typeface="Calibri"/>
                <a:sym typeface="Calibri"/>
              </a:rPr>
              <a:t>And finally, whether your issue originates with a Cisco or Solution Support Alliance Partner product, Cisco remains accountable for managing your case to resolution, resulting in a more consistent support experience.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cap="none" dirty="0">
              <a:solidFill>
                <a:schemeClr val="bg2"/>
              </a:solidFill>
              <a:latin typeface="Calibri"/>
              <a:ea typeface="Calibri"/>
              <a:cs typeface="Calibri"/>
              <a:sym typeface="Calibri"/>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1260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cap="none" dirty="0">
                <a:solidFill>
                  <a:schemeClr val="bg2"/>
                </a:solidFill>
                <a:latin typeface="Calibri"/>
                <a:cs typeface="Calibri"/>
                <a:sym typeface="Calibri"/>
              </a:rPr>
              <a:t>Here’s how we can help you in two areas that are critical concerns: time and money. ​</a:t>
            </a:r>
          </a:p>
          <a:p>
            <a:pPr algn="l" rtl="0" fontAlgn="base"/>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44%   </a:t>
            </a:r>
            <a:r>
              <a:rPr lang="en-US" sz="1200" b="0" i="0" u="none" strike="noStrike" dirty="0">
                <a:solidFill>
                  <a:srgbClr val="000000"/>
                </a:solidFill>
                <a:effectLst/>
                <a:latin typeface="Calibri" panose="020F0502020204030204" pitchFamily="34" charset="0"/>
              </a:rPr>
              <a:t>First, Solution Support resolves complex issues on average 44% faster than product support, which represents a significant reduction in downtime, contributing in a real way to keeping you “always on” for your customers. This also reduces risk and loss – of customer confidence, sales, etc.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endParaRPr lang="en-US" sz="960" b="0" i="0" dirty="0">
              <a:effectLs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213%  </a:t>
            </a:r>
            <a:r>
              <a:rPr lang="en-US" sz="1200" b="0" i="0" u="none" strike="noStrike" dirty="0">
                <a:solidFill>
                  <a:srgbClr val="000000"/>
                </a:solidFill>
                <a:effectLst/>
                <a:latin typeface="Calibri" panose="020F0502020204030204" pitchFamily="34" charset="0"/>
              </a:rPr>
              <a:t>Next, a study by IDC of Cisco Services showed Cisco customers surveyed experienced a 213% </a:t>
            </a:r>
            <a:r>
              <a:rPr lang="en-US" sz="1200" b="1" i="0" u="sng" dirty="0">
                <a:solidFill>
                  <a:srgbClr val="000000"/>
                </a:solidFill>
                <a:effectLst/>
                <a:latin typeface="Calibri" panose="020F0502020204030204" pitchFamily="34" charset="0"/>
              </a:rPr>
              <a:t>5-year</a:t>
            </a:r>
            <a:r>
              <a:rPr lang="en-US" sz="1200" b="0" i="0" u="none" strike="noStrike" dirty="0">
                <a:solidFill>
                  <a:srgbClr val="000000"/>
                </a:solidFill>
                <a:effectLst/>
                <a:latin typeface="Calibri" panose="020F0502020204030204" pitchFamily="34" charset="0"/>
              </a:rPr>
              <a:t> service ROI. IDC measured the savings associated with using Solution Support in terms of: reduced IT costs (staff, hardware, software, maintenance, and IT support), and business impact measured by revenue over the service contract term against the service investment made, and projected the costs and savings over a five-year period to calculate the ROI and payback.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r>
              <a:rPr lang="en-US" sz="1200" b="0" i="0" dirty="0">
                <a:effectLst/>
                <a:latin typeface="Calibri" panose="020F0502020204030204" pitchFamily="34" charset="0"/>
              </a:rPr>
              <a:t>​</a:t>
            </a:r>
            <a:endParaRPr lang="en-US" b="0" i="0" dirty="0">
              <a:effectLst/>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dirty="0">
                <a:effectLst/>
                <a:latin typeface="Calibri" panose="020F0502020204030204" pitchFamily="34" charset="0"/>
              </a:rPr>
              <a:t>​</a:t>
            </a:r>
            <a:r>
              <a:rPr lang="en-US" sz="1200" b="0" i="0" u="none" strike="noStrike" cap="none" dirty="0">
                <a:solidFill>
                  <a:schemeClr val="dk1"/>
                </a:solidFill>
                <a:effectLst/>
                <a:latin typeface="Calibri"/>
                <a:ea typeface="Calibri"/>
                <a:cs typeface="Calibri"/>
                <a:sym typeface="Calibri"/>
              </a:rPr>
              <a:t>You may want to read the IDC report footnoted here to learn more about how this service is helping customers right now, I’ll make sure to get you the links. </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FULL REPORT: https://www.cisco.com/c/dam/en_us/services/downloads/idc-business-value-analysis.pdf</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SUMMARY: https://www.cisco.com/c/dam/en/us/services/collateral/se/solution-support-es.pdf</a:t>
            </a:r>
          </a:p>
          <a:p>
            <a:pPr algn="l" rtl="0" fontAlgn="base"/>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3193136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sym typeface="Calibri"/>
              </a:rPr>
              <a:t>Now let’s take a moment and see how these features we’ve been discussing work in a real world scenario, in this instance, a networking environment:</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1200" b="0" i="0" u="none" strike="noStrike" cap="none" dirty="0">
              <a:solidFill>
                <a:srgbClr val="282828"/>
              </a:solidFill>
              <a:latin typeface="Calibri"/>
              <a:ea typeface="ＭＳ Ｐゴシック" charset="0"/>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1" i="0" u="sng" strike="noStrike" kern="1200" cap="none" dirty="0">
                <a:solidFill>
                  <a:schemeClr val="tx1"/>
                </a:solidFill>
                <a:effectLst/>
                <a:latin typeface="Calibri"/>
                <a:ea typeface="ＭＳ Ｐゴシック" charset="0"/>
                <a:cs typeface="ＭＳ Ｐゴシック" charset="0"/>
                <a:sym typeface="Calibri"/>
              </a:rPr>
              <a:t>SET UP</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This enterprise networking case study involves an American entertainment rights company based in a large metropolitan city on the east coast.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1200" b="0" i="0" u="none" strike="noStrike" cap="none" dirty="0">
              <a:solidFill>
                <a:srgbClr val="282828"/>
              </a:solidFill>
              <a:latin typeface="Calibri"/>
              <a:ea typeface="ＭＳ Ｐゴシック" charset="0"/>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1" i="0" u="sng" strike="noStrike" kern="1200" cap="none" dirty="0">
                <a:solidFill>
                  <a:schemeClr val="tx1"/>
                </a:solidFill>
                <a:effectLst/>
                <a:latin typeface="Calibri"/>
                <a:ea typeface="ＭＳ Ｐゴシック" charset="0"/>
                <a:cs typeface="ＭＳ Ｐゴシック" charset="0"/>
                <a:sym typeface="Calibri"/>
              </a:rPr>
              <a:t>LEFT GRAPHIC</a:t>
            </a:r>
            <a:endParaRPr lang="en-US" sz="1200" b="0" i="0" u="none" strike="noStrike" cap="none" dirty="0">
              <a:solidFill>
                <a:srgbClr val="282828"/>
              </a:solidFill>
              <a:latin typeface="Calibri"/>
              <a:ea typeface="ＭＳ Ｐゴシック" charset="0"/>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They contacted the Solution Support team with audio / visual issues that were impacting critical business communications: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1200" b="0" i="0" u="none" strike="noStrike" cap="none" dirty="0">
              <a:solidFill>
                <a:srgbClr val="282828"/>
              </a:solidFill>
              <a:latin typeface="Calibri"/>
              <a:ea typeface="ＭＳ Ｐゴシック" charset="0"/>
              <a:cs typeface="Calibri"/>
              <a:sym typeface="Calibri"/>
            </a:endParaRPr>
          </a:p>
          <a:p>
            <a:pPr marL="465138" marR="0" lvl="0" indent="-457200" algn="l" defTabSz="912261" rtl="0" eaLnBrk="1" fontAlgn="base" latinLnBrk="0" hangingPunct="1">
              <a:lnSpc>
                <a:spcPct val="100000"/>
              </a:lnSpc>
              <a:spcBef>
                <a:spcPts val="1484"/>
              </a:spcBef>
              <a:spcAft>
                <a:spcPct val="0"/>
              </a:spcAft>
              <a:buClrTx/>
              <a:buSzPct val="100000"/>
              <a:buFont typeface="+mj-lt"/>
              <a:buAutoNum type="arabicPeriod"/>
              <a:tabLst>
                <a:tab pos="303213" algn="l"/>
              </a:tabLst>
              <a:defRPr/>
            </a:pPr>
            <a:r>
              <a:rPr lang="en-US" sz="1200" b="0" i="0" u="none" strike="noStrike" cap="none" dirty="0">
                <a:solidFill>
                  <a:srgbClr val="282828"/>
                </a:solidFill>
                <a:latin typeface="Calibri"/>
                <a:ea typeface="ＭＳ Ｐゴシック" charset="0"/>
                <a:cs typeface="Calibri"/>
                <a:sym typeface="Calibri"/>
              </a:rPr>
              <a:t>Frozen audio / video in their Cisco TelePresence endpoints during multiple CEO conference calls </a:t>
            </a:r>
          </a:p>
          <a:p>
            <a:pPr marL="465138" marR="0" lvl="0" indent="-457200" algn="l" defTabSz="912261" rtl="0" eaLnBrk="1" fontAlgn="base" latinLnBrk="0" hangingPunct="1">
              <a:lnSpc>
                <a:spcPct val="100000"/>
              </a:lnSpc>
              <a:spcBef>
                <a:spcPts val="1484"/>
              </a:spcBef>
              <a:spcAft>
                <a:spcPct val="0"/>
              </a:spcAft>
              <a:buClrTx/>
              <a:buSzPct val="100000"/>
              <a:buFont typeface="+mj-lt"/>
              <a:buAutoNum type="arabicPeriod"/>
              <a:tabLst>
                <a:tab pos="303213" algn="l"/>
              </a:tabLst>
              <a:defRPr/>
            </a:pPr>
            <a:r>
              <a:rPr lang="en-US" sz="1200" b="0" i="0" u="none" strike="noStrike" cap="none" dirty="0">
                <a:solidFill>
                  <a:srgbClr val="282828"/>
                </a:solidFill>
                <a:latin typeface="Calibri"/>
                <a:ea typeface="ＭＳ Ｐゴシック" charset="0"/>
                <a:cs typeface="Calibri"/>
                <a:sym typeface="Calibri"/>
              </a:rPr>
              <a:t>Cisco IP phones were becoming unregistered, which was both a general issue as well as contributing to unreliable audio during the CEO TelePresence conference calls</a:t>
            </a:r>
          </a:p>
          <a:p>
            <a:pPr marL="465138" marR="0" lvl="0" indent="-457200" algn="l" defTabSz="912261" rtl="0" eaLnBrk="1" fontAlgn="base" latinLnBrk="0" hangingPunct="1">
              <a:lnSpc>
                <a:spcPct val="100000"/>
              </a:lnSpc>
              <a:spcBef>
                <a:spcPts val="1484"/>
              </a:spcBef>
              <a:spcAft>
                <a:spcPct val="0"/>
              </a:spcAft>
              <a:buClrTx/>
              <a:buSzPct val="100000"/>
              <a:buFont typeface="+mj-lt"/>
              <a:buAutoNum type="arabicPeriod"/>
              <a:tabLst>
                <a:tab pos="303213" algn="l"/>
              </a:tabLst>
              <a:defRPr/>
            </a:pPr>
            <a:r>
              <a:rPr lang="en-US" sz="1200" b="0" i="0" u="none" strike="noStrike" cap="none" dirty="0">
                <a:solidFill>
                  <a:srgbClr val="282828"/>
                </a:solidFill>
                <a:latin typeface="Calibri"/>
                <a:ea typeface="ＭＳ Ｐゴシック" charset="0"/>
                <a:cs typeface="Calibri"/>
                <a:sym typeface="Calibri"/>
              </a:rPr>
              <a:t>Slow internet speeds that were impacting performance of their virtual desk applications</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They were not sure whether the issues were related or not, nor the location of the root cause. Was it:  </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1200" b="0" i="0" u="none" strike="noStrike" cap="none" dirty="0">
                <a:solidFill>
                  <a:srgbClr val="282828"/>
                </a:solidFill>
                <a:latin typeface="Calibri"/>
                <a:ea typeface="ＭＳ Ｐゴシック" charset="0"/>
                <a:cs typeface="Calibri"/>
                <a:sym typeface="Calibri"/>
              </a:rPr>
              <a:t>A Catalyst 9000 iOS-related issue?</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1200" b="0" i="0" u="none" strike="noStrike" cap="none" dirty="0">
                <a:solidFill>
                  <a:srgbClr val="282828"/>
                </a:solidFill>
                <a:latin typeface="Calibri"/>
                <a:ea typeface="ＭＳ Ｐゴシック" charset="0"/>
                <a:cs typeface="Calibri"/>
                <a:sym typeface="Calibri"/>
              </a:rPr>
              <a:t>A DNA Center appliance product?</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1200" b="0" i="0" u="none" strike="noStrike" cap="none" dirty="0">
                <a:solidFill>
                  <a:srgbClr val="282828"/>
                </a:solidFill>
                <a:latin typeface="Calibri"/>
                <a:ea typeface="ＭＳ Ｐゴシック" charset="0"/>
                <a:cs typeface="Calibri"/>
                <a:sym typeface="Calibri"/>
              </a:rPr>
              <a:t>An SD-Access fabric configuration?</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1200" b="0" i="0" u="none" strike="noStrike" cap="none" dirty="0">
                <a:solidFill>
                  <a:srgbClr val="282828"/>
                </a:solidFill>
                <a:latin typeface="Calibri"/>
                <a:ea typeface="ＭＳ Ｐゴシック" charset="0"/>
                <a:cs typeface="Calibri"/>
                <a:sym typeface="Calibri"/>
              </a:rPr>
              <a:t>A TelePresence hardware issue unrelated to the SD-Access environment? </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1200" b="0" i="0" u="none" strike="noStrike" cap="none" dirty="0">
                <a:solidFill>
                  <a:srgbClr val="282828"/>
                </a:solidFill>
                <a:latin typeface="Calibri"/>
                <a:ea typeface="ＭＳ Ｐゴシック" charset="0"/>
                <a:cs typeface="Calibri"/>
                <a:sym typeface="Calibri"/>
              </a:rPr>
              <a:t>IP phones?</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1200" b="0" i="0" u="none" strike="noStrike" cap="none" dirty="0">
                <a:solidFill>
                  <a:srgbClr val="282828"/>
                </a:solidFill>
                <a:latin typeface="Calibri"/>
                <a:ea typeface="ＭＳ Ｐゴシック" charset="0"/>
                <a:cs typeface="Calibri"/>
                <a:sym typeface="Calibri"/>
              </a:rPr>
              <a:t>Related applications?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1" i="0" u="sng" strike="noStrike" kern="1200" cap="none" dirty="0">
                <a:solidFill>
                  <a:schemeClr val="tx1"/>
                </a:solidFill>
                <a:effectLst/>
                <a:latin typeface="Calibri"/>
                <a:ea typeface="ＭＳ Ｐゴシック" charset="0"/>
                <a:cs typeface="ＭＳ Ｐゴシック" charset="0"/>
                <a:sym typeface="Calibri"/>
              </a:rPr>
              <a:t>BUILD 1 &gt; MIDDLE GRAPHIC</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Because Solution Support does not require customers to spend time and resources to isolate an issue to a specific product in order to open a case, the customer submitted their service request to a Solution Support DNA expert engineer for triage and resolution.</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 </a:t>
            </a:r>
          </a:p>
          <a:p>
            <a:pPr marL="465138" marR="0" lvl="0" indent="-457200" algn="l" defTabSz="912261" rtl="0" eaLnBrk="1" fontAlgn="base" latinLnBrk="0" hangingPunct="1">
              <a:lnSpc>
                <a:spcPct val="100000"/>
              </a:lnSpc>
              <a:spcBef>
                <a:spcPts val="1484"/>
              </a:spcBef>
              <a:spcAft>
                <a:spcPct val="0"/>
              </a:spcAft>
              <a:buClrTx/>
              <a:buSzPct val="100000"/>
              <a:buFont typeface="+mj-lt"/>
              <a:buAutoNum type="arabicPeriod"/>
              <a:tabLst>
                <a:tab pos="303213" algn="l"/>
              </a:tabLst>
              <a:defRPr/>
            </a:pPr>
            <a:r>
              <a:rPr lang="en-US" sz="1200" b="0" i="0" u="none" strike="noStrike" cap="none" dirty="0">
                <a:solidFill>
                  <a:srgbClr val="282828"/>
                </a:solidFill>
                <a:latin typeface="Calibri"/>
                <a:ea typeface="ＭＳ Ｐゴシック" charset="0"/>
                <a:cs typeface="Calibri"/>
                <a:sym typeface="Calibri"/>
              </a:rPr>
              <a:t>First the engineer looked at the IP phones. He isolated the issue to a Catalyst 9000 switch configuration (auto-device recognition feature configuration), which was corrected by updating the configuration.</a:t>
            </a:r>
          </a:p>
          <a:p>
            <a:pPr marL="465138" marR="0" lvl="0" indent="-457200" algn="l" defTabSz="912261" rtl="0" eaLnBrk="1" fontAlgn="base" latinLnBrk="0" hangingPunct="1">
              <a:lnSpc>
                <a:spcPct val="100000"/>
              </a:lnSpc>
              <a:spcBef>
                <a:spcPts val="1484"/>
              </a:spcBef>
              <a:spcAft>
                <a:spcPct val="0"/>
              </a:spcAft>
              <a:buClrTx/>
              <a:buSzPct val="100000"/>
              <a:buFont typeface="+mj-lt"/>
              <a:buAutoNum type="arabicPeriod"/>
              <a:tabLst>
                <a:tab pos="303213" algn="l"/>
              </a:tabLst>
              <a:defRPr/>
            </a:pPr>
            <a:r>
              <a:rPr lang="en-US" sz="1200" b="0" i="0" u="none" strike="noStrike" cap="none" dirty="0">
                <a:solidFill>
                  <a:srgbClr val="282828"/>
                </a:solidFill>
                <a:latin typeface="Calibri"/>
                <a:ea typeface="ＭＳ Ｐゴシック" charset="0"/>
                <a:cs typeface="Calibri"/>
                <a:sym typeface="Calibri"/>
              </a:rPr>
              <a:t>Next, he investigated the slow internet speed and found an issue with the SD-Access code for the Catalyst 9000. He reached out to the Cisco Catalyst product support team, which had created a feature enhancement that the Solution Support engineer used to upgrade the code. </a:t>
            </a:r>
          </a:p>
          <a:p>
            <a:pPr marL="465138" marR="0" lvl="0" indent="-457200" algn="l" defTabSz="912261" rtl="0" eaLnBrk="1" fontAlgn="base" latinLnBrk="0" hangingPunct="1">
              <a:lnSpc>
                <a:spcPct val="100000"/>
              </a:lnSpc>
              <a:spcBef>
                <a:spcPts val="1484"/>
              </a:spcBef>
              <a:spcAft>
                <a:spcPct val="0"/>
              </a:spcAft>
              <a:buClrTx/>
              <a:buSzPct val="100000"/>
              <a:buFont typeface="+mj-lt"/>
              <a:buAutoNum type="arabicPeriod"/>
              <a:tabLst>
                <a:tab pos="303213" algn="l"/>
              </a:tabLst>
              <a:defRPr/>
            </a:pPr>
            <a:r>
              <a:rPr lang="en-US" sz="1200" b="0" i="0" u="none" strike="noStrike" cap="none" dirty="0">
                <a:solidFill>
                  <a:srgbClr val="282828"/>
                </a:solidFill>
                <a:latin typeface="Calibri"/>
                <a:ea typeface="ＭＳ Ｐゴシック" charset="0"/>
                <a:cs typeface="Calibri"/>
                <a:sym typeface="Calibri"/>
              </a:rPr>
              <a:t>Then the engineer analyzed the TelePresence endpoints, which were in fact being impacted by the slow internet speeds; here, he identified a Telepresence codex issue which was resolved by a configuration change.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At this point the IP phone, internet speed, and TelePresence endpoint issues were resolved, and the SD-Access environment re-stabilized overall.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1200" b="0" i="0" u="none" strike="noStrike" cap="none" dirty="0">
              <a:solidFill>
                <a:srgbClr val="282828"/>
              </a:solidFill>
              <a:latin typeface="Calibri"/>
              <a:ea typeface="ＭＳ Ｐゴシック" charset="0"/>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1" i="0" u="sng" strike="noStrike" kern="1200" cap="none" dirty="0">
                <a:solidFill>
                  <a:schemeClr val="tx1"/>
                </a:solidFill>
                <a:effectLst/>
                <a:latin typeface="Calibri"/>
                <a:ea typeface="ＭＳ Ｐゴシック" charset="0"/>
                <a:cs typeface="ＭＳ Ｐゴシック" charset="0"/>
                <a:sym typeface="Calibri"/>
              </a:rPr>
              <a:t>BUILD 1.1 &gt; MIDDLE GRAPHIC</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1200" b="0" i="0" u="none" strike="noStrike" cap="none" dirty="0">
              <a:solidFill>
                <a:srgbClr val="282828"/>
              </a:solidFill>
              <a:latin typeface="Calibri"/>
              <a:ea typeface="ＭＳ Ｐゴシック" charset="0"/>
              <a:cs typeface="Calibri"/>
              <a:sym typeface="Calibri"/>
            </a:endParaRP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1200" b="0" i="0" u="none" strike="noStrike" cap="none" dirty="0">
                <a:solidFill>
                  <a:srgbClr val="282828"/>
                </a:solidFill>
                <a:latin typeface="Calibri"/>
                <a:ea typeface="ＭＳ Ｐゴシック" charset="0"/>
                <a:cs typeface="Calibri"/>
                <a:sym typeface="Calibri"/>
              </a:rPr>
              <a:t>However, there was one remaining problem: multicast display endpoints from a Solution Support Alliance Partner began freezing, impacting the business again. The Solution Support engineer identified a configuration issue with L—multicast feature, so he consulted with the Cisco enterprise networking business unit and made the recommended configuration correction to the DNA Center.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1" i="0" u="sng" strike="noStrike" kern="1200" cap="none" dirty="0">
                <a:solidFill>
                  <a:schemeClr val="tx1"/>
                </a:solidFill>
                <a:effectLst/>
                <a:latin typeface="Calibri"/>
                <a:ea typeface="ＭＳ Ｐゴシック" charset="0"/>
                <a:cs typeface="ＭＳ Ｐゴシック" charset="0"/>
                <a:sym typeface="Calibri"/>
              </a:rPr>
              <a:t>BUILD 2 &gt; RIGHT GRAPHIC</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This case illustrates how Solution Support features work in a real-world environment. As the primary point of contact, the Solution Support engineer brought their architecture-level and product-level expertise to address the big picture, in this case, multiple products—IP phones, the Catalyst 9000 Switch, TelePresence endpoints, the DNAC appliance, and third-party multicast display endpoints. Through expertise and support coordination (which again, with product support, would fall on the shoulders of the customer), they effectively resolved multiple issues while keeping an eye on overall interoperability to restore use of critical technologies.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1200" b="0" i="0" u="none" strike="noStrike" cap="none" dirty="0">
                <a:solidFill>
                  <a:srgbClr val="282828"/>
                </a:solidFill>
                <a:latin typeface="Calibri"/>
                <a:ea typeface="ＭＳ Ｐゴシック" charset="0"/>
                <a:cs typeface="Calibri"/>
                <a:sym typeface="Calibri"/>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907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sym typeface="Calibri"/>
              </a:rPr>
              <a:t>Now let’s take a moment and see how these features we’ve been discussing work in a real world scenario, in this instance, the data center:</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i="0" u="sng" strike="noStrike" kern="1200" cap="none" dirty="0">
                <a:solidFill>
                  <a:schemeClr val="tx1"/>
                </a:solidFill>
                <a:effectLst/>
                <a:latin typeface="Calibri"/>
                <a:ea typeface="ＭＳ Ｐゴシック" charset="0"/>
                <a:cs typeface="ＭＳ Ｐゴシック" charset="0"/>
                <a:sym typeface="Calibri"/>
              </a:rPr>
              <a:t>SET UP</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One of Cisco’s customers is the world’s leading providers of environmental solutions. They deployed a converged data center made up of Cisco Unified Computing System servers, Cisco Nexus switches, as well as storage arrays and virtualization software from two Solution Support Alliance Partners. This infrastructure hosts databases for their most critical business applications.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cap="none" dirty="0">
              <a:solidFill>
                <a:schemeClr val="tx1"/>
              </a:solidFill>
              <a:effectLst/>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i="0" u="sng" strike="noStrike" kern="1200" cap="none" dirty="0">
                <a:solidFill>
                  <a:schemeClr val="tx1"/>
                </a:solidFill>
                <a:effectLst/>
                <a:latin typeface="Calibri"/>
                <a:ea typeface="ＭＳ Ｐゴシック" charset="0"/>
                <a:cs typeface="ＭＳ Ｐゴシック" charset="0"/>
                <a:sym typeface="Calibri"/>
              </a:rPr>
              <a:t>LEFT GRAPHIC</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The customer’s business teams weren’t getting adequate performance from their database applications. It was taking a long time for client applications to connect to database servers, and database queries were slow to generate results, resulting in a loss of productivity.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i="0" u="sng" strike="noStrike" kern="1200" cap="none" dirty="0">
                <a:solidFill>
                  <a:schemeClr val="tx1"/>
                </a:solidFill>
                <a:effectLst/>
                <a:latin typeface="Calibri"/>
                <a:ea typeface="ＭＳ Ｐゴシック" charset="0"/>
                <a:cs typeface="ＭＳ Ｐゴシック" charset="0"/>
                <a:sym typeface="Calibri"/>
              </a:rPr>
              <a:t>MIDDLE GRAPHIC</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The customer got connected with a Cisco primary point of contact on their data center team, who followed a methodical, component-by-component analysis across the environment to uncover all possible individual product issues, as well as any interoperability issues that could be causing performance issues at the solution level.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sz="1200" b="1" i="0" u="none" strike="noStrike" kern="1200" cap="none" dirty="0">
                <a:solidFill>
                  <a:schemeClr val="tx1"/>
                </a:solidFill>
                <a:effectLst/>
                <a:latin typeface="Calibri"/>
                <a:ea typeface="ＭＳ Ｐゴシック" charset="0"/>
                <a:cs typeface="ＭＳ Ｐゴシック" charset="0"/>
                <a:sym typeface="Calibri"/>
              </a:rPr>
              <a:t>CISCO PRODUCTS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They analyzed </a:t>
            </a:r>
            <a:r>
              <a:rPr lang="en-US" sz="1200" b="1" i="0" u="none" strike="noStrike" kern="1200" cap="none" dirty="0">
                <a:solidFill>
                  <a:schemeClr val="tx1"/>
                </a:solidFill>
                <a:effectLst/>
                <a:latin typeface="Calibri"/>
                <a:ea typeface="ＭＳ Ｐゴシック" charset="0"/>
                <a:cs typeface="ＭＳ Ｐゴシック" charset="0"/>
                <a:sym typeface="Calibri"/>
              </a:rPr>
              <a:t>Cisco UCS servers</a:t>
            </a:r>
            <a:r>
              <a:rPr lang="en-US" sz="1200" b="0" i="0" u="none" strike="noStrike" kern="1200" cap="none" dirty="0">
                <a:solidFill>
                  <a:schemeClr val="tx1"/>
                </a:solidFill>
                <a:effectLst/>
                <a:latin typeface="Calibri"/>
                <a:ea typeface="ＭＳ Ｐゴシック" charset="0"/>
                <a:cs typeface="ＭＳ Ｐゴシック" charset="0"/>
                <a:sym typeface="Calibri"/>
              </a:rPr>
              <a:t> but their review of the UCS logs ruled out any known software defects. </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But they quickly determined that their existing </a:t>
            </a:r>
            <a:r>
              <a:rPr lang="en-US" sz="1200" b="1" i="0" u="none" strike="noStrike" kern="1200" cap="none" dirty="0">
                <a:solidFill>
                  <a:schemeClr val="tx1"/>
                </a:solidFill>
                <a:effectLst/>
                <a:latin typeface="Calibri"/>
                <a:ea typeface="ＭＳ Ｐゴシック" charset="0"/>
                <a:cs typeface="ＭＳ Ｐゴシック" charset="0"/>
                <a:sym typeface="Calibri"/>
              </a:rPr>
              <a:t>combination of interface cards </a:t>
            </a:r>
            <a:r>
              <a:rPr lang="en-US" sz="1200" b="0" i="0" u="none" strike="noStrike" kern="1200" cap="none" dirty="0">
                <a:solidFill>
                  <a:schemeClr val="tx1"/>
                </a:solidFill>
                <a:effectLst/>
                <a:latin typeface="Calibri"/>
                <a:ea typeface="ＭＳ Ｐゴシック" charset="0"/>
                <a:cs typeface="ＭＳ Ｐゴシック" charset="0"/>
                <a:sym typeface="Calibri"/>
              </a:rPr>
              <a:t>wouldn’t provide expected system bandwidth; they suggested an </a:t>
            </a:r>
            <a:r>
              <a:rPr lang="en-US" sz="1200" b="1" i="0" u="none" strike="noStrike" kern="1200" cap="none" dirty="0">
                <a:solidFill>
                  <a:schemeClr val="tx1"/>
                </a:solidFill>
                <a:effectLst/>
                <a:latin typeface="Calibri"/>
                <a:ea typeface="ＭＳ Ｐゴシック" charset="0"/>
                <a:cs typeface="ＭＳ Ｐゴシック" charset="0"/>
                <a:sym typeface="Calibri"/>
              </a:rPr>
              <a:t>improved network interface card </a:t>
            </a:r>
            <a:r>
              <a:rPr lang="en-US" sz="1200" b="0" i="0" u="none" strike="noStrike" kern="1200" cap="none" dirty="0">
                <a:solidFill>
                  <a:schemeClr val="tx1"/>
                </a:solidFill>
                <a:effectLst/>
                <a:latin typeface="Calibri"/>
                <a:ea typeface="ＭＳ Ｐゴシック" charset="0"/>
                <a:cs typeface="ＭＳ Ｐゴシック" charset="0"/>
                <a:sym typeface="Calibri"/>
              </a:rPr>
              <a:t>coupled with a port expander.  </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Next, they performed a </a:t>
            </a:r>
            <a:r>
              <a:rPr lang="en-US" sz="1200" b="1" i="0" u="none" strike="noStrike" kern="1200" cap="none" dirty="0">
                <a:solidFill>
                  <a:schemeClr val="tx1"/>
                </a:solidFill>
                <a:effectLst/>
                <a:latin typeface="Calibri"/>
                <a:ea typeface="ＭＳ Ｐゴシック" charset="0"/>
                <a:cs typeface="ＭＳ Ｐゴシック" charset="0"/>
                <a:sym typeface="Calibri"/>
              </a:rPr>
              <a:t>holistic health check of the UCS server system</a:t>
            </a:r>
            <a:r>
              <a:rPr lang="en-US" sz="1200" b="0" i="0" u="none" strike="noStrike" kern="1200" cap="none" dirty="0">
                <a:solidFill>
                  <a:schemeClr val="tx1"/>
                </a:solidFill>
                <a:effectLst/>
                <a:latin typeface="Calibri"/>
                <a:ea typeface="ＭＳ Ｐゴシック" charset="0"/>
                <a:cs typeface="ＭＳ Ｐゴシック" charset="0"/>
                <a:sym typeface="Calibri"/>
              </a:rPr>
              <a:t>. This uncovered a </a:t>
            </a:r>
            <a:r>
              <a:rPr lang="en-US" sz="1200" b="1" i="0" u="none" strike="noStrike" kern="1200" cap="none" dirty="0">
                <a:solidFill>
                  <a:schemeClr val="tx1"/>
                </a:solidFill>
                <a:effectLst/>
                <a:latin typeface="Calibri"/>
                <a:ea typeface="ＭＳ Ｐゴシック" charset="0"/>
                <a:cs typeface="ＭＳ Ｐゴシック" charset="0"/>
                <a:sym typeface="Calibri"/>
              </a:rPr>
              <a:t>mis-configuration with the VLAN tagging in the operating system, which they immediately fixed</a:t>
            </a:r>
            <a:r>
              <a:rPr lang="en-US" sz="1200" b="0" i="0" u="none" strike="noStrike" kern="1200" cap="none" dirty="0">
                <a:solidFill>
                  <a:schemeClr val="tx1"/>
                </a:solidFill>
                <a:effectLst/>
                <a:latin typeface="Calibri"/>
                <a:ea typeface="ＭＳ Ｐゴシック" charset="0"/>
                <a:cs typeface="ＭＳ Ｐゴシック" charset="0"/>
                <a:sym typeface="Calibri"/>
              </a:rPr>
              <a: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sz="1200" b="1" i="0" u="none" strike="noStrike" kern="1200" cap="none" dirty="0">
                <a:solidFill>
                  <a:schemeClr val="tx1"/>
                </a:solidFill>
                <a:effectLst/>
                <a:latin typeface="Calibri"/>
                <a:ea typeface="ＭＳ Ｐゴシック" charset="0"/>
                <a:cs typeface="ＭＳ Ｐゴシック" charset="0"/>
                <a:sym typeface="Calibri"/>
              </a:rPr>
              <a:t>SOLUTION SUPPORT ALLIANCE PARTNER PRODUCTS</a:t>
            </a:r>
          </a:p>
          <a:p>
            <a:pPr marL="628650" lvl="1"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Then they connected with Solution Support Alliance Partners to see how their products could be further involved and to find performance improvements. To do that, the Solution Support engineer worked with the customer to open a product support case based on their support entitlement with the Alliance Partner. </a:t>
            </a:r>
          </a:p>
          <a:p>
            <a:pPr marL="628650" lvl="1"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They asked the storage Alliance Partner to review storage array performance, which they confirmed was functioning well, but </a:t>
            </a:r>
            <a:r>
              <a:rPr lang="en-US" sz="1200" b="1" i="0" u="none" strike="noStrike" kern="1200" cap="none" dirty="0">
                <a:solidFill>
                  <a:schemeClr val="tx1"/>
                </a:solidFill>
                <a:effectLst/>
                <a:latin typeface="Calibri"/>
                <a:ea typeface="ＭＳ Ｐゴシック" charset="0"/>
                <a:cs typeface="ＭＳ Ｐゴシック" charset="0"/>
                <a:sym typeface="Calibri"/>
              </a:rPr>
              <a:t>suggested a parameter update in the client application, which further improved performance. </a:t>
            </a: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628650" lvl="1" indent="-171450">
              <a:buFont typeface="Arial" panose="020B0604020202020204" pitchFamily="34" charset="0"/>
              <a:buChar char="•"/>
            </a:pPr>
            <a:r>
              <a:rPr lang="en-US" sz="1200" b="0" i="0" u="none" strike="noStrike" kern="1200" cap="none" dirty="0">
                <a:solidFill>
                  <a:schemeClr val="tx1"/>
                </a:solidFill>
                <a:effectLst/>
                <a:latin typeface="Calibri"/>
                <a:ea typeface="ＭＳ Ｐゴシック" charset="0"/>
                <a:cs typeface="ＭＳ Ｐゴシック" charset="0"/>
                <a:sym typeface="Calibri"/>
              </a:rPr>
              <a:t>Next, they connected with the virtualization software Alliance </a:t>
            </a:r>
            <a:r>
              <a:rPr lang="en-US" sz="1200" b="0" i="0" u="none" strike="noStrike" kern="1200" cap="none" dirty="0" err="1">
                <a:solidFill>
                  <a:schemeClr val="tx1"/>
                </a:solidFill>
                <a:effectLst/>
                <a:latin typeface="Calibri"/>
                <a:ea typeface="ＭＳ Ｐゴシック" charset="0"/>
                <a:cs typeface="ＭＳ Ｐゴシック" charset="0"/>
                <a:sym typeface="Calibri"/>
              </a:rPr>
              <a:t>Parter</a:t>
            </a:r>
            <a:r>
              <a:rPr lang="en-US" sz="1200" b="0" i="0" u="none" strike="noStrike" kern="1200" cap="none" dirty="0">
                <a:solidFill>
                  <a:schemeClr val="tx1"/>
                </a:solidFill>
                <a:effectLst/>
                <a:latin typeface="Calibri"/>
                <a:ea typeface="ＭＳ Ｐゴシック" charset="0"/>
                <a:cs typeface="ＭＳ Ｐゴシック" charset="0"/>
                <a:sym typeface="Calibri"/>
              </a:rPr>
              <a:t>, and in conjunction with that team, </a:t>
            </a:r>
            <a:r>
              <a:rPr lang="en-US" sz="1200" b="1" i="0" u="none" strike="noStrike" kern="1200" cap="none" dirty="0">
                <a:solidFill>
                  <a:schemeClr val="tx1"/>
                </a:solidFill>
                <a:effectLst/>
                <a:latin typeface="Calibri"/>
                <a:ea typeface="ＭＳ Ｐゴシック" charset="0"/>
                <a:cs typeface="ＭＳ Ｐゴシック" charset="0"/>
                <a:sym typeface="Calibri"/>
              </a:rPr>
              <a:t>updated software parameters such as MTU size, queue size, and virtual CPU configuration in accordance with best practices</a:t>
            </a:r>
            <a:r>
              <a:rPr lang="en-US" sz="1200" b="0" i="0" u="none" strike="noStrike" kern="1200" cap="none" dirty="0">
                <a:solidFill>
                  <a:schemeClr val="tx1"/>
                </a:solidFill>
                <a:effectLst/>
                <a:latin typeface="Calibri"/>
                <a:ea typeface="ＭＳ Ｐゴシック" charset="0"/>
                <a:cs typeface="ＭＳ Ｐゴシック" charset="0"/>
                <a:sym typeface="Calibri"/>
              </a:rPr>
              <a:t>. </a:t>
            </a:r>
          </a:p>
          <a:p>
            <a:pPr marL="171450" indent="-171450">
              <a:buFont typeface="Arial" panose="020B0604020202020204" pitchFamily="34" charset="0"/>
              <a:buChar char="•"/>
            </a:pP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sng" strike="noStrike" kern="1200" cap="none" dirty="0">
                <a:solidFill>
                  <a:schemeClr val="tx1"/>
                </a:solidFill>
                <a:effectLst/>
                <a:latin typeface="Calibri"/>
                <a:ea typeface="ＭＳ Ｐゴシック" charset="0"/>
                <a:cs typeface="ＭＳ Ｐゴシック" charset="0"/>
                <a:sym typeface="Calibri"/>
              </a:rPr>
              <a:t>RIGHT GRAPHIC</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As a result of looking holistically at Cisco UCS servers, storage arrays, and virtualization software, database connections and queries were no longer delayed, and report generations were significantly faster.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cap="none" dirty="0">
                <a:solidFill>
                  <a:schemeClr val="tx1"/>
                </a:solidFill>
                <a:effectLst/>
                <a:latin typeface="Calibri"/>
                <a:ea typeface="ＭＳ Ｐゴシック" charset="0"/>
                <a:cs typeface="ＭＳ Ｐゴシック" charset="0"/>
                <a:sym typeface="Calibri"/>
              </a:rPr>
              <a:t>The elegance of Solution Support is that this customer simply had to contact Cisco, and their data center-focused engineer led the effort to take care of the rest. Their role is to look at the big picture, the whole solution, not just individual products. So with that solution focus, plus their experience in working with global data center customers, they could apply their experience as they took a deep dive into the intricacies of this customer’s deployment.  And they were able to resolve not only their main issue, but also corrected a few other items they found along the way, helping the customer get optimal performance out of their data center and their critical business applications.</a:t>
            </a:r>
          </a:p>
          <a:p>
            <a:pPr marL="171450" indent="-171450">
              <a:buFont typeface="Arial" panose="020B0604020202020204" pitchFamily="34" charset="0"/>
              <a:buChar char="•"/>
            </a:pPr>
            <a:endParaRPr lang="en-US" sz="1200" b="0" i="0" u="none" strike="noStrike" kern="1200" cap="none" dirty="0">
              <a:solidFill>
                <a:schemeClr val="tx1"/>
              </a:solidFill>
              <a:effectLst/>
              <a:latin typeface="Calibri"/>
              <a:ea typeface="ＭＳ Ｐゴシック" charset="0"/>
              <a:cs typeface="ＭＳ Ｐゴシック" charset="0"/>
              <a:sym typeface="Calibri"/>
            </a:endParaRPr>
          </a:p>
          <a:p>
            <a:r>
              <a:rPr lang="en-US" sz="1200" b="0" i="0" u="none" strike="noStrike" kern="1200" cap="none" dirty="0">
                <a:solidFill>
                  <a:schemeClr val="tx1"/>
                </a:solidFill>
                <a:effectLst/>
                <a:latin typeface="Calibri"/>
                <a:ea typeface="ＭＳ Ｐゴシック" charset="0"/>
                <a:cs typeface="ＭＳ Ｐゴシック" charset="0"/>
                <a:sym typeface="Calibri"/>
              </a:rPr>
              <a:t> </a:t>
            </a:r>
          </a:p>
          <a:p>
            <a:r>
              <a:rPr lang="en-US" dirty="0">
                <a:effectLst/>
              </a:rPr>
              <a:t>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02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rPr>
              <a:t>In terms of availability, you can get Solution Support coverage across all of Cisco’s technology architectures.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Calibri"/>
                <a:sym typeface="Calibri"/>
              </a:rPr>
              <a:t>Collaboration</a:t>
            </a:r>
          </a:p>
          <a:p>
            <a:pPr marL="171450" marR="0" lvl="0" indent="-171450" algn="l" defTabSz="914400" rtl="0" eaLnBrk="1" fontAlgn="auto" latinLnBrk="0" hangingPunct="1">
              <a:lnSpc>
                <a:spcPct val="90000"/>
              </a:lnSpc>
              <a:spcBef>
                <a:spcPts val="0"/>
              </a:spcBef>
              <a:spcAft>
                <a:spcPts val="300"/>
              </a:spcAft>
              <a:buClr>
                <a:srgbClr val="14284A"/>
              </a:buClr>
              <a:buSzTx/>
              <a:buFont typeface="Arial" panose="020B0604020202020204" pitchFamily="34" charset="0"/>
              <a:buChar char="•"/>
              <a:tabLst/>
              <a:defRPr/>
            </a:pPr>
            <a:r>
              <a:rPr kumimoji="0" lang="en-US" sz="700" b="0"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rPr>
              <a:t>Calling – Premise, Cloud, Hybrid, Hosted</a:t>
            </a:r>
          </a:p>
          <a:p>
            <a:pPr marL="171450" marR="0" lvl="0" indent="-171450" algn="l" defTabSz="914400" rtl="0" eaLnBrk="1" fontAlgn="auto" latinLnBrk="0" hangingPunct="1">
              <a:lnSpc>
                <a:spcPct val="90000"/>
              </a:lnSpc>
              <a:spcBef>
                <a:spcPts val="0"/>
              </a:spcBef>
              <a:spcAft>
                <a:spcPts val="300"/>
              </a:spcAft>
              <a:buClr>
                <a:srgbClr val="14284A"/>
              </a:buClr>
              <a:buSzTx/>
              <a:buFont typeface="Arial" panose="020B0604020202020204" pitchFamily="34" charset="0"/>
              <a:buChar char="•"/>
              <a:tabLst/>
              <a:defRPr/>
            </a:pPr>
            <a:r>
              <a:rPr kumimoji="0" lang="en-US" sz="700" b="0"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rPr>
              <a:t>Meetings - Premise, Cloud, Hybrid</a:t>
            </a:r>
          </a:p>
          <a:p>
            <a:pPr marL="171450" marR="0" lvl="0" indent="-171450" algn="l" defTabSz="914400" rtl="0" eaLnBrk="1" fontAlgn="auto" latinLnBrk="0" hangingPunct="1">
              <a:lnSpc>
                <a:spcPct val="90000"/>
              </a:lnSpc>
              <a:spcBef>
                <a:spcPts val="0"/>
              </a:spcBef>
              <a:spcAft>
                <a:spcPts val="300"/>
              </a:spcAft>
              <a:buClr>
                <a:srgbClr val="14284A"/>
              </a:buClr>
              <a:buSzTx/>
              <a:buFont typeface="Arial" panose="020B0604020202020204" pitchFamily="34" charset="0"/>
              <a:buChar char="•"/>
              <a:tabLst/>
              <a:defRPr/>
            </a:pPr>
            <a:r>
              <a:rPr kumimoji="0" lang="en-US" sz="700" b="0"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rPr>
              <a:t>Contact Center – Premise, Cloud, Hybrid </a:t>
            </a:r>
          </a:p>
          <a:p>
            <a:pPr marL="63499" marR="0" lvl="0" indent="-63499" algn="l" defTabSz="914400" rtl="0" eaLnBrk="1" fontAlgn="auto" latinLnBrk="0" hangingPunct="1">
              <a:lnSpc>
                <a:spcPct val="90000"/>
              </a:lnSpc>
              <a:spcBef>
                <a:spcPts val="0"/>
              </a:spcBef>
              <a:spcAft>
                <a:spcPts val="300"/>
              </a:spcAft>
              <a:buClr>
                <a:srgbClr val="14284A"/>
              </a:buClr>
              <a:buSzTx/>
              <a:buFont typeface="Arial" charset="0"/>
              <a:buChar char="•"/>
              <a:tabLst/>
              <a:defRPr/>
            </a:pPr>
            <a:endParaRPr kumimoji="0" lang="en-US" sz="700" b="0"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endParaRPr>
          </a:p>
          <a:p>
            <a:pPr marL="0" marR="0" lvl="0" indent="0" algn="l" defTabSz="914400" rtl="0" eaLnBrk="1" fontAlgn="auto" latinLnBrk="0" hangingPunct="1">
              <a:lnSpc>
                <a:spcPct val="90000"/>
              </a:lnSpc>
              <a:spcBef>
                <a:spcPts val="0"/>
              </a:spcBef>
              <a:spcAft>
                <a:spcPts val="300"/>
              </a:spcAft>
              <a:buClr>
                <a:srgbClr val="14284A"/>
              </a:buClr>
              <a:buSzTx/>
              <a:buFont typeface="Arial" charset="0"/>
              <a:buNone/>
              <a:tabLst/>
              <a:defRPr/>
            </a:pPr>
            <a:r>
              <a:rPr kumimoji="0" lang="en-US" sz="700" b="1"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rPr>
              <a:t>Data center</a:t>
            </a:r>
          </a:p>
          <a:p>
            <a:pPr marL="171450" indent="-171450">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Data Center general config/ with EMC storage</a:t>
            </a:r>
          </a:p>
          <a:p>
            <a:pPr marL="179387" indent="-171450">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Application Centric Infrastructure</a:t>
            </a:r>
          </a:p>
          <a:p>
            <a:pPr marL="179387" indent="-171450">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Azure Stack</a:t>
            </a:r>
          </a:p>
          <a:p>
            <a:pPr marL="179387" indent="-171450">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CloudCenter™ Suite</a:t>
            </a:r>
          </a:p>
          <a:p>
            <a:pPr marL="179387" indent="-171450">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Contiv Open Source</a:t>
            </a:r>
          </a:p>
          <a:p>
            <a:pPr marL="179387" indent="-171450">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FlashStack</a:t>
            </a:r>
          </a:p>
          <a:p>
            <a:pPr marL="179387" indent="-171450">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FlexPod®</a:t>
            </a:r>
          </a:p>
          <a:p>
            <a:pPr marL="179387" indent="-171450">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HyperFlex™</a:t>
            </a:r>
          </a:p>
          <a:p>
            <a:pPr marL="179387" marR="0" lvl="0" indent="-171450" algn="l" defTabSz="914400" rtl="0" eaLnBrk="1" fontAlgn="auto" latinLnBrk="0" hangingPunct="1">
              <a:lnSpc>
                <a:spcPct val="90000"/>
              </a:lnSpc>
              <a:spcBef>
                <a:spcPts val="360"/>
              </a:spcBef>
              <a:spcAft>
                <a:spcPts val="300"/>
              </a:spcAft>
              <a:buClr>
                <a:schemeClr val="bg2"/>
              </a:buClr>
              <a:buSzPts val="1400"/>
              <a:buFont typeface="Arial" panose="020B0604020202020204" pitchFamily="34" charset="0"/>
              <a:buChar char="•"/>
              <a:tabLst/>
              <a:defRPr/>
            </a:pPr>
            <a:r>
              <a:rPr lang="en-US" sz="700" b="0" i="0" u="none" strike="noStrike" cap="none" spc="-20" noProof="0" dirty="0">
                <a:solidFill>
                  <a:schemeClr val="bg2"/>
                </a:solidFill>
                <a:latin typeface="Calibri"/>
                <a:cs typeface="CiscoSansTT ExtraLight" panose="020B0303020201020303" pitchFamily="34" charset="0"/>
                <a:sym typeface="Arial"/>
              </a:rPr>
              <a:t>Network Assurance Engine</a:t>
            </a:r>
          </a:p>
          <a:p>
            <a:pPr marL="179387" marR="0" lvl="0" indent="-171450" algn="l" defTabSz="914400" rtl="0" eaLnBrk="1" fontAlgn="auto" latinLnBrk="0" hangingPunct="1">
              <a:lnSpc>
                <a:spcPct val="90000"/>
              </a:lnSpc>
              <a:spcBef>
                <a:spcPts val="360"/>
              </a:spcBef>
              <a:spcAft>
                <a:spcPts val="300"/>
              </a:spcAft>
              <a:buClr>
                <a:schemeClr val="bg2"/>
              </a:buClr>
              <a:buSzPts val="1400"/>
              <a:buFont typeface="Arial" panose="020B0604020202020204" pitchFamily="34" charset="0"/>
              <a:buChar char="•"/>
              <a:tabLst/>
              <a:defRPr/>
            </a:pPr>
            <a:r>
              <a:rPr lang="en-US" sz="700" b="0" i="0" u="none" strike="noStrike" cap="none" spc="-20" noProof="0" dirty="0">
                <a:solidFill>
                  <a:schemeClr val="bg2"/>
                </a:solidFill>
                <a:latin typeface="Calibri"/>
                <a:cs typeface="CiscoSansTT ExtraLight" panose="020B0303020201020303" pitchFamily="34" charset="0"/>
                <a:sym typeface="Arial"/>
              </a:rPr>
              <a:t>OpenStack™</a:t>
            </a:r>
          </a:p>
          <a:p>
            <a:pPr marL="179387" marR="0" lvl="0" indent="-171450" algn="l" defTabSz="914400" rtl="0" eaLnBrk="1" fontAlgn="auto" latinLnBrk="0" hangingPunct="1">
              <a:lnSpc>
                <a:spcPct val="90000"/>
              </a:lnSpc>
              <a:spcBef>
                <a:spcPts val="360"/>
              </a:spcBef>
              <a:spcAft>
                <a:spcPts val="300"/>
              </a:spcAft>
              <a:buClr>
                <a:schemeClr val="bg2"/>
              </a:buClr>
              <a:buSzPts val="1400"/>
              <a:buFont typeface="Arial" panose="020B0604020202020204" pitchFamily="34" charset="0"/>
              <a:buChar char="•"/>
              <a:tabLst/>
              <a:defRPr/>
            </a:pPr>
            <a:r>
              <a:rPr lang="en-US" sz="700" b="0" i="0" u="none" strike="noStrike" cap="none" spc="-20" noProof="0" dirty="0">
                <a:solidFill>
                  <a:schemeClr val="bg2"/>
                </a:solidFill>
                <a:latin typeface="Calibri"/>
                <a:cs typeface="CiscoSansTT ExtraLight" panose="020B0303020201020303" pitchFamily="34" charset="0"/>
                <a:sym typeface="Arial"/>
              </a:rPr>
              <a:t>SAP HANA</a:t>
            </a:r>
          </a:p>
          <a:p>
            <a:pPr marL="179387" marR="0" lvl="0" indent="-171450" algn="l" defTabSz="914400" rtl="0" eaLnBrk="1" fontAlgn="auto" latinLnBrk="0" hangingPunct="1">
              <a:lnSpc>
                <a:spcPct val="90000"/>
              </a:lnSpc>
              <a:spcBef>
                <a:spcPts val="360"/>
              </a:spcBef>
              <a:spcAft>
                <a:spcPts val="300"/>
              </a:spcAft>
              <a:buClr>
                <a:schemeClr val="bg2"/>
              </a:buClr>
              <a:buSzPts val="1400"/>
              <a:buFont typeface="Arial" panose="020B0604020202020204" pitchFamily="34" charset="0"/>
              <a:buChar char="•"/>
              <a:tabLst/>
              <a:defRPr/>
            </a:pPr>
            <a:r>
              <a:rPr lang="en-US" sz="700" b="0" i="0" u="none" strike="noStrike" cap="none" spc="-20" noProof="0" dirty="0">
                <a:solidFill>
                  <a:schemeClr val="bg2"/>
                </a:solidFill>
                <a:latin typeface="Calibri"/>
                <a:cs typeface="CiscoSansTT ExtraLight" panose="020B0303020201020303" pitchFamily="34" charset="0"/>
                <a:sym typeface="Arial"/>
              </a:rPr>
              <a:t>SwiftStack</a:t>
            </a:r>
          </a:p>
          <a:p>
            <a:pPr marL="179387" marR="0" lvl="0" indent="-171450" algn="l" defTabSz="914400" rtl="0" eaLnBrk="1" fontAlgn="auto" latinLnBrk="0" hangingPunct="1">
              <a:lnSpc>
                <a:spcPct val="90000"/>
              </a:lnSpc>
              <a:spcBef>
                <a:spcPts val="360"/>
              </a:spcBef>
              <a:spcAft>
                <a:spcPts val="300"/>
              </a:spcAft>
              <a:buClr>
                <a:schemeClr val="bg2"/>
              </a:buClr>
              <a:buSzPts val="1400"/>
              <a:buFont typeface="Arial" panose="020B0604020202020204" pitchFamily="34" charset="0"/>
              <a:buChar char="•"/>
              <a:tabLst/>
              <a:defRPr/>
            </a:pPr>
            <a:r>
              <a:rPr lang="en-US" sz="700" b="0" i="0" u="none" strike="noStrike" cap="none" spc="-20" noProof="0" dirty="0">
                <a:solidFill>
                  <a:schemeClr val="bg2"/>
                </a:solidFill>
                <a:latin typeface="Calibri"/>
                <a:cs typeface="CiscoSansTT ExtraLight" panose="020B0303020201020303" pitchFamily="34" charset="0"/>
                <a:sym typeface="Arial"/>
              </a:rPr>
              <a:t>Tetration Analytics™</a:t>
            </a:r>
          </a:p>
          <a:p>
            <a:pPr marL="179387" marR="0" lvl="0" indent="-171450" algn="l" defTabSz="914400" rtl="0" eaLnBrk="1" fontAlgn="auto" latinLnBrk="0" hangingPunct="1">
              <a:lnSpc>
                <a:spcPct val="90000"/>
              </a:lnSpc>
              <a:spcBef>
                <a:spcPts val="360"/>
              </a:spcBef>
              <a:spcAft>
                <a:spcPts val="300"/>
              </a:spcAft>
              <a:buClr>
                <a:schemeClr val="bg2"/>
              </a:buClr>
              <a:buSzPts val="1400"/>
              <a:buFont typeface="Arial" panose="020B0604020202020204" pitchFamily="34" charset="0"/>
              <a:buChar char="•"/>
              <a:tabLst/>
              <a:defRPr/>
            </a:pPr>
            <a:r>
              <a:rPr lang="en-US" sz="700" b="0" i="0" u="none" strike="noStrike" cap="none" spc="-20" noProof="0" dirty="0">
                <a:solidFill>
                  <a:schemeClr val="bg2"/>
                </a:solidFill>
                <a:latin typeface="Calibri"/>
                <a:cs typeface="CiscoSansTT ExtraLight" panose="020B0303020201020303" pitchFamily="34" charset="0"/>
                <a:sym typeface="Arial"/>
              </a:rPr>
              <a:t>VersaStack™</a:t>
            </a:r>
          </a:p>
          <a:p>
            <a:pPr marL="179387" marR="0" lvl="0" indent="-171450" algn="l" defTabSz="914400" rtl="0" eaLnBrk="1" fontAlgn="auto" latinLnBrk="0" hangingPunct="1">
              <a:lnSpc>
                <a:spcPct val="90000"/>
              </a:lnSpc>
              <a:spcBef>
                <a:spcPts val="360"/>
              </a:spcBef>
              <a:spcAft>
                <a:spcPts val="300"/>
              </a:spcAft>
              <a:buClr>
                <a:schemeClr val="bg2"/>
              </a:buClr>
              <a:buSzPts val="1400"/>
              <a:buFont typeface="Arial" panose="020B0604020202020204" pitchFamily="34" charset="0"/>
              <a:buChar char="•"/>
              <a:tabLst/>
              <a:defRPr/>
            </a:pPr>
            <a:r>
              <a:rPr lang="en-US" sz="700" b="0" i="0" u="none" strike="noStrike" cap="none" spc="-20" noProof="0" dirty="0">
                <a:solidFill>
                  <a:schemeClr val="bg2"/>
                </a:solidFill>
                <a:latin typeface="Calibri"/>
                <a:cs typeface="CiscoSansTT ExtraLight" panose="020B0303020201020303" pitchFamily="34" charset="0"/>
                <a:sym typeface="Arial"/>
              </a:rPr>
              <a:t>Virtual Desktop Infrastructure</a:t>
            </a:r>
          </a:p>
          <a:p>
            <a:pPr marL="57149" indent="-49212">
              <a:lnSpc>
                <a:spcPct val="90000"/>
              </a:lnSpc>
              <a:spcAft>
                <a:spcPts val="300"/>
              </a:spcAft>
              <a:buClr>
                <a:schemeClr val="bg2"/>
              </a:buClr>
              <a:buFont typeface="Arial" charset="0"/>
              <a:buChar char="•"/>
            </a:pPr>
            <a:endParaRPr kumimoji="0" lang="en-US" sz="700" b="0"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endParaRPr>
          </a:p>
          <a:p>
            <a:pPr marL="0" marR="0" lvl="0" indent="0" algn="l" defTabSz="914400" rtl="0" eaLnBrk="1" fontAlgn="auto" latinLnBrk="0" hangingPunct="1">
              <a:lnSpc>
                <a:spcPct val="90000"/>
              </a:lnSpc>
              <a:spcBef>
                <a:spcPts val="0"/>
              </a:spcBef>
              <a:spcAft>
                <a:spcPts val="300"/>
              </a:spcAft>
              <a:buClr>
                <a:srgbClr val="14284A"/>
              </a:buClr>
              <a:buSzTx/>
              <a:buFont typeface="Arial" charset="0"/>
              <a:buNone/>
              <a:tabLst/>
              <a:defRPr/>
            </a:pPr>
            <a:r>
              <a:rPr kumimoji="0" lang="en-US" sz="700" b="1"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rPr>
              <a:t>Enterprise networking</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Network Architecture (Cisco DNA)</a:t>
            </a:r>
          </a:p>
          <a:p>
            <a:pPr marL="692150" lvl="1" indent="-171450" defTabSz="533387">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DNA Assurance</a:t>
            </a:r>
          </a:p>
          <a:p>
            <a:pPr marL="692150" lvl="1" indent="-171450" defTabSz="533387">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DNA Center</a:t>
            </a:r>
          </a:p>
          <a:p>
            <a:pPr marL="692150" lvl="1" indent="-171450" defTabSz="533387">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DNA Security</a:t>
            </a:r>
          </a:p>
          <a:p>
            <a:pPr marL="692150" lvl="1" indent="-171450" defTabSz="533387">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SD-Access</a:t>
            </a:r>
          </a:p>
          <a:p>
            <a:pPr marL="692150" lvl="1" indent="-171450" defTabSz="533387">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SD-WAN</a:t>
            </a:r>
          </a:p>
          <a:p>
            <a:pPr marL="692150" lvl="1" indent="-171450" defTabSz="533387">
              <a:lnSpc>
                <a:spcPct val="90000"/>
              </a:lnSpc>
              <a:spcAft>
                <a:spcPts val="300"/>
              </a:spcAft>
              <a:buClr>
                <a:schemeClr val="bg2"/>
              </a:buClr>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SD-WAN Security</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Enterprise Network Function Virtualization</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Intelligent WAN</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Mobile Experiences</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Workplace Analytics</a:t>
            </a:r>
          </a:p>
          <a:p>
            <a:pPr marL="0" marR="0" lvl="0" indent="0" algn="l" defTabSz="914400" rtl="0" eaLnBrk="1" fontAlgn="auto" latinLnBrk="0" hangingPunct="1">
              <a:lnSpc>
                <a:spcPct val="90000"/>
              </a:lnSpc>
              <a:spcBef>
                <a:spcPts val="0"/>
              </a:spcBef>
              <a:spcAft>
                <a:spcPts val="300"/>
              </a:spcAft>
              <a:buClr>
                <a:srgbClr val="14284A"/>
              </a:buClr>
              <a:buSzTx/>
              <a:buFont typeface="Arial" charset="0"/>
              <a:buNone/>
              <a:tabLst/>
              <a:defRPr/>
            </a:pPr>
            <a:endParaRPr kumimoji="0" lang="en-US" sz="700" b="1"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endParaRPr>
          </a:p>
          <a:p>
            <a:pPr marL="0" marR="0" lvl="0" indent="0" algn="l" defTabSz="914400" rtl="0" eaLnBrk="1" fontAlgn="auto" latinLnBrk="0" hangingPunct="1">
              <a:lnSpc>
                <a:spcPct val="90000"/>
              </a:lnSpc>
              <a:spcBef>
                <a:spcPts val="0"/>
              </a:spcBef>
              <a:spcAft>
                <a:spcPts val="300"/>
              </a:spcAft>
              <a:buClr>
                <a:srgbClr val="14284A"/>
              </a:buClr>
              <a:buSzTx/>
              <a:buFont typeface="Arial" charset="0"/>
              <a:buNone/>
              <a:tabLst/>
              <a:defRPr/>
            </a:pPr>
            <a:r>
              <a:rPr kumimoji="0" lang="en-US" sz="700" b="1"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rPr>
              <a:t>IoT</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Connected Communities Infrastructure  </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Connected Manufacturing solutions</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Connected Utilities solutions</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Digital Transportation</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Extended Enterprise </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Kinetic solutions</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Remote and Mobile Assets</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Smart City LoRa</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Cisco Video Surveillance</a:t>
            </a:r>
          </a:p>
          <a:p>
            <a:pPr marL="179387" marR="0" indent="-171450" algn="l"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Vision Dynamic </a:t>
            </a:r>
            <a:br>
              <a:rPr lang="en-US" sz="700" b="0" i="0" u="none" strike="noStrike" cap="none" spc="-20" dirty="0">
                <a:solidFill>
                  <a:schemeClr val="bg2"/>
                </a:solidFill>
                <a:latin typeface="Calibri"/>
                <a:ea typeface="Calibri"/>
                <a:cs typeface="CiscoSansTT ExtraLight" panose="020B0303020201020303" pitchFamily="34" charset="0"/>
                <a:sym typeface="Calibri"/>
              </a:rPr>
            </a:br>
            <a:r>
              <a:rPr lang="en-US" sz="700" b="0" i="0" u="none" strike="noStrike" cap="none" spc="-20" dirty="0">
                <a:solidFill>
                  <a:schemeClr val="bg2"/>
                </a:solidFill>
                <a:latin typeface="Calibri"/>
                <a:ea typeface="Calibri"/>
                <a:cs typeface="CiscoSansTT ExtraLight" panose="020B0303020201020303" pitchFamily="34" charset="0"/>
                <a:sym typeface="Calibri"/>
              </a:rPr>
              <a:t>Signage Director</a:t>
            </a:r>
          </a:p>
          <a:p>
            <a:pPr marL="0" marR="0" lvl="0" indent="0" algn="l" defTabSz="914400" rtl="0" eaLnBrk="1" fontAlgn="auto" latinLnBrk="0" hangingPunct="1">
              <a:lnSpc>
                <a:spcPct val="90000"/>
              </a:lnSpc>
              <a:spcBef>
                <a:spcPts val="0"/>
              </a:spcBef>
              <a:spcAft>
                <a:spcPts val="300"/>
              </a:spcAft>
              <a:buClr>
                <a:srgbClr val="14284A"/>
              </a:buClr>
              <a:buSzTx/>
              <a:buFont typeface="Arial" charset="0"/>
              <a:buNone/>
              <a:tabLst/>
              <a:defRPr/>
            </a:pPr>
            <a:endParaRPr kumimoji="0" lang="en-US" sz="700" b="1"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endParaRPr>
          </a:p>
          <a:p>
            <a:pPr marL="0" marR="0" lvl="0" indent="0" algn="l" defTabSz="914400" rtl="0" eaLnBrk="1" fontAlgn="auto" latinLnBrk="0" hangingPunct="1">
              <a:lnSpc>
                <a:spcPct val="90000"/>
              </a:lnSpc>
              <a:spcBef>
                <a:spcPts val="0"/>
              </a:spcBef>
              <a:spcAft>
                <a:spcPts val="300"/>
              </a:spcAft>
              <a:buClr>
                <a:srgbClr val="14284A"/>
              </a:buClr>
              <a:buSzTx/>
              <a:buFont typeface="Arial" charset="0"/>
              <a:buNone/>
              <a:tabLst/>
              <a:defRPr/>
            </a:pPr>
            <a:r>
              <a:rPr kumimoji="0" lang="en-US" sz="700" b="1"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rPr>
              <a:t>Security</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Next-Generation Firewall Adaptive Security Appliance </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Identity Services Engine </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Stealthwatch Enterprise</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Email Security Appliance </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Web Security Appliance </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Threat Grid </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Tetration</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Next-Generation Intrusion Prevention Systems </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Advanced malware protection for networks</a:t>
            </a:r>
          </a:p>
          <a:p>
            <a:pPr marL="0" marR="0" lvl="0" indent="0" algn="l" defTabSz="914400" rtl="0" eaLnBrk="1" fontAlgn="auto" latinLnBrk="0" hangingPunct="1">
              <a:lnSpc>
                <a:spcPct val="90000"/>
              </a:lnSpc>
              <a:spcBef>
                <a:spcPts val="0"/>
              </a:spcBef>
              <a:spcAft>
                <a:spcPts val="300"/>
              </a:spcAft>
              <a:buClr>
                <a:srgbClr val="14284A"/>
              </a:buClr>
              <a:buSzTx/>
              <a:buFont typeface="Arial" charset="0"/>
              <a:buNone/>
              <a:tabLst/>
              <a:defRPr/>
            </a:pPr>
            <a:endParaRPr kumimoji="0" lang="en-US" sz="700" b="1"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endParaRPr>
          </a:p>
          <a:p>
            <a:pPr marL="0" marR="0" lvl="0" indent="0" algn="l" defTabSz="914400" rtl="0" eaLnBrk="1" fontAlgn="auto" latinLnBrk="0" hangingPunct="1">
              <a:lnSpc>
                <a:spcPct val="90000"/>
              </a:lnSpc>
              <a:spcBef>
                <a:spcPts val="0"/>
              </a:spcBef>
              <a:spcAft>
                <a:spcPts val="300"/>
              </a:spcAft>
              <a:buClr>
                <a:srgbClr val="14284A"/>
              </a:buClr>
              <a:buSzTx/>
              <a:buFont typeface="Arial" charset="0"/>
              <a:buNone/>
              <a:tabLst/>
              <a:defRPr/>
            </a:pPr>
            <a:r>
              <a:rPr kumimoji="0" lang="en-US" sz="700" b="1" i="0" u="none" strike="noStrike" kern="0" cap="none" spc="-20" normalizeH="0" baseline="0" noProof="0" dirty="0">
                <a:ln>
                  <a:noFill/>
                </a:ln>
                <a:solidFill>
                  <a:srgbClr val="14284A"/>
                </a:solidFill>
                <a:effectLst/>
                <a:uLnTx/>
                <a:uFillTx/>
                <a:latin typeface="CiscoSansTT ExtraLight"/>
                <a:ea typeface="+mn-ea"/>
                <a:cs typeface="CiscoSansTT ExtraLight" panose="020B0303020201020303" pitchFamily="34" charset="0"/>
                <a:sym typeface="Arial"/>
              </a:rPr>
              <a:t>Service Provider</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Mobility </a:t>
            </a:r>
          </a:p>
          <a:p>
            <a:pPr marL="179387" marR="0" indent="-171450" algn="l" defTabSz="533387" rtl="0">
              <a:lnSpc>
                <a:spcPct val="90000"/>
              </a:lnSpc>
              <a:spcBef>
                <a:spcPts val="360"/>
              </a:spcBef>
              <a:spcAft>
                <a:spcPts val="300"/>
              </a:spcAft>
              <a:buClr>
                <a:schemeClr val="bg2"/>
              </a:buClr>
              <a:buSzPts val="1400"/>
              <a:buFont typeface="Arial" panose="020B0604020202020204" pitchFamily="34" charset="0"/>
              <a:buChar char="•"/>
            </a:pPr>
            <a:r>
              <a:rPr lang="en-US" sz="700" b="0" i="0" u="none" strike="noStrike" cap="none" spc="-20" dirty="0">
                <a:solidFill>
                  <a:schemeClr val="bg2"/>
                </a:solidFill>
                <a:latin typeface="Calibri"/>
                <a:ea typeface="Calibri"/>
                <a:cs typeface="CiscoSansTT ExtraLight" panose="020B0303020201020303" pitchFamily="34" charset="0"/>
                <a:sym typeface="Calibri"/>
              </a:rPr>
              <a:t>Service Provider Network Function Virtualization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8117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6:notes"/>
          <p:cNvSpPr>
            <a:spLocks noGrp="1" noRot="1" noChangeAspect="1"/>
          </p:cNvSpPr>
          <p:nvPr>
            <p:ph type="sldImg" idx="2"/>
          </p:nvPr>
        </p:nvSpPr>
        <p:spPr>
          <a:xfrm>
            <a:off x="-42567225" y="10679113"/>
            <a:ext cx="95070613" cy="5347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6:notes"/>
          <p:cNvSpPr txBox="1">
            <a:spLocks noGrp="1"/>
          </p:cNvSpPr>
          <p:nvPr>
            <p:ph type="body" idx="1"/>
          </p:nvPr>
        </p:nvSpPr>
        <p:spPr>
          <a:xfrm>
            <a:off x="993923" y="67723469"/>
            <a:ext cx="7951211" cy="64157527"/>
          </a:xfrm>
          <a:prstGeom prst="rect">
            <a:avLst/>
          </a:prstGeom>
          <a:noFill/>
          <a:ln>
            <a:noFill/>
          </a:ln>
        </p:spPr>
        <p:txBody>
          <a:bodyPr spcFirstLastPara="1" wrap="square" lIns="109804" tIns="54877" rIns="109804" bIns="54877" anchor="t" anchorCtr="0">
            <a:noAutofit/>
          </a:bodyPr>
          <a:lstStyle/>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2400" u="none" dirty="0">
                <a:solidFill>
                  <a:srgbClr val="282828"/>
                </a:solidFill>
              </a:rPr>
              <a:t>There are several reasons why this service is critical for environments with only Cisco products, so let’s go through each one.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2400" u="none" dirty="0">
              <a:solidFill>
                <a:srgbClr val="282828"/>
              </a:solidFill>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2400" u="none" dirty="0">
                <a:solidFill>
                  <a:srgbClr val="282828"/>
                </a:solidFill>
              </a:rPr>
              <a:t>First, some customers may choose to deploy only Cisco products although others are available, and some Cisco solutions only contain Cisco products. In either scenario, the deployment would still be made up of multiple hardware and software products that must be addressed as a whole in order to receive efficient, effective support. So regardless of the “who” (which providers), its more about the “what:” multiple products, multiple product support teams, and a lot of heavy lifting for you if you are using product support.</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2400" u="none" dirty="0">
              <a:solidFill>
                <a:srgbClr val="282828"/>
              </a:solidFill>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2400" u="none" dirty="0">
                <a:solidFill>
                  <a:srgbClr val="282828"/>
                </a:solidFill>
              </a:rPr>
              <a:t>Let’s look at how Solution Support helps in this case: </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endParaRPr lang="en-US" sz="2400" b="1" u="none" dirty="0">
              <a:solidFill>
                <a:srgbClr val="282828"/>
              </a:solidFill>
            </a:endParaRPr>
          </a:p>
          <a:p>
            <a:pPr marL="808038" marR="0" lvl="1"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2400" b="1" i="0" u="none" strike="noStrike" cap="none" dirty="0">
                <a:solidFill>
                  <a:srgbClr val="282828"/>
                </a:solidFill>
                <a:latin typeface="Calibri"/>
                <a:cs typeface="Calibri"/>
                <a:sym typeface="Calibri"/>
              </a:rPr>
              <a:t>Deep architecture expertise </a:t>
            </a:r>
            <a:r>
              <a:rPr lang="en-US" sz="2400" b="0" i="0" u="none" strike="noStrike" cap="none" dirty="0">
                <a:solidFill>
                  <a:srgbClr val="282828"/>
                </a:solidFill>
                <a:latin typeface="Calibri"/>
                <a:cs typeface="Calibri"/>
                <a:sym typeface="Calibri"/>
              </a:rPr>
              <a:t>Solution Support delivers architecture- and </a:t>
            </a:r>
            <a:r>
              <a:rPr lang="en-US" sz="2400" b="0" i="0" u="none" strike="noStrike" cap="none" noProof="0" dirty="0">
                <a:solidFill>
                  <a:srgbClr val="282828"/>
                </a:solidFill>
                <a:latin typeface="Calibri"/>
                <a:ea typeface="ＭＳ Ｐゴシック" charset="0"/>
                <a:cs typeface="Calibri"/>
                <a:sym typeface="Calibri"/>
              </a:rPr>
              <a:t>solution-level expertise and familiarity with a variety of configurations, all essential to provide effective support for a multiproduct solution. </a:t>
            </a:r>
            <a:r>
              <a:rPr lang="en-US" sz="2400" b="0" i="0" u="none" strike="noStrike" cap="none" dirty="0">
                <a:solidFill>
                  <a:srgbClr val="282828"/>
                </a:solidFill>
                <a:latin typeface="Calibri"/>
                <a:cs typeface="Calibri"/>
                <a:sym typeface="Calibri"/>
              </a:rPr>
              <a:t>Product support teams are tasked with being experts in their individual product, but not on the solution as a whole. </a:t>
            </a:r>
          </a:p>
          <a:p>
            <a:pPr marL="808038" marR="0" lvl="1"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endParaRPr lang="en-US" sz="2400" b="0" i="0" u="none" strike="noStrike" cap="none" noProof="0" dirty="0">
              <a:solidFill>
                <a:srgbClr val="282828"/>
              </a:solidFill>
              <a:latin typeface="Calibri"/>
              <a:ea typeface="ＭＳ Ｐゴシック" charset="0"/>
              <a:cs typeface="Calibri"/>
              <a:sym typeface="Calibri"/>
            </a:endParaRPr>
          </a:p>
          <a:p>
            <a:pPr marL="808038" marR="0" lvl="1"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2400" b="1" i="0" u="none" strike="noStrike" cap="none" noProof="0" dirty="0">
                <a:solidFill>
                  <a:srgbClr val="282828"/>
                </a:solidFill>
                <a:latin typeface="Calibri"/>
                <a:ea typeface="ＭＳ Ｐゴシック" charset="0"/>
                <a:cs typeface="Calibri"/>
                <a:sym typeface="Calibri"/>
              </a:rPr>
              <a:t>No triage required  </a:t>
            </a:r>
            <a:r>
              <a:rPr lang="en-US" sz="2400" b="0" i="0" u="none" strike="noStrike" cap="none" dirty="0">
                <a:solidFill>
                  <a:srgbClr val="282828"/>
                </a:solidFill>
                <a:latin typeface="Calibri"/>
                <a:cs typeface="Calibri"/>
                <a:sym typeface="Calibri"/>
              </a:rPr>
              <a:t>Product support requires you to have strong product expertise to isolate your issue to get to the right support team. Solution Support does not. Open a case on any Cisco product that you think may be involved in the problem, and they’ll get started.</a:t>
            </a:r>
          </a:p>
          <a:p>
            <a:pPr marL="808038" marR="0" lvl="1"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endParaRPr lang="en-US" sz="2400" b="0" i="0" u="none" strike="noStrike" cap="none" dirty="0">
              <a:solidFill>
                <a:srgbClr val="282828"/>
              </a:solidFill>
              <a:latin typeface="Calibri"/>
              <a:cs typeface="Calibri"/>
              <a:sym typeface="Calibri"/>
            </a:endParaRPr>
          </a:p>
          <a:p>
            <a:pPr marL="808038" marR="0" lvl="1"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2400" b="1" i="0" u="none" strike="noStrike" cap="none" dirty="0">
                <a:solidFill>
                  <a:srgbClr val="282828"/>
                </a:solidFill>
                <a:latin typeface="Calibri"/>
                <a:cs typeface="Calibri"/>
                <a:sym typeface="Calibri"/>
              </a:rPr>
              <a:t>Product support team coordination  </a:t>
            </a:r>
            <a:r>
              <a:rPr lang="en-US" sz="2400" b="0" i="0" u="none" strike="noStrike" cap="none" dirty="0">
                <a:solidFill>
                  <a:srgbClr val="282828"/>
                </a:solidFill>
                <a:latin typeface="Calibri"/>
                <a:cs typeface="Calibri"/>
                <a:sym typeface="Calibri"/>
              </a:rPr>
              <a:t>Solution Support teams have specialized training to coordinate product support teams, in this case inside Cisco, to help drive conversations to consensus, bring a solution-level perspective to discussions, issue replications, etc., and keep an eye on interoperability across the many Cisco products that have been deployed. Product support does not.  </a:t>
            </a:r>
          </a:p>
          <a:p>
            <a:pPr marL="808038" marR="0" lvl="1"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endParaRPr lang="en-US" sz="2400" b="0" i="0" u="none" strike="noStrike" cap="none" dirty="0">
              <a:solidFill>
                <a:srgbClr val="282828"/>
              </a:solidFill>
              <a:latin typeface="Calibri"/>
              <a:cs typeface="Calibri"/>
              <a:sym typeface="Calibri"/>
            </a:endParaRPr>
          </a:p>
          <a:p>
            <a:pPr marL="808038" marR="0" lvl="1"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lang="en-US" sz="2400" b="1" i="0" u="none" strike="noStrike" cap="none" dirty="0">
                <a:solidFill>
                  <a:srgbClr val="282828"/>
                </a:solidFill>
                <a:latin typeface="Calibri"/>
                <a:cs typeface="Calibri"/>
                <a:sym typeface="Calibri"/>
              </a:rPr>
              <a:t>Priority response  </a:t>
            </a:r>
            <a:r>
              <a:rPr lang="en-US" sz="2400" b="0" i="0" u="none" strike="noStrike" cap="none" dirty="0">
                <a:solidFill>
                  <a:srgbClr val="282828"/>
                </a:solidFill>
                <a:latin typeface="Calibri"/>
                <a:cs typeface="Calibri"/>
                <a:sym typeface="Calibri"/>
              </a:rPr>
              <a:t>Speed is of the essence in support and the #1 customer request, no matter how large or small the problem is. Solution Support offers prioritized case handling over a product support case of the same severity, and a 30-minute service response objective for severity 1 and 2 cases. Product support offers a 60-minute response objective. Even if you are still evaluating some of the other features, features that help you get connected more quickly to expert help is a strong reason to choose this service. </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endParaRPr lang="en-US" sz="2400" u="none" dirty="0">
              <a:solidFill>
                <a:srgbClr val="282828"/>
              </a:solidFill>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2400" u="none" dirty="0"/>
          </a:p>
          <a:p>
            <a:endParaRPr lang="en-US" sz="2400" u="none" dirty="0"/>
          </a:p>
        </p:txBody>
      </p:sp>
      <p:sp>
        <p:nvSpPr>
          <p:cNvPr id="706" name="Google Shape;706;p6:notes"/>
          <p:cNvSpPr txBox="1">
            <a:spLocks noGrp="1"/>
          </p:cNvSpPr>
          <p:nvPr>
            <p:ph type="sldNum" idx="12"/>
          </p:nvPr>
        </p:nvSpPr>
        <p:spPr>
          <a:xfrm>
            <a:off x="5629929" y="135422183"/>
            <a:ext cx="4306942" cy="7131403"/>
          </a:xfrm>
          <a:prstGeom prst="rect">
            <a:avLst/>
          </a:prstGeom>
          <a:noFill/>
          <a:ln>
            <a:noFill/>
          </a:ln>
        </p:spPr>
        <p:txBody>
          <a:bodyPr spcFirstLastPara="1" wrap="square" lIns="109804" tIns="54877" rIns="109804" bIns="54877" anchor="b" anchorCtr="0">
            <a:noAutofit/>
          </a:bodyPr>
          <a:lstStyle/>
          <a:p>
            <a:pPr marL="0" marR="0" lvl="0" indent="0" algn="r" defTabSz="903326" rtl="0" eaLnBrk="1" fontAlgn="auto" latinLnBrk="0" hangingPunct="1">
              <a:lnSpc>
                <a:spcPct val="100000"/>
              </a:lnSpc>
              <a:spcBef>
                <a:spcPts val="0"/>
              </a:spcBef>
              <a:spcAft>
                <a:spcPts val="0"/>
              </a:spcAft>
              <a:buClr>
                <a:srgbClr val="000000"/>
              </a:buClr>
              <a:buSzPts val="700"/>
              <a:buFontTx/>
              <a:buNone/>
              <a:tabLst/>
              <a:defRPr/>
            </a:pPr>
            <a:fld id="{00000000-1234-1234-1234-123412341234}" type="slidenum">
              <a:rPr kumimoji="0" lang="en-US" sz="1300" b="0" i="0" u="none" strike="noStrike" kern="1200" cap="none" spc="0" normalizeH="0" baseline="0" noProof="0">
                <a:ln>
                  <a:noFill/>
                </a:ln>
                <a:solidFill>
                  <a:srgbClr val="000000"/>
                </a:solidFill>
                <a:effectLst/>
                <a:uLnTx/>
                <a:uFillTx/>
                <a:latin typeface="CiscoSansTT ExtraLight" panose="020B0303020201020303" pitchFamily="34" charset="0"/>
                <a:ea typeface="Calibri"/>
                <a:cs typeface="CiscoSansTT ExtraLight" panose="020B0303020201020303" pitchFamily="34" charset="0"/>
                <a:sym typeface="Calibri"/>
              </a:rPr>
              <a:pPr marL="0" marR="0" lvl="0" indent="0" algn="r" defTabSz="903326" rtl="0" eaLnBrk="1" fontAlgn="auto" latinLnBrk="0" hangingPunct="1">
                <a:lnSpc>
                  <a:spcPct val="100000"/>
                </a:lnSpc>
                <a:spcBef>
                  <a:spcPts val="0"/>
                </a:spcBef>
                <a:spcAft>
                  <a:spcPts val="0"/>
                </a:spcAft>
                <a:buClr>
                  <a:srgbClr val="000000"/>
                </a:buClr>
                <a:buSzPts val="700"/>
                <a:buFontTx/>
                <a:buNone/>
                <a:tabLst/>
                <a:defRPr/>
              </a:pPr>
              <a:t>16</a:t>
            </a:fld>
            <a:endParaRPr kumimoji="0" sz="1300" b="0" i="0" u="none" strike="noStrike" kern="1200" cap="none" spc="0" normalizeH="0" baseline="0" noProof="0" dirty="0">
              <a:ln>
                <a:noFill/>
              </a:ln>
              <a:solidFill>
                <a:srgbClr val="000000"/>
              </a:solidFill>
              <a:effectLst/>
              <a:uLnTx/>
              <a:uFillTx/>
              <a:latin typeface="CiscoSansTT ExtraLight" panose="020B0303020201020303" pitchFamily="34" charset="0"/>
              <a:ea typeface="Calibri"/>
              <a:cs typeface="CiscoSansTT ExtraLight" panose="020B0303020201020303" pitchFamily="34" charset="0"/>
              <a:sym typeface="Calibri"/>
            </a:endParaRPr>
          </a:p>
        </p:txBody>
      </p:sp>
    </p:spTree>
    <p:extLst>
      <p:ext uri="{BB962C8B-B14F-4D97-AF65-F5344CB8AC3E}">
        <p14:creationId xmlns:p14="http://schemas.microsoft.com/office/powerpoint/2010/main" val="1069883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Some of you may have or know about Cisco product support; we get a lot of questions about how solution-level and product-level support compare. We covered that a bit when we discussed Solution Support features focused on prioritizing your case. Let’s walk through a side by side comparison now.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i="0" u="sng" strike="noStrike" kern="1200" cap="none" dirty="0">
              <a:solidFill>
                <a:schemeClr val="tx1"/>
              </a:solidFill>
              <a:effectLst/>
              <a:latin typeface="Calibri"/>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&gt;&gt; BASICS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One thing to point out is that when you purchase Solution Support for your hardware, it includes underlying Smart Net Total Care OR Software Support Basic. So you can see under “Basic” features, there is parity. From there, Solution Support is significantly different, and offers higher-value features.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&gt;&gt; PRIORITY</a:t>
            </a: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SLO for S1/S2 cases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There are several high level features from Solution Support that will be critical for your deployment that we will cover, but we know speed is the #1 priority when getting any issue fixed, so we will cover these first when talking about the differences between SNTC and Solution Support. Here, Solution Support engineers will respond to your request in 30 minutes or less so we get issue isolation and resolution processes underway as quickly as possible.</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Prioritized case handling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When a product support and Solution Support case of the same severity are assigned to an engineer, the Solution Support case receives top priority.</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No triage required to open a case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eliminates your need to spend time isolating an issue to a specific product before contacting us for help, and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Expedites connection to a solution expert for issue resolution or if you need guidance, information, etc.</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&gt;&gt; EXPERTISE</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Deep architecture expertise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Your Solution Support engineer is expert in Cisco hardware and software products and their integration with Solution Support Alliance Partner products within and across our technology architectures.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level of knowledge often results in immediate resolution of solution- or product-level issues.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Broad solution view</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sym typeface="Calibri"/>
              </a:rPr>
              <a:t>Because Solution Support is focused beyond individual products and address the entire deployment as a whole, they broaden their scope and </a:t>
            </a:r>
            <a:r>
              <a:rPr kumimoji="0" lang="en-US" sz="700" b="0" i="0" u="none" strike="noStrike" kern="0" cap="none" spc="0" normalizeH="0" baseline="0" noProof="0" dirty="0">
                <a:ln>
                  <a:noFill/>
                </a:ln>
                <a:solidFill>
                  <a:srgbClr val="14284A"/>
                </a:solidFill>
                <a:effectLst/>
                <a:uLnTx/>
                <a:uFillTx/>
                <a:latin typeface="CiscoSansTT ExtraLight"/>
                <a:ea typeface="Calibri" panose="020F0502020204030204" pitchFamily="34" charset="0"/>
                <a:cs typeface="Times New Roman" panose="02020603050405020304" pitchFamily="18" charset="0"/>
                <a:sym typeface="Arial"/>
              </a:rPr>
              <a:t>can look beyond your original case for areas to optimize, or scout for known issues to course correct, or, if they’ve developed into an issue, help get it resolved.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broad view can help prevent an issue from occurring, or from getting worse if it’s already become a problem, helping you </a:t>
            </a:r>
            <a:r>
              <a:rPr kumimoji="0" lang="en-US" sz="1200" b="0"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further</a:t>
            </a: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 minimize IT and business disruption.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&gt;&gt; EFFICIENCY</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Primary point of contact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Here, Solution Support engineer architecture experts centralizes support across a multivendor or multiproduct deployment, which</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Eliminates your need to spend time identifying which provider to call, and gets you connected to the right resources to issue resolution underway.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Product support team coordination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is another huge time saver for you. Solution Support engineers orchestrate Cisco and Solution Support Alliance Partner product support teams throughout issue resolution, bringing a solution-level perspective to the discussions so that solving one issue does not create another one.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eliminates your need to manage complex issues and multiple support teams, while Solution Support helps maintain interoperability within your deployment.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Manages case to resolution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While of course Solution Support is accountable for helping you resolve issues you raise with us, here it takes on an increased level of importance if your issue involves multiple support teams, none of whom are accountable for the solution as a whole. Your Solution Support engineer actively manages your case from first call to resolution, ensuring the process flows efficiently. This is especially critical when working with multiple product support teams.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accountability results in support continuity and a streamlined experience for you and your IT teams.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solidFill>
                <a:schemeClr val="bg1"/>
              </a:solidFill>
              <a:cs typeface="CiscoSansTT ExtraLight" panose="020B03030202010203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751664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rPr>
              <a:t>Many large technology providers offer a solution-level service. However, none are exactly like Cisco’s, and there are some clear benefits to the predictability and flexibility they’ve- built into their service. </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Calibri"/>
                <a:sym typeface="Calibri"/>
              </a:rPr>
              <a:t>&gt;&gt; DELIVERABLES</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Calibri"/>
                <a:sym typeface="Calibri"/>
              </a:rPr>
              <a:t>Cisco</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rPr>
              <a:t>Starting with features, </a:t>
            </a:r>
            <a:r>
              <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Solution Support offers </a:t>
            </a:r>
            <a:r>
              <a:rPr kumimoji="0" lang="en-GB"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defined deliverables based on award-winning Cisco TAC methodology and experience in supporting their multiproduct, multivendor solutions for global customers.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That means you are getting the right support for a hardware/software environment and the complex issues that can arise, and with quantifiable results … for example their ability to solve complex issues on average 44% faster than product support.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GB"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GB" sz="1200" b="1" i="0" u="sng"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Competitive offers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rPr>
              <a:t>Other providers typically offer custom SOW based deliverables, requiring you to determine what features you may need.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rPr>
              <a:t>If you can’t anticipate that, it could lead to some risk and exposure.</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&gt;&gt; PRICING</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Calibri"/>
                <a:sym typeface="Calibri"/>
              </a:rPr>
              <a:t>Cisco</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dirty="0">
                <a:ln>
                  <a:noFill/>
                </a:ln>
                <a:solidFill>
                  <a:srgbClr val="000000"/>
                </a:solidFill>
                <a:effectLst/>
                <a:uLnTx/>
                <a:uFillTx/>
                <a:latin typeface="Arial"/>
                <a:ea typeface="ＭＳ Ｐゴシック" charset="0"/>
                <a:cs typeface="Calibri"/>
                <a:sym typeface="Calibri"/>
              </a:rPr>
              <a:t>You’ll find Solution Support on their </a:t>
            </a:r>
            <a:r>
              <a:rPr kumimoji="0" lang="en-GB"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standardized price list.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This translates to predictable costs, which is critical for budget planning when launching or scaling new technologies.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GB" sz="1200" b="1" i="0" u="sng"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Competitive offers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rPr>
              <a:t>Other providers typically use </a:t>
            </a:r>
            <a:r>
              <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SOW-based pricing for custom SOW-based deliverables.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dirty="0">
                <a:ln>
                  <a:noFill/>
                </a:ln>
                <a:solidFill>
                  <a:srgbClr val="000000"/>
                </a:solidFill>
                <a:effectLst/>
                <a:uLnTx/>
                <a:uFillTx/>
                <a:latin typeface="Arial"/>
                <a:ea typeface="ＭＳ Ｐゴシック" charset="0"/>
                <a:cs typeface="Calibri"/>
                <a:sym typeface="Calibri"/>
              </a:rPr>
              <a:t>This will make it difficult to forecast budget when scaling current technologies or planning for new technology </a:t>
            </a:r>
            <a:r>
              <a:rPr kumimoji="0" lang="en-US" sz="1200" b="0" i="0" u="none" strike="noStrike" kern="1200" cap="none" spc="0" normalizeH="0" baseline="0" dirty="0">
                <a:ln>
                  <a:noFill/>
                </a:ln>
                <a:solidFill>
                  <a:srgbClr val="000000"/>
                </a:solidFill>
                <a:effectLst/>
                <a:uLnTx/>
                <a:uFillTx/>
                <a:latin typeface="Arial"/>
                <a:ea typeface="ＭＳ Ｐゴシック" charset="0"/>
                <a:cs typeface="Calibri"/>
                <a:sym typeface="Calibri"/>
              </a:rPr>
              <a:t>introductions.</a:t>
            </a:r>
            <a:endParaRPr kumimoji="0" lang="en-US" sz="1200" b="0" i="0" u="none" strike="noStrike" kern="1200" cap="none" spc="0" normalizeH="0" baseline="0" dirty="0">
              <a:ln>
                <a:noFill/>
              </a:ln>
              <a:solidFill>
                <a:srgbClr val="000000"/>
              </a:solidFill>
              <a:effectLst/>
              <a:uLnTx/>
              <a:uFillTx/>
              <a:latin typeface="Arial"/>
              <a:ea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&gt;&gt; PURCHASING</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Calibri"/>
                <a:sym typeface="Calibri"/>
              </a:rPr>
              <a:t>Cisco</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When purchasing hardware, software, and services for your Cisco solution, you do so directly with each provider—Cisco and Solution Support Alliance Partners— if you are deploying a multivendor solution.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By purchasing direct, there’s no margin stacking. </a:t>
            </a: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GB" sz="1200" b="1" i="0" u="sng"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Competitive offers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Other providers often require you to purchase all hardware, software, and services through them, acting as a clearinghouse for your purchase.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This results in margin stacking and additional burden on your budget. </a:t>
            </a:r>
            <a:endParaRPr kumimoji="0" lang="en-GB" sz="1200" b="1" i="0" u="sng"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&gt;&gt; CONTACT</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Calibri"/>
                <a:sym typeface="Calibri"/>
              </a:rPr>
              <a:t>Cisco</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Primary vs. single-–you may be wondering what the real difference is between these two terms. At Cisco, Solution Support engineers are your </a:t>
            </a:r>
            <a:r>
              <a:rPr kumimoji="0" lang="en-US" sz="1200" b="0" i="0" u="sng"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primary</a:t>
            </a:r>
            <a:r>
              <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 point of contact, meaning they are the first technology provider you can contact with an issue or question. While you may choose to mainly work with Cisco, they don’t limit you. You may need to interact with a Solution Support Alliance Partner, or have questions for a Cisco product support team. Connect with anyone, at any time. If your question turns into a discovery that you have an issue, and that issue turns out more complex than you realized, connect with a Solution Support engineer, and they’ll work with you to open a case and get started on it right away.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This means you can take full advantage of the technology experts within multiple teams and technology providers, increasing your knowledge and experience with your solution.</a:t>
            </a:r>
            <a:endParaRPr kumimoji="0" lang="en-US" sz="1200" b="1" i="0" u="sng" strike="noStrike" kern="1200" cap="none" spc="0" normalizeH="0" baseline="0" dirty="0">
              <a:ln>
                <a:noFill/>
              </a:ln>
              <a:solidFill>
                <a:srgbClr val="000000"/>
              </a:solidFill>
              <a:effectLst/>
              <a:uLnTx/>
              <a:uFillTx/>
              <a:latin typeface="Arial"/>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GB" sz="1200" b="1" i="0" u="sng"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Competitive offers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As the single point of contact, other technology providers may limit your interaction to their support engineers, and you may lose your option to directly connect to the ”native” product experts from other technology providers.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rPr>
              <a:t>This can impact your ability to have real-time conversations with a variety of technology experts, limiting your access to the breadth of information and knowledge available from them.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1708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Calibri"/>
                <a:sym typeface="Calibri"/>
              </a:rPr>
              <a:t>I’m glad we got a chance to review a different kind of support that I think makes the most sense for [insert solution name] we are talking about today.</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Calibri"/>
                <a:sym typeface="Calibri"/>
              </a:rPr>
              <a:t>I think a key takeaway and overarching benefit of this solution-focused service is that it gives you freedom to explore technologies and build out a truly innovative environment without worrying about whether you are fully staffed up and have current expertise to manage any questions or issues that may come up. Cisco has you covered with the expertise, the tools, and the relationships, and they’re ready to help keep your new [insert solution name] technology performing as it should. </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Calibri"/>
                <a:sym typeface="Calibri"/>
              </a:rPr>
              <a:t>We’ve got some links listed here where you can find more details to share with your teams as you make your decision, but for now let me answer any more questions you may have.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111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739aa8350_1_784:notes"/>
          <p:cNvSpPr txBox="1">
            <a:spLocks noGrp="1"/>
          </p:cNvSpPr>
          <p:nvPr>
            <p:ph type="body" idx="1"/>
          </p:nvPr>
        </p:nvSpPr>
        <p:spPr>
          <a:xfrm>
            <a:off x="685800" y="17230017"/>
            <a:ext cx="5486400" cy="1632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101" name="Google Shape;1101;g5739aa8350_1_784:notes"/>
          <p:cNvSpPr>
            <a:spLocks noGrp="1" noRot="1" noChangeAspect="1"/>
          </p:cNvSpPr>
          <p:nvPr>
            <p:ph type="sldImg" idx="2"/>
          </p:nvPr>
        </p:nvSpPr>
        <p:spPr>
          <a:xfrm>
            <a:off x="-8661400" y="2720975"/>
            <a:ext cx="24180800" cy="1360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6630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5d3d8957ed_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5d3d8957ed_2_2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Now that we’ve talked about how we can help you with [insert solution name or architecture area, e.g., data center, network, etc.], let’s talk about how we can get you the right kind of technical support for it. </a:t>
            </a:r>
            <a:endParaRPr dirty="0"/>
          </a:p>
        </p:txBody>
      </p:sp>
      <p:sp>
        <p:nvSpPr>
          <p:cNvPr id="1029" name="Google Shape;1029;g5d3d8957ed_2_2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dirty="0"/>
          </a:p>
        </p:txBody>
      </p:sp>
    </p:spTree>
    <p:extLst>
      <p:ext uri="{BB962C8B-B14F-4D97-AF65-F5344CB8AC3E}">
        <p14:creationId xmlns:p14="http://schemas.microsoft.com/office/powerpoint/2010/main" val="18783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5e1bcb803f_1_3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38" name="Google Shape;2138;g5e1bcb803f_1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403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cap="none" dirty="0">
                <a:solidFill>
                  <a:schemeClr val="bg2"/>
                </a:solidFill>
                <a:latin typeface="Calibri"/>
                <a:ea typeface="ＭＳ Ｐゴシック" charset="0"/>
                <a:cs typeface="Calibri"/>
                <a:sym typeface="Calibri"/>
              </a:rPr>
              <a:t>Here’s a double click view on Solution Support features and benefits.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bg2"/>
              </a:solidFill>
              <a:latin typeface="Calibri"/>
              <a:ea typeface="ＭＳ Ｐゴシック" charset="0"/>
              <a:cs typeface="Calibri"/>
              <a:sym typeface="Calibri"/>
            </a:endParaRPr>
          </a:p>
          <a:p>
            <a:pPr rtl="0" eaLnBrk="1" fontAlgn="base" latinLnBrk="0" hangingPunct="1">
              <a:buFont typeface="Arial" panose="020B0604020202020204" pitchFamily="34" charset="0"/>
              <a:buChar char="•"/>
            </a:pPr>
            <a:r>
              <a:rPr lang="en-US" sz="1200" b="1" i="0" u="none" strike="noStrike" kern="1200" cap="none" baseline="0" dirty="0">
                <a:solidFill>
                  <a:schemeClr val="tx1"/>
                </a:solidFill>
                <a:effectLst/>
                <a:latin typeface="Calibri"/>
                <a:ea typeface="ＭＳ Ｐゴシック" charset="0"/>
                <a:cs typeface="ＭＳ Ｐゴシック" charset="0"/>
                <a:sym typeface="Calibri"/>
              </a:rPr>
              <a:t>OPTION 1:</a:t>
            </a:r>
            <a:r>
              <a:rPr lang="en-US" sz="1200" b="0" i="0" u="none" strike="noStrike" kern="1200" cap="none" baseline="0" dirty="0">
                <a:solidFill>
                  <a:schemeClr val="tx1"/>
                </a:solidFill>
                <a:effectLst/>
                <a:latin typeface="Calibri"/>
                <a:ea typeface="ＭＳ Ｐゴシック" charset="0"/>
                <a:cs typeface="ＭＳ Ｐゴシック" charset="0"/>
                <a:sym typeface="Calibri"/>
              </a:rPr>
              <a:t> We won’t go through this today, but this will be in the presentation I’ll send for you to review and share with your colleagues. </a:t>
            </a:r>
          </a:p>
          <a:p>
            <a:pPr rtl="0" eaLnBrk="1" fontAlgn="base" latinLnBrk="0" hangingPunct="1">
              <a:buFont typeface="Arial" panose="020B0604020202020204" pitchFamily="34" charset="0"/>
              <a:buChar char="•"/>
            </a:pPr>
            <a:endParaRPr lang="en-US" sz="1200" b="0" i="0" u="none" strike="noStrike" kern="1200" cap="none" baseline="0" dirty="0">
              <a:solidFill>
                <a:schemeClr val="tx1"/>
              </a:solidFill>
              <a:effectLst/>
              <a:latin typeface="Calibri"/>
              <a:ea typeface="ＭＳ Ｐゴシック" charset="0"/>
              <a:cs typeface="ＭＳ Ｐゴシック" charset="0"/>
              <a:sym typeface="Calibri"/>
            </a:endParaRPr>
          </a:p>
          <a:p>
            <a:pPr rtl="0" eaLnBrk="1" fontAlgn="base" latinLnBrk="0" hangingPunct="1">
              <a:buFont typeface="Arial" panose="020B0604020202020204" pitchFamily="34" charset="0"/>
              <a:buChar char="•"/>
            </a:pPr>
            <a:r>
              <a:rPr lang="en-US" sz="1200" b="1" i="0" u="none" strike="noStrike" kern="1200" cap="none" baseline="0" dirty="0">
                <a:solidFill>
                  <a:schemeClr val="tx1"/>
                </a:solidFill>
                <a:effectLst/>
                <a:latin typeface="Calibri"/>
                <a:ea typeface="ＭＳ Ｐゴシック" charset="0"/>
                <a:cs typeface="ＭＳ Ｐゴシック" charset="0"/>
                <a:sym typeface="Calibri"/>
              </a:rPr>
              <a:t>OPTION 2: </a:t>
            </a:r>
            <a:r>
              <a:rPr lang="en-US" sz="1200" b="0" i="0" u="none" strike="noStrike" kern="1200" cap="none" baseline="0" dirty="0">
                <a:solidFill>
                  <a:schemeClr val="tx1"/>
                </a:solidFill>
                <a:effectLst/>
                <a:latin typeface="Calibri"/>
                <a:ea typeface="ＭＳ Ｐゴシック" charset="0"/>
                <a:cs typeface="ＭＳ Ｐゴシック" charset="0"/>
                <a:sym typeface="Calibri"/>
              </a:rPr>
              <a:t>We won’t go through all of this today, you can review at a later time, but I wanted to call out a few features I think may be important to you </a:t>
            </a:r>
            <a:r>
              <a:rPr lang="en-US" sz="1200" b="1" i="0" u="none" strike="noStrike" kern="1200" cap="none" baseline="0" dirty="0">
                <a:solidFill>
                  <a:schemeClr val="tx1"/>
                </a:solidFill>
                <a:effectLst/>
                <a:latin typeface="Calibri"/>
                <a:ea typeface="ＭＳ Ｐゴシック" charset="0"/>
                <a:cs typeface="ＭＳ Ｐゴシック" charset="0"/>
                <a:sym typeface="Calibri"/>
              </a:rPr>
              <a:t>[Note: Review 1 or 2 features, however, “Priority response” and “No triage required” are covered in a slide on speed features already, which we recommend you cover with any customer].</a:t>
            </a:r>
          </a:p>
          <a:p>
            <a:pPr rtl="0" eaLnBrk="1" fontAlgn="base" latinLnBrk="0" hangingPunct="1"/>
            <a:endParaRPr lang="en-US" sz="1200" b="1" i="0" u="none" strike="noStrike" kern="1200" cap="none" baseline="0" dirty="0">
              <a:solidFill>
                <a:schemeClr val="tx1"/>
              </a:solidFill>
              <a:effectLst/>
              <a:latin typeface="Calibri"/>
              <a:ea typeface="ＭＳ Ｐゴシック" charset="0"/>
              <a:cs typeface="ＭＳ Ｐゴシック" charset="0"/>
              <a:sym typeface="Calibri"/>
            </a:endParaRPr>
          </a:p>
          <a:p>
            <a:pPr rtl="0" eaLnBrk="1" fontAlgn="base" latinLnBrk="0" hangingPunct="1"/>
            <a:endParaRPr lang="en-US" sz="1200" b="1" i="0" u="none" strike="noStrike" kern="1200" cap="none" baseline="0" dirty="0">
              <a:solidFill>
                <a:schemeClr val="tx1"/>
              </a:solidFill>
              <a:effectLst/>
              <a:latin typeface="Calibri"/>
              <a:ea typeface="ＭＳ Ｐゴシック" charset="0"/>
              <a:cs typeface="ＭＳ Ｐゴシック" charset="0"/>
              <a:sym typeface="Calibri"/>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228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cap="none" dirty="0">
                <a:solidFill>
                  <a:schemeClr val="bg2"/>
                </a:solidFill>
                <a:latin typeface="Calibri"/>
                <a:ea typeface="ＭＳ Ｐゴシック" charset="0"/>
                <a:cs typeface="Calibri"/>
                <a:sym typeface="Calibri"/>
              </a:rPr>
              <a:t>Here’s a double click view on Solution Support features and benefits. There’s a few I’d like to cover in a bit more detail today.</a:t>
            </a: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PRIMARY POINT OF CONTACT</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Feature: </a:t>
            </a:r>
            <a:r>
              <a:rPr lang="en-US" sz="1200" b="0" i="0" u="none" strike="noStrike" cap="none" dirty="0">
                <a:solidFill>
                  <a:schemeClr val="dk1"/>
                </a:solidFill>
                <a:latin typeface="Calibri"/>
                <a:ea typeface="ＭＳ Ｐゴシック" charset="0"/>
                <a:cs typeface="Calibri"/>
                <a:sym typeface="Calibri"/>
              </a:rPr>
              <a:t>Cisco solution expert centralizes support across a multivendor or multiproduct deployment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Benefit: </a:t>
            </a:r>
            <a:r>
              <a:rPr lang="en-US" sz="1200" b="0" i="0" u="none" strike="noStrike" cap="none" dirty="0">
                <a:solidFill>
                  <a:schemeClr val="dk1"/>
                </a:solidFill>
                <a:latin typeface="Calibri"/>
                <a:ea typeface="ＭＳ Ｐゴシック" charset="0"/>
                <a:cs typeface="Calibri"/>
                <a:sym typeface="Calibri"/>
              </a:rPr>
              <a:t>Expedites connection to an expert on the deployment; eliminates your need to identify which provider to call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dk1"/>
              </a:solidFill>
              <a:latin typeface="Calibri"/>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DEEP ARCHITECTURE EXPERTISE</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Feature: </a:t>
            </a:r>
            <a:r>
              <a:rPr lang="en-US" sz="1200" b="0" i="0" u="none" strike="noStrike" cap="none" dirty="0">
                <a:solidFill>
                  <a:schemeClr val="dk1"/>
                </a:solidFill>
                <a:latin typeface="Calibri"/>
                <a:ea typeface="ＭＳ Ｐゴシック" charset="0"/>
                <a:cs typeface="Calibri"/>
                <a:sym typeface="Calibri"/>
              </a:rPr>
              <a:t>On Cisco hardware and software products and integration with Solution Support Alliance Partner products within and across our technology architectures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Benefit: </a:t>
            </a:r>
            <a:r>
              <a:rPr lang="en-US" sz="1200" b="0" i="0" u="none" strike="noStrike" cap="none" dirty="0">
                <a:solidFill>
                  <a:schemeClr val="dk1"/>
                </a:solidFill>
                <a:latin typeface="Calibri"/>
                <a:ea typeface="ＭＳ Ｐゴシック" charset="0"/>
                <a:cs typeface="Calibri"/>
                <a:sym typeface="Calibri"/>
              </a:rPr>
              <a:t>Often results in immediate resolution of solution- or product-level issues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dk1"/>
              </a:solidFill>
              <a:latin typeface="Calibri"/>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PRIORITY RESPONSE</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Feature: </a:t>
            </a:r>
            <a:r>
              <a:rPr lang="en-US" sz="1200" b="0" i="0" u="none" strike="noStrike" cap="none" dirty="0">
                <a:solidFill>
                  <a:schemeClr val="dk1"/>
                </a:solidFill>
                <a:latin typeface="Calibri"/>
                <a:ea typeface="ＭＳ Ｐゴシック" charset="0"/>
                <a:cs typeface="Calibri"/>
                <a:sym typeface="Calibri"/>
              </a:rPr>
              <a:t>Prioritization over product cases of the same severity within an engineer team; a 30-minute response objective for severity 1 and 2 cases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Benefit: </a:t>
            </a:r>
            <a:r>
              <a:rPr lang="en-US" sz="1200" b="0" i="0" u="none" strike="noStrike" cap="none" dirty="0">
                <a:solidFill>
                  <a:schemeClr val="dk1"/>
                </a:solidFill>
                <a:latin typeface="Calibri"/>
                <a:ea typeface="ＭＳ Ｐゴシック" charset="0"/>
                <a:cs typeface="Calibri"/>
                <a:sym typeface="Calibri"/>
              </a:rPr>
              <a:t>Helps minimize IT and business disruption</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PRODUCT SUPPORT TEAM COORDINATION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Feature: </a:t>
            </a:r>
            <a:r>
              <a:rPr lang="en-US" sz="1200" b="0" i="0" u="none" strike="noStrike" cap="none" dirty="0">
                <a:solidFill>
                  <a:schemeClr val="dk1"/>
                </a:solidFill>
                <a:latin typeface="Calibri"/>
                <a:ea typeface="ＭＳ Ｐゴシック" charset="0"/>
                <a:cs typeface="Calibri"/>
                <a:sym typeface="Calibri"/>
              </a:rPr>
              <a:t>Coordination of Cisco and Solution Support Alliance Partner product support teams throughout issue multiproduct or multivendor issue resolution, bringing a solution-level perspective</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Benefit: </a:t>
            </a:r>
            <a:r>
              <a:rPr lang="en-US" sz="1200" b="0" i="0" u="none" strike="noStrike" cap="none" dirty="0">
                <a:solidFill>
                  <a:schemeClr val="dk1"/>
                </a:solidFill>
                <a:latin typeface="Calibri"/>
                <a:ea typeface="ＭＳ Ｐゴシック" charset="0"/>
                <a:cs typeface="Calibri"/>
                <a:sym typeface="Calibri"/>
              </a:rPr>
              <a:t>Eliminates your need to manage complex issues and multiple support teams; helps maintain interoperability within the deployment</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MANAGES CASE TO RESOLUTION</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Feature: </a:t>
            </a:r>
            <a:r>
              <a:rPr lang="en-US" sz="1200" b="0" i="0" u="none" strike="noStrike" cap="none" dirty="0">
                <a:solidFill>
                  <a:schemeClr val="dk1"/>
                </a:solidFill>
                <a:latin typeface="Calibri"/>
                <a:ea typeface="ＭＳ Ｐゴシック" charset="0"/>
                <a:cs typeface="Calibri"/>
                <a:sym typeface="Calibri"/>
              </a:rPr>
              <a:t>Accountability for actively managing issues involving multivendor or Cisco products, from first call to resolution.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Benefit: </a:t>
            </a:r>
            <a:r>
              <a:rPr lang="en-US" sz="1200" b="0" i="0" u="none" strike="noStrike" cap="none" dirty="0">
                <a:solidFill>
                  <a:schemeClr val="dk1"/>
                </a:solidFill>
                <a:latin typeface="Calibri"/>
                <a:ea typeface="ＭＳ Ｐゴシック" charset="0"/>
                <a:cs typeface="Calibri"/>
                <a:sym typeface="Calibri"/>
              </a:rPr>
              <a:t>This accountability is especially critical for multivendor, multiproduct issues, as no single product support team is responsible for the solution as a whole, and the Solution Support engineer provides the continuity required to help ensure an efficient resolution process.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dk1"/>
              </a:solidFill>
              <a:latin typeface="Calibri"/>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NO TRIAGE REQUIRED</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Feature: </a:t>
            </a:r>
            <a:r>
              <a:rPr lang="en-US" sz="1200" b="0" i="0" u="none" strike="noStrike" cap="none" dirty="0">
                <a:solidFill>
                  <a:schemeClr val="dk1"/>
                </a:solidFill>
                <a:latin typeface="Calibri"/>
                <a:ea typeface="ＭＳ Ｐゴシック" charset="0"/>
                <a:cs typeface="Calibri"/>
                <a:sym typeface="Calibri"/>
              </a:rPr>
              <a:t>Eliminates your need to isolate an issue to a specific product before contacting us for help</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Benefit: </a:t>
            </a:r>
            <a:r>
              <a:rPr lang="en-US" sz="1200" b="0" i="0" u="none" strike="noStrike" cap="none" dirty="0">
                <a:solidFill>
                  <a:schemeClr val="dk1"/>
                </a:solidFill>
                <a:latin typeface="Calibri"/>
                <a:ea typeface="ＭＳ Ｐゴシック" charset="0"/>
                <a:cs typeface="Calibri"/>
                <a:sym typeface="Calibri"/>
              </a:rPr>
              <a:t>Expedites connection to a solution expert for issue resolution or if you need guidance, information, etc.</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BROAD SOLUTION VIEW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i="0" u="none" strike="noStrike" cap="none" dirty="0">
                <a:solidFill>
                  <a:schemeClr val="dk1"/>
                </a:solidFill>
                <a:latin typeface="Calibri"/>
                <a:ea typeface="ＭＳ Ｐゴシック" charset="0"/>
                <a:cs typeface="Calibri"/>
                <a:sym typeface="Calibri"/>
              </a:rPr>
              <a:t>Feature: </a:t>
            </a:r>
            <a:r>
              <a:rPr kumimoji="0" lang="en-US" sz="700" b="0" i="0" u="none" strike="noStrike" kern="0" cap="none" spc="0" normalizeH="0" baseline="0" noProof="0" dirty="0">
                <a:ln>
                  <a:noFill/>
                </a:ln>
                <a:solidFill>
                  <a:srgbClr val="000000"/>
                </a:solidFill>
                <a:effectLst/>
                <a:uLnTx/>
                <a:uFillTx/>
                <a:latin typeface="CiscoSansTT ExtraLight"/>
                <a:ea typeface="Calibri" panose="020F0502020204030204" pitchFamily="34" charset="0"/>
                <a:cs typeface="Times New Roman" panose="02020603050405020304" pitchFamily="18" charset="0"/>
                <a:sym typeface="Arial"/>
              </a:rPr>
              <a:t>Cisco can look beyond your original case for areas to optimize </a:t>
            </a:r>
            <a:r>
              <a:rPr kumimoji="0" lang="en-US" sz="700" b="0" i="0" u="none" strike="noStrike" kern="0" cap="none" spc="0" normalizeH="0" baseline="0" noProof="0" dirty="0">
                <a:ln>
                  <a:noFill/>
                </a:ln>
                <a:solidFill>
                  <a:srgbClr val="14284A"/>
                </a:solidFill>
                <a:effectLst/>
                <a:uLnTx/>
                <a:uFillTx/>
                <a:latin typeface="CiscoSansTT ExtraLight"/>
                <a:ea typeface="Calibri" panose="020F0502020204030204" pitchFamily="34" charset="0"/>
                <a:cs typeface="Times New Roman" panose="02020603050405020304" pitchFamily="18" charset="0"/>
                <a:sym typeface="Arial"/>
              </a:rPr>
              <a:t>or</a:t>
            </a:r>
            <a:r>
              <a:rPr kumimoji="0" lang="en-US" sz="700" b="0" i="0" u="none" strike="noStrike" kern="0" cap="none" spc="0" normalizeH="0" baseline="0" noProof="0" dirty="0">
                <a:ln>
                  <a:noFill/>
                </a:ln>
                <a:solidFill>
                  <a:srgbClr val="000000"/>
                </a:solidFill>
                <a:effectLst/>
                <a:uLnTx/>
                <a:uFillTx/>
                <a:latin typeface="CiscoSansTT ExtraLight"/>
                <a:ea typeface="Calibri" panose="020F0502020204030204" pitchFamily="34" charset="0"/>
                <a:cs typeface="Times New Roman" panose="02020603050405020304" pitchFamily="18" charset="0"/>
                <a:sym typeface="Arial"/>
              </a:rPr>
              <a:t> known issues to course correct or resolve if a new issue is uncovered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i="0" u="none" strike="noStrike" cap="none" dirty="0">
                <a:solidFill>
                  <a:schemeClr val="dk1"/>
                </a:solidFill>
                <a:latin typeface="Calibri"/>
                <a:ea typeface="ＭＳ Ｐゴシック" charset="0"/>
                <a:cs typeface="Calibri"/>
                <a:sym typeface="Calibri"/>
              </a:rPr>
              <a:t>Benefit: </a:t>
            </a:r>
            <a:r>
              <a:rPr kumimoji="0" lang="en-US" sz="700" b="0" i="0" u="none" strike="noStrike" kern="0" cap="none" spc="0" normalizeH="0" baseline="0" noProof="0" dirty="0">
                <a:ln>
                  <a:noFill/>
                </a:ln>
                <a:solidFill>
                  <a:srgbClr val="2F446B"/>
                </a:solidFill>
                <a:effectLst/>
                <a:uLnTx/>
                <a:uFillTx/>
                <a:latin typeface="CiscoSansTT ExtraLight"/>
                <a:cs typeface="Arial"/>
                <a:sym typeface="Arial"/>
              </a:rPr>
              <a:t>Helps further minimize IT and business disruption</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RETAIN DIRECT CONTACT WITH ALLIANCE PARTNERS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Feature: </a:t>
            </a:r>
            <a:r>
              <a:rPr lang="en-US" sz="1200" b="0" i="0" u="none" strike="noStrike" cap="none" dirty="0">
                <a:solidFill>
                  <a:schemeClr val="dk1"/>
                </a:solidFill>
                <a:latin typeface="Calibri"/>
                <a:ea typeface="ＭＳ Ｐゴシック" charset="0"/>
                <a:cs typeface="Calibri"/>
                <a:sym typeface="Calibri"/>
              </a:rPr>
              <a:t>Contact Alliance Partners for their product support, information, or guidance as needed on their products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Benefit: </a:t>
            </a:r>
            <a:r>
              <a:rPr lang="en-US" sz="1200" b="0" i="0" u="none" strike="noStrike" cap="none" dirty="0">
                <a:solidFill>
                  <a:schemeClr val="dk1"/>
                </a:solidFill>
                <a:latin typeface="Calibri"/>
                <a:ea typeface="ＭＳ Ｐゴシック" charset="0"/>
                <a:cs typeface="Calibri"/>
                <a:sym typeface="Calibri"/>
              </a:rPr>
              <a:t>Flexibility to interact with the experts you need, when you need them</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ONE SERVICE, PORTABLE COVERAGE</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Feature: </a:t>
            </a:r>
            <a:r>
              <a:rPr lang="en-US" sz="1200" b="0" i="0" u="none" strike="noStrike" cap="none" dirty="0">
                <a:solidFill>
                  <a:schemeClr val="dk1"/>
                </a:solidFill>
                <a:latin typeface="Calibri"/>
                <a:ea typeface="ＭＳ Ｐゴシック" charset="0"/>
                <a:cs typeface="Calibri"/>
                <a:sym typeface="Calibri"/>
              </a:rPr>
              <a:t>Your purchase of one service, Solution Support, includes Cisco Smart Net Total Care or Software Support Basic; and when you purchase Solution Support for a product in a solution, let’s say a Catalyst Switch, the service coverage stays with the switch if you decide to deploy it in other solutions.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Benefit: </a:t>
            </a:r>
            <a:r>
              <a:rPr lang="en-US" sz="1200" b="0" i="0" u="none" strike="noStrike" cap="none" dirty="0">
                <a:solidFill>
                  <a:schemeClr val="dk1"/>
                </a:solidFill>
                <a:latin typeface="Calibri"/>
                <a:ea typeface="ＭＳ Ｐゴシック" charset="0"/>
                <a:cs typeface="Calibri"/>
                <a:sym typeface="Calibri"/>
              </a:rPr>
              <a:t>This makes it easy receive a side variety of features in one ordering or renewal motion; and while you must purchase Solution Support for each Cisco product in a deployment to get service entitlement, you don’t need to repurchase it for products that may have been covered in a previous deployment.</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1" i="0" u="none" strike="noStrike" cap="none" dirty="0">
              <a:solidFill>
                <a:schemeClr val="dk1"/>
              </a:solidFill>
              <a:latin typeface="Calibri"/>
              <a:ea typeface="ＭＳ Ｐゴシック" charset="0"/>
              <a:cs typeface="Calibri"/>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PREDICTABLE COSTS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Feature: </a:t>
            </a:r>
            <a:r>
              <a:rPr lang="en-US" sz="1200" b="0" i="0" u="none" strike="noStrike" cap="none" dirty="0">
                <a:solidFill>
                  <a:schemeClr val="dk1"/>
                </a:solidFill>
                <a:latin typeface="Calibri"/>
                <a:ea typeface="ＭＳ Ｐゴシック" charset="0"/>
                <a:cs typeface="Calibri"/>
                <a:sym typeface="Calibri"/>
              </a:rPr>
              <a:t>Available on Cisco’s standardized price list and ordering tools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cap="none" dirty="0">
                <a:solidFill>
                  <a:schemeClr val="dk1"/>
                </a:solidFill>
                <a:latin typeface="Calibri"/>
                <a:ea typeface="ＭＳ Ｐゴシック" charset="0"/>
                <a:cs typeface="Calibri"/>
                <a:sym typeface="Calibri"/>
              </a:rPr>
              <a:t>Benefit: </a:t>
            </a:r>
            <a:r>
              <a:rPr lang="en-US" sz="1200" b="0" i="0" u="none" strike="noStrike" cap="none" dirty="0">
                <a:solidFill>
                  <a:schemeClr val="dk1"/>
                </a:solidFill>
                <a:latin typeface="Calibri"/>
                <a:ea typeface="ＭＳ Ｐゴシック" charset="0"/>
                <a:cs typeface="Calibri"/>
                <a:sym typeface="Calibri"/>
              </a:rPr>
              <a:t>Helps you more accurately forecast and plan for expansions or new deployments</a:t>
            </a:r>
          </a:p>
          <a:p>
            <a:endParaRPr lang="en-US" dirty="0"/>
          </a:p>
          <a:p>
            <a:endParaRPr lang="en-US" sz="1200" b="0" i="0" u="none" strike="noStrike" cap="none" dirty="0">
              <a:solidFill>
                <a:schemeClr val="bg2"/>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733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kumimoji="0" lang="en-US" sz="2400" b="0" i="0" u="none" strike="noStrike" kern="0" cap="none" spc="0" normalizeH="0" baseline="0" noProof="0" dirty="0">
                <a:ln>
                  <a:noFill/>
                </a:ln>
                <a:solidFill>
                  <a:srgbClr val="282828"/>
                </a:solidFill>
                <a:effectLst/>
                <a:uLnTx/>
                <a:uFillTx/>
                <a:latin typeface="Calibri"/>
                <a:cs typeface="Calibri"/>
                <a:sym typeface="Calibri"/>
              </a:rPr>
              <a:t>We’ve referenced Solution Support Alliance Partners a couple of times, so I want to explain them and their relationship to Cisco a bit more so you can see how they partner to streamline your support experience.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kumimoji="0" lang="en-US" sz="2400" b="0" i="0" u="none" strike="noStrike" kern="0" cap="none" spc="0" normalizeH="0" baseline="0" noProof="0" dirty="0">
              <a:ln>
                <a:noFill/>
              </a:ln>
              <a:solidFill>
                <a:srgbClr val="282828"/>
              </a:solidFill>
              <a:effectLst/>
              <a:uLnTx/>
              <a:uFillTx/>
              <a:latin typeface="Calibri"/>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kumimoji="0" lang="en-US" sz="2400" b="0" i="0" u="none" strike="noStrike" kern="0" cap="none" spc="0" normalizeH="0" baseline="0" noProof="0" dirty="0">
                <a:ln>
                  <a:noFill/>
                </a:ln>
                <a:solidFill>
                  <a:srgbClr val="282828"/>
                </a:solidFill>
                <a:effectLst/>
                <a:uLnTx/>
                <a:uFillTx/>
                <a:latin typeface="Calibri"/>
                <a:cs typeface="Calibri"/>
                <a:sym typeface="Calibri"/>
              </a:rPr>
              <a:t>As we discussed earlier, multivendor solutions are the new norm. A combination of hardware and software products from different providers work in conjunction with each other in a solution you’ve identified as critical to your success. Likewise, when it comes to support, the providers themselves should work in conjunction with each other to deliver a service that will be critical to your success—namely, keeping your deployment performing as it should.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kumimoji="0" lang="en-US" sz="2400" b="0" i="0" u="none" strike="noStrike" kern="0" cap="none" spc="0" normalizeH="0" baseline="0" noProof="0" dirty="0">
              <a:ln>
                <a:noFill/>
              </a:ln>
              <a:solidFill>
                <a:srgbClr val="282828"/>
              </a:solidFill>
              <a:effectLst/>
              <a:uLnTx/>
              <a:uFillTx/>
              <a:latin typeface="Calibri"/>
              <a:cs typeface="Calibri"/>
              <a:sym typeface="Calibri"/>
            </a:endParaRP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kumimoji="0" lang="en-US" sz="2400" b="1" i="0" u="none" strike="noStrike" kern="0" cap="none" spc="0" normalizeH="0" baseline="0" noProof="0" dirty="0">
                <a:ln>
                  <a:noFill/>
                </a:ln>
                <a:solidFill>
                  <a:srgbClr val="282828"/>
                </a:solidFill>
                <a:effectLst/>
                <a:uLnTx/>
                <a:uFillTx/>
                <a:latin typeface="Calibri"/>
                <a:cs typeface="Calibri"/>
                <a:sym typeface="Calibri"/>
              </a:rPr>
              <a:t>RIGOR</a:t>
            </a:r>
            <a:r>
              <a:rPr kumimoji="0" lang="en-US" sz="2400" b="0" i="0" u="none" strike="noStrike" kern="0" cap="none" spc="0" normalizeH="0" baseline="0" noProof="0" dirty="0">
                <a:ln>
                  <a:noFill/>
                </a:ln>
                <a:solidFill>
                  <a:srgbClr val="282828"/>
                </a:solidFill>
                <a:effectLst/>
                <a:uLnTx/>
                <a:uFillTx/>
                <a:latin typeface="Calibri"/>
                <a:cs typeface="Calibri"/>
                <a:sym typeface="Calibri"/>
              </a:rPr>
              <a:t>  The Solution Support Alliance is an ever-growing group of technology providers who Cisco has nominated, vetted, onboarded, and with whom they’ve formalized a support relationship. </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endParaRPr kumimoji="0" lang="en-US" sz="2400" b="0" i="0" u="none" strike="noStrike" kern="0" cap="none" spc="0" normalizeH="0" baseline="0" noProof="0" dirty="0">
              <a:ln>
                <a:noFill/>
              </a:ln>
              <a:solidFill>
                <a:srgbClr val="282828"/>
              </a:solidFill>
              <a:effectLst/>
              <a:uLnTx/>
              <a:uFillTx/>
              <a:latin typeface="Calibri"/>
              <a:cs typeface="Calibri"/>
              <a:sym typeface="Calibri"/>
            </a:endParaRP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kumimoji="0" lang="en-US" sz="2400" b="1" i="0" u="none" strike="noStrike" kern="0" cap="none" spc="0" normalizeH="0" baseline="0" noProof="0" dirty="0">
                <a:ln>
                  <a:noFill/>
                </a:ln>
                <a:solidFill>
                  <a:srgbClr val="282828"/>
                </a:solidFill>
                <a:effectLst/>
                <a:uLnTx/>
                <a:uFillTx/>
                <a:latin typeface="Calibri"/>
                <a:cs typeface="Calibri"/>
                <a:sym typeface="Calibri"/>
              </a:rPr>
              <a:t>CHOICE</a:t>
            </a:r>
            <a:r>
              <a:rPr kumimoji="0" lang="en-US" sz="2400" b="0" i="0" u="none" strike="noStrike" kern="0" cap="none" spc="0" normalizeH="0" baseline="0" noProof="0" dirty="0">
                <a:ln>
                  <a:noFill/>
                </a:ln>
                <a:solidFill>
                  <a:srgbClr val="282828"/>
                </a:solidFill>
                <a:effectLst/>
                <a:uLnTx/>
                <a:uFillTx/>
                <a:latin typeface="Calibri"/>
                <a:cs typeface="Calibri"/>
                <a:sym typeface="Calibri"/>
              </a:rPr>
              <a:t>  Because Cisco identified and onboarded technology providers that are critical to the success of their solutions and your results with them, they’ve reduced some of the heavy lifting for you around spending time and resources researching technology providers and products from scratch. There’s a solid variety across their technology architectures to provide you a broad choice for hardware and software products. </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endParaRPr kumimoji="0" lang="en-US" sz="2400" b="0" i="0" u="none" strike="noStrike" kern="0" cap="none" spc="0" normalizeH="0" baseline="0" noProof="0" dirty="0">
              <a:ln>
                <a:noFill/>
              </a:ln>
              <a:solidFill>
                <a:srgbClr val="282828"/>
              </a:solidFill>
              <a:effectLst/>
              <a:uLnTx/>
              <a:uFillTx/>
              <a:latin typeface="Calibri"/>
              <a:cs typeface="Calibri"/>
              <a:sym typeface="Calibri"/>
            </a:endParaRP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r>
              <a:rPr kumimoji="0" lang="en-US" sz="2400" b="1" i="0" u="none" strike="noStrike" kern="0" cap="none" spc="0" normalizeH="0" baseline="0" noProof="0" dirty="0">
                <a:ln>
                  <a:noFill/>
                </a:ln>
                <a:solidFill>
                  <a:srgbClr val="282828"/>
                </a:solidFill>
                <a:effectLst/>
                <a:uLnTx/>
                <a:uFillTx/>
                <a:latin typeface="Calibri"/>
                <a:cs typeface="Calibri"/>
                <a:sym typeface="Calibri"/>
              </a:rPr>
              <a:t>EFFICIENCY  </a:t>
            </a:r>
            <a:r>
              <a:rPr kumimoji="0" lang="en-US" sz="2400" b="0" i="0" u="none" strike="noStrike" kern="0" cap="none" spc="0" normalizeH="0" baseline="0" noProof="0" dirty="0">
                <a:ln>
                  <a:noFill/>
                </a:ln>
                <a:solidFill>
                  <a:srgbClr val="282828"/>
                </a:solidFill>
                <a:effectLst/>
                <a:uLnTx/>
                <a:uFillTx/>
                <a:latin typeface="Calibri"/>
                <a:cs typeface="Calibri"/>
                <a:sym typeface="Calibri"/>
              </a:rPr>
              <a:t>Cisco and each partner has built out a formalized support process on which their respective teams have been trained. </a:t>
            </a:r>
            <a:r>
              <a:rPr lang="en-US" sz="2400" b="0" i="0" u="none" strike="noStrike" kern="1200" cap="none" dirty="0">
                <a:solidFill>
                  <a:schemeClr val="bg2"/>
                </a:solidFill>
                <a:effectLst/>
                <a:latin typeface="Calibri"/>
                <a:ea typeface="ＭＳ Ｐゴシック" charset="0"/>
                <a:cs typeface="Calibri"/>
                <a:sym typeface="Calibri"/>
              </a:rPr>
              <a:t>These defined paths between their organizations helps Solution Support engineers jump into fast, efficient action to initiate, conduct, participate, and complete a case. </a:t>
            </a: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endParaRPr lang="en-US" sz="2400" b="0" i="0" u="none" strike="noStrike" kern="1200" cap="none" dirty="0">
              <a:solidFill>
                <a:schemeClr val="bg2"/>
              </a:solidFill>
              <a:effectLst/>
              <a:latin typeface="Calibri"/>
              <a:ea typeface="ＭＳ Ｐゴシック" charset="0"/>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 typeface="Arial" panose="020B0604020202020204" pitchFamily="34" charset="0"/>
              <a:buNone/>
              <a:tabLst>
                <a:tab pos="303213" algn="l"/>
              </a:tabLst>
              <a:defRPr/>
            </a:pPr>
            <a:r>
              <a:rPr lang="en-US" sz="2400" b="0" i="0" u="none" strike="noStrike" kern="1200" cap="none" dirty="0">
                <a:solidFill>
                  <a:schemeClr val="bg2"/>
                </a:solidFill>
                <a:effectLst/>
                <a:latin typeface="Calibri"/>
                <a:ea typeface="ＭＳ Ｐゴシック" charset="0"/>
                <a:cs typeface="Calibri"/>
                <a:sym typeface="Calibri"/>
              </a:rPr>
              <a:t>[If the customer asks to see a list of Alliance Partners] I will get you a link to the Solution Support coverage catalog where you can click through to lists of both Cisco and Solution Support Alliance Partners and products for [insert relevant technology architecture]. Link: https://www.cisco.com/c/dam/en_us/services/portfolio/documents/solution-support-coverage-catalog-final.pdf</a:t>
            </a:r>
          </a:p>
          <a:p>
            <a:pPr marL="7938" marR="0" lvl="0" indent="0" algn="l" defTabSz="912261" rtl="0" eaLnBrk="1" fontAlgn="base" latinLnBrk="0" hangingPunct="1">
              <a:lnSpc>
                <a:spcPct val="100000"/>
              </a:lnSpc>
              <a:spcBef>
                <a:spcPts val="1484"/>
              </a:spcBef>
              <a:spcAft>
                <a:spcPct val="0"/>
              </a:spcAft>
              <a:buClrTx/>
              <a:buSzPct val="100000"/>
              <a:buFont typeface="Arial" panose="020B0604020202020204" pitchFamily="34" charset="0"/>
              <a:buNone/>
              <a:tabLst>
                <a:tab pos="303213" algn="l"/>
              </a:tabLst>
              <a:defRPr/>
            </a:pPr>
            <a:endParaRPr lang="en-US" sz="4400" b="0" i="0" u="none" strike="noStrike" kern="1200" cap="none" dirty="0">
              <a:solidFill>
                <a:schemeClr val="tx1"/>
              </a:solidFill>
              <a:effectLst/>
              <a:latin typeface="Calibri"/>
              <a:ea typeface="ＭＳ Ｐゴシック" charset="0"/>
              <a:cs typeface="ＭＳ Ｐゴシック" charset="0"/>
              <a:sym typeface="Calibri"/>
            </a:endParaRPr>
          </a:p>
          <a:p>
            <a:pPr marL="350838" marR="0" lvl="0" indent="-342900" algn="l" defTabSz="912261" rtl="0" eaLnBrk="1" fontAlgn="base" latinLnBrk="0" hangingPunct="1">
              <a:lnSpc>
                <a:spcPct val="100000"/>
              </a:lnSpc>
              <a:spcBef>
                <a:spcPts val="1484"/>
              </a:spcBef>
              <a:spcAft>
                <a:spcPct val="0"/>
              </a:spcAft>
              <a:buClrTx/>
              <a:buSzPct val="100000"/>
              <a:buFont typeface="Arial" panose="020B0604020202020204" pitchFamily="34" charset="0"/>
              <a:buChar char="•"/>
              <a:tabLst>
                <a:tab pos="303213" algn="l"/>
              </a:tabLst>
              <a:defRPr/>
            </a:pPr>
            <a:endParaRPr kumimoji="0" lang="en-US" sz="2400" b="1" i="0" u="none" strike="noStrike" kern="0" cap="none" spc="0" normalizeH="0" baseline="0" noProof="0" dirty="0">
              <a:ln>
                <a:noFill/>
              </a:ln>
              <a:solidFill>
                <a:srgbClr val="282828"/>
              </a:solidFill>
              <a:effectLst/>
              <a:uLnTx/>
              <a:uFillTx/>
              <a:latin typeface="Calibri"/>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kumimoji="0" lang="en-US" sz="2400" b="0" i="0" u="none" strike="noStrike" kern="0" cap="none" spc="0" normalizeH="0" baseline="0" noProof="0" dirty="0">
              <a:ln>
                <a:noFill/>
              </a:ln>
              <a:solidFill>
                <a:srgbClr val="282828"/>
              </a:solidFill>
              <a:effectLst/>
              <a:uLnTx/>
              <a:uFillTx/>
              <a:latin typeface="Calibri"/>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2400" b="0" i="0" u="none" strike="noStrike" cap="none" dirty="0">
              <a:solidFill>
                <a:srgbClr val="282828"/>
              </a:solidFill>
              <a:latin typeface="Calibri"/>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2400" b="0" i="0" u="none" strike="noStrike" cap="none" dirty="0">
              <a:solidFill>
                <a:srgbClr val="282828"/>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057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r>
              <a:rPr lang="en-US" sz="2400" b="0" i="0" u="none" strike="noStrike" cap="none" dirty="0">
                <a:solidFill>
                  <a:srgbClr val="282828"/>
                </a:solidFill>
                <a:latin typeface="Calibri"/>
                <a:cs typeface="Calibri"/>
                <a:sym typeface="Calibri"/>
              </a:rPr>
              <a:t>Here’s a snapshot of the Alliance Partners that Cisco works with today, the number of products they address through Solution Support, and their distribution across Cisco technology architectures. </a:t>
            </a: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2400" b="0" i="0" u="none" strike="noStrike" cap="none" dirty="0">
              <a:solidFill>
                <a:srgbClr val="282828"/>
              </a:solidFill>
              <a:latin typeface="Calibri"/>
              <a:cs typeface="Calibri"/>
              <a:sym typeface="Calibri"/>
            </a:endParaRPr>
          </a:p>
          <a:p>
            <a:pPr marL="7938" marR="0" lvl="0" indent="0" algn="l" defTabSz="912261" rtl="0" eaLnBrk="1" fontAlgn="base" latinLnBrk="0" hangingPunct="1">
              <a:lnSpc>
                <a:spcPct val="100000"/>
              </a:lnSpc>
              <a:spcBef>
                <a:spcPts val="1484"/>
              </a:spcBef>
              <a:spcAft>
                <a:spcPct val="0"/>
              </a:spcAft>
              <a:buClrTx/>
              <a:buSzPct val="100000"/>
              <a:buFontTx/>
              <a:buNone/>
              <a:tabLst>
                <a:tab pos="303213" algn="l"/>
              </a:tabLst>
              <a:defRPr/>
            </a:pPr>
            <a:endParaRPr lang="en-US" sz="2400" b="0" i="0" u="none" strike="noStrike" cap="none" dirty="0">
              <a:solidFill>
                <a:srgbClr val="282828"/>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463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1" i="0" u="none" strike="noStrike" kern="1200" cap="none">
                <a:solidFill>
                  <a:schemeClr val="tx1"/>
                </a:solidFill>
                <a:effectLst/>
                <a:latin typeface="Calibri"/>
                <a:ea typeface="Calibri"/>
                <a:cs typeface="Calibri"/>
                <a:sym typeface="Calibri"/>
              </a:rPr>
              <a:t>Talk Track:</a:t>
            </a:r>
            <a:endParaRPr lang="en-US" sz="1200" b="0" i="0" u="none" strike="noStrike" kern="1200" cap="none">
              <a:solidFill>
                <a:schemeClr val="tx1"/>
              </a:solidFill>
              <a:effectLst/>
              <a:latin typeface="Calibri"/>
              <a:ea typeface="Calibri"/>
              <a:cs typeface="Calibri"/>
              <a:sym typeface="Calibri"/>
            </a:endParaRPr>
          </a:p>
          <a:p>
            <a:pPr marL="0"/>
            <a:r>
              <a:rPr lang="en-US" sz="1200" b="0" i="0" u="none" strike="noStrike" kern="1200" cap="none">
                <a:solidFill>
                  <a:schemeClr val="tx1"/>
                </a:solidFill>
                <a:effectLst/>
                <a:latin typeface="Calibri"/>
                <a:ea typeface="Calibri"/>
                <a:cs typeface="Calibri"/>
                <a:sym typeface="Calibri"/>
              </a:rPr>
              <a:t>Introducing our CX Success Portfolio, a focused approach to the Customer Experience and optimized to help you drive business outcomes.</a:t>
            </a:r>
            <a:r>
              <a:rPr lang="en-US" kern="1200">
                <a:solidFill>
                  <a:schemeClr val="tx1"/>
                </a:solidFill>
              </a:rPr>
              <a:t> </a:t>
            </a:r>
            <a:endParaRPr lang="en-US" sz="1200" b="0" i="0" u="none" strike="noStrike" kern="1200" cap="none">
              <a:solidFill>
                <a:schemeClr val="tx1"/>
              </a:solidFill>
              <a:effectLst/>
              <a:latin typeface="Calibri"/>
              <a:ea typeface="Calibri"/>
              <a:cs typeface="Calibri"/>
              <a:sym typeface="Calibri"/>
            </a:endParaRPr>
          </a:p>
          <a:p>
            <a:pPr marL="0"/>
            <a:endParaRPr lang="en-US" sz="1200" b="0" i="0" u="none" strike="noStrike" kern="1200" cap="none">
              <a:solidFill>
                <a:schemeClr val="tx1"/>
              </a:solidFill>
              <a:effectLst/>
              <a:latin typeface="Calibri"/>
              <a:ea typeface="Calibri"/>
              <a:cs typeface="Calibri"/>
              <a:sym typeface="Calibri"/>
            </a:endParaRPr>
          </a:p>
          <a:p>
            <a:pPr marL="0"/>
            <a:r>
              <a:rPr lang="en-US" sz="1200" b="1" i="0" u="none" strike="noStrike" kern="1200" cap="none">
                <a:solidFill>
                  <a:schemeClr val="tx1"/>
                </a:solidFill>
                <a:effectLst/>
                <a:latin typeface="Calibri"/>
                <a:ea typeface="Calibri"/>
                <a:cs typeface="Calibri"/>
                <a:sym typeface="Calibri"/>
              </a:rPr>
              <a:t>Portfolio Pillars:</a:t>
            </a:r>
            <a:endParaRPr lang="en-US" sz="1200" b="0" i="0" u="none" strike="noStrike" kern="1200" cap="none">
              <a:solidFill>
                <a:schemeClr val="tx1"/>
              </a:solidFill>
              <a:effectLst/>
              <a:latin typeface="Calibri"/>
              <a:ea typeface="Calibri"/>
              <a:cs typeface="Calibri"/>
              <a:sym typeface="Calibri"/>
            </a:endParaRPr>
          </a:p>
          <a:p>
            <a:pPr marL="0"/>
            <a:endParaRPr lang="en-US" sz="1200" b="1" i="0" u="none" strike="noStrike" cap="none">
              <a:solidFill>
                <a:schemeClr val="dk1"/>
              </a:solidFill>
              <a:effectLst/>
              <a:latin typeface="Calibri"/>
              <a:ea typeface="Calibri"/>
              <a:cs typeface="Calibri"/>
              <a:sym typeface="Calibri"/>
            </a:endParaRPr>
          </a:p>
          <a:p>
            <a:pPr marL="0"/>
            <a:r>
              <a:rPr lang="en-US" sz="1200" b="1" i="0" u="none" strike="noStrike" cap="none">
                <a:solidFill>
                  <a:schemeClr val="dk1"/>
                </a:solidFill>
                <a:effectLst/>
                <a:latin typeface="Calibri"/>
                <a:ea typeface="Calibri"/>
                <a:cs typeface="Calibri"/>
                <a:sym typeface="Calibri"/>
              </a:rPr>
              <a:t>Support:</a:t>
            </a:r>
            <a:r>
              <a:rPr lang="en-US" sz="1200" b="0" i="0" u="none" strike="noStrike" cap="none">
                <a:solidFill>
                  <a:schemeClr val="dk1"/>
                </a:solidFill>
                <a:effectLst/>
                <a:latin typeface="Calibri"/>
                <a:ea typeface="Calibri"/>
                <a:cs typeface="Calibri"/>
                <a:sym typeface="Calibri"/>
              </a:rPr>
              <a:t> Maintain reliability, reduce risk, and improve business continuity with technical support powered by world-class experts and insights from supporting millions of devices. We provide support for hardware, software, and centralized issue management across multivendor, multiproduct environments with </a:t>
            </a:r>
            <a:r>
              <a:rPr lang="en-US" sz="1200" b="1" i="0" u="none" strike="noStrike" cap="none">
                <a:solidFill>
                  <a:schemeClr val="dk1"/>
                </a:solidFill>
                <a:effectLst/>
                <a:latin typeface="Calibri"/>
                <a:ea typeface="Calibri"/>
                <a:cs typeface="Calibri"/>
                <a:sym typeface="Calibri"/>
              </a:rPr>
              <a:t>Solution Support, Smart Net Total Care, and Software Support</a:t>
            </a:r>
            <a:r>
              <a:rPr lang="en-US" sz="1200" b="0" i="0" u="none" strike="noStrike" cap="none">
                <a:solidFill>
                  <a:schemeClr val="dk1"/>
                </a:solidFill>
                <a:effectLst/>
                <a:latin typeface="Calibri"/>
                <a:ea typeface="Calibri"/>
                <a:cs typeface="Calibri"/>
                <a:sym typeface="Calibri"/>
              </a:rPr>
              <a:t>.</a:t>
            </a:r>
          </a:p>
          <a:p>
            <a:pPr marL="0"/>
            <a:endParaRPr lang="en-US" sz="1200" b="0" i="0" u="none" strike="noStrike" kern="1200" cap="none">
              <a:solidFill>
                <a:schemeClr val="tx1"/>
              </a:solidFill>
              <a:effectLst/>
              <a:latin typeface="Calibri"/>
              <a:ea typeface="Calibri"/>
              <a:cs typeface="Calibri"/>
              <a:sym typeface="Calibri"/>
            </a:endParaRPr>
          </a:p>
          <a:p>
            <a:r>
              <a:rPr lang="en-US" sz="1200" b="1" i="0" u="none" strike="noStrike" kern="1200" cap="none">
                <a:solidFill>
                  <a:schemeClr val="tx1"/>
                </a:solidFill>
                <a:effectLst/>
                <a:latin typeface="Calibri"/>
                <a:ea typeface="Calibri"/>
                <a:cs typeface="Calibri"/>
                <a:sym typeface="Calibri"/>
              </a:rPr>
              <a:t>Guide:</a:t>
            </a:r>
            <a:r>
              <a:rPr lang="en-US" sz="1200" b="0" i="0" u="none" strike="noStrike" kern="1200" cap="none">
                <a:solidFill>
                  <a:schemeClr val="tx1"/>
                </a:solidFill>
                <a:effectLst/>
                <a:latin typeface="Calibri"/>
                <a:ea typeface="Calibri"/>
                <a:cs typeface="Calibri"/>
                <a:sym typeface="Calibri"/>
              </a:rPr>
              <a:t> </a:t>
            </a:r>
            <a:r>
              <a:rPr lang="en-US" sz="1200" b="1" i="0" u="none" strike="noStrike" kern="1200" cap="none">
                <a:solidFill>
                  <a:schemeClr val="tx1"/>
                </a:solidFill>
                <a:effectLst/>
                <a:latin typeface="Calibri"/>
                <a:ea typeface="Calibri"/>
                <a:cs typeface="Calibri"/>
                <a:sym typeface="Calibri"/>
              </a:rPr>
              <a:t>Business Critical Services</a:t>
            </a:r>
            <a:r>
              <a:rPr lang="en-US" sz="1200" b="0" i="0" u="none" strike="noStrike" kern="1200" cap="none">
                <a:solidFill>
                  <a:schemeClr val="tx1"/>
                </a:solidFill>
                <a:effectLst/>
                <a:latin typeface="Calibri"/>
                <a:ea typeface="Calibri"/>
                <a:cs typeface="Calibri"/>
                <a:sym typeface="Calibri"/>
              </a:rPr>
              <a:t> </a:t>
            </a:r>
            <a:r>
              <a:rPr lang="en-US" sz="1200" kern="1200">
                <a:solidFill>
                  <a:schemeClr val="tx1"/>
                </a:solidFill>
                <a:effectLst/>
                <a:latin typeface="+mn-lt"/>
                <a:ea typeface="+mn-ea"/>
                <a:cs typeface="+mn-cs"/>
              </a:rPr>
              <a:t>create resilient, adaptive, and transformative IT through continuous engagements with Cisco experts, powered by analytics, insights, and automation, who provide cross-architecture guidance at every step of your lifecycle journey to architect a next-generation vision, engineer validated designs, de-risk changes and deployments, </a:t>
            </a:r>
            <a:r>
              <a:rPr lang="en-US" sz="1200" b="0" kern="1200">
                <a:solidFill>
                  <a:schemeClr val="tx1"/>
                </a:solidFill>
                <a:effectLst/>
                <a:latin typeface="+mn-lt"/>
                <a:ea typeface="+mn-ea"/>
                <a:cs typeface="+mn-cs"/>
              </a:rPr>
              <a:t>efficiently maintain and optimize IT operations</a:t>
            </a:r>
            <a:r>
              <a:rPr lang="en-US" sz="1200" kern="1200">
                <a:solidFill>
                  <a:schemeClr val="tx1"/>
                </a:solidFill>
                <a:effectLst/>
                <a:latin typeface="+mn-lt"/>
                <a:ea typeface="+mn-ea"/>
                <a:cs typeface="+mn-cs"/>
              </a:rPr>
              <a:t> with offers like Expert Care*, and create a secure IT infrastructure</a:t>
            </a:r>
            <a:r>
              <a:rPr lang="en-US" sz="1200" b="0" i="0" u="none" strike="noStrike" kern="1200" baseline="0">
                <a:solidFill>
                  <a:schemeClr val="tx1"/>
                </a:solidFill>
                <a:latin typeface="+mn-lt"/>
                <a:ea typeface="+mn-ea"/>
                <a:cs typeface="+mn-cs"/>
              </a:rPr>
              <a:t>. </a:t>
            </a:r>
            <a:endParaRPr lang="en-US" sz="1200" kern="1200">
              <a:solidFill>
                <a:schemeClr val="tx1"/>
              </a:solidFill>
              <a:effectLst/>
              <a:latin typeface="+mn-lt"/>
              <a:ea typeface="+mn-ea"/>
              <a:cs typeface="+mn-cs"/>
            </a:endParaRPr>
          </a:p>
          <a:p>
            <a:pPr marL="0"/>
            <a:endParaRPr lang="en-US" sz="1200" b="0" i="0" u="none" strike="noStrike" kern="1200" cap="none">
              <a:solidFill>
                <a:schemeClr val="tx1"/>
              </a:solidFill>
              <a:effectLst/>
              <a:latin typeface="Calibri"/>
              <a:ea typeface="Calibri"/>
              <a:cs typeface="Calibri"/>
              <a:sym typeface="Calibri"/>
            </a:endParaRPr>
          </a:p>
          <a:p>
            <a:pPr marL="0"/>
            <a:r>
              <a:rPr lang="en-US" sz="1200" b="1" i="0" u="none" strike="noStrike" kern="1200" cap="none">
                <a:solidFill>
                  <a:schemeClr val="tx1"/>
                </a:solidFill>
                <a:effectLst/>
                <a:latin typeface="Calibri"/>
                <a:ea typeface="Calibri"/>
                <a:cs typeface="Calibri"/>
                <a:sym typeface="Calibri"/>
              </a:rPr>
              <a:t>Operate:</a:t>
            </a:r>
            <a:r>
              <a:rPr lang="en-US" sz="1200" b="0" i="0" u="none" strike="noStrike" kern="1200" cap="none">
                <a:solidFill>
                  <a:schemeClr val="tx1"/>
                </a:solidFill>
                <a:effectLst/>
                <a:latin typeface="Calibri"/>
                <a:ea typeface="Calibri"/>
                <a:cs typeface="Calibri"/>
                <a:sym typeface="Calibri"/>
              </a:rPr>
              <a:t> New way for Cisco and partners to deliver end to end use cases and operated by </a:t>
            </a:r>
            <a:r>
              <a:rPr lang="en-US" sz="1200" b="1" i="0" u="none" strike="noStrike" kern="1200" cap="none">
                <a:solidFill>
                  <a:schemeClr val="tx1"/>
                </a:solidFill>
                <a:effectLst/>
                <a:latin typeface="Calibri"/>
                <a:ea typeface="Calibri"/>
                <a:cs typeface="Calibri"/>
                <a:sym typeface="Calibri"/>
              </a:rPr>
              <a:t>Cisco Managed Services</a:t>
            </a:r>
            <a:r>
              <a:rPr lang="en-US" sz="1200" b="0" i="0" u="none" strike="noStrike" kern="1200" cap="none">
                <a:solidFill>
                  <a:schemeClr val="tx1"/>
                </a:solidFill>
                <a:effectLst/>
                <a:latin typeface="Calibri"/>
                <a:ea typeface="Calibri"/>
                <a:cs typeface="Calibri"/>
                <a:sym typeface="Calibri"/>
              </a:rPr>
              <a:t> – providing outcomes-based management and monitoring of infrastructure, applications, and processes to help you accelerate time to value and technology adoption. (Cisco Managed Detection and Response, Unified Communications as a Service, Powered by Cisco UCM Cloud).</a:t>
            </a:r>
          </a:p>
          <a:p>
            <a:pPr marL="0"/>
            <a:endParaRPr lang="en-US" sz="1200" b="0" i="0" u="none" strike="noStrike" kern="1200" cap="none">
              <a:solidFill>
                <a:schemeClr val="tx1"/>
              </a:solidFill>
              <a:effectLst/>
              <a:latin typeface="Calibri"/>
              <a:ea typeface="Calibri"/>
              <a:cs typeface="Calibri"/>
              <a:sym typeface="Calibri"/>
            </a:endParaRPr>
          </a:p>
          <a:p>
            <a:pPr marL="0"/>
            <a:r>
              <a:rPr lang="en-US" sz="1200" b="1" i="0" u="sng" strike="noStrike" kern="1200" cap="none">
                <a:solidFill>
                  <a:schemeClr val="tx1"/>
                </a:solidFill>
                <a:effectLst/>
                <a:latin typeface="Calibri"/>
                <a:ea typeface="Calibri"/>
                <a:cs typeface="Calibri"/>
                <a:sym typeface="Calibri"/>
              </a:rPr>
              <a:t>Introducing CX Cloud powered by Collaborative Intelligence</a:t>
            </a:r>
            <a:endParaRPr lang="en-US" sz="1200" b="1" i="0" u="sng" strike="noStrike" kern="1200" cap="none">
              <a:solidFill>
                <a:schemeClr val="tx1"/>
              </a:solidFill>
              <a:effectLst/>
              <a:latin typeface="Calibri"/>
              <a:ea typeface="Calibri"/>
              <a:cs typeface="Calibri"/>
            </a:endParaRPr>
          </a:p>
          <a:p>
            <a:pPr marL="0"/>
            <a:endParaRPr lang="en-US" sz="1200" b="0" i="0" u="none" strike="noStrike" kern="1200" cap="none">
              <a:solidFill>
                <a:schemeClr val="tx1"/>
              </a:solidFill>
              <a:effectLst/>
              <a:latin typeface="Calibri"/>
              <a:ea typeface="Calibri"/>
              <a:cs typeface="Calibri"/>
              <a:sym typeface="Calibri"/>
            </a:endParaRPr>
          </a:p>
          <a:p>
            <a:pPr marL="0"/>
            <a:r>
              <a:rPr lang="en-US" sz="1200" b="1" i="0" u="none" strike="noStrike" kern="1200" cap="none">
                <a:solidFill>
                  <a:schemeClr val="tx1"/>
                </a:solidFill>
                <a:effectLst/>
                <a:latin typeface="Calibri"/>
                <a:ea typeface="Calibri"/>
                <a:cs typeface="Calibri"/>
                <a:sym typeface="Calibri"/>
              </a:rPr>
              <a:t>Collaborative Intelligence</a:t>
            </a:r>
            <a:r>
              <a:rPr lang="en-US" sz="1200" b="0" i="0" u="none" strike="noStrike" kern="1200" cap="none">
                <a:solidFill>
                  <a:schemeClr val="tx1"/>
                </a:solidFill>
                <a:effectLst/>
                <a:latin typeface="Calibri"/>
                <a:ea typeface="Calibri"/>
                <a:cs typeface="Calibri"/>
                <a:sym typeface="Calibri"/>
              </a:rPr>
              <a:t> is all about bringing the right expertise, best practices, and insights together for you, by use case to accelerate customer success based on our 35-yrs of experience leading large-scale technology implementations and innovations. Key tenets include:</a:t>
            </a:r>
            <a:endParaRPr lang="en-US" sz="1200" b="0" i="0" u="none" strike="noStrike" kern="1200" cap="none">
              <a:solidFill>
                <a:schemeClr val="tx1"/>
              </a:solidFill>
              <a:effectLst/>
              <a:latin typeface="Calibri"/>
              <a:ea typeface="Calibri"/>
              <a:cs typeface="Calibri"/>
            </a:endParaRPr>
          </a:p>
          <a:p>
            <a:pPr marL="0" lvl="0" indent="-1714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Actionable telemetry</a:t>
            </a:r>
            <a:r>
              <a:rPr lang="en-US" sz="1200" b="0" i="0" u="none" strike="noStrike" kern="1200" cap="none">
                <a:solidFill>
                  <a:schemeClr val="tx1"/>
                </a:solidFill>
                <a:effectLst/>
                <a:latin typeface="Calibri"/>
                <a:ea typeface="Calibri"/>
                <a:cs typeface="Calibri"/>
                <a:sym typeface="Calibri"/>
              </a:rPr>
              <a:t> to connect customers, partners, and Cisco with secure insights across specific target systems</a:t>
            </a:r>
            <a:endParaRPr lang="en-US" sz="1200" b="0" i="0" u="none" strike="noStrike" kern="1200" cap="none">
              <a:solidFill>
                <a:schemeClr val="tx1"/>
              </a:solidFill>
              <a:effectLst/>
              <a:latin typeface="Calibri"/>
              <a:ea typeface="Calibri"/>
              <a:cs typeface="Calibri"/>
            </a:endParaRPr>
          </a:p>
          <a:p>
            <a:pPr marL="0" lvl="0" indent="-1714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Use case driven solutions</a:t>
            </a:r>
            <a:r>
              <a:rPr lang="en-US" sz="1200" b="0" i="0" u="none" strike="noStrike" kern="1200" cap="none">
                <a:solidFill>
                  <a:schemeClr val="tx1"/>
                </a:solidFill>
                <a:effectLst/>
                <a:latin typeface="Calibri"/>
                <a:ea typeface="Calibri"/>
                <a:cs typeface="Calibri"/>
                <a:sym typeface="Calibri"/>
              </a:rPr>
              <a:t> to deliver specific business outcomes across architectures</a:t>
            </a:r>
            <a:endParaRPr lang="en-US" sz="1200" b="0" i="0" u="none" strike="noStrike" kern="1200" cap="none">
              <a:solidFill>
                <a:schemeClr val="tx1"/>
              </a:solidFill>
              <a:effectLst/>
              <a:latin typeface="Calibri"/>
              <a:ea typeface="Calibri"/>
              <a:cs typeface="Calibri"/>
            </a:endParaRPr>
          </a:p>
          <a:p>
            <a:pPr marL="0" indent="-1714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Contextual learning</a:t>
            </a:r>
            <a:r>
              <a:rPr lang="en-US" sz="1200" b="0" i="0" u="none" strike="noStrike" kern="1200" cap="none">
                <a:solidFill>
                  <a:schemeClr val="tx1"/>
                </a:solidFill>
                <a:effectLst/>
                <a:latin typeface="Calibri"/>
                <a:ea typeface="Calibri"/>
                <a:cs typeface="Calibri"/>
                <a:sym typeface="Calibri"/>
              </a:rPr>
              <a:t> designed to advance our customers and partners workforce skillset</a:t>
            </a:r>
            <a:r>
              <a:rPr lang="en-US" kern="1200">
                <a:solidFill>
                  <a:schemeClr val="tx1"/>
                </a:solidFill>
              </a:rPr>
              <a:t> </a:t>
            </a:r>
            <a:endParaRPr lang="en-US" sz="1200" b="0" i="0" u="none" strike="noStrike" kern="1200" cap="none">
              <a:solidFill>
                <a:schemeClr val="tx1"/>
              </a:solidFill>
              <a:effectLst/>
              <a:latin typeface="Calibri"/>
              <a:ea typeface="Calibri"/>
              <a:cs typeface="Calibri"/>
            </a:endParaRPr>
          </a:p>
          <a:p>
            <a:pPr marL="0" lvl="0" indent="-1714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AI/ML, </a:t>
            </a:r>
            <a:r>
              <a:rPr lang="en-US" sz="1200" b="0" i="0" u="none" strike="noStrike" kern="1200" cap="none">
                <a:solidFill>
                  <a:schemeClr val="tx1"/>
                </a:solidFill>
                <a:effectLst/>
                <a:latin typeface="Calibri"/>
                <a:ea typeface="Calibri"/>
                <a:cs typeface="Calibri"/>
                <a:sym typeface="Calibri"/>
              </a:rPr>
              <a:t>combined with customer data to unlock unique insights, and</a:t>
            </a:r>
            <a:endParaRPr lang="en-US" sz="1200" b="0" i="0" u="none" strike="noStrike" kern="1200" cap="none">
              <a:solidFill>
                <a:schemeClr val="tx1"/>
              </a:solidFill>
              <a:effectLst/>
              <a:latin typeface="Calibri"/>
              <a:ea typeface="Calibri"/>
              <a:cs typeface="Calibri"/>
            </a:endParaRPr>
          </a:p>
          <a:p>
            <a:pPr marL="0" lvl="0" indent="-1714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Digital experience</a:t>
            </a:r>
            <a:r>
              <a:rPr lang="en-US" sz="1200" b="0" i="0" u="none" strike="noStrike" kern="1200" cap="none">
                <a:solidFill>
                  <a:schemeClr val="tx1"/>
                </a:solidFill>
                <a:effectLst/>
                <a:latin typeface="Calibri"/>
                <a:ea typeface="Calibri"/>
                <a:cs typeface="Calibri"/>
                <a:sym typeface="Calibri"/>
              </a:rPr>
              <a:t> that brings all of this together in one common digital interface and platform, the new CX Cloud.</a:t>
            </a:r>
            <a:endParaRPr lang="en-US" sz="1200" b="0" i="0" u="none" strike="noStrike" kern="1200" cap="none">
              <a:solidFill>
                <a:schemeClr val="tx1"/>
              </a:solidFill>
              <a:effectLst/>
              <a:latin typeface="Calibri"/>
              <a:ea typeface="Calibri"/>
              <a:cs typeface="Calibri"/>
            </a:endParaRPr>
          </a:p>
          <a:p>
            <a:pPr marL="0"/>
            <a:r>
              <a:rPr lang="en-US" sz="1200" b="0" i="0" u="none" strike="noStrike" kern="1200" cap="none">
                <a:solidFill>
                  <a:schemeClr val="tx1"/>
                </a:solidFill>
                <a:effectLst/>
                <a:latin typeface="Calibri"/>
                <a:ea typeface="Calibri"/>
                <a:cs typeface="Calibri"/>
                <a:sym typeface="Calibri"/>
              </a:rPr>
              <a:t> </a:t>
            </a:r>
            <a:endParaRPr lang="en-US" sz="1200" b="0" i="0" u="none" strike="noStrike" kern="1200" cap="none">
              <a:solidFill>
                <a:schemeClr val="tx1"/>
              </a:solidFill>
              <a:effectLst/>
              <a:latin typeface="Calibri"/>
              <a:ea typeface="Calibri"/>
              <a:cs typeface="Calibri"/>
            </a:endParaRPr>
          </a:p>
          <a:p>
            <a:pPr marL="0"/>
            <a:r>
              <a:rPr lang="en-US" sz="1200" b="1" i="0" u="none" strike="noStrike" kern="1200" cap="none">
                <a:solidFill>
                  <a:schemeClr val="tx1"/>
                </a:solidFill>
                <a:effectLst/>
                <a:latin typeface="Calibri"/>
                <a:ea typeface="Calibri"/>
                <a:cs typeface="Calibri"/>
                <a:sym typeface="Calibri"/>
              </a:rPr>
              <a:t>CX Cloud:</a:t>
            </a:r>
            <a:r>
              <a:rPr lang="en-US" kern="1200">
                <a:solidFill>
                  <a:schemeClr val="tx1"/>
                </a:solidFill>
              </a:rPr>
              <a:t> </a:t>
            </a:r>
            <a:endParaRPr lang="en-US" sz="1200" b="0" i="0" u="none" strike="noStrike" kern="1200" cap="none">
              <a:solidFill>
                <a:schemeClr val="tx1"/>
              </a:solidFill>
              <a:effectLst/>
              <a:latin typeface="Calibri"/>
              <a:ea typeface="Calibri"/>
              <a:cs typeface="Calibri"/>
            </a:endParaRPr>
          </a:p>
          <a:p>
            <a:pPr marL="0"/>
            <a:r>
              <a:rPr lang="en-US" sz="1200" b="0" i="0" u="none" strike="noStrike" kern="1200" cap="none">
                <a:solidFill>
                  <a:schemeClr val="tx1"/>
                </a:solidFill>
                <a:effectLst/>
                <a:latin typeface="Calibri"/>
                <a:ea typeface="Calibri"/>
                <a:cs typeface="Calibri"/>
                <a:sym typeface="Calibri"/>
              </a:rPr>
              <a:t>This is the single pane of glass, </a:t>
            </a:r>
            <a:r>
              <a:rPr lang="en-US" kern="1200">
                <a:solidFill>
                  <a:schemeClr val="tx1"/>
                </a:solidFill>
              </a:rPr>
              <a:t>a digital</a:t>
            </a:r>
            <a:r>
              <a:rPr lang="en-US" sz="1200" b="0" i="0" u="none" strike="noStrike" kern="1200" cap="none">
                <a:solidFill>
                  <a:schemeClr val="tx1"/>
                </a:solidFill>
                <a:effectLst/>
                <a:latin typeface="Calibri"/>
                <a:ea typeface="Calibri"/>
                <a:cs typeface="Calibri"/>
                <a:sym typeface="Calibri"/>
              </a:rPr>
              <a:t> interface that</a:t>
            </a:r>
            <a:r>
              <a:rPr lang="en-US" kern="1200">
                <a:solidFill>
                  <a:schemeClr val="tx1"/>
                </a:solidFill>
              </a:rPr>
              <a:t> provides you </a:t>
            </a:r>
            <a:r>
              <a:rPr lang="en-US" kern="1200"/>
              <a:t>access to manage to your technology solutions</a:t>
            </a:r>
            <a:r>
              <a:rPr lang="en-US" kern="1200">
                <a:solidFill>
                  <a:schemeClr val="tx1"/>
                </a:solidFill>
              </a:rPr>
              <a:t> and new Success Tracks with </a:t>
            </a:r>
            <a:r>
              <a:rPr lang="en-US" sz="1200" b="0" i="0" u="none" strike="noStrike" kern="1200" cap="none">
                <a:solidFill>
                  <a:schemeClr val="tx1"/>
                </a:solidFill>
                <a:effectLst/>
                <a:latin typeface="Calibri"/>
                <a:ea typeface="Calibri"/>
                <a:cs typeface="Calibri"/>
                <a:sym typeface="Calibri"/>
              </a:rPr>
              <a:t>a personalized experience. We’ve married the best of Cisco CX innovations, delivered on a public cloud platform to enable timely updates of new features through the </a:t>
            </a:r>
            <a:r>
              <a:rPr lang="en-US" sz="1200" b="0" i="0" u="none" strike="noStrike" kern="1200" cap="none" err="1">
                <a:solidFill>
                  <a:schemeClr val="tx1"/>
                </a:solidFill>
                <a:effectLst/>
                <a:latin typeface="Calibri"/>
                <a:ea typeface="Calibri"/>
                <a:cs typeface="Calibri"/>
                <a:sym typeface="Calibri"/>
              </a:rPr>
              <a:t>DevNet</a:t>
            </a:r>
            <a:r>
              <a:rPr lang="en-US" sz="1200" b="0" i="0" u="none" strike="noStrike" kern="1200" cap="none">
                <a:solidFill>
                  <a:schemeClr val="tx1"/>
                </a:solidFill>
                <a:effectLst/>
                <a:latin typeface="Calibri"/>
                <a:ea typeface="Calibri"/>
                <a:cs typeface="Calibri"/>
                <a:sym typeface="Calibri"/>
              </a:rPr>
              <a:t> Marketplace.</a:t>
            </a:r>
            <a:endParaRPr lang="en-US" sz="1200" b="0" i="0" u="none" strike="noStrike" kern="1200" cap="none">
              <a:solidFill>
                <a:schemeClr val="tx1"/>
              </a:solidFill>
              <a:effectLst/>
              <a:latin typeface="Calibri"/>
              <a:ea typeface="Calibri"/>
              <a:cs typeface="Calibri"/>
            </a:endParaRPr>
          </a:p>
          <a:p>
            <a:pPr marL="0"/>
            <a:endParaRPr lang="en-US" sz="1200" b="0" i="0" u="none" strike="noStrike" kern="1200" cap="none">
              <a:solidFill>
                <a:schemeClr val="tx1"/>
              </a:solidFill>
              <a:effectLst/>
              <a:latin typeface="Calibri"/>
              <a:ea typeface="Calibri"/>
              <a:cs typeface="Calibri"/>
              <a:sym typeface="Calibri"/>
            </a:endParaRPr>
          </a:p>
          <a:p>
            <a:pPr marL="0"/>
            <a:r>
              <a:rPr lang="en-US" sz="1200" b="1" i="0" u="none" strike="noStrike" kern="1200" cap="none">
                <a:solidFill>
                  <a:schemeClr val="tx1"/>
                </a:solidFill>
                <a:effectLst/>
                <a:latin typeface="Calibri"/>
                <a:ea typeface="Calibri"/>
                <a:cs typeface="Calibri"/>
                <a:sym typeface="Calibri"/>
              </a:rPr>
              <a:t>Success Tracks</a:t>
            </a:r>
            <a:r>
              <a:rPr lang="en-US" sz="1200" b="0" i="0" u="none" strike="noStrike" kern="1200" cap="none">
                <a:solidFill>
                  <a:schemeClr val="tx1"/>
                </a:solidFill>
                <a:effectLst/>
                <a:latin typeface="Calibri"/>
                <a:ea typeface="Calibri"/>
                <a:cs typeface="Calibri"/>
                <a:sym typeface="Calibri"/>
              </a:rPr>
              <a:t>:</a:t>
            </a:r>
            <a:r>
              <a:rPr lang="en-US" kern="1200">
                <a:solidFill>
                  <a:schemeClr val="tx1"/>
                </a:solidFill>
              </a:rPr>
              <a:t> </a:t>
            </a:r>
            <a:endParaRPr lang="en-US" sz="1200" b="0" i="0" u="none" strike="noStrike" kern="1200" cap="none">
              <a:solidFill>
                <a:schemeClr val="tx1"/>
              </a:solidFill>
              <a:effectLst/>
              <a:latin typeface="Calibri"/>
              <a:ea typeface="Calibri"/>
              <a:cs typeface="Calibri"/>
            </a:endParaRPr>
          </a:p>
          <a:p>
            <a:pPr marL="0"/>
            <a:r>
              <a:rPr lang="en-US" sz="1200" b="0" i="0" u="none" strike="noStrike" kern="1200" cap="none">
                <a:solidFill>
                  <a:schemeClr val="tx1"/>
                </a:solidFill>
                <a:effectLst/>
                <a:latin typeface="Calibri"/>
                <a:ea typeface="Calibri"/>
                <a:cs typeface="Calibri"/>
                <a:sym typeface="Calibri"/>
              </a:rPr>
              <a:t>Built from our existing portfolio capabilities and new features, Success Tracks is a comprehensive suite of service solutions designed to help you maximize ROI of your Cisco technologies and specific use case driven outcomes. By connecting you to the right expertise, learning, and insights at the right time via the CX Cloud, Success Tracks helps you accelerate your path to success at every step. </a:t>
            </a:r>
            <a:endParaRPr lang="en-US" sz="1200" b="0" i="0" u="none" strike="noStrike" kern="1200" cap="none">
              <a:solidFill>
                <a:schemeClr val="tx1"/>
              </a:solidFill>
              <a:effectLst/>
              <a:latin typeface="Calibri"/>
              <a:ea typeface="Calibri"/>
              <a:cs typeface="Calibri"/>
            </a:endParaRPr>
          </a:p>
          <a:p>
            <a:pPr marL="0"/>
            <a:endParaRPr lang="en-US" sz="1200" b="0" i="0" u="none" strike="noStrike" kern="1200" cap="none">
              <a:solidFill>
                <a:schemeClr val="tx1"/>
              </a:solidFill>
              <a:effectLst/>
              <a:latin typeface="Calibri"/>
              <a:ea typeface="Calibri"/>
              <a:cs typeface="Calibri"/>
              <a:sym typeface="Calibri"/>
            </a:endParaRPr>
          </a:p>
          <a:p>
            <a:pPr marL="0"/>
            <a:r>
              <a:rPr lang="en-US" sz="1200" b="0" i="0" u="none" strike="noStrike" kern="1200" cap="none">
                <a:solidFill>
                  <a:schemeClr val="tx1"/>
                </a:solidFill>
                <a:effectLst/>
                <a:latin typeface="Calibri"/>
                <a:ea typeface="Calibri"/>
                <a:cs typeface="Calibri"/>
                <a:sym typeface="Calibri"/>
              </a:rPr>
              <a:t>We are introducing our first Success Track for Campus Network designed to help you accelerate your transformation journey to a digital-ready network. Our next area of focus includes Success Tracks for Security and Data Center Network.</a:t>
            </a:r>
            <a:r>
              <a:rPr lang="en-US" kern="1200">
                <a:solidFill>
                  <a:schemeClr val="tx1"/>
                </a:solidFill>
              </a:rPr>
              <a:t> </a:t>
            </a:r>
            <a:endParaRPr lang="en-US" sz="1200" b="0" i="0" u="none" strike="noStrike" kern="1200" cap="none">
              <a:solidFill>
                <a:schemeClr val="tx1"/>
              </a:solidFill>
              <a:effectLst/>
              <a:latin typeface="Calibri"/>
              <a:ea typeface="Calibri"/>
              <a:cs typeface="Calibri"/>
            </a:endParaRPr>
          </a:p>
          <a:p>
            <a:pPr marL="0"/>
            <a:endParaRPr lang="en-US" sz="1200" b="0" i="0" u="none" strike="noStrike" kern="1200" cap="none">
              <a:solidFill>
                <a:schemeClr val="tx1"/>
              </a:solidFill>
              <a:effectLst/>
              <a:latin typeface="Calibri"/>
              <a:ea typeface="Calibri"/>
              <a:cs typeface="Calibri"/>
              <a:sym typeface="Calibri"/>
            </a:endParaRPr>
          </a:p>
          <a:p>
            <a:pPr marL="0"/>
            <a:r>
              <a:rPr lang="en-US" sz="1200" b="1" i="0" u="none" strike="noStrike" kern="1200" cap="none" err="1">
                <a:solidFill>
                  <a:schemeClr val="tx1"/>
                </a:solidFill>
                <a:effectLst/>
                <a:latin typeface="Calibri"/>
                <a:ea typeface="Calibri"/>
                <a:cs typeface="Calibri"/>
                <a:sym typeface="Calibri"/>
              </a:rPr>
              <a:t>DevNet</a:t>
            </a:r>
            <a:r>
              <a:rPr lang="en-US" sz="1200" b="1" i="0" u="none" strike="noStrike" kern="1200" cap="none">
                <a:solidFill>
                  <a:schemeClr val="tx1"/>
                </a:solidFill>
                <a:effectLst/>
                <a:latin typeface="Calibri"/>
                <a:ea typeface="Calibri"/>
                <a:cs typeface="Calibri"/>
                <a:sym typeface="Calibri"/>
              </a:rPr>
              <a:t> Marketplace:</a:t>
            </a:r>
            <a:r>
              <a:rPr lang="en-US" kern="1200">
                <a:solidFill>
                  <a:schemeClr val="tx1"/>
                </a:solidFill>
              </a:rPr>
              <a:t> </a:t>
            </a:r>
            <a:endParaRPr lang="en-US" sz="1200" b="0" i="0" u="none" strike="noStrike" kern="1200" cap="none">
              <a:solidFill>
                <a:schemeClr val="tx1"/>
              </a:solidFill>
              <a:effectLst/>
              <a:latin typeface="Calibri"/>
              <a:ea typeface="Calibri"/>
              <a:cs typeface="Calibri"/>
            </a:endParaRPr>
          </a:p>
          <a:p>
            <a:pPr marL="0"/>
            <a:r>
              <a:rPr lang="en-US" b="0" i="0" u="none" strike="noStrike" kern="1200" cap="none">
                <a:effectLst/>
                <a:sym typeface="Calibri"/>
              </a:rPr>
              <a:t>Bringing you the best of </a:t>
            </a:r>
            <a:r>
              <a:rPr lang="en-US" b="0" i="0" u="none" strike="noStrike" kern="1200" cap="none" err="1">
                <a:effectLst/>
                <a:sym typeface="Calibri"/>
              </a:rPr>
              <a:t>DevNet</a:t>
            </a:r>
            <a:r>
              <a:rPr lang="en-US" b="0" i="0" u="none" strike="noStrike" kern="1200" cap="none">
                <a:effectLst/>
                <a:sym typeface="Calibri"/>
              </a:rPr>
              <a:t>, plus new APIs, apps and tools from Cisco</a:t>
            </a:r>
            <a:r>
              <a:rPr lang="en-US" kern="1200"/>
              <a:t> and </a:t>
            </a:r>
            <a:r>
              <a:rPr lang="en-US" b="0" i="0" u="none" strike="noStrike" kern="1200" cap="none">
                <a:effectLst/>
                <a:sym typeface="Calibri"/>
              </a:rPr>
              <a:t>our </a:t>
            </a:r>
            <a:r>
              <a:rPr lang="en-US" kern="1200"/>
              <a:t>Partners</a:t>
            </a:r>
            <a:r>
              <a:rPr lang="en-US" b="0" i="0" u="none" strike="noStrike" kern="1200" cap="none">
                <a:effectLst/>
                <a:sym typeface="Calibri"/>
              </a:rPr>
              <a:t>. </a:t>
            </a:r>
            <a:r>
              <a:rPr lang="en-US" kern="1200"/>
              <a:t>An </a:t>
            </a:r>
            <a:r>
              <a:rPr lang="en-US" b="0" i="0" u="none" strike="noStrike" kern="1200" cap="none">
                <a:effectLst/>
                <a:sym typeface="Calibri"/>
              </a:rPr>
              <a:t>end-to-end ecosystem</a:t>
            </a:r>
            <a:r>
              <a:rPr lang="en-US" kern="1200"/>
              <a:t>, the </a:t>
            </a:r>
            <a:r>
              <a:rPr lang="en-US" kern="1200" err="1"/>
              <a:t>DevNet</a:t>
            </a:r>
            <a:r>
              <a:rPr lang="en-US" kern="1200"/>
              <a:t> marketplace features industry-specific applications and partner integrations</a:t>
            </a:r>
            <a:r>
              <a:rPr lang="en-US" b="0" i="0" u="none" strike="noStrike" kern="1200" cap="none">
                <a:effectLst/>
                <a:sym typeface="Calibri"/>
              </a:rPr>
              <a:t> that allow you to tap into the rich data analytics of the CX Cloud to create and deliver custom solutions, in a one-stop shop.</a:t>
            </a:r>
          </a:p>
          <a:p>
            <a:pPr marL="0"/>
            <a:endParaRPr lang="en-US" b="0" i="0" u="none" strike="noStrike" kern="1200" cap="none">
              <a:effectLst/>
              <a:sym typeface="Calibri"/>
            </a:endParaRPr>
          </a:p>
          <a:p>
            <a:pPr marL="0"/>
            <a:r>
              <a:rPr lang="en-US"/>
              <a:t>Cisco is also here to help assist you with complex projects and emerging technologies and enable your teams with the skills and talent you need to be successful.</a:t>
            </a:r>
          </a:p>
          <a:p>
            <a:pPr marL="0"/>
            <a:endParaRPr lang="en-US" sz="1200" b="0" i="0" u="none" strike="noStrike" kern="1200" cap="none">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cap="none">
                <a:solidFill>
                  <a:schemeClr val="tx1"/>
                </a:solidFill>
                <a:effectLst/>
                <a:latin typeface="Calibri"/>
                <a:ea typeface="Calibri"/>
                <a:cs typeface="Calibri"/>
                <a:sym typeface="Calibri"/>
              </a:rPr>
              <a:t>Assist:</a:t>
            </a:r>
            <a:r>
              <a:rPr lang="en-US" sz="1200" b="0" i="0" u="none" strike="noStrike" kern="1200" cap="none">
                <a:solidFill>
                  <a:schemeClr val="tx1"/>
                </a:solidFill>
                <a:effectLst/>
                <a:latin typeface="Calibri"/>
                <a:ea typeface="Calibri"/>
                <a:cs typeface="Calibri"/>
                <a:sym typeface="Calibri"/>
              </a:rPr>
              <a:t> Cisco experts provide consulting on complex transformation projects with architecture, strategy, design, validation, and integration to help you confidently adopt new emerging technologies with less risk with our </a:t>
            </a:r>
            <a:r>
              <a:rPr lang="en-US" sz="1200" b="1" i="0" u="none" strike="noStrike" kern="1200" cap="none">
                <a:solidFill>
                  <a:schemeClr val="tx1"/>
                </a:solidFill>
                <a:effectLst/>
                <a:latin typeface="Calibri"/>
                <a:ea typeface="Calibri"/>
                <a:cs typeface="Calibri"/>
                <a:sym typeface="Calibri"/>
              </a:rPr>
              <a:t>Advanced Services</a:t>
            </a:r>
            <a:r>
              <a:rPr lang="en-US" sz="1200" b="0" i="0" u="none" strike="noStrike" kern="1200" cap="none">
                <a:solidFill>
                  <a:schemeClr val="tx1"/>
                </a:solidFill>
                <a:effectLst/>
                <a:latin typeface="Calibri"/>
                <a:ea typeface="Calibri"/>
                <a:cs typeface="Calibri"/>
                <a:sym typeface="Calibri"/>
              </a:rPr>
              <a:t> (Advisory Services and Implementation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cap="none">
                <a:solidFill>
                  <a:schemeClr val="tx1"/>
                </a:solidFill>
                <a:effectLst/>
                <a:latin typeface="Calibri"/>
                <a:ea typeface="Calibri"/>
                <a:cs typeface="Calibri"/>
                <a:sym typeface="Calibri"/>
              </a:rPr>
              <a:t>Enable:</a:t>
            </a:r>
            <a:r>
              <a:rPr lang="en-US" sz="1200" b="0" i="0" u="none" strike="noStrike" kern="1200" cap="none">
                <a:solidFill>
                  <a:schemeClr val="tx1"/>
                </a:solidFill>
                <a:effectLst/>
                <a:latin typeface="Calibri"/>
                <a:ea typeface="Calibri"/>
                <a:cs typeface="Calibri"/>
                <a:sym typeface="Calibri"/>
              </a:rPr>
              <a:t> </a:t>
            </a:r>
            <a:r>
              <a:rPr lang="en-US" sz="1200" b="1" i="0" u="none" strike="noStrike" kern="1200" cap="none">
                <a:solidFill>
                  <a:schemeClr val="tx1"/>
                </a:solidFill>
                <a:effectLst/>
                <a:latin typeface="Calibri"/>
                <a:ea typeface="Calibri"/>
                <a:cs typeface="Calibri"/>
                <a:sym typeface="Calibri"/>
              </a:rPr>
              <a:t>Learning Services, Certification Services, and </a:t>
            </a:r>
            <a:r>
              <a:rPr lang="en-US" sz="1200" b="1" i="0" u="none" strike="noStrike" kern="1200" cap="none" err="1">
                <a:solidFill>
                  <a:schemeClr val="tx1"/>
                </a:solidFill>
                <a:effectLst/>
                <a:latin typeface="Calibri"/>
                <a:ea typeface="Calibri"/>
                <a:cs typeface="Calibri"/>
                <a:sym typeface="Calibri"/>
              </a:rPr>
              <a:t>DevNet</a:t>
            </a:r>
            <a:r>
              <a:rPr lang="en-US" sz="1200" b="1" i="0" u="none" strike="noStrike" kern="1200" cap="none">
                <a:solidFill>
                  <a:schemeClr val="tx1"/>
                </a:solidFill>
                <a:effectLst/>
                <a:latin typeface="Calibri"/>
                <a:ea typeface="Calibri"/>
                <a:cs typeface="Calibri"/>
                <a:sym typeface="Calibri"/>
              </a:rPr>
              <a:t> </a:t>
            </a:r>
            <a:r>
              <a:rPr lang="en-US" sz="1200" b="0" i="0" u="none" strike="noStrike" kern="1200" cap="none">
                <a:solidFill>
                  <a:schemeClr val="tx1"/>
                </a:solidFill>
                <a:effectLst/>
                <a:latin typeface="Calibri"/>
                <a:ea typeface="Calibri"/>
                <a:cs typeface="Calibri"/>
                <a:sym typeface="Calibri"/>
              </a:rPr>
              <a:t>provides a broad portfolio of training, certifications, and developer communities to help you advance and validate </a:t>
            </a:r>
            <a:r>
              <a:rPr lang="en-US" kern="1200">
                <a:solidFill>
                  <a:schemeClr val="tx1"/>
                </a:solidFill>
              </a:rPr>
              <a:t>your (or your team's) </a:t>
            </a:r>
            <a:r>
              <a:rPr lang="en-US" sz="1200" b="0" i="0" u="none" strike="noStrike" kern="1200" cap="none">
                <a:solidFill>
                  <a:schemeClr val="tx1"/>
                </a:solidFill>
                <a:effectLst/>
                <a:latin typeface="Calibri"/>
                <a:ea typeface="Calibri"/>
                <a:cs typeface="Calibri"/>
                <a:sym typeface="Calibri"/>
              </a:rPr>
              <a:t>technical and role-based skills</a:t>
            </a:r>
            <a:r>
              <a:rPr lang="en-US" kern="1200">
                <a:solidFill>
                  <a:schemeClr val="tx1"/>
                </a:solidFill>
              </a:rPr>
              <a:t>, </a:t>
            </a:r>
            <a:r>
              <a:rPr lang="en-US" sz="1200" b="0" i="0" u="none" strike="noStrike" kern="1200" cap="none">
                <a:solidFill>
                  <a:schemeClr val="tx1"/>
                </a:solidFill>
                <a:effectLst/>
                <a:latin typeface="Calibri"/>
                <a:ea typeface="Calibri"/>
                <a:cs typeface="Calibri"/>
                <a:sym typeface="Calibri"/>
              </a:rPr>
              <a:t>develop integrated apps</a:t>
            </a:r>
            <a:r>
              <a:rPr lang="en-US" kern="1200">
                <a:solidFill>
                  <a:schemeClr val="tx1"/>
                </a:solidFill>
              </a:rPr>
              <a:t> and automation capabilities</a:t>
            </a:r>
            <a:r>
              <a:rPr lang="en-US" sz="1200" b="0" i="0" u="none" strike="noStrike" kern="1200" cap="none">
                <a:solidFill>
                  <a:schemeClr val="tx1"/>
                </a:solidFill>
                <a:effectLst/>
                <a:latin typeface="Calibri"/>
                <a:ea typeface="Calibri"/>
                <a:cs typeface="Calibri"/>
                <a:sym typeface="Calibri"/>
              </a:rPr>
              <a:t>.</a:t>
            </a:r>
            <a:r>
              <a:rPr lang="en-US" kern="1200">
                <a:solidFill>
                  <a:schemeClr val="tx1"/>
                </a:solidFill>
              </a:rPr>
              <a:t> </a:t>
            </a:r>
            <a:endParaRPr lang="en-US" sz="1200" b="0" i="0" u="none" strike="noStrike" kern="1200" cap="none">
              <a:solidFill>
                <a:schemeClr val="tx1"/>
              </a:solidFill>
              <a:effectLst/>
              <a:latin typeface="Calibri"/>
              <a:ea typeface="Calibri"/>
              <a:cs typeface="Calibri"/>
              <a:sym typeface="Calibri"/>
            </a:endParaRPr>
          </a:p>
          <a:p>
            <a:pPr marL="0"/>
            <a:endParaRPr lang="en-US" sz="1200" b="0" i="0" u="none" strike="noStrike" kern="1200" cap="none">
              <a:solidFill>
                <a:schemeClr val="tx1"/>
              </a:solidFill>
              <a:effectLst/>
              <a:latin typeface="Calibri"/>
              <a:ea typeface="Calibri"/>
              <a:cs typeface="Calibri"/>
              <a:sym typeface="Calibri"/>
            </a:endParaRPr>
          </a:p>
          <a:p>
            <a:pPr marL="0"/>
            <a:r>
              <a:rPr lang="en-US" sz="1200" b="0" i="0" u="none" strike="noStrike" kern="1200" cap="none">
                <a:solidFill>
                  <a:schemeClr val="tx1"/>
                </a:solidFill>
                <a:effectLst/>
                <a:latin typeface="Calibri"/>
                <a:ea typeface="Calibri"/>
                <a:cs typeface="Calibri"/>
                <a:sym typeface="Calibri"/>
              </a:rPr>
              <a:t>Finally, Cisco CX is committed to accelerating customer success through partners. We build our offers with our partners in mind so they can take advantage of Cisco’s broad ecosystem offer to deliver the best experience for their customers and remain profitable.</a:t>
            </a:r>
            <a:endParaRPr lang="en-US" sz="1200" b="0" i="0" u="none" strike="noStrike" kern="1200" cap="none">
              <a:solidFill>
                <a:schemeClr val="tx1"/>
              </a:solidFill>
              <a:effectLst/>
              <a:latin typeface="Calibri"/>
              <a:ea typeface="Calibri"/>
              <a:cs typeface="Calibri"/>
            </a:endParaRPr>
          </a:p>
          <a:p>
            <a:pPr marL="0"/>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1192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cap="none" dirty="0">
                <a:solidFill>
                  <a:schemeClr val="bg2"/>
                </a:solidFill>
                <a:latin typeface="Calibri"/>
                <a:ea typeface="Calibri"/>
                <a:cs typeface="Calibri"/>
                <a:sym typeface="Calibri"/>
              </a:rPr>
              <a:t>Let’s talk about how the evolution of the network—now light years from it’s origins—impacts your choice of technical support.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bg2"/>
              </a:solidFill>
              <a:latin typeface="Calibri"/>
              <a:ea typeface="Calibri"/>
              <a:cs typeface="Calibri"/>
              <a:sym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cap="none" dirty="0">
                <a:solidFill>
                  <a:schemeClr val="bg2"/>
                </a:solidFill>
                <a:latin typeface="Calibri"/>
                <a:ea typeface="Calibri"/>
                <a:cs typeface="Calibri"/>
                <a:sym typeface="Calibri"/>
              </a:rPr>
              <a:t>In the past, networks were comprised of a switch, a router, and operating system. In that environment, product-level support was ideal. You have a problem, you talk to an engineer who lives, eats, and breathes your product, and issues get resolved.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cap="none" dirty="0">
              <a:solidFill>
                <a:schemeClr val="bg2"/>
              </a:solidFill>
              <a:latin typeface="Calibri"/>
              <a:ea typeface="Calibri"/>
              <a:cs typeface="Calibri"/>
              <a:sym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cap="none" dirty="0">
                <a:solidFill>
                  <a:schemeClr val="bg2"/>
                </a:solidFill>
                <a:latin typeface="Calibri"/>
                <a:ea typeface="Calibri"/>
                <a:cs typeface="Calibri"/>
                <a:sym typeface="Calibri"/>
              </a:rPr>
              <a:t>Today the network is more dense—hardware, operating systems, software, and applications from multiple technology providers. These products do more and interact with more areas of your IT: data center, collaboration platforms, IoT devices, etc.  </a:t>
            </a:r>
          </a:p>
          <a:p>
            <a:pPr algn="l"/>
            <a:endParaRPr lang="en-US" sz="1200" b="0" i="0" u="none" strike="noStrike" cap="none" dirty="0">
              <a:solidFill>
                <a:schemeClr val="tx1"/>
              </a:solidFill>
              <a:latin typeface="Calibri"/>
              <a:ea typeface="Calibri"/>
              <a:cs typeface="Calibri"/>
              <a:sym typeface="Calibri"/>
            </a:endParaRPr>
          </a:p>
          <a:p>
            <a:pPr algn="l"/>
            <a:endParaRPr lang="en-US" sz="1200" b="0" i="0" u="none" strike="noStrike" cap="none" dirty="0">
              <a:solidFill>
                <a:schemeClr val="tx1"/>
              </a:solidFill>
              <a:latin typeface="Calibri"/>
              <a:ea typeface="Calibri"/>
              <a:cs typeface="Calibri"/>
              <a:sym typeface="Calibri"/>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951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600"/>
              </a:spcAft>
              <a:buClr>
                <a:srgbClr val="000000"/>
              </a:buClr>
              <a:buSzTx/>
              <a:buFont typeface="Arial"/>
              <a:buNone/>
              <a:tabLst/>
              <a:defRPr/>
            </a:pPr>
            <a:r>
              <a:rPr lang="en-US" sz="1200" b="0" i="0" u="none" strike="noStrike" cap="none" dirty="0">
                <a:solidFill>
                  <a:schemeClr val="dk1"/>
                </a:solidFill>
                <a:latin typeface="Calibri"/>
                <a:ea typeface="Calibri"/>
                <a:cs typeface="Calibri"/>
                <a:sym typeface="Calibri"/>
              </a:rPr>
              <a:t>So while multiproduct, multivendor solutions are the new norm, they can present challenges: </a:t>
            </a:r>
          </a:p>
          <a:p>
            <a:pPr marL="0" marR="0" lvl="0" indent="0" algn="l" defTabSz="457189" rtl="0" eaLnBrk="1" fontAlgn="auto" latinLnBrk="0" hangingPunct="1">
              <a:lnSpc>
                <a:spcPct val="100000"/>
              </a:lnSpc>
              <a:spcBef>
                <a:spcPts val="0"/>
              </a:spcBef>
              <a:spcAft>
                <a:spcPts val="600"/>
              </a:spcAft>
              <a:buClr>
                <a:srgbClr val="000000"/>
              </a:buClr>
              <a:buSzTx/>
              <a:buFont typeface="Arial"/>
              <a:buNone/>
              <a:tabLst/>
              <a:defRPr/>
            </a:pPr>
            <a:endParaRPr lang="en-US" sz="1200" b="0" i="0" u="none" strike="noStrike" cap="none" dirty="0">
              <a:solidFill>
                <a:schemeClr val="dk1"/>
              </a:solidFill>
              <a:latin typeface="Calibri"/>
              <a:ea typeface="Calibri"/>
              <a:cs typeface="Calibri"/>
              <a:sym typeface="Calibri"/>
            </a:endParaRPr>
          </a:p>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1200" b="0" i="0" u="none" strike="noStrike" cap="none" dirty="0">
                <a:solidFill>
                  <a:schemeClr val="dk1"/>
                </a:solidFill>
                <a:latin typeface="Calibri"/>
                <a:ea typeface="Calibri"/>
                <a:cs typeface="Calibri"/>
                <a:sym typeface="Calibri"/>
              </a:rPr>
              <a:t>A recent CIO study showed that 69% of IT leaders think technology in general is getting more and more complex, too complex to successfully manage in house. </a:t>
            </a:r>
          </a:p>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lang="en-US" sz="1200" b="0" i="0" u="none" strike="noStrike" cap="none" dirty="0">
              <a:solidFill>
                <a:schemeClr val="dk1"/>
              </a:solidFill>
              <a:latin typeface="Calibri"/>
              <a:ea typeface="Calibri"/>
              <a:cs typeface="Calibri"/>
              <a:sym typeface="Calibri"/>
            </a:endParaRPr>
          </a:p>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1200" b="0" i="0" u="none" strike="noStrike" cap="none" dirty="0">
                <a:solidFill>
                  <a:schemeClr val="dk1"/>
                </a:solidFill>
                <a:latin typeface="Calibri"/>
                <a:ea typeface="Calibri"/>
                <a:cs typeface="Calibri"/>
                <a:sym typeface="Calibri"/>
              </a:rPr>
              <a:t>Especially when you consider a majority of IT leaders believe they are facing a skills gap, </a:t>
            </a:r>
            <a:r>
              <a:rPr kumimoji="0" lang="en-GB" sz="1100" b="0" i="0" u="none" strike="noStrike" kern="0" cap="none" spc="0" normalizeH="0" baseline="0" noProof="0" dirty="0">
                <a:ln>
                  <a:noFill/>
                </a:ln>
                <a:solidFill>
                  <a:srgbClr val="FBAB18"/>
                </a:solidFill>
                <a:effectLst/>
                <a:uLnTx/>
                <a:uFillTx/>
                <a:latin typeface="Calibri"/>
                <a:ea typeface="Calibri"/>
                <a:cs typeface="Calibri"/>
                <a:sym typeface="Arial"/>
              </a:rPr>
              <a:t>one that’s hard to close as technology evolution outpaces capacity to continually train and help build IT team knowledge and skills. </a:t>
            </a:r>
            <a:r>
              <a:rPr kumimoji="0" lang="en-US" sz="1100" b="0" i="0" u="none" strike="noStrike" kern="0" cap="none" spc="0" normalizeH="0" baseline="0" noProof="0" dirty="0">
                <a:ln>
                  <a:noFill/>
                </a:ln>
                <a:solidFill>
                  <a:srgbClr val="FBAB18"/>
                </a:solidFill>
                <a:effectLst/>
                <a:uLnTx/>
                <a:uFillTx/>
                <a:latin typeface="Calibri"/>
                <a:ea typeface="Calibri"/>
                <a:cs typeface="Calibri"/>
                <a:sym typeface="Arial"/>
              </a:rPr>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801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cap="none" dirty="0">
                <a:solidFill>
                  <a:schemeClr val="bg2"/>
                </a:solidFill>
                <a:latin typeface="Calibri"/>
                <a:cs typeface="Calibri"/>
                <a:sym typeface="Calibri"/>
              </a:rPr>
              <a:t>So, given this, h</a:t>
            </a:r>
            <a:r>
              <a:rPr lang="en-US" dirty="0"/>
              <a:t>ow much time do your teams have to manage your solution if using product support in a multivendor, multiproduct environment? </a:t>
            </a:r>
          </a:p>
          <a:p>
            <a:pPr>
              <a:buFont typeface="Arial" panose="020B0604020202020204" pitchFamily="34" charset="0"/>
              <a:buChar char="•"/>
            </a:pPr>
            <a:endParaRPr lang="en-US" dirty="0"/>
          </a:p>
          <a:p>
            <a:pPr>
              <a:buFont typeface="Arial" panose="020B0604020202020204" pitchFamily="34" charset="0"/>
              <a:buChar char="•"/>
            </a:pPr>
            <a:r>
              <a:rPr lang="en-US" b="1" dirty="0"/>
              <a:t>[BUILD 1]  </a:t>
            </a:r>
            <a:r>
              <a:rPr lang="en-US" dirty="0"/>
              <a:t>Would you be able to quickly identify which technology provider to contact if you had a problem? </a:t>
            </a:r>
          </a:p>
          <a:p>
            <a:pPr>
              <a:buFont typeface="Arial" panose="020B0604020202020204" pitchFamily="34" charset="0"/>
              <a:buChar char="•"/>
            </a:pPr>
            <a:endParaRPr lang="en-US" dirty="0"/>
          </a:p>
          <a:p>
            <a:pPr>
              <a:buFont typeface="Arial" panose="020B0604020202020204" pitchFamily="34" charset="0"/>
              <a:buChar char="•"/>
            </a:pPr>
            <a:r>
              <a:rPr lang="en-US" b="1" dirty="0"/>
              <a:t>[BUILD 2]  </a:t>
            </a:r>
            <a:r>
              <a:rPr lang="en-US" dirty="0"/>
              <a:t>The product experts you’ll work with know their hardware and software inside and out, but they are not focused on the solution big picture and how each component comes together as a whole.</a:t>
            </a:r>
          </a:p>
          <a:p>
            <a:pPr>
              <a:buFont typeface="Arial" panose="020B0604020202020204" pitchFamily="34" charset="0"/>
              <a:buChar char="•"/>
            </a:pPr>
            <a:endParaRPr lang="en-US" dirty="0"/>
          </a:p>
          <a:p>
            <a:pPr>
              <a:buFont typeface="Arial" panose="020B0604020202020204" pitchFamily="34" charset="0"/>
              <a:buChar char="•"/>
            </a:pPr>
            <a:r>
              <a:rPr lang="en-US" b="1" dirty="0"/>
              <a:t>[BUILD 3] </a:t>
            </a:r>
            <a:r>
              <a:rPr lang="en-US" dirty="0"/>
              <a:t>And, if an issue involves working with multiple providers, there’s no single product support team accountable for actively managing discussions, facilitating conversations between organizations, and shepherding the case to conclusion. </a:t>
            </a:r>
          </a:p>
          <a:p>
            <a:pPr>
              <a:buFont typeface="Arial" panose="020B0604020202020204" pitchFamily="34" charset="0"/>
              <a:buChar char="•"/>
            </a:pPr>
            <a:endParaRPr 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t>[BUILD 4]  </a:t>
            </a:r>
            <a:r>
              <a:rPr lang="en-US" sz="1200" b="0" i="0" u="none" strike="noStrike" cap="none" dirty="0">
                <a:solidFill>
                  <a:schemeClr val="bg2"/>
                </a:solidFill>
                <a:latin typeface="Calibri"/>
                <a:cs typeface="Calibri"/>
                <a:sym typeface="Calibri"/>
              </a:rPr>
              <a:t>What does that mean for you? You can end up in the middle of the support process as the hub, handling tasks such as: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bg2"/>
              </a:solidFill>
              <a:latin typeface="Calibri"/>
              <a:cs typeface="Calibri"/>
              <a:sym typeface="Calibri"/>
            </a:endParaRPr>
          </a:p>
          <a:p>
            <a:pPr marL="400050" indent="-171450">
              <a:buFont typeface="Arial" panose="020B0604020202020204" pitchFamily="34" charset="0"/>
              <a:buChar char="•"/>
            </a:pPr>
            <a:r>
              <a:rPr lang="en-US" dirty="0"/>
              <a:t>Isolating your issue to a specific product—from the many that you have deployed—to open a product support case.</a:t>
            </a:r>
          </a:p>
          <a:p>
            <a:pPr marL="400050" indent="-171450">
              <a:buFont typeface="Arial" panose="020B0604020202020204" pitchFamily="34" charset="0"/>
              <a:buChar char="•"/>
            </a:pPr>
            <a:endParaRPr lang="en-US" dirty="0"/>
          </a:p>
          <a:p>
            <a:pPr marL="400050" indent="-171450">
              <a:buFont typeface="Arial" panose="020B0604020202020204" pitchFamily="34" charset="0"/>
              <a:buChar char="•"/>
            </a:pPr>
            <a:r>
              <a:rPr lang="en-US" dirty="0"/>
              <a:t>Opening multiple product support cases and facilitating support discussions between teams inside and outside of Cisco.</a:t>
            </a:r>
          </a:p>
          <a:p>
            <a:pPr marL="400050" indent="-171450">
              <a:buFont typeface="Arial" panose="020B0604020202020204" pitchFamily="34" charset="0"/>
              <a:buChar char="•"/>
            </a:pPr>
            <a:endParaRPr lang="en-US" dirty="0"/>
          </a:p>
          <a:p>
            <a:pPr marL="400050" indent="-171450">
              <a:buFont typeface="Arial" panose="020B0604020202020204" pitchFamily="34" charset="0"/>
              <a:buChar char="•"/>
            </a:pPr>
            <a:r>
              <a:rPr lang="en-US" dirty="0"/>
              <a:t>And evaluating the recommendations from one team against the impact on other products, so that as you are trying to maintain interoperability, you don’t solve one problem but create another. </a:t>
            </a:r>
          </a:p>
          <a:p>
            <a:pPr marL="400050" indent="-171450">
              <a:buFont typeface="Arial" panose="020B0604020202020204" pitchFamily="34" charset="0"/>
              <a:buChar char="•"/>
            </a:pPr>
            <a:endParaRPr 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cap="none" dirty="0">
                <a:solidFill>
                  <a:schemeClr val="bg2"/>
                </a:solidFill>
                <a:latin typeface="Calibri"/>
                <a:cs typeface="Calibri"/>
                <a:sym typeface="Calibri"/>
              </a:rPr>
              <a:t>If you don’t have that kind of time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cap="none" dirty="0">
              <a:solidFill>
                <a:schemeClr val="bg2"/>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982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cap="none" dirty="0">
                <a:solidFill>
                  <a:schemeClr val="bg2"/>
                </a:solidFill>
                <a:latin typeface="Calibri"/>
                <a:cs typeface="Calibri"/>
                <a:sym typeface="Calibri"/>
              </a:rPr>
              <a:t>Then it’s time for a new kind of support. Cisco Solution Support. </a:t>
            </a:r>
          </a:p>
          <a:p>
            <a:endParaRPr lang="en-US" sz="1200" dirty="0"/>
          </a:p>
          <a:p>
            <a:pPr>
              <a:buFont typeface="Arial" panose="020B0604020202020204" pitchFamily="34" charset="0"/>
              <a:buChar char="•"/>
            </a:pPr>
            <a:r>
              <a:rPr lang="en-US" sz="1200" dirty="0"/>
              <a:t>Right away, you can see that instead of you, Cisco is in the middle of this support model, centralizing support across your multiproduct, multivendor solution ecosystem. </a:t>
            </a:r>
          </a:p>
          <a:p>
            <a:pPr>
              <a:buFont typeface="Arial" panose="020B0604020202020204" pitchFamily="34" charset="0"/>
              <a:buChar char="•"/>
            </a:pPr>
            <a:endParaRPr lang="en-US" sz="1200" dirty="0"/>
          </a:p>
          <a:p>
            <a:pPr>
              <a:buFont typeface="Arial" panose="020B0604020202020204" pitchFamily="34" charset="0"/>
              <a:buChar char="•"/>
            </a:pPr>
            <a:r>
              <a:rPr lang="en-US" sz="1200" b="1" dirty="0"/>
              <a:t>[BUILD 1 primary point of contact / priority response]</a:t>
            </a:r>
            <a:r>
              <a:rPr lang="en-US" sz="1200" dirty="0"/>
              <a:t> A Solution Support engineer is your primary point of contact, delivering priority response for your most critical solution issues. </a:t>
            </a:r>
          </a:p>
          <a:p>
            <a:pPr lvl="1">
              <a:buFont typeface="Arial" panose="020B0604020202020204" pitchFamily="34" charset="0"/>
              <a:buChar char="•"/>
            </a:pPr>
            <a:r>
              <a:rPr lang="en-US" sz="1200" b="1" dirty="0"/>
              <a:t>[BUILD 1.1 IS AUTOMATIC] </a:t>
            </a:r>
            <a:r>
              <a:rPr lang="en-US" sz="1200" dirty="0"/>
              <a:t>That means you can stay focused on your business and priorities and leave complex issue resolution to Cisco solution experts. Here’s what they bring to the table to get your issue resolved:</a:t>
            </a:r>
          </a:p>
          <a:p>
            <a:pPr>
              <a:buFont typeface="Arial" panose="020B0604020202020204" pitchFamily="34" charset="0"/>
              <a:buChar char="•"/>
            </a:pPr>
            <a:endParaRPr lang="en-US" sz="1200" dirty="0"/>
          </a:p>
          <a:p>
            <a:pPr>
              <a:buFont typeface="Arial" panose="020B0604020202020204" pitchFamily="34" charset="0"/>
              <a:buChar char="•"/>
            </a:pPr>
            <a:r>
              <a:rPr lang="en-US" sz="1200" b="1" dirty="0"/>
              <a:t>[BUILD 2 product expertise] </a:t>
            </a:r>
            <a:r>
              <a:rPr lang="en-US" sz="1200" b="0" dirty="0"/>
              <a:t>Hardware and software expertise; </a:t>
            </a:r>
          </a:p>
          <a:p>
            <a:pPr>
              <a:buFont typeface="Arial" panose="020B0604020202020204" pitchFamily="34" charset="0"/>
              <a:buChar char="•"/>
            </a:pPr>
            <a:endParaRPr lang="en-US" sz="1200" b="0"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1" dirty="0"/>
              <a:t>[BUILD 3 architecture expertise] </a:t>
            </a:r>
            <a:r>
              <a:rPr lang="en-US" sz="1200" b="0" dirty="0"/>
              <a:t>Architecture expertise, for example, understanding all of the HW and SW from Cisco and third parties, what they call their Solution Support Alliance Partners (I’ll explain that in a bit).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sz="1200" b="0"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1" dirty="0"/>
              <a:t>[BUILD 4  interoperability expertise] </a:t>
            </a:r>
            <a:r>
              <a:rPr lang="en-US" sz="1200" b="0" dirty="0"/>
              <a:t>Interoperability expertise, meaning how the products you’ve deployed from Cisco and their Alliance Partners work together within your [insert architecture name] solution. </a:t>
            </a:r>
          </a:p>
          <a:p>
            <a:pPr marL="914400" marR="0" lvl="1"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0" dirty="0"/>
              <a:t>Because of these levels of expertise, they are often able to immediately resolve your issue.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sz="1200" b="0"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1" dirty="0"/>
              <a:t>[BUILD 5  product support team coordination] </a:t>
            </a:r>
            <a:r>
              <a:rPr lang="en-US" sz="1200" b="0" dirty="0"/>
              <a:t>And Solution Support engineers offer Cisco and Alliance Partner </a:t>
            </a:r>
            <a:r>
              <a:rPr lang="en-US" sz="1200" b="0" u="sng" dirty="0"/>
              <a:t>product support team</a:t>
            </a:r>
            <a:r>
              <a:rPr lang="en-US" sz="1200" b="0" dirty="0"/>
              <a:t> coordination. So if the Solution Support engineer determines additional expertise is needed from a product-focused </a:t>
            </a:r>
            <a:r>
              <a:rPr lang="en-US" sz="1200" b="0" dirty="0" err="1"/>
              <a:t>enginner</a:t>
            </a:r>
            <a:r>
              <a:rPr lang="en-US" sz="1200" b="0" dirty="0"/>
              <a:t>, they’ll actively manage your support case across these multiple product support teams, inside or outside of Cisco, bringing a solution-level perspective, minimizing finger pointing, and remaining accountable for your case until resolution.</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sz="1200" b="0" dirty="0"/>
          </a:p>
          <a:p>
            <a:pPr marL="22860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r>
              <a:rPr lang="en-US" sz="1200" b="0" dirty="0"/>
              <a:t>Through all of this they stay with you as your primary point of contact, from first call until you are satisfied your issue has been resolved and you close your case.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b="0" dirty="0"/>
          </a:p>
          <a:p>
            <a:pPr marL="22860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r>
              <a:rPr lang="en-US" b="0" dirty="0"/>
              <a:t>Can I answer any questions at this point before we move on?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559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600"/>
              </a:spcAft>
              <a:buClr>
                <a:srgbClr val="000000"/>
              </a:buClr>
              <a:buSzTx/>
              <a:buFont typeface="Arial"/>
              <a:buNone/>
              <a:tabLst/>
              <a:defRPr/>
            </a:pPr>
            <a:r>
              <a:rPr lang="en-US" dirty="0"/>
              <a:t>Let’s drill down on a few service features. Because we know that time is of the essence no matter how large or small your issue is-–you want it fixed fast so you can move on—here’s how Cisco built speed into every step of the process to help make sure your solution issues get solved as quickly as possible. </a:t>
            </a:r>
          </a:p>
          <a:p>
            <a:pPr marL="0" marR="0" lvl="0" indent="0" algn="l" defTabSz="457189" rtl="0" eaLnBrk="1" fontAlgn="auto" latinLnBrk="0" hangingPunct="1">
              <a:lnSpc>
                <a:spcPct val="100000"/>
              </a:lnSpc>
              <a:spcBef>
                <a:spcPts val="0"/>
              </a:spcBef>
              <a:spcAft>
                <a:spcPts val="60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Calibri"/>
                <a:sym typeface="Calibri"/>
              </a:rPr>
              <a:t> </a:t>
            </a:r>
          </a:p>
          <a:p>
            <a:pPr rtl="0" eaLnBrk="1" fontAlgn="auto" latinLnBrk="0" hangingPunct="1">
              <a:buFont typeface="Arial" panose="020B0604020202020204" pitchFamily="34" charset="0"/>
              <a:buChar char="•"/>
            </a:pPr>
            <a:r>
              <a:rPr lang="en-US" sz="2400" b="1" i="0" u="none" strike="noStrike" kern="1200" cap="none" dirty="0">
                <a:solidFill>
                  <a:schemeClr val="tx1"/>
                </a:solidFill>
                <a:effectLst/>
                <a:latin typeface="Calibri"/>
                <a:ea typeface="ＭＳ Ｐゴシック" charset="0"/>
                <a:cs typeface="ＭＳ Ｐゴシック" charset="0"/>
                <a:sym typeface="Calibri"/>
              </a:rPr>
              <a:t>No triage required  </a:t>
            </a:r>
            <a:r>
              <a:rPr lang="en-US" sz="2400" b="0" i="0" u="none" strike="noStrike" kern="1200" cap="none" dirty="0">
                <a:solidFill>
                  <a:schemeClr val="tx1"/>
                </a:solidFill>
                <a:effectLst/>
                <a:latin typeface="Calibri"/>
                <a:ea typeface="ＭＳ Ｐゴシック" charset="0"/>
                <a:cs typeface="ＭＳ Ｐゴシック" charset="0"/>
                <a:sym typeface="Calibri"/>
              </a:rPr>
              <a:t>This</a:t>
            </a:r>
            <a:r>
              <a:rPr lang="en-US" sz="2400" b="1" i="0" u="none" strike="noStrike" kern="1200" cap="none" dirty="0">
                <a:solidFill>
                  <a:schemeClr val="tx1"/>
                </a:solidFill>
                <a:effectLst/>
                <a:latin typeface="Calibri"/>
                <a:ea typeface="ＭＳ Ｐゴシック" charset="0"/>
                <a:cs typeface="ＭＳ Ｐゴシック" charset="0"/>
                <a:sym typeface="Calibri"/>
              </a:rPr>
              <a:t> </a:t>
            </a:r>
            <a:r>
              <a:rPr lang="en-US" sz="2400" b="0" i="0" u="none" strike="noStrike" kern="1200" cap="none" dirty="0">
                <a:solidFill>
                  <a:schemeClr val="tx1"/>
                </a:solidFill>
                <a:effectLst/>
                <a:latin typeface="Calibri"/>
                <a:ea typeface="ＭＳ Ｐゴシック" charset="0"/>
                <a:cs typeface="ＭＳ Ｐゴシック" charset="0"/>
                <a:sym typeface="Calibri"/>
              </a:rPr>
              <a:t>eliminates your need to isolate an issue to a specific product before contacting Solution Support for help (unlike product support which requires you to do so in order to open a case). Skipping this step helps expedite your connection to a Cisco solution expert for issue resolution or if you need guidance, information, etc.</a:t>
            </a:r>
          </a:p>
          <a:p>
            <a:pPr rtl="0" eaLnBrk="1" fontAlgn="auto" latinLnBrk="0" hangingPunct="1">
              <a:buFont typeface="Arial" panose="020B0604020202020204" pitchFamily="34" charset="0"/>
              <a:buChar char="•"/>
            </a:pPr>
            <a:endParaRPr lang="en-US" sz="2400" b="0" i="0" u="none" strike="noStrike" kern="1200" cap="none" dirty="0">
              <a:solidFill>
                <a:schemeClr val="tx1"/>
              </a:solidFill>
              <a:effectLst/>
              <a:latin typeface="Calibri"/>
              <a:ea typeface="ＭＳ Ｐゴシック" charset="0"/>
              <a:cs typeface="ＭＳ Ｐゴシック" charset="0"/>
              <a:sym typeface="Calibri"/>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1" i="0" u="none" strike="noStrike" cap="none" dirty="0">
                <a:solidFill>
                  <a:schemeClr val="bg2"/>
                </a:solidFill>
                <a:latin typeface="Calibri"/>
                <a:ea typeface="Calibri"/>
                <a:cs typeface="Calibri"/>
                <a:sym typeface="Calibri"/>
              </a:rPr>
              <a:t>Prioritized case handing  </a:t>
            </a:r>
            <a:r>
              <a:rPr lang="en-US" sz="1200" b="0" i="0" u="none" strike="noStrike" cap="none" dirty="0">
                <a:solidFill>
                  <a:schemeClr val="bg2"/>
                </a:solidFill>
                <a:latin typeface="Calibri"/>
                <a:ea typeface="Calibri"/>
                <a:cs typeface="Calibri"/>
                <a:sym typeface="Calibri"/>
              </a:rPr>
              <a:t>When a Solution Support and product support case of the same severity are queued up, the engineer prioritizes the Solution Support case.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sz="1200" b="0" i="0" u="none" strike="noStrike" cap="none" dirty="0">
              <a:solidFill>
                <a:schemeClr val="bg2"/>
              </a:solidFill>
              <a:latin typeface="Calibri"/>
              <a:ea typeface="Calibri"/>
              <a:cs typeface="Calibri"/>
              <a:sym typeface="Calibri"/>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1" i="0" u="none" strike="noStrike" cap="none" dirty="0">
                <a:solidFill>
                  <a:schemeClr val="bg2"/>
                </a:solidFill>
                <a:latin typeface="Calibri"/>
                <a:ea typeface="Calibri"/>
                <a:cs typeface="Calibri"/>
                <a:sym typeface="Calibri"/>
              </a:rPr>
              <a:t>30-minute response for severity 1 and 2 cases </a:t>
            </a:r>
            <a:r>
              <a:rPr lang="en-US" sz="1200" b="0" i="0" u="none" strike="noStrike" cap="none" dirty="0">
                <a:solidFill>
                  <a:schemeClr val="bg2"/>
                </a:solidFill>
                <a:latin typeface="Calibri"/>
                <a:ea typeface="Calibri"/>
                <a:cs typeface="Calibri"/>
                <a:sym typeface="Calibri"/>
              </a:rPr>
              <a:t>vs. 60-minutes for Smart Net Total Care; prioritized case handing and fast response both can help minimize IT and business disruption by getting you connected quickly to an expert engineer.</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sz="1200" b="0" i="0" u="none" strike="noStrike" kern="1200" cap="none" dirty="0">
              <a:solidFill>
                <a:schemeClr val="bg2"/>
              </a:solidFill>
              <a:effectLst/>
              <a:latin typeface="Calibri"/>
              <a:ea typeface="ＭＳ Ｐゴシック" charset="0"/>
              <a:cs typeface="Calibri"/>
              <a:sym typeface="Calibri"/>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1" i="0" u="none" strike="noStrike" kern="1200" cap="none" dirty="0">
                <a:solidFill>
                  <a:schemeClr val="bg2"/>
                </a:solidFill>
                <a:effectLst/>
                <a:latin typeface="Calibri"/>
                <a:ea typeface="ＭＳ Ｐゴシック" charset="0"/>
                <a:cs typeface="Calibri"/>
                <a:sym typeface="Calibri"/>
              </a:rPr>
              <a:t>Formalized processes with Alliance Partners </a:t>
            </a:r>
            <a:r>
              <a:rPr lang="en-US" sz="1200" b="0" i="0" u="none" strike="noStrike" kern="1200" cap="none" dirty="0">
                <a:solidFill>
                  <a:schemeClr val="bg2"/>
                </a:solidFill>
                <a:effectLst/>
                <a:latin typeface="Calibri"/>
                <a:ea typeface="ＭＳ Ｐゴシック" charset="0"/>
                <a:cs typeface="Calibri"/>
                <a:sym typeface="Calibri"/>
              </a:rPr>
              <a:t>Again, we will talk more about Solution Support Alliance Partners shortly, but I want to point out that Cisco has formalized support processes in place with these technology providers across their architectures. Defined paths between their organizations helps them to jump into fast action when coordinating complex, multiproduct, multivendor issues.  </a:t>
            </a:r>
            <a:endParaRPr lang="en-US" sz="2400" b="0" i="0" u="none" strike="noStrike" kern="1200" cap="none" dirty="0">
              <a:solidFill>
                <a:schemeClr val="tx1"/>
              </a:solidFill>
              <a:effectLst/>
              <a:latin typeface="Calibri"/>
              <a:ea typeface="ＭＳ Ｐゴシック" charset="0"/>
              <a:cs typeface="ＭＳ Ｐゴシック" charset="0"/>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1437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600"/>
              </a:spcAft>
              <a:buClr>
                <a:srgbClr val="000000"/>
              </a:buClr>
              <a:buSzTx/>
              <a:buFont typeface="Arial"/>
              <a:buNone/>
              <a:tabLst/>
              <a:defRPr/>
            </a:pPr>
            <a:r>
              <a:rPr lang="en-US" sz="1200" b="0" i="0" u="none" strike="noStrike" cap="none" dirty="0">
                <a:solidFill>
                  <a:schemeClr val="dk1"/>
                </a:solidFill>
                <a:latin typeface="Calibri"/>
                <a:cs typeface="Calibri"/>
                <a:sym typeface="Calibri"/>
              </a:rPr>
              <a:t>Let’s look at how Solution Support addresses needs above and beyond fixing specific issues. Do any of these sound like concerns you face on a regular basis? </a:t>
            </a:r>
          </a:p>
          <a:p>
            <a:pPr marL="0" marR="0" lvl="0" indent="0" algn="l" defTabSz="457189" rtl="0" eaLnBrk="1" fontAlgn="auto" latinLnBrk="0" hangingPunct="1">
              <a:lnSpc>
                <a:spcPct val="100000"/>
              </a:lnSpc>
              <a:spcBef>
                <a:spcPts val="0"/>
              </a:spcBef>
              <a:spcAft>
                <a:spcPts val="600"/>
              </a:spcAft>
              <a:buClr>
                <a:srgbClr val="000000"/>
              </a:buClr>
              <a:buSzTx/>
              <a:buFont typeface="Arial"/>
              <a:buNone/>
              <a:tabLst/>
              <a:defRPr/>
            </a:pPr>
            <a:endParaRPr lang="en-US" sz="1200" b="0" i="0" u="none" strike="noStrike" cap="none" dirty="0">
              <a:solidFill>
                <a:schemeClr val="dk1"/>
              </a:solidFill>
              <a:latin typeface="Calibri"/>
              <a:cs typeface="Calibri"/>
              <a:sym typeface="Calibri"/>
            </a:endParaRPr>
          </a:p>
          <a:p>
            <a:pPr>
              <a:buFont typeface="Arial" panose="020B0604020202020204" pitchFamily="34" charset="0"/>
              <a:buChar char="•"/>
            </a:pPr>
            <a:r>
              <a:rPr lang="en-US" b="1" dirty="0"/>
              <a:t>Which support do I call?  </a:t>
            </a:r>
            <a:r>
              <a:rPr lang="en-US" dirty="0"/>
              <a:t>You’ve got a multiproduct or multivendor issue-–how do you know who to call to start the support process? Could you spend the time isolating your issue? </a:t>
            </a:r>
          </a:p>
          <a:p>
            <a:pPr>
              <a:buFont typeface="Arial" panose="020B0604020202020204" pitchFamily="34" charset="0"/>
              <a:buChar char="•"/>
            </a:pPr>
            <a:endParaRPr lang="en-US"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kumimoji="0" lang="en-US" sz="1200" b="1" i="0" u="none" strike="noStrike" kern="0" cap="none" spc="0" normalizeH="0" baseline="0" noProof="0" dirty="0">
                <a:ln>
                  <a:noFill/>
                </a:ln>
                <a:solidFill>
                  <a:srgbClr val="14284A"/>
                </a:solidFill>
                <a:effectLst/>
                <a:uLnTx/>
                <a:uFillTx/>
                <a:latin typeface="CiscoSansTT ExtraLight"/>
                <a:cs typeface="Arial"/>
                <a:sym typeface="Arial"/>
              </a:rPr>
              <a:t>Multivendor solutions require greater levels of internal expertise than we have</a:t>
            </a:r>
            <a:r>
              <a:rPr kumimoji="0" lang="en-US" sz="1200" b="0" i="0" u="none" strike="noStrike" kern="0" cap="none" spc="0" normalizeH="0" baseline="0" noProof="0" dirty="0">
                <a:ln>
                  <a:noFill/>
                </a:ln>
                <a:solidFill>
                  <a:srgbClr val="14284A"/>
                </a:solidFill>
                <a:effectLst/>
                <a:uLnTx/>
                <a:uFillTx/>
                <a:latin typeface="CiscoSansTT ExtraLight"/>
                <a:cs typeface="Arial"/>
                <a:sym typeface="Arial"/>
              </a:rPr>
              <a:t>  </a:t>
            </a:r>
            <a:r>
              <a:rPr lang="en-US" dirty="0"/>
              <a:t>Speaking of isolating issues, which takes a fair bit of knowledge about every working component in your deployment, perhaps you don’t yet have the in-house expertise to do so.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kumimoji="0" lang="en-US" sz="1200" b="1" i="0" u="none" strike="noStrike" kern="0" cap="none" spc="0" normalizeH="0" baseline="0" noProof="0" dirty="0">
                <a:ln>
                  <a:noFill/>
                </a:ln>
                <a:solidFill>
                  <a:srgbClr val="14284A"/>
                </a:solidFill>
                <a:effectLst/>
                <a:uLnTx/>
                <a:uFillTx/>
                <a:latin typeface="CiscoSansTT ExtraLight"/>
                <a:cs typeface="Arial"/>
                <a:sym typeface="Arial"/>
              </a:rPr>
              <a:t>Not enough resources for our current workload and priorities  </a:t>
            </a:r>
            <a:r>
              <a:rPr lang="en-US" dirty="0"/>
              <a:t>Or perhaps you do have the expertise in your new technology, but your teams are stacked against other priorities and not day-to-day technical issue management.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kumimoji="0" lang="en-US" sz="1200" b="1" i="0" u="none" strike="noStrike" kern="0" cap="none" spc="0" normalizeH="0" baseline="0" noProof="0" dirty="0">
                <a:ln>
                  <a:noFill/>
                </a:ln>
                <a:solidFill>
                  <a:srgbClr val="14284A"/>
                </a:solidFill>
                <a:effectLst/>
                <a:uLnTx/>
                <a:uFillTx/>
                <a:latin typeface="CiscoSansTT ExtraLight"/>
                <a:cs typeface="Arial"/>
                <a:sym typeface="Arial"/>
              </a:rPr>
              <a:t>Inconsistent support experience among technology providers  </a:t>
            </a:r>
            <a:r>
              <a:rPr lang="en-US" dirty="0"/>
              <a:t>And, we’ve often heard from customers that when working individually with a variety of technology providers, they’ve experienced inconsistencies in support, in terms of features, timing, approach, etc.</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047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lt2"/>
        </a:solidFill>
        <a:effectLst/>
      </p:bgPr>
    </p:bg>
    <p:spTree>
      <p:nvGrpSpPr>
        <p:cNvPr id="1" name="Shape 12"/>
        <p:cNvGrpSpPr/>
        <p:nvPr/>
      </p:nvGrpSpPr>
      <p:grpSpPr>
        <a:xfrm>
          <a:off x="0" y="0"/>
          <a:ext cx="0" cy="0"/>
          <a:chOff x="0" y="0"/>
          <a:chExt cx="0" cy="0"/>
        </a:xfrm>
      </p:grpSpPr>
      <p:sp>
        <p:nvSpPr>
          <p:cNvPr id="8" name="Text Placeholder 7">
            <a:extLst>
              <a:ext uri="{FF2B5EF4-FFF2-40B4-BE49-F238E27FC236}">
                <a16:creationId xmlns:a16="http://schemas.microsoft.com/office/drawing/2014/main" id="{BD151278-EFE9-BA45-A974-3B6CA72F9909}"/>
              </a:ext>
            </a:extLst>
          </p:cNvPr>
          <p:cNvSpPr>
            <a:spLocks noGrp="1"/>
          </p:cNvSpPr>
          <p:nvPr>
            <p:ph type="body" sz="quarter" idx="10" hasCustomPrompt="1"/>
          </p:nvPr>
        </p:nvSpPr>
        <p:spPr>
          <a:xfrm>
            <a:off x="539750" y="2892425"/>
            <a:ext cx="2484438" cy="309563"/>
          </a:xfrm>
          <a:prstGeom prst="rect">
            <a:avLst/>
          </a:prstGeom>
        </p:spPr>
        <p:txBody>
          <a:bodyPr/>
          <a:lstStyle>
            <a:lvl1pPr>
              <a:defRPr sz="1600" b="0" i="0">
                <a:solidFill>
                  <a:schemeClr val="tx1"/>
                </a:solidFill>
                <a:latin typeface="CiscoSansTT ExtraLight" panose="020B0303020201020303" pitchFamily="34" charset="0"/>
                <a:cs typeface="CiscoSansTT ExtraLight" panose="020B0303020201020303" pitchFamily="34" charset="0"/>
              </a:defRPr>
            </a:lvl1pPr>
            <a:lvl2pPr>
              <a:defRPr sz="1600" b="0" i="0">
                <a:solidFill>
                  <a:schemeClr val="tx1"/>
                </a:solidFill>
                <a:latin typeface="CiscoSansTT ExtraLight" panose="020B0303020201020303" pitchFamily="34" charset="0"/>
                <a:cs typeface="CiscoSansTT ExtraLight" panose="020B0303020201020303" pitchFamily="34" charset="0"/>
              </a:defRPr>
            </a:lvl2pPr>
            <a:lvl3pPr>
              <a:defRPr sz="1600" b="0" i="0">
                <a:solidFill>
                  <a:schemeClr val="tx1"/>
                </a:solidFill>
                <a:latin typeface="CiscoSansTT ExtraLight" panose="020B0303020201020303" pitchFamily="34" charset="0"/>
                <a:cs typeface="CiscoSansTT ExtraLight" panose="020B0303020201020303" pitchFamily="34" charset="0"/>
              </a:defRPr>
            </a:lvl3pPr>
            <a:lvl4pPr>
              <a:defRPr sz="1600" b="0" i="0">
                <a:solidFill>
                  <a:schemeClr val="tx1"/>
                </a:solidFill>
                <a:latin typeface="CiscoSansTT ExtraLight" panose="020B0303020201020303" pitchFamily="34" charset="0"/>
                <a:cs typeface="CiscoSansTT ExtraLight" panose="020B0303020201020303" pitchFamily="34" charset="0"/>
              </a:defRPr>
            </a:lvl4pPr>
            <a:lvl5pPr>
              <a:defRPr sz="1600" b="0" i="0">
                <a:solidFill>
                  <a:schemeClr val="tx1"/>
                </a:solidFill>
                <a:latin typeface="CiscoSansTT ExtraLight" panose="020B0303020201020303" pitchFamily="34" charset="0"/>
                <a:cs typeface="CiscoSansTT ExtraLight" panose="020B0303020201020303" pitchFamily="34" charset="0"/>
              </a:defRPr>
            </a:lvl5pPr>
          </a:lstStyle>
          <a:p>
            <a:pPr lvl="0"/>
            <a:r>
              <a:rPr lang="en-GB" dirty="0"/>
              <a:t>Lorem ipsum</a:t>
            </a:r>
            <a:endParaRPr lang="en-US" dirty="0"/>
          </a:p>
        </p:txBody>
      </p:sp>
      <p:pic>
        <p:nvPicPr>
          <p:cNvPr id="2" name="Picture 1" descr="A close up of a sign&#10;&#10;Description automatically generated">
            <a:extLst>
              <a:ext uri="{FF2B5EF4-FFF2-40B4-BE49-F238E27FC236}">
                <a16:creationId xmlns:a16="http://schemas.microsoft.com/office/drawing/2014/main" id="{C7C290BF-922A-8D40-A281-C883E1525E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7472" y="1732883"/>
            <a:ext cx="5760576" cy="4128412"/>
          </a:xfrm>
          <a:prstGeom prst="rect">
            <a:avLst/>
          </a:prstGeom>
        </p:spPr>
      </p:pic>
      <p:sp>
        <p:nvSpPr>
          <p:cNvPr id="3" name="Google Shape;735;p181">
            <a:extLst>
              <a:ext uri="{FF2B5EF4-FFF2-40B4-BE49-F238E27FC236}">
                <a16:creationId xmlns:a16="http://schemas.microsoft.com/office/drawing/2014/main" id="{8A995F9F-CBE8-6D4F-A6C6-07F1D1840F96}"/>
              </a:ext>
            </a:extLst>
          </p:cNvPr>
          <p:cNvSpPr/>
          <p:nvPr userDrawn="1"/>
        </p:nvSpPr>
        <p:spPr>
          <a:xfrm>
            <a:off x="534921" y="495768"/>
            <a:ext cx="619609" cy="329175"/>
          </a:xfrm>
          <a:custGeom>
            <a:avLst/>
            <a:gdLst/>
            <a:ahLst/>
            <a:cxnLst/>
            <a:rect l="l" t="t" r="r" b="b"/>
            <a:pathLst>
              <a:path w="3456" h="1834" extrusionOk="0">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tx1"/>
              </a:solidFill>
              <a:latin typeface="Arial"/>
              <a:ea typeface="Arial"/>
              <a:cs typeface="Arial"/>
              <a:sym typeface="Arial"/>
            </a:endParaRPr>
          </a:p>
        </p:txBody>
      </p:sp>
      <p:sp>
        <p:nvSpPr>
          <p:cNvPr id="5" name="Title 4">
            <a:extLst>
              <a:ext uri="{FF2B5EF4-FFF2-40B4-BE49-F238E27FC236}">
                <a16:creationId xmlns:a16="http://schemas.microsoft.com/office/drawing/2014/main" id="{C7229477-EAC3-40F5-B1BE-2AB2EFB58425}"/>
              </a:ext>
            </a:extLst>
          </p:cNvPr>
          <p:cNvSpPr>
            <a:spLocks noGrp="1"/>
          </p:cNvSpPr>
          <p:nvPr>
            <p:ph type="title"/>
          </p:nvPr>
        </p:nvSpPr>
        <p:spPr>
          <a:xfrm>
            <a:off x="539749" y="1552575"/>
            <a:ext cx="3722689" cy="1081225"/>
          </a:xfrm>
        </p:spPr>
        <p:txBody>
          <a:bodyPr>
            <a:noAutofit/>
          </a:bodyPr>
          <a:lstStyle>
            <a:lvl1pPr>
              <a:defRPr sz="3600"/>
            </a:lvl1pPr>
          </a:lstStyle>
          <a:p>
            <a:r>
              <a:rPr lang="en-US" dirty="0"/>
              <a:t>Click to edit Master title style</a:t>
            </a:r>
          </a:p>
        </p:txBody>
      </p:sp>
      <p:sp>
        <p:nvSpPr>
          <p:cNvPr id="9" name="Text Placeholder 7">
            <a:extLst>
              <a:ext uri="{FF2B5EF4-FFF2-40B4-BE49-F238E27FC236}">
                <a16:creationId xmlns:a16="http://schemas.microsoft.com/office/drawing/2014/main" id="{228FA3E3-32F7-49E3-B1E5-3925A1590B29}"/>
              </a:ext>
            </a:extLst>
          </p:cNvPr>
          <p:cNvSpPr>
            <a:spLocks noGrp="1"/>
          </p:cNvSpPr>
          <p:nvPr>
            <p:ph type="body" sz="quarter" idx="11" hasCustomPrompt="1"/>
          </p:nvPr>
        </p:nvSpPr>
        <p:spPr>
          <a:xfrm>
            <a:off x="539750" y="3241675"/>
            <a:ext cx="2484438" cy="314324"/>
          </a:xfrm>
          <a:prstGeom prst="rect">
            <a:avLst/>
          </a:prstGeom>
        </p:spPr>
        <p:txBody>
          <a:bodyPr>
            <a:normAutofit/>
          </a:bodyPr>
          <a:lstStyle>
            <a:lvl1pPr marR="0" algn="l" rtl="0">
              <a:lnSpc>
                <a:spcPct val="100000"/>
              </a:lnSpc>
              <a:spcBef>
                <a:spcPts val="0"/>
              </a:spcBef>
              <a:spcAft>
                <a:spcPts val="0"/>
              </a:spcAft>
              <a:buClr>
                <a:schemeClr val="dk2"/>
              </a:buClr>
              <a:buSzPts val="3600"/>
              <a:buFont typeface="Arial"/>
              <a:defRPr lang="en-US" sz="1100" b="0" i="0" u="none" strike="noStrike" cap="none" dirty="0">
                <a:solidFill>
                  <a:schemeClr val="tx1"/>
                </a:solidFill>
                <a:latin typeface="CiscoSansTT ExtraLight" panose="020B0303020201020303" pitchFamily="34" charset="0"/>
                <a:ea typeface="Arial"/>
                <a:cs typeface="CiscoSansTT ExtraLight" panose="020B0303020201020303" pitchFamily="34" charset="0"/>
                <a:sym typeface="Arial"/>
              </a:defRPr>
            </a:lvl1pPr>
            <a:lvl2pPr>
              <a:defRPr sz="1600" b="0" i="0">
                <a:solidFill>
                  <a:schemeClr val="tx1"/>
                </a:solidFill>
                <a:latin typeface="CiscoSansTT ExtraLight" panose="020B0303020201020303" pitchFamily="34" charset="0"/>
                <a:cs typeface="CiscoSansTT ExtraLight" panose="020B0303020201020303" pitchFamily="34" charset="0"/>
              </a:defRPr>
            </a:lvl2pPr>
            <a:lvl3pPr>
              <a:defRPr sz="1600" b="0" i="0">
                <a:solidFill>
                  <a:schemeClr val="tx1"/>
                </a:solidFill>
                <a:latin typeface="CiscoSansTT ExtraLight" panose="020B0303020201020303" pitchFamily="34" charset="0"/>
                <a:cs typeface="CiscoSansTT ExtraLight" panose="020B0303020201020303" pitchFamily="34" charset="0"/>
              </a:defRPr>
            </a:lvl3pPr>
            <a:lvl4pPr>
              <a:defRPr sz="1600" b="0" i="0">
                <a:solidFill>
                  <a:schemeClr val="tx1"/>
                </a:solidFill>
                <a:latin typeface="CiscoSansTT ExtraLight" panose="020B0303020201020303" pitchFamily="34" charset="0"/>
                <a:cs typeface="CiscoSansTT ExtraLight" panose="020B0303020201020303" pitchFamily="34" charset="0"/>
              </a:defRPr>
            </a:lvl4pPr>
            <a:lvl5pPr>
              <a:defRPr sz="1600" b="0" i="0">
                <a:solidFill>
                  <a:schemeClr val="tx1"/>
                </a:solidFill>
                <a:latin typeface="CiscoSansTT ExtraLight" panose="020B0303020201020303" pitchFamily="34" charset="0"/>
                <a:cs typeface="CiscoSansTT ExtraLight" panose="020B0303020201020303" pitchFamily="34" charset="0"/>
              </a:defRPr>
            </a:lvl5pPr>
          </a:lstStyle>
          <a:p>
            <a:pPr lvl="0"/>
            <a:r>
              <a:rPr lang="en-GB" dirty="0"/>
              <a:t>00th of Month</a:t>
            </a:r>
            <a:endParaRPr lang="en-US" dirty="0"/>
          </a:p>
        </p:txBody>
      </p:sp>
    </p:spTree>
    <p:extLst>
      <p:ext uri="{BB962C8B-B14F-4D97-AF65-F5344CB8AC3E}">
        <p14:creationId xmlns:p14="http://schemas.microsoft.com/office/powerpoint/2010/main" val="901674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Top Centre">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C1246713-C040-2E42-85D6-7551D77BE603}"/>
              </a:ext>
            </a:extLst>
          </p:cNvPr>
          <p:cNvSpPr>
            <a:spLocks noGrp="1"/>
          </p:cNvSpPr>
          <p:nvPr>
            <p:ph type="body" sz="quarter" idx="14" hasCustomPrompt="1"/>
          </p:nvPr>
        </p:nvSpPr>
        <p:spPr>
          <a:xfrm>
            <a:off x="1177500" y="412975"/>
            <a:ext cx="6789000" cy="513900"/>
          </a:xfrm>
          <a:prstGeom prst="rect">
            <a:avLst/>
          </a:prstGeom>
        </p:spPr>
        <p:txBody>
          <a:bodyPr/>
          <a:lstStyle>
            <a:lvl1pPr algn="ctr">
              <a:defRPr sz="3000" b="0" i="0">
                <a:solidFill>
                  <a:schemeClr val="tx1"/>
                </a:solidFill>
                <a:latin typeface="+mj-lt"/>
                <a:cs typeface="CiscoSansTT ExtraLight" panose="020B0303020201020303" pitchFamily="34" charset="0"/>
              </a:defRPr>
            </a:lvl1pPr>
          </a:lstStyle>
          <a:p>
            <a:pPr lvl="0"/>
            <a:r>
              <a:rPr lang="en-GB" dirty="0"/>
              <a:t>Click to add title</a:t>
            </a:r>
            <a:endParaRPr lang="en-US" dirty="0"/>
          </a:p>
        </p:txBody>
      </p:sp>
    </p:spTree>
    <p:extLst>
      <p:ext uri="{BB962C8B-B14F-4D97-AF65-F5344CB8AC3E}">
        <p14:creationId xmlns:p14="http://schemas.microsoft.com/office/powerpoint/2010/main" val="307779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Divider">
    <p:bg>
      <p:bgRef idx="1001">
        <a:schemeClr val="bg1"/>
      </p:bgRef>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50FCF8D-71D2-A04E-8294-27F85E6FFA35}"/>
              </a:ext>
            </a:extLst>
          </p:cNvPr>
          <p:cNvSpPr>
            <a:spLocks noGrp="1"/>
          </p:cNvSpPr>
          <p:nvPr>
            <p:ph type="body" sz="quarter" idx="10"/>
          </p:nvPr>
        </p:nvSpPr>
        <p:spPr>
          <a:xfrm>
            <a:off x="433072" y="1653093"/>
            <a:ext cx="2982912" cy="307975"/>
          </a:xfrm>
          <a:prstGeom prst="rect">
            <a:avLst/>
          </a:prstGeom>
        </p:spPr>
        <p:txBody>
          <a:bodyPr/>
          <a:lstStyle>
            <a:lvl1pPr>
              <a:defRPr sz="1200" b="0" i="0">
                <a:solidFill>
                  <a:schemeClr val="tx1"/>
                </a:solidFill>
                <a:latin typeface="CiscoSansTT ExtraLight" panose="020B0303020201020303" pitchFamily="34" charset="0"/>
                <a:cs typeface="CiscoSansTT ExtraLight" panose="020B0303020201020303" pitchFamily="34" charset="0"/>
              </a:defRPr>
            </a:lvl1pPr>
            <a:lvl2pPr>
              <a:defRPr sz="1200"/>
            </a:lvl2pPr>
            <a:lvl3pPr>
              <a:defRPr sz="1200"/>
            </a:lvl3pPr>
            <a:lvl4pPr>
              <a:defRPr sz="1200"/>
            </a:lvl4pPr>
            <a:lvl5pPr>
              <a:defRPr sz="1200"/>
            </a:lvl5pPr>
          </a:lstStyle>
          <a:p>
            <a:pPr>
              <a:buClr>
                <a:schemeClr val="lt1"/>
              </a:buClr>
              <a:buSzPts val="2200"/>
              <a:buFont typeface="Helvetica Neue"/>
              <a:buNone/>
            </a:pPr>
            <a:endParaRPr lang="en-US" sz="1200" b="0" i="0" dirty="0">
              <a:solidFill>
                <a:schemeClr val="tx1"/>
              </a:solidFill>
              <a:latin typeface="CiscoSansTT ExtraLight" panose="020B0303020201020303" pitchFamily="34" charset="0"/>
              <a:cs typeface="CiscoSansTT ExtraLight" panose="020B0303020201020303" pitchFamily="34" charset="0"/>
            </a:endParaRPr>
          </a:p>
        </p:txBody>
      </p:sp>
      <p:sp>
        <p:nvSpPr>
          <p:cNvPr id="8" name="Text Placeholder 9">
            <a:extLst>
              <a:ext uri="{FF2B5EF4-FFF2-40B4-BE49-F238E27FC236}">
                <a16:creationId xmlns:a16="http://schemas.microsoft.com/office/drawing/2014/main" id="{9A95AC2F-9EAD-CC4E-865A-376F9679AA5C}"/>
              </a:ext>
            </a:extLst>
          </p:cNvPr>
          <p:cNvSpPr>
            <a:spLocks noGrp="1"/>
          </p:cNvSpPr>
          <p:nvPr>
            <p:ph type="body" sz="quarter" idx="11" hasCustomPrompt="1"/>
          </p:nvPr>
        </p:nvSpPr>
        <p:spPr>
          <a:xfrm>
            <a:off x="433072" y="1961068"/>
            <a:ext cx="3599432" cy="1055688"/>
          </a:xfrm>
          <a:prstGeom prst="rect">
            <a:avLst/>
          </a:prstGeom>
        </p:spPr>
        <p:txBody>
          <a:bodyPr/>
          <a:lstStyle>
            <a:lvl1pPr>
              <a:defRPr sz="3600" b="0" i="0">
                <a:solidFill>
                  <a:schemeClr val="tx1"/>
                </a:solidFill>
                <a:latin typeface="CiscoSansTT ExtraLight" panose="020B0303020201020303" pitchFamily="34" charset="0"/>
                <a:cs typeface="CiscoSansTT ExtraLight" panose="020B0303020201020303" pitchFamily="34" charset="0"/>
              </a:defRPr>
            </a:lvl1pPr>
          </a:lstStyle>
          <a:p>
            <a:pPr lvl="0"/>
            <a:r>
              <a:rPr lang="en-GB" dirty="0"/>
              <a:t>Click to add title</a:t>
            </a:r>
            <a:endParaRPr lang="en-US" dirty="0"/>
          </a:p>
        </p:txBody>
      </p:sp>
    </p:spTree>
    <p:extLst>
      <p:ext uri="{BB962C8B-B14F-4D97-AF65-F5344CB8AC3E}">
        <p14:creationId xmlns:p14="http://schemas.microsoft.com/office/powerpoint/2010/main" val="301039245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oint Lis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197C6C4-1E88-FF4D-A6EB-4648CAAEB1C7}"/>
              </a:ext>
            </a:extLst>
          </p:cNvPr>
          <p:cNvSpPr>
            <a:spLocks noGrp="1"/>
          </p:cNvSpPr>
          <p:nvPr>
            <p:ph type="body" sz="quarter" idx="10"/>
          </p:nvPr>
        </p:nvSpPr>
        <p:spPr>
          <a:xfrm>
            <a:off x="6056313" y="948662"/>
            <a:ext cx="2074862" cy="506412"/>
          </a:xfrm>
          <a:prstGeom prst="rect">
            <a:avLst/>
          </a:prstGeom>
        </p:spPr>
        <p:txBody>
          <a:bodyPr/>
          <a:lstStyle>
            <a:lvl1pPr marL="0" marR="0" indent="0" algn="l" rtl="0">
              <a:lnSpc>
                <a:spcPct val="100000"/>
              </a:lnSpc>
              <a:spcBef>
                <a:spcPts val="0"/>
              </a:spcBef>
              <a:spcAft>
                <a:spcPts val="0"/>
              </a:spcAft>
              <a:buNone/>
              <a:defRPr sz="1400" b="0" i="0">
                <a:solidFill>
                  <a:schemeClr val="tx1"/>
                </a:solidFill>
                <a:latin typeface="CiscoSansTT ExtraLight" panose="020B0303020201020303" pitchFamily="34" charset="0"/>
                <a:cs typeface="CiscoSansTT ExtraLight" panose="020B0303020201020303" pitchFamily="34" charset="0"/>
              </a:defRPr>
            </a:lvl1pPr>
            <a:lvl2pPr>
              <a:defRPr sz="1400"/>
            </a:lvl2pPr>
            <a:lvl3pPr>
              <a:defRPr sz="1400"/>
            </a:lvl3pPr>
            <a:lvl4pPr>
              <a:defRPr sz="1400"/>
            </a:lvl4pPr>
            <a:lvl5pPr>
              <a:defRPr sz="1400"/>
            </a:lvl5pPr>
          </a:lstStyle>
          <a:p>
            <a:pPr marL="0" marR="0" lvl="0" indent="0" algn="l" rtl="0">
              <a:lnSpc>
                <a:spcPct val="100000"/>
              </a:lnSpc>
              <a:spcBef>
                <a:spcPts val="0"/>
              </a:spcBef>
              <a:spcAft>
                <a:spcPts val="0"/>
              </a:spcAft>
              <a:buNone/>
            </a:pPr>
            <a:endParaRPr lang="en-US" u="none" strike="noStrike" cap="none" dirty="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4" name="Google Shape;1105;p206">
            <a:extLst>
              <a:ext uri="{FF2B5EF4-FFF2-40B4-BE49-F238E27FC236}">
                <a16:creationId xmlns:a16="http://schemas.microsoft.com/office/drawing/2014/main" id="{A306A90D-FB8F-1647-A074-A576A886F114}"/>
              </a:ext>
            </a:extLst>
          </p:cNvPr>
          <p:cNvSpPr/>
          <p:nvPr userDrawn="1"/>
        </p:nvSpPr>
        <p:spPr>
          <a:xfrm>
            <a:off x="4794875" y="670475"/>
            <a:ext cx="991800" cy="5203800"/>
          </a:xfrm>
          <a:prstGeom prst="roundRect">
            <a:avLst>
              <a:gd name="adj" fmla="val 49012"/>
            </a:avLst>
          </a:pr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106;p206">
            <a:extLst>
              <a:ext uri="{FF2B5EF4-FFF2-40B4-BE49-F238E27FC236}">
                <a16:creationId xmlns:a16="http://schemas.microsoft.com/office/drawing/2014/main" id="{8F6E79AF-1259-6A42-BE37-DBAE2EE9E373}"/>
              </a:ext>
            </a:extLst>
          </p:cNvPr>
          <p:cNvSpPr/>
          <p:nvPr userDrawn="1"/>
        </p:nvSpPr>
        <p:spPr>
          <a:xfrm>
            <a:off x="4918625" y="2079250"/>
            <a:ext cx="744300" cy="74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107;p206">
            <a:extLst>
              <a:ext uri="{FF2B5EF4-FFF2-40B4-BE49-F238E27FC236}">
                <a16:creationId xmlns:a16="http://schemas.microsoft.com/office/drawing/2014/main" id="{A98CFA87-2D80-054C-963F-F23B22699D15}"/>
              </a:ext>
            </a:extLst>
          </p:cNvPr>
          <p:cNvSpPr/>
          <p:nvPr userDrawn="1"/>
        </p:nvSpPr>
        <p:spPr>
          <a:xfrm>
            <a:off x="4918625" y="3323175"/>
            <a:ext cx="744300" cy="74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108;p206">
            <a:extLst>
              <a:ext uri="{FF2B5EF4-FFF2-40B4-BE49-F238E27FC236}">
                <a16:creationId xmlns:a16="http://schemas.microsoft.com/office/drawing/2014/main" id="{64CBF592-D44A-3446-B161-F70A2641A9F4}"/>
              </a:ext>
            </a:extLst>
          </p:cNvPr>
          <p:cNvSpPr/>
          <p:nvPr userDrawn="1"/>
        </p:nvSpPr>
        <p:spPr>
          <a:xfrm>
            <a:off x="4918625" y="835325"/>
            <a:ext cx="744300" cy="74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ext Placeholder 12">
            <a:extLst>
              <a:ext uri="{FF2B5EF4-FFF2-40B4-BE49-F238E27FC236}">
                <a16:creationId xmlns:a16="http://schemas.microsoft.com/office/drawing/2014/main" id="{F8E33F91-D3E3-5348-9046-E8E44A701145}"/>
              </a:ext>
            </a:extLst>
          </p:cNvPr>
          <p:cNvSpPr>
            <a:spLocks noGrp="1"/>
          </p:cNvSpPr>
          <p:nvPr>
            <p:ph type="body" sz="quarter" idx="11"/>
          </p:nvPr>
        </p:nvSpPr>
        <p:spPr>
          <a:xfrm>
            <a:off x="6056313" y="2202368"/>
            <a:ext cx="2074862" cy="506412"/>
          </a:xfrm>
          <a:prstGeom prst="rect">
            <a:avLst/>
          </a:prstGeom>
        </p:spPr>
        <p:txBody>
          <a:bodyPr/>
          <a:lstStyle>
            <a:lvl1pPr marL="0" marR="0" indent="0" algn="l" rtl="0">
              <a:lnSpc>
                <a:spcPct val="100000"/>
              </a:lnSpc>
              <a:spcBef>
                <a:spcPts val="0"/>
              </a:spcBef>
              <a:spcAft>
                <a:spcPts val="0"/>
              </a:spcAft>
              <a:buNone/>
              <a:defRPr sz="1400" b="0" i="0">
                <a:solidFill>
                  <a:schemeClr val="tx1"/>
                </a:solidFill>
                <a:latin typeface="CiscoSansTT ExtraLight" panose="020B0303020201020303" pitchFamily="34" charset="0"/>
                <a:cs typeface="CiscoSansTT ExtraLight" panose="020B0303020201020303" pitchFamily="34" charset="0"/>
              </a:defRPr>
            </a:lvl1pPr>
            <a:lvl2pPr>
              <a:defRPr sz="1400"/>
            </a:lvl2pPr>
            <a:lvl3pPr>
              <a:defRPr sz="1400"/>
            </a:lvl3pPr>
            <a:lvl4pPr>
              <a:defRPr sz="1400"/>
            </a:lvl4pPr>
            <a:lvl5pPr>
              <a:defRPr sz="1400"/>
            </a:lvl5pPr>
          </a:lstStyle>
          <a:p>
            <a:pPr marL="0" marR="0" lvl="0" indent="0" algn="l" rtl="0">
              <a:lnSpc>
                <a:spcPct val="100000"/>
              </a:lnSpc>
              <a:spcBef>
                <a:spcPts val="0"/>
              </a:spcBef>
              <a:spcAft>
                <a:spcPts val="0"/>
              </a:spcAft>
              <a:buNone/>
            </a:pPr>
            <a:endParaRPr lang="en-US" u="none" strike="noStrike" cap="none" dirty="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5" name="Text Placeholder 12">
            <a:extLst>
              <a:ext uri="{FF2B5EF4-FFF2-40B4-BE49-F238E27FC236}">
                <a16:creationId xmlns:a16="http://schemas.microsoft.com/office/drawing/2014/main" id="{1F3FE1AB-0D7D-E34F-B442-EB54DC668994}"/>
              </a:ext>
            </a:extLst>
          </p:cNvPr>
          <p:cNvSpPr>
            <a:spLocks noGrp="1"/>
          </p:cNvSpPr>
          <p:nvPr>
            <p:ph type="body" sz="quarter" idx="12"/>
          </p:nvPr>
        </p:nvSpPr>
        <p:spPr>
          <a:xfrm>
            <a:off x="6056313" y="3433070"/>
            <a:ext cx="2074862" cy="506412"/>
          </a:xfrm>
          <a:prstGeom prst="rect">
            <a:avLst/>
          </a:prstGeom>
        </p:spPr>
        <p:txBody>
          <a:bodyPr/>
          <a:lstStyle>
            <a:lvl1pPr marL="0" marR="0" indent="0" algn="l" rtl="0">
              <a:lnSpc>
                <a:spcPct val="100000"/>
              </a:lnSpc>
              <a:spcBef>
                <a:spcPts val="0"/>
              </a:spcBef>
              <a:spcAft>
                <a:spcPts val="0"/>
              </a:spcAft>
              <a:buNone/>
              <a:defRPr sz="1400" b="0" i="0">
                <a:solidFill>
                  <a:schemeClr val="tx1"/>
                </a:solidFill>
                <a:latin typeface="CiscoSansTT ExtraLight" panose="020B0303020201020303" pitchFamily="34" charset="0"/>
                <a:cs typeface="CiscoSansTT ExtraLight" panose="020B0303020201020303" pitchFamily="34" charset="0"/>
              </a:defRPr>
            </a:lvl1pPr>
            <a:lvl2pPr>
              <a:defRPr sz="1400"/>
            </a:lvl2pPr>
            <a:lvl3pPr>
              <a:defRPr sz="1400"/>
            </a:lvl3pPr>
            <a:lvl4pPr>
              <a:defRPr sz="1400"/>
            </a:lvl4pPr>
            <a:lvl5pPr>
              <a:defRPr sz="1400"/>
            </a:lvl5pPr>
          </a:lstStyle>
          <a:p>
            <a:pPr marL="0" marR="0" lvl="0" indent="0" algn="l" rtl="0">
              <a:lnSpc>
                <a:spcPct val="100000"/>
              </a:lnSpc>
              <a:spcBef>
                <a:spcPts val="0"/>
              </a:spcBef>
              <a:spcAft>
                <a:spcPts val="0"/>
              </a:spcAft>
              <a:buNone/>
            </a:pPr>
            <a:endParaRPr lang="en-US" u="none" strike="noStrike" cap="none" dirty="0">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1" name="Text Placeholder 9">
            <a:extLst>
              <a:ext uri="{FF2B5EF4-FFF2-40B4-BE49-F238E27FC236}">
                <a16:creationId xmlns:a16="http://schemas.microsoft.com/office/drawing/2014/main" id="{F72B3282-A25F-BB4E-9611-38F6DC20B0A3}"/>
              </a:ext>
            </a:extLst>
          </p:cNvPr>
          <p:cNvSpPr>
            <a:spLocks noGrp="1"/>
          </p:cNvSpPr>
          <p:nvPr>
            <p:ph type="body" sz="quarter" idx="13" hasCustomPrompt="1"/>
          </p:nvPr>
        </p:nvSpPr>
        <p:spPr>
          <a:xfrm>
            <a:off x="409648" y="3203102"/>
            <a:ext cx="2673351" cy="1268314"/>
          </a:xfrm>
          <a:prstGeom prst="rect">
            <a:avLst/>
          </a:prstGeom>
        </p:spPr>
        <p:txBody>
          <a:bodyPr/>
          <a:lstStyle>
            <a:lvl1pPr>
              <a:defRPr sz="3000" b="0" i="0">
                <a:solidFill>
                  <a:schemeClr val="tx1"/>
                </a:solidFill>
                <a:latin typeface="CiscoSansTT ExtraLight" panose="020B0303020201020303" pitchFamily="34" charset="0"/>
                <a:cs typeface="CiscoSansTT ExtraLight" panose="020B0303020201020303" pitchFamily="34" charset="0"/>
              </a:defRPr>
            </a:lvl1pPr>
          </a:lstStyle>
          <a:p>
            <a:pPr lvl="0"/>
            <a:r>
              <a:rPr lang="en-GB" dirty="0"/>
              <a:t>Click to add title</a:t>
            </a:r>
            <a:endParaRPr lang="en-US" dirty="0"/>
          </a:p>
        </p:txBody>
      </p:sp>
    </p:spTree>
    <p:extLst>
      <p:ext uri="{BB962C8B-B14F-4D97-AF65-F5344CB8AC3E}">
        <p14:creationId xmlns:p14="http://schemas.microsoft.com/office/powerpoint/2010/main" val="3952165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0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774477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accent1"/>
                </a:solidFill>
              </a:defRPr>
            </a:lvl1pPr>
          </a:lstStyle>
          <a:p>
            <a:pPr lvl="0"/>
            <a:r>
              <a:rPr lang="en-GB"/>
              <a:t>Click to edit Master title style</a:t>
            </a:r>
          </a:p>
        </p:txBody>
      </p:sp>
    </p:spTree>
    <p:extLst>
      <p:ext uri="{BB962C8B-B14F-4D97-AF65-F5344CB8AC3E}">
        <p14:creationId xmlns:p14="http://schemas.microsoft.com/office/powerpoint/2010/main" val="2469544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bg>
      <p:bgPr>
        <a:solidFill>
          <a:schemeClr val="lt2"/>
        </a:solidFill>
        <a:effectLst/>
      </p:bgPr>
    </p:bg>
    <p:spTree>
      <p:nvGrpSpPr>
        <p:cNvPr id="1" name="Shape 12"/>
        <p:cNvGrpSpPr/>
        <p:nvPr/>
      </p:nvGrpSpPr>
      <p:grpSpPr>
        <a:xfrm>
          <a:off x="0" y="0"/>
          <a:ext cx="0" cy="0"/>
          <a:chOff x="0" y="0"/>
          <a:chExt cx="0" cy="0"/>
        </a:xfrm>
      </p:grpSpPr>
      <p:sp>
        <p:nvSpPr>
          <p:cNvPr id="8" name="Text Placeholder 7">
            <a:extLst>
              <a:ext uri="{FF2B5EF4-FFF2-40B4-BE49-F238E27FC236}">
                <a16:creationId xmlns:a16="http://schemas.microsoft.com/office/drawing/2014/main" id="{BD151278-EFE9-BA45-A974-3B6CA72F9909}"/>
              </a:ext>
            </a:extLst>
          </p:cNvPr>
          <p:cNvSpPr>
            <a:spLocks noGrp="1"/>
          </p:cNvSpPr>
          <p:nvPr>
            <p:ph type="body" sz="quarter" idx="10" hasCustomPrompt="1"/>
          </p:nvPr>
        </p:nvSpPr>
        <p:spPr>
          <a:xfrm>
            <a:off x="539750" y="2892426"/>
            <a:ext cx="3360737" cy="309563"/>
          </a:xfrm>
          <a:prstGeom prst="rect">
            <a:avLst/>
          </a:prstGeom>
        </p:spPr>
        <p:txBody>
          <a:bodyPr>
            <a:noAutofit/>
          </a:bodyPr>
          <a:lstStyle>
            <a:lvl1pPr>
              <a:defRPr sz="1500" b="0" i="0">
                <a:solidFill>
                  <a:schemeClr val="accent1"/>
                </a:solidFill>
                <a:latin typeface="+mn-lt"/>
                <a:cs typeface="CiscoSansTT ExtraLight" panose="020B0303020201020303" pitchFamily="34" charset="0"/>
              </a:defRPr>
            </a:lvl1pPr>
            <a:lvl2pPr>
              <a:defRPr sz="1600" b="0" i="0">
                <a:solidFill>
                  <a:schemeClr val="tx1"/>
                </a:solidFill>
                <a:latin typeface="CiscoSansTT ExtraLight" panose="020B0303020201020303" pitchFamily="34" charset="0"/>
                <a:cs typeface="CiscoSansTT ExtraLight" panose="020B0303020201020303" pitchFamily="34" charset="0"/>
              </a:defRPr>
            </a:lvl2pPr>
            <a:lvl3pPr>
              <a:defRPr sz="1600" b="0" i="0">
                <a:solidFill>
                  <a:schemeClr val="tx1"/>
                </a:solidFill>
                <a:latin typeface="CiscoSansTT ExtraLight" panose="020B0303020201020303" pitchFamily="34" charset="0"/>
                <a:cs typeface="CiscoSansTT ExtraLight" panose="020B0303020201020303" pitchFamily="34" charset="0"/>
              </a:defRPr>
            </a:lvl3pPr>
            <a:lvl4pPr>
              <a:defRPr sz="1600" b="0" i="0">
                <a:solidFill>
                  <a:schemeClr val="tx1"/>
                </a:solidFill>
                <a:latin typeface="CiscoSansTT ExtraLight" panose="020B0303020201020303" pitchFamily="34" charset="0"/>
                <a:cs typeface="CiscoSansTT ExtraLight" panose="020B0303020201020303" pitchFamily="34" charset="0"/>
              </a:defRPr>
            </a:lvl4pPr>
            <a:lvl5pPr>
              <a:defRPr sz="1600" b="0" i="0">
                <a:solidFill>
                  <a:schemeClr val="tx1"/>
                </a:solidFill>
                <a:latin typeface="CiscoSansTT ExtraLight" panose="020B0303020201020303" pitchFamily="34" charset="0"/>
                <a:cs typeface="CiscoSansTT ExtraLight" panose="020B0303020201020303" pitchFamily="34" charset="0"/>
              </a:defRPr>
            </a:lvl5pPr>
          </a:lstStyle>
          <a:p>
            <a:pPr lvl="0"/>
            <a:r>
              <a:rPr lang="en-GB"/>
              <a:t>Lorem ipsum</a:t>
            </a:r>
            <a:endParaRPr lang="en-US"/>
          </a:p>
        </p:txBody>
      </p:sp>
      <p:pic>
        <p:nvPicPr>
          <p:cNvPr id="2" name="Picture 1" descr="A close up of a sign&#10;&#10;Description automatically generated">
            <a:extLst>
              <a:ext uri="{FF2B5EF4-FFF2-40B4-BE49-F238E27FC236}">
                <a16:creationId xmlns:a16="http://schemas.microsoft.com/office/drawing/2014/main" id="{C7C290BF-922A-8D40-A281-C883E1525E9F}"/>
              </a:ext>
            </a:extLst>
          </p:cNvPr>
          <p:cNvPicPr>
            <a:picLocks noChangeAspect="1"/>
          </p:cNvPicPr>
          <p:nvPr userDrawn="1"/>
        </p:nvPicPr>
        <p:blipFill>
          <a:blip r:embed="rId2"/>
          <a:stretch>
            <a:fillRect/>
          </a:stretch>
        </p:blipFill>
        <p:spPr>
          <a:xfrm>
            <a:off x="3847472" y="1732884"/>
            <a:ext cx="5760576" cy="4128412"/>
          </a:xfrm>
          <a:prstGeom prst="rect">
            <a:avLst/>
          </a:prstGeom>
        </p:spPr>
      </p:pic>
      <p:sp>
        <p:nvSpPr>
          <p:cNvPr id="3" name="Google Shape;735;p181">
            <a:extLst>
              <a:ext uri="{FF2B5EF4-FFF2-40B4-BE49-F238E27FC236}">
                <a16:creationId xmlns:a16="http://schemas.microsoft.com/office/drawing/2014/main" id="{8A995F9F-CBE8-6D4F-A6C6-07F1D1840F96}"/>
              </a:ext>
            </a:extLst>
          </p:cNvPr>
          <p:cNvSpPr/>
          <p:nvPr userDrawn="1"/>
        </p:nvSpPr>
        <p:spPr>
          <a:xfrm>
            <a:off x="534922" y="495769"/>
            <a:ext cx="619609" cy="329175"/>
          </a:xfrm>
          <a:custGeom>
            <a:avLst/>
            <a:gdLst/>
            <a:ahLst/>
            <a:cxnLst/>
            <a:rect l="l" t="t" r="r" b="b"/>
            <a:pathLst>
              <a:path w="3456" h="1834" extrusionOk="0">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sp>
        <p:nvSpPr>
          <p:cNvPr id="5" name="Title 4">
            <a:extLst>
              <a:ext uri="{FF2B5EF4-FFF2-40B4-BE49-F238E27FC236}">
                <a16:creationId xmlns:a16="http://schemas.microsoft.com/office/drawing/2014/main" id="{C7229477-EAC3-40F5-B1BE-2AB2EFB58425}"/>
              </a:ext>
            </a:extLst>
          </p:cNvPr>
          <p:cNvSpPr>
            <a:spLocks noGrp="1"/>
          </p:cNvSpPr>
          <p:nvPr>
            <p:ph type="title"/>
          </p:nvPr>
        </p:nvSpPr>
        <p:spPr>
          <a:xfrm>
            <a:off x="539750" y="1209675"/>
            <a:ext cx="3722689" cy="1443037"/>
          </a:xfrm>
        </p:spPr>
        <p:txBody>
          <a:bodyPr anchor="b" anchorCtr="0">
            <a:noAutofit/>
          </a:bodyPr>
          <a:lstStyle>
            <a:lvl1pPr>
              <a:defRPr sz="3600"/>
            </a:lvl1pPr>
          </a:lstStyle>
          <a:p>
            <a:r>
              <a:rPr lang="en-US"/>
              <a:t>Click to edit Master title style</a:t>
            </a:r>
          </a:p>
        </p:txBody>
      </p:sp>
      <p:sp>
        <p:nvSpPr>
          <p:cNvPr id="9" name="Text Placeholder 7">
            <a:extLst>
              <a:ext uri="{FF2B5EF4-FFF2-40B4-BE49-F238E27FC236}">
                <a16:creationId xmlns:a16="http://schemas.microsoft.com/office/drawing/2014/main" id="{228FA3E3-32F7-49E3-B1E5-3925A1590B29}"/>
              </a:ext>
            </a:extLst>
          </p:cNvPr>
          <p:cNvSpPr>
            <a:spLocks noGrp="1"/>
          </p:cNvSpPr>
          <p:nvPr>
            <p:ph type="body" sz="quarter" idx="11" hasCustomPrompt="1"/>
          </p:nvPr>
        </p:nvSpPr>
        <p:spPr>
          <a:xfrm>
            <a:off x="539750" y="3241675"/>
            <a:ext cx="3360737" cy="314324"/>
          </a:xfrm>
          <a:prstGeom prst="rect">
            <a:avLst/>
          </a:prstGeom>
        </p:spPr>
        <p:txBody>
          <a:bodyPr>
            <a:noAutofit/>
          </a:bodyPr>
          <a:lstStyle>
            <a:lvl1pPr marR="0" algn="l" rtl="0">
              <a:lnSpc>
                <a:spcPct val="100000"/>
              </a:lnSpc>
              <a:spcBef>
                <a:spcPts val="0"/>
              </a:spcBef>
              <a:spcAft>
                <a:spcPts val="0"/>
              </a:spcAft>
              <a:buClr>
                <a:schemeClr val="dk2"/>
              </a:buClr>
              <a:buSzPts val="3600"/>
              <a:buFont typeface="Arial"/>
              <a:defRPr lang="en-US" sz="1050" b="0" i="0" u="none" strike="noStrike" cap="none" dirty="0">
                <a:solidFill>
                  <a:schemeClr val="bg2"/>
                </a:solidFill>
                <a:latin typeface="+mn-lt"/>
                <a:ea typeface="Arial"/>
                <a:cs typeface="CiscoSansTT ExtraLight" panose="020B0303020201020303" pitchFamily="34" charset="0"/>
                <a:sym typeface="Arial"/>
              </a:defRPr>
            </a:lvl1pPr>
            <a:lvl2pPr>
              <a:defRPr sz="1600" b="0" i="0">
                <a:solidFill>
                  <a:schemeClr val="tx1"/>
                </a:solidFill>
                <a:latin typeface="CiscoSansTT ExtraLight" panose="020B0303020201020303" pitchFamily="34" charset="0"/>
                <a:cs typeface="CiscoSansTT ExtraLight" panose="020B0303020201020303" pitchFamily="34" charset="0"/>
              </a:defRPr>
            </a:lvl2pPr>
            <a:lvl3pPr>
              <a:defRPr sz="1600" b="0" i="0">
                <a:solidFill>
                  <a:schemeClr val="tx1"/>
                </a:solidFill>
                <a:latin typeface="CiscoSansTT ExtraLight" panose="020B0303020201020303" pitchFamily="34" charset="0"/>
                <a:cs typeface="CiscoSansTT ExtraLight" panose="020B0303020201020303" pitchFamily="34" charset="0"/>
              </a:defRPr>
            </a:lvl3pPr>
            <a:lvl4pPr>
              <a:defRPr sz="1600" b="0" i="0">
                <a:solidFill>
                  <a:schemeClr val="tx1"/>
                </a:solidFill>
                <a:latin typeface="CiscoSansTT ExtraLight" panose="020B0303020201020303" pitchFamily="34" charset="0"/>
                <a:cs typeface="CiscoSansTT ExtraLight" panose="020B0303020201020303" pitchFamily="34" charset="0"/>
              </a:defRPr>
            </a:lvl4pPr>
            <a:lvl5pPr>
              <a:defRPr sz="1600" b="0" i="0">
                <a:solidFill>
                  <a:schemeClr val="tx1"/>
                </a:solidFill>
                <a:latin typeface="CiscoSansTT ExtraLight" panose="020B0303020201020303" pitchFamily="34" charset="0"/>
                <a:cs typeface="CiscoSansTT ExtraLight" panose="020B0303020201020303" pitchFamily="34" charset="0"/>
              </a:defRPr>
            </a:lvl5pPr>
          </a:lstStyle>
          <a:p>
            <a:pPr lvl="0"/>
            <a:r>
              <a:rPr lang="en-GB"/>
              <a:t>00th of Month</a:t>
            </a:r>
            <a:endParaRPr lang="en-US"/>
          </a:p>
        </p:txBody>
      </p:sp>
    </p:spTree>
    <p:extLst>
      <p:ext uri="{BB962C8B-B14F-4D97-AF65-F5344CB8AC3E}">
        <p14:creationId xmlns:p14="http://schemas.microsoft.com/office/powerpoint/2010/main" val="3206854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2"/>
        </a:solidFill>
        <a:effectLst/>
      </p:bgPr>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9A95AC2F-9EAD-CC4E-865A-376F9679AA5C}"/>
              </a:ext>
            </a:extLst>
          </p:cNvPr>
          <p:cNvSpPr>
            <a:spLocks noGrp="1"/>
          </p:cNvSpPr>
          <p:nvPr>
            <p:ph type="body" sz="quarter" idx="11" hasCustomPrompt="1"/>
          </p:nvPr>
        </p:nvSpPr>
        <p:spPr>
          <a:xfrm>
            <a:off x="539751" y="1552576"/>
            <a:ext cx="3599432" cy="1689497"/>
          </a:xfrm>
          <a:prstGeom prst="rect">
            <a:avLst/>
          </a:prstGeom>
        </p:spPr>
        <p:txBody>
          <a:bodyPr/>
          <a:lstStyle>
            <a:lvl1pPr>
              <a:defRPr sz="3600" b="0" i="0">
                <a:solidFill>
                  <a:schemeClr val="tx1"/>
                </a:solidFill>
                <a:latin typeface="+mj-lt"/>
                <a:cs typeface="CiscoSansTT ExtraLight" panose="020B0303020201020303" pitchFamily="34" charset="0"/>
              </a:defRPr>
            </a:lvl1pPr>
          </a:lstStyle>
          <a:p>
            <a:pPr lvl="0"/>
            <a:r>
              <a:rPr lang="en-GB"/>
              <a:t>Click to add title</a:t>
            </a:r>
            <a:endParaRPr lang="en-US"/>
          </a:p>
        </p:txBody>
      </p:sp>
      <p:sp>
        <p:nvSpPr>
          <p:cNvPr id="23" name="Picture Placeholder 22">
            <a:extLst>
              <a:ext uri="{FF2B5EF4-FFF2-40B4-BE49-F238E27FC236}">
                <a16:creationId xmlns:a16="http://schemas.microsoft.com/office/drawing/2014/main" id="{4AF3F36D-8FA3-4219-A5CD-1DB9A6797603}"/>
              </a:ext>
            </a:extLst>
          </p:cNvPr>
          <p:cNvSpPr>
            <a:spLocks noGrp="1"/>
          </p:cNvSpPr>
          <p:nvPr>
            <p:ph type="pic" sz="quarter" idx="15"/>
          </p:nvPr>
        </p:nvSpPr>
        <p:spPr>
          <a:xfrm>
            <a:off x="4695825" y="0"/>
            <a:ext cx="4448174" cy="5143500"/>
          </a:xfrm>
          <a:custGeom>
            <a:avLst/>
            <a:gdLst>
              <a:gd name="connsiteX0" fmla="*/ 2571750 w 4448174"/>
              <a:gd name="connsiteY0" fmla="*/ 0 h 5143500"/>
              <a:gd name="connsiteX1" fmla="*/ 3925599 w 4448174"/>
              <a:gd name="connsiteY1" fmla="*/ 0 h 5143500"/>
              <a:gd name="connsiteX2" fmla="*/ 4146550 w 4448174"/>
              <a:gd name="connsiteY2" fmla="*/ 0 h 5143500"/>
              <a:gd name="connsiteX3" fmla="*/ 4448174 w 4448174"/>
              <a:gd name="connsiteY3" fmla="*/ 0 h 5143500"/>
              <a:gd name="connsiteX4" fmla="*/ 4448174 w 4448174"/>
              <a:gd name="connsiteY4" fmla="*/ 5143500 h 5143500"/>
              <a:gd name="connsiteX5" fmla="*/ 4146550 w 4448174"/>
              <a:gd name="connsiteY5" fmla="*/ 5143500 h 5143500"/>
              <a:gd name="connsiteX6" fmla="*/ 3925599 w 4448174"/>
              <a:gd name="connsiteY6" fmla="*/ 5143500 h 5143500"/>
              <a:gd name="connsiteX7" fmla="*/ 2571750 w 4448174"/>
              <a:gd name="connsiteY7" fmla="*/ 5143500 h 5143500"/>
              <a:gd name="connsiteX8" fmla="*/ 0 w 4448174"/>
              <a:gd name="connsiteY8" fmla="*/ 2571750 h 5143500"/>
              <a:gd name="connsiteX9" fmla="*/ 2571750 w 4448174"/>
              <a:gd name="connsiteY9"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8174" h="5143500">
                <a:moveTo>
                  <a:pt x="2571750" y="0"/>
                </a:moveTo>
                <a:lnTo>
                  <a:pt x="3925599" y="0"/>
                </a:lnTo>
                <a:lnTo>
                  <a:pt x="4146550" y="0"/>
                </a:lnTo>
                <a:lnTo>
                  <a:pt x="4448174" y="0"/>
                </a:lnTo>
                <a:lnTo>
                  <a:pt x="4448174" y="5143500"/>
                </a:lnTo>
                <a:lnTo>
                  <a:pt x="4146550" y="5143500"/>
                </a:lnTo>
                <a:lnTo>
                  <a:pt x="3925599" y="5143500"/>
                </a:lnTo>
                <a:lnTo>
                  <a:pt x="2571750" y="5143500"/>
                </a:lnTo>
                <a:cubicBezTo>
                  <a:pt x="1151412" y="5143500"/>
                  <a:pt x="0" y="3992088"/>
                  <a:pt x="0" y="2571750"/>
                </a:cubicBezTo>
                <a:cubicBezTo>
                  <a:pt x="0" y="1151412"/>
                  <a:pt x="1151412" y="0"/>
                  <a:pt x="2571750" y="0"/>
                </a:cubicBezTo>
                <a:close/>
              </a:path>
            </a:pathLst>
          </a:custGeom>
          <a:solidFill>
            <a:srgbClr val="EDF1F6"/>
          </a:solidFill>
        </p:spPr>
        <p:txBody>
          <a:bodyPr wrap="square">
            <a:noAutofit/>
          </a:bodyPr>
          <a:lstStyle/>
          <a:p>
            <a:endParaRPr lang="en-US"/>
          </a:p>
        </p:txBody>
      </p:sp>
      <p:sp>
        <p:nvSpPr>
          <p:cNvPr id="21" name="Picture Placeholder 10">
            <a:extLst>
              <a:ext uri="{FF2B5EF4-FFF2-40B4-BE49-F238E27FC236}">
                <a16:creationId xmlns:a16="http://schemas.microsoft.com/office/drawing/2014/main" id="{9442949A-ED6E-4DA8-9A45-1668588B47B1}"/>
              </a:ext>
            </a:extLst>
          </p:cNvPr>
          <p:cNvSpPr>
            <a:spLocks noGrp="1"/>
          </p:cNvSpPr>
          <p:nvPr>
            <p:ph type="pic" sz="quarter" idx="13"/>
          </p:nvPr>
        </p:nvSpPr>
        <p:spPr>
          <a:xfrm>
            <a:off x="5004753" y="3810000"/>
            <a:ext cx="918872" cy="918870"/>
          </a:xfrm>
          <a:prstGeom prst="rect">
            <a:avLst/>
          </a:prstGeom>
          <a:blipFill>
            <a:blip r:embed="rId2"/>
            <a:stretch>
              <a:fillRect/>
            </a:stretch>
          </a:blipFill>
        </p:spPr>
        <p:txBody>
          <a:bodyPr/>
          <a:lstStyle>
            <a:lvl1pPr>
              <a:defRPr>
                <a:noFill/>
              </a:defRPr>
            </a:lvl1pPr>
          </a:lstStyle>
          <a:p>
            <a:endParaRPr lang="en-US"/>
          </a:p>
        </p:txBody>
      </p:sp>
      <p:sp>
        <p:nvSpPr>
          <p:cNvPr id="3" name="Text Placeholder 2">
            <a:extLst>
              <a:ext uri="{FF2B5EF4-FFF2-40B4-BE49-F238E27FC236}">
                <a16:creationId xmlns:a16="http://schemas.microsoft.com/office/drawing/2014/main" id="{B90FDC25-9729-4F65-930E-87A29BCB5C79}"/>
              </a:ext>
            </a:extLst>
          </p:cNvPr>
          <p:cNvSpPr>
            <a:spLocks noGrp="1"/>
          </p:cNvSpPr>
          <p:nvPr>
            <p:ph type="body" sz="quarter" idx="16" hasCustomPrompt="1"/>
          </p:nvPr>
        </p:nvSpPr>
        <p:spPr>
          <a:xfrm>
            <a:off x="539354" y="1209851"/>
            <a:ext cx="3599259" cy="307800"/>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Insert text here</a:t>
            </a:r>
          </a:p>
        </p:txBody>
      </p:sp>
    </p:spTree>
    <p:extLst>
      <p:ext uri="{BB962C8B-B14F-4D97-AF65-F5344CB8AC3E}">
        <p14:creationId xmlns:p14="http://schemas.microsoft.com/office/powerpoint/2010/main" val="157790198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A934575A-85EC-4073-BC40-5A80AF9728F3}"/>
              </a:ext>
            </a:extLst>
          </p:cNvPr>
          <p:cNvSpPr>
            <a:spLocks noGrp="1"/>
          </p:cNvSpPr>
          <p:nvPr>
            <p:ph type="body" sz="quarter" idx="12" hasCustomPrompt="1"/>
          </p:nvPr>
        </p:nvSpPr>
        <p:spPr>
          <a:xfrm>
            <a:off x="4117214" y="1316017"/>
            <a:ext cx="347344" cy="347343"/>
          </a:xfrm>
          <a:prstGeom prst="ellipse">
            <a:avLst/>
          </a:prstGeom>
          <a:solidFill>
            <a:schemeClr val="accent1"/>
          </a:solidFill>
        </p:spPr>
        <p:txBody>
          <a:bodyPr lIns="0" tIns="0" rIns="0" bIns="0" anchor="ctr" anchorCtr="0"/>
          <a:lstStyle>
            <a:lvl1pPr algn="ctr">
              <a:defRPr sz="12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7" name="Text Placeholder 23">
            <a:extLst>
              <a:ext uri="{FF2B5EF4-FFF2-40B4-BE49-F238E27FC236}">
                <a16:creationId xmlns:a16="http://schemas.microsoft.com/office/drawing/2014/main" id="{B194B551-9D89-4F8B-BDD0-DBFCDD72D71C}"/>
              </a:ext>
            </a:extLst>
          </p:cNvPr>
          <p:cNvSpPr>
            <a:spLocks noGrp="1"/>
          </p:cNvSpPr>
          <p:nvPr>
            <p:ph type="body" sz="quarter" idx="13" hasCustomPrompt="1"/>
          </p:nvPr>
        </p:nvSpPr>
        <p:spPr>
          <a:xfrm>
            <a:off x="4117214" y="1896089"/>
            <a:ext cx="347344" cy="347343"/>
          </a:xfrm>
          <a:prstGeom prst="ellipse">
            <a:avLst/>
          </a:prstGeom>
          <a:solidFill>
            <a:schemeClr val="accent1"/>
          </a:solidFill>
        </p:spPr>
        <p:txBody>
          <a:bodyPr lIns="0" tIns="0" rIns="0" bIns="0" anchor="ctr" anchorCtr="0"/>
          <a:lstStyle>
            <a:lvl1pPr algn="ctr">
              <a:defRPr sz="12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8" name="Text Placeholder 23">
            <a:extLst>
              <a:ext uri="{FF2B5EF4-FFF2-40B4-BE49-F238E27FC236}">
                <a16:creationId xmlns:a16="http://schemas.microsoft.com/office/drawing/2014/main" id="{724E0C06-B347-44E1-BE44-CC39258896CF}"/>
              </a:ext>
            </a:extLst>
          </p:cNvPr>
          <p:cNvSpPr>
            <a:spLocks noGrp="1"/>
          </p:cNvSpPr>
          <p:nvPr>
            <p:ph type="body" sz="quarter" idx="14" hasCustomPrompt="1"/>
          </p:nvPr>
        </p:nvSpPr>
        <p:spPr>
          <a:xfrm>
            <a:off x="4117214" y="2476162"/>
            <a:ext cx="347344" cy="347343"/>
          </a:xfrm>
          <a:prstGeom prst="ellipse">
            <a:avLst/>
          </a:prstGeom>
          <a:solidFill>
            <a:schemeClr val="accent1"/>
          </a:solidFill>
        </p:spPr>
        <p:txBody>
          <a:bodyPr lIns="0" tIns="0" rIns="0" bIns="0" anchor="ctr" anchorCtr="0"/>
          <a:lstStyle>
            <a:lvl1pPr algn="ctr">
              <a:defRPr sz="12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9" name="Text Placeholder 23">
            <a:extLst>
              <a:ext uri="{FF2B5EF4-FFF2-40B4-BE49-F238E27FC236}">
                <a16:creationId xmlns:a16="http://schemas.microsoft.com/office/drawing/2014/main" id="{387A1886-320B-4F84-8140-CAC80774DD54}"/>
              </a:ext>
            </a:extLst>
          </p:cNvPr>
          <p:cNvSpPr>
            <a:spLocks noGrp="1"/>
          </p:cNvSpPr>
          <p:nvPr>
            <p:ph type="body" sz="quarter" idx="15" hasCustomPrompt="1"/>
          </p:nvPr>
        </p:nvSpPr>
        <p:spPr>
          <a:xfrm>
            <a:off x="4117214" y="3056235"/>
            <a:ext cx="347344" cy="347343"/>
          </a:xfrm>
          <a:prstGeom prst="ellipse">
            <a:avLst/>
          </a:prstGeom>
          <a:solidFill>
            <a:schemeClr val="accent1"/>
          </a:solidFill>
        </p:spPr>
        <p:txBody>
          <a:bodyPr lIns="0" tIns="0" rIns="0" bIns="0" anchor="ctr" anchorCtr="0"/>
          <a:lstStyle>
            <a:lvl1pPr algn="ctr">
              <a:defRPr sz="12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0" name="Text Placeholder 23">
            <a:extLst>
              <a:ext uri="{FF2B5EF4-FFF2-40B4-BE49-F238E27FC236}">
                <a16:creationId xmlns:a16="http://schemas.microsoft.com/office/drawing/2014/main" id="{A1C3FF93-83D9-48D7-8495-968320A4A20F}"/>
              </a:ext>
            </a:extLst>
          </p:cNvPr>
          <p:cNvSpPr>
            <a:spLocks noGrp="1"/>
          </p:cNvSpPr>
          <p:nvPr>
            <p:ph type="body" sz="quarter" idx="16" hasCustomPrompt="1"/>
          </p:nvPr>
        </p:nvSpPr>
        <p:spPr>
          <a:xfrm>
            <a:off x="4117214" y="3636307"/>
            <a:ext cx="347344" cy="347343"/>
          </a:xfrm>
          <a:prstGeom prst="ellipse">
            <a:avLst/>
          </a:prstGeom>
          <a:solidFill>
            <a:schemeClr val="accent1"/>
          </a:solidFill>
        </p:spPr>
        <p:txBody>
          <a:bodyPr lIns="0" tIns="0" rIns="0" bIns="0" anchor="ctr" anchorCtr="0"/>
          <a:lstStyle>
            <a:lvl1pPr algn="ctr">
              <a:defRPr sz="12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 name="Title 1">
            <a:extLst>
              <a:ext uri="{FF2B5EF4-FFF2-40B4-BE49-F238E27FC236}">
                <a16:creationId xmlns:a16="http://schemas.microsoft.com/office/drawing/2014/main" id="{EB592C14-52D0-4997-864B-3B6418B8F60D}"/>
              </a:ext>
            </a:extLst>
          </p:cNvPr>
          <p:cNvSpPr>
            <a:spLocks noGrp="1"/>
          </p:cNvSpPr>
          <p:nvPr>
            <p:ph type="title"/>
          </p:nvPr>
        </p:nvSpPr>
        <p:spPr>
          <a:xfrm>
            <a:off x="539751" y="1209676"/>
            <a:ext cx="3011930" cy="2032001"/>
          </a:xfrm>
        </p:spPr>
        <p:txBody>
          <a:bodyPr>
            <a:no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14DFC6FD-0F66-4380-A76E-F5DB6598CAA7}"/>
              </a:ext>
            </a:extLst>
          </p:cNvPr>
          <p:cNvSpPr>
            <a:spLocks noGrp="1"/>
          </p:cNvSpPr>
          <p:nvPr>
            <p:ph type="body" sz="quarter" idx="17" hasCustomPrompt="1"/>
          </p:nvPr>
        </p:nvSpPr>
        <p:spPr>
          <a:xfrm>
            <a:off x="4633387" y="1347788"/>
            <a:ext cx="3300938" cy="283500"/>
          </a:xfrm>
        </p:spPr>
        <p:txBody>
          <a:bodyPr anchor="ctr" anchorCtr="0"/>
          <a:lstStyle>
            <a:lvl1pPr>
              <a:defRPr sz="1500"/>
            </a:lvl1pPr>
          </a:lstStyle>
          <a:p>
            <a:pPr lvl="0"/>
            <a:r>
              <a:rPr lang="en-US"/>
              <a:t>Insert section header here</a:t>
            </a:r>
          </a:p>
        </p:txBody>
      </p:sp>
      <p:sp>
        <p:nvSpPr>
          <p:cNvPr id="15" name="Text Placeholder 3">
            <a:extLst>
              <a:ext uri="{FF2B5EF4-FFF2-40B4-BE49-F238E27FC236}">
                <a16:creationId xmlns:a16="http://schemas.microsoft.com/office/drawing/2014/main" id="{A90CABDF-A582-4377-BC98-C2B20669F68A}"/>
              </a:ext>
            </a:extLst>
          </p:cNvPr>
          <p:cNvSpPr>
            <a:spLocks noGrp="1"/>
          </p:cNvSpPr>
          <p:nvPr>
            <p:ph type="body" sz="quarter" idx="18" hasCustomPrompt="1"/>
          </p:nvPr>
        </p:nvSpPr>
        <p:spPr>
          <a:xfrm>
            <a:off x="4633387" y="1927898"/>
            <a:ext cx="3300938" cy="283500"/>
          </a:xfrm>
        </p:spPr>
        <p:txBody>
          <a:bodyPr anchor="ctr" anchorCtr="0"/>
          <a:lstStyle>
            <a:lvl1pPr>
              <a:defRPr sz="1500"/>
            </a:lvl1pPr>
          </a:lstStyle>
          <a:p>
            <a:pPr lvl="0"/>
            <a:r>
              <a:rPr lang="en-US"/>
              <a:t>Insert section header here</a:t>
            </a:r>
          </a:p>
        </p:txBody>
      </p:sp>
      <p:sp>
        <p:nvSpPr>
          <p:cNvPr id="16" name="Text Placeholder 3">
            <a:extLst>
              <a:ext uri="{FF2B5EF4-FFF2-40B4-BE49-F238E27FC236}">
                <a16:creationId xmlns:a16="http://schemas.microsoft.com/office/drawing/2014/main" id="{12A9AE11-9DE5-4933-B9CC-4F3BAC423783}"/>
              </a:ext>
            </a:extLst>
          </p:cNvPr>
          <p:cNvSpPr>
            <a:spLocks noGrp="1"/>
          </p:cNvSpPr>
          <p:nvPr>
            <p:ph type="body" sz="quarter" idx="19" hasCustomPrompt="1"/>
          </p:nvPr>
        </p:nvSpPr>
        <p:spPr>
          <a:xfrm>
            <a:off x="4633387" y="2508008"/>
            <a:ext cx="3300938" cy="283500"/>
          </a:xfrm>
        </p:spPr>
        <p:txBody>
          <a:bodyPr anchor="ctr" anchorCtr="0"/>
          <a:lstStyle>
            <a:lvl1pPr>
              <a:defRPr sz="1500"/>
            </a:lvl1pPr>
          </a:lstStyle>
          <a:p>
            <a:pPr lvl="0"/>
            <a:r>
              <a:rPr lang="en-US"/>
              <a:t>Insert section header here</a:t>
            </a:r>
          </a:p>
        </p:txBody>
      </p:sp>
      <p:sp>
        <p:nvSpPr>
          <p:cNvPr id="17" name="Text Placeholder 3">
            <a:extLst>
              <a:ext uri="{FF2B5EF4-FFF2-40B4-BE49-F238E27FC236}">
                <a16:creationId xmlns:a16="http://schemas.microsoft.com/office/drawing/2014/main" id="{ADF2D992-D698-4D00-8977-C598D99330AE}"/>
              </a:ext>
            </a:extLst>
          </p:cNvPr>
          <p:cNvSpPr>
            <a:spLocks noGrp="1"/>
          </p:cNvSpPr>
          <p:nvPr>
            <p:ph type="body" sz="quarter" idx="20" hasCustomPrompt="1"/>
          </p:nvPr>
        </p:nvSpPr>
        <p:spPr>
          <a:xfrm>
            <a:off x="4633387" y="3088118"/>
            <a:ext cx="3300938" cy="283500"/>
          </a:xfrm>
        </p:spPr>
        <p:txBody>
          <a:bodyPr anchor="ctr" anchorCtr="0"/>
          <a:lstStyle>
            <a:lvl1pPr>
              <a:defRPr sz="1500"/>
            </a:lvl1pPr>
          </a:lstStyle>
          <a:p>
            <a:pPr lvl="0"/>
            <a:r>
              <a:rPr lang="en-US"/>
              <a:t>Insert section header here</a:t>
            </a:r>
          </a:p>
        </p:txBody>
      </p:sp>
      <p:sp>
        <p:nvSpPr>
          <p:cNvPr id="18" name="Text Placeholder 3">
            <a:extLst>
              <a:ext uri="{FF2B5EF4-FFF2-40B4-BE49-F238E27FC236}">
                <a16:creationId xmlns:a16="http://schemas.microsoft.com/office/drawing/2014/main" id="{F6CD6594-DE89-498A-ABB4-1E3EE4B04E3A}"/>
              </a:ext>
            </a:extLst>
          </p:cNvPr>
          <p:cNvSpPr>
            <a:spLocks noGrp="1"/>
          </p:cNvSpPr>
          <p:nvPr>
            <p:ph type="body" sz="quarter" idx="21" hasCustomPrompt="1"/>
          </p:nvPr>
        </p:nvSpPr>
        <p:spPr>
          <a:xfrm>
            <a:off x="4633387" y="3668228"/>
            <a:ext cx="3300938" cy="283500"/>
          </a:xfrm>
        </p:spPr>
        <p:txBody>
          <a:bodyPr anchor="ctr" anchorCtr="0"/>
          <a:lstStyle>
            <a:lvl1pPr>
              <a:defRPr sz="1500"/>
            </a:lvl1pPr>
          </a:lstStyle>
          <a:p>
            <a:pPr lvl="0"/>
            <a:r>
              <a:rPr lang="en-US"/>
              <a:t>Insert section header here</a:t>
            </a:r>
          </a:p>
        </p:txBody>
      </p:sp>
    </p:spTree>
    <p:extLst>
      <p:ext uri="{BB962C8B-B14F-4D97-AF65-F5344CB8AC3E}">
        <p14:creationId xmlns:p14="http://schemas.microsoft.com/office/powerpoint/2010/main" val="713909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BB5314-F22F-8E47-BF2F-342008A5E2D0}"/>
              </a:ext>
            </a:extLst>
          </p:cNvPr>
          <p:cNvSpPr/>
          <p:nvPr userDrawn="1"/>
        </p:nvSpPr>
        <p:spPr>
          <a:xfrm>
            <a:off x="522576" y="4761571"/>
            <a:ext cx="2544010" cy="111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Text Placeholder 9">
            <a:extLst>
              <a:ext uri="{FF2B5EF4-FFF2-40B4-BE49-F238E27FC236}">
                <a16:creationId xmlns:a16="http://schemas.microsoft.com/office/drawing/2014/main" id="{9ECE22FA-A92C-FA45-B637-1203617C607C}"/>
              </a:ext>
            </a:extLst>
          </p:cNvPr>
          <p:cNvSpPr>
            <a:spLocks noGrp="1"/>
          </p:cNvSpPr>
          <p:nvPr>
            <p:ph type="body" sz="quarter" idx="11" hasCustomPrompt="1"/>
          </p:nvPr>
        </p:nvSpPr>
        <p:spPr>
          <a:xfrm>
            <a:off x="539751" y="1552576"/>
            <a:ext cx="3598862" cy="1689497"/>
          </a:xfrm>
          <a:prstGeom prst="rect">
            <a:avLst/>
          </a:prstGeom>
        </p:spPr>
        <p:txBody>
          <a:bodyPr>
            <a:normAutofit/>
          </a:bodyPr>
          <a:lstStyle>
            <a:lvl1pPr>
              <a:defRPr sz="3600" b="0" i="0">
                <a:solidFill>
                  <a:schemeClr val="tx1"/>
                </a:solidFill>
                <a:latin typeface="+mj-lt"/>
                <a:cs typeface="CiscoSansTT ExtraLight" panose="020B0303020201020303" pitchFamily="34" charset="0"/>
              </a:defRPr>
            </a:lvl1pPr>
          </a:lstStyle>
          <a:p>
            <a:pPr lvl="0"/>
            <a:r>
              <a:rPr lang="en-GB"/>
              <a:t>Click to add title</a:t>
            </a:r>
            <a:endParaRPr lang="en-US"/>
          </a:p>
        </p:txBody>
      </p:sp>
      <p:sp>
        <p:nvSpPr>
          <p:cNvPr id="5" name="Text Placeholder 2">
            <a:extLst>
              <a:ext uri="{FF2B5EF4-FFF2-40B4-BE49-F238E27FC236}">
                <a16:creationId xmlns:a16="http://schemas.microsoft.com/office/drawing/2014/main" id="{88432BE0-139C-48C7-A6D6-0DC95B361111}"/>
              </a:ext>
            </a:extLst>
          </p:cNvPr>
          <p:cNvSpPr>
            <a:spLocks noGrp="1"/>
          </p:cNvSpPr>
          <p:nvPr>
            <p:ph type="body" sz="quarter" idx="16" hasCustomPrompt="1"/>
          </p:nvPr>
        </p:nvSpPr>
        <p:spPr>
          <a:xfrm>
            <a:off x="539354" y="1209851"/>
            <a:ext cx="3599259" cy="307800"/>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Insert text here</a:t>
            </a:r>
          </a:p>
        </p:txBody>
      </p:sp>
    </p:spTree>
    <p:extLst>
      <p:ext uri="{BB962C8B-B14F-4D97-AF65-F5344CB8AC3E}">
        <p14:creationId xmlns:p14="http://schemas.microsoft.com/office/powerpoint/2010/main" val="300756348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Content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2D9A9B-B135-4985-B11A-28D42D9F034F}"/>
              </a:ext>
            </a:extLst>
          </p:cNvPr>
          <p:cNvSpPr>
            <a:spLocks noGrp="1"/>
          </p:cNvSpPr>
          <p:nvPr>
            <p:ph type="pic" sz="quarter" idx="13"/>
          </p:nvPr>
        </p:nvSpPr>
        <p:spPr>
          <a:xfrm>
            <a:off x="3695700" y="3979863"/>
            <a:ext cx="876300" cy="876300"/>
          </a:xfrm>
          <a:prstGeom prst="rect">
            <a:avLst/>
          </a:prstGeom>
          <a:blipFill>
            <a:blip r:embed="rId2"/>
            <a:stretch>
              <a:fillRect/>
            </a:stretch>
          </a:blipFill>
        </p:spPr>
        <p:txBody>
          <a:bodyPr/>
          <a:lstStyle>
            <a:lvl1pPr>
              <a:defRPr>
                <a:noFill/>
              </a:defRPr>
            </a:lvl1pPr>
          </a:lstStyle>
          <a:p>
            <a:endParaRPr lang="en-US"/>
          </a:p>
        </p:txBody>
      </p:sp>
      <p:sp>
        <p:nvSpPr>
          <p:cNvPr id="9" name="Picture Placeholder 8">
            <a:extLst>
              <a:ext uri="{FF2B5EF4-FFF2-40B4-BE49-F238E27FC236}">
                <a16:creationId xmlns:a16="http://schemas.microsoft.com/office/drawing/2014/main" id="{157636CD-277F-4975-A395-D6CE18D6CA69}"/>
              </a:ext>
            </a:extLst>
          </p:cNvPr>
          <p:cNvSpPr>
            <a:spLocks noGrp="1"/>
          </p:cNvSpPr>
          <p:nvPr>
            <p:ph type="pic" sz="quarter" idx="12"/>
          </p:nvPr>
        </p:nvSpPr>
        <p:spPr>
          <a:xfrm>
            <a:off x="1" y="0"/>
            <a:ext cx="4910403" cy="5143500"/>
          </a:xfrm>
          <a:custGeom>
            <a:avLst/>
            <a:gdLst>
              <a:gd name="connsiteX0" fmla="*/ 0 w 4910403"/>
              <a:gd name="connsiteY0" fmla="*/ 0 h 5143500"/>
              <a:gd name="connsiteX1" fmla="*/ 2338653 w 4910403"/>
              <a:gd name="connsiteY1" fmla="*/ 0 h 5143500"/>
              <a:gd name="connsiteX2" fmla="*/ 4910403 w 4910403"/>
              <a:gd name="connsiteY2" fmla="*/ 2571750 h 5143500"/>
              <a:gd name="connsiteX3" fmla="*/ 2338653 w 4910403"/>
              <a:gd name="connsiteY3" fmla="*/ 5143500 h 5143500"/>
              <a:gd name="connsiteX4" fmla="*/ 0 w 4910403"/>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403" h="5143500">
                <a:moveTo>
                  <a:pt x="0" y="0"/>
                </a:moveTo>
                <a:lnTo>
                  <a:pt x="2338653" y="0"/>
                </a:lnTo>
                <a:cubicBezTo>
                  <a:pt x="3758991" y="0"/>
                  <a:pt x="4910403" y="1151412"/>
                  <a:pt x="4910403" y="2571750"/>
                </a:cubicBezTo>
                <a:cubicBezTo>
                  <a:pt x="4910403" y="3992088"/>
                  <a:pt x="3758991" y="5143500"/>
                  <a:pt x="2338653" y="5143500"/>
                </a:cubicBezTo>
                <a:lnTo>
                  <a:pt x="0" y="5143500"/>
                </a:lnTo>
                <a:close/>
              </a:path>
            </a:pathLst>
          </a:custGeom>
          <a:solidFill>
            <a:srgbClr val="F5F6F9"/>
          </a:solidFill>
        </p:spPr>
        <p:txBody>
          <a:bodyPr wrap="square">
            <a:noAutofit/>
          </a:bodyPr>
          <a:lstStyle/>
          <a:p>
            <a:endParaRPr lang="en-US"/>
          </a:p>
        </p:txBody>
      </p:sp>
      <p:sp>
        <p:nvSpPr>
          <p:cNvPr id="2" name="Title 1">
            <a:extLst>
              <a:ext uri="{FF2B5EF4-FFF2-40B4-BE49-F238E27FC236}">
                <a16:creationId xmlns:a16="http://schemas.microsoft.com/office/drawing/2014/main" id="{46326DED-1CA6-478E-8CEC-675ED4202DD1}"/>
              </a:ext>
            </a:extLst>
          </p:cNvPr>
          <p:cNvSpPr>
            <a:spLocks noGrp="1"/>
          </p:cNvSpPr>
          <p:nvPr>
            <p:ph type="title"/>
          </p:nvPr>
        </p:nvSpPr>
        <p:spPr>
          <a:xfrm>
            <a:off x="5500687" y="866775"/>
            <a:ext cx="3103563" cy="1022747"/>
          </a:xfrm>
        </p:spPr>
        <p:txBody>
          <a:bodyPr/>
          <a:lstStyle/>
          <a:p>
            <a:r>
              <a:rPr lang="en-US"/>
              <a:t>Click to edit Master title style</a:t>
            </a:r>
          </a:p>
        </p:txBody>
      </p:sp>
      <p:sp>
        <p:nvSpPr>
          <p:cNvPr id="4" name="Text Placeholder 3">
            <a:extLst>
              <a:ext uri="{FF2B5EF4-FFF2-40B4-BE49-F238E27FC236}">
                <a16:creationId xmlns:a16="http://schemas.microsoft.com/office/drawing/2014/main" id="{98C3E427-5A91-4F5B-B77A-1EDFE15A7C7D}"/>
              </a:ext>
            </a:extLst>
          </p:cNvPr>
          <p:cNvSpPr>
            <a:spLocks noGrp="1"/>
          </p:cNvSpPr>
          <p:nvPr>
            <p:ph type="body" sz="quarter" idx="14"/>
          </p:nvPr>
        </p:nvSpPr>
        <p:spPr>
          <a:xfrm>
            <a:off x="5500688" y="1893438"/>
            <a:ext cx="3103562" cy="2697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ED4116A-CF46-4004-B88C-DFA634D1B9F2}"/>
              </a:ext>
            </a:extLst>
          </p:cNvPr>
          <p:cNvSpPr>
            <a:spLocks noGrp="1"/>
          </p:cNvSpPr>
          <p:nvPr>
            <p:ph type="ftr" sz="quarter" idx="15"/>
          </p:nvPr>
        </p:nvSpPr>
        <p:spPr>
          <a:xfrm>
            <a:off x="5500687" y="4591051"/>
            <a:ext cx="3103563" cy="265113"/>
          </a:xfrm>
        </p:spPr>
        <p:txBody>
          <a:bodyPr/>
          <a:lstStyle/>
          <a:p>
            <a:endParaRPr lang="en-US"/>
          </a:p>
        </p:txBody>
      </p:sp>
    </p:spTree>
    <p:extLst>
      <p:ext uri="{BB962C8B-B14F-4D97-AF65-F5344CB8AC3E}">
        <p14:creationId xmlns:p14="http://schemas.microsoft.com/office/powerpoint/2010/main" val="158510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50FCF8D-71D2-A04E-8294-27F85E6FFA35}"/>
              </a:ext>
            </a:extLst>
          </p:cNvPr>
          <p:cNvSpPr>
            <a:spLocks noGrp="1"/>
          </p:cNvSpPr>
          <p:nvPr>
            <p:ph type="body" sz="quarter" idx="10"/>
          </p:nvPr>
        </p:nvSpPr>
        <p:spPr>
          <a:xfrm>
            <a:off x="539750" y="1209675"/>
            <a:ext cx="2982912" cy="307975"/>
          </a:xfrm>
          <a:prstGeom prst="rect">
            <a:avLst/>
          </a:prstGeom>
        </p:spPr>
        <p:txBody>
          <a:bodyPr/>
          <a:lstStyle>
            <a:lvl1pPr>
              <a:defRPr sz="1200" b="0" i="0">
                <a:solidFill>
                  <a:schemeClr val="tx1"/>
                </a:solidFill>
                <a:latin typeface="CiscoSansTT ExtraLight" panose="020B0303020201020303" pitchFamily="34" charset="0"/>
                <a:cs typeface="CiscoSansTT ExtraLight" panose="020B0303020201020303" pitchFamily="34" charset="0"/>
              </a:defRPr>
            </a:lvl1pPr>
            <a:lvl2pPr>
              <a:defRPr sz="1200"/>
            </a:lvl2pPr>
            <a:lvl3pPr>
              <a:defRPr sz="1200"/>
            </a:lvl3pPr>
            <a:lvl4pPr>
              <a:defRPr sz="1200"/>
            </a:lvl4pPr>
            <a:lvl5pPr>
              <a:defRPr sz="1200"/>
            </a:lvl5pPr>
          </a:lstStyle>
          <a:p>
            <a:pPr>
              <a:buClr>
                <a:schemeClr val="lt1"/>
              </a:buClr>
              <a:buSzPts val="2200"/>
              <a:buFont typeface="Helvetica Neue"/>
              <a:buNone/>
            </a:pPr>
            <a:endParaRPr lang="en-US" sz="1200" b="0" i="0" dirty="0">
              <a:solidFill>
                <a:schemeClr val="tx1"/>
              </a:solidFill>
              <a:latin typeface="CiscoSansTT ExtraLight" panose="020B0303020201020303" pitchFamily="34" charset="0"/>
              <a:cs typeface="CiscoSansTT ExtraLight" panose="020B0303020201020303" pitchFamily="34" charset="0"/>
            </a:endParaRPr>
          </a:p>
        </p:txBody>
      </p:sp>
      <p:sp>
        <p:nvSpPr>
          <p:cNvPr id="7" name="Rectangle 6">
            <a:extLst>
              <a:ext uri="{FF2B5EF4-FFF2-40B4-BE49-F238E27FC236}">
                <a16:creationId xmlns:a16="http://schemas.microsoft.com/office/drawing/2014/main" id="{77218BF3-52A6-9345-92A3-879E039166BF}"/>
              </a:ext>
            </a:extLst>
          </p:cNvPr>
          <p:cNvSpPr/>
          <p:nvPr userDrawn="1"/>
        </p:nvSpPr>
        <p:spPr>
          <a:xfrm>
            <a:off x="522575" y="4761571"/>
            <a:ext cx="2544010" cy="111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9">
            <a:extLst>
              <a:ext uri="{FF2B5EF4-FFF2-40B4-BE49-F238E27FC236}">
                <a16:creationId xmlns:a16="http://schemas.microsoft.com/office/drawing/2014/main" id="{9A95AC2F-9EAD-CC4E-865A-376F9679AA5C}"/>
              </a:ext>
            </a:extLst>
          </p:cNvPr>
          <p:cNvSpPr>
            <a:spLocks noGrp="1"/>
          </p:cNvSpPr>
          <p:nvPr>
            <p:ph type="body" sz="quarter" idx="11" hasCustomPrompt="1"/>
          </p:nvPr>
        </p:nvSpPr>
        <p:spPr>
          <a:xfrm>
            <a:off x="539750" y="1552575"/>
            <a:ext cx="3599432" cy="1235581"/>
          </a:xfrm>
          <a:prstGeom prst="rect">
            <a:avLst/>
          </a:prstGeom>
        </p:spPr>
        <p:txBody>
          <a:bodyPr>
            <a:noAutofit/>
          </a:bodyPr>
          <a:lstStyle>
            <a:lvl1pPr>
              <a:defRPr sz="3600" b="0" i="0">
                <a:solidFill>
                  <a:schemeClr val="tx1"/>
                </a:solidFill>
                <a:latin typeface="CiscoSansTT ExtraLight" panose="020B0303020201020303" pitchFamily="34" charset="0"/>
                <a:cs typeface="CiscoSansTT ExtraLight" panose="020B0303020201020303" pitchFamily="34" charset="0"/>
              </a:defRPr>
            </a:lvl1pPr>
          </a:lstStyle>
          <a:p>
            <a:pPr lvl="0"/>
            <a:r>
              <a:rPr lang="en-GB" dirty="0"/>
              <a:t>Click to add title</a:t>
            </a:r>
            <a:endParaRPr lang="en-US" dirty="0"/>
          </a:p>
        </p:txBody>
      </p:sp>
      <p:sp>
        <p:nvSpPr>
          <p:cNvPr id="23" name="Picture Placeholder 22">
            <a:extLst>
              <a:ext uri="{FF2B5EF4-FFF2-40B4-BE49-F238E27FC236}">
                <a16:creationId xmlns:a16="http://schemas.microsoft.com/office/drawing/2014/main" id="{4AF3F36D-8FA3-4219-A5CD-1DB9A6797603}"/>
              </a:ext>
            </a:extLst>
          </p:cNvPr>
          <p:cNvSpPr>
            <a:spLocks noGrp="1"/>
          </p:cNvSpPr>
          <p:nvPr>
            <p:ph type="pic" sz="quarter" idx="15"/>
          </p:nvPr>
        </p:nvSpPr>
        <p:spPr>
          <a:xfrm>
            <a:off x="4695825" y="0"/>
            <a:ext cx="4448174" cy="5143500"/>
          </a:xfrm>
          <a:custGeom>
            <a:avLst/>
            <a:gdLst>
              <a:gd name="connsiteX0" fmla="*/ 2571750 w 4448174"/>
              <a:gd name="connsiteY0" fmla="*/ 0 h 5143500"/>
              <a:gd name="connsiteX1" fmla="*/ 3925599 w 4448174"/>
              <a:gd name="connsiteY1" fmla="*/ 0 h 5143500"/>
              <a:gd name="connsiteX2" fmla="*/ 4146550 w 4448174"/>
              <a:gd name="connsiteY2" fmla="*/ 0 h 5143500"/>
              <a:gd name="connsiteX3" fmla="*/ 4448174 w 4448174"/>
              <a:gd name="connsiteY3" fmla="*/ 0 h 5143500"/>
              <a:gd name="connsiteX4" fmla="*/ 4448174 w 4448174"/>
              <a:gd name="connsiteY4" fmla="*/ 5143500 h 5143500"/>
              <a:gd name="connsiteX5" fmla="*/ 4146550 w 4448174"/>
              <a:gd name="connsiteY5" fmla="*/ 5143500 h 5143500"/>
              <a:gd name="connsiteX6" fmla="*/ 3925599 w 4448174"/>
              <a:gd name="connsiteY6" fmla="*/ 5143500 h 5143500"/>
              <a:gd name="connsiteX7" fmla="*/ 2571750 w 4448174"/>
              <a:gd name="connsiteY7" fmla="*/ 5143500 h 5143500"/>
              <a:gd name="connsiteX8" fmla="*/ 0 w 4448174"/>
              <a:gd name="connsiteY8" fmla="*/ 2571750 h 5143500"/>
              <a:gd name="connsiteX9" fmla="*/ 2571750 w 4448174"/>
              <a:gd name="connsiteY9"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8174" h="5143500">
                <a:moveTo>
                  <a:pt x="2571750" y="0"/>
                </a:moveTo>
                <a:lnTo>
                  <a:pt x="3925599" y="0"/>
                </a:lnTo>
                <a:lnTo>
                  <a:pt x="4146550" y="0"/>
                </a:lnTo>
                <a:lnTo>
                  <a:pt x="4448174" y="0"/>
                </a:lnTo>
                <a:lnTo>
                  <a:pt x="4448174" y="5143500"/>
                </a:lnTo>
                <a:lnTo>
                  <a:pt x="4146550" y="5143500"/>
                </a:lnTo>
                <a:lnTo>
                  <a:pt x="3925599" y="5143500"/>
                </a:lnTo>
                <a:lnTo>
                  <a:pt x="2571750" y="5143500"/>
                </a:lnTo>
                <a:cubicBezTo>
                  <a:pt x="1151412" y="5143500"/>
                  <a:pt x="0" y="3992088"/>
                  <a:pt x="0" y="2571750"/>
                </a:cubicBezTo>
                <a:cubicBezTo>
                  <a:pt x="0" y="1151412"/>
                  <a:pt x="1151412" y="0"/>
                  <a:pt x="2571750" y="0"/>
                </a:cubicBezTo>
                <a:close/>
              </a:path>
            </a:pathLst>
          </a:custGeom>
          <a:solidFill>
            <a:srgbClr val="EDF1F6"/>
          </a:solidFill>
        </p:spPr>
        <p:txBody>
          <a:bodyPr wrap="square">
            <a:noAutofit/>
          </a:bodyPr>
          <a:lstStyle/>
          <a:p>
            <a:endParaRPr lang="en-US" dirty="0"/>
          </a:p>
        </p:txBody>
      </p:sp>
      <p:sp>
        <p:nvSpPr>
          <p:cNvPr id="21" name="Picture Placeholder 10">
            <a:extLst>
              <a:ext uri="{FF2B5EF4-FFF2-40B4-BE49-F238E27FC236}">
                <a16:creationId xmlns:a16="http://schemas.microsoft.com/office/drawing/2014/main" id="{9442949A-ED6E-4DA8-9A45-1668588B47B1}"/>
              </a:ext>
            </a:extLst>
          </p:cNvPr>
          <p:cNvSpPr>
            <a:spLocks noGrp="1"/>
          </p:cNvSpPr>
          <p:nvPr>
            <p:ph type="pic" sz="quarter" idx="13"/>
          </p:nvPr>
        </p:nvSpPr>
        <p:spPr>
          <a:xfrm>
            <a:off x="5004752" y="3810000"/>
            <a:ext cx="918872" cy="91887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en-US" dirty="0"/>
          </a:p>
        </p:txBody>
      </p:sp>
    </p:spTree>
    <p:extLst>
      <p:ext uri="{BB962C8B-B14F-4D97-AF65-F5344CB8AC3E}">
        <p14:creationId xmlns:p14="http://schemas.microsoft.com/office/powerpoint/2010/main" val="67677652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oint Lis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D26312F-CA6A-45D5-9C6C-0228BE4FD2ED}"/>
              </a:ext>
            </a:extLst>
          </p:cNvPr>
          <p:cNvSpPr>
            <a:spLocks noGrp="1"/>
          </p:cNvSpPr>
          <p:nvPr>
            <p:ph type="pic" sz="quarter" idx="15"/>
          </p:nvPr>
        </p:nvSpPr>
        <p:spPr>
          <a:xfrm>
            <a:off x="4794875" y="670475"/>
            <a:ext cx="991800" cy="4473024"/>
          </a:xfrm>
          <a:custGeom>
            <a:avLst/>
            <a:gdLst>
              <a:gd name="connsiteX0" fmla="*/ 486101 w 991800"/>
              <a:gd name="connsiteY0" fmla="*/ 0 h 4473024"/>
              <a:gd name="connsiteX1" fmla="*/ 505699 w 991800"/>
              <a:gd name="connsiteY1" fmla="*/ 0 h 4473024"/>
              <a:gd name="connsiteX2" fmla="*/ 991800 w 991800"/>
              <a:gd name="connsiteY2" fmla="*/ 486101 h 4473024"/>
              <a:gd name="connsiteX3" fmla="*/ 991800 w 991800"/>
              <a:gd name="connsiteY3" fmla="*/ 4473024 h 4473024"/>
              <a:gd name="connsiteX4" fmla="*/ 0 w 991800"/>
              <a:gd name="connsiteY4" fmla="*/ 4473024 h 4473024"/>
              <a:gd name="connsiteX5" fmla="*/ 0 w 991800"/>
              <a:gd name="connsiteY5" fmla="*/ 486101 h 4473024"/>
              <a:gd name="connsiteX6" fmla="*/ 486101 w 991800"/>
              <a:gd name="connsiteY6" fmla="*/ 0 h 44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00" h="4473024">
                <a:moveTo>
                  <a:pt x="486101" y="0"/>
                </a:moveTo>
                <a:lnTo>
                  <a:pt x="505699" y="0"/>
                </a:lnTo>
                <a:cubicBezTo>
                  <a:pt x="774165" y="0"/>
                  <a:pt x="991800" y="217635"/>
                  <a:pt x="991800" y="486101"/>
                </a:cubicBezTo>
                <a:lnTo>
                  <a:pt x="991800" y="4473024"/>
                </a:lnTo>
                <a:lnTo>
                  <a:pt x="0" y="4473024"/>
                </a:lnTo>
                <a:lnTo>
                  <a:pt x="0" y="486101"/>
                </a:lnTo>
                <a:cubicBezTo>
                  <a:pt x="0" y="217635"/>
                  <a:pt x="217635" y="0"/>
                  <a:pt x="486101" y="0"/>
                </a:cubicBezTo>
                <a:close/>
              </a:path>
            </a:pathLst>
          </a:custGeom>
          <a:solidFill>
            <a:srgbClr val="F5F6F9"/>
          </a:solidFill>
        </p:spPr>
        <p:txBody>
          <a:bodyPr wrap="square">
            <a:noAutofit/>
          </a:bodyPr>
          <a:lstStyle>
            <a:lvl1pPr>
              <a:defRPr>
                <a:noFill/>
              </a:defRPr>
            </a:lvl1pPr>
          </a:lstStyle>
          <a:p>
            <a:endParaRPr lang="en-US"/>
          </a:p>
        </p:txBody>
      </p:sp>
      <p:sp>
        <p:nvSpPr>
          <p:cNvPr id="16" name="Picture Placeholder 15">
            <a:extLst>
              <a:ext uri="{FF2B5EF4-FFF2-40B4-BE49-F238E27FC236}">
                <a16:creationId xmlns:a16="http://schemas.microsoft.com/office/drawing/2014/main" id="{BCD01C55-168C-4557-8869-5CE381C20B48}"/>
              </a:ext>
            </a:extLst>
          </p:cNvPr>
          <p:cNvSpPr>
            <a:spLocks noGrp="1"/>
          </p:cNvSpPr>
          <p:nvPr>
            <p:ph type="pic" sz="quarter" idx="14"/>
          </p:nvPr>
        </p:nvSpPr>
        <p:spPr>
          <a:xfrm>
            <a:off x="533403" y="1"/>
            <a:ext cx="1815899" cy="2857425"/>
          </a:xfrm>
          <a:custGeom>
            <a:avLst/>
            <a:gdLst>
              <a:gd name="connsiteX0" fmla="*/ 0 w 1815899"/>
              <a:gd name="connsiteY0" fmla="*/ 0 h 2857425"/>
              <a:gd name="connsiteX1" fmla="*/ 1815899 w 1815899"/>
              <a:gd name="connsiteY1" fmla="*/ 0 h 2857425"/>
              <a:gd name="connsiteX2" fmla="*/ 1815899 w 1815899"/>
              <a:gd name="connsiteY2" fmla="*/ 1949475 h 2857425"/>
              <a:gd name="connsiteX3" fmla="*/ 907949 w 1815899"/>
              <a:gd name="connsiteY3" fmla="*/ 2857425 h 2857425"/>
              <a:gd name="connsiteX4" fmla="*/ 4687 w 1815899"/>
              <a:gd name="connsiteY4" fmla="*/ 2042308 h 2857425"/>
              <a:gd name="connsiteX5" fmla="*/ 0 w 1815899"/>
              <a:gd name="connsiteY5" fmla="*/ 1949495 h 28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5899" h="2857425">
                <a:moveTo>
                  <a:pt x="0" y="0"/>
                </a:moveTo>
                <a:lnTo>
                  <a:pt x="1815899" y="0"/>
                </a:lnTo>
                <a:lnTo>
                  <a:pt x="1815899" y="1949475"/>
                </a:lnTo>
                <a:cubicBezTo>
                  <a:pt x="1815899" y="2450922"/>
                  <a:pt x="1409396" y="2857425"/>
                  <a:pt x="907949" y="2857425"/>
                </a:cubicBezTo>
                <a:cubicBezTo>
                  <a:pt x="437842" y="2857425"/>
                  <a:pt x="51183" y="2500147"/>
                  <a:pt x="4687" y="2042308"/>
                </a:cubicBezTo>
                <a:lnTo>
                  <a:pt x="0" y="1949495"/>
                </a:lnTo>
                <a:close/>
              </a:path>
            </a:pathLst>
          </a:custGeom>
          <a:solidFill>
            <a:srgbClr val="F5F6F9"/>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id="{84D09F35-CDD7-40E9-B917-41C86FE1F940}"/>
              </a:ext>
            </a:extLst>
          </p:cNvPr>
          <p:cNvSpPr>
            <a:spLocks noGrp="1"/>
          </p:cNvSpPr>
          <p:nvPr>
            <p:ph type="pic" sz="quarter" idx="16"/>
          </p:nvPr>
        </p:nvSpPr>
        <p:spPr>
          <a:xfrm>
            <a:off x="5028476" y="1193173"/>
            <a:ext cx="524600" cy="523800"/>
          </a:xfrm>
          <a:prstGeom prst="ellipse">
            <a:avLst/>
          </a:prstGeom>
          <a:solidFill>
            <a:schemeClr val="bg1"/>
          </a:solidFill>
          <a:ln w="101600">
            <a:solidFill>
              <a:schemeClr val="bg1"/>
            </a:solidFill>
          </a:ln>
        </p:spPr>
        <p:txBody>
          <a:bodyPr/>
          <a:lstStyle>
            <a:lvl1pPr>
              <a:defRPr>
                <a:noFill/>
              </a:defRPr>
            </a:lvl1pPr>
          </a:lstStyle>
          <a:p>
            <a:endParaRPr lang="en-US"/>
          </a:p>
        </p:txBody>
      </p:sp>
      <p:sp>
        <p:nvSpPr>
          <p:cNvPr id="19" name="Picture Placeholder 17">
            <a:extLst>
              <a:ext uri="{FF2B5EF4-FFF2-40B4-BE49-F238E27FC236}">
                <a16:creationId xmlns:a16="http://schemas.microsoft.com/office/drawing/2014/main" id="{EAC09DE8-D1C7-404C-AAB0-4968B9C83774}"/>
              </a:ext>
            </a:extLst>
          </p:cNvPr>
          <p:cNvSpPr>
            <a:spLocks noGrp="1"/>
          </p:cNvSpPr>
          <p:nvPr>
            <p:ph type="pic" sz="quarter" idx="17"/>
          </p:nvPr>
        </p:nvSpPr>
        <p:spPr>
          <a:xfrm>
            <a:off x="5028476" y="2309850"/>
            <a:ext cx="524600" cy="523800"/>
          </a:xfrm>
          <a:prstGeom prst="ellipse">
            <a:avLst/>
          </a:prstGeom>
          <a:solidFill>
            <a:schemeClr val="bg1"/>
          </a:solidFill>
          <a:ln w="101600">
            <a:solidFill>
              <a:schemeClr val="bg1"/>
            </a:solidFill>
          </a:ln>
        </p:spPr>
        <p:txBody>
          <a:bodyPr/>
          <a:lstStyle>
            <a:lvl1pPr>
              <a:defRPr>
                <a:noFill/>
              </a:defRPr>
            </a:lvl1pPr>
          </a:lstStyle>
          <a:p>
            <a:endParaRPr lang="en-US"/>
          </a:p>
        </p:txBody>
      </p:sp>
      <p:sp>
        <p:nvSpPr>
          <p:cNvPr id="20" name="Picture Placeholder 17">
            <a:extLst>
              <a:ext uri="{FF2B5EF4-FFF2-40B4-BE49-F238E27FC236}">
                <a16:creationId xmlns:a16="http://schemas.microsoft.com/office/drawing/2014/main" id="{B5066F44-6BA8-4DF5-A2BD-5E2192D7EC56}"/>
              </a:ext>
            </a:extLst>
          </p:cNvPr>
          <p:cNvSpPr>
            <a:spLocks noGrp="1"/>
          </p:cNvSpPr>
          <p:nvPr>
            <p:ph type="pic" sz="quarter" idx="18"/>
          </p:nvPr>
        </p:nvSpPr>
        <p:spPr>
          <a:xfrm>
            <a:off x="5028476" y="3447614"/>
            <a:ext cx="524600" cy="523800"/>
          </a:xfrm>
          <a:prstGeom prst="ellipse">
            <a:avLst/>
          </a:prstGeom>
          <a:solidFill>
            <a:schemeClr val="bg1"/>
          </a:solidFill>
          <a:ln w="101600">
            <a:solidFill>
              <a:schemeClr val="bg1"/>
            </a:solidFill>
          </a:ln>
        </p:spPr>
        <p:txBody>
          <a:bodyPr/>
          <a:lstStyle>
            <a:lvl1pPr>
              <a:defRPr>
                <a:noFill/>
              </a:defRPr>
            </a:lvl1pPr>
          </a:lstStyle>
          <a:p>
            <a:endParaRPr lang="en-US"/>
          </a:p>
        </p:txBody>
      </p:sp>
      <p:sp>
        <p:nvSpPr>
          <p:cNvPr id="2" name="Title 1">
            <a:extLst>
              <a:ext uri="{FF2B5EF4-FFF2-40B4-BE49-F238E27FC236}">
                <a16:creationId xmlns:a16="http://schemas.microsoft.com/office/drawing/2014/main" id="{135F4FBF-1C16-4019-96AE-593F2EB4B814}"/>
              </a:ext>
            </a:extLst>
          </p:cNvPr>
          <p:cNvSpPr>
            <a:spLocks noGrp="1"/>
          </p:cNvSpPr>
          <p:nvPr>
            <p:ph type="title"/>
          </p:nvPr>
        </p:nvSpPr>
        <p:spPr>
          <a:xfrm>
            <a:off x="539752" y="3241675"/>
            <a:ext cx="3397250" cy="1349375"/>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4FEBB6A2-738C-42B5-8F61-FE9334B0E5E6}"/>
              </a:ext>
            </a:extLst>
          </p:cNvPr>
          <p:cNvSpPr>
            <a:spLocks noGrp="1"/>
          </p:cNvSpPr>
          <p:nvPr>
            <p:ph type="ftr" sz="quarter" idx="19"/>
          </p:nvPr>
        </p:nvSpPr>
        <p:spPr>
          <a:xfrm>
            <a:off x="5915025" y="4591051"/>
            <a:ext cx="2689225" cy="265113"/>
          </a:xfrm>
        </p:spPr>
        <p:txBody>
          <a:bodyPr/>
          <a:lstStyle/>
          <a:p>
            <a:endParaRPr lang="en-US"/>
          </a:p>
        </p:txBody>
      </p:sp>
      <p:sp>
        <p:nvSpPr>
          <p:cNvPr id="5" name="Text Placeholder 4">
            <a:extLst>
              <a:ext uri="{FF2B5EF4-FFF2-40B4-BE49-F238E27FC236}">
                <a16:creationId xmlns:a16="http://schemas.microsoft.com/office/drawing/2014/main" id="{DA22C840-32C0-4ACC-A03B-72B75373E0A5}"/>
              </a:ext>
            </a:extLst>
          </p:cNvPr>
          <p:cNvSpPr>
            <a:spLocks noGrp="1"/>
          </p:cNvSpPr>
          <p:nvPr>
            <p:ph type="body" sz="quarter" idx="20"/>
          </p:nvPr>
        </p:nvSpPr>
        <p:spPr>
          <a:xfrm>
            <a:off x="5915026" y="1132018"/>
            <a:ext cx="2689224" cy="646112"/>
          </a:xfrm>
        </p:spPr>
        <p:txBody>
          <a:bodyPr anchor="ctr"/>
          <a:lstStyle>
            <a:lvl1pPr>
              <a:spcAft>
                <a:spcPts val="900"/>
              </a:spcAft>
              <a:defRPr sz="1350"/>
            </a:lvl1pPr>
            <a:lvl2pPr>
              <a:defRPr sz="1350"/>
            </a:lvl2pPr>
            <a:lvl3pPr>
              <a:defRPr sz="1350"/>
            </a:lvl3pPr>
            <a:lvl4pPr>
              <a:defRPr sz="1350"/>
            </a:lvl4pPr>
            <a:lvl5pPr>
              <a:defRPr sz="1350"/>
            </a:lvl5pPr>
          </a:lstStyle>
          <a:p>
            <a:pPr lvl="0"/>
            <a:r>
              <a:rPr lang="en-US"/>
              <a:t>Click to edit Master text styles</a:t>
            </a:r>
          </a:p>
        </p:txBody>
      </p:sp>
      <p:sp>
        <p:nvSpPr>
          <p:cNvPr id="26" name="Text Placeholder 4">
            <a:extLst>
              <a:ext uri="{FF2B5EF4-FFF2-40B4-BE49-F238E27FC236}">
                <a16:creationId xmlns:a16="http://schemas.microsoft.com/office/drawing/2014/main" id="{406B13E9-6D62-421B-9AC1-C0F72DE11A0F}"/>
              </a:ext>
            </a:extLst>
          </p:cNvPr>
          <p:cNvSpPr>
            <a:spLocks noGrp="1"/>
          </p:cNvSpPr>
          <p:nvPr>
            <p:ph type="body" sz="quarter" idx="21"/>
          </p:nvPr>
        </p:nvSpPr>
        <p:spPr>
          <a:xfrm>
            <a:off x="5915026" y="2248695"/>
            <a:ext cx="2689224" cy="646112"/>
          </a:xfrm>
        </p:spPr>
        <p:txBody>
          <a:bodyPr anchor="ctr"/>
          <a:lstStyle>
            <a:lvl1pPr>
              <a:spcAft>
                <a:spcPts val="900"/>
              </a:spcAft>
              <a:defRPr sz="1350"/>
            </a:lvl1pPr>
            <a:lvl2pPr>
              <a:defRPr sz="1350"/>
            </a:lvl2pPr>
            <a:lvl3pPr>
              <a:defRPr sz="1350"/>
            </a:lvl3pPr>
            <a:lvl4pPr>
              <a:defRPr sz="1350"/>
            </a:lvl4pPr>
            <a:lvl5pPr>
              <a:defRPr sz="1350"/>
            </a:lvl5pPr>
          </a:lstStyle>
          <a:p>
            <a:pPr lvl="0"/>
            <a:r>
              <a:rPr lang="en-US"/>
              <a:t>Click to edit Master text styles</a:t>
            </a:r>
          </a:p>
        </p:txBody>
      </p:sp>
      <p:sp>
        <p:nvSpPr>
          <p:cNvPr id="27" name="Text Placeholder 4">
            <a:extLst>
              <a:ext uri="{FF2B5EF4-FFF2-40B4-BE49-F238E27FC236}">
                <a16:creationId xmlns:a16="http://schemas.microsoft.com/office/drawing/2014/main" id="{E00A20ED-DF6E-4547-ACF5-5767A53FBA68}"/>
              </a:ext>
            </a:extLst>
          </p:cNvPr>
          <p:cNvSpPr>
            <a:spLocks noGrp="1"/>
          </p:cNvSpPr>
          <p:nvPr>
            <p:ph type="body" sz="quarter" idx="22"/>
          </p:nvPr>
        </p:nvSpPr>
        <p:spPr>
          <a:xfrm>
            <a:off x="5915026" y="3386458"/>
            <a:ext cx="2689224" cy="646112"/>
          </a:xfrm>
        </p:spPr>
        <p:txBody>
          <a:bodyPr anchor="ctr"/>
          <a:lstStyle>
            <a:lvl1pPr>
              <a:spcAft>
                <a:spcPts val="900"/>
              </a:spcAft>
              <a:defRPr sz="1350"/>
            </a:lvl1pPr>
            <a:lvl2pPr>
              <a:defRPr sz="1350"/>
            </a:lvl2pPr>
            <a:lvl3pPr>
              <a:defRPr sz="1350"/>
            </a:lvl3pPr>
            <a:lvl4pPr>
              <a:defRPr sz="1350"/>
            </a:lvl4pPr>
            <a:lvl5pPr>
              <a:defRPr sz="1350"/>
            </a:lvl5pPr>
          </a:lstStyle>
          <a:p>
            <a:pPr lvl="0"/>
            <a:r>
              <a:rPr lang="en-US"/>
              <a:t>Click to edit Master text styles</a:t>
            </a:r>
          </a:p>
        </p:txBody>
      </p:sp>
    </p:spTree>
    <p:extLst>
      <p:ext uri="{BB962C8B-B14F-4D97-AF65-F5344CB8AC3E}">
        <p14:creationId xmlns:p14="http://schemas.microsoft.com/office/powerpoint/2010/main" val="2484696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duct Showcas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7D1745F-7441-4EF3-A130-8C453490C22F}"/>
              </a:ext>
            </a:extLst>
          </p:cNvPr>
          <p:cNvSpPr>
            <a:spLocks noGrp="1"/>
          </p:cNvSpPr>
          <p:nvPr>
            <p:ph type="body" sz="quarter" idx="14"/>
          </p:nvPr>
        </p:nvSpPr>
        <p:spPr>
          <a:xfrm>
            <a:off x="5243513" y="2365376"/>
            <a:ext cx="3360737" cy="625475"/>
          </a:xfrm>
        </p:spPr>
        <p:txBody>
          <a:bodyPr>
            <a:noAutofit/>
          </a:bodyPr>
          <a:lstStyle>
            <a:lvl1pPr>
              <a:defRPr>
                <a:latin typeface="+mn-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E674CEC4-E67F-1248-A499-B15645D72FA7}"/>
              </a:ext>
            </a:extLst>
          </p:cNvPr>
          <p:cNvSpPr>
            <a:spLocks noGrp="1"/>
          </p:cNvSpPr>
          <p:nvPr>
            <p:ph type="body" sz="quarter" idx="13"/>
          </p:nvPr>
        </p:nvSpPr>
        <p:spPr>
          <a:xfrm>
            <a:off x="5243513" y="3054350"/>
            <a:ext cx="3360738" cy="276225"/>
          </a:xfrm>
          <a:prstGeom prst="rect">
            <a:avLst/>
          </a:prstGeom>
        </p:spPr>
        <p:txBody>
          <a:bodyPr>
            <a:noAutofit/>
          </a:bodyPr>
          <a:lstStyle>
            <a:lvl1pPr>
              <a:defRPr sz="1350" b="0" i="0">
                <a:solidFill>
                  <a:schemeClr val="accent1"/>
                </a:solidFill>
                <a:latin typeface="+mn-lt"/>
                <a:cs typeface="CiscoSansTT ExtraLight" panose="020B0303020201020303" pitchFamily="34" charset="0"/>
              </a:defRPr>
            </a:lvl1pPr>
          </a:lstStyle>
          <a:p>
            <a:pPr>
              <a:lnSpc>
                <a:spcPct val="115000"/>
              </a:lnSpc>
            </a:pPr>
            <a:endParaRPr lang="en-US">
              <a:solidFill>
                <a:schemeClr val="accent1"/>
              </a:solidFill>
              <a:latin typeface="CiscoSansTT ExtraLight" panose="020B0303020201020303" pitchFamily="34" charset="0"/>
              <a:cs typeface="CiscoSansTT ExtraLight" panose="020B0303020201020303" pitchFamily="34" charset="0"/>
              <a:sym typeface="Helvetica Neue Light"/>
            </a:endParaRPr>
          </a:p>
        </p:txBody>
      </p:sp>
      <p:sp>
        <p:nvSpPr>
          <p:cNvPr id="14" name="Text Placeholder 13">
            <a:extLst>
              <a:ext uri="{FF2B5EF4-FFF2-40B4-BE49-F238E27FC236}">
                <a16:creationId xmlns:a16="http://schemas.microsoft.com/office/drawing/2014/main" id="{4962D45B-C6EB-254C-834A-83FDBA682DFE}"/>
              </a:ext>
            </a:extLst>
          </p:cNvPr>
          <p:cNvSpPr>
            <a:spLocks noGrp="1"/>
          </p:cNvSpPr>
          <p:nvPr>
            <p:ph type="body" sz="quarter" idx="10"/>
          </p:nvPr>
        </p:nvSpPr>
        <p:spPr>
          <a:xfrm>
            <a:off x="5243513" y="2051051"/>
            <a:ext cx="3360738" cy="276225"/>
          </a:xfrm>
          <a:prstGeom prst="rect">
            <a:avLst/>
          </a:prstGeom>
        </p:spPr>
        <p:txBody>
          <a:bodyPr>
            <a:noAutofit/>
          </a:bodyPr>
          <a:lstStyle>
            <a:lvl1pPr>
              <a:defRPr sz="1350" b="0" i="0">
                <a:solidFill>
                  <a:schemeClr val="accent1"/>
                </a:solidFill>
                <a:latin typeface="+mn-lt"/>
                <a:cs typeface="CiscoSansTT ExtraLight" panose="020B0303020201020303" pitchFamily="34" charset="0"/>
              </a:defRPr>
            </a:lvl1pPr>
          </a:lstStyle>
          <a:p>
            <a:pPr>
              <a:lnSpc>
                <a:spcPct val="115000"/>
              </a:lnSpc>
            </a:pPr>
            <a:endParaRPr lang="en-US">
              <a:solidFill>
                <a:schemeClr val="accent1"/>
              </a:solidFill>
              <a:latin typeface="CiscoSansTT ExtraLight" panose="020B0303020201020303" pitchFamily="34" charset="0"/>
              <a:cs typeface="CiscoSansTT ExtraLight" panose="020B0303020201020303" pitchFamily="34" charset="0"/>
              <a:sym typeface="Helvetica Neue Light"/>
            </a:endParaRPr>
          </a:p>
        </p:txBody>
      </p:sp>
      <p:sp>
        <p:nvSpPr>
          <p:cNvPr id="2" name="Title 1">
            <a:extLst>
              <a:ext uri="{FF2B5EF4-FFF2-40B4-BE49-F238E27FC236}">
                <a16:creationId xmlns:a16="http://schemas.microsoft.com/office/drawing/2014/main" id="{E9A02D8B-89F4-4618-BDD2-D9ABD27D9FCF}"/>
              </a:ext>
            </a:extLst>
          </p:cNvPr>
          <p:cNvSpPr>
            <a:spLocks noGrp="1"/>
          </p:cNvSpPr>
          <p:nvPr>
            <p:ph type="title"/>
          </p:nvPr>
        </p:nvSpPr>
        <p:spPr>
          <a:xfrm>
            <a:off x="5243513" y="866775"/>
            <a:ext cx="3360738" cy="1022747"/>
          </a:xfrm>
        </p:spPr>
        <p:txBody>
          <a:bodyPr/>
          <a:lstStyle/>
          <a:p>
            <a:r>
              <a:rPr lang="en-US"/>
              <a:t>Click to edit Master title style</a:t>
            </a:r>
          </a:p>
        </p:txBody>
      </p:sp>
      <p:sp>
        <p:nvSpPr>
          <p:cNvPr id="8" name="Text Placeholder 3">
            <a:extLst>
              <a:ext uri="{FF2B5EF4-FFF2-40B4-BE49-F238E27FC236}">
                <a16:creationId xmlns:a16="http://schemas.microsoft.com/office/drawing/2014/main" id="{E30E99D0-CB64-46C5-AB05-E49F19D237D4}"/>
              </a:ext>
            </a:extLst>
          </p:cNvPr>
          <p:cNvSpPr>
            <a:spLocks noGrp="1"/>
          </p:cNvSpPr>
          <p:nvPr>
            <p:ph type="body" sz="quarter" idx="15"/>
          </p:nvPr>
        </p:nvSpPr>
        <p:spPr>
          <a:xfrm>
            <a:off x="5243513" y="3363913"/>
            <a:ext cx="3360737" cy="625475"/>
          </a:xfrm>
        </p:spPr>
        <p:txBody>
          <a:bodyPr>
            <a:noAutofit/>
          </a:bodyPr>
          <a:lstStyle>
            <a:lvl1pPr>
              <a:defRPr>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FF2958B-ECB9-4474-B920-1D74DD1E8BDF}"/>
              </a:ext>
            </a:extLst>
          </p:cNvPr>
          <p:cNvSpPr>
            <a:spLocks noGrp="1"/>
          </p:cNvSpPr>
          <p:nvPr>
            <p:ph type="ftr" sz="quarter" idx="16"/>
          </p:nvPr>
        </p:nvSpPr>
        <p:spPr>
          <a:xfrm>
            <a:off x="3224213" y="4591051"/>
            <a:ext cx="5380037" cy="265113"/>
          </a:xfrm>
        </p:spPr>
        <p:txBody>
          <a:bodyPr/>
          <a:lstStyle/>
          <a:p>
            <a:endParaRPr lang="en-US"/>
          </a:p>
        </p:txBody>
      </p:sp>
    </p:spTree>
    <p:extLst>
      <p:ext uri="{BB962C8B-B14F-4D97-AF65-F5344CB8AC3E}">
        <p14:creationId xmlns:p14="http://schemas.microsoft.com/office/powerpoint/2010/main" val="3683540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00F3F9D-2E2B-4B92-9723-00F12CB5D7B2}"/>
              </a:ext>
            </a:extLst>
          </p:cNvPr>
          <p:cNvSpPr>
            <a:spLocks noGrp="1"/>
          </p:cNvSpPr>
          <p:nvPr>
            <p:ph type="pic" sz="quarter" idx="13"/>
          </p:nvPr>
        </p:nvSpPr>
        <p:spPr>
          <a:xfrm>
            <a:off x="0" y="0"/>
            <a:ext cx="9143992" cy="5143500"/>
          </a:xfrm>
          <a:prstGeom prst="rect">
            <a:avLst/>
          </a:prstGeom>
          <a:solidFill>
            <a:srgbClr val="EDF1F6"/>
          </a:solidFill>
        </p:spPr>
        <p:txBody>
          <a:bodyPr/>
          <a:lstStyle>
            <a:lvl1pPr>
              <a:defRPr>
                <a:noFill/>
              </a:defRPr>
            </a:lvl1pPr>
          </a:lstStyle>
          <a:p>
            <a:endParaRPr lang="en-US"/>
          </a:p>
        </p:txBody>
      </p:sp>
      <p:sp>
        <p:nvSpPr>
          <p:cNvPr id="7" name="Picture Placeholder 6">
            <a:extLst>
              <a:ext uri="{FF2B5EF4-FFF2-40B4-BE49-F238E27FC236}">
                <a16:creationId xmlns:a16="http://schemas.microsoft.com/office/drawing/2014/main" id="{51720427-F808-43DE-A913-D4F7F53E551D}"/>
              </a:ext>
            </a:extLst>
          </p:cNvPr>
          <p:cNvSpPr>
            <a:spLocks noGrp="1"/>
          </p:cNvSpPr>
          <p:nvPr>
            <p:ph type="pic" sz="quarter" idx="14"/>
          </p:nvPr>
        </p:nvSpPr>
        <p:spPr>
          <a:xfrm>
            <a:off x="1" y="0"/>
            <a:ext cx="9147175" cy="5143500"/>
          </a:xfrm>
          <a:prstGeom prst="rect">
            <a:avLst/>
          </a:prstGeom>
          <a:blipFill>
            <a:blip r:embed="rId2"/>
            <a:stretch>
              <a:fillRect/>
            </a:stretch>
          </a:blipFill>
        </p:spPr>
        <p:txBody>
          <a:bodyPr/>
          <a:lstStyle>
            <a:lvl1pPr>
              <a:defRPr>
                <a:noFill/>
              </a:defRPr>
            </a:lvl1pPr>
          </a:lstStyle>
          <a:p>
            <a:endParaRPr lang="en-US"/>
          </a:p>
        </p:txBody>
      </p:sp>
      <p:sp>
        <p:nvSpPr>
          <p:cNvPr id="16" name="Picture Placeholder 15">
            <a:extLst>
              <a:ext uri="{FF2B5EF4-FFF2-40B4-BE49-F238E27FC236}">
                <a16:creationId xmlns:a16="http://schemas.microsoft.com/office/drawing/2014/main" id="{5634DC94-63CE-4DDF-8051-D07C98B07344}"/>
              </a:ext>
            </a:extLst>
          </p:cNvPr>
          <p:cNvSpPr>
            <a:spLocks noGrp="1"/>
          </p:cNvSpPr>
          <p:nvPr>
            <p:ph type="pic" sz="quarter" idx="15"/>
          </p:nvPr>
        </p:nvSpPr>
        <p:spPr>
          <a:xfrm>
            <a:off x="929883" y="820978"/>
            <a:ext cx="424996" cy="346520"/>
          </a:xfrm>
          <a:prstGeom prst="rect">
            <a:avLst/>
          </a:prstGeom>
          <a:blipFill>
            <a:blip r:embed="rId3"/>
            <a:stretch>
              <a:fillRect/>
            </a:stretch>
          </a:blipFill>
        </p:spPr>
        <p:txBody>
          <a:bodyPr/>
          <a:lstStyle>
            <a:lvl1pPr>
              <a:defRPr>
                <a:noFill/>
              </a:defRPr>
            </a:lvl1pPr>
          </a:lstStyle>
          <a:p>
            <a:endParaRPr lang="en-US"/>
          </a:p>
        </p:txBody>
      </p:sp>
      <p:sp>
        <p:nvSpPr>
          <p:cNvPr id="8" name="Text Placeholder 9">
            <a:extLst>
              <a:ext uri="{FF2B5EF4-FFF2-40B4-BE49-F238E27FC236}">
                <a16:creationId xmlns:a16="http://schemas.microsoft.com/office/drawing/2014/main" id="{7026F21A-7268-2643-AFAB-66A39B9C6E3C}"/>
              </a:ext>
            </a:extLst>
          </p:cNvPr>
          <p:cNvSpPr>
            <a:spLocks noGrp="1"/>
          </p:cNvSpPr>
          <p:nvPr>
            <p:ph type="body" sz="quarter" idx="12" hasCustomPrompt="1"/>
          </p:nvPr>
        </p:nvSpPr>
        <p:spPr>
          <a:xfrm>
            <a:off x="1445284" y="1060289"/>
            <a:ext cx="3836100" cy="1863709"/>
          </a:xfrm>
          <a:prstGeom prst="rect">
            <a:avLst/>
          </a:prstGeom>
        </p:spPr>
        <p:txBody>
          <a:bodyPr>
            <a:normAutofit/>
          </a:bodyPr>
          <a:lstStyle>
            <a:lvl1pPr>
              <a:defRPr sz="2100" b="0" i="0">
                <a:solidFill>
                  <a:schemeClr val="bg1"/>
                </a:solidFill>
                <a:latin typeface="+mn-lt"/>
                <a:cs typeface="CiscoSansTT ExtraLight" panose="020B0303020201020303" pitchFamily="34" charset="0"/>
              </a:defRPr>
            </a:lvl1pPr>
          </a:lstStyle>
          <a:p>
            <a:pPr lvl="0"/>
            <a:r>
              <a:rPr lang="en-GB"/>
              <a:t>Click to add title</a:t>
            </a:r>
            <a:endParaRPr lang="en-US"/>
          </a:p>
        </p:txBody>
      </p:sp>
      <p:sp>
        <p:nvSpPr>
          <p:cNvPr id="11" name="Rectangle 10">
            <a:extLst>
              <a:ext uri="{FF2B5EF4-FFF2-40B4-BE49-F238E27FC236}">
                <a16:creationId xmlns:a16="http://schemas.microsoft.com/office/drawing/2014/main" id="{80A1A6A2-D12D-4F94-831A-110B03FB0349}"/>
              </a:ext>
            </a:extLst>
          </p:cNvPr>
          <p:cNvSpPr/>
          <p:nvPr userDrawn="1"/>
        </p:nvSpPr>
        <p:spPr>
          <a:xfrm>
            <a:off x="-1" y="-633581"/>
            <a:ext cx="9147175" cy="562185"/>
          </a:xfrm>
          <a:prstGeom prst="rect">
            <a:avLst/>
          </a:prstGeom>
          <a:solidFill>
            <a:srgbClr val="EDF1F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a:solidFill>
                  <a:schemeClr val="tx1"/>
                </a:solidFill>
              </a:rPr>
              <a:t>PLEASE NOTE:</a:t>
            </a:r>
          </a:p>
          <a:p>
            <a:pPr algn="ctr"/>
            <a:r>
              <a:rPr lang="en-US" sz="1500">
                <a:solidFill>
                  <a:schemeClr val="tx1"/>
                </a:solidFill>
              </a:rPr>
              <a:t>In order to insert an image into the background, simply drag and drop your image onto the slide</a:t>
            </a:r>
          </a:p>
        </p:txBody>
      </p:sp>
      <p:sp>
        <p:nvSpPr>
          <p:cNvPr id="3" name="Text Placeholder 2">
            <a:extLst>
              <a:ext uri="{FF2B5EF4-FFF2-40B4-BE49-F238E27FC236}">
                <a16:creationId xmlns:a16="http://schemas.microsoft.com/office/drawing/2014/main" id="{A000DF17-0FE2-45AC-88F3-D7985248F794}"/>
              </a:ext>
            </a:extLst>
          </p:cNvPr>
          <p:cNvSpPr>
            <a:spLocks noGrp="1"/>
          </p:cNvSpPr>
          <p:nvPr>
            <p:ph type="body" sz="quarter" idx="16" hasCustomPrompt="1"/>
          </p:nvPr>
        </p:nvSpPr>
        <p:spPr>
          <a:xfrm>
            <a:off x="1445284" y="3127607"/>
            <a:ext cx="3836100" cy="173038"/>
          </a:xfrm>
        </p:spPr>
        <p:txBody>
          <a:bodyPr/>
          <a:lstStyle>
            <a:lvl1pPr>
              <a:defRPr b="1">
                <a:solidFill>
                  <a:schemeClr val="bg1"/>
                </a:solidFill>
                <a:latin typeface="CiscoSansTT" panose="020B0503020201020303" pitchFamily="34" charset="0"/>
                <a:cs typeface="CiscoSansTT" panose="020B0503020201020303" pitchFamily="34" charset="0"/>
              </a:defRPr>
            </a:lvl1pPr>
          </a:lstStyle>
          <a:p>
            <a:pPr lvl="0"/>
            <a:r>
              <a:rPr lang="en-US"/>
              <a:t>Insert source</a:t>
            </a:r>
          </a:p>
        </p:txBody>
      </p:sp>
      <p:sp>
        <p:nvSpPr>
          <p:cNvPr id="6" name="Text Placeholder 5">
            <a:extLst>
              <a:ext uri="{FF2B5EF4-FFF2-40B4-BE49-F238E27FC236}">
                <a16:creationId xmlns:a16="http://schemas.microsoft.com/office/drawing/2014/main" id="{E6418332-ECF9-4198-95C4-2DB2ACE9043B}"/>
              </a:ext>
            </a:extLst>
          </p:cNvPr>
          <p:cNvSpPr>
            <a:spLocks noGrp="1"/>
          </p:cNvSpPr>
          <p:nvPr>
            <p:ph type="body" sz="quarter" idx="17" hasCustomPrompt="1"/>
          </p:nvPr>
        </p:nvSpPr>
        <p:spPr>
          <a:xfrm>
            <a:off x="1445419" y="3320298"/>
            <a:ext cx="3835965" cy="258763"/>
          </a:xfrm>
        </p:spPr>
        <p:txBody>
          <a:bodyPr/>
          <a:lstStyle>
            <a:lvl1pPr>
              <a:defRPr sz="900">
                <a:solidFill>
                  <a:schemeClr val="bg1"/>
                </a:solidFill>
              </a:defRPr>
            </a:lvl1pPr>
          </a:lstStyle>
          <a:p>
            <a:pPr lvl="0"/>
            <a:r>
              <a:rPr lang="en-US"/>
              <a:t>Insert additional</a:t>
            </a:r>
          </a:p>
        </p:txBody>
      </p:sp>
    </p:spTree>
    <p:extLst>
      <p:ext uri="{BB962C8B-B14F-4D97-AF65-F5344CB8AC3E}">
        <p14:creationId xmlns:p14="http://schemas.microsoft.com/office/powerpoint/2010/main" val="4091708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int Lis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83FEB4F-58F8-4354-899B-D9018B1F3352}"/>
              </a:ext>
            </a:extLst>
          </p:cNvPr>
          <p:cNvSpPr>
            <a:spLocks noGrp="1"/>
          </p:cNvSpPr>
          <p:nvPr>
            <p:ph type="pic" sz="quarter" idx="15"/>
          </p:nvPr>
        </p:nvSpPr>
        <p:spPr>
          <a:xfrm>
            <a:off x="4647501" y="981076"/>
            <a:ext cx="681200" cy="681200"/>
          </a:xfrm>
          <a:prstGeom prst="ellipse">
            <a:avLst/>
          </a:prstGeom>
          <a:solidFill>
            <a:schemeClr val="bg1"/>
          </a:solidFill>
          <a:ln w="101600">
            <a:solidFill>
              <a:srgbClr val="F5F6F9"/>
            </a:solidFill>
          </a:ln>
        </p:spPr>
        <p:txBody>
          <a:bodyPr/>
          <a:lstStyle>
            <a:lvl1pPr>
              <a:defRPr>
                <a:noFill/>
              </a:defRPr>
            </a:lvl1pPr>
          </a:lstStyle>
          <a:p>
            <a:endParaRPr lang="en-US"/>
          </a:p>
        </p:txBody>
      </p:sp>
      <p:sp>
        <p:nvSpPr>
          <p:cNvPr id="17" name="Picture Placeholder 3">
            <a:extLst>
              <a:ext uri="{FF2B5EF4-FFF2-40B4-BE49-F238E27FC236}">
                <a16:creationId xmlns:a16="http://schemas.microsoft.com/office/drawing/2014/main" id="{B9C52DC1-92ED-4A1C-8323-59E017948D65}"/>
              </a:ext>
            </a:extLst>
          </p:cNvPr>
          <p:cNvSpPr>
            <a:spLocks noGrp="1"/>
          </p:cNvSpPr>
          <p:nvPr>
            <p:ph type="pic" sz="quarter" idx="16"/>
          </p:nvPr>
        </p:nvSpPr>
        <p:spPr>
          <a:xfrm>
            <a:off x="4647501" y="2262189"/>
            <a:ext cx="681200" cy="681200"/>
          </a:xfrm>
          <a:prstGeom prst="ellipse">
            <a:avLst/>
          </a:prstGeom>
          <a:solidFill>
            <a:schemeClr val="bg1"/>
          </a:solidFill>
          <a:ln w="101600">
            <a:solidFill>
              <a:srgbClr val="F5F6F9"/>
            </a:solidFill>
          </a:ln>
        </p:spPr>
        <p:txBody>
          <a:bodyPr/>
          <a:lstStyle>
            <a:lvl1pPr>
              <a:defRPr>
                <a:noFill/>
              </a:defRPr>
            </a:lvl1pPr>
          </a:lstStyle>
          <a:p>
            <a:endParaRPr lang="en-US"/>
          </a:p>
        </p:txBody>
      </p:sp>
      <p:sp>
        <p:nvSpPr>
          <p:cNvPr id="18" name="Picture Placeholder 3">
            <a:extLst>
              <a:ext uri="{FF2B5EF4-FFF2-40B4-BE49-F238E27FC236}">
                <a16:creationId xmlns:a16="http://schemas.microsoft.com/office/drawing/2014/main" id="{76BB0C0A-8B0F-4ADD-8E7B-B5EA9F5B3EA4}"/>
              </a:ext>
            </a:extLst>
          </p:cNvPr>
          <p:cNvSpPr>
            <a:spLocks noGrp="1"/>
          </p:cNvSpPr>
          <p:nvPr>
            <p:ph type="pic" sz="quarter" idx="17"/>
          </p:nvPr>
        </p:nvSpPr>
        <p:spPr>
          <a:xfrm>
            <a:off x="4647501" y="3519489"/>
            <a:ext cx="681200" cy="681200"/>
          </a:xfrm>
          <a:prstGeom prst="ellipse">
            <a:avLst/>
          </a:prstGeom>
          <a:solidFill>
            <a:schemeClr val="bg1"/>
          </a:solidFill>
          <a:ln w="101600">
            <a:solidFill>
              <a:srgbClr val="F5F6F9"/>
            </a:solidFill>
          </a:ln>
        </p:spPr>
        <p:txBody>
          <a:bodyPr/>
          <a:lstStyle>
            <a:lvl1pPr>
              <a:defRPr>
                <a:noFill/>
              </a:defRPr>
            </a:lvl1pPr>
          </a:lstStyle>
          <a:p>
            <a:endParaRPr lang="en-US"/>
          </a:p>
        </p:txBody>
      </p:sp>
      <p:sp>
        <p:nvSpPr>
          <p:cNvPr id="2" name="Title 1">
            <a:extLst>
              <a:ext uri="{FF2B5EF4-FFF2-40B4-BE49-F238E27FC236}">
                <a16:creationId xmlns:a16="http://schemas.microsoft.com/office/drawing/2014/main" id="{EF7DBFB5-9577-4ABC-B732-55CCAD4F7558}"/>
              </a:ext>
            </a:extLst>
          </p:cNvPr>
          <p:cNvSpPr>
            <a:spLocks noGrp="1"/>
          </p:cNvSpPr>
          <p:nvPr>
            <p:ph type="title"/>
          </p:nvPr>
        </p:nvSpPr>
        <p:spPr>
          <a:xfrm>
            <a:off x="539751" y="1209676"/>
            <a:ext cx="3098800" cy="1015604"/>
          </a:xfrm>
        </p:spPr>
        <p:txBody>
          <a:bodyPr/>
          <a:lstStyle/>
          <a:p>
            <a:r>
              <a:rPr lang="en-US"/>
              <a:t>Click to edit Master title style</a:t>
            </a:r>
          </a:p>
        </p:txBody>
      </p:sp>
      <p:sp>
        <p:nvSpPr>
          <p:cNvPr id="10" name="Text Placeholder 3">
            <a:extLst>
              <a:ext uri="{FF2B5EF4-FFF2-40B4-BE49-F238E27FC236}">
                <a16:creationId xmlns:a16="http://schemas.microsoft.com/office/drawing/2014/main" id="{21EB2C73-2A86-43AD-B83E-621B8E97D290}"/>
              </a:ext>
            </a:extLst>
          </p:cNvPr>
          <p:cNvSpPr>
            <a:spLocks noGrp="1"/>
          </p:cNvSpPr>
          <p:nvPr>
            <p:ph type="body" sz="quarter" idx="14"/>
          </p:nvPr>
        </p:nvSpPr>
        <p:spPr>
          <a:xfrm>
            <a:off x="539750" y="2562226"/>
            <a:ext cx="3103562" cy="168949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49B7BAA6-8584-4C3A-A441-4DD27CD61957}"/>
              </a:ext>
            </a:extLst>
          </p:cNvPr>
          <p:cNvSpPr>
            <a:spLocks noGrp="1"/>
          </p:cNvSpPr>
          <p:nvPr>
            <p:ph type="ftr" sz="quarter" idx="20"/>
          </p:nvPr>
        </p:nvSpPr>
        <p:spPr>
          <a:xfrm>
            <a:off x="3162300" y="4591051"/>
            <a:ext cx="5441950" cy="265113"/>
          </a:xfrm>
        </p:spPr>
        <p:txBody>
          <a:bodyPr/>
          <a:lstStyle/>
          <a:p>
            <a:endParaRPr lang="en-US"/>
          </a:p>
        </p:txBody>
      </p:sp>
      <p:sp>
        <p:nvSpPr>
          <p:cNvPr id="14" name="Text Placeholder 4">
            <a:extLst>
              <a:ext uri="{FF2B5EF4-FFF2-40B4-BE49-F238E27FC236}">
                <a16:creationId xmlns:a16="http://schemas.microsoft.com/office/drawing/2014/main" id="{325CD088-FBF3-445E-B378-A92C692F7273}"/>
              </a:ext>
            </a:extLst>
          </p:cNvPr>
          <p:cNvSpPr>
            <a:spLocks noGrp="1"/>
          </p:cNvSpPr>
          <p:nvPr>
            <p:ph type="body" sz="quarter" idx="21"/>
          </p:nvPr>
        </p:nvSpPr>
        <p:spPr>
          <a:xfrm>
            <a:off x="5527718" y="998620"/>
            <a:ext cx="3076532" cy="646112"/>
          </a:xfrm>
        </p:spPr>
        <p:txBody>
          <a:bodyPr anchor="ctr"/>
          <a:lstStyle>
            <a:lvl1pPr>
              <a:spcAft>
                <a:spcPts val="900"/>
              </a:spcAft>
              <a:defRPr sz="1350"/>
            </a:lvl1pPr>
            <a:lvl2pPr>
              <a:defRPr sz="1350"/>
            </a:lvl2pPr>
            <a:lvl3pPr>
              <a:defRPr sz="1350"/>
            </a:lvl3pPr>
            <a:lvl4pPr>
              <a:defRPr sz="1350"/>
            </a:lvl4pPr>
            <a:lvl5pPr>
              <a:defRPr sz="1350"/>
            </a:lvl5pPr>
          </a:lstStyle>
          <a:p>
            <a:pPr lvl="0"/>
            <a:r>
              <a:rPr lang="en-US"/>
              <a:t>Click to edit Master text styles</a:t>
            </a:r>
          </a:p>
        </p:txBody>
      </p:sp>
      <p:sp>
        <p:nvSpPr>
          <p:cNvPr id="15" name="Text Placeholder 4">
            <a:extLst>
              <a:ext uri="{FF2B5EF4-FFF2-40B4-BE49-F238E27FC236}">
                <a16:creationId xmlns:a16="http://schemas.microsoft.com/office/drawing/2014/main" id="{35FEC2E1-B1B6-4EEF-9532-7023EA202DAD}"/>
              </a:ext>
            </a:extLst>
          </p:cNvPr>
          <p:cNvSpPr>
            <a:spLocks noGrp="1"/>
          </p:cNvSpPr>
          <p:nvPr>
            <p:ph type="body" sz="quarter" idx="22"/>
          </p:nvPr>
        </p:nvSpPr>
        <p:spPr>
          <a:xfrm>
            <a:off x="5527718" y="2279733"/>
            <a:ext cx="3076532" cy="646112"/>
          </a:xfrm>
        </p:spPr>
        <p:txBody>
          <a:bodyPr anchor="ctr"/>
          <a:lstStyle>
            <a:lvl1pPr>
              <a:spcAft>
                <a:spcPts val="900"/>
              </a:spcAft>
              <a:defRPr sz="1350"/>
            </a:lvl1pPr>
            <a:lvl2pPr>
              <a:defRPr sz="1350"/>
            </a:lvl2pPr>
            <a:lvl3pPr>
              <a:defRPr sz="1350"/>
            </a:lvl3pPr>
            <a:lvl4pPr>
              <a:defRPr sz="1350"/>
            </a:lvl4pPr>
            <a:lvl5pPr>
              <a:defRPr sz="1350"/>
            </a:lvl5pPr>
          </a:lstStyle>
          <a:p>
            <a:pPr lvl="0"/>
            <a:r>
              <a:rPr lang="en-US"/>
              <a:t>Click to edit Master text styles</a:t>
            </a:r>
          </a:p>
        </p:txBody>
      </p:sp>
      <p:sp>
        <p:nvSpPr>
          <p:cNvPr id="16" name="Text Placeholder 4">
            <a:extLst>
              <a:ext uri="{FF2B5EF4-FFF2-40B4-BE49-F238E27FC236}">
                <a16:creationId xmlns:a16="http://schemas.microsoft.com/office/drawing/2014/main" id="{5F8341FE-A07A-4B20-81FE-0A75940B995E}"/>
              </a:ext>
            </a:extLst>
          </p:cNvPr>
          <p:cNvSpPr>
            <a:spLocks noGrp="1"/>
          </p:cNvSpPr>
          <p:nvPr>
            <p:ph type="body" sz="quarter" idx="23"/>
          </p:nvPr>
        </p:nvSpPr>
        <p:spPr>
          <a:xfrm>
            <a:off x="5527718" y="3537033"/>
            <a:ext cx="3076532" cy="646112"/>
          </a:xfrm>
        </p:spPr>
        <p:txBody>
          <a:bodyPr anchor="ctr"/>
          <a:lstStyle>
            <a:lvl1pPr>
              <a:spcAft>
                <a:spcPts val="900"/>
              </a:spcAft>
              <a:defRPr sz="1350"/>
            </a:lvl1pPr>
            <a:lvl2pPr>
              <a:defRPr sz="1350"/>
            </a:lvl2pPr>
            <a:lvl3pPr>
              <a:defRPr sz="1350"/>
            </a:lvl3pPr>
            <a:lvl4pPr>
              <a:defRPr sz="1350"/>
            </a:lvl4pPr>
            <a:lvl5pPr>
              <a:defRPr sz="1350"/>
            </a:lvl5pPr>
          </a:lstStyle>
          <a:p>
            <a:pPr lvl="0"/>
            <a:r>
              <a:rPr lang="en-US"/>
              <a:t>Click to edit Master text styles</a:t>
            </a:r>
          </a:p>
        </p:txBody>
      </p:sp>
    </p:spTree>
    <p:extLst>
      <p:ext uri="{BB962C8B-B14F-4D97-AF65-F5344CB8AC3E}">
        <p14:creationId xmlns:p14="http://schemas.microsoft.com/office/powerpoint/2010/main" val="3985379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82533-A64D-440E-9224-3F3A545BC47F}"/>
              </a:ext>
            </a:extLst>
          </p:cNvPr>
          <p:cNvSpPr>
            <a:spLocks noGrp="1"/>
          </p:cNvSpPr>
          <p:nvPr>
            <p:ph type="title"/>
          </p:nvPr>
        </p:nvSpPr>
        <p:spPr>
          <a:xfrm>
            <a:off x="539751" y="1209676"/>
            <a:ext cx="3098800" cy="1015604"/>
          </a:xfrm>
        </p:spPr>
        <p:txBody>
          <a:bodyPr/>
          <a:lstStyle/>
          <a:p>
            <a:r>
              <a:rPr lang="en-US"/>
              <a:t>Click to edit Master title style</a:t>
            </a:r>
          </a:p>
        </p:txBody>
      </p:sp>
      <p:sp>
        <p:nvSpPr>
          <p:cNvPr id="5" name="Text Placeholder 3">
            <a:extLst>
              <a:ext uri="{FF2B5EF4-FFF2-40B4-BE49-F238E27FC236}">
                <a16:creationId xmlns:a16="http://schemas.microsoft.com/office/drawing/2014/main" id="{EBE1D6F3-D1FF-4C61-8EC0-77150412444D}"/>
              </a:ext>
            </a:extLst>
          </p:cNvPr>
          <p:cNvSpPr>
            <a:spLocks noGrp="1"/>
          </p:cNvSpPr>
          <p:nvPr>
            <p:ph type="body" sz="quarter" idx="14"/>
          </p:nvPr>
        </p:nvSpPr>
        <p:spPr>
          <a:xfrm>
            <a:off x="539750" y="2562225"/>
            <a:ext cx="3103562" cy="202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FCE6FD8-63CD-478F-B0E6-070FF8365D09}"/>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146995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DD0B389-6141-4FE9-8448-1DBF3443ED85}"/>
              </a:ext>
            </a:extLst>
          </p:cNvPr>
          <p:cNvSpPr>
            <a:spLocks noGrp="1"/>
          </p:cNvSpPr>
          <p:nvPr>
            <p:ph type="pic" sz="quarter" idx="15"/>
          </p:nvPr>
        </p:nvSpPr>
        <p:spPr>
          <a:xfrm>
            <a:off x="4475748" y="13214"/>
            <a:ext cx="4668254" cy="5130286"/>
          </a:xfrm>
          <a:custGeom>
            <a:avLst/>
            <a:gdLst>
              <a:gd name="connsiteX0" fmla="*/ 2565143 w 4668254"/>
              <a:gd name="connsiteY0" fmla="*/ 0 h 5130286"/>
              <a:gd name="connsiteX1" fmla="*/ 4668254 w 4668254"/>
              <a:gd name="connsiteY1" fmla="*/ 1 h 5130286"/>
              <a:gd name="connsiteX2" fmla="*/ 4668254 w 4668254"/>
              <a:gd name="connsiteY2" fmla="*/ 5130286 h 5130286"/>
              <a:gd name="connsiteX3" fmla="*/ 2565143 w 4668254"/>
              <a:gd name="connsiteY3" fmla="*/ 5130286 h 5130286"/>
              <a:gd name="connsiteX4" fmla="*/ 0 w 4668254"/>
              <a:gd name="connsiteY4" fmla="*/ 2565143 h 5130286"/>
              <a:gd name="connsiteX5" fmla="*/ 2565143 w 4668254"/>
              <a:gd name="connsiteY5" fmla="*/ 0 h 513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8254" h="5130286">
                <a:moveTo>
                  <a:pt x="2565143" y="0"/>
                </a:moveTo>
                <a:lnTo>
                  <a:pt x="4668254" y="1"/>
                </a:lnTo>
                <a:lnTo>
                  <a:pt x="4668254" y="5130286"/>
                </a:lnTo>
                <a:lnTo>
                  <a:pt x="2565143" y="5130286"/>
                </a:lnTo>
                <a:cubicBezTo>
                  <a:pt x="1148454" y="5130286"/>
                  <a:pt x="0" y="3981832"/>
                  <a:pt x="0" y="2565143"/>
                </a:cubicBezTo>
                <a:cubicBezTo>
                  <a:pt x="0" y="1148454"/>
                  <a:pt x="1148454" y="0"/>
                  <a:pt x="2565143" y="0"/>
                </a:cubicBezTo>
                <a:close/>
              </a:path>
            </a:pathLst>
          </a:custGeom>
          <a:solidFill>
            <a:srgbClr val="F5F6F9"/>
          </a:solidFill>
        </p:spPr>
        <p:txBody>
          <a:bodyPr wrap="square">
            <a:noAutofit/>
          </a:bodyPr>
          <a:lstStyle/>
          <a:p>
            <a:endParaRPr lang="en-US"/>
          </a:p>
        </p:txBody>
      </p:sp>
      <p:sp>
        <p:nvSpPr>
          <p:cNvPr id="14" name="Text Placeholder 13">
            <a:extLst>
              <a:ext uri="{FF2B5EF4-FFF2-40B4-BE49-F238E27FC236}">
                <a16:creationId xmlns:a16="http://schemas.microsoft.com/office/drawing/2014/main" id="{FDBE70EF-377F-4ADC-91FB-5792A2F99798}"/>
              </a:ext>
            </a:extLst>
          </p:cNvPr>
          <p:cNvSpPr>
            <a:spLocks noGrp="1"/>
          </p:cNvSpPr>
          <p:nvPr>
            <p:ph type="body" sz="quarter" idx="16"/>
          </p:nvPr>
        </p:nvSpPr>
        <p:spPr>
          <a:xfrm>
            <a:off x="3950945" y="2402715"/>
            <a:ext cx="2324100" cy="2324101"/>
          </a:xfrm>
          <a:prstGeom prst="ellipse">
            <a:avLst/>
          </a:prstGeom>
          <a:solidFill>
            <a:schemeClr val="accent1"/>
          </a:solidFill>
        </p:spPr>
        <p:txBody>
          <a:bodyPr lIns="0" tIns="0" rIns="0" bIns="0" anchor="ctr" anchorCtr="0"/>
          <a:lstStyle>
            <a:lvl1pPr algn="ctr">
              <a:defRPr>
                <a:solidFill>
                  <a:schemeClr val="tx2"/>
                </a:solidFill>
                <a:latin typeface="+mn-lt"/>
              </a:defRPr>
            </a:lvl1pPr>
            <a:lvl2pPr algn="ctr">
              <a:defRPr>
                <a:solidFill>
                  <a:schemeClr val="tx2"/>
                </a:solidFill>
                <a:latin typeface="+mn-lt"/>
              </a:defRPr>
            </a:lvl2pPr>
            <a:lvl3pPr algn="ctr">
              <a:defRPr>
                <a:solidFill>
                  <a:schemeClr val="tx2"/>
                </a:solidFill>
                <a:latin typeface="+mn-lt"/>
              </a:defRPr>
            </a:lvl3pPr>
            <a:lvl4pPr algn="ctr">
              <a:defRPr>
                <a:solidFill>
                  <a:schemeClr val="tx2"/>
                </a:solidFill>
                <a:latin typeface="+mn-lt"/>
              </a:defRPr>
            </a:lvl4pPr>
            <a:lvl5pPr algn="ct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5">
            <a:extLst>
              <a:ext uri="{FF2B5EF4-FFF2-40B4-BE49-F238E27FC236}">
                <a16:creationId xmlns:a16="http://schemas.microsoft.com/office/drawing/2014/main" id="{977C4E1E-EF59-4F9B-B922-4C7C61C3BB3A}"/>
              </a:ext>
            </a:extLst>
          </p:cNvPr>
          <p:cNvSpPr>
            <a:spLocks noGrp="1"/>
          </p:cNvSpPr>
          <p:nvPr>
            <p:ph type="pic" sz="quarter" idx="12"/>
          </p:nvPr>
        </p:nvSpPr>
        <p:spPr>
          <a:xfrm>
            <a:off x="3760293" y="2838404"/>
            <a:ext cx="381304" cy="310896"/>
          </a:xfrm>
          <a:prstGeom prst="rect">
            <a:avLst/>
          </a:prstGeom>
          <a:blipFill>
            <a:blip r:embed="rId2"/>
            <a:stretch>
              <a:fillRect/>
            </a:stretch>
          </a:blipFill>
        </p:spPr>
        <p:txBody>
          <a:bodyPr/>
          <a:lstStyle>
            <a:lvl1pPr>
              <a:defRPr>
                <a:noFill/>
              </a:defRPr>
            </a:lvl1pPr>
          </a:lstStyle>
          <a:p>
            <a:endParaRPr lang="en-US"/>
          </a:p>
        </p:txBody>
      </p:sp>
      <p:sp>
        <p:nvSpPr>
          <p:cNvPr id="2" name="Title 1">
            <a:extLst>
              <a:ext uri="{FF2B5EF4-FFF2-40B4-BE49-F238E27FC236}">
                <a16:creationId xmlns:a16="http://schemas.microsoft.com/office/drawing/2014/main" id="{3D6476E9-FF56-4974-AD87-77B030C700B9}"/>
              </a:ext>
            </a:extLst>
          </p:cNvPr>
          <p:cNvSpPr>
            <a:spLocks noGrp="1"/>
          </p:cNvSpPr>
          <p:nvPr>
            <p:ph type="title"/>
          </p:nvPr>
        </p:nvSpPr>
        <p:spPr>
          <a:xfrm>
            <a:off x="539751" y="866774"/>
            <a:ext cx="3098800" cy="1022748"/>
          </a:xfrm>
        </p:spPr>
        <p:txBody>
          <a:bodyPr/>
          <a:lstStyle/>
          <a:p>
            <a:r>
              <a:rPr lang="en-US"/>
              <a:t>Click to edit Master title style</a:t>
            </a:r>
          </a:p>
        </p:txBody>
      </p:sp>
      <p:sp>
        <p:nvSpPr>
          <p:cNvPr id="7" name="Text Placeholder 3">
            <a:extLst>
              <a:ext uri="{FF2B5EF4-FFF2-40B4-BE49-F238E27FC236}">
                <a16:creationId xmlns:a16="http://schemas.microsoft.com/office/drawing/2014/main" id="{B2068A80-FE68-4865-AA94-FF151A7C9565}"/>
              </a:ext>
            </a:extLst>
          </p:cNvPr>
          <p:cNvSpPr>
            <a:spLocks noGrp="1"/>
          </p:cNvSpPr>
          <p:nvPr>
            <p:ph type="body" sz="quarter" idx="14"/>
          </p:nvPr>
        </p:nvSpPr>
        <p:spPr>
          <a:xfrm>
            <a:off x="539750" y="2220516"/>
            <a:ext cx="3103562" cy="2031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513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op Cen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5C93-3A8E-4484-97CA-9286E439C1C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5AA5629-FFD1-4B28-8CB4-D5F6AAB5C4C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91952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43A888-2FF7-460B-8488-88710C99F16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4837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left 3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8AEEA-5B48-464E-8502-33863921396A}"/>
              </a:ext>
            </a:extLst>
          </p:cNvPr>
          <p:cNvSpPr>
            <a:spLocks noGrp="1"/>
          </p:cNvSpPr>
          <p:nvPr>
            <p:ph type="title"/>
          </p:nvPr>
        </p:nvSpPr>
        <p:spPr>
          <a:xfrm>
            <a:off x="542926" y="1209676"/>
            <a:ext cx="2300288" cy="3042047"/>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CA60C2D7-C8EE-4910-B028-83AB4E0055E6}"/>
              </a:ext>
            </a:extLst>
          </p:cNvPr>
          <p:cNvSpPr>
            <a:spLocks noGrp="1"/>
          </p:cNvSpPr>
          <p:nvPr>
            <p:ph type="ftr" sz="quarter" idx="16"/>
          </p:nvPr>
        </p:nvSpPr>
        <p:spPr/>
        <p:txBody>
          <a:bodyPr/>
          <a:lstStyle/>
          <a:p>
            <a:endParaRPr lang="en-US"/>
          </a:p>
        </p:txBody>
      </p:sp>
      <p:sp>
        <p:nvSpPr>
          <p:cNvPr id="5" name="Text Placeholder 4">
            <a:extLst>
              <a:ext uri="{FF2B5EF4-FFF2-40B4-BE49-F238E27FC236}">
                <a16:creationId xmlns:a16="http://schemas.microsoft.com/office/drawing/2014/main" id="{E3868972-9843-4CD6-BB5A-562FD5261E7E}"/>
              </a:ext>
            </a:extLst>
          </p:cNvPr>
          <p:cNvSpPr>
            <a:spLocks noGrp="1"/>
          </p:cNvSpPr>
          <p:nvPr>
            <p:ph type="body" sz="quarter" idx="17" hasCustomPrompt="1"/>
          </p:nvPr>
        </p:nvSpPr>
        <p:spPr>
          <a:xfrm>
            <a:off x="3224213" y="1209676"/>
            <a:ext cx="1706700" cy="270000"/>
          </a:xfrm>
        </p:spPr>
        <p:txBody>
          <a:bodyPr/>
          <a:lstStyle>
            <a:lvl1pPr>
              <a:defRPr sz="12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12" name="Text Placeholder 4">
            <a:extLst>
              <a:ext uri="{FF2B5EF4-FFF2-40B4-BE49-F238E27FC236}">
                <a16:creationId xmlns:a16="http://schemas.microsoft.com/office/drawing/2014/main" id="{CE58BD52-AC6A-4560-BDE0-613D5E26C5A1}"/>
              </a:ext>
            </a:extLst>
          </p:cNvPr>
          <p:cNvSpPr>
            <a:spLocks noGrp="1"/>
          </p:cNvSpPr>
          <p:nvPr>
            <p:ph type="body" sz="quarter" idx="18" hasCustomPrompt="1"/>
          </p:nvPr>
        </p:nvSpPr>
        <p:spPr>
          <a:xfrm>
            <a:off x="5059294" y="1209676"/>
            <a:ext cx="1706700" cy="270000"/>
          </a:xfrm>
        </p:spPr>
        <p:txBody>
          <a:bodyPr/>
          <a:lstStyle>
            <a:lvl1pPr>
              <a:defRPr sz="12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14" name="Text Placeholder 4">
            <a:extLst>
              <a:ext uri="{FF2B5EF4-FFF2-40B4-BE49-F238E27FC236}">
                <a16:creationId xmlns:a16="http://schemas.microsoft.com/office/drawing/2014/main" id="{516118FF-0C8C-4605-A22A-1E2F1B2104F1}"/>
              </a:ext>
            </a:extLst>
          </p:cNvPr>
          <p:cNvSpPr>
            <a:spLocks noGrp="1"/>
          </p:cNvSpPr>
          <p:nvPr>
            <p:ph type="body" sz="quarter" idx="19" hasCustomPrompt="1"/>
          </p:nvPr>
        </p:nvSpPr>
        <p:spPr>
          <a:xfrm>
            <a:off x="6894375" y="1209676"/>
            <a:ext cx="1706700" cy="270000"/>
          </a:xfrm>
        </p:spPr>
        <p:txBody>
          <a:bodyPr/>
          <a:lstStyle>
            <a:lvl1pPr>
              <a:defRPr sz="12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7" name="Text Placeholder 6">
            <a:extLst>
              <a:ext uri="{FF2B5EF4-FFF2-40B4-BE49-F238E27FC236}">
                <a16:creationId xmlns:a16="http://schemas.microsoft.com/office/drawing/2014/main" id="{75DB6320-9688-413E-8D7B-0BAEBEFD45A5}"/>
              </a:ext>
            </a:extLst>
          </p:cNvPr>
          <p:cNvSpPr>
            <a:spLocks noGrp="1"/>
          </p:cNvSpPr>
          <p:nvPr>
            <p:ph type="body" sz="quarter" idx="20"/>
          </p:nvPr>
        </p:nvSpPr>
        <p:spPr>
          <a:xfrm>
            <a:off x="3227195" y="1526912"/>
            <a:ext cx="1706400" cy="272481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6">
            <a:extLst>
              <a:ext uri="{FF2B5EF4-FFF2-40B4-BE49-F238E27FC236}">
                <a16:creationId xmlns:a16="http://schemas.microsoft.com/office/drawing/2014/main" id="{EE1F764F-7BBA-43A8-BF76-2AC8619501D3}"/>
              </a:ext>
            </a:extLst>
          </p:cNvPr>
          <p:cNvSpPr>
            <a:spLocks noGrp="1"/>
          </p:cNvSpPr>
          <p:nvPr>
            <p:ph type="body" sz="quarter" idx="21"/>
          </p:nvPr>
        </p:nvSpPr>
        <p:spPr>
          <a:xfrm>
            <a:off x="5060786" y="1526912"/>
            <a:ext cx="1706400" cy="272481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6">
            <a:extLst>
              <a:ext uri="{FF2B5EF4-FFF2-40B4-BE49-F238E27FC236}">
                <a16:creationId xmlns:a16="http://schemas.microsoft.com/office/drawing/2014/main" id="{195CA2B9-2276-4B6E-BBDE-F8F0487540CA}"/>
              </a:ext>
            </a:extLst>
          </p:cNvPr>
          <p:cNvSpPr>
            <a:spLocks noGrp="1"/>
          </p:cNvSpPr>
          <p:nvPr>
            <p:ph type="body" sz="quarter" idx="22"/>
          </p:nvPr>
        </p:nvSpPr>
        <p:spPr>
          <a:xfrm>
            <a:off x="6894375" y="1526912"/>
            <a:ext cx="1706400" cy="272481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463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D3CFB-C854-434C-9A1F-637A0B027DDF}"/>
              </a:ext>
            </a:extLst>
          </p:cNvPr>
          <p:cNvSpPr>
            <a:spLocks noGrp="1"/>
          </p:cNvSpPr>
          <p:nvPr>
            <p:ph type="title"/>
          </p:nvPr>
        </p:nvSpPr>
        <p:spPr>
          <a:xfrm>
            <a:off x="544514" y="1209675"/>
            <a:ext cx="2490788" cy="3042047"/>
          </a:xfrm>
        </p:spPr>
        <p:txBody>
          <a:bodyPr/>
          <a:lstStyle/>
          <a:p>
            <a:r>
              <a:rPr lang="en-US"/>
              <a:t>Click to edit Master title style</a:t>
            </a:r>
          </a:p>
        </p:txBody>
      </p:sp>
      <p:sp>
        <p:nvSpPr>
          <p:cNvPr id="5" name="Text Placeholder 3">
            <a:extLst>
              <a:ext uri="{FF2B5EF4-FFF2-40B4-BE49-F238E27FC236}">
                <a16:creationId xmlns:a16="http://schemas.microsoft.com/office/drawing/2014/main" id="{BC044539-DAE7-490B-B5E6-BC374262E056}"/>
              </a:ext>
            </a:extLst>
          </p:cNvPr>
          <p:cNvSpPr>
            <a:spLocks noGrp="1"/>
          </p:cNvSpPr>
          <p:nvPr>
            <p:ph type="body" sz="quarter" idx="14"/>
          </p:nvPr>
        </p:nvSpPr>
        <p:spPr>
          <a:xfrm>
            <a:off x="3224213" y="1209675"/>
            <a:ext cx="2579370" cy="3042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C5767B47-8446-4315-A1D6-55A50699F18D}"/>
              </a:ext>
            </a:extLst>
          </p:cNvPr>
          <p:cNvSpPr>
            <a:spLocks noGrp="1"/>
          </p:cNvSpPr>
          <p:nvPr>
            <p:ph type="body" sz="quarter" idx="15"/>
          </p:nvPr>
        </p:nvSpPr>
        <p:spPr>
          <a:xfrm>
            <a:off x="5915025" y="1209675"/>
            <a:ext cx="2597468" cy="3042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F961513E-9D4B-45A9-9577-19B01F670A9E}"/>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284118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2D9A9B-B135-4985-B11A-28D42D9F034F}"/>
              </a:ext>
            </a:extLst>
          </p:cNvPr>
          <p:cNvSpPr>
            <a:spLocks noGrp="1"/>
          </p:cNvSpPr>
          <p:nvPr>
            <p:ph type="pic" sz="quarter" idx="13"/>
          </p:nvPr>
        </p:nvSpPr>
        <p:spPr>
          <a:xfrm>
            <a:off x="3695700" y="3979863"/>
            <a:ext cx="876300" cy="8763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en-US" dirty="0"/>
          </a:p>
        </p:txBody>
      </p:sp>
      <p:sp>
        <p:nvSpPr>
          <p:cNvPr id="8" name="Text Placeholder 7">
            <a:extLst>
              <a:ext uri="{FF2B5EF4-FFF2-40B4-BE49-F238E27FC236}">
                <a16:creationId xmlns:a16="http://schemas.microsoft.com/office/drawing/2014/main" id="{381DB181-CB43-4242-82B5-F42830794DBF}"/>
              </a:ext>
            </a:extLst>
          </p:cNvPr>
          <p:cNvSpPr>
            <a:spLocks noGrp="1"/>
          </p:cNvSpPr>
          <p:nvPr>
            <p:ph type="body" sz="quarter" idx="10"/>
          </p:nvPr>
        </p:nvSpPr>
        <p:spPr>
          <a:xfrm>
            <a:off x="5500688" y="1889125"/>
            <a:ext cx="3103562" cy="2701925"/>
          </a:xfrm>
          <a:prstGeom prst="rect">
            <a:avLst/>
          </a:prstGeom>
        </p:spPr>
        <p:txBody>
          <a:bodyPr/>
          <a:lstStyle>
            <a:lvl1pPr>
              <a:defRPr sz="1100" b="0" i="0">
                <a:solidFill>
                  <a:schemeClr val="tx1"/>
                </a:solidFill>
                <a:latin typeface="CiscoSansTT ExtraLight" panose="020B0303020201020303" pitchFamily="34" charset="0"/>
                <a:cs typeface="CiscoSansTT ExtraLight" panose="020B0303020201020303" pitchFamily="34" charset="0"/>
              </a:defRPr>
            </a:lvl1pPr>
            <a:lvl2pPr>
              <a:defRPr sz="1100" b="0" i="0">
                <a:solidFill>
                  <a:schemeClr val="tx1"/>
                </a:solidFill>
                <a:latin typeface="CiscoSansTT ExtraLight" panose="020B0303020201020303" pitchFamily="34" charset="0"/>
                <a:cs typeface="CiscoSansTT ExtraLight" panose="020B0303020201020303" pitchFamily="34" charset="0"/>
              </a:defRPr>
            </a:lvl2pPr>
            <a:lvl3pPr>
              <a:defRPr sz="1100" b="0" i="0">
                <a:solidFill>
                  <a:schemeClr val="tx1"/>
                </a:solidFill>
                <a:latin typeface="CiscoSansTT ExtraLight" panose="020B0303020201020303" pitchFamily="34" charset="0"/>
                <a:cs typeface="CiscoSansTT ExtraLight" panose="020B0303020201020303" pitchFamily="34" charset="0"/>
              </a:defRPr>
            </a:lvl3pPr>
            <a:lvl4pPr>
              <a:defRPr sz="1100" b="0" i="0">
                <a:solidFill>
                  <a:schemeClr val="tx1"/>
                </a:solidFill>
                <a:latin typeface="CiscoSansTT ExtraLight" panose="020B0303020201020303" pitchFamily="34" charset="0"/>
                <a:cs typeface="CiscoSansTT ExtraLight" panose="020B0303020201020303" pitchFamily="34" charset="0"/>
              </a:defRPr>
            </a:lvl4pPr>
            <a:lvl5pPr>
              <a:defRPr sz="1100" b="0" i="0">
                <a:solidFill>
                  <a:schemeClr val="tx1"/>
                </a:solidFill>
                <a:latin typeface="CiscoSansTT ExtraLight" panose="020B0303020201020303" pitchFamily="34" charset="0"/>
                <a:cs typeface="CiscoSansTT ExtraLight" panose="020B0303020201020303" pitchFamily="34" charset="0"/>
              </a:defRPr>
            </a:lvl5pPr>
          </a:lstStyle>
          <a:p>
            <a:pPr>
              <a:lnSpc>
                <a:spcPct val="115000"/>
              </a:lnSpc>
            </a:pPr>
            <a:endParaRPr lang="en-US" sz="1100" dirty="0">
              <a:solidFill>
                <a:schemeClr val="tx1"/>
              </a:solidFill>
              <a:latin typeface="CiscoSansTT ExtraLight" panose="020B0303020201020303" pitchFamily="34" charset="0"/>
              <a:cs typeface="CiscoSansTT ExtraLight" panose="020B0303020201020303" pitchFamily="34" charset="0"/>
              <a:sym typeface="Helvetica Neue Light"/>
            </a:endParaRPr>
          </a:p>
        </p:txBody>
      </p:sp>
      <p:sp>
        <p:nvSpPr>
          <p:cNvPr id="9" name="Picture Placeholder 8">
            <a:extLst>
              <a:ext uri="{FF2B5EF4-FFF2-40B4-BE49-F238E27FC236}">
                <a16:creationId xmlns:a16="http://schemas.microsoft.com/office/drawing/2014/main" id="{157636CD-277F-4975-A395-D6CE18D6CA69}"/>
              </a:ext>
            </a:extLst>
          </p:cNvPr>
          <p:cNvSpPr>
            <a:spLocks noGrp="1"/>
          </p:cNvSpPr>
          <p:nvPr>
            <p:ph type="pic" sz="quarter" idx="12"/>
          </p:nvPr>
        </p:nvSpPr>
        <p:spPr>
          <a:xfrm>
            <a:off x="0" y="0"/>
            <a:ext cx="4910403" cy="5143500"/>
          </a:xfrm>
          <a:custGeom>
            <a:avLst/>
            <a:gdLst>
              <a:gd name="connsiteX0" fmla="*/ 0 w 4910403"/>
              <a:gd name="connsiteY0" fmla="*/ 0 h 5143500"/>
              <a:gd name="connsiteX1" fmla="*/ 2338653 w 4910403"/>
              <a:gd name="connsiteY1" fmla="*/ 0 h 5143500"/>
              <a:gd name="connsiteX2" fmla="*/ 4910403 w 4910403"/>
              <a:gd name="connsiteY2" fmla="*/ 2571750 h 5143500"/>
              <a:gd name="connsiteX3" fmla="*/ 2338653 w 4910403"/>
              <a:gd name="connsiteY3" fmla="*/ 5143500 h 5143500"/>
              <a:gd name="connsiteX4" fmla="*/ 0 w 4910403"/>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403" h="5143500">
                <a:moveTo>
                  <a:pt x="0" y="0"/>
                </a:moveTo>
                <a:lnTo>
                  <a:pt x="2338653" y="0"/>
                </a:lnTo>
                <a:cubicBezTo>
                  <a:pt x="3758991" y="0"/>
                  <a:pt x="4910403" y="1151412"/>
                  <a:pt x="4910403" y="2571750"/>
                </a:cubicBezTo>
                <a:cubicBezTo>
                  <a:pt x="4910403" y="3992088"/>
                  <a:pt x="3758991" y="5143500"/>
                  <a:pt x="2338653" y="5143500"/>
                </a:cubicBezTo>
                <a:lnTo>
                  <a:pt x="0" y="5143500"/>
                </a:lnTo>
                <a:close/>
              </a:path>
            </a:pathLst>
          </a:custGeom>
          <a:solidFill>
            <a:srgbClr val="EDF1F6"/>
          </a:solidFill>
        </p:spPr>
        <p:txBody>
          <a:bodyPr wrap="square">
            <a:noAutofit/>
          </a:bodyPr>
          <a:lstStyle/>
          <a:p>
            <a:endParaRPr lang="en-US" dirty="0"/>
          </a:p>
        </p:txBody>
      </p:sp>
      <p:sp>
        <p:nvSpPr>
          <p:cNvPr id="2" name="Title 1">
            <a:extLst>
              <a:ext uri="{FF2B5EF4-FFF2-40B4-BE49-F238E27FC236}">
                <a16:creationId xmlns:a16="http://schemas.microsoft.com/office/drawing/2014/main" id="{46326DED-1CA6-478E-8CEC-675ED4202DD1}"/>
              </a:ext>
            </a:extLst>
          </p:cNvPr>
          <p:cNvSpPr>
            <a:spLocks noGrp="1"/>
          </p:cNvSpPr>
          <p:nvPr>
            <p:ph type="title"/>
          </p:nvPr>
        </p:nvSpPr>
        <p:spPr>
          <a:xfrm>
            <a:off x="5500686" y="531813"/>
            <a:ext cx="3103563" cy="1020762"/>
          </a:xfrm>
        </p:spPr>
        <p:txBody>
          <a:bodyPr/>
          <a:lstStyle/>
          <a:p>
            <a:r>
              <a:rPr lang="en-US" dirty="0"/>
              <a:t>Click to edit Master title style</a:t>
            </a:r>
          </a:p>
        </p:txBody>
      </p:sp>
    </p:spTree>
    <p:extLst>
      <p:ext uri="{BB962C8B-B14F-4D97-AF65-F5344CB8AC3E}">
        <p14:creationId xmlns:p14="http://schemas.microsoft.com/office/powerpoint/2010/main" val="416132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843A1F-68EE-4711-A1FC-44887FE9A8F5}"/>
              </a:ext>
            </a:extLst>
          </p:cNvPr>
          <p:cNvSpPr>
            <a:spLocks noGrp="1"/>
          </p:cNvSpPr>
          <p:nvPr>
            <p:ph type="pic" sz="quarter" idx="15"/>
          </p:nvPr>
        </p:nvSpPr>
        <p:spPr>
          <a:xfrm>
            <a:off x="4590747" y="573799"/>
            <a:ext cx="889000" cy="889000"/>
          </a:xfrm>
          <a:prstGeom prst="rect">
            <a:avLst/>
          </a:prstGeom>
          <a:blipFill>
            <a:blip r:embed="rId2"/>
            <a:stretch>
              <a:fillRect/>
            </a:stretch>
          </a:blipFill>
        </p:spPr>
        <p:txBody>
          <a:bodyPr/>
          <a:lstStyle>
            <a:lvl1pPr>
              <a:defRPr>
                <a:noFill/>
              </a:defRPr>
            </a:lvl1pPr>
          </a:lstStyle>
          <a:p>
            <a:endParaRPr lang="en-US"/>
          </a:p>
        </p:txBody>
      </p:sp>
      <p:sp>
        <p:nvSpPr>
          <p:cNvPr id="12" name="Picture Placeholder 11">
            <a:extLst>
              <a:ext uri="{FF2B5EF4-FFF2-40B4-BE49-F238E27FC236}">
                <a16:creationId xmlns:a16="http://schemas.microsoft.com/office/drawing/2014/main" id="{C3F37278-F1CC-445A-8F3A-1E125B4F2140}"/>
              </a:ext>
            </a:extLst>
          </p:cNvPr>
          <p:cNvSpPr>
            <a:spLocks noGrp="1"/>
          </p:cNvSpPr>
          <p:nvPr>
            <p:ph type="pic" sz="quarter" idx="14"/>
          </p:nvPr>
        </p:nvSpPr>
        <p:spPr>
          <a:xfrm>
            <a:off x="5173628" y="1"/>
            <a:ext cx="3267299" cy="4463651"/>
          </a:xfrm>
          <a:custGeom>
            <a:avLst/>
            <a:gdLst>
              <a:gd name="connsiteX0" fmla="*/ 429 w 3267299"/>
              <a:gd name="connsiteY0" fmla="*/ 0 h 4463651"/>
              <a:gd name="connsiteX1" fmla="*/ 3266870 w 3267299"/>
              <a:gd name="connsiteY1" fmla="*/ 0 h 4463651"/>
              <a:gd name="connsiteX2" fmla="*/ 3267299 w 3267299"/>
              <a:gd name="connsiteY2" fmla="*/ 8501 h 4463651"/>
              <a:gd name="connsiteX3" fmla="*/ 3267299 w 3267299"/>
              <a:gd name="connsiteY3" fmla="*/ 2830001 h 4463651"/>
              <a:gd name="connsiteX4" fmla="*/ 1633649 w 3267299"/>
              <a:gd name="connsiteY4" fmla="*/ 4463651 h 4463651"/>
              <a:gd name="connsiteX5" fmla="*/ 8434 w 3267299"/>
              <a:gd name="connsiteY5" fmla="*/ 2997032 h 4463651"/>
              <a:gd name="connsiteX6" fmla="*/ 0 w 3267299"/>
              <a:gd name="connsiteY6" fmla="*/ 2830020 h 4463651"/>
              <a:gd name="connsiteX7" fmla="*/ 0 w 3267299"/>
              <a:gd name="connsiteY7" fmla="*/ 8482 h 446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7299" h="4463651">
                <a:moveTo>
                  <a:pt x="429" y="0"/>
                </a:moveTo>
                <a:lnTo>
                  <a:pt x="3266870" y="0"/>
                </a:lnTo>
                <a:lnTo>
                  <a:pt x="3267299" y="8501"/>
                </a:lnTo>
                <a:lnTo>
                  <a:pt x="3267299" y="2830001"/>
                </a:lnTo>
                <a:cubicBezTo>
                  <a:pt x="3267299" y="3732241"/>
                  <a:pt x="2535889" y="4463651"/>
                  <a:pt x="1633649" y="4463651"/>
                </a:cubicBezTo>
                <a:cubicBezTo>
                  <a:pt x="787799" y="4463651"/>
                  <a:pt x="92093" y="3820810"/>
                  <a:pt x="8434" y="2997032"/>
                </a:cubicBezTo>
                <a:lnTo>
                  <a:pt x="0" y="2830020"/>
                </a:lnTo>
                <a:lnTo>
                  <a:pt x="0" y="8482"/>
                </a:lnTo>
                <a:close/>
              </a:path>
            </a:pathLst>
          </a:custGeom>
          <a:solidFill>
            <a:srgbClr val="F5F6F9"/>
          </a:solidFill>
        </p:spPr>
        <p:txBody>
          <a:bodyPr wrap="square">
            <a:noAutofit/>
          </a:bodyPr>
          <a:lstStyle/>
          <a:p>
            <a:endParaRPr lang="en-US"/>
          </a:p>
        </p:txBody>
      </p:sp>
      <p:sp>
        <p:nvSpPr>
          <p:cNvPr id="10" name="Picture Placeholder 5">
            <a:extLst>
              <a:ext uri="{FF2B5EF4-FFF2-40B4-BE49-F238E27FC236}">
                <a16:creationId xmlns:a16="http://schemas.microsoft.com/office/drawing/2014/main" id="{3AAA969E-541E-4362-A952-8DCC98596A30}"/>
              </a:ext>
            </a:extLst>
          </p:cNvPr>
          <p:cNvSpPr>
            <a:spLocks noGrp="1"/>
          </p:cNvSpPr>
          <p:nvPr>
            <p:ph type="pic" sz="quarter" idx="13"/>
          </p:nvPr>
        </p:nvSpPr>
        <p:spPr>
          <a:xfrm>
            <a:off x="533400" y="1201738"/>
            <a:ext cx="381304" cy="310896"/>
          </a:xfrm>
          <a:prstGeom prst="rect">
            <a:avLst/>
          </a:prstGeom>
          <a:blipFill>
            <a:blip r:embed="rId3"/>
            <a:stretch>
              <a:fillRect/>
            </a:stretch>
          </a:blipFill>
        </p:spPr>
        <p:txBody>
          <a:bodyPr/>
          <a:lstStyle>
            <a:lvl1pPr>
              <a:defRPr>
                <a:noFill/>
              </a:defRPr>
            </a:lvl1pPr>
          </a:lstStyle>
          <a:p>
            <a:endParaRPr lang="en-US"/>
          </a:p>
        </p:txBody>
      </p:sp>
      <p:sp>
        <p:nvSpPr>
          <p:cNvPr id="15" name="Picture Placeholder 7">
            <a:extLst>
              <a:ext uri="{FF2B5EF4-FFF2-40B4-BE49-F238E27FC236}">
                <a16:creationId xmlns:a16="http://schemas.microsoft.com/office/drawing/2014/main" id="{66B402A7-F12D-4EB2-92F5-1E7AF5E4E4CD}"/>
              </a:ext>
            </a:extLst>
          </p:cNvPr>
          <p:cNvSpPr>
            <a:spLocks noGrp="1"/>
          </p:cNvSpPr>
          <p:nvPr>
            <p:ph type="pic" sz="quarter" idx="16"/>
          </p:nvPr>
        </p:nvSpPr>
        <p:spPr>
          <a:xfrm>
            <a:off x="7551927" y="3407999"/>
            <a:ext cx="889000" cy="889000"/>
          </a:xfrm>
          <a:prstGeom prst="rect">
            <a:avLst/>
          </a:prstGeom>
          <a:blipFill>
            <a:blip r:embed="rId4"/>
            <a:stretch>
              <a:fillRect/>
            </a:stretch>
          </a:blipFill>
        </p:spPr>
        <p:txBody>
          <a:bodyPr/>
          <a:lstStyle>
            <a:lvl1pPr>
              <a:defRPr>
                <a:noFill/>
              </a:defRPr>
            </a:lvl1pPr>
          </a:lstStyle>
          <a:p>
            <a:endParaRPr lang="en-US"/>
          </a:p>
        </p:txBody>
      </p:sp>
      <p:sp>
        <p:nvSpPr>
          <p:cNvPr id="5" name="Text Placeholder 4">
            <a:extLst>
              <a:ext uri="{FF2B5EF4-FFF2-40B4-BE49-F238E27FC236}">
                <a16:creationId xmlns:a16="http://schemas.microsoft.com/office/drawing/2014/main" id="{E260AB85-3D05-4181-91C9-23B40E5C8EEE}"/>
              </a:ext>
            </a:extLst>
          </p:cNvPr>
          <p:cNvSpPr>
            <a:spLocks noGrp="1"/>
          </p:cNvSpPr>
          <p:nvPr>
            <p:ph type="body" sz="quarter" idx="18" hasCustomPrompt="1"/>
          </p:nvPr>
        </p:nvSpPr>
        <p:spPr>
          <a:xfrm>
            <a:off x="999630" y="1209838"/>
            <a:ext cx="3481388" cy="2219162"/>
          </a:xfrm>
        </p:spPr>
        <p:txBody>
          <a:bodyPr/>
          <a:lstStyle>
            <a:lvl1pPr>
              <a:defRPr sz="1800"/>
            </a:lvl1pPr>
            <a:lvl2pPr>
              <a:defRPr sz="1800"/>
            </a:lvl2pPr>
            <a:lvl3pPr>
              <a:defRPr sz="1800"/>
            </a:lvl3pPr>
            <a:lvl4pPr>
              <a:defRPr sz="1800"/>
            </a:lvl4pPr>
            <a:lvl5pPr>
              <a:defRPr sz="1800"/>
            </a:lvl5pPr>
          </a:lstStyle>
          <a:p>
            <a:pPr lvl="0"/>
            <a:r>
              <a:rPr lang="en-US"/>
              <a:t>Insert quote here</a:t>
            </a:r>
          </a:p>
        </p:txBody>
      </p:sp>
      <p:sp>
        <p:nvSpPr>
          <p:cNvPr id="14" name="Text Placeholder 2">
            <a:extLst>
              <a:ext uri="{FF2B5EF4-FFF2-40B4-BE49-F238E27FC236}">
                <a16:creationId xmlns:a16="http://schemas.microsoft.com/office/drawing/2014/main" id="{C4992B7A-C23B-4833-8772-F6C0C4E7CC2D}"/>
              </a:ext>
            </a:extLst>
          </p:cNvPr>
          <p:cNvSpPr>
            <a:spLocks noGrp="1"/>
          </p:cNvSpPr>
          <p:nvPr>
            <p:ph type="body" sz="quarter" idx="17" hasCustomPrompt="1"/>
          </p:nvPr>
        </p:nvSpPr>
        <p:spPr>
          <a:xfrm>
            <a:off x="999630" y="3577829"/>
            <a:ext cx="3481388" cy="274670"/>
          </a:xfrm>
        </p:spPr>
        <p:txBody>
          <a:bodyPr/>
          <a:lstStyle>
            <a:lvl1pPr>
              <a:defRPr>
                <a:solidFill>
                  <a:schemeClr val="accent1"/>
                </a:solidFill>
              </a:defRPr>
            </a:lvl1pPr>
            <a:lvl5pPr>
              <a:defRPr/>
            </a:lvl5pPr>
          </a:lstStyle>
          <a:p>
            <a:pPr lvl="0"/>
            <a:r>
              <a:rPr lang="en-US"/>
              <a:t>Insert Source</a:t>
            </a:r>
          </a:p>
        </p:txBody>
      </p:sp>
      <p:sp>
        <p:nvSpPr>
          <p:cNvPr id="16" name="Text Placeholder 2">
            <a:extLst>
              <a:ext uri="{FF2B5EF4-FFF2-40B4-BE49-F238E27FC236}">
                <a16:creationId xmlns:a16="http://schemas.microsoft.com/office/drawing/2014/main" id="{E0E889EA-2BA1-47C6-967E-4A254E16FD2C}"/>
              </a:ext>
            </a:extLst>
          </p:cNvPr>
          <p:cNvSpPr>
            <a:spLocks noGrp="1"/>
          </p:cNvSpPr>
          <p:nvPr>
            <p:ph type="body" sz="quarter" idx="19" hasCustomPrompt="1"/>
          </p:nvPr>
        </p:nvSpPr>
        <p:spPr>
          <a:xfrm>
            <a:off x="999630" y="3914775"/>
            <a:ext cx="3481388" cy="274670"/>
          </a:xfrm>
        </p:spPr>
        <p:txBody>
          <a:bodyPr/>
          <a:lstStyle>
            <a:lvl1pPr>
              <a:defRPr sz="900">
                <a:solidFill>
                  <a:schemeClr val="bg2"/>
                </a:solidFill>
              </a:defRPr>
            </a:lvl1pPr>
            <a:lvl5pPr>
              <a:defRPr/>
            </a:lvl5pPr>
          </a:lstStyle>
          <a:p>
            <a:pPr lvl="0"/>
            <a:r>
              <a:rPr lang="en-US"/>
              <a:t>Insert additional information</a:t>
            </a:r>
          </a:p>
        </p:txBody>
      </p:sp>
    </p:spTree>
    <p:extLst>
      <p:ext uri="{BB962C8B-B14F-4D97-AF65-F5344CB8AC3E}">
        <p14:creationId xmlns:p14="http://schemas.microsoft.com/office/powerpoint/2010/main" val="4126880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lumn Centre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65CB-F72B-40B5-9B75-1F540092C248}"/>
              </a:ext>
            </a:extLst>
          </p:cNvPr>
          <p:cNvSpPr>
            <a:spLocks noGrp="1"/>
          </p:cNvSpPr>
          <p:nvPr>
            <p:ph type="title"/>
          </p:nvPr>
        </p:nvSpPr>
        <p:spPr/>
        <p:txBody>
          <a:bodyPr/>
          <a:lstStyle/>
          <a:p>
            <a:r>
              <a:rPr lang="en-US"/>
              <a:t>Click to edit Master title style</a:t>
            </a:r>
          </a:p>
        </p:txBody>
      </p:sp>
      <p:sp>
        <p:nvSpPr>
          <p:cNvPr id="11" name="Text Placeholder 4">
            <a:extLst>
              <a:ext uri="{FF2B5EF4-FFF2-40B4-BE49-F238E27FC236}">
                <a16:creationId xmlns:a16="http://schemas.microsoft.com/office/drawing/2014/main" id="{27561759-DDC3-41CC-AD23-F7F9987A388E}"/>
              </a:ext>
            </a:extLst>
          </p:cNvPr>
          <p:cNvSpPr>
            <a:spLocks noGrp="1"/>
          </p:cNvSpPr>
          <p:nvPr>
            <p:ph type="body" sz="quarter" idx="18" hasCustomPrompt="1"/>
          </p:nvPr>
        </p:nvSpPr>
        <p:spPr>
          <a:xfrm>
            <a:off x="539353" y="1552575"/>
            <a:ext cx="1805894" cy="270000"/>
          </a:xfrm>
        </p:spPr>
        <p:txBody>
          <a:bodyPr/>
          <a:lstStyle>
            <a:lvl1pPr>
              <a:defRPr sz="12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12" name="Text Placeholder 6">
            <a:extLst>
              <a:ext uri="{FF2B5EF4-FFF2-40B4-BE49-F238E27FC236}">
                <a16:creationId xmlns:a16="http://schemas.microsoft.com/office/drawing/2014/main" id="{40873BA0-D07F-48FC-BFDC-D0EFFD9B8BE9}"/>
              </a:ext>
            </a:extLst>
          </p:cNvPr>
          <p:cNvSpPr>
            <a:spLocks noGrp="1"/>
          </p:cNvSpPr>
          <p:nvPr>
            <p:ph type="body" sz="quarter" idx="20"/>
          </p:nvPr>
        </p:nvSpPr>
        <p:spPr>
          <a:xfrm>
            <a:off x="542336" y="1869812"/>
            <a:ext cx="1805576" cy="2381911"/>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D886E29-59DD-4CD6-A692-67361AAFABF1}"/>
              </a:ext>
            </a:extLst>
          </p:cNvPr>
          <p:cNvSpPr>
            <a:spLocks noGrp="1"/>
          </p:cNvSpPr>
          <p:nvPr>
            <p:ph type="ftr" sz="quarter" idx="21"/>
          </p:nvPr>
        </p:nvSpPr>
        <p:spPr/>
        <p:txBody>
          <a:bodyPr/>
          <a:lstStyle/>
          <a:p>
            <a:endParaRPr lang="en-US"/>
          </a:p>
        </p:txBody>
      </p:sp>
      <p:sp>
        <p:nvSpPr>
          <p:cNvPr id="14" name="Text Placeholder 4">
            <a:extLst>
              <a:ext uri="{FF2B5EF4-FFF2-40B4-BE49-F238E27FC236}">
                <a16:creationId xmlns:a16="http://schemas.microsoft.com/office/drawing/2014/main" id="{5B19CAED-121F-4390-AA15-F16FCBF32B65}"/>
              </a:ext>
            </a:extLst>
          </p:cNvPr>
          <p:cNvSpPr>
            <a:spLocks noGrp="1"/>
          </p:cNvSpPr>
          <p:nvPr>
            <p:ph type="body" sz="quarter" idx="22" hasCustomPrompt="1"/>
          </p:nvPr>
        </p:nvSpPr>
        <p:spPr>
          <a:xfrm>
            <a:off x="2558653" y="1552575"/>
            <a:ext cx="1805894" cy="270000"/>
          </a:xfrm>
        </p:spPr>
        <p:txBody>
          <a:bodyPr/>
          <a:lstStyle>
            <a:lvl1pPr>
              <a:defRPr sz="12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20" name="Text Placeholder 6">
            <a:extLst>
              <a:ext uri="{FF2B5EF4-FFF2-40B4-BE49-F238E27FC236}">
                <a16:creationId xmlns:a16="http://schemas.microsoft.com/office/drawing/2014/main" id="{D06A3DA3-2AD3-4755-9C01-284E8E2680C8}"/>
              </a:ext>
            </a:extLst>
          </p:cNvPr>
          <p:cNvSpPr>
            <a:spLocks noGrp="1"/>
          </p:cNvSpPr>
          <p:nvPr>
            <p:ph type="body" sz="quarter" idx="23"/>
          </p:nvPr>
        </p:nvSpPr>
        <p:spPr>
          <a:xfrm>
            <a:off x="2561636" y="1869812"/>
            <a:ext cx="1805576" cy="2381911"/>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9B58E007-1B1A-4D92-8233-5C9B66AF357F}"/>
              </a:ext>
            </a:extLst>
          </p:cNvPr>
          <p:cNvSpPr>
            <a:spLocks noGrp="1"/>
          </p:cNvSpPr>
          <p:nvPr>
            <p:ph type="body" sz="quarter" idx="24" hasCustomPrompt="1"/>
          </p:nvPr>
        </p:nvSpPr>
        <p:spPr>
          <a:xfrm>
            <a:off x="4573191" y="1552575"/>
            <a:ext cx="1805894" cy="270000"/>
          </a:xfrm>
        </p:spPr>
        <p:txBody>
          <a:bodyPr/>
          <a:lstStyle>
            <a:lvl1pPr>
              <a:defRPr sz="12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22" name="Text Placeholder 6">
            <a:extLst>
              <a:ext uri="{FF2B5EF4-FFF2-40B4-BE49-F238E27FC236}">
                <a16:creationId xmlns:a16="http://schemas.microsoft.com/office/drawing/2014/main" id="{35434B15-7A76-465B-A38A-9225667A4F49}"/>
              </a:ext>
            </a:extLst>
          </p:cNvPr>
          <p:cNvSpPr>
            <a:spLocks noGrp="1"/>
          </p:cNvSpPr>
          <p:nvPr>
            <p:ph type="body" sz="quarter" idx="25"/>
          </p:nvPr>
        </p:nvSpPr>
        <p:spPr>
          <a:xfrm>
            <a:off x="4576174" y="1869812"/>
            <a:ext cx="1805576" cy="2381911"/>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4879DFFD-4D03-4930-84D1-53995BA1AD88}"/>
              </a:ext>
            </a:extLst>
          </p:cNvPr>
          <p:cNvSpPr>
            <a:spLocks noGrp="1"/>
          </p:cNvSpPr>
          <p:nvPr>
            <p:ph type="body" sz="quarter" idx="26" hasCustomPrompt="1"/>
          </p:nvPr>
        </p:nvSpPr>
        <p:spPr>
          <a:xfrm>
            <a:off x="6592491" y="1552575"/>
            <a:ext cx="1805894" cy="270000"/>
          </a:xfrm>
        </p:spPr>
        <p:txBody>
          <a:bodyPr/>
          <a:lstStyle>
            <a:lvl1pPr>
              <a:defRPr sz="12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24" name="Text Placeholder 6">
            <a:extLst>
              <a:ext uri="{FF2B5EF4-FFF2-40B4-BE49-F238E27FC236}">
                <a16:creationId xmlns:a16="http://schemas.microsoft.com/office/drawing/2014/main" id="{EAD87999-1ED1-4D34-B607-F39EC3945FD8}"/>
              </a:ext>
            </a:extLst>
          </p:cNvPr>
          <p:cNvSpPr>
            <a:spLocks noGrp="1"/>
          </p:cNvSpPr>
          <p:nvPr>
            <p:ph type="body" sz="quarter" idx="27"/>
          </p:nvPr>
        </p:nvSpPr>
        <p:spPr>
          <a:xfrm>
            <a:off x="6595474" y="1869812"/>
            <a:ext cx="1805576" cy="2381911"/>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529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86194C40-6E11-4DA3-B3BE-A6141D676B1F}"/>
              </a:ext>
            </a:extLst>
          </p:cNvPr>
          <p:cNvSpPr>
            <a:spLocks noGrp="1"/>
          </p:cNvSpPr>
          <p:nvPr>
            <p:ph type="pic" sz="quarter" idx="14"/>
          </p:nvPr>
        </p:nvSpPr>
        <p:spPr>
          <a:xfrm>
            <a:off x="4590746" y="574499"/>
            <a:ext cx="888300" cy="888300"/>
          </a:xfrm>
          <a:prstGeom prst="rect">
            <a:avLst/>
          </a:prstGeom>
          <a:blipFill>
            <a:blip r:embed="rId2"/>
            <a:stretch>
              <a:fillRect/>
            </a:stretch>
          </a:blipFill>
        </p:spPr>
        <p:txBody>
          <a:bodyPr/>
          <a:lstStyle>
            <a:lvl1pPr>
              <a:defRPr>
                <a:noFill/>
              </a:defRPr>
            </a:lvl1pPr>
          </a:lstStyle>
          <a:p>
            <a:endParaRPr lang="en-US"/>
          </a:p>
        </p:txBody>
      </p:sp>
      <p:sp>
        <p:nvSpPr>
          <p:cNvPr id="9" name="Picture Placeholder 11">
            <a:extLst>
              <a:ext uri="{FF2B5EF4-FFF2-40B4-BE49-F238E27FC236}">
                <a16:creationId xmlns:a16="http://schemas.microsoft.com/office/drawing/2014/main" id="{F7693863-04EF-4469-A36B-290B4E4326A5}"/>
              </a:ext>
            </a:extLst>
          </p:cNvPr>
          <p:cNvSpPr>
            <a:spLocks noGrp="1"/>
          </p:cNvSpPr>
          <p:nvPr>
            <p:ph type="pic" sz="quarter" idx="20"/>
          </p:nvPr>
        </p:nvSpPr>
        <p:spPr>
          <a:xfrm>
            <a:off x="5173628" y="1"/>
            <a:ext cx="3267299" cy="4463651"/>
          </a:xfrm>
          <a:custGeom>
            <a:avLst/>
            <a:gdLst>
              <a:gd name="connsiteX0" fmla="*/ 429 w 3267299"/>
              <a:gd name="connsiteY0" fmla="*/ 0 h 4463651"/>
              <a:gd name="connsiteX1" fmla="*/ 3266870 w 3267299"/>
              <a:gd name="connsiteY1" fmla="*/ 0 h 4463651"/>
              <a:gd name="connsiteX2" fmla="*/ 3267299 w 3267299"/>
              <a:gd name="connsiteY2" fmla="*/ 8501 h 4463651"/>
              <a:gd name="connsiteX3" fmla="*/ 3267299 w 3267299"/>
              <a:gd name="connsiteY3" fmla="*/ 2830001 h 4463651"/>
              <a:gd name="connsiteX4" fmla="*/ 1633649 w 3267299"/>
              <a:gd name="connsiteY4" fmla="*/ 4463651 h 4463651"/>
              <a:gd name="connsiteX5" fmla="*/ 8434 w 3267299"/>
              <a:gd name="connsiteY5" fmla="*/ 2997032 h 4463651"/>
              <a:gd name="connsiteX6" fmla="*/ 0 w 3267299"/>
              <a:gd name="connsiteY6" fmla="*/ 2830020 h 4463651"/>
              <a:gd name="connsiteX7" fmla="*/ 0 w 3267299"/>
              <a:gd name="connsiteY7" fmla="*/ 8482 h 446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7299" h="4463651">
                <a:moveTo>
                  <a:pt x="429" y="0"/>
                </a:moveTo>
                <a:lnTo>
                  <a:pt x="3266870" y="0"/>
                </a:lnTo>
                <a:lnTo>
                  <a:pt x="3267299" y="8501"/>
                </a:lnTo>
                <a:lnTo>
                  <a:pt x="3267299" y="2830001"/>
                </a:lnTo>
                <a:cubicBezTo>
                  <a:pt x="3267299" y="3732241"/>
                  <a:pt x="2535889" y="4463651"/>
                  <a:pt x="1633649" y="4463651"/>
                </a:cubicBezTo>
                <a:cubicBezTo>
                  <a:pt x="787799" y="4463651"/>
                  <a:pt x="92093" y="3820810"/>
                  <a:pt x="8434" y="2997032"/>
                </a:cubicBezTo>
                <a:lnTo>
                  <a:pt x="0" y="2830020"/>
                </a:lnTo>
                <a:lnTo>
                  <a:pt x="0" y="8482"/>
                </a:lnTo>
                <a:close/>
              </a:path>
            </a:pathLst>
          </a:custGeom>
          <a:solidFill>
            <a:srgbClr val="F5F6F9"/>
          </a:solidFill>
        </p:spPr>
        <p:txBody>
          <a:bodyPr wrap="square">
            <a:noAutofit/>
          </a:bodyPr>
          <a:lstStyle/>
          <a:p>
            <a:endParaRPr lang="en-US"/>
          </a:p>
        </p:txBody>
      </p:sp>
      <p:sp>
        <p:nvSpPr>
          <p:cNvPr id="21" name="Picture Placeholder 19">
            <a:extLst>
              <a:ext uri="{FF2B5EF4-FFF2-40B4-BE49-F238E27FC236}">
                <a16:creationId xmlns:a16="http://schemas.microsoft.com/office/drawing/2014/main" id="{C43F95A5-2533-4A68-8ED4-1D3CF60825C6}"/>
              </a:ext>
            </a:extLst>
          </p:cNvPr>
          <p:cNvSpPr>
            <a:spLocks noGrp="1"/>
          </p:cNvSpPr>
          <p:nvPr>
            <p:ph type="pic" sz="quarter" idx="15"/>
          </p:nvPr>
        </p:nvSpPr>
        <p:spPr>
          <a:xfrm>
            <a:off x="7551926" y="3407999"/>
            <a:ext cx="888300" cy="889000"/>
          </a:xfrm>
          <a:prstGeom prst="rect">
            <a:avLst/>
          </a:prstGeom>
          <a:blipFill>
            <a:blip r:embed="rId3"/>
            <a:stretch>
              <a:fillRect/>
            </a:stretch>
          </a:blipFill>
        </p:spPr>
        <p:txBody>
          <a:bodyPr/>
          <a:lstStyle>
            <a:lvl1pPr>
              <a:defRPr>
                <a:noFill/>
              </a:defRPr>
            </a:lvl1pPr>
          </a:lstStyle>
          <a:p>
            <a:endParaRPr lang="en-US"/>
          </a:p>
        </p:txBody>
      </p:sp>
      <p:sp>
        <p:nvSpPr>
          <p:cNvPr id="13" name="Picture Placeholder 5">
            <a:extLst>
              <a:ext uri="{FF2B5EF4-FFF2-40B4-BE49-F238E27FC236}">
                <a16:creationId xmlns:a16="http://schemas.microsoft.com/office/drawing/2014/main" id="{D487B088-C7EB-400A-8256-45F802B3487A}"/>
              </a:ext>
            </a:extLst>
          </p:cNvPr>
          <p:cNvSpPr>
            <a:spLocks noGrp="1"/>
          </p:cNvSpPr>
          <p:nvPr>
            <p:ph type="pic" sz="quarter" idx="16"/>
          </p:nvPr>
        </p:nvSpPr>
        <p:spPr>
          <a:xfrm>
            <a:off x="533400" y="1201738"/>
            <a:ext cx="381304" cy="310896"/>
          </a:xfrm>
          <a:prstGeom prst="rect">
            <a:avLst/>
          </a:prstGeom>
          <a:blipFill>
            <a:blip r:embed="rId4"/>
            <a:stretch>
              <a:fillRect/>
            </a:stretch>
          </a:blipFill>
        </p:spPr>
        <p:txBody>
          <a:bodyPr/>
          <a:lstStyle>
            <a:lvl1pPr>
              <a:defRPr>
                <a:noFill/>
              </a:defRPr>
            </a:lvl1pPr>
          </a:lstStyle>
          <a:p>
            <a:endParaRPr lang="en-US"/>
          </a:p>
        </p:txBody>
      </p:sp>
      <p:sp>
        <p:nvSpPr>
          <p:cNvPr id="14" name="Text Placeholder 4">
            <a:extLst>
              <a:ext uri="{FF2B5EF4-FFF2-40B4-BE49-F238E27FC236}">
                <a16:creationId xmlns:a16="http://schemas.microsoft.com/office/drawing/2014/main" id="{896670A8-7100-41F8-9184-7138AACF2E2A}"/>
              </a:ext>
            </a:extLst>
          </p:cNvPr>
          <p:cNvSpPr>
            <a:spLocks noGrp="1"/>
          </p:cNvSpPr>
          <p:nvPr>
            <p:ph type="body" sz="quarter" idx="18" hasCustomPrompt="1"/>
          </p:nvPr>
        </p:nvSpPr>
        <p:spPr>
          <a:xfrm>
            <a:off x="999630" y="1209838"/>
            <a:ext cx="3481388" cy="2219162"/>
          </a:xfrm>
        </p:spPr>
        <p:txBody>
          <a:bodyPr/>
          <a:lstStyle>
            <a:lvl1pPr>
              <a:defRPr sz="1800"/>
            </a:lvl1pPr>
            <a:lvl2pPr>
              <a:defRPr sz="1800"/>
            </a:lvl2pPr>
            <a:lvl3pPr>
              <a:defRPr sz="1800"/>
            </a:lvl3pPr>
            <a:lvl4pPr>
              <a:defRPr sz="1800"/>
            </a:lvl4pPr>
            <a:lvl5pPr>
              <a:defRPr sz="1800"/>
            </a:lvl5pPr>
          </a:lstStyle>
          <a:p>
            <a:pPr lvl="0"/>
            <a:r>
              <a:rPr lang="en-US"/>
              <a:t>Insert quote here</a:t>
            </a:r>
          </a:p>
        </p:txBody>
      </p:sp>
      <p:sp>
        <p:nvSpPr>
          <p:cNvPr id="15" name="Text Placeholder 2">
            <a:extLst>
              <a:ext uri="{FF2B5EF4-FFF2-40B4-BE49-F238E27FC236}">
                <a16:creationId xmlns:a16="http://schemas.microsoft.com/office/drawing/2014/main" id="{0E4957E7-DFB6-4FFF-A638-21D68F72EBD4}"/>
              </a:ext>
            </a:extLst>
          </p:cNvPr>
          <p:cNvSpPr>
            <a:spLocks noGrp="1"/>
          </p:cNvSpPr>
          <p:nvPr>
            <p:ph type="body" sz="quarter" idx="17" hasCustomPrompt="1"/>
          </p:nvPr>
        </p:nvSpPr>
        <p:spPr>
          <a:xfrm>
            <a:off x="999630" y="3577829"/>
            <a:ext cx="3481388" cy="274670"/>
          </a:xfrm>
        </p:spPr>
        <p:txBody>
          <a:bodyPr/>
          <a:lstStyle>
            <a:lvl1pPr>
              <a:defRPr>
                <a:solidFill>
                  <a:schemeClr val="accent1"/>
                </a:solidFill>
              </a:defRPr>
            </a:lvl1pPr>
            <a:lvl5pPr>
              <a:defRPr/>
            </a:lvl5pPr>
          </a:lstStyle>
          <a:p>
            <a:pPr lvl="0"/>
            <a:r>
              <a:rPr lang="en-US"/>
              <a:t>Insert Source</a:t>
            </a:r>
          </a:p>
        </p:txBody>
      </p:sp>
      <p:sp>
        <p:nvSpPr>
          <p:cNvPr id="16" name="Text Placeholder 2">
            <a:extLst>
              <a:ext uri="{FF2B5EF4-FFF2-40B4-BE49-F238E27FC236}">
                <a16:creationId xmlns:a16="http://schemas.microsoft.com/office/drawing/2014/main" id="{A0CC1390-2D91-4A0D-8002-1AB3ECC857BA}"/>
              </a:ext>
            </a:extLst>
          </p:cNvPr>
          <p:cNvSpPr>
            <a:spLocks noGrp="1"/>
          </p:cNvSpPr>
          <p:nvPr>
            <p:ph type="body" sz="quarter" idx="19" hasCustomPrompt="1"/>
          </p:nvPr>
        </p:nvSpPr>
        <p:spPr>
          <a:xfrm>
            <a:off x="999630" y="3914775"/>
            <a:ext cx="3481388" cy="274670"/>
          </a:xfrm>
        </p:spPr>
        <p:txBody>
          <a:bodyPr/>
          <a:lstStyle>
            <a:lvl1pPr>
              <a:defRPr sz="900">
                <a:solidFill>
                  <a:schemeClr val="bg2"/>
                </a:solidFill>
              </a:defRPr>
            </a:lvl1pPr>
            <a:lvl5pPr>
              <a:defRPr/>
            </a:lvl5pPr>
          </a:lstStyle>
          <a:p>
            <a:pPr lvl="0"/>
            <a:r>
              <a:rPr lang="en-US"/>
              <a:t>Insert additional information</a:t>
            </a:r>
          </a:p>
        </p:txBody>
      </p:sp>
    </p:spTree>
    <p:extLst>
      <p:ext uri="{BB962C8B-B14F-4D97-AF65-F5344CB8AC3E}">
        <p14:creationId xmlns:p14="http://schemas.microsoft.com/office/powerpoint/2010/main" val="897331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E4054473-44C8-4070-9A14-FBB58406A2B4}"/>
              </a:ext>
            </a:extLst>
          </p:cNvPr>
          <p:cNvSpPr>
            <a:spLocks noGrp="1"/>
          </p:cNvSpPr>
          <p:nvPr>
            <p:ph type="body" sz="quarter" idx="20" hasCustomPrompt="1"/>
          </p:nvPr>
        </p:nvSpPr>
        <p:spPr>
          <a:xfrm>
            <a:off x="6200462" y="1209675"/>
            <a:ext cx="2413310" cy="614363"/>
          </a:xfrm>
        </p:spPr>
        <p:txBody>
          <a:bodyPr/>
          <a:lstStyle>
            <a:lvl1pPr>
              <a:defRPr sz="15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4" name="Text Placeholder 3">
            <a:extLst>
              <a:ext uri="{FF2B5EF4-FFF2-40B4-BE49-F238E27FC236}">
                <a16:creationId xmlns:a16="http://schemas.microsoft.com/office/drawing/2014/main" id="{6F628C63-1E02-449F-8A5E-FA326608991D}"/>
              </a:ext>
            </a:extLst>
          </p:cNvPr>
          <p:cNvSpPr>
            <a:spLocks noGrp="1"/>
          </p:cNvSpPr>
          <p:nvPr>
            <p:ph type="body" sz="quarter" idx="19"/>
          </p:nvPr>
        </p:nvSpPr>
        <p:spPr>
          <a:xfrm>
            <a:off x="6190939" y="1889523"/>
            <a:ext cx="2413309" cy="2371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9226CD76-62DA-4A5C-9D4C-5E233D954AD2}"/>
              </a:ext>
            </a:extLst>
          </p:cNvPr>
          <p:cNvSpPr>
            <a:spLocks noGrp="1"/>
          </p:cNvSpPr>
          <p:nvPr>
            <p:ph type="pic" sz="quarter" idx="18"/>
          </p:nvPr>
        </p:nvSpPr>
        <p:spPr>
          <a:xfrm>
            <a:off x="5110473" y="3868004"/>
            <a:ext cx="859572" cy="859573"/>
          </a:xfrm>
          <a:prstGeom prst="rect">
            <a:avLst/>
          </a:prstGeom>
          <a:blipFill>
            <a:blip r:embed="rId2"/>
            <a:stretch>
              <a:fillRect/>
            </a:stretch>
          </a:blipFill>
        </p:spPr>
        <p:txBody>
          <a:bodyPr/>
          <a:lstStyle>
            <a:lvl1pPr>
              <a:defRPr>
                <a:noFill/>
              </a:defRPr>
            </a:lvl1pPr>
          </a:lstStyle>
          <a:p>
            <a:endParaRPr lang="en-US"/>
          </a:p>
        </p:txBody>
      </p:sp>
      <p:sp>
        <p:nvSpPr>
          <p:cNvPr id="10" name="Picture Placeholder 9">
            <a:extLst>
              <a:ext uri="{FF2B5EF4-FFF2-40B4-BE49-F238E27FC236}">
                <a16:creationId xmlns:a16="http://schemas.microsoft.com/office/drawing/2014/main" id="{D770774F-BDA5-44BF-87A9-ACAC27D30E74}"/>
              </a:ext>
            </a:extLst>
          </p:cNvPr>
          <p:cNvSpPr>
            <a:spLocks noGrp="1"/>
          </p:cNvSpPr>
          <p:nvPr>
            <p:ph type="pic" sz="quarter" idx="17"/>
          </p:nvPr>
        </p:nvSpPr>
        <p:spPr>
          <a:xfrm>
            <a:off x="2953061" y="723900"/>
            <a:ext cx="859572" cy="859573"/>
          </a:xfrm>
          <a:prstGeom prst="rect">
            <a:avLst/>
          </a:prstGeom>
          <a:blipFill>
            <a:blip r:embed="rId3"/>
            <a:stretch>
              <a:fillRect/>
            </a:stretch>
          </a:blipFill>
        </p:spPr>
        <p:txBody>
          <a:bodyPr/>
          <a:lstStyle>
            <a:lvl1pPr>
              <a:defRPr>
                <a:noFill/>
              </a:defRPr>
            </a:lvl1pPr>
          </a:lstStyle>
          <a:p>
            <a:endParaRPr lang="en-US"/>
          </a:p>
        </p:txBody>
      </p:sp>
      <p:sp>
        <p:nvSpPr>
          <p:cNvPr id="5" name="Picture Placeholder 4">
            <a:extLst>
              <a:ext uri="{FF2B5EF4-FFF2-40B4-BE49-F238E27FC236}">
                <a16:creationId xmlns:a16="http://schemas.microsoft.com/office/drawing/2014/main" id="{2D989DD8-307B-4044-B0AD-5914C955D76D}"/>
              </a:ext>
            </a:extLst>
          </p:cNvPr>
          <p:cNvSpPr>
            <a:spLocks noGrp="1"/>
          </p:cNvSpPr>
          <p:nvPr>
            <p:ph type="pic" sz="quarter" idx="16"/>
          </p:nvPr>
        </p:nvSpPr>
        <p:spPr>
          <a:xfrm>
            <a:off x="3269250" y="558751"/>
            <a:ext cx="2605500" cy="4052925"/>
          </a:xfrm>
          <a:prstGeom prst="roundRect">
            <a:avLst>
              <a:gd name="adj" fmla="val 50000"/>
            </a:avLst>
          </a:prstGeom>
          <a:solidFill>
            <a:srgbClr val="F5F6F9"/>
          </a:solidFill>
        </p:spPr>
        <p:txBody>
          <a:bodyPr/>
          <a:lstStyle/>
          <a:p>
            <a:endParaRPr lang="en-US"/>
          </a:p>
        </p:txBody>
      </p:sp>
      <p:sp>
        <p:nvSpPr>
          <p:cNvPr id="2" name="Title 1">
            <a:extLst>
              <a:ext uri="{FF2B5EF4-FFF2-40B4-BE49-F238E27FC236}">
                <a16:creationId xmlns:a16="http://schemas.microsoft.com/office/drawing/2014/main" id="{33159506-874E-41B2-AA58-92FF0184A768}"/>
              </a:ext>
            </a:extLst>
          </p:cNvPr>
          <p:cNvSpPr>
            <a:spLocks noGrp="1"/>
          </p:cNvSpPr>
          <p:nvPr>
            <p:ph type="title"/>
          </p:nvPr>
        </p:nvSpPr>
        <p:spPr>
          <a:xfrm>
            <a:off x="539750" y="1552576"/>
            <a:ext cx="2171701" cy="1889125"/>
          </a:xfrm>
        </p:spPr>
        <p:txBody>
          <a:bodyPr/>
          <a:lstStyle/>
          <a:p>
            <a:r>
              <a:rPr lang="en-US"/>
              <a:t>Click to edit Master title style</a:t>
            </a:r>
          </a:p>
        </p:txBody>
      </p:sp>
    </p:spTree>
    <p:extLst>
      <p:ext uri="{BB962C8B-B14F-4D97-AF65-F5344CB8AC3E}">
        <p14:creationId xmlns:p14="http://schemas.microsoft.com/office/powerpoint/2010/main" val="2139399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id="{7DFABFB1-2D0D-493D-9ACD-0E104EE16057}"/>
              </a:ext>
            </a:extLst>
          </p:cNvPr>
          <p:cNvSpPr>
            <a:spLocks noGrp="1"/>
          </p:cNvSpPr>
          <p:nvPr>
            <p:ph type="body" sz="quarter" idx="27"/>
          </p:nvPr>
        </p:nvSpPr>
        <p:spPr>
          <a:xfrm>
            <a:off x="6175669" y="1752508"/>
            <a:ext cx="2428979" cy="964518"/>
          </a:xfrm>
        </p:spPr>
        <p:txBody>
          <a:bodyPr/>
          <a:lstStyle>
            <a:lvl1pPr>
              <a:defRPr sz="1050"/>
            </a:lvl1pPr>
            <a:lvl2pPr>
              <a:defRPr sz="1050"/>
            </a:lvl2pPr>
            <a:lvl3pPr>
              <a:defRPr sz="1050"/>
            </a:lvl3pPr>
            <a:lvl4pPr>
              <a:defRPr sz="1050"/>
            </a:lvl4pPr>
            <a:lvl5pPr>
              <a:defRPr sz="1050"/>
            </a:lvl5pPr>
          </a:lstStyle>
          <a:p>
            <a:pPr lvl="0"/>
            <a:r>
              <a:rPr lang="en-US"/>
              <a:t>Click to edit Master text styles</a:t>
            </a:r>
          </a:p>
        </p:txBody>
      </p:sp>
      <p:sp>
        <p:nvSpPr>
          <p:cNvPr id="21" name="Text Placeholder 4">
            <a:extLst>
              <a:ext uri="{FF2B5EF4-FFF2-40B4-BE49-F238E27FC236}">
                <a16:creationId xmlns:a16="http://schemas.microsoft.com/office/drawing/2014/main" id="{649F3A8B-A23D-41AF-A676-89E541E928A9}"/>
              </a:ext>
            </a:extLst>
          </p:cNvPr>
          <p:cNvSpPr>
            <a:spLocks noGrp="1"/>
          </p:cNvSpPr>
          <p:nvPr>
            <p:ph type="body" sz="quarter" idx="25" hasCustomPrompt="1"/>
          </p:nvPr>
        </p:nvSpPr>
        <p:spPr>
          <a:xfrm>
            <a:off x="6178109" y="1416050"/>
            <a:ext cx="2427928" cy="270000"/>
          </a:xfrm>
        </p:spPr>
        <p:txBody>
          <a:bodyPr/>
          <a:lstStyle>
            <a:lvl1pPr>
              <a:defRPr sz="135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2" name="Title 1">
            <a:extLst>
              <a:ext uri="{FF2B5EF4-FFF2-40B4-BE49-F238E27FC236}">
                <a16:creationId xmlns:a16="http://schemas.microsoft.com/office/drawing/2014/main" id="{8A8D9963-BF99-4C17-86D4-9D7B037EED08}"/>
              </a:ext>
            </a:extLst>
          </p:cNvPr>
          <p:cNvSpPr>
            <a:spLocks noGrp="1"/>
          </p:cNvSpPr>
          <p:nvPr>
            <p:ph type="title"/>
          </p:nvPr>
        </p:nvSpPr>
        <p:spPr>
          <a:xfrm>
            <a:off x="540077" y="1209675"/>
            <a:ext cx="3086100" cy="866775"/>
          </a:xfrm>
        </p:spPr>
        <p:txBody>
          <a:bodyPr/>
          <a:lstStyle/>
          <a:p>
            <a:r>
              <a:rPr lang="en-US"/>
              <a:t>Click to edit Master title style</a:t>
            </a:r>
          </a:p>
        </p:txBody>
      </p:sp>
      <p:sp>
        <p:nvSpPr>
          <p:cNvPr id="11" name="Text Placeholder 4">
            <a:extLst>
              <a:ext uri="{FF2B5EF4-FFF2-40B4-BE49-F238E27FC236}">
                <a16:creationId xmlns:a16="http://schemas.microsoft.com/office/drawing/2014/main" id="{02B006D3-C5BB-455C-A6FF-E9CBF94C2D33}"/>
              </a:ext>
            </a:extLst>
          </p:cNvPr>
          <p:cNvSpPr>
            <a:spLocks noGrp="1"/>
          </p:cNvSpPr>
          <p:nvPr>
            <p:ph type="body" sz="quarter" idx="22" hasCustomPrompt="1"/>
          </p:nvPr>
        </p:nvSpPr>
        <p:spPr>
          <a:xfrm>
            <a:off x="539354" y="2225279"/>
            <a:ext cx="3086100" cy="270000"/>
          </a:xfrm>
        </p:spPr>
        <p:txBody>
          <a:bodyPr/>
          <a:lstStyle>
            <a:lvl1pPr>
              <a:defRPr sz="135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12" name="Text Placeholder 6">
            <a:extLst>
              <a:ext uri="{FF2B5EF4-FFF2-40B4-BE49-F238E27FC236}">
                <a16:creationId xmlns:a16="http://schemas.microsoft.com/office/drawing/2014/main" id="{766512B3-51A4-4806-AC05-D7402CAC3662}"/>
              </a:ext>
            </a:extLst>
          </p:cNvPr>
          <p:cNvSpPr>
            <a:spLocks noGrp="1"/>
          </p:cNvSpPr>
          <p:nvPr>
            <p:ph type="body" sz="quarter" idx="23"/>
          </p:nvPr>
        </p:nvSpPr>
        <p:spPr>
          <a:xfrm>
            <a:off x="542336" y="2562226"/>
            <a:ext cx="3085558" cy="1689497"/>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F587CB38-4B3C-4FD8-9170-7441294FAFE9}"/>
              </a:ext>
            </a:extLst>
          </p:cNvPr>
          <p:cNvSpPr>
            <a:spLocks noGrp="1"/>
          </p:cNvSpPr>
          <p:nvPr>
            <p:ph type="ftr" sz="quarter" idx="24"/>
          </p:nvPr>
        </p:nvSpPr>
        <p:spPr/>
        <p:txBody>
          <a:bodyPr/>
          <a:lstStyle/>
          <a:p>
            <a:endParaRPr lang="en-US"/>
          </a:p>
        </p:txBody>
      </p:sp>
      <p:sp>
        <p:nvSpPr>
          <p:cNvPr id="19" name="Text Placeholder 34">
            <a:extLst>
              <a:ext uri="{FF2B5EF4-FFF2-40B4-BE49-F238E27FC236}">
                <a16:creationId xmlns:a16="http://schemas.microsoft.com/office/drawing/2014/main" id="{7754A821-3029-4BDD-AAD3-908F2D8A8664}"/>
              </a:ext>
            </a:extLst>
          </p:cNvPr>
          <p:cNvSpPr>
            <a:spLocks noGrp="1"/>
          </p:cNvSpPr>
          <p:nvPr>
            <p:ph type="body" sz="quarter" idx="21" hasCustomPrompt="1"/>
          </p:nvPr>
        </p:nvSpPr>
        <p:spPr>
          <a:xfrm>
            <a:off x="4882931" y="1593016"/>
            <a:ext cx="848712" cy="533400"/>
          </a:xfrm>
          <a:prstGeom prst="rect">
            <a:avLst/>
          </a:prstGeom>
        </p:spPr>
        <p:txBody>
          <a:bodyPr/>
          <a:lstStyle>
            <a:lvl1pPr>
              <a:defRPr sz="2400" b="0" i="0">
                <a:solidFill>
                  <a:schemeClr val="accent1"/>
                </a:solidFill>
                <a:latin typeface="CiscoSansTT Light" panose="020B0503020201020303" pitchFamily="34" charset="0"/>
                <a:cs typeface="CiscoSansTT Light" panose="020B0503020201020303" pitchFamily="34" charset="0"/>
              </a:defRPr>
            </a:lvl1pPr>
          </a:lstStyle>
          <a:p>
            <a:pPr lvl="0"/>
            <a:r>
              <a:rPr lang="en-GB"/>
              <a:t>XX%</a:t>
            </a:r>
            <a:endParaRPr lang="en-US"/>
          </a:p>
        </p:txBody>
      </p:sp>
      <p:sp>
        <p:nvSpPr>
          <p:cNvPr id="28" name="Text Placeholder 4">
            <a:extLst>
              <a:ext uri="{FF2B5EF4-FFF2-40B4-BE49-F238E27FC236}">
                <a16:creationId xmlns:a16="http://schemas.microsoft.com/office/drawing/2014/main" id="{48B92931-8EDF-49B6-8C0C-243F15A910EB}"/>
              </a:ext>
            </a:extLst>
          </p:cNvPr>
          <p:cNvSpPr>
            <a:spLocks noGrp="1"/>
          </p:cNvSpPr>
          <p:nvPr>
            <p:ph type="body" sz="quarter" idx="26" hasCustomPrompt="1"/>
          </p:nvPr>
        </p:nvSpPr>
        <p:spPr>
          <a:xfrm>
            <a:off x="6178109" y="3268662"/>
            <a:ext cx="2427928" cy="270000"/>
          </a:xfrm>
        </p:spPr>
        <p:txBody>
          <a:bodyPr/>
          <a:lstStyle>
            <a:lvl1pPr>
              <a:defRPr sz="1350">
                <a:solidFill>
                  <a:schemeClr val="accent5"/>
                </a:solidFill>
              </a:defRPr>
            </a:lvl1pPr>
            <a:lvl2pPr>
              <a:defRPr sz="1200"/>
            </a:lvl2pPr>
            <a:lvl3pPr>
              <a:defRPr sz="1200"/>
            </a:lvl3pPr>
            <a:lvl4pPr>
              <a:defRPr sz="1200"/>
            </a:lvl4pPr>
            <a:lvl5pPr>
              <a:defRPr sz="1200"/>
            </a:lvl5pPr>
          </a:lstStyle>
          <a:p>
            <a:pPr lvl="0"/>
            <a:r>
              <a:rPr lang="en-US"/>
              <a:t>Insert short heading</a:t>
            </a:r>
          </a:p>
        </p:txBody>
      </p:sp>
      <p:sp>
        <p:nvSpPr>
          <p:cNvPr id="29" name="Text Placeholder 34">
            <a:extLst>
              <a:ext uri="{FF2B5EF4-FFF2-40B4-BE49-F238E27FC236}">
                <a16:creationId xmlns:a16="http://schemas.microsoft.com/office/drawing/2014/main" id="{BD766710-0ABE-4624-8CA1-DC26EB21DB37}"/>
              </a:ext>
            </a:extLst>
          </p:cNvPr>
          <p:cNvSpPr>
            <a:spLocks noGrp="1"/>
          </p:cNvSpPr>
          <p:nvPr>
            <p:ph type="body" sz="quarter" idx="20" hasCustomPrompt="1"/>
          </p:nvPr>
        </p:nvSpPr>
        <p:spPr>
          <a:xfrm>
            <a:off x="4926520" y="3443503"/>
            <a:ext cx="848712" cy="533400"/>
          </a:xfrm>
          <a:prstGeom prst="rect">
            <a:avLst/>
          </a:prstGeom>
        </p:spPr>
        <p:txBody>
          <a:bodyPr/>
          <a:lstStyle>
            <a:lvl1pPr>
              <a:defRPr sz="2400" b="0" i="0">
                <a:solidFill>
                  <a:schemeClr val="accent5"/>
                </a:solidFill>
                <a:latin typeface="CiscoSansTT Light" panose="020B0503020201020303" pitchFamily="34" charset="0"/>
                <a:cs typeface="CiscoSansTT Light" panose="020B0503020201020303" pitchFamily="34" charset="0"/>
              </a:defRPr>
            </a:lvl1pPr>
          </a:lstStyle>
          <a:p>
            <a:pPr lvl="0"/>
            <a:r>
              <a:rPr lang="en-GB"/>
              <a:t>XX%</a:t>
            </a:r>
            <a:endParaRPr lang="en-US"/>
          </a:p>
        </p:txBody>
      </p:sp>
      <p:sp>
        <p:nvSpPr>
          <p:cNvPr id="30" name="Text Placeholder 6">
            <a:extLst>
              <a:ext uri="{FF2B5EF4-FFF2-40B4-BE49-F238E27FC236}">
                <a16:creationId xmlns:a16="http://schemas.microsoft.com/office/drawing/2014/main" id="{00A91EDB-D2C4-4B6A-A163-A9A9B57EA5BA}"/>
              </a:ext>
            </a:extLst>
          </p:cNvPr>
          <p:cNvSpPr>
            <a:spLocks noGrp="1"/>
          </p:cNvSpPr>
          <p:nvPr>
            <p:ph type="body" sz="quarter" idx="28"/>
          </p:nvPr>
        </p:nvSpPr>
        <p:spPr>
          <a:xfrm>
            <a:off x="6175669" y="3625850"/>
            <a:ext cx="2428979" cy="964518"/>
          </a:xfrm>
        </p:spPr>
        <p:txBody>
          <a:bodyPr/>
          <a:lstStyle>
            <a:lvl1pPr>
              <a:defRPr sz="1050"/>
            </a:lvl1pPr>
            <a:lvl2pPr>
              <a:defRPr sz="1050"/>
            </a:lvl2pPr>
            <a:lvl3pPr>
              <a:defRPr sz="105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711972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7" name="Text Placeholder 21">
            <a:extLst>
              <a:ext uri="{FF2B5EF4-FFF2-40B4-BE49-F238E27FC236}">
                <a16:creationId xmlns:a16="http://schemas.microsoft.com/office/drawing/2014/main" id="{60AFAD34-CFFF-EF48-B99C-F11DFD70F0BC}"/>
              </a:ext>
            </a:extLst>
          </p:cNvPr>
          <p:cNvSpPr>
            <a:spLocks noGrp="1"/>
          </p:cNvSpPr>
          <p:nvPr>
            <p:ph type="body" sz="quarter" idx="17" hasCustomPrompt="1"/>
          </p:nvPr>
        </p:nvSpPr>
        <p:spPr>
          <a:xfrm>
            <a:off x="4187588" y="782604"/>
            <a:ext cx="1436101" cy="778568"/>
          </a:xfrm>
          <a:prstGeom prst="rect">
            <a:avLst/>
          </a:prstGeom>
        </p:spPr>
        <p:txBody>
          <a:bodyPr/>
          <a:lstStyle>
            <a:lvl1pPr>
              <a:defRPr sz="1050" b="0" i="0">
                <a:solidFill>
                  <a:schemeClr val="bg2"/>
                </a:solidFill>
                <a:latin typeface="+mn-lt"/>
                <a:cs typeface="CiscoSansTT ExtraLight" panose="020B0303020201020303" pitchFamily="34" charset="0"/>
              </a:defRPr>
            </a:lvl1pPr>
          </a:lstStyle>
          <a:p>
            <a:pPr lvl="0"/>
            <a:r>
              <a:rPr lang="en-GB"/>
              <a:t>Click to add text</a:t>
            </a:r>
            <a:endParaRPr lang="en-US"/>
          </a:p>
        </p:txBody>
      </p:sp>
      <p:sp>
        <p:nvSpPr>
          <p:cNvPr id="18" name="Text Placeholder 21">
            <a:extLst>
              <a:ext uri="{FF2B5EF4-FFF2-40B4-BE49-F238E27FC236}">
                <a16:creationId xmlns:a16="http://schemas.microsoft.com/office/drawing/2014/main" id="{5DED0708-F6D0-9247-BBE1-821405FF8233}"/>
              </a:ext>
            </a:extLst>
          </p:cNvPr>
          <p:cNvSpPr>
            <a:spLocks noGrp="1"/>
          </p:cNvSpPr>
          <p:nvPr>
            <p:ph type="body" sz="quarter" idx="18" hasCustomPrompt="1"/>
          </p:nvPr>
        </p:nvSpPr>
        <p:spPr>
          <a:xfrm>
            <a:off x="4187588" y="2182005"/>
            <a:ext cx="1436101" cy="778568"/>
          </a:xfrm>
          <a:prstGeom prst="rect">
            <a:avLst/>
          </a:prstGeom>
        </p:spPr>
        <p:txBody>
          <a:bodyPr/>
          <a:lstStyle>
            <a:lvl1pPr>
              <a:defRPr sz="1050" b="0" i="0">
                <a:solidFill>
                  <a:schemeClr val="bg2"/>
                </a:solidFill>
                <a:latin typeface="+mn-lt"/>
                <a:cs typeface="CiscoSansTT ExtraLight" panose="020B0303020201020303" pitchFamily="34" charset="0"/>
              </a:defRPr>
            </a:lvl1pPr>
          </a:lstStyle>
          <a:p>
            <a:pPr lvl="0"/>
            <a:r>
              <a:rPr lang="en-GB"/>
              <a:t>Click to add text</a:t>
            </a:r>
            <a:endParaRPr lang="en-US"/>
          </a:p>
        </p:txBody>
      </p:sp>
      <p:sp>
        <p:nvSpPr>
          <p:cNvPr id="19" name="Text Placeholder 21">
            <a:extLst>
              <a:ext uri="{FF2B5EF4-FFF2-40B4-BE49-F238E27FC236}">
                <a16:creationId xmlns:a16="http://schemas.microsoft.com/office/drawing/2014/main" id="{5CCA10A3-3B40-D248-9C55-B94F50E73839}"/>
              </a:ext>
            </a:extLst>
          </p:cNvPr>
          <p:cNvSpPr>
            <a:spLocks noGrp="1"/>
          </p:cNvSpPr>
          <p:nvPr>
            <p:ph type="body" sz="quarter" idx="19" hasCustomPrompt="1"/>
          </p:nvPr>
        </p:nvSpPr>
        <p:spPr>
          <a:xfrm>
            <a:off x="4187588" y="3582330"/>
            <a:ext cx="1436101" cy="778568"/>
          </a:xfrm>
          <a:prstGeom prst="rect">
            <a:avLst/>
          </a:prstGeom>
        </p:spPr>
        <p:txBody>
          <a:bodyPr/>
          <a:lstStyle>
            <a:lvl1pPr>
              <a:defRPr sz="1050" b="0" i="0">
                <a:solidFill>
                  <a:schemeClr val="bg2"/>
                </a:solidFill>
                <a:latin typeface="+mn-lt"/>
                <a:cs typeface="CiscoSansTT ExtraLight" panose="020B0303020201020303" pitchFamily="34" charset="0"/>
              </a:defRPr>
            </a:lvl1pPr>
          </a:lstStyle>
          <a:p>
            <a:pPr lvl="0"/>
            <a:r>
              <a:rPr lang="en-GB"/>
              <a:t>Click to add text</a:t>
            </a:r>
            <a:endParaRPr lang="en-US"/>
          </a:p>
        </p:txBody>
      </p:sp>
      <p:sp>
        <p:nvSpPr>
          <p:cNvPr id="20" name="Text Placeholder 21">
            <a:extLst>
              <a:ext uri="{FF2B5EF4-FFF2-40B4-BE49-F238E27FC236}">
                <a16:creationId xmlns:a16="http://schemas.microsoft.com/office/drawing/2014/main" id="{BC3462B6-4CC9-5145-9E61-C762FD2757BA}"/>
              </a:ext>
            </a:extLst>
          </p:cNvPr>
          <p:cNvSpPr>
            <a:spLocks noGrp="1"/>
          </p:cNvSpPr>
          <p:nvPr>
            <p:ph type="body" sz="quarter" idx="20" hasCustomPrompt="1"/>
          </p:nvPr>
        </p:nvSpPr>
        <p:spPr>
          <a:xfrm>
            <a:off x="6840114" y="782242"/>
            <a:ext cx="1436101" cy="778568"/>
          </a:xfrm>
          <a:prstGeom prst="rect">
            <a:avLst/>
          </a:prstGeom>
        </p:spPr>
        <p:txBody>
          <a:bodyPr/>
          <a:lstStyle>
            <a:lvl1pPr>
              <a:defRPr sz="1050" b="0" i="0">
                <a:solidFill>
                  <a:schemeClr val="bg2"/>
                </a:solidFill>
                <a:latin typeface="+mn-lt"/>
                <a:cs typeface="CiscoSansTT ExtraLight" panose="020B0303020201020303" pitchFamily="34" charset="0"/>
              </a:defRPr>
            </a:lvl1pPr>
          </a:lstStyle>
          <a:p>
            <a:pPr lvl="0"/>
            <a:r>
              <a:rPr lang="en-GB"/>
              <a:t>Click to add text</a:t>
            </a:r>
            <a:endParaRPr lang="en-US"/>
          </a:p>
        </p:txBody>
      </p:sp>
      <p:sp>
        <p:nvSpPr>
          <p:cNvPr id="21" name="Text Placeholder 21">
            <a:extLst>
              <a:ext uri="{FF2B5EF4-FFF2-40B4-BE49-F238E27FC236}">
                <a16:creationId xmlns:a16="http://schemas.microsoft.com/office/drawing/2014/main" id="{294218C0-ED14-EF44-B6DB-22164D388251}"/>
              </a:ext>
            </a:extLst>
          </p:cNvPr>
          <p:cNvSpPr>
            <a:spLocks noGrp="1"/>
          </p:cNvSpPr>
          <p:nvPr>
            <p:ph type="body" sz="quarter" idx="21" hasCustomPrompt="1"/>
          </p:nvPr>
        </p:nvSpPr>
        <p:spPr>
          <a:xfrm>
            <a:off x="6840114" y="2182005"/>
            <a:ext cx="1436101" cy="778568"/>
          </a:xfrm>
          <a:prstGeom prst="rect">
            <a:avLst/>
          </a:prstGeom>
        </p:spPr>
        <p:txBody>
          <a:bodyPr/>
          <a:lstStyle>
            <a:lvl1pPr>
              <a:defRPr sz="1050" b="0" i="0">
                <a:solidFill>
                  <a:schemeClr val="bg2"/>
                </a:solidFill>
                <a:latin typeface="+mn-lt"/>
                <a:cs typeface="CiscoSansTT ExtraLight" panose="020B0303020201020303" pitchFamily="34" charset="0"/>
              </a:defRPr>
            </a:lvl1pPr>
          </a:lstStyle>
          <a:p>
            <a:pPr lvl="0"/>
            <a:r>
              <a:rPr lang="en-GB"/>
              <a:t>Click to add text</a:t>
            </a:r>
            <a:endParaRPr lang="en-US"/>
          </a:p>
        </p:txBody>
      </p:sp>
      <p:sp>
        <p:nvSpPr>
          <p:cNvPr id="22" name="Text Placeholder 21">
            <a:extLst>
              <a:ext uri="{FF2B5EF4-FFF2-40B4-BE49-F238E27FC236}">
                <a16:creationId xmlns:a16="http://schemas.microsoft.com/office/drawing/2014/main" id="{29440408-FB70-0E48-9191-949F57EAAB2E}"/>
              </a:ext>
            </a:extLst>
          </p:cNvPr>
          <p:cNvSpPr>
            <a:spLocks noGrp="1"/>
          </p:cNvSpPr>
          <p:nvPr>
            <p:ph type="body" sz="quarter" idx="22" hasCustomPrompt="1"/>
          </p:nvPr>
        </p:nvSpPr>
        <p:spPr>
          <a:xfrm>
            <a:off x="6840114" y="3582330"/>
            <a:ext cx="1436101" cy="778568"/>
          </a:xfrm>
          <a:prstGeom prst="rect">
            <a:avLst/>
          </a:prstGeom>
        </p:spPr>
        <p:txBody>
          <a:bodyPr/>
          <a:lstStyle>
            <a:lvl1pPr>
              <a:defRPr sz="1050" b="0" i="0">
                <a:solidFill>
                  <a:schemeClr val="bg2"/>
                </a:solidFill>
                <a:latin typeface="+mn-lt"/>
                <a:cs typeface="CiscoSansTT ExtraLight" panose="020B0303020201020303" pitchFamily="34" charset="0"/>
              </a:defRPr>
            </a:lvl1pPr>
          </a:lstStyle>
          <a:p>
            <a:pPr lvl="0"/>
            <a:r>
              <a:rPr lang="en-GB"/>
              <a:t>Click to add text</a:t>
            </a:r>
            <a:endParaRPr lang="en-US"/>
          </a:p>
        </p:txBody>
      </p:sp>
      <p:sp>
        <p:nvSpPr>
          <p:cNvPr id="4" name="Picture Placeholder 3">
            <a:extLst>
              <a:ext uri="{FF2B5EF4-FFF2-40B4-BE49-F238E27FC236}">
                <a16:creationId xmlns:a16="http://schemas.microsoft.com/office/drawing/2014/main" id="{C70EEDD5-22F0-4197-9E2C-65520A44FC04}"/>
              </a:ext>
            </a:extLst>
          </p:cNvPr>
          <p:cNvSpPr>
            <a:spLocks noGrp="1"/>
          </p:cNvSpPr>
          <p:nvPr>
            <p:ph type="pic" sz="quarter" idx="23"/>
          </p:nvPr>
        </p:nvSpPr>
        <p:spPr>
          <a:xfrm>
            <a:off x="3913899" y="782242"/>
            <a:ext cx="273503" cy="227671"/>
          </a:xfrm>
          <a:prstGeom prst="rect">
            <a:avLst/>
          </a:prstGeom>
          <a:blipFill>
            <a:blip r:embed="rId2"/>
            <a:stretch>
              <a:fillRect/>
            </a:stretch>
          </a:blipFill>
        </p:spPr>
        <p:txBody>
          <a:bodyPr/>
          <a:lstStyle>
            <a:lvl1pPr>
              <a:defRPr>
                <a:noFill/>
              </a:defRPr>
            </a:lvl1pPr>
          </a:lstStyle>
          <a:p>
            <a:endParaRPr lang="en-US"/>
          </a:p>
        </p:txBody>
      </p:sp>
      <p:sp>
        <p:nvSpPr>
          <p:cNvPr id="31" name="Picture Placeholder 3">
            <a:extLst>
              <a:ext uri="{FF2B5EF4-FFF2-40B4-BE49-F238E27FC236}">
                <a16:creationId xmlns:a16="http://schemas.microsoft.com/office/drawing/2014/main" id="{6BCA35DD-4B2E-4B0C-BCE1-27728E5A158F}"/>
              </a:ext>
            </a:extLst>
          </p:cNvPr>
          <p:cNvSpPr>
            <a:spLocks noGrp="1"/>
          </p:cNvSpPr>
          <p:nvPr>
            <p:ph type="pic" sz="quarter" idx="24"/>
          </p:nvPr>
        </p:nvSpPr>
        <p:spPr>
          <a:xfrm>
            <a:off x="3913899" y="2182005"/>
            <a:ext cx="273503" cy="227671"/>
          </a:xfrm>
          <a:prstGeom prst="rect">
            <a:avLst/>
          </a:prstGeom>
          <a:blipFill>
            <a:blip r:embed="rId3"/>
            <a:stretch>
              <a:fillRect/>
            </a:stretch>
          </a:blipFill>
        </p:spPr>
        <p:txBody>
          <a:bodyPr/>
          <a:lstStyle>
            <a:lvl1pPr>
              <a:defRPr>
                <a:noFill/>
              </a:defRPr>
            </a:lvl1pPr>
          </a:lstStyle>
          <a:p>
            <a:endParaRPr lang="en-US"/>
          </a:p>
        </p:txBody>
      </p:sp>
      <p:sp>
        <p:nvSpPr>
          <p:cNvPr id="32" name="Picture Placeholder 3">
            <a:extLst>
              <a:ext uri="{FF2B5EF4-FFF2-40B4-BE49-F238E27FC236}">
                <a16:creationId xmlns:a16="http://schemas.microsoft.com/office/drawing/2014/main" id="{B54AF328-4AF7-4607-93A0-00EC4947C5D6}"/>
              </a:ext>
            </a:extLst>
          </p:cNvPr>
          <p:cNvSpPr>
            <a:spLocks noGrp="1"/>
          </p:cNvSpPr>
          <p:nvPr>
            <p:ph type="pic" sz="quarter" idx="25"/>
          </p:nvPr>
        </p:nvSpPr>
        <p:spPr>
          <a:xfrm>
            <a:off x="3913899" y="3582330"/>
            <a:ext cx="273503" cy="227671"/>
          </a:xfrm>
          <a:prstGeom prst="rect">
            <a:avLst/>
          </a:prstGeom>
          <a:blipFill>
            <a:blip r:embed="rId4"/>
            <a:stretch>
              <a:fillRect/>
            </a:stretch>
          </a:blipFill>
        </p:spPr>
        <p:txBody>
          <a:bodyPr/>
          <a:lstStyle>
            <a:lvl1pPr>
              <a:defRPr>
                <a:noFill/>
              </a:defRPr>
            </a:lvl1pPr>
          </a:lstStyle>
          <a:p>
            <a:endParaRPr lang="en-US"/>
          </a:p>
        </p:txBody>
      </p:sp>
      <p:sp>
        <p:nvSpPr>
          <p:cNvPr id="33" name="Picture Placeholder 3">
            <a:extLst>
              <a:ext uri="{FF2B5EF4-FFF2-40B4-BE49-F238E27FC236}">
                <a16:creationId xmlns:a16="http://schemas.microsoft.com/office/drawing/2014/main" id="{7F4A1470-088E-40A3-A20F-C4DCAFFA3E7A}"/>
              </a:ext>
            </a:extLst>
          </p:cNvPr>
          <p:cNvSpPr>
            <a:spLocks noGrp="1"/>
          </p:cNvSpPr>
          <p:nvPr>
            <p:ph type="pic" sz="quarter" idx="26"/>
          </p:nvPr>
        </p:nvSpPr>
        <p:spPr>
          <a:xfrm>
            <a:off x="6566611" y="782242"/>
            <a:ext cx="273503" cy="227671"/>
          </a:xfrm>
          <a:prstGeom prst="rect">
            <a:avLst/>
          </a:prstGeom>
          <a:blipFill>
            <a:blip r:embed="rId4"/>
            <a:stretch>
              <a:fillRect/>
            </a:stretch>
          </a:blipFill>
        </p:spPr>
        <p:txBody>
          <a:bodyPr/>
          <a:lstStyle>
            <a:lvl1pPr>
              <a:defRPr>
                <a:noFill/>
              </a:defRPr>
            </a:lvl1pPr>
          </a:lstStyle>
          <a:p>
            <a:endParaRPr lang="en-US"/>
          </a:p>
        </p:txBody>
      </p:sp>
      <p:sp>
        <p:nvSpPr>
          <p:cNvPr id="34" name="Picture Placeholder 3">
            <a:extLst>
              <a:ext uri="{FF2B5EF4-FFF2-40B4-BE49-F238E27FC236}">
                <a16:creationId xmlns:a16="http://schemas.microsoft.com/office/drawing/2014/main" id="{CF7DF77F-E020-4816-9E4B-754165D11DC2}"/>
              </a:ext>
            </a:extLst>
          </p:cNvPr>
          <p:cNvSpPr>
            <a:spLocks noGrp="1"/>
          </p:cNvSpPr>
          <p:nvPr>
            <p:ph type="pic" sz="quarter" idx="27"/>
          </p:nvPr>
        </p:nvSpPr>
        <p:spPr>
          <a:xfrm>
            <a:off x="6566611" y="2182005"/>
            <a:ext cx="273503" cy="227671"/>
          </a:xfrm>
          <a:prstGeom prst="rect">
            <a:avLst/>
          </a:prstGeom>
          <a:blipFill>
            <a:blip r:embed="rId2"/>
            <a:stretch>
              <a:fillRect/>
            </a:stretch>
          </a:blipFill>
        </p:spPr>
        <p:txBody>
          <a:bodyPr/>
          <a:lstStyle>
            <a:lvl1pPr>
              <a:defRPr>
                <a:noFill/>
              </a:defRPr>
            </a:lvl1pPr>
          </a:lstStyle>
          <a:p>
            <a:endParaRPr lang="en-US"/>
          </a:p>
        </p:txBody>
      </p:sp>
      <p:sp>
        <p:nvSpPr>
          <p:cNvPr id="35" name="Picture Placeholder 3">
            <a:extLst>
              <a:ext uri="{FF2B5EF4-FFF2-40B4-BE49-F238E27FC236}">
                <a16:creationId xmlns:a16="http://schemas.microsoft.com/office/drawing/2014/main" id="{30737A6D-65C2-418D-AE2D-216451A7AE90}"/>
              </a:ext>
            </a:extLst>
          </p:cNvPr>
          <p:cNvSpPr>
            <a:spLocks noGrp="1"/>
          </p:cNvSpPr>
          <p:nvPr>
            <p:ph type="pic" sz="quarter" idx="28"/>
          </p:nvPr>
        </p:nvSpPr>
        <p:spPr>
          <a:xfrm>
            <a:off x="6566611" y="3582330"/>
            <a:ext cx="273503" cy="227671"/>
          </a:xfrm>
          <a:prstGeom prst="rect">
            <a:avLst/>
          </a:prstGeom>
          <a:blipFill>
            <a:blip r:embed="rId3"/>
            <a:stretch>
              <a:fillRect/>
            </a:stretch>
          </a:blipFill>
        </p:spPr>
        <p:txBody>
          <a:bodyPr/>
          <a:lstStyle>
            <a:lvl1pPr>
              <a:defRPr>
                <a:noFill/>
              </a:defRPr>
            </a:lvl1pPr>
          </a:lstStyle>
          <a:p>
            <a:endParaRPr lang="en-US"/>
          </a:p>
        </p:txBody>
      </p:sp>
      <p:sp>
        <p:nvSpPr>
          <p:cNvPr id="2" name="Title 1">
            <a:extLst>
              <a:ext uri="{FF2B5EF4-FFF2-40B4-BE49-F238E27FC236}">
                <a16:creationId xmlns:a16="http://schemas.microsoft.com/office/drawing/2014/main" id="{76B9A303-9952-43D3-9853-F92C20413C0B}"/>
              </a:ext>
            </a:extLst>
          </p:cNvPr>
          <p:cNvSpPr>
            <a:spLocks noGrp="1"/>
          </p:cNvSpPr>
          <p:nvPr>
            <p:ph type="title"/>
          </p:nvPr>
        </p:nvSpPr>
        <p:spPr>
          <a:xfrm>
            <a:off x="539354" y="1209676"/>
            <a:ext cx="2476897" cy="2699147"/>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B68A0084-9DC5-457E-A8B4-A1B54C736B85}"/>
              </a:ext>
            </a:extLst>
          </p:cNvPr>
          <p:cNvSpPr>
            <a:spLocks noGrp="1"/>
          </p:cNvSpPr>
          <p:nvPr>
            <p:ph type="ftr" sz="quarter" idx="29"/>
          </p:nvPr>
        </p:nvSpPr>
        <p:spPr/>
        <p:txBody>
          <a:bodyPr/>
          <a:lstStyle/>
          <a:p>
            <a:endParaRPr lang="en-US"/>
          </a:p>
        </p:txBody>
      </p:sp>
    </p:spTree>
    <p:extLst>
      <p:ext uri="{BB962C8B-B14F-4D97-AF65-F5344CB8AC3E}">
        <p14:creationId xmlns:p14="http://schemas.microsoft.com/office/powerpoint/2010/main" val="1808484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8856C6-C3E6-4616-8EC0-B2A24F6EC4F6}"/>
              </a:ext>
            </a:extLst>
          </p:cNvPr>
          <p:cNvSpPr>
            <a:spLocks noGrp="1"/>
          </p:cNvSpPr>
          <p:nvPr>
            <p:ph type="pic" sz="quarter" idx="15"/>
          </p:nvPr>
        </p:nvSpPr>
        <p:spPr>
          <a:xfrm>
            <a:off x="3581628" y="0"/>
            <a:ext cx="5562372" cy="5143498"/>
          </a:xfrm>
          <a:custGeom>
            <a:avLst/>
            <a:gdLst>
              <a:gd name="connsiteX0" fmla="*/ 0 w 5562372"/>
              <a:gd name="connsiteY0" fmla="*/ 0 h 5143498"/>
              <a:gd name="connsiteX1" fmla="*/ 5562372 w 5562372"/>
              <a:gd name="connsiteY1" fmla="*/ 0 h 5143498"/>
              <a:gd name="connsiteX2" fmla="*/ 5562372 w 5562372"/>
              <a:gd name="connsiteY2" fmla="*/ 5143498 h 5143498"/>
              <a:gd name="connsiteX3" fmla="*/ 481628 w 5562372"/>
              <a:gd name="connsiteY3" fmla="*/ 5143498 h 5143498"/>
              <a:gd name="connsiteX4" fmla="*/ 659851 w 5562372"/>
              <a:gd name="connsiteY4" fmla="*/ 4905163 h 5143498"/>
              <a:gd name="connsiteX5" fmla="*/ 1296347 w 5562372"/>
              <a:gd name="connsiteY5" fmla="*/ 2821418 h 5143498"/>
              <a:gd name="connsiteX6" fmla="*/ 204763 w 5562372"/>
              <a:gd name="connsiteY6" fmla="*/ 186102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2372" h="5143498">
                <a:moveTo>
                  <a:pt x="0" y="0"/>
                </a:moveTo>
                <a:lnTo>
                  <a:pt x="5562372" y="0"/>
                </a:lnTo>
                <a:lnTo>
                  <a:pt x="5562372" y="5143498"/>
                </a:lnTo>
                <a:lnTo>
                  <a:pt x="481628" y="5143498"/>
                </a:lnTo>
                <a:lnTo>
                  <a:pt x="659851" y="4905163"/>
                </a:lnTo>
                <a:cubicBezTo>
                  <a:pt x="1061702" y="4310346"/>
                  <a:pt x="1296347" y="3593284"/>
                  <a:pt x="1296347" y="2821418"/>
                </a:cubicBezTo>
                <a:cubicBezTo>
                  <a:pt x="1296347" y="1792263"/>
                  <a:pt x="879200" y="860538"/>
                  <a:pt x="204763" y="186102"/>
                </a:cubicBezTo>
                <a:close/>
              </a:path>
            </a:pathLst>
          </a:custGeom>
          <a:solidFill>
            <a:srgbClr val="F5F6F9"/>
          </a:solidFill>
        </p:spPr>
        <p:txBody>
          <a:bodyPr wrap="square">
            <a:noAutofit/>
          </a:bodyPr>
          <a:lstStyle/>
          <a:p>
            <a:endParaRPr lang="en-US"/>
          </a:p>
        </p:txBody>
      </p:sp>
      <p:sp>
        <p:nvSpPr>
          <p:cNvPr id="2" name="Title 1">
            <a:extLst>
              <a:ext uri="{FF2B5EF4-FFF2-40B4-BE49-F238E27FC236}">
                <a16:creationId xmlns:a16="http://schemas.microsoft.com/office/drawing/2014/main" id="{B961E1CD-E326-4961-9A88-11E9CA337738}"/>
              </a:ext>
            </a:extLst>
          </p:cNvPr>
          <p:cNvSpPr>
            <a:spLocks noGrp="1"/>
          </p:cNvSpPr>
          <p:nvPr>
            <p:ph type="title"/>
          </p:nvPr>
        </p:nvSpPr>
        <p:spPr>
          <a:xfrm>
            <a:off x="539354" y="1214438"/>
            <a:ext cx="3187700" cy="1228725"/>
          </a:xfrm>
        </p:spPr>
        <p:txBody>
          <a:bodyPr/>
          <a:lstStyle/>
          <a:p>
            <a:r>
              <a:rPr lang="en-US"/>
              <a:t>Click to edit Master title style</a:t>
            </a:r>
          </a:p>
        </p:txBody>
      </p:sp>
      <p:sp>
        <p:nvSpPr>
          <p:cNvPr id="5" name="Text Placeholder 4">
            <a:extLst>
              <a:ext uri="{FF2B5EF4-FFF2-40B4-BE49-F238E27FC236}">
                <a16:creationId xmlns:a16="http://schemas.microsoft.com/office/drawing/2014/main" id="{C7C65FE1-788D-4584-AD0B-0A2BE92452E8}"/>
              </a:ext>
            </a:extLst>
          </p:cNvPr>
          <p:cNvSpPr>
            <a:spLocks noGrp="1"/>
          </p:cNvSpPr>
          <p:nvPr>
            <p:ph type="body" sz="quarter" idx="22" hasCustomPrompt="1"/>
          </p:nvPr>
        </p:nvSpPr>
        <p:spPr>
          <a:xfrm>
            <a:off x="539353" y="2562225"/>
            <a:ext cx="3187700" cy="1346597"/>
          </a:xfrm>
        </p:spPr>
        <p:txBody>
          <a:bodyPr/>
          <a:lstStyle>
            <a:lvl1pPr>
              <a:defRPr sz="15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Tree>
    <p:extLst>
      <p:ext uri="{BB962C8B-B14F-4D97-AF65-F5344CB8AC3E}">
        <p14:creationId xmlns:p14="http://schemas.microsoft.com/office/powerpoint/2010/main" val="1508753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A09742A7-0B5E-4F47-A95F-532A0AB3B278}"/>
              </a:ext>
            </a:extLst>
          </p:cNvPr>
          <p:cNvSpPr>
            <a:spLocks noGrp="1"/>
          </p:cNvSpPr>
          <p:nvPr>
            <p:ph type="pic" sz="quarter" idx="21"/>
          </p:nvPr>
        </p:nvSpPr>
        <p:spPr>
          <a:xfrm>
            <a:off x="4794875" y="1"/>
            <a:ext cx="991800" cy="4257674"/>
          </a:xfrm>
          <a:custGeom>
            <a:avLst/>
            <a:gdLst>
              <a:gd name="connsiteX0" fmla="*/ 0 w 991800"/>
              <a:gd name="connsiteY0" fmla="*/ 0 h 4257674"/>
              <a:gd name="connsiteX1" fmla="*/ 991800 w 991800"/>
              <a:gd name="connsiteY1" fmla="*/ 0 h 4257674"/>
              <a:gd name="connsiteX2" fmla="*/ 991800 w 991800"/>
              <a:gd name="connsiteY2" fmla="*/ 3771573 h 4257674"/>
              <a:gd name="connsiteX3" fmla="*/ 505699 w 991800"/>
              <a:gd name="connsiteY3" fmla="*/ 4257674 h 4257674"/>
              <a:gd name="connsiteX4" fmla="*/ 486101 w 991800"/>
              <a:gd name="connsiteY4" fmla="*/ 4257674 h 4257674"/>
              <a:gd name="connsiteX5" fmla="*/ 0 w 991800"/>
              <a:gd name="connsiteY5" fmla="*/ 3771573 h 4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800" h="4257674">
                <a:moveTo>
                  <a:pt x="0" y="0"/>
                </a:moveTo>
                <a:lnTo>
                  <a:pt x="991800" y="0"/>
                </a:lnTo>
                <a:lnTo>
                  <a:pt x="991800" y="3771573"/>
                </a:lnTo>
                <a:cubicBezTo>
                  <a:pt x="991800" y="4040039"/>
                  <a:pt x="774165" y="4257674"/>
                  <a:pt x="505699" y="4257674"/>
                </a:cubicBezTo>
                <a:lnTo>
                  <a:pt x="486101" y="4257674"/>
                </a:lnTo>
                <a:cubicBezTo>
                  <a:pt x="217635" y="4257674"/>
                  <a:pt x="0" y="4040039"/>
                  <a:pt x="0" y="3771573"/>
                </a:cubicBezTo>
                <a:close/>
              </a:path>
            </a:pathLst>
          </a:custGeom>
          <a:solidFill>
            <a:srgbClr val="F5F6F9"/>
          </a:solidFill>
        </p:spPr>
        <p:txBody>
          <a:bodyPr wrap="square">
            <a:noAutofit/>
          </a:bodyPr>
          <a:lstStyle>
            <a:lvl1pPr>
              <a:defRPr>
                <a:noFill/>
              </a:defRPr>
            </a:lvl1pPr>
          </a:lstStyle>
          <a:p>
            <a:endParaRPr lang="en-US"/>
          </a:p>
        </p:txBody>
      </p:sp>
      <p:sp>
        <p:nvSpPr>
          <p:cNvPr id="14" name="Picture Placeholder 13">
            <a:extLst>
              <a:ext uri="{FF2B5EF4-FFF2-40B4-BE49-F238E27FC236}">
                <a16:creationId xmlns:a16="http://schemas.microsoft.com/office/drawing/2014/main" id="{B14E011C-C076-4297-993A-6269B12CEC8B}"/>
              </a:ext>
            </a:extLst>
          </p:cNvPr>
          <p:cNvSpPr>
            <a:spLocks noGrp="1"/>
          </p:cNvSpPr>
          <p:nvPr>
            <p:ph type="pic" sz="quarter" idx="20"/>
          </p:nvPr>
        </p:nvSpPr>
        <p:spPr>
          <a:xfrm>
            <a:off x="536502" y="2411525"/>
            <a:ext cx="1815900" cy="2731975"/>
          </a:xfrm>
          <a:prstGeom prst="round2SameRect">
            <a:avLst>
              <a:gd name="adj1" fmla="val 50000"/>
              <a:gd name="adj2" fmla="val 0"/>
            </a:avLst>
          </a:prstGeom>
          <a:solidFill>
            <a:srgbClr val="F5F6F9"/>
          </a:solidFill>
        </p:spPr>
        <p:txBody>
          <a:bodyPr/>
          <a:lstStyle/>
          <a:p>
            <a:endParaRPr lang="en-US"/>
          </a:p>
        </p:txBody>
      </p:sp>
      <p:sp>
        <p:nvSpPr>
          <p:cNvPr id="24" name="Picture Placeholder 17">
            <a:extLst>
              <a:ext uri="{FF2B5EF4-FFF2-40B4-BE49-F238E27FC236}">
                <a16:creationId xmlns:a16="http://schemas.microsoft.com/office/drawing/2014/main" id="{799C6E57-0A19-4334-AAAF-08B6BB2F2833}"/>
              </a:ext>
            </a:extLst>
          </p:cNvPr>
          <p:cNvSpPr>
            <a:spLocks noGrp="1"/>
          </p:cNvSpPr>
          <p:nvPr>
            <p:ph type="pic" sz="quarter" idx="16"/>
          </p:nvPr>
        </p:nvSpPr>
        <p:spPr>
          <a:xfrm>
            <a:off x="5028475" y="1193174"/>
            <a:ext cx="524600" cy="523800"/>
          </a:xfrm>
          <a:prstGeom prst="ellipse">
            <a:avLst/>
          </a:prstGeom>
          <a:solidFill>
            <a:schemeClr val="bg1"/>
          </a:solidFill>
          <a:ln w="101600">
            <a:solidFill>
              <a:schemeClr val="bg1"/>
            </a:solidFill>
          </a:ln>
        </p:spPr>
        <p:txBody>
          <a:bodyPr/>
          <a:lstStyle>
            <a:lvl1pPr>
              <a:defRPr>
                <a:noFill/>
              </a:defRPr>
            </a:lvl1pPr>
          </a:lstStyle>
          <a:p>
            <a:endParaRPr lang="en-US"/>
          </a:p>
        </p:txBody>
      </p:sp>
      <p:sp>
        <p:nvSpPr>
          <p:cNvPr id="26" name="Picture Placeholder 17">
            <a:extLst>
              <a:ext uri="{FF2B5EF4-FFF2-40B4-BE49-F238E27FC236}">
                <a16:creationId xmlns:a16="http://schemas.microsoft.com/office/drawing/2014/main" id="{1877A2FE-9F23-45BF-8D2A-03B5C0097EBB}"/>
              </a:ext>
            </a:extLst>
          </p:cNvPr>
          <p:cNvSpPr>
            <a:spLocks noGrp="1"/>
          </p:cNvSpPr>
          <p:nvPr>
            <p:ph type="pic" sz="quarter" idx="22"/>
          </p:nvPr>
        </p:nvSpPr>
        <p:spPr>
          <a:xfrm>
            <a:off x="5028475" y="2309850"/>
            <a:ext cx="524600" cy="523800"/>
          </a:xfrm>
          <a:prstGeom prst="ellipse">
            <a:avLst/>
          </a:prstGeom>
          <a:solidFill>
            <a:schemeClr val="bg1"/>
          </a:solidFill>
          <a:ln w="101600">
            <a:solidFill>
              <a:schemeClr val="bg1"/>
            </a:solidFill>
          </a:ln>
        </p:spPr>
        <p:txBody>
          <a:bodyPr/>
          <a:lstStyle>
            <a:lvl1pPr>
              <a:defRPr>
                <a:noFill/>
              </a:defRPr>
            </a:lvl1pPr>
          </a:lstStyle>
          <a:p>
            <a:endParaRPr lang="en-US"/>
          </a:p>
        </p:txBody>
      </p:sp>
      <p:sp>
        <p:nvSpPr>
          <p:cNvPr id="28" name="Picture Placeholder 17">
            <a:extLst>
              <a:ext uri="{FF2B5EF4-FFF2-40B4-BE49-F238E27FC236}">
                <a16:creationId xmlns:a16="http://schemas.microsoft.com/office/drawing/2014/main" id="{46FA405D-A3C1-4D33-8B98-57D1F3B32004}"/>
              </a:ext>
            </a:extLst>
          </p:cNvPr>
          <p:cNvSpPr>
            <a:spLocks noGrp="1"/>
          </p:cNvSpPr>
          <p:nvPr>
            <p:ph type="pic" sz="quarter" idx="23"/>
          </p:nvPr>
        </p:nvSpPr>
        <p:spPr>
          <a:xfrm>
            <a:off x="5028475" y="3451274"/>
            <a:ext cx="524600" cy="523800"/>
          </a:xfrm>
          <a:prstGeom prst="ellipse">
            <a:avLst/>
          </a:prstGeom>
          <a:solidFill>
            <a:schemeClr val="bg1"/>
          </a:solidFill>
          <a:ln w="101600">
            <a:solidFill>
              <a:schemeClr val="bg1"/>
            </a:solidFill>
          </a:ln>
        </p:spPr>
        <p:txBody>
          <a:bodyPr/>
          <a:lstStyle>
            <a:lvl1pPr>
              <a:defRPr>
                <a:noFill/>
              </a:defRPr>
            </a:lvl1pPr>
          </a:lstStyle>
          <a:p>
            <a:endParaRPr lang="en-US"/>
          </a:p>
        </p:txBody>
      </p:sp>
      <p:sp>
        <p:nvSpPr>
          <p:cNvPr id="2" name="Title 1">
            <a:extLst>
              <a:ext uri="{FF2B5EF4-FFF2-40B4-BE49-F238E27FC236}">
                <a16:creationId xmlns:a16="http://schemas.microsoft.com/office/drawing/2014/main" id="{A58FD7D9-142A-4FD6-9261-E6EE8E9A36D7}"/>
              </a:ext>
            </a:extLst>
          </p:cNvPr>
          <p:cNvSpPr>
            <a:spLocks noGrp="1"/>
          </p:cNvSpPr>
          <p:nvPr>
            <p:ph type="title"/>
          </p:nvPr>
        </p:nvSpPr>
        <p:spPr>
          <a:xfrm>
            <a:off x="539354" y="866775"/>
            <a:ext cx="3079750" cy="1285875"/>
          </a:xfrm>
        </p:spPr>
        <p:txBody>
          <a:bodyPr/>
          <a:lstStyle/>
          <a:p>
            <a:r>
              <a:rPr lang="en-US"/>
              <a:t>Click to edit Master title style</a:t>
            </a:r>
          </a:p>
        </p:txBody>
      </p:sp>
      <p:sp>
        <p:nvSpPr>
          <p:cNvPr id="11" name="Text Placeholder 12">
            <a:extLst>
              <a:ext uri="{FF2B5EF4-FFF2-40B4-BE49-F238E27FC236}">
                <a16:creationId xmlns:a16="http://schemas.microsoft.com/office/drawing/2014/main" id="{BB5F2F62-0794-46CB-A9EB-2A581CF795BF}"/>
              </a:ext>
            </a:extLst>
          </p:cNvPr>
          <p:cNvSpPr>
            <a:spLocks noGrp="1"/>
          </p:cNvSpPr>
          <p:nvPr>
            <p:ph type="body" sz="quarter" idx="10"/>
          </p:nvPr>
        </p:nvSpPr>
        <p:spPr>
          <a:xfrm>
            <a:off x="5915025" y="1209675"/>
            <a:ext cx="2689622" cy="490797"/>
          </a:xfrm>
          <a:prstGeom prst="rect">
            <a:avLst/>
          </a:prstGeom>
        </p:spPr>
        <p:txBody>
          <a:bodyPr anchor="ctr" anchorCtr="0">
            <a:normAutofit/>
          </a:bodyPr>
          <a:lstStyle>
            <a:lvl1pPr marL="0" marR="0" indent="0" algn="l" rtl="0">
              <a:lnSpc>
                <a:spcPct val="100000"/>
              </a:lnSpc>
              <a:spcBef>
                <a:spcPts val="0"/>
              </a:spcBef>
              <a:spcAft>
                <a:spcPts val="0"/>
              </a:spcAft>
              <a:buNone/>
              <a:defRPr sz="1350" b="0" i="0">
                <a:solidFill>
                  <a:schemeClr val="bg2"/>
                </a:solidFill>
                <a:latin typeface="CiscoSansTT ExtraLight" panose="020B0303020201020303" pitchFamily="34" charset="0"/>
                <a:cs typeface="CiscoSansTT ExtraLight" panose="020B0303020201020303" pitchFamily="34" charset="0"/>
              </a:defRPr>
            </a:lvl1pPr>
            <a:lvl2pPr>
              <a:defRPr sz="1400"/>
            </a:lvl2pPr>
            <a:lvl3pPr>
              <a:defRPr sz="1400"/>
            </a:lvl3pPr>
            <a:lvl4pPr>
              <a:defRPr sz="1400"/>
            </a:lvl4pPr>
            <a:lvl5pPr>
              <a:defRPr sz="1400"/>
            </a:lvl5pPr>
          </a:lstStyle>
          <a:p>
            <a:pPr marL="0" marR="0" lvl="0" indent="0" algn="l" rtl="0">
              <a:lnSpc>
                <a:spcPct val="100000"/>
              </a:lnSpc>
              <a:spcBef>
                <a:spcPts val="0"/>
              </a:spcBef>
              <a:spcAft>
                <a:spcPts val="0"/>
              </a:spcAft>
              <a:buNone/>
            </a:pPr>
            <a:endParaRPr lang="en-US"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2" name="Text Placeholder 12">
            <a:extLst>
              <a:ext uri="{FF2B5EF4-FFF2-40B4-BE49-F238E27FC236}">
                <a16:creationId xmlns:a16="http://schemas.microsoft.com/office/drawing/2014/main" id="{F84798DA-E9A3-4A59-970C-C9BA43FC8C76}"/>
              </a:ext>
            </a:extLst>
          </p:cNvPr>
          <p:cNvSpPr>
            <a:spLocks noGrp="1"/>
          </p:cNvSpPr>
          <p:nvPr>
            <p:ph type="body" sz="quarter" idx="18"/>
          </p:nvPr>
        </p:nvSpPr>
        <p:spPr>
          <a:xfrm>
            <a:off x="5915025" y="2336895"/>
            <a:ext cx="2689622" cy="490797"/>
          </a:xfrm>
          <a:prstGeom prst="rect">
            <a:avLst/>
          </a:prstGeom>
        </p:spPr>
        <p:txBody>
          <a:bodyPr anchor="ctr" anchorCtr="0">
            <a:normAutofit/>
          </a:bodyPr>
          <a:lstStyle>
            <a:lvl1pPr marL="0" marR="0" indent="0" algn="l" rtl="0">
              <a:lnSpc>
                <a:spcPct val="100000"/>
              </a:lnSpc>
              <a:spcBef>
                <a:spcPts val="0"/>
              </a:spcBef>
              <a:spcAft>
                <a:spcPts val="0"/>
              </a:spcAft>
              <a:buNone/>
              <a:defRPr sz="1350" b="0" i="0">
                <a:solidFill>
                  <a:schemeClr val="bg2"/>
                </a:solidFill>
                <a:latin typeface="CiscoSansTT ExtraLight" panose="020B0303020201020303" pitchFamily="34" charset="0"/>
                <a:cs typeface="CiscoSansTT ExtraLight" panose="020B0303020201020303" pitchFamily="34" charset="0"/>
              </a:defRPr>
            </a:lvl1pPr>
            <a:lvl2pPr>
              <a:defRPr sz="1400"/>
            </a:lvl2pPr>
            <a:lvl3pPr>
              <a:defRPr sz="1400"/>
            </a:lvl3pPr>
            <a:lvl4pPr>
              <a:defRPr sz="1400"/>
            </a:lvl4pPr>
            <a:lvl5pPr>
              <a:defRPr sz="1400"/>
            </a:lvl5pPr>
          </a:lstStyle>
          <a:p>
            <a:pPr marL="0" marR="0" lvl="0" indent="0" algn="l" rtl="0">
              <a:lnSpc>
                <a:spcPct val="100000"/>
              </a:lnSpc>
              <a:spcBef>
                <a:spcPts val="0"/>
              </a:spcBef>
              <a:spcAft>
                <a:spcPts val="0"/>
              </a:spcAft>
              <a:buNone/>
            </a:pPr>
            <a:endParaRPr lang="en-US"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3" name="Text Placeholder 12">
            <a:extLst>
              <a:ext uri="{FF2B5EF4-FFF2-40B4-BE49-F238E27FC236}">
                <a16:creationId xmlns:a16="http://schemas.microsoft.com/office/drawing/2014/main" id="{08F896D1-2CF5-49F5-BBA2-BAC147867491}"/>
              </a:ext>
            </a:extLst>
          </p:cNvPr>
          <p:cNvSpPr>
            <a:spLocks noGrp="1"/>
          </p:cNvSpPr>
          <p:nvPr>
            <p:ph type="body" sz="quarter" idx="19"/>
          </p:nvPr>
        </p:nvSpPr>
        <p:spPr>
          <a:xfrm>
            <a:off x="5915025" y="3464115"/>
            <a:ext cx="2689622" cy="490797"/>
          </a:xfrm>
          <a:prstGeom prst="rect">
            <a:avLst/>
          </a:prstGeom>
        </p:spPr>
        <p:txBody>
          <a:bodyPr anchor="ctr" anchorCtr="0">
            <a:normAutofit/>
          </a:bodyPr>
          <a:lstStyle>
            <a:lvl1pPr marL="0" marR="0" indent="0" algn="l" rtl="0">
              <a:lnSpc>
                <a:spcPct val="100000"/>
              </a:lnSpc>
              <a:spcBef>
                <a:spcPts val="0"/>
              </a:spcBef>
              <a:spcAft>
                <a:spcPts val="0"/>
              </a:spcAft>
              <a:buNone/>
              <a:defRPr sz="1350" b="0" i="0">
                <a:solidFill>
                  <a:schemeClr val="bg2"/>
                </a:solidFill>
                <a:latin typeface="CiscoSansTT ExtraLight" panose="020B0303020201020303" pitchFamily="34" charset="0"/>
                <a:cs typeface="CiscoSansTT ExtraLight" panose="020B0303020201020303" pitchFamily="34" charset="0"/>
              </a:defRPr>
            </a:lvl1pPr>
            <a:lvl2pPr>
              <a:defRPr sz="1400"/>
            </a:lvl2pPr>
            <a:lvl3pPr>
              <a:defRPr sz="1400"/>
            </a:lvl3pPr>
            <a:lvl4pPr>
              <a:defRPr sz="1400"/>
            </a:lvl4pPr>
            <a:lvl5pPr>
              <a:defRPr sz="1400"/>
            </a:lvl5pPr>
          </a:lstStyle>
          <a:p>
            <a:pPr marL="0" marR="0" lvl="0" indent="0" algn="l" rtl="0">
              <a:lnSpc>
                <a:spcPct val="100000"/>
              </a:lnSpc>
              <a:spcBef>
                <a:spcPts val="0"/>
              </a:spcBef>
              <a:spcAft>
                <a:spcPts val="0"/>
              </a:spcAft>
              <a:buNone/>
            </a:pPr>
            <a:endParaRPr lang="en-US" u="none" strike="noStrike" cap="none">
              <a:solidFill>
                <a:schemeClr val="tx1"/>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3" name="Footer Placeholder 2">
            <a:extLst>
              <a:ext uri="{FF2B5EF4-FFF2-40B4-BE49-F238E27FC236}">
                <a16:creationId xmlns:a16="http://schemas.microsoft.com/office/drawing/2014/main" id="{FBA88107-D85B-4102-99BA-0504C34B915E}"/>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439233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E533B4C3-00C3-4EE9-9CE8-212AE8648688}"/>
              </a:ext>
            </a:extLst>
          </p:cNvPr>
          <p:cNvSpPr>
            <a:spLocks noGrp="1"/>
          </p:cNvSpPr>
          <p:nvPr>
            <p:ph type="pic" sz="quarter" idx="13"/>
          </p:nvPr>
        </p:nvSpPr>
        <p:spPr>
          <a:xfrm>
            <a:off x="0" y="0"/>
            <a:ext cx="9143992" cy="5143500"/>
          </a:xfrm>
          <a:prstGeom prst="rect">
            <a:avLst/>
          </a:prstGeom>
          <a:solidFill>
            <a:srgbClr val="EDF1F6"/>
          </a:solidFill>
        </p:spPr>
        <p:txBody>
          <a:bodyPr/>
          <a:lstStyle>
            <a:lvl1pPr>
              <a:defRPr>
                <a:noFill/>
              </a:defRPr>
            </a:lvl1pPr>
          </a:lstStyle>
          <a:p>
            <a:endParaRPr lang="en-US"/>
          </a:p>
        </p:txBody>
      </p:sp>
      <p:sp>
        <p:nvSpPr>
          <p:cNvPr id="9" name="Picture Placeholder 6">
            <a:extLst>
              <a:ext uri="{FF2B5EF4-FFF2-40B4-BE49-F238E27FC236}">
                <a16:creationId xmlns:a16="http://schemas.microsoft.com/office/drawing/2014/main" id="{D6741ED8-910C-4652-B7B9-9AAF0CBFA206}"/>
              </a:ext>
            </a:extLst>
          </p:cNvPr>
          <p:cNvSpPr>
            <a:spLocks noGrp="1"/>
          </p:cNvSpPr>
          <p:nvPr>
            <p:ph type="pic" sz="quarter" idx="14"/>
          </p:nvPr>
        </p:nvSpPr>
        <p:spPr>
          <a:xfrm>
            <a:off x="1" y="0"/>
            <a:ext cx="9147175" cy="5143500"/>
          </a:xfrm>
          <a:prstGeom prst="rect">
            <a:avLst/>
          </a:prstGeom>
          <a:blipFill>
            <a:blip r:embed="rId2"/>
            <a:stretch>
              <a:fillRect/>
            </a:stretch>
          </a:blipFill>
        </p:spPr>
        <p:txBody>
          <a:bodyPr/>
          <a:lstStyle>
            <a:lvl1pPr>
              <a:defRPr>
                <a:noFill/>
              </a:defRPr>
            </a:lvl1pPr>
          </a:lstStyle>
          <a:p>
            <a:endParaRPr lang="en-US"/>
          </a:p>
        </p:txBody>
      </p:sp>
      <p:sp>
        <p:nvSpPr>
          <p:cNvPr id="12" name="Text Placeholder 21">
            <a:extLst>
              <a:ext uri="{FF2B5EF4-FFF2-40B4-BE49-F238E27FC236}">
                <a16:creationId xmlns:a16="http://schemas.microsoft.com/office/drawing/2014/main" id="{265E67DC-0D39-434C-8F32-63A1AD0CD7F3}"/>
              </a:ext>
            </a:extLst>
          </p:cNvPr>
          <p:cNvSpPr>
            <a:spLocks noGrp="1"/>
          </p:cNvSpPr>
          <p:nvPr>
            <p:ph type="body" sz="quarter" idx="23" hasCustomPrompt="1"/>
          </p:nvPr>
        </p:nvSpPr>
        <p:spPr>
          <a:xfrm>
            <a:off x="3956513" y="3749575"/>
            <a:ext cx="1230974" cy="270781"/>
          </a:xfrm>
          <a:prstGeom prst="rect">
            <a:avLst/>
          </a:prstGeom>
        </p:spPr>
        <p:txBody>
          <a:bodyPr/>
          <a:lstStyle>
            <a:lvl1pPr algn="ctr">
              <a:defRPr sz="1200" b="0" i="0">
                <a:solidFill>
                  <a:schemeClr val="bg1"/>
                </a:solidFill>
                <a:latin typeface="CiscoSansTT ExtraLight" panose="020B0303020201020303" pitchFamily="34" charset="0"/>
                <a:cs typeface="CiscoSansTT ExtraLight" panose="020B0303020201020303" pitchFamily="34" charset="0"/>
              </a:defRPr>
            </a:lvl1pPr>
          </a:lstStyle>
          <a:p>
            <a:pPr lvl="0"/>
            <a:r>
              <a:rPr lang="en-GB"/>
              <a:t>Person Name</a:t>
            </a:r>
            <a:endParaRPr lang="en-US"/>
          </a:p>
        </p:txBody>
      </p:sp>
      <p:sp>
        <p:nvSpPr>
          <p:cNvPr id="15" name="Text Placeholder 9">
            <a:extLst>
              <a:ext uri="{FF2B5EF4-FFF2-40B4-BE49-F238E27FC236}">
                <a16:creationId xmlns:a16="http://schemas.microsoft.com/office/drawing/2014/main" id="{970925D7-95D9-DE4C-8670-93C1A5195C54}"/>
              </a:ext>
            </a:extLst>
          </p:cNvPr>
          <p:cNvSpPr>
            <a:spLocks noGrp="1"/>
          </p:cNvSpPr>
          <p:nvPr>
            <p:ph type="body" sz="quarter" idx="12" hasCustomPrompt="1"/>
          </p:nvPr>
        </p:nvSpPr>
        <p:spPr>
          <a:xfrm>
            <a:off x="1538165" y="1209675"/>
            <a:ext cx="6067670" cy="2073022"/>
          </a:xfrm>
          <a:prstGeom prst="rect">
            <a:avLst/>
          </a:prstGeom>
        </p:spPr>
        <p:txBody>
          <a:bodyPr/>
          <a:lstStyle>
            <a:lvl1pPr algn="ctr">
              <a:defRPr sz="2200" b="0" i="0">
                <a:solidFill>
                  <a:schemeClr val="bg1"/>
                </a:solidFill>
                <a:latin typeface="CiscoSansTT ExtraLight" panose="020B0303020201020303" pitchFamily="34" charset="0"/>
                <a:cs typeface="CiscoSansTT ExtraLight" panose="020B0303020201020303" pitchFamily="34" charset="0"/>
              </a:defRPr>
            </a:lvl1pPr>
            <a:lvl2pPr>
              <a:defRPr sz="2200" b="0" i="0">
                <a:solidFill>
                  <a:schemeClr val="tx1"/>
                </a:solidFill>
                <a:latin typeface="CiscoSansTT ExtraLight" panose="020B0303020201020303" pitchFamily="34" charset="0"/>
                <a:cs typeface="CiscoSansTT ExtraLight" panose="020B0303020201020303" pitchFamily="34" charset="0"/>
              </a:defRPr>
            </a:lvl2pPr>
            <a:lvl3pPr>
              <a:defRPr sz="2200" b="0" i="0">
                <a:solidFill>
                  <a:schemeClr val="tx1"/>
                </a:solidFill>
                <a:latin typeface="CiscoSansTT ExtraLight" panose="020B0303020201020303" pitchFamily="34" charset="0"/>
                <a:cs typeface="CiscoSansTT ExtraLight" panose="020B0303020201020303" pitchFamily="34" charset="0"/>
              </a:defRPr>
            </a:lvl3pPr>
            <a:lvl4pPr>
              <a:defRPr sz="2200" b="0" i="0">
                <a:solidFill>
                  <a:schemeClr val="tx1"/>
                </a:solidFill>
                <a:latin typeface="CiscoSansTT ExtraLight" panose="020B0303020201020303" pitchFamily="34" charset="0"/>
                <a:cs typeface="CiscoSansTT ExtraLight" panose="020B0303020201020303" pitchFamily="34" charset="0"/>
              </a:defRPr>
            </a:lvl4pPr>
            <a:lvl5pPr>
              <a:defRPr sz="2200" b="0" i="0">
                <a:solidFill>
                  <a:schemeClr val="tx1"/>
                </a:solidFill>
                <a:latin typeface="CiscoSansTT ExtraLight" panose="020B0303020201020303" pitchFamily="34" charset="0"/>
                <a:cs typeface="CiscoSansTT ExtraLight" panose="020B0303020201020303" pitchFamily="34" charset="0"/>
              </a:defRPr>
            </a:lvl5pPr>
          </a:lstStyle>
          <a:p>
            <a:pPr lvl="0"/>
            <a:r>
              <a:rPr lang="en-US" sz="2400">
                <a:solidFill>
                  <a:srgbClr val="FFFFFF"/>
                </a:solidFill>
                <a:latin typeface="CiscoSansTT ExtraLight" panose="020B0303020201020303" pitchFamily="34" charset="0"/>
                <a:cs typeface="CiscoSansTT ExtraLight" panose="020B0303020201020303" pitchFamily="34" charset="0"/>
                <a:sym typeface="Helvetica Neue Light"/>
              </a:rPr>
              <a:t>Insert text here</a:t>
            </a:r>
            <a:endParaRPr lang="en-US"/>
          </a:p>
        </p:txBody>
      </p:sp>
      <p:sp>
        <p:nvSpPr>
          <p:cNvPr id="10" name="Rectangle 9">
            <a:extLst>
              <a:ext uri="{FF2B5EF4-FFF2-40B4-BE49-F238E27FC236}">
                <a16:creationId xmlns:a16="http://schemas.microsoft.com/office/drawing/2014/main" id="{B6836383-F45D-47B3-ADBF-08BDF7D3AABD}"/>
              </a:ext>
            </a:extLst>
          </p:cNvPr>
          <p:cNvSpPr/>
          <p:nvPr userDrawn="1"/>
        </p:nvSpPr>
        <p:spPr>
          <a:xfrm>
            <a:off x="-1" y="-633581"/>
            <a:ext cx="9147175" cy="562185"/>
          </a:xfrm>
          <a:prstGeom prst="rect">
            <a:avLst/>
          </a:prstGeom>
          <a:solidFill>
            <a:srgbClr val="EDF1F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a:solidFill>
                  <a:schemeClr val="tx1"/>
                </a:solidFill>
              </a:rPr>
              <a:t>PLEASE NOTE:</a:t>
            </a:r>
          </a:p>
          <a:p>
            <a:pPr algn="ctr"/>
            <a:r>
              <a:rPr lang="en-US" sz="1500">
                <a:solidFill>
                  <a:schemeClr val="tx1"/>
                </a:solidFill>
              </a:rPr>
              <a:t>In order to insert an image into the background, simply drag and drop your image onto the slide</a:t>
            </a:r>
          </a:p>
        </p:txBody>
      </p:sp>
    </p:spTree>
    <p:extLst>
      <p:ext uri="{BB962C8B-B14F-4D97-AF65-F5344CB8AC3E}">
        <p14:creationId xmlns:p14="http://schemas.microsoft.com/office/powerpoint/2010/main" val="4215567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291315C8-5372-429E-98A3-1CFB19671AA6}"/>
              </a:ext>
            </a:extLst>
          </p:cNvPr>
          <p:cNvSpPr>
            <a:spLocks noGrp="1"/>
          </p:cNvSpPr>
          <p:nvPr>
            <p:ph type="tbl" sz="quarter" idx="15"/>
          </p:nvPr>
        </p:nvSpPr>
        <p:spPr>
          <a:xfrm>
            <a:off x="3546876" y="1201738"/>
            <a:ext cx="5057375" cy="864545"/>
          </a:xfrm>
          <a:prstGeom prst="rect">
            <a:avLst/>
          </a:prstGeom>
          <a:solidFill>
            <a:srgbClr val="F5F6F9"/>
          </a:solidFill>
        </p:spPr>
        <p:txBody>
          <a:bodyPr lIns="72000" tIns="72000" rIns="72000" bIns="72000" anchor="ctr" anchorCtr="0"/>
          <a:lstStyle>
            <a:lvl1pPr>
              <a:spcAft>
                <a:spcPts val="600"/>
              </a:spcAft>
              <a:defRPr sz="1200">
                <a:latin typeface="+mn-lt"/>
              </a:defRPr>
            </a:lvl1pPr>
          </a:lstStyle>
          <a:p>
            <a:endParaRPr lang="en-US"/>
          </a:p>
        </p:txBody>
      </p:sp>
      <p:sp>
        <p:nvSpPr>
          <p:cNvPr id="33" name="Table Placeholder 32">
            <a:extLst>
              <a:ext uri="{FF2B5EF4-FFF2-40B4-BE49-F238E27FC236}">
                <a16:creationId xmlns:a16="http://schemas.microsoft.com/office/drawing/2014/main" id="{76374512-DC03-4B83-BB85-85A3FBF236B1}"/>
              </a:ext>
            </a:extLst>
          </p:cNvPr>
          <p:cNvSpPr>
            <a:spLocks noGrp="1"/>
          </p:cNvSpPr>
          <p:nvPr>
            <p:ph type="tbl" sz="quarter" idx="16"/>
          </p:nvPr>
        </p:nvSpPr>
        <p:spPr>
          <a:xfrm>
            <a:off x="3546875" y="2212499"/>
            <a:ext cx="5057375" cy="864545"/>
          </a:xfrm>
          <a:prstGeom prst="rect">
            <a:avLst/>
          </a:prstGeom>
          <a:solidFill>
            <a:srgbClr val="F5F6F9"/>
          </a:solidFill>
        </p:spPr>
        <p:txBody>
          <a:bodyPr lIns="72000" tIns="72000" rIns="72000" bIns="72000" anchor="ctr" anchorCtr="0"/>
          <a:lstStyle>
            <a:lvl1pPr>
              <a:spcAft>
                <a:spcPts val="600"/>
              </a:spcAft>
              <a:defRPr lang="en-US" sz="1200">
                <a:latin typeface="+mn-lt"/>
              </a:defRPr>
            </a:lvl1pPr>
          </a:lstStyle>
          <a:p>
            <a:pPr lvl="0"/>
            <a:endParaRPr lang="en-US"/>
          </a:p>
        </p:txBody>
      </p:sp>
      <p:sp>
        <p:nvSpPr>
          <p:cNvPr id="36" name="Table Placeholder 35">
            <a:extLst>
              <a:ext uri="{FF2B5EF4-FFF2-40B4-BE49-F238E27FC236}">
                <a16:creationId xmlns:a16="http://schemas.microsoft.com/office/drawing/2014/main" id="{80CAC521-2683-4449-93C6-87F52104BE7A}"/>
              </a:ext>
            </a:extLst>
          </p:cNvPr>
          <p:cNvSpPr>
            <a:spLocks noGrp="1"/>
          </p:cNvSpPr>
          <p:nvPr>
            <p:ph type="tbl" sz="quarter" idx="17"/>
          </p:nvPr>
        </p:nvSpPr>
        <p:spPr>
          <a:xfrm>
            <a:off x="3546875" y="3223261"/>
            <a:ext cx="5057374" cy="864545"/>
          </a:xfrm>
          <a:prstGeom prst="rect">
            <a:avLst/>
          </a:prstGeom>
          <a:solidFill>
            <a:srgbClr val="F5F6F9"/>
          </a:solidFill>
        </p:spPr>
        <p:txBody>
          <a:bodyPr lIns="72000" tIns="72000" rIns="72000" bIns="72000" anchor="ctr" anchorCtr="0"/>
          <a:lstStyle>
            <a:lvl1pPr>
              <a:spcAft>
                <a:spcPts val="600"/>
              </a:spcAft>
              <a:defRPr lang="en-US" sz="1200">
                <a:latin typeface="+mn-lt"/>
              </a:defRPr>
            </a:lvl1pPr>
          </a:lstStyle>
          <a:p>
            <a:pPr lvl="0"/>
            <a:endParaRPr lang="en-US"/>
          </a:p>
        </p:txBody>
      </p:sp>
      <p:sp>
        <p:nvSpPr>
          <p:cNvPr id="2" name="Title 1">
            <a:extLst>
              <a:ext uri="{FF2B5EF4-FFF2-40B4-BE49-F238E27FC236}">
                <a16:creationId xmlns:a16="http://schemas.microsoft.com/office/drawing/2014/main" id="{EBD9AED8-6A3B-4418-8A35-72D2020889FD}"/>
              </a:ext>
            </a:extLst>
          </p:cNvPr>
          <p:cNvSpPr>
            <a:spLocks noGrp="1"/>
          </p:cNvSpPr>
          <p:nvPr>
            <p:ph type="title"/>
          </p:nvPr>
        </p:nvSpPr>
        <p:spPr>
          <a:xfrm>
            <a:off x="539354" y="1206105"/>
            <a:ext cx="2844800" cy="1019174"/>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186C41-9705-4836-9BFB-C8F747EB9D5F}"/>
              </a:ext>
            </a:extLst>
          </p:cNvPr>
          <p:cNvSpPr>
            <a:spLocks noGrp="1"/>
          </p:cNvSpPr>
          <p:nvPr>
            <p:ph type="body" sz="quarter" idx="23"/>
          </p:nvPr>
        </p:nvSpPr>
        <p:spPr>
          <a:xfrm>
            <a:off x="542336" y="2562226"/>
            <a:ext cx="2841818" cy="1525581"/>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60DD964-6AEA-4168-B2B4-C81AC8DEAC6C}"/>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318481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int List 2">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283383B7-A0E5-3B4C-B4FC-5AE6D6C06DE0}"/>
              </a:ext>
            </a:extLst>
          </p:cNvPr>
          <p:cNvSpPr>
            <a:spLocks noGrp="1"/>
          </p:cNvSpPr>
          <p:nvPr>
            <p:ph type="body" sz="quarter" idx="13"/>
          </p:nvPr>
        </p:nvSpPr>
        <p:spPr>
          <a:xfrm>
            <a:off x="5669620" y="3724357"/>
            <a:ext cx="2366962" cy="271463"/>
          </a:xfrm>
          <a:prstGeom prst="rect">
            <a:avLst/>
          </a:prstGeom>
        </p:spPr>
        <p:txBody>
          <a:bodyPr/>
          <a:lstStyle>
            <a:lvl1pPr>
              <a:defRPr sz="1600" b="0" i="0">
                <a:solidFill>
                  <a:schemeClr val="tx1"/>
                </a:solidFill>
                <a:latin typeface="CiscoSansTT ExtraLight" panose="020B0303020201020303" pitchFamily="34" charset="0"/>
                <a:cs typeface="CiscoSansTT ExtraLight" panose="020B0303020201020303" pitchFamily="34" charset="0"/>
              </a:defRPr>
            </a:lvl1pPr>
            <a:lvl2pPr>
              <a:defRPr sz="1600"/>
            </a:lvl2pPr>
            <a:lvl3pPr>
              <a:defRPr sz="1600"/>
            </a:lvl3pPr>
            <a:lvl4pPr>
              <a:defRPr sz="1600"/>
            </a:lvl4pPr>
            <a:lvl5pPr>
              <a:defRPr sz="1600"/>
            </a:lvl5pPr>
          </a:lstStyle>
          <a:p>
            <a:endParaRPr lang="en-US" sz="1600" dirty="0">
              <a:solidFill>
                <a:schemeClr val="tx1"/>
              </a:solidFill>
              <a:latin typeface="CiscoSansTT ExtraLight" panose="020B0303020201020303" pitchFamily="34" charset="0"/>
              <a:cs typeface="CiscoSansTT ExtraLight" panose="020B0303020201020303" pitchFamily="34" charset="0"/>
            </a:endParaRPr>
          </a:p>
        </p:txBody>
      </p:sp>
      <p:sp>
        <p:nvSpPr>
          <p:cNvPr id="15" name="Text Placeholder 13">
            <a:extLst>
              <a:ext uri="{FF2B5EF4-FFF2-40B4-BE49-F238E27FC236}">
                <a16:creationId xmlns:a16="http://schemas.microsoft.com/office/drawing/2014/main" id="{0E1A1A50-E09C-BC41-BEB2-5590491B06A6}"/>
              </a:ext>
            </a:extLst>
          </p:cNvPr>
          <p:cNvSpPr>
            <a:spLocks noGrp="1"/>
          </p:cNvSpPr>
          <p:nvPr>
            <p:ph type="body" sz="quarter" idx="12"/>
          </p:nvPr>
        </p:nvSpPr>
        <p:spPr>
          <a:xfrm>
            <a:off x="5669620" y="2467057"/>
            <a:ext cx="2366962" cy="271463"/>
          </a:xfrm>
          <a:prstGeom prst="rect">
            <a:avLst/>
          </a:prstGeom>
        </p:spPr>
        <p:txBody>
          <a:bodyPr/>
          <a:lstStyle>
            <a:lvl1pPr>
              <a:defRPr sz="1600" b="0" i="0">
                <a:solidFill>
                  <a:schemeClr val="tx1"/>
                </a:solidFill>
                <a:latin typeface="CiscoSansTT ExtraLight" panose="020B0303020201020303" pitchFamily="34" charset="0"/>
                <a:cs typeface="CiscoSansTT ExtraLight" panose="020B0303020201020303" pitchFamily="34" charset="0"/>
              </a:defRPr>
            </a:lvl1pPr>
            <a:lvl2pPr>
              <a:defRPr sz="1600"/>
            </a:lvl2pPr>
            <a:lvl3pPr>
              <a:defRPr sz="1600"/>
            </a:lvl3pPr>
            <a:lvl4pPr>
              <a:defRPr sz="1600"/>
            </a:lvl4pPr>
            <a:lvl5pPr>
              <a:defRPr sz="1600"/>
            </a:lvl5pPr>
          </a:lstStyle>
          <a:p>
            <a:endParaRPr lang="en-US" sz="1600" dirty="0">
              <a:solidFill>
                <a:schemeClr val="tx1"/>
              </a:solidFill>
              <a:latin typeface="CiscoSansTT ExtraLight" panose="020B0303020201020303" pitchFamily="34" charset="0"/>
              <a:cs typeface="CiscoSansTT ExtraLight" panose="020B0303020201020303" pitchFamily="34" charset="0"/>
            </a:endParaRPr>
          </a:p>
        </p:txBody>
      </p:sp>
      <p:sp>
        <p:nvSpPr>
          <p:cNvPr id="14" name="Text Placeholder 13">
            <a:extLst>
              <a:ext uri="{FF2B5EF4-FFF2-40B4-BE49-F238E27FC236}">
                <a16:creationId xmlns:a16="http://schemas.microsoft.com/office/drawing/2014/main" id="{719A126E-1EB3-EF42-BC33-C1F2B52F3F84}"/>
              </a:ext>
            </a:extLst>
          </p:cNvPr>
          <p:cNvSpPr>
            <a:spLocks noGrp="1"/>
          </p:cNvSpPr>
          <p:nvPr>
            <p:ph type="body" sz="quarter" idx="11"/>
          </p:nvPr>
        </p:nvSpPr>
        <p:spPr>
          <a:xfrm>
            <a:off x="5669620" y="1185944"/>
            <a:ext cx="2366962" cy="271463"/>
          </a:xfrm>
          <a:prstGeom prst="rect">
            <a:avLst/>
          </a:prstGeom>
        </p:spPr>
        <p:txBody>
          <a:bodyPr/>
          <a:lstStyle>
            <a:lvl1pPr>
              <a:defRPr sz="1600" b="0" i="0">
                <a:solidFill>
                  <a:schemeClr val="tx1"/>
                </a:solidFill>
                <a:latin typeface="CiscoSansTT ExtraLight" panose="020B0303020201020303" pitchFamily="34" charset="0"/>
                <a:cs typeface="CiscoSansTT ExtraLight" panose="020B0303020201020303" pitchFamily="34" charset="0"/>
              </a:defRPr>
            </a:lvl1pPr>
            <a:lvl2pPr>
              <a:defRPr sz="1600"/>
            </a:lvl2pPr>
            <a:lvl3pPr>
              <a:defRPr sz="1600"/>
            </a:lvl3pPr>
            <a:lvl4pPr>
              <a:defRPr sz="1600"/>
            </a:lvl4pPr>
            <a:lvl5pPr>
              <a:defRPr sz="1600"/>
            </a:lvl5pPr>
          </a:lstStyle>
          <a:p>
            <a:endParaRPr lang="en-US" sz="1600" dirty="0">
              <a:solidFill>
                <a:schemeClr val="tx1"/>
              </a:solidFill>
              <a:latin typeface="CiscoSansTT ExtraLight" panose="020B0303020201020303" pitchFamily="34" charset="0"/>
              <a:cs typeface="CiscoSansTT ExtraLight" panose="020B0303020201020303" pitchFamily="34" charset="0"/>
            </a:endParaRPr>
          </a:p>
        </p:txBody>
      </p:sp>
      <p:sp>
        <p:nvSpPr>
          <p:cNvPr id="12" name="Text Placeholder 7">
            <a:extLst>
              <a:ext uri="{FF2B5EF4-FFF2-40B4-BE49-F238E27FC236}">
                <a16:creationId xmlns:a16="http://schemas.microsoft.com/office/drawing/2014/main" id="{B42ACD8F-CFFE-CE4A-853F-583D069DE65C}"/>
              </a:ext>
            </a:extLst>
          </p:cNvPr>
          <p:cNvSpPr>
            <a:spLocks noGrp="1"/>
          </p:cNvSpPr>
          <p:nvPr>
            <p:ph type="body" sz="quarter" idx="10"/>
          </p:nvPr>
        </p:nvSpPr>
        <p:spPr>
          <a:xfrm>
            <a:off x="539749" y="2571751"/>
            <a:ext cx="3098801" cy="1081088"/>
          </a:xfrm>
          <a:prstGeom prst="rect">
            <a:avLst/>
          </a:prstGeom>
        </p:spPr>
        <p:txBody>
          <a:bodyPr/>
          <a:lstStyle>
            <a:lvl1pPr>
              <a:defRPr sz="1100" b="0" i="0">
                <a:solidFill>
                  <a:schemeClr val="tx1"/>
                </a:solidFill>
                <a:latin typeface="CiscoSansTT ExtraLight" panose="020B0303020201020303" pitchFamily="34" charset="0"/>
                <a:cs typeface="CiscoSansTT ExtraLight" panose="020B0303020201020303" pitchFamily="34" charset="0"/>
              </a:defRPr>
            </a:lvl1pPr>
            <a:lvl2pPr>
              <a:defRPr sz="1100" b="0" i="0">
                <a:solidFill>
                  <a:schemeClr val="tx1"/>
                </a:solidFill>
                <a:latin typeface="CiscoSansTT ExtraLight" panose="020B0303020201020303" pitchFamily="34" charset="0"/>
                <a:cs typeface="CiscoSansTT ExtraLight" panose="020B0303020201020303" pitchFamily="34" charset="0"/>
              </a:defRPr>
            </a:lvl2pPr>
            <a:lvl3pPr>
              <a:defRPr sz="1100" b="0" i="0">
                <a:solidFill>
                  <a:schemeClr val="tx1"/>
                </a:solidFill>
                <a:latin typeface="CiscoSansTT ExtraLight" panose="020B0303020201020303" pitchFamily="34" charset="0"/>
                <a:cs typeface="CiscoSansTT ExtraLight" panose="020B0303020201020303" pitchFamily="34" charset="0"/>
              </a:defRPr>
            </a:lvl3pPr>
            <a:lvl4pPr>
              <a:defRPr sz="1100" b="0" i="0">
                <a:solidFill>
                  <a:schemeClr val="tx1"/>
                </a:solidFill>
                <a:latin typeface="CiscoSansTT ExtraLight" panose="020B0303020201020303" pitchFamily="34" charset="0"/>
                <a:cs typeface="CiscoSansTT ExtraLight" panose="020B0303020201020303" pitchFamily="34" charset="0"/>
              </a:defRPr>
            </a:lvl4pPr>
            <a:lvl5pPr>
              <a:defRPr sz="1100" b="0" i="0">
                <a:solidFill>
                  <a:schemeClr val="tx1"/>
                </a:solidFill>
                <a:latin typeface="CiscoSansTT ExtraLight" panose="020B0303020201020303" pitchFamily="34" charset="0"/>
                <a:cs typeface="CiscoSansTT ExtraLight" panose="020B0303020201020303" pitchFamily="34" charset="0"/>
              </a:defRPr>
            </a:lvl5pPr>
          </a:lstStyle>
          <a:p>
            <a:pPr>
              <a:lnSpc>
                <a:spcPct val="115000"/>
              </a:lnSpc>
            </a:pPr>
            <a:endParaRPr lang="en-US" sz="1100" dirty="0">
              <a:solidFill>
                <a:schemeClr val="tx1"/>
              </a:solidFill>
              <a:latin typeface="CiscoSansTT ExtraLight" panose="020B0303020201020303" pitchFamily="34" charset="0"/>
              <a:cs typeface="CiscoSansTT ExtraLight" panose="020B0303020201020303" pitchFamily="34" charset="0"/>
              <a:sym typeface="Helvetica Neue Light"/>
            </a:endParaRPr>
          </a:p>
        </p:txBody>
      </p:sp>
      <p:sp>
        <p:nvSpPr>
          <p:cNvPr id="4" name="Picture Placeholder 3">
            <a:extLst>
              <a:ext uri="{FF2B5EF4-FFF2-40B4-BE49-F238E27FC236}">
                <a16:creationId xmlns:a16="http://schemas.microsoft.com/office/drawing/2014/main" id="{683FEB4F-58F8-4354-899B-D9018B1F3352}"/>
              </a:ext>
            </a:extLst>
          </p:cNvPr>
          <p:cNvSpPr>
            <a:spLocks noGrp="1"/>
          </p:cNvSpPr>
          <p:nvPr>
            <p:ph type="pic" sz="quarter" idx="15"/>
          </p:nvPr>
        </p:nvSpPr>
        <p:spPr>
          <a:xfrm>
            <a:off x="4647500" y="981075"/>
            <a:ext cx="681200" cy="681200"/>
          </a:xfrm>
          <a:prstGeom prst="ellipse">
            <a:avLst/>
          </a:prstGeom>
          <a:solidFill>
            <a:schemeClr val="bg1"/>
          </a:solidFill>
          <a:ln w="101600">
            <a:solidFill>
              <a:srgbClr val="EDF1F6"/>
            </a:solidFill>
          </a:ln>
        </p:spPr>
        <p:txBody>
          <a:bodyPr/>
          <a:lstStyle>
            <a:lvl1pPr>
              <a:defRPr>
                <a:noFill/>
              </a:defRPr>
            </a:lvl1pPr>
          </a:lstStyle>
          <a:p>
            <a:endParaRPr lang="en-US" dirty="0"/>
          </a:p>
        </p:txBody>
      </p:sp>
      <p:sp>
        <p:nvSpPr>
          <p:cNvPr id="17" name="Picture Placeholder 3">
            <a:extLst>
              <a:ext uri="{FF2B5EF4-FFF2-40B4-BE49-F238E27FC236}">
                <a16:creationId xmlns:a16="http://schemas.microsoft.com/office/drawing/2014/main" id="{B9C52DC1-92ED-4A1C-8323-59E017948D65}"/>
              </a:ext>
            </a:extLst>
          </p:cNvPr>
          <p:cNvSpPr>
            <a:spLocks noGrp="1"/>
          </p:cNvSpPr>
          <p:nvPr>
            <p:ph type="pic" sz="quarter" idx="16"/>
          </p:nvPr>
        </p:nvSpPr>
        <p:spPr>
          <a:xfrm>
            <a:off x="4647500" y="2262188"/>
            <a:ext cx="681200" cy="681200"/>
          </a:xfrm>
          <a:prstGeom prst="ellipse">
            <a:avLst/>
          </a:prstGeom>
          <a:solidFill>
            <a:schemeClr val="bg1"/>
          </a:solidFill>
          <a:ln w="101600">
            <a:solidFill>
              <a:srgbClr val="EDF1F6"/>
            </a:solidFill>
          </a:ln>
        </p:spPr>
        <p:txBody>
          <a:bodyPr/>
          <a:lstStyle>
            <a:lvl1pPr>
              <a:defRPr>
                <a:noFill/>
              </a:defRPr>
            </a:lvl1pPr>
          </a:lstStyle>
          <a:p>
            <a:endParaRPr lang="en-US" dirty="0"/>
          </a:p>
        </p:txBody>
      </p:sp>
      <p:sp>
        <p:nvSpPr>
          <p:cNvPr id="18" name="Picture Placeholder 3">
            <a:extLst>
              <a:ext uri="{FF2B5EF4-FFF2-40B4-BE49-F238E27FC236}">
                <a16:creationId xmlns:a16="http://schemas.microsoft.com/office/drawing/2014/main" id="{76BB0C0A-8B0F-4ADD-8E7B-B5EA9F5B3EA4}"/>
              </a:ext>
            </a:extLst>
          </p:cNvPr>
          <p:cNvSpPr>
            <a:spLocks noGrp="1"/>
          </p:cNvSpPr>
          <p:nvPr>
            <p:ph type="pic" sz="quarter" idx="17"/>
          </p:nvPr>
        </p:nvSpPr>
        <p:spPr>
          <a:xfrm>
            <a:off x="4647500" y="3519488"/>
            <a:ext cx="681200" cy="681200"/>
          </a:xfrm>
          <a:prstGeom prst="ellipse">
            <a:avLst/>
          </a:prstGeom>
          <a:solidFill>
            <a:schemeClr val="bg1"/>
          </a:solidFill>
          <a:ln w="101600">
            <a:solidFill>
              <a:srgbClr val="EDF1F6"/>
            </a:solidFill>
          </a:ln>
        </p:spPr>
        <p:txBody>
          <a:bodyPr/>
          <a:lstStyle>
            <a:lvl1pPr>
              <a:defRPr>
                <a:noFill/>
              </a:defRPr>
            </a:lvl1pPr>
          </a:lstStyle>
          <a:p>
            <a:endParaRPr lang="en-US" dirty="0"/>
          </a:p>
        </p:txBody>
      </p:sp>
      <p:sp>
        <p:nvSpPr>
          <p:cNvPr id="2" name="Title 1">
            <a:extLst>
              <a:ext uri="{FF2B5EF4-FFF2-40B4-BE49-F238E27FC236}">
                <a16:creationId xmlns:a16="http://schemas.microsoft.com/office/drawing/2014/main" id="{EF7DBFB5-9577-4ABC-B732-55CCAD4F7558}"/>
              </a:ext>
            </a:extLst>
          </p:cNvPr>
          <p:cNvSpPr>
            <a:spLocks noGrp="1"/>
          </p:cNvSpPr>
          <p:nvPr>
            <p:ph type="title"/>
          </p:nvPr>
        </p:nvSpPr>
        <p:spPr>
          <a:xfrm>
            <a:off x="539750" y="1552575"/>
            <a:ext cx="3098800" cy="1019175"/>
          </a:xfrm>
        </p:spPr>
        <p:txBody>
          <a:bodyPr/>
          <a:lstStyle/>
          <a:p>
            <a:r>
              <a:rPr lang="en-US" dirty="0"/>
              <a:t>Click to edit Master title style</a:t>
            </a:r>
          </a:p>
        </p:txBody>
      </p:sp>
    </p:spTree>
    <p:extLst>
      <p:ext uri="{BB962C8B-B14F-4D97-AF65-F5344CB8AC3E}">
        <p14:creationId xmlns:p14="http://schemas.microsoft.com/office/powerpoint/2010/main" val="3198624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7ACAD07-0E9D-41D1-BC32-C16D2E362C07}"/>
              </a:ext>
            </a:extLst>
          </p:cNvPr>
          <p:cNvSpPr>
            <a:spLocks noGrp="1"/>
          </p:cNvSpPr>
          <p:nvPr>
            <p:ph type="pic" sz="quarter" idx="14"/>
          </p:nvPr>
        </p:nvSpPr>
        <p:spPr>
          <a:xfrm>
            <a:off x="85725" y="306160"/>
            <a:ext cx="895351" cy="895579"/>
          </a:xfrm>
          <a:prstGeom prst="rect">
            <a:avLst/>
          </a:prstGeom>
          <a:blipFill>
            <a:blip r:embed="rId2"/>
            <a:stretch>
              <a:fillRect/>
            </a:stretch>
          </a:blipFill>
        </p:spPr>
        <p:txBody>
          <a:bodyPr/>
          <a:lstStyle>
            <a:lvl1pPr>
              <a:defRPr>
                <a:noFill/>
              </a:defRPr>
            </a:lvl1pPr>
          </a:lstStyle>
          <a:p>
            <a:endParaRPr lang="en-US"/>
          </a:p>
        </p:txBody>
      </p:sp>
      <p:sp>
        <p:nvSpPr>
          <p:cNvPr id="11" name="Picture Placeholder 10">
            <a:extLst>
              <a:ext uri="{FF2B5EF4-FFF2-40B4-BE49-F238E27FC236}">
                <a16:creationId xmlns:a16="http://schemas.microsoft.com/office/drawing/2014/main" id="{54B24C29-5325-4B17-B777-A01160F2BFEF}"/>
              </a:ext>
            </a:extLst>
          </p:cNvPr>
          <p:cNvSpPr>
            <a:spLocks noGrp="1"/>
          </p:cNvSpPr>
          <p:nvPr>
            <p:ph type="pic" sz="quarter" idx="13"/>
          </p:nvPr>
        </p:nvSpPr>
        <p:spPr>
          <a:xfrm>
            <a:off x="0" y="747000"/>
            <a:ext cx="4384900" cy="3504600"/>
          </a:xfrm>
          <a:custGeom>
            <a:avLst/>
            <a:gdLst>
              <a:gd name="connsiteX0" fmla="*/ 127600 w 4384900"/>
              <a:gd name="connsiteY0" fmla="*/ 0 h 3504600"/>
              <a:gd name="connsiteX1" fmla="*/ 2632600 w 4384900"/>
              <a:gd name="connsiteY1" fmla="*/ 0 h 3504600"/>
              <a:gd name="connsiteX2" fmla="*/ 4384900 w 4384900"/>
              <a:gd name="connsiteY2" fmla="*/ 1752300 h 3504600"/>
              <a:gd name="connsiteX3" fmla="*/ 2632600 w 4384900"/>
              <a:gd name="connsiteY3" fmla="*/ 3504600 h 3504600"/>
              <a:gd name="connsiteX4" fmla="*/ 127600 w 4384900"/>
              <a:gd name="connsiteY4" fmla="*/ 3504600 h 3504600"/>
              <a:gd name="connsiteX5" fmla="*/ 0 w 4384900"/>
              <a:gd name="connsiteY5" fmla="*/ 3498157 h 3504600"/>
              <a:gd name="connsiteX6" fmla="*/ 0 w 4384900"/>
              <a:gd name="connsiteY6" fmla="*/ 6443 h 350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4900" h="3504600">
                <a:moveTo>
                  <a:pt x="127600" y="0"/>
                </a:moveTo>
                <a:lnTo>
                  <a:pt x="2632600" y="0"/>
                </a:lnTo>
                <a:cubicBezTo>
                  <a:pt x="3600369" y="0"/>
                  <a:pt x="4384900" y="784531"/>
                  <a:pt x="4384900" y="1752300"/>
                </a:cubicBezTo>
                <a:cubicBezTo>
                  <a:pt x="4384900" y="2720069"/>
                  <a:pt x="3600369" y="3504600"/>
                  <a:pt x="2632600" y="3504600"/>
                </a:cubicBezTo>
                <a:lnTo>
                  <a:pt x="127600" y="3504600"/>
                </a:lnTo>
                <a:lnTo>
                  <a:pt x="0" y="3498157"/>
                </a:lnTo>
                <a:lnTo>
                  <a:pt x="0" y="6443"/>
                </a:lnTo>
                <a:close/>
              </a:path>
            </a:pathLst>
          </a:custGeom>
          <a:solidFill>
            <a:srgbClr val="F5F6F9"/>
          </a:solidFill>
        </p:spPr>
        <p:txBody>
          <a:bodyPr wrap="square">
            <a:noAutofit/>
          </a:bodyPr>
          <a:lstStyle/>
          <a:p>
            <a:endParaRPr lang="en-US"/>
          </a:p>
        </p:txBody>
      </p:sp>
      <p:sp>
        <p:nvSpPr>
          <p:cNvPr id="13" name="Picture Placeholder 11">
            <a:extLst>
              <a:ext uri="{FF2B5EF4-FFF2-40B4-BE49-F238E27FC236}">
                <a16:creationId xmlns:a16="http://schemas.microsoft.com/office/drawing/2014/main" id="{415A6F53-7A2A-446D-BE6F-72DFEBE1D528}"/>
              </a:ext>
            </a:extLst>
          </p:cNvPr>
          <p:cNvSpPr>
            <a:spLocks noGrp="1"/>
          </p:cNvSpPr>
          <p:nvPr>
            <p:ph type="pic" sz="quarter" idx="15"/>
          </p:nvPr>
        </p:nvSpPr>
        <p:spPr>
          <a:xfrm>
            <a:off x="2881311" y="3539896"/>
            <a:ext cx="1050886" cy="1051154"/>
          </a:xfrm>
          <a:prstGeom prst="rect">
            <a:avLst/>
          </a:prstGeom>
          <a:blipFill>
            <a:blip r:embed="rId3"/>
            <a:stretch>
              <a:fillRect/>
            </a:stretch>
          </a:blipFill>
        </p:spPr>
        <p:txBody>
          <a:bodyPr/>
          <a:lstStyle>
            <a:lvl1pPr>
              <a:defRPr>
                <a:noFill/>
              </a:defRPr>
            </a:lvl1pPr>
          </a:lstStyle>
          <a:p>
            <a:endParaRPr lang="en-US"/>
          </a:p>
        </p:txBody>
      </p:sp>
      <p:sp>
        <p:nvSpPr>
          <p:cNvPr id="7" name="Text Placeholder 4">
            <a:extLst>
              <a:ext uri="{FF2B5EF4-FFF2-40B4-BE49-F238E27FC236}">
                <a16:creationId xmlns:a16="http://schemas.microsoft.com/office/drawing/2014/main" id="{5A865319-7E1E-4C7D-8F3D-C11C5F581DEA}"/>
              </a:ext>
            </a:extLst>
          </p:cNvPr>
          <p:cNvSpPr>
            <a:spLocks noGrp="1"/>
          </p:cNvSpPr>
          <p:nvPr>
            <p:ph type="body" sz="quarter" idx="20" hasCustomPrompt="1"/>
          </p:nvPr>
        </p:nvSpPr>
        <p:spPr>
          <a:xfrm>
            <a:off x="5253034" y="1209675"/>
            <a:ext cx="3360738" cy="614363"/>
          </a:xfrm>
        </p:spPr>
        <p:txBody>
          <a:bodyPr/>
          <a:lstStyle>
            <a:lvl1pPr>
              <a:defRPr sz="150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9" name="Text Placeholder 3">
            <a:extLst>
              <a:ext uri="{FF2B5EF4-FFF2-40B4-BE49-F238E27FC236}">
                <a16:creationId xmlns:a16="http://schemas.microsoft.com/office/drawing/2014/main" id="{5008E675-2EF0-4050-B6BF-BA9467F9E5EA}"/>
              </a:ext>
            </a:extLst>
          </p:cNvPr>
          <p:cNvSpPr>
            <a:spLocks noGrp="1"/>
          </p:cNvSpPr>
          <p:nvPr>
            <p:ph type="body" sz="quarter" idx="19"/>
          </p:nvPr>
        </p:nvSpPr>
        <p:spPr>
          <a:xfrm>
            <a:off x="5243512" y="1889523"/>
            <a:ext cx="3360736" cy="2371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A06037A2-F671-486F-93D2-B3874D8B347F}"/>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15994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28178E9-5DA9-44DD-AADF-420059B1CD5D}"/>
              </a:ext>
            </a:extLst>
          </p:cNvPr>
          <p:cNvSpPr>
            <a:spLocks noGrp="1"/>
          </p:cNvSpPr>
          <p:nvPr>
            <p:ph type="pic" sz="quarter" idx="16"/>
          </p:nvPr>
        </p:nvSpPr>
        <p:spPr>
          <a:xfrm>
            <a:off x="7943850" y="366713"/>
            <a:ext cx="976313" cy="976313"/>
          </a:xfrm>
          <a:prstGeom prst="rect">
            <a:avLst/>
          </a:prstGeom>
          <a:blipFill>
            <a:blip r:embed="rId2"/>
            <a:stretch>
              <a:fillRect/>
            </a:stretch>
          </a:blipFill>
        </p:spPr>
        <p:txBody>
          <a:bodyPr/>
          <a:lstStyle>
            <a:lvl1pPr>
              <a:defRPr>
                <a:noFill/>
              </a:defRPr>
            </a:lvl1pPr>
          </a:lstStyle>
          <a:p>
            <a:endParaRPr lang="en-US"/>
          </a:p>
        </p:txBody>
      </p:sp>
      <p:sp>
        <p:nvSpPr>
          <p:cNvPr id="9" name="Picture Placeholder 8">
            <a:extLst>
              <a:ext uri="{FF2B5EF4-FFF2-40B4-BE49-F238E27FC236}">
                <a16:creationId xmlns:a16="http://schemas.microsoft.com/office/drawing/2014/main" id="{F78B2954-CFD9-4530-9B20-E3B0177074C0}"/>
              </a:ext>
            </a:extLst>
          </p:cNvPr>
          <p:cNvSpPr>
            <a:spLocks noGrp="1"/>
          </p:cNvSpPr>
          <p:nvPr>
            <p:ph type="pic" sz="quarter" idx="15"/>
          </p:nvPr>
        </p:nvSpPr>
        <p:spPr>
          <a:xfrm>
            <a:off x="4141076" y="783675"/>
            <a:ext cx="5002924" cy="3655498"/>
          </a:xfrm>
          <a:custGeom>
            <a:avLst/>
            <a:gdLst>
              <a:gd name="connsiteX0" fmla="*/ 1827750 w 5002924"/>
              <a:gd name="connsiteY0" fmla="*/ 0 h 3655498"/>
              <a:gd name="connsiteX1" fmla="*/ 5002924 w 5002924"/>
              <a:gd name="connsiteY1" fmla="*/ 0 h 3655498"/>
              <a:gd name="connsiteX2" fmla="*/ 5002924 w 5002924"/>
              <a:gd name="connsiteY2" fmla="*/ 3655498 h 3655498"/>
              <a:gd name="connsiteX3" fmla="*/ 1827711 w 5002924"/>
              <a:gd name="connsiteY3" fmla="*/ 3655498 h 3655498"/>
              <a:gd name="connsiteX4" fmla="*/ 1640874 w 5002924"/>
              <a:gd name="connsiteY4" fmla="*/ 3646064 h 3655498"/>
              <a:gd name="connsiteX5" fmla="*/ 0 w 5002924"/>
              <a:gd name="connsiteY5" fmla="*/ 1827750 h 3655498"/>
              <a:gd name="connsiteX6" fmla="*/ 1827750 w 5002924"/>
              <a:gd name="connsiteY6" fmla="*/ 0 h 365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2924" h="3655498">
                <a:moveTo>
                  <a:pt x="1827750" y="0"/>
                </a:moveTo>
                <a:lnTo>
                  <a:pt x="5002924" y="0"/>
                </a:lnTo>
                <a:lnTo>
                  <a:pt x="5002924" y="3655498"/>
                </a:lnTo>
                <a:lnTo>
                  <a:pt x="1827711" y="3655498"/>
                </a:lnTo>
                <a:lnTo>
                  <a:pt x="1640874" y="3646064"/>
                </a:lnTo>
                <a:cubicBezTo>
                  <a:pt x="719220" y="3552465"/>
                  <a:pt x="0" y="2774098"/>
                  <a:pt x="0" y="1827750"/>
                </a:cubicBezTo>
                <a:cubicBezTo>
                  <a:pt x="0" y="818312"/>
                  <a:pt x="818312" y="0"/>
                  <a:pt x="1827750" y="0"/>
                </a:cubicBezTo>
                <a:close/>
              </a:path>
            </a:pathLst>
          </a:custGeom>
          <a:solidFill>
            <a:srgbClr val="F5F6F9"/>
          </a:solidFill>
        </p:spPr>
        <p:txBody>
          <a:bodyPr wrap="square">
            <a:noAutofit/>
          </a:bodyPr>
          <a:lstStyle/>
          <a:p>
            <a:endParaRPr lang="en-US"/>
          </a:p>
        </p:txBody>
      </p:sp>
      <p:sp>
        <p:nvSpPr>
          <p:cNvPr id="12" name="Picture Placeholder 10">
            <a:extLst>
              <a:ext uri="{FF2B5EF4-FFF2-40B4-BE49-F238E27FC236}">
                <a16:creationId xmlns:a16="http://schemas.microsoft.com/office/drawing/2014/main" id="{0CCB00C6-BCBD-452F-819F-42406F8787EE}"/>
              </a:ext>
            </a:extLst>
          </p:cNvPr>
          <p:cNvSpPr>
            <a:spLocks noGrp="1"/>
          </p:cNvSpPr>
          <p:nvPr>
            <p:ph type="pic" sz="quarter" idx="17"/>
          </p:nvPr>
        </p:nvSpPr>
        <p:spPr>
          <a:xfrm>
            <a:off x="4972049" y="3962401"/>
            <a:ext cx="738190" cy="738188"/>
          </a:xfrm>
          <a:prstGeom prst="rect">
            <a:avLst/>
          </a:prstGeom>
          <a:blipFill>
            <a:blip r:embed="rId3"/>
            <a:stretch>
              <a:fillRect/>
            </a:stretch>
          </a:blipFill>
        </p:spPr>
        <p:txBody>
          <a:bodyPr/>
          <a:lstStyle>
            <a:lvl1pPr>
              <a:defRPr>
                <a:noFill/>
              </a:defRPr>
            </a:lvl1pPr>
          </a:lstStyle>
          <a:p>
            <a:endParaRPr lang="en-US"/>
          </a:p>
        </p:txBody>
      </p:sp>
      <p:sp>
        <p:nvSpPr>
          <p:cNvPr id="14" name="Text Placeholder 13">
            <a:extLst>
              <a:ext uri="{FF2B5EF4-FFF2-40B4-BE49-F238E27FC236}">
                <a16:creationId xmlns:a16="http://schemas.microsoft.com/office/drawing/2014/main" id="{41E0EB8A-C974-4157-ACB5-9C435793D71A}"/>
              </a:ext>
            </a:extLst>
          </p:cNvPr>
          <p:cNvSpPr>
            <a:spLocks noGrp="1"/>
          </p:cNvSpPr>
          <p:nvPr>
            <p:ph type="body" sz="quarter" idx="18"/>
          </p:nvPr>
        </p:nvSpPr>
        <p:spPr>
          <a:xfrm>
            <a:off x="539750" y="2225676"/>
            <a:ext cx="3021786" cy="2026047"/>
          </a:xfrm>
          <a:prstGeom prst="rect">
            <a:avLst/>
          </a:prstGeom>
        </p:spPr>
        <p:txBody>
          <a:bodyPr/>
          <a:lstStyle>
            <a:lvl1pPr marL="0" indent="0">
              <a:spcAft>
                <a:spcPts val="1200"/>
              </a:spcAft>
              <a:buFont typeface="Arial" panose="020B0604020202020204" pitchFamily="34" charset="0"/>
              <a:buNone/>
              <a:defRPr>
                <a:solidFill>
                  <a:schemeClr val="bg2"/>
                </a:solidFill>
                <a:latin typeface="+mn-lt"/>
              </a:defRPr>
            </a:lvl1pPr>
            <a:lvl2pPr marL="0" indent="0">
              <a:spcAft>
                <a:spcPts val="1200"/>
              </a:spcAft>
              <a:buFont typeface="Arial" panose="020B0604020202020204" pitchFamily="34" charset="0"/>
              <a:buNone/>
              <a:defRPr>
                <a:solidFill>
                  <a:schemeClr val="bg2"/>
                </a:solidFill>
                <a:latin typeface="+mn-lt"/>
              </a:defRPr>
            </a:lvl2pPr>
            <a:lvl3pPr marL="0" indent="0">
              <a:spcAft>
                <a:spcPts val="1200"/>
              </a:spcAft>
              <a:buFont typeface="Arial" panose="020B0604020202020204" pitchFamily="34" charset="0"/>
              <a:buNone/>
              <a:defRPr>
                <a:solidFill>
                  <a:schemeClr val="bg2"/>
                </a:solidFill>
                <a:latin typeface="+mn-lt"/>
              </a:defRPr>
            </a:lvl3pPr>
            <a:lvl4pPr marL="0" indent="0">
              <a:spcAft>
                <a:spcPts val="1200"/>
              </a:spcAft>
              <a:buFont typeface="Arial" panose="020B0604020202020204" pitchFamily="34" charset="0"/>
              <a:buNone/>
              <a:defRPr>
                <a:solidFill>
                  <a:schemeClr val="bg2"/>
                </a:solidFill>
                <a:latin typeface="+mn-lt"/>
              </a:defRPr>
            </a:lvl4pPr>
            <a:lvl5pPr marL="0" indent="0">
              <a:spcAft>
                <a:spcPts val="1200"/>
              </a:spcAft>
              <a:buFont typeface="Arial" panose="020B0604020202020204" pitchFamily="34" charset="0"/>
              <a:buNone/>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3FB6EE8-88E3-4BE5-841A-466E49FAAF0D}"/>
              </a:ext>
            </a:extLst>
          </p:cNvPr>
          <p:cNvSpPr>
            <a:spLocks noGrp="1"/>
          </p:cNvSpPr>
          <p:nvPr>
            <p:ph type="title"/>
          </p:nvPr>
        </p:nvSpPr>
        <p:spPr>
          <a:xfrm>
            <a:off x="539751" y="866777"/>
            <a:ext cx="3021785" cy="1022350"/>
          </a:xfrm>
        </p:spPr>
        <p:txBody>
          <a:bodyPr/>
          <a:lstStyle/>
          <a:p>
            <a:r>
              <a:rPr lang="en-US"/>
              <a:t>Click to edit Master title style</a:t>
            </a:r>
          </a:p>
        </p:txBody>
      </p:sp>
    </p:spTree>
    <p:extLst>
      <p:ext uri="{BB962C8B-B14F-4D97-AF65-F5344CB8AC3E}">
        <p14:creationId xmlns:p14="http://schemas.microsoft.com/office/powerpoint/2010/main" val="3085155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78F8D08E-BDEF-4257-B4AF-8D45C9769B8D}"/>
              </a:ext>
            </a:extLst>
          </p:cNvPr>
          <p:cNvSpPr>
            <a:spLocks noGrp="1"/>
          </p:cNvSpPr>
          <p:nvPr>
            <p:ph type="body" sz="quarter" idx="30" hasCustomPrompt="1"/>
          </p:nvPr>
        </p:nvSpPr>
        <p:spPr>
          <a:xfrm>
            <a:off x="4800135" y="1289378"/>
            <a:ext cx="1480917" cy="567641"/>
          </a:xfrm>
        </p:spPr>
        <p:txBody>
          <a:bodyPr/>
          <a:lstStyle>
            <a:lvl1pPr>
              <a:defRPr sz="900">
                <a:solidFill>
                  <a:schemeClr val="bg2"/>
                </a:solidFill>
              </a:defRPr>
            </a:lvl1pPr>
            <a:lvl5pPr>
              <a:defRPr/>
            </a:lvl5pPr>
          </a:lstStyle>
          <a:p>
            <a:pPr lvl="0"/>
            <a:r>
              <a:rPr lang="en-US"/>
              <a:t>Insert short description here</a:t>
            </a:r>
          </a:p>
        </p:txBody>
      </p:sp>
      <p:cxnSp>
        <p:nvCxnSpPr>
          <p:cNvPr id="6" name="Google Shape;1224;p213">
            <a:extLst>
              <a:ext uri="{FF2B5EF4-FFF2-40B4-BE49-F238E27FC236}">
                <a16:creationId xmlns:a16="http://schemas.microsoft.com/office/drawing/2014/main" id="{68C67C1E-F7FA-5548-8B9F-05D1053DB46A}"/>
              </a:ext>
            </a:extLst>
          </p:cNvPr>
          <p:cNvCxnSpPr/>
          <p:nvPr userDrawn="1"/>
        </p:nvCxnSpPr>
        <p:spPr>
          <a:xfrm>
            <a:off x="4800135" y="878077"/>
            <a:ext cx="478500" cy="0"/>
          </a:xfrm>
          <a:prstGeom prst="straightConnector1">
            <a:avLst/>
          </a:prstGeom>
          <a:noFill/>
          <a:ln w="28575" cap="flat" cmpd="sng">
            <a:solidFill>
              <a:schemeClr val="accent1"/>
            </a:solidFill>
            <a:prstDash val="solid"/>
            <a:round/>
            <a:headEnd type="none" w="sm" len="sm"/>
            <a:tailEnd type="none" w="sm" len="sm"/>
          </a:ln>
        </p:spPr>
      </p:cxnSp>
      <p:cxnSp>
        <p:nvCxnSpPr>
          <p:cNvPr id="11" name="Google Shape;1229;p213">
            <a:extLst>
              <a:ext uri="{FF2B5EF4-FFF2-40B4-BE49-F238E27FC236}">
                <a16:creationId xmlns:a16="http://schemas.microsoft.com/office/drawing/2014/main" id="{FE8EF11A-BCE2-694B-9DCE-BD54298E5B40}"/>
              </a:ext>
            </a:extLst>
          </p:cNvPr>
          <p:cNvCxnSpPr/>
          <p:nvPr userDrawn="1"/>
        </p:nvCxnSpPr>
        <p:spPr>
          <a:xfrm>
            <a:off x="4800135" y="2162602"/>
            <a:ext cx="478500" cy="0"/>
          </a:xfrm>
          <a:prstGeom prst="straightConnector1">
            <a:avLst/>
          </a:prstGeom>
          <a:noFill/>
          <a:ln w="28575" cap="flat" cmpd="sng">
            <a:solidFill>
              <a:schemeClr val="accent1"/>
            </a:solidFill>
            <a:prstDash val="solid"/>
            <a:round/>
            <a:headEnd type="none" w="sm" len="sm"/>
            <a:tailEnd type="none" w="sm" len="sm"/>
          </a:ln>
        </p:spPr>
      </p:cxnSp>
      <p:cxnSp>
        <p:nvCxnSpPr>
          <p:cNvPr id="17" name="Google Shape;1235;p213">
            <a:extLst>
              <a:ext uri="{FF2B5EF4-FFF2-40B4-BE49-F238E27FC236}">
                <a16:creationId xmlns:a16="http://schemas.microsoft.com/office/drawing/2014/main" id="{C0F4385B-5632-1248-B982-AE73BA738930}"/>
              </a:ext>
            </a:extLst>
          </p:cNvPr>
          <p:cNvCxnSpPr/>
          <p:nvPr userDrawn="1"/>
        </p:nvCxnSpPr>
        <p:spPr>
          <a:xfrm>
            <a:off x="6944193" y="878077"/>
            <a:ext cx="478500" cy="0"/>
          </a:xfrm>
          <a:prstGeom prst="straightConnector1">
            <a:avLst/>
          </a:prstGeom>
          <a:noFill/>
          <a:ln w="28575" cap="flat" cmpd="sng">
            <a:solidFill>
              <a:schemeClr val="accent1"/>
            </a:solidFill>
            <a:prstDash val="solid"/>
            <a:round/>
            <a:headEnd type="none" w="sm" len="sm"/>
            <a:tailEnd type="none" w="sm" len="sm"/>
          </a:ln>
        </p:spPr>
      </p:cxnSp>
      <p:cxnSp>
        <p:nvCxnSpPr>
          <p:cNvPr id="20" name="Google Shape;1238;p213">
            <a:extLst>
              <a:ext uri="{FF2B5EF4-FFF2-40B4-BE49-F238E27FC236}">
                <a16:creationId xmlns:a16="http://schemas.microsoft.com/office/drawing/2014/main" id="{EEF9B179-41FC-8140-81B8-5373ECB284D4}"/>
              </a:ext>
            </a:extLst>
          </p:cNvPr>
          <p:cNvCxnSpPr/>
          <p:nvPr userDrawn="1"/>
        </p:nvCxnSpPr>
        <p:spPr>
          <a:xfrm>
            <a:off x="6944193" y="2162602"/>
            <a:ext cx="478500" cy="0"/>
          </a:xfrm>
          <a:prstGeom prst="straightConnector1">
            <a:avLst/>
          </a:prstGeom>
          <a:noFill/>
          <a:ln w="28575" cap="flat" cmpd="sng">
            <a:solidFill>
              <a:schemeClr val="accent1"/>
            </a:solidFill>
            <a:prstDash val="solid"/>
            <a:round/>
            <a:headEnd type="none" w="sm" len="sm"/>
            <a:tailEnd type="none" w="sm" len="sm"/>
          </a:ln>
        </p:spPr>
      </p:cxnSp>
      <p:sp>
        <p:nvSpPr>
          <p:cNvPr id="34" name="Text Placeholder 33">
            <a:extLst>
              <a:ext uri="{FF2B5EF4-FFF2-40B4-BE49-F238E27FC236}">
                <a16:creationId xmlns:a16="http://schemas.microsoft.com/office/drawing/2014/main" id="{E4F1703F-FD14-2747-80D3-F176B49F55AD}"/>
              </a:ext>
            </a:extLst>
          </p:cNvPr>
          <p:cNvSpPr>
            <a:spLocks noGrp="1"/>
          </p:cNvSpPr>
          <p:nvPr>
            <p:ph type="body" sz="quarter" idx="17" hasCustomPrompt="1"/>
          </p:nvPr>
        </p:nvSpPr>
        <p:spPr>
          <a:xfrm>
            <a:off x="4800136" y="991442"/>
            <a:ext cx="1481138" cy="287337"/>
          </a:xfrm>
          <a:prstGeom prst="rect">
            <a:avLst/>
          </a:prstGeom>
        </p:spPr>
        <p:txBody>
          <a:bodyPr/>
          <a:lstStyle>
            <a:lvl1pPr>
              <a:defRPr b="0"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36" name="Text Placeholder 33">
            <a:extLst>
              <a:ext uri="{FF2B5EF4-FFF2-40B4-BE49-F238E27FC236}">
                <a16:creationId xmlns:a16="http://schemas.microsoft.com/office/drawing/2014/main" id="{738D0011-FE5C-6641-AED1-0F6D9B424100}"/>
              </a:ext>
            </a:extLst>
          </p:cNvPr>
          <p:cNvSpPr>
            <a:spLocks noGrp="1"/>
          </p:cNvSpPr>
          <p:nvPr>
            <p:ph type="body" sz="quarter" idx="18" hasCustomPrompt="1"/>
          </p:nvPr>
        </p:nvSpPr>
        <p:spPr>
          <a:xfrm>
            <a:off x="6944194" y="987425"/>
            <a:ext cx="1481138" cy="287337"/>
          </a:xfrm>
          <a:prstGeom prst="rect">
            <a:avLst/>
          </a:prstGeom>
        </p:spPr>
        <p:txBody>
          <a:bodyPr/>
          <a:lstStyle>
            <a:lvl1pPr>
              <a:defRPr b="0"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37" name="Text Placeholder 33">
            <a:extLst>
              <a:ext uri="{FF2B5EF4-FFF2-40B4-BE49-F238E27FC236}">
                <a16:creationId xmlns:a16="http://schemas.microsoft.com/office/drawing/2014/main" id="{0C772D10-64AC-0A46-AC66-15F55CB301D4}"/>
              </a:ext>
            </a:extLst>
          </p:cNvPr>
          <p:cNvSpPr>
            <a:spLocks noGrp="1"/>
          </p:cNvSpPr>
          <p:nvPr>
            <p:ph type="body" sz="quarter" idx="19" hasCustomPrompt="1"/>
          </p:nvPr>
        </p:nvSpPr>
        <p:spPr>
          <a:xfrm>
            <a:off x="4800136" y="2274982"/>
            <a:ext cx="1481138" cy="287337"/>
          </a:xfrm>
          <a:prstGeom prst="rect">
            <a:avLst/>
          </a:prstGeom>
        </p:spPr>
        <p:txBody>
          <a:bodyPr/>
          <a:lstStyle>
            <a:lvl1pPr>
              <a:defRPr b="0"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38" name="Text Placeholder 33">
            <a:extLst>
              <a:ext uri="{FF2B5EF4-FFF2-40B4-BE49-F238E27FC236}">
                <a16:creationId xmlns:a16="http://schemas.microsoft.com/office/drawing/2014/main" id="{AFD5C6FC-1D6D-804C-B9DB-5C348B87BB43}"/>
              </a:ext>
            </a:extLst>
          </p:cNvPr>
          <p:cNvSpPr>
            <a:spLocks noGrp="1"/>
          </p:cNvSpPr>
          <p:nvPr>
            <p:ph type="body" sz="quarter" idx="20" hasCustomPrompt="1"/>
          </p:nvPr>
        </p:nvSpPr>
        <p:spPr>
          <a:xfrm>
            <a:off x="6944194" y="2270966"/>
            <a:ext cx="1481138" cy="287337"/>
          </a:xfrm>
          <a:prstGeom prst="rect">
            <a:avLst/>
          </a:prstGeom>
        </p:spPr>
        <p:txBody>
          <a:bodyPr/>
          <a:lstStyle>
            <a:lvl1pPr>
              <a:defRPr b="0"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2" name="Title 1">
            <a:extLst>
              <a:ext uri="{FF2B5EF4-FFF2-40B4-BE49-F238E27FC236}">
                <a16:creationId xmlns:a16="http://schemas.microsoft.com/office/drawing/2014/main" id="{0B2D0F69-DC62-4D67-8A64-70C1D1EC982D}"/>
              </a:ext>
            </a:extLst>
          </p:cNvPr>
          <p:cNvSpPr>
            <a:spLocks noGrp="1"/>
          </p:cNvSpPr>
          <p:nvPr>
            <p:ph type="title"/>
          </p:nvPr>
        </p:nvSpPr>
        <p:spPr>
          <a:xfrm>
            <a:off x="539354" y="1209675"/>
            <a:ext cx="3238500" cy="965637"/>
          </a:xfrm>
        </p:spPr>
        <p:txBody>
          <a:bodyPr/>
          <a:lstStyle/>
          <a:p>
            <a:r>
              <a:rPr lang="en-US"/>
              <a:t>Click to edit Master title style</a:t>
            </a:r>
          </a:p>
        </p:txBody>
      </p:sp>
      <p:cxnSp>
        <p:nvCxnSpPr>
          <p:cNvPr id="21" name="Google Shape;1229;p213">
            <a:extLst>
              <a:ext uri="{FF2B5EF4-FFF2-40B4-BE49-F238E27FC236}">
                <a16:creationId xmlns:a16="http://schemas.microsoft.com/office/drawing/2014/main" id="{CEA0F091-302A-4927-A8DD-577AC767374D}"/>
              </a:ext>
            </a:extLst>
          </p:cNvPr>
          <p:cNvCxnSpPr/>
          <p:nvPr userDrawn="1"/>
        </p:nvCxnSpPr>
        <p:spPr>
          <a:xfrm>
            <a:off x="4800135" y="3438952"/>
            <a:ext cx="478500" cy="0"/>
          </a:xfrm>
          <a:prstGeom prst="straightConnector1">
            <a:avLst/>
          </a:prstGeom>
          <a:noFill/>
          <a:ln w="28575" cap="flat" cmpd="sng">
            <a:solidFill>
              <a:schemeClr val="accent1"/>
            </a:solidFill>
            <a:prstDash val="solid"/>
            <a:round/>
            <a:headEnd type="none" w="sm" len="sm"/>
            <a:tailEnd type="none" w="sm" len="sm"/>
          </a:ln>
        </p:spPr>
      </p:cxnSp>
      <p:cxnSp>
        <p:nvCxnSpPr>
          <p:cNvPr id="22" name="Google Shape;1238;p213">
            <a:extLst>
              <a:ext uri="{FF2B5EF4-FFF2-40B4-BE49-F238E27FC236}">
                <a16:creationId xmlns:a16="http://schemas.microsoft.com/office/drawing/2014/main" id="{A868F961-DC9F-4B48-8F97-A1686F674246}"/>
              </a:ext>
            </a:extLst>
          </p:cNvPr>
          <p:cNvCxnSpPr/>
          <p:nvPr userDrawn="1"/>
        </p:nvCxnSpPr>
        <p:spPr>
          <a:xfrm>
            <a:off x="6944193" y="3438952"/>
            <a:ext cx="478500" cy="0"/>
          </a:xfrm>
          <a:prstGeom prst="straightConnector1">
            <a:avLst/>
          </a:prstGeom>
          <a:noFill/>
          <a:ln w="28575" cap="flat" cmpd="sng">
            <a:solidFill>
              <a:schemeClr val="accent1"/>
            </a:solidFill>
            <a:prstDash val="solid"/>
            <a:round/>
            <a:headEnd type="none" w="sm" len="sm"/>
            <a:tailEnd type="none" w="sm" len="sm"/>
          </a:ln>
        </p:spPr>
      </p:cxnSp>
      <p:sp>
        <p:nvSpPr>
          <p:cNvPr id="23" name="Text Placeholder 33">
            <a:extLst>
              <a:ext uri="{FF2B5EF4-FFF2-40B4-BE49-F238E27FC236}">
                <a16:creationId xmlns:a16="http://schemas.microsoft.com/office/drawing/2014/main" id="{83E8820D-8E81-4A56-9485-BB161CE50651}"/>
              </a:ext>
            </a:extLst>
          </p:cNvPr>
          <p:cNvSpPr>
            <a:spLocks noGrp="1"/>
          </p:cNvSpPr>
          <p:nvPr>
            <p:ph type="body" sz="quarter" idx="25" hasCustomPrompt="1"/>
          </p:nvPr>
        </p:nvSpPr>
        <p:spPr>
          <a:xfrm>
            <a:off x="4800136" y="3551332"/>
            <a:ext cx="1481138" cy="287337"/>
          </a:xfrm>
          <a:prstGeom prst="rect">
            <a:avLst/>
          </a:prstGeom>
        </p:spPr>
        <p:txBody>
          <a:bodyPr/>
          <a:lstStyle>
            <a:lvl1pPr>
              <a:defRPr b="0"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24" name="Text Placeholder 33">
            <a:extLst>
              <a:ext uri="{FF2B5EF4-FFF2-40B4-BE49-F238E27FC236}">
                <a16:creationId xmlns:a16="http://schemas.microsoft.com/office/drawing/2014/main" id="{964F4B52-8FE5-47F3-A1CA-2A5857DF7364}"/>
              </a:ext>
            </a:extLst>
          </p:cNvPr>
          <p:cNvSpPr>
            <a:spLocks noGrp="1"/>
          </p:cNvSpPr>
          <p:nvPr>
            <p:ph type="body" sz="quarter" idx="26" hasCustomPrompt="1"/>
          </p:nvPr>
        </p:nvSpPr>
        <p:spPr>
          <a:xfrm>
            <a:off x="6944194" y="3547316"/>
            <a:ext cx="1481138" cy="287337"/>
          </a:xfrm>
          <a:prstGeom prst="rect">
            <a:avLst/>
          </a:prstGeom>
        </p:spPr>
        <p:txBody>
          <a:bodyPr/>
          <a:lstStyle>
            <a:lvl1pPr>
              <a:defRPr b="0" i="0">
                <a:solidFill>
                  <a:schemeClr val="tx1"/>
                </a:solidFill>
                <a:latin typeface="CiscoSansTT" panose="020B0503020201020303" pitchFamily="34" charset="0"/>
                <a:cs typeface="CiscoSansTT" panose="020B0503020201020303" pitchFamily="34" charset="0"/>
              </a:defRPr>
            </a:lvl1pPr>
          </a:lstStyle>
          <a:p>
            <a:pPr lvl="0"/>
            <a:r>
              <a:rPr lang="en-GB"/>
              <a:t>Lorem</a:t>
            </a:r>
            <a:endParaRPr lang="en-US"/>
          </a:p>
        </p:txBody>
      </p:sp>
      <p:sp>
        <p:nvSpPr>
          <p:cNvPr id="27" name="Text Placeholder 4">
            <a:extLst>
              <a:ext uri="{FF2B5EF4-FFF2-40B4-BE49-F238E27FC236}">
                <a16:creationId xmlns:a16="http://schemas.microsoft.com/office/drawing/2014/main" id="{7E5ABB63-A528-43FA-881E-D107DD2EE06D}"/>
              </a:ext>
            </a:extLst>
          </p:cNvPr>
          <p:cNvSpPr>
            <a:spLocks noGrp="1"/>
          </p:cNvSpPr>
          <p:nvPr>
            <p:ph type="body" sz="quarter" idx="29" hasCustomPrompt="1"/>
          </p:nvPr>
        </p:nvSpPr>
        <p:spPr>
          <a:xfrm>
            <a:off x="539354" y="2225279"/>
            <a:ext cx="3238500" cy="1683543"/>
          </a:xfrm>
        </p:spPr>
        <p:txBody>
          <a:bodyPr/>
          <a:lstStyle>
            <a:lvl1pPr>
              <a:defRPr sz="1350">
                <a:solidFill>
                  <a:schemeClr val="accent1"/>
                </a:solidFill>
              </a:defRPr>
            </a:lvl1pPr>
            <a:lvl2pPr>
              <a:defRPr sz="1200"/>
            </a:lvl2pPr>
            <a:lvl3pPr>
              <a:defRPr sz="1200"/>
            </a:lvl3pPr>
            <a:lvl4pPr>
              <a:defRPr sz="1200"/>
            </a:lvl4pPr>
            <a:lvl5pPr>
              <a:defRPr sz="1200"/>
            </a:lvl5pPr>
          </a:lstStyle>
          <a:p>
            <a:pPr lvl="0"/>
            <a:r>
              <a:rPr lang="en-US"/>
              <a:t>Insert short heading</a:t>
            </a:r>
          </a:p>
        </p:txBody>
      </p:sp>
      <p:sp>
        <p:nvSpPr>
          <p:cNvPr id="29" name="Text Placeholder 2">
            <a:extLst>
              <a:ext uri="{FF2B5EF4-FFF2-40B4-BE49-F238E27FC236}">
                <a16:creationId xmlns:a16="http://schemas.microsoft.com/office/drawing/2014/main" id="{4C7B152B-019D-4E76-9537-028F94E0CDA7}"/>
              </a:ext>
            </a:extLst>
          </p:cNvPr>
          <p:cNvSpPr>
            <a:spLocks noGrp="1"/>
          </p:cNvSpPr>
          <p:nvPr>
            <p:ph type="body" sz="quarter" idx="31" hasCustomPrompt="1"/>
          </p:nvPr>
        </p:nvSpPr>
        <p:spPr>
          <a:xfrm>
            <a:off x="6944193" y="1289378"/>
            <a:ext cx="1480917" cy="567641"/>
          </a:xfrm>
        </p:spPr>
        <p:txBody>
          <a:bodyPr/>
          <a:lstStyle>
            <a:lvl1pPr>
              <a:defRPr sz="900">
                <a:solidFill>
                  <a:schemeClr val="bg2"/>
                </a:solidFill>
              </a:defRPr>
            </a:lvl1pPr>
            <a:lvl5pPr>
              <a:defRPr/>
            </a:lvl5pPr>
          </a:lstStyle>
          <a:p>
            <a:pPr lvl="0"/>
            <a:r>
              <a:rPr lang="en-US"/>
              <a:t>Insert short description here</a:t>
            </a:r>
          </a:p>
        </p:txBody>
      </p:sp>
      <p:sp>
        <p:nvSpPr>
          <p:cNvPr id="30" name="Text Placeholder 2">
            <a:extLst>
              <a:ext uri="{FF2B5EF4-FFF2-40B4-BE49-F238E27FC236}">
                <a16:creationId xmlns:a16="http://schemas.microsoft.com/office/drawing/2014/main" id="{2451295A-018C-4213-AD54-3E6A0B68ADBE}"/>
              </a:ext>
            </a:extLst>
          </p:cNvPr>
          <p:cNvSpPr>
            <a:spLocks noGrp="1"/>
          </p:cNvSpPr>
          <p:nvPr>
            <p:ph type="body" sz="quarter" idx="32" hasCustomPrompt="1"/>
          </p:nvPr>
        </p:nvSpPr>
        <p:spPr>
          <a:xfrm>
            <a:off x="4800135" y="2569402"/>
            <a:ext cx="1480917" cy="567641"/>
          </a:xfrm>
        </p:spPr>
        <p:txBody>
          <a:bodyPr/>
          <a:lstStyle>
            <a:lvl1pPr>
              <a:defRPr sz="900">
                <a:solidFill>
                  <a:schemeClr val="bg2"/>
                </a:solidFill>
              </a:defRPr>
            </a:lvl1pPr>
            <a:lvl5pPr>
              <a:defRPr/>
            </a:lvl5pPr>
          </a:lstStyle>
          <a:p>
            <a:pPr lvl="0"/>
            <a:r>
              <a:rPr lang="en-US"/>
              <a:t>Insert short description here</a:t>
            </a:r>
          </a:p>
        </p:txBody>
      </p:sp>
      <p:sp>
        <p:nvSpPr>
          <p:cNvPr id="31" name="Text Placeholder 2">
            <a:extLst>
              <a:ext uri="{FF2B5EF4-FFF2-40B4-BE49-F238E27FC236}">
                <a16:creationId xmlns:a16="http://schemas.microsoft.com/office/drawing/2014/main" id="{4DC19EF5-D238-4EDE-8372-F96F6D145E12}"/>
              </a:ext>
            </a:extLst>
          </p:cNvPr>
          <p:cNvSpPr>
            <a:spLocks noGrp="1"/>
          </p:cNvSpPr>
          <p:nvPr>
            <p:ph type="body" sz="quarter" idx="33" hasCustomPrompt="1"/>
          </p:nvPr>
        </p:nvSpPr>
        <p:spPr>
          <a:xfrm>
            <a:off x="6944193" y="2569402"/>
            <a:ext cx="1480917" cy="567641"/>
          </a:xfrm>
        </p:spPr>
        <p:txBody>
          <a:bodyPr/>
          <a:lstStyle>
            <a:lvl1pPr>
              <a:defRPr sz="900">
                <a:solidFill>
                  <a:schemeClr val="bg2"/>
                </a:solidFill>
              </a:defRPr>
            </a:lvl1pPr>
            <a:lvl5pPr>
              <a:defRPr/>
            </a:lvl5pPr>
          </a:lstStyle>
          <a:p>
            <a:pPr lvl="0"/>
            <a:r>
              <a:rPr lang="en-US"/>
              <a:t>Insert short description here</a:t>
            </a:r>
          </a:p>
        </p:txBody>
      </p:sp>
      <p:sp>
        <p:nvSpPr>
          <p:cNvPr id="39" name="Text Placeholder 2">
            <a:extLst>
              <a:ext uri="{FF2B5EF4-FFF2-40B4-BE49-F238E27FC236}">
                <a16:creationId xmlns:a16="http://schemas.microsoft.com/office/drawing/2014/main" id="{74C80095-E327-4754-A961-951C33E82A14}"/>
              </a:ext>
            </a:extLst>
          </p:cNvPr>
          <p:cNvSpPr>
            <a:spLocks noGrp="1"/>
          </p:cNvSpPr>
          <p:nvPr>
            <p:ph type="body" sz="quarter" idx="34" hasCustomPrompt="1"/>
          </p:nvPr>
        </p:nvSpPr>
        <p:spPr>
          <a:xfrm>
            <a:off x="4800135" y="3843019"/>
            <a:ext cx="1480917" cy="567641"/>
          </a:xfrm>
        </p:spPr>
        <p:txBody>
          <a:bodyPr/>
          <a:lstStyle>
            <a:lvl1pPr>
              <a:defRPr sz="900">
                <a:solidFill>
                  <a:schemeClr val="bg2"/>
                </a:solidFill>
              </a:defRPr>
            </a:lvl1pPr>
            <a:lvl5pPr>
              <a:defRPr/>
            </a:lvl5pPr>
          </a:lstStyle>
          <a:p>
            <a:pPr lvl="0"/>
            <a:r>
              <a:rPr lang="en-US"/>
              <a:t>Insert short description here</a:t>
            </a:r>
          </a:p>
        </p:txBody>
      </p:sp>
      <p:sp>
        <p:nvSpPr>
          <p:cNvPr id="42" name="Text Placeholder 2">
            <a:extLst>
              <a:ext uri="{FF2B5EF4-FFF2-40B4-BE49-F238E27FC236}">
                <a16:creationId xmlns:a16="http://schemas.microsoft.com/office/drawing/2014/main" id="{51CC7C50-6BB9-4426-8656-99F7CB1F1F14}"/>
              </a:ext>
            </a:extLst>
          </p:cNvPr>
          <p:cNvSpPr>
            <a:spLocks noGrp="1"/>
          </p:cNvSpPr>
          <p:nvPr>
            <p:ph type="body" sz="quarter" idx="35" hasCustomPrompt="1"/>
          </p:nvPr>
        </p:nvSpPr>
        <p:spPr>
          <a:xfrm>
            <a:off x="6944193" y="3843019"/>
            <a:ext cx="1480917" cy="567641"/>
          </a:xfrm>
        </p:spPr>
        <p:txBody>
          <a:bodyPr/>
          <a:lstStyle>
            <a:lvl1pPr>
              <a:defRPr sz="900">
                <a:solidFill>
                  <a:schemeClr val="bg2"/>
                </a:solidFill>
              </a:defRPr>
            </a:lvl1pPr>
            <a:lvl5pPr>
              <a:defRPr/>
            </a:lvl5pPr>
          </a:lstStyle>
          <a:p>
            <a:pPr lvl="0"/>
            <a:r>
              <a:rPr lang="en-US"/>
              <a:t>Insert short description here</a:t>
            </a:r>
          </a:p>
        </p:txBody>
      </p:sp>
    </p:spTree>
    <p:extLst>
      <p:ext uri="{BB962C8B-B14F-4D97-AF65-F5344CB8AC3E}">
        <p14:creationId xmlns:p14="http://schemas.microsoft.com/office/powerpoint/2010/main" val="3896691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Closing Slide" preserve="1">
  <p:cSld name="Closing Slide">
    <p:bg>
      <p:bgRef idx="1001">
        <a:schemeClr val="bg2"/>
      </p:bgRef>
    </p:bg>
    <p:spTree>
      <p:nvGrpSpPr>
        <p:cNvPr id="1" name="Shape 172"/>
        <p:cNvGrpSpPr/>
        <p:nvPr/>
      </p:nvGrpSpPr>
      <p:grpSpPr>
        <a:xfrm>
          <a:off x="0" y="0"/>
          <a:ext cx="0" cy="0"/>
          <a:chOff x="0" y="0"/>
          <a:chExt cx="0" cy="0"/>
        </a:xfrm>
      </p:grpSpPr>
      <p:grpSp>
        <p:nvGrpSpPr>
          <p:cNvPr id="3" name="Group 2">
            <a:extLst>
              <a:ext uri="{FF2B5EF4-FFF2-40B4-BE49-F238E27FC236}">
                <a16:creationId xmlns:a16="http://schemas.microsoft.com/office/drawing/2014/main" id="{F2E8120F-5B0E-4DE5-B130-9C49D2B24A32}"/>
              </a:ext>
            </a:extLst>
          </p:cNvPr>
          <p:cNvGrpSpPr/>
          <p:nvPr userDrawn="1"/>
        </p:nvGrpSpPr>
        <p:grpSpPr>
          <a:xfrm>
            <a:off x="2641883" y="2294064"/>
            <a:ext cx="3860235" cy="543449"/>
            <a:chOff x="2641883" y="2294063"/>
            <a:chExt cx="3860235" cy="543449"/>
          </a:xfrm>
        </p:grpSpPr>
        <p:grpSp>
          <p:nvGrpSpPr>
            <p:cNvPr id="5" name="Graphic 29">
              <a:extLst>
                <a:ext uri="{FF2B5EF4-FFF2-40B4-BE49-F238E27FC236}">
                  <a16:creationId xmlns:a16="http://schemas.microsoft.com/office/drawing/2014/main" id="{0A172D14-3CBF-4949-9AE4-311DECBD8083}"/>
                </a:ext>
              </a:extLst>
            </p:cNvPr>
            <p:cNvGrpSpPr/>
            <p:nvPr userDrawn="1"/>
          </p:nvGrpSpPr>
          <p:grpSpPr>
            <a:xfrm>
              <a:off x="3586197" y="2294063"/>
              <a:ext cx="2915921" cy="543449"/>
              <a:chOff x="4208467" y="3085570"/>
              <a:chExt cx="4752975" cy="885825"/>
            </a:xfrm>
            <a:solidFill>
              <a:srgbClr val="FFFFFF"/>
            </a:solidFill>
          </p:grpSpPr>
          <p:sp>
            <p:nvSpPr>
              <p:cNvPr id="7" name="Freeform: Shape 6">
                <a:extLst>
                  <a:ext uri="{FF2B5EF4-FFF2-40B4-BE49-F238E27FC236}">
                    <a16:creationId xmlns:a16="http://schemas.microsoft.com/office/drawing/2014/main" id="{14114964-F8BB-4F60-8206-4F087B8FA367}"/>
                  </a:ext>
                </a:extLst>
              </p:cNvPr>
              <p:cNvSpPr/>
              <p:nvPr/>
            </p:nvSpPr>
            <p:spPr>
              <a:xfrm>
                <a:off x="4215135" y="3085570"/>
                <a:ext cx="285750" cy="342900"/>
              </a:xfrm>
              <a:custGeom>
                <a:avLst/>
                <a:gdLst>
                  <a:gd name="connsiteX0" fmla="*/ 149542 w 285750"/>
                  <a:gd name="connsiteY0" fmla="*/ 322898 h 342900"/>
                  <a:gd name="connsiteX1" fmla="*/ 227647 w 285750"/>
                  <a:gd name="connsiteY1" fmla="*/ 294323 h 342900"/>
                  <a:gd name="connsiteX2" fmla="*/ 259080 w 285750"/>
                  <a:gd name="connsiteY2" fmla="*/ 228600 h 342900"/>
                  <a:gd name="connsiteX3" fmla="*/ 284797 w 285750"/>
                  <a:gd name="connsiteY3" fmla="*/ 228600 h 342900"/>
                  <a:gd name="connsiteX4" fmla="*/ 239077 w 285750"/>
                  <a:gd name="connsiteY4" fmla="*/ 315278 h 342900"/>
                  <a:gd name="connsiteX5" fmla="*/ 149542 w 285750"/>
                  <a:gd name="connsiteY5" fmla="*/ 345758 h 342900"/>
                  <a:gd name="connsiteX6" fmla="*/ 36195 w 285750"/>
                  <a:gd name="connsiteY6" fmla="*/ 293370 h 342900"/>
                  <a:gd name="connsiteX7" fmla="*/ 0 w 285750"/>
                  <a:gd name="connsiteY7" fmla="*/ 175260 h 342900"/>
                  <a:gd name="connsiteX8" fmla="*/ 48577 w 285750"/>
                  <a:gd name="connsiteY8" fmla="*/ 39053 h 342900"/>
                  <a:gd name="connsiteX9" fmla="*/ 150495 w 285750"/>
                  <a:gd name="connsiteY9" fmla="*/ 0 h 342900"/>
                  <a:gd name="connsiteX10" fmla="*/ 246697 w 285750"/>
                  <a:gd name="connsiteY10" fmla="*/ 32385 h 342900"/>
                  <a:gd name="connsiteX11" fmla="*/ 286702 w 285750"/>
                  <a:gd name="connsiteY11" fmla="*/ 106680 h 342900"/>
                  <a:gd name="connsiteX12" fmla="*/ 260985 w 285750"/>
                  <a:gd name="connsiteY12" fmla="*/ 106680 h 342900"/>
                  <a:gd name="connsiteX13" fmla="*/ 219075 w 285750"/>
                  <a:gd name="connsiteY13" fmla="*/ 40958 h 342900"/>
                  <a:gd name="connsiteX14" fmla="*/ 150495 w 285750"/>
                  <a:gd name="connsiteY14" fmla="*/ 21908 h 342900"/>
                  <a:gd name="connsiteX15" fmla="*/ 58102 w 285750"/>
                  <a:gd name="connsiteY15" fmla="*/ 66675 h 342900"/>
                  <a:gd name="connsiteX16" fmla="*/ 27622 w 285750"/>
                  <a:gd name="connsiteY16" fmla="*/ 175260 h 342900"/>
                  <a:gd name="connsiteX17" fmla="*/ 67627 w 285750"/>
                  <a:gd name="connsiteY17" fmla="*/ 288608 h 342900"/>
                  <a:gd name="connsiteX18" fmla="*/ 149542 w 285750"/>
                  <a:gd name="connsiteY18" fmla="*/ 32289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0" h="342900">
                    <a:moveTo>
                      <a:pt x="149542" y="322898"/>
                    </a:moveTo>
                    <a:cubicBezTo>
                      <a:pt x="181927" y="322898"/>
                      <a:pt x="207645" y="313373"/>
                      <a:pt x="227647" y="294323"/>
                    </a:cubicBezTo>
                    <a:cubicBezTo>
                      <a:pt x="245745" y="277178"/>
                      <a:pt x="256222" y="255270"/>
                      <a:pt x="259080" y="228600"/>
                    </a:cubicBezTo>
                    <a:lnTo>
                      <a:pt x="284797" y="228600"/>
                    </a:lnTo>
                    <a:cubicBezTo>
                      <a:pt x="280988" y="264795"/>
                      <a:pt x="265747" y="293370"/>
                      <a:pt x="239077" y="315278"/>
                    </a:cubicBezTo>
                    <a:cubicBezTo>
                      <a:pt x="214313" y="335280"/>
                      <a:pt x="184785" y="345758"/>
                      <a:pt x="149542" y="345758"/>
                    </a:cubicBezTo>
                    <a:cubicBezTo>
                      <a:pt x="100965" y="345758"/>
                      <a:pt x="63817" y="328613"/>
                      <a:pt x="36195" y="293370"/>
                    </a:cubicBezTo>
                    <a:cubicBezTo>
                      <a:pt x="11430" y="262890"/>
                      <a:pt x="0" y="223838"/>
                      <a:pt x="0" y="175260"/>
                    </a:cubicBezTo>
                    <a:cubicBezTo>
                      <a:pt x="0" y="116205"/>
                      <a:pt x="16192" y="70485"/>
                      <a:pt x="48577" y="39053"/>
                    </a:cubicBezTo>
                    <a:cubicBezTo>
                      <a:pt x="75247" y="13335"/>
                      <a:pt x="109538" y="0"/>
                      <a:pt x="150495" y="0"/>
                    </a:cubicBezTo>
                    <a:cubicBezTo>
                      <a:pt x="189547" y="0"/>
                      <a:pt x="220980" y="10478"/>
                      <a:pt x="246697" y="32385"/>
                    </a:cubicBezTo>
                    <a:cubicBezTo>
                      <a:pt x="268605" y="51435"/>
                      <a:pt x="281940" y="76200"/>
                      <a:pt x="286702" y="106680"/>
                    </a:cubicBezTo>
                    <a:lnTo>
                      <a:pt x="260985" y="106680"/>
                    </a:lnTo>
                    <a:cubicBezTo>
                      <a:pt x="255270" y="77153"/>
                      <a:pt x="241935" y="55245"/>
                      <a:pt x="219075" y="40958"/>
                    </a:cubicBezTo>
                    <a:cubicBezTo>
                      <a:pt x="200977" y="28575"/>
                      <a:pt x="178117" y="21908"/>
                      <a:pt x="150495" y="21908"/>
                    </a:cubicBezTo>
                    <a:cubicBezTo>
                      <a:pt x="111442" y="21908"/>
                      <a:pt x="80963" y="37148"/>
                      <a:pt x="58102" y="66675"/>
                    </a:cubicBezTo>
                    <a:cubicBezTo>
                      <a:pt x="37147" y="93345"/>
                      <a:pt x="27622" y="129540"/>
                      <a:pt x="27622" y="175260"/>
                    </a:cubicBezTo>
                    <a:cubicBezTo>
                      <a:pt x="27622" y="223838"/>
                      <a:pt x="40958" y="260985"/>
                      <a:pt x="67627" y="288608"/>
                    </a:cubicBezTo>
                    <a:cubicBezTo>
                      <a:pt x="87630" y="311468"/>
                      <a:pt x="115252" y="322898"/>
                      <a:pt x="149542" y="322898"/>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8" name="Freeform: Shape 7">
                <a:extLst>
                  <a:ext uri="{FF2B5EF4-FFF2-40B4-BE49-F238E27FC236}">
                    <a16:creationId xmlns:a16="http://schemas.microsoft.com/office/drawing/2014/main" id="{CCC4FD87-FD89-4B76-9ACC-3A4FB1A981E4}"/>
                  </a:ext>
                </a:extLst>
              </p:cNvPr>
              <p:cNvSpPr/>
              <p:nvPr/>
            </p:nvSpPr>
            <p:spPr>
              <a:xfrm>
                <a:off x="4544699" y="3092237"/>
                <a:ext cx="28575" cy="323850"/>
              </a:xfrm>
              <a:custGeom>
                <a:avLst/>
                <a:gdLst>
                  <a:gd name="connsiteX0" fmla="*/ 29528 w 28575"/>
                  <a:gd name="connsiteY0" fmla="*/ 34290 h 323850"/>
                  <a:gd name="connsiteX1" fmla="*/ 0 w 28575"/>
                  <a:gd name="connsiteY1" fmla="*/ 34290 h 323850"/>
                  <a:gd name="connsiteX2" fmla="*/ 0 w 28575"/>
                  <a:gd name="connsiteY2" fmla="*/ 0 h 323850"/>
                  <a:gd name="connsiteX3" fmla="*/ 29528 w 28575"/>
                  <a:gd name="connsiteY3" fmla="*/ 0 h 323850"/>
                  <a:gd name="connsiteX4" fmla="*/ 29528 w 28575"/>
                  <a:gd name="connsiteY4" fmla="*/ 34290 h 323850"/>
                  <a:gd name="connsiteX5" fmla="*/ 27623 w 28575"/>
                  <a:gd name="connsiteY5" fmla="*/ 332423 h 323850"/>
                  <a:gd name="connsiteX6" fmla="*/ 2858 w 28575"/>
                  <a:gd name="connsiteY6" fmla="*/ 332423 h 323850"/>
                  <a:gd name="connsiteX7" fmla="*/ 2858 w 28575"/>
                  <a:gd name="connsiteY7" fmla="*/ 92393 h 323850"/>
                  <a:gd name="connsiteX8" fmla="*/ 27623 w 28575"/>
                  <a:gd name="connsiteY8" fmla="*/ 92393 h 323850"/>
                  <a:gd name="connsiteX9" fmla="*/ 27623 w 28575"/>
                  <a:gd name="connsiteY9" fmla="*/ 332423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323850">
                    <a:moveTo>
                      <a:pt x="29528" y="34290"/>
                    </a:moveTo>
                    <a:lnTo>
                      <a:pt x="0" y="34290"/>
                    </a:lnTo>
                    <a:lnTo>
                      <a:pt x="0" y="0"/>
                    </a:lnTo>
                    <a:lnTo>
                      <a:pt x="29528" y="0"/>
                    </a:lnTo>
                    <a:lnTo>
                      <a:pt x="29528" y="34290"/>
                    </a:lnTo>
                    <a:close/>
                    <a:moveTo>
                      <a:pt x="27623" y="332423"/>
                    </a:moveTo>
                    <a:lnTo>
                      <a:pt x="2858" y="332423"/>
                    </a:lnTo>
                    <a:lnTo>
                      <a:pt x="2858" y="92393"/>
                    </a:lnTo>
                    <a:lnTo>
                      <a:pt x="27623" y="92393"/>
                    </a:lnTo>
                    <a:lnTo>
                      <a:pt x="27623" y="332423"/>
                    </a:ln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9" name="Freeform: Shape 8">
                <a:extLst>
                  <a:ext uri="{FF2B5EF4-FFF2-40B4-BE49-F238E27FC236}">
                    <a16:creationId xmlns:a16="http://schemas.microsoft.com/office/drawing/2014/main" id="{7B244809-8CCE-49C2-8048-F167F8AAB089}"/>
                  </a:ext>
                </a:extLst>
              </p:cNvPr>
              <p:cNvSpPr/>
              <p:nvPr/>
            </p:nvSpPr>
            <p:spPr>
              <a:xfrm>
                <a:off x="4616137" y="3177962"/>
                <a:ext cx="190500" cy="247650"/>
              </a:xfrm>
              <a:custGeom>
                <a:avLst/>
                <a:gdLst>
                  <a:gd name="connsiteX0" fmla="*/ 164783 w 190500"/>
                  <a:gd name="connsiteY0" fmla="*/ 183833 h 247650"/>
                  <a:gd name="connsiteX1" fmla="*/ 143828 w 190500"/>
                  <a:gd name="connsiteY1" fmla="*/ 147638 h 247650"/>
                  <a:gd name="connsiteX2" fmla="*/ 86678 w 190500"/>
                  <a:gd name="connsiteY2" fmla="*/ 130493 h 247650"/>
                  <a:gd name="connsiteX3" fmla="*/ 8573 w 190500"/>
                  <a:gd name="connsiteY3" fmla="*/ 63818 h 247650"/>
                  <a:gd name="connsiteX4" fmla="*/ 33338 w 190500"/>
                  <a:gd name="connsiteY4" fmla="*/ 16192 h 247650"/>
                  <a:gd name="connsiteX5" fmla="*/ 95250 w 190500"/>
                  <a:gd name="connsiteY5" fmla="*/ 0 h 247650"/>
                  <a:gd name="connsiteX6" fmla="*/ 160973 w 190500"/>
                  <a:gd name="connsiteY6" fmla="*/ 20003 h 247650"/>
                  <a:gd name="connsiteX7" fmla="*/ 188595 w 190500"/>
                  <a:gd name="connsiteY7" fmla="*/ 65723 h 247650"/>
                  <a:gd name="connsiteX8" fmla="*/ 162878 w 190500"/>
                  <a:gd name="connsiteY8" fmla="*/ 65723 h 247650"/>
                  <a:gd name="connsiteX9" fmla="*/ 139065 w 190500"/>
                  <a:gd name="connsiteY9" fmla="*/ 31433 h 247650"/>
                  <a:gd name="connsiteX10" fmla="*/ 94298 w 190500"/>
                  <a:gd name="connsiteY10" fmla="*/ 20003 h 247650"/>
                  <a:gd name="connsiteX11" fmla="*/ 46673 w 190500"/>
                  <a:gd name="connsiteY11" fmla="*/ 34290 h 247650"/>
                  <a:gd name="connsiteX12" fmla="*/ 33338 w 190500"/>
                  <a:gd name="connsiteY12" fmla="*/ 61913 h 247650"/>
                  <a:gd name="connsiteX13" fmla="*/ 47625 w 190500"/>
                  <a:gd name="connsiteY13" fmla="*/ 93345 h 247650"/>
                  <a:gd name="connsiteX14" fmla="*/ 100013 w 190500"/>
                  <a:gd name="connsiteY14" fmla="*/ 111443 h 247650"/>
                  <a:gd name="connsiteX15" fmla="*/ 171450 w 190500"/>
                  <a:gd name="connsiteY15" fmla="*/ 139065 h 247650"/>
                  <a:gd name="connsiteX16" fmla="*/ 190500 w 190500"/>
                  <a:gd name="connsiteY16" fmla="*/ 183833 h 247650"/>
                  <a:gd name="connsiteX17" fmla="*/ 161925 w 190500"/>
                  <a:gd name="connsiteY17" fmla="*/ 236220 h 247650"/>
                  <a:gd name="connsiteX18" fmla="*/ 96203 w 190500"/>
                  <a:gd name="connsiteY18" fmla="*/ 255270 h 247650"/>
                  <a:gd name="connsiteX19" fmla="*/ 25718 w 190500"/>
                  <a:gd name="connsiteY19" fmla="*/ 233363 h 247650"/>
                  <a:gd name="connsiteX20" fmla="*/ 0 w 190500"/>
                  <a:gd name="connsiteY20" fmla="*/ 184785 h 247650"/>
                  <a:gd name="connsiteX21" fmla="*/ 25718 w 190500"/>
                  <a:gd name="connsiteY21" fmla="*/ 184785 h 247650"/>
                  <a:gd name="connsiteX22" fmla="*/ 49530 w 190500"/>
                  <a:gd name="connsiteY22" fmla="*/ 222885 h 247650"/>
                  <a:gd name="connsiteX23" fmla="*/ 96203 w 190500"/>
                  <a:gd name="connsiteY23" fmla="*/ 235268 h 247650"/>
                  <a:gd name="connsiteX24" fmla="*/ 148590 w 190500"/>
                  <a:gd name="connsiteY24" fmla="*/ 218122 h 247650"/>
                  <a:gd name="connsiteX25" fmla="*/ 164783 w 190500"/>
                  <a:gd name="connsiteY25" fmla="*/ 18383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500" h="247650">
                    <a:moveTo>
                      <a:pt x="164783" y="183833"/>
                    </a:moveTo>
                    <a:cubicBezTo>
                      <a:pt x="164783" y="167640"/>
                      <a:pt x="158115" y="156210"/>
                      <a:pt x="143828" y="147638"/>
                    </a:cubicBezTo>
                    <a:cubicBezTo>
                      <a:pt x="132398" y="140970"/>
                      <a:pt x="113348" y="135255"/>
                      <a:pt x="86678" y="130493"/>
                    </a:cubicBezTo>
                    <a:cubicBezTo>
                      <a:pt x="34290" y="121920"/>
                      <a:pt x="8573" y="99060"/>
                      <a:pt x="8573" y="63818"/>
                    </a:cubicBezTo>
                    <a:cubicBezTo>
                      <a:pt x="8573" y="43815"/>
                      <a:pt x="17145" y="27623"/>
                      <a:pt x="33338" y="16192"/>
                    </a:cubicBezTo>
                    <a:cubicBezTo>
                      <a:pt x="48578" y="5715"/>
                      <a:pt x="69533" y="0"/>
                      <a:pt x="95250" y="0"/>
                    </a:cubicBezTo>
                    <a:cubicBezTo>
                      <a:pt x="121920" y="0"/>
                      <a:pt x="143828" y="6667"/>
                      <a:pt x="160973" y="20003"/>
                    </a:cubicBezTo>
                    <a:cubicBezTo>
                      <a:pt x="176213" y="32385"/>
                      <a:pt x="185738" y="47625"/>
                      <a:pt x="188595" y="65723"/>
                    </a:cubicBezTo>
                    <a:lnTo>
                      <a:pt x="162878" y="65723"/>
                    </a:lnTo>
                    <a:cubicBezTo>
                      <a:pt x="160973" y="51435"/>
                      <a:pt x="152400" y="40005"/>
                      <a:pt x="139065" y="31433"/>
                    </a:cubicBezTo>
                    <a:cubicBezTo>
                      <a:pt x="126683" y="23813"/>
                      <a:pt x="111443" y="20003"/>
                      <a:pt x="94298" y="20003"/>
                    </a:cubicBezTo>
                    <a:cubicBezTo>
                      <a:pt x="73343" y="20003"/>
                      <a:pt x="57150" y="24765"/>
                      <a:pt x="46673" y="34290"/>
                    </a:cubicBezTo>
                    <a:cubicBezTo>
                      <a:pt x="38100" y="40958"/>
                      <a:pt x="33338" y="50483"/>
                      <a:pt x="33338" y="61913"/>
                    </a:cubicBezTo>
                    <a:cubicBezTo>
                      <a:pt x="33338" y="75248"/>
                      <a:pt x="38100" y="85725"/>
                      <a:pt x="47625" y="93345"/>
                    </a:cubicBezTo>
                    <a:cubicBezTo>
                      <a:pt x="57150" y="100965"/>
                      <a:pt x="75248" y="106680"/>
                      <a:pt x="100013" y="111443"/>
                    </a:cubicBezTo>
                    <a:cubicBezTo>
                      <a:pt x="133350" y="118110"/>
                      <a:pt x="157163" y="126683"/>
                      <a:pt x="171450" y="139065"/>
                    </a:cubicBezTo>
                    <a:cubicBezTo>
                      <a:pt x="183833" y="149543"/>
                      <a:pt x="190500" y="164783"/>
                      <a:pt x="190500" y="183833"/>
                    </a:cubicBezTo>
                    <a:cubicBezTo>
                      <a:pt x="190500" y="205740"/>
                      <a:pt x="180975" y="222885"/>
                      <a:pt x="161925" y="236220"/>
                    </a:cubicBezTo>
                    <a:cubicBezTo>
                      <a:pt x="144780" y="248603"/>
                      <a:pt x="122873" y="255270"/>
                      <a:pt x="96203" y="255270"/>
                    </a:cubicBezTo>
                    <a:cubicBezTo>
                      <a:pt x="66675" y="255270"/>
                      <a:pt x="42863" y="247650"/>
                      <a:pt x="25718" y="233363"/>
                    </a:cubicBezTo>
                    <a:cubicBezTo>
                      <a:pt x="11430" y="220980"/>
                      <a:pt x="2858" y="204788"/>
                      <a:pt x="0" y="184785"/>
                    </a:cubicBezTo>
                    <a:lnTo>
                      <a:pt x="25718" y="184785"/>
                    </a:lnTo>
                    <a:cubicBezTo>
                      <a:pt x="27623" y="200978"/>
                      <a:pt x="35243" y="214313"/>
                      <a:pt x="49530" y="222885"/>
                    </a:cubicBezTo>
                    <a:cubicBezTo>
                      <a:pt x="61913" y="230505"/>
                      <a:pt x="77153" y="235268"/>
                      <a:pt x="96203" y="235268"/>
                    </a:cubicBezTo>
                    <a:cubicBezTo>
                      <a:pt x="119063" y="235268"/>
                      <a:pt x="136208" y="229553"/>
                      <a:pt x="148590" y="218122"/>
                    </a:cubicBezTo>
                    <a:cubicBezTo>
                      <a:pt x="160020" y="206693"/>
                      <a:pt x="164783" y="196215"/>
                      <a:pt x="164783" y="183833"/>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0" name="Freeform: Shape 9">
                <a:extLst>
                  <a:ext uri="{FF2B5EF4-FFF2-40B4-BE49-F238E27FC236}">
                    <a16:creationId xmlns:a16="http://schemas.microsoft.com/office/drawing/2014/main" id="{C1A3968A-1BCA-4C5D-A55D-7F2B0758390C}"/>
                  </a:ext>
                </a:extLst>
              </p:cNvPr>
              <p:cNvSpPr/>
              <p:nvPr/>
            </p:nvSpPr>
            <p:spPr>
              <a:xfrm>
                <a:off x="4843785" y="3177010"/>
                <a:ext cx="200025" cy="247650"/>
              </a:xfrm>
              <a:custGeom>
                <a:avLst/>
                <a:gdLst>
                  <a:gd name="connsiteX0" fmla="*/ 179070 w 200025"/>
                  <a:gd name="connsiteY0" fmla="*/ 177165 h 247650"/>
                  <a:gd name="connsiteX1" fmla="*/ 205740 w 200025"/>
                  <a:gd name="connsiteY1" fmla="*/ 177165 h 247650"/>
                  <a:gd name="connsiteX2" fmla="*/ 169545 w 200025"/>
                  <a:gd name="connsiteY2" fmla="*/ 235267 h 247650"/>
                  <a:gd name="connsiteX3" fmla="*/ 106680 w 200025"/>
                  <a:gd name="connsiteY3" fmla="*/ 254317 h 247650"/>
                  <a:gd name="connsiteX4" fmla="*/ 27622 w 200025"/>
                  <a:gd name="connsiteY4" fmla="*/ 218123 h 247650"/>
                  <a:gd name="connsiteX5" fmla="*/ 0 w 200025"/>
                  <a:gd name="connsiteY5" fmla="*/ 129540 h 247650"/>
                  <a:gd name="connsiteX6" fmla="*/ 35242 w 200025"/>
                  <a:gd name="connsiteY6" fmla="*/ 28575 h 247650"/>
                  <a:gd name="connsiteX7" fmla="*/ 107633 w 200025"/>
                  <a:gd name="connsiteY7" fmla="*/ 0 h 247650"/>
                  <a:gd name="connsiteX8" fmla="*/ 176213 w 200025"/>
                  <a:gd name="connsiteY8" fmla="*/ 22860 h 247650"/>
                  <a:gd name="connsiteX9" fmla="*/ 205740 w 200025"/>
                  <a:gd name="connsiteY9" fmla="*/ 73342 h 247650"/>
                  <a:gd name="connsiteX10" fmla="*/ 178117 w 200025"/>
                  <a:gd name="connsiteY10" fmla="*/ 73342 h 247650"/>
                  <a:gd name="connsiteX11" fmla="*/ 152400 w 200025"/>
                  <a:gd name="connsiteY11" fmla="*/ 33338 h 247650"/>
                  <a:gd name="connsiteX12" fmla="*/ 108585 w 200025"/>
                  <a:gd name="connsiteY12" fmla="*/ 20955 h 247650"/>
                  <a:gd name="connsiteX13" fmla="*/ 47625 w 200025"/>
                  <a:gd name="connsiteY13" fmla="*/ 51435 h 247650"/>
                  <a:gd name="connsiteX14" fmla="*/ 26670 w 200025"/>
                  <a:gd name="connsiteY14" fmla="*/ 129540 h 247650"/>
                  <a:gd name="connsiteX15" fmla="*/ 54292 w 200025"/>
                  <a:gd name="connsiteY15" fmla="*/ 210503 h 247650"/>
                  <a:gd name="connsiteX16" fmla="*/ 108585 w 200025"/>
                  <a:gd name="connsiteY16" fmla="*/ 232410 h 247650"/>
                  <a:gd name="connsiteX17" fmla="*/ 159067 w 200025"/>
                  <a:gd name="connsiteY17" fmla="*/ 215265 h 247650"/>
                  <a:gd name="connsiteX18" fmla="*/ 179070 w 200025"/>
                  <a:gd name="connsiteY18" fmla="*/ 17716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025" h="247650">
                    <a:moveTo>
                      <a:pt x="179070" y="177165"/>
                    </a:moveTo>
                    <a:lnTo>
                      <a:pt x="205740" y="177165"/>
                    </a:lnTo>
                    <a:cubicBezTo>
                      <a:pt x="201930" y="201930"/>
                      <a:pt x="189547" y="220980"/>
                      <a:pt x="169545" y="235267"/>
                    </a:cubicBezTo>
                    <a:cubicBezTo>
                      <a:pt x="152400" y="248603"/>
                      <a:pt x="130492" y="254317"/>
                      <a:pt x="106680" y="254317"/>
                    </a:cubicBezTo>
                    <a:cubicBezTo>
                      <a:pt x="73342" y="254317"/>
                      <a:pt x="46672" y="241935"/>
                      <a:pt x="27622" y="218123"/>
                    </a:cubicBezTo>
                    <a:cubicBezTo>
                      <a:pt x="9525" y="196215"/>
                      <a:pt x="0" y="166688"/>
                      <a:pt x="0" y="129540"/>
                    </a:cubicBezTo>
                    <a:cubicBezTo>
                      <a:pt x="0" y="85725"/>
                      <a:pt x="11430" y="52388"/>
                      <a:pt x="35242" y="28575"/>
                    </a:cubicBezTo>
                    <a:cubicBezTo>
                      <a:pt x="54292" y="9525"/>
                      <a:pt x="78105" y="0"/>
                      <a:pt x="107633" y="0"/>
                    </a:cubicBezTo>
                    <a:cubicBezTo>
                      <a:pt x="135255" y="0"/>
                      <a:pt x="158115" y="7620"/>
                      <a:pt x="176213" y="22860"/>
                    </a:cubicBezTo>
                    <a:cubicBezTo>
                      <a:pt x="191452" y="36195"/>
                      <a:pt x="201930" y="52388"/>
                      <a:pt x="205740" y="73342"/>
                    </a:cubicBezTo>
                    <a:lnTo>
                      <a:pt x="178117" y="73342"/>
                    </a:lnTo>
                    <a:cubicBezTo>
                      <a:pt x="175260" y="56197"/>
                      <a:pt x="166688" y="42863"/>
                      <a:pt x="152400" y="33338"/>
                    </a:cubicBezTo>
                    <a:cubicBezTo>
                      <a:pt x="140017" y="24765"/>
                      <a:pt x="125730" y="20955"/>
                      <a:pt x="108585" y="20955"/>
                    </a:cubicBezTo>
                    <a:cubicBezTo>
                      <a:pt x="82867" y="20955"/>
                      <a:pt x="61913" y="31432"/>
                      <a:pt x="47625" y="51435"/>
                    </a:cubicBezTo>
                    <a:cubicBezTo>
                      <a:pt x="33338" y="70485"/>
                      <a:pt x="26670" y="96203"/>
                      <a:pt x="26670" y="129540"/>
                    </a:cubicBezTo>
                    <a:cubicBezTo>
                      <a:pt x="26670" y="164783"/>
                      <a:pt x="36195" y="192405"/>
                      <a:pt x="54292" y="210503"/>
                    </a:cubicBezTo>
                    <a:cubicBezTo>
                      <a:pt x="68580" y="224790"/>
                      <a:pt x="86677" y="232410"/>
                      <a:pt x="108585" y="232410"/>
                    </a:cubicBezTo>
                    <a:cubicBezTo>
                      <a:pt x="128588" y="232410"/>
                      <a:pt x="145733" y="226695"/>
                      <a:pt x="159067" y="215265"/>
                    </a:cubicBezTo>
                    <a:cubicBezTo>
                      <a:pt x="168592" y="205740"/>
                      <a:pt x="176213" y="192405"/>
                      <a:pt x="179070" y="177165"/>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1" name="Freeform: Shape 10">
                <a:extLst>
                  <a:ext uri="{FF2B5EF4-FFF2-40B4-BE49-F238E27FC236}">
                    <a16:creationId xmlns:a16="http://schemas.microsoft.com/office/drawing/2014/main" id="{3A19A275-F179-48AE-8547-BDAB10054D7E}"/>
                  </a:ext>
                </a:extLst>
              </p:cNvPr>
              <p:cNvSpPr/>
              <p:nvPr/>
            </p:nvSpPr>
            <p:spPr>
              <a:xfrm>
                <a:off x="5084767" y="3177962"/>
                <a:ext cx="219075" cy="247650"/>
              </a:xfrm>
              <a:custGeom>
                <a:avLst/>
                <a:gdLst>
                  <a:gd name="connsiteX0" fmla="*/ 0 w 219075"/>
                  <a:gd name="connsiteY0" fmla="*/ 126683 h 247650"/>
                  <a:gd name="connsiteX1" fmla="*/ 36195 w 219075"/>
                  <a:gd name="connsiteY1" fmla="*/ 27623 h 247650"/>
                  <a:gd name="connsiteX2" fmla="*/ 110490 w 219075"/>
                  <a:gd name="connsiteY2" fmla="*/ 0 h 247650"/>
                  <a:gd name="connsiteX3" fmla="*/ 193357 w 219075"/>
                  <a:gd name="connsiteY3" fmla="*/ 36195 h 247650"/>
                  <a:gd name="connsiteX4" fmla="*/ 220980 w 219075"/>
                  <a:gd name="connsiteY4" fmla="*/ 126683 h 247650"/>
                  <a:gd name="connsiteX5" fmla="*/ 185738 w 219075"/>
                  <a:gd name="connsiteY5" fmla="*/ 225743 h 247650"/>
                  <a:gd name="connsiteX6" fmla="*/ 111442 w 219075"/>
                  <a:gd name="connsiteY6" fmla="*/ 254318 h 247650"/>
                  <a:gd name="connsiteX7" fmla="*/ 28575 w 219075"/>
                  <a:gd name="connsiteY7" fmla="*/ 217170 h 247650"/>
                  <a:gd name="connsiteX8" fmla="*/ 0 w 219075"/>
                  <a:gd name="connsiteY8" fmla="*/ 126683 h 247650"/>
                  <a:gd name="connsiteX9" fmla="*/ 25717 w 219075"/>
                  <a:gd name="connsiteY9" fmla="*/ 126683 h 247650"/>
                  <a:gd name="connsiteX10" fmla="*/ 53340 w 219075"/>
                  <a:gd name="connsiteY10" fmla="*/ 209550 h 247650"/>
                  <a:gd name="connsiteX11" fmla="*/ 110490 w 219075"/>
                  <a:gd name="connsiteY11" fmla="*/ 233363 h 247650"/>
                  <a:gd name="connsiteX12" fmla="*/ 174307 w 219075"/>
                  <a:gd name="connsiteY12" fmla="*/ 202883 h 247650"/>
                  <a:gd name="connsiteX13" fmla="*/ 195263 w 219075"/>
                  <a:gd name="connsiteY13" fmla="*/ 126683 h 247650"/>
                  <a:gd name="connsiteX14" fmla="*/ 168592 w 219075"/>
                  <a:gd name="connsiteY14" fmla="*/ 42863 h 247650"/>
                  <a:gd name="connsiteX15" fmla="*/ 110490 w 219075"/>
                  <a:gd name="connsiteY15" fmla="*/ 20003 h 247650"/>
                  <a:gd name="connsiteX16" fmla="*/ 46672 w 219075"/>
                  <a:gd name="connsiteY16" fmla="*/ 50483 h 247650"/>
                  <a:gd name="connsiteX17" fmla="*/ 25717 w 219075"/>
                  <a:gd name="connsiteY17" fmla="*/ 12668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075" h="247650">
                    <a:moveTo>
                      <a:pt x="0" y="126683"/>
                    </a:moveTo>
                    <a:cubicBezTo>
                      <a:pt x="0" y="82868"/>
                      <a:pt x="12382" y="50483"/>
                      <a:pt x="36195" y="27623"/>
                    </a:cubicBezTo>
                    <a:cubicBezTo>
                      <a:pt x="56197" y="9525"/>
                      <a:pt x="80963" y="0"/>
                      <a:pt x="110490" y="0"/>
                    </a:cubicBezTo>
                    <a:cubicBezTo>
                      <a:pt x="145732" y="0"/>
                      <a:pt x="173355" y="12383"/>
                      <a:pt x="193357" y="36195"/>
                    </a:cubicBezTo>
                    <a:cubicBezTo>
                      <a:pt x="211455" y="58103"/>
                      <a:pt x="220980" y="88583"/>
                      <a:pt x="220980" y="126683"/>
                    </a:cubicBezTo>
                    <a:cubicBezTo>
                      <a:pt x="220980" y="170498"/>
                      <a:pt x="209550" y="202883"/>
                      <a:pt x="185738" y="225743"/>
                    </a:cubicBezTo>
                    <a:cubicBezTo>
                      <a:pt x="166688" y="244793"/>
                      <a:pt x="141922" y="254318"/>
                      <a:pt x="111442" y="254318"/>
                    </a:cubicBezTo>
                    <a:cubicBezTo>
                      <a:pt x="76200" y="254318"/>
                      <a:pt x="48578" y="241935"/>
                      <a:pt x="28575" y="217170"/>
                    </a:cubicBezTo>
                    <a:cubicBezTo>
                      <a:pt x="9525" y="194310"/>
                      <a:pt x="0" y="163830"/>
                      <a:pt x="0" y="126683"/>
                    </a:cubicBezTo>
                    <a:close/>
                    <a:moveTo>
                      <a:pt x="25717" y="126683"/>
                    </a:moveTo>
                    <a:cubicBezTo>
                      <a:pt x="25717" y="162878"/>
                      <a:pt x="35242" y="190500"/>
                      <a:pt x="53340" y="209550"/>
                    </a:cubicBezTo>
                    <a:cubicBezTo>
                      <a:pt x="68580" y="224790"/>
                      <a:pt x="87630" y="233363"/>
                      <a:pt x="110490" y="233363"/>
                    </a:cubicBezTo>
                    <a:cubicBezTo>
                      <a:pt x="138113" y="233363"/>
                      <a:pt x="159067" y="222885"/>
                      <a:pt x="174307" y="202883"/>
                    </a:cubicBezTo>
                    <a:cubicBezTo>
                      <a:pt x="188595" y="183833"/>
                      <a:pt x="195263" y="159068"/>
                      <a:pt x="195263" y="126683"/>
                    </a:cubicBezTo>
                    <a:cubicBezTo>
                      <a:pt x="195263" y="90488"/>
                      <a:pt x="186690" y="61913"/>
                      <a:pt x="168592" y="42863"/>
                    </a:cubicBezTo>
                    <a:cubicBezTo>
                      <a:pt x="154305" y="27623"/>
                      <a:pt x="134303" y="20003"/>
                      <a:pt x="110490" y="20003"/>
                    </a:cubicBezTo>
                    <a:cubicBezTo>
                      <a:pt x="83820" y="20003"/>
                      <a:pt x="61913" y="30480"/>
                      <a:pt x="46672" y="50483"/>
                    </a:cubicBezTo>
                    <a:cubicBezTo>
                      <a:pt x="33338" y="69533"/>
                      <a:pt x="25717" y="94298"/>
                      <a:pt x="25717" y="126683"/>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2" name="Freeform: Shape 11">
                <a:extLst>
                  <a:ext uri="{FF2B5EF4-FFF2-40B4-BE49-F238E27FC236}">
                    <a16:creationId xmlns:a16="http://schemas.microsoft.com/office/drawing/2014/main" id="{021A6D23-10F4-4562-BC27-FDB4C8C2FDDF}"/>
                  </a:ext>
                </a:extLst>
              </p:cNvPr>
              <p:cNvSpPr/>
              <p:nvPr/>
            </p:nvSpPr>
            <p:spPr>
              <a:xfrm>
                <a:off x="4208467" y="3553247"/>
                <a:ext cx="304800" cy="342900"/>
              </a:xfrm>
              <a:custGeom>
                <a:avLst/>
                <a:gdLst>
                  <a:gd name="connsiteX0" fmla="*/ 156210 w 304800"/>
                  <a:gd name="connsiteY0" fmla="*/ 290513 h 342900"/>
                  <a:gd name="connsiteX1" fmla="*/ 228600 w 304800"/>
                  <a:gd name="connsiteY1" fmla="*/ 216218 h 342900"/>
                  <a:gd name="connsiteX2" fmla="*/ 307657 w 304800"/>
                  <a:gd name="connsiteY2" fmla="*/ 216218 h 342900"/>
                  <a:gd name="connsiteX3" fmla="*/ 256222 w 304800"/>
                  <a:gd name="connsiteY3" fmla="*/ 317183 h 342900"/>
                  <a:gd name="connsiteX4" fmla="*/ 155257 w 304800"/>
                  <a:gd name="connsiteY4" fmla="*/ 345758 h 342900"/>
                  <a:gd name="connsiteX5" fmla="*/ 39052 w 304800"/>
                  <a:gd name="connsiteY5" fmla="*/ 296228 h 342900"/>
                  <a:gd name="connsiteX6" fmla="*/ 0 w 304800"/>
                  <a:gd name="connsiteY6" fmla="*/ 171450 h 342900"/>
                  <a:gd name="connsiteX7" fmla="*/ 48577 w 304800"/>
                  <a:gd name="connsiteY7" fmla="*/ 38100 h 342900"/>
                  <a:gd name="connsiteX8" fmla="*/ 158115 w 304800"/>
                  <a:gd name="connsiteY8" fmla="*/ 0 h 342900"/>
                  <a:gd name="connsiteX9" fmla="*/ 260985 w 304800"/>
                  <a:gd name="connsiteY9" fmla="*/ 33338 h 342900"/>
                  <a:gd name="connsiteX10" fmla="*/ 304800 w 304800"/>
                  <a:gd name="connsiteY10" fmla="*/ 115253 h 342900"/>
                  <a:gd name="connsiteX11" fmla="*/ 227647 w 304800"/>
                  <a:gd name="connsiteY11" fmla="*/ 115253 h 342900"/>
                  <a:gd name="connsiteX12" fmla="*/ 158115 w 304800"/>
                  <a:gd name="connsiteY12" fmla="*/ 54293 h 342900"/>
                  <a:gd name="connsiteX13" fmla="*/ 100013 w 304800"/>
                  <a:gd name="connsiteY13" fmla="*/ 85725 h 342900"/>
                  <a:gd name="connsiteX14" fmla="*/ 80963 w 304800"/>
                  <a:gd name="connsiteY14" fmla="*/ 172402 h 342900"/>
                  <a:gd name="connsiteX15" fmla="*/ 105727 w 304800"/>
                  <a:gd name="connsiteY15" fmla="*/ 268605 h 342900"/>
                  <a:gd name="connsiteX16" fmla="*/ 156210 w 304800"/>
                  <a:gd name="connsiteY16" fmla="*/ 2905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800" h="342900">
                    <a:moveTo>
                      <a:pt x="156210" y="290513"/>
                    </a:moveTo>
                    <a:cubicBezTo>
                      <a:pt x="200977" y="290513"/>
                      <a:pt x="224790" y="265748"/>
                      <a:pt x="228600" y="216218"/>
                    </a:cubicBezTo>
                    <a:lnTo>
                      <a:pt x="307657" y="216218"/>
                    </a:lnTo>
                    <a:cubicBezTo>
                      <a:pt x="301942" y="260985"/>
                      <a:pt x="284797" y="295275"/>
                      <a:pt x="256222" y="317183"/>
                    </a:cubicBezTo>
                    <a:cubicBezTo>
                      <a:pt x="230505" y="336233"/>
                      <a:pt x="197167" y="345758"/>
                      <a:pt x="155257" y="345758"/>
                    </a:cubicBezTo>
                    <a:cubicBezTo>
                      <a:pt x="105727" y="345758"/>
                      <a:pt x="67627" y="329565"/>
                      <a:pt x="39052" y="296228"/>
                    </a:cubicBezTo>
                    <a:cubicBezTo>
                      <a:pt x="13335" y="265748"/>
                      <a:pt x="0" y="223838"/>
                      <a:pt x="0" y="171450"/>
                    </a:cubicBezTo>
                    <a:cubicBezTo>
                      <a:pt x="0" y="112395"/>
                      <a:pt x="16192" y="67628"/>
                      <a:pt x="48577" y="38100"/>
                    </a:cubicBezTo>
                    <a:cubicBezTo>
                      <a:pt x="76200" y="12383"/>
                      <a:pt x="112395" y="0"/>
                      <a:pt x="158115" y="0"/>
                    </a:cubicBezTo>
                    <a:cubicBezTo>
                      <a:pt x="200025" y="0"/>
                      <a:pt x="234315" y="11430"/>
                      <a:pt x="260985" y="33338"/>
                    </a:cubicBezTo>
                    <a:cubicBezTo>
                      <a:pt x="284797" y="53340"/>
                      <a:pt x="299085" y="80963"/>
                      <a:pt x="304800" y="115253"/>
                    </a:cubicBezTo>
                    <a:lnTo>
                      <a:pt x="227647" y="115253"/>
                    </a:lnTo>
                    <a:cubicBezTo>
                      <a:pt x="219075" y="74295"/>
                      <a:pt x="196215" y="54293"/>
                      <a:pt x="158115" y="54293"/>
                    </a:cubicBezTo>
                    <a:cubicBezTo>
                      <a:pt x="132397" y="54293"/>
                      <a:pt x="112395" y="64770"/>
                      <a:pt x="100013" y="85725"/>
                    </a:cubicBezTo>
                    <a:cubicBezTo>
                      <a:pt x="87630" y="105728"/>
                      <a:pt x="80963" y="134303"/>
                      <a:pt x="80963" y="172402"/>
                    </a:cubicBezTo>
                    <a:cubicBezTo>
                      <a:pt x="80963" y="216218"/>
                      <a:pt x="89535" y="248602"/>
                      <a:pt x="105727" y="268605"/>
                    </a:cubicBezTo>
                    <a:cubicBezTo>
                      <a:pt x="119063" y="282893"/>
                      <a:pt x="135255" y="290513"/>
                      <a:pt x="156210" y="290513"/>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3" name="Freeform: Shape 12">
                <a:extLst>
                  <a:ext uri="{FF2B5EF4-FFF2-40B4-BE49-F238E27FC236}">
                    <a16:creationId xmlns:a16="http://schemas.microsoft.com/office/drawing/2014/main" id="{0CF1C08D-E0B7-4B68-AE5D-1BA4C9F3E632}"/>
                  </a:ext>
                </a:extLst>
              </p:cNvPr>
              <p:cNvSpPr/>
              <p:nvPr/>
            </p:nvSpPr>
            <p:spPr>
              <a:xfrm>
                <a:off x="4550415" y="3651355"/>
                <a:ext cx="219075" cy="238125"/>
              </a:xfrm>
              <a:custGeom>
                <a:avLst/>
                <a:gdLst>
                  <a:gd name="connsiteX0" fmla="*/ 0 w 219075"/>
                  <a:gd name="connsiteY0" fmla="*/ 0 h 238125"/>
                  <a:gd name="connsiteX1" fmla="*/ 72390 w 219075"/>
                  <a:gd name="connsiteY1" fmla="*/ 0 h 238125"/>
                  <a:gd name="connsiteX2" fmla="*/ 72390 w 219075"/>
                  <a:gd name="connsiteY2" fmla="*/ 159067 h 238125"/>
                  <a:gd name="connsiteX3" fmla="*/ 81915 w 219075"/>
                  <a:gd name="connsiteY3" fmla="*/ 186690 h 238125"/>
                  <a:gd name="connsiteX4" fmla="*/ 110490 w 219075"/>
                  <a:gd name="connsiteY4" fmla="*/ 196215 h 238125"/>
                  <a:gd name="connsiteX5" fmla="*/ 143828 w 219075"/>
                  <a:gd name="connsiteY5" fmla="*/ 180975 h 238125"/>
                  <a:gd name="connsiteX6" fmla="*/ 155258 w 219075"/>
                  <a:gd name="connsiteY6" fmla="*/ 143827 h 238125"/>
                  <a:gd name="connsiteX7" fmla="*/ 155258 w 219075"/>
                  <a:gd name="connsiteY7" fmla="*/ 0 h 238125"/>
                  <a:gd name="connsiteX8" fmla="*/ 227647 w 219075"/>
                  <a:gd name="connsiteY8" fmla="*/ 0 h 238125"/>
                  <a:gd name="connsiteX9" fmla="*/ 227647 w 219075"/>
                  <a:gd name="connsiteY9" fmla="*/ 240030 h 238125"/>
                  <a:gd name="connsiteX10" fmla="*/ 166688 w 219075"/>
                  <a:gd name="connsiteY10" fmla="*/ 240030 h 238125"/>
                  <a:gd name="connsiteX11" fmla="*/ 160020 w 219075"/>
                  <a:gd name="connsiteY11" fmla="*/ 214313 h 238125"/>
                  <a:gd name="connsiteX12" fmla="*/ 87630 w 219075"/>
                  <a:gd name="connsiteY12" fmla="*/ 246698 h 238125"/>
                  <a:gd name="connsiteX13" fmla="*/ 20003 w 219075"/>
                  <a:gd name="connsiteY13" fmla="*/ 220027 h 238125"/>
                  <a:gd name="connsiteX14" fmla="*/ 0 w 219075"/>
                  <a:gd name="connsiteY14" fmla="*/ 156210 h 238125"/>
                  <a:gd name="connsiteX15" fmla="*/ 0 w 219075"/>
                  <a:gd name="connsiteY15"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075" h="238125">
                    <a:moveTo>
                      <a:pt x="0" y="0"/>
                    </a:moveTo>
                    <a:lnTo>
                      <a:pt x="72390" y="0"/>
                    </a:lnTo>
                    <a:lnTo>
                      <a:pt x="72390" y="159067"/>
                    </a:lnTo>
                    <a:cubicBezTo>
                      <a:pt x="72390" y="171450"/>
                      <a:pt x="75247" y="180023"/>
                      <a:pt x="81915" y="186690"/>
                    </a:cubicBezTo>
                    <a:cubicBezTo>
                      <a:pt x="88583" y="193357"/>
                      <a:pt x="98108" y="196215"/>
                      <a:pt x="110490" y="196215"/>
                    </a:cubicBezTo>
                    <a:cubicBezTo>
                      <a:pt x="124778" y="196215"/>
                      <a:pt x="135255" y="191452"/>
                      <a:pt x="143828" y="180975"/>
                    </a:cubicBezTo>
                    <a:cubicBezTo>
                      <a:pt x="151447" y="171450"/>
                      <a:pt x="155258" y="159067"/>
                      <a:pt x="155258" y="143827"/>
                    </a:cubicBezTo>
                    <a:lnTo>
                      <a:pt x="155258" y="0"/>
                    </a:lnTo>
                    <a:lnTo>
                      <a:pt x="227647" y="0"/>
                    </a:lnTo>
                    <a:lnTo>
                      <a:pt x="227647" y="240030"/>
                    </a:lnTo>
                    <a:lnTo>
                      <a:pt x="166688" y="240030"/>
                    </a:lnTo>
                    <a:lnTo>
                      <a:pt x="160020" y="214313"/>
                    </a:lnTo>
                    <a:cubicBezTo>
                      <a:pt x="142875" y="236220"/>
                      <a:pt x="118110" y="246698"/>
                      <a:pt x="87630" y="246698"/>
                    </a:cubicBezTo>
                    <a:cubicBezTo>
                      <a:pt x="58103" y="246698"/>
                      <a:pt x="35242" y="238125"/>
                      <a:pt x="20003" y="220027"/>
                    </a:cubicBezTo>
                    <a:cubicBezTo>
                      <a:pt x="6667" y="204788"/>
                      <a:pt x="0" y="182880"/>
                      <a:pt x="0" y="156210"/>
                    </a:cubicBezTo>
                    <a:lnTo>
                      <a:pt x="0" y="0"/>
                    </a:ln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4" name="Freeform: Shape 13">
                <a:extLst>
                  <a:ext uri="{FF2B5EF4-FFF2-40B4-BE49-F238E27FC236}">
                    <a16:creationId xmlns:a16="http://schemas.microsoft.com/office/drawing/2014/main" id="{9C85BB10-5D31-4B95-A484-AECFE585457E}"/>
                  </a:ext>
                </a:extLst>
              </p:cNvPr>
              <p:cNvSpPr/>
              <p:nvPr/>
            </p:nvSpPr>
            <p:spPr>
              <a:xfrm>
                <a:off x="4810447" y="3643735"/>
                <a:ext cx="219075" cy="247650"/>
              </a:xfrm>
              <a:custGeom>
                <a:avLst/>
                <a:gdLst>
                  <a:gd name="connsiteX0" fmla="*/ 113347 w 219075"/>
                  <a:gd name="connsiteY0" fmla="*/ 205740 h 247650"/>
                  <a:gd name="connsiteX1" fmla="*/ 153352 w 219075"/>
                  <a:gd name="connsiteY1" fmla="*/ 182880 h 247650"/>
                  <a:gd name="connsiteX2" fmla="*/ 144780 w 219075"/>
                  <a:gd name="connsiteY2" fmla="*/ 167640 h 247650"/>
                  <a:gd name="connsiteX3" fmla="*/ 96202 w 219075"/>
                  <a:gd name="connsiteY3" fmla="*/ 153352 h 247650"/>
                  <a:gd name="connsiteX4" fmla="*/ 32385 w 219075"/>
                  <a:gd name="connsiteY4" fmla="*/ 126683 h 247650"/>
                  <a:gd name="connsiteX5" fmla="*/ 9525 w 219075"/>
                  <a:gd name="connsiteY5" fmla="*/ 75248 h 247650"/>
                  <a:gd name="connsiteX6" fmla="*/ 40005 w 219075"/>
                  <a:gd name="connsiteY6" fmla="*/ 18098 h 247650"/>
                  <a:gd name="connsiteX7" fmla="*/ 115252 w 219075"/>
                  <a:gd name="connsiteY7" fmla="*/ 0 h 247650"/>
                  <a:gd name="connsiteX8" fmla="*/ 194310 w 219075"/>
                  <a:gd name="connsiteY8" fmla="*/ 21908 h 247650"/>
                  <a:gd name="connsiteX9" fmla="*/ 225742 w 219075"/>
                  <a:gd name="connsiteY9" fmla="*/ 73343 h 247650"/>
                  <a:gd name="connsiteX10" fmla="*/ 153352 w 219075"/>
                  <a:gd name="connsiteY10" fmla="*/ 73343 h 247650"/>
                  <a:gd name="connsiteX11" fmla="*/ 113347 w 219075"/>
                  <a:gd name="connsiteY11" fmla="*/ 48578 h 247650"/>
                  <a:gd name="connsiteX12" fmla="*/ 80963 w 219075"/>
                  <a:gd name="connsiteY12" fmla="*/ 68580 h 247650"/>
                  <a:gd name="connsiteX13" fmla="*/ 90488 w 219075"/>
                  <a:gd name="connsiteY13" fmla="*/ 83820 h 247650"/>
                  <a:gd name="connsiteX14" fmla="*/ 131445 w 219075"/>
                  <a:gd name="connsiteY14" fmla="*/ 97155 h 247650"/>
                  <a:gd name="connsiteX15" fmla="*/ 140017 w 219075"/>
                  <a:gd name="connsiteY15" fmla="*/ 99060 h 247650"/>
                  <a:gd name="connsiteX16" fmla="*/ 199072 w 219075"/>
                  <a:gd name="connsiteY16" fmla="*/ 120968 h 247650"/>
                  <a:gd name="connsiteX17" fmla="*/ 226695 w 219075"/>
                  <a:gd name="connsiteY17" fmla="*/ 172402 h 247650"/>
                  <a:gd name="connsiteX18" fmla="*/ 195263 w 219075"/>
                  <a:gd name="connsiteY18" fmla="*/ 233363 h 247650"/>
                  <a:gd name="connsiteX19" fmla="*/ 114300 w 219075"/>
                  <a:gd name="connsiteY19" fmla="*/ 253365 h 247650"/>
                  <a:gd name="connsiteX20" fmla="*/ 31433 w 219075"/>
                  <a:gd name="connsiteY20" fmla="*/ 229552 h 247650"/>
                  <a:gd name="connsiteX21" fmla="*/ 0 w 219075"/>
                  <a:gd name="connsiteY21" fmla="*/ 178118 h 247650"/>
                  <a:gd name="connsiteX22" fmla="*/ 72390 w 219075"/>
                  <a:gd name="connsiteY22" fmla="*/ 178118 h 247650"/>
                  <a:gd name="connsiteX23" fmla="*/ 86677 w 219075"/>
                  <a:gd name="connsiteY23" fmla="*/ 197168 h 247650"/>
                  <a:gd name="connsiteX24" fmla="*/ 113347 w 219075"/>
                  <a:gd name="connsiteY24" fmla="*/ 20574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9075" h="247650">
                    <a:moveTo>
                      <a:pt x="113347" y="205740"/>
                    </a:moveTo>
                    <a:cubicBezTo>
                      <a:pt x="140017" y="205740"/>
                      <a:pt x="153352" y="198120"/>
                      <a:pt x="153352" y="182880"/>
                    </a:cubicBezTo>
                    <a:cubicBezTo>
                      <a:pt x="153352" y="175260"/>
                      <a:pt x="150495" y="170498"/>
                      <a:pt x="144780" y="167640"/>
                    </a:cubicBezTo>
                    <a:cubicBezTo>
                      <a:pt x="139065" y="164783"/>
                      <a:pt x="122872" y="160020"/>
                      <a:pt x="96202" y="153352"/>
                    </a:cubicBezTo>
                    <a:cubicBezTo>
                      <a:pt x="66675" y="146685"/>
                      <a:pt x="44767" y="137160"/>
                      <a:pt x="32385" y="126683"/>
                    </a:cubicBezTo>
                    <a:cubicBezTo>
                      <a:pt x="17145" y="114300"/>
                      <a:pt x="9525" y="97155"/>
                      <a:pt x="9525" y="75248"/>
                    </a:cubicBezTo>
                    <a:cubicBezTo>
                      <a:pt x="9525" y="50483"/>
                      <a:pt x="20002" y="31433"/>
                      <a:pt x="40005" y="18098"/>
                    </a:cubicBezTo>
                    <a:cubicBezTo>
                      <a:pt x="58102" y="5715"/>
                      <a:pt x="83820" y="0"/>
                      <a:pt x="115252" y="0"/>
                    </a:cubicBezTo>
                    <a:cubicBezTo>
                      <a:pt x="148590" y="0"/>
                      <a:pt x="174308" y="7620"/>
                      <a:pt x="194310" y="21908"/>
                    </a:cubicBezTo>
                    <a:cubicBezTo>
                      <a:pt x="211455" y="34290"/>
                      <a:pt x="221933" y="51435"/>
                      <a:pt x="225742" y="73343"/>
                    </a:cubicBezTo>
                    <a:lnTo>
                      <a:pt x="153352" y="73343"/>
                    </a:lnTo>
                    <a:cubicBezTo>
                      <a:pt x="149542" y="57150"/>
                      <a:pt x="136208" y="48578"/>
                      <a:pt x="113347" y="48578"/>
                    </a:cubicBezTo>
                    <a:cubicBezTo>
                      <a:pt x="91440" y="48578"/>
                      <a:pt x="80963" y="55245"/>
                      <a:pt x="80963" y="68580"/>
                    </a:cubicBezTo>
                    <a:cubicBezTo>
                      <a:pt x="80963" y="75248"/>
                      <a:pt x="83820" y="80010"/>
                      <a:pt x="90488" y="83820"/>
                    </a:cubicBezTo>
                    <a:cubicBezTo>
                      <a:pt x="96202" y="87630"/>
                      <a:pt x="110490" y="91440"/>
                      <a:pt x="131445" y="97155"/>
                    </a:cubicBezTo>
                    <a:lnTo>
                      <a:pt x="140017" y="99060"/>
                    </a:lnTo>
                    <a:cubicBezTo>
                      <a:pt x="167640" y="105727"/>
                      <a:pt x="187642" y="113348"/>
                      <a:pt x="199072" y="120968"/>
                    </a:cubicBezTo>
                    <a:cubicBezTo>
                      <a:pt x="217170" y="133350"/>
                      <a:pt x="226695" y="149543"/>
                      <a:pt x="226695" y="172402"/>
                    </a:cubicBezTo>
                    <a:cubicBezTo>
                      <a:pt x="226695" y="199073"/>
                      <a:pt x="216217" y="219075"/>
                      <a:pt x="195263" y="233363"/>
                    </a:cubicBezTo>
                    <a:cubicBezTo>
                      <a:pt x="175260" y="246698"/>
                      <a:pt x="148590" y="253365"/>
                      <a:pt x="114300" y="253365"/>
                    </a:cubicBezTo>
                    <a:cubicBezTo>
                      <a:pt x="80010" y="253365"/>
                      <a:pt x="52388" y="245745"/>
                      <a:pt x="31433" y="229552"/>
                    </a:cubicBezTo>
                    <a:cubicBezTo>
                      <a:pt x="14288" y="216218"/>
                      <a:pt x="2858" y="199073"/>
                      <a:pt x="0" y="178118"/>
                    </a:cubicBezTo>
                    <a:lnTo>
                      <a:pt x="72390" y="178118"/>
                    </a:lnTo>
                    <a:cubicBezTo>
                      <a:pt x="74295" y="185738"/>
                      <a:pt x="78105" y="192405"/>
                      <a:pt x="86677" y="197168"/>
                    </a:cubicBezTo>
                    <a:cubicBezTo>
                      <a:pt x="92392" y="203835"/>
                      <a:pt x="101917" y="205740"/>
                      <a:pt x="113347" y="205740"/>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5" name="Freeform: Shape 14">
                <a:extLst>
                  <a:ext uri="{FF2B5EF4-FFF2-40B4-BE49-F238E27FC236}">
                    <a16:creationId xmlns:a16="http://schemas.microsoft.com/office/drawing/2014/main" id="{235BA894-88A9-4B6D-96F6-D671B66122E2}"/>
                  </a:ext>
                </a:extLst>
              </p:cNvPr>
              <p:cNvSpPr/>
              <p:nvPr/>
            </p:nvSpPr>
            <p:spPr>
              <a:xfrm>
                <a:off x="5056192" y="3594205"/>
                <a:ext cx="152400" cy="295275"/>
              </a:xfrm>
              <a:custGeom>
                <a:avLst/>
                <a:gdLst>
                  <a:gd name="connsiteX0" fmla="*/ 158115 w 152400"/>
                  <a:gd name="connsiteY0" fmla="*/ 248602 h 295275"/>
                  <a:gd name="connsiteX1" fmla="*/ 158115 w 152400"/>
                  <a:gd name="connsiteY1" fmla="*/ 297180 h 295275"/>
                  <a:gd name="connsiteX2" fmla="*/ 114300 w 152400"/>
                  <a:gd name="connsiteY2" fmla="*/ 303848 h 295275"/>
                  <a:gd name="connsiteX3" fmla="*/ 54292 w 152400"/>
                  <a:gd name="connsiteY3" fmla="*/ 281940 h 295275"/>
                  <a:gd name="connsiteX4" fmla="*/ 36195 w 152400"/>
                  <a:gd name="connsiteY4" fmla="*/ 229552 h 295275"/>
                  <a:gd name="connsiteX5" fmla="*/ 36195 w 152400"/>
                  <a:gd name="connsiteY5" fmla="*/ 107632 h 295275"/>
                  <a:gd name="connsiteX6" fmla="*/ 0 w 152400"/>
                  <a:gd name="connsiteY6" fmla="*/ 107632 h 295275"/>
                  <a:gd name="connsiteX7" fmla="*/ 0 w 152400"/>
                  <a:gd name="connsiteY7" fmla="*/ 58102 h 295275"/>
                  <a:gd name="connsiteX8" fmla="*/ 36195 w 152400"/>
                  <a:gd name="connsiteY8" fmla="*/ 58102 h 295275"/>
                  <a:gd name="connsiteX9" fmla="*/ 40957 w 152400"/>
                  <a:gd name="connsiteY9" fmla="*/ 0 h 295275"/>
                  <a:gd name="connsiteX10" fmla="*/ 108585 w 152400"/>
                  <a:gd name="connsiteY10" fmla="*/ 0 h 295275"/>
                  <a:gd name="connsiteX11" fmla="*/ 108585 w 152400"/>
                  <a:gd name="connsiteY11" fmla="*/ 58102 h 295275"/>
                  <a:gd name="connsiteX12" fmla="*/ 158115 w 152400"/>
                  <a:gd name="connsiteY12" fmla="*/ 58102 h 295275"/>
                  <a:gd name="connsiteX13" fmla="*/ 158115 w 152400"/>
                  <a:gd name="connsiteY13" fmla="*/ 107632 h 295275"/>
                  <a:gd name="connsiteX14" fmla="*/ 108585 w 152400"/>
                  <a:gd name="connsiteY14" fmla="*/ 107632 h 295275"/>
                  <a:gd name="connsiteX15" fmla="*/ 108585 w 152400"/>
                  <a:gd name="connsiteY15" fmla="*/ 233363 h 295275"/>
                  <a:gd name="connsiteX16" fmla="*/ 115253 w 152400"/>
                  <a:gd name="connsiteY16" fmla="*/ 248602 h 295275"/>
                  <a:gd name="connsiteX17" fmla="*/ 132397 w 152400"/>
                  <a:gd name="connsiteY17" fmla="*/ 254317 h 295275"/>
                  <a:gd name="connsiteX18" fmla="*/ 158115 w 152400"/>
                  <a:gd name="connsiteY18" fmla="*/ 24860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295275">
                    <a:moveTo>
                      <a:pt x="158115" y="248602"/>
                    </a:moveTo>
                    <a:lnTo>
                      <a:pt x="158115" y="297180"/>
                    </a:lnTo>
                    <a:cubicBezTo>
                      <a:pt x="142875" y="301942"/>
                      <a:pt x="128588" y="303848"/>
                      <a:pt x="114300" y="303848"/>
                    </a:cubicBezTo>
                    <a:cubicBezTo>
                      <a:pt x="88582" y="303848"/>
                      <a:pt x="68580" y="296228"/>
                      <a:pt x="54292" y="281940"/>
                    </a:cubicBezTo>
                    <a:cubicBezTo>
                      <a:pt x="41910" y="269557"/>
                      <a:pt x="36195" y="252413"/>
                      <a:pt x="36195" y="229552"/>
                    </a:cubicBezTo>
                    <a:lnTo>
                      <a:pt x="36195" y="107632"/>
                    </a:lnTo>
                    <a:lnTo>
                      <a:pt x="0" y="107632"/>
                    </a:lnTo>
                    <a:lnTo>
                      <a:pt x="0" y="58102"/>
                    </a:lnTo>
                    <a:lnTo>
                      <a:pt x="36195" y="58102"/>
                    </a:lnTo>
                    <a:lnTo>
                      <a:pt x="40957" y="0"/>
                    </a:lnTo>
                    <a:lnTo>
                      <a:pt x="108585" y="0"/>
                    </a:lnTo>
                    <a:lnTo>
                      <a:pt x="108585" y="58102"/>
                    </a:lnTo>
                    <a:lnTo>
                      <a:pt x="158115" y="58102"/>
                    </a:lnTo>
                    <a:lnTo>
                      <a:pt x="158115" y="107632"/>
                    </a:lnTo>
                    <a:lnTo>
                      <a:pt x="108585" y="107632"/>
                    </a:lnTo>
                    <a:lnTo>
                      <a:pt x="108585" y="233363"/>
                    </a:lnTo>
                    <a:cubicBezTo>
                      <a:pt x="108585" y="240030"/>
                      <a:pt x="110490" y="244792"/>
                      <a:pt x="115253" y="248602"/>
                    </a:cubicBezTo>
                    <a:cubicBezTo>
                      <a:pt x="119063" y="252413"/>
                      <a:pt x="124778" y="254317"/>
                      <a:pt x="132397" y="254317"/>
                    </a:cubicBezTo>
                    <a:cubicBezTo>
                      <a:pt x="138113" y="253365"/>
                      <a:pt x="146685" y="251460"/>
                      <a:pt x="158115" y="248602"/>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6" name="Freeform: Shape 15">
                <a:extLst>
                  <a:ext uri="{FF2B5EF4-FFF2-40B4-BE49-F238E27FC236}">
                    <a16:creationId xmlns:a16="http://schemas.microsoft.com/office/drawing/2014/main" id="{F90A1336-2D46-49AB-AD59-131208C200DC}"/>
                  </a:ext>
                </a:extLst>
              </p:cNvPr>
              <p:cNvSpPr/>
              <p:nvPr/>
            </p:nvSpPr>
            <p:spPr>
              <a:xfrm>
                <a:off x="5231452" y="3644688"/>
                <a:ext cx="247650" cy="247650"/>
              </a:xfrm>
              <a:custGeom>
                <a:avLst/>
                <a:gdLst>
                  <a:gd name="connsiteX0" fmla="*/ 0 w 247650"/>
                  <a:gd name="connsiteY0" fmla="*/ 125730 h 247650"/>
                  <a:gd name="connsiteX1" fmla="*/ 38100 w 247650"/>
                  <a:gd name="connsiteY1" fmla="*/ 27622 h 247650"/>
                  <a:gd name="connsiteX2" fmla="*/ 126682 w 247650"/>
                  <a:gd name="connsiteY2" fmla="*/ 0 h 247650"/>
                  <a:gd name="connsiteX3" fmla="*/ 224790 w 247650"/>
                  <a:gd name="connsiteY3" fmla="*/ 36195 h 247650"/>
                  <a:gd name="connsiteX4" fmla="*/ 254318 w 247650"/>
                  <a:gd name="connsiteY4" fmla="*/ 125730 h 247650"/>
                  <a:gd name="connsiteX5" fmla="*/ 216218 w 247650"/>
                  <a:gd name="connsiteY5" fmla="*/ 224790 h 247650"/>
                  <a:gd name="connsiteX6" fmla="*/ 127635 w 247650"/>
                  <a:gd name="connsiteY6" fmla="*/ 253365 h 247650"/>
                  <a:gd name="connsiteX7" fmla="*/ 30480 w 247650"/>
                  <a:gd name="connsiteY7" fmla="*/ 216218 h 247650"/>
                  <a:gd name="connsiteX8" fmla="*/ 0 w 247650"/>
                  <a:gd name="connsiteY8" fmla="*/ 125730 h 247650"/>
                  <a:gd name="connsiteX9" fmla="*/ 73343 w 247650"/>
                  <a:gd name="connsiteY9" fmla="*/ 125730 h 247650"/>
                  <a:gd name="connsiteX10" fmla="*/ 88582 w 247650"/>
                  <a:gd name="connsiteY10" fmla="*/ 189547 h 247650"/>
                  <a:gd name="connsiteX11" fmla="*/ 125730 w 247650"/>
                  <a:gd name="connsiteY11" fmla="*/ 204787 h 247650"/>
                  <a:gd name="connsiteX12" fmla="*/ 166688 w 247650"/>
                  <a:gd name="connsiteY12" fmla="*/ 184785 h 247650"/>
                  <a:gd name="connsiteX13" fmla="*/ 178118 w 247650"/>
                  <a:gd name="connsiteY13" fmla="*/ 125730 h 247650"/>
                  <a:gd name="connsiteX14" fmla="*/ 162878 w 247650"/>
                  <a:gd name="connsiteY14" fmla="*/ 62865 h 247650"/>
                  <a:gd name="connsiteX15" fmla="*/ 124778 w 247650"/>
                  <a:gd name="connsiteY15" fmla="*/ 48577 h 247650"/>
                  <a:gd name="connsiteX16" fmla="*/ 82868 w 247650"/>
                  <a:gd name="connsiteY16" fmla="*/ 68580 h 247650"/>
                  <a:gd name="connsiteX17" fmla="*/ 73343 w 247650"/>
                  <a:gd name="connsiteY17" fmla="*/ 12573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50" h="247650">
                    <a:moveTo>
                      <a:pt x="0" y="125730"/>
                    </a:moveTo>
                    <a:cubicBezTo>
                      <a:pt x="0" y="81915"/>
                      <a:pt x="12382" y="49530"/>
                      <a:pt x="38100" y="27622"/>
                    </a:cubicBezTo>
                    <a:cubicBezTo>
                      <a:pt x="60007" y="9525"/>
                      <a:pt x="89535" y="0"/>
                      <a:pt x="126682" y="0"/>
                    </a:cubicBezTo>
                    <a:cubicBezTo>
                      <a:pt x="170497" y="0"/>
                      <a:pt x="202882" y="12382"/>
                      <a:pt x="224790" y="36195"/>
                    </a:cubicBezTo>
                    <a:cubicBezTo>
                      <a:pt x="243840" y="58103"/>
                      <a:pt x="254318" y="87630"/>
                      <a:pt x="254318" y="125730"/>
                    </a:cubicBezTo>
                    <a:cubicBezTo>
                      <a:pt x="254318" y="169545"/>
                      <a:pt x="241935" y="202883"/>
                      <a:pt x="216218" y="224790"/>
                    </a:cubicBezTo>
                    <a:cubicBezTo>
                      <a:pt x="194310" y="243840"/>
                      <a:pt x="164782" y="253365"/>
                      <a:pt x="127635" y="253365"/>
                    </a:cubicBezTo>
                    <a:cubicBezTo>
                      <a:pt x="84772" y="253365"/>
                      <a:pt x="53340" y="240983"/>
                      <a:pt x="30480" y="216218"/>
                    </a:cubicBezTo>
                    <a:cubicBezTo>
                      <a:pt x="9525" y="194310"/>
                      <a:pt x="0" y="164783"/>
                      <a:pt x="0" y="125730"/>
                    </a:cubicBezTo>
                    <a:close/>
                    <a:moveTo>
                      <a:pt x="73343" y="125730"/>
                    </a:moveTo>
                    <a:cubicBezTo>
                      <a:pt x="73343" y="155258"/>
                      <a:pt x="78105" y="177165"/>
                      <a:pt x="88582" y="189547"/>
                    </a:cubicBezTo>
                    <a:cubicBezTo>
                      <a:pt x="97155" y="200025"/>
                      <a:pt x="109538" y="204787"/>
                      <a:pt x="125730" y="204787"/>
                    </a:cubicBezTo>
                    <a:cubicBezTo>
                      <a:pt x="144780" y="204787"/>
                      <a:pt x="159068" y="198120"/>
                      <a:pt x="166688" y="184785"/>
                    </a:cubicBezTo>
                    <a:cubicBezTo>
                      <a:pt x="174307" y="172403"/>
                      <a:pt x="178118" y="152400"/>
                      <a:pt x="178118" y="125730"/>
                    </a:cubicBezTo>
                    <a:cubicBezTo>
                      <a:pt x="178118" y="95250"/>
                      <a:pt x="173355" y="74295"/>
                      <a:pt x="162878" y="62865"/>
                    </a:cubicBezTo>
                    <a:cubicBezTo>
                      <a:pt x="154305" y="53340"/>
                      <a:pt x="141922" y="48577"/>
                      <a:pt x="124778" y="48577"/>
                    </a:cubicBezTo>
                    <a:cubicBezTo>
                      <a:pt x="105728" y="48577"/>
                      <a:pt x="91440" y="55245"/>
                      <a:pt x="82868" y="68580"/>
                    </a:cubicBezTo>
                    <a:cubicBezTo>
                      <a:pt x="77153" y="80010"/>
                      <a:pt x="73343" y="100012"/>
                      <a:pt x="73343" y="125730"/>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7" name="Freeform: Shape 16">
                <a:extLst>
                  <a:ext uri="{FF2B5EF4-FFF2-40B4-BE49-F238E27FC236}">
                    <a16:creationId xmlns:a16="http://schemas.microsoft.com/office/drawing/2014/main" id="{B240106F-2142-4512-9261-2BFFC7910B11}"/>
                  </a:ext>
                </a:extLst>
              </p:cNvPr>
              <p:cNvSpPr/>
              <p:nvPr/>
            </p:nvSpPr>
            <p:spPr>
              <a:xfrm>
                <a:off x="5521965" y="3644688"/>
                <a:ext cx="371475" cy="238125"/>
              </a:xfrm>
              <a:custGeom>
                <a:avLst/>
                <a:gdLst>
                  <a:gd name="connsiteX0" fmla="*/ 72390 w 371475"/>
                  <a:gd name="connsiteY0" fmla="*/ 246697 h 238125"/>
                  <a:gd name="connsiteX1" fmla="*/ 0 w 371475"/>
                  <a:gd name="connsiteY1" fmla="*/ 246697 h 238125"/>
                  <a:gd name="connsiteX2" fmla="*/ 0 w 371475"/>
                  <a:gd name="connsiteY2" fmla="*/ 6668 h 238125"/>
                  <a:gd name="connsiteX3" fmla="*/ 50482 w 371475"/>
                  <a:gd name="connsiteY3" fmla="*/ 6668 h 238125"/>
                  <a:gd name="connsiteX4" fmla="*/ 62865 w 371475"/>
                  <a:gd name="connsiteY4" fmla="*/ 33338 h 238125"/>
                  <a:gd name="connsiteX5" fmla="*/ 136207 w 371475"/>
                  <a:gd name="connsiteY5" fmla="*/ 0 h 238125"/>
                  <a:gd name="connsiteX6" fmla="*/ 208597 w 371475"/>
                  <a:gd name="connsiteY6" fmla="*/ 33338 h 238125"/>
                  <a:gd name="connsiteX7" fmla="*/ 287655 w 371475"/>
                  <a:gd name="connsiteY7" fmla="*/ 0 h 238125"/>
                  <a:gd name="connsiteX8" fmla="*/ 353378 w 371475"/>
                  <a:gd name="connsiteY8" fmla="*/ 23813 h 238125"/>
                  <a:gd name="connsiteX9" fmla="*/ 375285 w 371475"/>
                  <a:gd name="connsiteY9" fmla="*/ 90487 h 238125"/>
                  <a:gd name="connsiteX10" fmla="*/ 375285 w 371475"/>
                  <a:gd name="connsiteY10" fmla="*/ 246697 h 238125"/>
                  <a:gd name="connsiteX11" fmla="*/ 302895 w 371475"/>
                  <a:gd name="connsiteY11" fmla="*/ 246697 h 238125"/>
                  <a:gd name="connsiteX12" fmla="*/ 302895 w 371475"/>
                  <a:gd name="connsiteY12" fmla="*/ 89535 h 238125"/>
                  <a:gd name="connsiteX13" fmla="*/ 264795 w 371475"/>
                  <a:gd name="connsiteY13" fmla="*/ 51435 h 238125"/>
                  <a:gd name="connsiteX14" fmla="*/ 231457 w 371475"/>
                  <a:gd name="connsiteY14" fmla="*/ 67628 h 238125"/>
                  <a:gd name="connsiteX15" fmla="*/ 222885 w 371475"/>
                  <a:gd name="connsiteY15" fmla="*/ 100012 h 238125"/>
                  <a:gd name="connsiteX16" fmla="*/ 222885 w 371475"/>
                  <a:gd name="connsiteY16" fmla="*/ 246697 h 238125"/>
                  <a:gd name="connsiteX17" fmla="*/ 150495 w 371475"/>
                  <a:gd name="connsiteY17" fmla="*/ 246697 h 238125"/>
                  <a:gd name="connsiteX18" fmla="*/ 150495 w 371475"/>
                  <a:gd name="connsiteY18" fmla="*/ 89535 h 238125"/>
                  <a:gd name="connsiteX19" fmla="*/ 112395 w 371475"/>
                  <a:gd name="connsiteY19" fmla="*/ 51435 h 238125"/>
                  <a:gd name="connsiteX20" fmla="*/ 80963 w 371475"/>
                  <a:gd name="connsiteY20" fmla="*/ 66675 h 238125"/>
                  <a:gd name="connsiteX21" fmla="*/ 71438 w 371475"/>
                  <a:gd name="connsiteY21" fmla="*/ 97155 h 238125"/>
                  <a:gd name="connsiteX22" fmla="*/ 71438 w 371475"/>
                  <a:gd name="connsiteY22" fmla="*/ 246697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1475" h="238125">
                    <a:moveTo>
                      <a:pt x="72390" y="246697"/>
                    </a:moveTo>
                    <a:lnTo>
                      <a:pt x="0" y="246697"/>
                    </a:lnTo>
                    <a:lnTo>
                      <a:pt x="0" y="6668"/>
                    </a:lnTo>
                    <a:lnTo>
                      <a:pt x="50482" y="6668"/>
                    </a:lnTo>
                    <a:lnTo>
                      <a:pt x="62865" y="33338"/>
                    </a:lnTo>
                    <a:cubicBezTo>
                      <a:pt x="80963" y="11430"/>
                      <a:pt x="105728" y="0"/>
                      <a:pt x="136207" y="0"/>
                    </a:cubicBezTo>
                    <a:cubicBezTo>
                      <a:pt x="169545" y="0"/>
                      <a:pt x="194310" y="11430"/>
                      <a:pt x="208597" y="33338"/>
                    </a:cubicBezTo>
                    <a:cubicBezTo>
                      <a:pt x="228600" y="11430"/>
                      <a:pt x="254318" y="0"/>
                      <a:pt x="287655" y="0"/>
                    </a:cubicBezTo>
                    <a:cubicBezTo>
                      <a:pt x="316230" y="0"/>
                      <a:pt x="338138" y="7620"/>
                      <a:pt x="353378" y="23813"/>
                    </a:cubicBezTo>
                    <a:cubicBezTo>
                      <a:pt x="367665" y="39052"/>
                      <a:pt x="375285" y="61912"/>
                      <a:pt x="375285" y="90487"/>
                    </a:cubicBezTo>
                    <a:lnTo>
                      <a:pt x="375285" y="246697"/>
                    </a:lnTo>
                    <a:lnTo>
                      <a:pt x="302895" y="246697"/>
                    </a:lnTo>
                    <a:lnTo>
                      <a:pt x="302895" y="89535"/>
                    </a:lnTo>
                    <a:cubicBezTo>
                      <a:pt x="302895" y="63818"/>
                      <a:pt x="290513" y="51435"/>
                      <a:pt x="264795" y="51435"/>
                    </a:cubicBezTo>
                    <a:cubicBezTo>
                      <a:pt x="250507" y="51435"/>
                      <a:pt x="239078" y="57150"/>
                      <a:pt x="231457" y="67628"/>
                    </a:cubicBezTo>
                    <a:cubicBezTo>
                      <a:pt x="225743" y="76200"/>
                      <a:pt x="222885" y="86678"/>
                      <a:pt x="222885" y="100012"/>
                    </a:cubicBezTo>
                    <a:lnTo>
                      <a:pt x="222885" y="246697"/>
                    </a:lnTo>
                    <a:lnTo>
                      <a:pt x="150495" y="246697"/>
                    </a:lnTo>
                    <a:lnTo>
                      <a:pt x="150495" y="89535"/>
                    </a:lnTo>
                    <a:cubicBezTo>
                      <a:pt x="150495" y="63818"/>
                      <a:pt x="138113" y="51435"/>
                      <a:pt x="112395" y="51435"/>
                    </a:cubicBezTo>
                    <a:cubicBezTo>
                      <a:pt x="99060" y="51435"/>
                      <a:pt x="88582" y="56197"/>
                      <a:pt x="80963" y="66675"/>
                    </a:cubicBezTo>
                    <a:cubicBezTo>
                      <a:pt x="74295" y="75247"/>
                      <a:pt x="71438" y="85725"/>
                      <a:pt x="71438" y="97155"/>
                    </a:cubicBezTo>
                    <a:lnTo>
                      <a:pt x="71438" y="246697"/>
                    </a:ln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8" name="Freeform: Shape 17">
                <a:extLst>
                  <a:ext uri="{FF2B5EF4-FFF2-40B4-BE49-F238E27FC236}">
                    <a16:creationId xmlns:a16="http://schemas.microsoft.com/office/drawing/2014/main" id="{DB8CFF30-3B90-4182-8B59-B81025B2D96E}"/>
                  </a:ext>
                </a:extLst>
              </p:cNvPr>
              <p:cNvSpPr/>
              <p:nvPr/>
            </p:nvSpPr>
            <p:spPr>
              <a:xfrm>
                <a:off x="5934397" y="3645640"/>
                <a:ext cx="247650" cy="247650"/>
              </a:xfrm>
              <a:custGeom>
                <a:avLst/>
                <a:gdLst>
                  <a:gd name="connsiteX0" fmla="*/ 170498 w 247650"/>
                  <a:gd name="connsiteY0" fmla="*/ 176213 h 247650"/>
                  <a:gd name="connsiteX1" fmla="*/ 243840 w 247650"/>
                  <a:gd name="connsiteY1" fmla="*/ 176213 h 247650"/>
                  <a:gd name="connsiteX2" fmla="*/ 203835 w 247650"/>
                  <a:gd name="connsiteY2" fmla="*/ 234315 h 247650"/>
                  <a:gd name="connsiteX3" fmla="*/ 125730 w 247650"/>
                  <a:gd name="connsiteY3" fmla="*/ 253365 h 247650"/>
                  <a:gd name="connsiteX4" fmla="*/ 30480 w 247650"/>
                  <a:gd name="connsiteY4" fmla="*/ 215265 h 247650"/>
                  <a:gd name="connsiteX5" fmla="*/ 0 w 247650"/>
                  <a:gd name="connsiteY5" fmla="*/ 126682 h 247650"/>
                  <a:gd name="connsiteX6" fmla="*/ 38100 w 247650"/>
                  <a:gd name="connsiteY6" fmla="*/ 28575 h 247650"/>
                  <a:gd name="connsiteX7" fmla="*/ 123825 w 247650"/>
                  <a:gd name="connsiteY7" fmla="*/ 0 h 247650"/>
                  <a:gd name="connsiteX8" fmla="*/ 218123 w 247650"/>
                  <a:gd name="connsiteY8" fmla="*/ 40957 h 247650"/>
                  <a:gd name="connsiteX9" fmla="*/ 247650 w 247650"/>
                  <a:gd name="connsiteY9" fmla="*/ 144780 h 247650"/>
                  <a:gd name="connsiteX10" fmla="*/ 72390 w 247650"/>
                  <a:gd name="connsiteY10" fmla="*/ 144780 h 247650"/>
                  <a:gd name="connsiteX11" fmla="*/ 129540 w 247650"/>
                  <a:gd name="connsiteY11" fmla="*/ 203835 h 247650"/>
                  <a:gd name="connsiteX12" fmla="*/ 157163 w 247650"/>
                  <a:gd name="connsiteY12" fmla="*/ 197168 h 247650"/>
                  <a:gd name="connsiteX13" fmla="*/ 170498 w 247650"/>
                  <a:gd name="connsiteY13" fmla="*/ 176213 h 247650"/>
                  <a:gd name="connsiteX14" fmla="*/ 121920 w 247650"/>
                  <a:gd name="connsiteY14" fmla="*/ 44768 h 247650"/>
                  <a:gd name="connsiteX15" fmla="*/ 72390 w 247650"/>
                  <a:gd name="connsiteY15" fmla="*/ 101918 h 247650"/>
                  <a:gd name="connsiteX16" fmla="*/ 173355 w 247650"/>
                  <a:gd name="connsiteY16" fmla="*/ 101918 h 247650"/>
                  <a:gd name="connsiteX17" fmla="*/ 121920 w 247650"/>
                  <a:gd name="connsiteY17" fmla="*/ 4476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50" h="247650">
                    <a:moveTo>
                      <a:pt x="170498" y="176213"/>
                    </a:moveTo>
                    <a:lnTo>
                      <a:pt x="243840" y="176213"/>
                    </a:lnTo>
                    <a:cubicBezTo>
                      <a:pt x="238125" y="200978"/>
                      <a:pt x="223838" y="220980"/>
                      <a:pt x="203835" y="234315"/>
                    </a:cubicBezTo>
                    <a:cubicBezTo>
                      <a:pt x="183833" y="246697"/>
                      <a:pt x="157163" y="253365"/>
                      <a:pt x="125730" y="253365"/>
                    </a:cubicBezTo>
                    <a:cubicBezTo>
                      <a:pt x="84773" y="253365"/>
                      <a:pt x="53340" y="240983"/>
                      <a:pt x="30480" y="215265"/>
                    </a:cubicBezTo>
                    <a:cubicBezTo>
                      <a:pt x="9525" y="192405"/>
                      <a:pt x="0" y="162878"/>
                      <a:pt x="0" y="126682"/>
                    </a:cubicBezTo>
                    <a:cubicBezTo>
                      <a:pt x="0" y="83820"/>
                      <a:pt x="12383" y="50482"/>
                      <a:pt x="38100" y="28575"/>
                    </a:cubicBezTo>
                    <a:cubicBezTo>
                      <a:pt x="60008" y="9525"/>
                      <a:pt x="88583" y="0"/>
                      <a:pt x="123825" y="0"/>
                    </a:cubicBezTo>
                    <a:cubicBezTo>
                      <a:pt x="165735" y="0"/>
                      <a:pt x="197168" y="13335"/>
                      <a:pt x="218123" y="40957"/>
                    </a:cubicBezTo>
                    <a:cubicBezTo>
                      <a:pt x="237173" y="65722"/>
                      <a:pt x="247650" y="100013"/>
                      <a:pt x="247650" y="144780"/>
                    </a:cubicBezTo>
                    <a:lnTo>
                      <a:pt x="72390" y="144780"/>
                    </a:lnTo>
                    <a:cubicBezTo>
                      <a:pt x="77153" y="183833"/>
                      <a:pt x="96203" y="203835"/>
                      <a:pt x="129540" y="203835"/>
                    </a:cubicBezTo>
                    <a:cubicBezTo>
                      <a:pt x="140018" y="203835"/>
                      <a:pt x="149543" y="201930"/>
                      <a:pt x="157163" y="197168"/>
                    </a:cubicBezTo>
                    <a:cubicBezTo>
                      <a:pt x="163830" y="191453"/>
                      <a:pt x="168593" y="184785"/>
                      <a:pt x="170498" y="176213"/>
                    </a:cubicBezTo>
                    <a:close/>
                    <a:moveTo>
                      <a:pt x="121920" y="44768"/>
                    </a:moveTo>
                    <a:cubicBezTo>
                      <a:pt x="92393" y="44768"/>
                      <a:pt x="76200" y="63818"/>
                      <a:pt x="72390" y="101918"/>
                    </a:cubicBezTo>
                    <a:lnTo>
                      <a:pt x="173355" y="101918"/>
                    </a:lnTo>
                    <a:cubicBezTo>
                      <a:pt x="170498" y="63818"/>
                      <a:pt x="153353" y="44768"/>
                      <a:pt x="121920" y="44768"/>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19" name="Freeform: Shape 18">
                <a:extLst>
                  <a:ext uri="{FF2B5EF4-FFF2-40B4-BE49-F238E27FC236}">
                    <a16:creationId xmlns:a16="http://schemas.microsoft.com/office/drawing/2014/main" id="{2D192A82-0EAF-4951-B698-9291EB2AF632}"/>
                  </a:ext>
                </a:extLst>
              </p:cNvPr>
              <p:cNvSpPr/>
              <p:nvPr/>
            </p:nvSpPr>
            <p:spPr>
              <a:xfrm>
                <a:off x="6216337" y="3643735"/>
                <a:ext cx="152400" cy="247650"/>
              </a:xfrm>
              <a:custGeom>
                <a:avLst/>
                <a:gdLst>
                  <a:gd name="connsiteX0" fmla="*/ 72390 w 152400"/>
                  <a:gd name="connsiteY0" fmla="*/ 247650 h 247650"/>
                  <a:gd name="connsiteX1" fmla="*/ 0 w 152400"/>
                  <a:gd name="connsiteY1" fmla="*/ 247650 h 247650"/>
                  <a:gd name="connsiteX2" fmla="*/ 0 w 152400"/>
                  <a:gd name="connsiteY2" fmla="*/ 7620 h 247650"/>
                  <a:gd name="connsiteX3" fmla="*/ 60008 w 152400"/>
                  <a:gd name="connsiteY3" fmla="*/ 7620 h 247650"/>
                  <a:gd name="connsiteX4" fmla="*/ 67628 w 152400"/>
                  <a:gd name="connsiteY4" fmla="*/ 43815 h 247650"/>
                  <a:gd name="connsiteX5" fmla="*/ 130493 w 152400"/>
                  <a:gd name="connsiteY5" fmla="*/ 0 h 247650"/>
                  <a:gd name="connsiteX6" fmla="*/ 158115 w 152400"/>
                  <a:gd name="connsiteY6" fmla="*/ 2858 h 247650"/>
                  <a:gd name="connsiteX7" fmla="*/ 158115 w 152400"/>
                  <a:gd name="connsiteY7" fmla="*/ 69533 h 247650"/>
                  <a:gd name="connsiteX8" fmla="*/ 127635 w 152400"/>
                  <a:gd name="connsiteY8" fmla="*/ 64770 h 247650"/>
                  <a:gd name="connsiteX9" fmla="*/ 87630 w 152400"/>
                  <a:gd name="connsiteY9" fmla="*/ 88583 h 247650"/>
                  <a:gd name="connsiteX10" fmla="*/ 73343 w 152400"/>
                  <a:gd name="connsiteY10" fmla="*/ 146685 h 247650"/>
                  <a:gd name="connsiteX11" fmla="*/ 73343 w 152400"/>
                  <a:gd name="connsiteY11"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247650">
                    <a:moveTo>
                      <a:pt x="72390" y="247650"/>
                    </a:moveTo>
                    <a:lnTo>
                      <a:pt x="0" y="247650"/>
                    </a:lnTo>
                    <a:lnTo>
                      <a:pt x="0" y="7620"/>
                    </a:lnTo>
                    <a:lnTo>
                      <a:pt x="60008" y="7620"/>
                    </a:lnTo>
                    <a:lnTo>
                      <a:pt x="67628" y="43815"/>
                    </a:lnTo>
                    <a:cubicBezTo>
                      <a:pt x="80963" y="15240"/>
                      <a:pt x="101918" y="0"/>
                      <a:pt x="130493" y="0"/>
                    </a:cubicBezTo>
                    <a:cubicBezTo>
                      <a:pt x="140970" y="0"/>
                      <a:pt x="150495" y="953"/>
                      <a:pt x="158115" y="2858"/>
                    </a:cubicBezTo>
                    <a:lnTo>
                      <a:pt x="158115" y="69533"/>
                    </a:lnTo>
                    <a:cubicBezTo>
                      <a:pt x="148590" y="66675"/>
                      <a:pt x="138113" y="64770"/>
                      <a:pt x="127635" y="64770"/>
                    </a:cubicBezTo>
                    <a:cubicBezTo>
                      <a:pt x="111443" y="64770"/>
                      <a:pt x="98108" y="72390"/>
                      <a:pt x="87630" y="88583"/>
                    </a:cubicBezTo>
                    <a:cubicBezTo>
                      <a:pt x="78105" y="102870"/>
                      <a:pt x="73343" y="122873"/>
                      <a:pt x="73343" y="146685"/>
                    </a:cubicBezTo>
                    <a:lnTo>
                      <a:pt x="73343" y="247650"/>
                    </a:ln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0" name="Freeform: Shape 19">
                <a:extLst>
                  <a:ext uri="{FF2B5EF4-FFF2-40B4-BE49-F238E27FC236}">
                    <a16:creationId xmlns:a16="http://schemas.microsoft.com/office/drawing/2014/main" id="{80C91A13-B1E2-46AB-A230-643F57D492E5}"/>
                  </a:ext>
                </a:extLst>
              </p:cNvPr>
              <p:cNvSpPr/>
              <p:nvPr/>
            </p:nvSpPr>
            <p:spPr>
              <a:xfrm>
                <a:off x="6522090" y="3559915"/>
                <a:ext cx="219075" cy="323850"/>
              </a:xfrm>
              <a:custGeom>
                <a:avLst/>
                <a:gdLst>
                  <a:gd name="connsiteX0" fmla="*/ 210503 w 219075"/>
                  <a:gd name="connsiteY0" fmla="*/ 137160 h 323850"/>
                  <a:gd name="connsiteX1" fmla="*/ 210503 w 219075"/>
                  <a:gd name="connsiteY1" fmla="*/ 190500 h 323850"/>
                  <a:gd name="connsiteX2" fmla="*/ 77153 w 219075"/>
                  <a:gd name="connsiteY2" fmla="*/ 190500 h 323850"/>
                  <a:gd name="connsiteX3" fmla="*/ 77153 w 219075"/>
                  <a:gd name="connsiteY3" fmla="*/ 275272 h 323850"/>
                  <a:gd name="connsiteX4" fmla="*/ 223838 w 219075"/>
                  <a:gd name="connsiteY4" fmla="*/ 275272 h 323850"/>
                  <a:gd name="connsiteX5" fmla="*/ 223838 w 219075"/>
                  <a:gd name="connsiteY5" fmla="*/ 331470 h 323850"/>
                  <a:gd name="connsiteX6" fmla="*/ 0 w 219075"/>
                  <a:gd name="connsiteY6" fmla="*/ 331470 h 323850"/>
                  <a:gd name="connsiteX7" fmla="*/ 0 w 219075"/>
                  <a:gd name="connsiteY7" fmla="*/ 0 h 323850"/>
                  <a:gd name="connsiteX8" fmla="*/ 223838 w 219075"/>
                  <a:gd name="connsiteY8" fmla="*/ 0 h 323850"/>
                  <a:gd name="connsiteX9" fmla="*/ 223838 w 219075"/>
                  <a:gd name="connsiteY9" fmla="*/ 57150 h 323850"/>
                  <a:gd name="connsiteX10" fmla="*/ 77153 w 219075"/>
                  <a:gd name="connsiteY10" fmla="*/ 57150 h 323850"/>
                  <a:gd name="connsiteX11" fmla="*/ 77153 w 219075"/>
                  <a:gd name="connsiteY11" fmla="*/ 138113 h 323850"/>
                  <a:gd name="connsiteX12" fmla="*/ 210503 w 219075"/>
                  <a:gd name="connsiteY12" fmla="*/ 138113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075" h="323850">
                    <a:moveTo>
                      <a:pt x="210503" y="137160"/>
                    </a:moveTo>
                    <a:lnTo>
                      <a:pt x="210503" y="190500"/>
                    </a:lnTo>
                    <a:lnTo>
                      <a:pt x="77153" y="190500"/>
                    </a:lnTo>
                    <a:lnTo>
                      <a:pt x="77153" y="275272"/>
                    </a:lnTo>
                    <a:lnTo>
                      <a:pt x="223838" y="275272"/>
                    </a:lnTo>
                    <a:lnTo>
                      <a:pt x="223838" y="331470"/>
                    </a:lnTo>
                    <a:lnTo>
                      <a:pt x="0" y="331470"/>
                    </a:lnTo>
                    <a:lnTo>
                      <a:pt x="0" y="0"/>
                    </a:lnTo>
                    <a:lnTo>
                      <a:pt x="223838" y="0"/>
                    </a:lnTo>
                    <a:lnTo>
                      <a:pt x="223838" y="57150"/>
                    </a:lnTo>
                    <a:lnTo>
                      <a:pt x="77153" y="57150"/>
                    </a:lnTo>
                    <a:lnTo>
                      <a:pt x="77153" y="138113"/>
                    </a:lnTo>
                    <a:lnTo>
                      <a:pt x="210503" y="138113"/>
                    </a:ln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1" name="Freeform: Shape 20">
                <a:extLst>
                  <a:ext uri="{FF2B5EF4-FFF2-40B4-BE49-F238E27FC236}">
                    <a16:creationId xmlns:a16="http://schemas.microsoft.com/office/drawing/2014/main" id="{2D1B10F0-040A-47F8-B34E-69FE25EF43B1}"/>
                  </a:ext>
                </a:extLst>
              </p:cNvPr>
              <p:cNvSpPr/>
              <p:nvPr/>
            </p:nvSpPr>
            <p:spPr>
              <a:xfrm>
                <a:off x="6768787" y="3651355"/>
                <a:ext cx="257175" cy="238125"/>
              </a:xfrm>
              <a:custGeom>
                <a:avLst/>
                <a:gdLst>
                  <a:gd name="connsiteX0" fmla="*/ 246697 w 257175"/>
                  <a:gd name="connsiteY0" fmla="*/ 0 h 238125"/>
                  <a:gd name="connsiteX1" fmla="*/ 167640 w 257175"/>
                  <a:gd name="connsiteY1" fmla="*/ 113348 h 238125"/>
                  <a:gd name="connsiteX2" fmla="*/ 259080 w 257175"/>
                  <a:gd name="connsiteY2" fmla="*/ 240982 h 238125"/>
                  <a:gd name="connsiteX3" fmla="*/ 172403 w 257175"/>
                  <a:gd name="connsiteY3" fmla="*/ 240982 h 238125"/>
                  <a:gd name="connsiteX4" fmla="*/ 125730 w 257175"/>
                  <a:gd name="connsiteY4" fmla="*/ 166688 h 238125"/>
                  <a:gd name="connsiteX5" fmla="*/ 76200 w 257175"/>
                  <a:gd name="connsiteY5" fmla="*/ 240982 h 238125"/>
                  <a:gd name="connsiteX6" fmla="*/ 0 w 257175"/>
                  <a:gd name="connsiteY6" fmla="*/ 240982 h 238125"/>
                  <a:gd name="connsiteX7" fmla="*/ 89535 w 257175"/>
                  <a:gd name="connsiteY7" fmla="*/ 114300 h 238125"/>
                  <a:gd name="connsiteX8" fmla="*/ 4763 w 257175"/>
                  <a:gd name="connsiteY8" fmla="*/ 952 h 238125"/>
                  <a:gd name="connsiteX9" fmla="*/ 88583 w 257175"/>
                  <a:gd name="connsiteY9" fmla="*/ 952 h 238125"/>
                  <a:gd name="connsiteX10" fmla="*/ 129540 w 257175"/>
                  <a:gd name="connsiteY10" fmla="*/ 62865 h 238125"/>
                  <a:gd name="connsiteX11" fmla="*/ 171450 w 257175"/>
                  <a:gd name="connsiteY11" fmla="*/ 0 h 238125"/>
                  <a:gd name="connsiteX12" fmla="*/ 246697 w 257175"/>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175" h="238125">
                    <a:moveTo>
                      <a:pt x="246697" y="0"/>
                    </a:moveTo>
                    <a:lnTo>
                      <a:pt x="167640" y="113348"/>
                    </a:lnTo>
                    <a:lnTo>
                      <a:pt x="259080" y="240982"/>
                    </a:lnTo>
                    <a:lnTo>
                      <a:pt x="172403" y="240982"/>
                    </a:lnTo>
                    <a:lnTo>
                      <a:pt x="125730" y="166688"/>
                    </a:lnTo>
                    <a:lnTo>
                      <a:pt x="76200" y="240982"/>
                    </a:lnTo>
                    <a:lnTo>
                      <a:pt x="0" y="240982"/>
                    </a:lnTo>
                    <a:lnTo>
                      <a:pt x="89535" y="114300"/>
                    </a:lnTo>
                    <a:lnTo>
                      <a:pt x="4763" y="952"/>
                    </a:lnTo>
                    <a:lnTo>
                      <a:pt x="88583" y="952"/>
                    </a:lnTo>
                    <a:lnTo>
                      <a:pt x="129540" y="62865"/>
                    </a:lnTo>
                    <a:lnTo>
                      <a:pt x="171450" y="0"/>
                    </a:lnTo>
                    <a:lnTo>
                      <a:pt x="246697" y="0"/>
                    </a:ln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2" name="Freeform: Shape 21">
                <a:extLst>
                  <a:ext uri="{FF2B5EF4-FFF2-40B4-BE49-F238E27FC236}">
                    <a16:creationId xmlns:a16="http://schemas.microsoft.com/office/drawing/2014/main" id="{89AB0E61-3929-4193-9DEA-833BB0837D27}"/>
                  </a:ext>
                </a:extLst>
              </p:cNvPr>
              <p:cNvSpPr/>
              <p:nvPr/>
            </p:nvSpPr>
            <p:spPr>
              <a:xfrm>
                <a:off x="7052632" y="3644688"/>
                <a:ext cx="247650" cy="323850"/>
              </a:xfrm>
              <a:custGeom>
                <a:avLst/>
                <a:gdLst>
                  <a:gd name="connsiteX0" fmla="*/ 138113 w 247650"/>
                  <a:gd name="connsiteY0" fmla="*/ 253365 h 323850"/>
                  <a:gd name="connsiteX1" fmla="*/ 72390 w 247650"/>
                  <a:gd name="connsiteY1" fmla="*/ 225743 h 323850"/>
                  <a:gd name="connsiteX2" fmla="*/ 72390 w 247650"/>
                  <a:gd name="connsiteY2" fmla="*/ 329565 h 323850"/>
                  <a:gd name="connsiteX3" fmla="*/ 0 w 247650"/>
                  <a:gd name="connsiteY3" fmla="*/ 329565 h 323850"/>
                  <a:gd name="connsiteX4" fmla="*/ 0 w 247650"/>
                  <a:gd name="connsiteY4" fmla="*/ 6668 h 323850"/>
                  <a:gd name="connsiteX5" fmla="*/ 54292 w 247650"/>
                  <a:gd name="connsiteY5" fmla="*/ 6668 h 323850"/>
                  <a:gd name="connsiteX6" fmla="*/ 68580 w 247650"/>
                  <a:gd name="connsiteY6" fmla="*/ 33338 h 323850"/>
                  <a:gd name="connsiteX7" fmla="*/ 144780 w 247650"/>
                  <a:gd name="connsiteY7" fmla="*/ 0 h 323850"/>
                  <a:gd name="connsiteX8" fmla="*/ 225742 w 247650"/>
                  <a:gd name="connsiteY8" fmla="*/ 36195 h 323850"/>
                  <a:gd name="connsiteX9" fmla="*/ 251460 w 247650"/>
                  <a:gd name="connsiteY9" fmla="*/ 123825 h 323850"/>
                  <a:gd name="connsiteX10" fmla="*/ 214313 w 247650"/>
                  <a:gd name="connsiteY10" fmla="*/ 224790 h 323850"/>
                  <a:gd name="connsiteX11" fmla="*/ 138113 w 247650"/>
                  <a:gd name="connsiteY11" fmla="*/ 253365 h 323850"/>
                  <a:gd name="connsiteX12" fmla="*/ 179070 w 247650"/>
                  <a:gd name="connsiteY12" fmla="*/ 124778 h 323850"/>
                  <a:gd name="connsiteX13" fmla="*/ 125730 w 247650"/>
                  <a:gd name="connsiteY13" fmla="*/ 52387 h 323850"/>
                  <a:gd name="connsiteX14" fmla="*/ 83820 w 247650"/>
                  <a:gd name="connsiteY14" fmla="*/ 72390 h 323850"/>
                  <a:gd name="connsiteX15" fmla="*/ 69532 w 247650"/>
                  <a:gd name="connsiteY15" fmla="*/ 123825 h 323850"/>
                  <a:gd name="connsiteX16" fmla="*/ 122872 w 247650"/>
                  <a:gd name="connsiteY16" fmla="*/ 200978 h 323850"/>
                  <a:gd name="connsiteX17" fmla="*/ 164782 w 247650"/>
                  <a:gd name="connsiteY17" fmla="*/ 180022 h 323850"/>
                  <a:gd name="connsiteX18" fmla="*/ 179070 w 247650"/>
                  <a:gd name="connsiteY18" fmla="*/ 124778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50" h="323850">
                    <a:moveTo>
                      <a:pt x="138113" y="253365"/>
                    </a:moveTo>
                    <a:cubicBezTo>
                      <a:pt x="112395" y="253365"/>
                      <a:pt x="89535" y="243840"/>
                      <a:pt x="72390" y="225743"/>
                    </a:cubicBezTo>
                    <a:lnTo>
                      <a:pt x="72390" y="329565"/>
                    </a:lnTo>
                    <a:lnTo>
                      <a:pt x="0" y="329565"/>
                    </a:lnTo>
                    <a:lnTo>
                      <a:pt x="0" y="6668"/>
                    </a:lnTo>
                    <a:lnTo>
                      <a:pt x="54292" y="6668"/>
                    </a:lnTo>
                    <a:lnTo>
                      <a:pt x="68580" y="33338"/>
                    </a:lnTo>
                    <a:cubicBezTo>
                      <a:pt x="87630" y="10477"/>
                      <a:pt x="113347" y="0"/>
                      <a:pt x="144780" y="0"/>
                    </a:cubicBezTo>
                    <a:cubicBezTo>
                      <a:pt x="180022" y="0"/>
                      <a:pt x="206692" y="12382"/>
                      <a:pt x="225742" y="36195"/>
                    </a:cubicBezTo>
                    <a:cubicBezTo>
                      <a:pt x="242888" y="58103"/>
                      <a:pt x="251460" y="86678"/>
                      <a:pt x="251460" y="123825"/>
                    </a:cubicBezTo>
                    <a:cubicBezTo>
                      <a:pt x="251460" y="166687"/>
                      <a:pt x="239077" y="200025"/>
                      <a:pt x="214313" y="224790"/>
                    </a:cubicBezTo>
                    <a:cubicBezTo>
                      <a:pt x="194310" y="243840"/>
                      <a:pt x="169545" y="253365"/>
                      <a:pt x="138113" y="253365"/>
                    </a:cubicBezTo>
                    <a:close/>
                    <a:moveTo>
                      <a:pt x="179070" y="124778"/>
                    </a:moveTo>
                    <a:cubicBezTo>
                      <a:pt x="179070" y="76200"/>
                      <a:pt x="160972" y="52387"/>
                      <a:pt x="125730" y="52387"/>
                    </a:cubicBezTo>
                    <a:cubicBezTo>
                      <a:pt x="107632" y="52387"/>
                      <a:pt x="93345" y="59055"/>
                      <a:pt x="83820" y="72390"/>
                    </a:cubicBezTo>
                    <a:cubicBezTo>
                      <a:pt x="74295" y="84772"/>
                      <a:pt x="69532" y="101918"/>
                      <a:pt x="69532" y="123825"/>
                    </a:cubicBezTo>
                    <a:cubicBezTo>
                      <a:pt x="69532" y="175260"/>
                      <a:pt x="87630" y="200978"/>
                      <a:pt x="122872" y="200978"/>
                    </a:cubicBezTo>
                    <a:cubicBezTo>
                      <a:pt x="140970" y="200978"/>
                      <a:pt x="155257" y="194310"/>
                      <a:pt x="164782" y="180022"/>
                    </a:cubicBezTo>
                    <a:cubicBezTo>
                      <a:pt x="175260" y="166687"/>
                      <a:pt x="179070" y="148590"/>
                      <a:pt x="179070" y="124778"/>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3" name="Freeform: Shape 22">
                <a:extLst>
                  <a:ext uri="{FF2B5EF4-FFF2-40B4-BE49-F238E27FC236}">
                    <a16:creationId xmlns:a16="http://schemas.microsoft.com/office/drawing/2014/main" id="{2E4DD595-C4FA-44EC-8D49-177AF0C87545}"/>
                  </a:ext>
                </a:extLst>
              </p:cNvPr>
              <p:cNvSpPr/>
              <p:nvPr/>
            </p:nvSpPr>
            <p:spPr>
              <a:xfrm>
                <a:off x="7332667" y="3645640"/>
                <a:ext cx="238125" cy="247650"/>
              </a:xfrm>
              <a:custGeom>
                <a:avLst/>
                <a:gdLst>
                  <a:gd name="connsiteX0" fmla="*/ 170497 w 238125"/>
                  <a:gd name="connsiteY0" fmla="*/ 176213 h 247650"/>
                  <a:gd name="connsiteX1" fmla="*/ 243840 w 238125"/>
                  <a:gd name="connsiteY1" fmla="*/ 176213 h 247650"/>
                  <a:gd name="connsiteX2" fmla="*/ 203835 w 238125"/>
                  <a:gd name="connsiteY2" fmla="*/ 234315 h 247650"/>
                  <a:gd name="connsiteX3" fmla="*/ 125730 w 238125"/>
                  <a:gd name="connsiteY3" fmla="*/ 253365 h 247650"/>
                  <a:gd name="connsiteX4" fmla="*/ 30480 w 238125"/>
                  <a:gd name="connsiteY4" fmla="*/ 215265 h 247650"/>
                  <a:gd name="connsiteX5" fmla="*/ 0 w 238125"/>
                  <a:gd name="connsiteY5" fmla="*/ 126682 h 247650"/>
                  <a:gd name="connsiteX6" fmla="*/ 38100 w 238125"/>
                  <a:gd name="connsiteY6" fmla="*/ 28575 h 247650"/>
                  <a:gd name="connsiteX7" fmla="*/ 123825 w 238125"/>
                  <a:gd name="connsiteY7" fmla="*/ 0 h 247650"/>
                  <a:gd name="connsiteX8" fmla="*/ 218122 w 238125"/>
                  <a:gd name="connsiteY8" fmla="*/ 40957 h 247650"/>
                  <a:gd name="connsiteX9" fmla="*/ 247650 w 238125"/>
                  <a:gd name="connsiteY9" fmla="*/ 144780 h 247650"/>
                  <a:gd name="connsiteX10" fmla="*/ 72390 w 238125"/>
                  <a:gd name="connsiteY10" fmla="*/ 144780 h 247650"/>
                  <a:gd name="connsiteX11" fmla="*/ 129540 w 238125"/>
                  <a:gd name="connsiteY11" fmla="*/ 203835 h 247650"/>
                  <a:gd name="connsiteX12" fmla="*/ 157163 w 238125"/>
                  <a:gd name="connsiteY12" fmla="*/ 197168 h 247650"/>
                  <a:gd name="connsiteX13" fmla="*/ 170497 w 238125"/>
                  <a:gd name="connsiteY13" fmla="*/ 176213 h 247650"/>
                  <a:gd name="connsiteX14" fmla="*/ 121920 w 238125"/>
                  <a:gd name="connsiteY14" fmla="*/ 44768 h 247650"/>
                  <a:gd name="connsiteX15" fmla="*/ 72390 w 238125"/>
                  <a:gd name="connsiteY15" fmla="*/ 101918 h 247650"/>
                  <a:gd name="connsiteX16" fmla="*/ 173355 w 238125"/>
                  <a:gd name="connsiteY16" fmla="*/ 101918 h 247650"/>
                  <a:gd name="connsiteX17" fmla="*/ 121920 w 238125"/>
                  <a:gd name="connsiteY17" fmla="*/ 4476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25" h="247650">
                    <a:moveTo>
                      <a:pt x="170497" y="176213"/>
                    </a:moveTo>
                    <a:lnTo>
                      <a:pt x="243840" y="176213"/>
                    </a:lnTo>
                    <a:cubicBezTo>
                      <a:pt x="238125" y="200978"/>
                      <a:pt x="224790" y="220980"/>
                      <a:pt x="203835" y="234315"/>
                    </a:cubicBezTo>
                    <a:cubicBezTo>
                      <a:pt x="183832" y="246697"/>
                      <a:pt x="157163" y="253365"/>
                      <a:pt x="125730" y="253365"/>
                    </a:cubicBezTo>
                    <a:cubicBezTo>
                      <a:pt x="84772" y="253365"/>
                      <a:pt x="53340" y="240983"/>
                      <a:pt x="30480" y="215265"/>
                    </a:cubicBezTo>
                    <a:cubicBezTo>
                      <a:pt x="9525" y="192405"/>
                      <a:pt x="0" y="162878"/>
                      <a:pt x="0" y="126682"/>
                    </a:cubicBezTo>
                    <a:cubicBezTo>
                      <a:pt x="0" y="83820"/>
                      <a:pt x="12382" y="50482"/>
                      <a:pt x="38100" y="28575"/>
                    </a:cubicBezTo>
                    <a:cubicBezTo>
                      <a:pt x="60007" y="9525"/>
                      <a:pt x="88582" y="0"/>
                      <a:pt x="123825" y="0"/>
                    </a:cubicBezTo>
                    <a:cubicBezTo>
                      <a:pt x="165735" y="0"/>
                      <a:pt x="197167" y="13335"/>
                      <a:pt x="218122" y="40957"/>
                    </a:cubicBezTo>
                    <a:cubicBezTo>
                      <a:pt x="237172" y="65722"/>
                      <a:pt x="247650" y="100013"/>
                      <a:pt x="247650" y="144780"/>
                    </a:cubicBezTo>
                    <a:lnTo>
                      <a:pt x="72390" y="144780"/>
                    </a:lnTo>
                    <a:cubicBezTo>
                      <a:pt x="77153" y="183833"/>
                      <a:pt x="96203" y="203835"/>
                      <a:pt x="129540" y="203835"/>
                    </a:cubicBezTo>
                    <a:cubicBezTo>
                      <a:pt x="140017" y="203835"/>
                      <a:pt x="149542" y="201930"/>
                      <a:pt x="157163" y="197168"/>
                    </a:cubicBezTo>
                    <a:cubicBezTo>
                      <a:pt x="164782" y="192405"/>
                      <a:pt x="168592" y="184785"/>
                      <a:pt x="170497" y="176213"/>
                    </a:cubicBezTo>
                    <a:close/>
                    <a:moveTo>
                      <a:pt x="121920" y="44768"/>
                    </a:moveTo>
                    <a:cubicBezTo>
                      <a:pt x="92392" y="44768"/>
                      <a:pt x="76200" y="63818"/>
                      <a:pt x="72390" y="101918"/>
                    </a:cubicBezTo>
                    <a:lnTo>
                      <a:pt x="173355" y="101918"/>
                    </a:lnTo>
                    <a:cubicBezTo>
                      <a:pt x="171450" y="63818"/>
                      <a:pt x="154305" y="44768"/>
                      <a:pt x="121920" y="44768"/>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4" name="Freeform: Shape 23">
                <a:extLst>
                  <a:ext uri="{FF2B5EF4-FFF2-40B4-BE49-F238E27FC236}">
                    <a16:creationId xmlns:a16="http://schemas.microsoft.com/office/drawing/2014/main" id="{44F3F178-9A7F-42B2-A659-A9EFAFEEB18E}"/>
                  </a:ext>
                </a:extLst>
              </p:cNvPr>
              <p:cNvSpPr/>
              <p:nvPr/>
            </p:nvSpPr>
            <p:spPr>
              <a:xfrm>
                <a:off x="7614607" y="3643735"/>
                <a:ext cx="152400" cy="247650"/>
              </a:xfrm>
              <a:custGeom>
                <a:avLst/>
                <a:gdLst>
                  <a:gd name="connsiteX0" fmla="*/ 72390 w 152400"/>
                  <a:gd name="connsiteY0" fmla="*/ 247650 h 247650"/>
                  <a:gd name="connsiteX1" fmla="*/ 0 w 152400"/>
                  <a:gd name="connsiteY1" fmla="*/ 247650 h 247650"/>
                  <a:gd name="connsiteX2" fmla="*/ 0 w 152400"/>
                  <a:gd name="connsiteY2" fmla="*/ 7620 h 247650"/>
                  <a:gd name="connsiteX3" fmla="*/ 60007 w 152400"/>
                  <a:gd name="connsiteY3" fmla="*/ 7620 h 247650"/>
                  <a:gd name="connsiteX4" fmla="*/ 67627 w 152400"/>
                  <a:gd name="connsiteY4" fmla="*/ 43815 h 247650"/>
                  <a:gd name="connsiteX5" fmla="*/ 130493 w 152400"/>
                  <a:gd name="connsiteY5" fmla="*/ 0 h 247650"/>
                  <a:gd name="connsiteX6" fmla="*/ 158115 w 152400"/>
                  <a:gd name="connsiteY6" fmla="*/ 2858 h 247650"/>
                  <a:gd name="connsiteX7" fmla="*/ 158115 w 152400"/>
                  <a:gd name="connsiteY7" fmla="*/ 69533 h 247650"/>
                  <a:gd name="connsiteX8" fmla="*/ 127635 w 152400"/>
                  <a:gd name="connsiteY8" fmla="*/ 64770 h 247650"/>
                  <a:gd name="connsiteX9" fmla="*/ 87630 w 152400"/>
                  <a:gd name="connsiteY9" fmla="*/ 88583 h 247650"/>
                  <a:gd name="connsiteX10" fmla="*/ 73343 w 152400"/>
                  <a:gd name="connsiteY10" fmla="*/ 146685 h 247650"/>
                  <a:gd name="connsiteX11" fmla="*/ 73343 w 152400"/>
                  <a:gd name="connsiteY11"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247650">
                    <a:moveTo>
                      <a:pt x="72390" y="247650"/>
                    </a:moveTo>
                    <a:lnTo>
                      <a:pt x="0" y="247650"/>
                    </a:lnTo>
                    <a:lnTo>
                      <a:pt x="0" y="7620"/>
                    </a:lnTo>
                    <a:lnTo>
                      <a:pt x="60007" y="7620"/>
                    </a:lnTo>
                    <a:lnTo>
                      <a:pt x="67627" y="43815"/>
                    </a:lnTo>
                    <a:cubicBezTo>
                      <a:pt x="80963" y="15240"/>
                      <a:pt x="101918" y="0"/>
                      <a:pt x="130493" y="0"/>
                    </a:cubicBezTo>
                    <a:cubicBezTo>
                      <a:pt x="140970" y="0"/>
                      <a:pt x="150495" y="953"/>
                      <a:pt x="158115" y="2858"/>
                    </a:cubicBezTo>
                    <a:lnTo>
                      <a:pt x="158115" y="69533"/>
                    </a:lnTo>
                    <a:cubicBezTo>
                      <a:pt x="148590" y="66675"/>
                      <a:pt x="138113" y="64770"/>
                      <a:pt x="127635" y="64770"/>
                    </a:cubicBezTo>
                    <a:cubicBezTo>
                      <a:pt x="111443" y="64770"/>
                      <a:pt x="98107" y="72390"/>
                      <a:pt x="87630" y="88583"/>
                    </a:cubicBezTo>
                    <a:cubicBezTo>
                      <a:pt x="78105" y="102870"/>
                      <a:pt x="73343" y="122873"/>
                      <a:pt x="73343" y="146685"/>
                    </a:cubicBezTo>
                    <a:lnTo>
                      <a:pt x="73343" y="247650"/>
                    </a:ln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5" name="Freeform: Shape 24">
                <a:extLst>
                  <a:ext uri="{FF2B5EF4-FFF2-40B4-BE49-F238E27FC236}">
                    <a16:creationId xmlns:a16="http://schemas.microsoft.com/office/drawing/2014/main" id="{C6DEB7E9-6706-4C5F-B271-C7423D03763C}"/>
                  </a:ext>
                </a:extLst>
              </p:cNvPr>
              <p:cNvSpPr/>
              <p:nvPr/>
            </p:nvSpPr>
            <p:spPr>
              <a:xfrm>
                <a:off x="7793677" y="3559915"/>
                <a:ext cx="76200" cy="323850"/>
              </a:xfrm>
              <a:custGeom>
                <a:avLst/>
                <a:gdLst>
                  <a:gd name="connsiteX0" fmla="*/ 78105 w 76200"/>
                  <a:gd name="connsiteY0" fmla="*/ 60960 h 323850"/>
                  <a:gd name="connsiteX1" fmla="*/ 0 w 76200"/>
                  <a:gd name="connsiteY1" fmla="*/ 60960 h 323850"/>
                  <a:gd name="connsiteX2" fmla="*/ 0 w 76200"/>
                  <a:gd name="connsiteY2" fmla="*/ 0 h 323850"/>
                  <a:gd name="connsiteX3" fmla="*/ 77152 w 76200"/>
                  <a:gd name="connsiteY3" fmla="*/ 0 h 323850"/>
                  <a:gd name="connsiteX4" fmla="*/ 77152 w 76200"/>
                  <a:gd name="connsiteY4" fmla="*/ 60960 h 323850"/>
                  <a:gd name="connsiteX5" fmla="*/ 75248 w 76200"/>
                  <a:gd name="connsiteY5" fmla="*/ 331470 h 323850"/>
                  <a:gd name="connsiteX6" fmla="*/ 2857 w 76200"/>
                  <a:gd name="connsiteY6" fmla="*/ 331470 h 323850"/>
                  <a:gd name="connsiteX7" fmla="*/ 2857 w 76200"/>
                  <a:gd name="connsiteY7" fmla="*/ 91440 h 323850"/>
                  <a:gd name="connsiteX8" fmla="*/ 75248 w 76200"/>
                  <a:gd name="connsiteY8" fmla="*/ 91440 h 323850"/>
                  <a:gd name="connsiteX9" fmla="*/ 75248 w 76200"/>
                  <a:gd name="connsiteY9" fmla="*/ 33147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323850">
                    <a:moveTo>
                      <a:pt x="78105" y="60960"/>
                    </a:moveTo>
                    <a:lnTo>
                      <a:pt x="0" y="60960"/>
                    </a:lnTo>
                    <a:lnTo>
                      <a:pt x="0" y="0"/>
                    </a:lnTo>
                    <a:lnTo>
                      <a:pt x="77152" y="0"/>
                    </a:lnTo>
                    <a:lnTo>
                      <a:pt x="77152" y="60960"/>
                    </a:lnTo>
                    <a:close/>
                    <a:moveTo>
                      <a:pt x="75248" y="331470"/>
                    </a:moveTo>
                    <a:lnTo>
                      <a:pt x="2857" y="331470"/>
                    </a:lnTo>
                    <a:lnTo>
                      <a:pt x="2857" y="91440"/>
                    </a:lnTo>
                    <a:lnTo>
                      <a:pt x="75248" y="91440"/>
                    </a:lnTo>
                    <a:lnTo>
                      <a:pt x="75248" y="331470"/>
                    </a:ln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6" name="Freeform: Shape 25">
                <a:extLst>
                  <a:ext uri="{FF2B5EF4-FFF2-40B4-BE49-F238E27FC236}">
                    <a16:creationId xmlns:a16="http://schemas.microsoft.com/office/drawing/2014/main" id="{95A062F9-FA01-4CE8-90EC-8589B31E96CE}"/>
                  </a:ext>
                </a:extLst>
              </p:cNvPr>
              <p:cNvSpPr/>
              <p:nvPr/>
            </p:nvSpPr>
            <p:spPr>
              <a:xfrm>
                <a:off x="7907025" y="3645640"/>
                <a:ext cx="247650" cy="247650"/>
              </a:xfrm>
              <a:custGeom>
                <a:avLst/>
                <a:gdLst>
                  <a:gd name="connsiteX0" fmla="*/ 170497 w 247650"/>
                  <a:gd name="connsiteY0" fmla="*/ 176213 h 247650"/>
                  <a:gd name="connsiteX1" fmla="*/ 243840 w 247650"/>
                  <a:gd name="connsiteY1" fmla="*/ 176213 h 247650"/>
                  <a:gd name="connsiteX2" fmla="*/ 203835 w 247650"/>
                  <a:gd name="connsiteY2" fmla="*/ 234315 h 247650"/>
                  <a:gd name="connsiteX3" fmla="*/ 125730 w 247650"/>
                  <a:gd name="connsiteY3" fmla="*/ 253365 h 247650"/>
                  <a:gd name="connsiteX4" fmla="*/ 30480 w 247650"/>
                  <a:gd name="connsiteY4" fmla="*/ 215265 h 247650"/>
                  <a:gd name="connsiteX5" fmla="*/ 0 w 247650"/>
                  <a:gd name="connsiteY5" fmla="*/ 126682 h 247650"/>
                  <a:gd name="connsiteX6" fmla="*/ 38100 w 247650"/>
                  <a:gd name="connsiteY6" fmla="*/ 28575 h 247650"/>
                  <a:gd name="connsiteX7" fmla="*/ 123825 w 247650"/>
                  <a:gd name="connsiteY7" fmla="*/ 0 h 247650"/>
                  <a:gd name="connsiteX8" fmla="*/ 218122 w 247650"/>
                  <a:gd name="connsiteY8" fmla="*/ 40957 h 247650"/>
                  <a:gd name="connsiteX9" fmla="*/ 247650 w 247650"/>
                  <a:gd name="connsiteY9" fmla="*/ 144780 h 247650"/>
                  <a:gd name="connsiteX10" fmla="*/ 73342 w 247650"/>
                  <a:gd name="connsiteY10" fmla="*/ 144780 h 247650"/>
                  <a:gd name="connsiteX11" fmla="*/ 130492 w 247650"/>
                  <a:gd name="connsiteY11" fmla="*/ 203835 h 247650"/>
                  <a:gd name="connsiteX12" fmla="*/ 158115 w 247650"/>
                  <a:gd name="connsiteY12" fmla="*/ 197168 h 247650"/>
                  <a:gd name="connsiteX13" fmla="*/ 170497 w 247650"/>
                  <a:gd name="connsiteY13" fmla="*/ 176213 h 247650"/>
                  <a:gd name="connsiteX14" fmla="*/ 120967 w 247650"/>
                  <a:gd name="connsiteY14" fmla="*/ 44768 h 247650"/>
                  <a:gd name="connsiteX15" fmla="*/ 71438 w 247650"/>
                  <a:gd name="connsiteY15" fmla="*/ 101918 h 247650"/>
                  <a:gd name="connsiteX16" fmla="*/ 172402 w 247650"/>
                  <a:gd name="connsiteY16" fmla="*/ 101918 h 247650"/>
                  <a:gd name="connsiteX17" fmla="*/ 120967 w 247650"/>
                  <a:gd name="connsiteY17" fmla="*/ 4476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50" h="247650">
                    <a:moveTo>
                      <a:pt x="170497" y="176213"/>
                    </a:moveTo>
                    <a:lnTo>
                      <a:pt x="243840" y="176213"/>
                    </a:lnTo>
                    <a:cubicBezTo>
                      <a:pt x="238125" y="200978"/>
                      <a:pt x="223838" y="220980"/>
                      <a:pt x="203835" y="234315"/>
                    </a:cubicBezTo>
                    <a:cubicBezTo>
                      <a:pt x="183832" y="246697"/>
                      <a:pt x="157163" y="253365"/>
                      <a:pt x="125730" y="253365"/>
                    </a:cubicBezTo>
                    <a:cubicBezTo>
                      <a:pt x="84772" y="253365"/>
                      <a:pt x="53340" y="240983"/>
                      <a:pt x="30480" y="215265"/>
                    </a:cubicBezTo>
                    <a:cubicBezTo>
                      <a:pt x="9525" y="192405"/>
                      <a:pt x="0" y="162878"/>
                      <a:pt x="0" y="126682"/>
                    </a:cubicBezTo>
                    <a:cubicBezTo>
                      <a:pt x="0" y="83820"/>
                      <a:pt x="12382" y="50482"/>
                      <a:pt x="38100" y="28575"/>
                    </a:cubicBezTo>
                    <a:cubicBezTo>
                      <a:pt x="60007" y="9525"/>
                      <a:pt x="88582" y="0"/>
                      <a:pt x="123825" y="0"/>
                    </a:cubicBezTo>
                    <a:cubicBezTo>
                      <a:pt x="165735" y="0"/>
                      <a:pt x="197167" y="13335"/>
                      <a:pt x="218122" y="40957"/>
                    </a:cubicBezTo>
                    <a:cubicBezTo>
                      <a:pt x="237172" y="65722"/>
                      <a:pt x="247650" y="100013"/>
                      <a:pt x="247650" y="144780"/>
                    </a:cubicBezTo>
                    <a:lnTo>
                      <a:pt x="73342" y="144780"/>
                    </a:lnTo>
                    <a:cubicBezTo>
                      <a:pt x="78105" y="183833"/>
                      <a:pt x="97155" y="203835"/>
                      <a:pt x="130492" y="203835"/>
                    </a:cubicBezTo>
                    <a:cubicBezTo>
                      <a:pt x="140970" y="203835"/>
                      <a:pt x="150495" y="201930"/>
                      <a:pt x="158115" y="197168"/>
                    </a:cubicBezTo>
                    <a:cubicBezTo>
                      <a:pt x="165735" y="192405"/>
                      <a:pt x="167640" y="184785"/>
                      <a:pt x="170497" y="176213"/>
                    </a:cubicBezTo>
                    <a:close/>
                    <a:moveTo>
                      <a:pt x="120967" y="44768"/>
                    </a:moveTo>
                    <a:cubicBezTo>
                      <a:pt x="91440" y="44768"/>
                      <a:pt x="75247" y="63818"/>
                      <a:pt x="71438" y="101918"/>
                    </a:cubicBezTo>
                    <a:lnTo>
                      <a:pt x="172402" y="101918"/>
                    </a:lnTo>
                    <a:cubicBezTo>
                      <a:pt x="170497" y="63818"/>
                      <a:pt x="153352" y="44768"/>
                      <a:pt x="120967" y="44768"/>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7" name="Freeform: Shape 26">
                <a:extLst>
                  <a:ext uri="{FF2B5EF4-FFF2-40B4-BE49-F238E27FC236}">
                    <a16:creationId xmlns:a16="http://schemas.microsoft.com/office/drawing/2014/main" id="{657CA19F-91C2-4AD4-A596-6465D36C1560}"/>
                  </a:ext>
                </a:extLst>
              </p:cNvPr>
              <p:cNvSpPr/>
              <p:nvPr/>
            </p:nvSpPr>
            <p:spPr>
              <a:xfrm>
                <a:off x="8188965" y="3644688"/>
                <a:ext cx="228600" cy="238125"/>
              </a:xfrm>
              <a:custGeom>
                <a:avLst/>
                <a:gdLst>
                  <a:gd name="connsiteX0" fmla="*/ 72390 w 228600"/>
                  <a:gd name="connsiteY0" fmla="*/ 246697 h 238125"/>
                  <a:gd name="connsiteX1" fmla="*/ 0 w 228600"/>
                  <a:gd name="connsiteY1" fmla="*/ 246697 h 238125"/>
                  <a:gd name="connsiteX2" fmla="*/ 0 w 228600"/>
                  <a:gd name="connsiteY2" fmla="*/ 6668 h 238125"/>
                  <a:gd name="connsiteX3" fmla="*/ 59055 w 228600"/>
                  <a:gd name="connsiteY3" fmla="*/ 6668 h 238125"/>
                  <a:gd name="connsiteX4" fmla="*/ 65723 w 228600"/>
                  <a:gd name="connsiteY4" fmla="*/ 33338 h 238125"/>
                  <a:gd name="connsiteX5" fmla="*/ 139065 w 228600"/>
                  <a:gd name="connsiteY5" fmla="*/ 0 h 238125"/>
                  <a:gd name="connsiteX6" fmla="*/ 207645 w 228600"/>
                  <a:gd name="connsiteY6" fmla="*/ 27622 h 238125"/>
                  <a:gd name="connsiteX7" fmla="*/ 228600 w 228600"/>
                  <a:gd name="connsiteY7" fmla="*/ 92393 h 238125"/>
                  <a:gd name="connsiteX8" fmla="*/ 228600 w 228600"/>
                  <a:gd name="connsiteY8" fmla="*/ 247650 h 238125"/>
                  <a:gd name="connsiteX9" fmla="*/ 157163 w 228600"/>
                  <a:gd name="connsiteY9" fmla="*/ 247650 h 238125"/>
                  <a:gd name="connsiteX10" fmla="*/ 157163 w 228600"/>
                  <a:gd name="connsiteY10" fmla="*/ 95250 h 238125"/>
                  <a:gd name="connsiteX11" fmla="*/ 120015 w 228600"/>
                  <a:gd name="connsiteY11" fmla="*/ 51435 h 238125"/>
                  <a:gd name="connsiteX12" fmla="*/ 83820 w 228600"/>
                  <a:gd name="connsiteY12" fmla="*/ 67628 h 238125"/>
                  <a:gd name="connsiteX13" fmla="*/ 71438 w 228600"/>
                  <a:gd name="connsiteY13" fmla="*/ 104775 h 238125"/>
                  <a:gd name="connsiteX14" fmla="*/ 71438 w 228600"/>
                  <a:gd name="connsiteY14" fmla="*/ 246697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38125">
                    <a:moveTo>
                      <a:pt x="72390" y="246697"/>
                    </a:moveTo>
                    <a:lnTo>
                      <a:pt x="0" y="246697"/>
                    </a:lnTo>
                    <a:lnTo>
                      <a:pt x="0" y="6668"/>
                    </a:lnTo>
                    <a:lnTo>
                      <a:pt x="59055" y="6668"/>
                    </a:lnTo>
                    <a:lnTo>
                      <a:pt x="65723" y="33338"/>
                    </a:lnTo>
                    <a:cubicBezTo>
                      <a:pt x="82868" y="11430"/>
                      <a:pt x="107632" y="0"/>
                      <a:pt x="139065" y="0"/>
                    </a:cubicBezTo>
                    <a:cubicBezTo>
                      <a:pt x="168593" y="0"/>
                      <a:pt x="191452" y="9525"/>
                      <a:pt x="207645" y="27622"/>
                    </a:cubicBezTo>
                    <a:cubicBezTo>
                      <a:pt x="221932" y="43815"/>
                      <a:pt x="228600" y="64770"/>
                      <a:pt x="228600" y="92393"/>
                    </a:cubicBezTo>
                    <a:lnTo>
                      <a:pt x="228600" y="247650"/>
                    </a:lnTo>
                    <a:lnTo>
                      <a:pt x="157163" y="247650"/>
                    </a:lnTo>
                    <a:lnTo>
                      <a:pt x="157163" y="95250"/>
                    </a:lnTo>
                    <a:cubicBezTo>
                      <a:pt x="157163" y="65722"/>
                      <a:pt x="144780" y="51435"/>
                      <a:pt x="120015" y="51435"/>
                    </a:cubicBezTo>
                    <a:cubicBezTo>
                      <a:pt x="104775" y="51435"/>
                      <a:pt x="93345" y="57150"/>
                      <a:pt x="83820" y="67628"/>
                    </a:cubicBezTo>
                    <a:cubicBezTo>
                      <a:pt x="76200" y="77153"/>
                      <a:pt x="71438" y="89535"/>
                      <a:pt x="71438" y="104775"/>
                    </a:cubicBezTo>
                    <a:lnTo>
                      <a:pt x="71438" y="246697"/>
                    </a:ln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8" name="Freeform: Shape 27">
                <a:extLst>
                  <a:ext uri="{FF2B5EF4-FFF2-40B4-BE49-F238E27FC236}">
                    <a16:creationId xmlns:a16="http://schemas.microsoft.com/office/drawing/2014/main" id="{1DB4FF96-DDBB-4849-B539-FD06C513DCCD}"/>
                  </a:ext>
                </a:extLst>
              </p:cNvPr>
              <p:cNvSpPr/>
              <p:nvPr/>
            </p:nvSpPr>
            <p:spPr>
              <a:xfrm>
                <a:off x="8453759" y="3644688"/>
                <a:ext cx="238125" cy="247650"/>
              </a:xfrm>
              <a:custGeom>
                <a:avLst/>
                <a:gdLst>
                  <a:gd name="connsiteX0" fmla="*/ 166688 w 238125"/>
                  <a:gd name="connsiteY0" fmla="*/ 166687 h 247650"/>
                  <a:gd name="connsiteX1" fmla="*/ 241935 w 238125"/>
                  <a:gd name="connsiteY1" fmla="*/ 166687 h 247650"/>
                  <a:gd name="connsiteX2" fmla="*/ 200025 w 238125"/>
                  <a:gd name="connsiteY2" fmla="*/ 231458 h 247650"/>
                  <a:gd name="connsiteX3" fmla="*/ 121920 w 238125"/>
                  <a:gd name="connsiteY3" fmla="*/ 253365 h 247650"/>
                  <a:gd name="connsiteX4" fmla="*/ 27623 w 238125"/>
                  <a:gd name="connsiteY4" fmla="*/ 216218 h 247650"/>
                  <a:gd name="connsiteX5" fmla="*/ 0 w 238125"/>
                  <a:gd name="connsiteY5" fmla="*/ 128587 h 247650"/>
                  <a:gd name="connsiteX6" fmla="*/ 38100 w 238125"/>
                  <a:gd name="connsiteY6" fmla="*/ 29527 h 247650"/>
                  <a:gd name="connsiteX7" fmla="*/ 123825 w 238125"/>
                  <a:gd name="connsiteY7" fmla="*/ 0 h 247650"/>
                  <a:gd name="connsiteX8" fmla="*/ 207645 w 238125"/>
                  <a:gd name="connsiteY8" fmla="*/ 25718 h 247650"/>
                  <a:gd name="connsiteX9" fmla="*/ 242888 w 238125"/>
                  <a:gd name="connsiteY9" fmla="*/ 80962 h 247650"/>
                  <a:gd name="connsiteX10" fmla="*/ 167640 w 238125"/>
                  <a:gd name="connsiteY10" fmla="*/ 80962 h 247650"/>
                  <a:gd name="connsiteX11" fmla="*/ 152400 w 238125"/>
                  <a:gd name="connsiteY11" fmla="*/ 58103 h 247650"/>
                  <a:gd name="connsiteX12" fmla="*/ 126682 w 238125"/>
                  <a:gd name="connsiteY12" fmla="*/ 49530 h 247650"/>
                  <a:gd name="connsiteX13" fmla="*/ 76200 w 238125"/>
                  <a:gd name="connsiteY13" fmla="*/ 131445 h 247650"/>
                  <a:gd name="connsiteX14" fmla="*/ 91440 w 238125"/>
                  <a:gd name="connsiteY14" fmla="*/ 190500 h 247650"/>
                  <a:gd name="connsiteX15" fmla="*/ 123825 w 238125"/>
                  <a:gd name="connsiteY15" fmla="*/ 205740 h 247650"/>
                  <a:gd name="connsiteX16" fmla="*/ 166688 w 238125"/>
                  <a:gd name="connsiteY16" fmla="*/ 166687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125" h="247650">
                    <a:moveTo>
                      <a:pt x="166688" y="166687"/>
                    </a:moveTo>
                    <a:lnTo>
                      <a:pt x="241935" y="166687"/>
                    </a:lnTo>
                    <a:cubicBezTo>
                      <a:pt x="235268" y="195262"/>
                      <a:pt x="221932" y="216218"/>
                      <a:pt x="200025" y="231458"/>
                    </a:cubicBezTo>
                    <a:cubicBezTo>
                      <a:pt x="180023" y="245745"/>
                      <a:pt x="153353" y="253365"/>
                      <a:pt x="121920" y="253365"/>
                    </a:cubicBezTo>
                    <a:cubicBezTo>
                      <a:pt x="80010" y="253365"/>
                      <a:pt x="48578" y="240983"/>
                      <a:pt x="27623" y="216218"/>
                    </a:cubicBezTo>
                    <a:cubicBezTo>
                      <a:pt x="9525" y="195262"/>
                      <a:pt x="0" y="165735"/>
                      <a:pt x="0" y="128587"/>
                    </a:cubicBezTo>
                    <a:cubicBezTo>
                      <a:pt x="0" y="85725"/>
                      <a:pt x="12382" y="52387"/>
                      <a:pt x="38100" y="29527"/>
                    </a:cubicBezTo>
                    <a:cubicBezTo>
                      <a:pt x="60007" y="9525"/>
                      <a:pt x="87630" y="0"/>
                      <a:pt x="123825" y="0"/>
                    </a:cubicBezTo>
                    <a:cubicBezTo>
                      <a:pt x="157163" y="0"/>
                      <a:pt x="184785" y="8572"/>
                      <a:pt x="207645" y="25718"/>
                    </a:cubicBezTo>
                    <a:cubicBezTo>
                      <a:pt x="226695" y="40005"/>
                      <a:pt x="238125" y="59055"/>
                      <a:pt x="242888" y="80962"/>
                    </a:cubicBezTo>
                    <a:lnTo>
                      <a:pt x="167640" y="80962"/>
                    </a:lnTo>
                    <a:cubicBezTo>
                      <a:pt x="164782" y="71437"/>
                      <a:pt x="160020" y="63818"/>
                      <a:pt x="152400" y="58103"/>
                    </a:cubicBezTo>
                    <a:cubicBezTo>
                      <a:pt x="144780" y="52387"/>
                      <a:pt x="136207" y="49530"/>
                      <a:pt x="126682" y="49530"/>
                    </a:cubicBezTo>
                    <a:cubicBezTo>
                      <a:pt x="92393" y="49530"/>
                      <a:pt x="76200" y="77153"/>
                      <a:pt x="76200" y="131445"/>
                    </a:cubicBezTo>
                    <a:cubicBezTo>
                      <a:pt x="76200" y="157162"/>
                      <a:pt x="80963" y="177165"/>
                      <a:pt x="91440" y="190500"/>
                    </a:cubicBezTo>
                    <a:cubicBezTo>
                      <a:pt x="100013" y="200978"/>
                      <a:pt x="110490" y="205740"/>
                      <a:pt x="123825" y="205740"/>
                    </a:cubicBezTo>
                    <a:cubicBezTo>
                      <a:pt x="144780" y="204787"/>
                      <a:pt x="159068" y="192405"/>
                      <a:pt x="166688" y="166687"/>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sp>
            <p:nvSpPr>
              <p:cNvPr id="29" name="Freeform: Shape 28">
                <a:extLst>
                  <a:ext uri="{FF2B5EF4-FFF2-40B4-BE49-F238E27FC236}">
                    <a16:creationId xmlns:a16="http://schemas.microsoft.com/office/drawing/2014/main" id="{8B1EC5E7-7FFA-4DF0-BD79-7A18F4EC7C8A}"/>
                  </a:ext>
                </a:extLst>
              </p:cNvPr>
              <p:cNvSpPr/>
              <p:nvPr/>
            </p:nvSpPr>
            <p:spPr>
              <a:xfrm>
                <a:off x="8721412" y="3645640"/>
                <a:ext cx="238125" cy="247650"/>
              </a:xfrm>
              <a:custGeom>
                <a:avLst/>
                <a:gdLst>
                  <a:gd name="connsiteX0" fmla="*/ 170497 w 238125"/>
                  <a:gd name="connsiteY0" fmla="*/ 176213 h 247650"/>
                  <a:gd name="connsiteX1" fmla="*/ 243840 w 238125"/>
                  <a:gd name="connsiteY1" fmla="*/ 176213 h 247650"/>
                  <a:gd name="connsiteX2" fmla="*/ 203835 w 238125"/>
                  <a:gd name="connsiteY2" fmla="*/ 234315 h 247650"/>
                  <a:gd name="connsiteX3" fmla="*/ 125730 w 238125"/>
                  <a:gd name="connsiteY3" fmla="*/ 253365 h 247650"/>
                  <a:gd name="connsiteX4" fmla="*/ 30480 w 238125"/>
                  <a:gd name="connsiteY4" fmla="*/ 215265 h 247650"/>
                  <a:gd name="connsiteX5" fmla="*/ 0 w 238125"/>
                  <a:gd name="connsiteY5" fmla="*/ 126682 h 247650"/>
                  <a:gd name="connsiteX6" fmla="*/ 38100 w 238125"/>
                  <a:gd name="connsiteY6" fmla="*/ 28575 h 247650"/>
                  <a:gd name="connsiteX7" fmla="*/ 123825 w 238125"/>
                  <a:gd name="connsiteY7" fmla="*/ 0 h 247650"/>
                  <a:gd name="connsiteX8" fmla="*/ 218122 w 238125"/>
                  <a:gd name="connsiteY8" fmla="*/ 40957 h 247650"/>
                  <a:gd name="connsiteX9" fmla="*/ 246697 w 238125"/>
                  <a:gd name="connsiteY9" fmla="*/ 144780 h 247650"/>
                  <a:gd name="connsiteX10" fmla="*/ 72390 w 238125"/>
                  <a:gd name="connsiteY10" fmla="*/ 144780 h 247650"/>
                  <a:gd name="connsiteX11" fmla="*/ 129540 w 238125"/>
                  <a:gd name="connsiteY11" fmla="*/ 203835 h 247650"/>
                  <a:gd name="connsiteX12" fmla="*/ 157163 w 238125"/>
                  <a:gd name="connsiteY12" fmla="*/ 197168 h 247650"/>
                  <a:gd name="connsiteX13" fmla="*/ 170497 w 238125"/>
                  <a:gd name="connsiteY13" fmla="*/ 176213 h 247650"/>
                  <a:gd name="connsiteX14" fmla="*/ 121920 w 238125"/>
                  <a:gd name="connsiteY14" fmla="*/ 44768 h 247650"/>
                  <a:gd name="connsiteX15" fmla="*/ 72390 w 238125"/>
                  <a:gd name="connsiteY15" fmla="*/ 101918 h 247650"/>
                  <a:gd name="connsiteX16" fmla="*/ 173355 w 238125"/>
                  <a:gd name="connsiteY16" fmla="*/ 101918 h 247650"/>
                  <a:gd name="connsiteX17" fmla="*/ 121920 w 238125"/>
                  <a:gd name="connsiteY17" fmla="*/ 4476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25" h="247650">
                    <a:moveTo>
                      <a:pt x="170497" y="176213"/>
                    </a:moveTo>
                    <a:lnTo>
                      <a:pt x="243840" y="176213"/>
                    </a:lnTo>
                    <a:cubicBezTo>
                      <a:pt x="238125" y="200978"/>
                      <a:pt x="223838" y="220980"/>
                      <a:pt x="203835" y="234315"/>
                    </a:cubicBezTo>
                    <a:cubicBezTo>
                      <a:pt x="183832" y="246697"/>
                      <a:pt x="157163" y="253365"/>
                      <a:pt x="125730" y="253365"/>
                    </a:cubicBezTo>
                    <a:cubicBezTo>
                      <a:pt x="84772" y="253365"/>
                      <a:pt x="53340" y="240983"/>
                      <a:pt x="30480" y="215265"/>
                    </a:cubicBezTo>
                    <a:cubicBezTo>
                      <a:pt x="9525" y="192405"/>
                      <a:pt x="0" y="162878"/>
                      <a:pt x="0" y="126682"/>
                    </a:cubicBezTo>
                    <a:cubicBezTo>
                      <a:pt x="0" y="83820"/>
                      <a:pt x="12382" y="50482"/>
                      <a:pt x="38100" y="28575"/>
                    </a:cubicBezTo>
                    <a:cubicBezTo>
                      <a:pt x="60007" y="9525"/>
                      <a:pt x="88582" y="0"/>
                      <a:pt x="123825" y="0"/>
                    </a:cubicBezTo>
                    <a:cubicBezTo>
                      <a:pt x="165735" y="0"/>
                      <a:pt x="197167" y="13335"/>
                      <a:pt x="218122" y="40957"/>
                    </a:cubicBezTo>
                    <a:cubicBezTo>
                      <a:pt x="237172" y="65722"/>
                      <a:pt x="246697" y="100013"/>
                      <a:pt x="246697" y="144780"/>
                    </a:cubicBezTo>
                    <a:lnTo>
                      <a:pt x="72390" y="144780"/>
                    </a:lnTo>
                    <a:cubicBezTo>
                      <a:pt x="77152" y="183833"/>
                      <a:pt x="96202" y="203835"/>
                      <a:pt x="129540" y="203835"/>
                    </a:cubicBezTo>
                    <a:cubicBezTo>
                      <a:pt x="140017" y="203835"/>
                      <a:pt x="149542" y="201930"/>
                      <a:pt x="157163" y="197168"/>
                    </a:cubicBezTo>
                    <a:cubicBezTo>
                      <a:pt x="163830" y="191453"/>
                      <a:pt x="168592" y="184785"/>
                      <a:pt x="170497" y="176213"/>
                    </a:cubicBezTo>
                    <a:close/>
                    <a:moveTo>
                      <a:pt x="121920" y="44768"/>
                    </a:moveTo>
                    <a:cubicBezTo>
                      <a:pt x="92392" y="44768"/>
                      <a:pt x="76200" y="63818"/>
                      <a:pt x="72390" y="101918"/>
                    </a:cubicBezTo>
                    <a:lnTo>
                      <a:pt x="173355" y="101918"/>
                    </a:lnTo>
                    <a:cubicBezTo>
                      <a:pt x="171450" y="63818"/>
                      <a:pt x="154305" y="44768"/>
                      <a:pt x="121920" y="44768"/>
                    </a:cubicBezTo>
                    <a:close/>
                  </a:path>
                </a:pathLst>
              </a:custGeom>
              <a:solidFill>
                <a:srgbClr val="FFFFFF"/>
              </a:solidFill>
              <a:ln w="9525" cap="flat">
                <a:noFill/>
                <a:prstDash val="solid"/>
                <a:miter/>
              </a:ln>
            </p:spPr>
            <p:txBody>
              <a:bodyPr rtlCol="0" anchor="ctr"/>
              <a:lstStyle/>
              <a:p>
                <a:endParaRPr lang="en-US" sz="1867">
                  <a:latin typeface="CiscoSansTT Light" panose="020B0503020201020303" pitchFamily="34" charset="0"/>
                  <a:cs typeface="CiscoSansTT Light" panose="020B0503020201020303" pitchFamily="34" charset="0"/>
                </a:endParaRPr>
              </a:p>
            </p:txBody>
          </p:sp>
        </p:grpSp>
        <p:pic>
          <p:nvPicPr>
            <p:cNvPr id="6" name="Picture 5">
              <a:extLst>
                <a:ext uri="{FF2B5EF4-FFF2-40B4-BE49-F238E27FC236}">
                  <a16:creationId xmlns:a16="http://schemas.microsoft.com/office/drawing/2014/main" id="{3D48E1E3-5340-4D4A-B34B-F197FEF4CBC0}"/>
                </a:ext>
              </a:extLst>
            </p:cNvPr>
            <p:cNvPicPr>
              <a:picLocks noChangeAspect="1"/>
            </p:cNvPicPr>
            <p:nvPr userDrawn="1"/>
          </p:nvPicPr>
          <p:blipFill>
            <a:blip r:embed="rId2"/>
            <a:stretch>
              <a:fillRect/>
            </a:stretch>
          </p:blipFill>
          <p:spPr>
            <a:xfrm>
              <a:off x="2641883" y="2331434"/>
              <a:ext cx="742128" cy="426578"/>
            </a:xfrm>
            <a:custGeom>
              <a:avLst/>
              <a:gdLst>
                <a:gd name="connsiteX0" fmla="*/ 0 w 1209675"/>
                <a:gd name="connsiteY0" fmla="*/ 0 h 695325"/>
                <a:gd name="connsiteX1" fmla="*/ 1213866 w 1209675"/>
                <a:gd name="connsiteY1" fmla="*/ 0 h 695325"/>
                <a:gd name="connsiteX2" fmla="*/ 1213866 w 1209675"/>
                <a:gd name="connsiteY2" fmla="*/ 699516 h 695325"/>
                <a:gd name="connsiteX3" fmla="*/ 0 w 1209675"/>
                <a:gd name="connsiteY3" fmla="*/ 699516 h 695325"/>
              </a:gdLst>
              <a:ahLst/>
              <a:cxnLst>
                <a:cxn ang="0">
                  <a:pos x="connsiteX0" y="connsiteY0"/>
                </a:cxn>
                <a:cxn ang="0">
                  <a:pos x="connsiteX1" y="connsiteY1"/>
                </a:cxn>
                <a:cxn ang="0">
                  <a:pos x="connsiteX2" y="connsiteY2"/>
                </a:cxn>
                <a:cxn ang="0">
                  <a:pos x="connsiteX3" y="connsiteY3"/>
                </a:cxn>
              </a:cxnLst>
              <a:rect l="l" t="t" r="r" b="b"/>
              <a:pathLst>
                <a:path w="1209675" h="695325">
                  <a:moveTo>
                    <a:pt x="0" y="0"/>
                  </a:moveTo>
                  <a:lnTo>
                    <a:pt x="1213866" y="0"/>
                  </a:lnTo>
                  <a:lnTo>
                    <a:pt x="1213866" y="699516"/>
                  </a:lnTo>
                  <a:lnTo>
                    <a:pt x="0" y="699516"/>
                  </a:lnTo>
                  <a:close/>
                </a:path>
              </a:pathLst>
            </a:custGeom>
            <a:ln/>
          </p:spPr>
        </p:pic>
      </p:grpSp>
    </p:spTree>
    <p:extLst>
      <p:ext uri="{BB962C8B-B14F-4D97-AF65-F5344CB8AC3E}">
        <p14:creationId xmlns:p14="http://schemas.microsoft.com/office/powerpoint/2010/main" val="247618603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Closing Slide" preserve="1">
  <p:cSld name="1_Closing Slide">
    <p:bg>
      <p:bgRef idx="1001">
        <a:schemeClr val="bg2"/>
      </p:bgRef>
    </p:bg>
    <p:spTree>
      <p:nvGrpSpPr>
        <p:cNvPr id="1" name="Shape 172"/>
        <p:cNvGrpSpPr/>
        <p:nvPr/>
      </p:nvGrpSpPr>
      <p:grpSpPr>
        <a:xfrm>
          <a:off x="0" y="0"/>
          <a:ext cx="0" cy="0"/>
          <a:chOff x="0" y="0"/>
          <a:chExt cx="0" cy="0"/>
        </a:xfrm>
      </p:grpSpPr>
      <p:pic>
        <p:nvPicPr>
          <p:cNvPr id="4" name="Picture 3">
            <a:extLst>
              <a:ext uri="{FF2B5EF4-FFF2-40B4-BE49-F238E27FC236}">
                <a16:creationId xmlns:a16="http://schemas.microsoft.com/office/drawing/2014/main" id="{6BF3AF67-12D7-4D88-BCCE-10648527FACB}"/>
              </a:ext>
            </a:extLst>
          </p:cNvPr>
          <p:cNvPicPr>
            <a:picLocks noChangeAspect="1"/>
          </p:cNvPicPr>
          <p:nvPr userDrawn="1"/>
        </p:nvPicPr>
        <p:blipFill>
          <a:blip r:embed="rId2"/>
          <a:stretch>
            <a:fillRect/>
          </a:stretch>
        </p:blipFill>
        <p:spPr>
          <a:xfrm>
            <a:off x="3889001" y="2184017"/>
            <a:ext cx="1366000" cy="785181"/>
          </a:xfrm>
          <a:custGeom>
            <a:avLst/>
            <a:gdLst>
              <a:gd name="connsiteX0" fmla="*/ 0 w 1366000"/>
              <a:gd name="connsiteY0" fmla="*/ 0 h 785181"/>
              <a:gd name="connsiteX1" fmla="*/ 1370733 w 1366000"/>
              <a:gd name="connsiteY1" fmla="*/ 0 h 785181"/>
              <a:gd name="connsiteX2" fmla="*/ 1370733 w 1366000"/>
              <a:gd name="connsiteY2" fmla="*/ 789914 h 785181"/>
              <a:gd name="connsiteX3" fmla="*/ 0 w 1366000"/>
              <a:gd name="connsiteY3" fmla="*/ 789914 h 785181"/>
            </a:gdLst>
            <a:ahLst/>
            <a:cxnLst>
              <a:cxn ang="0">
                <a:pos x="connsiteX0" y="connsiteY0"/>
              </a:cxn>
              <a:cxn ang="0">
                <a:pos x="connsiteX1" y="connsiteY1"/>
              </a:cxn>
              <a:cxn ang="0">
                <a:pos x="connsiteX2" y="connsiteY2"/>
              </a:cxn>
              <a:cxn ang="0">
                <a:pos x="connsiteX3" y="connsiteY3"/>
              </a:cxn>
            </a:cxnLst>
            <a:rect l="l" t="t" r="r" b="b"/>
            <a:pathLst>
              <a:path w="1366000" h="785181">
                <a:moveTo>
                  <a:pt x="0" y="0"/>
                </a:moveTo>
                <a:lnTo>
                  <a:pt x="1370733" y="0"/>
                </a:lnTo>
                <a:lnTo>
                  <a:pt x="1370733" y="789914"/>
                </a:lnTo>
                <a:lnTo>
                  <a:pt x="0" y="789914"/>
                </a:lnTo>
                <a:close/>
              </a:path>
            </a:pathLst>
          </a:custGeom>
          <a:ln/>
        </p:spPr>
      </p:pic>
    </p:spTree>
    <p:extLst>
      <p:ext uri="{BB962C8B-B14F-4D97-AF65-F5344CB8AC3E}">
        <p14:creationId xmlns:p14="http://schemas.microsoft.com/office/powerpoint/2010/main" val="267592165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B42ACD8F-CFFE-CE4A-853F-583D069DE65C}"/>
              </a:ext>
            </a:extLst>
          </p:cNvPr>
          <p:cNvSpPr>
            <a:spLocks noGrp="1"/>
          </p:cNvSpPr>
          <p:nvPr>
            <p:ph type="body" sz="quarter" idx="10"/>
          </p:nvPr>
        </p:nvSpPr>
        <p:spPr>
          <a:xfrm>
            <a:off x="539749" y="2571751"/>
            <a:ext cx="3098801" cy="1081088"/>
          </a:xfrm>
          <a:prstGeom prst="rect">
            <a:avLst/>
          </a:prstGeom>
        </p:spPr>
        <p:txBody>
          <a:bodyPr/>
          <a:lstStyle>
            <a:lvl1pPr>
              <a:defRPr sz="1100" b="0" i="0">
                <a:solidFill>
                  <a:schemeClr val="tx1"/>
                </a:solidFill>
                <a:latin typeface="CiscoSansTT ExtraLight" panose="020B0303020201020303" pitchFamily="34" charset="0"/>
                <a:cs typeface="CiscoSansTT ExtraLight" panose="020B0303020201020303" pitchFamily="34" charset="0"/>
              </a:defRPr>
            </a:lvl1pPr>
            <a:lvl2pPr>
              <a:defRPr sz="1100" b="0" i="0">
                <a:solidFill>
                  <a:schemeClr val="tx1"/>
                </a:solidFill>
                <a:latin typeface="CiscoSansTT ExtraLight" panose="020B0303020201020303" pitchFamily="34" charset="0"/>
                <a:cs typeface="CiscoSansTT ExtraLight" panose="020B0303020201020303" pitchFamily="34" charset="0"/>
              </a:defRPr>
            </a:lvl2pPr>
            <a:lvl3pPr>
              <a:defRPr sz="1100" b="0" i="0">
                <a:solidFill>
                  <a:schemeClr val="tx1"/>
                </a:solidFill>
                <a:latin typeface="CiscoSansTT ExtraLight" panose="020B0303020201020303" pitchFamily="34" charset="0"/>
                <a:cs typeface="CiscoSansTT ExtraLight" panose="020B0303020201020303" pitchFamily="34" charset="0"/>
              </a:defRPr>
            </a:lvl3pPr>
            <a:lvl4pPr>
              <a:defRPr sz="1100" b="0" i="0">
                <a:solidFill>
                  <a:schemeClr val="tx1"/>
                </a:solidFill>
                <a:latin typeface="CiscoSansTT ExtraLight" panose="020B0303020201020303" pitchFamily="34" charset="0"/>
                <a:cs typeface="CiscoSansTT ExtraLight" panose="020B0303020201020303" pitchFamily="34" charset="0"/>
              </a:defRPr>
            </a:lvl4pPr>
            <a:lvl5pPr>
              <a:defRPr sz="1100" b="0" i="0">
                <a:solidFill>
                  <a:schemeClr val="tx1"/>
                </a:solidFill>
                <a:latin typeface="CiscoSansTT ExtraLight" panose="020B0303020201020303" pitchFamily="34" charset="0"/>
                <a:cs typeface="CiscoSansTT ExtraLight" panose="020B0303020201020303" pitchFamily="34" charset="0"/>
              </a:defRPr>
            </a:lvl5pPr>
          </a:lstStyle>
          <a:p>
            <a:pPr>
              <a:lnSpc>
                <a:spcPct val="115000"/>
              </a:lnSpc>
            </a:pPr>
            <a:endParaRPr lang="en-US" sz="1100" dirty="0">
              <a:solidFill>
                <a:schemeClr val="tx1"/>
              </a:solidFill>
              <a:latin typeface="CiscoSansTT ExtraLight" panose="020B0303020201020303" pitchFamily="34" charset="0"/>
              <a:cs typeface="CiscoSansTT ExtraLight" panose="020B0303020201020303" pitchFamily="34" charset="0"/>
              <a:sym typeface="Helvetica Neue Light"/>
            </a:endParaRPr>
          </a:p>
        </p:txBody>
      </p:sp>
      <p:sp>
        <p:nvSpPr>
          <p:cNvPr id="2" name="Title 1">
            <a:extLst>
              <a:ext uri="{FF2B5EF4-FFF2-40B4-BE49-F238E27FC236}">
                <a16:creationId xmlns:a16="http://schemas.microsoft.com/office/drawing/2014/main" id="{A8882533-A64D-440E-9224-3F3A545BC47F}"/>
              </a:ext>
            </a:extLst>
          </p:cNvPr>
          <p:cNvSpPr>
            <a:spLocks noGrp="1"/>
          </p:cNvSpPr>
          <p:nvPr>
            <p:ph type="title"/>
          </p:nvPr>
        </p:nvSpPr>
        <p:spPr>
          <a:xfrm>
            <a:off x="539750" y="1552575"/>
            <a:ext cx="3098800" cy="1019175"/>
          </a:xfrm>
        </p:spPr>
        <p:txBody>
          <a:bodyPr/>
          <a:lstStyle/>
          <a:p>
            <a:r>
              <a:rPr lang="en-US" dirty="0"/>
              <a:t>Click to edit Master title style</a:t>
            </a:r>
          </a:p>
        </p:txBody>
      </p:sp>
    </p:spTree>
    <p:extLst>
      <p:ext uri="{BB962C8B-B14F-4D97-AF65-F5344CB8AC3E}">
        <p14:creationId xmlns:p14="http://schemas.microsoft.com/office/powerpoint/2010/main" val="6514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op Cen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5C93-3A8E-4484-97CA-9286E439C1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4734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losing Slide" preserve="1">
  <p:cSld name="1_Closing Slide">
    <p:bg>
      <p:bgRef idx="1001">
        <a:schemeClr val="bg2"/>
      </p:bgRef>
    </p:bg>
    <p:spTree>
      <p:nvGrpSpPr>
        <p:cNvPr id="1" name="Shape 172"/>
        <p:cNvGrpSpPr/>
        <p:nvPr/>
      </p:nvGrpSpPr>
      <p:grpSpPr>
        <a:xfrm>
          <a:off x="0" y="0"/>
          <a:ext cx="0" cy="0"/>
          <a:chOff x="0" y="0"/>
          <a:chExt cx="0" cy="0"/>
        </a:xfrm>
      </p:grpSpPr>
      <p:grpSp>
        <p:nvGrpSpPr>
          <p:cNvPr id="3" name="Group 2">
            <a:extLst>
              <a:ext uri="{FF2B5EF4-FFF2-40B4-BE49-F238E27FC236}">
                <a16:creationId xmlns:a16="http://schemas.microsoft.com/office/drawing/2014/main" id="{F2E8120F-5B0E-4DE5-B130-9C49D2B24A32}"/>
              </a:ext>
            </a:extLst>
          </p:cNvPr>
          <p:cNvGrpSpPr/>
          <p:nvPr userDrawn="1"/>
        </p:nvGrpSpPr>
        <p:grpSpPr>
          <a:xfrm>
            <a:off x="2641883" y="2294063"/>
            <a:ext cx="3860235" cy="543449"/>
            <a:chOff x="2641883" y="2294063"/>
            <a:chExt cx="3860235" cy="543449"/>
          </a:xfrm>
        </p:grpSpPr>
        <p:grpSp>
          <p:nvGrpSpPr>
            <p:cNvPr id="5" name="Graphic 29">
              <a:extLst>
                <a:ext uri="{FF2B5EF4-FFF2-40B4-BE49-F238E27FC236}">
                  <a16:creationId xmlns:a16="http://schemas.microsoft.com/office/drawing/2014/main" id="{0A172D14-3CBF-4949-9AE4-311DECBD8083}"/>
                </a:ext>
              </a:extLst>
            </p:cNvPr>
            <p:cNvGrpSpPr/>
            <p:nvPr userDrawn="1"/>
          </p:nvGrpSpPr>
          <p:grpSpPr>
            <a:xfrm>
              <a:off x="3586197" y="2294063"/>
              <a:ext cx="2915921" cy="543449"/>
              <a:chOff x="4208467" y="3085570"/>
              <a:chExt cx="4752975" cy="885825"/>
            </a:xfrm>
            <a:solidFill>
              <a:srgbClr val="FFFFFF"/>
            </a:solidFill>
          </p:grpSpPr>
          <p:sp>
            <p:nvSpPr>
              <p:cNvPr id="7" name="Freeform: Shape 6">
                <a:extLst>
                  <a:ext uri="{FF2B5EF4-FFF2-40B4-BE49-F238E27FC236}">
                    <a16:creationId xmlns:a16="http://schemas.microsoft.com/office/drawing/2014/main" id="{14114964-F8BB-4F60-8206-4F087B8FA367}"/>
                  </a:ext>
                </a:extLst>
              </p:cNvPr>
              <p:cNvSpPr/>
              <p:nvPr/>
            </p:nvSpPr>
            <p:spPr>
              <a:xfrm>
                <a:off x="4215135" y="3085570"/>
                <a:ext cx="285750" cy="342900"/>
              </a:xfrm>
              <a:custGeom>
                <a:avLst/>
                <a:gdLst>
                  <a:gd name="connsiteX0" fmla="*/ 149542 w 285750"/>
                  <a:gd name="connsiteY0" fmla="*/ 322898 h 342900"/>
                  <a:gd name="connsiteX1" fmla="*/ 227647 w 285750"/>
                  <a:gd name="connsiteY1" fmla="*/ 294323 h 342900"/>
                  <a:gd name="connsiteX2" fmla="*/ 259080 w 285750"/>
                  <a:gd name="connsiteY2" fmla="*/ 228600 h 342900"/>
                  <a:gd name="connsiteX3" fmla="*/ 284797 w 285750"/>
                  <a:gd name="connsiteY3" fmla="*/ 228600 h 342900"/>
                  <a:gd name="connsiteX4" fmla="*/ 239077 w 285750"/>
                  <a:gd name="connsiteY4" fmla="*/ 315278 h 342900"/>
                  <a:gd name="connsiteX5" fmla="*/ 149542 w 285750"/>
                  <a:gd name="connsiteY5" fmla="*/ 345758 h 342900"/>
                  <a:gd name="connsiteX6" fmla="*/ 36195 w 285750"/>
                  <a:gd name="connsiteY6" fmla="*/ 293370 h 342900"/>
                  <a:gd name="connsiteX7" fmla="*/ 0 w 285750"/>
                  <a:gd name="connsiteY7" fmla="*/ 175260 h 342900"/>
                  <a:gd name="connsiteX8" fmla="*/ 48577 w 285750"/>
                  <a:gd name="connsiteY8" fmla="*/ 39053 h 342900"/>
                  <a:gd name="connsiteX9" fmla="*/ 150495 w 285750"/>
                  <a:gd name="connsiteY9" fmla="*/ 0 h 342900"/>
                  <a:gd name="connsiteX10" fmla="*/ 246697 w 285750"/>
                  <a:gd name="connsiteY10" fmla="*/ 32385 h 342900"/>
                  <a:gd name="connsiteX11" fmla="*/ 286702 w 285750"/>
                  <a:gd name="connsiteY11" fmla="*/ 106680 h 342900"/>
                  <a:gd name="connsiteX12" fmla="*/ 260985 w 285750"/>
                  <a:gd name="connsiteY12" fmla="*/ 106680 h 342900"/>
                  <a:gd name="connsiteX13" fmla="*/ 219075 w 285750"/>
                  <a:gd name="connsiteY13" fmla="*/ 40958 h 342900"/>
                  <a:gd name="connsiteX14" fmla="*/ 150495 w 285750"/>
                  <a:gd name="connsiteY14" fmla="*/ 21908 h 342900"/>
                  <a:gd name="connsiteX15" fmla="*/ 58102 w 285750"/>
                  <a:gd name="connsiteY15" fmla="*/ 66675 h 342900"/>
                  <a:gd name="connsiteX16" fmla="*/ 27622 w 285750"/>
                  <a:gd name="connsiteY16" fmla="*/ 175260 h 342900"/>
                  <a:gd name="connsiteX17" fmla="*/ 67627 w 285750"/>
                  <a:gd name="connsiteY17" fmla="*/ 288608 h 342900"/>
                  <a:gd name="connsiteX18" fmla="*/ 149542 w 285750"/>
                  <a:gd name="connsiteY18" fmla="*/ 32289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0" h="342900">
                    <a:moveTo>
                      <a:pt x="149542" y="322898"/>
                    </a:moveTo>
                    <a:cubicBezTo>
                      <a:pt x="181927" y="322898"/>
                      <a:pt x="207645" y="313373"/>
                      <a:pt x="227647" y="294323"/>
                    </a:cubicBezTo>
                    <a:cubicBezTo>
                      <a:pt x="245745" y="277178"/>
                      <a:pt x="256222" y="255270"/>
                      <a:pt x="259080" y="228600"/>
                    </a:cubicBezTo>
                    <a:lnTo>
                      <a:pt x="284797" y="228600"/>
                    </a:lnTo>
                    <a:cubicBezTo>
                      <a:pt x="280988" y="264795"/>
                      <a:pt x="265747" y="293370"/>
                      <a:pt x="239077" y="315278"/>
                    </a:cubicBezTo>
                    <a:cubicBezTo>
                      <a:pt x="214313" y="335280"/>
                      <a:pt x="184785" y="345758"/>
                      <a:pt x="149542" y="345758"/>
                    </a:cubicBezTo>
                    <a:cubicBezTo>
                      <a:pt x="100965" y="345758"/>
                      <a:pt x="63817" y="328613"/>
                      <a:pt x="36195" y="293370"/>
                    </a:cubicBezTo>
                    <a:cubicBezTo>
                      <a:pt x="11430" y="262890"/>
                      <a:pt x="0" y="223838"/>
                      <a:pt x="0" y="175260"/>
                    </a:cubicBezTo>
                    <a:cubicBezTo>
                      <a:pt x="0" y="116205"/>
                      <a:pt x="16192" y="70485"/>
                      <a:pt x="48577" y="39053"/>
                    </a:cubicBezTo>
                    <a:cubicBezTo>
                      <a:pt x="75247" y="13335"/>
                      <a:pt x="109538" y="0"/>
                      <a:pt x="150495" y="0"/>
                    </a:cubicBezTo>
                    <a:cubicBezTo>
                      <a:pt x="189547" y="0"/>
                      <a:pt x="220980" y="10478"/>
                      <a:pt x="246697" y="32385"/>
                    </a:cubicBezTo>
                    <a:cubicBezTo>
                      <a:pt x="268605" y="51435"/>
                      <a:pt x="281940" y="76200"/>
                      <a:pt x="286702" y="106680"/>
                    </a:cubicBezTo>
                    <a:lnTo>
                      <a:pt x="260985" y="106680"/>
                    </a:lnTo>
                    <a:cubicBezTo>
                      <a:pt x="255270" y="77153"/>
                      <a:pt x="241935" y="55245"/>
                      <a:pt x="219075" y="40958"/>
                    </a:cubicBezTo>
                    <a:cubicBezTo>
                      <a:pt x="200977" y="28575"/>
                      <a:pt x="178117" y="21908"/>
                      <a:pt x="150495" y="21908"/>
                    </a:cubicBezTo>
                    <a:cubicBezTo>
                      <a:pt x="111442" y="21908"/>
                      <a:pt x="80963" y="37148"/>
                      <a:pt x="58102" y="66675"/>
                    </a:cubicBezTo>
                    <a:cubicBezTo>
                      <a:pt x="37147" y="93345"/>
                      <a:pt x="27622" y="129540"/>
                      <a:pt x="27622" y="175260"/>
                    </a:cubicBezTo>
                    <a:cubicBezTo>
                      <a:pt x="27622" y="223838"/>
                      <a:pt x="40958" y="260985"/>
                      <a:pt x="67627" y="288608"/>
                    </a:cubicBezTo>
                    <a:cubicBezTo>
                      <a:pt x="87630" y="311468"/>
                      <a:pt x="115252" y="322898"/>
                      <a:pt x="149542" y="322898"/>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8" name="Freeform: Shape 7">
                <a:extLst>
                  <a:ext uri="{FF2B5EF4-FFF2-40B4-BE49-F238E27FC236}">
                    <a16:creationId xmlns:a16="http://schemas.microsoft.com/office/drawing/2014/main" id="{CCC4FD87-FD89-4B76-9ACC-3A4FB1A981E4}"/>
                  </a:ext>
                </a:extLst>
              </p:cNvPr>
              <p:cNvSpPr/>
              <p:nvPr/>
            </p:nvSpPr>
            <p:spPr>
              <a:xfrm>
                <a:off x="4544699" y="3092237"/>
                <a:ext cx="28575" cy="323850"/>
              </a:xfrm>
              <a:custGeom>
                <a:avLst/>
                <a:gdLst>
                  <a:gd name="connsiteX0" fmla="*/ 29528 w 28575"/>
                  <a:gd name="connsiteY0" fmla="*/ 34290 h 323850"/>
                  <a:gd name="connsiteX1" fmla="*/ 0 w 28575"/>
                  <a:gd name="connsiteY1" fmla="*/ 34290 h 323850"/>
                  <a:gd name="connsiteX2" fmla="*/ 0 w 28575"/>
                  <a:gd name="connsiteY2" fmla="*/ 0 h 323850"/>
                  <a:gd name="connsiteX3" fmla="*/ 29528 w 28575"/>
                  <a:gd name="connsiteY3" fmla="*/ 0 h 323850"/>
                  <a:gd name="connsiteX4" fmla="*/ 29528 w 28575"/>
                  <a:gd name="connsiteY4" fmla="*/ 34290 h 323850"/>
                  <a:gd name="connsiteX5" fmla="*/ 27623 w 28575"/>
                  <a:gd name="connsiteY5" fmla="*/ 332423 h 323850"/>
                  <a:gd name="connsiteX6" fmla="*/ 2858 w 28575"/>
                  <a:gd name="connsiteY6" fmla="*/ 332423 h 323850"/>
                  <a:gd name="connsiteX7" fmla="*/ 2858 w 28575"/>
                  <a:gd name="connsiteY7" fmla="*/ 92393 h 323850"/>
                  <a:gd name="connsiteX8" fmla="*/ 27623 w 28575"/>
                  <a:gd name="connsiteY8" fmla="*/ 92393 h 323850"/>
                  <a:gd name="connsiteX9" fmla="*/ 27623 w 28575"/>
                  <a:gd name="connsiteY9" fmla="*/ 332423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323850">
                    <a:moveTo>
                      <a:pt x="29528" y="34290"/>
                    </a:moveTo>
                    <a:lnTo>
                      <a:pt x="0" y="34290"/>
                    </a:lnTo>
                    <a:lnTo>
                      <a:pt x="0" y="0"/>
                    </a:lnTo>
                    <a:lnTo>
                      <a:pt x="29528" y="0"/>
                    </a:lnTo>
                    <a:lnTo>
                      <a:pt x="29528" y="34290"/>
                    </a:lnTo>
                    <a:close/>
                    <a:moveTo>
                      <a:pt x="27623" y="332423"/>
                    </a:moveTo>
                    <a:lnTo>
                      <a:pt x="2858" y="332423"/>
                    </a:lnTo>
                    <a:lnTo>
                      <a:pt x="2858" y="92393"/>
                    </a:lnTo>
                    <a:lnTo>
                      <a:pt x="27623" y="92393"/>
                    </a:lnTo>
                    <a:lnTo>
                      <a:pt x="27623" y="332423"/>
                    </a:ln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9" name="Freeform: Shape 8">
                <a:extLst>
                  <a:ext uri="{FF2B5EF4-FFF2-40B4-BE49-F238E27FC236}">
                    <a16:creationId xmlns:a16="http://schemas.microsoft.com/office/drawing/2014/main" id="{7B244809-8CCE-49C2-8048-F167F8AAB089}"/>
                  </a:ext>
                </a:extLst>
              </p:cNvPr>
              <p:cNvSpPr/>
              <p:nvPr/>
            </p:nvSpPr>
            <p:spPr>
              <a:xfrm>
                <a:off x="4616137" y="3177962"/>
                <a:ext cx="190500" cy="247650"/>
              </a:xfrm>
              <a:custGeom>
                <a:avLst/>
                <a:gdLst>
                  <a:gd name="connsiteX0" fmla="*/ 164783 w 190500"/>
                  <a:gd name="connsiteY0" fmla="*/ 183833 h 247650"/>
                  <a:gd name="connsiteX1" fmla="*/ 143828 w 190500"/>
                  <a:gd name="connsiteY1" fmla="*/ 147638 h 247650"/>
                  <a:gd name="connsiteX2" fmla="*/ 86678 w 190500"/>
                  <a:gd name="connsiteY2" fmla="*/ 130493 h 247650"/>
                  <a:gd name="connsiteX3" fmla="*/ 8573 w 190500"/>
                  <a:gd name="connsiteY3" fmla="*/ 63818 h 247650"/>
                  <a:gd name="connsiteX4" fmla="*/ 33338 w 190500"/>
                  <a:gd name="connsiteY4" fmla="*/ 16192 h 247650"/>
                  <a:gd name="connsiteX5" fmla="*/ 95250 w 190500"/>
                  <a:gd name="connsiteY5" fmla="*/ 0 h 247650"/>
                  <a:gd name="connsiteX6" fmla="*/ 160973 w 190500"/>
                  <a:gd name="connsiteY6" fmla="*/ 20003 h 247650"/>
                  <a:gd name="connsiteX7" fmla="*/ 188595 w 190500"/>
                  <a:gd name="connsiteY7" fmla="*/ 65723 h 247650"/>
                  <a:gd name="connsiteX8" fmla="*/ 162878 w 190500"/>
                  <a:gd name="connsiteY8" fmla="*/ 65723 h 247650"/>
                  <a:gd name="connsiteX9" fmla="*/ 139065 w 190500"/>
                  <a:gd name="connsiteY9" fmla="*/ 31433 h 247650"/>
                  <a:gd name="connsiteX10" fmla="*/ 94298 w 190500"/>
                  <a:gd name="connsiteY10" fmla="*/ 20003 h 247650"/>
                  <a:gd name="connsiteX11" fmla="*/ 46673 w 190500"/>
                  <a:gd name="connsiteY11" fmla="*/ 34290 h 247650"/>
                  <a:gd name="connsiteX12" fmla="*/ 33338 w 190500"/>
                  <a:gd name="connsiteY12" fmla="*/ 61913 h 247650"/>
                  <a:gd name="connsiteX13" fmla="*/ 47625 w 190500"/>
                  <a:gd name="connsiteY13" fmla="*/ 93345 h 247650"/>
                  <a:gd name="connsiteX14" fmla="*/ 100013 w 190500"/>
                  <a:gd name="connsiteY14" fmla="*/ 111443 h 247650"/>
                  <a:gd name="connsiteX15" fmla="*/ 171450 w 190500"/>
                  <a:gd name="connsiteY15" fmla="*/ 139065 h 247650"/>
                  <a:gd name="connsiteX16" fmla="*/ 190500 w 190500"/>
                  <a:gd name="connsiteY16" fmla="*/ 183833 h 247650"/>
                  <a:gd name="connsiteX17" fmla="*/ 161925 w 190500"/>
                  <a:gd name="connsiteY17" fmla="*/ 236220 h 247650"/>
                  <a:gd name="connsiteX18" fmla="*/ 96203 w 190500"/>
                  <a:gd name="connsiteY18" fmla="*/ 255270 h 247650"/>
                  <a:gd name="connsiteX19" fmla="*/ 25718 w 190500"/>
                  <a:gd name="connsiteY19" fmla="*/ 233363 h 247650"/>
                  <a:gd name="connsiteX20" fmla="*/ 0 w 190500"/>
                  <a:gd name="connsiteY20" fmla="*/ 184785 h 247650"/>
                  <a:gd name="connsiteX21" fmla="*/ 25718 w 190500"/>
                  <a:gd name="connsiteY21" fmla="*/ 184785 h 247650"/>
                  <a:gd name="connsiteX22" fmla="*/ 49530 w 190500"/>
                  <a:gd name="connsiteY22" fmla="*/ 222885 h 247650"/>
                  <a:gd name="connsiteX23" fmla="*/ 96203 w 190500"/>
                  <a:gd name="connsiteY23" fmla="*/ 235268 h 247650"/>
                  <a:gd name="connsiteX24" fmla="*/ 148590 w 190500"/>
                  <a:gd name="connsiteY24" fmla="*/ 218122 h 247650"/>
                  <a:gd name="connsiteX25" fmla="*/ 164783 w 190500"/>
                  <a:gd name="connsiteY25" fmla="*/ 18383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500" h="247650">
                    <a:moveTo>
                      <a:pt x="164783" y="183833"/>
                    </a:moveTo>
                    <a:cubicBezTo>
                      <a:pt x="164783" y="167640"/>
                      <a:pt x="158115" y="156210"/>
                      <a:pt x="143828" y="147638"/>
                    </a:cubicBezTo>
                    <a:cubicBezTo>
                      <a:pt x="132398" y="140970"/>
                      <a:pt x="113348" y="135255"/>
                      <a:pt x="86678" y="130493"/>
                    </a:cubicBezTo>
                    <a:cubicBezTo>
                      <a:pt x="34290" y="121920"/>
                      <a:pt x="8573" y="99060"/>
                      <a:pt x="8573" y="63818"/>
                    </a:cubicBezTo>
                    <a:cubicBezTo>
                      <a:pt x="8573" y="43815"/>
                      <a:pt x="17145" y="27623"/>
                      <a:pt x="33338" y="16192"/>
                    </a:cubicBezTo>
                    <a:cubicBezTo>
                      <a:pt x="48578" y="5715"/>
                      <a:pt x="69533" y="0"/>
                      <a:pt x="95250" y="0"/>
                    </a:cubicBezTo>
                    <a:cubicBezTo>
                      <a:pt x="121920" y="0"/>
                      <a:pt x="143828" y="6667"/>
                      <a:pt x="160973" y="20003"/>
                    </a:cubicBezTo>
                    <a:cubicBezTo>
                      <a:pt x="176213" y="32385"/>
                      <a:pt x="185738" y="47625"/>
                      <a:pt x="188595" y="65723"/>
                    </a:cubicBezTo>
                    <a:lnTo>
                      <a:pt x="162878" y="65723"/>
                    </a:lnTo>
                    <a:cubicBezTo>
                      <a:pt x="160973" y="51435"/>
                      <a:pt x="152400" y="40005"/>
                      <a:pt x="139065" y="31433"/>
                    </a:cubicBezTo>
                    <a:cubicBezTo>
                      <a:pt x="126683" y="23813"/>
                      <a:pt x="111443" y="20003"/>
                      <a:pt x="94298" y="20003"/>
                    </a:cubicBezTo>
                    <a:cubicBezTo>
                      <a:pt x="73343" y="20003"/>
                      <a:pt x="57150" y="24765"/>
                      <a:pt x="46673" y="34290"/>
                    </a:cubicBezTo>
                    <a:cubicBezTo>
                      <a:pt x="38100" y="40958"/>
                      <a:pt x="33338" y="50483"/>
                      <a:pt x="33338" y="61913"/>
                    </a:cubicBezTo>
                    <a:cubicBezTo>
                      <a:pt x="33338" y="75248"/>
                      <a:pt x="38100" y="85725"/>
                      <a:pt x="47625" y="93345"/>
                    </a:cubicBezTo>
                    <a:cubicBezTo>
                      <a:pt x="57150" y="100965"/>
                      <a:pt x="75248" y="106680"/>
                      <a:pt x="100013" y="111443"/>
                    </a:cubicBezTo>
                    <a:cubicBezTo>
                      <a:pt x="133350" y="118110"/>
                      <a:pt x="157163" y="126683"/>
                      <a:pt x="171450" y="139065"/>
                    </a:cubicBezTo>
                    <a:cubicBezTo>
                      <a:pt x="183833" y="149543"/>
                      <a:pt x="190500" y="164783"/>
                      <a:pt x="190500" y="183833"/>
                    </a:cubicBezTo>
                    <a:cubicBezTo>
                      <a:pt x="190500" y="205740"/>
                      <a:pt x="180975" y="222885"/>
                      <a:pt x="161925" y="236220"/>
                    </a:cubicBezTo>
                    <a:cubicBezTo>
                      <a:pt x="144780" y="248603"/>
                      <a:pt x="122873" y="255270"/>
                      <a:pt x="96203" y="255270"/>
                    </a:cubicBezTo>
                    <a:cubicBezTo>
                      <a:pt x="66675" y="255270"/>
                      <a:pt x="42863" y="247650"/>
                      <a:pt x="25718" y="233363"/>
                    </a:cubicBezTo>
                    <a:cubicBezTo>
                      <a:pt x="11430" y="220980"/>
                      <a:pt x="2858" y="204788"/>
                      <a:pt x="0" y="184785"/>
                    </a:cubicBezTo>
                    <a:lnTo>
                      <a:pt x="25718" y="184785"/>
                    </a:lnTo>
                    <a:cubicBezTo>
                      <a:pt x="27623" y="200978"/>
                      <a:pt x="35243" y="214313"/>
                      <a:pt x="49530" y="222885"/>
                    </a:cubicBezTo>
                    <a:cubicBezTo>
                      <a:pt x="61913" y="230505"/>
                      <a:pt x="77153" y="235268"/>
                      <a:pt x="96203" y="235268"/>
                    </a:cubicBezTo>
                    <a:cubicBezTo>
                      <a:pt x="119063" y="235268"/>
                      <a:pt x="136208" y="229553"/>
                      <a:pt x="148590" y="218122"/>
                    </a:cubicBezTo>
                    <a:cubicBezTo>
                      <a:pt x="160020" y="206693"/>
                      <a:pt x="164783" y="196215"/>
                      <a:pt x="164783" y="183833"/>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0" name="Freeform: Shape 9">
                <a:extLst>
                  <a:ext uri="{FF2B5EF4-FFF2-40B4-BE49-F238E27FC236}">
                    <a16:creationId xmlns:a16="http://schemas.microsoft.com/office/drawing/2014/main" id="{C1A3968A-1BCA-4C5D-A55D-7F2B0758390C}"/>
                  </a:ext>
                </a:extLst>
              </p:cNvPr>
              <p:cNvSpPr/>
              <p:nvPr/>
            </p:nvSpPr>
            <p:spPr>
              <a:xfrm>
                <a:off x="4843785" y="3177010"/>
                <a:ext cx="200025" cy="247650"/>
              </a:xfrm>
              <a:custGeom>
                <a:avLst/>
                <a:gdLst>
                  <a:gd name="connsiteX0" fmla="*/ 179070 w 200025"/>
                  <a:gd name="connsiteY0" fmla="*/ 177165 h 247650"/>
                  <a:gd name="connsiteX1" fmla="*/ 205740 w 200025"/>
                  <a:gd name="connsiteY1" fmla="*/ 177165 h 247650"/>
                  <a:gd name="connsiteX2" fmla="*/ 169545 w 200025"/>
                  <a:gd name="connsiteY2" fmla="*/ 235267 h 247650"/>
                  <a:gd name="connsiteX3" fmla="*/ 106680 w 200025"/>
                  <a:gd name="connsiteY3" fmla="*/ 254317 h 247650"/>
                  <a:gd name="connsiteX4" fmla="*/ 27622 w 200025"/>
                  <a:gd name="connsiteY4" fmla="*/ 218123 h 247650"/>
                  <a:gd name="connsiteX5" fmla="*/ 0 w 200025"/>
                  <a:gd name="connsiteY5" fmla="*/ 129540 h 247650"/>
                  <a:gd name="connsiteX6" fmla="*/ 35242 w 200025"/>
                  <a:gd name="connsiteY6" fmla="*/ 28575 h 247650"/>
                  <a:gd name="connsiteX7" fmla="*/ 107633 w 200025"/>
                  <a:gd name="connsiteY7" fmla="*/ 0 h 247650"/>
                  <a:gd name="connsiteX8" fmla="*/ 176213 w 200025"/>
                  <a:gd name="connsiteY8" fmla="*/ 22860 h 247650"/>
                  <a:gd name="connsiteX9" fmla="*/ 205740 w 200025"/>
                  <a:gd name="connsiteY9" fmla="*/ 73342 h 247650"/>
                  <a:gd name="connsiteX10" fmla="*/ 178117 w 200025"/>
                  <a:gd name="connsiteY10" fmla="*/ 73342 h 247650"/>
                  <a:gd name="connsiteX11" fmla="*/ 152400 w 200025"/>
                  <a:gd name="connsiteY11" fmla="*/ 33338 h 247650"/>
                  <a:gd name="connsiteX12" fmla="*/ 108585 w 200025"/>
                  <a:gd name="connsiteY12" fmla="*/ 20955 h 247650"/>
                  <a:gd name="connsiteX13" fmla="*/ 47625 w 200025"/>
                  <a:gd name="connsiteY13" fmla="*/ 51435 h 247650"/>
                  <a:gd name="connsiteX14" fmla="*/ 26670 w 200025"/>
                  <a:gd name="connsiteY14" fmla="*/ 129540 h 247650"/>
                  <a:gd name="connsiteX15" fmla="*/ 54292 w 200025"/>
                  <a:gd name="connsiteY15" fmla="*/ 210503 h 247650"/>
                  <a:gd name="connsiteX16" fmla="*/ 108585 w 200025"/>
                  <a:gd name="connsiteY16" fmla="*/ 232410 h 247650"/>
                  <a:gd name="connsiteX17" fmla="*/ 159067 w 200025"/>
                  <a:gd name="connsiteY17" fmla="*/ 215265 h 247650"/>
                  <a:gd name="connsiteX18" fmla="*/ 179070 w 200025"/>
                  <a:gd name="connsiteY18" fmla="*/ 17716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025" h="247650">
                    <a:moveTo>
                      <a:pt x="179070" y="177165"/>
                    </a:moveTo>
                    <a:lnTo>
                      <a:pt x="205740" y="177165"/>
                    </a:lnTo>
                    <a:cubicBezTo>
                      <a:pt x="201930" y="201930"/>
                      <a:pt x="189547" y="220980"/>
                      <a:pt x="169545" y="235267"/>
                    </a:cubicBezTo>
                    <a:cubicBezTo>
                      <a:pt x="152400" y="248603"/>
                      <a:pt x="130492" y="254317"/>
                      <a:pt x="106680" y="254317"/>
                    </a:cubicBezTo>
                    <a:cubicBezTo>
                      <a:pt x="73342" y="254317"/>
                      <a:pt x="46672" y="241935"/>
                      <a:pt x="27622" y="218123"/>
                    </a:cubicBezTo>
                    <a:cubicBezTo>
                      <a:pt x="9525" y="196215"/>
                      <a:pt x="0" y="166688"/>
                      <a:pt x="0" y="129540"/>
                    </a:cubicBezTo>
                    <a:cubicBezTo>
                      <a:pt x="0" y="85725"/>
                      <a:pt x="11430" y="52388"/>
                      <a:pt x="35242" y="28575"/>
                    </a:cubicBezTo>
                    <a:cubicBezTo>
                      <a:pt x="54292" y="9525"/>
                      <a:pt x="78105" y="0"/>
                      <a:pt x="107633" y="0"/>
                    </a:cubicBezTo>
                    <a:cubicBezTo>
                      <a:pt x="135255" y="0"/>
                      <a:pt x="158115" y="7620"/>
                      <a:pt x="176213" y="22860"/>
                    </a:cubicBezTo>
                    <a:cubicBezTo>
                      <a:pt x="191452" y="36195"/>
                      <a:pt x="201930" y="52388"/>
                      <a:pt x="205740" y="73342"/>
                    </a:cubicBezTo>
                    <a:lnTo>
                      <a:pt x="178117" y="73342"/>
                    </a:lnTo>
                    <a:cubicBezTo>
                      <a:pt x="175260" y="56197"/>
                      <a:pt x="166688" y="42863"/>
                      <a:pt x="152400" y="33338"/>
                    </a:cubicBezTo>
                    <a:cubicBezTo>
                      <a:pt x="140017" y="24765"/>
                      <a:pt x="125730" y="20955"/>
                      <a:pt x="108585" y="20955"/>
                    </a:cubicBezTo>
                    <a:cubicBezTo>
                      <a:pt x="82867" y="20955"/>
                      <a:pt x="61913" y="31432"/>
                      <a:pt x="47625" y="51435"/>
                    </a:cubicBezTo>
                    <a:cubicBezTo>
                      <a:pt x="33338" y="70485"/>
                      <a:pt x="26670" y="96203"/>
                      <a:pt x="26670" y="129540"/>
                    </a:cubicBezTo>
                    <a:cubicBezTo>
                      <a:pt x="26670" y="164783"/>
                      <a:pt x="36195" y="192405"/>
                      <a:pt x="54292" y="210503"/>
                    </a:cubicBezTo>
                    <a:cubicBezTo>
                      <a:pt x="68580" y="224790"/>
                      <a:pt x="86677" y="232410"/>
                      <a:pt x="108585" y="232410"/>
                    </a:cubicBezTo>
                    <a:cubicBezTo>
                      <a:pt x="128588" y="232410"/>
                      <a:pt x="145733" y="226695"/>
                      <a:pt x="159067" y="215265"/>
                    </a:cubicBezTo>
                    <a:cubicBezTo>
                      <a:pt x="168592" y="205740"/>
                      <a:pt x="176213" y="192405"/>
                      <a:pt x="179070" y="177165"/>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1" name="Freeform: Shape 10">
                <a:extLst>
                  <a:ext uri="{FF2B5EF4-FFF2-40B4-BE49-F238E27FC236}">
                    <a16:creationId xmlns:a16="http://schemas.microsoft.com/office/drawing/2014/main" id="{3A19A275-F179-48AE-8547-BDAB10054D7E}"/>
                  </a:ext>
                </a:extLst>
              </p:cNvPr>
              <p:cNvSpPr/>
              <p:nvPr/>
            </p:nvSpPr>
            <p:spPr>
              <a:xfrm>
                <a:off x="5084767" y="3177962"/>
                <a:ext cx="219075" cy="247650"/>
              </a:xfrm>
              <a:custGeom>
                <a:avLst/>
                <a:gdLst>
                  <a:gd name="connsiteX0" fmla="*/ 0 w 219075"/>
                  <a:gd name="connsiteY0" fmla="*/ 126683 h 247650"/>
                  <a:gd name="connsiteX1" fmla="*/ 36195 w 219075"/>
                  <a:gd name="connsiteY1" fmla="*/ 27623 h 247650"/>
                  <a:gd name="connsiteX2" fmla="*/ 110490 w 219075"/>
                  <a:gd name="connsiteY2" fmla="*/ 0 h 247650"/>
                  <a:gd name="connsiteX3" fmla="*/ 193357 w 219075"/>
                  <a:gd name="connsiteY3" fmla="*/ 36195 h 247650"/>
                  <a:gd name="connsiteX4" fmla="*/ 220980 w 219075"/>
                  <a:gd name="connsiteY4" fmla="*/ 126683 h 247650"/>
                  <a:gd name="connsiteX5" fmla="*/ 185738 w 219075"/>
                  <a:gd name="connsiteY5" fmla="*/ 225743 h 247650"/>
                  <a:gd name="connsiteX6" fmla="*/ 111442 w 219075"/>
                  <a:gd name="connsiteY6" fmla="*/ 254318 h 247650"/>
                  <a:gd name="connsiteX7" fmla="*/ 28575 w 219075"/>
                  <a:gd name="connsiteY7" fmla="*/ 217170 h 247650"/>
                  <a:gd name="connsiteX8" fmla="*/ 0 w 219075"/>
                  <a:gd name="connsiteY8" fmla="*/ 126683 h 247650"/>
                  <a:gd name="connsiteX9" fmla="*/ 25717 w 219075"/>
                  <a:gd name="connsiteY9" fmla="*/ 126683 h 247650"/>
                  <a:gd name="connsiteX10" fmla="*/ 53340 w 219075"/>
                  <a:gd name="connsiteY10" fmla="*/ 209550 h 247650"/>
                  <a:gd name="connsiteX11" fmla="*/ 110490 w 219075"/>
                  <a:gd name="connsiteY11" fmla="*/ 233363 h 247650"/>
                  <a:gd name="connsiteX12" fmla="*/ 174307 w 219075"/>
                  <a:gd name="connsiteY12" fmla="*/ 202883 h 247650"/>
                  <a:gd name="connsiteX13" fmla="*/ 195263 w 219075"/>
                  <a:gd name="connsiteY13" fmla="*/ 126683 h 247650"/>
                  <a:gd name="connsiteX14" fmla="*/ 168592 w 219075"/>
                  <a:gd name="connsiteY14" fmla="*/ 42863 h 247650"/>
                  <a:gd name="connsiteX15" fmla="*/ 110490 w 219075"/>
                  <a:gd name="connsiteY15" fmla="*/ 20003 h 247650"/>
                  <a:gd name="connsiteX16" fmla="*/ 46672 w 219075"/>
                  <a:gd name="connsiteY16" fmla="*/ 50483 h 247650"/>
                  <a:gd name="connsiteX17" fmla="*/ 25717 w 219075"/>
                  <a:gd name="connsiteY17" fmla="*/ 12668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075" h="247650">
                    <a:moveTo>
                      <a:pt x="0" y="126683"/>
                    </a:moveTo>
                    <a:cubicBezTo>
                      <a:pt x="0" y="82868"/>
                      <a:pt x="12382" y="50483"/>
                      <a:pt x="36195" y="27623"/>
                    </a:cubicBezTo>
                    <a:cubicBezTo>
                      <a:pt x="56197" y="9525"/>
                      <a:pt x="80963" y="0"/>
                      <a:pt x="110490" y="0"/>
                    </a:cubicBezTo>
                    <a:cubicBezTo>
                      <a:pt x="145732" y="0"/>
                      <a:pt x="173355" y="12383"/>
                      <a:pt x="193357" y="36195"/>
                    </a:cubicBezTo>
                    <a:cubicBezTo>
                      <a:pt x="211455" y="58103"/>
                      <a:pt x="220980" y="88583"/>
                      <a:pt x="220980" y="126683"/>
                    </a:cubicBezTo>
                    <a:cubicBezTo>
                      <a:pt x="220980" y="170498"/>
                      <a:pt x="209550" y="202883"/>
                      <a:pt x="185738" y="225743"/>
                    </a:cubicBezTo>
                    <a:cubicBezTo>
                      <a:pt x="166688" y="244793"/>
                      <a:pt x="141922" y="254318"/>
                      <a:pt x="111442" y="254318"/>
                    </a:cubicBezTo>
                    <a:cubicBezTo>
                      <a:pt x="76200" y="254318"/>
                      <a:pt x="48578" y="241935"/>
                      <a:pt x="28575" y="217170"/>
                    </a:cubicBezTo>
                    <a:cubicBezTo>
                      <a:pt x="9525" y="194310"/>
                      <a:pt x="0" y="163830"/>
                      <a:pt x="0" y="126683"/>
                    </a:cubicBezTo>
                    <a:close/>
                    <a:moveTo>
                      <a:pt x="25717" y="126683"/>
                    </a:moveTo>
                    <a:cubicBezTo>
                      <a:pt x="25717" y="162878"/>
                      <a:pt x="35242" y="190500"/>
                      <a:pt x="53340" y="209550"/>
                    </a:cubicBezTo>
                    <a:cubicBezTo>
                      <a:pt x="68580" y="224790"/>
                      <a:pt x="87630" y="233363"/>
                      <a:pt x="110490" y="233363"/>
                    </a:cubicBezTo>
                    <a:cubicBezTo>
                      <a:pt x="138113" y="233363"/>
                      <a:pt x="159067" y="222885"/>
                      <a:pt x="174307" y="202883"/>
                    </a:cubicBezTo>
                    <a:cubicBezTo>
                      <a:pt x="188595" y="183833"/>
                      <a:pt x="195263" y="159068"/>
                      <a:pt x="195263" y="126683"/>
                    </a:cubicBezTo>
                    <a:cubicBezTo>
                      <a:pt x="195263" y="90488"/>
                      <a:pt x="186690" y="61913"/>
                      <a:pt x="168592" y="42863"/>
                    </a:cubicBezTo>
                    <a:cubicBezTo>
                      <a:pt x="154305" y="27623"/>
                      <a:pt x="134303" y="20003"/>
                      <a:pt x="110490" y="20003"/>
                    </a:cubicBezTo>
                    <a:cubicBezTo>
                      <a:pt x="83820" y="20003"/>
                      <a:pt x="61913" y="30480"/>
                      <a:pt x="46672" y="50483"/>
                    </a:cubicBezTo>
                    <a:cubicBezTo>
                      <a:pt x="33338" y="69533"/>
                      <a:pt x="25717" y="94298"/>
                      <a:pt x="25717" y="126683"/>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2" name="Freeform: Shape 11">
                <a:extLst>
                  <a:ext uri="{FF2B5EF4-FFF2-40B4-BE49-F238E27FC236}">
                    <a16:creationId xmlns:a16="http://schemas.microsoft.com/office/drawing/2014/main" id="{021A6D23-10F4-4562-BC27-FDB4C8C2FDDF}"/>
                  </a:ext>
                </a:extLst>
              </p:cNvPr>
              <p:cNvSpPr/>
              <p:nvPr/>
            </p:nvSpPr>
            <p:spPr>
              <a:xfrm>
                <a:off x="4208467" y="3553247"/>
                <a:ext cx="304800" cy="342900"/>
              </a:xfrm>
              <a:custGeom>
                <a:avLst/>
                <a:gdLst>
                  <a:gd name="connsiteX0" fmla="*/ 156210 w 304800"/>
                  <a:gd name="connsiteY0" fmla="*/ 290513 h 342900"/>
                  <a:gd name="connsiteX1" fmla="*/ 228600 w 304800"/>
                  <a:gd name="connsiteY1" fmla="*/ 216218 h 342900"/>
                  <a:gd name="connsiteX2" fmla="*/ 307657 w 304800"/>
                  <a:gd name="connsiteY2" fmla="*/ 216218 h 342900"/>
                  <a:gd name="connsiteX3" fmla="*/ 256222 w 304800"/>
                  <a:gd name="connsiteY3" fmla="*/ 317183 h 342900"/>
                  <a:gd name="connsiteX4" fmla="*/ 155257 w 304800"/>
                  <a:gd name="connsiteY4" fmla="*/ 345758 h 342900"/>
                  <a:gd name="connsiteX5" fmla="*/ 39052 w 304800"/>
                  <a:gd name="connsiteY5" fmla="*/ 296228 h 342900"/>
                  <a:gd name="connsiteX6" fmla="*/ 0 w 304800"/>
                  <a:gd name="connsiteY6" fmla="*/ 171450 h 342900"/>
                  <a:gd name="connsiteX7" fmla="*/ 48577 w 304800"/>
                  <a:gd name="connsiteY7" fmla="*/ 38100 h 342900"/>
                  <a:gd name="connsiteX8" fmla="*/ 158115 w 304800"/>
                  <a:gd name="connsiteY8" fmla="*/ 0 h 342900"/>
                  <a:gd name="connsiteX9" fmla="*/ 260985 w 304800"/>
                  <a:gd name="connsiteY9" fmla="*/ 33338 h 342900"/>
                  <a:gd name="connsiteX10" fmla="*/ 304800 w 304800"/>
                  <a:gd name="connsiteY10" fmla="*/ 115253 h 342900"/>
                  <a:gd name="connsiteX11" fmla="*/ 227647 w 304800"/>
                  <a:gd name="connsiteY11" fmla="*/ 115253 h 342900"/>
                  <a:gd name="connsiteX12" fmla="*/ 158115 w 304800"/>
                  <a:gd name="connsiteY12" fmla="*/ 54293 h 342900"/>
                  <a:gd name="connsiteX13" fmla="*/ 100013 w 304800"/>
                  <a:gd name="connsiteY13" fmla="*/ 85725 h 342900"/>
                  <a:gd name="connsiteX14" fmla="*/ 80963 w 304800"/>
                  <a:gd name="connsiteY14" fmla="*/ 172402 h 342900"/>
                  <a:gd name="connsiteX15" fmla="*/ 105727 w 304800"/>
                  <a:gd name="connsiteY15" fmla="*/ 268605 h 342900"/>
                  <a:gd name="connsiteX16" fmla="*/ 156210 w 304800"/>
                  <a:gd name="connsiteY16" fmla="*/ 2905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800" h="342900">
                    <a:moveTo>
                      <a:pt x="156210" y="290513"/>
                    </a:moveTo>
                    <a:cubicBezTo>
                      <a:pt x="200977" y="290513"/>
                      <a:pt x="224790" y="265748"/>
                      <a:pt x="228600" y="216218"/>
                    </a:cubicBezTo>
                    <a:lnTo>
                      <a:pt x="307657" y="216218"/>
                    </a:lnTo>
                    <a:cubicBezTo>
                      <a:pt x="301942" y="260985"/>
                      <a:pt x="284797" y="295275"/>
                      <a:pt x="256222" y="317183"/>
                    </a:cubicBezTo>
                    <a:cubicBezTo>
                      <a:pt x="230505" y="336233"/>
                      <a:pt x="197167" y="345758"/>
                      <a:pt x="155257" y="345758"/>
                    </a:cubicBezTo>
                    <a:cubicBezTo>
                      <a:pt x="105727" y="345758"/>
                      <a:pt x="67627" y="329565"/>
                      <a:pt x="39052" y="296228"/>
                    </a:cubicBezTo>
                    <a:cubicBezTo>
                      <a:pt x="13335" y="265748"/>
                      <a:pt x="0" y="223838"/>
                      <a:pt x="0" y="171450"/>
                    </a:cubicBezTo>
                    <a:cubicBezTo>
                      <a:pt x="0" y="112395"/>
                      <a:pt x="16192" y="67628"/>
                      <a:pt x="48577" y="38100"/>
                    </a:cubicBezTo>
                    <a:cubicBezTo>
                      <a:pt x="76200" y="12383"/>
                      <a:pt x="112395" y="0"/>
                      <a:pt x="158115" y="0"/>
                    </a:cubicBezTo>
                    <a:cubicBezTo>
                      <a:pt x="200025" y="0"/>
                      <a:pt x="234315" y="11430"/>
                      <a:pt x="260985" y="33338"/>
                    </a:cubicBezTo>
                    <a:cubicBezTo>
                      <a:pt x="284797" y="53340"/>
                      <a:pt x="299085" y="80963"/>
                      <a:pt x="304800" y="115253"/>
                    </a:cubicBezTo>
                    <a:lnTo>
                      <a:pt x="227647" y="115253"/>
                    </a:lnTo>
                    <a:cubicBezTo>
                      <a:pt x="219075" y="74295"/>
                      <a:pt x="196215" y="54293"/>
                      <a:pt x="158115" y="54293"/>
                    </a:cubicBezTo>
                    <a:cubicBezTo>
                      <a:pt x="132397" y="54293"/>
                      <a:pt x="112395" y="64770"/>
                      <a:pt x="100013" y="85725"/>
                    </a:cubicBezTo>
                    <a:cubicBezTo>
                      <a:pt x="87630" y="105728"/>
                      <a:pt x="80963" y="134303"/>
                      <a:pt x="80963" y="172402"/>
                    </a:cubicBezTo>
                    <a:cubicBezTo>
                      <a:pt x="80963" y="216218"/>
                      <a:pt x="89535" y="248602"/>
                      <a:pt x="105727" y="268605"/>
                    </a:cubicBezTo>
                    <a:cubicBezTo>
                      <a:pt x="119063" y="282893"/>
                      <a:pt x="135255" y="290513"/>
                      <a:pt x="156210" y="290513"/>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3" name="Freeform: Shape 12">
                <a:extLst>
                  <a:ext uri="{FF2B5EF4-FFF2-40B4-BE49-F238E27FC236}">
                    <a16:creationId xmlns:a16="http://schemas.microsoft.com/office/drawing/2014/main" id="{0CF1C08D-E0B7-4B68-AE5D-1BA4C9F3E632}"/>
                  </a:ext>
                </a:extLst>
              </p:cNvPr>
              <p:cNvSpPr/>
              <p:nvPr/>
            </p:nvSpPr>
            <p:spPr>
              <a:xfrm>
                <a:off x="4550415" y="3651355"/>
                <a:ext cx="219075" cy="238125"/>
              </a:xfrm>
              <a:custGeom>
                <a:avLst/>
                <a:gdLst>
                  <a:gd name="connsiteX0" fmla="*/ 0 w 219075"/>
                  <a:gd name="connsiteY0" fmla="*/ 0 h 238125"/>
                  <a:gd name="connsiteX1" fmla="*/ 72390 w 219075"/>
                  <a:gd name="connsiteY1" fmla="*/ 0 h 238125"/>
                  <a:gd name="connsiteX2" fmla="*/ 72390 w 219075"/>
                  <a:gd name="connsiteY2" fmla="*/ 159067 h 238125"/>
                  <a:gd name="connsiteX3" fmla="*/ 81915 w 219075"/>
                  <a:gd name="connsiteY3" fmla="*/ 186690 h 238125"/>
                  <a:gd name="connsiteX4" fmla="*/ 110490 w 219075"/>
                  <a:gd name="connsiteY4" fmla="*/ 196215 h 238125"/>
                  <a:gd name="connsiteX5" fmla="*/ 143828 w 219075"/>
                  <a:gd name="connsiteY5" fmla="*/ 180975 h 238125"/>
                  <a:gd name="connsiteX6" fmla="*/ 155258 w 219075"/>
                  <a:gd name="connsiteY6" fmla="*/ 143827 h 238125"/>
                  <a:gd name="connsiteX7" fmla="*/ 155258 w 219075"/>
                  <a:gd name="connsiteY7" fmla="*/ 0 h 238125"/>
                  <a:gd name="connsiteX8" fmla="*/ 227647 w 219075"/>
                  <a:gd name="connsiteY8" fmla="*/ 0 h 238125"/>
                  <a:gd name="connsiteX9" fmla="*/ 227647 w 219075"/>
                  <a:gd name="connsiteY9" fmla="*/ 240030 h 238125"/>
                  <a:gd name="connsiteX10" fmla="*/ 166688 w 219075"/>
                  <a:gd name="connsiteY10" fmla="*/ 240030 h 238125"/>
                  <a:gd name="connsiteX11" fmla="*/ 160020 w 219075"/>
                  <a:gd name="connsiteY11" fmla="*/ 214313 h 238125"/>
                  <a:gd name="connsiteX12" fmla="*/ 87630 w 219075"/>
                  <a:gd name="connsiteY12" fmla="*/ 246698 h 238125"/>
                  <a:gd name="connsiteX13" fmla="*/ 20003 w 219075"/>
                  <a:gd name="connsiteY13" fmla="*/ 220027 h 238125"/>
                  <a:gd name="connsiteX14" fmla="*/ 0 w 219075"/>
                  <a:gd name="connsiteY14" fmla="*/ 156210 h 238125"/>
                  <a:gd name="connsiteX15" fmla="*/ 0 w 219075"/>
                  <a:gd name="connsiteY15"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075" h="238125">
                    <a:moveTo>
                      <a:pt x="0" y="0"/>
                    </a:moveTo>
                    <a:lnTo>
                      <a:pt x="72390" y="0"/>
                    </a:lnTo>
                    <a:lnTo>
                      <a:pt x="72390" y="159067"/>
                    </a:lnTo>
                    <a:cubicBezTo>
                      <a:pt x="72390" y="171450"/>
                      <a:pt x="75247" y="180023"/>
                      <a:pt x="81915" y="186690"/>
                    </a:cubicBezTo>
                    <a:cubicBezTo>
                      <a:pt x="88583" y="193357"/>
                      <a:pt x="98108" y="196215"/>
                      <a:pt x="110490" y="196215"/>
                    </a:cubicBezTo>
                    <a:cubicBezTo>
                      <a:pt x="124778" y="196215"/>
                      <a:pt x="135255" y="191452"/>
                      <a:pt x="143828" y="180975"/>
                    </a:cubicBezTo>
                    <a:cubicBezTo>
                      <a:pt x="151447" y="171450"/>
                      <a:pt x="155258" y="159067"/>
                      <a:pt x="155258" y="143827"/>
                    </a:cubicBezTo>
                    <a:lnTo>
                      <a:pt x="155258" y="0"/>
                    </a:lnTo>
                    <a:lnTo>
                      <a:pt x="227647" y="0"/>
                    </a:lnTo>
                    <a:lnTo>
                      <a:pt x="227647" y="240030"/>
                    </a:lnTo>
                    <a:lnTo>
                      <a:pt x="166688" y="240030"/>
                    </a:lnTo>
                    <a:lnTo>
                      <a:pt x="160020" y="214313"/>
                    </a:lnTo>
                    <a:cubicBezTo>
                      <a:pt x="142875" y="236220"/>
                      <a:pt x="118110" y="246698"/>
                      <a:pt x="87630" y="246698"/>
                    </a:cubicBezTo>
                    <a:cubicBezTo>
                      <a:pt x="58103" y="246698"/>
                      <a:pt x="35242" y="238125"/>
                      <a:pt x="20003" y="220027"/>
                    </a:cubicBezTo>
                    <a:cubicBezTo>
                      <a:pt x="6667" y="204788"/>
                      <a:pt x="0" y="182880"/>
                      <a:pt x="0" y="156210"/>
                    </a:cubicBezTo>
                    <a:lnTo>
                      <a:pt x="0" y="0"/>
                    </a:ln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4" name="Freeform: Shape 13">
                <a:extLst>
                  <a:ext uri="{FF2B5EF4-FFF2-40B4-BE49-F238E27FC236}">
                    <a16:creationId xmlns:a16="http://schemas.microsoft.com/office/drawing/2014/main" id="{9C85BB10-5D31-4B95-A484-AECFE585457E}"/>
                  </a:ext>
                </a:extLst>
              </p:cNvPr>
              <p:cNvSpPr/>
              <p:nvPr/>
            </p:nvSpPr>
            <p:spPr>
              <a:xfrm>
                <a:off x="4810447" y="3643735"/>
                <a:ext cx="219075" cy="247650"/>
              </a:xfrm>
              <a:custGeom>
                <a:avLst/>
                <a:gdLst>
                  <a:gd name="connsiteX0" fmla="*/ 113347 w 219075"/>
                  <a:gd name="connsiteY0" fmla="*/ 205740 h 247650"/>
                  <a:gd name="connsiteX1" fmla="*/ 153352 w 219075"/>
                  <a:gd name="connsiteY1" fmla="*/ 182880 h 247650"/>
                  <a:gd name="connsiteX2" fmla="*/ 144780 w 219075"/>
                  <a:gd name="connsiteY2" fmla="*/ 167640 h 247650"/>
                  <a:gd name="connsiteX3" fmla="*/ 96202 w 219075"/>
                  <a:gd name="connsiteY3" fmla="*/ 153352 h 247650"/>
                  <a:gd name="connsiteX4" fmla="*/ 32385 w 219075"/>
                  <a:gd name="connsiteY4" fmla="*/ 126683 h 247650"/>
                  <a:gd name="connsiteX5" fmla="*/ 9525 w 219075"/>
                  <a:gd name="connsiteY5" fmla="*/ 75248 h 247650"/>
                  <a:gd name="connsiteX6" fmla="*/ 40005 w 219075"/>
                  <a:gd name="connsiteY6" fmla="*/ 18098 h 247650"/>
                  <a:gd name="connsiteX7" fmla="*/ 115252 w 219075"/>
                  <a:gd name="connsiteY7" fmla="*/ 0 h 247650"/>
                  <a:gd name="connsiteX8" fmla="*/ 194310 w 219075"/>
                  <a:gd name="connsiteY8" fmla="*/ 21908 h 247650"/>
                  <a:gd name="connsiteX9" fmla="*/ 225742 w 219075"/>
                  <a:gd name="connsiteY9" fmla="*/ 73343 h 247650"/>
                  <a:gd name="connsiteX10" fmla="*/ 153352 w 219075"/>
                  <a:gd name="connsiteY10" fmla="*/ 73343 h 247650"/>
                  <a:gd name="connsiteX11" fmla="*/ 113347 w 219075"/>
                  <a:gd name="connsiteY11" fmla="*/ 48578 h 247650"/>
                  <a:gd name="connsiteX12" fmla="*/ 80963 w 219075"/>
                  <a:gd name="connsiteY12" fmla="*/ 68580 h 247650"/>
                  <a:gd name="connsiteX13" fmla="*/ 90488 w 219075"/>
                  <a:gd name="connsiteY13" fmla="*/ 83820 h 247650"/>
                  <a:gd name="connsiteX14" fmla="*/ 131445 w 219075"/>
                  <a:gd name="connsiteY14" fmla="*/ 97155 h 247650"/>
                  <a:gd name="connsiteX15" fmla="*/ 140017 w 219075"/>
                  <a:gd name="connsiteY15" fmla="*/ 99060 h 247650"/>
                  <a:gd name="connsiteX16" fmla="*/ 199072 w 219075"/>
                  <a:gd name="connsiteY16" fmla="*/ 120968 h 247650"/>
                  <a:gd name="connsiteX17" fmla="*/ 226695 w 219075"/>
                  <a:gd name="connsiteY17" fmla="*/ 172402 h 247650"/>
                  <a:gd name="connsiteX18" fmla="*/ 195263 w 219075"/>
                  <a:gd name="connsiteY18" fmla="*/ 233363 h 247650"/>
                  <a:gd name="connsiteX19" fmla="*/ 114300 w 219075"/>
                  <a:gd name="connsiteY19" fmla="*/ 253365 h 247650"/>
                  <a:gd name="connsiteX20" fmla="*/ 31433 w 219075"/>
                  <a:gd name="connsiteY20" fmla="*/ 229552 h 247650"/>
                  <a:gd name="connsiteX21" fmla="*/ 0 w 219075"/>
                  <a:gd name="connsiteY21" fmla="*/ 178118 h 247650"/>
                  <a:gd name="connsiteX22" fmla="*/ 72390 w 219075"/>
                  <a:gd name="connsiteY22" fmla="*/ 178118 h 247650"/>
                  <a:gd name="connsiteX23" fmla="*/ 86677 w 219075"/>
                  <a:gd name="connsiteY23" fmla="*/ 197168 h 247650"/>
                  <a:gd name="connsiteX24" fmla="*/ 113347 w 219075"/>
                  <a:gd name="connsiteY24" fmla="*/ 20574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9075" h="247650">
                    <a:moveTo>
                      <a:pt x="113347" y="205740"/>
                    </a:moveTo>
                    <a:cubicBezTo>
                      <a:pt x="140017" y="205740"/>
                      <a:pt x="153352" y="198120"/>
                      <a:pt x="153352" y="182880"/>
                    </a:cubicBezTo>
                    <a:cubicBezTo>
                      <a:pt x="153352" y="175260"/>
                      <a:pt x="150495" y="170498"/>
                      <a:pt x="144780" y="167640"/>
                    </a:cubicBezTo>
                    <a:cubicBezTo>
                      <a:pt x="139065" y="164783"/>
                      <a:pt x="122872" y="160020"/>
                      <a:pt x="96202" y="153352"/>
                    </a:cubicBezTo>
                    <a:cubicBezTo>
                      <a:pt x="66675" y="146685"/>
                      <a:pt x="44767" y="137160"/>
                      <a:pt x="32385" y="126683"/>
                    </a:cubicBezTo>
                    <a:cubicBezTo>
                      <a:pt x="17145" y="114300"/>
                      <a:pt x="9525" y="97155"/>
                      <a:pt x="9525" y="75248"/>
                    </a:cubicBezTo>
                    <a:cubicBezTo>
                      <a:pt x="9525" y="50483"/>
                      <a:pt x="20002" y="31433"/>
                      <a:pt x="40005" y="18098"/>
                    </a:cubicBezTo>
                    <a:cubicBezTo>
                      <a:pt x="58102" y="5715"/>
                      <a:pt x="83820" y="0"/>
                      <a:pt x="115252" y="0"/>
                    </a:cubicBezTo>
                    <a:cubicBezTo>
                      <a:pt x="148590" y="0"/>
                      <a:pt x="174308" y="7620"/>
                      <a:pt x="194310" y="21908"/>
                    </a:cubicBezTo>
                    <a:cubicBezTo>
                      <a:pt x="211455" y="34290"/>
                      <a:pt x="221933" y="51435"/>
                      <a:pt x="225742" y="73343"/>
                    </a:cubicBezTo>
                    <a:lnTo>
                      <a:pt x="153352" y="73343"/>
                    </a:lnTo>
                    <a:cubicBezTo>
                      <a:pt x="149542" y="57150"/>
                      <a:pt x="136208" y="48578"/>
                      <a:pt x="113347" y="48578"/>
                    </a:cubicBezTo>
                    <a:cubicBezTo>
                      <a:pt x="91440" y="48578"/>
                      <a:pt x="80963" y="55245"/>
                      <a:pt x="80963" y="68580"/>
                    </a:cubicBezTo>
                    <a:cubicBezTo>
                      <a:pt x="80963" y="75248"/>
                      <a:pt x="83820" y="80010"/>
                      <a:pt x="90488" y="83820"/>
                    </a:cubicBezTo>
                    <a:cubicBezTo>
                      <a:pt x="96202" y="87630"/>
                      <a:pt x="110490" y="91440"/>
                      <a:pt x="131445" y="97155"/>
                    </a:cubicBezTo>
                    <a:lnTo>
                      <a:pt x="140017" y="99060"/>
                    </a:lnTo>
                    <a:cubicBezTo>
                      <a:pt x="167640" y="105727"/>
                      <a:pt x="187642" y="113348"/>
                      <a:pt x="199072" y="120968"/>
                    </a:cubicBezTo>
                    <a:cubicBezTo>
                      <a:pt x="217170" y="133350"/>
                      <a:pt x="226695" y="149543"/>
                      <a:pt x="226695" y="172402"/>
                    </a:cubicBezTo>
                    <a:cubicBezTo>
                      <a:pt x="226695" y="199073"/>
                      <a:pt x="216217" y="219075"/>
                      <a:pt x="195263" y="233363"/>
                    </a:cubicBezTo>
                    <a:cubicBezTo>
                      <a:pt x="175260" y="246698"/>
                      <a:pt x="148590" y="253365"/>
                      <a:pt x="114300" y="253365"/>
                    </a:cubicBezTo>
                    <a:cubicBezTo>
                      <a:pt x="80010" y="253365"/>
                      <a:pt x="52388" y="245745"/>
                      <a:pt x="31433" y="229552"/>
                    </a:cubicBezTo>
                    <a:cubicBezTo>
                      <a:pt x="14288" y="216218"/>
                      <a:pt x="2858" y="199073"/>
                      <a:pt x="0" y="178118"/>
                    </a:cubicBezTo>
                    <a:lnTo>
                      <a:pt x="72390" y="178118"/>
                    </a:lnTo>
                    <a:cubicBezTo>
                      <a:pt x="74295" y="185738"/>
                      <a:pt x="78105" y="192405"/>
                      <a:pt x="86677" y="197168"/>
                    </a:cubicBezTo>
                    <a:cubicBezTo>
                      <a:pt x="92392" y="203835"/>
                      <a:pt x="101917" y="205740"/>
                      <a:pt x="113347" y="205740"/>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5" name="Freeform: Shape 14">
                <a:extLst>
                  <a:ext uri="{FF2B5EF4-FFF2-40B4-BE49-F238E27FC236}">
                    <a16:creationId xmlns:a16="http://schemas.microsoft.com/office/drawing/2014/main" id="{235BA894-88A9-4B6D-96F6-D671B66122E2}"/>
                  </a:ext>
                </a:extLst>
              </p:cNvPr>
              <p:cNvSpPr/>
              <p:nvPr/>
            </p:nvSpPr>
            <p:spPr>
              <a:xfrm>
                <a:off x="5056192" y="3594205"/>
                <a:ext cx="152400" cy="295275"/>
              </a:xfrm>
              <a:custGeom>
                <a:avLst/>
                <a:gdLst>
                  <a:gd name="connsiteX0" fmla="*/ 158115 w 152400"/>
                  <a:gd name="connsiteY0" fmla="*/ 248602 h 295275"/>
                  <a:gd name="connsiteX1" fmla="*/ 158115 w 152400"/>
                  <a:gd name="connsiteY1" fmla="*/ 297180 h 295275"/>
                  <a:gd name="connsiteX2" fmla="*/ 114300 w 152400"/>
                  <a:gd name="connsiteY2" fmla="*/ 303848 h 295275"/>
                  <a:gd name="connsiteX3" fmla="*/ 54292 w 152400"/>
                  <a:gd name="connsiteY3" fmla="*/ 281940 h 295275"/>
                  <a:gd name="connsiteX4" fmla="*/ 36195 w 152400"/>
                  <a:gd name="connsiteY4" fmla="*/ 229552 h 295275"/>
                  <a:gd name="connsiteX5" fmla="*/ 36195 w 152400"/>
                  <a:gd name="connsiteY5" fmla="*/ 107632 h 295275"/>
                  <a:gd name="connsiteX6" fmla="*/ 0 w 152400"/>
                  <a:gd name="connsiteY6" fmla="*/ 107632 h 295275"/>
                  <a:gd name="connsiteX7" fmla="*/ 0 w 152400"/>
                  <a:gd name="connsiteY7" fmla="*/ 58102 h 295275"/>
                  <a:gd name="connsiteX8" fmla="*/ 36195 w 152400"/>
                  <a:gd name="connsiteY8" fmla="*/ 58102 h 295275"/>
                  <a:gd name="connsiteX9" fmla="*/ 40957 w 152400"/>
                  <a:gd name="connsiteY9" fmla="*/ 0 h 295275"/>
                  <a:gd name="connsiteX10" fmla="*/ 108585 w 152400"/>
                  <a:gd name="connsiteY10" fmla="*/ 0 h 295275"/>
                  <a:gd name="connsiteX11" fmla="*/ 108585 w 152400"/>
                  <a:gd name="connsiteY11" fmla="*/ 58102 h 295275"/>
                  <a:gd name="connsiteX12" fmla="*/ 158115 w 152400"/>
                  <a:gd name="connsiteY12" fmla="*/ 58102 h 295275"/>
                  <a:gd name="connsiteX13" fmla="*/ 158115 w 152400"/>
                  <a:gd name="connsiteY13" fmla="*/ 107632 h 295275"/>
                  <a:gd name="connsiteX14" fmla="*/ 108585 w 152400"/>
                  <a:gd name="connsiteY14" fmla="*/ 107632 h 295275"/>
                  <a:gd name="connsiteX15" fmla="*/ 108585 w 152400"/>
                  <a:gd name="connsiteY15" fmla="*/ 233363 h 295275"/>
                  <a:gd name="connsiteX16" fmla="*/ 115253 w 152400"/>
                  <a:gd name="connsiteY16" fmla="*/ 248602 h 295275"/>
                  <a:gd name="connsiteX17" fmla="*/ 132397 w 152400"/>
                  <a:gd name="connsiteY17" fmla="*/ 254317 h 295275"/>
                  <a:gd name="connsiteX18" fmla="*/ 158115 w 152400"/>
                  <a:gd name="connsiteY18" fmla="*/ 24860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295275">
                    <a:moveTo>
                      <a:pt x="158115" y="248602"/>
                    </a:moveTo>
                    <a:lnTo>
                      <a:pt x="158115" y="297180"/>
                    </a:lnTo>
                    <a:cubicBezTo>
                      <a:pt x="142875" y="301942"/>
                      <a:pt x="128588" y="303848"/>
                      <a:pt x="114300" y="303848"/>
                    </a:cubicBezTo>
                    <a:cubicBezTo>
                      <a:pt x="88582" y="303848"/>
                      <a:pt x="68580" y="296228"/>
                      <a:pt x="54292" y="281940"/>
                    </a:cubicBezTo>
                    <a:cubicBezTo>
                      <a:pt x="41910" y="269557"/>
                      <a:pt x="36195" y="252413"/>
                      <a:pt x="36195" y="229552"/>
                    </a:cubicBezTo>
                    <a:lnTo>
                      <a:pt x="36195" y="107632"/>
                    </a:lnTo>
                    <a:lnTo>
                      <a:pt x="0" y="107632"/>
                    </a:lnTo>
                    <a:lnTo>
                      <a:pt x="0" y="58102"/>
                    </a:lnTo>
                    <a:lnTo>
                      <a:pt x="36195" y="58102"/>
                    </a:lnTo>
                    <a:lnTo>
                      <a:pt x="40957" y="0"/>
                    </a:lnTo>
                    <a:lnTo>
                      <a:pt x="108585" y="0"/>
                    </a:lnTo>
                    <a:lnTo>
                      <a:pt x="108585" y="58102"/>
                    </a:lnTo>
                    <a:lnTo>
                      <a:pt x="158115" y="58102"/>
                    </a:lnTo>
                    <a:lnTo>
                      <a:pt x="158115" y="107632"/>
                    </a:lnTo>
                    <a:lnTo>
                      <a:pt x="108585" y="107632"/>
                    </a:lnTo>
                    <a:lnTo>
                      <a:pt x="108585" y="233363"/>
                    </a:lnTo>
                    <a:cubicBezTo>
                      <a:pt x="108585" y="240030"/>
                      <a:pt x="110490" y="244792"/>
                      <a:pt x="115253" y="248602"/>
                    </a:cubicBezTo>
                    <a:cubicBezTo>
                      <a:pt x="119063" y="252413"/>
                      <a:pt x="124778" y="254317"/>
                      <a:pt x="132397" y="254317"/>
                    </a:cubicBezTo>
                    <a:cubicBezTo>
                      <a:pt x="138113" y="253365"/>
                      <a:pt x="146685" y="251460"/>
                      <a:pt x="158115" y="248602"/>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6" name="Freeform: Shape 15">
                <a:extLst>
                  <a:ext uri="{FF2B5EF4-FFF2-40B4-BE49-F238E27FC236}">
                    <a16:creationId xmlns:a16="http://schemas.microsoft.com/office/drawing/2014/main" id="{F90A1336-2D46-49AB-AD59-131208C200DC}"/>
                  </a:ext>
                </a:extLst>
              </p:cNvPr>
              <p:cNvSpPr/>
              <p:nvPr/>
            </p:nvSpPr>
            <p:spPr>
              <a:xfrm>
                <a:off x="5231452" y="3644688"/>
                <a:ext cx="247650" cy="247650"/>
              </a:xfrm>
              <a:custGeom>
                <a:avLst/>
                <a:gdLst>
                  <a:gd name="connsiteX0" fmla="*/ 0 w 247650"/>
                  <a:gd name="connsiteY0" fmla="*/ 125730 h 247650"/>
                  <a:gd name="connsiteX1" fmla="*/ 38100 w 247650"/>
                  <a:gd name="connsiteY1" fmla="*/ 27622 h 247650"/>
                  <a:gd name="connsiteX2" fmla="*/ 126682 w 247650"/>
                  <a:gd name="connsiteY2" fmla="*/ 0 h 247650"/>
                  <a:gd name="connsiteX3" fmla="*/ 224790 w 247650"/>
                  <a:gd name="connsiteY3" fmla="*/ 36195 h 247650"/>
                  <a:gd name="connsiteX4" fmla="*/ 254318 w 247650"/>
                  <a:gd name="connsiteY4" fmla="*/ 125730 h 247650"/>
                  <a:gd name="connsiteX5" fmla="*/ 216218 w 247650"/>
                  <a:gd name="connsiteY5" fmla="*/ 224790 h 247650"/>
                  <a:gd name="connsiteX6" fmla="*/ 127635 w 247650"/>
                  <a:gd name="connsiteY6" fmla="*/ 253365 h 247650"/>
                  <a:gd name="connsiteX7" fmla="*/ 30480 w 247650"/>
                  <a:gd name="connsiteY7" fmla="*/ 216218 h 247650"/>
                  <a:gd name="connsiteX8" fmla="*/ 0 w 247650"/>
                  <a:gd name="connsiteY8" fmla="*/ 125730 h 247650"/>
                  <a:gd name="connsiteX9" fmla="*/ 73343 w 247650"/>
                  <a:gd name="connsiteY9" fmla="*/ 125730 h 247650"/>
                  <a:gd name="connsiteX10" fmla="*/ 88582 w 247650"/>
                  <a:gd name="connsiteY10" fmla="*/ 189547 h 247650"/>
                  <a:gd name="connsiteX11" fmla="*/ 125730 w 247650"/>
                  <a:gd name="connsiteY11" fmla="*/ 204787 h 247650"/>
                  <a:gd name="connsiteX12" fmla="*/ 166688 w 247650"/>
                  <a:gd name="connsiteY12" fmla="*/ 184785 h 247650"/>
                  <a:gd name="connsiteX13" fmla="*/ 178118 w 247650"/>
                  <a:gd name="connsiteY13" fmla="*/ 125730 h 247650"/>
                  <a:gd name="connsiteX14" fmla="*/ 162878 w 247650"/>
                  <a:gd name="connsiteY14" fmla="*/ 62865 h 247650"/>
                  <a:gd name="connsiteX15" fmla="*/ 124778 w 247650"/>
                  <a:gd name="connsiteY15" fmla="*/ 48577 h 247650"/>
                  <a:gd name="connsiteX16" fmla="*/ 82868 w 247650"/>
                  <a:gd name="connsiteY16" fmla="*/ 68580 h 247650"/>
                  <a:gd name="connsiteX17" fmla="*/ 73343 w 247650"/>
                  <a:gd name="connsiteY17" fmla="*/ 12573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50" h="247650">
                    <a:moveTo>
                      <a:pt x="0" y="125730"/>
                    </a:moveTo>
                    <a:cubicBezTo>
                      <a:pt x="0" y="81915"/>
                      <a:pt x="12382" y="49530"/>
                      <a:pt x="38100" y="27622"/>
                    </a:cubicBezTo>
                    <a:cubicBezTo>
                      <a:pt x="60007" y="9525"/>
                      <a:pt x="89535" y="0"/>
                      <a:pt x="126682" y="0"/>
                    </a:cubicBezTo>
                    <a:cubicBezTo>
                      <a:pt x="170497" y="0"/>
                      <a:pt x="202882" y="12382"/>
                      <a:pt x="224790" y="36195"/>
                    </a:cubicBezTo>
                    <a:cubicBezTo>
                      <a:pt x="243840" y="58103"/>
                      <a:pt x="254318" y="87630"/>
                      <a:pt x="254318" y="125730"/>
                    </a:cubicBezTo>
                    <a:cubicBezTo>
                      <a:pt x="254318" y="169545"/>
                      <a:pt x="241935" y="202883"/>
                      <a:pt x="216218" y="224790"/>
                    </a:cubicBezTo>
                    <a:cubicBezTo>
                      <a:pt x="194310" y="243840"/>
                      <a:pt x="164782" y="253365"/>
                      <a:pt x="127635" y="253365"/>
                    </a:cubicBezTo>
                    <a:cubicBezTo>
                      <a:pt x="84772" y="253365"/>
                      <a:pt x="53340" y="240983"/>
                      <a:pt x="30480" y="216218"/>
                    </a:cubicBezTo>
                    <a:cubicBezTo>
                      <a:pt x="9525" y="194310"/>
                      <a:pt x="0" y="164783"/>
                      <a:pt x="0" y="125730"/>
                    </a:cubicBezTo>
                    <a:close/>
                    <a:moveTo>
                      <a:pt x="73343" y="125730"/>
                    </a:moveTo>
                    <a:cubicBezTo>
                      <a:pt x="73343" y="155258"/>
                      <a:pt x="78105" y="177165"/>
                      <a:pt x="88582" y="189547"/>
                    </a:cubicBezTo>
                    <a:cubicBezTo>
                      <a:pt x="97155" y="200025"/>
                      <a:pt x="109538" y="204787"/>
                      <a:pt x="125730" y="204787"/>
                    </a:cubicBezTo>
                    <a:cubicBezTo>
                      <a:pt x="144780" y="204787"/>
                      <a:pt x="159068" y="198120"/>
                      <a:pt x="166688" y="184785"/>
                    </a:cubicBezTo>
                    <a:cubicBezTo>
                      <a:pt x="174307" y="172403"/>
                      <a:pt x="178118" y="152400"/>
                      <a:pt x="178118" y="125730"/>
                    </a:cubicBezTo>
                    <a:cubicBezTo>
                      <a:pt x="178118" y="95250"/>
                      <a:pt x="173355" y="74295"/>
                      <a:pt x="162878" y="62865"/>
                    </a:cubicBezTo>
                    <a:cubicBezTo>
                      <a:pt x="154305" y="53340"/>
                      <a:pt x="141922" y="48577"/>
                      <a:pt x="124778" y="48577"/>
                    </a:cubicBezTo>
                    <a:cubicBezTo>
                      <a:pt x="105728" y="48577"/>
                      <a:pt x="91440" y="55245"/>
                      <a:pt x="82868" y="68580"/>
                    </a:cubicBezTo>
                    <a:cubicBezTo>
                      <a:pt x="77153" y="80010"/>
                      <a:pt x="73343" y="100012"/>
                      <a:pt x="73343" y="125730"/>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7" name="Freeform: Shape 16">
                <a:extLst>
                  <a:ext uri="{FF2B5EF4-FFF2-40B4-BE49-F238E27FC236}">
                    <a16:creationId xmlns:a16="http://schemas.microsoft.com/office/drawing/2014/main" id="{B240106F-2142-4512-9261-2BFFC7910B11}"/>
                  </a:ext>
                </a:extLst>
              </p:cNvPr>
              <p:cNvSpPr/>
              <p:nvPr/>
            </p:nvSpPr>
            <p:spPr>
              <a:xfrm>
                <a:off x="5521965" y="3644688"/>
                <a:ext cx="371475" cy="238125"/>
              </a:xfrm>
              <a:custGeom>
                <a:avLst/>
                <a:gdLst>
                  <a:gd name="connsiteX0" fmla="*/ 72390 w 371475"/>
                  <a:gd name="connsiteY0" fmla="*/ 246697 h 238125"/>
                  <a:gd name="connsiteX1" fmla="*/ 0 w 371475"/>
                  <a:gd name="connsiteY1" fmla="*/ 246697 h 238125"/>
                  <a:gd name="connsiteX2" fmla="*/ 0 w 371475"/>
                  <a:gd name="connsiteY2" fmla="*/ 6668 h 238125"/>
                  <a:gd name="connsiteX3" fmla="*/ 50482 w 371475"/>
                  <a:gd name="connsiteY3" fmla="*/ 6668 h 238125"/>
                  <a:gd name="connsiteX4" fmla="*/ 62865 w 371475"/>
                  <a:gd name="connsiteY4" fmla="*/ 33338 h 238125"/>
                  <a:gd name="connsiteX5" fmla="*/ 136207 w 371475"/>
                  <a:gd name="connsiteY5" fmla="*/ 0 h 238125"/>
                  <a:gd name="connsiteX6" fmla="*/ 208597 w 371475"/>
                  <a:gd name="connsiteY6" fmla="*/ 33338 h 238125"/>
                  <a:gd name="connsiteX7" fmla="*/ 287655 w 371475"/>
                  <a:gd name="connsiteY7" fmla="*/ 0 h 238125"/>
                  <a:gd name="connsiteX8" fmla="*/ 353378 w 371475"/>
                  <a:gd name="connsiteY8" fmla="*/ 23813 h 238125"/>
                  <a:gd name="connsiteX9" fmla="*/ 375285 w 371475"/>
                  <a:gd name="connsiteY9" fmla="*/ 90487 h 238125"/>
                  <a:gd name="connsiteX10" fmla="*/ 375285 w 371475"/>
                  <a:gd name="connsiteY10" fmla="*/ 246697 h 238125"/>
                  <a:gd name="connsiteX11" fmla="*/ 302895 w 371475"/>
                  <a:gd name="connsiteY11" fmla="*/ 246697 h 238125"/>
                  <a:gd name="connsiteX12" fmla="*/ 302895 w 371475"/>
                  <a:gd name="connsiteY12" fmla="*/ 89535 h 238125"/>
                  <a:gd name="connsiteX13" fmla="*/ 264795 w 371475"/>
                  <a:gd name="connsiteY13" fmla="*/ 51435 h 238125"/>
                  <a:gd name="connsiteX14" fmla="*/ 231457 w 371475"/>
                  <a:gd name="connsiteY14" fmla="*/ 67628 h 238125"/>
                  <a:gd name="connsiteX15" fmla="*/ 222885 w 371475"/>
                  <a:gd name="connsiteY15" fmla="*/ 100012 h 238125"/>
                  <a:gd name="connsiteX16" fmla="*/ 222885 w 371475"/>
                  <a:gd name="connsiteY16" fmla="*/ 246697 h 238125"/>
                  <a:gd name="connsiteX17" fmla="*/ 150495 w 371475"/>
                  <a:gd name="connsiteY17" fmla="*/ 246697 h 238125"/>
                  <a:gd name="connsiteX18" fmla="*/ 150495 w 371475"/>
                  <a:gd name="connsiteY18" fmla="*/ 89535 h 238125"/>
                  <a:gd name="connsiteX19" fmla="*/ 112395 w 371475"/>
                  <a:gd name="connsiteY19" fmla="*/ 51435 h 238125"/>
                  <a:gd name="connsiteX20" fmla="*/ 80963 w 371475"/>
                  <a:gd name="connsiteY20" fmla="*/ 66675 h 238125"/>
                  <a:gd name="connsiteX21" fmla="*/ 71438 w 371475"/>
                  <a:gd name="connsiteY21" fmla="*/ 97155 h 238125"/>
                  <a:gd name="connsiteX22" fmla="*/ 71438 w 371475"/>
                  <a:gd name="connsiteY22" fmla="*/ 246697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1475" h="238125">
                    <a:moveTo>
                      <a:pt x="72390" y="246697"/>
                    </a:moveTo>
                    <a:lnTo>
                      <a:pt x="0" y="246697"/>
                    </a:lnTo>
                    <a:lnTo>
                      <a:pt x="0" y="6668"/>
                    </a:lnTo>
                    <a:lnTo>
                      <a:pt x="50482" y="6668"/>
                    </a:lnTo>
                    <a:lnTo>
                      <a:pt x="62865" y="33338"/>
                    </a:lnTo>
                    <a:cubicBezTo>
                      <a:pt x="80963" y="11430"/>
                      <a:pt x="105728" y="0"/>
                      <a:pt x="136207" y="0"/>
                    </a:cubicBezTo>
                    <a:cubicBezTo>
                      <a:pt x="169545" y="0"/>
                      <a:pt x="194310" y="11430"/>
                      <a:pt x="208597" y="33338"/>
                    </a:cubicBezTo>
                    <a:cubicBezTo>
                      <a:pt x="228600" y="11430"/>
                      <a:pt x="254318" y="0"/>
                      <a:pt x="287655" y="0"/>
                    </a:cubicBezTo>
                    <a:cubicBezTo>
                      <a:pt x="316230" y="0"/>
                      <a:pt x="338138" y="7620"/>
                      <a:pt x="353378" y="23813"/>
                    </a:cubicBezTo>
                    <a:cubicBezTo>
                      <a:pt x="367665" y="39052"/>
                      <a:pt x="375285" y="61912"/>
                      <a:pt x="375285" y="90487"/>
                    </a:cubicBezTo>
                    <a:lnTo>
                      <a:pt x="375285" y="246697"/>
                    </a:lnTo>
                    <a:lnTo>
                      <a:pt x="302895" y="246697"/>
                    </a:lnTo>
                    <a:lnTo>
                      <a:pt x="302895" y="89535"/>
                    </a:lnTo>
                    <a:cubicBezTo>
                      <a:pt x="302895" y="63818"/>
                      <a:pt x="290513" y="51435"/>
                      <a:pt x="264795" y="51435"/>
                    </a:cubicBezTo>
                    <a:cubicBezTo>
                      <a:pt x="250507" y="51435"/>
                      <a:pt x="239078" y="57150"/>
                      <a:pt x="231457" y="67628"/>
                    </a:cubicBezTo>
                    <a:cubicBezTo>
                      <a:pt x="225743" y="76200"/>
                      <a:pt x="222885" y="86678"/>
                      <a:pt x="222885" y="100012"/>
                    </a:cubicBezTo>
                    <a:lnTo>
                      <a:pt x="222885" y="246697"/>
                    </a:lnTo>
                    <a:lnTo>
                      <a:pt x="150495" y="246697"/>
                    </a:lnTo>
                    <a:lnTo>
                      <a:pt x="150495" y="89535"/>
                    </a:lnTo>
                    <a:cubicBezTo>
                      <a:pt x="150495" y="63818"/>
                      <a:pt x="138113" y="51435"/>
                      <a:pt x="112395" y="51435"/>
                    </a:cubicBezTo>
                    <a:cubicBezTo>
                      <a:pt x="99060" y="51435"/>
                      <a:pt x="88582" y="56197"/>
                      <a:pt x="80963" y="66675"/>
                    </a:cubicBezTo>
                    <a:cubicBezTo>
                      <a:pt x="74295" y="75247"/>
                      <a:pt x="71438" y="85725"/>
                      <a:pt x="71438" y="97155"/>
                    </a:cubicBezTo>
                    <a:lnTo>
                      <a:pt x="71438" y="246697"/>
                    </a:ln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8" name="Freeform: Shape 17">
                <a:extLst>
                  <a:ext uri="{FF2B5EF4-FFF2-40B4-BE49-F238E27FC236}">
                    <a16:creationId xmlns:a16="http://schemas.microsoft.com/office/drawing/2014/main" id="{DB8CFF30-3B90-4182-8B59-B81025B2D96E}"/>
                  </a:ext>
                </a:extLst>
              </p:cNvPr>
              <p:cNvSpPr/>
              <p:nvPr/>
            </p:nvSpPr>
            <p:spPr>
              <a:xfrm>
                <a:off x="5934397" y="3645640"/>
                <a:ext cx="247650" cy="247650"/>
              </a:xfrm>
              <a:custGeom>
                <a:avLst/>
                <a:gdLst>
                  <a:gd name="connsiteX0" fmla="*/ 170498 w 247650"/>
                  <a:gd name="connsiteY0" fmla="*/ 176213 h 247650"/>
                  <a:gd name="connsiteX1" fmla="*/ 243840 w 247650"/>
                  <a:gd name="connsiteY1" fmla="*/ 176213 h 247650"/>
                  <a:gd name="connsiteX2" fmla="*/ 203835 w 247650"/>
                  <a:gd name="connsiteY2" fmla="*/ 234315 h 247650"/>
                  <a:gd name="connsiteX3" fmla="*/ 125730 w 247650"/>
                  <a:gd name="connsiteY3" fmla="*/ 253365 h 247650"/>
                  <a:gd name="connsiteX4" fmla="*/ 30480 w 247650"/>
                  <a:gd name="connsiteY4" fmla="*/ 215265 h 247650"/>
                  <a:gd name="connsiteX5" fmla="*/ 0 w 247650"/>
                  <a:gd name="connsiteY5" fmla="*/ 126682 h 247650"/>
                  <a:gd name="connsiteX6" fmla="*/ 38100 w 247650"/>
                  <a:gd name="connsiteY6" fmla="*/ 28575 h 247650"/>
                  <a:gd name="connsiteX7" fmla="*/ 123825 w 247650"/>
                  <a:gd name="connsiteY7" fmla="*/ 0 h 247650"/>
                  <a:gd name="connsiteX8" fmla="*/ 218123 w 247650"/>
                  <a:gd name="connsiteY8" fmla="*/ 40957 h 247650"/>
                  <a:gd name="connsiteX9" fmla="*/ 247650 w 247650"/>
                  <a:gd name="connsiteY9" fmla="*/ 144780 h 247650"/>
                  <a:gd name="connsiteX10" fmla="*/ 72390 w 247650"/>
                  <a:gd name="connsiteY10" fmla="*/ 144780 h 247650"/>
                  <a:gd name="connsiteX11" fmla="*/ 129540 w 247650"/>
                  <a:gd name="connsiteY11" fmla="*/ 203835 h 247650"/>
                  <a:gd name="connsiteX12" fmla="*/ 157163 w 247650"/>
                  <a:gd name="connsiteY12" fmla="*/ 197168 h 247650"/>
                  <a:gd name="connsiteX13" fmla="*/ 170498 w 247650"/>
                  <a:gd name="connsiteY13" fmla="*/ 176213 h 247650"/>
                  <a:gd name="connsiteX14" fmla="*/ 121920 w 247650"/>
                  <a:gd name="connsiteY14" fmla="*/ 44768 h 247650"/>
                  <a:gd name="connsiteX15" fmla="*/ 72390 w 247650"/>
                  <a:gd name="connsiteY15" fmla="*/ 101918 h 247650"/>
                  <a:gd name="connsiteX16" fmla="*/ 173355 w 247650"/>
                  <a:gd name="connsiteY16" fmla="*/ 101918 h 247650"/>
                  <a:gd name="connsiteX17" fmla="*/ 121920 w 247650"/>
                  <a:gd name="connsiteY17" fmla="*/ 4476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50" h="247650">
                    <a:moveTo>
                      <a:pt x="170498" y="176213"/>
                    </a:moveTo>
                    <a:lnTo>
                      <a:pt x="243840" y="176213"/>
                    </a:lnTo>
                    <a:cubicBezTo>
                      <a:pt x="238125" y="200978"/>
                      <a:pt x="223838" y="220980"/>
                      <a:pt x="203835" y="234315"/>
                    </a:cubicBezTo>
                    <a:cubicBezTo>
                      <a:pt x="183833" y="246697"/>
                      <a:pt x="157163" y="253365"/>
                      <a:pt x="125730" y="253365"/>
                    </a:cubicBezTo>
                    <a:cubicBezTo>
                      <a:pt x="84773" y="253365"/>
                      <a:pt x="53340" y="240983"/>
                      <a:pt x="30480" y="215265"/>
                    </a:cubicBezTo>
                    <a:cubicBezTo>
                      <a:pt x="9525" y="192405"/>
                      <a:pt x="0" y="162878"/>
                      <a:pt x="0" y="126682"/>
                    </a:cubicBezTo>
                    <a:cubicBezTo>
                      <a:pt x="0" y="83820"/>
                      <a:pt x="12383" y="50482"/>
                      <a:pt x="38100" y="28575"/>
                    </a:cubicBezTo>
                    <a:cubicBezTo>
                      <a:pt x="60008" y="9525"/>
                      <a:pt x="88583" y="0"/>
                      <a:pt x="123825" y="0"/>
                    </a:cubicBezTo>
                    <a:cubicBezTo>
                      <a:pt x="165735" y="0"/>
                      <a:pt x="197168" y="13335"/>
                      <a:pt x="218123" y="40957"/>
                    </a:cubicBezTo>
                    <a:cubicBezTo>
                      <a:pt x="237173" y="65722"/>
                      <a:pt x="247650" y="100013"/>
                      <a:pt x="247650" y="144780"/>
                    </a:cubicBezTo>
                    <a:lnTo>
                      <a:pt x="72390" y="144780"/>
                    </a:lnTo>
                    <a:cubicBezTo>
                      <a:pt x="77153" y="183833"/>
                      <a:pt x="96203" y="203835"/>
                      <a:pt x="129540" y="203835"/>
                    </a:cubicBezTo>
                    <a:cubicBezTo>
                      <a:pt x="140018" y="203835"/>
                      <a:pt x="149543" y="201930"/>
                      <a:pt x="157163" y="197168"/>
                    </a:cubicBezTo>
                    <a:cubicBezTo>
                      <a:pt x="163830" y="191453"/>
                      <a:pt x="168593" y="184785"/>
                      <a:pt x="170498" y="176213"/>
                    </a:cubicBezTo>
                    <a:close/>
                    <a:moveTo>
                      <a:pt x="121920" y="44768"/>
                    </a:moveTo>
                    <a:cubicBezTo>
                      <a:pt x="92393" y="44768"/>
                      <a:pt x="76200" y="63818"/>
                      <a:pt x="72390" y="101918"/>
                    </a:cubicBezTo>
                    <a:lnTo>
                      <a:pt x="173355" y="101918"/>
                    </a:lnTo>
                    <a:cubicBezTo>
                      <a:pt x="170498" y="63818"/>
                      <a:pt x="153353" y="44768"/>
                      <a:pt x="121920" y="44768"/>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19" name="Freeform: Shape 18">
                <a:extLst>
                  <a:ext uri="{FF2B5EF4-FFF2-40B4-BE49-F238E27FC236}">
                    <a16:creationId xmlns:a16="http://schemas.microsoft.com/office/drawing/2014/main" id="{2D192A82-0EAF-4951-B698-9291EB2AF632}"/>
                  </a:ext>
                </a:extLst>
              </p:cNvPr>
              <p:cNvSpPr/>
              <p:nvPr/>
            </p:nvSpPr>
            <p:spPr>
              <a:xfrm>
                <a:off x="6216337" y="3643735"/>
                <a:ext cx="152400" cy="247650"/>
              </a:xfrm>
              <a:custGeom>
                <a:avLst/>
                <a:gdLst>
                  <a:gd name="connsiteX0" fmla="*/ 72390 w 152400"/>
                  <a:gd name="connsiteY0" fmla="*/ 247650 h 247650"/>
                  <a:gd name="connsiteX1" fmla="*/ 0 w 152400"/>
                  <a:gd name="connsiteY1" fmla="*/ 247650 h 247650"/>
                  <a:gd name="connsiteX2" fmla="*/ 0 w 152400"/>
                  <a:gd name="connsiteY2" fmla="*/ 7620 h 247650"/>
                  <a:gd name="connsiteX3" fmla="*/ 60008 w 152400"/>
                  <a:gd name="connsiteY3" fmla="*/ 7620 h 247650"/>
                  <a:gd name="connsiteX4" fmla="*/ 67628 w 152400"/>
                  <a:gd name="connsiteY4" fmla="*/ 43815 h 247650"/>
                  <a:gd name="connsiteX5" fmla="*/ 130493 w 152400"/>
                  <a:gd name="connsiteY5" fmla="*/ 0 h 247650"/>
                  <a:gd name="connsiteX6" fmla="*/ 158115 w 152400"/>
                  <a:gd name="connsiteY6" fmla="*/ 2858 h 247650"/>
                  <a:gd name="connsiteX7" fmla="*/ 158115 w 152400"/>
                  <a:gd name="connsiteY7" fmla="*/ 69533 h 247650"/>
                  <a:gd name="connsiteX8" fmla="*/ 127635 w 152400"/>
                  <a:gd name="connsiteY8" fmla="*/ 64770 h 247650"/>
                  <a:gd name="connsiteX9" fmla="*/ 87630 w 152400"/>
                  <a:gd name="connsiteY9" fmla="*/ 88583 h 247650"/>
                  <a:gd name="connsiteX10" fmla="*/ 73343 w 152400"/>
                  <a:gd name="connsiteY10" fmla="*/ 146685 h 247650"/>
                  <a:gd name="connsiteX11" fmla="*/ 73343 w 152400"/>
                  <a:gd name="connsiteY11"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247650">
                    <a:moveTo>
                      <a:pt x="72390" y="247650"/>
                    </a:moveTo>
                    <a:lnTo>
                      <a:pt x="0" y="247650"/>
                    </a:lnTo>
                    <a:lnTo>
                      <a:pt x="0" y="7620"/>
                    </a:lnTo>
                    <a:lnTo>
                      <a:pt x="60008" y="7620"/>
                    </a:lnTo>
                    <a:lnTo>
                      <a:pt x="67628" y="43815"/>
                    </a:lnTo>
                    <a:cubicBezTo>
                      <a:pt x="80963" y="15240"/>
                      <a:pt x="101918" y="0"/>
                      <a:pt x="130493" y="0"/>
                    </a:cubicBezTo>
                    <a:cubicBezTo>
                      <a:pt x="140970" y="0"/>
                      <a:pt x="150495" y="953"/>
                      <a:pt x="158115" y="2858"/>
                    </a:cubicBezTo>
                    <a:lnTo>
                      <a:pt x="158115" y="69533"/>
                    </a:lnTo>
                    <a:cubicBezTo>
                      <a:pt x="148590" y="66675"/>
                      <a:pt x="138113" y="64770"/>
                      <a:pt x="127635" y="64770"/>
                    </a:cubicBezTo>
                    <a:cubicBezTo>
                      <a:pt x="111443" y="64770"/>
                      <a:pt x="98108" y="72390"/>
                      <a:pt x="87630" y="88583"/>
                    </a:cubicBezTo>
                    <a:cubicBezTo>
                      <a:pt x="78105" y="102870"/>
                      <a:pt x="73343" y="122873"/>
                      <a:pt x="73343" y="146685"/>
                    </a:cubicBezTo>
                    <a:lnTo>
                      <a:pt x="73343" y="247650"/>
                    </a:ln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0" name="Freeform: Shape 19">
                <a:extLst>
                  <a:ext uri="{FF2B5EF4-FFF2-40B4-BE49-F238E27FC236}">
                    <a16:creationId xmlns:a16="http://schemas.microsoft.com/office/drawing/2014/main" id="{80C91A13-B1E2-46AB-A230-643F57D492E5}"/>
                  </a:ext>
                </a:extLst>
              </p:cNvPr>
              <p:cNvSpPr/>
              <p:nvPr/>
            </p:nvSpPr>
            <p:spPr>
              <a:xfrm>
                <a:off x="6522090" y="3559915"/>
                <a:ext cx="219075" cy="323850"/>
              </a:xfrm>
              <a:custGeom>
                <a:avLst/>
                <a:gdLst>
                  <a:gd name="connsiteX0" fmla="*/ 210503 w 219075"/>
                  <a:gd name="connsiteY0" fmla="*/ 137160 h 323850"/>
                  <a:gd name="connsiteX1" fmla="*/ 210503 w 219075"/>
                  <a:gd name="connsiteY1" fmla="*/ 190500 h 323850"/>
                  <a:gd name="connsiteX2" fmla="*/ 77153 w 219075"/>
                  <a:gd name="connsiteY2" fmla="*/ 190500 h 323850"/>
                  <a:gd name="connsiteX3" fmla="*/ 77153 w 219075"/>
                  <a:gd name="connsiteY3" fmla="*/ 275272 h 323850"/>
                  <a:gd name="connsiteX4" fmla="*/ 223838 w 219075"/>
                  <a:gd name="connsiteY4" fmla="*/ 275272 h 323850"/>
                  <a:gd name="connsiteX5" fmla="*/ 223838 w 219075"/>
                  <a:gd name="connsiteY5" fmla="*/ 331470 h 323850"/>
                  <a:gd name="connsiteX6" fmla="*/ 0 w 219075"/>
                  <a:gd name="connsiteY6" fmla="*/ 331470 h 323850"/>
                  <a:gd name="connsiteX7" fmla="*/ 0 w 219075"/>
                  <a:gd name="connsiteY7" fmla="*/ 0 h 323850"/>
                  <a:gd name="connsiteX8" fmla="*/ 223838 w 219075"/>
                  <a:gd name="connsiteY8" fmla="*/ 0 h 323850"/>
                  <a:gd name="connsiteX9" fmla="*/ 223838 w 219075"/>
                  <a:gd name="connsiteY9" fmla="*/ 57150 h 323850"/>
                  <a:gd name="connsiteX10" fmla="*/ 77153 w 219075"/>
                  <a:gd name="connsiteY10" fmla="*/ 57150 h 323850"/>
                  <a:gd name="connsiteX11" fmla="*/ 77153 w 219075"/>
                  <a:gd name="connsiteY11" fmla="*/ 138113 h 323850"/>
                  <a:gd name="connsiteX12" fmla="*/ 210503 w 219075"/>
                  <a:gd name="connsiteY12" fmla="*/ 138113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075" h="323850">
                    <a:moveTo>
                      <a:pt x="210503" y="137160"/>
                    </a:moveTo>
                    <a:lnTo>
                      <a:pt x="210503" y="190500"/>
                    </a:lnTo>
                    <a:lnTo>
                      <a:pt x="77153" y="190500"/>
                    </a:lnTo>
                    <a:lnTo>
                      <a:pt x="77153" y="275272"/>
                    </a:lnTo>
                    <a:lnTo>
                      <a:pt x="223838" y="275272"/>
                    </a:lnTo>
                    <a:lnTo>
                      <a:pt x="223838" y="331470"/>
                    </a:lnTo>
                    <a:lnTo>
                      <a:pt x="0" y="331470"/>
                    </a:lnTo>
                    <a:lnTo>
                      <a:pt x="0" y="0"/>
                    </a:lnTo>
                    <a:lnTo>
                      <a:pt x="223838" y="0"/>
                    </a:lnTo>
                    <a:lnTo>
                      <a:pt x="223838" y="57150"/>
                    </a:lnTo>
                    <a:lnTo>
                      <a:pt x="77153" y="57150"/>
                    </a:lnTo>
                    <a:lnTo>
                      <a:pt x="77153" y="138113"/>
                    </a:lnTo>
                    <a:lnTo>
                      <a:pt x="210503" y="138113"/>
                    </a:ln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1" name="Freeform: Shape 20">
                <a:extLst>
                  <a:ext uri="{FF2B5EF4-FFF2-40B4-BE49-F238E27FC236}">
                    <a16:creationId xmlns:a16="http://schemas.microsoft.com/office/drawing/2014/main" id="{2D1B10F0-040A-47F8-B34E-69FE25EF43B1}"/>
                  </a:ext>
                </a:extLst>
              </p:cNvPr>
              <p:cNvSpPr/>
              <p:nvPr/>
            </p:nvSpPr>
            <p:spPr>
              <a:xfrm>
                <a:off x="6768787" y="3651355"/>
                <a:ext cx="257175" cy="238125"/>
              </a:xfrm>
              <a:custGeom>
                <a:avLst/>
                <a:gdLst>
                  <a:gd name="connsiteX0" fmla="*/ 246697 w 257175"/>
                  <a:gd name="connsiteY0" fmla="*/ 0 h 238125"/>
                  <a:gd name="connsiteX1" fmla="*/ 167640 w 257175"/>
                  <a:gd name="connsiteY1" fmla="*/ 113348 h 238125"/>
                  <a:gd name="connsiteX2" fmla="*/ 259080 w 257175"/>
                  <a:gd name="connsiteY2" fmla="*/ 240982 h 238125"/>
                  <a:gd name="connsiteX3" fmla="*/ 172403 w 257175"/>
                  <a:gd name="connsiteY3" fmla="*/ 240982 h 238125"/>
                  <a:gd name="connsiteX4" fmla="*/ 125730 w 257175"/>
                  <a:gd name="connsiteY4" fmla="*/ 166688 h 238125"/>
                  <a:gd name="connsiteX5" fmla="*/ 76200 w 257175"/>
                  <a:gd name="connsiteY5" fmla="*/ 240982 h 238125"/>
                  <a:gd name="connsiteX6" fmla="*/ 0 w 257175"/>
                  <a:gd name="connsiteY6" fmla="*/ 240982 h 238125"/>
                  <a:gd name="connsiteX7" fmla="*/ 89535 w 257175"/>
                  <a:gd name="connsiteY7" fmla="*/ 114300 h 238125"/>
                  <a:gd name="connsiteX8" fmla="*/ 4763 w 257175"/>
                  <a:gd name="connsiteY8" fmla="*/ 952 h 238125"/>
                  <a:gd name="connsiteX9" fmla="*/ 88583 w 257175"/>
                  <a:gd name="connsiteY9" fmla="*/ 952 h 238125"/>
                  <a:gd name="connsiteX10" fmla="*/ 129540 w 257175"/>
                  <a:gd name="connsiteY10" fmla="*/ 62865 h 238125"/>
                  <a:gd name="connsiteX11" fmla="*/ 171450 w 257175"/>
                  <a:gd name="connsiteY11" fmla="*/ 0 h 238125"/>
                  <a:gd name="connsiteX12" fmla="*/ 246697 w 257175"/>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175" h="238125">
                    <a:moveTo>
                      <a:pt x="246697" y="0"/>
                    </a:moveTo>
                    <a:lnTo>
                      <a:pt x="167640" y="113348"/>
                    </a:lnTo>
                    <a:lnTo>
                      <a:pt x="259080" y="240982"/>
                    </a:lnTo>
                    <a:lnTo>
                      <a:pt x="172403" y="240982"/>
                    </a:lnTo>
                    <a:lnTo>
                      <a:pt x="125730" y="166688"/>
                    </a:lnTo>
                    <a:lnTo>
                      <a:pt x="76200" y="240982"/>
                    </a:lnTo>
                    <a:lnTo>
                      <a:pt x="0" y="240982"/>
                    </a:lnTo>
                    <a:lnTo>
                      <a:pt x="89535" y="114300"/>
                    </a:lnTo>
                    <a:lnTo>
                      <a:pt x="4763" y="952"/>
                    </a:lnTo>
                    <a:lnTo>
                      <a:pt x="88583" y="952"/>
                    </a:lnTo>
                    <a:lnTo>
                      <a:pt x="129540" y="62865"/>
                    </a:lnTo>
                    <a:lnTo>
                      <a:pt x="171450" y="0"/>
                    </a:lnTo>
                    <a:lnTo>
                      <a:pt x="246697" y="0"/>
                    </a:ln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2" name="Freeform: Shape 21">
                <a:extLst>
                  <a:ext uri="{FF2B5EF4-FFF2-40B4-BE49-F238E27FC236}">
                    <a16:creationId xmlns:a16="http://schemas.microsoft.com/office/drawing/2014/main" id="{89AB0E61-3929-4193-9DEA-833BB0837D27}"/>
                  </a:ext>
                </a:extLst>
              </p:cNvPr>
              <p:cNvSpPr/>
              <p:nvPr/>
            </p:nvSpPr>
            <p:spPr>
              <a:xfrm>
                <a:off x="7052632" y="3644688"/>
                <a:ext cx="247650" cy="323850"/>
              </a:xfrm>
              <a:custGeom>
                <a:avLst/>
                <a:gdLst>
                  <a:gd name="connsiteX0" fmla="*/ 138113 w 247650"/>
                  <a:gd name="connsiteY0" fmla="*/ 253365 h 323850"/>
                  <a:gd name="connsiteX1" fmla="*/ 72390 w 247650"/>
                  <a:gd name="connsiteY1" fmla="*/ 225743 h 323850"/>
                  <a:gd name="connsiteX2" fmla="*/ 72390 w 247650"/>
                  <a:gd name="connsiteY2" fmla="*/ 329565 h 323850"/>
                  <a:gd name="connsiteX3" fmla="*/ 0 w 247650"/>
                  <a:gd name="connsiteY3" fmla="*/ 329565 h 323850"/>
                  <a:gd name="connsiteX4" fmla="*/ 0 w 247650"/>
                  <a:gd name="connsiteY4" fmla="*/ 6668 h 323850"/>
                  <a:gd name="connsiteX5" fmla="*/ 54292 w 247650"/>
                  <a:gd name="connsiteY5" fmla="*/ 6668 h 323850"/>
                  <a:gd name="connsiteX6" fmla="*/ 68580 w 247650"/>
                  <a:gd name="connsiteY6" fmla="*/ 33338 h 323850"/>
                  <a:gd name="connsiteX7" fmla="*/ 144780 w 247650"/>
                  <a:gd name="connsiteY7" fmla="*/ 0 h 323850"/>
                  <a:gd name="connsiteX8" fmla="*/ 225742 w 247650"/>
                  <a:gd name="connsiteY8" fmla="*/ 36195 h 323850"/>
                  <a:gd name="connsiteX9" fmla="*/ 251460 w 247650"/>
                  <a:gd name="connsiteY9" fmla="*/ 123825 h 323850"/>
                  <a:gd name="connsiteX10" fmla="*/ 214313 w 247650"/>
                  <a:gd name="connsiteY10" fmla="*/ 224790 h 323850"/>
                  <a:gd name="connsiteX11" fmla="*/ 138113 w 247650"/>
                  <a:gd name="connsiteY11" fmla="*/ 253365 h 323850"/>
                  <a:gd name="connsiteX12" fmla="*/ 179070 w 247650"/>
                  <a:gd name="connsiteY12" fmla="*/ 124778 h 323850"/>
                  <a:gd name="connsiteX13" fmla="*/ 125730 w 247650"/>
                  <a:gd name="connsiteY13" fmla="*/ 52387 h 323850"/>
                  <a:gd name="connsiteX14" fmla="*/ 83820 w 247650"/>
                  <a:gd name="connsiteY14" fmla="*/ 72390 h 323850"/>
                  <a:gd name="connsiteX15" fmla="*/ 69532 w 247650"/>
                  <a:gd name="connsiteY15" fmla="*/ 123825 h 323850"/>
                  <a:gd name="connsiteX16" fmla="*/ 122872 w 247650"/>
                  <a:gd name="connsiteY16" fmla="*/ 200978 h 323850"/>
                  <a:gd name="connsiteX17" fmla="*/ 164782 w 247650"/>
                  <a:gd name="connsiteY17" fmla="*/ 180022 h 323850"/>
                  <a:gd name="connsiteX18" fmla="*/ 179070 w 247650"/>
                  <a:gd name="connsiteY18" fmla="*/ 124778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50" h="323850">
                    <a:moveTo>
                      <a:pt x="138113" y="253365"/>
                    </a:moveTo>
                    <a:cubicBezTo>
                      <a:pt x="112395" y="253365"/>
                      <a:pt x="89535" y="243840"/>
                      <a:pt x="72390" y="225743"/>
                    </a:cubicBezTo>
                    <a:lnTo>
                      <a:pt x="72390" y="329565"/>
                    </a:lnTo>
                    <a:lnTo>
                      <a:pt x="0" y="329565"/>
                    </a:lnTo>
                    <a:lnTo>
                      <a:pt x="0" y="6668"/>
                    </a:lnTo>
                    <a:lnTo>
                      <a:pt x="54292" y="6668"/>
                    </a:lnTo>
                    <a:lnTo>
                      <a:pt x="68580" y="33338"/>
                    </a:lnTo>
                    <a:cubicBezTo>
                      <a:pt x="87630" y="10477"/>
                      <a:pt x="113347" y="0"/>
                      <a:pt x="144780" y="0"/>
                    </a:cubicBezTo>
                    <a:cubicBezTo>
                      <a:pt x="180022" y="0"/>
                      <a:pt x="206692" y="12382"/>
                      <a:pt x="225742" y="36195"/>
                    </a:cubicBezTo>
                    <a:cubicBezTo>
                      <a:pt x="242888" y="58103"/>
                      <a:pt x="251460" y="86678"/>
                      <a:pt x="251460" y="123825"/>
                    </a:cubicBezTo>
                    <a:cubicBezTo>
                      <a:pt x="251460" y="166687"/>
                      <a:pt x="239077" y="200025"/>
                      <a:pt x="214313" y="224790"/>
                    </a:cubicBezTo>
                    <a:cubicBezTo>
                      <a:pt x="194310" y="243840"/>
                      <a:pt x="169545" y="253365"/>
                      <a:pt x="138113" y="253365"/>
                    </a:cubicBezTo>
                    <a:close/>
                    <a:moveTo>
                      <a:pt x="179070" y="124778"/>
                    </a:moveTo>
                    <a:cubicBezTo>
                      <a:pt x="179070" y="76200"/>
                      <a:pt x="160972" y="52387"/>
                      <a:pt x="125730" y="52387"/>
                    </a:cubicBezTo>
                    <a:cubicBezTo>
                      <a:pt x="107632" y="52387"/>
                      <a:pt x="93345" y="59055"/>
                      <a:pt x="83820" y="72390"/>
                    </a:cubicBezTo>
                    <a:cubicBezTo>
                      <a:pt x="74295" y="84772"/>
                      <a:pt x="69532" y="101918"/>
                      <a:pt x="69532" y="123825"/>
                    </a:cubicBezTo>
                    <a:cubicBezTo>
                      <a:pt x="69532" y="175260"/>
                      <a:pt x="87630" y="200978"/>
                      <a:pt x="122872" y="200978"/>
                    </a:cubicBezTo>
                    <a:cubicBezTo>
                      <a:pt x="140970" y="200978"/>
                      <a:pt x="155257" y="194310"/>
                      <a:pt x="164782" y="180022"/>
                    </a:cubicBezTo>
                    <a:cubicBezTo>
                      <a:pt x="175260" y="166687"/>
                      <a:pt x="179070" y="148590"/>
                      <a:pt x="179070" y="124778"/>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3" name="Freeform: Shape 22">
                <a:extLst>
                  <a:ext uri="{FF2B5EF4-FFF2-40B4-BE49-F238E27FC236}">
                    <a16:creationId xmlns:a16="http://schemas.microsoft.com/office/drawing/2014/main" id="{2E4DD595-C4FA-44EC-8D49-177AF0C87545}"/>
                  </a:ext>
                </a:extLst>
              </p:cNvPr>
              <p:cNvSpPr/>
              <p:nvPr/>
            </p:nvSpPr>
            <p:spPr>
              <a:xfrm>
                <a:off x="7332667" y="3645640"/>
                <a:ext cx="238125" cy="247650"/>
              </a:xfrm>
              <a:custGeom>
                <a:avLst/>
                <a:gdLst>
                  <a:gd name="connsiteX0" fmla="*/ 170497 w 238125"/>
                  <a:gd name="connsiteY0" fmla="*/ 176213 h 247650"/>
                  <a:gd name="connsiteX1" fmla="*/ 243840 w 238125"/>
                  <a:gd name="connsiteY1" fmla="*/ 176213 h 247650"/>
                  <a:gd name="connsiteX2" fmla="*/ 203835 w 238125"/>
                  <a:gd name="connsiteY2" fmla="*/ 234315 h 247650"/>
                  <a:gd name="connsiteX3" fmla="*/ 125730 w 238125"/>
                  <a:gd name="connsiteY3" fmla="*/ 253365 h 247650"/>
                  <a:gd name="connsiteX4" fmla="*/ 30480 w 238125"/>
                  <a:gd name="connsiteY4" fmla="*/ 215265 h 247650"/>
                  <a:gd name="connsiteX5" fmla="*/ 0 w 238125"/>
                  <a:gd name="connsiteY5" fmla="*/ 126682 h 247650"/>
                  <a:gd name="connsiteX6" fmla="*/ 38100 w 238125"/>
                  <a:gd name="connsiteY6" fmla="*/ 28575 h 247650"/>
                  <a:gd name="connsiteX7" fmla="*/ 123825 w 238125"/>
                  <a:gd name="connsiteY7" fmla="*/ 0 h 247650"/>
                  <a:gd name="connsiteX8" fmla="*/ 218122 w 238125"/>
                  <a:gd name="connsiteY8" fmla="*/ 40957 h 247650"/>
                  <a:gd name="connsiteX9" fmla="*/ 247650 w 238125"/>
                  <a:gd name="connsiteY9" fmla="*/ 144780 h 247650"/>
                  <a:gd name="connsiteX10" fmla="*/ 72390 w 238125"/>
                  <a:gd name="connsiteY10" fmla="*/ 144780 h 247650"/>
                  <a:gd name="connsiteX11" fmla="*/ 129540 w 238125"/>
                  <a:gd name="connsiteY11" fmla="*/ 203835 h 247650"/>
                  <a:gd name="connsiteX12" fmla="*/ 157163 w 238125"/>
                  <a:gd name="connsiteY12" fmla="*/ 197168 h 247650"/>
                  <a:gd name="connsiteX13" fmla="*/ 170497 w 238125"/>
                  <a:gd name="connsiteY13" fmla="*/ 176213 h 247650"/>
                  <a:gd name="connsiteX14" fmla="*/ 121920 w 238125"/>
                  <a:gd name="connsiteY14" fmla="*/ 44768 h 247650"/>
                  <a:gd name="connsiteX15" fmla="*/ 72390 w 238125"/>
                  <a:gd name="connsiteY15" fmla="*/ 101918 h 247650"/>
                  <a:gd name="connsiteX16" fmla="*/ 173355 w 238125"/>
                  <a:gd name="connsiteY16" fmla="*/ 101918 h 247650"/>
                  <a:gd name="connsiteX17" fmla="*/ 121920 w 238125"/>
                  <a:gd name="connsiteY17" fmla="*/ 4476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25" h="247650">
                    <a:moveTo>
                      <a:pt x="170497" y="176213"/>
                    </a:moveTo>
                    <a:lnTo>
                      <a:pt x="243840" y="176213"/>
                    </a:lnTo>
                    <a:cubicBezTo>
                      <a:pt x="238125" y="200978"/>
                      <a:pt x="224790" y="220980"/>
                      <a:pt x="203835" y="234315"/>
                    </a:cubicBezTo>
                    <a:cubicBezTo>
                      <a:pt x="183832" y="246697"/>
                      <a:pt x="157163" y="253365"/>
                      <a:pt x="125730" y="253365"/>
                    </a:cubicBezTo>
                    <a:cubicBezTo>
                      <a:pt x="84772" y="253365"/>
                      <a:pt x="53340" y="240983"/>
                      <a:pt x="30480" y="215265"/>
                    </a:cubicBezTo>
                    <a:cubicBezTo>
                      <a:pt x="9525" y="192405"/>
                      <a:pt x="0" y="162878"/>
                      <a:pt x="0" y="126682"/>
                    </a:cubicBezTo>
                    <a:cubicBezTo>
                      <a:pt x="0" y="83820"/>
                      <a:pt x="12382" y="50482"/>
                      <a:pt x="38100" y="28575"/>
                    </a:cubicBezTo>
                    <a:cubicBezTo>
                      <a:pt x="60007" y="9525"/>
                      <a:pt x="88582" y="0"/>
                      <a:pt x="123825" y="0"/>
                    </a:cubicBezTo>
                    <a:cubicBezTo>
                      <a:pt x="165735" y="0"/>
                      <a:pt x="197167" y="13335"/>
                      <a:pt x="218122" y="40957"/>
                    </a:cubicBezTo>
                    <a:cubicBezTo>
                      <a:pt x="237172" y="65722"/>
                      <a:pt x="247650" y="100013"/>
                      <a:pt x="247650" y="144780"/>
                    </a:cubicBezTo>
                    <a:lnTo>
                      <a:pt x="72390" y="144780"/>
                    </a:lnTo>
                    <a:cubicBezTo>
                      <a:pt x="77153" y="183833"/>
                      <a:pt x="96203" y="203835"/>
                      <a:pt x="129540" y="203835"/>
                    </a:cubicBezTo>
                    <a:cubicBezTo>
                      <a:pt x="140017" y="203835"/>
                      <a:pt x="149542" y="201930"/>
                      <a:pt x="157163" y="197168"/>
                    </a:cubicBezTo>
                    <a:cubicBezTo>
                      <a:pt x="164782" y="192405"/>
                      <a:pt x="168592" y="184785"/>
                      <a:pt x="170497" y="176213"/>
                    </a:cubicBezTo>
                    <a:close/>
                    <a:moveTo>
                      <a:pt x="121920" y="44768"/>
                    </a:moveTo>
                    <a:cubicBezTo>
                      <a:pt x="92392" y="44768"/>
                      <a:pt x="76200" y="63818"/>
                      <a:pt x="72390" y="101918"/>
                    </a:cubicBezTo>
                    <a:lnTo>
                      <a:pt x="173355" y="101918"/>
                    </a:lnTo>
                    <a:cubicBezTo>
                      <a:pt x="171450" y="63818"/>
                      <a:pt x="154305" y="44768"/>
                      <a:pt x="121920" y="44768"/>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4" name="Freeform: Shape 23">
                <a:extLst>
                  <a:ext uri="{FF2B5EF4-FFF2-40B4-BE49-F238E27FC236}">
                    <a16:creationId xmlns:a16="http://schemas.microsoft.com/office/drawing/2014/main" id="{44F3F178-9A7F-42B2-A659-A9EFAFEEB18E}"/>
                  </a:ext>
                </a:extLst>
              </p:cNvPr>
              <p:cNvSpPr/>
              <p:nvPr/>
            </p:nvSpPr>
            <p:spPr>
              <a:xfrm>
                <a:off x="7614607" y="3643735"/>
                <a:ext cx="152400" cy="247650"/>
              </a:xfrm>
              <a:custGeom>
                <a:avLst/>
                <a:gdLst>
                  <a:gd name="connsiteX0" fmla="*/ 72390 w 152400"/>
                  <a:gd name="connsiteY0" fmla="*/ 247650 h 247650"/>
                  <a:gd name="connsiteX1" fmla="*/ 0 w 152400"/>
                  <a:gd name="connsiteY1" fmla="*/ 247650 h 247650"/>
                  <a:gd name="connsiteX2" fmla="*/ 0 w 152400"/>
                  <a:gd name="connsiteY2" fmla="*/ 7620 h 247650"/>
                  <a:gd name="connsiteX3" fmla="*/ 60007 w 152400"/>
                  <a:gd name="connsiteY3" fmla="*/ 7620 h 247650"/>
                  <a:gd name="connsiteX4" fmla="*/ 67627 w 152400"/>
                  <a:gd name="connsiteY4" fmla="*/ 43815 h 247650"/>
                  <a:gd name="connsiteX5" fmla="*/ 130493 w 152400"/>
                  <a:gd name="connsiteY5" fmla="*/ 0 h 247650"/>
                  <a:gd name="connsiteX6" fmla="*/ 158115 w 152400"/>
                  <a:gd name="connsiteY6" fmla="*/ 2858 h 247650"/>
                  <a:gd name="connsiteX7" fmla="*/ 158115 w 152400"/>
                  <a:gd name="connsiteY7" fmla="*/ 69533 h 247650"/>
                  <a:gd name="connsiteX8" fmla="*/ 127635 w 152400"/>
                  <a:gd name="connsiteY8" fmla="*/ 64770 h 247650"/>
                  <a:gd name="connsiteX9" fmla="*/ 87630 w 152400"/>
                  <a:gd name="connsiteY9" fmla="*/ 88583 h 247650"/>
                  <a:gd name="connsiteX10" fmla="*/ 73343 w 152400"/>
                  <a:gd name="connsiteY10" fmla="*/ 146685 h 247650"/>
                  <a:gd name="connsiteX11" fmla="*/ 73343 w 152400"/>
                  <a:gd name="connsiteY11"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247650">
                    <a:moveTo>
                      <a:pt x="72390" y="247650"/>
                    </a:moveTo>
                    <a:lnTo>
                      <a:pt x="0" y="247650"/>
                    </a:lnTo>
                    <a:lnTo>
                      <a:pt x="0" y="7620"/>
                    </a:lnTo>
                    <a:lnTo>
                      <a:pt x="60007" y="7620"/>
                    </a:lnTo>
                    <a:lnTo>
                      <a:pt x="67627" y="43815"/>
                    </a:lnTo>
                    <a:cubicBezTo>
                      <a:pt x="80963" y="15240"/>
                      <a:pt x="101918" y="0"/>
                      <a:pt x="130493" y="0"/>
                    </a:cubicBezTo>
                    <a:cubicBezTo>
                      <a:pt x="140970" y="0"/>
                      <a:pt x="150495" y="953"/>
                      <a:pt x="158115" y="2858"/>
                    </a:cubicBezTo>
                    <a:lnTo>
                      <a:pt x="158115" y="69533"/>
                    </a:lnTo>
                    <a:cubicBezTo>
                      <a:pt x="148590" y="66675"/>
                      <a:pt x="138113" y="64770"/>
                      <a:pt x="127635" y="64770"/>
                    </a:cubicBezTo>
                    <a:cubicBezTo>
                      <a:pt x="111443" y="64770"/>
                      <a:pt x="98107" y="72390"/>
                      <a:pt x="87630" y="88583"/>
                    </a:cubicBezTo>
                    <a:cubicBezTo>
                      <a:pt x="78105" y="102870"/>
                      <a:pt x="73343" y="122873"/>
                      <a:pt x="73343" y="146685"/>
                    </a:cubicBezTo>
                    <a:lnTo>
                      <a:pt x="73343" y="247650"/>
                    </a:ln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5" name="Freeform: Shape 24">
                <a:extLst>
                  <a:ext uri="{FF2B5EF4-FFF2-40B4-BE49-F238E27FC236}">
                    <a16:creationId xmlns:a16="http://schemas.microsoft.com/office/drawing/2014/main" id="{C6DEB7E9-6706-4C5F-B271-C7423D03763C}"/>
                  </a:ext>
                </a:extLst>
              </p:cNvPr>
              <p:cNvSpPr/>
              <p:nvPr/>
            </p:nvSpPr>
            <p:spPr>
              <a:xfrm>
                <a:off x="7793677" y="3559915"/>
                <a:ext cx="76200" cy="323850"/>
              </a:xfrm>
              <a:custGeom>
                <a:avLst/>
                <a:gdLst>
                  <a:gd name="connsiteX0" fmla="*/ 78105 w 76200"/>
                  <a:gd name="connsiteY0" fmla="*/ 60960 h 323850"/>
                  <a:gd name="connsiteX1" fmla="*/ 0 w 76200"/>
                  <a:gd name="connsiteY1" fmla="*/ 60960 h 323850"/>
                  <a:gd name="connsiteX2" fmla="*/ 0 w 76200"/>
                  <a:gd name="connsiteY2" fmla="*/ 0 h 323850"/>
                  <a:gd name="connsiteX3" fmla="*/ 77152 w 76200"/>
                  <a:gd name="connsiteY3" fmla="*/ 0 h 323850"/>
                  <a:gd name="connsiteX4" fmla="*/ 77152 w 76200"/>
                  <a:gd name="connsiteY4" fmla="*/ 60960 h 323850"/>
                  <a:gd name="connsiteX5" fmla="*/ 75248 w 76200"/>
                  <a:gd name="connsiteY5" fmla="*/ 331470 h 323850"/>
                  <a:gd name="connsiteX6" fmla="*/ 2857 w 76200"/>
                  <a:gd name="connsiteY6" fmla="*/ 331470 h 323850"/>
                  <a:gd name="connsiteX7" fmla="*/ 2857 w 76200"/>
                  <a:gd name="connsiteY7" fmla="*/ 91440 h 323850"/>
                  <a:gd name="connsiteX8" fmla="*/ 75248 w 76200"/>
                  <a:gd name="connsiteY8" fmla="*/ 91440 h 323850"/>
                  <a:gd name="connsiteX9" fmla="*/ 75248 w 76200"/>
                  <a:gd name="connsiteY9" fmla="*/ 33147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323850">
                    <a:moveTo>
                      <a:pt x="78105" y="60960"/>
                    </a:moveTo>
                    <a:lnTo>
                      <a:pt x="0" y="60960"/>
                    </a:lnTo>
                    <a:lnTo>
                      <a:pt x="0" y="0"/>
                    </a:lnTo>
                    <a:lnTo>
                      <a:pt x="77152" y="0"/>
                    </a:lnTo>
                    <a:lnTo>
                      <a:pt x="77152" y="60960"/>
                    </a:lnTo>
                    <a:close/>
                    <a:moveTo>
                      <a:pt x="75248" y="331470"/>
                    </a:moveTo>
                    <a:lnTo>
                      <a:pt x="2857" y="331470"/>
                    </a:lnTo>
                    <a:lnTo>
                      <a:pt x="2857" y="91440"/>
                    </a:lnTo>
                    <a:lnTo>
                      <a:pt x="75248" y="91440"/>
                    </a:lnTo>
                    <a:lnTo>
                      <a:pt x="75248" y="331470"/>
                    </a:ln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6" name="Freeform: Shape 25">
                <a:extLst>
                  <a:ext uri="{FF2B5EF4-FFF2-40B4-BE49-F238E27FC236}">
                    <a16:creationId xmlns:a16="http://schemas.microsoft.com/office/drawing/2014/main" id="{95A062F9-FA01-4CE8-90EC-8589B31E96CE}"/>
                  </a:ext>
                </a:extLst>
              </p:cNvPr>
              <p:cNvSpPr/>
              <p:nvPr/>
            </p:nvSpPr>
            <p:spPr>
              <a:xfrm>
                <a:off x="7907025" y="3645640"/>
                <a:ext cx="247650" cy="247650"/>
              </a:xfrm>
              <a:custGeom>
                <a:avLst/>
                <a:gdLst>
                  <a:gd name="connsiteX0" fmla="*/ 170497 w 247650"/>
                  <a:gd name="connsiteY0" fmla="*/ 176213 h 247650"/>
                  <a:gd name="connsiteX1" fmla="*/ 243840 w 247650"/>
                  <a:gd name="connsiteY1" fmla="*/ 176213 h 247650"/>
                  <a:gd name="connsiteX2" fmla="*/ 203835 w 247650"/>
                  <a:gd name="connsiteY2" fmla="*/ 234315 h 247650"/>
                  <a:gd name="connsiteX3" fmla="*/ 125730 w 247650"/>
                  <a:gd name="connsiteY3" fmla="*/ 253365 h 247650"/>
                  <a:gd name="connsiteX4" fmla="*/ 30480 w 247650"/>
                  <a:gd name="connsiteY4" fmla="*/ 215265 h 247650"/>
                  <a:gd name="connsiteX5" fmla="*/ 0 w 247650"/>
                  <a:gd name="connsiteY5" fmla="*/ 126682 h 247650"/>
                  <a:gd name="connsiteX6" fmla="*/ 38100 w 247650"/>
                  <a:gd name="connsiteY6" fmla="*/ 28575 h 247650"/>
                  <a:gd name="connsiteX7" fmla="*/ 123825 w 247650"/>
                  <a:gd name="connsiteY7" fmla="*/ 0 h 247650"/>
                  <a:gd name="connsiteX8" fmla="*/ 218122 w 247650"/>
                  <a:gd name="connsiteY8" fmla="*/ 40957 h 247650"/>
                  <a:gd name="connsiteX9" fmla="*/ 247650 w 247650"/>
                  <a:gd name="connsiteY9" fmla="*/ 144780 h 247650"/>
                  <a:gd name="connsiteX10" fmla="*/ 73342 w 247650"/>
                  <a:gd name="connsiteY10" fmla="*/ 144780 h 247650"/>
                  <a:gd name="connsiteX11" fmla="*/ 130492 w 247650"/>
                  <a:gd name="connsiteY11" fmla="*/ 203835 h 247650"/>
                  <a:gd name="connsiteX12" fmla="*/ 158115 w 247650"/>
                  <a:gd name="connsiteY12" fmla="*/ 197168 h 247650"/>
                  <a:gd name="connsiteX13" fmla="*/ 170497 w 247650"/>
                  <a:gd name="connsiteY13" fmla="*/ 176213 h 247650"/>
                  <a:gd name="connsiteX14" fmla="*/ 120967 w 247650"/>
                  <a:gd name="connsiteY14" fmla="*/ 44768 h 247650"/>
                  <a:gd name="connsiteX15" fmla="*/ 71438 w 247650"/>
                  <a:gd name="connsiteY15" fmla="*/ 101918 h 247650"/>
                  <a:gd name="connsiteX16" fmla="*/ 172402 w 247650"/>
                  <a:gd name="connsiteY16" fmla="*/ 101918 h 247650"/>
                  <a:gd name="connsiteX17" fmla="*/ 120967 w 247650"/>
                  <a:gd name="connsiteY17" fmla="*/ 4476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50" h="247650">
                    <a:moveTo>
                      <a:pt x="170497" y="176213"/>
                    </a:moveTo>
                    <a:lnTo>
                      <a:pt x="243840" y="176213"/>
                    </a:lnTo>
                    <a:cubicBezTo>
                      <a:pt x="238125" y="200978"/>
                      <a:pt x="223838" y="220980"/>
                      <a:pt x="203835" y="234315"/>
                    </a:cubicBezTo>
                    <a:cubicBezTo>
                      <a:pt x="183832" y="246697"/>
                      <a:pt x="157163" y="253365"/>
                      <a:pt x="125730" y="253365"/>
                    </a:cubicBezTo>
                    <a:cubicBezTo>
                      <a:pt x="84772" y="253365"/>
                      <a:pt x="53340" y="240983"/>
                      <a:pt x="30480" y="215265"/>
                    </a:cubicBezTo>
                    <a:cubicBezTo>
                      <a:pt x="9525" y="192405"/>
                      <a:pt x="0" y="162878"/>
                      <a:pt x="0" y="126682"/>
                    </a:cubicBezTo>
                    <a:cubicBezTo>
                      <a:pt x="0" y="83820"/>
                      <a:pt x="12382" y="50482"/>
                      <a:pt x="38100" y="28575"/>
                    </a:cubicBezTo>
                    <a:cubicBezTo>
                      <a:pt x="60007" y="9525"/>
                      <a:pt x="88582" y="0"/>
                      <a:pt x="123825" y="0"/>
                    </a:cubicBezTo>
                    <a:cubicBezTo>
                      <a:pt x="165735" y="0"/>
                      <a:pt x="197167" y="13335"/>
                      <a:pt x="218122" y="40957"/>
                    </a:cubicBezTo>
                    <a:cubicBezTo>
                      <a:pt x="237172" y="65722"/>
                      <a:pt x="247650" y="100013"/>
                      <a:pt x="247650" y="144780"/>
                    </a:cubicBezTo>
                    <a:lnTo>
                      <a:pt x="73342" y="144780"/>
                    </a:lnTo>
                    <a:cubicBezTo>
                      <a:pt x="78105" y="183833"/>
                      <a:pt x="97155" y="203835"/>
                      <a:pt x="130492" y="203835"/>
                    </a:cubicBezTo>
                    <a:cubicBezTo>
                      <a:pt x="140970" y="203835"/>
                      <a:pt x="150495" y="201930"/>
                      <a:pt x="158115" y="197168"/>
                    </a:cubicBezTo>
                    <a:cubicBezTo>
                      <a:pt x="165735" y="192405"/>
                      <a:pt x="167640" y="184785"/>
                      <a:pt x="170497" y="176213"/>
                    </a:cubicBezTo>
                    <a:close/>
                    <a:moveTo>
                      <a:pt x="120967" y="44768"/>
                    </a:moveTo>
                    <a:cubicBezTo>
                      <a:pt x="91440" y="44768"/>
                      <a:pt x="75247" y="63818"/>
                      <a:pt x="71438" y="101918"/>
                    </a:cubicBezTo>
                    <a:lnTo>
                      <a:pt x="172402" y="101918"/>
                    </a:lnTo>
                    <a:cubicBezTo>
                      <a:pt x="170497" y="63818"/>
                      <a:pt x="153352" y="44768"/>
                      <a:pt x="120967" y="44768"/>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7" name="Freeform: Shape 26">
                <a:extLst>
                  <a:ext uri="{FF2B5EF4-FFF2-40B4-BE49-F238E27FC236}">
                    <a16:creationId xmlns:a16="http://schemas.microsoft.com/office/drawing/2014/main" id="{657CA19F-91C2-4AD4-A596-6465D36C1560}"/>
                  </a:ext>
                </a:extLst>
              </p:cNvPr>
              <p:cNvSpPr/>
              <p:nvPr/>
            </p:nvSpPr>
            <p:spPr>
              <a:xfrm>
                <a:off x="8188965" y="3644688"/>
                <a:ext cx="228600" cy="238125"/>
              </a:xfrm>
              <a:custGeom>
                <a:avLst/>
                <a:gdLst>
                  <a:gd name="connsiteX0" fmla="*/ 72390 w 228600"/>
                  <a:gd name="connsiteY0" fmla="*/ 246697 h 238125"/>
                  <a:gd name="connsiteX1" fmla="*/ 0 w 228600"/>
                  <a:gd name="connsiteY1" fmla="*/ 246697 h 238125"/>
                  <a:gd name="connsiteX2" fmla="*/ 0 w 228600"/>
                  <a:gd name="connsiteY2" fmla="*/ 6668 h 238125"/>
                  <a:gd name="connsiteX3" fmla="*/ 59055 w 228600"/>
                  <a:gd name="connsiteY3" fmla="*/ 6668 h 238125"/>
                  <a:gd name="connsiteX4" fmla="*/ 65723 w 228600"/>
                  <a:gd name="connsiteY4" fmla="*/ 33338 h 238125"/>
                  <a:gd name="connsiteX5" fmla="*/ 139065 w 228600"/>
                  <a:gd name="connsiteY5" fmla="*/ 0 h 238125"/>
                  <a:gd name="connsiteX6" fmla="*/ 207645 w 228600"/>
                  <a:gd name="connsiteY6" fmla="*/ 27622 h 238125"/>
                  <a:gd name="connsiteX7" fmla="*/ 228600 w 228600"/>
                  <a:gd name="connsiteY7" fmla="*/ 92393 h 238125"/>
                  <a:gd name="connsiteX8" fmla="*/ 228600 w 228600"/>
                  <a:gd name="connsiteY8" fmla="*/ 247650 h 238125"/>
                  <a:gd name="connsiteX9" fmla="*/ 157163 w 228600"/>
                  <a:gd name="connsiteY9" fmla="*/ 247650 h 238125"/>
                  <a:gd name="connsiteX10" fmla="*/ 157163 w 228600"/>
                  <a:gd name="connsiteY10" fmla="*/ 95250 h 238125"/>
                  <a:gd name="connsiteX11" fmla="*/ 120015 w 228600"/>
                  <a:gd name="connsiteY11" fmla="*/ 51435 h 238125"/>
                  <a:gd name="connsiteX12" fmla="*/ 83820 w 228600"/>
                  <a:gd name="connsiteY12" fmla="*/ 67628 h 238125"/>
                  <a:gd name="connsiteX13" fmla="*/ 71438 w 228600"/>
                  <a:gd name="connsiteY13" fmla="*/ 104775 h 238125"/>
                  <a:gd name="connsiteX14" fmla="*/ 71438 w 228600"/>
                  <a:gd name="connsiteY14" fmla="*/ 246697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38125">
                    <a:moveTo>
                      <a:pt x="72390" y="246697"/>
                    </a:moveTo>
                    <a:lnTo>
                      <a:pt x="0" y="246697"/>
                    </a:lnTo>
                    <a:lnTo>
                      <a:pt x="0" y="6668"/>
                    </a:lnTo>
                    <a:lnTo>
                      <a:pt x="59055" y="6668"/>
                    </a:lnTo>
                    <a:lnTo>
                      <a:pt x="65723" y="33338"/>
                    </a:lnTo>
                    <a:cubicBezTo>
                      <a:pt x="82868" y="11430"/>
                      <a:pt x="107632" y="0"/>
                      <a:pt x="139065" y="0"/>
                    </a:cubicBezTo>
                    <a:cubicBezTo>
                      <a:pt x="168593" y="0"/>
                      <a:pt x="191452" y="9525"/>
                      <a:pt x="207645" y="27622"/>
                    </a:cubicBezTo>
                    <a:cubicBezTo>
                      <a:pt x="221932" y="43815"/>
                      <a:pt x="228600" y="64770"/>
                      <a:pt x="228600" y="92393"/>
                    </a:cubicBezTo>
                    <a:lnTo>
                      <a:pt x="228600" y="247650"/>
                    </a:lnTo>
                    <a:lnTo>
                      <a:pt x="157163" y="247650"/>
                    </a:lnTo>
                    <a:lnTo>
                      <a:pt x="157163" y="95250"/>
                    </a:lnTo>
                    <a:cubicBezTo>
                      <a:pt x="157163" y="65722"/>
                      <a:pt x="144780" y="51435"/>
                      <a:pt x="120015" y="51435"/>
                    </a:cubicBezTo>
                    <a:cubicBezTo>
                      <a:pt x="104775" y="51435"/>
                      <a:pt x="93345" y="57150"/>
                      <a:pt x="83820" y="67628"/>
                    </a:cubicBezTo>
                    <a:cubicBezTo>
                      <a:pt x="76200" y="77153"/>
                      <a:pt x="71438" y="89535"/>
                      <a:pt x="71438" y="104775"/>
                    </a:cubicBezTo>
                    <a:lnTo>
                      <a:pt x="71438" y="246697"/>
                    </a:ln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8" name="Freeform: Shape 27">
                <a:extLst>
                  <a:ext uri="{FF2B5EF4-FFF2-40B4-BE49-F238E27FC236}">
                    <a16:creationId xmlns:a16="http://schemas.microsoft.com/office/drawing/2014/main" id="{1DB4FF96-DDBB-4849-B539-FD06C513DCCD}"/>
                  </a:ext>
                </a:extLst>
              </p:cNvPr>
              <p:cNvSpPr/>
              <p:nvPr/>
            </p:nvSpPr>
            <p:spPr>
              <a:xfrm>
                <a:off x="8453759" y="3644688"/>
                <a:ext cx="238125" cy="247650"/>
              </a:xfrm>
              <a:custGeom>
                <a:avLst/>
                <a:gdLst>
                  <a:gd name="connsiteX0" fmla="*/ 166688 w 238125"/>
                  <a:gd name="connsiteY0" fmla="*/ 166687 h 247650"/>
                  <a:gd name="connsiteX1" fmla="*/ 241935 w 238125"/>
                  <a:gd name="connsiteY1" fmla="*/ 166687 h 247650"/>
                  <a:gd name="connsiteX2" fmla="*/ 200025 w 238125"/>
                  <a:gd name="connsiteY2" fmla="*/ 231458 h 247650"/>
                  <a:gd name="connsiteX3" fmla="*/ 121920 w 238125"/>
                  <a:gd name="connsiteY3" fmla="*/ 253365 h 247650"/>
                  <a:gd name="connsiteX4" fmla="*/ 27623 w 238125"/>
                  <a:gd name="connsiteY4" fmla="*/ 216218 h 247650"/>
                  <a:gd name="connsiteX5" fmla="*/ 0 w 238125"/>
                  <a:gd name="connsiteY5" fmla="*/ 128587 h 247650"/>
                  <a:gd name="connsiteX6" fmla="*/ 38100 w 238125"/>
                  <a:gd name="connsiteY6" fmla="*/ 29527 h 247650"/>
                  <a:gd name="connsiteX7" fmla="*/ 123825 w 238125"/>
                  <a:gd name="connsiteY7" fmla="*/ 0 h 247650"/>
                  <a:gd name="connsiteX8" fmla="*/ 207645 w 238125"/>
                  <a:gd name="connsiteY8" fmla="*/ 25718 h 247650"/>
                  <a:gd name="connsiteX9" fmla="*/ 242888 w 238125"/>
                  <a:gd name="connsiteY9" fmla="*/ 80962 h 247650"/>
                  <a:gd name="connsiteX10" fmla="*/ 167640 w 238125"/>
                  <a:gd name="connsiteY10" fmla="*/ 80962 h 247650"/>
                  <a:gd name="connsiteX11" fmla="*/ 152400 w 238125"/>
                  <a:gd name="connsiteY11" fmla="*/ 58103 h 247650"/>
                  <a:gd name="connsiteX12" fmla="*/ 126682 w 238125"/>
                  <a:gd name="connsiteY12" fmla="*/ 49530 h 247650"/>
                  <a:gd name="connsiteX13" fmla="*/ 76200 w 238125"/>
                  <a:gd name="connsiteY13" fmla="*/ 131445 h 247650"/>
                  <a:gd name="connsiteX14" fmla="*/ 91440 w 238125"/>
                  <a:gd name="connsiteY14" fmla="*/ 190500 h 247650"/>
                  <a:gd name="connsiteX15" fmla="*/ 123825 w 238125"/>
                  <a:gd name="connsiteY15" fmla="*/ 205740 h 247650"/>
                  <a:gd name="connsiteX16" fmla="*/ 166688 w 238125"/>
                  <a:gd name="connsiteY16" fmla="*/ 166687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125" h="247650">
                    <a:moveTo>
                      <a:pt x="166688" y="166687"/>
                    </a:moveTo>
                    <a:lnTo>
                      <a:pt x="241935" y="166687"/>
                    </a:lnTo>
                    <a:cubicBezTo>
                      <a:pt x="235268" y="195262"/>
                      <a:pt x="221932" y="216218"/>
                      <a:pt x="200025" y="231458"/>
                    </a:cubicBezTo>
                    <a:cubicBezTo>
                      <a:pt x="180023" y="245745"/>
                      <a:pt x="153353" y="253365"/>
                      <a:pt x="121920" y="253365"/>
                    </a:cubicBezTo>
                    <a:cubicBezTo>
                      <a:pt x="80010" y="253365"/>
                      <a:pt x="48578" y="240983"/>
                      <a:pt x="27623" y="216218"/>
                    </a:cubicBezTo>
                    <a:cubicBezTo>
                      <a:pt x="9525" y="195262"/>
                      <a:pt x="0" y="165735"/>
                      <a:pt x="0" y="128587"/>
                    </a:cubicBezTo>
                    <a:cubicBezTo>
                      <a:pt x="0" y="85725"/>
                      <a:pt x="12382" y="52387"/>
                      <a:pt x="38100" y="29527"/>
                    </a:cubicBezTo>
                    <a:cubicBezTo>
                      <a:pt x="60007" y="9525"/>
                      <a:pt x="87630" y="0"/>
                      <a:pt x="123825" y="0"/>
                    </a:cubicBezTo>
                    <a:cubicBezTo>
                      <a:pt x="157163" y="0"/>
                      <a:pt x="184785" y="8572"/>
                      <a:pt x="207645" y="25718"/>
                    </a:cubicBezTo>
                    <a:cubicBezTo>
                      <a:pt x="226695" y="40005"/>
                      <a:pt x="238125" y="59055"/>
                      <a:pt x="242888" y="80962"/>
                    </a:cubicBezTo>
                    <a:lnTo>
                      <a:pt x="167640" y="80962"/>
                    </a:lnTo>
                    <a:cubicBezTo>
                      <a:pt x="164782" y="71437"/>
                      <a:pt x="160020" y="63818"/>
                      <a:pt x="152400" y="58103"/>
                    </a:cubicBezTo>
                    <a:cubicBezTo>
                      <a:pt x="144780" y="52387"/>
                      <a:pt x="136207" y="49530"/>
                      <a:pt x="126682" y="49530"/>
                    </a:cubicBezTo>
                    <a:cubicBezTo>
                      <a:pt x="92393" y="49530"/>
                      <a:pt x="76200" y="77153"/>
                      <a:pt x="76200" y="131445"/>
                    </a:cubicBezTo>
                    <a:cubicBezTo>
                      <a:pt x="76200" y="157162"/>
                      <a:pt x="80963" y="177165"/>
                      <a:pt x="91440" y="190500"/>
                    </a:cubicBezTo>
                    <a:cubicBezTo>
                      <a:pt x="100013" y="200978"/>
                      <a:pt x="110490" y="205740"/>
                      <a:pt x="123825" y="205740"/>
                    </a:cubicBezTo>
                    <a:cubicBezTo>
                      <a:pt x="144780" y="204787"/>
                      <a:pt x="159068" y="192405"/>
                      <a:pt x="166688" y="166687"/>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sp>
            <p:nvSpPr>
              <p:cNvPr id="29" name="Freeform: Shape 28">
                <a:extLst>
                  <a:ext uri="{FF2B5EF4-FFF2-40B4-BE49-F238E27FC236}">
                    <a16:creationId xmlns:a16="http://schemas.microsoft.com/office/drawing/2014/main" id="{8B1EC5E7-7FFA-4DF0-BD79-7A18F4EC7C8A}"/>
                  </a:ext>
                </a:extLst>
              </p:cNvPr>
              <p:cNvSpPr/>
              <p:nvPr/>
            </p:nvSpPr>
            <p:spPr>
              <a:xfrm>
                <a:off x="8721412" y="3645640"/>
                <a:ext cx="238125" cy="247650"/>
              </a:xfrm>
              <a:custGeom>
                <a:avLst/>
                <a:gdLst>
                  <a:gd name="connsiteX0" fmla="*/ 170497 w 238125"/>
                  <a:gd name="connsiteY0" fmla="*/ 176213 h 247650"/>
                  <a:gd name="connsiteX1" fmla="*/ 243840 w 238125"/>
                  <a:gd name="connsiteY1" fmla="*/ 176213 h 247650"/>
                  <a:gd name="connsiteX2" fmla="*/ 203835 w 238125"/>
                  <a:gd name="connsiteY2" fmla="*/ 234315 h 247650"/>
                  <a:gd name="connsiteX3" fmla="*/ 125730 w 238125"/>
                  <a:gd name="connsiteY3" fmla="*/ 253365 h 247650"/>
                  <a:gd name="connsiteX4" fmla="*/ 30480 w 238125"/>
                  <a:gd name="connsiteY4" fmla="*/ 215265 h 247650"/>
                  <a:gd name="connsiteX5" fmla="*/ 0 w 238125"/>
                  <a:gd name="connsiteY5" fmla="*/ 126682 h 247650"/>
                  <a:gd name="connsiteX6" fmla="*/ 38100 w 238125"/>
                  <a:gd name="connsiteY6" fmla="*/ 28575 h 247650"/>
                  <a:gd name="connsiteX7" fmla="*/ 123825 w 238125"/>
                  <a:gd name="connsiteY7" fmla="*/ 0 h 247650"/>
                  <a:gd name="connsiteX8" fmla="*/ 218122 w 238125"/>
                  <a:gd name="connsiteY8" fmla="*/ 40957 h 247650"/>
                  <a:gd name="connsiteX9" fmla="*/ 246697 w 238125"/>
                  <a:gd name="connsiteY9" fmla="*/ 144780 h 247650"/>
                  <a:gd name="connsiteX10" fmla="*/ 72390 w 238125"/>
                  <a:gd name="connsiteY10" fmla="*/ 144780 h 247650"/>
                  <a:gd name="connsiteX11" fmla="*/ 129540 w 238125"/>
                  <a:gd name="connsiteY11" fmla="*/ 203835 h 247650"/>
                  <a:gd name="connsiteX12" fmla="*/ 157163 w 238125"/>
                  <a:gd name="connsiteY12" fmla="*/ 197168 h 247650"/>
                  <a:gd name="connsiteX13" fmla="*/ 170497 w 238125"/>
                  <a:gd name="connsiteY13" fmla="*/ 176213 h 247650"/>
                  <a:gd name="connsiteX14" fmla="*/ 121920 w 238125"/>
                  <a:gd name="connsiteY14" fmla="*/ 44768 h 247650"/>
                  <a:gd name="connsiteX15" fmla="*/ 72390 w 238125"/>
                  <a:gd name="connsiteY15" fmla="*/ 101918 h 247650"/>
                  <a:gd name="connsiteX16" fmla="*/ 173355 w 238125"/>
                  <a:gd name="connsiteY16" fmla="*/ 101918 h 247650"/>
                  <a:gd name="connsiteX17" fmla="*/ 121920 w 238125"/>
                  <a:gd name="connsiteY17" fmla="*/ 4476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25" h="247650">
                    <a:moveTo>
                      <a:pt x="170497" y="176213"/>
                    </a:moveTo>
                    <a:lnTo>
                      <a:pt x="243840" y="176213"/>
                    </a:lnTo>
                    <a:cubicBezTo>
                      <a:pt x="238125" y="200978"/>
                      <a:pt x="223838" y="220980"/>
                      <a:pt x="203835" y="234315"/>
                    </a:cubicBezTo>
                    <a:cubicBezTo>
                      <a:pt x="183832" y="246697"/>
                      <a:pt x="157163" y="253365"/>
                      <a:pt x="125730" y="253365"/>
                    </a:cubicBezTo>
                    <a:cubicBezTo>
                      <a:pt x="84772" y="253365"/>
                      <a:pt x="53340" y="240983"/>
                      <a:pt x="30480" y="215265"/>
                    </a:cubicBezTo>
                    <a:cubicBezTo>
                      <a:pt x="9525" y="192405"/>
                      <a:pt x="0" y="162878"/>
                      <a:pt x="0" y="126682"/>
                    </a:cubicBezTo>
                    <a:cubicBezTo>
                      <a:pt x="0" y="83820"/>
                      <a:pt x="12382" y="50482"/>
                      <a:pt x="38100" y="28575"/>
                    </a:cubicBezTo>
                    <a:cubicBezTo>
                      <a:pt x="60007" y="9525"/>
                      <a:pt x="88582" y="0"/>
                      <a:pt x="123825" y="0"/>
                    </a:cubicBezTo>
                    <a:cubicBezTo>
                      <a:pt x="165735" y="0"/>
                      <a:pt x="197167" y="13335"/>
                      <a:pt x="218122" y="40957"/>
                    </a:cubicBezTo>
                    <a:cubicBezTo>
                      <a:pt x="237172" y="65722"/>
                      <a:pt x="246697" y="100013"/>
                      <a:pt x="246697" y="144780"/>
                    </a:cubicBezTo>
                    <a:lnTo>
                      <a:pt x="72390" y="144780"/>
                    </a:lnTo>
                    <a:cubicBezTo>
                      <a:pt x="77152" y="183833"/>
                      <a:pt x="96202" y="203835"/>
                      <a:pt x="129540" y="203835"/>
                    </a:cubicBezTo>
                    <a:cubicBezTo>
                      <a:pt x="140017" y="203835"/>
                      <a:pt x="149542" y="201930"/>
                      <a:pt x="157163" y="197168"/>
                    </a:cubicBezTo>
                    <a:cubicBezTo>
                      <a:pt x="163830" y="191453"/>
                      <a:pt x="168592" y="184785"/>
                      <a:pt x="170497" y="176213"/>
                    </a:cubicBezTo>
                    <a:close/>
                    <a:moveTo>
                      <a:pt x="121920" y="44768"/>
                    </a:moveTo>
                    <a:cubicBezTo>
                      <a:pt x="92392" y="44768"/>
                      <a:pt x="76200" y="63818"/>
                      <a:pt x="72390" y="101918"/>
                    </a:cubicBezTo>
                    <a:lnTo>
                      <a:pt x="173355" y="101918"/>
                    </a:lnTo>
                    <a:cubicBezTo>
                      <a:pt x="171450" y="63818"/>
                      <a:pt x="154305" y="44768"/>
                      <a:pt x="121920" y="44768"/>
                    </a:cubicBezTo>
                    <a:close/>
                  </a:path>
                </a:pathLst>
              </a:custGeom>
              <a:solidFill>
                <a:srgbClr val="FFFFFF"/>
              </a:solidFill>
              <a:ln w="9525" cap="flat">
                <a:noFill/>
                <a:prstDash val="solid"/>
                <a:miter/>
              </a:ln>
            </p:spPr>
            <p:txBody>
              <a:bodyPr rtlCol="0" anchor="ctr"/>
              <a:lstStyle/>
              <a:p>
                <a:endParaRPr lang="en-US" dirty="0">
                  <a:latin typeface="CiscoSansTT Light" panose="020B0503020201020303" pitchFamily="34" charset="0"/>
                  <a:cs typeface="CiscoSansTT Light" panose="020B0503020201020303" pitchFamily="34" charset="0"/>
                </a:endParaRPr>
              </a:p>
            </p:txBody>
          </p:sp>
        </p:grpSp>
        <p:pic>
          <p:nvPicPr>
            <p:cNvPr id="6" name="Picture 5">
              <a:extLst>
                <a:ext uri="{FF2B5EF4-FFF2-40B4-BE49-F238E27FC236}">
                  <a16:creationId xmlns:a16="http://schemas.microsoft.com/office/drawing/2014/main" id="{3D48E1E3-5340-4D4A-B34B-F197FEF4CB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1883" y="2331434"/>
              <a:ext cx="742128" cy="426578"/>
            </a:xfrm>
            <a:custGeom>
              <a:avLst/>
              <a:gdLst>
                <a:gd name="connsiteX0" fmla="*/ 0 w 1209675"/>
                <a:gd name="connsiteY0" fmla="*/ 0 h 695325"/>
                <a:gd name="connsiteX1" fmla="*/ 1213866 w 1209675"/>
                <a:gd name="connsiteY1" fmla="*/ 0 h 695325"/>
                <a:gd name="connsiteX2" fmla="*/ 1213866 w 1209675"/>
                <a:gd name="connsiteY2" fmla="*/ 699516 h 695325"/>
                <a:gd name="connsiteX3" fmla="*/ 0 w 1209675"/>
                <a:gd name="connsiteY3" fmla="*/ 699516 h 695325"/>
              </a:gdLst>
              <a:ahLst/>
              <a:cxnLst>
                <a:cxn ang="0">
                  <a:pos x="connsiteX0" y="connsiteY0"/>
                </a:cxn>
                <a:cxn ang="0">
                  <a:pos x="connsiteX1" y="connsiteY1"/>
                </a:cxn>
                <a:cxn ang="0">
                  <a:pos x="connsiteX2" y="connsiteY2"/>
                </a:cxn>
                <a:cxn ang="0">
                  <a:pos x="connsiteX3" y="connsiteY3"/>
                </a:cxn>
              </a:cxnLst>
              <a:rect l="l" t="t" r="r" b="b"/>
              <a:pathLst>
                <a:path w="1209675" h="695325">
                  <a:moveTo>
                    <a:pt x="0" y="0"/>
                  </a:moveTo>
                  <a:lnTo>
                    <a:pt x="1213866" y="0"/>
                  </a:lnTo>
                  <a:lnTo>
                    <a:pt x="1213866" y="699516"/>
                  </a:lnTo>
                  <a:lnTo>
                    <a:pt x="0" y="699516"/>
                  </a:lnTo>
                  <a:close/>
                </a:path>
              </a:pathLst>
            </a:custGeom>
            <a:ln/>
          </p:spPr>
        </p:pic>
      </p:grpSp>
    </p:spTree>
    <p:extLst>
      <p:ext uri="{BB962C8B-B14F-4D97-AF65-F5344CB8AC3E}">
        <p14:creationId xmlns:p14="http://schemas.microsoft.com/office/powerpoint/2010/main" val="343414850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losing Slide" preserve="1">
  <p:cSld name="1_Closing Slide">
    <p:bg>
      <p:bgRef idx="1001">
        <a:schemeClr val="bg2"/>
      </p:bgRef>
    </p:bg>
    <p:spTree>
      <p:nvGrpSpPr>
        <p:cNvPr id="1" name="Shape 172"/>
        <p:cNvGrpSpPr/>
        <p:nvPr/>
      </p:nvGrpSpPr>
      <p:grpSpPr>
        <a:xfrm>
          <a:off x="0" y="0"/>
          <a:ext cx="0" cy="0"/>
          <a:chOff x="0" y="0"/>
          <a:chExt cx="0" cy="0"/>
        </a:xfrm>
      </p:grpSpPr>
      <p:pic>
        <p:nvPicPr>
          <p:cNvPr id="4" name="Picture 3">
            <a:extLst>
              <a:ext uri="{FF2B5EF4-FFF2-40B4-BE49-F238E27FC236}">
                <a16:creationId xmlns:a16="http://schemas.microsoft.com/office/drawing/2014/main" id="{6BF3AF67-12D7-4D88-BCCE-10648527F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9000" y="2184016"/>
            <a:ext cx="1366000" cy="785181"/>
          </a:xfrm>
          <a:custGeom>
            <a:avLst/>
            <a:gdLst>
              <a:gd name="connsiteX0" fmla="*/ 0 w 1366000"/>
              <a:gd name="connsiteY0" fmla="*/ 0 h 785181"/>
              <a:gd name="connsiteX1" fmla="*/ 1370733 w 1366000"/>
              <a:gd name="connsiteY1" fmla="*/ 0 h 785181"/>
              <a:gd name="connsiteX2" fmla="*/ 1370733 w 1366000"/>
              <a:gd name="connsiteY2" fmla="*/ 789914 h 785181"/>
              <a:gd name="connsiteX3" fmla="*/ 0 w 1366000"/>
              <a:gd name="connsiteY3" fmla="*/ 789914 h 785181"/>
            </a:gdLst>
            <a:ahLst/>
            <a:cxnLst>
              <a:cxn ang="0">
                <a:pos x="connsiteX0" y="connsiteY0"/>
              </a:cxn>
              <a:cxn ang="0">
                <a:pos x="connsiteX1" y="connsiteY1"/>
              </a:cxn>
              <a:cxn ang="0">
                <a:pos x="connsiteX2" y="connsiteY2"/>
              </a:cxn>
              <a:cxn ang="0">
                <a:pos x="connsiteX3" y="connsiteY3"/>
              </a:cxn>
            </a:cxnLst>
            <a:rect l="l" t="t" r="r" b="b"/>
            <a:pathLst>
              <a:path w="1366000" h="785181">
                <a:moveTo>
                  <a:pt x="0" y="0"/>
                </a:moveTo>
                <a:lnTo>
                  <a:pt x="1370733" y="0"/>
                </a:lnTo>
                <a:lnTo>
                  <a:pt x="1370733" y="789914"/>
                </a:lnTo>
                <a:lnTo>
                  <a:pt x="0" y="789914"/>
                </a:lnTo>
                <a:close/>
              </a:path>
            </a:pathLst>
          </a:custGeom>
          <a:ln/>
        </p:spPr>
      </p:pic>
    </p:spTree>
    <p:extLst>
      <p:ext uri="{BB962C8B-B14F-4D97-AF65-F5344CB8AC3E}">
        <p14:creationId xmlns:p14="http://schemas.microsoft.com/office/powerpoint/2010/main" val="15216356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Quote Slide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BE3E084-1EFF-FE4E-B08D-9D24BFCCAEAB}"/>
              </a:ext>
            </a:extLst>
          </p:cNvPr>
          <p:cNvSpPr>
            <a:spLocks noGrp="1"/>
          </p:cNvSpPr>
          <p:nvPr>
            <p:ph type="body" sz="quarter" idx="10"/>
          </p:nvPr>
        </p:nvSpPr>
        <p:spPr>
          <a:xfrm>
            <a:off x="1454990" y="3127606"/>
            <a:ext cx="2329670" cy="173038"/>
          </a:xfrm>
          <a:prstGeom prst="rect">
            <a:avLst/>
          </a:prstGeom>
        </p:spPr>
        <p:txBody>
          <a:bodyPr/>
          <a:lstStyle>
            <a:lvl1pPr>
              <a:defRPr sz="1100" b="1" i="0">
                <a:solidFill>
                  <a:schemeClr val="bg1"/>
                </a:solidFill>
                <a:latin typeface="CiscoSansTT" panose="020B0503020201020303" pitchFamily="34" charset="0"/>
                <a:cs typeface="CiscoSansTT" panose="020B0503020201020303" pitchFamily="34" charset="0"/>
              </a:defRPr>
            </a:lvl1pPr>
            <a:lvl2pPr>
              <a:defRPr sz="1100" b="1" i="0">
                <a:latin typeface="CiscoSansTT" panose="020B0503020201020303" pitchFamily="34" charset="0"/>
                <a:cs typeface="CiscoSansTT" panose="020B0503020201020303" pitchFamily="34" charset="0"/>
              </a:defRPr>
            </a:lvl2pPr>
            <a:lvl3pPr>
              <a:defRPr sz="1100" b="1" i="0">
                <a:latin typeface="CiscoSansTT" panose="020B0503020201020303" pitchFamily="34" charset="0"/>
                <a:cs typeface="CiscoSansTT" panose="020B0503020201020303" pitchFamily="34" charset="0"/>
              </a:defRPr>
            </a:lvl3pPr>
            <a:lvl4pPr>
              <a:defRPr sz="1100" b="1" i="0">
                <a:latin typeface="CiscoSansTT" panose="020B0503020201020303" pitchFamily="34" charset="0"/>
                <a:cs typeface="CiscoSansTT" panose="020B0503020201020303" pitchFamily="34" charset="0"/>
              </a:defRPr>
            </a:lvl4pPr>
            <a:lvl5pPr>
              <a:defRPr sz="1100" b="1" i="0">
                <a:latin typeface="CiscoSansTT" panose="020B0503020201020303" pitchFamily="34" charset="0"/>
                <a:cs typeface="CiscoSansTT" panose="020B0503020201020303" pitchFamily="34" charset="0"/>
              </a:defRPr>
            </a:lvl5pPr>
          </a:lstStyle>
          <a:p>
            <a:endParaRPr lang="en-US" sz="1100" b="1" dirty="0">
              <a:solidFill>
                <a:srgbClr val="FFFFFF"/>
              </a:solidFill>
              <a:latin typeface="CiscoSansTT" panose="020B0503020201020303" pitchFamily="34" charset="0"/>
              <a:ea typeface="Helvetica Neue"/>
              <a:cs typeface="CiscoSansTT" panose="020B0503020201020303" pitchFamily="34" charset="0"/>
              <a:sym typeface="Helvetica Neue"/>
            </a:endParaRPr>
          </a:p>
        </p:txBody>
      </p:sp>
      <p:sp>
        <p:nvSpPr>
          <p:cNvPr id="12" name="Text Placeholder 11">
            <a:extLst>
              <a:ext uri="{FF2B5EF4-FFF2-40B4-BE49-F238E27FC236}">
                <a16:creationId xmlns:a16="http://schemas.microsoft.com/office/drawing/2014/main" id="{752799F5-3094-F049-BD2C-563AEB1EAB42}"/>
              </a:ext>
            </a:extLst>
          </p:cNvPr>
          <p:cNvSpPr>
            <a:spLocks noGrp="1"/>
          </p:cNvSpPr>
          <p:nvPr>
            <p:ph type="body" sz="quarter" idx="11"/>
          </p:nvPr>
        </p:nvSpPr>
        <p:spPr>
          <a:xfrm>
            <a:off x="1445284" y="3320297"/>
            <a:ext cx="2333625" cy="258763"/>
          </a:xfrm>
          <a:prstGeom prst="rect">
            <a:avLst/>
          </a:prstGeom>
        </p:spPr>
        <p:txBody>
          <a:bodyPr/>
          <a:lstStyle>
            <a:lvl1pPr>
              <a:defRPr sz="900" b="0" i="0">
                <a:solidFill>
                  <a:schemeClr val="bg1"/>
                </a:solidFill>
                <a:latin typeface="CiscoSansTT ExtraLight" panose="020B0303020201020303" pitchFamily="34" charset="0"/>
                <a:cs typeface="CiscoSansTT ExtraLight" panose="020B0303020201020303" pitchFamily="34" charset="0"/>
              </a:defRPr>
            </a:lvl1pPr>
            <a:lvl2pPr>
              <a:defRPr sz="900"/>
            </a:lvl2pPr>
            <a:lvl3pPr>
              <a:defRPr sz="900"/>
            </a:lvl3pPr>
            <a:lvl4pPr>
              <a:defRPr sz="900"/>
            </a:lvl4pPr>
            <a:lvl5pPr>
              <a:defRPr sz="900"/>
            </a:lvl5pPr>
          </a:lstStyle>
          <a:p>
            <a:endParaRPr lang="en-US" sz="900" dirty="0">
              <a:solidFill>
                <a:srgbClr val="FFFFFF"/>
              </a:solidFill>
              <a:latin typeface="CiscoSansTT ExtraLight" panose="020B0303020201020303" pitchFamily="34" charset="0"/>
              <a:cs typeface="CiscoSansTT ExtraLight" panose="020B0303020201020303" pitchFamily="34" charset="0"/>
              <a:sym typeface="Helvetica Neue Light"/>
            </a:endParaRPr>
          </a:p>
        </p:txBody>
      </p:sp>
      <p:sp>
        <p:nvSpPr>
          <p:cNvPr id="8" name="Text Placeholder 9">
            <a:extLst>
              <a:ext uri="{FF2B5EF4-FFF2-40B4-BE49-F238E27FC236}">
                <a16:creationId xmlns:a16="http://schemas.microsoft.com/office/drawing/2014/main" id="{7026F21A-7268-2643-AFAB-66A39B9C6E3C}"/>
              </a:ext>
            </a:extLst>
          </p:cNvPr>
          <p:cNvSpPr>
            <a:spLocks noGrp="1"/>
          </p:cNvSpPr>
          <p:nvPr>
            <p:ph type="body" sz="quarter" idx="12" hasCustomPrompt="1"/>
          </p:nvPr>
        </p:nvSpPr>
        <p:spPr>
          <a:xfrm>
            <a:off x="1445284" y="1060288"/>
            <a:ext cx="3836100" cy="1863709"/>
          </a:xfrm>
          <a:prstGeom prst="rect">
            <a:avLst/>
          </a:prstGeom>
        </p:spPr>
        <p:txBody>
          <a:bodyPr/>
          <a:lstStyle>
            <a:lvl1pPr>
              <a:defRPr sz="2000" b="0" i="0">
                <a:solidFill>
                  <a:schemeClr val="bg1"/>
                </a:solidFill>
                <a:latin typeface="CiscoSansTT ExtraLight" panose="020B0303020201020303" pitchFamily="34" charset="0"/>
                <a:cs typeface="CiscoSansTT ExtraLight" panose="020B0303020201020303" pitchFamily="34" charset="0"/>
              </a:defRPr>
            </a:lvl1pPr>
          </a:lstStyle>
          <a:p>
            <a:pPr lvl="0"/>
            <a:r>
              <a:rPr lang="en-GB" dirty="0"/>
              <a:t>Click to add title</a:t>
            </a:r>
            <a:endParaRPr lang="en-US" dirty="0"/>
          </a:p>
        </p:txBody>
      </p:sp>
      <p:sp>
        <p:nvSpPr>
          <p:cNvPr id="9" name="Google Shape;971;p196">
            <a:extLst>
              <a:ext uri="{FF2B5EF4-FFF2-40B4-BE49-F238E27FC236}">
                <a16:creationId xmlns:a16="http://schemas.microsoft.com/office/drawing/2014/main" id="{5A4937F6-24EE-3246-85DB-15C205923C66}"/>
              </a:ext>
            </a:extLst>
          </p:cNvPr>
          <p:cNvSpPr txBox="1">
            <a:spLocks/>
          </p:cNvSpPr>
          <p:nvPr userDrawn="1"/>
        </p:nvSpPr>
        <p:spPr>
          <a:xfrm>
            <a:off x="849096" y="689058"/>
            <a:ext cx="876300" cy="912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0" b="1" dirty="0">
                <a:solidFill>
                  <a:srgbClr val="FFFFFF"/>
                </a:solidFill>
                <a:latin typeface="CiscoSansTT" panose="020B0503020201020303" pitchFamily="34" charset="0"/>
                <a:ea typeface="Helvetica Neue"/>
                <a:cs typeface="CiscoSansTT" panose="020B0503020201020303" pitchFamily="34" charset="0"/>
                <a:sym typeface="Helvetica Neue"/>
              </a:rPr>
              <a:t>“</a:t>
            </a:r>
          </a:p>
        </p:txBody>
      </p:sp>
      <p:pic>
        <p:nvPicPr>
          <p:cNvPr id="2" name="Picture 1">
            <a:extLst>
              <a:ext uri="{FF2B5EF4-FFF2-40B4-BE49-F238E27FC236}">
                <a16:creationId xmlns:a16="http://schemas.microsoft.com/office/drawing/2014/main" id="{41F86DB4-BCAE-BD4B-9895-76842F93F2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746"/>
          <a:stretch/>
        </p:blipFill>
        <p:spPr>
          <a:xfrm>
            <a:off x="0" y="1"/>
            <a:ext cx="9144000" cy="5143500"/>
          </a:xfrm>
          <a:prstGeom prst="rect">
            <a:avLst/>
          </a:prstGeom>
        </p:spPr>
      </p:pic>
      <p:sp>
        <p:nvSpPr>
          <p:cNvPr id="4" name="Google Shape;969;p196">
            <a:extLst>
              <a:ext uri="{FF2B5EF4-FFF2-40B4-BE49-F238E27FC236}">
                <a16:creationId xmlns:a16="http://schemas.microsoft.com/office/drawing/2014/main" id="{EE1005CF-DAA6-8146-B559-B4322865F8BA}"/>
              </a:ext>
            </a:extLst>
          </p:cNvPr>
          <p:cNvSpPr/>
          <p:nvPr userDrawn="1"/>
        </p:nvSpPr>
        <p:spPr>
          <a:xfrm rot="10800000">
            <a:off x="0" y="1"/>
            <a:ext cx="9144000" cy="5143500"/>
          </a:xfrm>
          <a:prstGeom prst="rect">
            <a:avLst/>
          </a:prstGeom>
          <a:gradFill>
            <a:gsLst>
              <a:gs pos="0">
                <a:srgbClr val="0D274D">
                  <a:alpha val="0"/>
                </a:srgbClr>
              </a:gs>
              <a:gs pos="100000">
                <a:srgbClr val="0D274D">
                  <a:alpha val="870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801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1" name="Google Shape;11;p1"/>
          <p:cNvSpPr/>
          <p:nvPr/>
        </p:nvSpPr>
        <p:spPr>
          <a:xfrm>
            <a:off x="477680" y="4743461"/>
            <a:ext cx="3401100" cy="154500"/>
          </a:xfrm>
          <a:prstGeom prst="rect">
            <a:avLst/>
          </a:prstGeom>
          <a:noFill/>
          <a:ln>
            <a:noFill/>
          </a:ln>
        </p:spPr>
        <p:txBody>
          <a:bodyPr spcFirstLastPara="1" wrap="square" lIns="61575" tIns="30775" rIns="61575" bIns="30775" anchor="b" anchorCtr="0">
            <a:noAutofit/>
          </a:bodyPr>
          <a:lstStyle/>
          <a:p>
            <a:pPr marL="0" marR="0" lvl="0" indent="0" algn="l" rtl="0">
              <a:spcBef>
                <a:spcPts val="0"/>
              </a:spcBef>
              <a:spcAft>
                <a:spcPts val="0"/>
              </a:spcAft>
              <a:buNone/>
            </a:pPr>
            <a:r>
              <a:rPr lang="en-US" sz="600" b="0" i="0" dirty="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rPr>
              <a:t>© 2020  Cisco and/or its affiliates. All rights reserved. Cisco Public</a:t>
            </a:r>
            <a:endParaRPr sz="600" b="0" i="0" dirty="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5" name="Google Shape;775;p184">
            <a:extLst>
              <a:ext uri="{FF2B5EF4-FFF2-40B4-BE49-F238E27FC236}">
                <a16:creationId xmlns:a16="http://schemas.microsoft.com/office/drawing/2014/main" id="{749EE712-55CA-5140-9777-7364460E6153}"/>
              </a:ext>
            </a:extLst>
          </p:cNvPr>
          <p:cNvSpPr txBox="1">
            <a:spLocks/>
          </p:cNvSpPr>
          <p:nvPr userDrawn="1"/>
        </p:nvSpPr>
        <p:spPr>
          <a:xfrm>
            <a:off x="4639737" y="1828155"/>
            <a:ext cx="2898300" cy="283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endParaRPr lang="en-US" sz="1600" dirty="0">
              <a:ea typeface="Helvetica Neue Light"/>
              <a:sym typeface="Helvetica Neue Light"/>
            </a:endParaRPr>
          </a:p>
        </p:txBody>
      </p:sp>
      <p:sp>
        <p:nvSpPr>
          <p:cNvPr id="6" name="Google Shape;779;p184">
            <a:extLst>
              <a:ext uri="{FF2B5EF4-FFF2-40B4-BE49-F238E27FC236}">
                <a16:creationId xmlns:a16="http://schemas.microsoft.com/office/drawing/2014/main" id="{8BE808AE-5BD5-EA4B-9F3E-BA66E4D3B144}"/>
              </a:ext>
            </a:extLst>
          </p:cNvPr>
          <p:cNvSpPr txBox="1">
            <a:spLocks/>
          </p:cNvSpPr>
          <p:nvPr userDrawn="1"/>
        </p:nvSpPr>
        <p:spPr>
          <a:xfrm>
            <a:off x="4639737" y="2409659"/>
            <a:ext cx="2898300" cy="283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endParaRPr lang="en-US" sz="1600" dirty="0">
              <a:ea typeface="Helvetica Neue Light"/>
              <a:sym typeface="Helvetica Neue Light"/>
            </a:endParaRPr>
          </a:p>
        </p:txBody>
      </p:sp>
      <p:sp>
        <p:nvSpPr>
          <p:cNvPr id="7" name="Google Shape;783;p184">
            <a:extLst>
              <a:ext uri="{FF2B5EF4-FFF2-40B4-BE49-F238E27FC236}">
                <a16:creationId xmlns:a16="http://schemas.microsoft.com/office/drawing/2014/main" id="{8C9BCFAB-4B90-6F45-8D08-8BBEFDC6D5BF}"/>
              </a:ext>
            </a:extLst>
          </p:cNvPr>
          <p:cNvSpPr txBox="1">
            <a:spLocks/>
          </p:cNvSpPr>
          <p:nvPr userDrawn="1"/>
        </p:nvSpPr>
        <p:spPr>
          <a:xfrm>
            <a:off x="4639737" y="2992912"/>
            <a:ext cx="2898300" cy="283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endParaRPr lang="en-US" sz="1600" dirty="0">
              <a:ea typeface="Helvetica Neue Light"/>
              <a:sym typeface="Helvetica Neue Light"/>
            </a:endParaRPr>
          </a:p>
        </p:txBody>
      </p:sp>
      <p:sp>
        <p:nvSpPr>
          <p:cNvPr id="8" name="Google Shape;784;p184">
            <a:extLst>
              <a:ext uri="{FF2B5EF4-FFF2-40B4-BE49-F238E27FC236}">
                <a16:creationId xmlns:a16="http://schemas.microsoft.com/office/drawing/2014/main" id="{A9484629-4846-104D-A9BB-D25A81C2E273}"/>
              </a:ext>
            </a:extLst>
          </p:cNvPr>
          <p:cNvSpPr txBox="1">
            <a:spLocks/>
          </p:cNvSpPr>
          <p:nvPr userDrawn="1"/>
        </p:nvSpPr>
        <p:spPr>
          <a:xfrm>
            <a:off x="4639737" y="3570942"/>
            <a:ext cx="2898300" cy="283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endParaRPr lang="en-US" sz="1600" dirty="0">
              <a:ea typeface="Helvetica Neue Light"/>
              <a:sym typeface="Helvetica Neue Light"/>
            </a:endParaRPr>
          </a:p>
        </p:txBody>
      </p:sp>
      <p:sp>
        <p:nvSpPr>
          <p:cNvPr id="9" name="Google Shape;788;p184">
            <a:extLst>
              <a:ext uri="{FF2B5EF4-FFF2-40B4-BE49-F238E27FC236}">
                <a16:creationId xmlns:a16="http://schemas.microsoft.com/office/drawing/2014/main" id="{CED24F07-DF3F-3447-81C6-A74561F8A89E}"/>
              </a:ext>
            </a:extLst>
          </p:cNvPr>
          <p:cNvSpPr txBox="1">
            <a:spLocks/>
          </p:cNvSpPr>
          <p:nvPr userDrawn="1"/>
        </p:nvSpPr>
        <p:spPr>
          <a:xfrm>
            <a:off x="4639737" y="4152956"/>
            <a:ext cx="2898300" cy="283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800"/>
            </a:pPr>
            <a:r>
              <a:rPr lang="en-US" sz="1600" dirty="0">
                <a:ea typeface="Helvetica Neue Light"/>
                <a:sym typeface="Helvetica Neue Light"/>
              </a:rPr>
              <a:t> </a:t>
            </a:r>
          </a:p>
        </p:txBody>
      </p:sp>
      <p:sp>
        <p:nvSpPr>
          <p:cNvPr id="2" name="Title Placeholder 1">
            <a:extLst>
              <a:ext uri="{FF2B5EF4-FFF2-40B4-BE49-F238E27FC236}">
                <a16:creationId xmlns:a16="http://schemas.microsoft.com/office/drawing/2014/main" id="{EBF62DC0-0655-46BE-8152-184906C1E57A}"/>
              </a:ext>
            </a:extLst>
          </p:cNvPr>
          <p:cNvSpPr>
            <a:spLocks noGrp="1"/>
          </p:cNvSpPr>
          <p:nvPr>
            <p:ph type="title"/>
          </p:nvPr>
        </p:nvSpPr>
        <p:spPr>
          <a:xfrm>
            <a:off x="539750" y="531813"/>
            <a:ext cx="8064500" cy="67786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192C60F-F632-4C69-95CF-8B18577901AD}"/>
              </a:ext>
            </a:extLst>
          </p:cNvPr>
          <p:cNvSpPr>
            <a:spLocks noGrp="1"/>
          </p:cNvSpPr>
          <p:nvPr>
            <p:ph type="body" idx="1"/>
          </p:nvPr>
        </p:nvSpPr>
        <p:spPr>
          <a:xfrm>
            <a:off x="539750" y="1552575"/>
            <a:ext cx="8064500" cy="269875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B61F8B3-4055-4C20-963A-238ADF1932EC}"/>
              </a:ext>
            </a:extLst>
          </p:cNvPr>
          <p:cNvSpPr>
            <a:spLocks noGrp="1"/>
          </p:cNvSpPr>
          <p:nvPr>
            <p:ph type="ftr" sz="quarter" idx="3"/>
          </p:nvPr>
        </p:nvSpPr>
        <p:spPr>
          <a:xfrm>
            <a:off x="3162300" y="4591050"/>
            <a:ext cx="5441950" cy="265113"/>
          </a:xfrm>
          <a:prstGeom prst="rect">
            <a:avLst/>
          </a:prstGeom>
        </p:spPr>
        <p:txBody>
          <a:bodyPr vert="horz" lIns="0" tIns="0" rIns="0" bIns="0" rtlCol="0" anchor="b" anchorCtr="0"/>
          <a:lstStyle>
            <a:lvl1pPr algn="r">
              <a:defRPr sz="600">
                <a:solidFill>
                  <a:schemeClr val="tx1"/>
                </a:solidFill>
                <a:latin typeface="+mn-lt"/>
              </a:defRPr>
            </a:lvl1pPr>
          </a:lstStyle>
          <a:p>
            <a:endParaRPr lang="en-US" dirty="0"/>
          </a:p>
        </p:txBody>
      </p:sp>
    </p:spTree>
  </p:cSld>
  <p:clrMap bg1="lt1" tx1="dk1" bg2="dk2" tx2="lt2" accent1="accent1" accent2="accent2" accent3="accent3" accent4="accent4" accent5="accent5" accent6="accent6" hlink="hlink" folHlink="folHlink"/>
  <p:sldLayoutIdLst>
    <p:sldLayoutId id="2147483832" r:id="rId1"/>
    <p:sldLayoutId id="2147483836" r:id="rId2"/>
    <p:sldLayoutId id="2147483835" r:id="rId3"/>
    <p:sldLayoutId id="2147483840" r:id="rId4"/>
    <p:sldLayoutId id="2147483842" r:id="rId5"/>
    <p:sldLayoutId id="2147483841" r:id="rId6"/>
    <p:sldLayoutId id="2147483873" r:id="rId7"/>
    <p:sldLayoutId id="2147483874" r:id="rId8"/>
    <p:sldLayoutId id="2147483879" r:id="rId9"/>
    <p:sldLayoutId id="2147483903" r:id="rId10"/>
    <p:sldLayoutId id="2147483905" r:id="rId11"/>
    <p:sldLayoutId id="2147483907" r:id="rId12"/>
    <p:sldLayoutId id="214748390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chemeClr val="bg2"/>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10000"/>
        </a:lnSpc>
        <a:spcBef>
          <a:spcPts val="0"/>
        </a:spcBef>
        <a:spcAft>
          <a:spcPts val="1200"/>
        </a:spcAft>
        <a:buClr>
          <a:srgbClr val="000000"/>
        </a:buClr>
        <a:buFont typeface="Arial"/>
        <a:defRPr sz="1000" b="0" i="0" u="none" strike="noStrike" cap="none">
          <a:solidFill>
            <a:schemeClr val="tx1"/>
          </a:solidFill>
          <a:latin typeface="+mn-lt"/>
          <a:ea typeface="Arial"/>
          <a:cs typeface="Arial"/>
          <a:sym typeface="Arial"/>
        </a:defRPr>
      </a:lvl1pPr>
      <a:lvl2pPr marL="108000" marR="0" lvl="1" indent="108000" algn="l" rtl="0">
        <a:lnSpc>
          <a:spcPct val="110000"/>
        </a:lnSpc>
        <a:spcBef>
          <a:spcPts val="0"/>
        </a:spcBef>
        <a:spcAft>
          <a:spcPts val="1200"/>
        </a:spcAft>
        <a:buClr>
          <a:srgbClr val="000000"/>
        </a:buClr>
        <a:buFont typeface="Arial"/>
        <a:defRPr sz="1000" b="0" i="0" u="none" strike="noStrike" cap="none">
          <a:solidFill>
            <a:schemeClr val="tx1"/>
          </a:solidFill>
          <a:latin typeface="+mn-lt"/>
          <a:ea typeface="Arial"/>
          <a:cs typeface="Arial"/>
          <a:sym typeface="Arial"/>
        </a:defRPr>
      </a:lvl2pPr>
      <a:lvl3pPr marL="216000" marR="0" lvl="2" indent="216000" algn="l" rtl="0">
        <a:lnSpc>
          <a:spcPct val="110000"/>
        </a:lnSpc>
        <a:spcBef>
          <a:spcPts val="0"/>
        </a:spcBef>
        <a:spcAft>
          <a:spcPts val="1200"/>
        </a:spcAft>
        <a:buClr>
          <a:srgbClr val="000000"/>
        </a:buClr>
        <a:buFont typeface="Arial"/>
        <a:defRPr sz="1000" b="0" i="0" u="none" strike="noStrike" cap="none">
          <a:solidFill>
            <a:schemeClr val="tx1"/>
          </a:solidFill>
          <a:latin typeface="+mn-lt"/>
          <a:ea typeface="Arial"/>
          <a:cs typeface="Arial"/>
          <a:sym typeface="Arial"/>
        </a:defRPr>
      </a:lvl3pPr>
      <a:lvl4pPr marL="324000" marR="0" lvl="3" indent="324000" algn="l" rtl="0">
        <a:lnSpc>
          <a:spcPct val="110000"/>
        </a:lnSpc>
        <a:spcBef>
          <a:spcPts val="0"/>
        </a:spcBef>
        <a:spcAft>
          <a:spcPts val="1200"/>
        </a:spcAft>
        <a:buClr>
          <a:srgbClr val="000000"/>
        </a:buClr>
        <a:buFont typeface="Arial"/>
        <a:defRPr sz="1000" b="0" i="0" u="none" strike="noStrike" cap="none">
          <a:solidFill>
            <a:schemeClr val="tx1"/>
          </a:solidFill>
          <a:latin typeface="+mn-lt"/>
          <a:ea typeface="Arial"/>
          <a:cs typeface="Arial"/>
          <a:sym typeface="Arial"/>
        </a:defRPr>
      </a:lvl4pPr>
      <a:lvl5pPr marL="432000" marR="0" lvl="4" indent="432000" algn="l" rtl="0">
        <a:lnSpc>
          <a:spcPct val="110000"/>
        </a:lnSpc>
        <a:spcBef>
          <a:spcPts val="0"/>
        </a:spcBef>
        <a:spcAft>
          <a:spcPts val="1200"/>
        </a:spcAft>
        <a:buClr>
          <a:srgbClr val="000000"/>
        </a:buClr>
        <a:buFont typeface="Arial"/>
        <a:defRPr sz="1000" b="0" i="0" u="none" strike="noStrike" cap="none">
          <a:solidFill>
            <a:schemeClr val="tx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92">
          <p15:clr>
            <a:srgbClr val="F26B43"/>
          </p15:clr>
        </p15:guide>
        <p15:guide id="2" pos="340">
          <p15:clr>
            <a:srgbClr val="F26B43"/>
          </p15:clr>
        </p15:guide>
        <p15:guide id="3" pos="5420">
          <p15:clr>
            <a:srgbClr val="F26B43"/>
          </p15:clr>
        </p15:guide>
        <p15:guide id="5" orient="horz" pos="335">
          <p15:clr>
            <a:srgbClr val="F26B43"/>
          </p15:clr>
        </p15:guide>
        <p15:guide id="6" pos="2880">
          <p15:clr>
            <a:srgbClr val="F26B43"/>
          </p15:clr>
        </p15:guide>
        <p15:guide id="8">
          <p15:clr>
            <a:srgbClr val="F26B43"/>
          </p15:clr>
        </p15:guide>
        <p15:guide id="9" orient="horz">
          <p15:clr>
            <a:srgbClr val="F26B43"/>
          </p15:clr>
        </p15:guide>
        <p15:guide id="10" orient="horz" pos="3240">
          <p15:clr>
            <a:srgbClr val="F26B43"/>
          </p15:clr>
        </p15:guide>
        <p15:guide id="11" orient="horz" pos="3059">
          <p15:clr>
            <a:srgbClr val="F26B43"/>
          </p15:clr>
        </p15:guide>
        <p15:guide id="12" pos="5762">
          <p15:clr>
            <a:srgbClr val="F26B43"/>
          </p15:clr>
        </p15:guide>
        <p15:guide id="14" pos="762">
          <p15:clr>
            <a:srgbClr val="5ACBF0"/>
          </p15:clr>
        </p15:guide>
        <p15:guide id="15" pos="1188">
          <p15:clr>
            <a:srgbClr val="5ACBF0"/>
          </p15:clr>
        </p15:guide>
        <p15:guide id="16" pos="1610">
          <p15:clr>
            <a:srgbClr val="5ACBF0"/>
          </p15:clr>
        </p15:guide>
        <p15:guide id="17" pos="2031">
          <p15:clr>
            <a:srgbClr val="5ACBF0"/>
          </p15:clr>
        </p15:guide>
        <p15:guide id="18" pos="2457">
          <p15:clr>
            <a:srgbClr val="5ACBF0"/>
          </p15:clr>
        </p15:guide>
        <p15:guide id="19" pos="4149">
          <p15:clr>
            <a:srgbClr val="5ACBF0"/>
          </p15:clr>
        </p15:guide>
        <p15:guide id="20" pos="3303">
          <p15:clr>
            <a:srgbClr val="5ACBF0"/>
          </p15:clr>
        </p15:guide>
        <p15:guide id="21" pos="3726">
          <p15:clr>
            <a:srgbClr val="5ACBF0"/>
          </p15:clr>
        </p15:guide>
        <p15:guide id="23" pos="4575">
          <p15:clr>
            <a:srgbClr val="5ACBF0"/>
          </p15:clr>
        </p15:guide>
        <p15:guide id="24" pos="4998">
          <p15:clr>
            <a:srgbClr val="5ACBF0"/>
          </p15:clr>
        </p15:guide>
        <p15:guide id="26" orient="horz" pos="546">
          <p15:clr>
            <a:srgbClr val="5ACBF0"/>
          </p15:clr>
        </p15:guide>
        <p15:guide id="27" orient="horz" pos="762">
          <p15:clr>
            <a:srgbClr val="5ACBF0"/>
          </p15:clr>
        </p15:guide>
        <p15:guide id="28" orient="horz" pos="978">
          <p15:clr>
            <a:srgbClr val="5ACBF0"/>
          </p15:clr>
        </p15:guide>
        <p15:guide id="29" orient="horz" pos="1190">
          <p15:clr>
            <a:srgbClr val="5ACBF0"/>
          </p15:clr>
        </p15:guide>
        <p15:guide id="30" orient="horz" pos="1402">
          <p15:clr>
            <a:srgbClr val="5ACBF0"/>
          </p15:clr>
        </p15:guide>
        <p15:guide id="31" orient="horz" pos="1614">
          <p15:clr>
            <a:srgbClr val="5ACBF0"/>
          </p15:clr>
        </p15:guide>
        <p15:guide id="32" orient="horz" pos="1822">
          <p15:clr>
            <a:srgbClr val="5ACBF0"/>
          </p15:clr>
        </p15:guide>
        <p15:guide id="33" orient="horz" pos="2042">
          <p15:clr>
            <a:srgbClr val="5ACBF0"/>
          </p15:clr>
        </p15:guide>
        <p15:guide id="34" orient="horz" pos="2254">
          <p15:clr>
            <a:srgbClr val="5ACBF0"/>
          </p15:clr>
        </p15:guide>
        <p15:guide id="35" orient="horz" pos="2462">
          <p15:clr>
            <a:srgbClr val="5ACBF0"/>
          </p15:clr>
        </p15:guide>
        <p15:guide id="36" orient="horz" pos="2678">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413113956"/>
      </p:ext>
    </p:extLst>
  </p:cSld>
  <p:clrMap bg1="lt1" tx1="dk1" bg2="lt2" tx2="dk2" accent1="accent1" accent2="accent2" accent3="accent3" accent4="accent4" accent5="accent5" accent6="accent6" hlink="hlink" folHlink="folHlink"/>
  <p:sldLayoutIdLst>
    <p:sldLayoutId id="2147483902"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213" rtl="0" eaLnBrk="1" fontAlgn="base" hangingPunct="1">
        <a:lnSpc>
          <a:spcPct val="80000"/>
        </a:lnSpc>
        <a:spcBef>
          <a:spcPct val="0"/>
        </a:spcBef>
        <a:spcAft>
          <a:spcPct val="0"/>
        </a:spcAft>
        <a:defRPr lang="en-US" sz="2800" b="0" i="0" u="none" kern="1200" dirty="0">
          <a:solidFill>
            <a:schemeClr val="accent1"/>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80">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2020  Cisco and/or its affiliates. All rights reserved.   Cisco Public</a:t>
            </a:r>
          </a:p>
        </p:txBody>
      </p:sp>
      <p:sp>
        <p:nvSpPr>
          <p:cNvPr id="4" name="Rectangle 7"/>
          <p:cNvSpPr>
            <a:spLocks noChangeArrowheads="1"/>
          </p:cNvSpPr>
          <p:nvPr userDrawn="1"/>
        </p:nvSpPr>
        <p:spPr bwMode="ltGray">
          <a:xfrm>
            <a:off x="8515707" y="4742907"/>
            <a:ext cx="223441" cy="154518"/>
          </a:xfrm>
          <a:prstGeom prst="rect">
            <a:avLst/>
          </a:prstGeom>
          <a:noFill/>
          <a:ln w="9525" algn="ctr">
            <a:noFill/>
            <a:miter lim="800000"/>
            <a:headEnd/>
            <a:tailEnd/>
          </a:ln>
          <a:effectLst/>
        </p:spPr>
        <p:txBody>
          <a:bodyPr wrap="none" lIns="61586" tIns="30792" rIns="61586" bIns="30792" anchor="b">
            <a:spAutoFit/>
          </a:bodyPr>
          <a:lstStyle/>
          <a:p>
            <a:pPr algn="l"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l" defTabSz="610744" rtl="0" fontAlgn="auto">
                <a:spcBef>
                  <a:spcPts val="0"/>
                </a:spcBef>
                <a:spcAft>
                  <a:spcPts val="0"/>
                </a:spcAft>
                <a:defRPr/>
              </a:pPr>
              <a:t>‹#›</a:t>
            </a:fld>
            <a:endParaRPr lang="en-US" sz="600" kern="1200" spc="20" baseline="0" dirty="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1460971416"/>
      </p:ext>
    </p:extLst>
  </p:cSld>
  <p:clrMap bg1="lt1" tx1="dk1" bg2="lt2" tx2="dk2" accent1="accent1" accent2="accent2" accent3="accent3" accent4="accent4" accent5="accent5" accent6="accent6" hlink="hlink" folHlink="folHlink"/>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1" name="Google Shape;11;p1"/>
          <p:cNvSpPr/>
          <p:nvPr/>
        </p:nvSpPr>
        <p:spPr>
          <a:xfrm>
            <a:off x="539750" y="4723607"/>
            <a:ext cx="2510559" cy="132953"/>
          </a:xfrm>
          <a:prstGeom prst="rect">
            <a:avLst/>
          </a:prstGeom>
          <a:noFill/>
          <a:ln>
            <a:noFill/>
          </a:ln>
        </p:spPr>
        <p:txBody>
          <a:bodyPr spcFirstLastPara="1" vert="horz" wrap="square" lIns="0" tIns="0" rIns="0" bIns="0" anchor="b" anchorCtr="0">
            <a:noAutofit/>
          </a:bodyPr>
          <a:lstStyle/>
          <a:p>
            <a:pPr marL="0" marR="0" lvl="0" indent="0" algn="l" rtl="0">
              <a:spcBef>
                <a:spcPts val="0"/>
              </a:spcBef>
              <a:spcAft>
                <a:spcPts val="0"/>
              </a:spcAft>
              <a:buNone/>
            </a:pPr>
            <a:r>
              <a:rPr lang="en-US" sz="600" b="0" i="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rPr>
              <a:t>© 2020 Cisco and/or its affiliates. All rights reserved. Cisco Confidential</a:t>
            </a:r>
            <a:endParaRPr sz="600" b="0" i="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2" name="Title Placeholder 1">
            <a:extLst>
              <a:ext uri="{FF2B5EF4-FFF2-40B4-BE49-F238E27FC236}">
                <a16:creationId xmlns:a16="http://schemas.microsoft.com/office/drawing/2014/main" id="{EBF62DC0-0655-46BE-8152-184906C1E57A}"/>
              </a:ext>
            </a:extLst>
          </p:cNvPr>
          <p:cNvSpPr>
            <a:spLocks noGrp="1"/>
          </p:cNvSpPr>
          <p:nvPr>
            <p:ph type="title"/>
          </p:nvPr>
        </p:nvSpPr>
        <p:spPr>
          <a:xfrm>
            <a:off x="539751" y="436960"/>
            <a:ext cx="8064500" cy="679406"/>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192C60F-F632-4C69-95CF-8B18577901AD}"/>
              </a:ext>
            </a:extLst>
          </p:cNvPr>
          <p:cNvSpPr>
            <a:spLocks noGrp="1"/>
          </p:cNvSpPr>
          <p:nvPr>
            <p:ph type="body" idx="1"/>
          </p:nvPr>
        </p:nvSpPr>
        <p:spPr>
          <a:xfrm>
            <a:off x="539751" y="1552575"/>
            <a:ext cx="8064500" cy="26987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B61F8B3-4055-4C20-963A-238ADF1932EC}"/>
              </a:ext>
            </a:extLst>
          </p:cNvPr>
          <p:cNvSpPr>
            <a:spLocks noGrp="1"/>
          </p:cNvSpPr>
          <p:nvPr>
            <p:ph type="ftr" sz="quarter" idx="3"/>
          </p:nvPr>
        </p:nvSpPr>
        <p:spPr>
          <a:xfrm>
            <a:off x="3224213" y="4591051"/>
            <a:ext cx="5380037" cy="265113"/>
          </a:xfrm>
          <a:prstGeom prst="rect">
            <a:avLst/>
          </a:prstGeom>
        </p:spPr>
        <p:txBody>
          <a:bodyPr vert="horz" wrap="square" lIns="0" tIns="0" rIns="0" bIns="0" rtlCol="0" anchor="b" anchorCtr="0">
            <a:noAutofit/>
          </a:bodyPr>
          <a:lstStyle>
            <a:lvl1pPr algn="r">
              <a:defRPr sz="600">
                <a:solidFill>
                  <a:schemeClr val="bg1">
                    <a:lumMod val="65000"/>
                  </a:schemeClr>
                </a:solidFill>
                <a:latin typeface="+mn-lt"/>
              </a:defRPr>
            </a:lvl1pPr>
          </a:lstStyle>
          <a:p>
            <a:endParaRPr lang="en-US"/>
          </a:p>
        </p:txBody>
      </p:sp>
    </p:spTree>
    <p:extLst>
      <p:ext uri="{BB962C8B-B14F-4D97-AF65-F5344CB8AC3E}">
        <p14:creationId xmlns:p14="http://schemas.microsoft.com/office/powerpoint/2010/main" val="2834260481"/>
      </p:ext>
    </p:extLst>
  </p:cSld>
  <p:clrMap bg1="lt1" tx1="dk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a:solidFill>
            <a:schemeClr val="bg2"/>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10000"/>
        </a:lnSpc>
        <a:spcBef>
          <a:spcPts val="0"/>
        </a:spcBef>
        <a:spcAft>
          <a:spcPts val="1350"/>
        </a:spcAft>
        <a:buClr>
          <a:srgbClr val="000000"/>
        </a:buClr>
        <a:buFont typeface="Arial"/>
        <a:defRPr sz="1050" b="0" i="0" u="none" strike="noStrike" cap="none">
          <a:solidFill>
            <a:schemeClr val="bg2"/>
          </a:solidFill>
          <a:latin typeface="+mn-lt"/>
          <a:ea typeface="Arial"/>
          <a:cs typeface="Arial"/>
          <a:sym typeface="Arial"/>
        </a:defRPr>
      </a:lvl1pPr>
      <a:lvl2pPr marL="107997" marR="0" lvl="1" indent="107997" algn="l" rtl="0">
        <a:lnSpc>
          <a:spcPct val="110000"/>
        </a:lnSpc>
        <a:spcBef>
          <a:spcPts val="0"/>
        </a:spcBef>
        <a:spcAft>
          <a:spcPts val="1350"/>
        </a:spcAft>
        <a:buClr>
          <a:srgbClr val="000000"/>
        </a:buClr>
        <a:buFont typeface="Arial"/>
        <a:defRPr sz="1050" b="0" i="0" u="none" strike="noStrike" cap="none">
          <a:solidFill>
            <a:schemeClr val="bg2"/>
          </a:solidFill>
          <a:latin typeface="+mn-lt"/>
          <a:ea typeface="Arial"/>
          <a:cs typeface="Arial"/>
          <a:sym typeface="Arial"/>
        </a:defRPr>
      </a:lvl2pPr>
      <a:lvl3pPr marL="215995" marR="0" lvl="2" indent="215995" algn="l" rtl="0">
        <a:lnSpc>
          <a:spcPct val="110000"/>
        </a:lnSpc>
        <a:spcBef>
          <a:spcPts val="0"/>
        </a:spcBef>
        <a:spcAft>
          <a:spcPts val="1350"/>
        </a:spcAft>
        <a:buClr>
          <a:srgbClr val="000000"/>
        </a:buClr>
        <a:buFont typeface="Arial"/>
        <a:defRPr sz="1050" b="0" i="0" u="none" strike="noStrike" cap="none">
          <a:solidFill>
            <a:schemeClr val="bg2"/>
          </a:solidFill>
          <a:latin typeface="+mn-lt"/>
          <a:ea typeface="Arial"/>
          <a:cs typeface="Arial"/>
          <a:sym typeface="Arial"/>
        </a:defRPr>
      </a:lvl3pPr>
      <a:lvl4pPr marL="323992" marR="0" lvl="3" indent="323992" algn="l" rtl="0">
        <a:lnSpc>
          <a:spcPct val="110000"/>
        </a:lnSpc>
        <a:spcBef>
          <a:spcPts val="0"/>
        </a:spcBef>
        <a:spcAft>
          <a:spcPts val="1350"/>
        </a:spcAft>
        <a:buClr>
          <a:srgbClr val="000000"/>
        </a:buClr>
        <a:buFont typeface="Arial"/>
        <a:defRPr sz="1050" b="0" i="0" u="none" strike="noStrike" cap="none">
          <a:solidFill>
            <a:schemeClr val="bg2"/>
          </a:solidFill>
          <a:latin typeface="+mn-lt"/>
          <a:ea typeface="Arial"/>
          <a:cs typeface="Arial"/>
          <a:sym typeface="Arial"/>
        </a:defRPr>
      </a:lvl4pPr>
      <a:lvl5pPr marL="431990" marR="0" lvl="4" indent="431990" algn="l" rtl="0">
        <a:lnSpc>
          <a:spcPct val="110000"/>
        </a:lnSpc>
        <a:spcBef>
          <a:spcPts val="0"/>
        </a:spcBef>
        <a:spcAft>
          <a:spcPts val="1350"/>
        </a:spcAft>
        <a:buClr>
          <a:srgbClr val="000000"/>
        </a:buClr>
        <a:buFont typeface="Arial"/>
        <a:defRPr sz="1050" b="0" i="0" u="none" strike="noStrike" cap="none">
          <a:solidFill>
            <a:schemeClr val="bg2"/>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56">
          <p15:clr>
            <a:srgbClr val="F26B43"/>
          </p15:clr>
        </p15:guide>
        <p15:guide id="2" pos="453">
          <p15:clr>
            <a:srgbClr val="F26B43"/>
          </p15:clr>
        </p15:guide>
        <p15:guide id="3" pos="7227">
          <p15:clr>
            <a:srgbClr val="F26B43"/>
          </p15:clr>
        </p15:guide>
        <p15:guide id="5" orient="horz" pos="447">
          <p15:clr>
            <a:srgbClr val="5ACBF0"/>
          </p15:clr>
        </p15:guide>
        <p15:guide id="6" pos="3840">
          <p15:clr>
            <a:srgbClr val="F26B43"/>
          </p15:clr>
        </p15:guide>
        <p15:guide id="8">
          <p15:clr>
            <a:srgbClr val="F26B43"/>
          </p15:clr>
        </p15:guide>
        <p15:guide id="9" orient="horz">
          <p15:clr>
            <a:srgbClr val="F26B43"/>
          </p15:clr>
        </p15:guide>
        <p15:guide id="10" orient="horz" pos="4320">
          <p15:clr>
            <a:srgbClr val="F26B43"/>
          </p15:clr>
        </p15:guide>
        <p15:guide id="11" orient="horz" pos="4079">
          <p15:clr>
            <a:srgbClr val="F26B43"/>
          </p15:clr>
        </p15:guide>
        <p15:guide id="12" pos="7683">
          <p15:clr>
            <a:srgbClr val="F26B43"/>
          </p15:clr>
        </p15:guide>
        <p15:guide id="14" pos="1016">
          <p15:clr>
            <a:srgbClr val="5ACBF0"/>
          </p15:clr>
        </p15:guide>
        <p15:guide id="15" pos="1584">
          <p15:clr>
            <a:srgbClr val="5ACBF0"/>
          </p15:clr>
        </p15:guide>
        <p15:guide id="16" pos="2147">
          <p15:clr>
            <a:srgbClr val="5ACBF0"/>
          </p15:clr>
        </p15:guide>
        <p15:guide id="17" pos="2708">
          <p15:clr>
            <a:srgbClr val="5ACBF0"/>
          </p15:clr>
        </p15:guide>
        <p15:guide id="18" pos="3276">
          <p15:clr>
            <a:srgbClr val="5ACBF0"/>
          </p15:clr>
        </p15:guide>
        <p15:guide id="19" pos="5532">
          <p15:clr>
            <a:srgbClr val="5ACBF0"/>
          </p15:clr>
        </p15:guide>
        <p15:guide id="20" pos="4404">
          <p15:clr>
            <a:srgbClr val="5ACBF0"/>
          </p15:clr>
        </p15:guide>
        <p15:guide id="21" pos="4968">
          <p15:clr>
            <a:srgbClr val="5ACBF0"/>
          </p15:clr>
        </p15:guide>
        <p15:guide id="23" pos="6100">
          <p15:clr>
            <a:srgbClr val="5ACBF0"/>
          </p15:clr>
        </p15:guide>
        <p15:guide id="24" pos="6664">
          <p15:clr>
            <a:srgbClr val="5ACBF0"/>
          </p15:clr>
        </p15:guide>
        <p15:guide id="26" orient="horz" pos="728">
          <p15:clr>
            <a:srgbClr val="5ACBF0"/>
          </p15:clr>
        </p15:guide>
        <p15:guide id="27" orient="horz" pos="1016">
          <p15:clr>
            <a:srgbClr val="5ACBF0"/>
          </p15:clr>
        </p15:guide>
        <p15:guide id="28" orient="horz" pos="1304">
          <p15:clr>
            <a:srgbClr val="5ACBF0"/>
          </p15:clr>
        </p15:guide>
        <p15:guide id="29" orient="horz" pos="1587">
          <p15:clr>
            <a:srgbClr val="5ACBF0"/>
          </p15:clr>
        </p15:guide>
        <p15:guide id="30" orient="horz" pos="1865">
          <p15:clr>
            <a:srgbClr val="5ACBF0"/>
          </p15:clr>
        </p15:guide>
        <p15:guide id="31" orient="horz" pos="2152">
          <p15:clr>
            <a:srgbClr val="5ACBF0"/>
          </p15:clr>
        </p15:guide>
        <p15:guide id="32" orient="horz" pos="2429">
          <p15:clr>
            <a:srgbClr val="5ACBF0"/>
          </p15:clr>
        </p15:guide>
        <p15:guide id="33" orient="horz" pos="2723">
          <p15:clr>
            <a:srgbClr val="5ACBF0"/>
          </p15:clr>
        </p15:guide>
        <p15:guide id="34" orient="horz" pos="3005">
          <p15:clr>
            <a:srgbClr val="5ACBF0"/>
          </p15:clr>
        </p15:guide>
        <p15:guide id="35" orient="horz" pos="3283">
          <p15:clr>
            <a:srgbClr val="5ACBF0"/>
          </p15:clr>
        </p15:guide>
        <p15:guide id="36" orient="horz" pos="3571">
          <p15:clr>
            <a:srgbClr val="5ACBF0"/>
          </p15:clr>
        </p15:guide>
        <p15:guide id="37" orient="horz" pos="3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hyperlink" Target="https://www.cisco.com/c/dam/en/us/services/collateral/se/solution-support-es.pdf" TargetMode="External"/><Relationship Id="rId4" Type="http://schemas.openxmlformats.org/officeDocument/2006/relationships/hyperlink" Target="https://www.cisco.com/c/dam/en_us/services/downloads/idc-business-value-analysis.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emf"/></Relationships>
</file>

<file path=ppt/slides/_rels/slide1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2.xml.rels><?xml version="1.0" encoding="UTF-8" standalone="yes"?>
<Relationships xmlns="http://schemas.openxmlformats.org/package/2006/relationships"><Relationship Id="rId3" Type="http://schemas.openxmlformats.org/officeDocument/2006/relationships/hyperlink" Target="https://www.cisco.com/c/dam/en_us/services/downloads/idc-business-value-analysis.pdf"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www.cisco.com/c/dam/en/us/services/collateral/se/solution-support-es.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hyperlink" Target="https://www.cisco.com/c/dam/en/us/solutions/data-center-virtualization/collateral/solution-support-service.pdf" TargetMode="External"/><Relationship Id="rId13" Type="http://schemas.openxmlformats.org/officeDocument/2006/relationships/image" Target="../media/image56.svg"/><Relationship Id="rId18" Type="http://schemas.openxmlformats.org/officeDocument/2006/relationships/image" Target="../media/image83.png"/><Relationship Id="rId3" Type="http://schemas.openxmlformats.org/officeDocument/2006/relationships/hyperlink" Target="https://www.cisco.com/c/dam/en_us/services/portfolio/documents/solution-support-coverage-catalog-final.pdf" TargetMode="External"/><Relationship Id="rId21" Type="http://schemas.openxmlformats.org/officeDocument/2006/relationships/image" Target="../media/image31.svg"/><Relationship Id="rId7" Type="http://schemas.openxmlformats.org/officeDocument/2006/relationships/hyperlink" Target="https://www.cisco.com/c/dam/assets/docs/network-security-service.pdf" TargetMode="External"/><Relationship Id="rId12" Type="http://schemas.openxmlformats.org/officeDocument/2006/relationships/image" Target="../media/image55.png"/><Relationship Id="rId17" Type="http://schemas.openxmlformats.org/officeDocument/2006/relationships/image" Target="../media/image82.svg"/><Relationship Id="rId2" Type="http://schemas.openxmlformats.org/officeDocument/2006/relationships/notesSlide" Target="../notesSlides/notesSlide14.xml"/><Relationship Id="rId16" Type="http://schemas.openxmlformats.org/officeDocument/2006/relationships/image" Target="../media/image81.png"/><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hyperlink" Target="https://www.cisco.com/c/dam/en/us/solutions/collateral/service-provider/solution-support-sp.pdf" TargetMode="External"/><Relationship Id="rId11" Type="http://schemas.openxmlformats.org/officeDocument/2006/relationships/image" Target="../media/image80.svg"/><Relationship Id="rId5" Type="http://schemas.openxmlformats.org/officeDocument/2006/relationships/hyperlink" Target="https://www.cisco.com/c/dam/en/us/solutions/collateral/enterprise-networks/solution-networking-definition.pdf" TargetMode="External"/><Relationship Id="rId15" Type="http://schemas.openxmlformats.org/officeDocument/2006/relationships/image" Target="../media/image45.svg"/><Relationship Id="rId10" Type="http://schemas.openxmlformats.org/officeDocument/2006/relationships/image" Target="../media/image59.png"/><Relationship Id="rId19" Type="http://schemas.openxmlformats.org/officeDocument/2006/relationships/image" Target="../media/image84.svg"/><Relationship Id="rId4" Type="http://schemas.openxmlformats.org/officeDocument/2006/relationships/hyperlink" Target="https://www.cisco.com/c/dam/en/us/solutions/collateral/collaboration/cisco-solution-support-for-collaboration-service-definition.pdf" TargetMode="External"/><Relationship Id="rId9" Type="http://schemas.openxmlformats.org/officeDocument/2006/relationships/hyperlink" Target="https://www.cisco.com/c/dam/en/us/solutions/internet-of-things/collateral/solution-support.pdf" TargetMode="External"/><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8.emf"/><Relationship Id="rId5" Type="http://schemas.openxmlformats.org/officeDocument/2006/relationships/image" Target="../media/image66.emf"/><Relationship Id="rId4" Type="http://schemas.openxmlformats.org/officeDocument/2006/relationships/image" Target="../media/image7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cisco.com/c/m/en_us/customer-experience/support/solution-support.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95.tiff"/><Relationship Id="rId3" Type="http://schemas.openxmlformats.org/officeDocument/2006/relationships/image" Target="../media/image91.jpe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www.cisco.com/c/m/en_us/services/portfolio/solution-support-ebook.html" TargetMode="External"/><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89.svg"/><Relationship Id="rId4" Type="http://schemas.openxmlformats.org/officeDocument/2006/relationships/image" Target="../media/image97.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89.svg"/><Relationship Id="rId4" Type="http://schemas.openxmlformats.org/officeDocument/2006/relationships/image" Target="../media/image94.png"/><Relationship Id="rId9"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09.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emf"/><Relationship Id="rId4" Type="http://schemas.openxmlformats.org/officeDocument/2006/relationships/image" Target="../media/image7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cisco.com/c/dam/en_us/services/downloads/idc-business-value-analysis.pdf" TargetMode="External"/><Relationship Id="rId2" Type="http://schemas.openxmlformats.org/officeDocument/2006/relationships/image" Target="../media/image110.jpeg"/><Relationship Id="rId1" Type="http://schemas.openxmlformats.org/officeDocument/2006/relationships/slideLayout" Target="../slideLayouts/slideLayout9.xml"/><Relationship Id="rId4" Type="http://schemas.openxmlformats.org/officeDocument/2006/relationships/hyperlink" Target="https://www.cisco.com/c/dam/en/us/services/collateral/se/solution-support-es.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isco.com/c/dam/en_us/services/downloads/idc-business-value-analysis.pdf" TargetMode="External"/><Relationship Id="rId2" Type="http://schemas.openxmlformats.org/officeDocument/2006/relationships/image" Target="../media/image111.jpeg"/><Relationship Id="rId1" Type="http://schemas.openxmlformats.org/officeDocument/2006/relationships/slideLayout" Target="../slideLayouts/slideLayout9.xml"/><Relationship Id="rId4" Type="http://schemas.openxmlformats.org/officeDocument/2006/relationships/hyperlink" Target="https://www.cisco.com/c/dam/en/us/services/collateral/se/solution-support-es.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isco.com/c/dam/en/us/services/collateral/se/solution-support-es.pdf" TargetMode="External"/><Relationship Id="rId2" Type="http://schemas.openxmlformats.org/officeDocument/2006/relationships/hyperlink" Target="https://www.cisco.com/c/dam/en_us/services/downloads/idc-business-value-analysis.pdf"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slides/_rels/slide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0.emf"/><Relationship Id="rId4" Type="http://schemas.openxmlformats.org/officeDocument/2006/relationships/image" Target="../media/image49.emf"/></Relationships>
</file>

<file path=ppt/slides/_rels/slide6.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0.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6.xml"/><Relationship Id="rId16" Type="http://schemas.openxmlformats.org/officeDocument/2006/relationships/image" Target="../media/image62.tiff"/><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1.emf"/><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6.svg"/><Relationship Id="rId18" Type="http://schemas.openxmlformats.org/officeDocument/2006/relationships/image" Target="../media/image65.tiff"/><Relationship Id="rId3" Type="http://schemas.openxmlformats.org/officeDocument/2006/relationships/image" Target="../media/image51.png"/><Relationship Id="rId7" Type="http://schemas.openxmlformats.org/officeDocument/2006/relationships/image" Target="../media/image61.emf"/><Relationship Id="rId12" Type="http://schemas.openxmlformats.org/officeDocument/2006/relationships/image" Target="../media/image55.png"/><Relationship Id="rId17" Type="http://schemas.openxmlformats.org/officeDocument/2006/relationships/image" Target="../media/image64.jpeg"/><Relationship Id="rId2" Type="http://schemas.openxmlformats.org/officeDocument/2006/relationships/notesSlide" Target="../notesSlides/notesSlide7.xml"/><Relationship Id="rId16" Type="http://schemas.openxmlformats.org/officeDocument/2006/relationships/image" Target="../media/image63.tiff"/><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58.svg"/><Relationship Id="rId5" Type="http://schemas.openxmlformats.org/officeDocument/2006/relationships/image" Target="../media/image53.png"/><Relationship Id="rId15" Type="http://schemas.openxmlformats.org/officeDocument/2006/relationships/image" Target="../media/image31.svg"/><Relationship Id="rId10" Type="http://schemas.openxmlformats.org/officeDocument/2006/relationships/image" Target="../media/image57.png"/><Relationship Id="rId4" Type="http://schemas.openxmlformats.org/officeDocument/2006/relationships/image" Target="../media/image52.svg"/><Relationship Id="rId9" Type="http://schemas.openxmlformats.org/officeDocument/2006/relationships/image" Target="../media/image60.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8.emf"/><Relationship Id="rId4" Type="http://schemas.openxmlformats.org/officeDocument/2006/relationships/image" Target="../media/image67.emf"/></Relationships>
</file>

<file path=ppt/slides/_rels/slide9.xml.rels><?xml version="1.0" encoding="UTF-8" standalone="yes"?>
<Relationships xmlns="http://schemas.openxmlformats.org/package/2006/relationships"><Relationship Id="rId3" Type="http://schemas.openxmlformats.org/officeDocument/2006/relationships/hyperlink" Target="https://www.cisco.com/c/dam/en_us/services/downloads/idc-business-value-analysis.pdf" TargetMode="External"/><Relationship Id="rId2" Type="http://schemas.openxmlformats.org/officeDocument/2006/relationships/image" Target="../media/image69.jpeg"/><Relationship Id="rId1" Type="http://schemas.openxmlformats.org/officeDocument/2006/relationships/slideLayout" Target="../slideLayouts/slideLayout9.xml"/><Relationship Id="rId4" Type="http://schemas.openxmlformats.org/officeDocument/2006/relationships/hyperlink" Target="https://www.cisco.com/c/dam/en/us/services/collateral/se/solution-support-e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3C53F1-4311-1243-ACD9-B7C501644F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51474"/>
          </a:xfrm>
          <a:prstGeom prst="rect">
            <a:avLst/>
          </a:prstGeom>
        </p:spPr>
      </p:pic>
      <p:sp>
        <p:nvSpPr>
          <p:cNvPr id="8" name="Google Shape;969;p196">
            <a:extLst>
              <a:ext uri="{FF2B5EF4-FFF2-40B4-BE49-F238E27FC236}">
                <a16:creationId xmlns:a16="http://schemas.microsoft.com/office/drawing/2014/main" id="{8D567C61-A725-8F49-805B-7F29B7816B73}"/>
              </a:ext>
            </a:extLst>
          </p:cNvPr>
          <p:cNvSpPr/>
          <p:nvPr/>
        </p:nvSpPr>
        <p:spPr>
          <a:xfrm rot="5400000">
            <a:off x="2000250" y="-2000250"/>
            <a:ext cx="5143500" cy="9144000"/>
          </a:xfrm>
          <a:prstGeom prst="rect">
            <a:avLst/>
          </a:prstGeom>
          <a:gradFill flip="none" rotWithShape="1">
            <a:gsLst>
              <a:gs pos="19000">
                <a:srgbClr val="0D274D">
                  <a:alpha val="0"/>
                </a:srgbClr>
              </a:gs>
              <a:gs pos="90000">
                <a:srgbClr val="0D274D">
                  <a:alpha val="87000"/>
                </a:srgbClr>
              </a:gs>
            </a:gsLst>
            <a:lin ang="4200000" scaled="0"/>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40B4304E-C963-F649-8D57-76C59067799E}"/>
              </a:ext>
            </a:extLst>
          </p:cNvPr>
          <p:cNvSpPr>
            <a:spLocks noGrp="1"/>
          </p:cNvSpPr>
          <p:nvPr>
            <p:ph type="body" sz="quarter" idx="10"/>
          </p:nvPr>
        </p:nvSpPr>
        <p:spPr>
          <a:xfrm>
            <a:off x="1209676" y="3241675"/>
            <a:ext cx="3232150" cy="336550"/>
          </a:xfrm>
        </p:spPr>
        <p:txBody>
          <a:bodyPr>
            <a:noAutofit/>
          </a:bodyPr>
          <a:lstStyle/>
          <a:p>
            <a:r>
              <a:rPr lang="en-US" sz="900" b="0" dirty="0">
                <a:latin typeface="+mn-lt"/>
                <a:cs typeface="CiscoSansTT Light" panose="020B0503020201020303" pitchFamily="34" charset="0"/>
                <a:sym typeface="Helvetica Neue"/>
              </a:rPr>
              <a:t>Source: IDC Business Study for Cisco Services</a:t>
            </a:r>
            <a:br>
              <a:rPr lang="en-US" sz="900" b="0" dirty="0">
                <a:latin typeface="+mn-lt"/>
                <a:cs typeface="CiscoSansTT Light" panose="020B0503020201020303" pitchFamily="34" charset="0"/>
                <a:sym typeface="Helvetica Neue"/>
              </a:rPr>
            </a:br>
            <a:r>
              <a:rPr lang="en-US" sz="900" b="0" dirty="0">
                <a:latin typeface="+mn-lt"/>
                <a:cs typeface="CiscoSansTT Light" panose="020B0503020201020303" pitchFamily="34" charset="0"/>
              </a:rPr>
              <a:t>Read the </a:t>
            </a:r>
            <a:r>
              <a:rPr lang="en-US" sz="900" b="0" dirty="0">
                <a:latin typeface="+mn-lt"/>
                <a:cs typeface="CiscoSansTT Light" panose="020B0503020201020303" pitchFamily="34" charset="0"/>
                <a:hlinkClick r:id="rId4">
                  <a:extLst>
                    <a:ext uri="{A12FA001-AC4F-418D-AE19-62706E023703}">
                      <ahyp:hlinkClr xmlns:ahyp="http://schemas.microsoft.com/office/drawing/2018/hyperlinkcolor" val="tx"/>
                    </a:ext>
                  </a:extLst>
                </a:hlinkClick>
              </a:rPr>
              <a:t>full report</a:t>
            </a:r>
            <a:r>
              <a:rPr lang="en-US" sz="900" b="0" dirty="0">
                <a:latin typeface="+mn-lt"/>
                <a:cs typeface="CiscoSansTT Light" panose="020B0503020201020303" pitchFamily="34" charset="0"/>
              </a:rPr>
              <a:t> and </a:t>
            </a:r>
            <a:r>
              <a:rPr lang="en-US" sz="900" b="0" dirty="0">
                <a:latin typeface="+mn-lt"/>
                <a:cs typeface="CiscoSansTT Light" panose="020B0503020201020303" pitchFamily="34" charset="0"/>
                <a:hlinkClick r:id="rId5">
                  <a:extLst>
                    <a:ext uri="{A12FA001-AC4F-418D-AE19-62706E023703}">
                      <ahyp:hlinkClr xmlns:ahyp="http://schemas.microsoft.com/office/drawing/2018/hyperlinkcolor" val="tx"/>
                    </a:ext>
                  </a:extLst>
                </a:hlinkClick>
              </a:rPr>
              <a:t>executive summary</a:t>
            </a:r>
          </a:p>
          <a:p>
            <a:endParaRPr lang="en-US" sz="900" b="0" dirty="0">
              <a:latin typeface="+mj-lt"/>
              <a:sym typeface="Helvetica Neue"/>
            </a:endParaRPr>
          </a:p>
          <a:p>
            <a:endParaRPr lang="en-US" sz="900" dirty="0">
              <a:latin typeface="+mj-lt"/>
            </a:endParaRPr>
          </a:p>
        </p:txBody>
      </p:sp>
      <p:sp>
        <p:nvSpPr>
          <p:cNvPr id="6" name="Text Placeholder 5">
            <a:extLst>
              <a:ext uri="{FF2B5EF4-FFF2-40B4-BE49-F238E27FC236}">
                <a16:creationId xmlns:a16="http://schemas.microsoft.com/office/drawing/2014/main" id="{A9625FC4-F4D9-8D4C-9238-427B45AE27CE}"/>
              </a:ext>
            </a:extLst>
          </p:cNvPr>
          <p:cNvSpPr>
            <a:spLocks noGrp="1"/>
          </p:cNvSpPr>
          <p:nvPr>
            <p:ph type="body" sz="quarter" idx="12"/>
          </p:nvPr>
        </p:nvSpPr>
        <p:spPr>
          <a:xfrm>
            <a:off x="1216684" y="1209675"/>
            <a:ext cx="3631763" cy="1714322"/>
          </a:xfrm>
        </p:spPr>
        <p:txBody>
          <a:bodyPr>
            <a:noAutofit/>
          </a:bodyPr>
          <a:lstStyle/>
          <a:p>
            <a:r>
              <a:rPr lang="en-US" sz="2200" dirty="0">
                <a:latin typeface="+mj-lt"/>
                <a:cs typeface="CiscoSansTT" panose="020B0503020201020303" pitchFamily="34" charset="0"/>
                <a:sym typeface="Helvetica Neue Light"/>
              </a:rPr>
              <a:t>Cisco Solution Support helps us maintain extremely low levels of downtime. You cannot underestimate the value of this in our industry…</a:t>
            </a:r>
          </a:p>
        </p:txBody>
      </p:sp>
      <p:sp>
        <p:nvSpPr>
          <p:cNvPr id="7" name="Google Shape;55;p13">
            <a:extLst>
              <a:ext uri="{FF2B5EF4-FFF2-40B4-BE49-F238E27FC236}">
                <a16:creationId xmlns:a16="http://schemas.microsoft.com/office/drawing/2014/main" id="{5FE91358-A809-4D32-8BF3-DAEFCBC879C1}"/>
              </a:ext>
            </a:extLst>
          </p:cNvPr>
          <p:cNvSpPr>
            <a:spLocks noChangeAspect="1"/>
          </p:cNvSpPr>
          <p:nvPr/>
        </p:nvSpPr>
        <p:spPr>
          <a:xfrm>
            <a:off x="683996" y="1209675"/>
            <a:ext cx="410332" cy="323182"/>
          </a:xfrm>
          <a:custGeom>
            <a:avLst/>
            <a:gdLst/>
            <a:ahLst/>
            <a:cxnLst/>
            <a:rect l="l" t="t" r="r" b="b"/>
            <a:pathLst>
              <a:path w="251906" h="198404" extrusionOk="0">
                <a:moveTo>
                  <a:pt x="81739" y="0"/>
                </a:moveTo>
                <a:cubicBezTo>
                  <a:pt x="63905" y="5945"/>
                  <a:pt x="46814" y="15605"/>
                  <a:pt x="33439" y="28980"/>
                </a:cubicBezTo>
                <a:cubicBezTo>
                  <a:pt x="21549" y="40127"/>
                  <a:pt x="12632" y="54245"/>
                  <a:pt x="7431" y="69850"/>
                </a:cubicBezTo>
                <a:cubicBezTo>
                  <a:pt x="2229" y="90656"/>
                  <a:pt x="0" y="111463"/>
                  <a:pt x="743" y="133012"/>
                </a:cubicBezTo>
                <a:lnTo>
                  <a:pt x="743" y="198404"/>
                </a:lnTo>
                <a:lnTo>
                  <a:pt x="91399" y="198404"/>
                </a:lnTo>
                <a:lnTo>
                  <a:pt x="92143" y="107004"/>
                </a:lnTo>
                <a:lnTo>
                  <a:pt x="47557" y="107004"/>
                </a:lnTo>
                <a:cubicBezTo>
                  <a:pt x="47557" y="91399"/>
                  <a:pt x="52016" y="76538"/>
                  <a:pt x="60190" y="63162"/>
                </a:cubicBezTo>
                <a:cubicBezTo>
                  <a:pt x="70593" y="51273"/>
                  <a:pt x="83969" y="42356"/>
                  <a:pt x="99573" y="37897"/>
                </a:cubicBezTo>
                <a:lnTo>
                  <a:pt x="81739" y="0"/>
                </a:lnTo>
                <a:close/>
                <a:moveTo>
                  <a:pt x="234072" y="0"/>
                </a:moveTo>
                <a:cubicBezTo>
                  <a:pt x="216238" y="5945"/>
                  <a:pt x="199890" y="15605"/>
                  <a:pt x="186514" y="28237"/>
                </a:cubicBezTo>
                <a:cubicBezTo>
                  <a:pt x="173882" y="40127"/>
                  <a:pt x="164965" y="54245"/>
                  <a:pt x="160506" y="69850"/>
                </a:cubicBezTo>
                <a:cubicBezTo>
                  <a:pt x="154562" y="90656"/>
                  <a:pt x="152332" y="111463"/>
                  <a:pt x="153075" y="133012"/>
                </a:cubicBezTo>
                <a:lnTo>
                  <a:pt x="153075" y="198404"/>
                </a:lnTo>
                <a:lnTo>
                  <a:pt x="245218" y="198404"/>
                </a:lnTo>
                <a:lnTo>
                  <a:pt x="244475" y="106261"/>
                </a:lnTo>
                <a:lnTo>
                  <a:pt x="200633" y="106261"/>
                </a:lnTo>
                <a:cubicBezTo>
                  <a:pt x="199890" y="91399"/>
                  <a:pt x="204348" y="75795"/>
                  <a:pt x="213265" y="63162"/>
                </a:cubicBezTo>
                <a:cubicBezTo>
                  <a:pt x="222925" y="50530"/>
                  <a:pt x="237044" y="41613"/>
                  <a:pt x="251906" y="37897"/>
                </a:cubicBezTo>
                <a:lnTo>
                  <a:pt x="234072"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iscoSansTT Light" panose="020B0503020201020303" pitchFamily="34" charset="0"/>
              <a:cs typeface="CiscoSansTT Light" panose="020B0503020201020303" pitchFamily="34" charset="0"/>
            </a:endParaRPr>
          </a:p>
        </p:txBody>
      </p:sp>
    </p:spTree>
    <p:extLst>
      <p:ext uri="{BB962C8B-B14F-4D97-AF65-F5344CB8AC3E}">
        <p14:creationId xmlns:p14="http://schemas.microsoft.com/office/powerpoint/2010/main" val="178355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 Same Side Corner Rectangle 41">
            <a:extLst>
              <a:ext uri="{FF2B5EF4-FFF2-40B4-BE49-F238E27FC236}">
                <a16:creationId xmlns:a16="http://schemas.microsoft.com/office/drawing/2014/main" id="{F4BDAAD2-9530-4B44-AB1C-241A4F726E16}"/>
              </a:ext>
            </a:extLst>
          </p:cNvPr>
          <p:cNvSpPr/>
          <p:nvPr/>
        </p:nvSpPr>
        <p:spPr>
          <a:xfrm>
            <a:off x="539750" y="2283890"/>
            <a:ext cx="1800000" cy="1694748"/>
          </a:xfrm>
          <a:prstGeom prst="round2SameRect">
            <a:avLst>
              <a:gd name="adj1" fmla="val 0"/>
              <a:gd name="adj2" fmla="val 22648"/>
            </a:avLst>
          </a:prstGeom>
          <a:solidFill>
            <a:srgbClr val="F5F6F9"/>
          </a:solidFill>
          <a:ln>
            <a:noFill/>
          </a:ln>
          <a:effectLst>
            <a:outerShdw dist="25400" dir="16200000"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 Same Side Corner Rectangle 41">
            <a:extLst>
              <a:ext uri="{FF2B5EF4-FFF2-40B4-BE49-F238E27FC236}">
                <a16:creationId xmlns:a16="http://schemas.microsoft.com/office/drawing/2014/main" id="{C42289E4-2BF2-4BAE-A2CB-1E4D312E261F}"/>
              </a:ext>
            </a:extLst>
          </p:cNvPr>
          <p:cNvSpPr/>
          <p:nvPr/>
        </p:nvSpPr>
        <p:spPr>
          <a:xfrm>
            <a:off x="2625894" y="2283890"/>
            <a:ext cx="1800000" cy="1694748"/>
          </a:xfrm>
          <a:prstGeom prst="round2SameRect">
            <a:avLst>
              <a:gd name="adj1" fmla="val 0"/>
              <a:gd name="adj2" fmla="val 24146"/>
            </a:avLst>
          </a:prstGeom>
          <a:solidFill>
            <a:srgbClr val="F5F6F9"/>
          </a:solidFill>
          <a:ln>
            <a:noFill/>
          </a:ln>
          <a:effectLst>
            <a:outerShdw dist="25400" dir="16200000"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 Same Side Corner Rectangle 41">
            <a:extLst>
              <a:ext uri="{FF2B5EF4-FFF2-40B4-BE49-F238E27FC236}">
                <a16:creationId xmlns:a16="http://schemas.microsoft.com/office/drawing/2014/main" id="{69F6B13A-0B72-4E85-840D-BA846065335D}"/>
              </a:ext>
            </a:extLst>
          </p:cNvPr>
          <p:cNvSpPr/>
          <p:nvPr/>
        </p:nvSpPr>
        <p:spPr>
          <a:xfrm>
            <a:off x="4711687" y="2277540"/>
            <a:ext cx="1800000" cy="1694748"/>
          </a:xfrm>
          <a:prstGeom prst="round2SameRect">
            <a:avLst>
              <a:gd name="adj1" fmla="val 0"/>
              <a:gd name="adj2" fmla="val 23023"/>
            </a:avLst>
          </a:prstGeom>
          <a:solidFill>
            <a:srgbClr val="F5F6F9"/>
          </a:solidFill>
          <a:ln>
            <a:noFill/>
          </a:ln>
          <a:effectLst>
            <a:outerShdw dist="25400" dir="16200000"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 Same Side Corner Rectangle 41">
            <a:extLst>
              <a:ext uri="{FF2B5EF4-FFF2-40B4-BE49-F238E27FC236}">
                <a16:creationId xmlns:a16="http://schemas.microsoft.com/office/drawing/2014/main" id="{C6FA81A9-A4DA-4A75-82CD-8D5E4FF360EF}"/>
              </a:ext>
            </a:extLst>
          </p:cNvPr>
          <p:cNvSpPr/>
          <p:nvPr/>
        </p:nvSpPr>
        <p:spPr>
          <a:xfrm>
            <a:off x="6797603" y="2277540"/>
            <a:ext cx="1800000" cy="1694748"/>
          </a:xfrm>
          <a:prstGeom prst="round2SameRect">
            <a:avLst>
              <a:gd name="adj1" fmla="val 0"/>
              <a:gd name="adj2" fmla="val 23397"/>
            </a:avLst>
          </a:prstGeom>
          <a:solidFill>
            <a:srgbClr val="F5F6F9"/>
          </a:solidFill>
          <a:ln>
            <a:noFill/>
          </a:ln>
          <a:effectLst>
            <a:outerShdw dist="25400" dir="16200000"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C96ABD9-245A-4617-8139-38423D71B33B}"/>
              </a:ext>
            </a:extLst>
          </p:cNvPr>
          <p:cNvSpPr>
            <a:spLocks noGrp="1"/>
          </p:cNvSpPr>
          <p:nvPr>
            <p:ph type="title"/>
          </p:nvPr>
        </p:nvSpPr>
        <p:spPr/>
        <p:txBody>
          <a:bodyPr/>
          <a:lstStyle/>
          <a:p>
            <a:pPr algn="ctr"/>
            <a:r>
              <a:rPr lang="en-GB" dirty="0"/>
              <a:t>So if you have any of these concerns … </a:t>
            </a:r>
            <a:endParaRPr lang="en-US" dirty="0"/>
          </a:p>
        </p:txBody>
      </p:sp>
      <p:grpSp>
        <p:nvGrpSpPr>
          <p:cNvPr id="10" name="Group 9">
            <a:extLst>
              <a:ext uri="{FF2B5EF4-FFF2-40B4-BE49-F238E27FC236}">
                <a16:creationId xmlns:a16="http://schemas.microsoft.com/office/drawing/2014/main" id="{BAA17C22-79FE-4EEC-8AD0-0FF39F389A4E}"/>
              </a:ext>
            </a:extLst>
          </p:cNvPr>
          <p:cNvGrpSpPr/>
          <p:nvPr/>
        </p:nvGrpSpPr>
        <p:grpSpPr>
          <a:xfrm>
            <a:off x="5169393" y="1622425"/>
            <a:ext cx="884588" cy="884588"/>
            <a:chOff x="5156702" y="2211375"/>
            <a:chExt cx="914400" cy="914400"/>
          </a:xfrm>
        </p:grpSpPr>
        <p:sp>
          <p:nvSpPr>
            <p:cNvPr id="64" name="Oval 63">
              <a:extLst>
                <a:ext uri="{FF2B5EF4-FFF2-40B4-BE49-F238E27FC236}">
                  <a16:creationId xmlns:a16="http://schemas.microsoft.com/office/drawing/2014/main" id="{D458108B-918B-7142-8C6F-402A2B1BD739}"/>
                </a:ext>
              </a:extLst>
            </p:cNvPr>
            <p:cNvSpPr/>
            <p:nvPr/>
          </p:nvSpPr>
          <p:spPr>
            <a:xfrm>
              <a:off x="5156702" y="2211375"/>
              <a:ext cx="914400" cy="914400"/>
            </a:xfrm>
            <a:prstGeom prst="ellipse">
              <a:avLst/>
            </a:prstGeom>
            <a:solidFill>
              <a:srgbClr val="0D274D"/>
            </a:solidFill>
            <a:ln w="317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grpSp>
          <p:nvGrpSpPr>
            <p:cNvPr id="54" name="Group 53">
              <a:extLst>
                <a:ext uri="{FF2B5EF4-FFF2-40B4-BE49-F238E27FC236}">
                  <a16:creationId xmlns:a16="http://schemas.microsoft.com/office/drawing/2014/main" id="{D261187E-6FB6-1A45-9D3D-8DB9E615E6C9}"/>
                </a:ext>
              </a:extLst>
            </p:cNvPr>
            <p:cNvGrpSpPr/>
            <p:nvPr/>
          </p:nvGrpSpPr>
          <p:grpSpPr>
            <a:xfrm>
              <a:off x="5292459" y="2306834"/>
              <a:ext cx="642887" cy="650582"/>
              <a:chOff x="6493421" y="-20381"/>
              <a:chExt cx="1290462" cy="1234331"/>
            </a:xfrm>
          </p:grpSpPr>
          <p:grpSp>
            <p:nvGrpSpPr>
              <p:cNvPr id="55" name="Group 4">
                <a:extLst>
                  <a:ext uri="{FF2B5EF4-FFF2-40B4-BE49-F238E27FC236}">
                    <a16:creationId xmlns:a16="http://schemas.microsoft.com/office/drawing/2014/main" id="{9A456F41-C5FB-0C45-AB10-4043BC753D4E}"/>
                  </a:ext>
                </a:extLst>
              </p:cNvPr>
              <p:cNvGrpSpPr>
                <a:grpSpLocks noChangeAspect="1"/>
              </p:cNvGrpSpPr>
              <p:nvPr/>
            </p:nvGrpSpPr>
            <p:grpSpPr bwMode="auto">
              <a:xfrm>
                <a:off x="6493421" y="299644"/>
                <a:ext cx="412156" cy="883191"/>
                <a:chOff x="598" y="1936"/>
                <a:chExt cx="287" cy="615"/>
              </a:xfrm>
              <a:solidFill>
                <a:schemeClr val="accent2"/>
              </a:solidFill>
            </p:grpSpPr>
            <p:sp>
              <p:nvSpPr>
                <p:cNvPr id="62" name="Freeform 6">
                  <a:extLst>
                    <a:ext uri="{FF2B5EF4-FFF2-40B4-BE49-F238E27FC236}">
                      <a16:creationId xmlns:a16="http://schemas.microsoft.com/office/drawing/2014/main" id="{65EB315D-7F4A-A343-BCBB-7D1DAE312DB7}"/>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noFill/>
                <a:ln w="12700" cap="rnd">
                  <a:solidFill>
                    <a:schemeClr val="tx2"/>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7">
                  <a:extLst>
                    <a:ext uri="{FF2B5EF4-FFF2-40B4-BE49-F238E27FC236}">
                      <a16:creationId xmlns:a16="http://schemas.microsoft.com/office/drawing/2014/main" id="{A0598FCE-EB86-494F-8955-C2220BAF9AE7}"/>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noFill/>
                <a:ln w="12700" cap="rnd">
                  <a:solidFill>
                    <a:schemeClr val="tx2"/>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4">
                <a:extLst>
                  <a:ext uri="{FF2B5EF4-FFF2-40B4-BE49-F238E27FC236}">
                    <a16:creationId xmlns:a16="http://schemas.microsoft.com/office/drawing/2014/main" id="{025E8C68-81D1-484E-AEEA-B59BFD124A22}"/>
                  </a:ext>
                </a:extLst>
              </p:cNvPr>
              <p:cNvGrpSpPr>
                <a:grpSpLocks noChangeAspect="1"/>
              </p:cNvGrpSpPr>
              <p:nvPr/>
            </p:nvGrpSpPr>
            <p:grpSpPr bwMode="auto">
              <a:xfrm>
                <a:off x="7371727" y="299644"/>
                <a:ext cx="412156" cy="883191"/>
                <a:chOff x="598" y="1936"/>
                <a:chExt cx="287" cy="615"/>
              </a:xfrm>
              <a:solidFill>
                <a:schemeClr val="accent1"/>
              </a:solidFill>
            </p:grpSpPr>
            <p:sp>
              <p:nvSpPr>
                <p:cNvPr id="60" name="Freeform 6">
                  <a:extLst>
                    <a:ext uri="{FF2B5EF4-FFF2-40B4-BE49-F238E27FC236}">
                      <a16:creationId xmlns:a16="http://schemas.microsoft.com/office/drawing/2014/main" id="{2FEC92C1-DA29-CB44-8D6D-FCB29E7C691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noFill/>
                <a:ln w="12700" cap="rnd">
                  <a:solidFill>
                    <a:schemeClr val="tx2"/>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7">
                  <a:extLst>
                    <a:ext uri="{FF2B5EF4-FFF2-40B4-BE49-F238E27FC236}">
                      <a16:creationId xmlns:a16="http://schemas.microsoft.com/office/drawing/2014/main" id="{326490F3-2F92-2F44-81B6-0621D2208A6A}"/>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noFill/>
                <a:ln w="12700" cap="rnd">
                  <a:solidFill>
                    <a:schemeClr val="tx2"/>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4">
                <a:extLst>
                  <a:ext uri="{FF2B5EF4-FFF2-40B4-BE49-F238E27FC236}">
                    <a16:creationId xmlns:a16="http://schemas.microsoft.com/office/drawing/2014/main" id="{BA8DC2BF-87A9-B44B-BADC-58B41BA74908}"/>
                  </a:ext>
                </a:extLst>
              </p:cNvPr>
              <p:cNvGrpSpPr>
                <a:grpSpLocks noChangeAspect="1"/>
              </p:cNvGrpSpPr>
              <p:nvPr/>
            </p:nvGrpSpPr>
            <p:grpSpPr bwMode="auto">
              <a:xfrm>
                <a:off x="6846910" y="-20381"/>
                <a:ext cx="576021" cy="1234331"/>
                <a:chOff x="598" y="1936"/>
                <a:chExt cx="287" cy="615"/>
              </a:xfrm>
              <a:solidFill>
                <a:schemeClr val="accent5"/>
              </a:solidFill>
            </p:grpSpPr>
            <p:sp>
              <p:nvSpPr>
                <p:cNvPr id="58" name="Freeform 6">
                  <a:extLst>
                    <a:ext uri="{FF2B5EF4-FFF2-40B4-BE49-F238E27FC236}">
                      <a16:creationId xmlns:a16="http://schemas.microsoft.com/office/drawing/2014/main" id="{8BE6CC0D-EABD-DA44-9FB8-C090B4AAF3C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7">
                  <a:extLst>
                    <a:ext uri="{FF2B5EF4-FFF2-40B4-BE49-F238E27FC236}">
                      <a16:creationId xmlns:a16="http://schemas.microsoft.com/office/drawing/2014/main" id="{84CEC2F9-0AB5-CC4B-8E8E-A2E654BC09A2}"/>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1" name="Group 10">
            <a:extLst>
              <a:ext uri="{FF2B5EF4-FFF2-40B4-BE49-F238E27FC236}">
                <a16:creationId xmlns:a16="http://schemas.microsoft.com/office/drawing/2014/main" id="{3EAB449C-72ED-4698-8D64-372B8E217345}"/>
              </a:ext>
            </a:extLst>
          </p:cNvPr>
          <p:cNvGrpSpPr/>
          <p:nvPr/>
        </p:nvGrpSpPr>
        <p:grpSpPr>
          <a:xfrm>
            <a:off x="7255309" y="1622425"/>
            <a:ext cx="884588" cy="884588"/>
            <a:chOff x="7242618" y="2204181"/>
            <a:chExt cx="914400" cy="914400"/>
          </a:xfrm>
        </p:grpSpPr>
        <p:sp>
          <p:nvSpPr>
            <p:cNvPr id="91" name="Oval 90">
              <a:extLst>
                <a:ext uri="{FF2B5EF4-FFF2-40B4-BE49-F238E27FC236}">
                  <a16:creationId xmlns:a16="http://schemas.microsoft.com/office/drawing/2014/main" id="{2AB4BDA3-B568-7D4C-B4A7-A2D79A175F6B}"/>
                </a:ext>
              </a:extLst>
            </p:cNvPr>
            <p:cNvSpPr/>
            <p:nvPr/>
          </p:nvSpPr>
          <p:spPr>
            <a:xfrm>
              <a:off x="7242618" y="2204181"/>
              <a:ext cx="914400" cy="914400"/>
            </a:xfrm>
            <a:prstGeom prst="ellipse">
              <a:avLst/>
            </a:prstGeom>
            <a:solidFill>
              <a:srgbClr val="0D274D"/>
            </a:solidFill>
            <a:ln w="317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grpSp>
          <p:nvGrpSpPr>
            <p:cNvPr id="133" name="Group 132">
              <a:extLst>
                <a:ext uri="{FF2B5EF4-FFF2-40B4-BE49-F238E27FC236}">
                  <a16:creationId xmlns:a16="http://schemas.microsoft.com/office/drawing/2014/main" id="{EF0473C3-E88D-CE40-A682-5AA319F3E861}"/>
                </a:ext>
              </a:extLst>
            </p:cNvPr>
            <p:cNvGrpSpPr>
              <a:grpSpLocks noChangeAspect="1"/>
            </p:cNvGrpSpPr>
            <p:nvPr/>
          </p:nvGrpSpPr>
          <p:grpSpPr>
            <a:xfrm rot="2689075">
              <a:off x="7708261" y="2680383"/>
              <a:ext cx="278926" cy="277242"/>
              <a:chOff x="1579728" y="2192901"/>
              <a:chExt cx="496986" cy="493986"/>
            </a:xfrm>
          </p:grpSpPr>
          <p:sp>
            <p:nvSpPr>
              <p:cNvPr id="134" name="Freeform 664">
                <a:extLst>
                  <a:ext uri="{FF2B5EF4-FFF2-40B4-BE49-F238E27FC236}">
                    <a16:creationId xmlns:a16="http://schemas.microsoft.com/office/drawing/2014/main" id="{0BAD0319-7DA2-0747-9DEF-081FAF969E5F}"/>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665">
                <a:extLst>
                  <a:ext uri="{FF2B5EF4-FFF2-40B4-BE49-F238E27FC236}">
                    <a16:creationId xmlns:a16="http://schemas.microsoft.com/office/drawing/2014/main" id="{F6D18D3A-101D-3241-A8C3-4A85D0976F94}"/>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136" name="Rectangle 135">
                <a:extLst>
                  <a:ext uri="{FF2B5EF4-FFF2-40B4-BE49-F238E27FC236}">
                    <a16:creationId xmlns:a16="http://schemas.microsoft.com/office/drawing/2014/main" id="{2595F6C4-11E6-4D44-AE49-1EB7148E7007}"/>
                  </a:ext>
                </a:extLst>
              </p:cNvPr>
              <p:cNvSpPr/>
              <p:nvPr/>
            </p:nvSpPr>
            <p:spPr>
              <a:xfrm>
                <a:off x="1759636" y="2367857"/>
                <a:ext cx="137160" cy="137160"/>
              </a:xfrm>
              <a:prstGeom prst="rect">
                <a:avLst/>
              </a:prstGeom>
              <a:solidFill>
                <a:srgbClr val="F573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A18F48FB-38AE-4B79-8454-A8E49A5E8E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6711" y="2404858"/>
              <a:ext cx="245588" cy="234300"/>
            </a:xfrm>
            <a:prstGeom prst="rect">
              <a:avLst/>
            </a:prstGeom>
          </p:spPr>
        </p:pic>
        <p:pic>
          <p:nvPicPr>
            <p:cNvPr id="79" name="Picture 78">
              <a:extLst>
                <a:ext uri="{FF2B5EF4-FFF2-40B4-BE49-F238E27FC236}">
                  <a16:creationId xmlns:a16="http://schemas.microsoft.com/office/drawing/2014/main" id="{19D67038-63EF-48D3-9B47-393F0D7F09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6711" y="2701854"/>
              <a:ext cx="245588" cy="234300"/>
            </a:xfrm>
            <a:prstGeom prst="rect">
              <a:avLst/>
            </a:prstGeom>
          </p:spPr>
        </p:pic>
        <p:pic>
          <p:nvPicPr>
            <p:cNvPr id="80" name="Picture 79">
              <a:extLst>
                <a:ext uri="{FF2B5EF4-FFF2-40B4-BE49-F238E27FC236}">
                  <a16:creationId xmlns:a16="http://schemas.microsoft.com/office/drawing/2014/main" id="{2582F61E-ADD7-4B24-B7DA-619AE6D03D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4930" y="2404858"/>
              <a:ext cx="245588" cy="234300"/>
            </a:xfrm>
            <a:prstGeom prst="rect">
              <a:avLst/>
            </a:prstGeom>
          </p:spPr>
        </p:pic>
      </p:grpSp>
      <p:grpSp>
        <p:nvGrpSpPr>
          <p:cNvPr id="5" name="Group 4">
            <a:extLst>
              <a:ext uri="{FF2B5EF4-FFF2-40B4-BE49-F238E27FC236}">
                <a16:creationId xmlns:a16="http://schemas.microsoft.com/office/drawing/2014/main" id="{2BABD3C4-9FE2-41D5-A95E-6E41A48F1A52}"/>
              </a:ext>
            </a:extLst>
          </p:cNvPr>
          <p:cNvGrpSpPr/>
          <p:nvPr/>
        </p:nvGrpSpPr>
        <p:grpSpPr>
          <a:xfrm>
            <a:off x="997456" y="1622425"/>
            <a:ext cx="884588" cy="884588"/>
            <a:chOff x="683582" y="1185220"/>
            <a:chExt cx="526093" cy="523120"/>
          </a:xfrm>
        </p:grpSpPr>
        <p:pic>
          <p:nvPicPr>
            <p:cNvPr id="2" name="Picture 1">
              <a:extLst>
                <a:ext uri="{FF2B5EF4-FFF2-40B4-BE49-F238E27FC236}">
                  <a16:creationId xmlns:a16="http://schemas.microsoft.com/office/drawing/2014/main" id="{EE7980FD-9253-466B-9692-8D67579B63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3582" y="1185220"/>
              <a:ext cx="526093" cy="523120"/>
            </a:xfrm>
            <a:prstGeom prst="rect">
              <a:avLst/>
            </a:prstGeom>
          </p:spPr>
        </p:pic>
        <p:grpSp>
          <p:nvGrpSpPr>
            <p:cNvPr id="81" name="Group 80">
              <a:extLst>
                <a:ext uri="{FF2B5EF4-FFF2-40B4-BE49-F238E27FC236}">
                  <a16:creationId xmlns:a16="http://schemas.microsoft.com/office/drawing/2014/main" id="{65B305CD-51B9-4698-8A66-A87B663994DC}"/>
                </a:ext>
              </a:extLst>
            </p:cNvPr>
            <p:cNvGrpSpPr>
              <a:grpSpLocks noChangeAspect="1"/>
            </p:cNvGrpSpPr>
            <p:nvPr/>
          </p:nvGrpSpPr>
          <p:grpSpPr>
            <a:xfrm>
              <a:off x="924795" y="1283719"/>
              <a:ext cx="54156" cy="87178"/>
              <a:chOff x="8085527" y="2367556"/>
              <a:chExt cx="368989" cy="593982"/>
            </a:xfrm>
            <a:solidFill>
              <a:schemeClr val="bg2"/>
            </a:solidFill>
          </p:grpSpPr>
          <p:sp>
            <p:nvSpPr>
              <p:cNvPr id="82" name="Freeform 530">
                <a:extLst>
                  <a:ext uri="{FF2B5EF4-FFF2-40B4-BE49-F238E27FC236}">
                    <a16:creationId xmlns:a16="http://schemas.microsoft.com/office/drawing/2014/main" id="{100AB726-0820-44F2-BBE9-9672704D2D94}"/>
                  </a:ext>
                </a:extLst>
              </p:cNvPr>
              <p:cNvSpPr>
                <a:spLocks noChangeAspect="1"/>
              </p:cNvSpPr>
              <p:nvPr/>
            </p:nvSpPr>
            <p:spPr bwMode="auto">
              <a:xfrm>
                <a:off x="8085527" y="2367556"/>
                <a:ext cx="368989" cy="243993"/>
              </a:xfrm>
              <a:custGeom>
                <a:avLst/>
                <a:gdLst>
                  <a:gd name="T0" fmla="*/ 78 w 156"/>
                  <a:gd name="T1" fmla="*/ 0 h 103"/>
                  <a:gd name="T2" fmla="*/ 0 w 156"/>
                  <a:gd name="T3" fmla="*/ 78 h 103"/>
                  <a:gd name="T4" fmla="*/ 25 w 156"/>
                  <a:gd name="T5" fmla="*/ 103 h 103"/>
                  <a:gd name="T6" fmla="*/ 51 w 156"/>
                  <a:gd name="T7" fmla="*/ 78 h 103"/>
                  <a:gd name="T8" fmla="*/ 78 w 156"/>
                  <a:gd name="T9" fmla="*/ 51 h 103"/>
                  <a:gd name="T10" fmla="*/ 105 w 156"/>
                  <a:gd name="T11" fmla="*/ 78 h 103"/>
                  <a:gd name="T12" fmla="*/ 105 w 156"/>
                  <a:gd name="T13" fmla="*/ 78 h 103"/>
                  <a:gd name="T14" fmla="*/ 130 w 156"/>
                  <a:gd name="T15" fmla="*/ 52 h 103"/>
                  <a:gd name="T16" fmla="*/ 156 w 156"/>
                  <a:gd name="T17" fmla="*/ 78 h 103"/>
                  <a:gd name="T18" fmla="*/ 78 w 156"/>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grpFill/>
              <a:ln w="0">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83" name="Oval 531">
                <a:extLst>
                  <a:ext uri="{FF2B5EF4-FFF2-40B4-BE49-F238E27FC236}">
                    <a16:creationId xmlns:a16="http://schemas.microsoft.com/office/drawing/2014/main" id="{BEC90AF0-7789-4AA1-B04F-20E4991FEAF0}"/>
                  </a:ext>
                </a:extLst>
              </p:cNvPr>
              <p:cNvSpPr>
                <a:spLocks noChangeAspect="1" noChangeArrowheads="1"/>
              </p:cNvSpPr>
              <p:nvPr/>
            </p:nvSpPr>
            <p:spPr bwMode="auto">
              <a:xfrm>
                <a:off x="8210523" y="2845542"/>
                <a:ext cx="115996" cy="115996"/>
              </a:xfrm>
              <a:prstGeom prst="ellipse">
                <a:avLst/>
              </a:prstGeom>
              <a:grpFill/>
              <a:ln w="0">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84" name="Freeform 532">
                <a:extLst>
                  <a:ext uri="{FF2B5EF4-FFF2-40B4-BE49-F238E27FC236}">
                    <a16:creationId xmlns:a16="http://schemas.microsoft.com/office/drawing/2014/main" id="{39800A00-5DF2-48DD-ABF0-C39D067C91C2}"/>
                  </a:ext>
                </a:extLst>
              </p:cNvPr>
              <p:cNvSpPr>
                <a:spLocks noChangeAspect="1"/>
              </p:cNvSpPr>
              <p:nvPr/>
            </p:nvSpPr>
            <p:spPr bwMode="auto">
              <a:xfrm>
                <a:off x="8208523" y="2551551"/>
                <a:ext cx="245992" cy="245992"/>
              </a:xfrm>
              <a:custGeom>
                <a:avLst/>
                <a:gdLst>
                  <a:gd name="T0" fmla="*/ 104 w 104"/>
                  <a:gd name="T1" fmla="*/ 0 h 104"/>
                  <a:gd name="T2" fmla="*/ 78 w 104"/>
                  <a:gd name="T3" fmla="*/ 25 h 104"/>
                  <a:gd name="T4" fmla="*/ 53 w 104"/>
                  <a:gd name="T5" fmla="*/ 0 h 104"/>
                  <a:gd name="T6" fmla="*/ 53 w 104"/>
                  <a:gd name="T7" fmla="*/ 0 h 104"/>
                  <a:gd name="T8" fmla="*/ 37 w 104"/>
                  <a:gd name="T9" fmla="*/ 24 h 104"/>
                  <a:gd name="T10" fmla="*/ 0 w 104"/>
                  <a:gd name="T11" fmla="*/ 78 h 104"/>
                  <a:gd name="T12" fmla="*/ 26 w 104"/>
                  <a:gd name="T13" fmla="*/ 104 h 104"/>
                  <a:gd name="T14" fmla="*/ 51 w 104"/>
                  <a:gd name="T15" fmla="*/ 78 h 104"/>
                  <a:gd name="T16" fmla="*/ 59 w 104"/>
                  <a:gd name="T17" fmla="*/ 70 h 104"/>
                  <a:gd name="T18" fmla="*/ 104 w 104"/>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grpFill/>
              <a:ln w="0">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85" name="Freeform 533">
                <a:extLst>
                  <a:ext uri="{FF2B5EF4-FFF2-40B4-BE49-F238E27FC236}">
                    <a16:creationId xmlns:a16="http://schemas.microsoft.com/office/drawing/2014/main" id="{79BA3B65-FE94-49A9-8557-212E594DBC3C}"/>
                  </a:ext>
                </a:extLst>
              </p:cNvPr>
              <p:cNvSpPr>
                <a:spLocks noChangeAspect="1"/>
              </p:cNvSpPr>
              <p:nvPr/>
            </p:nvSpPr>
            <p:spPr bwMode="auto">
              <a:xfrm>
                <a:off x="8333519" y="2490552"/>
                <a:ext cx="120996" cy="120996"/>
              </a:xfrm>
              <a:custGeom>
                <a:avLst/>
                <a:gdLst>
                  <a:gd name="T0" fmla="*/ 25 w 51"/>
                  <a:gd name="T1" fmla="*/ 0 h 51"/>
                  <a:gd name="T2" fmla="*/ 0 w 51"/>
                  <a:gd name="T3" fmla="*/ 26 h 51"/>
                  <a:gd name="T4" fmla="*/ 0 w 51"/>
                  <a:gd name="T5" fmla="*/ 26 h 51"/>
                  <a:gd name="T6" fmla="*/ 0 w 51"/>
                  <a:gd name="T7" fmla="*/ 26 h 51"/>
                  <a:gd name="T8" fmla="*/ 25 w 51"/>
                  <a:gd name="T9" fmla="*/ 51 h 51"/>
                  <a:gd name="T10" fmla="*/ 51 w 51"/>
                  <a:gd name="T11" fmla="*/ 26 h 51"/>
                  <a:gd name="T12" fmla="*/ 51 w 51"/>
                  <a:gd name="T13" fmla="*/ 26 h 51"/>
                  <a:gd name="T14" fmla="*/ 51 w 51"/>
                  <a:gd name="T15" fmla="*/ 26 h 51"/>
                  <a:gd name="T16" fmla="*/ 25 w 5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grpFill/>
              <a:ln w="0">
                <a:solidFill>
                  <a:schemeClr val="bg2"/>
                </a:solid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6" name="Group 5">
            <a:extLst>
              <a:ext uri="{FF2B5EF4-FFF2-40B4-BE49-F238E27FC236}">
                <a16:creationId xmlns:a16="http://schemas.microsoft.com/office/drawing/2014/main" id="{5E652F6C-BCCE-40D3-93BC-8D126EFD5ED0}"/>
              </a:ext>
            </a:extLst>
          </p:cNvPr>
          <p:cNvGrpSpPr/>
          <p:nvPr/>
        </p:nvGrpSpPr>
        <p:grpSpPr>
          <a:xfrm>
            <a:off x="3083600" y="1622425"/>
            <a:ext cx="884588" cy="884588"/>
            <a:chOff x="1650001" y="1181473"/>
            <a:chExt cx="523119" cy="523119"/>
          </a:xfrm>
        </p:grpSpPr>
        <p:pic>
          <p:nvPicPr>
            <p:cNvPr id="76" name="Graphic 75">
              <a:extLst>
                <a:ext uri="{FF2B5EF4-FFF2-40B4-BE49-F238E27FC236}">
                  <a16:creationId xmlns:a16="http://schemas.microsoft.com/office/drawing/2014/main" id="{513F44A0-3D2F-4506-A224-110CFF68B21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50001" y="1181473"/>
              <a:ext cx="523119" cy="523119"/>
            </a:xfrm>
            <a:prstGeom prst="rect">
              <a:avLst/>
            </a:prstGeom>
          </p:spPr>
        </p:pic>
        <p:grpSp>
          <p:nvGrpSpPr>
            <p:cNvPr id="86" name="Group 85">
              <a:extLst>
                <a:ext uri="{FF2B5EF4-FFF2-40B4-BE49-F238E27FC236}">
                  <a16:creationId xmlns:a16="http://schemas.microsoft.com/office/drawing/2014/main" id="{2FBA4A68-162F-4B13-8AD9-62F679487430}"/>
                </a:ext>
              </a:extLst>
            </p:cNvPr>
            <p:cNvGrpSpPr>
              <a:grpSpLocks noChangeAspect="1"/>
            </p:cNvGrpSpPr>
            <p:nvPr/>
          </p:nvGrpSpPr>
          <p:grpSpPr>
            <a:xfrm>
              <a:off x="1869831" y="1474244"/>
              <a:ext cx="61431" cy="98889"/>
              <a:chOff x="8085527" y="2367556"/>
              <a:chExt cx="368989" cy="593982"/>
            </a:xfrm>
            <a:solidFill>
              <a:schemeClr val="tx2"/>
            </a:solidFill>
          </p:grpSpPr>
          <p:sp>
            <p:nvSpPr>
              <p:cNvPr id="87" name="Freeform 530">
                <a:extLst>
                  <a:ext uri="{FF2B5EF4-FFF2-40B4-BE49-F238E27FC236}">
                    <a16:creationId xmlns:a16="http://schemas.microsoft.com/office/drawing/2014/main" id="{D754B728-0D89-46EA-9A95-06AE671AC635}"/>
                  </a:ext>
                </a:extLst>
              </p:cNvPr>
              <p:cNvSpPr>
                <a:spLocks noChangeAspect="1"/>
              </p:cNvSpPr>
              <p:nvPr/>
            </p:nvSpPr>
            <p:spPr bwMode="auto">
              <a:xfrm>
                <a:off x="8085527" y="2367556"/>
                <a:ext cx="368989" cy="243993"/>
              </a:xfrm>
              <a:custGeom>
                <a:avLst/>
                <a:gdLst>
                  <a:gd name="T0" fmla="*/ 78 w 156"/>
                  <a:gd name="T1" fmla="*/ 0 h 103"/>
                  <a:gd name="T2" fmla="*/ 0 w 156"/>
                  <a:gd name="T3" fmla="*/ 78 h 103"/>
                  <a:gd name="T4" fmla="*/ 25 w 156"/>
                  <a:gd name="T5" fmla="*/ 103 h 103"/>
                  <a:gd name="T6" fmla="*/ 51 w 156"/>
                  <a:gd name="T7" fmla="*/ 78 h 103"/>
                  <a:gd name="T8" fmla="*/ 78 w 156"/>
                  <a:gd name="T9" fmla="*/ 51 h 103"/>
                  <a:gd name="T10" fmla="*/ 105 w 156"/>
                  <a:gd name="T11" fmla="*/ 78 h 103"/>
                  <a:gd name="T12" fmla="*/ 105 w 156"/>
                  <a:gd name="T13" fmla="*/ 78 h 103"/>
                  <a:gd name="T14" fmla="*/ 130 w 156"/>
                  <a:gd name="T15" fmla="*/ 52 h 103"/>
                  <a:gd name="T16" fmla="*/ 156 w 156"/>
                  <a:gd name="T17" fmla="*/ 78 h 103"/>
                  <a:gd name="T18" fmla="*/ 78 w 156"/>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grpFill/>
              <a:ln w="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8" name="Oval 531">
                <a:extLst>
                  <a:ext uri="{FF2B5EF4-FFF2-40B4-BE49-F238E27FC236}">
                    <a16:creationId xmlns:a16="http://schemas.microsoft.com/office/drawing/2014/main" id="{826561A5-A445-41FF-A110-7F098261EF38}"/>
                  </a:ext>
                </a:extLst>
              </p:cNvPr>
              <p:cNvSpPr>
                <a:spLocks noChangeAspect="1" noChangeArrowheads="1"/>
              </p:cNvSpPr>
              <p:nvPr/>
            </p:nvSpPr>
            <p:spPr bwMode="auto">
              <a:xfrm>
                <a:off x="8210523" y="2845542"/>
                <a:ext cx="115996" cy="115996"/>
              </a:xfrm>
              <a:prstGeom prst="ellipse">
                <a:avLst/>
              </a:prstGeom>
              <a:grpFill/>
              <a:ln w="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9" name="Freeform 532">
                <a:extLst>
                  <a:ext uri="{FF2B5EF4-FFF2-40B4-BE49-F238E27FC236}">
                    <a16:creationId xmlns:a16="http://schemas.microsoft.com/office/drawing/2014/main" id="{381F8BFD-3293-419A-A428-7C666AE8806A}"/>
                  </a:ext>
                </a:extLst>
              </p:cNvPr>
              <p:cNvSpPr>
                <a:spLocks noChangeAspect="1"/>
              </p:cNvSpPr>
              <p:nvPr/>
            </p:nvSpPr>
            <p:spPr bwMode="auto">
              <a:xfrm>
                <a:off x="8208523" y="2551551"/>
                <a:ext cx="245992" cy="245992"/>
              </a:xfrm>
              <a:custGeom>
                <a:avLst/>
                <a:gdLst>
                  <a:gd name="T0" fmla="*/ 104 w 104"/>
                  <a:gd name="T1" fmla="*/ 0 h 104"/>
                  <a:gd name="T2" fmla="*/ 78 w 104"/>
                  <a:gd name="T3" fmla="*/ 25 h 104"/>
                  <a:gd name="T4" fmla="*/ 53 w 104"/>
                  <a:gd name="T5" fmla="*/ 0 h 104"/>
                  <a:gd name="T6" fmla="*/ 53 w 104"/>
                  <a:gd name="T7" fmla="*/ 0 h 104"/>
                  <a:gd name="T8" fmla="*/ 37 w 104"/>
                  <a:gd name="T9" fmla="*/ 24 h 104"/>
                  <a:gd name="T10" fmla="*/ 0 w 104"/>
                  <a:gd name="T11" fmla="*/ 78 h 104"/>
                  <a:gd name="T12" fmla="*/ 26 w 104"/>
                  <a:gd name="T13" fmla="*/ 104 h 104"/>
                  <a:gd name="T14" fmla="*/ 51 w 104"/>
                  <a:gd name="T15" fmla="*/ 78 h 104"/>
                  <a:gd name="T16" fmla="*/ 59 w 104"/>
                  <a:gd name="T17" fmla="*/ 70 h 104"/>
                  <a:gd name="T18" fmla="*/ 104 w 104"/>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grpFill/>
              <a:ln w="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90" name="Freeform 533">
                <a:extLst>
                  <a:ext uri="{FF2B5EF4-FFF2-40B4-BE49-F238E27FC236}">
                    <a16:creationId xmlns:a16="http://schemas.microsoft.com/office/drawing/2014/main" id="{BFCBCA8C-A1F8-43FB-90EF-10892B002FAF}"/>
                  </a:ext>
                </a:extLst>
              </p:cNvPr>
              <p:cNvSpPr>
                <a:spLocks noChangeAspect="1"/>
              </p:cNvSpPr>
              <p:nvPr/>
            </p:nvSpPr>
            <p:spPr bwMode="auto">
              <a:xfrm>
                <a:off x="8333519" y="2490552"/>
                <a:ext cx="120996" cy="120996"/>
              </a:xfrm>
              <a:custGeom>
                <a:avLst/>
                <a:gdLst>
                  <a:gd name="T0" fmla="*/ 25 w 51"/>
                  <a:gd name="T1" fmla="*/ 0 h 51"/>
                  <a:gd name="T2" fmla="*/ 0 w 51"/>
                  <a:gd name="T3" fmla="*/ 26 h 51"/>
                  <a:gd name="T4" fmla="*/ 0 w 51"/>
                  <a:gd name="T5" fmla="*/ 26 h 51"/>
                  <a:gd name="T6" fmla="*/ 0 w 51"/>
                  <a:gd name="T7" fmla="*/ 26 h 51"/>
                  <a:gd name="T8" fmla="*/ 25 w 51"/>
                  <a:gd name="T9" fmla="*/ 51 h 51"/>
                  <a:gd name="T10" fmla="*/ 51 w 51"/>
                  <a:gd name="T11" fmla="*/ 26 h 51"/>
                  <a:gd name="T12" fmla="*/ 51 w 51"/>
                  <a:gd name="T13" fmla="*/ 26 h 51"/>
                  <a:gd name="T14" fmla="*/ 51 w 51"/>
                  <a:gd name="T15" fmla="*/ 26 h 51"/>
                  <a:gd name="T16" fmla="*/ 25 w 5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grpFill/>
              <a:ln w="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92" name="Text Placeholder 4">
            <a:extLst>
              <a:ext uri="{FF2B5EF4-FFF2-40B4-BE49-F238E27FC236}">
                <a16:creationId xmlns:a16="http://schemas.microsoft.com/office/drawing/2014/main" id="{74F3D17A-EEEC-457E-ACDD-399F4FACAA84}"/>
              </a:ext>
            </a:extLst>
          </p:cNvPr>
          <p:cNvSpPr txBox="1">
            <a:spLocks/>
          </p:cNvSpPr>
          <p:nvPr/>
        </p:nvSpPr>
        <p:spPr>
          <a:xfrm>
            <a:off x="541925" y="2687194"/>
            <a:ext cx="1800000" cy="1056178"/>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dirty="0">
                <a:solidFill>
                  <a:schemeClr val="bg2"/>
                </a:solidFill>
                <a:latin typeface="+mn-lt"/>
              </a:rPr>
              <a:t>Which support </a:t>
            </a:r>
            <a:br>
              <a:rPr lang="en-US" sz="1100" dirty="0">
                <a:solidFill>
                  <a:schemeClr val="bg2"/>
                </a:solidFill>
                <a:latin typeface="+mn-lt"/>
              </a:rPr>
            </a:br>
            <a:r>
              <a:rPr lang="en-US" sz="1100" dirty="0">
                <a:solidFill>
                  <a:schemeClr val="bg2"/>
                </a:solidFill>
                <a:latin typeface="+mn-lt"/>
              </a:rPr>
              <a:t>team </a:t>
            </a:r>
            <a:br>
              <a:rPr lang="en-US" sz="1100" dirty="0">
                <a:solidFill>
                  <a:schemeClr val="bg2"/>
                </a:solidFill>
                <a:latin typeface="+mn-lt"/>
              </a:rPr>
            </a:br>
            <a:r>
              <a:rPr lang="en-US" sz="1100" dirty="0">
                <a:solidFill>
                  <a:schemeClr val="bg2"/>
                </a:solidFill>
                <a:latin typeface="+mn-lt"/>
              </a:rPr>
              <a:t>do I call? </a:t>
            </a:r>
          </a:p>
          <a:p>
            <a:pPr algn="ctr"/>
            <a:endParaRPr lang="en-US" sz="1100" dirty="0">
              <a:solidFill>
                <a:schemeClr val="tx1"/>
              </a:solidFill>
              <a:latin typeface="+mn-lt"/>
            </a:endParaRPr>
          </a:p>
        </p:txBody>
      </p:sp>
      <p:sp>
        <p:nvSpPr>
          <p:cNvPr id="93" name="Text Placeholder 4">
            <a:extLst>
              <a:ext uri="{FF2B5EF4-FFF2-40B4-BE49-F238E27FC236}">
                <a16:creationId xmlns:a16="http://schemas.microsoft.com/office/drawing/2014/main" id="{C76EE684-2690-4319-A65F-72E75F933008}"/>
              </a:ext>
            </a:extLst>
          </p:cNvPr>
          <p:cNvSpPr txBox="1">
            <a:spLocks/>
          </p:cNvSpPr>
          <p:nvPr/>
        </p:nvSpPr>
        <p:spPr>
          <a:xfrm>
            <a:off x="4711687" y="2687193"/>
            <a:ext cx="1804351" cy="1018977"/>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dirty="0">
                <a:solidFill>
                  <a:schemeClr val="bg2"/>
                </a:solidFill>
                <a:latin typeface="+mn-lt"/>
              </a:rPr>
              <a:t>Not enough </a:t>
            </a:r>
            <a:br>
              <a:rPr lang="en-US" sz="1100" dirty="0">
                <a:solidFill>
                  <a:schemeClr val="bg2"/>
                </a:solidFill>
                <a:latin typeface="+mn-lt"/>
              </a:rPr>
            </a:br>
            <a:r>
              <a:rPr lang="en-US" sz="1100" dirty="0">
                <a:solidFill>
                  <a:schemeClr val="bg2"/>
                </a:solidFill>
                <a:latin typeface="+mn-lt"/>
              </a:rPr>
              <a:t>resources for our </a:t>
            </a:r>
            <a:br>
              <a:rPr lang="en-US" sz="1100" dirty="0">
                <a:solidFill>
                  <a:schemeClr val="bg2"/>
                </a:solidFill>
                <a:latin typeface="+mn-lt"/>
              </a:rPr>
            </a:br>
            <a:r>
              <a:rPr lang="en-US" sz="1100" dirty="0">
                <a:solidFill>
                  <a:schemeClr val="bg2"/>
                </a:solidFill>
                <a:latin typeface="+mn-lt"/>
              </a:rPr>
              <a:t>current workload </a:t>
            </a:r>
            <a:br>
              <a:rPr lang="en-US" sz="1100" dirty="0">
                <a:solidFill>
                  <a:schemeClr val="bg2"/>
                </a:solidFill>
                <a:latin typeface="+mn-lt"/>
              </a:rPr>
            </a:br>
            <a:r>
              <a:rPr lang="en-US" sz="1100" dirty="0">
                <a:solidFill>
                  <a:schemeClr val="bg2"/>
                </a:solidFill>
                <a:latin typeface="+mn-lt"/>
              </a:rPr>
              <a:t>and priorities</a:t>
            </a:r>
          </a:p>
        </p:txBody>
      </p:sp>
      <p:sp>
        <p:nvSpPr>
          <p:cNvPr id="94" name="Text Placeholder 4">
            <a:extLst>
              <a:ext uri="{FF2B5EF4-FFF2-40B4-BE49-F238E27FC236}">
                <a16:creationId xmlns:a16="http://schemas.microsoft.com/office/drawing/2014/main" id="{341584FC-22C0-4F66-8F66-14F2AE46FD56}"/>
              </a:ext>
            </a:extLst>
          </p:cNvPr>
          <p:cNvSpPr txBox="1">
            <a:spLocks/>
          </p:cNvSpPr>
          <p:nvPr/>
        </p:nvSpPr>
        <p:spPr>
          <a:xfrm>
            <a:off x="2628069" y="2687193"/>
            <a:ext cx="1800000" cy="1168397"/>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dirty="0">
                <a:solidFill>
                  <a:schemeClr val="bg2"/>
                </a:solidFill>
                <a:latin typeface="+mn-lt"/>
              </a:rPr>
              <a:t>Multivendor </a:t>
            </a:r>
            <a:br>
              <a:rPr lang="en-US" sz="1100" dirty="0">
                <a:solidFill>
                  <a:schemeClr val="bg2"/>
                </a:solidFill>
                <a:latin typeface="+mn-lt"/>
              </a:rPr>
            </a:br>
            <a:r>
              <a:rPr lang="en-US" sz="1100" dirty="0">
                <a:solidFill>
                  <a:schemeClr val="bg2"/>
                </a:solidFill>
                <a:latin typeface="+mn-lt"/>
              </a:rPr>
              <a:t>solutions require </a:t>
            </a:r>
            <a:br>
              <a:rPr lang="en-US" sz="1100" dirty="0">
                <a:solidFill>
                  <a:schemeClr val="bg2"/>
                </a:solidFill>
                <a:latin typeface="+mn-lt"/>
              </a:rPr>
            </a:br>
            <a:r>
              <a:rPr lang="en-US" sz="1100" dirty="0">
                <a:solidFill>
                  <a:schemeClr val="bg2"/>
                </a:solidFill>
                <a:latin typeface="+mn-lt"/>
              </a:rPr>
              <a:t>greater levels of </a:t>
            </a:r>
            <a:br>
              <a:rPr lang="en-US" sz="1100" dirty="0">
                <a:solidFill>
                  <a:schemeClr val="bg2"/>
                </a:solidFill>
                <a:latin typeface="+mn-lt"/>
              </a:rPr>
            </a:br>
            <a:r>
              <a:rPr lang="en-US" sz="1100" dirty="0">
                <a:solidFill>
                  <a:schemeClr val="bg2"/>
                </a:solidFill>
                <a:latin typeface="+mn-lt"/>
              </a:rPr>
              <a:t>internal expertise </a:t>
            </a:r>
            <a:br>
              <a:rPr lang="en-US" sz="1100" dirty="0">
                <a:solidFill>
                  <a:schemeClr val="bg2"/>
                </a:solidFill>
                <a:latin typeface="+mn-lt"/>
              </a:rPr>
            </a:br>
            <a:r>
              <a:rPr lang="en-US" sz="1100" dirty="0">
                <a:solidFill>
                  <a:schemeClr val="bg2"/>
                </a:solidFill>
                <a:latin typeface="+mn-lt"/>
              </a:rPr>
              <a:t>than we have</a:t>
            </a:r>
          </a:p>
        </p:txBody>
      </p:sp>
      <p:sp>
        <p:nvSpPr>
          <p:cNvPr id="95" name="Text Placeholder 4">
            <a:extLst>
              <a:ext uri="{FF2B5EF4-FFF2-40B4-BE49-F238E27FC236}">
                <a16:creationId xmlns:a16="http://schemas.microsoft.com/office/drawing/2014/main" id="{970BCF93-DF33-4D7C-9E1D-8636A9A3C87B}"/>
              </a:ext>
            </a:extLst>
          </p:cNvPr>
          <p:cNvSpPr txBox="1">
            <a:spLocks/>
          </p:cNvSpPr>
          <p:nvPr/>
        </p:nvSpPr>
        <p:spPr>
          <a:xfrm>
            <a:off x="6797603" y="2687194"/>
            <a:ext cx="1800000" cy="950556"/>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US" sz="1100" dirty="0">
                <a:solidFill>
                  <a:schemeClr val="bg2"/>
                </a:solidFill>
                <a:latin typeface="+mn-lt"/>
              </a:rPr>
              <a:t>Inconsistent </a:t>
            </a:r>
            <a:br>
              <a:rPr lang="en-US" sz="1100" dirty="0">
                <a:solidFill>
                  <a:schemeClr val="bg2"/>
                </a:solidFill>
                <a:latin typeface="+mn-lt"/>
              </a:rPr>
            </a:br>
            <a:r>
              <a:rPr lang="en-US" sz="1100" dirty="0">
                <a:solidFill>
                  <a:schemeClr val="bg2"/>
                </a:solidFill>
                <a:latin typeface="+mn-lt"/>
              </a:rPr>
              <a:t>support experience </a:t>
            </a:r>
            <a:br>
              <a:rPr lang="en-US" sz="1100" dirty="0">
                <a:solidFill>
                  <a:schemeClr val="bg2"/>
                </a:solidFill>
                <a:latin typeface="+mn-lt"/>
              </a:rPr>
            </a:br>
            <a:r>
              <a:rPr lang="en-US" sz="1100" dirty="0">
                <a:solidFill>
                  <a:schemeClr val="bg2"/>
                </a:solidFill>
                <a:latin typeface="+mn-lt"/>
              </a:rPr>
              <a:t>among technology </a:t>
            </a:r>
            <a:br>
              <a:rPr lang="en-US" sz="1100" dirty="0">
                <a:solidFill>
                  <a:schemeClr val="bg2"/>
                </a:solidFill>
                <a:latin typeface="+mn-lt"/>
              </a:rPr>
            </a:br>
            <a:r>
              <a:rPr lang="en-US" sz="1100" dirty="0">
                <a:solidFill>
                  <a:schemeClr val="bg2"/>
                </a:solidFill>
                <a:latin typeface="+mn-lt"/>
              </a:rPr>
              <a:t>providers</a:t>
            </a:r>
          </a:p>
        </p:txBody>
      </p:sp>
    </p:spTree>
    <p:extLst>
      <p:ext uri="{BB962C8B-B14F-4D97-AF65-F5344CB8AC3E}">
        <p14:creationId xmlns:p14="http://schemas.microsoft.com/office/powerpoint/2010/main" val="405247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61CD4A-60AE-4AB4-834C-9661954DCB0A}"/>
              </a:ext>
            </a:extLst>
          </p:cNvPr>
          <p:cNvSpPr>
            <a:spLocks noGrp="1"/>
          </p:cNvSpPr>
          <p:nvPr>
            <p:ph type="title"/>
          </p:nvPr>
        </p:nvSpPr>
        <p:spPr/>
        <p:txBody>
          <a:bodyPr/>
          <a:lstStyle/>
          <a:p>
            <a:pPr algn="ctr"/>
            <a:r>
              <a:rPr lang="en-GB" dirty="0"/>
              <a:t>…Solution Support is purpose-built to help</a:t>
            </a:r>
            <a:endParaRPr lang="en-US" dirty="0"/>
          </a:p>
        </p:txBody>
      </p:sp>
      <p:grpSp>
        <p:nvGrpSpPr>
          <p:cNvPr id="55" name="Group 54">
            <a:extLst>
              <a:ext uri="{FF2B5EF4-FFF2-40B4-BE49-F238E27FC236}">
                <a16:creationId xmlns:a16="http://schemas.microsoft.com/office/drawing/2014/main" id="{9FFCC3A5-DB44-C44D-AF3A-B17933CDD551}"/>
              </a:ext>
            </a:extLst>
          </p:cNvPr>
          <p:cNvGrpSpPr/>
          <p:nvPr/>
        </p:nvGrpSpPr>
        <p:grpSpPr>
          <a:xfrm>
            <a:off x="481660" y="1622425"/>
            <a:ext cx="8180680" cy="2535382"/>
            <a:chOff x="539750" y="1508125"/>
            <a:chExt cx="8180680" cy="2535382"/>
          </a:xfrm>
        </p:grpSpPr>
        <p:sp>
          <p:nvSpPr>
            <p:cNvPr id="56" name="Round Same Side Corner Rectangle 41">
              <a:extLst>
                <a:ext uri="{FF2B5EF4-FFF2-40B4-BE49-F238E27FC236}">
                  <a16:creationId xmlns:a16="http://schemas.microsoft.com/office/drawing/2014/main" id="{7A646519-FD59-044F-9840-197331B0D3DF}"/>
                </a:ext>
              </a:extLst>
            </p:cNvPr>
            <p:cNvSpPr/>
            <p:nvPr/>
          </p:nvSpPr>
          <p:spPr>
            <a:xfrm>
              <a:off x="599407" y="2169590"/>
              <a:ext cx="1800000" cy="1694748"/>
            </a:xfrm>
            <a:prstGeom prst="round2SameRect">
              <a:avLst/>
            </a:prstGeom>
            <a:solidFill>
              <a:srgbClr val="F5F6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 Same Side Corner Rectangle 41">
              <a:extLst>
                <a:ext uri="{FF2B5EF4-FFF2-40B4-BE49-F238E27FC236}">
                  <a16:creationId xmlns:a16="http://schemas.microsoft.com/office/drawing/2014/main" id="{FC98259B-BD3E-E14A-82EF-B8B731F06986}"/>
                </a:ext>
              </a:extLst>
            </p:cNvPr>
            <p:cNvSpPr/>
            <p:nvPr/>
          </p:nvSpPr>
          <p:spPr>
            <a:xfrm>
              <a:off x="2685551" y="2169590"/>
              <a:ext cx="1800000" cy="1694748"/>
            </a:xfrm>
            <a:prstGeom prst="round2SameRect">
              <a:avLst/>
            </a:prstGeom>
            <a:solidFill>
              <a:srgbClr val="F5F6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 Same Side Corner Rectangle 41">
              <a:extLst>
                <a:ext uri="{FF2B5EF4-FFF2-40B4-BE49-F238E27FC236}">
                  <a16:creationId xmlns:a16="http://schemas.microsoft.com/office/drawing/2014/main" id="{B312694D-28E8-5A40-8B20-460DE3F6DFEB}"/>
                </a:ext>
              </a:extLst>
            </p:cNvPr>
            <p:cNvSpPr/>
            <p:nvPr/>
          </p:nvSpPr>
          <p:spPr>
            <a:xfrm>
              <a:off x="4771344" y="2163240"/>
              <a:ext cx="1800000" cy="1694748"/>
            </a:xfrm>
            <a:prstGeom prst="round2SameRect">
              <a:avLst/>
            </a:prstGeom>
            <a:solidFill>
              <a:srgbClr val="F5F6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 Same Side Corner Rectangle 41">
              <a:extLst>
                <a:ext uri="{FF2B5EF4-FFF2-40B4-BE49-F238E27FC236}">
                  <a16:creationId xmlns:a16="http://schemas.microsoft.com/office/drawing/2014/main" id="{AF03FBF6-A9B4-024F-BBAD-7216716EDED8}"/>
                </a:ext>
              </a:extLst>
            </p:cNvPr>
            <p:cNvSpPr/>
            <p:nvPr/>
          </p:nvSpPr>
          <p:spPr>
            <a:xfrm>
              <a:off x="6857260" y="2163240"/>
              <a:ext cx="1800000" cy="1694748"/>
            </a:xfrm>
            <a:prstGeom prst="round2SameRect">
              <a:avLst/>
            </a:prstGeom>
            <a:solidFill>
              <a:srgbClr val="F5F6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DD5E3B90-2474-4147-AB90-6F1BCE30870C}"/>
                </a:ext>
              </a:extLst>
            </p:cNvPr>
            <p:cNvSpPr/>
            <p:nvPr/>
          </p:nvSpPr>
          <p:spPr>
            <a:xfrm>
              <a:off x="539750" y="3629073"/>
              <a:ext cx="1919314" cy="41443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457189">
                <a:lnSpc>
                  <a:spcPct val="90000"/>
                </a:lnSpc>
              </a:pPr>
              <a:r>
                <a:rPr lang="en-US" sz="1000" dirty="0">
                  <a:solidFill>
                    <a:srgbClr val="FFFFFF"/>
                  </a:solidFill>
                  <a:latin typeface="CiscoSansTT Light" panose="020B0503020201020303" pitchFamily="34" charset="0"/>
                  <a:cs typeface="CiscoSansTT Light" panose="020B0503020201020303" pitchFamily="34" charset="0"/>
                </a:rPr>
                <a:t>Primary point of contact</a:t>
              </a:r>
              <a:endParaRPr lang="en-US" sz="1000" baseline="30000" dirty="0">
                <a:solidFill>
                  <a:srgbClr val="FFFFFF"/>
                </a:solidFill>
                <a:latin typeface="CiscoSansTT Light" panose="020B0503020201020303" pitchFamily="34" charset="0"/>
                <a:cs typeface="CiscoSansTT Light" panose="020B0503020201020303" pitchFamily="34" charset="0"/>
              </a:endParaRPr>
            </a:p>
          </p:txBody>
        </p:sp>
        <p:sp>
          <p:nvSpPr>
            <p:cNvPr id="65" name="Rounded Rectangle 64">
              <a:extLst>
                <a:ext uri="{FF2B5EF4-FFF2-40B4-BE49-F238E27FC236}">
                  <a16:creationId xmlns:a16="http://schemas.microsoft.com/office/drawing/2014/main" id="{4646651F-B774-BA4F-B26E-A29C62029237}"/>
                </a:ext>
              </a:extLst>
            </p:cNvPr>
            <p:cNvSpPr/>
            <p:nvPr/>
          </p:nvSpPr>
          <p:spPr>
            <a:xfrm>
              <a:off x="2625894" y="3629073"/>
              <a:ext cx="1919314" cy="41443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457189">
                <a:lnSpc>
                  <a:spcPct val="90000"/>
                </a:lnSpc>
              </a:pPr>
              <a:r>
                <a:rPr lang="en-US" sz="1000" dirty="0">
                  <a:solidFill>
                    <a:srgbClr val="FFFFFF"/>
                  </a:solidFill>
                  <a:latin typeface="CiscoSansTT Light" panose="020B0503020201020303" pitchFamily="34" charset="0"/>
                  <a:cs typeface="CiscoSansTT Light" panose="020B0503020201020303" pitchFamily="34" charset="0"/>
                </a:rPr>
                <a:t>Deep architecture expertise</a:t>
              </a:r>
            </a:p>
          </p:txBody>
        </p:sp>
        <p:sp>
          <p:nvSpPr>
            <p:cNvPr id="66" name="Rounded Rectangle 65">
              <a:extLst>
                <a:ext uri="{FF2B5EF4-FFF2-40B4-BE49-F238E27FC236}">
                  <a16:creationId xmlns:a16="http://schemas.microsoft.com/office/drawing/2014/main" id="{3276B1C5-9343-174A-A73B-0C0167A25F55}"/>
                </a:ext>
              </a:extLst>
            </p:cNvPr>
            <p:cNvSpPr/>
            <p:nvPr/>
          </p:nvSpPr>
          <p:spPr>
            <a:xfrm>
              <a:off x="4712681" y="3629073"/>
              <a:ext cx="1917326" cy="41443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457189">
                <a:lnSpc>
                  <a:spcPct val="90000"/>
                </a:lnSpc>
              </a:pPr>
              <a:r>
                <a:rPr lang="en-US" sz="1000" dirty="0">
                  <a:solidFill>
                    <a:srgbClr val="FFFFFF"/>
                  </a:solidFill>
                  <a:latin typeface="CiscoSansTT Light" panose="020B0503020201020303" pitchFamily="34" charset="0"/>
                  <a:cs typeface="CiscoSansTT Light" panose="020B0503020201020303" pitchFamily="34" charset="0"/>
                </a:rPr>
                <a:t>Product support team coordination</a:t>
              </a:r>
            </a:p>
          </p:txBody>
        </p:sp>
        <p:sp>
          <p:nvSpPr>
            <p:cNvPr id="67" name="Rounded Rectangle 66">
              <a:extLst>
                <a:ext uri="{FF2B5EF4-FFF2-40B4-BE49-F238E27FC236}">
                  <a16:creationId xmlns:a16="http://schemas.microsoft.com/office/drawing/2014/main" id="{716F9136-2F69-DA42-853F-9D734A8492EB}"/>
                </a:ext>
              </a:extLst>
            </p:cNvPr>
            <p:cNvSpPr/>
            <p:nvPr/>
          </p:nvSpPr>
          <p:spPr>
            <a:xfrm>
              <a:off x="6794090" y="3629073"/>
              <a:ext cx="1926340" cy="41443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457189">
                <a:lnSpc>
                  <a:spcPct val="90000"/>
                </a:lnSpc>
              </a:pPr>
              <a:r>
                <a:rPr lang="en-US" sz="1000" dirty="0">
                  <a:solidFill>
                    <a:srgbClr val="FFFFFF"/>
                  </a:solidFill>
                  <a:latin typeface="CiscoSansTT Light" panose="020B0503020201020303" pitchFamily="34" charset="0"/>
                  <a:cs typeface="CiscoSansTT Light" panose="020B0503020201020303" pitchFamily="34" charset="0"/>
                </a:rPr>
                <a:t>Accountability for</a:t>
              </a:r>
            </a:p>
            <a:p>
              <a:pPr lvl="0" algn="ctr" defTabSz="457189">
                <a:lnSpc>
                  <a:spcPct val="90000"/>
                </a:lnSpc>
              </a:pPr>
              <a:r>
                <a:rPr lang="en-US" sz="1000" dirty="0">
                  <a:solidFill>
                    <a:srgbClr val="FFFFFF"/>
                  </a:solidFill>
                  <a:latin typeface="CiscoSansTT Light" panose="020B0503020201020303" pitchFamily="34" charset="0"/>
                  <a:cs typeface="CiscoSansTT Light" panose="020B0503020201020303" pitchFamily="34" charset="0"/>
                </a:rPr>
                <a:t> multiproduct case resolution</a:t>
              </a:r>
            </a:p>
          </p:txBody>
        </p:sp>
        <p:grpSp>
          <p:nvGrpSpPr>
            <p:cNvPr id="68" name="Group 67">
              <a:extLst>
                <a:ext uri="{FF2B5EF4-FFF2-40B4-BE49-F238E27FC236}">
                  <a16:creationId xmlns:a16="http://schemas.microsoft.com/office/drawing/2014/main" id="{7C144947-B44D-C841-B20B-C2DAA1EDA4A6}"/>
                </a:ext>
              </a:extLst>
            </p:cNvPr>
            <p:cNvGrpSpPr/>
            <p:nvPr/>
          </p:nvGrpSpPr>
          <p:grpSpPr>
            <a:xfrm>
              <a:off x="5228544" y="1508125"/>
              <a:ext cx="885600" cy="885600"/>
              <a:chOff x="3852550" y="-60963"/>
              <a:chExt cx="4945942" cy="4945942"/>
            </a:xfrm>
          </p:grpSpPr>
          <p:sp>
            <p:nvSpPr>
              <p:cNvPr id="82" name="Oval 81">
                <a:extLst>
                  <a:ext uri="{FF2B5EF4-FFF2-40B4-BE49-F238E27FC236}">
                    <a16:creationId xmlns:a16="http://schemas.microsoft.com/office/drawing/2014/main" id="{672649BA-3817-394B-9340-F5AAC2FC442B}"/>
                  </a:ext>
                </a:extLst>
              </p:cNvPr>
              <p:cNvSpPr/>
              <p:nvPr/>
            </p:nvSpPr>
            <p:spPr>
              <a:xfrm>
                <a:off x="3852550" y="-60963"/>
                <a:ext cx="4945942" cy="49459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BECE9D88-F8CE-5640-AD81-19A716AC68F6}"/>
                  </a:ext>
                </a:extLst>
              </p:cNvPr>
              <p:cNvGrpSpPr/>
              <p:nvPr/>
            </p:nvGrpSpPr>
            <p:grpSpPr>
              <a:xfrm>
                <a:off x="4262167" y="130096"/>
                <a:ext cx="4138583" cy="4567287"/>
                <a:chOff x="4262167" y="130096"/>
                <a:chExt cx="4138583" cy="4567287"/>
              </a:xfrm>
            </p:grpSpPr>
            <p:sp>
              <p:nvSpPr>
                <p:cNvPr id="84" name="Oval 83">
                  <a:extLst>
                    <a:ext uri="{FF2B5EF4-FFF2-40B4-BE49-F238E27FC236}">
                      <a16:creationId xmlns:a16="http://schemas.microsoft.com/office/drawing/2014/main" id="{3104CC7A-6918-6442-A2BB-AF3AE2B979CE}"/>
                    </a:ext>
                  </a:extLst>
                </p:cNvPr>
                <p:cNvSpPr/>
                <p:nvPr/>
              </p:nvSpPr>
              <p:spPr>
                <a:xfrm>
                  <a:off x="6101195" y="1527412"/>
                  <a:ext cx="486805" cy="4859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a:extLst>
                    <a:ext uri="{FF2B5EF4-FFF2-40B4-BE49-F238E27FC236}">
                      <a16:creationId xmlns:a16="http://schemas.microsoft.com/office/drawing/2014/main" id="{5BC166B3-4367-104B-BA1A-B7892C19588F}"/>
                    </a:ext>
                  </a:extLst>
                </p:cNvPr>
                <p:cNvSpPr/>
                <p:nvPr/>
              </p:nvSpPr>
              <p:spPr>
                <a:xfrm>
                  <a:off x="5974883" y="2133601"/>
                  <a:ext cx="739430" cy="1081947"/>
                </a:xfrm>
                <a:prstGeom prst="roundRect">
                  <a:avLst>
                    <a:gd name="adj" fmla="val 249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a:extLst>
                    <a:ext uri="{FF2B5EF4-FFF2-40B4-BE49-F238E27FC236}">
                      <a16:creationId xmlns:a16="http://schemas.microsoft.com/office/drawing/2014/main" id="{8B45BECA-1192-CC4E-8601-1EF05855BE9A}"/>
                    </a:ext>
                  </a:extLst>
                </p:cNvPr>
                <p:cNvGrpSpPr/>
                <p:nvPr/>
              </p:nvGrpSpPr>
              <p:grpSpPr>
                <a:xfrm>
                  <a:off x="6170424" y="130096"/>
                  <a:ext cx="348343" cy="1174529"/>
                  <a:chOff x="6170424" y="130096"/>
                  <a:chExt cx="348343" cy="1174529"/>
                </a:xfrm>
                <a:solidFill>
                  <a:schemeClr val="bg1"/>
                </a:solidFill>
              </p:grpSpPr>
              <p:sp>
                <p:nvSpPr>
                  <p:cNvPr id="116" name="Oval 115">
                    <a:extLst>
                      <a:ext uri="{FF2B5EF4-FFF2-40B4-BE49-F238E27FC236}">
                        <a16:creationId xmlns:a16="http://schemas.microsoft.com/office/drawing/2014/main" id="{33142A16-4ADF-C445-B26C-EFCC15F2BE71}"/>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B319D546-3ECA-0E4D-9448-03E9F7842003}"/>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CA91BBFD-CF11-A240-90AC-232DCA3D17A2}"/>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BCD780DE-D54A-0446-ADF2-BEBC0FF3733C}"/>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Group 90">
                  <a:extLst>
                    <a:ext uri="{FF2B5EF4-FFF2-40B4-BE49-F238E27FC236}">
                      <a16:creationId xmlns:a16="http://schemas.microsoft.com/office/drawing/2014/main" id="{2EBCA25F-1807-914C-87BF-87B5467337D3}"/>
                    </a:ext>
                  </a:extLst>
                </p:cNvPr>
                <p:cNvGrpSpPr/>
                <p:nvPr/>
              </p:nvGrpSpPr>
              <p:grpSpPr>
                <a:xfrm rot="10800000">
                  <a:off x="6170135" y="3522854"/>
                  <a:ext cx="348343" cy="1174529"/>
                  <a:chOff x="6170424" y="130096"/>
                  <a:chExt cx="348343" cy="1174529"/>
                </a:xfrm>
                <a:solidFill>
                  <a:schemeClr val="accent1"/>
                </a:solidFill>
              </p:grpSpPr>
              <p:sp>
                <p:nvSpPr>
                  <p:cNvPr id="112" name="Oval 111">
                    <a:extLst>
                      <a:ext uri="{FF2B5EF4-FFF2-40B4-BE49-F238E27FC236}">
                        <a16:creationId xmlns:a16="http://schemas.microsoft.com/office/drawing/2014/main" id="{A1E4382A-1DB7-2A4A-A86B-8C5307671A00}"/>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2064F9F9-28DF-C546-8FA8-AEDAD47B3A65}"/>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97CCD660-AC5B-994D-9D7D-B4D3AE6B8D8F}"/>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E1AFA966-B969-8D4A-991F-D564FF721322}"/>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 name="Group 91">
                  <a:extLst>
                    <a:ext uri="{FF2B5EF4-FFF2-40B4-BE49-F238E27FC236}">
                      <a16:creationId xmlns:a16="http://schemas.microsoft.com/office/drawing/2014/main" id="{3EDE95A7-3B02-7747-A61A-56F9C42357A5}"/>
                    </a:ext>
                  </a:extLst>
                </p:cNvPr>
                <p:cNvGrpSpPr/>
                <p:nvPr/>
              </p:nvGrpSpPr>
              <p:grpSpPr>
                <a:xfrm rot="3600000">
                  <a:off x="7639314" y="974912"/>
                  <a:ext cx="348343" cy="1174529"/>
                  <a:chOff x="6170424" y="130096"/>
                  <a:chExt cx="348343" cy="1174529"/>
                </a:xfrm>
                <a:solidFill>
                  <a:schemeClr val="accent1"/>
                </a:solidFill>
              </p:grpSpPr>
              <p:sp>
                <p:nvSpPr>
                  <p:cNvPr id="108" name="Oval 107">
                    <a:extLst>
                      <a:ext uri="{FF2B5EF4-FFF2-40B4-BE49-F238E27FC236}">
                        <a16:creationId xmlns:a16="http://schemas.microsoft.com/office/drawing/2014/main" id="{464C1FDC-3E27-8846-9D6B-AFB3AE1B47E2}"/>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7D04A4BE-91F9-A44C-8B37-18DEBAC0BD2D}"/>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BC8A2679-8AC5-DF41-90B9-620E5D1C7872}"/>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95F237CB-D362-A64A-BB7E-9A0A9B2CD410}"/>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33AF6F73-1769-F744-8ACE-6C837010FC60}"/>
                    </a:ext>
                  </a:extLst>
                </p:cNvPr>
                <p:cNvGrpSpPr/>
                <p:nvPr/>
              </p:nvGrpSpPr>
              <p:grpSpPr>
                <a:xfrm rot="14400000">
                  <a:off x="4700955" y="2671040"/>
                  <a:ext cx="348343" cy="1174529"/>
                  <a:chOff x="6170424" y="130096"/>
                  <a:chExt cx="348343" cy="1174529"/>
                </a:xfrm>
                <a:solidFill>
                  <a:schemeClr val="bg1"/>
                </a:solidFill>
              </p:grpSpPr>
              <p:sp>
                <p:nvSpPr>
                  <p:cNvPr id="104" name="Oval 103">
                    <a:extLst>
                      <a:ext uri="{FF2B5EF4-FFF2-40B4-BE49-F238E27FC236}">
                        <a16:creationId xmlns:a16="http://schemas.microsoft.com/office/drawing/2014/main" id="{F9F11DA0-D49C-2345-8A18-F765E14FD896}"/>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A9060585-38CA-DD48-A37F-F41ACEC98277}"/>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A7738EA1-A3D3-EF44-8DFB-7CA2E781FC92}"/>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E52AC217-16EA-CA4F-969B-F0EEC43D0F91}"/>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id="{AE7C130C-84F9-2940-88F8-D933A4B01AB8}"/>
                    </a:ext>
                  </a:extLst>
                </p:cNvPr>
                <p:cNvGrpSpPr/>
                <p:nvPr/>
              </p:nvGrpSpPr>
              <p:grpSpPr>
                <a:xfrm rot="7200000">
                  <a:off x="7613331" y="2671292"/>
                  <a:ext cx="348343" cy="1174529"/>
                  <a:chOff x="6170424" y="130096"/>
                  <a:chExt cx="348343" cy="1174529"/>
                </a:xfrm>
                <a:solidFill>
                  <a:schemeClr val="bg1"/>
                </a:solidFill>
              </p:grpSpPr>
              <p:sp>
                <p:nvSpPr>
                  <p:cNvPr id="100" name="Oval 99">
                    <a:extLst>
                      <a:ext uri="{FF2B5EF4-FFF2-40B4-BE49-F238E27FC236}">
                        <a16:creationId xmlns:a16="http://schemas.microsoft.com/office/drawing/2014/main" id="{C83733C8-0F72-4C4D-B169-887C0E259C85}"/>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AD9389B2-93A3-004F-A385-3340DB8C5EC1}"/>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169988AE-D7AA-FF49-A8E0-5E4F7A13A89E}"/>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28C36A21-B4B5-A442-9D32-0131D62676F0}"/>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a:extLst>
                    <a:ext uri="{FF2B5EF4-FFF2-40B4-BE49-F238E27FC236}">
                      <a16:creationId xmlns:a16="http://schemas.microsoft.com/office/drawing/2014/main" id="{D84BEEFF-E0C8-4F4C-A77F-396366AA9F74}"/>
                    </a:ext>
                  </a:extLst>
                </p:cNvPr>
                <p:cNvGrpSpPr/>
                <p:nvPr/>
              </p:nvGrpSpPr>
              <p:grpSpPr>
                <a:xfrm rot="18000000">
                  <a:off x="4675260" y="974662"/>
                  <a:ext cx="348343" cy="1174529"/>
                  <a:chOff x="6170424" y="130096"/>
                  <a:chExt cx="348343" cy="1174529"/>
                </a:xfrm>
                <a:solidFill>
                  <a:schemeClr val="accent1"/>
                </a:solidFill>
              </p:grpSpPr>
              <p:sp>
                <p:nvSpPr>
                  <p:cNvPr id="96" name="Oval 95">
                    <a:extLst>
                      <a:ext uri="{FF2B5EF4-FFF2-40B4-BE49-F238E27FC236}">
                        <a16:creationId xmlns:a16="http://schemas.microsoft.com/office/drawing/2014/main" id="{1FCB02E9-A85A-3542-B67E-6ADBF1F8D67B}"/>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0695546B-E493-A34D-AE8D-46D0C6F4B13A}"/>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09B177A7-501A-D243-B28F-A9EB0288392F}"/>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2D122E75-918B-134F-8DDB-368C61822273}"/>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69" name="Graphic 68">
              <a:extLst>
                <a:ext uri="{FF2B5EF4-FFF2-40B4-BE49-F238E27FC236}">
                  <a16:creationId xmlns:a16="http://schemas.microsoft.com/office/drawing/2014/main" id="{B17F12E2-32E5-E94C-9EE4-28F110BCDD6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42751" y="1508125"/>
              <a:ext cx="885600" cy="885600"/>
            </a:xfrm>
            <a:prstGeom prst="rect">
              <a:avLst/>
            </a:prstGeom>
          </p:spPr>
        </p:pic>
        <p:pic>
          <p:nvPicPr>
            <p:cNvPr id="76" name="Graphic 75">
              <a:extLst>
                <a:ext uri="{FF2B5EF4-FFF2-40B4-BE49-F238E27FC236}">
                  <a16:creationId xmlns:a16="http://schemas.microsoft.com/office/drawing/2014/main" id="{DCEE8944-7F24-884C-A9C1-8A8D3BD3BA2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14460" y="1508125"/>
              <a:ext cx="885600" cy="885600"/>
            </a:xfrm>
            <a:prstGeom prst="rect">
              <a:avLst/>
            </a:prstGeom>
          </p:spPr>
        </p:pic>
        <p:pic>
          <p:nvPicPr>
            <p:cNvPr id="77" name="Graphic 76">
              <a:extLst>
                <a:ext uri="{FF2B5EF4-FFF2-40B4-BE49-F238E27FC236}">
                  <a16:creationId xmlns:a16="http://schemas.microsoft.com/office/drawing/2014/main" id="{90741094-90B4-9D43-9FAE-15B83F35880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6607" y="1508125"/>
              <a:ext cx="885600" cy="885600"/>
            </a:xfrm>
            <a:prstGeom prst="rect">
              <a:avLst/>
            </a:prstGeom>
          </p:spPr>
        </p:pic>
        <p:sp>
          <p:nvSpPr>
            <p:cNvPr id="78" name="Text Placeholder 4">
              <a:extLst>
                <a:ext uri="{FF2B5EF4-FFF2-40B4-BE49-F238E27FC236}">
                  <a16:creationId xmlns:a16="http://schemas.microsoft.com/office/drawing/2014/main" id="{9740B585-6AB8-DF45-8B08-89114D71BEB4}"/>
                </a:ext>
              </a:extLst>
            </p:cNvPr>
            <p:cNvSpPr txBox="1">
              <a:spLocks/>
            </p:cNvSpPr>
            <p:nvPr/>
          </p:nvSpPr>
          <p:spPr>
            <a:xfrm>
              <a:off x="601582" y="2572894"/>
              <a:ext cx="1800000" cy="1056178"/>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dirty="0">
                  <a:solidFill>
                    <a:schemeClr val="bg2"/>
                  </a:solidFill>
                  <a:latin typeface="+mn-lt"/>
                </a:rPr>
                <a:t>Which support </a:t>
              </a:r>
              <a:br>
                <a:rPr lang="en-US" sz="1100" dirty="0">
                  <a:solidFill>
                    <a:schemeClr val="bg2"/>
                  </a:solidFill>
                  <a:latin typeface="+mn-lt"/>
                </a:rPr>
              </a:br>
              <a:r>
                <a:rPr lang="en-US" sz="1100" dirty="0">
                  <a:solidFill>
                    <a:schemeClr val="bg2"/>
                  </a:solidFill>
                  <a:latin typeface="+mn-lt"/>
                </a:rPr>
                <a:t>team </a:t>
              </a:r>
              <a:br>
                <a:rPr lang="en-US" sz="1100" dirty="0">
                  <a:solidFill>
                    <a:schemeClr val="bg2"/>
                  </a:solidFill>
                  <a:latin typeface="+mn-lt"/>
                </a:rPr>
              </a:br>
              <a:r>
                <a:rPr lang="en-US" sz="1100" dirty="0">
                  <a:solidFill>
                    <a:schemeClr val="bg2"/>
                  </a:solidFill>
                  <a:latin typeface="+mn-lt"/>
                </a:rPr>
                <a:t>do I call? </a:t>
              </a:r>
            </a:p>
            <a:p>
              <a:pPr algn="ctr"/>
              <a:endParaRPr lang="en-US" sz="1100" dirty="0">
                <a:solidFill>
                  <a:schemeClr val="tx1"/>
                </a:solidFill>
                <a:latin typeface="+mn-lt"/>
              </a:endParaRPr>
            </a:p>
          </p:txBody>
        </p:sp>
        <p:sp>
          <p:nvSpPr>
            <p:cNvPr id="79" name="Text Placeholder 4">
              <a:extLst>
                <a:ext uri="{FF2B5EF4-FFF2-40B4-BE49-F238E27FC236}">
                  <a16:creationId xmlns:a16="http://schemas.microsoft.com/office/drawing/2014/main" id="{E4D99C2D-9590-BB40-AD49-3F6304428F50}"/>
                </a:ext>
              </a:extLst>
            </p:cNvPr>
            <p:cNvSpPr txBox="1">
              <a:spLocks/>
            </p:cNvSpPr>
            <p:nvPr/>
          </p:nvSpPr>
          <p:spPr>
            <a:xfrm>
              <a:off x="4771344" y="2572893"/>
              <a:ext cx="1804351" cy="1018977"/>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dirty="0">
                  <a:solidFill>
                    <a:schemeClr val="bg2"/>
                  </a:solidFill>
                  <a:latin typeface="+mn-lt"/>
                </a:rPr>
                <a:t>Not enough </a:t>
              </a:r>
              <a:br>
                <a:rPr lang="en-US" sz="1100" dirty="0">
                  <a:solidFill>
                    <a:schemeClr val="bg2"/>
                  </a:solidFill>
                  <a:latin typeface="+mn-lt"/>
                </a:rPr>
              </a:br>
              <a:r>
                <a:rPr lang="en-US" sz="1100" dirty="0">
                  <a:solidFill>
                    <a:schemeClr val="bg2"/>
                  </a:solidFill>
                  <a:latin typeface="+mn-lt"/>
                </a:rPr>
                <a:t>resources for our </a:t>
              </a:r>
              <a:br>
                <a:rPr lang="en-US" sz="1100" dirty="0">
                  <a:solidFill>
                    <a:schemeClr val="bg2"/>
                  </a:solidFill>
                  <a:latin typeface="+mn-lt"/>
                </a:rPr>
              </a:br>
              <a:r>
                <a:rPr lang="en-US" sz="1100" dirty="0">
                  <a:solidFill>
                    <a:schemeClr val="bg2"/>
                  </a:solidFill>
                  <a:latin typeface="+mn-lt"/>
                </a:rPr>
                <a:t>current workload </a:t>
              </a:r>
              <a:br>
                <a:rPr lang="en-US" sz="1100" dirty="0">
                  <a:solidFill>
                    <a:schemeClr val="bg2"/>
                  </a:solidFill>
                  <a:latin typeface="+mn-lt"/>
                </a:rPr>
              </a:br>
              <a:r>
                <a:rPr lang="en-US" sz="1100" dirty="0">
                  <a:solidFill>
                    <a:schemeClr val="bg2"/>
                  </a:solidFill>
                  <a:latin typeface="+mn-lt"/>
                </a:rPr>
                <a:t>and priorities</a:t>
              </a:r>
            </a:p>
          </p:txBody>
        </p:sp>
        <p:sp>
          <p:nvSpPr>
            <p:cNvPr id="80" name="Text Placeholder 4">
              <a:extLst>
                <a:ext uri="{FF2B5EF4-FFF2-40B4-BE49-F238E27FC236}">
                  <a16:creationId xmlns:a16="http://schemas.microsoft.com/office/drawing/2014/main" id="{BED357FC-4CDA-DB4D-910E-523A301F5E83}"/>
                </a:ext>
              </a:extLst>
            </p:cNvPr>
            <p:cNvSpPr txBox="1">
              <a:spLocks/>
            </p:cNvSpPr>
            <p:nvPr/>
          </p:nvSpPr>
          <p:spPr>
            <a:xfrm>
              <a:off x="2687726" y="2572893"/>
              <a:ext cx="1800000" cy="1168397"/>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dirty="0">
                  <a:solidFill>
                    <a:schemeClr val="bg2"/>
                  </a:solidFill>
                  <a:latin typeface="+mn-lt"/>
                </a:rPr>
                <a:t>Multivendor </a:t>
              </a:r>
              <a:br>
                <a:rPr lang="en-US" sz="1100" dirty="0">
                  <a:solidFill>
                    <a:schemeClr val="bg2"/>
                  </a:solidFill>
                  <a:latin typeface="+mn-lt"/>
                </a:rPr>
              </a:br>
              <a:r>
                <a:rPr lang="en-US" sz="1100" dirty="0">
                  <a:solidFill>
                    <a:schemeClr val="bg2"/>
                  </a:solidFill>
                  <a:latin typeface="+mn-lt"/>
                </a:rPr>
                <a:t>solutions require </a:t>
              </a:r>
              <a:br>
                <a:rPr lang="en-US" sz="1100" dirty="0">
                  <a:solidFill>
                    <a:schemeClr val="bg2"/>
                  </a:solidFill>
                  <a:latin typeface="+mn-lt"/>
                </a:rPr>
              </a:br>
              <a:r>
                <a:rPr lang="en-US" sz="1100" dirty="0">
                  <a:solidFill>
                    <a:schemeClr val="bg2"/>
                  </a:solidFill>
                  <a:latin typeface="+mn-lt"/>
                </a:rPr>
                <a:t>greater levels of </a:t>
              </a:r>
              <a:br>
                <a:rPr lang="en-US" sz="1100" dirty="0">
                  <a:solidFill>
                    <a:schemeClr val="bg2"/>
                  </a:solidFill>
                  <a:latin typeface="+mn-lt"/>
                </a:rPr>
              </a:br>
              <a:r>
                <a:rPr lang="en-US" sz="1100" dirty="0">
                  <a:solidFill>
                    <a:schemeClr val="bg2"/>
                  </a:solidFill>
                  <a:latin typeface="+mn-lt"/>
                </a:rPr>
                <a:t>internal expertise </a:t>
              </a:r>
              <a:br>
                <a:rPr lang="en-US" sz="1100" dirty="0">
                  <a:solidFill>
                    <a:schemeClr val="bg2"/>
                  </a:solidFill>
                  <a:latin typeface="+mn-lt"/>
                </a:rPr>
              </a:br>
              <a:r>
                <a:rPr lang="en-US" sz="1100" dirty="0">
                  <a:solidFill>
                    <a:schemeClr val="bg2"/>
                  </a:solidFill>
                  <a:latin typeface="+mn-lt"/>
                </a:rPr>
                <a:t>than we have</a:t>
              </a:r>
            </a:p>
          </p:txBody>
        </p:sp>
        <p:sp>
          <p:nvSpPr>
            <p:cNvPr id="81" name="Text Placeholder 4">
              <a:extLst>
                <a:ext uri="{FF2B5EF4-FFF2-40B4-BE49-F238E27FC236}">
                  <a16:creationId xmlns:a16="http://schemas.microsoft.com/office/drawing/2014/main" id="{306C26A9-3C16-A348-B04F-E49952B97EBD}"/>
                </a:ext>
              </a:extLst>
            </p:cNvPr>
            <p:cNvSpPr txBox="1">
              <a:spLocks/>
            </p:cNvSpPr>
            <p:nvPr/>
          </p:nvSpPr>
          <p:spPr>
            <a:xfrm>
              <a:off x="6857260" y="2572894"/>
              <a:ext cx="1800000" cy="950556"/>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US" sz="1100" dirty="0">
                  <a:solidFill>
                    <a:schemeClr val="bg2"/>
                  </a:solidFill>
                  <a:latin typeface="+mn-lt"/>
                </a:rPr>
                <a:t>Inconsistent </a:t>
              </a:r>
              <a:br>
                <a:rPr lang="en-US" sz="1100" dirty="0">
                  <a:solidFill>
                    <a:schemeClr val="bg2"/>
                  </a:solidFill>
                  <a:latin typeface="+mn-lt"/>
                </a:rPr>
              </a:br>
              <a:r>
                <a:rPr lang="en-US" sz="1100" dirty="0">
                  <a:solidFill>
                    <a:schemeClr val="bg2"/>
                  </a:solidFill>
                  <a:latin typeface="+mn-lt"/>
                </a:rPr>
                <a:t>support experience </a:t>
              </a:r>
              <a:br>
                <a:rPr lang="en-US" sz="1100" dirty="0">
                  <a:solidFill>
                    <a:schemeClr val="bg2"/>
                  </a:solidFill>
                  <a:latin typeface="+mn-lt"/>
                </a:rPr>
              </a:br>
              <a:r>
                <a:rPr lang="en-US" sz="1100" dirty="0">
                  <a:solidFill>
                    <a:schemeClr val="bg2"/>
                  </a:solidFill>
                  <a:latin typeface="+mn-lt"/>
                </a:rPr>
                <a:t>among technology </a:t>
              </a:r>
              <a:br>
                <a:rPr lang="en-US" sz="1100" dirty="0">
                  <a:solidFill>
                    <a:schemeClr val="bg2"/>
                  </a:solidFill>
                  <a:latin typeface="+mn-lt"/>
                </a:rPr>
              </a:br>
              <a:r>
                <a:rPr lang="en-US" sz="1100" dirty="0">
                  <a:solidFill>
                    <a:schemeClr val="bg2"/>
                  </a:solidFill>
                  <a:latin typeface="+mn-lt"/>
                </a:rPr>
                <a:t>providers</a:t>
              </a:r>
            </a:p>
          </p:txBody>
        </p:sp>
      </p:grpSp>
    </p:spTree>
    <p:extLst>
      <p:ext uri="{BB962C8B-B14F-4D97-AF65-F5344CB8AC3E}">
        <p14:creationId xmlns:p14="http://schemas.microsoft.com/office/powerpoint/2010/main" val="271382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a:extLst>
              <a:ext uri="{FF2B5EF4-FFF2-40B4-BE49-F238E27FC236}">
                <a16:creationId xmlns:a16="http://schemas.microsoft.com/office/drawing/2014/main" id="{545BBCC5-3336-5C40-862F-51CB097017AA}"/>
              </a:ext>
            </a:extLst>
          </p:cNvPr>
          <p:cNvSpPr/>
          <p:nvPr/>
        </p:nvSpPr>
        <p:spPr>
          <a:xfrm rot="16200000">
            <a:off x="5068681" y="-36612"/>
            <a:ext cx="3109429" cy="5041209"/>
          </a:xfrm>
          <a:prstGeom prst="round2SameRect">
            <a:avLst>
              <a:gd name="adj1" fmla="val 50000"/>
              <a:gd name="adj2"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83868E8-DFB3-7243-89DB-E0DDFAEF97C9}"/>
              </a:ext>
            </a:extLst>
          </p:cNvPr>
          <p:cNvSpPr txBox="1"/>
          <p:nvPr/>
        </p:nvSpPr>
        <p:spPr>
          <a:xfrm>
            <a:off x="4943537" y="1540959"/>
            <a:ext cx="1439818" cy="830997"/>
          </a:xfrm>
          <a:prstGeom prst="rect">
            <a:avLst/>
          </a:prstGeom>
          <a:noFill/>
        </p:spPr>
        <p:txBody>
          <a:bodyPr wrap="none" rtlCol="0">
            <a:spAutoFit/>
          </a:bodyPr>
          <a:lstStyle/>
          <a:p>
            <a:pPr algn="r" defTabSz="609585" fontAlgn="base">
              <a:spcBef>
                <a:spcPct val="0"/>
              </a:spcBef>
              <a:spcAft>
                <a:spcPct val="0"/>
              </a:spcAft>
              <a:buClrTx/>
              <a:buFontTx/>
              <a:buNone/>
              <a:defRPr/>
            </a:pPr>
            <a:r>
              <a:rPr lang="en-US" sz="4800" kern="1200" dirty="0">
                <a:solidFill>
                  <a:srgbClr val="6EBE4A"/>
                </a:solidFill>
                <a:latin typeface="CiscoSansTT" panose="020B0503020201020303" pitchFamily="34" charset="0"/>
                <a:ea typeface="ＭＳ Ｐゴシック" charset="0"/>
                <a:cs typeface="CiscoSansTT" panose="020B0503020201020303" pitchFamily="34" charset="0"/>
              </a:rPr>
              <a:t>44%</a:t>
            </a:r>
          </a:p>
        </p:txBody>
      </p:sp>
      <p:sp>
        <p:nvSpPr>
          <p:cNvPr id="19" name="TextBox 18">
            <a:extLst>
              <a:ext uri="{FF2B5EF4-FFF2-40B4-BE49-F238E27FC236}">
                <a16:creationId xmlns:a16="http://schemas.microsoft.com/office/drawing/2014/main" id="{C6EC7EEE-B2B2-3743-B1A4-EFEC6C1A0B2B}"/>
              </a:ext>
            </a:extLst>
          </p:cNvPr>
          <p:cNvSpPr txBox="1"/>
          <p:nvPr/>
        </p:nvSpPr>
        <p:spPr>
          <a:xfrm>
            <a:off x="4574847" y="2629953"/>
            <a:ext cx="1808508" cy="830997"/>
          </a:xfrm>
          <a:prstGeom prst="rect">
            <a:avLst/>
          </a:prstGeom>
          <a:noFill/>
        </p:spPr>
        <p:txBody>
          <a:bodyPr wrap="none" rtlCol="0">
            <a:spAutoFit/>
          </a:bodyPr>
          <a:lstStyle/>
          <a:p>
            <a:pPr algn="r" defTabSz="609585" fontAlgn="base">
              <a:spcBef>
                <a:spcPct val="0"/>
              </a:spcBef>
              <a:spcAft>
                <a:spcPct val="0"/>
              </a:spcAft>
              <a:buClrTx/>
              <a:buFontTx/>
              <a:buNone/>
              <a:defRPr/>
            </a:pPr>
            <a:r>
              <a:rPr lang="en-US" sz="4800" kern="1200" dirty="0">
                <a:solidFill>
                  <a:srgbClr val="6EBE4A"/>
                </a:solidFill>
                <a:latin typeface="CiscoSansTT" panose="020B0503020201020303" pitchFamily="34" charset="0"/>
                <a:ea typeface="ＭＳ Ｐゴシック" charset="0"/>
                <a:cs typeface="CiscoSansTT" panose="020B0503020201020303" pitchFamily="34" charset="0"/>
              </a:rPr>
              <a:t>213%</a:t>
            </a:r>
          </a:p>
        </p:txBody>
      </p:sp>
      <p:sp>
        <p:nvSpPr>
          <p:cNvPr id="20" name="Text Placeholder 1">
            <a:extLst>
              <a:ext uri="{FF2B5EF4-FFF2-40B4-BE49-F238E27FC236}">
                <a16:creationId xmlns:a16="http://schemas.microsoft.com/office/drawing/2014/main" id="{2DC5F46B-90F9-6642-9425-0DF114EEFFB8}"/>
              </a:ext>
            </a:extLst>
          </p:cNvPr>
          <p:cNvSpPr txBox="1">
            <a:spLocks/>
          </p:cNvSpPr>
          <p:nvPr/>
        </p:nvSpPr>
        <p:spPr>
          <a:xfrm>
            <a:off x="6299816" y="1364667"/>
            <a:ext cx="2780292" cy="989200"/>
          </a:xfrm>
          <a:prstGeom prst="rect">
            <a:avLst/>
          </a:prstGeom>
        </p:spPr>
        <p:txBody>
          <a:bodyPr wrap="square" lIns="121893" tIns="60947" rIns="121893" bIns="60947" anchor="b" anchorCtr="0">
            <a:noAutofit/>
          </a:bodyPr>
          <a:lstStyle>
            <a:lvl1pPr marL="169863" indent="-169863" algn="l" defTabSz="603575" rtl="0" eaLnBrk="1" fontAlgn="base" hangingPunct="1">
              <a:lnSpc>
                <a:spcPct val="100000"/>
              </a:lnSpc>
              <a:spcBef>
                <a:spcPct val="50000"/>
              </a:spcBef>
              <a:spcAft>
                <a:spcPct val="0"/>
              </a:spcAft>
              <a:buClr>
                <a:schemeClr val="tx2"/>
              </a:buClr>
              <a:buSzPct val="90000"/>
              <a:buFont typeface="Arial" charset="0"/>
              <a:buNone/>
              <a:defRPr lang="en-US" sz="1400" b="0" i="0" kern="120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pitchFamily="34" charset="0"/>
              <a:buNone/>
              <a:defRPr lang="en-US" sz="11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pitchFamily="34" charset="0"/>
              <a:buNone/>
              <a:defRPr lang="en-US" sz="11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pitchFamily="34" charset="0"/>
              <a:buNone/>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pitchFamily="34" charset="0"/>
              <a:buNone/>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0584" marR="0" lvl="0" indent="-10584" algn="l" defTabSz="804747" rtl="0" eaLnBrk="1" fontAlgn="base" latinLnBrk="0" hangingPunct="1">
              <a:lnSpc>
                <a:spcPct val="100000"/>
              </a:lnSpc>
              <a:spcBef>
                <a:spcPct val="50000"/>
              </a:spcBef>
              <a:spcAft>
                <a:spcPct val="0"/>
              </a:spcAft>
              <a:buClr>
                <a:srgbClr val="1E4471"/>
              </a:buClr>
              <a:buSzPct val="90000"/>
              <a:buFont typeface="Arial" charset="0"/>
              <a:buNone/>
              <a:tabLst/>
              <a:defRPr/>
            </a:pPr>
            <a:r>
              <a:rPr kumimoji="0" lang="en-US" b="1" i="0" u="none" strike="noStrike" kern="1200" cap="none" spc="0" normalizeH="0" baseline="0" noProof="0" dirty="0">
                <a:ln>
                  <a:noFill/>
                </a:ln>
                <a:solidFill>
                  <a:srgbClr val="FFFFFF"/>
                </a:solidFill>
                <a:effectLst/>
                <a:uLnTx/>
                <a:uFillTx/>
                <a:latin typeface="CiscoSansTT ExtraLight"/>
                <a:ea typeface="ＭＳ Ｐゴシック" charset="0"/>
              </a:rPr>
              <a:t>Average faster complex issue resolution versus product support</a:t>
            </a:r>
            <a:endParaRPr kumimoji="0" lang="en-US" b="0" i="0" u="none" strike="noStrike" kern="1200" cap="none" spc="0" normalizeH="0" baseline="30000" noProof="0" dirty="0">
              <a:ln>
                <a:noFill/>
              </a:ln>
              <a:solidFill>
                <a:srgbClr val="FFFFFF"/>
              </a:solidFill>
              <a:effectLst/>
              <a:uLnTx/>
              <a:uFillTx/>
              <a:latin typeface="CiscoSansTT ExtraLight"/>
              <a:ea typeface="ＭＳ Ｐゴシック" charset="0"/>
            </a:endParaRPr>
          </a:p>
        </p:txBody>
      </p:sp>
      <p:sp>
        <p:nvSpPr>
          <p:cNvPr id="25" name="Text Placeholder 1">
            <a:extLst>
              <a:ext uri="{FF2B5EF4-FFF2-40B4-BE49-F238E27FC236}">
                <a16:creationId xmlns:a16="http://schemas.microsoft.com/office/drawing/2014/main" id="{201DCFE9-34BD-AF47-A803-39E82AEEC769}"/>
              </a:ext>
            </a:extLst>
          </p:cNvPr>
          <p:cNvSpPr txBox="1">
            <a:spLocks/>
          </p:cNvSpPr>
          <p:nvPr/>
        </p:nvSpPr>
        <p:spPr>
          <a:xfrm>
            <a:off x="6311900" y="2819698"/>
            <a:ext cx="3352367" cy="434977"/>
          </a:xfrm>
          <a:prstGeom prst="rect">
            <a:avLst/>
          </a:prstGeom>
        </p:spPr>
        <p:txBody>
          <a:bodyPr wrap="square" lIns="121893" tIns="60947" rIns="121893" bIns="60947" anchor="b" anchorCtr="0">
            <a:noAutofit/>
          </a:bodyPr>
          <a:lstStyle>
            <a:lvl1pPr marL="169863" indent="-169863" algn="l" defTabSz="603575" rtl="0" eaLnBrk="1" fontAlgn="base" hangingPunct="1">
              <a:lnSpc>
                <a:spcPct val="100000"/>
              </a:lnSpc>
              <a:spcBef>
                <a:spcPct val="50000"/>
              </a:spcBef>
              <a:spcAft>
                <a:spcPct val="0"/>
              </a:spcAft>
              <a:buClr>
                <a:schemeClr val="tx2"/>
              </a:buClr>
              <a:buSzPct val="90000"/>
              <a:buFont typeface="Arial" charset="0"/>
              <a:buNone/>
              <a:defRPr lang="en-US" sz="1400" b="0" i="0" kern="120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pitchFamily="34" charset="0"/>
              <a:buNone/>
              <a:defRPr lang="en-US" sz="11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pitchFamily="34" charset="0"/>
              <a:buNone/>
              <a:defRPr lang="en-US" sz="11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pitchFamily="34" charset="0"/>
              <a:buNone/>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pitchFamily="34" charset="0"/>
              <a:buNone/>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0584" marR="0" lvl="0" indent="-10584" algn="l" defTabSz="804747" rtl="0" eaLnBrk="1" fontAlgn="base" latinLnBrk="0" hangingPunct="1">
              <a:lnSpc>
                <a:spcPct val="100000"/>
              </a:lnSpc>
              <a:spcBef>
                <a:spcPct val="50000"/>
              </a:spcBef>
              <a:spcAft>
                <a:spcPct val="0"/>
              </a:spcAft>
              <a:buClr>
                <a:srgbClr val="1E4471"/>
              </a:buClr>
              <a:buSzPct val="90000"/>
              <a:buFont typeface="Arial" charset="0"/>
              <a:buNone/>
              <a:tabLst/>
              <a:defRPr/>
            </a:pPr>
            <a:r>
              <a:rPr kumimoji="0" lang="en-US" b="1" i="0" u="none" strike="noStrike" kern="1200" cap="none" spc="0" normalizeH="0" baseline="0" noProof="0" dirty="0">
                <a:ln>
                  <a:noFill/>
                </a:ln>
                <a:solidFill>
                  <a:srgbClr val="FFFFFF"/>
                </a:solidFill>
                <a:effectLst/>
                <a:uLnTx/>
                <a:uFillTx/>
                <a:latin typeface="CiscoSansTT ExtraLight"/>
                <a:ea typeface="ＭＳ Ｐゴシック" charset="0"/>
              </a:rPr>
              <a:t>Service ROI </a:t>
            </a:r>
            <a:r>
              <a:rPr kumimoji="0" lang="en-US" b="0" i="0" u="none" strike="noStrike" kern="1200" cap="none" spc="0" normalizeH="0" baseline="30000" noProof="0" dirty="0">
                <a:ln>
                  <a:noFill/>
                </a:ln>
                <a:solidFill>
                  <a:srgbClr val="FFFFFF"/>
                </a:solidFill>
                <a:effectLst/>
                <a:uLnTx/>
                <a:uFillTx/>
                <a:latin typeface="CiscoSansTT ExtraLight"/>
                <a:ea typeface="ＭＳ Ｐゴシック" charset="0"/>
              </a:rPr>
              <a:t> </a:t>
            </a:r>
          </a:p>
        </p:txBody>
      </p:sp>
      <p:sp>
        <p:nvSpPr>
          <p:cNvPr id="26" name="Rectangle 25">
            <a:extLst>
              <a:ext uri="{FF2B5EF4-FFF2-40B4-BE49-F238E27FC236}">
                <a16:creationId xmlns:a16="http://schemas.microsoft.com/office/drawing/2014/main" id="{8A83173F-3F1F-1948-AB97-507C327F1F6F}"/>
              </a:ext>
            </a:extLst>
          </p:cNvPr>
          <p:cNvSpPr/>
          <p:nvPr/>
        </p:nvSpPr>
        <p:spPr>
          <a:xfrm>
            <a:off x="1752516" y="4382226"/>
            <a:ext cx="7327592" cy="353484"/>
          </a:xfrm>
          <a:prstGeom prst="rect">
            <a:avLst/>
          </a:prstGeom>
          <a:noFill/>
        </p:spPr>
        <p:txBody>
          <a:bodyPr wrap="square" lIns="0" tIns="0" rIns="0" bIns="0" anchor="b" anchorCtr="0">
            <a:noAutofit/>
          </a:bodyPr>
          <a:lstStyle/>
          <a:p>
            <a:pPr algn="r" defTabSz="609539">
              <a:buFontTx/>
              <a:buNone/>
              <a:defRPr/>
            </a:pPr>
            <a:r>
              <a:rPr lang="en-US" sz="800" baseline="30000" dirty="0">
                <a:solidFill>
                  <a:srgbClr val="1E4471"/>
                </a:solidFill>
                <a:latin typeface="CiscoSansTT ExtraLight"/>
                <a:ea typeface="ＭＳ Ｐゴシック" charset="0"/>
              </a:rPr>
              <a:t>1 </a:t>
            </a:r>
            <a:r>
              <a:rPr lang="en-US" sz="800" dirty="0">
                <a:solidFill>
                  <a:srgbClr val="1E4471"/>
                </a:solidFill>
                <a:latin typeface="CiscoSansTT ExtraLight"/>
                <a:ea typeface="ＭＳ Ｐゴシック" charset="0"/>
                <a:cs typeface="CiscoSansTT ExtraLight" panose="020B0303020201020303" pitchFamily="34" charset="0"/>
              </a:rPr>
              <a:t>July 2020 Cisco internal study of 300,000 support cases</a:t>
            </a:r>
          </a:p>
          <a:p>
            <a:pPr algn="r" defTabSz="609539">
              <a:buFontTx/>
              <a:buNone/>
              <a:defRPr/>
            </a:pPr>
            <a:r>
              <a:rPr lang="en-US" sz="800" baseline="30000" dirty="0">
                <a:solidFill>
                  <a:srgbClr val="1E4471"/>
                </a:solidFill>
                <a:latin typeface="CiscoSansTT ExtraLight"/>
                <a:ea typeface="ＭＳ Ｐゴシック" charset="0"/>
              </a:rPr>
              <a:t>2 </a:t>
            </a:r>
            <a:r>
              <a:rPr lang="en-US" sz="800" dirty="0">
                <a:solidFill>
                  <a:srgbClr val="1E4471"/>
                </a:solidFill>
                <a:latin typeface="CiscoSansTT ExtraLight"/>
                <a:ea typeface="ＭＳ Ｐゴシック" charset="0"/>
              </a:rPr>
              <a:t>Source: 2017 IDC Business Value Study for Cisco Services; </a:t>
            </a:r>
            <a:r>
              <a:rPr lang="en-US" sz="800" b="1" dirty="0">
                <a:solidFill>
                  <a:srgbClr val="1E4471"/>
                </a:solidFill>
                <a:latin typeface="CiscoSansTT ExtraLight"/>
                <a:ea typeface="ＭＳ Ｐゴシック" charset="0"/>
              </a:rPr>
              <a:t>benefits are projected over a 5-year period</a:t>
            </a:r>
            <a:r>
              <a:rPr lang="en-US" sz="800" dirty="0">
                <a:solidFill>
                  <a:srgbClr val="1E4471"/>
                </a:solidFill>
                <a:latin typeface="CiscoSansTT ExtraLight"/>
                <a:ea typeface="ＭＳ Ｐゴシック" charset="0"/>
              </a:rPr>
              <a:t>. Read</a:t>
            </a:r>
            <a:r>
              <a:rPr lang="en-US" sz="800" dirty="0">
                <a:solidFill>
                  <a:srgbClr val="1E4471"/>
                </a:solidFill>
                <a:latin typeface="CiscoSansTT ExtraLight"/>
                <a:ea typeface="ＭＳ Ｐゴシック" charset="0"/>
                <a:cs typeface="CiscoSansTT ExtraLight" panose="020B0303020201020303" pitchFamily="34" charset="0"/>
              </a:rPr>
              <a:t> the </a:t>
            </a:r>
            <a:r>
              <a:rPr lang="en-US" sz="800" dirty="0">
                <a:solidFill>
                  <a:srgbClr val="1E4471"/>
                </a:solidFill>
                <a:latin typeface="CiscoSansTT ExtraLight"/>
                <a:ea typeface="ＭＳ Ｐゴシック" charset="0"/>
                <a:cs typeface="CiscoSansTT ExtraLight" panose="020B0303020201020303" pitchFamily="34" charset="0"/>
                <a:hlinkClick r:id="rId3">
                  <a:extLst>
                    <a:ext uri="{A12FA001-AC4F-418D-AE19-62706E023703}">
                      <ahyp:hlinkClr xmlns:ahyp="http://schemas.microsoft.com/office/drawing/2018/hyperlinkcolor" val="tx"/>
                    </a:ext>
                  </a:extLst>
                </a:hlinkClick>
              </a:rPr>
              <a:t>full report</a:t>
            </a:r>
            <a:r>
              <a:rPr lang="en-US" sz="800" dirty="0">
                <a:solidFill>
                  <a:srgbClr val="1E4471"/>
                </a:solidFill>
                <a:latin typeface="CiscoSansTT ExtraLight"/>
                <a:ea typeface="ＭＳ Ｐゴシック" charset="0"/>
                <a:cs typeface="CiscoSansTT ExtraLight" panose="020B0303020201020303" pitchFamily="34" charset="0"/>
              </a:rPr>
              <a:t> and </a:t>
            </a:r>
            <a:r>
              <a:rPr lang="en-US" sz="800" dirty="0">
                <a:solidFill>
                  <a:srgbClr val="1E4471"/>
                </a:solidFill>
                <a:latin typeface="CiscoSansTT ExtraLight"/>
                <a:ea typeface="ＭＳ Ｐゴシック" charset="0"/>
                <a:cs typeface="CiscoSansTT ExtraLight" panose="020B0303020201020303" pitchFamily="34" charset="0"/>
                <a:hlinkClick r:id="rId4">
                  <a:extLst>
                    <a:ext uri="{A12FA001-AC4F-418D-AE19-62706E023703}">
                      <ahyp:hlinkClr xmlns:ahyp="http://schemas.microsoft.com/office/drawing/2018/hyperlinkcolor" val="tx"/>
                    </a:ext>
                  </a:extLst>
                </a:hlinkClick>
              </a:rPr>
              <a:t>executive summary</a:t>
            </a:r>
            <a:endParaRPr lang="en-US" sz="800" dirty="0">
              <a:solidFill>
                <a:srgbClr val="1E4471"/>
              </a:solidFill>
              <a:latin typeface="CiscoSansTT ExtraLight"/>
              <a:ea typeface="ＭＳ Ｐゴシック" charset="0"/>
            </a:endParaRPr>
          </a:p>
          <a:p>
            <a:pPr algn="r" defTabSz="609539">
              <a:buFontTx/>
              <a:buNone/>
              <a:defRPr/>
            </a:pPr>
            <a:endParaRPr lang="en-US" sz="800" dirty="0">
              <a:solidFill>
                <a:srgbClr val="1E4471"/>
              </a:solidFill>
              <a:latin typeface="CiscoSansTT ExtraLight"/>
              <a:ea typeface="ＭＳ Ｐゴシック" charset="0"/>
              <a:cs typeface="CiscoSansTT ExtraLight" panose="020B0303020201020303" pitchFamily="34" charset="0"/>
            </a:endParaRPr>
          </a:p>
        </p:txBody>
      </p:sp>
      <p:sp>
        <p:nvSpPr>
          <p:cNvPr id="27" name="TextBox 26">
            <a:extLst>
              <a:ext uri="{FF2B5EF4-FFF2-40B4-BE49-F238E27FC236}">
                <a16:creationId xmlns:a16="http://schemas.microsoft.com/office/drawing/2014/main" id="{B3F2AD8A-D5F7-A842-83BE-4C6A9864EA72}"/>
              </a:ext>
            </a:extLst>
          </p:cNvPr>
          <p:cNvSpPr txBox="1"/>
          <p:nvPr/>
        </p:nvSpPr>
        <p:spPr>
          <a:xfrm>
            <a:off x="7303911" y="2892686"/>
            <a:ext cx="245580" cy="215444"/>
          </a:xfrm>
          <a:prstGeom prst="rect">
            <a:avLst/>
          </a:prstGeom>
          <a:noFill/>
        </p:spPr>
        <p:txBody>
          <a:bodyPr wrap="none" rtlCol="0">
            <a:spAutoFit/>
          </a:bodyPr>
          <a:lstStyle/>
          <a:p>
            <a:pPr defTabSz="1219170">
              <a:buFontTx/>
              <a:buNone/>
            </a:pPr>
            <a:r>
              <a:rPr lang="en-US" sz="800" dirty="0">
                <a:solidFill>
                  <a:srgbClr val="FFFFFF"/>
                </a:solidFill>
                <a:latin typeface="CiscoSansTT ExtraLight"/>
                <a:ea typeface="ＭＳ Ｐゴシック" charset="0"/>
              </a:rPr>
              <a:t>2</a:t>
            </a:r>
          </a:p>
        </p:txBody>
      </p:sp>
      <p:sp>
        <p:nvSpPr>
          <p:cNvPr id="28" name="TextBox 27">
            <a:extLst>
              <a:ext uri="{FF2B5EF4-FFF2-40B4-BE49-F238E27FC236}">
                <a16:creationId xmlns:a16="http://schemas.microsoft.com/office/drawing/2014/main" id="{B284587A-851D-B246-B555-B7CD85FDCC55}"/>
              </a:ext>
            </a:extLst>
          </p:cNvPr>
          <p:cNvSpPr txBox="1"/>
          <p:nvPr/>
        </p:nvSpPr>
        <p:spPr>
          <a:xfrm>
            <a:off x="6978521" y="2055140"/>
            <a:ext cx="245580" cy="215444"/>
          </a:xfrm>
          <a:prstGeom prst="rect">
            <a:avLst/>
          </a:prstGeom>
          <a:noFill/>
        </p:spPr>
        <p:txBody>
          <a:bodyPr wrap="none" rtlCol="0">
            <a:spAutoFit/>
          </a:bodyPr>
          <a:lstStyle/>
          <a:p>
            <a:pPr defTabSz="1219170">
              <a:buFontTx/>
              <a:buNone/>
            </a:pPr>
            <a:r>
              <a:rPr lang="en-US" sz="800" dirty="0">
                <a:solidFill>
                  <a:srgbClr val="FFFFFF"/>
                </a:solidFill>
                <a:latin typeface="CiscoSansTT ExtraLight"/>
                <a:ea typeface="ＭＳ Ｐゴシック" charset="0"/>
              </a:rPr>
              <a:t>1</a:t>
            </a:r>
          </a:p>
        </p:txBody>
      </p:sp>
      <p:grpSp>
        <p:nvGrpSpPr>
          <p:cNvPr id="29" name="Group 28">
            <a:extLst>
              <a:ext uri="{FF2B5EF4-FFF2-40B4-BE49-F238E27FC236}">
                <a16:creationId xmlns:a16="http://schemas.microsoft.com/office/drawing/2014/main" id="{DA80060F-57F9-BE4D-A3CB-0F51B501A619}"/>
              </a:ext>
            </a:extLst>
          </p:cNvPr>
          <p:cNvGrpSpPr>
            <a:grpSpLocks noChangeAspect="1"/>
          </p:cNvGrpSpPr>
          <p:nvPr/>
        </p:nvGrpSpPr>
        <p:grpSpPr>
          <a:xfrm>
            <a:off x="-1717330" y="872039"/>
            <a:ext cx="5651785" cy="3223906"/>
            <a:chOff x="4217644" y="2466553"/>
            <a:chExt cx="709979" cy="404988"/>
          </a:xfrm>
          <a:solidFill>
            <a:srgbClr val="EDF1F6"/>
          </a:solidFill>
        </p:grpSpPr>
        <p:sp>
          <p:nvSpPr>
            <p:cNvPr id="30" name="Freeform 99">
              <a:extLst>
                <a:ext uri="{FF2B5EF4-FFF2-40B4-BE49-F238E27FC236}">
                  <a16:creationId xmlns:a16="http://schemas.microsoft.com/office/drawing/2014/main" id="{6DADBF16-1EE8-0640-8DF2-17AB36F670AC}"/>
                </a:ext>
              </a:extLst>
            </p:cNvPr>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Tx/>
                <a:buFontTx/>
                <a:buNone/>
                <a:defRPr/>
              </a:pPr>
              <a:endParaRPr lang="en-US" sz="2400" dirty="0">
                <a:solidFill>
                  <a:sysClr val="windowText" lastClr="000000"/>
                </a:solidFill>
                <a:ea typeface="ＭＳ Ｐゴシック" charset="0"/>
              </a:endParaRPr>
            </a:p>
          </p:txBody>
        </p:sp>
        <p:sp>
          <p:nvSpPr>
            <p:cNvPr id="31" name="Freeform 100">
              <a:extLst>
                <a:ext uri="{FF2B5EF4-FFF2-40B4-BE49-F238E27FC236}">
                  <a16:creationId xmlns:a16="http://schemas.microsoft.com/office/drawing/2014/main" id="{121579C2-76A5-E141-80FB-F2CDA729202F}"/>
                </a:ext>
              </a:extLst>
            </p:cNvPr>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Tx/>
                <a:buFontTx/>
                <a:buNone/>
                <a:defRPr/>
              </a:pPr>
              <a:endParaRPr lang="en-US" sz="2400" dirty="0">
                <a:solidFill>
                  <a:sysClr val="windowText" lastClr="000000"/>
                </a:solidFill>
                <a:ea typeface="ＭＳ Ｐゴシック" charset="0"/>
              </a:endParaRPr>
            </a:p>
          </p:txBody>
        </p:sp>
        <p:sp>
          <p:nvSpPr>
            <p:cNvPr id="32" name="Freeform 101">
              <a:extLst>
                <a:ext uri="{FF2B5EF4-FFF2-40B4-BE49-F238E27FC236}">
                  <a16:creationId xmlns:a16="http://schemas.microsoft.com/office/drawing/2014/main" id="{F96CC7B8-1AFC-3346-B936-6A4176B22E1A}"/>
                </a:ext>
              </a:extLst>
            </p:cNvPr>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Tx/>
                <a:buFontTx/>
                <a:buNone/>
                <a:defRPr/>
              </a:pPr>
              <a:endParaRPr lang="en-US" sz="2400" dirty="0">
                <a:solidFill>
                  <a:sysClr val="windowText" lastClr="000000"/>
                </a:solidFill>
                <a:ea typeface="ＭＳ Ｐゴシック" charset="0"/>
              </a:endParaRPr>
            </a:p>
          </p:txBody>
        </p:sp>
        <p:sp>
          <p:nvSpPr>
            <p:cNvPr id="33" name="Freeform 102">
              <a:extLst>
                <a:ext uri="{FF2B5EF4-FFF2-40B4-BE49-F238E27FC236}">
                  <a16:creationId xmlns:a16="http://schemas.microsoft.com/office/drawing/2014/main" id="{18DB212E-7D41-9948-9EC0-A18EBD67B3A2}"/>
                </a:ext>
              </a:extLst>
            </p:cNvPr>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Tx/>
                <a:buFontTx/>
                <a:buNone/>
                <a:defRPr/>
              </a:pPr>
              <a:endParaRPr lang="en-US" sz="2400" dirty="0">
                <a:solidFill>
                  <a:sysClr val="windowText" lastClr="000000"/>
                </a:solidFill>
                <a:ea typeface="ＭＳ Ｐゴシック" charset="0"/>
              </a:endParaRPr>
            </a:p>
          </p:txBody>
        </p:sp>
        <p:sp>
          <p:nvSpPr>
            <p:cNvPr id="34" name="Freeform 103">
              <a:extLst>
                <a:ext uri="{FF2B5EF4-FFF2-40B4-BE49-F238E27FC236}">
                  <a16:creationId xmlns:a16="http://schemas.microsoft.com/office/drawing/2014/main" id="{70EA682C-3F1D-9845-BD41-81A716193127}"/>
                </a:ext>
              </a:extLst>
            </p:cNvPr>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Tx/>
                <a:buFontTx/>
                <a:buNone/>
                <a:defRPr/>
              </a:pPr>
              <a:endParaRPr lang="en-US" sz="2400" dirty="0">
                <a:solidFill>
                  <a:sysClr val="windowText" lastClr="000000"/>
                </a:solidFill>
                <a:ea typeface="ＭＳ Ｐゴシック" charset="0"/>
              </a:endParaRPr>
            </a:p>
          </p:txBody>
        </p:sp>
      </p:grpSp>
      <p:sp>
        <p:nvSpPr>
          <p:cNvPr id="35" name="TextBox 34">
            <a:extLst>
              <a:ext uri="{FF2B5EF4-FFF2-40B4-BE49-F238E27FC236}">
                <a16:creationId xmlns:a16="http://schemas.microsoft.com/office/drawing/2014/main" id="{2D9C0007-0EAF-C447-BEA6-AC25A0C71AD4}"/>
              </a:ext>
            </a:extLst>
          </p:cNvPr>
          <p:cNvSpPr txBox="1"/>
          <p:nvPr/>
        </p:nvSpPr>
        <p:spPr>
          <a:xfrm>
            <a:off x="467018" y="1945383"/>
            <a:ext cx="3467437" cy="1077218"/>
          </a:xfrm>
          <a:prstGeom prst="rect">
            <a:avLst/>
          </a:prstGeom>
          <a:noFill/>
        </p:spPr>
        <p:txBody>
          <a:bodyPr wrap="square" rtlCol="0">
            <a:spAutoFit/>
          </a:bodyPr>
          <a:lstStyle/>
          <a:p>
            <a:pPr defTabSz="1219170">
              <a:buFontTx/>
              <a:buNone/>
            </a:pPr>
            <a:r>
              <a:rPr lang="en-US" sz="3200" dirty="0">
                <a:solidFill>
                  <a:srgbClr val="1E4471"/>
                </a:solidFill>
                <a:latin typeface="CiscoSansTT ExtraLight"/>
                <a:ea typeface="ＭＳ Ｐゴシック" charset="0"/>
              </a:rPr>
              <a:t>Solution Support delivers results</a:t>
            </a:r>
          </a:p>
        </p:txBody>
      </p:sp>
    </p:spTree>
    <p:extLst>
      <p:ext uri="{BB962C8B-B14F-4D97-AF65-F5344CB8AC3E}">
        <p14:creationId xmlns:p14="http://schemas.microsoft.com/office/powerpoint/2010/main" val="128289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2">
            <a:extLst>
              <a:ext uri="{FF2B5EF4-FFF2-40B4-BE49-F238E27FC236}">
                <a16:creationId xmlns:a16="http://schemas.microsoft.com/office/drawing/2014/main" id="{E8DE6995-9E4E-2347-8B1C-6E852BBED6EE}"/>
              </a:ext>
            </a:extLst>
          </p:cNvPr>
          <p:cNvSpPr>
            <a:spLocks noGrp="1"/>
          </p:cNvSpPr>
          <p:nvPr>
            <p:ph type="title"/>
          </p:nvPr>
        </p:nvSpPr>
        <p:spPr>
          <a:xfrm>
            <a:off x="539750" y="531813"/>
            <a:ext cx="8064500" cy="677862"/>
          </a:xfrm>
        </p:spPr>
        <p:txBody>
          <a:bodyPr/>
          <a:lstStyle/>
          <a:p>
            <a:pPr algn="ctr"/>
            <a:r>
              <a:rPr lang="en-US" dirty="0"/>
              <a:t>Enterprise networking </a:t>
            </a:r>
            <a:r>
              <a:rPr lang="en-US" dirty="0">
                <a:solidFill>
                  <a:schemeClr val="tx1"/>
                </a:solidFill>
              </a:rPr>
              <a:t>case study</a:t>
            </a:r>
          </a:p>
        </p:txBody>
      </p:sp>
      <p:sp>
        <p:nvSpPr>
          <p:cNvPr id="140" name="TextBox 139">
            <a:extLst>
              <a:ext uri="{FF2B5EF4-FFF2-40B4-BE49-F238E27FC236}">
                <a16:creationId xmlns:a16="http://schemas.microsoft.com/office/drawing/2014/main" id="{4E6EE8BC-6CD0-CA4F-A0EB-8EA681F29493}"/>
              </a:ext>
            </a:extLst>
          </p:cNvPr>
          <p:cNvSpPr txBox="1"/>
          <p:nvPr/>
        </p:nvSpPr>
        <p:spPr>
          <a:xfrm>
            <a:off x="321442" y="4233989"/>
            <a:ext cx="2675586" cy="426565"/>
          </a:xfrm>
          <a:prstGeom prst="rect">
            <a:avLst/>
          </a:prstGeom>
          <a:noFill/>
        </p:spPr>
        <p:txBody>
          <a:bodyPr wrap="square" lIns="0" tIns="0" rIns="0" bIns="0" rtlCol="0">
            <a:noAutofit/>
          </a:bodyPr>
          <a:lstStyle/>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900" b="0" i="0" u="none" strike="noStrike" kern="1200" cap="none" spc="0" normalizeH="0" baseline="0" noProof="0" dirty="0">
                <a:ln>
                  <a:noFill/>
                </a:ln>
                <a:solidFill>
                  <a:schemeClr val="bg2"/>
                </a:solidFill>
                <a:effectLst/>
                <a:uLnTx/>
                <a:uFillTx/>
                <a:latin typeface="CiscoSansTT ExtraLight"/>
                <a:ea typeface="ＭＳ Ｐゴシック" charset="0"/>
              </a:rPr>
              <a:t>Frozen video endpoints </a:t>
            </a:r>
          </a:p>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900" b="0" i="0" u="none" strike="noStrike" kern="1200" cap="none" spc="0" normalizeH="0" baseline="0" noProof="0" dirty="0">
                <a:ln>
                  <a:noFill/>
                </a:ln>
                <a:solidFill>
                  <a:schemeClr val="bg2"/>
                </a:solidFill>
                <a:effectLst/>
                <a:uLnTx/>
                <a:uFillTx/>
                <a:latin typeface="CiscoSansTT ExtraLight"/>
                <a:ea typeface="ＭＳ Ｐゴシック" charset="0"/>
              </a:rPr>
              <a:t>during CEO conference calls; </a:t>
            </a:r>
          </a:p>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900" b="0" i="0" u="none" strike="noStrike" kern="1200" cap="none" spc="0" normalizeH="0" baseline="0" noProof="0" dirty="0">
                <a:ln>
                  <a:noFill/>
                </a:ln>
                <a:solidFill>
                  <a:schemeClr val="bg2"/>
                </a:solidFill>
                <a:effectLst/>
                <a:uLnTx/>
                <a:uFillTx/>
                <a:latin typeface="CiscoSansTT ExtraLight"/>
                <a:ea typeface="ＭＳ Ｐゴシック" charset="0"/>
              </a:rPr>
              <a:t>slow internet; phones unregistering</a:t>
            </a:r>
          </a:p>
          <a:p>
            <a:pPr marL="0" marR="0" lvl="0" indent="0" algn="ctr" defTabSz="457200" rtl="0" eaLnBrk="1" fontAlgn="base" latinLnBrk="0" hangingPunct="1">
              <a:lnSpc>
                <a:spcPct val="110000"/>
              </a:lnSpc>
              <a:spcBef>
                <a:spcPct val="0"/>
              </a:spcBef>
              <a:spcAft>
                <a:spcPct val="0"/>
              </a:spcAft>
              <a:buClrTx/>
              <a:buSzTx/>
              <a:buFontTx/>
              <a:buNone/>
              <a:tabLst/>
              <a:defRPr/>
            </a:pPr>
            <a:endParaRPr kumimoji="0" lang="en-US" sz="900" b="0" i="0" u="none" strike="noStrike" kern="1200" cap="none" spc="0" normalizeH="0" baseline="0" noProof="0" dirty="0">
              <a:ln>
                <a:noFill/>
              </a:ln>
              <a:solidFill>
                <a:schemeClr val="bg2"/>
              </a:solidFill>
              <a:effectLst/>
              <a:uLnTx/>
              <a:uFillTx/>
              <a:latin typeface="CiscoSansTT ExtraLight"/>
              <a:ea typeface="ＭＳ Ｐゴシック" charset="0"/>
            </a:endParaRPr>
          </a:p>
        </p:txBody>
      </p:sp>
      <p:sp>
        <p:nvSpPr>
          <p:cNvPr id="148" name="TextBox 147">
            <a:extLst>
              <a:ext uri="{FF2B5EF4-FFF2-40B4-BE49-F238E27FC236}">
                <a16:creationId xmlns:a16="http://schemas.microsoft.com/office/drawing/2014/main" id="{295EB96D-E355-6E47-9E28-DC0E55F7134A}"/>
              </a:ext>
            </a:extLst>
          </p:cNvPr>
          <p:cNvSpPr txBox="1"/>
          <p:nvPr/>
        </p:nvSpPr>
        <p:spPr>
          <a:xfrm>
            <a:off x="352103" y="1163664"/>
            <a:ext cx="2608579"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2"/>
                </a:solidFill>
                <a:effectLst/>
                <a:uLnTx/>
                <a:uFillTx/>
                <a:latin typeface="CiscoSansTT ExtraLight"/>
                <a:ea typeface="ＭＳ Ｐゴシック" charset="0"/>
              </a:rPr>
              <a:t>Issue</a:t>
            </a:r>
          </a:p>
        </p:txBody>
      </p:sp>
      <p:grpSp>
        <p:nvGrpSpPr>
          <p:cNvPr id="154" name="Group 153">
            <a:extLst>
              <a:ext uri="{FF2B5EF4-FFF2-40B4-BE49-F238E27FC236}">
                <a16:creationId xmlns:a16="http://schemas.microsoft.com/office/drawing/2014/main" id="{E662AC45-6CDD-3247-AAC1-87545C38E87F}"/>
              </a:ext>
            </a:extLst>
          </p:cNvPr>
          <p:cNvGrpSpPr/>
          <p:nvPr/>
        </p:nvGrpSpPr>
        <p:grpSpPr>
          <a:xfrm>
            <a:off x="371751" y="2195138"/>
            <a:ext cx="887728" cy="1106860"/>
            <a:chOff x="324040" y="2265483"/>
            <a:chExt cx="887728" cy="1106860"/>
          </a:xfrm>
        </p:grpSpPr>
        <p:grpSp>
          <p:nvGrpSpPr>
            <p:cNvPr id="156" name="Group 155">
              <a:extLst>
                <a:ext uri="{FF2B5EF4-FFF2-40B4-BE49-F238E27FC236}">
                  <a16:creationId xmlns:a16="http://schemas.microsoft.com/office/drawing/2014/main" id="{682BB246-D4F7-1141-973C-86097A349DF2}"/>
                </a:ext>
              </a:extLst>
            </p:cNvPr>
            <p:cNvGrpSpPr>
              <a:grpSpLocks noChangeAspect="1"/>
            </p:cNvGrpSpPr>
            <p:nvPr/>
          </p:nvGrpSpPr>
          <p:grpSpPr>
            <a:xfrm>
              <a:off x="350189" y="2423710"/>
              <a:ext cx="365510" cy="274320"/>
              <a:chOff x="233778" y="2241044"/>
              <a:chExt cx="1173386" cy="880645"/>
            </a:xfrm>
          </p:grpSpPr>
          <p:grpSp>
            <p:nvGrpSpPr>
              <p:cNvPr id="219" name="Group 94">
                <a:extLst>
                  <a:ext uri="{FF2B5EF4-FFF2-40B4-BE49-F238E27FC236}">
                    <a16:creationId xmlns:a16="http://schemas.microsoft.com/office/drawing/2014/main" id="{5C30BAE1-AF03-AB4A-AF63-D73DA5D97636}"/>
                  </a:ext>
                </a:extLst>
              </p:cNvPr>
              <p:cNvGrpSpPr>
                <a:grpSpLocks noChangeAspect="1"/>
              </p:cNvGrpSpPr>
              <p:nvPr/>
            </p:nvGrpSpPr>
            <p:grpSpPr bwMode="auto">
              <a:xfrm>
                <a:off x="233778" y="2241044"/>
                <a:ext cx="1173386" cy="880645"/>
                <a:chOff x="4825" y="1860"/>
                <a:chExt cx="485" cy="364"/>
              </a:xfrm>
            </p:grpSpPr>
            <p:sp>
              <p:nvSpPr>
                <p:cNvPr id="221" name="Freeform 95">
                  <a:extLst>
                    <a:ext uri="{FF2B5EF4-FFF2-40B4-BE49-F238E27FC236}">
                      <a16:creationId xmlns:a16="http://schemas.microsoft.com/office/drawing/2014/main" id="{78F187FB-9477-7F48-8EEE-B27B33AE65E1}"/>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2" name="Freeform 96">
                  <a:extLst>
                    <a:ext uri="{FF2B5EF4-FFF2-40B4-BE49-F238E27FC236}">
                      <a16:creationId xmlns:a16="http://schemas.microsoft.com/office/drawing/2014/main" id="{E88CB145-E47B-B547-A9EF-989E5CB26BE5}"/>
                    </a:ext>
                  </a:extLst>
                </p:cNvPr>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3" name="Freeform 97">
                  <a:extLst>
                    <a:ext uri="{FF2B5EF4-FFF2-40B4-BE49-F238E27FC236}">
                      <a16:creationId xmlns:a16="http://schemas.microsoft.com/office/drawing/2014/main" id="{132A2B78-8520-1B48-AF17-4BC4A4B99651}"/>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4" name="Oval 98">
                  <a:extLst>
                    <a:ext uri="{FF2B5EF4-FFF2-40B4-BE49-F238E27FC236}">
                      <a16:creationId xmlns:a16="http://schemas.microsoft.com/office/drawing/2014/main" id="{ABA3D905-EBBB-EF4A-9307-0869B5DC2EFF}"/>
                    </a:ext>
                  </a:extLst>
                </p:cNvPr>
                <p:cNvSpPr>
                  <a:spLocks noChangeAspect="1" noChangeArrowheads="1"/>
                </p:cNvSpPr>
                <p:nvPr/>
              </p:nvSpPr>
              <p:spPr bwMode="auto">
                <a:xfrm>
                  <a:off x="5038" y="2133"/>
                  <a:ext cx="47" cy="4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5" name="Oval 99">
                  <a:extLst>
                    <a:ext uri="{FF2B5EF4-FFF2-40B4-BE49-F238E27FC236}">
                      <a16:creationId xmlns:a16="http://schemas.microsoft.com/office/drawing/2014/main" id="{84652918-BF85-384C-95CD-8919270B48A1}"/>
                    </a:ext>
                  </a:extLst>
                </p:cNvPr>
                <p:cNvSpPr>
                  <a:spLocks noChangeArrowheads="1"/>
                </p:cNvSpPr>
                <p:nvPr/>
              </p:nvSpPr>
              <p:spPr bwMode="auto">
                <a:xfrm>
                  <a:off x="5038"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Oval 100">
                  <a:extLst>
                    <a:ext uri="{FF2B5EF4-FFF2-40B4-BE49-F238E27FC236}">
                      <a16:creationId xmlns:a16="http://schemas.microsoft.com/office/drawing/2014/main" id="{86466BF6-79DF-8943-9BEF-A82B8B0C801B}"/>
                    </a:ext>
                  </a:extLst>
                </p:cNvPr>
                <p:cNvSpPr>
                  <a:spLocks noChangeArrowheads="1"/>
                </p:cNvSpPr>
                <p:nvPr/>
              </p:nvSpPr>
              <p:spPr bwMode="auto">
                <a:xfrm>
                  <a:off x="5038"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 name="Oval 101">
                  <a:extLst>
                    <a:ext uri="{FF2B5EF4-FFF2-40B4-BE49-F238E27FC236}">
                      <a16:creationId xmlns:a16="http://schemas.microsoft.com/office/drawing/2014/main" id="{A1B60F39-EEE8-6C44-A81B-31148C6D5413}"/>
                    </a:ext>
                  </a:extLst>
                </p:cNvPr>
                <p:cNvSpPr>
                  <a:spLocks noChangeArrowheads="1"/>
                </p:cNvSpPr>
                <p:nvPr/>
              </p:nvSpPr>
              <p:spPr bwMode="auto">
                <a:xfrm>
                  <a:off x="5117" y="2132"/>
                  <a:ext cx="44" cy="45"/>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Oval 102">
                  <a:extLst>
                    <a:ext uri="{FF2B5EF4-FFF2-40B4-BE49-F238E27FC236}">
                      <a16:creationId xmlns:a16="http://schemas.microsoft.com/office/drawing/2014/main" id="{8AFA2D4E-1A45-FA4D-8D11-EFAC29ADC527}"/>
                    </a:ext>
                  </a:extLst>
                </p:cNvPr>
                <p:cNvSpPr>
                  <a:spLocks noChangeArrowheads="1"/>
                </p:cNvSpPr>
                <p:nvPr/>
              </p:nvSpPr>
              <p:spPr bwMode="auto">
                <a:xfrm>
                  <a:off x="511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Oval 103">
                  <a:extLst>
                    <a:ext uri="{FF2B5EF4-FFF2-40B4-BE49-F238E27FC236}">
                      <a16:creationId xmlns:a16="http://schemas.microsoft.com/office/drawing/2014/main" id="{1A05F5C4-B305-8042-8C79-DECF2BFA841C}"/>
                    </a:ext>
                  </a:extLst>
                </p:cNvPr>
                <p:cNvSpPr>
                  <a:spLocks noChangeArrowheads="1"/>
                </p:cNvSpPr>
                <p:nvPr/>
              </p:nvSpPr>
              <p:spPr bwMode="auto">
                <a:xfrm>
                  <a:off x="511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Oval 105">
                  <a:extLst>
                    <a:ext uri="{FF2B5EF4-FFF2-40B4-BE49-F238E27FC236}">
                      <a16:creationId xmlns:a16="http://schemas.microsoft.com/office/drawing/2014/main" id="{87A2AC87-F54D-2148-ACA5-A0C81BBBDF5C}"/>
                    </a:ext>
                  </a:extLst>
                </p:cNvPr>
                <p:cNvSpPr>
                  <a:spLocks noChangeArrowheads="1"/>
                </p:cNvSpPr>
                <p:nvPr/>
              </p:nvSpPr>
              <p:spPr bwMode="auto">
                <a:xfrm>
                  <a:off x="519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Oval 106">
                  <a:extLst>
                    <a:ext uri="{FF2B5EF4-FFF2-40B4-BE49-F238E27FC236}">
                      <a16:creationId xmlns:a16="http://schemas.microsoft.com/office/drawing/2014/main" id="{C209E28E-289A-144F-871F-C15712C61E38}"/>
                    </a:ext>
                  </a:extLst>
                </p:cNvPr>
                <p:cNvSpPr>
                  <a:spLocks noChangeArrowheads="1"/>
                </p:cNvSpPr>
                <p:nvPr/>
              </p:nvSpPr>
              <p:spPr bwMode="auto">
                <a:xfrm>
                  <a:off x="519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0" name="Oval 101">
                <a:extLst>
                  <a:ext uri="{FF2B5EF4-FFF2-40B4-BE49-F238E27FC236}">
                    <a16:creationId xmlns:a16="http://schemas.microsoft.com/office/drawing/2014/main" id="{1D60B164-9749-AF4D-88B5-69D1C13CE180}"/>
                  </a:ext>
                </a:extLst>
              </p:cNvPr>
              <p:cNvSpPr>
                <a:spLocks noChangeArrowheads="1"/>
              </p:cNvSpPr>
              <p:nvPr/>
            </p:nvSpPr>
            <p:spPr bwMode="auto">
              <a:xfrm>
                <a:off x="1133777" y="2901089"/>
                <a:ext cx="106452" cy="10887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8" name="Group 157">
              <a:extLst>
                <a:ext uri="{FF2B5EF4-FFF2-40B4-BE49-F238E27FC236}">
                  <a16:creationId xmlns:a16="http://schemas.microsoft.com/office/drawing/2014/main" id="{A476981D-4A2C-B74C-A454-5B43853D22E2}"/>
                </a:ext>
              </a:extLst>
            </p:cNvPr>
            <p:cNvGrpSpPr>
              <a:grpSpLocks noChangeAspect="1"/>
            </p:cNvGrpSpPr>
            <p:nvPr/>
          </p:nvGrpSpPr>
          <p:grpSpPr>
            <a:xfrm>
              <a:off x="586916" y="2813728"/>
              <a:ext cx="365510" cy="274320"/>
              <a:chOff x="233778" y="2241044"/>
              <a:chExt cx="1173386" cy="880645"/>
            </a:xfrm>
          </p:grpSpPr>
          <p:grpSp>
            <p:nvGrpSpPr>
              <p:cNvPr id="189" name="Group 94">
                <a:extLst>
                  <a:ext uri="{FF2B5EF4-FFF2-40B4-BE49-F238E27FC236}">
                    <a16:creationId xmlns:a16="http://schemas.microsoft.com/office/drawing/2014/main" id="{3F1E3835-0F21-AE49-946B-2890BF4EED81}"/>
                  </a:ext>
                </a:extLst>
              </p:cNvPr>
              <p:cNvGrpSpPr>
                <a:grpSpLocks noChangeAspect="1"/>
              </p:cNvGrpSpPr>
              <p:nvPr/>
            </p:nvGrpSpPr>
            <p:grpSpPr bwMode="auto">
              <a:xfrm>
                <a:off x="233778" y="2241044"/>
                <a:ext cx="1173386" cy="880645"/>
                <a:chOff x="4825" y="1860"/>
                <a:chExt cx="485" cy="364"/>
              </a:xfrm>
            </p:grpSpPr>
            <p:sp>
              <p:nvSpPr>
                <p:cNvPr id="191" name="Freeform 95">
                  <a:extLst>
                    <a:ext uri="{FF2B5EF4-FFF2-40B4-BE49-F238E27FC236}">
                      <a16:creationId xmlns:a16="http://schemas.microsoft.com/office/drawing/2014/main" id="{C30B1D2A-B07D-4A4D-99F4-8C996C460C12}"/>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2" name="Freeform 96">
                  <a:extLst>
                    <a:ext uri="{FF2B5EF4-FFF2-40B4-BE49-F238E27FC236}">
                      <a16:creationId xmlns:a16="http://schemas.microsoft.com/office/drawing/2014/main" id="{7CD647D8-2AF3-C042-8451-D4269D4D055E}"/>
                    </a:ext>
                  </a:extLst>
                </p:cNvPr>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97">
                  <a:extLst>
                    <a:ext uri="{FF2B5EF4-FFF2-40B4-BE49-F238E27FC236}">
                      <a16:creationId xmlns:a16="http://schemas.microsoft.com/office/drawing/2014/main" id="{D7FD30CB-69B0-5E4E-899D-42540C49C561}"/>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Oval 98">
                  <a:extLst>
                    <a:ext uri="{FF2B5EF4-FFF2-40B4-BE49-F238E27FC236}">
                      <a16:creationId xmlns:a16="http://schemas.microsoft.com/office/drawing/2014/main" id="{9FD9DD6C-A38B-1443-9BF5-6ADC66DE1600}"/>
                    </a:ext>
                  </a:extLst>
                </p:cNvPr>
                <p:cNvSpPr>
                  <a:spLocks noChangeAspect="1" noChangeArrowheads="1"/>
                </p:cNvSpPr>
                <p:nvPr/>
              </p:nvSpPr>
              <p:spPr bwMode="auto">
                <a:xfrm>
                  <a:off x="5038" y="2133"/>
                  <a:ext cx="47" cy="4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Oval 99">
                  <a:extLst>
                    <a:ext uri="{FF2B5EF4-FFF2-40B4-BE49-F238E27FC236}">
                      <a16:creationId xmlns:a16="http://schemas.microsoft.com/office/drawing/2014/main" id="{FD994269-4F93-AF40-B885-6F6D0F5D2AC1}"/>
                    </a:ext>
                  </a:extLst>
                </p:cNvPr>
                <p:cNvSpPr>
                  <a:spLocks noChangeArrowheads="1"/>
                </p:cNvSpPr>
                <p:nvPr/>
              </p:nvSpPr>
              <p:spPr bwMode="auto">
                <a:xfrm>
                  <a:off x="5038"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Oval 100">
                  <a:extLst>
                    <a:ext uri="{FF2B5EF4-FFF2-40B4-BE49-F238E27FC236}">
                      <a16:creationId xmlns:a16="http://schemas.microsoft.com/office/drawing/2014/main" id="{189D7F80-E28C-8749-9D36-B9E8C3E6D220}"/>
                    </a:ext>
                  </a:extLst>
                </p:cNvPr>
                <p:cNvSpPr>
                  <a:spLocks noChangeArrowheads="1"/>
                </p:cNvSpPr>
                <p:nvPr/>
              </p:nvSpPr>
              <p:spPr bwMode="auto">
                <a:xfrm>
                  <a:off x="5038"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Oval 101">
                  <a:extLst>
                    <a:ext uri="{FF2B5EF4-FFF2-40B4-BE49-F238E27FC236}">
                      <a16:creationId xmlns:a16="http://schemas.microsoft.com/office/drawing/2014/main" id="{D2EC6336-D7DD-774A-93FE-017E5D74FA2D}"/>
                    </a:ext>
                  </a:extLst>
                </p:cNvPr>
                <p:cNvSpPr>
                  <a:spLocks noChangeArrowheads="1"/>
                </p:cNvSpPr>
                <p:nvPr/>
              </p:nvSpPr>
              <p:spPr bwMode="auto">
                <a:xfrm>
                  <a:off x="5117" y="2132"/>
                  <a:ext cx="44" cy="45"/>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Oval 102">
                  <a:extLst>
                    <a:ext uri="{FF2B5EF4-FFF2-40B4-BE49-F238E27FC236}">
                      <a16:creationId xmlns:a16="http://schemas.microsoft.com/office/drawing/2014/main" id="{3A6DED15-3AAB-6646-9F00-AA88DA352F7E}"/>
                    </a:ext>
                  </a:extLst>
                </p:cNvPr>
                <p:cNvSpPr>
                  <a:spLocks noChangeArrowheads="1"/>
                </p:cNvSpPr>
                <p:nvPr/>
              </p:nvSpPr>
              <p:spPr bwMode="auto">
                <a:xfrm>
                  <a:off x="511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6" name="Oval 103">
                  <a:extLst>
                    <a:ext uri="{FF2B5EF4-FFF2-40B4-BE49-F238E27FC236}">
                      <a16:creationId xmlns:a16="http://schemas.microsoft.com/office/drawing/2014/main" id="{90763BFA-A790-354C-A4C2-8783D1AEF079}"/>
                    </a:ext>
                  </a:extLst>
                </p:cNvPr>
                <p:cNvSpPr>
                  <a:spLocks noChangeArrowheads="1"/>
                </p:cNvSpPr>
                <p:nvPr/>
              </p:nvSpPr>
              <p:spPr bwMode="auto">
                <a:xfrm>
                  <a:off x="511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7" name="Oval 105">
                  <a:extLst>
                    <a:ext uri="{FF2B5EF4-FFF2-40B4-BE49-F238E27FC236}">
                      <a16:creationId xmlns:a16="http://schemas.microsoft.com/office/drawing/2014/main" id="{8A65E6E4-D40B-4346-A3AE-FAA4C39C5AF9}"/>
                    </a:ext>
                  </a:extLst>
                </p:cNvPr>
                <p:cNvSpPr>
                  <a:spLocks noChangeArrowheads="1"/>
                </p:cNvSpPr>
                <p:nvPr/>
              </p:nvSpPr>
              <p:spPr bwMode="auto">
                <a:xfrm>
                  <a:off x="519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8" name="Oval 106">
                  <a:extLst>
                    <a:ext uri="{FF2B5EF4-FFF2-40B4-BE49-F238E27FC236}">
                      <a16:creationId xmlns:a16="http://schemas.microsoft.com/office/drawing/2014/main" id="{D92EB11D-6E6B-5745-9A23-0B1BC120423B}"/>
                    </a:ext>
                  </a:extLst>
                </p:cNvPr>
                <p:cNvSpPr>
                  <a:spLocks noChangeArrowheads="1"/>
                </p:cNvSpPr>
                <p:nvPr/>
              </p:nvSpPr>
              <p:spPr bwMode="auto">
                <a:xfrm>
                  <a:off x="519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90" name="Oval 101">
                <a:extLst>
                  <a:ext uri="{FF2B5EF4-FFF2-40B4-BE49-F238E27FC236}">
                    <a16:creationId xmlns:a16="http://schemas.microsoft.com/office/drawing/2014/main" id="{A7B4D21F-B3DD-3A4E-862F-2D8BFA300231}"/>
                  </a:ext>
                </a:extLst>
              </p:cNvPr>
              <p:cNvSpPr>
                <a:spLocks noChangeArrowheads="1"/>
              </p:cNvSpPr>
              <p:nvPr/>
            </p:nvSpPr>
            <p:spPr bwMode="auto">
              <a:xfrm>
                <a:off x="1133777" y="2901089"/>
                <a:ext cx="106452" cy="10887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9" name="Group 158">
              <a:extLst>
                <a:ext uri="{FF2B5EF4-FFF2-40B4-BE49-F238E27FC236}">
                  <a16:creationId xmlns:a16="http://schemas.microsoft.com/office/drawing/2014/main" id="{E5159312-0315-E042-AF9B-F74DF35D0DC6}"/>
                </a:ext>
              </a:extLst>
            </p:cNvPr>
            <p:cNvGrpSpPr>
              <a:grpSpLocks noChangeAspect="1"/>
            </p:cNvGrpSpPr>
            <p:nvPr/>
          </p:nvGrpSpPr>
          <p:grpSpPr>
            <a:xfrm>
              <a:off x="846258" y="2265483"/>
              <a:ext cx="365510" cy="274320"/>
              <a:chOff x="233778" y="2241044"/>
              <a:chExt cx="1173386" cy="880645"/>
            </a:xfrm>
          </p:grpSpPr>
          <p:grpSp>
            <p:nvGrpSpPr>
              <p:cNvPr id="169" name="Group 94">
                <a:extLst>
                  <a:ext uri="{FF2B5EF4-FFF2-40B4-BE49-F238E27FC236}">
                    <a16:creationId xmlns:a16="http://schemas.microsoft.com/office/drawing/2014/main" id="{C300CB58-0515-2543-B374-D1093FDA1A4D}"/>
                  </a:ext>
                </a:extLst>
              </p:cNvPr>
              <p:cNvGrpSpPr>
                <a:grpSpLocks noChangeAspect="1"/>
              </p:cNvGrpSpPr>
              <p:nvPr/>
            </p:nvGrpSpPr>
            <p:grpSpPr bwMode="auto">
              <a:xfrm>
                <a:off x="233778" y="2241044"/>
                <a:ext cx="1173386" cy="880645"/>
                <a:chOff x="4825" y="1860"/>
                <a:chExt cx="485" cy="364"/>
              </a:xfrm>
            </p:grpSpPr>
            <p:sp>
              <p:nvSpPr>
                <p:cNvPr id="171" name="Freeform 95">
                  <a:extLst>
                    <a:ext uri="{FF2B5EF4-FFF2-40B4-BE49-F238E27FC236}">
                      <a16:creationId xmlns:a16="http://schemas.microsoft.com/office/drawing/2014/main" id="{5FC7A58C-BE1E-8945-93BD-CA4FFE203D91}"/>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2" name="Freeform 96">
                  <a:extLst>
                    <a:ext uri="{FF2B5EF4-FFF2-40B4-BE49-F238E27FC236}">
                      <a16:creationId xmlns:a16="http://schemas.microsoft.com/office/drawing/2014/main" id="{884BF37D-82A9-AB42-9D67-9E65EF44C964}"/>
                    </a:ext>
                  </a:extLst>
                </p:cNvPr>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3" name="Freeform 97">
                  <a:extLst>
                    <a:ext uri="{FF2B5EF4-FFF2-40B4-BE49-F238E27FC236}">
                      <a16:creationId xmlns:a16="http://schemas.microsoft.com/office/drawing/2014/main" id="{0000DFDE-654C-E246-B8F2-C2EA522289EA}"/>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4" name="Oval 98">
                  <a:extLst>
                    <a:ext uri="{FF2B5EF4-FFF2-40B4-BE49-F238E27FC236}">
                      <a16:creationId xmlns:a16="http://schemas.microsoft.com/office/drawing/2014/main" id="{8CBD2288-F4AC-2445-87EE-3A69C82A13CA}"/>
                    </a:ext>
                  </a:extLst>
                </p:cNvPr>
                <p:cNvSpPr>
                  <a:spLocks noChangeAspect="1" noChangeArrowheads="1"/>
                </p:cNvSpPr>
                <p:nvPr/>
              </p:nvSpPr>
              <p:spPr bwMode="auto">
                <a:xfrm>
                  <a:off x="5038" y="2133"/>
                  <a:ext cx="47" cy="4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5" name="Oval 99">
                  <a:extLst>
                    <a:ext uri="{FF2B5EF4-FFF2-40B4-BE49-F238E27FC236}">
                      <a16:creationId xmlns:a16="http://schemas.microsoft.com/office/drawing/2014/main" id="{FD854686-076C-C546-9A8D-A67CE3ED500C}"/>
                    </a:ext>
                  </a:extLst>
                </p:cNvPr>
                <p:cNvSpPr>
                  <a:spLocks noChangeArrowheads="1"/>
                </p:cNvSpPr>
                <p:nvPr/>
              </p:nvSpPr>
              <p:spPr bwMode="auto">
                <a:xfrm>
                  <a:off x="5038"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6" name="Oval 100">
                  <a:extLst>
                    <a:ext uri="{FF2B5EF4-FFF2-40B4-BE49-F238E27FC236}">
                      <a16:creationId xmlns:a16="http://schemas.microsoft.com/office/drawing/2014/main" id="{56CC1E8C-04E4-2B4F-8000-02A48C0EB4C5}"/>
                    </a:ext>
                  </a:extLst>
                </p:cNvPr>
                <p:cNvSpPr>
                  <a:spLocks noChangeArrowheads="1"/>
                </p:cNvSpPr>
                <p:nvPr/>
              </p:nvSpPr>
              <p:spPr bwMode="auto">
                <a:xfrm>
                  <a:off x="5038"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8" name="Oval 101">
                  <a:extLst>
                    <a:ext uri="{FF2B5EF4-FFF2-40B4-BE49-F238E27FC236}">
                      <a16:creationId xmlns:a16="http://schemas.microsoft.com/office/drawing/2014/main" id="{0BC344FB-11F3-EB4E-A35D-B86F0D1CD55B}"/>
                    </a:ext>
                  </a:extLst>
                </p:cNvPr>
                <p:cNvSpPr>
                  <a:spLocks noChangeArrowheads="1"/>
                </p:cNvSpPr>
                <p:nvPr/>
              </p:nvSpPr>
              <p:spPr bwMode="auto">
                <a:xfrm>
                  <a:off x="5117" y="2132"/>
                  <a:ext cx="44" cy="45"/>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Oval 102">
                  <a:extLst>
                    <a:ext uri="{FF2B5EF4-FFF2-40B4-BE49-F238E27FC236}">
                      <a16:creationId xmlns:a16="http://schemas.microsoft.com/office/drawing/2014/main" id="{B97BBFA8-C3BB-9E47-A1D2-0CD890E94339}"/>
                    </a:ext>
                  </a:extLst>
                </p:cNvPr>
                <p:cNvSpPr>
                  <a:spLocks noChangeArrowheads="1"/>
                </p:cNvSpPr>
                <p:nvPr/>
              </p:nvSpPr>
              <p:spPr bwMode="auto">
                <a:xfrm>
                  <a:off x="511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Oval 103">
                  <a:extLst>
                    <a:ext uri="{FF2B5EF4-FFF2-40B4-BE49-F238E27FC236}">
                      <a16:creationId xmlns:a16="http://schemas.microsoft.com/office/drawing/2014/main" id="{F373C725-F67C-8548-BEB7-B50FE9A9FEB4}"/>
                    </a:ext>
                  </a:extLst>
                </p:cNvPr>
                <p:cNvSpPr>
                  <a:spLocks noChangeArrowheads="1"/>
                </p:cNvSpPr>
                <p:nvPr/>
              </p:nvSpPr>
              <p:spPr bwMode="auto">
                <a:xfrm>
                  <a:off x="511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Oval 105">
                  <a:extLst>
                    <a:ext uri="{FF2B5EF4-FFF2-40B4-BE49-F238E27FC236}">
                      <a16:creationId xmlns:a16="http://schemas.microsoft.com/office/drawing/2014/main" id="{4F5F8EBA-325F-B64D-8405-E3A61566C49D}"/>
                    </a:ext>
                  </a:extLst>
                </p:cNvPr>
                <p:cNvSpPr>
                  <a:spLocks noChangeArrowheads="1"/>
                </p:cNvSpPr>
                <p:nvPr/>
              </p:nvSpPr>
              <p:spPr bwMode="auto">
                <a:xfrm>
                  <a:off x="519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2" name="Oval 106">
                  <a:extLst>
                    <a:ext uri="{FF2B5EF4-FFF2-40B4-BE49-F238E27FC236}">
                      <a16:creationId xmlns:a16="http://schemas.microsoft.com/office/drawing/2014/main" id="{2E7CA16B-594E-1D42-A742-CD17C1C3CC1F}"/>
                    </a:ext>
                  </a:extLst>
                </p:cNvPr>
                <p:cNvSpPr>
                  <a:spLocks noChangeArrowheads="1"/>
                </p:cNvSpPr>
                <p:nvPr/>
              </p:nvSpPr>
              <p:spPr bwMode="auto">
                <a:xfrm>
                  <a:off x="519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0" name="Oval 101">
                <a:extLst>
                  <a:ext uri="{FF2B5EF4-FFF2-40B4-BE49-F238E27FC236}">
                    <a16:creationId xmlns:a16="http://schemas.microsoft.com/office/drawing/2014/main" id="{366EEACF-857B-A345-B6C7-476BF72A40B7}"/>
                  </a:ext>
                </a:extLst>
              </p:cNvPr>
              <p:cNvSpPr>
                <a:spLocks noChangeArrowheads="1"/>
              </p:cNvSpPr>
              <p:nvPr/>
            </p:nvSpPr>
            <p:spPr bwMode="auto">
              <a:xfrm>
                <a:off x="1133777" y="2901089"/>
                <a:ext cx="106452" cy="10887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63" name="Group 162">
              <a:extLst>
                <a:ext uri="{FF2B5EF4-FFF2-40B4-BE49-F238E27FC236}">
                  <a16:creationId xmlns:a16="http://schemas.microsoft.com/office/drawing/2014/main" id="{98B52FF0-3D87-4945-8182-FBB508B8C4F6}"/>
                </a:ext>
              </a:extLst>
            </p:cNvPr>
            <p:cNvGrpSpPr/>
            <p:nvPr/>
          </p:nvGrpSpPr>
          <p:grpSpPr>
            <a:xfrm>
              <a:off x="324040" y="3006583"/>
              <a:ext cx="365760" cy="365760"/>
              <a:chOff x="4346819" y="3076313"/>
              <a:chExt cx="914400" cy="914400"/>
            </a:xfrm>
          </p:grpSpPr>
          <p:sp>
            <p:nvSpPr>
              <p:cNvPr id="164" name="Oval 163">
                <a:extLst>
                  <a:ext uri="{FF2B5EF4-FFF2-40B4-BE49-F238E27FC236}">
                    <a16:creationId xmlns:a16="http://schemas.microsoft.com/office/drawing/2014/main" id="{A669E41D-7925-7B41-B28D-3E9AED4C3889}"/>
                  </a:ext>
                </a:extLst>
              </p:cNvPr>
              <p:cNvSpPr/>
              <p:nvPr/>
            </p:nvSpPr>
            <p:spPr>
              <a:xfrm>
                <a:off x="4346819" y="3076313"/>
                <a:ext cx="914400" cy="914400"/>
              </a:xfrm>
              <a:prstGeom prst="ellipse">
                <a:avLst/>
              </a:prstGeom>
              <a:solidFill>
                <a:schemeClr val="bg1"/>
              </a:solid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nvGrpSpPr>
              <p:cNvPr id="165" name="Group 144">
                <a:extLst>
                  <a:ext uri="{FF2B5EF4-FFF2-40B4-BE49-F238E27FC236}">
                    <a16:creationId xmlns:a16="http://schemas.microsoft.com/office/drawing/2014/main" id="{3BB2A000-F4DA-E440-BCA8-EC48ADAA0189}"/>
                  </a:ext>
                </a:extLst>
              </p:cNvPr>
              <p:cNvGrpSpPr>
                <a:grpSpLocks noChangeAspect="1"/>
              </p:cNvGrpSpPr>
              <p:nvPr/>
            </p:nvGrpSpPr>
            <p:grpSpPr bwMode="auto">
              <a:xfrm>
                <a:off x="4539699" y="3283401"/>
                <a:ext cx="528639" cy="446958"/>
                <a:chOff x="1261" y="240"/>
                <a:chExt cx="3236" cy="2736"/>
              </a:xfrm>
            </p:grpSpPr>
            <p:sp>
              <p:nvSpPr>
                <p:cNvPr id="166" name="Freeform 145">
                  <a:extLst>
                    <a:ext uri="{FF2B5EF4-FFF2-40B4-BE49-F238E27FC236}">
                      <a16:creationId xmlns:a16="http://schemas.microsoft.com/office/drawing/2014/main" id="{1B7EDAC2-BB98-2B45-9B67-8CE3BA57214A}"/>
                    </a:ext>
                  </a:extLst>
                </p:cNvPr>
                <p:cNvSpPr>
                  <a:spLocks/>
                </p:cNvSpPr>
                <p:nvPr/>
              </p:nvSpPr>
              <p:spPr bwMode="auto">
                <a:xfrm>
                  <a:off x="1261" y="240"/>
                  <a:ext cx="3236" cy="2736"/>
                </a:xfrm>
                <a:custGeom>
                  <a:avLst/>
                  <a:gdLst>
                    <a:gd name="T0" fmla="*/ 1205 w 2644"/>
                    <a:gd name="T1" fmla="*/ 90 h 2290"/>
                    <a:gd name="T2" fmla="*/ 52 w 2644"/>
                    <a:gd name="T3" fmla="*/ 2087 h 2290"/>
                    <a:gd name="T4" fmla="*/ 169 w 2644"/>
                    <a:gd name="T5" fmla="*/ 2290 h 2290"/>
                    <a:gd name="T6" fmla="*/ 2475 w 2644"/>
                    <a:gd name="T7" fmla="*/ 2290 h 2290"/>
                    <a:gd name="T8" fmla="*/ 2592 w 2644"/>
                    <a:gd name="T9" fmla="*/ 2087 h 2290"/>
                    <a:gd name="T10" fmla="*/ 1439 w 2644"/>
                    <a:gd name="T11" fmla="*/ 90 h 2290"/>
                    <a:gd name="T12" fmla="*/ 1205 w 2644"/>
                    <a:gd name="T13" fmla="*/ 90 h 2290"/>
                  </a:gdLst>
                  <a:ahLst/>
                  <a:cxnLst>
                    <a:cxn ang="0">
                      <a:pos x="T0" y="T1"/>
                    </a:cxn>
                    <a:cxn ang="0">
                      <a:pos x="T2" y="T3"/>
                    </a:cxn>
                    <a:cxn ang="0">
                      <a:pos x="T4" y="T5"/>
                    </a:cxn>
                    <a:cxn ang="0">
                      <a:pos x="T6" y="T7"/>
                    </a:cxn>
                    <a:cxn ang="0">
                      <a:pos x="T8" y="T9"/>
                    </a:cxn>
                    <a:cxn ang="0">
                      <a:pos x="T10" y="T11"/>
                    </a:cxn>
                    <a:cxn ang="0">
                      <a:pos x="T12" y="T13"/>
                    </a:cxn>
                  </a:cxnLst>
                  <a:rect l="0" t="0" r="r" b="b"/>
                  <a:pathLst>
                    <a:path w="2644" h="2290">
                      <a:moveTo>
                        <a:pt x="1205" y="90"/>
                      </a:moveTo>
                      <a:cubicBezTo>
                        <a:pt x="52" y="2087"/>
                        <a:pt x="52" y="2087"/>
                        <a:pt x="52" y="2087"/>
                      </a:cubicBezTo>
                      <a:cubicBezTo>
                        <a:pt x="0" y="2177"/>
                        <a:pt x="65" y="2290"/>
                        <a:pt x="169" y="2290"/>
                      </a:cubicBezTo>
                      <a:cubicBezTo>
                        <a:pt x="2475" y="2290"/>
                        <a:pt x="2475" y="2290"/>
                        <a:pt x="2475" y="2290"/>
                      </a:cubicBezTo>
                      <a:cubicBezTo>
                        <a:pt x="2579" y="2290"/>
                        <a:pt x="2644" y="2177"/>
                        <a:pt x="2592" y="2087"/>
                      </a:cubicBezTo>
                      <a:cubicBezTo>
                        <a:pt x="1439" y="90"/>
                        <a:pt x="1439" y="90"/>
                        <a:pt x="1439" y="90"/>
                      </a:cubicBezTo>
                      <a:cubicBezTo>
                        <a:pt x="1387" y="0"/>
                        <a:pt x="1257" y="0"/>
                        <a:pt x="1205" y="9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7" name="Oval 146">
                  <a:extLst>
                    <a:ext uri="{FF2B5EF4-FFF2-40B4-BE49-F238E27FC236}">
                      <a16:creationId xmlns:a16="http://schemas.microsoft.com/office/drawing/2014/main" id="{F76A32CF-ACFB-7347-ADB0-0DBD10EA541C}"/>
                    </a:ext>
                  </a:extLst>
                </p:cNvPr>
                <p:cNvSpPr>
                  <a:spLocks noChangeArrowheads="1"/>
                </p:cNvSpPr>
                <p:nvPr/>
              </p:nvSpPr>
              <p:spPr bwMode="auto">
                <a:xfrm>
                  <a:off x="2696" y="2323"/>
                  <a:ext cx="367" cy="35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8" name="Freeform 147">
                  <a:extLst>
                    <a:ext uri="{FF2B5EF4-FFF2-40B4-BE49-F238E27FC236}">
                      <a16:creationId xmlns:a16="http://schemas.microsoft.com/office/drawing/2014/main" id="{5D82C3E5-4067-5C41-9A21-13D59EF38ECC}"/>
                    </a:ext>
                  </a:extLst>
                </p:cNvPr>
                <p:cNvSpPr>
                  <a:spLocks/>
                </p:cNvSpPr>
                <p:nvPr/>
              </p:nvSpPr>
              <p:spPr bwMode="auto">
                <a:xfrm>
                  <a:off x="2717" y="904"/>
                  <a:ext cx="325" cy="1177"/>
                </a:xfrm>
                <a:custGeom>
                  <a:avLst/>
                  <a:gdLst>
                    <a:gd name="T0" fmla="*/ 133 w 266"/>
                    <a:gd name="T1" fmla="*/ 0 h 985"/>
                    <a:gd name="T2" fmla="*/ 133 w 266"/>
                    <a:gd name="T3" fmla="*/ 0 h 985"/>
                    <a:gd name="T4" fmla="*/ 0 w 266"/>
                    <a:gd name="T5" fmla="*/ 133 h 985"/>
                    <a:gd name="T6" fmla="*/ 0 w 266"/>
                    <a:gd name="T7" fmla="*/ 853 h 985"/>
                    <a:gd name="T8" fmla="*/ 133 w 266"/>
                    <a:gd name="T9" fmla="*/ 985 h 985"/>
                    <a:gd name="T10" fmla="*/ 133 w 266"/>
                    <a:gd name="T11" fmla="*/ 985 h 985"/>
                    <a:gd name="T12" fmla="*/ 266 w 266"/>
                    <a:gd name="T13" fmla="*/ 853 h 985"/>
                    <a:gd name="T14" fmla="*/ 266 w 266"/>
                    <a:gd name="T15" fmla="*/ 133 h 985"/>
                    <a:gd name="T16" fmla="*/ 133 w 266"/>
                    <a:gd name="T17"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985">
                      <a:moveTo>
                        <a:pt x="133" y="0"/>
                      </a:moveTo>
                      <a:cubicBezTo>
                        <a:pt x="133" y="0"/>
                        <a:pt x="133" y="0"/>
                        <a:pt x="133" y="0"/>
                      </a:cubicBezTo>
                      <a:cubicBezTo>
                        <a:pt x="60" y="0"/>
                        <a:pt x="0" y="59"/>
                        <a:pt x="0" y="133"/>
                      </a:cubicBezTo>
                      <a:cubicBezTo>
                        <a:pt x="0" y="853"/>
                        <a:pt x="0" y="853"/>
                        <a:pt x="0" y="853"/>
                      </a:cubicBezTo>
                      <a:cubicBezTo>
                        <a:pt x="0" y="926"/>
                        <a:pt x="60" y="985"/>
                        <a:pt x="133" y="985"/>
                      </a:cubicBezTo>
                      <a:cubicBezTo>
                        <a:pt x="133" y="985"/>
                        <a:pt x="133" y="985"/>
                        <a:pt x="133" y="985"/>
                      </a:cubicBezTo>
                      <a:cubicBezTo>
                        <a:pt x="206" y="985"/>
                        <a:pt x="266" y="926"/>
                        <a:pt x="266" y="853"/>
                      </a:cubicBezTo>
                      <a:cubicBezTo>
                        <a:pt x="266" y="133"/>
                        <a:pt x="266" y="133"/>
                        <a:pt x="266" y="133"/>
                      </a:cubicBezTo>
                      <a:cubicBezTo>
                        <a:pt x="266" y="59"/>
                        <a:pt x="206" y="0"/>
                        <a:pt x="1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grpSp>
      <p:grpSp>
        <p:nvGrpSpPr>
          <p:cNvPr id="232" name="Group 231">
            <a:extLst>
              <a:ext uri="{FF2B5EF4-FFF2-40B4-BE49-F238E27FC236}">
                <a16:creationId xmlns:a16="http://schemas.microsoft.com/office/drawing/2014/main" id="{0028D03A-8D88-C040-BF42-ECE4D83A782B}"/>
              </a:ext>
            </a:extLst>
          </p:cNvPr>
          <p:cNvGrpSpPr/>
          <p:nvPr/>
        </p:nvGrpSpPr>
        <p:grpSpPr>
          <a:xfrm>
            <a:off x="1817508" y="1675445"/>
            <a:ext cx="1223907" cy="684617"/>
            <a:chOff x="1734078" y="1788605"/>
            <a:chExt cx="1223907" cy="684617"/>
          </a:xfrm>
        </p:grpSpPr>
        <p:sp>
          <p:nvSpPr>
            <p:cNvPr id="233" name="Rectangle 232">
              <a:extLst>
                <a:ext uri="{FF2B5EF4-FFF2-40B4-BE49-F238E27FC236}">
                  <a16:creationId xmlns:a16="http://schemas.microsoft.com/office/drawing/2014/main" id="{AA541828-BA66-8C4C-A6BC-92199BF77A80}"/>
                </a:ext>
              </a:extLst>
            </p:cNvPr>
            <p:cNvSpPr/>
            <p:nvPr/>
          </p:nvSpPr>
          <p:spPr>
            <a:xfrm>
              <a:off x="1761403" y="1977975"/>
              <a:ext cx="858051" cy="457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234" name="Group 233">
              <a:extLst>
                <a:ext uri="{FF2B5EF4-FFF2-40B4-BE49-F238E27FC236}">
                  <a16:creationId xmlns:a16="http://schemas.microsoft.com/office/drawing/2014/main" id="{81FF0F64-858B-E14D-86BC-71BC28C0D027}"/>
                </a:ext>
              </a:extLst>
            </p:cNvPr>
            <p:cNvGrpSpPr/>
            <p:nvPr/>
          </p:nvGrpSpPr>
          <p:grpSpPr>
            <a:xfrm>
              <a:off x="1734078" y="1788605"/>
              <a:ext cx="1223907" cy="684617"/>
              <a:chOff x="5722180" y="6462"/>
              <a:chExt cx="957263" cy="535464"/>
            </a:xfrm>
          </p:grpSpPr>
          <p:grpSp>
            <p:nvGrpSpPr>
              <p:cNvPr id="235" name="Group 234">
                <a:extLst>
                  <a:ext uri="{FF2B5EF4-FFF2-40B4-BE49-F238E27FC236}">
                    <a16:creationId xmlns:a16="http://schemas.microsoft.com/office/drawing/2014/main" id="{B4B76FBA-F8BC-3440-B485-7CD52CA5BF80}"/>
                  </a:ext>
                </a:extLst>
              </p:cNvPr>
              <p:cNvGrpSpPr/>
              <p:nvPr/>
            </p:nvGrpSpPr>
            <p:grpSpPr>
              <a:xfrm>
                <a:off x="5964638" y="191709"/>
                <a:ext cx="225528" cy="343060"/>
                <a:chOff x="5690318" y="191709"/>
                <a:chExt cx="225528" cy="343060"/>
              </a:xfrm>
              <a:solidFill>
                <a:srgbClr val="FBAB18"/>
              </a:solidFill>
            </p:grpSpPr>
            <p:sp>
              <p:nvSpPr>
                <p:cNvPr id="241" name="Freeform 240">
                  <a:extLst>
                    <a:ext uri="{FF2B5EF4-FFF2-40B4-BE49-F238E27FC236}">
                      <a16:creationId xmlns:a16="http://schemas.microsoft.com/office/drawing/2014/main" id="{2CEA6732-AB33-3443-951E-E1DAA903A3BA}"/>
                    </a:ext>
                  </a:extLst>
                </p:cNvPr>
                <p:cNvSpPr>
                  <a:spLocks/>
                </p:cNvSpPr>
                <p:nvPr/>
              </p:nvSpPr>
              <p:spPr bwMode="auto">
                <a:xfrm>
                  <a:off x="5690318" y="361194"/>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42" name="Freeform 7">
                  <a:extLst>
                    <a:ext uri="{FF2B5EF4-FFF2-40B4-BE49-F238E27FC236}">
                      <a16:creationId xmlns:a16="http://schemas.microsoft.com/office/drawing/2014/main" id="{C67B0BB4-D943-A349-8227-36FA69ABD3AC}"/>
                    </a:ext>
                  </a:extLst>
                </p:cNvPr>
                <p:cNvSpPr>
                  <a:spLocks/>
                </p:cNvSpPr>
                <p:nvPr/>
              </p:nvSpPr>
              <p:spPr bwMode="auto">
                <a:xfrm>
                  <a:off x="5735108" y="191709"/>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236" name="Freeform 49">
                <a:extLst>
                  <a:ext uri="{FF2B5EF4-FFF2-40B4-BE49-F238E27FC236}">
                    <a16:creationId xmlns:a16="http://schemas.microsoft.com/office/drawing/2014/main" id="{13AAC101-D515-F74C-A978-24E651D84F7C}"/>
                  </a:ext>
                </a:extLst>
              </p:cNvPr>
              <p:cNvSpPr>
                <a:spLocks/>
              </p:cNvSpPr>
              <p:nvPr/>
            </p:nvSpPr>
            <p:spPr bwMode="auto">
              <a:xfrm>
                <a:off x="6022611" y="21002"/>
                <a:ext cx="111125" cy="111125"/>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37" name="Freeform 50">
                <a:extLst>
                  <a:ext uri="{FF2B5EF4-FFF2-40B4-BE49-F238E27FC236}">
                    <a16:creationId xmlns:a16="http://schemas.microsoft.com/office/drawing/2014/main" id="{48D99537-6EE4-DF44-8017-EF0423829281}"/>
                  </a:ext>
                </a:extLst>
              </p:cNvPr>
              <p:cNvSpPr>
                <a:spLocks/>
              </p:cNvSpPr>
              <p:nvPr/>
            </p:nvSpPr>
            <p:spPr bwMode="auto">
              <a:xfrm>
                <a:off x="6010195" y="6462"/>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38" name="Freeform 51">
                <a:extLst>
                  <a:ext uri="{FF2B5EF4-FFF2-40B4-BE49-F238E27FC236}">
                    <a16:creationId xmlns:a16="http://schemas.microsoft.com/office/drawing/2014/main" id="{72B1A1DF-9AB0-0A48-8F59-A0F057B41091}"/>
                  </a:ext>
                </a:extLst>
              </p:cNvPr>
              <p:cNvSpPr>
                <a:spLocks noEditPoints="1"/>
              </p:cNvSpPr>
              <p:nvPr/>
            </p:nvSpPr>
            <p:spPr bwMode="auto">
              <a:xfrm>
                <a:off x="5722181" y="127588"/>
                <a:ext cx="714864"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39" name="Freeform 52">
                <a:extLst>
                  <a:ext uri="{FF2B5EF4-FFF2-40B4-BE49-F238E27FC236}">
                    <a16:creationId xmlns:a16="http://schemas.microsoft.com/office/drawing/2014/main" id="{C45C326C-1CD5-CC4B-A356-0F20E44C0498}"/>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40" name="Freeform 53">
                <a:extLst>
                  <a:ext uri="{FF2B5EF4-FFF2-40B4-BE49-F238E27FC236}">
                    <a16:creationId xmlns:a16="http://schemas.microsoft.com/office/drawing/2014/main" id="{576A9635-014A-DA4B-AE54-C04E653923FD}"/>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grpSp>
        <p:nvGrpSpPr>
          <p:cNvPr id="243" name="Group 242">
            <a:extLst>
              <a:ext uri="{FF2B5EF4-FFF2-40B4-BE49-F238E27FC236}">
                <a16:creationId xmlns:a16="http://schemas.microsoft.com/office/drawing/2014/main" id="{011A16B6-3EF7-8F48-B9F7-719BB8A6761E}"/>
              </a:ext>
            </a:extLst>
          </p:cNvPr>
          <p:cNvGrpSpPr>
            <a:grpSpLocks noChangeAspect="1"/>
          </p:cNvGrpSpPr>
          <p:nvPr/>
        </p:nvGrpSpPr>
        <p:grpSpPr>
          <a:xfrm>
            <a:off x="2590489" y="2188155"/>
            <a:ext cx="490409" cy="274320"/>
            <a:chOff x="1734078" y="1788605"/>
            <a:chExt cx="1223907" cy="684617"/>
          </a:xfrm>
        </p:grpSpPr>
        <p:sp>
          <p:nvSpPr>
            <p:cNvPr id="245" name="Rectangle 244">
              <a:extLst>
                <a:ext uri="{FF2B5EF4-FFF2-40B4-BE49-F238E27FC236}">
                  <a16:creationId xmlns:a16="http://schemas.microsoft.com/office/drawing/2014/main" id="{38FF1E43-C9E0-B548-9D08-1AE77B3A1E6E}"/>
                </a:ext>
              </a:extLst>
            </p:cNvPr>
            <p:cNvSpPr/>
            <p:nvPr/>
          </p:nvSpPr>
          <p:spPr>
            <a:xfrm>
              <a:off x="1761403" y="1977975"/>
              <a:ext cx="858051" cy="457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246" name="Group 245">
              <a:extLst>
                <a:ext uri="{FF2B5EF4-FFF2-40B4-BE49-F238E27FC236}">
                  <a16:creationId xmlns:a16="http://schemas.microsoft.com/office/drawing/2014/main" id="{25FB75E8-B970-644C-9ABC-18C027ED4F04}"/>
                </a:ext>
              </a:extLst>
            </p:cNvPr>
            <p:cNvGrpSpPr/>
            <p:nvPr/>
          </p:nvGrpSpPr>
          <p:grpSpPr>
            <a:xfrm>
              <a:off x="1734078" y="1788605"/>
              <a:ext cx="1223907" cy="684617"/>
              <a:chOff x="5722180" y="6462"/>
              <a:chExt cx="957263" cy="535464"/>
            </a:xfrm>
          </p:grpSpPr>
          <p:grpSp>
            <p:nvGrpSpPr>
              <p:cNvPr id="247" name="Group 246">
                <a:extLst>
                  <a:ext uri="{FF2B5EF4-FFF2-40B4-BE49-F238E27FC236}">
                    <a16:creationId xmlns:a16="http://schemas.microsoft.com/office/drawing/2014/main" id="{BD82E5B7-0F1B-8B49-8923-4EE7C28EC56E}"/>
                  </a:ext>
                </a:extLst>
              </p:cNvPr>
              <p:cNvGrpSpPr/>
              <p:nvPr/>
            </p:nvGrpSpPr>
            <p:grpSpPr>
              <a:xfrm>
                <a:off x="5964638" y="191709"/>
                <a:ext cx="225528" cy="343060"/>
                <a:chOff x="5690318" y="191709"/>
                <a:chExt cx="225528" cy="343060"/>
              </a:xfrm>
              <a:solidFill>
                <a:srgbClr val="FBAB18"/>
              </a:solidFill>
            </p:grpSpPr>
            <p:sp>
              <p:nvSpPr>
                <p:cNvPr id="253" name="Freeform 252">
                  <a:extLst>
                    <a:ext uri="{FF2B5EF4-FFF2-40B4-BE49-F238E27FC236}">
                      <a16:creationId xmlns:a16="http://schemas.microsoft.com/office/drawing/2014/main" id="{738A31A3-2DB1-354B-8C46-8FF46E722607}"/>
                    </a:ext>
                  </a:extLst>
                </p:cNvPr>
                <p:cNvSpPr>
                  <a:spLocks/>
                </p:cNvSpPr>
                <p:nvPr/>
              </p:nvSpPr>
              <p:spPr bwMode="auto">
                <a:xfrm>
                  <a:off x="5690318" y="361194"/>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54" name="Freeform 7">
                  <a:extLst>
                    <a:ext uri="{FF2B5EF4-FFF2-40B4-BE49-F238E27FC236}">
                      <a16:creationId xmlns:a16="http://schemas.microsoft.com/office/drawing/2014/main" id="{E5247938-B98E-FB48-9010-D6D6D3F025FB}"/>
                    </a:ext>
                  </a:extLst>
                </p:cNvPr>
                <p:cNvSpPr>
                  <a:spLocks/>
                </p:cNvSpPr>
                <p:nvPr/>
              </p:nvSpPr>
              <p:spPr bwMode="auto">
                <a:xfrm>
                  <a:off x="5735108" y="191709"/>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248" name="Freeform 49">
                <a:extLst>
                  <a:ext uri="{FF2B5EF4-FFF2-40B4-BE49-F238E27FC236}">
                    <a16:creationId xmlns:a16="http://schemas.microsoft.com/office/drawing/2014/main" id="{45A3F26E-4550-484A-B29B-A9715FA764BE}"/>
                  </a:ext>
                </a:extLst>
              </p:cNvPr>
              <p:cNvSpPr>
                <a:spLocks/>
              </p:cNvSpPr>
              <p:nvPr/>
            </p:nvSpPr>
            <p:spPr bwMode="auto">
              <a:xfrm>
                <a:off x="6022611" y="21002"/>
                <a:ext cx="111125" cy="111125"/>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49" name="Freeform 50">
                <a:extLst>
                  <a:ext uri="{FF2B5EF4-FFF2-40B4-BE49-F238E27FC236}">
                    <a16:creationId xmlns:a16="http://schemas.microsoft.com/office/drawing/2014/main" id="{67882238-A536-6F49-A341-11244B80E5CC}"/>
                  </a:ext>
                </a:extLst>
              </p:cNvPr>
              <p:cNvSpPr>
                <a:spLocks/>
              </p:cNvSpPr>
              <p:nvPr/>
            </p:nvSpPr>
            <p:spPr bwMode="auto">
              <a:xfrm>
                <a:off x="6010195" y="6462"/>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50" name="Freeform 51">
                <a:extLst>
                  <a:ext uri="{FF2B5EF4-FFF2-40B4-BE49-F238E27FC236}">
                    <a16:creationId xmlns:a16="http://schemas.microsoft.com/office/drawing/2014/main" id="{7896735B-49E3-C04F-A776-718134576CA5}"/>
                  </a:ext>
                </a:extLst>
              </p:cNvPr>
              <p:cNvSpPr>
                <a:spLocks noEditPoints="1"/>
              </p:cNvSpPr>
              <p:nvPr/>
            </p:nvSpPr>
            <p:spPr bwMode="auto">
              <a:xfrm>
                <a:off x="5722181" y="127588"/>
                <a:ext cx="714864"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51" name="Freeform 52">
                <a:extLst>
                  <a:ext uri="{FF2B5EF4-FFF2-40B4-BE49-F238E27FC236}">
                    <a16:creationId xmlns:a16="http://schemas.microsoft.com/office/drawing/2014/main" id="{5A239310-DD36-A444-AB76-D91C38A69FB9}"/>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52" name="Freeform 53">
                <a:extLst>
                  <a:ext uri="{FF2B5EF4-FFF2-40B4-BE49-F238E27FC236}">
                    <a16:creationId xmlns:a16="http://schemas.microsoft.com/office/drawing/2014/main" id="{C43E34D1-BFC4-8945-A64F-2A30D5075BCC}"/>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grpSp>
        <p:nvGrpSpPr>
          <p:cNvPr id="255" name="Group 254">
            <a:extLst>
              <a:ext uri="{FF2B5EF4-FFF2-40B4-BE49-F238E27FC236}">
                <a16:creationId xmlns:a16="http://schemas.microsoft.com/office/drawing/2014/main" id="{167FBA46-098C-444B-8994-408726E86432}"/>
              </a:ext>
            </a:extLst>
          </p:cNvPr>
          <p:cNvGrpSpPr>
            <a:grpSpLocks noChangeAspect="1"/>
          </p:cNvGrpSpPr>
          <p:nvPr/>
        </p:nvGrpSpPr>
        <p:grpSpPr>
          <a:xfrm>
            <a:off x="2676074" y="1875148"/>
            <a:ext cx="490409" cy="274320"/>
            <a:chOff x="1734078" y="1788605"/>
            <a:chExt cx="1223907" cy="684617"/>
          </a:xfrm>
        </p:grpSpPr>
        <p:sp>
          <p:nvSpPr>
            <p:cNvPr id="256" name="Rectangle 255">
              <a:extLst>
                <a:ext uri="{FF2B5EF4-FFF2-40B4-BE49-F238E27FC236}">
                  <a16:creationId xmlns:a16="http://schemas.microsoft.com/office/drawing/2014/main" id="{190FCF4C-A4F4-3D49-B830-57C9D177DF47}"/>
                </a:ext>
              </a:extLst>
            </p:cNvPr>
            <p:cNvSpPr/>
            <p:nvPr/>
          </p:nvSpPr>
          <p:spPr>
            <a:xfrm>
              <a:off x="1761403" y="1977975"/>
              <a:ext cx="858051" cy="457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257" name="Group 256">
              <a:extLst>
                <a:ext uri="{FF2B5EF4-FFF2-40B4-BE49-F238E27FC236}">
                  <a16:creationId xmlns:a16="http://schemas.microsoft.com/office/drawing/2014/main" id="{DABA2C81-F0FA-4247-AC91-6E05D7395FAD}"/>
                </a:ext>
              </a:extLst>
            </p:cNvPr>
            <p:cNvGrpSpPr/>
            <p:nvPr/>
          </p:nvGrpSpPr>
          <p:grpSpPr>
            <a:xfrm>
              <a:off x="1734078" y="1788605"/>
              <a:ext cx="1223907" cy="684617"/>
              <a:chOff x="5722180" y="6462"/>
              <a:chExt cx="957263" cy="535464"/>
            </a:xfrm>
          </p:grpSpPr>
          <p:grpSp>
            <p:nvGrpSpPr>
              <p:cNvPr id="258" name="Group 257">
                <a:extLst>
                  <a:ext uri="{FF2B5EF4-FFF2-40B4-BE49-F238E27FC236}">
                    <a16:creationId xmlns:a16="http://schemas.microsoft.com/office/drawing/2014/main" id="{CBD1CEB9-98BB-3B4D-A584-68C1BA75197F}"/>
                  </a:ext>
                </a:extLst>
              </p:cNvPr>
              <p:cNvGrpSpPr/>
              <p:nvPr/>
            </p:nvGrpSpPr>
            <p:grpSpPr>
              <a:xfrm>
                <a:off x="5964638" y="191709"/>
                <a:ext cx="225528" cy="343060"/>
                <a:chOff x="5690318" y="191709"/>
                <a:chExt cx="225528" cy="343060"/>
              </a:xfrm>
              <a:solidFill>
                <a:srgbClr val="FBAB18"/>
              </a:solidFill>
            </p:grpSpPr>
            <p:sp>
              <p:nvSpPr>
                <p:cNvPr id="274" name="Freeform 273">
                  <a:extLst>
                    <a:ext uri="{FF2B5EF4-FFF2-40B4-BE49-F238E27FC236}">
                      <a16:creationId xmlns:a16="http://schemas.microsoft.com/office/drawing/2014/main" id="{D9CF5A17-6C71-F744-92D4-431B222A1C8E}"/>
                    </a:ext>
                  </a:extLst>
                </p:cNvPr>
                <p:cNvSpPr>
                  <a:spLocks/>
                </p:cNvSpPr>
                <p:nvPr/>
              </p:nvSpPr>
              <p:spPr bwMode="auto">
                <a:xfrm>
                  <a:off x="5690318" y="361194"/>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09" name="Freeform 7">
                  <a:extLst>
                    <a:ext uri="{FF2B5EF4-FFF2-40B4-BE49-F238E27FC236}">
                      <a16:creationId xmlns:a16="http://schemas.microsoft.com/office/drawing/2014/main" id="{2DE37AC4-A966-8347-A4DF-B5C000A72261}"/>
                    </a:ext>
                  </a:extLst>
                </p:cNvPr>
                <p:cNvSpPr>
                  <a:spLocks/>
                </p:cNvSpPr>
                <p:nvPr/>
              </p:nvSpPr>
              <p:spPr bwMode="auto">
                <a:xfrm>
                  <a:off x="5735108" y="191709"/>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259" name="Freeform 49">
                <a:extLst>
                  <a:ext uri="{FF2B5EF4-FFF2-40B4-BE49-F238E27FC236}">
                    <a16:creationId xmlns:a16="http://schemas.microsoft.com/office/drawing/2014/main" id="{8B6E96B9-32CD-E648-A56E-2B837BB82FA7}"/>
                  </a:ext>
                </a:extLst>
              </p:cNvPr>
              <p:cNvSpPr>
                <a:spLocks/>
              </p:cNvSpPr>
              <p:nvPr/>
            </p:nvSpPr>
            <p:spPr bwMode="auto">
              <a:xfrm>
                <a:off x="6022611" y="21002"/>
                <a:ext cx="111125" cy="111125"/>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69" name="Freeform 50">
                <a:extLst>
                  <a:ext uri="{FF2B5EF4-FFF2-40B4-BE49-F238E27FC236}">
                    <a16:creationId xmlns:a16="http://schemas.microsoft.com/office/drawing/2014/main" id="{9B041FDA-E7EC-C04F-BAFE-EC85702FE7D9}"/>
                  </a:ext>
                </a:extLst>
              </p:cNvPr>
              <p:cNvSpPr>
                <a:spLocks/>
              </p:cNvSpPr>
              <p:nvPr/>
            </p:nvSpPr>
            <p:spPr bwMode="auto">
              <a:xfrm>
                <a:off x="6010195" y="6462"/>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70" name="Freeform 51">
                <a:extLst>
                  <a:ext uri="{FF2B5EF4-FFF2-40B4-BE49-F238E27FC236}">
                    <a16:creationId xmlns:a16="http://schemas.microsoft.com/office/drawing/2014/main" id="{A4E64CA4-7EFD-2C45-A4DD-BDB7B992ACF9}"/>
                  </a:ext>
                </a:extLst>
              </p:cNvPr>
              <p:cNvSpPr>
                <a:spLocks noEditPoints="1"/>
              </p:cNvSpPr>
              <p:nvPr/>
            </p:nvSpPr>
            <p:spPr bwMode="auto">
              <a:xfrm>
                <a:off x="5722181" y="127588"/>
                <a:ext cx="714864"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71" name="Freeform 52">
                <a:extLst>
                  <a:ext uri="{FF2B5EF4-FFF2-40B4-BE49-F238E27FC236}">
                    <a16:creationId xmlns:a16="http://schemas.microsoft.com/office/drawing/2014/main" id="{61857273-54F8-E94F-9A5A-81F9991BD60A}"/>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73" name="Freeform 53">
                <a:extLst>
                  <a:ext uri="{FF2B5EF4-FFF2-40B4-BE49-F238E27FC236}">
                    <a16:creationId xmlns:a16="http://schemas.microsoft.com/office/drawing/2014/main" id="{7D44FEEB-CE43-5A4A-8228-443B9EB324D5}"/>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grpSp>
        <p:nvGrpSpPr>
          <p:cNvPr id="310" name="Group 309">
            <a:extLst>
              <a:ext uri="{FF2B5EF4-FFF2-40B4-BE49-F238E27FC236}">
                <a16:creationId xmlns:a16="http://schemas.microsoft.com/office/drawing/2014/main" id="{B03DC5CD-D7E6-2D42-A943-B8B5F151F63B}"/>
              </a:ext>
            </a:extLst>
          </p:cNvPr>
          <p:cNvGrpSpPr/>
          <p:nvPr/>
        </p:nvGrpSpPr>
        <p:grpSpPr>
          <a:xfrm>
            <a:off x="1735533" y="2198789"/>
            <a:ext cx="365760" cy="365760"/>
            <a:chOff x="4346819" y="3076313"/>
            <a:chExt cx="914400" cy="914400"/>
          </a:xfrm>
        </p:grpSpPr>
        <p:sp>
          <p:nvSpPr>
            <p:cNvPr id="311" name="Oval 310">
              <a:extLst>
                <a:ext uri="{FF2B5EF4-FFF2-40B4-BE49-F238E27FC236}">
                  <a16:creationId xmlns:a16="http://schemas.microsoft.com/office/drawing/2014/main" id="{6451BF5E-8EF1-304F-95E8-C74A1008F606}"/>
                </a:ext>
              </a:extLst>
            </p:cNvPr>
            <p:cNvSpPr/>
            <p:nvPr/>
          </p:nvSpPr>
          <p:spPr>
            <a:xfrm>
              <a:off x="4346819" y="3076313"/>
              <a:ext cx="914400" cy="914400"/>
            </a:xfrm>
            <a:prstGeom prst="ellipse">
              <a:avLst/>
            </a:prstGeom>
            <a:solidFill>
              <a:schemeClr val="bg1"/>
            </a:solid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nvGrpSpPr>
            <p:cNvPr id="312" name="Group 144">
              <a:extLst>
                <a:ext uri="{FF2B5EF4-FFF2-40B4-BE49-F238E27FC236}">
                  <a16:creationId xmlns:a16="http://schemas.microsoft.com/office/drawing/2014/main" id="{1DDAD8A2-1C79-3144-AE56-867050CA4EE0}"/>
                </a:ext>
              </a:extLst>
            </p:cNvPr>
            <p:cNvGrpSpPr>
              <a:grpSpLocks noChangeAspect="1"/>
            </p:cNvGrpSpPr>
            <p:nvPr/>
          </p:nvGrpSpPr>
          <p:grpSpPr bwMode="auto">
            <a:xfrm>
              <a:off x="4539699" y="3283401"/>
              <a:ext cx="528639" cy="446958"/>
              <a:chOff x="1261" y="240"/>
              <a:chExt cx="3236" cy="2736"/>
            </a:xfrm>
          </p:grpSpPr>
          <p:sp>
            <p:nvSpPr>
              <p:cNvPr id="313" name="Freeform 145">
                <a:extLst>
                  <a:ext uri="{FF2B5EF4-FFF2-40B4-BE49-F238E27FC236}">
                    <a16:creationId xmlns:a16="http://schemas.microsoft.com/office/drawing/2014/main" id="{4E1D6470-BDA3-C349-954C-A02CA392D9AE}"/>
                  </a:ext>
                </a:extLst>
              </p:cNvPr>
              <p:cNvSpPr>
                <a:spLocks/>
              </p:cNvSpPr>
              <p:nvPr/>
            </p:nvSpPr>
            <p:spPr bwMode="auto">
              <a:xfrm>
                <a:off x="1261" y="240"/>
                <a:ext cx="3236" cy="2736"/>
              </a:xfrm>
              <a:custGeom>
                <a:avLst/>
                <a:gdLst>
                  <a:gd name="T0" fmla="*/ 1205 w 2644"/>
                  <a:gd name="T1" fmla="*/ 90 h 2290"/>
                  <a:gd name="T2" fmla="*/ 52 w 2644"/>
                  <a:gd name="T3" fmla="*/ 2087 h 2290"/>
                  <a:gd name="T4" fmla="*/ 169 w 2644"/>
                  <a:gd name="T5" fmla="*/ 2290 h 2290"/>
                  <a:gd name="T6" fmla="*/ 2475 w 2644"/>
                  <a:gd name="T7" fmla="*/ 2290 h 2290"/>
                  <a:gd name="T8" fmla="*/ 2592 w 2644"/>
                  <a:gd name="T9" fmla="*/ 2087 h 2290"/>
                  <a:gd name="T10" fmla="*/ 1439 w 2644"/>
                  <a:gd name="T11" fmla="*/ 90 h 2290"/>
                  <a:gd name="T12" fmla="*/ 1205 w 2644"/>
                  <a:gd name="T13" fmla="*/ 90 h 2290"/>
                </a:gdLst>
                <a:ahLst/>
                <a:cxnLst>
                  <a:cxn ang="0">
                    <a:pos x="T0" y="T1"/>
                  </a:cxn>
                  <a:cxn ang="0">
                    <a:pos x="T2" y="T3"/>
                  </a:cxn>
                  <a:cxn ang="0">
                    <a:pos x="T4" y="T5"/>
                  </a:cxn>
                  <a:cxn ang="0">
                    <a:pos x="T6" y="T7"/>
                  </a:cxn>
                  <a:cxn ang="0">
                    <a:pos x="T8" y="T9"/>
                  </a:cxn>
                  <a:cxn ang="0">
                    <a:pos x="T10" y="T11"/>
                  </a:cxn>
                  <a:cxn ang="0">
                    <a:pos x="T12" y="T13"/>
                  </a:cxn>
                </a:cxnLst>
                <a:rect l="0" t="0" r="r" b="b"/>
                <a:pathLst>
                  <a:path w="2644" h="2290">
                    <a:moveTo>
                      <a:pt x="1205" y="90"/>
                    </a:moveTo>
                    <a:cubicBezTo>
                      <a:pt x="52" y="2087"/>
                      <a:pt x="52" y="2087"/>
                      <a:pt x="52" y="2087"/>
                    </a:cubicBezTo>
                    <a:cubicBezTo>
                      <a:pt x="0" y="2177"/>
                      <a:pt x="65" y="2290"/>
                      <a:pt x="169" y="2290"/>
                    </a:cubicBezTo>
                    <a:cubicBezTo>
                      <a:pt x="2475" y="2290"/>
                      <a:pt x="2475" y="2290"/>
                      <a:pt x="2475" y="2290"/>
                    </a:cubicBezTo>
                    <a:cubicBezTo>
                      <a:pt x="2579" y="2290"/>
                      <a:pt x="2644" y="2177"/>
                      <a:pt x="2592" y="2087"/>
                    </a:cubicBezTo>
                    <a:cubicBezTo>
                      <a:pt x="1439" y="90"/>
                      <a:pt x="1439" y="90"/>
                      <a:pt x="1439" y="90"/>
                    </a:cubicBezTo>
                    <a:cubicBezTo>
                      <a:pt x="1387" y="0"/>
                      <a:pt x="1257" y="0"/>
                      <a:pt x="1205" y="9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4" name="Oval 146">
                <a:extLst>
                  <a:ext uri="{FF2B5EF4-FFF2-40B4-BE49-F238E27FC236}">
                    <a16:creationId xmlns:a16="http://schemas.microsoft.com/office/drawing/2014/main" id="{55A661BD-0956-4541-A55E-A6B57741ADCC}"/>
                  </a:ext>
                </a:extLst>
              </p:cNvPr>
              <p:cNvSpPr>
                <a:spLocks noChangeArrowheads="1"/>
              </p:cNvSpPr>
              <p:nvPr/>
            </p:nvSpPr>
            <p:spPr bwMode="auto">
              <a:xfrm>
                <a:off x="2696" y="2323"/>
                <a:ext cx="367" cy="35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5" name="Freeform 147">
                <a:extLst>
                  <a:ext uri="{FF2B5EF4-FFF2-40B4-BE49-F238E27FC236}">
                    <a16:creationId xmlns:a16="http://schemas.microsoft.com/office/drawing/2014/main" id="{AFDC4E7D-4551-9E4A-BE4B-D887B0DE2711}"/>
                  </a:ext>
                </a:extLst>
              </p:cNvPr>
              <p:cNvSpPr>
                <a:spLocks/>
              </p:cNvSpPr>
              <p:nvPr/>
            </p:nvSpPr>
            <p:spPr bwMode="auto">
              <a:xfrm>
                <a:off x="2717" y="904"/>
                <a:ext cx="325" cy="1177"/>
              </a:xfrm>
              <a:custGeom>
                <a:avLst/>
                <a:gdLst>
                  <a:gd name="T0" fmla="*/ 133 w 266"/>
                  <a:gd name="T1" fmla="*/ 0 h 985"/>
                  <a:gd name="T2" fmla="*/ 133 w 266"/>
                  <a:gd name="T3" fmla="*/ 0 h 985"/>
                  <a:gd name="T4" fmla="*/ 0 w 266"/>
                  <a:gd name="T5" fmla="*/ 133 h 985"/>
                  <a:gd name="T6" fmla="*/ 0 w 266"/>
                  <a:gd name="T7" fmla="*/ 853 h 985"/>
                  <a:gd name="T8" fmla="*/ 133 w 266"/>
                  <a:gd name="T9" fmla="*/ 985 h 985"/>
                  <a:gd name="T10" fmla="*/ 133 w 266"/>
                  <a:gd name="T11" fmla="*/ 985 h 985"/>
                  <a:gd name="T12" fmla="*/ 266 w 266"/>
                  <a:gd name="T13" fmla="*/ 853 h 985"/>
                  <a:gd name="T14" fmla="*/ 266 w 266"/>
                  <a:gd name="T15" fmla="*/ 133 h 985"/>
                  <a:gd name="T16" fmla="*/ 133 w 266"/>
                  <a:gd name="T17"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985">
                    <a:moveTo>
                      <a:pt x="133" y="0"/>
                    </a:moveTo>
                    <a:cubicBezTo>
                      <a:pt x="133" y="0"/>
                      <a:pt x="133" y="0"/>
                      <a:pt x="133" y="0"/>
                    </a:cubicBezTo>
                    <a:cubicBezTo>
                      <a:pt x="60" y="0"/>
                      <a:pt x="0" y="59"/>
                      <a:pt x="0" y="133"/>
                    </a:cubicBezTo>
                    <a:cubicBezTo>
                      <a:pt x="0" y="853"/>
                      <a:pt x="0" y="853"/>
                      <a:pt x="0" y="853"/>
                    </a:cubicBezTo>
                    <a:cubicBezTo>
                      <a:pt x="0" y="926"/>
                      <a:pt x="60" y="985"/>
                      <a:pt x="133" y="985"/>
                    </a:cubicBezTo>
                    <a:cubicBezTo>
                      <a:pt x="133" y="985"/>
                      <a:pt x="133" y="985"/>
                      <a:pt x="133" y="985"/>
                    </a:cubicBezTo>
                    <a:cubicBezTo>
                      <a:pt x="206" y="985"/>
                      <a:pt x="266" y="926"/>
                      <a:pt x="266" y="853"/>
                    </a:cubicBezTo>
                    <a:cubicBezTo>
                      <a:pt x="266" y="133"/>
                      <a:pt x="266" y="133"/>
                      <a:pt x="266" y="133"/>
                    </a:cubicBezTo>
                    <a:cubicBezTo>
                      <a:pt x="266" y="59"/>
                      <a:pt x="206" y="0"/>
                      <a:pt x="1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grpSp>
        <p:nvGrpSpPr>
          <p:cNvPr id="316" name="Group 315">
            <a:extLst>
              <a:ext uri="{FF2B5EF4-FFF2-40B4-BE49-F238E27FC236}">
                <a16:creationId xmlns:a16="http://schemas.microsoft.com/office/drawing/2014/main" id="{88296D50-FD74-CB46-BC0B-9BA44DA8F0D3}"/>
              </a:ext>
            </a:extLst>
          </p:cNvPr>
          <p:cNvGrpSpPr/>
          <p:nvPr/>
        </p:nvGrpSpPr>
        <p:grpSpPr>
          <a:xfrm>
            <a:off x="1248677" y="3074489"/>
            <a:ext cx="751885" cy="725488"/>
            <a:chOff x="1248869" y="3138758"/>
            <a:chExt cx="751885" cy="725488"/>
          </a:xfrm>
        </p:grpSpPr>
        <p:grpSp>
          <p:nvGrpSpPr>
            <p:cNvPr id="317" name="Group 316">
              <a:extLst>
                <a:ext uri="{FF2B5EF4-FFF2-40B4-BE49-F238E27FC236}">
                  <a16:creationId xmlns:a16="http://schemas.microsoft.com/office/drawing/2014/main" id="{5B2F04F6-BCD3-474A-A5E7-C8DB511486E7}"/>
                </a:ext>
              </a:extLst>
            </p:cNvPr>
            <p:cNvGrpSpPr/>
            <p:nvPr/>
          </p:nvGrpSpPr>
          <p:grpSpPr>
            <a:xfrm rot="13257523">
              <a:off x="1275266" y="3138758"/>
              <a:ext cx="725488" cy="725488"/>
              <a:chOff x="3709988" y="2510630"/>
              <a:chExt cx="725488" cy="725488"/>
            </a:xfrm>
          </p:grpSpPr>
          <p:sp>
            <p:nvSpPr>
              <p:cNvPr id="371" name="Oval 101">
                <a:extLst>
                  <a:ext uri="{FF2B5EF4-FFF2-40B4-BE49-F238E27FC236}">
                    <a16:creationId xmlns:a16="http://schemas.microsoft.com/office/drawing/2014/main" id="{DA3C9185-2014-5D47-ADF8-248D98A1C174}"/>
                  </a:ext>
                </a:extLst>
              </p:cNvPr>
              <p:cNvSpPr>
                <a:spLocks noChangeArrowheads="1"/>
              </p:cNvSpPr>
              <p:nvPr/>
            </p:nvSpPr>
            <p:spPr bwMode="auto">
              <a:xfrm>
                <a:off x="3709988" y="2510630"/>
                <a:ext cx="725488" cy="725488"/>
              </a:xfrm>
              <a:prstGeom prst="ellipse">
                <a:avLst/>
              </a:prstGeom>
              <a:noFill/>
              <a:ln w="50800">
                <a:solidFill>
                  <a:srgbClr val="FFFFFF">
                    <a:lumMod val="85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72" name="Line 102">
                <a:extLst>
                  <a:ext uri="{FF2B5EF4-FFF2-40B4-BE49-F238E27FC236}">
                    <a16:creationId xmlns:a16="http://schemas.microsoft.com/office/drawing/2014/main" id="{404C57B6-663D-6840-9653-B0311E32FE59}"/>
                  </a:ext>
                </a:extLst>
              </p:cNvPr>
              <p:cNvSpPr>
                <a:spLocks noChangeShapeType="1"/>
              </p:cNvSpPr>
              <p:nvPr/>
            </p:nvSpPr>
            <p:spPr bwMode="auto">
              <a:xfrm>
                <a:off x="4432299" y="251063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73" name="Line 103">
                <a:extLst>
                  <a:ext uri="{FF2B5EF4-FFF2-40B4-BE49-F238E27FC236}">
                    <a16:creationId xmlns:a16="http://schemas.microsoft.com/office/drawing/2014/main" id="{3DC00B8A-3CF9-8A46-A447-FCF60CE84A7F}"/>
                  </a:ext>
                </a:extLst>
              </p:cNvPr>
              <p:cNvSpPr>
                <a:spLocks noChangeShapeType="1"/>
              </p:cNvSpPr>
              <p:nvPr/>
            </p:nvSpPr>
            <p:spPr bwMode="auto">
              <a:xfrm>
                <a:off x="4432299" y="2510630"/>
                <a:ext cx="0" cy="0"/>
              </a:xfrm>
              <a:prstGeom prst="line">
                <a:avLst/>
              </a:prstGeom>
              <a:noFill/>
              <a:ln w="47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74" name="Line 104">
                <a:extLst>
                  <a:ext uri="{FF2B5EF4-FFF2-40B4-BE49-F238E27FC236}">
                    <a16:creationId xmlns:a16="http://schemas.microsoft.com/office/drawing/2014/main" id="{03F07F90-E30C-BB40-98BE-068F9D1F54A3}"/>
                  </a:ext>
                </a:extLst>
              </p:cNvPr>
              <p:cNvSpPr>
                <a:spLocks noChangeShapeType="1"/>
              </p:cNvSpPr>
              <p:nvPr/>
            </p:nvSpPr>
            <p:spPr bwMode="auto">
              <a:xfrm>
                <a:off x="4071939" y="251063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75" name="Line 105">
                <a:extLst>
                  <a:ext uri="{FF2B5EF4-FFF2-40B4-BE49-F238E27FC236}">
                    <a16:creationId xmlns:a16="http://schemas.microsoft.com/office/drawing/2014/main" id="{DE3057BF-2BC3-564B-8DAD-63FED589DB6D}"/>
                  </a:ext>
                </a:extLst>
              </p:cNvPr>
              <p:cNvSpPr>
                <a:spLocks noChangeShapeType="1"/>
              </p:cNvSpPr>
              <p:nvPr/>
            </p:nvSpPr>
            <p:spPr bwMode="auto">
              <a:xfrm>
                <a:off x="4071938" y="2510630"/>
                <a:ext cx="0" cy="0"/>
              </a:xfrm>
              <a:prstGeom prst="line">
                <a:avLst/>
              </a:prstGeom>
              <a:noFill/>
              <a:ln w="47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76" name="Freeform 106">
                <a:extLst>
                  <a:ext uri="{FF2B5EF4-FFF2-40B4-BE49-F238E27FC236}">
                    <a16:creationId xmlns:a16="http://schemas.microsoft.com/office/drawing/2014/main" id="{38CABCD8-1959-B449-BB11-38917CFC9D11}"/>
                  </a:ext>
                </a:extLst>
              </p:cNvPr>
              <p:cNvSpPr>
                <a:spLocks/>
              </p:cNvSpPr>
              <p:nvPr/>
            </p:nvSpPr>
            <p:spPr bwMode="auto">
              <a:xfrm>
                <a:off x="4071938" y="2510631"/>
                <a:ext cx="360363" cy="361950"/>
              </a:xfrm>
              <a:custGeom>
                <a:avLst/>
                <a:gdLst>
                  <a:gd name="T0" fmla="*/ 0 w 132"/>
                  <a:gd name="T1" fmla="*/ 0 h 133"/>
                  <a:gd name="T2" fmla="*/ 132 w 132"/>
                  <a:gd name="T3" fmla="*/ 133 h 133"/>
                  <a:gd name="T4" fmla="*/ 132 w 132"/>
                  <a:gd name="T5" fmla="*/ 133 h 133"/>
                </a:gdLst>
                <a:ahLst/>
                <a:cxnLst>
                  <a:cxn ang="0">
                    <a:pos x="T0" y="T1"/>
                  </a:cxn>
                  <a:cxn ang="0">
                    <a:pos x="T2" y="T3"/>
                  </a:cxn>
                  <a:cxn ang="0">
                    <a:pos x="T4" y="T5"/>
                  </a:cxn>
                </a:cxnLst>
                <a:rect l="0" t="0" r="r" b="b"/>
                <a:pathLst>
                  <a:path w="132" h="133">
                    <a:moveTo>
                      <a:pt x="0" y="0"/>
                    </a:moveTo>
                    <a:cubicBezTo>
                      <a:pt x="73" y="0"/>
                      <a:pt x="132" y="60"/>
                      <a:pt x="132" y="133"/>
                    </a:cubicBezTo>
                    <a:cubicBezTo>
                      <a:pt x="132" y="133"/>
                      <a:pt x="132" y="133"/>
                      <a:pt x="132" y="133"/>
                    </a:cubicBezTo>
                  </a:path>
                </a:pathLst>
              </a:custGeom>
              <a:noFill/>
              <a:ln w="50800" cap="rnd">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nvGrpSpPr>
            <p:cNvPr id="318" name="Group 317">
              <a:extLst>
                <a:ext uri="{FF2B5EF4-FFF2-40B4-BE49-F238E27FC236}">
                  <a16:creationId xmlns:a16="http://schemas.microsoft.com/office/drawing/2014/main" id="{BCED721F-5647-844D-8349-A9E2E6A34832}"/>
                </a:ext>
              </a:extLst>
            </p:cNvPr>
            <p:cNvGrpSpPr>
              <a:grpSpLocks noChangeAspect="1"/>
            </p:cNvGrpSpPr>
            <p:nvPr/>
          </p:nvGrpSpPr>
          <p:grpSpPr>
            <a:xfrm>
              <a:off x="1448552" y="3478223"/>
              <a:ext cx="181027" cy="182880"/>
              <a:chOff x="307246" y="2842580"/>
              <a:chExt cx="626841" cy="633255"/>
            </a:xfrm>
          </p:grpSpPr>
          <p:sp>
            <p:nvSpPr>
              <p:cNvPr id="344" name="Freeform 32">
                <a:extLst>
                  <a:ext uri="{FF2B5EF4-FFF2-40B4-BE49-F238E27FC236}">
                    <a16:creationId xmlns:a16="http://schemas.microsoft.com/office/drawing/2014/main" id="{30E8A102-E251-5841-932F-662F79A5FD3C}"/>
                  </a:ext>
                </a:extLst>
              </p:cNvPr>
              <p:cNvSpPr>
                <a:spLocks/>
              </p:cNvSpPr>
              <p:nvPr/>
            </p:nvSpPr>
            <p:spPr bwMode="auto">
              <a:xfrm>
                <a:off x="355359" y="3381900"/>
                <a:ext cx="531990" cy="93935"/>
              </a:xfrm>
              <a:custGeom>
                <a:avLst/>
                <a:gdLst>
                  <a:gd name="T0" fmla="*/ 446 w 489"/>
                  <a:gd name="T1" fmla="*/ 0 h 86"/>
                  <a:gd name="T2" fmla="*/ 43 w 489"/>
                  <a:gd name="T3" fmla="*/ 0 h 86"/>
                  <a:gd name="T4" fmla="*/ 43 w 489"/>
                  <a:gd name="T5" fmla="*/ 43 h 86"/>
                  <a:gd name="T6" fmla="*/ 0 w 489"/>
                  <a:gd name="T7" fmla="*/ 86 h 86"/>
                  <a:gd name="T8" fmla="*/ 489 w 489"/>
                  <a:gd name="T9" fmla="*/ 86 h 86"/>
                  <a:gd name="T10" fmla="*/ 446 w 489"/>
                  <a:gd name="T11" fmla="*/ 43 h 86"/>
                  <a:gd name="T12" fmla="*/ 446 w 489"/>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489" h="86">
                    <a:moveTo>
                      <a:pt x="446" y="0"/>
                    </a:moveTo>
                    <a:cubicBezTo>
                      <a:pt x="43" y="0"/>
                      <a:pt x="43" y="0"/>
                      <a:pt x="43" y="0"/>
                    </a:cubicBezTo>
                    <a:cubicBezTo>
                      <a:pt x="43" y="43"/>
                      <a:pt x="43" y="43"/>
                      <a:pt x="43" y="43"/>
                    </a:cubicBezTo>
                    <a:cubicBezTo>
                      <a:pt x="43" y="67"/>
                      <a:pt x="23" y="86"/>
                      <a:pt x="0" y="86"/>
                    </a:cubicBezTo>
                    <a:cubicBezTo>
                      <a:pt x="489" y="86"/>
                      <a:pt x="489" y="86"/>
                      <a:pt x="489" y="86"/>
                    </a:cubicBezTo>
                    <a:cubicBezTo>
                      <a:pt x="465" y="86"/>
                      <a:pt x="446" y="67"/>
                      <a:pt x="446" y="43"/>
                    </a:cubicBezTo>
                    <a:cubicBezTo>
                      <a:pt x="446" y="0"/>
                      <a:pt x="446" y="0"/>
                      <a:pt x="446"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6" name="Freeform 34">
                <a:extLst>
                  <a:ext uri="{FF2B5EF4-FFF2-40B4-BE49-F238E27FC236}">
                    <a16:creationId xmlns:a16="http://schemas.microsoft.com/office/drawing/2014/main" id="{B519A3C6-715D-B94C-A80B-8FC413BCA1C8}"/>
                  </a:ext>
                </a:extLst>
              </p:cNvPr>
              <p:cNvSpPr>
                <a:spLocks/>
              </p:cNvSpPr>
              <p:nvPr/>
            </p:nvSpPr>
            <p:spPr bwMode="auto">
              <a:xfrm>
                <a:off x="307246" y="3230688"/>
                <a:ext cx="94851" cy="197950"/>
              </a:xfrm>
              <a:custGeom>
                <a:avLst/>
                <a:gdLst>
                  <a:gd name="T0" fmla="*/ 43 w 87"/>
                  <a:gd name="T1" fmla="*/ 0 h 182"/>
                  <a:gd name="T2" fmla="*/ 17 w 87"/>
                  <a:gd name="T3" fmla="*/ 10 h 182"/>
                  <a:gd name="T4" fmla="*/ 7 w 87"/>
                  <a:gd name="T5" fmla="*/ 20 h 182"/>
                  <a:gd name="T6" fmla="*/ 0 w 87"/>
                  <a:gd name="T7" fmla="*/ 44 h 182"/>
                  <a:gd name="T8" fmla="*/ 0 w 87"/>
                  <a:gd name="T9" fmla="*/ 182 h 182"/>
                  <a:gd name="T10" fmla="*/ 0 w 87"/>
                  <a:gd name="T11" fmla="*/ 182 h 182"/>
                  <a:gd name="T12" fmla="*/ 43 w 87"/>
                  <a:gd name="T13" fmla="*/ 139 h 182"/>
                  <a:gd name="T14" fmla="*/ 87 w 87"/>
                  <a:gd name="T15" fmla="*/ 139 h 182"/>
                  <a:gd name="T16" fmla="*/ 87 w 87"/>
                  <a:gd name="T17" fmla="*/ 139 h 182"/>
                  <a:gd name="T18" fmla="*/ 87 w 87"/>
                  <a:gd name="T19" fmla="*/ 44 h 182"/>
                  <a:gd name="T20" fmla="*/ 80 w 87"/>
                  <a:gd name="T21" fmla="*/ 20 h 182"/>
                  <a:gd name="T22" fmla="*/ 70 w 87"/>
                  <a:gd name="T23" fmla="*/ 10 h 182"/>
                  <a:gd name="T24" fmla="*/ 43 w 87"/>
                  <a:gd name="T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182">
                    <a:moveTo>
                      <a:pt x="43" y="0"/>
                    </a:moveTo>
                    <a:cubicBezTo>
                      <a:pt x="33" y="0"/>
                      <a:pt x="24" y="4"/>
                      <a:pt x="17" y="10"/>
                    </a:cubicBezTo>
                    <a:cubicBezTo>
                      <a:pt x="13" y="13"/>
                      <a:pt x="10" y="16"/>
                      <a:pt x="7" y="20"/>
                    </a:cubicBezTo>
                    <a:cubicBezTo>
                      <a:pt x="3" y="27"/>
                      <a:pt x="0" y="35"/>
                      <a:pt x="0" y="44"/>
                    </a:cubicBezTo>
                    <a:cubicBezTo>
                      <a:pt x="0" y="182"/>
                      <a:pt x="0" y="182"/>
                      <a:pt x="0" y="182"/>
                    </a:cubicBezTo>
                    <a:cubicBezTo>
                      <a:pt x="0" y="182"/>
                      <a:pt x="0" y="182"/>
                      <a:pt x="0" y="182"/>
                    </a:cubicBezTo>
                    <a:cubicBezTo>
                      <a:pt x="0" y="159"/>
                      <a:pt x="20" y="139"/>
                      <a:pt x="43" y="139"/>
                    </a:cubicBezTo>
                    <a:cubicBezTo>
                      <a:pt x="87" y="139"/>
                      <a:pt x="87" y="139"/>
                      <a:pt x="87" y="139"/>
                    </a:cubicBezTo>
                    <a:cubicBezTo>
                      <a:pt x="87" y="139"/>
                      <a:pt x="87" y="139"/>
                      <a:pt x="87" y="139"/>
                    </a:cubicBezTo>
                    <a:cubicBezTo>
                      <a:pt x="87" y="44"/>
                      <a:pt x="87" y="44"/>
                      <a:pt x="87" y="44"/>
                    </a:cubicBezTo>
                    <a:cubicBezTo>
                      <a:pt x="87" y="35"/>
                      <a:pt x="84" y="27"/>
                      <a:pt x="80" y="20"/>
                    </a:cubicBezTo>
                    <a:cubicBezTo>
                      <a:pt x="77" y="16"/>
                      <a:pt x="74" y="13"/>
                      <a:pt x="70" y="10"/>
                    </a:cubicBezTo>
                    <a:cubicBezTo>
                      <a:pt x="63" y="4"/>
                      <a:pt x="53"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Freeform 38">
                <a:extLst>
                  <a:ext uri="{FF2B5EF4-FFF2-40B4-BE49-F238E27FC236}">
                    <a16:creationId xmlns:a16="http://schemas.microsoft.com/office/drawing/2014/main" id="{77333050-C628-3D4C-A052-3DED3DABDBAA}"/>
                  </a:ext>
                </a:extLst>
              </p:cNvPr>
              <p:cNvSpPr>
                <a:spLocks/>
              </p:cNvSpPr>
              <p:nvPr/>
            </p:nvSpPr>
            <p:spPr bwMode="auto">
              <a:xfrm>
                <a:off x="307246" y="3381900"/>
                <a:ext cx="94851" cy="93935"/>
              </a:xfrm>
              <a:custGeom>
                <a:avLst/>
                <a:gdLst>
                  <a:gd name="T0" fmla="*/ 87 w 87"/>
                  <a:gd name="T1" fmla="*/ 0 h 86"/>
                  <a:gd name="T2" fmla="*/ 43 w 87"/>
                  <a:gd name="T3" fmla="*/ 0 h 86"/>
                  <a:gd name="T4" fmla="*/ 0 w 87"/>
                  <a:gd name="T5" fmla="*/ 43 h 86"/>
                  <a:gd name="T6" fmla="*/ 0 w 87"/>
                  <a:gd name="T7" fmla="*/ 46 h 86"/>
                  <a:gd name="T8" fmla="*/ 2 w 87"/>
                  <a:gd name="T9" fmla="*/ 57 h 86"/>
                  <a:gd name="T10" fmla="*/ 43 w 87"/>
                  <a:gd name="T11" fmla="*/ 86 h 86"/>
                  <a:gd name="T12" fmla="*/ 44 w 87"/>
                  <a:gd name="T13" fmla="*/ 86 h 86"/>
                  <a:gd name="T14" fmla="*/ 87 w 87"/>
                  <a:gd name="T15" fmla="*/ 43 h 86"/>
                  <a:gd name="T16" fmla="*/ 87 w 87"/>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6">
                    <a:moveTo>
                      <a:pt x="87" y="0"/>
                    </a:moveTo>
                    <a:cubicBezTo>
                      <a:pt x="43" y="0"/>
                      <a:pt x="43" y="0"/>
                      <a:pt x="43" y="0"/>
                    </a:cubicBezTo>
                    <a:cubicBezTo>
                      <a:pt x="20" y="0"/>
                      <a:pt x="0" y="20"/>
                      <a:pt x="0" y="43"/>
                    </a:cubicBezTo>
                    <a:cubicBezTo>
                      <a:pt x="0" y="44"/>
                      <a:pt x="0" y="45"/>
                      <a:pt x="0" y="46"/>
                    </a:cubicBezTo>
                    <a:cubicBezTo>
                      <a:pt x="0" y="49"/>
                      <a:pt x="1" y="53"/>
                      <a:pt x="2" y="57"/>
                    </a:cubicBezTo>
                    <a:cubicBezTo>
                      <a:pt x="8" y="74"/>
                      <a:pt x="24" y="86"/>
                      <a:pt x="43" y="86"/>
                    </a:cubicBezTo>
                    <a:cubicBezTo>
                      <a:pt x="44" y="86"/>
                      <a:pt x="44" y="86"/>
                      <a:pt x="44" y="86"/>
                    </a:cubicBezTo>
                    <a:cubicBezTo>
                      <a:pt x="67" y="86"/>
                      <a:pt x="87" y="67"/>
                      <a:pt x="87" y="43"/>
                    </a:cubicBezTo>
                    <a:cubicBezTo>
                      <a:pt x="87" y="0"/>
                      <a:pt x="87" y="0"/>
                      <a:pt x="87"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Freeform 40">
                <a:extLst>
                  <a:ext uri="{FF2B5EF4-FFF2-40B4-BE49-F238E27FC236}">
                    <a16:creationId xmlns:a16="http://schemas.microsoft.com/office/drawing/2014/main" id="{7CE5170E-E50C-3C4F-A86B-297DD4148DAE}"/>
                  </a:ext>
                </a:extLst>
              </p:cNvPr>
              <p:cNvSpPr>
                <a:spLocks/>
              </p:cNvSpPr>
              <p:nvPr/>
            </p:nvSpPr>
            <p:spPr bwMode="auto">
              <a:xfrm>
                <a:off x="840611" y="3230688"/>
                <a:ext cx="93476" cy="197950"/>
              </a:xfrm>
              <a:custGeom>
                <a:avLst/>
                <a:gdLst>
                  <a:gd name="T0" fmla="*/ 43 w 86"/>
                  <a:gd name="T1" fmla="*/ 0 h 182"/>
                  <a:gd name="T2" fmla="*/ 12 w 86"/>
                  <a:gd name="T3" fmla="*/ 13 h 182"/>
                  <a:gd name="T4" fmla="*/ 12 w 86"/>
                  <a:gd name="T5" fmla="*/ 13 h 182"/>
                  <a:gd name="T6" fmla="*/ 12 w 86"/>
                  <a:gd name="T7" fmla="*/ 13 h 182"/>
                  <a:gd name="T8" fmla="*/ 8 w 86"/>
                  <a:gd name="T9" fmla="*/ 18 h 182"/>
                  <a:gd name="T10" fmla="*/ 8 w 86"/>
                  <a:gd name="T11" fmla="*/ 18 h 182"/>
                  <a:gd name="T12" fmla="*/ 8 w 86"/>
                  <a:gd name="T13" fmla="*/ 18 h 182"/>
                  <a:gd name="T14" fmla="*/ 0 w 86"/>
                  <a:gd name="T15" fmla="*/ 44 h 182"/>
                  <a:gd name="T16" fmla="*/ 0 w 86"/>
                  <a:gd name="T17" fmla="*/ 139 h 182"/>
                  <a:gd name="T18" fmla="*/ 43 w 86"/>
                  <a:gd name="T19" fmla="*/ 139 h 182"/>
                  <a:gd name="T20" fmla="*/ 86 w 86"/>
                  <a:gd name="T21" fmla="*/ 182 h 182"/>
                  <a:gd name="T22" fmla="*/ 86 w 86"/>
                  <a:gd name="T23" fmla="*/ 182 h 182"/>
                  <a:gd name="T24" fmla="*/ 86 w 86"/>
                  <a:gd name="T25" fmla="*/ 44 h 182"/>
                  <a:gd name="T26" fmla="*/ 43 w 86"/>
                  <a:gd name="T2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82">
                    <a:moveTo>
                      <a:pt x="43" y="0"/>
                    </a:moveTo>
                    <a:cubicBezTo>
                      <a:pt x="31" y="0"/>
                      <a:pt x="20" y="5"/>
                      <a:pt x="12" y="13"/>
                    </a:cubicBezTo>
                    <a:cubicBezTo>
                      <a:pt x="12" y="13"/>
                      <a:pt x="12" y="13"/>
                      <a:pt x="12" y="13"/>
                    </a:cubicBezTo>
                    <a:cubicBezTo>
                      <a:pt x="12" y="13"/>
                      <a:pt x="12" y="13"/>
                      <a:pt x="12" y="13"/>
                    </a:cubicBezTo>
                    <a:cubicBezTo>
                      <a:pt x="11" y="15"/>
                      <a:pt x="10" y="16"/>
                      <a:pt x="8" y="18"/>
                    </a:cubicBezTo>
                    <a:cubicBezTo>
                      <a:pt x="8" y="18"/>
                      <a:pt x="8" y="18"/>
                      <a:pt x="8" y="18"/>
                    </a:cubicBezTo>
                    <a:cubicBezTo>
                      <a:pt x="8" y="18"/>
                      <a:pt x="8" y="18"/>
                      <a:pt x="8" y="18"/>
                    </a:cubicBezTo>
                    <a:cubicBezTo>
                      <a:pt x="3" y="25"/>
                      <a:pt x="0" y="34"/>
                      <a:pt x="0" y="44"/>
                    </a:cubicBezTo>
                    <a:cubicBezTo>
                      <a:pt x="0" y="139"/>
                      <a:pt x="0" y="139"/>
                      <a:pt x="0" y="139"/>
                    </a:cubicBezTo>
                    <a:cubicBezTo>
                      <a:pt x="43" y="139"/>
                      <a:pt x="43" y="139"/>
                      <a:pt x="43" y="139"/>
                    </a:cubicBezTo>
                    <a:cubicBezTo>
                      <a:pt x="67" y="139"/>
                      <a:pt x="86" y="159"/>
                      <a:pt x="86" y="182"/>
                    </a:cubicBezTo>
                    <a:cubicBezTo>
                      <a:pt x="86" y="182"/>
                      <a:pt x="86" y="182"/>
                      <a:pt x="86" y="182"/>
                    </a:cubicBezTo>
                    <a:cubicBezTo>
                      <a:pt x="86" y="44"/>
                      <a:pt x="86" y="44"/>
                      <a:pt x="86" y="44"/>
                    </a:cubicBezTo>
                    <a:cubicBezTo>
                      <a:pt x="86" y="20"/>
                      <a:pt x="67"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Freeform 42">
                <a:extLst>
                  <a:ext uri="{FF2B5EF4-FFF2-40B4-BE49-F238E27FC236}">
                    <a16:creationId xmlns:a16="http://schemas.microsoft.com/office/drawing/2014/main" id="{0D7A3EFB-B9D2-804A-BFB5-FB8A0A3F43EF}"/>
                  </a:ext>
                </a:extLst>
              </p:cNvPr>
              <p:cNvSpPr>
                <a:spLocks/>
              </p:cNvSpPr>
              <p:nvPr/>
            </p:nvSpPr>
            <p:spPr bwMode="auto">
              <a:xfrm>
                <a:off x="840611" y="3381900"/>
                <a:ext cx="93476" cy="93935"/>
              </a:xfrm>
              <a:custGeom>
                <a:avLst/>
                <a:gdLst>
                  <a:gd name="T0" fmla="*/ 43 w 86"/>
                  <a:gd name="T1" fmla="*/ 0 h 86"/>
                  <a:gd name="T2" fmla="*/ 0 w 86"/>
                  <a:gd name="T3" fmla="*/ 0 h 86"/>
                  <a:gd name="T4" fmla="*/ 0 w 86"/>
                  <a:gd name="T5" fmla="*/ 43 h 86"/>
                  <a:gd name="T6" fmla="*/ 43 w 86"/>
                  <a:gd name="T7" fmla="*/ 86 h 86"/>
                  <a:gd name="T8" fmla="*/ 43 w 86"/>
                  <a:gd name="T9" fmla="*/ 86 h 86"/>
                  <a:gd name="T10" fmla="*/ 85 w 86"/>
                  <a:gd name="T11" fmla="*/ 52 h 86"/>
                  <a:gd name="T12" fmla="*/ 86 w 86"/>
                  <a:gd name="T13" fmla="*/ 43 h 86"/>
                  <a:gd name="T14" fmla="*/ 43 w 86"/>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6">
                    <a:moveTo>
                      <a:pt x="43" y="0"/>
                    </a:moveTo>
                    <a:cubicBezTo>
                      <a:pt x="0" y="0"/>
                      <a:pt x="0" y="0"/>
                      <a:pt x="0" y="0"/>
                    </a:cubicBezTo>
                    <a:cubicBezTo>
                      <a:pt x="0" y="43"/>
                      <a:pt x="0" y="43"/>
                      <a:pt x="0" y="43"/>
                    </a:cubicBezTo>
                    <a:cubicBezTo>
                      <a:pt x="0" y="67"/>
                      <a:pt x="19" y="86"/>
                      <a:pt x="43" y="86"/>
                    </a:cubicBezTo>
                    <a:cubicBezTo>
                      <a:pt x="43" y="86"/>
                      <a:pt x="43" y="86"/>
                      <a:pt x="43" y="86"/>
                    </a:cubicBezTo>
                    <a:cubicBezTo>
                      <a:pt x="64" y="86"/>
                      <a:pt x="81" y="72"/>
                      <a:pt x="85" y="52"/>
                    </a:cubicBezTo>
                    <a:cubicBezTo>
                      <a:pt x="86" y="49"/>
                      <a:pt x="86" y="46"/>
                      <a:pt x="86" y="43"/>
                    </a:cubicBezTo>
                    <a:cubicBezTo>
                      <a:pt x="86" y="20"/>
                      <a:pt x="67"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Freeform 43">
                <a:extLst>
                  <a:ext uri="{FF2B5EF4-FFF2-40B4-BE49-F238E27FC236}">
                    <a16:creationId xmlns:a16="http://schemas.microsoft.com/office/drawing/2014/main" id="{C95F9960-77E0-DB40-B6AD-88F7DBD5B56B}"/>
                  </a:ext>
                </a:extLst>
              </p:cNvPr>
              <p:cNvSpPr>
                <a:spLocks/>
              </p:cNvSpPr>
              <p:nvPr/>
            </p:nvSpPr>
            <p:spPr bwMode="auto">
              <a:xfrm rot="10800000">
                <a:off x="573929" y="2957133"/>
                <a:ext cx="93476" cy="356493"/>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4" name="Freeform 46">
                <a:extLst>
                  <a:ext uri="{FF2B5EF4-FFF2-40B4-BE49-F238E27FC236}">
                    <a16:creationId xmlns:a16="http://schemas.microsoft.com/office/drawing/2014/main" id="{674AD2CD-8F93-7040-8121-03F1E5CFFB0D}"/>
                  </a:ext>
                </a:extLst>
              </p:cNvPr>
              <p:cNvSpPr>
                <a:spLocks/>
              </p:cNvSpPr>
              <p:nvPr/>
            </p:nvSpPr>
            <p:spPr bwMode="auto">
              <a:xfrm rot="10800000">
                <a:off x="655492" y="2857701"/>
                <a:ext cx="169540" cy="237356"/>
              </a:xfrm>
              <a:custGeom>
                <a:avLst/>
                <a:gdLst>
                  <a:gd name="T0" fmla="*/ 43 w 156"/>
                  <a:gd name="T1" fmla="*/ 0 h 218"/>
                  <a:gd name="T2" fmla="*/ 13 w 156"/>
                  <a:gd name="T3" fmla="*/ 13 h 218"/>
                  <a:gd name="T4" fmla="*/ 13 w 156"/>
                  <a:gd name="T5" fmla="*/ 13 h 218"/>
                  <a:gd name="T6" fmla="*/ 13 w 156"/>
                  <a:gd name="T7" fmla="*/ 13 h 218"/>
                  <a:gd name="T8" fmla="*/ 7 w 156"/>
                  <a:gd name="T9" fmla="*/ 19 h 218"/>
                  <a:gd name="T10" fmla="*/ 0 w 156"/>
                  <a:gd name="T11" fmla="*/ 43 h 218"/>
                  <a:gd name="T12" fmla="*/ 6 w 156"/>
                  <a:gd name="T13" fmla="*/ 65 h 218"/>
                  <a:gd name="T14" fmla="*/ 13 w 156"/>
                  <a:gd name="T15" fmla="*/ 74 h 218"/>
                  <a:gd name="T16" fmla="*/ 109 w 156"/>
                  <a:gd name="T17" fmla="*/ 170 h 218"/>
                  <a:gd name="T18" fmla="*/ 156 w 156"/>
                  <a:gd name="T19" fmla="*/ 218 h 218"/>
                  <a:gd name="T20" fmla="*/ 145 w 156"/>
                  <a:gd name="T21" fmla="*/ 188 h 218"/>
                  <a:gd name="T22" fmla="*/ 145 w 156"/>
                  <a:gd name="T23" fmla="*/ 188 h 218"/>
                  <a:gd name="T24" fmla="*/ 145 w 156"/>
                  <a:gd name="T25" fmla="*/ 84 h 218"/>
                  <a:gd name="T26" fmla="*/ 145 w 156"/>
                  <a:gd name="T27" fmla="*/ 84 h 218"/>
                  <a:gd name="T28" fmla="*/ 74 w 156"/>
                  <a:gd name="T29" fmla="*/ 13 h 218"/>
                  <a:gd name="T30" fmla="*/ 69 w 156"/>
                  <a:gd name="T31" fmla="*/ 9 h 218"/>
                  <a:gd name="T32" fmla="*/ 43 w 156"/>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18">
                    <a:moveTo>
                      <a:pt x="43" y="0"/>
                    </a:moveTo>
                    <a:cubicBezTo>
                      <a:pt x="32" y="0"/>
                      <a:pt x="21" y="4"/>
                      <a:pt x="13" y="13"/>
                    </a:cubicBezTo>
                    <a:cubicBezTo>
                      <a:pt x="13" y="13"/>
                      <a:pt x="13" y="13"/>
                      <a:pt x="13" y="13"/>
                    </a:cubicBezTo>
                    <a:cubicBezTo>
                      <a:pt x="13" y="13"/>
                      <a:pt x="13" y="13"/>
                      <a:pt x="13" y="13"/>
                    </a:cubicBezTo>
                    <a:cubicBezTo>
                      <a:pt x="11" y="15"/>
                      <a:pt x="9" y="17"/>
                      <a:pt x="7" y="19"/>
                    </a:cubicBezTo>
                    <a:cubicBezTo>
                      <a:pt x="2" y="27"/>
                      <a:pt x="0" y="35"/>
                      <a:pt x="0" y="43"/>
                    </a:cubicBezTo>
                    <a:cubicBezTo>
                      <a:pt x="0" y="51"/>
                      <a:pt x="2" y="58"/>
                      <a:pt x="6" y="65"/>
                    </a:cubicBezTo>
                    <a:cubicBezTo>
                      <a:pt x="8" y="68"/>
                      <a:pt x="10" y="71"/>
                      <a:pt x="13" y="74"/>
                    </a:cubicBezTo>
                    <a:cubicBezTo>
                      <a:pt x="109" y="170"/>
                      <a:pt x="109" y="170"/>
                      <a:pt x="109" y="170"/>
                    </a:cubicBezTo>
                    <a:cubicBezTo>
                      <a:pt x="156" y="218"/>
                      <a:pt x="156" y="218"/>
                      <a:pt x="156" y="218"/>
                    </a:cubicBezTo>
                    <a:cubicBezTo>
                      <a:pt x="149"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2" y="11"/>
                      <a:pt x="71" y="10"/>
                      <a:pt x="69" y="9"/>
                    </a:cubicBezTo>
                    <a:cubicBezTo>
                      <a:pt x="61" y="3"/>
                      <a:pt x="52"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5" name="Freeform 51">
                <a:extLst>
                  <a:ext uri="{FF2B5EF4-FFF2-40B4-BE49-F238E27FC236}">
                    <a16:creationId xmlns:a16="http://schemas.microsoft.com/office/drawing/2014/main" id="{F56F12EC-29DE-014F-8432-76887AD830BC}"/>
                  </a:ext>
                </a:extLst>
              </p:cNvPr>
              <p:cNvSpPr>
                <a:spLocks/>
              </p:cNvSpPr>
              <p:nvPr/>
            </p:nvSpPr>
            <p:spPr bwMode="auto">
              <a:xfrm rot="10800000">
                <a:off x="620667" y="2890692"/>
                <a:ext cx="46738"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6" name="Freeform 53">
                <a:extLst>
                  <a:ext uri="{FF2B5EF4-FFF2-40B4-BE49-F238E27FC236}">
                    <a16:creationId xmlns:a16="http://schemas.microsoft.com/office/drawing/2014/main" id="{CB74D701-E91C-FB47-B982-FE218E7DBC2D}"/>
                  </a:ext>
                </a:extLst>
              </p:cNvPr>
              <p:cNvSpPr>
                <a:spLocks noEditPoints="1"/>
              </p:cNvSpPr>
              <p:nvPr/>
            </p:nvSpPr>
            <p:spPr bwMode="auto">
              <a:xfrm rot="10800000">
                <a:off x="411720" y="2844870"/>
                <a:ext cx="243772" cy="250187"/>
              </a:xfrm>
              <a:custGeom>
                <a:avLst/>
                <a:gdLst>
                  <a:gd name="T0" fmla="*/ 0 w 224"/>
                  <a:gd name="T1" fmla="*/ 218 h 230"/>
                  <a:gd name="T2" fmla="*/ 0 w 224"/>
                  <a:gd name="T3" fmla="*/ 218 h 230"/>
                  <a:gd name="T4" fmla="*/ 1 w 224"/>
                  <a:gd name="T5" fmla="*/ 218 h 230"/>
                  <a:gd name="T6" fmla="*/ 2 w 224"/>
                  <a:gd name="T7" fmla="*/ 219 h 230"/>
                  <a:gd name="T8" fmla="*/ 21 w 224"/>
                  <a:gd name="T9" fmla="*/ 230 h 230"/>
                  <a:gd name="T10" fmla="*/ 2 w 224"/>
                  <a:gd name="T11" fmla="*/ 219 h 230"/>
                  <a:gd name="T12" fmla="*/ 0 w 224"/>
                  <a:gd name="T13" fmla="*/ 218 h 230"/>
                  <a:gd name="T14" fmla="*/ 177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4 w 224"/>
                  <a:gd name="T27" fmla="*/ 218 h 230"/>
                  <a:gd name="T28" fmla="*/ 135 w 224"/>
                  <a:gd name="T29" fmla="*/ 146 h 230"/>
                  <a:gd name="T30" fmla="*/ 208 w 224"/>
                  <a:gd name="T31" fmla="*/ 74 h 230"/>
                  <a:gd name="T32" fmla="*/ 208 w 224"/>
                  <a:gd name="T33" fmla="*/ 13 h 230"/>
                  <a:gd name="T34" fmla="*/ 204 w 224"/>
                  <a:gd name="T35" fmla="*/ 9 h 230"/>
                  <a:gd name="T36" fmla="*/ 177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1" y="218"/>
                      <a:pt x="1" y="218"/>
                      <a:pt x="1" y="218"/>
                    </a:cubicBezTo>
                    <a:cubicBezTo>
                      <a:pt x="2" y="219"/>
                      <a:pt x="2" y="219"/>
                      <a:pt x="2" y="219"/>
                    </a:cubicBezTo>
                    <a:cubicBezTo>
                      <a:pt x="7" y="224"/>
                      <a:pt x="14" y="228"/>
                      <a:pt x="21" y="230"/>
                    </a:cubicBezTo>
                    <a:cubicBezTo>
                      <a:pt x="14" y="228"/>
                      <a:pt x="7" y="224"/>
                      <a:pt x="2" y="219"/>
                    </a:cubicBezTo>
                    <a:cubicBezTo>
                      <a:pt x="0" y="218"/>
                      <a:pt x="0" y="218"/>
                      <a:pt x="0" y="218"/>
                    </a:cubicBezTo>
                    <a:moveTo>
                      <a:pt x="177" y="0"/>
                    </a:moveTo>
                    <a:cubicBezTo>
                      <a:pt x="166" y="0"/>
                      <a:pt x="155" y="4"/>
                      <a:pt x="146" y="13"/>
                    </a:cubicBezTo>
                    <a:cubicBezTo>
                      <a:pt x="146" y="13"/>
                      <a:pt x="146" y="13"/>
                      <a:pt x="146" y="13"/>
                    </a:cubicBezTo>
                    <a:cubicBezTo>
                      <a:pt x="75" y="84"/>
                      <a:pt x="75" y="84"/>
                      <a:pt x="75" y="84"/>
                    </a:cubicBezTo>
                    <a:cubicBezTo>
                      <a:pt x="75" y="188"/>
                      <a:pt x="75" y="188"/>
                      <a:pt x="75" y="188"/>
                    </a:cubicBezTo>
                    <a:cubicBezTo>
                      <a:pt x="75" y="193"/>
                      <a:pt x="75" y="198"/>
                      <a:pt x="73" y="202"/>
                    </a:cubicBezTo>
                    <a:cubicBezTo>
                      <a:pt x="71" y="208"/>
                      <a:pt x="68" y="213"/>
                      <a:pt x="64" y="218"/>
                    </a:cubicBezTo>
                    <a:cubicBezTo>
                      <a:pt x="135" y="146"/>
                      <a:pt x="135" y="146"/>
                      <a:pt x="135" y="146"/>
                    </a:cubicBezTo>
                    <a:cubicBezTo>
                      <a:pt x="208" y="74"/>
                      <a:pt x="208" y="74"/>
                      <a:pt x="208" y="74"/>
                    </a:cubicBezTo>
                    <a:cubicBezTo>
                      <a:pt x="224" y="57"/>
                      <a:pt x="224" y="30"/>
                      <a:pt x="208" y="13"/>
                    </a:cubicBezTo>
                    <a:cubicBezTo>
                      <a:pt x="206" y="12"/>
                      <a:pt x="205" y="10"/>
                      <a:pt x="204" y="9"/>
                    </a:cubicBezTo>
                    <a:cubicBezTo>
                      <a:pt x="196" y="3"/>
                      <a:pt x="186" y="0"/>
                      <a:pt x="177"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Freeform 54">
                <a:extLst>
                  <a:ext uri="{FF2B5EF4-FFF2-40B4-BE49-F238E27FC236}">
                    <a16:creationId xmlns:a16="http://schemas.microsoft.com/office/drawing/2014/main" id="{377ECA98-622C-A94C-B037-81119F1130E7}"/>
                  </a:ext>
                </a:extLst>
              </p:cNvPr>
              <p:cNvSpPr>
                <a:spLocks/>
              </p:cNvSpPr>
              <p:nvPr/>
            </p:nvSpPr>
            <p:spPr bwMode="auto">
              <a:xfrm rot="10800000">
                <a:off x="570263" y="2875113"/>
                <a:ext cx="50404" cy="128759"/>
              </a:xfrm>
              <a:custGeom>
                <a:avLst/>
                <a:gdLst>
                  <a:gd name="T0" fmla="*/ 43 w 46"/>
                  <a:gd name="T1" fmla="*/ 0 h 118"/>
                  <a:gd name="T2" fmla="*/ 0 w 46"/>
                  <a:gd name="T3" fmla="*/ 43 h 118"/>
                  <a:gd name="T4" fmla="*/ 31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1" y="74"/>
                      <a:pt x="31" y="74"/>
                      <a:pt x="31" y="74"/>
                    </a:cubicBezTo>
                    <a:cubicBezTo>
                      <a:pt x="43" y="86"/>
                      <a:pt x="46" y="103"/>
                      <a:pt x="41" y="118"/>
                    </a:cubicBezTo>
                    <a:cubicBezTo>
                      <a:pt x="43" y="114"/>
                      <a:pt x="43" y="109"/>
                      <a:pt x="43" y="104"/>
                    </a:cubicBezTo>
                    <a:cubicBezTo>
                      <a:pt x="43" y="0"/>
                      <a:pt x="43"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 name="Freeform 62">
                <a:extLst>
                  <a:ext uri="{FF2B5EF4-FFF2-40B4-BE49-F238E27FC236}">
                    <a16:creationId xmlns:a16="http://schemas.microsoft.com/office/drawing/2014/main" id="{B0515184-CE6B-824B-8801-1645A8DE0139}"/>
                  </a:ext>
                </a:extLst>
              </p:cNvPr>
              <p:cNvSpPr>
                <a:spLocks/>
              </p:cNvSpPr>
              <p:nvPr/>
            </p:nvSpPr>
            <p:spPr bwMode="auto">
              <a:xfrm rot="10800000">
                <a:off x="570263" y="2842580"/>
                <a:ext cx="97142" cy="114554"/>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7 w 89"/>
                  <a:gd name="T15" fmla="*/ 104 h 105"/>
                  <a:gd name="T16" fmla="*/ 48 w 89"/>
                  <a:gd name="T17" fmla="*/ 104 h 105"/>
                  <a:gd name="T18" fmla="*/ 52 w 89"/>
                  <a:gd name="T19" fmla="*/ 104 h 105"/>
                  <a:gd name="T20" fmla="*/ 52 w 89"/>
                  <a:gd name="T21" fmla="*/ 104 h 105"/>
                  <a:gd name="T22" fmla="*/ 56 w 89"/>
                  <a:gd name="T23" fmla="*/ 103 h 105"/>
                  <a:gd name="T24" fmla="*/ 84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0" y="104"/>
                      <a:pt x="42" y="105"/>
                      <a:pt x="43" y="105"/>
                    </a:cubicBezTo>
                    <a:cubicBezTo>
                      <a:pt x="45" y="105"/>
                      <a:pt x="46" y="104"/>
                      <a:pt x="47" y="104"/>
                    </a:cubicBezTo>
                    <a:cubicBezTo>
                      <a:pt x="48" y="104"/>
                      <a:pt x="48" y="104"/>
                      <a:pt x="48" y="104"/>
                    </a:cubicBezTo>
                    <a:cubicBezTo>
                      <a:pt x="50" y="104"/>
                      <a:pt x="51" y="104"/>
                      <a:pt x="52" y="104"/>
                    </a:cubicBezTo>
                    <a:cubicBezTo>
                      <a:pt x="52" y="104"/>
                      <a:pt x="52" y="104"/>
                      <a:pt x="52" y="104"/>
                    </a:cubicBezTo>
                    <a:cubicBezTo>
                      <a:pt x="54" y="103"/>
                      <a:pt x="55" y="103"/>
                      <a:pt x="56" y="103"/>
                    </a:cubicBezTo>
                    <a:cubicBezTo>
                      <a:pt x="69" y="98"/>
                      <a:pt x="80" y="88"/>
                      <a:pt x="84" y="75"/>
                    </a:cubicBezTo>
                    <a:cubicBezTo>
                      <a:pt x="89" y="60"/>
                      <a:pt x="86" y="43"/>
                      <a:pt x="74" y="31"/>
                    </a:cubicBezTo>
                    <a:cubicBezTo>
                      <a:pt x="43" y="0"/>
                      <a:pt x="43"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19" name="Group 318">
              <a:extLst>
                <a:ext uri="{FF2B5EF4-FFF2-40B4-BE49-F238E27FC236}">
                  <a16:creationId xmlns:a16="http://schemas.microsoft.com/office/drawing/2014/main" id="{21AB73A9-5314-FA40-A7C0-931E588C7AF0}"/>
                </a:ext>
              </a:extLst>
            </p:cNvPr>
            <p:cNvGrpSpPr>
              <a:grpSpLocks noChangeAspect="1"/>
            </p:cNvGrpSpPr>
            <p:nvPr/>
          </p:nvGrpSpPr>
          <p:grpSpPr>
            <a:xfrm rot="10800000">
              <a:off x="1672055" y="3478223"/>
              <a:ext cx="181027" cy="182880"/>
              <a:chOff x="307246" y="2842580"/>
              <a:chExt cx="626841" cy="633255"/>
            </a:xfrm>
          </p:grpSpPr>
          <p:sp>
            <p:nvSpPr>
              <p:cNvPr id="327" name="Freeform 32">
                <a:extLst>
                  <a:ext uri="{FF2B5EF4-FFF2-40B4-BE49-F238E27FC236}">
                    <a16:creationId xmlns:a16="http://schemas.microsoft.com/office/drawing/2014/main" id="{65445728-353D-B64E-B2A4-5F4301F7ED42}"/>
                  </a:ext>
                </a:extLst>
              </p:cNvPr>
              <p:cNvSpPr>
                <a:spLocks/>
              </p:cNvSpPr>
              <p:nvPr/>
            </p:nvSpPr>
            <p:spPr bwMode="auto">
              <a:xfrm>
                <a:off x="355359" y="3381900"/>
                <a:ext cx="531990" cy="93935"/>
              </a:xfrm>
              <a:custGeom>
                <a:avLst/>
                <a:gdLst>
                  <a:gd name="T0" fmla="*/ 446 w 489"/>
                  <a:gd name="T1" fmla="*/ 0 h 86"/>
                  <a:gd name="T2" fmla="*/ 43 w 489"/>
                  <a:gd name="T3" fmla="*/ 0 h 86"/>
                  <a:gd name="T4" fmla="*/ 43 w 489"/>
                  <a:gd name="T5" fmla="*/ 43 h 86"/>
                  <a:gd name="T6" fmla="*/ 0 w 489"/>
                  <a:gd name="T7" fmla="*/ 86 h 86"/>
                  <a:gd name="T8" fmla="*/ 489 w 489"/>
                  <a:gd name="T9" fmla="*/ 86 h 86"/>
                  <a:gd name="T10" fmla="*/ 446 w 489"/>
                  <a:gd name="T11" fmla="*/ 43 h 86"/>
                  <a:gd name="T12" fmla="*/ 446 w 489"/>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489" h="86">
                    <a:moveTo>
                      <a:pt x="446" y="0"/>
                    </a:moveTo>
                    <a:cubicBezTo>
                      <a:pt x="43" y="0"/>
                      <a:pt x="43" y="0"/>
                      <a:pt x="43" y="0"/>
                    </a:cubicBezTo>
                    <a:cubicBezTo>
                      <a:pt x="43" y="43"/>
                      <a:pt x="43" y="43"/>
                      <a:pt x="43" y="43"/>
                    </a:cubicBezTo>
                    <a:cubicBezTo>
                      <a:pt x="43" y="67"/>
                      <a:pt x="23" y="86"/>
                      <a:pt x="0" y="86"/>
                    </a:cubicBezTo>
                    <a:cubicBezTo>
                      <a:pt x="489" y="86"/>
                      <a:pt x="489" y="86"/>
                      <a:pt x="489" y="86"/>
                    </a:cubicBezTo>
                    <a:cubicBezTo>
                      <a:pt x="465" y="86"/>
                      <a:pt x="446" y="67"/>
                      <a:pt x="446" y="43"/>
                    </a:cubicBezTo>
                    <a:cubicBezTo>
                      <a:pt x="446" y="0"/>
                      <a:pt x="446" y="0"/>
                      <a:pt x="446"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8" name="Freeform 34">
                <a:extLst>
                  <a:ext uri="{FF2B5EF4-FFF2-40B4-BE49-F238E27FC236}">
                    <a16:creationId xmlns:a16="http://schemas.microsoft.com/office/drawing/2014/main" id="{094D2C59-9A07-204C-AF12-28CB585F6764}"/>
                  </a:ext>
                </a:extLst>
              </p:cNvPr>
              <p:cNvSpPr>
                <a:spLocks/>
              </p:cNvSpPr>
              <p:nvPr/>
            </p:nvSpPr>
            <p:spPr bwMode="auto">
              <a:xfrm>
                <a:off x="307246" y="3230688"/>
                <a:ext cx="94851" cy="197950"/>
              </a:xfrm>
              <a:custGeom>
                <a:avLst/>
                <a:gdLst>
                  <a:gd name="T0" fmla="*/ 43 w 87"/>
                  <a:gd name="T1" fmla="*/ 0 h 182"/>
                  <a:gd name="T2" fmla="*/ 17 w 87"/>
                  <a:gd name="T3" fmla="*/ 10 h 182"/>
                  <a:gd name="T4" fmla="*/ 7 w 87"/>
                  <a:gd name="T5" fmla="*/ 20 h 182"/>
                  <a:gd name="T6" fmla="*/ 0 w 87"/>
                  <a:gd name="T7" fmla="*/ 44 h 182"/>
                  <a:gd name="T8" fmla="*/ 0 w 87"/>
                  <a:gd name="T9" fmla="*/ 182 h 182"/>
                  <a:gd name="T10" fmla="*/ 0 w 87"/>
                  <a:gd name="T11" fmla="*/ 182 h 182"/>
                  <a:gd name="T12" fmla="*/ 43 w 87"/>
                  <a:gd name="T13" fmla="*/ 139 h 182"/>
                  <a:gd name="T14" fmla="*/ 87 w 87"/>
                  <a:gd name="T15" fmla="*/ 139 h 182"/>
                  <a:gd name="T16" fmla="*/ 87 w 87"/>
                  <a:gd name="T17" fmla="*/ 139 h 182"/>
                  <a:gd name="T18" fmla="*/ 87 w 87"/>
                  <a:gd name="T19" fmla="*/ 44 h 182"/>
                  <a:gd name="T20" fmla="*/ 80 w 87"/>
                  <a:gd name="T21" fmla="*/ 20 h 182"/>
                  <a:gd name="T22" fmla="*/ 70 w 87"/>
                  <a:gd name="T23" fmla="*/ 10 h 182"/>
                  <a:gd name="T24" fmla="*/ 43 w 87"/>
                  <a:gd name="T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182">
                    <a:moveTo>
                      <a:pt x="43" y="0"/>
                    </a:moveTo>
                    <a:cubicBezTo>
                      <a:pt x="33" y="0"/>
                      <a:pt x="24" y="4"/>
                      <a:pt x="17" y="10"/>
                    </a:cubicBezTo>
                    <a:cubicBezTo>
                      <a:pt x="13" y="13"/>
                      <a:pt x="10" y="16"/>
                      <a:pt x="7" y="20"/>
                    </a:cubicBezTo>
                    <a:cubicBezTo>
                      <a:pt x="3" y="27"/>
                      <a:pt x="0" y="35"/>
                      <a:pt x="0" y="44"/>
                    </a:cubicBezTo>
                    <a:cubicBezTo>
                      <a:pt x="0" y="182"/>
                      <a:pt x="0" y="182"/>
                      <a:pt x="0" y="182"/>
                    </a:cubicBezTo>
                    <a:cubicBezTo>
                      <a:pt x="0" y="182"/>
                      <a:pt x="0" y="182"/>
                      <a:pt x="0" y="182"/>
                    </a:cubicBezTo>
                    <a:cubicBezTo>
                      <a:pt x="0" y="159"/>
                      <a:pt x="20" y="139"/>
                      <a:pt x="43" y="139"/>
                    </a:cubicBezTo>
                    <a:cubicBezTo>
                      <a:pt x="87" y="139"/>
                      <a:pt x="87" y="139"/>
                      <a:pt x="87" y="139"/>
                    </a:cubicBezTo>
                    <a:cubicBezTo>
                      <a:pt x="87" y="139"/>
                      <a:pt x="87" y="139"/>
                      <a:pt x="87" y="139"/>
                    </a:cubicBezTo>
                    <a:cubicBezTo>
                      <a:pt x="87" y="44"/>
                      <a:pt x="87" y="44"/>
                      <a:pt x="87" y="44"/>
                    </a:cubicBezTo>
                    <a:cubicBezTo>
                      <a:pt x="87" y="35"/>
                      <a:pt x="84" y="27"/>
                      <a:pt x="80" y="20"/>
                    </a:cubicBezTo>
                    <a:cubicBezTo>
                      <a:pt x="77" y="16"/>
                      <a:pt x="74" y="13"/>
                      <a:pt x="70" y="10"/>
                    </a:cubicBezTo>
                    <a:cubicBezTo>
                      <a:pt x="63" y="4"/>
                      <a:pt x="53"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1" name="Freeform 38">
                <a:extLst>
                  <a:ext uri="{FF2B5EF4-FFF2-40B4-BE49-F238E27FC236}">
                    <a16:creationId xmlns:a16="http://schemas.microsoft.com/office/drawing/2014/main" id="{C0BDC5DB-38CC-1C48-94BA-1D2C7DC7C7B4}"/>
                  </a:ext>
                </a:extLst>
              </p:cNvPr>
              <p:cNvSpPr>
                <a:spLocks/>
              </p:cNvSpPr>
              <p:nvPr/>
            </p:nvSpPr>
            <p:spPr bwMode="auto">
              <a:xfrm>
                <a:off x="307246" y="3381900"/>
                <a:ext cx="94851" cy="93935"/>
              </a:xfrm>
              <a:custGeom>
                <a:avLst/>
                <a:gdLst>
                  <a:gd name="T0" fmla="*/ 87 w 87"/>
                  <a:gd name="T1" fmla="*/ 0 h 86"/>
                  <a:gd name="T2" fmla="*/ 43 w 87"/>
                  <a:gd name="T3" fmla="*/ 0 h 86"/>
                  <a:gd name="T4" fmla="*/ 0 w 87"/>
                  <a:gd name="T5" fmla="*/ 43 h 86"/>
                  <a:gd name="T6" fmla="*/ 0 w 87"/>
                  <a:gd name="T7" fmla="*/ 46 h 86"/>
                  <a:gd name="T8" fmla="*/ 2 w 87"/>
                  <a:gd name="T9" fmla="*/ 57 h 86"/>
                  <a:gd name="T10" fmla="*/ 43 w 87"/>
                  <a:gd name="T11" fmla="*/ 86 h 86"/>
                  <a:gd name="T12" fmla="*/ 44 w 87"/>
                  <a:gd name="T13" fmla="*/ 86 h 86"/>
                  <a:gd name="T14" fmla="*/ 87 w 87"/>
                  <a:gd name="T15" fmla="*/ 43 h 86"/>
                  <a:gd name="T16" fmla="*/ 87 w 87"/>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6">
                    <a:moveTo>
                      <a:pt x="87" y="0"/>
                    </a:moveTo>
                    <a:cubicBezTo>
                      <a:pt x="43" y="0"/>
                      <a:pt x="43" y="0"/>
                      <a:pt x="43" y="0"/>
                    </a:cubicBezTo>
                    <a:cubicBezTo>
                      <a:pt x="20" y="0"/>
                      <a:pt x="0" y="20"/>
                      <a:pt x="0" y="43"/>
                    </a:cubicBezTo>
                    <a:cubicBezTo>
                      <a:pt x="0" y="44"/>
                      <a:pt x="0" y="45"/>
                      <a:pt x="0" y="46"/>
                    </a:cubicBezTo>
                    <a:cubicBezTo>
                      <a:pt x="0" y="49"/>
                      <a:pt x="1" y="53"/>
                      <a:pt x="2" y="57"/>
                    </a:cubicBezTo>
                    <a:cubicBezTo>
                      <a:pt x="8" y="74"/>
                      <a:pt x="24" y="86"/>
                      <a:pt x="43" y="86"/>
                    </a:cubicBezTo>
                    <a:cubicBezTo>
                      <a:pt x="44" y="86"/>
                      <a:pt x="44" y="86"/>
                      <a:pt x="44" y="86"/>
                    </a:cubicBezTo>
                    <a:cubicBezTo>
                      <a:pt x="67" y="86"/>
                      <a:pt x="87" y="67"/>
                      <a:pt x="87" y="43"/>
                    </a:cubicBezTo>
                    <a:cubicBezTo>
                      <a:pt x="87" y="0"/>
                      <a:pt x="87" y="0"/>
                      <a:pt x="87"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2" name="Freeform 40">
                <a:extLst>
                  <a:ext uri="{FF2B5EF4-FFF2-40B4-BE49-F238E27FC236}">
                    <a16:creationId xmlns:a16="http://schemas.microsoft.com/office/drawing/2014/main" id="{B582677F-CE5F-0946-8481-A31291560A3B}"/>
                  </a:ext>
                </a:extLst>
              </p:cNvPr>
              <p:cNvSpPr>
                <a:spLocks/>
              </p:cNvSpPr>
              <p:nvPr/>
            </p:nvSpPr>
            <p:spPr bwMode="auto">
              <a:xfrm>
                <a:off x="840611" y="3230688"/>
                <a:ext cx="93476" cy="197950"/>
              </a:xfrm>
              <a:custGeom>
                <a:avLst/>
                <a:gdLst>
                  <a:gd name="T0" fmla="*/ 43 w 86"/>
                  <a:gd name="T1" fmla="*/ 0 h 182"/>
                  <a:gd name="T2" fmla="*/ 12 w 86"/>
                  <a:gd name="T3" fmla="*/ 13 h 182"/>
                  <a:gd name="T4" fmla="*/ 12 w 86"/>
                  <a:gd name="T5" fmla="*/ 13 h 182"/>
                  <a:gd name="T6" fmla="*/ 12 w 86"/>
                  <a:gd name="T7" fmla="*/ 13 h 182"/>
                  <a:gd name="T8" fmla="*/ 8 w 86"/>
                  <a:gd name="T9" fmla="*/ 18 h 182"/>
                  <a:gd name="T10" fmla="*/ 8 w 86"/>
                  <a:gd name="T11" fmla="*/ 18 h 182"/>
                  <a:gd name="T12" fmla="*/ 8 w 86"/>
                  <a:gd name="T13" fmla="*/ 18 h 182"/>
                  <a:gd name="T14" fmla="*/ 0 w 86"/>
                  <a:gd name="T15" fmla="*/ 44 h 182"/>
                  <a:gd name="T16" fmla="*/ 0 w 86"/>
                  <a:gd name="T17" fmla="*/ 139 h 182"/>
                  <a:gd name="T18" fmla="*/ 43 w 86"/>
                  <a:gd name="T19" fmla="*/ 139 h 182"/>
                  <a:gd name="T20" fmla="*/ 86 w 86"/>
                  <a:gd name="T21" fmla="*/ 182 h 182"/>
                  <a:gd name="T22" fmla="*/ 86 w 86"/>
                  <a:gd name="T23" fmla="*/ 182 h 182"/>
                  <a:gd name="T24" fmla="*/ 86 w 86"/>
                  <a:gd name="T25" fmla="*/ 44 h 182"/>
                  <a:gd name="T26" fmla="*/ 43 w 86"/>
                  <a:gd name="T2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82">
                    <a:moveTo>
                      <a:pt x="43" y="0"/>
                    </a:moveTo>
                    <a:cubicBezTo>
                      <a:pt x="31" y="0"/>
                      <a:pt x="20" y="5"/>
                      <a:pt x="12" y="13"/>
                    </a:cubicBezTo>
                    <a:cubicBezTo>
                      <a:pt x="12" y="13"/>
                      <a:pt x="12" y="13"/>
                      <a:pt x="12" y="13"/>
                    </a:cubicBezTo>
                    <a:cubicBezTo>
                      <a:pt x="12" y="13"/>
                      <a:pt x="12" y="13"/>
                      <a:pt x="12" y="13"/>
                    </a:cubicBezTo>
                    <a:cubicBezTo>
                      <a:pt x="11" y="15"/>
                      <a:pt x="10" y="16"/>
                      <a:pt x="8" y="18"/>
                    </a:cubicBezTo>
                    <a:cubicBezTo>
                      <a:pt x="8" y="18"/>
                      <a:pt x="8" y="18"/>
                      <a:pt x="8" y="18"/>
                    </a:cubicBezTo>
                    <a:cubicBezTo>
                      <a:pt x="8" y="18"/>
                      <a:pt x="8" y="18"/>
                      <a:pt x="8" y="18"/>
                    </a:cubicBezTo>
                    <a:cubicBezTo>
                      <a:pt x="3" y="25"/>
                      <a:pt x="0" y="34"/>
                      <a:pt x="0" y="44"/>
                    </a:cubicBezTo>
                    <a:cubicBezTo>
                      <a:pt x="0" y="139"/>
                      <a:pt x="0" y="139"/>
                      <a:pt x="0" y="139"/>
                    </a:cubicBezTo>
                    <a:cubicBezTo>
                      <a:pt x="43" y="139"/>
                      <a:pt x="43" y="139"/>
                      <a:pt x="43" y="139"/>
                    </a:cubicBezTo>
                    <a:cubicBezTo>
                      <a:pt x="67" y="139"/>
                      <a:pt x="86" y="159"/>
                      <a:pt x="86" y="182"/>
                    </a:cubicBezTo>
                    <a:cubicBezTo>
                      <a:pt x="86" y="182"/>
                      <a:pt x="86" y="182"/>
                      <a:pt x="86" y="182"/>
                    </a:cubicBezTo>
                    <a:cubicBezTo>
                      <a:pt x="86" y="44"/>
                      <a:pt x="86" y="44"/>
                      <a:pt x="86" y="44"/>
                    </a:cubicBezTo>
                    <a:cubicBezTo>
                      <a:pt x="86" y="20"/>
                      <a:pt x="67"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7" name="Freeform 42">
                <a:extLst>
                  <a:ext uri="{FF2B5EF4-FFF2-40B4-BE49-F238E27FC236}">
                    <a16:creationId xmlns:a16="http://schemas.microsoft.com/office/drawing/2014/main" id="{1E272733-C481-004E-AA52-FE9ED606C490}"/>
                  </a:ext>
                </a:extLst>
              </p:cNvPr>
              <p:cNvSpPr>
                <a:spLocks/>
              </p:cNvSpPr>
              <p:nvPr/>
            </p:nvSpPr>
            <p:spPr bwMode="auto">
              <a:xfrm>
                <a:off x="840611" y="3381900"/>
                <a:ext cx="93476" cy="93935"/>
              </a:xfrm>
              <a:custGeom>
                <a:avLst/>
                <a:gdLst>
                  <a:gd name="T0" fmla="*/ 43 w 86"/>
                  <a:gd name="T1" fmla="*/ 0 h 86"/>
                  <a:gd name="T2" fmla="*/ 0 w 86"/>
                  <a:gd name="T3" fmla="*/ 0 h 86"/>
                  <a:gd name="T4" fmla="*/ 0 w 86"/>
                  <a:gd name="T5" fmla="*/ 43 h 86"/>
                  <a:gd name="T6" fmla="*/ 43 w 86"/>
                  <a:gd name="T7" fmla="*/ 86 h 86"/>
                  <a:gd name="T8" fmla="*/ 43 w 86"/>
                  <a:gd name="T9" fmla="*/ 86 h 86"/>
                  <a:gd name="T10" fmla="*/ 85 w 86"/>
                  <a:gd name="T11" fmla="*/ 52 h 86"/>
                  <a:gd name="T12" fmla="*/ 86 w 86"/>
                  <a:gd name="T13" fmla="*/ 43 h 86"/>
                  <a:gd name="T14" fmla="*/ 43 w 86"/>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6">
                    <a:moveTo>
                      <a:pt x="43" y="0"/>
                    </a:moveTo>
                    <a:cubicBezTo>
                      <a:pt x="0" y="0"/>
                      <a:pt x="0" y="0"/>
                      <a:pt x="0" y="0"/>
                    </a:cubicBezTo>
                    <a:cubicBezTo>
                      <a:pt x="0" y="43"/>
                      <a:pt x="0" y="43"/>
                      <a:pt x="0" y="43"/>
                    </a:cubicBezTo>
                    <a:cubicBezTo>
                      <a:pt x="0" y="67"/>
                      <a:pt x="19" y="86"/>
                      <a:pt x="43" y="86"/>
                    </a:cubicBezTo>
                    <a:cubicBezTo>
                      <a:pt x="43" y="86"/>
                      <a:pt x="43" y="86"/>
                      <a:pt x="43" y="86"/>
                    </a:cubicBezTo>
                    <a:cubicBezTo>
                      <a:pt x="64" y="86"/>
                      <a:pt x="81" y="72"/>
                      <a:pt x="85" y="52"/>
                    </a:cubicBezTo>
                    <a:cubicBezTo>
                      <a:pt x="86" y="49"/>
                      <a:pt x="86" y="46"/>
                      <a:pt x="86" y="43"/>
                    </a:cubicBezTo>
                    <a:cubicBezTo>
                      <a:pt x="86" y="20"/>
                      <a:pt x="67"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8" name="Freeform 43">
                <a:extLst>
                  <a:ext uri="{FF2B5EF4-FFF2-40B4-BE49-F238E27FC236}">
                    <a16:creationId xmlns:a16="http://schemas.microsoft.com/office/drawing/2014/main" id="{96B92713-828E-804E-9AA9-1CC610378EBC}"/>
                  </a:ext>
                </a:extLst>
              </p:cNvPr>
              <p:cNvSpPr>
                <a:spLocks/>
              </p:cNvSpPr>
              <p:nvPr/>
            </p:nvSpPr>
            <p:spPr bwMode="auto">
              <a:xfrm rot="10800000">
                <a:off x="573929" y="2957133"/>
                <a:ext cx="93476" cy="356493"/>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Freeform 46">
                <a:extLst>
                  <a:ext uri="{FF2B5EF4-FFF2-40B4-BE49-F238E27FC236}">
                    <a16:creationId xmlns:a16="http://schemas.microsoft.com/office/drawing/2014/main" id="{10FB0788-1312-CE46-ADE6-4DC3483F1E1C}"/>
                  </a:ext>
                </a:extLst>
              </p:cNvPr>
              <p:cNvSpPr>
                <a:spLocks/>
              </p:cNvSpPr>
              <p:nvPr/>
            </p:nvSpPr>
            <p:spPr bwMode="auto">
              <a:xfrm rot="10800000">
                <a:off x="655492" y="2857701"/>
                <a:ext cx="169540" cy="237356"/>
              </a:xfrm>
              <a:custGeom>
                <a:avLst/>
                <a:gdLst>
                  <a:gd name="T0" fmla="*/ 43 w 156"/>
                  <a:gd name="T1" fmla="*/ 0 h 218"/>
                  <a:gd name="T2" fmla="*/ 13 w 156"/>
                  <a:gd name="T3" fmla="*/ 13 h 218"/>
                  <a:gd name="T4" fmla="*/ 13 w 156"/>
                  <a:gd name="T5" fmla="*/ 13 h 218"/>
                  <a:gd name="T6" fmla="*/ 13 w 156"/>
                  <a:gd name="T7" fmla="*/ 13 h 218"/>
                  <a:gd name="T8" fmla="*/ 7 w 156"/>
                  <a:gd name="T9" fmla="*/ 19 h 218"/>
                  <a:gd name="T10" fmla="*/ 0 w 156"/>
                  <a:gd name="T11" fmla="*/ 43 h 218"/>
                  <a:gd name="T12" fmla="*/ 6 w 156"/>
                  <a:gd name="T13" fmla="*/ 65 h 218"/>
                  <a:gd name="T14" fmla="*/ 13 w 156"/>
                  <a:gd name="T15" fmla="*/ 74 h 218"/>
                  <a:gd name="T16" fmla="*/ 109 w 156"/>
                  <a:gd name="T17" fmla="*/ 170 h 218"/>
                  <a:gd name="T18" fmla="*/ 156 w 156"/>
                  <a:gd name="T19" fmla="*/ 218 h 218"/>
                  <a:gd name="T20" fmla="*/ 145 w 156"/>
                  <a:gd name="T21" fmla="*/ 188 h 218"/>
                  <a:gd name="T22" fmla="*/ 145 w 156"/>
                  <a:gd name="T23" fmla="*/ 188 h 218"/>
                  <a:gd name="T24" fmla="*/ 145 w 156"/>
                  <a:gd name="T25" fmla="*/ 84 h 218"/>
                  <a:gd name="T26" fmla="*/ 145 w 156"/>
                  <a:gd name="T27" fmla="*/ 84 h 218"/>
                  <a:gd name="T28" fmla="*/ 74 w 156"/>
                  <a:gd name="T29" fmla="*/ 13 h 218"/>
                  <a:gd name="T30" fmla="*/ 69 w 156"/>
                  <a:gd name="T31" fmla="*/ 9 h 218"/>
                  <a:gd name="T32" fmla="*/ 43 w 156"/>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18">
                    <a:moveTo>
                      <a:pt x="43" y="0"/>
                    </a:moveTo>
                    <a:cubicBezTo>
                      <a:pt x="32" y="0"/>
                      <a:pt x="21" y="4"/>
                      <a:pt x="13" y="13"/>
                    </a:cubicBezTo>
                    <a:cubicBezTo>
                      <a:pt x="13" y="13"/>
                      <a:pt x="13" y="13"/>
                      <a:pt x="13" y="13"/>
                    </a:cubicBezTo>
                    <a:cubicBezTo>
                      <a:pt x="13" y="13"/>
                      <a:pt x="13" y="13"/>
                      <a:pt x="13" y="13"/>
                    </a:cubicBezTo>
                    <a:cubicBezTo>
                      <a:pt x="11" y="15"/>
                      <a:pt x="9" y="17"/>
                      <a:pt x="7" y="19"/>
                    </a:cubicBezTo>
                    <a:cubicBezTo>
                      <a:pt x="2" y="27"/>
                      <a:pt x="0" y="35"/>
                      <a:pt x="0" y="43"/>
                    </a:cubicBezTo>
                    <a:cubicBezTo>
                      <a:pt x="0" y="51"/>
                      <a:pt x="2" y="58"/>
                      <a:pt x="6" y="65"/>
                    </a:cubicBezTo>
                    <a:cubicBezTo>
                      <a:pt x="8" y="68"/>
                      <a:pt x="10" y="71"/>
                      <a:pt x="13" y="74"/>
                    </a:cubicBezTo>
                    <a:cubicBezTo>
                      <a:pt x="109" y="170"/>
                      <a:pt x="109" y="170"/>
                      <a:pt x="109" y="170"/>
                    </a:cubicBezTo>
                    <a:cubicBezTo>
                      <a:pt x="156" y="218"/>
                      <a:pt x="156" y="218"/>
                      <a:pt x="156" y="218"/>
                    </a:cubicBezTo>
                    <a:cubicBezTo>
                      <a:pt x="149"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2" y="11"/>
                      <a:pt x="71" y="10"/>
                      <a:pt x="69" y="9"/>
                    </a:cubicBezTo>
                    <a:cubicBezTo>
                      <a:pt x="61" y="3"/>
                      <a:pt x="52"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0" name="Freeform 51">
                <a:extLst>
                  <a:ext uri="{FF2B5EF4-FFF2-40B4-BE49-F238E27FC236}">
                    <a16:creationId xmlns:a16="http://schemas.microsoft.com/office/drawing/2014/main" id="{163F8D47-381F-D24B-A3D3-E33DEB5B01C9}"/>
                  </a:ext>
                </a:extLst>
              </p:cNvPr>
              <p:cNvSpPr>
                <a:spLocks/>
              </p:cNvSpPr>
              <p:nvPr/>
            </p:nvSpPr>
            <p:spPr bwMode="auto">
              <a:xfrm rot="10800000">
                <a:off x="620667" y="2890692"/>
                <a:ext cx="46738"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1" name="Freeform 53">
                <a:extLst>
                  <a:ext uri="{FF2B5EF4-FFF2-40B4-BE49-F238E27FC236}">
                    <a16:creationId xmlns:a16="http://schemas.microsoft.com/office/drawing/2014/main" id="{57B9DDEE-C7FE-0B47-90C3-1F5812CED5C0}"/>
                  </a:ext>
                </a:extLst>
              </p:cNvPr>
              <p:cNvSpPr>
                <a:spLocks noEditPoints="1"/>
              </p:cNvSpPr>
              <p:nvPr/>
            </p:nvSpPr>
            <p:spPr bwMode="auto">
              <a:xfrm rot="10800000">
                <a:off x="411720" y="2844870"/>
                <a:ext cx="243772" cy="250187"/>
              </a:xfrm>
              <a:custGeom>
                <a:avLst/>
                <a:gdLst>
                  <a:gd name="T0" fmla="*/ 0 w 224"/>
                  <a:gd name="T1" fmla="*/ 218 h 230"/>
                  <a:gd name="T2" fmla="*/ 0 w 224"/>
                  <a:gd name="T3" fmla="*/ 218 h 230"/>
                  <a:gd name="T4" fmla="*/ 1 w 224"/>
                  <a:gd name="T5" fmla="*/ 218 h 230"/>
                  <a:gd name="T6" fmla="*/ 2 w 224"/>
                  <a:gd name="T7" fmla="*/ 219 h 230"/>
                  <a:gd name="T8" fmla="*/ 21 w 224"/>
                  <a:gd name="T9" fmla="*/ 230 h 230"/>
                  <a:gd name="T10" fmla="*/ 2 w 224"/>
                  <a:gd name="T11" fmla="*/ 219 h 230"/>
                  <a:gd name="T12" fmla="*/ 0 w 224"/>
                  <a:gd name="T13" fmla="*/ 218 h 230"/>
                  <a:gd name="T14" fmla="*/ 177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4 w 224"/>
                  <a:gd name="T27" fmla="*/ 218 h 230"/>
                  <a:gd name="T28" fmla="*/ 135 w 224"/>
                  <a:gd name="T29" fmla="*/ 146 h 230"/>
                  <a:gd name="T30" fmla="*/ 208 w 224"/>
                  <a:gd name="T31" fmla="*/ 74 h 230"/>
                  <a:gd name="T32" fmla="*/ 208 w 224"/>
                  <a:gd name="T33" fmla="*/ 13 h 230"/>
                  <a:gd name="T34" fmla="*/ 204 w 224"/>
                  <a:gd name="T35" fmla="*/ 9 h 230"/>
                  <a:gd name="T36" fmla="*/ 177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1" y="218"/>
                      <a:pt x="1" y="218"/>
                      <a:pt x="1" y="218"/>
                    </a:cubicBezTo>
                    <a:cubicBezTo>
                      <a:pt x="2" y="219"/>
                      <a:pt x="2" y="219"/>
                      <a:pt x="2" y="219"/>
                    </a:cubicBezTo>
                    <a:cubicBezTo>
                      <a:pt x="7" y="224"/>
                      <a:pt x="14" y="228"/>
                      <a:pt x="21" y="230"/>
                    </a:cubicBezTo>
                    <a:cubicBezTo>
                      <a:pt x="14" y="228"/>
                      <a:pt x="7" y="224"/>
                      <a:pt x="2" y="219"/>
                    </a:cubicBezTo>
                    <a:cubicBezTo>
                      <a:pt x="0" y="218"/>
                      <a:pt x="0" y="218"/>
                      <a:pt x="0" y="218"/>
                    </a:cubicBezTo>
                    <a:moveTo>
                      <a:pt x="177" y="0"/>
                    </a:moveTo>
                    <a:cubicBezTo>
                      <a:pt x="166" y="0"/>
                      <a:pt x="155" y="4"/>
                      <a:pt x="146" y="13"/>
                    </a:cubicBezTo>
                    <a:cubicBezTo>
                      <a:pt x="146" y="13"/>
                      <a:pt x="146" y="13"/>
                      <a:pt x="146" y="13"/>
                    </a:cubicBezTo>
                    <a:cubicBezTo>
                      <a:pt x="75" y="84"/>
                      <a:pt x="75" y="84"/>
                      <a:pt x="75" y="84"/>
                    </a:cubicBezTo>
                    <a:cubicBezTo>
                      <a:pt x="75" y="188"/>
                      <a:pt x="75" y="188"/>
                      <a:pt x="75" y="188"/>
                    </a:cubicBezTo>
                    <a:cubicBezTo>
                      <a:pt x="75" y="193"/>
                      <a:pt x="75" y="198"/>
                      <a:pt x="73" y="202"/>
                    </a:cubicBezTo>
                    <a:cubicBezTo>
                      <a:pt x="71" y="208"/>
                      <a:pt x="68" y="213"/>
                      <a:pt x="64" y="218"/>
                    </a:cubicBezTo>
                    <a:cubicBezTo>
                      <a:pt x="135" y="146"/>
                      <a:pt x="135" y="146"/>
                      <a:pt x="135" y="146"/>
                    </a:cubicBezTo>
                    <a:cubicBezTo>
                      <a:pt x="208" y="74"/>
                      <a:pt x="208" y="74"/>
                      <a:pt x="208" y="74"/>
                    </a:cubicBezTo>
                    <a:cubicBezTo>
                      <a:pt x="224" y="57"/>
                      <a:pt x="224" y="30"/>
                      <a:pt x="208" y="13"/>
                    </a:cubicBezTo>
                    <a:cubicBezTo>
                      <a:pt x="206" y="12"/>
                      <a:pt x="205" y="10"/>
                      <a:pt x="204" y="9"/>
                    </a:cubicBezTo>
                    <a:cubicBezTo>
                      <a:pt x="196" y="3"/>
                      <a:pt x="186" y="0"/>
                      <a:pt x="177"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2" name="Freeform 54">
                <a:extLst>
                  <a:ext uri="{FF2B5EF4-FFF2-40B4-BE49-F238E27FC236}">
                    <a16:creationId xmlns:a16="http://schemas.microsoft.com/office/drawing/2014/main" id="{19BD648B-F33E-F444-BB74-63890A633F5C}"/>
                  </a:ext>
                </a:extLst>
              </p:cNvPr>
              <p:cNvSpPr>
                <a:spLocks/>
              </p:cNvSpPr>
              <p:nvPr/>
            </p:nvSpPr>
            <p:spPr bwMode="auto">
              <a:xfrm rot="10800000">
                <a:off x="570263" y="2875113"/>
                <a:ext cx="50404" cy="128759"/>
              </a:xfrm>
              <a:custGeom>
                <a:avLst/>
                <a:gdLst>
                  <a:gd name="T0" fmla="*/ 43 w 46"/>
                  <a:gd name="T1" fmla="*/ 0 h 118"/>
                  <a:gd name="T2" fmla="*/ 0 w 46"/>
                  <a:gd name="T3" fmla="*/ 43 h 118"/>
                  <a:gd name="T4" fmla="*/ 31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1" y="74"/>
                      <a:pt x="31" y="74"/>
                      <a:pt x="31" y="74"/>
                    </a:cubicBezTo>
                    <a:cubicBezTo>
                      <a:pt x="43" y="86"/>
                      <a:pt x="46" y="103"/>
                      <a:pt x="41" y="118"/>
                    </a:cubicBezTo>
                    <a:cubicBezTo>
                      <a:pt x="43" y="114"/>
                      <a:pt x="43" y="109"/>
                      <a:pt x="43" y="104"/>
                    </a:cubicBezTo>
                    <a:cubicBezTo>
                      <a:pt x="43" y="0"/>
                      <a:pt x="43"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Freeform 62">
                <a:extLst>
                  <a:ext uri="{FF2B5EF4-FFF2-40B4-BE49-F238E27FC236}">
                    <a16:creationId xmlns:a16="http://schemas.microsoft.com/office/drawing/2014/main" id="{0B550796-360E-8C4F-8629-274C4EF2CB0F}"/>
                  </a:ext>
                </a:extLst>
              </p:cNvPr>
              <p:cNvSpPr>
                <a:spLocks/>
              </p:cNvSpPr>
              <p:nvPr/>
            </p:nvSpPr>
            <p:spPr bwMode="auto">
              <a:xfrm rot="10800000">
                <a:off x="570263" y="2842580"/>
                <a:ext cx="97142" cy="114554"/>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7 w 89"/>
                  <a:gd name="T15" fmla="*/ 104 h 105"/>
                  <a:gd name="T16" fmla="*/ 48 w 89"/>
                  <a:gd name="T17" fmla="*/ 104 h 105"/>
                  <a:gd name="T18" fmla="*/ 52 w 89"/>
                  <a:gd name="T19" fmla="*/ 104 h 105"/>
                  <a:gd name="T20" fmla="*/ 52 w 89"/>
                  <a:gd name="T21" fmla="*/ 104 h 105"/>
                  <a:gd name="T22" fmla="*/ 56 w 89"/>
                  <a:gd name="T23" fmla="*/ 103 h 105"/>
                  <a:gd name="T24" fmla="*/ 84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0" y="104"/>
                      <a:pt x="42" y="105"/>
                      <a:pt x="43" y="105"/>
                    </a:cubicBezTo>
                    <a:cubicBezTo>
                      <a:pt x="45" y="105"/>
                      <a:pt x="46" y="104"/>
                      <a:pt x="47" y="104"/>
                    </a:cubicBezTo>
                    <a:cubicBezTo>
                      <a:pt x="48" y="104"/>
                      <a:pt x="48" y="104"/>
                      <a:pt x="48" y="104"/>
                    </a:cubicBezTo>
                    <a:cubicBezTo>
                      <a:pt x="50" y="104"/>
                      <a:pt x="51" y="104"/>
                      <a:pt x="52" y="104"/>
                    </a:cubicBezTo>
                    <a:cubicBezTo>
                      <a:pt x="52" y="104"/>
                      <a:pt x="52" y="104"/>
                      <a:pt x="52" y="104"/>
                    </a:cubicBezTo>
                    <a:cubicBezTo>
                      <a:pt x="54" y="103"/>
                      <a:pt x="55" y="103"/>
                      <a:pt x="56" y="103"/>
                    </a:cubicBezTo>
                    <a:cubicBezTo>
                      <a:pt x="69" y="98"/>
                      <a:pt x="80" y="88"/>
                      <a:pt x="84" y="75"/>
                    </a:cubicBezTo>
                    <a:cubicBezTo>
                      <a:pt x="89" y="60"/>
                      <a:pt x="86" y="43"/>
                      <a:pt x="74" y="31"/>
                    </a:cubicBezTo>
                    <a:cubicBezTo>
                      <a:pt x="43" y="0"/>
                      <a:pt x="43" y="0"/>
                      <a:pt x="43" y="0"/>
                    </a:cubicBezTo>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20" name="TextBox 319">
              <a:extLst>
                <a:ext uri="{FF2B5EF4-FFF2-40B4-BE49-F238E27FC236}">
                  <a16:creationId xmlns:a16="http://schemas.microsoft.com/office/drawing/2014/main" id="{93ADC653-EFC1-5849-A682-4113938A3417}"/>
                </a:ext>
              </a:extLst>
            </p:cNvPr>
            <p:cNvSpPr txBox="1"/>
            <p:nvPr/>
          </p:nvSpPr>
          <p:spPr>
            <a:xfrm>
              <a:off x="1466116" y="3254697"/>
              <a:ext cx="425190" cy="205860"/>
            </a:xfrm>
            <a:prstGeom prst="rect">
              <a:avLst/>
            </a:prstGeom>
            <a:noFill/>
          </p:spPr>
          <p:txBody>
            <a:bodyPr wrap="none" lIns="0" tIns="0" rIns="0" bIns="0" rtlCol="0">
              <a:noAutofit/>
            </a:bodyPr>
            <a:lstStyle/>
            <a:p>
              <a:pPr algn="l">
                <a:lnSpc>
                  <a:spcPct val="110000"/>
                </a:lnSpc>
                <a:spcAft>
                  <a:spcPts val="1200"/>
                </a:spcAft>
              </a:pPr>
              <a:r>
                <a:rPr lang="en-US" sz="1100" dirty="0">
                  <a:solidFill>
                    <a:schemeClr val="tx1"/>
                  </a:solidFill>
                  <a:latin typeface="+mn-lt"/>
                </a:rPr>
                <a:t>Mbps</a:t>
              </a:r>
            </a:p>
          </p:txBody>
        </p:sp>
        <p:grpSp>
          <p:nvGrpSpPr>
            <p:cNvPr id="321" name="Group 320">
              <a:extLst>
                <a:ext uri="{FF2B5EF4-FFF2-40B4-BE49-F238E27FC236}">
                  <a16:creationId xmlns:a16="http://schemas.microsoft.com/office/drawing/2014/main" id="{01089184-29D9-3A43-BC15-8B2B1F4B52DF}"/>
                </a:ext>
              </a:extLst>
            </p:cNvPr>
            <p:cNvGrpSpPr>
              <a:grpSpLocks noChangeAspect="1"/>
            </p:cNvGrpSpPr>
            <p:nvPr/>
          </p:nvGrpSpPr>
          <p:grpSpPr>
            <a:xfrm>
              <a:off x="1248869" y="3212830"/>
              <a:ext cx="182880" cy="182880"/>
              <a:chOff x="4346819" y="3076313"/>
              <a:chExt cx="914400" cy="914400"/>
            </a:xfrm>
          </p:grpSpPr>
          <p:sp>
            <p:nvSpPr>
              <p:cNvPr id="322" name="Oval 321">
                <a:extLst>
                  <a:ext uri="{FF2B5EF4-FFF2-40B4-BE49-F238E27FC236}">
                    <a16:creationId xmlns:a16="http://schemas.microsoft.com/office/drawing/2014/main" id="{E8B21FDE-F4E1-6845-815B-DE33E8B73E20}"/>
                  </a:ext>
                </a:extLst>
              </p:cNvPr>
              <p:cNvSpPr/>
              <p:nvPr/>
            </p:nvSpPr>
            <p:spPr>
              <a:xfrm>
                <a:off x="4346819" y="3076313"/>
                <a:ext cx="914400" cy="914400"/>
              </a:xfrm>
              <a:prstGeom prst="ellipse">
                <a:avLst/>
              </a:prstGeom>
              <a:solidFill>
                <a:schemeClr val="bg1"/>
              </a:solid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nvGrpSpPr>
              <p:cNvPr id="323" name="Group 144">
                <a:extLst>
                  <a:ext uri="{FF2B5EF4-FFF2-40B4-BE49-F238E27FC236}">
                    <a16:creationId xmlns:a16="http://schemas.microsoft.com/office/drawing/2014/main" id="{A28627FB-3F21-1741-A1EA-CB068918D7C7}"/>
                  </a:ext>
                </a:extLst>
              </p:cNvPr>
              <p:cNvGrpSpPr>
                <a:grpSpLocks noChangeAspect="1"/>
              </p:cNvGrpSpPr>
              <p:nvPr/>
            </p:nvGrpSpPr>
            <p:grpSpPr bwMode="auto">
              <a:xfrm>
                <a:off x="4539699" y="3283401"/>
                <a:ext cx="528639" cy="446958"/>
                <a:chOff x="1261" y="240"/>
                <a:chExt cx="3236" cy="2736"/>
              </a:xfrm>
            </p:grpSpPr>
            <p:sp>
              <p:nvSpPr>
                <p:cNvPr id="324" name="Freeform 145">
                  <a:extLst>
                    <a:ext uri="{FF2B5EF4-FFF2-40B4-BE49-F238E27FC236}">
                      <a16:creationId xmlns:a16="http://schemas.microsoft.com/office/drawing/2014/main" id="{E4BC9491-C1D0-9C4C-B07D-D7FDE92B6D7B}"/>
                    </a:ext>
                  </a:extLst>
                </p:cNvPr>
                <p:cNvSpPr>
                  <a:spLocks/>
                </p:cNvSpPr>
                <p:nvPr/>
              </p:nvSpPr>
              <p:spPr bwMode="auto">
                <a:xfrm>
                  <a:off x="1261" y="240"/>
                  <a:ext cx="3236" cy="2736"/>
                </a:xfrm>
                <a:custGeom>
                  <a:avLst/>
                  <a:gdLst>
                    <a:gd name="T0" fmla="*/ 1205 w 2644"/>
                    <a:gd name="T1" fmla="*/ 90 h 2290"/>
                    <a:gd name="T2" fmla="*/ 52 w 2644"/>
                    <a:gd name="T3" fmla="*/ 2087 h 2290"/>
                    <a:gd name="T4" fmla="*/ 169 w 2644"/>
                    <a:gd name="T5" fmla="*/ 2290 h 2290"/>
                    <a:gd name="T6" fmla="*/ 2475 w 2644"/>
                    <a:gd name="T7" fmla="*/ 2290 h 2290"/>
                    <a:gd name="T8" fmla="*/ 2592 w 2644"/>
                    <a:gd name="T9" fmla="*/ 2087 h 2290"/>
                    <a:gd name="T10" fmla="*/ 1439 w 2644"/>
                    <a:gd name="T11" fmla="*/ 90 h 2290"/>
                    <a:gd name="T12" fmla="*/ 1205 w 2644"/>
                    <a:gd name="T13" fmla="*/ 90 h 2290"/>
                  </a:gdLst>
                  <a:ahLst/>
                  <a:cxnLst>
                    <a:cxn ang="0">
                      <a:pos x="T0" y="T1"/>
                    </a:cxn>
                    <a:cxn ang="0">
                      <a:pos x="T2" y="T3"/>
                    </a:cxn>
                    <a:cxn ang="0">
                      <a:pos x="T4" y="T5"/>
                    </a:cxn>
                    <a:cxn ang="0">
                      <a:pos x="T6" y="T7"/>
                    </a:cxn>
                    <a:cxn ang="0">
                      <a:pos x="T8" y="T9"/>
                    </a:cxn>
                    <a:cxn ang="0">
                      <a:pos x="T10" y="T11"/>
                    </a:cxn>
                    <a:cxn ang="0">
                      <a:pos x="T12" y="T13"/>
                    </a:cxn>
                  </a:cxnLst>
                  <a:rect l="0" t="0" r="r" b="b"/>
                  <a:pathLst>
                    <a:path w="2644" h="2290">
                      <a:moveTo>
                        <a:pt x="1205" y="90"/>
                      </a:moveTo>
                      <a:cubicBezTo>
                        <a:pt x="52" y="2087"/>
                        <a:pt x="52" y="2087"/>
                        <a:pt x="52" y="2087"/>
                      </a:cubicBezTo>
                      <a:cubicBezTo>
                        <a:pt x="0" y="2177"/>
                        <a:pt x="65" y="2290"/>
                        <a:pt x="169" y="2290"/>
                      </a:cubicBezTo>
                      <a:cubicBezTo>
                        <a:pt x="2475" y="2290"/>
                        <a:pt x="2475" y="2290"/>
                        <a:pt x="2475" y="2290"/>
                      </a:cubicBezTo>
                      <a:cubicBezTo>
                        <a:pt x="2579" y="2290"/>
                        <a:pt x="2644" y="2177"/>
                        <a:pt x="2592" y="2087"/>
                      </a:cubicBezTo>
                      <a:cubicBezTo>
                        <a:pt x="1439" y="90"/>
                        <a:pt x="1439" y="90"/>
                        <a:pt x="1439" y="90"/>
                      </a:cubicBezTo>
                      <a:cubicBezTo>
                        <a:pt x="1387" y="0"/>
                        <a:pt x="1257" y="0"/>
                        <a:pt x="1205" y="9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25" name="Oval 146">
                  <a:extLst>
                    <a:ext uri="{FF2B5EF4-FFF2-40B4-BE49-F238E27FC236}">
                      <a16:creationId xmlns:a16="http://schemas.microsoft.com/office/drawing/2014/main" id="{0192AD5D-C0CE-3243-A286-065420258037}"/>
                    </a:ext>
                  </a:extLst>
                </p:cNvPr>
                <p:cNvSpPr>
                  <a:spLocks noChangeArrowheads="1"/>
                </p:cNvSpPr>
                <p:nvPr/>
              </p:nvSpPr>
              <p:spPr bwMode="auto">
                <a:xfrm>
                  <a:off x="2696" y="2323"/>
                  <a:ext cx="367" cy="35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26" name="Freeform 147">
                  <a:extLst>
                    <a:ext uri="{FF2B5EF4-FFF2-40B4-BE49-F238E27FC236}">
                      <a16:creationId xmlns:a16="http://schemas.microsoft.com/office/drawing/2014/main" id="{A5149BBB-A766-A042-AEAA-C13A340B8815}"/>
                    </a:ext>
                  </a:extLst>
                </p:cNvPr>
                <p:cNvSpPr>
                  <a:spLocks/>
                </p:cNvSpPr>
                <p:nvPr/>
              </p:nvSpPr>
              <p:spPr bwMode="auto">
                <a:xfrm>
                  <a:off x="2717" y="904"/>
                  <a:ext cx="325" cy="1177"/>
                </a:xfrm>
                <a:custGeom>
                  <a:avLst/>
                  <a:gdLst>
                    <a:gd name="T0" fmla="*/ 133 w 266"/>
                    <a:gd name="T1" fmla="*/ 0 h 985"/>
                    <a:gd name="T2" fmla="*/ 133 w 266"/>
                    <a:gd name="T3" fmla="*/ 0 h 985"/>
                    <a:gd name="T4" fmla="*/ 0 w 266"/>
                    <a:gd name="T5" fmla="*/ 133 h 985"/>
                    <a:gd name="T6" fmla="*/ 0 w 266"/>
                    <a:gd name="T7" fmla="*/ 853 h 985"/>
                    <a:gd name="T8" fmla="*/ 133 w 266"/>
                    <a:gd name="T9" fmla="*/ 985 h 985"/>
                    <a:gd name="T10" fmla="*/ 133 w 266"/>
                    <a:gd name="T11" fmla="*/ 985 h 985"/>
                    <a:gd name="T12" fmla="*/ 266 w 266"/>
                    <a:gd name="T13" fmla="*/ 853 h 985"/>
                    <a:gd name="T14" fmla="*/ 266 w 266"/>
                    <a:gd name="T15" fmla="*/ 133 h 985"/>
                    <a:gd name="T16" fmla="*/ 133 w 266"/>
                    <a:gd name="T17"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985">
                      <a:moveTo>
                        <a:pt x="133" y="0"/>
                      </a:moveTo>
                      <a:cubicBezTo>
                        <a:pt x="133" y="0"/>
                        <a:pt x="133" y="0"/>
                        <a:pt x="133" y="0"/>
                      </a:cubicBezTo>
                      <a:cubicBezTo>
                        <a:pt x="60" y="0"/>
                        <a:pt x="0" y="59"/>
                        <a:pt x="0" y="133"/>
                      </a:cubicBezTo>
                      <a:cubicBezTo>
                        <a:pt x="0" y="853"/>
                        <a:pt x="0" y="853"/>
                        <a:pt x="0" y="853"/>
                      </a:cubicBezTo>
                      <a:cubicBezTo>
                        <a:pt x="0" y="926"/>
                        <a:pt x="60" y="985"/>
                        <a:pt x="133" y="985"/>
                      </a:cubicBezTo>
                      <a:cubicBezTo>
                        <a:pt x="133" y="985"/>
                        <a:pt x="133" y="985"/>
                        <a:pt x="133" y="985"/>
                      </a:cubicBezTo>
                      <a:cubicBezTo>
                        <a:pt x="206" y="985"/>
                        <a:pt x="266" y="926"/>
                        <a:pt x="266" y="853"/>
                      </a:cubicBezTo>
                      <a:cubicBezTo>
                        <a:pt x="266" y="133"/>
                        <a:pt x="266" y="133"/>
                        <a:pt x="266" y="133"/>
                      </a:cubicBezTo>
                      <a:cubicBezTo>
                        <a:pt x="266" y="59"/>
                        <a:pt x="206" y="0"/>
                        <a:pt x="1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grpSp>
      <p:grpSp>
        <p:nvGrpSpPr>
          <p:cNvPr id="435" name="Group 11">
            <a:extLst>
              <a:ext uri="{FF2B5EF4-FFF2-40B4-BE49-F238E27FC236}">
                <a16:creationId xmlns:a16="http://schemas.microsoft.com/office/drawing/2014/main" id="{23402A82-FFCC-AD41-8088-D40DB5B08873}"/>
              </a:ext>
            </a:extLst>
          </p:cNvPr>
          <p:cNvGrpSpPr>
            <a:grpSpLocks noChangeAspect="1"/>
          </p:cNvGrpSpPr>
          <p:nvPr/>
        </p:nvGrpSpPr>
        <p:grpSpPr bwMode="auto">
          <a:xfrm rot="10428744">
            <a:off x="2377621" y="2009437"/>
            <a:ext cx="182880" cy="182555"/>
            <a:chOff x="4886" y="2318"/>
            <a:chExt cx="562" cy="561"/>
          </a:xfrm>
          <a:solidFill>
            <a:schemeClr val="accent5"/>
          </a:solidFill>
        </p:grpSpPr>
        <p:sp>
          <p:nvSpPr>
            <p:cNvPr id="436" name="Freeform 12">
              <a:extLst>
                <a:ext uri="{FF2B5EF4-FFF2-40B4-BE49-F238E27FC236}">
                  <a16:creationId xmlns:a16="http://schemas.microsoft.com/office/drawing/2014/main" id="{211062E6-8910-A042-B05F-B629FD22A776}"/>
                </a:ext>
              </a:extLst>
            </p:cNvPr>
            <p:cNvSpPr>
              <a:spLocks/>
            </p:cNvSpPr>
            <p:nvPr/>
          </p:nvSpPr>
          <p:spPr bwMode="auto">
            <a:xfrm>
              <a:off x="5121" y="2552"/>
              <a:ext cx="327" cy="327"/>
            </a:xfrm>
            <a:custGeom>
              <a:avLst/>
              <a:gdLst>
                <a:gd name="T0" fmla="*/ 190 w 380"/>
                <a:gd name="T1" fmla="*/ 0 h 380"/>
                <a:gd name="T2" fmla="*/ 116 w 380"/>
                <a:gd name="T3" fmla="*/ 15 h 380"/>
                <a:gd name="T4" fmla="*/ 32 w 380"/>
                <a:gd name="T5" fmla="*/ 84 h 380"/>
                <a:gd name="T6" fmla="*/ 0 w 380"/>
                <a:gd name="T7" fmla="*/ 190 h 380"/>
                <a:gd name="T8" fmla="*/ 35 w 380"/>
                <a:gd name="T9" fmla="*/ 190 h 380"/>
                <a:gd name="T10" fmla="*/ 71 w 380"/>
                <a:gd name="T11" fmla="*/ 190 h 380"/>
                <a:gd name="T12" fmla="*/ 80 w 380"/>
                <a:gd name="T13" fmla="*/ 144 h 380"/>
                <a:gd name="T14" fmla="*/ 123 w 380"/>
                <a:gd name="T15" fmla="*/ 91 h 380"/>
                <a:gd name="T16" fmla="*/ 190 w 380"/>
                <a:gd name="T17" fmla="*/ 71 h 380"/>
                <a:gd name="T18" fmla="*/ 236 w 380"/>
                <a:gd name="T19" fmla="*/ 80 h 380"/>
                <a:gd name="T20" fmla="*/ 288 w 380"/>
                <a:gd name="T21" fmla="*/ 123 h 380"/>
                <a:gd name="T22" fmla="*/ 309 w 380"/>
                <a:gd name="T23" fmla="*/ 190 h 380"/>
                <a:gd name="T24" fmla="*/ 299 w 380"/>
                <a:gd name="T25" fmla="*/ 236 h 380"/>
                <a:gd name="T26" fmla="*/ 256 w 380"/>
                <a:gd name="T27" fmla="*/ 288 h 380"/>
                <a:gd name="T28" fmla="*/ 190 w 380"/>
                <a:gd name="T29" fmla="*/ 309 h 380"/>
                <a:gd name="T30" fmla="*/ 144 w 380"/>
                <a:gd name="T31" fmla="*/ 299 h 380"/>
                <a:gd name="T32" fmla="*/ 91 w 380"/>
                <a:gd name="T33" fmla="*/ 256 h 380"/>
                <a:gd name="T34" fmla="*/ 71 w 380"/>
                <a:gd name="T35" fmla="*/ 190 h 380"/>
                <a:gd name="T36" fmla="*/ 35 w 380"/>
                <a:gd name="T37" fmla="*/ 190 h 380"/>
                <a:gd name="T38" fmla="*/ 0 w 380"/>
                <a:gd name="T39" fmla="*/ 190 h 380"/>
                <a:gd name="T40" fmla="*/ 15 w 380"/>
                <a:gd name="T41" fmla="*/ 264 h 380"/>
                <a:gd name="T42" fmla="*/ 84 w 380"/>
                <a:gd name="T43" fmla="*/ 347 h 380"/>
                <a:gd name="T44" fmla="*/ 190 w 380"/>
                <a:gd name="T45" fmla="*/ 380 h 380"/>
                <a:gd name="T46" fmla="*/ 190 w 380"/>
                <a:gd name="T47" fmla="*/ 380 h 380"/>
                <a:gd name="T48" fmla="*/ 190 w 380"/>
                <a:gd name="T49" fmla="*/ 380 h 380"/>
                <a:gd name="T50" fmla="*/ 264 w 380"/>
                <a:gd name="T51" fmla="*/ 365 h 380"/>
                <a:gd name="T52" fmla="*/ 347 w 380"/>
                <a:gd name="T53" fmla="*/ 296 h 380"/>
                <a:gd name="T54" fmla="*/ 380 w 380"/>
                <a:gd name="T55" fmla="*/ 190 h 380"/>
                <a:gd name="T56" fmla="*/ 380 w 380"/>
                <a:gd name="T57" fmla="*/ 190 h 380"/>
                <a:gd name="T58" fmla="*/ 344 w 380"/>
                <a:gd name="T59" fmla="*/ 225 h 380"/>
                <a:gd name="T60" fmla="*/ 309 w 380"/>
                <a:gd name="T61" fmla="*/ 190 h 380"/>
                <a:gd name="T62" fmla="*/ 288 w 380"/>
                <a:gd name="T63" fmla="*/ 123 h 380"/>
                <a:gd name="T64" fmla="*/ 236 w 380"/>
                <a:gd name="T65" fmla="*/ 80 h 380"/>
                <a:gd name="T66" fmla="*/ 190 w 380"/>
                <a:gd name="T67" fmla="*/ 71 h 380"/>
                <a:gd name="T68" fmla="*/ 154 w 380"/>
                <a:gd name="T69" fmla="*/ 35 h 380"/>
                <a:gd name="T70" fmla="*/ 190 w 380"/>
                <a:gd name="T71" fmla="*/ 0 h 380"/>
                <a:gd name="T72" fmla="*/ 190 w 380"/>
                <a:gd name="T73"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0" h="380">
                  <a:moveTo>
                    <a:pt x="190" y="0"/>
                  </a:moveTo>
                  <a:cubicBezTo>
                    <a:pt x="164" y="0"/>
                    <a:pt x="139" y="5"/>
                    <a:pt x="116" y="15"/>
                  </a:cubicBezTo>
                  <a:cubicBezTo>
                    <a:pt x="82" y="29"/>
                    <a:pt x="53" y="53"/>
                    <a:pt x="32" y="84"/>
                  </a:cubicBezTo>
                  <a:cubicBezTo>
                    <a:pt x="12" y="114"/>
                    <a:pt x="0" y="151"/>
                    <a:pt x="0" y="190"/>
                  </a:cubicBezTo>
                  <a:cubicBezTo>
                    <a:pt x="35" y="190"/>
                    <a:pt x="35" y="190"/>
                    <a:pt x="35" y="190"/>
                  </a:cubicBezTo>
                  <a:cubicBezTo>
                    <a:pt x="71" y="190"/>
                    <a:pt x="71" y="190"/>
                    <a:pt x="71" y="190"/>
                  </a:cubicBezTo>
                  <a:cubicBezTo>
                    <a:pt x="71" y="173"/>
                    <a:pt x="74" y="158"/>
                    <a:pt x="80" y="144"/>
                  </a:cubicBezTo>
                  <a:cubicBezTo>
                    <a:pt x="89" y="122"/>
                    <a:pt x="104" y="104"/>
                    <a:pt x="123" y="91"/>
                  </a:cubicBezTo>
                  <a:cubicBezTo>
                    <a:pt x="142" y="79"/>
                    <a:pt x="165" y="71"/>
                    <a:pt x="190" y="71"/>
                  </a:cubicBezTo>
                  <a:cubicBezTo>
                    <a:pt x="206" y="71"/>
                    <a:pt x="222" y="74"/>
                    <a:pt x="236" y="80"/>
                  </a:cubicBezTo>
                  <a:cubicBezTo>
                    <a:pt x="257" y="89"/>
                    <a:pt x="275" y="104"/>
                    <a:pt x="288" y="123"/>
                  </a:cubicBezTo>
                  <a:cubicBezTo>
                    <a:pt x="301" y="142"/>
                    <a:pt x="309" y="165"/>
                    <a:pt x="309" y="190"/>
                  </a:cubicBezTo>
                  <a:cubicBezTo>
                    <a:pt x="309" y="206"/>
                    <a:pt x="305" y="222"/>
                    <a:pt x="299" y="236"/>
                  </a:cubicBezTo>
                  <a:cubicBezTo>
                    <a:pt x="290" y="257"/>
                    <a:pt x="275" y="276"/>
                    <a:pt x="256" y="288"/>
                  </a:cubicBezTo>
                  <a:cubicBezTo>
                    <a:pt x="237" y="301"/>
                    <a:pt x="215" y="309"/>
                    <a:pt x="190" y="309"/>
                  </a:cubicBezTo>
                  <a:cubicBezTo>
                    <a:pt x="173" y="309"/>
                    <a:pt x="158" y="305"/>
                    <a:pt x="144" y="299"/>
                  </a:cubicBezTo>
                  <a:cubicBezTo>
                    <a:pt x="122" y="290"/>
                    <a:pt x="104" y="275"/>
                    <a:pt x="91" y="256"/>
                  </a:cubicBezTo>
                  <a:cubicBezTo>
                    <a:pt x="78" y="237"/>
                    <a:pt x="71" y="215"/>
                    <a:pt x="71" y="190"/>
                  </a:cubicBezTo>
                  <a:cubicBezTo>
                    <a:pt x="35" y="190"/>
                    <a:pt x="35" y="190"/>
                    <a:pt x="35" y="190"/>
                  </a:cubicBezTo>
                  <a:cubicBezTo>
                    <a:pt x="0" y="190"/>
                    <a:pt x="0" y="190"/>
                    <a:pt x="0" y="190"/>
                  </a:cubicBezTo>
                  <a:cubicBezTo>
                    <a:pt x="0" y="216"/>
                    <a:pt x="5" y="241"/>
                    <a:pt x="15" y="264"/>
                  </a:cubicBezTo>
                  <a:cubicBezTo>
                    <a:pt x="29" y="298"/>
                    <a:pt x="53" y="327"/>
                    <a:pt x="84" y="347"/>
                  </a:cubicBezTo>
                  <a:cubicBezTo>
                    <a:pt x="114" y="368"/>
                    <a:pt x="151" y="380"/>
                    <a:pt x="190" y="380"/>
                  </a:cubicBezTo>
                  <a:cubicBezTo>
                    <a:pt x="190" y="380"/>
                    <a:pt x="190" y="380"/>
                    <a:pt x="190" y="380"/>
                  </a:cubicBezTo>
                  <a:cubicBezTo>
                    <a:pt x="190" y="380"/>
                    <a:pt x="190" y="380"/>
                    <a:pt x="190" y="380"/>
                  </a:cubicBezTo>
                  <a:cubicBezTo>
                    <a:pt x="216" y="380"/>
                    <a:pt x="241" y="374"/>
                    <a:pt x="264" y="365"/>
                  </a:cubicBezTo>
                  <a:cubicBezTo>
                    <a:pt x="298" y="350"/>
                    <a:pt x="327" y="326"/>
                    <a:pt x="347" y="296"/>
                  </a:cubicBezTo>
                  <a:cubicBezTo>
                    <a:pt x="368" y="266"/>
                    <a:pt x="380" y="229"/>
                    <a:pt x="380" y="190"/>
                  </a:cubicBezTo>
                  <a:cubicBezTo>
                    <a:pt x="380" y="190"/>
                    <a:pt x="380" y="190"/>
                    <a:pt x="380" y="190"/>
                  </a:cubicBezTo>
                  <a:cubicBezTo>
                    <a:pt x="380" y="209"/>
                    <a:pt x="364" y="225"/>
                    <a:pt x="344" y="225"/>
                  </a:cubicBezTo>
                  <a:cubicBezTo>
                    <a:pt x="324" y="225"/>
                    <a:pt x="309" y="209"/>
                    <a:pt x="309" y="190"/>
                  </a:cubicBezTo>
                  <a:cubicBezTo>
                    <a:pt x="309" y="165"/>
                    <a:pt x="301" y="142"/>
                    <a:pt x="288" y="123"/>
                  </a:cubicBezTo>
                  <a:cubicBezTo>
                    <a:pt x="275" y="104"/>
                    <a:pt x="257" y="89"/>
                    <a:pt x="236" y="80"/>
                  </a:cubicBezTo>
                  <a:cubicBezTo>
                    <a:pt x="222" y="74"/>
                    <a:pt x="206" y="71"/>
                    <a:pt x="190" y="71"/>
                  </a:cubicBezTo>
                  <a:cubicBezTo>
                    <a:pt x="170" y="71"/>
                    <a:pt x="154" y="55"/>
                    <a:pt x="154" y="35"/>
                  </a:cubicBezTo>
                  <a:cubicBezTo>
                    <a:pt x="154" y="16"/>
                    <a:pt x="170" y="0"/>
                    <a:pt x="190" y="0"/>
                  </a:cubicBezTo>
                  <a:cubicBezTo>
                    <a:pt x="190" y="0"/>
                    <a:pt x="190" y="0"/>
                    <a:pt x="1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7" name="Freeform 13">
              <a:extLst>
                <a:ext uri="{FF2B5EF4-FFF2-40B4-BE49-F238E27FC236}">
                  <a16:creationId xmlns:a16="http://schemas.microsoft.com/office/drawing/2014/main" id="{3A47509C-6506-8545-A3EF-BDF4F4327006}"/>
                </a:ext>
              </a:extLst>
            </p:cNvPr>
            <p:cNvSpPr>
              <a:spLocks/>
            </p:cNvSpPr>
            <p:nvPr/>
          </p:nvSpPr>
          <p:spPr bwMode="auto">
            <a:xfrm>
              <a:off x="5258" y="2318"/>
              <a:ext cx="52" cy="177"/>
            </a:xfrm>
            <a:custGeom>
              <a:avLst/>
              <a:gdLst>
                <a:gd name="T0" fmla="*/ 30 w 60"/>
                <a:gd name="T1" fmla="*/ 0 h 206"/>
                <a:gd name="T2" fmla="*/ 0 w 60"/>
                <a:gd name="T3" fmla="*/ 30 h 206"/>
                <a:gd name="T4" fmla="*/ 0 w 60"/>
                <a:gd name="T5" fmla="*/ 176 h 206"/>
                <a:gd name="T6" fmla="*/ 30 w 60"/>
                <a:gd name="T7" fmla="*/ 206 h 206"/>
                <a:gd name="T8" fmla="*/ 60 w 60"/>
                <a:gd name="T9" fmla="*/ 176 h 206"/>
                <a:gd name="T10" fmla="*/ 60 w 60"/>
                <a:gd name="T11" fmla="*/ 30 h 206"/>
                <a:gd name="T12" fmla="*/ 30 w 60"/>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60" h="206">
                  <a:moveTo>
                    <a:pt x="30" y="0"/>
                  </a:moveTo>
                  <a:cubicBezTo>
                    <a:pt x="13" y="0"/>
                    <a:pt x="0" y="13"/>
                    <a:pt x="0" y="30"/>
                  </a:cubicBezTo>
                  <a:cubicBezTo>
                    <a:pt x="0" y="176"/>
                    <a:pt x="0" y="176"/>
                    <a:pt x="0" y="176"/>
                  </a:cubicBezTo>
                  <a:cubicBezTo>
                    <a:pt x="0" y="192"/>
                    <a:pt x="13" y="206"/>
                    <a:pt x="30" y="206"/>
                  </a:cubicBezTo>
                  <a:cubicBezTo>
                    <a:pt x="46" y="206"/>
                    <a:pt x="60" y="192"/>
                    <a:pt x="60" y="176"/>
                  </a:cubicBezTo>
                  <a:cubicBezTo>
                    <a:pt x="60" y="30"/>
                    <a:pt x="60" y="30"/>
                    <a:pt x="60" y="30"/>
                  </a:cubicBezTo>
                  <a:cubicBezTo>
                    <a:pt x="60" y="13"/>
                    <a:pt x="46"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8" name="Freeform 14">
              <a:extLst>
                <a:ext uri="{FF2B5EF4-FFF2-40B4-BE49-F238E27FC236}">
                  <a16:creationId xmlns:a16="http://schemas.microsoft.com/office/drawing/2014/main" id="{52BABD68-BDF8-E844-9927-5C69286A36C6}"/>
                </a:ext>
              </a:extLst>
            </p:cNvPr>
            <p:cNvSpPr>
              <a:spLocks/>
            </p:cNvSpPr>
            <p:nvPr/>
          </p:nvSpPr>
          <p:spPr bwMode="auto">
            <a:xfrm>
              <a:off x="4886" y="2690"/>
              <a:ext cx="178" cy="51"/>
            </a:xfrm>
            <a:custGeom>
              <a:avLst/>
              <a:gdLst>
                <a:gd name="T0" fmla="*/ 176 w 206"/>
                <a:gd name="T1" fmla="*/ 0 h 60"/>
                <a:gd name="T2" fmla="*/ 30 w 206"/>
                <a:gd name="T3" fmla="*/ 0 h 60"/>
                <a:gd name="T4" fmla="*/ 0 w 206"/>
                <a:gd name="T5" fmla="*/ 30 h 60"/>
                <a:gd name="T6" fmla="*/ 30 w 206"/>
                <a:gd name="T7" fmla="*/ 60 h 60"/>
                <a:gd name="T8" fmla="*/ 176 w 206"/>
                <a:gd name="T9" fmla="*/ 60 h 60"/>
                <a:gd name="T10" fmla="*/ 206 w 206"/>
                <a:gd name="T11" fmla="*/ 30 h 60"/>
                <a:gd name="T12" fmla="*/ 176 w 206"/>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206" h="60">
                  <a:moveTo>
                    <a:pt x="176" y="0"/>
                  </a:moveTo>
                  <a:cubicBezTo>
                    <a:pt x="30" y="0"/>
                    <a:pt x="30" y="0"/>
                    <a:pt x="30" y="0"/>
                  </a:cubicBezTo>
                  <a:cubicBezTo>
                    <a:pt x="13" y="0"/>
                    <a:pt x="0" y="13"/>
                    <a:pt x="0" y="30"/>
                  </a:cubicBezTo>
                  <a:cubicBezTo>
                    <a:pt x="0" y="46"/>
                    <a:pt x="13" y="60"/>
                    <a:pt x="30" y="60"/>
                  </a:cubicBezTo>
                  <a:cubicBezTo>
                    <a:pt x="176" y="60"/>
                    <a:pt x="176" y="60"/>
                    <a:pt x="176" y="60"/>
                  </a:cubicBezTo>
                  <a:cubicBezTo>
                    <a:pt x="192" y="60"/>
                    <a:pt x="206" y="46"/>
                    <a:pt x="206" y="30"/>
                  </a:cubicBezTo>
                  <a:cubicBezTo>
                    <a:pt x="206" y="13"/>
                    <a:pt x="192" y="0"/>
                    <a:pt x="1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9" name="Freeform 15">
              <a:extLst>
                <a:ext uri="{FF2B5EF4-FFF2-40B4-BE49-F238E27FC236}">
                  <a16:creationId xmlns:a16="http://schemas.microsoft.com/office/drawing/2014/main" id="{9E1656DD-6FAB-FC43-B2BC-498F6FAF5ABB}"/>
                </a:ext>
              </a:extLst>
            </p:cNvPr>
            <p:cNvSpPr>
              <a:spLocks/>
            </p:cNvSpPr>
            <p:nvPr/>
          </p:nvSpPr>
          <p:spPr bwMode="auto">
            <a:xfrm>
              <a:off x="5069" y="2368"/>
              <a:ext cx="121" cy="160"/>
            </a:xfrm>
            <a:custGeom>
              <a:avLst/>
              <a:gdLst>
                <a:gd name="T0" fmla="*/ 34 w 141"/>
                <a:gd name="T1" fmla="*/ 0 h 186"/>
                <a:gd name="T2" fmla="*/ 19 w 141"/>
                <a:gd name="T3" fmla="*/ 4 h 186"/>
                <a:gd name="T4" fmla="*/ 8 w 141"/>
                <a:gd name="T5" fmla="*/ 45 h 186"/>
                <a:gd name="T6" fmla="*/ 81 w 141"/>
                <a:gd name="T7" fmla="*/ 171 h 186"/>
                <a:gd name="T8" fmla="*/ 107 w 141"/>
                <a:gd name="T9" fmla="*/ 186 h 186"/>
                <a:gd name="T10" fmla="*/ 122 w 141"/>
                <a:gd name="T11" fmla="*/ 182 h 186"/>
                <a:gd name="T12" fmla="*/ 133 w 141"/>
                <a:gd name="T13" fmla="*/ 141 h 186"/>
                <a:gd name="T14" fmla="*/ 60 w 141"/>
                <a:gd name="T15" fmla="*/ 15 h 186"/>
                <a:gd name="T16" fmla="*/ 34 w 141"/>
                <a:gd name="T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86">
                  <a:moveTo>
                    <a:pt x="34" y="0"/>
                  </a:moveTo>
                  <a:cubicBezTo>
                    <a:pt x="29" y="0"/>
                    <a:pt x="24" y="1"/>
                    <a:pt x="19" y="4"/>
                  </a:cubicBezTo>
                  <a:cubicBezTo>
                    <a:pt x="5" y="12"/>
                    <a:pt x="0" y="31"/>
                    <a:pt x="8" y="45"/>
                  </a:cubicBezTo>
                  <a:cubicBezTo>
                    <a:pt x="81" y="171"/>
                    <a:pt x="81" y="171"/>
                    <a:pt x="81" y="171"/>
                  </a:cubicBezTo>
                  <a:cubicBezTo>
                    <a:pt x="86" y="181"/>
                    <a:pt x="96" y="186"/>
                    <a:pt x="107" y="186"/>
                  </a:cubicBezTo>
                  <a:cubicBezTo>
                    <a:pt x="112" y="186"/>
                    <a:pt x="117" y="185"/>
                    <a:pt x="122" y="182"/>
                  </a:cubicBezTo>
                  <a:cubicBezTo>
                    <a:pt x="136" y="174"/>
                    <a:pt x="141" y="155"/>
                    <a:pt x="133" y="141"/>
                  </a:cubicBezTo>
                  <a:cubicBezTo>
                    <a:pt x="60" y="15"/>
                    <a:pt x="60" y="15"/>
                    <a:pt x="60" y="15"/>
                  </a:cubicBezTo>
                  <a:cubicBezTo>
                    <a:pt x="54" y="5"/>
                    <a:pt x="44"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0" name="Freeform 16">
              <a:extLst>
                <a:ext uri="{FF2B5EF4-FFF2-40B4-BE49-F238E27FC236}">
                  <a16:creationId xmlns:a16="http://schemas.microsoft.com/office/drawing/2014/main" id="{A9592887-1C73-5449-B23E-78184EAED630}"/>
                </a:ext>
              </a:extLst>
            </p:cNvPr>
            <p:cNvSpPr>
              <a:spLocks/>
            </p:cNvSpPr>
            <p:nvPr/>
          </p:nvSpPr>
          <p:spPr bwMode="auto">
            <a:xfrm>
              <a:off x="4933" y="2504"/>
              <a:ext cx="167" cy="114"/>
            </a:xfrm>
            <a:custGeom>
              <a:avLst/>
              <a:gdLst>
                <a:gd name="T0" fmla="*/ 34 w 194"/>
                <a:gd name="T1" fmla="*/ 0 h 133"/>
                <a:gd name="T2" fmla="*/ 8 w 194"/>
                <a:gd name="T3" fmla="*/ 15 h 133"/>
                <a:gd name="T4" fmla="*/ 19 w 194"/>
                <a:gd name="T5" fmla="*/ 56 h 133"/>
                <a:gd name="T6" fmla="*/ 145 w 194"/>
                <a:gd name="T7" fmla="*/ 129 h 133"/>
                <a:gd name="T8" fmla="*/ 160 w 194"/>
                <a:gd name="T9" fmla="*/ 133 h 133"/>
                <a:gd name="T10" fmla="*/ 186 w 194"/>
                <a:gd name="T11" fmla="*/ 118 h 133"/>
                <a:gd name="T12" fmla="*/ 175 w 194"/>
                <a:gd name="T13" fmla="*/ 77 h 133"/>
                <a:gd name="T14" fmla="*/ 49 w 194"/>
                <a:gd name="T15" fmla="*/ 4 h 133"/>
                <a:gd name="T16" fmla="*/ 34 w 194"/>
                <a:gd name="T1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33">
                  <a:moveTo>
                    <a:pt x="34" y="0"/>
                  </a:moveTo>
                  <a:cubicBezTo>
                    <a:pt x="24" y="0"/>
                    <a:pt x="13" y="5"/>
                    <a:pt x="8" y="15"/>
                  </a:cubicBezTo>
                  <a:cubicBezTo>
                    <a:pt x="0" y="29"/>
                    <a:pt x="4" y="48"/>
                    <a:pt x="19" y="56"/>
                  </a:cubicBezTo>
                  <a:cubicBezTo>
                    <a:pt x="145" y="129"/>
                    <a:pt x="145" y="129"/>
                    <a:pt x="145" y="129"/>
                  </a:cubicBezTo>
                  <a:cubicBezTo>
                    <a:pt x="150" y="132"/>
                    <a:pt x="155" y="133"/>
                    <a:pt x="160" y="133"/>
                  </a:cubicBezTo>
                  <a:cubicBezTo>
                    <a:pt x="170" y="133"/>
                    <a:pt x="181" y="127"/>
                    <a:pt x="186" y="118"/>
                  </a:cubicBezTo>
                  <a:cubicBezTo>
                    <a:pt x="194" y="103"/>
                    <a:pt x="190" y="85"/>
                    <a:pt x="175" y="77"/>
                  </a:cubicBezTo>
                  <a:cubicBezTo>
                    <a:pt x="49" y="4"/>
                    <a:pt x="49" y="4"/>
                    <a:pt x="49" y="4"/>
                  </a:cubicBezTo>
                  <a:cubicBezTo>
                    <a:pt x="44" y="1"/>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1" name="Freeform 17">
              <a:extLst>
                <a:ext uri="{FF2B5EF4-FFF2-40B4-BE49-F238E27FC236}">
                  <a16:creationId xmlns:a16="http://schemas.microsoft.com/office/drawing/2014/main" id="{2F895B1B-B026-854B-837A-F1B020E84ED5}"/>
                </a:ext>
              </a:extLst>
            </p:cNvPr>
            <p:cNvSpPr>
              <a:spLocks/>
            </p:cNvSpPr>
            <p:nvPr/>
          </p:nvSpPr>
          <p:spPr bwMode="auto">
            <a:xfrm>
              <a:off x="5253" y="2552"/>
              <a:ext cx="195" cy="194"/>
            </a:xfrm>
            <a:custGeom>
              <a:avLst/>
              <a:gdLst>
                <a:gd name="T0" fmla="*/ 36 w 226"/>
                <a:gd name="T1" fmla="*/ 0 h 225"/>
                <a:gd name="T2" fmla="*/ 36 w 226"/>
                <a:gd name="T3" fmla="*/ 0 h 225"/>
                <a:gd name="T4" fmla="*/ 36 w 226"/>
                <a:gd name="T5" fmla="*/ 0 h 225"/>
                <a:gd name="T6" fmla="*/ 0 w 226"/>
                <a:gd name="T7" fmla="*/ 35 h 225"/>
                <a:gd name="T8" fmla="*/ 36 w 226"/>
                <a:gd name="T9" fmla="*/ 71 h 225"/>
                <a:gd name="T10" fmla="*/ 82 w 226"/>
                <a:gd name="T11" fmla="*/ 80 h 225"/>
                <a:gd name="T12" fmla="*/ 134 w 226"/>
                <a:gd name="T13" fmla="*/ 123 h 225"/>
                <a:gd name="T14" fmla="*/ 155 w 226"/>
                <a:gd name="T15" fmla="*/ 190 h 225"/>
                <a:gd name="T16" fmla="*/ 190 w 226"/>
                <a:gd name="T17" fmla="*/ 225 h 225"/>
                <a:gd name="T18" fmla="*/ 226 w 226"/>
                <a:gd name="T19" fmla="*/ 190 h 225"/>
                <a:gd name="T20" fmla="*/ 211 w 226"/>
                <a:gd name="T21" fmla="*/ 116 h 225"/>
                <a:gd name="T22" fmla="*/ 142 w 226"/>
                <a:gd name="T23" fmla="*/ 32 h 225"/>
                <a:gd name="T24" fmla="*/ 36 w 226"/>
                <a:gd name="T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25">
                  <a:moveTo>
                    <a:pt x="36" y="0"/>
                  </a:moveTo>
                  <a:cubicBezTo>
                    <a:pt x="36" y="0"/>
                    <a:pt x="36" y="0"/>
                    <a:pt x="36" y="0"/>
                  </a:cubicBezTo>
                  <a:cubicBezTo>
                    <a:pt x="36" y="0"/>
                    <a:pt x="36" y="0"/>
                    <a:pt x="36" y="0"/>
                  </a:cubicBezTo>
                  <a:cubicBezTo>
                    <a:pt x="16" y="0"/>
                    <a:pt x="0" y="16"/>
                    <a:pt x="0" y="35"/>
                  </a:cubicBezTo>
                  <a:cubicBezTo>
                    <a:pt x="0" y="55"/>
                    <a:pt x="16" y="71"/>
                    <a:pt x="36" y="71"/>
                  </a:cubicBezTo>
                  <a:cubicBezTo>
                    <a:pt x="52" y="71"/>
                    <a:pt x="68" y="74"/>
                    <a:pt x="82" y="80"/>
                  </a:cubicBezTo>
                  <a:cubicBezTo>
                    <a:pt x="103" y="89"/>
                    <a:pt x="121" y="104"/>
                    <a:pt x="134" y="123"/>
                  </a:cubicBezTo>
                  <a:cubicBezTo>
                    <a:pt x="147" y="142"/>
                    <a:pt x="155" y="165"/>
                    <a:pt x="155" y="190"/>
                  </a:cubicBezTo>
                  <a:cubicBezTo>
                    <a:pt x="155" y="209"/>
                    <a:pt x="170" y="225"/>
                    <a:pt x="190" y="225"/>
                  </a:cubicBezTo>
                  <a:cubicBezTo>
                    <a:pt x="210" y="225"/>
                    <a:pt x="226" y="209"/>
                    <a:pt x="226" y="190"/>
                  </a:cubicBezTo>
                  <a:cubicBezTo>
                    <a:pt x="226" y="164"/>
                    <a:pt x="220" y="139"/>
                    <a:pt x="211" y="116"/>
                  </a:cubicBezTo>
                  <a:cubicBezTo>
                    <a:pt x="196" y="82"/>
                    <a:pt x="172" y="53"/>
                    <a:pt x="142" y="32"/>
                  </a:cubicBezTo>
                  <a:cubicBezTo>
                    <a:pt x="112" y="12"/>
                    <a:pt x="75"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10" name="TextBox 509">
            <a:extLst>
              <a:ext uri="{FF2B5EF4-FFF2-40B4-BE49-F238E27FC236}">
                <a16:creationId xmlns:a16="http://schemas.microsoft.com/office/drawing/2014/main" id="{CA4DDC27-4C6B-9D4B-90ED-66FFD4EEB6CA}"/>
              </a:ext>
            </a:extLst>
          </p:cNvPr>
          <p:cNvSpPr txBox="1"/>
          <p:nvPr/>
        </p:nvSpPr>
        <p:spPr>
          <a:xfrm>
            <a:off x="2152541" y="2375174"/>
            <a:ext cx="1023315" cy="295722"/>
          </a:xfrm>
          <a:prstGeom prst="rect">
            <a:avLst/>
          </a:prstGeom>
          <a:noFill/>
        </p:spPr>
        <p:txBody>
          <a:bodyPr wrap="square" lIns="0" tIns="0" rIns="0" bIns="0" rtlCol="0">
            <a:spAutoFit/>
          </a:bodyPr>
          <a:lstStyle/>
          <a:p>
            <a:pPr algn="l">
              <a:lnSpc>
                <a:spcPct val="110000"/>
              </a:lnSpc>
              <a:spcAft>
                <a:spcPts val="1200"/>
              </a:spcAft>
            </a:pPr>
            <a:r>
              <a:rPr lang="en-US" sz="900" dirty="0">
                <a:solidFill>
                  <a:schemeClr val="tx1"/>
                </a:solidFill>
                <a:latin typeface="+mn-lt"/>
              </a:rPr>
              <a:t>Cisco TelePresence</a:t>
            </a:r>
          </a:p>
        </p:txBody>
      </p:sp>
      <p:sp>
        <p:nvSpPr>
          <p:cNvPr id="511" name="TextBox 510">
            <a:extLst>
              <a:ext uri="{FF2B5EF4-FFF2-40B4-BE49-F238E27FC236}">
                <a16:creationId xmlns:a16="http://schemas.microsoft.com/office/drawing/2014/main" id="{AFAAC668-AB0D-BA49-A949-6F7A3CA5CC65}"/>
              </a:ext>
            </a:extLst>
          </p:cNvPr>
          <p:cNvSpPr txBox="1"/>
          <p:nvPr/>
        </p:nvSpPr>
        <p:spPr>
          <a:xfrm>
            <a:off x="1036182" y="2523035"/>
            <a:ext cx="623053" cy="295722"/>
          </a:xfrm>
          <a:prstGeom prst="rect">
            <a:avLst/>
          </a:prstGeom>
          <a:noFill/>
        </p:spPr>
        <p:txBody>
          <a:bodyPr wrap="square" lIns="0" tIns="0" rIns="0" bIns="0" rtlCol="0">
            <a:spAutoFit/>
          </a:bodyPr>
          <a:lstStyle/>
          <a:p>
            <a:pPr algn="l">
              <a:lnSpc>
                <a:spcPct val="110000"/>
              </a:lnSpc>
              <a:spcAft>
                <a:spcPts val="1200"/>
              </a:spcAft>
            </a:pPr>
            <a:r>
              <a:rPr lang="en-US" sz="900" dirty="0">
                <a:solidFill>
                  <a:schemeClr val="tx1"/>
                </a:solidFill>
                <a:latin typeface="+mn-lt"/>
              </a:rPr>
              <a:t>Cisco IP phones</a:t>
            </a:r>
          </a:p>
        </p:txBody>
      </p:sp>
      <p:grpSp>
        <p:nvGrpSpPr>
          <p:cNvPr id="630" name="Group 629">
            <a:extLst>
              <a:ext uri="{FF2B5EF4-FFF2-40B4-BE49-F238E27FC236}">
                <a16:creationId xmlns:a16="http://schemas.microsoft.com/office/drawing/2014/main" id="{5954ED52-970E-7E41-B1A9-40A910DDC688}"/>
              </a:ext>
            </a:extLst>
          </p:cNvPr>
          <p:cNvGrpSpPr/>
          <p:nvPr/>
        </p:nvGrpSpPr>
        <p:grpSpPr>
          <a:xfrm>
            <a:off x="1128770" y="2956271"/>
            <a:ext cx="1144798" cy="889793"/>
            <a:chOff x="2274757" y="2779161"/>
            <a:chExt cx="1144798" cy="889793"/>
          </a:xfrm>
        </p:grpSpPr>
        <p:sp>
          <p:nvSpPr>
            <p:cNvPr id="631" name="TextBox 630">
              <a:extLst>
                <a:ext uri="{FF2B5EF4-FFF2-40B4-BE49-F238E27FC236}">
                  <a16:creationId xmlns:a16="http://schemas.microsoft.com/office/drawing/2014/main" id="{5F484E52-9FDE-3747-9B07-AD651BF716C1}"/>
                </a:ext>
              </a:extLst>
            </p:cNvPr>
            <p:cNvSpPr txBox="1"/>
            <p:nvPr/>
          </p:nvSpPr>
          <p:spPr>
            <a:xfrm>
              <a:off x="2335468" y="3501394"/>
              <a:ext cx="79804" cy="167560"/>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0</a:t>
              </a:r>
            </a:p>
          </p:txBody>
        </p:sp>
        <p:sp>
          <p:nvSpPr>
            <p:cNvPr id="632" name="TextBox 631">
              <a:extLst>
                <a:ext uri="{FF2B5EF4-FFF2-40B4-BE49-F238E27FC236}">
                  <a16:creationId xmlns:a16="http://schemas.microsoft.com/office/drawing/2014/main" id="{BE21693A-F8D3-164E-AB2A-05E047DC7C67}"/>
                </a:ext>
              </a:extLst>
            </p:cNvPr>
            <p:cNvSpPr txBox="1"/>
            <p:nvPr/>
          </p:nvSpPr>
          <p:spPr>
            <a:xfrm>
              <a:off x="2274757" y="3240725"/>
              <a:ext cx="161526" cy="172347"/>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1</a:t>
              </a:r>
            </a:p>
          </p:txBody>
        </p:sp>
        <p:sp>
          <p:nvSpPr>
            <p:cNvPr id="633" name="TextBox 632">
              <a:extLst>
                <a:ext uri="{FF2B5EF4-FFF2-40B4-BE49-F238E27FC236}">
                  <a16:creationId xmlns:a16="http://schemas.microsoft.com/office/drawing/2014/main" id="{C5D131F4-04FE-C948-AA29-AB120CD912C3}"/>
                </a:ext>
              </a:extLst>
            </p:cNvPr>
            <p:cNvSpPr txBox="1"/>
            <p:nvPr/>
          </p:nvSpPr>
          <p:spPr>
            <a:xfrm>
              <a:off x="2340523" y="2942594"/>
              <a:ext cx="177115" cy="129058"/>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5</a:t>
              </a:r>
            </a:p>
          </p:txBody>
        </p:sp>
        <p:sp>
          <p:nvSpPr>
            <p:cNvPr id="634" name="TextBox 633">
              <a:extLst>
                <a:ext uri="{FF2B5EF4-FFF2-40B4-BE49-F238E27FC236}">
                  <a16:creationId xmlns:a16="http://schemas.microsoft.com/office/drawing/2014/main" id="{A8670FCB-AAFE-B647-857C-761045A11329}"/>
                </a:ext>
              </a:extLst>
            </p:cNvPr>
            <p:cNvSpPr txBox="1"/>
            <p:nvPr/>
          </p:nvSpPr>
          <p:spPr>
            <a:xfrm>
              <a:off x="2706022" y="2779161"/>
              <a:ext cx="198511" cy="129058"/>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10</a:t>
              </a:r>
            </a:p>
          </p:txBody>
        </p:sp>
        <p:sp>
          <p:nvSpPr>
            <p:cNvPr id="635" name="TextBox 634">
              <a:extLst>
                <a:ext uri="{FF2B5EF4-FFF2-40B4-BE49-F238E27FC236}">
                  <a16:creationId xmlns:a16="http://schemas.microsoft.com/office/drawing/2014/main" id="{5D215B37-B67C-3D4D-849C-0FAFE3419617}"/>
                </a:ext>
              </a:extLst>
            </p:cNvPr>
            <p:cNvSpPr txBox="1"/>
            <p:nvPr/>
          </p:nvSpPr>
          <p:spPr>
            <a:xfrm>
              <a:off x="3141320" y="2946556"/>
              <a:ext cx="209722" cy="147860"/>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20</a:t>
              </a:r>
            </a:p>
          </p:txBody>
        </p:sp>
        <p:sp>
          <p:nvSpPr>
            <p:cNvPr id="636" name="TextBox 635">
              <a:extLst>
                <a:ext uri="{FF2B5EF4-FFF2-40B4-BE49-F238E27FC236}">
                  <a16:creationId xmlns:a16="http://schemas.microsoft.com/office/drawing/2014/main" id="{41B69F19-DB7D-5E44-89E4-5D1BB217FE8A}"/>
                </a:ext>
              </a:extLst>
            </p:cNvPr>
            <p:cNvSpPr txBox="1"/>
            <p:nvPr/>
          </p:nvSpPr>
          <p:spPr>
            <a:xfrm>
              <a:off x="3197186" y="3230128"/>
              <a:ext cx="222369" cy="119482"/>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50</a:t>
              </a:r>
            </a:p>
          </p:txBody>
        </p:sp>
        <p:sp>
          <p:nvSpPr>
            <p:cNvPr id="637" name="TextBox 636">
              <a:extLst>
                <a:ext uri="{FF2B5EF4-FFF2-40B4-BE49-F238E27FC236}">
                  <a16:creationId xmlns:a16="http://schemas.microsoft.com/office/drawing/2014/main" id="{19CAD8DE-B310-024C-9735-9AF117DC7D41}"/>
                </a:ext>
              </a:extLst>
            </p:cNvPr>
            <p:cNvSpPr txBox="1"/>
            <p:nvPr/>
          </p:nvSpPr>
          <p:spPr>
            <a:xfrm>
              <a:off x="3115175" y="3519189"/>
              <a:ext cx="268096" cy="134048"/>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100+</a:t>
              </a:r>
            </a:p>
          </p:txBody>
        </p:sp>
      </p:grpSp>
      <p:grpSp>
        <p:nvGrpSpPr>
          <p:cNvPr id="3" name="Group 2">
            <a:extLst>
              <a:ext uri="{FF2B5EF4-FFF2-40B4-BE49-F238E27FC236}">
                <a16:creationId xmlns:a16="http://schemas.microsoft.com/office/drawing/2014/main" id="{885DF6BD-6070-1348-9DD6-C3D651E87F52}"/>
              </a:ext>
            </a:extLst>
          </p:cNvPr>
          <p:cNvGrpSpPr/>
          <p:nvPr/>
        </p:nvGrpSpPr>
        <p:grpSpPr>
          <a:xfrm>
            <a:off x="3077301" y="1182491"/>
            <a:ext cx="2993219" cy="3563911"/>
            <a:chOff x="3077301" y="1182491"/>
            <a:chExt cx="2993219" cy="3563911"/>
          </a:xfrm>
        </p:grpSpPr>
        <p:sp>
          <p:nvSpPr>
            <p:cNvPr id="135" name="Rectangle 134">
              <a:extLst>
                <a:ext uri="{FF2B5EF4-FFF2-40B4-BE49-F238E27FC236}">
                  <a16:creationId xmlns:a16="http://schemas.microsoft.com/office/drawing/2014/main" id="{CF0F22BC-4FA2-1B44-AA0A-0431DE144E94}"/>
                </a:ext>
              </a:extLst>
            </p:cNvPr>
            <p:cNvSpPr/>
            <p:nvPr/>
          </p:nvSpPr>
          <p:spPr>
            <a:xfrm>
              <a:off x="5489762" y="2369788"/>
              <a:ext cx="358908" cy="183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1100" dirty="0"/>
                <a:t>v</a:t>
              </a:r>
            </a:p>
          </p:txBody>
        </p:sp>
        <p:sp>
          <p:nvSpPr>
            <p:cNvPr id="141" name="TextBox 140">
              <a:extLst>
                <a:ext uri="{FF2B5EF4-FFF2-40B4-BE49-F238E27FC236}">
                  <a16:creationId xmlns:a16="http://schemas.microsoft.com/office/drawing/2014/main" id="{60E0DEA4-B57F-9B40-BEFE-3C265B9CE56A}"/>
                </a:ext>
              </a:extLst>
            </p:cNvPr>
            <p:cNvSpPr txBox="1"/>
            <p:nvPr/>
          </p:nvSpPr>
          <p:spPr>
            <a:xfrm>
              <a:off x="3228809" y="4233989"/>
              <a:ext cx="2675586" cy="502331"/>
            </a:xfrm>
            <a:prstGeom prst="rect">
              <a:avLst/>
            </a:prstGeom>
            <a:noFill/>
          </p:spPr>
          <p:txBody>
            <a:bodyPr wrap="square" lIns="0" tIns="0" rIns="0" bIns="0" rtlCol="0">
              <a:noAutofit/>
            </a:bodyPr>
            <a:lstStyle/>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900" b="0" i="0" u="none" strike="noStrike" kern="1200" cap="none" spc="0" normalizeH="0" baseline="0" noProof="0" dirty="0">
                  <a:ln>
                    <a:noFill/>
                  </a:ln>
                  <a:solidFill>
                    <a:schemeClr val="bg2"/>
                  </a:solidFill>
                  <a:effectLst/>
                  <a:uLnTx/>
                  <a:uFillTx/>
                  <a:latin typeface="CiscoSansTT ExtraLight"/>
                  <a:ea typeface="ＭＳ Ｐゴシック" charset="0"/>
                </a:rPr>
                <a:t>Primary point of contact, product and </a:t>
              </a:r>
            </a:p>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900" b="0" i="0" u="none" strike="noStrike" kern="1200" cap="none" spc="0" normalizeH="0" baseline="0" noProof="0" dirty="0">
                  <a:ln>
                    <a:noFill/>
                  </a:ln>
                  <a:solidFill>
                    <a:schemeClr val="bg2"/>
                  </a:solidFill>
                  <a:effectLst/>
                  <a:uLnTx/>
                  <a:uFillTx/>
                  <a:latin typeface="CiscoSansTT ExtraLight"/>
                  <a:ea typeface="ＭＳ Ｐゴシック" charset="0"/>
                </a:rPr>
                <a:t>architecture expertise, broad solution view, </a:t>
              </a:r>
            </a:p>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900" b="0" i="0" u="none" strike="noStrike" kern="1200" cap="none" spc="0" normalizeH="0" baseline="0" noProof="0" dirty="0">
                  <a:ln>
                    <a:noFill/>
                  </a:ln>
                  <a:solidFill>
                    <a:schemeClr val="bg2"/>
                  </a:solidFill>
                  <a:effectLst/>
                  <a:uLnTx/>
                  <a:uFillTx/>
                  <a:latin typeface="CiscoSansTT ExtraLight"/>
                  <a:ea typeface="ＭＳ Ｐゴシック" charset="0"/>
                </a:rPr>
                <a:t>product support team coordination</a:t>
              </a:r>
              <a:endParaRPr kumimoji="0" lang="en-US" sz="900" b="0" i="0" u="none" strike="noStrike" kern="1200" cap="none" spc="0" normalizeH="0" baseline="0" noProof="0" dirty="0">
                <a:ln>
                  <a:noFill/>
                </a:ln>
                <a:solidFill>
                  <a:srgbClr val="FF0000"/>
                </a:solidFill>
                <a:effectLst/>
                <a:uLnTx/>
                <a:uFillTx/>
                <a:latin typeface="CiscoSansTT ExtraLight"/>
                <a:ea typeface="ＭＳ Ｐゴシック" charset="0"/>
              </a:endParaRPr>
            </a:p>
          </p:txBody>
        </p:sp>
        <p:cxnSp>
          <p:nvCxnSpPr>
            <p:cNvPr id="145" name="Straight Connector 144">
              <a:extLst>
                <a:ext uri="{FF2B5EF4-FFF2-40B4-BE49-F238E27FC236}">
                  <a16:creationId xmlns:a16="http://schemas.microsoft.com/office/drawing/2014/main" id="{C215567F-C994-184D-9EFC-C061AADF0947}"/>
                </a:ext>
              </a:extLst>
            </p:cNvPr>
            <p:cNvCxnSpPr/>
            <p:nvPr/>
          </p:nvCxnSpPr>
          <p:spPr>
            <a:xfrm>
              <a:off x="3109529" y="1238358"/>
              <a:ext cx="0" cy="3508044"/>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3D2344DD-A7A3-9D46-AE45-43063E3C1542}"/>
                </a:ext>
              </a:extLst>
            </p:cNvPr>
            <p:cNvSpPr txBox="1"/>
            <p:nvPr/>
          </p:nvSpPr>
          <p:spPr>
            <a:xfrm>
              <a:off x="3434479" y="1182491"/>
              <a:ext cx="2581646"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2"/>
                  </a:solidFill>
                  <a:effectLst/>
                  <a:uLnTx/>
                  <a:uFillTx/>
                  <a:latin typeface="CiscoSansTT ExtraLight"/>
                  <a:ea typeface="ＭＳ Ｐゴシック" charset="0"/>
                </a:rPr>
                <a:t>Action</a:t>
              </a:r>
            </a:p>
          </p:txBody>
        </p:sp>
        <p:grpSp>
          <p:nvGrpSpPr>
            <p:cNvPr id="377" name="Group 376">
              <a:extLst>
                <a:ext uri="{FF2B5EF4-FFF2-40B4-BE49-F238E27FC236}">
                  <a16:creationId xmlns:a16="http://schemas.microsoft.com/office/drawing/2014/main" id="{24A218C3-463F-4C4B-BBEC-140A324F9DBD}"/>
                </a:ext>
              </a:extLst>
            </p:cNvPr>
            <p:cNvGrpSpPr>
              <a:grpSpLocks noChangeAspect="1"/>
            </p:cNvGrpSpPr>
            <p:nvPr/>
          </p:nvGrpSpPr>
          <p:grpSpPr>
            <a:xfrm>
              <a:off x="3347389" y="2428864"/>
              <a:ext cx="365510" cy="274320"/>
              <a:chOff x="233778" y="2241044"/>
              <a:chExt cx="1173386" cy="880645"/>
            </a:xfrm>
          </p:grpSpPr>
          <p:grpSp>
            <p:nvGrpSpPr>
              <p:cNvPr id="378" name="Group 94">
                <a:extLst>
                  <a:ext uri="{FF2B5EF4-FFF2-40B4-BE49-F238E27FC236}">
                    <a16:creationId xmlns:a16="http://schemas.microsoft.com/office/drawing/2014/main" id="{7B86CDE8-8A9E-1F46-85B0-D90FD43AF0CA}"/>
                  </a:ext>
                </a:extLst>
              </p:cNvPr>
              <p:cNvGrpSpPr>
                <a:grpSpLocks noChangeAspect="1"/>
              </p:cNvGrpSpPr>
              <p:nvPr/>
            </p:nvGrpSpPr>
            <p:grpSpPr bwMode="auto">
              <a:xfrm>
                <a:off x="233778" y="2241044"/>
                <a:ext cx="1173386" cy="880645"/>
                <a:chOff x="4825" y="1860"/>
                <a:chExt cx="485" cy="364"/>
              </a:xfrm>
            </p:grpSpPr>
            <p:sp>
              <p:nvSpPr>
                <p:cNvPr id="380" name="Freeform 95">
                  <a:extLst>
                    <a:ext uri="{FF2B5EF4-FFF2-40B4-BE49-F238E27FC236}">
                      <a16:creationId xmlns:a16="http://schemas.microsoft.com/office/drawing/2014/main" id="{3DB5320C-4B39-A447-8EF2-22DA2A7701D1}"/>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1" name="Freeform 96">
                  <a:extLst>
                    <a:ext uri="{FF2B5EF4-FFF2-40B4-BE49-F238E27FC236}">
                      <a16:creationId xmlns:a16="http://schemas.microsoft.com/office/drawing/2014/main" id="{B8CE55F5-23F3-0449-9FE9-CD1A6EAD7CB5}"/>
                    </a:ext>
                  </a:extLst>
                </p:cNvPr>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2" name="Freeform 97">
                  <a:extLst>
                    <a:ext uri="{FF2B5EF4-FFF2-40B4-BE49-F238E27FC236}">
                      <a16:creationId xmlns:a16="http://schemas.microsoft.com/office/drawing/2014/main" id="{43C9DA44-CB4C-2C49-AFB3-D83C58B7AA40}"/>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3" name="Oval 98">
                  <a:extLst>
                    <a:ext uri="{FF2B5EF4-FFF2-40B4-BE49-F238E27FC236}">
                      <a16:creationId xmlns:a16="http://schemas.microsoft.com/office/drawing/2014/main" id="{CB45E490-82BB-6147-A6CD-9C9AABB748CE}"/>
                    </a:ext>
                  </a:extLst>
                </p:cNvPr>
                <p:cNvSpPr>
                  <a:spLocks noChangeAspect="1" noChangeArrowheads="1"/>
                </p:cNvSpPr>
                <p:nvPr/>
              </p:nvSpPr>
              <p:spPr bwMode="auto">
                <a:xfrm>
                  <a:off x="5038" y="2133"/>
                  <a:ext cx="47" cy="46"/>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4" name="Oval 99">
                  <a:extLst>
                    <a:ext uri="{FF2B5EF4-FFF2-40B4-BE49-F238E27FC236}">
                      <a16:creationId xmlns:a16="http://schemas.microsoft.com/office/drawing/2014/main" id="{EC6EC08C-A775-6946-B892-780730B1E571}"/>
                    </a:ext>
                  </a:extLst>
                </p:cNvPr>
                <p:cNvSpPr>
                  <a:spLocks noChangeArrowheads="1"/>
                </p:cNvSpPr>
                <p:nvPr/>
              </p:nvSpPr>
              <p:spPr bwMode="auto">
                <a:xfrm>
                  <a:off x="5038" y="2064"/>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5" name="Oval 100">
                  <a:extLst>
                    <a:ext uri="{FF2B5EF4-FFF2-40B4-BE49-F238E27FC236}">
                      <a16:creationId xmlns:a16="http://schemas.microsoft.com/office/drawing/2014/main" id="{30D62CF4-D2F4-4740-B434-C6DDACE0666B}"/>
                    </a:ext>
                  </a:extLst>
                </p:cNvPr>
                <p:cNvSpPr>
                  <a:spLocks noChangeArrowheads="1"/>
                </p:cNvSpPr>
                <p:nvPr/>
              </p:nvSpPr>
              <p:spPr bwMode="auto">
                <a:xfrm>
                  <a:off x="5038" y="1995"/>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6" name="Oval 101">
                  <a:extLst>
                    <a:ext uri="{FF2B5EF4-FFF2-40B4-BE49-F238E27FC236}">
                      <a16:creationId xmlns:a16="http://schemas.microsoft.com/office/drawing/2014/main" id="{92F256AF-5420-1C41-874A-82744133C490}"/>
                    </a:ext>
                  </a:extLst>
                </p:cNvPr>
                <p:cNvSpPr>
                  <a:spLocks noChangeArrowheads="1"/>
                </p:cNvSpPr>
                <p:nvPr/>
              </p:nvSpPr>
              <p:spPr bwMode="auto">
                <a:xfrm>
                  <a:off x="5117" y="2132"/>
                  <a:ext cx="44" cy="45"/>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7" name="Oval 102">
                  <a:extLst>
                    <a:ext uri="{FF2B5EF4-FFF2-40B4-BE49-F238E27FC236}">
                      <a16:creationId xmlns:a16="http://schemas.microsoft.com/office/drawing/2014/main" id="{508F813D-B415-D242-99B1-9E51468ED04E}"/>
                    </a:ext>
                  </a:extLst>
                </p:cNvPr>
                <p:cNvSpPr>
                  <a:spLocks noChangeArrowheads="1"/>
                </p:cNvSpPr>
                <p:nvPr/>
              </p:nvSpPr>
              <p:spPr bwMode="auto">
                <a:xfrm>
                  <a:off x="5117" y="2064"/>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8" name="Oval 103">
                  <a:extLst>
                    <a:ext uri="{FF2B5EF4-FFF2-40B4-BE49-F238E27FC236}">
                      <a16:creationId xmlns:a16="http://schemas.microsoft.com/office/drawing/2014/main" id="{45D18E04-379B-7B48-860E-3E9710DD3AA6}"/>
                    </a:ext>
                  </a:extLst>
                </p:cNvPr>
                <p:cNvSpPr>
                  <a:spLocks noChangeArrowheads="1"/>
                </p:cNvSpPr>
                <p:nvPr/>
              </p:nvSpPr>
              <p:spPr bwMode="auto">
                <a:xfrm>
                  <a:off x="5117" y="1995"/>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9" name="Oval 105">
                  <a:extLst>
                    <a:ext uri="{FF2B5EF4-FFF2-40B4-BE49-F238E27FC236}">
                      <a16:creationId xmlns:a16="http://schemas.microsoft.com/office/drawing/2014/main" id="{7062BA2A-60BF-9647-BF33-3D1634F3C8EC}"/>
                    </a:ext>
                  </a:extLst>
                </p:cNvPr>
                <p:cNvSpPr>
                  <a:spLocks noChangeArrowheads="1"/>
                </p:cNvSpPr>
                <p:nvPr/>
              </p:nvSpPr>
              <p:spPr bwMode="auto">
                <a:xfrm>
                  <a:off x="5197" y="2064"/>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0" name="Oval 106">
                  <a:extLst>
                    <a:ext uri="{FF2B5EF4-FFF2-40B4-BE49-F238E27FC236}">
                      <a16:creationId xmlns:a16="http://schemas.microsoft.com/office/drawing/2014/main" id="{F79C73D1-9028-2D4C-AD5C-D19F4034386B}"/>
                    </a:ext>
                  </a:extLst>
                </p:cNvPr>
                <p:cNvSpPr>
                  <a:spLocks noChangeArrowheads="1"/>
                </p:cNvSpPr>
                <p:nvPr/>
              </p:nvSpPr>
              <p:spPr bwMode="auto">
                <a:xfrm>
                  <a:off x="5197" y="1995"/>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9" name="Oval 101">
                <a:extLst>
                  <a:ext uri="{FF2B5EF4-FFF2-40B4-BE49-F238E27FC236}">
                    <a16:creationId xmlns:a16="http://schemas.microsoft.com/office/drawing/2014/main" id="{DEB0A226-7666-2249-A570-FEB39065FDE7}"/>
                  </a:ext>
                </a:extLst>
              </p:cNvPr>
              <p:cNvSpPr>
                <a:spLocks noChangeArrowheads="1"/>
              </p:cNvSpPr>
              <p:nvPr/>
            </p:nvSpPr>
            <p:spPr bwMode="auto">
              <a:xfrm>
                <a:off x="1133777" y="2901089"/>
                <a:ext cx="106452" cy="108871"/>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1" name="Group 390">
              <a:extLst>
                <a:ext uri="{FF2B5EF4-FFF2-40B4-BE49-F238E27FC236}">
                  <a16:creationId xmlns:a16="http://schemas.microsoft.com/office/drawing/2014/main" id="{C35EAC66-6DD9-F646-BC53-B923E514F21E}"/>
                </a:ext>
              </a:extLst>
            </p:cNvPr>
            <p:cNvGrpSpPr>
              <a:grpSpLocks noChangeAspect="1"/>
            </p:cNvGrpSpPr>
            <p:nvPr/>
          </p:nvGrpSpPr>
          <p:grpSpPr>
            <a:xfrm>
              <a:off x="3488822" y="2741646"/>
              <a:ext cx="609184" cy="457200"/>
              <a:chOff x="233778" y="2241044"/>
              <a:chExt cx="1173386" cy="880645"/>
            </a:xfrm>
          </p:grpSpPr>
          <p:grpSp>
            <p:nvGrpSpPr>
              <p:cNvPr id="392" name="Group 94">
                <a:extLst>
                  <a:ext uri="{FF2B5EF4-FFF2-40B4-BE49-F238E27FC236}">
                    <a16:creationId xmlns:a16="http://schemas.microsoft.com/office/drawing/2014/main" id="{E70863C1-6329-5544-9B78-9EFC5E349B46}"/>
                  </a:ext>
                </a:extLst>
              </p:cNvPr>
              <p:cNvGrpSpPr>
                <a:grpSpLocks noChangeAspect="1"/>
              </p:cNvGrpSpPr>
              <p:nvPr/>
            </p:nvGrpSpPr>
            <p:grpSpPr bwMode="auto">
              <a:xfrm>
                <a:off x="233778" y="2241044"/>
                <a:ext cx="1173386" cy="880645"/>
                <a:chOff x="4825" y="1860"/>
                <a:chExt cx="485" cy="364"/>
              </a:xfrm>
            </p:grpSpPr>
            <p:sp>
              <p:nvSpPr>
                <p:cNvPr id="394" name="Freeform 95">
                  <a:extLst>
                    <a:ext uri="{FF2B5EF4-FFF2-40B4-BE49-F238E27FC236}">
                      <a16:creationId xmlns:a16="http://schemas.microsoft.com/office/drawing/2014/main" id="{35918257-1A97-844F-8A29-5270AA5454C3}"/>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5" name="Freeform 96">
                  <a:extLst>
                    <a:ext uri="{FF2B5EF4-FFF2-40B4-BE49-F238E27FC236}">
                      <a16:creationId xmlns:a16="http://schemas.microsoft.com/office/drawing/2014/main" id="{D86471E8-A209-954C-B21B-ED5265AAD48A}"/>
                    </a:ext>
                  </a:extLst>
                </p:cNvPr>
                <p:cNvSpPr>
                  <a:spLocks noChangeAspect="1"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6" name="Freeform 97">
                  <a:extLst>
                    <a:ext uri="{FF2B5EF4-FFF2-40B4-BE49-F238E27FC236}">
                      <a16:creationId xmlns:a16="http://schemas.microsoft.com/office/drawing/2014/main" id="{877FF70A-62C3-4745-8231-C447C5B5CF14}"/>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7" name="Oval 98">
                  <a:extLst>
                    <a:ext uri="{FF2B5EF4-FFF2-40B4-BE49-F238E27FC236}">
                      <a16:creationId xmlns:a16="http://schemas.microsoft.com/office/drawing/2014/main" id="{CB5C75AE-AC1B-B446-A307-D74C43DF2C34}"/>
                    </a:ext>
                  </a:extLst>
                </p:cNvPr>
                <p:cNvSpPr>
                  <a:spLocks noChangeAspect="1" noChangeArrowheads="1"/>
                </p:cNvSpPr>
                <p:nvPr/>
              </p:nvSpPr>
              <p:spPr bwMode="auto">
                <a:xfrm>
                  <a:off x="5038" y="2133"/>
                  <a:ext cx="47" cy="46"/>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8" name="Oval 99">
                  <a:extLst>
                    <a:ext uri="{FF2B5EF4-FFF2-40B4-BE49-F238E27FC236}">
                      <a16:creationId xmlns:a16="http://schemas.microsoft.com/office/drawing/2014/main" id="{ECC43701-91F0-AA46-BC15-994B25787A95}"/>
                    </a:ext>
                  </a:extLst>
                </p:cNvPr>
                <p:cNvSpPr>
                  <a:spLocks noChangeArrowheads="1"/>
                </p:cNvSpPr>
                <p:nvPr/>
              </p:nvSpPr>
              <p:spPr bwMode="auto">
                <a:xfrm>
                  <a:off x="5038" y="2064"/>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9" name="Oval 100">
                  <a:extLst>
                    <a:ext uri="{FF2B5EF4-FFF2-40B4-BE49-F238E27FC236}">
                      <a16:creationId xmlns:a16="http://schemas.microsoft.com/office/drawing/2014/main" id="{11B43625-629F-3E49-A3AC-6896F95DE603}"/>
                    </a:ext>
                  </a:extLst>
                </p:cNvPr>
                <p:cNvSpPr>
                  <a:spLocks noChangeArrowheads="1"/>
                </p:cNvSpPr>
                <p:nvPr/>
              </p:nvSpPr>
              <p:spPr bwMode="auto">
                <a:xfrm>
                  <a:off x="5038" y="1995"/>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0" name="Oval 101">
                  <a:extLst>
                    <a:ext uri="{FF2B5EF4-FFF2-40B4-BE49-F238E27FC236}">
                      <a16:creationId xmlns:a16="http://schemas.microsoft.com/office/drawing/2014/main" id="{FB7552A1-2A1E-8647-A69A-B35CD65C9489}"/>
                    </a:ext>
                  </a:extLst>
                </p:cNvPr>
                <p:cNvSpPr>
                  <a:spLocks noChangeArrowheads="1"/>
                </p:cNvSpPr>
                <p:nvPr/>
              </p:nvSpPr>
              <p:spPr bwMode="auto">
                <a:xfrm>
                  <a:off x="5117" y="2132"/>
                  <a:ext cx="44" cy="45"/>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1" name="Oval 102">
                  <a:extLst>
                    <a:ext uri="{FF2B5EF4-FFF2-40B4-BE49-F238E27FC236}">
                      <a16:creationId xmlns:a16="http://schemas.microsoft.com/office/drawing/2014/main" id="{E2485B7A-D4C0-F545-B9E4-0F713AD585B8}"/>
                    </a:ext>
                  </a:extLst>
                </p:cNvPr>
                <p:cNvSpPr>
                  <a:spLocks noChangeArrowheads="1"/>
                </p:cNvSpPr>
                <p:nvPr/>
              </p:nvSpPr>
              <p:spPr bwMode="auto">
                <a:xfrm>
                  <a:off x="5117" y="2064"/>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2" name="Oval 103">
                  <a:extLst>
                    <a:ext uri="{FF2B5EF4-FFF2-40B4-BE49-F238E27FC236}">
                      <a16:creationId xmlns:a16="http://schemas.microsoft.com/office/drawing/2014/main" id="{6E768774-F657-2645-AA7E-0507FDAE3DEC}"/>
                    </a:ext>
                  </a:extLst>
                </p:cNvPr>
                <p:cNvSpPr>
                  <a:spLocks noChangeArrowheads="1"/>
                </p:cNvSpPr>
                <p:nvPr/>
              </p:nvSpPr>
              <p:spPr bwMode="auto">
                <a:xfrm>
                  <a:off x="5117" y="1995"/>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3" name="Oval 105">
                  <a:extLst>
                    <a:ext uri="{FF2B5EF4-FFF2-40B4-BE49-F238E27FC236}">
                      <a16:creationId xmlns:a16="http://schemas.microsoft.com/office/drawing/2014/main" id="{BD017567-85D9-F34C-8B92-2AEA1D4164B7}"/>
                    </a:ext>
                  </a:extLst>
                </p:cNvPr>
                <p:cNvSpPr>
                  <a:spLocks noChangeArrowheads="1"/>
                </p:cNvSpPr>
                <p:nvPr/>
              </p:nvSpPr>
              <p:spPr bwMode="auto">
                <a:xfrm>
                  <a:off x="5197" y="2064"/>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4" name="Oval 106">
                  <a:extLst>
                    <a:ext uri="{FF2B5EF4-FFF2-40B4-BE49-F238E27FC236}">
                      <a16:creationId xmlns:a16="http://schemas.microsoft.com/office/drawing/2014/main" id="{06AB260C-7A28-2C4A-8601-6068577FDB30}"/>
                    </a:ext>
                  </a:extLst>
                </p:cNvPr>
                <p:cNvSpPr>
                  <a:spLocks noChangeArrowheads="1"/>
                </p:cNvSpPr>
                <p:nvPr/>
              </p:nvSpPr>
              <p:spPr bwMode="auto">
                <a:xfrm>
                  <a:off x="5197" y="1995"/>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93" name="Oval 101">
                <a:extLst>
                  <a:ext uri="{FF2B5EF4-FFF2-40B4-BE49-F238E27FC236}">
                    <a16:creationId xmlns:a16="http://schemas.microsoft.com/office/drawing/2014/main" id="{9A5E4FED-F176-8745-8DA8-4182A09385F6}"/>
                  </a:ext>
                </a:extLst>
              </p:cNvPr>
              <p:cNvSpPr>
                <a:spLocks noChangeArrowheads="1"/>
              </p:cNvSpPr>
              <p:nvPr/>
            </p:nvSpPr>
            <p:spPr bwMode="auto">
              <a:xfrm>
                <a:off x="1133777" y="2901089"/>
                <a:ext cx="106452" cy="108871"/>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05" name="Group 404">
              <a:extLst>
                <a:ext uri="{FF2B5EF4-FFF2-40B4-BE49-F238E27FC236}">
                  <a16:creationId xmlns:a16="http://schemas.microsoft.com/office/drawing/2014/main" id="{FFCED217-040A-0F46-9AF7-BBBFFC076203}"/>
                </a:ext>
              </a:extLst>
            </p:cNvPr>
            <p:cNvGrpSpPr>
              <a:grpSpLocks noChangeAspect="1"/>
            </p:cNvGrpSpPr>
            <p:nvPr/>
          </p:nvGrpSpPr>
          <p:grpSpPr>
            <a:xfrm>
              <a:off x="3843458" y="2270637"/>
              <a:ext cx="365510" cy="274320"/>
              <a:chOff x="233778" y="2241044"/>
              <a:chExt cx="1173386" cy="880645"/>
            </a:xfrm>
          </p:grpSpPr>
          <p:grpSp>
            <p:nvGrpSpPr>
              <p:cNvPr id="406" name="Group 94">
                <a:extLst>
                  <a:ext uri="{FF2B5EF4-FFF2-40B4-BE49-F238E27FC236}">
                    <a16:creationId xmlns:a16="http://schemas.microsoft.com/office/drawing/2014/main" id="{5E2270A3-A89F-754B-BEBB-BA79ABBE1326}"/>
                  </a:ext>
                </a:extLst>
              </p:cNvPr>
              <p:cNvGrpSpPr>
                <a:grpSpLocks noChangeAspect="1"/>
              </p:cNvGrpSpPr>
              <p:nvPr/>
            </p:nvGrpSpPr>
            <p:grpSpPr bwMode="auto">
              <a:xfrm>
                <a:off x="233778" y="2241044"/>
                <a:ext cx="1173386" cy="880645"/>
                <a:chOff x="4825" y="1860"/>
                <a:chExt cx="485" cy="364"/>
              </a:xfrm>
            </p:grpSpPr>
            <p:sp>
              <p:nvSpPr>
                <p:cNvPr id="408" name="Freeform 95">
                  <a:extLst>
                    <a:ext uri="{FF2B5EF4-FFF2-40B4-BE49-F238E27FC236}">
                      <a16:creationId xmlns:a16="http://schemas.microsoft.com/office/drawing/2014/main" id="{DF68A035-6E92-A64E-A444-AC91EAB280E4}"/>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9" name="Freeform 96">
                  <a:extLst>
                    <a:ext uri="{FF2B5EF4-FFF2-40B4-BE49-F238E27FC236}">
                      <a16:creationId xmlns:a16="http://schemas.microsoft.com/office/drawing/2014/main" id="{24D288CA-23A6-FD4E-95C0-CE7BEAF8304B}"/>
                    </a:ext>
                  </a:extLst>
                </p:cNvPr>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0" name="Freeform 97">
                  <a:extLst>
                    <a:ext uri="{FF2B5EF4-FFF2-40B4-BE49-F238E27FC236}">
                      <a16:creationId xmlns:a16="http://schemas.microsoft.com/office/drawing/2014/main" id="{5BF1B27B-C7B6-F54E-902F-4DD36DA416FB}"/>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1" name="Oval 98">
                  <a:extLst>
                    <a:ext uri="{FF2B5EF4-FFF2-40B4-BE49-F238E27FC236}">
                      <a16:creationId xmlns:a16="http://schemas.microsoft.com/office/drawing/2014/main" id="{9AC41327-20E2-DA4C-A2A2-516D0D45945A}"/>
                    </a:ext>
                  </a:extLst>
                </p:cNvPr>
                <p:cNvSpPr>
                  <a:spLocks noChangeAspect="1" noChangeArrowheads="1"/>
                </p:cNvSpPr>
                <p:nvPr/>
              </p:nvSpPr>
              <p:spPr bwMode="auto">
                <a:xfrm>
                  <a:off x="5038" y="2133"/>
                  <a:ext cx="47" cy="46"/>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2" name="Oval 99">
                  <a:extLst>
                    <a:ext uri="{FF2B5EF4-FFF2-40B4-BE49-F238E27FC236}">
                      <a16:creationId xmlns:a16="http://schemas.microsoft.com/office/drawing/2014/main" id="{B5FE7F02-27ED-6B4C-AF45-A595A2DCDF67}"/>
                    </a:ext>
                  </a:extLst>
                </p:cNvPr>
                <p:cNvSpPr>
                  <a:spLocks noChangeArrowheads="1"/>
                </p:cNvSpPr>
                <p:nvPr/>
              </p:nvSpPr>
              <p:spPr bwMode="auto">
                <a:xfrm>
                  <a:off x="5038" y="2064"/>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3" name="Oval 100">
                  <a:extLst>
                    <a:ext uri="{FF2B5EF4-FFF2-40B4-BE49-F238E27FC236}">
                      <a16:creationId xmlns:a16="http://schemas.microsoft.com/office/drawing/2014/main" id="{70D919DF-A6CA-424D-BB76-41BDAA431729}"/>
                    </a:ext>
                  </a:extLst>
                </p:cNvPr>
                <p:cNvSpPr>
                  <a:spLocks noChangeArrowheads="1"/>
                </p:cNvSpPr>
                <p:nvPr/>
              </p:nvSpPr>
              <p:spPr bwMode="auto">
                <a:xfrm>
                  <a:off x="5038" y="1995"/>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4" name="Oval 101">
                  <a:extLst>
                    <a:ext uri="{FF2B5EF4-FFF2-40B4-BE49-F238E27FC236}">
                      <a16:creationId xmlns:a16="http://schemas.microsoft.com/office/drawing/2014/main" id="{A5CB1BF4-A3E3-F34F-A767-C9A1E2B91037}"/>
                    </a:ext>
                  </a:extLst>
                </p:cNvPr>
                <p:cNvSpPr>
                  <a:spLocks noChangeArrowheads="1"/>
                </p:cNvSpPr>
                <p:nvPr/>
              </p:nvSpPr>
              <p:spPr bwMode="auto">
                <a:xfrm>
                  <a:off x="5117" y="2132"/>
                  <a:ext cx="44" cy="45"/>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5" name="Oval 102">
                  <a:extLst>
                    <a:ext uri="{FF2B5EF4-FFF2-40B4-BE49-F238E27FC236}">
                      <a16:creationId xmlns:a16="http://schemas.microsoft.com/office/drawing/2014/main" id="{D175E1A0-D632-2B45-B6C8-69B91DF9CF2E}"/>
                    </a:ext>
                  </a:extLst>
                </p:cNvPr>
                <p:cNvSpPr>
                  <a:spLocks noChangeArrowheads="1"/>
                </p:cNvSpPr>
                <p:nvPr/>
              </p:nvSpPr>
              <p:spPr bwMode="auto">
                <a:xfrm>
                  <a:off x="5117" y="2064"/>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6" name="Oval 103">
                  <a:extLst>
                    <a:ext uri="{FF2B5EF4-FFF2-40B4-BE49-F238E27FC236}">
                      <a16:creationId xmlns:a16="http://schemas.microsoft.com/office/drawing/2014/main" id="{C64EC1EB-792E-8E40-849A-741617346735}"/>
                    </a:ext>
                  </a:extLst>
                </p:cNvPr>
                <p:cNvSpPr>
                  <a:spLocks noChangeArrowheads="1"/>
                </p:cNvSpPr>
                <p:nvPr/>
              </p:nvSpPr>
              <p:spPr bwMode="auto">
                <a:xfrm>
                  <a:off x="5117" y="1995"/>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7" name="Oval 105">
                  <a:extLst>
                    <a:ext uri="{FF2B5EF4-FFF2-40B4-BE49-F238E27FC236}">
                      <a16:creationId xmlns:a16="http://schemas.microsoft.com/office/drawing/2014/main" id="{512BE2CF-C891-5543-B3B5-031F7204DB6E}"/>
                    </a:ext>
                  </a:extLst>
                </p:cNvPr>
                <p:cNvSpPr>
                  <a:spLocks noChangeArrowheads="1"/>
                </p:cNvSpPr>
                <p:nvPr/>
              </p:nvSpPr>
              <p:spPr bwMode="auto">
                <a:xfrm>
                  <a:off x="5197" y="2064"/>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8" name="Oval 106">
                  <a:extLst>
                    <a:ext uri="{FF2B5EF4-FFF2-40B4-BE49-F238E27FC236}">
                      <a16:creationId xmlns:a16="http://schemas.microsoft.com/office/drawing/2014/main" id="{9C513C38-57AA-0C46-B415-FA88BC9E29E6}"/>
                    </a:ext>
                  </a:extLst>
                </p:cNvPr>
                <p:cNvSpPr>
                  <a:spLocks noChangeArrowheads="1"/>
                </p:cNvSpPr>
                <p:nvPr/>
              </p:nvSpPr>
              <p:spPr bwMode="auto">
                <a:xfrm>
                  <a:off x="5197" y="1995"/>
                  <a:ext cx="44" cy="43"/>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07" name="Oval 101">
                <a:extLst>
                  <a:ext uri="{FF2B5EF4-FFF2-40B4-BE49-F238E27FC236}">
                    <a16:creationId xmlns:a16="http://schemas.microsoft.com/office/drawing/2014/main" id="{B4EE57AA-1237-C44D-8201-D3BEE7BA116B}"/>
                  </a:ext>
                </a:extLst>
              </p:cNvPr>
              <p:cNvSpPr>
                <a:spLocks noChangeArrowheads="1"/>
              </p:cNvSpPr>
              <p:nvPr/>
            </p:nvSpPr>
            <p:spPr bwMode="auto">
              <a:xfrm>
                <a:off x="1133777" y="2901089"/>
                <a:ext cx="106452" cy="108871"/>
              </a:xfrm>
              <a:prstGeom prst="ellipse">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9" name="Group 418">
              <a:extLst>
                <a:ext uri="{FF2B5EF4-FFF2-40B4-BE49-F238E27FC236}">
                  <a16:creationId xmlns:a16="http://schemas.microsoft.com/office/drawing/2014/main" id="{29AC5335-B498-BE4B-8550-E8673FA8FD2B}"/>
                </a:ext>
              </a:extLst>
            </p:cNvPr>
            <p:cNvGrpSpPr/>
            <p:nvPr/>
          </p:nvGrpSpPr>
          <p:grpSpPr>
            <a:xfrm>
              <a:off x="4725630" y="1683806"/>
              <a:ext cx="1223907" cy="684617"/>
              <a:chOff x="1734078" y="1788605"/>
              <a:chExt cx="1223907" cy="684617"/>
            </a:xfrm>
          </p:grpSpPr>
          <p:sp>
            <p:nvSpPr>
              <p:cNvPr id="420" name="Rectangle 419">
                <a:extLst>
                  <a:ext uri="{FF2B5EF4-FFF2-40B4-BE49-F238E27FC236}">
                    <a16:creationId xmlns:a16="http://schemas.microsoft.com/office/drawing/2014/main" id="{B1E8C73C-C33F-F148-B2B6-FE3FDB977127}"/>
                  </a:ext>
                </a:extLst>
              </p:cNvPr>
              <p:cNvSpPr/>
              <p:nvPr/>
            </p:nvSpPr>
            <p:spPr>
              <a:xfrm>
                <a:off x="1761403" y="1977975"/>
                <a:ext cx="858051" cy="457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421" name="Group 420">
                <a:extLst>
                  <a:ext uri="{FF2B5EF4-FFF2-40B4-BE49-F238E27FC236}">
                    <a16:creationId xmlns:a16="http://schemas.microsoft.com/office/drawing/2014/main" id="{6C7BDD23-80EA-ED42-9884-9222114B7911}"/>
                  </a:ext>
                </a:extLst>
              </p:cNvPr>
              <p:cNvGrpSpPr/>
              <p:nvPr/>
            </p:nvGrpSpPr>
            <p:grpSpPr>
              <a:xfrm>
                <a:off x="1734078" y="1788605"/>
                <a:ext cx="1223907" cy="684617"/>
                <a:chOff x="5722180" y="6462"/>
                <a:chExt cx="957263" cy="535464"/>
              </a:xfrm>
            </p:grpSpPr>
            <p:sp>
              <p:nvSpPr>
                <p:cNvPr id="422" name="Freeform 49">
                  <a:extLst>
                    <a:ext uri="{FF2B5EF4-FFF2-40B4-BE49-F238E27FC236}">
                      <a16:creationId xmlns:a16="http://schemas.microsoft.com/office/drawing/2014/main" id="{EC6BAE0A-7144-0E4A-90BA-08DEE4A6643A}"/>
                    </a:ext>
                  </a:extLst>
                </p:cNvPr>
                <p:cNvSpPr>
                  <a:spLocks/>
                </p:cNvSpPr>
                <p:nvPr/>
              </p:nvSpPr>
              <p:spPr bwMode="auto">
                <a:xfrm>
                  <a:off x="6022611" y="21002"/>
                  <a:ext cx="111125" cy="111125"/>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23" name="Freeform 50">
                  <a:extLst>
                    <a:ext uri="{FF2B5EF4-FFF2-40B4-BE49-F238E27FC236}">
                      <a16:creationId xmlns:a16="http://schemas.microsoft.com/office/drawing/2014/main" id="{0A18ABC2-E428-EE4E-9725-63BF34DB4932}"/>
                    </a:ext>
                  </a:extLst>
                </p:cNvPr>
                <p:cNvSpPr>
                  <a:spLocks/>
                </p:cNvSpPr>
                <p:nvPr/>
              </p:nvSpPr>
              <p:spPr bwMode="auto">
                <a:xfrm>
                  <a:off x="6010195" y="6462"/>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24" name="Freeform 51">
                  <a:extLst>
                    <a:ext uri="{FF2B5EF4-FFF2-40B4-BE49-F238E27FC236}">
                      <a16:creationId xmlns:a16="http://schemas.microsoft.com/office/drawing/2014/main" id="{8688F04D-9F58-7449-93CE-6E8D1042AF35}"/>
                    </a:ext>
                  </a:extLst>
                </p:cNvPr>
                <p:cNvSpPr>
                  <a:spLocks noEditPoints="1"/>
                </p:cNvSpPr>
                <p:nvPr/>
              </p:nvSpPr>
              <p:spPr bwMode="auto">
                <a:xfrm>
                  <a:off x="5722181" y="127588"/>
                  <a:ext cx="714864"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25" name="Freeform 52">
                  <a:extLst>
                    <a:ext uri="{FF2B5EF4-FFF2-40B4-BE49-F238E27FC236}">
                      <a16:creationId xmlns:a16="http://schemas.microsoft.com/office/drawing/2014/main" id="{230B355E-3FAB-9A45-8BBD-1B031AD4DD4E}"/>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26" name="Freeform 53">
                  <a:extLst>
                    <a:ext uri="{FF2B5EF4-FFF2-40B4-BE49-F238E27FC236}">
                      <a16:creationId xmlns:a16="http://schemas.microsoft.com/office/drawing/2014/main" id="{B0AD338A-461E-304B-BA0D-4D132687C52F}"/>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grpSp>
          <p:nvGrpSpPr>
            <p:cNvPr id="427" name="Group 426">
              <a:extLst>
                <a:ext uri="{FF2B5EF4-FFF2-40B4-BE49-F238E27FC236}">
                  <a16:creationId xmlns:a16="http://schemas.microsoft.com/office/drawing/2014/main" id="{074A30CC-99DD-3749-91EC-8B598C78F697}"/>
                </a:ext>
              </a:extLst>
            </p:cNvPr>
            <p:cNvGrpSpPr>
              <a:grpSpLocks noChangeAspect="1"/>
            </p:cNvGrpSpPr>
            <p:nvPr/>
          </p:nvGrpSpPr>
          <p:grpSpPr>
            <a:xfrm>
              <a:off x="5580111" y="1871195"/>
              <a:ext cx="490409" cy="274320"/>
              <a:chOff x="1734078" y="1788605"/>
              <a:chExt cx="1223907" cy="684617"/>
            </a:xfrm>
          </p:grpSpPr>
          <p:sp>
            <p:nvSpPr>
              <p:cNvPr id="428" name="Rectangle 427">
                <a:extLst>
                  <a:ext uri="{FF2B5EF4-FFF2-40B4-BE49-F238E27FC236}">
                    <a16:creationId xmlns:a16="http://schemas.microsoft.com/office/drawing/2014/main" id="{8A360176-1E8E-9840-9251-9ECB31496718}"/>
                  </a:ext>
                </a:extLst>
              </p:cNvPr>
              <p:cNvSpPr/>
              <p:nvPr/>
            </p:nvSpPr>
            <p:spPr>
              <a:xfrm>
                <a:off x="1761403" y="1977975"/>
                <a:ext cx="858051" cy="457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429" name="Group 428">
                <a:extLst>
                  <a:ext uri="{FF2B5EF4-FFF2-40B4-BE49-F238E27FC236}">
                    <a16:creationId xmlns:a16="http://schemas.microsoft.com/office/drawing/2014/main" id="{8AD9BB47-7B7C-5144-8625-5D2C6B125018}"/>
                  </a:ext>
                </a:extLst>
              </p:cNvPr>
              <p:cNvGrpSpPr/>
              <p:nvPr/>
            </p:nvGrpSpPr>
            <p:grpSpPr>
              <a:xfrm>
                <a:off x="1734078" y="1788605"/>
                <a:ext cx="1223907" cy="684617"/>
                <a:chOff x="5722180" y="6462"/>
                <a:chExt cx="957263" cy="535464"/>
              </a:xfrm>
            </p:grpSpPr>
            <p:sp>
              <p:nvSpPr>
                <p:cNvPr id="430" name="Freeform 50">
                  <a:extLst>
                    <a:ext uri="{FF2B5EF4-FFF2-40B4-BE49-F238E27FC236}">
                      <a16:creationId xmlns:a16="http://schemas.microsoft.com/office/drawing/2014/main" id="{1FF4C79A-EF8E-A041-B4B2-14EC7A71DC99}"/>
                    </a:ext>
                  </a:extLst>
                </p:cNvPr>
                <p:cNvSpPr>
                  <a:spLocks/>
                </p:cNvSpPr>
                <p:nvPr/>
              </p:nvSpPr>
              <p:spPr bwMode="auto">
                <a:xfrm>
                  <a:off x="6010195" y="6462"/>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31" name="Freeform 51">
                  <a:extLst>
                    <a:ext uri="{FF2B5EF4-FFF2-40B4-BE49-F238E27FC236}">
                      <a16:creationId xmlns:a16="http://schemas.microsoft.com/office/drawing/2014/main" id="{717FB45E-60A4-B24E-BCF5-6679E4534FD0}"/>
                    </a:ext>
                  </a:extLst>
                </p:cNvPr>
                <p:cNvSpPr>
                  <a:spLocks noEditPoints="1"/>
                </p:cNvSpPr>
                <p:nvPr/>
              </p:nvSpPr>
              <p:spPr bwMode="auto">
                <a:xfrm>
                  <a:off x="5722181" y="127588"/>
                  <a:ext cx="714864"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32" name="Freeform 52">
                  <a:extLst>
                    <a:ext uri="{FF2B5EF4-FFF2-40B4-BE49-F238E27FC236}">
                      <a16:creationId xmlns:a16="http://schemas.microsoft.com/office/drawing/2014/main" id="{CA3E1127-EB1D-1B41-BE34-C4BEB1AE4A56}"/>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33" name="Freeform 53">
                  <a:extLst>
                    <a:ext uri="{FF2B5EF4-FFF2-40B4-BE49-F238E27FC236}">
                      <a16:creationId xmlns:a16="http://schemas.microsoft.com/office/drawing/2014/main" id="{6339C735-9CA4-A847-BECE-4CA2DC2A4019}"/>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sp>
          <p:nvSpPr>
            <p:cNvPr id="434" name="Oval 146">
              <a:extLst>
                <a:ext uri="{FF2B5EF4-FFF2-40B4-BE49-F238E27FC236}">
                  <a16:creationId xmlns:a16="http://schemas.microsoft.com/office/drawing/2014/main" id="{831ECC83-71FD-0F46-84BE-AB25AD8CC0A3}"/>
                </a:ext>
              </a:extLst>
            </p:cNvPr>
            <p:cNvSpPr>
              <a:spLocks noChangeArrowheads="1"/>
            </p:cNvSpPr>
            <p:nvPr/>
          </p:nvSpPr>
          <p:spPr bwMode="auto">
            <a:xfrm>
              <a:off x="4820228" y="2536051"/>
              <a:ext cx="23982" cy="2339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442" name="Group 441">
              <a:extLst>
                <a:ext uri="{FF2B5EF4-FFF2-40B4-BE49-F238E27FC236}">
                  <a16:creationId xmlns:a16="http://schemas.microsoft.com/office/drawing/2014/main" id="{291435DE-52CC-AA4C-AC83-09208473890A}"/>
                </a:ext>
              </a:extLst>
            </p:cNvPr>
            <p:cNvGrpSpPr/>
            <p:nvPr/>
          </p:nvGrpSpPr>
          <p:grpSpPr>
            <a:xfrm rot="2722438" flipH="1">
              <a:off x="3298942" y="2662407"/>
              <a:ext cx="587745" cy="1031028"/>
              <a:chOff x="-733425" y="650081"/>
              <a:chExt cx="752475" cy="1319999"/>
            </a:xfrm>
            <a:effectLst>
              <a:outerShdw blurRad="63500" sx="102000" sy="102000" algn="ctr" rotWithShape="0">
                <a:prstClr val="black">
                  <a:alpha val="15000"/>
                </a:prstClr>
              </a:outerShdw>
            </a:effectLst>
          </p:grpSpPr>
          <p:grpSp>
            <p:nvGrpSpPr>
              <p:cNvPr id="443" name="Group 442">
                <a:extLst>
                  <a:ext uri="{FF2B5EF4-FFF2-40B4-BE49-F238E27FC236}">
                    <a16:creationId xmlns:a16="http://schemas.microsoft.com/office/drawing/2014/main" id="{E9A569A2-61C2-424C-BA84-63A4ECD1DB15}"/>
                  </a:ext>
                </a:extLst>
              </p:cNvPr>
              <p:cNvGrpSpPr/>
              <p:nvPr/>
            </p:nvGrpSpPr>
            <p:grpSpPr>
              <a:xfrm>
                <a:off x="-733425" y="650081"/>
                <a:ext cx="752475" cy="1319999"/>
                <a:chOff x="-733425" y="650081"/>
                <a:chExt cx="752475" cy="1319999"/>
              </a:xfrm>
            </p:grpSpPr>
            <p:sp>
              <p:nvSpPr>
                <p:cNvPr id="445" name="Circle: Hollow 328">
                  <a:extLst>
                    <a:ext uri="{FF2B5EF4-FFF2-40B4-BE49-F238E27FC236}">
                      <a16:creationId xmlns:a16="http://schemas.microsoft.com/office/drawing/2014/main" id="{C49BEE2F-74E8-A14A-8B34-747BB55854FF}"/>
                    </a:ext>
                  </a:extLst>
                </p:cNvPr>
                <p:cNvSpPr/>
                <p:nvPr/>
              </p:nvSpPr>
              <p:spPr>
                <a:xfrm>
                  <a:off x="-733425" y="650081"/>
                  <a:ext cx="752475" cy="752475"/>
                </a:xfrm>
                <a:prstGeom prst="donut">
                  <a:avLst>
                    <a:gd name="adj" fmla="val 150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46" name="Rectangle: Rounded Corners 329">
                  <a:extLst>
                    <a:ext uri="{FF2B5EF4-FFF2-40B4-BE49-F238E27FC236}">
                      <a16:creationId xmlns:a16="http://schemas.microsoft.com/office/drawing/2014/main" id="{B70C2F91-3AE8-734C-BE85-251EC536E72E}"/>
                    </a:ext>
                  </a:extLst>
                </p:cNvPr>
                <p:cNvSpPr/>
                <p:nvPr/>
              </p:nvSpPr>
              <p:spPr>
                <a:xfrm>
                  <a:off x="-419769" y="1478033"/>
                  <a:ext cx="125165" cy="492047"/>
                </a:xfrm>
                <a:prstGeom prst="roundRect">
                  <a:avLst>
                    <a:gd name="adj" fmla="val 5000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47" name="Rectangle 446">
                  <a:extLst>
                    <a:ext uri="{FF2B5EF4-FFF2-40B4-BE49-F238E27FC236}">
                      <a16:creationId xmlns:a16="http://schemas.microsoft.com/office/drawing/2014/main" id="{DF8327CD-EF56-4D4B-B2C2-76EC6100DA32}"/>
                    </a:ext>
                  </a:extLst>
                </p:cNvPr>
                <p:cNvSpPr/>
                <p:nvPr/>
              </p:nvSpPr>
              <p:spPr>
                <a:xfrm>
                  <a:off x="-375189" y="1305002"/>
                  <a:ext cx="36000" cy="324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444" name="Block Arc 334">
                <a:extLst>
                  <a:ext uri="{FF2B5EF4-FFF2-40B4-BE49-F238E27FC236}">
                    <a16:creationId xmlns:a16="http://schemas.microsoft.com/office/drawing/2014/main" id="{A4A87471-5EDB-5F4D-9FA5-7F1339BE6496}"/>
                  </a:ext>
                </a:extLst>
              </p:cNvPr>
              <p:cNvSpPr/>
              <p:nvPr/>
            </p:nvSpPr>
            <p:spPr>
              <a:xfrm>
                <a:off x="-454730" y="797010"/>
                <a:ext cx="313873" cy="310954"/>
              </a:xfrm>
              <a:custGeom>
                <a:avLst/>
                <a:gdLst>
                  <a:gd name="connsiteX0" fmla="*/ 985914 w 1964698"/>
                  <a:gd name="connsiteY0" fmla="*/ 6 h 1964698"/>
                  <a:gd name="connsiteX1" fmla="*/ 1964698 w 1964698"/>
                  <a:gd name="connsiteY1" fmla="*/ 982349 h 1964698"/>
                  <a:gd name="connsiteX2" fmla="*/ 1473524 w 1964698"/>
                  <a:gd name="connsiteY2" fmla="*/ 982349 h 1964698"/>
                  <a:gd name="connsiteX3" fmla="*/ 984132 w 1964698"/>
                  <a:gd name="connsiteY3" fmla="*/ 491177 h 1964698"/>
                  <a:gd name="connsiteX4" fmla="*/ 985914 w 1964698"/>
                  <a:gd name="connsiteY4" fmla="*/ 6 h 1964698"/>
                  <a:gd name="connsiteX0" fmla="*/ 87742 w 1066526"/>
                  <a:gd name="connsiteY0" fmla="*/ 0 h 982343"/>
                  <a:gd name="connsiteX1" fmla="*/ 1066526 w 1066526"/>
                  <a:gd name="connsiteY1" fmla="*/ 982343 h 982343"/>
                  <a:gd name="connsiteX2" fmla="*/ 575352 w 1066526"/>
                  <a:gd name="connsiteY2" fmla="*/ 982343 h 982343"/>
                  <a:gd name="connsiteX3" fmla="*/ 85960 w 1066526"/>
                  <a:gd name="connsiteY3" fmla="*/ 491171 h 982343"/>
                  <a:gd name="connsiteX4" fmla="*/ 87742 w 1066526"/>
                  <a:gd name="connsiteY4" fmla="*/ 0 h 982343"/>
                  <a:gd name="connsiteX0" fmla="*/ 143727 w 1122511"/>
                  <a:gd name="connsiteY0" fmla="*/ 0 h 982343"/>
                  <a:gd name="connsiteX1" fmla="*/ 1122511 w 1122511"/>
                  <a:gd name="connsiteY1" fmla="*/ 982343 h 982343"/>
                  <a:gd name="connsiteX2" fmla="*/ 631337 w 1122511"/>
                  <a:gd name="connsiteY2" fmla="*/ 982343 h 982343"/>
                  <a:gd name="connsiteX3" fmla="*/ 141945 w 1122511"/>
                  <a:gd name="connsiteY3" fmla="*/ 491171 h 982343"/>
                  <a:gd name="connsiteX4" fmla="*/ 143727 w 1122511"/>
                  <a:gd name="connsiteY4" fmla="*/ 0 h 982343"/>
                  <a:gd name="connsiteX0" fmla="*/ 199009 w 1177793"/>
                  <a:gd name="connsiteY0" fmla="*/ 0 h 982343"/>
                  <a:gd name="connsiteX1" fmla="*/ 1177793 w 1177793"/>
                  <a:gd name="connsiteY1" fmla="*/ 982343 h 982343"/>
                  <a:gd name="connsiteX2" fmla="*/ 686619 w 1177793"/>
                  <a:gd name="connsiteY2" fmla="*/ 982343 h 982343"/>
                  <a:gd name="connsiteX3" fmla="*/ 197227 w 1177793"/>
                  <a:gd name="connsiteY3" fmla="*/ 491171 h 982343"/>
                  <a:gd name="connsiteX4" fmla="*/ 199009 w 1177793"/>
                  <a:gd name="connsiteY4" fmla="*/ 0 h 982343"/>
                  <a:gd name="connsiteX0" fmla="*/ 241289 w 1220073"/>
                  <a:gd name="connsiteY0" fmla="*/ 0 h 982343"/>
                  <a:gd name="connsiteX1" fmla="*/ 1220073 w 1220073"/>
                  <a:gd name="connsiteY1" fmla="*/ 982343 h 982343"/>
                  <a:gd name="connsiteX2" fmla="*/ 728899 w 1220073"/>
                  <a:gd name="connsiteY2" fmla="*/ 982343 h 982343"/>
                  <a:gd name="connsiteX3" fmla="*/ 239507 w 1220073"/>
                  <a:gd name="connsiteY3" fmla="*/ 491171 h 982343"/>
                  <a:gd name="connsiteX4" fmla="*/ 241289 w 1220073"/>
                  <a:gd name="connsiteY4" fmla="*/ 0 h 982343"/>
                  <a:gd name="connsiteX0" fmla="*/ 241289 w 1220073"/>
                  <a:gd name="connsiteY0" fmla="*/ 0 h 1123116"/>
                  <a:gd name="connsiteX1" fmla="*/ 1220073 w 1220073"/>
                  <a:gd name="connsiteY1" fmla="*/ 982343 h 1123116"/>
                  <a:gd name="connsiteX2" fmla="*/ 728899 w 1220073"/>
                  <a:gd name="connsiteY2" fmla="*/ 982343 h 1123116"/>
                  <a:gd name="connsiteX3" fmla="*/ 239507 w 1220073"/>
                  <a:gd name="connsiteY3" fmla="*/ 491171 h 1123116"/>
                  <a:gd name="connsiteX4" fmla="*/ 241289 w 1220073"/>
                  <a:gd name="connsiteY4" fmla="*/ 0 h 1123116"/>
                  <a:gd name="connsiteX0" fmla="*/ 241289 w 1220073"/>
                  <a:gd name="connsiteY0" fmla="*/ 0 h 1199205"/>
                  <a:gd name="connsiteX1" fmla="*/ 1220073 w 1220073"/>
                  <a:gd name="connsiteY1" fmla="*/ 982343 h 1199205"/>
                  <a:gd name="connsiteX2" fmla="*/ 728899 w 1220073"/>
                  <a:gd name="connsiteY2" fmla="*/ 982343 h 1199205"/>
                  <a:gd name="connsiteX3" fmla="*/ 239507 w 1220073"/>
                  <a:gd name="connsiteY3" fmla="*/ 491171 h 1199205"/>
                  <a:gd name="connsiteX4" fmla="*/ 241289 w 1220073"/>
                  <a:gd name="connsiteY4" fmla="*/ 0 h 1199205"/>
                  <a:gd name="connsiteX0" fmla="*/ 241289 w 1220073"/>
                  <a:gd name="connsiteY0" fmla="*/ 0 h 1208727"/>
                  <a:gd name="connsiteX1" fmla="*/ 1220073 w 1220073"/>
                  <a:gd name="connsiteY1" fmla="*/ 982343 h 1208727"/>
                  <a:gd name="connsiteX2" fmla="*/ 728899 w 1220073"/>
                  <a:gd name="connsiteY2" fmla="*/ 982343 h 1208727"/>
                  <a:gd name="connsiteX3" fmla="*/ 239507 w 1220073"/>
                  <a:gd name="connsiteY3" fmla="*/ 491171 h 1208727"/>
                  <a:gd name="connsiteX4" fmla="*/ 241289 w 1220073"/>
                  <a:gd name="connsiteY4" fmla="*/ 0 h 120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73" h="1208727">
                    <a:moveTo>
                      <a:pt x="241289" y="0"/>
                    </a:moveTo>
                    <a:cubicBezTo>
                      <a:pt x="782430" y="1964"/>
                      <a:pt x="1220073" y="441198"/>
                      <a:pt x="1220073" y="982343"/>
                    </a:cubicBezTo>
                    <a:cubicBezTo>
                      <a:pt x="1218489" y="1268918"/>
                      <a:pt x="722942" y="1299083"/>
                      <a:pt x="728899" y="982343"/>
                    </a:cubicBezTo>
                    <a:cubicBezTo>
                      <a:pt x="728899" y="711770"/>
                      <a:pt x="510077" y="492153"/>
                      <a:pt x="239507" y="491171"/>
                    </a:cubicBezTo>
                    <a:cubicBezTo>
                      <a:pt x="-84182" y="485817"/>
                      <a:pt x="-76046" y="12895"/>
                      <a:pt x="241289" y="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sp>
          <p:nvSpPr>
            <p:cNvPr id="448" name="Rectangle: Rounded Corners 3">
              <a:extLst>
                <a:ext uri="{FF2B5EF4-FFF2-40B4-BE49-F238E27FC236}">
                  <a16:creationId xmlns:a16="http://schemas.microsoft.com/office/drawing/2014/main" id="{4FC95AC4-30BC-5944-800C-A0AA918CCD07}"/>
                </a:ext>
              </a:extLst>
            </p:cNvPr>
            <p:cNvSpPr/>
            <p:nvPr/>
          </p:nvSpPr>
          <p:spPr>
            <a:xfrm>
              <a:off x="3939084" y="3838424"/>
              <a:ext cx="1351257" cy="260443"/>
            </a:xfrm>
            <a:prstGeom prst="roundRect">
              <a:avLst>
                <a:gd name="adj" fmla="val 50000"/>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iscoSansTT ExtraLight"/>
                  <a:ea typeface="+mn-ea"/>
                  <a:cs typeface="+mn-cs"/>
                </a:rPr>
                <a:t>Cisco</a:t>
              </a:r>
              <a:r>
                <a:rPr kumimoji="0" lang="en-US" sz="1000" b="0" i="0" u="none" strike="noStrike" kern="1200" cap="none" spc="0" normalizeH="0" baseline="30000" noProof="0" dirty="0">
                  <a:ln>
                    <a:noFill/>
                  </a:ln>
                  <a:solidFill>
                    <a:schemeClr val="tx1"/>
                  </a:solidFill>
                  <a:effectLst/>
                  <a:uLnTx/>
                  <a:uFillTx/>
                  <a:latin typeface="CiscoSansTT ExtraLight"/>
                  <a:ea typeface="+mn-ea"/>
                  <a:cs typeface="+mn-cs"/>
                </a:rPr>
                <a:t>®</a:t>
              </a:r>
              <a:r>
                <a:rPr kumimoji="0" lang="en-US" sz="1000" b="0" i="0" u="none" strike="noStrike" kern="1200" cap="none" spc="0" normalizeH="0" baseline="0" noProof="0" dirty="0">
                  <a:ln>
                    <a:noFill/>
                  </a:ln>
                  <a:solidFill>
                    <a:schemeClr val="tx1"/>
                  </a:solidFill>
                  <a:effectLst/>
                  <a:uLnTx/>
                  <a:uFillTx/>
                  <a:latin typeface="CiscoSansTT ExtraLight"/>
                  <a:ea typeface="+mn-ea"/>
                  <a:cs typeface="+mn-cs"/>
                </a:rPr>
                <a:t> SD-Access </a:t>
              </a:r>
            </a:p>
          </p:txBody>
        </p:sp>
        <p:grpSp>
          <p:nvGrpSpPr>
            <p:cNvPr id="449" name="Group 448">
              <a:extLst>
                <a:ext uri="{FF2B5EF4-FFF2-40B4-BE49-F238E27FC236}">
                  <a16:creationId xmlns:a16="http://schemas.microsoft.com/office/drawing/2014/main" id="{22CEF519-F193-4548-BECA-C638B69CDCF9}"/>
                </a:ext>
              </a:extLst>
            </p:cNvPr>
            <p:cNvGrpSpPr/>
            <p:nvPr/>
          </p:nvGrpSpPr>
          <p:grpSpPr>
            <a:xfrm rot="20118647">
              <a:off x="5033992" y="3348037"/>
              <a:ext cx="1031028" cy="646048"/>
              <a:chOff x="4796664" y="3584595"/>
              <a:chExt cx="1031028" cy="646048"/>
            </a:xfrm>
          </p:grpSpPr>
          <p:sp>
            <p:nvSpPr>
              <p:cNvPr id="450" name="Oval 449">
                <a:extLst>
                  <a:ext uri="{FF2B5EF4-FFF2-40B4-BE49-F238E27FC236}">
                    <a16:creationId xmlns:a16="http://schemas.microsoft.com/office/drawing/2014/main" id="{B72C6079-8B68-7D43-BEC3-398D8F1E2E5F}"/>
                  </a:ext>
                </a:extLst>
              </p:cNvPr>
              <p:cNvSpPr/>
              <p:nvPr/>
            </p:nvSpPr>
            <p:spPr>
              <a:xfrm rot="1481353">
                <a:off x="4825930" y="3681478"/>
                <a:ext cx="549165" cy="549165"/>
              </a:xfrm>
              <a:prstGeom prst="ellipse">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CiscoSansTT ExtraLight"/>
                    <a:ea typeface="+mn-ea"/>
                    <a:cs typeface="+mn-cs"/>
                  </a:rPr>
                  <a:t>Cat9k</a:t>
                </a:r>
                <a:endParaRPr kumimoji="0" lang="en-US" sz="1100" b="0" i="0" u="none" strike="noStrike" kern="1200" cap="none" spc="0" normalizeH="0" baseline="0" noProof="0" dirty="0">
                  <a:ln>
                    <a:noFill/>
                  </a:ln>
                  <a:solidFill>
                    <a:schemeClr val="tx1"/>
                  </a:solidFill>
                  <a:effectLst/>
                  <a:uLnTx/>
                  <a:uFillTx/>
                  <a:latin typeface="CiscoSansTT ExtraLight"/>
                  <a:ea typeface="+mn-ea"/>
                  <a:cs typeface="+mn-cs"/>
                </a:endParaRPr>
              </a:p>
            </p:txBody>
          </p:sp>
          <p:grpSp>
            <p:nvGrpSpPr>
              <p:cNvPr id="451" name="Group 450">
                <a:extLst>
                  <a:ext uri="{FF2B5EF4-FFF2-40B4-BE49-F238E27FC236}">
                    <a16:creationId xmlns:a16="http://schemas.microsoft.com/office/drawing/2014/main" id="{498F4A68-791F-E849-B940-3FC743ABC158}"/>
                  </a:ext>
                </a:extLst>
              </p:cNvPr>
              <p:cNvGrpSpPr/>
              <p:nvPr/>
            </p:nvGrpSpPr>
            <p:grpSpPr>
              <a:xfrm rot="14921661">
                <a:off x="5018305" y="3362954"/>
                <a:ext cx="587745" cy="1031028"/>
                <a:chOff x="-733425" y="650081"/>
                <a:chExt cx="752475" cy="1319999"/>
              </a:xfrm>
              <a:effectLst>
                <a:outerShdw blurRad="63500" sx="102000" sy="102000" algn="ctr" rotWithShape="0">
                  <a:prstClr val="black">
                    <a:alpha val="15000"/>
                  </a:prstClr>
                </a:outerShdw>
              </a:effectLst>
            </p:grpSpPr>
            <p:grpSp>
              <p:nvGrpSpPr>
                <p:cNvPr id="452" name="Group 451">
                  <a:extLst>
                    <a:ext uri="{FF2B5EF4-FFF2-40B4-BE49-F238E27FC236}">
                      <a16:creationId xmlns:a16="http://schemas.microsoft.com/office/drawing/2014/main" id="{D6B27F40-2C87-AB4B-8DAD-0A7AD5E2E0A0}"/>
                    </a:ext>
                  </a:extLst>
                </p:cNvPr>
                <p:cNvGrpSpPr/>
                <p:nvPr/>
              </p:nvGrpSpPr>
              <p:grpSpPr>
                <a:xfrm>
                  <a:off x="-733425" y="650081"/>
                  <a:ext cx="752475" cy="1319999"/>
                  <a:chOff x="-733425" y="650081"/>
                  <a:chExt cx="752475" cy="1319999"/>
                </a:xfrm>
              </p:grpSpPr>
              <p:sp>
                <p:nvSpPr>
                  <p:cNvPr id="454" name="Circle: Hollow 328">
                    <a:extLst>
                      <a:ext uri="{FF2B5EF4-FFF2-40B4-BE49-F238E27FC236}">
                        <a16:creationId xmlns:a16="http://schemas.microsoft.com/office/drawing/2014/main" id="{7E0BC21B-C06B-964E-8F20-91FE5163B2D2}"/>
                      </a:ext>
                    </a:extLst>
                  </p:cNvPr>
                  <p:cNvSpPr/>
                  <p:nvPr/>
                </p:nvSpPr>
                <p:spPr>
                  <a:xfrm>
                    <a:off x="-733425" y="650081"/>
                    <a:ext cx="752475" cy="752475"/>
                  </a:xfrm>
                  <a:prstGeom prst="donut">
                    <a:avLst>
                      <a:gd name="adj" fmla="val 150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55" name="Rectangle: Rounded Corners 329">
                    <a:extLst>
                      <a:ext uri="{FF2B5EF4-FFF2-40B4-BE49-F238E27FC236}">
                        <a16:creationId xmlns:a16="http://schemas.microsoft.com/office/drawing/2014/main" id="{3DAF79D9-8D05-7A46-A2B6-6287B6E4C7A3}"/>
                      </a:ext>
                    </a:extLst>
                  </p:cNvPr>
                  <p:cNvSpPr/>
                  <p:nvPr/>
                </p:nvSpPr>
                <p:spPr>
                  <a:xfrm>
                    <a:off x="-419769" y="1478033"/>
                    <a:ext cx="125165" cy="492047"/>
                  </a:xfrm>
                  <a:prstGeom prst="roundRect">
                    <a:avLst>
                      <a:gd name="adj" fmla="val 5000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56" name="Rectangle 455">
                    <a:extLst>
                      <a:ext uri="{FF2B5EF4-FFF2-40B4-BE49-F238E27FC236}">
                        <a16:creationId xmlns:a16="http://schemas.microsoft.com/office/drawing/2014/main" id="{F6D1DC2B-2CE8-7745-8246-49FF238956F4}"/>
                      </a:ext>
                    </a:extLst>
                  </p:cNvPr>
                  <p:cNvSpPr/>
                  <p:nvPr/>
                </p:nvSpPr>
                <p:spPr>
                  <a:xfrm>
                    <a:off x="-375189" y="1305002"/>
                    <a:ext cx="36000" cy="324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453" name="Block Arc 334">
                  <a:extLst>
                    <a:ext uri="{FF2B5EF4-FFF2-40B4-BE49-F238E27FC236}">
                      <a16:creationId xmlns:a16="http://schemas.microsoft.com/office/drawing/2014/main" id="{7D769FC3-13B7-C24F-ABB1-C8FBB6BC4D15}"/>
                    </a:ext>
                  </a:extLst>
                </p:cNvPr>
                <p:cNvSpPr/>
                <p:nvPr/>
              </p:nvSpPr>
              <p:spPr>
                <a:xfrm rot="4108151">
                  <a:off x="-402879" y="914090"/>
                  <a:ext cx="313873" cy="310954"/>
                </a:xfrm>
                <a:custGeom>
                  <a:avLst/>
                  <a:gdLst>
                    <a:gd name="connsiteX0" fmla="*/ 985914 w 1964698"/>
                    <a:gd name="connsiteY0" fmla="*/ 6 h 1964698"/>
                    <a:gd name="connsiteX1" fmla="*/ 1964698 w 1964698"/>
                    <a:gd name="connsiteY1" fmla="*/ 982349 h 1964698"/>
                    <a:gd name="connsiteX2" fmla="*/ 1473524 w 1964698"/>
                    <a:gd name="connsiteY2" fmla="*/ 982349 h 1964698"/>
                    <a:gd name="connsiteX3" fmla="*/ 984132 w 1964698"/>
                    <a:gd name="connsiteY3" fmla="*/ 491177 h 1964698"/>
                    <a:gd name="connsiteX4" fmla="*/ 985914 w 1964698"/>
                    <a:gd name="connsiteY4" fmla="*/ 6 h 1964698"/>
                    <a:gd name="connsiteX0" fmla="*/ 87742 w 1066526"/>
                    <a:gd name="connsiteY0" fmla="*/ 0 h 982343"/>
                    <a:gd name="connsiteX1" fmla="*/ 1066526 w 1066526"/>
                    <a:gd name="connsiteY1" fmla="*/ 982343 h 982343"/>
                    <a:gd name="connsiteX2" fmla="*/ 575352 w 1066526"/>
                    <a:gd name="connsiteY2" fmla="*/ 982343 h 982343"/>
                    <a:gd name="connsiteX3" fmla="*/ 85960 w 1066526"/>
                    <a:gd name="connsiteY3" fmla="*/ 491171 h 982343"/>
                    <a:gd name="connsiteX4" fmla="*/ 87742 w 1066526"/>
                    <a:gd name="connsiteY4" fmla="*/ 0 h 982343"/>
                    <a:gd name="connsiteX0" fmla="*/ 143727 w 1122511"/>
                    <a:gd name="connsiteY0" fmla="*/ 0 h 982343"/>
                    <a:gd name="connsiteX1" fmla="*/ 1122511 w 1122511"/>
                    <a:gd name="connsiteY1" fmla="*/ 982343 h 982343"/>
                    <a:gd name="connsiteX2" fmla="*/ 631337 w 1122511"/>
                    <a:gd name="connsiteY2" fmla="*/ 982343 h 982343"/>
                    <a:gd name="connsiteX3" fmla="*/ 141945 w 1122511"/>
                    <a:gd name="connsiteY3" fmla="*/ 491171 h 982343"/>
                    <a:gd name="connsiteX4" fmla="*/ 143727 w 1122511"/>
                    <a:gd name="connsiteY4" fmla="*/ 0 h 982343"/>
                    <a:gd name="connsiteX0" fmla="*/ 199009 w 1177793"/>
                    <a:gd name="connsiteY0" fmla="*/ 0 h 982343"/>
                    <a:gd name="connsiteX1" fmla="*/ 1177793 w 1177793"/>
                    <a:gd name="connsiteY1" fmla="*/ 982343 h 982343"/>
                    <a:gd name="connsiteX2" fmla="*/ 686619 w 1177793"/>
                    <a:gd name="connsiteY2" fmla="*/ 982343 h 982343"/>
                    <a:gd name="connsiteX3" fmla="*/ 197227 w 1177793"/>
                    <a:gd name="connsiteY3" fmla="*/ 491171 h 982343"/>
                    <a:gd name="connsiteX4" fmla="*/ 199009 w 1177793"/>
                    <a:gd name="connsiteY4" fmla="*/ 0 h 982343"/>
                    <a:gd name="connsiteX0" fmla="*/ 241289 w 1220073"/>
                    <a:gd name="connsiteY0" fmla="*/ 0 h 982343"/>
                    <a:gd name="connsiteX1" fmla="*/ 1220073 w 1220073"/>
                    <a:gd name="connsiteY1" fmla="*/ 982343 h 982343"/>
                    <a:gd name="connsiteX2" fmla="*/ 728899 w 1220073"/>
                    <a:gd name="connsiteY2" fmla="*/ 982343 h 982343"/>
                    <a:gd name="connsiteX3" fmla="*/ 239507 w 1220073"/>
                    <a:gd name="connsiteY3" fmla="*/ 491171 h 982343"/>
                    <a:gd name="connsiteX4" fmla="*/ 241289 w 1220073"/>
                    <a:gd name="connsiteY4" fmla="*/ 0 h 982343"/>
                    <a:gd name="connsiteX0" fmla="*/ 241289 w 1220073"/>
                    <a:gd name="connsiteY0" fmla="*/ 0 h 1123116"/>
                    <a:gd name="connsiteX1" fmla="*/ 1220073 w 1220073"/>
                    <a:gd name="connsiteY1" fmla="*/ 982343 h 1123116"/>
                    <a:gd name="connsiteX2" fmla="*/ 728899 w 1220073"/>
                    <a:gd name="connsiteY2" fmla="*/ 982343 h 1123116"/>
                    <a:gd name="connsiteX3" fmla="*/ 239507 w 1220073"/>
                    <a:gd name="connsiteY3" fmla="*/ 491171 h 1123116"/>
                    <a:gd name="connsiteX4" fmla="*/ 241289 w 1220073"/>
                    <a:gd name="connsiteY4" fmla="*/ 0 h 1123116"/>
                    <a:gd name="connsiteX0" fmla="*/ 241289 w 1220073"/>
                    <a:gd name="connsiteY0" fmla="*/ 0 h 1199205"/>
                    <a:gd name="connsiteX1" fmla="*/ 1220073 w 1220073"/>
                    <a:gd name="connsiteY1" fmla="*/ 982343 h 1199205"/>
                    <a:gd name="connsiteX2" fmla="*/ 728899 w 1220073"/>
                    <a:gd name="connsiteY2" fmla="*/ 982343 h 1199205"/>
                    <a:gd name="connsiteX3" fmla="*/ 239507 w 1220073"/>
                    <a:gd name="connsiteY3" fmla="*/ 491171 h 1199205"/>
                    <a:gd name="connsiteX4" fmla="*/ 241289 w 1220073"/>
                    <a:gd name="connsiteY4" fmla="*/ 0 h 1199205"/>
                    <a:gd name="connsiteX0" fmla="*/ 241289 w 1220073"/>
                    <a:gd name="connsiteY0" fmla="*/ 0 h 1208727"/>
                    <a:gd name="connsiteX1" fmla="*/ 1220073 w 1220073"/>
                    <a:gd name="connsiteY1" fmla="*/ 982343 h 1208727"/>
                    <a:gd name="connsiteX2" fmla="*/ 728899 w 1220073"/>
                    <a:gd name="connsiteY2" fmla="*/ 982343 h 1208727"/>
                    <a:gd name="connsiteX3" fmla="*/ 239507 w 1220073"/>
                    <a:gd name="connsiteY3" fmla="*/ 491171 h 1208727"/>
                    <a:gd name="connsiteX4" fmla="*/ 241289 w 1220073"/>
                    <a:gd name="connsiteY4" fmla="*/ 0 h 120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73" h="1208727">
                      <a:moveTo>
                        <a:pt x="241289" y="0"/>
                      </a:moveTo>
                      <a:cubicBezTo>
                        <a:pt x="782430" y="1964"/>
                        <a:pt x="1220073" y="441198"/>
                        <a:pt x="1220073" y="982343"/>
                      </a:cubicBezTo>
                      <a:cubicBezTo>
                        <a:pt x="1218489" y="1268918"/>
                        <a:pt x="722942" y="1299083"/>
                        <a:pt x="728899" y="982343"/>
                      </a:cubicBezTo>
                      <a:cubicBezTo>
                        <a:pt x="728899" y="711770"/>
                        <a:pt x="510077" y="492153"/>
                        <a:pt x="239507" y="491171"/>
                      </a:cubicBezTo>
                      <a:cubicBezTo>
                        <a:pt x="-84182" y="485817"/>
                        <a:pt x="-76046" y="12895"/>
                        <a:pt x="241289" y="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grpSp>
        <p:grpSp>
          <p:nvGrpSpPr>
            <p:cNvPr id="577" name="Group 576">
              <a:extLst>
                <a:ext uri="{FF2B5EF4-FFF2-40B4-BE49-F238E27FC236}">
                  <a16:creationId xmlns:a16="http://schemas.microsoft.com/office/drawing/2014/main" id="{58C17D4B-900B-BD4B-9E75-35666A6F26CB}"/>
                </a:ext>
              </a:extLst>
            </p:cNvPr>
            <p:cNvGrpSpPr>
              <a:grpSpLocks noChangeAspect="1"/>
            </p:cNvGrpSpPr>
            <p:nvPr/>
          </p:nvGrpSpPr>
          <p:grpSpPr>
            <a:xfrm>
              <a:off x="5547115" y="2188987"/>
              <a:ext cx="490409" cy="274320"/>
              <a:chOff x="1734078" y="1788605"/>
              <a:chExt cx="1223907" cy="684617"/>
            </a:xfrm>
          </p:grpSpPr>
          <p:sp>
            <p:nvSpPr>
              <p:cNvPr id="578" name="Rectangle 577">
                <a:extLst>
                  <a:ext uri="{FF2B5EF4-FFF2-40B4-BE49-F238E27FC236}">
                    <a16:creationId xmlns:a16="http://schemas.microsoft.com/office/drawing/2014/main" id="{C2DB4C51-DF5D-A646-9241-C7C59BF3363A}"/>
                  </a:ext>
                </a:extLst>
              </p:cNvPr>
              <p:cNvSpPr/>
              <p:nvPr/>
            </p:nvSpPr>
            <p:spPr>
              <a:xfrm>
                <a:off x="1761403" y="1977975"/>
                <a:ext cx="858051" cy="457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579" name="Group 578">
                <a:extLst>
                  <a:ext uri="{FF2B5EF4-FFF2-40B4-BE49-F238E27FC236}">
                    <a16:creationId xmlns:a16="http://schemas.microsoft.com/office/drawing/2014/main" id="{9633A6E7-10A5-2046-9646-9144FCC240C2}"/>
                  </a:ext>
                </a:extLst>
              </p:cNvPr>
              <p:cNvGrpSpPr/>
              <p:nvPr/>
            </p:nvGrpSpPr>
            <p:grpSpPr>
              <a:xfrm>
                <a:off x="1734078" y="1788605"/>
                <a:ext cx="1223907" cy="684617"/>
                <a:chOff x="5722180" y="6462"/>
                <a:chExt cx="957263" cy="535464"/>
              </a:xfrm>
            </p:grpSpPr>
            <p:sp>
              <p:nvSpPr>
                <p:cNvPr id="580" name="Freeform 49">
                  <a:extLst>
                    <a:ext uri="{FF2B5EF4-FFF2-40B4-BE49-F238E27FC236}">
                      <a16:creationId xmlns:a16="http://schemas.microsoft.com/office/drawing/2014/main" id="{1B97DA48-6269-A747-B4A1-EE0E2A8EB3C0}"/>
                    </a:ext>
                  </a:extLst>
                </p:cNvPr>
                <p:cNvSpPr>
                  <a:spLocks/>
                </p:cNvSpPr>
                <p:nvPr/>
              </p:nvSpPr>
              <p:spPr bwMode="auto">
                <a:xfrm>
                  <a:off x="6021911" y="20994"/>
                  <a:ext cx="111126" cy="111126"/>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81" name="Freeform 50">
                  <a:extLst>
                    <a:ext uri="{FF2B5EF4-FFF2-40B4-BE49-F238E27FC236}">
                      <a16:creationId xmlns:a16="http://schemas.microsoft.com/office/drawing/2014/main" id="{706CAA06-5DE9-2B40-9C68-C9A844B57527}"/>
                    </a:ext>
                  </a:extLst>
                </p:cNvPr>
                <p:cNvSpPr>
                  <a:spLocks/>
                </p:cNvSpPr>
                <p:nvPr/>
              </p:nvSpPr>
              <p:spPr bwMode="auto">
                <a:xfrm>
                  <a:off x="6010195" y="6462"/>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82" name="Freeform 51">
                  <a:extLst>
                    <a:ext uri="{FF2B5EF4-FFF2-40B4-BE49-F238E27FC236}">
                      <a16:creationId xmlns:a16="http://schemas.microsoft.com/office/drawing/2014/main" id="{51AB6C94-1804-934F-BE0A-A6A938F06BF6}"/>
                    </a:ext>
                  </a:extLst>
                </p:cNvPr>
                <p:cNvSpPr>
                  <a:spLocks noEditPoints="1"/>
                </p:cNvSpPr>
                <p:nvPr/>
              </p:nvSpPr>
              <p:spPr bwMode="auto">
                <a:xfrm>
                  <a:off x="5722181" y="127588"/>
                  <a:ext cx="714864"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83" name="Freeform 52">
                  <a:extLst>
                    <a:ext uri="{FF2B5EF4-FFF2-40B4-BE49-F238E27FC236}">
                      <a16:creationId xmlns:a16="http://schemas.microsoft.com/office/drawing/2014/main" id="{9B4F7378-A258-6E40-8A33-BA9760F80BA1}"/>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84" name="Freeform 53">
                  <a:extLst>
                    <a:ext uri="{FF2B5EF4-FFF2-40B4-BE49-F238E27FC236}">
                      <a16:creationId xmlns:a16="http://schemas.microsoft.com/office/drawing/2014/main" id="{5499793B-554B-CA4A-B6C9-3F62FD0E1E43}"/>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grpSp>
          <p:nvGrpSpPr>
            <p:cNvPr id="585" name="Group 11">
              <a:extLst>
                <a:ext uri="{FF2B5EF4-FFF2-40B4-BE49-F238E27FC236}">
                  <a16:creationId xmlns:a16="http://schemas.microsoft.com/office/drawing/2014/main" id="{C6802FFF-1649-8E49-B714-CB1A4E5C0777}"/>
                </a:ext>
              </a:extLst>
            </p:cNvPr>
            <p:cNvGrpSpPr>
              <a:grpSpLocks noChangeAspect="1"/>
            </p:cNvGrpSpPr>
            <p:nvPr/>
          </p:nvGrpSpPr>
          <p:grpSpPr bwMode="auto">
            <a:xfrm rot="10428744">
              <a:off x="5201072" y="1959891"/>
              <a:ext cx="366412" cy="365760"/>
              <a:chOff x="4886" y="2318"/>
              <a:chExt cx="562" cy="561"/>
            </a:xfrm>
            <a:solidFill>
              <a:schemeClr val="accent5">
                <a:lumMod val="40000"/>
                <a:lumOff val="60000"/>
              </a:schemeClr>
            </a:solidFill>
          </p:grpSpPr>
          <p:sp>
            <p:nvSpPr>
              <p:cNvPr id="586" name="Freeform 12">
                <a:extLst>
                  <a:ext uri="{FF2B5EF4-FFF2-40B4-BE49-F238E27FC236}">
                    <a16:creationId xmlns:a16="http://schemas.microsoft.com/office/drawing/2014/main" id="{1AA8EA37-088F-A84E-A81B-81A64A0E6EC7}"/>
                  </a:ext>
                </a:extLst>
              </p:cNvPr>
              <p:cNvSpPr>
                <a:spLocks/>
              </p:cNvSpPr>
              <p:nvPr/>
            </p:nvSpPr>
            <p:spPr bwMode="auto">
              <a:xfrm>
                <a:off x="5121" y="2552"/>
                <a:ext cx="327" cy="327"/>
              </a:xfrm>
              <a:custGeom>
                <a:avLst/>
                <a:gdLst>
                  <a:gd name="T0" fmla="*/ 190 w 380"/>
                  <a:gd name="T1" fmla="*/ 0 h 380"/>
                  <a:gd name="T2" fmla="*/ 116 w 380"/>
                  <a:gd name="T3" fmla="*/ 15 h 380"/>
                  <a:gd name="T4" fmla="*/ 32 w 380"/>
                  <a:gd name="T5" fmla="*/ 84 h 380"/>
                  <a:gd name="T6" fmla="*/ 0 w 380"/>
                  <a:gd name="T7" fmla="*/ 190 h 380"/>
                  <a:gd name="T8" fmla="*/ 35 w 380"/>
                  <a:gd name="T9" fmla="*/ 190 h 380"/>
                  <a:gd name="T10" fmla="*/ 71 w 380"/>
                  <a:gd name="T11" fmla="*/ 190 h 380"/>
                  <a:gd name="T12" fmla="*/ 80 w 380"/>
                  <a:gd name="T13" fmla="*/ 144 h 380"/>
                  <a:gd name="T14" fmla="*/ 123 w 380"/>
                  <a:gd name="T15" fmla="*/ 91 h 380"/>
                  <a:gd name="T16" fmla="*/ 190 w 380"/>
                  <a:gd name="T17" fmla="*/ 71 h 380"/>
                  <a:gd name="T18" fmla="*/ 236 w 380"/>
                  <a:gd name="T19" fmla="*/ 80 h 380"/>
                  <a:gd name="T20" fmla="*/ 288 w 380"/>
                  <a:gd name="T21" fmla="*/ 123 h 380"/>
                  <a:gd name="T22" fmla="*/ 309 w 380"/>
                  <a:gd name="T23" fmla="*/ 190 h 380"/>
                  <a:gd name="T24" fmla="*/ 299 w 380"/>
                  <a:gd name="T25" fmla="*/ 236 h 380"/>
                  <a:gd name="T26" fmla="*/ 256 w 380"/>
                  <a:gd name="T27" fmla="*/ 288 h 380"/>
                  <a:gd name="T28" fmla="*/ 190 w 380"/>
                  <a:gd name="T29" fmla="*/ 309 h 380"/>
                  <a:gd name="T30" fmla="*/ 144 w 380"/>
                  <a:gd name="T31" fmla="*/ 299 h 380"/>
                  <a:gd name="T32" fmla="*/ 91 w 380"/>
                  <a:gd name="T33" fmla="*/ 256 h 380"/>
                  <a:gd name="T34" fmla="*/ 71 w 380"/>
                  <a:gd name="T35" fmla="*/ 190 h 380"/>
                  <a:gd name="T36" fmla="*/ 35 w 380"/>
                  <a:gd name="T37" fmla="*/ 190 h 380"/>
                  <a:gd name="T38" fmla="*/ 0 w 380"/>
                  <a:gd name="T39" fmla="*/ 190 h 380"/>
                  <a:gd name="T40" fmla="*/ 15 w 380"/>
                  <a:gd name="T41" fmla="*/ 264 h 380"/>
                  <a:gd name="T42" fmla="*/ 84 w 380"/>
                  <a:gd name="T43" fmla="*/ 347 h 380"/>
                  <a:gd name="T44" fmla="*/ 190 w 380"/>
                  <a:gd name="T45" fmla="*/ 380 h 380"/>
                  <a:gd name="T46" fmla="*/ 190 w 380"/>
                  <a:gd name="T47" fmla="*/ 380 h 380"/>
                  <a:gd name="T48" fmla="*/ 190 w 380"/>
                  <a:gd name="T49" fmla="*/ 380 h 380"/>
                  <a:gd name="T50" fmla="*/ 264 w 380"/>
                  <a:gd name="T51" fmla="*/ 365 h 380"/>
                  <a:gd name="T52" fmla="*/ 347 w 380"/>
                  <a:gd name="T53" fmla="*/ 296 h 380"/>
                  <a:gd name="T54" fmla="*/ 380 w 380"/>
                  <a:gd name="T55" fmla="*/ 190 h 380"/>
                  <a:gd name="T56" fmla="*/ 380 w 380"/>
                  <a:gd name="T57" fmla="*/ 190 h 380"/>
                  <a:gd name="T58" fmla="*/ 344 w 380"/>
                  <a:gd name="T59" fmla="*/ 225 h 380"/>
                  <a:gd name="T60" fmla="*/ 309 w 380"/>
                  <a:gd name="T61" fmla="*/ 190 h 380"/>
                  <a:gd name="T62" fmla="*/ 288 w 380"/>
                  <a:gd name="T63" fmla="*/ 123 h 380"/>
                  <a:gd name="T64" fmla="*/ 236 w 380"/>
                  <a:gd name="T65" fmla="*/ 80 h 380"/>
                  <a:gd name="T66" fmla="*/ 190 w 380"/>
                  <a:gd name="T67" fmla="*/ 71 h 380"/>
                  <a:gd name="T68" fmla="*/ 154 w 380"/>
                  <a:gd name="T69" fmla="*/ 35 h 380"/>
                  <a:gd name="T70" fmla="*/ 190 w 380"/>
                  <a:gd name="T71" fmla="*/ 0 h 380"/>
                  <a:gd name="T72" fmla="*/ 190 w 380"/>
                  <a:gd name="T73"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0" h="380">
                    <a:moveTo>
                      <a:pt x="190" y="0"/>
                    </a:moveTo>
                    <a:cubicBezTo>
                      <a:pt x="164" y="0"/>
                      <a:pt x="139" y="5"/>
                      <a:pt x="116" y="15"/>
                    </a:cubicBezTo>
                    <a:cubicBezTo>
                      <a:pt x="82" y="29"/>
                      <a:pt x="53" y="53"/>
                      <a:pt x="32" y="84"/>
                    </a:cubicBezTo>
                    <a:cubicBezTo>
                      <a:pt x="12" y="114"/>
                      <a:pt x="0" y="151"/>
                      <a:pt x="0" y="190"/>
                    </a:cubicBezTo>
                    <a:cubicBezTo>
                      <a:pt x="35" y="190"/>
                      <a:pt x="35" y="190"/>
                      <a:pt x="35" y="190"/>
                    </a:cubicBezTo>
                    <a:cubicBezTo>
                      <a:pt x="71" y="190"/>
                      <a:pt x="71" y="190"/>
                      <a:pt x="71" y="190"/>
                    </a:cubicBezTo>
                    <a:cubicBezTo>
                      <a:pt x="71" y="173"/>
                      <a:pt x="74" y="158"/>
                      <a:pt x="80" y="144"/>
                    </a:cubicBezTo>
                    <a:cubicBezTo>
                      <a:pt x="89" y="122"/>
                      <a:pt x="104" y="104"/>
                      <a:pt x="123" y="91"/>
                    </a:cubicBezTo>
                    <a:cubicBezTo>
                      <a:pt x="142" y="79"/>
                      <a:pt x="165" y="71"/>
                      <a:pt x="190" y="71"/>
                    </a:cubicBezTo>
                    <a:cubicBezTo>
                      <a:pt x="206" y="71"/>
                      <a:pt x="222" y="74"/>
                      <a:pt x="236" y="80"/>
                    </a:cubicBezTo>
                    <a:cubicBezTo>
                      <a:pt x="257" y="89"/>
                      <a:pt x="275" y="104"/>
                      <a:pt x="288" y="123"/>
                    </a:cubicBezTo>
                    <a:cubicBezTo>
                      <a:pt x="301" y="142"/>
                      <a:pt x="309" y="165"/>
                      <a:pt x="309" y="190"/>
                    </a:cubicBezTo>
                    <a:cubicBezTo>
                      <a:pt x="309" y="206"/>
                      <a:pt x="305" y="222"/>
                      <a:pt x="299" y="236"/>
                    </a:cubicBezTo>
                    <a:cubicBezTo>
                      <a:pt x="290" y="257"/>
                      <a:pt x="275" y="276"/>
                      <a:pt x="256" y="288"/>
                    </a:cubicBezTo>
                    <a:cubicBezTo>
                      <a:pt x="237" y="301"/>
                      <a:pt x="215" y="309"/>
                      <a:pt x="190" y="309"/>
                    </a:cubicBezTo>
                    <a:cubicBezTo>
                      <a:pt x="173" y="309"/>
                      <a:pt x="158" y="305"/>
                      <a:pt x="144" y="299"/>
                    </a:cubicBezTo>
                    <a:cubicBezTo>
                      <a:pt x="122" y="290"/>
                      <a:pt x="104" y="275"/>
                      <a:pt x="91" y="256"/>
                    </a:cubicBezTo>
                    <a:cubicBezTo>
                      <a:pt x="78" y="237"/>
                      <a:pt x="71" y="215"/>
                      <a:pt x="71" y="190"/>
                    </a:cubicBezTo>
                    <a:cubicBezTo>
                      <a:pt x="35" y="190"/>
                      <a:pt x="35" y="190"/>
                      <a:pt x="35" y="190"/>
                    </a:cubicBezTo>
                    <a:cubicBezTo>
                      <a:pt x="0" y="190"/>
                      <a:pt x="0" y="190"/>
                      <a:pt x="0" y="190"/>
                    </a:cubicBezTo>
                    <a:cubicBezTo>
                      <a:pt x="0" y="216"/>
                      <a:pt x="5" y="241"/>
                      <a:pt x="15" y="264"/>
                    </a:cubicBezTo>
                    <a:cubicBezTo>
                      <a:pt x="29" y="298"/>
                      <a:pt x="53" y="327"/>
                      <a:pt x="84" y="347"/>
                    </a:cubicBezTo>
                    <a:cubicBezTo>
                      <a:pt x="114" y="368"/>
                      <a:pt x="151" y="380"/>
                      <a:pt x="190" y="380"/>
                    </a:cubicBezTo>
                    <a:cubicBezTo>
                      <a:pt x="190" y="380"/>
                      <a:pt x="190" y="380"/>
                      <a:pt x="190" y="380"/>
                    </a:cubicBezTo>
                    <a:cubicBezTo>
                      <a:pt x="190" y="380"/>
                      <a:pt x="190" y="380"/>
                      <a:pt x="190" y="380"/>
                    </a:cubicBezTo>
                    <a:cubicBezTo>
                      <a:pt x="216" y="380"/>
                      <a:pt x="241" y="374"/>
                      <a:pt x="264" y="365"/>
                    </a:cubicBezTo>
                    <a:cubicBezTo>
                      <a:pt x="298" y="350"/>
                      <a:pt x="327" y="326"/>
                      <a:pt x="347" y="296"/>
                    </a:cubicBezTo>
                    <a:cubicBezTo>
                      <a:pt x="368" y="266"/>
                      <a:pt x="380" y="229"/>
                      <a:pt x="380" y="190"/>
                    </a:cubicBezTo>
                    <a:cubicBezTo>
                      <a:pt x="380" y="190"/>
                      <a:pt x="380" y="190"/>
                      <a:pt x="380" y="190"/>
                    </a:cubicBezTo>
                    <a:cubicBezTo>
                      <a:pt x="380" y="209"/>
                      <a:pt x="364" y="225"/>
                      <a:pt x="344" y="225"/>
                    </a:cubicBezTo>
                    <a:cubicBezTo>
                      <a:pt x="324" y="225"/>
                      <a:pt x="309" y="209"/>
                      <a:pt x="309" y="190"/>
                    </a:cubicBezTo>
                    <a:cubicBezTo>
                      <a:pt x="309" y="165"/>
                      <a:pt x="301" y="142"/>
                      <a:pt x="288" y="123"/>
                    </a:cubicBezTo>
                    <a:cubicBezTo>
                      <a:pt x="275" y="104"/>
                      <a:pt x="257" y="89"/>
                      <a:pt x="236" y="80"/>
                    </a:cubicBezTo>
                    <a:cubicBezTo>
                      <a:pt x="222" y="74"/>
                      <a:pt x="206" y="71"/>
                      <a:pt x="190" y="71"/>
                    </a:cubicBezTo>
                    <a:cubicBezTo>
                      <a:pt x="170" y="71"/>
                      <a:pt x="154" y="55"/>
                      <a:pt x="154" y="35"/>
                    </a:cubicBezTo>
                    <a:cubicBezTo>
                      <a:pt x="154" y="16"/>
                      <a:pt x="170" y="0"/>
                      <a:pt x="190" y="0"/>
                    </a:cubicBezTo>
                    <a:cubicBezTo>
                      <a:pt x="190" y="0"/>
                      <a:pt x="190" y="0"/>
                      <a:pt x="1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7" name="Freeform 13">
                <a:extLst>
                  <a:ext uri="{FF2B5EF4-FFF2-40B4-BE49-F238E27FC236}">
                    <a16:creationId xmlns:a16="http://schemas.microsoft.com/office/drawing/2014/main" id="{1E41F2A9-1C48-B041-A6C1-1C916E8F46FA}"/>
                  </a:ext>
                </a:extLst>
              </p:cNvPr>
              <p:cNvSpPr>
                <a:spLocks/>
              </p:cNvSpPr>
              <p:nvPr/>
            </p:nvSpPr>
            <p:spPr bwMode="auto">
              <a:xfrm>
                <a:off x="5258" y="2318"/>
                <a:ext cx="52" cy="177"/>
              </a:xfrm>
              <a:custGeom>
                <a:avLst/>
                <a:gdLst>
                  <a:gd name="T0" fmla="*/ 30 w 60"/>
                  <a:gd name="T1" fmla="*/ 0 h 206"/>
                  <a:gd name="T2" fmla="*/ 0 w 60"/>
                  <a:gd name="T3" fmla="*/ 30 h 206"/>
                  <a:gd name="T4" fmla="*/ 0 w 60"/>
                  <a:gd name="T5" fmla="*/ 176 h 206"/>
                  <a:gd name="T6" fmla="*/ 30 w 60"/>
                  <a:gd name="T7" fmla="*/ 206 h 206"/>
                  <a:gd name="T8" fmla="*/ 60 w 60"/>
                  <a:gd name="T9" fmla="*/ 176 h 206"/>
                  <a:gd name="T10" fmla="*/ 60 w 60"/>
                  <a:gd name="T11" fmla="*/ 30 h 206"/>
                  <a:gd name="T12" fmla="*/ 30 w 60"/>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60" h="206">
                    <a:moveTo>
                      <a:pt x="30" y="0"/>
                    </a:moveTo>
                    <a:cubicBezTo>
                      <a:pt x="13" y="0"/>
                      <a:pt x="0" y="13"/>
                      <a:pt x="0" y="30"/>
                    </a:cubicBezTo>
                    <a:cubicBezTo>
                      <a:pt x="0" y="176"/>
                      <a:pt x="0" y="176"/>
                      <a:pt x="0" y="176"/>
                    </a:cubicBezTo>
                    <a:cubicBezTo>
                      <a:pt x="0" y="192"/>
                      <a:pt x="13" y="206"/>
                      <a:pt x="30" y="206"/>
                    </a:cubicBezTo>
                    <a:cubicBezTo>
                      <a:pt x="46" y="206"/>
                      <a:pt x="60" y="192"/>
                      <a:pt x="60" y="176"/>
                    </a:cubicBezTo>
                    <a:cubicBezTo>
                      <a:pt x="60" y="30"/>
                      <a:pt x="60" y="30"/>
                      <a:pt x="60" y="30"/>
                    </a:cubicBezTo>
                    <a:cubicBezTo>
                      <a:pt x="60" y="13"/>
                      <a:pt x="46"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8" name="Freeform 14">
                <a:extLst>
                  <a:ext uri="{FF2B5EF4-FFF2-40B4-BE49-F238E27FC236}">
                    <a16:creationId xmlns:a16="http://schemas.microsoft.com/office/drawing/2014/main" id="{27013EB5-CB11-AF47-B72A-0977CC4141BF}"/>
                  </a:ext>
                </a:extLst>
              </p:cNvPr>
              <p:cNvSpPr>
                <a:spLocks/>
              </p:cNvSpPr>
              <p:nvPr/>
            </p:nvSpPr>
            <p:spPr bwMode="auto">
              <a:xfrm>
                <a:off x="4886" y="2690"/>
                <a:ext cx="178" cy="51"/>
              </a:xfrm>
              <a:custGeom>
                <a:avLst/>
                <a:gdLst>
                  <a:gd name="T0" fmla="*/ 176 w 206"/>
                  <a:gd name="T1" fmla="*/ 0 h 60"/>
                  <a:gd name="T2" fmla="*/ 30 w 206"/>
                  <a:gd name="T3" fmla="*/ 0 h 60"/>
                  <a:gd name="T4" fmla="*/ 0 w 206"/>
                  <a:gd name="T5" fmla="*/ 30 h 60"/>
                  <a:gd name="T6" fmla="*/ 30 w 206"/>
                  <a:gd name="T7" fmla="*/ 60 h 60"/>
                  <a:gd name="T8" fmla="*/ 176 w 206"/>
                  <a:gd name="T9" fmla="*/ 60 h 60"/>
                  <a:gd name="T10" fmla="*/ 206 w 206"/>
                  <a:gd name="T11" fmla="*/ 30 h 60"/>
                  <a:gd name="T12" fmla="*/ 176 w 206"/>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206" h="60">
                    <a:moveTo>
                      <a:pt x="176" y="0"/>
                    </a:moveTo>
                    <a:cubicBezTo>
                      <a:pt x="30" y="0"/>
                      <a:pt x="30" y="0"/>
                      <a:pt x="30" y="0"/>
                    </a:cubicBezTo>
                    <a:cubicBezTo>
                      <a:pt x="13" y="0"/>
                      <a:pt x="0" y="13"/>
                      <a:pt x="0" y="30"/>
                    </a:cubicBezTo>
                    <a:cubicBezTo>
                      <a:pt x="0" y="46"/>
                      <a:pt x="13" y="60"/>
                      <a:pt x="30" y="60"/>
                    </a:cubicBezTo>
                    <a:cubicBezTo>
                      <a:pt x="176" y="60"/>
                      <a:pt x="176" y="60"/>
                      <a:pt x="176" y="60"/>
                    </a:cubicBezTo>
                    <a:cubicBezTo>
                      <a:pt x="192" y="60"/>
                      <a:pt x="206" y="46"/>
                      <a:pt x="206" y="30"/>
                    </a:cubicBezTo>
                    <a:cubicBezTo>
                      <a:pt x="206" y="13"/>
                      <a:pt x="192" y="0"/>
                      <a:pt x="1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9" name="Freeform 15">
                <a:extLst>
                  <a:ext uri="{FF2B5EF4-FFF2-40B4-BE49-F238E27FC236}">
                    <a16:creationId xmlns:a16="http://schemas.microsoft.com/office/drawing/2014/main" id="{E5FE9FE7-08BF-3F4E-9582-CE1367520B82}"/>
                  </a:ext>
                </a:extLst>
              </p:cNvPr>
              <p:cNvSpPr>
                <a:spLocks/>
              </p:cNvSpPr>
              <p:nvPr/>
            </p:nvSpPr>
            <p:spPr bwMode="auto">
              <a:xfrm>
                <a:off x="5069" y="2368"/>
                <a:ext cx="121" cy="160"/>
              </a:xfrm>
              <a:custGeom>
                <a:avLst/>
                <a:gdLst>
                  <a:gd name="T0" fmla="*/ 34 w 141"/>
                  <a:gd name="T1" fmla="*/ 0 h 186"/>
                  <a:gd name="T2" fmla="*/ 19 w 141"/>
                  <a:gd name="T3" fmla="*/ 4 h 186"/>
                  <a:gd name="T4" fmla="*/ 8 w 141"/>
                  <a:gd name="T5" fmla="*/ 45 h 186"/>
                  <a:gd name="T6" fmla="*/ 81 w 141"/>
                  <a:gd name="T7" fmla="*/ 171 h 186"/>
                  <a:gd name="T8" fmla="*/ 107 w 141"/>
                  <a:gd name="T9" fmla="*/ 186 h 186"/>
                  <a:gd name="T10" fmla="*/ 122 w 141"/>
                  <a:gd name="T11" fmla="*/ 182 h 186"/>
                  <a:gd name="T12" fmla="*/ 133 w 141"/>
                  <a:gd name="T13" fmla="*/ 141 h 186"/>
                  <a:gd name="T14" fmla="*/ 60 w 141"/>
                  <a:gd name="T15" fmla="*/ 15 h 186"/>
                  <a:gd name="T16" fmla="*/ 34 w 141"/>
                  <a:gd name="T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86">
                    <a:moveTo>
                      <a:pt x="34" y="0"/>
                    </a:moveTo>
                    <a:cubicBezTo>
                      <a:pt x="29" y="0"/>
                      <a:pt x="24" y="1"/>
                      <a:pt x="19" y="4"/>
                    </a:cubicBezTo>
                    <a:cubicBezTo>
                      <a:pt x="5" y="12"/>
                      <a:pt x="0" y="31"/>
                      <a:pt x="8" y="45"/>
                    </a:cubicBezTo>
                    <a:cubicBezTo>
                      <a:pt x="81" y="171"/>
                      <a:pt x="81" y="171"/>
                      <a:pt x="81" y="171"/>
                    </a:cubicBezTo>
                    <a:cubicBezTo>
                      <a:pt x="86" y="181"/>
                      <a:pt x="96" y="186"/>
                      <a:pt x="107" y="186"/>
                    </a:cubicBezTo>
                    <a:cubicBezTo>
                      <a:pt x="112" y="186"/>
                      <a:pt x="117" y="185"/>
                      <a:pt x="122" y="182"/>
                    </a:cubicBezTo>
                    <a:cubicBezTo>
                      <a:pt x="136" y="174"/>
                      <a:pt x="141" y="155"/>
                      <a:pt x="133" y="141"/>
                    </a:cubicBezTo>
                    <a:cubicBezTo>
                      <a:pt x="60" y="15"/>
                      <a:pt x="60" y="15"/>
                      <a:pt x="60" y="15"/>
                    </a:cubicBezTo>
                    <a:cubicBezTo>
                      <a:pt x="54" y="5"/>
                      <a:pt x="44"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0" name="Freeform 16">
                <a:extLst>
                  <a:ext uri="{FF2B5EF4-FFF2-40B4-BE49-F238E27FC236}">
                    <a16:creationId xmlns:a16="http://schemas.microsoft.com/office/drawing/2014/main" id="{055DCDFD-D87C-954A-9E36-A5EB6ED0A844}"/>
                  </a:ext>
                </a:extLst>
              </p:cNvPr>
              <p:cNvSpPr>
                <a:spLocks/>
              </p:cNvSpPr>
              <p:nvPr/>
            </p:nvSpPr>
            <p:spPr bwMode="auto">
              <a:xfrm>
                <a:off x="4933" y="2504"/>
                <a:ext cx="167" cy="114"/>
              </a:xfrm>
              <a:custGeom>
                <a:avLst/>
                <a:gdLst>
                  <a:gd name="T0" fmla="*/ 34 w 194"/>
                  <a:gd name="T1" fmla="*/ 0 h 133"/>
                  <a:gd name="T2" fmla="*/ 8 w 194"/>
                  <a:gd name="T3" fmla="*/ 15 h 133"/>
                  <a:gd name="T4" fmla="*/ 19 w 194"/>
                  <a:gd name="T5" fmla="*/ 56 h 133"/>
                  <a:gd name="T6" fmla="*/ 145 w 194"/>
                  <a:gd name="T7" fmla="*/ 129 h 133"/>
                  <a:gd name="T8" fmla="*/ 160 w 194"/>
                  <a:gd name="T9" fmla="*/ 133 h 133"/>
                  <a:gd name="T10" fmla="*/ 186 w 194"/>
                  <a:gd name="T11" fmla="*/ 118 h 133"/>
                  <a:gd name="T12" fmla="*/ 175 w 194"/>
                  <a:gd name="T13" fmla="*/ 77 h 133"/>
                  <a:gd name="T14" fmla="*/ 49 w 194"/>
                  <a:gd name="T15" fmla="*/ 4 h 133"/>
                  <a:gd name="T16" fmla="*/ 34 w 194"/>
                  <a:gd name="T1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33">
                    <a:moveTo>
                      <a:pt x="34" y="0"/>
                    </a:moveTo>
                    <a:cubicBezTo>
                      <a:pt x="24" y="0"/>
                      <a:pt x="13" y="5"/>
                      <a:pt x="8" y="15"/>
                    </a:cubicBezTo>
                    <a:cubicBezTo>
                      <a:pt x="0" y="29"/>
                      <a:pt x="4" y="48"/>
                      <a:pt x="19" y="56"/>
                    </a:cubicBezTo>
                    <a:cubicBezTo>
                      <a:pt x="145" y="129"/>
                      <a:pt x="145" y="129"/>
                      <a:pt x="145" y="129"/>
                    </a:cubicBezTo>
                    <a:cubicBezTo>
                      <a:pt x="150" y="132"/>
                      <a:pt x="155" y="133"/>
                      <a:pt x="160" y="133"/>
                    </a:cubicBezTo>
                    <a:cubicBezTo>
                      <a:pt x="170" y="133"/>
                      <a:pt x="181" y="127"/>
                      <a:pt x="186" y="118"/>
                    </a:cubicBezTo>
                    <a:cubicBezTo>
                      <a:pt x="194" y="103"/>
                      <a:pt x="190" y="85"/>
                      <a:pt x="175" y="77"/>
                    </a:cubicBezTo>
                    <a:cubicBezTo>
                      <a:pt x="49" y="4"/>
                      <a:pt x="49" y="4"/>
                      <a:pt x="49" y="4"/>
                    </a:cubicBezTo>
                    <a:cubicBezTo>
                      <a:pt x="44" y="1"/>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1" name="Freeform 17">
                <a:extLst>
                  <a:ext uri="{FF2B5EF4-FFF2-40B4-BE49-F238E27FC236}">
                    <a16:creationId xmlns:a16="http://schemas.microsoft.com/office/drawing/2014/main" id="{BDCD44D1-3E8A-774E-AA39-D87EAADD3412}"/>
                  </a:ext>
                </a:extLst>
              </p:cNvPr>
              <p:cNvSpPr>
                <a:spLocks/>
              </p:cNvSpPr>
              <p:nvPr/>
            </p:nvSpPr>
            <p:spPr bwMode="auto">
              <a:xfrm>
                <a:off x="5253" y="2552"/>
                <a:ext cx="195" cy="194"/>
              </a:xfrm>
              <a:custGeom>
                <a:avLst/>
                <a:gdLst>
                  <a:gd name="T0" fmla="*/ 36 w 226"/>
                  <a:gd name="T1" fmla="*/ 0 h 225"/>
                  <a:gd name="T2" fmla="*/ 36 w 226"/>
                  <a:gd name="T3" fmla="*/ 0 h 225"/>
                  <a:gd name="T4" fmla="*/ 36 w 226"/>
                  <a:gd name="T5" fmla="*/ 0 h 225"/>
                  <a:gd name="T6" fmla="*/ 0 w 226"/>
                  <a:gd name="T7" fmla="*/ 35 h 225"/>
                  <a:gd name="T8" fmla="*/ 36 w 226"/>
                  <a:gd name="T9" fmla="*/ 71 h 225"/>
                  <a:gd name="T10" fmla="*/ 82 w 226"/>
                  <a:gd name="T11" fmla="*/ 80 h 225"/>
                  <a:gd name="T12" fmla="*/ 134 w 226"/>
                  <a:gd name="T13" fmla="*/ 123 h 225"/>
                  <a:gd name="T14" fmla="*/ 155 w 226"/>
                  <a:gd name="T15" fmla="*/ 190 h 225"/>
                  <a:gd name="T16" fmla="*/ 190 w 226"/>
                  <a:gd name="T17" fmla="*/ 225 h 225"/>
                  <a:gd name="T18" fmla="*/ 226 w 226"/>
                  <a:gd name="T19" fmla="*/ 190 h 225"/>
                  <a:gd name="T20" fmla="*/ 211 w 226"/>
                  <a:gd name="T21" fmla="*/ 116 h 225"/>
                  <a:gd name="T22" fmla="*/ 142 w 226"/>
                  <a:gd name="T23" fmla="*/ 32 h 225"/>
                  <a:gd name="T24" fmla="*/ 36 w 226"/>
                  <a:gd name="T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25">
                    <a:moveTo>
                      <a:pt x="36" y="0"/>
                    </a:moveTo>
                    <a:cubicBezTo>
                      <a:pt x="36" y="0"/>
                      <a:pt x="36" y="0"/>
                      <a:pt x="36" y="0"/>
                    </a:cubicBezTo>
                    <a:cubicBezTo>
                      <a:pt x="36" y="0"/>
                      <a:pt x="36" y="0"/>
                      <a:pt x="36" y="0"/>
                    </a:cubicBezTo>
                    <a:cubicBezTo>
                      <a:pt x="16" y="0"/>
                      <a:pt x="0" y="16"/>
                      <a:pt x="0" y="35"/>
                    </a:cubicBezTo>
                    <a:cubicBezTo>
                      <a:pt x="0" y="55"/>
                      <a:pt x="16" y="71"/>
                      <a:pt x="36" y="71"/>
                    </a:cubicBezTo>
                    <a:cubicBezTo>
                      <a:pt x="52" y="71"/>
                      <a:pt x="68" y="74"/>
                      <a:pt x="82" y="80"/>
                    </a:cubicBezTo>
                    <a:cubicBezTo>
                      <a:pt x="103" y="89"/>
                      <a:pt x="121" y="104"/>
                      <a:pt x="134" y="123"/>
                    </a:cubicBezTo>
                    <a:cubicBezTo>
                      <a:pt x="147" y="142"/>
                      <a:pt x="155" y="165"/>
                      <a:pt x="155" y="190"/>
                    </a:cubicBezTo>
                    <a:cubicBezTo>
                      <a:pt x="155" y="209"/>
                      <a:pt x="170" y="225"/>
                      <a:pt x="190" y="225"/>
                    </a:cubicBezTo>
                    <a:cubicBezTo>
                      <a:pt x="210" y="225"/>
                      <a:pt x="226" y="209"/>
                      <a:pt x="226" y="190"/>
                    </a:cubicBezTo>
                    <a:cubicBezTo>
                      <a:pt x="226" y="164"/>
                      <a:pt x="220" y="139"/>
                      <a:pt x="211" y="116"/>
                    </a:cubicBezTo>
                    <a:cubicBezTo>
                      <a:pt x="196" y="82"/>
                      <a:pt x="172" y="53"/>
                      <a:pt x="142" y="32"/>
                    </a:cubicBezTo>
                    <a:cubicBezTo>
                      <a:pt x="112" y="12"/>
                      <a:pt x="75"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93" name="Group 592">
              <a:extLst>
                <a:ext uri="{FF2B5EF4-FFF2-40B4-BE49-F238E27FC236}">
                  <a16:creationId xmlns:a16="http://schemas.microsoft.com/office/drawing/2014/main" id="{F58CD905-22D8-A345-88A0-57C50C70A7F4}"/>
                </a:ext>
              </a:extLst>
            </p:cNvPr>
            <p:cNvGrpSpPr/>
            <p:nvPr/>
          </p:nvGrpSpPr>
          <p:grpSpPr>
            <a:xfrm rot="2465887" flipH="1">
              <a:off x="4909325" y="1788390"/>
              <a:ext cx="587745" cy="1031028"/>
              <a:chOff x="-733425" y="650081"/>
              <a:chExt cx="752475" cy="1319999"/>
            </a:xfrm>
          </p:grpSpPr>
          <p:sp>
            <p:nvSpPr>
              <p:cNvPr id="595" name="Circle: Hollow 328">
                <a:extLst>
                  <a:ext uri="{FF2B5EF4-FFF2-40B4-BE49-F238E27FC236}">
                    <a16:creationId xmlns:a16="http://schemas.microsoft.com/office/drawing/2014/main" id="{5F2EB1CB-EDC0-384D-B21E-F9A864983090}"/>
                  </a:ext>
                </a:extLst>
              </p:cNvPr>
              <p:cNvSpPr/>
              <p:nvPr/>
            </p:nvSpPr>
            <p:spPr>
              <a:xfrm>
                <a:off x="-733425" y="650081"/>
                <a:ext cx="752475" cy="752475"/>
              </a:xfrm>
              <a:prstGeom prst="donut">
                <a:avLst>
                  <a:gd name="adj" fmla="val 150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96" name="Rectangle: Rounded Corners 329">
                <a:extLst>
                  <a:ext uri="{FF2B5EF4-FFF2-40B4-BE49-F238E27FC236}">
                    <a16:creationId xmlns:a16="http://schemas.microsoft.com/office/drawing/2014/main" id="{EECA4CA6-FF11-4C40-9462-DB4E637E1C3A}"/>
                  </a:ext>
                </a:extLst>
              </p:cNvPr>
              <p:cNvSpPr/>
              <p:nvPr/>
            </p:nvSpPr>
            <p:spPr>
              <a:xfrm>
                <a:off x="-419769" y="1478033"/>
                <a:ext cx="125165" cy="492047"/>
              </a:xfrm>
              <a:prstGeom prst="roundRect">
                <a:avLst>
                  <a:gd name="adj" fmla="val 5000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97" name="Rectangle 596">
                <a:extLst>
                  <a:ext uri="{FF2B5EF4-FFF2-40B4-BE49-F238E27FC236}">
                    <a16:creationId xmlns:a16="http://schemas.microsoft.com/office/drawing/2014/main" id="{119960E2-1DEC-D449-80F7-CBEAC95ADCBA}"/>
                  </a:ext>
                </a:extLst>
              </p:cNvPr>
              <p:cNvSpPr/>
              <p:nvPr/>
            </p:nvSpPr>
            <p:spPr>
              <a:xfrm>
                <a:off x="-375189" y="1305002"/>
                <a:ext cx="36000" cy="324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grpSp>
          <p:nvGrpSpPr>
            <p:cNvPr id="598" name="Group 597">
              <a:extLst>
                <a:ext uri="{FF2B5EF4-FFF2-40B4-BE49-F238E27FC236}">
                  <a16:creationId xmlns:a16="http://schemas.microsoft.com/office/drawing/2014/main" id="{6580CC63-9E1A-644E-895C-C10435E621BB}"/>
                </a:ext>
              </a:extLst>
            </p:cNvPr>
            <p:cNvGrpSpPr/>
            <p:nvPr/>
          </p:nvGrpSpPr>
          <p:grpSpPr>
            <a:xfrm rot="13257523">
              <a:off x="4267582" y="3038169"/>
              <a:ext cx="725488" cy="727568"/>
              <a:chOff x="3709988" y="2508550"/>
              <a:chExt cx="725488" cy="727568"/>
            </a:xfrm>
          </p:grpSpPr>
          <p:sp>
            <p:nvSpPr>
              <p:cNvPr id="599" name="Oval 101">
                <a:extLst>
                  <a:ext uri="{FF2B5EF4-FFF2-40B4-BE49-F238E27FC236}">
                    <a16:creationId xmlns:a16="http://schemas.microsoft.com/office/drawing/2014/main" id="{2BC31394-E3F5-6643-A1CA-9B77E58DFE92}"/>
                  </a:ext>
                </a:extLst>
              </p:cNvPr>
              <p:cNvSpPr>
                <a:spLocks noChangeArrowheads="1"/>
              </p:cNvSpPr>
              <p:nvPr/>
            </p:nvSpPr>
            <p:spPr bwMode="auto">
              <a:xfrm>
                <a:off x="3709988" y="2510630"/>
                <a:ext cx="725488" cy="725488"/>
              </a:xfrm>
              <a:prstGeom prst="ellipse">
                <a:avLst/>
              </a:prstGeom>
              <a:noFill/>
              <a:ln w="5080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00" name="Line 102">
                <a:extLst>
                  <a:ext uri="{FF2B5EF4-FFF2-40B4-BE49-F238E27FC236}">
                    <a16:creationId xmlns:a16="http://schemas.microsoft.com/office/drawing/2014/main" id="{779C1E89-059C-E045-8511-EEA4DC5928F6}"/>
                  </a:ext>
                </a:extLst>
              </p:cNvPr>
              <p:cNvSpPr>
                <a:spLocks noChangeShapeType="1"/>
              </p:cNvSpPr>
              <p:nvPr/>
            </p:nvSpPr>
            <p:spPr bwMode="auto">
              <a:xfrm>
                <a:off x="4432299" y="251063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01" name="Line 103">
                <a:extLst>
                  <a:ext uri="{FF2B5EF4-FFF2-40B4-BE49-F238E27FC236}">
                    <a16:creationId xmlns:a16="http://schemas.microsoft.com/office/drawing/2014/main" id="{3BE8E8C1-1CA5-FA47-90D7-EC943D4263EC}"/>
                  </a:ext>
                </a:extLst>
              </p:cNvPr>
              <p:cNvSpPr>
                <a:spLocks noChangeShapeType="1"/>
              </p:cNvSpPr>
              <p:nvPr/>
            </p:nvSpPr>
            <p:spPr bwMode="auto">
              <a:xfrm>
                <a:off x="4432299" y="2510630"/>
                <a:ext cx="0" cy="0"/>
              </a:xfrm>
              <a:prstGeom prst="line">
                <a:avLst/>
              </a:prstGeom>
              <a:noFill/>
              <a:ln w="47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02" name="Line 104">
                <a:extLst>
                  <a:ext uri="{FF2B5EF4-FFF2-40B4-BE49-F238E27FC236}">
                    <a16:creationId xmlns:a16="http://schemas.microsoft.com/office/drawing/2014/main" id="{703C08A6-B2E3-A347-BC89-7C941CF2A68E}"/>
                  </a:ext>
                </a:extLst>
              </p:cNvPr>
              <p:cNvSpPr>
                <a:spLocks noChangeShapeType="1"/>
              </p:cNvSpPr>
              <p:nvPr/>
            </p:nvSpPr>
            <p:spPr bwMode="auto">
              <a:xfrm>
                <a:off x="4071939" y="251063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03" name="Line 105">
                <a:extLst>
                  <a:ext uri="{FF2B5EF4-FFF2-40B4-BE49-F238E27FC236}">
                    <a16:creationId xmlns:a16="http://schemas.microsoft.com/office/drawing/2014/main" id="{949DD3ED-377C-D549-AC3C-D4D842AE4086}"/>
                  </a:ext>
                </a:extLst>
              </p:cNvPr>
              <p:cNvSpPr>
                <a:spLocks noChangeShapeType="1"/>
              </p:cNvSpPr>
              <p:nvPr/>
            </p:nvSpPr>
            <p:spPr bwMode="auto">
              <a:xfrm>
                <a:off x="4071938" y="2510630"/>
                <a:ext cx="0" cy="0"/>
              </a:xfrm>
              <a:prstGeom prst="line">
                <a:avLst/>
              </a:prstGeom>
              <a:noFill/>
              <a:ln w="47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04" name="Freeform 106">
                <a:extLst>
                  <a:ext uri="{FF2B5EF4-FFF2-40B4-BE49-F238E27FC236}">
                    <a16:creationId xmlns:a16="http://schemas.microsoft.com/office/drawing/2014/main" id="{95FC2F5F-8418-B044-93D8-AA00E627FE38}"/>
                  </a:ext>
                </a:extLst>
              </p:cNvPr>
              <p:cNvSpPr>
                <a:spLocks/>
              </p:cNvSpPr>
              <p:nvPr/>
            </p:nvSpPr>
            <p:spPr bwMode="auto">
              <a:xfrm>
                <a:off x="4074335" y="2508550"/>
                <a:ext cx="360363" cy="361950"/>
              </a:xfrm>
              <a:custGeom>
                <a:avLst/>
                <a:gdLst>
                  <a:gd name="T0" fmla="*/ 0 w 132"/>
                  <a:gd name="T1" fmla="*/ 0 h 133"/>
                  <a:gd name="T2" fmla="*/ 132 w 132"/>
                  <a:gd name="T3" fmla="*/ 133 h 133"/>
                  <a:gd name="T4" fmla="*/ 132 w 132"/>
                  <a:gd name="T5" fmla="*/ 133 h 133"/>
                </a:gdLst>
                <a:ahLst/>
                <a:cxnLst>
                  <a:cxn ang="0">
                    <a:pos x="T0" y="T1"/>
                  </a:cxn>
                  <a:cxn ang="0">
                    <a:pos x="T2" y="T3"/>
                  </a:cxn>
                  <a:cxn ang="0">
                    <a:pos x="T4" y="T5"/>
                  </a:cxn>
                </a:cxnLst>
                <a:rect l="0" t="0" r="r" b="b"/>
                <a:pathLst>
                  <a:path w="132" h="133">
                    <a:moveTo>
                      <a:pt x="0" y="0"/>
                    </a:moveTo>
                    <a:cubicBezTo>
                      <a:pt x="73" y="0"/>
                      <a:pt x="132" y="60"/>
                      <a:pt x="132" y="133"/>
                    </a:cubicBezTo>
                    <a:cubicBezTo>
                      <a:pt x="132" y="133"/>
                      <a:pt x="132" y="133"/>
                      <a:pt x="132" y="133"/>
                    </a:cubicBezTo>
                  </a:path>
                </a:pathLst>
              </a:custGeom>
              <a:noFill/>
              <a:ln w="50800" cap="rnd">
                <a:solidFill>
                  <a:schemeClr val="accent5">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nvGrpSpPr>
            <p:cNvPr id="605" name="Group 604">
              <a:extLst>
                <a:ext uri="{FF2B5EF4-FFF2-40B4-BE49-F238E27FC236}">
                  <a16:creationId xmlns:a16="http://schemas.microsoft.com/office/drawing/2014/main" id="{8E7BE9A7-934A-384D-9178-BFBA65BD6507}"/>
                </a:ext>
              </a:extLst>
            </p:cNvPr>
            <p:cNvGrpSpPr>
              <a:grpSpLocks noChangeAspect="1"/>
            </p:cNvGrpSpPr>
            <p:nvPr/>
          </p:nvGrpSpPr>
          <p:grpSpPr>
            <a:xfrm>
              <a:off x="4441550" y="3377889"/>
              <a:ext cx="181027" cy="182880"/>
              <a:chOff x="307246" y="2842580"/>
              <a:chExt cx="626841" cy="633255"/>
            </a:xfrm>
            <a:solidFill>
              <a:schemeClr val="accent5">
                <a:lumMod val="40000"/>
                <a:lumOff val="60000"/>
              </a:schemeClr>
            </a:solidFill>
          </p:grpSpPr>
          <p:sp>
            <p:nvSpPr>
              <p:cNvPr id="606" name="Freeform 32">
                <a:extLst>
                  <a:ext uri="{FF2B5EF4-FFF2-40B4-BE49-F238E27FC236}">
                    <a16:creationId xmlns:a16="http://schemas.microsoft.com/office/drawing/2014/main" id="{25BE5D0B-2FFA-BB41-93A9-C5DE23E16066}"/>
                  </a:ext>
                </a:extLst>
              </p:cNvPr>
              <p:cNvSpPr>
                <a:spLocks/>
              </p:cNvSpPr>
              <p:nvPr/>
            </p:nvSpPr>
            <p:spPr bwMode="auto">
              <a:xfrm>
                <a:off x="355359" y="3381900"/>
                <a:ext cx="531990" cy="93935"/>
              </a:xfrm>
              <a:custGeom>
                <a:avLst/>
                <a:gdLst>
                  <a:gd name="T0" fmla="*/ 446 w 489"/>
                  <a:gd name="T1" fmla="*/ 0 h 86"/>
                  <a:gd name="T2" fmla="*/ 43 w 489"/>
                  <a:gd name="T3" fmla="*/ 0 h 86"/>
                  <a:gd name="T4" fmla="*/ 43 w 489"/>
                  <a:gd name="T5" fmla="*/ 43 h 86"/>
                  <a:gd name="T6" fmla="*/ 0 w 489"/>
                  <a:gd name="T7" fmla="*/ 86 h 86"/>
                  <a:gd name="T8" fmla="*/ 489 w 489"/>
                  <a:gd name="T9" fmla="*/ 86 h 86"/>
                  <a:gd name="T10" fmla="*/ 446 w 489"/>
                  <a:gd name="T11" fmla="*/ 43 h 86"/>
                  <a:gd name="T12" fmla="*/ 446 w 489"/>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489" h="86">
                    <a:moveTo>
                      <a:pt x="446" y="0"/>
                    </a:moveTo>
                    <a:cubicBezTo>
                      <a:pt x="43" y="0"/>
                      <a:pt x="43" y="0"/>
                      <a:pt x="43" y="0"/>
                    </a:cubicBezTo>
                    <a:cubicBezTo>
                      <a:pt x="43" y="43"/>
                      <a:pt x="43" y="43"/>
                      <a:pt x="43" y="43"/>
                    </a:cubicBezTo>
                    <a:cubicBezTo>
                      <a:pt x="43" y="67"/>
                      <a:pt x="23" y="86"/>
                      <a:pt x="0" y="86"/>
                    </a:cubicBezTo>
                    <a:cubicBezTo>
                      <a:pt x="489" y="86"/>
                      <a:pt x="489" y="86"/>
                      <a:pt x="489" y="86"/>
                    </a:cubicBezTo>
                    <a:cubicBezTo>
                      <a:pt x="465" y="86"/>
                      <a:pt x="446" y="67"/>
                      <a:pt x="446" y="43"/>
                    </a:cubicBezTo>
                    <a:cubicBezTo>
                      <a:pt x="446" y="0"/>
                      <a:pt x="446" y="0"/>
                      <a:pt x="446"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7" name="Freeform 34">
                <a:extLst>
                  <a:ext uri="{FF2B5EF4-FFF2-40B4-BE49-F238E27FC236}">
                    <a16:creationId xmlns:a16="http://schemas.microsoft.com/office/drawing/2014/main" id="{2CD0E080-D6EA-4941-BF34-45D8B6E7C91C}"/>
                  </a:ext>
                </a:extLst>
              </p:cNvPr>
              <p:cNvSpPr>
                <a:spLocks/>
              </p:cNvSpPr>
              <p:nvPr/>
            </p:nvSpPr>
            <p:spPr bwMode="auto">
              <a:xfrm>
                <a:off x="307246" y="3230688"/>
                <a:ext cx="94851" cy="197950"/>
              </a:xfrm>
              <a:custGeom>
                <a:avLst/>
                <a:gdLst>
                  <a:gd name="T0" fmla="*/ 43 w 87"/>
                  <a:gd name="T1" fmla="*/ 0 h 182"/>
                  <a:gd name="T2" fmla="*/ 17 w 87"/>
                  <a:gd name="T3" fmla="*/ 10 h 182"/>
                  <a:gd name="T4" fmla="*/ 7 w 87"/>
                  <a:gd name="T5" fmla="*/ 20 h 182"/>
                  <a:gd name="T6" fmla="*/ 0 w 87"/>
                  <a:gd name="T7" fmla="*/ 44 h 182"/>
                  <a:gd name="T8" fmla="*/ 0 w 87"/>
                  <a:gd name="T9" fmla="*/ 182 h 182"/>
                  <a:gd name="T10" fmla="*/ 0 w 87"/>
                  <a:gd name="T11" fmla="*/ 182 h 182"/>
                  <a:gd name="T12" fmla="*/ 43 w 87"/>
                  <a:gd name="T13" fmla="*/ 139 h 182"/>
                  <a:gd name="T14" fmla="*/ 87 w 87"/>
                  <a:gd name="T15" fmla="*/ 139 h 182"/>
                  <a:gd name="T16" fmla="*/ 87 w 87"/>
                  <a:gd name="T17" fmla="*/ 139 h 182"/>
                  <a:gd name="T18" fmla="*/ 87 w 87"/>
                  <a:gd name="T19" fmla="*/ 44 h 182"/>
                  <a:gd name="T20" fmla="*/ 80 w 87"/>
                  <a:gd name="T21" fmla="*/ 20 h 182"/>
                  <a:gd name="T22" fmla="*/ 70 w 87"/>
                  <a:gd name="T23" fmla="*/ 10 h 182"/>
                  <a:gd name="T24" fmla="*/ 43 w 87"/>
                  <a:gd name="T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182">
                    <a:moveTo>
                      <a:pt x="43" y="0"/>
                    </a:moveTo>
                    <a:cubicBezTo>
                      <a:pt x="33" y="0"/>
                      <a:pt x="24" y="4"/>
                      <a:pt x="17" y="10"/>
                    </a:cubicBezTo>
                    <a:cubicBezTo>
                      <a:pt x="13" y="13"/>
                      <a:pt x="10" y="16"/>
                      <a:pt x="7" y="20"/>
                    </a:cubicBezTo>
                    <a:cubicBezTo>
                      <a:pt x="3" y="27"/>
                      <a:pt x="0" y="35"/>
                      <a:pt x="0" y="44"/>
                    </a:cubicBezTo>
                    <a:cubicBezTo>
                      <a:pt x="0" y="182"/>
                      <a:pt x="0" y="182"/>
                      <a:pt x="0" y="182"/>
                    </a:cubicBezTo>
                    <a:cubicBezTo>
                      <a:pt x="0" y="182"/>
                      <a:pt x="0" y="182"/>
                      <a:pt x="0" y="182"/>
                    </a:cubicBezTo>
                    <a:cubicBezTo>
                      <a:pt x="0" y="159"/>
                      <a:pt x="20" y="139"/>
                      <a:pt x="43" y="139"/>
                    </a:cubicBezTo>
                    <a:cubicBezTo>
                      <a:pt x="87" y="139"/>
                      <a:pt x="87" y="139"/>
                      <a:pt x="87" y="139"/>
                    </a:cubicBezTo>
                    <a:cubicBezTo>
                      <a:pt x="87" y="139"/>
                      <a:pt x="87" y="139"/>
                      <a:pt x="87" y="139"/>
                    </a:cubicBezTo>
                    <a:cubicBezTo>
                      <a:pt x="87" y="44"/>
                      <a:pt x="87" y="44"/>
                      <a:pt x="87" y="44"/>
                    </a:cubicBezTo>
                    <a:cubicBezTo>
                      <a:pt x="87" y="35"/>
                      <a:pt x="84" y="27"/>
                      <a:pt x="80" y="20"/>
                    </a:cubicBezTo>
                    <a:cubicBezTo>
                      <a:pt x="77" y="16"/>
                      <a:pt x="74" y="13"/>
                      <a:pt x="70" y="10"/>
                    </a:cubicBezTo>
                    <a:cubicBezTo>
                      <a:pt x="63" y="4"/>
                      <a:pt x="53"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8" name="Freeform 38">
                <a:extLst>
                  <a:ext uri="{FF2B5EF4-FFF2-40B4-BE49-F238E27FC236}">
                    <a16:creationId xmlns:a16="http://schemas.microsoft.com/office/drawing/2014/main" id="{A95E39BB-6232-824D-AA6D-64DE583EA330}"/>
                  </a:ext>
                </a:extLst>
              </p:cNvPr>
              <p:cNvSpPr>
                <a:spLocks/>
              </p:cNvSpPr>
              <p:nvPr/>
            </p:nvSpPr>
            <p:spPr bwMode="auto">
              <a:xfrm>
                <a:off x="307246" y="3381900"/>
                <a:ext cx="94851" cy="93935"/>
              </a:xfrm>
              <a:custGeom>
                <a:avLst/>
                <a:gdLst>
                  <a:gd name="T0" fmla="*/ 87 w 87"/>
                  <a:gd name="T1" fmla="*/ 0 h 86"/>
                  <a:gd name="T2" fmla="*/ 43 w 87"/>
                  <a:gd name="T3" fmla="*/ 0 h 86"/>
                  <a:gd name="T4" fmla="*/ 0 w 87"/>
                  <a:gd name="T5" fmla="*/ 43 h 86"/>
                  <a:gd name="T6" fmla="*/ 0 w 87"/>
                  <a:gd name="T7" fmla="*/ 46 h 86"/>
                  <a:gd name="T8" fmla="*/ 2 w 87"/>
                  <a:gd name="T9" fmla="*/ 57 h 86"/>
                  <a:gd name="T10" fmla="*/ 43 w 87"/>
                  <a:gd name="T11" fmla="*/ 86 h 86"/>
                  <a:gd name="T12" fmla="*/ 44 w 87"/>
                  <a:gd name="T13" fmla="*/ 86 h 86"/>
                  <a:gd name="T14" fmla="*/ 87 w 87"/>
                  <a:gd name="T15" fmla="*/ 43 h 86"/>
                  <a:gd name="T16" fmla="*/ 87 w 87"/>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6">
                    <a:moveTo>
                      <a:pt x="87" y="0"/>
                    </a:moveTo>
                    <a:cubicBezTo>
                      <a:pt x="43" y="0"/>
                      <a:pt x="43" y="0"/>
                      <a:pt x="43" y="0"/>
                    </a:cubicBezTo>
                    <a:cubicBezTo>
                      <a:pt x="20" y="0"/>
                      <a:pt x="0" y="20"/>
                      <a:pt x="0" y="43"/>
                    </a:cubicBezTo>
                    <a:cubicBezTo>
                      <a:pt x="0" y="44"/>
                      <a:pt x="0" y="45"/>
                      <a:pt x="0" y="46"/>
                    </a:cubicBezTo>
                    <a:cubicBezTo>
                      <a:pt x="0" y="49"/>
                      <a:pt x="1" y="53"/>
                      <a:pt x="2" y="57"/>
                    </a:cubicBezTo>
                    <a:cubicBezTo>
                      <a:pt x="8" y="74"/>
                      <a:pt x="24" y="86"/>
                      <a:pt x="43" y="86"/>
                    </a:cubicBezTo>
                    <a:cubicBezTo>
                      <a:pt x="44" y="86"/>
                      <a:pt x="44" y="86"/>
                      <a:pt x="44" y="86"/>
                    </a:cubicBezTo>
                    <a:cubicBezTo>
                      <a:pt x="67" y="86"/>
                      <a:pt x="87" y="67"/>
                      <a:pt x="87" y="43"/>
                    </a:cubicBezTo>
                    <a:cubicBezTo>
                      <a:pt x="87" y="0"/>
                      <a:pt x="87" y="0"/>
                      <a:pt x="87"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9" name="Freeform 40">
                <a:extLst>
                  <a:ext uri="{FF2B5EF4-FFF2-40B4-BE49-F238E27FC236}">
                    <a16:creationId xmlns:a16="http://schemas.microsoft.com/office/drawing/2014/main" id="{6CA8BB4D-9424-E041-AAD7-9FCC3EB9EED1}"/>
                  </a:ext>
                </a:extLst>
              </p:cNvPr>
              <p:cNvSpPr>
                <a:spLocks/>
              </p:cNvSpPr>
              <p:nvPr/>
            </p:nvSpPr>
            <p:spPr bwMode="auto">
              <a:xfrm>
                <a:off x="840611" y="3230688"/>
                <a:ext cx="93476" cy="197950"/>
              </a:xfrm>
              <a:custGeom>
                <a:avLst/>
                <a:gdLst>
                  <a:gd name="T0" fmla="*/ 43 w 86"/>
                  <a:gd name="T1" fmla="*/ 0 h 182"/>
                  <a:gd name="T2" fmla="*/ 12 w 86"/>
                  <a:gd name="T3" fmla="*/ 13 h 182"/>
                  <a:gd name="T4" fmla="*/ 12 w 86"/>
                  <a:gd name="T5" fmla="*/ 13 h 182"/>
                  <a:gd name="T6" fmla="*/ 12 w 86"/>
                  <a:gd name="T7" fmla="*/ 13 h 182"/>
                  <a:gd name="T8" fmla="*/ 8 w 86"/>
                  <a:gd name="T9" fmla="*/ 18 h 182"/>
                  <a:gd name="T10" fmla="*/ 8 w 86"/>
                  <a:gd name="T11" fmla="*/ 18 h 182"/>
                  <a:gd name="T12" fmla="*/ 8 w 86"/>
                  <a:gd name="T13" fmla="*/ 18 h 182"/>
                  <a:gd name="T14" fmla="*/ 0 w 86"/>
                  <a:gd name="T15" fmla="*/ 44 h 182"/>
                  <a:gd name="T16" fmla="*/ 0 w 86"/>
                  <a:gd name="T17" fmla="*/ 139 h 182"/>
                  <a:gd name="T18" fmla="*/ 43 w 86"/>
                  <a:gd name="T19" fmla="*/ 139 h 182"/>
                  <a:gd name="T20" fmla="*/ 86 w 86"/>
                  <a:gd name="T21" fmla="*/ 182 h 182"/>
                  <a:gd name="T22" fmla="*/ 86 w 86"/>
                  <a:gd name="T23" fmla="*/ 182 h 182"/>
                  <a:gd name="T24" fmla="*/ 86 w 86"/>
                  <a:gd name="T25" fmla="*/ 44 h 182"/>
                  <a:gd name="T26" fmla="*/ 43 w 86"/>
                  <a:gd name="T2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82">
                    <a:moveTo>
                      <a:pt x="43" y="0"/>
                    </a:moveTo>
                    <a:cubicBezTo>
                      <a:pt x="31" y="0"/>
                      <a:pt x="20" y="5"/>
                      <a:pt x="12" y="13"/>
                    </a:cubicBezTo>
                    <a:cubicBezTo>
                      <a:pt x="12" y="13"/>
                      <a:pt x="12" y="13"/>
                      <a:pt x="12" y="13"/>
                    </a:cubicBezTo>
                    <a:cubicBezTo>
                      <a:pt x="12" y="13"/>
                      <a:pt x="12" y="13"/>
                      <a:pt x="12" y="13"/>
                    </a:cubicBezTo>
                    <a:cubicBezTo>
                      <a:pt x="11" y="15"/>
                      <a:pt x="10" y="16"/>
                      <a:pt x="8" y="18"/>
                    </a:cubicBezTo>
                    <a:cubicBezTo>
                      <a:pt x="8" y="18"/>
                      <a:pt x="8" y="18"/>
                      <a:pt x="8" y="18"/>
                    </a:cubicBezTo>
                    <a:cubicBezTo>
                      <a:pt x="8" y="18"/>
                      <a:pt x="8" y="18"/>
                      <a:pt x="8" y="18"/>
                    </a:cubicBezTo>
                    <a:cubicBezTo>
                      <a:pt x="3" y="25"/>
                      <a:pt x="0" y="34"/>
                      <a:pt x="0" y="44"/>
                    </a:cubicBezTo>
                    <a:cubicBezTo>
                      <a:pt x="0" y="139"/>
                      <a:pt x="0" y="139"/>
                      <a:pt x="0" y="139"/>
                    </a:cubicBezTo>
                    <a:cubicBezTo>
                      <a:pt x="43" y="139"/>
                      <a:pt x="43" y="139"/>
                      <a:pt x="43" y="139"/>
                    </a:cubicBezTo>
                    <a:cubicBezTo>
                      <a:pt x="67" y="139"/>
                      <a:pt x="86" y="159"/>
                      <a:pt x="86" y="182"/>
                    </a:cubicBezTo>
                    <a:cubicBezTo>
                      <a:pt x="86" y="182"/>
                      <a:pt x="86" y="182"/>
                      <a:pt x="86" y="182"/>
                    </a:cubicBezTo>
                    <a:cubicBezTo>
                      <a:pt x="86" y="44"/>
                      <a:pt x="86" y="44"/>
                      <a:pt x="86" y="44"/>
                    </a:cubicBezTo>
                    <a:cubicBezTo>
                      <a:pt x="86" y="20"/>
                      <a:pt x="67"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0" name="Freeform 42">
                <a:extLst>
                  <a:ext uri="{FF2B5EF4-FFF2-40B4-BE49-F238E27FC236}">
                    <a16:creationId xmlns:a16="http://schemas.microsoft.com/office/drawing/2014/main" id="{3CBA3253-0EF2-F54D-B00D-8B28745771B7}"/>
                  </a:ext>
                </a:extLst>
              </p:cNvPr>
              <p:cNvSpPr>
                <a:spLocks/>
              </p:cNvSpPr>
              <p:nvPr/>
            </p:nvSpPr>
            <p:spPr bwMode="auto">
              <a:xfrm>
                <a:off x="840611" y="3381900"/>
                <a:ext cx="93476" cy="93935"/>
              </a:xfrm>
              <a:custGeom>
                <a:avLst/>
                <a:gdLst>
                  <a:gd name="T0" fmla="*/ 43 w 86"/>
                  <a:gd name="T1" fmla="*/ 0 h 86"/>
                  <a:gd name="T2" fmla="*/ 0 w 86"/>
                  <a:gd name="T3" fmla="*/ 0 h 86"/>
                  <a:gd name="T4" fmla="*/ 0 w 86"/>
                  <a:gd name="T5" fmla="*/ 43 h 86"/>
                  <a:gd name="T6" fmla="*/ 43 w 86"/>
                  <a:gd name="T7" fmla="*/ 86 h 86"/>
                  <a:gd name="T8" fmla="*/ 43 w 86"/>
                  <a:gd name="T9" fmla="*/ 86 h 86"/>
                  <a:gd name="T10" fmla="*/ 85 w 86"/>
                  <a:gd name="T11" fmla="*/ 52 h 86"/>
                  <a:gd name="T12" fmla="*/ 86 w 86"/>
                  <a:gd name="T13" fmla="*/ 43 h 86"/>
                  <a:gd name="T14" fmla="*/ 43 w 86"/>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6">
                    <a:moveTo>
                      <a:pt x="43" y="0"/>
                    </a:moveTo>
                    <a:cubicBezTo>
                      <a:pt x="0" y="0"/>
                      <a:pt x="0" y="0"/>
                      <a:pt x="0" y="0"/>
                    </a:cubicBezTo>
                    <a:cubicBezTo>
                      <a:pt x="0" y="43"/>
                      <a:pt x="0" y="43"/>
                      <a:pt x="0" y="43"/>
                    </a:cubicBezTo>
                    <a:cubicBezTo>
                      <a:pt x="0" y="67"/>
                      <a:pt x="19" y="86"/>
                      <a:pt x="43" y="86"/>
                    </a:cubicBezTo>
                    <a:cubicBezTo>
                      <a:pt x="43" y="86"/>
                      <a:pt x="43" y="86"/>
                      <a:pt x="43" y="86"/>
                    </a:cubicBezTo>
                    <a:cubicBezTo>
                      <a:pt x="64" y="86"/>
                      <a:pt x="81" y="72"/>
                      <a:pt x="85" y="52"/>
                    </a:cubicBezTo>
                    <a:cubicBezTo>
                      <a:pt x="86" y="49"/>
                      <a:pt x="86" y="46"/>
                      <a:pt x="86" y="43"/>
                    </a:cubicBezTo>
                    <a:cubicBezTo>
                      <a:pt x="86" y="20"/>
                      <a:pt x="67"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1" name="Freeform 43">
                <a:extLst>
                  <a:ext uri="{FF2B5EF4-FFF2-40B4-BE49-F238E27FC236}">
                    <a16:creationId xmlns:a16="http://schemas.microsoft.com/office/drawing/2014/main" id="{03EFC8FE-A7DA-C84E-BD6D-60B9B0DCDF41}"/>
                  </a:ext>
                </a:extLst>
              </p:cNvPr>
              <p:cNvSpPr>
                <a:spLocks/>
              </p:cNvSpPr>
              <p:nvPr/>
            </p:nvSpPr>
            <p:spPr bwMode="auto">
              <a:xfrm rot="10800000">
                <a:off x="573929" y="2957133"/>
                <a:ext cx="93476" cy="356493"/>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2" name="Freeform 46">
                <a:extLst>
                  <a:ext uri="{FF2B5EF4-FFF2-40B4-BE49-F238E27FC236}">
                    <a16:creationId xmlns:a16="http://schemas.microsoft.com/office/drawing/2014/main" id="{028206A6-A244-D042-96DA-26E3DD98712E}"/>
                  </a:ext>
                </a:extLst>
              </p:cNvPr>
              <p:cNvSpPr>
                <a:spLocks/>
              </p:cNvSpPr>
              <p:nvPr/>
            </p:nvSpPr>
            <p:spPr bwMode="auto">
              <a:xfrm rot="10800000">
                <a:off x="655492" y="2857701"/>
                <a:ext cx="169540" cy="237356"/>
              </a:xfrm>
              <a:custGeom>
                <a:avLst/>
                <a:gdLst>
                  <a:gd name="T0" fmla="*/ 43 w 156"/>
                  <a:gd name="T1" fmla="*/ 0 h 218"/>
                  <a:gd name="T2" fmla="*/ 13 w 156"/>
                  <a:gd name="T3" fmla="*/ 13 h 218"/>
                  <a:gd name="T4" fmla="*/ 13 w 156"/>
                  <a:gd name="T5" fmla="*/ 13 h 218"/>
                  <a:gd name="T6" fmla="*/ 13 w 156"/>
                  <a:gd name="T7" fmla="*/ 13 h 218"/>
                  <a:gd name="T8" fmla="*/ 7 w 156"/>
                  <a:gd name="T9" fmla="*/ 19 h 218"/>
                  <a:gd name="T10" fmla="*/ 0 w 156"/>
                  <a:gd name="T11" fmla="*/ 43 h 218"/>
                  <a:gd name="T12" fmla="*/ 6 w 156"/>
                  <a:gd name="T13" fmla="*/ 65 h 218"/>
                  <a:gd name="T14" fmla="*/ 13 w 156"/>
                  <a:gd name="T15" fmla="*/ 74 h 218"/>
                  <a:gd name="T16" fmla="*/ 109 w 156"/>
                  <a:gd name="T17" fmla="*/ 170 h 218"/>
                  <a:gd name="T18" fmla="*/ 156 w 156"/>
                  <a:gd name="T19" fmla="*/ 218 h 218"/>
                  <a:gd name="T20" fmla="*/ 145 w 156"/>
                  <a:gd name="T21" fmla="*/ 188 h 218"/>
                  <a:gd name="T22" fmla="*/ 145 w 156"/>
                  <a:gd name="T23" fmla="*/ 188 h 218"/>
                  <a:gd name="T24" fmla="*/ 145 w 156"/>
                  <a:gd name="T25" fmla="*/ 84 h 218"/>
                  <a:gd name="T26" fmla="*/ 145 w 156"/>
                  <a:gd name="T27" fmla="*/ 84 h 218"/>
                  <a:gd name="T28" fmla="*/ 74 w 156"/>
                  <a:gd name="T29" fmla="*/ 13 h 218"/>
                  <a:gd name="T30" fmla="*/ 69 w 156"/>
                  <a:gd name="T31" fmla="*/ 9 h 218"/>
                  <a:gd name="T32" fmla="*/ 43 w 156"/>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18">
                    <a:moveTo>
                      <a:pt x="43" y="0"/>
                    </a:moveTo>
                    <a:cubicBezTo>
                      <a:pt x="32" y="0"/>
                      <a:pt x="21" y="4"/>
                      <a:pt x="13" y="13"/>
                    </a:cubicBezTo>
                    <a:cubicBezTo>
                      <a:pt x="13" y="13"/>
                      <a:pt x="13" y="13"/>
                      <a:pt x="13" y="13"/>
                    </a:cubicBezTo>
                    <a:cubicBezTo>
                      <a:pt x="13" y="13"/>
                      <a:pt x="13" y="13"/>
                      <a:pt x="13" y="13"/>
                    </a:cubicBezTo>
                    <a:cubicBezTo>
                      <a:pt x="11" y="15"/>
                      <a:pt x="9" y="17"/>
                      <a:pt x="7" y="19"/>
                    </a:cubicBezTo>
                    <a:cubicBezTo>
                      <a:pt x="2" y="27"/>
                      <a:pt x="0" y="35"/>
                      <a:pt x="0" y="43"/>
                    </a:cubicBezTo>
                    <a:cubicBezTo>
                      <a:pt x="0" y="51"/>
                      <a:pt x="2" y="58"/>
                      <a:pt x="6" y="65"/>
                    </a:cubicBezTo>
                    <a:cubicBezTo>
                      <a:pt x="8" y="68"/>
                      <a:pt x="10" y="71"/>
                      <a:pt x="13" y="74"/>
                    </a:cubicBezTo>
                    <a:cubicBezTo>
                      <a:pt x="109" y="170"/>
                      <a:pt x="109" y="170"/>
                      <a:pt x="109" y="170"/>
                    </a:cubicBezTo>
                    <a:cubicBezTo>
                      <a:pt x="156" y="218"/>
                      <a:pt x="156" y="218"/>
                      <a:pt x="156" y="218"/>
                    </a:cubicBezTo>
                    <a:cubicBezTo>
                      <a:pt x="149"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2" y="11"/>
                      <a:pt x="71" y="10"/>
                      <a:pt x="69" y="9"/>
                    </a:cubicBezTo>
                    <a:cubicBezTo>
                      <a:pt x="61" y="3"/>
                      <a:pt x="52"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3" name="Freeform 51">
                <a:extLst>
                  <a:ext uri="{FF2B5EF4-FFF2-40B4-BE49-F238E27FC236}">
                    <a16:creationId xmlns:a16="http://schemas.microsoft.com/office/drawing/2014/main" id="{388BC42F-A4CA-CC40-8B7D-F7F5BD6A9943}"/>
                  </a:ext>
                </a:extLst>
              </p:cNvPr>
              <p:cNvSpPr>
                <a:spLocks/>
              </p:cNvSpPr>
              <p:nvPr/>
            </p:nvSpPr>
            <p:spPr bwMode="auto">
              <a:xfrm rot="10800000">
                <a:off x="620667" y="2890692"/>
                <a:ext cx="46738"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4" name="Freeform 53">
                <a:extLst>
                  <a:ext uri="{FF2B5EF4-FFF2-40B4-BE49-F238E27FC236}">
                    <a16:creationId xmlns:a16="http://schemas.microsoft.com/office/drawing/2014/main" id="{21807E8C-ACE7-A245-B56D-6CC937B41544}"/>
                  </a:ext>
                </a:extLst>
              </p:cNvPr>
              <p:cNvSpPr>
                <a:spLocks noEditPoints="1"/>
              </p:cNvSpPr>
              <p:nvPr/>
            </p:nvSpPr>
            <p:spPr bwMode="auto">
              <a:xfrm rot="10800000">
                <a:off x="411720" y="2844870"/>
                <a:ext cx="243772" cy="250187"/>
              </a:xfrm>
              <a:custGeom>
                <a:avLst/>
                <a:gdLst>
                  <a:gd name="T0" fmla="*/ 0 w 224"/>
                  <a:gd name="T1" fmla="*/ 218 h 230"/>
                  <a:gd name="T2" fmla="*/ 0 w 224"/>
                  <a:gd name="T3" fmla="*/ 218 h 230"/>
                  <a:gd name="T4" fmla="*/ 1 w 224"/>
                  <a:gd name="T5" fmla="*/ 218 h 230"/>
                  <a:gd name="T6" fmla="*/ 2 w 224"/>
                  <a:gd name="T7" fmla="*/ 219 h 230"/>
                  <a:gd name="T8" fmla="*/ 21 w 224"/>
                  <a:gd name="T9" fmla="*/ 230 h 230"/>
                  <a:gd name="T10" fmla="*/ 2 w 224"/>
                  <a:gd name="T11" fmla="*/ 219 h 230"/>
                  <a:gd name="T12" fmla="*/ 0 w 224"/>
                  <a:gd name="T13" fmla="*/ 218 h 230"/>
                  <a:gd name="T14" fmla="*/ 177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4 w 224"/>
                  <a:gd name="T27" fmla="*/ 218 h 230"/>
                  <a:gd name="T28" fmla="*/ 135 w 224"/>
                  <a:gd name="T29" fmla="*/ 146 h 230"/>
                  <a:gd name="T30" fmla="*/ 208 w 224"/>
                  <a:gd name="T31" fmla="*/ 74 h 230"/>
                  <a:gd name="T32" fmla="*/ 208 w 224"/>
                  <a:gd name="T33" fmla="*/ 13 h 230"/>
                  <a:gd name="T34" fmla="*/ 204 w 224"/>
                  <a:gd name="T35" fmla="*/ 9 h 230"/>
                  <a:gd name="T36" fmla="*/ 177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1" y="218"/>
                      <a:pt x="1" y="218"/>
                      <a:pt x="1" y="218"/>
                    </a:cubicBezTo>
                    <a:cubicBezTo>
                      <a:pt x="2" y="219"/>
                      <a:pt x="2" y="219"/>
                      <a:pt x="2" y="219"/>
                    </a:cubicBezTo>
                    <a:cubicBezTo>
                      <a:pt x="7" y="224"/>
                      <a:pt x="14" y="228"/>
                      <a:pt x="21" y="230"/>
                    </a:cubicBezTo>
                    <a:cubicBezTo>
                      <a:pt x="14" y="228"/>
                      <a:pt x="7" y="224"/>
                      <a:pt x="2" y="219"/>
                    </a:cubicBezTo>
                    <a:cubicBezTo>
                      <a:pt x="0" y="218"/>
                      <a:pt x="0" y="218"/>
                      <a:pt x="0" y="218"/>
                    </a:cubicBezTo>
                    <a:moveTo>
                      <a:pt x="177" y="0"/>
                    </a:moveTo>
                    <a:cubicBezTo>
                      <a:pt x="166" y="0"/>
                      <a:pt x="155" y="4"/>
                      <a:pt x="146" y="13"/>
                    </a:cubicBezTo>
                    <a:cubicBezTo>
                      <a:pt x="146" y="13"/>
                      <a:pt x="146" y="13"/>
                      <a:pt x="146" y="13"/>
                    </a:cubicBezTo>
                    <a:cubicBezTo>
                      <a:pt x="75" y="84"/>
                      <a:pt x="75" y="84"/>
                      <a:pt x="75" y="84"/>
                    </a:cubicBezTo>
                    <a:cubicBezTo>
                      <a:pt x="75" y="188"/>
                      <a:pt x="75" y="188"/>
                      <a:pt x="75" y="188"/>
                    </a:cubicBezTo>
                    <a:cubicBezTo>
                      <a:pt x="75" y="193"/>
                      <a:pt x="75" y="198"/>
                      <a:pt x="73" y="202"/>
                    </a:cubicBezTo>
                    <a:cubicBezTo>
                      <a:pt x="71" y="208"/>
                      <a:pt x="68" y="213"/>
                      <a:pt x="64" y="218"/>
                    </a:cubicBezTo>
                    <a:cubicBezTo>
                      <a:pt x="135" y="146"/>
                      <a:pt x="135" y="146"/>
                      <a:pt x="135" y="146"/>
                    </a:cubicBezTo>
                    <a:cubicBezTo>
                      <a:pt x="208" y="74"/>
                      <a:pt x="208" y="74"/>
                      <a:pt x="208" y="74"/>
                    </a:cubicBezTo>
                    <a:cubicBezTo>
                      <a:pt x="224" y="57"/>
                      <a:pt x="224" y="30"/>
                      <a:pt x="208" y="13"/>
                    </a:cubicBezTo>
                    <a:cubicBezTo>
                      <a:pt x="206" y="12"/>
                      <a:pt x="205" y="10"/>
                      <a:pt x="204" y="9"/>
                    </a:cubicBezTo>
                    <a:cubicBezTo>
                      <a:pt x="196" y="3"/>
                      <a:pt x="186" y="0"/>
                      <a:pt x="177"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5" name="Freeform 54">
                <a:extLst>
                  <a:ext uri="{FF2B5EF4-FFF2-40B4-BE49-F238E27FC236}">
                    <a16:creationId xmlns:a16="http://schemas.microsoft.com/office/drawing/2014/main" id="{5D9DC86B-D4F9-094C-BCEF-3F2D2B0C99F9}"/>
                  </a:ext>
                </a:extLst>
              </p:cNvPr>
              <p:cNvSpPr>
                <a:spLocks/>
              </p:cNvSpPr>
              <p:nvPr/>
            </p:nvSpPr>
            <p:spPr bwMode="auto">
              <a:xfrm rot="10800000">
                <a:off x="570263" y="2875113"/>
                <a:ext cx="50404" cy="128759"/>
              </a:xfrm>
              <a:custGeom>
                <a:avLst/>
                <a:gdLst>
                  <a:gd name="T0" fmla="*/ 43 w 46"/>
                  <a:gd name="T1" fmla="*/ 0 h 118"/>
                  <a:gd name="T2" fmla="*/ 0 w 46"/>
                  <a:gd name="T3" fmla="*/ 43 h 118"/>
                  <a:gd name="T4" fmla="*/ 31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1" y="74"/>
                      <a:pt x="31" y="74"/>
                      <a:pt x="31" y="74"/>
                    </a:cubicBezTo>
                    <a:cubicBezTo>
                      <a:pt x="43" y="86"/>
                      <a:pt x="46" y="103"/>
                      <a:pt x="41" y="118"/>
                    </a:cubicBezTo>
                    <a:cubicBezTo>
                      <a:pt x="43" y="114"/>
                      <a:pt x="43" y="109"/>
                      <a:pt x="43" y="104"/>
                    </a:cubicBezTo>
                    <a:cubicBezTo>
                      <a:pt x="43" y="0"/>
                      <a:pt x="43"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6" name="Freeform 62">
                <a:extLst>
                  <a:ext uri="{FF2B5EF4-FFF2-40B4-BE49-F238E27FC236}">
                    <a16:creationId xmlns:a16="http://schemas.microsoft.com/office/drawing/2014/main" id="{36BA6712-122A-AD48-8A93-70DC52C93B69}"/>
                  </a:ext>
                </a:extLst>
              </p:cNvPr>
              <p:cNvSpPr>
                <a:spLocks/>
              </p:cNvSpPr>
              <p:nvPr/>
            </p:nvSpPr>
            <p:spPr bwMode="auto">
              <a:xfrm rot="10800000">
                <a:off x="570263" y="2842580"/>
                <a:ext cx="97142" cy="114554"/>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7 w 89"/>
                  <a:gd name="T15" fmla="*/ 104 h 105"/>
                  <a:gd name="T16" fmla="*/ 48 w 89"/>
                  <a:gd name="T17" fmla="*/ 104 h 105"/>
                  <a:gd name="T18" fmla="*/ 52 w 89"/>
                  <a:gd name="T19" fmla="*/ 104 h 105"/>
                  <a:gd name="T20" fmla="*/ 52 w 89"/>
                  <a:gd name="T21" fmla="*/ 104 h 105"/>
                  <a:gd name="T22" fmla="*/ 56 w 89"/>
                  <a:gd name="T23" fmla="*/ 103 h 105"/>
                  <a:gd name="T24" fmla="*/ 84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0" y="104"/>
                      <a:pt x="42" y="105"/>
                      <a:pt x="43" y="105"/>
                    </a:cubicBezTo>
                    <a:cubicBezTo>
                      <a:pt x="45" y="105"/>
                      <a:pt x="46" y="104"/>
                      <a:pt x="47" y="104"/>
                    </a:cubicBezTo>
                    <a:cubicBezTo>
                      <a:pt x="48" y="104"/>
                      <a:pt x="48" y="104"/>
                      <a:pt x="48" y="104"/>
                    </a:cubicBezTo>
                    <a:cubicBezTo>
                      <a:pt x="50" y="104"/>
                      <a:pt x="51" y="104"/>
                      <a:pt x="52" y="104"/>
                    </a:cubicBezTo>
                    <a:cubicBezTo>
                      <a:pt x="52" y="104"/>
                      <a:pt x="52" y="104"/>
                      <a:pt x="52" y="104"/>
                    </a:cubicBezTo>
                    <a:cubicBezTo>
                      <a:pt x="54" y="103"/>
                      <a:pt x="55" y="103"/>
                      <a:pt x="56" y="103"/>
                    </a:cubicBezTo>
                    <a:cubicBezTo>
                      <a:pt x="69" y="98"/>
                      <a:pt x="80" y="88"/>
                      <a:pt x="84" y="75"/>
                    </a:cubicBezTo>
                    <a:cubicBezTo>
                      <a:pt x="89" y="60"/>
                      <a:pt x="86" y="43"/>
                      <a:pt x="74" y="31"/>
                    </a:cubicBezTo>
                    <a:cubicBezTo>
                      <a:pt x="43" y="0"/>
                      <a:pt x="43"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17" name="Group 616">
              <a:extLst>
                <a:ext uri="{FF2B5EF4-FFF2-40B4-BE49-F238E27FC236}">
                  <a16:creationId xmlns:a16="http://schemas.microsoft.com/office/drawing/2014/main" id="{2FFF26E9-035A-1A46-BDB2-98EDF93AA2B0}"/>
                </a:ext>
              </a:extLst>
            </p:cNvPr>
            <p:cNvGrpSpPr>
              <a:grpSpLocks noChangeAspect="1"/>
            </p:cNvGrpSpPr>
            <p:nvPr/>
          </p:nvGrpSpPr>
          <p:grpSpPr>
            <a:xfrm rot="10800000">
              <a:off x="4665053" y="3377889"/>
              <a:ext cx="181027" cy="182880"/>
              <a:chOff x="307246" y="2842580"/>
              <a:chExt cx="626841" cy="633255"/>
            </a:xfrm>
            <a:solidFill>
              <a:schemeClr val="accent5">
                <a:lumMod val="40000"/>
                <a:lumOff val="60000"/>
              </a:schemeClr>
            </a:solidFill>
          </p:grpSpPr>
          <p:sp>
            <p:nvSpPr>
              <p:cNvPr id="618" name="Freeform 32">
                <a:extLst>
                  <a:ext uri="{FF2B5EF4-FFF2-40B4-BE49-F238E27FC236}">
                    <a16:creationId xmlns:a16="http://schemas.microsoft.com/office/drawing/2014/main" id="{8FD35181-D33C-9F40-9323-5D0CE4BA9497}"/>
                  </a:ext>
                </a:extLst>
              </p:cNvPr>
              <p:cNvSpPr>
                <a:spLocks/>
              </p:cNvSpPr>
              <p:nvPr/>
            </p:nvSpPr>
            <p:spPr bwMode="auto">
              <a:xfrm>
                <a:off x="355359" y="3381900"/>
                <a:ext cx="531990" cy="93935"/>
              </a:xfrm>
              <a:custGeom>
                <a:avLst/>
                <a:gdLst>
                  <a:gd name="T0" fmla="*/ 446 w 489"/>
                  <a:gd name="T1" fmla="*/ 0 h 86"/>
                  <a:gd name="T2" fmla="*/ 43 w 489"/>
                  <a:gd name="T3" fmla="*/ 0 h 86"/>
                  <a:gd name="T4" fmla="*/ 43 w 489"/>
                  <a:gd name="T5" fmla="*/ 43 h 86"/>
                  <a:gd name="T6" fmla="*/ 0 w 489"/>
                  <a:gd name="T7" fmla="*/ 86 h 86"/>
                  <a:gd name="T8" fmla="*/ 489 w 489"/>
                  <a:gd name="T9" fmla="*/ 86 h 86"/>
                  <a:gd name="T10" fmla="*/ 446 w 489"/>
                  <a:gd name="T11" fmla="*/ 43 h 86"/>
                  <a:gd name="T12" fmla="*/ 446 w 489"/>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489" h="86">
                    <a:moveTo>
                      <a:pt x="446" y="0"/>
                    </a:moveTo>
                    <a:cubicBezTo>
                      <a:pt x="43" y="0"/>
                      <a:pt x="43" y="0"/>
                      <a:pt x="43" y="0"/>
                    </a:cubicBezTo>
                    <a:cubicBezTo>
                      <a:pt x="43" y="43"/>
                      <a:pt x="43" y="43"/>
                      <a:pt x="43" y="43"/>
                    </a:cubicBezTo>
                    <a:cubicBezTo>
                      <a:pt x="43" y="67"/>
                      <a:pt x="23" y="86"/>
                      <a:pt x="0" y="86"/>
                    </a:cubicBezTo>
                    <a:cubicBezTo>
                      <a:pt x="489" y="86"/>
                      <a:pt x="489" y="86"/>
                      <a:pt x="489" y="86"/>
                    </a:cubicBezTo>
                    <a:cubicBezTo>
                      <a:pt x="465" y="86"/>
                      <a:pt x="446" y="67"/>
                      <a:pt x="446" y="43"/>
                    </a:cubicBezTo>
                    <a:cubicBezTo>
                      <a:pt x="446" y="0"/>
                      <a:pt x="446" y="0"/>
                      <a:pt x="446"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9" name="Freeform 34">
                <a:extLst>
                  <a:ext uri="{FF2B5EF4-FFF2-40B4-BE49-F238E27FC236}">
                    <a16:creationId xmlns:a16="http://schemas.microsoft.com/office/drawing/2014/main" id="{F6DB1FEA-0F2E-3348-BF7C-467CECD41173}"/>
                  </a:ext>
                </a:extLst>
              </p:cNvPr>
              <p:cNvSpPr>
                <a:spLocks/>
              </p:cNvSpPr>
              <p:nvPr/>
            </p:nvSpPr>
            <p:spPr bwMode="auto">
              <a:xfrm>
                <a:off x="307246" y="3230688"/>
                <a:ext cx="94851" cy="197950"/>
              </a:xfrm>
              <a:custGeom>
                <a:avLst/>
                <a:gdLst>
                  <a:gd name="T0" fmla="*/ 43 w 87"/>
                  <a:gd name="T1" fmla="*/ 0 h 182"/>
                  <a:gd name="T2" fmla="*/ 17 w 87"/>
                  <a:gd name="T3" fmla="*/ 10 h 182"/>
                  <a:gd name="T4" fmla="*/ 7 w 87"/>
                  <a:gd name="T5" fmla="*/ 20 h 182"/>
                  <a:gd name="T6" fmla="*/ 0 w 87"/>
                  <a:gd name="T7" fmla="*/ 44 h 182"/>
                  <a:gd name="T8" fmla="*/ 0 w 87"/>
                  <a:gd name="T9" fmla="*/ 182 h 182"/>
                  <a:gd name="T10" fmla="*/ 0 w 87"/>
                  <a:gd name="T11" fmla="*/ 182 h 182"/>
                  <a:gd name="T12" fmla="*/ 43 w 87"/>
                  <a:gd name="T13" fmla="*/ 139 h 182"/>
                  <a:gd name="T14" fmla="*/ 87 w 87"/>
                  <a:gd name="T15" fmla="*/ 139 h 182"/>
                  <a:gd name="T16" fmla="*/ 87 w 87"/>
                  <a:gd name="T17" fmla="*/ 139 h 182"/>
                  <a:gd name="T18" fmla="*/ 87 w 87"/>
                  <a:gd name="T19" fmla="*/ 44 h 182"/>
                  <a:gd name="T20" fmla="*/ 80 w 87"/>
                  <a:gd name="T21" fmla="*/ 20 h 182"/>
                  <a:gd name="T22" fmla="*/ 70 w 87"/>
                  <a:gd name="T23" fmla="*/ 10 h 182"/>
                  <a:gd name="T24" fmla="*/ 43 w 87"/>
                  <a:gd name="T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182">
                    <a:moveTo>
                      <a:pt x="43" y="0"/>
                    </a:moveTo>
                    <a:cubicBezTo>
                      <a:pt x="33" y="0"/>
                      <a:pt x="24" y="4"/>
                      <a:pt x="17" y="10"/>
                    </a:cubicBezTo>
                    <a:cubicBezTo>
                      <a:pt x="13" y="13"/>
                      <a:pt x="10" y="16"/>
                      <a:pt x="7" y="20"/>
                    </a:cubicBezTo>
                    <a:cubicBezTo>
                      <a:pt x="3" y="27"/>
                      <a:pt x="0" y="35"/>
                      <a:pt x="0" y="44"/>
                    </a:cubicBezTo>
                    <a:cubicBezTo>
                      <a:pt x="0" y="182"/>
                      <a:pt x="0" y="182"/>
                      <a:pt x="0" y="182"/>
                    </a:cubicBezTo>
                    <a:cubicBezTo>
                      <a:pt x="0" y="182"/>
                      <a:pt x="0" y="182"/>
                      <a:pt x="0" y="182"/>
                    </a:cubicBezTo>
                    <a:cubicBezTo>
                      <a:pt x="0" y="159"/>
                      <a:pt x="20" y="139"/>
                      <a:pt x="43" y="139"/>
                    </a:cubicBezTo>
                    <a:cubicBezTo>
                      <a:pt x="87" y="139"/>
                      <a:pt x="87" y="139"/>
                      <a:pt x="87" y="139"/>
                    </a:cubicBezTo>
                    <a:cubicBezTo>
                      <a:pt x="87" y="139"/>
                      <a:pt x="87" y="139"/>
                      <a:pt x="87" y="139"/>
                    </a:cubicBezTo>
                    <a:cubicBezTo>
                      <a:pt x="87" y="44"/>
                      <a:pt x="87" y="44"/>
                      <a:pt x="87" y="44"/>
                    </a:cubicBezTo>
                    <a:cubicBezTo>
                      <a:pt x="87" y="35"/>
                      <a:pt x="84" y="27"/>
                      <a:pt x="80" y="20"/>
                    </a:cubicBezTo>
                    <a:cubicBezTo>
                      <a:pt x="77" y="16"/>
                      <a:pt x="74" y="13"/>
                      <a:pt x="70" y="10"/>
                    </a:cubicBezTo>
                    <a:cubicBezTo>
                      <a:pt x="63" y="4"/>
                      <a:pt x="53"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0" name="Freeform 38">
                <a:extLst>
                  <a:ext uri="{FF2B5EF4-FFF2-40B4-BE49-F238E27FC236}">
                    <a16:creationId xmlns:a16="http://schemas.microsoft.com/office/drawing/2014/main" id="{95F7CBAC-3A26-4646-B9BB-A487564CFB6F}"/>
                  </a:ext>
                </a:extLst>
              </p:cNvPr>
              <p:cNvSpPr>
                <a:spLocks/>
              </p:cNvSpPr>
              <p:nvPr/>
            </p:nvSpPr>
            <p:spPr bwMode="auto">
              <a:xfrm>
                <a:off x="307246" y="3381900"/>
                <a:ext cx="94851" cy="93935"/>
              </a:xfrm>
              <a:custGeom>
                <a:avLst/>
                <a:gdLst>
                  <a:gd name="T0" fmla="*/ 87 w 87"/>
                  <a:gd name="T1" fmla="*/ 0 h 86"/>
                  <a:gd name="T2" fmla="*/ 43 w 87"/>
                  <a:gd name="T3" fmla="*/ 0 h 86"/>
                  <a:gd name="T4" fmla="*/ 0 w 87"/>
                  <a:gd name="T5" fmla="*/ 43 h 86"/>
                  <a:gd name="T6" fmla="*/ 0 w 87"/>
                  <a:gd name="T7" fmla="*/ 46 h 86"/>
                  <a:gd name="T8" fmla="*/ 2 w 87"/>
                  <a:gd name="T9" fmla="*/ 57 h 86"/>
                  <a:gd name="T10" fmla="*/ 43 w 87"/>
                  <a:gd name="T11" fmla="*/ 86 h 86"/>
                  <a:gd name="T12" fmla="*/ 44 w 87"/>
                  <a:gd name="T13" fmla="*/ 86 h 86"/>
                  <a:gd name="T14" fmla="*/ 87 w 87"/>
                  <a:gd name="T15" fmla="*/ 43 h 86"/>
                  <a:gd name="T16" fmla="*/ 87 w 87"/>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6">
                    <a:moveTo>
                      <a:pt x="87" y="0"/>
                    </a:moveTo>
                    <a:cubicBezTo>
                      <a:pt x="43" y="0"/>
                      <a:pt x="43" y="0"/>
                      <a:pt x="43" y="0"/>
                    </a:cubicBezTo>
                    <a:cubicBezTo>
                      <a:pt x="20" y="0"/>
                      <a:pt x="0" y="20"/>
                      <a:pt x="0" y="43"/>
                    </a:cubicBezTo>
                    <a:cubicBezTo>
                      <a:pt x="0" y="44"/>
                      <a:pt x="0" y="45"/>
                      <a:pt x="0" y="46"/>
                    </a:cubicBezTo>
                    <a:cubicBezTo>
                      <a:pt x="0" y="49"/>
                      <a:pt x="1" y="53"/>
                      <a:pt x="2" y="57"/>
                    </a:cubicBezTo>
                    <a:cubicBezTo>
                      <a:pt x="8" y="74"/>
                      <a:pt x="24" y="86"/>
                      <a:pt x="43" y="86"/>
                    </a:cubicBezTo>
                    <a:cubicBezTo>
                      <a:pt x="44" y="86"/>
                      <a:pt x="44" y="86"/>
                      <a:pt x="44" y="86"/>
                    </a:cubicBezTo>
                    <a:cubicBezTo>
                      <a:pt x="67" y="86"/>
                      <a:pt x="87" y="67"/>
                      <a:pt x="87" y="43"/>
                    </a:cubicBezTo>
                    <a:cubicBezTo>
                      <a:pt x="87" y="0"/>
                      <a:pt x="87" y="0"/>
                      <a:pt x="87"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1" name="Freeform 40">
                <a:extLst>
                  <a:ext uri="{FF2B5EF4-FFF2-40B4-BE49-F238E27FC236}">
                    <a16:creationId xmlns:a16="http://schemas.microsoft.com/office/drawing/2014/main" id="{DFCBB3D0-F1C6-4647-9434-47D800FBF63B}"/>
                  </a:ext>
                </a:extLst>
              </p:cNvPr>
              <p:cNvSpPr>
                <a:spLocks/>
              </p:cNvSpPr>
              <p:nvPr/>
            </p:nvSpPr>
            <p:spPr bwMode="auto">
              <a:xfrm>
                <a:off x="840611" y="3230688"/>
                <a:ext cx="93476" cy="197950"/>
              </a:xfrm>
              <a:custGeom>
                <a:avLst/>
                <a:gdLst>
                  <a:gd name="T0" fmla="*/ 43 w 86"/>
                  <a:gd name="T1" fmla="*/ 0 h 182"/>
                  <a:gd name="T2" fmla="*/ 12 w 86"/>
                  <a:gd name="T3" fmla="*/ 13 h 182"/>
                  <a:gd name="T4" fmla="*/ 12 w 86"/>
                  <a:gd name="T5" fmla="*/ 13 h 182"/>
                  <a:gd name="T6" fmla="*/ 12 w 86"/>
                  <a:gd name="T7" fmla="*/ 13 h 182"/>
                  <a:gd name="T8" fmla="*/ 8 w 86"/>
                  <a:gd name="T9" fmla="*/ 18 h 182"/>
                  <a:gd name="T10" fmla="*/ 8 w 86"/>
                  <a:gd name="T11" fmla="*/ 18 h 182"/>
                  <a:gd name="T12" fmla="*/ 8 w 86"/>
                  <a:gd name="T13" fmla="*/ 18 h 182"/>
                  <a:gd name="T14" fmla="*/ 0 w 86"/>
                  <a:gd name="T15" fmla="*/ 44 h 182"/>
                  <a:gd name="T16" fmla="*/ 0 w 86"/>
                  <a:gd name="T17" fmla="*/ 139 h 182"/>
                  <a:gd name="T18" fmla="*/ 43 w 86"/>
                  <a:gd name="T19" fmla="*/ 139 h 182"/>
                  <a:gd name="T20" fmla="*/ 86 w 86"/>
                  <a:gd name="T21" fmla="*/ 182 h 182"/>
                  <a:gd name="T22" fmla="*/ 86 w 86"/>
                  <a:gd name="T23" fmla="*/ 182 h 182"/>
                  <a:gd name="T24" fmla="*/ 86 w 86"/>
                  <a:gd name="T25" fmla="*/ 44 h 182"/>
                  <a:gd name="T26" fmla="*/ 43 w 86"/>
                  <a:gd name="T2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82">
                    <a:moveTo>
                      <a:pt x="43" y="0"/>
                    </a:moveTo>
                    <a:cubicBezTo>
                      <a:pt x="31" y="0"/>
                      <a:pt x="20" y="5"/>
                      <a:pt x="12" y="13"/>
                    </a:cubicBezTo>
                    <a:cubicBezTo>
                      <a:pt x="12" y="13"/>
                      <a:pt x="12" y="13"/>
                      <a:pt x="12" y="13"/>
                    </a:cubicBezTo>
                    <a:cubicBezTo>
                      <a:pt x="12" y="13"/>
                      <a:pt x="12" y="13"/>
                      <a:pt x="12" y="13"/>
                    </a:cubicBezTo>
                    <a:cubicBezTo>
                      <a:pt x="11" y="15"/>
                      <a:pt x="10" y="16"/>
                      <a:pt x="8" y="18"/>
                    </a:cubicBezTo>
                    <a:cubicBezTo>
                      <a:pt x="8" y="18"/>
                      <a:pt x="8" y="18"/>
                      <a:pt x="8" y="18"/>
                    </a:cubicBezTo>
                    <a:cubicBezTo>
                      <a:pt x="8" y="18"/>
                      <a:pt x="8" y="18"/>
                      <a:pt x="8" y="18"/>
                    </a:cubicBezTo>
                    <a:cubicBezTo>
                      <a:pt x="3" y="25"/>
                      <a:pt x="0" y="34"/>
                      <a:pt x="0" y="44"/>
                    </a:cubicBezTo>
                    <a:cubicBezTo>
                      <a:pt x="0" y="139"/>
                      <a:pt x="0" y="139"/>
                      <a:pt x="0" y="139"/>
                    </a:cubicBezTo>
                    <a:cubicBezTo>
                      <a:pt x="43" y="139"/>
                      <a:pt x="43" y="139"/>
                      <a:pt x="43" y="139"/>
                    </a:cubicBezTo>
                    <a:cubicBezTo>
                      <a:pt x="67" y="139"/>
                      <a:pt x="86" y="159"/>
                      <a:pt x="86" y="182"/>
                    </a:cubicBezTo>
                    <a:cubicBezTo>
                      <a:pt x="86" y="182"/>
                      <a:pt x="86" y="182"/>
                      <a:pt x="86" y="182"/>
                    </a:cubicBezTo>
                    <a:cubicBezTo>
                      <a:pt x="86" y="44"/>
                      <a:pt x="86" y="44"/>
                      <a:pt x="86" y="44"/>
                    </a:cubicBezTo>
                    <a:cubicBezTo>
                      <a:pt x="86" y="20"/>
                      <a:pt x="67"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2" name="Freeform 42">
                <a:extLst>
                  <a:ext uri="{FF2B5EF4-FFF2-40B4-BE49-F238E27FC236}">
                    <a16:creationId xmlns:a16="http://schemas.microsoft.com/office/drawing/2014/main" id="{FB7F71B0-C625-1543-92DB-5E02BF96644D}"/>
                  </a:ext>
                </a:extLst>
              </p:cNvPr>
              <p:cNvSpPr>
                <a:spLocks/>
              </p:cNvSpPr>
              <p:nvPr/>
            </p:nvSpPr>
            <p:spPr bwMode="auto">
              <a:xfrm>
                <a:off x="840611" y="3381900"/>
                <a:ext cx="93476" cy="93935"/>
              </a:xfrm>
              <a:custGeom>
                <a:avLst/>
                <a:gdLst>
                  <a:gd name="T0" fmla="*/ 43 w 86"/>
                  <a:gd name="T1" fmla="*/ 0 h 86"/>
                  <a:gd name="T2" fmla="*/ 0 w 86"/>
                  <a:gd name="T3" fmla="*/ 0 h 86"/>
                  <a:gd name="T4" fmla="*/ 0 w 86"/>
                  <a:gd name="T5" fmla="*/ 43 h 86"/>
                  <a:gd name="T6" fmla="*/ 43 w 86"/>
                  <a:gd name="T7" fmla="*/ 86 h 86"/>
                  <a:gd name="T8" fmla="*/ 43 w 86"/>
                  <a:gd name="T9" fmla="*/ 86 h 86"/>
                  <a:gd name="T10" fmla="*/ 85 w 86"/>
                  <a:gd name="T11" fmla="*/ 52 h 86"/>
                  <a:gd name="T12" fmla="*/ 86 w 86"/>
                  <a:gd name="T13" fmla="*/ 43 h 86"/>
                  <a:gd name="T14" fmla="*/ 43 w 86"/>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6">
                    <a:moveTo>
                      <a:pt x="43" y="0"/>
                    </a:moveTo>
                    <a:cubicBezTo>
                      <a:pt x="0" y="0"/>
                      <a:pt x="0" y="0"/>
                      <a:pt x="0" y="0"/>
                    </a:cubicBezTo>
                    <a:cubicBezTo>
                      <a:pt x="0" y="43"/>
                      <a:pt x="0" y="43"/>
                      <a:pt x="0" y="43"/>
                    </a:cubicBezTo>
                    <a:cubicBezTo>
                      <a:pt x="0" y="67"/>
                      <a:pt x="19" y="86"/>
                      <a:pt x="43" y="86"/>
                    </a:cubicBezTo>
                    <a:cubicBezTo>
                      <a:pt x="43" y="86"/>
                      <a:pt x="43" y="86"/>
                      <a:pt x="43" y="86"/>
                    </a:cubicBezTo>
                    <a:cubicBezTo>
                      <a:pt x="64" y="86"/>
                      <a:pt x="81" y="72"/>
                      <a:pt x="85" y="52"/>
                    </a:cubicBezTo>
                    <a:cubicBezTo>
                      <a:pt x="86" y="49"/>
                      <a:pt x="86" y="46"/>
                      <a:pt x="86" y="43"/>
                    </a:cubicBezTo>
                    <a:cubicBezTo>
                      <a:pt x="86" y="20"/>
                      <a:pt x="67"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3" name="Freeform 43">
                <a:extLst>
                  <a:ext uri="{FF2B5EF4-FFF2-40B4-BE49-F238E27FC236}">
                    <a16:creationId xmlns:a16="http://schemas.microsoft.com/office/drawing/2014/main" id="{53991E5B-0E02-A241-866F-0A555789A45B}"/>
                  </a:ext>
                </a:extLst>
              </p:cNvPr>
              <p:cNvSpPr>
                <a:spLocks/>
              </p:cNvSpPr>
              <p:nvPr/>
            </p:nvSpPr>
            <p:spPr bwMode="auto">
              <a:xfrm rot="10800000">
                <a:off x="573929" y="2957133"/>
                <a:ext cx="93476" cy="356493"/>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4" name="Freeform 46">
                <a:extLst>
                  <a:ext uri="{FF2B5EF4-FFF2-40B4-BE49-F238E27FC236}">
                    <a16:creationId xmlns:a16="http://schemas.microsoft.com/office/drawing/2014/main" id="{DE6D4E68-6B61-9441-A78D-4808B929AE68}"/>
                  </a:ext>
                </a:extLst>
              </p:cNvPr>
              <p:cNvSpPr>
                <a:spLocks/>
              </p:cNvSpPr>
              <p:nvPr/>
            </p:nvSpPr>
            <p:spPr bwMode="auto">
              <a:xfrm rot="10800000">
                <a:off x="655492" y="2857701"/>
                <a:ext cx="169540" cy="237356"/>
              </a:xfrm>
              <a:custGeom>
                <a:avLst/>
                <a:gdLst>
                  <a:gd name="T0" fmla="*/ 43 w 156"/>
                  <a:gd name="T1" fmla="*/ 0 h 218"/>
                  <a:gd name="T2" fmla="*/ 13 w 156"/>
                  <a:gd name="T3" fmla="*/ 13 h 218"/>
                  <a:gd name="T4" fmla="*/ 13 w 156"/>
                  <a:gd name="T5" fmla="*/ 13 h 218"/>
                  <a:gd name="T6" fmla="*/ 13 w 156"/>
                  <a:gd name="T7" fmla="*/ 13 h 218"/>
                  <a:gd name="T8" fmla="*/ 7 w 156"/>
                  <a:gd name="T9" fmla="*/ 19 h 218"/>
                  <a:gd name="T10" fmla="*/ 0 w 156"/>
                  <a:gd name="T11" fmla="*/ 43 h 218"/>
                  <a:gd name="T12" fmla="*/ 6 w 156"/>
                  <a:gd name="T13" fmla="*/ 65 h 218"/>
                  <a:gd name="T14" fmla="*/ 13 w 156"/>
                  <a:gd name="T15" fmla="*/ 74 h 218"/>
                  <a:gd name="T16" fmla="*/ 109 w 156"/>
                  <a:gd name="T17" fmla="*/ 170 h 218"/>
                  <a:gd name="T18" fmla="*/ 156 w 156"/>
                  <a:gd name="T19" fmla="*/ 218 h 218"/>
                  <a:gd name="T20" fmla="*/ 145 w 156"/>
                  <a:gd name="T21" fmla="*/ 188 h 218"/>
                  <a:gd name="T22" fmla="*/ 145 w 156"/>
                  <a:gd name="T23" fmla="*/ 188 h 218"/>
                  <a:gd name="T24" fmla="*/ 145 w 156"/>
                  <a:gd name="T25" fmla="*/ 84 h 218"/>
                  <a:gd name="T26" fmla="*/ 145 w 156"/>
                  <a:gd name="T27" fmla="*/ 84 h 218"/>
                  <a:gd name="T28" fmla="*/ 74 w 156"/>
                  <a:gd name="T29" fmla="*/ 13 h 218"/>
                  <a:gd name="T30" fmla="*/ 69 w 156"/>
                  <a:gd name="T31" fmla="*/ 9 h 218"/>
                  <a:gd name="T32" fmla="*/ 43 w 156"/>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18">
                    <a:moveTo>
                      <a:pt x="43" y="0"/>
                    </a:moveTo>
                    <a:cubicBezTo>
                      <a:pt x="32" y="0"/>
                      <a:pt x="21" y="4"/>
                      <a:pt x="13" y="13"/>
                    </a:cubicBezTo>
                    <a:cubicBezTo>
                      <a:pt x="13" y="13"/>
                      <a:pt x="13" y="13"/>
                      <a:pt x="13" y="13"/>
                    </a:cubicBezTo>
                    <a:cubicBezTo>
                      <a:pt x="13" y="13"/>
                      <a:pt x="13" y="13"/>
                      <a:pt x="13" y="13"/>
                    </a:cubicBezTo>
                    <a:cubicBezTo>
                      <a:pt x="11" y="15"/>
                      <a:pt x="9" y="17"/>
                      <a:pt x="7" y="19"/>
                    </a:cubicBezTo>
                    <a:cubicBezTo>
                      <a:pt x="2" y="27"/>
                      <a:pt x="0" y="35"/>
                      <a:pt x="0" y="43"/>
                    </a:cubicBezTo>
                    <a:cubicBezTo>
                      <a:pt x="0" y="51"/>
                      <a:pt x="2" y="58"/>
                      <a:pt x="6" y="65"/>
                    </a:cubicBezTo>
                    <a:cubicBezTo>
                      <a:pt x="8" y="68"/>
                      <a:pt x="10" y="71"/>
                      <a:pt x="13" y="74"/>
                    </a:cubicBezTo>
                    <a:cubicBezTo>
                      <a:pt x="109" y="170"/>
                      <a:pt x="109" y="170"/>
                      <a:pt x="109" y="170"/>
                    </a:cubicBezTo>
                    <a:cubicBezTo>
                      <a:pt x="156" y="218"/>
                      <a:pt x="156" y="218"/>
                      <a:pt x="156" y="218"/>
                    </a:cubicBezTo>
                    <a:cubicBezTo>
                      <a:pt x="149"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2" y="11"/>
                      <a:pt x="71" y="10"/>
                      <a:pt x="69" y="9"/>
                    </a:cubicBezTo>
                    <a:cubicBezTo>
                      <a:pt x="61" y="3"/>
                      <a:pt x="52"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5" name="Freeform 51">
                <a:extLst>
                  <a:ext uri="{FF2B5EF4-FFF2-40B4-BE49-F238E27FC236}">
                    <a16:creationId xmlns:a16="http://schemas.microsoft.com/office/drawing/2014/main" id="{431F5C86-E5D4-0B4F-A8A0-F511B430808D}"/>
                  </a:ext>
                </a:extLst>
              </p:cNvPr>
              <p:cNvSpPr>
                <a:spLocks/>
              </p:cNvSpPr>
              <p:nvPr/>
            </p:nvSpPr>
            <p:spPr bwMode="auto">
              <a:xfrm rot="10800000">
                <a:off x="620667" y="2890692"/>
                <a:ext cx="46738"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6" name="Freeform 53">
                <a:extLst>
                  <a:ext uri="{FF2B5EF4-FFF2-40B4-BE49-F238E27FC236}">
                    <a16:creationId xmlns:a16="http://schemas.microsoft.com/office/drawing/2014/main" id="{EB3E09D6-B52A-D445-AA79-5C8724DD418E}"/>
                  </a:ext>
                </a:extLst>
              </p:cNvPr>
              <p:cNvSpPr>
                <a:spLocks noEditPoints="1"/>
              </p:cNvSpPr>
              <p:nvPr/>
            </p:nvSpPr>
            <p:spPr bwMode="auto">
              <a:xfrm rot="10800000">
                <a:off x="411720" y="2844870"/>
                <a:ext cx="243772" cy="250187"/>
              </a:xfrm>
              <a:custGeom>
                <a:avLst/>
                <a:gdLst>
                  <a:gd name="T0" fmla="*/ 0 w 224"/>
                  <a:gd name="T1" fmla="*/ 218 h 230"/>
                  <a:gd name="T2" fmla="*/ 0 w 224"/>
                  <a:gd name="T3" fmla="*/ 218 h 230"/>
                  <a:gd name="T4" fmla="*/ 1 w 224"/>
                  <a:gd name="T5" fmla="*/ 218 h 230"/>
                  <a:gd name="T6" fmla="*/ 2 w 224"/>
                  <a:gd name="T7" fmla="*/ 219 h 230"/>
                  <a:gd name="T8" fmla="*/ 21 w 224"/>
                  <a:gd name="T9" fmla="*/ 230 h 230"/>
                  <a:gd name="T10" fmla="*/ 2 w 224"/>
                  <a:gd name="T11" fmla="*/ 219 h 230"/>
                  <a:gd name="T12" fmla="*/ 0 w 224"/>
                  <a:gd name="T13" fmla="*/ 218 h 230"/>
                  <a:gd name="T14" fmla="*/ 177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4 w 224"/>
                  <a:gd name="T27" fmla="*/ 218 h 230"/>
                  <a:gd name="T28" fmla="*/ 135 w 224"/>
                  <a:gd name="T29" fmla="*/ 146 h 230"/>
                  <a:gd name="T30" fmla="*/ 208 w 224"/>
                  <a:gd name="T31" fmla="*/ 74 h 230"/>
                  <a:gd name="T32" fmla="*/ 208 w 224"/>
                  <a:gd name="T33" fmla="*/ 13 h 230"/>
                  <a:gd name="T34" fmla="*/ 204 w 224"/>
                  <a:gd name="T35" fmla="*/ 9 h 230"/>
                  <a:gd name="T36" fmla="*/ 177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1" y="218"/>
                      <a:pt x="1" y="218"/>
                      <a:pt x="1" y="218"/>
                    </a:cubicBezTo>
                    <a:cubicBezTo>
                      <a:pt x="2" y="219"/>
                      <a:pt x="2" y="219"/>
                      <a:pt x="2" y="219"/>
                    </a:cubicBezTo>
                    <a:cubicBezTo>
                      <a:pt x="7" y="224"/>
                      <a:pt x="14" y="228"/>
                      <a:pt x="21" y="230"/>
                    </a:cubicBezTo>
                    <a:cubicBezTo>
                      <a:pt x="14" y="228"/>
                      <a:pt x="7" y="224"/>
                      <a:pt x="2" y="219"/>
                    </a:cubicBezTo>
                    <a:cubicBezTo>
                      <a:pt x="0" y="218"/>
                      <a:pt x="0" y="218"/>
                      <a:pt x="0" y="218"/>
                    </a:cubicBezTo>
                    <a:moveTo>
                      <a:pt x="177" y="0"/>
                    </a:moveTo>
                    <a:cubicBezTo>
                      <a:pt x="166" y="0"/>
                      <a:pt x="155" y="4"/>
                      <a:pt x="146" y="13"/>
                    </a:cubicBezTo>
                    <a:cubicBezTo>
                      <a:pt x="146" y="13"/>
                      <a:pt x="146" y="13"/>
                      <a:pt x="146" y="13"/>
                    </a:cubicBezTo>
                    <a:cubicBezTo>
                      <a:pt x="75" y="84"/>
                      <a:pt x="75" y="84"/>
                      <a:pt x="75" y="84"/>
                    </a:cubicBezTo>
                    <a:cubicBezTo>
                      <a:pt x="75" y="188"/>
                      <a:pt x="75" y="188"/>
                      <a:pt x="75" y="188"/>
                    </a:cubicBezTo>
                    <a:cubicBezTo>
                      <a:pt x="75" y="193"/>
                      <a:pt x="75" y="198"/>
                      <a:pt x="73" y="202"/>
                    </a:cubicBezTo>
                    <a:cubicBezTo>
                      <a:pt x="71" y="208"/>
                      <a:pt x="68" y="213"/>
                      <a:pt x="64" y="218"/>
                    </a:cubicBezTo>
                    <a:cubicBezTo>
                      <a:pt x="135" y="146"/>
                      <a:pt x="135" y="146"/>
                      <a:pt x="135" y="146"/>
                    </a:cubicBezTo>
                    <a:cubicBezTo>
                      <a:pt x="208" y="74"/>
                      <a:pt x="208" y="74"/>
                      <a:pt x="208" y="74"/>
                    </a:cubicBezTo>
                    <a:cubicBezTo>
                      <a:pt x="224" y="57"/>
                      <a:pt x="224" y="30"/>
                      <a:pt x="208" y="13"/>
                    </a:cubicBezTo>
                    <a:cubicBezTo>
                      <a:pt x="206" y="12"/>
                      <a:pt x="205" y="10"/>
                      <a:pt x="204" y="9"/>
                    </a:cubicBezTo>
                    <a:cubicBezTo>
                      <a:pt x="196" y="3"/>
                      <a:pt x="186" y="0"/>
                      <a:pt x="177"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7" name="Freeform 54">
                <a:extLst>
                  <a:ext uri="{FF2B5EF4-FFF2-40B4-BE49-F238E27FC236}">
                    <a16:creationId xmlns:a16="http://schemas.microsoft.com/office/drawing/2014/main" id="{31E62A37-A349-5346-8552-4913AC3D5A5C}"/>
                  </a:ext>
                </a:extLst>
              </p:cNvPr>
              <p:cNvSpPr>
                <a:spLocks/>
              </p:cNvSpPr>
              <p:nvPr/>
            </p:nvSpPr>
            <p:spPr bwMode="auto">
              <a:xfrm rot="10800000">
                <a:off x="570263" y="2875113"/>
                <a:ext cx="50404" cy="128759"/>
              </a:xfrm>
              <a:custGeom>
                <a:avLst/>
                <a:gdLst>
                  <a:gd name="T0" fmla="*/ 43 w 46"/>
                  <a:gd name="T1" fmla="*/ 0 h 118"/>
                  <a:gd name="T2" fmla="*/ 0 w 46"/>
                  <a:gd name="T3" fmla="*/ 43 h 118"/>
                  <a:gd name="T4" fmla="*/ 31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1" y="74"/>
                      <a:pt x="31" y="74"/>
                      <a:pt x="31" y="74"/>
                    </a:cubicBezTo>
                    <a:cubicBezTo>
                      <a:pt x="43" y="86"/>
                      <a:pt x="46" y="103"/>
                      <a:pt x="41" y="118"/>
                    </a:cubicBezTo>
                    <a:cubicBezTo>
                      <a:pt x="43" y="114"/>
                      <a:pt x="43" y="109"/>
                      <a:pt x="43" y="104"/>
                    </a:cubicBezTo>
                    <a:cubicBezTo>
                      <a:pt x="43" y="0"/>
                      <a:pt x="43"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8" name="Freeform 62">
                <a:extLst>
                  <a:ext uri="{FF2B5EF4-FFF2-40B4-BE49-F238E27FC236}">
                    <a16:creationId xmlns:a16="http://schemas.microsoft.com/office/drawing/2014/main" id="{83D24626-F33C-C142-A337-CF2C66D16338}"/>
                  </a:ext>
                </a:extLst>
              </p:cNvPr>
              <p:cNvSpPr>
                <a:spLocks/>
              </p:cNvSpPr>
              <p:nvPr/>
            </p:nvSpPr>
            <p:spPr bwMode="auto">
              <a:xfrm rot="10800000">
                <a:off x="570263" y="2842580"/>
                <a:ext cx="97142" cy="114554"/>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7 w 89"/>
                  <a:gd name="T15" fmla="*/ 104 h 105"/>
                  <a:gd name="T16" fmla="*/ 48 w 89"/>
                  <a:gd name="T17" fmla="*/ 104 h 105"/>
                  <a:gd name="T18" fmla="*/ 52 w 89"/>
                  <a:gd name="T19" fmla="*/ 104 h 105"/>
                  <a:gd name="T20" fmla="*/ 52 w 89"/>
                  <a:gd name="T21" fmla="*/ 104 h 105"/>
                  <a:gd name="T22" fmla="*/ 56 w 89"/>
                  <a:gd name="T23" fmla="*/ 103 h 105"/>
                  <a:gd name="T24" fmla="*/ 84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0" y="104"/>
                      <a:pt x="42" y="105"/>
                      <a:pt x="43" y="105"/>
                    </a:cubicBezTo>
                    <a:cubicBezTo>
                      <a:pt x="45" y="105"/>
                      <a:pt x="46" y="104"/>
                      <a:pt x="47" y="104"/>
                    </a:cubicBezTo>
                    <a:cubicBezTo>
                      <a:pt x="48" y="104"/>
                      <a:pt x="48" y="104"/>
                      <a:pt x="48" y="104"/>
                    </a:cubicBezTo>
                    <a:cubicBezTo>
                      <a:pt x="50" y="104"/>
                      <a:pt x="51" y="104"/>
                      <a:pt x="52" y="104"/>
                    </a:cubicBezTo>
                    <a:cubicBezTo>
                      <a:pt x="52" y="104"/>
                      <a:pt x="52" y="104"/>
                      <a:pt x="52" y="104"/>
                    </a:cubicBezTo>
                    <a:cubicBezTo>
                      <a:pt x="54" y="103"/>
                      <a:pt x="55" y="103"/>
                      <a:pt x="56" y="103"/>
                    </a:cubicBezTo>
                    <a:cubicBezTo>
                      <a:pt x="69" y="98"/>
                      <a:pt x="80" y="88"/>
                      <a:pt x="84" y="75"/>
                    </a:cubicBezTo>
                    <a:cubicBezTo>
                      <a:pt x="89" y="60"/>
                      <a:pt x="86" y="43"/>
                      <a:pt x="74" y="31"/>
                    </a:cubicBezTo>
                    <a:cubicBezTo>
                      <a:pt x="43" y="0"/>
                      <a:pt x="43" y="0"/>
                      <a:pt x="43" y="0"/>
                    </a:cubicBezTo>
                  </a:path>
                </a:pathLst>
              </a:custGeom>
              <a:grpFill/>
              <a:ln w="317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29" name="TextBox 628">
              <a:extLst>
                <a:ext uri="{FF2B5EF4-FFF2-40B4-BE49-F238E27FC236}">
                  <a16:creationId xmlns:a16="http://schemas.microsoft.com/office/drawing/2014/main" id="{AAD1FF40-E4D9-2A40-983A-929161009126}"/>
                </a:ext>
              </a:extLst>
            </p:cNvPr>
            <p:cNvSpPr txBox="1"/>
            <p:nvPr/>
          </p:nvSpPr>
          <p:spPr>
            <a:xfrm>
              <a:off x="4459114" y="3154363"/>
              <a:ext cx="425190" cy="205860"/>
            </a:xfrm>
            <a:prstGeom prst="rect">
              <a:avLst/>
            </a:prstGeom>
            <a:noFill/>
          </p:spPr>
          <p:txBody>
            <a:bodyPr wrap="none" lIns="0" tIns="0" rIns="0" bIns="0" rtlCol="0">
              <a:noAutofit/>
            </a:bodyPr>
            <a:lstStyle/>
            <a:p>
              <a:pPr algn="l">
                <a:lnSpc>
                  <a:spcPct val="110000"/>
                </a:lnSpc>
                <a:spcAft>
                  <a:spcPts val="1200"/>
                </a:spcAft>
              </a:pPr>
              <a:r>
                <a:rPr lang="en-US" sz="1100" dirty="0">
                  <a:solidFill>
                    <a:schemeClr val="tx1"/>
                  </a:solidFill>
                  <a:latin typeface="+mn-lt"/>
                </a:rPr>
                <a:t>Mbps</a:t>
              </a:r>
            </a:p>
          </p:txBody>
        </p:sp>
        <p:sp>
          <p:nvSpPr>
            <p:cNvPr id="647" name="Oval 646">
              <a:extLst>
                <a:ext uri="{FF2B5EF4-FFF2-40B4-BE49-F238E27FC236}">
                  <a16:creationId xmlns:a16="http://schemas.microsoft.com/office/drawing/2014/main" id="{0BBB754E-3C2C-4040-B26C-E9DCB18FAB00}"/>
                </a:ext>
              </a:extLst>
            </p:cNvPr>
            <p:cNvSpPr/>
            <p:nvPr/>
          </p:nvSpPr>
          <p:spPr>
            <a:xfrm>
              <a:off x="4572546" y="2936354"/>
              <a:ext cx="549165" cy="54916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R="0" lvl="0" defTabSz="457200" rtl="0" eaLnBrk="1" fontAlgn="base" latinLnBrk="0" hangingPunct="1">
                <a:lnSpc>
                  <a:spcPct val="100000"/>
                </a:lnSpc>
                <a:spcBef>
                  <a:spcPct val="0"/>
                </a:spcBef>
                <a:spcAft>
                  <a:spcPct val="0"/>
                </a:spcAft>
                <a:buClrTx/>
                <a:buSzTx/>
                <a:buFontTx/>
                <a:buNone/>
                <a:defRPr/>
              </a:pPr>
              <a:endParaRPr kumimoji="0" lang="en-US" b="0" i="0" u="none" strike="noStrike" kern="1200" cap="none" spc="0" normalizeH="0" baseline="0" noProof="0" dirty="0">
                <a:ln>
                  <a:noFill/>
                </a:ln>
                <a:solidFill>
                  <a:schemeClr val="tx1"/>
                </a:solidFill>
                <a:effectLst/>
                <a:uLnTx/>
                <a:uFillTx/>
                <a:latin typeface="CiscoSansTT ExtraLight"/>
                <a:ea typeface="+mn-ea"/>
                <a:cs typeface="+mn-cs"/>
              </a:endParaRPr>
            </a:p>
          </p:txBody>
        </p:sp>
        <p:sp>
          <p:nvSpPr>
            <p:cNvPr id="648" name="TextBox 647">
              <a:extLst>
                <a:ext uri="{FF2B5EF4-FFF2-40B4-BE49-F238E27FC236}">
                  <a16:creationId xmlns:a16="http://schemas.microsoft.com/office/drawing/2014/main" id="{9B856DE4-9A6B-A24D-9279-B2A36654F6C2}"/>
                </a:ext>
              </a:extLst>
            </p:cNvPr>
            <p:cNvSpPr txBox="1"/>
            <p:nvPr/>
          </p:nvSpPr>
          <p:spPr>
            <a:xfrm>
              <a:off x="4638766" y="3099191"/>
              <a:ext cx="225324" cy="175915"/>
            </a:xfrm>
            <a:prstGeom prst="rect">
              <a:avLst/>
            </a:prstGeom>
            <a:noFill/>
          </p:spPr>
          <p:txBody>
            <a:bodyPr wrap="none" lIns="0" tIns="0" rIns="0" bIns="0" rtlCol="0">
              <a:noAutofit/>
            </a:bodyPr>
            <a:lstStyle/>
            <a:p>
              <a:pPr>
                <a:lnSpc>
                  <a:spcPct val="110000"/>
                </a:lnSpc>
                <a:spcAft>
                  <a:spcPts val="1200"/>
                </a:spcAft>
              </a:pPr>
              <a:r>
                <a:rPr lang="en-GB" sz="1600" kern="1200" dirty="0">
                  <a:solidFill>
                    <a:schemeClr val="tx1"/>
                  </a:solidFill>
                  <a:latin typeface="CiscoSansTT ExtraLight"/>
                </a:rPr>
                <a:t>ps</a:t>
              </a:r>
              <a:endParaRPr lang="en-US" sz="1600" kern="1200" dirty="0">
                <a:solidFill>
                  <a:schemeClr val="tx1"/>
                </a:solidFill>
                <a:latin typeface="CiscoSansTT ExtraLight"/>
              </a:endParaRPr>
            </a:p>
            <a:p>
              <a:pPr algn="l">
                <a:lnSpc>
                  <a:spcPct val="110000"/>
                </a:lnSpc>
                <a:spcAft>
                  <a:spcPts val="1200"/>
                </a:spcAft>
              </a:pPr>
              <a:endParaRPr lang="en-US" sz="1600" dirty="0">
                <a:solidFill>
                  <a:schemeClr val="tx1"/>
                </a:solidFill>
                <a:latin typeface="+mn-lt"/>
              </a:endParaRPr>
            </a:p>
          </p:txBody>
        </p:sp>
        <p:grpSp>
          <p:nvGrpSpPr>
            <p:cNvPr id="649" name="Group 648">
              <a:extLst>
                <a:ext uri="{FF2B5EF4-FFF2-40B4-BE49-F238E27FC236}">
                  <a16:creationId xmlns:a16="http://schemas.microsoft.com/office/drawing/2014/main" id="{7924AEC9-4409-4247-84F1-5776B64C2A85}"/>
                </a:ext>
              </a:extLst>
            </p:cNvPr>
            <p:cNvGrpSpPr/>
            <p:nvPr/>
          </p:nvGrpSpPr>
          <p:grpSpPr>
            <a:xfrm>
              <a:off x="4665669" y="2544828"/>
              <a:ext cx="619748" cy="1031028"/>
              <a:chOff x="4945093" y="2161517"/>
              <a:chExt cx="619748" cy="1031028"/>
            </a:xfrm>
          </p:grpSpPr>
          <p:sp>
            <p:nvSpPr>
              <p:cNvPr id="651" name="Freeform 106">
                <a:extLst>
                  <a:ext uri="{FF2B5EF4-FFF2-40B4-BE49-F238E27FC236}">
                    <a16:creationId xmlns:a16="http://schemas.microsoft.com/office/drawing/2014/main" id="{77F1822B-0EF7-5849-9971-1555E0525C7A}"/>
                  </a:ext>
                </a:extLst>
              </p:cNvPr>
              <p:cNvSpPr>
                <a:spLocks/>
              </p:cNvSpPr>
              <p:nvPr/>
            </p:nvSpPr>
            <p:spPr bwMode="auto">
              <a:xfrm rot="629288">
                <a:off x="4945093" y="2685278"/>
                <a:ext cx="357462" cy="306455"/>
              </a:xfrm>
              <a:custGeom>
                <a:avLst/>
                <a:gdLst>
                  <a:gd name="T0" fmla="*/ 0 w 132"/>
                  <a:gd name="T1" fmla="*/ 0 h 133"/>
                  <a:gd name="T2" fmla="*/ 132 w 132"/>
                  <a:gd name="T3" fmla="*/ 133 h 133"/>
                  <a:gd name="T4" fmla="*/ 132 w 132"/>
                  <a:gd name="T5" fmla="*/ 133 h 133"/>
                </a:gdLst>
                <a:ahLst/>
                <a:cxnLst>
                  <a:cxn ang="0">
                    <a:pos x="T0" y="T1"/>
                  </a:cxn>
                  <a:cxn ang="0">
                    <a:pos x="T2" y="T3"/>
                  </a:cxn>
                  <a:cxn ang="0">
                    <a:pos x="T4" y="T5"/>
                  </a:cxn>
                </a:cxnLst>
                <a:rect l="0" t="0" r="r" b="b"/>
                <a:pathLst>
                  <a:path w="132" h="133">
                    <a:moveTo>
                      <a:pt x="0" y="0"/>
                    </a:moveTo>
                    <a:cubicBezTo>
                      <a:pt x="73" y="0"/>
                      <a:pt x="132" y="60"/>
                      <a:pt x="132" y="133"/>
                    </a:cubicBezTo>
                    <a:cubicBezTo>
                      <a:pt x="132" y="133"/>
                      <a:pt x="132" y="133"/>
                      <a:pt x="132" y="133"/>
                    </a:cubicBezTo>
                  </a:path>
                </a:pathLst>
              </a:custGeom>
              <a:noFill/>
              <a:ln w="107950" cap="rnd">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nvGrpSpPr>
              <p:cNvPr id="650" name="Group 649">
                <a:extLst>
                  <a:ext uri="{FF2B5EF4-FFF2-40B4-BE49-F238E27FC236}">
                    <a16:creationId xmlns:a16="http://schemas.microsoft.com/office/drawing/2014/main" id="{6108717F-A7F5-464D-A5C3-17313FDD7E6B}"/>
                  </a:ext>
                </a:extLst>
              </p:cNvPr>
              <p:cNvGrpSpPr/>
              <p:nvPr/>
            </p:nvGrpSpPr>
            <p:grpSpPr>
              <a:xfrm rot="13374364" flipH="1">
                <a:off x="4977096" y="2161517"/>
                <a:ext cx="587745" cy="1031028"/>
                <a:chOff x="-733425" y="650081"/>
                <a:chExt cx="752475" cy="1319999"/>
              </a:xfrm>
            </p:grpSpPr>
            <p:sp>
              <p:nvSpPr>
                <p:cNvPr id="652" name="Rectangle: Rounded Corners 329">
                  <a:extLst>
                    <a:ext uri="{FF2B5EF4-FFF2-40B4-BE49-F238E27FC236}">
                      <a16:creationId xmlns:a16="http://schemas.microsoft.com/office/drawing/2014/main" id="{C3EFC725-A5DE-A84D-9A46-C2334BEB8ABC}"/>
                    </a:ext>
                  </a:extLst>
                </p:cNvPr>
                <p:cNvSpPr/>
                <p:nvPr/>
              </p:nvSpPr>
              <p:spPr>
                <a:xfrm>
                  <a:off x="-419769" y="1478033"/>
                  <a:ext cx="125165" cy="492047"/>
                </a:xfrm>
                <a:prstGeom prst="roundRect">
                  <a:avLst>
                    <a:gd name="adj" fmla="val 5000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653" name="Rectangle 652">
                  <a:extLst>
                    <a:ext uri="{FF2B5EF4-FFF2-40B4-BE49-F238E27FC236}">
                      <a16:creationId xmlns:a16="http://schemas.microsoft.com/office/drawing/2014/main" id="{6C2CCED0-E56C-A343-9DE8-DD50ED63C4B1}"/>
                    </a:ext>
                  </a:extLst>
                </p:cNvPr>
                <p:cNvSpPr/>
                <p:nvPr/>
              </p:nvSpPr>
              <p:spPr>
                <a:xfrm>
                  <a:off x="-375189" y="1305002"/>
                  <a:ext cx="36000" cy="324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654" name="Circle: Hollow 328">
                  <a:extLst>
                    <a:ext uri="{FF2B5EF4-FFF2-40B4-BE49-F238E27FC236}">
                      <a16:creationId xmlns:a16="http://schemas.microsoft.com/office/drawing/2014/main" id="{7BE5A89F-7480-1945-AC77-7143B5C1EA4E}"/>
                    </a:ext>
                  </a:extLst>
                </p:cNvPr>
                <p:cNvSpPr/>
                <p:nvPr/>
              </p:nvSpPr>
              <p:spPr>
                <a:xfrm>
                  <a:off x="-733425" y="650081"/>
                  <a:ext cx="752475" cy="752475"/>
                </a:xfrm>
                <a:prstGeom prst="donut">
                  <a:avLst>
                    <a:gd name="adj" fmla="val 150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grpSp>
      </p:grpSp>
      <p:grpSp>
        <p:nvGrpSpPr>
          <p:cNvPr id="2" name="Group 1">
            <a:extLst>
              <a:ext uri="{FF2B5EF4-FFF2-40B4-BE49-F238E27FC236}">
                <a16:creationId xmlns:a16="http://schemas.microsoft.com/office/drawing/2014/main" id="{04691814-8896-7243-824B-4F0CA6D669EE}"/>
              </a:ext>
            </a:extLst>
          </p:cNvPr>
          <p:cNvGrpSpPr/>
          <p:nvPr/>
        </p:nvGrpSpPr>
        <p:grpSpPr>
          <a:xfrm>
            <a:off x="4072018" y="1964747"/>
            <a:ext cx="1031028" cy="693174"/>
            <a:chOff x="4027614" y="1980474"/>
            <a:chExt cx="1031028" cy="693174"/>
          </a:xfrm>
        </p:grpSpPr>
        <p:pic>
          <p:nvPicPr>
            <p:cNvPr id="656" name="Picture 655">
              <a:extLst>
                <a:ext uri="{FF2B5EF4-FFF2-40B4-BE49-F238E27FC236}">
                  <a16:creationId xmlns:a16="http://schemas.microsoft.com/office/drawing/2014/main" id="{F9E61D67-8D19-2040-AD6C-30776759A346}"/>
                </a:ext>
              </a:extLst>
            </p:cNvPr>
            <p:cNvPicPr>
              <a:picLocks noChangeAspect="1"/>
            </p:cNvPicPr>
            <p:nvPr/>
          </p:nvPicPr>
          <p:blipFill>
            <a:blip r:embed="rId3"/>
            <a:stretch>
              <a:fillRect/>
            </a:stretch>
          </p:blipFill>
          <p:spPr>
            <a:xfrm>
              <a:off x="4459289" y="1980474"/>
              <a:ext cx="487679" cy="487679"/>
            </a:xfrm>
            <a:prstGeom prst="rect">
              <a:avLst/>
            </a:prstGeom>
          </p:spPr>
        </p:pic>
        <p:grpSp>
          <p:nvGrpSpPr>
            <p:cNvPr id="460" name="Group 459">
              <a:extLst>
                <a:ext uri="{FF2B5EF4-FFF2-40B4-BE49-F238E27FC236}">
                  <a16:creationId xmlns:a16="http://schemas.microsoft.com/office/drawing/2014/main" id="{1E27692B-945E-7A48-B735-5DAB6F833446}"/>
                </a:ext>
              </a:extLst>
            </p:cNvPr>
            <p:cNvGrpSpPr/>
            <p:nvPr/>
          </p:nvGrpSpPr>
          <p:grpSpPr>
            <a:xfrm rot="2720823">
              <a:off x="4249255" y="1864262"/>
              <a:ext cx="587745" cy="1031028"/>
              <a:chOff x="-733425" y="650081"/>
              <a:chExt cx="752475" cy="1319999"/>
            </a:xfrm>
          </p:grpSpPr>
          <p:sp>
            <p:nvSpPr>
              <p:cNvPr id="463" name="Rectangle: Rounded Corners 329">
                <a:extLst>
                  <a:ext uri="{FF2B5EF4-FFF2-40B4-BE49-F238E27FC236}">
                    <a16:creationId xmlns:a16="http://schemas.microsoft.com/office/drawing/2014/main" id="{FE649F25-D038-0747-9838-D5E58529125B}"/>
                  </a:ext>
                </a:extLst>
              </p:cNvPr>
              <p:cNvSpPr/>
              <p:nvPr/>
            </p:nvSpPr>
            <p:spPr>
              <a:xfrm>
                <a:off x="-419769" y="1478033"/>
                <a:ext cx="125165" cy="492047"/>
              </a:xfrm>
              <a:prstGeom prst="roundRect">
                <a:avLst>
                  <a:gd name="adj" fmla="val 5000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64" name="Rectangle 463">
                <a:extLst>
                  <a:ext uri="{FF2B5EF4-FFF2-40B4-BE49-F238E27FC236}">
                    <a16:creationId xmlns:a16="http://schemas.microsoft.com/office/drawing/2014/main" id="{AE1A52CE-5B01-8743-9CBF-E4A596C8657E}"/>
                  </a:ext>
                </a:extLst>
              </p:cNvPr>
              <p:cNvSpPr/>
              <p:nvPr/>
            </p:nvSpPr>
            <p:spPr>
              <a:xfrm>
                <a:off x="-375189" y="1305002"/>
                <a:ext cx="36000" cy="324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62" name="Circle: Hollow 328">
                <a:extLst>
                  <a:ext uri="{FF2B5EF4-FFF2-40B4-BE49-F238E27FC236}">
                    <a16:creationId xmlns:a16="http://schemas.microsoft.com/office/drawing/2014/main" id="{BB546955-23A2-BD45-9930-062DF63A9570}"/>
                  </a:ext>
                </a:extLst>
              </p:cNvPr>
              <p:cNvSpPr/>
              <p:nvPr/>
            </p:nvSpPr>
            <p:spPr>
              <a:xfrm>
                <a:off x="-733425" y="650081"/>
                <a:ext cx="752475" cy="752475"/>
              </a:xfrm>
              <a:prstGeom prst="donut">
                <a:avLst>
                  <a:gd name="adj" fmla="val 150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grpSp>
      <p:grpSp>
        <p:nvGrpSpPr>
          <p:cNvPr id="4" name="Group 3">
            <a:extLst>
              <a:ext uri="{FF2B5EF4-FFF2-40B4-BE49-F238E27FC236}">
                <a16:creationId xmlns:a16="http://schemas.microsoft.com/office/drawing/2014/main" id="{28D084CF-1C6D-B749-97C2-BF5A1C2349EB}"/>
              </a:ext>
            </a:extLst>
          </p:cNvPr>
          <p:cNvGrpSpPr/>
          <p:nvPr/>
        </p:nvGrpSpPr>
        <p:grpSpPr>
          <a:xfrm>
            <a:off x="5997079" y="1170066"/>
            <a:ext cx="4563312" cy="3763795"/>
            <a:chOff x="5997079" y="1170066"/>
            <a:chExt cx="4563312" cy="3763795"/>
          </a:xfrm>
        </p:grpSpPr>
        <p:sp>
          <p:nvSpPr>
            <p:cNvPr id="458" name="Freeform: Shape 176">
              <a:extLst>
                <a:ext uri="{FF2B5EF4-FFF2-40B4-BE49-F238E27FC236}">
                  <a16:creationId xmlns:a16="http://schemas.microsoft.com/office/drawing/2014/main" id="{27640723-7214-2D44-999C-01AD8D5102AD}"/>
                </a:ext>
              </a:extLst>
            </p:cNvPr>
            <p:cNvSpPr/>
            <p:nvPr/>
          </p:nvSpPr>
          <p:spPr>
            <a:xfrm rot="18874578">
              <a:off x="6978061" y="1351532"/>
              <a:ext cx="2601347" cy="4563312"/>
            </a:xfrm>
            <a:custGeom>
              <a:avLst/>
              <a:gdLst>
                <a:gd name="connsiteX0" fmla="*/ 1981240 w 2432188"/>
                <a:gd name="connsiteY0" fmla="*/ 450948 h 4266571"/>
                <a:gd name="connsiteX1" fmla="*/ 1216094 w 2432188"/>
                <a:gd name="connsiteY1" fmla="*/ 134014 h 4266571"/>
                <a:gd name="connsiteX2" fmla="*/ 134014 w 2432188"/>
                <a:gd name="connsiteY2" fmla="*/ 1216095 h 4266571"/>
                <a:gd name="connsiteX3" fmla="*/ 1216094 w 2432188"/>
                <a:gd name="connsiteY3" fmla="*/ 2298176 h 4266571"/>
                <a:gd name="connsiteX4" fmla="*/ 2298174 w 2432188"/>
                <a:gd name="connsiteY4" fmla="*/ 1216095 h 4266571"/>
                <a:gd name="connsiteX5" fmla="*/ 1981240 w 2432188"/>
                <a:gd name="connsiteY5" fmla="*/ 450948 h 4266571"/>
                <a:gd name="connsiteX6" fmla="*/ 2076002 w 2432188"/>
                <a:gd name="connsiteY6" fmla="*/ 356186 h 4266571"/>
                <a:gd name="connsiteX7" fmla="*/ 2432188 w 2432188"/>
                <a:gd name="connsiteY7" fmla="*/ 1216095 h 4266571"/>
                <a:gd name="connsiteX8" fmla="*/ 1340433 w 2432188"/>
                <a:gd name="connsiteY8" fmla="*/ 2425912 h 4266571"/>
                <a:gd name="connsiteX9" fmla="*/ 1274268 w 2432188"/>
                <a:gd name="connsiteY9" fmla="*/ 2429253 h 4266571"/>
                <a:gd name="connsiteX10" fmla="*/ 1274268 w 2432188"/>
                <a:gd name="connsiteY10" fmla="*/ 2687894 h 4266571"/>
                <a:gd name="connsiteX11" fmla="*/ 1294836 w 2432188"/>
                <a:gd name="connsiteY11" fmla="*/ 2692047 h 4266571"/>
                <a:gd name="connsiteX12" fmla="*/ 1359134 w 2432188"/>
                <a:gd name="connsiteY12" fmla="*/ 2735397 h 4266571"/>
                <a:gd name="connsiteX13" fmla="*/ 1418381 w 2432188"/>
                <a:gd name="connsiteY13" fmla="*/ 2878433 h 4266571"/>
                <a:gd name="connsiteX14" fmla="*/ 1418381 w 2432188"/>
                <a:gd name="connsiteY14" fmla="*/ 4064289 h 4266571"/>
                <a:gd name="connsiteX15" fmla="*/ 1216097 w 2432188"/>
                <a:gd name="connsiteY15" fmla="*/ 4266571 h 4266571"/>
                <a:gd name="connsiteX16" fmla="*/ 1216098 w 2432188"/>
                <a:gd name="connsiteY16" fmla="*/ 4266570 h 4266571"/>
                <a:gd name="connsiteX17" fmla="*/ 1013815 w 2432188"/>
                <a:gd name="connsiteY17" fmla="*/ 4064287 h 4266571"/>
                <a:gd name="connsiteX18" fmla="*/ 1013815 w 2432188"/>
                <a:gd name="connsiteY18" fmla="*/ 2878433 h 4266571"/>
                <a:gd name="connsiteX19" fmla="*/ 1137360 w 2432188"/>
                <a:gd name="connsiteY19" fmla="*/ 2692046 h 4266571"/>
                <a:gd name="connsiteX20" fmla="*/ 1157907 w 2432188"/>
                <a:gd name="connsiteY20" fmla="*/ 2687898 h 4266571"/>
                <a:gd name="connsiteX21" fmla="*/ 1157907 w 2432188"/>
                <a:gd name="connsiteY21" fmla="*/ 2429252 h 4266571"/>
                <a:gd name="connsiteX22" fmla="*/ 1091755 w 2432188"/>
                <a:gd name="connsiteY22" fmla="*/ 2425912 h 4266571"/>
                <a:gd name="connsiteX23" fmla="*/ 0 w 2432188"/>
                <a:gd name="connsiteY23" fmla="*/ 1216095 h 4266571"/>
                <a:gd name="connsiteX24" fmla="*/ 1216094 w 2432188"/>
                <a:gd name="connsiteY24" fmla="*/ 0 h 4266571"/>
                <a:gd name="connsiteX25" fmla="*/ 2076002 w 2432188"/>
                <a:gd name="connsiteY25" fmla="*/ 356186 h 426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32188" h="4266571">
                  <a:moveTo>
                    <a:pt x="1981240" y="450948"/>
                  </a:moveTo>
                  <a:cubicBezTo>
                    <a:pt x="1785422" y="255130"/>
                    <a:pt x="1514902" y="134014"/>
                    <a:pt x="1216094" y="134014"/>
                  </a:cubicBezTo>
                  <a:cubicBezTo>
                    <a:pt x="618478" y="134014"/>
                    <a:pt x="134014" y="618478"/>
                    <a:pt x="134014" y="1216095"/>
                  </a:cubicBezTo>
                  <a:cubicBezTo>
                    <a:pt x="134014" y="1813712"/>
                    <a:pt x="618478" y="2298176"/>
                    <a:pt x="1216094" y="2298176"/>
                  </a:cubicBezTo>
                  <a:cubicBezTo>
                    <a:pt x="1813710" y="2298176"/>
                    <a:pt x="2298174" y="1813712"/>
                    <a:pt x="2298174" y="1216095"/>
                  </a:cubicBezTo>
                  <a:cubicBezTo>
                    <a:pt x="2298174" y="917287"/>
                    <a:pt x="2177058" y="646766"/>
                    <a:pt x="1981240" y="450948"/>
                  </a:cubicBezTo>
                  <a:close/>
                  <a:moveTo>
                    <a:pt x="2076002" y="356186"/>
                  </a:moveTo>
                  <a:cubicBezTo>
                    <a:pt x="2296072" y="576256"/>
                    <a:pt x="2432188" y="880280"/>
                    <a:pt x="2432188" y="1216095"/>
                  </a:cubicBezTo>
                  <a:cubicBezTo>
                    <a:pt x="2432188" y="1845749"/>
                    <a:pt x="1953655" y="2363635"/>
                    <a:pt x="1340433" y="2425912"/>
                  </a:cubicBezTo>
                  <a:lnTo>
                    <a:pt x="1274268" y="2429253"/>
                  </a:lnTo>
                  <a:lnTo>
                    <a:pt x="1274268" y="2687894"/>
                  </a:lnTo>
                  <a:lnTo>
                    <a:pt x="1294836" y="2692047"/>
                  </a:lnTo>
                  <a:cubicBezTo>
                    <a:pt x="1319037" y="2702283"/>
                    <a:pt x="1340831" y="2717094"/>
                    <a:pt x="1359134" y="2735397"/>
                  </a:cubicBezTo>
                  <a:cubicBezTo>
                    <a:pt x="1395741" y="2772004"/>
                    <a:pt x="1418382" y="2822574"/>
                    <a:pt x="1418381" y="2878433"/>
                  </a:cubicBezTo>
                  <a:cubicBezTo>
                    <a:pt x="1418381" y="3273718"/>
                    <a:pt x="1418381" y="3669003"/>
                    <a:pt x="1418381" y="4064289"/>
                  </a:cubicBezTo>
                  <a:cubicBezTo>
                    <a:pt x="1418380" y="4176006"/>
                    <a:pt x="1327815" y="4266571"/>
                    <a:pt x="1216097" y="4266571"/>
                  </a:cubicBezTo>
                  <a:lnTo>
                    <a:pt x="1216098" y="4266570"/>
                  </a:lnTo>
                  <a:cubicBezTo>
                    <a:pt x="1104381" y="4266570"/>
                    <a:pt x="1013816" y="4176005"/>
                    <a:pt x="1013815" y="4064287"/>
                  </a:cubicBezTo>
                  <a:lnTo>
                    <a:pt x="1013815" y="2878433"/>
                  </a:lnTo>
                  <a:cubicBezTo>
                    <a:pt x="1013816" y="2794645"/>
                    <a:pt x="1064758" y="2722754"/>
                    <a:pt x="1137360" y="2692046"/>
                  </a:cubicBezTo>
                  <a:lnTo>
                    <a:pt x="1157907" y="2687898"/>
                  </a:lnTo>
                  <a:lnTo>
                    <a:pt x="1157907" y="2429252"/>
                  </a:lnTo>
                  <a:lnTo>
                    <a:pt x="1091755" y="2425912"/>
                  </a:lnTo>
                  <a:cubicBezTo>
                    <a:pt x="478533" y="2363635"/>
                    <a:pt x="0" y="1845749"/>
                    <a:pt x="0" y="1216095"/>
                  </a:cubicBezTo>
                  <a:cubicBezTo>
                    <a:pt x="0" y="544464"/>
                    <a:pt x="544464" y="0"/>
                    <a:pt x="1216094" y="0"/>
                  </a:cubicBezTo>
                  <a:cubicBezTo>
                    <a:pt x="1551909" y="0"/>
                    <a:pt x="1855932" y="136116"/>
                    <a:pt x="2076002" y="356186"/>
                  </a:cubicBezTo>
                  <a:close/>
                </a:path>
              </a:pathLst>
            </a:custGeom>
            <a:solidFill>
              <a:schemeClr val="tx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59" name="TextBox 458">
              <a:extLst>
                <a:ext uri="{FF2B5EF4-FFF2-40B4-BE49-F238E27FC236}">
                  <a16:creationId xmlns:a16="http://schemas.microsoft.com/office/drawing/2014/main" id="{B6EB851B-A035-DC49-8726-8C30897F6AD4}"/>
                </a:ext>
              </a:extLst>
            </p:cNvPr>
            <p:cNvSpPr txBox="1"/>
            <p:nvPr/>
          </p:nvSpPr>
          <p:spPr>
            <a:xfrm>
              <a:off x="6475425" y="4242532"/>
              <a:ext cx="2395691" cy="525966"/>
            </a:xfrm>
            <a:prstGeom prst="rect">
              <a:avLst/>
            </a:prstGeom>
            <a:noFill/>
          </p:spPr>
          <p:txBody>
            <a:bodyPr wrap="square" lIns="0" tIns="0" rIns="0" bIns="0" rtlCol="0">
              <a:noAutofit/>
            </a:bodyPr>
            <a:lstStyle/>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900" b="0" i="0" u="none" strike="noStrike" kern="1200" cap="none" spc="0" normalizeH="0" baseline="0" noProof="0" dirty="0">
                  <a:ln>
                    <a:noFill/>
                  </a:ln>
                  <a:solidFill>
                    <a:schemeClr val="bg2"/>
                  </a:solidFill>
                  <a:effectLst/>
                  <a:uLnTx/>
                  <a:uFillTx/>
                  <a:latin typeface="CiscoSansTT ExtraLight"/>
                  <a:ea typeface="ＭＳ Ｐゴシック" charset="0"/>
                </a:rPr>
                <a:t>A complete solution focus </a:t>
              </a:r>
            </a:p>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900" b="0" i="0" u="none" strike="noStrike" kern="1200" cap="none" spc="0" normalizeH="0" baseline="0" noProof="0" dirty="0">
                  <a:ln>
                    <a:noFill/>
                  </a:ln>
                  <a:solidFill>
                    <a:schemeClr val="bg2"/>
                  </a:solidFill>
                  <a:effectLst/>
                  <a:uLnTx/>
                  <a:uFillTx/>
                  <a:latin typeface="CiscoSansTT ExtraLight"/>
                  <a:ea typeface="ＭＳ Ｐゴシック" charset="0"/>
                </a:rPr>
                <a:t>resolved the main issue and uncovered additional areas for resolution </a:t>
              </a:r>
              <a:endParaRPr kumimoji="0" lang="en-US" sz="900" b="0" i="0" u="none" strike="noStrike" kern="1200" cap="none" spc="0" normalizeH="0" baseline="0" noProof="0" dirty="0">
                <a:ln>
                  <a:noFill/>
                </a:ln>
                <a:solidFill>
                  <a:schemeClr val="bg2"/>
                </a:solidFill>
                <a:effectLst/>
                <a:uLnTx/>
                <a:uFillTx/>
                <a:latin typeface="CiscoSansTT ExtraLight"/>
                <a:ea typeface="ＭＳ Ｐゴシック" charset="0"/>
              </a:endParaRPr>
            </a:p>
          </p:txBody>
        </p:sp>
        <p:cxnSp>
          <p:nvCxnSpPr>
            <p:cNvPr id="461" name="Straight Connector 460">
              <a:extLst>
                <a:ext uri="{FF2B5EF4-FFF2-40B4-BE49-F238E27FC236}">
                  <a16:creationId xmlns:a16="http://schemas.microsoft.com/office/drawing/2014/main" id="{8B7636E3-BEF4-D94D-95C4-D3DF344CC800}"/>
                </a:ext>
              </a:extLst>
            </p:cNvPr>
            <p:cNvCxnSpPr/>
            <p:nvPr/>
          </p:nvCxnSpPr>
          <p:spPr>
            <a:xfrm>
              <a:off x="6114420" y="1238358"/>
              <a:ext cx="0" cy="3508044"/>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2" name="TextBox 591">
              <a:extLst>
                <a:ext uri="{FF2B5EF4-FFF2-40B4-BE49-F238E27FC236}">
                  <a16:creationId xmlns:a16="http://schemas.microsoft.com/office/drawing/2014/main" id="{61B246D6-7E44-8E4F-B792-ADFEC6DBCA23}"/>
                </a:ext>
              </a:extLst>
            </p:cNvPr>
            <p:cNvSpPr txBox="1"/>
            <p:nvPr/>
          </p:nvSpPr>
          <p:spPr>
            <a:xfrm>
              <a:off x="6195671" y="1170066"/>
              <a:ext cx="2906175"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2"/>
                  </a:solidFill>
                  <a:effectLst/>
                  <a:uLnTx/>
                  <a:uFillTx/>
                  <a:latin typeface="CiscoSansTT ExtraLight"/>
                  <a:ea typeface="ＭＳ Ｐゴシック" charset="0"/>
                </a:rPr>
                <a:t>Result</a:t>
              </a:r>
            </a:p>
          </p:txBody>
        </p:sp>
        <p:sp>
          <p:nvSpPr>
            <p:cNvPr id="594" name="Rectangle 593">
              <a:extLst>
                <a:ext uri="{FF2B5EF4-FFF2-40B4-BE49-F238E27FC236}">
                  <a16:creationId xmlns:a16="http://schemas.microsoft.com/office/drawing/2014/main" id="{CAE47F37-64BE-EF4B-A9E3-2ADC2F687689}"/>
                </a:ext>
              </a:extLst>
            </p:cNvPr>
            <p:cNvSpPr/>
            <p:nvPr/>
          </p:nvSpPr>
          <p:spPr>
            <a:xfrm>
              <a:off x="7768028" y="1922564"/>
              <a:ext cx="858051" cy="457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657" name="Group 656">
              <a:extLst>
                <a:ext uri="{FF2B5EF4-FFF2-40B4-BE49-F238E27FC236}">
                  <a16:creationId xmlns:a16="http://schemas.microsoft.com/office/drawing/2014/main" id="{5EFD4C19-4ECD-AC4E-807C-949551325E66}"/>
                </a:ext>
              </a:extLst>
            </p:cNvPr>
            <p:cNvGrpSpPr/>
            <p:nvPr/>
          </p:nvGrpSpPr>
          <p:grpSpPr>
            <a:xfrm>
              <a:off x="7740703" y="1733194"/>
              <a:ext cx="1223907" cy="684617"/>
              <a:chOff x="5722180" y="6462"/>
              <a:chExt cx="957263" cy="535464"/>
            </a:xfrm>
          </p:grpSpPr>
          <p:grpSp>
            <p:nvGrpSpPr>
              <p:cNvPr id="658" name="Group 657">
                <a:extLst>
                  <a:ext uri="{FF2B5EF4-FFF2-40B4-BE49-F238E27FC236}">
                    <a16:creationId xmlns:a16="http://schemas.microsoft.com/office/drawing/2014/main" id="{AEAED3FC-278E-2249-AFFB-CE7DE929E77F}"/>
                  </a:ext>
                </a:extLst>
              </p:cNvPr>
              <p:cNvGrpSpPr/>
              <p:nvPr/>
            </p:nvGrpSpPr>
            <p:grpSpPr>
              <a:xfrm>
                <a:off x="5964638" y="191709"/>
                <a:ext cx="225528" cy="343060"/>
                <a:chOff x="5690318" y="191709"/>
                <a:chExt cx="225528" cy="343060"/>
              </a:xfrm>
              <a:solidFill>
                <a:srgbClr val="FBAB18"/>
              </a:solidFill>
            </p:grpSpPr>
            <p:sp>
              <p:nvSpPr>
                <p:cNvPr id="665" name="Freeform 664">
                  <a:extLst>
                    <a:ext uri="{FF2B5EF4-FFF2-40B4-BE49-F238E27FC236}">
                      <a16:creationId xmlns:a16="http://schemas.microsoft.com/office/drawing/2014/main" id="{8CB2618E-A43A-B243-91D0-FB0F46562209}"/>
                    </a:ext>
                  </a:extLst>
                </p:cNvPr>
                <p:cNvSpPr>
                  <a:spLocks/>
                </p:cNvSpPr>
                <p:nvPr/>
              </p:nvSpPr>
              <p:spPr bwMode="auto">
                <a:xfrm>
                  <a:off x="5690318" y="361194"/>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66" name="Freeform 7">
                  <a:extLst>
                    <a:ext uri="{FF2B5EF4-FFF2-40B4-BE49-F238E27FC236}">
                      <a16:creationId xmlns:a16="http://schemas.microsoft.com/office/drawing/2014/main" id="{C42FE678-042C-D74E-8617-8044BC41E315}"/>
                    </a:ext>
                  </a:extLst>
                </p:cNvPr>
                <p:cNvSpPr>
                  <a:spLocks/>
                </p:cNvSpPr>
                <p:nvPr/>
              </p:nvSpPr>
              <p:spPr bwMode="auto">
                <a:xfrm>
                  <a:off x="5735108" y="191709"/>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660" name="Freeform 49">
                <a:extLst>
                  <a:ext uri="{FF2B5EF4-FFF2-40B4-BE49-F238E27FC236}">
                    <a16:creationId xmlns:a16="http://schemas.microsoft.com/office/drawing/2014/main" id="{D68CA798-5C36-E54B-B831-1CA2A3541E47}"/>
                  </a:ext>
                </a:extLst>
              </p:cNvPr>
              <p:cNvSpPr>
                <a:spLocks/>
              </p:cNvSpPr>
              <p:nvPr/>
            </p:nvSpPr>
            <p:spPr bwMode="auto">
              <a:xfrm>
                <a:off x="6022611" y="21002"/>
                <a:ext cx="111125" cy="111125"/>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61" name="Freeform 50">
                <a:extLst>
                  <a:ext uri="{FF2B5EF4-FFF2-40B4-BE49-F238E27FC236}">
                    <a16:creationId xmlns:a16="http://schemas.microsoft.com/office/drawing/2014/main" id="{E4F6C12C-F1C7-CE44-B29E-1AABFFBC9C1E}"/>
                  </a:ext>
                </a:extLst>
              </p:cNvPr>
              <p:cNvSpPr>
                <a:spLocks/>
              </p:cNvSpPr>
              <p:nvPr/>
            </p:nvSpPr>
            <p:spPr bwMode="auto">
              <a:xfrm>
                <a:off x="6010195" y="6462"/>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62" name="Freeform 51">
                <a:extLst>
                  <a:ext uri="{FF2B5EF4-FFF2-40B4-BE49-F238E27FC236}">
                    <a16:creationId xmlns:a16="http://schemas.microsoft.com/office/drawing/2014/main" id="{032D8E81-9520-A34F-82FF-8CD5E09FD3D3}"/>
                  </a:ext>
                </a:extLst>
              </p:cNvPr>
              <p:cNvSpPr>
                <a:spLocks noEditPoints="1"/>
              </p:cNvSpPr>
              <p:nvPr/>
            </p:nvSpPr>
            <p:spPr bwMode="auto">
              <a:xfrm>
                <a:off x="5722181" y="127588"/>
                <a:ext cx="714864"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63" name="Freeform 52">
                <a:extLst>
                  <a:ext uri="{FF2B5EF4-FFF2-40B4-BE49-F238E27FC236}">
                    <a16:creationId xmlns:a16="http://schemas.microsoft.com/office/drawing/2014/main" id="{E49EB19C-1F39-3544-BF8B-0EDA07F5DBE9}"/>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64" name="Freeform 53">
                <a:extLst>
                  <a:ext uri="{FF2B5EF4-FFF2-40B4-BE49-F238E27FC236}">
                    <a16:creationId xmlns:a16="http://schemas.microsoft.com/office/drawing/2014/main" id="{F047578D-1331-DF4C-B470-BF636457032F}"/>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667" name="Freeform 12">
              <a:extLst>
                <a:ext uri="{FF2B5EF4-FFF2-40B4-BE49-F238E27FC236}">
                  <a16:creationId xmlns:a16="http://schemas.microsoft.com/office/drawing/2014/main" id="{6817762F-3D06-5D44-A572-8E71F7689607}"/>
                </a:ext>
              </a:extLst>
            </p:cNvPr>
            <p:cNvSpPr>
              <a:spLocks/>
            </p:cNvSpPr>
            <p:nvPr/>
          </p:nvSpPr>
          <p:spPr bwMode="auto">
            <a:xfrm rot="10428744">
              <a:off x="8296935" y="2071529"/>
              <a:ext cx="106409" cy="106409"/>
            </a:xfrm>
            <a:custGeom>
              <a:avLst/>
              <a:gdLst>
                <a:gd name="T0" fmla="*/ 190 w 380"/>
                <a:gd name="T1" fmla="*/ 0 h 380"/>
                <a:gd name="T2" fmla="*/ 116 w 380"/>
                <a:gd name="T3" fmla="*/ 15 h 380"/>
                <a:gd name="T4" fmla="*/ 32 w 380"/>
                <a:gd name="T5" fmla="*/ 84 h 380"/>
                <a:gd name="T6" fmla="*/ 0 w 380"/>
                <a:gd name="T7" fmla="*/ 190 h 380"/>
                <a:gd name="T8" fmla="*/ 35 w 380"/>
                <a:gd name="T9" fmla="*/ 190 h 380"/>
                <a:gd name="T10" fmla="*/ 71 w 380"/>
                <a:gd name="T11" fmla="*/ 190 h 380"/>
                <a:gd name="T12" fmla="*/ 80 w 380"/>
                <a:gd name="T13" fmla="*/ 144 h 380"/>
                <a:gd name="T14" fmla="*/ 123 w 380"/>
                <a:gd name="T15" fmla="*/ 91 h 380"/>
                <a:gd name="T16" fmla="*/ 190 w 380"/>
                <a:gd name="T17" fmla="*/ 71 h 380"/>
                <a:gd name="T18" fmla="*/ 236 w 380"/>
                <a:gd name="T19" fmla="*/ 80 h 380"/>
                <a:gd name="T20" fmla="*/ 288 w 380"/>
                <a:gd name="T21" fmla="*/ 123 h 380"/>
                <a:gd name="T22" fmla="*/ 309 w 380"/>
                <a:gd name="T23" fmla="*/ 190 h 380"/>
                <a:gd name="T24" fmla="*/ 299 w 380"/>
                <a:gd name="T25" fmla="*/ 236 h 380"/>
                <a:gd name="T26" fmla="*/ 256 w 380"/>
                <a:gd name="T27" fmla="*/ 288 h 380"/>
                <a:gd name="T28" fmla="*/ 190 w 380"/>
                <a:gd name="T29" fmla="*/ 309 h 380"/>
                <a:gd name="T30" fmla="*/ 144 w 380"/>
                <a:gd name="T31" fmla="*/ 299 h 380"/>
                <a:gd name="T32" fmla="*/ 91 w 380"/>
                <a:gd name="T33" fmla="*/ 256 h 380"/>
                <a:gd name="T34" fmla="*/ 71 w 380"/>
                <a:gd name="T35" fmla="*/ 190 h 380"/>
                <a:gd name="T36" fmla="*/ 35 w 380"/>
                <a:gd name="T37" fmla="*/ 190 h 380"/>
                <a:gd name="T38" fmla="*/ 0 w 380"/>
                <a:gd name="T39" fmla="*/ 190 h 380"/>
                <a:gd name="T40" fmla="*/ 15 w 380"/>
                <a:gd name="T41" fmla="*/ 264 h 380"/>
                <a:gd name="T42" fmla="*/ 84 w 380"/>
                <a:gd name="T43" fmla="*/ 347 h 380"/>
                <a:gd name="T44" fmla="*/ 190 w 380"/>
                <a:gd name="T45" fmla="*/ 380 h 380"/>
                <a:gd name="T46" fmla="*/ 190 w 380"/>
                <a:gd name="T47" fmla="*/ 380 h 380"/>
                <a:gd name="T48" fmla="*/ 190 w 380"/>
                <a:gd name="T49" fmla="*/ 380 h 380"/>
                <a:gd name="T50" fmla="*/ 264 w 380"/>
                <a:gd name="T51" fmla="*/ 365 h 380"/>
                <a:gd name="T52" fmla="*/ 347 w 380"/>
                <a:gd name="T53" fmla="*/ 296 h 380"/>
                <a:gd name="T54" fmla="*/ 380 w 380"/>
                <a:gd name="T55" fmla="*/ 190 h 380"/>
                <a:gd name="T56" fmla="*/ 380 w 380"/>
                <a:gd name="T57" fmla="*/ 190 h 380"/>
                <a:gd name="T58" fmla="*/ 344 w 380"/>
                <a:gd name="T59" fmla="*/ 225 h 380"/>
                <a:gd name="T60" fmla="*/ 309 w 380"/>
                <a:gd name="T61" fmla="*/ 190 h 380"/>
                <a:gd name="T62" fmla="*/ 288 w 380"/>
                <a:gd name="T63" fmla="*/ 123 h 380"/>
                <a:gd name="T64" fmla="*/ 236 w 380"/>
                <a:gd name="T65" fmla="*/ 80 h 380"/>
                <a:gd name="T66" fmla="*/ 190 w 380"/>
                <a:gd name="T67" fmla="*/ 71 h 380"/>
                <a:gd name="T68" fmla="*/ 154 w 380"/>
                <a:gd name="T69" fmla="*/ 35 h 380"/>
                <a:gd name="T70" fmla="*/ 190 w 380"/>
                <a:gd name="T71" fmla="*/ 0 h 380"/>
                <a:gd name="T72" fmla="*/ 190 w 380"/>
                <a:gd name="T73"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0" h="380">
                  <a:moveTo>
                    <a:pt x="190" y="0"/>
                  </a:moveTo>
                  <a:cubicBezTo>
                    <a:pt x="164" y="0"/>
                    <a:pt x="139" y="5"/>
                    <a:pt x="116" y="15"/>
                  </a:cubicBezTo>
                  <a:cubicBezTo>
                    <a:pt x="82" y="29"/>
                    <a:pt x="53" y="53"/>
                    <a:pt x="32" y="84"/>
                  </a:cubicBezTo>
                  <a:cubicBezTo>
                    <a:pt x="12" y="114"/>
                    <a:pt x="0" y="151"/>
                    <a:pt x="0" y="190"/>
                  </a:cubicBezTo>
                  <a:cubicBezTo>
                    <a:pt x="35" y="190"/>
                    <a:pt x="35" y="190"/>
                    <a:pt x="35" y="190"/>
                  </a:cubicBezTo>
                  <a:cubicBezTo>
                    <a:pt x="71" y="190"/>
                    <a:pt x="71" y="190"/>
                    <a:pt x="71" y="190"/>
                  </a:cubicBezTo>
                  <a:cubicBezTo>
                    <a:pt x="71" y="173"/>
                    <a:pt x="74" y="158"/>
                    <a:pt x="80" y="144"/>
                  </a:cubicBezTo>
                  <a:cubicBezTo>
                    <a:pt x="89" y="122"/>
                    <a:pt x="104" y="104"/>
                    <a:pt x="123" y="91"/>
                  </a:cubicBezTo>
                  <a:cubicBezTo>
                    <a:pt x="142" y="79"/>
                    <a:pt x="165" y="71"/>
                    <a:pt x="190" y="71"/>
                  </a:cubicBezTo>
                  <a:cubicBezTo>
                    <a:pt x="206" y="71"/>
                    <a:pt x="222" y="74"/>
                    <a:pt x="236" y="80"/>
                  </a:cubicBezTo>
                  <a:cubicBezTo>
                    <a:pt x="257" y="89"/>
                    <a:pt x="275" y="104"/>
                    <a:pt x="288" y="123"/>
                  </a:cubicBezTo>
                  <a:cubicBezTo>
                    <a:pt x="301" y="142"/>
                    <a:pt x="309" y="165"/>
                    <a:pt x="309" y="190"/>
                  </a:cubicBezTo>
                  <a:cubicBezTo>
                    <a:pt x="309" y="206"/>
                    <a:pt x="305" y="222"/>
                    <a:pt x="299" y="236"/>
                  </a:cubicBezTo>
                  <a:cubicBezTo>
                    <a:pt x="290" y="257"/>
                    <a:pt x="275" y="276"/>
                    <a:pt x="256" y="288"/>
                  </a:cubicBezTo>
                  <a:cubicBezTo>
                    <a:pt x="237" y="301"/>
                    <a:pt x="215" y="309"/>
                    <a:pt x="190" y="309"/>
                  </a:cubicBezTo>
                  <a:cubicBezTo>
                    <a:pt x="173" y="309"/>
                    <a:pt x="158" y="305"/>
                    <a:pt x="144" y="299"/>
                  </a:cubicBezTo>
                  <a:cubicBezTo>
                    <a:pt x="122" y="290"/>
                    <a:pt x="104" y="275"/>
                    <a:pt x="91" y="256"/>
                  </a:cubicBezTo>
                  <a:cubicBezTo>
                    <a:pt x="78" y="237"/>
                    <a:pt x="71" y="215"/>
                    <a:pt x="71" y="190"/>
                  </a:cubicBezTo>
                  <a:cubicBezTo>
                    <a:pt x="35" y="190"/>
                    <a:pt x="35" y="190"/>
                    <a:pt x="35" y="190"/>
                  </a:cubicBezTo>
                  <a:cubicBezTo>
                    <a:pt x="0" y="190"/>
                    <a:pt x="0" y="190"/>
                    <a:pt x="0" y="190"/>
                  </a:cubicBezTo>
                  <a:cubicBezTo>
                    <a:pt x="0" y="216"/>
                    <a:pt x="5" y="241"/>
                    <a:pt x="15" y="264"/>
                  </a:cubicBezTo>
                  <a:cubicBezTo>
                    <a:pt x="29" y="298"/>
                    <a:pt x="53" y="327"/>
                    <a:pt x="84" y="347"/>
                  </a:cubicBezTo>
                  <a:cubicBezTo>
                    <a:pt x="114" y="368"/>
                    <a:pt x="151" y="380"/>
                    <a:pt x="190" y="380"/>
                  </a:cubicBezTo>
                  <a:cubicBezTo>
                    <a:pt x="190" y="380"/>
                    <a:pt x="190" y="380"/>
                    <a:pt x="190" y="380"/>
                  </a:cubicBezTo>
                  <a:cubicBezTo>
                    <a:pt x="190" y="380"/>
                    <a:pt x="190" y="380"/>
                    <a:pt x="190" y="380"/>
                  </a:cubicBezTo>
                  <a:cubicBezTo>
                    <a:pt x="216" y="380"/>
                    <a:pt x="241" y="374"/>
                    <a:pt x="264" y="365"/>
                  </a:cubicBezTo>
                  <a:cubicBezTo>
                    <a:pt x="298" y="350"/>
                    <a:pt x="327" y="326"/>
                    <a:pt x="347" y="296"/>
                  </a:cubicBezTo>
                  <a:cubicBezTo>
                    <a:pt x="368" y="266"/>
                    <a:pt x="380" y="229"/>
                    <a:pt x="380" y="190"/>
                  </a:cubicBezTo>
                  <a:cubicBezTo>
                    <a:pt x="380" y="190"/>
                    <a:pt x="380" y="190"/>
                    <a:pt x="380" y="190"/>
                  </a:cubicBezTo>
                  <a:cubicBezTo>
                    <a:pt x="380" y="209"/>
                    <a:pt x="364" y="225"/>
                    <a:pt x="344" y="225"/>
                  </a:cubicBezTo>
                  <a:cubicBezTo>
                    <a:pt x="324" y="225"/>
                    <a:pt x="309" y="209"/>
                    <a:pt x="309" y="190"/>
                  </a:cubicBezTo>
                  <a:cubicBezTo>
                    <a:pt x="309" y="165"/>
                    <a:pt x="301" y="142"/>
                    <a:pt x="288" y="123"/>
                  </a:cubicBezTo>
                  <a:cubicBezTo>
                    <a:pt x="275" y="104"/>
                    <a:pt x="257" y="89"/>
                    <a:pt x="236" y="80"/>
                  </a:cubicBezTo>
                  <a:cubicBezTo>
                    <a:pt x="222" y="74"/>
                    <a:pt x="206" y="71"/>
                    <a:pt x="190" y="71"/>
                  </a:cubicBezTo>
                  <a:cubicBezTo>
                    <a:pt x="170" y="71"/>
                    <a:pt x="154" y="55"/>
                    <a:pt x="154" y="35"/>
                  </a:cubicBezTo>
                  <a:cubicBezTo>
                    <a:pt x="154" y="16"/>
                    <a:pt x="170" y="0"/>
                    <a:pt x="190" y="0"/>
                  </a:cubicBezTo>
                  <a:cubicBezTo>
                    <a:pt x="190" y="0"/>
                    <a:pt x="190" y="0"/>
                    <a:pt x="190" y="0"/>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8" name="Freeform 13">
              <a:extLst>
                <a:ext uri="{FF2B5EF4-FFF2-40B4-BE49-F238E27FC236}">
                  <a16:creationId xmlns:a16="http://schemas.microsoft.com/office/drawing/2014/main" id="{3A599F16-131D-E24F-BAC6-A8F3EB322C79}"/>
                </a:ext>
              </a:extLst>
            </p:cNvPr>
            <p:cNvSpPr>
              <a:spLocks/>
            </p:cNvSpPr>
            <p:nvPr/>
          </p:nvSpPr>
          <p:spPr bwMode="auto">
            <a:xfrm rot="10428744">
              <a:off x="8352678" y="2195883"/>
              <a:ext cx="16921" cy="57598"/>
            </a:xfrm>
            <a:custGeom>
              <a:avLst/>
              <a:gdLst>
                <a:gd name="T0" fmla="*/ 30 w 60"/>
                <a:gd name="T1" fmla="*/ 0 h 206"/>
                <a:gd name="T2" fmla="*/ 0 w 60"/>
                <a:gd name="T3" fmla="*/ 30 h 206"/>
                <a:gd name="T4" fmla="*/ 0 w 60"/>
                <a:gd name="T5" fmla="*/ 176 h 206"/>
                <a:gd name="T6" fmla="*/ 30 w 60"/>
                <a:gd name="T7" fmla="*/ 206 h 206"/>
                <a:gd name="T8" fmla="*/ 60 w 60"/>
                <a:gd name="T9" fmla="*/ 176 h 206"/>
                <a:gd name="T10" fmla="*/ 60 w 60"/>
                <a:gd name="T11" fmla="*/ 30 h 206"/>
                <a:gd name="T12" fmla="*/ 30 w 60"/>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60" h="206">
                  <a:moveTo>
                    <a:pt x="30" y="0"/>
                  </a:moveTo>
                  <a:cubicBezTo>
                    <a:pt x="13" y="0"/>
                    <a:pt x="0" y="13"/>
                    <a:pt x="0" y="30"/>
                  </a:cubicBezTo>
                  <a:cubicBezTo>
                    <a:pt x="0" y="176"/>
                    <a:pt x="0" y="176"/>
                    <a:pt x="0" y="176"/>
                  </a:cubicBezTo>
                  <a:cubicBezTo>
                    <a:pt x="0" y="192"/>
                    <a:pt x="13" y="206"/>
                    <a:pt x="30" y="206"/>
                  </a:cubicBezTo>
                  <a:cubicBezTo>
                    <a:pt x="46" y="206"/>
                    <a:pt x="60" y="192"/>
                    <a:pt x="60" y="176"/>
                  </a:cubicBezTo>
                  <a:cubicBezTo>
                    <a:pt x="60" y="30"/>
                    <a:pt x="60" y="30"/>
                    <a:pt x="60" y="30"/>
                  </a:cubicBezTo>
                  <a:cubicBezTo>
                    <a:pt x="60" y="13"/>
                    <a:pt x="46" y="0"/>
                    <a:pt x="30" y="0"/>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9" name="Freeform 14">
              <a:extLst>
                <a:ext uri="{FF2B5EF4-FFF2-40B4-BE49-F238E27FC236}">
                  <a16:creationId xmlns:a16="http://schemas.microsoft.com/office/drawing/2014/main" id="{029DF28D-F658-E846-9A6E-827EB1D95A60}"/>
                </a:ext>
              </a:extLst>
            </p:cNvPr>
            <p:cNvSpPr>
              <a:spLocks/>
            </p:cNvSpPr>
            <p:nvPr/>
          </p:nvSpPr>
          <p:spPr bwMode="auto">
            <a:xfrm rot="10428744">
              <a:off x="8421306" y="2105580"/>
              <a:ext cx="57923" cy="16596"/>
            </a:xfrm>
            <a:custGeom>
              <a:avLst/>
              <a:gdLst>
                <a:gd name="T0" fmla="*/ 176 w 206"/>
                <a:gd name="T1" fmla="*/ 0 h 60"/>
                <a:gd name="T2" fmla="*/ 30 w 206"/>
                <a:gd name="T3" fmla="*/ 0 h 60"/>
                <a:gd name="T4" fmla="*/ 0 w 206"/>
                <a:gd name="T5" fmla="*/ 30 h 60"/>
                <a:gd name="T6" fmla="*/ 30 w 206"/>
                <a:gd name="T7" fmla="*/ 60 h 60"/>
                <a:gd name="T8" fmla="*/ 176 w 206"/>
                <a:gd name="T9" fmla="*/ 60 h 60"/>
                <a:gd name="T10" fmla="*/ 206 w 206"/>
                <a:gd name="T11" fmla="*/ 30 h 60"/>
                <a:gd name="T12" fmla="*/ 176 w 206"/>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206" h="60">
                  <a:moveTo>
                    <a:pt x="176" y="0"/>
                  </a:moveTo>
                  <a:cubicBezTo>
                    <a:pt x="30" y="0"/>
                    <a:pt x="30" y="0"/>
                    <a:pt x="30" y="0"/>
                  </a:cubicBezTo>
                  <a:cubicBezTo>
                    <a:pt x="13" y="0"/>
                    <a:pt x="0" y="13"/>
                    <a:pt x="0" y="30"/>
                  </a:cubicBezTo>
                  <a:cubicBezTo>
                    <a:pt x="0" y="46"/>
                    <a:pt x="13" y="60"/>
                    <a:pt x="30" y="60"/>
                  </a:cubicBezTo>
                  <a:cubicBezTo>
                    <a:pt x="176" y="60"/>
                    <a:pt x="176" y="60"/>
                    <a:pt x="176" y="60"/>
                  </a:cubicBezTo>
                  <a:cubicBezTo>
                    <a:pt x="192" y="60"/>
                    <a:pt x="206" y="46"/>
                    <a:pt x="206" y="30"/>
                  </a:cubicBezTo>
                  <a:cubicBezTo>
                    <a:pt x="206" y="13"/>
                    <a:pt x="192" y="0"/>
                    <a:pt x="176" y="0"/>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0" name="Freeform 15">
              <a:extLst>
                <a:ext uri="{FF2B5EF4-FFF2-40B4-BE49-F238E27FC236}">
                  <a16:creationId xmlns:a16="http://schemas.microsoft.com/office/drawing/2014/main" id="{91439C00-F01D-EF41-8781-DF7361623AAE}"/>
                </a:ext>
              </a:extLst>
            </p:cNvPr>
            <p:cNvSpPr>
              <a:spLocks/>
            </p:cNvSpPr>
            <p:nvPr/>
          </p:nvSpPr>
          <p:spPr bwMode="auto">
            <a:xfrm rot="10428744">
              <a:off x="8389979" y="2179804"/>
              <a:ext cx="39375" cy="52066"/>
            </a:xfrm>
            <a:custGeom>
              <a:avLst/>
              <a:gdLst>
                <a:gd name="T0" fmla="*/ 34 w 141"/>
                <a:gd name="T1" fmla="*/ 0 h 186"/>
                <a:gd name="T2" fmla="*/ 19 w 141"/>
                <a:gd name="T3" fmla="*/ 4 h 186"/>
                <a:gd name="T4" fmla="*/ 8 w 141"/>
                <a:gd name="T5" fmla="*/ 45 h 186"/>
                <a:gd name="T6" fmla="*/ 81 w 141"/>
                <a:gd name="T7" fmla="*/ 171 h 186"/>
                <a:gd name="T8" fmla="*/ 107 w 141"/>
                <a:gd name="T9" fmla="*/ 186 h 186"/>
                <a:gd name="T10" fmla="*/ 122 w 141"/>
                <a:gd name="T11" fmla="*/ 182 h 186"/>
                <a:gd name="T12" fmla="*/ 133 w 141"/>
                <a:gd name="T13" fmla="*/ 141 h 186"/>
                <a:gd name="T14" fmla="*/ 60 w 141"/>
                <a:gd name="T15" fmla="*/ 15 h 186"/>
                <a:gd name="T16" fmla="*/ 34 w 141"/>
                <a:gd name="T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86">
                  <a:moveTo>
                    <a:pt x="34" y="0"/>
                  </a:moveTo>
                  <a:cubicBezTo>
                    <a:pt x="29" y="0"/>
                    <a:pt x="24" y="1"/>
                    <a:pt x="19" y="4"/>
                  </a:cubicBezTo>
                  <a:cubicBezTo>
                    <a:pt x="5" y="12"/>
                    <a:pt x="0" y="31"/>
                    <a:pt x="8" y="45"/>
                  </a:cubicBezTo>
                  <a:cubicBezTo>
                    <a:pt x="81" y="171"/>
                    <a:pt x="81" y="171"/>
                    <a:pt x="81" y="171"/>
                  </a:cubicBezTo>
                  <a:cubicBezTo>
                    <a:pt x="86" y="181"/>
                    <a:pt x="96" y="186"/>
                    <a:pt x="107" y="186"/>
                  </a:cubicBezTo>
                  <a:cubicBezTo>
                    <a:pt x="112" y="186"/>
                    <a:pt x="117" y="185"/>
                    <a:pt x="122" y="182"/>
                  </a:cubicBezTo>
                  <a:cubicBezTo>
                    <a:pt x="136" y="174"/>
                    <a:pt x="141" y="155"/>
                    <a:pt x="133" y="141"/>
                  </a:cubicBezTo>
                  <a:cubicBezTo>
                    <a:pt x="60" y="15"/>
                    <a:pt x="60" y="15"/>
                    <a:pt x="60" y="15"/>
                  </a:cubicBezTo>
                  <a:cubicBezTo>
                    <a:pt x="54" y="5"/>
                    <a:pt x="44" y="0"/>
                    <a:pt x="34" y="0"/>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1" name="Freeform 16">
              <a:extLst>
                <a:ext uri="{FF2B5EF4-FFF2-40B4-BE49-F238E27FC236}">
                  <a16:creationId xmlns:a16="http://schemas.microsoft.com/office/drawing/2014/main" id="{D2CC288D-9362-E742-BD07-FE124F288E55}"/>
                </a:ext>
              </a:extLst>
            </p:cNvPr>
            <p:cNvSpPr>
              <a:spLocks/>
            </p:cNvSpPr>
            <p:nvPr/>
          </p:nvSpPr>
          <p:spPr bwMode="auto">
            <a:xfrm rot="10428744">
              <a:off x="8415088" y="2146768"/>
              <a:ext cx="54343" cy="37097"/>
            </a:xfrm>
            <a:custGeom>
              <a:avLst/>
              <a:gdLst>
                <a:gd name="T0" fmla="*/ 34 w 194"/>
                <a:gd name="T1" fmla="*/ 0 h 133"/>
                <a:gd name="T2" fmla="*/ 8 w 194"/>
                <a:gd name="T3" fmla="*/ 15 h 133"/>
                <a:gd name="T4" fmla="*/ 19 w 194"/>
                <a:gd name="T5" fmla="*/ 56 h 133"/>
                <a:gd name="T6" fmla="*/ 145 w 194"/>
                <a:gd name="T7" fmla="*/ 129 h 133"/>
                <a:gd name="T8" fmla="*/ 160 w 194"/>
                <a:gd name="T9" fmla="*/ 133 h 133"/>
                <a:gd name="T10" fmla="*/ 186 w 194"/>
                <a:gd name="T11" fmla="*/ 118 h 133"/>
                <a:gd name="T12" fmla="*/ 175 w 194"/>
                <a:gd name="T13" fmla="*/ 77 h 133"/>
                <a:gd name="T14" fmla="*/ 49 w 194"/>
                <a:gd name="T15" fmla="*/ 4 h 133"/>
                <a:gd name="T16" fmla="*/ 34 w 194"/>
                <a:gd name="T1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33">
                  <a:moveTo>
                    <a:pt x="34" y="0"/>
                  </a:moveTo>
                  <a:cubicBezTo>
                    <a:pt x="24" y="0"/>
                    <a:pt x="13" y="5"/>
                    <a:pt x="8" y="15"/>
                  </a:cubicBezTo>
                  <a:cubicBezTo>
                    <a:pt x="0" y="29"/>
                    <a:pt x="4" y="48"/>
                    <a:pt x="19" y="56"/>
                  </a:cubicBezTo>
                  <a:cubicBezTo>
                    <a:pt x="145" y="129"/>
                    <a:pt x="145" y="129"/>
                    <a:pt x="145" y="129"/>
                  </a:cubicBezTo>
                  <a:cubicBezTo>
                    <a:pt x="150" y="132"/>
                    <a:pt x="155" y="133"/>
                    <a:pt x="160" y="133"/>
                  </a:cubicBezTo>
                  <a:cubicBezTo>
                    <a:pt x="170" y="133"/>
                    <a:pt x="181" y="127"/>
                    <a:pt x="186" y="118"/>
                  </a:cubicBezTo>
                  <a:cubicBezTo>
                    <a:pt x="194" y="103"/>
                    <a:pt x="190" y="85"/>
                    <a:pt x="175" y="77"/>
                  </a:cubicBezTo>
                  <a:cubicBezTo>
                    <a:pt x="49" y="4"/>
                    <a:pt x="49" y="4"/>
                    <a:pt x="49" y="4"/>
                  </a:cubicBezTo>
                  <a:cubicBezTo>
                    <a:pt x="44" y="1"/>
                    <a:pt x="39" y="0"/>
                    <a:pt x="34" y="0"/>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2" name="Freeform 17">
              <a:extLst>
                <a:ext uri="{FF2B5EF4-FFF2-40B4-BE49-F238E27FC236}">
                  <a16:creationId xmlns:a16="http://schemas.microsoft.com/office/drawing/2014/main" id="{CFC3C80E-B9B7-BB44-977C-AFC2FEA5DBC0}"/>
                </a:ext>
              </a:extLst>
            </p:cNvPr>
            <p:cNvSpPr>
              <a:spLocks/>
            </p:cNvSpPr>
            <p:nvPr/>
          </p:nvSpPr>
          <p:spPr bwMode="auto">
            <a:xfrm rot="10428744">
              <a:off x="8299393" y="2116997"/>
              <a:ext cx="63455" cy="63130"/>
            </a:xfrm>
            <a:custGeom>
              <a:avLst/>
              <a:gdLst>
                <a:gd name="T0" fmla="*/ 36 w 226"/>
                <a:gd name="T1" fmla="*/ 0 h 225"/>
                <a:gd name="T2" fmla="*/ 36 w 226"/>
                <a:gd name="T3" fmla="*/ 0 h 225"/>
                <a:gd name="T4" fmla="*/ 36 w 226"/>
                <a:gd name="T5" fmla="*/ 0 h 225"/>
                <a:gd name="T6" fmla="*/ 0 w 226"/>
                <a:gd name="T7" fmla="*/ 35 h 225"/>
                <a:gd name="T8" fmla="*/ 36 w 226"/>
                <a:gd name="T9" fmla="*/ 71 h 225"/>
                <a:gd name="T10" fmla="*/ 82 w 226"/>
                <a:gd name="T11" fmla="*/ 80 h 225"/>
                <a:gd name="T12" fmla="*/ 134 w 226"/>
                <a:gd name="T13" fmla="*/ 123 h 225"/>
                <a:gd name="T14" fmla="*/ 155 w 226"/>
                <a:gd name="T15" fmla="*/ 190 h 225"/>
                <a:gd name="T16" fmla="*/ 190 w 226"/>
                <a:gd name="T17" fmla="*/ 225 h 225"/>
                <a:gd name="T18" fmla="*/ 226 w 226"/>
                <a:gd name="T19" fmla="*/ 190 h 225"/>
                <a:gd name="T20" fmla="*/ 211 w 226"/>
                <a:gd name="T21" fmla="*/ 116 h 225"/>
                <a:gd name="T22" fmla="*/ 142 w 226"/>
                <a:gd name="T23" fmla="*/ 32 h 225"/>
                <a:gd name="T24" fmla="*/ 36 w 226"/>
                <a:gd name="T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25">
                  <a:moveTo>
                    <a:pt x="36" y="0"/>
                  </a:moveTo>
                  <a:cubicBezTo>
                    <a:pt x="36" y="0"/>
                    <a:pt x="36" y="0"/>
                    <a:pt x="36" y="0"/>
                  </a:cubicBezTo>
                  <a:cubicBezTo>
                    <a:pt x="36" y="0"/>
                    <a:pt x="36" y="0"/>
                    <a:pt x="36" y="0"/>
                  </a:cubicBezTo>
                  <a:cubicBezTo>
                    <a:pt x="16" y="0"/>
                    <a:pt x="0" y="16"/>
                    <a:pt x="0" y="35"/>
                  </a:cubicBezTo>
                  <a:cubicBezTo>
                    <a:pt x="0" y="55"/>
                    <a:pt x="16" y="71"/>
                    <a:pt x="36" y="71"/>
                  </a:cubicBezTo>
                  <a:cubicBezTo>
                    <a:pt x="52" y="71"/>
                    <a:pt x="68" y="74"/>
                    <a:pt x="82" y="80"/>
                  </a:cubicBezTo>
                  <a:cubicBezTo>
                    <a:pt x="103" y="89"/>
                    <a:pt x="121" y="104"/>
                    <a:pt x="134" y="123"/>
                  </a:cubicBezTo>
                  <a:cubicBezTo>
                    <a:pt x="147" y="142"/>
                    <a:pt x="155" y="165"/>
                    <a:pt x="155" y="190"/>
                  </a:cubicBezTo>
                  <a:cubicBezTo>
                    <a:pt x="155" y="209"/>
                    <a:pt x="170" y="225"/>
                    <a:pt x="190" y="225"/>
                  </a:cubicBezTo>
                  <a:cubicBezTo>
                    <a:pt x="210" y="225"/>
                    <a:pt x="226" y="209"/>
                    <a:pt x="226" y="190"/>
                  </a:cubicBezTo>
                  <a:cubicBezTo>
                    <a:pt x="226" y="164"/>
                    <a:pt x="220" y="139"/>
                    <a:pt x="211" y="116"/>
                  </a:cubicBezTo>
                  <a:cubicBezTo>
                    <a:pt x="196" y="82"/>
                    <a:pt x="172" y="53"/>
                    <a:pt x="142" y="32"/>
                  </a:cubicBezTo>
                  <a:cubicBezTo>
                    <a:pt x="112" y="12"/>
                    <a:pt x="75" y="0"/>
                    <a:pt x="36" y="0"/>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73" name="Group 672">
              <a:extLst>
                <a:ext uri="{FF2B5EF4-FFF2-40B4-BE49-F238E27FC236}">
                  <a16:creationId xmlns:a16="http://schemas.microsoft.com/office/drawing/2014/main" id="{4D0C864D-49A1-2440-8EFE-65EC8896E036}"/>
                </a:ext>
              </a:extLst>
            </p:cNvPr>
            <p:cNvGrpSpPr/>
            <p:nvPr/>
          </p:nvGrpSpPr>
          <p:grpSpPr>
            <a:xfrm>
              <a:off x="7281911" y="3059397"/>
              <a:ext cx="727253" cy="727075"/>
              <a:chOff x="7281911" y="2926389"/>
              <a:chExt cx="727253" cy="727075"/>
            </a:xfrm>
          </p:grpSpPr>
          <p:grpSp>
            <p:nvGrpSpPr>
              <p:cNvPr id="674" name="Group 673">
                <a:extLst>
                  <a:ext uri="{FF2B5EF4-FFF2-40B4-BE49-F238E27FC236}">
                    <a16:creationId xmlns:a16="http://schemas.microsoft.com/office/drawing/2014/main" id="{B9D044C5-CC9C-9A4C-8A92-69B562794C11}"/>
                  </a:ext>
                </a:extLst>
              </p:cNvPr>
              <p:cNvGrpSpPr>
                <a:grpSpLocks noChangeAspect="1"/>
              </p:cNvGrpSpPr>
              <p:nvPr/>
            </p:nvGrpSpPr>
            <p:grpSpPr>
              <a:xfrm>
                <a:off x="7455177" y="3289804"/>
                <a:ext cx="181027" cy="182880"/>
                <a:chOff x="307246" y="2842580"/>
                <a:chExt cx="626841" cy="633255"/>
              </a:xfrm>
              <a:solidFill>
                <a:schemeClr val="accent2"/>
              </a:solidFill>
            </p:grpSpPr>
            <p:sp>
              <p:nvSpPr>
                <p:cNvPr id="691" name="Freeform 32">
                  <a:extLst>
                    <a:ext uri="{FF2B5EF4-FFF2-40B4-BE49-F238E27FC236}">
                      <a16:creationId xmlns:a16="http://schemas.microsoft.com/office/drawing/2014/main" id="{904BA8CE-D42C-EC4D-9CF8-CEBC5D4AAE43}"/>
                    </a:ext>
                  </a:extLst>
                </p:cNvPr>
                <p:cNvSpPr>
                  <a:spLocks/>
                </p:cNvSpPr>
                <p:nvPr/>
              </p:nvSpPr>
              <p:spPr bwMode="auto">
                <a:xfrm>
                  <a:off x="355359" y="3381900"/>
                  <a:ext cx="531990" cy="93935"/>
                </a:xfrm>
                <a:custGeom>
                  <a:avLst/>
                  <a:gdLst>
                    <a:gd name="T0" fmla="*/ 446 w 489"/>
                    <a:gd name="T1" fmla="*/ 0 h 86"/>
                    <a:gd name="T2" fmla="*/ 43 w 489"/>
                    <a:gd name="T3" fmla="*/ 0 h 86"/>
                    <a:gd name="T4" fmla="*/ 43 w 489"/>
                    <a:gd name="T5" fmla="*/ 43 h 86"/>
                    <a:gd name="T6" fmla="*/ 0 w 489"/>
                    <a:gd name="T7" fmla="*/ 86 h 86"/>
                    <a:gd name="T8" fmla="*/ 489 w 489"/>
                    <a:gd name="T9" fmla="*/ 86 h 86"/>
                    <a:gd name="T10" fmla="*/ 446 w 489"/>
                    <a:gd name="T11" fmla="*/ 43 h 86"/>
                    <a:gd name="T12" fmla="*/ 446 w 489"/>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489" h="86">
                      <a:moveTo>
                        <a:pt x="446" y="0"/>
                      </a:moveTo>
                      <a:cubicBezTo>
                        <a:pt x="43" y="0"/>
                        <a:pt x="43" y="0"/>
                        <a:pt x="43" y="0"/>
                      </a:cubicBezTo>
                      <a:cubicBezTo>
                        <a:pt x="43" y="43"/>
                        <a:pt x="43" y="43"/>
                        <a:pt x="43" y="43"/>
                      </a:cubicBezTo>
                      <a:cubicBezTo>
                        <a:pt x="43" y="67"/>
                        <a:pt x="23" y="86"/>
                        <a:pt x="0" y="86"/>
                      </a:cubicBezTo>
                      <a:cubicBezTo>
                        <a:pt x="489" y="86"/>
                        <a:pt x="489" y="86"/>
                        <a:pt x="489" y="86"/>
                      </a:cubicBezTo>
                      <a:cubicBezTo>
                        <a:pt x="465" y="86"/>
                        <a:pt x="446" y="67"/>
                        <a:pt x="446" y="43"/>
                      </a:cubicBezTo>
                      <a:cubicBezTo>
                        <a:pt x="446" y="0"/>
                        <a:pt x="446" y="0"/>
                        <a:pt x="446"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2" name="Freeform 34">
                  <a:extLst>
                    <a:ext uri="{FF2B5EF4-FFF2-40B4-BE49-F238E27FC236}">
                      <a16:creationId xmlns:a16="http://schemas.microsoft.com/office/drawing/2014/main" id="{FEC9951D-3056-F94E-A95B-6F7531BF58CD}"/>
                    </a:ext>
                  </a:extLst>
                </p:cNvPr>
                <p:cNvSpPr>
                  <a:spLocks/>
                </p:cNvSpPr>
                <p:nvPr/>
              </p:nvSpPr>
              <p:spPr bwMode="auto">
                <a:xfrm>
                  <a:off x="307246" y="3230688"/>
                  <a:ext cx="94851" cy="197950"/>
                </a:xfrm>
                <a:custGeom>
                  <a:avLst/>
                  <a:gdLst>
                    <a:gd name="T0" fmla="*/ 43 w 87"/>
                    <a:gd name="T1" fmla="*/ 0 h 182"/>
                    <a:gd name="T2" fmla="*/ 17 w 87"/>
                    <a:gd name="T3" fmla="*/ 10 h 182"/>
                    <a:gd name="T4" fmla="*/ 7 w 87"/>
                    <a:gd name="T5" fmla="*/ 20 h 182"/>
                    <a:gd name="T6" fmla="*/ 0 w 87"/>
                    <a:gd name="T7" fmla="*/ 44 h 182"/>
                    <a:gd name="T8" fmla="*/ 0 w 87"/>
                    <a:gd name="T9" fmla="*/ 182 h 182"/>
                    <a:gd name="T10" fmla="*/ 0 w 87"/>
                    <a:gd name="T11" fmla="*/ 182 h 182"/>
                    <a:gd name="T12" fmla="*/ 43 w 87"/>
                    <a:gd name="T13" fmla="*/ 139 h 182"/>
                    <a:gd name="T14" fmla="*/ 87 w 87"/>
                    <a:gd name="T15" fmla="*/ 139 h 182"/>
                    <a:gd name="T16" fmla="*/ 87 w 87"/>
                    <a:gd name="T17" fmla="*/ 139 h 182"/>
                    <a:gd name="T18" fmla="*/ 87 w 87"/>
                    <a:gd name="T19" fmla="*/ 44 h 182"/>
                    <a:gd name="T20" fmla="*/ 80 w 87"/>
                    <a:gd name="T21" fmla="*/ 20 h 182"/>
                    <a:gd name="T22" fmla="*/ 70 w 87"/>
                    <a:gd name="T23" fmla="*/ 10 h 182"/>
                    <a:gd name="T24" fmla="*/ 43 w 87"/>
                    <a:gd name="T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182">
                      <a:moveTo>
                        <a:pt x="43" y="0"/>
                      </a:moveTo>
                      <a:cubicBezTo>
                        <a:pt x="33" y="0"/>
                        <a:pt x="24" y="4"/>
                        <a:pt x="17" y="10"/>
                      </a:cubicBezTo>
                      <a:cubicBezTo>
                        <a:pt x="13" y="13"/>
                        <a:pt x="10" y="16"/>
                        <a:pt x="7" y="20"/>
                      </a:cubicBezTo>
                      <a:cubicBezTo>
                        <a:pt x="3" y="27"/>
                        <a:pt x="0" y="35"/>
                        <a:pt x="0" y="44"/>
                      </a:cubicBezTo>
                      <a:cubicBezTo>
                        <a:pt x="0" y="182"/>
                        <a:pt x="0" y="182"/>
                        <a:pt x="0" y="182"/>
                      </a:cubicBezTo>
                      <a:cubicBezTo>
                        <a:pt x="0" y="182"/>
                        <a:pt x="0" y="182"/>
                        <a:pt x="0" y="182"/>
                      </a:cubicBezTo>
                      <a:cubicBezTo>
                        <a:pt x="0" y="159"/>
                        <a:pt x="20" y="139"/>
                        <a:pt x="43" y="139"/>
                      </a:cubicBezTo>
                      <a:cubicBezTo>
                        <a:pt x="87" y="139"/>
                        <a:pt x="87" y="139"/>
                        <a:pt x="87" y="139"/>
                      </a:cubicBezTo>
                      <a:cubicBezTo>
                        <a:pt x="87" y="139"/>
                        <a:pt x="87" y="139"/>
                        <a:pt x="87" y="139"/>
                      </a:cubicBezTo>
                      <a:cubicBezTo>
                        <a:pt x="87" y="44"/>
                        <a:pt x="87" y="44"/>
                        <a:pt x="87" y="44"/>
                      </a:cubicBezTo>
                      <a:cubicBezTo>
                        <a:pt x="87" y="35"/>
                        <a:pt x="84" y="27"/>
                        <a:pt x="80" y="20"/>
                      </a:cubicBezTo>
                      <a:cubicBezTo>
                        <a:pt x="77" y="16"/>
                        <a:pt x="74" y="13"/>
                        <a:pt x="70" y="10"/>
                      </a:cubicBezTo>
                      <a:cubicBezTo>
                        <a:pt x="63" y="4"/>
                        <a:pt x="53"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3" name="Freeform 38">
                  <a:extLst>
                    <a:ext uri="{FF2B5EF4-FFF2-40B4-BE49-F238E27FC236}">
                      <a16:creationId xmlns:a16="http://schemas.microsoft.com/office/drawing/2014/main" id="{1BB9F1E2-C645-C24D-B891-7CBC0330A270}"/>
                    </a:ext>
                  </a:extLst>
                </p:cNvPr>
                <p:cNvSpPr>
                  <a:spLocks/>
                </p:cNvSpPr>
                <p:nvPr/>
              </p:nvSpPr>
              <p:spPr bwMode="auto">
                <a:xfrm>
                  <a:off x="307246" y="3381900"/>
                  <a:ext cx="94851" cy="93935"/>
                </a:xfrm>
                <a:custGeom>
                  <a:avLst/>
                  <a:gdLst>
                    <a:gd name="T0" fmla="*/ 87 w 87"/>
                    <a:gd name="T1" fmla="*/ 0 h 86"/>
                    <a:gd name="T2" fmla="*/ 43 w 87"/>
                    <a:gd name="T3" fmla="*/ 0 h 86"/>
                    <a:gd name="T4" fmla="*/ 0 w 87"/>
                    <a:gd name="T5" fmla="*/ 43 h 86"/>
                    <a:gd name="T6" fmla="*/ 0 w 87"/>
                    <a:gd name="T7" fmla="*/ 46 h 86"/>
                    <a:gd name="T8" fmla="*/ 2 w 87"/>
                    <a:gd name="T9" fmla="*/ 57 h 86"/>
                    <a:gd name="T10" fmla="*/ 43 w 87"/>
                    <a:gd name="T11" fmla="*/ 86 h 86"/>
                    <a:gd name="T12" fmla="*/ 44 w 87"/>
                    <a:gd name="T13" fmla="*/ 86 h 86"/>
                    <a:gd name="T14" fmla="*/ 87 w 87"/>
                    <a:gd name="T15" fmla="*/ 43 h 86"/>
                    <a:gd name="T16" fmla="*/ 87 w 87"/>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6">
                      <a:moveTo>
                        <a:pt x="87" y="0"/>
                      </a:moveTo>
                      <a:cubicBezTo>
                        <a:pt x="43" y="0"/>
                        <a:pt x="43" y="0"/>
                        <a:pt x="43" y="0"/>
                      </a:cubicBezTo>
                      <a:cubicBezTo>
                        <a:pt x="20" y="0"/>
                        <a:pt x="0" y="20"/>
                        <a:pt x="0" y="43"/>
                      </a:cubicBezTo>
                      <a:cubicBezTo>
                        <a:pt x="0" y="44"/>
                        <a:pt x="0" y="45"/>
                        <a:pt x="0" y="46"/>
                      </a:cubicBezTo>
                      <a:cubicBezTo>
                        <a:pt x="0" y="49"/>
                        <a:pt x="1" y="53"/>
                        <a:pt x="2" y="57"/>
                      </a:cubicBezTo>
                      <a:cubicBezTo>
                        <a:pt x="8" y="74"/>
                        <a:pt x="24" y="86"/>
                        <a:pt x="43" y="86"/>
                      </a:cubicBezTo>
                      <a:cubicBezTo>
                        <a:pt x="44" y="86"/>
                        <a:pt x="44" y="86"/>
                        <a:pt x="44" y="86"/>
                      </a:cubicBezTo>
                      <a:cubicBezTo>
                        <a:pt x="67" y="86"/>
                        <a:pt x="87" y="67"/>
                        <a:pt x="87" y="43"/>
                      </a:cubicBezTo>
                      <a:cubicBezTo>
                        <a:pt x="87" y="0"/>
                        <a:pt x="87" y="0"/>
                        <a:pt x="87"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4" name="Freeform 40">
                  <a:extLst>
                    <a:ext uri="{FF2B5EF4-FFF2-40B4-BE49-F238E27FC236}">
                      <a16:creationId xmlns:a16="http://schemas.microsoft.com/office/drawing/2014/main" id="{A527D046-C9DE-904A-97E9-E29F622589C4}"/>
                    </a:ext>
                  </a:extLst>
                </p:cNvPr>
                <p:cNvSpPr>
                  <a:spLocks/>
                </p:cNvSpPr>
                <p:nvPr/>
              </p:nvSpPr>
              <p:spPr bwMode="auto">
                <a:xfrm>
                  <a:off x="840611" y="3230688"/>
                  <a:ext cx="93476" cy="197950"/>
                </a:xfrm>
                <a:custGeom>
                  <a:avLst/>
                  <a:gdLst>
                    <a:gd name="T0" fmla="*/ 43 w 86"/>
                    <a:gd name="T1" fmla="*/ 0 h 182"/>
                    <a:gd name="T2" fmla="*/ 12 w 86"/>
                    <a:gd name="T3" fmla="*/ 13 h 182"/>
                    <a:gd name="T4" fmla="*/ 12 w 86"/>
                    <a:gd name="T5" fmla="*/ 13 h 182"/>
                    <a:gd name="T6" fmla="*/ 12 w 86"/>
                    <a:gd name="T7" fmla="*/ 13 h 182"/>
                    <a:gd name="T8" fmla="*/ 8 w 86"/>
                    <a:gd name="T9" fmla="*/ 18 h 182"/>
                    <a:gd name="T10" fmla="*/ 8 w 86"/>
                    <a:gd name="T11" fmla="*/ 18 h 182"/>
                    <a:gd name="T12" fmla="*/ 8 w 86"/>
                    <a:gd name="T13" fmla="*/ 18 h 182"/>
                    <a:gd name="T14" fmla="*/ 0 w 86"/>
                    <a:gd name="T15" fmla="*/ 44 h 182"/>
                    <a:gd name="T16" fmla="*/ 0 w 86"/>
                    <a:gd name="T17" fmla="*/ 139 h 182"/>
                    <a:gd name="T18" fmla="*/ 43 w 86"/>
                    <a:gd name="T19" fmla="*/ 139 h 182"/>
                    <a:gd name="T20" fmla="*/ 86 w 86"/>
                    <a:gd name="T21" fmla="*/ 182 h 182"/>
                    <a:gd name="T22" fmla="*/ 86 w 86"/>
                    <a:gd name="T23" fmla="*/ 182 h 182"/>
                    <a:gd name="T24" fmla="*/ 86 w 86"/>
                    <a:gd name="T25" fmla="*/ 44 h 182"/>
                    <a:gd name="T26" fmla="*/ 43 w 86"/>
                    <a:gd name="T2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82">
                      <a:moveTo>
                        <a:pt x="43" y="0"/>
                      </a:moveTo>
                      <a:cubicBezTo>
                        <a:pt x="31" y="0"/>
                        <a:pt x="20" y="5"/>
                        <a:pt x="12" y="13"/>
                      </a:cubicBezTo>
                      <a:cubicBezTo>
                        <a:pt x="12" y="13"/>
                        <a:pt x="12" y="13"/>
                        <a:pt x="12" y="13"/>
                      </a:cubicBezTo>
                      <a:cubicBezTo>
                        <a:pt x="12" y="13"/>
                        <a:pt x="12" y="13"/>
                        <a:pt x="12" y="13"/>
                      </a:cubicBezTo>
                      <a:cubicBezTo>
                        <a:pt x="11" y="15"/>
                        <a:pt x="10" y="16"/>
                        <a:pt x="8" y="18"/>
                      </a:cubicBezTo>
                      <a:cubicBezTo>
                        <a:pt x="8" y="18"/>
                        <a:pt x="8" y="18"/>
                        <a:pt x="8" y="18"/>
                      </a:cubicBezTo>
                      <a:cubicBezTo>
                        <a:pt x="8" y="18"/>
                        <a:pt x="8" y="18"/>
                        <a:pt x="8" y="18"/>
                      </a:cubicBezTo>
                      <a:cubicBezTo>
                        <a:pt x="3" y="25"/>
                        <a:pt x="0" y="34"/>
                        <a:pt x="0" y="44"/>
                      </a:cubicBezTo>
                      <a:cubicBezTo>
                        <a:pt x="0" y="139"/>
                        <a:pt x="0" y="139"/>
                        <a:pt x="0" y="139"/>
                      </a:cubicBezTo>
                      <a:cubicBezTo>
                        <a:pt x="43" y="139"/>
                        <a:pt x="43" y="139"/>
                        <a:pt x="43" y="139"/>
                      </a:cubicBezTo>
                      <a:cubicBezTo>
                        <a:pt x="67" y="139"/>
                        <a:pt x="86" y="159"/>
                        <a:pt x="86" y="182"/>
                      </a:cubicBezTo>
                      <a:cubicBezTo>
                        <a:pt x="86" y="182"/>
                        <a:pt x="86" y="182"/>
                        <a:pt x="86" y="182"/>
                      </a:cubicBezTo>
                      <a:cubicBezTo>
                        <a:pt x="86" y="44"/>
                        <a:pt x="86" y="44"/>
                        <a:pt x="86" y="44"/>
                      </a:cubicBezTo>
                      <a:cubicBezTo>
                        <a:pt x="86" y="20"/>
                        <a:pt x="67"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5" name="Freeform 42">
                  <a:extLst>
                    <a:ext uri="{FF2B5EF4-FFF2-40B4-BE49-F238E27FC236}">
                      <a16:creationId xmlns:a16="http://schemas.microsoft.com/office/drawing/2014/main" id="{68C4036B-D82A-E143-AC11-D9800A921305}"/>
                    </a:ext>
                  </a:extLst>
                </p:cNvPr>
                <p:cNvSpPr>
                  <a:spLocks/>
                </p:cNvSpPr>
                <p:nvPr/>
              </p:nvSpPr>
              <p:spPr bwMode="auto">
                <a:xfrm>
                  <a:off x="840611" y="3381900"/>
                  <a:ext cx="93476" cy="93935"/>
                </a:xfrm>
                <a:custGeom>
                  <a:avLst/>
                  <a:gdLst>
                    <a:gd name="T0" fmla="*/ 43 w 86"/>
                    <a:gd name="T1" fmla="*/ 0 h 86"/>
                    <a:gd name="T2" fmla="*/ 0 w 86"/>
                    <a:gd name="T3" fmla="*/ 0 h 86"/>
                    <a:gd name="T4" fmla="*/ 0 w 86"/>
                    <a:gd name="T5" fmla="*/ 43 h 86"/>
                    <a:gd name="T6" fmla="*/ 43 w 86"/>
                    <a:gd name="T7" fmla="*/ 86 h 86"/>
                    <a:gd name="T8" fmla="*/ 43 w 86"/>
                    <a:gd name="T9" fmla="*/ 86 h 86"/>
                    <a:gd name="T10" fmla="*/ 85 w 86"/>
                    <a:gd name="T11" fmla="*/ 52 h 86"/>
                    <a:gd name="T12" fmla="*/ 86 w 86"/>
                    <a:gd name="T13" fmla="*/ 43 h 86"/>
                    <a:gd name="T14" fmla="*/ 43 w 86"/>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6">
                      <a:moveTo>
                        <a:pt x="43" y="0"/>
                      </a:moveTo>
                      <a:cubicBezTo>
                        <a:pt x="0" y="0"/>
                        <a:pt x="0" y="0"/>
                        <a:pt x="0" y="0"/>
                      </a:cubicBezTo>
                      <a:cubicBezTo>
                        <a:pt x="0" y="43"/>
                        <a:pt x="0" y="43"/>
                        <a:pt x="0" y="43"/>
                      </a:cubicBezTo>
                      <a:cubicBezTo>
                        <a:pt x="0" y="67"/>
                        <a:pt x="19" y="86"/>
                        <a:pt x="43" y="86"/>
                      </a:cubicBezTo>
                      <a:cubicBezTo>
                        <a:pt x="43" y="86"/>
                        <a:pt x="43" y="86"/>
                        <a:pt x="43" y="86"/>
                      </a:cubicBezTo>
                      <a:cubicBezTo>
                        <a:pt x="64" y="86"/>
                        <a:pt x="81" y="72"/>
                        <a:pt x="85" y="52"/>
                      </a:cubicBezTo>
                      <a:cubicBezTo>
                        <a:pt x="86" y="49"/>
                        <a:pt x="86" y="46"/>
                        <a:pt x="86" y="43"/>
                      </a:cubicBezTo>
                      <a:cubicBezTo>
                        <a:pt x="86" y="20"/>
                        <a:pt x="67"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6" name="Freeform 43">
                  <a:extLst>
                    <a:ext uri="{FF2B5EF4-FFF2-40B4-BE49-F238E27FC236}">
                      <a16:creationId xmlns:a16="http://schemas.microsoft.com/office/drawing/2014/main" id="{5A41ED6F-14F6-564B-929A-1973A92F483E}"/>
                    </a:ext>
                  </a:extLst>
                </p:cNvPr>
                <p:cNvSpPr>
                  <a:spLocks/>
                </p:cNvSpPr>
                <p:nvPr/>
              </p:nvSpPr>
              <p:spPr bwMode="auto">
                <a:xfrm rot="10800000">
                  <a:off x="573929" y="2957133"/>
                  <a:ext cx="93476" cy="356493"/>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7" name="Freeform 46">
                  <a:extLst>
                    <a:ext uri="{FF2B5EF4-FFF2-40B4-BE49-F238E27FC236}">
                      <a16:creationId xmlns:a16="http://schemas.microsoft.com/office/drawing/2014/main" id="{77EA2606-2572-A54D-AB33-0EA3CE6E2207}"/>
                    </a:ext>
                  </a:extLst>
                </p:cNvPr>
                <p:cNvSpPr>
                  <a:spLocks/>
                </p:cNvSpPr>
                <p:nvPr/>
              </p:nvSpPr>
              <p:spPr bwMode="auto">
                <a:xfrm rot="10800000">
                  <a:off x="655492" y="2857701"/>
                  <a:ext cx="169540" cy="237356"/>
                </a:xfrm>
                <a:custGeom>
                  <a:avLst/>
                  <a:gdLst>
                    <a:gd name="T0" fmla="*/ 43 w 156"/>
                    <a:gd name="T1" fmla="*/ 0 h 218"/>
                    <a:gd name="T2" fmla="*/ 13 w 156"/>
                    <a:gd name="T3" fmla="*/ 13 h 218"/>
                    <a:gd name="T4" fmla="*/ 13 w 156"/>
                    <a:gd name="T5" fmla="*/ 13 h 218"/>
                    <a:gd name="T6" fmla="*/ 13 w 156"/>
                    <a:gd name="T7" fmla="*/ 13 h 218"/>
                    <a:gd name="T8" fmla="*/ 7 w 156"/>
                    <a:gd name="T9" fmla="*/ 19 h 218"/>
                    <a:gd name="T10" fmla="*/ 0 w 156"/>
                    <a:gd name="T11" fmla="*/ 43 h 218"/>
                    <a:gd name="T12" fmla="*/ 6 w 156"/>
                    <a:gd name="T13" fmla="*/ 65 h 218"/>
                    <a:gd name="T14" fmla="*/ 13 w 156"/>
                    <a:gd name="T15" fmla="*/ 74 h 218"/>
                    <a:gd name="T16" fmla="*/ 109 w 156"/>
                    <a:gd name="T17" fmla="*/ 170 h 218"/>
                    <a:gd name="T18" fmla="*/ 156 w 156"/>
                    <a:gd name="T19" fmla="*/ 218 h 218"/>
                    <a:gd name="T20" fmla="*/ 145 w 156"/>
                    <a:gd name="T21" fmla="*/ 188 h 218"/>
                    <a:gd name="T22" fmla="*/ 145 w 156"/>
                    <a:gd name="T23" fmla="*/ 188 h 218"/>
                    <a:gd name="T24" fmla="*/ 145 w 156"/>
                    <a:gd name="T25" fmla="*/ 84 h 218"/>
                    <a:gd name="T26" fmla="*/ 145 w 156"/>
                    <a:gd name="T27" fmla="*/ 84 h 218"/>
                    <a:gd name="T28" fmla="*/ 74 w 156"/>
                    <a:gd name="T29" fmla="*/ 13 h 218"/>
                    <a:gd name="T30" fmla="*/ 69 w 156"/>
                    <a:gd name="T31" fmla="*/ 9 h 218"/>
                    <a:gd name="T32" fmla="*/ 43 w 156"/>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18">
                      <a:moveTo>
                        <a:pt x="43" y="0"/>
                      </a:moveTo>
                      <a:cubicBezTo>
                        <a:pt x="32" y="0"/>
                        <a:pt x="21" y="4"/>
                        <a:pt x="13" y="13"/>
                      </a:cubicBezTo>
                      <a:cubicBezTo>
                        <a:pt x="13" y="13"/>
                        <a:pt x="13" y="13"/>
                        <a:pt x="13" y="13"/>
                      </a:cubicBezTo>
                      <a:cubicBezTo>
                        <a:pt x="13" y="13"/>
                        <a:pt x="13" y="13"/>
                        <a:pt x="13" y="13"/>
                      </a:cubicBezTo>
                      <a:cubicBezTo>
                        <a:pt x="11" y="15"/>
                        <a:pt x="9" y="17"/>
                        <a:pt x="7" y="19"/>
                      </a:cubicBezTo>
                      <a:cubicBezTo>
                        <a:pt x="2" y="27"/>
                        <a:pt x="0" y="35"/>
                        <a:pt x="0" y="43"/>
                      </a:cubicBezTo>
                      <a:cubicBezTo>
                        <a:pt x="0" y="51"/>
                        <a:pt x="2" y="58"/>
                        <a:pt x="6" y="65"/>
                      </a:cubicBezTo>
                      <a:cubicBezTo>
                        <a:pt x="8" y="68"/>
                        <a:pt x="10" y="71"/>
                        <a:pt x="13" y="74"/>
                      </a:cubicBezTo>
                      <a:cubicBezTo>
                        <a:pt x="109" y="170"/>
                        <a:pt x="109" y="170"/>
                        <a:pt x="109" y="170"/>
                      </a:cubicBezTo>
                      <a:cubicBezTo>
                        <a:pt x="156" y="218"/>
                        <a:pt x="156" y="218"/>
                        <a:pt x="156" y="218"/>
                      </a:cubicBezTo>
                      <a:cubicBezTo>
                        <a:pt x="149"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2" y="11"/>
                        <a:pt x="71" y="10"/>
                        <a:pt x="69" y="9"/>
                      </a:cubicBezTo>
                      <a:cubicBezTo>
                        <a:pt x="61" y="3"/>
                        <a:pt x="52"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8" name="Freeform 51">
                  <a:extLst>
                    <a:ext uri="{FF2B5EF4-FFF2-40B4-BE49-F238E27FC236}">
                      <a16:creationId xmlns:a16="http://schemas.microsoft.com/office/drawing/2014/main" id="{9EF22455-5DBA-4E4F-89E3-80769EDBE5DF}"/>
                    </a:ext>
                  </a:extLst>
                </p:cNvPr>
                <p:cNvSpPr>
                  <a:spLocks/>
                </p:cNvSpPr>
                <p:nvPr/>
              </p:nvSpPr>
              <p:spPr bwMode="auto">
                <a:xfrm rot="10800000">
                  <a:off x="620667" y="2890692"/>
                  <a:ext cx="46738"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9" name="Freeform 53">
                  <a:extLst>
                    <a:ext uri="{FF2B5EF4-FFF2-40B4-BE49-F238E27FC236}">
                      <a16:creationId xmlns:a16="http://schemas.microsoft.com/office/drawing/2014/main" id="{BACF7FEC-EA8A-3141-9EFB-BE7079A747EA}"/>
                    </a:ext>
                  </a:extLst>
                </p:cNvPr>
                <p:cNvSpPr>
                  <a:spLocks noEditPoints="1"/>
                </p:cNvSpPr>
                <p:nvPr/>
              </p:nvSpPr>
              <p:spPr bwMode="auto">
                <a:xfrm rot="10800000">
                  <a:off x="411720" y="2844870"/>
                  <a:ext cx="243772" cy="250187"/>
                </a:xfrm>
                <a:custGeom>
                  <a:avLst/>
                  <a:gdLst>
                    <a:gd name="T0" fmla="*/ 0 w 224"/>
                    <a:gd name="T1" fmla="*/ 218 h 230"/>
                    <a:gd name="T2" fmla="*/ 0 w 224"/>
                    <a:gd name="T3" fmla="*/ 218 h 230"/>
                    <a:gd name="T4" fmla="*/ 1 w 224"/>
                    <a:gd name="T5" fmla="*/ 218 h 230"/>
                    <a:gd name="T6" fmla="*/ 2 w 224"/>
                    <a:gd name="T7" fmla="*/ 219 h 230"/>
                    <a:gd name="T8" fmla="*/ 21 w 224"/>
                    <a:gd name="T9" fmla="*/ 230 h 230"/>
                    <a:gd name="T10" fmla="*/ 2 w 224"/>
                    <a:gd name="T11" fmla="*/ 219 h 230"/>
                    <a:gd name="T12" fmla="*/ 0 w 224"/>
                    <a:gd name="T13" fmla="*/ 218 h 230"/>
                    <a:gd name="T14" fmla="*/ 177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4 w 224"/>
                    <a:gd name="T27" fmla="*/ 218 h 230"/>
                    <a:gd name="T28" fmla="*/ 135 w 224"/>
                    <a:gd name="T29" fmla="*/ 146 h 230"/>
                    <a:gd name="T30" fmla="*/ 208 w 224"/>
                    <a:gd name="T31" fmla="*/ 74 h 230"/>
                    <a:gd name="T32" fmla="*/ 208 w 224"/>
                    <a:gd name="T33" fmla="*/ 13 h 230"/>
                    <a:gd name="T34" fmla="*/ 204 w 224"/>
                    <a:gd name="T35" fmla="*/ 9 h 230"/>
                    <a:gd name="T36" fmla="*/ 177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1" y="218"/>
                        <a:pt x="1" y="218"/>
                        <a:pt x="1" y="218"/>
                      </a:cubicBezTo>
                      <a:cubicBezTo>
                        <a:pt x="2" y="219"/>
                        <a:pt x="2" y="219"/>
                        <a:pt x="2" y="219"/>
                      </a:cubicBezTo>
                      <a:cubicBezTo>
                        <a:pt x="7" y="224"/>
                        <a:pt x="14" y="228"/>
                        <a:pt x="21" y="230"/>
                      </a:cubicBezTo>
                      <a:cubicBezTo>
                        <a:pt x="14" y="228"/>
                        <a:pt x="7" y="224"/>
                        <a:pt x="2" y="219"/>
                      </a:cubicBezTo>
                      <a:cubicBezTo>
                        <a:pt x="0" y="218"/>
                        <a:pt x="0" y="218"/>
                        <a:pt x="0" y="218"/>
                      </a:cubicBezTo>
                      <a:moveTo>
                        <a:pt x="177" y="0"/>
                      </a:moveTo>
                      <a:cubicBezTo>
                        <a:pt x="166" y="0"/>
                        <a:pt x="155" y="4"/>
                        <a:pt x="146" y="13"/>
                      </a:cubicBezTo>
                      <a:cubicBezTo>
                        <a:pt x="146" y="13"/>
                        <a:pt x="146" y="13"/>
                        <a:pt x="146" y="13"/>
                      </a:cubicBezTo>
                      <a:cubicBezTo>
                        <a:pt x="75" y="84"/>
                        <a:pt x="75" y="84"/>
                        <a:pt x="75" y="84"/>
                      </a:cubicBezTo>
                      <a:cubicBezTo>
                        <a:pt x="75" y="188"/>
                        <a:pt x="75" y="188"/>
                        <a:pt x="75" y="188"/>
                      </a:cubicBezTo>
                      <a:cubicBezTo>
                        <a:pt x="75" y="193"/>
                        <a:pt x="75" y="198"/>
                        <a:pt x="73" y="202"/>
                      </a:cubicBezTo>
                      <a:cubicBezTo>
                        <a:pt x="71" y="208"/>
                        <a:pt x="68" y="213"/>
                        <a:pt x="64" y="218"/>
                      </a:cubicBezTo>
                      <a:cubicBezTo>
                        <a:pt x="135" y="146"/>
                        <a:pt x="135" y="146"/>
                        <a:pt x="135" y="146"/>
                      </a:cubicBezTo>
                      <a:cubicBezTo>
                        <a:pt x="208" y="74"/>
                        <a:pt x="208" y="74"/>
                        <a:pt x="208" y="74"/>
                      </a:cubicBezTo>
                      <a:cubicBezTo>
                        <a:pt x="224" y="57"/>
                        <a:pt x="224" y="30"/>
                        <a:pt x="208" y="13"/>
                      </a:cubicBezTo>
                      <a:cubicBezTo>
                        <a:pt x="206" y="12"/>
                        <a:pt x="205" y="10"/>
                        <a:pt x="204" y="9"/>
                      </a:cubicBezTo>
                      <a:cubicBezTo>
                        <a:pt x="196" y="3"/>
                        <a:pt x="186" y="0"/>
                        <a:pt x="177"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0" name="Freeform 54">
                  <a:extLst>
                    <a:ext uri="{FF2B5EF4-FFF2-40B4-BE49-F238E27FC236}">
                      <a16:creationId xmlns:a16="http://schemas.microsoft.com/office/drawing/2014/main" id="{E5763194-727E-F74F-AC7E-4888EBF63D28}"/>
                    </a:ext>
                  </a:extLst>
                </p:cNvPr>
                <p:cNvSpPr>
                  <a:spLocks/>
                </p:cNvSpPr>
                <p:nvPr/>
              </p:nvSpPr>
              <p:spPr bwMode="auto">
                <a:xfrm rot="10800000">
                  <a:off x="570263" y="2875113"/>
                  <a:ext cx="50404" cy="128759"/>
                </a:xfrm>
                <a:custGeom>
                  <a:avLst/>
                  <a:gdLst>
                    <a:gd name="T0" fmla="*/ 43 w 46"/>
                    <a:gd name="T1" fmla="*/ 0 h 118"/>
                    <a:gd name="T2" fmla="*/ 0 w 46"/>
                    <a:gd name="T3" fmla="*/ 43 h 118"/>
                    <a:gd name="T4" fmla="*/ 31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1" y="74"/>
                        <a:pt x="31" y="74"/>
                        <a:pt x="31" y="74"/>
                      </a:cubicBezTo>
                      <a:cubicBezTo>
                        <a:pt x="43" y="86"/>
                        <a:pt x="46" y="103"/>
                        <a:pt x="41" y="118"/>
                      </a:cubicBezTo>
                      <a:cubicBezTo>
                        <a:pt x="43" y="114"/>
                        <a:pt x="43" y="109"/>
                        <a:pt x="43" y="104"/>
                      </a:cubicBezTo>
                      <a:cubicBezTo>
                        <a:pt x="43" y="0"/>
                        <a:pt x="43"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1" name="Freeform 62">
                  <a:extLst>
                    <a:ext uri="{FF2B5EF4-FFF2-40B4-BE49-F238E27FC236}">
                      <a16:creationId xmlns:a16="http://schemas.microsoft.com/office/drawing/2014/main" id="{820C200F-6BD9-F449-84A5-46F0A7A826EE}"/>
                    </a:ext>
                  </a:extLst>
                </p:cNvPr>
                <p:cNvSpPr>
                  <a:spLocks/>
                </p:cNvSpPr>
                <p:nvPr/>
              </p:nvSpPr>
              <p:spPr bwMode="auto">
                <a:xfrm rot="10800000">
                  <a:off x="570263" y="2842580"/>
                  <a:ext cx="97142" cy="114554"/>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7 w 89"/>
                    <a:gd name="T15" fmla="*/ 104 h 105"/>
                    <a:gd name="T16" fmla="*/ 48 w 89"/>
                    <a:gd name="T17" fmla="*/ 104 h 105"/>
                    <a:gd name="T18" fmla="*/ 52 w 89"/>
                    <a:gd name="T19" fmla="*/ 104 h 105"/>
                    <a:gd name="T20" fmla="*/ 52 w 89"/>
                    <a:gd name="T21" fmla="*/ 104 h 105"/>
                    <a:gd name="T22" fmla="*/ 56 w 89"/>
                    <a:gd name="T23" fmla="*/ 103 h 105"/>
                    <a:gd name="T24" fmla="*/ 84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0" y="104"/>
                        <a:pt x="42" y="105"/>
                        <a:pt x="43" y="105"/>
                      </a:cubicBezTo>
                      <a:cubicBezTo>
                        <a:pt x="45" y="105"/>
                        <a:pt x="46" y="104"/>
                        <a:pt x="47" y="104"/>
                      </a:cubicBezTo>
                      <a:cubicBezTo>
                        <a:pt x="48" y="104"/>
                        <a:pt x="48" y="104"/>
                        <a:pt x="48" y="104"/>
                      </a:cubicBezTo>
                      <a:cubicBezTo>
                        <a:pt x="50" y="104"/>
                        <a:pt x="51" y="104"/>
                        <a:pt x="52" y="104"/>
                      </a:cubicBezTo>
                      <a:cubicBezTo>
                        <a:pt x="52" y="104"/>
                        <a:pt x="52" y="104"/>
                        <a:pt x="52" y="104"/>
                      </a:cubicBezTo>
                      <a:cubicBezTo>
                        <a:pt x="54" y="103"/>
                        <a:pt x="55" y="103"/>
                        <a:pt x="56" y="103"/>
                      </a:cubicBezTo>
                      <a:cubicBezTo>
                        <a:pt x="69" y="98"/>
                        <a:pt x="80" y="88"/>
                        <a:pt x="84" y="75"/>
                      </a:cubicBezTo>
                      <a:cubicBezTo>
                        <a:pt x="89" y="60"/>
                        <a:pt x="86" y="43"/>
                        <a:pt x="74" y="31"/>
                      </a:cubicBezTo>
                      <a:cubicBezTo>
                        <a:pt x="43" y="0"/>
                        <a:pt x="43"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75" name="Group 674">
                <a:extLst>
                  <a:ext uri="{FF2B5EF4-FFF2-40B4-BE49-F238E27FC236}">
                    <a16:creationId xmlns:a16="http://schemas.microsoft.com/office/drawing/2014/main" id="{9E081F91-67E6-DF4D-8F00-544CD2D082DF}"/>
                  </a:ext>
                </a:extLst>
              </p:cNvPr>
              <p:cNvGrpSpPr>
                <a:grpSpLocks noChangeAspect="1"/>
              </p:cNvGrpSpPr>
              <p:nvPr/>
            </p:nvGrpSpPr>
            <p:grpSpPr>
              <a:xfrm rot="10800000">
                <a:off x="7678680" y="3289804"/>
                <a:ext cx="181027" cy="182880"/>
                <a:chOff x="307246" y="2842580"/>
                <a:chExt cx="626841" cy="633255"/>
              </a:xfrm>
              <a:solidFill>
                <a:schemeClr val="accent2"/>
              </a:solidFill>
            </p:grpSpPr>
            <p:sp>
              <p:nvSpPr>
                <p:cNvPr id="680" name="Freeform 32">
                  <a:extLst>
                    <a:ext uri="{FF2B5EF4-FFF2-40B4-BE49-F238E27FC236}">
                      <a16:creationId xmlns:a16="http://schemas.microsoft.com/office/drawing/2014/main" id="{EE3B5304-2965-8945-AB9B-D21A36968CED}"/>
                    </a:ext>
                  </a:extLst>
                </p:cNvPr>
                <p:cNvSpPr>
                  <a:spLocks/>
                </p:cNvSpPr>
                <p:nvPr/>
              </p:nvSpPr>
              <p:spPr bwMode="auto">
                <a:xfrm>
                  <a:off x="355359" y="3381900"/>
                  <a:ext cx="531990" cy="93935"/>
                </a:xfrm>
                <a:custGeom>
                  <a:avLst/>
                  <a:gdLst>
                    <a:gd name="T0" fmla="*/ 446 w 489"/>
                    <a:gd name="T1" fmla="*/ 0 h 86"/>
                    <a:gd name="T2" fmla="*/ 43 w 489"/>
                    <a:gd name="T3" fmla="*/ 0 h 86"/>
                    <a:gd name="T4" fmla="*/ 43 w 489"/>
                    <a:gd name="T5" fmla="*/ 43 h 86"/>
                    <a:gd name="T6" fmla="*/ 0 w 489"/>
                    <a:gd name="T7" fmla="*/ 86 h 86"/>
                    <a:gd name="T8" fmla="*/ 489 w 489"/>
                    <a:gd name="T9" fmla="*/ 86 h 86"/>
                    <a:gd name="T10" fmla="*/ 446 w 489"/>
                    <a:gd name="T11" fmla="*/ 43 h 86"/>
                    <a:gd name="T12" fmla="*/ 446 w 489"/>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489" h="86">
                      <a:moveTo>
                        <a:pt x="446" y="0"/>
                      </a:moveTo>
                      <a:cubicBezTo>
                        <a:pt x="43" y="0"/>
                        <a:pt x="43" y="0"/>
                        <a:pt x="43" y="0"/>
                      </a:cubicBezTo>
                      <a:cubicBezTo>
                        <a:pt x="43" y="43"/>
                        <a:pt x="43" y="43"/>
                        <a:pt x="43" y="43"/>
                      </a:cubicBezTo>
                      <a:cubicBezTo>
                        <a:pt x="43" y="67"/>
                        <a:pt x="23" y="86"/>
                        <a:pt x="0" y="86"/>
                      </a:cubicBezTo>
                      <a:cubicBezTo>
                        <a:pt x="489" y="86"/>
                        <a:pt x="489" y="86"/>
                        <a:pt x="489" y="86"/>
                      </a:cubicBezTo>
                      <a:cubicBezTo>
                        <a:pt x="465" y="86"/>
                        <a:pt x="446" y="67"/>
                        <a:pt x="446" y="43"/>
                      </a:cubicBezTo>
                      <a:cubicBezTo>
                        <a:pt x="446" y="0"/>
                        <a:pt x="446" y="0"/>
                        <a:pt x="446"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1" name="Freeform 34">
                  <a:extLst>
                    <a:ext uri="{FF2B5EF4-FFF2-40B4-BE49-F238E27FC236}">
                      <a16:creationId xmlns:a16="http://schemas.microsoft.com/office/drawing/2014/main" id="{51476026-1829-594E-AD09-526B25D6B35D}"/>
                    </a:ext>
                  </a:extLst>
                </p:cNvPr>
                <p:cNvSpPr>
                  <a:spLocks/>
                </p:cNvSpPr>
                <p:nvPr/>
              </p:nvSpPr>
              <p:spPr bwMode="auto">
                <a:xfrm>
                  <a:off x="307246" y="3230688"/>
                  <a:ext cx="94851" cy="197950"/>
                </a:xfrm>
                <a:custGeom>
                  <a:avLst/>
                  <a:gdLst>
                    <a:gd name="T0" fmla="*/ 43 w 87"/>
                    <a:gd name="T1" fmla="*/ 0 h 182"/>
                    <a:gd name="T2" fmla="*/ 17 w 87"/>
                    <a:gd name="T3" fmla="*/ 10 h 182"/>
                    <a:gd name="T4" fmla="*/ 7 w 87"/>
                    <a:gd name="T5" fmla="*/ 20 h 182"/>
                    <a:gd name="T6" fmla="*/ 0 w 87"/>
                    <a:gd name="T7" fmla="*/ 44 h 182"/>
                    <a:gd name="T8" fmla="*/ 0 w 87"/>
                    <a:gd name="T9" fmla="*/ 182 h 182"/>
                    <a:gd name="T10" fmla="*/ 0 w 87"/>
                    <a:gd name="T11" fmla="*/ 182 h 182"/>
                    <a:gd name="T12" fmla="*/ 43 w 87"/>
                    <a:gd name="T13" fmla="*/ 139 h 182"/>
                    <a:gd name="T14" fmla="*/ 87 w 87"/>
                    <a:gd name="T15" fmla="*/ 139 h 182"/>
                    <a:gd name="T16" fmla="*/ 87 w 87"/>
                    <a:gd name="T17" fmla="*/ 139 h 182"/>
                    <a:gd name="T18" fmla="*/ 87 w 87"/>
                    <a:gd name="T19" fmla="*/ 44 h 182"/>
                    <a:gd name="T20" fmla="*/ 80 w 87"/>
                    <a:gd name="T21" fmla="*/ 20 h 182"/>
                    <a:gd name="T22" fmla="*/ 70 w 87"/>
                    <a:gd name="T23" fmla="*/ 10 h 182"/>
                    <a:gd name="T24" fmla="*/ 43 w 87"/>
                    <a:gd name="T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182">
                      <a:moveTo>
                        <a:pt x="43" y="0"/>
                      </a:moveTo>
                      <a:cubicBezTo>
                        <a:pt x="33" y="0"/>
                        <a:pt x="24" y="4"/>
                        <a:pt x="17" y="10"/>
                      </a:cubicBezTo>
                      <a:cubicBezTo>
                        <a:pt x="13" y="13"/>
                        <a:pt x="10" y="16"/>
                        <a:pt x="7" y="20"/>
                      </a:cubicBezTo>
                      <a:cubicBezTo>
                        <a:pt x="3" y="27"/>
                        <a:pt x="0" y="35"/>
                        <a:pt x="0" y="44"/>
                      </a:cubicBezTo>
                      <a:cubicBezTo>
                        <a:pt x="0" y="182"/>
                        <a:pt x="0" y="182"/>
                        <a:pt x="0" y="182"/>
                      </a:cubicBezTo>
                      <a:cubicBezTo>
                        <a:pt x="0" y="182"/>
                        <a:pt x="0" y="182"/>
                        <a:pt x="0" y="182"/>
                      </a:cubicBezTo>
                      <a:cubicBezTo>
                        <a:pt x="0" y="159"/>
                        <a:pt x="20" y="139"/>
                        <a:pt x="43" y="139"/>
                      </a:cubicBezTo>
                      <a:cubicBezTo>
                        <a:pt x="87" y="139"/>
                        <a:pt x="87" y="139"/>
                        <a:pt x="87" y="139"/>
                      </a:cubicBezTo>
                      <a:cubicBezTo>
                        <a:pt x="87" y="139"/>
                        <a:pt x="87" y="139"/>
                        <a:pt x="87" y="139"/>
                      </a:cubicBezTo>
                      <a:cubicBezTo>
                        <a:pt x="87" y="44"/>
                        <a:pt x="87" y="44"/>
                        <a:pt x="87" y="44"/>
                      </a:cubicBezTo>
                      <a:cubicBezTo>
                        <a:pt x="87" y="35"/>
                        <a:pt x="84" y="27"/>
                        <a:pt x="80" y="20"/>
                      </a:cubicBezTo>
                      <a:cubicBezTo>
                        <a:pt x="77" y="16"/>
                        <a:pt x="74" y="13"/>
                        <a:pt x="70" y="10"/>
                      </a:cubicBezTo>
                      <a:cubicBezTo>
                        <a:pt x="63" y="4"/>
                        <a:pt x="53"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2" name="Freeform 38">
                  <a:extLst>
                    <a:ext uri="{FF2B5EF4-FFF2-40B4-BE49-F238E27FC236}">
                      <a16:creationId xmlns:a16="http://schemas.microsoft.com/office/drawing/2014/main" id="{C841C49D-4B46-8A4E-9775-312D0BAF9EB5}"/>
                    </a:ext>
                  </a:extLst>
                </p:cNvPr>
                <p:cNvSpPr>
                  <a:spLocks/>
                </p:cNvSpPr>
                <p:nvPr/>
              </p:nvSpPr>
              <p:spPr bwMode="auto">
                <a:xfrm>
                  <a:off x="307246" y="3381900"/>
                  <a:ext cx="94851" cy="93935"/>
                </a:xfrm>
                <a:custGeom>
                  <a:avLst/>
                  <a:gdLst>
                    <a:gd name="T0" fmla="*/ 87 w 87"/>
                    <a:gd name="T1" fmla="*/ 0 h 86"/>
                    <a:gd name="T2" fmla="*/ 43 w 87"/>
                    <a:gd name="T3" fmla="*/ 0 h 86"/>
                    <a:gd name="T4" fmla="*/ 0 w 87"/>
                    <a:gd name="T5" fmla="*/ 43 h 86"/>
                    <a:gd name="T6" fmla="*/ 0 w 87"/>
                    <a:gd name="T7" fmla="*/ 46 h 86"/>
                    <a:gd name="T8" fmla="*/ 2 w 87"/>
                    <a:gd name="T9" fmla="*/ 57 h 86"/>
                    <a:gd name="T10" fmla="*/ 43 w 87"/>
                    <a:gd name="T11" fmla="*/ 86 h 86"/>
                    <a:gd name="T12" fmla="*/ 44 w 87"/>
                    <a:gd name="T13" fmla="*/ 86 h 86"/>
                    <a:gd name="T14" fmla="*/ 87 w 87"/>
                    <a:gd name="T15" fmla="*/ 43 h 86"/>
                    <a:gd name="T16" fmla="*/ 87 w 87"/>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6">
                      <a:moveTo>
                        <a:pt x="87" y="0"/>
                      </a:moveTo>
                      <a:cubicBezTo>
                        <a:pt x="43" y="0"/>
                        <a:pt x="43" y="0"/>
                        <a:pt x="43" y="0"/>
                      </a:cubicBezTo>
                      <a:cubicBezTo>
                        <a:pt x="20" y="0"/>
                        <a:pt x="0" y="20"/>
                        <a:pt x="0" y="43"/>
                      </a:cubicBezTo>
                      <a:cubicBezTo>
                        <a:pt x="0" y="44"/>
                        <a:pt x="0" y="45"/>
                        <a:pt x="0" y="46"/>
                      </a:cubicBezTo>
                      <a:cubicBezTo>
                        <a:pt x="0" y="49"/>
                        <a:pt x="1" y="53"/>
                        <a:pt x="2" y="57"/>
                      </a:cubicBezTo>
                      <a:cubicBezTo>
                        <a:pt x="8" y="74"/>
                        <a:pt x="24" y="86"/>
                        <a:pt x="43" y="86"/>
                      </a:cubicBezTo>
                      <a:cubicBezTo>
                        <a:pt x="44" y="86"/>
                        <a:pt x="44" y="86"/>
                        <a:pt x="44" y="86"/>
                      </a:cubicBezTo>
                      <a:cubicBezTo>
                        <a:pt x="67" y="86"/>
                        <a:pt x="87" y="67"/>
                        <a:pt x="87" y="43"/>
                      </a:cubicBezTo>
                      <a:cubicBezTo>
                        <a:pt x="87" y="0"/>
                        <a:pt x="87" y="0"/>
                        <a:pt x="87"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3" name="Freeform 40">
                  <a:extLst>
                    <a:ext uri="{FF2B5EF4-FFF2-40B4-BE49-F238E27FC236}">
                      <a16:creationId xmlns:a16="http://schemas.microsoft.com/office/drawing/2014/main" id="{65D20CD2-7B13-0443-8F65-4E61040F49C2}"/>
                    </a:ext>
                  </a:extLst>
                </p:cNvPr>
                <p:cNvSpPr>
                  <a:spLocks/>
                </p:cNvSpPr>
                <p:nvPr/>
              </p:nvSpPr>
              <p:spPr bwMode="auto">
                <a:xfrm>
                  <a:off x="840611" y="3230688"/>
                  <a:ext cx="93476" cy="197950"/>
                </a:xfrm>
                <a:custGeom>
                  <a:avLst/>
                  <a:gdLst>
                    <a:gd name="T0" fmla="*/ 43 w 86"/>
                    <a:gd name="T1" fmla="*/ 0 h 182"/>
                    <a:gd name="T2" fmla="*/ 12 w 86"/>
                    <a:gd name="T3" fmla="*/ 13 h 182"/>
                    <a:gd name="T4" fmla="*/ 12 w 86"/>
                    <a:gd name="T5" fmla="*/ 13 h 182"/>
                    <a:gd name="T6" fmla="*/ 12 w 86"/>
                    <a:gd name="T7" fmla="*/ 13 h 182"/>
                    <a:gd name="T8" fmla="*/ 8 w 86"/>
                    <a:gd name="T9" fmla="*/ 18 h 182"/>
                    <a:gd name="T10" fmla="*/ 8 w 86"/>
                    <a:gd name="T11" fmla="*/ 18 h 182"/>
                    <a:gd name="T12" fmla="*/ 8 w 86"/>
                    <a:gd name="T13" fmla="*/ 18 h 182"/>
                    <a:gd name="T14" fmla="*/ 0 w 86"/>
                    <a:gd name="T15" fmla="*/ 44 h 182"/>
                    <a:gd name="T16" fmla="*/ 0 w 86"/>
                    <a:gd name="T17" fmla="*/ 139 h 182"/>
                    <a:gd name="T18" fmla="*/ 43 w 86"/>
                    <a:gd name="T19" fmla="*/ 139 h 182"/>
                    <a:gd name="T20" fmla="*/ 86 w 86"/>
                    <a:gd name="T21" fmla="*/ 182 h 182"/>
                    <a:gd name="T22" fmla="*/ 86 w 86"/>
                    <a:gd name="T23" fmla="*/ 182 h 182"/>
                    <a:gd name="T24" fmla="*/ 86 w 86"/>
                    <a:gd name="T25" fmla="*/ 44 h 182"/>
                    <a:gd name="T26" fmla="*/ 43 w 86"/>
                    <a:gd name="T2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82">
                      <a:moveTo>
                        <a:pt x="43" y="0"/>
                      </a:moveTo>
                      <a:cubicBezTo>
                        <a:pt x="31" y="0"/>
                        <a:pt x="20" y="5"/>
                        <a:pt x="12" y="13"/>
                      </a:cubicBezTo>
                      <a:cubicBezTo>
                        <a:pt x="12" y="13"/>
                        <a:pt x="12" y="13"/>
                        <a:pt x="12" y="13"/>
                      </a:cubicBezTo>
                      <a:cubicBezTo>
                        <a:pt x="12" y="13"/>
                        <a:pt x="12" y="13"/>
                        <a:pt x="12" y="13"/>
                      </a:cubicBezTo>
                      <a:cubicBezTo>
                        <a:pt x="11" y="15"/>
                        <a:pt x="10" y="16"/>
                        <a:pt x="8" y="18"/>
                      </a:cubicBezTo>
                      <a:cubicBezTo>
                        <a:pt x="8" y="18"/>
                        <a:pt x="8" y="18"/>
                        <a:pt x="8" y="18"/>
                      </a:cubicBezTo>
                      <a:cubicBezTo>
                        <a:pt x="8" y="18"/>
                        <a:pt x="8" y="18"/>
                        <a:pt x="8" y="18"/>
                      </a:cubicBezTo>
                      <a:cubicBezTo>
                        <a:pt x="3" y="25"/>
                        <a:pt x="0" y="34"/>
                        <a:pt x="0" y="44"/>
                      </a:cubicBezTo>
                      <a:cubicBezTo>
                        <a:pt x="0" y="139"/>
                        <a:pt x="0" y="139"/>
                        <a:pt x="0" y="139"/>
                      </a:cubicBezTo>
                      <a:cubicBezTo>
                        <a:pt x="43" y="139"/>
                        <a:pt x="43" y="139"/>
                        <a:pt x="43" y="139"/>
                      </a:cubicBezTo>
                      <a:cubicBezTo>
                        <a:pt x="67" y="139"/>
                        <a:pt x="86" y="159"/>
                        <a:pt x="86" y="182"/>
                      </a:cubicBezTo>
                      <a:cubicBezTo>
                        <a:pt x="86" y="182"/>
                        <a:pt x="86" y="182"/>
                        <a:pt x="86" y="182"/>
                      </a:cubicBezTo>
                      <a:cubicBezTo>
                        <a:pt x="86" y="44"/>
                        <a:pt x="86" y="44"/>
                        <a:pt x="86" y="44"/>
                      </a:cubicBezTo>
                      <a:cubicBezTo>
                        <a:pt x="86" y="20"/>
                        <a:pt x="67"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4" name="Freeform 42">
                  <a:extLst>
                    <a:ext uri="{FF2B5EF4-FFF2-40B4-BE49-F238E27FC236}">
                      <a16:creationId xmlns:a16="http://schemas.microsoft.com/office/drawing/2014/main" id="{306B83FA-85EE-B94C-A77C-2C68E317F6D1}"/>
                    </a:ext>
                  </a:extLst>
                </p:cNvPr>
                <p:cNvSpPr>
                  <a:spLocks/>
                </p:cNvSpPr>
                <p:nvPr/>
              </p:nvSpPr>
              <p:spPr bwMode="auto">
                <a:xfrm>
                  <a:off x="840611" y="3381900"/>
                  <a:ext cx="93476" cy="93935"/>
                </a:xfrm>
                <a:custGeom>
                  <a:avLst/>
                  <a:gdLst>
                    <a:gd name="T0" fmla="*/ 43 w 86"/>
                    <a:gd name="T1" fmla="*/ 0 h 86"/>
                    <a:gd name="T2" fmla="*/ 0 w 86"/>
                    <a:gd name="T3" fmla="*/ 0 h 86"/>
                    <a:gd name="T4" fmla="*/ 0 w 86"/>
                    <a:gd name="T5" fmla="*/ 43 h 86"/>
                    <a:gd name="T6" fmla="*/ 43 w 86"/>
                    <a:gd name="T7" fmla="*/ 86 h 86"/>
                    <a:gd name="T8" fmla="*/ 43 w 86"/>
                    <a:gd name="T9" fmla="*/ 86 h 86"/>
                    <a:gd name="T10" fmla="*/ 85 w 86"/>
                    <a:gd name="T11" fmla="*/ 52 h 86"/>
                    <a:gd name="T12" fmla="*/ 86 w 86"/>
                    <a:gd name="T13" fmla="*/ 43 h 86"/>
                    <a:gd name="T14" fmla="*/ 43 w 86"/>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6">
                      <a:moveTo>
                        <a:pt x="43" y="0"/>
                      </a:moveTo>
                      <a:cubicBezTo>
                        <a:pt x="0" y="0"/>
                        <a:pt x="0" y="0"/>
                        <a:pt x="0" y="0"/>
                      </a:cubicBezTo>
                      <a:cubicBezTo>
                        <a:pt x="0" y="43"/>
                        <a:pt x="0" y="43"/>
                        <a:pt x="0" y="43"/>
                      </a:cubicBezTo>
                      <a:cubicBezTo>
                        <a:pt x="0" y="67"/>
                        <a:pt x="19" y="86"/>
                        <a:pt x="43" y="86"/>
                      </a:cubicBezTo>
                      <a:cubicBezTo>
                        <a:pt x="43" y="86"/>
                        <a:pt x="43" y="86"/>
                        <a:pt x="43" y="86"/>
                      </a:cubicBezTo>
                      <a:cubicBezTo>
                        <a:pt x="64" y="86"/>
                        <a:pt x="81" y="72"/>
                        <a:pt x="85" y="52"/>
                      </a:cubicBezTo>
                      <a:cubicBezTo>
                        <a:pt x="86" y="49"/>
                        <a:pt x="86" y="46"/>
                        <a:pt x="86" y="43"/>
                      </a:cubicBezTo>
                      <a:cubicBezTo>
                        <a:pt x="86" y="20"/>
                        <a:pt x="67"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5" name="Freeform 43">
                  <a:extLst>
                    <a:ext uri="{FF2B5EF4-FFF2-40B4-BE49-F238E27FC236}">
                      <a16:creationId xmlns:a16="http://schemas.microsoft.com/office/drawing/2014/main" id="{37E9BDC3-B8D3-F648-B254-643F274D9648}"/>
                    </a:ext>
                  </a:extLst>
                </p:cNvPr>
                <p:cNvSpPr>
                  <a:spLocks/>
                </p:cNvSpPr>
                <p:nvPr/>
              </p:nvSpPr>
              <p:spPr bwMode="auto">
                <a:xfrm rot="10800000">
                  <a:off x="573929" y="2957133"/>
                  <a:ext cx="93476" cy="356493"/>
                </a:xfrm>
                <a:custGeom>
                  <a:avLst/>
                  <a:gdLst>
                    <a:gd name="T0" fmla="*/ 43 w 86"/>
                    <a:gd name="T1" fmla="*/ 0 h 328"/>
                    <a:gd name="T2" fmla="*/ 0 w 86"/>
                    <a:gd name="T3" fmla="*/ 43 h 328"/>
                    <a:gd name="T4" fmla="*/ 0 w 86"/>
                    <a:gd name="T5" fmla="*/ 285 h 328"/>
                    <a:gd name="T6" fmla="*/ 43 w 86"/>
                    <a:gd name="T7" fmla="*/ 328 h 328"/>
                    <a:gd name="T8" fmla="*/ 86 w 86"/>
                    <a:gd name="T9" fmla="*/ 285 h 328"/>
                    <a:gd name="T10" fmla="*/ 86 w 86"/>
                    <a:gd name="T11" fmla="*/ 43 h 328"/>
                    <a:gd name="T12" fmla="*/ 43 w 8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6" h="328">
                      <a:moveTo>
                        <a:pt x="43" y="0"/>
                      </a:moveTo>
                      <a:cubicBezTo>
                        <a:pt x="19" y="0"/>
                        <a:pt x="0" y="19"/>
                        <a:pt x="0" y="43"/>
                      </a:cubicBezTo>
                      <a:cubicBezTo>
                        <a:pt x="0" y="285"/>
                        <a:pt x="0" y="285"/>
                        <a:pt x="0" y="285"/>
                      </a:cubicBezTo>
                      <a:cubicBezTo>
                        <a:pt x="43" y="328"/>
                        <a:pt x="43" y="328"/>
                        <a:pt x="43" y="328"/>
                      </a:cubicBezTo>
                      <a:cubicBezTo>
                        <a:pt x="86" y="285"/>
                        <a:pt x="86" y="285"/>
                        <a:pt x="86" y="285"/>
                      </a:cubicBezTo>
                      <a:cubicBezTo>
                        <a:pt x="86" y="43"/>
                        <a:pt x="86" y="43"/>
                        <a:pt x="86" y="43"/>
                      </a:cubicBezTo>
                      <a:cubicBezTo>
                        <a:pt x="86" y="19"/>
                        <a:pt x="67"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6" name="Freeform 46">
                  <a:extLst>
                    <a:ext uri="{FF2B5EF4-FFF2-40B4-BE49-F238E27FC236}">
                      <a16:creationId xmlns:a16="http://schemas.microsoft.com/office/drawing/2014/main" id="{0763BD32-5357-D340-8912-E66ECB251D11}"/>
                    </a:ext>
                  </a:extLst>
                </p:cNvPr>
                <p:cNvSpPr>
                  <a:spLocks/>
                </p:cNvSpPr>
                <p:nvPr/>
              </p:nvSpPr>
              <p:spPr bwMode="auto">
                <a:xfrm rot="10800000">
                  <a:off x="655492" y="2857701"/>
                  <a:ext cx="169540" cy="237356"/>
                </a:xfrm>
                <a:custGeom>
                  <a:avLst/>
                  <a:gdLst>
                    <a:gd name="T0" fmla="*/ 43 w 156"/>
                    <a:gd name="T1" fmla="*/ 0 h 218"/>
                    <a:gd name="T2" fmla="*/ 13 w 156"/>
                    <a:gd name="T3" fmla="*/ 13 h 218"/>
                    <a:gd name="T4" fmla="*/ 13 w 156"/>
                    <a:gd name="T5" fmla="*/ 13 h 218"/>
                    <a:gd name="T6" fmla="*/ 13 w 156"/>
                    <a:gd name="T7" fmla="*/ 13 h 218"/>
                    <a:gd name="T8" fmla="*/ 7 w 156"/>
                    <a:gd name="T9" fmla="*/ 19 h 218"/>
                    <a:gd name="T10" fmla="*/ 0 w 156"/>
                    <a:gd name="T11" fmla="*/ 43 h 218"/>
                    <a:gd name="T12" fmla="*/ 6 w 156"/>
                    <a:gd name="T13" fmla="*/ 65 h 218"/>
                    <a:gd name="T14" fmla="*/ 13 w 156"/>
                    <a:gd name="T15" fmla="*/ 74 h 218"/>
                    <a:gd name="T16" fmla="*/ 109 w 156"/>
                    <a:gd name="T17" fmla="*/ 170 h 218"/>
                    <a:gd name="T18" fmla="*/ 156 w 156"/>
                    <a:gd name="T19" fmla="*/ 218 h 218"/>
                    <a:gd name="T20" fmla="*/ 145 w 156"/>
                    <a:gd name="T21" fmla="*/ 188 h 218"/>
                    <a:gd name="T22" fmla="*/ 145 w 156"/>
                    <a:gd name="T23" fmla="*/ 188 h 218"/>
                    <a:gd name="T24" fmla="*/ 145 w 156"/>
                    <a:gd name="T25" fmla="*/ 84 h 218"/>
                    <a:gd name="T26" fmla="*/ 145 w 156"/>
                    <a:gd name="T27" fmla="*/ 84 h 218"/>
                    <a:gd name="T28" fmla="*/ 74 w 156"/>
                    <a:gd name="T29" fmla="*/ 13 h 218"/>
                    <a:gd name="T30" fmla="*/ 69 w 156"/>
                    <a:gd name="T31" fmla="*/ 9 h 218"/>
                    <a:gd name="T32" fmla="*/ 43 w 156"/>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18">
                      <a:moveTo>
                        <a:pt x="43" y="0"/>
                      </a:moveTo>
                      <a:cubicBezTo>
                        <a:pt x="32" y="0"/>
                        <a:pt x="21" y="4"/>
                        <a:pt x="13" y="13"/>
                      </a:cubicBezTo>
                      <a:cubicBezTo>
                        <a:pt x="13" y="13"/>
                        <a:pt x="13" y="13"/>
                        <a:pt x="13" y="13"/>
                      </a:cubicBezTo>
                      <a:cubicBezTo>
                        <a:pt x="13" y="13"/>
                        <a:pt x="13" y="13"/>
                        <a:pt x="13" y="13"/>
                      </a:cubicBezTo>
                      <a:cubicBezTo>
                        <a:pt x="11" y="15"/>
                        <a:pt x="9" y="17"/>
                        <a:pt x="7" y="19"/>
                      </a:cubicBezTo>
                      <a:cubicBezTo>
                        <a:pt x="2" y="27"/>
                        <a:pt x="0" y="35"/>
                        <a:pt x="0" y="43"/>
                      </a:cubicBezTo>
                      <a:cubicBezTo>
                        <a:pt x="0" y="51"/>
                        <a:pt x="2" y="58"/>
                        <a:pt x="6" y="65"/>
                      </a:cubicBezTo>
                      <a:cubicBezTo>
                        <a:pt x="8" y="68"/>
                        <a:pt x="10" y="71"/>
                        <a:pt x="13" y="74"/>
                      </a:cubicBezTo>
                      <a:cubicBezTo>
                        <a:pt x="109" y="170"/>
                        <a:pt x="109" y="170"/>
                        <a:pt x="109" y="170"/>
                      </a:cubicBezTo>
                      <a:cubicBezTo>
                        <a:pt x="156" y="218"/>
                        <a:pt x="156" y="218"/>
                        <a:pt x="156" y="218"/>
                      </a:cubicBezTo>
                      <a:cubicBezTo>
                        <a:pt x="149" y="209"/>
                        <a:pt x="145" y="199"/>
                        <a:pt x="145" y="188"/>
                      </a:cubicBezTo>
                      <a:cubicBezTo>
                        <a:pt x="145" y="188"/>
                        <a:pt x="145" y="188"/>
                        <a:pt x="145" y="188"/>
                      </a:cubicBezTo>
                      <a:cubicBezTo>
                        <a:pt x="145" y="84"/>
                        <a:pt x="145" y="84"/>
                        <a:pt x="145" y="84"/>
                      </a:cubicBezTo>
                      <a:cubicBezTo>
                        <a:pt x="145" y="84"/>
                        <a:pt x="145" y="84"/>
                        <a:pt x="145" y="84"/>
                      </a:cubicBezTo>
                      <a:cubicBezTo>
                        <a:pt x="74" y="13"/>
                        <a:pt x="74" y="13"/>
                        <a:pt x="74" y="13"/>
                      </a:cubicBezTo>
                      <a:cubicBezTo>
                        <a:pt x="72" y="11"/>
                        <a:pt x="71" y="10"/>
                        <a:pt x="69" y="9"/>
                      </a:cubicBezTo>
                      <a:cubicBezTo>
                        <a:pt x="61" y="3"/>
                        <a:pt x="52"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7" name="Freeform 51">
                  <a:extLst>
                    <a:ext uri="{FF2B5EF4-FFF2-40B4-BE49-F238E27FC236}">
                      <a16:creationId xmlns:a16="http://schemas.microsoft.com/office/drawing/2014/main" id="{96090CDA-266E-0148-A6F7-445769025189}"/>
                    </a:ext>
                  </a:extLst>
                </p:cNvPr>
                <p:cNvSpPr>
                  <a:spLocks/>
                </p:cNvSpPr>
                <p:nvPr/>
              </p:nvSpPr>
              <p:spPr bwMode="auto">
                <a:xfrm rot="10800000">
                  <a:off x="620667" y="2890692"/>
                  <a:ext cx="46738" cy="113180"/>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8" name="Freeform 53">
                  <a:extLst>
                    <a:ext uri="{FF2B5EF4-FFF2-40B4-BE49-F238E27FC236}">
                      <a16:creationId xmlns:a16="http://schemas.microsoft.com/office/drawing/2014/main" id="{0CDA9189-3D68-4E43-9EA1-BED86991D1D5}"/>
                    </a:ext>
                  </a:extLst>
                </p:cNvPr>
                <p:cNvSpPr>
                  <a:spLocks noEditPoints="1"/>
                </p:cNvSpPr>
                <p:nvPr/>
              </p:nvSpPr>
              <p:spPr bwMode="auto">
                <a:xfrm rot="10800000">
                  <a:off x="411720" y="2844870"/>
                  <a:ext cx="243772" cy="250187"/>
                </a:xfrm>
                <a:custGeom>
                  <a:avLst/>
                  <a:gdLst>
                    <a:gd name="T0" fmla="*/ 0 w 224"/>
                    <a:gd name="T1" fmla="*/ 218 h 230"/>
                    <a:gd name="T2" fmla="*/ 0 w 224"/>
                    <a:gd name="T3" fmla="*/ 218 h 230"/>
                    <a:gd name="T4" fmla="*/ 1 w 224"/>
                    <a:gd name="T5" fmla="*/ 218 h 230"/>
                    <a:gd name="T6" fmla="*/ 2 w 224"/>
                    <a:gd name="T7" fmla="*/ 219 h 230"/>
                    <a:gd name="T8" fmla="*/ 21 w 224"/>
                    <a:gd name="T9" fmla="*/ 230 h 230"/>
                    <a:gd name="T10" fmla="*/ 2 w 224"/>
                    <a:gd name="T11" fmla="*/ 219 h 230"/>
                    <a:gd name="T12" fmla="*/ 0 w 224"/>
                    <a:gd name="T13" fmla="*/ 218 h 230"/>
                    <a:gd name="T14" fmla="*/ 177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4 w 224"/>
                    <a:gd name="T27" fmla="*/ 218 h 230"/>
                    <a:gd name="T28" fmla="*/ 135 w 224"/>
                    <a:gd name="T29" fmla="*/ 146 h 230"/>
                    <a:gd name="T30" fmla="*/ 208 w 224"/>
                    <a:gd name="T31" fmla="*/ 74 h 230"/>
                    <a:gd name="T32" fmla="*/ 208 w 224"/>
                    <a:gd name="T33" fmla="*/ 13 h 230"/>
                    <a:gd name="T34" fmla="*/ 204 w 224"/>
                    <a:gd name="T35" fmla="*/ 9 h 230"/>
                    <a:gd name="T36" fmla="*/ 177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1" y="218"/>
                        <a:pt x="1" y="218"/>
                        <a:pt x="1" y="218"/>
                      </a:cubicBezTo>
                      <a:cubicBezTo>
                        <a:pt x="2" y="219"/>
                        <a:pt x="2" y="219"/>
                        <a:pt x="2" y="219"/>
                      </a:cubicBezTo>
                      <a:cubicBezTo>
                        <a:pt x="7" y="224"/>
                        <a:pt x="14" y="228"/>
                        <a:pt x="21" y="230"/>
                      </a:cubicBezTo>
                      <a:cubicBezTo>
                        <a:pt x="14" y="228"/>
                        <a:pt x="7" y="224"/>
                        <a:pt x="2" y="219"/>
                      </a:cubicBezTo>
                      <a:cubicBezTo>
                        <a:pt x="0" y="218"/>
                        <a:pt x="0" y="218"/>
                        <a:pt x="0" y="218"/>
                      </a:cubicBezTo>
                      <a:moveTo>
                        <a:pt x="177" y="0"/>
                      </a:moveTo>
                      <a:cubicBezTo>
                        <a:pt x="166" y="0"/>
                        <a:pt x="155" y="4"/>
                        <a:pt x="146" y="13"/>
                      </a:cubicBezTo>
                      <a:cubicBezTo>
                        <a:pt x="146" y="13"/>
                        <a:pt x="146" y="13"/>
                        <a:pt x="146" y="13"/>
                      </a:cubicBezTo>
                      <a:cubicBezTo>
                        <a:pt x="75" y="84"/>
                        <a:pt x="75" y="84"/>
                        <a:pt x="75" y="84"/>
                      </a:cubicBezTo>
                      <a:cubicBezTo>
                        <a:pt x="75" y="188"/>
                        <a:pt x="75" y="188"/>
                        <a:pt x="75" y="188"/>
                      </a:cubicBezTo>
                      <a:cubicBezTo>
                        <a:pt x="75" y="193"/>
                        <a:pt x="75" y="198"/>
                        <a:pt x="73" y="202"/>
                      </a:cubicBezTo>
                      <a:cubicBezTo>
                        <a:pt x="71" y="208"/>
                        <a:pt x="68" y="213"/>
                        <a:pt x="64" y="218"/>
                      </a:cubicBezTo>
                      <a:cubicBezTo>
                        <a:pt x="135" y="146"/>
                        <a:pt x="135" y="146"/>
                        <a:pt x="135" y="146"/>
                      </a:cubicBezTo>
                      <a:cubicBezTo>
                        <a:pt x="208" y="74"/>
                        <a:pt x="208" y="74"/>
                        <a:pt x="208" y="74"/>
                      </a:cubicBezTo>
                      <a:cubicBezTo>
                        <a:pt x="224" y="57"/>
                        <a:pt x="224" y="30"/>
                        <a:pt x="208" y="13"/>
                      </a:cubicBezTo>
                      <a:cubicBezTo>
                        <a:pt x="206" y="12"/>
                        <a:pt x="205" y="10"/>
                        <a:pt x="204" y="9"/>
                      </a:cubicBezTo>
                      <a:cubicBezTo>
                        <a:pt x="196" y="3"/>
                        <a:pt x="186" y="0"/>
                        <a:pt x="177"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9" name="Freeform 54">
                  <a:extLst>
                    <a:ext uri="{FF2B5EF4-FFF2-40B4-BE49-F238E27FC236}">
                      <a16:creationId xmlns:a16="http://schemas.microsoft.com/office/drawing/2014/main" id="{8CE962D8-3CAB-B84B-8032-D377F4CAB793}"/>
                    </a:ext>
                  </a:extLst>
                </p:cNvPr>
                <p:cNvSpPr>
                  <a:spLocks/>
                </p:cNvSpPr>
                <p:nvPr/>
              </p:nvSpPr>
              <p:spPr bwMode="auto">
                <a:xfrm rot="10800000">
                  <a:off x="570263" y="2875113"/>
                  <a:ext cx="50404" cy="128759"/>
                </a:xfrm>
                <a:custGeom>
                  <a:avLst/>
                  <a:gdLst>
                    <a:gd name="T0" fmla="*/ 43 w 46"/>
                    <a:gd name="T1" fmla="*/ 0 h 118"/>
                    <a:gd name="T2" fmla="*/ 0 w 46"/>
                    <a:gd name="T3" fmla="*/ 43 h 118"/>
                    <a:gd name="T4" fmla="*/ 31 w 46"/>
                    <a:gd name="T5" fmla="*/ 74 h 118"/>
                    <a:gd name="T6" fmla="*/ 41 w 46"/>
                    <a:gd name="T7" fmla="*/ 118 h 118"/>
                    <a:gd name="T8" fmla="*/ 43 w 46"/>
                    <a:gd name="T9" fmla="*/ 104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3"/>
                        <a:pt x="0" y="43"/>
                        <a:pt x="0" y="43"/>
                      </a:cubicBezTo>
                      <a:cubicBezTo>
                        <a:pt x="31" y="74"/>
                        <a:pt x="31" y="74"/>
                        <a:pt x="31" y="74"/>
                      </a:cubicBezTo>
                      <a:cubicBezTo>
                        <a:pt x="43" y="86"/>
                        <a:pt x="46" y="103"/>
                        <a:pt x="41" y="118"/>
                      </a:cubicBezTo>
                      <a:cubicBezTo>
                        <a:pt x="43" y="114"/>
                        <a:pt x="43" y="109"/>
                        <a:pt x="43" y="104"/>
                      </a:cubicBezTo>
                      <a:cubicBezTo>
                        <a:pt x="43" y="0"/>
                        <a:pt x="43"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0" name="Freeform 62">
                  <a:extLst>
                    <a:ext uri="{FF2B5EF4-FFF2-40B4-BE49-F238E27FC236}">
                      <a16:creationId xmlns:a16="http://schemas.microsoft.com/office/drawing/2014/main" id="{82AA5DE5-E4E3-2C47-ADCB-9CF0552936DF}"/>
                    </a:ext>
                  </a:extLst>
                </p:cNvPr>
                <p:cNvSpPr>
                  <a:spLocks/>
                </p:cNvSpPr>
                <p:nvPr/>
              </p:nvSpPr>
              <p:spPr bwMode="auto">
                <a:xfrm rot="10800000">
                  <a:off x="570263" y="2842580"/>
                  <a:ext cx="97142" cy="114554"/>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7 w 89"/>
                    <a:gd name="T15" fmla="*/ 104 h 105"/>
                    <a:gd name="T16" fmla="*/ 48 w 89"/>
                    <a:gd name="T17" fmla="*/ 104 h 105"/>
                    <a:gd name="T18" fmla="*/ 52 w 89"/>
                    <a:gd name="T19" fmla="*/ 104 h 105"/>
                    <a:gd name="T20" fmla="*/ 52 w 89"/>
                    <a:gd name="T21" fmla="*/ 104 h 105"/>
                    <a:gd name="T22" fmla="*/ 56 w 89"/>
                    <a:gd name="T23" fmla="*/ 103 h 105"/>
                    <a:gd name="T24" fmla="*/ 84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0" y="104"/>
                        <a:pt x="42" y="105"/>
                        <a:pt x="43" y="105"/>
                      </a:cubicBezTo>
                      <a:cubicBezTo>
                        <a:pt x="45" y="105"/>
                        <a:pt x="46" y="104"/>
                        <a:pt x="47" y="104"/>
                      </a:cubicBezTo>
                      <a:cubicBezTo>
                        <a:pt x="48" y="104"/>
                        <a:pt x="48" y="104"/>
                        <a:pt x="48" y="104"/>
                      </a:cubicBezTo>
                      <a:cubicBezTo>
                        <a:pt x="50" y="104"/>
                        <a:pt x="51" y="104"/>
                        <a:pt x="52" y="104"/>
                      </a:cubicBezTo>
                      <a:cubicBezTo>
                        <a:pt x="52" y="104"/>
                        <a:pt x="52" y="104"/>
                        <a:pt x="52" y="104"/>
                      </a:cubicBezTo>
                      <a:cubicBezTo>
                        <a:pt x="54" y="103"/>
                        <a:pt x="55" y="103"/>
                        <a:pt x="56" y="103"/>
                      </a:cubicBezTo>
                      <a:cubicBezTo>
                        <a:pt x="69" y="98"/>
                        <a:pt x="80" y="88"/>
                        <a:pt x="84" y="75"/>
                      </a:cubicBezTo>
                      <a:cubicBezTo>
                        <a:pt x="89" y="60"/>
                        <a:pt x="86" y="43"/>
                        <a:pt x="74" y="31"/>
                      </a:cubicBezTo>
                      <a:cubicBezTo>
                        <a:pt x="43" y="0"/>
                        <a:pt x="43" y="0"/>
                        <a:pt x="43" y="0"/>
                      </a:cubicBezTo>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76" name="TextBox 675">
                <a:extLst>
                  <a:ext uri="{FF2B5EF4-FFF2-40B4-BE49-F238E27FC236}">
                    <a16:creationId xmlns:a16="http://schemas.microsoft.com/office/drawing/2014/main" id="{FB560E7C-39B9-E846-968F-491E077F9737}"/>
                  </a:ext>
                </a:extLst>
              </p:cNvPr>
              <p:cNvSpPr txBox="1"/>
              <p:nvPr/>
            </p:nvSpPr>
            <p:spPr>
              <a:xfrm>
                <a:off x="7472741" y="3066278"/>
                <a:ext cx="425190" cy="205860"/>
              </a:xfrm>
              <a:prstGeom prst="rect">
                <a:avLst/>
              </a:prstGeom>
              <a:noFill/>
            </p:spPr>
            <p:txBody>
              <a:bodyPr wrap="none" lIns="0" tIns="0" rIns="0" bIns="0" rtlCol="0">
                <a:noAutofit/>
              </a:bodyPr>
              <a:lstStyle/>
              <a:p>
                <a:pPr algn="l">
                  <a:lnSpc>
                    <a:spcPct val="110000"/>
                  </a:lnSpc>
                  <a:spcAft>
                    <a:spcPts val="1200"/>
                  </a:spcAft>
                </a:pPr>
                <a:r>
                  <a:rPr lang="en-US" sz="1100" dirty="0">
                    <a:solidFill>
                      <a:schemeClr val="tx1"/>
                    </a:solidFill>
                    <a:latin typeface="+mn-lt"/>
                  </a:rPr>
                  <a:t>Mbps</a:t>
                </a:r>
              </a:p>
            </p:txBody>
          </p:sp>
          <p:grpSp>
            <p:nvGrpSpPr>
              <p:cNvPr id="677" name="Group 676">
                <a:extLst>
                  <a:ext uri="{FF2B5EF4-FFF2-40B4-BE49-F238E27FC236}">
                    <a16:creationId xmlns:a16="http://schemas.microsoft.com/office/drawing/2014/main" id="{21B3E8BF-27C4-694A-93A2-F2E7AE1D44B3}"/>
                  </a:ext>
                </a:extLst>
              </p:cNvPr>
              <p:cNvGrpSpPr/>
              <p:nvPr/>
            </p:nvGrpSpPr>
            <p:grpSpPr>
              <a:xfrm rot="13216546">
                <a:off x="7281911" y="2926389"/>
                <a:ext cx="727253" cy="727075"/>
                <a:chOff x="7015163" y="6144419"/>
                <a:chExt cx="727253" cy="727075"/>
              </a:xfrm>
            </p:grpSpPr>
            <p:sp>
              <p:nvSpPr>
                <p:cNvPr id="678" name="Oval 193">
                  <a:extLst>
                    <a:ext uri="{FF2B5EF4-FFF2-40B4-BE49-F238E27FC236}">
                      <a16:creationId xmlns:a16="http://schemas.microsoft.com/office/drawing/2014/main" id="{6D983461-51EF-F34B-B9A6-32D18E494419}"/>
                    </a:ext>
                  </a:extLst>
                </p:cNvPr>
                <p:cNvSpPr>
                  <a:spLocks noChangeArrowheads="1"/>
                </p:cNvSpPr>
                <p:nvPr/>
              </p:nvSpPr>
              <p:spPr bwMode="auto">
                <a:xfrm>
                  <a:off x="7015163" y="6144419"/>
                  <a:ext cx="727075" cy="727075"/>
                </a:xfrm>
                <a:prstGeom prst="ellipse">
                  <a:avLst/>
                </a:prstGeom>
                <a:noFill/>
                <a:ln w="50800">
                  <a:solidFill>
                    <a:srgbClr val="FFFFFF">
                      <a:lumMod val="85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79" name="Freeform 194">
                  <a:extLst>
                    <a:ext uri="{FF2B5EF4-FFF2-40B4-BE49-F238E27FC236}">
                      <a16:creationId xmlns:a16="http://schemas.microsoft.com/office/drawing/2014/main" id="{20453017-5C28-1840-9A16-2D646680354E}"/>
                    </a:ext>
                  </a:extLst>
                </p:cNvPr>
                <p:cNvSpPr>
                  <a:spLocks/>
                </p:cNvSpPr>
                <p:nvPr/>
              </p:nvSpPr>
              <p:spPr bwMode="auto">
                <a:xfrm>
                  <a:off x="7043916" y="6147211"/>
                  <a:ext cx="698500" cy="723900"/>
                </a:xfrm>
                <a:custGeom>
                  <a:avLst/>
                  <a:gdLst>
                    <a:gd name="T0" fmla="*/ 123 w 256"/>
                    <a:gd name="T1" fmla="*/ 0 h 265"/>
                    <a:gd name="T2" fmla="*/ 256 w 256"/>
                    <a:gd name="T3" fmla="*/ 132 h 265"/>
                    <a:gd name="T4" fmla="*/ 123 w 256"/>
                    <a:gd name="T5" fmla="*/ 265 h 265"/>
                    <a:gd name="T6" fmla="*/ 0 w 256"/>
                    <a:gd name="T7" fmla="*/ 182 h 265"/>
                  </a:gdLst>
                  <a:ahLst/>
                  <a:cxnLst>
                    <a:cxn ang="0">
                      <a:pos x="T0" y="T1"/>
                    </a:cxn>
                    <a:cxn ang="0">
                      <a:pos x="T2" y="T3"/>
                    </a:cxn>
                    <a:cxn ang="0">
                      <a:pos x="T4" y="T5"/>
                    </a:cxn>
                    <a:cxn ang="0">
                      <a:pos x="T6" y="T7"/>
                    </a:cxn>
                  </a:cxnLst>
                  <a:rect l="0" t="0" r="r" b="b"/>
                  <a:pathLst>
                    <a:path w="256" h="265">
                      <a:moveTo>
                        <a:pt x="123" y="0"/>
                      </a:moveTo>
                      <a:cubicBezTo>
                        <a:pt x="196" y="0"/>
                        <a:pt x="256" y="59"/>
                        <a:pt x="256" y="132"/>
                      </a:cubicBezTo>
                      <a:cubicBezTo>
                        <a:pt x="256" y="205"/>
                        <a:pt x="196" y="265"/>
                        <a:pt x="123" y="265"/>
                      </a:cubicBezTo>
                      <a:cubicBezTo>
                        <a:pt x="67" y="265"/>
                        <a:pt x="21" y="233"/>
                        <a:pt x="0" y="182"/>
                      </a:cubicBezTo>
                    </a:path>
                  </a:pathLst>
                </a:custGeom>
                <a:noFill/>
                <a:ln w="50800" cap="rnd">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grpSp>
          <p:nvGrpSpPr>
            <p:cNvPr id="702" name="Group 701">
              <a:extLst>
                <a:ext uri="{FF2B5EF4-FFF2-40B4-BE49-F238E27FC236}">
                  <a16:creationId xmlns:a16="http://schemas.microsoft.com/office/drawing/2014/main" id="{C6B10C95-6D06-B146-B639-935720AD0049}"/>
                </a:ext>
              </a:extLst>
            </p:cNvPr>
            <p:cNvGrpSpPr/>
            <p:nvPr/>
          </p:nvGrpSpPr>
          <p:grpSpPr>
            <a:xfrm>
              <a:off x="6419675" y="2196763"/>
              <a:ext cx="1269428" cy="822565"/>
              <a:chOff x="388955" y="2196763"/>
              <a:chExt cx="1269428" cy="822565"/>
            </a:xfrm>
          </p:grpSpPr>
          <p:grpSp>
            <p:nvGrpSpPr>
              <p:cNvPr id="703" name="Group 702">
                <a:extLst>
                  <a:ext uri="{FF2B5EF4-FFF2-40B4-BE49-F238E27FC236}">
                    <a16:creationId xmlns:a16="http://schemas.microsoft.com/office/drawing/2014/main" id="{71D9185F-DF7B-AD41-8B3F-B31439AB1671}"/>
                  </a:ext>
                </a:extLst>
              </p:cNvPr>
              <p:cNvGrpSpPr/>
              <p:nvPr/>
            </p:nvGrpSpPr>
            <p:grpSpPr>
              <a:xfrm>
                <a:off x="388955" y="2196763"/>
                <a:ext cx="861579" cy="822565"/>
                <a:chOff x="6356814" y="2210072"/>
                <a:chExt cx="861579" cy="822565"/>
              </a:xfrm>
            </p:grpSpPr>
            <p:grpSp>
              <p:nvGrpSpPr>
                <p:cNvPr id="705" name="Group 94">
                  <a:extLst>
                    <a:ext uri="{FF2B5EF4-FFF2-40B4-BE49-F238E27FC236}">
                      <a16:creationId xmlns:a16="http://schemas.microsoft.com/office/drawing/2014/main" id="{BFA01F00-1BCB-3A4B-B7D9-F2D028DE3B76}"/>
                    </a:ext>
                  </a:extLst>
                </p:cNvPr>
                <p:cNvGrpSpPr>
                  <a:grpSpLocks noChangeAspect="1"/>
                </p:cNvGrpSpPr>
                <p:nvPr/>
              </p:nvGrpSpPr>
              <p:grpSpPr bwMode="auto">
                <a:xfrm>
                  <a:off x="6356814" y="2368299"/>
                  <a:ext cx="365510" cy="274320"/>
                  <a:chOff x="4825" y="1860"/>
                  <a:chExt cx="485" cy="364"/>
                </a:xfrm>
              </p:grpSpPr>
              <p:sp>
                <p:nvSpPr>
                  <p:cNvPr id="733" name="Freeform 95">
                    <a:extLst>
                      <a:ext uri="{FF2B5EF4-FFF2-40B4-BE49-F238E27FC236}">
                        <a16:creationId xmlns:a16="http://schemas.microsoft.com/office/drawing/2014/main" id="{C932615A-2510-7A46-BA19-465487ACFF7D}"/>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4" name="Freeform 96">
                    <a:extLst>
                      <a:ext uri="{FF2B5EF4-FFF2-40B4-BE49-F238E27FC236}">
                        <a16:creationId xmlns:a16="http://schemas.microsoft.com/office/drawing/2014/main" id="{32B0B229-A649-E041-85E2-35B2B4320201}"/>
                      </a:ext>
                    </a:extLst>
                  </p:cNvPr>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5" name="Freeform 97">
                    <a:extLst>
                      <a:ext uri="{FF2B5EF4-FFF2-40B4-BE49-F238E27FC236}">
                        <a16:creationId xmlns:a16="http://schemas.microsoft.com/office/drawing/2014/main" id="{44447ABD-B6BC-C741-AA71-F533B90A9020}"/>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6" name="Oval 98">
                    <a:extLst>
                      <a:ext uri="{FF2B5EF4-FFF2-40B4-BE49-F238E27FC236}">
                        <a16:creationId xmlns:a16="http://schemas.microsoft.com/office/drawing/2014/main" id="{169F0849-9422-A14B-BD7F-C2FAE541760F}"/>
                      </a:ext>
                    </a:extLst>
                  </p:cNvPr>
                  <p:cNvSpPr>
                    <a:spLocks noChangeAspect="1" noChangeArrowheads="1"/>
                  </p:cNvSpPr>
                  <p:nvPr/>
                </p:nvSpPr>
                <p:spPr bwMode="auto">
                  <a:xfrm>
                    <a:off x="5038" y="2133"/>
                    <a:ext cx="47" cy="4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7" name="Oval 99">
                    <a:extLst>
                      <a:ext uri="{FF2B5EF4-FFF2-40B4-BE49-F238E27FC236}">
                        <a16:creationId xmlns:a16="http://schemas.microsoft.com/office/drawing/2014/main" id="{75B22445-BFB7-0741-B395-4CCFE7F20A58}"/>
                      </a:ext>
                    </a:extLst>
                  </p:cNvPr>
                  <p:cNvSpPr>
                    <a:spLocks noChangeArrowheads="1"/>
                  </p:cNvSpPr>
                  <p:nvPr/>
                </p:nvSpPr>
                <p:spPr bwMode="auto">
                  <a:xfrm>
                    <a:off x="5038"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8" name="Oval 100">
                    <a:extLst>
                      <a:ext uri="{FF2B5EF4-FFF2-40B4-BE49-F238E27FC236}">
                        <a16:creationId xmlns:a16="http://schemas.microsoft.com/office/drawing/2014/main" id="{6719F6EF-A820-8448-BF50-B1C4DB75EF41}"/>
                      </a:ext>
                    </a:extLst>
                  </p:cNvPr>
                  <p:cNvSpPr>
                    <a:spLocks noChangeArrowheads="1"/>
                  </p:cNvSpPr>
                  <p:nvPr/>
                </p:nvSpPr>
                <p:spPr bwMode="auto">
                  <a:xfrm>
                    <a:off x="5038"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9" name="Oval 101">
                    <a:extLst>
                      <a:ext uri="{FF2B5EF4-FFF2-40B4-BE49-F238E27FC236}">
                        <a16:creationId xmlns:a16="http://schemas.microsoft.com/office/drawing/2014/main" id="{BDEFBFA7-04E5-0C4F-AA8D-004699E5DE2F}"/>
                      </a:ext>
                    </a:extLst>
                  </p:cNvPr>
                  <p:cNvSpPr>
                    <a:spLocks noChangeArrowheads="1"/>
                  </p:cNvSpPr>
                  <p:nvPr/>
                </p:nvSpPr>
                <p:spPr bwMode="auto">
                  <a:xfrm>
                    <a:off x="5117" y="2132"/>
                    <a:ext cx="44" cy="45"/>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0" name="Oval 102">
                    <a:extLst>
                      <a:ext uri="{FF2B5EF4-FFF2-40B4-BE49-F238E27FC236}">
                        <a16:creationId xmlns:a16="http://schemas.microsoft.com/office/drawing/2014/main" id="{462FB1E7-E0C5-AB45-BAAF-012F5956352A}"/>
                      </a:ext>
                    </a:extLst>
                  </p:cNvPr>
                  <p:cNvSpPr>
                    <a:spLocks noChangeArrowheads="1"/>
                  </p:cNvSpPr>
                  <p:nvPr/>
                </p:nvSpPr>
                <p:spPr bwMode="auto">
                  <a:xfrm>
                    <a:off x="511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1" name="Oval 103">
                    <a:extLst>
                      <a:ext uri="{FF2B5EF4-FFF2-40B4-BE49-F238E27FC236}">
                        <a16:creationId xmlns:a16="http://schemas.microsoft.com/office/drawing/2014/main" id="{7DD88A2F-6CA2-CF44-B641-B7F0364C3D78}"/>
                      </a:ext>
                    </a:extLst>
                  </p:cNvPr>
                  <p:cNvSpPr>
                    <a:spLocks noChangeArrowheads="1"/>
                  </p:cNvSpPr>
                  <p:nvPr/>
                </p:nvSpPr>
                <p:spPr bwMode="auto">
                  <a:xfrm>
                    <a:off x="511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2" name="Oval 105">
                    <a:extLst>
                      <a:ext uri="{FF2B5EF4-FFF2-40B4-BE49-F238E27FC236}">
                        <a16:creationId xmlns:a16="http://schemas.microsoft.com/office/drawing/2014/main" id="{3CF7E2C1-CF9A-EB45-BA24-17EFBC899699}"/>
                      </a:ext>
                    </a:extLst>
                  </p:cNvPr>
                  <p:cNvSpPr>
                    <a:spLocks noChangeArrowheads="1"/>
                  </p:cNvSpPr>
                  <p:nvPr/>
                </p:nvSpPr>
                <p:spPr bwMode="auto">
                  <a:xfrm>
                    <a:off x="519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3" name="Oval 106">
                    <a:extLst>
                      <a:ext uri="{FF2B5EF4-FFF2-40B4-BE49-F238E27FC236}">
                        <a16:creationId xmlns:a16="http://schemas.microsoft.com/office/drawing/2014/main" id="{6C5239B1-7031-6045-AEAA-4E90E7ED7E4E}"/>
                      </a:ext>
                    </a:extLst>
                  </p:cNvPr>
                  <p:cNvSpPr>
                    <a:spLocks noChangeArrowheads="1"/>
                  </p:cNvSpPr>
                  <p:nvPr/>
                </p:nvSpPr>
                <p:spPr bwMode="auto">
                  <a:xfrm>
                    <a:off x="519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06" name="Oval 101">
                  <a:extLst>
                    <a:ext uri="{FF2B5EF4-FFF2-40B4-BE49-F238E27FC236}">
                      <a16:creationId xmlns:a16="http://schemas.microsoft.com/office/drawing/2014/main" id="{071941A5-7E27-C740-B6DC-270FD8EC2169}"/>
                    </a:ext>
                  </a:extLst>
                </p:cNvPr>
                <p:cNvSpPr>
                  <a:spLocks noChangeArrowheads="1"/>
                </p:cNvSpPr>
                <p:nvPr/>
              </p:nvSpPr>
              <p:spPr bwMode="auto">
                <a:xfrm>
                  <a:off x="6637164" y="2573902"/>
                  <a:ext cx="33160" cy="3391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07" name="Group 94">
                  <a:extLst>
                    <a:ext uri="{FF2B5EF4-FFF2-40B4-BE49-F238E27FC236}">
                      <a16:creationId xmlns:a16="http://schemas.microsoft.com/office/drawing/2014/main" id="{D0674E8B-37E7-C544-AB65-71EB11B62622}"/>
                    </a:ext>
                  </a:extLst>
                </p:cNvPr>
                <p:cNvGrpSpPr>
                  <a:grpSpLocks noChangeAspect="1"/>
                </p:cNvGrpSpPr>
                <p:nvPr/>
              </p:nvGrpSpPr>
              <p:grpSpPr bwMode="auto">
                <a:xfrm>
                  <a:off x="6593541" y="2758317"/>
                  <a:ext cx="365510" cy="274320"/>
                  <a:chOff x="4825" y="1860"/>
                  <a:chExt cx="485" cy="364"/>
                </a:xfrm>
              </p:grpSpPr>
              <p:sp>
                <p:nvSpPr>
                  <p:cNvPr id="722" name="Freeform 95">
                    <a:extLst>
                      <a:ext uri="{FF2B5EF4-FFF2-40B4-BE49-F238E27FC236}">
                        <a16:creationId xmlns:a16="http://schemas.microsoft.com/office/drawing/2014/main" id="{7787D213-9D2D-BB49-90E7-7818FC6D9953}"/>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3" name="Freeform 96">
                    <a:extLst>
                      <a:ext uri="{FF2B5EF4-FFF2-40B4-BE49-F238E27FC236}">
                        <a16:creationId xmlns:a16="http://schemas.microsoft.com/office/drawing/2014/main" id="{6F06B55A-B92B-9C4E-B5F7-C75EC14D235A}"/>
                      </a:ext>
                    </a:extLst>
                  </p:cNvPr>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4" name="Freeform 97">
                    <a:extLst>
                      <a:ext uri="{FF2B5EF4-FFF2-40B4-BE49-F238E27FC236}">
                        <a16:creationId xmlns:a16="http://schemas.microsoft.com/office/drawing/2014/main" id="{68F0FD2F-0655-9144-984D-36061D1C953F}"/>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5" name="Oval 98">
                    <a:extLst>
                      <a:ext uri="{FF2B5EF4-FFF2-40B4-BE49-F238E27FC236}">
                        <a16:creationId xmlns:a16="http://schemas.microsoft.com/office/drawing/2014/main" id="{E95A3BDE-8571-C949-B1D9-A8A66A16EB44}"/>
                      </a:ext>
                    </a:extLst>
                  </p:cNvPr>
                  <p:cNvSpPr>
                    <a:spLocks noChangeAspect="1" noChangeArrowheads="1"/>
                  </p:cNvSpPr>
                  <p:nvPr/>
                </p:nvSpPr>
                <p:spPr bwMode="auto">
                  <a:xfrm>
                    <a:off x="5038" y="2133"/>
                    <a:ext cx="47" cy="4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6" name="Oval 99">
                    <a:extLst>
                      <a:ext uri="{FF2B5EF4-FFF2-40B4-BE49-F238E27FC236}">
                        <a16:creationId xmlns:a16="http://schemas.microsoft.com/office/drawing/2014/main" id="{48EC0D18-8B23-8C4C-9488-C8E6ACB85C99}"/>
                      </a:ext>
                    </a:extLst>
                  </p:cNvPr>
                  <p:cNvSpPr>
                    <a:spLocks noChangeArrowheads="1"/>
                  </p:cNvSpPr>
                  <p:nvPr/>
                </p:nvSpPr>
                <p:spPr bwMode="auto">
                  <a:xfrm>
                    <a:off x="5038"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7" name="Oval 100">
                    <a:extLst>
                      <a:ext uri="{FF2B5EF4-FFF2-40B4-BE49-F238E27FC236}">
                        <a16:creationId xmlns:a16="http://schemas.microsoft.com/office/drawing/2014/main" id="{52A1CE56-DDC1-584E-9229-F1E1F628DEF7}"/>
                      </a:ext>
                    </a:extLst>
                  </p:cNvPr>
                  <p:cNvSpPr>
                    <a:spLocks noChangeArrowheads="1"/>
                  </p:cNvSpPr>
                  <p:nvPr/>
                </p:nvSpPr>
                <p:spPr bwMode="auto">
                  <a:xfrm>
                    <a:off x="5038"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8" name="Oval 101">
                    <a:extLst>
                      <a:ext uri="{FF2B5EF4-FFF2-40B4-BE49-F238E27FC236}">
                        <a16:creationId xmlns:a16="http://schemas.microsoft.com/office/drawing/2014/main" id="{AA9D1F01-9CF6-864B-8B7C-9CDCD293E3C5}"/>
                      </a:ext>
                    </a:extLst>
                  </p:cNvPr>
                  <p:cNvSpPr>
                    <a:spLocks noChangeArrowheads="1"/>
                  </p:cNvSpPr>
                  <p:nvPr/>
                </p:nvSpPr>
                <p:spPr bwMode="auto">
                  <a:xfrm>
                    <a:off x="5117" y="2132"/>
                    <a:ext cx="44" cy="45"/>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9" name="Oval 102">
                    <a:extLst>
                      <a:ext uri="{FF2B5EF4-FFF2-40B4-BE49-F238E27FC236}">
                        <a16:creationId xmlns:a16="http://schemas.microsoft.com/office/drawing/2014/main" id="{22F27AA5-A146-3345-B1CE-1FB1EB4026B0}"/>
                      </a:ext>
                    </a:extLst>
                  </p:cNvPr>
                  <p:cNvSpPr>
                    <a:spLocks noChangeArrowheads="1"/>
                  </p:cNvSpPr>
                  <p:nvPr/>
                </p:nvSpPr>
                <p:spPr bwMode="auto">
                  <a:xfrm>
                    <a:off x="511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0" name="Oval 103">
                    <a:extLst>
                      <a:ext uri="{FF2B5EF4-FFF2-40B4-BE49-F238E27FC236}">
                        <a16:creationId xmlns:a16="http://schemas.microsoft.com/office/drawing/2014/main" id="{9864C78A-60CE-7146-9B5C-4BDA2112776A}"/>
                      </a:ext>
                    </a:extLst>
                  </p:cNvPr>
                  <p:cNvSpPr>
                    <a:spLocks noChangeArrowheads="1"/>
                  </p:cNvSpPr>
                  <p:nvPr/>
                </p:nvSpPr>
                <p:spPr bwMode="auto">
                  <a:xfrm>
                    <a:off x="511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1" name="Oval 105">
                    <a:extLst>
                      <a:ext uri="{FF2B5EF4-FFF2-40B4-BE49-F238E27FC236}">
                        <a16:creationId xmlns:a16="http://schemas.microsoft.com/office/drawing/2014/main" id="{001BDD83-BE6E-1D4D-9781-75AB3789EB6B}"/>
                      </a:ext>
                    </a:extLst>
                  </p:cNvPr>
                  <p:cNvSpPr>
                    <a:spLocks noChangeArrowheads="1"/>
                  </p:cNvSpPr>
                  <p:nvPr/>
                </p:nvSpPr>
                <p:spPr bwMode="auto">
                  <a:xfrm>
                    <a:off x="519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2" name="Oval 106">
                    <a:extLst>
                      <a:ext uri="{FF2B5EF4-FFF2-40B4-BE49-F238E27FC236}">
                        <a16:creationId xmlns:a16="http://schemas.microsoft.com/office/drawing/2014/main" id="{7995D5DF-8973-1441-8800-BC760C0F5D10}"/>
                      </a:ext>
                    </a:extLst>
                  </p:cNvPr>
                  <p:cNvSpPr>
                    <a:spLocks noChangeArrowheads="1"/>
                  </p:cNvSpPr>
                  <p:nvPr/>
                </p:nvSpPr>
                <p:spPr bwMode="auto">
                  <a:xfrm>
                    <a:off x="519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08" name="Oval 101">
                  <a:extLst>
                    <a:ext uri="{FF2B5EF4-FFF2-40B4-BE49-F238E27FC236}">
                      <a16:creationId xmlns:a16="http://schemas.microsoft.com/office/drawing/2014/main" id="{33A6BBB9-C1E5-F84C-B859-5F419820CDBD}"/>
                    </a:ext>
                  </a:extLst>
                </p:cNvPr>
                <p:cNvSpPr>
                  <a:spLocks noChangeArrowheads="1"/>
                </p:cNvSpPr>
                <p:nvPr/>
              </p:nvSpPr>
              <p:spPr bwMode="auto">
                <a:xfrm>
                  <a:off x="6873891" y="2963920"/>
                  <a:ext cx="33160" cy="3391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09" name="Group 94">
                  <a:extLst>
                    <a:ext uri="{FF2B5EF4-FFF2-40B4-BE49-F238E27FC236}">
                      <a16:creationId xmlns:a16="http://schemas.microsoft.com/office/drawing/2014/main" id="{8B7235FB-DD18-6C41-A2A9-B302B1F51DBF}"/>
                    </a:ext>
                  </a:extLst>
                </p:cNvPr>
                <p:cNvGrpSpPr>
                  <a:grpSpLocks noChangeAspect="1"/>
                </p:cNvGrpSpPr>
                <p:nvPr/>
              </p:nvGrpSpPr>
              <p:grpSpPr bwMode="auto">
                <a:xfrm>
                  <a:off x="6852883" y="2210072"/>
                  <a:ext cx="365510" cy="274320"/>
                  <a:chOff x="4825" y="1860"/>
                  <a:chExt cx="485" cy="364"/>
                </a:xfrm>
              </p:grpSpPr>
              <p:sp>
                <p:nvSpPr>
                  <p:cNvPr id="711" name="Freeform 95">
                    <a:extLst>
                      <a:ext uri="{FF2B5EF4-FFF2-40B4-BE49-F238E27FC236}">
                        <a16:creationId xmlns:a16="http://schemas.microsoft.com/office/drawing/2014/main" id="{9A0BC569-BDA4-C543-A15E-0B93F4348215}"/>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2" name="Freeform 96">
                    <a:extLst>
                      <a:ext uri="{FF2B5EF4-FFF2-40B4-BE49-F238E27FC236}">
                        <a16:creationId xmlns:a16="http://schemas.microsoft.com/office/drawing/2014/main" id="{5BA91289-87F2-714E-9DEA-BF200BE6C005}"/>
                      </a:ext>
                    </a:extLst>
                  </p:cNvPr>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3" name="Freeform 97">
                    <a:extLst>
                      <a:ext uri="{FF2B5EF4-FFF2-40B4-BE49-F238E27FC236}">
                        <a16:creationId xmlns:a16="http://schemas.microsoft.com/office/drawing/2014/main" id="{79938852-2FC1-7D4D-A82E-4AD438A8FA7A}"/>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4" name="Oval 98">
                    <a:extLst>
                      <a:ext uri="{FF2B5EF4-FFF2-40B4-BE49-F238E27FC236}">
                        <a16:creationId xmlns:a16="http://schemas.microsoft.com/office/drawing/2014/main" id="{FEDCD3A2-B469-C242-A816-051B4237C9A0}"/>
                      </a:ext>
                    </a:extLst>
                  </p:cNvPr>
                  <p:cNvSpPr>
                    <a:spLocks noChangeAspect="1" noChangeArrowheads="1"/>
                  </p:cNvSpPr>
                  <p:nvPr/>
                </p:nvSpPr>
                <p:spPr bwMode="auto">
                  <a:xfrm>
                    <a:off x="5038" y="2133"/>
                    <a:ext cx="47" cy="4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5" name="Oval 99">
                    <a:extLst>
                      <a:ext uri="{FF2B5EF4-FFF2-40B4-BE49-F238E27FC236}">
                        <a16:creationId xmlns:a16="http://schemas.microsoft.com/office/drawing/2014/main" id="{C6FD147C-7B4E-5F4B-9B83-3B9E882EF141}"/>
                      </a:ext>
                    </a:extLst>
                  </p:cNvPr>
                  <p:cNvSpPr>
                    <a:spLocks noChangeArrowheads="1"/>
                  </p:cNvSpPr>
                  <p:nvPr/>
                </p:nvSpPr>
                <p:spPr bwMode="auto">
                  <a:xfrm>
                    <a:off x="5038"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6" name="Oval 100">
                    <a:extLst>
                      <a:ext uri="{FF2B5EF4-FFF2-40B4-BE49-F238E27FC236}">
                        <a16:creationId xmlns:a16="http://schemas.microsoft.com/office/drawing/2014/main" id="{DF61DADB-AF63-4641-BC30-0BB70FE99A1B}"/>
                      </a:ext>
                    </a:extLst>
                  </p:cNvPr>
                  <p:cNvSpPr>
                    <a:spLocks noChangeArrowheads="1"/>
                  </p:cNvSpPr>
                  <p:nvPr/>
                </p:nvSpPr>
                <p:spPr bwMode="auto">
                  <a:xfrm>
                    <a:off x="5038"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7" name="Oval 101">
                    <a:extLst>
                      <a:ext uri="{FF2B5EF4-FFF2-40B4-BE49-F238E27FC236}">
                        <a16:creationId xmlns:a16="http://schemas.microsoft.com/office/drawing/2014/main" id="{5E4B1FBB-1F1C-C647-A7A5-0FBC9A970F19}"/>
                      </a:ext>
                    </a:extLst>
                  </p:cNvPr>
                  <p:cNvSpPr>
                    <a:spLocks noChangeArrowheads="1"/>
                  </p:cNvSpPr>
                  <p:nvPr/>
                </p:nvSpPr>
                <p:spPr bwMode="auto">
                  <a:xfrm>
                    <a:off x="5117" y="2132"/>
                    <a:ext cx="44" cy="45"/>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8" name="Oval 102">
                    <a:extLst>
                      <a:ext uri="{FF2B5EF4-FFF2-40B4-BE49-F238E27FC236}">
                        <a16:creationId xmlns:a16="http://schemas.microsoft.com/office/drawing/2014/main" id="{DAFD0981-C3D5-8648-BE49-B7820B2178E7}"/>
                      </a:ext>
                    </a:extLst>
                  </p:cNvPr>
                  <p:cNvSpPr>
                    <a:spLocks noChangeArrowheads="1"/>
                  </p:cNvSpPr>
                  <p:nvPr/>
                </p:nvSpPr>
                <p:spPr bwMode="auto">
                  <a:xfrm>
                    <a:off x="511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9" name="Oval 103">
                    <a:extLst>
                      <a:ext uri="{FF2B5EF4-FFF2-40B4-BE49-F238E27FC236}">
                        <a16:creationId xmlns:a16="http://schemas.microsoft.com/office/drawing/2014/main" id="{A47EA335-7B59-884B-B3B5-006FF17C1EFD}"/>
                      </a:ext>
                    </a:extLst>
                  </p:cNvPr>
                  <p:cNvSpPr>
                    <a:spLocks noChangeArrowheads="1"/>
                  </p:cNvSpPr>
                  <p:nvPr/>
                </p:nvSpPr>
                <p:spPr bwMode="auto">
                  <a:xfrm>
                    <a:off x="511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0" name="Oval 105">
                    <a:extLst>
                      <a:ext uri="{FF2B5EF4-FFF2-40B4-BE49-F238E27FC236}">
                        <a16:creationId xmlns:a16="http://schemas.microsoft.com/office/drawing/2014/main" id="{8AB78ECC-015E-A94C-9D96-DAE0BA8287E0}"/>
                      </a:ext>
                    </a:extLst>
                  </p:cNvPr>
                  <p:cNvSpPr>
                    <a:spLocks noChangeArrowheads="1"/>
                  </p:cNvSpPr>
                  <p:nvPr/>
                </p:nvSpPr>
                <p:spPr bwMode="auto">
                  <a:xfrm>
                    <a:off x="5197" y="2064"/>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1" name="Oval 106">
                    <a:extLst>
                      <a:ext uri="{FF2B5EF4-FFF2-40B4-BE49-F238E27FC236}">
                        <a16:creationId xmlns:a16="http://schemas.microsoft.com/office/drawing/2014/main" id="{AA58ECD6-D749-7648-B972-A5B1CB817C16}"/>
                      </a:ext>
                    </a:extLst>
                  </p:cNvPr>
                  <p:cNvSpPr>
                    <a:spLocks noChangeArrowheads="1"/>
                  </p:cNvSpPr>
                  <p:nvPr/>
                </p:nvSpPr>
                <p:spPr bwMode="auto">
                  <a:xfrm>
                    <a:off x="5197" y="1995"/>
                    <a:ext cx="44" cy="4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10" name="Oval 101">
                  <a:extLst>
                    <a:ext uri="{FF2B5EF4-FFF2-40B4-BE49-F238E27FC236}">
                      <a16:creationId xmlns:a16="http://schemas.microsoft.com/office/drawing/2014/main" id="{02A2F683-D561-494E-BC32-C5FB30E97349}"/>
                    </a:ext>
                  </a:extLst>
                </p:cNvPr>
                <p:cNvSpPr>
                  <a:spLocks noChangeArrowheads="1"/>
                </p:cNvSpPr>
                <p:nvPr/>
              </p:nvSpPr>
              <p:spPr bwMode="auto">
                <a:xfrm>
                  <a:off x="7133233" y="2415675"/>
                  <a:ext cx="33160" cy="3391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04" name="TextBox 703">
                <a:extLst>
                  <a:ext uri="{FF2B5EF4-FFF2-40B4-BE49-F238E27FC236}">
                    <a16:creationId xmlns:a16="http://schemas.microsoft.com/office/drawing/2014/main" id="{EACB3F3B-B0D3-6E43-9FF0-1760446BEEA8}"/>
                  </a:ext>
                </a:extLst>
              </p:cNvPr>
              <p:cNvSpPr txBox="1"/>
              <p:nvPr/>
            </p:nvSpPr>
            <p:spPr>
              <a:xfrm>
                <a:off x="1035330" y="2522647"/>
                <a:ext cx="623053" cy="295722"/>
              </a:xfrm>
              <a:prstGeom prst="rect">
                <a:avLst/>
              </a:prstGeom>
              <a:noFill/>
            </p:spPr>
            <p:txBody>
              <a:bodyPr wrap="square" lIns="0" tIns="0" rIns="0" bIns="0" rtlCol="0">
                <a:spAutoFit/>
              </a:bodyPr>
              <a:lstStyle/>
              <a:p>
                <a:pPr algn="l">
                  <a:lnSpc>
                    <a:spcPct val="110000"/>
                  </a:lnSpc>
                  <a:spcAft>
                    <a:spcPts val="1200"/>
                  </a:spcAft>
                </a:pPr>
                <a:r>
                  <a:rPr lang="en-US" sz="900" dirty="0">
                    <a:solidFill>
                      <a:schemeClr val="tx1"/>
                    </a:solidFill>
                    <a:latin typeface="+mn-lt"/>
                  </a:rPr>
                  <a:t>Cisco IP phones</a:t>
                </a:r>
              </a:p>
            </p:txBody>
          </p:sp>
        </p:grpSp>
        <p:grpSp>
          <p:nvGrpSpPr>
            <p:cNvPr id="744" name="Group 743">
              <a:extLst>
                <a:ext uri="{FF2B5EF4-FFF2-40B4-BE49-F238E27FC236}">
                  <a16:creationId xmlns:a16="http://schemas.microsoft.com/office/drawing/2014/main" id="{9A42A0E5-9007-8143-B34F-A90C73D77707}"/>
                </a:ext>
              </a:extLst>
            </p:cNvPr>
            <p:cNvGrpSpPr>
              <a:grpSpLocks noChangeAspect="1"/>
            </p:cNvGrpSpPr>
            <p:nvPr/>
          </p:nvGrpSpPr>
          <p:grpSpPr>
            <a:xfrm>
              <a:off x="8499475" y="2246146"/>
              <a:ext cx="499746" cy="274320"/>
              <a:chOff x="1710776" y="1788605"/>
              <a:chExt cx="1247209" cy="684617"/>
            </a:xfrm>
          </p:grpSpPr>
          <p:sp>
            <p:nvSpPr>
              <p:cNvPr id="745" name="Rectangle 744">
                <a:extLst>
                  <a:ext uri="{FF2B5EF4-FFF2-40B4-BE49-F238E27FC236}">
                    <a16:creationId xmlns:a16="http://schemas.microsoft.com/office/drawing/2014/main" id="{EF5B7C13-A4D2-9E4C-8605-96367CA1D535}"/>
                  </a:ext>
                </a:extLst>
              </p:cNvPr>
              <p:cNvSpPr/>
              <p:nvPr/>
            </p:nvSpPr>
            <p:spPr>
              <a:xfrm>
                <a:off x="1710776" y="1977975"/>
                <a:ext cx="895722" cy="457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en-US" sz="1100" dirty="0"/>
                  <a:t>v</a:t>
                </a:r>
              </a:p>
            </p:txBody>
          </p:sp>
          <p:grpSp>
            <p:nvGrpSpPr>
              <p:cNvPr id="746" name="Group 745">
                <a:extLst>
                  <a:ext uri="{FF2B5EF4-FFF2-40B4-BE49-F238E27FC236}">
                    <a16:creationId xmlns:a16="http://schemas.microsoft.com/office/drawing/2014/main" id="{46ABF68E-B7FD-0C41-9199-226D75AD0F14}"/>
                  </a:ext>
                </a:extLst>
              </p:cNvPr>
              <p:cNvGrpSpPr/>
              <p:nvPr/>
            </p:nvGrpSpPr>
            <p:grpSpPr>
              <a:xfrm>
                <a:off x="1734078" y="1788605"/>
                <a:ext cx="1223907" cy="684617"/>
                <a:chOff x="5722180" y="6462"/>
                <a:chExt cx="957263" cy="535464"/>
              </a:xfrm>
            </p:grpSpPr>
            <p:grpSp>
              <p:nvGrpSpPr>
                <p:cNvPr id="747" name="Group 746">
                  <a:extLst>
                    <a:ext uri="{FF2B5EF4-FFF2-40B4-BE49-F238E27FC236}">
                      <a16:creationId xmlns:a16="http://schemas.microsoft.com/office/drawing/2014/main" id="{A3C27607-A396-DF42-ADFA-6A59DAE80516}"/>
                    </a:ext>
                  </a:extLst>
                </p:cNvPr>
                <p:cNvGrpSpPr/>
                <p:nvPr/>
              </p:nvGrpSpPr>
              <p:grpSpPr>
                <a:xfrm>
                  <a:off x="5964638" y="191709"/>
                  <a:ext cx="225528" cy="343060"/>
                  <a:chOff x="5690318" y="191709"/>
                  <a:chExt cx="225528" cy="343060"/>
                </a:xfrm>
                <a:solidFill>
                  <a:srgbClr val="FBAB18"/>
                </a:solidFill>
              </p:grpSpPr>
              <p:sp>
                <p:nvSpPr>
                  <p:cNvPr id="753" name="Freeform 752">
                    <a:extLst>
                      <a:ext uri="{FF2B5EF4-FFF2-40B4-BE49-F238E27FC236}">
                        <a16:creationId xmlns:a16="http://schemas.microsoft.com/office/drawing/2014/main" id="{EEA11454-35B2-034D-BD72-00D1B3662469}"/>
                      </a:ext>
                    </a:extLst>
                  </p:cNvPr>
                  <p:cNvSpPr>
                    <a:spLocks/>
                  </p:cNvSpPr>
                  <p:nvPr/>
                </p:nvSpPr>
                <p:spPr bwMode="auto">
                  <a:xfrm>
                    <a:off x="5690318" y="361194"/>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54" name="Freeform 7">
                    <a:extLst>
                      <a:ext uri="{FF2B5EF4-FFF2-40B4-BE49-F238E27FC236}">
                        <a16:creationId xmlns:a16="http://schemas.microsoft.com/office/drawing/2014/main" id="{1FC6DBA4-F3B1-CC44-B52C-525328820E4A}"/>
                      </a:ext>
                    </a:extLst>
                  </p:cNvPr>
                  <p:cNvSpPr>
                    <a:spLocks/>
                  </p:cNvSpPr>
                  <p:nvPr/>
                </p:nvSpPr>
                <p:spPr bwMode="auto">
                  <a:xfrm>
                    <a:off x="5735108" y="191709"/>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748" name="Freeform 49">
                  <a:extLst>
                    <a:ext uri="{FF2B5EF4-FFF2-40B4-BE49-F238E27FC236}">
                      <a16:creationId xmlns:a16="http://schemas.microsoft.com/office/drawing/2014/main" id="{37AF423A-300D-BC40-A826-5B63FC6B30EC}"/>
                    </a:ext>
                  </a:extLst>
                </p:cNvPr>
                <p:cNvSpPr>
                  <a:spLocks/>
                </p:cNvSpPr>
                <p:nvPr/>
              </p:nvSpPr>
              <p:spPr bwMode="auto">
                <a:xfrm>
                  <a:off x="6018719" y="14231"/>
                  <a:ext cx="111126" cy="111126"/>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49" name="Freeform 50">
                  <a:extLst>
                    <a:ext uri="{FF2B5EF4-FFF2-40B4-BE49-F238E27FC236}">
                      <a16:creationId xmlns:a16="http://schemas.microsoft.com/office/drawing/2014/main" id="{5C4A750E-26D7-1F46-83D8-251C5710166D}"/>
                    </a:ext>
                  </a:extLst>
                </p:cNvPr>
                <p:cNvSpPr>
                  <a:spLocks/>
                </p:cNvSpPr>
                <p:nvPr/>
              </p:nvSpPr>
              <p:spPr bwMode="auto">
                <a:xfrm>
                  <a:off x="6010195" y="6462"/>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50" name="Freeform 51">
                  <a:extLst>
                    <a:ext uri="{FF2B5EF4-FFF2-40B4-BE49-F238E27FC236}">
                      <a16:creationId xmlns:a16="http://schemas.microsoft.com/office/drawing/2014/main" id="{36F1793C-EF2B-DF41-9218-A3800285DF73}"/>
                    </a:ext>
                  </a:extLst>
                </p:cNvPr>
                <p:cNvSpPr>
                  <a:spLocks noEditPoints="1"/>
                </p:cNvSpPr>
                <p:nvPr/>
              </p:nvSpPr>
              <p:spPr bwMode="auto">
                <a:xfrm>
                  <a:off x="5722181" y="127588"/>
                  <a:ext cx="714864"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51" name="Freeform 52">
                  <a:extLst>
                    <a:ext uri="{FF2B5EF4-FFF2-40B4-BE49-F238E27FC236}">
                      <a16:creationId xmlns:a16="http://schemas.microsoft.com/office/drawing/2014/main" id="{155291DA-E3EB-4C4E-9B2A-9CBEA4FBA5C3}"/>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52" name="Freeform 53">
                  <a:extLst>
                    <a:ext uri="{FF2B5EF4-FFF2-40B4-BE49-F238E27FC236}">
                      <a16:creationId xmlns:a16="http://schemas.microsoft.com/office/drawing/2014/main" id="{1B3776EE-C68E-1C4D-A306-A99D26F7C974}"/>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grpSp>
          <p:nvGrpSpPr>
            <p:cNvPr id="755" name="Group 754">
              <a:extLst>
                <a:ext uri="{FF2B5EF4-FFF2-40B4-BE49-F238E27FC236}">
                  <a16:creationId xmlns:a16="http://schemas.microsoft.com/office/drawing/2014/main" id="{469A332D-816B-F848-ADC1-8E9663B4612B}"/>
                </a:ext>
              </a:extLst>
            </p:cNvPr>
            <p:cNvGrpSpPr>
              <a:grpSpLocks noChangeAspect="1"/>
            </p:cNvGrpSpPr>
            <p:nvPr/>
          </p:nvGrpSpPr>
          <p:grpSpPr>
            <a:xfrm>
              <a:off x="8594397" y="1933139"/>
              <a:ext cx="490409" cy="274320"/>
              <a:chOff x="1734078" y="1788605"/>
              <a:chExt cx="1223907" cy="684617"/>
            </a:xfrm>
          </p:grpSpPr>
          <p:sp>
            <p:nvSpPr>
              <p:cNvPr id="756" name="Rectangle 755">
                <a:extLst>
                  <a:ext uri="{FF2B5EF4-FFF2-40B4-BE49-F238E27FC236}">
                    <a16:creationId xmlns:a16="http://schemas.microsoft.com/office/drawing/2014/main" id="{14009E77-4F78-9243-A9BB-A0DF57C6A0F3}"/>
                  </a:ext>
                </a:extLst>
              </p:cNvPr>
              <p:cNvSpPr/>
              <p:nvPr/>
            </p:nvSpPr>
            <p:spPr>
              <a:xfrm>
                <a:off x="1761403" y="1977975"/>
                <a:ext cx="858051" cy="457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757" name="Group 756">
                <a:extLst>
                  <a:ext uri="{FF2B5EF4-FFF2-40B4-BE49-F238E27FC236}">
                    <a16:creationId xmlns:a16="http://schemas.microsoft.com/office/drawing/2014/main" id="{7CE00814-5A88-914D-BBE5-25CAFF7E9F39}"/>
                  </a:ext>
                </a:extLst>
              </p:cNvPr>
              <p:cNvGrpSpPr/>
              <p:nvPr/>
            </p:nvGrpSpPr>
            <p:grpSpPr>
              <a:xfrm>
                <a:off x="1734078" y="1788605"/>
                <a:ext cx="1223907" cy="684617"/>
                <a:chOff x="5722180" y="6462"/>
                <a:chExt cx="957263" cy="535464"/>
              </a:xfrm>
            </p:grpSpPr>
            <p:grpSp>
              <p:nvGrpSpPr>
                <p:cNvPr id="758" name="Group 757">
                  <a:extLst>
                    <a:ext uri="{FF2B5EF4-FFF2-40B4-BE49-F238E27FC236}">
                      <a16:creationId xmlns:a16="http://schemas.microsoft.com/office/drawing/2014/main" id="{1557B575-5694-534F-B4C1-75E7E8EF9970}"/>
                    </a:ext>
                  </a:extLst>
                </p:cNvPr>
                <p:cNvGrpSpPr/>
                <p:nvPr/>
              </p:nvGrpSpPr>
              <p:grpSpPr>
                <a:xfrm>
                  <a:off x="5964638" y="191709"/>
                  <a:ext cx="225528" cy="343060"/>
                  <a:chOff x="5690318" y="191709"/>
                  <a:chExt cx="225528" cy="343060"/>
                </a:xfrm>
                <a:solidFill>
                  <a:srgbClr val="FBAB18"/>
                </a:solidFill>
              </p:grpSpPr>
              <p:sp>
                <p:nvSpPr>
                  <p:cNvPr id="764" name="Freeform 763">
                    <a:extLst>
                      <a:ext uri="{FF2B5EF4-FFF2-40B4-BE49-F238E27FC236}">
                        <a16:creationId xmlns:a16="http://schemas.microsoft.com/office/drawing/2014/main" id="{A304EAE9-896B-0B4C-ACAD-959D6B5BFFD1}"/>
                      </a:ext>
                    </a:extLst>
                  </p:cNvPr>
                  <p:cNvSpPr>
                    <a:spLocks/>
                  </p:cNvSpPr>
                  <p:nvPr/>
                </p:nvSpPr>
                <p:spPr bwMode="auto">
                  <a:xfrm>
                    <a:off x="5690318" y="361194"/>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65" name="Freeform 7">
                    <a:extLst>
                      <a:ext uri="{FF2B5EF4-FFF2-40B4-BE49-F238E27FC236}">
                        <a16:creationId xmlns:a16="http://schemas.microsoft.com/office/drawing/2014/main" id="{7259CF95-1B27-424D-87F5-4345CA451B51}"/>
                      </a:ext>
                    </a:extLst>
                  </p:cNvPr>
                  <p:cNvSpPr>
                    <a:spLocks/>
                  </p:cNvSpPr>
                  <p:nvPr/>
                </p:nvSpPr>
                <p:spPr bwMode="auto">
                  <a:xfrm>
                    <a:off x="5735108" y="191709"/>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759" name="Freeform 49">
                  <a:extLst>
                    <a:ext uri="{FF2B5EF4-FFF2-40B4-BE49-F238E27FC236}">
                      <a16:creationId xmlns:a16="http://schemas.microsoft.com/office/drawing/2014/main" id="{418B670A-7AFD-F541-A9F9-C276BBBEC409}"/>
                    </a:ext>
                  </a:extLst>
                </p:cNvPr>
                <p:cNvSpPr>
                  <a:spLocks/>
                </p:cNvSpPr>
                <p:nvPr/>
              </p:nvSpPr>
              <p:spPr bwMode="auto">
                <a:xfrm>
                  <a:off x="6022611" y="21002"/>
                  <a:ext cx="111125" cy="111125"/>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60" name="Freeform 50">
                  <a:extLst>
                    <a:ext uri="{FF2B5EF4-FFF2-40B4-BE49-F238E27FC236}">
                      <a16:creationId xmlns:a16="http://schemas.microsoft.com/office/drawing/2014/main" id="{7E14312B-6AD8-BE41-95CD-62C3B637AF74}"/>
                    </a:ext>
                  </a:extLst>
                </p:cNvPr>
                <p:cNvSpPr>
                  <a:spLocks/>
                </p:cNvSpPr>
                <p:nvPr/>
              </p:nvSpPr>
              <p:spPr bwMode="auto">
                <a:xfrm>
                  <a:off x="6010195" y="6462"/>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61" name="Freeform 51">
                  <a:extLst>
                    <a:ext uri="{FF2B5EF4-FFF2-40B4-BE49-F238E27FC236}">
                      <a16:creationId xmlns:a16="http://schemas.microsoft.com/office/drawing/2014/main" id="{FD9883F7-3141-B642-BAB7-44598367F5F0}"/>
                    </a:ext>
                  </a:extLst>
                </p:cNvPr>
                <p:cNvSpPr>
                  <a:spLocks noEditPoints="1"/>
                </p:cNvSpPr>
                <p:nvPr/>
              </p:nvSpPr>
              <p:spPr bwMode="auto">
                <a:xfrm>
                  <a:off x="5722181" y="127588"/>
                  <a:ext cx="714864"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62" name="Freeform 52">
                  <a:extLst>
                    <a:ext uri="{FF2B5EF4-FFF2-40B4-BE49-F238E27FC236}">
                      <a16:creationId xmlns:a16="http://schemas.microsoft.com/office/drawing/2014/main" id="{FBA454BF-96E8-6E47-ACD9-C23817CF4015}"/>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63" name="Freeform 53">
                  <a:extLst>
                    <a:ext uri="{FF2B5EF4-FFF2-40B4-BE49-F238E27FC236}">
                      <a16:creationId xmlns:a16="http://schemas.microsoft.com/office/drawing/2014/main" id="{7E67CA1F-82D7-7B4B-9177-08E41A99FCCC}"/>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sp>
          <p:nvSpPr>
            <p:cNvPr id="766" name="TextBox 765">
              <a:extLst>
                <a:ext uri="{FF2B5EF4-FFF2-40B4-BE49-F238E27FC236}">
                  <a16:creationId xmlns:a16="http://schemas.microsoft.com/office/drawing/2014/main" id="{D6D2AB37-4DAD-DB4C-82F9-6756B37D0BFF}"/>
                </a:ext>
              </a:extLst>
            </p:cNvPr>
            <p:cNvSpPr txBox="1"/>
            <p:nvPr/>
          </p:nvSpPr>
          <p:spPr>
            <a:xfrm>
              <a:off x="8054733" y="2431856"/>
              <a:ext cx="1023315" cy="295722"/>
            </a:xfrm>
            <a:prstGeom prst="rect">
              <a:avLst/>
            </a:prstGeom>
            <a:noFill/>
          </p:spPr>
          <p:txBody>
            <a:bodyPr wrap="square" lIns="0" tIns="0" rIns="0" bIns="0" rtlCol="0">
              <a:spAutoFit/>
            </a:bodyPr>
            <a:lstStyle/>
            <a:p>
              <a:pPr algn="l">
                <a:lnSpc>
                  <a:spcPct val="110000"/>
                </a:lnSpc>
                <a:spcAft>
                  <a:spcPts val="1200"/>
                </a:spcAft>
              </a:pPr>
              <a:r>
                <a:rPr lang="en-US" sz="900" dirty="0">
                  <a:solidFill>
                    <a:schemeClr val="tx1"/>
                  </a:solidFill>
                  <a:latin typeface="+mn-lt"/>
                </a:rPr>
                <a:t>Cisco TelePresence</a:t>
              </a:r>
            </a:p>
          </p:txBody>
        </p:sp>
        <p:grpSp>
          <p:nvGrpSpPr>
            <p:cNvPr id="767" name="Group 766">
              <a:extLst>
                <a:ext uri="{FF2B5EF4-FFF2-40B4-BE49-F238E27FC236}">
                  <a16:creationId xmlns:a16="http://schemas.microsoft.com/office/drawing/2014/main" id="{7C1FFCF8-EF91-8143-8DE0-BF27DBD663C2}"/>
                </a:ext>
              </a:extLst>
            </p:cNvPr>
            <p:cNvGrpSpPr/>
            <p:nvPr/>
          </p:nvGrpSpPr>
          <p:grpSpPr>
            <a:xfrm>
              <a:off x="7142751" y="2893160"/>
              <a:ext cx="1144798" cy="889793"/>
              <a:chOff x="2274757" y="2779161"/>
              <a:chExt cx="1144798" cy="889793"/>
            </a:xfrm>
          </p:grpSpPr>
          <p:sp>
            <p:nvSpPr>
              <p:cNvPr id="768" name="TextBox 767">
                <a:extLst>
                  <a:ext uri="{FF2B5EF4-FFF2-40B4-BE49-F238E27FC236}">
                    <a16:creationId xmlns:a16="http://schemas.microsoft.com/office/drawing/2014/main" id="{3EDAFD3B-2287-624B-B038-FE260170EC8D}"/>
                  </a:ext>
                </a:extLst>
              </p:cNvPr>
              <p:cNvSpPr txBox="1"/>
              <p:nvPr/>
            </p:nvSpPr>
            <p:spPr>
              <a:xfrm>
                <a:off x="2335468" y="3501394"/>
                <a:ext cx="79804" cy="167560"/>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0</a:t>
                </a:r>
              </a:p>
            </p:txBody>
          </p:sp>
          <p:sp>
            <p:nvSpPr>
              <p:cNvPr id="769" name="TextBox 768">
                <a:extLst>
                  <a:ext uri="{FF2B5EF4-FFF2-40B4-BE49-F238E27FC236}">
                    <a16:creationId xmlns:a16="http://schemas.microsoft.com/office/drawing/2014/main" id="{4DCC3FCD-A523-5548-A346-8A34738AB96A}"/>
                  </a:ext>
                </a:extLst>
              </p:cNvPr>
              <p:cNvSpPr txBox="1"/>
              <p:nvPr/>
            </p:nvSpPr>
            <p:spPr>
              <a:xfrm>
                <a:off x="2274757" y="3240725"/>
                <a:ext cx="161526" cy="172347"/>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1</a:t>
                </a:r>
              </a:p>
            </p:txBody>
          </p:sp>
          <p:sp>
            <p:nvSpPr>
              <p:cNvPr id="770" name="TextBox 769">
                <a:extLst>
                  <a:ext uri="{FF2B5EF4-FFF2-40B4-BE49-F238E27FC236}">
                    <a16:creationId xmlns:a16="http://schemas.microsoft.com/office/drawing/2014/main" id="{705244A4-031B-7C41-9186-5C3C4BB07B29}"/>
                  </a:ext>
                </a:extLst>
              </p:cNvPr>
              <p:cNvSpPr txBox="1"/>
              <p:nvPr/>
            </p:nvSpPr>
            <p:spPr>
              <a:xfrm>
                <a:off x="2340523" y="2942594"/>
                <a:ext cx="177115" cy="129058"/>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5</a:t>
                </a:r>
              </a:p>
            </p:txBody>
          </p:sp>
          <p:sp>
            <p:nvSpPr>
              <p:cNvPr id="771" name="TextBox 770">
                <a:extLst>
                  <a:ext uri="{FF2B5EF4-FFF2-40B4-BE49-F238E27FC236}">
                    <a16:creationId xmlns:a16="http://schemas.microsoft.com/office/drawing/2014/main" id="{E359138B-CB39-524E-9C47-0BE66ADDE87C}"/>
                  </a:ext>
                </a:extLst>
              </p:cNvPr>
              <p:cNvSpPr txBox="1"/>
              <p:nvPr/>
            </p:nvSpPr>
            <p:spPr>
              <a:xfrm>
                <a:off x="2706022" y="2779161"/>
                <a:ext cx="198511" cy="129058"/>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10</a:t>
                </a:r>
              </a:p>
            </p:txBody>
          </p:sp>
          <p:sp>
            <p:nvSpPr>
              <p:cNvPr id="772" name="TextBox 771">
                <a:extLst>
                  <a:ext uri="{FF2B5EF4-FFF2-40B4-BE49-F238E27FC236}">
                    <a16:creationId xmlns:a16="http://schemas.microsoft.com/office/drawing/2014/main" id="{AECCC707-5B0C-6C41-BB0A-360DF02255DF}"/>
                  </a:ext>
                </a:extLst>
              </p:cNvPr>
              <p:cNvSpPr txBox="1"/>
              <p:nvPr/>
            </p:nvSpPr>
            <p:spPr>
              <a:xfrm>
                <a:off x="3141320" y="2946556"/>
                <a:ext cx="209722" cy="147860"/>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20</a:t>
                </a:r>
              </a:p>
            </p:txBody>
          </p:sp>
          <p:sp>
            <p:nvSpPr>
              <p:cNvPr id="773" name="TextBox 772">
                <a:extLst>
                  <a:ext uri="{FF2B5EF4-FFF2-40B4-BE49-F238E27FC236}">
                    <a16:creationId xmlns:a16="http://schemas.microsoft.com/office/drawing/2014/main" id="{22299E38-1DE9-7141-85EA-CFFA32FD1293}"/>
                  </a:ext>
                </a:extLst>
              </p:cNvPr>
              <p:cNvSpPr txBox="1"/>
              <p:nvPr/>
            </p:nvSpPr>
            <p:spPr>
              <a:xfrm>
                <a:off x="3197186" y="3230128"/>
                <a:ext cx="222369" cy="119482"/>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50</a:t>
                </a:r>
              </a:p>
            </p:txBody>
          </p:sp>
          <p:sp>
            <p:nvSpPr>
              <p:cNvPr id="774" name="TextBox 773">
                <a:extLst>
                  <a:ext uri="{FF2B5EF4-FFF2-40B4-BE49-F238E27FC236}">
                    <a16:creationId xmlns:a16="http://schemas.microsoft.com/office/drawing/2014/main" id="{AF20A39A-2D1F-D64A-BA76-93638331BBA7}"/>
                  </a:ext>
                </a:extLst>
              </p:cNvPr>
              <p:cNvSpPr txBox="1"/>
              <p:nvPr/>
            </p:nvSpPr>
            <p:spPr>
              <a:xfrm>
                <a:off x="3115175" y="3519189"/>
                <a:ext cx="268096" cy="134048"/>
              </a:xfrm>
              <a:prstGeom prst="rect">
                <a:avLst/>
              </a:prstGeom>
              <a:noFill/>
            </p:spPr>
            <p:txBody>
              <a:bodyPr wrap="none" lIns="0" tIns="0" rIns="0" bIns="0" rtlCol="0">
                <a:noAutofit/>
              </a:bodyPr>
              <a:lstStyle/>
              <a:p>
                <a:pPr algn="l">
                  <a:lnSpc>
                    <a:spcPct val="110000"/>
                  </a:lnSpc>
                  <a:spcAft>
                    <a:spcPts val="1200"/>
                  </a:spcAft>
                </a:pPr>
                <a:r>
                  <a:rPr lang="en-US" sz="800" dirty="0">
                    <a:solidFill>
                      <a:schemeClr val="tx1"/>
                    </a:solidFill>
                    <a:latin typeface="+mn-lt"/>
                  </a:rPr>
                  <a:t>100+</a:t>
                </a:r>
              </a:p>
            </p:txBody>
          </p:sp>
        </p:grpSp>
        <p:sp>
          <p:nvSpPr>
            <p:cNvPr id="775" name="Rectangle: Rounded Corners 3">
              <a:extLst>
                <a:ext uri="{FF2B5EF4-FFF2-40B4-BE49-F238E27FC236}">
                  <a16:creationId xmlns:a16="http://schemas.microsoft.com/office/drawing/2014/main" id="{87C21525-633D-A343-9D41-818428CC4395}"/>
                </a:ext>
              </a:extLst>
            </p:cNvPr>
            <p:cNvSpPr/>
            <p:nvPr/>
          </p:nvSpPr>
          <p:spPr>
            <a:xfrm>
              <a:off x="6974597" y="3876796"/>
              <a:ext cx="1351257" cy="260443"/>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iscoSansTT ExtraLight"/>
                  <a:ea typeface="+mn-ea"/>
                  <a:cs typeface="+mn-cs"/>
                </a:rPr>
                <a:t>Cisco SD-Access </a:t>
              </a:r>
            </a:p>
          </p:txBody>
        </p:sp>
        <p:pic>
          <p:nvPicPr>
            <p:cNvPr id="776" name="Picture 775">
              <a:extLst>
                <a:ext uri="{FF2B5EF4-FFF2-40B4-BE49-F238E27FC236}">
                  <a16:creationId xmlns:a16="http://schemas.microsoft.com/office/drawing/2014/main" id="{47E9C36C-393C-D14B-87C0-C5B79CA184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97301" y="2077410"/>
              <a:ext cx="415192" cy="415192"/>
            </a:xfrm>
            <a:prstGeom prst="rect">
              <a:avLst/>
            </a:prstGeom>
          </p:spPr>
        </p:pic>
      </p:grpSp>
    </p:spTree>
    <p:extLst>
      <p:ext uri="{BB962C8B-B14F-4D97-AF65-F5344CB8AC3E}">
        <p14:creationId xmlns:p14="http://schemas.microsoft.com/office/powerpoint/2010/main" val="359999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Freeform: Shape 176">
            <a:extLst>
              <a:ext uri="{FF2B5EF4-FFF2-40B4-BE49-F238E27FC236}">
                <a16:creationId xmlns:a16="http://schemas.microsoft.com/office/drawing/2014/main" id="{6ED1B096-C856-4FFA-9324-31DD6174163E}"/>
              </a:ext>
            </a:extLst>
          </p:cNvPr>
          <p:cNvSpPr/>
          <p:nvPr/>
        </p:nvSpPr>
        <p:spPr>
          <a:xfrm rot="18874578">
            <a:off x="7050913" y="1172117"/>
            <a:ext cx="2601347" cy="4563312"/>
          </a:xfrm>
          <a:custGeom>
            <a:avLst/>
            <a:gdLst>
              <a:gd name="connsiteX0" fmla="*/ 1981240 w 2432188"/>
              <a:gd name="connsiteY0" fmla="*/ 450948 h 4266571"/>
              <a:gd name="connsiteX1" fmla="*/ 1216094 w 2432188"/>
              <a:gd name="connsiteY1" fmla="*/ 134014 h 4266571"/>
              <a:gd name="connsiteX2" fmla="*/ 134014 w 2432188"/>
              <a:gd name="connsiteY2" fmla="*/ 1216095 h 4266571"/>
              <a:gd name="connsiteX3" fmla="*/ 1216094 w 2432188"/>
              <a:gd name="connsiteY3" fmla="*/ 2298176 h 4266571"/>
              <a:gd name="connsiteX4" fmla="*/ 2298174 w 2432188"/>
              <a:gd name="connsiteY4" fmla="*/ 1216095 h 4266571"/>
              <a:gd name="connsiteX5" fmla="*/ 1981240 w 2432188"/>
              <a:gd name="connsiteY5" fmla="*/ 450948 h 4266571"/>
              <a:gd name="connsiteX6" fmla="*/ 2076002 w 2432188"/>
              <a:gd name="connsiteY6" fmla="*/ 356186 h 4266571"/>
              <a:gd name="connsiteX7" fmla="*/ 2432188 w 2432188"/>
              <a:gd name="connsiteY7" fmla="*/ 1216095 h 4266571"/>
              <a:gd name="connsiteX8" fmla="*/ 1340433 w 2432188"/>
              <a:gd name="connsiteY8" fmla="*/ 2425912 h 4266571"/>
              <a:gd name="connsiteX9" fmla="*/ 1274268 w 2432188"/>
              <a:gd name="connsiteY9" fmla="*/ 2429253 h 4266571"/>
              <a:gd name="connsiteX10" fmla="*/ 1274268 w 2432188"/>
              <a:gd name="connsiteY10" fmla="*/ 2687894 h 4266571"/>
              <a:gd name="connsiteX11" fmla="*/ 1294836 w 2432188"/>
              <a:gd name="connsiteY11" fmla="*/ 2692047 h 4266571"/>
              <a:gd name="connsiteX12" fmla="*/ 1359134 w 2432188"/>
              <a:gd name="connsiteY12" fmla="*/ 2735397 h 4266571"/>
              <a:gd name="connsiteX13" fmla="*/ 1418381 w 2432188"/>
              <a:gd name="connsiteY13" fmla="*/ 2878433 h 4266571"/>
              <a:gd name="connsiteX14" fmla="*/ 1418381 w 2432188"/>
              <a:gd name="connsiteY14" fmla="*/ 4064289 h 4266571"/>
              <a:gd name="connsiteX15" fmla="*/ 1216097 w 2432188"/>
              <a:gd name="connsiteY15" fmla="*/ 4266571 h 4266571"/>
              <a:gd name="connsiteX16" fmla="*/ 1216098 w 2432188"/>
              <a:gd name="connsiteY16" fmla="*/ 4266570 h 4266571"/>
              <a:gd name="connsiteX17" fmla="*/ 1013815 w 2432188"/>
              <a:gd name="connsiteY17" fmla="*/ 4064287 h 4266571"/>
              <a:gd name="connsiteX18" fmla="*/ 1013815 w 2432188"/>
              <a:gd name="connsiteY18" fmla="*/ 2878433 h 4266571"/>
              <a:gd name="connsiteX19" fmla="*/ 1137360 w 2432188"/>
              <a:gd name="connsiteY19" fmla="*/ 2692046 h 4266571"/>
              <a:gd name="connsiteX20" fmla="*/ 1157907 w 2432188"/>
              <a:gd name="connsiteY20" fmla="*/ 2687898 h 4266571"/>
              <a:gd name="connsiteX21" fmla="*/ 1157907 w 2432188"/>
              <a:gd name="connsiteY21" fmla="*/ 2429252 h 4266571"/>
              <a:gd name="connsiteX22" fmla="*/ 1091755 w 2432188"/>
              <a:gd name="connsiteY22" fmla="*/ 2425912 h 4266571"/>
              <a:gd name="connsiteX23" fmla="*/ 0 w 2432188"/>
              <a:gd name="connsiteY23" fmla="*/ 1216095 h 4266571"/>
              <a:gd name="connsiteX24" fmla="*/ 1216094 w 2432188"/>
              <a:gd name="connsiteY24" fmla="*/ 0 h 4266571"/>
              <a:gd name="connsiteX25" fmla="*/ 2076002 w 2432188"/>
              <a:gd name="connsiteY25" fmla="*/ 356186 h 426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32188" h="4266571">
                <a:moveTo>
                  <a:pt x="1981240" y="450948"/>
                </a:moveTo>
                <a:cubicBezTo>
                  <a:pt x="1785422" y="255130"/>
                  <a:pt x="1514902" y="134014"/>
                  <a:pt x="1216094" y="134014"/>
                </a:cubicBezTo>
                <a:cubicBezTo>
                  <a:pt x="618478" y="134014"/>
                  <a:pt x="134014" y="618478"/>
                  <a:pt x="134014" y="1216095"/>
                </a:cubicBezTo>
                <a:cubicBezTo>
                  <a:pt x="134014" y="1813712"/>
                  <a:pt x="618478" y="2298176"/>
                  <a:pt x="1216094" y="2298176"/>
                </a:cubicBezTo>
                <a:cubicBezTo>
                  <a:pt x="1813710" y="2298176"/>
                  <a:pt x="2298174" y="1813712"/>
                  <a:pt x="2298174" y="1216095"/>
                </a:cubicBezTo>
                <a:cubicBezTo>
                  <a:pt x="2298174" y="917287"/>
                  <a:pt x="2177058" y="646766"/>
                  <a:pt x="1981240" y="450948"/>
                </a:cubicBezTo>
                <a:close/>
                <a:moveTo>
                  <a:pt x="2076002" y="356186"/>
                </a:moveTo>
                <a:cubicBezTo>
                  <a:pt x="2296072" y="576256"/>
                  <a:pt x="2432188" y="880280"/>
                  <a:pt x="2432188" y="1216095"/>
                </a:cubicBezTo>
                <a:cubicBezTo>
                  <a:pt x="2432188" y="1845749"/>
                  <a:pt x="1953655" y="2363635"/>
                  <a:pt x="1340433" y="2425912"/>
                </a:cubicBezTo>
                <a:lnTo>
                  <a:pt x="1274268" y="2429253"/>
                </a:lnTo>
                <a:lnTo>
                  <a:pt x="1274268" y="2687894"/>
                </a:lnTo>
                <a:lnTo>
                  <a:pt x="1294836" y="2692047"/>
                </a:lnTo>
                <a:cubicBezTo>
                  <a:pt x="1319037" y="2702283"/>
                  <a:pt x="1340831" y="2717094"/>
                  <a:pt x="1359134" y="2735397"/>
                </a:cubicBezTo>
                <a:cubicBezTo>
                  <a:pt x="1395741" y="2772004"/>
                  <a:pt x="1418382" y="2822574"/>
                  <a:pt x="1418381" y="2878433"/>
                </a:cubicBezTo>
                <a:cubicBezTo>
                  <a:pt x="1418381" y="3273718"/>
                  <a:pt x="1418381" y="3669003"/>
                  <a:pt x="1418381" y="4064289"/>
                </a:cubicBezTo>
                <a:cubicBezTo>
                  <a:pt x="1418380" y="4176006"/>
                  <a:pt x="1327815" y="4266571"/>
                  <a:pt x="1216097" y="4266571"/>
                </a:cubicBezTo>
                <a:lnTo>
                  <a:pt x="1216098" y="4266570"/>
                </a:lnTo>
                <a:cubicBezTo>
                  <a:pt x="1104381" y="4266570"/>
                  <a:pt x="1013816" y="4176005"/>
                  <a:pt x="1013815" y="4064287"/>
                </a:cubicBezTo>
                <a:lnTo>
                  <a:pt x="1013815" y="2878433"/>
                </a:lnTo>
                <a:cubicBezTo>
                  <a:pt x="1013816" y="2794645"/>
                  <a:pt x="1064758" y="2722754"/>
                  <a:pt x="1137360" y="2692046"/>
                </a:cubicBezTo>
                <a:lnTo>
                  <a:pt x="1157907" y="2687898"/>
                </a:lnTo>
                <a:lnTo>
                  <a:pt x="1157907" y="2429252"/>
                </a:lnTo>
                <a:lnTo>
                  <a:pt x="1091755" y="2425912"/>
                </a:lnTo>
                <a:cubicBezTo>
                  <a:pt x="478533" y="2363635"/>
                  <a:pt x="0" y="1845749"/>
                  <a:pt x="0" y="1216095"/>
                </a:cubicBezTo>
                <a:cubicBezTo>
                  <a:pt x="0" y="544464"/>
                  <a:pt x="544464" y="0"/>
                  <a:pt x="1216094" y="0"/>
                </a:cubicBezTo>
                <a:cubicBezTo>
                  <a:pt x="1551909" y="0"/>
                  <a:pt x="1855932" y="136116"/>
                  <a:pt x="2076002" y="356186"/>
                </a:cubicBezTo>
                <a:close/>
              </a:path>
            </a:pathLst>
          </a:custGeom>
          <a:solidFill>
            <a:schemeClr val="tx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 name="Title 2">
            <a:extLst>
              <a:ext uri="{FF2B5EF4-FFF2-40B4-BE49-F238E27FC236}">
                <a16:creationId xmlns:a16="http://schemas.microsoft.com/office/drawing/2014/main" id="{C1E8CFD9-3202-4433-B088-23A1F2095717}"/>
              </a:ext>
            </a:extLst>
          </p:cNvPr>
          <p:cNvSpPr>
            <a:spLocks noGrp="1"/>
          </p:cNvSpPr>
          <p:nvPr>
            <p:ph type="title"/>
          </p:nvPr>
        </p:nvSpPr>
        <p:spPr/>
        <p:txBody>
          <a:bodyPr/>
          <a:lstStyle/>
          <a:p>
            <a:pPr algn="ctr"/>
            <a:r>
              <a:rPr lang="en-US" dirty="0"/>
              <a:t>Converged</a:t>
            </a:r>
            <a:r>
              <a:rPr lang="en-US" dirty="0">
                <a:solidFill>
                  <a:schemeClr val="tx1"/>
                </a:solidFill>
              </a:rPr>
              <a:t> data center case study</a:t>
            </a:r>
          </a:p>
        </p:txBody>
      </p:sp>
      <p:sp>
        <p:nvSpPr>
          <p:cNvPr id="2" name="Oval 1">
            <a:extLst>
              <a:ext uri="{FF2B5EF4-FFF2-40B4-BE49-F238E27FC236}">
                <a16:creationId xmlns:a16="http://schemas.microsoft.com/office/drawing/2014/main" id="{03223DB8-FB87-4089-AE47-697E047F175F}"/>
              </a:ext>
            </a:extLst>
          </p:cNvPr>
          <p:cNvSpPr/>
          <p:nvPr/>
        </p:nvSpPr>
        <p:spPr>
          <a:xfrm>
            <a:off x="333721" y="1663203"/>
            <a:ext cx="384022" cy="38402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mn-ea"/>
                <a:cs typeface="+mn-cs"/>
              </a:rPr>
              <a:t>Client</a:t>
            </a:r>
          </a:p>
        </p:txBody>
      </p:sp>
      <p:sp>
        <p:nvSpPr>
          <p:cNvPr id="36" name="Oval 35">
            <a:extLst>
              <a:ext uri="{FF2B5EF4-FFF2-40B4-BE49-F238E27FC236}">
                <a16:creationId xmlns:a16="http://schemas.microsoft.com/office/drawing/2014/main" id="{D3DECA90-4110-4B0A-8140-D7A62E9CC3EF}"/>
              </a:ext>
            </a:extLst>
          </p:cNvPr>
          <p:cNvSpPr/>
          <p:nvPr/>
        </p:nvSpPr>
        <p:spPr>
          <a:xfrm>
            <a:off x="835168" y="1517442"/>
            <a:ext cx="384022" cy="38402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mn-ea"/>
                <a:cs typeface="+mn-cs"/>
              </a:rPr>
              <a:t>Client</a:t>
            </a:r>
          </a:p>
        </p:txBody>
      </p:sp>
      <p:sp>
        <p:nvSpPr>
          <p:cNvPr id="38" name="Oval 37">
            <a:extLst>
              <a:ext uri="{FF2B5EF4-FFF2-40B4-BE49-F238E27FC236}">
                <a16:creationId xmlns:a16="http://schemas.microsoft.com/office/drawing/2014/main" id="{6EE87B07-D9C8-44C0-B830-426EB45BBA63}"/>
              </a:ext>
            </a:extLst>
          </p:cNvPr>
          <p:cNvSpPr/>
          <p:nvPr/>
        </p:nvSpPr>
        <p:spPr>
          <a:xfrm>
            <a:off x="1336615" y="1663203"/>
            <a:ext cx="384022" cy="38402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mn-ea"/>
                <a:cs typeface="+mn-cs"/>
              </a:rPr>
              <a:t>Client</a:t>
            </a:r>
          </a:p>
        </p:txBody>
      </p:sp>
      <p:sp>
        <p:nvSpPr>
          <p:cNvPr id="39" name="Oval 38">
            <a:extLst>
              <a:ext uri="{FF2B5EF4-FFF2-40B4-BE49-F238E27FC236}">
                <a16:creationId xmlns:a16="http://schemas.microsoft.com/office/drawing/2014/main" id="{758D123A-B977-4F9F-AA97-B6AD25FB418E}"/>
              </a:ext>
            </a:extLst>
          </p:cNvPr>
          <p:cNvSpPr/>
          <p:nvPr/>
        </p:nvSpPr>
        <p:spPr>
          <a:xfrm>
            <a:off x="1838062" y="1517442"/>
            <a:ext cx="384022" cy="38402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mn-ea"/>
                <a:cs typeface="+mn-cs"/>
              </a:rPr>
              <a:t>Client</a:t>
            </a:r>
          </a:p>
        </p:txBody>
      </p:sp>
      <p:sp>
        <p:nvSpPr>
          <p:cNvPr id="40" name="Oval 39">
            <a:extLst>
              <a:ext uri="{FF2B5EF4-FFF2-40B4-BE49-F238E27FC236}">
                <a16:creationId xmlns:a16="http://schemas.microsoft.com/office/drawing/2014/main" id="{D1BE8CF8-D9CD-4AD3-9038-C4DE2E67FDC3}"/>
              </a:ext>
            </a:extLst>
          </p:cNvPr>
          <p:cNvSpPr/>
          <p:nvPr/>
        </p:nvSpPr>
        <p:spPr>
          <a:xfrm>
            <a:off x="2339509" y="1663203"/>
            <a:ext cx="384022" cy="38402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mn-ea"/>
                <a:cs typeface="+mn-cs"/>
              </a:rPr>
              <a:t>Client</a:t>
            </a:r>
          </a:p>
        </p:txBody>
      </p:sp>
      <p:sp>
        <p:nvSpPr>
          <p:cNvPr id="121" name="TextBox 120">
            <a:extLst>
              <a:ext uri="{FF2B5EF4-FFF2-40B4-BE49-F238E27FC236}">
                <a16:creationId xmlns:a16="http://schemas.microsoft.com/office/drawing/2014/main" id="{8CC31A26-5E9E-4AC1-BA7D-6C470ACB56DA}"/>
              </a:ext>
            </a:extLst>
          </p:cNvPr>
          <p:cNvSpPr txBox="1"/>
          <p:nvPr/>
        </p:nvSpPr>
        <p:spPr>
          <a:xfrm>
            <a:off x="333721" y="4094499"/>
            <a:ext cx="2675586" cy="426565"/>
          </a:xfrm>
          <a:prstGeom prst="rect">
            <a:avLst/>
          </a:prstGeom>
          <a:noFill/>
        </p:spPr>
        <p:txBody>
          <a:bodyPr wrap="square" lIns="0" tIns="0" rIns="0" bIns="0" rtlCol="0">
            <a:noAutofit/>
          </a:bodyPr>
          <a:lstStyle/>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1000" b="0" i="0" u="none" strike="noStrike" kern="1200" cap="none" spc="0" normalizeH="0" baseline="0" noProof="0" dirty="0">
                <a:ln>
                  <a:noFill/>
                </a:ln>
                <a:solidFill>
                  <a:schemeClr val="bg2"/>
                </a:solidFill>
                <a:effectLst/>
                <a:uLnTx/>
                <a:uFillTx/>
                <a:latin typeface="CiscoSansTT ExtraLight"/>
                <a:ea typeface="ＭＳ Ｐゴシック" charset="0"/>
              </a:rPr>
              <a:t>Significant delays and </a:t>
            </a:r>
          </a:p>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1000" b="0" i="0" u="none" strike="noStrike" kern="1200" cap="none" spc="0" normalizeH="0" baseline="0" noProof="0" dirty="0">
                <a:ln>
                  <a:noFill/>
                </a:ln>
                <a:solidFill>
                  <a:schemeClr val="bg2"/>
                </a:solidFill>
                <a:effectLst/>
                <a:uLnTx/>
                <a:uFillTx/>
                <a:latin typeface="CiscoSansTT ExtraLight"/>
                <a:ea typeface="ＭＳ Ｐゴシック" charset="0"/>
              </a:rPr>
              <a:t>loss of business productivity</a:t>
            </a:r>
          </a:p>
          <a:p>
            <a:pPr marL="0" marR="0" lvl="0" indent="0" algn="ctr" defTabSz="457200" rtl="0" eaLnBrk="1" fontAlgn="base" latinLnBrk="0" hangingPunct="1">
              <a:lnSpc>
                <a:spcPct val="11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chemeClr val="bg2"/>
              </a:solidFill>
              <a:effectLst/>
              <a:uLnTx/>
              <a:uFillTx/>
              <a:latin typeface="CiscoSansTT ExtraLight"/>
              <a:ea typeface="ＭＳ Ｐゴシック" charset="0"/>
            </a:endParaRPr>
          </a:p>
        </p:txBody>
      </p:sp>
      <p:cxnSp>
        <p:nvCxnSpPr>
          <p:cNvPr id="125" name="Straight Connector 124">
            <a:extLst>
              <a:ext uri="{FF2B5EF4-FFF2-40B4-BE49-F238E27FC236}">
                <a16:creationId xmlns:a16="http://schemas.microsoft.com/office/drawing/2014/main" id="{7B621D1B-760C-4349-9481-FFBC3338A2EB}"/>
              </a:ext>
            </a:extLst>
          </p:cNvPr>
          <p:cNvCxnSpPr>
            <a:cxnSpLocks/>
            <a:stCxn id="2" idx="5"/>
          </p:cNvCxnSpPr>
          <p:nvPr/>
        </p:nvCxnSpPr>
        <p:spPr>
          <a:xfrm>
            <a:off x="661504" y="1990984"/>
            <a:ext cx="357640" cy="212069"/>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0E8750D-CA86-4CC8-86CF-D227F993219C}"/>
              </a:ext>
            </a:extLst>
          </p:cNvPr>
          <p:cNvCxnSpPr>
            <a:cxnSpLocks/>
            <a:stCxn id="36" idx="4"/>
          </p:cNvCxnSpPr>
          <p:nvPr/>
        </p:nvCxnSpPr>
        <p:spPr>
          <a:xfrm>
            <a:off x="1027179" y="1901462"/>
            <a:ext cx="248908" cy="308599"/>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9D1AC72-2585-4B50-A36B-1D653FCFFF2C}"/>
              </a:ext>
            </a:extLst>
          </p:cNvPr>
          <p:cNvCxnSpPr>
            <a:cxnSpLocks/>
          </p:cNvCxnSpPr>
          <p:nvPr/>
        </p:nvCxnSpPr>
        <p:spPr>
          <a:xfrm>
            <a:off x="1528626" y="2055849"/>
            <a:ext cx="0" cy="162838"/>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C5BE17E-9D58-4315-A453-CF3C2B1668C0}"/>
              </a:ext>
            </a:extLst>
          </p:cNvPr>
          <p:cNvCxnSpPr>
            <a:cxnSpLocks/>
            <a:stCxn id="40" idx="3"/>
          </p:cNvCxnSpPr>
          <p:nvPr/>
        </p:nvCxnSpPr>
        <p:spPr>
          <a:xfrm flipH="1">
            <a:off x="2030073" y="1990984"/>
            <a:ext cx="365675" cy="219076"/>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63B8B9B-5F26-4F69-99A4-C0961DBEA839}"/>
              </a:ext>
            </a:extLst>
          </p:cNvPr>
          <p:cNvCxnSpPr>
            <a:cxnSpLocks/>
            <a:stCxn id="39" idx="4"/>
          </p:cNvCxnSpPr>
          <p:nvPr/>
        </p:nvCxnSpPr>
        <p:spPr>
          <a:xfrm flipH="1">
            <a:off x="1781165" y="1901462"/>
            <a:ext cx="248908" cy="308599"/>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5832B30-E42F-47FE-92DD-848ED4AEC6C4}"/>
              </a:ext>
            </a:extLst>
          </p:cNvPr>
          <p:cNvCxnSpPr>
            <a:cxnSpLocks/>
            <a:endCxn id="12" idx="0"/>
          </p:cNvCxnSpPr>
          <p:nvPr/>
        </p:nvCxnSpPr>
        <p:spPr>
          <a:xfrm flipH="1">
            <a:off x="899319" y="2437048"/>
            <a:ext cx="313338" cy="173847"/>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6336AC7-5EA8-46D2-BC09-EB3BF077A66A}"/>
              </a:ext>
            </a:extLst>
          </p:cNvPr>
          <p:cNvCxnSpPr>
            <a:cxnSpLocks/>
          </p:cNvCxnSpPr>
          <p:nvPr/>
        </p:nvCxnSpPr>
        <p:spPr>
          <a:xfrm flipH="1">
            <a:off x="1182524" y="2484501"/>
            <a:ext cx="160929" cy="181643"/>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201F647E-FC0A-42F3-8800-DEA573EFDD37}"/>
              </a:ext>
            </a:extLst>
          </p:cNvPr>
          <p:cNvGrpSpPr/>
          <p:nvPr/>
        </p:nvGrpSpPr>
        <p:grpSpPr>
          <a:xfrm flipH="1">
            <a:off x="1705171" y="2481241"/>
            <a:ext cx="601878" cy="160713"/>
            <a:chOff x="3547546" y="2866565"/>
            <a:chExt cx="624510" cy="166757"/>
          </a:xfrm>
        </p:grpSpPr>
        <p:cxnSp>
          <p:nvCxnSpPr>
            <p:cNvPr id="149" name="Straight Connector 148">
              <a:extLst>
                <a:ext uri="{FF2B5EF4-FFF2-40B4-BE49-F238E27FC236}">
                  <a16:creationId xmlns:a16="http://schemas.microsoft.com/office/drawing/2014/main" id="{011EEB7C-655F-446D-8F09-A16CB748C1E3}"/>
                </a:ext>
              </a:extLst>
            </p:cNvPr>
            <p:cNvCxnSpPr>
              <a:cxnSpLocks/>
            </p:cNvCxnSpPr>
            <p:nvPr/>
          </p:nvCxnSpPr>
          <p:spPr>
            <a:xfrm flipH="1">
              <a:off x="3547546" y="2869941"/>
              <a:ext cx="345338" cy="162652"/>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8725882-6936-4ADD-A9EB-69297F8BB7DD}"/>
                </a:ext>
              </a:extLst>
            </p:cNvPr>
            <p:cNvCxnSpPr>
              <a:cxnSpLocks/>
            </p:cNvCxnSpPr>
            <p:nvPr/>
          </p:nvCxnSpPr>
          <p:spPr>
            <a:xfrm flipH="1">
              <a:off x="4024316" y="2866565"/>
              <a:ext cx="147740" cy="166757"/>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cxnSp>
        <p:nvCxnSpPr>
          <p:cNvPr id="155" name="Straight Connector 154">
            <a:extLst>
              <a:ext uri="{FF2B5EF4-FFF2-40B4-BE49-F238E27FC236}">
                <a16:creationId xmlns:a16="http://schemas.microsoft.com/office/drawing/2014/main" id="{D7B421D3-9A53-4744-B60A-765381D89BB9}"/>
              </a:ext>
            </a:extLst>
          </p:cNvPr>
          <p:cNvCxnSpPr>
            <a:cxnSpLocks/>
          </p:cNvCxnSpPr>
          <p:nvPr/>
        </p:nvCxnSpPr>
        <p:spPr>
          <a:xfrm>
            <a:off x="1856422" y="3021567"/>
            <a:ext cx="0" cy="219624"/>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2BA47DC-AEBE-4750-A641-92BA0ECD0DA8}"/>
              </a:ext>
            </a:extLst>
          </p:cNvPr>
          <p:cNvCxnSpPr>
            <a:cxnSpLocks/>
          </p:cNvCxnSpPr>
          <p:nvPr/>
        </p:nvCxnSpPr>
        <p:spPr>
          <a:xfrm>
            <a:off x="2251154" y="3021567"/>
            <a:ext cx="0" cy="219624"/>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2820123-9D09-4C28-BFF5-A3A5879634DB}"/>
              </a:ext>
            </a:extLst>
          </p:cNvPr>
          <p:cNvCxnSpPr>
            <a:cxnSpLocks/>
          </p:cNvCxnSpPr>
          <p:nvPr/>
        </p:nvCxnSpPr>
        <p:spPr>
          <a:xfrm>
            <a:off x="2064149" y="3402046"/>
            <a:ext cx="0" cy="162838"/>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9A7F0AD-97AD-458C-905E-E7109311C00C}"/>
              </a:ext>
            </a:extLst>
          </p:cNvPr>
          <p:cNvCxnSpPr>
            <a:cxnSpLocks/>
          </p:cNvCxnSpPr>
          <p:nvPr/>
        </p:nvCxnSpPr>
        <p:spPr>
          <a:xfrm>
            <a:off x="1475459" y="3402046"/>
            <a:ext cx="0" cy="162838"/>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B60C69D-F60E-4952-801B-562AFA73C880}"/>
              </a:ext>
            </a:extLst>
          </p:cNvPr>
          <p:cNvCxnSpPr>
            <a:cxnSpLocks/>
          </p:cNvCxnSpPr>
          <p:nvPr/>
        </p:nvCxnSpPr>
        <p:spPr>
          <a:xfrm>
            <a:off x="2644354" y="3402046"/>
            <a:ext cx="0" cy="162838"/>
          </a:xfrm>
          <a:prstGeom prst="line">
            <a:avLst/>
          </a:prstGeom>
          <a:ln w="158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0B0BCA7-0613-4D87-9112-74944F587A40}"/>
              </a:ext>
            </a:extLst>
          </p:cNvPr>
          <p:cNvGrpSpPr/>
          <p:nvPr/>
        </p:nvGrpSpPr>
        <p:grpSpPr>
          <a:xfrm>
            <a:off x="609792" y="2610895"/>
            <a:ext cx="766623" cy="444858"/>
            <a:chOff x="-1224794" y="2967587"/>
            <a:chExt cx="810457" cy="756688"/>
          </a:xfrm>
        </p:grpSpPr>
        <p:grpSp>
          <p:nvGrpSpPr>
            <p:cNvPr id="10" name="Group 9">
              <a:extLst>
                <a:ext uri="{FF2B5EF4-FFF2-40B4-BE49-F238E27FC236}">
                  <a16:creationId xmlns:a16="http://schemas.microsoft.com/office/drawing/2014/main" id="{688F4147-E462-49AF-92E7-5497D0593F40}"/>
                </a:ext>
              </a:extLst>
            </p:cNvPr>
            <p:cNvGrpSpPr/>
            <p:nvPr/>
          </p:nvGrpSpPr>
          <p:grpSpPr>
            <a:xfrm>
              <a:off x="-1224794" y="2967587"/>
              <a:ext cx="810457" cy="756688"/>
              <a:chOff x="-1110065" y="3119438"/>
              <a:chExt cx="1176506" cy="505376"/>
            </a:xfrm>
            <a:solidFill>
              <a:schemeClr val="accent4"/>
            </a:solidFill>
          </p:grpSpPr>
          <p:sp>
            <p:nvSpPr>
              <p:cNvPr id="12" name="Rectangle: Rounded Corners 11">
                <a:extLst>
                  <a:ext uri="{FF2B5EF4-FFF2-40B4-BE49-F238E27FC236}">
                    <a16:creationId xmlns:a16="http://schemas.microsoft.com/office/drawing/2014/main" id="{2B48F037-360F-41BD-A72D-F2B5BCA41711}"/>
                  </a:ext>
                </a:extLst>
              </p:cNvPr>
              <p:cNvSpPr/>
              <p:nvPr/>
            </p:nvSpPr>
            <p:spPr>
              <a:xfrm>
                <a:off x="-822209" y="3119438"/>
                <a:ext cx="312938" cy="505376"/>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13" name="Rectangle: Rounded Corners 12">
                <a:extLst>
                  <a:ext uri="{FF2B5EF4-FFF2-40B4-BE49-F238E27FC236}">
                    <a16:creationId xmlns:a16="http://schemas.microsoft.com/office/drawing/2014/main" id="{64E9C800-3204-406C-8035-F621C401889A}"/>
                  </a:ext>
                </a:extLst>
              </p:cNvPr>
              <p:cNvSpPr/>
              <p:nvPr/>
            </p:nvSpPr>
            <p:spPr>
              <a:xfrm>
                <a:off x="-534353" y="3119438"/>
                <a:ext cx="312938" cy="505376"/>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14" name="Rectangle: Rounded Corners 13">
                <a:extLst>
                  <a:ext uri="{FF2B5EF4-FFF2-40B4-BE49-F238E27FC236}">
                    <a16:creationId xmlns:a16="http://schemas.microsoft.com/office/drawing/2014/main" id="{3C60D486-B547-4EFD-8E36-745C17B4BA9F}"/>
                  </a:ext>
                </a:extLst>
              </p:cNvPr>
              <p:cNvSpPr/>
              <p:nvPr/>
            </p:nvSpPr>
            <p:spPr>
              <a:xfrm>
                <a:off x="-246497" y="3119438"/>
                <a:ext cx="312938" cy="505376"/>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15" name="Rectangle: Rounded Corners 14">
                <a:extLst>
                  <a:ext uri="{FF2B5EF4-FFF2-40B4-BE49-F238E27FC236}">
                    <a16:creationId xmlns:a16="http://schemas.microsoft.com/office/drawing/2014/main" id="{607F9A8B-8598-4DC4-BB29-ED3898F2CEA4}"/>
                  </a:ext>
                </a:extLst>
              </p:cNvPr>
              <p:cNvSpPr/>
              <p:nvPr/>
            </p:nvSpPr>
            <p:spPr>
              <a:xfrm>
                <a:off x="-1110065" y="3119438"/>
                <a:ext cx="312938" cy="505376"/>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16" name="TextBox 15">
              <a:extLst>
                <a:ext uri="{FF2B5EF4-FFF2-40B4-BE49-F238E27FC236}">
                  <a16:creationId xmlns:a16="http://schemas.microsoft.com/office/drawing/2014/main" id="{4D286D3D-ACAB-4269-98C1-0623A3B508C6}"/>
                </a:ext>
              </a:extLst>
            </p:cNvPr>
            <p:cNvSpPr txBox="1"/>
            <p:nvPr/>
          </p:nvSpPr>
          <p:spPr>
            <a:xfrm>
              <a:off x="-1196800" y="2967587"/>
              <a:ext cx="744653" cy="756686"/>
            </a:xfrm>
            <a:prstGeom prst="rect">
              <a:avLst/>
            </a:prstGeom>
            <a:noFill/>
          </p:spPr>
          <p:txBody>
            <a:bodyPr wrap="square" lIns="0" tIns="0" rIns="0" bIns="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ＭＳ Ｐゴシック" charset="0"/>
                </a:rPr>
                <a:t>Alliance </a:t>
              </a:r>
              <a:br>
                <a:rPr kumimoji="0" lang="en-US" sz="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800" b="0" i="0" u="none" strike="noStrike" kern="1200" cap="none" spc="0" normalizeH="0" baseline="0" noProof="0" dirty="0">
                  <a:ln>
                    <a:noFill/>
                  </a:ln>
                  <a:solidFill>
                    <a:srgbClr val="FFFFFF"/>
                  </a:solidFill>
                  <a:effectLst/>
                  <a:uLnTx/>
                  <a:uFillTx/>
                  <a:latin typeface="CiscoSansTT ExtraLight"/>
                  <a:ea typeface="ＭＳ Ｐゴシック" charset="0"/>
                </a:rPr>
                <a:t>Partner Storage</a:t>
              </a:r>
            </a:p>
          </p:txBody>
        </p:sp>
      </p:grpSp>
      <p:sp>
        <p:nvSpPr>
          <p:cNvPr id="29" name="Freeform: Shape 28">
            <a:extLst>
              <a:ext uri="{FF2B5EF4-FFF2-40B4-BE49-F238E27FC236}">
                <a16:creationId xmlns:a16="http://schemas.microsoft.com/office/drawing/2014/main" id="{C0F7BA50-1035-42C2-8F91-A90848D433D1}"/>
              </a:ext>
            </a:extLst>
          </p:cNvPr>
          <p:cNvSpPr/>
          <p:nvPr/>
        </p:nvSpPr>
        <p:spPr>
          <a:xfrm>
            <a:off x="1680837" y="2613132"/>
            <a:ext cx="766623" cy="442828"/>
          </a:xfrm>
          <a:custGeom>
            <a:avLst/>
            <a:gdLst>
              <a:gd name="connsiteX0" fmla="*/ 18000 w 571500"/>
              <a:gd name="connsiteY0" fmla="*/ 0 h 396000"/>
              <a:gd name="connsiteX1" fmla="*/ 36000 w 571500"/>
              <a:gd name="connsiteY1" fmla="*/ 18000 h 396000"/>
              <a:gd name="connsiteX2" fmla="*/ 36000 w 571500"/>
              <a:gd name="connsiteY2" fmla="*/ 31313 h 396000"/>
              <a:gd name="connsiteX3" fmla="*/ 267750 w 571500"/>
              <a:gd name="connsiteY3" fmla="*/ 31313 h 396000"/>
              <a:gd name="connsiteX4" fmla="*/ 267750 w 571500"/>
              <a:gd name="connsiteY4" fmla="*/ 18000 h 396000"/>
              <a:gd name="connsiteX5" fmla="*/ 285750 w 571500"/>
              <a:gd name="connsiteY5" fmla="*/ 0 h 396000"/>
              <a:gd name="connsiteX6" fmla="*/ 303750 w 571500"/>
              <a:gd name="connsiteY6" fmla="*/ 18000 h 396000"/>
              <a:gd name="connsiteX7" fmla="*/ 303750 w 571500"/>
              <a:gd name="connsiteY7" fmla="*/ 31313 h 396000"/>
              <a:gd name="connsiteX8" fmla="*/ 535500 w 571500"/>
              <a:gd name="connsiteY8" fmla="*/ 31313 h 396000"/>
              <a:gd name="connsiteX9" fmla="*/ 535500 w 571500"/>
              <a:gd name="connsiteY9" fmla="*/ 18000 h 396000"/>
              <a:gd name="connsiteX10" fmla="*/ 553500 w 571500"/>
              <a:gd name="connsiteY10" fmla="*/ 0 h 396000"/>
              <a:gd name="connsiteX11" fmla="*/ 571500 w 571500"/>
              <a:gd name="connsiteY11" fmla="*/ 18000 h 396000"/>
              <a:gd name="connsiteX12" fmla="*/ 571500 w 571500"/>
              <a:gd name="connsiteY12" fmla="*/ 31313 h 396000"/>
              <a:gd name="connsiteX13" fmla="*/ 571500 w 571500"/>
              <a:gd name="connsiteY13" fmla="*/ 364687 h 396000"/>
              <a:gd name="connsiteX14" fmla="*/ 571500 w 571500"/>
              <a:gd name="connsiteY14" fmla="*/ 378000 h 396000"/>
              <a:gd name="connsiteX15" fmla="*/ 553500 w 571500"/>
              <a:gd name="connsiteY15" fmla="*/ 396000 h 396000"/>
              <a:gd name="connsiteX16" fmla="*/ 535500 w 571500"/>
              <a:gd name="connsiteY16" fmla="*/ 378000 h 396000"/>
              <a:gd name="connsiteX17" fmla="*/ 535500 w 571500"/>
              <a:gd name="connsiteY17" fmla="*/ 364687 h 396000"/>
              <a:gd name="connsiteX18" fmla="*/ 303750 w 571500"/>
              <a:gd name="connsiteY18" fmla="*/ 364687 h 396000"/>
              <a:gd name="connsiteX19" fmla="*/ 303750 w 571500"/>
              <a:gd name="connsiteY19" fmla="*/ 378000 h 396000"/>
              <a:gd name="connsiteX20" fmla="*/ 285750 w 571500"/>
              <a:gd name="connsiteY20" fmla="*/ 396000 h 396000"/>
              <a:gd name="connsiteX21" fmla="*/ 267750 w 571500"/>
              <a:gd name="connsiteY21" fmla="*/ 378000 h 396000"/>
              <a:gd name="connsiteX22" fmla="*/ 267750 w 571500"/>
              <a:gd name="connsiteY22" fmla="*/ 364687 h 396000"/>
              <a:gd name="connsiteX23" fmla="*/ 36000 w 571500"/>
              <a:gd name="connsiteY23" fmla="*/ 364687 h 396000"/>
              <a:gd name="connsiteX24" fmla="*/ 36000 w 571500"/>
              <a:gd name="connsiteY24" fmla="*/ 378000 h 396000"/>
              <a:gd name="connsiteX25" fmla="*/ 18000 w 571500"/>
              <a:gd name="connsiteY25" fmla="*/ 396000 h 396000"/>
              <a:gd name="connsiteX26" fmla="*/ 0 w 571500"/>
              <a:gd name="connsiteY26" fmla="*/ 378000 h 396000"/>
              <a:gd name="connsiteX27" fmla="*/ 0 w 571500"/>
              <a:gd name="connsiteY27" fmla="*/ 364687 h 396000"/>
              <a:gd name="connsiteX28" fmla="*/ 0 w 571500"/>
              <a:gd name="connsiteY28" fmla="*/ 31313 h 396000"/>
              <a:gd name="connsiteX29" fmla="*/ 0 w 571500"/>
              <a:gd name="connsiteY29" fmla="*/ 18000 h 396000"/>
              <a:gd name="connsiteX30" fmla="*/ 18000 w 571500"/>
              <a:gd name="connsiteY3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500" h="396000">
                <a:moveTo>
                  <a:pt x="18000" y="0"/>
                </a:moveTo>
                <a:cubicBezTo>
                  <a:pt x="27941" y="0"/>
                  <a:pt x="36000" y="8059"/>
                  <a:pt x="36000" y="18000"/>
                </a:cubicBezTo>
                <a:lnTo>
                  <a:pt x="36000" y="31313"/>
                </a:lnTo>
                <a:lnTo>
                  <a:pt x="267750" y="31313"/>
                </a:lnTo>
                <a:lnTo>
                  <a:pt x="267750" y="18000"/>
                </a:lnTo>
                <a:cubicBezTo>
                  <a:pt x="267750" y="8059"/>
                  <a:pt x="275809" y="0"/>
                  <a:pt x="285750" y="0"/>
                </a:cubicBezTo>
                <a:cubicBezTo>
                  <a:pt x="295691" y="0"/>
                  <a:pt x="303750" y="8059"/>
                  <a:pt x="303750" y="18000"/>
                </a:cubicBezTo>
                <a:lnTo>
                  <a:pt x="303750" y="31313"/>
                </a:lnTo>
                <a:lnTo>
                  <a:pt x="535500" y="31313"/>
                </a:lnTo>
                <a:lnTo>
                  <a:pt x="535500" y="18000"/>
                </a:lnTo>
                <a:cubicBezTo>
                  <a:pt x="535500" y="8059"/>
                  <a:pt x="543559" y="0"/>
                  <a:pt x="553500" y="0"/>
                </a:cubicBezTo>
                <a:cubicBezTo>
                  <a:pt x="563441" y="0"/>
                  <a:pt x="571500" y="8059"/>
                  <a:pt x="571500" y="18000"/>
                </a:cubicBezTo>
                <a:lnTo>
                  <a:pt x="571500" y="31313"/>
                </a:lnTo>
                <a:lnTo>
                  <a:pt x="571500" y="364687"/>
                </a:lnTo>
                <a:lnTo>
                  <a:pt x="571500" y="378000"/>
                </a:lnTo>
                <a:cubicBezTo>
                  <a:pt x="571500" y="387941"/>
                  <a:pt x="563441" y="396000"/>
                  <a:pt x="553500" y="396000"/>
                </a:cubicBezTo>
                <a:cubicBezTo>
                  <a:pt x="543559" y="396000"/>
                  <a:pt x="535500" y="387941"/>
                  <a:pt x="535500" y="378000"/>
                </a:cubicBezTo>
                <a:lnTo>
                  <a:pt x="535500" y="364687"/>
                </a:lnTo>
                <a:lnTo>
                  <a:pt x="303750" y="364687"/>
                </a:lnTo>
                <a:lnTo>
                  <a:pt x="303750" y="378000"/>
                </a:lnTo>
                <a:cubicBezTo>
                  <a:pt x="303750" y="387941"/>
                  <a:pt x="295691" y="396000"/>
                  <a:pt x="285750" y="396000"/>
                </a:cubicBezTo>
                <a:cubicBezTo>
                  <a:pt x="275809" y="396000"/>
                  <a:pt x="267750" y="387941"/>
                  <a:pt x="267750" y="378000"/>
                </a:cubicBezTo>
                <a:lnTo>
                  <a:pt x="267750" y="364687"/>
                </a:lnTo>
                <a:lnTo>
                  <a:pt x="36000" y="364687"/>
                </a:lnTo>
                <a:lnTo>
                  <a:pt x="36000" y="378000"/>
                </a:lnTo>
                <a:cubicBezTo>
                  <a:pt x="36000" y="387941"/>
                  <a:pt x="27941" y="396000"/>
                  <a:pt x="18000" y="396000"/>
                </a:cubicBezTo>
                <a:cubicBezTo>
                  <a:pt x="8059" y="396000"/>
                  <a:pt x="0" y="387941"/>
                  <a:pt x="0" y="378000"/>
                </a:cubicBezTo>
                <a:lnTo>
                  <a:pt x="0" y="364687"/>
                </a:lnTo>
                <a:lnTo>
                  <a:pt x="0" y="31313"/>
                </a:lnTo>
                <a:lnTo>
                  <a:pt x="0" y="18000"/>
                </a:lnTo>
                <a:cubicBezTo>
                  <a:pt x="0" y="8059"/>
                  <a:pt x="8059" y="0"/>
                  <a:pt x="18000" y="0"/>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iscoSansTT ExtraLight"/>
                <a:ea typeface="+mn-ea"/>
                <a:cs typeface="+mn-cs"/>
              </a:rPr>
              <a:t>Cisco UCS</a:t>
            </a:r>
          </a:p>
        </p:txBody>
      </p:sp>
      <p:sp>
        <p:nvSpPr>
          <p:cNvPr id="32" name="Rectangle: Rounded Corners 31">
            <a:extLst>
              <a:ext uri="{FF2B5EF4-FFF2-40B4-BE49-F238E27FC236}">
                <a16:creationId xmlns:a16="http://schemas.microsoft.com/office/drawing/2014/main" id="{57459E74-3336-4047-B5FA-5BE829874F0C}"/>
              </a:ext>
            </a:extLst>
          </p:cNvPr>
          <p:cNvSpPr/>
          <p:nvPr/>
        </p:nvSpPr>
        <p:spPr>
          <a:xfrm>
            <a:off x="1421924" y="3140223"/>
            <a:ext cx="1284449" cy="263044"/>
          </a:xfrm>
          <a:prstGeom prst="roundRect">
            <a:avLst>
              <a:gd name="adj" fmla="val 27256"/>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Alliance Partner </a:t>
            </a:r>
            <a:b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b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Virtualization Software</a:t>
            </a:r>
          </a:p>
        </p:txBody>
      </p:sp>
      <p:sp>
        <p:nvSpPr>
          <p:cNvPr id="33" name="Trapezoid 32">
            <a:extLst>
              <a:ext uri="{FF2B5EF4-FFF2-40B4-BE49-F238E27FC236}">
                <a16:creationId xmlns:a16="http://schemas.microsoft.com/office/drawing/2014/main" id="{27732EE7-3B88-4E57-8A51-9EF38742A690}"/>
              </a:ext>
            </a:extLst>
          </p:cNvPr>
          <p:cNvSpPr/>
          <p:nvPr/>
        </p:nvSpPr>
        <p:spPr>
          <a:xfrm>
            <a:off x="1188535" y="3536694"/>
            <a:ext cx="573848" cy="148405"/>
          </a:xfrm>
          <a:prstGeom prst="trapezoid">
            <a:avLst/>
          </a:prstGeom>
          <a:solidFill>
            <a:schemeClr val="accent5"/>
          </a:solid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mn-ea"/>
                <a:cs typeface="+mn-cs"/>
              </a:rPr>
              <a:t>Database</a:t>
            </a:r>
          </a:p>
        </p:txBody>
      </p:sp>
      <p:sp>
        <p:nvSpPr>
          <p:cNvPr id="34" name="Trapezoid 33">
            <a:extLst>
              <a:ext uri="{FF2B5EF4-FFF2-40B4-BE49-F238E27FC236}">
                <a16:creationId xmlns:a16="http://schemas.microsoft.com/office/drawing/2014/main" id="{2B4B8418-1A3D-4CAC-823B-4A5F6F590837}"/>
              </a:ext>
            </a:extLst>
          </p:cNvPr>
          <p:cNvSpPr/>
          <p:nvPr/>
        </p:nvSpPr>
        <p:spPr>
          <a:xfrm>
            <a:off x="1772982" y="3536694"/>
            <a:ext cx="573848" cy="148405"/>
          </a:xfrm>
          <a:prstGeom prst="trapezoid">
            <a:avLst/>
          </a:prstGeom>
          <a:solidFill>
            <a:schemeClr val="accent5"/>
          </a:solid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mn-ea"/>
                <a:cs typeface="+mn-cs"/>
              </a:rPr>
              <a:t>Database</a:t>
            </a:r>
          </a:p>
        </p:txBody>
      </p:sp>
      <p:sp>
        <p:nvSpPr>
          <p:cNvPr id="35" name="Trapezoid 34">
            <a:extLst>
              <a:ext uri="{FF2B5EF4-FFF2-40B4-BE49-F238E27FC236}">
                <a16:creationId xmlns:a16="http://schemas.microsoft.com/office/drawing/2014/main" id="{56C985AA-7DB8-44E3-8CCB-2D34A34F454C}"/>
              </a:ext>
            </a:extLst>
          </p:cNvPr>
          <p:cNvSpPr/>
          <p:nvPr/>
        </p:nvSpPr>
        <p:spPr>
          <a:xfrm>
            <a:off x="2357430" y="3536694"/>
            <a:ext cx="573848" cy="148405"/>
          </a:xfrm>
          <a:prstGeom prst="trapezoid">
            <a:avLst/>
          </a:prstGeom>
          <a:solidFill>
            <a:schemeClr val="accent5"/>
          </a:solid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mn-ea"/>
                <a:cs typeface="+mn-cs"/>
              </a:rPr>
              <a:t>Database</a:t>
            </a:r>
          </a:p>
        </p:txBody>
      </p:sp>
      <p:sp>
        <p:nvSpPr>
          <p:cNvPr id="4" name="Rectangle: Rounded Corners 3">
            <a:extLst>
              <a:ext uri="{FF2B5EF4-FFF2-40B4-BE49-F238E27FC236}">
                <a16:creationId xmlns:a16="http://schemas.microsoft.com/office/drawing/2014/main" id="{23D65D30-404E-40D9-BC74-96A931DF2498}"/>
              </a:ext>
            </a:extLst>
          </p:cNvPr>
          <p:cNvSpPr/>
          <p:nvPr/>
        </p:nvSpPr>
        <p:spPr>
          <a:xfrm>
            <a:off x="852998" y="2210060"/>
            <a:ext cx="1351257" cy="260443"/>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iscoSansTT ExtraLight"/>
                <a:ea typeface="+mn-ea"/>
                <a:cs typeface="+mn-cs"/>
              </a:rPr>
              <a:t>Cisco</a:t>
            </a:r>
            <a:r>
              <a:rPr kumimoji="0" lang="en-US" sz="1100" b="0" i="0" u="none" strike="noStrike" kern="1200" cap="none" spc="0" normalizeH="0" baseline="30000" noProof="0" dirty="0">
                <a:ln>
                  <a:noFill/>
                </a:ln>
                <a:solidFill>
                  <a:schemeClr val="bg1"/>
                </a:solidFill>
                <a:effectLst/>
                <a:uLnTx/>
                <a:uFillTx/>
                <a:latin typeface="CiscoSansTT ExtraLight"/>
                <a:ea typeface="+mn-ea"/>
                <a:cs typeface="+mn-cs"/>
              </a:rPr>
              <a:t>®</a:t>
            </a:r>
            <a:r>
              <a:rPr kumimoji="0" lang="en-US" sz="1100" b="0" i="0" u="none" strike="noStrike" kern="1200" cap="none" spc="0" normalizeH="0" baseline="0" noProof="0" dirty="0">
                <a:ln>
                  <a:noFill/>
                </a:ln>
                <a:solidFill>
                  <a:schemeClr val="bg1"/>
                </a:solidFill>
                <a:effectLst/>
                <a:uLnTx/>
                <a:uFillTx/>
                <a:latin typeface="CiscoSansTT ExtraLight"/>
                <a:ea typeface="+mn-ea"/>
                <a:cs typeface="+mn-cs"/>
              </a:rPr>
              <a:t> Network</a:t>
            </a:r>
          </a:p>
        </p:txBody>
      </p:sp>
      <p:sp>
        <p:nvSpPr>
          <p:cNvPr id="244" name="TextBox 243">
            <a:extLst>
              <a:ext uri="{FF2B5EF4-FFF2-40B4-BE49-F238E27FC236}">
                <a16:creationId xmlns:a16="http://schemas.microsoft.com/office/drawing/2014/main" id="{5AF1BF9F-CC5F-4630-90D3-026BD5602058}"/>
              </a:ext>
            </a:extLst>
          </p:cNvPr>
          <p:cNvSpPr txBox="1"/>
          <p:nvPr/>
        </p:nvSpPr>
        <p:spPr>
          <a:xfrm>
            <a:off x="3234204" y="4084043"/>
            <a:ext cx="2675586" cy="502331"/>
          </a:xfrm>
          <a:prstGeom prst="rect">
            <a:avLst/>
          </a:prstGeom>
          <a:noFill/>
        </p:spPr>
        <p:txBody>
          <a:bodyPr wrap="square" lIns="0" tIns="0" rIns="0" bIns="0" rtlCol="0">
            <a:noAutofit/>
          </a:bodyPr>
          <a:lstStyle/>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1000" b="0" i="0" u="none" strike="noStrike" kern="1200" cap="none" spc="0" normalizeH="0" baseline="0" noProof="0" dirty="0">
                <a:ln>
                  <a:noFill/>
                </a:ln>
                <a:solidFill>
                  <a:schemeClr val="bg2"/>
                </a:solidFill>
                <a:effectLst/>
                <a:uLnTx/>
                <a:uFillTx/>
                <a:latin typeface="CiscoSansTT ExtraLight"/>
                <a:ea typeface="ＭＳ Ｐゴシック" charset="0"/>
              </a:rPr>
              <a:t>Primary point of contact, product and architecture expertise, Alliance Partner coordination</a:t>
            </a:r>
            <a:endParaRPr kumimoji="0" lang="en-US" sz="1000" b="0" i="0" u="none" strike="noStrike" kern="1200" cap="none" spc="0" normalizeH="0" baseline="0" noProof="0" dirty="0">
              <a:ln>
                <a:noFill/>
              </a:ln>
              <a:solidFill>
                <a:srgbClr val="FF0000"/>
              </a:solidFill>
              <a:effectLst/>
              <a:uLnTx/>
              <a:uFillTx/>
              <a:latin typeface="CiscoSansTT ExtraLight"/>
              <a:ea typeface="ＭＳ Ｐゴシック" charset="0"/>
            </a:endParaRPr>
          </a:p>
        </p:txBody>
      </p:sp>
      <p:grpSp>
        <p:nvGrpSpPr>
          <p:cNvPr id="260" name="Group 259">
            <a:extLst>
              <a:ext uri="{FF2B5EF4-FFF2-40B4-BE49-F238E27FC236}">
                <a16:creationId xmlns:a16="http://schemas.microsoft.com/office/drawing/2014/main" id="{A4900E01-DF3A-42E3-884F-AF688288E208}"/>
              </a:ext>
            </a:extLst>
          </p:cNvPr>
          <p:cNvGrpSpPr/>
          <p:nvPr/>
        </p:nvGrpSpPr>
        <p:grpSpPr>
          <a:xfrm>
            <a:off x="3631039" y="2619317"/>
            <a:ext cx="766623" cy="452790"/>
            <a:chOff x="-1224794" y="2954095"/>
            <a:chExt cx="810457" cy="770180"/>
          </a:xfrm>
        </p:grpSpPr>
        <p:grpSp>
          <p:nvGrpSpPr>
            <p:cNvPr id="261" name="Group 260">
              <a:extLst>
                <a:ext uri="{FF2B5EF4-FFF2-40B4-BE49-F238E27FC236}">
                  <a16:creationId xmlns:a16="http://schemas.microsoft.com/office/drawing/2014/main" id="{5E3213C5-4088-4BB0-A830-381B40AE1B4A}"/>
                </a:ext>
              </a:extLst>
            </p:cNvPr>
            <p:cNvGrpSpPr/>
            <p:nvPr/>
          </p:nvGrpSpPr>
          <p:grpSpPr>
            <a:xfrm>
              <a:off x="-1224794" y="2967587"/>
              <a:ext cx="810457" cy="756688"/>
              <a:chOff x="-1110065" y="3119438"/>
              <a:chExt cx="1176506" cy="505376"/>
            </a:xfrm>
            <a:solidFill>
              <a:schemeClr val="accent4"/>
            </a:solidFill>
          </p:grpSpPr>
          <p:sp>
            <p:nvSpPr>
              <p:cNvPr id="263" name="Rectangle: Rounded Corners 262">
                <a:extLst>
                  <a:ext uri="{FF2B5EF4-FFF2-40B4-BE49-F238E27FC236}">
                    <a16:creationId xmlns:a16="http://schemas.microsoft.com/office/drawing/2014/main" id="{2B4209B6-2851-4983-81DB-B37CF81D7EF2}"/>
                  </a:ext>
                </a:extLst>
              </p:cNvPr>
              <p:cNvSpPr/>
              <p:nvPr/>
            </p:nvSpPr>
            <p:spPr>
              <a:xfrm>
                <a:off x="-822209" y="3119438"/>
                <a:ext cx="312938" cy="505376"/>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64" name="Rectangle: Rounded Corners 263">
                <a:extLst>
                  <a:ext uri="{FF2B5EF4-FFF2-40B4-BE49-F238E27FC236}">
                    <a16:creationId xmlns:a16="http://schemas.microsoft.com/office/drawing/2014/main" id="{1C9B7559-827F-4B7E-A5B3-C0F75C62FCD7}"/>
                  </a:ext>
                </a:extLst>
              </p:cNvPr>
              <p:cNvSpPr/>
              <p:nvPr/>
            </p:nvSpPr>
            <p:spPr>
              <a:xfrm>
                <a:off x="-534353" y="3119438"/>
                <a:ext cx="312938" cy="505376"/>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65" name="Rectangle: Rounded Corners 264">
                <a:extLst>
                  <a:ext uri="{FF2B5EF4-FFF2-40B4-BE49-F238E27FC236}">
                    <a16:creationId xmlns:a16="http://schemas.microsoft.com/office/drawing/2014/main" id="{635F422F-9468-4C38-86B3-F874BE02339B}"/>
                  </a:ext>
                </a:extLst>
              </p:cNvPr>
              <p:cNvSpPr/>
              <p:nvPr/>
            </p:nvSpPr>
            <p:spPr>
              <a:xfrm>
                <a:off x="-246497" y="3119438"/>
                <a:ext cx="312938" cy="505376"/>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66" name="Rectangle: Rounded Corners 265">
                <a:extLst>
                  <a:ext uri="{FF2B5EF4-FFF2-40B4-BE49-F238E27FC236}">
                    <a16:creationId xmlns:a16="http://schemas.microsoft.com/office/drawing/2014/main" id="{530B71AC-396D-4CCC-BD2B-96536AF0A419}"/>
                  </a:ext>
                </a:extLst>
              </p:cNvPr>
              <p:cNvSpPr/>
              <p:nvPr/>
            </p:nvSpPr>
            <p:spPr>
              <a:xfrm>
                <a:off x="-1110065" y="3119438"/>
                <a:ext cx="312938" cy="505376"/>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262" name="TextBox 261">
              <a:extLst>
                <a:ext uri="{FF2B5EF4-FFF2-40B4-BE49-F238E27FC236}">
                  <a16:creationId xmlns:a16="http://schemas.microsoft.com/office/drawing/2014/main" id="{14DA0085-6422-4E59-870B-DD46E5FE97DB}"/>
                </a:ext>
              </a:extLst>
            </p:cNvPr>
            <p:cNvSpPr txBox="1"/>
            <p:nvPr/>
          </p:nvSpPr>
          <p:spPr>
            <a:xfrm>
              <a:off x="-1185786" y="2954095"/>
              <a:ext cx="744653" cy="756686"/>
            </a:xfrm>
            <a:prstGeom prst="rect">
              <a:avLst/>
            </a:prstGeom>
            <a:noFill/>
          </p:spPr>
          <p:txBody>
            <a:bodyPr wrap="square" lIns="0" tIns="0" rIns="0" bIns="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ＭＳ Ｐゴシック" charset="0"/>
                </a:rPr>
                <a:t>Alliance </a:t>
              </a:r>
              <a:br>
                <a:rPr kumimoji="0" lang="en-US" sz="800" b="0" i="0" u="none" strike="noStrike" kern="1200" cap="none" spc="0" normalizeH="0" baseline="0" noProof="0" dirty="0">
                  <a:ln>
                    <a:noFill/>
                  </a:ln>
                  <a:solidFill>
                    <a:srgbClr val="0D274D"/>
                  </a:solidFill>
                  <a:effectLst/>
                  <a:uLnTx/>
                  <a:uFillTx/>
                  <a:latin typeface="CiscoSansTT ExtraLight"/>
                  <a:ea typeface="ＭＳ Ｐゴシック" charset="0"/>
                </a:rPr>
              </a:br>
              <a:r>
                <a:rPr kumimoji="0" lang="en-US" sz="800" b="0" i="0" u="none" strike="noStrike" kern="1200" cap="none" spc="0" normalizeH="0" baseline="0" noProof="0" dirty="0">
                  <a:ln>
                    <a:noFill/>
                  </a:ln>
                  <a:solidFill>
                    <a:srgbClr val="0D274D"/>
                  </a:solidFill>
                  <a:effectLst/>
                  <a:uLnTx/>
                  <a:uFillTx/>
                  <a:latin typeface="CiscoSansTT ExtraLight"/>
                  <a:ea typeface="ＭＳ Ｐゴシック" charset="0"/>
                </a:rPr>
                <a:t>Partner Storage</a:t>
              </a:r>
            </a:p>
          </p:txBody>
        </p:sp>
      </p:grpSp>
      <p:sp>
        <p:nvSpPr>
          <p:cNvPr id="267" name="Freeform: Shape 266">
            <a:extLst>
              <a:ext uri="{FF2B5EF4-FFF2-40B4-BE49-F238E27FC236}">
                <a16:creationId xmlns:a16="http://schemas.microsoft.com/office/drawing/2014/main" id="{C6245C19-7B91-4445-9836-5608664B434F}"/>
              </a:ext>
            </a:extLst>
          </p:cNvPr>
          <p:cNvSpPr/>
          <p:nvPr/>
        </p:nvSpPr>
        <p:spPr>
          <a:xfrm>
            <a:off x="4702084" y="2629486"/>
            <a:ext cx="766623" cy="442828"/>
          </a:xfrm>
          <a:custGeom>
            <a:avLst/>
            <a:gdLst>
              <a:gd name="connsiteX0" fmla="*/ 18000 w 571500"/>
              <a:gd name="connsiteY0" fmla="*/ 0 h 396000"/>
              <a:gd name="connsiteX1" fmla="*/ 36000 w 571500"/>
              <a:gd name="connsiteY1" fmla="*/ 18000 h 396000"/>
              <a:gd name="connsiteX2" fmla="*/ 36000 w 571500"/>
              <a:gd name="connsiteY2" fmla="*/ 31313 h 396000"/>
              <a:gd name="connsiteX3" fmla="*/ 267750 w 571500"/>
              <a:gd name="connsiteY3" fmla="*/ 31313 h 396000"/>
              <a:gd name="connsiteX4" fmla="*/ 267750 w 571500"/>
              <a:gd name="connsiteY4" fmla="*/ 18000 h 396000"/>
              <a:gd name="connsiteX5" fmla="*/ 285750 w 571500"/>
              <a:gd name="connsiteY5" fmla="*/ 0 h 396000"/>
              <a:gd name="connsiteX6" fmla="*/ 303750 w 571500"/>
              <a:gd name="connsiteY6" fmla="*/ 18000 h 396000"/>
              <a:gd name="connsiteX7" fmla="*/ 303750 w 571500"/>
              <a:gd name="connsiteY7" fmla="*/ 31313 h 396000"/>
              <a:gd name="connsiteX8" fmla="*/ 535500 w 571500"/>
              <a:gd name="connsiteY8" fmla="*/ 31313 h 396000"/>
              <a:gd name="connsiteX9" fmla="*/ 535500 w 571500"/>
              <a:gd name="connsiteY9" fmla="*/ 18000 h 396000"/>
              <a:gd name="connsiteX10" fmla="*/ 553500 w 571500"/>
              <a:gd name="connsiteY10" fmla="*/ 0 h 396000"/>
              <a:gd name="connsiteX11" fmla="*/ 571500 w 571500"/>
              <a:gd name="connsiteY11" fmla="*/ 18000 h 396000"/>
              <a:gd name="connsiteX12" fmla="*/ 571500 w 571500"/>
              <a:gd name="connsiteY12" fmla="*/ 31313 h 396000"/>
              <a:gd name="connsiteX13" fmla="*/ 571500 w 571500"/>
              <a:gd name="connsiteY13" fmla="*/ 364687 h 396000"/>
              <a:gd name="connsiteX14" fmla="*/ 571500 w 571500"/>
              <a:gd name="connsiteY14" fmla="*/ 378000 h 396000"/>
              <a:gd name="connsiteX15" fmla="*/ 553500 w 571500"/>
              <a:gd name="connsiteY15" fmla="*/ 396000 h 396000"/>
              <a:gd name="connsiteX16" fmla="*/ 535500 w 571500"/>
              <a:gd name="connsiteY16" fmla="*/ 378000 h 396000"/>
              <a:gd name="connsiteX17" fmla="*/ 535500 w 571500"/>
              <a:gd name="connsiteY17" fmla="*/ 364687 h 396000"/>
              <a:gd name="connsiteX18" fmla="*/ 303750 w 571500"/>
              <a:gd name="connsiteY18" fmla="*/ 364687 h 396000"/>
              <a:gd name="connsiteX19" fmla="*/ 303750 w 571500"/>
              <a:gd name="connsiteY19" fmla="*/ 378000 h 396000"/>
              <a:gd name="connsiteX20" fmla="*/ 285750 w 571500"/>
              <a:gd name="connsiteY20" fmla="*/ 396000 h 396000"/>
              <a:gd name="connsiteX21" fmla="*/ 267750 w 571500"/>
              <a:gd name="connsiteY21" fmla="*/ 378000 h 396000"/>
              <a:gd name="connsiteX22" fmla="*/ 267750 w 571500"/>
              <a:gd name="connsiteY22" fmla="*/ 364687 h 396000"/>
              <a:gd name="connsiteX23" fmla="*/ 36000 w 571500"/>
              <a:gd name="connsiteY23" fmla="*/ 364687 h 396000"/>
              <a:gd name="connsiteX24" fmla="*/ 36000 w 571500"/>
              <a:gd name="connsiteY24" fmla="*/ 378000 h 396000"/>
              <a:gd name="connsiteX25" fmla="*/ 18000 w 571500"/>
              <a:gd name="connsiteY25" fmla="*/ 396000 h 396000"/>
              <a:gd name="connsiteX26" fmla="*/ 0 w 571500"/>
              <a:gd name="connsiteY26" fmla="*/ 378000 h 396000"/>
              <a:gd name="connsiteX27" fmla="*/ 0 w 571500"/>
              <a:gd name="connsiteY27" fmla="*/ 364687 h 396000"/>
              <a:gd name="connsiteX28" fmla="*/ 0 w 571500"/>
              <a:gd name="connsiteY28" fmla="*/ 31313 h 396000"/>
              <a:gd name="connsiteX29" fmla="*/ 0 w 571500"/>
              <a:gd name="connsiteY29" fmla="*/ 18000 h 396000"/>
              <a:gd name="connsiteX30" fmla="*/ 18000 w 571500"/>
              <a:gd name="connsiteY3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500" h="396000">
                <a:moveTo>
                  <a:pt x="18000" y="0"/>
                </a:moveTo>
                <a:cubicBezTo>
                  <a:pt x="27941" y="0"/>
                  <a:pt x="36000" y="8059"/>
                  <a:pt x="36000" y="18000"/>
                </a:cubicBezTo>
                <a:lnTo>
                  <a:pt x="36000" y="31313"/>
                </a:lnTo>
                <a:lnTo>
                  <a:pt x="267750" y="31313"/>
                </a:lnTo>
                <a:lnTo>
                  <a:pt x="267750" y="18000"/>
                </a:lnTo>
                <a:cubicBezTo>
                  <a:pt x="267750" y="8059"/>
                  <a:pt x="275809" y="0"/>
                  <a:pt x="285750" y="0"/>
                </a:cubicBezTo>
                <a:cubicBezTo>
                  <a:pt x="295691" y="0"/>
                  <a:pt x="303750" y="8059"/>
                  <a:pt x="303750" y="18000"/>
                </a:cubicBezTo>
                <a:lnTo>
                  <a:pt x="303750" y="31313"/>
                </a:lnTo>
                <a:lnTo>
                  <a:pt x="535500" y="31313"/>
                </a:lnTo>
                <a:lnTo>
                  <a:pt x="535500" y="18000"/>
                </a:lnTo>
                <a:cubicBezTo>
                  <a:pt x="535500" y="8059"/>
                  <a:pt x="543559" y="0"/>
                  <a:pt x="553500" y="0"/>
                </a:cubicBezTo>
                <a:cubicBezTo>
                  <a:pt x="563441" y="0"/>
                  <a:pt x="571500" y="8059"/>
                  <a:pt x="571500" y="18000"/>
                </a:cubicBezTo>
                <a:lnTo>
                  <a:pt x="571500" y="31313"/>
                </a:lnTo>
                <a:lnTo>
                  <a:pt x="571500" y="364687"/>
                </a:lnTo>
                <a:lnTo>
                  <a:pt x="571500" y="378000"/>
                </a:lnTo>
                <a:cubicBezTo>
                  <a:pt x="571500" y="387941"/>
                  <a:pt x="563441" y="396000"/>
                  <a:pt x="553500" y="396000"/>
                </a:cubicBezTo>
                <a:cubicBezTo>
                  <a:pt x="543559" y="396000"/>
                  <a:pt x="535500" y="387941"/>
                  <a:pt x="535500" y="378000"/>
                </a:cubicBezTo>
                <a:lnTo>
                  <a:pt x="535500" y="364687"/>
                </a:lnTo>
                <a:lnTo>
                  <a:pt x="303750" y="364687"/>
                </a:lnTo>
                <a:lnTo>
                  <a:pt x="303750" y="378000"/>
                </a:lnTo>
                <a:cubicBezTo>
                  <a:pt x="303750" y="387941"/>
                  <a:pt x="295691" y="396000"/>
                  <a:pt x="285750" y="396000"/>
                </a:cubicBezTo>
                <a:cubicBezTo>
                  <a:pt x="275809" y="396000"/>
                  <a:pt x="267750" y="387941"/>
                  <a:pt x="267750" y="378000"/>
                </a:cubicBezTo>
                <a:lnTo>
                  <a:pt x="267750" y="364687"/>
                </a:lnTo>
                <a:lnTo>
                  <a:pt x="36000" y="364687"/>
                </a:lnTo>
                <a:lnTo>
                  <a:pt x="36000" y="378000"/>
                </a:lnTo>
                <a:cubicBezTo>
                  <a:pt x="36000" y="387941"/>
                  <a:pt x="27941" y="396000"/>
                  <a:pt x="18000" y="396000"/>
                </a:cubicBezTo>
                <a:cubicBezTo>
                  <a:pt x="8059" y="396000"/>
                  <a:pt x="0" y="387941"/>
                  <a:pt x="0" y="378000"/>
                </a:cubicBezTo>
                <a:lnTo>
                  <a:pt x="0" y="364687"/>
                </a:lnTo>
                <a:lnTo>
                  <a:pt x="0" y="31313"/>
                </a:lnTo>
                <a:lnTo>
                  <a:pt x="0" y="18000"/>
                </a:lnTo>
                <a:cubicBezTo>
                  <a:pt x="0" y="8059"/>
                  <a:pt x="8059" y="0"/>
                  <a:pt x="18000" y="0"/>
                </a:cubicBezTo>
                <a:close/>
              </a:path>
            </a:pathLst>
          </a:custGeom>
          <a:solidFill>
            <a:schemeClr val="accent1">
              <a:lumMod val="20000"/>
              <a:lumOff val="8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2"/>
                </a:solidFill>
                <a:effectLst/>
                <a:uLnTx/>
                <a:uFillTx/>
                <a:latin typeface="CiscoSansTT ExtraLight"/>
                <a:ea typeface="+mn-ea"/>
                <a:cs typeface="+mn-cs"/>
              </a:rPr>
              <a:t>Cisco UCS</a:t>
            </a:r>
          </a:p>
        </p:txBody>
      </p:sp>
      <p:sp>
        <p:nvSpPr>
          <p:cNvPr id="268" name="Rectangle: Rounded Corners 267">
            <a:extLst>
              <a:ext uri="{FF2B5EF4-FFF2-40B4-BE49-F238E27FC236}">
                <a16:creationId xmlns:a16="http://schemas.microsoft.com/office/drawing/2014/main" id="{F0730076-0DBC-44EB-8C8C-4038FA88A7E0}"/>
              </a:ext>
            </a:extLst>
          </p:cNvPr>
          <p:cNvSpPr/>
          <p:nvPr/>
        </p:nvSpPr>
        <p:spPr>
          <a:xfrm>
            <a:off x="4443171" y="3156578"/>
            <a:ext cx="1284449" cy="263044"/>
          </a:xfrm>
          <a:prstGeom prst="roundRect">
            <a:avLst>
              <a:gd name="adj" fmla="val 27256"/>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D274D"/>
                </a:solidFill>
                <a:effectLst/>
                <a:uLnTx/>
                <a:uFillTx/>
                <a:latin typeface="CiscoSansTT ExtraLight"/>
                <a:ea typeface="+mn-ea"/>
                <a:cs typeface="+mn-cs"/>
              </a:rPr>
              <a:t>Alliance Partner Virtualization Software</a:t>
            </a:r>
          </a:p>
        </p:txBody>
      </p:sp>
      <p:sp>
        <p:nvSpPr>
          <p:cNvPr id="272" name="Rectangle: Rounded Corners 271">
            <a:extLst>
              <a:ext uri="{FF2B5EF4-FFF2-40B4-BE49-F238E27FC236}">
                <a16:creationId xmlns:a16="http://schemas.microsoft.com/office/drawing/2014/main" id="{22F510E9-4384-4118-AE24-758157ADC289}"/>
              </a:ext>
            </a:extLst>
          </p:cNvPr>
          <p:cNvSpPr/>
          <p:nvPr/>
        </p:nvSpPr>
        <p:spPr>
          <a:xfrm>
            <a:off x="3874245" y="2226414"/>
            <a:ext cx="1351257" cy="260443"/>
          </a:xfrm>
          <a:prstGeom prst="roundRect">
            <a:avLst>
              <a:gd name="adj" fmla="val 5000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bg2"/>
                </a:solidFill>
                <a:effectLst/>
                <a:uLnTx/>
                <a:uFillTx/>
                <a:latin typeface="CiscoSansTT ExtraLight"/>
                <a:ea typeface="+mn-ea"/>
                <a:cs typeface="+mn-cs"/>
              </a:rPr>
              <a:t>Cisco Network</a:t>
            </a:r>
          </a:p>
        </p:txBody>
      </p:sp>
      <p:sp>
        <p:nvSpPr>
          <p:cNvPr id="280" name="TextBox 279">
            <a:extLst>
              <a:ext uri="{FF2B5EF4-FFF2-40B4-BE49-F238E27FC236}">
                <a16:creationId xmlns:a16="http://schemas.microsoft.com/office/drawing/2014/main" id="{690A8A5D-4406-4200-8D47-1E0B5062E5CF}"/>
              </a:ext>
            </a:extLst>
          </p:cNvPr>
          <p:cNvSpPr txBox="1"/>
          <p:nvPr/>
        </p:nvSpPr>
        <p:spPr>
          <a:xfrm>
            <a:off x="6171872" y="4089881"/>
            <a:ext cx="2675586" cy="525966"/>
          </a:xfrm>
          <a:prstGeom prst="rect">
            <a:avLst/>
          </a:prstGeom>
          <a:noFill/>
        </p:spPr>
        <p:txBody>
          <a:bodyPr wrap="square" lIns="0" tIns="0" rIns="0" bIns="0" rtlCol="0">
            <a:noAutofit/>
          </a:bodyPr>
          <a:lstStyle/>
          <a:p>
            <a:pPr marL="0" marR="0" lvl="0" indent="0" algn="ctr" defTabSz="457200" rtl="0" eaLnBrk="1" fontAlgn="base" latinLnBrk="0" hangingPunct="1">
              <a:lnSpc>
                <a:spcPct val="110000"/>
              </a:lnSpc>
              <a:spcBef>
                <a:spcPct val="0"/>
              </a:spcBef>
              <a:spcAft>
                <a:spcPct val="0"/>
              </a:spcAft>
              <a:buClrTx/>
              <a:buSzTx/>
              <a:buFontTx/>
              <a:buNone/>
              <a:tabLst/>
              <a:defRPr/>
            </a:pPr>
            <a:r>
              <a:rPr kumimoji="0" lang="en-GB" sz="1000" b="0" i="0" u="none" strike="noStrike" kern="1200" cap="none" spc="0" normalizeH="0" baseline="0" noProof="0" dirty="0">
                <a:ln>
                  <a:noFill/>
                </a:ln>
                <a:solidFill>
                  <a:schemeClr val="bg2"/>
                </a:solidFill>
                <a:effectLst/>
                <a:uLnTx/>
                <a:uFillTx/>
                <a:latin typeface="CiscoSansTT ExtraLight"/>
                <a:ea typeface="ＭＳ Ｐゴシック" charset="0"/>
              </a:rPr>
              <a:t>A big picture focus resolved the </a:t>
            </a:r>
            <a:br>
              <a:rPr kumimoji="0" lang="en-GB" sz="1000" b="0" i="0" u="none" strike="noStrike" kern="1200" cap="none" spc="0" normalizeH="0" baseline="0" noProof="0" dirty="0">
                <a:ln>
                  <a:noFill/>
                </a:ln>
                <a:solidFill>
                  <a:schemeClr val="bg2"/>
                </a:solidFill>
                <a:effectLst/>
                <a:uLnTx/>
                <a:uFillTx/>
                <a:latin typeface="CiscoSansTT ExtraLight"/>
                <a:ea typeface="ＭＳ Ｐゴシック" charset="0"/>
              </a:rPr>
            </a:br>
            <a:r>
              <a:rPr kumimoji="0" lang="en-GB" sz="1000" b="0" i="0" u="none" strike="noStrike" kern="1200" cap="none" spc="0" normalizeH="0" baseline="0" noProof="0" dirty="0">
                <a:ln>
                  <a:noFill/>
                </a:ln>
                <a:solidFill>
                  <a:schemeClr val="bg2"/>
                </a:solidFill>
                <a:effectLst/>
                <a:uLnTx/>
                <a:uFillTx/>
                <a:latin typeface="CiscoSansTT ExtraLight"/>
                <a:ea typeface="ＭＳ Ｐゴシック" charset="0"/>
              </a:rPr>
              <a:t>main issue and uncovered areas </a:t>
            </a:r>
            <a:br>
              <a:rPr kumimoji="0" lang="en-GB" sz="1000" b="0" i="0" u="none" strike="noStrike" kern="1200" cap="none" spc="0" normalizeH="0" baseline="0" noProof="0" dirty="0">
                <a:ln>
                  <a:noFill/>
                </a:ln>
                <a:solidFill>
                  <a:schemeClr val="bg2"/>
                </a:solidFill>
                <a:effectLst/>
                <a:uLnTx/>
                <a:uFillTx/>
                <a:latin typeface="CiscoSansTT ExtraLight"/>
                <a:ea typeface="ＭＳ Ｐゴシック" charset="0"/>
              </a:rPr>
            </a:br>
            <a:r>
              <a:rPr kumimoji="0" lang="en-GB" sz="1000" b="0" i="0" u="none" strike="noStrike" kern="1200" cap="none" spc="0" normalizeH="0" baseline="0" noProof="0" dirty="0">
                <a:ln>
                  <a:noFill/>
                </a:ln>
                <a:solidFill>
                  <a:schemeClr val="bg2"/>
                </a:solidFill>
                <a:effectLst/>
                <a:uLnTx/>
                <a:uFillTx/>
                <a:latin typeface="CiscoSansTT ExtraLight"/>
                <a:ea typeface="ＭＳ Ｐゴシック" charset="0"/>
              </a:rPr>
              <a:t>to improve for optimal performance </a:t>
            </a:r>
            <a:endParaRPr kumimoji="0" lang="en-US" sz="1000" b="0" i="0" u="none" strike="noStrike" kern="1200" cap="none" spc="0" normalizeH="0" baseline="0" noProof="0" dirty="0">
              <a:ln>
                <a:noFill/>
              </a:ln>
              <a:solidFill>
                <a:schemeClr val="bg2"/>
              </a:solidFill>
              <a:effectLst/>
              <a:uLnTx/>
              <a:uFillTx/>
              <a:latin typeface="CiscoSansTT ExtraLight"/>
              <a:ea typeface="ＭＳ Ｐゴシック" charset="0"/>
            </a:endParaRPr>
          </a:p>
        </p:txBody>
      </p:sp>
      <p:grpSp>
        <p:nvGrpSpPr>
          <p:cNvPr id="5" name="Group 4">
            <a:extLst>
              <a:ext uri="{FF2B5EF4-FFF2-40B4-BE49-F238E27FC236}">
                <a16:creationId xmlns:a16="http://schemas.microsoft.com/office/drawing/2014/main" id="{1A8BD298-30F8-431A-A5F1-5165D955CC98}"/>
              </a:ext>
            </a:extLst>
          </p:cNvPr>
          <p:cNvGrpSpPr/>
          <p:nvPr/>
        </p:nvGrpSpPr>
        <p:grpSpPr>
          <a:xfrm>
            <a:off x="4544647" y="2066717"/>
            <a:ext cx="1031028" cy="595802"/>
            <a:chOff x="4544647" y="2066717"/>
            <a:chExt cx="1031028" cy="595802"/>
          </a:xfrm>
        </p:grpSpPr>
        <p:sp>
          <p:nvSpPr>
            <p:cNvPr id="345" name="Oval 344">
              <a:extLst>
                <a:ext uri="{FF2B5EF4-FFF2-40B4-BE49-F238E27FC236}">
                  <a16:creationId xmlns:a16="http://schemas.microsoft.com/office/drawing/2014/main" id="{3C502279-3F88-4698-8CFB-B7C518611782}"/>
                </a:ext>
              </a:extLst>
            </p:cNvPr>
            <p:cNvSpPr/>
            <p:nvPr/>
          </p:nvSpPr>
          <p:spPr>
            <a:xfrm>
              <a:off x="4549767" y="2066717"/>
              <a:ext cx="549165" cy="549165"/>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chemeClr val="bg2"/>
                  </a:solidFill>
                  <a:effectLst/>
                  <a:uLnTx/>
                  <a:uFillTx/>
                  <a:latin typeface="CiscoSansTT ExtraLight"/>
                  <a:ea typeface="+mn-ea"/>
                  <a:cs typeface="+mn-cs"/>
                </a:rPr>
                <a:t>et</a:t>
              </a:r>
              <a:r>
                <a:rPr kumimoji="0" lang="en-GB" sz="1400" b="0" i="0" u="none" strike="noStrike" kern="1200" cap="none" spc="0" normalizeH="0" baseline="0" noProof="0" dirty="0">
                  <a:ln>
                    <a:noFill/>
                  </a:ln>
                  <a:solidFill>
                    <a:schemeClr val="bg2"/>
                  </a:solidFill>
                  <a:effectLst/>
                  <a:uLnTx/>
                  <a:uFillTx/>
                  <a:latin typeface="CiscoSansTT ExtraLight"/>
                  <a:ea typeface="+mn-ea"/>
                  <a:cs typeface="+mn-cs"/>
                </a:rPr>
                <a:t>wo</a:t>
              </a:r>
              <a:r>
                <a:rPr kumimoji="0" lang="en-GB" sz="1100" b="0" i="0" u="none" strike="noStrike" kern="1200" cap="none" spc="0" normalizeH="0" baseline="0" noProof="0" dirty="0">
                  <a:ln>
                    <a:noFill/>
                  </a:ln>
                  <a:solidFill>
                    <a:schemeClr val="bg2"/>
                  </a:solidFill>
                  <a:effectLst/>
                  <a:uLnTx/>
                  <a:uFillTx/>
                  <a:latin typeface="CiscoSansTT ExtraLight"/>
                  <a:ea typeface="+mn-ea"/>
                  <a:cs typeface="+mn-cs"/>
                </a:rPr>
                <a:t>rk</a:t>
              </a:r>
              <a:endParaRPr kumimoji="0" lang="en-US" sz="1100" b="0" i="0" u="none" strike="noStrike" kern="1200" cap="none" spc="0" normalizeH="0" baseline="0" noProof="0" dirty="0">
                <a:ln>
                  <a:noFill/>
                </a:ln>
                <a:solidFill>
                  <a:schemeClr val="bg2"/>
                </a:solidFill>
                <a:effectLst/>
                <a:uLnTx/>
                <a:uFillTx/>
                <a:latin typeface="CiscoSansTT ExtraLight"/>
                <a:ea typeface="+mn-ea"/>
                <a:cs typeface="+mn-cs"/>
              </a:endParaRPr>
            </a:p>
          </p:txBody>
        </p:sp>
        <p:grpSp>
          <p:nvGrpSpPr>
            <p:cNvPr id="336" name="Group 335">
              <a:extLst>
                <a:ext uri="{FF2B5EF4-FFF2-40B4-BE49-F238E27FC236}">
                  <a16:creationId xmlns:a16="http://schemas.microsoft.com/office/drawing/2014/main" id="{38F521AD-CE51-4FC5-A6DE-7CAD3819AC6B}"/>
                </a:ext>
              </a:extLst>
            </p:cNvPr>
            <p:cNvGrpSpPr/>
            <p:nvPr/>
          </p:nvGrpSpPr>
          <p:grpSpPr>
            <a:xfrm rot="16625244">
              <a:off x="4766288" y="1853133"/>
              <a:ext cx="587745" cy="1031028"/>
              <a:chOff x="-733425" y="650081"/>
              <a:chExt cx="752475" cy="1319999"/>
            </a:xfrm>
            <a:effectLst>
              <a:outerShdw blurRad="63500" sx="102000" sy="102000" algn="ctr" rotWithShape="0">
                <a:prstClr val="black">
                  <a:alpha val="15000"/>
                </a:prstClr>
              </a:outerShdw>
            </a:effectLst>
          </p:grpSpPr>
          <p:grpSp>
            <p:nvGrpSpPr>
              <p:cNvPr id="334" name="Group 333">
                <a:extLst>
                  <a:ext uri="{FF2B5EF4-FFF2-40B4-BE49-F238E27FC236}">
                    <a16:creationId xmlns:a16="http://schemas.microsoft.com/office/drawing/2014/main" id="{96956B01-316C-4975-9B71-B926CBF56995}"/>
                  </a:ext>
                </a:extLst>
              </p:cNvPr>
              <p:cNvGrpSpPr/>
              <p:nvPr/>
            </p:nvGrpSpPr>
            <p:grpSpPr>
              <a:xfrm>
                <a:off x="-733425" y="650081"/>
                <a:ext cx="752475" cy="1319999"/>
                <a:chOff x="-733425" y="650081"/>
                <a:chExt cx="752475" cy="1319999"/>
              </a:xfrm>
            </p:grpSpPr>
            <p:sp>
              <p:nvSpPr>
                <p:cNvPr id="329" name="Circle: Hollow 328">
                  <a:extLst>
                    <a:ext uri="{FF2B5EF4-FFF2-40B4-BE49-F238E27FC236}">
                      <a16:creationId xmlns:a16="http://schemas.microsoft.com/office/drawing/2014/main" id="{D9AD932A-8E27-458A-B256-760D0058D85C}"/>
                    </a:ext>
                  </a:extLst>
                </p:cNvPr>
                <p:cNvSpPr/>
                <p:nvPr/>
              </p:nvSpPr>
              <p:spPr>
                <a:xfrm>
                  <a:off x="-733425" y="650081"/>
                  <a:ext cx="752475" cy="752475"/>
                </a:xfrm>
                <a:prstGeom prst="donut">
                  <a:avLst>
                    <a:gd name="adj" fmla="val 1506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30" name="Rectangle: Rounded Corners 329">
                  <a:extLst>
                    <a:ext uri="{FF2B5EF4-FFF2-40B4-BE49-F238E27FC236}">
                      <a16:creationId xmlns:a16="http://schemas.microsoft.com/office/drawing/2014/main" id="{185454F4-CC2F-450F-8608-C2F1B262DA14}"/>
                    </a:ext>
                  </a:extLst>
                </p:cNvPr>
                <p:cNvSpPr/>
                <p:nvPr/>
              </p:nvSpPr>
              <p:spPr>
                <a:xfrm>
                  <a:off x="-419769" y="1478033"/>
                  <a:ext cx="125165" cy="492047"/>
                </a:xfrm>
                <a:prstGeom prst="roundRect">
                  <a:avLst>
                    <a:gd name="adj" fmla="val 5000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33" name="Rectangle 332">
                  <a:extLst>
                    <a:ext uri="{FF2B5EF4-FFF2-40B4-BE49-F238E27FC236}">
                      <a16:creationId xmlns:a16="http://schemas.microsoft.com/office/drawing/2014/main" id="{E0B7346F-4687-4F8B-BCEA-F04F2F66AC0B}"/>
                    </a:ext>
                  </a:extLst>
                </p:cNvPr>
                <p:cNvSpPr/>
                <p:nvPr/>
              </p:nvSpPr>
              <p:spPr>
                <a:xfrm>
                  <a:off x="-375189" y="1305002"/>
                  <a:ext cx="36000" cy="324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335" name="Block Arc 334">
                <a:extLst>
                  <a:ext uri="{FF2B5EF4-FFF2-40B4-BE49-F238E27FC236}">
                    <a16:creationId xmlns:a16="http://schemas.microsoft.com/office/drawing/2014/main" id="{4ABDD343-34C4-4646-B53F-5FA5A7C3D42F}"/>
                  </a:ext>
                </a:extLst>
              </p:cNvPr>
              <p:cNvSpPr/>
              <p:nvPr/>
            </p:nvSpPr>
            <p:spPr>
              <a:xfrm>
                <a:off x="-454730" y="797010"/>
                <a:ext cx="313873" cy="310954"/>
              </a:xfrm>
              <a:custGeom>
                <a:avLst/>
                <a:gdLst>
                  <a:gd name="connsiteX0" fmla="*/ 985914 w 1964698"/>
                  <a:gd name="connsiteY0" fmla="*/ 6 h 1964698"/>
                  <a:gd name="connsiteX1" fmla="*/ 1964698 w 1964698"/>
                  <a:gd name="connsiteY1" fmla="*/ 982349 h 1964698"/>
                  <a:gd name="connsiteX2" fmla="*/ 1473524 w 1964698"/>
                  <a:gd name="connsiteY2" fmla="*/ 982349 h 1964698"/>
                  <a:gd name="connsiteX3" fmla="*/ 984132 w 1964698"/>
                  <a:gd name="connsiteY3" fmla="*/ 491177 h 1964698"/>
                  <a:gd name="connsiteX4" fmla="*/ 985914 w 1964698"/>
                  <a:gd name="connsiteY4" fmla="*/ 6 h 1964698"/>
                  <a:gd name="connsiteX0" fmla="*/ 87742 w 1066526"/>
                  <a:gd name="connsiteY0" fmla="*/ 0 h 982343"/>
                  <a:gd name="connsiteX1" fmla="*/ 1066526 w 1066526"/>
                  <a:gd name="connsiteY1" fmla="*/ 982343 h 982343"/>
                  <a:gd name="connsiteX2" fmla="*/ 575352 w 1066526"/>
                  <a:gd name="connsiteY2" fmla="*/ 982343 h 982343"/>
                  <a:gd name="connsiteX3" fmla="*/ 85960 w 1066526"/>
                  <a:gd name="connsiteY3" fmla="*/ 491171 h 982343"/>
                  <a:gd name="connsiteX4" fmla="*/ 87742 w 1066526"/>
                  <a:gd name="connsiteY4" fmla="*/ 0 h 982343"/>
                  <a:gd name="connsiteX0" fmla="*/ 143727 w 1122511"/>
                  <a:gd name="connsiteY0" fmla="*/ 0 h 982343"/>
                  <a:gd name="connsiteX1" fmla="*/ 1122511 w 1122511"/>
                  <a:gd name="connsiteY1" fmla="*/ 982343 h 982343"/>
                  <a:gd name="connsiteX2" fmla="*/ 631337 w 1122511"/>
                  <a:gd name="connsiteY2" fmla="*/ 982343 h 982343"/>
                  <a:gd name="connsiteX3" fmla="*/ 141945 w 1122511"/>
                  <a:gd name="connsiteY3" fmla="*/ 491171 h 982343"/>
                  <a:gd name="connsiteX4" fmla="*/ 143727 w 1122511"/>
                  <a:gd name="connsiteY4" fmla="*/ 0 h 982343"/>
                  <a:gd name="connsiteX0" fmla="*/ 199009 w 1177793"/>
                  <a:gd name="connsiteY0" fmla="*/ 0 h 982343"/>
                  <a:gd name="connsiteX1" fmla="*/ 1177793 w 1177793"/>
                  <a:gd name="connsiteY1" fmla="*/ 982343 h 982343"/>
                  <a:gd name="connsiteX2" fmla="*/ 686619 w 1177793"/>
                  <a:gd name="connsiteY2" fmla="*/ 982343 h 982343"/>
                  <a:gd name="connsiteX3" fmla="*/ 197227 w 1177793"/>
                  <a:gd name="connsiteY3" fmla="*/ 491171 h 982343"/>
                  <a:gd name="connsiteX4" fmla="*/ 199009 w 1177793"/>
                  <a:gd name="connsiteY4" fmla="*/ 0 h 982343"/>
                  <a:gd name="connsiteX0" fmla="*/ 241289 w 1220073"/>
                  <a:gd name="connsiteY0" fmla="*/ 0 h 982343"/>
                  <a:gd name="connsiteX1" fmla="*/ 1220073 w 1220073"/>
                  <a:gd name="connsiteY1" fmla="*/ 982343 h 982343"/>
                  <a:gd name="connsiteX2" fmla="*/ 728899 w 1220073"/>
                  <a:gd name="connsiteY2" fmla="*/ 982343 h 982343"/>
                  <a:gd name="connsiteX3" fmla="*/ 239507 w 1220073"/>
                  <a:gd name="connsiteY3" fmla="*/ 491171 h 982343"/>
                  <a:gd name="connsiteX4" fmla="*/ 241289 w 1220073"/>
                  <a:gd name="connsiteY4" fmla="*/ 0 h 982343"/>
                  <a:gd name="connsiteX0" fmla="*/ 241289 w 1220073"/>
                  <a:gd name="connsiteY0" fmla="*/ 0 h 1123116"/>
                  <a:gd name="connsiteX1" fmla="*/ 1220073 w 1220073"/>
                  <a:gd name="connsiteY1" fmla="*/ 982343 h 1123116"/>
                  <a:gd name="connsiteX2" fmla="*/ 728899 w 1220073"/>
                  <a:gd name="connsiteY2" fmla="*/ 982343 h 1123116"/>
                  <a:gd name="connsiteX3" fmla="*/ 239507 w 1220073"/>
                  <a:gd name="connsiteY3" fmla="*/ 491171 h 1123116"/>
                  <a:gd name="connsiteX4" fmla="*/ 241289 w 1220073"/>
                  <a:gd name="connsiteY4" fmla="*/ 0 h 1123116"/>
                  <a:gd name="connsiteX0" fmla="*/ 241289 w 1220073"/>
                  <a:gd name="connsiteY0" fmla="*/ 0 h 1199205"/>
                  <a:gd name="connsiteX1" fmla="*/ 1220073 w 1220073"/>
                  <a:gd name="connsiteY1" fmla="*/ 982343 h 1199205"/>
                  <a:gd name="connsiteX2" fmla="*/ 728899 w 1220073"/>
                  <a:gd name="connsiteY2" fmla="*/ 982343 h 1199205"/>
                  <a:gd name="connsiteX3" fmla="*/ 239507 w 1220073"/>
                  <a:gd name="connsiteY3" fmla="*/ 491171 h 1199205"/>
                  <a:gd name="connsiteX4" fmla="*/ 241289 w 1220073"/>
                  <a:gd name="connsiteY4" fmla="*/ 0 h 1199205"/>
                  <a:gd name="connsiteX0" fmla="*/ 241289 w 1220073"/>
                  <a:gd name="connsiteY0" fmla="*/ 0 h 1208727"/>
                  <a:gd name="connsiteX1" fmla="*/ 1220073 w 1220073"/>
                  <a:gd name="connsiteY1" fmla="*/ 982343 h 1208727"/>
                  <a:gd name="connsiteX2" fmla="*/ 728899 w 1220073"/>
                  <a:gd name="connsiteY2" fmla="*/ 982343 h 1208727"/>
                  <a:gd name="connsiteX3" fmla="*/ 239507 w 1220073"/>
                  <a:gd name="connsiteY3" fmla="*/ 491171 h 1208727"/>
                  <a:gd name="connsiteX4" fmla="*/ 241289 w 1220073"/>
                  <a:gd name="connsiteY4" fmla="*/ 0 h 120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73" h="1208727">
                    <a:moveTo>
                      <a:pt x="241289" y="0"/>
                    </a:moveTo>
                    <a:cubicBezTo>
                      <a:pt x="782430" y="1964"/>
                      <a:pt x="1220073" y="441198"/>
                      <a:pt x="1220073" y="982343"/>
                    </a:cubicBezTo>
                    <a:cubicBezTo>
                      <a:pt x="1218489" y="1268918"/>
                      <a:pt x="722942" y="1299083"/>
                      <a:pt x="728899" y="982343"/>
                    </a:cubicBezTo>
                    <a:cubicBezTo>
                      <a:pt x="728899" y="711770"/>
                      <a:pt x="510077" y="492153"/>
                      <a:pt x="239507" y="491171"/>
                    </a:cubicBezTo>
                    <a:cubicBezTo>
                      <a:pt x="-84182" y="485817"/>
                      <a:pt x="-76046" y="12895"/>
                      <a:pt x="241289" y="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grpSp>
      <p:cxnSp>
        <p:nvCxnSpPr>
          <p:cNvPr id="348" name="Straight Connector 347">
            <a:extLst>
              <a:ext uri="{FF2B5EF4-FFF2-40B4-BE49-F238E27FC236}">
                <a16:creationId xmlns:a16="http://schemas.microsoft.com/office/drawing/2014/main" id="{9D19B6D9-6282-41B2-95EC-4A0EC84557A4}"/>
              </a:ext>
            </a:extLst>
          </p:cNvPr>
          <p:cNvCxnSpPr/>
          <p:nvPr/>
        </p:nvCxnSpPr>
        <p:spPr>
          <a:xfrm>
            <a:off x="3120548" y="1160642"/>
            <a:ext cx="0" cy="3508044"/>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06C892CA-58B8-41AA-A17A-F4FDA4203EEB}"/>
              </a:ext>
            </a:extLst>
          </p:cNvPr>
          <p:cNvCxnSpPr/>
          <p:nvPr/>
        </p:nvCxnSpPr>
        <p:spPr>
          <a:xfrm>
            <a:off x="6023442" y="1160642"/>
            <a:ext cx="0" cy="3508044"/>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59" name="Group 358">
            <a:extLst>
              <a:ext uri="{FF2B5EF4-FFF2-40B4-BE49-F238E27FC236}">
                <a16:creationId xmlns:a16="http://schemas.microsoft.com/office/drawing/2014/main" id="{6214B1F0-0E64-4843-AE50-9F3CAB9BCD9C}"/>
              </a:ext>
            </a:extLst>
          </p:cNvPr>
          <p:cNvGrpSpPr/>
          <p:nvPr/>
        </p:nvGrpSpPr>
        <p:grpSpPr>
          <a:xfrm rot="4415883">
            <a:off x="3452136" y="2729539"/>
            <a:ext cx="240955" cy="422686"/>
            <a:chOff x="-733425" y="650081"/>
            <a:chExt cx="752475" cy="1319999"/>
          </a:xfrm>
          <a:solidFill>
            <a:schemeClr val="accent2"/>
          </a:solidFill>
          <a:effectLst>
            <a:outerShdw blurRad="63500" sx="102000" sy="102000" algn="ctr" rotWithShape="0">
              <a:prstClr val="black">
                <a:alpha val="15000"/>
              </a:prstClr>
            </a:outerShdw>
          </a:effectLst>
        </p:grpSpPr>
        <p:grpSp>
          <p:nvGrpSpPr>
            <p:cNvPr id="360" name="Group 359">
              <a:extLst>
                <a:ext uri="{FF2B5EF4-FFF2-40B4-BE49-F238E27FC236}">
                  <a16:creationId xmlns:a16="http://schemas.microsoft.com/office/drawing/2014/main" id="{D88D0976-9D30-4DBC-B154-95F35FEA3F78}"/>
                </a:ext>
              </a:extLst>
            </p:cNvPr>
            <p:cNvGrpSpPr/>
            <p:nvPr/>
          </p:nvGrpSpPr>
          <p:grpSpPr>
            <a:xfrm>
              <a:off x="-733425" y="650081"/>
              <a:ext cx="752475" cy="1319999"/>
              <a:chOff x="-733425" y="650081"/>
              <a:chExt cx="752475" cy="1319999"/>
            </a:xfrm>
            <a:grpFill/>
          </p:grpSpPr>
          <p:sp>
            <p:nvSpPr>
              <p:cNvPr id="362" name="Circle: Hollow 361">
                <a:extLst>
                  <a:ext uri="{FF2B5EF4-FFF2-40B4-BE49-F238E27FC236}">
                    <a16:creationId xmlns:a16="http://schemas.microsoft.com/office/drawing/2014/main" id="{9908B906-259A-40B3-8E9F-F5AF0198596E}"/>
                  </a:ext>
                </a:extLst>
              </p:cNvPr>
              <p:cNvSpPr/>
              <p:nvPr/>
            </p:nvSpPr>
            <p:spPr>
              <a:xfrm>
                <a:off x="-733425" y="650081"/>
                <a:ext cx="752475" cy="752475"/>
              </a:xfrm>
              <a:prstGeom prst="donut">
                <a:avLst>
                  <a:gd name="adj" fmla="val 1506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63" name="Rectangle: Rounded Corners 362">
                <a:extLst>
                  <a:ext uri="{FF2B5EF4-FFF2-40B4-BE49-F238E27FC236}">
                    <a16:creationId xmlns:a16="http://schemas.microsoft.com/office/drawing/2014/main" id="{316F802D-465B-440F-A55D-2AE59ACC115A}"/>
                  </a:ext>
                </a:extLst>
              </p:cNvPr>
              <p:cNvSpPr/>
              <p:nvPr/>
            </p:nvSpPr>
            <p:spPr>
              <a:xfrm>
                <a:off x="-419769" y="1478033"/>
                <a:ext cx="125165" cy="49204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64" name="Rectangle 363">
                <a:extLst>
                  <a:ext uri="{FF2B5EF4-FFF2-40B4-BE49-F238E27FC236}">
                    <a16:creationId xmlns:a16="http://schemas.microsoft.com/office/drawing/2014/main" id="{FD6A8029-1061-4D00-9833-19709C103F1C}"/>
                  </a:ext>
                </a:extLst>
              </p:cNvPr>
              <p:cNvSpPr/>
              <p:nvPr/>
            </p:nvSpPr>
            <p:spPr>
              <a:xfrm>
                <a:off x="-375189" y="1305002"/>
                <a:ext cx="36000" cy="324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361" name="Block Arc 334">
              <a:extLst>
                <a:ext uri="{FF2B5EF4-FFF2-40B4-BE49-F238E27FC236}">
                  <a16:creationId xmlns:a16="http://schemas.microsoft.com/office/drawing/2014/main" id="{B5839A3A-BA36-4821-999D-F569010723A8}"/>
                </a:ext>
              </a:extLst>
            </p:cNvPr>
            <p:cNvSpPr/>
            <p:nvPr/>
          </p:nvSpPr>
          <p:spPr>
            <a:xfrm>
              <a:off x="-454730" y="797010"/>
              <a:ext cx="313873" cy="310954"/>
            </a:xfrm>
            <a:custGeom>
              <a:avLst/>
              <a:gdLst>
                <a:gd name="connsiteX0" fmla="*/ 985914 w 1964698"/>
                <a:gd name="connsiteY0" fmla="*/ 6 h 1964698"/>
                <a:gd name="connsiteX1" fmla="*/ 1964698 w 1964698"/>
                <a:gd name="connsiteY1" fmla="*/ 982349 h 1964698"/>
                <a:gd name="connsiteX2" fmla="*/ 1473524 w 1964698"/>
                <a:gd name="connsiteY2" fmla="*/ 982349 h 1964698"/>
                <a:gd name="connsiteX3" fmla="*/ 984132 w 1964698"/>
                <a:gd name="connsiteY3" fmla="*/ 491177 h 1964698"/>
                <a:gd name="connsiteX4" fmla="*/ 985914 w 1964698"/>
                <a:gd name="connsiteY4" fmla="*/ 6 h 1964698"/>
                <a:gd name="connsiteX0" fmla="*/ 87742 w 1066526"/>
                <a:gd name="connsiteY0" fmla="*/ 0 h 982343"/>
                <a:gd name="connsiteX1" fmla="*/ 1066526 w 1066526"/>
                <a:gd name="connsiteY1" fmla="*/ 982343 h 982343"/>
                <a:gd name="connsiteX2" fmla="*/ 575352 w 1066526"/>
                <a:gd name="connsiteY2" fmla="*/ 982343 h 982343"/>
                <a:gd name="connsiteX3" fmla="*/ 85960 w 1066526"/>
                <a:gd name="connsiteY3" fmla="*/ 491171 h 982343"/>
                <a:gd name="connsiteX4" fmla="*/ 87742 w 1066526"/>
                <a:gd name="connsiteY4" fmla="*/ 0 h 982343"/>
                <a:gd name="connsiteX0" fmla="*/ 143727 w 1122511"/>
                <a:gd name="connsiteY0" fmla="*/ 0 h 982343"/>
                <a:gd name="connsiteX1" fmla="*/ 1122511 w 1122511"/>
                <a:gd name="connsiteY1" fmla="*/ 982343 h 982343"/>
                <a:gd name="connsiteX2" fmla="*/ 631337 w 1122511"/>
                <a:gd name="connsiteY2" fmla="*/ 982343 h 982343"/>
                <a:gd name="connsiteX3" fmla="*/ 141945 w 1122511"/>
                <a:gd name="connsiteY3" fmla="*/ 491171 h 982343"/>
                <a:gd name="connsiteX4" fmla="*/ 143727 w 1122511"/>
                <a:gd name="connsiteY4" fmla="*/ 0 h 982343"/>
                <a:gd name="connsiteX0" fmla="*/ 199009 w 1177793"/>
                <a:gd name="connsiteY0" fmla="*/ 0 h 982343"/>
                <a:gd name="connsiteX1" fmla="*/ 1177793 w 1177793"/>
                <a:gd name="connsiteY1" fmla="*/ 982343 h 982343"/>
                <a:gd name="connsiteX2" fmla="*/ 686619 w 1177793"/>
                <a:gd name="connsiteY2" fmla="*/ 982343 h 982343"/>
                <a:gd name="connsiteX3" fmla="*/ 197227 w 1177793"/>
                <a:gd name="connsiteY3" fmla="*/ 491171 h 982343"/>
                <a:gd name="connsiteX4" fmla="*/ 199009 w 1177793"/>
                <a:gd name="connsiteY4" fmla="*/ 0 h 982343"/>
                <a:gd name="connsiteX0" fmla="*/ 241289 w 1220073"/>
                <a:gd name="connsiteY0" fmla="*/ 0 h 982343"/>
                <a:gd name="connsiteX1" fmla="*/ 1220073 w 1220073"/>
                <a:gd name="connsiteY1" fmla="*/ 982343 h 982343"/>
                <a:gd name="connsiteX2" fmla="*/ 728899 w 1220073"/>
                <a:gd name="connsiteY2" fmla="*/ 982343 h 982343"/>
                <a:gd name="connsiteX3" fmla="*/ 239507 w 1220073"/>
                <a:gd name="connsiteY3" fmla="*/ 491171 h 982343"/>
                <a:gd name="connsiteX4" fmla="*/ 241289 w 1220073"/>
                <a:gd name="connsiteY4" fmla="*/ 0 h 982343"/>
                <a:gd name="connsiteX0" fmla="*/ 241289 w 1220073"/>
                <a:gd name="connsiteY0" fmla="*/ 0 h 1123116"/>
                <a:gd name="connsiteX1" fmla="*/ 1220073 w 1220073"/>
                <a:gd name="connsiteY1" fmla="*/ 982343 h 1123116"/>
                <a:gd name="connsiteX2" fmla="*/ 728899 w 1220073"/>
                <a:gd name="connsiteY2" fmla="*/ 982343 h 1123116"/>
                <a:gd name="connsiteX3" fmla="*/ 239507 w 1220073"/>
                <a:gd name="connsiteY3" fmla="*/ 491171 h 1123116"/>
                <a:gd name="connsiteX4" fmla="*/ 241289 w 1220073"/>
                <a:gd name="connsiteY4" fmla="*/ 0 h 1123116"/>
                <a:gd name="connsiteX0" fmla="*/ 241289 w 1220073"/>
                <a:gd name="connsiteY0" fmla="*/ 0 h 1199205"/>
                <a:gd name="connsiteX1" fmla="*/ 1220073 w 1220073"/>
                <a:gd name="connsiteY1" fmla="*/ 982343 h 1199205"/>
                <a:gd name="connsiteX2" fmla="*/ 728899 w 1220073"/>
                <a:gd name="connsiteY2" fmla="*/ 982343 h 1199205"/>
                <a:gd name="connsiteX3" fmla="*/ 239507 w 1220073"/>
                <a:gd name="connsiteY3" fmla="*/ 491171 h 1199205"/>
                <a:gd name="connsiteX4" fmla="*/ 241289 w 1220073"/>
                <a:gd name="connsiteY4" fmla="*/ 0 h 1199205"/>
                <a:gd name="connsiteX0" fmla="*/ 241289 w 1220073"/>
                <a:gd name="connsiteY0" fmla="*/ 0 h 1208727"/>
                <a:gd name="connsiteX1" fmla="*/ 1220073 w 1220073"/>
                <a:gd name="connsiteY1" fmla="*/ 982343 h 1208727"/>
                <a:gd name="connsiteX2" fmla="*/ 728899 w 1220073"/>
                <a:gd name="connsiteY2" fmla="*/ 982343 h 1208727"/>
                <a:gd name="connsiteX3" fmla="*/ 239507 w 1220073"/>
                <a:gd name="connsiteY3" fmla="*/ 491171 h 1208727"/>
                <a:gd name="connsiteX4" fmla="*/ 241289 w 1220073"/>
                <a:gd name="connsiteY4" fmla="*/ 0 h 120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73" h="1208727">
                  <a:moveTo>
                    <a:pt x="241289" y="0"/>
                  </a:moveTo>
                  <a:cubicBezTo>
                    <a:pt x="782430" y="1964"/>
                    <a:pt x="1220073" y="441198"/>
                    <a:pt x="1220073" y="982343"/>
                  </a:cubicBezTo>
                  <a:cubicBezTo>
                    <a:pt x="1218489" y="1268918"/>
                    <a:pt x="722942" y="1299083"/>
                    <a:pt x="728899" y="982343"/>
                  </a:cubicBezTo>
                  <a:cubicBezTo>
                    <a:pt x="728899" y="711770"/>
                    <a:pt x="510077" y="492153"/>
                    <a:pt x="239507" y="491171"/>
                  </a:cubicBezTo>
                  <a:cubicBezTo>
                    <a:pt x="-84182" y="485817"/>
                    <a:pt x="-76046" y="12895"/>
                    <a:pt x="24128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grpSp>
        <p:nvGrpSpPr>
          <p:cNvPr id="365" name="Group 364">
            <a:extLst>
              <a:ext uri="{FF2B5EF4-FFF2-40B4-BE49-F238E27FC236}">
                <a16:creationId xmlns:a16="http://schemas.microsoft.com/office/drawing/2014/main" id="{59FABC6C-5913-4F72-886B-D8E5451CAE63}"/>
              </a:ext>
            </a:extLst>
          </p:cNvPr>
          <p:cNvGrpSpPr/>
          <p:nvPr/>
        </p:nvGrpSpPr>
        <p:grpSpPr>
          <a:xfrm rot="4286180">
            <a:off x="4244221" y="3095195"/>
            <a:ext cx="240955" cy="422686"/>
            <a:chOff x="-733425" y="650081"/>
            <a:chExt cx="752475" cy="1319999"/>
          </a:xfrm>
          <a:solidFill>
            <a:schemeClr val="accent2"/>
          </a:solidFill>
          <a:effectLst>
            <a:outerShdw blurRad="63500" sx="102000" sy="102000" algn="ctr" rotWithShape="0">
              <a:prstClr val="black">
                <a:alpha val="15000"/>
              </a:prstClr>
            </a:outerShdw>
          </a:effectLst>
        </p:grpSpPr>
        <p:grpSp>
          <p:nvGrpSpPr>
            <p:cNvPr id="366" name="Group 365">
              <a:extLst>
                <a:ext uri="{FF2B5EF4-FFF2-40B4-BE49-F238E27FC236}">
                  <a16:creationId xmlns:a16="http://schemas.microsoft.com/office/drawing/2014/main" id="{DDF3823C-30E0-4428-B95A-6F555F2B6417}"/>
                </a:ext>
              </a:extLst>
            </p:cNvPr>
            <p:cNvGrpSpPr/>
            <p:nvPr/>
          </p:nvGrpSpPr>
          <p:grpSpPr>
            <a:xfrm>
              <a:off x="-733425" y="650081"/>
              <a:ext cx="752475" cy="1319999"/>
              <a:chOff x="-733425" y="650081"/>
              <a:chExt cx="752475" cy="1319999"/>
            </a:xfrm>
            <a:grpFill/>
          </p:grpSpPr>
          <p:sp>
            <p:nvSpPr>
              <p:cNvPr id="368" name="Circle: Hollow 367">
                <a:extLst>
                  <a:ext uri="{FF2B5EF4-FFF2-40B4-BE49-F238E27FC236}">
                    <a16:creationId xmlns:a16="http://schemas.microsoft.com/office/drawing/2014/main" id="{E11816C5-226F-4C24-B61C-69024D6A2F83}"/>
                  </a:ext>
                </a:extLst>
              </p:cNvPr>
              <p:cNvSpPr/>
              <p:nvPr/>
            </p:nvSpPr>
            <p:spPr>
              <a:xfrm>
                <a:off x="-733425" y="650081"/>
                <a:ext cx="752475" cy="752475"/>
              </a:xfrm>
              <a:prstGeom prst="donut">
                <a:avLst>
                  <a:gd name="adj" fmla="val 1506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69" name="Rectangle: Rounded Corners 368">
                <a:extLst>
                  <a:ext uri="{FF2B5EF4-FFF2-40B4-BE49-F238E27FC236}">
                    <a16:creationId xmlns:a16="http://schemas.microsoft.com/office/drawing/2014/main" id="{1DE6A587-0C4D-4907-8A9E-55CC8256FA13}"/>
                  </a:ext>
                </a:extLst>
              </p:cNvPr>
              <p:cNvSpPr/>
              <p:nvPr/>
            </p:nvSpPr>
            <p:spPr>
              <a:xfrm>
                <a:off x="-419769" y="1478033"/>
                <a:ext cx="125165" cy="49204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70" name="Rectangle 369">
                <a:extLst>
                  <a:ext uri="{FF2B5EF4-FFF2-40B4-BE49-F238E27FC236}">
                    <a16:creationId xmlns:a16="http://schemas.microsoft.com/office/drawing/2014/main" id="{0FA7D5F1-ABAB-4567-8C68-6E401FECE0FC}"/>
                  </a:ext>
                </a:extLst>
              </p:cNvPr>
              <p:cNvSpPr/>
              <p:nvPr/>
            </p:nvSpPr>
            <p:spPr>
              <a:xfrm>
                <a:off x="-375189" y="1305002"/>
                <a:ext cx="36000" cy="324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367" name="Block Arc 334">
              <a:extLst>
                <a:ext uri="{FF2B5EF4-FFF2-40B4-BE49-F238E27FC236}">
                  <a16:creationId xmlns:a16="http://schemas.microsoft.com/office/drawing/2014/main" id="{4B5E9CDA-E20E-45E1-8950-369323499525}"/>
                </a:ext>
              </a:extLst>
            </p:cNvPr>
            <p:cNvSpPr/>
            <p:nvPr/>
          </p:nvSpPr>
          <p:spPr>
            <a:xfrm>
              <a:off x="-454730" y="797010"/>
              <a:ext cx="313873" cy="310954"/>
            </a:xfrm>
            <a:custGeom>
              <a:avLst/>
              <a:gdLst>
                <a:gd name="connsiteX0" fmla="*/ 985914 w 1964698"/>
                <a:gd name="connsiteY0" fmla="*/ 6 h 1964698"/>
                <a:gd name="connsiteX1" fmla="*/ 1964698 w 1964698"/>
                <a:gd name="connsiteY1" fmla="*/ 982349 h 1964698"/>
                <a:gd name="connsiteX2" fmla="*/ 1473524 w 1964698"/>
                <a:gd name="connsiteY2" fmla="*/ 982349 h 1964698"/>
                <a:gd name="connsiteX3" fmla="*/ 984132 w 1964698"/>
                <a:gd name="connsiteY3" fmla="*/ 491177 h 1964698"/>
                <a:gd name="connsiteX4" fmla="*/ 985914 w 1964698"/>
                <a:gd name="connsiteY4" fmla="*/ 6 h 1964698"/>
                <a:gd name="connsiteX0" fmla="*/ 87742 w 1066526"/>
                <a:gd name="connsiteY0" fmla="*/ 0 h 982343"/>
                <a:gd name="connsiteX1" fmla="*/ 1066526 w 1066526"/>
                <a:gd name="connsiteY1" fmla="*/ 982343 h 982343"/>
                <a:gd name="connsiteX2" fmla="*/ 575352 w 1066526"/>
                <a:gd name="connsiteY2" fmla="*/ 982343 h 982343"/>
                <a:gd name="connsiteX3" fmla="*/ 85960 w 1066526"/>
                <a:gd name="connsiteY3" fmla="*/ 491171 h 982343"/>
                <a:gd name="connsiteX4" fmla="*/ 87742 w 1066526"/>
                <a:gd name="connsiteY4" fmla="*/ 0 h 982343"/>
                <a:gd name="connsiteX0" fmla="*/ 143727 w 1122511"/>
                <a:gd name="connsiteY0" fmla="*/ 0 h 982343"/>
                <a:gd name="connsiteX1" fmla="*/ 1122511 w 1122511"/>
                <a:gd name="connsiteY1" fmla="*/ 982343 h 982343"/>
                <a:gd name="connsiteX2" fmla="*/ 631337 w 1122511"/>
                <a:gd name="connsiteY2" fmla="*/ 982343 h 982343"/>
                <a:gd name="connsiteX3" fmla="*/ 141945 w 1122511"/>
                <a:gd name="connsiteY3" fmla="*/ 491171 h 982343"/>
                <a:gd name="connsiteX4" fmla="*/ 143727 w 1122511"/>
                <a:gd name="connsiteY4" fmla="*/ 0 h 982343"/>
                <a:gd name="connsiteX0" fmla="*/ 199009 w 1177793"/>
                <a:gd name="connsiteY0" fmla="*/ 0 h 982343"/>
                <a:gd name="connsiteX1" fmla="*/ 1177793 w 1177793"/>
                <a:gd name="connsiteY1" fmla="*/ 982343 h 982343"/>
                <a:gd name="connsiteX2" fmla="*/ 686619 w 1177793"/>
                <a:gd name="connsiteY2" fmla="*/ 982343 h 982343"/>
                <a:gd name="connsiteX3" fmla="*/ 197227 w 1177793"/>
                <a:gd name="connsiteY3" fmla="*/ 491171 h 982343"/>
                <a:gd name="connsiteX4" fmla="*/ 199009 w 1177793"/>
                <a:gd name="connsiteY4" fmla="*/ 0 h 982343"/>
                <a:gd name="connsiteX0" fmla="*/ 241289 w 1220073"/>
                <a:gd name="connsiteY0" fmla="*/ 0 h 982343"/>
                <a:gd name="connsiteX1" fmla="*/ 1220073 w 1220073"/>
                <a:gd name="connsiteY1" fmla="*/ 982343 h 982343"/>
                <a:gd name="connsiteX2" fmla="*/ 728899 w 1220073"/>
                <a:gd name="connsiteY2" fmla="*/ 982343 h 982343"/>
                <a:gd name="connsiteX3" fmla="*/ 239507 w 1220073"/>
                <a:gd name="connsiteY3" fmla="*/ 491171 h 982343"/>
                <a:gd name="connsiteX4" fmla="*/ 241289 w 1220073"/>
                <a:gd name="connsiteY4" fmla="*/ 0 h 982343"/>
                <a:gd name="connsiteX0" fmla="*/ 241289 w 1220073"/>
                <a:gd name="connsiteY0" fmla="*/ 0 h 1123116"/>
                <a:gd name="connsiteX1" fmla="*/ 1220073 w 1220073"/>
                <a:gd name="connsiteY1" fmla="*/ 982343 h 1123116"/>
                <a:gd name="connsiteX2" fmla="*/ 728899 w 1220073"/>
                <a:gd name="connsiteY2" fmla="*/ 982343 h 1123116"/>
                <a:gd name="connsiteX3" fmla="*/ 239507 w 1220073"/>
                <a:gd name="connsiteY3" fmla="*/ 491171 h 1123116"/>
                <a:gd name="connsiteX4" fmla="*/ 241289 w 1220073"/>
                <a:gd name="connsiteY4" fmla="*/ 0 h 1123116"/>
                <a:gd name="connsiteX0" fmla="*/ 241289 w 1220073"/>
                <a:gd name="connsiteY0" fmla="*/ 0 h 1199205"/>
                <a:gd name="connsiteX1" fmla="*/ 1220073 w 1220073"/>
                <a:gd name="connsiteY1" fmla="*/ 982343 h 1199205"/>
                <a:gd name="connsiteX2" fmla="*/ 728899 w 1220073"/>
                <a:gd name="connsiteY2" fmla="*/ 982343 h 1199205"/>
                <a:gd name="connsiteX3" fmla="*/ 239507 w 1220073"/>
                <a:gd name="connsiteY3" fmla="*/ 491171 h 1199205"/>
                <a:gd name="connsiteX4" fmla="*/ 241289 w 1220073"/>
                <a:gd name="connsiteY4" fmla="*/ 0 h 1199205"/>
                <a:gd name="connsiteX0" fmla="*/ 241289 w 1220073"/>
                <a:gd name="connsiteY0" fmla="*/ 0 h 1208727"/>
                <a:gd name="connsiteX1" fmla="*/ 1220073 w 1220073"/>
                <a:gd name="connsiteY1" fmla="*/ 982343 h 1208727"/>
                <a:gd name="connsiteX2" fmla="*/ 728899 w 1220073"/>
                <a:gd name="connsiteY2" fmla="*/ 982343 h 1208727"/>
                <a:gd name="connsiteX3" fmla="*/ 239507 w 1220073"/>
                <a:gd name="connsiteY3" fmla="*/ 491171 h 1208727"/>
                <a:gd name="connsiteX4" fmla="*/ 241289 w 1220073"/>
                <a:gd name="connsiteY4" fmla="*/ 0 h 120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73" h="1208727">
                  <a:moveTo>
                    <a:pt x="241289" y="0"/>
                  </a:moveTo>
                  <a:cubicBezTo>
                    <a:pt x="782430" y="1964"/>
                    <a:pt x="1220073" y="441198"/>
                    <a:pt x="1220073" y="982343"/>
                  </a:cubicBezTo>
                  <a:cubicBezTo>
                    <a:pt x="1218489" y="1268918"/>
                    <a:pt x="722942" y="1299083"/>
                    <a:pt x="728899" y="982343"/>
                  </a:cubicBezTo>
                  <a:cubicBezTo>
                    <a:pt x="728899" y="711770"/>
                    <a:pt x="510077" y="492153"/>
                    <a:pt x="239507" y="491171"/>
                  </a:cubicBezTo>
                  <a:cubicBezTo>
                    <a:pt x="-84182" y="485817"/>
                    <a:pt x="-76046" y="12895"/>
                    <a:pt x="24128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grpSp>
        <p:nvGrpSpPr>
          <p:cNvPr id="183" name="Group 182">
            <a:extLst>
              <a:ext uri="{FF2B5EF4-FFF2-40B4-BE49-F238E27FC236}">
                <a16:creationId xmlns:a16="http://schemas.microsoft.com/office/drawing/2014/main" id="{9E22B08A-2816-3D4B-91BA-AC81C9F62872}"/>
              </a:ext>
            </a:extLst>
          </p:cNvPr>
          <p:cNvGrpSpPr/>
          <p:nvPr/>
        </p:nvGrpSpPr>
        <p:grpSpPr>
          <a:xfrm>
            <a:off x="2576540" y="1902413"/>
            <a:ext cx="365760" cy="365760"/>
            <a:chOff x="4346819" y="3076313"/>
            <a:chExt cx="914400" cy="914400"/>
          </a:xfrm>
        </p:grpSpPr>
        <p:sp>
          <p:nvSpPr>
            <p:cNvPr id="184" name="Oval 183">
              <a:extLst>
                <a:ext uri="{FF2B5EF4-FFF2-40B4-BE49-F238E27FC236}">
                  <a16:creationId xmlns:a16="http://schemas.microsoft.com/office/drawing/2014/main" id="{0DD157F5-EA86-944B-88B7-BDB65E2970B8}"/>
                </a:ext>
              </a:extLst>
            </p:cNvPr>
            <p:cNvSpPr/>
            <p:nvPr/>
          </p:nvSpPr>
          <p:spPr>
            <a:xfrm>
              <a:off x="4346819" y="3076313"/>
              <a:ext cx="914400" cy="914400"/>
            </a:xfrm>
            <a:prstGeom prst="ellipse">
              <a:avLst/>
            </a:prstGeom>
            <a:solidFill>
              <a:schemeClr val="bg1"/>
            </a:solid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nvGrpSpPr>
            <p:cNvPr id="185" name="Group 144">
              <a:extLst>
                <a:ext uri="{FF2B5EF4-FFF2-40B4-BE49-F238E27FC236}">
                  <a16:creationId xmlns:a16="http://schemas.microsoft.com/office/drawing/2014/main" id="{F75554DC-FF53-E54A-A72C-243C2689BD64}"/>
                </a:ext>
              </a:extLst>
            </p:cNvPr>
            <p:cNvGrpSpPr>
              <a:grpSpLocks noChangeAspect="1"/>
            </p:cNvGrpSpPr>
            <p:nvPr/>
          </p:nvGrpSpPr>
          <p:grpSpPr bwMode="auto">
            <a:xfrm>
              <a:off x="4539699" y="3283401"/>
              <a:ext cx="528639" cy="446958"/>
              <a:chOff x="1261" y="240"/>
              <a:chExt cx="3236" cy="2736"/>
            </a:xfrm>
          </p:grpSpPr>
          <p:sp>
            <p:nvSpPr>
              <p:cNvPr id="186" name="Freeform 145">
                <a:extLst>
                  <a:ext uri="{FF2B5EF4-FFF2-40B4-BE49-F238E27FC236}">
                    <a16:creationId xmlns:a16="http://schemas.microsoft.com/office/drawing/2014/main" id="{3CCACB17-B246-F142-A0DA-FA23C7C27123}"/>
                  </a:ext>
                </a:extLst>
              </p:cNvPr>
              <p:cNvSpPr>
                <a:spLocks/>
              </p:cNvSpPr>
              <p:nvPr/>
            </p:nvSpPr>
            <p:spPr bwMode="auto">
              <a:xfrm>
                <a:off x="1261" y="240"/>
                <a:ext cx="3236" cy="2736"/>
              </a:xfrm>
              <a:custGeom>
                <a:avLst/>
                <a:gdLst>
                  <a:gd name="T0" fmla="*/ 1205 w 2644"/>
                  <a:gd name="T1" fmla="*/ 90 h 2290"/>
                  <a:gd name="T2" fmla="*/ 52 w 2644"/>
                  <a:gd name="T3" fmla="*/ 2087 h 2290"/>
                  <a:gd name="T4" fmla="*/ 169 w 2644"/>
                  <a:gd name="T5" fmla="*/ 2290 h 2290"/>
                  <a:gd name="T6" fmla="*/ 2475 w 2644"/>
                  <a:gd name="T7" fmla="*/ 2290 h 2290"/>
                  <a:gd name="T8" fmla="*/ 2592 w 2644"/>
                  <a:gd name="T9" fmla="*/ 2087 h 2290"/>
                  <a:gd name="T10" fmla="*/ 1439 w 2644"/>
                  <a:gd name="T11" fmla="*/ 90 h 2290"/>
                  <a:gd name="T12" fmla="*/ 1205 w 2644"/>
                  <a:gd name="T13" fmla="*/ 90 h 2290"/>
                </a:gdLst>
                <a:ahLst/>
                <a:cxnLst>
                  <a:cxn ang="0">
                    <a:pos x="T0" y="T1"/>
                  </a:cxn>
                  <a:cxn ang="0">
                    <a:pos x="T2" y="T3"/>
                  </a:cxn>
                  <a:cxn ang="0">
                    <a:pos x="T4" y="T5"/>
                  </a:cxn>
                  <a:cxn ang="0">
                    <a:pos x="T6" y="T7"/>
                  </a:cxn>
                  <a:cxn ang="0">
                    <a:pos x="T8" y="T9"/>
                  </a:cxn>
                  <a:cxn ang="0">
                    <a:pos x="T10" y="T11"/>
                  </a:cxn>
                  <a:cxn ang="0">
                    <a:pos x="T12" y="T13"/>
                  </a:cxn>
                </a:cxnLst>
                <a:rect l="0" t="0" r="r" b="b"/>
                <a:pathLst>
                  <a:path w="2644" h="2290">
                    <a:moveTo>
                      <a:pt x="1205" y="90"/>
                    </a:moveTo>
                    <a:cubicBezTo>
                      <a:pt x="52" y="2087"/>
                      <a:pt x="52" y="2087"/>
                      <a:pt x="52" y="2087"/>
                    </a:cubicBezTo>
                    <a:cubicBezTo>
                      <a:pt x="0" y="2177"/>
                      <a:pt x="65" y="2290"/>
                      <a:pt x="169" y="2290"/>
                    </a:cubicBezTo>
                    <a:cubicBezTo>
                      <a:pt x="2475" y="2290"/>
                      <a:pt x="2475" y="2290"/>
                      <a:pt x="2475" y="2290"/>
                    </a:cubicBezTo>
                    <a:cubicBezTo>
                      <a:pt x="2579" y="2290"/>
                      <a:pt x="2644" y="2177"/>
                      <a:pt x="2592" y="2087"/>
                    </a:cubicBezTo>
                    <a:cubicBezTo>
                      <a:pt x="1439" y="90"/>
                      <a:pt x="1439" y="90"/>
                      <a:pt x="1439" y="90"/>
                    </a:cubicBezTo>
                    <a:cubicBezTo>
                      <a:pt x="1387" y="0"/>
                      <a:pt x="1257" y="0"/>
                      <a:pt x="1205" y="9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7" name="Oval 146">
                <a:extLst>
                  <a:ext uri="{FF2B5EF4-FFF2-40B4-BE49-F238E27FC236}">
                    <a16:creationId xmlns:a16="http://schemas.microsoft.com/office/drawing/2014/main" id="{7C6F8497-01DE-834E-A85F-3E3175B1078F}"/>
                  </a:ext>
                </a:extLst>
              </p:cNvPr>
              <p:cNvSpPr>
                <a:spLocks noChangeArrowheads="1"/>
              </p:cNvSpPr>
              <p:nvPr/>
            </p:nvSpPr>
            <p:spPr bwMode="auto">
              <a:xfrm>
                <a:off x="2696" y="2323"/>
                <a:ext cx="367" cy="35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8" name="Freeform 147">
                <a:extLst>
                  <a:ext uri="{FF2B5EF4-FFF2-40B4-BE49-F238E27FC236}">
                    <a16:creationId xmlns:a16="http://schemas.microsoft.com/office/drawing/2014/main" id="{DBE4DCDA-C660-9841-8FD9-941C34D571FF}"/>
                  </a:ext>
                </a:extLst>
              </p:cNvPr>
              <p:cNvSpPr>
                <a:spLocks/>
              </p:cNvSpPr>
              <p:nvPr/>
            </p:nvSpPr>
            <p:spPr bwMode="auto">
              <a:xfrm>
                <a:off x="2717" y="904"/>
                <a:ext cx="325" cy="1177"/>
              </a:xfrm>
              <a:custGeom>
                <a:avLst/>
                <a:gdLst>
                  <a:gd name="T0" fmla="*/ 133 w 266"/>
                  <a:gd name="T1" fmla="*/ 0 h 985"/>
                  <a:gd name="T2" fmla="*/ 133 w 266"/>
                  <a:gd name="T3" fmla="*/ 0 h 985"/>
                  <a:gd name="T4" fmla="*/ 0 w 266"/>
                  <a:gd name="T5" fmla="*/ 133 h 985"/>
                  <a:gd name="T6" fmla="*/ 0 w 266"/>
                  <a:gd name="T7" fmla="*/ 853 h 985"/>
                  <a:gd name="T8" fmla="*/ 133 w 266"/>
                  <a:gd name="T9" fmla="*/ 985 h 985"/>
                  <a:gd name="T10" fmla="*/ 133 w 266"/>
                  <a:gd name="T11" fmla="*/ 985 h 985"/>
                  <a:gd name="T12" fmla="*/ 266 w 266"/>
                  <a:gd name="T13" fmla="*/ 853 h 985"/>
                  <a:gd name="T14" fmla="*/ 266 w 266"/>
                  <a:gd name="T15" fmla="*/ 133 h 985"/>
                  <a:gd name="T16" fmla="*/ 133 w 266"/>
                  <a:gd name="T17"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985">
                    <a:moveTo>
                      <a:pt x="133" y="0"/>
                    </a:moveTo>
                    <a:cubicBezTo>
                      <a:pt x="133" y="0"/>
                      <a:pt x="133" y="0"/>
                      <a:pt x="133" y="0"/>
                    </a:cubicBezTo>
                    <a:cubicBezTo>
                      <a:pt x="60" y="0"/>
                      <a:pt x="0" y="59"/>
                      <a:pt x="0" y="133"/>
                    </a:cubicBezTo>
                    <a:cubicBezTo>
                      <a:pt x="0" y="853"/>
                      <a:pt x="0" y="853"/>
                      <a:pt x="0" y="853"/>
                    </a:cubicBezTo>
                    <a:cubicBezTo>
                      <a:pt x="0" y="926"/>
                      <a:pt x="60" y="985"/>
                      <a:pt x="133" y="985"/>
                    </a:cubicBezTo>
                    <a:cubicBezTo>
                      <a:pt x="133" y="985"/>
                      <a:pt x="133" y="985"/>
                      <a:pt x="133" y="985"/>
                    </a:cubicBezTo>
                    <a:cubicBezTo>
                      <a:pt x="206" y="985"/>
                      <a:pt x="266" y="926"/>
                      <a:pt x="266" y="853"/>
                    </a:cubicBezTo>
                    <a:cubicBezTo>
                      <a:pt x="266" y="133"/>
                      <a:pt x="266" y="133"/>
                      <a:pt x="266" y="133"/>
                    </a:cubicBezTo>
                    <a:cubicBezTo>
                      <a:pt x="266" y="59"/>
                      <a:pt x="206" y="0"/>
                      <a:pt x="1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sp>
        <p:nvSpPr>
          <p:cNvPr id="195" name="Trapezoid 194">
            <a:extLst>
              <a:ext uri="{FF2B5EF4-FFF2-40B4-BE49-F238E27FC236}">
                <a16:creationId xmlns:a16="http://schemas.microsoft.com/office/drawing/2014/main" id="{5539A101-8BE4-2C4E-A542-72AC60647BB1}"/>
              </a:ext>
            </a:extLst>
          </p:cNvPr>
          <p:cNvSpPr/>
          <p:nvPr/>
        </p:nvSpPr>
        <p:spPr>
          <a:xfrm rot="10800000">
            <a:off x="1191503" y="3678394"/>
            <a:ext cx="1739774" cy="164592"/>
          </a:xfrm>
          <a:prstGeom prst="trapezoid">
            <a:avLst/>
          </a:prstGeom>
          <a:solidFill>
            <a:schemeClr val="bg1"/>
          </a:solid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9" name="TextBox 8">
            <a:extLst>
              <a:ext uri="{FF2B5EF4-FFF2-40B4-BE49-F238E27FC236}">
                <a16:creationId xmlns:a16="http://schemas.microsoft.com/office/drawing/2014/main" id="{82E5077F-494D-F147-825E-29E5BFE2227B}"/>
              </a:ext>
            </a:extLst>
          </p:cNvPr>
          <p:cNvSpPr txBox="1"/>
          <p:nvPr/>
        </p:nvSpPr>
        <p:spPr>
          <a:xfrm>
            <a:off x="1449711" y="3697034"/>
            <a:ext cx="1188146" cy="134504"/>
          </a:xfrm>
          <a:prstGeom prst="rect">
            <a:avLst/>
          </a:prstGeom>
          <a:solidFill>
            <a:schemeClr val="bg1"/>
          </a:solidFill>
        </p:spPr>
        <p:txBody>
          <a:bodyPr wrap="none" lIns="0" tIns="0" rIns="0" bIns="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BAB18"/>
                </a:solidFill>
                <a:effectLst/>
                <a:uLnTx/>
                <a:uFillTx/>
                <a:latin typeface="CiscoSansTT ExtraLight"/>
                <a:ea typeface="ＭＳ Ｐゴシック" charset="0"/>
              </a:rPr>
              <a:t>Critical business apps</a:t>
            </a:r>
          </a:p>
        </p:txBody>
      </p:sp>
      <p:grpSp>
        <p:nvGrpSpPr>
          <p:cNvPr id="6" name="Group 5">
            <a:extLst>
              <a:ext uri="{FF2B5EF4-FFF2-40B4-BE49-F238E27FC236}">
                <a16:creationId xmlns:a16="http://schemas.microsoft.com/office/drawing/2014/main" id="{3EBC7157-5ABF-3F4F-9E0C-638C6752E159}"/>
              </a:ext>
            </a:extLst>
          </p:cNvPr>
          <p:cNvGrpSpPr/>
          <p:nvPr/>
        </p:nvGrpSpPr>
        <p:grpSpPr>
          <a:xfrm>
            <a:off x="6382514" y="1517442"/>
            <a:ext cx="2597557" cy="2303348"/>
            <a:chOff x="6339137" y="1539633"/>
            <a:chExt cx="2597557" cy="2303348"/>
          </a:xfrm>
        </p:grpSpPr>
        <p:sp>
          <p:nvSpPr>
            <p:cNvPr id="275" name="Oval 274">
              <a:extLst>
                <a:ext uri="{FF2B5EF4-FFF2-40B4-BE49-F238E27FC236}">
                  <a16:creationId xmlns:a16="http://schemas.microsoft.com/office/drawing/2014/main" id="{B32A7E33-A9B1-4E59-8482-FC6F0B985347}"/>
                </a:ext>
              </a:extLst>
            </p:cNvPr>
            <p:cNvSpPr/>
            <p:nvPr/>
          </p:nvSpPr>
          <p:spPr>
            <a:xfrm>
              <a:off x="6339137" y="1685394"/>
              <a:ext cx="384022" cy="3840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Client</a:t>
              </a:r>
            </a:p>
          </p:txBody>
        </p:sp>
        <p:sp>
          <p:nvSpPr>
            <p:cNvPr id="276" name="Oval 275">
              <a:extLst>
                <a:ext uri="{FF2B5EF4-FFF2-40B4-BE49-F238E27FC236}">
                  <a16:creationId xmlns:a16="http://schemas.microsoft.com/office/drawing/2014/main" id="{1ABC57E8-E16A-4684-8D03-70C6879CDA8D}"/>
                </a:ext>
              </a:extLst>
            </p:cNvPr>
            <p:cNvSpPr/>
            <p:nvPr/>
          </p:nvSpPr>
          <p:spPr>
            <a:xfrm>
              <a:off x="6840584" y="1539633"/>
              <a:ext cx="384022" cy="3840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Client</a:t>
              </a:r>
            </a:p>
          </p:txBody>
        </p:sp>
        <p:sp>
          <p:nvSpPr>
            <p:cNvPr id="277" name="Oval 276">
              <a:extLst>
                <a:ext uri="{FF2B5EF4-FFF2-40B4-BE49-F238E27FC236}">
                  <a16:creationId xmlns:a16="http://schemas.microsoft.com/office/drawing/2014/main" id="{10C5E137-9CBF-4E5F-AFD0-7EC5EC658B3D}"/>
                </a:ext>
              </a:extLst>
            </p:cNvPr>
            <p:cNvSpPr/>
            <p:nvPr/>
          </p:nvSpPr>
          <p:spPr>
            <a:xfrm>
              <a:off x="7342031" y="1685394"/>
              <a:ext cx="384022" cy="3840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Client</a:t>
              </a:r>
            </a:p>
          </p:txBody>
        </p:sp>
        <p:sp>
          <p:nvSpPr>
            <p:cNvPr id="278" name="Oval 277">
              <a:extLst>
                <a:ext uri="{FF2B5EF4-FFF2-40B4-BE49-F238E27FC236}">
                  <a16:creationId xmlns:a16="http://schemas.microsoft.com/office/drawing/2014/main" id="{5B859063-B917-4AD3-BB25-6A47D75ADB69}"/>
                </a:ext>
              </a:extLst>
            </p:cNvPr>
            <p:cNvSpPr/>
            <p:nvPr/>
          </p:nvSpPr>
          <p:spPr>
            <a:xfrm>
              <a:off x="7843478" y="1539633"/>
              <a:ext cx="384022" cy="3840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Client</a:t>
              </a:r>
            </a:p>
          </p:txBody>
        </p:sp>
        <p:sp>
          <p:nvSpPr>
            <p:cNvPr id="279" name="Oval 278">
              <a:extLst>
                <a:ext uri="{FF2B5EF4-FFF2-40B4-BE49-F238E27FC236}">
                  <a16:creationId xmlns:a16="http://schemas.microsoft.com/office/drawing/2014/main" id="{98CC3786-A59A-4565-A96E-FF22C18F1F65}"/>
                </a:ext>
              </a:extLst>
            </p:cNvPr>
            <p:cNvSpPr/>
            <p:nvPr/>
          </p:nvSpPr>
          <p:spPr>
            <a:xfrm>
              <a:off x="8344925" y="1685394"/>
              <a:ext cx="384022" cy="3840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Client</a:t>
              </a:r>
            </a:p>
          </p:txBody>
        </p:sp>
        <p:cxnSp>
          <p:nvCxnSpPr>
            <p:cNvPr id="281" name="Straight Connector 280">
              <a:extLst>
                <a:ext uri="{FF2B5EF4-FFF2-40B4-BE49-F238E27FC236}">
                  <a16:creationId xmlns:a16="http://schemas.microsoft.com/office/drawing/2014/main" id="{1BB23D54-3191-4B3B-926D-E1E2A82F79FA}"/>
                </a:ext>
              </a:extLst>
            </p:cNvPr>
            <p:cNvCxnSpPr>
              <a:cxnSpLocks/>
              <a:stCxn id="275" idx="5"/>
            </p:cNvCxnSpPr>
            <p:nvPr/>
          </p:nvCxnSpPr>
          <p:spPr>
            <a:xfrm>
              <a:off x="6666920" y="2013176"/>
              <a:ext cx="400968" cy="229425"/>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7C601894-0F16-4CD6-9B17-174A7EC40F37}"/>
                </a:ext>
              </a:extLst>
            </p:cNvPr>
            <p:cNvCxnSpPr>
              <a:cxnSpLocks/>
              <a:stCxn id="276" idx="4"/>
            </p:cNvCxnSpPr>
            <p:nvPr/>
          </p:nvCxnSpPr>
          <p:spPr>
            <a:xfrm>
              <a:off x="7032595" y="1923653"/>
              <a:ext cx="248908" cy="308599"/>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50641D03-30C2-46BA-AB79-87E5D1728496}"/>
                </a:ext>
              </a:extLst>
            </p:cNvPr>
            <p:cNvCxnSpPr>
              <a:cxnSpLocks/>
              <a:stCxn id="277" idx="4"/>
              <a:endCxn id="300" idx="0"/>
            </p:cNvCxnSpPr>
            <p:nvPr/>
          </p:nvCxnSpPr>
          <p:spPr>
            <a:xfrm>
              <a:off x="7534042" y="2069414"/>
              <a:ext cx="0" cy="162838"/>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30E1E270-7F29-49F5-9EEF-1762DDA2E9ED}"/>
                </a:ext>
              </a:extLst>
            </p:cNvPr>
            <p:cNvCxnSpPr>
              <a:cxnSpLocks/>
              <a:stCxn id="279" idx="3"/>
            </p:cNvCxnSpPr>
            <p:nvPr/>
          </p:nvCxnSpPr>
          <p:spPr>
            <a:xfrm flipH="1">
              <a:off x="8035489" y="2013175"/>
              <a:ext cx="365675" cy="219076"/>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898C5602-84B8-4B85-943D-EBDEA07E55EB}"/>
                </a:ext>
              </a:extLst>
            </p:cNvPr>
            <p:cNvCxnSpPr>
              <a:cxnSpLocks/>
              <a:stCxn id="278" idx="4"/>
            </p:cNvCxnSpPr>
            <p:nvPr/>
          </p:nvCxnSpPr>
          <p:spPr>
            <a:xfrm flipH="1">
              <a:off x="7786581" y="1923653"/>
              <a:ext cx="248908" cy="308599"/>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66A421AE-CAB1-4439-A0E1-1B3CB62E8A00}"/>
                </a:ext>
              </a:extLst>
            </p:cNvPr>
            <p:cNvCxnSpPr>
              <a:cxnSpLocks/>
              <a:endCxn id="303" idx="0"/>
            </p:cNvCxnSpPr>
            <p:nvPr/>
          </p:nvCxnSpPr>
          <p:spPr>
            <a:xfrm flipH="1">
              <a:off x="6904735" y="2459239"/>
              <a:ext cx="313338" cy="173847"/>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D256B6FA-5A4E-48F6-BA64-1CDE179F9E50}"/>
                </a:ext>
              </a:extLst>
            </p:cNvPr>
            <p:cNvCxnSpPr>
              <a:cxnSpLocks/>
            </p:cNvCxnSpPr>
            <p:nvPr/>
          </p:nvCxnSpPr>
          <p:spPr>
            <a:xfrm flipH="1">
              <a:off x="7187941" y="2492694"/>
              <a:ext cx="171445" cy="195641"/>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nvGrpSpPr>
            <p:cNvPr id="288" name="Group 287">
              <a:extLst>
                <a:ext uri="{FF2B5EF4-FFF2-40B4-BE49-F238E27FC236}">
                  <a16:creationId xmlns:a16="http://schemas.microsoft.com/office/drawing/2014/main" id="{549B9E59-BA8A-44D8-930B-B7FBE65F53DD}"/>
                </a:ext>
              </a:extLst>
            </p:cNvPr>
            <p:cNvGrpSpPr/>
            <p:nvPr/>
          </p:nvGrpSpPr>
          <p:grpSpPr>
            <a:xfrm flipH="1">
              <a:off x="7707409" y="2489565"/>
              <a:ext cx="637513" cy="191841"/>
              <a:chOff x="3513869" y="2852167"/>
              <a:chExt cx="661485" cy="199055"/>
            </a:xfrm>
          </p:grpSpPr>
          <p:cxnSp>
            <p:nvCxnSpPr>
              <p:cNvPr id="307" name="Straight Connector 306">
                <a:extLst>
                  <a:ext uri="{FF2B5EF4-FFF2-40B4-BE49-F238E27FC236}">
                    <a16:creationId xmlns:a16="http://schemas.microsoft.com/office/drawing/2014/main" id="{1BF35FBA-8BF4-4675-9171-4AFD58C1BA04}"/>
                  </a:ext>
                </a:extLst>
              </p:cNvPr>
              <p:cNvCxnSpPr>
                <a:cxnSpLocks/>
              </p:cNvCxnSpPr>
              <p:nvPr/>
            </p:nvCxnSpPr>
            <p:spPr>
              <a:xfrm flipH="1">
                <a:off x="3513869" y="2852167"/>
                <a:ext cx="390731" cy="197444"/>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D47C4FAF-BCF1-4A9C-81D5-02F06114158E}"/>
                  </a:ext>
                </a:extLst>
              </p:cNvPr>
              <p:cNvCxnSpPr>
                <a:cxnSpLocks/>
              </p:cNvCxnSpPr>
              <p:nvPr/>
            </p:nvCxnSpPr>
            <p:spPr>
              <a:xfrm flipH="1">
                <a:off x="4015366" y="2862233"/>
                <a:ext cx="159988" cy="188989"/>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289" name="Straight Connector 288">
              <a:extLst>
                <a:ext uri="{FF2B5EF4-FFF2-40B4-BE49-F238E27FC236}">
                  <a16:creationId xmlns:a16="http://schemas.microsoft.com/office/drawing/2014/main" id="{CAC33A50-82A2-4843-AFC7-A68D1DBA3DD3}"/>
                </a:ext>
              </a:extLst>
            </p:cNvPr>
            <p:cNvCxnSpPr>
              <a:cxnSpLocks/>
            </p:cNvCxnSpPr>
            <p:nvPr/>
          </p:nvCxnSpPr>
          <p:spPr>
            <a:xfrm>
              <a:off x="7861838" y="3043758"/>
              <a:ext cx="0" cy="219624"/>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DDBF12A8-9E8B-40F5-AC99-97DC8C49C323}"/>
                </a:ext>
              </a:extLst>
            </p:cNvPr>
            <p:cNvCxnSpPr>
              <a:cxnSpLocks/>
            </p:cNvCxnSpPr>
            <p:nvPr/>
          </p:nvCxnSpPr>
          <p:spPr>
            <a:xfrm>
              <a:off x="8256570" y="3043758"/>
              <a:ext cx="0" cy="219624"/>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71361260-F998-4A6F-B86C-62927BEB6A1E}"/>
                </a:ext>
              </a:extLst>
            </p:cNvPr>
            <p:cNvCxnSpPr>
              <a:cxnSpLocks/>
            </p:cNvCxnSpPr>
            <p:nvPr/>
          </p:nvCxnSpPr>
          <p:spPr>
            <a:xfrm>
              <a:off x="8069565" y="3424237"/>
              <a:ext cx="0" cy="162838"/>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DC19EFFB-FD6C-418E-9326-33EF9A466F75}"/>
                </a:ext>
              </a:extLst>
            </p:cNvPr>
            <p:cNvCxnSpPr>
              <a:cxnSpLocks/>
            </p:cNvCxnSpPr>
            <p:nvPr/>
          </p:nvCxnSpPr>
          <p:spPr>
            <a:xfrm>
              <a:off x="7480875" y="3424237"/>
              <a:ext cx="0" cy="162838"/>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C4E9531A-A203-434D-A90C-F18F08C2550D}"/>
                </a:ext>
              </a:extLst>
            </p:cNvPr>
            <p:cNvCxnSpPr>
              <a:cxnSpLocks/>
            </p:cNvCxnSpPr>
            <p:nvPr/>
          </p:nvCxnSpPr>
          <p:spPr>
            <a:xfrm>
              <a:off x="8649770" y="3424237"/>
              <a:ext cx="0" cy="162838"/>
            </a:xfrm>
            <a:prstGeom prst="line">
              <a:avLst/>
            </a:prstGeom>
            <a:ln w="158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nvGrpSpPr>
            <p:cNvPr id="294" name="Group 293">
              <a:extLst>
                <a:ext uri="{FF2B5EF4-FFF2-40B4-BE49-F238E27FC236}">
                  <a16:creationId xmlns:a16="http://schemas.microsoft.com/office/drawing/2014/main" id="{A8CFF4F5-67BB-4D3B-9A26-9C283A637FF8}"/>
                </a:ext>
              </a:extLst>
            </p:cNvPr>
            <p:cNvGrpSpPr/>
            <p:nvPr/>
          </p:nvGrpSpPr>
          <p:grpSpPr>
            <a:xfrm>
              <a:off x="6615208" y="2633086"/>
              <a:ext cx="766623" cy="444858"/>
              <a:chOff x="-1224794" y="2967587"/>
              <a:chExt cx="810457" cy="756688"/>
            </a:xfrm>
          </p:grpSpPr>
          <p:grpSp>
            <p:nvGrpSpPr>
              <p:cNvPr id="301" name="Group 300">
                <a:extLst>
                  <a:ext uri="{FF2B5EF4-FFF2-40B4-BE49-F238E27FC236}">
                    <a16:creationId xmlns:a16="http://schemas.microsoft.com/office/drawing/2014/main" id="{DDC9C1E1-C876-4722-A216-C57C3A1D0B02}"/>
                  </a:ext>
                </a:extLst>
              </p:cNvPr>
              <p:cNvGrpSpPr/>
              <p:nvPr/>
            </p:nvGrpSpPr>
            <p:grpSpPr>
              <a:xfrm>
                <a:off x="-1224794" y="2967587"/>
                <a:ext cx="810457" cy="756688"/>
                <a:chOff x="-1110065" y="3119438"/>
                <a:chExt cx="1176506" cy="505376"/>
              </a:xfrm>
              <a:solidFill>
                <a:schemeClr val="accent4"/>
              </a:solidFill>
            </p:grpSpPr>
            <p:sp>
              <p:nvSpPr>
                <p:cNvPr id="303" name="Rectangle: Rounded Corners 302">
                  <a:extLst>
                    <a:ext uri="{FF2B5EF4-FFF2-40B4-BE49-F238E27FC236}">
                      <a16:creationId xmlns:a16="http://schemas.microsoft.com/office/drawing/2014/main" id="{89C622C6-6A69-4F66-B48C-37D009AE7953}"/>
                    </a:ext>
                  </a:extLst>
                </p:cNvPr>
                <p:cNvSpPr/>
                <p:nvPr/>
              </p:nvSpPr>
              <p:spPr>
                <a:xfrm>
                  <a:off x="-822209" y="3119438"/>
                  <a:ext cx="312938" cy="505376"/>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04" name="Rectangle: Rounded Corners 303">
                  <a:extLst>
                    <a:ext uri="{FF2B5EF4-FFF2-40B4-BE49-F238E27FC236}">
                      <a16:creationId xmlns:a16="http://schemas.microsoft.com/office/drawing/2014/main" id="{8EDB830B-9799-4941-9F65-CA859F18533D}"/>
                    </a:ext>
                  </a:extLst>
                </p:cNvPr>
                <p:cNvSpPr/>
                <p:nvPr/>
              </p:nvSpPr>
              <p:spPr>
                <a:xfrm>
                  <a:off x="-534353" y="3119438"/>
                  <a:ext cx="312938" cy="505376"/>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05" name="Rectangle: Rounded Corners 304">
                  <a:extLst>
                    <a:ext uri="{FF2B5EF4-FFF2-40B4-BE49-F238E27FC236}">
                      <a16:creationId xmlns:a16="http://schemas.microsoft.com/office/drawing/2014/main" id="{6B247DE6-45B1-48EC-95E3-B7BFD9C22F67}"/>
                    </a:ext>
                  </a:extLst>
                </p:cNvPr>
                <p:cNvSpPr/>
                <p:nvPr/>
              </p:nvSpPr>
              <p:spPr>
                <a:xfrm>
                  <a:off x="-246497" y="3119438"/>
                  <a:ext cx="312938" cy="505376"/>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06" name="Rectangle: Rounded Corners 305">
                  <a:extLst>
                    <a:ext uri="{FF2B5EF4-FFF2-40B4-BE49-F238E27FC236}">
                      <a16:creationId xmlns:a16="http://schemas.microsoft.com/office/drawing/2014/main" id="{B7DA270C-AC1A-4BB3-A5A4-8631896D8820}"/>
                    </a:ext>
                  </a:extLst>
                </p:cNvPr>
                <p:cNvSpPr/>
                <p:nvPr/>
              </p:nvSpPr>
              <p:spPr>
                <a:xfrm>
                  <a:off x="-1110065" y="3119438"/>
                  <a:ext cx="312938" cy="505376"/>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302" name="TextBox 301">
                <a:extLst>
                  <a:ext uri="{FF2B5EF4-FFF2-40B4-BE49-F238E27FC236}">
                    <a16:creationId xmlns:a16="http://schemas.microsoft.com/office/drawing/2014/main" id="{429A0AB1-6A90-48EC-A626-42DC55262A3E}"/>
                  </a:ext>
                </a:extLst>
              </p:cNvPr>
              <p:cNvSpPr txBox="1"/>
              <p:nvPr/>
            </p:nvSpPr>
            <p:spPr>
              <a:xfrm>
                <a:off x="-1196800" y="2967587"/>
                <a:ext cx="744653" cy="756686"/>
              </a:xfrm>
              <a:prstGeom prst="rect">
                <a:avLst/>
              </a:prstGeom>
              <a:noFill/>
            </p:spPr>
            <p:txBody>
              <a:bodyPr wrap="square" lIns="0" tIns="0" rIns="0" bIns="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ＭＳ Ｐゴシック" charset="0"/>
                  </a:rPr>
                  <a:t>Alliance </a:t>
                </a:r>
                <a:br>
                  <a:rPr kumimoji="0" lang="en-US" sz="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800" b="0" i="0" u="none" strike="noStrike" kern="1200" cap="none" spc="0" normalizeH="0" baseline="0" noProof="0" dirty="0">
                    <a:ln>
                      <a:noFill/>
                    </a:ln>
                    <a:solidFill>
                      <a:srgbClr val="FFFFFF"/>
                    </a:solidFill>
                    <a:effectLst/>
                    <a:uLnTx/>
                    <a:uFillTx/>
                    <a:latin typeface="CiscoSansTT ExtraLight"/>
                    <a:ea typeface="ＭＳ Ｐゴシック" charset="0"/>
                  </a:rPr>
                  <a:t>Partner Storage</a:t>
                </a:r>
              </a:p>
            </p:txBody>
          </p:sp>
        </p:grpSp>
        <p:sp>
          <p:nvSpPr>
            <p:cNvPr id="295" name="Freeform: Shape 294">
              <a:extLst>
                <a:ext uri="{FF2B5EF4-FFF2-40B4-BE49-F238E27FC236}">
                  <a16:creationId xmlns:a16="http://schemas.microsoft.com/office/drawing/2014/main" id="{1EEE3812-736A-4650-9607-D42B001E4654}"/>
                </a:ext>
              </a:extLst>
            </p:cNvPr>
            <p:cNvSpPr/>
            <p:nvPr/>
          </p:nvSpPr>
          <p:spPr>
            <a:xfrm>
              <a:off x="7686253" y="2635323"/>
              <a:ext cx="766623" cy="442828"/>
            </a:xfrm>
            <a:custGeom>
              <a:avLst/>
              <a:gdLst>
                <a:gd name="connsiteX0" fmla="*/ 18000 w 571500"/>
                <a:gd name="connsiteY0" fmla="*/ 0 h 396000"/>
                <a:gd name="connsiteX1" fmla="*/ 36000 w 571500"/>
                <a:gd name="connsiteY1" fmla="*/ 18000 h 396000"/>
                <a:gd name="connsiteX2" fmla="*/ 36000 w 571500"/>
                <a:gd name="connsiteY2" fmla="*/ 31313 h 396000"/>
                <a:gd name="connsiteX3" fmla="*/ 267750 w 571500"/>
                <a:gd name="connsiteY3" fmla="*/ 31313 h 396000"/>
                <a:gd name="connsiteX4" fmla="*/ 267750 w 571500"/>
                <a:gd name="connsiteY4" fmla="*/ 18000 h 396000"/>
                <a:gd name="connsiteX5" fmla="*/ 285750 w 571500"/>
                <a:gd name="connsiteY5" fmla="*/ 0 h 396000"/>
                <a:gd name="connsiteX6" fmla="*/ 303750 w 571500"/>
                <a:gd name="connsiteY6" fmla="*/ 18000 h 396000"/>
                <a:gd name="connsiteX7" fmla="*/ 303750 w 571500"/>
                <a:gd name="connsiteY7" fmla="*/ 31313 h 396000"/>
                <a:gd name="connsiteX8" fmla="*/ 535500 w 571500"/>
                <a:gd name="connsiteY8" fmla="*/ 31313 h 396000"/>
                <a:gd name="connsiteX9" fmla="*/ 535500 w 571500"/>
                <a:gd name="connsiteY9" fmla="*/ 18000 h 396000"/>
                <a:gd name="connsiteX10" fmla="*/ 553500 w 571500"/>
                <a:gd name="connsiteY10" fmla="*/ 0 h 396000"/>
                <a:gd name="connsiteX11" fmla="*/ 571500 w 571500"/>
                <a:gd name="connsiteY11" fmla="*/ 18000 h 396000"/>
                <a:gd name="connsiteX12" fmla="*/ 571500 w 571500"/>
                <a:gd name="connsiteY12" fmla="*/ 31313 h 396000"/>
                <a:gd name="connsiteX13" fmla="*/ 571500 w 571500"/>
                <a:gd name="connsiteY13" fmla="*/ 364687 h 396000"/>
                <a:gd name="connsiteX14" fmla="*/ 571500 w 571500"/>
                <a:gd name="connsiteY14" fmla="*/ 378000 h 396000"/>
                <a:gd name="connsiteX15" fmla="*/ 553500 w 571500"/>
                <a:gd name="connsiteY15" fmla="*/ 396000 h 396000"/>
                <a:gd name="connsiteX16" fmla="*/ 535500 w 571500"/>
                <a:gd name="connsiteY16" fmla="*/ 378000 h 396000"/>
                <a:gd name="connsiteX17" fmla="*/ 535500 w 571500"/>
                <a:gd name="connsiteY17" fmla="*/ 364687 h 396000"/>
                <a:gd name="connsiteX18" fmla="*/ 303750 w 571500"/>
                <a:gd name="connsiteY18" fmla="*/ 364687 h 396000"/>
                <a:gd name="connsiteX19" fmla="*/ 303750 w 571500"/>
                <a:gd name="connsiteY19" fmla="*/ 378000 h 396000"/>
                <a:gd name="connsiteX20" fmla="*/ 285750 w 571500"/>
                <a:gd name="connsiteY20" fmla="*/ 396000 h 396000"/>
                <a:gd name="connsiteX21" fmla="*/ 267750 w 571500"/>
                <a:gd name="connsiteY21" fmla="*/ 378000 h 396000"/>
                <a:gd name="connsiteX22" fmla="*/ 267750 w 571500"/>
                <a:gd name="connsiteY22" fmla="*/ 364687 h 396000"/>
                <a:gd name="connsiteX23" fmla="*/ 36000 w 571500"/>
                <a:gd name="connsiteY23" fmla="*/ 364687 h 396000"/>
                <a:gd name="connsiteX24" fmla="*/ 36000 w 571500"/>
                <a:gd name="connsiteY24" fmla="*/ 378000 h 396000"/>
                <a:gd name="connsiteX25" fmla="*/ 18000 w 571500"/>
                <a:gd name="connsiteY25" fmla="*/ 396000 h 396000"/>
                <a:gd name="connsiteX26" fmla="*/ 0 w 571500"/>
                <a:gd name="connsiteY26" fmla="*/ 378000 h 396000"/>
                <a:gd name="connsiteX27" fmla="*/ 0 w 571500"/>
                <a:gd name="connsiteY27" fmla="*/ 364687 h 396000"/>
                <a:gd name="connsiteX28" fmla="*/ 0 w 571500"/>
                <a:gd name="connsiteY28" fmla="*/ 31313 h 396000"/>
                <a:gd name="connsiteX29" fmla="*/ 0 w 571500"/>
                <a:gd name="connsiteY29" fmla="*/ 18000 h 396000"/>
                <a:gd name="connsiteX30" fmla="*/ 18000 w 571500"/>
                <a:gd name="connsiteY3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500" h="396000">
                  <a:moveTo>
                    <a:pt x="18000" y="0"/>
                  </a:moveTo>
                  <a:cubicBezTo>
                    <a:pt x="27941" y="0"/>
                    <a:pt x="36000" y="8059"/>
                    <a:pt x="36000" y="18000"/>
                  </a:cubicBezTo>
                  <a:lnTo>
                    <a:pt x="36000" y="31313"/>
                  </a:lnTo>
                  <a:lnTo>
                    <a:pt x="267750" y="31313"/>
                  </a:lnTo>
                  <a:lnTo>
                    <a:pt x="267750" y="18000"/>
                  </a:lnTo>
                  <a:cubicBezTo>
                    <a:pt x="267750" y="8059"/>
                    <a:pt x="275809" y="0"/>
                    <a:pt x="285750" y="0"/>
                  </a:cubicBezTo>
                  <a:cubicBezTo>
                    <a:pt x="295691" y="0"/>
                    <a:pt x="303750" y="8059"/>
                    <a:pt x="303750" y="18000"/>
                  </a:cubicBezTo>
                  <a:lnTo>
                    <a:pt x="303750" y="31313"/>
                  </a:lnTo>
                  <a:lnTo>
                    <a:pt x="535500" y="31313"/>
                  </a:lnTo>
                  <a:lnTo>
                    <a:pt x="535500" y="18000"/>
                  </a:lnTo>
                  <a:cubicBezTo>
                    <a:pt x="535500" y="8059"/>
                    <a:pt x="543559" y="0"/>
                    <a:pt x="553500" y="0"/>
                  </a:cubicBezTo>
                  <a:cubicBezTo>
                    <a:pt x="563441" y="0"/>
                    <a:pt x="571500" y="8059"/>
                    <a:pt x="571500" y="18000"/>
                  </a:cubicBezTo>
                  <a:lnTo>
                    <a:pt x="571500" y="31313"/>
                  </a:lnTo>
                  <a:lnTo>
                    <a:pt x="571500" y="364687"/>
                  </a:lnTo>
                  <a:lnTo>
                    <a:pt x="571500" y="378000"/>
                  </a:lnTo>
                  <a:cubicBezTo>
                    <a:pt x="571500" y="387941"/>
                    <a:pt x="563441" y="396000"/>
                    <a:pt x="553500" y="396000"/>
                  </a:cubicBezTo>
                  <a:cubicBezTo>
                    <a:pt x="543559" y="396000"/>
                    <a:pt x="535500" y="387941"/>
                    <a:pt x="535500" y="378000"/>
                  </a:cubicBezTo>
                  <a:lnTo>
                    <a:pt x="535500" y="364687"/>
                  </a:lnTo>
                  <a:lnTo>
                    <a:pt x="303750" y="364687"/>
                  </a:lnTo>
                  <a:lnTo>
                    <a:pt x="303750" y="378000"/>
                  </a:lnTo>
                  <a:cubicBezTo>
                    <a:pt x="303750" y="387941"/>
                    <a:pt x="295691" y="396000"/>
                    <a:pt x="285750" y="396000"/>
                  </a:cubicBezTo>
                  <a:cubicBezTo>
                    <a:pt x="275809" y="396000"/>
                    <a:pt x="267750" y="387941"/>
                    <a:pt x="267750" y="378000"/>
                  </a:cubicBezTo>
                  <a:lnTo>
                    <a:pt x="267750" y="364687"/>
                  </a:lnTo>
                  <a:lnTo>
                    <a:pt x="36000" y="364687"/>
                  </a:lnTo>
                  <a:lnTo>
                    <a:pt x="36000" y="378000"/>
                  </a:lnTo>
                  <a:cubicBezTo>
                    <a:pt x="36000" y="387941"/>
                    <a:pt x="27941" y="396000"/>
                    <a:pt x="18000" y="396000"/>
                  </a:cubicBezTo>
                  <a:cubicBezTo>
                    <a:pt x="8059" y="396000"/>
                    <a:pt x="0" y="387941"/>
                    <a:pt x="0" y="378000"/>
                  </a:cubicBezTo>
                  <a:lnTo>
                    <a:pt x="0" y="364687"/>
                  </a:lnTo>
                  <a:lnTo>
                    <a:pt x="0" y="31313"/>
                  </a:lnTo>
                  <a:lnTo>
                    <a:pt x="0" y="18000"/>
                  </a:lnTo>
                  <a:cubicBezTo>
                    <a:pt x="0" y="8059"/>
                    <a:pt x="8059" y="0"/>
                    <a:pt x="18000" y="0"/>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iscoSansTT ExtraLight"/>
                  <a:ea typeface="+mn-ea"/>
                  <a:cs typeface="+mn-cs"/>
                </a:rPr>
                <a:t>Cisco UCS</a:t>
              </a:r>
            </a:p>
          </p:txBody>
        </p:sp>
        <p:sp>
          <p:nvSpPr>
            <p:cNvPr id="296" name="Rectangle: Rounded Corners 295">
              <a:extLst>
                <a:ext uri="{FF2B5EF4-FFF2-40B4-BE49-F238E27FC236}">
                  <a16:creationId xmlns:a16="http://schemas.microsoft.com/office/drawing/2014/main" id="{D1460E9C-10EC-49E7-BAEF-84EAAC287009}"/>
                </a:ext>
              </a:extLst>
            </p:cNvPr>
            <p:cNvSpPr/>
            <p:nvPr/>
          </p:nvSpPr>
          <p:spPr>
            <a:xfrm>
              <a:off x="7427340" y="3187437"/>
              <a:ext cx="1284449" cy="238022"/>
            </a:xfrm>
            <a:prstGeom prst="roundRect">
              <a:avLst>
                <a:gd name="adj" fmla="val 27256"/>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Alliance Partner Virtualization Software</a:t>
              </a:r>
            </a:p>
          </p:txBody>
        </p:sp>
        <p:sp>
          <p:nvSpPr>
            <p:cNvPr id="297" name="Trapezoid 296">
              <a:extLst>
                <a:ext uri="{FF2B5EF4-FFF2-40B4-BE49-F238E27FC236}">
                  <a16:creationId xmlns:a16="http://schemas.microsoft.com/office/drawing/2014/main" id="{CEDC08AD-9554-490B-93EE-D84C93F7BFAE}"/>
                </a:ext>
              </a:extLst>
            </p:cNvPr>
            <p:cNvSpPr/>
            <p:nvPr/>
          </p:nvSpPr>
          <p:spPr>
            <a:xfrm>
              <a:off x="7193951" y="3536694"/>
              <a:ext cx="573848" cy="148405"/>
            </a:xfrm>
            <a:prstGeom prst="trapezoid">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Database</a:t>
              </a:r>
            </a:p>
          </p:txBody>
        </p:sp>
        <p:sp>
          <p:nvSpPr>
            <p:cNvPr id="298" name="Trapezoid 297">
              <a:extLst>
                <a:ext uri="{FF2B5EF4-FFF2-40B4-BE49-F238E27FC236}">
                  <a16:creationId xmlns:a16="http://schemas.microsoft.com/office/drawing/2014/main" id="{0F85A2D1-352B-4DCE-9982-0F27DD2A1A21}"/>
                </a:ext>
              </a:extLst>
            </p:cNvPr>
            <p:cNvSpPr/>
            <p:nvPr/>
          </p:nvSpPr>
          <p:spPr>
            <a:xfrm>
              <a:off x="7778398" y="3536694"/>
              <a:ext cx="573848" cy="148405"/>
            </a:xfrm>
            <a:prstGeom prst="trapezoid">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Database</a:t>
              </a:r>
            </a:p>
          </p:txBody>
        </p:sp>
        <p:sp>
          <p:nvSpPr>
            <p:cNvPr id="299" name="Trapezoid 298">
              <a:extLst>
                <a:ext uri="{FF2B5EF4-FFF2-40B4-BE49-F238E27FC236}">
                  <a16:creationId xmlns:a16="http://schemas.microsoft.com/office/drawing/2014/main" id="{3253647B-FA69-4A8E-9C13-F057FA395CAC}"/>
                </a:ext>
              </a:extLst>
            </p:cNvPr>
            <p:cNvSpPr/>
            <p:nvPr/>
          </p:nvSpPr>
          <p:spPr>
            <a:xfrm>
              <a:off x="8362846" y="3536694"/>
              <a:ext cx="573848" cy="148405"/>
            </a:xfrm>
            <a:prstGeom prst="trapezoid">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TT ExtraLight"/>
                  <a:ea typeface="+mn-ea"/>
                  <a:cs typeface="+mn-cs"/>
                </a:rPr>
                <a:t>Database</a:t>
              </a:r>
            </a:p>
          </p:txBody>
        </p:sp>
        <p:sp>
          <p:nvSpPr>
            <p:cNvPr id="300" name="Rectangle: Rounded Corners 299">
              <a:extLst>
                <a:ext uri="{FF2B5EF4-FFF2-40B4-BE49-F238E27FC236}">
                  <a16:creationId xmlns:a16="http://schemas.microsoft.com/office/drawing/2014/main" id="{773209A0-47FC-4345-9925-F3B8500DC671}"/>
                </a:ext>
              </a:extLst>
            </p:cNvPr>
            <p:cNvSpPr/>
            <p:nvPr/>
          </p:nvSpPr>
          <p:spPr>
            <a:xfrm>
              <a:off x="6858414" y="2232251"/>
              <a:ext cx="1351257" cy="260443"/>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iscoSansTT ExtraLight"/>
                  <a:ea typeface="+mn-ea"/>
                  <a:cs typeface="+mn-cs"/>
                </a:rPr>
                <a:t>Cisco Network</a:t>
              </a:r>
            </a:p>
          </p:txBody>
        </p:sp>
        <p:sp>
          <p:nvSpPr>
            <p:cNvPr id="199" name="Trapezoid 198">
              <a:extLst>
                <a:ext uri="{FF2B5EF4-FFF2-40B4-BE49-F238E27FC236}">
                  <a16:creationId xmlns:a16="http://schemas.microsoft.com/office/drawing/2014/main" id="{37517C83-E39A-C44D-8C8D-97573746C167}"/>
                </a:ext>
              </a:extLst>
            </p:cNvPr>
            <p:cNvSpPr/>
            <p:nvPr/>
          </p:nvSpPr>
          <p:spPr>
            <a:xfrm rot="10800000">
              <a:off x="7193812" y="3683126"/>
              <a:ext cx="1742880" cy="159855"/>
            </a:xfrm>
            <a:prstGeom prst="trapezoid">
              <a:avLst/>
            </a:prstGeom>
            <a:solidFill>
              <a:schemeClr val="bg1"/>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198" name="TextBox 197">
              <a:extLst>
                <a:ext uri="{FF2B5EF4-FFF2-40B4-BE49-F238E27FC236}">
                  <a16:creationId xmlns:a16="http://schemas.microsoft.com/office/drawing/2014/main" id="{170C34ED-B597-EB46-B01E-4F0BF5A6E942}"/>
                </a:ext>
              </a:extLst>
            </p:cNvPr>
            <p:cNvSpPr txBox="1"/>
            <p:nvPr/>
          </p:nvSpPr>
          <p:spPr>
            <a:xfrm>
              <a:off x="7463582" y="3697034"/>
              <a:ext cx="1188146" cy="134504"/>
            </a:xfrm>
            <a:prstGeom prst="rect">
              <a:avLst/>
            </a:prstGeom>
            <a:solidFill>
              <a:schemeClr val="bg1"/>
            </a:solidFill>
            <a:ln>
              <a:noFill/>
            </a:ln>
          </p:spPr>
          <p:txBody>
            <a:bodyPr wrap="none" lIns="0" tIns="0" rIns="0" bIns="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6EBE4A"/>
                  </a:solidFill>
                  <a:effectLst/>
                  <a:uLnTx/>
                  <a:uFillTx/>
                  <a:latin typeface="CiscoSansTT ExtraLight"/>
                  <a:ea typeface="ＭＳ Ｐゴシック" charset="0"/>
                </a:rPr>
                <a:t>Critical business apps</a:t>
              </a:r>
            </a:p>
          </p:txBody>
        </p:sp>
      </p:grpSp>
      <p:grpSp>
        <p:nvGrpSpPr>
          <p:cNvPr id="200" name="Group 199">
            <a:extLst>
              <a:ext uri="{FF2B5EF4-FFF2-40B4-BE49-F238E27FC236}">
                <a16:creationId xmlns:a16="http://schemas.microsoft.com/office/drawing/2014/main" id="{0D7E9F8D-D274-CC4F-8483-AC4E7083A782}"/>
              </a:ext>
            </a:extLst>
          </p:cNvPr>
          <p:cNvGrpSpPr/>
          <p:nvPr/>
        </p:nvGrpSpPr>
        <p:grpSpPr>
          <a:xfrm>
            <a:off x="869993" y="3524759"/>
            <a:ext cx="365760" cy="365760"/>
            <a:chOff x="4346819" y="3076313"/>
            <a:chExt cx="914400" cy="914400"/>
          </a:xfrm>
        </p:grpSpPr>
        <p:sp>
          <p:nvSpPr>
            <p:cNvPr id="201" name="Oval 200">
              <a:extLst>
                <a:ext uri="{FF2B5EF4-FFF2-40B4-BE49-F238E27FC236}">
                  <a16:creationId xmlns:a16="http://schemas.microsoft.com/office/drawing/2014/main" id="{1140A031-8879-D945-B94C-31A04D7599D2}"/>
                </a:ext>
              </a:extLst>
            </p:cNvPr>
            <p:cNvSpPr/>
            <p:nvPr/>
          </p:nvSpPr>
          <p:spPr>
            <a:xfrm>
              <a:off x="4346819" y="3076313"/>
              <a:ext cx="914400" cy="914400"/>
            </a:xfrm>
            <a:prstGeom prst="ellipse">
              <a:avLst/>
            </a:prstGeom>
            <a:solidFill>
              <a:schemeClr val="bg1"/>
            </a:solid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nvGrpSpPr>
            <p:cNvPr id="202" name="Group 144">
              <a:extLst>
                <a:ext uri="{FF2B5EF4-FFF2-40B4-BE49-F238E27FC236}">
                  <a16:creationId xmlns:a16="http://schemas.microsoft.com/office/drawing/2014/main" id="{96D454F9-479B-344B-8358-5916FCE65AD7}"/>
                </a:ext>
              </a:extLst>
            </p:cNvPr>
            <p:cNvGrpSpPr>
              <a:grpSpLocks noChangeAspect="1"/>
            </p:cNvGrpSpPr>
            <p:nvPr/>
          </p:nvGrpSpPr>
          <p:grpSpPr bwMode="auto">
            <a:xfrm>
              <a:off x="4539699" y="3283401"/>
              <a:ext cx="528639" cy="446958"/>
              <a:chOff x="1261" y="240"/>
              <a:chExt cx="3236" cy="2736"/>
            </a:xfrm>
          </p:grpSpPr>
          <p:sp>
            <p:nvSpPr>
              <p:cNvPr id="203" name="Freeform 145">
                <a:extLst>
                  <a:ext uri="{FF2B5EF4-FFF2-40B4-BE49-F238E27FC236}">
                    <a16:creationId xmlns:a16="http://schemas.microsoft.com/office/drawing/2014/main" id="{D972B87F-26E4-FB40-A01C-E36D8E3C173C}"/>
                  </a:ext>
                </a:extLst>
              </p:cNvPr>
              <p:cNvSpPr>
                <a:spLocks/>
              </p:cNvSpPr>
              <p:nvPr/>
            </p:nvSpPr>
            <p:spPr bwMode="auto">
              <a:xfrm>
                <a:off x="1261" y="240"/>
                <a:ext cx="3236" cy="2736"/>
              </a:xfrm>
              <a:custGeom>
                <a:avLst/>
                <a:gdLst>
                  <a:gd name="T0" fmla="*/ 1205 w 2644"/>
                  <a:gd name="T1" fmla="*/ 90 h 2290"/>
                  <a:gd name="T2" fmla="*/ 52 w 2644"/>
                  <a:gd name="T3" fmla="*/ 2087 h 2290"/>
                  <a:gd name="T4" fmla="*/ 169 w 2644"/>
                  <a:gd name="T5" fmla="*/ 2290 h 2290"/>
                  <a:gd name="T6" fmla="*/ 2475 w 2644"/>
                  <a:gd name="T7" fmla="*/ 2290 h 2290"/>
                  <a:gd name="T8" fmla="*/ 2592 w 2644"/>
                  <a:gd name="T9" fmla="*/ 2087 h 2290"/>
                  <a:gd name="T10" fmla="*/ 1439 w 2644"/>
                  <a:gd name="T11" fmla="*/ 90 h 2290"/>
                  <a:gd name="T12" fmla="*/ 1205 w 2644"/>
                  <a:gd name="T13" fmla="*/ 90 h 2290"/>
                </a:gdLst>
                <a:ahLst/>
                <a:cxnLst>
                  <a:cxn ang="0">
                    <a:pos x="T0" y="T1"/>
                  </a:cxn>
                  <a:cxn ang="0">
                    <a:pos x="T2" y="T3"/>
                  </a:cxn>
                  <a:cxn ang="0">
                    <a:pos x="T4" y="T5"/>
                  </a:cxn>
                  <a:cxn ang="0">
                    <a:pos x="T6" y="T7"/>
                  </a:cxn>
                  <a:cxn ang="0">
                    <a:pos x="T8" y="T9"/>
                  </a:cxn>
                  <a:cxn ang="0">
                    <a:pos x="T10" y="T11"/>
                  </a:cxn>
                  <a:cxn ang="0">
                    <a:pos x="T12" y="T13"/>
                  </a:cxn>
                </a:cxnLst>
                <a:rect l="0" t="0" r="r" b="b"/>
                <a:pathLst>
                  <a:path w="2644" h="2290">
                    <a:moveTo>
                      <a:pt x="1205" y="90"/>
                    </a:moveTo>
                    <a:cubicBezTo>
                      <a:pt x="52" y="2087"/>
                      <a:pt x="52" y="2087"/>
                      <a:pt x="52" y="2087"/>
                    </a:cubicBezTo>
                    <a:cubicBezTo>
                      <a:pt x="0" y="2177"/>
                      <a:pt x="65" y="2290"/>
                      <a:pt x="169" y="2290"/>
                    </a:cubicBezTo>
                    <a:cubicBezTo>
                      <a:pt x="2475" y="2290"/>
                      <a:pt x="2475" y="2290"/>
                      <a:pt x="2475" y="2290"/>
                    </a:cubicBezTo>
                    <a:cubicBezTo>
                      <a:pt x="2579" y="2290"/>
                      <a:pt x="2644" y="2177"/>
                      <a:pt x="2592" y="2087"/>
                    </a:cubicBezTo>
                    <a:cubicBezTo>
                      <a:pt x="1439" y="90"/>
                      <a:pt x="1439" y="90"/>
                      <a:pt x="1439" y="90"/>
                    </a:cubicBezTo>
                    <a:cubicBezTo>
                      <a:pt x="1387" y="0"/>
                      <a:pt x="1257" y="0"/>
                      <a:pt x="1205" y="9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04" name="Oval 146">
                <a:extLst>
                  <a:ext uri="{FF2B5EF4-FFF2-40B4-BE49-F238E27FC236}">
                    <a16:creationId xmlns:a16="http://schemas.microsoft.com/office/drawing/2014/main" id="{18A215BD-B6CF-A341-8F5B-0383115E23DD}"/>
                  </a:ext>
                </a:extLst>
              </p:cNvPr>
              <p:cNvSpPr>
                <a:spLocks noChangeArrowheads="1"/>
              </p:cNvSpPr>
              <p:nvPr/>
            </p:nvSpPr>
            <p:spPr bwMode="auto">
              <a:xfrm>
                <a:off x="2696" y="2323"/>
                <a:ext cx="367" cy="35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05" name="Freeform 147">
                <a:extLst>
                  <a:ext uri="{FF2B5EF4-FFF2-40B4-BE49-F238E27FC236}">
                    <a16:creationId xmlns:a16="http://schemas.microsoft.com/office/drawing/2014/main" id="{2706031A-8105-2241-8367-7C3192E50053}"/>
                  </a:ext>
                </a:extLst>
              </p:cNvPr>
              <p:cNvSpPr>
                <a:spLocks/>
              </p:cNvSpPr>
              <p:nvPr/>
            </p:nvSpPr>
            <p:spPr bwMode="auto">
              <a:xfrm>
                <a:off x="2717" y="904"/>
                <a:ext cx="325" cy="1177"/>
              </a:xfrm>
              <a:custGeom>
                <a:avLst/>
                <a:gdLst>
                  <a:gd name="T0" fmla="*/ 133 w 266"/>
                  <a:gd name="T1" fmla="*/ 0 h 985"/>
                  <a:gd name="T2" fmla="*/ 133 w 266"/>
                  <a:gd name="T3" fmla="*/ 0 h 985"/>
                  <a:gd name="T4" fmla="*/ 0 w 266"/>
                  <a:gd name="T5" fmla="*/ 133 h 985"/>
                  <a:gd name="T6" fmla="*/ 0 w 266"/>
                  <a:gd name="T7" fmla="*/ 853 h 985"/>
                  <a:gd name="T8" fmla="*/ 133 w 266"/>
                  <a:gd name="T9" fmla="*/ 985 h 985"/>
                  <a:gd name="T10" fmla="*/ 133 w 266"/>
                  <a:gd name="T11" fmla="*/ 985 h 985"/>
                  <a:gd name="T12" fmla="*/ 266 w 266"/>
                  <a:gd name="T13" fmla="*/ 853 h 985"/>
                  <a:gd name="T14" fmla="*/ 266 w 266"/>
                  <a:gd name="T15" fmla="*/ 133 h 985"/>
                  <a:gd name="T16" fmla="*/ 133 w 266"/>
                  <a:gd name="T17"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985">
                    <a:moveTo>
                      <a:pt x="133" y="0"/>
                    </a:moveTo>
                    <a:cubicBezTo>
                      <a:pt x="133" y="0"/>
                      <a:pt x="133" y="0"/>
                      <a:pt x="133" y="0"/>
                    </a:cubicBezTo>
                    <a:cubicBezTo>
                      <a:pt x="60" y="0"/>
                      <a:pt x="0" y="59"/>
                      <a:pt x="0" y="133"/>
                    </a:cubicBezTo>
                    <a:cubicBezTo>
                      <a:pt x="0" y="853"/>
                      <a:pt x="0" y="853"/>
                      <a:pt x="0" y="853"/>
                    </a:cubicBezTo>
                    <a:cubicBezTo>
                      <a:pt x="0" y="926"/>
                      <a:pt x="60" y="985"/>
                      <a:pt x="133" y="985"/>
                    </a:cubicBezTo>
                    <a:cubicBezTo>
                      <a:pt x="133" y="985"/>
                      <a:pt x="133" y="985"/>
                      <a:pt x="133" y="985"/>
                    </a:cubicBezTo>
                    <a:cubicBezTo>
                      <a:pt x="206" y="985"/>
                      <a:pt x="266" y="926"/>
                      <a:pt x="266" y="853"/>
                    </a:cubicBezTo>
                    <a:cubicBezTo>
                      <a:pt x="266" y="133"/>
                      <a:pt x="266" y="133"/>
                      <a:pt x="266" y="133"/>
                    </a:cubicBezTo>
                    <a:cubicBezTo>
                      <a:pt x="266" y="59"/>
                      <a:pt x="206" y="0"/>
                      <a:pt x="1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sp>
        <p:nvSpPr>
          <p:cNvPr id="11" name="TextBox 10">
            <a:extLst>
              <a:ext uri="{FF2B5EF4-FFF2-40B4-BE49-F238E27FC236}">
                <a16:creationId xmlns:a16="http://schemas.microsoft.com/office/drawing/2014/main" id="{6A397724-3928-774F-8F67-63BCAD9A663A}"/>
              </a:ext>
            </a:extLst>
          </p:cNvPr>
          <p:cNvSpPr txBox="1"/>
          <p:nvPr/>
        </p:nvSpPr>
        <p:spPr>
          <a:xfrm>
            <a:off x="333720" y="1085948"/>
            <a:ext cx="2608579"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2"/>
                </a:solidFill>
                <a:effectLst/>
                <a:uLnTx/>
                <a:uFillTx/>
                <a:latin typeface="CiscoSansTT ExtraLight"/>
                <a:ea typeface="ＭＳ Ｐゴシック" charset="0"/>
              </a:rPr>
              <a:t>Issue</a:t>
            </a:r>
          </a:p>
        </p:txBody>
      </p:sp>
      <p:sp>
        <p:nvSpPr>
          <p:cNvPr id="206" name="TextBox 205">
            <a:extLst>
              <a:ext uri="{FF2B5EF4-FFF2-40B4-BE49-F238E27FC236}">
                <a16:creationId xmlns:a16="http://schemas.microsoft.com/office/drawing/2014/main" id="{EEACA770-03AE-B648-A35C-ABDFF3589A80}"/>
              </a:ext>
            </a:extLst>
          </p:cNvPr>
          <p:cNvSpPr txBox="1"/>
          <p:nvPr/>
        </p:nvSpPr>
        <p:spPr>
          <a:xfrm>
            <a:off x="3278910" y="1085948"/>
            <a:ext cx="2581646"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2"/>
                </a:solidFill>
                <a:effectLst/>
                <a:uLnTx/>
                <a:uFillTx/>
                <a:latin typeface="CiscoSansTT ExtraLight"/>
                <a:ea typeface="ＭＳ Ｐゴシック" charset="0"/>
              </a:rPr>
              <a:t>Action</a:t>
            </a:r>
          </a:p>
        </p:txBody>
      </p:sp>
      <p:sp>
        <p:nvSpPr>
          <p:cNvPr id="207" name="TextBox 206">
            <a:extLst>
              <a:ext uri="{FF2B5EF4-FFF2-40B4-BE49-F238E27FC236}">
                <a16:creationId xmlns:a16="http://schemas.microsoft.com/office/drawing/2014/main" id="{E380D8A0-973D-5E4C-AB1A-0B11826AE95B}"/>
              </a:ext>
            </a:extLst>
          </p:cNvPr>
          <p:cNvSpPr txBox="1"/>
          <p:nvPr/>
        </p:nvSpPr>
        <p:spPr>
          <a:xfrm>
            <a:off x="6171873" y="1084832"/>
            <a:ext cx="2855084"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2"/>
                </a:solidFill>
                <a:effectLst/>
                <a:uLnTx/>
                <a:uFillTx/>
                <a:latin typeface="CiscoSansTT ExtraLight"/>
                <a:ea typeface="ＭＳ Ｐゴシック" charset="0"/>
              </a:rPr>
              <a:t>Result</a:t>
            </a:r>
          </a:p>
        </p:txBody>
      </p:sp>
      <p:grpSp>
        <p:nvGrpSpPr>
          <p:cNvPr id="208" name="Group 207">
            <a:extLst>
              <a:ext uri="{FF2B5EF4-FFF2-40B4-BE49-F238E27FC236}">
                <a16:creationId xmlns:a16="http://schemas.microsoft.com/office/drawing/2014/main" id="{BC13ABA4-B158-BC4C-A671-6170A0324E5A}"/>
              </a:ext>
            </a:extLst>
          </p:cNvPr>
          <p:cNvGrpSpPr/>
          <p:nvPr/>
        </p:nvGrpSpPr>
        <p:grpSpPr>
          <a:xfrm rot="4289976">
            <a:off x="4462295" y="2719265"/>
            <a:ext cx="240955" cy="422686"/>
            <a:chOff x="-733425" y="650081"/>
            <a:chExt cx="752475" cy="1319999"/>
          </a:xfrm>
          <a:solidFill>
            <a:schemeClr val="accent2"/>
          </a:solidFill>
          <a:effectLst>
            <a:outerShdw blurRad="63500" sx="102000" sy="102000" algn="ctr" rotWithShape="0">
              <a:prstClr val="black">
                <a:alpha val="15000"/>
              </a:prstClr>
            </a:outerShdw>
          </a:effectLst>
        </p:grpSpPr>
        <p:grpSp>
          <p:nvGrpSpPr>
            <p:cNvPr id="209" name="Group 208">
              <a:extLst>
                <a:ext uri="{FF2B5EF4-FFF2-40B4-BE49-F238E27FC236}">
                  <a16:creationId xmlns:a16="http://schemas.microsoft.com/office/drawing/2014/main" id="{DA7DE7D6-2255-2C47-8CFC-422A2B083E65}"/>
                </a:ext>
              </a:extLst>
            </p:cNvPr>
            <p:cNvGrpSpPr/>
            <p:nvPr/>
          </p:nvGrpSpPr>
          <p:grpSpPr>
            <a:xfrm>
              <a:off x="-733425" y="650081"/>
              <a:ext cx="752475" cy="1319999"/>
              <a:chOff x="-733425" y="650081"/>
              <a:chExt cx="752475" cy="1319999"/>
            </a:xfrm>
            <a:grpFill/>
          </p:grpSpPr>
          <p:sp>
            <p:nvSpPr>
              <p:cNvPr id="211" name="Circle: Hollow 361">
                <a:extLst>
                  <a:ext uri="{FF2B5EF4-FFF2-40B4-BE49-F238E27FC236}">
                    <a16:creationId xmlns:a16="http://schemas.microsoft.com/office/drawing/2014/main" id="{46D5C76E-4088-B84E-8BE7-33C3F59F1C4C}"/>
                  </a:ext>
                </a:extLst>
              </p:cNvPr>
              <p:cNvSpPr/>
              <p:nvPr/>
            </p:nvSpPr>
            <p:spPr>
              <a:xfrm>
                <a:off x="-733425" y="650081"/>
                <a:ext cx="752475" cy="752475"/>
              </a:xfrm>
              <a:prstGeom prst="donut">
                <a:avLst>
                  <a:gd name="adj" fmla="val 1506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12" name="Rectangle: Rounded Corners 362">
                <a:extLst>
                  <a:ext uri="{FF2B5EF4-FFF2-40B4-BE49-F238E27FC236}">
                    <a16:creationId xmlns:a16="http://schemas.microsoft.com/office/drawing/2014/main" id="{1F088A39-9EC4-E14A-9E2A-734A87C8948D}"/>
                  </a:ext>
                </a:extLst>
              </p:cNvPr>
              <p:cNvSpPr/>
              <p:nvPr/>
            </p:nvSpPr>
            <p:spPr>
              <a:xfrm>
                <a:off x="-419769" y="1478033"/>
                <a:ext cx="125165" cy="49204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13" name="Rectangle 212">
                <a:extLst>
                  <a:ext uri="{FF2B5EF4-FFF2-40B4-BE49-F238E27FC236}">
                    <a16:creationId xmlns:a16="http://schemas.microsoft.com/office/drawing/2014/main" id="{F176167F-8C33-8F43-B3F7-E20F5A857CDC}"/>
                  </a:ext>
                </a:extLst>
              </p:cNvPr>
              <p:cNvSpPr/>
              <p:nvPr/>
            </p:nvSpPr>
            <p:spPr>
              <a:xfrm>
                <a:off x="-375189" y="1305002"/>
                <a:ext cx="36000" cy="324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210" name="Block Arc 334">
              <a:extLst>
                <a:ext uri="{FF2B5EF4-FFF2-40B4-BE49-F238E27FC236}">
                  <a16:creationId xmlns:a16="http://schemas.microsoft.com/office/drawing/2014/main" id="{EC1C129B-03F1-2341-B726-8869EA5BCA2C}"/>
                </a:ext>
              </a:extLst>
            </p:cNvPr>
            <p:cNvSpPr/>
            <p:nvPr/>
          </p:nvSpPr>
          <p:spPr>
            <a:xfrm>
              <a:off x="-454730" y="797010"/>
              <a:ext cx="313873" cy="310954"/>
            </a:xfrm>
            <a:custGeom>
              <a:avLst/>
              <a:gdLst>
                <a:gd name="connsiteX0" fmla="*/ 985914 w 1964698"/>
                <a:gd name="connsiteY0" fmla="*/ 6 h 1964698"/>
                <a:gd name="connsiteX1" fmla="*/ 1964698 w 1964698"/>
                <a:gd name="connsiteY1" fmla="*/ 982349 h 1964698"/>
                <a:gd name="connsiteX2" fmla="*/ 1473524 w 1964698"/>
                <a:gd name="connsiteY2" fmla="*/ 982349 h 1964698"/>
                <a:gd name="connsiteX3" fmla="*/ 984132 w 1964698"/>
                <a:gd name="connsiteY3" fmla="*/ 491177 h 1964698"/>
                <a:gd name="connsiteX4" fmla="*/ 985914 w 1964698"/>
                <a:gd name="connsiteY4" fmla="*/ 6 h 1964698"/>
                <a:gd name="connsiteX0" fmla="*/ 87742 w 1066526"/>
                <a:gd name="connsiteY0" fmla="*/ 0 h 982343"/>
                <a:gd name="connsiteX1" fmla="*/ 1066526 w 1066526"/>
                <a:gd name="connsiteY1" fmla="*/ 982343 h 982343"/>
                <a:gd name="connsiteX2" fmla="*/ 575352 w 1066526"/>
                <a:gd name="connsiteY2" fmla="*/ 982343 h 982343"/>
                <a:gd name="connsiteX3" fmla="*/ 85960 w 1066526"/>
                <a:gd name="connsiteY3" fmla="*/ 491171 h 982343"/>
                <a:gd name="connsiteX4" fmla="*/ 87742 w 1066526"/>
                <a:gd name="connsiteY4" fmla="*/ 0 h 982343"/>
                <a:gd name="connsiteX0" fmla="*/ 143727 w 1122511"/>
                <a:gd name="connsiteY0" fmla="*/ 0 h 982343"/>
                <a:gd name="connsiteX1" fmla="*/ 1122511 w 1122511"/>
                <a:gd name="connsiteY1" fmla="*/ 982343 h 982343"/>
                <a:gd name="connsiteX2" fmla="*/ 631337 w 1122511"/>
                <a:gd name="connsiteY2" fmla="*/ 982343 h 982343"/>
                <a:gd name="connsiteX3" fmla="*/ 141945 w 1122511"/>
                <a:gd name="connsiteY3" fmla="*/ 491171 h 982343"/>
                <a:gd name="connsiteX4" fmla="*/ 143727 w 1122511"/>
                <a:gd name="connsiteY4" fmla="*/ 0 h 982343"/>
                <a:gd name="connsiteX0" fmla="*/ 199009 w 1177793"/>
                <a:gd name="connsiteY0" fmla="*/ 0 h 982343"/>
                <a:gd name="connsiteX1" fmla="*/ 1177793 w 1177793"/>
                <a:gd name="connsiteY1" fmla="*/ 982343 h 982343"/>
                <a:gd name="connsiteX2" fmla="*/ 686619 w 1177793"/>
                <a:gd name="connsiteY2" fmla="*/ 982343 h 982343"/>
                <a:gd name="connsiteX3" fmla="*/ 197227 w 1177793"/>
                <a:gd name="connsiteY3" fmla="*/ 491171 h 982343"/>
                <a:gd name="connsiteX4" fmla="*/ 199009 w 1177793"/>
                <a:gd name="connsiteY4" fmla="*/ 0 h 982343"/>
                <a:gd name="connsiteX0" fmla="*/ 241289 w 1220073"/>
                <a:gd name="connsiteY0" fmla="*/ 0 h 982343"/>
                <a:gd name="connsiteX1" fmla="*/ 1220073 w 1220073"/>
                <a:gd name="connsiteY1" fmla="*/ 982343 h 982343"/>
                <a:gd name="connsiteX2" fmla="*/ 728899 w 1220073"/>
                <a:gd name="connsiteY2" fmla="*/ 982343 h 982343"/>
                <a:gd name="connsiteX3" fmla="*/ 239507 w 1220073"/>
                <a:gd name="connsiteY3" fmla="*/ 491171 h 982343"/>
                <a:gd name="connsiteX4" fmla="*/ 241289 w 1220073"/>
                <a:gd name="connsiteY4" fmla="*/ 0 h 982343"/>
                <a:gd name="connsiteX0" fmla="*/ 241289 w 1220073"/>
                <a:gd name="connsiteY0" fmla="*/ 0 h 1123116"/>
                <a:gd name="connsiteX1" fmla="*/ 1220073 w 1220073"/>
                <a:gd name="connsiteY1" fmla="*/ 982343 h 1123116"/>
                <a:gd name="connsiteX2" fmla="*/ 728899 w 1220073"/>
                <a:gd name="connsiteY2" fmla="*/ 982343 h 1123116"/>
                <a:gd name="connsiteX3" fmla="*/ 239507 w 1220073"/>
                <a:gd name="connsiteY3" fmla="*/ 491171 h 1123116"/>
                <a:gd name="connsiteX4" fmla="*/ 241289 w 1220073"/>
                <a:gd name="connsiteY4" fmla="*/ 0 h 1123116"/>
                <a:gd name="connsiteX0" fmla="*/ 241289 w 1220073"/>
                <a:gd name="connsiteY0" fmla="*/ 0 h 1199205"/>
                <a:gd name="connsiteX1" fmla="*/ 1220073 w 1220073"/>
                <a:gd name="connsiteY1" fmla="*/ 982343 h 1199205"/>
                <a:gd name="connsiteX2" fmla="*/ 728899 w 1220073"/>
                <a:gd name="connsiteY2" fmla="*/ 982343 h 1199205"/>
                <a:gd name="connsiteX3" fmla="*/ 239507 w 1220073"/>
                <a:gd name="connsiteY3" fmla="*/ 491171 h 1199205"/>
                <a:gd name="connsiteX4" fmla="*/ 241289 w 1220073"/>
                <a:gd name="connsiteY4" fmla="*/ 0 h 1199205"/>
                <a:gd name="connsiteX0" fmla="*/ 241289 w 1220073"/>
                <a:gd name="connsiteY0" fmla="*/ 0 h 1208727"/>
                <a:gd name="connsiteX1" fmla="*/ 1220073 w 1220073"/>
                <a:gd name="connsiteY1" fmla="*/ 982343 h 1208727"/>
                <a:gd name="connsiteX2" fmla="*/ 728899 w 1220073"/>
                <a:gd name="connsiteY2" fmla="*/ 982343 h 1208727"/>
                <a:gd name="connsiteX3" fmla="*/ 239507 w 1220073"/>
                <a:gd name="connsiteY3" fmla="*/ 491171 h 1208727"/>
                <a:gd name="connsiteX4" fmla="*/ 241289 w 1220073"/>
                <a:gd name="connsiteY4" fmla="*/ 0 h 120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73" h="1208727">
                  <a:moveTo>
                    <a:pt x="241289" y="0"/>
                  </a:moveTo>
                  <a:cubicBezTo>
                    <a:pt x="782430" y="1964"/>
                    <a:pt x="1220073" y="441198"/>
                    <a:pt x="1220073" y="982343"/>
                  </a:cubicBezTo>
                  <a:cubicBezTo>
                    <a:pt x="1218489" y="1268918"/>
                    <a:pt x="722942" y="1299083"/>
                    <a:pt x="728899" y="982343"/>
                  </a:cubicBezTo>
                  <a:cubicBezTo>
                    <a:pt x="728899" y="711770"/>
                    <a:pt x="510077" y="492153"/>
                    <a:pt x="239507" y="491171"/>
                  </a:cubicBezTo>
                  <a:cubicBezTo>
                    <a:pt x="-84182" y="485817"/>
                    <a:pt x="-76046" y="12895"/>
                    <a:pt x="24128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spTree>
    <p:extLst>
      <p:ext uri="{BB962C8B-B14F-4D97-AF65-F5344CB8AC3E}">
        <p14:creationId xmlns:p14="http://schemas.microsoft.com/office/powerpoint/2010/main" val="8992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dissolve">
                                      <p:cBhvr>
                                        <p:cTn id="10" dur="500"/>
                                        <p:tgtEl>
                                          <p:spTgt spid="26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dissolve">
                                      <p:cBhvr>
                                        <p:cTn id="13" dur="500"/>
                                        <p:tgtEl>
                                          <p:spTgt spid="26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68"/>
                                        </p:tgtEl>
                                        <p:attrNameLst>
                                          <p:attrName>style.visibility</p:attrName>
                                        </p:attrNameLst>
                                      </p:cBhvr>
                                      <p:to>
                                        <p:strVal val="visible"/>
                                      </p:to>
                                    </p:set>
                                    <p:animEffect transition="in" filter="dissolve">
                                      <p:cBhvr>
                                        <p:cTn id="16" dur="500"/>
                                        <p:tgtEl>
                                          <p:spTgt spid="26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2"/>
                                        </p:tgtEl>
                                        <p:attrNameLst>
                                          <p:attrName>style.visibility</p:attrName>
                                        </p:attrNameLst>
                                      </p:cBhvr>
                                      <p:to>
                                        <p:strVal val="visible"/>
                                      </p:to>
                                    </p:set>
                                    <p:animEffect transition="in" filter="dissolve">
                                      <p:cBhvr>
                                        <p:cTn id="19" dur="500"/>
                                        <p:tgtEl>
                                          <p:spTgt spid="272"/>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par>
                                <p:cTn id="23" presetID="9" presetClass="entr" presetSubtype="0" fill="hold" nodeType="withEffect">
                                  <p:stCondLst>
                                    <p:cond delay="0"/>
                                  </p:stCondLst>
                                  <p:childTnLst>
                                    <p:set>
                                      <p:cBhvr>
                                        <p:cTn id="24" dur="1" fill="hold">
                                          <p:stCondLst>
                                            <p:cond delay="0"/>
                                          </p:stCondLst>
                                        </p:cTn>
                                        <p:tgtEl>
                                          <p:spTgt spid="348"/>
                                        </p:tgtEl>
                                        <p:attrNameLst>
                                          <p:attrName>style.visibility</p:attrName>
                                        </p:attrNameLst>
                                      </p:cBhvr>
                                      <p:to>
                                        <p:strVal val="visible"/>
                                      </p:to>
                                    </p:set>
                                    <p:animEffect transition="in" filter="dissolve">
                                      <p:cBhvr>
                                        <p:cTn id="25" dur="500"/>
                                        <p:tgtEl>
                                          <p:spTgt spid="348"/>
                                        </p:tgtEl>
                                      </p:cBhvr>
                                    </p:animEffect>
                                  </p:childTnLst>
                                </p:cTn>
                              </p:par>
                              <p:par>
                                <p:cTn id="26" presetID="9" presetClass="entr" presetSubtype="0" fill="hold" nodeType="withEffect">
                                  <p:stCondLst>
                                    <p:cond delay="0"/>
                                  </p:stCondLst>
                                  <p:childTnLst>
                                    <p:set>
                                      <p:cBhvr>
                                        <p:cTn id="27" dur="1" fill="hold">
                                          <p:stCondLst>
                                            <p:cond delay="0"/>
                                          </p:stCondLst>
                                        </p:cTn>
                                        <p:tgtEl>
                                          <p:spTgt spid="359"/>
                                        </p:tgtEl>
                                        <p:attrNameLst>
                                          <p:attrName>style.visibility</p:attrName>
                                        </p:attrNameLst>
                                      </p:cBhvr>
                                      <p:to>
                                        <p:strVal val="visible"/>
                                      </p:to>
                                    </p:set>
                                    <p:animEffect transition="in" filter="dissolve">
                                      <p:cBhvr>
                                        <p:cTn id="28" dur="500"/>
                                        <p:tgtEl>
                                          <p:spTgt spid="359"/>
                                        </p:tgtEl>
                                      </p:cBhvr>
                                    </p:animEffect>
                                  </p:childTnLst>
                                </p:cTn>
                              </p:par>
                              <p:par>
                                <p:cTn id="29" presetID="9" presetClass="entr" presetSubtype="0" fill="hold" nodeType="withEffect">
                                  <p:stCondLst>
                                    <p:cond delay="0"/>
                                  </p:stCondLst>
                                  <p:childTnLst>
                                    <p:set>
                                      <p:cBhvr>
                                        <p:cTn id="30" dur="1" fill="hold">
                                          <p:stCondLst>
                                            <p:cond delay="0"/>
                                          </p:stCondLst>
                                        </p:cTn>
                                        <p:tgtEl>
                                          <p:spTgt spid="365"/>
                                        </p:tgtEl>
                                        <p:attrNameLst>
                                          <p:attrName>style.visibility</p:attrName>
                                        </p:attrNameLst>
                                      </p:cBhvr>
                                      <p:to>
                                        <p:strVal val="visible"/>
                                      </p:to>
                                    </p:set>
                                    <p:animEffect transition="in" filter="dissolve">
                                      <p:cBhvr>
                                        <p:cTn id="31" dur="500"/>
                                        <p:tgtEl>
                                          <p:spTgt spid="36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06"/>
                                        </p:tgtEl>
                                        <p:attrNameLst>
                                          <p:attrName>style.visibility</p:attrName>
                                        </p:attrNameLst>
                                      </p:cBhvr>
                                      <p:to>
                                        <p:strVal val="visible"/>
                                      </p:to>
                                    </p:set>
                                    <p:animEffect transition="in" filter="dissolve">
                                      <p:cBhvr>
                                        <p:cTn id="34" dur="500"/>
                                        <p:tgtEl>
                                          <p:spTgt spid="206"/>
                                        </p:tgtEl>
                                      </p:cBhvr>
                                    </p:animEffect>
                                  </p:childTnLst>
                                </p:cTn>
                              </p:par>
                              <p:par>
                                <p:cTn id="35" presetID="9" presetClass="entr" presetSubtype="0" fill="hold" nodeType="with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dissolve">
                                      <p:cBhvr>
                                        <p:cTn id="37" dur="500"/>
                                        <p:tgtEl>
                                          <p:spTgt spid="20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0"/>
                                        </p:tgtEl>
                                        <p:attrNameLst>
                                          <p:attrName>style.visibility</p:attrName>
                                        </p:attrNameLst>
                                      </p:cBhvr>
                                      <p:to>
                                        <p:strVal val="visible"/>
                                      </p:to>
                                    </p:set>
                                    <p:animEffect transition="in" filter="dissolve">
                                      <p:cBhvr>
                                        <p:cTn id="42" dur="500"/>
                                        <p:tgtEl>
                                          <p:spTgt spid="280"/>
                                        </p:tgtEl>
                                      </p:cBhvr>
                                    </p:animEffect>
                                  </p:childTnLst>
                                </p:cTn>
                              </p:par>
                              <p:par>
                                <p:cTn id="43" presetID="9"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dissolve">
                                      <p:cBhvr>
                                        <p:cTn id="45" dur="500"/>
                                        <p:tgtEl>
                                          <p:spTgt spid="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07"/>
                                        </p:tgtEl>
                                        <p:attrNameLst>
                                          <p:attrName>style.visibility</p:attrName>
                                        </p:attrNameLst>
                                      </p:cBhvr>
                                      <p:to>
                                        <p:strVal val="visible"/>
                                      </p:to>
                                    </p:set>
                                    <p:animEffect transition="in" filter="dissolve">
                                      <p:cBhvr>
                                        <p:cTn id="48" dur="500"/>
                                        <p:tgtEl>
                                          <p:spTgt spid="207"/>
                                        </p:tgtEl>
                                      </p:cBhvr>
                                    </p:animEffect>
                                  </p:childTnLst>
                                </p:cTn>
                              </p:par>
                              <p:par>
                                <p:cTn id="49" presetID="9" presetClass="entr" presetSubtype="0" fill="hold" nodeType="withEffect">
                                  <p:stCondLst>
                                    <p:cond delay="0"/>
                                  </p:stCondLst>
                                  <p:childTnLst>
                                    <p:set>
                                      <p:cBhvr>
                                        <p:cTn id="50" dur="1" fill="hold">
                                          <p:stCondLst>
                                            <p:cond delay="0"/>
                                          </p:stCondLst>
                                        </p:cTn>
                                        <p:tgtEl>
                                          <p:spTgt spid="349"/>
                                        </p:tgtEl>
                                        <p:attrNameLst>
                                          <p:attrName>style.visibility</p:attrName>
                                        </p:attrNameLst>
                                      </p:cBhvr>
                                      <p:to>
                                        <p:strVal val="visible"/>
                                      </p:to>
                                    </p:set>
                                    <p:animEffect transition="in" filter="dissolve">
                                      <p:cBhvr>
                                        <p:cTn id="51" dur="500"/>
                                        <p:tgtEl>
                                          <p:spTgt spid="34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77"/>
                                        </p:tgtEl>
                                        <p:attrNameLst>
                                          <p:attrName>style.visibility</p:attrName>
                                        </p:attrNameLst>
                                      </p:cBhvr>
                                      <p:to>
                                        <p:strVal val="visible"/>
                                      </p:to>
                                    </p:set>
                                    <p:animEffect transition="in" filter="dissolve">
                                      <p:cBhvr>
                                        <p:cTn id="54"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244" grpId="0"/>
      <p:bldP spid="267" grpId="0" animBg="1"/>
      <p:bldP spid="268" grpId="0" animBg="1"/>
      <p:bldP spid="272" grpId="0" animBg="1"/>
      <p:bldP spid="280" grpId="0"/>
      <p:bldP spid="206" grpId="0"/>
      <p:bldP spid="20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ame Side Corner Rectangle 22">
            <a:extLst>
              <a:ext uri="{FF2B5EF4-FFF2-40B4-BE49-F238E27FC236}">
                <a16:creationId xmlns:a16="http://schemas.microsoft.com/office/drawing/2014/main" id="{7C54B86C-CC59-854B-AE39-31EC9F20E673}"/>
              </a:ext>
            </a:extLst>
          </p:cNvPr>
          <p:cNvSpPr/>
          <p:nvPr/>
        </p:nvSpPr>
        <p:spPr>
          <a:xfrm rot="5400000">
            <a:off x="6344052" y="1730910"/>
            <a:ext cx="658800" cy="4202905"/>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1200" dirty="0">
              <a:solidFill>
                <a:schemeClr val="bg1"/>
              </a:solidFill>
            </a:endParaRPr>
          </a:p>
        </p:txBody>
      </p:sp>
      <p:sp>
        <p:nvSpPr>
          <p:cNvPr id="22" name="Round Same Side Corner Rectangle 21">
            <a:extLst>
              <a:ext uri="{FF2B5EF4-FFF2-40B4-BE49-F238E27FC236}">
                <a16:creationId xmlns:a16="http://schemas.microsoft.com/office/drawing/2014/main" id="{BE29EBD3-1C36-AE45-9E33-4C0CEC77F5AD}"/>
              </a:ext>
            </a:extLst>
          </p:cNvPr>
          <p:cNvSpPr/>
          <p:nvPr/>
        </p:nvSpPr>
        <p:spPr>
          <a:xfrm rot="16200000">
            <a:off x="2141147" y="1730910"/>
            <a:ext cx="658800" cy="4202905"/>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1200" dirty="0">
              <a:solidFill>
                <a:schemeClr val="bg1"/>
              </a:solidFill>
            </a:endParaRPr>
          </a:p>
        </p:txBody>
      </p:sp>
      <p:sp>
        <p:nvSpPr>
          <p:cNvPr id="34" name="Rounded Rectangle 33">
            <a:extLst>
              <a:ext uri="{FF2B5EF4-FFF2-40B4-BE49-F238E27FC236}">
                <a16:creationId xmlns:a16="http://schemas.microsoft.com/office/drawing/2014/main" id="{DE2BFFB8-8CA7-0445-8D86-2B547B71C577}"/>
              </a:ext>
            </a:extLst>
          </p:cNvPr>
          <p:cNvSpPr/>
          <p:nvPr/>
        </p:nvSpPr>
        <p:spPr>
          <a:xfrm>
            <a:off x="369095" y="2567521"/>
            <a:ext cx="8405810" cy="658800"/>
          </a:xfrm>
          <a:prstGeom prst="roundRect">
            <a:avLst>
              <a:gd name="adj" fmla="val 50000"/>
            </a:avLst>
          </a:prstGeom>
          <a:solidFill>
            <a:srgbClr val="F5F6F9"/>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1200" dirty="0">
              <a:solidFill>
                <a:schemeClr val="bg2"/>
              </a:solidFill>
            </a:endParaRPr>
          </a:p>
        </p:txBody>
      </p:sp>
      <p:sp>
        <p:nvSpPr>
          <p:cNvPr id="12" name="Title 11">
            <a:extLst>
              <a:ext uri="{FF2B5EF4-FFF2-40B4-BE49-F238E27FC236}">
                <a16:creationId xmlns:a16="http://schemas.microsoft.com/office/drawing/2014/main" id="{F40306B0-D5C8-427C-AECF-7552A9EA5544}"/>
              </a:ext>
            </a:extLst>
          </p:cNvPr>
          <p:cNvSpPr>
            <a:spLocks noGrp="1"/>
          </p:cNvSpPr>
          <p:nvPr>
            <p:ph type="title"/>
          </p:nvPr>
        </p:nvSpPr>
        <p:spPr/>
        <p:txBody>
          <a:bodyPr/>
          <a:lstStyle/>
          <a:p>
            <a:pPr algn="ctr"/>
            <a:r>
              <a:rPr lang="en-GB" dirty="0"/>
              <a:t>Coverage across all </a:t>
            </a:r>
            <a:br>
              <a:rPr lang="en-GB" dirty="0"/>
            </a:br>
            <a:r>
              <a:rPr lang="en-GB" dirty="0"/>
              <a:t>Cisco technology architectures</a:t>
            </a:r>
            <a:endParaRPr lang="en-US" dirty="0"/>
          </a:p>
        </p:txBody>
      </p:sp>
      <p:sp>
        <p:nvSpPr>
          <p:cNvPr id="4" name="TextBox 3">
            <a:extLst>
              <a:ext uri="{FF2B5EF4-FFF2-40B4-BE49-F238E27FC236}">
                <a16:creationId xmlns:a16="http://schemas.microsoft.com/office/drawing/2014/main" id="{82CD4877-C27C-BB45-8F16-35FFD7D4D4DF}"/>
              </a:ext>
            </a:extLst>
          </p:cNvPr>
          <p:cNvSpPr txBox="1"/>
          <p:nvPr/>
        </p:nvSpPr>
        <p:spPr>
          <a:xfrm>
            <a:off x="1019790" y="3594237"/>
            <a:ext cx="2901514" cy="476250"/>
          </a:xfrm>
          <a:prstGeom prst="rect">
            <a:avLst/>
          </a:prstGeom>
          <a:noFill/>
          <a:ln>
            <a:noFill/>
          </a:ln>
        </p:spPr>
        <p:txBody>
          <a:bodyPr wrap="square" rtlCol="0" anchor="ctr">
            <a:noAutofit/>
          </a:bodyPr>
          <a:lstStyle/>
          <a:p>
            <a:pPr algn="ctr" defTabSz="457178">
              <a:lnSpc>
                <a:spcPct val="110000"/>
              </a:lnSpc>
              <a:defRPr/>
            </a:pPr>
            <a:r>
              <a:rPr lang="en-US" sz="1000" dirty="0">
                <a:solidFill>
                  <a:schemeClr val="bg1"/>
                </a:solidFill>
                <a:latin typeface="CiscoSansTT ExtraLight"/>
                <a:ea typeface="CiscoSansTT Light" charset="0"/>
                <a:cs typeface="CiscoSansTT" panose="020B0503020201020303" pitchFamily="34" charset="0"/>
              </a:rPr>
              <a:t>Create your own solution </a:t>
            </a:r>
            <a:r>
              <a:rPr lang="en-US" sz="1000" dirty="0">
                <a:solidFill>
                  <a:schemeClr val="bg1"/>
                </a:solidFill>
                <a:latin typeface="CiscoSansTT ExtraLight"/>
                <a:ea typeface="CiscoSansTT Light" charset="0"/>
                <a:cs typeface="CiscoSansTT Light" charset="0"/>
              </a:rPr>
              <a:t>with </a:t>
            </a:r>
            <a:br>
              <a:rPr lang="en-US" sz="1000" dirty="0">
                <a:solidFill>
                  <a:schemeClr val="bg1"/>
                </a:solidFill>
                <a:latin typeface="CiscoSansTT ExtraLight"/>
                <a:ea typeface="CiscoSansTT Light" charset="0"/>
                <a:cs typeface="CiscoSansTT Light" charset="0"/>
              </a:rPr>
            </a:br>
            <a:r>
              <a:rPr lang="en-US" sz="1000" dirty="0">
                <a:solidFill>
                  <a:schemeClr val="bg1"/>
                </a:solidFill>
                <a:latin typeface="CiscoSansTT ExtraLight"/>
                <a:ea typeface="CiscoSansTT Light" charset="0"/>
                <a:cs typeface="CiscoSansTT Light" charset="0"/>
              </a:rPr>
              <a:t>Cisco</a:t>
            </a:r>
            <a:r>
              <a:rPr lang="en-US" sz="1000" baseline="30000" dirty="0">
                <a:solidFill>
                  <a:schemeClr val="bg1"/>
                </a:solidFill>
                <a:latin typeface="CiscoSansTT ExtraLight"/>
                <a:ea typeface="CiscoSansTT Light" charset="0"/>
                <a:cs typeface="CiscoSansTT Light" charset="0"/>
              </a:rPr>
              <a:t>®</a:t>
            </a:r>
            <a:r>
              <a:rPr lang="en-US" sz="1000" dirty="0">
                <a:solidFill>
                  <a:schemeClr val="bg1"/>
                </a:solidFill>
                <a:latin typeface="CiscoSansTT ExtraLight"/>
                <a:ea typeface="CiscoSansTT Light" charset="0"/>
                <a:cs typeface="CiscoSansTT Light" charset="0"/>
              </a:rPr>
              <a:t> and Solution Support Alliance </a:t>
            </a:r>
            <a:br>
              <a:rPr lang="en-US" sz="1000" dirty="0">
                <a:solidFill>
                  <a:schemeClr val="bg1"/>
                </a:solidFill>
                <a:latin typeface="CiscoSansTT ExtraLight"/>
                <a:ea typeface="CiscoSansTT Light" charset="0"/>
                <a:cs typeface="CiscoSansTT Light" charset="0"/>
              </a:rPr>
            </a:br>
            <a:r>
              <a:rPr lang="en-US" sz="1000" dirty="0">
                <a:solidFill>
                  <a:schemeClr val="bg1"/>
                </a:solidFill>
                <a:latin typeface="CiscoSansTT ExtraLight"/>
                <a:ea typeface="CiscoSansTT Light" charset="0"/>
                <a:cs typeface="CiscoSansTT Light" charset="0"/>
              </a:rPr>
              <a:t>Partner software and hardware</a:t>
            </a:r>
          </a:p>
        </p:txBody>
      </p:sp>
      <p:sp>
        <p:nvSpPr>
          <p:cNvPr id="5" name="TextBox 4">
            <a:extLst>
              <a:ext uri="{FF2B5EF4-FFF2-40B4-BE49-F238E27FC236}">
                <a16:creationId xmlns:a16="http://schemas.microsoft.com/office/drawing/2014/main" id="{D33579ED-7C30-B64A-9B81-836C9A038351}"/>
              </a:ext>
            </a:extLst>
          </p:cNvPr>
          <p:cNvSpPr txBox="1"/>
          <p:nvPr/>
        </p:nvSpPr>
        <p:spPr>
          <a:xfrm>
            <a:off x="5219478" y="3594237"/>
            <a:ext cx="2907948" cy="476250"/>
          </a:xfrm>
          <a:prstGeom prst="rect">
            <a:avLst/>
          </a:prstGeom>
          <a:noFill/>
          <a:ln>
            <a:noFill/>
          </a:ln>
        </p:spPr>
        <p:txBody>
          <a:bodyPr wrap="square" rtlCol="0" anchor="ctr">
            <a:noAutofit/>
          </a:bodyPr>
          <a:lstStyle/>
          <a:p>
            <a:pPr algn="ctr" defTabSz="457178">
              <a:lnSpc>
                <a:spcPct val="110000"/>
              </a:lnSpc>
              <a:defRPr/>
            </a:pPr>
            <a:r>
              <a:rPr lang="en-US" sz="1000" dirty="0">
                <a:solidFill>
                  <a:schemeClr val="bg1"/>
                </a:solidFill>
                <a:latin typeface="CiscoSansTT ExtraLight"/>
                <a:ea typeface="CiscoSansTT Light" charset="0"/>
                <a:cs typeface="CiscoSansTT" panose="020B0503020201020303" pitchFamily="34" charset="0"/>
              </a:rPr>
              <a:t>Deploy a defined Cisco solution </a:t>
            </a:r>
          </a:p>
          <a:p>
            <a:pPr algn="ctr" defTabSz="457178">
              <a:lnSpc>
                <a:spcPct val="110000"/>
              </a:lnSpc>
              <a:defRPr/>
            </a:pPr>
            <a:r>
              <a:rPr lang="en-US" sz="1000" dirty="0">
                <a:solidFill>
                  <a:schemeClr val="bg1"/>
                </a:solidFill>
                <a:latin typeface="CiscoSansTT ExtraLight"/>
                <a:ea typeface="CiscoSansTT Light" charset="0"/>
                <a:cs typeface="CiscoSansTT Light" charset="0"/>
              </a:rPr>
              <a:t>listed in our </a:t>
            </a:r>
            <a:r>
              <a:rPr lang="en-US" sz="1000" u="sng" dirty="0">
                <a:solidFill>
                  <a:schemeClr val="bg1"/>
                </a:solidFill>
                <a:latin typeface="CiscoSansTT ExtraLight"/>
                <a:ea typeface="CiscoSansTT Light" charset="0"/>
                <a:cs typeface="CiscoSansTT Light" charset="0"/>
                <a:hlinkClick r:id="rId3">
                  <a:extLst>
                    <a:ext uri="{A12FA001-AC4F-418D-AE19-62706E023703}">
                      <ahyp:hlinkClr xmlns:ahyp="http://schemas.microsoft.com/office/drawing/2018/hyperlinkcolor" val="tx"/>
                    </a:ext>
                  </a:extLst>
                </a:hlinkClick>
              </a:rPr>
              <a:t>coverage catalog</a:t>
            </a:r>
            <a:endParaRPr lang="en-US" sz="1000" dirty="0">
              <a:solidFill>
                <a:schemeClr val="bg1"/>
              </a:solidFill>
              <a:latin typeface="CiscoSansTT ExtraLight"/>
              <a:ea typeface="CiscoSansTT Light" charset="0"/>
              <a:cs typeface="CiscoSansTT Light" charset="0"/>
            </a:endParaRPr>
          </a:p>
        </p:txBody>
      </p:sp>
      <p:sp>
        <p:nvSpPr>
          <p:cNvPr id="6" name="TextBox 5">
            <a:hlinkClick r:id="rId4"/>
            <a:extLst>
              <a:ext uri="{FF2B5EF4-FFF2-40B4-BE49-F238E27FC236}">
                <a16:creationId xmlns:a16="http://schemas.microsoft.com/office/drawing/2014/main" id="{9C9A91E4-6AB2-0D47-83A9-1C804E731D0A}"/>
              </a:ext>
            </a:extLst>
          </p:cNvPr>
          <p:cNvSpPr txBox="1"/>
          <p:nvPr/>
        </p:nvSpPr>
        <p:spPr>
          <a:xfrm>
            <a:off x="893867" y="2731312"/>
            <a:ext cx="939744" cy="374974"/>
          </a:xfrm>
          <a:prstGeom prst="rect">
            <a:avLst/>
          </a:prstGeom>
          <a:noFill/>
        </p:spPr>
        <p:txBody>
          <a:bodyPr wrap="square" lIns="0" tIns="0" rIns="0" bIns="0" rtlCol="0">
            <a:noAutofit/>
          </a:bodyPr>
          <a:lstStyle/>
          <a:p>
            <a:pPr algn="ctr" defTabSz="457178">
              <a:defRPr/>
            </a:pPr>
            <a:r>
              <a:rPr lang="en-US" sz="1200" dirty="0">
                <a:solidFill>
                  <a:schemeClr val="bg2"/>
                </a:solidFill>
                <a:latin typeface="+mj-lt"/>
              </a:rPr>
              <a:t>Collaboration</a:t>
            </a:r>
          </a:p>
        </p:txBody>
      </p:sp>
      <p:sp>
        <p:nvSpPr>
          <p:cNvPr id="7" name="TextBox 6">
            <a:hlinkClick r:id="rId5"/>
            <a:extLst>
              <a:ext uri="{FF2B5EF4-FFF2-40B4-BE49-F238E27FC236}">
                <a16:creationId xmlns:a16="http://schemas.microsoft.com/office/drawing/2014/main" id="{E22FD4C8-72DB-E94B-B1DF-F6A603A25446}"/>
              </a:ext>
            </a:extLst>
          </p:cNvPr>
          <p:cNvSpPr txBox="1"/>
          <p:nvPr/>
        </p:nvSpPr>
        <p:spPr>
          <a:xfrm>
            <a:off x="3476711" y="2731312"/>
            <a:ext cx="906498" cy="374974"/>
          </a:xfrm>
          <a:prstGeom prst="rect">
            <a:avLst/>
          </a:prstGeom>
          <a:noFill/>
        </p:spPr>
        <p:txBody>
          <a:bodyPr wrap="square" lIns="0" tIns="0" rIns="0" bIns="0" rtlCol="0">
            <a:noAutofit/>
          </a:bodyPr>
          <a:lstStyle/>
          <a:p>
            <a:pPr algn="ctr" defTabSz="457178">
              <a:defRPr/>
            </a:pPr>
            <a:r>
              <a:rPr lang="en-US" sz="1200" dirty="0">
                <a:solidFill>
                  <a:schemeClr val="bg2"/>
                </a:solidFill>
                <a:latin typeface="+mj-lt"/>
              </a:rPr>
              <a:t>Enterprise Networking</a:t>
            </a:r>
          </a:p>
        </p:txBody>
      </p:sp>
      <p:sp>
        <p:nvSpPr>
          <p:cNvPr id="8" name="TextBox 7">
            <a:hlinkClick r:id="rId6"/>
            <a:extLst>
              <a:ext uri="{FF2B5EF4-FFF2-40B4-BE49-F238E27FC236}">
                <a16:creationId xmlns:a16="http://schemas.microsoft.com/office/drawing/2014/main" id="{E6D0539B-3FF1-1E42-A3AC-08415F4BE39E}"/>
              </a:ext>
            </a:extLst>
          </p:cNvPr>
          <p:cNvSpPr txBox="1"/>
          <p:nvPr/>
        </p:nvSpPr>
        <p:spPr>
          <a:xfrm>
            <a:off x="7331614" y="2731312"/>
            <a:ext cx="901181" cy="374974"/>
          </a:xfrm>
          <a:prstGeom prst="rect">
            <a:avLst/>
          </a:prstGeom>
          <a:noFill/>
        </p:spPr>
        <p:txBody>
          <a:bodyPr wrap="square" lIns="0" tIns="0" rIns="0" bIns="0" rtlCol="0">
            <a:noAutofit/>
          </a:bodyPr>
          <a:lstStyle/>
          <a:p>
            <a:pPr algn="ctr" defTabSz="457178">
              <a:defRPr/>
            </a:pPr>
            <a:r>
              <a:rPr lang="en-US" sz="1200" dirty="0">
                <a:solidFill>
                  <a:schemeClr val="bg2"/>
                </a:solidFill>
                <a:latin typeface="+mj-lt"/>
              </a:rPr>
              <a:t>Service Provider</a:t>
            </a:r>
          </a:p>
        </p:txBody>
      </p:sp>
      <p:sp>
        <p:nvSpPr>
          <p:cNvPr id="9" name="TextBox 8">
            <a:hlinkClick r:id="rId7"/>
            <a:extLst>
              <a:ext uri="{FF2B5EF4-FFF2-40B4-BE49-F238E27FC236}">
                <a16:creationId xmlns:a16="http://schemas.microsoft.com/office/drawing/2014/main" id="{AF9CEBB2-92F2-DA40-B548-8D075D74C9B4}"/>
              </a:ext>
            </a:extLst>
          </p:cNvPr>
          <p:cNvSpPr txBox="1"/>
          <p:nvPr/>
        </p:nvSpPr>
        <p:spPr>
          <a:xfrm>
            <a:off x="6044875" y="2731312"/>
            <a:ext cx="901181" cy="374974"/>
          </a:xfrm>
          <a:prstGeom prst="rect">
            <a:avLst/>
          </a:prstGeom>
          <a:noFill/>
        </p:spPr>
        <p:txBody>
          <a:bodyPr wrap="square" lIns="0" tIns="0" rIns="0" bIns="0" rtlCol="0">
            <a:noAutofit/>
          </a:bodyPr>
          <a:lstStyle/>
          <a:p>
            <a:pPr algn="ctr" defTabSz="457178">
              <a:defRPr/>
            </a:pPr>
            <a:r>
              <a:rPr lang="en-US" sz="1200" dirty="0">
                <a:solidFill>
                  <a:schemeClr val="bg2"/>
                </a:solidFill>
                <a:latin typeface="+mj-lt"/>
              </a:rPr>
              <a:t>Security</a:t>
            </a:r>
          </a:p>
        </p:txBody>
      </p:sp>
      <p:sp>
        <p:nvSpPr>
          <p:cNvPr id="10" name="TextBox 9">
            <a:hlinkClick r:id="rId8"/>
            <a:extLst>
              <a:ext uri="{FF2B5EF4-FFF2-40B4-BE49-F238E27FC236}">
                <a16:creationId xmlns:a16="http://schemas.microsoft.com/office/drawing/2014/main" id="{852DEB40-4FE2-F541-A677-781256FD2CA2}"/>
              </a:ext>
            </a:extLst>
          </p:cNvPr>
          <p:cNvSpPr txBox="1"/>
          <p:nvPr/>
        </p:nvSpPr>
        <p:spPr>
          <a:xfrm>
            <a:off x="2222206" y="2731312"/>
            <a:ext cx="847344" cy="374974"/>
          </a:xfrm>
          <a:prstGeom prst="rect">
            <a:avLst/>
          </a:prstGeom>
          <a:noFill/>
        </p:spPr>
        <p:txBody>
          <a:bodyPr wrap="square" lIns="0" tIns="0" rIns="0" bIns="0" rtlCol="0">
            <a:noAutofit/>
          </a:bodyPr>
          <a:lstStyle/>
          <a:p>
            <a:pPr algn="ctr" defTabSz="457178">
              <a:defRPr/>
            </a:pPr>
            <a:r>
              <a:rPr lang="en-US" sz="1200" dirty="0">
                <a:solidFill>
                  <a:schemeClr val="bg2"/>
                </a:solidFill>
                <a:latin typeface="+mj-lt"/>
              </a:rPr>
              <a:t>Data Center</a:t>
            </a:r>
          </a:p>
        </p:txBody>
      </p:sp>
      <p:sp>
        <p:nvSpPr>
          <p:cNvPr id="11" name="TextBox 10">
            <a:hlinkClick r:id="rId9"/>
            <a:extLst>
              <a:ext uri="{FF2B5EF4-FFF2-40B4-BE49-F238E27FC236}">
                <a16:creationId xmlns:a16="http://schemas.microsoft.com/office/drawing/2014/main" id="{D029BC3D-85F2-EE4C-B62A-A02947D95469}"/>
              </a:ext>
            </a:extLst>
          </p:cNvPr>
          <p:cNvSpPr txBox="1"/>
          <p:nvPr/>
        </p:nvSpPr>
        <p:spPr>
          <a:xfrm>
            <a:off x="4967877" y="2731312"/>
            <a:ext cx="492330" cy="374974"/>
          </a:xfrm>
          <a:prstGeom prst="rect">
            <a:avLst/>
          </a:prstGeom>
          <a:noFill/>
        </p:spPr>
        <p:txBody>
          <a:bodyPr wrap="square" lIns="0" tIns="0" rIns="0" bIns="0" rtlCol="0">
            <a:noAutofit/>
          </a:bodyPr>
          <a:lstStyle/>
          <a:p>
            <a:pPr algn="ctr" defTabSz="457178">
              <a:defRPr/>
            </a:pPr>
            <a:r>
              <a:rPr lang="en-US" sz="1200" dirty="0">
                <a:solidFill>
                  <a:schemeClr val="bg2"/>
                </a:solidFill>
                <a:latin typeface="+mj-lt"/>
              </a:rPr>
              <a:t>IoT</a:t>
            </a:r>
          </a:p>
        </p:txBody>
      </p:sp>
      <p:sp>
        <p:nvSpPr>
          <p:cNvPr id="3" name="Oval 2">
            <a:extLst>
              <a:ext uri="{FF2B5EF4-FFF2-40B4-BE49-F238E27FC236}">
                <a16:creationId xmlns:a16="http://schemas.microsoft.com/office/drawing/2014/main" id="{A837FC19-1749-6C46-9355-EBF85E8BA533}"/>
              </a:ext>
            </a:extLst>
          </p:cNvPr>
          <p:cNvSpPr/>
          <p:nvPr/>
        </p:nvSpPr>
        <p:spPr>
          <a:xfrm>
            <a:off x="4336256" y="3589639"/>
            <a:ext cx="471488" cy="4854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200" b="1" dirty="0">
                <a:solidFill>
                  <a:schemeClr val="bg2"/>
                </a:solidFill>
                <a:latin typeface="CiscoSansTT" panose="020B0503020201020303" pitchFamily="34" charset="0"/>
                <a:cs typeface="CiscoSansTT" panose="020B0503020201020303" pitchFamily="34" charset="0"/>
              </a:rPr>
              <a:t>OR</a:t>
            </a:r>
          </a:p>
        </p:txBody>
      </p:sp>
      <p:pic>
        <p:nvPicPr>
          <p:cNvPr id="2" name="Graphic 1">
            <a:extLst>
              <a:ext uri="{FF2B5EF4-FFF2-40B4-BE49-F238E27FC236}">
                <a16:creationId xmlns:a16="http://schemas.microsoft.com/office/drawing/2014/main" id="{AB6BEFA9-EDDB-4AA8-9CB9-C0A8DCF31AC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330164" y="2046288"/>
            <a:ext cx="631428" cy="631428"/>
          </a:xfrm>
          <a:prstGeom prst="rect">
            <a:avLst/>
          </a:prstGeom>
        </p:spPr>
      </p:pic>
      <p:pic>
        <p:nvPicPr>
          <p:cNvPr id="18" name="Graphic 17">
            <a:extLst>
              <a:ext uri="{FF2B5EF4-FFF2-40B4-BE49-F238E27FC236}">
                <a16:creationId xmlns:a16="http://schemas.microsoft.com/office/drawing/2014/main" id="{02ADC010-FBAE-4195-BBFB-748C92D07518}"/>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14246" y="2046288"/>
            <a:ext cx="631428" cy="631428"/>
          </a:xfrm>
          <a:prstGeom prst="rect">
            <a:avLst/>
          </a:prstGeom>
        </p:spPr>
      </p:pic>
      <p:pic>
        <p:nvPicPr>
          <p:cNvPr id="21" name="Graphic 20">
            <a:extLst>
              <a:ext uri="{FF2B5EF4-FFF2-40B4-BE49-F238E27FC236}">
                <a16:creationId xmlns:a16="http://schemas.microsoft.com/office/drawing/2014/main" id="{BBCEB485-56EA-4528-8F9B-6CC38147F6BA}"/>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182410" y="2046288"/>
            <a:ext cx="631428" cy="631428"/>
          </a:xfrm>
          <a:prstGeom prst="rect">
            <a:avLst/>
          </a:prstGeom>
        </p:spPr>
      </p:pic>
      <p:pic>
        <p:nvPicPr>
          <p:cNvPr id="31" name="Graphic 30">
            <a:extLst>
              <a:ext uri="{FF2B5EF4-FFF2-40B4-BE49-F238E27FC236}">
                <a16:creationId xmlns:a16="http://schemas.microsoft.com/office/drawing/2014/main" id="{54061F83-6536-4113-B32D-2C9E7E58A3A4}"/>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466491" y="2046288"/>
            <a:ext cx="631428" cy="631428"/>
          </a:xfrm>
          <a:prstGeom prst="rect">
            <a:avLst/>
          </a:prstGeom>
        </p:spPr>
      </p:pic>
      <p:pic>
        <p:nvPicPr>
          <p:cNvPr id="32" name="Graphic 31">
            <a:extLst>
              <a:ext uri="{FF2B5EF4-FFF2-40B4-BE49-F238E27FC236}">
                <a16:creationId xmlns:a16="http://schemas.microsoft.com/office/drawing/2014/main" id="{4B84A7DD-0E56-403F-9CA9-7D77CD71DFDF}"/>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46082" y="2046288"/>
            <a:ext cx="631428" cy="631428"/>
          </a:xfrm>
          <a:prstGeom prst="rect">
            <a:avLst/>
          </a:prstGeom>
        </p:spPr>
      </p:pic>
      <p:pic>
        <p:nvPicPr>
          <p:cNvPr id="33" name="Graphic 32">
            <a:extLst>
              <a:ext uri="{FF2B5EF4-FFF2-40B4-BE49-F238E27FC236}">
                <a16:creationId xmlns:a16="http://schemas.microsoft.com/office/drawing/2014/main" id="{078DC019-71E2-476F-A3B6-97CC5336B817}"/>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898328" y="2046288"/>
            <a:ext cx="631428" cy="631428"/>
          </a:xfrm>
          <a:prstGeom prst="rect">
            <a:avLst/>
          </a:prstGeom>
        </p:spPr>
      </p:pic>
    </p:spTree>
    <p:extLst>
      <p:ext uri="{BB962C8B-B14F-4D97-AF65-F5344CB8AC3E}">
        <p14:creationId xmlns:p14="http://schemas.microsoft.com/office/powerpoint/2010/main" val="128477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133" name="Rounded Rectangle 33">
            <a:extLst>
              <a:ext uri="{FF2B5EF4-FFF2-40B4-BE49-F238E27FC236}">
                <a16:creationId xmlns:a16="http://schemas.microsoft.com/office/drawing/2014/main" id="{85F870C8-BABF-4586-BFBF-8981DDBF2622}"/>
              </a:ext>
            </a:extLst>
          </p:cNvPr>
          <p:cNvSpPr/>
          <p:nvPr/>
        </p:nvSpPr>
        <p:spPr>
          <a:xfrm>
            <a:off x="353464" y="2385652"/>
            <a:ext cx="8405810" cy="978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1200" dirty="0">
              <a:solidFill>
                <a:schemeClr val="bg1"/>
              </a:solidFill>
            </a:endParaRPr>
          </a:p>
        </p:txBody>
      </p:sp>
      <p:sp>
        <p:nvSpPr>
          <p:cNvPr id="2" name="TextBox 1">
            <a:extLst>
              <a:ext uri="{FF2B5EF4-FFF2-40B4-BE49-F238E27FC236}">
                <a16:creationId xmlns:a16="http://schemas.microsoft.com/office/drawing/2014/main" id="{9FBC736D-B19A-9048-B9E1-10586B687A2C}"/>
              </a:ext>
            </a:extLst>
          </p:cNvPr>
          <p:cNvSpPr txBox="1"/>
          <p:nvPr/>
        </p:nvSpPr>
        <p:spPr>
          <a:xfrm>
            <a:off x="1525905" y="51435"/>
            <a:ext cx="0" cy="0"/>
          </a:xfrm>
          <a:prstGeom prst="rect">
            <a:avLst/>
          </a:prstGeom>
          <a:noFill/>
        </p:spPr>
        <p:txBody>
          <a:bodyPr wrap="none" lIns="0" tIns="0" rIns="0" bIns="0" rtlCol="0">
            <a:noAutofit/>
          </a:bodyPr>
          <a:lstStyle/>
          <a:p>
            <a:pPr defTabSz="685800">
              <a:buClrTx/>
              <a:defRPr/>
            </a:pPr>
            <a:endParaRPr lang="en-US" sz="825" kern="1200" dirty="0">
              <a:solidFill>
                <a:srgbClr val="2F446B"/>
              </a:solidFill>
              <a:latin typeface="CiscoSansTT ExtraLight"/>
              <a:ea typeface="+mn-ea"/>
              <a:cs typeface="+mn-cs"/>
            </a:endParaRPr>
          </a:p>
        </p:txBody>
      </p:sp>
      <p:sp>
        <p:nvSpPr>
          <p:cNvPr id="89" name="Text Placeholder 3">
            <a:extLst>
              <a:ext uri="{FF2B5EF4-FFF2-40B4-BE49-F238E27FC236}">
                <a16:creationId xmlns:a16="http://schemas.microsoft.com/office/drawing/2014/main" id="{A284BFBC-A076-8547-8093-3901099A6338}"/>
              </a:ext>
            </a:extLst>
          </p:cNvPr>
          <p:cNvSpPr txBox="1">
            <a:spLocks/>
          </p:cNvSpPr>
          <p:nvPr/>
        </p:nvSpPr>
        <p:spPr>
          <a:xfrm>
            <a:off x="2870129" y="2883910"/>
            <a:ext cx="1441754" cy="410303"/>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CiscoSansTT Light" panose="020B0503020201020303" pitchFamily="34" charset="0"/>
                <a:ea typeface="Helvetica Neue Light"/>
                <a:cs typeface="CiscoSansTT Light" panose="020B0503020201020303" pitchFamily="34" charset="0"/>
                <a:sym typeface="Helvetica Neue Light"/>
              </a:rPr>
              <a:t>No triage </a:t>
            </a:r>
          </a:p>
          <a:p>
            <a:pPr algn="ctr"/>
            <a:r>
              <a:rPr lang="en-US" sz="1200" dirty="0">
                <a:solidFill>
                  <a:schemeClr val="bg1"/>
                </a:solidFill>
                <a:latin typeface="CiscoSansTT Light" panose="020B0503020201020303" pitchFamily="34" charset="0"/>
                <a:ea typeface="Helvetica Neue Light"/>
                <a:cs typeface="CiscoSansTT Light" panose="020B0503020201020303" pitchFamily="34" charset="0"/>
                <a:sym typeface="Helvetica Neue Light"/>
              </a:rPr>
              <a:t>required </a:t>
            </a:r>
          </a:p>
        </p:txBody>
      </p:sp>
      <p:sp>
        <p:nvSpPr>
          <p:cNvPr id="90" name="Text Placeholder 2">
            <a:extLst>
              <a:ext uri="{FF2B5EF4-FFF2-40B4-BE49-F238E27FC236}">
                <a16:creationId xmlns:a16="http://schemas.microsoft.com/office/drawing/2014/main" id="{09DC5037-5FF6-C74C-8244-2D162D35C318}"/>
              </a:ext>
            </a:extLst>
          </p:cNvPr>
          <p:cNvSpPr txBox="1">
            <a:spLocks/>
          </p:cNvSpPr>
          <p:nvPr/>
        </p:nvSpPr>
        <p:spPr>
          <a:xfrm>
            <a:off x="1144532" y="2883910"/>
            <a:ext cx="1049358" cy="410304"/>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CiscoSansTT Light" panose="020B0503020201020303" pitchFamily="34" charset="0"/>
                <a:ea typeface="Helvetica Neue Light"/>
                <a:cs typeface="CiscoSansTT Light" panose="020B0503020201020303" pitchFamily="34" charset="0"/>
                <a:sym typeface="Helvetica Neue Light"/>
              </a:rPr>
              <a:t>Architecture expertise</a:t>
            </a:r>
          </a:p>
          <a:p>
            <a:pPr algn="ctr"/>
            <a:endParaRPr lang="en-US" sz="1200" dirty="0">
              <a:solidFill>
                <a:schemeClr val="bg1"/>
              </a:solidFill>
              <a:latin typeface="CiscoSansTT Light" panose="020B0503020201020303" pitchFamily="34" charset="0"/>
              <a:cs typeface="CiscoSansTT Light" panose="020B0503020201020303" pitchFamily="34" charset="0"/>
            </a:endParaRPr>
          </a:p>
        </p:txBody>
      </p:sp>
      <p:sp>
        <p:nvSpPr>
          <p:cNvPr id="91" name="Text Placeholder 7">
            <a:extLst>
              <a:ext uri="{FF2B5EF4-FFF2-40B4-BE49-F238E27FC236}">
                <a16:creationId xmlns:a16="http://schemas.microsoft.com/office/drawing/2014/main" id="{CCD7903B-6D86-BF41-B00C-4449903A0BF4}"/>
              </a:ext>
            </a:extLst>
          </p:cNvPr>
          <p:cNvSpPr txBox="1">
            <a:spLocks/>
          </p:cNvSpPr>
          <p:nvPr/>
        </p:nvSpPr>
        <p:spPr>
          <a:xfrm>
            <a:off x="4885293" y="2883910"/>
            <a:ext cx="1255012" cy="410302"/>
          </a:xfrm>
          <a:prstGeom prst="rect">
            <a:avLst/>
          </a:prstGeom>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CiscoSansTT Light" panose="020B0503020201020303" pitchFamily="34" charset="0"/>
                <a:ea typeface="Helvetica Neue Light"/>
                <a:cs typeface="CiscoSansTT Light" panose="020B0503020201020303" pitchFamily="34" charset="0"/>
                <a:sym typeface="Helvetica Neue Light"/>
              </a:rPr>
              <a:t>Support team coordination</a:t>
            </a:r>
          </a:p>
        </p:txBody>
      </p:sp>
      <p:sp>
        <p:nvSpPr>
          <p:cNvPr id="92" name="Text Placeholder 7">
            <a:extLst>
              <a:ext uri="{FF2B5EF4-FFF2-40B4-BE49-F238E27FC236}">
                <a16:creationId xmlns:a16="http://schemas.microsoft.com/office/drawing/2014/main" id="{C2B47DC5-F376-684A-ACA2-50BB7FCAB0F7}"/>
              </a:ext>
            </a:extLst>
          </p:cNvPr>
          <p:cNvSpPr txBox="1">
            <a:spLocks/>
          </p:cNvSpPr>
          <p:nvPr/>
        </p:nvSpPr>
        <p:spPr>
          <a:xfrm>
            <a:off x="6730701" y="2844958"/>
            <a:ext cx="1407787" cy="400662"/>
          </a:xfrm>
          <a:prstGeom prst="rect">
            <a:avLst/>
          </a:prstGeom>
        </p:spPr>
        <p:txBody>
          <a:bodyPr lIns="0" tIns="0" rIns="0" bIns="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200" b="0" i="0" u="none" strike="noStrike" cap="none">
                <a:solidFill>
                  <a:schemeClr val="accent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200" b="0" i="0" u="none" strike="noStrike" cap="none">
                <a:solidFill>
                  <a:srgbClr val="000000"/>
                </a:solidFill>
                <a:latin typeface="CiscoSansTT ExtraLight" panose="020B0303020201020303" pitchFamily="34" charset="0"/>
                <a:ea typeface="Arial"/>
                <a:cs typeface="CiscoSansTT ExtraLight" panose="020B0303020201020303" pitchFamily="34" charset="0"/>
                <a:sym typeface="Arial"/>
              </a:defRPr>
            </a:lvl2pPr>
            <a:lvl3pPr marR="0" lvl="2" algn="l" rtl="0">
              <a:lnSpc>
                <a:spcPct val="100000"/>
              </a:lnSpc>
              <a:spcBef>
                <a:spcPts val="0"/>
              </a:spcBef>
              <a:spcAft>
                <a:spcPts val="0"/>
              </a:spcAft>
              <a:buClr>
                <a:srgbClr val="000000"/>
              </a:buClr>
              <a:buFont typeface="Arial"/>
              <a:defRPr sz="1200" b="0" i="0" u="none" strike="noStrike" cap="none">
                <a:solidFill>
                  <a:srgbClr val="000000"/>
                </a:solidFill>
                <a:latin typeface="CiscoSansTT ExtraLight" panose="020B0303020201020303" pitchFamily="34" charset="0"/>
                <a:ea typeface="Arial"/>
                <a:cs typeface="CiscoSansTT ExtraLight" panose="020B0303020201020303" pitchFamily="34" charset="0"/>
                <a:sym typeface="Arial"/>
              </a:defRPr>
            </a:lvl3pPr>
            <a:lvl4pPr marR="0" lvl="3" algn="l" rtl="0">
              <a:lnSpc>
                <a:spcPct val="100000"/>
              </a:lnSpc>
              <a:spcBef>
                <a:spcPts val="0"/>
              </a:spcBef>
              <a:spcAft>
                <a:spcPts val="0"/>
              </a:spcAft>
              <a:buClr>
                <a:srgbClr val="000000"/>
              </a:buClr>
              <a:buFont typeface="Arial"/>
              <a:defRPr sz="1200" b="0" i="0" u="none" strike="noStrike" cap="none">
                <a:solidFill>
                  <a:srgbClr val="000000"/>
                </a:solidFill>
                <a:latin typeface="CiscoSansTT ExtraLight" panose="020B0303020201020303" pitchFamily="34" charset="0"/>
                <a:ea typeface="Arial"/>
                <a:cs typeface="CiscoSansTT ExtraLight" panose="020B0303020201020303" pitchFamily="34" charset="0"/>
                <a:sym typeface="Arial"/>
              </a:defRPr>
            </a:lvl4pPr>
            <a:lvl5pPr marR="0" lvl="4" algn="l" rtl="0">
              <a:lnSpc>
                <a:spcPct val="100000"/>
              </a:lnSpc>
              <a:spcBef>
                <a:spcPts val="0"/>
              </a:spcBef>
              <a:spcAft>
                <a:spcPts val="0"/>
              </a:spcAft>
              <a:buClr>
                <a:srgbClr val="000000"/>
              </a:buClr>
              <a:buFont typeface="Arial"/>
              <a:defRPr sz="1200" b="0" i="0" u="none" strike="noStrike" cap="none">
                <a:solidFill>
                  <a:srgbClr val="000000"/>
                </a:solidFill>
                <a:latin typeface="CiscoSansTT ExtraLight" panose="020B0303020201020303" pitchFamily="34" charset="0"/>
                <a:ea typeface="Arial"/>
                <a:cs typeface="CiscoSansTT ExtraLight" panose="020B0303020201020303" pitchFamily="34" charset="0"/>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latin typeface="CiscoSansTT Light" panose="020B0503020201020303" pitchFamily="34" charset="0"/>
                <a:ea typeface="Helvetica Neue Light"/>
                <a:cs typeface="CiscoSansTT Light" panose="020B0503020201020303" pitchFamily="34" charset="0"/>
                <a:sym typeface="Helvetica Neue Light"/>
              </a:rPr>
              <a:t>30-minute response objective</a:t>
            </a:r>
          </a:p>
        </p:txBody>
      </p:sp>
      <p:sp>
        <p:nvSpPr>
          <p:cNvPr id="97" name="TextBox 96">
            <a:extLst>
              <a:ext uri="{FF2B5EF4-FFF2-40B4-BE49-F238E27FC236}">
                <a16:creationId xmlns:a16="http://schemas.microsoft.com/office/drawing/2014/main" id="{F1B8A513-D2C2-CD42-95C8-98A6C43B2F8D}"/>
              </a:ext>
            </a:extLst>
          </p:cNvPr>
          <p:cNvSpPr txBox="1"/>
          <p:nvPr/>
        </p:nvSpPr>
        <p:spPr>
          <a:xfrm>
            <a:off x="845832" y="3568198"/>
            <a:ext cx="1646759" cy="313868"/>
          </a:xfrm>
          <a:prstGeom prst="rect">
            <a:avLst/>
          </a:prstGeom>
          <a:noFill/>
        </p:spPr>
        <p:txBody>
          <a:bodyPr wrap="square" lIns="0" tIns="0" rIns="0" bIns="0" rtlCol="0">
            <a:noAutofit/>
          </a:bodyPr>
          <a:lstStyle/>
          <a:p>
            <a:pPr algn="ctr" defTabSz="457189" fontAlgn="base">
              <a:lnSpc>
                <a:spcPct val="110000"/>
              </a:lnSpc>
              <a:spcAft>
                <a:spcPts val="600"/>
              </a:spcAft>
              <a:buClr>
                <a:srgbClr val="282828"/>
              </a:buClr>
              <a:buSzPts val="1200"/>
              <a:defRPr/>
            </a:pPr>
            <a:r>
              <a:rPr lang="en-US" sz="1200" kern="1200" dirty="0">
                <a:solidFill>
                  <a:schemeClr val="accent1"/>
                </a:solidFill>
                <a:latin typeface="CiscoSansTT ExtraLight"/>
                <a:ea typeface="ＭＳ Ｐゴシック" charset="0"/>
                <a:cs typeface="+mn-cs"/>
              </a:rPr>
              <a:t>Not available through </a:t>
            </a:r>
            <a:br>
              <a:rPr lang="en-US" sz="1200" kern="1200" dirty="0">
                <a:solidFill>
                  <a:schemeClr val="accent1"/>
                </a:solidFill>
                <a:latin typeface="CiscoSansTT ExtraLight"/>
                <a:ea typeface="ＭＳ Ｐゴシック" charset="0"/>
                <a:cs typeface="+mn-cs"/>
              </a:rPr>
            </a:br>
            <a:r>
              <a:rPr lang="en-US" sz="1200" kern="1200" dirty="0">
                <a:solidFill>
                  <a:schemeClr val="accent1"/>
                </a:solidFill>
                <a:latin typeface="CiscoSansTT ExtraLight"/>
                <a:ea typeface="ＭＳ Ｐゴシック" charset="0"/>
                <a:cs typeface="+mn-cs"/>
              </a:rPr>
              <a:t>product support</a:t>
            </a:r>
          </a:p>
        </p:txBody>
      </p:sp>
      <p:sp>
        <p:nvSpPr>
          <p:cNvPr id="98" name="TextBox 97">
            <a:extLst>
              <a:ext uri="{FF2B5EF4-FFF2-40B4-BE49-F238E27FC236}">
                <a16:creationId xmlns:a16="http://schemas.microsoft.com/office/drawing/2014/main" id="{E6B5F577-1C74-2C4C-A001-766AB2A2AE76}"/>
              </a:ext>
            </a:extLst>
          </p:cNvPr>
          <p:cNvSpPr txBox="1"/>
          <p:nvPr/>
        </p:nvSpPr>
        <p:spPr>
          <a:xfrm>
            <a:off x="2919471" y="3568198"/>
            <a:ext cx="1343071" cy="313868"/>
          </a:xfrm>
          <a:prstGeom prst="rect">
            <a:avLst/>
          </a:prstGeom>
          <a:noFill/>
        </p:spPr>
        <p:txBody>
          <a:bodyPr wrap="square" lIns="0" tIns="0" rIns="0" bIns="0" rtlCol="0">
            <a:noAutofit/>
          </a:bodyPr>
          <a:lstStyle/>
          <a:p>
            <a:pPr algn="ctr" defTabSz="457189" fontAlgn="base">
              <a:lnSpc>
                <a:spcPct val="110000"/>
              </a:lnSpc>
              <a:spcAft>
                <a:spcPts val="600"/>
              </a:spcAft>
              <a:buClr>
                <a:srgbClr val="282828"/>
              </a:buClr>
              <a:buSzPts val="1200"/>
              <a:defRPr/>
            </a:pPr>
            <a:r>
              <a:rPr lang="en-US" sz="1200" kern="1200" dirty="0">
                <a:solidFill>
                  <a:schemeClr val="accent1"/>
                </a:solidFill>
                <a:latin typeface="CiscoSansTT ExtraLight"/>
                <a:ea typeface="ＭＳ Ｐゴシック" charset="0"/>
                <a:cs typeface="+mn-cs"/>
              </a:rPr>
              <a:t>Must do so with </a:t>
            </a:r>
            <a:br>
              <a:rPr lang="en-US" sz="1200" kern="1200" dirty="0">
                <a:solidFill>
                  <a:schemeClr val="accent1"/>
                </a:solidFill>
                <a:latin typeface="CiscoSansTT ExtraLight"/>
                <a:ea typeface="ＭＳ Ｐゴシック" charset="0"/>
                <a:cs typeface="+mn-cs"/>
              </a:rPr>
            </a:br>
            <a:r>
              <a:rPr lang="en-US" sz="1200" kern="1200" dirty="0">
                <a:solidFill>
                  <a:schemeClr val="accent1"/>
                </a:solidFill>
                <a:latin typeface="CiscoSansTT ExtraLight"/>
                <a:ea typeface="ＭＳ Ｐゴシック" charset="0"/>
                <a:cs typeface="+mn-cs"/>
              </a:rPr>
              <a:t>product support</a:t>
            </a:r>
          </a:p>
        </p:txBody>
      </p:sp>
      <p:sp>
        <p:nvSpPr>
          <p:cNvPr id="99" name="TextBox 98">
            <a:extLst>
              <a:ext uri="{FF2B5EF4-FFF2-40B4-BE49-F238E27FC236}">
                <a16:creationId xmlns:a16="http://schemas.microsoft.com/office/drawing/2014/main" id="{4917DEF3-A795-A14C-B5D4-E7EC59A18AF4}"/>
              </a:ext>
            </a:extLst>
          </p:cNvPr>
          <p:cNvSpPr txBox="1"/>
          <p:nvPr/>
        </p:nvSpPr>
        <p:spPr>
          <a:xfrm>
            <a:off x="4665211" y="3568198"/>
            <a:ext cx="1695177" cy="313868"/>
          </a:xfrm>
          <a:prstGeom prst="rect">
            <a:avLst/>
          </a:prstGeom>
          <a:noFill/>
        </p:spPr>
        <p:txBody>
          <a:bodyPr wrap="square" lIns="0" tIns="0" rIns="0" bIns="0" rtlCol="0">
            <a:noAutofit/>
          </a:bodyPr>
          <a:lstStyle/>
          <a:p>
            <a:pPr algn="ctr" defTabSz="457189" fontAlgn="base">
              <a:lnSpc>
                <a:spcPct val="110000"/>
              </a:lnSpc>
              <a:spcAft>
                <a:spcPts val="600"/>
              </a:spcAft>
              <a:buClr>
                <a:srgbClr val="282828"/>
              </a:buClr>
              <a:buSzPts val="1200"/>
              <a:defRPr/>
            </a:pPr>
            <a:r>
              <a:rPr lang="en-US" sz="1200" kern="1200" dirty="0">
                <a:solidFill>
                  <a:schemeClr val="accent1"/>
                </a:solidFill>
                <a:latin typeface="CiscoSansTT ExtraLight"/>
                <a:ea typeface="ＭＳ Ｐゴシック" charset="0"/>
                <a:cs typeface="+mn-cs"/>
              </a:rPr>
              <a:t>Not available through </a:t>
            </a:r>
            <a:br>
              <a:rPr lang="en-US" sz="1200" kern="1200" dirty="0">
                <a:solidFill>
                  <a:schemeClr val="accent1"/>
                </a:solidFill>
                <a:latin typeface="CiscoSansTT ExtraLight"/>
                <a:ea typeface="ＭＳ Ｐゴシック" charset="0"/>
                <a:cs typeface="+mn-cs"/>
              </a:rPr>
            </a:br>
            <a:r>
              <a:rPr lang="en-US" sz="1200" kern="1200" dirty="0">
                <a:solidFill>
                  <a:schemeClr val="accent1"/>
                </a:solidFill>
                <a:latin typeface="CiscoSansTT ExtraLight"/>
                <a:ea typeface="ＭＳ Ｐゴシック" charset="0"/>
                <a:cs typeface="+mn-cs"/>
              </a:rPr>
              <a:t>product support</a:t>
            </a:r>
          </a:p>
        </p:txBody>
      </p:sp>
      <p:sp>
        <p:nvSpPr>
          <p:cNvPr id="100" name="TextBox 99">
            <a:extLst>
              <a:ext uri="{FF2B5EF4-FFF2-40B4-BE49-F238E27FC236}">
                <a16:creationId xmlns:a16="http://schemas.microsoft.com/office/drawing/2014/main" id="{404E3BAD-93FB-2E47-AFF5-4A03256C8AAC}"/>
              </a:ext>
            </a:extLst>
          </p:cNvPr>
          <p:cNvSpPr txBox="1"/>
          <p:nvPr/>
        </p:nvSpPr>
        <p:spPr>
          <a:xfrm>
            <a:off x="6374847" y="3568198"/>
            <a:ext cx="2119494" cy="313868"/>
          </a:xfrm>
          <a:prstGeom prst="rect">
            <a:avLst/>
          </a:prstGeom>
          <a:noFill/>
        </p:spPr>
        <p:txBody>
          <a:bodyPr wrap="square" lIns="0" tIns="0" rIns="0" bIns="0" rtlCol="0">
            <a:noAutofit/>
          </a:bodyPr>
          <a:lstStyle/>
          <a:p>
            <a:pPr algn="ctr" defTabSz="457189" fontAlgn="base">
              <a:lnSpc>
                <a:spcPct val="110000"/>
              </a:lnSpc>
              <a:spcAft>
                <a:spcPts val="600"/>
              </a:spcAft>
              <a:buClr>
                <a:srgbClr val="282828"/>
              </a:buClr>
              <a:buSzPts val="1200"/>
              <a:defRPr/>
            </a:pPr>
            <a:r>
              <a:rPr lang="en-US" sz="1200" kern="1200" dirty="0">
                <a:solidFill>
                  <a:schemeClr val="accent1"/>
                </a:solidFill>
                <a:latin typeface="CiscoSansTT ExtraLight"/>
                <a:ea typeface="ＭＳ Ｐゴシック" charset="0"/>
                <a:cs typeface="+mn-cs"/>
              </a:rPr>
              <a:t>60-minute response </a:t>
            </a:r>
            <a:br>
              <a:rPr lang="en-US" sz="1200" kern="1200" dirty="0">
                <a:solidFill>
                  <a:schemeClr val="accent1"/>
                </a:solidFill>
                <a:latin typeface="CiscoSansTT ExtraLight"/>
                <a:ea typeface="ＭＳ Ｐゴシック" charset="0"/>
                <a:cs typeface="+mn-cs"/>
              </a:rPr>
            </a:br>
            <a:r>
              <a:rPr lang="en-US" sz="1200" kern="1200" dirty="0">
                <a:solidFill>
                  <a:schemeClr val="accent1"/>
                </a:solidFill>
                <a:latin typeface="CiscoSansTT ExtraLight"/>
                <a:ea typeface="ＭＳ Ｐゴシック" charset="0"/>
                <a:cs typeface="+mn-cs"/>
              </a:rPr>
              <a:t>by product support</a:t>
            </a:r>
          </a:p>
        </p:txBody>
      </p:sp>
      <p:sp>
        <p:nvSpPr>
          <p:cNvPr id="147" name="Oval 146">
            <a:extLst>
              <a:ext uri="{FF2B5EF4-FFF2-40B4-BE49-F238E27FC236}">
                <a16:creationId xmlns:a16="http://schemas.microsoft.com/office/drawing/2014/main" id="{D05C318B-C736-3B42-9C54-FDBB009A962E}"/>
              </a:ext>
            </a:extLst>
          </p:cNvPr>
          <p:cNvSpPr/>
          <p:nvPr/>
        </p:nvSpPr>
        <p:spPr>
          <a:xfrm>
            <a:off x="1277981" y="2029899"/>
            <a:ext cx="782460" cy="78246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buClrTx/>
              <a:defRPr/>
            </a:pPr>
            <a:endParaRPr lang="en-US" sz="1800" kern="1200" dirty="0">
              <a:solidFill>
                <a:srgbClr val="FFFFFF"/>
              </a:solidFill>
              <a:latin typeface="Arial"/>
            </a:endParaRPr>
          </a:p>
        </p:txBody>
      </p:sp>
      <p:sp>
        <p:nvSpPr>
          <p:cNvPr id="154" name="Oval 153">
            <a:extLst>
              <a:ext uri="{FF2B5EF4-FFF2-40B4-BE49-F238E27FC236}">
                <a16:creationId xmlns:a16="http://schemas.microsoft.com/office/drawing/2014/main" id="{F9004419-D9B3-3344-A731-A1579B6773FD}"/>
              </a:ext>
            </a:extLst>
          </p:cNvPr>
          <p:cNvSpPr/>
          <p:nvPr/>
        </p:nvSpPr>
        <p:spPr>
          <a:xfrm>
            <a:off x="3199776" y="1979430"/>
            <a:ext cx="782460" cy="78246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buClrTx/>
              <a:defRPr/>
            </a:pPr>
            <a:endParaRPr lang="en-US" sz="1800" kern="1200" dirty="0">
              <a:solidFill>
                <a:srgbClr val="FFFFFF"/>
              </a:solidFill>
              <a:latin typeface="Arial"/>
            </a:endParaRPr>
          </a:p>
        </p:txBody>
      </p:sp>
      <p:sp>
        <p:nvSpPr>
          <p:cNvPr id="160" name="Oval 159">
            <a:extLst>
              <a:ext uri="{FF2B5EF4-FFF2-40B4-BE49-F238E27FC236}">
                <a16:creationId xmlns:a16="http://schemas.microsoft.com/office/drawing/2014/main" id="{34C46EFD-5E71-DE42-9FBF-2FAAB999FA52}"/>
              </a:ext>
            </a:extLst>
          </p:cNvPr>
          <p:cNvSpPr/>
          <p:nvPr/>
        </p:nvSpPr>
        <p:spPr>
          <a:xfrm>
            <a:off x="5121569" y="1976311"/>
            <a:ext cx="782460" cy="78246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buClrTx/>
              <a:defRPr/>
            </a:pPr>
            <a:endParaRPr lang="en-US" sz="1800" kern="1200" dirty="0">
              <a:solidFill>
                <a:srgbClr val="FFFFFF"/>
              </a:solidFill>
              <a:latin typeface="Arial"/>
            </a:endParaRPr>
          </a:p>
        </p:txBody>
      </p:sp>
      <p:sp>
        <p:nvSpPr>
          <p:cNvPr id="166" name="Oval 165">
            <a:extLst>
              <a:ext uri="{FF2B5EF4-FFF2-40B4-BE49-F238E27FC236}">
                <a16:creationId xmlns:a16="http://schemas.microsoft.com/office/drawing/2014/main" id="{C3C27F4E-1D53-034D-A46A-F370AFAF6D05}"/>
              </a:ext>
            </a:extLst>
          </p:cNvPr>
          <p:cNvSpPr/>
          <p:nvPr/>
        </p:nvSpPr>
        <p:spPr>
          <a:xfrm>
            <a:off x="7043364" y="1976311"/>
            <a:ext cx="782460" cy="78246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buClrTx/>
              <a:defRPr/>
            </a:pPr>
            <a:endParaRPr lang="en-US" sz="1800" kern="1200" dirty="0">
              <a:solidFill>
                <a:srgbClr val="FFFFFF"/>
              </a:solidFill>
              <a:latin typeface="Arial"/>
            </a:endParaRPr>
          </a:p>
        </p:txBody>
      </p:sp>
      <p:pic>
        <p:nvPicPr>
          <p:cNvPr id="82" name="Graphic 81">
            <a:extLst>
              <a:ext uri="{FF2B5EF4-FFF2-40B4-BE49-F238E27FC236}">
                <a16:creationId xmlns:a16="http://schemas.microsoft.com/office/drawing/2014/main" id="{9D75CBCE-C68B-4722-90B6-EAAB1B0DBB5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09211" y="2061129"/>
            <a:ext cx="720000" cy="720000"/>
          </a:xfrm>
          <a:prstGeom prst="rect">
            <a:avLst/>
          </a:prstGeom>
        </p:spPr>
      </p:pic>
      <p:pic>
        <p:nvPicPr>
          <p:cNvPr id="83" name="Picture 82">
            <a:extLst>
              <a:ext uri="{FF2B5EF4-FFF2-40B4-BE49-F238E27FC236}">
                <a16:creationId xmlns:a16="http://schemas.microsoft.com/office/drawing/2014/main" id="{95E4601E-AD90-4F0E-9D86-7DE08E4993C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1006" y="2008671"/>
            <a:ext cx="720000" cy="723977"/>
          </a:xfrm>
          <a:prstGeom prst="rect">
            <a:avLst/>
          </a:prstGeom>
        </p:spPr>
      </p:pic>
      <p:grpSp>
        <p:nvGrpSpPr>
          <p:cNvPr id="84" name="Group 83">
            <a:extLst>
              <a:ext uri="{FF2B5EF4-FFF2-40B4-BE49-F238E27FC236}">
                <a16:creationId xmlns:a16="http://schemas.microsoft.com/office/drawing/2014/main" id="{DD6B5873-7180-4660-BB43-DCD2176579D6}"/>
              </a:ext>
            </a:extLst>
          </p:cNvPr>
          <p:cNvGrpSpPr/>
          <p:nvPr/>
        </p:nvGrpSpPr>
        <p:grpSpPr>
          <a:xfrm>
            <a:off x="5152799" y="2007541"/>
            <a:ext cx="720000" cy="720000"/>
            <a:chOff x="3852550" y="-60963"/>
            <a:chExt cx="4945942" cy="4945942"/>
          </a:xfrm>
        </p:grpSpPr>
        <p:sp>
          <p:nvSpPr>
            <p:cNvPr id="85" name="Oval 84">
              <a:extLst>
                <a:ext uri="{FF2B5EF4-FFF2-40B4-BE49-F238E27FC236}">
                  <a16:creationId xmlns:a16="http://schemas.microsoft.com/office/drawing/2014/main" id="{0C25AD37-F75B-4BED-A0D2-891BCDDCDE6A}"/>
                </a:ext>
              </a:extLst>
            </p:cNvPr>
            <p:cNvSpPr/>
            <p:nvPr/>
          </p:nvSpPr>
          <p:spPr>
            <a:xfrm>
              <a:off x="3852550" y="-60963"/>
              <a:ext cx="4945942" cy="49459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a:extLst>
                <a:ext uri="{FF2B5EF4-FFF2-40B4-BE49-F238E27FC236}">
                  <a16:creationId xmlns:a16="http://schemas.microsoft.com/office/drawing/2014/main" id="{FDD02D57-00C6-406A-87D4-DCF6187E0570}"/>
                </a:ext>
              </a:extLst>
            </p:cNvPr>
            <p:cNvGrpSpPr/>
            <p:nvPr/>
          </p:nvGrpSpPr>
          <p:grpSpPr>
            <a:xfrm>
              <a:off x="4262167" y="130096"/>
              <a:ext cx="4138583" cy="4567287"/>
              <a:chOff x="4262167" y="130096"/>
              <a:chExt cx="4138583" cy="4567287"/>
            </a:xfrm>
          </p:grpSpPr>
          <p:sp>
            <p:nvSpPr>
              <p:cNvPr id="87" name="Oval 86">
                <a:extLst>
                  <a:ext uri="{FF2B5EF4-FFF2-40B4-BE49-F238E27FC236}">
                    <a16:creationId xmlns:a16="http://schemas.microsoft.com/office/drawing/2014/main" id="{48F0F13C-E3DF-454E-AA8F-B6C99D41B4D5}"/>
                  </a:ext>
                </a:extLst>
              </p:cNvPr>
              <p:cNvSpPr/>
              <p:nvPr/>
            </p:nvSpPr>
            <p:spPr>
              <a:xfrm>
                <a:off x="6101195" y="1527412"/>
                <a:ext cx="486805" cy="4859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25">
                <a:extLst>
                  <a:ext uri="{FF2B5EF4-FFF2-40B4-BE49-F238E27FC236}">
                    <a16:creationId xmlns:a16="http://schemas.microsoft.com/office/drawing/2014/main" id="{F325F726-1FC9-4EE8-B950-7D31E4532EE0}"/>
                  </a:ext>
                </a:extLst>
              </p:cNvPr>
              <p:cNvSpPr/>
              <p:nvPr/>
            </p:nvSpPr>
            <p:spPr>
              <a:xfrm>
                <a:off x="5974883" y="2133601"/>
                <a:ext cx="739430" cy="1081947"/>
              </a:xfrm>
              <a:prstGeom prst="roundRect">
                <a:avLst>
                  <a:gd name="adj" fmla="val 249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9559463D-2A69-48DF-A1CF-AF50D0269EA1}"/>
                  </a:ext>
                </a:extLst>
              </p:cNvPr>
              <p:cNvGrpSpPr/>
              <p:nvPr/>
            </p:nvGrpSpPr>
            <p:grpSpPr>
              <a:xfrm>
                <a:off x="6170424" y="130096"/>
                <a:ext cx="348343" cy="1174529"/>
                <a:chOff x="6170424" y="130096"/>
                <a:chExt cx="348343" cy="1174529"/>
              </a:xfrm>
              <a:solidFill>
                <a:schemeClr val="bg1"/>
              </a:solidFill>
            </p:grpSpPr>
            <p:sp>
              <p:nvSpPr>
                <p:cNvPr id="128" name="Oval 127">
                  <a:extLst>
                    <a:ext uri="{FF2B5EF4-FFF2-40B4-BE49-F238E27FC236}">
                      <a16:creationId xmlns:a16="http://schemas.microsoft.com/office/drawing/2014/main" id="{9168FC6C-2065-49B7-9564-87C5C632E2CF}"/>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AAE33EF6-FEEF-42E2-B5A6-04D43D8BB4FD}"/>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54E2D5D9-F3C5-482B-9B32-6B5E7852F2A5}"/>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175DF727-A877-48DD-90B0-2BE0A471E372}"/>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102">
                <a:extLst>
                  <a:ext uri="{FF2B5EF4-FFF2-40B4-BE49-F238E27FC236}">
                    <a16:creationId xmlns:a16="http://schemas.microsoft.com/office/drawing/2014/main" id="{5F501465-3FC7-4D4A-9A07-7C59CA7EC51C}"/>
                  </a:ext>
                </a:extLst>
              </p:cNvPr>
              <p:cNvGrpSpPr/>
              <p:nvPr/>
            </p:nvGrpSpPr>
            <p:grpSpPr>
              <a:xfrm rot="10800000">
                <a:off x="6170135" y="3522854"/>
                <a:ext cx="348343" cy="1174529"/>
                <a:chOff x="6170424" y="130096"/>
                <a:chExt cx="348343" cy="1174529"/>
              </a:xfrm>
              <a:solidFill>
                <a:schemeClr val="accent1"/>
              </a:solidFill>
            </p:grpSpPr>
            <p:sp>
              <p:nvSpPr>
                <p:cNvPr id="124" name="Oval 123">
                  <a:extLst>
                    <a:ext uri="{FF2B5EF4-FFF2-40B4-BE49-F238E27FC236}">
                      <a16:creationId xmlns:a16="http://schemas.microsoft.com/office/drawing/2014/main" id="{279318F6-0662-4D01-93ED-D06866EF028A}"/>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78A296C5-33E3-4171-A491-71D556AF0947}"/>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893B6A26-0654-41DE-B4F7-7068B34BF4D7}"/>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97CB37F4-881D-4C18-9B6A-F6B3652B396E}"/>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83B2D10B-A610-46B5-AD6A-F44876D3856A}"/>
                  </a:ext>
                </a:extLst>
              </p:cNvPr>
              <p:cNvGrpSpPr/>
              <p:nvPr/>
            </p:nvGrpSpPr>
            <p:grpSpPr>
              <a:xfrm rot="3600000">
                <a:off x="7639314" y="974912"/>
                <a:ext cx="348343" cy="1174529"/>
                <a:chOff x="6170424" y="130096"/>
                <a:chExt cx="348343" cy="1174529"/>
              </a:xfrm>
              <a:solidFill>
                <a:schemeClr val="accent1"/>
              </a:solidFill>
            </p:grpSpPr>
            <p:sp>
              <p:nvSpPr>
                <p:cNvPr id="120" name="Oval 119">
                  <a:extLst>
                    <a:ext uri="{FF2B5EF4-FFF2-40B4-BE49-F238E27FC236}">
                      <a16:creationId xmlns:a16="http://schemas.microsoft.com/office/drawing/2014/main" id="{FE65E3E7-395C-4BE5-8315-D849170C63BB}"/>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D5374656-D594-407B-A65E-530637B190F9}"/>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2960781C-61CE-46EE-B173-932ED3074D19}"/>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9C6D4CB3-513E-42FF-89AC-D84AE5A47066}"/>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9A9809CD-24E9-45B4-AEB2-708698BF856A}"/>
                  </a:ext>
                </a:extLst>
              </p:cNvPr>
              <p:cNvGrpSpPr/>
              <p:nvPr/>
            </p:nvGrpSpPr>
            <p:grpSpPr>
              <a:xfrm rot="14400000">
                <a:off x="4700955" y="2671040"/>
                <a:ext cx="348343" cy="1174529"/>
                <a:chOff x="6170424" y="130096"/>
                <a:chExt cx="348343" cy="1174529"/>
              </a:xfrm>
              <a:solidFill>
                <a:schemeClr val="bg1"/>
              </a:solidFill>
            </p:grpSpPr>
            <p:sp>
              <p:nvSpPr>
                <p:cNvPr id="116" name="Oval 115">
                  <a:extLst>
                    <a:ext uri="{FF2B5EF4-FFF2-40B4-BE49-F238E27FC236}">
                      <a16:creationId xmlns:a16="http://schemas.microsoft.com/office/drawing/2014/main" id="{CD868DDF-372D-431E-B74B-63F7F8E6C8A5}"/>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A02AB99A-28A7-464C-810C-CFEF97635495}"/>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A8416556-8163-44A9-A08C-EC0F7A8C25D9}"/>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AC4B3BBF-CC76-432B-B62D-FE573D737989}"/>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BDACE665-B5E5-4ED6-AC2B-FFCD86714B3E}"/>
                  </a:ext>
                </a:extLst>
              </p:cNvPr>
              <p:cNvGrpSpPr/>
              <p:nvPr/>
            </p:nvGrpSpPr>
            <p:grpSpPr>
              <a:xfrm rot="7200000">
                <a:off x="7613331" y="2671292"/>
                <a:ext cx="348343" cy="1174529"/>
                <a:chOff x="6170424" y="130096"/>
                <a:chExt cx="348343" cy="1174529"/>
              </a:xfrm>
              <a:solidFill>
                <a:schemeClr val="bg1"/>
              </a:solidFill>
            </p:grpSpPr>
            <p:sp>
              <p:nvSpPr>
                <p:cNvPr id="112" name="Oval 111">
                  <a:extLst>
                    <a:ext uri="{FF2B5EF4-FFF2-40B4-BE49-F238E27FC236}">
                      <a16:creationId xmlns:a16="http://schemas.microsoft.com/office/drawing/2014/main" id="{4F413A25-C3CB-4228-B1F4-AD523E1AC231}"/>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9DD43EF8-C23D-4E25-8C68-4AB221E6C6DF}"/>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5C7D37EC-FC7C-448B-9A20-9BC70611E267}"/>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71A3E2AC-97A5-4C4D-995A-FF8768DDC67C}"/>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 name="Group 106">
                <a:extLst>
                  <a:ext uri="{FF2B5EF4-FFF2-40B4-BE49-F238E27FC236}">
                    <a16:creationId xmlns:a16="http://schemas.microsoft.com/office/drawing/2014/main" id="{6A4D5E2C-607C-4863-9E92-903DF5F788EE}"/>
                  </a:ext>
                </a:extLst>
              </p:cNvPr>
              <p:cNvGrpSpPr/>
              <p:nvPr/>
            </p:nvGrpSpPr>
            <p:grpSpPr>
              <a:xfrm rot="18000000">
                <a:off x="4675260" y="974662"/>
                <a:ext cx="348343" cy="1174529"/>
                <a:chOff x="6170424" y="130096"/>
                <a:chExt cx="348343" cy="1174529"/>
              </a:xfrm>
              <a:solidFill>
                <a:schemeClr val="accent1"/>
              </a:solidFill>
            </p:grpSpPr>
            <p:sp>
              <p:nvSpPr>
                <p:cNvPr id="108" name="Oval 107">
                  <a:extLst>
                    <a:ext uri="{FF2B5EF4-FFF2-40B4-BE49-F238E27FC236}">
                      <a16:creationId xmlns:a16="http://schemas.microsoft.com/office/drawing/2014/main" id="{E2CBBCC2-F86A-49C0-82A8-6D0C865CE043}"/>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E47825CB-3418-4509-B57E-7BE4CB2E5170}"/>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060929E5-A937-4405-8ECF-8E17CCDF5777}"/>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9567E096-5BB8-40A1-B3F4-73C78E592747}"/>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132" name="Picture 131">
            <a:extLst>
              <a:ext uri="{FF2B5EF4-FFF2-40B4-BE49-F238E27FC236}">
                <a16:creationId xmlns:a16="http://schemas.microsoft.com/office/drawing/2014/main" id="{AE533134-9460-4E26-9F76-F1EC373A56F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74594" y="2009574"/>
            <a:ext cx="720000" cy="715933"/>
          </a:xfrm>
          <a:prstGeom prst="rect">
            <a:avLst/>
          </a:prstGeom>
        </p:spPr>
      </p:pic>
      <p:sp>
        <p:nvSpPr>
          <p:cNvPr id="3" name="Title 2">
            <a:extLst>
              <a:ext uri="{FF2B5EF4-FFF2-40B4-BE49-F238E27FC236}">
                <a16:creationId xmlns:a16="http://schemas.microsoft.com/office/drawing/2014/main" id="{16025062-9EC8-4F73-8ED3-AC2058E31656}"/>
              </a:ext>
            </a:extLst>
          </p:cNvPr>
          <p:cNvSpPr>
            <a:spLocks noGrp="1"/>
          </p:cNvSpPr>
          <p:nvPr>
            <p:ph type="title"/>
          </p:nvPr>
        </p:nvSpPr>
        <p:spPr/>
        <p:txBody>
          <a:bodyPr/>
          <a:lstStyle/>
          <a:p>
            <a:pPr algn="ctr"/>
            <a:r>
              <a:rPr lang="en-GB" dirty="0"/>
              <a:t>Why Solution Support for environments </a:t>
            </a:r>
            <a:br>
              <a:rPr lang="en-GB" dirty="0"/>
            </a:br>
            <a:r>
              <a:rPr lang="en-GB" dirty="0"/>
              <a:t>with only Cisco products?</a:t>
            </a:r>
            <a:endParaRPr lang="en-US" dirty="0"/>
          </a:p>
        </p:txBody>
      </p:sp>
    </p:spTree>
    <p:extLst>
      <p:ext uri="{BB962C8B-B14F-4D97-AF65-F5344CB8AC3E}">
        <p14:creationId xmlns:p14="http://schemas.microsoft.com/office/powerpoint/2010/main" val="290055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C6F9315-3FE1-9A40-B870-46E273A728F8}"/>
              </a:ext>
            </a:extLst>
          </p:cNvPr>
          <p:cNvGrpSpPr/>
          <p:nvPr/>
        </p:nvGrpSpPr>
        <p:grpSpPr>
          <a:xfrm>
            <a:off x="6058570" y="1508201"/>
            <a:ext cx="2960417" cy="384089"/>
            <a:chOff x="5830445" y="1529585"/>
            <a:chExt cx="2960417" cy="384089"/>
          </a:xfrm>
        </p:grpSpPr>
        <p:sp>
          <p:nvSpPr>
            <p:cNvPr id="4" name="Rectangle: Top Corners Rounded 3">
              <a:extLst>
                <a:ext uri="{FF2B5EF4-FFF2-40B4-BE49-F238E27FC236}">
                  <a16:creationId xmlns:a16="http://schemas.microsoft.com/office/drawing/2014/main" id="{6270CDB4-A47F-49FD-B924-88FC9E3B5172}"/>
                </a:ext>
              </a:extLst>
            </p:cNvPr>
            <p:cNvSpPr/>
            <p:nvPr/>
          </p:nvSpPr>
          <p:spPr>
            <a:xfrm>
              <a:off x="7780015" y="1529619"/>
              <a:ext cx="1010847" cy="384055"/>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endParaRPr kumimoji="0" lang="en-US" sz="11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21" name="Rectangle: Top Corners Rounded 20">
              <a:extLst>
                <a:ext uri="{FF2B5EF4-FFF2-40B4-BE49-F238E27FC236}">
                  <a16:creationId xmlns:a16="http://schemas.microsoft.com/office/drawing/2014/main" id="{3158638A-9E6B-437E-8122-5E23936B0079}"/>
                </a:ext>
              </a:extLst>
            </p:cNvPr>
            <p:cNvSpPr/>
            <p:nvPr/>
          </p:nvSpPr>
          <p:spPr>
            <a:xfrm>
              <a:off x="5830445" y="1529585"/>
              <a:ext cx="974785" cy="384055"/>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endParaRPr kumimoji="0" lang="en-US" sz="11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24" name="Rectangle: Top Corners Rounded 20">
              <a:extLst>
                <a:ext uri="{FF2B5EF4-FFF2-40B4-BE49-F238E27FC236}">
                  <a16:creationId xmlns:a16="http://schemas.microsoft.com/office/drawing/2014/main" id="{7453F6FE-2B86-074F-8D53-95131589833C}"/>
                </a:ext>
              </a:extLst>
            </p:cNvPr>
            <p:cNvSpPr/>
            <p:nvPr/>
          </p:nvSpPr>
          <p:spPr>
            <a:xfrm>
              <a:off x="6805230" y="1529602"/>
              <a:ext cx="974785" cy="384055"/>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endParaRPr kumimoji="0" lang="en-US" sz="11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grpSp>
      <p:sp>
        <p:nvSpPr>
          <p:cNvPr id="2" name="Title 1">
            <a:extLst>
              <a:ext uri="{FF2B5EF4-FFF2-40B4-BE49-F238E27FC236}">
                <a16:creationId xmlns:a16="http://schemas.microsoft.com/office/drawing/2014/main" id="{5F687A8B-8506-3A48-8952-7E5A286A95FA}"/>
              </a:ext>
            </a:extLst>
          </p:cNvPr>
          <p:cNvSpPr>
            <a:spLocks noGrp="1"/>
          </p:cNvSpPr>
          <p:nvPr>
            <p:ph type="title"/>
          </p:nvPr>
        </p:nvSpPr>
        <p:spPr/>
        <p:txBody>
          <a:bodyPr/>
          <a:lstStyle/>
          <a:p>
            <a:pPr algn="ctr"/>
            <a:r>
              <a:rPr lang="en-US" dirty="0">
                <a:sym typeface="Arial"/>
              </a:rPr>
              <a:t>Solution Support incremental </a:t>
            </a:r>
            <a:r>
              <a:rPr lang="en-US" dirty="0"/>
              <a:t>v</a:t>
            </a:r>
            <a:r>
              <a:rPr lang="en-US" dirty="0">
                <a:sym typeface="Arial"/>
              </a:rPr>
              <a:t>alue </a:t>
            </a:r>
          </a:p>
        </p:txBody>
      </p:sp>
      <p:graphicFrame>
        <p:nvGraphicFramePr>
          <p:cNvPr id="6" name="Table 5">
            <a:extLst>
              <a:ext uri="{FF2B5EF4-FFF2-40B4-BE49-F238E27FC236}">
                <a16:creationId xmlns:a16="http://schemas.microsoft.com/office/drawing/2014/main" id="{3A104345-1918-314B-B9E1-711864587409}"/>
              </a:ext>
            </a:extLst>
          </p:cNvPr>
          <p:cNvGraphicFramePr>
            <a:graphicFrameLocks noGrp="1"/>
          </p:cNvGraphicFramePr>
          <p:nvPr/>
        </p:nvGraphicFramePr>
        <p:xfrm>
          <a:off x="106157" y="1523586"/>
          <a:ext cx="8912830" cy="2955186"/>
        </p:xfrm>
        <a:graphic>
          <a:graphicData uri="http://schemas.openxmlformats.org/drawingml/2006/table">
            <a:tbl>
              <a:tblPr firstRow="1" bandRow="1">
                <a:tableStyleId>{C083E6E3-FA7D-4D7B-A595-EF9225AFEA82}</a:tableStyleId>
              </a:tblPr>
              <a:tblGrid>
                <a:gridCol w="858187">
                  <a:extLst>
                    <a:ext uri="{9D8B030D-6E8A-4147-A177-3AD203B41FA5}">
                      <a16:colId xmlns:a16="http://schemas.microsoft.com/office/drawing/2014/main" val="3981020319"/>
                    </a:ext>
                  </a:extLst>
                </a:gridCol>
                <a:gridCol w="5086462">
                  <a:extLst>
                    <a:ext uri="{9D8B030D-6E8A-4147-A177-3AD203B41FA5}">
                      <a16:colId xmlns:a16="http://schemas.microsoft.com/office/drawing/2014/main" val="1525179061"/>
                    </a:ext>
                  </a:extLst>
                </a:gridCol>
                <a:gridCol w="975049">
                  <a:extLst>
                    <a:ext uri="{9D8B030D-6E8A-4147-A177-3AD203B41FA5}">
                      <a16:colId xmlns:a16="http://schemas.microsoft.com/office/drawing/2014/main" val="3629302721"/>
                    </a:ext>
                  </a:extLst>
                </a:gridCol>
                <a:gridCol w="979714">
                  <a:extLst>
                    <a:ext uri="{9D8B030D-6E8A-4147-A177-3AD203B41FA5}">
                      <a16:colId xmlns:a16="http://schemas.microsoft.com/office/drawing/2014/main" val="3620736136"/>
                    </a:ext>
                  </a:extLst>
                </a:gridCol>
                <a:gridCol w="1013418">
                  <a:extLst>
                    <a:ext uri="{9D8B030D-6E8A-4147-A177-3AD203B41FA5}">
                      <a16:colId xmlns:a16="http://schemas.microsoft.com/office/drawing/2014/main" val="848643142"/>
                    </a:ext>
                  </a:extLst>
                </a:gridCol>
              </a:tblGrid>
              <a:tr h="361500">
                <a:tc>
                  <a:txBody>
                    <a:bodyPr/>
                    <a:lstStyle/>
                    <a:p>
                      <a:endParaRPr lang="en-US" sz="1000" dirty="0">
                        <a:latin typeface="CiscoSansTT" panose="020B0503020201020303" pitchFamily="34" charset="0"/>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iscoSansTT" panose="020B0503020201020303" pitchFamily="34" charset="0"/>
                        <a:cs typeface="CiscoSansTT" panose="020B0503020201020303" pitchFamily="34" charset="0"/>
                      </a:endParaRPr>
                    </a:p>
                  </a:txBody>
                  <a:tcPr marL="72000" marR="72000" marT="0"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i="0" dirty="0">
                          <a:solidFill>
                            <a:schemeClr val="bg1"/>
                          </a:solidFill>
                          <a:latin typeface="+mn-lt"/>
                          <a:cs typeface="CiscoSansTT" panose="020B0503020201020303" pitchFamily="34" charset="0"/>
                        </a:rPr>
                        <a:t>Smart Net Total Care®</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i="0" dirty="0">
                          <a:solidFill>
                            <a:schemeClr val="bg1"/>
                          </a:solidFill>
                          <a:latin typeface="+mn-lt"/>
                          <a:cs typeface="CiscoSansTT" panose="020B0503020201020303" pitchFamily="34" charset="0"/>
                        </a:rPr>
                        <a:t>Software Support Basic</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i="0" dirty="0">
                          <a:solidFill>
                            <a:schemeClr val="bg1"/>
                          </a:solidFill>
                          <a:latin typeface="+mn-lt"/>
                          <a:cs typeface="CiscoSansTT" panose="020B0503020201020303" pitchFamily="34" charset="0"/>
                        </a:rPr>
                        <a:t>Solution Support</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4307242"/>
                  </a:ext>
                </a:extLst>
              </a:tr>
              <a:tr h="267778">
                <a:tc rowSpan="2">
                  <a:txBody>
                    <a:bodyPr/>
                    <a:lstStyle/>
                    <a:p>
                      <a:pPr algn="l"/>
                      <a:r>
                        <a:rPr lang="en-US" sz="1000" b="1" dirty="0">
                          <a:solidFill>
                            <a:schemeClr val="tx1"/>
                          </a:solidFill>
                          <a:latin typeface="+mn-lt"/>
                          <a:cs typeface="CiscoSansTT" panose="020B0503020201020303" pitchFamily="34" charset="0"/>
                        </a:rPr>
                        <a:t>Basics</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6F9"/>
                    </a:solidFill>
                  </a:tcPr>
                </a:tc>
                <a:tc>
                  <a:txBody>
                    <a:bodyPr/>
                    <a:lstStyle/>
                    <a:p>
                      <a:r>
                        <a:rPr lang="en-US" sz="900" dirty="0">
                          <a:solidFill>
                            <a:schemeClr val="bg2"/>
                          </a:solidFill>
                          <a:latin typeface="+mn-lt"/>
                          <a:cs typeface="CiscoSansTT" panose="020B0503020201020303" pitchFamily="34" charset="0"/>
                        </a:rPr>
                        <a:t>24x7 access to award-winning TAC  </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solidFill>
                          <a:schemeClr val="tx1"/>
                        </a:solidFill>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solidFill>
                          <a:schemeClr val="tx1"/>
                        </a:solidFill>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900" dirty="0">
                        <a:solidFill>
                          <a:schemeClr val="tx1"/>
                        </a:solidFill>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4347624"/>
                  </a:ext>
                </a:extLst>
              </a:tr>
              <a:tr h="220915">
                <a:tc vMerge="1">
                  <a:txBody>
                    <a:bodyPr/>
                    <a:lstStyle/>
                    <a:p>
                      <a:endParaRPr lang="en-US" sz="1050" dirty="0">
                        <a:solidFill>
                          <a:srgbClr val="282828"/>
                        </a:solidFill>
                        <a:latin typeface="+mn-lt"/>
                        <a:cs typeface="CiscoSansTT" panose="020B0503020201020303" pitchFamily="34" charset="0"/>
                      </a:endParaRPr>
                    </a:p>
                  </a:txBody>
                  <a:tcP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dirty="0">
                          <a:solidFill>
                            <a:schemeClr val="bg2"/>
                          </a:solidFill>
                          <a:latin typeface="+mn-lt"/>
                          <a:cs typeface="CiscoSansTT" panose="020B0503020201020303" pitchFamily="34" charset="0"/>
                        </a:rPr>
                        <a:t>Advance hardware replacement (with service level options) + OS updates</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latin typeface="+mn-lt"/>
                          <a:cs typeface="CiscoSansTT" panose="020B0503020201020303" pitchFamily="34" charset="0"/>
                        </a:rPr>
                        <a:t> </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0768491"/>
                  </a:ext>
                </a:extLst>
              </a:tr>
              <a:tr h="220915">
                <a:tc rowSpan="3">
                  <a:txBody>
                    <a:bodyPr/>
                    <a:lstStyle/>
                    <a:p>
                      <a:pPr algn="l"/>
                      <a:r>
                        <a:rPr lang="en-US" sz="1000" b="1" dirty="0">
                          <a:solidFill>
                            <a:schemeClr val="tx1"/>
                          </a:solidFill>
                          <a:latin typeface="+mn-lt"/>
                          <a:cs typeface="CiscoSansTT" panose="020B0503020201020303" pitchFamily="34" charset="0"/>
                        </a:rPr>
                        <a:t>Priority</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6F9"/>
                    </a:solidFill>
                  </a:tcPr>
                </a:tc>
                <a:tc>
                  <a:txBody>
                    <a:bodyPr/>
                    <a:lstStyle/>
                    <a:p>
                      <a:r>
                        <a:rPr lang="en-US" sz="900" strike="noStrike" dirty="0">
                          <a:solidFill>
                            <a:schemeClr val="bg2"/>
                          </a:solidFill>
                          <a:latin typeface="+mn-lt"/>
                          <a:cs typeface="CiscoSansTT" panose="020B0503020201020303" pitchFamily="34" charset="0"/>
                        </a:rPr>
                        <a:t>Service  response objective for high severity cases</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latin typeface="+mn-lt"/>
                          <a:cs typeface="CiscoSansTT" panose="020B0503020201020303" pitchFamily="34" charset="0"/>
                        </a:rPr>
                        <a:t>60 minutes</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solidFill>
                            <a:schemeClr val="tx1"/>
                          </a:solidFill>
                          <a:latin typeface="+mn-lt"/>
                          <a:cs typeface="CiscoSansTT" panose="020B0503020201020303" pitchFamily="34" charset="0"/>
                        </a:rPr>
                        <a:t>60 minutes</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b="0" i="0" u="none" strike="noStrike" kern="1200" cap="none" spc="0" normalizeH="0" baseline="0" noProof="0" dirty="0">
                          <a:ln>
                            <a:noFill/>
                          </a:ln>
                          <a:solidFill>
                            <a:schemeClr val="accent1"/>
                          </a:solidFill>
                          <a:effectLst/>
                          <a:uLnTx/>
                          <a:uFillTx/>
                          <a:latin typeface="+mn-lt"/>
                          <a:ea typeface="+mn-ea"/>
                          <a:cs typeface="CiscoSansTT" panose="020B0503020201020303" pitchFamily="34" charset="0"/>
                        </a:rPr>
                        <a:t>30 minutes </a:t>
                      </a:r>
                      <a:endParaRPr lang="en-US" sz="900" dirty="0">
                        <a:solidFill>
                          <a:schemeClr val="accent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836669"/>
                  </a:ext>
                </a:extLst>
              </a:tr>
              <a:tr h="220915">
                <a:tc vMerge="1">
                  <a:txBody>
                    <a:bodyPr/>
                    <a:lstStyle/>
                    <a:p>
                      <a:endParaRPr lang="en-US" sz="1050" dirty="0">
                        <a:solidFill>
                          <a:srgbClr val="282828"/>
                        </a:solidFill>
                        <a:latin typeface="+mn-lt"/>
                        <a:cs typeface="CiscoSansTT" panose="020B0503020201020303" pitchFamily="34" charset="0"/>
                      </a:endParaRPr>
                    </a:p>
                  </a:txBody>
                  <a:tcP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00" dirty="0">
                          <a:solidFill>
                            <a:schemeClr val="bg2"/>
                          </a:solidFill>
                          <a:latin typeface="+mn-lt"/>
                          <a:cs typeface="CiscoSansTT" panose="020B0503020201020303" pitchFamily="34" charset="0"/>
                        </a:rPr>
                        <a:t>Prioritized case handling</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0002745"/>
                  </a:ext>
                </a:extLst>
              </a:tr>
              <a:tr h="220915">
                <a:tc vMerge="1">
                  <a:txBody>
                    <a:bodyPr/>
                    <a:lstStyle/>
                    <a:p>
                      <a:endParaRPr lang="en-US" sz="1050" dirty="0">
                        <a:solidFill>
                          <a:srgbClr val="282828"/>
                        </a:solidFill>
                        <a:latin typeface="+mn-lt"/>
                        <a:cs typeface="CiscoSansTT" panose="020B0503020201020303" pitchFamily="34" charset="0"/>
                      </a:endParaRPr>
                    </a:p>
                  </a:txBody>
                  <a:tcP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00" dirty="0">
                          <a:solidFill>
                            <a:schemeClr val="bg2"/>
                          </a:solidFill>
                          <a:latin typeface="+mn-lt"/>
                          <a:cs typeface="CiscoSansTT" panose="020B0503020201020303" pitchFamily="34" charset="0"/>
                        </a:rPr>
                        <a:t>No triage required to open a case</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5760898"/>
                  </a:ext>
                </a:extLst>
              </a:tr>
              <a:tr h="220915">
                <a:tc rowSpan="2">
                  <a:txBody>
                    <a:bodyPr/>
                    <a:lstStyle/>
                    <a:p>
                      <a:pPr algn="l"/>
                      <a:r>
                        <a:rPr lang="en-US" sz="1000" b="1" dirty="0">
                          <a:solidFill>
                            <a:schemeClr val="tx1"/>
                          </a:solidFill>
                          <a:latin typeface="+mn-lt"/>
                          <a:cs typeface="CiscoSansTT" panose="020B0503020201020303" pitchFamily="34" charset="0"/>
                        </a:rPr>
                        <a:t>Expertise</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6F9"/>
                    </a:solid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00" dirty="0">
                          <a:solidFill>
                            <a:schemeClr val="bg2"/>
                          </a:solidFill>
                          <a:latin typeface="+mn-lt"/>
                          <a:cs typeface="CiscoSansTT" panose="020B0503020201020303" pitchFamily="34" charset="0"/>
                        </a:rPr>
                        <a:t>Architecture expertise (Cisco and Solution Support Alliance Partner hardware and software)</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1"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1"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1"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5187870"/>
                  </a:ext>
                </a:extLst>
              </a:tr>
              <a:tr h="220915">
                <a:tc vMerge="1">
                  <a:txBody>
                    <a:bodyPr/>
                    <a:lstStyle/>
                    <a:p>
                      <a:pPr algn="l"/>
                      <a:endParaRPr lang="en-US" sz="1000" b="1"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6F9"/>
                    </a:solid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00" dirty="0">
                          <a:solidFill>
                            <a:schemeClr val="bg2"/>
                          </a:solidFill>
                          <a:latin typeface="+mn-lt"/>
                          <a:cs typeface="CiscoSansTT" panose="020B0503020201020303" pitchFamily="34" charset="0"/>
                        </a:rPr>
                        <a:t>Broad solution view to identify any known issues beyond original case scope and addressing</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1"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1"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b="1"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3273812"/>
                  </a:ext>
                </a:extLst>
              </a:tr>
              <a:tr h="220915">
                <a:tc rowSpan="4">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mn-lt"/>
                          <a:cs typeface="CiscoSansTT" panose="020B0503020201020303" pitchFamily="34" charset="0"/>
                        </a:rPr>
                        <a:t>Efficiency</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6F9"/>
                    </a:solidFill>
                  </a:tcPr>
                </a:tc>
                <a:tc>
                  <a:txBody>
                    <a:bodyPr/>
                    <a:lstStyle/>
                    <a:p>
                      <a:r>
                        <a:rPr lang="en-US" sz="900" dirty="0">
                          <a:solidFill>
                            <a:schemeClr val="bg2"/>
                          </a:solidFill>
                        </a:rPr>
                        <a:t>Primary point of contact centralizing support across a solution deployment</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7048708"/>
                  </a:ext>
                </a:extLst>
              </a:tr>
              <a:tr h="279294">
                <a:tc vMerge="1">
                  <a:txBody>
                    <a:bodyPr/>
                    <a:lstStyle/>
                    <a:p>
                      <a:pPr algn="ctr"/>
                      <a:endParaRPr lang="en-US" sz="1050" b="1" dirty="0">
                        <a:solidFill>
                          <a:srgbClr val="282828"/>
                        </a:solidFill>
                        <a:latin typeface="CiscoSansTT" panose="020B0503020201020303" pitchFamily="34" charset="0"/>
                        <a:cs typeface="CiscoSansTT" panose="020B0503020201020303" pitchFamily="34" charset="0"/>
                      </a:endParaRPr>
                    </a:p>
                  </a:txBody>
                  <a:tcPr anchor="ct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00" dirty="0">
                          <a:solidFill>
                            <a:schemeClr val="bg2"/>
                          </a:solidFill>
                          <a:latin typeface="+mn-lt"/>
                          <a:cs typeface="CiscoSansTT" panose="020B0503020201020303" pitchFamily="34" charset="0"/>
                        </a:rPr>
                        <a:t>Product support team coordination (Cisco and Solution Support Alliance Partners)</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859563"/>
                  </a:ext>
                </a:extLst>
              </a:tr>
              <a:tr h="220915">
                <a:tc vMerge="1">
                  <a:txBody>
                    <a:bodyPr/>
                    <a:lstStyle/>
                    <a:p>
                      <a:endParaRPr lang="en-US"/>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00" dirty="0">
                          <a:solidFill>
                            <a:schemeClr val="bg2"/>
                          </a:solidFill>
                          <a:latin typeface="+mn-lt"/>
                          <a:cs typeface="CiscoSansTT" panose="020B0503020201020303" pitchFamily="34" charset="0"/>
                        </a:rPr>
                        <a:t>Accountability for multiproduct, multivendor case management to resolution</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3175" cap="flat" cmpd="sng" algn="ctr">
                      <a:solidFill>
                        <a:schemeClr val="tx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9306132"/>
                  </a:ext>
                </a:extLst>
              </a:tr>
              <a:tr h="279294">
                <a:tc vMerge="1">
                  <a:txBody>
                    <a:bodyPr/>
                    <a:lstStyle/>
                    <a:p>
                      <a:endParaRPr lang="en-US" sz="1050" dirty="0">
                        <a:solidFill>
                          <a:srgbClr val="282828"/>
                        </a:solidFill>
                        <a:latin typeface="+mn-lt"/>
                        <a:cs typeface="CiscoSansTT" panose="020B0503020201020303" pitchFamily="34" charset="0"/>
                      </a:endParaRPr>
                    </a:p>
                  </a:txBody>
                  <a:tcP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00" dirty="0">
                          <a:solidFill>
                            <a:schemeClr val="bg2"/>
                          </a:solidFill>
                          <a:latin typeface="+mn-lt"/>
                          <a:cs typeface="CiscoSansTT" panose="020B0503020201020303" pitchFamily="34" charset="0"/>
                        </a:rPr>
                        <a:t>Virtual Spaces on Webex Teams instant messaging contact preference for low severity cases</a:t>
                      </a: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1602408"/>
                  </a:ext>
                </a:extLst>
              </a:tr>
            </a:tbl>
          </a:graphicData>
        </a:graphic>
      </p:graphicFrame>
      <p:sp>
        <p:nvSpPr>
          <p:cNvPr id="3" name="TextBox 2">
            <a:extLst>
              <a:ext uri="{FF2B5EF4-FFF2-40B4-BE49-F238E27FC236}">
                <a16:creationId xmlns:a16="http://schemas.microsoft.com/office/drawing/2014/main" id="{D3CBD9F9-B570-2149-9C26-7D757D3F6C68}"/>
              </a:ext>
            </a:extLst>
          </p:cNvPr>
          <p:cNvSpPr txBox="1"/>
          <p:nvPr/>
        </p:nvSpPr>
        <p:spPr>
          <a:xfrm>
            <a:off x="659959" y="994231"/>
            <a:ext cx="8006174" cy="430887"/>
          </a:xfrm>
          <a:prstGeom prst="rect">
            <a:avLst/>
          </a:prstGeom>
          <a:noFill/>
        </p:spPr>
        <p:txBody>
          <a:bodyPr wrap="squar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BCEB"/>
                </a:solidFill>
                <a:effectLst/>
                <a:uLnTx/>
                <a:uFillTx/>
                <a:latin typeface="CiscoSansTT ExtraLight"/>
                <a:ea typeface="ＭＳ Ｐゴシック" charset="0"/>
                <a:cs typeface="Arial"/>
                <a:sym typeface="Arial"/>
              </a:rPr>
              <a:t>Cisco</a:t>
            </a:r>
            <a:r>
              <a:rPr kumimoji="0" lang="en-US" sz="1100" b="0" i="0" u="none" strike="noStrike" kern="1200" cap="none" spc="0" normalizeH="0" baseline="30000" noProof="0" dirty="0">
                <a:ln>
                  <a:noFill/>
                </a:ln>
                <a:solidFill>
                  <a:srgbClr val="00BCEB"/>
                </a:solidFill>
                <a:effectLst/>
                <a:uLnTx/>
                <a:uFillTx/>
                <a:latin typeface="CiscoSansTT ExtraLight"/>
                <a:ea typeface="ＭＳ Ｐゴシック" charset="0"/>
                <a:cs typeface="Arial"/>
                <a:sym typeface="Arial"/>
              </a:rPr>
              <a:t>®</a:t>
            </a:r>
            <a:r>
              <a:rPr kumimoji="0" lang="en-US" sz="1100" b="0" i="0" u="none" strike="noStrike" kern="1200" cap="none" spc="0" normalizeH="0" baseline="0" noProof="0" dirty="0">
                <a:ln>
                  <a:noFill/>
                </a:ln>
                <a:solidFill>
                  <a:srgbClr val="00BCEB"/>
                </a:solidFill>
                <a:effectLst/>
                <a:uLnTx/>
                <a:uFillTx/>
                <a:latin typeface="CiscoSansTT ExtraLight"/>
                <a:ea typeface="ＭＳ Ｐゴシック" charset="0"/>
                <a:cs typeface="Arial"/>
                <a:sym typeface="Arial"/>
              </a:rPr>
              <a:t> Smart Net Total Care</a:t>
            </a:r>
            <a:r>
              <a:rPr kumimoji="0" lang="en-US" sz="1100" b="0" i="0" u="none" strike="noStrike" kern="1200" cap="none" spc="0" normalizeH="0" baseline="30000" noProof="0" dirty="0">
                <a:ln>
                  <a:noFill/>
                </a:ln>
                <a:solidFill>
                  <a:srgbClr val="00BCEB"/>
                </a:solidFill>
                <a:effectLst/>
                <a:uLnTx/>
                <a:uFillTx/>
                <a:latin typeface="CiscoSansTT ExtraLight"/>
                <a:ea typeface="ＭＳ Ｐゴシック" charset="0"/>
                <a:cs typeface="Arial"/>
                <a:sym typeface="Arial"/>
              </a:rPr>
              <a:t>®</a:t>
            </a:r>
            <a:r>
              <a:rPr kumimoji="0" lang="en-US" sz="1100" b="0" i="0" u="none" strike="noStrike" kern="1200" cap="none" spc="0" normalizeH="0" baseline="0" noProof="0" dirty="0">
                <a:ln>
                  <a:noFill/>
                </a:ln>
                <a:solidFill>
                  <a:srgbClr val="00BCEB"/>
                </a:solidFill>
                <a:effectLst/>
                <a:uLnTx/>
                <a:uFillTx/>
                <a:latin typeface="CiscoSansTT ExtraLight"/>
                <a:ea typeface="ＭＳ Ｐゴシック" charset="0"/>
                <a:cs typeface="Arial"/>
                <a:sym typeface="Arial"/>
              </a:rPr>
              <a:t> and Software Support Basic is included in the purchase of Solution Support</a:t>
            </a:r>
            <a:r>
              <a:rPr lang="en-US" sz="1100" kern="1200" dirty="0">
                <a:solidFill>
                  <a:srgbClr val="00BCEB"/>
                </a:solidFill>
                <a:latin typeface="CiscoSansTT ExtraLight"/>
                <a:ea typeface="ＭＳ Ｐゴシック" charset="0"/>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BCEB"/>
                </a:solidFill>
                <a:effectLst/>
                <a:uLnTx/>
                <a:uFillTx/>
                <a:latin typeface="CiscoSansTT ExtraLight"/>
                <a:ea typeface="ＭＳ Ｐゴシック" charset="0"/>
                <a:cs typeface="Arial"/>
                <a:sym typeface="Arial"/>
              </a:rPr>
              <a:t>You </a:t>
            </a:r>
            <a:r>
              <a:rPr kumimoji="0" lang="en-US" sz="1100" b="0" i="0" u="none" strike="noStrike" kern="1200" cap="none" spc="0" normalizeH="0" baseline="0" noProof="0" dirty="0">
                <a:ln>
                  <a:noFill/>
                </a:ln>
                <a:solidFill>
                  <a:srgbClr val="00BCEB"/>
                </a:solidFill>
                <a:effectLst/>
                <a:uLnTx/>
                <a:uFillTx/>
                <a:latin typeface="CiscoSansTT ExtraLight"/>
                <a:ea typeface="ＭＳ Ｐゴシック" charset="0"/>
                <a:cs typeface="CiscoSansTT" panose="020B0503020201020303" pitchFamily="34" charset="0"/>
                <a:sym typeface="Arial"/>
              </a:rPr>
              <a:t>retain their service features </a:t>
            </a:r>
            <a:r>
              <a:rPr kumimoji="0" lang="en-US" sz="1100" b="1" i="0" u="none" strike="noStrike" kern="1200" cap="none" spc="0" normalizeH="0" baseline="0" noProof="0" dirty="0">
                <a:ln>
                  <a:noFill/>
                </a:ln>
                <a:solidFill>
                  <a:srgbClr val="00BCEB"/>
                </a:solidFill>
                <a:effectLst/>
                <a:uLnTx/>
                <a:uFillTx/>
                <a:latin typeface="CiscoSansTT" panose="020B0503020201020303" pitchFamily="34" charset="0"/>
                <a:ea typeface="ＭＳ Ｐゴシック" charset="0"/>
                <a:cs typeface="CiscoSansTT" panose="020B0503020201020303" pitchFamily="34" charset="0"/>
                <a:sym typeface="Arial"/>
              </a:rPr>
              <a:t>plus</a:t>
            </a:r>
            <a:r>
              <a:rPr kumimoji="0" lang="en-US" sz="1100" b="0" i="0" u="none" strike="noStrike" kern="1200" cap="none" spc="0" normalizeH="0" baseline="0" noProof="0" dirty="0">
                <a:ln>
                  <a:noFill/>
                </a:ln>
                <a:solidFill>
                  <a:srgbClr val="00BCEB"/>
                </a:solidFill>
                <a:effectLst/>
                <a:uLnTx/>
                <a:uFillTx/>
                <a:latin typeface="CiscoSansTT ExtraLight"/>
                <a:ea typeface="ＭＳ Ｐゴシック" charset="0"/>
                <a:cs typeface="Arial"/>
                <a:sym typeface="Arial"/>
              </a:rPr>
              <a:t> get features purpose-built for multiproduct, multivendor issues in a solution ecosystem.</a:t>
            </a:r>
          </a:p>
        </p:txBody>
      </p:sp>
      <p:sp>
        <p:nvSpPr>
          <p:cNvPr id="8" name="Oval 7">
            <a:extLst>
              <a:ext uri="{FF2B5EF4-FFF2-40B4-BE49-F238E27FC236}">
                <a16:creationId xmlns:a16="http://schemas.microsoft.com/office/drawing/2014/main" id="{CB932526-2BE8-984A-AE5C-FC459B5773C9}"/>
              </a:ext>
            </a:extLst>
          </p:cNvPr>
          <p:cNvSpPr/>
          <p:nvPr/>
        </p:nvSpPr>
        <p:spPr>
          <a:xfrm>
            <a:off x="6509962" y="2003713"/>
            <a:ext cx="72000" cy="7200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10" name="Oval 9">
            <a:extLst>
              <a:ext uri="{FF2B5EF4-FFF2-40B4-BE49-F238E27FC236}">
                <a16:creationId xmlns:a16="http://schemas.microsoft.com/office/drawing/2014/main" id="{3B910BFF-3889-E94E-88AD-1B896F4960E4}"/>
              </a:ext>
            </a:extLst>
          </p:cNvPr>
          <p:cNvSpPr/>
          <p:nvPr/>
        </p:nvSpPr>
        <p:spPr>
          <a:xfrm>
            <a:off x="6509962" y="2228442"/>
            <a:ext cx="72000" cy="7200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11" name="Oval 10">
            <a:extLst>
              <a:ext uri="{FF2B5EF4-FFF2-40B4-BE49-F238E27FC236}">
                <a16:creationId xmlns:a16="http://schemas.microsoft.com/office/drawing/2014/main" id="{D4A5110A-1915-2F4C-BBCC-541A3949EF40}"/>
              </a:ext>
            </a:extLst>
          </p:cNvPr>
          <p:cNvSpPr/>
          <p:nvPr/>
        </p:nvSpPr>
        <p:spPr>
          <a:xfrm>
            <a:off x="8464881" y="1985559"/>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12" name="Oval 11">
            <a:extLst>
              <a:ext uri="{FF2B5EF4-FFF2-40B4-BE49-F238E27FC236}">
                <a16:creationId xmlns:a16="http://schemas.microsoft.com/office/drawing/2014/main" id="{C5F08A8C-FCD2-B243-AC0F-3E8737EA11F6}"/>
              </a:ext>
            </a:extLst>
          </p:cNvPr>
          <p:cNvSpPr/>
          <p:nvPr/>
        </p:nvSpPr>
        <p:spPr>
          <a:xfrm>
            <a:off x="8464881" y="2221284"/>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13" name="Oval 12">
            <a:extLst>
              <a:ext uri="{FF2B5EF4-FFF2-40B4-BE49-F238E27FC236}">
                <a16:creationId xmlns:a16="http://schemas.microsoft.com/office/drawing/2014/main" id="{7BF3D284-AE58-6A45-B601-24F24D7AC45D}"/>
              </a:ext>
            </a:extLst>
          </p:cNvPr>
          <p:cNvSpPr/>
          <p:nvPr/>
        </p:nvSpPr>
        <p:spPr>
          <a:xfrm>
            <a:off x="8462469" y="3133053"/>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16" name="Oval 15">
            <a:extLst>
              <a:ext uri="{FF2B5EF4-FFF2-40B4-BE49-F238E27FC236}">
                <a16:creationId xmlns:a16="http://schemas.microsoft.com/office/drawing/2014/main" id="{BF7E9BAF-182E-AA4E-AC9E-003A7D8B902C}"/>
              </a:ext>
            </a:extLst>
          </p:cNvPr>
          <p:cNvSpPr/>
          <p:nvPr/>
        </p:nvSpPr>
        <p:spPr>
          <a:xfrm>
            <a:off x="8462469" y="2680932"/>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17" name="Oval 16">
            <a:extLst>
              <a:ext uri="{FF2B5EF4-FFF2-40B4-BE49-F238E27FC236}">
                <a16:creationId xmlns:a16="http://schemas.microsoft.com/office/drawing/2014/main" id="{9E070A73-B44E-B445-978E-AB2D33A75D96}"/>
              </a:ext>
            </a:extLst>
          </p:cNvPr>
          <p:cNvSpPr/>
          <p:nvPr/>
        </p:nvSpPr>
        <p:spPr>
          <a:xfrm>
            <a:off x="8462469" y="2910786"/>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18" name="Oval 17">
            <a:extLst>
              <a:ext uri="{FF2B5EF4-FFF2-40B4-BE49-F238E27FC236}">
                <a16:creationId xmlns:a16="http://schemas.microsoft.com/office/drawing/2014/main" id="{61E4B73A-59B3-9240-88AE-03ECAF070A8C}"/>
              </a:ext>
            </a:extLst>
          </p:cNvPr>
          <p:cNvSpPr/>
          <p:nvPr/>
        </p:nvSpPr>
        <p:spPr>
          <a:xfrm>
            <a:off x="8462469" y="3368778"/>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19" name="Oval 18">
            <a:extLst>
              <a:ext uri="{FF2B5EF4-FFF2-40B4-BE49-F238E27FC236}">
                <a16:creationId xmlns:a16="http://schemas.microsoft.com/office/drawing/2014/main" id="{D7700078-5673-6743-AAC7-F58566AD305A}"/>
              </a:ext>
            </a:extLst>
          </p:cNvPr>
          <p:cNvSpPr/>
          <p:nvPr/>
        </p:nvSpPr>
        <p:spPr>
          <a:xfrm>
            <a:off x="8462469" y="3603944"/>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20" name="Oval 19">
            <a:extLst>
              <a:ext uri="{FF2B5EF4-FFF2-40B4-BE49-F238E27FC236}">
                <a16:creationId xmlns:a16="http://schemas.microsoft.com/office/drawing/2014/main" id="{33980C8B-45D7-7D49-B423-9BC80A79BF91}"/>
              </a:ext>
            </a:extLst>
          </p:cNvPr>
          <p:cNvSpPr/>
          <p:nvPr/>
        </p:nvSpPr>
        <p:spPr>
          <a:xfrm>
            <a:off x="8462469" y="3818183"/>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22" name="Oval 21">
            <a:extLst>
              <a:ext uri="{FF2B5EF4-FFF2-40B4-BE49-F238E27FC236}">
                <a16:creationId xmlns:a16="http://schemas.microsoft.com/office/drawing/2014/main" id="{47ADDC3A-E966-A048-8430-D59A3E7966FB}"/>
              </a:ext>
            </a:extLst>
          </p:cNvPr>
          <p:cNvSpPr/>
          <p:nvPr/>
        </p:nvSpPr>
        <p:spPr>
          <a:xfrm>
            <a:off x="8456209" y="4060119"/>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5" name="TextBox 4">
            <a:extLst>
              <a:ext uri="{FF2B5EF4-FFF2-40B4-BE49-F238E27FC236}">
                <a16:creationId xmlns:a16="http://schemas.microsoft.com/office/drawing/2014/main" id="{51A0ABC2-D5CE-5C40-94E5-03796D166074}"/>
              </a:ext>
            </a:extLst>
          </p:cNvPr>
          <p:cNvSpPr txBox="1"/>
          <p:nvPr/>
        </p:nvSpPr>
        <p:spPr>
          <a:xfrm>
            <a:off x="-30047" y="126444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0"/>
              </a:spcBef>
              <a:spcAft>
                <a:spcPts val="1200"/>
              </a:spcAft>
              <a:buClr>
                <a:srgbClr val="000000"/>
              </a:buClr>
              <a:buSzTx/>
              <a:buFont typeface="Arial"/>
              <a:buNone/>
              <a:tabLst/>
              <a:defRPr/>
            </a:pPr>
            <a:endParaRPr kumimoji="0" lang="en-US" sz="1100" b="0" i="0" u="none" strike="noStrike" kern="0" cap="none" spc="0" normalizeH="0" baseline="0" noProof="0" dirty="0">
              <a:ln>
                <a:noFill/>
              </a:ln>
              <a:solidFill>
                <a:srgbClr val="2F446B"/>
              </a:solidFill>
              <a:effectLst/>
              <a:uLnTx/>
              <a:uFillTx/>
              <a:latin typeface="CiscoSansTT ExtraLight"/>
              <a:cs typeface="Arial"/>
              <a:sym typeface="Arial"/>
            </a:endParaRPr>
          </a:p>
        </p:txBody>
      </p:sp>
      <p:sp>
        <p:nvSpPr>
          <p:cNvPr id="26" name="Oval 25">
            <a:extLst>
              <a:ext uri="{FF2B5EF4-FFF2-40B4-BE49-F238E27FC236}">
                <a16:creationId xmlns:a16="http://schemas.microsoft.com/office/drawing/2014/main" id="{6F136B5D-C343-014B-9F13-B065A85AA2D1}"/>
              </a:ext>
            </a:extLst>
          </p:cNvPr>
          <p:cNvSpPr/>
          <p:nvPr/>
        </p:nvSpPr>
        <p:spPr>
          <a:xfrm>
            <a:off x="7484747" y="2016221"/>
            <a:ext cx="72000" cy="720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
        <p:nvSpPr>
          <p:cNvPr id="7" name="TextBox 6">
            <a:extLst>
              <a:ext uri="{FF2B5EF4-FFF2-40B4-BE49-F238E27FC236}">
                <a16:creationId xmlns:a16="http://schemas.microsoft.com/office/drawing/2014/main" id="{BAA8058B-2796-214A-ADBA-D5C912862E83}"/>
              </a:ext>
            </a:extLst>
          </p:cNvPr>
          <p:cNvSpPr txBox="1"/>
          <p:nvPr/>
        </p:nvSpPr>
        <p:spPr>
          <a:xfrm>
            <a:off x="-299258" y="4006735"/>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0"/>
              </a:spcBef>
              <a:spcAft>
                <a:spcPts val="1200"/>
              </a:spcAft>
              <a:buClr>
                <a:srgbClr val="000000"/>
              </a:buClr>
              <a:buSzTx/>
              <a:buFont typeface="Arial"/>
              <a:buNone/>
              <a:tabLst/>
              <a:defRPr/>
            </a:pPr>
            <a:endParaRPr kumimoji="0" lang="en-US" sz="1100" b="0" i="0" u="none" strike="noStrike" kern="0" cap="none" spc="0" normalizeH="0" baseline="0" noProof="0" dirty="0">
              <a:ln>
                <a:noFill/>
              </a:ln>
              <a:solidFill>
                <a:srgbClr val="2F446B"/>
              </a:solidFill>
              <a:effectLst/>
              <a:uLnTx/>
              <a:uFillTx/>
              <a:latin typeface="CiscoSansTT ExtraLight"/>
              <a:cs typeface="Arial"/>
              <a:sym typeface="Arial"/>
            </a:endParaRPr>
          </a:p>
        </p:txBody>
      </p:sp>
      <p:sp>
        <p:nvSpPr>
          <p:cNvPr id="25" name="Oval 24">
            <a:extLst>
              <a:ext uri="{FF2B5EF4-FFF2-40B4-BE49-F238E27FC236}">
                <a16:creationId xmlns:a16="http://schemas.microsoft.com/office/drawing/2014/main" id="{BF9B91FB-7910-7948-B00B-F087FC5864F8}"/>
              </a:ext>
            </a:extLst>
          </p:cNvPr>
          <p:cNvSpPr/>
          <p:nvPr/>
        </p:nvSpPr>
        <p:spPr>
          <a:xfrm>
            <a:off x="8462469" y="4325074"/>
            <a:ext cx="72000" cy="7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sym typeface="Arial"/>
            </a:endParaRPr>
          </a:p>
        </p:txBody>
      </p:sp>
    </p:spTree>
    <p:extLst>
      <p:ext uri="{BB962C8B-B14F-4D97-AF65-F5344CB8AC3E}">
        <p14:creationId xmlns:p14="http://schemas.microsoft.com/office/powerpoint/2010/main" val="292178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B6A0B691-5CA3-4097-B841-31D37DB307DC}"/>
              </a:ext>
            </a:extLst>
          </p:cNvPr>
          <p:cNvCxnSpPr>
            <a:cxnSpLocks/>
          </p:cNvCxnSpPr>
          <p:nvPr/>
        </p:nvCxnSpPr>
        <p:spPr>
          <a:xfrm>
            <a:off x="1808267" y="2361027"/>
            <a:ext cx="5543550" cy="0"/>
          </a:xfrm>
          <a:prstGeom prst="line">
            <a:avLst/>
          </a:prstGeom>
          <a:ln w="6350"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A4B1EBC-DAA7-4CC1-A476-F0BB3B82DC42}"/>
              </a:ext>
            </a:extLst>
          </p:cNvPr>
          <p:cNvCxnSpPr>
            <a:cxnSpLocks/>
          </p:cNvCxnSpPr>
          <p:nvPr/>
        </p:nvCxnSpPr>
        <p:spPr>
          <a:xfrm>
            <a:off x="1808267" y="3214784"/>
            <a:ext cx="5543550" cy="0"/>
          </a:xfrm>
          <a:prstGeom prst="line">
            <a:avLst/>
          </a:prstGeom>
          <a:ln w="6350"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Top Corners Rounded 15">
            <a:extLst>
              <a:ext uri="{FF2B5EF4-FFF2-40B4-BE49-F238E27FC236}">
                <a16:creationId xmlns:a16="http://schemas.microsoft.com/office/drawing/2014/main" id="{56F70F0E-3584-4B19-BB8D-829F3259A42B}"/>
              </a:ext>
            </a:extLst>
          </p:cNvPr>
          <p:cNvSpPr/>
          <p:nvPr/>
        </p:nvSpPr>
        <p:spPr>
          <a:xfrm>
            <a:off x="4033837" y="1392086"/>
            <a:ext cx="1076326" cy="3751414"/>
          </a:xfrm>
          <a:prstGeom prst="round2SameRect">
            <a:avLst>
              <a:gd name="adj1" fmla="val 50000"/>
              <a:gd name="adj2" fmla="val 0"/>
            </a:avLst>
          </a:prstGeom>
          <a:solidFill>
            <a:srgbClr val="F5F6F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6" name="Title 5">
            <a:extLst>
              <a:ext uri="{FF2B5EF4-FFF2-40B4-BE49-F238E27FC236}">
                <a16:creationId xmlns:a16="http://schemas.microsoft.com/office/drawing/2014/main" id="{D62096BB-2410-44C1-AEB3-B78FB7A17EFD}"/>
              </a:ext>
            </a:extLst>
          </p:cNvPr>
          <p:cNvSpPr>
            <a:spLocks noGrp="1"/>
          </p:cNvSpPr>
          <p:nvPr>
            <p:ph type="title"/>
          </p:nvPr>
        </p:nvSpPr>
        <p:spPr>
          <a:xfrm>
            <a:off x="539750" y="531813"/>
            <a:ext cx="8064500" cy="677862"/>
          </a:xfrm>
        </p:spPr>
        <p:txBody>
          <a:bodyPr/>
          <a:lstStyle/>
          <a:p>
            <a:pPr algn="ctr"/>
            <a:r>
              <a:rPr lang="en-GB" dirty="0"/>
              <a:t>How we’re different and how that helps</a:t>
            </a:r>
            <a:endParaRPr lang="en-US" dirty="0"/>
          </a:p>
        </p:txBody>
      </p:sp>
      <p:sp>
        <p:nvSpPr>
          <p:cNvPr id="9" name="Google Shape;1172;p210">
            <a:extLst>
              <a:ext uri="{FF2B5EF4-FFF2-40B4-BE49-F238E27FC236}">
                <a16:creationId xmlns:a16="http://schemas.microsoft.com/office/drawing/2014/main" id="{811298BA-948B-0B47-B253-0886CB1AC903}"/>
              </a:ext>
            </a:extLst>
          </p:cNvPr>
          <p:cNvSpPr txBox="1"/>
          <p:nvPr/>
        </p:nvSpPr>
        <p:spPr>
          <a:xfrm>
            <a:off x="5398994" y="1769433"/>
            <a:ext cx="1799678" cy="556575"/>
          </a:xfrm>
          <a:prstGeom prst="rect">
            <a:avLst/>
          </a:prstGeom>
          <a:noFill/>
          <a:ln>
            <a:noFill/>
          </a:ln>
        </p:spPr>
        <p:txBody>
          <a:bodyPr spcFirstLastPara="1" wrap="square" lIns="0" tIns="0" rIns="0" bIns="0" anchor="t" anchorCtr="0">
            <a:noAutofit/>
          </a:bodyPr>
          <a:lstStyle/>
          <a:p>
            <a:pPr lvl="0" algn="r">
              <a:lnSpc>
                <a:spcPct val="110000"/>
              </a:lnSpc>
              <a:spcAft>
                <a:spcPts val="600"/>
              </a:spcAft>
              <a:defRPr/>
            </a:pPr>
            <a:r>
              <a:rPr lang="en-US" sz="1000" b="1" dirty="0">
                <a:solidFill>
                  <a:schemeClr val="bg2"/>
                </a:solidFill>
                <a:latin typeface="+mn-lt"/>
                <a:cs typeface="CiscoSansTT ExtraLight" panose="020B0303020201020303" pitchFamily="34" charset="0"/>
              </a:rPr>
              <a:t>SOW-based deliverables</a:t>
            </a:r>
          </a:p>
          <a:p>
            <a:pPr lvl="0" algn="r">
              <a:lnSpc>
                <a:spcPct val="110000"/>
              </a:lnSpc>
              <a:spcAft>
                <a:spcPts val="600"/>
              </a:spcAft>
              <a:defRPr/>
            </a:pPr>
            <a:r>
              <a:rPr lang="en-GB" sz="900" dirty="0">
                <a:solidFill>
                  <a:schemeClr val="bg2"/>
                </a:solidFill>
                <a:latin typeface="+mn-lt"/>
                <a:cs typeface="CiscoSansTT ExtraLight" panose="020B0303020201020303" pitchFamily="34" charset="0"/>
              </a:rPr>
              <a:t>Requires defining deliverables; could lead to exposure</a:t>
            </a:r>
            <a:endParaRPr lang="en-US" sz="1000" dirty="0">
              <a:solidFill>
                <a:schemeClr val="bg2"/>
              </a:solidFill>
              <a:latin typeface="+mn-lt"/>
              <a:cs typeface="CiscoSansTT ExtraLight" panose="020B0303020201020303" pitchFamily="34" charset="0"/>
            </a:endParaRPr>
          </a:p>
        </p:txBody>
      </p:sp>
      <p:sp>
        <p:nvSpPr>
          <p:cNvPr id="45" name="TextBox 44">
            <a:extLst>
              <a:ext uri="{FF2B5EF4-FFF2-40B4-BE49-F238E27FC236}">
                <a16:creationId xmlns:a16="http://schemas.microsoft.com/office/drawing/2014/main" id="{95204AB3-0522-2346-8A47-691420F06429}"/>
              </a:ext>
            </a:extLst>
          </p:cNvPr>
          <p:cNvSpPr txBox="1"/>
          <p:nvPr/>
        </p:nvSpPr>
        <p:spPr>
          <a:xfrm>
            <a:off x="5398994" y="1338562"/>
            <a:ext cx="1799678" cy="198891"/>
          </a:xfrm>
          <a:prstGeom prst="rect">
            <a:avLst/>
          </a:prstGeom>
          <a:noFill/>
        </p:spPr>
        <p:txBody>
          <a:bodyPr wrap="square" lIns="0" tIns="0" rIns="0" bIns="0" rtlCol="0">
            <a:noAutofit/>
          </a:bodyPr>
          <a:lstStyle/>
          <a:p>
            <a:pPr algn="r"/>
            <a:r>
              <a:rPr lang="en-US" b="1" dirty="0">
                <a:solidFill>
                  <a:schemeClr val="bg2"/>
                </a:solidFill>
                <a:latin typeface="CiscoSansTT" panose="020B0503020201020303" pitchFamily="34" charset="0"/>
                <a:cs typeface="CiscoSansTT" panose="020B0503020201020303" pitchFamily="34" charset="0"/>
              </a:rPr>
              <a:t>Competitive offers</a:t>
            </a:r>
          </a:p>
        </p:txBody>
      </p:sp>
      <p:sp>
        <p:nvSpPr>
          <p:cNvPr id="47" name="TextBox 46">
            <a:extLst>
              <a:ext uri="{FF2B5EF4-FFF2-40B4-BE49-F238E27FC236}">
                <a16:creationId xmlns:a16="http://schemas.microsoft.com/office/drawing/2014/main" id="{B20AEB8E-04C9-6644-9363-F3DD759E92AE}"/>
              </a:ext>
            </a:extLst>
          </p:cNvPr>
          <p:cNvSpPr txBox="1"/>
          <p:nvPr/>
        </p:nvSpPr>
        <p:spPr>
          <a:xfrm>
            <a:off x="2042543" y="1339402"/>
            <a:ext cx="1689534" cy="243840"/>
          </a:xfrm>
          <a:prstGeom prst="rect">
            <a:avLst/>
          </a:prstGeom>
          <a:noFill/>
        </p:spPr>
        <p:txBody>
          <a:bodyPr wrap="square" lIns="0" tIns="0" rIns="0" bIns="0" rtlCol="0">
            <a:noAutofit/>
          </a:bodyPr>
          <a:lstStyle/>
          <a:p>
            <a:r>
              <a:rPr lang="en-US" b="1" dirty="0">
                <a:solidFill>
                  <a:schemeClr val="accent1"/>
                </a:solidFill>
                <a:latin typeface="CiscoSansTT" panose="020B0503020201020303" pitchFamily="34" charset="0"/>
                <a:cs typeface="CiscoSansTT" panose="020B0503020201020303" pitchFamily="34" charset="0"/>
              </a:rPr>
              <a:t>Solution Support</a:t>
            </a:r>
          </a:p>
        </p:txBody>
      </p:sp>
      <p:sp>
        <p:nvSpPr>
          <p:cNvPr id="18" name="TextBox 17">
            <a:extLst>
              <a:ext uri="{FF2B5EF4-FFF2-40B4-BE49-F238E27FC236}">
                <a16:creationId xmlns:a16="http://schemas.microsoft.com/office/drawing/2014/main" id="{58F5FA46-3E86-43F7-B344-6AAC4BE8FE01}"/>
              </a:ext>
            </a:extLst>
          </p:cNvPr>
          <p:cNvSpPr txBox="1"/>
          <p:nvPr/>
        </p:nvSpPr>
        <p:spPr>
          <a:xfrm>
            <a:off x="4143375" y="2130260"/>
            <a:ext cx="848260" cy="156433"/>
          </a:xfrm>
          <a:prstGeom prst="rect">
            <a:avLst/>
          </a:prstGeom>
          <a:noFill/>
        </p:spPr>
        <p:txBody>
          <a:bodyPr wrap="square" lIns="0" tIns="0" rIns="0" bIns="0" rtlCol="0">
            <a:noAutofit/>
          </a:bodyPr>
          <a:lstStyle/>
          <a:p>
            <a:pPr algn="ctr">
              <a:spcAft>
                <a:spcPts val="1200"/>
              </a:spcAft>
            </a:pPr>
            <a:r>
              <a:rPr lang="en-US" sz="1000" dirty="0">
                <a:solidFill>
                  <a:schemeClr val="tx1"/>
                </a:solidFill>
                <a:latin typeface="+mn-lt"/>
                <a:cs typeface="CiscoSansTT Light" panose="020B0503020201020303" pitchFamily="34" charset="0"/>
              </a:rPr>
              <a:t>Deliverables</a:t>
            </a:r>
          </a:p>
        </p:txBody>
      </p:sp>
      <p:sp>
        <p:nvSpPr>
          <p:cNvPr id="135" name="TextBox 134">
            <a:extLst>
              <a:ext uri="{FF2B5EF4-FFF2-40B4-BE49-F238E27FC236}">
                <a16:creationId xmlns:a16="http://schemas.microsoft.com/office/drawing/2014/main" id="{02A145AC-97E4-4C8A-A861-063ACB528D14}"/>
              </a:ext>
            </a:extLst>
          </p:cNvPr>
          <p:cNvSpPr txBox="1"/>
          <p:nvPr/>
        </p:nvSpPr>
        <p:spPr>
          <a:xfrm>
            <a:off x="4151417" y="3006487"/>
            <a:ext cx="857250" cy="338297"/>
          </a:xfrm>
          <a:prstGeom prst="rect">
            <a:avLst/>
          </a:prstGeom>
          <a:noFill/>
        </p:spPr>
        <p:txBody>
          <a:bodyPr wrap="square" lIns="0" tIns="0" rIns="0" bIns="0" rtlCol="0">
            <a:noAutofit/>
          </a:bodyPr>
          <a:lstStyle/>
          <a:p>
            <a:pPr algn="ctr">
              <a:spcAft>
                <a:spcPts val="1200"/>
              </a:spcAft>
            </a:pPr>
            <a:r>
              <a:rPr lang="en-US" sz="1000" dirty="0">
                <a:solidFill>
                  <a:schemeClr val="tx1"/>
                </a:solidFill>
                <a:latin typeface="+mn-lt"/>
                <a:cs typeface="CiscoSansTT Light" panose="020B0503020201020303" pitchFamily="34" charset="0"/>
              </a:rPr>
              <a:t>Pricing</a:t>
            </a:r>
          </a:p>
        </p:txBody>
      </p:sp>
      <p:sp>
        <p:nvSpPr>
          <p:cNvPr id="136" name="TextBox 135">
            <a:extLst>
              <a:ext uri="{FF2B5EF4-FFF2-40B4-BE49-F238E27FC236}">
                <a16:creationId xmlns:a16="http://schemas.microsoft.com/office/drawing/2014/main" id="{58A1B35B-D817-4D3F-944D-4CC4C8A2F999}"/>
              </a:ext>
            </a:extLst>
          </p:cNvPr>
          <p:cNvSpPr txBox="1"/>
          <p:nvPr/>
        </p:nvSpPr>
        <p:spPr>
          <a:xfrm>
            <a:off x="4224337" y="4709743"/>
            <a:ext cx="695326" cy="169149"/>
          </a:xfrm>
          <a:prstGeom prst="rect">
            <a:avLst/>
          </a:prstGeom>
          <a:noFill/>
        </p:spPr>
        <p:txBody>
          <a:bodyPr wrap="square" lIns="0" tIns="0" rIns="0" bIns="0" rtlCol="0">
            <a:noAutofit/>
          </a:bodyPr>
          <a:lstStyle/>
          <a:p>
            <a:pPr algn="ctr">
              <a:spcAft>
                <a:spcPts val="1200"/>
              </a:spcAft>
            </a:pPr>
            <a:r>
              <a:rPr lang="en-US" sz="1000" dirty="0">
                <a:solidFill>
                  <a:schemeClr val="tx1"/>
                </a:solidFill>
                <a:latin typeface="+mn-lt"/>
                <a:cs typeface="CiscoSansTT Light" panose="020B0503020201020303" pitchFamily="34" charset="0"/>
              </a:rPr>
              <a:t>Contact</a:t>
            </a:r>
          </a:p>
        </p:txBody>
      </p:sp>
      <p:sp>
        <p:nvSpPr>
          <p:cNvPr id="142" name="Google Shape;1172;p210">
            <a:extLst>
              <a:ext uri="{FF2B5EF4-FFF2-40B4-BE49-F238E27FC236}">
                <a16:creationId xmlns:a16="http://schemas.microsoft.com/office/drawing/2014/main" id="{F3C73588-14F7-48A1-86D8-A319882A9FE2}"/>
              </a:ext>
            </a:extLst>
          </p:cNvPr>
          <p:cNvSpPr txBox="1"/>
          <p:nvPr/>
        </p:nvSpPr>
        <p:spPr>
          <a:xfrm>
            <a:off x="2042544" y="1770272"/>
            <a:ext cx="1689533" cy="556575"/>
          </a:xfrm>
          <a:prstGeom prst="rect">
            <a:avLst/>
          </a:prstGeom>
          <a:noFill/>
          <a:ln>
            <a:noFill/>
          </a:ln>
        </p:spPr>
        <p:txBody>
          <a:bodyPr spcFirstLastPara="1" wrap="square" lIns="0" tIns="0" rIns="0" bIns="0" anchor="t" anchorCtr="0">
            <a:noAutofit/>
          </a:bodyPr>
          <a:lstStyle/>
          <a:p>
            <a:pPr lvl="0">
              <a:lnSpc>
                <a:spcPct val="110000"/>
              </a:lnSpc>
              <a:spcAft>
                <a:spcPts val="600"/>
              </a:spcAft>
              <a:defRPr/>
            </a:pPr>
            <a:r>
              <a:rPr lang="en-US" sz="1000" b="1" dirty="0">
                <a:solidFill>
                  <a:schemeClr val="accent1"/>
                </a:solidFill>
                <a:latin typeface="+mn-lt"/>
                <a:cs typeface="CiscoSansTT ExtraLight" panose="020B0303020201020303" pitchFamily="34" charset="0"/>
              </a:rPr>
              <a:t>Defined deliverables</a:t>
            </a:r>
          </a:p>
          <a:p>
            <a:pPr lvl="0">
              <a:lnSpc>
                <a:spcPct val="110000"/>
              </a:lnSpc>
              <a:spcAft>
                <a:spcPts val="600"/>
              </a:spcAft>
              <a:defRPr/>
            </a:pPr>
            <a:r>
              <a:rPr lang="en-GB" sz="900" dirty="0">
                <a:solidFill>
                  <a:schemeClr val="bg2"/>
                </a:solidFill>
                <a:latin typeface="+mn-lt"/>
                <a:cs typeface="CiscoSansTT ExtraLight" panose="020B0303020201020303" pitchFamily="34" charset="0"/>
              </a:rPr>
              <a:t>The right support with quantifiable results</a:t>
            </a:r>
          </a:p>
        </p:txBody>
      </p:sp>
      <p:sp>
        <p:nvSpPr>
          <p:cNvPr id="143" name="Google Shape;1172;p210">
            <a:extLst>
              <a:ext uri="{FF2B5EF4-FFF2-40B4-BE49-F238E27FC236}">
                <a16:creationId xmlns:a16="http://schemas.microsoft.com/office/drawing/2014/main" id="{05A03449-3A07-4B2C-86BC-3E6E9B041649}"/>
              </a:ext>
            </a:extLst>
          </p:cNvPr>
          <p:cNvSpPr txBox="1"/>
          <p:nvPr/>
        </p:nvSpPr>
        <p:spPr>
          <a:xfrm>
            <a:off x="5398994" y="2529289"/>
            <a:ext cx="1799678" cy="582075"/>
          </a:xfrm>
          <a:prstGeom prst="rect">
            <a:avLst/>
          </a:prstGeom>
          <a:noFill/>
          <a:ln>
            <a:noFill/>
          </a:ln>
        </p:spPr>
        <p:txBody>
          <a:bodyPr spcFirstLastPara="1" wrap="square" lIns="0" tIns="0" rIns="0" bIns="0" anchor="t" anchorCtr="0">
            <a:noAutofit/>
          </a:bodyPr>
          <a:lstStyle/>
          <a:p>
            <a:pPr lvl="0" algn="r">
              <a:lnSpc>
                <a:spcPct val="110000"/>
              </a:lnSpc>
              <a:spcAft>
                <a:spcPts val="600"/>
              </a:spcAft>
              <a:defRPr/>
            </a:pPr>
            <a:r>
              <a:rPr lang="en-US" sz="1000" b="1" dirty="0">
                <a:solidFill>
                  <a:schemeClr val="bg2"/>
                </a:solidFill>
                <a:latin typeface="+mn-lt"/>
                <a:cs typeface="CiscoSansTT ExtraLight" panose="020B0303020201020303" pitchFamily="34" charset="0"/>
              </a:rPr>
              <a:t>SOW-based pricing</a:t>
            </a:r>
          </a:p>
          <a:p>
            <a:pPr lvl="0" algn="r">
              <a:lnSpc>
                <a:spcPct val="110000"/>
              </a:lnSpc>
              <a:spcAft>
                <a:spcPts val="600"/>
              </a:spcAft>
              <a:defRPr/>
            </a:pPr>
            <a:r>
              <a:rPr lang="en-GB" sz="900" dirty="0">
                <a:solidFill>
                  <a:schemeClr val="bg2"/>
                </a:solidFill>
                <a:latin typeface="+mn-lt"/>
                <a:cs typeface="CiscoSansTT ExtraLight" panose="020B0303020201020303" pitchFamily="34" charset="0"/>
              </a:rPr>
              <a:t>Difficult to budget when scaling </a:t>
            </a:r>
            <a:br>
              <a:rPr lang="en-GB" sz="900" dirty="0">
                <a:solidFill>
                  <a:schemeClr val="bg2"/>
                </a:solidFill>
                <a:latin typeface="+mn-lt"/>
                <a:cs typeface="CiscoSansTT ExtraLight" panose="020B0303020201020303" pitchFamily="34" charset="0"/>
              </a:rPr>
            </a:br>
            <a:r>
              <a:rPr lang="en-GB" sz="900" dirty="0">
                <a:solidFill>
                  <a:schemeClr val="bg2"/>
                </a:solidFill>
                <a:latin typeface="+mn-lt"/>
                <a:cs typeface="CiscoSansTT ExtraLight" panose="020B0303020201020303" pitchFamily="34" charset="0"/>
              </a:rPr>
              <a:t>a solution or budget planning</a:t>
            </a:r>
          </a:p>
          <a:p>
            <a:pPr lvl="0" algn="r">
              <a:lnSpc>
                <a:spcPct val="110000"/>
              </a:lnSpc>
              <a:spcAft>
                <a:spcPts val="600"/>
              </a:spcAft>
              <a:defRPr/>
            </a:pPr>
            <a:r>
              <a:rPr lang="en-GB" sz="900" dirty="0">
                <a:solidFill>
                  <a:schemeClr val="bg2"/>
                </a:solidFill>
                <a:latin typeface="+mn-lt"/>
                <a:cs typeface="CiscoSansTT ExtraLight" panose="020B0303020201020303" pitchFamily="34" charset="0"/>
              </a:rPr>
              <a:t> </a:t>
            </a:r>
          </a:p>
        </p:txBody>
      </p:sp>
      <p:sp>
        <p:nvSpPr>
          <p:cNvPr id="144" name="Google Shape;1172;p210">
            <a:extLst>
              <a:ext uri="{FF2B5EF4-FFF2-40B4-BE49-F238E27FC236}">
                <a16:creationId xmlns:a16="http://schemas.microsoft.com/office/drawing/2014/main" id="{223CBBEB-36BD-4290-848A-FAB4BAB11C54}"/>
              </a:ext>
            </a:extLst>
          </p:cNvPr>
          <p:cNvSpPr txBox="1"/>
          <p:nvPr/>
        </p:nvSpPr>
        <p:spPr>
          <a:xfrm>
            <a:off x="2042543" y="2530128"/>
            <a:ext cx="1689533" cy="614467"/>
          </a:xfrm>
          <a:prstGeom prst="rect">
            <a:avLst/>
          </a:prstGeom>
          <a:noFill/>
          <a:ln>
            <a:noFill/>
          </a:ln>
        </p:spPr>
        <p:txBody>
          <a:bodyPr spcFirstLastPara="1" wrap="square" lIns="0" tIns="0" rIns="0" bIns="0" anchor="t" anchorCtr="0">
            <a:noAutofit/>
          </a:bodyPr>
          <a:lstStyle/>
          <a:p>
            <a:pPr lvl="0">
              <a:lnSpc>
                <a:spcPct val="110000"/>
              </a:lnSpc>
              <a:spcAft>
                <a:spcPts val="600"/>
              </a:spcAft>
              <a:defRPr/>
            </a:pPr>
            <a:r>
              <a:rPr lang="en-US" sz="1000" b="1" dirty="0">
                <a:solidFill>
                  <a:schemeClr val="accent1"/>
                </a:solidFill>
                <a:latin typeface="+mn-lt"/>
                <a:cs typeface="CiscoSansTT ExtraLight" panose="020B0303020201020303" pitchFamily="34" charset="0"/>
              </a:rPr>
              <a:t>Standardized pricing</a:t>
            </a:r>
          </a:p>
          <a:p>
            <a:pPr lvl="0">
              <a:lnSpc>
                <a:spcPct val="110000"/>
              </a:lnSpc>
              <a:spcAft>
                <a:spcPts val="600"/>
              </a:spcAft>
              <a:defRPr/>
            </a:pPr>
            <a:r>
              <a:rPr lang="en-GB" sz="900" dirty="0">
                <a:solidFill>
                  <a:schemeClr val="bg2"/>
                </a:solidFill>
                <a:latin typeface="+mn-lt"/>
                <a:cs typeface="CiscoSansTT ExtraLight" panose="020B0303020201020303" pitchFamily="34" charset="0"/>
              </a:rPr>
              <a:t>Helps budget planning when scaling or launching new technologies</a:t>
            </a:r>
          </a:p>
        </p:txBody>
      </p:sp>
      <p:sp>
        <p:nvSpPr>
          <p:cNvPr id="145" name="Google Shape;1172;p210">
            <a:extLst>
              <a:ext uri="{FF2B5EF4-FFF2-40B4-BE49-F238E27FC236}">
                <a16:creationId xmlns:a16="http://schemas.microsoft.com/office/drawing/2014/main" id="{8CFE1F8C-7764-41D2-A4E1-22D933D0403D}"/>
              </a:ext>
            </a:extLst>
          </p:cNvPr>
          <p:cNvSpPr txBox="1"/>
          <p:nvPr/>
        </p:nvSpPr>
        <p:spPr>
          <a:xfrm>
            <a:off x="5398994" y="4166587"/>
            <a:ext cx="1799677" cy="585701"/>
          </a:xfrm>
          <a:prstGeom prst="rect">
            <a:avLst/>
          </a:prstGeom>
          <a:noFill/>
          <a:ln>
            <a:noFill/>
          </a:ln>
        </p:spPr>
        <p:txBody>
          <a:bodyPr spcFirstLastPara="1" wrap="square" lIns="0" tIns="0" rIns="0" bIns="0" anchor="t" anchorCtr="0">
            <a:noAutofit/>
          </a:bodyPr>
          <a:lstStyle/>
          <a:p>
            <a:pPr lvl="0" algn="r">
              <a:lnSpc>
                <a:spcPct val="110000"/>
              </a:lnSpc>
              <a:spcAft>
                <a:spcPts val="600"/>
              </a:spcAft>
              <a:defRPr/>
            </a:pPr>
            <a:r>
              <a:rPr lang="en-GB" sz="1000" b="1" dirty="0">
                <a:solidFill>
                  <a:srgbClr val="14284A"/>
                </a:solidFill>
                <a:latin typeface="CiscoSansTT ExtraLight"/>
                <a:cs typeface="CiscoSansTT ExtraLight" panose="020B0303020201020303" pitchFamily="34" charset="0"/>
              </a:rPr>
              <a:t>Single </a:t>
            </a:r>
            <a:r>
              <a:rPr lang="en-GB" sz="1000" b="1" dirty="0">
                <a:solidFill>
                  <a:schemeClr val="bg2"/>
                </a:solidFill>
                <a:latin typeface="+mn-lt"/>
                <a:cs typeface="CiscoSansTT ExtraLight" panose="020B0303020201020303" pitchFamily="34" charset="0"/>
              </a:rPr>
              <a:t>point of contact</a:t>
            </a:r>
          </a:p>
          <a:p>
            <a:pPr lvl="0" algn="r">
              <a:lnSpc>
                <a:spcPct val="110000"/>
              </a:lnSpc>
              <a:spcAft>
                <a:spcPts val="600"/>
              </a:spcAft>
              <a:defRPr/>
            </a:pPr>
            <a:r>
              <a:rPr lang="en-GB" sz="900" dirty="0">
                <a:solidFill>
                  <a:schemeClr val="bg2"/>
                </a:solidFill>
                <a:latin typeface="+mn-lt"/>
                <a:cs typeface="CiscoSansTT ExtraLight" panose="020B0303020201020303" pitchFamily="34" charset="0"/>
              </a:rPr>
              <a:t>No access to third-party product experts </a:t>
            </a:r>
          </a:p>
        </p:txBody>
      </p:sp>
      <p:sp>
        <p:nvSpPr>
          <p:cNvPr id="146" name="Google Shape;1172;p210">
            <a:extLst>
              <a:ext uri="{FF2B5EF4-FFF2-40B4-BE49-F238E27FC236}">
                <a16:creationId xmlns:a16="http://schemas.microsoft.com/office/drawing/2014/main" id="{232EA3E6-3404-45A7-B401-DEBE0A960445}"/>
              </a:ext>
            </a:extLst>
          </p:cNvPr>
          <p:cNvSpPr txBox="1"/>
          <p:nvPr/>
        </p:nvSpPr>
        <p:spPr>
          <a:xfrm>
            <a:off x="2042543" y="4173245"/>
            <a:ext cx="1689534" cy="536498"/>
          </a:xfrm>
          <a:prstGeom prst="rect">
            <a:avLst/>
          </a:prstGeom>
          <a:noFill/>
          <a:ln>
            <a:noFill/>
          </a:ln>
        </p:spPr>
        <p:txBody>
          <a:bodyPr spcFirstLastPara="1" wrap="square" lIns="0" tIns="0" rIns="0" bIns="0" anchor="t" anchorCtr="0">
            <a:noAutofit/>
          </a:bodyPr>
          <a:lstStyle/>
          <a:p>
            <a:pPr lvl="0">
              <a:lnSpc>
                <a:spcPct val="110000"/>
              </a:lnSpc>
              <a:spcAft>
                <a:spcPts val="600"/>
              </a:spcAft>
              <a:defRPr/>
            </a:pPr>
            <a:r>
              <a:rPr lang="en-GB" sz="1000" b="1" dirty="0">
                <a:solidFill>
                  <a:schemeClr val="accent1"/>
                </a:solidFill>
                <a:latin typeface="+mn-lt"/>
                <a:cs typeface="CiscoSansTT ExtraLight" panose="020B0303020201020303" pitchFamily="34" charset="0"/>
              </a:rPr>
              <a:t>Primary point of contact  </a:t>
            </a:r>
          </a:p>
          <a:p>
            <a:pPr lvl="0">
              <a:lnSpc>
                <a:spcPct val="110000"/>
              </a:lnSpc>
              <a:spcAft>
                <a:spcPts val="600"/>
              </a:spcAft>
              <a:defRPr/>
            </a:pPr>
            <a:r>
              <a:rPr lang="en-GB" sz="900" dirty="0">
                <a:solidFill>
                  <a:schemeClr val="bg2"/>
                </a:solidFill>
                <a:latin typeface="+mn-lt"/>
                <a:cs typeface="CiscoSansTT ExtraLight" panose="020B0303020201020303" pitchFamily="34" charset="0"/>
              </a:rPr>
              <a:t>Interact with the experts you need, when you need them</a:t>
            </a:r>
          </a:p>
        </p:txBody>
      </p:sp>
      <p:pic>
        <p:nvPicPr>
          <p:cNvPr id="21" name="Picture 20">
            <a:extLst>
              <a:ext uri="{FF2B5EF4-FFF2-40B4-BE49-F238E27FC236}">
                <a16:creationId xmlns:a16="http://schemas.microsoft.com/office/drawing/2014/main" id="{C6FB1C32-5FFC-E04B-AA6D-0839894017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36216" y="1591369"/>
            <a:ext cx="458992" cy="457200"/>
          </a:xfrm>
          <a:prstGeom prst="rect">
            <a:avLst/>
          </a:prstGeom>
        </p:spPr>
      </p:pic>
      <p:cxnSp>
        <p:nvCxnSpPr>
          <p:cNvPr id="23" name="Straight Connector 22">
            <a:extLst>
              <a:ext uri="{FF2B5EF4-FFF2-40B4-BE49-F238E27FC236}">
                <a16:creationId xmlns:a16="http://schemas.microsoft.com/office/drawing/2014/main" id="{46EEAF71-8BAB-3149-8F37-A34A1FC5A0EC}"/>
              </a:ext>
            </a:extLst>
          </p:cNvPr>
          <p:cNvCxnSpPr>
            <a:cxnSpLocks/>
          </p:cNvCxnSpPr>
          <p:nvPr/>
        </p:nvCxnSpPr>
        <p:spPr>
          <a:xfrm>
            <a:off x="1808267" y="4062923"/>
            <a:ext cx="5543550" cy="0"/>
          </a:xfrm>
          <a:prstGeom prst="line">
            <a:avLst/>
          </a:prstGeom>
          <a:ln w="6350"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073AAA7-1EFB-1545-8B10-7DA7C2001E13}"/>
              </a:ext>
            </a:extLst>
          </p:cNvPr>
          <p:cNvSpPr txBox="1"/>
          <p:nvPr/>
        </p:nvSpPr>
        <p:spPr>
          <a:xfrm>
            <a:off x="4134385" y="3839975"/>
            <a:ext cx="857250" cy="185897"/>
          </a:xfrm>
          <a:prstGeom prst="rect">
            <a:avLst/>
          </a:prstGeom>
          <a:noFill/>
        </p:spPr>
        <p:txBody>
          <a:bodyPr wrap="square" lIns="0" tIns="0" rIns="0" bIns="0" rtlCol="0">
            <a:noAutofit/>
          </a:bodyPr>
          <a:lstStyle/>
          <a:p>
            <a:pPr algn="ctr">
              <a:spcAft>
                <a:spcPts val="1200"/>
              </a:spcAft>
            </a:pPr>
            <a:r>
              <a:rPr lang="en-US" sz="1000" dirty="0">
                <a:solidFill>
                  <a:schemeClr val="tx1"/>
                </a:solidFill>
                <a:latin typeface="+mn-lt"/>
                <a:cs typeface="CiscoSansTT Light" panose="020B0503020201020303" pitchFamily="34" charset="0"/>
              </a:rPr>
              <a:t>Purchasing</a:t>
            </a:r>
          </a:p>
        </p:txBody>
      </p:sp>
      <p:pic>
        <p:nvPicPr>
          <p:cNvPr id="25" name="Picture 24">
            <a:extLst>
              <a:ext uri="{FF2B5EF4-FFF2-40B4-BE49-F238E27FC236}">
                <a16:creationId xmlns:a16="http://schemas.microsoft.com/office/drawing/2014/main" id="{A9594123-6EB6-8D49-A8FC-2EF81F537B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2343" y="4189989"/>
            <a:ext cx="461073" cy="461073"/>
          </a:xfrm>
          <a:prstGeom prst="rect">
            <a:avLst/>
          </a:prstGeom>
        </p:spPr>
      </p:pic>
      <p:sp>
        <p:nvSpPr>
          <p:cNvPr id="26" name="Google Shape;1172;p210">
            <a:extLst>
              <a:ext uri="{FF2B5EF4-FFF2-40B4-BE49-F238E27FC236}">
                <a16:creationId xmlns:a16="http://schemas.microsoft.com/office/drawing/2014/main" id="{BA990DC7-EB30-9143-98EB-29E02310069B}"/>
              </a:ext>
            </a:extLst>
          </p:cNvPr>
          <p:cNvSpPr txBox="1"/>
          <p:nvPr/>
        </p:nvSpPr>
        <p:spPr>
          <a:xfrm>
            <a:off x="5398994" y="3350854"/>
            <a:ext cx="1799678" cy="582075"/>
          </a:xfrm>
          <a:prstGeom prst="rect">
            <a:avLst/>
          </a:prstGeom>
          <a:noFill/>
          <a:ln>
            <a:noFill/>
          </a:ln>
        </p:spPr>
        <p:txBody>
          <a:bodyPr spcFirstLastPara="1" wrap="square" lIns="0" tIns="0" rIns="0" bIns="0" anchor="t" anchorCtr="0">
            <a:noAutofit/>
          </a:bodyPr>
          <a:lstStyle/>
          <a:p>
            <a:pPr lvl="0" algn="r">
              <a:lnSpc>
                <a:spcPct val="110000"/>
              </a:lnSpc>
              <a:spcAft>
                <a:spcPts val="600"/>
              </a:spcAft>
              <a:defRPr/>
            </a:pPr>
            <a:r>
              <a:rPr lang="en-US" sz="1000" b="1" dirty="0">
                <a:solidFill>
                  <a:schemeClr val="bg2"/>
                </a:solidFill>
                <a:latin typeface="+mn-lt"/>
                <a:cs typeface="CiscoSansTT ExtraLight" panose="020B0303020201020303" pitchFamily="34" charset="0"/>
              </a:rPr>
              <a:t>Reseller for solution purchase</a:t>
            </a:r>
          </a:p>
          <a:p>
            <a:pPr lvl="0" algn="r">
              <a:lnSpc>
                <a:spcPct val="110000"/>
              </a:lnSpc>
              <a:spcAft>
                <a:spcPts val="600"/>
              </a:spcAft>
              <a:defRPr/>
            </a:pPr>
            <a:r>
              <a:rPr lang="en-GB" sz="900" dirty="0">
                <a:solidFill>
                  <a:schemeClr val="bg2"/>
                </a:solidFill>
                <a:latin typeface="+mn-lt"/>
                <a:cs typeface="CiscoSansTT ExtraLight" panose="020B0303020201020303" pitchFamily="34" charset="0"/>
              </a:rPr>
              <a:t>Margin stacking</a:t>
            </a:r>
          </a:p>
          <a:p>
            <a:pPr lvl="0" algn="r">
              <a:lnSpc>
                <a:spcPct val="110000"/>
              </a:lnSpc>
              <a:spcAft>
                <a:spcPts val="600"/>
              </a:spcAft>
              <a:defRPr/>
            </a:pPr>
            <a:r>
              <a:rPr lang="en-GB" sz="900" dirty="0">
                <a:solidFill>
                  <a:schemeClr val="bg2"/>
                </a:solidFill>
                <a:latin typeface="+mn-lt"/>
                <a:cs typeface="CiscoSansTT ExtraLight" panose="020B0303020201020303" pitchFamily="34" charset="0"/>
              </a:rPr>
              <a:t> </a:t>
            </a:r>
          </a:p>
        </p:txBody>
      </p:sp>
      <p:sp>
        <p:nvSpPr>
          <p:cNvPr id="27" name="Google Shape;1172;p210">
            <a:extLst>
              <a:ext uri="{FF2B5EF4-FFF2-40B4-BE49-F238E27FC236}">
                <a16:creationId xmlns:a16="http://schemas.microsoft.com/office/drawing/2014/main" id="{C0003838-21E5-2241-8F5E-D6BD2FE7F437}"/>
              </a:ext>
            </a:extLst>
          </p:cNvPr>
          <p:cNvSpPr txBox="1"/>
          <p:nvPr/>
        </p:nvSpPr>
        <p:spPr>
          <a:xfrm>
            <a:off x="2042543" y="3351693"/>
            <a:ext cx="1689534" cy="614467"/>
          </a:xfrm>
          <a:prstGeom prst="rect">
            <a:avLst/>
          </a:prstGeom>
          <a:noFill/>
          <a:ln>
            <a:noFill/>
          </a:ln>
        </p:spPr>
        <p:txBody>
          <a:bodyPr spcFirstLastPara="1" wrap="square" lIns="0" tIns="0" rIns="0" bIns="0" anchor="t" anchorCtr="0">
            <a:noAutofit/>
          </a:bodyPr>
          <a:lstStyle/>
          <a:p>
            <a:pPr lvl="0">
              <a:lnSpc>
                <a:spcPct val="110000"/>
              </a:lnSpc>
              <a:spcAft>
                <a:spcPts val="600"/>
              </a:spcAft>
              <a:defRPr/>
            </a:pPr>
            <a:r>
              <a:rPr lang="en-US" sz="1000" b="1" dirty="0">
                <a:solidFill>
                  <a:schemeClr val="accent1"/>
                </a:solidFill>
                <a:latin typeface="+mn-lt"/>
                <a:cs typeface="CiscoSansTT ExtraLight" panose="020B0303020201020303" pitchFamily="34" charset="0"/>
              </a:rPr>
              <a:t>Purchase products direct                      from each provider</a:t>
            </a:r>
          </a:p>
          <a:p>
            <a:pPr lvl="0">
              <a:lnSpc>
                <a:spcPct val="110000"/>
              </a:lnSpc>
              <a:spcAft>
                <a:spcPts val="600"/>
              </a:spcAft>
              <a:defRPr/>
            </a:pPr>
            <a:r>
              <a:rPr lang="en-GB" sz="900" dirty="0">
                <a:solidFill>
                  <a:schemeClr val="bg2"/>
                </a:solidFill>
                <a:latin typeface="+mn-lt"/>
                <a:cs typeface="CiscoSansTT ExtraLight" panose="020B0303020201020303" pitchFamily="34" charset="0"/>
              </a:rPr>
              <a:t>No margin stacking</a:t>
            </a:r>
          </a:p>
        </p:txBody>
      </p:sp>
      <p:grpSp>
        <p:nvGrpSpPr>
          <p:cNvPr id="3" name="Group 2">
            <a:extLst>
              <a:ext uri="{FF2B5EF4-FFF2-40B4-BE49-F238E27FC236}">
                <a16:creationId xmlns:a16="http://schemas.microsoft.com/office/drawing/2014/main" id="{63A7DAE2-9994-D543-8B1B-38E39CB49142}"/>
              </a:ext>
            </a:extLst>
          </p:cNvPr>
          <p:cNvGrpSpPr/>
          <p:nvPr/>
        </p:nvGrpSpPr>
        <p:grpSpPr>
          <a:xfrm>
            <a:off x="4322669" y="3332401"/>
            <a:ext cx="457200" cy="457200"/>
            <a:chOff x="7399788" y="2348883"/>
            <a:chExt cx="1289304" cy="1289304"/>
          </a:xfrm>
        </p:grpSpPr>
        <p:pic>
          <p:nvPicPr>
            <p:cNvPr id="28" name="Picture 27">
              <a:extLst>
                <a:ext uri="{FF2B5EF4-FFF2-40B4-BE49-F238E27FC236}">
                  <a16:creationId xmlns:a16="http://schemas.microsoft.com/office/drawing/2014/main" id="{240549DC-1383-7E45-8E53-44A7099752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99788" y="2348883"/>
              <a:ext cx="1289304" cy="1289304"/>
            </a:xfrm>
            <a:prstGeom prst="rect">
              <a:avLst/>
            </a:prstGeom>
          </p:spPr>
        </p:pic>
        <p:grpSp>
          <p:nvGrpSpPr>
            <p:cNvPr id="29" name="Group 33">
              <a:extLst>
                <a:ext uri="{FF2B5EF4-FFF2-40B4-BE49-F238E27FC236}">
                  <a16:creationId xmlns:a16="http://schemas.microsoft.com/office/drawing/2014/main" id="{F987BEE1-3AC1-B749-8DC7-767B20A28AF4}"/>
                </a:ext>
              </a:extLst>
            </p:cNvPr>
            <p:cNvGrpSpPr>
              <a:grpSpLocks noChangeAspect="1"/>
            </p:cNvGrpSpPr>
            <p:nvPr/>
          </p:nvGrpSpPr>
          <p:grpSpPr bwMode="auto">
            <a:xfrm>
              <a:off x="7464828" y="2799012"/>
              <a:ext cx="299261" cy="414949"/>
              <a:chOff x="2723" y="1402"/>
              <a:chExt cx="313" cy="434"/>
            </a:xfrm>
          </p:grpSpPr>
          <p:sp>
            <p:nvSpPr>
              <p:cNvPr id="30" name="Freeform 34">
                <a:extLst>
                  <a:ext uri="{FF2B5EF4-FFF2-40B4-BE49-F238E27FC236}">
                    <a16:creationId xmlns:a16="http://schemas.microsoft.com/office/drawing/2014/main" id="{F90B9A35-3E74-1E4C-9299-E55E9F81AD2D}"/>
                  </a:ext>
                </a:extLst>
              </p:cNvPr>
              <p:cNvSpPr>
                <a:spLocks/>
              </p:cNvSpPr>
              <p:nvPr/>
            </p:nvSpPr>
            <p:spPr bwMode="auto">
              <a:xfrm>
                <a:off x="2723" y="1402"/>
                <a:ext cx="313" cy="434"/>
              </a:xfrm>
              <a:custGeom>
                <a:avLst/>
                <a:gdLst>
                  <a:gd name="T0" fmla="*/ 127 w 253"/>
                  <a:gd name="T1" fmla="*/ 360 h 360"/>
                  <a:gd name="T2" fmla="*/ 0 w 253"/>
                  <a:gd name="T3" fmla="*/ 126 h 360"/>
                  <a:gd name="T4" fmla="*/ 127 w 253"/>
                  <a:gd name="T5" fmla="*/ 0 h 360"/>
                  <a:gd name="T6" fmla="*/ 253 w 253"/>
                  <a:gd name="T7" fmla="*/ 126 h 360"/>
                  <a:gd name="T8" fmla="*/ 127 w 253"/>
                  <a:gd name="T9" fmla="*/ 360 h 360"/>
                </a:gdLst>
                <a:ahLst/>
                <a:cxnLst>
                  <a:cxn ang="0">
                    <a:pos x="T0" y="T1"/>
                  </a:cxn>
                  <a:cxn ang="0">
                    <a:pos x="T2" y="T3"/>
                  </a:cxn>
                  <a:cxn ang="0">
                    <a:pos x="T4" y="T5"/>
                  </a:cxn>
                  <a:cxn ang="0">
                    <a:pos x="T6" y="T7"/>
                  </a:cxn>
                  <a:cxn ang="0">
                    <a:pos x="T8" y="T9"/>
                  </a:cxn>
                </a:cxnLst>
                <a:rect l="0" t="0" r="r" b="b"/>
                <a:pathLst>
                  <a:path w="253" h="360">
                    <a:moveTo>
                      <a:pt x="127" y="360"/>
                    </a:moveTo>
                    <a:cubicBezTo>
                      <a:pt x="127" y="360"/>
                      <a:pt x="0" y="196"/>
                      <a:pt x="0" y="126"/>
                    </a:cubicBezTo>
                    <a:cubicBezTo>
                      <a:pt x="0" y="56"/>
                      <a:pt x="57" y="0"/>
                      <a:pt x="127" y="0"/>
                    </a:cubicBezTo>
                    <a:cubicBezTo>
                      <a:pt x="196" y="0"/>
                      <a:pt x="253" y="56"/>
                      <a:pt x="253" y="126"/>
                    </a:cubicBezTo>
                    <a:cubicBezTo>
                      <a:pt x="253" y="196"/>
                      <a:pt x="127" y="360"/>
                      <a:pt x="127"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Oval 35">
                <a:extLst>
                  <a:ext uri="{FF2B5EF4-FFF2-40B4-BE49-F238E27FC236}">
                    <a16:creationId xmlns:a16="http://schemas.microsoft.com/office/drawing/2014/main" id="{E0DE37A9-8589-9C4F-AE9C-40760E2288F7}"/>
                  </a:ext>
                </a:extLst>
              </p:cNvPr>
              <p:cNvSpPr>
                <a:spLocks noChangeArrowheads="1"/>
              </p:cNvSpPr>
              <p:nvPr/>
            </p:nvSpPr>
            <p:spPr bwMode="auto">
              <a:xfrm>
                <a:off x="2827" y="1490"/>
                <a:ext cx="105" cy="10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6">
                <a:extLst>
                  <a:ext uri="{FF2B5EF4-FFF2-40B4-BE49-F238E27FC236}">
                    <a16:creationId xmlns:a16="http://schemas.microsoft.com/office/drawing/2014/main" id="{EDC041D9-9B71-CE41-9BB1-3A2224BC71C9}"/>
                  </a:ext>
                </a:extLst>
              </p:cNvPr>
              <p:cNvSpPr>
                <a:spLocks/>
              </p:cNvSpPr>
              <p:nvPr/>
            </p:nvSpPr>
            <p:spPr bwMode="auto">
              <a:xfrm>
                <a:off x="2793" y="1633"/>
                <a:ext cx="173" cy="203"/>
              </a:xfrm>
              <a:custGeom>
                <a:avLst/>
                <a:gdLst>
                  <a:gd name="T0" fmla="*/ 139 w 139"/>
                  <a:gd name="T1" fmla="*/ 67 h 168"/>
                  <a:gd name="T2" fmla="*/ 139 w 139"/>
                  <a:gd name="T3" fmla="*/ 36 h 168"/>
                  <a:gd name="T4" fmla="*/ 104 w 139"/>
                  <a:gd name="T5" fmla="*/ 0 h 168"/>
                  <a:gd name="T6" fmla="*/ 35 w 139"/>
                  <a:gd name="T7" fmla="*/ 0 h 168"/>
                  <a:gd name="T8" fmla="*/ 0 w 139"/>
                  <a:gd name="T9" fmla="*/ 36 h 168"/>
                  <a:gd name="T10" fmla="*/ 0 w 139"/>
                  <a:gd name="T11" fmla="*/ 67 h 168"/>
                  <a:gd name="T12" fmla="*/ 70 w 139"/>
                  <a:gd name="T13" fmla="*/ 168 h 168"/>
                  <a:gd name="T14" fmla="*/ 139 w 139"/>
                  <a:gd name="T15" fmla="*/ 6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168">
                    <a:moveTo>
                      <a:pt x="139" y="67"/>
                    </a:moveTo>
                    <a:cubicBezTo>
                      <a:pt x="139" y="36"/>
                      <a:pt x="139" y="36"/>
                      <a:pt x="139" y="36"/>
                    </a:cubicBezTo>
                    <a:cubicBezTo>
                      <a:pt x="139" y="16"/>
                      <a:pt x="123" y="0"/>
                      <a:pt x="104" y="0"/>
                    </a:cubicBezTo>
                    <a:cubicBezTo>
                      <a:pt x="35" y="0"/>
                      <a:pt x="35" y="0"/>
                      <a:pt x="35" y="0"/>
                    </a:cubicBezTo>
                    <a:cubicBezTo>
                      <a:pt x="16" y="0"/>
                      <a:pt x="0" y="16"/>
                      <a:pt x="0" y="36"/>
                    </a:cubicBezTo>
                    <a:cubicBezTo>
                      <a:pt x="0" y="67"/>
                      <a:pt x="0" y="67"/>
                      <a:pt x="0" y="67"/>
                    </a:cubicBezTo>
                    <a:cubicBezTo>
                      <a:pt x="33" y="121"/>
                      <a:pt x="70" y="168"/>
                      <a:pt x="70" y="168"/>
                    </a:cubicBezTo>
                    <a:cubicBezTo>
                      <a:pt x="70" y="168"/>
                      <a:pt x="106" y="121"/>
                      <a:pt x="139" y="6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3">
              <a:extLst>
                <a:ext uri="{FF2B5EF4-FFF2-40B4-BE49-F238E27FC236}">
                  <a16:creationId xmlns:a16="http://schemas.microsoft.com/office/drawing/2014/main" id="{E1D4EFCF-52C3-4B43-BDF5-F59EF651F96C}"/>
                </a:ext>
              </a:extLst>
            </p:cNvPr>
            <p:cNvGrpSpPr>
              <a:grpSpLocks noChangeAspect="1"/>
            </p:cNvGrpSpPr>
            <p:nvPr/>
          </p:nvGrpSpPr>
          <p:grpSpPr bwMode="auto">
            <a:xfrm>
              <a:off x="8304989" y="2810317"/>
              <a:ext cx="299261" cy="414949"/>
              <a:chOff x="2723" y="1402"/>
              <a:chExt cx="313" cy="434"/>
            </a:xfrm>
          </p:grpSpPr>
          <p:sp>
            <p:nvSpPr>
              <p:cNvPr id="34" name="Freeform 34">
                <a:extLst>
                  <a:ext uri="{FF2B5EF4-FFF2-40B4-BE49-F238E27FC236}">
                    <a16:creationId xmlns:a16="http://schemas.microsoft.com/office/drawing/2014/main" id="{35894CAD-A9AE-A84F-BD9B-1491A6A25B6E}"/>
                  </a:ext>
                </a:extLst>
              </p:cNvPr>
              <p:cNvSpPr>
                <a:spLocks/>
              </p:cNvSpPr>
              <p:nvPr/>
            </p:nvSpPr>
            <p:spPr bwMode="auto">
              <a:xfrm>
                <a:off x="2723" y="1402"/>
                <a:ext cx="313" cy="434"/>
              </a:xfrm>
              <a:custGeom>
                <a:avLst/>
                <a:gdLst>
                  <a:gd name="T0" fmla="*/ 127 w 253"/>
                  <a:gd name="T1" fmla="*/ 360 h 360"/>
                  <a:gd name="T2" fmla="*/ 0 w 253"/>
                  <a:gd name="T3" fmla="*/ 126 h 360"/>
                  <a:gd name="T4" fmla="*/ 127 w 253"/>
                  <a:gd name="T5" fmla="*/ 0 h 360"/>
                  <a:gd name="T6" fmla="*/ 253 w 253"/>
                  <a:gd name="T7" fmla="*/ 126 h 360"/>
                  <a:gd name="T8" fmla="*/ 127 w 253"/>
                  <a:gd name="T9" fmla="*/ 360 h 360"/>
                </a:gdLst>
                <a:ahLst/>
                <a:cxnLst>
                  <a:cxn ang="0">
                    <a:pos x="T0" y="T1"/>
                  </a:cxn>
                  <a:cxn ang="0">
                    <a:pos x="T2" y="T3"/>
                  </a:cxn>
                  <a:cxn ang="0">
                    <a:pos x="T4" y="T5"/>
                  </a:cxn>
                  <a:cxn ang="0">
                    <a:pos x="T6" y="T7"/>
                  </a:cxn>
                  <a:cxn ang="0">
                    <a:pos x="T8" y="T9"/>
                  </a:cxn>
                </a:cxnLst>
                <a:rect l="0" t="0" r="r" b="b"/>
                <a:pathLst>
                  <a:path w="253" h="360">
                    <a:moveTo>
                      <a:pt x="127" y="360"/>
                    </a:moveTo>
                    <a:cubicBezTo>
                      <a:pt x="127" y="360"/>
                      <a:pt x="0" y="196"/>
                      <a:pt x="0" y="126"/>
                    </a:cubicBezTo>
                    <a:cubicBezTo>
                      <a:pt x="0" y="56"/>
                      <a:pt x="57" y="0"/>
                      <a:pt x="127" y="0"/>
                    </a:cubicBezTo>
                    <a:cubicBezTo>
                      <a:pt x="196" y="0"/>
                      <a:pt x="253" y="56"/>
                      <a:pt x="253" y="126"/>
                    </a:cubicBezTo>
                    <a:cubicBezTo>
                      <a:pt x="253" y="196"/>
                      <a:pt x="127" y="360"/>
                      <a:pt x="127"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Oval 35">
                <a:extLst>
                  <a:ext uri="{FF2B5EF4-FFF2-40B4-BE49-F238E27FC236}">
                    <a16:creationId xmlns:a16="http://schemas.microsoft.com/office/drawing/2014/main" id="{19063161-2173-2E41-A556-96D1A8934185}"/>
                  </a:ext>
                </a:extLst>
              </p:cNvPr>
              <p:cNvSpPr>
                <a:spLocks noChangeArrowheads="1"/>
              </p:cNvSpPr>
              <p:nvPr/>
            </p:nvSpPr>
            <p:spPr bwMode="auto">
              <a:xfrm>
                <a:off x="2827" y="1490"/>
                <a:ext cx="105" cy="10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6">
                <a:extLst>
                  <a:ext uri="{FF2B5EF4-FFF2-40B4-BE49-F238E27FC236}">
                    <a16:creationId xmlns:a16="http://schemas.microsoft.com/office/drawing/2014/main" id="{04D20998-D4C8-7341-A638-75F5E85446CA}"/>
                  </a:ext>
                </a:extLst>
              </p:cNvPr>
              <p:cNvSpPr>
                <a:spLocks/>
              </p:cNvSpPr>
              <p:nvPr/>
            </p:nvSpPr>
            <p:spPr bwMode="auto">
              <a:xfrm>
                <a:off x="2793" y="1633"/>
                <a:ext cx="173" cy="203"/>
              </a:xfrm>
              <a:custGeom>
                <a:avLst/>
                <a:gdLst>
                  <a:gd name="T0" fmla="*/ 139 w 139"/>
                  <a:gd name="T1" fmla="*/ 67 h 168"/>
                  <a:gd name="T2" fmla="*/ 139 w 139"/>
                  <a:gd name="T3" fmla="*/ 36 h 168"/>
                  <a:gd name="T4" fmla="*/ 104 w 139"/>
                  <a:gd name="T5" fmla="*/ 0 h 168"/>
                  <a:gd name="T6" fmla="*/ 35 w 139"/>
                  <a:gd name="T7" fmla="*/ 0 h 168"/>
                  <a:gd name="T8" fmla="*/ 0 w 139"/>
                  <a:gd name="T9" fmla="*/ 36 h 168"/>
                  <a:gd name="T10" fmla="*/ 0 w 139"/>
                  <a:gd name="T11" fmla="*/ 67 h 168"/>
                  <a:gd name="T12" fmla="*/ 70 w 139"/>
                  <a:gd name="T13" fmla="*/ 168 h 168"/>
                  <a:gd name="T14" fmla="*/ 139 w 139"/>
                  <a:gd name="T15" fmla="*/ 6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168">
                    <a:moveTo>
                      <a:pt x="139" y="67"/>
                    </a:moveTo>
                    <a:cubicBezTo>
                      <a:pt x="139" y="36"/>
                      <a:pt x="139" y="36"/>
                      <a:pt x="139" y="36"/>
                    </a:cubicBezTo>
                    <a:cubicBezTo>
                      <a:pt x="139" y="16"/>
                      <a:pt x="123" y="0"/>
                      <a:pt x="104" y="0"/>
                    </a:cubicBezTo>
                    <a:cubicBezTo>
                      <a:pt x="35" y="0"/>
                      <a:pt x="35" y="0"/>
                      <a:pt x="35" y="0"/>
                    </a:cubicBezTo>
                    <a:cubicBezTo>
                      <a:pt x="16" y="0"/>
                      <a:pt x="0" y="16"/>
                      <a:pt x="0" y="36"/>
                    </a:cubicBezTo>
                    <a:cubicBezTo>
                      <a:pt x="0" y="67"/>
                      <a:pt x="0" y="67"/>
                      <a:pt x="0" y="67"/>
                    </a:cubicBezTo>
                    <a:cubicBezTo>
                      <a:pt x="33" y="121"/>
                      <a:pt x="70" y="168"/>
                      <a:pt x="70" y="168"/>
                    </a:cubicBezTo>
                    <a:cubicBezTo>
                      <a:pt x="70" y="168"/>
                      <a:pt x="106" y="121"/>
                      <a:pt x="139" y="6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7" name="Group 33">
              <a:extLst>
                <a:ext uri="{FF2B5EF4-FFF2-40B4-BE49-F238E27FC236}">
                  <a16:creationId xmlns:a16="http://schemas.microsoft.com/office/drawing/2014/main" id="{09FEE2F5-3A17-2042-8276-F2D1A0C9643E}"/>
                </a:ext>
              </a:extLst>
            </p:cNvPr>
            <p:cNvGrpSpPr>
              <a:grpSpLocks noChangeAspect="1"/>
            </p:cNvGrpSpPr>
            <p:nvPr/>
          </p:nvGrpSpPr>
          <p:grpSpPr bwMode="auto">
            <a:xfrm>
              <a:off x="7894809" y="3175635"/>
              <a:ext cx="299261" cy="414949"/>
              <a:chOff x="2723" y="1402"/>
              <a:chExt cx="313" cy="434"/>
            </a:xfrm>
          </p:grpSpPr>
          <p:sp>
            <p:nvSpPr>
              <p:cNvPr id="38" name="Freeform 34">
                <a:extLst>
                  <a:ext uri="{FF2B5EF4-FFF2-40B4-BE49-F238E27FC236}">
                    <a16:creationId xmlns:a16="http://schemas.microsoft.com/office/drawing/2014/main" id="{CD87F885-AF5F-6A42-9CD1-0A8658D8F7BE}"/>
                  </a:ext>
                </a:extLst>
              </p:cNvPr>
              <p:cNvSpPr>
                <a:spLocks/>
              </p:cNvSpPr>
              <p:nvPr/>
            </p:nvSpPr>
            <p:spPr bwMode="auto">
              <a:xfrm>
                <a:off x="2723" y="1402"/>
                <a:ext cx="313" cy="434"/>
              </a:xfrm>
              <a:custGeom>
                <a:avLst/>
                <a:gdLst>
                  <a:gd name="T0" fmla="*/ 127 w 253"/>
                  <a:gd name="T1" fmla="*/ 360 h 360"/>
                  <a:gd name="T2" fmla="*/ 0 w 253"/>
                  <a:gd name="T3" fmla="*/ 126 h 360"/>
                  <a:gd name="T4" fmla="*/ 127 w 253"/>
                  <a:gd name="T5" fmla="*/ 0 h 360"/>
                  <a:gd name="T6" fmla="*/ 253 w 253"/>
                  <a:gd name="T7" fmla="*/ 126 h 360"/>
                  <a:gd name="T8" fmla="*/ 127 w 253"/>
                  <a:gd name="T9" fmla="*/ 360 h 360"/>
                </a:gdLst>
                <a:ahLst/>
                <a:cxnLst>
                  <a:cxn ang="0">
                    <a:pos x="T0" y="T1"/>
                  </a:cxn>
                  <a:cxn ang="0">
                    <a:pos x="T2" y="T3"/>
                  </a:cxn>
                  <a:cxn ang="0">
                    <a:pos x="T4" y="T5"/>
                  </a:cxn>
                  <a:cxn ang="0">
                    <a:pos x="T6" y="T7"/>
                  </a:cxn>
                  <a:cxn ang="0">
                    <a:pos x="T8" y="T9"/>
                  </a:cxn>
                </a:cxnLst>
                <a:rect l="0" t="0" r="r" b="b"/>
                <a:pathLst>
                  <a:path w="253" h="360">
                    <a:moveTo>
                      <a:pt x="127" y="360"/>
                    </a:moveTo>
                    <a:cubicBezTo>
                      <a:pt x="127" y="360"/>
                      <a:pt x="0" y="196"/>
                      <a:pt x="0" y="126"/>
                    </a:cubicBezTo>
                    <a:cubicBezTo>
                      <a:pt x="0" y="56"/>
                      <a:pt x="57" y="0"/>
                      <a:pt x="127" y="0"/>
                    </a:cubicBezTo>
                    <a:cubicBezTo>
                      <a:pt x="196" y="0"/>
                      <a:pt x="253" y="56"/>
                      <a:pt x="253" y="126"/>
                    </a:cubicBezTo>
                    <a:cubicBezTo>
                      <a:pt x="253" y="196"/>
                      <a:pt x="127" y="360"/>
                      <a:pt x="127" y="36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Oval 35">
                <a:extLst>
                  <a:ext uri="{FF2B5EF4-FFF2-40B4-BE49-F238E27FC236}">
                    <a16:creationId xmlns:a16="http://schemas.microsoft.com/office/drawing/2014/main" id="{814CDD59-AF65-EE4E-B71B-CB3DA1B19D15}"/>
                  </a:ext>
                </a:extLst>
              </p:cNvPr>
              <p:cNvSpPr>
                <a:spLocks noChangeArrowheads="1"/>
              </p:cNvSpPr>
              <p:nvPr/>
            </p:nvSpPr>
            <p:spPr bwMode="auto">
              <a:xfrm>
                <a:off x="2827" y="1490"/>
                <a:ext cx="105" cy="10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6">
                <a:extLst>
                  <a:ext uri="{FF2B5EF4-FFF2-40B4-BE49-F238E27FC236}">
                    <a16:creationId xmlns:a16="http://schemas.microsoft.com/office/drawing/2014/main" id="{34B2CFB2-A064-0343-9059-6EA21B3C9452}"/>
                  </a:ext>
                </a:extLst>
              </p:cNvPr>
              <p:cNvSpPr>
                <a:spLocks/>
              </p:cNvSpPr>
              <p:nvPr/>
            </p:nvSpPr>
            <p:spPr bwMode="auto">
              <a:xfrm>
                <a:off x="2793" y="1633"/>
                <a:ext cx="173" cy="203"/>
              </a:xfrm>
              <a:custGeom>
                <a:avLst/>
                <a:gdLst>
                  <a:gd name="T0" fmla="*/ 139 w 139"/>
                  <a:gd name="T1" fmla="*/ 67 h 168"/>
                  <a:gd name="T2" fmla="*/ 139 w 139"/>
                  <a:gd name="T3" fmla="*/ 36 h 168"/>
                  <a:gd name="T4" fmla="*/ 104 w 139"/>
                  <a:gd name="T5" fmla="*/ 0 h 168"/>
                  <a:gd name="T6" fmla="*/ 35 w 139"/>
                  <a:gd name="T7" fmla="*/ 0 h 168"/>
                  <a:gd name="T8" fmla="*/ 0 w 139"/>
                  <a:gd name="T9" fmla="*/ 36 h 168"/>
                  <a:gd name="T10" fmla="*/ 0 w 139"/>
                  <a:gd name="T11" fmla="*/ 67 h 168"/>
                  <a:gd name="T12" fmla="*/ 70 w 139"/>
                  <a:gd name="T13" fmla="*/ 168 h 168"/>
                  <a:gd name="T14" fmla="*/ 139 w 139"/>
                  <a:gd name="T15" fmla="*/ 6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168">
                    <a:moveTo>
                      <a:pt x="139" y="67"/>
                    </a:moveTo>
                    <a:cubicBezTo>
                      <a:pt x="139" y="36"/>
                      <a:pt x="139" y="36"/>
                      <a:pt x="139" y="36"/>
                    </a:cubicBezTo>
                    <a:cubicBezTo>
                      <a:pt x="139" y="16"/>
                      <a:pt x="123" y="0"/>
                      <a:pt x="104" y="0"/>
                    </a:cubicBezTo>
                    <a:cubicBezTo>
                      <a:pt x="35" y="0"/>
                      <a:pt x="35" y="0"/>
                      <a:pt x="35" y="0"/>
                    </a:cubicBezTo>
                    <a:cubicBezTo>
                      <a:pt x="16" y="0"/>
                      <a:pt x="0" y="16"/>
                      <a:pt x="0" y="36"/>
                    </a:cubicBezTo>
                    <a:cubicBezTo>
                      <a:pt x="0" y="67"/>
                      <a:pt x="0" y="67"/>
                      <a:pt x="0" y="67"/>
                    </a:cubicBezTo>
                    <a:cubicBezTo>
                      <a:pt x="33" y="121"/>
                      <a:pt x="70" y="168"/>
                      <a:pt x="70" y="168"/>
                    </a:cubicBezTo>
                    <a:cubicBezTo>
                      <a:pt x="70" y="168"/>
                      <a:pt x="106" y="121"/>
                      <a:pt x="139"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63" name="Graphic 62">
            <a:extLst>
              <a:ext uri="{FF2B5EF4-FFF2-40B4-BE49-F238E27FC236}">
                <a16:creationId xmlns:a16="http://schemas.microsoft.com/office/drawing/2014/main" id="{26DDD5AC-0441-3249-A8B3-AE321C3374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22669" y="2468889"/>
            <a:ext cx="457200" cy="457200"/>
          </a:xfrm>
          <a:prstGeom prst="rect">
            <a:avLst/>
          </a:prstGeom>
        </p:spPr>
      </p:pic>
    </p:spTree>
    <p:extLst>
      <p:ext uri="{BB962C8B-B14F-4D97-AF65-F5344CB8AC3E}">
        <p14:creationId xmlns:p14="http://schemas.microsoft.com/office/powerpoint/2010/main" val="43055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60C080E-494A-4579-BDAD-6C59453D3610}"/>
              </a:ext>
            </a:extLst>
          </p:cNvPr>
          <p:cNvPicPr>
            <a:picLocks noGrp="1" noChangeAspect="1"/>
          </p:cNvPicPr>
          <p:nvPr>
            <p:ph type="pic" sz="quarter" idx="12"/>
          </p:nvPr>
        </p:nvPicPr>
        <p:blipFill rotWithShape="1">
          <a:blip r:embed="rId3" cstate="screen">
            <a:alphaModFix/>
            <a:extLst>
              <a:ext uri="{28A0092B-C50C-407E-A947-70E740481C1C}">
                <a14:useLocalDpi xmlns:a14="http://schemas.microsoft.com/office/drawing/2010/main"/>
              </a:ext>
            </a:extLst>
          </a:blip>
          <a:srcRect/>
          <a:stretch/>
        </p:blipFill>
        <p:spPr>
          <a:xfrm>
            <a:off x="0" y="0"/>
            <a:ext cx="4910403" cy="5143500"/>
          </a:xfrm>
        </p:spPr>
      </p:pic>
      <p:sp>
        <p:nvSpPr>
          <p:cNvPr id="2" name="TextBox 1">
            <a:extLst>
              <a:ext uri="{FF2B5EF4-FFF2-40B4-BE49-F238E27FC236}">
                <a16:creationId xmlns:a16="http://schemas.microsoft.com/office/drawing/2014/main" id="{B1C4638F-EE3F-F04D-9731-FE3338F0FD16}"/>
              </a:ext>
            </a:extLst>
          </p:cNvPr>
          <p:cNvSpPr txBox="1"/>
          <p:nvPr/>
        </p:nvSpPr>
        <p:spPr>
          <a:xfrm>
            <a:off x="3447288" y="4041648"/>
            <a:ext cx="0" cy="0"/>
          </a:xfrm>
          <a:prstGeom prst="rect">
            <a:avLst/>
          </a:prstGeom>
          <a:noFill/>
        </p:spPr>
        <p:txBody>
          <a:bodyPr wrap="none" lIns="0" tIns="0" rIns="0" bIns="0" rtlCol="0">
            <a:noAutofit/>
          </a:bodyPr>
          <a:lstStyle/>
          <a:p>
            <a:pPr algn="l"/>
            <a:endParaRPr lang="en-US" sz="1100" dirty="0">
              <a:solidFill>
                <a:schemeClr val="tx1"/>
              </a:solidFill>
              <a:latin typeface="+mn-lt"/>
            </a:endParaRPr>
          </a:p>
        </p:txBody>
      </p:sp>
      <p:sp>
        <p:nvSpPr>
          <p:cNvPr id="5" name="TextBox 4">
            <a:extLst>
              <a:ext uri="{FF2B5EF4-FFF2-40B4-BE49-F238E27FC236}">
                <a16:creationId xmlns:a16="http://schemas.microsoft.com/office/drawing/2014/main" id="{B6579BFC-402E-AA45-A3E0-42EEFBDF0F65}"/>
              </a:ext>
            </a:extLst>
          </p:cNvPr>
          <p:cNvSpPr txBox="1"/>
          <p:nvPr/>
        </p:nvSpPr>
        <p:spPr>
          <a:xfrm>
            <a:off x="185980" y="2324746"/>
            <a:ext cx="0" cy="0"/>
          </a:xfrm>
          <a:prstGeom prst="rect">
            <a:avLst/>
          </a:prstGeom>
          <a:noFill/>
        </p:spPr>
        <p:txBody>
          <a:bodyPr wrap="none" lIns="0" tIns="0" rIns="0" bIns="0" rtlCol="0">
            <a:noAutofit/>
          </a:bodyPr>
          <a:lstStyle/>
          <a:p>
            <a:pPr algn="l"/>
            <a:endParaRPr lang="en-US" sz="1100" dirty="0">
              <a:solidFill>
                <a:schemeClr val="tx1"/>
              </a:solidFill>
              <a:latin typeface="+mn-lt"/>
            </a:endParaRPr>
          </a:p>
        </p:txBody>
      </p:sp>
      <p:sp>
        <p:nvSpPr>
          <p:cNvPr id="24" name="TextBox 23">
            <a:extLst>
              <a:ext uri="{FF2B5EF4-FFF2-40B4-BE49-F238E27FC236}">
                <a16:creationId xmlns:a16="http://schemas.microsoft.com/office/drawing/2014/main" id="{C3755683-2D72-457D-B9C6-D44EF97604D1}"/>
              </a:ext>
            </a:extLst>
          </p:cNvPr>
          <p:cNvSpPr txBox="1"/>
          <p:nvPr/>
        </p:nvSpPr>
        <p:spPr>
          <a:xfrm>
            <a:off x="5552546" y="866775"/>
            <a:ext cx="3051703" cy="2501900"/>
          </a:xfrm>
          <a:prstGeom prst="rect">
            <a:avLst/>
          </a:prstGeom>
          <a:noFill/>
        </p:spPr>
        <p:txBody>
          <a:bodyPr wrap="square" lIns="0" tIns="0" rIns="0" bIns="0" rtlCol="0">
            <a:noAutofit/>
          </a:bodyPr>
          <a:lstStyle/>
          <a:p>
            <a:pPr>
              <a:lnSpc>
                <a:spcPct val="110000"/>
              </a:lnSpc>
              <a:spcAft>
                <a:spcPts val="1200"/>
              </a:spcAft>
            </a:pPr>
            <a:r>
              <a:rPr lang="en-GB" sz="2400" dirty="0">
                <a:solidFill>
                  <a:schemeClr val="bg2"/>
                </a:solidFill>
                <a:latin typeface="+mn-lt"/>
              </a:rPr>
              <a:t>Innovate with confidence and take the leap to new technologies. Cisco has you covered with Solution Support. </a:t>
            </a:r>
          </a:p>
        </p:txBody>
      </p:sp>
      <p:sp>
        <p:nvSpPr>
          <p:cNvPr id="11" name="Freeform 10">
            <a:extLst>
              <a:ext uri="{FF2B5EF4-FFF2-40B4-BE49-F238E27FC236}">
                <a16:creationId xmlns:a16="http://schemas.microsoft.com/office/drawing/2014/main" id="{A9D72B6C-45B1-8B48-BEC7-E40FD61503C8}"/>
              </a:ext>
            </a:extLst>
          </p:cNvPr>
          <p:cNvSpPr>
            <a:spLocks/>
          </p:cNvSpPr>
          <p:nvPr/>
        </p:nvSpPr>
        <p:spPr bwMode="black">
          <a:xfrm rot="16200000">
            <a:off x="6809612" y="2253487"/>
            <a:ext cx="682626" cy="3992500"/>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25" name="TextBox 24">
            <a:extLst>
              <a:ext uri="{FF2B5EF4-FFF2-40B4-BE49-F238E27FC236}">
                <a16:creationId xmlns:a16="http://schemas.microsoft.com/office/drawing/2014/main" id="{B204F734-C1C6-4110-9F54-84C833255659}"/>
              </a:ext>
            </a:extLst>
          </p:cNvPr>
          <p:cNvSpPr txBox="1"/>
          <p:nvPr/>
        </p:nvSpPr>
        <p:spPr>
          <a:xfrm>
            <a:off x="5552546" y="4133550"/>
            <a:ext cx="3051704" cy="457500"/>
          </a:xfrm>
          <a:prstGeom prst="rect">
            <a:avLst/>
          </a:prstGeom>
          <a:noFill/>
        </p:spPr>
        <p:txBody>
          <a:bodyPr wrap="square" lIns="0" tIns="0" rIns="0" bIns="0" rtlCol="0">
            <a:noAutofit/>
          </a:bodyPr>
          <a:lstStyle/>
          <a:p>
            <a:pPr>
              <a:lnSpc>
                <a:spcPct val="110000"/>
              </a:lnSpc>
              <a:spcAft>
                <a:spcPts val="600"/>
              </a:spcAft>
            </a:pPr>
            <a:r>
              <a:rPr lang="en-GB" sz="1600" dirty="0">
                <a:solidFill>
                  <a:schemeClr val="tx1"/>
                </a:solidFill>
                <a:latin typeface="+mn-lt"/>
                <a:hlinkClick r:id="rId4"/>
              </a:rPr>
              <a:t>cisco.com/go/solutionsupport</a:t>
            </a:r>
            <a:endParaRPr lang="en-GB" sz="1600" dirty="0">
              <a:solidFill>
                <a:schemeClr val="tx1"/>
              </a:solidFill>
              <a:latin typeface="+mn-lt"/>
            </a:endParaRPr>
          </a:p>
          <a:p>
            <a:pPr>
              <a:lnSpc>
                <a:spcPct val="110000"/>
              </a:lnSpc>
              <a:spcAft>
                <a:spcPts val="1200"/>
              </a:spcAft>
            </a:pPr>
            <a:endParaRPr lang="en-GB" sz="1600" dirty="0">
              <a:solidFill>
                <a:schemeClr val="tx1"/>
              </a:solidFill>
              <a:latin typeface="+mn-lt"/>
            </a:endParaRPr>
          </a:p>
        </p:txBody>
      </p:sp>
    </p:spTree>
    <p:extLst>
      <p:ext uri="{BB962C8B-B14F-4D97-AF65-F5344CB8AC3E}">
        <p14:creationId xmlns:p14="http://schemas.microsoft.com/office/powerpoint/2010/main" val="13417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pic>
        <p:nvPicPr>
          <p:cNvPr id="14" name="Picture 13">
            <a:extLst>
              <a:ext uri="{FF2B5EF4-FFF2-40B4-BE49-F238E27FC236}">
                <a16:creationId xmlns:a16="http://schemas.microsoft.com/office/drawing/2014/main" id="{324EC61D-A45A-FD4E-BD6B-F11FEC7E60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4818286" y="0"/>
            <a:ext cx="7356536" cy="5143500"/>
          </a:xfrm>
          <a:prstGeom prst="roundRect">
            <a:avLst>
              <a:gd name="adj" fmla="val 50000"/>
            </a:avLst>
          </a:prstGeom>
        </p:spPr>
      </p:pic>
      <p:sp>
        <p:nvSpPr>
          <p:cNvPr id="7" name="Text Placeholder 6">
            <a:extLst>
              <a:ext uri="{FF2B5EF4-FFF2-40B4-BE49-F238E27FC236}">
                <a16:creationId xmlns:a16="http://schemas.microsoft.com/office/drawing/2014/main" id="{965D553A-A238-3649-AF72-689782E0ED23}"/>
              </a:ext>
            </a:extLst>
          </p:cNvPr>
          <p:cNvSpPr>
            <a:spLocks noGrp="1"/>
          </p:cNvSpPr>
          <p:nvPr>
            <p:ph type="body" sz="quarter" idx="11"/>
          </p:nvPr>
        </p:nvSpPr>
        <p:spPr>
          <a:xfrm>
            <a:off x="439702" y="1629374"/>
            <a:ext cx="3694975" cy="1055688"/>
          </a:xfrm>
        </p:spPr>
        <p:txBody>
          <a:bodyPr>
            <a:noAutofit/>
          </a:bodyPr>
          <a:lstStyle/>
          <a:p>
            <a:r>
              <a:rPr lang="en-US" sz="2800" dirty="0"/>
              <a:t>Technology has evolved. So should your technical support.</a:t>
            </a:r>
          </a:p>
          <a:p>
            <a:endParaRPr lang="en-US" sz="400" dirty="0"/>
          </a:p>
          <a:p>
            <a:r>
              <a:rPr lang="en-US" sz="2800" dirty="0"/>
              <a:t>Cisco Solution Support</a:t>
            </a:r>
          </a:p>
        </p:txBody>
      </p:sp>
      <p:pic>
        <p:nvPicPr>
          <p:cNvPr id="8" name="Picture 7" descr="A picture containing drawing, food&#10;&#10;Description automatically generated">
            <a:extLst>
              <a:ext uri="{FF2B5EF4-FFF2-40B4-BE49-F238E27FC236}">
                <a16:creationId xmlns:a16="http://schemas.microsoft.com/office/drawing/2014/main" id="{919A52B3-08E8-4C60-BCC6-05779D50EF46}"/>
              </a:ext>
            </a:extLst>
          </p:cNvPr>
          <p:cNvPicPr>
            <a:picLocks noChangeAspect="1"/>
          </p:cNvPicPr>
          <p:nvPr/>
        </p:nvPicPr>
        <p:blipFill>
          <a:blip r:embed="rId4"/>
          <a:stretch>
            <a:fillRect/>
          </a:stretch>
        </p:blipFill>
        <p:spPr>
          <a:xfrm>
            <a:off x="439702" y="562179"/>
            <a:ext cx="3094515" cy="439830"/>
          </a:xfrm>
          <a:prstGeom prst="rect">
            <a:avLst/>
          </a:prstGeom>
        </p:spPr>
      </p:pic>
    </p:spTree>
    <p:extLst>
      <p:ext uri="{BB962C8B-B14F-4D97-AF65-F5344CB8AC3E}">
        <p14:creationId xmlns:p14="http://schemas.microsoft.com/office/powerpoint/2010/main" val="18817272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5" name="Text Placeholder 4">
            <a:extLst>
              <a:ext uri="{FF2B5EF4-FFF2-40B4-BE49-F238E27FC236}">
                <a16:creationId xmlns:a16="http://schemas.microsoft.com/office/drawing/2014/main" id="{34D3186D-4E90-0E4A-AAAB-FE7801D4AEF1}"/>
              </a:ext>
            </a:extLst>
          </p:cNvPr>
          <p:cNvSpPr>
            <a:spLocks noGrp="1"/>
          </p:cNvSpPr>
          <p:nvPr>
            <p:ph type="body" sz="quarter" idx="13"/>
          </p:nvPr>
        </p:nvSpPr>
        <p:spPr>
          <a:xfrm>
            <a:off x="566171" y="3695275"/>
            <a:ext cx="2673351" cy="1268314"/>
          </a:xfrm>
        </p:spPr>
        <p:txBody>
          <a:bodyPr/>
          <a:lstStyle/>
          <a:p>
            <a:r>
              <a:rPr lang="en-US" dirty="0">
                <a:sym typeface="Helvetica Neue Light"/>
              </a:rPr>
              <a:t>What’s next?</a:t>
            </a:r>
          </a:p>
        </p:txBody>
      </p:sp>
      <p:pic>
        <p:nvPicPr>
          <p:cNvPr id="16" name="Google Shape;1110;p206">
            <a:extLst>
              <a:ext uri="{FF2B5EF4-FFF2-40B4-BE49-F238E27FC236}">
                <a16:creationId xmlns:a16="http://schemas.microsoft.com/office/drawing/2014/main" id="{D229C01E-64B3-8A44-BCAA-E9990842EAA8}"/>
              </a:ext>
            </a:extLst>
          </p:cNvPr>
          <p:cNvPicPr preferRelativeResize="0"/>
          <p:nvPr/>
        </p:nvPicPr>
        <p:blipFill rotWithShape="1">
          <a:blip r:embed="rId3" cstate="print">
            <a:extLst>
              <a:ext uri="{28A0092B-C50C-407E-A947-70E740481C1C}">
                <a14:useLocalDpi xmlns:a14="http://schemas.microsoft.com/office/drawing/2010/main"/>
              </a:ext>
            </a:extLst>
          </a:blip>
          <a:srcRect t="-22169"/>
          <a:stretch/>
        </p:blipFill>
        <p:spPr>
          <a:xfrm>
            <a:off x="533400" y="-1168575"/>
            <a:ext cx="1815900" cy="4026000"/>
          </a:xfrm>
          <a:prstGeom prst="roundRect">
            <a:avLst>
              <a:gd name="adj" fmla="val 50000"/>
            </a:avLst>
          </a:prstGeom>
          <a:noFill/>
          <a:ln>
            <a:noFill/>
          </a:ln>
        </p:spPr>
      </p:pic>
      <p:pic>
        <p:nvPicPr>
          <p:cNvPr id="1103" name="Google Shape;1103;p20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918675" y="2079264"/>
            <a:ext cx="744201" cy="744201"/>
          </a:xfrm>
          <a:prstGeom prst="rect">
            <a:avLst/>
          </a:prstGeom>
          <a:noFill/>
          <a:ln>
            <a:noFill/>
          </a:ln>
        </p:spPr>
      </p:pic>
      <p:pic>
        <p:nvPicPr>
          <p:cNvPr id="1104" name="Google Shape;1104;p20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918675" y="3323175"/>
            <a:ext cx="744200" cy="744200"/>
          </a:xfrm>
          <a:prstGeom prst="rect">
            <a:avLst/>
          </a:prstGeom>
          <a:noFill/>
          <a:ln>
            <a:noFill/>
          </a:ln>
        </p:spPr>
      </p:pic>
      <p:sp>
        <p:nvSpPr>
          <p:cNvPr id="1105" name="Google Shape;1105;p206"/>
          <p:cNvSpPr/>
          <p:nvPr/>
        </p:nvSpPr>
        <p:spPr>
          <a:xfrm>
            <a:off x="4794875" y="670475"/>
            <a:ext cx="991800" cy="5203800"/>
          </a:xfrm>
          <a:prstGeom prst="roundRect">
            <a:avLst>
              <a:gd name="adj" fmla="val 49012"/>
            </a:avLst>
          </a:pr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6" name="Google Shape;1106;p206"/>
          <p:cNvSpPr/>
          <p:nvPr/>
        </p:nvSpPr>
        <p:spPr>
          <a:xfrm>
            <a:off x="4918625" y="2079250"/>
            <a:ext cx="744300" cy="74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7" name="Google Shape;1107;p206"/>
          <p:cNvSpPr/>
          <p:nvPr/>
        </p:nvSpPr>
        <p:spPr>
          <a:xfrm>
            <a:off x="4918625" y="3323175"/>
            <a:ext cx="744300" cy="74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8" name="Google Shape;1108;p206"/>
          <p:cNvSpPr/>
          <p:nvPr/>
        </p:nvSpPr>
        <p:spPr>
          <a:xfrm>
            <a:off x="4918625" y="835325"/>
            <a:ext cx="744300" cy="74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Text Placeholder 6">
            <a:extLst>
              <a:ext uri="{FF2B5EF4-FFF2-40B4-BE49-F238E27FC236}">
                <a16:creationId xmlns:a16="http://schemas.microsoft.com/office/drawing/2014/main" id="{742876C2-3729-3940-B2E1-AE630D427545}"/>
              </a:ext>
            </a:extLst>
          </p:cNvPr>
          <p:cNvSpPr>
            <a:spLocks noGrp="1"/>
          </p:cNvSpPr>
          <p:nvPr>
            <p:ph type="body" sz="quarter" idx="10"/>
          </p:nvPr>
        </p:nvSpPr>
        <p:spPr>
          <a:xfrm>
            <a:off x="6056313" y="948662"/>
            <a:ext cx="2074862" cy="506412"/>
          </a:xfrm>
        </p:spPr>
        <p:txBody>
          <a:bodyPr>
            <a:noAutofit/>
          </a:bodyPr>
          <a:lstStyle/>
          <a:p>
            <a:r>
              <a:rPr lang="en-US" sz="1300" dirty="0">
                <a:solidFill>
                  <a:schemeClr val="bg2"/>
                </a:solidFill>
              </a:rPr>
              <a:t>Who should we speak to next in your organization about support?</a:t>
            </a:r>
          </a:p>
        </p:txBody>
      </p:sp>
      <p:sp>
        <p:nvSpPr>
          <p:cNvPr id="9" name="Text Placeholder 8">
            <a:extLst>
              <a:ext uri="{FF2B5EF4-FFF2-40B4-BE49-F238E27FC236}">
                <a16:creationId xmlns:a16="http://schemas.microsoft.com/office/drawing/2014/main" id="{BAB93438-D98C-9346-B2F4-8F9346299608}"/>
              </a:ext>
            </a:extLst>
          </p:cNvPr>
          <p:cNvSpPr>
            <a:spLocks noGrp="1"/>
          </p:cNvSpPr>
          <p:nvPr>
            <p:ph type="body" sz="quarter" idx="11"/>
          </p:nvPr>
        </p:nvSpPr>
        <p:spPr/>
        <p:txBody>
          <a:bodyPr>
            <a:normAutofit fontScale="92500"/>
          </a:bodyPr>
          <a:lstStyle/>
          <a:p>
            <a:r>
              <a:rPr lang="en-US" dirty="0">
                <a:solidFill>
                  <a:schemeClr val="bg2"/>
                </a:solidFill>
              </a:rPr>
              <a:t>See more Solution Support value in the </a:t>
            </a:r>
            <a:r>
              <a:rPr lang="en-GB" dirty="0">
                <a:hlinkClick r:id="rId6"/>
              </a:rPr>
              <a:t>e-book</a:t>
            </a:r>
            <a:endParaRPr lang="en-GB" dirty="0"/>
          </a:p>
          <a:p>
            <a:endParaRPr lang="en-US" dirty="0"/>
          </a:p>
        </p:txBody>
      </p:sp>
      <p:sp>
        <p:nvSpPr>
          <p:cNvPr id="11" name="Text Placeholder 10">
            <a:extLst>
              <a:ext uri="{FF2B5EF4-FFF2-40B4-BE49-F238E27FC236}">
                <a16:creationId xmlns:a16="http://schemas.microsoft.com/office/drawing/2014/main" id="{8BEFEB0B-5812-B04F-9406-C4AFC02194A8}"/>
              </a:ext>
            </a:extLst>
          </p:cNvPr>
          <p:cNvSpPr>
            <a:spLocks noGrp="1"/>
          </p:cNvSpPr>
          <p:nvPr>
            <p:ph type="body" sz="quarter" idx="12"/>
          </p:nvPr>
        </p:nvSpPr>
        <p:spPr/>
        <p:txBody>
          <a:bodyPr>
            <a:normAutofit/>
          </a:bodyPr>
          <a:lstStyle/>
          <a:p>
            <a:r>
              <a:rPr lang="en-US" dirty="0">
                <a:solidFill>
                  <a:schemeClr val="bg2"/>
                </a:solidFill>
              </a:rPr>
              <a:t>Contact me with any questions: </a:t>
            </a:r>
            <a:r>
              <a:rPr lang="en-US" dirty="0" err="1">
                <a:solidFill>
                  <a:srgbClr val="E3241B"/>
                </a:solidFill>
              </a:rPr>
              <a:t>xxxx@xxx.com</a:t>
            </a:r>
            <a:endParaRPr lang="en-US" dirty="0">
              <a:solidFill>
                <a:srgbClr val="E3241B"/>
              </a:solidFill>
            </a:endParaRPr>
          </a:p>
        </p:txBody>
      </p:sp>
      <p:pic>
        <p:nvPicPr>
          <p:cNvPr id="13" name="Picture 12">
            <a:extLst>
              <a:ext uri="{FF2B5EF4-FFF2-40B4-BE49-F238E27FC236}">
                <a16:creationId xmlns:a16="http://schemas.microsoft.com/office/drawing/2014/main" id="{3C52FC15-F555-634C-AE7F-E04C84E4466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7989" y="913169"/>
            <a:ext cx="605572" cy="603206"/>
          </a:xfrm>
          <a:prstGeom prst="rect">
            <a:avLst/>
          </a:prstGeom>
        </p:spPr>
      </p:pic>
      <p:pic>
        <p:nvPicPr>
          <p:cNvPr id="14" name="Picture 13">
            <a:extLst>
              <a:ext uri="{FF2B5EF4-FFF2-40B4-BE49-F238E27FC236}">
                <a16:creationId xmlns:a16="http://schemas.microsoft.com/office/drawing/2014/main" id="{CB1E3AF1-BA77-654E-80CF-0DF4A9844D8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7989" y="2149761"/>
            <a:ext cx="605572" cy="603206"/>
          </a:xfrm>
          <a:prstGeom prst="rect">
            <a:avLst/>
          </a:prstGeom>
        </p:spPr>
      </p:pic>
      <p:pic>
        <p:nvPicPr>
          <p:cNvPr id="15" name="Picture 14">
            <a:extLst>
              <a:ext uri="{FF2B5EF4-FFF2-40B4-BE49-F238E27FC236}">
                <a16:creationId xmlns:a16="http://schemas.microsoft.com/office/drawing/2014/main" id="{2319FD47-A4F2-C64D-884E-16E91801F45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7989" y="3393672"/>
            <a:ext cx="605572" cy="603206"/>
          </a:xfrm>
          <a:prstGeom prst="rect">
            <a:avLst/>
          </a:prstGeom>
        </p:spPr>
      </p:pic>
      <p:pic>
        <p:nvPicPr>
          <p:cNvPr id="3" name="Picture 2">
            <a:extLst>
              <a:ext uri="{FF2B5EF4-FFF2-40B4-BE49-F238E27FC236}">
                <a16:creationId xmlns:a16="http://schemas.microsoft.com/office/drawing/2014/main" id="{F3A4C9C9-296F-014C-9668-A4918D17784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52565" y="-1388639"/>
            <a:ext cx="2986957" cy="4782311"/>
          </a:xfrm>
          <a:prstGeom prst="roundRect">
            <a:avLst>
              <a:gd name="adj" fmla="val 50000"/>
            </a:avLst>
          </a:prstGeom>
          <a:noFill/>
          <a:ln>
            <a:noFill/>
          </a:ln>
        </p:spPr>
      </p:pic>
    </p:spTree>
    <p:extLst>
      <p:ext uri="{BB962C8B-B14F-4D97-AF65-F5344CB8AC3E}">
        <p14:creationId xmlns:p14="http://schemas.microsoft.com/office/powerpoint/2010/main" val="108155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Tree>
    <p:extLst>
      <p:ext uri="{BB962C8B-B14F-4D97-AF65-F5344CB8AC3E}">
        <p14:creationId xmlns:p14="http://schemas.microsoft.com/office/powerpoint/2010/main" val="318119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Freeform 10">
            <a:extLst>
              <a:ext uri="{FF2B5EF4-FFF2-40B4-BE49-F238E27FC236}">
                <a16:creationId xmlns:a16="http://schemas.microsoft.com/office/drawing/2014/main" id="{F331BAB6-8608-974D-BDC6-3C5FD4DC2623}"/>
              </a:ext>
            </a:extLst>
          </p:cNvPr>
          <p:cNvSpPr>
            <a:spLocks/>
          </p:cNvSpPr>
          <p:nvPr/>
        </p:nvSpPr>
        <p:spPr bwMode="black">
          <a:xfrm rot="5400000" flipH="1">
            <a:off x="1321901" y="832388"/>
            <a:ext cx="755807" cy="3397539"/>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26" name="Freeform 10">
            <a:extLst>
              <a:ext uri="{FF2B5EF4-FFF2-40B4-BE49-F238E27FC236}">
                <a16:creationId xmlns:a16="http://schemas.microsoft.com/office/drawing/2014/main" id="{CB0155CA-5D26-0D48-96A0-FDC93F0D6A7C}"/>
              </a:ext>
            </a:extLst>
          </p:cNvPr>
          <p:cNvSpPr>
            <a:spLocks/>
          </p:cNvSpPr>
          <p:nvPr/>
        </p:nvSpPr>
        <p:spPr bwMode="black">
          <a:xfrm rot="5400000" flipH="1">
            <a:off x="1321900" y="2514715"/>
            <a:ext cx="755807" cy="3397539"/>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27" name="Freeform 10">
            <a:extLst>
              <a:ext uri="{FF2B5EF4-FFF2-40B4-BE49-F238E27FC236}">
                <a16:creationId xmlns:a16="http://schemas.microsoft.com/office/drawing/2014/main" id="{475E9B3B-5BC6-A444-AEA0-DE754B5AF783}"/>
              </a:ext>
            </a:extLst>
          </p:cNvPr>
          <p:cNvSpPr>
            <a:spLocks/>
          </p:cNvSpPr>
          <p:nvPr/>
        </p:nvSpPr>
        <p:spPr bwMode="black">
          <a:xfrm rot="5400000" flipH="1">
            <a:off x="1578579" y="1412236"/>
            <a:ext cx="755807" cy="3911794"/>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30" name="Freeform 10">
            <a:extLst>
              <a:ext uri="{FF2B5EF4-FFF2-40B4-BE49-F238E27FC236}">
                <a16:creationId xmlns:a16="http://schemas.microsoft.com/office/drawing/2014/main" id="{6DE0B5B5-1A1A-E746-9C5E-92E06C9B095B}"/>
              </a:ext>
            </a:extLst>
          </p:cNvPr>
          <p:cNvSpPr>
            <a:spLocks/>
          </p:cNvSpPr>
          <p:nvPr/>
        </p:nvSpPr>
        <p:spPr bwMode="black">
          <a:xfrm rot="5400000" flipH="1">
            <a:off x="1578580" y="-268733"/>
            <a:ext cx="755807" cy="3911794"/>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32" name="Freeform 10">
            <a:extLst>
              <a:ext uri="{FF2B5EF4-FFF2-40B4-BE49-F238E27FC236}">
                <a16:creationId xmlns:a16="http://schemas.microsoft.com/office/drawing/2014/main" id="{D7E00976-1A89-CA49-AD50-823D3C464306}"/>
              </a:ext>
            </a:extLst>
          </p:cNvPr>
          <p:cNvSpPr>
            <a:spLocks/>
          </p:cNvSpPr>
          <p:nvPr/>
        </p:nvSpPr>
        <p:spPr bwMode="black">
          <a:xfrm rot="5400000" flipH="1">
            <a:off x="1321902" y="-872212"/>
            <a:ext cx="755807" cy="3397539"/>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21" name="Freeform 10">
            <a:extLst>
              <a:ext uri="{FF2B5EF4-FFF2-40B4-BE49-F238E27FC236}">
                <a16:creationId xmlns:a16="http://schemas.microsoft.com/office/drawing/2014/main" id="{49E531BE-F1FE-7F4F-A941-C9FA34D39C38}"/>
              </a:ext>
            </a:extLst>
          </p:cNvPr>
          <p:cNvSpPr>
            <a:spLocks/>
          </p:cNvSpPr>
          <p:nvPr/>
        </p:nvSpPr>
        <p:spPr bwMode="black">
          <a:xfrm rot="16200000">
            <a:off x="7067024" y="807384"/>
            <a:ext cx="755807" cy="3397539"/>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23" name="Freeform 10">
            <a:extLst>
              <a:ext uri="{FF2B5EF4-FFF2-40B4-BE49-F238E27FC236}">
                <a16:creationId xmlns:a16="http://schemas.microsoft.com/office/drawing/2014/main" id="{A649BF7A-36ED-DB4C-81BC-BE843B230F1C}"/>
              </a:ext>
            </a:extLst>
          </p:cNvPr>
          <p:cNvSpPr>
            <a:spLocks/>
          </p:cNvSpPr>
          <p:nvPr/>
        </p:nvSpPr>
        <p:spPr bwMode="black">
          <a:xfrm rot="16200000">
            <a:off x="7067327" y="2514716"/>
            <a:ext cx="755807" cy="3397539"/>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24" name="Freeform 10">
            <a:extLst>
              <a:ext uri="{FF2B5EF4-FFF2-40B4-BE49-F238E27FC236}">
                <a16:creationId xmlns:a16="http://schemas.microsoft.com/office/drawing/2014/main" id="{385A79BF-4080-254D-82D7-F02584F35ECF}"/>
              </a:ext>
            </a:extLst>
          </p:cNvPr>
          <p:cNvSpPr>
            <a:spLocks/>
          </p:cNvSpPr>
          <p:nvPr/>
        </p:nvSpPr>
        <p:spPr bwMode="black">
          <a:xfrm rot="16200000">
            <a:off x="6809896" y="1412271"/>
            <a:ext cx="755807" cy="3911794"/>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20" name="Freeform 10">
            <a:extLst>
              <a:ext uri="{FF2B5EF4-FFF2-40B4-BE49-F238E27FC236}">
                <a16:creationId xmlns:a16="http://schemas.microsoft.com/office/drawing/2014/main" id="{399AC0A3-6449-DC4A-B28D-61EB3F7F87AE}"/>
              </a:ext>
            </a:extLst>
          </p:cNvPr>
          <p:cNvSpPr>
            <a:spLocks/>
          </p:cNvSpPr>
          <p:nvPr/>
        </p:nvSpPr>
        <p:spPr bwMode="black">
          <a:xfrm rot="16200000">
            <a:off x="6809899" y="-292875"/>
            <a:ext cx="755807" cy="3911794"/>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bg2"/>
              </a:solidFill>
              <a:effectLst/>
              <a:uLnTx/>
              <a:uFillTx/>
              <a:latin typeface="CiscoSansTT ExtraLight"/>
              <a:cs typeface="Arial"/>
              <a:sym typeface="Arial"/>
            </a:endParaRPr>
          </a:p>
        </p:txBody>
      </p:sp>
      <p:sp>
        <p:nvSpPr>
          <p:cNvPr id="119" name="Freeform 10">
            <a:extLst>
              <a:ext uri="{FF2B5EF4-FFF2-40B4-BE49-F238E27FC236}">
                <a16:creationId xmlns:a16="http://schemas.microsoft.com/office/drawing/2014/main" id="{5D3005A5-3464-DA42-8E3F-63F7A41C31C5}"/>
              </a:ext>
            </a:extLst>
          </p:cNvPr>
          <p:cNvSpPr>
            <a:spLocks/>
          </p:cNvSpPr>
          <p:nvPr/>
        </p:nvSpPr>
        <p:spPr bwMode="black">
          <a:xfrm rot="16200000">
            <a:off x="7067025" y="-864440"/>
            <a:ext cx="755807" cy="3397539"/>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02" name="Rectangle 101">
            <a:extLst>
              <a:ext uri="{FF2B5EF4-FFF2-40B4-BE49-F238E27FC236}">
                <a16:creationId xmlns:a16="http://schemas.microsoft.com/office/drawing/2014/main" id="{574851B3-73B3-CC41-80E5-F9093FC2A93E}"/>
              </a:ext>
            </a:extLst>
          </p:cNvPr>
          <p:cNvSpPr/>
          <p:nvPr/>
        </p:nvSpPr>
        <p:spPr>
          <a:xfrm>
            <a:off x="71242" y="1521879"/>
            <a:ext cx="2064346" cy="523220"/>
          </a:xfrm>
          <a:prstGeom prst="rect">
            <a:avLst/>
          </a:prstGeom>
        </p:spPr>
        <p:txBody>
          <a:bodyPr wrap="square">
            <a:spAutoFit/>
          </a:bodyPr>
          <a:lstStyle/>
          <a:p>
            <a:r>
              <a:rPr lang="en-US" sz="700" dirty="0">
                <a:solidFill>
                  <a:schemeClr val="tx1"/>
                </a:solidFill>
                <a:latin typeface="+mj-lt"/>
              </a:rPr>
              <a:t>On Cisco hardware and software products </a:t>
            </a:r>
            <a:br>
              <a:rPr lang="en-US" sz="700" dirty="0">
                <a:solidFill>
                  <a:schemeClr val="tx1"/>
                </a:solidFill>
                <a:latin typeface="+mj-lt"/>
              </a:rPr>
            </a:br>
            <a:r>
              <a:rPr lang="en-US" sz="700" dirty="0">
                <a:solidFill>
                  <a:schemeClr val="tx1"/>
                </a:solidFill>
                <a:latin typeface="+mj-lt"/>
              </a:rPr>
              <a:t>and integration with Solution Support Alliance Partner products within and across our technology architectures</a:t>
            </a:r>
          </a:p>
        </p:txBody>
      </p:sp>
      <p:sp>
        <p:nvSpPr>
          <p:cNvPr id="103" name="Rectangle 102">
            <a:extLst>
              <a:ext uri="{FF2B5EF4-FFF2-40B4-BE49-F238E27FC236}">
                <a16:creationId xmlns:a16="http://schemas.microsoft.com/office/drawing/2014/main" id="{FC2B414F-BA3D-B44B-BD96-7E9D16075856}"/>
              </a:ext>
            </a:extLst>
          </p:cNvPr>
          <p:cNvSpPr/>
          <p:nvPr/>
        </p:nvSpPr>
        <p:spPr>
          <a:xfrm>
            <a:off x="2193114" y="1521879"/>
            <a:ext cx="1029454" cy="415498"/>
          </a:xfrm>
          <a:prstGeom prst="rect">
            <a:avLst/>
          </a:prstGeom>
        </p:spPr>
        <p:txBody>
          <a:bodyPr wrap="square">
            <a:spAutoFit/>
          </a:bodyPr>
          <a:lstStyle/>
          <a:p>
            <a:r>
              <a:rPr lang="en-US" sz="700" dirty="0">
                <a:solidFill>
                  <a:schemeClr val="tx1"/>
                </a:solidFill>
                <a:latin typeface="+mj-lt"/>
              </a:rPr>
              <a:t>Often results in immediate issue resolution</a:t>
            </a:r>
            <a:endParaRPr lang="en-US" sz="700" dirty="0">
              <a:solidFill>
                <a:srgbClr val="FF0000"/>
              </a:solidFill>
              <a:latin typeface="+mj-lt"/>
            </a:endParaRPr>
          </a:p>
        </p:txBody>
      </p:sp>
      <p:cxnSp>
        <p:nvCxnSpPr>
          <p:cNvPr id="104" name="Straight Connector 103">
            <a:extLst>
              <a:ext uri="{FF2B5EF4-FFF2-40B4-BE49-F238E27FC236}">
                <a16:creationId xmlns:a16="http://schemas.microsoft.com/office/drawing/2014/main" id="{B87D2C6F-E1EA-7E4C-87BF-E08640EBD3C2}"/>
              </a:ext>
            </a:extLst>
          </p:cNvPr>
          <p:cNvCxnSpPr>
            <a:cxnSpLocks/>
          </p:cNvCxnSpPr>
          <p:nvPr/>
        </p:nvCxnSpPr>
        <p:spPr>
          <a:xfrm flipV="1">
            <a:off x="2112686" y="1548084"/>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63F82D24-B98B-FF49-B034-5B8E0DBB2794}"/>
              </a:ext>
            </a:extLst>
          </p:cNvPr>
          <p:cNvSpPr/>
          <p:nvPr/>
        </p:nvSpPr>
        <p:spPr>
          <a:xfrm>
            <a:off x="67261" y="1304565"/>
            <a:ext cx="2658366" cy="276999"/>
          </a:xfrm>
          <a:prstGeom prst="rect">
            <a:avLst/>
          </a:prstGeom>
        </p:spPr>
        <p:txBody>
          <a:bodyPr wrap="square">
            <a:spAutoFit/>
          </a:bodyPr>
          <a:lstStyle/>
          <a:p>
            <a:pPr lvl="0" defTabSz="457189"/>
            <a:r>
              <a:rPr lang="en-US" sz="1200" dirty="0">
                <a:solidFill>
                  <a:schemeClr val="accent1"/>
                </a:solidFill>
                <a:latin typeface="+mj-lt"/>
                <a:ea typeface="+mn-ea"/>
                <a:cs typeface="CiscoSansTT" panose="020B0503020201020303" pitchFamily="34" charset="0"/>
              </a:rPr>
              <a:t>Deep architecture expertise</a:t>
            </a:r>
          </a:p>
        </p:txBody>
      </p:sp>
      <p:sp>
        <p:nvSpPr>
          <p:cNvPr id="95" name="Rectangle 94">
            <a:extLst>
              <a:ext uri="{FF2B5EF4-FFF2-40B4-BE49-F238E27FC236}">
                <a16:creationId xmlns:a16="http://schemas.microsoft.com/office/drawing/2014/main" id="{AC50A3AF-3E9B-544C-AF4E-1E3051438D7B}"/>
              </a:ext>
            </a:extLst>
          </p:cNvPr>
          <p:cNvSpPr/>
          <p:nvPr/>
        </p:nvSpPr>
        <p:spPr>
          <a:xfrm>
            <a:off x="71242" y="673740"/>
            <a:ext cx="1196492" cy="523220"/>
          </a:xfrm>
          <a:prstGeom prst="rect">
            <a:avLst/>
          </a:prstGeom>
        </p:spPr>
        <p:txBody>
          <a:bodyPr wrap="square">
            <a:spAutoFit/>
          </a:bodyPr>
          <a:lstStyle/>
          <a:p>
            <a:r>
              <a:rPr lang="en-US" sz="700" dirty="0">
                <a:solidFill>
                  <a:schemeClr val="bg2"/>
                </a:solidFill>
                <a:latin typeface="+mj-lt"/>
              </a:rPr>
              <a:t>Cisco® solution expert centralizes support across a multivendor or multiproduct deployment </a:t>
            </a:r>
          </a:p>
        </p:txBody>
      </p:sp>
      <p:sp>
        <p:nvSpPr>
          <p:cNvPr id="96" name="Rectangle 95">
            <a:extLst>
              <a:ext uri="{FF2B5EF4-FFF2-40B4-BE49-F238E27FC236}">
                <a16:creationId xmlns:a16="http://schemas.microsoft.com/office/drawing/2014/main" id="{7D3DE721-4357-E346-89C0-F68D659C7393}"/>
              </a:ext>
            </a:extLst>
          </p:cNvPr>
          <p:cNvSpPr/>
          <p:nvPr/>
        </p:nvSpPr>
        <p:spPr>
          <a:xfrm>
            <a:off x="1322066" y="673740"/>
            <a:ext cx="1425118" cy="523220"/>
          </a:xfrm>
          <a:prstGeom prst="rect">
            <a:avLst/>
          </a:prstGeom>
        </p:spPr>
        <p:txBody>
          <a:bodyPr wrap="square">
            <a:spAutoFit/>
          </a:bodyPr>
          <a:lstStyle/>
          <a:p>
            <a:r>
              <a:rPr lang="en-US" sz="700" dirty="0">
                <a:solidFill>
                  <a:schemeClr val="bg2"/>
                </a:solidFill>
                <a:latin typeface="+mj-lt"/>
              </a:rPr>
              <a:t>Expedites connection to an expert on the deployment; eliminates your need to identify which provider to call </a:t>
            </a:r>
          </a:p>
        </p:txBody>
      </p:sp>
      <p:cxnSp>
        <p:nvCxnSpPr>
          <p:cNvPr id="97" name="Straight Connector 96">
            <a:extLst>
              <a:ext uri="{FF2B5EF4-FFF2-40B4-BE49-F238E27FC236}">
                <a16:creationId xmlns:a16="http://schemas.microsoft.com/office/drawing/2014/main" id="{1E5486F3-A214-944C-80B8-85DEF26E2254}"/>
              </a:ext>
            </a:extLst>
          </p:cNvPr>
          <p:cNvCxnSpPr>
            <a:cxnSpLocks/>
          </p:cNvCxnSpPr>
          <p:nvPr/>
        </p:nvCxnSpPr>
        <p:spPr>
          <a:xfrm flipV="1">
            <a:off x="1265750" y="739714"/>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536C24B7-C7B0-1744-9122-3B245E12F2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2913" y="586616"/>
            <a:ext cx="470539" cy="471458"/>
          </a:xfrm>
          <a:prstGeom prst="rect">
            <a:avLst/>
          </a:prstGeom>
        </p:spPr>
      </p:pic>
      <p:sp>
        <p:nvSpPr>
          <p:cNvPr id="25" name="Rectangle 24">
            <a:extLst>
              <a:ext uri="{FF2B5EF4-FFF2-40B4-BE49-F238E27FC236}">
                <a16:creationId xmlns:a16="http://schemas.microsoft.com/office/drawing/2014/main" id="{52F67226-121C-E449-BE87-191F80EEF476}"/>
              </a:ext>
            </a:extLst>
          </p:cNvPr>
          <p:cNvSpPr/>
          <p:nvPr/>
        </p:nvSpPr>
        <p:spPr>
          <a:xfrm>
            <a:off x="67261" y="456426"/>
            <a:ext cx="2658366" cy="276999"/>
          </a:xfrm>
          <a:prstGeom prst="rect">
            <a:avLst/>
          </a:prstGeom>
        </p:spPr>
        <p:txBody>
          <a:bodyPr wrap="square">
            <a:spAutoFit/>
          </a:bodyPr>
          <a:lstStyle/>
          <a:p>
            <a:pPr lvl="0" defTabSz="457189"/>
            <a:r>
              <a:rPr lang="en-US" sz="1200" dirty="0">
                <a:solidFill>
                  <a:schemeClr val="accent1"/>
                </a:solidFill>
                <a:latin typeface="+mj-lt"/>
                <a:ea typeface="+mn-ea"/>
                <a:cs typeface="CiscoSansTT" panose="020B0503020201020303" pitchFamily="34" charset="0"/>
              </a:rPr>
              <a:t>Primary point of contact</a:t>
            </a:r>
          </a:p>
        </p:txBody>
      </p:sp>
      <p:pic>
        <p:nvPicPr>
          <p:cNvPr id="156" name="Picture 155">
            <a:extLst>
              <a:ext uri="{FF2B5EF4-FFF2-40B4-BE49-F238E27FC236}">
                <a16:creationId xmlns:a16="http://schemas.microsoft.com/office/drawing/2014/main" id="{442354B7-DF72-474E-9BA7-7B7A204688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9760" y="1457962"/>
            <a:ext cx="479415" cy="479415"/>
          </a:xfrm>
          <a:prstGeom prst="rect">
            <a:avLst/>
          </a:prstGeom>
        </p:spPr>
      </p:pic>
      <p:sp>
        <p:nvSpPr>
          <p:cNvPr id="113" name="Rectangle 112">
            <a:extLst>
              <a:ext uri="{FF2B5EF4-FFF2-40B4-BE49-F238E27FC236}">
                <a16:creationId xmlns:a16="http://schemas.microsoft.com/office/drawing/2014/main" id="{1CBCEE88-427B-B448-896C-FB77616EE44F}"/>
              </a:ext>
            </a:extLst>
          </p:cNvPr>
          <p:cNvSpPr/>
          <p:nvPr/>
        </p:nvSpPr>
        <p:spPr>
          <a:xfrm>
            <a:off x="71242" y="3211532"/>
            <a:ext cx="1641763" cy="523220"/>
          </a:xfrm>
          <a:prstGeom prst="rect">
            <a:avLst/>
          </a:prstGeom>
        </p:spPr>
        <p:txBody>
          <a:bodyPr wrap="square">
            <a:spAutoFit/>
          </a:bodyPr>
          <a:lstStyle/>
          <a:p>
            <a:r>
              <a:rPr lang="en-US" sz="700" dirty="0">
                <a:solidFill>
                  <a:schemeClr val="tx1"/>
                </a:solidFill>
                <a:latin typeface="+mj-lt"/>
              </a:rPr>
              <a:t>Cisco and Solution Support Alliance Partner product support team orchestration, bringing a solution-level perspective to issue resolution</a:t>
            </a:r>
          </a:p>
        </p:txBody>
      </p:sp>
      <p:sp>
        <p:nvSpPr>
          <p:cNvPr id="114" name="Rectangle 113">
            <a:extLst>
              <a:ext uri="{FF2B5EF4-FFF2-40B4-BE49-F238E27FC236}">
                <a16:creationId xmlns:a16="http://schemas.microsoft.com/office/drawing/2014/main" id="{8E9F2977-A6C6-C342-A7E6-67AA69BC1FA9}"/>
              </a:ext>
            </a:extLst>
          </p:cNvPr>
          <p:cNvSpPr/>
          <p:nvPr/>
        </p:nvSpPr>
        <p:spPr>
          <a:xfrm>
            <a:off x="1737719" y="3211532"/>
            <a:ext cx="1706485" cy="415498"/>
          </a:xfrm>
          <a:prstGeom prst="rect">
            <a:avLst/>
          </a:prstGeom>
        </p:spPr>
        <p:txBody>
          <a:bodyPr wrap="square">
            <a:spAutoFit/>
          </a:bodyPr>
          <a:lstStyle/>
          <a:p>
            <a:r>
              <a:rPr lang="en-US" sz="700" dirty="0">
                <a:solidFill>
                  <a:schemeClr val="bg2"/>
                </a:solidFill>
                <a:latin typeface="+mj-lt"/>
              </a:rPr>
              <a:t>Eliminates your need to manage complex issues and multiple </a:t>
            </a:r>
            <a:br>
              <a:rPr lang="en-US" sz="700" dirty="0">
                <a:solidFill>
                  <a:schemeClr val="bg2"/>
                </a:solidFill>
                <a:latin typeface="+mj-lt"/>
              </a:rPr>
            </a:br>
            <a:r>
              <a:rPr lang="en-US" sz="700" dirty="0">
                <a:solidFill>
                  <a:schemeClr val="bg2"/>
                </a:solidFill>
                <a:latin typeface="+mj-lt"/>
              </a:rPr>
              <a:t>support teams</a:t>
            </a:r>
          </a:p>
        </p:txBody>
      </p:sp>
      <p:cxnSp>
        <p:nvCxnSpPr>
          <p:cNvPr id="115" name="Straight Connector 114">
            <a:extLst>
              <a:ext uri="{FF2B5EF4-FFF2-40B4-BE49-F238E27FC236}">
                <a16:creationId xmlns:a16="http://schemas.microsoft.com/office/drawing/2014/main" id="{6257041C-A838-7A48-86C8-16AE0B80CCFA}"/>
              </a:ext>
            </a:extLst>
          </p:cNvPr>
          <p:cNvCxnSpPr>
            <a:cxnSpLocks/>
          </p:cNvCxnSpPr>
          <p:nvPr/>
        </p:nvCxnSpPr>
        <p:spPr>
          <a:xfrm flipV="1">
            <a:off x="1713005" y="3269802"/>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41B0871E-B125-4F43-BF5D-EB98D8110668}"/>
              </a:ext>
            </a:extLst>
          </p:cNvPr>
          <p:cNvSpPr/>
          <p:nvPr/>
        </p:nvSpPr>
        <p:spPr>
          <a:xfrm>
            <a:off x="67261" y="2994218"/>
            <a:ext cx="2658366" cy="276999"/>
          </a:xfrm>
          <a:prstGeom prst="rect">
            <a:avLst/>
          </a:prstGeom>
        </p:spPr>
        <p:txBody>
          <a:bodyPr wrap="square">
            <a:spAutoFit/>
          </a:bodyPr>
          <a:lstStyle/>
          <a:p>
            <a:pPr lvl="0" defTabSz="457189"/>
            <a:r>
              <a:rPr lang="en-US" sz="1200" dirty="0">
                <a:solidFill>
                  <a:schemeClr val="accent1"/>
                </a:solidFill>
                <a:latin typeface="+mj-lt"/>
                <a:ea typeface="+mn-ea"/>
                <a:cs typeface="CiscoSansTT" panose="020B0503020201020303" pitchFamily="34" charset="0"/>
              </a:rPr>
              <a:t>Product support team coordination</a:t>
            </a:r>
          </a:p>
        </p:txBody>
      </p:sp>
      <p:sp>
        <p:nvSpPr>
          <p:cNvPr id="122" name="Rectangle 121">
            <a:extLst>
              <a:ext uri="{FF2B5EF4-FFF2-40B4-BE49-F238E27FC236}">
                <a16:creationId xmlns:a16="http://schemas.microsoft.com/office/drawing/2014/main" id="{570A37F1-8E4D-554F-B7E8-BC0F7CC93A95}"/>
              </a:ext>
            </a:extLst>
          </p:cNvPr>
          <p:cNvSpPr/>
          <p:nvPr/>
        </p:nvSpPr>
        <p:spPr>
          <a:xfrm>
            <a:off x="71241" y="2363393"/>
            <a:ext cx="1604475" cy="523220"/>
          </a:xfrm>
          <a:prstGeom prst="rect">
            <a:avLst/>
          </a:prstGeom>
        </p:spPr>
        <p:txBody>
          <a:bodyPr wrap="square">
            <a:spAutoFit/>
          </a:bodyPr>
          <a:lstStyle/>
          <a:p>
            <a:r>
              <a:rPr lang="en-US" sz="700" dirty="0">
                <a:solidFill>
                  <a:schemeClr val="bg2"/>
                </a:solidFill>
                <a:latin typeface="+mj-lt"/>
              </a:rPr>
              <a:t>Case prioritization within an engineer team; a 30-minute response objective for </a:t>
            </a:r>
            <a:br>
              <a:rPr lang="en-US" sz="700" dirty="0">
                <a:solidFill>
                  <a:schemeClr val="bg2"/>
                </a:solidFill>
                <a:latin typeface="+mj-lt"/>
              </a:rPr>
            </a:br>
            <a:r>
              <a:rPr lang="en-US" sz="700" dirty="0">
                <a:solidFill>
                  <a:schemeClr val="bg2"/>
                </a:solidFill>
                <a:latin typeface="+mj-lt"/>
              </a:rPr>
              <a:t>severity1 and 2 cases</a:t>
            </a:r>
          </a:p>
        </p:txBody>
      </p:sp>
      <p:sp>
        <p:nvSpPr>
          <p:cNvPr id="128" name="Rectangle 127">
            <a:extLst>
              <a:ext uri="{FF2B5EF4-FFF2-40B4-BE49-F238E27FC236}">
                <a16:creationId xmlns:a16="http://schemas.microsoft.com/office/drawing/2014/main" id="{97F7756F-37B7-C741-B4B0-FAC5ECD62495}"/>
              </a:ext>
            </a:extLst>
          </p:cNvPr>
          <p:cNvSpPr/>
          <p:nvPr/>
        </p:nvSpPr>
        <p:spPr>
          <a:xfrm>
            <a:off x="1683610" y="2363393"/>
            <a:ext cx="878349" cy="415498"/>
          </a:xfrm>
          <a:prstGeom prst="rect">
            <a:avLst/>
          </a:prstGeom>
        </p:spPr>
        <p:txBody>
          <a:bodyPr wrap="square">
            <a:spAutoFit/>
          </a:bodyPr>
          <a:lstStyle/>
          <a:p>
            <a:r>
              <a:rPr lang="en-US" sz="700" dirty="0">
                <a:solidFill>
                  <a:schemeClr val="tx1"/>
                </a:solidFill>
                <a:latin typeface="+mj-lt"/>
              </a:rPr>
              <a:t>Helps minimize IT and business disruption</a:t>
            </a:r>
          </a:p>
        </p:txBody>
      </p:sp>
      <p:cxnSp>
        <p:nvCxnSpPr>
          <p:cNvPr id="129" name="Straight Connector 128">
            <a:extLst>
              <a:ext uri="{FF2B5EF4-FFF2-40B4-BE49-F238E27FC236}">
                <a16:creationId xmlns:a16="http://schemas.microsoft.com/office/drawing/2014/main" id="{9E055AFA-40DD-8144-83BF-968BC4BB4B2E}"/>
              </a:ext>
            </a:extLst>
          </p:cNvPr>
          <p:cNvCxnSpPr>
            <a:cxnSpLocks/>
          </p:cNvCxnSpPr>
          <p:nvPr/>
        </p:nvCxnSpPr>
        <p:spPr>
          <a:xfrm flipV="1">
            <a:off x="1514186" y="2401817"/>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FE32ADE6-6DE3-164B-9107-141061F43531}"/>
              </a:ext>
            </a:extLst>
          </p:cNvPr>
          <p:cNvSpPr/>
          <p:nvPr/>
        </p:nvSpPr>
        <p:spPr>
          <a:xfrm>
            <a:off x="67261" y="2146079"/>
            <a:ext cx="2658366" cy="276999"/>
          </a:xfrm>
          <a:prstGeom prst="rect">
            <a:avLst/>
          </a:prstGeom>
        </p:spPr>
        <p:txBody>
          <a:bodyPr wrap="square">
            <a:spAutoFit/>
          </a:bodyPr>
          <a:lstStyle/>
          <a:p>
            <a:pPr lvl="0" defTabSz="457189"/>
            <a:r>
              <a:rPr lang="en-US" sz="1200" dirty="0">
                <a:solidFill>
                  <a:schemeClr val="accent1"/>
                </a:solidFill>
                <a:latin typeface="+mj-lt"/>
                <a:ea typeface="+mn-ea"/>
                <a:cs typeface="CiscoSansTT" panose="020B0503020201020303" pitchFamily="34" charset="0"/>
              </a:rPr>
              <a:t>Priority response </a:t>
            </a:r>
          </a:p>
        </p:txBody>
      </p:sp>
      <p:sp>
        <p:nvSpPr>
          <p:cNvPr id="134" name="Rectangle 133">
            <a:extLst>
              <a:ext uri="{FF2B5EF4-FFF2-40B4-BE49-F238E27FC236}">
                <a16:creationId xmlns:a16="http://schemas.microsoft.com/office/drawing/2014/main" id="{0172BA29-4755-7A48-85E4-08E07042EFDC}"/>
              </a:ext>
            </a:extLst>
          </p:cNvPr>
          <p:cNvSpPr/>
          <p:nvPr/>
        </p:nvSpPr>
        <p:spPr>
          <a:xfrm>
            <a:off x="71241" y="4066297"/>
            <a:ext cx="1698507" cy="415498"/>
          </a:xfrm>
          <a:prstGeom prst="rect">
            <a:avLst/>
          </a:prstGeom>
        </p:spPr>
        <p:txBody>
          <a:bodyPr wrap="square">
            <a:spAutoFit/>
          </a:bodyPr>
          <a:lstStyle/>
          <a:p>
            <a:r>
              <a:rPr lang="en-US" sz="700" dirty="0">
                <a:solidFill>
                  <a:schemeClr val="tx1"/>
                </a:solidFill>
                <a:latin typeface="+mj-lt"/>
              </a:rPr>
              <a:t>Accountability for actively managing issues involving multivendor or Cisco products, from first call to resolution</a:t>
            </a:r>
          </a:p>
        </p:txBody>
      </p:sp>
      <p:sp>
        <p:nvSpPr>
          <p:cNvPr id="135" name="Rectangle 134">
            <a:extLst>
              <a:ext uri="{FF2B5EF4-FFF2-40B4-BE49-F238E27FC236}">
                <a16:creationId xmlns:a16="http://schemas.microsoft.com/office/drawing/2014/main" id="{D0C1B13F-530C-1945-BB91-BBE25AC383CE}"/>
              </a:ext>
            </a:extLst>
          </p:cNvPr>
          <p:cNvSpPr/>
          <p:nvPr/>
        </p:nvSpPr>
        <p:spPr>
          <a:xfrm>
            <a:off x="1769748" y="4066297"/>
            <a:ext cx="977435" cy="415498"/>
          </a:xfrm>
          <a:prstGeom prst="rect">
            <a:avLst/>
          </a:prstGeom>
        </p:spPr>
        <p:txBody>
          <a:bodyPr wrap="square">
            <a:spAutoFit/>
          </a:bodyPr>
          <a:lstStyle/>
          <a:p>
            <a:r>
              <a:rPr lang="en-US" sz="700" dirty="0">
                <a:solidFill>
                  <a:schemeClr val="tx1"/>
                </a:solidFill>
                <a:latin typeface="+mj-lt"/>
              </a:rPr>
              <a:t>Support continuity; streamlined experience</a:t>
            </a:r>
          </a:p>
        </p:txBody>
      </p:sp>
      <p:cxnSp>
        <p:nvCxnSpPr>
          <p:cNvPr id="136" name="Straight Connector 135">
            <a:extLst>
              <a:ext uri="{FF2B5EF4-FFF2-40B4-BE49-F238E27FC236}">
                <a16:creationId xmlns:a16="http://schemas.microsoft.com/office/drawing/2014/main" id="{04004BA1-35CB-C54A-AF4D-BE95C90C0D4B}"/>
              </a:ext>
            </a:extLst>
          </p:cNvPr>
          <p:cNvCxnSpPr>
            <a:cxnSpLocks/>
          </p:cNvCxnSpPr>
          <p:nvPr/>
        </p:nvCxnSpPr>
        <p:spPr>
          <a:xfrm flipV="1">
            <a:off x="1754195" y="4104564"/>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6F947B55-CED5-9E45-9B2C-8FB2072C8513}"/>
              </a:ext>
            </a:extLst>
          </p:cNvPr>
          <p:cNvSpPr/>
          <p:nvPr/>
        </p:nvSpPr>
        <p:spPr>
          <a:xfrm>
            <a:off x="67261" y="3848983"/>
            <a:ext cx="2658366" cy="276999"/>
          </a:xfrm>
          <a:prstGeom prst="rect">
            <a:avLst/>
          </a:prstGeom>
        </p:spPr>
        <p:txBody>
          <a:bodyPr wrap="square">
            <a:spAutoFit/>
          </a:bodyPr>
          <a:lstStyle/>
          <a:p>
            <a:pPr lvl="0" defTabSz="457189"/>
            <a:r>
              <a:rPr lang="en-US" sz="1200" dirty="0">
                <a:solidFill>
                  <a:schemeClr val="accent1"/>
                </a:solidFill>
                <a:latin typeface="+mj-lt"/>
                <a:ea typeface="+mn-ea"/>
                <a:cs typeface="CiscoSansTT" panose="020B0503020201020303" pitchFamily="34" charset="0"/>
              </a:rPr>
              <a:t>Manages case to resolution</a:t>
            </a:r>
          </a:p>
        </p:txBody>
      </p:sp>
      <p:sp>
        <p:nvSpPr>
          <p:cNvPr id="141" name="Rectangle 140">
            <a:extLst>
              <a:ext uri="{FF2B5EF4-FFF2-40B4-BE49-F238E27FC236}">
                <a16:creationId xmlns:a16="http://schemas.microsoft.com/office/drawing/2014/main" id="{10A916A7-4C66-274F-9525-402A7A93EA25}"/>
              </a:ext>
            </a:extLst>
          </p:cNvPr>
          <p:cNvSpPr/>
          <p:nvPr/>
        </p:nvSpPr>
        <p:spPr>
          <a:xfrm flipH="1">
            <a:off x="8036397" y="1521879"/>
            <a:ext cx="968454" cy="415498"/>
          </a:xfrm>
          <a:prstGeom prst="rect">
            <a:avLst/>
          </a:prstGeom>
        </p:spPr>
        <p:txBody>
          <a:bodyPr wrap="square">
            <a:spAutoFit/>
          </a:bodyPr>
          <a:lstStyle/>
          <a:p>
            <a:r>
              <a:rPr lang="en-US" sz="700" dirty="0">
                <a:solidFill>
                  <a:schemeClr val="tx1"/>
                </a:solidFill>
                <a:latin typeface="+mj-lt"/>
              </a:rPr>
              <a:t>Helps further minimize IT and business disruption</a:t>
            </a:r>
          </a:p>
        </p:txBody>
      </p:sp>
      <p:sp>
        <p:nvSpPr>
          <p:cNvPr id="162" name="Rectangle 161">
            <a:extLst>
              <a:ext uri="{FF2B5EF4-FFF2-40B4-BE49-F238E27FC236}">
                <a16:creationId xmlns:a16="http://schemas.microsoft.com/office/drawing/2014/main" id="{64EF2B75-5036-8D4F-B6D1-8B90B28E6E31}"/>
              </a:ext>
            </a:extLst>
          </p:cNvPr>
          <p:cNvSpPr/>
          <p:nvPr/>
        </p:nvSpPr>
        <p:spPr>
          <a:xfrm flipH="1">
            <a:off x="5921428" y="1521879"/>
            <a:ext cx="2045071" cy="415498"/>
          </a:xfrm>
          <a:prstGeom prst="rect">
            <a:avLst/>
          </a:prstGeom>
        </p:spPr>
        <p:txBody>
          <a:bodyPr wrap="square">
            <a:spAutoFit/>
          </a:bodyPr>
          <a:lstStyle/>
          <a:p>
            <a:pPr lvl="0"/>
            <a:r>
              <a:rPr lang="en-US" sz="700" dirty="0">
                <a:latin typeface="CiscoSansTT ExtraLight"/>
                <a:ea typeface="Calibri" panose="020F0502020204030204" pitchFamily="34" charset="0"/>
                <a:cs typeface="Times New Roman" panose="02020603050405020304" pitchFamily="18" charset="0"/>
              </a:rPr>
              <a:t>Cisco can look beyond your original case for areas to optimize </a:t>
            </a:r>
            <a:r>
              <a:rPr lang="en-US" sz="700" dirty="0">
                <a:solidFill>
                  <a:schemeClr val="bg2"/>
                </a:solidFill>
                <a:latin typeface="CiscoSansTT ExtraLight"/>
                <a:ea typeface="Calibri" panose="020F0502020204030204" pitchFamily="34" charset="0"/>
                <a:cs typeface="Times New Roman" panose="02020603050405020304" pitchFamily="18" charset="0"/>
              </a:rPr>
              <a:t>or</a:t>
            </a:r>
            <a:r>
              <a:rPr lang="en-US" sz="700" dirty="0">
                <a:latin typeface="CiscoSansTT ExtraLight"/>
                <a:ea typeface="Calibri" panose="020F0502020204030204" pitchFamily="34" charset="0"/>
                <a:cs typeface="Times New Roman" panose="02020603050405020304" pitchFamily="18" charset="0"/>
              </a:rPr>
              <a:t> known issues to course correct or resolve if a new issue is uncovered</a:t>
            </a:r>
          </a:p>
        </p:txBody>
      </p:sp>
      <p:cxnSp>
        <p:nvCxnSpPr>
          <p:cNvPr id="163" name="Straight Connector 162">
            <a:extLst>
              <a:ext uri="{FF2B5EF4-FFF2-40B4-BE49-F238E27FC236}">
                <a16:creationId xmlns:a16="http://schemas.microsoft.com/office/drawing/2014/main" id="{789A9051-E3F5-E947-B747-72A45887507F}"/>
              </a:ext>
            </a:extLst>
          </p:cNvPr>
          <p:cNvCxnSpPr>
            <a:cxnSpLocks/>
          </p:cNvCxnSpPr>
          <p:nvPr/>
        </p:nvCxnSpPr>
        <p:spPr>
          <a:xfrm flipH="1" flipV="1">
            <a:off x="7954961" y="1521255"/>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E38A4532-85BE-ED49-A93C-D36723199397}"/>
              </a:ext>
            </a:extLst>
          </p:cNvPr>
          <p:cNvSpPr/>
          <p:nvPr/>
        </p:nvSpPr>
        <p:spPr>
          <a:xfrm flipH="1">
            <a:off x="5921429" y="1304565"/>
            <a:ext cx="3155307" cy="276999"/>
          </a:xfrm>
          <a:prstGeom prst="rect">
            <a:avLst/>
          </a:prstGeom>
          <a:noFill/>
        </p:spPr>
        <p:txBody>
          <a:bodyPr wrap="square">
            <a:spAutoFit/>
          </a:bodyPr>
          <a:lstStyle/>
          <a:p>
            <a:pPr lvl="0" defTabSz="457189"/>
            <a:r>
              <a:rPr lang="en-US" sz="1200" dirty="0">
                <a:solidFill>
                  <a:schemeClr val="accent1"/>
                </a:solidFill>
                <a:latin typeface="+mj-lt"/>
                <a:ea typeface="+mn-ea"/>
                <a:cs typeface="CiscoSansTT" panose="020B0503020201020303" pitchFamily="34" charset="0"/>
              </a:rPr>
              <a:t>Broad solution view</a:t>
            </a:r>
          </a:p>
        </p:txBody>
      </p:sp>
      <p:sp>
        <p:nvSpPr>
          <p:cNvPr id="166" name="Rectangle 165">
            <a:extLst>
              <a:ext uri="{FF2B5EF4-FFF2-40B4-BE49-F238E27FC236}">
                <a16:creationId xmlns:a16="http://schemas.microsoft.com/office/drawing/2014/main" id="{D1C9D04A-E3E1-AC47-B997-6702C84EA449}"/>
              </a:ext>
            </a:extLst>
          </p:cNvPr>
          <p:cNvSpPr/>
          <p:nvPr/>
        </p:nvSpPr>
        <p:spPr>
          <a:xfrm flipH="1">
            <a:off x="7694375" y="673740"/>
            <a:ext cx="1378380" cy="523220"/>
          </a:xfrm>
          <a:prstGeom prst="rect">
            <a:avLst/>
          </a:prstGeom>
        </p:spPr>
        <p:txBody>
          <a:bodyPr wrap="square">
            <a:spAutoFit/>
          </a:bodyPr>
          <a:lstStyle/>
          <a:p>
            <a:r>
              <a:rPr lang="en-US" sz="700" dirty="0">
                <a:solidFill>
                  <a:schemeClr val="tx1"/>
                </a:solidFill>
                <a:latin typeface="+mj-lt"/>
              </a:rPr>
              <a:t>Expedites connection to a solution expert for issue resolution or if you need guidance, information, etc.</a:t>
            </a:r>
          </a:p>
        </p:txBody>
      </p:sp>
      <p:sp>
        <p:nvSpPr>
          <p:cNvPr id="167" name="Rectangle 166">
            <a:extLst>
              <a:ext uri="{FF2B5EF4-FFF2-40B4-BE49-F238E27FC236}">
                <a16:creationId xmlns:a16="http://schemas.microsoft.com/office/drawing/2014/main" id="{B0CAD2C8-92FB-724E-806A-0601E291D3AE}"/>
              </a:ext>
            </a:extLst>
          </p:cNvPr>
          <p:cNvSpPr/>
          <p:nvPr/>
        </p:nvSpPr>
        <p:spPr>
          <a:xfrm flipH="1">
            <a:off x="6396813" y="673740"/>
            <a:ext cx="1205226" cy="523220"/>
          </a:xfrm>
          <a:prstGeom prst="rect">
            <a:avLst/>
          </a:prstGeom>
        </p:spPr>
        <p:txBody>
          <a:bodyPr wrap="square">
            <a:spAutoFit/>
          </a:bodyPr>
          <a:lstStyle/>
          <a:p>
            <a:r>
              <a:rPr lang="en-US" sz="700" dirty="0">
                <a:solidFill>
                  <a:schemeClr val="tx1"/>
                </a:solidFill>
                <a:latin typeface="+mj-lt"/>
              </a:rPr>
              <a:t>No need to isolate an issue to a specific product before contacting Cisco for help</a:t>
            </a:r>
          </a:p>
        </p:txBody>
      </p:sp>
      <p:cxnSp>
        <p:nvCxnSpPr>
          <p:cNvPr id="168" name="Straight Connector 167">
            <a:extLst>
              <a:ext uri="{FF2B5EF4-FFF2-40B4-BE49-F238E27FC236}">
                <a16:creationId xmlns:a16="http://schemas.microsoft.com/office/drawing/2014/main" id="{C8CE4DB7-2D12-C445-969E-B837834E8828}"/>
              </a:ext>
            </a:extLst>
          </p:cNvPr>
          <p:cNvCxnSpPr>
            <a:cxnSpLocks/>
          </p:cNvCxnSpPr>
          <p:nvPr/>
        </p:nvCxnSpPr>
        <p:spPr>
          <a:xfrm flipH="1" flipV="1">
            <a:off x="7623163" y="743180"/>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626D068-743B-7542-8FA1-AD4AEF4EB790}"/>
              </a:ext>
            </a:extLst>
          </p:cNvPr>
          <p:cNvSpPr/>
          <p:nvPr/>
        </p:nvSpPr>
        <p:spPr>
          <a:xfrm flipH="1">
            <a:off x="6394336" y="456426"/>
            <a:ext cx="2610516" cy="276999"/>
          </a:xfrm>
          <a:prstGeom prst="rect">
            <a:avLst/>
          </a:prstGeom>
          <a:noFill/>
        </p:spPr>
        <p:txBody>
          <a:bodyPr wrap="square">
            <a:spAutoFit/>
          </a:bodyPr>
          <a:lstStyle/>
          <a:p>
            <a:pPr lvl="0" defTabSz="457189"/>
            <a:r>
              <a:rPr lang="en-US" sz="1200" dirty="0">
                <a:solidFill>
                  <a:schemeClr val="accent1"/>
                </a:solidFill>
                <a:latin typeface="+mj-lt"/>
                <a:ea typeface="+mn-ea"/>
                <a:cs typeface="CiscoSansTT" panose="020B0503020201020303" pitchFamily="34" charset="0"/>
              </a:rPr>
              <a:t>No triage required  </a:t>
            </a:r>
          </a:p>
        </p:txBody>
      </p:sp>
      <p:sp>
        <p:nvSpPr>
          <p:cNvPr id="218" name="Rectangle 217">
            <a:extLst>
              <a:ext uri="{FF2B5EF4-FFF2-40B4-BE49-F238E27FC236}">
                <a16:creationId xmlns:a16="http://schemas.microsoft.com/office/drawing/2014/main" id="{6869DA0B-D52D-1F41-8CEF-CE13C0852A94}"/>
              </a:ext>
            </a:extLst>
          </p:cNvPr>
          <p:cNvSpPr/>
          <p:nvPr/>
        </p:nvSpPr>
        <p:spPr>
          <a:xfrm flipH="1">
            <a:off x="7602039" y="3243064"/>
            <a:ext cx="1272173" cy="415498"/>
          </a:xfrm>
          <a:prstGeom prst="rect">
            <a:avLst/>
          </a:prstGeom>
        </p:spPr>
        <p:txBody>
          <a:bodyPr wrap="square">
            <a:spAutoFit/>
          </a:bodyPr>
          <a:lstStyle/>
          <a:p>
            <a:r>
              <a:rPr lang="en-US" sz="700" dirty="0">
                <a:solidFill>
                  <a:schemeClr val="tx1"/>
                </a:solidFill>
                <a:latin typeface="+mj-lt"/>
              </a:rPr>
              <a:t>Flexibility to interact with the experts you need, when you need them</a:t>
            </a:r>
          </a:p>
        </p:txBody>
      </p:sp>
      <p:sp>
        <p:nvSpPr>
          <p:cNvPr id="219" name="Rectangle 218">
            <a:extLst>
              <a:ext uri="{FF2B5EF4-FFF2-40B4-BE49-F238E27FC236}">
                <a16:creationId xmlns:a16="http://schemas.microsoft.com/office/drawing/2014/main" id="{78C9868C-260C-6646-826E-C0FB5F446D31}"/>
              </a:ext>
            </a:extLst>
          </p:cNvPr>
          <p:cNvSpPr/>
          <p:nvPr/>
        </p:nvSpPr>
        <p:spPr>
          <a:xfrm flipH="1">
            <a:off x="5852818" y="3243064"/>
            <a:ext cx="1815043" cy="415498"/>
          </a:xfrm>
          <a:prstGeom prst="rect">
            <a:avLst/>
          </a:prstGeom>
        </p:spPr>
        <p:txBody>
          <a:bodyPr wrap="square">
            <a:spAutoFit/>
          </a:bodyPr>
          <a:lstStyle/>
          <a:p>
            <a:r>
              <a:rPr lang="en-US" sz="700" dirty="0">
                <a:solidFill>
                  <a:schemeClr val="tx1"/>
                </a:solidFill>
                <a:latin typeface="+mj-lt"/>
              </a:rPr>
              <a:t>Contact Alliance Partners for their product support, information, or guidance as needed on their products</a:t>
            </a:r>
          </a:p>
        </p:txBody>
      </p:sp>
      <p:cxnSp>
        <p:nvCxnSpPr>
          <p:cNvPr id="221" name="Straight Connector 220">
            <a:extLst>
              <a:ext uri="{FF2B5EF4-FFF2-40B4-BE49-F238E27FC236}">
                <a16:creationId xmlns:a16="http://schemas.microsoft.com/office/drawing/2014/main" id="{220A3512-1736-A744-B4A6-60112988A1A4}"/>
              </a:ext>
            </a:extLst>
          </p:cNvPr>
          <p:cNvCxnSpPr>
            <a:cxnSpLocks/>
          </p:cNvCxnSpPr>
          <p:nvPr/>
        </p:nvCxnSpPr>
        <p:spPr>
          <a:xfrm flipH="1" flipV="1">
            <a:off x="7575233" y="3272700"/>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742F1882-217D-024A-BECC-E1BB4B340070}"/>
              </a:ext>
            </a:extLst>
          </p:cNvPr>
          <p:cNvSpPr/>
          <p:nvPr/>
        </p:nvSpPr>
        <p:spPr>
          <a:xfrm flipH="1">
            <a:off x="5852821" y="3025750"/>
            <a:ext cx="3223915" cy="276999"/>
          </a:xfrm>
          <a:prstGeom prst="rect">
            <a:avLst/>
          </a:prstGeom>
        </p:spPr>
        <p:txBody>
          <a:bodyPr wrap="square">
            <a:spAutoFit/>
          </a:bodyPr>
          <a:lstStyle/>
          <a:p>
            <a:pPr lvl="0" defTabSz="457189"/>
            <a:r>
              <a:rPr lang="en-US" sz="1200" dirty="0">
                <a:solidFill>
                  <a:srgbClr val="00BCEB"/>
                </a:solidFill>
                <a:latin typeface="CiscoSansTT ExtraLight"/>
                <a:ea typeface="+mn-ea"/>
                <a:cs typeface="CiscoSansTT" panose="020B0503020201020303" pitchFamily="34" charset="0"/>
              </a:rPr>
              <a:t>Retain direct contact with Alliance Partners</a:t>
            </a:r>
          </a:p>
        </p:txBody>
      </p:sp>
      <p:sp>
        <p:nvSpPr>
          <p:cNvPr id="226" name="Rectangle 225">
            <a:extLst>
              <a:ext uri="{FF2B5EF4-FFF2-40B4-BE49-F238E27FC236}">
                <a16:creationId xmlns:a16="http://schemas.microsoft.com/office/drawing/2014/main" id="{F3AC6E1C-2770-6D4E-BF12-F462F8EA2554}"/>
              </a:ext>
            </a:extLst>
          </p:cNvPr>
          <p:cNvSpPr/>
          <p:nvPr/>
        </p:nvSpPr>
        <p:spPr>
          <a:xfrm flipH="1">
            <a:off x="8371224" y="2363393"/>
            <a:ext cx="701530" cy="415498"/>
          </a:xfrm>
          <a:prstGeom prst="rect">
            <a:avLst/>
          </a:prstGeom>
        </p:spPr>
        <p:txBody>
          <a:bodyPr wrap="square">
            <a:spAutoFit/>
          </a:bodyPr>
          <a:lstStyle/>
          <a:p>
            <a:r>
              <a:rPr lang="en-US" sz="700" dirty="0">
                <a:solidFill>
                  <a:schemeClr val="tx1"/>
                </a:solidFill>
                <a:latin typeface="+mj-lt"/>
              </a:rPr>
              <a:t>Easy to order and renew</a:t>
            </a:r>
          </a:p>
        </p:txBody>
      </p:sp>
      <p:sp>
        <p:nvSpPr>
          <p:cNvPr id="227" name="Rectangle 226">
            <a:extLst>
              <a:ext uri="{FF2B5EF4-FFF2-40B4-BE49-F238E27FC236}">
                <a16:creationId xmlns:a16="http://schemas.microsoft.com/office/drawing/2014/main" id="{DB803C60-F98D-1749-A70F-FF71F056CFA2}"/>
              </a:ext>
            </a:extLst>
          </p:cNvPr>
          <p:cNvSpPr/>
          <p:nvPr/>
        </p:nvSpPr>
        <p:spPr>
          <a:xfrm flipH="1">
            <a:off x="6482951" y="2363393"/>
            <a:ext cx="1835721" cy="523220"/>
          </a:xfrm>
          <a:prstGeom prst="rect">
            <a:avLst/>
          </a:prstGeom>
        </p:spPr>
        <p:txBody>
          <a:bodyPr wrap="square">
            <a:spAutoFit/>
          </a:bodyPr>
          <a:lstStyle/>
          <a:p>
            <a:r>
              <a:rPr lang="en-US" sz="700" dirty="0">
                <a:solidFill>
                  <a:schemeClr val="tx1"/>
                </a:solidFill>
                <a:latin typeface="+mj-lt"/>
              </a:rPr>
              <a:t>Purchase includes Cisco Smart Net Total Care® or Software Support Basic; attach Solution Support once to a product and it remains covered wherever deployed</a:t>
            </a:r>
          </a:p>
        </p:txBody>
      </p:sp>
      <p:cxnSp>
        <p:nvCxnSpPr>
          <p:cNvPr id="228" name="Straight Connector 227">
            <a:extLst>
              <a:ext uri="{FF2B5EF4-FFF2-40B4-BE49-F238E27FC236}">
                <a16:creationId xmlns:a16="http://schemas.microsoft.com/office/drawing/2014/main" id="{EA86A142-AA4F-2146-A823-2EF2119CCAD6}"/>
              </a:ext>
            </a:extLst>
          </p:cNvPr>
          <p:cNvCxnSpPr>
            <a:cxnSpLocks/>
          </p:cNvCxnSpPr>
          <p:nvPr/>
        </p:nvCxnSpPr>
        <p:spPr>
          <a:xfrm flipH="1" flipV="1">
            <a:off x="8340630" y="2401660"/>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sp>
        <p:nvSpPr>
          <p:cNvPr id="230" name="Rectangle 229">
            <a:extLst>
              <a:ext uri="{FF2B5EF4-FFF2-40B4-BE49-F238E27FC236}">
                <a16:creationId xmlns:a16="http://schemas.microsoft.com/office/drawing/2014/main" id="{410BEA25-B994-864B-9037-EC3FCD3ACC91}"/>
              </a:ext>
            </a:extLst>
          </p:cNvPr>
          <p:cNvSpPr/>
          <p:nvPr/>
        </p:nvSpPr>
        <p:spPr>
          <a:xfrm flipH="1">
            <a:off x="6482952" y="2146079"/>
            <a:ext cx="2589801" cy="276999"/>
          </a:xfrm>
          <a:prstGeom prst="rect">
            <a:avLst/>
          </a:prstGeom>
        </p:spPr>
        <p:txBody>
          <a:bodyPr wrap="square">
            <a:spAutoFit/>
          </a:bodyPr>
          <a:lstStyle/>
          <a:p>
            <a:pPr lvl="0" defTabSz="457189"/>
            <a:r>
              <a:rPr lang="en-US" sz="1200" dirty="0">
                <a:solidFill>
                  <a:srgbClr val="00BCEB"/>
                </a:solidFill>
                <a:latin typeface="CiscoSansTT ExtraLight"/>
                <a:ea typeface="+mn-ea"/>
                <a:cs typeface="CiscoSansTT" panose="020B0503020201020303" pitchFamily="34" charset="0"/>
              </a:rPr>
              <a:t>One service, portable coverage</a:t>
            </a:r>
          </a:p>
        </p:txBody>
      </p:sp>
      <p:sp>
        <p:nvSpPr>
          <p:cNvPr id="233" name="Rectangle 232">
            <a:extLst>
              <a:ext uri="{FF2B5EF4-FFF2-40B4-BE49-F238E27FC236}">
                <a16:creationId xmlns:a16="http://schemas.microsoft.com/office/drawing/2014/main" id="{A4A4CA09-6E8B-004D-A6A6-06C5B309D6AD}"/>
              </a:ext>
            </a:extLst>
          </p:cNvPr>
          <p:cNvSpPr/>
          <p:nvPr/>
        </p:nvSpPr>
        <p:spPr>
          <a:xfrm flipH="1">
            <a:off x="7668437" y="4066297"/>
            <a:ext cx="1404318" cy="415498"/>
          </a:xfrm>
          <a:prstGeom prst="rect">
            <a:avLst/>
          </a:prstGeom>
        </p:spPr>
        <p:txBody>
          <a:bodyPr wrap="square">
            <a:spAutoFit/>
          </a:bodyPr>
          <a:lstStyle/>
          <a:p>
            <a:r>
              <a:rPr lang="en-US" sz="700" dirty="0">
                <a:solidFill>
                  <a:schemeClr val="tx1"/>
                </a:solidFill>
                <a:latin typeface="+mj-lt"/>
              </a:rPr>
              <a:t>Helps you more accurately plan for expansions or new deployments</a:t>
            </a:r>
          </a:p>
        </p:txBody>
      </p:sp>
      <p:sp>
        <p:nvSpPr>
          <p:cNvPr id="234" name="Rectangle 233">
            <a:extLst>
              <a:ext uri="{FF2B5EF4-FFF2-40B4-BE49-F238E27FC236}">
                <a16:creationId xmlns:a16="http://schemas.microsoft.com/office/drawing/2014/main" id="{DA857468-8C23-D149-A47F-03BEBB0173DD}"/>
              </a:ext>
            </a:extLst>
          </p:cNvPr>
          <p:cNvSpPr/>
          <p:nvPr/>
        </p:nvSpPr>
        <p:spPr>
          <a:xfrm flipH="1">
            <a:off x="6396813" y="4066297"/>
            <a:ext cx="1084031" cy="415498"/>
          </a:xfrm>
          <a:prstGeom prst="rect">
            <a:avLst/>
          </a:prstGeom>
        </p:spPr>
        <p:txBody>
          <a:bodyPr wrap="square">
            <a:spAutoFit/>
          </a:bodyPr>
          <a:lstStyle/>
          <a:p>
            <a:r>
              <a:rPr lang="en-US" sz="700" dirty="0">
                <a:solidFill>
                  <a:schemeClr val="tx1"/>
                </a:solidFill>
                <a:latin typeface="+mj-lt"/>
              </a:rPr>
              <a:t>Available on our standardized price list and ordering tools</a:t>
            </a:r>
          </a:p>
        </p:txBody>
      </p:sp>
      <p:cxnSp>
        <p:nvCxnSpPr>
          <p:cNvPr id="235" name="Straight Connector 234">
            <a:extLst>
              <a:ext uri="{FF2B5EF4-FFF2-40B4-BE49-F238E27FC236}">
                <a16:creationId xmlns:a16="http://schemas.microsoft.com/office/drawing/2014/main" id="{E94E9E7B-4014-D845-899C-1733FECFBB82}"/>
              </a:ext>
            </a:extLst>
          </p:cNvPr>
          <p:cNvCxnSpPr>
            <a:cxnSpLocks/>
          </p:cNvCxnSpPr>
          <p:nvPr/>
        </p:nvCxnSpPr>
        <p:spPr>
          <a:xfrm flipH="1" flipV="1">
            <a:off x="7609898" y="4104564"/>
            <a:ext cx="0" cy="391271"/>
          </a:xfrm>
          <a:prstGeom prst="line">
            <a:avLst/>
          </a:prstGeom>
          <a:ln w="19050" cap="sq">
            <a:solidFill>
              <a:schemeClr val="tx1">
                <a:alpha val="27000"/>
              </a:schemeClr>
            </a:solidFill>
            <a:prstDash val="sysDot"/>
            <a:headEnd type="none" w="sm" len="sm"/>
          </a:ln>
        </p:spPr>
        <p:style>
          <a:lnRef idx="1">
            <a:schemeClr val="accent1"/>
          </a:lnRef>
          <a:fillRef idx="0">
            <a:schemeClr val="accent1"/>
          </a:fillRef>
          <a:effectRef idx="0">
            <a:schemeClr val="accent1"/>
          </a:effectRef>
          <a:fontRef idx="minor">
            <a:schemeClr val="tx1"/>
          </a:fontRef>
        </p:style>
      </p:cxnSp>
      <p:sp>
        <p:nvSpPr>
          <p:cNvPr id="237" name="Rectangle 236">
            <a:extLst>
              <a:ext uri="{FF2B5EF4-FFF2-40B4-BE49-F238E27FC236}">
                <a16:creationId xmlns:a16="http://schemas.microsoft.com/office/drawing/2014/main" id="{751D2AD8-EFC1-E440-A616-BE14205FB8C0}"/>
              </a:ext>
            </a:extLst>
          </p:cNvPr>
          <p:cNvSpPr/>
          <p:nvPr/>
        </p:nvSpPr>
        <p:spPr>
          <a:xfrm flipH="1">
            <a:off x="6396813" y="3848983"/>
            <a:ext cx="2679923" cy="276999"/>
          </a:xfrm>
          <a:prstGeom prst="rect">
            <a:avLst/>
          </a:prstGeom>
        </p:spPr>
        <p:txBody>
          <a:bodyPr wrap="square">
            <a:spAutoFit/>
          </a:bodyPr>
          <a:lstStyle/>
          <a:p>
            <a:pPr lvl="0" defTabSz="457189"/>
            <a:r>
              <a:rPr lang="en-US" sz="1200" dirty="0">
                <a:solidFill>
                  <a:schemeClr val="accent1"/>
                </a:solidFill>
                <a:latin typeface="+mj-lt"/>
                <a:ea typeface="+mn-ea"/>
                <a:cs typeface="CiscoSansTT" panose="020B0503020201020303" pitchFamily="34" charset="0"/>
              </a:rPr>
              <a:t>Predictable costs</a:t>
            </a:r>
          </a:p>
        </p:txBody>
      </p:sp>
      <p:grpSp>
        <p:nvGrpSpPr>
          <p:cNvPr id="239" name="Group 238">
            <a:extLst>
              <a:ext uri="{FF2B5EF4-FFF2-40B4-BE49-F238E27FC236}">
                <a16:creationId xmlns:a16="http://schemas.microsoft.com/office/drawing/2014/main" id="{17F6B2FE-08BA-C747-B51D-AFE4CE1890F1}"/>
              </a:ext>
            </a:extLst>
          </p:cNvPr>
          <p:cNvGrpSpPr/>
          <p:nvPr/>
        </p:nvGrpSpPr>
        <p:grpSpPr>
          <a:xfrm>
            <a:off x="3301329" y="3118397"/>
            <a:ext cx="471451" cy="471451"/>
            <a:chOff x="3852550" y="-60963"/>
            <a:chExt cx="4945942" cy="4945942"/>
          </a:xfrm>
        </p:grpSpPr>
        <p:sp>
          <p:nvSpPr>
            <p:cNvPr id="240" name="Oval 239">
              <a:extLst>
                <a:ext uri="{FF2B5EF4-FFF2-40B4-BE49-F238E27FC236}">
                  <a16:creationId xmlns:a16="http://schemas.microsoft.com/office/drawing/2014/main" id="{077D48DD-BB7A-F045-A07D-25E45DAFB944}"/>
                </a:ext>
              </a:extLst>
            </p:cNvPr>
            <p:cNvSpPr/>
            <p:nvPr/>
          </p:nvSpPr>
          <p:spPr>
            <a:xfrm>
              <a:off x="3852550" y="-60963"/>
              <a:ext cx="4945942" cy="49459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1" name="Group 240">
              <a:extLst>
                <a:ext uri="{FF2B5EF4-FFF2-40B4-BE49-F238E27FC236}">
                  <a16:creationId xmlns:a16="http://schemas.microsoft.com/office/drawing/2014/main" id="{AB51F4E3-C2A9-CD42-B43D-8FB3581E5042}"/>
                </a:ext>
              </a:extLst>
            </p:cNvPr>
            <p:cNvGrpSpPr/>
            <p:nvPr/>
          </p:nvGrpSpPr>
          <p:grpSpPr>
            <a:xfrm>
              <a:off x="4262167" y="130096"/>
              <a:ext cx="4138583" cy="4567287"/>
              <a:chOff x="4262167" y="130096"/>
              <a:chExt cx="4138583" cy="4567287"/>
            </a:xfrm>
          </p:grpSpPr>
          <p:sp>
            <p:nvSpPr>
              <p:cNvPr id="242" name="Oval 241">
                <a:extLst>
                  <a:ext uri="{FF2B5EF4-FFF2-40B4-BE49-F238E27FC236}">
                    <a16:creationId xmlns:a16="http://schemas.microsoft.com/office/drawing/2014/main" id="{E8611483-9025-0049-B31C-0520A562A973}"/>
                  </a:ext>
                </a:extLst>
              </p:cNvPr>
              <p:cNvSpPr/>
              <p:nvPr/>
            </p:nvSpPr>
            <p:spPr>
              <a:xfrm>
                <a:off x="6133897" y="1527411"/>
                <a:ext cx="421397" cy="4859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Rounded Rectangle 242">
                <a:extLst>
                  <a:ext uri="{FF2B5EF4-FFF2-40B4-BE49-F238E27FC236}">
                    <a16:creationId xmlns:a16="http://schemas.microsoft.com/office/drawing/2014/main" id="{81C00B3B-FEF6-0E4C-B829-C742C1DD083E}"/>
                  </a:ext>
                </a:extLst>
              </p:cNvPr>
              <p:cNvSpPr/>
              <p:nvPr/>
            </p:nvSpPr>
            <p:spPr>
              <a:xfrm>
                <a:off x="5974881" y="2133600"/>
                <a:ext cx="739428" cy="1081949"/>
              </a:xfrm>
              <a:prstGeom prst="roundRect">
                <a:avLst>
                  <a:gd name="adj" fmla="val 249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4" name="Group 243">
                <a:extLst>
                  <a:ext uri="{FF2B5EF4-FFF2-40B4-BE49-F238E27FC236}">
                    <a16:creationId xmlns:a16="http://schemas.microsoft.com/office/drawing/2014/main" id="{DA0A46B7-1A8D-8D45-93BF-F2A0124AD0AE}"/>
                  </a:ext>
                </a:extLst>
              </p:cNvPr>
              <p:cNvGrpSpPr/>
              <p:nvPr/>
            </p:nvGrpSpPr>
            <p:grpSpPr>
              <a:xfrm>
                <a:off x="6170424" y="130096"/>
                <a:ext cx="348343" cy="1174529"/>
                <a:chOff x="6170424" y="130096"/>
                <a:chExt cx="348343" cy="1174529"/>
              </a:xfrm>
              <a:solidFill>
                <a:schemeClr val="bg1"/>
              </a:solidFill>
            </p:grpSpPr>
            <p:sp>
              <p:nvSpPr>
                <p:cNvPr id="275" name="Oval 274">
                  <a:extLst>
                    <a:ext uri="{FF2B5EF4-FFF2-40B4-BE49-F238E27FC236}">
                      <a16:creationId xmlns:a16="http://schemas.microsoft.com/office/drawing/2014/main" id="{8DC196BA-81B9-6247-823C-6CFEDB0B3528}"/>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4335B45E-C610-D244-AE31-AD04F3F102A2}"/>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Oval 276">
                  <a:extLst>
                    <a:ext uri="{FF2B5EF4-FFF2-40B4-BE49-F238E27FC236}">
                      <a16:creationId xmlns:a16="http://schemas.microsoft.com/office/drawing/2014/main" id="{02384589-F991-5B43-A7E0-AF57A0BCEA1E}"/>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a:extLst>
                    <a:ext uri="{FF2B5EF4-FFF2-40B4-BE49-F238E27FC236}">
                      <a16:creationId xmlns:a16="http://schemas.microsoft.com/office/drawing/2014/main" id="{F46E027E-7870-8442-A7FD-2ED6E8E00FD8}"/>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5" name="Group 244">
                <a:extLst>
                  <a:ext uri="{FF2B5EF4-FFF2-40B4-BE49-F238E27FC236}">
                    <a16:creationId xmlns:a16="http://schemas.microsoft.com/office/drawing/2014/main" id="{01AAF706-1CB0-7E46-8CD0-AD1D56CC1D3B}"/>
                  </a:ext>
                </a:extLst>
              </p:cNvPr>
              <p:cNvGrpSpPr/>
              <p:nvPr/>
            </p:nvGrpSpPr>
            <p:grpSpPr>
              <a:xfrm rot="10800000">
                <a:off x="6170135" y="3522854"/>
                <a:ext cx="348343" cy="1174529"/>
                <a:chOff x="6170424" y="130096"/>
                <a:chExt cx="348343" cy="1174529"/>
              </a:xfrm>
              <a:solidFill>
                <a:schemeClr val="accent1"/>
              </a:solidFill>
            </p:grpSpPr>
            <p:sp>
              <p:nvSpPr>
                <p:cNvPr id="271" name="Oval 270">
                  <a:extLst>
                    <a:ext uri="{FF2B5EF4-FFF2-40B4-BE49-F238E27FC236}">
                      <a16:creationId xmlns:a16="http://schemas.microsoft.com/office/drawing/2014/main" id="{3B77A2AD-ACB2-794D-A023-4F06000821F8}"/>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Oval 271">
                  <a:extLst>
                    <a:ext uri="{FF2B5EF4-FFF2-40B4-BE49-F238E27FC236}">
                      <a16:creationId xmlns:a16="http://schemas.microsoft.com/office/drawing/2014/main" id="{E6E1872A-E30F-8D4B-947A-55EA5DFD726F}"/>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Oval 272">
                  <a:extLst>
                    <a:ext uri="{FF2B5EF4-FFF2-40B4-BE49-F238E27FC236}">
                      <a16:creationId xmlns:a16="http://schemas.microsoft.com/office/drawing/2014/main" id="{2F9F584E-61F0-8741-8204-86B4F178E376}"/>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Oval 273">
                  <a:extLst>
                    <a:ext uri="{FF2B5EF4-FFF2-40B4-BE49-F238E27FC236}">
                      <a16:creationId xmlns:a16="http://schemas.microsoft.com/office/drawing/2014/main" id="{14B8631F-15FB-E642-AB92-15BA7F2BCA69}"/>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6" name="Group 245">
                <a:extLst>
                  <a:ext uri="{FF2B5EF4-FFF2-40B4-BE49-F238E27FC236}">
                    <a16:creationId xmlns:a16="http://schemas.microsoft.com/office/drawing/2014/main" id="{F4C6B49E-831F-9B4C-9931-5DABAE33AA9F}"/>
                  </a:ext>
                </a:extLst>
              </p:cNvPr>
              <p:cNvGrpSpPr/>
              <p:nvPr/>
            </p:nvGrpSpPr>
            <p:grpSpPr>
              <a:xfrm rot="3600000">
                <a:off x="7639314" y="974912"/>
                <a:ext cx="348343" cy="1174529"/>
                <a:chOff x="6170424" y="130096"/>
                <a:chExt cx="348343" cy="1174529"/>
              </a:xfrm>
              <a:solidFill>
                <a:schemeClr val="accent1"/>
              </a:solidFill>
            </p:grpSpPr>
            <p:sp>
              <p:nvSpPr>
                <p:cNvPr id="262" name="Oval 261">
                  <a:extLst>
                    <a:ext uri="{FF2B5EF4-FFF2-40B4-BE49-F238E27FC236}">
                      <a16:creationId xmlns:a16="http://schemas.microsoft.com/office/drawing/2014/main" id="{0BC207CD-191F-4D4F-AE1A-0F504614B86C}"/>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Oval 262">
                  <a:extLst>
                    <a:ext uri="{FF2B5EF4-FFF2-40B4-BE49-F238E27FC236}">
                      <a16:creationId xmlns:a16="http://schemas.microsoft.com/office/drawing/2014/main" id="{81882CE0-3D58-1B45-9F29-3CBCF4789C92}"/>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A106CE99-75B5-A947-B5D0-6F1BD12A605F}"/>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Oval 269">
                  <a:extLst>
                    <a:ext uri="{FF2B5EF4-FFF2-40B4-BE49-F238E27FC236}">
                      <a16:creationId xmlns:a16="http://schemas.microsoft.com/office/drawing/2014/main" id="{59D17355-AF4C-674E-B246-40AC4B9D2D6B}"/>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7" name="Group 246">
                <a:extLst>
                  <a:ext uri="{FF2B5EF4-FFF2-40B4-BE49-F238E27FC236}">
                    <a16:creationId xmlns:a16="http://schemas.microsoft.com/office/drawing/2014/main" id="{72385D2A-B43A-AA49-9981-8887C6034BC6}"/>
                  </a:ext>
                </a:extLst>
              </p:cNvPr>
              <p:cNvGrpSpPr/>
              <p:nvPr/>
            </p:nvGrpSpPr>
            <p:grpSpPr>
              <a:xfrm rot="14400000">
                <a:off x="4700955" y="2671040"/>
                <a:ext cx="348343" cy="1174529"/>
                <a:chOff x="6170424" y="130096"/>
                <a:chExt cx="348343" cy="1174529"/>
              </a:xfrm>
              <a:solidFill>
                <a:schemeClr val="bg1"/>
              </a:solidFill>
            </p:grpSpPr>
            <p:sp>
              <p:nvSpPr>
                <p:cNvPr id="258" name="Oval 257">
                  <a:extLst>
                    <a:ext uri="{FF2B5EF4-FFF2-40B4-BE49-F238E27FC236}">
                      <a16:creationId xmlns:a16="http://schemas.microsoft.com/office/drawing/2014/main" id="{0E6876E7-B816-B340-ADD0-F27276A084E2}"/>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Oval 258">
                  <a:extLst>
                    <a:ext uri="{FF2B5EF4-FFF2-40B4-BE49-F238E27FC236}">
                      <a16:creationId xmlns:a16="http://schemas.microsoft.com/office/drawing/2014/main" id="{CA2B3DDA-369B-B744-A8EB-C5477C05D3B7}"/>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Oval 259">
                  <a:extLst>
                    <a:ext uri="{FF2B5EF4-FFF2-40B4-BE49-F238E27FC236}">
                      <a16:creationId xmlns:a16="http://schemas.microsoft.com/office/drawing/2014/main" id="{73C855B4-4559-B347-A578-A8F52FB6F4C6}"/>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Oval 260">
                  <a:extLst>
                    <a:ext uri="{FF2B5EF4-FFF2-40B4-BE49-F238E27FC236}">
                      <a16:creationId xmlns:a16="http://schemas.microsoft.com/office/drawing/2014/main" id="{F9885393-7F2F-D949-BFFE-89F768FBFAEA}"/>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8" name="Group 247">
                <a:extLst>
                  <a:ext uri="{FF2B5EF4-FFF2-40B4-BE49-F238E27FC236}">
                    <a16:creationId xmlns:a16="http://schemas.microsoft.com/office/drawing/2014/main" id="{81CC35F5-0AF4-A842-998A-AD6F2D99BB2B}"/>
                  </a:ext>
                </a:extLst>
              </p:cNvPr>
              <p:cNvGrpSpPr/>
              <p:nvPr/>
            </p:nvGrpSpPr>
            <p:grpSpPr>
              <a:xfrm rot="7200000">
                <a:off x="7613331" y="2671292"/>
                <a:ext cx="348343" cy="1174529"/>
                <a:chOff x="6170424" y="130096"/>
                <a:chExt cx="348343" cy="1174529"/>
              </a:xfrm>
              <a:solidFill>
                <a:schemeClr val="bg1"/>
              </a:solidFill>
            </p:grpSpPr>
            <p:sp>
              <p:nvSpPr>
                <p:cNvPr id="254" name="Oval 253">
                  <a:extLst>
                    <a:ext uri="{FF2B5EF4-FFF2-40B4-BE49-F238E27FC236}">
                      <a16:creationId xmlns:a16="http://schemas.microsoft.com/office/drawing/2014/main" id="{041381CE-17B3-4045-8990-62B9870EF97A}"/>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D3DAA746-D429-C04D-AC9B-22D572E46785}"/>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DEA0B79A-455B-9242-B316-120A40323066}"/>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a:extLst>
                    <a:ext uri="{FF2B5EF4-FFF2-40B4-BE49-F238E27FC236}">
                      <a16:creationId xmlns:a16="http://schemas.microsoft.com/office/drawing/2014/main" id="{778BBD2E-2258-E54B-BC88-E40FB3C1544D}"/>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9" name="Group 248">
                <a:extLst>
                  <a:ext uri="{FF2B5EF4-FFF2-40B4-BE49-F238E27FC236}">
                    <a16:creationId xmlns:a16="http://schemas.microsoft.com/office/drawing/2014/main" id="{1C6F23BC-D76B-D34A-96BF-D4039EE8F259}"/>
                  </a:ext>
                </a:extLst>
              </p:cNvPr>
              <p:cNvGrpSpPr/>
              <p:nvPr/>
            </p:nvGrpSpPr>
            <p:grpSpPr>
              <a:xfrm rot="18000000">
                <a:off x="4675260" y="974662"/>
                <a:ext cx="348343" cy="1174529"/>
                <a:chOff x="6170424" y="130096"/>
                <a:chExt cx="348343" cy="1174529"/>
              </a:xfrm>
              <a:solidFill>
                <a:schemeClr val="accent1"/>
              </a:solidFill>
            </p:grpSpPr>
            <p:sp>
              <p:nvSpPr>
                <p:cNvPr id="250" name="Oval 249">
                  <a:extLst>
                    <a:ext uri="{FF2B5EF4-FFF2-40B4-BE49-F238E27FC236}">
                      <a16:creationId xmlns:a16="http://schemas.microsoft.com/office/drawing/2014/main" id="{C09D3096-96B4-4141-9E17-B8E681FE062B}"/>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a:extLst>
                    <a:ext uri="{FF2B5EF4-FFF2-40B4-BE49-F238E27FC236}">
                      <a16:creationId xmlns:a16="http://schemas.microsoft.com/office/drawing/2014/main" id="{B884C2DF-809F-1641-997C-01CFFFBA7877}"/>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Oval 251">
                  <a:extLst>
                    <a:ext uri="{FF2B5EF4-FFF2-40B4-BE49-F238E27FC236}">
                      <a16:creationId xmlns:a16="http://schemas.microsoft.com/office/drawing/2014/main" id="{ABCF3726-45A4-0C42-8A86-AC8059667A26}"/>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Oval 252">
                  <a:extLst>
                    <a:ext uri="{FF2B5EF4-FFF2-40B4-BE49-F238E27FC236}">
                      <a16:creationId xmlns:a16="http://schemas.microsoft.com/office/drawing/2014/main" id="{4715EAAB-6970-0046-84B6-F726D2628855}"/>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279" name="Picture 278">
            <a:extLst>
              <a:ext uri="{FF2B5EF4-FFF2-40B4-BE49-F238E27FC236}">
                <a16:creationId xmlns:a16="http://schemas.microsoft.com/office/drawing/2014/main" id="{3D45CF9D-54A7-1D4E-9033-8741926C81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62912" y="3976676"/>
            <a:ext cx="479403" cy="479403"/>
          </a:xfrm>
          <a:prstGeom prst="rect">
            <a:avLst/>
          </a:prstGeom>
        </p:spPr>
      </p:pic>
      <p:pic>
        <p:nvPicPr>
          <p:cNvPr id="281" name="Picture 280">
            <a:extLst>
              <a:ext uri="{FF2B5EF4-FFF2-40B4-BE49-F238E27FC236}">
                <a16:creationId xmlns:a16="http://schemas.microsoft.com/office/drawing/2014/main" id="{EB4BCC2D-D61E-5947-9995-8662CB2EC8F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12900" y="590240"/>
            <a:ext cx="464210" cy="464210"/>
          </a:xfrm>
          <a:prstGeom prst="rect">
            <a:avLst/>
          </a:prstGeom>
        </p:spPr>
      </p:pic>
      <p:pic>
        <p:nvPicPr>
          <p:cNvPr id="297" name="Picture 296">
            <a:extLst>
              <a:ext uri="{FF2B5EF4-FFF2-40B4-BE49-F238E27FC236}">
                <a16:creationId xmlns:a16="http://schemas.microsoft.com/office/drawing/2014/main" id="{C2FBEF63-7835-F24D-9021-A55A030E29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72115" y="1441035"/>
            <a:ext cx="479414" cy="479414"/>
          </a:xfrm>
          <a:prstGeom prst="rect">
            <a:avLst/>
          </a:prstGeom>
        </p:spPr>
      </p:pic>
      <p:grpSp>
        <p:nvGrpSpPr>
          <p:cNvPr id="299" name="Group 298">
            <a:extLst>
              <a:ext uri="{FF2B5EF4-FFF2-40B4-BE49-F238E27FC236}">
                <a16:creationId xmlns:a16="http://schemas.microsoft.com/office/drawing/2014/main" id="{7CEF83E3-1948-0041-A42D-F7777331533A}"/>
              </a:ext>
            </a:extLst>
          </p:cNvPr>
          <p:cNvGrpSpPr/>
          <p:nvPr/>
        </p:nvGrpSpPr>
        <p:grpSpPr>
          <a:xfrm>
            <a:off x="5371054" y="3146057"/>
            <a:ext cx="483963" cy="483963"/>
            <a:chOff x="6166865" y="3957465"/>
            <a:chExt cx="546497" cy="546497"/>
          </a:xfrm>
        </p:grpSpPr>
        <p:sp>
          <p:nvSpPr>
            <p:cNvPr id="300" name="Oval 299">
              <a:extLst>
                <a:ext uri="{FF2B5EF4-FFF2-40B4-BE49-F238E27FC236}">
                  <a16:creationId xmlns:a16="http://schemas.microsoft.com/office/drawing/2014/main" id="{662411A2-3CB8-AB40-8193-617A5C603F12}"/>
                </a:ext>
              </a:extLst>
            </p:cNvPr>
            <p:cNvSpPr/>
            <p:nvPr/>
          </p:nvSpPr>
          <p:spPr>
            <a:xfrm>
              <a:off x="6166865" y="3957465"/>
              <a:ext cx="546497" cy="546497"/>
            </a:xfrm>
            <a:prstGeom prst="ellipse">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dirty="0">
                <a:solidFill>
                  <a:srgbClr val="282828"/>
                </a:solidFill>
                <a:latin typeface="CiscoSansTT ExtraLight"/>
              </a:endParaRPr>
            </a:p>
          </p:txBody>
        </p:sp>
        <p:grpSp>
          <p:nvGrpSpPr>
            <p:cNvPr id="301" name="Group 4">
              <a:extLst>
                <a:ext uri="{FF2B5EF4-FFF2-40B4-BE49-F238E27FC236}">
                  <a16:creationId xmlns:a16="http://schemas.microsoft.com/office/drawing/2014/main" id="{2A0EF365-5660-CD45-A9F8-CBD93E91777D}"/>
                </a:ext>
              </a:extLst>
            </p:cNvPr>
            <p:cNvGrpSpPr>
              <a:grpSpLocks noChangeAspect="1"/>
            </p:cNvGrpSpPr>
            <p:nvPr/>
          </p:nvGrpSpPr>
          <p:grpSpPr bwMode="auto">
            <a:xfrm>
              <a:off x="6297169" y="4027714"/>
              <a:ext cx="313953" cy="365760"/>
              <a:chOff x="2426" y="1090"/>
              <a:chExt cx="909" cy="1059"/>
            </a:xfrm>
          </p:grpSpPr>
          <p:sp>
            <p:nvSpPr>
              <p:cNvPr id="302" name="Oval 5">
                <a:extLst>
                  <a:ext uri="{FF2B5EF4-FFF2-40B4-BE49-F238E27FC236}">
                    <a16:creationId xmlns:a16="http://schemas.microsoft.com/office/drawing/2014/main" id="{859FD4CB-6F20-5440-AC4A-4088F3DE9C5D}"/>
                  </a:ext>
                </a:extLst>
              </p:cNvPr>
              <p:cNvSpPr>
                <a:spLocks noChangeArrowheads="1"/>
              </p:cNvSpPr>
              <p:nvPr/>
            </p:nvSpPr>
            <p:spPr bwMode="auto">
              <a:xfrm>
                <a:off x="2527" y="1090"/>
                <a:ext cx="303" cy="2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sp>
            <p:nvSpPr>
              <p:cNvPr id="303" name="Oval 6">
                <a:extLst>
                  <a:ext uri="{FF2B5EF4-FFF2-40B4-BE49-F238E27FC236}">
                    <a16:creationId xmlns:a16="http://schemas.microsoft.com/office/drawing/2014/main" id="{E7315183-555E-9A43-B3FF-5A9A86233696}"/>
                  </a:ext>
                </a:extLst>
              </p:cNvPr>
              <p:cNvSpPr>
                <a:spLocks noChangeArrowheads="1"/>
              </p:cNvSpPr>
              <p:nvPr/>
            </p:nvSpPr>
            <p:spPr bwMode="auto">
              <a:xfrm>
                <a:off x="2931" y="1090"/>
                <a:ext cx="305" cy="29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sp>
            <p:nvSpPr>
              <p:cNvPr id="304" name="Freeform 7">
                <a:extLst>
                  <a:ext uri="{FF2B5EF4-FFF2-40B4-BE49-F238E27FC236}">
                    <a16:creationId xmlns:a16="http://schemas.microsoft.com/office/drawing/2014/main" id="{1621B520-72B9-544A-93FA-73FF3C32DF2B}"/>
                  </a:ext>
                </a:extLst>
              </p:cNvPr>
              <p:cNvSpPr>
                <a:spLocks/>
              </p:cNvSpPr>
              <p:nvPr/>
            </p:nvSpPr>
            <p:spPr bwMode="auto">
              <a:xfrm>
                <a:off x="2426" y="1471"/>
                <a:ext cx="455" cy="678"/>
              </a:xfrm>
              <a:custGeom>
                <a:avLst/>
                <a:gdLst>
                  <a:gd name="T0" fmla="*/ 329 w 370"/>
                  <a:gd name="T1" fmla="*/ 461 h 566"/>
                  <a:gd name="T2" fmla="*/ 329 w 370"/>
                  <a:gd name="T3" fmla="*/ 105 h 566"/>
                  <a:gd name="T4" fmla="*/ 370 w 370"/>
                  <a:gd name="T5" fmla="*/ 22 h 566"/>
                  <a:gd name="T6" fmla="*/ 307 w 370"/>
                  <a:gd name="T7" fmla="*/ 0 h 566"/>
                  <a:gd name="T8" fmla="*/ 105 w 370"/>
                  <a:gd name="T9" fmla="*/ 0 h 566"/>
                  <a:gd name="T10" fmla="*/ 0 w 370"/>
                  <a:gd name="T11" fmla="*/ 105 h 566"/>
                  <a:gd name="T12" fmla="*/ 0 w 370"/>
                  <a:gd name="T13" fmla="*/ 461 h 566"/>
                  <a:gd name="T14" fmla="*/ 105 w 370"/>
                  <a:gd name="T15" fmla="*/ 566 h 566"/>
                  <a:gd name="T16" fmla="*/ 307 w 370"/>
                  <a:gd name="T17" fmla="*/ 566 h 566"/>
                  <a:gd name="T18" fmla="*/ 370 w 370"/>
                  <a:gd name="T19" fmla="*/ 544 h 566"/>
                  <a:gd name="T20" fmla="*/ 329 w 370"/>
                  <a:gd name="T21" fmla="*/ 461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 h="566">
                    <a:moveTo>
                      <a:pt x="329" y="461"/>
                    </a:moveTo>
                    <a:cubicBezTo>
                      <a:pt x="329" y="105"/>
                      <a:pt x="329" y="105"/>
                      <a:pt x="329" y="105"/>
                    </a:cubicBezTo>
                    <a:cubicBezTo>
                      <a:pt x="329" y="71"/>
                      <a:pt x="346" y="41"/>
                      <a:pt x="370" y="22"/>
                    </a:cubicBezTo>
                    <a:cubicBezTo>
                      <a:pt x="353" y="8"/>
                      <a:pt x="331" y="0"/>
                      <a:pt x="307" y="0"/>
                    </a:cubicBezTo>
                    <a:cubicBezTo>
                      <a:pt x="105" y="0"/>
                      <a:pt x="105" y="0"/>
                      <a:pt x="105" y="0"/>
                    </a:cubicBezTo>
                    <a:cubicBezTo>
                      <a:pt x="47" y="0"/>
                      <a:pt x="0" y="47"/>
                      <a:pt x="0" y="105"/>
                    </a:cubicBezTo>
                    <a:cubicBezTo>
                      <a:pt x="0" y="461"/>
                      <a:pt x="0" y="461"/>
                      <a:pt x="0" y="461"/>
                    </a:cubicBezTo>
                    <a:cubicBezTo>
                      <a:pt x="0" y="519"/>
                      <a:pt x="47" y="566"/>
                      <a:pt x="105" y="566"/>
                    </a:cubicBezTo>
                    <a:cubicBezTo>
                      <a:pt x="307" y="566"/>
                      <a:pt x="307" y="566"/>
                      <a:pt x="307" y="566"/>
                    </a:cubicBezTo>
                    <a:cubicBezTo>
                      <a:pt x="331" y="566"/>
                      <a:pt x="353" y="558"/>
                      <a:pt x="370" y="544"/>
                    </a:cubicBezTo>
                    <a:cubicBezTo>
                      <a:pt x="346" y="525"/>
                      <a:pt x="329" y="495"/>
                      <a:pt x="329" y="46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sp>
            <p:nvSpPr>
              <p:cNvPr id="305" name="Freeform 8">
                <a:extLst>
                  <a:ext uri="{FF2B5EF4-FFF2-40B4-BE49-F238E27FC236}">
                    <a16:creationId xmlns:a16="http://schemas.microsoft.com/office/drawing/2014/main" id="{3C834E3D-696D-024D-B8F5-0AE401AF4676}"/>
                  </a:ext>
                </a:extLst>
              </p:cNvPr>
              <p:cNvSpPr>
                <a:spLocks/>
              </p:cNvSpPr>
              <p:nvPr/>
            </p:nvSpPr>
            <p:spPr bwMode="auto">
              <a:xfrm>
                <a:off x="2881" y="1471"/>
                <a:ext cx="454" cy="678"/>
              </a:xfrm>
              <a:custGeom>
                <a:avLst/>
                <a:gdLst>
                  <a:gd name="T0" fmla="*/ 266 w 370"/>
                  <a:gd name="T1" fmla="*/ 0 h 566"/>
                  <a:gd name="T2" fmla="*/ 64 w 370"/>
                  <a:gd name="T3" fmla="*/ 0 h 566"/>
                  <a:gd name="T4" fmla="*/ 0 w 370"/>
                  <a:gd name="T5" fmla="*/ 22 h 566"/>
                  <a:gd name="T6" fmla="*/ 41 w 370"/>
                  <a:gd name="T7" fmla="*/ 105 h 566"/>
                  <a:gd name="T8" fmla="*/ 41 w 370"/>
                  <a:gd name="T9" fmla="*/ 461 h 566"/>
                  <a:gd name="T10" fmla="*/ 0 w 370"/>
                  <a:gd name="T11" fmla="*/ 544 h 566"/>
                  <a:gd name="T12" fmla="*/ 64 w 370"/>
                  <a:gd name="T13" fmla="*/ 566 h 566"/>
                  <a:gd name="T14" fmla="*/ 266 w 370"/>
                  <a:gd name="T15" fmla="*/ 566 h 566"/>
                  <a:gd name="T16" fmla="*/ 370 w 370"/>
                  <a:gd name="T17" fmla="*/ 461 h 566"/>
                  <a:gd name="T18" fmla="*/ 370 w 370"/>
                  <a:gd name="T19" fmla="*/ 105 h 566"/>
                  <a:gd name="T20" fmla="*/ 266 w 370"/>
                  <a:gd name="T21"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 h="566">
                    <a:moveTo>
                      <a:pt x="266" y="0"/>
                    </a:moveTo>
                    <a:cubicBezTo>
                      <a:pt x="64" y="0"/>
                      <a:pt x="64" y="0"/>
                      <a:pt x="64" y="0"/>
                    </a:cubicBezTo>
                    <a:cubicBezTo>
                      <a:pt x="40" y="0"/>
                      <a:pt x="18" y="8"/>
                      <a:pt x="0" y="22"/>
                    </a:cubicBezTo>
                    <a:cubicBezTo>
                      <a:pt x="25" y="41"/>
                      <a:pt x="41" y="71"/>
                      <a:pt x="41" y="105"/>
                    </a:cubicBezTo>
                    <a:cubicBezTo>
                      <a:pt x="41" y="461"/>
                      <a:pt x="41" y="461"/>
                      <a:pt x="41" y="461"/>
                    </a:cubicBezTo>
                    <a:cubicBezTo>
                      <a:pt x="41" y="495"/>
                      <a:pt x="25" y="525"/>
                      <a:pt x="0" y="544"/>
                    </a:cubicBezTo>
                    <a:cubicBezTo>
                      <a:pt x="18" y="558"/>
                      <a:pt x="40" y="566"/>
                      <a:pt x="64" y="566"/>
                    </a:cubicBezTo>
                    <a:cubicBezTo>
                      <a:pt x="266" y="566"/>
                      <a:pt x="266" y="566"/>
                      <a:pt x="266" y="566"/>
                    </a:cubicBezTo>
                    <a:cubicBezTo>
                      <a:pt x="323" y="566"/>
                      <a:pt x="370" y="519"/>
                      <a:pt x="370" y="461"/>
                    </a:cubicBezTo>
                    <a:cubicBezTo>
                      <a:pt x="370" y="105"/>
                      <a:pt x="370" y="105"/>
                      <a:pt x="370" y="105"/>
                    </a:cubicBezTo>
                    <a:cubicBezTo>
                      <a:pt x="370" y="47"/>
                      <a:pt x="323" y="0"/>
                      <a:pt x="26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sp>
            <p:nvSpPr>
              <p:cNvPr id="306" name="Freeform 9">
                <a:extLst>
                  <a:ext uri="{FF2B5EF4-FFF2-40B4-BE49-F238E27FC236}">
                    <a16:creationId xmlns:a16="http://schemas.microsoft.com/office/drawing/2014/main" id="{4B94B494-7012-EF44-AD79-0AE07937DF88}"/>
                  </a:ext>
                </a:extLst>
              </p:cNvPr>
              <p:cNvSpPr>
                <a:spLocks/>
              </p:cNvSpPr>
              <p:nvPr/>
            </p:nvSpPr>
            <p:spPr bwMode="auto">
              <a:xfrm>
                <a:off x="2830" y="1497"/>
                <a:ext cx="101" cy="625"/>
              </a:xfrm>
              <a:custGeom>
                <a:avLst/>
                <a:gdLst>
                  <a:gd name="T0" fmla="*/ 82 w 82"/>
                  <a:gd name="T1" fmla="*/ 439 h 522"/>
                  <a:gd name="T2" fmla="*/ 82 w 82"/>
                  <a:gd name="T3" fmla="*/ 83 h 522"/>
                  <a:gd name="T4" fmla="*/ 41 w 82"/>
                  <a:gd name="T5" fmla="*/ 0 h 522"/>
                  <a:gd name="T6" fmla="*/ 0 w 82"/>
                  <a:gd name="T7" fmla="*/ 83 h 522"/>
                  <a:gd name="T8" fmla="*/ 0 w 82"/>
                  <a:gd name="T9" fmla="*/ 439 h 522"/>
                  <a:gd name="T10" fmla="*/ 41 w 82"/>
                  <a:gd name="T11" fmla="*/ 522 h 522"/>
                  <a:gd name="T12" fmla="*/ 82 w 82"/>
                  <a:gd name="T13" fmla="*/ 439 h 522"/>
                </a:gdLst>
                <a:ahLst/>
                <a:cxnLst>
                  <a:cxn ang="0">
                    <a:pos x="T0" y="T1"/>
                  </a:cxn>
                  <a:cxn ang="0">
                    <a:pos x="T2" y="T3"/>
                  </a:cxn>
                  <a:cxn ang="0">
                    <a:pos x="T4" y="T5"/>
                  </a:cxn>
                  <a:cxn ang="0">
                    <a:pos x="T6" y="T7"/>
                  </a:cxn>
                  <a:cxn ang="0">
                    <a:pos x="T8" y="T9"/>
                  </a:cxn>
                  <a:cxn ang="0">
                    <a:pos x="T10" y="T11"/>
                  </a:cxn>
                  <a:cxn ang="0">
                    <a:pos x="T12" y="T13"/>
                  </a:cxn>
                </a:cxnLst>
                <a:rect l="0" t="0" r="r" b="b"/>
                <a:pathLst>
                  <a:path w="82" h="522">
                    <a:moveTo>
                      <a:pt x="82" y="439"/>
                    </a:moveTo>
                    <a:cubicBezTo>
                      <a:pt x="82" y="83"/>
                      <a:pt x="82" y="83"/>
                      <a:pt x="82" y="83"/>
                    </a:cubicBezTo>
                    <a:cubicBezTo>
                      <a:pt x="82" y="49"/>
                      <a:pt x="66" y="19"/>
                      <a:pt x="41" y="0"/>
                    </a:cubicBezTo>
                    <a:cubicBezTo>
                      <a:pt x="17" y="19"/>
                      <a:pt x="0" y="49"/>
                      <a:pt x="0" y="83"/>
                    </a:cubicBezTo>
                    <a:cubicBezTo>
                      <a:pt x="0" y="439"/>
                      <a:pt x="0" y="439"/>
                      <a:pt x="0" y="439"/>
                    </a:cubicBezTo>
                    <a:cubicBezTo>
                      <a:pt x="0" y="473"/>
                      <a:pt x="17" y="503"/>
                      <a:pt x="41" y="522"/>
                    </a:cubicBezTo>
                    <a:cubicBezTo>
                      <a:pt x="66" y="503"/>
                      <a:pt x="82" y="473"/>
                      <a:pt x="82" y="43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grpSp>
      </p:grpSp>
      <p:pic>
        <p:nvPicPr>
          <p:cNvPr id="282" name="Picture 281">
            <a:extLst>
              <a:ext uri="{FF2B5EF4-FFF2-40B4-BE49-F238E27FC236}">
                <a16:creationId xmlns:a16="http://schemas.microsoft.com/office/drawing/2014/main" id="{DEADCBDA-1297-7541-B2A9-4DE40F3ACDF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21036" y="2286176"/>
            <a:ext cx="473300" cy="471451"/>
          </a:xfrm>
          <a:prstGeom prst="rect">
            <a:avLst/>
          </a:prstGeom>
        </p:spPr>
      </p:pic>
      <p:grpSp>
        <p:nvGrpSpPr>
          <p:cNvPr id="309" name="Group 308">
            <a:extLst>
              <a:ext uri="{FF2B5EF4-FFF2-40B4-BE49-F238E27FC236}">
                <a16:creationId xmlns:a16="http://schemas.microsoft.com/office/drawing/2014/main" id="{51B8F4CC-62F4-B649-AF40-764376CDE073}"/>
              </a:ext>
            </a:extLst>
          </p:cNvPr>
          <p:cNvGrpSpPr/>
          <p:nvPr/>
        </p:nvGrpSpPr>
        <p:grpSpPr>
          <a:xfrm>
            <a:off x="2751962" y="2265950"/>
            <a:ext cx="476896" cy="476896"/>
            <a:chOff x="3009481" y="2593841"/>
            <a:chExt cx="476896" cy="476896"/>
          </a:xfrm>
        </p:grpSpPr>
        <p:sp>
          <p:nvSpPr>
            <p:cNvPr id="310" name="Oval 309">
              <a:extLst>
                <a:ext uri="{FF2B5EF4-FFF2-40B4-BE49-F238E27FC236}">
                  <a16:creationId xmlns:a16="http://schemas.microsoft.com/office/drawing/2014/main" id="{7EB43B86-B125-1044-9A5D-6821F50452E1}"/>
                </a:ext>
              </a:extLst>
            </p:cNvPr>
            <p:cNvSpPr/>
            <p:nvPr/>
          </p:nvSpPr>
          <p:spPr>
            <a:xfrm>
              <a:off x="3009481" y="2593841"/>
              <a:ext cx="476896" cy="476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Rounded Rectangle 310">
              <a:extLst>
                <a:ext uri="{FF2B5EF4-FFF2-40B4-BE49-F238E27FC236}">
                  <a16:creationId xmlns:a16="http://schemas.microsoft.com/office/drawing/2014/main" id="{9879F674-B333-B84B-9995-AC23BF10B64F}"/>
                </a:ext>
              </a:extLst>
            </p:cNvPr>
            <p:cNvSpPr/>
            <p:nvPr/>
          </p:nvSpPr>
          <p:spPr>
            <a:xfrm>
              <a:off x="3147648" y="2781215"/>
              <a:ext cx="68030" cy="68030"/>
            </a:xfrm>
            <a:prstGeom prst="roundRect">
              <a:avLst>
                <a:gd name="adj" fmla="val 213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Rounded Rectangle 311">
              <a:extLst>
                <a:ext uri="{FF2B5EF4-FFF2-40B4-BE49-F238E27FC236}">
                  <a16:creationId xmlns:a16="http://schemas.microsoft.com/office/drawing/2014/main" id="{D7F78A6A-BD68-084B-9B0F-DC43275FE71D}"/>
                </a:ext>
              </a:extLst>
            </p:cNvPr>
            <p:cNvSpPr/>
            <p:nvPr/>
          </p:nvSpPr>
          <p:spPr>
            <a:xfrm>
              <a:off x="3279595" y="2655961"/>
              <a:ext cx="68030" cy="68030"/>
            </a:xfrm>
            <a:prstGeom prst="roundRect">
              <a:avLst>
                <a:gd name="adj" fmla="val 213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3" name="Group 312">
              <a:extLst>
                <a:ext uri="{FF2B5EF4-FFF2-40B4-BE49-F238E27FC236}">
                  <a16:creationId xmlns:a16="http://schemas.microsoft.com/office/drawing/2014/main" id="{52B4D96A-BC99-1142-ACD7-BB1670D11EFD}"/>
                </a:ext>
              </a:extLst>
            </p:cNvPr>
            <p:cNvGrpSpPr/>
            <p:nvPr/>
          </p:nvGrpSpPr>
          <p:grpSpPr>
            <a:xfrm>
              <a:off x="3283116" y="2764235"/>
              <a:ext cx="71815" cy="235048"/>
              <a:chOff x="2590124" y="-378679"/>
              <a:chExt cx="126874" cy="415260"/>
            </a:xfrm>
          </p:grpSpPr>
          <p:cxnSp>
            <p:nvCxnSpPr>
              <p:cNvPr id="318" name="Straight Connector 317">
                <a:extLst>
                  <a:ext uri="{FF2B5EF4-FFF2-40B4-BE49-F238E27FC236}">
                    <a16:creationId xmlns:a16="http://schemas.microsoft.com/office/drawing/2014/main" id="{837A704E-B15E-8248-BDBC-F0DFD175E0F4}"/>
                  </a:ext>
                </a:extLst>
              </p:cNvPr>
              <p:cNvCxnSpPr>
                <a:cxnSpLocks/>
              </p:cNvCxnSpPr>
              <p:nvPr/>
            </p:nvCxnSpPr>
            <p:spPr>
              <a:xfrm>
                <a:off x="2653682" y="-371061"/>
                <a:ext cx="0" cy="407642"/>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F3D2B388-81E5-0141-9BBE-970281EA2652}"/>
                  </a:ext>
                </a:extLst>
              </p:cNvPr>
              <p:cNvCxnSpPr>
                <a:cxnSpLocks/>
              </p:cNvCxnSpPr>
              <p:nvPr/>
            </p:nvCxnSpPr>
            <p:spPr>
              <a:xfrm flipH="1">
                <a:off x="2590124" y="-378679"/>
                <a:ext cx="61630" cy="6163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59FFFE0D-51C9-D140-8AB4-6EA4E9313A6C}"/>
                  </a:ext>
                </a:extLst>
              </p:cNvPr>
              <p:cNvCxnSpPr>
                <a:cxnSpLocks/>
              </p:cNvCxnSpPr>
              <p:nvPr/>
            </p:nvCxnSpPr>
            <p:spPr>
              <a:xfrm>
                <a:off x="2655369" y="-378679"/>
                <a:ext cx="61629" cy="6163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08E678CB-F82E-5A45-B64E-222A3EB53CD8}"/>
                </a:ext>
              </a:extLst>
            </p:cNvPr>
            <p:cNvGrpSpPr/>
            <p:nvPr/>
          </p:nvGrpSpPr>
          <p:grpSpPr>
            <a:xfrm>
              <a:off x="3146580" y="2890896"/>
              <a:ext cx="71815" cy="132220"/>
              <a:chOff x="2590124" y="-378679"/>
              <a:chExt cx="126875" cy="233593"/>
            </a:xfrm>
          </p:grpSpPr>
          <p:cxnSp>
            <p:nvCxnSpPr>
              <p:cNvPr id="315" name="Straight Connector 314">
                <a:extLst>
                  <a:ext uri="{FF2B5EF4-FFF2-40B4-BE49-F238E27FC236}">
                    <a16:creationId xmlns:a16="http://schemas.microsoft.com/office/drawing/2014/main" id="{AB43A8D4-2829-EC40-8AD3-13BBE8780F23}"/>
                  </a:ext>
                </a:extLst>
              </p:cNvPr>
              <p:cNvCxnSpPr>
                <a:cxnSpLocks/>
              </p:cNvCxnSpPr>
              <p:nvPr/>
            </p:nvCxnSpPr>
            <p:spPr>
              <a:xfrm>
                <a:off x="2648073" y="-371061"/>
                <a:ext cx="0" cy="225975"/>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789BD48D-E076-7D48-A933-AC1B23B25A3C}"/>
                  </a:ext>
                </a:extLst>
              </p:cNvPr>
              <p:cNvCxnSpPr>
                <a:cxnSpLocks/>
              </p:cNvCxnSpPr>
              <p:nvPr/>
            </p:nvCxnSpPr>
            <p:spPr>
              <a:xfrm flipH="1">
                <a:off x="2590124" y="-378679"/>
                <a:ext cx="61630" cy="6163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1A531150-1585-544E-BD83-6A830AC081D0}"/>
                  </a:ext>
                </a:extLst>
              </p:cNvPr>
              <p:cNvCxnSpPr>
                <a:cxnSpLocks/>
              </p:cNvCxnSpPr>
              <p:nvPr/>
            </p:nvCxnSpPr>
            <p:spPr>
              <a:xfrm>
                <a:off x="2655370" y="-378679"/>
                <a:ext cx="61629" cy="6163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321" name="Google Shape;872;p188">
            <a:extLst>
              <a:ext uri="{FF2B5EF4-FFF2-40B4-BE49-F238E27FC236}">
                <a16:creationId xmlns:a16="http://schemas.microsoft.com/office/drawing/2014/main" id="{8B92E04D-2F95-6E42-80FF-B16C0291CCDC}"/>
              </a:ext>
            </a:extLst>
          </p:cNvPr>
          <p:cNvSpPr/>
          <p:nvPr/>
        </p:nvSpPr>
        <p:spPr>
          <a:xfrm>
            <a:off x="3708733" y="1621774"/>
            <a:ext cx="1737360" cy="1737360"/>
          </a:xfrm>
          <a:prstGeom prst="ellipse">
            <a:avLst/>
          </a:prstGeom>
          <a:solidFill>
            <a:schemeClr val="accent1"/>
          </a:solidFill>
          <a:ln>
            <a:noFill/>
          </a:ln>
        </p:spPr>
        <p:txBody>
          <a:bodyPr spcFirstLastPara="1" wrap="none" lIns="0" tIns="0" rIns="0" bIns="0" anchor="ctr" anchorCtr="0">
            <a:noAutofit/>
          </a:bodyPr>
          <a:lstStyle/>
          <a:p>
            <a:pPr marL="0" lvl="0" indent="0" algn="ctr" rtl="0">
              <a:spcBef>
                <a:spcPts val="0"/>
              </a:spcBef>
              <a:spcAft>
                <a:spcPts val="0"/>
              </a:spcAft>
              <a:buNone/>
            </a:pPr>
            <a:r>
              <a:rPr lang="en-US" sz="1800" dirty="0">
                <a:solidFill>
                  <a:schemeClr val="bg1"/>
                </a:solidFill>
                <a:latin typeface="+mj-lt"/>
              </a:rPr>
              <a:t>What </a:t>
            </a:r>
            <a:br>
              <a:rPr lang="en-US" sz="1800" dirty="0">
                <a:solidFill>
                  <a:schemeClr val="bg1"/>
                </a:solidFill>
                <a:latin typeface="+mj-lt"/>
              </a:rPr>
            </a:br>
            <a:r>
              <a:rPr lang="en-US" sz="1800" dirty="0">
                <a:solidFill>
                  <a:schemeClr val="bg1"/>
                </a:solidFill>
                <a:latin typeface="+mj-lt"/>
              </a:rPr>
              <a:t>you get </a:t>
            </a:r>
          </a:p>
          <a:p>
            <a:pPr marL="0" lvl="0" indent="0" algn="ctr" rtl="0">
              <a:spcBef>
                <a:spcPts val="0"/>
              </a:spcBef>
              <a:spcAft>
                <a:spcPts val="0"/>
              </a:spcAft>
              <a:buNone/>
            </a:pPr>
            <a:r>
              <a:rPr lang="en-US" sz="1800" dirty="0">
                <a:solidFill>
                  <a:schemeClr val="bg1"/>
                </a:solidFill>
                <a:latin typeface="+mj-lt"/>
              </a:rPr>
              <a:t>from</a:t>
            </a:r>
            <a:br>
              <a:rPr lang="en-US" sz="1800" dirty="0">
                <a:solidFill>
                  <a:schemeClr val="bg1"/>
                </a:solidFill>
                <a:latin typeface="+mj-lt"/>
              </a:rPr>
            </a:br>
            <a:r>
              <a:rPr lang="en-US" sz="1800" dirty="0">
                <a:solidFill>
                  <a:schemeClr val="bg1"/>
                </a:solidFill>
                <a:latin typeface="+mj-lt"/>
              </a:rPr>
              <a:t>Solution</a:t>
            </a:r>
            <a:br>
              <a:rPr lang="en-US" sz="1800" dirty="0">
                <a:solidFill>
                  <a:schemeClr val="bg1"/>
                </a:solidFill>
                <a:latin typeface="+mj-lt"/>
              </a:rPr>
            </a:br>
            <a:r>
              <a:rPr lang="en-US" sz="1800" dirty="0">
                <a:solidFill>
                  <a:schemeClr val="bg1"/>
                </a:solidFill>
                <a:latin typeface="+mj-lt"/>
              </a:rPr>
              <a:t>Support</a:t>
            </a:r>
            <a:endParaRPr sz="1800" dirty="0">
              <a:solidFill>
                <a:schemeClr val="bg1"/>
              </a:solidFill>
              <a:latin typeface="+mj-lt"/>
            </a:endParaRPr>
          </a:p>
        </p:txBody>
      </p:sp>
      <p:pic>
        <p:nvPicPr>
          <p:cNvPr id="145" name="Graphic 144">
            <a:extLst>
              <a:ext uri="{FF2B5EF4-FFF2-40B4-BE49-F238E27FC236}">
                <a16:creationId xmlns:a16="http://schemas.microsoft.com/office/drawing/2014/main" id="{6F224F17-31ED-5B43-B9B2-D23347B8CBA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12900" y="3984884"/>
            <a:ext cx="457200" cy="457200"/>
          </a:xfrm>
          <a:prstGeom prst="rect">
            <a:avLst/>
          </a:prstGeom>
        </p:spPr>
      </p:pic>
      <p:sp>
        <p:nvSpPr>
          <p:cNvPr id="6" name="TextBox 5">
            <a:extLst>
              <a:ext uri="{FF2B5EF4-FFF2-40B4-BE49-F238E27FC236}">
                <a16:creationId xmlns:a16="http://schemas.microsoft.com/office/drawing/2014/main" id="{A12774AC-90E1-D34F-8C24-48D1EF1ABA78}"/>
              </a:ext>
            </a:extLst>
          </p:cNvPr>
          <p:cNvSpPr txBox="1"/>
          <p:nvPr/>
        </p:nvSpPr>
        <p:spPr>
          <a:xfrm>
            <a:off x="4579390" y="1920449"/>
            <a:ext cx="914400" cy="914400"/>
          </a:xfrm>
          <a:prstGeom prst="rect">
            <a:avLst/>
          </a:prstGeom>
          <a:noFill/>
        </p:spPr>
        <p:txBody>
          <a:bodyPr wrap="none" lIns="0" tIns="0" rIns="0" bIns="0" rtlCol="0">
            <a:noAutofit/>
          </a:bodyPr>
          <a:lstStyle/>
          <a:p>
            <a:pPr algn="l">
              <a:lnSpc>
                <a:spcPct val="110000"/>
              </a:lnSpc>
              <a:spcAft>
                <a:spcPts val="1200"/>
              </a:spcAft>
            </a:pPr>
            <a:endParaRPr lang="en-US" sz="1100" dirty="0">
              <a:solidFill>
                <a:schemeClr val="tx1"/>
              </a:solidFill>
              <a:latin typeface="+mn-lt"/>
            </a:endParaRPr>
          </a:p>
        </p:txBody>
      </p:sp>
    </p:spTree>
    <p:extLst>
      <p:ext uri="{BB962C8B-B14F-4D97-AF65-F5344CB8AC3E}">
        <p14:creationId xmlns:p14="http://schemas.microsoft.com/office/powerpoint/2010/main" val="166480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a:extLst>
              <a:ext uri="{FF2B5EF4-FFF2-40B4-BE49-F238E27FC236}">
                <a16:creationId xmlns:a16="http://schemas.microsoft.com/office/drawing/2014/main" id="{8C16A42D-9AE7-C248-923B-38FFB7054BA3}"/>
              </a:ext>
            </a:extLst>
          </p:cNvPr>
          <p:cNvSpPr/>
          <p:nvPr/>
        </p:nvSpPr>
        <p:spPr>
          <a:xfrm>
            <a:off x="1377895" y="757357"/>
            <a:ext cx="1191554"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Primary point </a:t>
            </a:r>
            <a:br>
              <a:rPr lang="en-US" sz="1250" dirty="0">
                <a:solidFill>
                  <a:srgbClr val="2F446B"/>
                </a:solidFill>
                <a:latin typeface="+mj-lt"/>
                <a:ea typeface="+mn-ea"/>
                <a:cs typeface="CiscoSansTT" panose="020B0503020201020303" pitchFamily="34" charset="0"/>
              </a:rPr>
            </a:br>
            <a:r>
              <a:rPr lang="en-US" sz="1250" dirty="0">
                <a:solidFill>
                  <a:srgbClr val="2F446B"/>
                </a:solidFill>
                <a:latin typeface="+mj-lt"/>
                <a:ea typeface="+mn-ea"/>
                <a:cs typeface="CiscoSansTT" panose="020B0503020201020303" pitchFamily="34" charset="0"/>
              </a:rPr>
              <a:t>of contact</a:t>
            </a:r>
          </a:p>
        </p:txBody>
      </p:sp>
      <p:sp>
        <p:nvSpPr>
          <p:cNvPr id="137" name="Rectangle 136">
            <a:extLst>
              <a:ext uri="{FF2B5EF4-FFF2-40B4-BE49-F238E27FC236}">
                <a16:creationId xmlns:a16="http://schemas.microsoft.com/office/drawing/2014/main" id="{C48A2311-E844-544B-BB53-02FBCEA0C3DF}"/>
              </a:ext>
            </a:extLst>
          </p:cNvPr>
          <p:cNvSpPr/>
          <p:nvPr/>
        </p:nvSpPr>
        <p:spPr>
          <a:xfrm>
            <a:off x="570054" y="1509628"/>
            <a:ext cx="1592814"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Deep architecture expertise</a:t>
            </a:r>
          </a:p>
        </p:txBody>
      </p:sp>
      <p:sp>
        <p:nvSpPr>
          <p:cNvPr id="139" name="Rectangle 138">
            <a:extLst>
              <a:ext uri="{FF2B5EF4-FFF2-40B4-BE49-F238E27FC236}">
                <a16:creationId xmlns:a16="http://schemas.microsoft.com/office/drawing/2014/main" id="{96A35C30-8A7E-E14B-B9C1-3F15012F8D30}"/>
              </a:ext>
            </a:extLst>
          </p:cNvPr>
          <p:cNvSpPr/>
          <p:nvPr/>
        </p:nvSpPr>
        <p:spPr>
          <a:xfrm>
            <a:off x="1597725" y="2271627"/>
            <a:ext cx="940739"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Priority response</a:t>
            </a:r>
          </a:p>
        </p:txBody>
      </p:sp>
      <p:sp>
        <p:nvSpPr>
          <p:cNvPr id="140" name="Rectangle 139">
            <a:extLst>
              <a:ext uri="{FF2B5EF4-FFF2-40B4-BE49-F238E27FC236}">
                <a16:creationId xmlns:a16="http://schemas.microsoft.com/office/drawing/2014/main" id="{416B40CE-4ED6-7443-88FB-C91744184CB1}"/>
              </a:ext>
            </a:extLst>
          </p:cNvPr>
          <p:cNvSpPr/>
          <p:nvPr/>
        </p:nvSpPr>
        <p:spPr>
          <a:xfrm>
            <a:off x="433110" y="3068370"/>
            <a:ext cx="1714060"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Product support team coordination</a:t>
            </a:r>
          </a:p>
        </p:txBody>
      </p:sp>
      <p:sp>
        <p:nvSpPr>
          <p:cNvPr id="142" name="Rectangle 141">
            <a:extLst>
              <a:ext uri="{FF2B5EF4-FFF2-40B4-BE49-F238E27FC236}">
                <a16:creationId xmlns:a16="http://schemas.microsoft.com/office/drawing/2014/main" id="{954451C4-EC3A-8C41-82BB-14A46F3DDB7D}"/>
              </a:ext>
            </a:extLst>
          </p:cNvPr>
          <p:cNvSpPr/>
          <p:nvPr/>
        </p:nvSpPr>
        <p:spPr>
          <a:xfrm>
            <a:off x="1377895" y="3803865"/>
            <a:ext cx="1224683"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Manages case to resolution</a:t>
            </a:r>
          </a:p>
        </p:txBody>
      </p:sp>
      <p:sp>
        <p:nvSpPr>
          <p:cNvPr id="143" name="Rectangle 142">
            <a:extLst>
              <a:ext uri="{FF2B5EF4-FFF2-40B4-BE49-F238E27FC236}">
                <a16:creationId xmlns:a16="http://schemas.microsoft.com/office/drawing/2014/main" id="{247FF5C1-0635-AF42-8A32-4A351EB62280}"/>
              </a:ext>
            </a:extLst>
          </p:cNvPr>
          <p:cNvSpPr/>
          <p:nvPr/>
        </p:nvSpPr>
        <p:spPr>
          <a:xfrm>
            <a:off x="6534200" y="681425"/>
            <a:ext cx="999372"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No triage required</a:t>
            </a:r>
          </a:p>
        </p:txBody>
      </p:sp>
      <p:sp>
        <p:nvSpPr>
          <p:cNvPr id="144" name="Rectangle 143">
            <a:extLst>
              <a:ext uri="{FF2B5EF4-FFF2-40B4-BE49-F238E27FC236}">
                <a16:creationId xmlns:a16="http://schemas.microsoft.com/office/drawing/2014/main" id="{C6538F44-BA62-574F-9188-E8C9CCB3871C}"/>
              </a:ext>
            </a:extLst>
          </p:cNvPr>
          <p:cNvSpPr/>
          <p:nvPr/>
        </p:nvSpPr>
        <p:spPr>
          <a:xfrm>
            <a:off x="6982431" y="1483182"/>
            <a:ext cx="1244276"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Broad </a:t>
            </a:r>
          </a:p>
          <a:p>
            <a:pPr lvl="0" algn="ctr" defTabSz="457189"/>
            <a:r>
              <a:rPr lang="en-US" sz="1250" dirty="0">
                <a:solidFill>
                  <a:srgbClr val="2F446B"/>
                </a:solidFill>
                <a:latin typeface="+mj-lt"/>
                <a:ea typeface="+mn-ea"/>
                <a:cs typeface="CiscoSansTT" panose="020B0503020201020303" pitchFamily="34" charset="0"/>
              </a:rPr>
              <a:t>solution view</a:t>
            </a:r>
          </a:p>
        </p:txBody>
      </p:sp>
      <p:sp>
        <p:nvSpPr>
          <p:cNvPr id="146" name="Rectangle 145">
            <a:extLst>
              <a:ext uri="{FF2B5EF4-FFF2-40B4-BE49-F238E27FC236}">
                <a16:creationId xmlns:a16="http://schemas.microsoft.com/office/drawing/2014/main" id="{9D3D3793-314D-D64A-90FA-2BA1C791C41F}"/>
              </a:ext>
            </a:extLst>
          </p:cNvPr>
          <p:cNvSpPr/>
          <p:nvPr/>
        </p:nvSpPr>
        <p:spPr>
          <a:xfrm>
            <a:off x="6604581" y="2258375"/>
            <a:ext cx="1735911"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Retain direct contact with Alliance Partners</a:t>
            </a:r>
          </a:p>
        </p:txBody>
      </p:sp>
      <p:sp>
        <p:nvSpPr>
          <p:cNvPr id="147" name="Rectangle 146">
            <a:extLst>
              <a:ext uri="{FF2B5EF4-FFF2-40B4-BE49-F238E27FC236}">
                <a16:creationId xmlns:a16="http://schemas.microsoft.com/office/drawing/2014/main" id="{11A71C96-91D2-CB44-B06D-2F871060014E}"/>
              </a:ext>
            </a:extLst>
          </p:cNvPr>
          <p:cNvSpPr/>
          <p:nvPr/>
        </p:nvSpPr>
        <p:spPr>
          <a:xfrm>
            <a:off x="6982431" y="3060132"/>
            <a:ext cx="1558681"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One service, portable coverage</a:t>
            </a:r>
          </a:p>
        </p:txBody>
      </p:sp>
      <p:sp>
        <p:nvSpPr>
          <p:cNvPr id="148" name="Rectangle 147">
            <a:extLst>
              <a:ext uri="{FF2B5EF4-FFF2-40B4-BE49-F238E27FC236}">
                <a16:creationId xmlns:a16="http://schemas.microsoft.com/office/drawing/2014/main" id="{44A35937-CBA4-074B-9255-D809D5297C81}"/>
              </a:ext>
            </a:extLst>
          </p:cNvPr>
          <p:cNvSpPr/>
          <p:nvPr/>
        </p:nvSpPr>
        <p:spPr>
          <a:xfrm>
            <a:off x="6515390" y="3795627"/>
            <a:ext cx="1089174" cy="477054"/>
          </a:xfrm>
          <a:prstGeom prst="rect">
            <a:avLst/>
          </a:prstGeom>
        </p:spPr>
        <p:txBody>
          <a:bodyPr wrap="square">
            <a:spAutoFit/>
          </a:bodyPr>
          <a:lstStyle/>
          <a:p>
            <a:pPr lvl="0" algn="ctr" defTabSz="457189"/>
            <a:r>
              <a:rPr lang="en-US" sz="1250" dirty="0">
                <a:solidFill>
                  <a:srgbClr val="2F446B"/>
                </a:solidFill>
                <a:latin typeface="+mj-lt"/>
                <a:ea typeface="+mn-ea"/>
                <a:cs typeface="CiscoSansTT" panose="020B0503020201020303" pitchFamily="34" charset="0"/>
              </a:rPr>
              <a:t>Predictable costs</a:t>
            </a:r>
          </a:p>
        </p:txBody>
      </p:sp>
      <p:pic>
        <p:nvPicPr>
          <p:cNvPr id="149" name="Picture 148">
            <a:extLst>
              <a:ext uri="{FF2B5EF4-FFF2-40B4-BE49-F238E27FC236}">
                <a16:creationId xmlns:a16="http://schemas.microsoft.com/office/drawing/2014/main" id="{26D4F0C1-DC27-6140-9BF9-B08842B35F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5835" y="647101"/>
            <a:ext cx="593941" cy="593941"/>
          </a:xfrm>
          <a:prstGeom prst="rect">
            <a:avLst/>
          </a:prstGeom>
        </p:spPr>
      </p:pic>
      <p:pic>
        <p:nvPicPr>
          <p:cNvPr id="150" name="Picture 149">
            <a:extLst>
              <a:ext uri="{FF2B5EF4-FFF2-40B4-BE49-F238E27FC236}">
                <a16:creationId xmlns:a16="http://schemas.microsoft.com/office/drawing/2014/main" id="{CFE81717-6695-AB4A-ACDC-EA0D2F330E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36091" y="2977494"/>
            <a:ext cx="605572" cy="603206"/>
          </a:xfrm>
          <a:prstGeom prst="rect">
            <a:avLst/>
          </a:prstGeom>
        </p:spPr>
      </p:pic>
      <p:pic>
        <p:nvPicPr>
          <p:cNvPr id="152" name="Picture 151">
            <a:extLst>
              <a:ext uri="{FF2B5EF4-FFF2-40B4-BE49-F238E27FC236}">
                <a16:creationId xmlns:a16="http://schemas.microsoft.com/office/drawing/2014/main" id="{70EDE5E4-9E50-3B45-A4B1-11A506A789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40724" y="655206"/>
            <a:ext cx="602039" cy="603215"/>
          </a:xfrm>
          <a:prstGeom prst="rect">
            <a:avLst/>
          </a:prstGeom>
        </p:spPr>
      </p:pic>
      <p:pic>
        <p:nvPicPr>
          <p:cNvPr id="153" name="Picture 152">
            <a:extLst>
              <a:ext uri="{FF2B5EF4-FFF2-40B4-BE49-F238E27FC236}">
                <a16:creationId xmlns:a16="http://schemas.microsoft.com/office/drawing/2014/main" id="{352DD926-487A-204E-ADA0-78F4960F9A7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56142" y="1420914"/>
            <a:ext cx="613396" cy="613396"/>
          </a:xfrm>
          <a:prstGeom prst="rect">
            <a:avLst/>
          </a:prstGeom>
        </p:spPr>
      </p:pic>
      <p:grpSp>
        <p:nvGrpSpPr>
          <p:cNvPr id="154" name="Group 153">
            <a:extLst>
              <a:ext uri="{FF2B5EF4-FFF2-40B4-BE49-F238E27FC236}">
                <a16:creationId xmlns:a16="http://schemas.microsoft.com/office/drawing/2014/main" id="{9AD60225-74EB-4745-AD43-D558FC28CFB6}"/>
              </a:ext>
            </a:extLst>
          </p:cNvPr>
          <p:cNvGrpSpPr/>
          <p:nvPr/>
        </p:nvGrpSpPr>
        <p:grpSpPr>
          <a:xfrm>
            <a:off x="2133584" y="2974670"/>
            <a:ext cx="603206" cy="603206"/>
            <a:chOff x="3852550" y="-60963"/>
            <a:chExt cx="4945942" cy="4945942"/>
          </a:xfrm>
        </p:grpSpPr>
        <p:sp>
          <p:nvSpPr>
            <p:cNvPr id="155" name="Oval 154">
              <a:extLst>
                <a:ext uri="{FF2B5EF4-FFF2-40B4-BE49-F238E27FC236}">
                  <a16:creationId xmlns:a16="http://schemas.microsoft.com/office/drawing/2014/main" id="{1A927A9B-D03D-E64D-B698-823A067ADC74}"/>
                </a:ext>
              </a:extLst>
            </p:cNvPr>
            <p:cNvSpPr/>
            <p:nvPr/>
          </p:nvSpPr>
          <p:spPr>
            <a:xfrm>
              <a:off x="3852550" y="-60963"/>
              <a:ext cx="4945942" cy="49459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 156">
              <a:extLst>
                <a:ext uri="{FF2B5EF4-FFF2-40B4-BE49-F238E27FC236}">
                  <a16:creationId xmlns:a16="http://schemas.microsoft.com/office/drawing/2014/main" id="{9C690FB7-F35D-A84D-8EC0-94000D994709}"/>
                </a:ext>
              </a:extLst>
            </p:cNvPr>
            <p:cNvGrpSpPr/>
            <p:nvPr/>
          </p:nvGrpSpPr>
          <p:grpSpPr>
            <a:xfrm>
              <a:off x="4262167" y="130096"/>
              <a:ext cx="4138583" cy="4567287"/>
              <a:chOff x="4262167" y="130096"/>
              <a:chExt cx="4138583" cy="4567287"/>
            </a:xfrm>
          </p:grpSpPr>
          <p:sp>
            <p:nvSpPr>
              <p:cNvPr id="158" name="Oval 157">
                <a:extLst>
                  <a:ext uri="{FF2B5EF4-FFF2-40B4-BE49-F238E27FC236}">
                    <a16:creationId xmlns:a16="http://schemas.microsoft.com/office/drawing/2014/main" id="{65A87F4B-A4A7-F140-BAE2-C3A593062FA5}"/>
                  </a:ext>
                </a:extLst>
              </p:cNvPr>
              <p:cNvSpPr/>
              <p:nvPr/>
            </p:nvSpPr>
            <p:spPr>
              <a:xfrm>
                <a:off x="6133897" y="1527411"/>
                <a:ext cx="421397" cy="4859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ounded Rectangle 158">
                <a:extLst>
                  <a:ext uri="{FF2B5EF4-FFF2-40B4-BE49-F238E27FC236}">
                    <a16:creationId xmlns:a16="http://schemas.microsoft.com/office/drawing/2014/main" id="{F11A10AE-3DCE-664A-8B87-ED85A77FDB3F}"/>
                  </a:ext>
                </a:extLst>
              </p:cNvPr>
              <p:cNvSpPr/>
              <p:nvPr/>
            </p:nvSpPr>
            <p:spPr>
              <a:xfrm>
                <a:off x="5974881" y="2133600"/>
                <a:ext cx="739428" cy="1081949"/>
              </a:xfrm>
              <a:prstGeom prst="roundRect">
                <a:avLst>
                  <a:gd name="adj" fmla="val 249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0" name="Group 159">
                <a:extLst>
                  <a:ext uri="{FF2B5EF4-FFF2-40B4-BE49-F238E27FC236}">
                    <a16:creationId xmlns:a16="http://schemas.microsoft.com/office/drawing/2014/main" id="{CF4F0B07-F923-594B-B7C3-A68AEF3818A0}"/>
                  </a:ext>
                </a:extLst>
              </p:cNvPr>
              <p:cNvGrpSpPr/>
              <p:nvPr/>
            </p:nvGrpSpPr>
            <p:grpSpPr>
              <a:xfrm>
                <a:off x="6170424" y="130096"/>
                <a:ext cx="348343" cy="1174529"/>
                <a:chOff x="6170424" y="130096"/>
                <a:chExt cx="348343" cy="1174529"/>
              </a:xfrm>
              <a:solidFill>
                <a:schemeClr val="bg1"/>
              </a:solidFill>
            </p:grpSpPr>
            <p:sp>
              <p:nvSpPr>
                <p:cNvPr id="193" name="Oval 192">
                  <a:extLst>
                    <a:ext uri="{FF2B5EF4-FFF2-40B4-BE49-F238E27FC236}">
                      <a16:creationId xmlns:a16="http://schemas.microsoft.com/office/drawing/2014/main" id="{59A7874A-5DD5-584A-BF1C-A7EE5E4E5FD3}"/>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a:extLst>
                    <a:ext uri="{FF2B5EF4-FFF2-40B4-BE49-F238E27FC236}">
                      <a16:creationId xmlns:a16="http://schemas.microsoft.com/office/drawing/2014/main" id="{7869C590-C0E2-864A-808C-A01C83DC8DF5}"/>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a:extLst>
                    <a:ext uri="{FF2B5EF4-FFF2-40B4-BE49-F238E27FC236}">
                      <a16:creationId xmlns:a16="http://schemas.microsoft.com/office/drawing/2014/main" id="{C074D559-3B46-684C-81D2-474667137690}"/>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Oval 195">
                  <a:extLst>
                    <a:ext uri="{FF2B5EF4-FFF2-40B4-BE49-F238E27FC236}">
                      <a16:creationId xmlns:a16="http://schemas.microsoft.com/office/drawing/2014/main" id="{79175DD7-C7DE-324A-9A5C-20930ADAF162}"/>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1" name="Group 160">
                <a:extLst>
                  <a:ext uri="{FF2B5EF4-FFF2-40B4-BE49-F238E27FC236}">
                    <a16:creationId xmlns:a16="http://schemas.microsoft.com/office/drawing/2014/main" id="{E1351EEC-6B7B-694A-931D-AE8E6392A80D}"/>
                  </a:ext>
                </a:extLst>
              </p:cNvPr>
              <p:cNvGrpSpPr/>
              <p:nvPr/>
            </p:nvGrpSpPr>
            <p:grpSpPr>
              <a:xfrm rot="10800000">
                <a:off x="6170135" y="3522854"/>
                <a:ext cx="348343" cy="1174529"/>
                <a:chOff x="6170424" y="130096"/>
                <a:chExt cx="348343" cy="1174529"/>
              </a:xfrm>
              <a:solidFill>
                <a:schemeClr val="accent1"/>
              </a:solidFill>
            </p:grpSpPr>
            <p:sp>
              <p:nvSpPr>
                <p:cNvPr id="189" name="Oval 188">
                  <a:extLst>
                    <a:ext uri="{FF2B5EF4-FFF2-40B4-BE49-F238E27FC236}">
                      <a16:creationId xmlns:a16="http://schemas.microsoft.com/office/drawing/2014/main" id="{3609A7CE-43F0-7D42-B8E8-784226C2EC76}"/>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56B78086-2C76-1E46-8552-3104773E7A1F}"/>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825F866D-C061-124E-B842-76E651170CDA}"/>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15828530-1445-D14B-983E-874BEE08BEF1}"/>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 name="Group 164">
                <a:extLst>
                  <a:ext uri="{FF2B5EF4-FFF2-40B4-BE49-F238E27FC236}">
                    <a16:creationId xmlns:a16="http://schemas.microsoft.com/office/drawing/2014/main" id="{CE25D2C1-3C2C-1B44-85A0-B3F70B5A71E4}"/>
                  </a:ext>
                </a:extLst>
              </p:cNvPr>
              <p:cNvGrpSpPr/>
              <p:nvPr/>
            </p:nvGrpSpPr>
            <p:grpSpPr>
              <a:xfrm rot="3600000">
                <a:off x="7639314" y="974912"/>
                <a:ext cx="348343" cy="1174529"/>
                <a:chOff x="6170424" y="130096"/>
                <a:chExt cx="348343" cy="1174529"/>
              </a:xfrm>
              <a:solidFill>
                <a:schemeClr val="accent1"/>
              </a:solidFill>
            </p:grpSpPr>
            <p:sp>
              <p:nvSpPr>
                <p:cNvPr id="185" name="Oval 184">
                  <a:extLst>
                    <a:ext uri="{FF2B5EF4-FFF2-40B4-BE49-F238E27FC236}">
                      <a16:creationId xmlns:a16="http://schemas.microsoft.com/office/drawing/2014/main" id="{3C44EAE7-F042-AF4D-AB02-04BD9AB0BA99}"/>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D08DEB59-470B-0E4E-BD74-BF43393D3AD3}"/>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75433896-6A79-1440-A7B9-9A93186D6DA7}"/>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F05CA2C7-2F0A-E447-BEC3-7004ACC92F0E}"/>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 name="Group 168">
                <a:extLst>
                  <a:ext uri="{FF2B5EF4-FFF2-40B4-BE49-F238E27FC236}">
                    <a16:creationId xmlns:a16="http://schemas.microsoft.com/office/drawing/2014/main" id="{07BD8C77-984C-BB41-B35D-9850B12D4959}"/>
                  </a:ext>
                </a:extLst>
              </p:cNvPr>
              <p:cNvGrpSpPr/>
              <p:nvPr/>
            </p:nvGrpSpPr>
            <p:grpSpPr>
              <a:xfrm rot="14400000">
                <a:off x="4700955" y="2671040"/>
                <a:ext cx="348343" cy="1174529"/>
                <a:chOff x="6170424" y="130096"/>
                <a:chExt cx="348343" cy="1174529"/>
              </a:xfrm>
              <a:solidFill>
                <a:schemeClr val="bg1"/>
              </a:solidFill>
            </p:grpSpPr>
            <p:sp>
              <p:nvSpPr>
                <p:cNvPr id="181" name="Oval 180">
                  <a:extLst>
                    <a:ext uri="{FF2B5EF4-FFF2-40B4-BE49-F238E27FC236}">
                      <a16:creationId xmlns:a16="http://schemas.microsoft.com/office/drawing/2014/main" id="{8594FE3B-5B47-0B43-9F09-598A2D66FF72}"/>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AA4E139D-B287-4540-BCCE-BC5E0693DA68}"/>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a:extLst>
                    <a:ext uri="{FF2B5EF4-FFF2-40B4-BE49-F238E27FC236}">
                      <a16:creationId xmlns:a16="http://schemas.microsoft.com/office/drawing/2014/main" id="{B9370E31-F240-A54B-8966-F3A0450F1AB6}"/>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a:extLst>
                    <a:ext uri="{FF2B5EF4-FFF2-40B4-BE49-F238E27FC236}">
                      <a16:creationId xmlns:a16="http://schemas.microsoft.com/office/drawing/2014/main" id="{92C8E667-FBB7-934A-A750-350157C76E65}"/>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 name="Group 170">
                <a:extLst>
                  <a:ext uri="{FF2B5EF4-FFF2-40B4-BE49-F238E27FC236}">
                    <a16:creationId xmlns:a16="http://schemas.microsoft.com/office/drawing/2014/main" id="{DA926E67-032F-C643-8CB1-1390D8502657}"/>
                  </a:ext>
                </a:extLst>
              </p:cNvPr>
              <p:cNvGrpSpPr/>
              <p:nvPr/>
            </p:nvGrpSpPr>
            <p:grpSpPr>
              <a:xfrm rot="7200000">
                <a:off x="7613331" y="2671292"/>
                <a:ext cx="348343" cy="1174529"/>
                <a:chOff x="6170424" y="130096"/>
                <a:chExt cx="348343" cy="1174529"/>
              </a:xfrm>
              <a:solidFill>
                <a:schemeClr val="bg1"/>
              </a:solidFill>
            </p:grpSpPr>
            <p:sp>
              <p:nvSpPr>
                <p:cNvPr id="177" name="Oval 176">
                  <a:extLst>
                    <a:ext uri="{FF2B5EF4-FFF2-40B4-BE49-F238E27FC236}">
                      <a16:creationId xmlns:a16="http://schemas.microsoft.com/office/drawing/2014/main" id="{9DCC8872-B5AB-5748-9F3F-16AB87DF98F6}"/>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6A142E40-D4D5-C643-84CE-BFB65F876A9D}"/>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1CA4E230-C24B-774D-AF3D-6DC329976FD0}"/>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E3A3EC6C-D121-9B46-A8A9-64B3852323E6}"/>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 name="Group 171">
                <a:extLst>
                  <a:ext uri="{FF2B5EF4-FFF2-40B4-BE49-F238E27FC236}">
                    <a16:creationId xmlns:a16="http://schemas.microsoft.com/office/drawing/2014/main" id="{4CC0D5A0-8CA7-DA48-9F46-E9C7AA95535A}"/>
                  </a:ext>
                </a:extLst>
              </p:cNvPr>
              <p:cNvGrpSpPr/>
              <p:nvPr/>
            </p:nvGrpSpPr>
            <p:grpSpPr>
              <a:xfrm rot="18000000">
                <a:off x="4675260" y="974662"/>
                <a:ext cx="348343" cy="1174529"/>
                <a:chOff x="6170424" y="130096"/>
                <a:chExt cx="348343" cy="1174529"/>
              </a:xfrm>
              <a:solidFill>
                <a:schemeClr val="accent1"/>
              </a:solidFill>
            </p:grpSpPr>
            <p:sp>
              <p:nvSpPr>
                <p:cNvPr id="173" name="Oval 172">
                  <a:extLst>
                    <a:ext uri="{FF2B5EF4-FFF2-40B4-BE49-F238E27FC236}">
                      <a16:creationId xmlns:a16="http://schemas.microsoft.com/office/drawing/2014/main" id="{790E0E0F-01C5-1949-976A-FB931B0A8B5B}"/>
                    </a:ext>
                  </a:extLst>
                </p:cNvPr>
                <p:cNvSpPr/>
                <p:nvPr/>
              </p:nvSpPr>
              <p:spPr>
                <a:xfrm>
                  <a:off x="6170424" y="130096"/>
                  <a:ext cx="348343" cy="348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7276BD1B-52A8-1E4D-8100-F50C8148E5D5}"/>
                    </a:ext>
                  </a:extLst>
                </p:cNvPr>
                <p:cNvSpPr/>
                <p:nvPr/>
              </p:nvSpPr>
              <p:spPr>
                <a:xfrm>
                  <a:off x="6257243" y="598697"/>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D54F10DE-37B0-6F4A-AF96-138215CC48DA}"/>
                    </a:ext>
                  </a:extLst>
                </p:cNvPr>
                <p:cNvSpPr/>
                <p:nvPr/>
              </p:nvSpPr>
              <p:spPr>
                <a:xfrm>
                  <a:off x="6257243" y="864309"/>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6064B544-A859-514E-948B-2E31888309B3}"/>
                    </a:ext>
                  </a:extLst>
                </p:cNvPr>
                <p:cNvSpPr/>
                <p:nvPr/>
              </p:nvSpPr>
              <p:spPr>
                <a:xfrm>
                  <a:off x="6257243" y="1129920"/>
                  <a:ext cx="174705" cy="1747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197" name="Picture 196">
            <a:extLst>
              <a:ext uri="{FF2B5EF4-FFF2-40B4-BE49-F238E27FC236}">
                <a16:creationId xmlns:a16="http://schemas.microsoft.com/office/drawing/2014/main" id="{476316D9-A949-F648-B26F-CE0F5478B3B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32028" y="3712354"/>
            <a:ext cx="613380" cy="613380"/>
          </a:xfrm>
          <a:prstGeom prst="rect">
            <a:avLst/>
          </a:prstGeom>
        </p:spPr>
      </p:pic>
      <p:grpSp>
        <p:nvGrpSpPr>
          <p:cNvPr id="198" name="Group 197">
            <a:extLst>
              <a:ext uri="{FF2B5EF4-FFF2-40B4-BE49-F238E27FC236}">
                <a16:creationId xmlns:a16="http://schemas.microsoft.com/office/drawing/2014/main" id="{AF1C1F17-21EF-BE49-BFF3-70B4EDABEF9D}"/>
              </a:ext>
            </a:extLst>
          </p:cNvPr>
          <p:cNvGrpSpPr/>
          <p:nvPr/>
        </p:nvGrpSpPr>
        <p:grpSpPr>
          <a:xfrm>
            <a:off x="5914985" y="2164059"/>
            <a:ext cx="619215" cy="619215"/>
            <a:chOff x="6166865" y="3957465"/>
            <a:chExt cx="546497" cy="546497"/>
          </a:xfrm>
        </p:grpSpPr>
        <p:sp>
          <p:nvSpPr>
            <p:cNvPr id="199" name="Oval 198">
              <a:extLst>
                <a:ext uri="{FF2B5EF4-FFF2-40B4-BE49-F238E27FC236}">
                  <a16:creationId xmlns:a16="http://schemas.microsoft.com/office/drawing/2014/main" id="{F1D8C90A-9ECD-8243-AE26-28DA4B927F5B}"/>
                </a:ext>
              </a:extLst>
            </p:cNvPr>
            <p:cNvSpPr/>
            <p:nvPr/>
          </p:nvSpPr>
          <p:spPr>
            <a:xfrm>
              <a:off x="6166865" y="3957465"/>
              <a:ext cx="546497" cy="546497"/>
            </a:xfrm>
            <a:prstGeom prst="ellipse">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dirty="0">
                <a:solidFill>
                  <a:srgbClr val="282828"/>
                </a:solidFill>
                <a:latin typeface="CiscoSansTT ExtraLight"/>
              </a:endParaRPr>
            </a:p>
          </p:txBody>
        </p:sp>
        <p:grpSp>
          <p:nvGrpSpPr>
            <p:cNvPr id="200" name="Group 4">
              <a:extLst>
                <a:ext uri="{FF2B5EF4-FFF2-40B4-BE49-F238E27FC236}">
                  <a16:creationId xmlns:a16="http://schemas.microsoft.com/office/drawing/2014/main" id="{3B26E7BD-DBAB-1047-B04B-AF40DD96EDB6}"/>
                </a:ext>
              </a:extLst>
            </p:cNvPr>
            <p:cNvGrpSpPr>
              <a:grpSpLocks noChangeAspect="1"/>
            </p:cNvGrpSpPr>
            <p:nvPr/>
          </p:nvGrpSpPr>
          <p:grpSpPr bwMode="auto">
            <a:xfrm>
              <a:off x="6297169" y="4027714"/>
              <a:ext cx="313953" cy="365760"/>
              <a:chOff x="2426" y="1090"/>
              <a:chExt cx="909" cy="1059"/>
            </a:xfrm>
          </p:grpSpPr>
          <p:sp>
            <p:nvSpPr>
              <p:cNvPr id="201" name="Oval 5">
                <a:extLst>
                  <a:ext uri="{FF2B5EF4-FFF2-40B4-BE49-F238E27FC236}">
                    <a16:creationId xmlns:a16="http://schemas.microsoft.com/office/drawing/2014/main" id="{B9512AA9-C26A-664C-B935-9D1C075BB717}"/>
                  </a:ext>
                </a:extLst>
              </p:cNvPr>
              <p:cNvSpPr>
                <a:spLocks noChangeArrowheads="1"/>
              </p:cNvSpPr>
              <p:nvPr/>
            </p:nvSpPr>
            <p:spPr bwMode="auto">
              <a:xfrm>
                <a:off x="2527" y="1090"/>
                <a:ext cx="303" cy="2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sp>
            <p:nvSpPr>
              <p:cNvPr id="202" name="Oval 6">
                <a:extLst>
                  <a:ext uri="{FF2B5EF4-FFF2-40B4-BE49-F238E27FC236}">
                    <a16:creationId xmlns:a16="http://schemas.microsoft.com/office/drawing/2014/main" id="{F6CA3D7F-E464-4F44-B13A-7C4057C84FAC}"/>
                  </a:ext>
                </a:extLst>
              </p:cNvPr>
              <p:cNvSpPr>
                <a:spLocks noChangeArrowheads="1"/>
              </p:cNvSpPr>
              <p:nvPr/>
            </p:nvSpPr>
            <p:spPr bwMode="auto">
              <a:xfrm>
                <a:off x="2931" y="1090"/>
                <a:ext cx="305" cy="29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sp>
            <p:nvSpPr>
              <p:cNvPr id="203" name="Freeform 7">
                <a:extLst>
                  <a:ext uri="{FF2B5EF4-FFF2-40B4-BE49-F238E27FC236}">
                    <a16:creationId xmlns:a16="http://schemas.microsoft.com/office/drawing/2014/main" id="{4E9C4DCE-8300-7E42-9F69-337725A1B8CE}"/>
                  </a:ext>
                </a:extLst>
              </p:cNvPr>
              <p:cNvSpPr>
                <a:spLocks/>
              </p:cNvSpPr>
              <p:nvPr/>
            </p:nvSpPr>
            <p:spPr bwMode="auto">
              <a:xfrm>
                <a:off x="2426" y="1471"/>
                <a:ext cx="455" cy="678"/>
              </a:xfrm>
              <a:custGeom>
                <a:avLst/>
                <a:gdLst>
                  <a:gd name="T0" fmla="*/ 329 w 370"/>
                  <a:gd name="T1" fmla="*/ 461 h 566"/>
                  <a:gd name="T2" fmla="*/ 329 w 370"/>
                  <a:gd name="T3" fmla="*/ 105 h 566"/>
                  <a:gd name="T4" fmla="*/ 370 w 370"/>
                  <a:gd name="T5" fmla="*/ 22 h 566"/>
                  <a:gd name="T6" fmla="*/ 307 w 370"/>
                  <a:gd name="T7" fmla="*/ 0 h 566"/>
                  <a:gd name="T8" fmla="*/ 105 w 370"/>
                  <a:gd name="T9" fmla="*/ 0 h 566"/>
                  <a:gd name="T10" fmla="*/ 0 w 370"/>
                  <a:gd name="T11" fmla="*/ 105 h 566"/>
                  <a:gd name="T12" fmla="*/ 0 w 370"/>
                  <a:gd name="T13" fmla="*/ 461 h 566"/>
                  <a:gd name="T14" fmla="*/ 105 w 370"/>
                  <a:gd name="T15" fmla="*/ 566 h 566"/>
                  <a:gd name="T16" fmla="*/ 307 w 370"/>
                  <a:gd name="T17" fmla="*/ 566 h 566"/>
                  <a:gd name="T18" fmla="*/ 370 w 370"/>
                  <a:gd name="T19" fmla="*/ 544 h 566"/>
                  <a:gd name="T20" fmla="*/ 329 w 370"/>
                  <a:gd name="T21" fmla="*/ 461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 h="566">
                    <a:moveTo>
                      <a:pt x="329" y="461"/>
                    </a:moveTo>
                    <a:cubicBezTo>
                      <a:pt x="329" y="105"/>
                      <a:pt x="329" y="105"/>
                      <a:pt x="329" y="105"/>
                    </a:cubicBezTo>
                    <a:cubicBezTo>
                      <a:pt x="329" y="71"/>
                      <a:pt x="346" y="41"/>
                      <a:pt x="370" y="22"/>
                    </a:cubicBezTo>
                    <a:cubicBezTo>
                      <a:pt x="353" y="8"/>
                      <a:pt x="331" y="0"/>
                      <a:pt x="307" y="0"/>
                    </a:cubicBezTo>
                    <a:cubicBezTo>
                      <a:pt x="105" y="0"/>
                      <a:pt x="105" y="0"/>
                      <a:pt x="105" y="0"/>
                    </a:cubicBezTo>
                    <a:cubicBezTo>
                      <a:pt x="47" y="0"/>
                      <a:pt x="0" y="47"/>
                      <a:pt x="0" y="105"/>
                    </a:cubicBezTo>
                    <a:cubicBezTo>
                      <a:pt x="0" y="461"/>
                      <a:pt x="0" y="461"/>
                      <a:pt x="0" y="461"/>
                    </a:cubicBezTo>
                    <a:cubicBezTo>
                      <a:pt x="0" y="519"/>
                      <a:pt x="47" y="566"/>
                      <a:pt x="105" y="566"/>
                    </a:cubicBezTo>
                    <a:cubicBezTo>
                      <a:pt x="307" y="566"/>
                      <a:pt x="307" y="566"/>
                      <a:pt x="307" y="566"/>
                    </a:cubicBezTo>
                    <a:cubicBezTo>
                      <a:pt x="331" y="566"/>
                      <a:pt x="353" y="558"/>
                      <a:pt x="370" y="544"/>
                    </a:cubicBezTo>
                    <a:cubicBezTo>
                      <a:pt x="346" y="525"/>
                      <a:pt x="329" y="495"/>
                      <a:pt x="329" y="46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sp>
            <p:nvSpPr>
              <p:cNvPr id="204" name="Freeform 8">
                <a:extLst>
                  <a:ext uri="{FF2B5EF4-FFF2-40B4-BE49-F238E27FC236}">
                    <a16:creationId xmlns:a16="http://schemas.microsoft.com/office/drawing/2014/main" id="{0A3205D3-0291-3D44-A4DF-3497A24FEFB7}"/>
                  </a:ext>
                </a:extLst>
              </p:cNvPr>
              <p:cNvSpPr>
                <a:spLocks/>
              </p:cNvSpPr>
              <p:nvPr/>
            </p:nvSpPr>
            <p:spPr bwMode="auto">
              <a:xfrm>
                <a:off x="2881" y="1471"/>
                <a:ext cx="454" cy="678"/>
              </a:xfrm>
              <a:custGeom>
                <a:avLst/>
                <a:gdLst>
                  <a:gd name="T0" fmla="*/ 266 w 370"/>
                  <a:gd name="T1" fmla="*/ 0 h 566"/>
                  <a:gd name="T2" fmla="*/ 64 w 370"/>
                  <a:gd name="T3" fmla="*/ 0 h 566"/>
                  <a:gd name="T4" fmla="*/ 0 w 370"/>
                  <a:gd name="T5" fmla="*/ 22 h 566"/>
                  <a:gd name="T6" fmla="*/ 41 w 370"/>
                  <a:gd name="T7" fmla="*/ 105 h 566"/>
                  <a:gd name="T8" fmla="*/ 41 w 370"/>
                  <a:gd name="T9" fmla="*/ 461 h 566"/>
                  <a:gd name="T10" fmla="*/ 0 w 370"/>
                  <a:gd name="T11" fmla="*/ 544 h 566"/>
                  <a:gd name="T12" fmla="*/ 64 w 370"/>
                  <a:gd name="T13" fmla="*/ 566 h 566"/>
                  <a:gd name="T14" fmla="*/ 266 w 370"/>
                  <a:gd name="T15" fmla="*/ 566 h 566"/>
                  <a:gd name="T16" fmla="*/ 370 w 370"/>
                  <a:gd name="T17" fmla="*/ 461 h 566"/>
                  <a:gd name="T18" fmla="*/ 370 w 370"/>
                  <a:gd name="T19" fmla="*/ 105 h 566"/>
                  <a:gd name="T20" fmla="*/ 266 w 370"/>
                  <a:gd name="T21"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 h="566">
                    <a:moveTo>
                      <a:pt x="266" y="0"/>
                    </a:moveTo>
                    <a:cubicBezTo>
                      <a:pt x="64" y="0"/>
                      <a:pt x="64" y="0"/>
                      <a:pt x="64" y="0"/>
                    </a:cubicBezTo>
                    <a:cubicBezTo>
                      <a:pt x="40" y="0"/>
                      <a:pt x="18" y="8"/>
                      <a:pt x="0" y="22"/>
                    </a:cubicBezTo>
                    <a:cubicBezTo>
                      <a:pt x="25" y="41"/>
                      <a:pt x="41" y="71"/>
                      <a:pt x="41" y="105"/>
                    </a:cubicBezTo>
                    <a:cubicBezTo>
                      <a:pt x="41" y="461"/>
                      <a:pt x="41" y="461"/>
                      <a:pt x="41" y="461"/>
                    </a:cubicBezTo>
                    <a:cubicBezTo>
                      <a:pt x="41" y="495"/>
                      <a:pt x="25" y="525"/>
                      <a:pt x="0" y="544"/>
                    </a:cubicBezTo>
                    <a:cubicBezTo>
                      <a:pt x="18" y="558"/>
                      <a:pt x="40" y="566"/>
                      <a:pt x="64" y="566"/>
                    </a:cubicBezTo>
                    <a:cubicBezTo>
                      <a:pt x="266" y="566"/>
                      <a:pt x="266" y="566"/>
                      <a:pt x="266" y="566"/>
                    </a:cubicBezTo>
                    <a:cubicBezTo>
                      <a:pt x="323" y="566"/>
                      <a:pt x="370" y="519"/>
                      <a:pt x="370" y="461"/>
                    </a:cubicBezTo>
                    <a:cubicBezTo>
                      <a:pt x="370" y="105"/>
                      <a:pt x="370" y="105"/>
                      <a:pt x="370" y="105"/>
                    </a:cubicBezTo>
                    <a:cubicBezTo>
                      <a:pt x="370" y="47"/>
                      <a:pt x="323" y="0"/>
                      <a:pt x="26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sp>
            <p:nvSpPr>
              <p:cNvPr id="205" name="Freeform 9">
                <a:extLst>
                  <a:ext uri="{FF2B5EF4-FFF2-40B4-BE49-F238E27FC236}">
                    <a16:creationId xmlns:a16="http://schemas.microsoft.com/office/drawing/2014/main" id="{4049ACE7-F8E7-124B-9A53-7DF7AD3E3113}"/>
                  </a:ext>
                </a:extLst>
              </p:cNvPr>
              <p:cNvSpPr>
                <a:spLocks/>
              </p:cNvSpPr>
              <p:nvPr/>
            </p:nvSpPr>
            <p:spPr bwMode="auto">
              <a:xfrm>
                <a:off x="2830" y="1497"/>
                <a:ext cx="101" cy="625"/>
              </a:xfrm>
              <a:custGeom>
                <a:avLst/>
                <a:gdLst>
                  <a:gd name="T0" fmla="*/ 82 w 82"/>
                  <a:gd name="T1" fmla="*/ 439 h 522"/>
                  <a:gd name="T2" fmla="*/ 82 w 82"/>
                  <a:gd name="T3" fmla="*/ 83 h 522"/>
                  <a:gd name="T4" fmla="*/ 41 w 82"/>
                  <a:gd name="T5" fmla="*/ 0 h 522"/>
                  <a:gd name="T6" fmla="*/ 0 w 82"/>
                  <a:gd name="T7" fmla="*/ 83 h 522"/>
                  <a:gd name="T8" fmla="*/ 0 w 82"/>
                  <a:gd name="T9" fmla="*/ 439 h 522"/>
                  <a:gd name="T10" fmla="*/ 41 w 82"/>
                  <a:gd name="T11" fmla="*/ 522 h 522"/>
                  <a:gd name="T12" fmla="*/ 82 w 82"/>
                  <a:gd name="T13" fmla="*/ 439 h 522"/>
                </a:gdLst>
                <a:ahLst/>
                <a:cxnLst>
                  <a:cxn ang="0">
                    <a:pos x="T0" y="T1"/>
                  </a:cxn>
                  <a:cxn ang="0">
                    <a:pos x="T2" y="T3"/>
                  </a:cxn>
                  <a:cxn ang="0">
                    <a:pos x="T4" y="T5"/>
                  </a:cxn>
                  <a:cxn ang="0">
                    <a:pos x="T6" y="T7"/>
                  </a:cxn>
                  <a:cxn ang="0">
                    <a:pos x="T8" y="T9"/>
                  </a:cxn>
                  <a:cxn ang="0">
                    <a:pos x="T10" y="T11"/>
                  </a:cxn>
                  <a:cxn ang="0">
                    <a:pos x="T12" y="T13"/>
                  </a:cxn>
                </a:cxnLst>
                <a:rect l="0" t="0" r="r" b="b"/>
                <a:pathLst>
                  <a:path w="82" h="522">
                    <a:moveTo>
                      <a:pt x="82" y="439"/>
                    </a:moveTo>
                    <a:cubicBezTo>
                      <a:pt x="82" y="83"/>
                      <a:pt x="82" y="83"/>
                      <a:pt x="82" y="83"/>
                    </a:cubicBezTo>
                    <a:cubicBezTo>
                      <a:pt x="82" y="49"/>
                      <a:pt x="66" y="19"/>
                      <a:pt x="41" y="0"/>
                    </a:cubicBezTo>
                    <a:cubicBezTo>
                      <a:pt x="17" y="19"/>
                      <a:pt x="0" y="49"/>
                      <a:pt x="0" y="83"/>
                    </a:cubicBezTo>
                    <a:cubicBezTo>
                      <a:pt x="0" y="439"/>
                      <a:pt x="0" y="439"/>
                      <a:pt x="0" y="439"/>
                    </a:cubicBezTo>
                    <a:cubicBezTo>
                      <a:pt x="0" y="473"/>
                      <a:pt x="17" y="503"/>
                      <a:pt x="41" y="522"/>
                    </a:cubicBezTo>
                    <a:cubicBezTo>
                      <a:pt x="66" y="503"/>
                      <a:pt x="82" y="473"/>
                      <a:pt x="82" y="43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dirty="0">
                  <a:solidFill>
                    <a:srgbClr val="282828"/>
                  </a:solidFill>
                  <a:cs typeface="+mn-cs"/>
                </a:endParaRPr>
              </a:p>
            </p:txBody>
          </p:sp>
        </p:grpSp>
      </p:grpSp>
      <p:pic>
        <p:nvPicPr>
          <p:cNvPr id="206" name="Picture 205">
            <a:extLst>
              <a:ext uri="{FF2B5EF4-FFF2-40B4-BE49-F238E27FC236}">
                <a16:creationId xmlns:a16="http://schemas.microsoft.com/office/drawing/2014/main" id="{9B331751-8ADD-9E41-8AFE-37FA8647920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32180" y="1419736"/>
            <a:ext cx="613394" cy="613394"/>
          </a:xfrm>
          <a:prstGeom prst="rect">
            <a:avLst/>
          </a:prstGeom>
        </p:spPr>
      </p:pic>
      <p:grpSp>
        <p:nvGrpSpPr>
          <p:cNvPr id="208" name="Group 207">
            <a:extLst>
              <a:ext uri="{FF2B5EF4-FFF2-40B4-BE49-F238E27FC236}">
                <a16:creationId xmlns:a16="http://schemas.microsoft.com/office/drawing/2014/main" id="{D9AD1BA0-7BF3-F74B-8402-2268CAC0A7B9}"/>
              </a:ext>
            </a:extLst>
          </p:cNvPr>
          <p:cNvGrpSpPr/>
          <p:nvPr/>
        </p:nvGrpSpPr>
        <p:grpSpPr>
          <a:xfrm>
            <a:off x="2557649" y="2183059"/>
            <a:ext cx="610173" cy="610173"/>
            <a:chOff x="3009481" y="2593841"/>
            <a:chExt cx="476896" cy="476896"/>
          </a:xfrm>
        </p:grpSpPr>
        <p:sp>
          <p:nvSpPr>
            <p:cNvPr id="209" name="Oval 208">
              <a:extLst>
                <a:ext uri="{FF2B5EF4-FFF2-40B4-BE49-F238E27FC236}">
                  <a16:creationId xmlns:a16="http://schemas.microsoft.com/office/drawing/2014/main" id="{37CA2EC2-0DAE-4B4D-8C86-B5026858DB8B}"/>
                </a:ext>
              </a:extLst>
            </p:cNvPr>
            <p:cNvSpPr/>
            <p:nvPr/>
          </p:nvSpPr>
          <p:spPr>
            <a:xfrm>
              <a:off x="3009481" y="2593841"/>
              <a:ext cx="476896" cy="476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Rounded Rectangle 209">
              <a:extLst>
                <a:ext uri="{FF2B5EF4-FFF2-40B4-BE49-F238E27FC236}">
                  <a16:creationId xmlns:a16="http://schemas.microsoft.com/office/drawing/2014/main" id="{6EAAF7B5-E325-CD45-896A-1576F3339455}"/>
                </a:ext>
              </a:extLst>
            </p:cNvPr>
            <p:cNvSpPr/>
            <p:nvPr/>
          </p:nvSpPr>
          <p:spPr>
            <a:xfrm>
              <a:off x="3147648" y="2781215"/>
              <a:ext cx="68030" cy="68030"/>
            </a:xfrm>
            <a:prstGeom prst="roundRect">
              <a:avLst>
                <a:gd name="adj" fmla="val 213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Rounded Rectangle 210">
              <a:extLst>
                <a:ext uri="{FF2B5EF4-FFF2-40B4-BE49-F238E27FC236}">
                  <a16:creationId xmlns:a16="http://schemas.microsoft.com/office/drawing/2014/main" id="{9D507BF2-C253-BB48-8192-BDB732842D07}"/>
                </a:ext>
              </a:extLst>
            </p:cNvPr>
            <p:cNvSpPr/>
            <p:nvPr/>
          </p:nvSpPr>
          <p:spPr>
            <a:xfrm>
              <a:off x="3279595" y="2655961"/>
              <a:ext cx="68030" cy="68030"/>
            </a:xfrm>
            <a:prstGeom prst="roundRect">
              <a:avLst>
                <a:gd name="adj" fmla="val 213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2" name="Group 211">
              <a:extLst>
                <a:ext uri="{FF2B5EF4-FFF2-40B4-BE49-F238E27FC236}">
                  <a16:creationId xmlns:a16="http://schemas.microsoft.com/office/drawing/2014/main" id="{047898D4-441F-CA4D-BF1A-5CA32BD34E10}"/>
                </a:ext>
              </a:extLst>
            </p:cNvPr>
            <p:cNvGrpSpPr/>
            <p:nvPr/>
          </p:nvGrpSpPr>
          <p:grpSpPr>
            <a:xfrm>
              <a:off x="3283116" y="2764235"/>
              <a:ext cx="71815" cy="235048"/>
              <a:chOff x="2590124" y="-378679"/>
              <a:chExt cx="126874" cy="415260"/>
            </a:xfrm>
          </p:grpSpPr>
          <p:cxnSp>
            <p:nvCxnSpPr>
              <p:cNvPr id="217" name="Straight Connector 216">
                <a:extLst>
                  <a:ext uri="{FF2B5EF4-FFF2-40B4-BE49-F238E27FC236}">
                    <a16:creationId xmlns:a16="http://schemas.microsoft.com/office/drawing/2014/main" id="{F29B7E13-DB8A-944F-83AB-C8C8AD1A1C24}"/>
                  </a:ext>
                </a:extLst>
              </p:cNvPr>
              <p:cNvCxnSpPr>
                <a:cxnSpLocks/>
              </p:cNvCxnSpPr>
              <p:nvPr/>
            </p:nvCxnSpPr>
            <p:spPr>
              <a:xfrm>
                <a:off x="2653682" y="-371061"/>
                <a:ext cx="0" cy="407642"/>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30A6E28A-1DD5-644B-8485-C9ABEF8300CB}"/>
                  </a:ext>
                </a:extLst>
              </p:cNvPr>
              <p:cNvCxnSpPr>
                <a:cxnSpLocks/>
              </p:cNvCxnSpPr>
              <p:nvPr/>
            </p:nvCxnSpPr>
            <p:spPr>
              <a:xfrm flipH="1">
                <a:off x="2590124" y="-378679"/>
                <a:ext cx="61630" cy="6163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4153A61C-E99F-1747-A573-C36F5D5E462A}"/>
                  </a:ext>
                </a:extLst>
              </p:cNvPr>
              <p:cNvCxnSpPr>
                <a:cxnSpLocks/>
              </p:cNvCxnSpPr>
              <p:nvPr/>
            </p:nvCxnSpPr>
            <p:spPr>
              <a:xfrm>
                <a:off x="2655369" y="-378679"/>
                <a:ext cx="61629" cy="6163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4877C018-022C-6F43-BAA9-0CD3504D1C77}"/>
                </a:ext>
              </a:extLst>
            </p:cNvPr>
            <p:cNvGrpSpPr/>
            <p:nvPr/>
          </p:nvGrpSpPr>
          <p:grpSpPr>
            <a:xfrm>
              <a:off x="3146580" y="2890896"/>
              <a:ext cx="71815" cy="132220"/>
              <a:chOff x="2590124" y="-378679"/>
              <a:chExt cx="126875" cy="233593"/>
            </a:xfrm>
          </p:grpSpPr>
          <p:cxnSp>
            <p:nvCxnSpPr>
              <p:cNvPr id="214" name="Straight Connector 213">
                <a:extLst>
                  <a:ext uri="{FF2B5EF4-FFF2-40B4-BE49-F238E27FC236}">
                    <a16:creationId xmlns:a16="http://schemas.microsoft.com/office/drawing/2014/main" id="{4167E4F8-4C48-7049-A8B1-F950F182DB74}"/>
                  </a:ext>
                </a:extLst>
              </p:cNvPr>
              <p:cNvCxnSpPr>
                <a:cxnSpLocks/>
              </p:cNvCxnSpPr>
              <p:nvPr/>
            </p:nvCxnSpPr>
            <p:spPr>
              <a:xfrm>
                <a:off x="2648073" y="-371061"/>
                <a:ext cx="0" cy="225975"/>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2BBBAA4-A3E7-DE4A-913B-6464DE60A53B}"/>
                  </a:ext>
                </a:extLst>
              </p:cNvPr>
              <p:cNvCxnSpPr>
                <a:cxnSpLocks/>
              </p:cNvCxnSpPr>
              <p:nvPr/>
            </p:nvCxnSpPr>
            <p:spPr>
              <a:xfrm flipH="1">
                <a:off x="2590124" y="-378679"/>
                <a:ext cx="61630" cy="6163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F38C39C0-D799-2747-BB92-C551B2F7D6F8}"/>
                  </a:ext>
                </a:extLst>
              </p:cNvPr>
              <p:cNvCxnSpPr>
                <a:cxnSpLocks/>
              </p:cNvCxnSpPr>
              <p:nvPr/>
            </p:nvCxnSpPr>
            <p:spPr>
              <a:xfrm>
                <a:off x="2655370" y="-378679"/>
                <a:ext cx="61629" cy="6163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23" name="Group 222">
            <a:extLst>
              <a:ext uri="{FF2B5EF4-FFF2-40B4-BE49-F238E27FC236}">
                <a16:creationId xmlns:a16="http://schemas.microsoft.com/office/drawing/2014/main" id="{8D6D08B4-5EA6-6E47-A3E0-798B61873C86}"/>
              </a:ext>
            </a:extLst>
          </p:cNvPr>
          <p:cNvGrpSpPr/>
          <p:nvPr/>
        </p:nvGrpSpPr>
        <p:grpSpPr>
          <a:xfrm>
            <a:off x="2887436" y="975937"/>
            <a:ext cx="1350361" cy="3033053"/>
            <a:chOff x="2887436" y="942808"/>
            <a:chExt cx="1350361" cy="3033053"/>
          </a:xfrm>
        </p:grpSpPr>
        <p:cxnSp>
          <p:nvCxnSpPr>
            <p:cNvPr id="225" name="Straight Connector 224">
              <a:extLst>
                <a:ext uri="{FF2B5EF4-FFF2-40B4-BE49-F238E27FC236}">
                  <a16:creationId xmlns:a16="http://schemas.microsoft.com/office/drawing/2014/main" id="{F3D4926B-C9CF-864E-9A80-8D0D21865536}"/>
                </a:ext>
              </a:extLst>
            </p:cNvPr>
            <p:cNvCxnSpPr>
              <a:cxnSpLocks/>
            </p:cNvCxnSpPr>
            <p:nvPr/>
          </p:nvCxnSpPr>
          <p:spPr>
            <a:xfrm>
              <a:off x="3289991" y="2455870"/>
              <a:ext cx="311672" cy="0"/>
            </a:xfrm>
            <a:prstGeom prst="line">
              <a:avLst/>
            </a:prstGeom>
            <a:ln w="19050" cap="sq">
              <a:solidFill>
                <a:schemeClr val="bg1">
                  <a:lumMod val="50000"/>
                </a:schemeClr>
              </a:solidFill>
              <a:prstDash val="sysDot"/>
              <a:miter lim="800000"/>
              <a:headEnd type="arrow" w="sm" len="sm"/>
            </a:ln>
          </p:spPr>
          <p:style>
            <a:lnRef idx="1">
              <a:schemeClr val="accent1"/>
            </a:lnRef>
            <a:fillRef idx="0">
              <a:schemeClr val="accent1"/>
            </a:fillRef>
            <a:effectRef idx="0">
              <a:schemeClr val="accent1"/>
            </a:effectRef>
            <a:fontRef idx="minor">
              <a:schemeClr val="tx1"/>
            </a:fontRef>
          </p:style>
        </p:cxnSp>
        <p:sp>
          <p:nvSpPr>
            <p:cNvPr id="229" name="Freeform 228">
              <a:extLst>
                <a:ext uri="{FF2B5EF4-FFF2-40B4-BE49-F238E27FC236}">
                  <a16:creationId xmlns:a16="http://schemas.microsoft.com/office/drawing/2014/main" id="{2319F5A8-204B-FE46-A592-3E13A31E0A3A}"/>
                </a:ext>
              </a:extLst>
            </p:cNvPr>
            <p:cNvSpPr/>
            <p:nvPr/>
          </p:nvSpPr>
          <p:spPr>
            <a:xfrm>
              <a:off x="3351972" y="942808"/>
              <a:ext cx="885825" cy="577850"/>
            </a:xfrm>
            <a:custGeom>
              <a:avLst/>
              <a:gdLst>
                <a:gd name="connsiteX0" fmla="*/ 0 w 885825"/>
                <a:gd name="connsiteY0" fmla="*/ 0 h 577850"/>
                <a:gd name="connsiteX1" fmla="*/ 485775 w 885825"/>
                <a:gd name="connsiteY1" fmla="*/ 0 h 577850"/>
                <a:gd name="connsiteX2" fmla="*/ 885825 w 885825"/>
                <a:gd name="connsiteY2" fmla="*/ 574675 h 577850"/>
                <a:gd name="connsiteX3" fmla="*/ 885825 w 885825"/>
                <a:gd name="connsiteY3" fmla="*/ 577850 h 577850"/>
              </a:gdLst>
              <a:ahLst/>
              <a:cxnLst>
                <a:cxn ang="0">
                  <a:pos x="connsiteX0" y="connsiteY0"/>
                </a:cxn>
                <a:cxn ang="0">
                  <a:pos x="connsiteX1" y="connsiteY1"/>
                </a:cxn>
                <a:cxn ang="0">
                  <a:pos x="connsiteX2" y="connsiteY2"/>
                </a:cxn>
                <a:cxn ang="0">
                  <a:pos x="connsiteX3" y="connsiteY3"/>
                </a:cxn>
              </a:cxnLst>
              <a:rect l="l" t="t" r="r" b="b"/>
              <a:pathLst>
                <a:path w="885825" h="577850">
                  <a:moveTo>
                    <a:pt x="0" y="0"/>
                  </a:moveTo>
                  <a:lnTo>
                    <a:pt x="485775" y="0"/>
                  </a:lnTo>
                  <a:lnTo>
                    <a:pt x="885825" y="574675"/>
                  </a:lnTo>
                  <a:lnTo>
                    <a:pt x="885825" y="577850"/>
                  </a:lnTo>
                </a:path>
              </a:pathLst>
            </a:custGeom>
            <a:noFill/>
            <a:ln w="19050" cap="sq">
              <a:solidFill>
                <a:schemeClr val="bg1">
                  <a:lumMod val="50000"/>
                </a:schemeClr>
              </a:solidFill>
              <a:prstDash val="sysDot"/>
              <a:miter lim="800000"/>
              <a:head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Freeform 230">
              <a:extLst>
                <a:ext uri="{FF2B5EF4-FFF2-40B4-BE49-F238E27FC236}">
                  <a16:creationId xmlns:a16="http://schemas.microsoft.com/office/drawing/2014/main" id="{08FF5768-5ECE-B04F-A704-1C7FDD39A456}"/>
                </a:ext>
              </a:extLst>
            </p:cNvPr>
            <p:cNvSpPr/>
            <p:nvPr/>
          </p:nvSpPr>
          <p:spPr>
            <a:xfrm>
              <a:off x="2887436" y="1695450"/>
              <a:ext cx="876300" cy="180975"/>
            </a:xfrm>
            <a:custGeom>
              <a:avLst/>
              <a:gdLst>
                <a:gd name="connsiteX0" fmla="*/ 0 w 876300"/>
                <a:gd name="connsiteY0" fmla="*/ 0 h 180975"/>
                <a:gd name="connsiteX1" fmla="*/ 676275 w 876300"/>
                <a:gd name="connsiteY1" fmla="*/ 0 h 180975"/>
                <a:gd name="connsiteX2" fmla="*/ 876300 w 876300"/>
                <a:gd name="connsiteY2" fmla="*/ 180975 h 180975"/>
              </a:gdLst>
              <a:ahLst/>
              <a:cxnLst>
                <a:cxn ang="0">
                  <a:pos x="connsiteX0" y="connsiteY0"/>
                </a:cxn>
                <a:cxn ang="0">
                  <a:pos x="connsiteX1" y="connsiteY1"/>
                </a:cxn>
                <a:cxn ang="0">
                  <a:pos x="connsiteX2" y="connsiteY2"/>
                </a:cxn>
              </a:cxnLst>
              <a:rect l="l" t="t" r="r" b="b"/>
              <a:pathLst>
                <a:path w="876300" h="180975">
                  <a:moveTo>
                    <a:pt x="0" y="0"/>
                  </a:moveTo>
                  <a:lnTo>
                    <a:pt x="676275" y="0"/>
                  </a:lnTo>
                  <a:lnTo>
                    <a:pt x="876300" y="180975"/>
                  </a:lnTo>
                </a:path>
              </a:pathLst>
            </a:custGeom>
            <a:noFill/>
            <a:ln w="19050" cap="sq">
              <a:solidFill>
                <a:schemeClr val="bg1">
                  <a:lumMod val="50000"/>
                </a:schemeClr>
              </a:solidFill>
              <a:prstDash val="sysDot"/>
              <a:miter lim="800000"/>
              <a:head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Freeform 231">
              <a:extLst>
                <a:ext uri="{FF2B5EF4-FFF2-40B4-BE49-F238E27FC236}">
                  <a16:creationId xmlns:a16="http://schemas.microsoft.com/office/drawing/2014/main" id="{42E35DAE-C3DB-3544-9784-096C9E1DC74E}"/>
                </a:ext>
              </a:extLst>
            </p:cNvPr>
            <p:cNvSpPr/>
            <p:nvPr/>
          </p:nvSpPr>
          <p:spPr>
            <a:xfrm flipV="1">
              <a:off x="2887436" y="3076860"/>
              <a:ext cx="876300" cy="180975"/>
            </a:xfrm>
            <a:custGeom>
              <a:avLst/>
              <a:gdLst>
                <a:gd name="connsiteX0" fmla="*/ 0 w 876300"/>
                <a:gd name="connsiteY0" fmla="*/ 0 h 180975"/>
                <a:gd name="connsiteX1" fmla="*/ 676275 w 876300"/>
                <a:gd name="connsiteY1" fmla="*/ 0 h 180975"/>
                <a:gd name="connsiteX2" fmla="*/ 876300 w 876300"/>
                <a:gd name="connsiteY2" fmla="*/ 180975 h 180975"/>
              </a:gdLst>
              <a:ahLst/>
              <a:cxnLst>
                <a:cxn ang="0">
                  <a:pos x="connsiteX0" y="connsiteY0"/>
                </a:cxn>
                <a:cxn ang="0">
                  <a:pos x="connsiteX1" y="connsiteY1"/>
                </a:cxn>
                <a:cxn ang="0">
                  <a:pos x="connsiteX2" y="connsiteY2"/>
                </a:cxn>
              </a:cxnLst>
              <a:rect l="l" t="t" r="r" b="b"/>
              <a:pathLst>
                <a:path w="876300" h="180975">
                  <a:moveTo>
                    <a:pt x="0" y="0"/>
                  </a:moveTo>
                  <a:lnTo>
                    <a:pt x="676275" y="0"/>
                  </a:lnTo>
                  <a:lnTo>
                    <a:pt x="876300" y="180975"/>
                  </a:lnTo>
                </a:path>
              </a:pathLst>
            </a:custGeom>
            <a:noFill/>
            <a:ln w="19050" cap="sq">
              <a:solidFill>
                <a:schemeClr val="bg1">
                  <a:lumMod val="50000"/>
                </a:schemeClr>
              </a:solidFill>
              <a:prstDash val="sysDot"/>
              <a:miter lim="800000"/>
              <a:head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Freeform 235">
              <a:extLst>
                <a:ext uri="{FF2B5EF4-FFF2-40B4-BE49-F238E27FC236}">
                  <a16:creationId xmlns:a16="http://schemas.microsoft.com/office/drawing/2014/main" id="{4C961C17-F1C6-474D-89F7-C4F85AC5680E}"/>
                </a:ext>
              </a:extLst>
            </p:cNvPr>
            <p:cNvSpPr/>
            <p:nvPr/>
          </p:nvSpPr>
          <p:spPr>
            <a:xfrm flipV="1">
              <a:off x="3351972" y="3398011"/>
              <a:ext cx="885825" cy="577850"/>
            </a:xfrm>
            <a:custGeom>
              <a:avLst/>
              <a:gdLst>
                <a:gd name="connsiteX0" fmla="*/ 0 w 885825"/>
                <a:gd name="connsiteY0" fmla="*/ 0 h 577850"/>
                <a:gd name="connsiteX1" fmla="*/ 485775 w 885825"/>
                <a:gd name="connsiteY1" fmla="*/ 0 h 577850"/>
                <a:gd name="connsiteX2" fmla="*/ 885825 w 885825"/>
                <a:gd name="connsiteY2" fmla="*/ 574675 h 577850"/>
                <a:gd name="connsiteX3" fmla="*/ 885825 w 885825"/>
                <a:gd name="connsiteY3" fmla="*/ 577850 h 577850"/>
              </a:gdLst>
              <a:ahLst/>
              <a:cxnLst>
                <a:cxn ang="0">
                  <a:pos x="connsiteX0" y="connsiteY0"/>
                </a:cxn>
                <a:cxn ang="0">
                  <a:pos x="connsiteX1" y="connsiteY1"/>
                </a:cxn>
                <a:cxn ang="0">
                  <a:pos x="connsiteX2" y="connsiteY2"/>
                </a:cxn>
                <a:cxn ang="0">
                  <a:pos x="connsiteX3" y="connsiteY3"/>
                </a:cxn>
              </a:cxnLst>
              <a:rect l="l" t="t" r="r" b="b"/>
              <a:pathLst>
                <a:path w="885825" h="577850">
                  <a:moveTo>
                    <a:pt x="0" y="0"/>
                  </a:moveTo>
                  <a:lnTo>
                    <a:pt x="485775" y="0"/>
                  </a:lnTo>
                  <a:lnTo>
                    <a:pt x="885825" y="574675"/>
                  </a:lnTo>
                  <a:lnTo>
                    <a:pt x="885825" y="577850"/>
                  </a:lnTo>
                </a:path>
              </a:pathLst>
            </a:custGeom>
            <a:noFill/>
            <a:ln w="19050" cap="sq">
              <a:solidFill>
                <a:schemeClr val="bg1">
                  <a:lumMod val="50000"/>
                </a:schemeClr>
              </a:solidFill>
              <a:prstDash val="sysDot"/>
              <a:miter lim="800000"/>
              <a:head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8" name="Group 237">
            <a:extLst>
              <a:ext uri="{FF2B5EF4-FFF2-40B4-BE49-F238E27FC236}">
                <a16:creationId xmlns:a16="http://schemas.microsoft.com/office/drawing/2014/main" id="{0E399368-229A-6449-B1B2-601AF3E8A594}"/>
              </a:ext>
            </a:extLst>
          </p:cNvPr>
          <p:cNvGrpSpPr/>
          <p:nvPr/>
        </p:nvGrpSpPr>
        <p:grpSpPr>
          <a:xfrm flipH="1">
            <a:off x="4874232" y="975937"/>
            <a:ext cx="1350361" cy="3033053"/>
            <a:chOff x="2887436" y="942808"/>
            <a:chExt cx="1350361" cy="3033053"/>
          </a:xfrm>
        </p:grpSpPr>
        <p:cxnSp>
          <p:nvCxnSpPr>
            <p:cNvPr id="264" name="Straight Connector 263">
              <a:extLst>
                <a:ext uri="{FF2B5EF4-FFF2-40B4-BE49-F238E27FC236}">
                  <a16:creationId xmlns:a16="http://schemas.microsoft.com/office/drawing/2014/main" id="{0B7239E6-81AF-2F45-BB7C-84B39EC01E84}"/>
                </a:ext>
              </a:extLst>
            </p:cNvPr>
            <p:cNvCxnSpPr>
              <a:cxnSpLocks/>
            </p:cNvCxnSpPr>
            <p:nvPr/>
          </p:nvCxnSpPr>
          <p:spPr>
            <a:xfrm>
              <a:off x="3289991" y="2455870"/>
              <a:ext cx="311672" cy="0"/>
            </a:xfrm>
            <a:prstGeom prst="line">
              <a:avLst/>
            </a:prstGeom>
            <a:ln w="19050" cap="sq">
              <a:solidFill>
                <a:schemeClr val="bg1">
                  <a:lumMod val="50000"/>
                </a:schemeClr>
              </a:solidFill>
              <a:prstDash val="sysDot"/>
              <a:miter lim="800000"/>
              <a:headEnd type="arrow" w="sm" len="sm"/>
            </a:ln>
          </p:spPr>
          <p:style>
            <a:lnRef idx="1">
              <a:schemeClr val="accent1"/>
            </a:lnRef>
            <a:fillRef idx="0">
              <a:schemeClr val="accent1"/>
            </a:fillRef>
            <a:effectRef idx="0">
              <a:schemeClr val="accent1"/>
            </a:effectRef>
            <a:fontRef idx="minor">
              <a:schemeClr val="tx1"/>
            </a:fontRef>
          </p:style>
        </p:cxnSp>
        <p:sp>
          <p:nvSpPr>
            <p:cNvPr id="265" name="Freeform 264">
              <a:extLst>
                <a:ext uri="{FF2B5EF4-FFF2-40B4-BE49-F238E27FC236}">
                  <a16:creationId xmlns:a16="http://schemas.microsoft.com/office/drawing/2014/main" id="{DAB34DDF-7F0B-C14D-B929-574C9D2E049B}"/>
                </a:ext>
              </a:extLst>
            </p:cNvPr>
            <p:cNvSpPr/>
            <p:nvPr/>
          </p:nvSpPr>
          <p:spPr>
            <a:xfrm>
              <a:off x="3351972" y="942808"/>
              <a:ext cx="885825" cy="577850"/>
            </a:xfrm>
            <a:custGeom>
              <a:avLst/>
              <a:gdLst>
                <a:gd name="connsiteX0" fmla="*/ 0 w 885825"/>
                <a:gd name="connsiteY0" fmla="*/ 0 h 577850"/>
                <a:gd name="connsiteX1" fmla="*/ 485775 w 885825"/>
                <a:gd name="connsiteY1" fmla="*/ 0 h 577850"/>
                <a:gd name="connsiteX2" fmla="*/ 885825 w 885825"/>
                <a:gd name="connsiteY2" fmla="*/ 574675 h 577850"/>
                <a:gd name="connsiteX3" fmla="*/ 885825 w 885825"/>
                <a:gd name="connsiteY3" fmla="*/ 577850 h 577850"/>
              </a:gdLst>
              <a:ahLst/>
              <a:cxnLst>
                <a:cxn ang="0">
                  <a:pos x="connsiteX0" y="connsiteY0"/>
                </a:cxn>
                <a:cxn ang="0">
                  <a:pos x="connsiteX1" y="connsiteY1"/>
                </a:cxn>
                <a:cxn ang="0">
                  <a:pos x="connsiteX2" y="connsiteY2"/>
                </a:cxn>
                <a:cxn ang="0">
                  <a:pos x="connsiteX3" y="connsiteY3"/>
                </a:cxn>
              </a:cxnLst>
              <a:rect l="l" t="t" r="r" b="b"/>
              <a:pathLst>
                <a:path w="885825" h="577850">
                  <a:moveTo>
                    <a:pt x="0" y="0"/>
                  </a:moveTo>
                  <a:lnTo>
                    <a:pt x="485775" y="0"/>
                  </a:lnTo>
                  <a:lnTo>
                    <a:pt x="885825" y="574675"/>
                  </a:lnTo>
                  <a:lnTo>
                    <a:pt x="885825" y="577850"/>
                  </a:lnTo>
                </a:path>
              </a:pathLst>
            </a:custGeom>
            <a:noFill/>
            <a:ln w="19050" cap="sq">
              <a:solidFill>
                <a:schemeClr val="bg1">
                  <a:lumMod val="50000"/>
                </a:schemeClr>
              </a:solidFill>
              <a:prstDash val="sysDot"/>
              <a:miter lim="800000"/>
              <a:head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Freeform 265">
              <a:extLst>
                <a:ext uri="{FF2B5EF4-FFF2-40B4-BE49-F238E27FC236}">
                  <a16:creationId xmlns:a16="http://schemas.microsoft.com/office/drawing/2014/main" id="{C105A2E3-0BAA-EC48-8B54-F2EBF7EB2F4B}"/>
                </a:ext>
              </a:extLst>
            </p:cNvPr>
            <p:cNvSpPr/>
            <p:nvPr/>
          </p:nvSpPr>
          <p:spPr>
            <a:xfrm>
              <a:off x="2887436" y="1695450"/>
              <a:ext cx="876300" cy="180975"/>
            </a:xfrm>
            <a:custGeom>
              <a:avLst/>
              <a:gdLst>
                <a:gd name="connsiteX0" fmla="*/ 0 w 876300"/>
                <a:gd name="connsiteY0" fmla="*/ 0 h 180975"/>
                <a:gd name="connsiteX1" fmla="*/ 676275 w 876300"/>
                <a:gd name="connsiteY1" fmla="*/ 0 h 180975"/>
                <a:gd name="connsiteX2" fmla="*/ 876300 w 876300"/>
                <a:gd name="connsiteY2" fmla="*/ 180975 h 180975"/>
              </a:gdLst>
              <a:ahLst/>
              <a:cxnLst>
                <a:cxn ang="0">
                  <a:pos x="connsiteX0" y="connsiteY0"/>
                </a:cxn>
                <a:cxn ang="0">
                  <a:pos x="connsiteX1" y="connsiteY1"/>
                </a:cxn>
                <a:cxn ang="0">
                  <a:pos x="connsiteX2" y="connsiteY2"/>
                </a:cxn>
              </a:cxnLst>
              <a:rect l="l" t="t" r="r" b="b"/>
              <a:pathLst>
                <a:path w="876300" h="180975">
                  <a:moveTo>
                    <a:pt x="0" y="0"/>
                  </a:moveTo>
                  <a:lnTo>
                    <a:pt x="676275" y="0"/>
                  </a:lnTo>
                  <a:lnTo>
                    <a:pt x="876300" y="180975"/>
                  </a:lnTo>
                </a:path>
              </a:pathLst>
            </a:custGeom>
            <a:noFill/>
            <a:ln w="19050" cap="sq">
              <a:solidFill>
                <a:schemeClr val="bg1">
                  <a:lumMod val="50000"/>
                </a:schemeClr>
              </a:solidFill>
              <a:prstDash val="sysDot"/>
              <a:miter lim="800000"/>
              <a:head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Freeform 266">
              <a:extLst>
                <a:ext uri="{FF2B5EF4-FFF2-40B4-BE49-F238E27FC236}">
                  <a16:creationId xmlns:a16="http://schemas.microsoft.com/office/drawing/2014/main" id="{551BF0D2-0C86-9247-9341-1B8961A0BC1A}"/>
                </a:ext>
              </a:extLst>
            </p:cNvPr>
            <p:cNvSpPr/>
            <p:nvPr/>
          </p:nvSpPr>
          <p:spPr>
            <a:xfrm flipV="1">
              <a:off x="2887436" y="3076860"/>
              <a:ext cx="876300" cy="180975"/>
            </a:xfrm>
            <a:custGeom>
              <a:avLst/>
              <a:gdLst>
                <a:gd name="connsiteX0" fmla="*/ 0 w 876300"/>
                <a:gd name="connsiteY0" fmla="*/ 0 h 180975"/>
                <a:gd name="connsiteX1" fmla="*/ 676275 w 876300"/>
                <a:gd name="connsiteY1" fmla="*/ 0 h 180975"/>
                <a:gd name="connsiteX2" fmla="*/ 876300 w 876300"/>
                <a:gd name="connsiteY2" fmla="*/ 180975 h 180975"/>
              </a:gdLst>
              <a:ahLst/>
              <a:cxnLst>
                <a:cxn ang="0">
                  <a:pos x="connsiteX0" y="connsiteY0"/>
                </a:cxn>
                <a:cxn ang="0">
                  <a:pos x="connsiteX1" y="connsiteY1"/>
                </a:cxn>
                <a:cxn ang="0">
                  <a:pos x="connsiteX2" y="connsiteY2"/>
                </a:cxn>
              </a:cxnLst>
              <a:rect l="l" t="t" r="r" b="b"/>
              <a:pathLst>
                <a:path w="876300" h="180975">
                  <a:moveTo>
                    <a:pt x="0" y="0"/>
                  </a:moveTo>
                  <a:lnTo>
                    <a:pt x="676275" y="0"/>
                  </a:lnTo>
                  <a:lnTo>
                    <a:pt x="876300" y="180975"/>
                  </a:lnTo>
                </a:path>
              </a:pathLst>
            </a:custGeom>
            <a:noFill/>
            <a:ln w="19050" cap="sq">
              <a:solidFill>
                <a:schemeClr val="bg1">
                  <a:lumMod val="50000"/>
                </a:schemeClr>
              </a:solidFill>
              <a:prstDash val="sysDot"/>
              <a:miter lim="800000"/>
              <a:head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Freeform 267">
              <a:extLst>
                <a:ext uri="{FF2B5EF4-FFF2-40B4-BE49-F238E27FC236}">
                  <a16:creationId xmlns:a16="http://schemas.microsoft.com/office/drawing/2014/main" id="{12266399-4F33-CC46-B12E-05842C5E770B}"/>
                </a:ext>
              </a:extLst>
            </p:cNvPr>
            <p:cNvSpPr/>
            <p:nvPr/>
          </p:nvSpPr>
          <p:spPr>
            <a:xfrm flipV="1">
              <a:off x="3351972" y="3398011"/>
              <a:ext cx="885825" cy="577850"/>
            </a:xfrm>
            <a:custGeom>
              <a:avLst/>
              <a:gdLst>
                <a:gd name="connsiteX0" fmla="*/ 0 w 885825"/>
                <a:gd name="connsiteY0" fmla="*/ 0 h 577850"/>
                <a:gd name="connsiteX1" fmla="*/ 485775 w 885825"/>
                <a:gd name="connsiteY1" fmla="*/ 0 h 577850"/>
                <a:gd name="connsiteX2" fmla="*/ 885825 w 885825"/>
                <a:gd name="connsiteY2" fmla="*/ 574675 h 577850"/>
                <a:gd name="connsiteX3" fmla="*/ 885825 w 885825"/>
                <a:gd name="connsiteY3" fmla="*/ 577850 h 577850"/>
              </a:gdLst>
              <a:ahLst/>
              <a:cxnLst>
                <a:cxn ang="0">
                  <a:pos x="connsiteX0" y="connsiteY0"/>
                </a:cxn>
                <a:cxn ang="0">
                  <a:pos x="connsiteX1" y="connsiteY1"/>
                </a:cxn>
                <a:cxn ang="0">
                  <a:pos x="connsiteX2" y="connsiteY2"/>
                </a:cxn>
                <a:cxn ang="0">
                  <a:pos x="connsiteX3" y="connsiteY3"/>
                </a:cxn>
              </a:cxnLst>
              <a:rect l="l" t="t" r="r" b="b"/>
              <a:pathLst>
                <a:path w="885825" h="577850">
                  <a:moveTo>
                    <a:pt x="0" y="0"/>
                  </a:moveTo>
                  <a:lnTo>
                    <a:pt x="485775" y="0"/>
                  </a:lnTo>
                  <a:lnTo>
                    <a:pt x="885825" y="574675"/>
                  </a:lnTo>
                  <a:lnTo>
                    <a:pt x="885825" y="577850"/>
                  </a:lnTo>
                </a:path>
              </a:pathLst>
            </a:custGeom>
            <a:noFill/>
            <a:ln w="19050" cap="sq">
              <a:solidFill>
                <a:schemeClr val="bg1">
                  <a:lumMod val="50000"/>
                </a:schemeClr>
              </a:solidFill>
              <a:prstDash val="sysDot"/>
              <a:miter lim="800000"/>
              <a:head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3" name="Google Shape;872;p188">
            <a:extLst>
              <a:ext uri="{FF2B5EF4-FFF2-40B4-BE49-F238E27FC236}">
                <a16:creationId xmlns:a16="http://schemas.microsoft.com/office/drawing/2014/main" id="{29F82600-088A-2044-A80C-77CDB575FE52}"/>
              </a:ext>
            </a:extLst>
          </p:cNvPr>
          <p:cNvSpPr/>
          <p:nvPr/>
        </p:nvSpPr>
        <p:spPr>
          <a:xfrm>
            <a:off x="3654136" y="1582462"/>
            <a:ext cx="1835727" cy="1835727"/>
          </a:xfrm>
          <a:prstGeom prst="ellipse">
            <a:avLst/>
          </a:prstGeom>
          <a:solidFill>
            <a:schemeClr val="accent1"/>
          </a:solidFill>
          <a:ln>
            <a:noFill/>
          </a:ln>
        </p:spPr>
        <p:txBody>
          <a:bodyPr spcFirstLastPara="1" wrap="none" lIns="0" tIns="0" rIns="0" bIns="0" anchor="ctr" anchorCtr="0">
            <a:noAutofit/>
          </a:bodyPr>
          <a:lstStyle/>
          <a:p>
            <a:pPr marL="0" lvl="0" indent="0" algn="ctr" rtl="0">
              <a:spcBef>
                <a:spcPts val="0"/>
              </a:spcBef>
              <a:spcAft>
                <a:spcPts val="0"/>
              </a:spcAft>
              <a:buNone/>
            </a:pPr>
            <a:r>
              <a:rPr lang="en-US" sz="1800" dirty="0">
                <a:solidFill>
                  <a:schemeClr val="bg1"/>
                </a:solidFill>
                <a:latin typeface="+mj-lt"/>
              </a:rPr>
              <a:t>What </a:t>
            </a:r>
            <a:br>
              <a:rPr lang="en-US" sz="1800" dirty="0">
                <a:solidFill>
                  <a:schemeClr val="bg1"/>
                </a:solidFill>
                <a:latin typeface="+mj-lt"/>
              </a:rPr>
            </a:br>
            <a:r>
              <a:rPr lang="en-US" sz="1800" dirty="0">
                <a:solidFill>
                  <a:schemeClr val="bg1"/>
                </a:solidFill>
                <a:latin typeface="+mj-lt"/>
              </a:rPr>
              <a:t>you get from</a:t>
            </a:r>
            <a:br>
              <a:rPr lang="en-US" sz="1800" dirty="0">
                <a:solidFill>
                  <a:schemeClr val="bg1"/>
                </a:solidFill>
                <a:latin typeface="+mj-lt"/>
              </a:rPr>
            </a:br>
            <a:r>
              <a:rPr lang="en-US" sz="1800" dirty="0">
                <a:solidFill>
                  <a:schemeClr val="bg1"/>
                </a:solidFill>
                <a:latin typeface="+mj-lt"/>
              </a:rPr>
              <a:t>Solution</a:t>
            </a:r>
            <a:br>
              <a:rPr lang="en-US" sz="1800" dirty="0">
                <a:solidFill>
                  <a:schemeClr val="bg1"/>
                </a:solidFill>
                <a:latin typeface="+mj-lt"/>
              </a:rPr>
            </a:br>
            <a:r>
              <a:rPr lang="en-US" sz="1800" dirty="0">
                <a:solidFill>
                  <a:schemeClr val="bg1"/>
                </a:solidFill>
                <a:latin typeface="+mj-lt"/>
              </a:rPr>
              <a:t>Support</a:t>
            </a:r>
            <a:endParaRPr sz="1800" dirty="0">
              <a:solidFill>
                <a:schemeClr val="bg1"/>
              </a:solidFill>
              <a:latin typeface="+mj-lt"/>
            </a:endParaRPr>
          </a:p>
        </p:txBody>
      </p:sp>
      <p:sp>
        <p:nvSpPr>
          <p:cNvPr id="2" name="TextBox 1">
            <a:extLst>
              <a:ext uri="{FF2B5EF4-FFF2-40B4-BE49-F238E27FC236}">
                <a16:creationId xmlns:a16="http://schemas.microsoft.com/office/drawing/2014/main" id="{46DB40F5-B490-DF41-B6BB-F5904D6286DB}"/>
              </a:ext>
            </a:extLst>
          </p:cNvPr>
          <p:cNvSpPr txBox="1"/>
          <p:nvPr/>
        </p:nvSpPr>
        <p:spPr>
          <a:xfrm>
            <a:off x="7382933" y="677333"/>
            <a:ext cx="0" cy="0"/>
          </a:xfrm>
          <a:prstGeom prst="rect">
            <a:avLst/>
          </a:prstGeom>
          <a:noFill/>
        </p:spPr>
        <p:txBody>
          <a:bodyPr wrap="none" lIns="0" tIns="0" rIns="0" bIns="0" rtlCol="0">
            <a:noAutofit/>
          </a:bodyPr>
          <a:lstStyle/>
          <a:p>
            <a:pPr algn="l">
              <a:lnSpc>
                <a:spcPct val="110000"/>
              </a:lnSpc>
              <a:spcAft>
                <a:spcPts val="1200"/>
              </a:spcAft>
            </a:pPr>
            <a:endParaRPr lang="en-US" sz="1100" dirty="0">
              <a:solidFill>
                <a:schemeClr val="tx1"/>
              </a:solidFill>
              <a:latin typeface="+mn-lt"/>
            </a:endParaRPr>
          </a:p>
        </p:txBody>
      </p:sp>
      <p:sp>
        <p:nvSpPr>
          <p:cNvPr id="3" name="TextBox 2">
            <a:extLst>
              <a:ext uri="{FF2B5EF4-FFF2-40B4-BE49-F238E27FC236}">
                <a16:creationId xmlns:a16="http://schemas.microsoft.com/office/drawing/2014/main" id="{6EB57FD1-61A7-A644-9865-6F86DC1FC6F2}"/>
              </a:ext>
            </a:extLst>
          </p:cNvPr>
          <p:cNvSpPr txBox="1"/>
          <p:nvPr/>
        </p:nvSpPr>
        <p:spPr>
          <a:xfrm>
            <a:off x="-4556234" y="2743200"/>
            <a:ext cx="0" cy="0"/>
          </a:xfrm>
          <a:prstGeom prst="rect">
            <a:avLst/>
          </a:prstGeom>
          <a:noFill/>
        </p:spPr>
        <p:txBody>
          <a:bodyPr wrap="none" lIns="0" tIns="0" rIns="0" bIns="0" rtlCol="0">
            <a:noAutofit/>
          </a:bodyPr>
          <a:lstStyle/>
          <a:p>
            <a:pPr algn="l">
              <a:lnSpc>
                <a:spcPct val="110000"/>
              </a:lnSpc>
              <a:spcAft>
                <a:spcPts val="1200"/>
              </a:spcAft>
            </a:pPr>
            <a:endParaRPr lang="en-US" sz="1100" dirty="0">
              <a:solidFill>
                <a:schemeClr val="tx1"/>
              </a:solidFill>
              <a:latin typeface="+mn-lt"/>
            </a:endParaRPr>
          </a:p>
        </p:txBody>
      </p:sp>
      <p:sp>
        <p:nvSpPr>
          <p:cNvPr id="4" name="TextBox 3">
            <a:extLst>
              <a:ext uri="{FF2B5EF4-FFF2-40B4-BE49-F238E27FC236}">
                <a16:creationId xmlns:a16="http://schemas.microsoft.com/office/drawing/2014/main" id="{E5C5E745-EF2E-F544-8390-121D93C6F8BC}"/>
              </a:ext>
            </a:extLst>
          </p:cNvPr>
          <p:cNvSpPr txBox="1"/>
          <p:nvPr/>
        </p:nvSpPr>
        <p:spPr>
          <a:xfrm>
            <a:off x="4895385" y="3754244"/>
            <a:ext cx="0" cy="0"/>
          </a:xfrm>
          <a:prstGeom prst="rect">
            <a:avLst/>
          </a:prstGeom>
          <a:noFill/>
        </p:spPr>
        <p:txBody>
          <a:bodyPr wrap="none" lIns="0" tIns="0" rIns="0" bIns="0" rtlCol="0">
            <a:noAutofit/>
          </a:bodyPr>
          <a:lstStyle/>
          <a:p>
            <a:pPr algn="l">
              <a:lnSpc>
                <a:spcPct val="110000"/>
              </a:lnSpc>
              <a:spcAft>
                <a:spcPts val="1200"/>
              </a:spcAft>
            </a:pPr>
            <a:endParaRPr lang="en-US" sz="1100" dirty="0">
              <a:solidFill>
                <a:schemeClr val="tx1"/>
              </a:solidFill>
              <a:latin typeface="+mn-lt"/>
            </a:endParaRPr>
          </a:p>
        </p:txBody>
      </p:sp>
      <p:pic>
        <p:nvPicPr>
          <p:cNvPr id="91" name="Graphic 90">
            <a:extLst>
              <a:ext uri="{FF2B5EF4-FFF2-40B4-BE49-F238E27FC236}">
                <a16:creationId xmlns:a16="http://schemas.microsoft.com/office/drawing/2014/main" id="{F5619236-41C7-884F-8BF1-D43E89875D4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87216" y="3714710"/>
            <a:ext cx="616602" cy="616602"/>
          </a:xfrm>
          <a:prstGeom prst="rect">
            <a:avLst/>
          </a:prstGeom>
        </p:spPr>
      </p:pic>
    </p:spTree>
    <p:extLst>
      <p:ext uri="{BB962C8B-B14F-4D97-AF65-F5344CB8AC3E}">
        <p14:creationId xmlns:p14="http://schemas.microsoft.com/office/powerpoint/2010/main" val="261376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0">
            <a:extLst>
              <a:ext uri="{FF2B5EF4-FFF2-40B4-BE49-F238E27FC236}">
                <a16:creationId xmlns:a16="http://schemas.microsoft.com/office/drawing/2014/main" id="{C96F7907-2D12-468D-9802-F9B8B468261B}"/>
              </a:ext>
            </a:extLst>
          </p:cNvPr>
          <p:cNvSpPr>
            <a:spLocks/>
          </p:cNvSpPr>
          <p:nvPr/>
        </p:nvSpPr>
        <p:spPr bwMode="black">
          <a:xfrm rot="10800000">
            <a:off x="4498308" y="-1"/>
            <a:ext cx="973572" cy="4566711"/>
          </a:xfrm>
          <a:prstGeom prst="round2SameRect">
            <a:avLst>
              <a:gd name="adj1" fmla="val 50000"/>
              <a:gd name="adj2" fmla="val 0"/>
            </a:avLst>
          </a:prstGeom>
          <a:solidFill>
            <a:srgbClr val="F5F6F9"/>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28" name="Circle: Hollow 27">
            <a:extLst>
              <a:ext uri="{FF2B5EF4-FFF2-40B4-BE49-F238E27FC236}">
                <a16:creationId xmlns:a16="http://schemas.microsoft.com/office/drawing/2014/main" id="{4B52F164-76C0-4DA7-9D3D-BB89314D1287}"/>
              </a:ext>
            </a:extLst>
          </p:cNvPr>
          <p:cNvSpPr/>
          <p:nvPr/>
        </p:nvSpPr>
        <p:spPr>
          <a:xfrm>
            <a:off x="4590944" y="927525"/>
            <a:ext cx="788300" cy="788300"/>
          </a:xfrm>
          <a:prstGeom prst="donut">
            <a:avLst>
              <a:gd name="adj" fmla="val 132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solidFill>
                <a:schemeClr val="tx1"/>
              </a:solidFill>
            </a:endParaRPr>
          </a:p>
        </p:txBody>
      </p:sp>
      <p:sp>
        <p:nvSpPr>
          <p:cNvPr id="31" name="Circle: Hollow 30">
            <a:extLst>
              <a:ext uri="{FF2B5EF4-FFF2-40B4-BE49-F238E27FC236}">
                <a16:creationId xmlns:a16="http://schemas.microsoft.com/office/drawing/2014/main" id="{34201EE9-6353-4538-AD08-AE248E405909}"/>
              </a:ext>
            </a:extLst>
          </p:cNvPr>
          <p:cNvSpPr/>
          <p:nvPr/>
        </p:nvSpPr>
        <p:spPr>
          <a:xfrm>
            <a:off x="4590944" y="2199112"/>
            <a:ext cx="788300" cy="788300"/>
          </a:xfrm>
          <a:prstGeom prst="donut">
            <a:avLst>
              <a:gd name="adj" fmla="val 132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solidFill>
                <a:schemeClr val="tx1"/>
              </a:solidFill>
            </a:endParaRPr>
          </a:p>
        </p:txBody>
      </p:sp>
      <p:sp>
        <p:nvSpPr>
          <p:cNvPr id="32" name="Circle: Hollow 31">
            <a:extLst>
              <a:ext uri="{FF2B5EF4-FFF2-40B4-BE49-F238E27FC236}">
                <a16:creationId xmlns:a16="http://schemas.microsoft.com/office/drawing/2014/main" id="{61791B78-374D-4DF7-9156-91BBBB4D7ADF}"/>
              </a:ext>
            </a:extLst>
          </p:cNvPr>
          <p:cNvSpPr/>
          <p:nvPr/>
        </p:nvSpPr>
        <p:spPr>
          <a:xfrm>
            <a:off x="4590944" y="3470699"/>
            <a:ext cx="788300" cy="788300"/>
          </a:xfrm>
          <a:prstGeom prst="donut">
            <a:avLst>
              <a:gd name="adj" fmla="val 132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solidFill>
                <a:schemeClr val="tx1"/>
              </a:solidFill>
            </a:endParaRPr>
          </a:p>
        </p:txBody>
      </p:sp>
      <p:sp>
        <p:nvSpPr>
          <p:cNvPr id="11" name="Text Placeholder 10">
            <a:extLst>
              <a:ext uri="{FF2B5EF4-FFF2-40B4-BE49-F238E27FC236}">
                <a16:creationId xmlns:a16="http://schemas.microsoft.com/office/drawing/2014/main" id="{A3DBE608-0B08-4904-873E-A1CDFA73ACD2}"/>
              </a:ext>
            </a:extLst>
          </p:cNvPr>
          <p:cNvSpPr>
            <a:spLocks noGrp="1"/>
          </p:cNvSpPr>
          <p:nvPr>
            <p:ph type="body" sz="quarter" idx="13"/>
          </p:nvPr>
        </p:nvSpPr>
        <p:spPr>
          <a:xfrm>
            <a:off x="5658071" y="3478594"/>
            <a:ext cx="2699681" cy="772731"/>
          </a:xfrm>
        </p:spPr>
        <p:txBody>
          <a:bodyPr>
            <a:noAutofit/>
          </a:bodyPr>
          <a:lstStyle/>
          <a:p>
            <a:pPr>
              <a:spcAft>
                <a:spcPts val="600"/>
              </a:spcAft>
            </a:pPr>
            <a:r>
              <a:rPr lang="en-GB" sz="1200" dirty="0">
                <a:solidFill>
                  <a:schemeClr val="accent1"/>
                </a:solidFill>
              </a:rPr>
              <a:t>Efficiency</a:t>
            </a:r>
          </a:p>
          <a:p>
            <a:pPr>
              <a:spcAft>
                <a:spcPts val="600"/>
              </a:spcAft>
            </a:pPr>
            <a:r>
              <a:rPr lang="en-GB" sz="1000" dirty="0">
                <a:solidFill>
                  <a:schemeClr val="bg2"/>
                </a:solidFill>
              </a:rPr>
              <a:t>Formalized support processes enables </a:t>
            </a:r>
            <a:br>
              <a:rPr lang="en-GB" sz="1000" dirty="0">
                <a:solidFill>
                  <a:schemeClr val="bg2"/>
                </a:solidFill>
              </a:rPr>
            </a:br>
            <a:r>
              <a:rPr lang="en-GB" sz="1000" dirty="0">
                <a:solidFill>
                  <a:schemeClr val="bg2"/>
                </a:solidFill>
              </a:rPr>
              <a:t>Cisco and Alliance Partners to step into </a:t>
            </a:r>
            <a:br>
              <a:rPr lang="en-GB" sz="1000" dirty="0">
                <a:solidFill>
                  <a:schemeClr val="bg2"/>
                </a:solidFill>
              </a:rPr>
            </a:br>
            <a:r>
              <a:rPr lang="en-GB" sz="1000" dirty="0">
                <a:solidFill>
                  <a:schemeClr val="bg2"/>
                </a:solidFill>
              </a:rPr>
              <a:t>quick action to isolate and resolve your issues</a:t>
            </a:r>
          </a:p>
        </p:txBody>
      </p:sp>
      <p:sp>
        <p:nvSpPr>
          <p:cNvPr id="10" name="Text Placeholder 9">
            <a:extLst>
              <a:ext uri="{FF2B5EF4-FFF2-40B4-BE49-F238E27FC236}">
                <a16:creationId xmlns:a16="http://schemas.microsoft.com/office/drawing/2014/main" id="{014D4E47-894A-47E4-9607-C4E54B03D16B}"/>
              </a:ext>
            </a:extLst>
          </p:cNvPr>
          <p:cNvSpPr>
            <a:spLocks noGrp="1"/>
          </p:cNvSpPr>
          <p:nvPr>
            <p:ph type="body" sz="quarter" idx="12"/>
          </p:nvPr>
        </p:nvSpPr>
        <p:spPr>
          <a:xfrm>
            <a:off x="5658072" y="2205290"/>
            <a:ext cx="2366962" cy="772731"/>
          </a:xfrm>
        </p:spPr>
        <p:txBody>
          <a:bodyPr>
            <a:noAutofit/>
          </a:bodyPr>
          <a:lstStyle/>
          <a:p>
            <a:pPr>
              <a:spcAft>
                <a:spcPts val="600"/>
              </a:spcAft>
            </a:pPr>
            <a:r>
              <a:rPr lang="en-GB" sz="1200" dirty="0">
                <a:solidFill>
                  <a:schemeClr val="accent1"/>
                </a:solidFill>
              </a:rPr>
              <a:t>Choice</a:t>
            </a:r>
          </a:p>
          <a:p>
            <a:pPr>
              <a:spcAft>
                <a:spcPts val="600"/>
              </a:spcAft>
            </a:pPr>
            <a:r>
              <a:rPr lang="en-GB" sz="1000" dirty="0">
                <a:solidFill>
                  <a:schemeClr val="bg2"/>
                </a:solidFill>
              </a:rPr>
              <a:t>Providers you know and work with </a:t>
            </a:r>
            <a:br>
              <a:rPr lang="en-GB" sz="1000" dirty="0">
                <a:solidFill>
                  <a:schemeClr val="bg2"/>
                </a:solidFill>
              </a:rPr>
            </a:br>
            <a:r>
              <a:rPr lang="en-GB" sz="1000" dirty="0">
                <a:solidFill>
                  <a:schemeClr val="bg2"/>
                </a:solidFill>
              </a:rPr>
              <a:t>today offering leading edge products instrumental to your solution success</a:t>
            </a:r>
          </a:p>
        </p:txBody>
      </p:sp>
      <p:sp>
        <p:nvSpPr>
          <p:cNvPr id="9" name="Text Placeholder 8">
            <a:extLst>
              <a:ext uri="{FF2B5EF4-FFF2-40B4-BE49-F238E27FC236}">
                <a16:creationId xmlns:a16="http://schemas.microsoft.com/office/drawing/2014/main" id="{9E4619D4-FF87-4D8A-B823-9966E3E61DB3}"/>
              </a:ext>
            </a:extLst>
          </p:cNvPr>
          <p:cNvSpPr>
            <a:spLocks noGrp="1"/>
          </p:cNvSpPr>
          <p:nvPr>
            <p:ph type="body" sz="quarter" idx="11"/>
          </p:nvPr>
        </p:nvSpPr>
        <p:spPr>
          <a:xfrm>
            <a:off x="5658072" y="933703"/>
            <a:ext cx="2366962" cy="880981"/>
          </a:xfrm>
        </p:spPr>
        <p:txBody>
          <a:bodyPr>
            <a:noAutofit/>
          </a:bodyPr>
          <a:lstStyle/>
          <a:p>
            <a:pPr>
              <a:spcAft>
                <a:spcPts val="600"/>
              </a:spcAft>
            </a:pPr>
            <a:r>
              <a:rPr lang="en-GB" sz="1200" dirty="0">
                <a:solidFill>
                  <a:schemeClr val="accent1"/>
                </a:solidFill>
              </a:rPr>
              <a:t>Rigor</a:t>
            </a:r>
          </a:p>
          <a:p>
            <a:pPr>
              <a:spcAft>
                <a:spcPts val="600"/>
              </a:spcAft>
            </a:pPr>
            <a:r>
              <a:rPr lang="en-GB" sz="1000" dirty="0">
                <a:solidFill>
                  <a:schemeClr val="bg2"/>
                </a:solidFill>
              </a:rPr>
              <a:t>Comprehensive program for nominating, vetting, onboarding, and formalizing support relationships</a:t>
            </a:r>
          </a:p>
        </p:txBody>
      </p:sp>
      <p:sp>
        <p:nvSpPr>
          <p:cNvPr id="8" name="Text Placeholder 7">
            <a:extLst>
              <a:ext uri="{FF2B5EF4-FFF2-40B4-BE49-F238E27FC236}">
                <a16:creationId xmlns:a16="http://schemas.microsoft.com/office/drawing/2014/main" id="{6733DE06-A0B3-4E4B-AFD4-BD25CA841EDB}"/>
              </a:ext>
            </a:extLst>
          </p:cNvPr>
          <p:cNvSpPr>
            <a:spLocks noGrp="1"/>
          </p:cNvSpPr>
          <p:nvPr>
            <p:ph type="body" sz="quarter" idx="10"/>
          </p:nvPr>
        </p:nvSpPr>
        <p:spPr>
          <a:xfrm>
            <a:off x="539750" y="2898775"/>
            <a:ext cx="2822576" cy="1009650"/>
          </a:xfrm>
        </p:spPr>
        <p:txBody>
          <a:bodyPr>
            <a:noAutofit/>
          </a:bodyPr>
          <a:lstStyle/>
          <a:p>
            <a:r>
              <a:rPr lang="en-GB" dirty="0">
                <a:solidFill>
                  <a:schemeClr val="bg2"/>
                </a:solidFill>
              </a:rPr>
              <a:t>The </a:t>
            </a:r>
            <a:r>
              <a:rPr lang="en-GB" dirty="0">
                <a:solidFill>
                  <a:schemeClr val="accent1"/>
                </a:solidFill>
              </a:rPr>
              <a:t>Solution Support Alliance</a:t>
            </a:r>
            <a:r>
              <a:rPr lang="en-GB" dirty="0"/>
              <a:t> </a:t>
            </a:r>
            <a:r>
              <a:rPr lang="en-GB" dirty="0">
                <a:solidFill>
                  <a:schemeClr val="bg2"/>
                </a:solidFill>
              </a:rPr>
              <a:t>is Cisco</a:t>
            </a:r>
            <a:r>
              <a:rPr lang="en-GB" baseline="30000" dirty="0">
                <a:solidFill>
                  <a:schemeClr val="bg2"/>
                </a:solidFill>
              </a:rPr>
              <a:t>®</a:t>
            </a:r>
            <a:r>
              <a:rPr lang="en-GB" dirty="0">
                <a:solidFill>
                  <a:schemeClr val="bg2"/>
                </a:solidFill>
              </a:rPr>
              <a:t> together with leading technology providers</a:t>
            </a:r>
          </a:p>
          <a:p>
            <a:r>
              <a:rPr lang="en-GB" dirty="0">
                <a:solidFill>
                  <a:schemeClr val="bg2"/>
                </a:solidFill>
              </a:rPr>
              <a:t>Here’s how we partner to give you a streamlined multivendor support experience </a:t>
            </a:r>
            <a:endParaRPr lang="en-US" dirty="0">
              <a:solidFill>
                <a:schemeClr val="bg2"/>
              </a:solidFill>
            </a:endParaRPr>
          </a:p>
        </p:txBody>
      </p:sp>
      <p:sp>
        <p:nvSpPr>
          <p:cNvPr id="7" name="Title 6">
            <a:extLst>
              <a:ext uri="{FF2B5EF4-FFF2-40B4-BE49-F238E27FC236}">
                <a16:creationId xmlns:a16="http://schemas.microsoft.com/office/drawing/2014/main" id="{E694989D-ED7C-48D7-AA4E-37BF05A720CC}"/>
              </a:ext>
            </a:extLst>
          </p:cNvPr>
          <p:cNvSpPr>
            <a:spLocks noGrp="1"/>
          </p:cNvSpPr>
          <p:nvPr>
            <p:ph type="title"/>
          </p:nvPr>
        </p:nvSpPr>
        <p:spPr>
          <a:xfrm>
            <a:off x="539750" y="1209675"/>
            <a:ext cx="2422525" cy="1019175"/>
          </a:xfrm>
        </p:spPr>
        <p:txBody>
          <a:bodyPr/>
          <a:lstStyle/>
          <a:p>
            <a:r>
              <a:rPr lang="en-GB" dirty="0"/>
              <a:t>Partnering to </a:t>
            </a:r>
            <a:br>
              <a:rPr lang="en-GB" dirty="0"/>
            </a:br>
            <a:r>
              <a:rPr lang="en-GB" dirty="0"/>
              <a:t>help solve issues faster</a:t>
            </a:r>
            <a:endParaRPr lang="en-US" dirty="0"/>
          </a:p>
        </p:txBody>
      </p:sp>
      <p:pic>
        <p:nvPicPr>
          <p:cNvPr id="16" name="Graphic 15">
            <a:extLst>
              <a:ext uri="{FF2B5EF4-FFF2-40B4-BE49-F238E27FC236}">
                <a16:creationId xmlns:a16="http://schemas.microsoft.com/office/drawing/2014/main" id="{580686AF-1F3E-44ED-A017-4ADF2F0AA08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81432" y="1018013"/>
            <a:ext cx="607324" cy="607324"/>
          </a:xfrm>
          <a:prstGeom prst="rect">
            <a:avLst/>
          </a:prstGeom>
        </p:spPr>
      </p:pic>
      <p:pic>
        <p:nvPicPr>
          <p:cNvPr id="17" name="Picture 16">
            <a:extLst>
              <a:ext uri="{FF2B5EF4-FFF2-40B4-BE49-F238E27FC236}">
                <a16:creationId xmlns:a16="http://schemas.microsoft.com/office/drawing/2014/main" id="{89B4CB72-7E63-4F14-9F08-F9569F597B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81432" y="3562904"/>
            <a:ext cx="607324" cy="603892"/>
          </a:xfrm>
          <a:prstGeom prst="rect">
            <a:avLst/>
          </a:prstGeom>
        </p:spPr>
      </p:pic>
      <p:pic>
        <p:nvPicPr>
          <p:cNvPr id="2" name="Graphic 1">
            <a:extLst>
              <a:ext uri="{FF2B5EF4-FFF2-40B4-BE49-F238E27FC236}">
                <a16:creationId xmlns:a16="http://schemas.microsoft.com/office/drawing/2014/main" id="{ACCE89D5-0098-4489-8287-B95AC2237A5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81432" y="2289600"/>
            <a:ext cx="607324" cy="607324"/>
          </a:xfrm>
          <a:prstGeom prst="rect">
            <a:avLst/>
          </a:prstGeom>
        </p:spPr>
      </p:pic>
    </p:spTree>
    <p:extLst>
      <p:ext uri="{BB962C8B-B14F-4D97-AF65-F5344CB8AC3E}">
        <p14:creationId xmlns:p14="http://schemas.microsoft.com/office/powerpoint/2010/main" val="279019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46F14B-43B2-4415-A152-80DCF317E7B9}"/>
              </a:ext>
            </a:extLst>
          </p:cNvPr>
          <p:cNvSpPr>
            <a:spLocks noGrp="1"/>
          </p:cNvSpPr>
          <p:nvPr>
            <p:ph type="title"/>
          </p:nvPr>
        </p:nvSpPr>
        <p:spPr/>
        <p:txBody>
          <a:bodyPr/>
          <a:lstStyle/>
          <a:p>
            <a:pPr algn="ctr"/>
            <a:r>
              <a:rPr lang="en-US" dirty="0"/>
              <a:t>Solution Support Alliance Partners</a:t>
            </a:r>
          </a:p>
        </p:txBody>
      </p:sp>
      <p:graphicFrame>
        <p:nvGraphicFramePr>
          <p:cNvPr id="16" name="Table 15">
            <a:extLst>
              <a:ext uri="{FF2B5EF4-FFF2-40B4-BE49-F238E27FC236}">
                <a16:creationId xmlns:a16="http://schemas.microsoft.com/office/drawing/2014/main" id="{1F1EDAD5-63B4-4B4C-827D-29AFC335B71C}"/>
              </a:ext>
            </a:extLst>
          </p:cNvPr>
          <p:cNvGraphicFramePr>
            <a:graphicFrameLocks noGrp="1"/>
          </p:cNvGraphicFramePr>
          <p:nvPr>
            <p:extLst>
              <p:ext uri="{D42A27DB-BD31-4B8C-83A1-F6EECF244321}">
                <p14:modId xmlns:p14="http://schemas.microsoft.com/office/powerpoint/2010/main" val="3623564858"/>
              </p:ext>
            </p:extLst>
          </p:nvPr>
        </p:nvGraphicFramePr>
        <p:xfrm>
          <a:off x="3138985" y="1971052"/>
          <a:ext cx="4857570" cy="2090262"/>
        </p:xfrm>
        <a:graphic>
          <a:graphicData uri="http://schemas.openxmlformats.org/drawingml/2006/table">
            <a:tbl>
              <a:tblPr firstRow="1" firstCol="1" bandRow="1">
                <a:tableStyleId>{5C22544A-7EE6-4342-B048-85BDC9FD1C3A}</a:tableStyleId>
              </a:tblPr>
              <a:tblGrid>
                <a:gridCol w="1619190">
                  <a:extLst>
                    <a:ext uri="{9D8B030D-6E8A-4147-A177-3AD203B41FA5}">
                      <a16:colId xmlns:a16="http://schemas.microsoft.com/office/drawing/2014/main" val="20000"/>
                    </a:ext>
                  </a:extLst>
                </a:gridCol>
                <a:gridCol w="1619190">
                  <a:extLst>
                    <a:ext uri="{9D8B030D-6E8A-4147-A177-3AD203B41FA5}">
                      <a16:colId xmlns:a16="http://schemas.microsoft.com/office/drawing/2014/main" val="3188124072"/>
                    </a:ext>
                  </a:extLst>
                </a:gridCol>
                <a:gridCol w="1619190">
                  <a:extLst>
                    <a:ext uri="{9D8B030D-6E8A-4147-A177-3AD203B41FA5}">
                      <a16:colId xmlns:a16="http://schemas.microsoft.com/office/drawing/2014/main" val="20002"/>
                    </a:ext>
                  </a:extLst>
                </a:gridCol>
              </a:tblGrid>
              <a:tr h="348377">
                <a:tc>
                  <a:txBody>
                    <a:bodyPr/>
                    <a:lstStyle/>
                    <a:p>
                      <a:pPr algn="l"/>
                      <a:r>
                        <a:rPr lang="en-US" sz="1050" b="0" strike="noStrike" dirty="0">
                          <a:solidFill>
                            <a:schemeClr val="bg2"/>
                          </a:solidFill>
                          <a:latin typeface="+mj-lt"/>
                          <a:cs typeface="CiscoSansTT ExtraLight" panose="020B0303020201020303" pitchFamily="34" charset="0"/>
                        </a:rPr>
                        <a:t>Collaboration</a:t>
                      </a:r>
                    </a:p>
                  </a:txBody>
                  <a:tcPr marL="60087" marR="60087" marT="30043" marB="3004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15</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29</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8377">
                <a:tc>
                  <a:txBody>
                    <a:bodyPr/>
                    <a:lstStyle/>
                    <a:p>
                      <a:pPr algn="l"/>
                      <a:r>
                        <a:rPr lang="en-US" sz="1050" b="0" strike="noStrike" dirty="0">
                          <a:solidFill>
                            <a:schemeClr val="bg2"/>
                          </a:solidFill>
                          <a:latin typeface="+mj-lt"/>
                          <a:cs typeface="CiscoSansTT ExtraLight" panose="020B0303020201020303" pitchFamily="34" charset="0"/>
                        </a:rPr>
                        <a:t>Data center</a:t>
                      </a:r>
                    </a:p>
                  </a:txBody>
                  <a:tcPr marL="60087" marR="60087" marT="30043" marB="3004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49</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163</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837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u="none" strike="noStrike" cap="none" dirty="0">
                          <a:solidFill>
                            <a:schemeClr val="bg2"/>
                          </a:solidFill>
                          <a:latin typeface="+mn-lt"/>
                          <a:ea typeface="+mn-ea"/>
                          <a:cs typeface="CiscoSansTT ExtraLight" panose="020B0303020201020303" pitchFamily="34" charset="0"/>
                          <a:sym typeface="Arial"/>
                        </a:rPr>
                        <a:t>IoT</a:t>
                      </a:r>
                      <a:endParaRPr lang="en-US" sz="1050" b="0" dirty="0">
                        <a:solidFill>
                          <a:schemeClr val="bg2"/>
                        </a:solidFill>
                        <a:latin typeface="+mj-lt"/>
                        <a:cs typeface="CiscoSansTT ExtraLight" panose="020B0303020201020303" pitchFamily="34" charset="0"/>
                      </a:endParaRPr>
                    </a:p>
                  </a:txBody>
                  <a:tcPr marL="60087" marR="60087" marT="30043" marB="3004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69</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86</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8377">
                <a:tc>
                  <a:txBody>
                    <a:bodyPr/>
                    <a:lstStyle/>
                    <a:p>
                      <a:pPr algn="l"/>
                      <a:r>
                        <a:rPr lang="en-US" sz="1050" b="0" dirty="0">
                          <a:solidFill>
                            <a:schemeClr val="bg2"/>
                          </a:solidFill>
                          <a:latin typeface="+mj-lt"/>
                          <a:cs typeface="CiscoSansTT ExtraLight" panose="020B0303020201020303" pitchFamily="34" charset="0"/>
                        </a:rPr>
                        <a:t>Enterprise networking</a:t>
                      </a:r>
                    </a:p>
                  </a:txBody>
                  <a:tcPr marL="60087" marR="60087" marT="30043" marB="3004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6</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7</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8377">
                <a:tc>
                  <a:txBody>
                    <a:bodyPr/>
                    <a:lstStyle/>
                    <a:p>
                      <a:pPr algn="l"/>
                      <a:r>
                        <a:rPr lang="en-US" sz="1050" b="0" dirty="0">
                          <a:solidFill>
                            <a:schemeClr val="bg2"/>
                          </a:solidFill>
                          <a:latin typeface="+mj-lt"/>
                          <a:cs typeface="CiscoSansTT ExtraLight" panose="020B0303020201020303" pitchFamily="34" charset="0"/>
                        </a:rPr>
                        <a:t>Security</a:t>
                      </a:r>
                    </a:p>
                  </a:txBody>
                  <a:tcPr marL="60087" marR="60087" marT="30043" marB="3004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8</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10</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9180918"/>
                  </a:ext>
                </a:extLst>
              </a:tr>
              <a:tr h="348377">
                <a:tc>
                  <a:txBody>
                    <a:bodyPr/>
                    <a:lstStyle/>
                    <a:p>
                      <a:pPr algn="l"/>
                      <a:r>
                        <a:rPr lang="en-US" sz="1050" b="0" dirty="0">
                          <a:solidFill>
                            <a:schemeClr val="bg2"/>
                          </a:solidFill>
                          <a:latin typeface="+mj-lt"/>
                        </a:rPr>
                        <a:t>Service provider</a:t>
                      </a:r>
                    </a:p>
                  </a:txBody>
                  <a:tcPr marL="60087" marR="60087" marT="30043" marB="3004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11</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u="none" strike="noStrike" dirty="0">
                          <a:solidFill>
                            <a:schemeClr val="tx1"/>
                          </a:solidFill>
                          <a:effectLst/>
                          <a:latin typeface="+mn-lt"/>
                        </a:rPr>
                        <a:t>26</a:t>
                      </a:r>
                      <a:endParaRPr lang="en-US" sz="1200" b="0" i="0" u="none" strike="noStrike" dirty="0">
                        <a:solidFill>
                          <a:schemeClr val="tx1"/>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290277"/>
                  </a:ext>
                </a:extLst>
              </a:tr>
            </a:tbl>
          </a:graphicData>
        </a:graphic>
      </p:graphicFrame>
      <p:sp>
        <p:nvSpPr>
          <p:cNvPr id="17" name="Rounded Rectangle 14">
            <a:extLst>
              <a:ext uri="{FF2B5EF4-FFF2-40B4-BE49-F238E27FC236}">
                <a16:creationId xmlns:a16="http://schemas.microsoft.com/office/drawing/2014/main" id="{F36452B9-5CC6-9C4C-BF0E-7F07D0A7E2F4}"/>
              </a:ext>
            </a:extLst>
          </p:cNvPr>
          <p:cNvSpPr/>
          <p:nvPr/>
        </p:nvSpPr>
        <p:spPr>
          <a:xfrm>
            <a:off x="6389783" y="1663048"/>
            <a:ext cx="1622270" cy="308005"/>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CiscoSansTT ExtraLight"/>
                <a:ea typeface="+mn-ea"/>
                <a:cs typeface="+mn-cs"/>
                <a:sym typeface="Arial"/>
              </a:rPr>
              <a:t>Products</a:t>
            </a:r>
          </a:p>
        </p:txBody>
      </p:sp>
      <p:sp>
        <p:nvSpPr>
          <p:cNvPr id="18" name="Rounded Rectangle 18">
            <a:extLst>
              <a:ext uri="{FF2B5EF4-FFF2-40B4-BE49-F238E27FC236}">
                <a16:creationId xmlns:a16="http://schemas.microsoft.com/office/drawing/2014/main" id="{FB0EC132-8AF3-8045-A5F1-3F9019837DEE}"/>
              </a:ext>
            </a:extLst>
          </p:cNvPr>
          <p:cNvSpPr/>
          <p:nvPr/>
        </p:nvSpPr>
        <p:spPr>
          <a:xfrm>
            <a:off x="4756634" y="1663048"/>
            <a:ext cx="1622270" cy="308005"/>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CiscoSansTT ExtraLight"/>
                <a:ea typeface="+mn-ea"/>
                <a:cs typeface="+mn-cs"/>
                <a:sym typeface="Arial"/>
              </a:rPr>
              <a:t>Alliance Partners</a:t>
            </a:r>
          </a:p>
        </p:txBody>
      </p:sp>
      <p:sp>
        <p:nvSpPr>
          <p:cNvPr id="21" name="Rounded Rectangle 19">
            <a:extLst>
              <a:ext uri="{FF2B5EF4-FFF2-40B4-BE49-F238E27FC236}">
                <a16:creationId xmlns:a16="http://schemas.microsoft.com/office/drawing/2014/main" id="{E11EE669-CC54-BF41-8931-89B4D7EE8771}"/>
              </a:ext>
            </a:extLst>
          </p:cNvPr>
          <p:cNvSpPr/>
          <p:nvPr/>
        </p:nvSpPr>
        <p:spPr>
          <a:xfrm>
            <a:off x="3131236" y="1663048"/>
            <a:ext cx="1622268" cy="308005"/>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FFFFFF"/>
                </a:solidFill>
                <a:effectLst/>
                <a:uLnTx/>
                <a:uFillTx/>
                <a:latin typeface="CiscoSansTT ExtraLight"/>
                <a:ea typeface="+mn-ea"/>
                <a:cs typeface="+mn-cs"/>
                <a:sym typeface="Arial"/>
              </a:rPr>
              <a:t>Technology</a:t>
            </a:r>
          </a:p>
        </p:txBody>
      </p:sp>
      <p:sp>
        <p:nvSpPr>
          <p:cNvPr id="22" name="Rounded Rectangle 21">
            <a:extLst>
              <a:ext uri="{FF2B5EF4-FFF2-40B4-BE49-F238E27FC236}">
                <a16:creationId xmlns:a16="http://schemas.microsoft.com/office/drawing/2014/main" id="{DBC34CB8-CAD5-D84F-9C85-504596AC4A19}"/>
              </a:ext>
            </a:extLst>
          </p:cNvPr>
          <p:cNvSpPr/>
          <p:nvPr/>
        </p:nvSpPr>
        <p:spPr>
          <a:xfrm>
            <a:off x="825760" y="1971052"/>
            <a:ext cx="1999719" cy="1026000"/>
          </a:xfrm>
          <a:prstGeom prst="roundRect">
            <a:avLst>
              <a:gd name="adj" fmla="val 1774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100" normalizeH="0" baseline="0" noProof="0" dirty="0">
                <a:ln>
                  <a:noFill/>
                </a:ln>
                <a:solidFill>
                  <a:srgbClr val="FFFFFF"/>
                </a:solidFill>
                <a:effectLst/>
                <a:uLnTx/>
                <a:uFillTx/>
                <a:latin typeface="CiscoSansTT ExtraLight"/>
                <a:ea typeface="CiscoSansTT" charset="0"/>
                <a:cs typeface="CiscoSansTT" charset="0"/>
                <a:sym typeface="Arial"/>
              </a:rPr>
              <a:t>141</a:t>
            </a:r>
            <a:endParaRPr kumimoji="0" lang="en-US" sz="11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23" name="Rounded Rectangle 22">
            <a:extLst>
              <a:ext uri="{FF2B5EF4-FFF2-40B4-BE49-F238E27FC236}">
                <a16:creationId xmlns:a16="http://schemas.microsoft.com/office/drawing/2014/main" id="{38E563D1-2DBB-EE43-846E-E10F480E9DB9}"/>
              </a:ext>
            </a:extLst>
          </p:cNvPr>
          <p:cNvSpPr/>
          <p:nvPr/>
        </p:nvSpPr>
        <p:spPr>
          <a:xfrm>
            <a:off x="825760" y="3035314"/>
            <a:ext cx="1999719" cy="1026000"/>
          </a:xfrm>
          <a:prstGeom prst="roundRect">
            <a:avLst>
              <a:gd name="adj" fmla="val 1774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100" normalizeH="0" baseline="0" noProof="0" dirty="0">
                <a:ln>
                  <a:noFill/>
                </a:ln>
                <a:solidFill>
                  <a:srgbClr val="FFFFFF"/>
                </a:solidFill>
                <a:effectLst/>
                <a:uLnTx/>
                <a:uFillTx/>
                <a:latin typeface="CiscoSansTT ExtraLight"/>
                <a:ea typeface="CiscoSansTT" charset="0"/>
                <a:cs typeface="CiscoSansTT" charset="0"/>
                <a:sym typeface="Arial"/>
              </a:rPr>
              <a:t>299</a:t>
            </a:r>
            <a:endParaRPr kumimoji="0" lang="en-US" sz="10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24" name="TextBox 23">
            <a:extLst>
              <a:ext uri="{FF2B5EF4-FFF2-40B4-BE49-F238E27FC236}">
                <a16:creationId xmlns:a16="http://schemas.microsoft.com/office/drawing/2014/main" id="{ACB57C9B-5E33-9F42-9F24-CEDAB36EE351}"/>
              </a:ext>
            </a:extLst>
          </p:cNvPr>
          <p:cNvSpPr txBox="1"/>
          <p:nvPr/>
        </p:nvSpPr>
        <p:spPr>
          <a:xfrm>
            <a:off x="825761" y="2753162"/>
            <a:ext cx="1999718" cy="243890"/>
          </a:xfrm>
          <a:prstGeom prst="rect">
            <a:avLst/>
          </a:prstGeom>
          <a:noFill/>
        </p:spPr>
        <p:txBody>
          <a:bodyPr wrap="none" lIns="0" tIns="0" rIns="0" bIns="0" rtlCol="0">
            <a:noAutofit/>
          </a:bodyPr>
          <a:lstStyle/>
          <a:p>
            <a:pPr marL="0" marR="0" lvl="0" indent="0" algn="ctr" defTabSz="914400" rtl="0" eaLnBrk="1" fontAlgn="auto" latinLnBrk="0" hangingPunct="1">
              <a:lnSpc>
                <a:spcPct val="110000"/>
              </a:lnSpc>
              <a:spcBef>
                <a:spcPts val="0"/>
              </a:spcBef>
              <a:spcAft>
                <a:spcPts val="120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CiscoSansTT ExtraLight"/>
                <a:cs typeface="Arial"/>
                <a:sym typeface="Arial"/>
              </a:rPr>
              <a:t>Alliance Partners</a:t>
            </a:r>
          </a:p>
        </p:txBody>
      </p:sp>
      <p:sp>
        <p:nvSpPr>
          <p:cNvPr id="25" name="TextBox 24">
            <a:extLst>
              <a:ext uri="{FF2B5EF4-FFF2-40B4-BE49-F238E27FC236}">
                <a16:creationId xmlns:a16="http://schemas.microsoft.com/office/drawing/2014/main" id="{71403444-09AF-CE41-9CDD-8647E7DF61F3}"/>
              </a:ext>
            </a:extLst>
          </p:cNvPr>
          <p:cNvSpPr txBox="1"/>
          <p:nvPr/>
        </p:nvSpPr>
        <p:spPr>
          <a:xfrm>
            <a:off x="825761" y="3817424"/>
            <a:ext cx="1999718" cy="243890"/>
          </a:xfrm>
          <a:prstGeom prst="rect">
            <a:avLst/>
          </a:prstGeom>
          <a:noFill/>
        </p:spPr>
        <p:txBody>
          <a:bodyPr wrap="none" lIns="0" tIns="0" rIns="0" bIns="0" rtlCol="0">
            <a:noAutofit/>
          </a:bodyPr>
          <a:lstStyle/>
          <a:p>
            <a:pPr marL="0" marR="0" lvl="0" indent="0" algn="ctr" defTabSz="914400" rtl="0" eaLnBrk="1" fontAlgn="auto" latinLnBrk="0" hangingPunct="1">
              <a:lnSpc>
                <a:spcPct val="110000"/>
              </a:lnSpc>
              <a:spcBef>
                <a:spcPts val="0"/>
              </a:spcBef>
              <a:spcAft>
                <a:spcPts val="120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CiscoSansTT ExtraLight"/>
                <a:cs typeface="Arial"/>
                <a:sym typeface="Arial"/>
              </a:rPr>
              <a:t>Products</a:t>
            </a:r>
          </a:p>
        </p:txBody>
      </p:sp>
      <p:sp>
        <p:nvSpPr>
          <p:cNvPr id="5" name="TextBox 4">
            <a:extLst>
              <a:ext uri="{FF2B5EF4-FFF2-40B4-BE49-F238E27FC236}">
                <a16:creationId xmlns:a16="http://schemas.microsoft.com/office/drawing/2014/main" id="{2D43E735-EF4D-AE4F-BCB5-2D8D165E41A6}"/>
              </a:ext>
            </a:extLst>
          </p:cNvPr>
          <p:cNvSpPr txBox="1"/>
          <p:nvPr/>
        </p:nvSpPr>
        <p:spPr>
          <a:xfrm>
            <a:off x="7151681" y="4540251"/>
            <a:ext cx="1198880" cy="282440"/>
          </a:xfrm>
          <a:prstGeom prst="rect">
            <a:avLst/>
          </a:prstGeom>
          <a:noFill/>
        </p:spPr>
        <p:txBody>
          <a:bodyPr wrap="none" lIns="0" tIns="0" rIns="0" bIns="0" rtlCol="0">
            <a:noAutofit/>
          </a:bodyPr>
          <a:lstStyle/>
          <a:p>
            <a:pPr algn="l">
              <a:lnSpc>
                <a:spcPct val="110000"/>
              </a:lnSpc>
              <a:spcAft>
                <a:spcPts val="1200"/>
              </a:spcAft>
            </a:pPr>
            <a:r>
              <a:rPr lang="en-US" sz="1100" dirty="0">
                <a:solidFill>
                  <a:schemeClr val="tx1"/>
                </a:solidFill>
                <a:latin typeface="+mn-lt"/>
              </a:rPr>
              <a:t>As of 6.8.20</a:t>
            </a:r>
          </a:p>
        </p:txBody>
      </p:sp>
      <p:sp>
        <p:nvSpPr>
          <p:cNvPr id="6" name="TextBox 5">
            <a:extLst>
              <a:ext uri="{FF2B5EF4-FFF2-40B4-BE49-F238E27FC236}">
                <a16:creationId xmlns:a16="http://schemas.microsoft.com/office/drawing/2014/main" id="{BD06AC51-2941-A84C-A2E5-79B234579716}"/>
              </a:ext>
            </a:extLst>
          </p:cNvPr>
          <p:cNvSpPr txBox="1"/>
          <p:nvPr/>
        </p:nvSpPr>
        <p:spPr>
          <a:xfrm>
            <a:off x="2763520" y="4500880"/>
            <a:ext cx="0" cy="0"/>
          </a:xfrm>
          <a:prstGeom prst="rect">
            <a:avLst/>
          </a:prstGeom>
          <a:noFill/>
        </p:spPr>
        <p:txBody>
          <a:bodyPr wrap="none" lIns="0" tIns="0" rIns="0" bIns="0" rtlCol="0">
            <a:noAutofit/>
          </a:bodyPr>
          <a:lstStyle/>
          <a:p>
            <a:pPr algn="l">
              <a:lnSpc>
                <a:spcPct val="110000"/>
              </a:lnSpc>
              <a:spcAft>
                <a:spcPts val="1200"/>
              </a:spcAft>
            </a:pPr>
            <a:endParaRPr lang="en-US" sz="1100" dirty="0" err="1">
              <a:solidFill>
                <a:schemeClr val="tx1"/>
              </a:solidFill>
              <a:latin typeface="+mn-lt"/>
            </a:endParaRPr>
          </a:p>
        </p:txBody>
      </p:sp>
    </p:spTree>
    <p:extLst>
      <p:ext uri="{BB962C8B-B14F-4D97-AF65-F5344CB8AC3E}">
        <p14:creationId xmlns:p14="http://schemas.microsoft.com/office/powerpoint/2010/main" val="24654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FB182FC4-844A-5446-9E48-DFF813B19E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8" name="Google Shape;969;p196">
            <a:extLst>
              <a:ext uri="{FF2B5EF4-FFF2-40B4-BE49-F238E27FC236}">
                <a16:creationId xmlns:a16="http://schemas.microsoft.com/office/drawing/2014/main" id="{8D567C61-A725-8F49-805B-7F29B7816B73}"/>
              </a:ext>
            </a:extLst>
          </p:cNvPr>
          <p:cNvSpPr/>
          <p:nvPr/>
        </p:nvSpPr>
        <p:spPr>
          <a:xfrm rot="5400000">
            <a:off x="2000250" y="-2000250"/>
            <a:ext cx="5143500" cy="9144000"/>
          </a:xfrm>
          <a:prstGeom prst="rect">
            <a:avLst/>
          </a:prstGeom>
          <a:gradFill flip="none" rotWithShape="1">
            <a:gsLst>
              <a:gs pos="19000">
                <a:srgbClr val="0D274D">
                  <a:alpha val="0"/>
                </a:srgbClr>
              </a:gs>
              <a:gs pos="100000">
                <a:srgbClr val="0D274D">
                  <a:alpha val="87000"/>
                </a:srgbClr>
              </a:gs>
            </a:gsLst>
            <a:lin ang="3600000" scaled="0"/>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40B4304E-C963-F649-8D57-76C59067799E}"/>
              </a:ext>
            </a:extLst>
          </p:cNvPr>
          <p:cNvSpPr>
            <a:spLocks noGrp="1"/>
          </p:cNvSpPr>
          <p:nvPr>
            <p:ph type="body" sz="quarter" idx="10"/>
          </p:nvPr>
        </p:nvSpPr>
        <p:spPr>
          <a:xfrm>
            <a:off x="1209676" y="3241675"/>
            <a:ext cx="3362325" cy="438150"/>
          </a:xfrm>
        </p:spPr>
        <p:txBody>
          <a:bodyPr>
            <a:noAutofit/>
          </a:bodyPr>
          <a:lstStyle/>
          <a:p>
            <a:r>
              <a:rPr lang="en-US" sz="900" b="0" dirty="0">
                <a:latin typeface="+mn-lt"/>
                <a:cs typeface="CiscoSansTT Light" panose="020B0503020201020303" pitchFamily="34" charset="0"/>
                <a:sym typeface="Helvetica Neue"/>
              </a:rPr>
              <a:t>Source: IDC Business Study for Cisco Services</a:t>
            </a:r>
            <a:br>
              <a:rPr lang="en-US" sz="900" b="0" dirty="0">
                <a:latin typeface="+mn-lt"/>
                <a:cs typeface="CiscoSansTT Light" panose="020B0503020201020303" pitchFamily="34" charset="0"/>
                <a:sym typeface="Helvetica Neue"/>
              </a:rPr>
            </a:br>
            <a:r>
              <a:rPr lang="en-US" sz="900" b="0" dirty="0">
                <a:latin typeface="+mn-lt"/>
                <a:cs typeface="CiscoSansTT Light" panose="020B0503020201020303" pitchFamily="34" charset="0"/>
              </a:rPr>
              <a:t>Read the </a:t>
            </a:r>
            <a:r>
              <a:rPr lang="en-US" sz="900" b="0" dirty="0">
                <a:latin typeface="+mn-lt"/>
                <a:cs typeface="CiscoSansTT Light" panose="020B0503020201020303" pitchFamily="34" charset="0"/>
                <a:hlinkClick r:id="rId3">
                  <a:extLst>
                    <a:ext uri="{A12FA001-AC4F-418D-AE19-62706E023703}">
                      <ahyp:hlinkClr xmlns:ahyp="http://schemas.microsoft.com/office/drawing/2018/hyperlinkcolor" val="tx"/>
                    </a:ext>
                  </a:extLst>
                </a:hlinkClick>
              </a:rPr>
              <a:t>full report</a:t>
            </a:r>
            <a:r>
              <a:rPr lang="en-US" sz="900" b="0" dirty="0">
                <a:latin typeface="+mn-lt"/>
                <a:cs typeface="CiscoSansTT Light" panose="020B0503020201020303" pitchFamily="34" charset="0"/>
              </a:rPr>
              <a:t> and </a:t>
            </a:r>
            <a:r>
              <a:rPr lang="en-US" sz="900" b="0" dirty="0">
                <a:latin typeface="+mn-lt"/>
                <a:cs typeface="CiscoSansTT Light" panose="020B0503020201020303" pitchFamily="34" charset="0"/>
                <a:hlinkClick r:id="rId4">
                  <a:extLst>
                    <a:ext uri="{A12FA001-AC4F-418D-AE19-62706E023703}">
                      <ahyp:hlinkClr xmlns:ahyp="http://schemas.microsoft.com/office/drawing/2018/hyperlinkcolor" val="tx"/>
                    </a:ext>
                  </a:extLst>
                </a:hlinkClick>
              </a:rPr>
              <a:t>executive summary</a:t>
            </a:r>
            <a:endParaRPr lang="en-US" sz="900" b="0" dirty="0">
              <a:latin typeface="+mn-lt"/>
              <a:cs typeface="CiscoSansTT Light" panose="020B0503020201020303" pitchFamily="34" charset="0"/>
              <a:sym typeface="Helvetica Neue"/>
            </a:endParaRPr>
          </a:p>
        </p:txBody>
      </p:sp>
      <p:sp>
        <p:nvSpPr>
          <p:cNvPr id="6" name="Text Placeholder 5">
            <a:extLst>
              <a:ext uri="{FF2B5EF4-FFF2-40B4-BE49-F238E27FC236}">
                <a16:creationId xmlns:a16="http://schemas.microsoft.com/office/drawing/2014/main" id="{A9625FC4-F4D9-8D4C-9238-427B45AE27CE}"/>
              </a:ext>
            </a:extLst>
          </p:cNvPr>
          <p:cNvSpPr>
            <a:spLocks noGrp="1"/>
          </p:cNvSpPr>
          <p:nvPr>
            <p:ph type="body" sz="quarter" idx="12"/>
          </p:nvPr>
        </p:nvSpPr>
        <p:spPr>
          <a:xfrm>
            <a:off x="1209675" y="1209675"/>
            <a:ext cx="3362325" cy="1714322"/>
          </a:xfrm>
        </p:spPr>
        <p:txBody>
          <a:bodyPr>
            <a:noAutofit/>
          </a:bodyPr>
          <a:lstStyle/>
          <a:p>
            <a:r>
              <a:rPr lang="en-US" dirty="0">
                <a:sym typeface="Helvetica Neue Light"/>
              </a:rPr>
              <a:t>Cisco’s expertise has improved our network </a:t>
            </a:r>
            <a:br>
              <a:rPr lang="en-US" dirty="0">
                <a:sym typeface="Helvetica Neue Light"/>
              </a:rPr>
            </a:br>
            <a:r>
              <a:rPr lang="en-US" dirty="0">
                <a:sym typeface="Helvetica Neue Light"/>
              </a:rPr>
              <a:t>and security designs and </a:t>
            </a:r>
            <a:br>
              <a:rPr lang="en-US" dirty="0">
                <a:sym typeface="Helvetica Neue Light"/>
              </a:rPr>
            </a:br>
            <a:r>
              <a:rPr lang="en-US" dirty="0">
                <a:sym typeface="Helvetica Neue Light"/>
              </a:rPr>
              <a:t>this translates into improved operations</a:t>
            </a:r>
          </a:p>
        </p:txBody>
      </p:sp>
      <p:sp>
        <p:nvSpPr>
          <p:cNvPr id="12" name="Google Shape;55;p13">
            <a:extLst>
              <a:ext uri="{FF2B5EF4-FFF2-40B4-BE49-F238E27FC236}">
                <a16:creationId xmlns:a16="http://schemas.microsoft.com/office/drawing/2014/main" id="{F0EE83D8-AE96-4DBB-8614-3F1AE07C35AB}"/>
              </a:ext>
            </a:extLst>
          </p:cNvPr>
          <p:cNvSpPr>
            <a:spLocks noChangeAspect="1"/>
          </p:cNvSpPr>
          <p:nvPr/>
        </p:nvSpPr>
        <p:spPr>
          <a:xfrm>
            <a:off x="683996" y="1209675"/>
            <a:ext cx="410332" cy="323182"/>
          </a:xfrm>
          <a:custGeom>
            <a:avLst/>
            <a:gdLst/>
            <a:ahLst/>
            <a:cxnLst/>
            <a:rect l="l" t="t" r="r" b="b"/>
            <a:pathLst>
              <a:path w="251906" h="198404" extrusionOk="0">
                <a:moveTo>
                  <a:pt x="81739" y="0"/>
                </a:moveTo>
                <a:cubicBezTo>
                  <a:pt x="63905" y="5945"/>
                  <a:pt x="46814" y="15605"/>
                  <a:pt x="33439" y="28980"/>
                </a:cubicBezTo>
                <a:cubicBezTo>
                  <a:pt x="21549" y="40127"/>
                  <a:pt x="12632" y="54245"/>
                  <a:pt x="7431" y="69850"/>
                </a:cubicBezTo>
                <a:cubicBezTo>
                  <a:pt x="2229" y="90656"/>
                  <a:pt x="0" y="111463"/>
                  <a:pt x="743" y="133012"/>
                </a:cubicBezTo>
                <a:lnTo>
                  <a:pt x="743" y="198404"/>
                </a:lnTo>
                <a:lnTo>
                  <a:pt x="91399" y="198404"/>
                </a:lnTo>
                <a:lnTo>
                  <a:pt x="92143" y="107004"/>
                </a:lnTo>
                <a:lnTo>
                  <a:pt x="47557" y="107004"/>
                </a:lnTo>
                <a:cubicBezTo>
                  <a:pt x="47557" y="91399"/>
                  <a:pt x="52016" y="76538"/>
                  <a:pt x="60190" y="63162"/>
                </a:cubicBezTo>
                <a:cubicBezTo>
                  <a:pt x="70593" y="51273"/>
                  <a:pt x="83969" y="42356"/>
                  <a:pt x="99573" y="37897"/>
                </a:cubicBezTo>
                <a:lnTo>
                  <a:pt x="81739" y="0"/>
                </a:lnTo>
                <a:close/>
                <a:moveTo>
                  <a:pt x="234072" y="0"/>
                </a:moveTo>
                <a:cubicBezTo>
                  <a:pt x="216238" y="5945"/>
                  <a:pt x="199890" y="15605"/>
                  <a:pt x="186514" y="28237"/>
                </a:cubicBezTo>
                <a:cubicBezTo>
                  <a:pt x="173882" y="40127"/>
                  <a:pt x="164965" y="54245"/>
                  <a:pt x="160506" y="69850"/>
                </a:cubicBezTo>
                <a:cubicBezTo>
                  <a:pt x="154562" y="90656"/>
                  <a:pt x="152332" y="111463"/>
                  <a:pt x="153075" y="133012"/>
                </a:cubicBezTo>
                <a:lnTo>
                  <a:pt x="153075" y="198404"/>
                </a:lnTo>
                <a:lnTo>
                  <a:pt x="245218" y="198404"/>
                </a:lnTo>
                <a:lnTo>
                  <a:pt x="244475" y="106261"/>
                </a:lnTo>
                <a:lnTo>
                  <a:pt x="200633" y="106261"/>
                </a:lnTo>
                <a:cubicBezTo>
                  <a:pt x="199890" y="91399"/>
                  <a:pt x="204348" y="75795"/>
                  <a:pt x="213265" y="63162"/>
                </a:cubicBezTo>
                <a:cubicBezTo>
                  <a:pt x="222925" y="50530"/>
                  <a:pt x="237044" y="41613"/>
                  <a:pt x="251906" y="37897"/>
                </a:cubicBezTo>
                <a:lnTo>
                  <a:pt x="234072"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iscoSansTT Light" panose="020B0503020201020303" pitchFamily="34" charset="0"/>
              <a:cs typeface="CiscoSansTT Light" panose="020B0503020201020303" pitchFamily="34" charset="0"/>
            </a:endParaRPr>
          </a:p>
        </p:txBody>
      </p:sp>
    </p:spTree>
    <p:extLst>
      <p:ext uri="{BB962C8B-B14F-4D97-AF65-F5344CB8AC3E}">
        <p14:creationId xmlns:p14="http://schemas.microsoft.com/office/powerpoint/2010/main" val="30337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48538-8AFC-824B-99E3-27A5A6E687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8" b="-2822"/>
          <a:stretch/>
        </p:blipFill>
        <p:spPr>
          <a:xfrm>
            <a:off x="0" y="0"/>
            <a:ext cx="9144000" cy="5292090"/>
          </a:xfrm>
          <a:prstGeom prst="rect">
            <a:avLst/>
          </a:prstGeom>
        </p:spPr>
      </p:pic>
      <p:sp>
        <p:nvSpPr>
          <p:cNvPr id="8" name="Google Shape;969;p196">
            <a:extLst>
              <a:ext uri="{FF2B5EF4-FFF2-40B4-BE49-F238E27FC236}">
                <a16:creationId xmlns:a16="http://schemas.microsoft.com/office/drawing/2014/main" id="{8D567C61-A725-8F49-805B-7F29B7816B73}"/>
              </a:ext>
            </a:extLst>
          </p:cNvPr>
          <p:cNvSpPr/>
          <p:nvPr/>
        </p:nvSpPr>
        <p:spPr>
          <a:xfrm rot="5400000">
            <a:off x="2000250" y="-2000250"/>
            <a:ext cx="5143500" cy="9144000"/>
          </a:xfrm>
          <a:prstGeom prst="rect">
            <a:avLst/>
          </a:prstGeom>
          <a:gradFill flip="none" rotWithShape="1">
            <a:gsLst>
              <a:gs pos="19000">
                <a:srgbClr val="0D274D">
                  <a:alpha val="0"/>
                </a:srgbClr>
              </a:gs>
              <a:gs pos="100000">
                <a:srgbClr val="0D274D">
                  <a:alpha val="87000"/>
                </a:srgbClr>
              </a:gs>
            </a:gsLst>
            <a:lin ang="3600000" scaled="0"/>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Text Placeholder 3">
            <a:extLst>
              <a:ext uri="{FF2B5EF4-FFF2-40B4-BE49-F238E27FC236}">
                <a16:creationId xmlns:a16="http://schemas.microsoft.com/office/drawing/2014/main" id="{3936BBB8-8A4A-3848-8B7D-082B0704000A}"/>
              </a:ext>
            </a:extLst>
          </p:cNvPr>
          <p:cNvSpPr>
            <a:spLocks noGrp="1"/>
          </p:cNvSpPr>
          <p:nvPr>
            <p:ph type="body" sz="quarter" idx="10"/>
          </p:nvPr>
        </p:nvSpPr>
        <p:spPr>
          <a:xfrm>
            <a:off x="1209676" y="3241675"/>
            <a:ext cx="3333091" cy="488949"/>
          </a:xfrm>
        </p:spPr>
        <p:txBody>
          <a:bodyPr lIns="0" tIns="0" rIns="0" bIns="0" anchor="t" anchorCtr="0">
            <a:noAutofit/>
          </a:bodyPr>
          <a:lstStyle/>
          <a:p>
            <a:r>
              <a:rPr lang="en-US" sz="900" b="0" dirty="0">
                <a:latin typeface="+mn-lt"/>
                <a:cs typeface="CiscoSansTT Light" panose="020B0503020201020303" pitchFamily="34" charset="0"/>
                <a:sym typeface="Helvetica Neue"/>
              </a:rPr>
              <a:t>Source: IDC Business Study for Cisco Services</a:t>
            </a:r>
            <a:br>
              <a:rPr lang="en-US" sz="900" b="0" dirty="0">
                <a:latin typeface="+mn-lt"/>
                <a:cs typeface="CiscoSansTT Light" panose="020B0503020201020303" pitchFamily="34" charset="0"/>
                <a:sym typeface="Helvetica Neue"/>
              </a:rPr>
            </a:br>
            <a:r>
              <a:rPr lang="en-US" sz="900" b="0" dirty="0">
                <a:latin typeface="+mn-lt"/>
                <a:cs typeface="CiscoSansTT Light" panose="020B0503020201020303" pitchFamily="34" charset="0"/>
              </a:rPr>
              <a:t>Read the </a:t>
            </a:r>
            <a:r>
              <a:rPr lang="en-US" sz="900" b="0" dirty="0">
                <a:latin typeface="+mn-lt"/>
                <a:cs typeface="CiscoSansTT Light" panose="020B0503020201020303" pitchFamily="34" charset="0"/>
                <a:hlinkClick r:id="rId3">
                  <a:extLst>
                    <a:ext uri="{A12FA001-AC4F-418D-AE19-62706E023703}">
                      <ahyp:hlinkClr xmlns:ahyp="http://schemas.microsoft.com/office/drawing/2018/hyperlinkcolor" val="tx"/>
                    </a:ext>
                  </a:extLst>
                </a:hlinkClick>
              </a:rPr>
              <a:t>full report</a:t>
            </a:r>
            <a:r>
              <a:rPr lang="en-US" sz="900" b="0" dirty="0">
                <a:latin typeface="+mn-lt"/>
                <a:cs typeface="CiscoSansTT Light" panose="020B0503020201020303" pitchFamily="34" charset="0"/>
              </a:rPr>
              <a:t> and </a:t>
            </a:r>
            <a:r>
              <a:rPr lang="en-US" sz="900" b="0" dirty="0">
                <a:latin typeface="+mn-lt"/>
                <a:cs typeface="CiscoSansTT Light" panose="020B0503020201020303" pitchFamily="34" charset="0"/>
                <a:hlinkClick r:id="rId4">
                  <a:extLst>
                    <a:ext uri="{A12FA001-AC4F-418D-AE19-62706E023703}">
                      <ahyp:hlinkClr xmlns:ahyp="http://schemas.microsoft.com/office/drawing/2018/hyperlinkcolor" val="tx"/>
                    </a:ext>
                  </a:extLst>
                </a:hlinkClick>
              </a:rPr>
              <a:t>executive summary</a:t>
            </a:r>
          </a:p>
          <a:p>
            <a:endParaRPr lang="en-US" sz="900" b="0" dirty="0">
              <a:latin typeface="+mn-lt"/>
              <a:cs typeface="CiscoSansTT Light" panose="020B0503020201020303" pitchFamily="34" charset="0"/>
              <a:sym typeface="Helvetica Neue"/>
            </a:endParaRPr>
          </a:p>
          <a:p>
            <a:endParaRPr lang="en-US" sz="900" b="0" dirty="0">
              <a:latin typeface="+mn-lt"/>
              <a:cs typeface="CiscoSansTT Light" panose="020B0503020201020303" pitchFamily="34" charset="0"/>
            </a:endParaRPr>
          </a:p>
        </p:txBody>
      </p:sp>
      <p:sp>
        <p:nvSpPr>
          <p:cNvPr id="13" name="Text Placeholder 5">
            <a:extLst>
              <a:ext uri="{FF2B5EF4-FFF2-40B4-BE49-F238E27FC236}">
                <a16:creationId xmlns:a16="http://schemas.microsoft.com/office/drawing/2014/main" id="{6C20E930-A19D-4247-84C0-E8BC2334AABD}"/>
              </a:ext>
            </a:extLst>
          </p:cNvPr>
          <p:cNvSpPr txBox="1">
            <a:spLocks/>
          </p:cNvSpPr>
          <p:nvPr/>
        </p:nvSpPr>
        <p:spPr>
          <a:xfrm>
            <a:off x="1216684" y="1209675"/>
            <a:ext cx="3355316" cy="1682750"/>
          </a:xfrm>
          <a:prstGeom prst="rect">
            <a:avLst/>
          </a:prstGeom>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chemeClr val="bg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ym typeface="Helvetica Neue Light"/>
              </a:rPr>
              <a:t>Cisco Solution Support helps us respond quickly, getting us the right resources to resolve problems</a:t>
            </a:r>
            <a:endParaRPr lang="en-US" sz="2400" dirty="0"/>
          </a:p>
          <a:p>
            <a:endParaRPr lang="en-US" dirty="0"/>
          </a:p>
        </p:txBody>
      </p:sp>
      <p:sp>
        <p:nvSpPr>
          <p:cNvPr id="10" name="Google Shape;55;p13">
            <a:extLst>
              <a:ext uri="{FF2B5EF4-FFF2-40B4-BE49-F238E27FC236}">
                <a16:creationId xmlns:a16="http://schemas.microsoft.com/office/drawing/2014/main" id="{AC1F5257-0F59-4C2C-9914-61B327DE23C9}"/>
              </a:ext>
            </a:extLst>
          </p:cNvPr>
          <p:cNvSpPr>
            <a:spLocks noChangeAspect="1"/>
          </p:cNvSpPr>
          <p:nvPr/>
        </p:nvSpPr>
        <p:spPr>
          <a:xfrm>
            <a:off x="683996" y="1209675"/>
            <a:ext cx="410332" cy="323182"/>
          </a:xfrm>
          <a:custGeom>
            <a:avLst/>
            <a:gdLst/>
            <a:ahLst/>
            <a:cxnLst/>
            <a:rect l="l" t="t" r="r" b="b"/>
            <a:pathLst>
              <a:path w="251906" h="198404" extrusionOk="0">
                <a:moveTo>
                  <a:pt x="81739" y="0"/>
                </a:moveTo>
                <a:cubicBezTo>
                  <a:pt x="63905" y="5945"/>
                  <a:pt x="46814" y="15605"/>
                  <a:pt x="33439" y="28980"/>
                </a:cubicBezTo>
                <a:cubicBezTo>
                  <a:pt x="21549" y="40127"/>
                  <a:pt x="12632" y="54245"/>
                  <a:pt x="7431" y="69850"/>
                </a:cubicBezTo>
                <a:cubicBezTo>
                  <a:pt x="2229" y="90656"/>
                  <a:pt x="0" y="111463"/>
                  <a:pt x="743" y="133012"/>
                </a:cubicBezTo>
                <a:lnTo>
                  <a:pt x="743" y="198404"/>
                </a:lnTo>
                <a:lnTo>
                  <a:pt x="91399" y="198404"/>
                </a:lnTo>
                <a:lnTo>
                  <a:pt x="92143" y="107004"/>
                </a:lnTo>
                <a:lnTo>
                  <a:pt x="47557" y="107004"/>
                </a:lnTo>
                <a:cubicBezTo>
                  <a:pt x="47557" y="91399"/>
                  <a:pt x="52016" y="76538"/>
                  <a:pt x="60190" y="63162"/>
                </a:cubicBezTo>
                <a:cubicBezTo>
                  <a:pt x="70593" y="51273"/>
                  <a:pt x="83969" y="42356"/>
                  <a:pt x="99573" y="37897"/>
                </a:cubicBezTo>
                <a:lnTo>
                  <a:pt x="81739" y="0"/>
                </a:lnTo>
                <a:close/>
                <a:moveTo>
                  <a:pt x="234072" y="0"/>
                </a:moveTo>
                <a:cubicBezTo>
                  <a:pt x="216238" y="5945"/>
                  <a:pt x="199890" y="15605"/>
                  <a:pt x="186514" y="28237"/>
                </a:cubicBezTo>
                <a:cubicBezTo>
                  <a:pt x="173882" y="40127"/>
                  <a:pt x="164965" y="54245"/>
                  <a:pt x="160506" y="69850"/>
                </a:cubicBezTo>
                <a:cubicBezTo>
                  <a:pt x="154562" y="90656"/>
                  <a:pt x="152332" y="111463"/>
                  <a:pt x="153075" y="133012"/>
                </a:cubicBezTo>
                <a:lnTo>
                  <a:pt x="153075" y="198404"/>
                </a:lnTo>
                <a:lnTo>
                  <a:pt x="245218" y="198404"/>
                </a:lnTo>
                <a:lnTo>
                  <a:pt x="244475" y="106261"/>
                </a:lnTo>
                <a:lnTo>
                  <a:pt x="200633" y="106261"/>
                </a:lnTo>
                <a:cubicBezTo>
                  <a:pt x="199890" y="91399"/>
                  <a:pt x="204348" y="75795"/>
                  <a:pt x="213265" y="63162"/>
                </a:cubicBezTo>
                <a:cubicBezTo>
                  <a:pt x="222925" y="50530"/>
                  <a:pt x="237044" y="41613"/>
                  <a:pt x="251906" y="37897"/>
                </a:cubicBezTo>
                <a:lnTo>
                  <a:pt x="234072"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iscoSansTT Light" panose="020B0503020201020303" pitchFamily="34" charset="0"/>
              <a:cs typeface="CiscoSansTT Light" panose="020B0503020201020303" pitchFamily="34" charset="0"/>
            </a:endParaRPr>
          </a:p>
        </p:txBody>
      </p:sp>
    </p:spTree>
    <p:extLst>
      <p:ext uri="{BB962C8B-B14F-4D97-AF65-F5344CB8AC3E}">
        <p14:creationId xmlns:p14="http://schemas.microsoft.com/office/powerpoint/2010/main" val="331102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0670B8-742D-1444-9972-B3C97CC8F81D}"/>
              </a:ext>
            </a:extLst>
          </p:cNvPr>
          <p:cNvSpPr txBox="1"/>
          <p:nvPr/>
        </p:nvSpPr>
        <p:spPr>
          <a:xfrm>
            <a:off x="11234057" y="2438400"/>
            <a:ext cx="0" cy="0"/>
          </a:xfrm>
          <a:prstGeom prst="rect">
            <a:avLst/>
          </a:prstGeom>
          <a:noFill/>
        </p:spPr>
        <p:txBody>
          <a:bodyPr wrap="none" lIns="0" tIns="0" rIns="0" bIns="0" rtlCol="0">
            <a:noAutofit/>
          </a:bodyPr>
          <a:lstStyle/>
          <a:p>
            <a:pPr algn="l"/>
            <a:endParaRPr lang="en-US" sz="1100" dirty="0">
              <a:solidFill>
                <a:schemeClr val="tx1"/>
              </a:solidFill>
              <a:latin typeface="+mn-lt"/>
            </a:endParaRPr>
          </a:p>
        </p:txBody>
      </p:sp>
      <p:sp>
        <p:nvSpPr>
          <p:cNvPr id="13" name="Text Placeholder 5">
            <a:extLst>
              <a:ext uri="{FF2B5EF4-FFF2-40B4-BE49-F238E27FC236}">
                <a16:creationId xmlns:a16="http://schemas.microsoft.com/office/drawing/2014/main" id="{D2ED0EE5-056C-3041-A01C-4301A570C811}"/>
              </a:ext>
            </a:extLst>
          </p:cNvPr>
          <p:cNvSpPr txBox="1">
            <a:spLocks/>
          </p:cNvSpPr>
          <p:nvPr/>
        </p:nvSpPr>
        <p:spPr>
          <a:xfrm>
            <a:off x="1216684" y="1209675"/>
            <a:ext cx="3650591" cy="1863709"/>
          </a:xfrm>
          <a:prstGeom prst="rect">
            <a:avLst/>
          </a:prstGeom>
        </p:spPr>
        <p:txBody>
          <a:bodyPr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chemeClr val="bg1"/>
                </a:solidFill>
                <a:latin typeface="CiscoSansTT ExtraLight" panose="020B0303020201020303" pitchFamily="34" charset="0"/>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ea typeface="Helvetica Neue Light"/>
                <a:sym typeface="Helvetica Neue Light"/>
              </a:rPr>
              <a:t>The benefit for our IT team is a combination </a:t>
            </a:r>
            <a:br>
              <a:rPr lang="en-US" sz="2400" dirty="0">
                <a:ea typeface="Helvetica Neue Light"/>
                <a:sym typeface="Helvetica Neue Light"/>
              </a:rPr>
            </a:br>
            <a:r>
              <a:rPr lang="en-US" sz="2400" dirty="0">
                <a:ea typeface="Helvetica Neue Light"/>
                <a:sym typeface="Helvetica Neue Light"/>
              </a:rPr>
              <a:t>of the knowledge gained and the extra time to apply that knowledge</a:t>
            </a:r>
          </a:p>
          <a:p>
            <a:endParaRPr lang="en-US" dirty="0"/>
          </a:p>
        </p:txBody>
      </p:sp>
      <p:sp>
        <p:nvSpPr>
          <p:cNvPr id="17" name="Text Placeholder 3">
            <a:extLst>
              <a:ext uri="{FF2B5EF4-FFF2-40B4-BE49-F238E27FC236}">
                <a16:creationId xmlns:a16="http://schemas.microsoft.com/office/drawing/2014/main" id="{B41A7C87-DD7F-6946-903C-A7944C36632A}"/>
              </a:ext>
            </a:extLst>
          </p:cNvPr>
          <p:cNvSpPr>
            <a:spLocks noGrp="1"/>
          </p:cNvSpPr>
          <p:nvPr>
            <p:ph type="body" sz="quarter" idx="10"/>
          </p:nvPr>
        </p:nvSpPr>
        <p:spPr>
          <a:xfrm>
            <a:off x="1209676" y="3241675"/>
            <a:ext cx="3355316" cy="419100"/>
          </a:xfrm>
        </p:spPr>
        <p:txBody>
          <a:bodyPr anchor="t" anchorCtr="0">
            <a:noAutofit/>
          </a:bodyPr>
          <a:lstStyle/>
          <a:p>
            <a:r>
              <a:rPr lang="en-US" sz="900" b="0" dirty="0">
                <a:latin typeface="+mn-lt"/>
                <a:cs typeface="CiscoSansTT Light" panose="020B0503020201020303" pitchFamily="34" charset="0"/>
                <a:sym typeface="Helvetica Neue"/>
              </a:rPr>
              <a:t>Source: IDC Business Study for Cisco Services</a:t>
            </a:r>
            <a:br>
              <a:rPr lang="en-US" sz="900" b="0" dirty="0">
                <a:latin typeface="+mn-lt"/>
                <a:cs typeface="CiscoSansTT Light" panose="020B0503020201020303" pitchFamily="34" charset="0"/>
                <a:sym typeface="Helvetica Neue"/>
              </a:rPr>
            </a:br>
            <a:r>
              <a:rPr lang="en-US" sz="900" b="0" dirty="0">
                <a:latin typeface="+mn-lt"/>
                <a:cs typeface="CiscoSansTT Light" panose="020B0503020201020303" pitchFamily="34" charset="0"/>
              </a:rPr>
              <a:t>Read the </a:t>
            </a:r>
            <a:r>
              <a:rPr lang="en-US" sz="900" b="0" dirty="0">
                <a:latin typeface="+mn-lt"/>
                <a:cs typeface="CiscoSansTT Light" panose="020B0503020201020303" pitchFamily="34" charset="0"/>
                <a:hlinkClick r:id="rId2">
                  <a:extLst>
                    <a:ext uri="{A12FA001-AC4F-418D-AE19-62706E023703}">
                      <ahyp:hlinkClr xmlns:ahyp="http://schemas.microsoft.com/office/drawing/2018/hyperlinkcolor" val="tx"/>
                    </a:ext>
                  </a:extLst>
                </a:hlinkClick>
              </a:rPr>
              <a:t>full report</a:t>
            </a:r>
            <a:r>
              <a:rPr lang="en-US" sz="900" b="0" dirty="0">
                <a:latin typeface="+mn-lt"/>
                <a:cs typeface="CiscoSansTT Light" panose="020B0503020201020303" pitchFamily="34" charset="0"/>
              </a:rPr>
              <a:t> and </a:t>
            </a:r>
            <a:r>
              <a:rPr lang="en-US" sz="900" b="0" dirty="0">
                <a:latin typeface="+mn-lt"/>
                <a:cs typeface="CiscoSansTT Light" panose="020B0503020201020303" pitchFamily="34" charset="0"/>
                <a:hlinkClick r:id="rId3">
                  <a:extLst>
                    <a:ext uri="{A12FA001-AC4F-418D-AE19-62706E023703}">
                      <ahyp:hlinkClr xmlns:ahyp="http://schemas.microsoft.com/office/drawing/2018/hyperlinkcolor" val="tx"/>
                    </a:ext>
                  </a:extLst>
                </a:hlinkClick>
              </a:rPr>
              <a:t>executive summary</a:t>
            </a:r>
          </a:p>
          <a:p>
            <a:endParaRPr lang="en-US" sz="900" b="0" dirty="0">
              <a:latin typeface="+mn-lt"/>
              <a:cs typeface="CiscoSansTT Light" panose="020B0503020201020303" pitchFamily="34" charset="0"/>
              <a:sym typeface="Helvetica Neue"/>
            </a:endParaRPr>
          </a:p>
          <a:p>
            <a:endParaRPr lang="en-US" sz="900" b="0" dirty="0">
              <a:latin typeface="+mn-lt"/>
              <a:cs typeface="CiscoSansTT Light" panose="020B0503020201020303" pitchFamily="34" charset="0"/>
            </a:endParaRPr>
          </a:p>
        </p:txBody>
      </p:sp>
      <p:sp>
        <p:nvSpPr>
          <p:cNvPr id="6" name="Google Shape;55;p13">
            <a:extLst>
              <a:ext uri="{FF2B5EF4-FFF2-40B4-BE49-F238E27FC236}">
                <a16:creationId xmlns:a16="http://schemas.microsoft.com/office/drawing/2014/main" id="{E688C7FB-D7EC-48AE-8E63-0FF913F6E030}"/>
              </a:ext>
            </a:extLst>
          </p:cNvPr>
          <p:cNvSpPr>
            <a:spLocks noChangeAspect="1"/>
          </p:cNvSpPr>
          <p:nvPr/>
        </p:nvSpPr>
        <p:spPr>
          <a:xfrm>
            <a:off x="683996" y="1209675"/>
            <a:ext cx="410332" cy="323182"/>
          </a:xfrm>
          <a:custGeom>
            <a:avLst/>
            <a:gdLst/>
            <a:ahLst/>
            <a:cxnLst/>
            <a:rect l="l" t="t" r="r" b="b"/>
            <a:pathLst>
              <a:path w="251906" h="198404" extrusionOk="0">
                <a:moveTo>
                  <a:pt x="81739" y="0"/>
                </a:moveTo>
                <a:cubicBezTo>
                  <a:pt x="63905" y="5945"/>
                  <a:pt x="46814" y="15605"/>
                  <a:pt x="33439" y="28980"/>
                </a:cubicBezTo>
                <a:cubicBezTo>
                  <a:pt x="21549" y="40127"/>
                  <a:pt x="12632" y="54245"/>
                  <a:pt x="7431" y="69850"/>
                </a:cubicBezTo>
                <a:cubicBezTo>
                  <a:pt x="2229" y="90656"/>
                  <a:pt x="0" y="111463"/>
                  <a:pt x="743" y="133012"/>
                </a:cubicBezTo>
                <a:lnTo>
                  <a:pt x="743" y="198404"/>
                </a:lnTo>
                <a:lnTo>
                  <a:pt x="91399" y="198404"/>
                </a:lnTo>
                <a:lnTo>
                  <a:pt x="92143" y="107004"/>
                </a:lnTo>
                <a:lnTo>
                  <a:pt x="47557" y="107004"/>
                </a:lnTo>
                <a:cubicBezTo>
                  <a:pt x="47557" y="91399"/>
                  <a:pt x="52016" y="76538"/>
                  <a:pt x="60190" y="63162"/>
                </a:cubicBezTo>
                <a:cubicBezTo>
                  <a:pt x="70593" y="51273"/>
                  <a:pt x="83969" y="42356"/>
                  <a:pt x="99573" y="37897"/>
                </a:cubicBezTo>
                <a:lnTo>
                  <a:pt x="81739" y="0"/>
                </a:lnTo>
                <a:close/>
                <a:moveTo>
                  <a:pt x="234072" y="0"/>
                </a:moveTo>
                <a:cubicBezTo>
                  <a:pt x="216238" y="5945"/>
                  <a:pt x="199890" y="15605"/>
                  <a:pt x="186514" y="28237"/>
                </a:cubicBezTo>
                <a:cubicBezTo>
                  <a:pt x="173882" y="40127"/>
                  <a:pt x="164965" y="54245"/>
                  <a:pt x="160506" y="69850"/>
                </a:cubicBezTo>
                <a:cubicBezTo>
                  <a:pt x="154562" y="90656"/>
                  <a:pt x="152332" y="111463"/>
                  <a:pt x="153075" y="133012"/>
                </a:cubicBezTo>
                <a:lnTo>
                  <a:pt x="153075" y="198404"/>
                </a:lnTo>
                <a:lnTo>
                  <a:pt x="245218" y="198404"/>
                </a:lnTo>
                <a:lnTo>
                  <a:pt x="244475" y="106261"/>
                </a:lnTo>
                <a:lnTo>
                  <a:pt x="200633" y="106261"/>
                </a:lnTo>
                <a:cubicBezTo>
                  <a:pt x="199890" y="91399"/>
                  <a:pt x="204348" y="75795"/>
                  <a:pt x="213265" y="63162"/>
                </a:cubicBezTo>
                <a:cubicBezTo>
                  <a:pt x="222925" y="50530"/>
                  <a:pt x="237044" y="41613"/>
                  <a:pt x="251906" y="37897"/>
                </a:cubicBezTo>
                <a:lnTo>
                  <a:pt x="234072"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iscoSansTT Light" panose="020B0503020201020303" pitchFamily="34" charset="0"/>
              <a:cs typeface="CiscoSansTT Light" panose="020B0503020201020303" pitchFamily="34" charset="0"/>
            </a:endParaRPr>
          </a:p>
        </p:txBody>
      </p:sp>
    </p:spTree>
    <p:extLst>
      <p:ext uri="{BB962C8B-B14F-4D97-AF65-F5344CB8AC3E}">
        <p14:creationId xmlns:p14="http://schemas.microsoft.com/office/powerpoint/2010/main" val="150971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7B2DABA3-9874-EB41-8FBB-901266790A6A}"/>
              </a:ext>
            </a:extLst>
          </p:cNvPr>
          <p:cNvSpPr>
            <a:spLocks noGrp="1"/>
          </p:cNvSpPr>
          <p:nvPr>
            <p:ph type="title"/>
          </p:nvPr>
        </p:nvSpPr>
        <p:spPr>
          <a:xfrm>
            <a:off x="538124" y="314037"/>
            <a:ext cx="8064500" cy="679406"/>
          </a:xfrm>
        </p:spPr>
        <p:txBody>
          <a:bodyPr/>
          <a:lstStyle/>
          <a:p>
            <a:r>
              <a:rPr lang="en-US" sz="2700"/>
              <a:t>Cisco CX Success Portfolio</a:t>
            </a:r>
            <a:br>
              <a:rPr lang="en-US"/>
            </a:br>
            <a:r>
              <a:rPr lang="en-GB" sz="1800">
                <a:solidFill>
                  <a:srgbClr val="00BCEB"/>
                </a:solidFill>
              </a:rPr>
              <a:t>Driving business outcomes</a:t>
            </a:r>
            <a:endParaRPr lang="en-US" sz="1800"/>
          </a:p>
        </p:txBody>
      </p:sp>
      <p:sp>
        <p:nvSpPr>
          <p:cNvPr id="64" name="Google Shape;2575;p331">
            <a:extLst>
              <a:ext uri="{FF2B5EF4-FFF2-40B4-BE49-F238E27FC236}">
                <a16:creationId xmlns:a16="http://schemas.microsoft.com/office/drawing/2014/main" id="{88D0A41D-70EA-2546-AED3-DCCF2079B962}"/>
              </a:ext>
            </a:extLst>
          </p:cNvPr>
          <p:cNvSpPr/>
          <p:nvPr/>
        </p:nvSpPr>
        <p:spPr>
          <a:xfrm>
            <a:off x="897560" y="4313612"/>
            <a:ext cx="7344000" cy="243000"/>
          </a:xfrm>
          <a:prstGeom prst="roundRect">
            <a:avLst>
              <a:gd name="adj" fmla="val 50000"/>
            </a:avLst>
          </a:prstGeom>
          <a:solidFill>
            <a:schemeClr val="accent2"/>
          </a:solidFill>
          <a:ln>
            <a:noFill/>
          </a:ln>
        </p:spPr>
        <p:txBody>
          <a:bodyPr spcFirstLastPara="1" wrap="none" lIns="0" tIns="0" rIns="0" bIns="0" anchor="ctr" anchorCtr="0">
            <a:noAutofit/>
          </a:bodyPr>
          <a:lstStyle/>
          <a:p>
            <a:pPr algn="ctr" defTabSz="914333">
              <a:defRPr/>
            </a:pPr>
            <a:r>
              <a:rPr lang="en-US" sz="1050">
                <a:solidFill>
                  <a:srgbClr val="FFFFFF"/>
                </a:solidFill>
                <a:latin typeface="CiscoSansTT Light" panose="020B0503020201020303" pitchFamily="34" charset="0"/>
                <a:ea typeface="+mn-ea"/>
                <a:cs typeface="CiscoSansTT Light" panose="020B0503020201020303" pitchFamily="34" charset="0"/>
                <a:sym typeface="Helvetica Neue"/>
              </a:rPr>
              <a:t>Scaled through Partners</a:t>
            </a:r>
            <a:endParaRPr sz="1050">
              <a:solidFill>
                <a:srgbClr val="FFFFFF"/>
              </a:solidFill>
              <a:latin typeface="CiscoSansTT Light" panose="020B0503020201020303" pitchFamily="34" charset="0"/>
              <a:ea typeface="+mn-ea"/>
              <a:cs typeface="CiscoSansTT Light" panose="020B0503020201020303" pitchFamily="34" charset="0"/>
            </a:endParaRPr>
          </a:p>
        </p:txBody>
      </p:sp>
      <p:sp>
        <p:nvSpPr>
          <p:cNvPr id="67" name="Google Shape;2577;p331">
            <a:extLst>
              <a:ext uri="{FF2B5EF4-FFF2-40B4-BE49-F238E27FC236}">
                <a16:creationId xmlns:a16="http://schemas.microsoft.com/office/drawing/2014/main" id="{2F241014-6F22-DF48-B534-1F2E314C82C9}"/>
              </a:ext>
            </a:extLst>
          </p:cNvPr>
          <p:cNvSpPr/>
          <p:nvPr/>
        </p:nvSpPr>
        <p:spPr>
          <a:xfrm>
            <a:off x="897560" y="2738368"/>
            <a:ext cx="7327721" cy="702000"/>
          </a:xfrm>
          <a:prstGeom prst="roundRect">
            <a:avLst>
              <a:gd name="adj" fmla="val 24123"/>
            </a:avLst>
          </a:prstGeom>
          <a:solidFill>
            <a:srgbClr val="F5F6F9"/>
          </a:solidFill>
          <a:ln>
            <a:noFill/>
          </a:ln>
        </p:spPr>
        <p:txBody>
          <a:bodyPr spcFirstLastPara="1" wrap="none" lIns="0" tIns="0" rIns="0" bIns="0" anchor="ctr" anchorCtr="0">
            <a:noAutofit/>
          </a:bodyPr>
          <a:lstStyle/>
          <a:p>
            <a:pPr algn="ctr" defTabSz="914333">
              <a:defRPr/>
            </a:pPr>
            <a:endParaRPr lang="en-US" sz="1050" i="1">
              <a:latin typeface="CiscoSansTT ExtraLight"/>
              <a:ea typeface="+mn-ea"/>
              <a:cs typeface="CiscoSansTT" panose="020B0503020201020303" pitchFamily="34" charset="0"/>
              <a:sym typeface="Helvetica Neue"/>
            </a:endParaRPr>
          </a:p>
        </p:txBody>
      </p:sp>
      <p:sp>
        <p:nvSpPr>
          <p:cNvPr id="66" name="Rectangle: Rounded Corners 41">
            <a:extLst>
              <a:ext uri="{FF2B5EF4-FFF2-40B4-BE49-F238E27FC236}">
                <a16:creationId xmlns:a16="http://schemas.microsoft.com/office/drawing/2014/main" id="{6B79B776-1ACD-B144-A109-D4858ED54C75}"/>
              </a:ext>
            </a:extLst>
          </p:cNvPr>
          <p:cNvSpPr/>
          <p:nvPr/>
        </p:nvSpPr>
        <p:spPr>
          <a:xfrm>
            <a:off x="897561" y="2762903"/>
            <a:ext cx="7313066" cy="350388"/>
          </a:xfrm>
          <a:prstGeom prst="round2SameRect">
            <a:avLst>
              <a:gd name="adj1" fmla="val 50000"/>
              <a:gd name="adj2" fmla="val 0"/>
            </a:avLst>
          </a:prstGeom>
          <a:solidFill>
            <a:schemeClr val="accent1"/>
          </a:solidFill>
          <a:ln>
            <a:noFill/>
          </a:ln>
        </p:spPr>
        <p:txBody>
          <a:bodyPr wrap="none" lIns="0" tIns="0" rIns="0" bIns="0" anchor="ctr" anchorCtr="0">
            <a:noAutofit/>
          </a:bodyPr>
          <a:lstStyle/>
          <a:p>
            <a:pPr algn="ctr" defTabSz="914333">
              <a:defRPr/>
            </a:pPr>
            <a:endParaRPr lang="en-GB" sz="1050" i="1">
              <a:solidFill>
                <a:srgbClr val="FFFFFF"/>
              </a:solidFill>
              <a:latin typeface="CiscoSansTT ExtraLight"/>
              <a:ea typeface="Helvetica Neue Light"/>
              <a:cs typeface="Helvetica Neue Light"/>
              <a:sym typeface="Helvetica Neue Light"/>
            </a:endParaRPr>
          </a:p>
        </p:txBody>
      </p:sp>
      <p:sp>
        <p:nvSpPr>
          <p:cNvPr id="68" name="Google Shape;2579;p331">
            <a:extLst>
              <a:ext uri="{FF2B5EF4-FFF2-40B4-BE49-F238E27FC236}">
                <a16:creationId xmlns:a16="http://schemas.microsoft.com/office/drawing/2014/main" id="{41E2298B-3F51-6143-A988-8E6F80EACC06}"/>
              </a:ext>
            </a:extLst>
          </p:cNvPr>
          <p:cNvSpPr/>
          <p:nvPr/>
        </p:nvSpPr>
        <p:spPr>
          <a:xfrm>
            <a:off x="882907" y="3490418"/>
            <a:ext cx="7344000" cy="351000"/>
          </a:xfrm>
          <a:prstGeom prst="roundRect">
            <a:avLst>
              <a:gd name="adj" fmla="val 50000"/>
            </a:avLst>
          </a:prstGeom>
          <a:solidFill>
            <a:srgbClr val="F5F6F9"/>
          </a:solidFill>
          <a:ln>
            <a:noFill/>
          </a:ln>
        </p:spPr>
        <p:txBody>
          <a:bodyPr spcFirstLastPara="1" wrap="none" lIns="0" tIns="0" rIns="0" bIns="0" anchor="ctr" anchorCtr="0">
            <a:noAutofit/>
          </a:bodyPr>
          <a:lstStyle/>
          <a:p>
            <a:pPr algn="ctr" defTabSz="914333">
              <a:defRPr/>
            </a:pPr>
            <a:r>
              <a:rPr lang="en-US" sz="1050" err="1">
                <a:solidFill>
                  <a:srgbClr val="00BCEB"/>
                </a:solidFill>
                <a:latin typeface="CiscoSansTT Light" panose="020B0503020201020303" pitchFamily="34" charset="0"/>
                <a:ea typeface="Helvetica Neue"/>
                <a:cs typeface="CiscoSansTT Light" panose="020B0503020201020303" pitchFamily="34" charset="0"/>
                <a:sym typeface="Helvetica Neue"/>
              </a:rPr>
              <a:t>DevNet</a:t>
            </a:r>
            <a:r>
              <a:rPr lang="en-US" sz="1050">
                <a:solidFill>
                  <a:srgbClr val="00BCEB"/>
                </a:solidFill>
                <a:latin typeface="CiscoSansTT Light" panose="020B0503020201020303" pitchFamily="34" charset="0"/>
                <a:ea typeface="Helvetica Neue"/>
                <a:cs typeface="CiscoSansTT Light" panose="020B0503020201020303" pitchFamily="34" charset="0"/>
                <a:sym typeface="Helvetica Neue"/>
              </a:rPr>
              <a:t> Marketplace</a:t>
            </a:r>
          </a:p>
          <a:p>
            <a:pPr algn="ctr" defTabSz="914333">
              <a:defRPr/>
            </a:pPr>
            <a:r>
              <a:rPr lang="en-US" sz="900" i="1">
                <a:solidFill>
                  <a:srgbClr val="14284A"/>
                </a:solidFill>
                <a:latin typeface="CiscoSansTT ExtraLight"/>
                <a:ea typeface="Helvetica Neue"/>
                <a:cs typeface="CiscoSansTT" panose="020B0503020201020303" pitchFamily="34" charset="0"/>
                <a:sym typeface="Helvetica Neue"/>
              </a:rPr>
              <a:t>APIs, Automation &amp; Ecosystem Exchange</a:t>
            </a:r>
            <a:endParaRPr sz="900">
              <a:solidFill>
                <a:srgbClr val="14284A"/>
              </a:solidFill>
              <a:highlight>
                <a:srgbClr val="FFFF00"/>
              </a:highlight>
              <a:latin typeface="CiscoSansTT ExtraLight"/>
              <a:ea typeface="Helvetica Neue"/>
              <a:cs typeface="CiscoSansTT" panose="020B0503020201020303" pitchFamily="34" charset="0"/>
              <a:sym typeface="Helvetica Neue"/>
            </a:endParaRPr>
          </a:p>
        </p:txBody>
      </p:sp>
      <p:sp>
        <p:nvSpPr>
          <p:cNvPr id="93" name="Round Same-side Corner of Rectangle 92">
            <a:extLst>
              <a:ext uri="{FF2B5EF4-FFF2-40B4-BE49-F238E27FC236}">
                <a16:creationId xmlns:a16="http://schemas.microsoft.com/office/drawing/2014/main" id="{F51210A4-E175-FE4E-810D-166BF6DB9568}"/>
              </a:ext>
            </a:extLst>
          </p:cNvPr>
          <p:cNvSpPr/>
          <p:nvPr/>
        </p:nvSpPr>
        <p:spPr>
          <a:xfrm>
            <a:off x="908111" y="1173183"/>
            <a:ext cx="2403000" cy="1346421"/>
          </a:xfrm>
          <a:prstGeom prst="roundRect">
            <a:avLst>
              <a:gd name="adj" fmla="val 10725"/>
            </a:avLst>
          </a:prstGeom>
          <a:solidFill>
            <a:srgbClr val="F5F6F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685800">
              <a:defRPr/>
            </a:pPr>
            <a:endParaRPr lang="en-US" sz="788" err="1">
              <a:solidFill>
                <a:srgbClr val="FFFFFF"/>
              </a:solidFill>
              <a:latin typeface="CiscoSansTT ExtraLight"/>
            </a:endParaRPr>
          </a:p>
        </p:txBody>
      </p:sp>
      <p:sp>
        <p:nvSpPr>
          <p:cNvPr id="45" name="Rectangle 44">
            <a:extLst>
              <a:ext uri="{FF2B5EF4-FFF2-40B4-BE49-F238E27FC236}">
                <a16:creationId xmlns:a16="http://schemas.microsoft.com/office/drawing/2014/main" id="{49FFC04C-6425-014C-8991-AF255633F172}"/>
              </a:ext>
            </a:extLst>
          </p:cNvPr>
          <p:cNvSpPr/>
          <p:nvPr/>
        </p:nvSpPr>
        <p:spPr>
          <a:xfrm>
            <a:off x="1480564" y="1555892"/>
            <a:ext cx="1240245" cy="503809"/>
          </a:xfrm>
          <a:prstGeom prst="rect">
            <a:avLst/>
          </a:prstGeom>
        </p:spPr>
        <p:txBody>
          <a:bodyPr wrap="none" lIns="0" tIns="0" rIns="0" bIns="0" anchor="t" anchorCtr="0">
            <a:noAutofit/>
          </a:bodyPr>
          <a:lstStyle/>
          <a:p>
            <a:pPr algn="ctr" defTabSz="914333">
              <a:spcAft>
                <a:spcPts val="300"/>
              </a:spcAft>
              <a:defRPr/>
            </a:pPr>
            <a:r>
              <a:rPr lang="en-GB" sz="1050" b="1" dirty="0">
                <a:solidFill>
                  <a:schemeClr val="accent1"/>
                </a:solidFill>
                <a:latin typeface="CiscoSansTT ExtraLight"/>
                <a:ea typeface="Helvetica Neue Light"/>
                <a:cs typeface="Helvetica Neue Light"/>
                <a:sym typeface="Helvetica Neue Light"/>
              </a:rPr>
              <a:t>Solution Support</a:t>
            </a:r>
          </a:p>
          <a:p>
            <a:pPr algn="ctr" defTabSz="914333">
              <a:spcAft>
                <a:spcPts val="300"/>
              </a:spcAft>
              <a:defRPr/>
            </a:pPr>
            <a:r>
              <a:rPr lang="en-GB" sz="1050" dirty="0">
                <a:solidFill>
                  <a:srgbClr val="14284A"/>
                </a:solidFill>
                <a:latin typeface="CiscoSansTT ExtraLight"/>
                <a:ea typeface="Helvetica Neue Light"/>
                <a:cs typeface="Helvetica Neue Light"/>
                <a:sym typeface="Helvetica Neue Light"/>
              </a:rPr>
              <a:t>Smart Net Total Care</a:t>
            </a:r>
          </a:p>
          <a:p>
            <a:pPr algn="ctr" defTabSz="914333">
              <a:spcAft>
                <a:spcPts val="300"/>
              </a:spcAft>
              <a:defRPr/>
            </a:pPr>
            <a:r>
              <a:rPr lang="en-GB" sz="1050" dirty="0">
                <a:solidFill>
                  <a:srgbClr val="14284A"/>
                </a:solidFill>
                <a:latin typeface="CiscoSansTT ExtraLight"/>
                <a:ea typeface="Helvetica Neue Light"/>
                <a:cs typeface="Helvetica Neue Light"/>
                <a:sym typeface="Helvetica Neue Light"/>
              </a:rPr>
              <a:t>Software Support</a:t>
            </a:r>
          </a:p>
        </p:txBody>
      </p:sp>
      <p:sp>
        <p:nvSpPr>
          <p:cNvPr id="71" name="Rectangle: Top Corners Rounded 78">
            <a:extLst>
              <a:ext uri="{FF2B5EF4-FFF2-40B4-BE49-F238E27FC236}">
                <a16:creationId xmlns:a16="http://schemas.microsoft.com/office/drawing/2014/main" id="{B097FBFF-2161-084C-8CAB-C7FFDA05E935}"/>
              </a:ext>
            </a:extLst>
          </p:cNvPr>
          <p:cNvSpPr/>
          <p:nvPr/>
        </p:nvSpPr>
        <p:spPr>
          <a:xfrm>
            <a:off x="899186" y="1173183"/>
            <a:ext cx="2403000" cy="297000"/>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40500" rtlCol="0" anchor="ctr" anchorCtr="0">
            <a:noAutofit/>
          </a:bodyPr>
          <a:lstStyle/>
          <a:p>
            <a:pPr algn="ctr" defTabSz="685800">
              <a:defRPr/>
            </a:pPr>
            <a:r>
              <a:rPr lang="en-US" sz="1200">
                <a:solidFill>
                  <a:srgbClr val="FFFFFF"/>
                </a:solidFill>
                <a:latin typeface="CiscoSansTT Light" panose="020B0503020201020303" pitchFamily="34" charset="0"/>
                <a:cs typeface="CiscoSansTT Light" panose="020B0503020201020303" pitchFamily="34" charset="0"/>
              </a:rPr>
              <a:t>Support</a:t>
            </a:r>
          </a:p>
        </p:txBody>
      </p:sp>
      <p:sp>
        <p:nvSpPr>
          <p:cNvPr id="76" name="Rectangle 75">
            <a:extLst>
              <a:ext uri="{FF2B5EF4-FFF2-40B4-BE49-F238E27FC236}">
                <a16:creationId xmlns:a16="http://schemas.microsoft.com/office/drawing/2014/main" id="{A7F556DB-F904-BE43-AECA-9675BC0398F1}"/>
              </a:ext>
            </a:extLst>
          </p:cNvPr>
          <p:cNvSpPr/>
          <p:nvPr/>
        </p:nvSpPr>
        <p:spPr>
          <a:xfrm>
            <a:off x="1507207" y="2268627"/>
            <a:ext cx="1186959" cy="111480"/>
          </a:xfrm>
          <a:prstGeom prst="rect">
            <a:avLst/>
          </a:prstGeom>
        </p:spPr>
        <p:txBody>
          <a:bodyPr wrap="none" lIns="0" tIns="0" rIns="0" bIns="0" anchor="ctr" anchorCtr="0">
            <a:noAutofit/>
          </a:bodyPr>
          <a:lstStyle/>
          <a:p>
            <a:pPr algn="ctr" defTabSz="685766">
              <a:defRPr/>
            </a:pPr>
            <a:r>
              <a:rPr lang="en-US" sz="900">
                <a:solidFill>
                  <a:srgbClr val="2F446B"/>
                </a:solidFill>
                <a:latin typeface="CiscoSansTT Light" panose="020B0503020201020303" pitchFamily="34" charset="0"/>
                <a:ea typeface="+mn-ea"/>
                <a:cs typeface="CiscoSansTT Light" panose="020B0503020201020303" pitchFamily="34" charset="0"/>
              </a:rPr>
              <a:t>Technical support</a:t>
            </a:r>
          </a:p>
        </p:txBody>
      </p:sp>
      <p:cxnSp>
        <p:nvCxnSpPr>
          <p:cNvPr id="87" name="Straight Connector 86">
            <a:extLst>
              <a:ext uri="{FF2B5EF4-FFF2-40B4-BE49-F238E27FC236}">
                <a16:creationId xmlns:a16="http://schemas.microsoft.com/office/drawing/2014/main" id="{0095CF7D-1F83-6248-84A7-482D41B1420E}"/>
              </a:ext>
            </a:extLst>
          </p:cNvPr>
          <p:cNvCxnSpPr>
            <a:cxnSpLocks/>
          </p:cNvCxnSpPr>
          <p:nvPr/>
        </p:nvCxnSpPr>
        <p:spPr>
          <a:xfrm>
            <a:off x="1425686" y="2166043"/>
            <a:ext cx="1350000" cy="0"/>
          </a:xfrm>
          <a:prstGeom prst="line">
            <a:avLst/>
          </a:prstGeom>
          <a:ln w="6350" cap="rnd"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7" name="Round Same-side Corner of Rectangle 96">
            <a:extLst>
              <a:ext uri="{FF2B5EF4-FFF2-40B4-BE49-F238E27FC236}">
                <a16:creationId xmlns:a16="http://schemas.microsoft.com/office/drawing/2014/main" id="{40F03A12-9605-3749-A78D-3231F59564C1}"/>
              </a:ext>
            </a:extLst>
          </p:cNvPr>
          <p:cNvSpPr/>
          <p:nvPr/>
        </p:nvSpPr>
        <p:spPr>
          <a:xfrm>
            <a:off x="3368873" y="1173184"/>
            <a:ext cx="2403000" cy="1346421"/>
          </a:xfrm>
          <a:prstGeom prst="roundRect">
            <a:avLst>
              <a:gd name="adj" fmla="val 10725"/>
            </a:avLst>
          </a:prstGeom>
          <a:solidFill>
            <a:srgbClr val="F5F6F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685800">
              <a:defRPr/>
            </a:pPr>
            <a:endParaRPr lang="en-US" sz="788">
              <a:solidFill>
                <a:srgbClr val="FFFFFF"/>
              </a:solidFill>
              <a:latin typeface="CiscoSansTT ExtraLight"/>
            </a:endParaRPr>
          </a:p>
        </p:txBody>
      </p:sp>
      <p:sp>
        <p:nvSpPr>
          <p:cNvPr id="49" name="Rectangle 48">
            <a:extLst>
              <a:ext uri="{FF2B5EF4-FFF2-40B4-BE49-F238E27FC236}">
                <a16:creationId xmlns:a16="http://schemas.microsoft.com/office/drawing/2014/main" id="{BD15FF93-2F4C-9140-AF9B-1DA7F7632747}"/>
              </a:ext>
            </a:extLst>
          </p:cNvPr>
          <p:cNvSpPr/>
          <p:nvPr/>
        </p:nvSpPr>
        <p:spPr>
          <a:xfrm>
            <a:off x="3927869" y="1780793"/>
            <a:ext cx="1344651" cy="183666"/>
          </a:xfrm>
          <a:prstGeom prst="rect">
            <a:avLst/>
          </a:prstGeom>
        </p:spPr>
        <p:txBody>
          <a:bodyPr wrap="none" lIns="0" tIns="0" rIns="0" bIns="0" anchor="t" anchorCtr="0">
            <a:noAutofit/>
          </a:bodyPr>
          <a:lstStyle/>
          <a:p>
            <a:pPr algn="ctr" defTabSz="914333">
              <a:spcAft>
                <a:spcPts val="300"/>
              </a:spcAft>
              <a:defRPr/>
            </a:pPr>
            <a:r>
              <a:rPr lang="en-GB" sz="1050">
                <a:solidFill>
                  <a:srgbClr val="14284A"/>
                </a:solidFill>
                <a:latin typeface="CiscoSansTT ExtraLight"/>
                <a:ea typeface="Helvetica Neue Light"/>
                <a:cs typeface="Helvetica Neue Light"/>
                <a:sym typeface="Helvetica Neue Light"/>
              </a:rPr>
              <a:t>Business Critical Services</a:t>
            </a:r>
          </a:p>
        </p:txBody>
      </p:sp>
      <p:sp>
        <p:nvSpPr>
          <p:cNvPr id="51" name="Rectangle 50">
            <a:extLst>
              <a:ext uri="{FF2B5EF4-FFF2-40B4-BE49-F238E27FC236}">
                <a16:creationId xmlns:a16="http://schemas.microsoft.com/office/drawing/2014/main" id="{BB8B96B8-D75E-B543-91F2-6BCF55851432}"/>
              </a:ext>
            </a:extLst>
          </p:cNvPr>
          <p:cNvSpPr/>
          <p:nvPr/>
        </p:nvSpPr>
        <p:spPr>
          <a:xfrm>
            <a:off x="3580141" y="2268628"/>
            <a:ext cx="1980467" cy="127406"/>
          </a:xfrm>
          <a:prstGeom prst="rect">
            <a:avLst/>
          </a:prstGeom>
        </p:spPr>
        <p:txBody>
          <a:bodyPr wrap="none" lIns="0" tIns="0" rIns="0" bIns="0" anchor="ctr" anchorCtr="0">
            <a:noAutofit/>
          </a:bodyPr>
          <a:lstStyle/>
          <a:p>
            <a:pPr algn="ctr" defTabSz="685766">
              <a:defRPr/>
            </a:pPr>
            <a:r>
              <a:rPr lang="en-US" sz="900">
                <a:solidFill>
                  <a:srgbClr val="2F446B"/>
                </a:solidFill>
                <a:latin typeface="CiscoSansTT Light" panose="020B0503020201020303" pitchFamily="34" charset="0"/>
                <a:ea typeface="+mn-ea"/>
                <a:cs typeface="CiscoSansTT Light" panose="020B0503020201020303" pitchFamily="34" charset="0"/>
              </a:rPr>
              <a:t>Analytics-driven guidance</a:t>
            </a:r>
          </a:p>
        </p:txBody>
      </p:sp>
      <p:sp>
        <p:nvSpPr>
          <p:cNvPr id="72" name="Rectangle: Top Corners Rounded 78">
            <a:extLst>
              <a:ext uri="{FF2B5EF4-FFF2-40B4-BE49-F238E27FC236}">
                <a16:creationId xmlns:a16="http://schemas.microsoft.com/office/drawing/2014/main" id="{E2E7EC02-7114-0B48-A767-6AD6940B225D}"/>
              </a:ext>
            </a:extLst>
          </p:cNvPr>
          <p:cNvSpPr/>
          <p:nvPr/>
        </p:nvSpPr>
        <p:spPr>
          <a:xfrm>
            <a:off x="3368873" y="1173183"/>
            <a:ext cx="2403000" cy="297000"/>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40500" rtlCol="0" anchor="ctr" anchorCtr="0">
            <a:noAutofit/>
          </a:bodyPr>
          <a:lstStyle/>
          <a:p>
            <a:pPr algn="ctr" defTabSz="685800">
              <a:defRPr/>
            </a:pPr>
            <a:r>
              <a:rPr lang="en-US" sz="1200">
                <a:solidFill>
                  <a:srgbClr val="FFFFFF"/>
                </a:solidFill>
                <a:latin typeface="CiscoSansTT Light" panose="020B0503020201020303" pitchFamily="34" charset="0"/>
                <a:cs typeface="CiscoSansTT Light" panose="020B0503020201020303" pitchFamily="34" charset="0"/>
              </a:rPr>
              <a:t>Guide</a:t>
            </a:r>
          </a:p>
        </p:txBody>
      </p:sp>
      <p:cxnSp>
        <p:nvCxnSpPr>
          <p:cNvPr id="89" name="Straight Connector 88">
            <a:extLst>
              <a:ext uri="{FF2B5EF4-FFF2-40B4-BE49-F238E27FC236}">
                <a16:creationId xmlns:a16="http://schemas.microsoft.com/office/drawing/2014/main" id="{E10A656A-5568-3248-9B71-17143857FD8F}"/>
              </a:ext>
            </a:extLst>
          </p:cNvPr>
          <p:cNvCxnSpPr>
            <a:cxnSpLocks/>
          </p:cNvCxnSpPr>
          <p:nvPr/>
        </p:nvCxnSpPr>
        <p:spPr>
          <a:xfrm>
            <a:off x="3895373" y="2166043"/>
            <a:ext cx="1350000" cy="0"/>
          </a:xfrm>
          <a:prstGeom prst="line">
            <a:avLst/>
          </a:prstGeom>
          <a:ln w="6350" cap="rnd"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4" name="Round Same-side Corner of Rectangle 93">
            <a:extLst>
              <a:ext uri="{FF2B5EF4-FFF2-40B4-BE49-F238E27FC236}">
                <a16:creationId xmlns:a16="http://schemas.microsoft.com/office/drawing/2014/main" id="{3B55F107-CA71-A54C-85EC-0BE7169AB7C3}"/>
              </a:ext>
            </a:extLst>
          </p:cNvPr>
          <p:cNvSpPr/>
          <p:nvPr/>
        </p:nvSpPr>
        <p:spPr>
          <a:xfrm>
            <a:off x="5838560" y="1173184"/>
            <a:ext cx="2403000" cy="1346421"/>
          </a:xfrm>
          <a:prstGeom prst="roundRect">
            <a:avLst>
              <a:gd name="adj" fmla="val 10725"/>
            </a:avLst>
          </a:prstGeom>
          <a:solidFill>
            <a:srgbClr val="F5F6F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685800">
              <a:defRPr/>
            </a:pPr>
            <a:endParaRPr lang="en-US" sz="788" err="1">
              <a:solidFill>
                <a:srgbClr val="FFFFFF"/>
              </a:solidFill>
              <a:latin typeface="CiscoSansTT ExtraLight"/>
            </a:endParaRPr>
          </a:p>
        </p:txBody>
      </p:sp>
      <p:sp>
        <p:nvSpPr>
          <p:cNvPr id="53" name="Rectangle 52">
            <a:extLst>
              <a:ext uri="{FF2B5EF4-FFF2-40B4-BE49-F238E27FC236}">
                <a16:creationId xmlns:a16="http://schemas.microsoft.com/office/drawing/2014/main" id="{2CD66FC0-918D-1944-BDF7-35E2A432FE53}"/>
              </a:ext>
            </a:extLst>
          </p:cNvPr>
          <p:cNvSpPr/>
          <p:nvPr/>
        </p:nvSpPr>
        <p:spPr>
          <a:xfrm>
            <a:off x="6047764" y="1621519"/>
            <a:ext cx="1984595" cy="435938"/>
          </a:xfrm>
          <a:prstGeom prst="rect">
            <a:avLst/>
          </a:prstGeom>
        </p:spPr>
        <p:txBody>
          <a:bodyPr wrap="none" lIns="0" tIns="0" rIns="0" bIns="0" anchor="t" anchorCtr="0">
            <a:noAutofit/>
          </a:bodyPr>
          <a:lstStyle/>
          <a:p>
            <a:pPr algn="ctr" defTabSz="914333">
              <a:spcAft>
                <a:spcPts val="300"/>
              </a:spcAft>
              <a:defRPr/>
            </a:pPr>
            <a:r>
              <a:rPr lang="en-GB" sz="900">
                <a:solidFill>
                  <a:srgbClr val="14284A"/>
                </a:solidFill>
                <a:latin typeface="CiscoSansTT ExtraLight"/>
                <a:ea typeface="+mn-ea"/>
                <a:sym typeface="Helvetica Neue Light"/>
              </a:rPr>
              <a:t>Managed Detection and Response</a:t>
            </a:r>
          </a:p>
          <a:p>
            <a:pPr algn="ctr" defTabSz="914333">
              <a:defRPr/>
            </a:pPr>
            <a:r>
              <a:rPr lang="en-US" sz="900" kern="1200">
                <a:solidFill>
                  <a:srgbClr val="2F446B"/>
                </a:solidFill>
                <a:latin typeface="CiscoSansTT ExtraLight"/>
                <a:ea typeface="Calibri"/>
                <a:cs typeface="Calibri"/>
                <a:sym typeface="Calibri"/>
              </a:rPr>
              <a:t>Unified Communications as a </a:t>
            </a:r>
          </a:p>
          <a:p>
            <a:pPr algn="ctr" defTabSz="914333">
              <a:defRPr/>
            </a:pPr>
            <a:r>
              <a:rPr lang="en-US" sz="900" kern="1200">
                <a:solidFill>
                  <a:srgbClr val="2F446B"/>
                </a:solidFill>
                <a:latin typeface="CiscoSansTT ExtraLight"/>
                <a:ea typeface="Calibri"/>
                <a:cs typeface="Calibri"/>
                <a:sym typeface="Calibri"/>
              </a:rPr>
              <a:t>Service, Powered by Cisco UCM Cloud</a:t>
            </a:r>
            <a:endParaRPr lang="en-US" sz="900" kern="1200">
              <a:solidFill>
                <a:srgbClr val="2F446B"/>
              </a:solidFill>
              <a:latin typeface="CiscoSansTT ExtraLight"/>
              <a:ea typeface="+mn-ea"/>
            </a:endParaRPr>
          </a:p>
        </p:txBody>
      </p:sp>
      <p:sp>
        <p:nvSpPr>
          <p:cNvPr id="55" name="Rectangle 54">
            <a:extLst>
              <a:ext uri="{FF2B5EF4-FFF2-40B4-BE49-F238E27FC236}">
                <a16:creationId xmlns:a16="http://schemas.microsoft.com/office/drawing/2014/main" id="{D4C054C8-2072-DE40-A8A4-F49524DA9FE2}"/>
              </a:ext>
            </a:extLst>
          </p:cNvPr>
          <p:cNvSpPr/>
          <p:nvPr/>
        </p:nvSpPr>
        <p:spPr>
          <a:xfrm>
            <a:off x="6047764" y="2268628"/>
            <a:ext cx="1984595" cy="127406"/>
          </a:xfrm>
          <a:prstGeom prst="rect">
            <a:avLst/>
          </a:prstGeom>
        </p:spPr>
        <p:txBody>
          <a:bodyPr wrap="none" lIns="0" tIns="0" rIns="0" bIns="0" anchor="ctr" anchorCtr="0">
            <a:noAutofit/>
          </a:bodyPr>
          <a:lstStyle/>
          <a:p>
            <a:pPr algn="ctr" defTabSz="685766">
              <a:defRPr/>
            </a:pPr>
            <a:r>
              <a:rPr lang="en-US" sz="900">
                <a:solidFill>
                  <a:srgbClr val="2F446B"/>
                </a:solidFill>
                <a:latin typeface="CiscoSansTT Light" panose="020B0503020201020303" pitchFamily="34" charset="0"/>
                <a:ea typeface="+mn-ea"/>
                <a:cs typeface="CiscoSansTT Light" panose="020B0503020201020303" pitchFamily="34" charset="0"/>
              </a:rPr>
              <a:t>Operational management</a:t>
            </a:r>
          </a:p>
        </p:txBody>
      </p:sp>
      <p:sp>
        <p:nvSpPr>
          <p:cNvPr id="75" name="Rectangle: Top Corners Rounded 78">
            <a:extLst>
              <a:ext uri="{FF2B5EF4-FFF2-40B4-BE49-F238E27FC236}">
                <a16:creationId xmlns:a16="http://schemas.microsoft.com/office/drawing/2014/main" id="{CBC31367-2D60-7D40-93A3-7C03DB00C71A}"/>
              </a:ext>
            </a:extLst>
          </p:cNvPr>
          <p:cNvSpPr/>
          <p:nvPr/>
        </p:nvSpPr>
        <p:spPr>
          <a:xfrm>
            <a:off x="5838560" y="1173183"/>
            <a:ext cx="2403000" cy="297000"/>
          </a:xfrm>
          <a:prstGeom prst="round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40500" rtlCol="0" anchor="ctr" anchorCtr="0">
            <a:noAutofit/>
          </a:bodyPr>
          <a:lstStyle/>
          <a:p>
            <a:pPr algn="ctr" defTabSz="685800">
              <a:defRPr/>
            </a:pPr>
            <a:r>
              <a:rPr lang="en-US" sz="1200">
                <a:solidFill>
                  <a:srgbClr val="FFFFFF"/>
                </a:solidFill>
                <a:latin typeface="CiscoSansTT Light" panose="020B0503020201020303" pitchFamily="34" charset="0"/>
                <a:cs typeface="CiscoSansTT Light" panose="020B0503020201020303" pitchFamily="34" charset="0"/>
              </a:rPr>
              <a:t>Operate</a:t>
            </a:r>
          </a:p>
        </p:txBody>
      </p:sp>
      <p:cxnSp>
        <p:nvCxnSpPr>
          <p:cNvPr id="92" name="Straight Connector 91">
            <a:extLst>
              <a:ext uri="{FF2B5EF4-FFF2-40B4-BE49-F238E27FC236}">
                <a16:creationId xmlns:a16="http://schemas.microsoft.com/office/drawing/2014/main" id="{C03FB33C-7D46-2046-A102-9337C3F6DFBC}"/>
              </a:ext>
            </a:extLst>
          </p:cNvPr>
          <p:cNvCxnSpPr>
            <a:cxnSpLocks/>
          </p:cNvCxnSpPr>
          <p:nvPr/>
        </p:nvCxnSpPr>
        <p:spPr>
          <a:xfrm>
            <a:off x="6365060" y="2166043"/>
            <a:ext cx="1350000" cy="0"/>
          </a:xfrm>
          <a:prstGeom prst="line">
            <a:avLst/>
          </a:prstGeom>
          <a:ln w="6350" cap="rnd"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5" name="Google Shape;2575;p331">
            <a:extLst>
              <a:ext uri="{FF2B5EF4-FFF2-40B4-BE49-F238E27FC236}">
                <a16:creationId xmlns:a16="http://schemas.microsoft.com/office/drawing/2014/main" id="{0E4EB480-5A8C-4430-BC55-C326E5DFEC68}"/>
              </a:ext>
            </a:extLst>
          </p:cNvPr>
          <p:cNvSpPr/>
          <p:nvPr/>
        </p:nvSpPr>
        <p:spPr>
          <a:xfrm>
            <a:off x="4591242" y="3902459"/>
            <a:ext cx="3642992" cy="351000"/>
          </a:xfrm>
          <a:prstGeom prst="roundRect">
            <a:avLst>
              <a:gd name="adj" fmla="val 50000"/>
            </a:avLst>
          </a:prstGeom>
          <a:solidFill>
            <a:srgbClr val="F5F6F9"/>
          </a:solidFill>
          <a:ln>
            <a:noFill/>
          </a:ln>
        </p:spPr>
        <p:txBody>
          <a:bodyPr spcFirstLastPara="1" wrap="none" lIns="0" tIns="0" rIns="0" bIns="0" anchor="ctr" anchorCtr="0">
            <a:noAutofit/>
          </a:bodyPr>
          <a:lstStyle/>
          <a:p>
            <a:pPr algn="ctr" defTabSz="914333">
              <a:defRPr/>
            </a:pPr>
            <a:r>
              <a:rPr lang="en-US" sz="975" b="1">
                <a:solidFill>
                  <a:srgbClr val="14284A"/>
                </a:solidFill>
                <a:latin typeface="CiscoSansTT Light" panose="020B0503020201020303" pitchFamily="34" charset="0"/>
                <a:ea typeface="+mn-ea"/>
                <a:cs typeface="CiscoSansTT Light" panose="020B0503020201020303" pitchFamily="34" charset="0"/>
                <a:sym typeface="Helvetica Neue"/>
              </a:rPr>
              <a:t>Enable</a:t>
            </a:r>
          </a:p>
          <a:p>
            <a:pPr algn="ctr" defTabSz="914333">
              <a:defRPr/>
            </a:pPr>
            <a:r>
              <a:rPr lang="en-US" sz="1050">
                <a:solidFill>
                  <a:srgbClr val="14284A"/>
                </a:solidFill>
                <a:latin typeface="CiscoSansTT ExtraLight"/>
                <a:ea typeface="+mn-ea"/>
                <a:cs typeface="CiscoSansTT ExtraLight" panose="020B0303020201020303" pitchFamily="34" charset="0"/>
                <a:sym typeface="Helvetica Neue"/>
              </a:rPr>
              <a:t>Cisco Learning | Cisco Certifications | </a:t>
            </a:r>
            <a:r>
              <a:rPr lang="en-US" sz="1050" err="1">
                <a:solidFill>
                  <a:srgbClr val="14284A"/>
                </a:solidFill>
                <a:latin typeface="CiscoSansTT ExtraLight"/>
                <a:ea typeface="+mn-ea"/>
                <a:cs typeface="CiscoSansTT ExtraLight" panose="020B0303020201020303" pitchFamily="34" charset="0"/>
                <a:sym typeface="Helvetica Neue"/>
              </a:rPr>
              <a:t>DevNet</a:t>
            </a:r>
            <a:endParaRPr sz="1050">
              <a:solidFill>
                <a:srgbClr val="14284A"/>
              </a:solidFill>
              <a:latin typeface="CiscoSansTT ExtraLight"/>
              <a:ea typeface="+mn-ea"/>
              <a:cs typeface="CiscoSansTT ExtraLight" panose="020B0303020201020303" pitchFamily="34" charset="0"/>
            </a:endParaRPr>
          </a:p>
        </p:txBody>
      </p:sp>
      <p:sp>
        <p:nvSpPr>
          <p:cNvPr id="44" name="Google Shape;2575;p331">
            <a:extLst>
              <a:ext uri="{FF2B5EF4-FFF2-40B4-BE49-F238E27FC236}">
                <a16:creationId xmlns:a16="http://schemas.microsoft.com/office/drawing/2014/main" id="{AA7595BC-0A56-4600-BE80-272EFCE0C079}"/>
              </a:ext>
            </a:extLst>
          </p:cNvPr>
          <p:cNvSpPr/>
          <p:nvPr/>
        </p:nvSpPr>
        <p:spPr>
          <a:xfrm>
            <a:off x="890233" y="3902459"/>
            <a:ext cx="3642992" cy="351000"/>
          </a:xfrm>
          <a:prstGeom prst="roundRect">
            <a:avLst>
              <a:gd name="adj" fmla="val 50000"/>
            </a:avLst>
          </a:prstGeom>
          <a:solidFill>
            <a:srgbClr val="F5F6F9"/>
          </a:solidFill>
          <a:ln>
            <a:noFill/>
          </a:ln>
        </p:spPr>
        <p:txBody>
          <a:bodyPr spcFirstLastPara="1" wrap="none" lIns="0" tIns="0" rIns="0" bIns="0" anchor="ctr" anchorCtr="0">
            <a:noAutofit/>
          </a:bodyPr>
          <a:lstStyle/>
          <a:p>
            <a:pPr algn="ctr" defTabSz="914333">
              <a:defRPr/>
            </a:pPr>
            <a:r>
              <a:rPr lang="en-US" sz="975" b="1">
                <a:solidFill>
                  <a:srgbClr val="14284A"/>
                </a:solidFill>
                <a:latin typeface="CiscoSansTT Light"/>
                <a:ea typeface="+mn-ea"/>
                <a:cs typeface="CiscoSansTT Light" panose="020B0503020201020303" pitchFamily="34" charset="0"/>
                <a:sym typeface="Helvetica Neue"/>
              </a:rPr>
              <a:t>Assist</a:t>
            </a:r>
          </a:p>
          <a:p>
            <a:pPr algn="ctr" defTabSz="914333">
              <a:defRPr/>
            </a:pPr>
            <a:r>
              <a:rPr lang="en-US" sz="1050">
                <a:solidFill>
                  <a:srgbClr val="14284A"/>
                </a:solidFill>
                <a:latin typeface="CiscoSansTT ExtraLight"/>
                <a:ea typeface="+mn-ea"/>
                <a:cs typeface="CiscoSansTT ExtraLight" panose="020B0303020201020303" pitchFamily="34" charset="0"/>
                <a:sym typeface="Helvetica Neue"/>
              </a:rPr>
              <a:t>Advanced Services Solution Templates (SOW)</a:t>
            </a:r>
            <a:endParaRPr sz="1050">
              <a:solidFill>
                <a:srgbClr val="14284A"/>
              </a:solidFill>
              <a:latin typeface="CiscoSansTT ExtraLight"/>
              <a:ea typeface="+mn-ea"/>
              <a:cs typeface="CiscoSansTT ExtraLight" panose="020B0303020201020303" pitchFamily="34" charset="0"/>
            </a:endParaRPr>
          </a:p>
        </p:txBody>
      </p:sp>
      <p:sp>
        <p:nvSpPr>
          <p:cNvPr id="34" name="Rectangle 33">
            <a:extLst>
              <a:ext uri="{FF2B5EF4-FFF2-40B4-BE49-F238E27FC236}">
                <a16:creationId xmlns:a16="http://schemas.microsoft.com/office/drawing/2014/main" id="{67859866-2EA2-47E6-B213-03FB08CD6F6A}"/>
              </a:ext>
            </a:extLst>
          </p:cNvPr>
          <p:cNvSpPr/>
          <p:nvPr/>
        </p:nvSpPr>
        <p:spPr>
          <a:xfrm>
            <a:off x="3236983" y="3138482"/>
            <a:ext cx="2634221" cy="258270"/>
          </a:xfrm>
          <a:prstGeom prst="rect">
            <a:avLst/>
          </a:prstGeom>
        </p:spPr>
        <p:txBody>
          <a:bodyPr wrap="none" lIns="0" tIns="0" rIns="0" bIns="0" anchor="ctr" anchorCtr="0">
            <a:noAutofit/>
          </a:bodyPr>
          <a:lstStyle/>
          <a:p>
            <a:pPr algn="ctr" defTabSz="914333">
              <a:defRPr/>
            </a:pPr>
            <a:r>
              <a:rPr lang="en-US" sz="1050">
                <a:solidFill>
                  <a:srgbClr val="00BCEB"/>
                </a:solidFill>
                <a:latin typeface="CiscoSansTT Light" panose="020B0503020201020303" pitchFamily="34" charset="0"/>
                <a:ea typeface="+mn-ea"/>
                <a:cs typeface="CiscoSansTT Light" panose="020B0503020201020303" pitchFamily="34" charset="0"/>
                <a:sym typeface="Helvetica Neue"/>
              </a:rPr>
              <a:t>Success Tracks</a:t>
            </a:r>
            <a:br>
              <a:rPr lang="en-US" sz="1050">
                <a:solidFill>
                  <a:srgbClr val="00BCEB"/>
                </a:solidFill>
                <a:latin typeface="CiscoSansTT Light" panose="020B0503020201020303" pitchFamily="34" charset="0"/>
                <a:ea typeface="+mn-ea"/>
                <a:cs typeface="CiscoSansTT Light" panose="020B0503020201020303" pitchFamily="34" charset="0"/>
                <a:sym typeface="Helvetica Neue"/>
              </a:rPr>
            </a:br>
            <a:r>
              <a:rPr lang="en-US" sz="900" i="1">
                <a:solidFill>
                  <a:srgbClr val="14284A"/>
                </a:solidFill>
                <a:latin typeface="CiscoSansTT ExtraLight"/>
                <a:ea typeface="+mn-ea"/>
                <a:cs typeface="CiscoSansTT" panose="020B0503020201020303" pitchFamily="34" charset="0"/>
                <a:sym typeface="Helvetica Neue"/>
              </a:rPr>
              <a:t>Solutions to drive lifecycle acceleration and value</a:t>
            </a:r>
          </a:p>
        </p:txBody>
      </p:sp>
      <p:sp>
        <p:nvSpPr>
          <p:cNvPr id="36" name="Rectangle 35">
            <a:extLst>
              <a:ext uri="{FF2B5EF4-FFF2-40B4-BE49-F238E27FC236}">
                <a16:creationId xmlns:a16="http://schemas.microsoft.com/office/drawing/2014/main" id="{6B738F64-E495-41F8-BDFD-3C4E55D7E8FA}"/>
              </a:ext>
            </a:extLst>
          </p:cNvPr>
          <p:cNvSpPr/>
          <p:nvPr/>
        </p:nvSpPr>
        <p:spPr>
          <a:xfrm>
            <a:off x="3236983" y="2812007"/>
            <a:ext cx="2634221" cy="258270"/>
          </a:xfrm>
          <a:prstGeom prst="rect">
            <a:avLst/>
          </a:prstGeom>
        </p:spPr>
        <p:txBody>
          <a:bodyPr wrap="none" lIns="0" tIns="0" rIns="0" bIns="0" anchor="ctr" anchorCtr="0">
            <a:noAutofit/>
          </a:bodyPr>
          <a:lstStyle/>
          <a:p>
            <a:pPr algn="ctr" defTabSz="914333">
              <a:defRPr/>
            </a:pPr>
            <a:r>
              <a:rPr lang="en-GB" sz="1050">
                <a:solidFill>
                  <a:srgbClr val="FFFFFF"/>
                </a:solidFill>
                <a:latin typeface="CiscoSansTT Light" panose="020B0503020201020303" pitchFamily="34" charset="0"/>
                <a:ea typeface="+mn-ea"/>
                <a:cs typeface="CiscoSansTT Light" panose="020B0503020201020303" pitchFamily="34" charset="0"/>
                <a:sym typeface="Helvetica Neue"/>
              </a:rPr>
              <a:t>CX Cloud </a:t>
            </a:r>
            <a:br>
              <a:rPr lang="en-GB" sz="1050">
                <a:solidFill>
                  <a:srgbClr val="FFFFFF"/>
                </a:solidFill>
                <a:latin typeface="CiscoSansTT Light" panose="020B0503020201020303" pitchFamily="34" charset="0"/>
                <a:ea typeface="+mn-ea"/>
                <a:cs typeface="CiscoSansTT Light" panose="020B0503020201020303" pitchFamily="34" charset="0"/>
                <a:sym typeface="Helvetica Neue"/>
              </a:rPr>
            </a:br>
            <a:r>
              <a:rPr lang="en-GB" sz="825" i="1">
                <a:solidFill>
                  <a:srgbClr val="FFFFFF"/>
                </a:solidFill>
                <a:latin typeface="CiscoSansTT ExtraLight"/>
                <a:ea typeface="+mn-ea"/>
                <a:sym typeface="Helvetica Neue"/>
              </a:rPr>
              <a:t>powered by Collaborative Intelligence</a:t>
            </a:r>
            <a:endParaRPr lang="en-GB" sz="1050" i="1">
              <a:solidFill>
                <a:srgbClr val="FFFFFF"/>
              </a:solidFill>
              <a:latin typeface="CiscoSansTT ExtraLight"/>
              <a:ea typeface="+mn-ea"/>
              <a:sym typeface="Helvetica Neue"/>
            </a:endParaRPr>
          </a:p>
        </p:txBody>
      </p:sp>
      <p:sp>
        <p:nvSpPr>
          <p:cNvPr id="2" name="Isosceles Triangle 1">
            <a:extLst>
              <a:ext uri="{FF2B5EF4-FFF2-40B4-BE49-F238E27FC236}">
                <a16:creationId xmlns:a16="http://schemas.microsoft.com/office/drawing/2014/main" id="{BCA063C7-F817-44B8-9489-CB8DD05E0D54}"/>
              </a:ext>
            </a:extLst>
          </p:cNvPr>
          <p:cNvSpPr/>
          <p:nvPr/>
        </p:nvSpPr>
        <p:spPr>
          <a:xfrm rot="10800000">
            <a:off x="915964" y="2471150"/>
            <a:ext cx="2387294" cy="275493"/>
          </a:xfrm>
          <a:prstGeom prst="triangle">
            <a:avLst/>
          </a:prstGeom>
          <a:solidFill>
            <a:srgbClr val="F5F6F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spcAft>
                <a:spcPts val="450"/>
              </a:spcAft>
              <a:buClrTx/>
              <a:defRPr/>
            </a:pPr>
            <a:endParaRPr lang="en-US" sz="825" kern="1200" err="1">
              <a:solidFill>
                <a:srgbClr val="FFFFFF"/>
              </a:solidFill>
              <a:latin typeface="CiscoSansTT ExtraLight"/>
            </a:endParaRPr>
          </a:p>
        </p:txBody>
      </p:sp>
      <p:sp>
        <p:nvSpPr>
          <p:cNvPr id="38" name="Isosceles Triangle 37">
            <a:extLst>
              <a:ext uri="{FF2B5EF4-FFF2-40B4-BE49-F238E27FC236}">
                <a16:creationId xmlns:a16="http://schemas.microsoft.com/office/drawing/2014/main" id="{B95D12D7-ED82-4FC3-9305-42D7F47E939E}"/>
              </a:ext>
            </a:extLst>
          </p:cNvPr>
          <p:cNvSpPr/>
          <p:nvPr/>
        </p:nvSpPr>
        <p:spPr>
          <a:xfrm rot="10800000">
            <a:off x="3376727" y="2471150"/>
            <a:ext cx="2387294" cy="275493"/>
          </a:xfrm>
          <a:prstGeom prst="triangle">
            <a:avLst/>
          </a:prstGeom>
          <a:solidFill>
            <a:srgbClr val="F5F6F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spcAft>
                <a:spcPts val="450"/>
              </a:spcAft>
              <a:buClrTx/>
              <a:defRPr/>
            </a:pPr>
            <a:endParaRPr lang="en-US" sz="825" kern="1200" err="1">
              <a:solidFill>
                <a:srgbClr val="FFFFFF"/>
              </a:solidFill>
              <a:latin typeface="CiscoSansTT ExtraLight"/>
            </a:endParaRPr>
          </a:p>
        </p:txBody>
      </p:sp>
      <p:sp>
        <p:nvSpPr>
          <p:cNvPr id="39" name="Isosceles Triangle 38">
            <a:extLst>
              <a:ext uri="{FF2B5EF4-FFF2-40B4-BE49-F238E27FC236}">
                <a16:creationId xmlns:a16="http://schemas.microsoft.com/office/drawing/2014/main" id="{23E41D7A-41EB-4EE2-A601-6BE99AF96A78}"/>
              </a:ext>
            </a:extLst>
          </p:cNvPr>
          <p:cNvSpPr/>
          <p:nvPr/>
        </p:nvSpPr>
        <p:spPr>
          <a:xfrm rot="10800000">
            <a:off x="5846413" y="2471150"/>
            <a:ext cx="2387294" cy="275493"/>
          </a:xfrm>
          <a:prstGeom prst="triangle">
            <a:avLst/>
          </a:prstGeom>
          <a:solidFill>
            <a:srgbClr val="F5F6F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spcAft>
                <a:spcPts val="450"/>
              </a:spcAft>
              <a:buClrTx/>
              <a:defRPr/>
            </a:pPr>
            <a:endParaRPr lang="en-US" sz="825" kern="1200" err="1">
              <a:solidFill>
                <a:srgbClr val="FFFFFF"/>
              </a:solidFill>
              <a:latin typeface="CiscoSansTT ExtraLight"/>
            </a:endParaRPr>
          </a:p>
        </p:txBody>
      </p:sp>
    </p:spTree>
    <p:extLst>
      <p:ext uri="{BB962C8B-B14F-4D97-AF65-F5344CB8AC3E}">
        <p14:creationId xmlns:p14="http://schemas.microsoft.com/office/powerpoint/2010/main" val="145027808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8F2A1A-C79E-47E6-A096-4EFB8AFEE6C0}"/>
              </a:ext>
            </a:extLst>
          </p:cNvPr>
          <p:cNvSpPr>
            <a:spLocks noGrp="1"/>
          </p:cNvSpPr>
          <p:nvPr>
            <p:ph type="title"/>
          </p:nvPr>
        </p:nvSpPr>
        <p:spPr/>
        <p:txBody>
          <a:bodyPr/>
          <a:lstStyle/>
          <a:p>
            <a:pPr algn="ctr"/>
            <a:r>
              <a:rPr lang="en-GB" dirty="0"/>
              <a:t>The network is light years from its origins</a:t>
            </a:r>
            <a:endParaRPr lang="en-US" dirty="0"/>
          </a:p>
        </p:txBody>
      </p:sp>
      <p:grpSp>
        <p:nvGrpSpPr>
          <p:cNvPr id="225" name="Group 224">
            <a:extLst>
              <a:ext uri="{FF2B5EF4-FFF2-40B4-BE49-F238E27FC236}">
                <a16:creationId xmlns:a16="http://schemas.microsoft.com/office/drawing/2014/main" id="{250B3A3E-DBF4-3A48-920A-C259623EF94E}"/>
              </a:ext>
            </a:extLst>
          </p:cNvPr>
          <p:cNvGrpSpPr/>
          <p:nvPr/>
        </p:nvGrpSpPr>
        <p:grpSpPr>
          <a:xfrm>
            <a:off x="1398137" y="2850636"/>
            <a:ext cx="2028052" cy="1278370"/>
            <a:chOff x="1596899" y="2473843"/>
            <a:chExt cx="2028052" cy="1278370"/>
          </a:xfrm>
        </p:grpSpPr>
        <p:sp>
          <p:nvSpPr>
            <p:cNvPr id="43" name="Freeform 290">
              <a:extLst>
                <a:ext uri="{FF2B5EF4-FFF2-40B4-BE49-F238E27FC236}">
                  <a16:creationId xmlns:a16="http://schemas.microsoft.com/office/drawing/2014/main" id="{12AFC767-5614-D04A-B5BB-FDECB99A32C4}"/>
                </a:ext>
              </a:extLst>
            </p:cNvPr>
            <p:cNvSpPr>
              <a:spLocks/>
            </p:cNvSpPr>
            <p:nvPr/>
          </p:nvSpPr>
          <p:spPr bwMode="auto">
            <a:xfrm>
              <a:off x="1596899" y="2473843"/>
              <a:ext cx="2028052" cy="393812"/>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5F6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291">
              <a:extLst>
                <a:ext uri="{FF2B5EF4-FFF2-40B4-BE49-F238E27FC236}">
                  <a16:creationId xmlns:a16="http://schemas.microsoft.com/office/drawing/2014/main" id="{F0A620C4-3E3A-464D-8D8A-9232BA944081}"/>
                </a:ext>
              </a:extLst>
            </p:cNvPr>
            <p:cNvSpPr>
              <a:spLocks noChangeShapeType="1"/>
            </p:cNvSpPr>
            <p:nvPr/>
          </p:nvSpPr>
          <p:spPr bwMode="auto">
            <a:xfrm flipV="1">
              <a:off x="1691809" y="2576841"/>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Line 292">
              <a:extLst>
                <a:ext uri="{FF2B5EF4-FFF2-40B4-BE49-F238E27FC236}">
                  <a16:creationId xmlns:a16="http://schemas.microsoft.com/office/drawing/2014/main" id="{EC452247-A0A6-254B-A010-2F52EF3213BA}"/>
                </a:ext>
              </a:extLst>
            </p:cNvPr>
            <p:cNvSpPr>
              <a:spLocks noChangeShapeType="1"/>
            </p:cNvSpPr>
            <p:nvPr/>
          </p:nvSpPr>
          <p:spPr bwMode="auto">
            <a:xfrm flipV="1">
              <a:off x="1786717" y="2576841"/>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Line 293">
              <a:extLst>
                <a:ext uri="{FF2B5EF4-FFF2-40B4-BE49-F238E27FC236}">
                  <a16:creationId xmlns:a16="http://schemas.microsoft.com/office/drawing/2014/main" id="{88138120-8458-3548-8F64-737DF704EDFB}"/>
                </a:ext>
              </a:extLst>
            </p:cNvPr>
            <p:cNvSpPr>
              <a:spLocks noChangeShapeType="1"/>
            </p:cNvSpPr>
            <p:nvPr/>
          </p:nvSpPr>
          <p:spPr bwMode="auto">
            <a:xfrm flipV="1">
              <a:off x="1886621" y="2576841"/>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Line 294">
              <a:extLst>
                <a:ext uri="{FF2B5EF4-FFF2-40B4-BE49-F238E27FC236}">
                  <a16:creationId xmlns:a16="http://schemas.microsoft.com/office/drawing/2014/main" id="{078B9E06-DD4F-DE4A-BC0F-76328FC16053}"/>
                </a:ext>
              </a:extLst>
            </p:cNvPr>
            <p:cNvSpPr>
              <a:spLocks noChangeShapeType="1"/>
            </p:cNvSpPr>
            <p:nvPr/>
          </p:nvSpPr>
          <p:spPr bwMode="auto">
            <a:xfrm flipV="1">
              <a:off x="1976535" y="2576841"/>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Line 295">
              <a:extLst>
                <a:ext uri="{FF2B5EF4-FFF2-40B4-BE49-F238E27FC236}">
                  <a16:creationId xmlns:a16="http://schemas.microsoft.com/office/drawing/2014/main" id="{0773724F-8370-F347-BD21-3F6401F4B3F8}"/>
                </a:ext>
              </a:extLst>
            </p:cNvPr>
            <p:cNvSpPr>
              <a:spLocks noChangeShapeType="1"/>
            </p:cNvSpPr>
            <p:nvPr/>
          </p:nvSpPr>
          <p:spPr bwMode="auto">
            <a:xfrm flipV="1">
              <a:off x="2071445" y="2576841"/>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296">
              <a:extLst>
                <a:ext uri="{FF2B5EF4-FFF2-40B4-BE49-F238E27FC236}">
                  <a16:creationId xmlns:a16="http://schemas.microsoft.com/office/drawing/2014/main" id="{C1DC7511-5C33-D14B-A13A-AF58490DE771}"/>
                </a:ext>
              </a:extLst>
            </p:cNvPr>
            <p:cNvSpPr>
              <a:spLocks/>
            </p:cNvSpPr>
            <p:nvPr/>
          </p:nvSpPr>
          <p:spPr bwMode="auto">
            <a:xfrm>
              <a:off x="1596899" y="3358401"/>
              <a:ext cx="2028052" cy="393812"/>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5F6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Line 297">
              <a:extLst>
                <a:ext uri="{FF2B5EF4-FFF2-40B4-BE49-F238E27FC236}">
                  <a16:creationId xmlns:a16="http://schemas.microsoft.com/office/drawing/2014/main" id="{077FD4C6-ED5A-6043-9428-6D8AB06503B9}"/>
                </a:ext>
              </a:extLst>
            </p:cNvPr>
            <p:cNvSpPr>
              <a:spLocks noChangeShapeType="1"/>
            </p:cNvSpPr>
            <p:nvPr/>
          </p:nvSpPr>
          <p:spPr bwMode="auto">
            <a:xfrm flipV="1">
              <a:off x="1691809" y="3461399"/>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Line 298">
              <a:extLst>
                <a:ext uri="{FF2B5EF4-FFF2-40B4-BE49-F238E27FC236}">
                  <a16:creationId xmlns:a16="http://schemas.microsoft.com/office/drawing/2014/main" id="{F8086BBB-F522-C244-A74E-39D6F8B5A1D2}"/>
                </a:ext>
              </a:extLst>
            </p:cNvPr>
            <p:cNvSpPr>
              <a:spLocks noChangeShapeType="1"/>
            </p:cNvSpPr>
            <p:nvPr/>
          </p:nvSpPr>
          <p:spPr bwMode="auto">
            <a:xfrm flipV="1">
              <a:off x="1786717" y="3461399"/>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Line 299">
              <a:extLst>
                <a:ext uri="{FF2B5EF4-FFF2-40B4-BE49-F238E27FC236}">
                  <a16:creationId xmlns:a16="http://schemas.microsoft.com/office/drawing/2014/main" id="{75C0F08B-C2C2-584C-ABB4-11479E81A1C1}"/>
                </a:ext>
              </a:extLst>
            </p:cNvPr>
            <p:cNvSpPr>
              <a:spLocks noChangeShapeType="1"/>
            </p:cNvSpPr>
            <p:nvPr/>
          </p:nvSpPr>
          <p:spPr bwMode="auto">
            <a:xfrm flipV="1">
              <a:off x="1886621" y="3461399"/>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Line 300">
              <a:extLst>
                <a:ext uri="{FF2B5EF4-FFF2-40B4-BE49-F238E27FC236}">
                  <a16:creationId xmlns:a16="http://schemas.microsoft.com/office/drawing/2014/main" id="{68404680-DE2D-BF48-A086-18EEEB821191}"/>
                </a:ext>
              </a:extLst>
            </p:cNvPr>
            <p:cNvSpPr>
              <a:spLocks noChangeShapeType="1"/>
            </p:cNvSpPr>
            <p:nvPr/>
          </p:nvSpPr>
          <p:spPr bwMode="auto">
            <a:xfrm flipV="1">
              <a:off x="1976535" y="3461399"/>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Line 301">
              <a:extLst>
                <a:ext uri="{FF2B5EF4-FFF2-40B4-BE49-F238E27FC236}">
                  <a16:creationId xmlns:a16="http://schemas.microsoft.com/office/drawing/2014/main" id="{2F3070C3-F185-D74C-8FD1-84E69A0A3E44}"/>
                </a:ext>
              </a:extLst>
            </p:cNvPr>
            <p:cNvSpPr>
              <a:spLocks noChangeShapeType="1"/>
            </p:cNvSpPr>
            <p:nvPr/>
          </p:nvSpPr>
          <p:spPr bwMode="auto">
            <a:xfrm flipV="1">
              <a:off x="2071445" y="3461399"/>
              <a:ext cx="0" cy="193875"/>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302">
              <a:extLst>
                <a:ext uri="{FF2B5EF4-FFF2-40B4-BE49-F238E27FC236}">
                  <a16:creationId xmlns:a16="http://schemas.microsoft.com/office/drawing/2014/main" id="{9CBCC794-3332-674B-AF3B-2600FC2B5E5C}"/>
                </a:ext>
              </a:extLst>
            </p:cNvPr>
            <p:cNvSpPr>
              <a:spLocks/>
            </p:cNvSpPr>
            <p:nvPr/>
          </p:nvSpPr>
          <p:spPr bwMode="auto">
            <a:xfrm>
              <a:off x="1596899" y="2922180"/>
              <a:ext cx="2028052" cy="393812"/>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F5F6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Line 303">
              <a:extLst>
                <a:ext uri="{FF2B5EF4-FFF2-40B4-BE49-F238E27FC236}">
                  <a16:creationId xmlns:a16="http://schemas.microsoft.com/office/drawing/2014/main" id="{49FB358D-5BA9-004F-B8B6-FC8FE7DB4FEF}"/>
                </a:ext>
              </a:extLst>
            </p:cNvPr>
            <p:cNvSpPr>
              <a:spLocks noChangeShapeType="1"/>
            </p:cNvSpPr>
            <p:nvPr/>
          </p:nvSpPr>
          <p:spPr bwMode="auto">
            <a:xfrm flipV="1">
              <a:off x="1691809" y="3013061"/>
              <a:ext cx="0" cy="199936"/>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Line 304">
              <a:extLst>
                <a:ext uri="{FF2B5EF4-FFF2-40B4-BE49-F238E27FC236}">
                  <a16:creationId xmlns:a16="http://schemas.microsoft.com/office/drawing/2014/main" id="{D4C96FB1-A6B3-3045-8D95-7363A793311E}"/>
                </a:ext>
              </a:extLst>
            </p:cNvPr>
            <p:cNvSpPr>
              <a:spLocks noChangeShapeType="1"/>
            </p:cNvSpPr>
            <p:nvPr/>
          </p:nvSpPr>
          <p:spPr bwMode="auto">
            <a:xfrm flipV="1">
              <a:off x="1786717" y="3013061"/>
              <a:ext cx="0" cy="199936"/>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Line 305">
              <a:extLst>
                <a:ext uri="{FF2B5EF4-FFF2-40B4-BE49-F238E27FC236}">
                  <a16:creationId xmlns:a16="http://schemas.microsoft.com/office/drawing/2014/main" id="{763A115D-20B5-5641-99F7-BBD3DAE61328}"/>
                </a:ext>
              </a:extLst>
            </p:cNvPr>
            <p:cNvSpPr>
              <a:spLocks noChangeShapeType="1"/>
            </p:cNvSpPr>
            <p:nvPr/>
          </p:nvSpPr>
          <p:spPr bwMode="auto">
            <a:xfrm flipV="1">
              <a:off x="1886621" y="3013061"/>
              <a:ext cx="0" cy="199936"/>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Line 306">
              <a:extLst>
                <a:ext uri="{FF2B5EF4-FFF2-40B4-BE49-F238E27FC236}">
                  <a16:creationId xmlns:a16="http://schemas.microsoft.com/office/drawing/2014/main" id="{5473C82F-B1B0-8E48-816C-618B5897B9C9}"/>
                </a:ext>
              </a:extLst>
            </p:cNvPr>
            <p:cNvSpPr>
              <a:spLocks noChangeShapeType="1"/>
            </p:cNvSpPr>
            <p:nvPr/>
          </p:nvSpPr>
          <p:spPr bwMode="auto">
            <a:xfrm flipV="1">
              <a:off x="1976535" y="3013061"/>
              <a:ext cx="0" cy="199936"/>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Line 307">
              <a:extLst>
                <a:ext uri="{FF2B5EF4-FFF2-40B4-BE49-F238E27FC236}">
                  <a16:creationId xmlns:a16="http://schemas.microsoft.com/office/drawing/2014/main" id="{44246388-7062-E246-B7A1-4D029448345D}"/>
                </a:ext>
              </a:extLst>
            </p:cNvPr>
            <p:cNvSpPr>
              <a:spLocks noChangeShapeType="1"/>
            </p:cNvSpPr>
            <p:nvPr/>
          </p:nvSpPr>
          <p:spPr bwMode="auto">
            <a:xfrm flipV="1">
              <a:off x="2071445" y="3013061"/>
              <a:ext cx="0" cy="199936"/>
            </a:xfrm>
            <a:prstGeom prst="line">
              <a:avLst/>
            </a:prstGeom>
            <a:solidFill>
              <a:schemeClr val="bg1">
                <a:lumMod val="65000"/>
              </a:schemeClr>
            </a:solid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TextBox 15">
              <a:extLst>
                <a:ext uri="{FF2B5EF4-FFF2-40B4-BE49-F238E27FC236}">
                  <a16:creationId xmlns:a16="http://schemas.microsoft.com/office/drawing/2014/main" id="{F898D2EF-B643-9D4F-950C-D6960D293387}"/>
                </a:ext>
              </a:extLst>
            </p:cNvPr>
            <p:cNvSpPr txBox="1"/>
            <p:nvPr/>
          </p:nvSpPr>
          <p:spPr>
            <a:xfrm>
              <a:off x="2198565" y="2983910"/>
              <a:ext cx="1087012" cy="276999"/>
            </a:xfrm>
            <a:prstGeom prst="rect">
              <a:avLst/>
            </a:prstGeom>
            <a:noFill/>
          </p:spPr>
          <p:txBody>
            <a:bodyPr wrap="square" rtlCol="0">
              <a:spAutoFit/>
            </a:bodyPr>
            <a:lstStyle/>
            <a:p>
              <a:pPr algn="ctr"/>
              <a:r>
                <a:rPr lang="en-US" sz="1200" b="1" dirty="0">
                  <a:solidFill>
                    <a:schemeClr val="tx1"/>
                  </a:solidFill>
                  <a:latin typeface="+mn-lt"/>
                </a:rPr>
                <a:t>Switch + OS</a:t>
              </a:r>
            </a:p>
          </p:txBody>
        </p:sp>
      </p:grpSp>
      <p:sp>
        <p:nvSpPr>
          <p:cNvPr id="309" name="Round Same Side Corner Rectangle 308">
            <a:extLst>
              <a:ext uri="{FF2B5EF4-FFF2-40B4-BE49-F238E27FC236}">
                <a16:creationId xmlns:a16="http://schemas.microsoft.com/office/drawing/2014/main" id="{A3921067-C004-CE4E-9376-5A5ECA11DBBF}"/>
              </a:ext>
            </a:extLst>
          </p:cNvPr>
          <p:cNvSpPr/>
          <p:nvPr/>
        </p:nvSpPr>
        <p:spPr>
          <a:xfrm rot="5400000">
            <a:off x="6285668" y="-222522"/>
            <a:ext cx="658800" cy="4202905"/>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1200" dirty="0">
              <a:solidFill>
                <a:schemeClr val="bg1"/>
              </a:solidFill>
            </a:endParaRPr>
          </a:p>
        </p:txBody>
      </p:sp>
      <p:sp>
        <p:nvSpPr>
          <p:cNvPr id="310" name="Round Same Side Corner Rectangle 309">
            <a:extLst>
              <a:ext uri="{FF2B5EF4-FFF2-40B4-BE49-F238E27FC236}">
                <a16:creationId xmlns:a16="http://schemas.microsoft.com/office/drawing/2014/main" id="{4B176E9C-0637-A347-B9F3-02282FA4F0FB}"/>
              </a:ext>
            </a:extLst>
          </p:cNvPr>
          <p:cNvSpPr/>
          <p:nvPr/>
        </p:nvSpPr>
        <p:spPr>
          <a:xfrm rot="16200000">
            <a:off x="2082763" y="-222522"/>
            <a:ext cx="658800" cy="4202905"/>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1200" dirty="0">
              <a:solidFill>
                <a:schemeClr val="bg1"/>
              </a:solidFill>
            </a:endParaRPr>
          </a:p>
        </p:txBody>
      </p:sp>
      <p:grpSp>
        <p:nvGrpSpPr>
          <p:cNvPr id="314" name="Group 313">
            <a:extLst>
              <a:ext uri="{FF2B5EF4-FFF2-40B4-BE49-F238E27FC236}">
                <a16:creationId xmlns:a16="http://schemas.microsoft.com/office/drawing/2014/main" id="{D6373187-01FF-1243-AC29-6BF88FB30667}"/>
              </a:ext>
            </a:extLst>
          </p:cNvPr>
          <p:cNvGrpSpPr/>
          <p:nvPr/>
        </p:nvGrpSpPr>
        <p:grpSpPr>
          <a:xfrm>
            <a:off x="4158997" y="1738295"/>
            <a:ext cx="583554" cy="252402"/>
            <a:chOff x="2485537" y="1200355"/>
            <a:chExt cx="1209762" cy="523253"/>
          </a:xfrm>
          <a:solidFill>
            <a:schemeClr val="tx2"/>
          </a:solidFill>
        </p:grpSpPr>
        <p:sp>
          <p:nvSpPr>
            <p:cNvPr id="315" name="Freeform 123">
              <a:extLst>
                <a:ext uri="{FF2B5EF4-FFF2-40B4-BE49-F238E27FC236}">
                  <a16:creationId xmlns:a16="http://schemas.microsoft.com/office/drawing/2014/main" id="{56F2ED98-E6EC-A046-A827-B97F6CA02CCD}"/>
                </a:ext>
              </a:extLst>
            </p:cNvPr>
            <p:cNvSpPr>
              <a:spLocks/>
            </p:cNvSpPr>
            <p:nvPr/>
          </p:nvSpPr>
          <p:spPr bwMode="auto">
            <a:xfrm>
              <a:off x="2485537" y="1378029"/>
              <a:ext cx="1007437" cy="167906"/>
            </a:xfrm>
            <a:custGeom>
              <a:avLst/>
              <a:gdLst>
                <a:gd name="T0" fmla="*/ 179 w 2166"/>
                <a:gd name="T1" fmla="*/ 361 h 361"/>
                <a:gd name="T2" fmla="*/ 1985 w 2166"/>
                <a:gd name="T3" fmla="*/ 361 h 361"/>
                <a:gd name="T4" fmla="*/ 2166 w 2166"/>
                <a:gd name="T5" fmla="*/ 179 h 361"/>
                <a:gd name="T6" fmla="*/ 1987 w 2166"/>
                <a:gd name="T7" fmla="*/ 0 h 361"/>
                <a:gd name="T8" fmla="*/ 181 w 2166"/>
                <a:gd name="T9" fmla="*/ 0 h 361"/>
                <a:gd name="T10" fmla="*/ 143 w 2166"/>
                <a:gd name="T11" fmla="*/ 2 h 361"/>
                <a:gd name="T12" fmla="*/ 78 w 2166"/>
                <a:gd name="T13" fmla="*/ 29 h 361"/>
                <a:gd name="T14" fmla="*/ 29 w 2166"/>
                <a:gd name="T15" fmla="*/ 80 h 361"/>
                <a:gd name="T16" fmla="*/ 2 w 2166"/>
                <a:gd name="T17" fmla="*/ 143 h 361"/>
                <a:gd name="T18" fmla="*/ 0 w 2166"/>
                <a:gd name="T19" fmla="*/ 181 h 361"/>
                <a:gd name="T20" fmla="*/ 0 w 2166"/>
                <a:gd name="T21" fmla="*/ 202 h 361"/>
                <a:gd name="T22" fmla="*/ 10 w 2166"/>
                <a:gd name="T23" fmla="*/ 245 h 361"/>
                <a:gd name="T24" fmla="*/ 42 w 2166"/>
                <a:gd name="T25" fmla="*/ 299 h 361"/>
                <a:gd name="T26" fmla="*/ 74 w 2166"/>
                <a:gd name="T27" fmla="*/ 327 h 361"/>
                <a:gd name="T28" fmla="*/ 97 w 2166"/>
                <a:gd name="T29" fmla="*/ 342 h 361"/>
                <a:gd name="T30" fmla="*/ 150 w 2166"/>
                <a:gd name="T31" fmla="*/ 358 h 361"/>
                <a:gd name="T32" fmla="*/ 179 w 2166"/>
                <a:gd name="T33"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6" h="361">
                  <a:moveTo>
                    <a:pt x="179" y="361"/>
                  </a:moveTo>
                  <a:lnTo>
                    <a:pt x="1985" y="361"/>
                  </a:lnTo>
                  <a:lnTo>
                    <a:pt x="2166" y="179"/>
                  </a:lnTo>
                  <a:lnTo>
                    <a:pt x="1987" y="0"/>
                  </a:lnTo>
                  <a:lnTo>
                    <a:pt x="181" y="0"/>
                  </a:lnTo>
                  <a:lnTo>
                    <a:pt x="143" y="2"/>
                  </a:lnTo>
                  <a:lnTo>
                    <a:pt x="78" y="29"/>
                  </a:lnTo>
                  <a:lnTo>
                    <a:pt x="29" y="80"/>
                  </a:lnTo>
                  <a:lnTo>
                    <a:pt x="2" y="143"/>
                  </a:lnTo>
                  <a:lnTo>
                    <a:pt x="0" y="181"/>
                  </a:lnTo>
                  <a:lnTo>
                    <a:pt x="0" y="202"/>
                  </a:lnTo>
                  <a:lnTo>
                    <a:pt x="10" y="245"/>
                  </a:lnTo>
                  <a:lnTo>
                    <a:pt x="42" y="299"/>
                  </a:lnTo>
                  <a:lnTo>
                    <a:pt x="74" y="327"/>
                  </a:lnTo>
                  <a:lnTo>
                    <a:pt x="97" y="342"/>
                  </a:lnTo>
                  <a:lnTo>
                    <a:pt x="150" y="358"/>
                  </a:lnTo>
                  <a:lnTo>
                    <a:pt x="179" y="361"/>
                  </a:lnTo>
                  <a:close/>
                </a:path>
              </a:pathLst>
            </a:custGeom>
            <a:grpFill/>
            <a:ln w="3175">
              <a:solidFill>
                <a:schemeClr val="bg1"/>
              </a:solidFill>
            </a:ln>
          </p:spPr>
          <p:txBody>
            <a:bodyPr vert="horz" wrap="square" lIns="68580" tIns="34290" rIns="68580" bIns="34290" numCol="1" anchor="t" anchorCtr="0" compatLnSpc="1">
              <a:prstTxWarp prst="textNoShape">
                <a:avLst/>
              </a:prstTxWarp>
            </a:bodyPr>
            <a:lstStyle/>
            <a:p>
              <a:endParaRPr lang="en-US" dirty="0"/>
            </a:p>
          </p:txBody>
        </p:sp>
        <p:grpSp>
          <p:nvGrpSpPr>
            <p:cNvPr id="316" name="Group 315">
              <a:extLst>
                <a:ext uri="{FF2B5EF4-FFF2-40B4-BE49-F238E27FC236}">
                  <a16:creationId xmlns:a16="http://schemas.microsoft.com/office/drawing/2014/main" id="{39BE9215-3E18-134B-AE48-2F70CB19E91E}"/>
                </a:ext>
              </a:extLst>
            </p:cNvPr>
            <p:cNvGrpSpPr/>
            <p:nvPr/>
          </p:nvGrpSpPr>
          <p:grpSpPr>
            <a:xfrm>
              <a:off x="3350649" y="1200355"/>
              <a:ext cx="344650" cy="523253"/>
              <a:chOff x="3350649" y="1200355"/>
              <a:chExt cx="344650" cy="523253"/>
            </a:xfrm>
            <a:grpFill/>
          </p:grpSpPr>
          <p:sp>
            <p:nvSpPr>
              <p:cNvPr id="317" name="Freeform 124">
                <a:extLst>
                  <a:ext uri="{FF2B5EF4-FFF2-40B4-BE49-F238E27FC236}">
                    <a16:creationId xmlns:a16="http://schemas.microsoft.com/office/drawing/2014/main" id="{604E3D4B-5EB2-5E48-B427-F99A5FAC49C8}"/>
                  </a:ext>
                </a:extLst>
              </p:cNvPr>
              <p:cNvSpPr>
                <a:spLocks/>
              </p:cNvSpPr>
              <p:nvPr/>
            </p:nvSpPr>
            <p:spPr bwMode="auto">
              <a:xfrm>
                <a:off x="3350649" y="1523144"/>
                <a:ext cx="318138" cy="200464"/>
              </a:xfrm>
              <a:custGeom>
                <a:avLst/>
                <a:gdLst>
                  <a:gd name="T0" fmla="*/ 177 w 684"/>
                  <a:gd name="T1" fmla="*/ 431 h 431"/>
                  <a:gd name="T2" fmla="*/ 213 w 684"/>
                  <a:gd name="T3" fmla="*/ 428 h 431"/>
                  <a:gd name="T4" fmla="*/ 279 w 684"/>
                  <a:gd name="T5" fmla="*/ 403 h 431"/>
                  <a:gd name="T6" fmla="*/ 306 w 684"/>
                  <a:gd name="T7" fmla="*/ 378 h 431"/>
                  <a:gd name="T8" fmla="*/ 684 w 684"/>
                  <a:gd name="T9" fmla="*/ 0 h 431"/>
                  <a:gd name="T10" fmla="*/ 653 w 684"/>
                  <a:gd name="T11" fmla="*/ 25 h 431"/>
                  <a:gd name="T12" fmla="*/ 619 w 684"/>
                  <a:gd name="T13" fmla="*/ 38 h 431"/>
                  <a:gd name="T14" fmla="*/ 591 w 684"/>
                  <a:gd name="T15" fmla="*/ 46 h 431"/>
                  <a:gd name="T16" fmla="*/ 562 w 684"/>
                  <a:gd name="T17" fmla="*/ 49 h 431"/>
                  <a:gd name="T18" fmla="*/ 125 w 684"/>
                  <a:gd name="T19" fmla="*/ 49 h 431"/>
                  <a:gd name="T20" fmla="*/ 125 w 684"/>
                  <a:gd name="T21" fmla="*/ 49 h 431"/>
                  <a:gd name="T22" fmla="*/ 127 w 684"/>
                  <a:gd name="T23" fmla="*/ 49 h 431"/>
                  <a:gd name="T24" fmla="*/ 51 w 684"/>
                  <a:gd name="T25" fmla="*/ 125 h 431"/>
                  <a:gd name="T26" fmla="*/ 28 w 684"/>
                  <a:gd name="T27" fmla="*/ 152 h 431"/>
                  <a:gd name="T28" fmla="*/ 0 w 684"/>
                  <a:gd name="T29" fmla="*/ 217 h 431"/>
                  <a:gd name="T30" fmla="*/ 0 w 684"/>
                  <a:gd name="T31" fmla="*/ 287 h 431"/>
                  <a:gd name="T32" fmla="*/ 28 w 684"/>
                  <a:gd name="T33" fmla="*/ 350 h 431"/>
                  <a:gd name="T34" fmla="*/ 51 w 684"/>
                  <a:gd name="T35" fmla="*/ 380 h 431"/>
                  <a:gd name="T36" fmla="*/ 53 w 684"/>
                  <a:gd name="T37" fmla="*/ 380 h 431"/>
                  <a:gd name="T38" fmla="*/ 55 w 684"/>
                  <a:gd name="T39" fmla="*/ 382 h 431"/>
                  <a:gd name="T40" fmla="*/ 82 w 684"/>
                  <a:gd name="T41" fmla="*/ 405 h 431"/>
                  <a:gd name="T42" fmla="*/ 146 w 684"/>
                  <a:gd name="T43" fmla="*/ 428 h 431"/>
                  <a:gd name="T44" fmla="*/ 177 w 684"/>
                  <a:gd name="T45"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431">
                    <a:moveTo>
                      <a:pt x="177" y="431"/>
                    </a:moveTo>
                    <a:lnTo>
                      <a:pt x="213" y="428"/>
                    </a:lnTo>
                    <a:lnTo>
                      <a:pt x="279" y="403"/>
                    </a:lnTo>
                    <a:lnTo>
                      <a:pt x="306" y="378"/>
                    </a:lnTo>
                    <a:lnTo>
                      <a:pt x="684" y="0"/>
                    </a:lnTo>
                    <a:lnTo>
                      <a:pt x="653" y="25"/>
                    </a:lnTo>
                    <a:lnTo>
                      <a:pt x="619" y="38"/>
                    </a:lnTo>
                    <a:lnTo>
                      <a:pt x="591" y="46"/>
                    </a:lnTo>
                    <a:lnTo>
                      <a:pt x="562" y="49"/>
                    </a:lnTo>
                    <a:lnTo>
                      <a:pt x="125" y="49"/>
                    </a:lnTo>
                    <a:lnTo>
                      <a:pt x="125" y="49"/>
                    </a:lnTo>
                    <a:lnTo>
                      <a:pt x="127" y="49"/>
                    </a:lnTo>
                    <a:lnTo>
                      <a:pt x="51" y="125"/>
                    </a:lnTo>
                    <a:lnTo>
                      <a:pt x="28" y="152"/>
                    </a:lnTo>
                    <a:lnTo>
                      <a:pt x="0" y="217"/>
                    </a:lnTo>
                    <a:lnTo>
                      <a:pt x="0" y="287"/>
                    </a:lnTo>
                    <a:lnTo>
                      <a:pt x="28" y="350"/>
                    </a:lnTo>
                    <a:lnTo>
                      <a:pt x="51" y="380"/>
                    </a:lnTo>
                    <a:lnTo>
                      <a:pt x="53" y="380"/>
                    </a:lnTo>
                    <a:lnTo>
                      <a:pt x="55" y="382"/>
                    </a:lnTo>
                    <a:lnTo>
                      <a:pt x="82" y="405"/>
                    </a:lnTo>
                    <a:lnTo>
                      <a:pt x="146" y="428"/>
                    </a:lnTo>
                    <a:lnTo>
                      <a:pt x="177" y="431"/>
                    </a:lnTo>
                    <a:close/>
                  </a:path>
                </a:pathLst>
              </a:custGeom>
              <a:grpFill/>
              <a:ln w="3175">
                <a:solidFill>
                  <a:schemeClr val="bg1"/>
                </a:solidFill>
              </a:ln>
            </p:spPr>
            <p:txBody>
              <a:bodyPr vert="horz" wrap="square" lIns="68580" tIns="34290" rIns="68580" bIns="34290" numCol="1" anchor="t" anchorCtr="0" compatLnSpc="1">
                <a:prstTxWarp prst="textNoShape">
                  <a:avLst/>
                </a:prstTxWarp>
              </a:bodyPr>
              <a:lstStyle/>
              <a:p>
                <a:endParaRPr lang="en-US" dirty="0"/>
              </a:p>
            </p:txBody>
          </p:sp>
          <p:sp>
            <p:nvSpPr>
              <p:cNvPr id="318" name="Freeform 125">
                <a:extLst>
                  <a:ext uri="{FF2B5EF4-FFF2-40B4-BE49-F238E27FC236}">
                    <a16:creationId xmlns:a16="http://schemas.microsoft.com/office/drawing/2014/main" id="{D30404CF-639C-084D-861F-BE8460651980}"/>
                  </a:ext>
                </a:extLst>
              </p:cNvPr>
              <p:cNvSpPr>
                <a:spLocks/>
              </p:cNvSpPr>
              <p:nvPr/>
            </p:nvSpPr>
            <p:spPr bwMode="auto">
              <a:xfrm>
                <a:off x="3408789" y="1461284"/>
                <a:ext cx="229766" cy="84651"/>
              </a:xfrm>
              <a:custGeom>
                <a:avLst/>
                <a:gdLst>
                  <a:gd name="T0" fmla="*/ 0 w 494"/>
                  <a:gd name="T1" fmla="*/ 182 h 182"/>
                  <a:gd name="T2" fmla="*/ 437 w 494"/>
                  <a:gd name="T3" fmla="*/ 182 h 182"/>
                  <a:gd name="T4" fmla="*/ 466 w 494"/>
                  <a:gd name="T5" fmla="*/ 179 h 182"/>
                  <a:gd name="T6" fmla="*/ 494 w 494"/>
                  <a:gd name="T7" fmla="*/ 171 h 182"/>
                  <a:gd name="T8" fmla="*/ 464 w 494"/>
                  <a:gd name="T9" fmla="*/ 179 h 182"/>
                  <a:gd name="T10" fmla="*/ 437 w 494"/>
                  <a:gd name="T11" fmla="*/ 182 h 182"/>
                  <a:gd name="T12" fmla="*/ 401 w 494"/>
                  <a:gd name="T13" fmla="*/ 179 h 182"/>
                  <a:gd name="T14" fmla="*/ 335 w 494"/>
                  <a:gd name="T15" fmla="*/ 152 h 182"/>
                  <a:gd name="T16" fmla="*/ 308 w 494"/>
                  <a:gd name="T17" fmla="*/ 129 h 182"/>
                  <a:gd name="T18" fmla="*/ 181 w 494"/>
                  <a:gd name="T19" fmla="*/ 0 h 182"/>
                  <a:gd name="T20" fmla="*/ 0 w 494"/>
                  <a:gd name="T21" fmla="*/ 182 h 182"/>
                  <a:gd name="T22" fmla="*/ 0 w 494"/>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4" h="182">
                    <a:moveTo>
                      <a:pt x="0" y="182"/>
                    </a:moveTo>
                    <a:lnTo>
                      <a:pt x="437" y="182"/>
                    </a:lnTo>
                    <a:lnTo>
                      <a:pt x="466" y="179"/>
                    </a:lnTo>
                    <a:lnTo>
                      <a:pt x="494" y="171"/>
                    </a:lnTo>
                    <a:lnTo>
                      <a:pt x="464" y="179"/>
                    </a:lnTo>
                    <a:lnTo>
                      <a:pt x="437" y="182"/>
                    </a:lnTo>
                    <a:lnTo>
                      <a:pt x="401" y="179"/>
                    </a:lnTo>
                    <a:lnTo>
                      <a:pt x="335" y="152"/>
                    </a:lnTo>
                    <a:lnTo>
                      <a:pt x="308" y="129"/>
                    </a:lnTo>
                    <a:lnTo>
                      <a:pt x="181" y="0"/>
                    </a:lnTo>
                    <a:lnTo>
                      <a:pt x="0" y="182"/>
                    </a:lnTo>
                    <a:lnTo>
                      <a:pt x="0" y="182"/>
                    </a:lnTo>
                    <a:close/>
                  </a:path>
                </a:pathLst>
              </a:custGeom>
              <a:grpFill/>
              <a:ln w="3175">
                <a:solidFill>
                  <a:schemeClr val="bg1"/>
                </a:solidFill>
              </a:ln>
            </p:spPr>
            <p:txBody>
              <a:bodyPr vert="horz" wrap="square" lIns="68580" tIns="34290" rIns="68580" bIns="34290" numCol="1" anchor="t" anchorCtr="0" compatLnSpc="1">
                <a:prstTxWarp prst="textNoShape">
                  <a:avLst/>
                </a:prstTxWarp>
              </a:bodyPr>
              <a:lstStyle/>
              <a:p>
                <a:endParaRPr lang="en-US" dirty="0"/>
              </a:p>
            </p:txBody>
          </p:sp>
          <p:sp>
            <p:nvSpPr>
              <p:cNvPr id="319" name="Freeform 126">
                <a:extLst>
                  <a:ext uri="{FF2B5EF4-FFF2-40B4-BE49-F238E27FC236}">
                    <a16:creationId xmlns:a16="http://schemas.microsoft.com/office/drawing/2014/main" id="{ADFA1C1E-498C-A74F-A6E6-4C0EB7E70C32}"/>
                  </a:ext>
                </a:extLst>
              </p:cNvPr>
              <p:cNvSpPr>
                <a:spLocks/>
              </p:cNvSpPr>
              <p:nvPr/>
            </p:nvSpPr>
            <p:spPr bwMode="auto">
              <a:xfrm>
                <a:off x="3350649" y="1200355"/>
                <a:ext cx="318138" cy="199069"/>
              </a:xfrm>
              <a:custGeom>
                <a:avLst/>
                <a:gdLst>
                  <a:gd name="T0" fmla="*/ 684 w 684"/>
                  <a:gd name="T1" fmla="*/ 428 h 428"/>
                  <a:gd name="T2" fmla="*/ 306 w 684"/>
                  <a:gd name="T3" fmla="*/ 51 h 428"/>
                  <a:gd name="T4" fmla="*/ 296 w 684"/>
                  <a:gd name="T5" fmla="*/ 42 h 428"/>
                  <a:gd name="T6" fmla="*/ 285 w 684"/>
                  <a:gd name="T7" fmla="*/ 34 h 428"/>
                  <a:gd name="T8" fmla="*/ 262 w 684"/>
                  <a:gd name="T9" fmla="*/ 19 h 428"/>
                  <a:gd name="T10" fmla="*/ 207 w 684"/>
                  <a:gd name="T11" fmla="*/ 0 h 428"/>
                  <a:gd name="T12" fmla="*/ 180 w 684"/>
                  <a:gd name="T13" fmla="*/ 0 h 428"/>
                  <a:gd name="T14" fmla="*/ 144 w 684"/>
                  <a:gd name="T15" fmla="*/ 2 h 428"/>
                  <a:gd name="T16" fmla="*/ 80 w 684"/>
                  <a:gd name="T17" fmla="*/ 27 h 428"/>
                  <a:gd name="T18" fmla="*/ 51 w 684"/>
                  <a:gd name="T19" fmla="*/ 53 h 428"/>
                  <a:gd name="T20" fmla="*/ 28 w 684"/>
                  <a:gd name="T21" fmla="*/ 80 h 428"/>
                  <a:gd name="T22" fmla="*/ 0 w 684"/>
                  <a:gd name="T23" fmla="*/ 145 h 428"/>
                  <a:gd name="T24" fmla="*/ 0 w 684"/>
                  <a:gd name="T25" fmla="*/ 215 h 428"/>
                  <a:gd name="T26" fmla="*/ 28 w 684"/>
                  <a:gd name="T27" fmla="*/ 281 h 428"/>
                  <a:gd name="T28" fmla="*/ 51 w 684"/>
                  <a:gd name="T29" fmla="*/ 308 h 428"/>
                  <a:gd name="T30" fmla="*/ 125 w 684"/>
                  <a:gd name="T31" fmla="*/ 382 h 428"/>
                  <a:gd name="T32" fmla="*/ 562 w 684"/>
                  <a:gd name="T33" fmla="*/ 382 h 428"/>
                  <a:gd name="T34" fmla="*/ 562 w 684"/>
                  <a:gd name="T35" fmla="*/ 382 h 428"/>
                  <a:gd name="T36" fmla="*/ 562 w 684"/>
                  <a:gd name="T37" fmla="*/ 382 h 428"/>
                  <a:gd name="T38" fmla="*/ 593 w 684"/>
                  <a:gd name="T39" fmla="*/ 384 h 428"/>
                  <a:gd name="T40" fmla="*/ 657 w 684"/>
                  <a:gd name="T41" fmla="*/ 407 h 428"/>
                  <a:gd name="T42" fmla="*/ 684 w 684"/>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4" h="428">
                    <a:moveTo>
                      <a:pt x="684" y="428"/>
                    </a:moveTo>
                    <a:lnTo>
                      <a:pt x="306" y="51"/>
                    </a:lnTo>
                    <a:lnTo>
                      <a:pt x="296" y="42"/>
                    </a:lnTo>
                    <a:lnTo>
                      <a:pt x="285" y="34"/>
                    </a:lnTo>
                    <a:lnTo>
                      <a:pt x="262" y="19"/>
                    </a:lnTo>
                    <a:lnTo>
                      <a:pt x="207" y="0"/>
                    </a:lnTo>
                    <a:lnTo>
                      <a:pt x="180" y="0"/>
                    </a:lnTo>
                    <a:lnTo>
                      <a:pt x="144" y="2"/>
                    </a:lnTo>
                    <a:lnTo>
                      <a:pt x="80" y="27"/>
                    </a:lnTo>
                    <a:lnTo>
                      <a:pt x="51" y="53"/>
                    </a:lnTo>
                    <a:lnTo>
                      <a:pt x="28" y="80"/>
                    </a:lnTo>
                    <a:lnTo>
                      <a:pt x="0" y="145"/>
                    </a:lnTo>
                    <a:lnTo>
                      <a:pt x="0" y="215"/>
                    </a:lnTo>
                    <a:lnTo>
                      <a:pt x="28" y="281"/>
                    </a:lnTo>
                    <a:lnTo>
                      <a:pt x="51" y="308"/>
                    </a:lnTo>
                    <a:lnTo>
                      <a:pt x="125" y="382"/>
                    </a:lnTo>
                    <a:lnTo>
                      <a:pt x="562" y="382"/>
                    </a:lnTo>
                    <a:lnTo>
                      <a:pt x="562" y="382"/>
                    </a:lnTo>
                    <a:lnTo>
                      <a:pt x="562" y="382"/>
                    </a:lnTo>
                    <a:lnTo>
                      <a:pt x="593" y="384"/>
                    </a:lnTo>
                    <a:lnTo>
                      <a:pt x="657" y="407"/>
                    </a:lnTo>
                    <a:lnTo>
                      <a:pt x="684" y="428"/>
                    </a:lnTo>
                    <a:close/>
                  </a:path>
                </a:pathLst>
              </a:custGeom>
              <a:grpFill/>
              <a:ln w="3175">
                <a:solidFill>
                  <a:schemeClr val="bg1"/>
                </a:solidFill>
              </a:ln>
            </p:spPr>
            <p:txBody>
              <a:bodyPr vert="horz" wrap="square" lIns="68580" tIns="34290" rIns="68580" bIns="34290" numCol="1" anchor="t" anchorCtr="0" compatLnSpc="1">
                <a:prstTxWarp prst="textNoShape">
                  <a:avLst/>
                </a:prstTxWarp>
              </a:bodyPr>
              <a:lstStyle/>
              <a:p>
                <a:endParaRPr lang="en-US" dirty="0"/>
              </a:p>
            </p:txBody>
          </p:sp>
          <p:sp>
            <p:nvSpPr>
              <p:cNvPr id="320" name="Freeform 127">
                <a:extLst>
                  <a:ext uri="{FF2B5EF4-FFF2-40B4-BE49-F238E27FC236}">
                    <a16:creationId xmlns:a16="http://schemas.microsoft.com/office/drawing/2014/main" id="{7DA776BC-0B4A-9448-9F7B-8C4FF530C1CE}"/>
                  </a:ext>
                </a:extLst>
              </p:cNvPr>
              <p:cNvSpPr>
                <a:spLocks/>
              </p:cNvSpPr>
              <p:nvPr/>
            </p:nvSpPr>
            <p:spPr bwMode="auto">
              <a:xfrm>
                <a:off x="3408789" y="1378029"/>
                <a:ext cx="203255" cy="83256"/>
              </a:xfrm>
              <a:custGeom>
                <a:avLst/>
                <a:gdLst>
                  <a:gd name="T0" fmla="*/ 181 w 437"/>
                  <a:gd name="T1" fmla="*/ 179 h 179"/>
                  <a:gd name="T2" fmla="*/ 308 w 437"/>
                  <a:gd name="T3" fmla="*/ 53 h 179"/>
                  <a:gd name="T4" fmla="*/ 335 w 437"/>
                  <a:gd name="T5" fmla="*/ 27 h 179"/>
                  <a:gd name="T6" fmla="*/ 401 w 437"/>
                  <a:gd name="T7" fmla="*/ 2 h 179"/>
                  <a:gd name="T8" fmla="*/ 437 w 437"/>
                  <a:gd name="T9" fmla="*/ 0 h 179"/>
                  <a:gd name="T10" fmla="*/ 437 w 437"/>
                  <a:gd name="T11" fmla="*/ 0 h 179"/>
                  <a:gd name="T12" fmla="*/ 0 w 437"/>
                  <a:gd name="T13" fmla="*/ 0 h 179"/>
                  <a:gd name="T14" fmla="*/ 2 w 437"/>
                  <a:gd name="T15" fmla="*/ 0 h 179"/>
                  <a:gd name="T16" fmla="*/ 2 w 437"/>
                  <a:gd name="T17" fmla="*/ 0 h 179"/>
                  <a:gd name="T18" fmla="*/ 181 w 437"/>
                  <a:gd name="T19" fmla="*/ 179 h 179"/>
                  <a:gd name="T20" fmla="*/ 181 w 437"/>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 h="179">
                    <a:moveTo>
                      <a:pt x="181" y="179"/>
                    </a:moveTo>
                    <a:lnTo>
                      <a:pt x="308" y="53"/>
                    </a:lnTo>
                    <a:lnTo>
                      <a:pt x="335" y="27"/>
                    </a:lnTo>
                    <a:lnTo>
                      <a:pt x="401" y="2"/>
                    </a:lnTo>
                    <a:lnTo>
                      <a:pt x="437" y="0"/>
                    </a:lnTo>
                    <a:lnTo>
                      <a:pt x="437" y="0"/>
                    </a:lnTo>
                    <a:lnTo>
                      <a:pt x="0" y="0"/>
                    </a:lnTo>
                    <a:lnTo>
                      <a:pt x="2" y="0"/>
                    </a:lnTo>
                    <a:lnTo>
                      <a:pt x="2" y="0"/>
                    </a:lnTo>
                    <a:lnTo>
                      <a:pt x="181" y="179"/>
                    </a:lnTo>
                    <a:lnTo>
                      <a:pt x="181" y="179"/>
                    </a:lnTo>
                    <a:close/>
                  </a:path>
                </a:pathLst>
              </a:custGeom>
              <a:grpFill/>
              <a:ln w="3175">
                <a:solidFill>
                  <a:schemeClr val="bg1"/>
                </a:solidFill>
              </a:ln>
            </p:spPr>
            <p:txBody>
              <a:bodyPr vert="horz" wrap="square" lIns="68580" tIns="34290" rIns="68580" bIns="34290" numCol="1" anchor="t" anchorCtr="0" compatLnSpc="1">
                <a:prstTxWarp prst="textNoShape">
                  <a:avLst/>
                </a:prstTxWarp>
              </a:bodyPr>
              <a:lstStyle/>
              <a:p>
                <a:endParaRPr lang="en-US" dirty="0"/>
              </a:p>
            </p:txBody>
          </p:sp>
          <p:sp>
            <p:nvSpPr>
              <p:cNvPr id="321" name="Freeform 128">
                <a:extLst>
                  <a:ext uri="{FF2B5EF4-FFF2-40B4-BE49-F238E27FC236}">
                    <a16:creationId xmlns:a16="http://schemas.microsoft.com/office/drawing/2014/main" id="{4E41A148-B301-264D-8526-8C8F7083E913}"/>
                  </a:ext>
                </a:extLst>
              </p:cNvPr>
              <p:cNvSpPr>
                <a:spLocks/>
              </p:cNvSpPr>
              <p:nvPr/>
            </p:nvSpPr>
            <p:spPr bwMode="auto">
              <a:xfrm>
                <a:off x="3408789" y="1378029"/>
                <a:ext cx="930"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grpFill/>
              <a:ln w="3175">
                <a:solidFill>
                  <a:schemeClr val="bg1"/>
                </a:solidFill>
              </a:ln>
            </p:spPr>
            <p:txBody>
              <a:bodyPr vert="horz" wrap="square" lIns="68580" tIns="34290" rIns="68580" bIns="34290" numCol="1" anchor="t" anchorCtr="0" compatLnSpc="1">
                <a:prstTxWarp prst="textNoShape">
                  <a:avLst/>
                </a:prstTxWarp>
              </a:bodyPr>
              <a:lstStyle/>
              <a:p>
                <a:endParaRPr lang="en-US" dirty="0"/>
              </a:p>
            </p:txBody>
          </p:sp>
          <p:sp>
            <p:nvSpPr>
              <p:cNvPr id="322" name="Freeform 129">
                <a:extLst>
                  <a:ext uri="{FF2B5EF4-FFF2-40B4-BE49-F238E27FC236}">
                    <a16:creationId xmlns:a16="http://schemas.microsoft.com/office/drawing/2014/main" id="{7EAF5A04-1467-1E47-93A7-6CC251AE1DA3}"/>
                  </a:ext>
                </a:extLst>
              </p:cNvPr>
              <p:cNvSpPr>
                <a:spLocks/>
              </p:cNvSpPr>
              <p:nvPr/>
            </p:nvSpPr>
            <p:spPr bwMode="auto">
              <a:xfrm>
                <a:off x="3492974" y="1378029"/>
                <a:ext cx="202325" cy="167906"/>
              </a:xfrm>
              <a:custGeom>
                <a:avLst/>
                <a:gdLst>
                  <a:gd name="T0" fmla="*/ 127 w 435"/>
                  <a:gd name="T1" fmla="*/ 308 h 361"/>
                  <a:gd name="T2" fmla="*/ 154 w 435"/>
                  <a:gd name="T3" fmla="*/ 331 h 361"/>
                  <a:gd name="T4" fmla="*/ 220 w 435"/>
                  <a:gd name="T5" fmla="*/ 358 h 361"/>
                  <a:gd name="T6" fmla="*/ 256 w 435"/>
                  <a:gd name="T7" fmla="*/ 361 h 361"/>
                  <a:gd name="T8" fmla="*/ 283 w 435"/>
                  <a:gd name="T9" fmla="*/ 358 h 361"/>
                  <a:gd name="T10" fmla="*/ 313 w 435"/>
                  <a:gd name="T11" fmla="*/ 350 h 361"/>
                  <a:gd name="T12" fmla="*/ 319 w 435"/>
                  <a:gd name="T13" fmla="*/ 348 h 361"/>
                  <a:gd name="T14" fmla="*/ 325 w 435"/>
                  <a:gd name="T15" fmla="*/ 346 h 361"/>
                  <a:gd name="T16" fmla="*/ 330 w 435"/>
                  <a:gd name="T17" fmla="*/ 344 h 361"/>
                  <a:gd name="T18" fmla="*/ 334 w 435"/>
                  <a:gd name="T19" fmla="*/ 342 h 361"/>
                  <a:gd name="T20" fmla="*/ 336 w 435"/>
                  <a:gd name="T21" fmla="*/ 342 h 361"/>
                  <a:gd name="T22" fmla="*/ 336 w 435"/>
                  <a:gd name="T23" fmla="*/ 340 h 361"/>
                  <a:gd name="T24" fmla="*/ 359 w 435"/>
                  <a:gd name="T25" fmla="*/ 329 h 361"/>
                  <a:gd name="T26" fmla="*/ 378 w 435"/>
                  <a:gd name="T27" fmla="*/ 312 h 361"/>
                  <a:gd name="T28" fmla="*/ 382 w 435"/>
                  <a:gd name="T29" fmla="*/ 308 h 361"/>
                  <a:gd name="T30" fmla="*/ 399 w 435"/>
                  <a:gd name="T31" fmla="*/ 289 h 361"/>
                  <a:gd name="T32" fmla="*/ 423 w 435"/>
                  <a:gd name="T33" fmla="*/ 249 h 361"/>
                  <a:gd name="T34" fmla="*/ 429 w 435"/>
                  <a:gd name="T35" fmla="*/ 226 h 361"/>
                  <a:gd name="T36" fmla="*/ 431 w 435"/>
                  <a:gd name="T37" fmla="*/ 219 h 361"/>
                  <a:gd name="T38" fmla="*/ 433 w 435"/>
                  <a:gd name="T39" fmla="*/ 215 h 361"/>
                  <a:gd name="T40" fmla="*/ 435 w 435"/>
                  <a:gd name="T41" fmla="*/ 196 h 361"/>
                  <a:gd name="T42" fmla="*/ 435 w 435"/>
                  <a:gd name="T43" fmla="*/ 179 h 361"/>
                  <a:gd name="T44" fmla="*/ 435 w 435"/>
                  <a:gd name="T45" fmla="*/ 175 h 361"/>
                  <a:gd name="T46" fmla="*/ 435 w 435"/>
                  <a:gd name="T47" fmla="*/ 171 h 361"/>
                  <a:gd name="T48" fmla="*/ 435 w 435"/>
                  <a:gd name="T49" fmla="*/ 171 h 361"/>
                  <a:gd name="T50" fmla="*/ 435 w 435"/>
                  <a:gd name="T51" fmla="*/ 169 h 361"/>
                  <a:gd name="T52" fmla="*/ 435 w 435"/>
                  <a:gd name="T53" fmla="*/ 169 h 361"/>
                  <a:gd name="T54" fmla="*/ 435 w 435"/>
                  <a:gd name="T55" fmla="*/ 169 h 361"/>
                  <a:gd name="T56" fmla="*/ 435 w 435"/>
                  <a:gd name="T57" fmla="*/ 169 h 361"/>
                  <a:gd name="T58" fmla="*/ 435 w 435"/>
                  <a:gd name="T59" fmla="*/ 169 h 361"/>
                  <a:gd name="T60" fmla="*/ 435 w 435"/>
                  <a:gd name="T61" fmla="*/ 160 h 361"/>
                  <a:gd name="T62" fmla="*/ 433 w 435"/>
                  <a:gd name="T63" fmla="*/ 152 h 361"/>
                  <a:gd name="T64" fmla="*/ 433 w 435"/>
                  <a:gd name="T65" fmla="*/ 150 h 361"/>
                  <a:gd name="T66" fmla="*/ 433 w 435"/>
                  <a:gd name="T67" fmla="*/ 147 h 361"/>
                  <a:gd name="T68" fmla="*/ 431 w 435"/>
                  <a:gd name="T69" fmla="*/ 141 h 361"/>
                  <a:gd name="T70" fmla="*/ 429 w 435"/>
                  <a:gd name="T71" fmla="*/ 135 h 361"/>
                  <a:gd name="T72" fmla="*/ 429 w 435"/>
                  <a:gd name="T73" fmla="*/ 133 h 361"/>
                  <a:gd name="T74" fmla="*/ 429 w 435"/>
                  <a:gd name="T75" fmla="*/ 133 h 361"/>
                  <a:gd name="T76" fmla="*/ 423 w 435"/>
                  <a:gd name="T77" fmla="*/ 112 h 361"/>
                  <a:gd name="T78" fmla="*/ 399 w 435"/>
                  <a:gd name="T79" fmla="*/ 69 h 361"/>
                  <a:gd name="T80" fmla="*/ 382 w 435"/>
                  <a:gd name="T81" fmla="*/ 53 h 361"/>
                  <a:gd name="T82" fmla="*/ 378 w 435"/>
                  <a:gd name="T83" fmla="*/ 46 h 361"/>
                  <a:gd name="T84" fmla="*/ 355 w 435"/>
                  <a:gd name="T85" fmla="*/ 27 h 361"/>
                  <a:gd name="T86" fmla="*/ 302 w 435"/>
                  <a:gd name="T87" fmla="*/ 4 h 361"/>
                  <a:gd name="T88" fmla="*/ 275 w 435"/>
                  <a:gd name="T89" fmla="*/ 0 h 361"/>
                  <a:gd name="T90" fmla="*/ 273 w 435"/>
                  <a:gd name="T91" fmla="*/ 0 h 361"/>
                  <a:gd name="T92" fmla="*/ 273 w 435"/>
                  <a:gd name="T93" fmla="*/ 0 h 361"/>
                  <a:gd name="T94" fmla="*/ 264 w 435"/>
                  <a:gd name="T95" fmla="*/ 0 h 361"/>
                  <a:gd name="T96" fmla="*/ 256 w 435"/>
                  <a:gd name="T97" fmla="*/ 0 h 361"/>
                  <a:gd name="T98" fmla="*/ 256 w 435"/>
                  <a:gd name="T99" fmla="*/ 0 h 361"/>
                  <a:gd name="T100" fmla="*/ 220 w 435"/>
                  <a:gd name="T101" fmla="*/ 2 h 361"/>
                  <a:gd name="T102" fmla="*/ 154 w 435"/>
                  <a:gd name="T103" fmla="*/ 27 h 361"/>
                  <a:gd name="T104" fmla="*/ 127 w 435"/>
                  <a:gd name="T105" fmla="*/ 53 h 361"/>
                  <a:gd name="T106" fmla="*/ 0 w 435"/>
                  <a:gd name="T107" fmla="*/ 179 h 361"/>
                  <a:gd name="T108" fmla="*/ 127 w 435"/>
                  <a:gd name="T109"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5" h="361">
                    <a:moveTo>
                      <a:pt x="127" y="308"/>
                    </a:moveTo>
                    <a:lnTo>
                      <a:pt x="154" y="331"/>
                    </a:lnTo>
                    <a:lnTo>
                      <a:pt x="220" y="358"/>
                    </a:lnTo>
                    <a:lnTo>
                      <a:pt x="256" y="361"/>
                    </a:lnTo>
                    <a:lnTo>
                      <a:pt x="283" y="358"/>
                    </a:lnTo>
                    <a:lnTo>
                      <a:pt x="313" y="350"/>
                    </a:lnTo>
                    <a:lnTo>
                      <a:pt x="319" y="348"/>
                    </a:lnTo>
                    <a:lnTo>
                      <a:pt x="325" y="346"/>
                    </a:lnTo>
                    <a:lnTo>
                      <a:pt x="330" y="344"/>
                    </a:lnTo>
                    <a:lnTo>
                      <a:pt x="334" y="342"/>
                    </a:lnTo>
                    <a:lnTo>
                      <a:pt x="336" y="342"/>
                    </a:lnTo>
                    <a:lnTo>
                      <a:pt x="336" y="340"/>
                    </a:lnTo>
                    <a:lnTo>
                      <a:pt x="359" y="329"/>
                    </a:lnTo>
                    <a:lnTo>
                      <a:pt x="378" y="312"/>
                    </a:lnTo>
                    <a:lnTo>
                      <a:pt x="382" y="308"/>
                    </a:lnTo>
                    <a:lnTo>
                      <a:pt x="399" y="289"/>
                    </a:lnTo>
                    <a:lnTo>
                      <a:pt x="423" y="249"/>
                    </a:lnTo>
                    <a:lnTo>
                      <a:pt x="429" y="226"/>
                    </a:lnTo>
                    <a:lnTo>
                      <a:pt x="431" y="219"/>
                    </a:lnTo>
                    <a:lnTo>
                      <a:pt x="433" y="215"/>
                    </a:lnTo>
                    <a:lnTo>
                      <a:pt x="435" y="196"/>
                    </a:lnTo>
                    <a:lnTo>
                      <a:pt x="435" y="179"/>
                    </a:lnTo>
                    <a:lnTo>
                      <a:pt x="435" y="175"/>
                    </a:lnTo>
                    <a:lnTo>
                      <a:pt x="435" y="171"/>
                    </a:lnTo>
                    <a:lnTo>
                      <a:pt x="435" y="171"/>
                    </a:lnTo>
                    <a:lnTo>
                      <a:pt x="435" y="169"/>
                    </a:lnTo>
                    <a:lnTo>
                      <a:pt x="435" y="169"/>
                    </a:lnTo>
                    <a:lnTo>
                      <a:pt x="435" y="169"/>
                    </a:lnTo>
                    <a:lnTo>
                      <a:pt x="435" y="169"/>
                    </a:lnTo>
                    <a:lnTo>
                      <a:pt x="435" y="169"/>
                    </a:lnTo>
                    <a:lnTo>
                      <a:pt x="435" y="160"/>
                    </a:lnTo>
                    <a:lnTo>
                      <a:pt x="433" y="152"/>
                    </a:lnTo>
                    <a:lnTo>
                      <a:pt x="433" y="150"/>
                    </a:lnTo>
                    <a:lnTo>
                      <a:pt x="433" y="147"/>
                    </a:lnTo>
                    <a:lnTo>
                      <a:pt x="431" y="141"/>
                    </a:lnTo>
                    <a:lnTo>
                      <a:pt x="429" y="135"/>
                    </a:lnTo>
                    <a:lnTo>
                      <a:pt x="429" y="133"/>
                    </a:lnTo>
                    <a:lnTo>
                      <a:pt x="429" y="133"/>
                    </a:lnTo>
                    <a:lnTo>
                      <a:pt x="423" y="112"/>
                    </a:lnTo>
                    <a:lnTo>
                      <a:pt x="399" y="69"/>
                    </a:lnTo>
                    <a:lnTo>
                      <a:pt x="382" y="53"/>
                    </a:lnTo>
                    <a:lnTo>
                      <a:pt x="378" y="46"/>
                    </a:lnTo>
                    <a:lnTo>
                      <a:pt x="355" y="27"/>
                    </a:lnTo>
                    <a:lnTo>
                      <a:pt x="302" y="4"/>
                    </a:lnTo>
                    <a:lnTo>
                      <a:pt x="275" y="0"/>
                    </a:lnTo>
                    <a:lnTo>
                      <a:pt x="273" y="0"/>
                    </a:lnTo>
                    <a:lnTo>
                      <a:pt x="273" y="0"/>
                    </a:lnTo>
                    <a:lnTo>
                      <a:pt x="264" y="0"/>
                    </a:lnTo>
                    <a:lnTo>
                      <a:pt x="256" y="0"/>
                    </a:lnTo>
                    <a:lnTo>
                      <a:pt x="256" y="0"/>
                    </a:lnTo>
                    <a:lnTo>
                      <a:pt x="220" y="2"/>
                    </a:lnTo>
                    <a:lnTo>
                      <a:pt x="154" y="27"/>
                    </a:lnTo>
                    <a:lnTo>
                      <a:pt x="127" y="53"/>
                    </a:lnTo>
                    <a:lnTo>
                      <a:pt x="0" y="179"/>
                    </a:lnTo>
                    <a:lnTo>
                      <a:pt x="127" y="308"/>
                    </a:lnTo>
                    <a:close/>
                  </a:path>
                </a:pathLst>
              </a:custGeom>
              <a:grpFill/>
              <a:ln w="3175">
                <a:solidFill>
                  <a:schemeClr val="bg1"/>
                </a:solidFill>
              </a:ln>
            </p:spPr>
            <p:txBody>
              <a:bodyPr vert="horz" wrap="square" lIns="68580" tIns="34290" rIns="68580" bIns="34290" numCol="1" anchor="t" anchorCtr="0" compatLnSpc="1">
                <a:prstTxWarp prst="textNoShape">
                  <a:avLst/>
                </a:prstTxWarp>
              </a:bodyPr>
              <a:lstStyle/>
              <a:p>
                <a:endParaRPr lang="en-US" dirty="0"/>
              </a:p>
            </p:txBody>
          </p:sp>
        </p:grpSp>
      </p:grpSp>
      <p:sp>
        <p:nvSpPr>
          <p:cNvPr id="5" name="TextBox 4">
            <a:extLst>
              <a:ext uri="{FF2B5EF4-FFF2-40B4-BE49-F238E27FC236}">
                <a16:creationId xmlns:a16="http://schemas.microsoft.com/office/drawing/2014/main" id="{F26A3BEF-E47A-4344-BA7C-0B3F50D83674}"/>
              </a:ext>
            </a:extLst>
          </p:cNvPr>
          <p:cNvSpPr txBox="1"/>
          <p:nvPr/>
        </p:nvSpPr>
        <p:spPr>
          <a:xfrm>
            <a:off x="688394" y="1613147"/>
            <a:ext cx="3447538" cy="523220"/>
          </a:xfrm>
          <a:prstGeom prst="rect">
            <a:avLst/>
          </a:prstGeom>
          <a:noFill/>
        </p:spPr>
        <p:txBody>
          <a:bodyPr wrap="square" rtlCol="0">
            <a:spAutoFit/>
          </a:bodyPr>
          <a:lstStyle/>
          <a:p>
            <a:pPr algn="ctr"/>
            <a:r>
              <a:rPr lang="en-US" dirty="0">
                <a:solidFill>
                  <a:schemeClr val="tx2"/>
                </a:solidFill>
                <a:latin typeface="CiscoSansTT" panose="020B0503020201020303" pitchFamily="34" charset="0"/>
                <a:cs typeface="CiscoSansTT" panose="020B0503020201020303" pitchFamily="34" charset="0"/>
              </a:rPr>
              <a:t>Single product </a:t>
            </a:r>
          </a:p>
          <a:p>
            <a:pPr algn="ctr"/>
            <a:r>
              <a:rPr lang="en-US" dirty="0">
                <a:solidFill>
                  <a:schemeClr val="tx2"/>
                </a:solidFill>
                <a:latin typeface="+mn-lt"/>
                <a:cs typeface="CiscoSansTT" panose="020B0503020201020303" pitchFamily="34" charset="0"/>
              </a:rPr>
              <a:t>networking solution</a:t>
            </a:r>
          </a:p>
        </p:txBody>
      </p:sp>
      <p:sp>
        <p:nvSpPr>
          <p:cNvPr id="6" name="TextBox 5">
            <a:extLst>
              <a:ext uri="{FF2B5EF4-FFF2-40B4-BE49-F238E27FC236}">
                <a16:creationId xmlns:a16="http://schemas.microsoft.com/office/drawing/2014/main" id="{16C035BB-6F89-5144-8D80-1935D3B85287}"/>
              </a:ext>
            </a:extLst>
          </p:cNvPr>
          <p:cNvSpPr txBox="1"/>
          <p:nvPr/>
        </p:nvSpPr>
        <p:spPr>
          <a:xfrm>
            <a:off x="5078005" y="1613147"/>
            <a:ext cx="3074126" cy="523220"/>
          </a:xfrm>
          <a:prstGeom prst="rect">
            <a:avLst/>
          </a:prstGeom>
          <a:noFill/>
        </p:spPr>
        <p:txBody>
          <a:bodyPr wrap="square" rtlCol="0">
            <a:spAutoFit/>
          </a:bodyPr>
          <a:lstStyle/>
          <a:p>
            <a:pPr algn="ctr"/>
            <a:r>
              <a:rPr lang="en-US" dirty="0">
                <a:solidFill>
                  <a:schemeClr val="bg1"/>
                </a:solidFill>
                <a:latin typeface="CiscoSansTT" panose="020B0503020201020303" pitchFamily="34" charset="0"/>
                <a:cs typeface="CiscoSansTT" panose="020B0503020201020303" pitchFamily="34" charset="0"/>
              </a:rPr>
              <a:t>Multiproduct, multivendor </a:t>
            </a:r>
            <a:r>
              <a:rPr lang="en-US" dirty="0">
                <a:solidFill>
                  <a:schemeClr val="bg1"/>
                </a:solidFill>
                <a:latin typeface="+mn-lt"/>
              </a:rPr>
              <a:t>networking solution</a:t>
            </a:r>
          </a:p>
        </p:txBody>
      </p:sp>
      <p:grpSp>
        <p:nvGrpSpPr>
          <p:cNvPr id="20" name="Group 19">
            <a:extLst>
              <a:ext uri="{FF2B5EF4-FFF2-40B4-BE49-F238E27FC236}">
                <a16:creationId xmlns:a16="http://schemas.microsoft.com/office/drawing/2014/main" id="{7A146A6A-B47E-1D4F-BC31-3C3CC64B984E}"/>
              </a:ext>
            </a:extLst>
          </p:cNvPr>
          <p:cNvGrpSpPr/>
          <p:nvPr/>
        </p:nvGrpSpPr>
        <p:grpSpPr>
          <a:xfrm>
            <a:off x="4660923" y="2473320"/>
            <a:ext cx="3908289" cy="2124913"/>
            <a:chOff x="4619263" y="2466137"/>
            <a:chExt cx="3908289" cy="2124913"/>
          </a:xfrm>
        </p:grpSpPr>
        <p:sp>
          <p:nvSpPr>
            <p:cNvPr id="116" name="Round Same Side Corner Rectangle 115">
              <a:extLst>
                <a:ext uri="{FF2B5EF4-FFF2-40B4-BE49-F238E27FC236}">
                  <a16:creationId xmlns:a16="http://schemas.microsoft.com/office/drawing/2014/main" id="{68725FA3-3C3D-2B41-AE7F-CCB5893D4464}"/>
                </a:ext>
              </a:extLst>
            </p:cNvPr>
            <p:cNvSpPr/>
            <p:nvPr/>
          </p:nvSpPr>
          <p:spPr>
            <a:xfrm rot="5400000">
              <a:off x="6860455" y="2923332"/>
              <a:ext cx="658802" cy="2675392"/>
            </a:xfrm>
            <a:prstGeom prst="round2SameRect">
              <a:avLst/>
            </a:prstGeom>
            <a:solidFill>
              <a:srgbClr val="F5F6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17" name="Round Same Side Corner Rectangle 116">
              <a:extLst>
                <a:ext uri="{FF2B5EF4-FFF2-40B4-BE49-F238E27FC236}">
                  <a16:creationId xmlns:a16="http://schemas.microsoft.com/office/drawing/2014/main" id="{0F0AC343-5492-BE40-9BA7-DE3D768AC38A}"/>
                </a:ext>
              </a:extLst>
            </p:cNvPr>
            <p:cNvSpPr/>
            <p:nvPr/>
          </p:nvSpPr>
          <p:spPr>
            <a:xfrm rot="5400000">
              <a:off x="6852780" y="2195120"/>
              <a:ext cx="674152" cy="2675392"/>
            </a:xfrm>
            <a:prstGeom prst="round2SameRect">
              <a:avLst/>
            </a:prstGeom>
            <a:solidFill>
              <a:srgbClr val="F5F6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18" name="Round Same Side Corner Rectangle 117">
              <a:extLst>
                <a:ext uri="{FF2B5EF4-FFF2-40B4-BE49-F238E27FC236}">
                  <a16:creationId xmlns:a16="http://schemas.microsoft.com/office/drawing/2014/main" id="{391CE2C5-7C7C-FF4E-A5D7-95D7D13D7276}"/>
                </a:ext>
              </a:extLst>
            </p:cNvPr>
            <p:cNvSpPr/>
            <p:nvPr/>
          </p:nvSpPr>
          <p:spPr>
            <a:xfrm rot="5400000">
              <a:off x="6852780" y="1467237"/>
              <a:ext cx="674152" cy="2675392"/>
            </a:xfrm>
            <a:prstGeom prst="round2SameRect">
              <a:avLst/>
            </a:prstGeom>
            <a:solidFill>
              <a:srgbClr val="F5F6F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19" name="Round Same Side Corner Rectangle 118">
              <a:extLst>
                <a:ext uri="{FF2B5EF4-FFF2-40B4-BE49-F238E27FC236}">
                  <a16:creationId xmlns:a16="http://schemas.microsoft.com/office/drawing/2014/main" id="{C156E5E0-E925-734A-A8DD-577091355FE6}"/>
                </a:ext>
              </a:extLst>
            </p:cNvPr>
            <p:cNvSpPr/>
            <p:nvPr/>
          </p:nvSpPr>
          <p:spPr>
            <a:xfrm rot="16200000">
              <a:off x="4899884" y="2188007"/>
              <a:ext cx="674148" cy="1230408"/>
            </a:xfrm>
            <a:prstGeom prst="round2Same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0" name="Round Same Side Corner Rectangle 119">
              <a:extLst>
                <a:ext uri="{FF2B5EF4-FFF2-40B4-BE49-F238E27FC236}">
                  <a16:creationId xmlns:a16="http://schemas.microsoft.com/office/drawing/2014/main" id="{3864C752-BDB5-FF43-A805-917A4E70B635}"/>
                </a:ext>
              </a:extLst>
            </p:cNvPr>
            <p:cNvSpPr/>
            <p:nvPr/>
          </p:nvSpPr>
          <p:spPr>
            <a:xfrm rot="16200000">
              <a:off x="4899885" y="2916372"/>
              <a:ext cx="674148" cy="1230407"/>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1" name="Round Same Side Corner Rectangle 120">
              <a:extLst>
                <a:ext uri="{FF2B5EF4-FFF2-40B4-BE49-F238E27FC236}">
                  <a16:creationId xmlns:a16="http://schemas.microsoft.com/office/drawing/2014/main" id="{C475D141-E46B-434C-B4EB-CE4E8791727F}"/>
                </a:ext>
              </a:extLst>
            </p:cNvPr>
            <p:cNvSpPr/>
            <p:nvPr/>
          </p:nvSpPr>
          <p:spPr>
            <a:xfrm rot="16200000">
              <a:off x="4905066" y="3646447"/>
              <a:ext cx="658800" cy="1230405"/>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3" name="TextBox 2">
              <a:extLst>
                <a:ext uri="{FF2B5EF4-FFF2-40B4-BE49-F238E27FC236}">
                  <a16:creationId xmlns:a16="http://schemas.microsoft.com/office/drawing/2014/main" id="{9870C855-107A-5B41-8A49-F1F151FB3968}"/>
                </a:ext>
              </a:extLst>
            </p:cNvPr>
            <p:cNvSpPr txBox="1"/>
            <p:nvPr/>
          </p:nvSpPr>
          <p:spPr>
            <a:xfrm>
              <a:off x="4727532" y="4154210"/>
              <a:ext cx="839170" cy="214879"/>
            </a:xfrm>
            <a:prstGeom prst="rect">
              <a:avLst/>
            </a:prstGeom>
            <a:noFill/>
          </p:spPr>
          <p:txBody>
            <a:bodyPr wrap="none" lIns="0" tIns="0" rIns="0" bIns="0" rtlCol="0" anchor="ctr" anchorCtr="0">
              <a:noAutofit/>
            </a:bodyPr>
            <a:lstStyle/>
            <a:p>
              <a:pPr algn="l">
                <a:lnSpc>
                  <a:spcPct val="110000"/>
                </a:lnSpc>
              </a:pPr>
              <a:r>
                <a:rPr lang="en-US" sz="900" dirty="0">
                  <a:solidFill>
                    <a:schemeClr val="bg1"/>
                  </a:solidFill>
                  <a:latin typeface="CiscoSansTT Light" panose="020B0503020201020303" pitchFamily="34" charset="0"/>
                  <a:cs typeface="CiscoSansTT Light" panose="020B0503020201020303" pitchFamily="34" charset="0"/>
                </a:rPr>
                <a:t>Cisco</a:t>
              </a:r>
              <a:r>
                <a:rPr lang="en-US" sz="900" baseline="30000" dirty="0">
                  <a:solidFill>
                    <a:schemeClr val="bg1"/>
                  </a:solidFill>
                  <a:latin typeface="CiscoSansTT Light" panose="020B0503020201020303" pitchFamily="34" charset="0"/>
                  <a:cs typeface="CiscoSansTT Light" panose="020B0503020201020303" pitchFamily="34" charset="0"/>
                </a:rPr>
                <a:t>®</a:t>
              </a:r>
              <a:r>
                <a:rPr lang="en-US" sz="900" dirty="0">
                  <a:solidFill>
                    <a:schemeClr val="bg1"/>
                  </a:solidFill>
                  <a:latin typeface="CiscoSansTT Light" panose="020B0503020201020303" pitchFamily="34" charset="0"/>
                  <a:cs typeface="CiscoSansTT Light" panose="020B0503020201020303" pitchFamily="34" charset="0"/>
                </a:rPr>
                <a:t> </a:t>
              </a:r>
            </a:p>
            <a:p>
              <a:pPr algn="l">
                <a:lnSpc>
                  <a:spcPct val="110000"/>
                </a:lnSpc>
              </a:pPr>
              <a:r>
                <a:rPr lang="en-US" sz="900" dirty="0">
                  <a:solidFill>
                    <a:schemeClr val="bg1"/>
                  </a:solidFill>
                  <a:latin typeface="CiscoSansTT Light" panose="020B0503020201020303" pitchFamily="34" charset="0"/>
                  <a:cs typeface="CiscoSansTT Light" panose="020B0503020201020303" pitchFamily="34" charset="0"/>
                </a:rPr>
                <a:t>hardware</a:t>
              </a:r>
              <a:endParaRPr lang="en-US" sz="900" strike="sngStrike" dirty="0">
                <a:solidFill>
                  <a:schemeClr val="bg1"/>
                </a:solidFill>
                <a:latin typeface="CiscoSansTT Light" panose="020B0503020201020303" pitchFamily="34" charset="0"/>
                <a:cs typeface="CiscoSansTT Light" panose="020B0503020201020303" pitchFamily="34" charset="0"/>
              </a:endParaRPr>
            </a:p>
          </p:txBody>
        </p:sp>
        <p:sp>
          <p:nvSpPr>
            <p:cNvPr id="122" name="TextBox 121">
              <a:extLst>
                <a:ext uri="{FF2B5EF4-FFF2-40B4-BE49-F238E27FC236}">
                  <a16:creationId xmlns:a16="http://schemas.microsoft.com/office/drawing/2014/main" id="{58F82B3A-B41D-C741-B3E4-885E6F3344A1}"/>
                </a:ext>
              </a:extLst>
            </p:cNvPr>
            <p:cNvSpPr txBox="1"/>
            <p:nvPr/>
          </p:nvSpPr>
          <p:spPr>
            <a:xfrm>
              <a:off x="4727535" y="3345306"/>
              <a:ext cx="931474" cy="372539"/>
            </a:xfrm>
            <a:prstGeom prst="rect">
              <a:avLst/>
            </a:prstGeom>
            <a:noFill/>
          </p:spPr>
          <p:txBody>
            <a:bodyPr wrap="none" lIns="0" tIns="0" rIns="0" bIns="0" rtlCol="0" anchor="ctr" anchorCtr="0">
              <a:noAutofit/>
            </a:bodyPr>
            <a:lstStyle/>
            <a:p>
              <a:pPr algn="l">
                <a:lnSpc>
                  <a:spcPct val="110000"/>
                </a:lnSpc>
              </a:pPr>
              <a:r>
                <a:rPr lang="en-US" sz="900" dirty="0">
                  <a:solidFill>
                    <a:schemeClr val="bg1"/>
                  </a:solidFill>
                  <a:latin typeface="CiscoSansTT Light" panose="020B0503020201020303" pitchFamily="34" charset="0"/>
                  <a:cs typeface="CiscoSansTT Light" panose="020B0503020201020303" pitchFamily="34" charset="0"/>
                </a:rPr>
                <a:t>Cisco OS, software,</a:t>
              </a:r>
            </a:p>
            <a:p>
              <a:pPr algn="l">
                <a:lnSpc>
                  <a:spcPct val="110000"/>
                </a:lnSpc>
              </a:pPr>
              <a:r>
                <a:rPr lang="en-US" sz="900" dirty="0">
                  <a:solidFill>
                    <a:schemeClr val="bg1"/>
                  </a:solidFill>
                  <a:latin typeface="CiscoSansTT Light" panose="020B0503020201020303" pitchFamily="34" charset="0"/>
                  <a:cs typeface="CiscoSansTT Light" panose="020B0503020201020303" pitchFamily="34" charset="0"/>
                </a:rPr>
                <a:t>and applications </a:t>
              </a:r>
            </a:p>
            <a:p>
              <a:pPr algn="l">
                <a:lnSpc>
                  <a:spcPct val="110000"/>
                </a:lnSpc>
              </a:pPr>
              <a:r>
                <a:rPr lang="en-US" sz="900" dirty="0">
                  <a:solidFill>
                    <a:schemeClr val="bg1"/>
                  </a:solidFill>
                  <a:latin typeface="CiscoSansTT Light" panose="020B0503020201020303" pitchFamily="34" charset="0"/>
                  <a:cs typeface="CiscoSansTT Light" panose="020B0503020201020303" pitchFamily="34" charset="0"/>
                </a:rPr>
                <a:t>on hardware </a:t>
              </a:r>
            </a:p>
            <a:p>
              <a:pPr algn="l">
                <a:lnSpc>
                  <a:spcPct val="110000"/>
                </a:lnSpc>
              </a:pPr>
              <a:r>
                <a:rPr lang="en-US" sz="900" dirty="0">
                  <a:solidFill>
                    <a:schemeClr val="bg1"/>
                  </a:solidFill>
                  <a:latin typeface="CiscoSansTT Light" panose="020B0503020201020303" pitchFamily="34" charset="0"/>
                  <a:cs typeface="CiscoSansTT Light" panose="020B0503020201020303" pitchFamily="34" charset="0"/>
                </a:rPr>
                <a:t>and/or cloud</a:t>
              </a:r>
            </a:p>
          </p:txBody>
        </p:sp>
        <p:sp>
          <p:nvSpPr>
            <p:cNvPr id="123" name="TextBox 122">
              <a:extLst>
                <a:ext uri="{FF2B5EF4-FFF2-40B4-BE49-F238E27FC236}">
                  <a16:creationId xmlns:a16="http://schemas.microsoft.com/office/drawing/2014/main" id="{3048A604-3077-F046-9DBD-BF16F01B975F}"/>
                </a:ext>
              </a:extLst>
            </p:cNvPr>
            <p:cNvSpPr txBox="1"/>
            <p:nvPr/>
          </p:nvSpPr>
          <p:spPr>
            <a:xfrm>
              <a:off x="4727533" y="2549252"/>
              <a:ext cx="935226" cy="507916"/>
            </a:xfrm>
            <a:prstGeom prst="rect">
              <a:avLst/>
            </a:prstGeom>
            <a:noFill/>
          </p:spPr>
          <p:txBody>
            <a:bodyPr wrap="none" lIns="0" tIns="0" rIns="0" bIns="0" rtlCol="0" anchor="ctr" anchorCtr="0">
              <a:noAutofit/>
            </a:bodyPr>
            <a:lstStyle/>
            <a:p>
              <a:pPr algn="l"/>
              <a:r>
                <a:rPr lang="en-US" sz="900" dirty="0">
                  <a:solidFill>
                    <a:schemeClr val="bg1"/>
                  </a:solidFill>
                  <a:latin typeface="CiscoSansTT Light" panose="020B0503020201020303" pitchFamily="34" charset="0"/>
                  <a:cs typeface="CiscoSansTT Light" panose="020B0503020201020303" pitchFamily="34" charset="0"/>
                </a:rPr>
                <a:t>Third-party </a:t>
              </a:r>
            </a:p>
            <a:p>
              <a:pPr algn="l"/>
              <a:r>
                <a:rPr lang="en-US" sz="900" dirty="0">
                  <a:solidFill>
                    <a:schemeClr val="bg1"/>
                  </a:solidFill>
                  <a:latin typeface="CiscoSansTT Light" panose="020B0503020201020303" pitchFamily="34" charset="0"/>
                  <a:cs typeface="CiscoSansTT Light" panose="020B0503020201020303" pitchFamily="34" charset="0"/>
                </a:rPr>
                <a:t>hardware and </a:t>
              </a:r>
            </a:p>
            <a:p>
              <a:pPr algn="l"/>
              <a:r>
                <a:rPr lang="en-US" sz="900" dirty="0">
                  <a:solidFill>
                    <a:schemeClr val="bg1"/>
                  </a:solidFill>
                  <a:latin typeface="CiscoSansTT Light" panose="020B0503020201020303" pitchFamily="34" charset="0"/>
                  <a:cs typeface="CiscoSansTT Light" panose="020B0503020201020303" pitchFamily="34" charset="0"/>
                </a:rPr>
                <a:t>software </a:t>
              </a:r>
            </a:p>
          </p:txBody>
        </p:sp>
        <p:grpSp>
          <p:nvGrpSpPr>
            <p:cNvPr id="125" name="Group 124">
              <a:extLst>
                <a:ext uri="{FF2B5EF4-FFF2-40B4-BE49-F238E27FC236}">
                  <a16:creationId xmlns:a16="http://schemas.microsoft.com/office/drawing/2014/main" id="{B1E3E79C-7253-F744-881A-FB6285940E0B}"/>
                </a:ext>
              </a:extLst>
            </p:cNvPr>
            <p:cNvGrpSpPr/>
            <p:nvPr/>
          </p:nvGrpSpPr>
          <p:grpSpPr>
            <a:xfrm>
              <a:off x="5976245" y="3980802"/>
              <a:ext cx="342000" cy="342000"/>
              <a:chOff x="4346819" y="3076313"/>
              <a:chExt cx="914400" cy="914400"/>
            </a:xfrm>
          </p:grpSpPr>
          <p:sp>
            <p:nvSpPr>
              <p:cNvPr id="127" name="Oval 126">
                <a:extLst>
                  <a:ext uri="{FF2B5EF4-FFF2-40B4-BE49-F238E27FC236}">
                    <a16:creationId xmlns:a16="http://schemas.microsoft.com/office/drawing/2014/main" id="{5D016B51-E659-4440-A98C-B73977C20846}"/>
                  </a:ext>
                </a:extLst>
              </p:cNvPr>
              <p:cNvSpPr/>
              <p:nvPr/>
            </p:nvSpPr>
            <p:spPr>
              <a:xfrm>
                <a:off x="4346819" y="3076313"/>
                <a:ext cx="914400" cy="914400"/>
              </a:xfrm>
              <a:prstGeom prst="ellipse">
                <a:avLst/>
              </a:prstGeom>
              <a:solidFill>
                <a:srgbClr val="0D274D"/>
              </a:solidFill>
              <a:ln w="317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sp>
            <p:nvSpPr>
              <p:cNvPr id="128" name="Freeform 278">
                <a:extLst>
                  <a:ext uri="{FF2B5EF4-FFF2-40B4-BE49-F238E27FC236}">
                    <a16:creationId xmlns:a16="http://schemas.microsoft.com/office/drawing/2014/main" id="{521F1B10-019D-9F42-9F12-D6143F2D43FB}"/>
                  </a:ext>
                </a:extLst>
              </p:cNvPr>
              <p:cNvSpPr>
                <a:spLocks/>
              </p:cNvSpPr>
              <p:nvPr/>
            </p:nvSpPr>
            <p:spPr bwMode="auto">
              <a:xfrm>
                <a:off x="4487695" y="3477485"/>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9" name="Line 279">
                <a:extLst>
                  <a:ext uri="{FF2B5EF4-FFF2-40B4-BE49-F238E27FC236}">
                    <a16:creationId xmlns:a16="http://schemas.microsoft.com/office/drawing/2014/main" id="{6D7BBC84-0C6A-6E42-B3E9-F5092A5B653B}"/>
                  </a:ext>
                </a:extLst>
              </p:cNvPr>
              <p:cNvSpPr>
                <a:spLocks noChangeShapeType="1"/>
              </p:cNvSpPr>
              <p:nvPr/>
            </p:nvSpPr>
            <p:spPr bwMode="auto">
              <a:xfrm flipV="1">
                <a:off x="4517858" y="3502885"/>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0" name="Line 280">
                <a:extLst>
                  <a:ext uri="{FF2B5EF4-FFF2-40B4-BE49-F238E27FC236}">
                    <a16:creationId xmlns:a16="http://schemas.microsoft.com/office/drawing/2014/main" id="{1BCFD250-5A13-F748-B3B3-9F1B4CC7010A}"/>
                  </a:ext>
                </a:extLst>
              </p:cNvPr>
              <p:cNvSpPr>
                <a:spLocks noChangeShapeType="1"/>
              </p:cNvSpPr>
              <p:nvPr/>
            </p:nvSpPr>
            <p:spPr bwMode="auto">
              <a:xfrm flipV="1">
                <a:off x="4548020" y="3502885"/>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1" name="Line 281">
                <a:extLst>
                  <a:ext uri="{FF2B5EF4-FFF2-40B4-BE49-F238E27FC236}">
                    <a16:creationId xmlns:a16="http://schemas.microsoft.com/office/drawing/2014/main" id="{F691729A-F3D2-C94A-A414-CBBF8F21D243}"/>
                  </a:ext>
                </a:extLst>
              </p:cNvPr>
              <p:cNvSpPr>
                <a:spLocks noChangeShapeType="1"/>
              </p:cNvSpPr>
              <p:nvPr/>
            </p:nvSpPr>
            <p:spPr bwMode="auto">
              <a:xfrm flipV="1">
                <a:off x="4579770" y="3502885"/>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2" name="Line 282">
                <a:extLst>
                  <a:ext uri="{FF2B5EF4-FFF2-40B4-BE49-F238E27FC236}">
                    <a16:creationId xmlns:a16="http://schemas.microsoft.com/office/drawing/2014/main" id="{4A981C1D-767A-7B4D-B3C5-5F9CA01C9527}"/>
                  </a:ext>
                </a:extLst>
              </p:cNvPr>
              <p:cNvSpPr>
                <a:spLocks noChangeShapeType="1"/>
              </p:cNvSpPr>
              <p:nvPr/>
            </p:nvSpPr>
            <p:spPr bwMode="auto">
              <a:xfrm flipV="1">
                <a:off x="4608345" y="3502885"/>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3" name="Line 283">
                <a:extLst>
                  <a:ext uri="{FF2B5EF4-FFF2-40B4-BE49-F238E27FC236}">
                    <a16:creationId xmlns:a16="http://schemas.microsoft.com/office/drawing/2014/main" id="{C13D4247-624F-3842-A152-F338251FA617}"/>
                  </a:ext>
                </a:extLst>
              </p:cNvPr>
              <p:cNvSpPr>
                <a:spLocks noChangeShapeType="1"/>
              </p:cNvSpPr>
              <p:nvPr/>
            </p:nvSpPr>
            <p:spPr bwMode="auto">
              <a:xfrm flipV="1">
                <a:off x="4638508" y="3502885"/>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4" name="Freeform 284">
                <a:extLst>
                  <a:ext uri="{FF2B5EF4-FFF2-40B4-BE49-F238E27FC236}">
                    <a16:creationId xmlns:a16="http://schemas.microsoft.com/office/drawing/2014/main" id="{DF84739B-C6F5-9647-B77A-E748E2BC7B74}"/>
                  </a:ext>
                </a:extLst>
              </p:cNvPr>
              <p:cNvSpPr>
                <a:spLocks/>
              </p:cNvSpPr>
              <p:nvPr/>
            </p:nvSpPr>
            <p:spPr bwMode="auto">
              <a:xfrm>
                <a:off x="4487695" y="3593373"/>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5" name="Line 285">
                <a:extLst>
                  <a:ext uri="{FF2B5EF4-FFF2-40B4-BE49-F238E27FC236}">
                    <a16:creationId xmlns:a16="http://schemas.microsoft.com/office/drawing/2014/main" id="{91950392-3C1C-6840-9872-100F82A79E24}"/>
                  </a:ext>
                </a:extLst>
              </p:cNvPr>
              <p:cNvSpPr>
                <a:spLocks noChangeShapeType="1"/>
              </p:cNvSpPr>
              <p:nvPr/>
            </p:nvSpPr>
            <p:spPr bwMode="auto">
              <a:xfrm flipV="1">
                <a:off x="4517858" y="3618773"/>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6" name="Line 286">
                <a:extLst>
                  <a:ext uri="{FF2B5EF4-FFF2-40B4-BE49-F238E27FC236}">
                    <a16:creationId xmlns:a16="http://schemas.microsoft.com/office/drawing/2014/main" id="{8179BB1A-2102-A947-ADCA-E9B812E61E29}"/>
                  </a:ext>
                </a:extLst>
              </p:cNvPr>
              <p:cNvSpPr>
                <a:spLocks noChangeShapeType="1"/>
              </p:cNvSpPr>
              <p:nvPr/>
            </p:nvSpPr>
            <p:spPr bwMode="auto">
              <a:xfrm flipV="1">
                <a:off x="4548020" y="3618773"/>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7" name="Line 287">
                <a:extLst>
                  <a:ext uri="{FF2B5EF4-FFF2-40B4-BE49-F238E27FC236}">
                    <a16:creationId xmlns:a16="http://schemas.microsoft.com/office/drawing/2014/main" id="{C293F3C7-14FE-A44F-AE89-5086B4BD778A}"/>
                  </a:ext>
                </a:extLst>
              </p:cNvPr>
              <p:cNvSpPr>
                <a:spLocks noChangeShapeType="1"/>
              </p:cNvSpPr>
              <p:nvPr/>
            </p:nvSpPr>
            <p:spPr bwMode="auto">
              <a:xfrm flipV="1">
                <a:off x="4579770" y="3618773"/>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8" name="Line 288">
                <a:extLst>
                  <a:ext uri="{FF2B5EF4-FFF2-40B4-BE49-F238E27FC236}">
                    <a16:creationId xmlns:a16="http://schemas.microsoft.com/office/drawing/2014/main" id="{A626A1CD-5E3E-7048-BF58-E4A08A5B59BF}"/>
                  </a:ext>
                </a:extLst>
              </p:cNvPr>
              <p:cNvSpPr>
                <a:spLocks noChangeShapeType="1"/>
              </p:cNvSpPr>
              <p:nvPr/>
            </p:nvSpPr>
            <p:spPr bwMode="auto">
              <a:xfrm flipV="1">
                <a:off x="4608345" y="3618773"/>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9" name="Line 289">
                <a:extLst>
                  <a:ext uri="{FF2B5EF4-FFF2-40B4-BE49-F238E27FC236}">
                    <a16:creationId xmlns:a16="http://schemas.microsoft.com/office/drawing/2014/main" id="{74DA58FD-E911-F145-A5AD-C900C10F3C0F}"/>
                  </a:ext>
                </a:extLst>
              </p:cNvPr>
              <p:cNvSpPr>
                <a:spLocks noChangeShapeType="1"/>
              </p:cNvSpPr>
              <p:nvPr/>
            </p:nvSpPr>
            <p:spPr bwMode="auto">
              <a:xfrm flipV="1">
                <a:off x="4638508" y="3618773"/>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0" name="Freeform 296">
                <a:extLst>
                  <a:ext uri="{FF2B5EF4-FFF2-40B4-BE49-F238E27FC236}">
                    <a16:creationId xmlns:a16="http://schemas.microsoft.com/office/drawing/2014/main" id="{F26326D1-B8AC-E54E-BAED-5C9ACA31D323}"/>
                  </a:ext>
                </a:extLst>
              </p:cNvPr>
              <p:cNvSpPr>
                <a:spLocks/>
              </p:cNvSpPr>
              <p:nvPr/>
            </p:nvSpPr>
            <p:spPr bwMode="auto">
              <a:xfrm>
                <a:off x="4487695" y="3360010"/>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1" name="Line 297">
                <a:extLst>
                  <a:ext uri="{FF2B5EF4-FFF2-40B4-BE49-F238E27FC236}">
                    <a16:creationId xmlns:a16="http://schemas.microsoft.com/office/drawing/2014/main" id="{E5958672-1BE2-A94E-A0AA-EAAA5CD993F5}"/>
                  </a:ext>
                </a:extLst>
              </p:cNvPr>
              <p:cNvSpPr>
                <a:spLocks noChangeShapeType="1"/>
              </p:cNvSpPr>
              <p:nvPr/>
            </p:nvSpPr>
            <p:spPr bwMode="auto">
              <a:xfrm flipV="1">
                <a:off x="4517858" y="3386998"/>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2" name="Line 298">
                <a:extLst>
                  <a:ext uri="{FF2B5EF4-FFF2-40B4-BE49-F238E27FC236}">
                    <a16:creationId xmlns:a16="http://schemas.microsoft.com/office/drawing/2014/main" id="{EFA38E77-A07C-674E-B44C-83D80825DD90}"/>
                  </a:ext>
                </a:extLst>
              </p:cNvPr>
              <p:cNvSpPr>
                <a:spLocks noChangeShapeType="1"/>
              </p:cNvSpPr>
              <p:nvPr/>
            </p:nvSpPr>
            <p:spPr bwMode="auto">
              <a:xfrm flipV="1">
                <a:off x="4548020" y="3386998"/>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3" name="Line 299">
                <a:extLst>
                  <a:ext uri="{FF2B5EF4-FFF2-40B4-BE49-F238E27FC236}">
                    <a16:creationId xmlns:a16="http://schemas.microsoft.com/office/drawing/2014/main" id="{EE4B836B-8BBB-104E-BE2E-4370237D9171}"/>
                  </a:ext>
                </a:extLst>
              </p:cNvPr>
              <p:cNvSpPr>
                <a:spLocks noChangeShapeType="1"/>
              </p:cNvSpPr>
              <p:nvPr/>
            </p:nvSpPr>
            <p:spPr bwMode="auto">
              <a:xfrm flipV="1">
                <a:off x="4579770" y="3386998"/>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4" name="Line 300">
                <a:extLst>
                  <a:ext uri="{FF2B5EF4-FFF2-40B4-BE49-F238E27FC236}">
                    <a16:creationId xmlns:a16="http://schemas.microsoft.com/office/drawing/2014/main" id="{21A9F24F-FFCD-734A-8B0C-487E9D8B3745}"/>
                  </a:ext>
                </a:extLst>
              </p:cNvPr>
              <p:cNvSpPr>
                <a:spLocks noChangeShapeType="1"/>
              </p:cNvSpPr>
              <p:nvPr/>
            </p:nvSpPr>
            <p:spPr bwMode="auto">
              <a:xfrm flipV="1">
                <a:off x="4608345" y="3386998"/>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5" name="Line 301">
                <a:extLst>
                  <a:ext uri="{FF2B5EF4-FFF2-40B4-BE49-F238E27FC236}">
                    <a16:creationId xmlns:a16="http://schemas.microsoft.com/office/drawing/2014/main" id="{10894C87-8DE8-F64E-997F-4BAF7313E273}"/>
                  </a:ext>
                </a:extLst>
              </p:cNvPr>
              <p:cNvSpPr>
                <a:spLocks noChangeShapeType="1"/>
              </p:cNvSpPr>
              <p:nvPr/>
            </p:nvSpPr>
            <p:spPr bwMode="auto">
              <a:xfrm flipV="1">
                <a:off x="4638508" y="3386998"/>
                <a:ext cx="0" cy="50800"/>
              </a:xfrm>
              <a:prstGeom prst="line">
                <a:avLst/>
              </a:prstGeom>
              <a:noFill/>
              <a:ln w="6350" cap="rnd">
                <a:solidFill>
                  <a:srgbClr val="0D27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126" name="TextBox 125">
              <a:extLst>
                <a:ext uri="{FF2B5EF4-FFF2-40B4-BE49-F238E27FC236}">
                  <a16:creationId xmlns:a16="http://schemas.microsoft.com/office/drawing/2014/main" id="{6B7E2C76-68F7-8442-B2C8-A03778059946}"/>
                </a:ext>
              </a:extLst>
            </p:cNvPr>
            <p:cNvSpPr txBox="1"/>
            <p:nvPr/>
          </p:nvSpPr>
          <p:spPr>
            <a:xfrm>
              <a:off x="6029427" y="4344845"/>
              <a:ext cx="235637" cy="79384"/>
            </a:xfrm>
            <a:prstGeom prst="roundRect">
              <a:avLst/>
            </a:prstGeom>
            <a:noFill/>
          </p:spPr>
          <p:txBody>
            <a:bodyPr wrap="none" lIns="0" tIns="0" rIns="0" bIns="0" rtlCol="0">
              <a:noAutofit/>
            </a:bodyPr>
            <a:lstStyle/>
            <a:p>
              <a:pPr algn="ctr"/>
              <a:r>
                <a:rPr lang="en-US" sz="500" dirty="0">
                  <a:solidFill>
                    <a:schemeClr val="bg2"/>
                  </a:solidFill>
                  <a:latin typeface="CiscoSansTT" panose="020B0503020201020303" pitchFamily="34" charset="0"/>
                  <a:cs typeface="CiscoSansTT" panose="020B0503020201020303" pitchFamily="34" charset="0"/>
                </a:rPr>
                <a:t>Switches</a:t>
              </a:r>
            </a:p>
          </p:txBody>
        </p:sp>
        <p:sp>
          <p:nvSpPr>
            <p:cNvPr id="149" name="TextBox 148">
              <a:extLst>
                <a:ext uri="{FF2B5EF4-FFF2-40B4-BE49-F238E27FC236}">
                  <a16:creationId xmlns:a16="http://schemas.microsoft.com/office/drawing/2014/main" id="{67A57921-CD46-E343-9EDC-AF2C064DBB5E}"/>
                </a:ext>
              </a:extLst>
            </p:cNvPr>
            <p:cNvSpPr txBox="1"/>
            <p:nvPr/>
          </p:nvSpPr>
          <p:spPr>
            <a:xfrm>
              <a:off x="6539761" y="4344845"/>
              <a:ext cx="235637" cy="79384"/>
            </a:xfrm>
            <a:prstGeom prst="rect">
              <a:avLst/>
            </a:prstGeom>
            <a:noFill/>
          </p:spPr>
          <p:txBody>
            <a:bodyPr wrap="none" lIns="0" tIns="0" rIns="0" bIns="0" rtlCol="0">
              <a:noAutofit/>
            </a:bodyPr>
            <a:lstStyle/>
            <a:p>
              <a:pPr algn="ctr"/>
              <a:r>
                <a:rPr lang="en-US" sz="500" dirty="0">
                  <a:solidFill>
                    <a:schemeClr val="bg2"/>
                  </a:solidFill>
                  <a:latin typeface="CiscoSansTT" panose="020B0503020201020303" pitchFamily="34" charset="0"/>
                  <a:cs typeface="CiscoSansTT" panose="020B0503020201020303" pitchFamily="34" charset="0"/>
                </a:rPr>
                <a:t>Routers</a:t>
              </a:r>
            </a:p>
          </p:txBody>
        </p:sp>
        <p:sp>
          <p:nvSpPr>
            <p:cNvPr id="151" name="TextBox 150">
              <a:extLst>
                <a:ext uri="{FF2B5EF4-FFF2-40B4-BE49-F238E27FC236}">
                  <a16:creationId xmlns:a16="http://schemas.microsoft.com/office/drawing/2014/main" id="{117A19B0-12FB-FD49-9581-E15A7821CBD8}"/>
                </a:ext>
              </a:extLst>
            </p:cNvPr>
            <p:cNvSpPr txBox="1"/>
            <p:nvPr/>
          </p:nvSpPr>
          <p:spPr>
            <a:xfrm>
              <a:off x="8064426" y="4344845"/>
              <a:ext cx="235637" cy="79384"/>
            </a:xfrm>
            <a:prstGeom prst="rect">
              <a:avLst/>
            </a:prstGeom>
            <a:noFill/>
          </p:spPr>
          <p:txBody>
            <a:bodyPr wrap="none" lIns="0" tIns="0" rIns="0" bIns="0" rtlCol="0">
              <a:noAutofit/>
            </a:bodyPr>
            <a:lstStyle/>
            <a:p>
              <a:pPr algn="ctr"/>
              <a:r>
                <a:rPr lang="en-US" sz="500" dirty="0">
                  <a:solidFill>
                    <a:schemeClr val="bg2"/>
                  </a:solidFill>
                  <a:latin typeface="CiscoSansTT" panose="020B0503020201020303" pitchFamily="34" charset="0"/>
                  <a:cs typeface="CiscoSansTT" panose="020B0503020201020303" pitchFamily="34" charset="0"/>
                </a:rPr>
                <a:t>Security </a:t>
              </a:r>
            </a:p>
            <a:p>
              <a:pPr algn="ctr"/>
              <a:r>
                <a:rPr lang="en-US" sz="500" dirty="0">
                  <a:solidFill>
                    <a:schemeClr val="bg2"/>
                  </a:solidFill>
                  <a:latin typeface="CiscoSansTT" panose="020B0503020201020303" pitchFamily="34" charset="0"/>
                  <a:cs typeface="CiscoSansTT" panose="020B0503020201020303" pitchFamily="34" charset="0"/>
                </a:rPr>
                <a:t>appliances</a:t>
              </a:r>
            </a:p>
          </p:txBody>
        </p:sp>
        <p:sp>
          <p:nvSpPr>
            <p:cNvPr id="290" name="TextBox 289">
              <a:extLst>
                <a:ext uri="{FF2B5EF4-FFF2-40B4-BE49-F238E27FC236}">
                  <a16:creationId xmlns:a16="http://schemas.microsoft.com/office/drawing/2014/main" id="{2D3BB7C6-580D-0F49-A178-FACC0A1062FB}"/>
                </a:ext>
              </a:extLst>
            </p:cNvPr>
            <p:cNvSpPr txBox="1"/>
            <p:nvPr/>
          </p:nvSpPr>
          <p:spPr>
            <a:xfrm>
              <a:off x="5955656" y="3644698"/>
              <a:ext cx="373708" cy="153845"/>
            </a:xfrm>
            <a:prstGeom prst="rect">
              <a:avLst/>
            </a:prstGeom>
            <a:noFill/>
          </p:spPr>
          <p:txBody>
            <a:bodyPr wrap="none" lIns="0" tIns="0" rIns="0" bIns="0" rtlCol="0">
              <a:noAutofit/>
            </a:bodyPr>
            <a:lstStyle/>
            <a:p>
              <a:pPr algn="ctr"/>
              <a:r>
                <a:rPr lang="en-US" sz="500" dirty="0">
                  <a:solidFill>
                    <a:schemeClr val="bg2"/>
                  </a:solidFill>
                  <a:latin typeface="CiscoSansTT" panose="020B0503020201020303" pitchFamily="34" charset="0"/>
                  <a:cs typeface="CiscoSansTT" panose="020B0503020201020303" pitchFamily="34" charset="0"/>
                </a:rPr>
                <a:t>Network</a:t>
              </a:r>
            </a:p>
            <a:p>
              <a:pPr algn="ctr"/>
              <a:r>
                <a:rPr lang="en-US" sz="500" dirty="0">
                  <a:solidFill>
                    <a:schemeClr val="bg2"/>
                  </a:solidFill>
                  <a:latin typeface="CiscoSansTT" panose="020B0503020201020303" pitchFamily="34" charset="0"/>
                  <a:cs typeface="CiscoSansTT" panose="020B0503020201020303" pitchFamily="34" charset="0"/>
                </a:rPr>
                <a:t>controller</a:t>
              </a:r>
            </a:p>
          </p:txBody>
        </p:sp>
        <p:sp>
          <p:nvSpPr>
            <p:cNvPr id="291" name="TextBox 290">
              <a:extLst>
                <a:ext uri="{FF2B5EF4-FFF2-40B4-BE49-F238E27FC236}">
                  <a16:creationId xmlns:a16="http://schemas.microsoft.com/office/drawing/2014/main" id="{F5F633A7-259E-D545-A48C-6863938D1C6C}"/>
                </a:ext>
              </a:extLst>
            </p:cNvPr>
            <p:cNvSpPr txBox="1"/>
            <p:nvPr/>
          </p:nvSpPr>
          <p:spPr>
            <a:xfrm>
              <a:off x="6598307" y="3644699"/>
              <a:ext cx="454956" cy="165280"/>
            </a:xfrm>
            <a:prstGeom prst="rect">
              <a:avLst/>
            </a:prstGeom>
            <a:noFill/>
          </p:spPr>
          <p:txBody>
            <a:bodyPr wrap="none" lIns="0" tIns="0" rIns="0" bIns="0" rtlCol="0">
              <a:noAutofit/>
            </a:bodyPr>
            <a:lstStyle/>
            <a:p>
              <a:pPr algn="ctr"/>
              <a:r>
                <a:rPr lang="en-US" sz="500" dirty="0">
                  <a:solidFill>
                    <a:schemeClr val="bg2"/>
                  </a:solidFill>
                  <a:latin typeface="CiscoSansTT" panose="020B0503020201020303" pitchFamily="34" charset="0"/>
                  <a:cs typeface="CiscoSansTT" panose="020B0503020201020303" pitchFamily="34" charset="0"/>
                </a:rPr>
                <a:t>Orchestration </a:t>
              </a:r>
            </a:p>
            <a:p>
              <a:pPr algn="ctr"/>
              <a:r>
                <a:rPr lang="en-US" sz="500" dirty="0">
                  <a:solidFill>
                    <a:schemeClr val="bg2"/>
                  </a:solidFill>
                  <a:latin typeface="CiscoSansTT" panose="020B0503020201020303" pitchFamily="34" charset="0"/>
                  <a:cs typeface="CiscoSansTT" panose="020B0503020201020303" pitchFamily="34" charset="0"/>
                </a:rPr>
                <a:t>software</a:t>
              </a:r>
            </a:p>
          </p:txBody>
        </p:sp>
        <p:sp>
          <p:nvSpPr>
            <p:cNvPr id="292" name="TextBox 291">
              <a:extLst>
                <a:ext uri="{FF2B5EF4-FFF2-40B4-BE49-F238E27FC236}">
                  <a16:creationId xmlns:a16="http://schemas.microsoft.com/office/drawing/2014/main" id="{506871ED-61B5-2241-96A3-1B1578F07FA2}"/>
                </a:ext>
              </a:extLst>
            </p:cNvPr>
            <p:cNvSpPr txBox="1"/>
            <p:nvPr/>
          </p:nvSpPr>
          <p:spPr>
            <a:xfrm>
              <a:off x="7126864" y="3644699"/>
              <a:ext cx="744812" cy="187062"/>
            </a:xfrm>
            <a:prstGeom prst="rect">
              <a:avLst/>
            </a:prstGeom>
            <a:noFill/>
          </p:spPr>
          <p:txBody>
            <a:bodyPr wrap="none" lIns="0" tIns="0" rIns="0" bIns="0" rtlCol="0">
              <a:noAutofit/>
            </a:bodyPr>
            <a:lstStyle/>
            <a:p>
              <a:pPr algn="ctr"/>
              <a:r>
                <a:rPr lang="en-US" sz="500" dirty="0">
                  <a:solidFill>
                    <a:schemeClr val="bg2"/>
                  </a:solidFill>
                  <a:latin typeface="CiscoSansTT" panose="020B0503020201020303" pitchFamily="34" charset="0"/>
                  <a:cs typeface="CiscoSansTT" panose="020B0503020201020303" pitchFamily="34" charset="0"/>
                </a:rPr>
                <a:t>Monitoring and </a:t>
              </a:r>
            </a:p>
            <a:p>
              <a:pPr algn="ctr"/>
              <a:r>
                <a:rPr lang="en-US" sz="500" dirty="0">
                  <a:solidFill>
                    <a:schemeClr val="bg2"/>
                  </a:solidFill>
                  <a:latin typeface="CiscoSansTT" panose="020B0503020201020303" pitchFamily="34" charset="0"/>
                  <a:cs typeface="CiscoSansTT" panose="020B0503020201020303" pitchFamily="34" charset="0"/>
                </a:rPr>
                <a:t>management software</a:t>
              </a:r>
            </a:p>
          </p:txBody>
        </p:sp>
        <p:sp>
          <p:nvSpPr>
            <p:cNvPr id="293" name="TextBox 292">
              <a:extLst>
                <a:ext uri="{FF2B5EF4-FFF2-40B4-BE49-F238E27FC236}">
                  <a16:creationId xmlns:a16="http://schemas.microsoft.com/office/drawing/2014/main" id="{0AC16638-7713-1E4C-B271-C7FDEEFC506B}"/>
                </a:ext>
              </a:extLst>
            </p:cNvPr>
            <p:cNvSpPr txBox="1"/>
            <p:nvPr/>
          </p:nvSpPr>
          <p:spPr>
            <a:xfrm>
              <a:off x="7991594" y="3637815"/>
              <a:ext cx="372706" cy="99204"/>
            </a:xfrm>
            <a:prstGeom prst="rect">
              <a:avLst/>
            </a:prstGeom>
            <a:noFill/>
          </p:spPr>
          <p:txBody>
            <a:bodyPr wrap="none" lIns="0" tIns="0" rIns="0" bIns="0" rtlCol="0">
              <a:noAutofit/>
            </a:bodyPr>
            <a:lstStyle/>
            <a:p>
              <a:pPr algn="ctr"/>
              <a:r>
                <a:rPr lang="en-US" sz="500" dirty="0">
                  <a:solidFill>
                    <a:schemeClr val="bg2"/>
                  </a:solidFill>
                  <a:latin typeface="CiscoSansTT" panose="020B0503020201020303" pitchFamily="34" charset="0"/>
                  <a:cs typeface="CiscoSansTT" panose="020B0503020201020303" pitchFamily="34" charset="0"/>
                </a:rPr>
                <a:t>Dashboard</a:t>
              </a:r>
            </a:p>
          </p:txBody>
        </p:sp>
        <p:grpSp>
          <p:nvGrpSpPr>
            <p:cNvPr id="15" name="Group 14">
              <a:extLst>
                <a:ext uri="{FF2B5EF4-FFF2-40B4-BE49-F238E27FC236}">
                  <a16:creationId xmlns:a16="http://schemas.microsoft.com/office/drawing/2014/main" id="{A798540C-438A-4EBD-8AA5-D2245F65A01A}"/>
                </a:ext>
              </a:extLst>
            </p:cNvPr>
            <p:cNvGrpSpPr/>
            <p:nvPr/>
          </p:nvGrpSpPr>
          <p:grpSpPr>
            <a:xfrm>
              <a:off x="6991597" y="3980802"/>
              <a:ext cx="342000" cy="342000"/>
              <a:chOff x="6902699" y="3980923"/>
              <a:chExt cx="411480" cy="411480"/>
            </a:xfrm>
          </p:grpSpPr>
          <p:sp>
            <p:nvSpPr>
              <p:cNvPr id="300" name="Oval 299">
                <a:extLst>
                  <a:ext uri="{FF2B5EF4-FFF2-40B4-BE49-F238E27FC236}">
                    <a16:creationId xmlns:a16="http://schemas.microsoft.com/office/drawing/2014/main" id="{BF84E327-2C35-7049-ACA9-5568691B7D03}"/>
                  </a:ext>
                </a:extLst>
              </p:cNvPr>
              <p:cNvSpPr/>
              <p:nvPr/>
            </p:nvSpPr>
            <p:spPr>
              <a:xfrm>
                <a:off x="6902699" y="3980923"/>
                <a:ext cx="411480" cy="411480"/>
              </a:xfrm>
              <a:prstGeom prst="ellipse">
                <a:avLst/>
              </a:prstGeom>
              <a:solidFill>
                <a:srgbClr val="0D274D"/>
              </a:solidFill>
              <a:ln w="317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grpSp>
            <p:nvGrpSpPr>
              <p:cNvPr id="155" name="Group 154">
                <a:extLst>
                  <a:ext uri="{FF2B5EF4-FFF2-40B4-BE49-F238E27FC236}">
                    <a16:creationId xmlns:a16="http://schemas.microsoft.com/office/drawing/2014/main" id="{CDE67020-8B21-9A42-96A4-FB55C68DA522}"/>
                  </a:ext>
                </a:extLst>
              </p:cNvPr>
              <p:cNvGrpSpPr>
                <a:grpSpLocks noChangeAspect="1"/>
              </p:cNvGrpSpPr>
              <p:nvPr/>
            </p:nvGrpSpPr>
            <p:grpSpPr>
              <a:xfrm>
                <a:off x="6980868" y="4079303"/>
                <a:ext cx="265358" cy="213234"/>
                <a:chOff x="839748" y="4443493"/>
                <a:chExt cx="167995" cy="134996"/>
              </a:xfrm>
              <a:solidFill>
                <a:schemeClr val="accent3">
                  <a:lumMod val="60000"/>
                  <a:lumOff val="40000"/>
                </a:schemeClr>
              </a:solidFill>
            </p:grpSpPr>
            <p:sp>
              <p:nvSpPr>
                <p:cNvPr id="156" name="Freeform 296">
                  <a:extLst>
                    <a:ext uri="{FF2B5EF4-FFF2-40B4-BE49-F238E27FC236}">
                      <a16:creationId xmlns:a16="http://schemas.microsoft.com/office/drawing/2014/main" id="{70C8BE1F-BB45-BA4F-B3E2-9C74F474CAE5}"/>
                    </a:ext>
                  </a:extLst>
                </p:cNvPr>
                <p:cNvSpPr>
                  <a:spLocks noChangeAspect="1"/>
                </p:cNvSpPr>
                <p:nvPr/>
              </p:nvSpPr>
              <p:spPr bwMode="auto">
                <a:xfrm>
                  <a:off x="839748" y="4443493"/>
                  <a:ext cx="167995" cy="56998"/>
                </a:xfrm>
                <a:custGeom>
                  <a:avLst/>
                  <a:gdLst>
                    <a:gd name="T0" fmla="*/ 36 w 71"/>
                    <a:gd name="T1" fmla="*/ 0 h 24"/>
                    <a:gd name="T2" fmla="*/ 2 w 71"/>
                    <a:gd name="T3" fmla="*/ 14 h 24"/>
                    <a:gd name="T4" fmla="*/ 2 w 71"/>
                    <a:gd name="T5" fmla="*/ 22 h 24"/>
                    <a:gd name="T6" fmla="*/ 9 w 71"/>
                    <a:gd name="T7" fmla="*/ 22 h 24"/>
                    <a:gd name="T8" fmla="*/ 36 w 71"/>
                    <a:gd name="T9" fmla="*/ 11 h 24"/>
                    <a:gd name="T10" fmla="*/ 62 w 71"/>
                    <a:gd name="T11" fmla="*/ 22 h 24"/>
                    <a:gd name="T12" fmla="*/ 65 w 71"/>
                    <a:gd name="T13" fmla="*/ 23 h 24"/>
                    <a:gd name="T14" fmla="*/ 69 w 71"/>
                    <a:gd name="T15" fmla="*/ 22 h 24"/>
                    <a:gd name="T16" fmla="*/ 69 w 71"/>
                    <a:gd name="T17" fmla="*/ 14 h 24"/>
                    <a:gd name="T18" fmla="*/ 36 w 7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4">
                      <a:moveTo>
                        <a:pt x="36" y="0"/>
                      </a:moveTo>
                      <a:cubicBezTo>
                        <a:pt x="23" y="0"/>
                        <a:pt x="11" y="5"/>
                        <a:pt x="2" y="14"/>
                      </a:cubicBezTo>
                      <a:cubicBezTo>
                        <a:pt x="0" y="16"/>
                        <a:pt x="0" y="20"/>
                        <a:pt x="2" y="22"/>
                      </a:cubicBezTo>
                      <a:cubicBezTo>
                        <a:pt x="4" y="24"/>
                        <a:pt x="7" y="24"/>
                        <a:pt x="9" y="22"/>
                      </a:cubicBezTo>
                      <a:cubicBezTo>
                        <a:pt x="16" y="15"/>
                        <a:pt x="26" y="11"/>
                        <a:pt x="36" y="11"/>
                      </a:cubicBezTo>
                      <a:cubicBezTo>
                        <a:pt x="45" y="11"/>
                        <a:pt x="55" y="15"/>
                        <a:pt x="62" y="22"/>
                      </a:cubicBezTo>
                      <a:cubicBezTo>
                        <a:pt x="63" y="23"/>
                        <a:pt x="64" y="23"/>
                        <a:pt x="65" y="23"/>
                      </a:cubicBezTo>
                      <a:cubicBezTo>
                        <a:pt x="67" y="23"/>
                        <a:pt x="68" y="23"/>
                        <a:pt x="69" y="22"/>
                      </a:cubicBezTo>
                      <a:cubicBezTo>
                        <a:pt x="71" y="20"/>
                        <a:pt x="71" y="16"/>
                        <a:pt x="69" y="14"/>
                      </a:cubicBezTo>
                      <a:cubicBezTo>
                        <a:pt x="60" y="5"/>
                        <a:pt x="48" y="0"/>
                        <a:pt x="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297">
                  <a:extLst>
                    <a:ext uri="{FF2B5EF4-FFF2-40B4-BE49-F238E27FC236}">
                      <a16:creationId xmlns:a16="http://schemas.microsoft.com/office/drawing/2014/main" id="{090FC5C2-584D-F047-BECB-8DA7BB439142}"/>
                    </a:ext>
                  </a:extLst>
                </p:cNvPr>
                <p:cNvSpPr>
                  <a:spLocks noChangeAspect="1"/>
                </p:cNvSpPr>
                <p:nvPr/>
              </p:nvSpPr>
              <p:spPr bwMode="auto">
                <a:xfrm>
                  <a:off x="872747" y="4483492"/>
                  <a:ext cx="101997" cy="49998"/>
                </a:xfrm>
                <a:custGeom>
                  <a:avLst/>
                  <a:gdLst>
                    <a:gd name="T0" fmla="*/ 2 w 43"/>
                    <a:gd name="T1" fmla="*/ 11 h 21"/>
                    <a:gd name="T2" fmla="*/ 2 w 43"/>
                    <a:gd name="T3" fmla="*/ 18 h 21"/>
                    <a:gd name="T4" fmla="*/ 9 w 43"/>
                    <a:gd name="T5" fmla="*/ 18 h 21"/>
                    <a:gd name="T6" fmla="*/ 34 w 43"/>
                    <a:gd name="T7" fmla="*/ 18 h 21"/>
                    <a:gd name="T8" fmla="*/ 38 w 43"/>
                    <a:gd name="T9" fmla="*/ 20 h 21"/>
                    <a:gd name="T10" fmla="*/ 41 w 43"/>
                    <a:gd name="T11" fmla="*/ 18 h 21"/>
                    <a:gd name="T12" fmla="*/ 41 w 43"/>
                    <a:gd name="T13" fmla="*/ 11 h 21"/>
                    <a:gd name="T14" fmla="*/ 2 w 43"/>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1">
                      <a:moveTo>
                        <a:pt x="2" y="11"/>
                      </a:moveTo>
                      <a:cubicBezTo>
                        <a:pt x="0" y="13"/>
                        <a:pt x="0" y="16"/>
                        <a:pt x="2" y="18"/>
                      </a:cubicBezTo>
                      <a:cubicBezTo>
                        <a:pt x="4" y="21"/>
                        <a:pt x="7" y="21"/>
                        <a:pt x="9" y="18"/>
                      </a:cubicBezTo>
                      <a:cubicBezTo>
                        <a:pt x="16" y="12"/>
                        <a:pt x="27" y="12"/>
                        <a:pt x="34" y="18"/>
                      </a:cubicBezTo>
                      <a:cubicBezTo>
                        <a:pt x="35" y="20"/>
                        <a:pt x="36" y="20"/>
                        <a:pt x="38" y="20"/>
                      </a:cubicBezTo>
                      <a:cubicBezTo>
                        <a:pt x="39" y="20"/>
                        <a:pt x="40" y="20"/>
                        <a:pt x="41" y="18"/>
                      </a:cubicBezTo>
                      <a:cubicBezTo>
                        <a:pt x="43" y="16"/>
                        <a:pt x="43" y="13"/>
                        <a:pt x="41" y="11"/>
                      </a:cubicBezTo>
                      <a:cubicBezTo>
                        <a:pt x="30" y="0"/>
                        <a:pt x="13" y="0"/>
                        <a:pt x="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298">
                  <a:extLst>
                    <a:ext uri="{FF2B5EF4-FFF2-40B4-BE49-F238E27FC236}">
                      <a16:creationId xmlns:a16="http://schemas.microsoft.com/office/drawing/2014/main" id="{AFA1B0B9-7741-5342-8B1A-861F543487A5}"/>
                    </a:ext>
                  </a:extLst>
                </p:cNvPr>
                <p:cNvSpPr>
                  <a:spLocks noChangeAspect="1"/>
                </p:cNvSpPr>
                <p:nvPr/>
              </p:nvSpPr>
              <p:spPr bwMode="auto">
                <a:xfrm>
                  <a:off x="905746" y="4542490"/>
                  <a:ext cx="35999" cy="35999"/>
                </a:xfrm>
                <a:custGeom>
                  <a:avLst/>
                  <a:gdLst>
                    <a:gd name="T0" fmla="*/ 8 w 15"/>
                    <a:gd name="T1" fmla="*/ 0 h 15"/>
                    <a:gd name="T2" fmla="*/ 0 w 15"/>
                    <a:gd name="T3" fmla="*/ 7 h 15"/>
                    <a:gd name="T4" fmla="*/ 8 w 15"/>
                    <a:gd name="T5" fmla="*/ 15 h 15"/>
                    <a:gd name="T6" fmla="*/ 15 w 15"/>
                    <a:gd name="T7" fmla="*/ 7 h 15"/>
                    <a:gd name="T8" fmla="*/ 8 w 15"/>
                    <a:gd name="T9" fmla="*/ 0 h 15"/>
                  </a:gdLst>
                  <a:ahLst/>
                  <a:cxnLst>
                    <a:cxn ang="0">
                      <a:pos x="T0" y="T1"/>
                    </a:cxn>
                    <a:cxn ang="0">
                      <a:pos x="T2" y="T3"/>
                    </a:cxn>
                    <a:cxn ang="0">
                      <a:pos x="T4" y="T5"/>
                    </a:cxn>
                    <a:cxn ang="0">
                      <a:pos x="T6" y="T7"/>
                    </a:cxn>
                    <a:cxn ang="0">
                      <a:pos x="T8" y="T9"/>
                    </a:cxn>
                  </a:cxnLst>
                  <a:rect l="0" t="0" r="r" b="b"/>
                  <a:pathLst>
                    <a:path w="15" h="15">
                      <a:moveTo>
                        <a:pt x="8" y="0"/>
                      </a:moveTo>
                      <a:cubicBezTo>
                        <a:pt x="4" y="0"/>
                        <a:pt x="0" y="3"/>
                        <a:pt x="0" y="7"/>
                      </a:cubicBezTo>
                      <a:cubicBezTo>
                        <a:pt x="0" y="11"/>
                        <a:pt x="4" y="14"/>
                        <a:pt x="8" y="15"/>
                      </a:cubicBezTo>
                      <a:cubicBezTo>
                        <a:pt x="12" y="14"/>
                        <a:pt x="15" y="11"/>
                        <a:pt x="15" y="7"/>
                      </a:cubicBezTo>
                      <a:cubicBezTo>
                        <a:pt x="15" y="3"/>
                        <a:pt x="12" y="0"/>
                        <a:pt x="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02" name="TextBox 301">
              <a:extLst>
                <a:ext uri="{FF2B5EF4-FFF2-40B4-BE49-F238E27FC236}">
                  <a16:creationId xmlns:a16="http://schemas.microsoft.com/office/drawing/2014/main" id="{25C4B6AF-83EE-2048-98CF-AA531BDE3368}"/>
                </a:ext>
              </a:extLst>
            </p:cNvPr>
            <p:cNvSpPr txBox="1"/>
            <p:nvPr/>
          </p:nvSpPr>
          <p:spPr>
            <a:xfrm>
              <a:off x="6786263" y="4344845"/>
              <a:ext cx="748520" cy="173467"/>
            </a:xfrm>
            <a:prstGeom prst="rect">
              <a:avLst/>
            </a:prstGeom>
            <a:noFill/>
          </p:spPr>
          <p:txBody>
            <a:bodyPr wrap="none" lIns="0" tIns="0" rIns="0" bIns="0" rtlCol="0">
              <a:noAutofit/>
            </a:bodyPr>
            <a:lstStyle/>
            <a:p>
              <a:pPr algn="ctr"/>
              <a:r>
                <a:rPr lang="en-US" sz="500" dirty="0">
                  <a:solidFill>
                    <a:schemeClr val="bg2"/>
                  </a:solidFill>
                  <a:latin typeface="CiscoSansTT" panose="020B0503020201020303" pitchFamily="34" charset="0"/>
                  <a:cs typeface="CiscoSansTT" panose="020B0503020201020303" pitchFamily="34" charset="0"/>
                </a:rPr>
                <a:t>Wireless </a:t>
              </a:r>
              <a:br>
                <a:rPr lang="en-US" sz="500" dirty="0">
                  <a:solidFill>
                    <a:schemeClr val="bg2"/>
                  </a:solidFill>
                  <a:latin typeface="CiscoSansTT" panose="020B0503020201020303" pitchFamily="34" charset="0"/>
                  <a:cs typeface="CiscoSansTT" panose="020B0503020201020303" pitchFamily="34" charset="0"/>
                </a:rPr>
              </a:br>
              <a:r>
                <a:rPr lang="en-US" sz="500" dirty="0">
                  <a:solidFill>
                    <a:schemeClr val="bg2"/>
                  </a:solidFill>
                  <a:latin typeface="CiscoSansTT" panose="020B0503020201020303" pitchFamily="34" charset="0"/>
                  <a:cs typeface="CiscoSansTT" panose="020B0503020201020303" pitchFamily="34" charset="0"/>
                </a:rPr>
                <a:t>controllers and APs</a:t>
              </a:r>
            </a:p>
          </p:txBody>
        </p:sp>
        <p:pic>
          <p:nvPicPr>
            <p:cNvPr id="113" name="Graphic 112">
              <a:extLst>
                <a:ext uri="{FF2B5EF4-FFF2-40B4-BE49-F238E27FC236}">
                  <a16:creationId xmlns:a16="http://schemas.microsoft.com/office/drawing/2014/main" id="{C0C99DD9-271C-8446-9551-8BE285FE286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9273" y="3980802"/>
              <a:ext cx="342000" cy="342000"/>
            </a:xfrm>
            <a:prstGeom prst="rect">
              <a:avLst/>
            </a:prstGeom>
          </p:spPr>
        </p:pic>
        <p:sp>
          <p:nvSpPr>
            <p:cNvPr id="17" name="TextBox 16">
              <a:extLst>
                <a:ext uri="{FF2B5EF4-FFF2-40B4-BE49-F238E27FC236}">
                  <a16:creationId xmlns:a16="http://schemas.microsoft.com/office/drawing/2014/main" id="{32834F36-CD34-014D-A875-2D12B25EB39B}"/>
                </a:ext>
              </a:extLst>
            </p:cNvPr>
            <p:cNvSpPr txBox="1"/>
            <p:nvPr/>
          </p:nvSpPr>
          <p:spPr>
            <a:xfrm>
              <a:off x="7533488" y="4344845"/>
              <a:ext cx="273570" cy="180364"/>
            </a:xfrm>
            <a:prstGeom prst="rect">
              <a:avLst/>
            </a:prstGeom>
            <a:noFill/>
          </p:spPr>
          <p:txBody>
            <a:bodyPr wrap="none" lIns="0" tIns="0" rIns="0" bIns="0" rtlCol="0">
              <a:noAutofit/>
            </a:bodyPr>
            <a:lstStyle/>
            <a:p>
              <a:pPr algn="ctr"/>
              <a:r>
                <a:rPr lang="en-US" sz="500" dirty="0">
                  <a:solidFill>
                    <a:schemeClr val="bg2"/>
                  </a:solidFill>
                  <a:latin typeface="CiscoSansTT" panose="020B0503020201020303" pitchFamily="34" charset="0"/>
                  <a:cs typeface="CiscoSansTT" panose="020B0503020201020303" pitchFamily="34" charset="0"/>
                </a:rPr>
                <a:t>IoT </a:t>
              </a:r>
            </a:p>
            <a:p>
              <a:pPr algn="ctr"/>
              <a:r>
                <a:rPr lang="en-US" sz="500" dirty="0">
                  <a:solidFill>
                    <a:schemeClr val="bg2"/>
                  </a:solidFill>
                  <a:latin typeface="CiscoSansTT" panose="020B0503020201020303" pitchFamily="34" charset="0"/>
                  <a:cs typeface="CiscoSansTT" panose="020B0503020201020303" pitchFamily="34" charset="0"/>
                </a:rPr>
                <a:t>devices</a:t>
              </a:r>
            </a:p>
          </p:txBody>
        </p:sp>
        <p:sp>
          <p:nvSpPr>
            <p:cNvPr id="115" name="TextBox 114">
              <a:extLst>
                <a:ext uri="{FF2B5EF4-FFF2-40B4-BE49-F238E27FC236}">
                  <a16:creationId xmlns:a16="http://schemas.microsoft.com/office/drawing/2014/main" id="{953E0D7C-6FC1-004C-9C03-7CA9F1F1E6C6}"/>
                </a:ext>
              </a:extLst>
            </p:cNvPr>
            <p:cNvSpPr txBox="1"/>
            <p:nvPr/>
          </p:nvSpPr>
          <p:spPr>
            <a:xfrm>
              <a:off x="6872377" y="2898569"/>
              <a:ext cx="568266" cy="247570"/>
            </a:xfrm>
            <a:prstGeom prst="rect">
              <a:avLst/>
            </a:prstGeom>
            <a:noFill/>
          </p:spPr>
          <p:txBody>
            <a:bodyPr wrap="square" lIns="0" tIns="0" rIns="0" bIns="0" rtlCol="0" anchor="t" anchorCtr="0">
              <a:noAutofit/>
            </a:bodyPr>
            <a:lstStyle/>
            <a:p>
              <a:pPr algn="ctr"/>
              <a:r>
                <a:rPr lang="en-US" sz="500" dirty="0">
                  <a:solidFill>
                    <a:srgbClr val="575959"/>
                  </a:solidFill>
                  <a:latin typeface="CiscoSansTT" panose="020B0503020201020303" pitchFamily="34" charset="0"/>
                  <a:cs typeface="CiscoSansTT" panose="020B0503020201020303" pitchFamily="34" charset="0"/>
                </a:rPr>
                <a:t>Monitoring and </a:t>
              </a:r>
            </a:p>
            <a:p>
              <a:pPr algn="ctr"/>
              <a:r>
                <a:rPr lang="en-US" sz="500" dirty="0">
                  <a:solidFill>
                    <a:srgbClr val="575959"/>
                  </a:solidFill>
                  <a:latin typeface="CiscoSansTT" panose="020B0503020201020303" pitchFamily="34" charset="0"/>
                  <a:cs typeface="CiscoSansTT" panose="020B0503020201020303" pitchFamily="34" charset="0"/>
                </a:rPr>
                <a:t>management software</a:t>
              </a:r>
            </a:p>
          </p:txBody>
        </p:sp>
        <p:sp>
          <p:nvSpPr>
            <p:cNvPr id="186" name="TextBox 185">
              <a:extLst>
                <a:ext uri="{FF2B5EF4-FFF2-40B4-BE49-F238E27FC236}">
                  <a16:creationId xmlns:a16="http://schemas.microsoft.com/office/drawing/2014/main" id="{D35982D7-E7F9-3B4D-B75F-757EB7E3A2A0}"/>
                </a:ext>
              </a:extLst>
            </p:cNvPr>
            <p:cNvSpPr txBox="1"/>
            <p:nvPr/>
          </p:nvSpPr>
          <p:spPr>
            <a:xfrm>
              <a:off x="6448826" y="2898569"/>
              <a:ext cx="412188" cy="156804"/>
            </a:xfrm>
            <a:prstGeom prst="rect">
              <a:avLst/>
            </a:prstGeom>
            <a:noFill/>
          </p:spPr>
          <p:txBody>
            <a:bodyPr wrap="square" lIns="0" tIns="0" rIns="0" bIns="0" rtlCol="0" anchor="t" anchorCtr="0">
              <a:noAutofit/>
            </a:bodyPr>
            <a:lstStyle/>
            <a:p>
              <a:pPr algn="ctr"/>
              <a:r>
                <a:rPr lang="en-US" sz="500" dirty="0">
                  <a:solidFill>
                    <a:srgbClr val="575959"/>
                  </a:solidFill>
                  <a:latin typeface="CiscoSansTT" panose="020B0503020201020303" pitchFamily="34" charset="0"/>
                  <a:cs typeface="CiscoSansTT" panose="020B0503020201020303" pitchFamily="34" charset="0"/>
                </a:rPr>
                <a:t>Orchestration </a:t>
              </a:r>
            </a:p>
            <a:p>
              <a:pPr algn="ctr"/>
              <a:r>
                <a:rPr lang="en-US" sz="500" dirty="0">
                  <a:solidFill>
                    <a:srgbClr val="575959"/>
                  </a:solidFill>
                  <a:latin typeface="CiscoSansTT" panose="020B0503020201020303" pitchFamily="34" charset="0"/>
                  <a:cs typeface="CiscoSansTT" panose="020B0503020201020303" pitchFamily="34" charset="0"/>
                </a:rPr>
                <a:t>software</a:t>
              </a:r>
            </a:p>
          </p:txBody>
        </p:sp>
        <p:sp>
          <p:nvSpPr>
            <p:cNvPr id="188" name="TextBox 187">
              <a:extLst>
                <a:ext uri="{FF2B5EF4-FFF2-40B4-BE49-F238E27FC236}">
                  <a16:creationId xmlns:a16="http://schemas.microsoft.com/office/drawing/2014/main" id="{4E23072D-91BD-0E4A-B4A4-B30CE143B2AE}"/>
                </a:ext>
              </a:extLst>
            </p:cNvPr>
            <p:cNvSpPr txBox="1"/>
            <p:nvPr/>
          </p:nvSpPr>
          <p:spPr>
            <a:xfrm>
              <a:off x="7420721" y="2898569"/>
              <a:ext cx="511679" cy="215444"/>
            </a:xfrm>
            <a:prstGeom prst="rect">
              <a:avLst/>
            </a:prstGeom>
            <a:noFill/>
          </p:spPr>
          <p:txBody>
            <a:bodyPr wrap="square" lIns="0" tIns="0" rIns="0" bIns="0" rtlCol="0" anchor="t" anchorCtr="0">
              <a:noAutofit/>
            </a:bodyPr>
            <a:lstStyle/>
            <a:p>
              <a:pPr algn="ctr"/>
              <a:r>
                <a:rPr lang="en-US" sz="500" dirty="0">
                  <a:solidFill>
                    <a:srgbClr val="575959"/>
                  </a:solidFill>
                  <a:latin typeface="CiscoSansTT" panose="020B0503020201020303" pitchFamily="34" charset="0"/>
                  <a:cs typeface="CiscoSansTT" panose="020B0503020201020303" pitchFamily="34" charset="0"/>
                </a:rPr>
                <a:t>Cloud </a:t>
              </a:r>
            </a:p>
            <a:p>
              <a:pPr algn="ctr"/>
              <a:r>
                <a:rPr lang="en-US" sz="500" dirty="0">
                  <a:solidFill>
                    <a:srgbClr val="575959"/>
                  </a:solidFill>
                  <a:latin typeface="CiscoSansTT" panose="020B0503020201020303" pitchFamily="34" charset="0"/>
                  <a:cs typeface="CiscoSansTT" panose="020B0503020201020303" pitchFamily="34" charset="0"/>
                </a:rPr>
                <a:t>management</a:t>
              </a:r>
            </a:p>
          </p:txBody>
        </p:sp>
        <p:sp>
          <p:nvSpPr>
            <p:cNvPr id="282" name="TextBox 281">
              <a:extLst>
                <a:ext uri="{FF2B5EF4-FFF2-40B4-BE49-F238E27FC236}">
                  <a16:creationId xmlns:a16="http://schemas.microsoft.com/office/drawing/2014/main" id="{DD9F0701-D794-704F-950E-C4767C3C1F8C}"/>
                </a:ext>
              </a:extLst>
            </p:cNvPr>
            <p:cNvSpPr txBox="1"/>
            <p:nvPr/>
          </p:nvSpPr>
          <p:spPr>
            <a:xfrm>
              <a:off x="5911005" y="2898570"/>
              <a:ext cx="477466" cy="235436"/>
            </a:xfrm>
            <a:prstGeom prst="rect">
              <a:avLst/>
            </a:prstGeom>
            <a:noFill/>
          </p:spPr>
          <p:txBody>
            <a:bodyPr wrap="square" lIns="0" tIns="0" rIns="0" bIns="0" rtlCol="0" anchor="t" anchorCtr="0">
              <a:noAutofit/>
            </a:bodyPr>
            <a:lstStyle/>
            <a:p>
              <a:pPr algn="ctr"/>
              <a:r>
                <a:rPr lang="en-US" sz="500" dirty="0">
                  <a:solidFill>
                    <a:srgbClr val="575959"/>
                  </a:solidFill>
                  <a:latin typeface="CiscoSansTT" panose="020B0503020201020303" pitchFamily="34" charset="0"/>
                  <a:cs typeface="CiscoSansTT" panose="020B0503020201020303" pitchFamily="34" charset="0"/>
                </a:rPr>
                <a:t>Virtualized </a:t>
              </a:r>
            </a:p>
            <a:p>
              <a:pPr algn="ctr"/>
              <a:r>
                <a:rPr lang="en-US" sz="500" dirty="0">
                  <a:solidFill>
                    <a:srgbClr val="575959"/>
                  </a:solidFill>
                  <a:latin typeface="CiscoSansTT" panose="020B0503020201020303" pitchFamily="34" charset="0"/>
                  <a:cs typeface="CiscoSansTT" panose="020B0503020201020303" pitchFamily="34" charset="0"/>
                </a:rPr>
                <a:t>network products</a:t>
              </a:r>
            </a:p>
          </p:txBody>
        </p:sp>
        <p:sp>
          <p:nvSpPr>
            <p:cNvPr id="308" name="TextBox 307">
              <a:extLst>
                <a:ext uri="{FF2B5EF4-FFF2-40B4-BE49-F238E27FC236}">
                  <a16:creationId xmlns:a16="http://schemas.microsoft.com/office/drawing/2014/main" id="{3309B34C-B079-6949-A39C-56BC15799C80}"/>
                </a:ext>
              </a:extLst>
            </p:cNvPr>
            <p:cNvSpPr txBox="1"/>
            <p:nvPr/>
          </p:nvSpPr>
          <p:spPr>
            <a:xfrm>
              <a:off x="8012754" y="2898569"/>
              <a:ext cx="330387" cy="180364"/>
            </a:xfrm>
            <a:prstGeom prst="rect">
              <a:avLst/>
            </a:prstGeom>
            <a:noFill/>
          </p:spPr>
          <p:txBody>
            <a:bodyPr wrap="square" lIns="0" tIns="0" rIns="0" bIns="0" rtlCol="0" anchor="t" anchorCtr="0">
              <a:noAutofit/>
            </a:bodyPr>
            <a:lstStyle/>
            <a:p>
              <a:pPr algn="ctr"/>
              <a:r>
                <a:rPr lang="en-US" sz="500" dirty="0">
                  <a:solidFill>
                    <a:srgbClr val="575959"/>
                  </a:solidFill>
                  <a:latin typeface="CiscoSansTT" panose="020B0503020201020303" pitchFamily="34" charset="0"/>
                  <a:cs typeface="CiscoSansTT" panose="020B0503020201020303" pitchFamily="34" charset="0"/>
                </a:rPr>
                <a:t>IoT </a:t>
              </a:r>
            </a:p>
            <a:p>
              <a:pPr algn="ctr"/>
              <a:r>
                <a:rPr lang="en-US" sz="500" dirty="0">
                  <a:solidFill>
                    <a:srgbClr val="575959"/>
                  </a:solidFill>
                  <a:latin typeface="CiscoSansTT" panose="020B0503020201020303" pitchFamily="34" charset="0"/>
                  <a:cs typeface="CiscoSansTT" panose="020B0503020201020303" pitchFamily="34" charset="0"/>
                </a:rPr>
                <a:t>devices</a:t>
              </a:r>
            </a:p>
          </p:txBody>
        </p:sp>
        <p:pic>
          <p:nvPicPr>
            <p:cNvPr id="4" name="Graphic 3">
              <a:extLst>
                <a:ext uri="{FF2B5EF4-FFF2-40B4-BE49-F238E27FC236}">
                  <a16:creationId xmlns:a16="http://schemas.microsoft.com/office/drawing/2014/main" id="{C61CFE8D-A13F-4F5F-928A-B8C7708EA57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83921" y="3980802"/>
              <a:ext cx="342000" cy="342000"/>
            </a:xfrm>
            <a:prstGeom prst="rect">
              <a:avLst/>
            </a:prstGeom>
          </p:spPr>
        </p:pic>
        <p:pic>
          <p:nvPicPr>
            <p:cNvPr id="8" name="Graphic 7">
              <a:extLst>
                <a:ext uri="{FF2B5EF4-FFF2-40B4-BE49-F238E27FC236}">
                  <a16:creationId xmlns:a16="http://schemas.microsoft.com/office/drawing/2014/main" id="{F0A9EF9D-894B-441E-979E-618379F332F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83921" y="2526068"/>
              <a:ext cx="342000" cy="342000"/>
            </a:xfrm>
            <a:prstGeom prst="rect">
              <a:avLst/>
            </a:prstGeom>
          </p:spPr>
        </p:pic>
        <p:pic>
          <p:nvPicPr>
            <p:cNvPr id="10" name="Graphic 9">
              <a:extLst>
                <a:ext uri="{FF2B5EF4-FFF2-40B4-BE49-F238E27FC236}">
                  <a16:creationId xmlns:a16="http://schemas.microsoft.com/office/drawing/2014/main" id="{FEC9CE25-97BE-4175-90B9-E8AC83BE575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91597" y="2526068"/>
              <a:ext cx="342000" cy="342000"/>
            </a:xfrm>
            <a:prstGeom prst="rect">
              <a:avLst/>
            </a:prstGeom>
          </p:spPr>
        </p:pic>
        <p:pic>
          <p:nvPicPr>
            <p:cNvPr id="11" name="Graphic 10">
              <a:extLst>
                <a:ext uri="{FF2B5EF4-FFF2-40B4-BE49-F238E27FC236}">
                  <a16:creationId xmlns:a16="http://schemas.microsoft.com/office/drawing/2014/main" id="{3169E927-66F9-465E-9B6D-7150A4EE477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330047" y="3256457"/>
              <a:ext cx="342000" cy="342000"/>
            </a:xfrm>
            <a:prstGeom prst="rect">
              <a:avLst/>
            </a:prstGeom>
          </p:spPr>
        </p:pic>
        <p:pic>
          <p:nvPicPr>
            <p:cNvPr id="12" name="Graphic 11">
              <a:extLst>
                <a:ext uri="{FF2B5EF4-FFF2-40B4-BE49-F238E27FC236}">
                  <a16:creationId xmlns:a16="http://schemas.microsoft.com/office/drawing/2014/main" id="{C9ED313E-9D8F-4F63-8C44-89F88A7E71A6}"/>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499273" y="2526068"/>
              <a:ext cx="342000" cy="342000"/>
            </a:xfrm>
            <a:prstGeom prst="rect">
              <a:avLst/>
            </a:prstGeom>
          </p:spPr>
        </p:pic>
        <p:pic>
          <p:nvPicPr>
            <p:cNvPr id="13" name="Graphic 12">
              <a:extLst>
                <a:ext uri="{FF2B5EF4-FFF2-40B4-BE49-F238E27FC236}">
                  <a16:creationId xmlns:a16="http://schemas.microsoft.com/office/drawing/2014/main" id="{2FA38760-F007-4649-AE60-84D06B40755E}"/>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006947" y="2526068"/>
              <a:ext cx="342000" cy="342000"/>
            </a:xfrm>
            <a:prstGeom prst="rect">
              <a:avLst/>
            </a:prstGeom>
          </p:spPr>
        </p:pic>
        <p:pic>
          <p:nvPicPr>
            <p:cNvPr id="14" name="Graphic 13">
              <a:extLst>
                <a:ext uri="{FF2B5EF4-FFF2-40B4-BE49-F238E27FC236}">
                  <a16:creationId xmlns:a16="http://schemas.microsoft.com/office/drawing/2014/main" id="{51C172C2-9C7F-4DC2-BEEA-0BCE7816173F}"/>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006947" y="3980802"/>
              <a:ext cx="342000" cy="342000"/>
            </a:xfrm>
            <a:prstGeom prst="rect">
              <a:avLst/>
            </a:prstGeom>
          </p:spPr>
        </p:pic>
        <p:pic>
          <p:nvPicPr>
            <p:cNvPr id="18" name="Graphic 17">
              <a:extLst>
                <a:ext uri="{FF2B5EF4-FFF2-40B4-BE49-F238E27FC236}">
                  <a16:creationId xmlns:a16="http://schemas.microsoft.com/office/drawing/2014/main" id="{26EDCF1B-D265-4CC6-88D2-FB298EEAD13E}"/>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006947" y="3256457"/>
              <a:ext cx="342000" cy="342000"/>
            </a:xfrm>
            <a:prstGeom prst="rect">
              <a:avLst/>
            </a:prstGeom>
          </p:spPr>
        </p:pic>
        <p:grpSp>
          <p:nvGrpSpPr>
            <p:cNvPr id="21" name="Group 20">
              <a:extLst>
                <a:ext uri="{FF2B5EF4-FFF2-40B4-BE49-F238E27FC236}">
                  <a16:creationId xmlns:a16="http://schemas.microsoft.com/office/drawing/2014/main" id="{AB2D070B-A7FA-4FC1-9B92-AED9400618D4}"/>
                </a:ext>
              </a:extLst>
            </p:cNvPr>
            <p:cNvGrpSpPr/>
            <p:nvPr/>
          </p:nvGrpSpPr>
          <p:grpSpPr>
            <a:xfrm>
              <a:off x="5976245" y="3256457"/>
              <a:ext cx="342000" cy="342000"/>
              <a:chOff x="5977151" y="3291840"/>
              <a:chExt cx="341990" cy="341990"/>
            </a:xfrm>
          </p:grpSpPr>
          <p:sp>
            <p:nvSpPr>
              <p:cNvPr id="288" name="Oval 287">
                <a:extLst>
                  <a:ext uri="{FF2B5EF4-FFF2-40B4-BE49-F238E27FC236}">
                    <a16:creationId xmlns:a16="http://schemas.microsoft.com/office/drawing/2014/main" id="{31A9839D-23D2-6F42-9465-9348E71727EE}"/>
                  </a:ext>
                </a:extLst>
              </p:cNvPr>
              <p:cNvSpPr/>
              <p:nvPr/>
            </p:nvSpPr>
            <p:spPr>
              <a:xfrm>
                <a:off x="5977151" y="3291840"/>
                <a:ext cx="341990" cy="341990"/>
              </a:xfrm>
              <a:prstGeom prst="ellipse">
                <a:avLst/>
              </a:prstGeom>
              <a:solidFill>
                <a:srgbClr val="0D274D"/>
              </a:solidFill>
              <a:ln w="317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grpSp>
            <p:nvGrpSpPr>
              <p:cNvPr id="147" name="Google Shape;616;p37">
                <a:extLst>
                  <a:ext uri="{FF2B5EF4-FFF2-40B4-BE49-F238E27FC236}">
                    <a16:creationId xmlns:a16="http://schemas.microsoft.com/office/drawing/2014/main" id="{90F54937-DCFB-4989-8EEE-4314628AFD7E}"/>
                  </a:ext>
                </a:extLst>
              </p:cNvPr>
              <p:cNvGrpSpPr/>
              <p:nvPr/>
            </p:nvGrpSpPr>
            <p:grpSpPr>
              <a:xfrm>
                <a:off x="6039701" y="3384488"/>
                <a:ext cx="216890" cy="156694"/>
                <a:chOff x="2367" y="1340"/>
                <a:chExt cx="1026" cy="567"/>
              </a:xfrm>
            </p:grpSpPr>
            <p:cxnSp>
              <p:nvCxnSpPr>
                <p:cNvPr id="152" name="Google Shape;617;p37">
                  <a:extLst>
                    <a:ext uri="{FF2B5EF4-FFF2-40B4-BE49-F238E27FC236}">
                      <a16:creationId xmlns:a16="http://schemas.microsoft.com/office/drawing/2014/main" id="{9685EB33-D32E-4E9E-83E1-FE1D7A3B2239}"/>
                    </a:ext>
                  </a:extLst>
                </p:cNvPr>
                <p:cNvCxnSpPr/>
                <p:nvPr/>
              </p:nvCxnSpPr>
              <p:spPr>
                <a:xfrm rot="10800000">
                  <a:off x="2419" y="1498"/>
                  <a:ext cx="0" cy="251"/>
                </a:xfrm>
                <a:prstGeom prst="straightConnector1">
                  <a:avLst/>
                </a:prstGeom>
                <a:noFill/>
                <a:ln w="19050" cap="rnd" cmpd="sng">
                  <a:solidFill>
                    <a:schemeClr val="accent1"/>
                  </a:solidFill>
                  <a:prstDash val="solid"/>
                  <a:miter lim="800000"/>
                  <a:headEnd type="none" w="med" len="med"/>
                  <a:tailEnd type="none" w="med" len="med"/>
                </a:ln>
              </p:spPr>
            </p:cxnSp>
            <p:cxnSp>
              <p:nvCxnSpPr>
                <p:cNvPr id="153" name="Google Shape;618;p37">
                  <a:extLst>
                    <a:ext uri="{FF2B5EF4-FFF2-40B4-BE49-F238E27FC236}">
                      <a16:creationId xmlns:a16="http://schemas.microsoft.com/office/drawing/2014/main" id="{FD8FE54C-031C-45BE-B9FD-B13F36A35ABA}"/>
                    </a:ext>
                  </a:extLst>
                </p:cNvPr>
                <p:cNvCxnSpPr/>
                <p:nvPr/>
              </p:nvCxnSpPr>
              <p:spPr>
                <a:xfrm rot="10800000">
                  <a:off x="2588" y="1524"/>
                  <a:ext cx="0" cy="199"/>
                </a:xfrm>
                <a:prstGeom prst="straightConnector1">
                  <a:avLst/>
                </a:prstGeom>
                <a:noFill/>
                <a:ln w="19050" cap="rnd" cmpd="sng">
                  <a:solidFill>
                    <a:srgbClr val="BFEDFA"/>
                  </a:solidFill>
                  <a:prstDash val="solid"/>
                  <a:miter lim="800000"/>
                  <a:headEnd type="none" w="med" len="med"/>
                  <a:tailEnd type="none" w="med" len="med"/>
                </a:ln>
              </p:spPr>
            </p:cxnSp>
            <p:cxnSp>
              <p:nvCxnSpPr>
                <p:cNvPr id="154" name="Google Shape;619;p37">
                  <a:extLst>
                    <a:ext uri="{FF2B5EF4-FFF2-40B4-BE49-F238E27FC236}">
                      <a16:creationId xmlns:a16="http://schemas.microsoft.com/office/drawing/2014/main" id="{0B4A0D82-BC50-4342-BE80-814F354CD696}"/>
                    </a:ext>
                  </a:extLst>
                </p:cNvPr>
                <p:cNvCxnSpPr/>
                <p:nvPr/>
              </p:nvCxnSpPr>
              <p:spPr>
                <a:xfrm rot="10800000">
                  <a:off x="3353" y="1498"/>
                  <a:ext cx="0" cy="251"/>
                </a:xfrm>
                <a:prstGeom prst="straightConnector1">
                  <a:avLst/>
                </a:prstGeom>
                <a:noFill/>
                <a:ln w="19050" cap="rnd" cmpd="sng">
                  <a:solidFill>
                    <a:schemeClr val="accent1"/>
                  </a:solidFill>
                  <a:prstDash val="solid"/>
                  <a:miter lim="800000"/>
                  <a:headEnd type="none" w="med" len="med"/>
                  <a:tailEnd type="none" w="med" len="med"/>
                </a:ln>
              </p:spPr>
            </p:cxnSp>
            <p:cxnSp>
              <p:nvCxnSpPr>
                <p:cNvPr id="159" name="Google Shape;620;p37">
                  <a:extLst>
                    <a:ext uri="{FF2B5EF4-FFF2-40B4-BE49-F238E27FC236}">
                      <a16:creationId xmlns:a16="http://schemas.microsoft.com/office/drawing/2014/main" id="{0B6787DE-05E3-4A20-99F4-DEF5AAC2B8BA}"/>
                    </a:ext>
                  </a:extLst>
                </p:cNvPr>
                <p:cNvCxnSpPr/>
                <p:nvPr/>
              </p:nvCxnSpPr>
              <p:spPr>
                <a:xfrm rot="10800000">
                  <a:off x="3186" y="1524"/>
                  <a:ext cx="0" cy="199"/>
                </a:xfrm>
                <a:prstGeom prst="straightConnector1">
                  <a:avLst/>
                </a:prstGeom>
                <a:noFill/>
                <a:ln w="19050" cap="rnd" cmpd="sng">
                  <a:solidFill>
                    <a:srgbClr val="BFEDFA"/>
                  </a:solidFill>
                  <a:prstDash val="solid"/>
                  <a:miter lim="800000"/>
                  <a:headEnd type="none" w="med" len="med"/>
                  <a:tailEnd type="none" w="med" len="med"/>
                </a:ln>
              </p:spPr>
            </p:cxnSp>
            <p:sp>
              <p:nvSpPr>
                <p:cNvPr id="163" name="Google Shape;621;p37">
                  <a:extLst>
                    <a:ext uri="{FF2B5EF4-FFF2-40B4-BE49-F238E27FC236}">
                      <a16:creationId xmlns:a16="http://schemas.microsoft.com/office/drawing/2014/main" id="{9608D5FB-8361-4489-AFC6-CFDF3CDE9ED0}"/>
                    </a:ext>
                  </a:extLst>
                </p:cNvPr>
                <p:cNvSpPr/>
                <p:nvPr/>
              </p:nvSpPr>
              <p:spPr>
                <a:xfrm>
                  <a:off x="2367" y="1355"/>
                  <a:ext cx="1026" cy="552"/>
                </a:xfrm>
                <a:custGeom>
                  <a:avLst/>
                  <a:gdLst/>
                  <a:ahLst/>
                  <a:cxnLst/>
                  <a:rect l="l" t="t" r="r" b="b"/>
                  <a:pathLst>
                    <a:path w="432" h="231" extrusionOk="0">
                      <a:moveTo>
                        <a:pt x="0" y="5"/>
                      </a:moveTo>
                      <a:cubicBezTo>
                        <a:pt x="0" y="5"/>
                        <a:pt x="69" y="0"/>
                        <a:pt x="139" y="39"/>
                      </a:cubicBezTo>
                      <a:cubicBezTo>
                        <a:pt x="210" y="78"/>
                        <a:pt x="213" y="143"/>
                        <a:pt x="311" y="194"/>
                      </a:cubicBezTo>
                      <a:cubicBezTo>
                        <a:pt x="383" y="231"/>
                        <a:pt x="432" y="219"/>
                        <a:pt x="432" y="219"/>
                      </a:cubicBezTo>
                    </a:path>
                  </a:pathLst>
                </a:custGeom>
                <a:noFill/>
                <a:ln w="19050" cap="rnd" cmpd="sng">
                  <a:solidFill>
                    <a:schemeClr val="bg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64" name="Google Shape;622;p37">
                  <a:extLst>
                    <a:ext uri="{FF2B5EF4-FFF2-40B4-BE49-F238E27FC236}">
                      <a16:creationId xmlns:a16="http://schemas.microsoft.com/office/drawing/2014/main" id="{ECE7FB75-91BB-436A-9449-5188935E638E}"/>
                    </a:ext>
                  </a:extLst>
                </p:cNvPr>
                <p:cNvSpPr/>
                <p:nvPr/>
              </p:nvSpPr>
              <p:spPr>
                <a:xfrm>
                  <a:off x="2367" y="1340"/>
                  <a:ext cx="1026" cy="552"/>
                </a:xfrm>
                <a:custGeom>
                  <a:avLst/>
                  <a:gdLst/>
                  <a:ahLst/>
                  <a:cxnLst/>
                  <a:rect l="l" t="t" r="r" b="b"/>
                  <a:pathLst>
                    <a:path w="432" h="231" extrusionOk="0">
                      <a:moveTo>
                        <a:pt x="0" y="226"/>
                      </a:moveTo>
                      <a:cubicBezTo>
                        <a:pt x="0" y="226"/>
                        <a:pt x="69" y="231"/>
                        <a:pt x="139" y="192"/>
                      </a:cubicBezTo>
                      <a:cubicBezTo>
                        <a:pt x="210" y="153"/>
                        <a:pt x="213" y="87"/>
                        <a:pt x="311" y="37"/>
                      </a:cubicBezTo>
                      <a:cubicBezTo>
                        <a:pt x="383" y="0"/>
                        <a:pt x="432" y="12"/>
                        <a:pt x="432" y="12"/>
                      </a:cubicBezTo>
                    </a:path>
                  </a:pathLst>
                </a:custGeom>
                <a:noFill/>
                <a:ln w="19050" cap="rnd" cmpd="sng">
                  <a:solidFill>
                    <a:schemeClr val="bg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grpSp>
        </p:grpSp>
        <p:grpSp>
          <p:nvGrpSpPr>
            <p:cNvPr id="23" name="Graphic 8">
              <a:extLst>
                <a:ext uri="{FF2B5EF4-FFF2-40B4-BE49-F238E27FC236}">
                  <a16:creationId xmlns:a16="http://schemas.microsoft.com/office/drawing/2014/main" id="{D3B50BD5-DE5E-4E57-B3C4-03BCB18BD277}"/>
                </a:ext>
              </a:extLst>
            </p:cNvPr>
            <p:cNvGrpSpPr/>
            <p:nvPr/>
          </p:nvGrpSpPr>
          <p:grpSpPr>
            <a:xfrm>
              <a:off x="6653146" y="3256457"/>
              <a:ext cx="342000" cy="342000"/>
              <a:chOff x="8706311" y="1966088"/>
              <a:chExt cx="619125" cy="619125"/>
            </a:xfrm>
            <a:solidFill>
              <a:schemeClr val="accent1"/>
            </a:solidFill>
          </p:grpSpPr>
          <p:sp>
            <p:nvSpPr>
              <p:cNvPr id="24" name="Freeform: Shape 23">
                <a:extLst>
                  <a:ext uri="{FF2B5EF4-FFF2-40B4-BE49-F238E27FC236}">
                    <a16:creationId xmlns:a16="http://schemas.microsoft.com/office/drawing/2014/main" id="{C62E84D0-8DFE-4580-8E15-71E69985ED02}"/>
                  </a:ext>
                </a:extLst>
              </p:cNvPr>
              <p:cNvSpPr/>
              <p:nvPr/>
            </p:nvSpPr>
            <p:spPr>
              <a:xfrm>
                <a:off x="8706311" y="1966088"/>
                <a:ext cx="619125" cy="619125"/>
              </a:xfrm>
              <a:custGeom>
                <a:avLst/>
                <a:gdLst>
                  <a:gd name="connsiteX0" fmla="*/ 626745 w 619125"/>
                  <a:gd name="connsiteY0" fmla="*/ 313373 h 619125"/>
                  <a:gd name="connsiteX1" fmla="*/ 313373 w 619125"/>
                  <a:gd name="connsiteY1" fmla="*/ 626745 h 619125"/>
                  <a:gd name="connsiteX2" fmla="*/ 0 w 619125"/>
                  <a:gd name="connsiteY2" fmla="*/ 313373 h 619125"/>
                  <a:gd name="connsiteX3" fmla="*/ 313373 w 619125"/>
                  <a:gd name="connsiteY3" fmla="*/ 0 h 619125"/>
                  <a:gd name="connsiteX4" fmla="*/ 626745 w 619125"/>
                  <a:gd name="connsiteY4" fmla="*/ 313373 h 619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619125">
                    <a:moveTo>
                      <a:pt x="626745" y="313373"/>
                    </a:moveTo>
                    <a:cubicBezTo>
                      <a:pt x="626745" y="486443"/>
                      <a:pt x="486443" y="626745"/>
                      <a:pt x="313373" y="626745"/>
                    </a:cubicBezTo>
                    <a:cubicBezTo>
                      <a:pt x="140302" y="626745"/>
                      <a:pt x="0" y="486443"/>
                      <a:pt x="0" y="313373"/>
                    </a:cubicBezTo>
                    <a:cubicBezTo>
                      <a:pt x="0" y="140302"/>
                      <a:pt x="140302" y="0"/>
                      <a:pt x="313373" y="0"/>
                    </a:cubicBezTo>
                    <a:cubicBezTo>
                      <a:pt x="486443" y="0"/>
                      <a:pt x="626745" y="140302"/>
                      <a:pt x="626745" y="313373"/>
                    </a:cubicBezTo>
                    <a:close/>
                  </a:path>
                </a:pathLst>
              </a:custGeom>
              <a:solidFill>
                <a:srgbClr val="0D274D"/>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C4942FDD-8E24-46C1-90DE-5D3247546ED4}"/>
                  </a:ext>
                </a:extLst>
              </p:cNvPr>
              <p:cNvSpPr/>
              <p:nvPr/>
            </p:nvSpPr>
            <p:spPr>
              <a:xfrm>
                <a:off x="8788226" y="2350898"/>
                <a:ext cx="76200" cy="76200"/>
              </a:xfrm>
              <a:custGeom>
                <a:avLst/>
                <a:gdLst>
                  <a:gd name="connsiteX0" fmla="*/ 40005 w 76200"/>
                  <a:gd name="connsiteY0" fmla="*/ 80010 h 76200"/>
                  <a:gd name="connsiteX1" fmla="*/ 80010 w 76200"/>
                  <a:gd name="connsiteY1" fmla="*/ 40005 h 76200"/>
                  <a:gd name="connsiteX2" fmla="*/ 40005 w 76200"/>
                  <a:gd name="connsiteY2" fmla="*/ 0 h 76200"/>
                  <a:gd name="connsiteX3" fmla="*/ 0 w 76200"/>
                  <a:gd name="connsiteY3" fmla="*/ 40005 h 76200"/>
                  <a:gd name="connsiteX4" fmla="*/ 40005 w 76200"/>
                  <a:gd name="connsiteY4" fmla="*/ 8001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005" y="80010"/>
                    </a:moveTo>
                    <a:cubicBezTo>
                      <a:pt x="61913" y="80010"/>
                      <a:pt x="80010" y="61913"/>
                      <a:pt x="80010" y="40005"/>
                    </a:cubicBezTo>
                    <a:cubicBezTo>
                      <a:pt x="80010" y="18097"/>
                      <a:pt x="61913" y="0"/>
                      <a:pt x="40005" y="0"/>
                    </a:cubicBezTo>
                    <a:cubicBezTo>
                      <a:pt x="18097" y="0"/>
                      <a:pt x="0" y="18097"/>
                      <a:pt x="0" y="40005"/>
                    </a:cubicBezTo>
                    <a:cubicBezTo>
                      <a:pt x="0" y="61913"/>
                      <a:pt x="17145" y="80010"/>
                      <a:pt x="40005" y="80010"/>
                    </a:cubicBezTo>
                    <a:close/>
                  </a:path>
                </a:pathLst>
              </a:custGeom>
              <a:solidFill>
                <a:srgbClr val="BFEDFA"/>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FAED9CBF-8EF8-4262-B775-328D03190CC7}"/>
                  </a:ext>
                </a:extLst>
              </p:cNvPr>
              <p:cNvSpPr/>
              <p:nvPr/>
            </p:nvSpPr>
            <p:spPr>
              <a:xfrm>
                <a:off x="8819659" y="2280413"/>
                <a:ext cx="9525" cy="114300"/>
              </a:xfrm>
              <a:custGeom>
                <a:avLst/>
                <a:gdLst>
                  <a:gd name="connsiteX0" fmla="*/ 0 w 9525"/>
                  <a:gd name="connsiteY0" fmla="*/ 0 h 114300"/>
                  <a:gd name="connsiteX1" fmla="*/ 15240 w 9525"/>
                  <a:gd name="connsiteY1" fmla="*/ 0 h 114300"/>
                  <a:gd name="connsiteX2" fmla="*/ 15240 w 9525"/>
                  <a:gd name="connsiteY2" fmla="*/ 120968 h 114300"/>
                  <a:gd name="connsiteX3" fmla="*/ 0 w 9525"/>
                  <a:gd name="connsiteY3" fmla="*/ 120968 h 114300"/>
                </a:gdLst>
                <a:ahLst/>
                <a:cxnLst>
                  <a:cxn ang="0">
                    <a:pos x="connsiteX0" y="connsiteY0"/>
                  </a:cxn>
                  <a:cxn ang="0">
                    <a:pos x="connsiteX1" y="connsiteY1"/>
                  </a:cxn>
                  <a:cxn ang="0">
                    <a:pos x="connsiteX2" y="connsiteY2"/>
                  </a:cxn>
                  <a:cxn ang="0">
                    <a:pos x="connsiteX3" y="connsiteY3"/>
                  </a:cxn>
                </a:cxnLst>
                <a:rect l="l" t="t" r="r" b="b"/>
                <a:pathLst>
                  <a:path w="9525" h="114300">
                    <a:moveTo>
                      <a:pt x="0" y="0"/>
                    </a:moveTo>
                    <a:lnTo>
                      <a:pt x="15240" y="0"/>
                    </a:lnTo>
                    <a:lnTo>
                      <a:pt x="15240" y="120968"/>
                    </a:lnTo>
                    <a:lnTo>
                      <a:pt x="0" y="120968"/>
                    </a:lnTo>
                    <a:close/>
                  </a:path>
                </a:pathLst>
              </a:custGeom>
              <a:solidFill>
                <a:srgbClr val="BFEDFA"/>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426DB552-EF50-4AA4-AD5D-1F70DECB623B}"/>
                  </a:ext>
                </a:extLst>
              </p:cNvPr>
              <p:cNvSpPr/>
              <p:nvPr/>
            </p:nvSpPr>
            <p:spPr>
              <a:xfrm>
                <a:off x="8914908" y="2350898"/>
                <a:ext cx="76200" cy="76200"/>
              </a:xfrm>
              <a:custGeom>
                <a:avLst/>
                <a:gdLst>
                  <a:gd name="connsiteX0" fmla="*/ 40005 w 76200"/>
                  <a:gd name="connsiteY0" fmla="*/ 80010 h 76200"/>
                  <a:gd name="connsiteX1" fmla="*/ 80010 w 76200"/>
                  <a:gd name="connsiteY1" fmla="*/ 40005 h 76200"/>
                  <a:gd name="connsiteX2" fmla="*/ 40005 w 76200"/>
                  <a:gd name="connsiteY2" fmla="*/ 0 h 76200"/>
                  <a:gd name="connsiteX3" fmla="*/ 0 w 76200"/>
                  <a:gd name="connsiteY3" fmla="*/ 40005 h 76200"/>
                  <a:gd name="connsiteX4" fmla="*/ 40005 w 76200"/>
                  <a:gd name="connsiteY4" fmla="*/ 8001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005" y="80010"/>
                    </a:moveTo>
                    <a:cubicBezTo>
                      <a:pt x="61913" y="80010"/>
                      <a:pt x="80010" y="61913"/>
                      <a:pt x="80010" y="40005"/>
                    </a:cubicBezTo>
                    <a:cubicBezTo>
                      <a:pt x="80010" y="18097"/>
                      <a:pt x="61913" y="0"/>
                      <a:pt x="40005" y="0"/>
                    </a:cubicBezTo>
                    <a:cubicBezTo>
                      <a:pt x="18097" y="0"/>
                      <a:pt x="0" y="18097"/>
                      <a:pt x="0" y="40005"/>
                    </a:cubicBezTo>
                    <a:cubicBezTo>
                      <a:pt x="0" y="61913"/>
                      <a:pt x="18097" y="80010"/>
                      <a:pt x="40005" y="80010"/>
                    </a:cubicBezTo>
                    <a:close/>
                  </a:path>
                </a:pathLst>
              </a:custGeom>
              <a:solidFill>
                <a:srgbClr val="BFEDFA"/>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5E2423E1-C33C-499C-AB57-481A260D07D4}"/>
                  </a:ext>
                </a:extLst>
              </p:cNvPr>
              <p:cNvSpPr/>
              <p:nvPr/>
            </p:nvSpPr>
            <p:spPr>
              <a:xfrm>
                <a:off x="8947294" y="2280413"/>
                <a:ext cx="9525" cy="114300"/>
              </a:xfrm>
              <a:custGeom>
                <a:avLst/>
                <a:gdLst>
                  <a:gd name="connsiteX0" fmla="*/ 0 w 9525"/>
                  <a:gd name="connsiteY0" fmla="*/ 0 h 114300"/>
                  <a:gd name="connsiteX1" fmla="*/ 15240 w 9525"/>
                  <a:gd name="connsiteY1" fmla="*/ 0 h 114300"/>
                  <a:gd name="connsiteX2" fmla="*/ 15240 w 9525"/>
                  <a:gd name="connsiteY2" fmla="*/ 120968 h 114300"/>
                  <a:gd name="connsiteX3" fmla="*/ 0 w 9525"/>
                  <a:gd name="connsiteY3" fmla="*/ 120968 h 114300"/>
                </a:gdLst>
                <a:ahLst/>
                <a:cxnLst>
                  <a:cxn ang="0">
                    <a:pos x="connsiteX0" y="connsiteY0"/>
                  </a:cxn>
                  <a:cxn ang="0">
                    <a:pos x="connsiteX1" y="connsiteY1"/>
                  </a:cxn>
                  <a:cxn ang="0">
                    <a:pos x="connsiteX2" y="connsiteY2"/>
                  </a:cxn>
                  <a:cxn ang="0">
                    <a:pos x="connsiteX3" y="connsiteY3"/>
                  </a:cxn>
                </a:cxnLst>
                <a:rect l="l" t="t" r="r" b="b"/>
                <a:pathLst>
                  <a:path w="9525" h="114300">
                    <a:moveTo>
                      <a:pt x="0" y="0"/>
                    </a:moveTo>
                    <a:lnTo>
                      <a:pt x="15240" y="0"/>
                    </a:lnTo>
                    <a:lnTo>
                      <a:pt x="15240" y="120968"/>
                    </a:lnTo>
                    <a:lnTo>
                      <a:pt x="0" y="120968"/>
                    </a:lnTo>
                    <a:close/>
                  </a:path>
                </a:pathLst>
              </a:custGeom>
              <a:solidFill>
                <a:srgbClr val="BFEDFA"/>
              </a:solid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2120E6D1-85E7-45CE-AA85-2A7813A89B70}"/>
                  </a:ext>
                </a:extLst>
              </p:cNvPr>
              <p:cNvSpPr/>
              <p:nvPr/>
            </p:nvSpPr>
            <p:spPr>
              <a:xfrm>
                <a:off x="9042543" y="2350898"/>
                <a:ext cx="76200" cy="76200"/>
              </a:xfrm>
              <a:custGeom>
                <a:avLst/>
                <a:gdLst>
                  <a:gd name="connsiteX0" fmla="*/ 40005 w 76200"/>
                  <a:gd name="connsiteY0" fmla="*/ 80010 h 76200"/>
                  <a:gd name="connsiteX1" fmla="*/ 80010 w 76200"/>
                  <a:gd name="connsiteY1" fmla="*/ 40005 h 76200"/>
                  <a:gd name="connsiteX2" fmla="*/ 40005 w 76200"/>
                  <a:gd name="connsiteY2" fmla="*/ 0 h 76200"/>
                  <a:gd name="connsiteX3" fmla="*/ 0 w 76200"/>
                  <a:gd name="connsiteY3" fmla="*/ 40005 h 76200"/>
                  <a:gd name="connsiteX4" fmla="*/ 40005 w 76200"/>
                  <a:gd name="connsiteY4" fmla="*/ 8001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005" y="80010"/>
                    </a:moveTo>
                    <a:cubicBezTo>
                      <a:pt x="61913" y="80010"/>
                      <a:pt x="80010" y="61913"/>
                      <a:pt x="80010" y="40005"/>
                    </a:cubicBezTo>
                    <a:cubicBezTo>
                      <a:pt x="80010" y="18097"/>
                      <a:pt x="61913" y="0"/>
                      <a:pt x="40005" y="0"/>
                    </a:cubicBezTo>
                    <a:cubicBezTo>
                      <a:pt x="18098" y="0"/>
                      <a:pt x="0" y="18097"/>
                      <a:pt x="0" y="40005"/>
                    </a:cubicBezTo>
                    <a:cubicBezTo>
                      <a:pt x="0" y="61913"/>
                      <a:pt x="18098" y="80010"/>
                      <a:pt x="40005" y="80010"/>
                    </a:cubicBezTo>
                    <a:close/>
                  </a:path>
                </a:pathLst>
              </a:custGeom>
              <a:solidFill>
                <a:srgbClr val="BFEDFA"/>
              </a:solid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E2FD124-F4DF-4E6A-8E63-763D53B5DFC3}"/>
                  </a:ext>
                </a:extLst>
              </p:cNvPr>
              <p:cNvSpPr/>
              <p:nvPr/>
            </p:nvSpPr>
            <p:spPr>
              <a:xfrm>
                <a:off x="9074929" y="2280413"/>
                <a:ext cx="9525" cy="114300"/>
              </a:xfrm>
              <a:custGeom>
                <a:avLst/>
                <a:gdLst>
                  <a:gd name="connsiteX0" fmla="*/ 0 w 9525"/>
                  <a:gd name="connsiteY0" fmla="*/ 0 h 114300"/>
                  <a:gd name="connsiteX1" fmla="*/ 15240 w 9525"/>
                  <a:gd name="connsiteY1" fmla="*/ 0 h 114300"/>
                  <a:gd name="connsiteX2" fmla="*/ 15240 w 9525"/>
                  <a:gd name="connsiteY2" fmla="*/ 120968 h 114300"/>
                  <a:gd name="connsiteX3" fmla="*/ 0 w 9525"/>
                  <a:gd name="connsiteY3" fmla="*/ 120968 h 114300"/>
                </a:gdLst>
                <a:ahLst/>
                <a:cxnLst>
                  <a:cxn ang="0">
                    <a:pos x="connsiteX0" y="connsiteY0"/>
                  </a:cxn>
                  <a:cxn ang="0">
                    <a:pos x="connsiteX1" y="connsiteY1"/>
                  </a:cxn>
                  <a:cxn ang="0">
                    <a:pos x="connsiteX2" y="connsiteY2"/>
                  </a:cxn>
                  <a:cxn ang="0">
                    <a:pos x="connsiteX3" y="connsiteY3"/>
                  </a:cxn>
                </a:cxnLst>
                <a:rect l="l" t="t" r="r" b="b"/>
                <a:pathLst>
                  <a:path w="9525" h="114300">
                    <a:moveTo>
                      <a:pt x="0" y="0"/>
                    </a:moveTo>
                    <a:lnTo>
                      <a:pt x="15240" y="0"/>
                    </a:lnTo>
                    <a:lnTo>
                      <a:pt x="15240" y="120968"/>
                    </a:lnTo>
                    <a:lnTo>
                      <a:pt x="0" y="120968"/>
                    </a:lnTo>
                    <a:close/>
                  </a:path>
                </a:pathLst>
              </a:custGeom>
              <a:solidFill>
                <a:srgbClr val="BFEDFA"/>
              </a:solid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4DF4C4CD-F018-418B-B569-353083A3A3F2}"/>
                  </a:ext>
                </a:extLst>
              </p:cNvPr>
              <p:cNvSpPr/>
              <p:nvPr/>
            </p:nvSpPr>
            <p:spPr>
              <a:xfrm>
                <a:off x="9170179" y="2350898"/>
                <a:ext cx="76200" cy="76200"/>
              </a:xfrm>
              <a:custGeom>
                <a:avLst/>
                <a:gdLst>
                  <a:gd name="connsiteX0" fmla="*/ 40005 w 76200"/>
                  <a:gd name="connsiteY0" fmla="*/ 80010 h 76200"/>
                  <a:gd name="connsiteX1" fmla="*/ 80010 w 76200"/>
                  <a:gd name="connsiteY1" fmla="*/ 40005 h 76200"/>
                  <a:gd name="connsiteX2" fmla="*/ 40005 w 76200"/>
                  <a:gd name="connsiteY2" fmla="*/ 0 h 76200"/>
                  <a:gd name="connsiteX3" fmla="*/ 0 w 76200"/>
                  <a:gd name="connsiteY3" fmla="*/ 40005 h 76200"/>
                  <a:gd name="connsiteX4" fmla="*/ 40005 w 76200"/>
                  <a:gd name="connsiteY4" fmla="*/ 8001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005" y="80010"/>
                    </a:moveTo>
                    <a:cubicBezTo>
                      <a:pt x="61913" y="80010"/>
                      <a:pt x="80010" y="61913"/>
                      <a:pt x="80010" y="40005"/>
                    </a:cubicBezTo>
                    <a:cubicBezTo>
                      <a:pt x="80010" y="18097"/>
                      <a:pt x="61913" y="0"/>
                      <a:pt x="40005" y="0"/>
                    </a:cubicBezTo>
                    <a:cubicBezTo>
                      <a:pt x="18097" y="0"/>
                      <a:pt x="0" y="18097"/>
                      <a:pt x="0" y="40005"/>
                    </a:cubicBezTo>
                    <a:cubicBezTo>
                      <a:pt x="0" y="61913"/>
                      <a:pt x="18097" y="80010"/>
                      <a:pt x="40005" y="80010"/>
                    </a:cubicBezTo>
                    <a:close/>
                  </a:path>
                </a:pathLst>
              </a:custGeom>
              <a:solidFill>
                <a:srgbClr val="BFEDFA"/>
              </a:solidFill>
              <a:ln w="9525" cap="flat">
                <a:noFill/>
                <a:prstDash val="solid"/>
                <a:miter/>
              </a:ln>
            </p:spPr>
            <p:txBody>
              <a:bodyPr rtlCol="0" anchor="ctr"/>
              <a:lstStyle/>
              <a:p>
                <a:endParaRPr lang="en-US" dirty="0"/>
              </a:p>
            </p:txBody>
          </p:sp>
          <p:sp>
            <p:nvSpPr>
              <p:cNvPr id="21504" name="Freeform: Shape 21503">
                <a:extLst>
                  <a:ext uri="{FF2B5EF4-FFF2-40B4-BE49-F238E27FC236}">
                    <a16:creationId xmlns:a16="http://schemas.microsoft.com/office/drawing/2014/main" id="{7669806C-8E7E-43B9-910D-0AAE6E821AAF}"/>
                  </a:ext>
                </a:extLst>
              </p:cNvPr>
              <p:cNvSpPr/>
              <p:nvPr/>
            </p:nvSpPr>
            <p:spPr>
              <a:xfrm>
                <a:off x="9202564" y="2280413"/>
                <a:ext cx="9525" cy="114300"/>
              </a:xfrm>
              <a:custGeom>
                <a:avLst/>
                <a:gdLst>
                  <a:gd name="connsiteX0" fmla="*/ 0 w 9525"/>
                  <a:gd name="connsiteY0" fmla="*/ 0 h 114300"/>
                  <a:gd name="connsiteX1" fmla="*/ 15240 w 9525"/>
                  <a:gd name="connsiteY1" fmla="*/ 0 h 114300"/>
                  <a:gd name="connsiteX2" fmla="*/ 15240 w 9525"/>
                  <a:gd name="connsiteY2" fmla="*/ 120968 h 114300"/>
                  <a:gd name="connsiteX3" fmla="*/ 0 w 9525"/>
                  <a:gd name="connsiteY3" fmla="*/ 120968 h 114300"/>
                </a:gdLst>
                <a:ahLst/>
                <a:cxnLst>
                  <a:cxn ang="0">
                    <a:pos x="connsiteX0" y="connsiteY0"/>
                  </a:cxn>
                  <a:cxn ang="0">
                    <a:pos x="connsiteX1" y="connsiteY1"/>
                  </a:cxn>
                  <a:cxn ang="0">
                    <a:pos x="connsiteX2" y="connsiteY2"/>
                  </a:cxn>
                  <a:cxn ang="0">
                    <a:pos x="connsiteX3" y="connsiteY3"/>
                  </a:cxn>
                </a:cxnLst>
                <a:rect l="l" t="t" r="r" b="b"/>
                <a:pathLst>
                  <a:path w="9525" h="114300">
                    <a:moveTo>
                      <a:pt x="0" y="0"/>
                    </a:moveTo>
                    <a:lnTo>
                      <a:pt x="15240" y="0"/>
                    </a:lnTo>
                    <a:lnTo>
                      <a:pt x="15240" y="120968"/>
                    </a:lnTo>
                    <a:lnTo>
                      <a:pt x="0" y="120968"/>
                    </a:lnTo>
                    <a:close/>
                  </a:path>
                </a:pathLst>
              </a:custGeom>
              <a:solidFill>
                <a:srgbClr val="BFEDFA"/>
              </a:solidFill>
              <a:ln w="9525" cap="flat">
                <a:noFill/>
                <a:prstDash val="solid"/>
                <a:miter/>
              </a:ln>
            </p:spPr>
            <p:txBody>
              <a:bodyPr rtlCol="0" anchor="ctr"/>
              <a:lstStyle/>
              <a:p>
                <a:endParaRPr lang="en-US" dirty="0"/>
              </a:p>
            </p:txBody>
          </p:sp>
          <p:sp>
            <p:nvSpPr>
              <p:cNvPr id="21505" name="Freeform: Shape 21504">
                <a:extLst>
                  <a:ext uri="{FF2B5EF4-FFF2-40B4-BE49-F238E27FC236}">
                    <a16:creationId xmlns:a16="http://schemas.microsoft.com/office/drawing/2014/main" id="{A2470D12-9FE7-471D-8C90-45119BEA6EEA}"/>
                  </a:ext>
                </a:extLst>
              </p:cNvPr>
              <p:cNvSpPr/>
              <p:nvPr/>
            </p:nvSpPr>
            <p:spPr>
              <a:xfrm>
                <a:off x="8975868" y="2073721"/>
                <a:ext cx="85725" cy="76200"/>
              </a:xfrm>
              <a:custGeom>
                <a:avLst/>
                <a:gdLst>
                  <a:gd name="connsiteX0" fmla="*/ 55245 w 85725"/>
                  <a:gd name="connsiteY0" fmla="*/ 85725 h 76200"/>
                  <a:gd name="connsiteX1" fmla="*/ 30480 w 85725"/>
                  <a:gd name="connsiteY1" fmla="*/ 85725 h 76200"/>
                  <a:gd name="connsiteX2" fmla="*/ 0 w 85725"/>
                  <a:gd name="connsiteY2" fmla="*/ 55245 h 76200"/>
                  <a:gd name="connsiteX3" fmla="*/ 0 w 85725"/>
                  <a:gd name="connsiteY3" fmla="*/ 30480 h 76200"/>
                  <a:gd name="connsiteX4" fmla="*/ 30480 w 85725"/>
                  <a:gd name="connsiteY4" fmla="*/ 0 h 76200"/>
                  <a:gd name="connsiteX5" fmla="*/ 55245 w 85725"/>
                  <a:gd name="connsiteY5" fmla="*/ 0 h 76200"/>
                  <a:gd name="connsiteX6" fmla="*/ 85725 w 85725"/>
                  <a:gd name="connsiteY6" fmla="*/ 30480 h 76200"/>
                  <a:gd name="connsiteX7" fmla="*/ 85725 w 85725"/>
                  <a:gd name="connsiteY7" fmla="*/ 55245 h 76200"/>
                  <a:gd name="connsiteX8" fmla="*/ 55245 w 85725"/>
                  <a:gd name="connsiteY8" fmla="*/ 857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76200">
                    <a:moveTo>
                      <a:pt x="55245" y="85725"/>
                    </a:moveTo>
                    <a:lnTo>
                      <a:pt x="30480" y="85725"/>
                    </a:lnTo>
                    <a:cubicBezTo>
                      <a:pt x="13335" y="85725"/>
                      <a:pt x="0" y="72390"/>
                      <a:pt x="0" y="55245"/>
                    </a:cubicBezTo>
                    <a:lnTo>
                      <a:pt x="0" y="30480"/>
                    </a:lnTo>
                    <a:cubicBezTo>
                      <a:pt x="0" y="13335"/>
                      <a:pt x="13335" y="0"/>
                      <a:pt x="30480" y="0"/>
                    </a:cubicBezTo>
                    <a:lnTo>
                      <a:pt x="55245" y="0"/>
                    </a:lnTo>
                    <a:cubicBezTo>
                      <a:pt x="72390" y="0"/>
                      <a:pt x="85725" y="13335"/>
                      <a:pt x="85725" y="30480"/>
                    </a:cubicBezTo>
                    <a:lnTo>
                      <a:pt x="85725" y="55245"/>
                    </a:lnTo>
                    <a:cubicBezTo>
                      <a:pt x="85725" y="71437"/>
                      <a:pt x="72390" y="85725"/>
                      <a:pt x="55245" y="85725"/>
                    </a:cubicBezTo>
                    <a:close/>
                  </a:path>
                </a:pathLst>
              </a:custGeom>
              <a:solidFill>
                <a:schemeClr val="bg1"/>
              </a:solidFill>
              <a:ln w="9525" cap="flat">
                <a:noFill/>
                <a:prstDash val="solid"/>
                <a:miter/>
              </a:ln>
            </p:spPr>
            <p:txBody>
              <a:bodyPr rtlCol="0" anchor="ctr"/>
              <a:lstStyle/>
              <a:p>
                <a:endParaRPr lang="en-US" dirty="0"/>
              </a:p>
            </p:txBody>
          </p:sp>
          <p:sp>
            <p:nvSpPr>
              <p:cNvPr id="21506" name="Freeform: Shape 21505">
                <a:extLst>
                  <a:ext uri="{FF2B5EF4-FFF2-40B4-BE49-F238E27FC236}">
                    <a16:creationId xmlns:a16="http://schemas.microsoft.com/office/drawing/2014/main" id="{5B17FABD-C9D2-4D06-82AC-F3C50D0AA81C}"/>
                  </a:ext>
                </a:extLst>
              </p:cNvPr>
              <p:cNvSpPr/>
              <p:nvPr/>
            </p:nvSpPr>
            <p:spPr>
              <a:xfrm>
                <a:off x="9011111" y="2111821"/>
                <a:ext cx="9525" cy="114300"/>
              </a:xfrm>
              <a:custGeom>
                <a:avLst/>
                <a:gdLst>
                  <a:gd name="connsiteX0" fmla="*/ 0 w 9525"/>
                  <a:gd name="connsiteY0" fmla="*/ 0 h 114300"/>
                  <a:gd name="connsiteX1" fmla="*/ 15240 w 9525"/>
                  <a:gd name="connsiteY1" fmla="*/ 0 h 114300"/>
                  <a:gd name="connsiteX2" fmla="*/ 15240 w 9525"/>
                  <a:gd name="connsiteY2" fmla="*/ 120968 h 114300"/>
                  <a:gd name="connsiteX3" fmla="*/ 0 w 9525"/>
                  <a:gd name="connsiteY3" fmla="*/ 120968 h 114300"/>
                </a:gdLst>
                <a:ahLst/>
                <a:cxnLst>
                  <a:cxn ang="0">
                    <a:pos x="connsiteX0" y="connsiteY0"/>
                  </a:cxn>
                  <a:cxn ang="0">
                    <a:pos x="connsiteX1" y="connsiteY1"/>
                  </a:cxn>
                  <a:cxn ang="0">
                    <a:pos x="connsiteX2" y="connsiteY2"/>
                  </a:cxn>
                  <a:cxn ang="0">
                    <a:pos x="connsiteX3" y="connsiteY3"/>
                  </a:cxn>
                </a:cxnLst>
                <a:rect l="l" t="t" r="r" b="b"/>
                <a:pathLst>
                  <a:path w="9525" h="114300">
                    <a:moveTo>
                      <a:pt x="0" y="0"/>
                    </a:moveTo>
                    <a:lnTo>
                      <a:pt x="15240" y="0"/>
                    </a:lnTo>
                    <a:lnTo>
                      <a:pt x="15240" y="120968"/>
                    </a:lnTo>
                    <a:lnTo>
                      <a:pt x="0" y="120968"/>
                    </a:lnTo>
                    <a:close/>
                  </a:path>
                </a:pathLst>
              </a:custGeom>
              <a:solidFill>
                <a:schemeClr val="bg1"/>
              </a:solidFill>
              <a:ln w="9525" cap="flat">
                <a:noFill/>
                <a:prstDash val="solid"/>
                <a:miter/>
              </a:ln>
            </p:spPr>
            <p:txBody>
              <a:bodyPr rtlCol="0" anchor="ctr"/>
              <a:lstStyle/>
              <a:p>
                <a:endParaRPr lang="en-US" dirty="0"/>
              </a:p>
            </p:txBody>
          </p:sp>
          <p:sp>
            <p:nvSpPr>
              <p:cNvPr id="21507" name="Freeform: Shape 21506">
                <a:extLst>
                  <a:ext uri="{FF2B5EF4-FFF2-40B4-BE49-F238E27FC236}">
                    <a16:creationId xmlns:a16="http://schemas.microsoft.com/office/drawing/2014/main" id="{5CD92537-8B5B-4D36-8B7E-A45406F82C66}"/>
                  </a:ext>
                </a:extLst>
              </p:cNvPr>
              <p:cNvSpPr/>
              <p:nvPr/>
            </p:nvSpPr>
            <p:spPr>
              <a:xfrm>
                <a:off x="8755841" y="2213738"/>
                <a:ext cx="523875" cy="85725"/>
              </a:xfrm>
              <a:custGeom>
                <a:avLst/>
                <a:gdLst>
                  <a:gd name="connsiteX0" fmla="*/ 495300 w 523875"/>
                  <a:gd name="connsiteY0" fmla="*/ 85725 h 85725"/>
                  <a:gd name="connsiteX1" fmla="*/ 30480 w 523875"/>
                  <a:gd name="connsiteY1" fmla="*/ 85725 h 85725"/>
                  <a:gd name="connsiteX2" fmla="*/ 0 w 523875"/>
                  <a:gd name="connsiteY2" fmla="*/ 55245 h 85725"/>
                  <a:gd name="connsiteX3" fmla="*/ 0 w 523875"/>
                  <a:gd name="connsiteY3" fmla="*/ 30480 h 85725"/>
                  <a:gd name="connsiteX4" fmla="*/ 30480 w 523875"/>
                  <a:gd name="connsiteY4" fmla="*/ 0 h 85725"/>
                  <a:gd name="connsiteX5" fmla="*/ 495300 w 523875"/>
                  <a:gd name="connsiteY5" fmla="*/ 0 h 85725"/>
                  <a:gd name="connsiteX6" fmla="*/ 525780 w 523875"/>
                  <a:gd name="connsiteY6" fmla="*/ 30480 h 85725"/>
                  <a:gd name="connsiteX7" fmla="*/ 525780 w 523875"/>
                  <a:gd name="connsiteY7" fmla="*/ 55245 h 85725"/>
                  <a:gd name="connsiteX8" fmla="*/ 495300 w 523875"/>
                  <a:gd name="connsiteY8"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875" h="85725">
                    <a:moveTo>
                      <a:pt x="495300" y="85725"/>
                    </a:moveTo>
                    <a:lnTo>
                      <a:pt x="30480" y="85725"/>
                    </a:lnTo>
                    <a:cubicBezTo>
                      <a:pt x="13335" y="85725"/>
                      <a:pt x="0" y="72390"/>
                      <a:pt x="0" y="55245"/>
                    </a:cubicBezTo>
                    <a:lnTo>
                      <a:pt x="0" y="30480"/>
                    </a:lnTo>
                    <a:cubicBezTo>
                      <a:pt x="0" y="13335"/>
                      <a:pt x="13335" y="0"/>
                      <a:pt x="30480" y="0"/>
                    </a:cubicBezTo>
                    <a:lnTo>
                      <a:pt x="495300" y="0"/>
                    </a:lnTo>
                    <a:cubicBezTo>
                      <a:pt x="512445" y="0"/>
                      <a:pt x="525780" y="13335"/>
                      <a:pt x="525780" y="30480"/>
                    </a:cubicBezTo>
                    <a:lnTo>
                      <a:pt x="525780" y="55245"/>
                    </a:lnTo>
                    <a:cubicBezTo>
                      <a:pt x="525780" y="71438"/>
                      <a:pt x="512445" y="85725"/>
                      <a:pt x="495300" y="85725"/>
                    </a:cubicBezTo>
                    <a:close/>
                  </a:path>
                </a:pathLst>
              </a:custGeom>
              <a:solidFill>
                <a:srgbClr val="00BCEB"/>
              </a:solidFill>
              <a:ln w="9525" cap="flat">
                <a:noFill/>
                <a:prstDash val="solid"/>
                <a:miter/>
              </a:ln>
            </p:spPr>
            <p:txBody>
              <a:bodyPr rtlCol="0" anchor="ctr"/>
              <a:lstStyle/>
              <a:p>
                <a:endParaRPr lang="en-US" dirty="0"/>
              </a:p>
            </p:txBody>
          </p:sp>
        </p:grpSp>
        <p:grpSp>
          <p:nvGrpSpPr>
            <p:cNvPr id="9" name="Group 8">
              <a:extLst>
                <a:ext uri="{FF2B5EF4-FFF2-40B4-BE49-F238E27FC236}">
                  <a16:creationId xmlns:a16="http://schemas.microsoft.com/office/drawing/2014/main" id="{26168CB8-3817-43C9-AB95-2A12C0384FCA}"/>
                </a:ext>
              </a:extLst>
            </p:cNvPr>
            <p:cNvGrpSpPr/>
            <p:nvPr/>
          </p:nvGrpSpPr>
          <p:grpSpPr>
            <a:xfrm>
              <a:off x="5976245" y="2526068"/>
              <a:ext cx="342000" cy="342000"/>
              <a:chOff x="5976245" y="2526068"/>
              <a:chExt cx="342000" cy="342000"/>
            </a:xfrm>
          </p:grpSpPr>
          <p:sp>
            <p:nvSpPr>
              <p:cNvPr id="19" name="Freeform: Shape 18">
                <a:extLst>
                  <a:ext uri="{FF2B5EF4-FFF2-40B4-BE49-F238E27FC236}">
                    <a16:creationId xmlns:a16="http://schemas.microsoft.com/office/drawing/2014/main" id="{C29A24A6-97A9-4671-9275-AF352C890E26}"/>
                  </a:ext>
                </a:extLst>
              </p:cNvPr>
              <p:cNvSpPr/>
              <p:nvPr/>
            </p:nvSpPr>
            <p:spPr>
              <a:xfrm>
                <a:off x="5976245" y="2526068"/>
                <a:ext cx="342000" cy="342000"/>
              </a:xfrm>
              <a:custGeom>
                <a:avLst/>
                <a:gdLst>
                  <a:gd name="connsiteX0" fmla="*/ 3466492 w 3445609"/>
                  <a:gd name="connsiteY0" fmla="*/ 1733246 h 3445609"/>
                  <a:gd name="connsiteX1" fmla="*/ 1733246 w 3445609"/>
                  <a:gd name="connsiteY1" fmla="*/ 3466492 h 3445609"/>
                  <a:gd name="connsiteX2" fmla="*/ 0 w 3445609"/>
                  <a:gd name="connsiteY2" fmla="*/ 1733246 h 3445609"/>
                  <a:gd name="connsiteX3" fmla="*/ 1733246 w 3445609"/>
                  <a:gd name="connsiteY3" fmla="*/ 0 h 3445609"/>
                  <a:gd name="connsiteX4" fmla="*/ 3466492 w 3445609"/>
                  <a:gd name="connsiteY4" fmla="*/ 1733246 h 344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609" h="3445609">
                    <a:moveTo>
                      <a:pt x="3466492" y="1733246"/>
                    </a:moveTo>
                    <a:cubicBezTo>
                      <a:pt x="3466492" y="2690491"/>
                      <a:pt x="2690491" y="3466492"/>
                      <a:pt x="1733246" y="3466492"/>
                    </a:cubicBezTo>
                    <a:cubicBezTo>
                      <a:pt x="776001" y="3466492"/>
                      <a:pt x="0" y="2690491"/>
                      <a:pt x="0" y="1733246"/>
                    </a:cubicBezTo>
                    <a:cubicBezTo>
                      <a:pt x="0" y="776001"/>
                      <a:pt x="776001" y="0"/>
                      <a:pt x="1733246" y="0"/>
                    </a:cubicBezTo>
                    <a:cubicBezTo>
                      <a:pt x="2690491" y="0"/>
                      <a:pt x="3466492" y="776001"/>
                      <a:pt x="3466492" y="1733246"/>
                    </a:cubicBezTo>
                    <a:close/>
                  </a:path>
                </a:pathLst>
              </a:custGeom>
              <a:solidFill>
                <a:srgbClr val="575959"/>
              </a:solidFill>
              <a:ln w="52099"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E60087D9-A235-44A4-9DAD-8CE6B5CF6AE7}"/>
                  </a:ext>
                </a:extLst>
              </p:cNvPr>
              <p:cNvGrpSpPr/>
              <p:nvPr/>
            </p:nvGrpSpPr>
            <p:grpSpPr>
              <a:xfrm>
                <a:off x="6021131" y="2577368"/>
                <a:ext cx="252229" cy="180327"/>
                <a:chOff x="6027764" y="2577368"/>
                <a:chExt cx="252229" cy="180327"/>
              </a:xfrm>
            </p:grpSpPr>
            <p:sp>
              <p:nvSpPr>
                <p:cNvPr id="146" name="Freeform: Shape 145">
                  <a:extLst>
                    <a:ext uri="{FF2B5EF4-FFF2-40B4-BE49-F238E27FC236}">
                      <a16:creationId xmlns:a16="http://schemas.microsoft.com/office/drawing/2014/main" id="{DF7FB503-03A2-4211-A9E5-E9E89D0996B8}"/>
                    </a:ext>
                  </a:extLst>
                </p:cNvPr>
                <p:cNvSpPr/>
                <p:nvPr/>
              </p:nvSpPr>
              <p:spPr>
                <a:xfrm>
                  <a:off x="6027764" y="2577368"/>
                  <a:ext cx="252229" cy="180327"/>
                </a:xfrm>
                <a:custGeom>
                  <a:avLst/>
                  <a:gdLst>
                    <a:gd name="connsiteX0" fmla="*/ 736107 w 2453691"/>
                    <a:gd name="connsiteY0" fmla="*/ 0 h 1816777"/>
                    <a:gd name="connsiteX1" fmla="*/ 793534 w 2453691"/>
                    <a:gd name="connsiteY1" fmla="*/ 57427 h 1816777"/>
                    <a:gd name="connsiteX2" fmla="*/ 793534 w 2453691"/>
                    <a:gd name="connsiteY2" fmla="*/ 1279052 h 1816777"/>
                    <a:gd name="connsiteX3" fmla="*/ 2354500 w 2453691"/>
                    <a:gd name="connsiteY3" fmla="*/ 1279052 h 1816777"/>
                    <a:gd name="connsiteX4" fmla="*/ 2453691 w 2453691"/>
                    <a:gd name="connsiteY4" fmla="*/ 1378244 h 1816777"/>
                    <a:gd name="connsiteX5" fmla="*/ 2453691 w 2453691"/>
                    <a:gd name="connsiteY5" fmla="*/ 1717585 h 1816777"/>
                    <a:gd name="connsiteX6" fmla="*/ 2354500 w 2453691"/>
                    <a:gd name="connsiteY6" fmla="*/ 1816777 h 1816777"/>
                    <a:gd name="connsiteX7" fmla="*/ 99192 w 2453691"/>
                    <a:gd name="connsiteY7" fmla="*/ 1816777 h 1816777"/>
                    <a:gd name="connsiteX8" fmla="*/ 0 w 2453691"/>
                    <a:gd name="connsiteY8" fmla="*/ 1717585 h 1816777"/>
                    <a:gd name="connsiteX9" fmla="*/ 0 w 2453691"/>
                    <a:gd name="connsiteY9" fmla="*/ 1378244 h 1816777"/>
                    <a:gd name="connsiteX10" fmla="*/ 99192 w 2453691"/>
                    <a:gd name="connsiteY10" fmla="*/ 1279052 h 1816777"/>
                    <a:gd name="connsiteX11" fmla="*/ 193162 w 2453691"/>
                    <a:gd name="connsiteY11" fmla="*/ 1279052 h 1816777"/>
                    <a:gd name="connsiteX12" fmla="*/ 193162 w 2453691"/>
                    <a:gd name="connsiteY12" fmla="*/ 261032 h 1816777"/>
                    <a:gd name="connsiteX13" fmla="*/ 250589 w 2453691"/>
                    <a:gd name="connsiteY13" fmla="*/ 203605 h 1816777"/>
                    <a:gd name="connsiteX14" fmla="*/ 308016 w 2453691"/>
                    <a:gd name="connsiteY14" fmla="*/ 261032 h 1816777"/>
                    <a:gd name="connsiteX15" fmla="*/ 308016 w 2453691"/>
                    <a:gd name="connsiteY15" fmla="*/ 1279052 h 1816777"/>
                    <a:gd name="connsiteX16" fmla="*/ 678680 w 2453691"/>
                    <a:gd name="connsiteY16" fmla="*/ 1279052 h 1816777"/>
                    <a:gd name="connsiteX17" fmla="*/ 678680 w 2453691"/>
                    <a:gd name="connsiteY17" fmla="*/ 57427 h 1816777"/>
                    <a:gd name="connsiteX18" fmla="*/ 736107 w 2453691"/>
                    <a:gd name="connsiteY18" fmla="*/ 0 h 181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53691" h="1816777">
                      <a:moveTo>
                        <a:pt x="736107" y="0"/>
                      </a:moveTo>
                      <a:cubicBezTo>
                        <a:pt x="767430" y="0"/>
                        <a:pt x="793534" y="26103"/>
                        <a:pt x="793534" y="57427"/>
                      </a:cubicBezTo>
                      <a:lnTo>
                        <a:pt x="793534" y="1279052"/>
                      </a:lnTo>
                      <a:lnTo>
                        <a:pt x="2354500" y="1279052"/>
                      </a:lnTo>
                      <a:cubicBezTo>
                        <a:pt x="2406706" y="1279052"/>
                        <a:pt x="2453691" y="1320817"/>
                        <a:pt x="2453691" y="1378244"/>
                      </a:cubicBezTo>
                      <a:lnTo>
                        <a:pt x="2453691" y="1717585"/>
                      </a:lnTo>
                      <a:cubicBezTo>
                        <a:pt x="2453691" y="1775012"/>
                        <a:pt x="2411926" y="1816777"/>
                        <a:pt x="2354500" y="1816777"/>
                      </a:cubicBezTo>
                      <a:lnTo>
                        <a:pt x="99192" y="1816777"/>
                      </a:lnTo>
                      <a:cubicBezTo>
                        <a:pt x="46986" y="1816777"/>
                        <a:pt x="0" y="1775012"/>
                        <a:pt x="0" y="1717585"/>
                      </a:cubicBezTo>
                      <a:lnTo>
                        <a:pt x="0" y="1378244"/>
                      </a:lnTo>
                      <a:cubicBezTo>
                        <a:pt x="0" y="1326037"/>
                        <a:pt x="41765" y="1279052"/>
                        <a:pt x="99192" y="1279052"/>
                      </a:cubicBezTo>
                      <a:lnTo>
                        <a:pt x="193162" y="1279052"/>
                      </a:lnTo>
                      <a:lnTo>
                        <a:pt x="193162" y="261032"/>
                      </a:lnTo>
                      <a:cubicBezTo>
                        <a:pt x="193162" y="229708"/>
                        <a:pt x="219265" y="203605"/>
                        <a:pt x="250589" y="203605"/>
                      </a:cubicBezTo>
                      <a:cubicBezTo>
                        <a:pt x="281913" y="203605"/>
                        <a:pt x="308016" y="229708"/>
                        <a:pt x="308016" y="261032"/>
                      </a:cubicBezTo>
                      <a:lnTo>
                        <a:pt x="308016" y="1279052"/>
                      </a:lnTo>
                      <a:lnTo>
                        <a:pt x="678680" y="1279052"/>
                      </a:lnTo>
                      <a:lnTo>
                        <a:pt x="678680" y="57427"/>
                      </a:lnTo>
                      <a:cubicBezTo>
                        <a:pt x="678680" y="26103"/>
                        <a:pt x="704783" y="0"/>
                        <a:pt x="736107" y="0"/>
                      </a:cubicBezTo>
                      <a:close/>
                    </a:path>
                  </a:pathLst>
                </a:custGeom>
                <a:solidFill>
                  <a:srgbClr val="FFFFFF">
                    <a:alpha val="45000"/>
                  </a:srgbClr>
                </a:solidFill>
                <a:ln w="6350" cap="rnd">
                  <a:solidFill>
                    <a:schemeClr val="bg1"/>
                  </a:solidFill>
                  <a:prstDash val="sysDot"/>
                  <a:miter/>
                </a:ln>
              </p:spPr>
              <p:txBody>
                <a:bodyPr rtlCol="0" anchor="ctr"/>
                <a:lstStyle/>
                <a:p>
                  <a:endParaRPr lang="en-US" dirty="0"/>
                </a:p>
              </p:txBody>
            </p:sp>
            <p:sp>
              <p:nvSpPr>
                <p:cNvPr id="22" name="Freeform: Shape 21">
                  <a:extLst>
                    <a:ext uri="{FF2B5EF4-FFF2-40B4-BE49-F238E27FC236}">
                      <a16:creationId xmlns:a16="http://schemas.microsoft.com/office/drawing/2014/main" id="{38BCF250-4EB9-46C2-B412-A51CEF1241E4}"/>
                    </a:ext>
                  </a:extLst>
                </p:cNvPr>
                <p:cNvSpPr/>
                <p:nvPr/>
              </p:nvSpPr>
              <p:spPr>
                <a:xfrm>
                  <a:off x="6230621" y="2716241"/>
                  <a:ext cx="26833" cy="25909"/>
                </a:xfrm>
                <a:custGeom>
                  <a:avLst/>
                  <a:gdLst>
                    <a:gd name="connsiteX0" fmla="*/ 302796 w 261030"/>
                    <a:gd name="connsiteY0" fmla="*/ 151398 h 261030"/>
                    <a:gd name="connsiteX1" fmla="*/ 151398 w 261030"/>
                    <a:gd name="connsiteY1" fmla="*/ 302796 h 261030"/>
                    <a:gd name="connsiteX2" fmla="*/ 0 w 261030"/>
                    <a:gd name="connsiteY2" fmla="*/ 151398 h 261030"/>
                    <a:gd name="connsiteX3" fmla="*/ 151398 w 261030"/>
                    <a:gd name="connsiteY3" fmla="*/ 0 h 261030"/>
                    <a:gd name="connsiteX4" fmla="*/ 302796 w 261030"/>
                    <a:gd name="connsiteY4" fmla="*/ 151398 h 26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30" h="261030">
                      <a:moveTo>
                        <a:pt x="302796" y="151398"/>
                      </a:moveTo>
                      <a:cubicBezTo>
                        <a:pt x="302796" y="235013"/>
                        <a:pt x="235013" y="302796"/>
                        <a:pt x="151398" y="302796"/>
                      </a:cubicBezTo>
                      <a:cubicBezTo>
                        <a:pt x="67783" y="302796"/>
                        <a:pt x="0" y="235013"/>
                        <a:pt x="0" y="151398"/>
                      </a:cubicBezTo>
                      <a:cubicBezTo>
                        <a:pt x="0" y="67783"/>
                        <a:pt x="67783" y="0"/>
                        <a:pt x="151398" y="0"/>
                      </a:cubicBezTo>
                      <a:cubicBezTo>
                        <a:pt x="235013" y="0"/>
                        <a:pt x="302796" y="67783"/>
                        <a:pt x="302796" y="151398"/>
                      </a:cubicBezTo>
                      <a:close/>
                    </a:path>
                  </a:pathLst>
                </a:custGeom>
                <a:solidFill>
                  <a:schemeClr val="bg1">
                    <a:alpha val="75000"/>
                  </a:schemeClr>
                </a:solidFill>
                <a:ln w="52099" cap="flat">
                  <a:noFill/>
                  <a:prstDash val="solid"/>
                  <a:miter/>
                </a:ln>
              </p:spPr>
              <p:txBody>
                <a:bodyPr rtlCol="0" anchor="ctr"/>
                <a:lstStyle/>
                <a:p>
                  <a:endParaRPr lang="en-US" dirty="0"/>
                </a:p>
              </p:txBody>
            </p:sp>
            <p:sp>
              <p:nvSpPr>
                <p:cNvPr id="21511" name="Freeform: Shape 21510">
                  <a:extLst>
                    <a:ext uri="{FF2B5EF4-FFF2-40B4-BE49-F238E27FC236}">
                      <a16:creationId xmlns:a16="http://schemas.microsoft.com/office/drawing/2014/main" id="{D5BBA69D-C065-4FE4-9ED8-487414F5BCFE}"/>
                    </a:ext>
                  </a:extLst>
                </p:cNvPr>
                <p:cNvSpPr/>
                <p:nvPr/>
              </p:nvSpPr>
              <p:spPr>
                <a:xfrm>
                  <a:off x="6076600" y="2715723"/>
                  <a:ext cx="7552" cy="31355"/>
                </a:xfrm>
                <a:custGeom>
                  <a:avLst/>
                  <a:gdLst>
                    <a:gd name="connsiteX0" fmla="*/ 0 w 52206"/>
                    <a:gd name="connsiteY0" fmla="*/ 26103 h 313237"/>
                    <a:gd name="connsiteX1" fmla="*/ 26103 w 52206"/>
                    <a:gd name="connsiteY1" fmla="*/ 0 h 313237"/>
                    <a:gd name="connsiteX2" fmla="*/ 52206 w 52206"/>
                    <a:gd name="connsiteY2" fmla="*/ 26103 h 313237"/>
                    <a:gd name="connsiteX3" fmla="*/ 52206 w 52206"/>
                    <a:gd name="connsiteY3" fmla="*/ 287134 h 313237"/>
                    <a:gd name="connsiteX4" fmla="*/ 26103 w 52206"/>
                    <a:gd name="connsiteY4" fmla="*/ 313237 h 313237"/>
                    <a:gd name="connsiteX5" fmla="*/ 0 w 52206"/>
                    <a:gd name="connsiteY5" fmla="*/ 287134 h 313237"/>
                    <a:gd name="connsiteX6" fmla="*/ 0 w 52206"/>
                    <a:gd name="connsiteY6" fmla="*/ 26103 h 3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6" h="313237">
                      <a:moveTo>
                        <a:pt x="0" y="26103"/>
                      </a:moveTo>
                      <a:cubicBezTo>
                        <a:pt x="0" y="10441"/>
                        <a:pt x="10441" y="0"/>
                        <a:pt x="26103" y="0"/>
                      </a:cubicBezTo>
                      <a:cubicBezTo>
                        <a:pt x="41765" y="0"/>
                        <a:pt x="52206" y="10441"/>
                        <a:pt x="52206" y="26103"/>
                      </a:cubicBezTo>
                      <a:lnTo>
                        <a:pt x="52206" y="287134"/>
                      </a:lnTo>
                      <a:cubicBezTo>
                        <a:pt x="52206" y="302796"/>
                        <a:pt x="41765" y="313237"/>
                        <a:pt x="26103" y="313237"/>
                      </a:cubicBezTo>
                      <a:cubicBezTo>
                        <a:pt x="10441" y="313237"/>
                        <a:pt x="0" y="302796"/>
                        <a:pt x="0" y="287134"/>
                      </a:cubicBezTo>
                      <a:lnTo>
                        <a:pt x="0" y="26103"/>
                      </a:lnTo>
                      <a:close/>
                    </a:path>
                  </a:pathLst>
                </a:custGeom>
                <a:solidFill>
                  <a:schemeClr val="bg1">
                    <a:alpha val="75000"/>
                  </a:schemeClr>
                </a:solidFill>
                <a:ln w="52099" cap="flat">
                  <a:noFill/>
                  <a:prstDash val="solid"/>
                  <a:miter/>
                </a:ln>
              </p:spPr>
              <p:txBody>
                <a:bodyPr rtlCol="0" anchor="ctr"/>
                <a:lstStyle/>
                <a:p>
                  <a:endParaRPr lang="en-US" dirty="0"/>
                </a:p>
              </p:txBody>
            </p:sp>
            <p:sp>
              <p:nvSpPr>
                <p:cNvPr id="21513" name="Freeform: Shape 21512">
                  <a:extLst>
                    <a:ext uri="{FF2B5EF4-FFF2-40B4-BE49-F238E27FC236}">
                      <a16:creationId xmlns:a16="http://schemas.microsoft.com/office/drawing/2014/main" id="{7BB71D80-402C-4FE7-BECB-EB32C8B22697}"/>
                    </a:ext>
                  </a:extLst>
                </p:cNvPr>
                <p:cNvSpPr/>
                <p:nvPr/>
              </p:nvSpPr>
              <p:spPr>
                <a:xfrm>
                  <a:off x="6045474" y="2715723"/>
                  <a:ext cx="7552" cy="31355"/>
                </a:xfrm>
                <a:custGeom>
                  <a:avLst/>
                  <a:gdLst>
                    <a:gd name="connsiteX0" fmla="*/ 0 w 52206"/>
                    <a:gd name="connsiteY0" fmla="*/ 26103 h 313237"/>
                    <a:gd name="connsiteX1" fmla="*/ 26103 w 52206"/>
                    <a:gd name="connsiteY1" fmla="*/ 0 h 313237"/>
                    <a:gd name="connsiteX2" fmla="*/ 52206 w 52206"/>
                    <a:gd name="connsiteY2" fmla="*/ 26103 h 313237"/>
                    <a:gd name="connsiteX3" fmla="*/ 52206 w 52206"/>
                    <a:gd name="connsiteY3" fmla="*/ 287134 h 313237"/>
                    <a:gd name="connsiteX4" fmla="*/ 26103 w 52206"/>
                    <a:gd name="connsiteY4" fmla="*/ 313237 h 313237"/>
                    <a:gd name="connsiteX5" fmla="*/ 0 w 52206"/>
                    <a:gd name="connsiteY5" fmla="*/ 287134 h 313237"/>
                    <a:gd name="connsiteX6" fmla="*/ 0 w 52206"/>
                    <a:gd name="connsiteY6" fmla="*/ 26103 h 3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6" h="313237">
                      <a:moveTo>
                        <a:pt x="0" y="26103"/>
                      </a:moveTo>
                      <a:cubicBezTo>
                        <a:pt x="0" y="10441"/>
                        <a:pt x="10441" y="0"/>
                        <a:pt x="26103" y="0"/>
                      </a:cubicBezTo>
                      <a:cubicBezTo>
                        <a:pt x="41765" y="0"/>
                        <a:pt x="52206" y="10441"/>
                        <a:pt x="52206" y="26103"/>
                      </a:cubicBezTo>
                      <a:lnTo>
                        <a:pt x="52206" y="287134"/>
                      </a:lnTo>
                      <a:cubicBezTo>
                        <a:pt x="52206" y="302796"/>
                        <a:pt x="41765" y="313237"/>
                        <a:pt x="26103" y="313237"/>
                      </a:cubicBezTo>
                      <a:cubicBezTo>
                        <a:pt x="10441" y="313237"/>
                        <a:pt x="0" y="302796"/>
                        <a:pt x="0" y="287134"/>
                      </a:cubicBezTo>
                      <a:lnTo>
                        <a:pt x="0" y="26103"/>
                      </a:lnTo>
                      <a:close/>
                    </a:path>
                  </a:pathLst>
                </a:custGeom>
                <a:solidFill>
                  <a:schemeClr val="bg1">
                    <a:alpha val="75000"/>
                  </a:schemeClr>
                </a:solidFill>
                <a:ln w="52099" cap="flat">
                  <a:noFill/>
                  <a:prstDash val="solid"/>
                  <a:miter/>
                </a:ln>
              </p:spPr>
              <p:txBody>
                <a:bodyPr rtlCol="0" anchor="ctr"/>
                <a:lstStyle/>
                <a:p>
                  <a:endParaRPr lang="en-US" dirty="0"/>
                </a:p>
              </p:txBody>
            </p:sp>
            <p:sp>
              <p:nvSpPr>
                <p:cNvPr id="21514" name="Freeform: Shape 21513">
                  <a:extLst>
                    <a:ext uri="{FF2B5EF4-FFF2-40B4-BE49-F238E27FC236}">
                      <a16:creationId xmlns:a16="http://schemas.microsoft.com/office/drawing/2014/main" id="{BA231694-3180-4748-B317-F4A297BA3AF5}"/>
                    </a:ext>
                  </a:extLst>
                </p:cNvPr>
                <p:cNvSpPr/>
                <p:nvPr/>
              </p:nvSpPr>
              <p:spPr>
                <a:xfrm>
                  <a:off x="6135096" y="2720386"/>
                  <a:ext cx="26833" cy="20727"/>
                </a:xfrm>
                <a:custGeom>
                  <a:avLst/>
                  <a:gdLst>
                    <a:gd name="connsiteX0" fmla="*/ 250590 w 261030"/>
                    <a:gd name="connsiteY0" fmla="*/ 0 h 208824"/>
                    <a:gd name="connsiteX1" fmla="*/ 26103 w 261030"/>
                    <a:gd name="connsiteY1" fmla="*/ 0 h 208824"/>
                    <a:gd name="connsiteX2" fmla="*/ 0 w 261030"/>
                    <a:gd name="connsiteY2" fmla="*/ 26103 h 208824"/>
                    <a:gd name="connsiteX3" fmla="*/ 0 w 261030"/>
                    <a:gd name="connsiteY3" fmla="*/ 182722 h 208824"/>
                    <a:gd name="connsiteX4" fmla="*/ 26103 w 261030"/>
                    <a:gd name="connsiteY4" fmla="*/ 208825 h 208824"/>
                    <a:gd name="connsiteX5" fmla="*/ 250590 w 261030"/>
                    <a:gd name="connsiteY5" fmla="*/ 208825 h 208824"/>
                    <a:gd name="connsiteX6" fmla="*/ 276693 w 261030"/>
                    <a:gd name="connsiteY6" fmla="*/ 182722 h 208824"/>
                    <a:gd name="connsiteX7" fmla="*/ 276693 w 261030"/>
                    <a:gd name="connsiteY7" fmla="*/ 26103 h 208824"/>
                    <a:gd name="connsiteX8" fmla="*/ 250590 w 261030"/>
                    <a:gd name="connsiteY8" fmla="*/ 0 h 20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30" h="208824">
                      <a:moveTo>
                        <a:pt x="250590" y="0"/>
                      </a:moveTo>
                      <a:lnTo>
                        <a:pt x="26103" y="0"/>
                      </a:lnTo>
                      <a:cubicBezTo>
                        <a:pt x="10441" y="0"/>
                        <a:pt x="0" y="10441"/>
                        <a:pt x="0" y="26103"/>
                      </a:cubicBezTo>
                      <a:lnTo>
                        <a:pt x="0" y="182722"/>
                      </a:lnTo>
                      <a:cubicBezTo>
                        <a:pt x="0" y="198384"/>
                        <a:pt x="10441" y="208825"/>
                        <a:pt x="26103" y="208825"/>
                      </a:cubicBezTo>
                      <a:lnTo>
                        <a:pt x="250590" y="208825"/>
                      </a:lnTo>
                      <a:cubicBezTo>
                        <a:pt x="266252" y="208825"/>
                        <a:pt x="276693" y="198384"/>
                        <a:pt x="276693" y="182722"/>
                      </a:cubicBezTo>
                      <a:lnTo>
                        <a:pt x="276693" y="26103"/>
                      </a:lnTo>
                      <a:cubicBezTo>
                        <a:pt x="281913" y="15662"/>
                        <a:pt x="266252" y="0"/>
                        <a:pt x="250590" y="0"/>
                      </a:cubicBezTo>
                      <a:close/>
                    </a:path>
                  </a:pathLst>
                </a:custGeom>
                <a:solidFill>
                  <a:schemeClr val="bg1">
                    <a:alpha val="75000"/>
                  </a:schemeClr>
                </a:solidFill>
                <a:ln w="52099" cap="flat">
                  <a:noFill/>
                  <a:prstDash val="solid"/>
                  <a:miter/>
                </a:ln>
              </p:spPr>
              <p:txBody>
                <a:bodyPr rtlCol="0" anchor="ctr"/>
                <a:lstStyle/>
                <a:p>
                  <a:endParaRPr lang="en-US" dirty="0"/>
                </a:p>
              </p:txBody>
            </p:sp>
            <p:sp>
              <p:nvSpPr>
                <p:cNvPr id="21515" name="Freeform: Shape 21514">
                  <a:extLst>
                    <a:ext uri="{FF2B5EF4-FFF2-40B4-BE49-F238E27FC236}">
                      <a16:creationId xmlns:a16="http://schemas.microsoft.com/office/drawing/2014/main" id="{5B742AA3-E3B4-4B4C-8ABB-372AADA6C83C}"/>
                    </a:ext>
                  </a:extLst>
                </p:cNvPr>
                <p:cNvSpPr/>
                <p:nvPr/>
              </p:nvSpPr>
              <p:spPr>
                <a:xfrm>
                  <a:off x="6095920" y="2720386"/>
                  <a:ext cx="26833" cy="20727"/>
                </a:xfrm>
                <a:custGeom>
                  <a:avLst/>
                  <a:gdLst>
                    <a:gd name="connsiteX0" fmla="*/ 250590 w 261030"/>
                    <a:gd name="connsiteY0" fmla="*/ 0 h 208824"/>
                    <a:gd name="connsiteX1" fmla="*/ 26103 w 261030"/>
                    <a:gd name="connsiteY1" fmla="*/ 0 h 208824"/>
                    <a:gd name="connsiteX2" fmla="*/ 0 w 261030"/>
                    <a:gd name="connsiteY2" fmla="*/ 26103 h 208824"/>
                    <a:gd name="connsiteX3" fmla="*/ 0 w 261030"/>
                    <a:gd name="connsiteY3" fmla="*/ 182722 h 208824"/>
                    <a:gd name="connsiteX4" fmla="*/ 26103 w 261030"/>
                    <a:gd name="connsiteY4" fmla="*/ 208825 h 208824"/>
                    <a:gd name="connsiteX5" fmla="*/ 250590 w 261030"/>
                    <a:gd name="connsiteY5" fmla="*/ 208825 h 208824"/>
                    <a:gd name="connsiteX6" fmla="*/ 276693 w 261030"/>
                    <a:gd name="connsiteY6" fmla="*/ 182722 h 208824"/>
                    <a:gd name="connsiteX7" fmla="*/ 276693 w 261030"/>
                    <a:gd name="connsiteY7" fmla="*/ 26103 h 208824"/>
                    <a:gd name="connsiteX8" fmla="*/ 250590 w 261030"/>
                    <a:gd name="connsiteY8" fmla="*/ 0 h 20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30" h="208824">
                      <a:moveTo>
                        <a:pt x="250590" y="0"/>
                      </a:moveTo>
                      <a:lnTo>
                        <a:pt x="26103" y="0"/>
                      </a:lnTo>
                      <a:cubicBezTo>
                        <a:pt x="10441" y="0"/>
                        <a:pt x="0" y="10441"/>
                        <a:pt x="0" y="26103"/>
                      </a:cubicBezTo>
                      <a:lnTo>
                        <a:pt x="0" y="182722"/>
                      </a:lnTo>
                      <a:cubicBezTo>
                        <a:pt x="0" y="198384"/>
                        <a:pt x="10441" y="208825"/>
                        <a:pt x="26103" y="208825"/>
                      </a:cubicBezTo>
                      <a:lnTo>
                        <a:pt x="250590" y="208825"/>
                      </a:lnTo>
                      <a:cubicBezTo>
                        <a:pt x="266252" y="208825"/>
                        <a:pt x="276693" y="198384"/>
                        <a:pt x="276693" y="182722"/>
                      </a:cubicBezTo>
                      <a:lnTo>
                        <a:pt x="276693" y="26103"/>
                      </a:lnTo>
                      <a:cubicBezTo>
                        <a:pt x="276693" y="15662"/>
                        <a:pt x="266252" y="0"/>
                        <a:pt x="250590" y="0"/>
                      </a:cubicBezTo>
                      <a:close/>
                    </a:path>
                  </a:pathLst>
                </a:custGeom>
                <a:solidFill>
                  <a:schemeClr val="bg1">
                    <a:alpha val="75000"/>
                  </a:schemeClr>
                </a:solidFill>
                <a:ln w="52099" cap="flat">
                  <a:noFill/>
                  <a:prstDash val="solid"/>
                  <a:miter/>
                </a:ln>
              </p:spPr>
              <p:txBody>
                <a:bodyPr rtlCol="0" anchor="ctr"/>
                <a:lstStyle/>
                <a:p>
                  <a:endParaRPr lang="en-US" dirty="0"/>
                </a:p>
              </p:txBody>
            </p:sp>
            <p:sp>
              <p:nvSpPr>
                <p:cNvPr id="21516" name="Freeform: Shape 21515">
                  <a:extLst>
                    <a:ext uri="{FF2B5EF4-FFF2-40B4-BE49-F238E27FC236}">
                      <a16:creationId xmlns:a16="http://schemas.microsoft.com/office/drawing/2014/main" id="{A53BD00F-A5CF-4FB2-A661-274D8B1CCD86}"/>
                    </a:ext>
                  </a:extLst>
                </p:cNvPr>
                <p:cNvSpPr/>
                <p:nvPr/>
              </p:nvSpPr>
              <p:spPr>
                <a:xfrm>
                  <a:off x="6187688" y="2720386"/>
                  <a:ext cx="26833" cy="20727"/>
                </a:xfrm>
                <a:custGeom>
                  <a:avLst/>
                  <a:gdLst>
                    <a:gd name="connsiteX0" fmla="*/ 250590 w 261030"/>
                    <a:gd name="connsiteY0" fmla="*/ 0 h 208824"/>
                    <a:gd name="connsiteX1" fmla="*/ 26103 w 261030"/>
                    <a:gd name="connsiteY1" fmla="*/ 0 h 208824"/>
                    <a:gd name="connsiteX2" fmla="*/ 0 w 261030"/>
                    <a:gd name="connsiteY2" fmla="*/ 26103 h 208824"/>
                    <a:gd name="connsiteX3" fmla="*/ 0 w 261030"/>
                    <a:gd name="connsiteY3" fmla="*/ 182722 h 208824"/>
                    <a:gd name="connsiteX4" fmla="*/ 26103 w 261030"/>
                    <a:gd name="connsiteY4" fmla="*/ 208825 h 208824"/>
                    <a:gd name="connsiteX5" fmla="*/ 250590 w 261030"/>
                    <a:gd name="connsiteY5" fmla="*/ 208825 h 208824"/>
                    <a:gd name="connsiteX6" fmla="*/ 276693 w 261030"/>
                    <a:gd name="connsiteY6" fmla="*/ 182722 h 208824"/>
                    <a:gd name="connsiteX7" fmla="*/ 276693 w 261030"/>
                    <a:gd name="connsiteY7" fmla="*/ 26103 h 208824"/>
                    <a:gd name="connsiteX8" fmla="*/ 250590 w 261030"/>
                    <a:gd name="connsiteY8" fmla="*/ 0 h 20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30" h="208824">
                      <a:moveTo>
                        <a:pt x="250590" y="0"/>
                      </a:moveTo>
                      <a:lnTo>
                        <a:pt x="26103" y="0"/>
                      </a:lnTo>
                      <a:cubicBezTo>
                        <a:pt x="10441" y="0"/>
                        <a:pt x="0" y="10441"/>
                        <a:pt x="0" y="26103"/>
                      </a:cubicBezTo>
                      <a:lnTo>
                        <a:pt x="0" y="182722"/>
                      </a:lnTo>
                      <a:cubicBezTo>
                        <a:pt x="0" y="198384"/>
                        <a:pt x="10441" y="208825"/>
                        <a:pt x="26103" y="208825"/>
                      </a:cubicBezTo>
                      <a:lnTo>
                        <a:pt x="250590" y="208825"/>
                      </a:lnTo>
                      <a:cubicBezTo>
                        <a:pt x="266252" y="208825"/>
                        <a:pt x="276693" y="198384"/>
                        <a:pt x="276693" y="182722"/>
                      </a:cubicBezTo>
                      <a:lnTo>
                        <a:pt x="276693" y="26103"/>
                      </a:lnTo>
                      <a:cubicBezTo>
                        <a:pt x="276693" y="15662"/>
                        <a:pt x="266252" y="0"/>
                        <a:pt x="250590" y="0"/>
                      </a:cubicBezTo>
                      <a:close/>
                    </a:path>
                  </a:pathLst>
                </a:custGeom>
                <a:solidFill>
                  <a:schemeClr val="bg1">
                    <a:alpha val="75000"/>
                  </a:schemeClr>
                </a:solidFill>
                <a:ln w="52099"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385AFA7D-0D64-4A72-8005-34AF7B7B2E50}"/>
                    </a:ext>
                  </a:extLst>
                </p:cNvPr>
                <p:cNvSpPr/>
                <p:nvPr/>
              </p:nvSpPr>
              <p:spPr>
                <a:xfrm>
                  <a:off x="6061459" y="2715723"/>
                  <a:ext cx="7552" cy="31355"/>
                </a:xfrm>
                <a:custGeom>
                  <a:avLst/>
                  <a:gdLst>
                    <a:gd name="connsiteX0" fmla="*/ 0 w 52206"/>
                    <a:gd name="connsiteY0" fmla="*/ 26103 h 313237"/>
                    <a:gd name="connsiteX1" fmla="*/ 26103 w 52206"/>
                    <a:gd name="connsiteY1" fmla="*/ 0 h 313237"/>
                    <a:gd name="connsiteX2" fmla="*/ 52206 w 52206"/>
                    <a:gd name="connsiteY2" fmla="*/ 26103 h 313237"/>
                    <a:gd name="connsiteX3" fmla="*/ 52206 w 52206"/>
                    <a:gd name="connsiteY3" fmla="*/ 287134 h 313237"/>
                    <a:gd name="connsiteX4" fmla="*/ 26103 w 52206"/>
                    <a:gd name="connsiteY4" fmla="*/ 313237 h 313237"/>
                    <a:gd name="connsiteX5" fmla="*/ 0 w 52206"/>
                    <a:gd name="connsiteY5" fmla="*/ 287134 h 313237"/>
                    <a:gd name="connsiteX6" fmla="*/ 0 w 52206"/>
                    <a:gd name="connsiteY6" fmla="*/ 26103 h 3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6" h="313237">
                      <a:moveTo>
                        <a:pt x="0" y="26103"/>
                      </a:moveTo>
                      <a:cubicBezTo>
                        <a:pt x="0" y="10441"/>
                        <a:pt x="10441" y="0"/>
                        <a:pt x="26103" y="0"/>
                      </a:cubicBezTo>
                      <a:cubicBezTo>
                        <a:pt x="41765" y="0"/>
                        <a:pt x="52206" y="10441"/>
                        <a:pt x="52206" y="26103"/>
                      </a:cubicBezTo>
                      <a:lnTo>
                        <a:pt x="52206" y="287134"/>
                      </a:lnTo>
                      <a:cubicBezTo>
                        <a:pt x="52206" y="302796"/>
                        <a:pt x="41765" y="313237"/>
                        <a:pt x="26103" y="313237"/>
                      </a:cubicBezTo>
                      <a:cubicBezTo>
                        <a:pt x="10441" y="313237"/>
                        <a:pt x="0" y="302796"/>
                        <a:pt x="0" y="287134"/>
                      </a:cubicBezTo>
                      <a:lnTo>
                        <a:pt x="0" y="26103"/>
                      </a:lnTo>
                      <a:close/>
                    </a:path>
                  </a:pathLst>
                </a:custGeom>
                <a:solidFill>
                  <a:schemeClr val="bg1">
                    <a:alpha val="75000"/>
                  </a:schemeClr>
                </a:solidFill>
                <a:ln w="52099" cap="flat">
                  <a:noFill/>
                  <a:prstDash val="solid"/>
                  <a:miter/>
                </a:ln>
              </p:spPr>
              <p:txBody>
                <a:bodyPr rtlCol="0" anchor="ctr"/>
                <a:lstStyle/>
                <a:p>
                  <a:endParaRPr lang="en-US" dirty="0"/>
                </a:p>
              </p:txBody>
            </p:sp>
          </p:grpSp>
        </p:grpSp>
      </p:grpSp>
    </p:spTree>
    <p:extLst>
      <p:ext uri="{BB962C8B-B14F-4D97-AF65-F5344CB8AC3E}">
        <p14:creationId xmlns:p14="http://schemas.microsoft.com/office/powerpoint/2010/main" val="416456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29C9CA7D-80FD-4C97-A65D-91954A0AE785}"/>
              </a:ext>
            </a:extLst>
          </p:cNvPr>
          <p:cNvGrpSpPr/>
          <p:nvPr/>
        </p:nvGrpSpPr>
        <p:grpSpPr>
          <a:xfrm>
            <a:off x="4282036" y="1219609"/>
            <a:ext cx="6138869" cy="6282000"/>
            <a:chOff x="4282036" y="1219609"/>
            <a:chExt cx="6138869" cy="6282000"/>
          </a:xfrm>
        </p:grpSpPr>
        <p:sp>
          <p:nvSpPr>
            <p:cNvPr id="20" name="Shape">
              <a:extLst>
                <a:ext uri="{FF2B5EF4-FFF2-40B4-BE49-F238E27FC236}">
                  <a16:creationId xmlns:a16="http://schemas.microsoft.com/office/drawing/2014/main" id="{FC511105-6C58-47A5-9972-5640620F9B8A}"/>
                </a:ext>
              </a:extLst>
            </p:cNvPr>
            <p:cNvSpPr>
              <a:spLocks noChangeAspect="1"/>
            </p:cNvSpPr>
            <p:nvPr/>
          </p:nvSpPr>
          <p:spPr>
            <a:xfrm rot="16200000" flipH="1">
              <a:off x="4210479" y="1291168"/>
              <a:ext cx="6281984" cy="6138868"/>
            </a:xfrm>
            <a:custGeom>
              <a:avLst/>
              <a:gdLst/>
              <a:ahLst/>
              <a:cxnLst>
                <a:cxn ang="0">
                  <a:pos x="wd2" y="hd2"/>
                </a:cxn>
                <a:cxn ang="5400000">
                  <a:pos x="wd2" y="hd2"/>
                </a:cxn>
                <a:cxn ang="10800000">
                  <a:pos x="wd2" y="hd2"/>
                </a:cxn>
                <a:cxn ang="16200000">
                  <a:pos x="wd2" y="hd2"/>
                </a:cxn>
              </a:cxnLst>
              <a:rect l="0" t="0" r="r" b="b"/>
              <a:pathLst>
                <a:path w="21600" h="21600" extrusionOk="0">
                  <a:moveTo>
                    <a:pt x="21200" y="12054"/>
                  </a:moveTo>
                  <a:cubicBezTo>
                    <a:pt x="21191" y="12054"/>
                    <a:pt x="21183" y="12054"/>
                    <a:pt x="21174" y="12054"/>
                  </a:cubicBezTo>
                  <a:cubicBezTo>
                    <a:pt x="20268" y="6325"/>
                    <a:pt x="20268" y="6325"/>
                    <a:pt x="20268" y="6325"/>
                  </a:cubicBezTo>
                  <a:cubicBezTo>
                    <a:pt x="20428" y="6272"/>
                    <a:pt x="20534" y="6121"/>
                    <a:pt x="20534" y="5952"/>
                  </a:cubicBezTo>
                  <a:cubicBezTo>
                    <a:pt x="20534" y="5729"/>
                    <a:pt x="20357" y="5551"/>
                    <a:pt x="20135" y="5551"/>
                  </a:cubicBezTo>
                  <a:cubicBezTo>
                    <a:pt x="20037" y="5551"/>
                    <a:pt x="19948" y="5587"/>
                    <a:pt x="19877" y="5640"/>
                  </a:cubicBezTo>
                  <a:cubicBezTo>
                    <a:pt x="15863" y="1619"/>
                    <a:pt x="15863" y="1619"/>
                    <a:pt x="15863" y="1619"/>
                  </a:cubicBezTo>
                  <a:cubicBezTo>
                    <a:pt x="15907" y="1548"/>
                    <a:pt x="15934" y="1477"/>
                    <a:pt x="15934" y="1388"/>
                  </a:cubicBezTo>
                  <a:cubicBezTo>
                    <a:pt x="15934" y="1174"/>
                    <a:pt x="15756" y="987"/>
                    <a:pt x="15534" y="987"/>
                  </a:cubicBezTo>
                  <a:cubicBezTo>
                    <a:pt x="15347" y="987"/>
                    <a:pt x="15188" y="1112"/>
                    <a:pt x="15143" y="1290"/>
                  </a:cubicBezTo>
                  <a:cubicBezTo>
                    <a:pt x="9414" y="374"/>
                    <a:pt x="9414" y="374"/>
                    <a:pt x="9414" y="374"/>
                  </a:cubicBezTo>
                  <a:cubicBezTo>
                    <a:pt x="9406" y="169"/>
                    <a:pt x="9228" y="0"/>
                    <a:pt x="9015" y="0"/>
                  </a:cubicBezTo>
                  <a:cubicBezTo>
                    <a:pt x="8793" y="0"/>
                    <a:pt x="8615" y="178"/>
                    <a:pt x="8615" y="400"/>
                  </a:cubicBezTo>
                  <a:cubicBezTo>
                    <a:pt x="8615" y="463"/>
                    <a:pt x="8633" y="525"/>
                    <a:pt x="8660" y="587"/>
                  </a:cubicBezTo>
                  <a:cubicBezTo>
                    <a:pt x="3615" y="3158"/>
                    <a:pt x="3615" y="3158"/>
                    <a:pt x="3615" y="3158"/>
                  </a:cubicBezTo>
                  <a:cubicBezTo>
                    <a:pt x="3535" y="3078"/>
                    <a:pt x="3428" y="3025"/>
                    <a:pt x="3322" y="3025"/>
                  </a:cubicBezTo>
                  <a:cubicBezTo>
                    <a:pt x="3100" y="3025"/>
                    <a:pt x="2913" y="3203"/>
                    <a:pt x="2913" y="3425"/>
                  </a:cubicBezTo>
                  <a:cubicBezTo>
                    <a:pt x="2913" y="3567"/>
                    <a:pt x="2984" y="3683"/>
                    <a:pt x="3100" y="3763"/>
                  </a:cubicBezTo>
                  <a:cubicBezTo>
                    <a:pt x="560" y="8754"/>
                    <a:pt x="560" y="8754"/>
                    <a:pt x="560" y="8754"/>
                  </a:cubicBezTo>
                  <a:cubicBezTo>
                    <a:pt x="506" y="8736"/>
                    <a:pt x="453" y="8727"/>
                    <a:pt x="400" y="8727"/>
                  </a:cubicBezTo>
                  <a:cubicBezTo>
                    <a:pt x="178" y="8727"/>
                    <a:pt x="0" y="8905"/>
                    <a:pt x="0" y="9128"/>
                  </a:cubicBezTo>
                  <a:cubicBezTo>
                    <a:pt x="0" y="9350"/>
                    <a:pt x="178" y="9528"/>
                    <a:pt x="400" y="9528"/>
                  </a:cubicBezTo>
                  <a:cubicBezTo>
                    <a:pt x="409" y="9528"/>
                    <a:pt x="417" y="9528"/>
                    <a:pt x="426" y="9528"/>
                  </a:cubicBezTo>
                  <a:cubicBezTo>
                    <a:pt x="1297" y="14999"/>
                    <a:pt x="1297" y="14999"/>
                    <a:pt x="1297" y="14999"/>
                  </a:cubicBezTo>
                  <a:cubicBezTo>
                    <a:pt x="1101" y="15035"/>
                    <a:pt x="968" y="15204"/>
                    <a:pt x="968" y="15390"/>
                  </a:cubicBezTo>
                  <a:cubicBezTo>
                    <a:pt x="968" y="15613"/>
                    <a:pt x="1146" y="15791"/>
                    <a:pt x="1368" y="15791"/>
                  </a:cubicBezTo>
                  <a:cubicBezTo>
                    <a:pt x="1430" y="15791"/>
                    <a:pt x="1492" y="15782"/>
                    <a:pt x="1545" y="15755"/>
                  </a:cubicBezTo>
                  <a:cubicBezTo>
                    <a:pt x="5684" y="19892"/>
                    <a:pt x="5684" y="19892"/>
                    <a:pt x="5684" y="19892"/>
                  </a:cubicBezTo>
                  <a:cubicBezTo>
                    <a:pt x="5640" y="19963"/>
                    <a:pt x="5622" y="20034"/>
                    <a:pt x="5622" y="20114"/>
                  </a:cubicBezTo>
                  <a:cubicBezTo>
                    <a:pt x="5622" y="20337"/>
                    <a:pt x="5800" y="20515"/>
                    <a:pt x="6022" y="20515"/>
                  </a:cubicBezTo>
                  <a:cubicBezTo>
                    <a:pt x="6182" y="20515"/>
                    <a:pt x="6324" y="20417"/>
                    <a:pt x="6386" y="20274"/>
                  </a:cubicBezTo>
                  <a:cubicBezTo>
                    <a:pt x="12114" y="21182"/>
                    <a:pt x="12114" y="21182"/>
                    <a:pt x="12114" y="21182"/>
                  </a:cubicBezTo>
                  <a:cubicBezTo>
                    <a:pt x="12114" y="21191"/>
                    <a:pt x="12114" y="21200"/>
                    <a:pt x="12114" y="21200"/>
                  </a:cubicBezTo>
                  <a:cubicBezTo>
                    <a:pt x="12114" y="21422"/>
                    <a:pt x="12292" y="21600"/>
                    <a:pt x="12514" y="21600"/>
                  </a:cubicBezTo>
                  <a:cubicBezTo>
                    <a:pt x="12736" y="21600"/>
                    <a:pt x="12914" y="21422"/>
                    <a:pt x="12914" y="21200"/>
                  </a:cubicBezTo>
                  <a:cubicBezTo>
                    <a:pt x="12914" y="21137"/>
                    <a:pt x="12896" y="21084"/>
                    <a:pt x="12869" y="21022"/>
                  </a:cubicBezTo>
                  <a:cubicBezTo>
                    <a:pt x="18003" y="18406"/>
                    <a:pt x="18003" y="18406"/>
                    <a:pt x="18003" y="18406"/>
                  </a:cubicBezTo>
                  <a:cubicBezTo>
                    <a:pt x="18083" y="18486"/>
                    <a:pt x="18189" y="18540"/>
                    <a:pt x="18296" y="18540"/>
                  </a:cubicBezTo>
                  <a:cubicBezTo>
                    <a:pt x="18518" y="18540"/>
                    <a:pt x="18696" y="18362"/>
                    <a:pt x="18696" y="18139"/>
                  </a:cubicBezTo>
                  <a:cubicBezTo>
                    <a:pt x="18696" y="17997"/>
                    <a:pt x="18625" y="17872"/>
                    <a:pt x="18509" y="17801"/>
                  </a:cubicBezTo>
                  <a:cubicBezTo>
                    <a:pt x="21040" y="12819"/>
                    <a:pt x="21040" y="12819"/>
                    <a:pt x="21040" y="12819"/>
                  </a:cubicBezTo>
                  <a:cubicBezTo>
                    <a:pt x="21094" y="12846"/>
                    <a:pt x="21147" y="12855"/>
                    <a:pt x="21200" y="12855"/>
                  </a:cubicBezTo>
                  <a:cubicBezTo>
                    <a:pt x="21422" y="12855"/>
                    <a:pt x="21600" y="12677"/>
                    <a:pt x="21600" y="12455"/>
                  </a:cubicBezTo>
                  <a:cubicBezTo>
                    <a:pt x="21600" y="12232"/>
                    <a:pt x="21422" y="12054"/>
                    <a:pt x="21200" y="12054"/>
                  </a:cubicBezTo>
                  <a:close/>
                  <a:moveTo>
                    <a:pt x="17905" y="18202"/>
                  </a:moveTo>
                  <a:cubicBezTo>
                    <a:pt x="16431" y="18433"/>
                    <a:pt x="16431" y="18433"/>
                    <a:pt x="16431" y="18433"/>
                  </a:cubicBezTo>
                  <a:cubicBezTo>
                    <a:pt x="16422" y="18388"/>
                    <a:pt x="16404" y="18353"/>
                    <a:pt x="16378" y="18308"/>
                  </a:cubicBezTo>
                  <a:cubicBezTo>
                    <a:pt x="17914" y="16894"/>
                    <a:pt x="17914" y="16894"/>
                    <a:pt x="17914" y="16894"/>
                  </a:cubicBezTo>
                  <a:cubicBezTo>
                    <a:pt x="17976" y="16947"/>
                    <a:pt x="18056" y="16974"/>
                    <a:pt x="18145" y="16974"/>
                  </a:cubicBezTo>
                  <a:cubicBezTo>
                    <a:pt x="18216" y="17739"/>
                    <a:pt x="18216" y="17739"/>
                    <a:pt x="18216" y="17739"/>
                  </a:cubicBezTo>
                  <a:cubicBezTo>
                    <a:pt x="18030" y="17784"/>
                    <a:pt x="17896" y="17944"/>
                    <a:pt x="17896" y="18139"/>
                  </a:cubicBezTo>
                  <a:cubicBezTo>
                    <a:pt x="17896" y="18157"/>
                    <a:pt x="17896" y="18175"/>
                    <a:pt x="17905" y="18202"/>
                  </a:cubicBezTo>
                  <a:close/>
                  <a:moveTo>
                    <a:pt x="10889" y="20550"/>
                  </a:moveTo>
                  <a:cubicBezTo>
                    <a:pt x="10907" y="20532"/>
                    <a:pt x="10915" y="20506"/>
                    <a:pt x="10933" y="20488"/>
                  </a:cubicBezTo>
                  <a:cubicBezTo>
                    <a:pt x="11733" y="20871"/>
                    <a:pt x="11733" y="20871"/>
                    <a:pt x="11733" y="20871"/>
                  </a:cubicBezTo>
                  <a:lnTo>
                    <a:pt x="10889" y="20550"/>
                  </a:lnTo>
                  <a:close/>
                  <a:moveTo>
                    <a:pt x="702" y="9394"/>
                  </a:moveTo>
                  <a:cubicBezTo>
                    <a:pt x="1457" y="9955"/>
                    <a:pt x="1457" y="9955"/>
                    <a:pt x="1457" y="9955"/>
                  </a:cubicBezTo>
                  <a:cubicBezTo>
                    <a:pt x="1457" y="13371"/>
                    <a:pt x="1457" y="13371"/>
                    <a:pt x="1457" y="13371"/>
                  </a:cubicBezTo>
                  <a:cubicBezTo>
                    <a:pt x="1394" y="13380"/>
                    <a:pt x="1332" y="13415"/>
                    <a:pt x="1288" y="13469"/>
                  </a:cubicBezTo>
                  <a:cubicBezTo>
                    <a:pt x="1146" y="13611"/>
                    <a:pt x="1146" y="13843"/>
                    <a:pt x="1288" y="13985"/>
                  </a:cubicBezTo>
                  <a:cubicBezTo>
                    <a:pt x="1332" y="14029"/>
                    <a:pt x="1403" y="14065"/>
                    <a:pt x="1465" y="14083"/>
                  </a:cubicBezTo>
                  <a:cubicBezTo>
                    <a:pt x="1377" y="14990"/>
                    <a:pt x="1377" y="14990"/>
                    <a:pt x="1377" y="14990"/>
                  </a:cubicBezTo>
                  <a:cubicBezTo>
                    <a:pt x="1377" y="14990"/>
                    <a:pt x="1368" y="14990"/>
                    <a:pt x="1368" y="14990"/>
                  </a:cubicBezTo>
                  <a:cubicBezTo>
                    <a:pt x="1368" y="14990"/>
                    <a:pt x="1368" y="14990"/>
                    <a:pt x="1368" y="14990"/>
                  </a:cubicBezTo>
                  <a:cubicBezTo>
                    <a:pt x="497" y="9519"/>
                    <a:pt x="497" y="9519"/>
                    <a:pt x="497" y="9519"/>
                  </a:cubicBezTo>
                  <a:cubicBezTo>
                    <a:pt x="577" y="9501"/>
                    <a:pt x="648" y="9457"/>
                    <a:pt x="702" y="9394"/>
                  </a:cubicBezTo>
                  <a:close/>
                  <a:moveTo>
                    <a:pt x="3721" y="3389"/>
                  </a:moveTo>
                  <a:cubicBezTo>
                    <a:pt x="4601" y="3238"/>
                    <a:pt x="4601" y="3238"/>
                    <a:pt x="4601" y="3238"/>
                  </a:cubicBezTo>
                  <a:cubicBezTo>
                    <a:pt x="4610" y="3274"/>
                    <a:pt x="4627" y="3318"/>
                    <a:pt x="4654" y="3354"/>
                  </a:cubicBezTo>
                  <a:cubicBezTo>
                    <a:pt x="3384" y="4528"/>
                    <a:pt x="3384" y="4528"/>
                    <a:pt x="3384" y="4528"/>
                  </a:cubicBezTo>
                  <a:cubicBezTo>
                    <a:pt x="3322" y="4466"/>
                    <a:pt x="3242" y="4439"/>
                    <a:pt x="3162" y="4439"/>
                  </a:cubicBezTo>
                  <a:cubicBezTo>
                    <a:pt x="2966" y="4439"/>
                    <a:pt x="2807" y="4590"/>
                    <a:pt x="2807" y="4786"/>
                  </a:cubicBezTo>
                  <a:cubicBezTo>
                    <a:pt x="2807" y="4955"/>
                    <a:pt x="2931" y="5098"/>
                    <a:pt x="3100" y="5124"/>
                  </a:cubicBezTo>
                  <a:cubicBezTo>
                    <a:pt x="3055" y="5685"/>
                    <a:pt x="3055" y="5685"/>
                    <a:pt x="3055" y="5685"/>
                  </a:cubicBezTo>
                  <a:cubicBezTo>
                    <a:pt x="1776" y="7446"/>
                    <a:pt x="1776" y="7446"/>
                    <a:pt x="1776" y="7446"/>
                  </a:cubicBezTo>
                  <a:cubicBezTo>
                    <a:pt x="1634" y="7348"/>
                    <a:pt x="1439" y="7366"/>
                    <a:pt x="1314" y="7491"/>
                  </a:cubicBezTo>
                  <a:cubicBezTo>
                    <a:pt x="1181" y="7624"/>
                    <a:pt x="1181" y="7855"/>
                    <a:pt x="1314" y="7998"/>
                  </a:cubicBezTo>
                  <a:cubicBezTo>
                    <a:pt x="631" y="8798"/>
                    <a:pt x="631" y="8798"/>
                    <a:pt x="631" y="8798"/>
                  </a:cubicBezTo>
                  <a:cubicBezTo>
                    <a:pt x="631" y="8798"/>
                    <a:pt x="622" y="8798"/>
                    <a:pt x="622" y="8789"/>
                  </a:cubicBezTo>
                  <a:cubicBezTo>
                    <a:pt x="3162" y="3799"/>
                    <a:pt x="3162" y="3799"/>
                    <a:pt x="3162" y="3799"/>
                  </a:cubicBezTo>
                  <a:cubicBezTo>
                    <a:pt x="3215" y="3816"/>
                    <a:pt x="3268" y="3834"/>
                    <a:pt x="3322" y="3834"/>
                  </a:cubicBezTo>
                  <a:cubicBezTo>
                    <a:pt x="3535" y="3834"/>
                    <a:pt x="3721" y="3647"/>
                    <a:pt x="3721" y="3425"/>
                  </a:cubicBezTo>
                  <a:cubicBezTo>
                    <a:pt x="3721" y="3416"/>
                    <a:pt x="3721" y="3407"/>
                    <a:pt x="3721" y="3389"/>
                  </a:cubicBezTo>
                  <a:close/>
                  <a:moveTo>
                    <a:pt x="2398" y="10391"/>
                  </a:moveTo>
                  <a:cubicBezTo>
                    <a:pt x="2363" y="10409"/>
                    <a:pt x="2318" y="10444"/>
                    <a:pt x="2291" y="10480"/>
                  </a:cubicBezTo>
                  <a:cubicBezTo>
                    <a:pt x="1528" y="9919"/>
                    <a:pt x="1528" y="9919"/>
                    <a:pt x="1528" y="9919"/>
                  </a:cubicBezTo>
                  <a:cubicBezTo>
                    <a:pt x="1528" y="8104"/>
                    <a:pt x="1528" y="8104"/>
                    <a:pt x="1528" y="8104"/>
                  </a:cubicBezTo>
                  <a:cubicBezTo>
                    <a:pt x="1572" y="8113"/>
                    <a:pt x="1616" y="8104"/>
                    <a:pt x="1652" y="8096"/>
                  </a:cubicBezTo>
                  <a:lnTo>
                    <a:pt x="2398" y="10391"/>
                  </a:lnTo>
                  <a:close/>
                  <a:moveTo>
                    <a:pt x="5302" y="3060"/>
                  </a:moveTo>
                  <a:cubicBezTo>
                    <a:pt x="5666" y="2945"/>
                    <a:pt x="5666" y="2945"/>
                    <a:pt x="5666" y="2945"/>
                  </a:cubicBezTo>
                  <a:cubicBezTo>
                    <a:pt x="5702" y="3043"/>
                    <a:pt x="5782" y="3114"/>
                    <a:pt x="5871" y="3149"/>
                  </a:cubicBezTo>
                  <a:cubicBezTo>
                    <a:pt x="5888" y="3194"/>
                    <a:pt x="5888" y="3194"/>
                    <a:pt x="5888" y="3194"/>
                  </a:cubicBezTo>
                  <a:cubicBezTo>
                    <a:pt x="5311" y="3131"/>
                    <a:pt x="5311" y="3131"/>
                    <a:pt x="5311" y="3131"/>
                  </a:cubicBezTo>
                  <a:cubicBezTo>
                    <a:pt x="5311" y="3114"/>
                    <a:pt x="5302" y="3087"/>
                    <a:pt x="5302" y="3060"/>
                  </a:cubicBezTo>
                  <a:close/>
                  <a:moveTo>
                    <a:pt x="7301" y="3336"/>
                  </a:moveTo>
                  <a:cubicBezTo>
                    <a:pt x="6333" y="2891"/>
                    <a:pt x="6333" y="2891"/>
                    <a:pt x="6333" y="2891"/>
                  </a:cubicBezTo>
                  <a:cubicBezTo>
                    <a:pt x="6333" y="2865"/>
                    <a:pt x="6333" y="2847"/>
                    <a:pt x="6333" y="2820"/>
                  </a:cubicBezTo>
                  <a:cubicBezTo>
                    <a:pt x="8180" y="3247"/>
                    <a:pt x="8180" y="3247"/>
                    <a:pt x="8180" y="3247"/>
                  </a:cubicBezTo>
                  <a:cubicBezTo>
                    <a:pt x="8136" y="3292"/>
                    <a:pt x="8109" y="3345"/>
                    <a:pt x="8091" y="3407"/>
                  </a:cubicBezTo>
                  <a:lnTo>
                    <a:pt x="7301" y="3336"/>
                  </a:lnTo>
                  <a:close/>
                  <a:moveTo>
                    <a:pt x="17514" y="4146"/>
                  </a:moveTo>
                  <a:cubicBezTo>
                    <a:pt x="17079" y="4430"/>
                    <a:pt x="17079" y="4430"/>
                    <a:pt x="17079" y="4430"/>
                  </a:cubicBezTo>
                  <a:cubicBezTo>
                    <a:pt x="16262" y="3309"/>
                    <a:pt x="16262" y="3309"/>
                    <a:pt x="16262" y="3309"/>
                  </a:cubicBezTo>
                  <a:cubicBezTo>
                    <a:pt x="16289" y="3283"/>
                    <a:pt x="16307" y="3247"/>
                    <a:pt x="16324" y="3212"/>
                  </a:cubicBezTo>
                  <a:cubicBezTo>
                    <a:pt x="17514" y="4003"/>
                    <a:pt x="17514" y="4003"/>
                    <a:pt x="17514" y="4003"/>
                  </a:cubicBezTo>
                  <a:cubicBezTo>
                    <a:pt x="17497" y="4021"/>
                    <a:pt x="17497" y="4048"/>
                    <a:pt x="17497" y="4074"/>
                  </a:cubicBezTo>
                  <a:cubicBezTo>
                    <a:pt x="17497" y="4092"/>
                    <a:pt x="17506" y="4119"/>
                    <a:pt x="17514" y="4146"/>
                  </a:cubicBezTo>
                  <a:close/>
                  <a:moveTo>
                    <a:pt x="6359" y="15729"/>
                  </a:moveTo>
                  <a:cubicBezTo>
                    <a:pt x="4379" y="15746"/>
                    <a:pt x="4379" y="15746"/>
                    <a:pt x="4379" y="15746"/>
                  </a:cubicBezTo>
                  <a:cubicBezTo>
                    <a:pt x="4361" y="15568"/>
                    <a:pt x="4210" y="15426"/>
                    <a:pt x="4032" y="15426"/>
                  </a:cubicBezTo>
                  <a:cubicBezTo>
                    <a:pt x="4014" y="15426"/>
                    <a:pt x="4006" y="15435"/>
                    <a:pt x="3988" y="15435"/>
                  </a:cubicBezTo>
                  <a:cubicBezTo>
                    <a:pt x="3863" y="12935"/>
                    <a:pt x="3863" y="12935"/>
                    <a:pt x="3863" y="12935"/>
                  </a:cubicBezTo>
                  <a:cubicBezTo>
                    <a:pt x="3863" y="12935"/>
                    <a:pt x="3863" y="12935"/>
                    <a:pt x="3872" y="12935"/>
                  </a:cubicBezTo>
                  <a:cubicBezTo>
                    <a:pt x="3926" y="12935"/>
                    <a:pt x="3979" y="12917"/>
                    <a:pt x="4023" y="12882"/>
                  </a:cubicBezTo>
                  <a:cubicBezTo>
                    <a:pt x="6413" y="15471"/>
                    <a:pt x="6413" y="15471"/>
                    <a:pt x="6413" y="15471"/>
                  </a:cubicBezTo>
                  <a:cubicBezTo>
                    <a:pt x="6368" y="15515"/>
                    <a:pt x="6350" y="15577"/>
                    <a:pt x="6350" y="15640"/>
                  </a:cubicBezTo>
                  <a:cubicBezTo>
                    <a:pt x="6350" y="15675"/>
                    <a:pt x="6350" y="15702"/>
                    <a:pt x="6359" y="15729"/>
                  </a:cubicBezTo>
                  <a:close/>
                  <a:moveTo>
                    <a:pt x="11768" y="2055"/>
                  </a:moveTo>
                  <a:cubicBezTo>
                    <a:pt x="12319" y="1948"/>
                    <a:pt x="12319" y="1948"/>
                    <a:pt x="12319" y="1948"/>
                  </a:cubicBezTo>
                  <a:cubicBezTo>
                    <a:pt x="14699" y="2722"/>
                    <a:pt x="14699" y="2722"/>
                    <a:pt x="14699" y="2722"/>
                  </a:cubicBezTo>
                  <a:cubicBezTo>
                    <a:pt x="13846" y="3327"/>
                    <a:pt x="13846" y="3327"/>
                    <a:pt x="13846" y="3327"/>
                  </a:cubicBezTo>
                  <a:cubicBezTo>
                    <a:pt x="13802" y="3292"/>
                    <a:pt x="13740" y="3265"/>
                    <a:pt x="13678" y="3265"/>
                  </a:cubicBezTo>
                  <a:cubicBezTo>
                    <a:pt x="13660" y="3265"/>
                    <a:pt x="13642" y="3265"/>
                    <a:pt x="13633" y="3274"/>
                  </a:cubicBezTo>
                  <a:cubicBezTo>
                    <a:pt x="13562" y="3185"/>
                    <a:pt x="13464" y="3131"/>
                    <a:pt x="13358" y="3131"/>
                  </a:cubicBezTo>
                  <a:cubicBezTo>
                    <a:pt x="13313" y="3131"/>
                    <a:pt x="13269" y="3140"/>
                    <a:pt x="13225" y="3158"/>
                  </a:cubicBezTo>
                  <a:cubicBezTo>
                    <a:pt x="11741" y="2188"/>
                    <a:pt x="11741" y="2188"/>
                    <a:pt x="11741" y="2188"/>
                  </a:cubicBezTo>
                  <a:cubicBezTo>
                    <a:pt x="11759" y="2153"/>
                    <a:pt x="11768" y="2108"/>
                    <a:pt x="11768" y="2073"/>
                  </a:cubicBezTo>
                  <a:cubicBezTo>
                    <a:pt x="11768" y="2064"/>
                    <a:pt x="11768" y="2055"/>
                    <a:pt x="11768" y="2055"/>
                  </a:cubicBezTo>
                  <a:close/>
                  <a:moveTo>
                    <a:pt x="18687" y="5952"/>
                  </a:moveTo>
                  <a:cubicBezTo>
                    <a:pt x="18278" y="6094"/>
                    <a:pt x="18278" y="6094"/>
                    <a:pt x="18278" y="6094"/>
                  </a:cubicBezTo>
                  <a:cubicBezTo>
                    <a:pt x="18030" y="5747"/>
                    <a:pt x="18030" y="5747"/>
                    <a:pt x="18030" y="5747"/>
                  </a:cubicBezTo>
                  <a:cubicBezTo>
                    <a:pt x="18616" y="5720"/>
                    <a:pt x="18616" y="5720"/>
                    <a:pt x="18616" y="5720"/>
                  </a:cubicBezTo>
                  <a:cubicBezTo>
                    <a:pt x="18616" y="5729"/>
                    <a:pt x="18616" y="5747"/>
                    <a:pt x="18616" y="5756"/>
                  </a:cubicBezTo>
                  <a:cubicBezTo>
                    <a:pt x="18616" y="5827"/>
                    <a:pt x="18642" y="5898"/>
                    <a:pt x="18687" y="5952"/>
                  </a:cubicBezTo>
                  <a:close/>
                  <a:moveTo>
                    <a:pt x="19140" y="14234"/>
                  </a:moveTo>
                  <a:cubicBezTo>
                    <a:pt x="14806" y="15835"/>
                    <a:pt x="14806" y="15835"/>
                    <a:pt x="14806" y="15835"/>
                  </a:cubicBezTo>
                  <a:cubicBezTo>
                    <a:pt x="14761" y="15755"/>
                    <a:pt x="14690" y="15702"/>
                    <a:pt x="14610" y="15693"/>
                  </a:cubicBezTo>
                  <a:cubicBezTo>
                    <a:pt x="14761" y="12668"/>
                    <a:pt x="14761" y="12668"/>
                    <a:pt x="14761" y="12668"/>
                  </a:cubicBezTo>
                  <a:cubicBezTo>
                    <a:pt x="14850" y="12659"/>
                    <a:pt x="14939" y="12606"/>
                    <a:pt x="14983" y="12526"/>
                  </a:cubicBezTo>
                  <a:cubicBezTo>
                    <a:pt x="19140" y="14109"/>
                    <a:pt x="19140" y="14109"/>
                    <a:pt x="19140" y="14109"/>
                  </a:cubicBezTo>
                  <a:cubicBezTo>
                    <a:pt x="19131" y="14136"/>
                    <a:pt x="19131" y="14154"/>
                    <a:pt x="19131" y="14172"/>
                  </a:cubicBezTo>
                  <a:cubicBezTo>
                    <a:pt x="19131" y="14198"/>
                    <a:pt x="19131" y="14216"/>
                    <a:pt x="19140" y="14234"/>
                  </a:cubicBezTo>
                  <a:close/>
                  <a:moveTo>
                    <a:pt x="9734" y="4697"/>
                  </a:moveTo>
                  <a:cubicBezTo>
                    <a:pt x="7203" y="5969"/>
                    <a:pt x="7203" y="5969"/>
                    <a:pt x="7203" y="5969"/>
                  </a:cubicBezTo>
                  <a:cubicBezTo>
                    <a:pt x="7150" y="5898"/>
                    <a:pt x="7070" y="5854"/>
                    <a:pt x="6972" y="5854"/>
                  </a:cubicBezTo>
                  <a:cubicBezTo>
                    <a:pt x="6954" y="5854"/>
                    <a:pt x="6937" y="5854"/>
                    <a:pt x="6919" y="5854"/>
                  </a:cubicBezTo>
                  <a:cubicBezTo>
                    <a:pt x="5995" y="3274"/>
                    <a:pt x="5995" y="3274"/>
                    <a:pt x="5995" y="3274"/>
                  </a:cubicBezTo>
                  <a:cubicBezTo>
                    <a:pt x="7292" y="3407"/>
                    <a:pt x="7292" y="3407"/>
                    <a:pt x="7292" y="3407"/>
                  </a:cubicBezTo>
                  <a:cubicBezTo>
                    <a:pt x="9708" y="4510"/>
                    <a:pt x="9708" y="4510"/>
                    <a:pt x="9708" y="4510"/>
                  </a:cubicBezTo>
                  <a:cubicBezTo>
                    <a:pt x="9699" y="4528"/>
                    <a:pt x="9699" y="4546"/>
                    <a:pt x="9699" y="4564"/>
                  </a:cubicBezTo>
                  <a:cubicBezTo>
                    <a:pt x="9699" y="4608"/>
                    <a:pt x="9708" y="4662"/>
                    <a:pt x="9734" y="4697"/>
                  </a:cubicBezTo>
                  <a:close/>
                  <a:moveTo>
                    <a:pt x="7496" y="3425"/>
                  </a:moveTo>
                  <a:cubicBezTo>
                    <a:pt x="8082" y="3478"/>
                    <a:pt x="8082" y="3478"/>
                    <a:pt x="8082" y="3478"/>
                  </a:cubicBezTo>
                  <a:cubicBezTo>
                    <a:pt x="8082" y="3594"/>
                    <a:pt x="8136" y="3692"/>
                    <a:pt x="8215" y="3754"/>
                  </a:cubicBezTo>
                  <a:lnTo>
                    <a:pt x="7496" y="3425"/>
                  </a:lnTo>
                  <a:close/>
                  <a:moveTo>
                    <a:pt x="8766" y="3372"/>
                  </a:moveTo>
                  <a:cubicBezTo>
                    <a:pt x="9956" y="3647"/>
                    <a:pt x="9956" y="3647"/>
                    <a:pt x="9956" y="3647"/>
                  </a:cubicBezTo>
                  <a:cubicBezTo>
                    <a:pt x="9947" y="3656"/>
                    <a:pt x="9947" y="3656"/>
                    <a:pt x="9947" y="3665"/>
                  </a:cubicBezTo>
                  <a:cubicBezTo>
                    <a:pt x="9947" y="3772"/>
                    <a:pt x="10027" y="3861"/>
                    <a:pt x="10125" y="3897"/>
                  </a:cubicBezTo>
                  <a:cubicBezTo>
                    <a:pt x="10027" y="4297"/>
                    <a:pt x="10027" y="4297"/>
                    <a:pt x="10027" y="4297"/>
                  </a:cubicBezTo>
                  <a:cubicBezTo>
                    <a:pt x="10010" y="4297"/>
                    <a:pt x="9992" y="4288"/>
                    <a:pt x="9974" y="4288"/>
                  </a:cubicBezTo>
                  <a:cubicBezTo>
                    <a:pt x="9867" y="4288"/>
                    <a:pt x="9770" y="4350"/>
                    <a:pt x="9725" y="4448"/>
                  </a:cubicBezTo>
                  <a:cubicBezTo>
                    <a:pt x="8366" y="3825"/>
                    <a:pt x="8366" y="3825"/>
                    <a:pt x="8366" y="3825"/>
                  </a:cubicBezTo>
                  <a:cubicBezTo>
                    <a:pt x="8384" y="3825"/>
                    <a:pt x="8411" y="3825"/>
                    <a:pt x="8429" y="3825"/>
                  </a:cubicBezTo>
                  <a:cubicBezTo>
                    <a:pt x="8624" y="3825"/>
                    <a:pt x="8775" y="3674"/>
                    <a:pt x="8775" y="3478"/>
                  </a:cubicBezTo>
                  <a:cubicBezTo>
                    <a:pt x="8775" y="3443"/>
                    <a:pt x="8775" y="3407"/>
                    <a:pt x="8766" y="3372"/>
                  </a:cubicBezTo>
                  <a:close/>
                  <a:moveTo>
                    <a:pt x="19158" y="7953"/>
                  </a:moveTo>
                  <a:cubicBezTo>
                    <a:pt x="16031" y="7055"/>
                    <a:pt x="16031" y="7055"/>
                    <a:pt x="16031" y="7055"/>
                  </a:cubicBezTo>
                  <a:cubicBezTo>
                    <a:pt x="16031" y="7037"/>
                    <a:pt x="16031" y="7028"/>
                    <a:pt x="16031" y="7010"/>
                  </a:cubicBezTo>
                  <a:cubicBezTo>
                    <a:pt x="16031" y="6992"/>
                    <a:pt x="16031" y="6975"/>
                    <a:pt x="16022" y="6957"/>
                  </a:cubicBezTo>
                  <a:cubicBezTo>
                    <a:pt x="16928" y="6637"/>
                    <a:pt x="16928" y="6637"/>
                    <a:pt x="16928" y="6637"/>
                  </a:cubicBezTo>
                  <a:cubicBezTo>
                    <a:pt x="16973" y="6672"/>
                    <a:pt x="17035" y="6681"/>
                    <a:pt x="17088" y="6681"/>
                  </a:cubicBezTo>
                  <a:cubicBezTo>
                    <a:pt x="17230" y="6681"/>
                    <a:pt x="17355" y="6601"/>
                    <a:pt x="17408" y="6468"/>
                  </a:cubicBezTo>
                  <a:cubicBezTo>
                    <a:pt x="18252" y="6174"/>
                    <a:pt x="18252" y="6174"/>
                    <a:pt x="18252" y="6174"/>
                  </a:cubicBezTo>
                  <a:cubicBezTo>
                    <a:pt x="19273" y="7588"/>
                    <a:pt x="19273" y="7588"/>
                    <a:pt x="19273" y="7588"/>
                  </a:cubicBezTo>
                  <a:cubicBezTo>
                    <a:pt x="19264" y="7588"/>
                    <a:pt x="19264" y="7597"/>
                    <a:pt x="19255" y="7606"/>
                  </a:cubicBezTo>
                  <a:cubicBezTo>
                    <a:pt x="19255" y="7606"/>
                    <a:pt x="19255" y="7606"/>
                    <a:pt x="19255" y="7606"/>
                  </a:cubicBezTo>
                  <a:cubicBezTo>
                    <a:pt x="19166" y="7695"/>
                    <a:pt x="19131" y="7829"/>
                    <a:pt x="19158" y="7953"/>
                  </a:cubicBezTo>
                  <a:close/>
                  <a:moveTo>
                    <a:pt x="4388" y="11022"/>
                  </a:moveTo>
                  <a:cubicBezTo>
                    <a:pt x="4396" y="11049"/>
                    <a:pt x="4423" y="11076"/>
                    <a:pt x="4450" y="11094"/>
                  </a:cubicBezTo>
                  <a:cubicBezTo>
                    <a:pt x="3935" y="12401"/>
                    <a:pt x="3935" y="12401"/>
                    <a:pt x="3935" y="12401"/>
                  </a:cubicBezTo>
                  <a:cubicBezTo>
                    <a:pt x="3917" y="12392"/>
                    <a:pt x="3890" y="12392"/>
                    <a:pt x="3872" y="12392"/>
                  </a:cubicBezTo>
                  <a:cubicBezTo>
                    <a:pt x="3855" y="12392"/>
                    <a:pt x="3846" y="12392"/>
                    <a:pt x="3837" y="12392"/>
                  </a:cubicBezTo>
                  <a:cubicBezTo>
                    <a:pt x="3482" y="10925"/>
                    <a:pt x="3482" y="10925"/>
                    <a:pt x="3482" y="10925"/>
                  </a:cubicBezTo>
                  <a:lnTo>
                    <a:pt x="4388" y="11022"/>
                  </a:lnTo>
                  <a:close/>
                  <a:moveTo>
                    <a:pt x="4503" y="7153"/>
                  </a:moveTo>
                  <a:cubicBezTo>
                    <a:pt x="7496" y="9368"/>
                    <a:pt x="7496" y="9368"/>
                    <a:pt x="7496" y="9368"/>
                  </a:cubicBezTo>
                  <a:cubicBezTo>
                    <a:pt x="7469" y="9412"/>
                    <a:pt x="7461" y="9457"/>
                    <a:pt x="7461" y="9501"/>
                  </a:cubicBezTo>
                  <a:cubicBezTo>
                    <a:pt x="7461" y="9528"/>
                    <a:pt x="7461" y="9555"/>
                    <a:pt x="7469" y="9581"/>
                  </a:cubicBezTo>
                  <a:cubicBezTo>
                    <a:pt x="4681" y="10862"/>
                    <a:pt x="4681" y="10862"/>
                    <a:pt x="4681" y="10862"/>
                  </a:cubicBezTo>
                  <a:cubicBezTo>
                    <a:pt x="4654" y="10818"/>
                    <a:pt x="4610" y="10782"/>
                    <a:pt x="4556" y="10782"/>
                  </a:cubicBezTo>
                  <a:cubicBezTo>
                    <a:pt x="4361" y="7233"/>
                    <a:pt x="4361" y="7233"/>
                    <a:pt x="4361" y="7233"/>
                  </a:cubicBezTo>
                  <a:cubicBezTo>
                    <a:pt x="4414" y="7224"/>
                    <a:pt x="4467" y="7197"/>
                    <a:pt x="4503" y="7153"/>
                  </a:cubicBezTo>
                  <a:close/>
                  <a:moveTo>
                    <a:pt x="10196" y="3897"/>
                  </a:moveTo>
                  <a:cubicBezTo>
                    <a:pt x="10303" y="3897"/>
                    <a:pt x="10400" y="3816"/>
                    <a:pt x="10418" y="3710"/>
                  </a:cubicBezTo>
                  <a:cubicBezTo>
                    <a:pt x="12523" y="3745"/>
                    <a:pt x="12523" y="3745"/>
                    <a:pt x="12523" y="3745"/>
                  </a:cubicBezTo>
                  <a:cubicBezTo>
                    <a:pt x="12523" y="3754"/>
                    <a:pt x="12523" y="3763"/>
                    <a:pt x="12523" y="3763"/>
                  </a:cubicBezTo>
                  <a:cubicBezTo>
                    <a:pt x="10232" y="4493"/>
                    <a:pt x="10232" y="4493"/>
                    <a:pt x="10232" y="4493"/>
                  </a:cubicBezTo>
                  <a:cubicBezTo>
                    <a:pt x="10214" y="4421"/>
                    <a:pt x="10161" y="4359"/>
                    <a:pt x="10098" y="4324"/>
                  </a:cubicBezTo>
                  <a:lnTo>
                    <a:pt x="10196" y="3897"/>
                  </a:lnTo>
                  <a:close/>
                  <a:moveTo>
                    <a:pt x="7594" y="11939"/>
                  </a:moveTo>
                  <a:cubicBezTo>
                    <a:pt x="5968" y="12659"/>
                    <a:pt x="5968" y="12659"/>
                    <a:pt x="5968" y="12659"/>
                  </a:cubicBezTo>
                  <a:cubicBezTo>
                    <a:pt x="5915" y="12570"/>
                    <a:pt x="5826" y="12526"/>
                    <a:pt x="5729" y="12526"/>
                  </a:cubicBezTo>
                  <a:cubicBezTo>
                    <a:pt x="5693" y="12526"/>
                    <a:pt x="5649" y="12535"/>
                    <a:pt x="5613" y="12553"/>
                  </a:cubicBezTo>
                  <a:cubicBezTo>
                    <a:pt x="4645" y="11076"/>
                    <a:pt x="4645" y="11076"/>
                    <a:pt x="4645" y="11076"/>
                  </a:cubicBezTo>
                  <a:cubicBezTo>
                    <a:pt x="4654" y="11067"/>
                    <a:pt x="4672" y="11058"/>
                    <a:pt x="4681" y="11040"/>
                  </a:cubicBezTo>
                  <a:cubicBezTo>
                    <a:pt x="7594" y="11823"/>
                    <a:pt x="7594" y="11823"/>
                    <a:pt x="7594" y="11823"/>
                  </a:cubicBezTo>
                  <a:cubicBezTo>
                    <a:pt x="7594" y="11850"/>
                    <a:pt x="7594" y="11868"/>
                    <a:pt x="7594" y="11885"/>
                  </a:cubicBezTo>
                  <a:cubicBezTo>
                    <a:pt x="7594" y="11903"/>
                    <a:pt x="7594" y="11921"/>
                    <a:pt x="7594" y="11939"/>
                  </a:cubicBezTo>
                  <a:close/>
                  <a:moveTo>
                    <a:pt x="4707" y="10933"/>
                  </a:moveTo>
                  <a:cubicBezTo>
                    <a:pt x="7496" y="9643"/>
                    <a:pt x="7496" y="9643"/>
                    <a:pt x="7496" y="9643"/>
                  </a:cubicBezTo>
                  <a:cubicBezTo>
                    <a:pt x="7549" y="9724"/>
                    <a:pt x="7620" y="9768"/>
                    <a:pt x="7709" y="9777"/>
                  </a:cubicBezTo>
                  <a:cubicBezTo>
                    <a:pt x="7816" y="11618"/>
                    <a:pt x="7816" y="11618"/>
                    <a:pt x="7816" y="11618"/>
                  </a:cubicBezTo>
                  <a:cubicBezTo>
                    <a:pt x="7816" y="11618"/>
                    <a:pt x="7816" y="11618"/>
                    <a:pt x="7816" y="11618"/>
                  </a:cubicBezTo>
                  <a:cubicBezTo>
                    <a:pt x="7727" y="11636"/>
                    <a:pt x="7656" y="11690"/>
                    <a:pt x="7620" y="11761"/>
                  </a:cubicBezTo>
                  <a:cubicBezTo>
                    <a:pt x="4707" y="10978"/>
                    <a:pt x="4707" y="10978"/>
                    <a:pt x="4707" y="10978"/>
                  </a:cubicBezTo>
                  <a:cubicBezTo>
                    <a:pt x="4707" y="10969"/>
                    <a:pt x="4707" y="10960"/>
                    <a:pt x="4707" y="10951"/>
                  </a:cubicBezTo>
                  <a:cubicBezTo>
                    <a:pt x="4707" y="10942"/>
                    <a:pt x="4707" y="10933"/>
                    <a:pt x="4707" y="10933"/>
                  </a:cubicBezTo>
                  <a:close/>
                  <a:moveTo>
                    <a:pt x="14726" y="5907"/>
                  </a:moveTo>
                  <a:cubicBezTo>
                    <a:pt x="10010" y="7330"/>
                    <a:pt x="10010" y="7330"/>
                    <a:pt x="10010" y="7330"/>
                  </a:cubicBezTo>
                  <a:cubicBezTo>
                    <a:pt x="9992" y="7304"/>
                    <a:pt x="9974" y="7268"/>
                    <a:pt x="9938" y="7242"/>
                  </a:cubicBezTo>
                  <a:cubicBezTo>
                    <a:pt x="12647" y="3950"/>
                    <a:pt x="12647" y="3950"/>
                    <a:pt x="12647" y="3950"/>
                  </a:cubicBezTo>
                  <a:cubicBezTo>
                    <a:pt x="12736" y="4012"/>
                    <a:pt x="12869" y="4003"/>
                    <a:pt x="12958" y="3932"/>
                  </a:cubicBezTo>
                  <a:cubicBezTo>
                    <a:pt x="14788" y="5685"/>
                    <a:pt x="14788" y="5685"/>
                    <a:pt x="14788" y="5685"/>
                  </a:cubicBezTo>
                  <a:cubicBezTo>
                    <a:pt x="14743" y="5738"/>
                    <a:pt x="14726" y="5800"/>
                    <a:pt x="14726" y="5863"/>
                  </a:cubicBezTo>
                  <a:cubicBezTo>
                    <a:pt x="14726" y="5880"/>
                    <a:pt x="14726" y="5889"/>
                    <a:pt x="14726" y="5907"/>
                  </a:cubicBezTo>
                  <a:close/>
                  <a:moveTo>
                    <a:pt x="7967" y="9626"/>
                  </a:moveTo>
                  <a:cubicBezTo>
                    <a:pt x="9557" y="10213"/>
                    <a:pt x="9557" y="10213"/>
                    <a:pt x="9557" y="10213"/>
                  </a:cubicBezTo>
                  <a:cubicBezTo>
                    <a:pt x="11821" y="11049"/>
                    <a:pt x="11821" y="11049"/>
                    <a:pt x="11821" y="11049"/>
                  </a:cubicBezTo>
                  <a:cubicBezTo>
                    <a:pt x="11813" y="11067"/>
                    <a:pt x="11813" y="11094"/>
                    <a:pt x="11804" y="11120"/>
                  </a:cubicBezTo>
                  <a:cubicBezTo>
                    <a:pt x="8109" y="11779"/>
                    <a:pt x="8109" y="11779"/>
                    <a:pt x="8109" y="11779"/>
                  </a:cubicBezTo>
                  <a:cubicBezTo>
                    <a:pt x="8073" y="11690"/>
                    <a:pt x="7985" y="11618"/>
                    <a:pt x="7878" y="11610"/>
                  </a:cubicBezTo>
                  <a:cubicBezTo>
                    <a:pt x="7780" y="9768"/>
                    <a:pt x="7780" y="9768"/>
                    <a:pt x="7780" y="9768"/>
                  </a:cubicBezTo>
                  <a:cubicBezTo>
                    <a:pt x="7860" y="9750"/>
                    <a:pt x="7931" y="9706"/>
                    <a:pt x="7967" y="9626"/>
                  </a:cubicBezTo>
                  <a:close/>
                  <a:moveTo>
                    <a:pt x="13313" y="9261"/>
                  </a:moveTo>
                  <a:cubicBezTo>
                    <a:pt x="12186" y="10889"/>
                    <a:pt x="12186" y="10889"/>
                    <a:pt x="12186" y="10889"/>
                  </a:cubicBezTo>
                  <a:cubicBezTo>
                    <a:pt x="12150" y="10880"/>
                    <a:pt x="12114" y="10871"/>
                    <a:pt x="12079" y="10871"/>
                  </a:cubicBezTo>
                  <a:cubicBezTo>
                    <a:pt x="12043" y="10871"/>
                    <a:pt x="12008" y="10871"/>
                    <a:pt x="11981" y="10889"/>
                  </a:cubicBezTo>
                  <a:cubicBezTo>
                    <a:pt x="9912" y="7686"/>
                    <a:pt x="9912" y="7686"/>
                    <a:pt x="9912" y="7686"/>
                  </a:cubicBezTo>
                  <a:cubicBezTo>
                    <a:pt x="9947" y="7669"/>
                    <a:pt x="9974" y="7642"/>
                    <a:pt x="9992" y="7606"/>
                  </a:cubicBezTo>
                  <a:cubicBezTo>
                    <a:pt x="13216" y="8976"/>
                    <a:pt x="13216" y="8976"/>
                    <a:pt x="13216" y="8976"/>
                  </a:cubicBezTo>
                  <a:cubicBezTo>
                    <a:pt x="13234" y="8985"/>
                    <a:pt x="13234" y="8985"/>
                    <a:pt x="13234" y="8985"/>
                  </a:cubicBezTo>
                  <a:cubicBezTo>
                    <a:pt x="13234" y="9012"/>
                    <a:pt x="13225" y="9030"/>
                    <a:pt x="13225" y="9056"/>
                  </a:cubicBezTo>
                  <a:cubicBezTo>
                    <a:pt x="13225" y="9136"/>
                    <a:pt x="13260" y="9208"/>
                    <a:pt x="13313" y="9261"/>
                  </a:cubicBezTo>
                  <a:close/>
                  <a:moveTo>
                    <a:pt x="9850" y="7713"/>
                  </a:moveTo>
                  <a:cubicBezTo>
                    <a:pt x="11919" y="10925"/>
                    <a:pt x="11919" y="10925"/>
                    <a:pt x="11919" y="10925"/>
                  </a:cubicBezTo>
                  <a:cubicBezTo>
                    <a:pt x="11892" y="10942"/>
                    <a:pt x="11875" y="10960"/>
                    <a:pt x="11857" y="10987"/>
                  </a:cubicBezTo>
                  <a:cubicBezTo>
                    <a:pt x="7993" y="9563"/>
                    <a:pt x="7993" y="9563"/>
                    <a:pt x="7993" y="9563"/>
                  </a:cubicBezTo>
                  <a:cubicBezTo>
                    <a:pt x="7993" y="9546"/>
                    <a:pt x="8002" y="9519"/>
                    <a:pt x="8002" y="9501"/>
                  </a:cubicBezTo>
                  <a:cubicBezTo>
                    <a:pt x="8002" y="9439"/>
                    <a:pt x="7976" y="9386"/>
                    <a:pt x="7940" y="9332"/>
                  </a:cubicBezTo>
                  <a:cubicBezTo>
                    <a:pt x="9583" y="7651"/>
                    <a:pt x="9583" y="7651"/>
                    <a:pt x="9583" y="7651"/>
                  </a:cubicBezTo>
                  <a:cubicBezTo>
                    <a:pt x="9654" y="7722"/>
                    <a:pt x="9752" y="7749"/>
                    <a:pt x="9850" y="7713"/>
                  </a:cubicBezTo>
                  <a:close/>
                  <a:moveTo>
                    <a:pt x="14513" y="12250"/>
                  </a:moveTo>
                  <a:cubicBezTo>
                    <a:pt x="14024" y="12010"/>
                    <a:pt x="14024" y="12010"/>
                    <a:pt x="14024" y="12010"/>
                  </a:cubicBezTo>
                  <a:cubicBezTo>
                    <a:pt x="12345" y="11200"/>
                    <a:pt x="12345" y="11200"/>
                    <a:pt x="12345" y="11200"/>
                  </a:cubicBezTo>
                  <a:cubicBezTo>
                    <a:pt x="12345" y="11174"/>
                    <a:pt x="12345" y="11156"/>
                    <a:pt x="12345" y="11138"/>
                  </a:cubicBezTo>
                  <a:cubicBezTo>
                    <a:pt x="12345" y="11058"/>
                    <a:pt x="12310" y="10978"/>
                    <a:pt x="12248" y="10925"/>
                  </a:cubicBezTo>
                  <a:cubicBezTo>
                    <a:pt x="13376" y="9297"/>
                    <a:pt x="13376" y="9297"/>
                    <a:pt x="13376" y="9297"/>
                  </a:cubicBezTo>
                  <a:cubicBezTo>
                    <a:pt x="13429" y="9323"/>
                    <a:pt x="13482" y="9332"/>
                    <a:pt x="13536" y="9323"/>
                  </a:cubicBezTo>
                  <a:cubicBezTo>
                    <a:pt x="14601" y="12170"/>
                    <a:pt x="14601" y="12170"/>
                    <a:pt x="14601" y="12170"/>
                  </a:cubicBezTo>
                  <a:cubicBezTo>
                    <a:pt x="14566" y="12188"/>
                    <a:pt x="14539" y="12214"/>
                    <a:pt x="14513" y="12250"/>
                  </a:cubicBezTo>
                  <a:close/>
                  <a:moveTo>
                    <a:pt x="9885" y="7206"/>
                  </a:moveTo>
                  <a:cubicBezTo>
                    <a:pt x="9850" y="7197"/>
                    <a:pt x="9823" y="7188"/>
                    <a:pt x="9788" y="7188"/>
                  </a:cubicBezTo>
                  <a:cubicBezTo>
                    <a:pt x="10010" y="4831"/>
                    <a:pt x="10010" y="4831"/>
                    <a:pt x="10010" y="4831"/>
                  </a:cubicBezTo>
                  <a:cubicBezTo>
                    <a:pt x="10143" y="4813"/>
                    <a:pt x="10240" y="4697"/>
                    <a:pt x="10240" y="4564"/>
                  </a:cubicBezTo>
                  <a:cubicBezTo>
                    <a:pt x="12541" y="3834"/>
                    <a:pt x="12541" y="3834"/>
                    <a:pt x="12541" y="3834"/>
                  </a:cubicBezTo>
                  <a:cubicBezTo>
                    <a:pt x="12559" y="3861"/>
                    <a:pt x="12567" y="3879"/>
                    <a:pt x="12594" y="3905"/>
                  </a:cubicBezTo>
                  <a:lnTo>
                    <a:pt x="9885" y="7206"/>
                  </a:lnTo>
                  <a:close/>
                  <a:moveTo>
                    <a:pt x="11963" y="11387"/>
                  </a:moveTo>
                  <a:cubicBezTo>
                    <a:pt x="11999" y="11405"/>
                    <a:pt x="12035" y="11414"/>
                    <a:pt x="12079" y="11414"/>
                  </a:cubicBezTo>
                  <a:cubicBezTo>
                    <a:pt x="12186" y="11414"/>
                    <a:pt x="12274" y="11352"/>
                    <a:pt x="12319" y="11263"/>
                  </a:cubicBezTo>
                  <a:cubicBezTo>
                    <a:pt x="14486" y="12312"/>
                    <a:pt x="14486" y="12312"/>
                    <a:pt x="14486" y="12312"/>
                  </a:cubicBezTo>
                  <a:cubicBezTo>
                    <a:pt x="14477" y="12339"/>
                    <a:pt x="14468" y="12366"/>
                    <a:pt x="14468" y="12392"/>
                  </a:cubicBezTo>
                  <a:cubicBezTo>
                    <a:pt x="14468" y="12428"/>
                    <a:pt x="14477" y="12464"/>
                    <a:pt x="14495" y="12499"/>
                  </a:cubicBezTo>
                  <a:cubicBezTo>
                    <a:pt x="12257" y="13780"/>
                    <a:pt x="12257" y="13780"/>
                    <a:pt x="12257" y="13780"/>
                  </a:cubicBezTo>
                  <a:cubicBezTo>
                    <a:pt x="9983" y="15079"/>
                    <a:pt x="9983" y="15079"/>
                    <a:pt x="9983" y="15079"/>
                  </a:cubicBezTo>
                  <a:cubicBezTo>
                    <a:pt x="9974" y="15061"/>
                    <a:pt x="9956" y="15043"/>
                    <a:pt x="9930" y="15026"/>
                  </a:cubicBezTo>
                  <a:lnTo>
                    <a:pt x="11963" y="11387"/>
                  </a:lnTo>
                  <a:close/>
                  <a:moveTo>
                    <a:pt x="14743" y="12126"/>
                  </a:moveTo>
                  <a:cubicBezTo>
                    <a:pt x="14717" y="12126"/>
                    <a:pt x="14699" y="12126"/>
                    <a:pt x="14681" y="12134"/>
                  </a:cubicBezTo>
                  <a:cubicBezTo>
                    <a:pt x="13624" y="9297"/>
                    <a:pt x="13624" y="9297"/>
                    <a:pt x="13624" y="9297"/>
                  </a:cubicBezTo>
                  <a:cubicBezTo>
                    <a:pt x="13687" y="9270"/>
                    <a:pt x="13731" y="9216"/>
                    <a:pt x="13749" y="9154"/>
                  </a:cubicBezTo>
                  <a:cubicBezTo>
                    <a:pt x="17221" y="9884"/>
                    <a:pt x="17221" y="9884"/>
                    <a:pt x="17221" y="9884"/>
                  </a:cubicBezTo>
                  <a:cubicBezTo>
                    <a:pt x="17221" y="9893"/>
                    <a:pt x="17221" y="9901"/>
                    <a:pt x="17221" y="9901"/>
                  </a:cubicBezTo>
                  <a:cubicBezTo>
                    <a:pt x="17221" y="9955"/>
                    <a:pt x="17230" y="9999"/>
                    <a:pt x="17266" y="10044"/>
                  </a:cubicBezTo>
                  <a:cubicBezTo>
                    <a:pt x="14903" y="12179"/>
                    <a:pt x="14903" y="12179"/>
                    <a:pt x="14903" y="12179"/>
                  </a:cubicBezTo>
                  <a:cubicBezTo>
                    <a:pt x="14859" y="12143"/>
                    <a:pt x="14797" y="12126"/>
                    <a:pt x="14743" y="12126"/>
                  </a:cubicBezTo>
                  <a:close/>
                  <a:moveTo>
                    <a:pt x="13580" y="8798"/>
                  </a:moveTo>
                  <a:cubicBezTo>
                    <a:pt x="13456" y="8754"/>
                    <a:pt x="13322" y="8816"/>
                    <a:pt x="13260" y="8923"/>
                  </a:cubicBezTo>
                  <a:cubicBezTo>
                    <a:pt x="10027" y="7544"/>
                    <a:pt x="10027" y="7544"/>
                    <a:pt x="10027" y="7544"/>
                  </a:cubicBezTo>
                  <a:cubicBezTo>
                    <a:pt x="10036" y="7517"/>
                    <a:pt x="10045" y="7491"/>
                    <a:pt x="10045" y="7455"/>
                  </a:cubicBezTo>
                  <a:cubicBezTo>
                    <a:pt x="10045" y="7437"/>
                    <a:pt x="10036" y="7411"/>
                    <a:pt x="10036" y="7402"/>
                  </a:cubicBezTo>
                  <a:cubicBezTo>
                    <a:pt x="14743" y="5969"/>
                    <a:pt x="14743" y="5969"/>
                    <a:pt x="14743" y="5969"/>
                  </a:cubicBezTo>
                  <a:cubicBezTo>
                    <a:pt x="14770" y="6023"/>
                    <a:pt x="14806" y="6067"/>
                    <a:pt x="14859" y="6094"/>
                  </a:cubicBezTo>
                  <a:lnTo>
                    <a:pt x="13580" y="8798"/>
                  </a:lnTo>
                  <a:close/>
                  <a:moveTo>
                    <a:pt x="7203" y="6272"/>
                  </a:moveTo>
                  <a:cubicBezTo>
                    <a:pt x="9512" y="7384"/>
                    <a:pt x="9512" y="7384"/>
                    <a:pt x="9512" y="7384"/>
                  </a:cubicBezTo>
                  <a:cubicBezTo>
                    <a:pt x="9503" y="7411"/>
                    <a:pt x="9503" y="7437"/>
                    <a:pt x="9503" y="7455"/>
                  </a:cubicBezTo>
                  <a:cubicBezTo>
                    <a:pt x="9503" y="7508"/>
                    <a:pt x="9512" y="7553"/>
                    <a:pt x="9539" y="7597"/>
                  </a:cubicBezTo>
                  <a:cubicBezTo>
                    <a:pt x="7896" y="9288"/>
                    <a:pt x="7896" y="9288"/>
                    <a:pt x="7896" y="9288"/>
                  </a:cubicBezTo>
                  <a:cubicBezTo>
                    <a:pt x="7842" y="9252"/>
                    <a:pt x="7789" y="9234"/>
                    <a:pt x="7727" y="9234"/>
                  </a:cubicBezTo>
                  <a:cubicBezTo>
                    <a:pt x="7718" y="9234"/>
                    <a:pt x="7709" y="9234"/>
                    <a:pt x="7700" y="9234"/>
                  </a:cubicBezTo>
                  <a:cubicBezTo>
                    <a:pt x="7070" y="6379"/>
                    <a:pt x="7070" y="6379"/>
                    <a:pt x="7070" y="6379"/>
                  </a:cubicBezTo>
                  <a:cubicBezTo>
                    <a:pt x="7123" y="6361"/>
                    <a:pt x="7167" y="6316"/>
                    <a:pt x="7203" y="6272"/>
                  </a:cubicBezTo>
                  <a:close/>
                  <a:moveTo>
                    <a:pt x="3997" y="12428"/>
                  </a:moveTo>
                  <a:cubicBezTo>
                    <a:pt x="4512" y="11120"/>
                    <a:pt x="4512" y="11120"/>
                    <a:pt x="4512" y="11120"/>
                  </a:cubicBezTo>
                  <a:cubicBezTo>
                    <a:pt x="4538" y="11120"/>
                    <a:pt x="4565" y="11120"/>
                    <a:pt x="4583" y="11111"/>
                  </a:cubicBezTo>
                  <a:cubicBezTo>
                    <a:pt x="5507" y="12517"/>
                    <a:pt x="5507" y="12517"/>
                    <a:pt x="5507" y="12517"/>
                  </a:cubicBezTo>
                  <a:cubicBezTo>
                    <a:pt x="5560" y="12588"/>
                    <a:pt x="5560" y="12588"/>
                    <a:pt x="5560" y="12588"/>
                  </a:cubicBezTo>
                  <a:cubicBezTo>
                    <a:pt x="5507" y="12633"/>
                    <a:pt x="5480" y="12686"/>
                    <a:pt x="5471" y="12739"/>
                  </a:cubicBezTo>
                  <a:cubicBezTo>
                    <a:pt x="4139" y="12650"/>
                    <a:pt x="4139" y="12650"/>
                    <a:pt x="4139" y="12650"/>
                  </a:cubicBezTo>
                  <a:cubicBezTo>
                    <a:pt x="4130" y="12553"/>
                    <a:pt x="4077" y="12472"/>
                    <a:pt x="3997" y="12428"/>
                  </a:cubicBezTo>
                  <a:close/>
                  <a:moveTo>
                    <a:pt x="8136" y="11885"/>
                  </a:moveTo>
                  <a:cubicBezTo>
                    <a:pt x="8136" y="11868"/>
                    <a:pt x="8136" y="11859"/>
                    <a:pt x="8136" y="11850"/>
                  </a:cubicBezTo>
                  <a:cubicBezTo>
                    <a:pt x="11813" y="11191"/>
                    <a:pt x="11813" y="11191"/>
                    <a:pt x="11813" y="11191"/>
                  </a:cubicBezTo>
                  <a:cubicBezTo>
                    <a:pt x="11821" y="11254"/>
                    <a:pt x="11857" y="11307"/>
                    <a:pt x="11901" y="11352"/>
                  </a:cubicBezTo>
                  <a:cubicBezTo>
                    <a:pt x="9876" y="14990"/>
                    <a:pt x="9876" y="14990"/>
                    <a:pt x="9876" y="14990"/>
                  </a:cubicBezTo>
                  <a:cubicBezTo>
                    <a:pt x="9805" y="14963"/>
                    <a:pt x="9734" y="14963"/>
                    <a:pt x="9672" y="14990"/>
                  </a:cubicBezTo>
                  <a:cubicBezTo>
                    <a:pt x="8029" y="12099"/>
                    <a:pt x="8029" y="12099"/>
                    <a:pt x="8029" y="12099"/>
                  </a:cubicBezTo>
                  <a:cubicBezTo>
                    <a:pt x="8100" y="12045"/>
                    <a:pt x="8136" y="11965"/>
                    <a:pt x="8136" y="11885"/>
                  </a:cubicBezTo>
                  <a:close/>
                  <a:moveTo>
                    <a:pt x="17239" y="9813"/>
                  </a:moveTo>
                  <a:cubicBezTo>
                    <a:pt x="13766" y="9083"/>
                    <a:pt x="13766" y="9083"/>
                    <a:pt x="13766" y="9083"/>
                  </a:cubicBezTo>
                  <a:cubicBezTo>
                    <a:pt x="13766" y="9074"/>
                    <a:pt x="13766" y="9065"/>
                    <a:pt x="13766" y="9056"/>
                  </a:cubicBezTo>
                  <a:cubicBezTo>
                    <a:pt x="13766" y="9003"/>
                    <a:pt x="13749" y="8950"/>
                    <a:pt x="13722" y="8905"/>
                  </a:cubicBezTo>
                  <a:cubicBezTo>
                    <a:pt x="15587" y="7215"/>
                    <a:pt x="15587" y="7215"/>
                    <a:pt x="15587" y="7215"/>
                  </a:cubicBezTo>
                  <a:cubicBezTo>
                    <a:pt x="15658" y="7286"/>
                    <a:pt x="15774" y="7304"/>
                    <a:pt x="15871" y="7259"/>
                  </a:cubicBezTo>
                  <a:cubicBezTo>
                    <a:pt x="17328" y="9688"/>
                    <a:pt x="17328" y="9688"/>
                    <a:pt x="17328" y="9688"/>
                  </a:cubicBezTo>
                  <a:cubicBezTo>
                    <a:pt x="17284" y="9724"/>
                    <a:pt x="17257" y="9768"/>
                    <a:pt x="17239" y="9813"/>
                  </a:cubicBezTo>
                  <a:close/>
                  <a:moveTo>
                    <a:pt x="9938" y="4831"/>
                  </a:moveTo>
                  <a:cubicBezTo>
                    <a:pt x="9716" y="7188"/>
                    <a:pt x="9716" y="7188"/>
                    <a:pt x="9716" y="7188"/>
                  </a:cubicBezTo>
                  <a:cubicBezTo>
                    <a:pt x="9637" y="7206"/>
                    <a:pt x="9574" y="7250"/>
                    <a:pt x="9530" y="7322"/>
                  </a:cubicBezTo>
                  <a:cubicBezTo>
                    <a:pt x="7230" y="6210"/>
                    <a:pt x="7230" y="6210"/>
                    <a:pt x="7230" y="6210"/>
                  </a:cubicBezTo>
                  <a:cubicBezTo>
                    <a:pt x="7238" y="6183"/>
                    <a:pt x="7247" y="6147"/>
                    <a:pt x="7247" y="6121"/>
                  </a:cubicBezTo>
                  <a:cubicBezTo>
                    <a:pt x="7247" y="6094"/>
                    <a:pt x="7238" y="6058"/>
                    <a:pt x="7230" y="6032"/>
                  </a:cubicBezTo>
                  <a:cubicBezTo>
                    <a:pt x="9779" y="4751"/>
                    <a:pt x="9779" y="4751"/>
                    <a:pt x="9779" y="4751"/>
                  </a:cubicBezTo>
                  <a:cubicBezTo>
                    <a:pt x="9823" y="4795"/>
                    <a:pt x="9876" y="4822"/>
                    <a:pt x="9938" y="4831"/>
                  </a:cubicBezTo>
                  <a:close/>
                  <a:moveTo>
                    <a:pt x="2851" y="10862"/>
                  </a:moveTo>
                  <a:cubicBezTo>
                    <a:pt x="3411" y="10916"/>
                    <a:pt x="3411" y="10916"/>
                    <a:pt x="3411" y="10916"/>
                  </a:cubicBezTo>
                  <a:cubicBezTo>
                    <a:pt x="3775" y="12410"/>
                    <a:pt x="3775" y="12410"/>
                    <a:pt x="3775" y="12410"/>
                  </a:cubicBezTo>
                  <a:cubicBezTo>
                    <a:pt x="3766" y="12410"/>
                    <a:pt x="3757" y="12419"/>
                    <a:pt x="3739" y="12419"/>
                  </a:cubicBezTo>
                  <a:cubicBezTo>
                    <a:pt x="2718" y="11005"/>
                    <a:pt x="2718" y="11005"/>
                    <a:pt x="2718" y="11005"/>
                  </a:cubicBezTo>
                  <a:cubicBezTo>
                    <a:pt x="2780" y="10969"/>
                    <a:pt x="2824" y="10916"/>
                    <a:pt x="2851" y="10862"/>
                  </a:cubicBezTo>
                  <a:close/>
                  <a:moveTo>
                    <a:pt x="15489" y="7010"/>
                  </a:moveTo>
                  <a:cubicBezTo>
                    <a:pt x="15489" y="7064"/>
                    <a:pt x="15507" y="7117"/>
                    <a:pt x="15543" y="7161"/>
                  </a:cubicBezTo>
                  <a:cubicBezTo>
                    <a:pt x="13678" y="8852"/>
                    <a:pt x="13678" y="8852"/>
                    <a:pt x="13678" y="8852"/>
                  </a:cubicBezTo>
                  <a:cubicBezTo>
                    <a:pt x="13669" y="8843"/>
                    <a:pt x="13651" y="8834"/>
                    <a:pt x="13642" y="8825"/>
                  </a:cubicBezTo>
                  <a:cubicBezTo>
                    <a:pt x="14921" y="6121"/>
                    <a:pt x="14921" y="6121"/>
                    <a:pt x="14921" y="6121"/>
                  </a:cubicBezTo>
                  <a:cubicBezTo>
                    <a:pt x="14992" y="6147"/>
                    <a:pt x="15063" y="6138"/>
                    <a:pt x="15125" y="6103"/>
                  </a:cubicBezTo>
                  <a:cubicBezTo>
                    <a:pt x="15587" y="6806"/>
                    <a:pt x="15587" y="6806"/>
                    <a:pt x="15587" y="6806"/>
                  </a:cubicBezTo>
                  <a:cubicBezTo>
                    <a:pt x="15525" y="6859"/>
                    <a:pt x="15489" y="6930"/>
                    <a:pt x="15489" y="7010"/>
                  </a:cubicBezTo>
                  <a:close/>
                  <a:moveTo>
                    <a:pt x="14841" y="5640"/>
                  </a:moveTo>
                  <a:cubicBezTo>
                    <a:pt x="13003" y="3879"/>
                    <a:pt x="13003" y="3879"/>
                    <a:pt x="13003" y="3879"/>
                  </a:cubicBezTo>
                  <a:cubicBezTo>
                    <a:pt x="13038" y="3834"/>
                    <a:pt x="13056" y="3772"/>
                    <a:pt x="13056" y="3719"/>
                  </a:cubicBezTo>
                  <a:cubicBezTo>
                    <a:pt x="13056" y="3710"/>
                    <a:pt x="13056" y="3692"/>
                    <a:pt x="13056" y="3683"/>
                  </a:cubicBezTo>
                  <a:cubicBezTo>
                    <a:pt x="13074" y="3683"/>
                    <a:pt x="13074" y="3683"/>
                    <a:pt x="13074" y="3683"/>
                  </a:cubicBezTo>
                  <a:cubicBezTo>
                    <a:pt x="13136" y="3772"/>
                    <a:pt x="13242" y="3825"/>
                    <a:pt x="13358" y="3825"/>
                  </a:cubicBezTo>
                  <a:cubicBezTo>
                    <a:pt x="13420" y="3825"/>
                    <a:pt x="13482" y="3808"/>
                    <a:pt x="13544" y="3772"/>
                  </a:cubicBezTo>
                  <a:cubicBezTo>
                    <a:pt x="13615" y="3816"/>
                    <a:pt x="13713" y="3825"/>
                    <a:pt x="13802" y="3781"/>
                  </a:cubicBezTo>
                  <a:cubicBezTo>
                    <a:pt x="14850" y="5640"/>
                    <a:pt x="14850" y="5640"/>
                    <a:pt x="14850" y="5640"/>
                  </a:cubicBezTo>
                  <a:cubicBezTo>
                    <a:pt x="14841" y="5640"/>
                    <a:pt x="14841" y="5640"/>
                    <a:pt x="14841" y="5640"/>
                  </a:cubicBezTo>
                  <a:close/>
                  <a:moveTo>
                    <a:pt x="13012" y="3478"/>
                  </a:moveTo>
                  <a:cubicBezTo>
                    <a:pt x="13012" y="3514"/>
                    <a:pt x="13012" y="3550"/>
                    <a:pt x="13020" y="3585"/>
                  </a:cubicBezTo>
                  <a:cubicBezTo>
                    <a:pt x="12976" y="3496"/>
                    <a:pt x="12887" y="3443"/>
                    <a:pt x="12789" y="3443"/>
                  </a:cubicBezTo>
                  <a:cubicBezTo>
                    <a:pt x="12736" y="3443"/>
                    <a:pt x="12692" y="3461"/>
                    <a:pt x="12647" y="3487"/>
                  </a:cubicBezTo>
                  <a:cubicBezTo>
                    <a:pt x="11697" y="2260"/>
                    <a:pt x="11697" y="2260"/>
                    <a:pt x="11697" y="2260"/>
                  </a:cubicBezTo>
                  <a:cubicBezTo>
                    <a:pt x="11697" y="2260"/>
                    <a:pt x="11706" y="2251"/>
                    <a:pt x="11706" y="2251"/>
                  </a:cubicBezTo>
                  <a:cubicBezTo>
                    <a:pt x="13154" y="3194"/>
                    <a:pt x="13154" y="3194"/>
                    <a:pt x="13154" y="3194"/>
                  </a:cubicBezTo>
                  <a:cubicBezTo>
                    <a:pt x="13065" y="3265"/>
                    <a:pt x="13012" y="3372"/>
                    <a:pt x="13012" y="3478"/>
                  </a:cubicBezTo>
                  <a:close/>
                  <a:moveTo>
                    <a:pt x="11644" y="2304"/>
                  </a:moveTo>
                  <a:cubicBezTo>
                    <a:pt x="12594" y="3523"/>
                    <a:pt x="12594" y="3523"/>
                    <a:pt x="12594" y="3523"/>
                  </a:cubicBezTo>
                  <a:cubicBezTo>
                    <a:pt x="12559" y="3567"/>
                    <a:pt x="12532" y="3621"/>
                    <a:pt x="12523" y="3683"/>
                  </a:cubicBezTo>
                  <a:cubicBezTo>
                    <a:pt x="10427" y="3639"/>
                    <a:pt x="10427" y="3639"/>
                    <a:pt x="10427" y="3639"/>
                  </a:cubicBezTo>
                  <a:cubicBezTo>
                    <a:pt x="10427" y="3603"/>
                    <a:pt x="10409" y="3558"/>
                    <a:pt x="10383" y="3523"/>
                  </a:cubicBezTo>
                  <a:cubicBezTo>
                    <a:pt x="11360" y="2304"/>
                    <a:pt x="11360" y="2304"/>
                    <a:pt x="11360" y="2304"/>
                  </a:cubicBezTo>
                  <a:cubicBezTo>
                    <a:pt x="11439" y="2357"/>
                    <a:pt x="11555" y="2357"/>
                    <a:pt x="11644" y="2304"/>
                  </a:cubicBezTo>
                  <a:close/>
                  <a:moveTo>
                    <a:pt x="3135" y="8434"/>
                  </a:moveTo>
                  <a:cubicBezTo>
                    <a:pt x="3135" y="8371"/>
                    <a:pt x="3109" y="8309"/>
                    <a:pt x="3064" y="8265"/>
                  </a:cubicBezTo>
                  <a:cubicBezTo>
                    <a:pt x="4148" y="7179"/>
                    <a:pt x="4148" y="7179"/>
                    <a:pt x="4148" y="7179"/>
                  </a:cubicBezTo>
                  <a:cubicBezTo>
                    <a:pt x="4192" y="7215"/>
                    <a:pt x="4237" y="7233"/>
                    <a:pt x="4290" y="7242"/>
                  </a:cubicBezTo>
                  <a:cubicBezTo>
                    <a:pt x="4485" y="10782"/>
                    <a:pt x="4485" y="10782"/>
                    <a:pt x="4485" y="10782"/>
                  </a:cubicBezTo>
                  <a:cubicBezTo>
                    <a:pt x="4476" y="10791"/>
                    <a:pt x="4467" y="10791"/>
                    <a:pt x="4459" y="10800"/>
                  </a:cubicBezTo>
                  <a:cubicBezTo>
                    <a:pt x="3029" y="8647"/>
                    <a:pt x="3029" y="8647"/>
                    <a:pt x="3029" y="8647"/>
                  </a:cubicBezTo>
                  <a:cubicBezTo>
                    <a:pt x="3091" y="8594"/>
                    <a:pt x="3135" y="8514"/>
                    <a:pt x="3135" y="8434"/>
                  </a:cubicBezTo>
                  <a:close/>
                  <a:moveTo>
                    <a:pt x="4370" y="10951"/>
                  </a:moveTo>
                  <a:cubicBezTo>
                    <a:pt x="4370" y="10951"/>
                    <a:pt x="4370" y="10951"/>
                    <a:pt x="4370" y="10951"/>
                  </a:cubicBezTo>
                  <a:cubicBezTo>
                    <a:pt x="3464" y="10853"/>
                    <a:pt x="3464" y="10853"/>
                    <a:pt x="3464" y="10853"/>
                  </a:cubicBezTo>
                  <a:cubicBezTo>
                    <a:pt x="2940" y="8692"/>
                    <a:pt x="2940" y="8692"/>
                    <a:pt x="2940" y="8692"/>
                  </a:cubicBezTo>
                  <a:cubicBezTo>
                    <a:pt x="2958" y="8692"/>
                    <a:pt x="2966" y="8683"/>
                    <a:pt x="2975" y="8683"/>
                  </a:cubicBezTo>
                  <a:cubicBezTo>
                    <a:pt x="4405" y="10844"/>
                    <a:pt x="4405" y="10844"/>
                    <a:pt x="4405" y="10844"/>
                  </a:cubicBezTo>
                  <a:cubicBezTo>
                    <a:pt x="4379" y="10871"/>
                    <a:pt x="4370" y="10907"/>
                    <a:pt x="4370" y="10951"/>
                  </a:cubicBezTo>
                  <a:close/>
                  <a:moveTo>
                    <a:pt x="2878" y="10791"/>
                  </a:moveTo>
                  <a:cubicBezTo>
                    <a:pt x="2887" y="10764"/>
                    <a:pt x="2887" y="10738"/>
                    <a:pt x="2887" y="10711"/>
                  </a:cubicBezTo>
                  <a:cubicBezTo>
                    <a:pt x="2887" y="10551"/>
                    <a:pt x="2780" y="10409"/>
                    <a:pt x="2629" y="10373"/>
                  </a:cubicBezTo>
                  <a:cubicBezTo>
                    <a:pt x="2869" y="8709"/>
                    <a:pt x="2869" y="8709"/>
                    <a:pt x="2869" y="8709"/>
                  </a:cubicBezTo>
                  <a:cubicBezTo>
                    <a:pt x="2869" y="8709"/>
                    <a:pt x="2878" y="8709"/>
                    <a:pt x="2878" y="8709"/>
                  </a:cubicBezTo>
                  <a:cubicBezTo>
                    <a:pt x="3393" y="10844"/>
                    <a:pt x="3393" y="10844"/>
                    <a:pt x="3393" y="10844"/>
                  </a:cubicBezTo>
                  <a:lnTo>
                    <a:pt x="2878" y="10791"/>
                  </a:lnTo>
                  <a:close/>
                  <a:moveTo>
                    <a:pt x="4130" y="12713"/>
                  </a:moveTo>
                  <a:cubicBezTo>
                    <a:pt x="5462" y="12811"/>
                    <a:pt x="5462" y="12811"/>
                    <a:pt x="5462" y="12811"/>
                  </a:cubicBezTo>
                  <a:cubicBezTo>
                    <a:pt x="5471" y="12953"/>
                    <a:pt x="5587" y="13069"/>
                    <a:pt x="5729" y="13069"/>
                  </a:cubicBezTo>
                  <a:cubicBezTo>
                    <a:pt x="5746" y="13069"/>
                    <a:pt x="5764" y="13069"/>
                    <a:pt x="5782" y="13060"/>
                  </a:cubicBezTo>
                  <a:cubicBezTo>
                    <a:pt x="6510" y="15399"/>
                    <a:pt x="6510" y="15399"/>
                    <a:pt x="6510" y="15399"/>
                  </a:cubicBezTo>
                  <a:cubicBezTo>
                    <a:pt x="6492" y="15408"/>
                    <a:pt x="6475" y="15417"/>
                    <a:pt x="6466" y="15426"/>
                  </a:cubicBezTo>
                  <a:cubicBezTo>
                    <a:pt x="4077" y="12837"/>
                    <a:pt x="4077" y="12837"/>
                    <a:pt x="4077" y="12837"/>
                  </a:cubicBezTo>
                  <a:cubicBezTo>
                    <a:pt x="4103" y="12802"/>
                    <a:pt x="4121" y="12757"/>
                    <a:pt x="4130" y="12713"/>
                  </a:cubicBezTo>
                  <a:close/>
                  <a:moveTo>
                    <a:pt x="6004" y="12793"/>
                  </a:moveTo>
                  <a:cubicBezTo>
                    <a:pt x="6004" y="12775"/>
                    <a:pt x="5995" y="12748"/>
                    <a:pt x="5995" y="12722"/>
                  </a:cubicBezTo>
                  <a:cubicBezTo>
                    <a:pt x="7620" y="12001"/>
                    <a:pt x="7620" y="12001"/>
                    <a:pt x="7620" y="12001"/>
                  </a:cubicBezTo>
                  <a:cubicBezTo>
                    <a:pt x="7647" y="12054"/>
                    <a:pt x="7691" y="12099"/>
                    <a:pt x="7736" y="12126"/>
                  </a:cubicBezTo>
                  <a:cubicBezTo>
                    <a:pt x="6670" y="15382"/>
                    <a:pt x="6670" y="15382"/>
                    <a:pt x="6670" y="15382"/>
                  </a:cubicBezTo>
                  <a:cubicBezTo>
                    <a:pt x="6652" y="15373"/>
                    <a:pt x="6635" y="15373"/>
                    <a:pt x="6617" y="15373"/>
                  </a:cubicBezTo>
                  <a:cubicBezTo>
                    <a:pt x="6608" y="15373"/>
                    <a:pt x="6590" y="15373"/>
                    <a:pt x="6572" y="15373"/>
                  </a:cubicBezTo>
                  <a:cubicBezTo>
                    <a:pt x="5844" y="13042"/>
                    <a:pt x="5844" y="13042"/>
                    <a:pt x="5844" y="13042"/>
                  </a:cubicBezTo>
                  <a:cubicBezTo>
                    <a:pt x="5942" y="12997"/>
                    <a:pt x="6004" y="12900"/>
                    <a:pt x="6004" y="12793"/>
                  </a:cubicBezTo>
                  <a:close/>
                  <a:moveTo>
                    <a:pt x="7807" y="12152"/>
                  </a:moveTo>
                  <a:cubicBezTo>
                    <a:pt x="7825" y="12152"/>
                    <a:pt x="7842" y="12152"/>
                    <a:pt x="7860" y="12152"/>
                  </a:cubicBezTo>
                  <a:cubicBezTo>
                    <a:pt x="7905" y="12152"/>
                    <a:pt x="7940" y="12143"/>
                    <a:pt x="7976" y="12134"/>
                  </a:cubicBezTo>
                  <a:cubicBezTo>
                    <a:pt x="9610" y="15026"/>
                    <a:pt x="9610" y="15026"/>
                    <a:pt x="9610" y="15026"/>
                  </a:cubicBezTo>
                  <a:cubicBezTo>
                    <a:pt x="9539" y="15079"/>
                    <a:pt x="9503" y="15159"/>
                    <a:pt x="9503" y="15248"/>
                  </a:cubicBezTo>
                  <a:cubicBezTo>
                    <a:pt x="9503" y="15248"/>
                    <a:pt x="9503" y="15248"/>
                    <a:pt x="9503" y="15248"/>
                  </a:cubicBezTo>
                  <a:cubicBezTo>
                    <a:pt x="6883" y="15577"/>
                    <a:pt x="6883" y="15577"/>
                    <a:pt x="6883" y="15577"/>
                  </a:cubicBezTo>
                  <a:cubicBezTo>
                    <a:pt x="6865" y="15497"/>
                    <a:pt x="6812" y="15435"/>
                    <a:pt x="6732" y="15399"/>
                  </a:cubicBezTo>
                  <a:lnTo>
                    <a:pt x="7807" y="12152"/>
                  </a:lnTo>
                  <a:close/>
                  <a:moveTo>
                    <a:pt x="10045" y="15248"/>
                  </a:moveTo>
                  <a:cubicBezTo>
                    <a:pt x="10045" y="15248"/>
                    <a:pt x="10045" y="15248"/>
                    <a:pt x="10045" y="15248"/>
                  </a:cubicBezTo>
                  <a:cubicBezTo>
                    <a:pt x="10045" y="15213"/>
                    <a:pt x="10036" y="15177"/>
                    <a:pt x="10018" y="15141"/>
                  </a:cubicBezTo>
                  <a:cubicBezTo>
                    <a:pt x="14521" y="12561"/>
                    <a:pt x="14521" y="12561"/>
                    <a:pt x="14521" y="12561"/>
                  </a:cubicBezTo>
                  <a:cubicBezTo>
                    <a:pt x="14566" y="12615"/>
                    <a:pt x="14628" y="12650"/>
                    <a:pt x="14690" y="12659"/>
                  </a:cubicBezTo>
                  <a:cubicBezTo>
                    <a:pt x="14539" y="15684"/>
                    <a:pt x="14539" y="15684"/>
                    <a:pt x="14539" y="15684"/>
                  </a:cubicBezTo>
                  <a:cubicBezTo>
                    <a:pt x="14433" y="15693"/>
                    <a:pt x="14335" y="15773"/>
                    <a:pt x="14299" y="15880"/>
                  </a:cubicBezTo>
                  <a:lnTo>
                    <a:pt x="10045" y="15248"/>
                  </a:lnTo>
                  <a:close/>
                  <a:moveTo>
                    <a:pt x="17435" y="6387"/>
                  </a:moveTo>
                  <a:cubicBezTo>
                    <a:pt x="17435" y="6370"/>
                    <a:pt x="17435" y="6352"/>
                    <a:pt x="17435" y="6334"/>
                  </a:cubicBezTo>
                  <a:cubicBezTo>
                    <a:pt x="17435" y="6147"/>
                    <a:pt x="17284" y="5987"/>
                    <a:pt x="17088" y="5987"/>
                  </a:cubicBezTo>
                  <a:cubicBezTo>
                    <a:pt x="16902" y="5987"/>
                    <a:pt x="16742" y="6147"/>
                    <a:pt x="16742" y="6334"/>
                  </a:cubicBezTo>
                  <a:cubicBezTo>
                    <a:pt x="16742" y="6432"/>
                    <a:pt x="16786" y="6530"/>
                    <a:pt x="16857" y="6592"/>
                  </a:cubicBezTo>
                  <a:cubicBezTo>
                    <a:pt x="16005" y="6886"/>
                    <a:pt x="16005" y="6886"/>
                    <a:pt x="16005" y="6886"/>
                  </a:cubicBezTo>
                  <a:cubicBezTo>
                    <a:pt x="15960" y="6797"/>
                    <a:pt x="15863" y="6734"/>
                    <a:pt x="15765" y="6734"/>
                  </a:cubicBezTo>
                  <a:cubicBezTo>
                    <a:pt x="15720" y="6734"/>
                    <a:pt x="15676" y="6752"/>
                    <a:pt x="15640" y="6770"/>
                  </a:cubicBezTo>
                  <a:cubicBezTo>
                    <a:pt x="15179" y="6058"/>
                    <a:pt x="15179" y="6058"/>
                    <a:pt x="15179" y="6058"/>
                  </a:cubicBezTo>
                  <a:cubicBezTo>
                    <a:pt x="15232" y="6014"/>
                    <a:pt x="15259" y="5943"/>
                    <a:pt x="15267" y="5871"/>
                  </a:cubicBezTo>
                  <a:cubicBezTo>
                    <a:pt x="17941" y="5747"/>
                    <a:pt x="17941" y="5747"/>
                    <a:pt x="17941" y="5747"/>
                  </a:cubicBezTo>
                  <a:cubicBezTo>
                    <a:pt x="18216" y="6121"/>
                    <a:pt x="18216" y="6121"/>
                    <a:pt x="18216" y="6121"/>
                  </a:cubicBezTo>
                  <a:lnTo>
                    <a:pt x="17435" y="6387"/>
                  </a:lnTo>
                  <a:close/>
                  <a:moveTo>
                    <a:pt x="10329" y="3470"/>
                  </a:moveTo>
                  <a:cubicBezTo>
                    <a:pt x="10294" y="3443"/>
                    <a:pt x="10240" y="3425"/>
                    <a:pt x="10187" y="3425"/>
                  </a:cubicBezTo>
                  <a:cubicBezTo>
                    <a:pt x="10089" y="3425"/>
                    <a:pt x="10001" y="3487"/>
                    <a:pt x="9965" y="3585"/>
                  </a:cubicBezTo>
                  <a:cubicBezTo>
                    <a:pt x="8864" y="3327"/>
                    <a:pt x="8864" y="3327"/>
                    <a:pt x="8864" y="3327"/>
                  </a:cubicBezTo>
                  <a:cubicBezTo>
                    <a:pt x="11297" y="2251"/>
                    <a:pt x="11297" y="2251"/>
                    <a:pt x="11297" y="2251"/>
                  </a:cubicBezTo>
                  <a:cubicBezTo>
                    <a:pt x="11306" y="2251"/>
                    <a:pt x="11306" y="2260"/>
                    <a:pt x="11306" y="2260"/>
                  </a:cubicBezTo>
                  <a:lnTo>
                    <a:pt x="10329" y="3470"/>
                  </a:lnTo>
                  <a:close/>
                  <a:moveTo>
                    <a:pt x="6972" y="6396"/>
                  </a:moveTo>
                  <a:cubicBezTo>
                    <a:pt x="6981" y="6396"/>
                    <a:pt x="6990" y="6396"/>
                    <a:pt x="6999" y="6387"/>
                  </a:cubicBezTo>
                  <a:cubicBezTo>
                    <a:pt x="7638" y="9252"/>
                    <a:pt x="7638" y="9252"/>
                    <a:pt x="7638" y="9252"/>
                  </a:cubicBezTo>
                  <a:cubicBezTo>
                    <a:pt x="7594" y="9261"/>
                    <a:pt x="7558" y="9288"/>
                    <a:pt x="7532" y="9314"/>
                  </a:cubicBezTo>
                  <a:cubicBezTo>
                    <a:pt x="4547" y="7099"/>
                    <a:pt x="4547" y="7099"/>
                    <a:pt x="4547" y="7099"/>
                  </a:cubicBezTo>
                  <a:cubicBezTo>
                    <a:pt x="4574" y="7055"/>
                    <a:pt x="4583" y="7010"/>
                    <a:pt x="4583" y="6966"/>
                  </a:cubicBezTo>
                  <a:cubicBezTo>
                    <a:pt x="4583" y="6948"/>
                    <a:pt x="4583" y="6930"/>
                    <a:pt x="4574" y="6921"/>
                  </a:cubicBezTo>
                  <a:cubicBezTo>
                    <a:pt x="6732" y="6236"/>
                    <a:pt x="6732" y="6236"/>
                    <a:pt x="6732" y="6236"/>
                  </a:cubicBezTo>
                  <a:cubicBezTo>
                    <a:pt x="6768" y="6334"/>
                    <a:pt x="6865" y="6396"/>
                    <a:pt x="6972" y="6396"/>
                  </a:cubicBezTo>
                  <a:close/>
                  <a:moveTo>
                    <a:pt x="11102" y="17641"/>
                  </a:moveTo>
                  <a:cubicBezTo>
                    <a:pt x="11075" y="17641"/>
                    <a:pt x="11040" y="17650"/>
                    <a:pt x="11013" y="17659"/>
                  </a:cubicBezTo>
                  <a:cubicBezTo>
                    <a:pt x="9921" y="15471"/>
                    <a:pt x="9921" y="15471"/>
                    <a:pt x="9921" y="15471"/>
                  </a:cubicBezTo>
                  <a:cubicBezTo>
                    <a:pt x="9974" y="15435"/>
                    <a:pt x="10018" y="15382"/>
                    <a:pt x="10027" y="15319"/>
                  </a:cubicBezTo>
                  <a:cubicBezTo>
                    <a:pt x="14290" y="15951"/>
                    <a:pt x="14290" y="15951"/>
                    <a:pt x="14290" y="15951"/>
                  </a:cubicBezTo>
                  <a:cubicBezTo>
                    <a:pt x="14290" y="15951"/>
                    <a:pt x="14290" y="15951"/>
                    <a:pt x="14290" y="15960"/>
                  </a:cubicBezTo>
                  <a:cubicBezTo>
                    <a:pt x="14290" y="15986"/>
                    <a:pt x="14299" y="16022"/>
                    <a:pt x="14308" y="16058"/>
                  </a:cubicBezTo>
                  <a:cubicBezTo>
                    <a:pt x="11315" y="17748"/>
                    <a:pt x="11315" y="17748"/>
                    <a:pt x="11315" y="17748"/>
                  </a:cubicBezTo>
                  <a:cubicBezTo>
                    <a:pt x="11271" y="17686"/>
                    <a:pt x="11191" y="17641"/>
                    <a:pt x="11102" y="17641"/>
                  </a:cubicBezTo>
                  <a:close/>
                  <a:moveTo>
                    <a:pt x="17381" y="9652"/>
                  </a:moveTo>
                  <a:cubicBezTo>
                    <a:pt x="15925" y="7224"/>
                    <a:pt x="15925" y="7224"/>
                    <a:pt x="15925" y="7224"/>
                  </a:cubicBezTo>
                  <a:cubicBezTo>
                    <a:pt x="15960" y="7197"/>
                    <a:pt x="15996" y="7161"/>
                    <a:pt x="16013" y="7117"/>
                  </a:cubicBezTo>
                  <a:cubicBezTo>
                    <a:pt x="19193" y="8033"/>
                    <a:pt x="19193" y="8033"/>
                    <a:pt x="19193" y="8033"/>
                  </a:cubicBezTo>
                  <a:cubicBezTo>
                    <a:pt x="19211" y="8069"/>
                    <a:pt x="19229" y="8096"/>
                    <a:pt x="19255" y="8122"/>
                  </a:cubicBezTo>
                  <a:cubicBezTo>
                    <a:pt x="19282" y="8149"/>
                    <a:pt x="19317" y="8176"/>
                    <a:pt x="19362" y="8193"/>
                  </a:cubicBezTo>
                  <a:cubicBezTo>
                    <a:pt x="19371" y="8220"/>
                    <a:pt x="19380" y="8247"/>
                    <a:pt x="19397" y="8273"/>
                  </a:cubicBezTo>
                  <a:cubicBezTo>
                    <a:pt x="17674" y="9706"/>
                    <a:pt x="17674" y="9706"/>
                    <a:pt x="17674" y="9706"/>
                  </a:cubicBezTo>
                  <a:cubicBezTo>
                    <a:pt x="17630" y="9661"/>
                    <a:pt x="17559" y="9635"/>
                    <a:pt x="17488" y="9635"/>
                  </a:cubicBezTo>
                  <a:cubicBezTo>
                    <a:pt x="17452" y="9635"/>
                    <a:pt x="17417" y="9643"/>
                    <a:pt x="17381" y="9652"/>
                  </a:cubicBezTo>
                  <a:close/>
                  <a:moveTo>
                    <a:pt x="15259" y="5809"/>
                  </a:moveTo>
                  <a:cubicBezTo>
                    <a:pt x="15250" y="5783"/>
                    <a:pt x="15250" y="5765"/>
                    <a:pt x="15232" y="5738"/>
                  </a:cubicBezTo>
                  <a:cubicBezTo>
                    <a:pt x="17062" y="4528"/>
                    <a:pt x="17062" y="4528"/>
                    <a:pt x="17062" y="4528"/>
                  </a:cubicBezTo>
                  <a:cubicBezTo>
                    <a:pt x="17896" y="5685"/>
                    <a:pt x="17896" y="5685"/>
                    <a:pt x="17896" y="5685"/>
                  </a:cubicBezTo>
                  <a:lnTo>
                    <a:pt x="15259" y="5809"/>
                  </a:lnTo>
                  <a:close/>
                  <a:moveTo>
                    <a:pt x="11759" y="1984"/>
                  </a:moveTo>
                  <a:cubicBezTo>
                    <a:pt x="11724" y="1877"/>
                    <a:pt x="11617" y="1797"/>
                    <a:pt x="11502" y="1797"/>
                  </a:cubicBezTo>
                  <a:cubicBezTo>
                    <a:pt x="11404" y="1797"/>
                    <a:pt x="11315" y="1850"/>
                    <a:pt x="11271" y="1939"/>
                  </a:cubicBezTo>
                  <a:cubicBezTo>
                    <a:pt x="10747" y="1548"/>
                    <a:pt x="10747" y="1548"/>
                    <a:pt x="10747" y="1548"/>
                  </a:cubicBezTo>
                  <a:cubicBezTo>
                    <a:pt x="10764" y="1521"/>
                    <a:pt x="10773" y="1486"/>
                    <a:pt x="10782" y="1450"/>
                  </a:cubicBezTo>
                  <a:cubicBezTo>
                    <a:pt x="12186" y="1904"/>
                    <a:pt x="12186" y="1904"/>
                    <a:pt x="12186" y="1904"/>
                  </a:cubicBezTo>
                  <a:lnTo>
                    <a:pt x="11759" y="1984"/>
                  </a:lnTo>
                  <a:close/>
                  <a:moveTo>
                    <a:pt x="6706" y="6174"/>
                  </a:moveTo>
                  <a:cubicBezTo>
                    <a:pt x="4556" y="6850"/>
                    <a:pt x="4556" y="6850"/>
                    <a:pt x="4556" y="6850"/>
                  </a:cubicBezTo>
                  <a:cubicBezTo>
                    <a:pt x="4512" y="6752"/>
                    <a:pt x="4423" y="6690"/>
                    <a:pt x="4308" y="6690"/>
                  </a:cubicBezTo>
                  <a:cubicBezTo>
                    <a:pt x="4272" y="6690"/>
                    <a:pt x="4237" y="6699"/>
                    <a:pt x="4201" y="6717"/>
                  </a:cubicBezTo>
                  <a:cubicBezTo>
                    <a:pt x="3393" y="5338"/>
                    <a:pt x="3393" y="5338"/>
                    <a:pt x="3393" y="5338"/>
                  </a:cubicBezTo>
                  <a:cubicBezTo>
                    <a:pt x="3704" y="4911"/>
                    <a:pt x="3704" y="4911"/>
                    <a:pt x="3704" y="4911"/>
                  </a:cubicBezTo>
                  <a:cubicBezTo>
                    <a:pt x="6714" y="6058"/>
                    <a:pt x="6714" y="6058"/>
                    <a:pt x="6714" y="6058"/>
                  </a:cubicBezTo>
                  <a:cubicBezTo>
                    <a:pt x="6706" y="6076"/>
                    <a:pt x="6706" y="6103"/>
                    <a:pt x="6706" y="6121"/>
                  </a:cubicBezTo>
                  <a:cubicBezTo>
                    <a:pt x="6706" y="6138"/>
                    <a:pt x="6706" y="6156"/>
                    <a:pt x="6706" y="6174"/>
                  </a:cubicBezTo>
                  <a:close/>
                  <a:moveTo>
                    <a:pt x="4068" y="6850"/>
                  </a:moveTo>
                  <a:cubicBezTo>
                    <a:pt x="4059" y="6877"/>
                    <a:pt x="4059" y="6877"/>
                    <a:pt x="4059" y="6877"/>
                  </a:cubicBezTo>
                  <a:cubicBezTo>
                    <a:pt x="4041" y="6912"/>
                    <a:pt x="4041" y="6939"/>
                    <a:pt x="4041" y="6966"/>
                  </a:cubicBezTo>
                  <a:cubicBezTo>
                    <a:pt x="4041" y="7028"/>
                    <a:pt x="4059" y="7081"/>
                    <a:pt x="4094" y="7135"/>
                  </a:cubicBezTo>
                  <a:cubicBezTo>
                    <a:pt x="3020" y="8211"/>
                    <a:pt x="3020" y="8211"/>
                    <a:pt x="3020" y="8211"/>
                  </a:cubicBezTo>
                  <a:cubicBezTo>
                    <a:pt x="2993" y="8193"/>
                    <a:pt x="2958" y="8185"/>
                    <a:pt x="2931" y="8176"/>
                  </a:cubicBezTo>
                  <a:cubicBezTo>
                    <a:pt x="3117" y="5711"/>
                    <a:pt x="3117" y="5711"/>
                    <a:pt x="3117" y="5711"/>
                  </a:cubicBezTo>
                  <a:cubicBezTo>
                    <a:pt x="3348" y="5400"/>
                    <a:pt x="3348" y="5400"/>
                    <a:pt x="3348" y="5400"/>
                  </a:cubicBezTo>
                  <a:cubicBezTo>
                    <a:pt x="4148" y="6752"/>
                    <a:pt x="4148" y="6752"/>
                    <a:pt x="4148" y="6752"/>
                  </a:cubicBezTo>
                  <a:cubicBezTo>
                    <a:pt x="4112" y="6779"/>
                    <a:pt x="4086" y="6806"/>
                    <a:pt x="4068" y="6850"/>
                  </a:cubicBezTo>
                  <a:close/>
                  <a:moveTo>
                    <a:pt x="2860" y="8167"/>
                  </a:moveTo>
                  <a:cubicBezTo>
                    <a:pt x="2807" y="8167"/>
                    <a:pt x="2753" y="8176"/>
                    <a:pt x="2709" y="8211"/>
                  </a:cubicBezTo>
                  <a:cubicBezTo>
                    <a:pt x="2682" y="8229"/>
                    <a:pt x="2682" y="8229"/>
                    <a:pt x="2682" y="8229"/>
                  </a:cubicBezTo>
                  <a:cubicBezTo>
                    <a:pt x="2664" y="8247"/>
                    <a:pt x="2656" y="8256"/>
                    <a:pt x="2638" y="8282"/>
                  </a:cubicBezTo>
                  <a:cubicBezTo>
                    <a:pt x="1910" y="7882"/>
                    <a:pt x="1910" y="7882"/>
                    <a:pt x="1910" y="7882"/>
                  </a:cubicBezTo>
                  <a:cubicBezTo>
                    <a:pt x="1963" y="7749"/>
                    <a:pt x="1936" y="7588"/>
                    <a:pt x="1830" y="7491"/>
                  </a:cubicBezTo>
                  <a:cubicBezTo>
                    <a:pt x="3038" y="5818"/>
                    <a:pt x="3038" y="5818"/>
                    <a:pt x="3038" y="5818"/>
                  </a:cubicBezTo>
                  <a:lnTo>
                    <a:pt x="2860" y="8167"/>
                  </a:lnTo>
                  <a:close/>
                  <a:moveTo>
                    <a:pt x="1812" y="13478"/>
                  </a:moveTo>
                  <a:cubicBezTo>
                    <a:pt x="3633" y="12793"/>
                    <a:pt x="3633" y="12793"/>
                    <a:pt x="3633" y="12793"/>
                  </a:cubicBezTo>
                  <a:cubicBezTo>
                    <a:pt x="3659" y="12855"/>
                    <a:pt x="3721" y="12908"/>
                    <a:pt x="3792" y="12926"/>
                  </a:cubicBezTo>
                  <a:cubicBezTo>
                    <a:pt x="3926" y="15444"/>
                    <a:pt x="3926" y="15444"/>
                    <a:pt x="3926" y="15444"/>
                  </a:cubicBezTo>
                  <a:cubicBezTo>
                    <a:pt x="3784" y="15488"/>
                    <a:pt x="3686" y="15622"/>
                    <a:pt x="3686" y="15773"/>
                  </a:cubicBezTo>
                  <a:cubicBezTo>
                    <a:pt x="3686" y="15906"/>
                    <a:pt x="3757" y="16022"/>
                    <a:pt x="3872" y="16084"/>
                  </a:cubicBezTo>
                  <a:cubicBezTo>
                    <a:pt x="3721" y="16618"/>
                    <a:pt x="3721" y="16618"/>
                    <a:pt x="3721" y="16618"/>
                  </a:cubicBezTo>
                  <a:cubicBezTo>
                    <a:pt x="3695" y="16618"/>
                    <a:pt x="3668" y="16609"/>
                    <a:pt x="3650" y="16609"/>
                  </a:cubicBezTo>
                  <a:cubicBezTo>
                    <a:pt x="3633" y="16609"/>
                    <a:pt x="3624" y="16609"/>
                    <a:pt x="3606" y="16618"/>
                  </a:cubicBezTo>
                  <a:cubicBezTo>
                    <a:pt x="1732" y="14029"/>
                    <a:pt x="1732" y="14029"/>
                    <a:pt x="1732" y="14029"/>
                  </a:cubicBezTo>
                  <a:cubicBezTo>
                    <a:pt x="1759" y="14012"/>
                    <a:pt x="1776" y="14003"/>
                    <a:pt x="1794" y="13985"/>
                  </a:cubicBezTo>
                  <a:cubicBezTo>
                    <a:pt x="1936" y="13843"/>
                    <a:pt x="1936" y="13620"/>
                    <a:pt x="1812" y="13478"/>
                  </a:cubicBezTo>
                  <a:close/>
                  <a:moveTo>
                    <a:pt x="9752" y="15515"/>
                  </a:moveTo>
                  <a:cubicBezTo>
                    <a:pt x="9788" y="15515"/>
                    <a:pt x="9823" y="15515"/>
                    <a:pt x="9859" y="15497"/>
                  </a:cubicBezTo>
                  <a:cubicBezTo>
                    <a:pt x="10951" y="17686"/>
                    <a:pt x="10951" y="17686"/>
                    <a:pt x="10951" y="17686"/>
                  </a:cubicBezTo>
                  <a:cubicBezTo>
                    <a:pt x="10871" y="17739"/>
                    <a:pt x="10827" y="17819"/>
                    <a:pt x="10827" y="17917"/>
                  </a:cubicBezTo>
                  <a:cubicBezTo>
                    <a:pt x="10827" y="17961"/>
                    <a:pt x="10844" y="18015"/>
                    <a:pt x="10871" y="18059"/>
                  </a:cubicBezTo>
                  <a:cubicBezTo>
                    <a:pt x="9024" y="19589"/>
                    <a:pt x="9024" y="19589"/>
                    <a:pt x="9024" y="19589"/>
                  </a:cubicBezTo>
                  <a:cubicBezTo>
                    <a:pt x="8997" y="19563"/>
                    <a:pt x="8962" y="19536"/>
                    <a:pt x="8926" y="19527"/>
                  </a:cubicBezTo>
                  <a:lnTo>
                    <a:pt x="9752" y="15515"/>
                  </a:lnTo>
                  <a:close/>
                  <a:moveTo>
                    <a:pt x="14832" y="15969"/>
                  </a:moveTo>
                  <a:cubicBezTo>
                    <a:pt x="14832" y="15969"/>
                    <a:pt x="14832" y="15960"/>
                    <a:pt x="14832" y="15960"/>
                  </a:cubicBezTo>
                  <a:cubicBezTo>
                    <a:pt x="14832" y="15933"/>
                    <a:pt x="14832" y="15915"/>
                    <a:pt x="14823" y="15898"/>
                  </a:cubicBezTo>
                  <a:cubicBezTo>
                    <a:pt x="19095" y="14323"/>
                    <a:pt x="19095" y="14323"/>
                    <a:pt x="19095" y="14323"/>
                  </a:cubicBezTo>
                  <a:cubicBezTo>
                    <a:pt x="17532" y="16476"/>
                    <a:pt x="17532" y="16476"/>
                    <a:pt x="17532" y="16476"/>
                  </a:cubicBezTo>
                  <a:cubicBezTo>
                    <a:pt x="16360" y="16262"/>
                    <a:pt x="16360" y="16262"/>
                    <a:pt x="16360" y="16262"/>
                  </a:cubicBezTo>
                  <a:cubicBezTo>
                    <a:pt x="16360" y="16262"/>
                    <a:pt x="16360" y="16262"/>
                    <a:pt x="16360" y="16262"/>
                  </a:cubicBezTo>
                  <a:lnTo>
                    <a:pt x="14832" y="15969"/>
                  </a:lnTo>
                  <a:close/>
                  <a:moveTo>
                    <a:pt x="17488" y="16538"/>
                  </a:moveTo>
                  <a:cubicBezTo>
                    <a:pt x="16271" y="18219"/>
                    <a:pt x="16271" y="18219"/>
                    <a:pt x="16271" y="18219"/>
                  </a:cubicBezTo>
                  <a:cubicBezTo>
                    <a:pt x="16218" y="18184"/>
                    <a:pt x="16147" y="18166"/>
                    <a:pt x="16085" y="18166"/>
                  </a:cubicBezTo>
                  <a:cubicBezTo>
                    <a:pt x="16031" y="18166"/>
                    <a:pt x="15987" y="18175"/>
                    <a:pt x="15934" y="18202"/>
                  </a:cubicBezTo>
                  <a:cubicBezTo>
                    <a:pt x="14761" y="16138"/>
                    <a:pt x="14761" y="16138"/>
                    <a:pt x="14761" y="16138"/>
                  </a:cubicBezTo>
                  <a:cubicBezTo>
                    <a:pt x="14788" y="16111"/>
                    <a:pt x="14806" y="16075"/>
                    <a:pt x="14823" y="16040"/>
                  </a:cubicBezTo>
                  <a:lnTo>
                    <a:pt x="17488" y="16538"/>
                  </a:lnTo>
                  <a:close/>
                  <a:moveTo>
                    <a:pt x="19158" y="14047"/>
                  </a:moveTo>
                  <a:cubicBezTo>
                    <a:pt x="15001" y="12464"/>
                    <a:pt x="15001" y="12464"/>
                    <a:pt x="15001" y="12464"/>
                  </a:cubicBezTo>
                  <a:cubicBezTo>
                    <a:pt x="15010" y="12437"/>
                    <a:pt x="15010" y="12419"/>
                    <a:pt x="15010" y="12392"/>
                  </a:cubicBezTo>
                  <a:cubicBezTo>
                    <a:pt x="15010" y="12339"/>
                    <a:pt x="14992" y="12286"/>
                    <a:pt x="14965" y="12241"/>
                  </a:cubicBezTo>
                  <a:cubicBezTo>
                    <a:pt x="17319" y="10106"/>
                    <a:pt x="17319" y="10106"/>
                    <a:pt x="17319" y="10106"/>
                  </a:cubicBezTo>
                  <a:cubicBezTo>
                    <a:pt x="17381" y="10168"/>
                    <a:pt x="17479" y="10195"/>
                    <a:pt x="17568" y="10159"/>
                  </a:cubicBezTo>
                  <a:cubicBezTo>
                    <a:pt x="19095" y="13585"/>
                    <a:pt x="19095" y="13585"/>
                    <a:pt x="19095" y="13585"/>
                  </a:cubicBezTo>
                  <a:cubicBezTo>
                    <a:pt x="19184" y="13780"/>
                    <a:pt x="19184" y="13780"/>
                    <a:pt x="19184" y="13780"/>
                  </a:cubicBezTo>
                  <a:cubicBezTo>
                    <a:pt x="19193" y="13825"/>
                    <a:pt x="19220" y="13878"/>
                    <a:pt x="19246" y="13914"/>
                  </a:cubicBezTo>
                  <a:cubicBezTo>
                    <a:pt x="19264" y="13940"/>
                    <a:pt x="19264" y="13940"/>
                    <a:pt x="19264" y="13940"/>
                  </a:cubicBezTo>
                  <a:cubicBezTo>
                    <a:pt x="19220" y="13967"/>
                    <a:pt x="19184" y="14003"/>
                    <a:pt x="19158" y="14047"/>
                  </a:cubicBezTo>
                  <a:close/>
                  <a:moveTo>
                    <a:pt x="19335" y="7544"/>
                  </a:moveTo>
                  <a:cubicBezTo>
                    <a:pt x="18323" y="6147"/>
                    <a:pt x="18323" y="6147"/>
                    <a:pt x="18323" y="6147"/>
                  </a:cubicBezTo>
                  <a:cubicBezTo>
                    <a:pt x="18731" y="6005"/>
                    <a:pt x="18731" y="6005"/>
                    <a:pt x="18731" y="6005"/>
                  </a:cubicBezTo>
                  <a:cubicBezTo>
                    <a:pt x="18793" y="6058"/>
                    <a:pt x="18873" y="6094"/>
                    <a:pt x="18953" y="6094"/>
                  </a:cubicBezTo>
                  <a:cubicBezTo>
                    <a:pt x="18971" y="6094"/>
                    <a:pt x="18989" y="6094"/>
                    <a:pt x="19007" y="6085"/>
                  </a:cubicBezTo>
                  <a:cubicBezTo>
                    <a:pt x="19424" y="7508"/>
                    <a:pt x="19424" y="7508"/>
                    <a:pt x="19424" y="7508"/>
                  </a:cubicBezTo>
                  <a:cubicBezTo>
                    <a:pt x="19388" y="7517"/>
                    <a:pt x="19362" y="7526"/>
                    <a:pt x="19335" y="7544"/>
                  </a:cubicBezTo>
                  <a:close/>
                  <a:moveTo>
                    <a:pt x="15081" y="5605"/>
                  </a:moveTo>
                  <a:cubicBezTo>
                    <a:pt x="15028" y="5587"/>
                    <a:pt x="14965" y="5587"/>
                    <a:pt x="14903" y="5605"/>
                  </a:cubicBezTo>
                  <a:cubicBezTo>
                    <a:pt x="13855" y="3745"/>
                    <a:pt x="13855" y="3745"/>
                    <a:pt x="13855" y="3745"/>
                  </a:cubicBezTo>
                  <a:cubicBezTo>
                    <a:pt x="13917" y="3692"/>
                    <a:pt x="13944" y="3621"/>
                    <a:pt x="13944" y="3541"/>
                  </a:cubicBezTo>
                  <a:cubicBezTo>
                    <a:pt x="13944" y="3487"/>
                    <a:pt x="13926" y="3425"/>
                    <a:pt x="13891" y="3381"/>
                  </a:cubicBezTo>
                  <a:cubicBezTo>
                    <a:pt x="14779" y="2749"/>
                    <a:pt x="14779" y="2749"/>
                    <a:pt x="14779" y="2749"/>
                  </a:cubicBezTo>
                  <a:cubicBezTo>
                    <a:pt x="15632" y="3025"/>
                    <a:pt x="15632" y="3025"/>
                    <a:pt x="15632" y="3025"/>
                  </a:cubicBezTo>
                  <a:cubicBezTo>
                    <a:pt x="15614" y="3140"/>
                    <a:pt x="15658" y="3247"/>
                    <a:pt x="15729" y="3327"/>
                  </a:cubicBezTo>
                  <a:cubicBezTo>
                    <a:pt x="15765" y="3354"/>
                    <a:pt x="15800" y="3381"/>
                    <a:pt x="15845" y="3398"/>
                  </a:cubicBezTo>
                  <a:lnTo>
                    <a:pt x="15081" y="5605"/>
                  </a:lnTo>
                  <a:close/>
                  <a:moveTo>
                    <a:pt x="5302" y="3203"/>
                  </a:moveTo>
                  <a:cubicBezTo>
                    <a:pt x="5915" y="3265"/>
                    <a:pt x="5915" y="3265"/>
                    <a:pt x="5915" y="3265"/>
                  </a:cubicBezTo>
                  <a:cubicBezTo>
                    <a:pt x="6857" y="5880"/>
                    <a:pt x="6857" y="5880"/>
                    <a:pt x="6857" y="5880"/>
                  </a:cubicBezTo>
                  <a:cubicBezTo>
                    <a:pt x="6803" y="5907"/>
                    <a:pt x="6759" y="5943"/>
                    <a:pt x="6732" y="5996"/>
                  </a:cubicBezTo>
                  <a:cubicBezTo>
                    <a:pt x="3748" y="4848"/>
                    <a:pt x="3748" y="4848"/>
                    <a:pt x="3748" y="4848"/>
                  </a:cubicBezTo>
                  <a:cubicBezTo>
                    <a:pt x="4761" y="3452"/>
                    <a:pt x="4761" y="3452"/>
                    <a:pt x="4761" y="3452"/>
                  </a:cubicBezTo>
                  <a:cubicBezTo>
                    <a:pt x="4903" y="3532"/>
                    <a:pt x="5089" y="3514"/>
                    <a:pt x="5205" y="3389"/>
                  </a:cubicBezTo>
                  <a:cubicBezTo>
                    <a:pt x="5258" y="3345"/>
                    <a:pt x="5285" y="3274"/>
                    <a:pt x="5302" y="3203"/>
                  </a:cubicBezTo>
                  <a:close/>
                  <a:moveTo>
                    <a:pt x="3135" y="5578"/>
                  </a:moveTo>
                  <a:cubicBezTo>
                    <a:pt x="3162" y="5133"/>
                    <a:pt x="3162" y="5133"/>
                    <a:pt x="3162" y="5133"/>
                  </a:cubicBezTo>
                  <a:cubicBezTo>
                    <a:pt x="3171" y="5133"/>
                    <a:pt x="3180" y="5133"/>
                    <a:pt x="3188" y="5133"/>
                  </a:cubicBezTo>
                  <a:cubicBezTo>
                    <a:pt x="3304" y="5329"/>
                    <a:pt x="3304" y="5329"/>
                    <a:pt x="3304" y="5329"/>
                  </a:cubicBezTo>
                  <a:lnTo>
                    <a:pt x="3135" y="5578"/>
                  </a:lnTo>
                  <a:close/>
                  <a:moveTo>
                    <a:pt x="3260" y="5115"/>
                  </a:moveTo>
                  <a:cubicBezTo>
                    <a:pt x="3393" y="5080"/>
                    <a:pt x="3482" y="4964"/>
                    <a:pt x="3499" y="4831"/>
                  </a:cubicBezTo>
                  <a:cubicBezTo>
                    <a:pt x="3633" y="4884"/>
                    <a:pt x="3633" y="4884"/>
                    <a:pt x="3633" y="4884"/>
                  </a:cubicBezTo>
                  <a:cubicBezTo>
                    <a:pt x="3348" y="5275"/>
                    <a:pt x="3348" y="5275"/>
                    <a:pt x="3348" y="5275"/>
                  </a:cubicBezTo>
                  <a:lnTo>
                    <a:pt x="3260" y="5115"/>
                  </a:lnTo>
                  <a:close/>
                  <a:moveTo>
                    <a:pt x="1874" y="7944"/>
                  </a:moveTo>
                  <a:cubicBezTo>
                    <a:pt x="2602" y="8345"/>
                    <a:pt x="2602" y="8345"/>
                    <a:pt x="2602" y="8345"/>
                  </a:cubicBezTo>
                  <a:cubicBezTo>
                    <a:pt x="2602" y="8345"/>
                    <a:pt x="2602" y="8354"/>
                    <a:pt x="2602" y="8362"/>
                  </a:cubicBezTo>
                  <a:cubicBezTo>
                    <a:pt x="2593" y="8389"/>
                    <a:pt x="2593" y="8389"/>
                    <a:pt x="2593" y="8389"/>
                  </a:cubicBezTo>
                  <a:cubicBezTo>
                    <a:pt x="2593" y="8398"/>
                    <a:pt x="2593" y="8398"/>
                    <a:pt x="2593" y="8398"/>
                  </a:cubicBezTo>
                  <a:cubicBezTo>
                    <a:pt x="2593" y="8407"/>
                    <a:pt x="2585" y="8425"/>
                    <a:pt x="2585" y="8434"/>
                  </a:cubicBezTo>
                  <a:cubicBezTo>
                    <a:pt x="2585" y="8469"/>
                    <a:pt x="2593" y="8505"/>
                    <a:pt x="2611" y="8540"/>
                  </a:cubicBezTo>
                  <a:cubicBezTo>
                    <a:pt x="2620" y="8567"/>
                    <a:pt x="2620" y="8567"/>
                    <a:pt x="2620" y="8567"/>
                  </a:cubicBezTo>
                  <a:cubicBezTo>
                    <a:pt x="2664" y="8638"/>
                    <a:pt x="2727" y="8683"/>
                    <a:pt x="2798" y="8700"/>
                  </a:cubicBezTo>
                  <a:cubicBezTo>
                    <a:pt x="2558" y="10364"/>
                    <a:pt x="2558" y="10364"/>
                    <a:pt x="2558" y="10364"/>
                  </a:cubicBezTo>
                  <a:cubicBezTo>
                    <a:pt x="2531" y="10364"/>
                    <a:pt x="2505" y="10364"/>
                    <a:pt x="2469" y="10373"/>
                  </a:cubicBezTo>
                  <a:cubicBezTo>
                    <a:pt x="1723" y="8078"/>
                    <a:pt x="1723" y="8078"/>
                    <a:pt x="1723" y="8078"/>
                  </a:cubicBezTo>
                  <a:cubicBezTo>
                    <a:pt x="1767" y="8060"/>
                    <a:pt x="1803" y="8033"/>
                    <a:pt x="1830" y="7998"/>
                  </a:cubicBezTo>
                  <a:cubicBezTo>
                    <a:pt x="1847" y="7989"/>
                    <a:pt x="1865" y="7971"/>
                    <a:pt x="1874" y="7944"/>
                  </a:cubicBezTo>
                  <a:close/>
                  <a:moveTo>
                    <a:pt x="2469" y="11049"/>
                  </a:moveTo>
                  <a:cubicBezTo>
                    <a:pt x="2496" y="11058"/>
                    <a:pt x="2522" y="11058"/>
                    <a:pt x="2540" y="11058"/>
                  </a:cubicBezTo>
                  <a:cubicBezTo>
                    <a:pt x="2576" y="11058"/>
                    <a:pt x="2620" y="11049"/>
                    <a:pt x="2656" y="11040"/>
                  </a:cubicBezTo>
                  <a:cubicBezTo>
                    <a:pt x="3686" y="12464"/>
                    <a:pt x="3686" y="12464"/>
                    <a:pt x="3686" y="12464"/>
                  </a:cubicBezTo>
                  <a:cubicBezTo>
                    <a:pt x="3659" y="12490"/>
                    <a:pt x="3641" y="12517"/>
                    <a:pt x="3624" y="12544"/>
                  </a:cubicBezTo>
                  <a:cubicBezTo>
                    <a:pt x="3615" y="12579"/>
                    <a:pt x="3615" y="12579"/>
                    <a:pt x="3615" y="12579"/>
                  </a:cubicBezTo>
                  <a:cubicBezTo>
                    <a:pt x="3597" y="12606"/>
                    <a:pt x="3597" y="12633"/>
                    <a:pt x="3597" y="12659"/>
                  </a:cubicBezTo>
                  <a:cubicBezTo>
                    <a:pt x="3597" y="12686"/>
                    <a:pt x="3597" y="12704"/>
                    <a:pt x="3606" y="12722"/>
                  </a:cubicBezTo>
                  <a:cubicBezTo>
                    <a:pt x="1750" y="13424"/>
                    <a:pt x="1750" y="13424"/>
                    <a:pt x="1750" y="13424"/>
                  </a:cubicBezTo>
                  <a:cubicBezTo>
                    <a:pt x="1732" y="13415"/>
                    <a:pt x="1705" y="13398"/>
                    <a:pt x="1688" y="13389"/>
                  </a:cubicBezTo>
                  <a:lnTo>
                    <a:pt x="2469" y="11049"/>
                  </a:lnTo>
                  <a:close/>
                  <a:moveTo>
                    <a:pt x="6199" y="18780"/>
                  </a:moveTo>
                  <a:cubicBezTo>
                    <a:pt x="7780" y="19403"/>
                    <a:pt x="7780" y="19403"/>
                    <a:pt x="7780" y="19403"/>
                  </a:cubicBezTo>
                  <a:cubicBezTo>
                    <a:pt x="6102" y="18860"/>
                    <a:pt x="6102" y="18860"/>
                    <a:pt x="6102" y="18860"/>
                  </a:cubicBezTo>
                  <a:cubicBezTo>
                    <a:pt x="6137" y="18842"/>
                    <a:pt x="6173" y="18815"/>
                    <a:pt x="6199" y="18780"/>
                  </a:cubicBezTo>
                  <a:close/>
                  <a:moveTo>
                    <a:pt x="6253" y="18611"/>
                  </a:moveTo>
                  <a:cubicBezTo>
                    <a:pt x="6253" y="18504"/>
                    <a:pt x="6190" y="18406"/>
                    <a:pt x="6093" y="18362"/>
                  </a:cubicBezTo>
                  <a:cubicBezTo>
                    <a:pt x="6599" y="15915"/>
                    <a:pt x="6599" y="15915"/>
                    <a:pt x="6599" y="15915"/>
                  </a:cubicBezTo>
                  <a:cubicBezTo>
                    <a:pt x="6608" y="15915"/>
                    <a:pt x="6608" y="15915"/>
                    <a:pt x="6617" y="15915"/>
                  </a:cubicBezTo>
                  <a:cubicBezTo>
                    <a:pt x="6652" y="15915"/>
                    <a:pt x="6688" y="15906"/>
                    <a:pt x="6714" y="15898"/>
                  </a:cubicBezTo>
                  <a:cubicBezTo>
                    <a:pt x="8677" y="19563"/>
                    <a:pt x="8677" y="19563"/>
                    <a:pt x="8677" y="19563"/>
                  </a:cubicBezTo>
                  <a:cubicBezTo>
                    <a:pt x="8651" y="19589"/>
                    <a:pt x="8624" y="19616"/>
                    <a:pt x="8597" y="19652"/>
                  </a:cubicBezTo>
                  <a:cubicBezTo>
                    <a:pt x="6235" y="18727"/>
                    <a:pt x="6235" y="18727"/>
                    <a:pt x="6235" y="18727"/>
                  </a:cubicBezTo>
                  <a:cubicBezTo>
                    <a:pt x="6253" y="18691"/>
                    <a:pt x="6253" y="18655"/>
                    <a:pt x="6253" y="18611"/>
                  </a:cubicBezTo>
                  <a:close/>
                  <a:moveTo>
                    <a:pt x="6892" y="15640"/>
                  </a:moveTo>
                  <a:cubicBezTo>
                    <a:pt x="6892" y="15640"/>
                    <a:pt x="6892" y="15640"/>
                    <a:pt x="6892" y="15640"/>
                  </a:cubicBezTo>
                  <a:cubicBezTo>
                    <a:pt x="9503" y="15310"/>
                    <a:pt x="9503" y="15310"/>
                    <a:pt x="9503" y="15310"/>
                  </a:cubicBezTo>
                  <a:cubicBezTo>
                    <a:pt x="9530" y="15399"/>
                    <a:pt x="9601" y="15471"/>
                    <a:pt x="9681" y="15497"/>
                  </a:cubicBezTo>
                  <a:cubicBezTo>
                    <a:pt x="8864" y="19509"/>
                    <a:pt x="8864" y="19509"/>
                    <a:pt x="8864" y="19509"/>
                  </a:cubicBezTo>
                  <a:cubicBezTo>
                    <a:pt x="8819" y="19509"/>
                    <a:pt x="8775" y="19518"/>
                    <a:pt x="8739" y="19527"/>
                  </a:cubicBezTo>
                  <a:cubicBezTo>
                    <a:pt x="6777" y="15862"/>
                    <a:pt x="6777" y="15862"/>
                    <a:pt x="6777" y="15862"/>
                  </a:cubicBezTo>
                  <a:cubicBezTo>
                    <a:pt x="6848" y="15817"/>
                    <a:pt x="6892" y="15729"/>
                    <a:pt x="6892" y="15640"/>
                  </a:cubicBezTo>
                  <a:close/>
                  <a:moveTo>
                    <a:pt x="16751" y="3416"/>
                  </a:moveTo>
                  <a:cubicBezTo>
                    <a:pt x="16342" y="3149"/>
                    <a:pt x="16342" y="3149"/>
                    <a:pt x="16342" y="3149"/>
                  </a:cubicBezTo>
                  <a:cubicBezTo>
                    <a:pt x="16342" y="3131"/>
                    <a:pt x="16351" y="3123"/>
                    <a:pt x="16351" y="3114"/>
                  </a:cubicBezTo>
                  <a:lnTo>
                    <a:pt x="16751" y="3416"/>
                  </a:lnTo>
                  <a:close/>
                  <a:moveTo>
                    <a:pt x="15196" y="5685"/>
                  </a:moveTo>
                  <a:cubicBezTo>
                    <a:pt x="15179" y="5667"/>
                    <a:pt x="15161" y="5649"/>
                    <a:pt x="15143" y="5640"/>
                  </a:cubicBezTo>
                  <a:cubicBezTo>
                    <a:pt x="15907" y="3425"/>
                    <a:pt x="15907" y="3425"/>
                    <a:pt x="15907" y="3425"/>
                  </a:cubicBezTo>
                  <a:cubicBezTo>
                    <a:pt x="16013" y="3452"/>
                    <a:pt x="16120" y="3425"/>
                    <a:pt x="16209" y="3354"/>
                  </a:cubicBezTo>
                  <a:cubicBezTo>
                    <a:pt x="17017" y="4475"/>
                    <a:pt x="17017" y="4475"/>
                    <a:pt x="17017" y="4475"/>
                  </a:cubicBezTo>
                  <a:lnTo>
                    <a:pt x="15196" y="5685"/>
                  </a:lnTo>
                  <a:close/>
                  <a:moveTo>
                    <a:pt x="15649" y="2954"/>
                  </a:moveTo>
                  <a:cubicBezTo>
                    <a:pt x="14850" y="2696"/>
                    <a:pt x="14850" y="2696"/>
                    <a:pt x="14850" y="2696"/>
                  </a:cubicBezTo>
                  <a:cubicBezTo>
                    <a:pt x="15223" y="2438"/>
                    <a:pt x="15223" y="2438"/>
                    <a:pt x="15223" y="2438"/>
                  </a:cubicBezTo>
                  <a:cubicBezTo>
                    <a:pt x="15276" y="2464"/>
                    <a:pt x="15347" y="2464"/>
                    <a:pt x="15401" y="2438"/>
                  </a:cubicBezTo>
                  <a:cubicBezTo>
                    <a:pt x="15729" y="2820"/>
                    <a:pt x="15729" y="2820"/>
                    <a:pt x="15729" y="2820"/>
                  </a:cubicBezTo>
                  <a:cubicBezTo>
                    <a:pt x="15694" y="2856"/>
                    <a:pt x="15667" y="2909"/>
                    <a:pt x="15649" y="2954"/>
                  </a:cubicBezTo>
                  <a:close/>
                  <a:moveTo>
                    <a:pt x="13864" y="1966"/>
                  </a:moveTo>
                  <a:cubicBezTo>
                    <a:pt x="13988" y="1966"/>
                    <a:pt x="14095" y="1904"/>
                    <a:pt x="14157" y="1797"/>
                  </a:cubicBezTo>
                  <a:cubicBezTo>
                    <a:pt x="15152" y="2251"/>
                    <a:pt x="15152" y="2251"/>
                    <a:pt x="15152" y="2251"/>
                  </a:cubicBezTo>
                  <a:cubicBezTo>
                    <a:pt x="15143" y="2260"/>
                    <a:pt x="15143" y="2277"/>
                    <a:pt x="15143" y="2286"/>
                  </a:cubicBezTo>
                  <a:cubicBezTo>
                    <a:pt x="15143" y="2322"/>
                    <a:pt x="15161" y="2357"/>
                    <a:pt x="15179" y="2384"/>
                  </a:cubicBezTo>
                  <a:cubicBezTo>
                    <a:pt x="14770" y="2669"/>
                    <a:pt x="14770" y="2669"/>
                    <a:pt x="14770" y="2669"/>
                  </a:cubicBezTo>
                  <a:cubicBezTo>
                    <a:pt x="12461" y="1922"/>
                    <a:pt x="12461" y="1922"/>
                    <a:pt x="12461" y="1922"/>
                  </a:cubicBezTo>
                  <a:cubicBezTo>
                    <a:pt x="13527" y="1717"/>
                    <a:pt x="13527" y="1717"/>
                    <a:pt x="13527" y="1717"/>
                  </a:cubicBezTo>
                  <a:cubicBezTo>
                    <a:pt x="13571" y="1859"/>
                    <a:pt x="13704" y="1966"/>
                    <a:pt x="13864" y="1966"/>
                  </a:cubicBezTo>
                  <a:close/>
                  <a:moveTo>
                    <a:pt x="5968" y="3203"/>
                  </a:moveTo>
                  <a:cubicBezTo>
                    <a:pt x="5951" y="3167"/>
                    <a:pt x="5951" y="3167"/>
                    <a:pt x="5951" y="3167"/>
                  </a:cubicBezTo>
                  <a:cubicBezTo>
                    <a:pt x="5968" y="3167"/>
                    <a:pt x="5977" y="3167"/>
                    <a:pt x="5986" y="3167"/>
                  </a:cubicBezTo>
                  <a:cubicBezTo>
                    <a:pt x="6128" y="3167"/>
                    <a:pt x="6253" y="3087"/>
                    <a:pt x="6306" y="2954"/>
                  </a:cubicBezTo>
                  <a:cubicBezTo>
                    <a:pt x="7096" y="3309"/>
                    <a:pt x="7096" y="3309"/>
                    <a:pt x="7096" y="3309"/>
                  </a:cubicBezTo>
                  <a:lnTo>
                    <a:pt x="5968" y="3203"/>
                  </a:lnTo>
                  <a:close/>
                  <a:moveTo>
                    <a:pt x="3677" y="4822"/>
                  </a:moveTo>
                  <a:cubicBezTo>
                    <a:pt x="3499" y="4759"/>
                    <a:pt x="3499" y="4759"/>
                    <a:pt x="3499" y="4759"/>
                  </a:cubicBezTo>
                  <a:cubicBezTo>
                    <a:pt x="3499" y="4697"/>
                    <a:pt x="3473" y="4635"/>
                    <a:pt x="3437" y="4582"/>
                  </a:cubicBezTo>
                  <a:cubicBezTo>
                    <a:pt x="4698" y="3407"/>
                    <a:pt x="4698" y="3407"/>
                    <a:pt x="4698" y="3407"/>
                  </a:cubicBezTo>
                  <a:lnTo>
                    <a:pt x="3677" y="4822"/>
                  </a:lnTo>
                  <a:close/>
                  <a:moveTo>
                    <a:pt x="10258" y="20310"/>
                  </a:moveTo>
                  <a:cubicBezTo>
                    <a:pt x="9743" y="20114"/>
                    <a:pt x="9743" y="20114"/>
                    <a:pt x="9743" y="20114"/>
                  </a:cubicBezTo>
                  <a:cubicBezTo>
                    <a:pt x="10258" y="20283"/>
                    <a:pt x="10258" y="20283"/>
                    <a:pt x="10258" y="20283"/>
                  </a:cubicBezTo>
                  <a:cubicBezTo>
                    <a:pt x="10258" y="20292"/>
                    <a:pt x="10258" y="20301"/>
                    <a:pt x="10258" y="20310"/>
                  </a:cubicBezTo>
                  <a:close/>
                  <a:moveTo>
                    <a:pt x="10915" y="18113"/>
                  </a:moveTo>
                  <a:cubicBezTo>
                    <a:pt x="10969" y="18157"/>
                    <a:pt x="11031" y="18184"/>
                    <a:pt x="11102" y="18184"/>
                  </a:cubicBezTo>
                  <a:cubicBezTo>
                    <a:pt x="11217" y="18184"/>
                    <a:pt x="11324" y="18104"/>
                    <a:pt x="11360" y="17997"/>
                  </a:cubicBezTo>
                  <a:cubicBezTo>
                    <a:pt x="15720" y="18549"/>
                    <a:pt x="15720" y="18549"/>
                    <a:pt x="15720" y="18549"/>
                  </a:cubicBezTo>
                  <a:cubicBezTo>
                    <a:pt x="15729" y="18566"/>
                    <a:pt x="15729" y="18584"/>
                    <a:pt x="15729" y="18602"/>
                  </a:cubicBezTo>
                  <a:cubicBezTo>
                    <a:pt x="13473" y="19331"/>
                    <a:pt x="13473" y="19331"/>
                    <a:pt x="13473" y="19331"/>
                  </a:cubicBezTo>
                  <a:cubicBezTo>
                    <a:pt x="9104" y="19723"/>
                    <a:pt x="9104" y="19723"/>
                    <a:pt x="9104" y="19723"/>
                  </a:cubicBezTo>
                  <a:cubicBezTo>
                    <a:pt x="9095" y="19696"/>
                    <a:pt x="9086" y="19661"/>
                    <a:pt x="9068" y="19634"/>
                  </a:cubicBezTo>
                  <a:lnTo>
                    <a:pt x="10915" y="18113"/>
                  </a:lnTo>
                  <a:close/>
                  <a:moveTo>
                    <a:pt x="11368" y="17926"/>
                  </a:moveTo>
                  <a:cubicBezTo>
                    <a:pt x="11368" y="17926"/>
                    <a:pt x="11377" y="17917"/>
                    <a:pt x="11377" y="17917"/>
                  </a:cubicBezTo>
                  <a:cubicBezTo>
                    <a:pt x="11377" y="17881"/>
                    <a:pt x="11368" y="17846"/>
                    <a:pt x="11351" y="17810"/>
                  </a:cubicBezTo>
                  <a:cubicBezTo>
                    <a:pt x="14344" y="16120"/>
                    <a:pt x="14344" y="16120"/>
                    <a:pt x="14344" y="16120"/>
                  </a:cubicBezTo>
                  <a:cubicBezTo>
                    <a:pt x="14397" y="16191"/>
                    <a:pt x="14477" y="16227"/>
                    <a:pt x="14566" y="16227"/>
                  </a:cubicBezTo>
                  <a:cubicBezTo>
                    <a:pt x="14619" y="16227"/>
                    <a:pt x="14663" y="16209"/>
                    <a:pt x="14717" y="16182"/>
                  </a:cubicBezTo>
                  <a:cubicBezTo>
                    <a:pt x="15880" y="18228"/>
                    <a:pt x="15880" y="18228"/>
                    <a:pt x="15880" y="18228"/>
                  </a:cubicBezTo>
                  <a:cubicBezTo>
                    <a:pt x="15854" y="18246"/>
                    <a:pt x="15845" y="18255"/>
                    <a:pt x="15827" y="18273"/>
                  </a:cubicBezTo>
                  <a:cubicBezTo>
                    <a:pt x="15774" y="18326"/>
                    <a:pt x="15738" y="18406"/>
                    <a:pt x="15729" y="18486"/>
                  </a:cubicBezTo>
                  <a:lnTo>
                    <a:pt x="11368" y="17926"/>
                  </a:lnTo>
                  <a:close/>
                  <a:moveTo>
                    <a:pt x="17861" y="16841"/>
                  </a:moveTo>
                  <a:cubicBezTo>
                    <a:pt x="16333" y="18255"/>
                    <a:pt x="16333" y="18255"/>
                    <a:pt x="16333" y="18255"/>
                  </a:cubicBezTo>
                  <a:cubicBezTo>
                    <a:pt x="17568" y="16556"/>
                    <a:pt x="17568" y="16556"/>
                    <a:pt x="17568" y="16556"/>
                  </a:cubicBezTo>
                  <a:cubicBezTo>
                    <a:pt x="17799" y="16600"/>
                    <a:pt x="17799" y="16600"/>
                    <a:pt x="17799" y="16600"/>
                  </a:cubicBezTo>
                  <a:cubicBezTo>
                    <a:pt x="17799" y="16609"/>
                    <a:pt x="17790" y="16618"/>
                    <a:pt x="17790" y="16627"/>
                  </a:cubicBezTo>
                  <a:cubicBezTo>
                    <a:pt x="17790" y="16707"/>
                    <a:pt x="17816" y="16778"/>
                    <a:pt x="17861" y="16841"/>
                  </a:cubicBezTo>
                  <a:close/>
                  <a:moveTo>
                    <a:pt x="19193" y="13620"/>
                  </a:moveTo>
                  <a:cubicBezTo>
                    <a:pt x="17630" y="10133"/>
                    <a:pt x="17630" y="10133"/>
                    <a:pt x="17630" y="10133"/>
                  </a:cubicBezTo>
                  <a:cubicBezTo>
                    <a:pt x="17674" y="10106"/>
                    <a:pt x="17701" y="10079"/>
                    <a:pt x="17728" y="10035"/>
                  </a:cubicBezTo>
                  <a:cubicBezTo>
                    <a:pt x="18669" y="10417"/>
                    <a:pt x="18669" y="10417"/>
                    <a:pt x="18669" y="10417"/>
                  </a:cubicBezTo>
                  <a:cubicBezTo>
                    <a:pt x="18687" y="10595"/>
                    <a:pt x="18838" y="10729"/>
                    <a:pt x="19007" y="10729"/>
                  </a:cubicBezTo>
                  <a:cubicBezTo>
                    <a:pt x="19087" y="10729"/>
                    <a:pt x="19166" y="10702"/>
                    <a:pt x="19229" y="10649"/>
                  </a:cubicBezTo>
                  <a:cubicBezTo>
                    <a:pt x="19504" y="10764"/>
                    <a:pt x="19504" y="10764"/>
                    <a:pt x="19504" y="10764"/>
                  </a:cubicBezTo>
                  <a:cubicBezTo>
                    <a:pt x="19504" y="13344"/>
                    <a:pt x="19504" y="13344"/>
                    <a:pt x="19504" y="13344"/>
                  </a:cubicBezTo>
                  <a:cubicBezTo>
                    <a:pt x="19424" y="13353"/>
                    <a:pt x="19344" y="13389"/>
                    <a:pt x="19282" y="13451"/>
                  </a:cubicBezTo>
                  <a:cubicBezTo>
                    <a:pt x="19238" y="13496"/>
                    <a:pt x="19202" y="13558"/>
                    <a:pt x="19193" y="13620"/>
                  </a:cubicBezTo>
                  <a:close/>
                  <a:moveTo>
                    <a:pt x="19353" y="10382"/>
                  </a:moveTo>
                  <a:cubicBezTo>
                    <a:pt x="19353" y="10186"/>
                    <a:pt x="19202" y="10035"/>
                    <a:pt x="19007" y="10035"/>
                  </a:cubicBezTo>
                  <a:cubicBezTo>
                    <a:pt x="18829" y="10035"/>
                    <a:pt x="18687" y="10168"/>
                    <a:pt x="18669" y="10346"/>
                  </a:cubicBezTo>
                  <a:cubicBezTo>
                    <a:pt x="17754" y="9973"/>
                    <a:pt x="17754" y="9973"/>
                    <a:pt x="17754" y="9973"/>
                  </a:cubicBezTo>
                  <a:cubicBezTo>
                    <a:pt x="17763" y="9946"/>
                    <a:pt x="17763" y="9928"/>
                    <a:pt x="17763" y="9901"/>
                  </a:cubicBezTo>
                  <a:cubicBezTo>
                    <a:pt x="17763" y="9848"/>
                    <a:pt x="17745" y="9804"/>
                    <a:pt x="17719" y="9759"/>
                  </a:cubicBezTo>
                  <a:cubicBezTo>
                    <a:pt x="19433" y="8318"/>
                    <a:pt x="19433" y="8318"/>
                    <a:pt x="19433" y="8318"/>
                  </a:cubicBezTo>
                  <a:cubicBezTo>
                    <a:pt x="19460" y="8345"/>
                    <a:pt x="19477" y="8354"/>
                    <a:pt x="19504" y="8371"/>
                  </a:cubicBezTo>
                  <a:cubicBezTo>
                    <a:pt x="19504" y="10684"/>
                    <a:pt x="19504" y="10684"/>
                    <a:pt x="19504" y="10684"/>
                  </a:cubicBezTo>
                  <a:cubicBezTo>
                    <a:pt x="19282" y="10595"/>
                    <a:pt x="19282" y="10595"/>
                    <a:pt x="19282" y="10595"/>
                  </a:cubicBezTo>
                  <a:cubicBezTo>
                    <a:pt x="19326" y="10533"/>
                    <a:pt x="19353" y="10462"/>
                    <a:pt x="19353" y="10382"/>
                  </a:cubicBezTo>
                  <a:close/>
                  <a:moveTo>
                    <a:pt x="18634" y="5649"/>
                  </a:moveTo>
                  <a:cubicBezTo>
                    <a:pt x="17985" y="5676"/>
                    <a:pt x="17985" y="5676"/>
                    <a:pt x="17985" y="5676"/>
                  </a:cubicBezTo>
                  <a:cubicBezTo>
                    <a:pt x="17115" y="4493"/>
                    <a:pt x="17115" y="4493"/>
                    <a:pt x="17115" y="4493"/>
                  </a:cubicBezTo>
                  <a:cubicBezTo>
                    <a:pt x="17550" y="4199"/>
                    <a:pt x="17550" y="4199"/>
                    <a:pt x="17550" y="4199"/>
                  </a:cubicBezTo>
                  <a:cubicBezTo>
                    <a:pt x="17586" y="4243"/>
                    <a:pt x="17639" y="4261"/>
                    <a:pt x="17683" y="4261"/>
                  </a:cubicBezTo>
                  <a:cubicBezTo>
                    <a:pt x="17719" y="4261"/>
                    <a:pt x="17745" y="4252"/>
                    <a:pt x="17772" y="4243"/>
                  </a:cubicBezTo>
                  <a:cubicBezTo>
                    <a:pt x="18722" y="5507"/>
                    <a:pt x="18722" y="5507"/>
                    <a:pt x="18722" y="5507"/>
                  </a:cubicBezTo>
                  <a:cubicBezTo>
                    <a:pt x="18687" y="5551"/>
                    <a:pt x="18651" y="5596"/>
                    <a:pt x="18634" y="5649"/>
                  </a:cubicBezTo>
                  <a:close/>
                  <a:moveTo>
                    <a:pt x="3961" y="17107"/>
                  </a:moveTo>
                  <a:cubicBezTo>
                    <a:pt x="3979" y="17054"/>
                    <a:pt x="3997" y="17010"/>
                    <a:pt x="3997" y="16956"/>
                  </a:cubicBezTo>
                  <a:cubicBezTo>
                    <a:pt x="3997" y="16823"/>
                    <a:pt x="3917" y="16698"/>
                    <a:pt x="3792" y="16645"/>
                  </a:cubicBezTo>
                  <a:cubicBezTo>
                    <a:pt x="3935" y="16111"/>
                    <a:pt x="3935" y="16111"/>
                    <a:pt x="3935" y="16111"/>
                  </a:cubicBezTo>
                  <a:cubicBezTo>
                    <a:pt x="3970" y="16120"/>
                    <a:pt x="3997" y="16129"/>
                    <a:pt x="4032" y="16129"/>
                  </a:cubicBezTo>
                  <a:cubicBezTo>
                    <a:pt x="4210" y="16129"/>
                    <a:pt x="4361" y="15986"/>
                    <a:pt x="4379" y="15809"/>
                  </a:cubicBezTo>
                  <a:cubicBezTo>
                    <a:pt x="6395" y="15791"/>
                    <a:pt x="6395" y="15791"/>
                    <a:pt x="6395" y="15791"/>
                  </a:cubicBezTo>
                  <a:cubicBezTo>
                    <a:pt x="6421" y="15844"/>
                    <a:pt x="6475" y="15880"/>
                    <a:pt x="6537" y="15898"/>
                  </a:cubicBezTo>
                  <a:cubicBezTo>
                    <a:pt x="6031" y="18344"/>
                    <a:pt x="6031" y="18344"/>
                    <a:pt x="6031" y="18344"/>
                  </a:cubicBezTo>
                  <a:cubicBezTo>
                    <a:pt x="6013" y="18344"/>
                    <a:pt x="6004" y="18344"/>
                    <a:pt x="5986" y="18344"/>
                  </a:cubicBezTo>
                  <a:cubicBezTo>
                    <a:pt x="5871" y="18344"/>
                    <a:pt x="5755" y="18424"/>
                    <a:pt x="5729" y="18540"/>
                  </a:cubicBezTo>
                  <a:cubicBezTo>
                    <a:pt x="5720" y="18575"/>
                    <a:pt x="5720" y="18575"/>
                    <a:pt x="5720" y="18575"/>
                  </a:cubicBezTo>
                  <a:cubicBezTo>
                    <a:pt x="5720" y="18584"/>
                    <a:pt x="5711" y="18602"/>
                    <a:pt x="5711" y="18611"/>
                  </a:cubicBezTo>
                  <a:cubicBezTo>
                    <a:pt x="5711" y="18638"/>
                    <a:pt x="5720" y="18655"/>
                    <a:pt x="5729" y="18682"/>
                  </a:cubicBezTo>
                  <a:cubicBezTo>
                    <a:pt x="5738" y="18718"/>
                    <a:pt x="5738" y="18718"/>
                    <a:pt x="5738" y="18718"/>
                  </a:cubicBezTo>
                  <a:cubicBezTo>
                    <a:pt x="5738" y="18727"/>
                    <a:pt x="5746" y="18735"/>
                    <a:pt x="5746" y="18744"/>
                  </a:cubicBezTo>
                  <a:cubicBezTo>
                    <a:pt x="5347" y="18611"/>
                    <a:pt x="5347" y="18611"/>
                    <a:pt x="5347" y="18611"/>
                  </a:cubicBezTo>
                  <a:cubicBezTo>
                    <a:pt x="5356" y="18495"/>
                    <a:pt x="5320" y="18388"/>
                    <a:pt x="5240" y="18300"/>
                  </a:cubicBezTo>
                  <a:cubicBezTo>
                    <a:pt x="5125" y="18184"/>
                    <a:pt x="4938" y="18166"/>
                    <a:pt x="4796" y="18255"/>
                  </a:cubicBezTo>
                  <a:lnTo>
                    <a:pt x="3961" y="17107"/>
                  </a:lnTo>
                  <a:close/>
                  <a:moveTo>
                    <a:pt x="19575" y="10791"/>
                  </a:moveTo>
                  <a:cubicBezTo>
                    <a:pt x="19824" y="10889"/>
                    <a:pt x="19824" y="10889"/>
                    <a:pt x="19824" y="10889"/>
                  </a:cubicBezTo>
                  <a:cubicBezTo>
                    <a:pt x="19797" y="10933"/>
                    <a:pt x="19788" y="10987"/>
                    <a:pt x="19788" y="11040"/>
                  </a:cubicBezTo>
                  <a:cubicBezTo>
                    <a:pt x="19788" y="11174"/>
                    <a:pt x="19868" y="11298"/>
                    <a:pt x="19992" y="11360"/>
                  </a:cubicBezTo>
                  <a:cubicBezTo>
                    <a:pt x="19575" y="13220"/>
                    <a:pt x="19575" y="13220"/>
                    <a:pt x="19575" y="13220"/>
                  </a:cubicBezTo>
                  <a:lnTo>
                    <a:pt x="19575" y="10791"/>
                  </a:lnTo>
                  <a:close/>
                  <a:moveTo>
                    <a:pt x="19575" y="10720"/>
                  </a:moveTo>
                  <a:cubicBezTo>
                    <a:pt x="19575" y="8389"/>
                    <a:pt x="19575" y="8389"/>
                    <a:pt x="19575" y="8389"/>
                  </a:cubicBezTo>
                  <a:cubicBezTo>
                    <a:pt x="19602" y="8398"/>
                    <a:pt x="19619" y="8398"/>
                    <a:pt x="19637" y="8398"/>
                  </a:cubicBezTo>
                  <a:cubicBezTo>
                    <a:pt x="20028" y="10711"/>
                    <a:pt x="20028" y="10711"/>
                    <a:pt x="20028" y="10711"/>
                  </a:cubicBezTo>
                  <a:cubicBezTo>
                    <a:pt x="19957" y="10729"/>
                    <a:pt x="19895" y="10773"/>
                    <a:pt x="19850" y="10827"/>
                  </a:cubicBezTo>
                  <a:lnTo>
                    <a:pt x="19575" y="10720"/>
                  </a:lnTo>
                  <a:close/>
                  <a:moveTo>
                    <a:pt x="20099" y="10693"/>
                  </a:moveTo>
                  <a:cubicBezTo>
                    <a:pt x="19699" y="8380"/>
                    <a:pt x="19699" y="8380"/>
                    <a:pt x="19699" y="8380"/>
                  </a:cubicBezTo>
                  <a:cubicBezTo>
                    <a:pt x="19815" y="8345"/>
                    <a:pt x="19895" y="8247"/>
                    <a:pt x="19895" y="8122"/>
                  </a:cubicBezTo>
                  <a:cubicBezTo>
                    <a:pt x="19895" y="8104"/>
                    <a:pt x="19895" y="8087"/>
                    <a:pt x="19886" y="8069"/>
                  </a:cubicBezTo>
                  <a:cubicBezTo>
                    <a:pt x="19886" y="8060"/>
                    <a:pt x="19886" y="8060"/>
                    <a:pt x="19886" y="8060"/>
                  </a:cubicBezTo>
                  <a:cubicBezTo>
                    <a:pt x="19833" y="8015"/>
                    <a:pt x="19833" y="8015"/>
                    <a:pt x="19833" y="8015"/>
                  </a:cubicBezTo>
                  <a:cubicBezTo>
                    <a:pt x="19904" y="7882"/>
                    <a:pt x="19877" y="7713"/>
                    <a:pt x="19770" y="7606"/>
                  </a:cubicBezTo>
                  <a:cubicBezTo>
                    <a:pt x="19735" y="7580"/>
                    <a:pt x="19708" y="7553"/>
                    <a:pt x="19664" y="7535"/>
                  </a:cubicBezTo>
                  <a:cubicBezTo>
                    <a:pt x="20046" y="6343"/>
                    <a:pt x="20046" y="6343"/>
                    <a:pt x="20046" y="6343"/>
                  </a:cubicBezTo>
                  <a:cubicBezTo>
                    <a:pt x="20063" y="6343"/>
                    <a:pt x="20081" y="6352"/>
                    <a:pt x="20099" y="6352"/>
                  </a:cubicBezTo>
                  <a:lnTo>
                    <a:pt x="20099" y="10693"/>
                  </a:lnTo>
                  <a:close/>
                  <a:moveTo>
                    <a:pt x="15783" y="2776"/>
                  </a:moveTo>
                  <a:cubicBezTo>
                    <a:pt x="15561" y="2518"/>
                    <a:pt x="15561" y="2518"/>
                    <a:pt x="15561" y="2518"/>
                  </a:cubicBezTo>
                  <a:cubicBezTo>
                    <a:pt x="15854" y="2731"/>
                    <a:pt x="15854" y="2731"/>
                    <a:pt x="15854" y="2731"/>
                  </a:cubicBezTo>
                  <a:cubicBezTo>
                    <a:pt x="15827" y="2749"/>
                    <a:pt x="15800" y="2758"/>
                    <a:pt x="15783" y="2776"/>
                  </a:cubicBezTo>
                  <a:close/>
                  <a:moveTo>
                    <a:pt x="10685" y="1619"/>
                  </a:moveTo>
                  <a:cubicBezTo>
                    <a:pt x="10693" y="1619"/>
                    <a:pt x="10693" y="1610"/>
                    <a:pt x="10702" y="1610"/>
                  </a:cubicBezTo>
                  <a:cubicBezTo>
                    <a:pt x="11235" y="2002"/>
                    <a:pt x="11235" y="2002"/>
                    <a:pt x="11235" y="2002"/>
                  </a:cubicBezTo>
                  <a:cubicBezTo>
                    <a:pt x="11235" y="2028"/>
                    <a:pt x="11226" y="2046"/>
                    <a:pt x="11226" y="2073"/>
                  </a:cubicBezTo>
                  <a:cubicBezTo>
                    <a:pt x="11226" y="2117"/>
                    <a:pt x="11244" y="2153"/>
                    <a:pt x="11262" y="2188"/>
                  </a:cubicBezTo>
                  <a:cubicBezTo>
                    <a:pt x="8748" y="3300"/>
                    <a:pt x="8748" y="3300"/>
                    <a:pt x="8748" y="3300"/>
                  </a:cubicBezTo>
                  <a:cubicBezTo>
                    <a:pt x="8722" y="3300"/>
                    <a:pt x="8722" y="3300"/>
                    <a:pt x="8722" y="3300"/>
                  </a:cubicBezTo>
                  <a:cubicBezTo>
                    <a:pt x="8660" y="3194"/>
                    <a:pt x="8553" y="3131"/>
                    <a:pt x="8429" y="3131"/>
                  </a:cubicBezTo>
                  <a:cubicBezTo>
                    <a:pt x="8366" y="3131"/>
                    <a:pt x="8304" y="3149"/>
                    <a:pt x="8242" y="3185"/>
                  </a:cubicBezTo>
                  <a:cubicBezTo>
                    <a:pt x="6324" y="2749"/>
                    <a:pt x="6324" y="2749"/>
                    <a:pt x="6324" y="2749"/>
                  </a:cubicBezTo>
                  <a:cubicBezTo>
                    <a:pt x="6324" y="2740"/>
                    <a:pt x="6324" y="2740"/>
                    <a:pt x="6324" y="2731"/>
                  </a:cubicBezTo>
                  <a:cubicBezTo>
                    <a:pt x="10098" y="1503"/>
                    <a:pt x="10098" y="1503"/>
                    <a:pt x="10098" y="1503"/>
                  </a:cubicBezTo>
                  <a:cubicBezTo>
                    <a:pt x="10116" y="1548"/>
                    <a:pt x="10143" y="1584"/>
                    <a:pt x="10178" y="1619"/>
                  </a:cubicBezTo>
                  <a:cubicBezTo>
                    <a:pt x="10320" y="1761"/>
                    <a:pt x="10551" y="1761"/>
                    <a:pt x="10685" y="1619"/>
                  </a:cubicBezTo>
                  <a:close/>
                  <a:moveTo>
                    <a:pt x="1528" y="10008"/>
                  </a:moveTo>
                  <a:cubicBezTo>
                    <a:pt x="2247" y="10533"/>
                    <a:pt x="2247" y="10533"/>
                    <a:pt x="2247" y="10533"/>
                  </a:cubicBezTo>
                  <a:cubicBezTo>
                    <a:pt x="2212" y="10586"/>
                    <a:pt x="2194" y="10649"/>
                    <a:pt x="2194" y="10711"/>
                  </a:cubicBezTo>
                  <a:cubicBezTo>
                    <a:pt x="2194" y="10844"/>
                    <a:pt x="2274" y="10969"/>
                    <a:pt x="2398" y="11022"/>
                  </a:cubicBezTo>
                  <a:cubicBezTo>
                    <a:pt x="1625" y="13371"/>
                    <a:pt x="1625" y="13371"/>
                    <a:pt x="1625" y="13371"/>
                  </a:cubicBezTo>
                  <a:cubicBezTo>
                    <a:pt x="1590" y="13362"/>
                    <a:pt x="1563" y="13362"/>
                    <a:pt x="1537" y="13362"/>
                  </a:cubicBezTo>
                  <a:cubicBezTo>
                    <a:pt x="1537" y="13362"/>
                    <a:pt x="1537" y="13362"/>
                    <a:pt x="1528" y="13362"/>
                  </a:cubicBezTo>
                  <a:lnTo>
                    <a:pt x="1528" y="10008"/>
                  </a:lnTo>
                  <a:close/>
                  <a:moveTo>
                    <a:pt x="10365" y="20043"/>
                  </a:moveTo>
                  <a:cubicBezTo>
                    <a:pt x="10320" y="20088"/>
                    <a:pt x="10285" y="20150"/>
                    <a:pt x="10267" y="20212"/>
                  </a:cubicBezTo>
                  <a:cubicBezTo>
                    <a:pt x="9104" y="19839"/>
                    <a:pt x="9104" y="19839"/>
                    <a:pt x="9104" y="19839"/>
                  </a:cubicBezTo>
                  <a:cubicBezTo>
                    <a:pt x="9104" y="19821"/>
                    <a:pt x="9113" y="19803"/>
                    <a:pt x="9113" y="19794"/>
                  </a:cubicBezTo>
                  <a:cubicBezTo>
                    <a:pt x="13189" y="19429"/>
                    <a:pt x="13189" y="19429"/>
                    <a:pt x="13189" y="19429"/>
                  </a:cubicBezTo>
                  <a:cubicBezTo>
                    <a:pt x="10951" y="20159"/>
                    <a:pt x="10951" y="20159"/>
                    <a:pt x="10951" y="20159"/>
                  </a:cubicBezTo>
                  <a:cubicBezTo>
                    <a:pt x="10933" y="20114"/>
                    <a:pt x="10907" y="20070"/>
                    <a:pt x="10880" y="20043"/>
                  </a:cubicBezTo>
                  <a:cubicBezTo>
                    <a:pt x="10809" y="19972"/>
                    <a:pt x="10720" y="19936"/>
                    <a:pt x="10622" y="19936"/>
                  </a:cubicBezTo>
                  <a:cubicBezTo>
                    <a:pt x="10622" y="19936"/>
                    <a:pt x="10622" y="19936"/>
                    <a:pt x="10622" y="19936"/>
                  </a:cubicBezTo>
                  <a:cubicBezTo>
                    <a:pt x="10525" y="19936"/>
                    <a:pt x="10436" y="19972"/>
                    <a:pt x="10365" y="20043"/>
                  </a:cubicBezTo>
                  <a:close/>
                  <a:moveTo>
                    <a:pt x="13793" y="19305"/>
                  </a:moveTo>
                  <a:cubicBezTo>
                    <a:pt x="15747" y="18664"/>
                    <a:pt x="15747" y="18664"/>
                    <a:pt x="15747" y="18664"/>
                  </a:cubicBezTo>
                  <a:cubicBezTo>
                    <a:pt x="15756" y="18691"/>
                    <a:pt x="15774" y="18709"/>
                    <a:pt x="15783" y="18727"/>
                  </a:cubicBezTo>
                  <a:cubicBezTo>
                    <a:pt x="15401" y="19002"/>
                    <a:pt x="15401" y="19002"/>
                    <a:pt x="15401" y="19002"/>
                  </a:cubicBezTo>
                  <a:cubicBezTo>
                    <a:pt x="15338" y="18931"/>
                    <a:pt x="15241" y="18887"/>
                    <a:pt x="15143" y="18887"/>
                  </a:cubicBezTo>
                  <a:cubicBezTo>
                    <a:pt x="14965" y="18887"/>
                    <a:pt x="14814" y="19029"/>
                    <a:pt x="14806" y="19216"/>
                  </a:cubicBezTo>
                  <a:lnTo>
                    <a:pt x="13793" y="19305"/>
                  </a:lnTo>
                  <a:close/>
                  <a:moveTo>
                    <a:pt x="17808" y="16529"/>
                  </a:moveTo>
                  <a:cubicBezTo>
                    <a:pt x="17612" y="16494"/>
                    <a:pt x="17612" y="16494"/>
                    <a:pt x="17612" y="16494"/>
                  </a:cubicBezTo>
                  <a:cubicBezTo>
                    <a:pt x="19175" y="14332"/>
                    <a:pt x="19175" y="14332"/>
                    <a:pt x="19175" y="14332"/>
                  </a:cubicBezTo>
                  <a:cubicBezTo>
                    <a:pt x="19193" y="14358"/>
                    <a:pt x="19220" y="14376"/>
                    <a:pt x="19246" y="14394"/>
                  </a:cubicBezTo>
                  <a:cubicBezTo>
                    <a:pt x="18243" y="16298"/>
                    <a:pt x="18243" y="16298"/>
                    <a:pt x="18243" y="16298"/>
                  </a:cubicBezTo>
                  <a:cubicBezTo>
                    <a:pt x="18207" y="16289"/>
                    <a:pt x="18172" y="16280"/>
                    <a:pt x="18145" y="16280"/>
                  </a:cubicBezTo>
                  <a:cubicBezTo>
                    <a:pt x="17985" y="16280"/>
                    <a:pt x="17852" y="16387"/>
                    <a:pt x="17808" y="16529"/>
                  </a:cubicBezTo>
                  <a:close/>
                  <a:moveTo>
                    <a:pt x="19371" y="14447"/>
                  </a:moveTo>
                  <a:cubicBezTo>
                    <a:pt x="19380" y="14447"/>
                    <a:pt x="19388" y="14447"/>
                    <a:pt x="19397" y="14447"/>
                  </a:cubicBezTo>
                  <a:cubicBezTo>
                    <a:pt x="19451" y="14447"/>
                    <a:pt x="19504" y="14430"/>
                    <a:pt x="19548" y="14403"/>
                  </a:cubicBezTo>
                  <a:cubicBezTo>
                    <a:pt x="19557" y="14394"/>
                    <a:pt x="19557" y="14394"/>
                    <a:pt x="19557" y="14394"/>
                  </a:cubicBezTo>
                  <a:cubicBezTo>
                    <a:pt x="19557" y="14394"/>
                    <a:pt x="19557" y="14394"/>
                    <a:pt x="19557" y="14394"/>
                  </a:cubicBezTo>
                  <a:cubicBezTo>
                    <a:pt x="19593" y="14314"/>
                    <a:pt x="19628" y="14234"/>
                    <a:pt x="19664" y="14127"/>
                  </a:cubicBezTo>
                  <a:cubicBezTo>
                    <a:pt x="19664" y="14118"/>
                    <a:pt x="19664" y="14118"/>
                    <a:pt x="19664" y="14118"/>
                  </a:cubicBezTo>
                  <a:cubicBezTo>
                    <a:pt x="19664" y="14118"/>
                    <a:pt x="19664" y="14118"/>
                    <a:pt x="19664" y="14118"/>
                  </a:cubicBezTo>
                  <a:cubicBezTo>
                    <a:pt x="19664" y="14092"/>
                    <a:pt x="19655" y="14074"/>
                    <a:pt x="19637" y="14056"/>
                  </a:cubicBezTo>
                  <a:cubicBezTo>
                    <a:pt x="19699" y="14038"/>
                    <a:pt x="19753" y="14003"/>
                    <a:pt x="19797" y="13958"/>
                  </a:cubicBezTo>
                  <a:cubicBezTo>
                    <a:pt x="19904" y="13851"/>
                    <a:pt x="19939" y="13691"/>
                    <a:pt x="19868" y="13549"/>
                  </a:cubicBezTo>
                  <a:cubicBezTo>
                    <a:pt x="20925" y="12748"/>
                    <a:pt x="20925" y="12748"/>
                    <a:pt x="20925" y="12748"/>
                  </a:cubicBezTo>
                  <a:cubicBezTo>
                    <a:pt x="20943" y="12766"/>
                    <a:pt x="20961" y="12775"/>
                    <a:pt x="20978" y="12784"/>
                  </a:cubicBezTo>
                  <a:cubicBezTo>
                    <a:pt x="18447" y="17766"/>
                    <a:pt x="18447" y="17766"/>
                    <a:pt x="18447" y="17766"/>
                  </a:cubicBezTo>
                  <a:cubicBezTo>
                    <a:pt x="18447" y="17766"/>
                    <a:pt x="18438" y="17766"/>
                    <a:pt x="18438" y="17757"/>
                  </a:cubicBezTo>
                  <a:lnTo>
                    <a:pt x="19371" y="14447"/>
                  </a:lnTo>
                  <a:close/>
                  <a:moveTo>
                    <a:pt x="20801" y="12455"/>
                  </a:moveTo>
                  <a:cubicBezTo>
                    <a:pt x="20801" y="12544"/>
                    <a:pt x="20827" y="12624"/>
                    <a:pt x="20881" y="12695"/>
                  </a:cubicBezTo>
                  <a:cubicBezTo>
                    <a:pt x="19833" y="13487"/>
                    <a:pt x="19833" y="13487"/>
                    <a:pt x="19833" y="13487"/>
                  </a:cubicBezTo>
                  <a:cubicBezTo>
                    <a:pt x="19824" y="13469"/>
                    <a:pt x="19806" y="13460"/>
                    <a:pt x="19797" y="13451"/>
                  </a:cubicBezTo>
                  <a:cubicBezTo>
                    <a:pt x="19753" y="13398"/>
                    <a:pt x="19690" y="13362"/>
                    <a:pt x="19619" y="13353"/>
                  </a:cubicBezTo>
                  <a:cubicBezTo>
                    <a:pt x="20055" y="11378"/>
                    <a:pt x="20055" y="11378"/>
                    <a:pt x="20055" y="11378"/>
                  </a:cubicBezTo>
                  <a:cubicBezTo>
                    <a:pt x="20081" y="11387"/>
                    <a:pt x="20108" y="11387"/>
                    <a:pt x="20135" y="11387"/>
                  </a:cubicBezTo>
                  <a:cubicBezTo>
                    <a:pt x="20197" y="11387"/>
                    <a:pt x="20259" y="11369"/>
                    <a:pt x="20312" y="11334"/>
                  </a:cubicBezTo>
                  <a:cubicBezTo>
                    <a:pt x="20925" y="12152"/>
                    <a:pt x="20925" y="12152"/>
                    <a:pt x="20925" y="12152"/>
                  </a:cubicBezTo>
                  <a:cubicBezTo>
                    <a:pt x="20845" y="12232"/>
                    <a:pt x="20801" y="12339"/>
                    <a:pt x="20801" y="12455"/>
                  </a:cubicBezTo>
                  <a:close/>
                  <a:moveTo>
                    <a:pt x="19593" y="7508"/>
                  </a:moveTo>
                  <a:cubicBezTo>
                    <a:pt x="19566" y="7500"/>
                    <a:pt x="19539" y="7500"/>
                    <a:pt x="19513" y="7500"/>
                  </a:cubicBezTo>
                  <a:cubicBezTo>
                    <a:pt x="19504" y="7500"/>
                    <a:pt x="19504" y="7500"/>
                    <a:pt x="19495" y="7500"/>
                  </a:cubicBezTo>
                  <a:cubicBezTo>
                    <a:pt x="19078" y="6067"/>
                    <a:pt x="19078" y="6067"/>
                    <a:pt x="19078" y="6067"/>
                  </a:cubicBezTo>
                  <a:cubicBezTo>
                    <a:pt x="19202" y="6014"/>
                    <a:pt x="19291" y="5889"/>
                    <a:pt x="19291" y="5756"/>
                  </a:cubicBezTo>
                  <a:cubicBezTo>
                    <a:pt x="19291" y="5569"/>
                    <a:pt x="19140" y="5418"/>
                    <a:pt x="18953" y="5418"/>
                  </a:cubicBezTo>
                  <a:cubicBezTo>
                    <a:pt x="18891" y="5418"/>
                    <a:pt x="18829" y="5436"/>
                    <a:pt x="18776" y="5471"/>
                  </a:cubicBezTo>
                  <a:cubicBezTo>
                    <a:pt x="17888" y="4270"/>
                    <a:pt x="17888" y="4270"/>
                    <a:pt x="17888" y="4270"/>
                  </a:cubicBezTo>
                  <a:cubicBezTo>
                    <a:pt x="19797" y="5738"/>
                    <a:pt x="19797" y="5738"/>
                    <a:pt x="19797" y="5738"/>
                  </a:cubicBezTo>
                  <a:cubicBezTo>
                    <a:pt x="19753" y="5800"/>
                    <a:pt x="19735" y="5880"/>
                    <a:pt x="19735" y="5952"/>
                  </a:cubicBezTo>
                  <a:cubicBezTo>
                    <a:pt x="19735" y="6112"/>
                    <a:pt x="19833" y="6254"/>
                    <a:pt x="19975" y="6325"/>
                  </a:cubicBezTo>
                  <a:lnTo>
                    <a:pt x="19593" y="7508"/>
                  </a:lnTo>
                  <a:close/>
                  <a:moveTo>
                    <a:pt x="19726" y="5596"/>
                  </a:moveTo>
                  <a:cubicBezTo>
                    <a:pt x="17861" y="4155"/>
                    <a:pt x="17861" y="4155"/>
                    <a:pt x="17861" y="4155"/>
                  </a:cubicBezTo>
                  <a:cubicBezTo>
                    <a:pt x="17870" y="4128"/>
                    <a:pt x="17879" y="4101"/>
                    <a:pt x="17879" y="4074"/>
                  </a:cubicBezTo>
                  <a:cubicBezTo>
                    <a:pt x="17879" y="3959"/>
                    <a:pt x="17781" y="3861"/>
                    <a:pt x="17657" y="3879"/>
                  </a:cubicBezTo>
                  <a:cubicBezTo>
                    <a:pt x="15818" y="1681"/>
                    <a:pt x="15818" y="1681"/>
                    <a:pt x="15818" y="1681"/>
                  </a:cubicBezTo>
                  <a:lnTo>
                    <a:pt x="19726" y="5596"/>
                  </a:lnTo>
                  <a:close/>
                  <a:moveTo>
                    <a:pt x="17559" y="3932"/>
                  </a:moveTo>
                  <a:cubicBezTo>
                    <a:pt x="16351" y="3025"/>
                    <a:pt x="16351" y="3025"/>
                    <a:pt x="16351" y="3025"/>
                  </a:cubicBezTo>
                  <a:cubicBezTo>
                    <a:pt x="16342" y="2945"/>
                    <a:pt x="16307" y="2865"/>
                    <a:pt x="16244" y="2811"/>
                  </a:cubicBezTo>
                  <a:cubicBezTo>
                    <a:pt x="16164" y="2731"/>
                    <a:pt x="16049" y="2696"/>
                    <a:pt x="15934" y="2713"/>
                  </a:cubicBezTo>
                  <a:cubicBezTo>
                    <a:pt x="15472" y="2357"/>
                    <a:pt x="15472" y="2357"/>
                    <a:pt x="15472" y="2357"/>
                  </a:cubicBezTo>
                  <a:cubicBezTo>
                    <a:pt x="15481" y="2340"/>
                    <a:pt x="15489" y="2313"/>
                    <a:pt x="15489" y="2286"/>
                  </a:cubicBezTo>
                  <a:cubicBezTo>
                    <a:pt x="15489" y="2215"/>
                    <a:pt x="15445" y="2162"/>
                    <a:pt x="15383" y="2135"/>
                  </a:cubicBezTo>
                  <a:cubicBezTo>
                    <a:pt x="15445" y="1779"/>
                    <a:pt x="15445" y="1779"/>
                    <a:pt x="15445" y="1779"/>
                  </a:cubicBezTo>
                  <a:cubicBezTo>
                    <a:pt x="15481" y="1788"/>
                    <a:pt x="15507" y="1797"/>
                    <a:pt x="15534" y="1797"/>
                  </a:cubicBezTo>
                  <a:cubicBezTo>
                    <a:pt x="15614" y="1797"/>
                    <a:pt x="15694" y="1770"/>
                    <a:pt x="15756" y="1717"/>
                  </a:cubicBezTo>
                  <a:cubicBezTo>
                    <a:pt x="17586" y="3905"/>
                    <a:pt x="17586" y="3905"/>
                    <a:pt x="17586" y="3905"/>
                  </a:cubicBezTo>
                  <a:cubicBezTo>
                    <a:pt x="17577" y="3914"/>
                    <a:pt x="17568" y="3923"/>
                    <a:pt x="17559" y="3932"/>
                  </a:cubicBezTo>
                  <a:close/>
                  <a:moveTo>
                    <a:pt x="15312" y="2117"/>
                  </a:moveTo>
                  <a:cubicBezTo>
                    <a:pt x="15276" y="2117"/>
                    <a:pt x="15232" y="2135"/>
                    <a:pt x="15205" y="2162"/>
                  </a:cubicBezTo>
                  <a:cubicBezTo>
                    <a:pt x="15072" y="2064"/>
                    <a:pt x="15072" y="2064"/>
                    <a:pt x="15072" y="2064"/>
                  </a:cubicBezTo>
                  <a:cubicBezTo>
                    <a:pt x="15179" y="2188"/>
                    <a:pt x="15179" y="2188"/>
                    <a:pt x="15179" y="2188"/>
                  </a:cubicBezTo>
                  <a:cubicBezTo>
                    <a:pt x="15179" y="2188"/>
                    <a:pt x="15179" y="2188"/>
                    <a:pt x="15179" y="2188"/>
                  </a:cubicBezTo>
                  <a:cubicBezTo>
                    <a:pt x="14193" y="1735"/>
                    <a:pt x="14193" y="1735"/>
                    <a:pt x="14193" y="1735"/>
                  </a:cubicBezTo>
                  <a:cubicBezTo>
                    <a:pt x="14202" y="1699"/>
                    <a:pt x="14211" y="1664"/>
                    <a:pt x="14211" y="1619"/>
                  </a:cubicBezTo>
                  <a:cubicBezTo>
                    <a:pt x="14211" y="1601"/>
                    <a:pt x="14211" y="1575"/>
                    <a:pt x="14202" y="1557"/>
                  </a:cubicBezTo>
                  <a:cubicBezTo>
                    <a:pt x="15134" y="1468"/>
                    <a:pt x="15134" y="1468"/>
                    <a:pt x="15134" y="1468"/>
                  </a:cubicBezTo>
                  <a:cubicBezTo>
                    <a:pt x="15161" y="1601"/>
                    <a:pt x="15250" y="1708"/>
                    <a:pt x="15374" y="1761"/>
                  </a:cubicBezTo>
                  <a:lnTo>
                    <a:pt x="15312" y="2117"/>
                  </a:lnTo>
                  <a:close/>
                  <a:moveTo>
                    <a:pt x="15125" y="1397"/>
                  </a:moveTo>
                  <a:cubicBezTo>
                    <a:pt x="14184" y="1486"/>
                    <a:pt x="14184" y="1486"/>
                    <a:pt x="14184" y="1486"/>
                  </a:cubicBezTo>
                  <a:cubicBezTo>
                    <a:pt x="14122" y="1361"/>
                    <a:pt x="14006" y="1272"/>
                    <a:pt x="13864" y="1272"/>
                  </a:cubicBezTo>
                  <a:cubicBezTo>
                    <a:pt x="13669" y="1272"/>
                    <a:pt x="13518" y="1432"/>
                    <a:pt x="13518" y="1619"/>
                  </a:cubicBezTo>
                  <a:cubicBezTo>
                    <a:pt x="13518" y="1628"/>
                    <a:pt x="13518" y="1637"/>
                    <a:pt x="13518" y="1646"/>
                  </a:cubicBezTo>
                  <a:cubicBezTo>
                    <a:pt x="12328" y="1877"/>
                    <a:pt x="12328" y="1877"/>
                    <a:pt x="12328" y="1877"/>
                  </a:cubicBezTo>
                  <a:cubicBezTo>
                    <a:pt x="10791" y="1379"/>
                    <a:pt x="10791" y="1379"/>
                    <a:pt x="10791" y="1379"/>
                  </a:cubicBezTo>
                  <a:cubicBezTo>
                    <a:pt x="10800" y="1272"/>
                    <a:pt x="10756" y="1174"/>
                    <a:pt x="10685" y="1103"/>
                  </a:cubicBezTo>
                  <a:cubicBezTo>
                    <a:pt x="10551" y="961"/>
                    <a:pt x="10320" y="961"/>
                    <a:pt x="10178" y="1103"/>
                  </a:cubicBezTo>
                  <a:cubicBezTo>
                    <a:pt x="10169" y="1112"/>
                    <a:pt x="10169" y="1112"/>
                    <a:pt x="10161" y="1121"/>
                  </a:cubicBezTo>
                  <a:cubicBezTo>
                    <a:pt x="9388" y="543"/>
                    <a:pt x="9388" y="543"/>
                    <a:pt x="9388" y="543"/>
                  </a:cubicBezTo>
                  <a:cubicBezTo>
                    <a:pt x="9397" y="516"/>
                    <a:pt x="9406" y="480"/>
                    <a:pt x="9414" y="445"/>
                  </a:cubicBezTo>
                  <a:cubicBezTo>
                    <a:pt x="15134" y="1352"/>
                    <a:pt x="15134" y="1352"/>
                    <a:pt x="15134" y="1352"/>
                  </a:cubicBezTo>
                  <a:cubicBezTo>
                    <a:pt x="15134" y="1370"/>
                    <a:pt x="15125" y="1379"/>
                    <a:pt x="15125" y="1388"/>
                  </a:cubicBezTo>
                  <a:cubicBezTo>
                    <a:pt x="15125" y="1397"/>
                    <a:pt x="15125" y="1397"/>
                    <a:pt x="15125" y="1397"/>
                  </a:cubicBezTo>
                  <a:close/>
                  <a:moveTo>
                    <a:pt x="10081" y="1432"/>
                  </a:moveTo>
                  <a:cubicBezTo>
                    <a:pt x="6297" y="2660"/>
                    <a:pt x="6297" y="2660"/>
                    <a:pt x="6297" y="2660"/>
                  </a:cubicBezTo>
                  <a:cubicBezTo>
                    <a:pt x="6235" y="2544"/>
                    <a:pt x="6119" y="2473"/>
                    <a:pt x="5986" y="2473"/>
                  </a:cubicBezTo>
                  <a:cubicBezTo>
                    <a:pt x="5800" y="2473"/>
                    <a:pt x="5640" y="2633"/>
                    <a:pt x="5640" y="2820"/>
                  </a:cubicBezTo>
                  <a:cubicBezTo>
                    <a:pt x="5640" y="2838"/>
                    <a:pt x="5640" y="2856"/>
                    <a:pt x="5649" y="2873"/>
                  </a:cubicBezTo>
                  <a:cubicBezTo>
                    <a:pt x="5285" y="2989"/>
                    <a:pt x="5285" y="2989"/>
                    <a:pt x="5285" y="2989"/>
                  </a:cubicBezTo>
                  <a:cubicBezTo>
                    <a:pt x="5258" y="2945"/>
                    <a:pt x="5240" y="2909"/>
                    <a:pt x="5205" y="2882"/>
                  </a:cubicBezTo>
                  <a:cubicBezTo>
                    <a:pt x="5134" y="2811"/>
                    <a:pt x="5045" y="2776"/>
                    <a:pt x="4947" y="2776"/>
                  </a:cubicBezTo>
                  <a:cubicBezTo>
                    <a:pt x="4849" y="2776"/>
                    <a:pt x="4761" y="2811"/>
                    <a:pt x="4689" y="2882"/>
                  </a:cubicBezTo>
                  <a:cubicBezTo>
                    <a:pt x="4618" y="2954"/>
                    <a:pt x="4574" y="3060"/>
                    <a:pt x="4583" y="3167"/>
                  </a:cubicBezTo>
                  <a:cubicBezTo>
                    <a:pt x="3704" y="3318"/>
                    <a:pt x="3704" y="3318"/>
                    <a:pt x="3704" y="3318"/>
                  </a:cubicBezTo>
                  <a:cubicBezTo>
                    <a:pt x="3695" y="3283"/>
                    <a:pt x="3677" y="3247"/>
                    <a:pt x="3659" y="3220"/>
                  </a:cubicBezTo>
                  <a:cubicBezTo>
                    <a:pt x="8695" y="641"/>
                    <a:pt x="8695" y="641"/>
                    <a:pt x="8695" y="641"/>
                  </a:cubicBezTo>
                  <a:cubicBezTo>
                    <a:pt x="8775" y="738"/>
                    <a:pt x="8890" y="801"/>
                    <a:pt x="9015" y="801"/>
                  </a:cubicBezTo>
                  <a:cubicBezTo>
                    <a:pt x="9148" y="801"/>
                    <a:pt x="9281" y="729"/>
                    <a:pt x="9352" y="614"/>
                  </a:cubicBezTo>
                  <a:cubicBezTo>
                    <a:pt x="10116" y="1174"/>
                    <a:pt x="10116" y="1174"/>
                    <a:pt x="10116" y="1174"/>
                  </a:cubicBezTo>
                  <a:cubicBezTo>
                    <a:pt x="10072" y="1254"/>
                    <a:pt x="10063" y="1343"/>
                    <a:pt x="10081" y="1432"/>
                  </a:cubicBezTo>
                  <a:close/>
                  <a:moveTo>
                    <a:pt x="1368" y="8042"/>
                  </a:moveTo>
                  <a:cubicBezTo>
                    <a:pt x="1394" y="8060"/>
                    <a:pt x="1430" y="8078"/>
                    <a:pt x="1457" y="8087"/>
                  </a:cubicBezTo>
                  <a:cubicBezTo>
                    <a:pt x="1457" y="9866"/>
                    <a:pt x="1457" y="9866"/>
                    <a:pt x="1457" y="9866"/>
                  </a:cubicBezTo>
                  <a:cubicBezTo>
                    <a:pt x="746" y="9332"/>
                    <a:pt x="746" y="9332"/>
                    <a:pt x="746" y="9332"/>
                  </a:cubicBezTo>
                  <a:cubicBezTo>
                    <a:pt x="782" y="9270"/>
                    <a:pt x="799" y="9199"/>
                    <a:pt x="799" y="9128"/>
                  </a:cubicBezTo>
                  <a:cubicBezTo>
                    <a:pt x="799" y="9021"/>
                    <a:pt x="764" y="8923"/>
                    <a:pt x="684" y="8852"/>
                  </a:cubicBezTo>
                  <a:lnTo>
                    <a:pt x="1368" y="8042"/>
                  </a:lnTo>
                  <a:close/>
                  <a:moveTo>
                    <a:pt x="1537" y="14083"/>
                  </a:moveTo>
                  <a:cubicBezTo>
                    <a:pt x="1581" y="14083"/>
                    <a:pt x="1625" y="14083"/>
                    <a:pt x="1670" y="14065"/>
                  </a:cubicBezTo>
                  <a:cubicBezTo>
                    <a:pt x="3535" y="16636"/>
                    <a:pt x="3535" y="16636"/>
                    <a:pt x="3535" y="16636"/>
                  </a:cubicBezTo>
                  <a:cubicBezTo>
                    <a:pt x="3464" y="16663"/>
                    <a:pt x="3402" y="16707"/>
                    <a:pt x="3357" y="16769"/>
                  </a:cubicBezTo>
                  <a:cubicBezTo>
                    <a:pt x="1723" y="15586"/>
                    <a:pt x="1723" y="15586"/>
                    <a:pt x="1723" y="15586"/>
                  </a:cubicBezTo>
                  <a:cubicBezTo>
                    <a:pt x="1750" y="15524"/>
                    <a:pt x="1767" y="15462"/>
                    <a:pt x="1767" y="15390"/>
                  </a:cubicBezTo>
                  <a:cubicBezTo>
                    <a:pt x="1767" y="15204"/>
                    <a:pt x="1634" y="15043"/>
                    <a:pt x="1448" y="14999"/>
                  </a:cubicBezTo>
                  <a:lnTo>
                    <a:pt x="1537" y="14083"/>
                  </a:lnTo>
                  <a:close/>
                  <a:moveTo>
                    <a:pt x="1679" y="15648"/>
                  </a:moveTo>
                  <a:cubicBezTo>
                    <a:pt x="3322" y="16832"/>
                    <a:pt x="3322" y="16832"/>
                    <a:pt x="3322" y="16832"/>
                  </a:cubicBezTo>
                  <a:cubicBezTo>
                    <a:pt x="3313" y="16876"/>
                    <a:pt x="3304" y="16912"/>
                    <a:pt x="3304" y="16956"/>
                  </a:cubicBezTo>
                  <a:cubicBezTo>
                    <a:pt x="3304" y="17152"/>
                    <a:pt x="3455" y="17303"/>
                    <a:pt x="3650" y="17303"/>
                  </a:cubicBezTo>
                  <a:cubicBezTo>
                    <a:pt x="3757" y="17303"/>
                    <a:pt x="3855" y="17259"/>
                    <a:pt x="3926" y="17170"/>
                  </a:cubicBezTo>
                  <a:cubicBezTo>
                    <a:pt x="4734" y="18291"/>
                    <a:pt x="4734" y="18291"/>
                    <a:pt x="4734" y="18291"/>
                  </a:cubicBezTo>
                  <a:cubicBezTo>
                    <a:pt x="4734" y="18300"/>
                    <a:pt x="4725" y="18300"/>
                    <a:pt x="4725" y="18300"/>
                  </a:cubicBezTo>
                  <a:cubicBezTo>
                    <a:pt x="4654" y="18371"/>
                    <a:pt x="4618" y="18460"/>
                    <a:pt x="4618" y="18557"/>
                  </a:cubicBezTo>
                  <a:cubicBezTo>
                    <a:pt x="4618" y="18655"/>
                    <a:pt x="4654" y="18753"/>
                    <a:pt x="4725" y="18815"/>
                  </a:cubicBezTo>
                  <a:cubicBezTo>
                    <a:pt x="4840" y="18931"/>
                    <a:pt x="5009" y="18958"/>
                    <a:pt x="5151" y="18887"/>
                  </a:cubicBezTo>
                  <a:cubicBezTo>
                    <a:pt x="5746" y="19821"/>
                    <a:pt x="5746" y="19821"/>
                    <a:pt x="5746" y="19821"/>
                  </a:cubicBezTo>
                  <a:cubicBezTo>
                    <a:pt x="5746" y="19830"/>
                    <a:pt x="5738" y="19830"/>
                    <a:pt x="5729" y="19839"/>
                  </a:cubicBezTo>
                  <a:cubicBezTo>
                    <a:pt x="1608" y="15711"/>
                    <a:pt x="1608" y="15711"/>
                    <a:pt x="1608" y="15711"/>
                  </a:cubicBezTo>
                  <a:cubicBezTo>
                    <a:pt x="1634" y="15693"/>
                    <a:pt x="1661" y="15666"/>
                    <a:pt x="1679" y="15648"/>
                  </a:cubicBezTo>
                  <a:close/>
                  <a:moveTo>
                    <a:pt x="5240" y="18815"/>
                  </a:moveTo>
                  <a:cubicBezTo>
                    <a:pt x="5276" y="18780"/>
                    <a:pt x="5302" y="18735"/>
                    <a:pt x="5329" y="18682"/>
                  </a:cubicBezTo>
                  <a:cubicBezTo>
                    <a:pt x="5862" y="18851"/>
                    <a:pt x="5862" y="18851"/>
                    <a:pt x="5862" y="18851"/>
                  </a:cubicBezTo>
                  <a:cubicBezTo>
                    <a:pt x="5888" y="18869"/>
                    <a:pt x="5915" y="18878"/>
                    <a:pt x="5942" y="18878"/>
                  </a:cubicBezTo>
                  <a:cubicBezTo>
                    <a:pt x="8571" y="19741"/>
                    <a:pt x="8571" y="19741"/>
                    <a:pt x="8571" y="19741"/>
                  </a:cubicBezTo>
                  <a:cubicBezTo>
                    <a:pt x="8571" y="19750"/>
                    <a:pt x="8571" y="19767"/>
                    <a:pt x="8571" y="19785"/>
                  </a:cubicBezTo>
                  <a:cubicBezTo>
                    <a:pt x="8571" y="19785"/>
                    <a:pt x="8571" y="19794"/>
                    <a:pt x="8571" y="19803"/>
                  </a:cubicBezTo>
                  <a:cubicBezTo>
                    <a:pt x="6421" y="20070"/>
                    <a:pt x="6421" y="20070"/>
                    <a:pt x="6421" y="20070"/>
                  </a:cubicBezTo>
                  <a:cubicBezTo>
                    <a:pt x="6395" y="19865"/>
                    <a:pt x="6226" y="19714"/>
                    <a:pt x="6022" y="19714"/>
                  </a:cubicBezTo>
                  <a:cubicBezTo>
                    <a:pt x="5951" y="19714"/>
                    <a:pt x="5871" y="19732"/>
                    <a:pt x="5809" y="19776"/>
                  </a:cubicBezTo>
                  <a:cubicBezTo>
                    <a:pt x="5205" y="18842"/>
                    <a:pt x="5205" y="18842"/>
                    <a:pt x="5205" y="18842"/>
                  </a:cubicBezTo>
                  <a:cubicBezTo>
                    <a:pt x="5222" y="18833"/>
                    <a:pt x="5231" y="18824"/>
                    <a:pt x="5240" y="18815"/>
                  </a:cubicBezTo>
                  <a:close/>
                  <a:moveTo>
                    <a:pt x="6421" y="20141"/>
                  </a:moveTo>
                  <a:cubicBezTo>
                    <a:pt x="8580" y="19874"/>
                    <a:pt x="8580" y="19874"/>
                    <a:pt x="8580" y="19874"/>
                  </a:cubicBezTo>
                  <a:cubicBezTo>
                    <a:pt x="8606" y="19945"/>
                    <a:pt x="8660" y="19999"/>
                    <a:pt x="8722" y="20025"/>
                  </a:cubicBezTo>
                  <a:cubicBezTo>
                    <a:pt x="8757" y="20034"/>
                    <a:pt x="8757" y="20034"/>
                    <a:pt x="8757" y="20034"/>
                  </a:cubicBezTo>
                  <a:cubicBezTo>
                    <a:pt x="8784" y="20043"/>
                    <a:pt x="8811" y="20052"/>
                    <a:pt x="8837" y="20052"/>
                  </a:cubicBezTo>
                  <a:cubicBezTo>
                    <a:pt x="8837" y="20052"/>
                    <a:pt x="8837" y="20052"/>
                    <a:pt x="8837" y="20052"/>
                  </a:cubicBezTo>
                  <a:cubicBezTo>
                    <a:pt x="8926" y="20052"/>
                    <a:pt x="9006" y="20008"/>
                    <a:pt x="9059" y="19936"/>
                  </a:cubicBezTo>
                  <a:cubicBezTo>
                    <a:pt x="10276" y="20399"/>
                    <a:pt x="10276" y="20399"/>
                    <a:pt x="10276" y="20399"/>
                  </a:cubicBezTo>
                  <a:cubicBezTo>
                    <a:pt x="10294" y="20461"/>
                    <a:pt x="10320" y="20515"/>
                    <a:pt x="10365" y="20559"/>
                  </a:cubicBezTo>
                  <a:cubicBezTo>
                    <a:pt x="10489" y="20684"/>
                    <a:pt x="10676" y="20701"/>
                    <a:pt x="10818" y="20604"/>
                  </a:cubicBezTo>
                  <a:cubicBezTo>
                    <a:pt x="12123" y="21093"/>
                    <a:pt x="12123" y="21093"/>
                    <a:pt x="12123" y="21093"/>
                  </a:cubicBezTo>
                  <a:cubicBezTo>
                    <a:pt x="12123" y="21102"/>
                    <a:pt x="12123" y="21111"/>
                    <a:pt x="12123" y="21111"/>
                  </a:cubicBezTo>
                  <a:cubicBezTo>
                    <a:pt x="6413" y="20203"/>
                    <a:pt x="6413" y="20203"/>
                    <a:pt x="6413" y="20203"/>
                  </a:cubicBezTo>
                  <a:cubicBezTo>
                    <a:pt x="6413" y="20186"/>
                    <a:pt x="6421" y="20168"/>
                    <a:pt x="6421" y="20141"/>
                  </a:cubicBezTo>
                  <a:close/>
                  <a:moveTo>
                    <a:pt x="10978" y="20221"/>
                  </a:moveTo>
                  <a:cubicBezTo>
                    <a:pt x="13509" y="19394"/>
                    <a:pt x="13509" y="19394"/>
                    <a:pt x="13509" y="19394"/>
                  </a:cubicBezTo>
                  <a:cubicBezTo>
                    <a:pt x="14806" y="19278"/>
                    <a:pt x="14806" y="19278"/>
                    <a:pt x="14806" y="19278"/>
                  </a:cubicBezTo>
                  <a:cubicBezTo>
                    <a:pt x="14814" y="19331"/>
                    <a:pt x="14823" y="19376"/>
                    <a:pt x="14850" y="19412"/>
                  </a:cubicBezTo>
                  <a:cubicBezTo>
                    <a:pt x="12789" y="20906"/>
                    <a:pt x="12789" y="20906"/>
                    <a:pt x="12789" y="20906"/>
                  </a:cubicBezTo>
                  <a:cubicBezTo>
                    <a:pt x="12710" y="20835"/>
                    <a:pt x="12612" y="20799"/>
                    <a:pt x="12514" y="20799"/>
                  </a:cubicBezTo>
                  <a:cubicBezTo>
                    <a:pt x="12372" y="20799"/>
                    <a:pt x="12239" y="20879"/>
                    <a:pt x="12168" y="20995"/>
                  </a:cubicBezTo>
                  <a:cubicBezTo>
                    <a:pt x="10960" y="20426"/>
                    <a:pt x="10960" y="20426"/>
                    <a:pt x="10960" y="20426"/>
                  </a:cubicBezTo>
                  <a:cubicBezTo>
                    <a:pt x="10987" y="20355"/>
                    <a:pt x="10987" y="20292"/>
                    <a:pt x="10978" y="20221"/>
                  </a:cubicBezTo>
                  <a:close/>
                  <a:moveTo>
                    <a:pt x="14886" y="19465"/>
                  </a:moveTo>
                  <a:cubicBezTo>
                    <a:pt x="14957" y="19545"/>
                    <a:pt x="15045" y="19581"/>
                    <a:pt x="15143" y="19581"/>
                  </a:cubicBezTo>
                  <a:cubicBezTo>
                    <a:pt x="15338" y="19581"/>
                    <a:pt x="15498" y="19429"/>
                    <a:pt x="15498" y="19234"/>
                  </a:cubicBezTo>
                  <a:cubicBezTo>
                    <a:pt x="15498" y="19171"/>
                    <a:pt x="15481" y="19118"/>
                    <a:pt x="15445" y="19065"/>
                  </a:cubicBezTo>
                  <a:cubicBezTo>
                    <a:pt x="15827" y="18780"/>
                    <a:pt x="15827" y="18780"/>
                    <a:pt x="15827" y="18780"/>
                  </a:cubicBezTo>
                  <a:cubicBezTo>
                    <a:pt x="15827" y="18780"/>
                    <a:pt x="15827" y="18789"/>
                    <a:pt x="15827" y="18789"/>
                  </a:cubicBezTo>
                  <a:cubicBezTo>
                    <a:pt x="15898" y="18851"/>
                    <a:pt x="15987" y="18896"/>
                    <a:pt x="16085" y="18896"/>
                  </a:cubicBezTo>
                  <a:cubicBezTo>
                    <a:pt x="16085" y="18896"/>
                    <a:pt x="16085" y="18896"/>
                    <a:pt x="16085" y="18896"/>
                  </a:cubicBezTo>
                  <a:cubicBezTo>
                    <a:pt x="16182" y="18896"/>
                    <a:pt x="16271" y="18851"/>
                    <a:pt x="16342" y="18789"/>
                  </a:cubicBezTo>
                  <a:cubicBezTo>
                    <a:pt x="16413" y="18709"/>
                    <a:pt x="16458" y="18611"/>
                    <a:pt x="16449" y="18504"/>
                  </a:cubicBezTo>
                  <a:cubicBezTo>
                    <a:pt x="17923" y="18273"/>
                    <a:pt x="17923" y="18273"/>
                    <a:pt x="17923" y="18273"/>
                  </a:cubicBezTo>
                  <a:cubicBezTo>
                    <a:pt x="17932" y="18300"/>
                    <a:pt x="17941" y="18326"/>
                    <a:pt x="17959" y="18353"/>
                  </a:cubicBezTo>
                  <a:cubicBezTo>
                    <a:pt x="12834" y="20959"/>
                    <a:pt x="12834" y="20959"/>
                    <a:pt x="12834" y="20959"/>
                  </a:cubicBezTo>
                  <a:lnTo>
                    <a:pt x="14886" y="19465"/>
                  </a:lnTo>
                  <a:close/>
                  <a:moveTo>
                    <a:pt x="18491" y="16627"/>
                  </a:moveTo>
                  <a:cubicBezTo>
                    <a:pt x="18491" y="16502"/>
                    <a:pt x="18420" y="16387"/>
                    <a:pt x="18305" y="16325"/>
                  </a:cubicBezTo>
                  <a:cubicBezTo>
                    <a:pt x="19300" y="14447"/>
                    <a:pt x="19300" y="14447"/>
                    <a:pt x="19300" y="14447"/>
                  </a:cubicBezTo>
                  <a:cubicBezTo>
                    <a:pt x="18367" y="17739"/>
                    <a:pt x="18367" y="17739"/>
                    <a:pt x="18367" y="17739"/>
                  </a:cubicBezTo>
                  <a:cubicBezTo>
                    <a:pt x="18349" y="17739"/>
                    <a:pt x="18323" y="17730"/>
                    <a:pt x="18296" y="17730"/>
                  </a:cubicBezTo>
                  <a:cubicBezTo>
                    <a:pt x="18296" y="17730"/>
                    <a:pt x="18296" y="17730"/>
                    <a:pt x="18296" y="17730"/>
                  </a:cubicBezTo>
                  <a:cubicBezTo>
                    <a:pt x="18216" y="16965"/>
                    <a:pt x="18216" y="16965"/>
                    <a:pt x="18216" y="16965"/>
                  </a:cubicBezTo>
                  <a:cubicBezTo>
                    <a:pt x="18376" y="16938"/>
                    <a:pt x="18491" y="16796"/>
                    <a:pt x="18491" y="16627"/>
                  </a:cubicBezTo>
                  <a:close/>
                  <a:moveTo>
                    <a:pt x="20481" y="11040"/>
                  </a:moveTo>
                  <a:cubicBezTo>
                    <a:pt x="20481" y="10907"/>
                    <a:pt x="20401" y="10791"/>
                    <a:pt x="20286" y="10729"/>
                  </a:cubicBezTo>
                  <a:cubicBezTo>
                    <a:pt x="20303" y="10702"/>
                    <a:pt x="20303" y="10702"/>
                    <a:pt x="20303" y="10702"/>
                  </a:cubicBezTo>
                  <a:cubicBezTo>
                    <a:pt x="20303" y="10684"/>
                    <a:pt x="20303" y="10684"/>
                    <a:pt x="20303" y="10684"/>
                  </a:cubicBezTo>
                  <a:cubicBezTo>
                    <a:pt x="20303" y="10675"/>
                    <a:pt x="20303" y="10667"/>
                    <a:pt x="20303" y="10658"/>
                  </a:cubicBezTo>
                  <a:cubicBezTo>
                    <a:pt x="20303" y="10649"/>
                    <a:pt x="20303" y="10640"/>
                    <a:pt x="20303" y="10631"/>
                  </a:cubicBezTo>
                  <a:cubicBezTo>
                    <a:pt x="20303" y="10569"/>
                    <a:pt x="20303" y="10569"/>
                    <a:pt x="20303" y="10569"/>
                  </a:cubicBezTo>
                  <a:cubicBezTo>
                    <a:pt x="20223" y="10702"/>
                    <a:pt x="20223" y="10702"/>
                    <a:pt x="20223" y="10702"/>
                  </a:cubicBezTo>
                  <a:cubicBezTo>
                    <a:pt x="20206" y="10702"/>
                    <a:pt x="20188" y="10693"/>
                    <a:pt x="20170" y="10693"/>
                  </a:cubicBezTo>
                  <a:cubicBezTo>
                    <a:pt x="20170" y="6352"/>
                    <a:pt x="20170" y="6352"/>
                    <a:pt x="20170" y="6352"/>
                  </a:cubicBezTo>
                  <a:cubicBezTo>
                    <a:pt x="20179" y="6352"/>
                    <a:pt x="20188" y="6352"/>
                    <a:pt x="20197" y="6343"/>
                  </a:cubicBezTo>
                  <a:cubicBezTo>
                    <a:pt x="21103" y="12063"/>
                    <a:pt x="21103" y="12063"/>
                    <a:pt x="21103" y="12063"/>
                  </a:cubicBezTo>
                  <a:cubicBezTo>
                    <a:pt x="21058" y="12072"/>
                    <a:pt x="21023" y="12090"/>
                    <a:pt x="20987" y="12117"/>
                  </a:cubicBezTo>
                  <a:cubicBezTo>
                    <a:pt x="20365" y="11289"/>
                    <a:pt x="20365" y="11289"/>
                    <a:pt x="20365" y="11289"/>
                  </a:cubicBezTo>
                  <a:cubicBezTo>
                    <a:pt x="20437" y="11227"/>
                    <a:pt x="20481" y="11138"/>
                    <a:pt x="20481" y="11040"/>
                  </a:cubicBezTo>
                  <a:close/>
                </a:path>
              </a:pathLst>
            </a:custGeom>
            <a:solidFill>
              <a:schemeClr val="accent5">
                <a:lumMod val="20000"/>
                <a:lumOff val="80000"/>
                <a:alpha val="40000"/>
              </a:schemeClr>
            </a:solidFill>
            <a:ln w="3175">
              <a:solidFill>
                <a:schemeClr val="bg1"/>
              </a:solidFill>
              <a:miter lim="400000"/>
            </a:ln>
          </p:spPr>
          <p:txBody>
            <a:bodyPr lIns="45719" rIns="45719"/>
            <a:lstStyle/>
            <a:p>
              <a:pPr marL="0" marR="0" lvl="0" indent="0" algn="l" defTabSz="457189" rtl="0" eaLnBrk="1" fontAlgn="base" latinLnBrk="0" hangingPunct="1">
                <a:lnSpc>
                  <a:spcPct val="100000"/>
                </a:lnSpc>
                <a:spcBef>
                  <a:spcPct val="0"/>
                </a:spcBef>
                <a:spcAft>
                  <a:spcPct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charset="0"/>
                <a:ea typeface="ＭＳ Ｐゴシック" pitchFamily="34" charset="-128"/>
                <a:cs typeface="Arial"/>
                <a:sym typeface="Arial"/>
              </a:endParaRPr>
            </a:p>
          </p:txBody>
        </p:sp>
        <p:pic>
          <p:nvPicPr>
            <p:cNvPr id="47" name="Picture 46">
              <a:extLst>
                <a:ext uri="{FF2B5EF4-FFF2-40B4-BE49-F238E27FC236}">
                  <a16:creationId xmlns:a16="http://schemas.microsoft.com/office/drawing/2014/main" id="{B3997FD4-EE89-4BBB-9858-4AA717A7105A}"/>
                </a:ext>
              </a:extLst>
            </p:cNvPr>
            <p:cNvPicPr>
              <a:picLocks/>
            </p:cNvPicPr>
            <p:nvPr/>
          </p:nvPicPr>
          <p:blipFill>
            <a:blip r:embed="rId3">
              <a:extLst>
                <a:ext uri="{28A0092B-C50C-407E-A947-70E740481C1C}">
                  <a14:useLocalDpi xmlns:a14="http://schemas.microsoft.com/office/drawing/2010/main"/>
                </a:ext>
              </a:extLst>
            </a:blip>
            <a:srcRect/>
            <a:stretch>
              <a:fillRect/>
            </a:stretch>
          </p:blipFill>
          <p:spPr>
            <a:xfrm>
              <a:off x="4282036" y="1219609"/>
              <a:ext cx="6138000" cy="6282000"/>
            </a:xfrm>
            <a:custGeom>
              <a:avLst/>
              <a:gdLst>
                <a:gd name="connsiteX0" fmla="*/ 0 w 6138000"/>
                <a:gd name="connsiteY0" fmla="*/ 0 h 6282000"/>
                <a:gd name="connsiteX1" fmla="*/ 6138000 w 6138000"/>
                <a:gd name="connsiteY1" fmla="*/ 0 h 6282000"/>
                <a:gd name="connsiteX2" fmla="*/ 6138000 w 6138000"/>
                <a:gd name="connsiteY2" fmla="*/ 6282000 h 6282000"/>
                <a:gd name="connsiteX3" fmla="*/ 0 w 6138000"/>
                <a:gd name="connsiteY3" fmla="*/ 6282000 h 6282000"/>
                <a:gd name="connsiteX4" fmla="*/ 0 w 6138000"/>
                <a:gd name="connsiteY4" fmla="*/ 3335441 h 6282000"/>
                <a:gd name="connsiteX5" fmla="*/ 35046 w 6138000"/>
                <a:gd name="connsiteY5" fmla="*/ 3463155 h 6282000"/>
                <a:gd name="connsiteX6" fmla="*/ 230433 w 6138000"/>
                <a:gd name="connsiteY6" fmla="*/ 3917938 h 6282000"/>
                <a:gd name="connsiteX7" fmla="*/ 890985 w 6138000"/>
                <a:gd name="connsiteY7" fmla="*/ 3859189 h 6282000"/>
                <a:gd name="connsiteX8" fmla="*/ 980526 w 6138000"/>
                <a:gd name="connsiteY8" fmla="*/ 3722676 h 6282000"/>
                <a:gd name="connsiteX9" fmla="*/ 1056726 w 6138000"/>
                <a:gd name="connsiteY9" fmla="*/ 3644094 h 6282000"/>
                <a:gd name="connsiteX10" fmla="*/ 1135907 w 6138000"/>
                <a:gd name="connsiteY10" fmla="*/ 3722370 h 6282000"/>
                <a:gd name="connsiteX11" fmla="*/ 1773482 w 6138000"/>
                <a:gd name="connsiteY11" fmla="*/ 3986996 h 6282000"/>
                <a:gd name="connsiteX12" fmla="*/ 2518813 w 6138000"/>
                <a:gd name="connsiteY12" fmla="*/ 3877459 h 6282000"/>
                <a:gd name="connsiteX13" fmla="*/ 2598878 w 6138000"/>
                <a:gd name="connsiteY13" fmla="*/ 3852992 h 6282000"/>
                <a:gd name="connsiteX14" fmla="*/ 3099839 w 6138000"/>
                <a:gd name="connsiteY14" fmla="*/ 3529797 h 6282000"/>
                <a:gd name="connsiteX15" fmla="*/ 3121933 w 6138000"/>
                <a:gd name="connsiteY15" fmla="*/ 3453730 h 6282000"/>
                <a:gd name="connsiteX16" fmla="*/ 2677128 w 6138000"/>
                <a:gd name="connsiteY16" fmla="*/ 2321801 h 6282000"/>
                <a:gd name="connsiteX17" fmla="*/ 2630544 w 6138000"/>
                <a:gd name="connsiteY17" fmla="*/ 2228428 h 6282000"/>
                <a:gd name="connsiteX18" fmla="*/ 2696067 w 6138000"/>
                <a:gd name="connsiteY18" fmla="*/ 2171182 h 6282000"/>
                <a:gd name="connsiteX19" fmla="*/ 2058206 w 6138000"/>
                <a:gd name="connsiteY19" fmla="*/ 1297516 h 6282000"/>
                <a:gd name="connsiteX20" fmla="*/ 1904798 w 6138000"/>
                <a:gd name="connsiteY20" fmla="*/ 1236961 h 6282000"/>
                <a:gd name="connsiteX21" fmla="*/ 1452645 w 6138000"/>
                <a:gd name="connsiteY21" fmla="*/ 962437 h 6282000"/>
                <a:gd name="connsiteX22" fmla="*/ 1275013 w 6138000"/>
                <a:gd name="connsiteY22" fmla="*/ 974549 h 6282000"/>
                <a:gd name="connsiteX23" fmla="*/ 1024714 w 6138000"/>
                <a:gd name="connsiteY23" fmla="*/ 1075476 h 6282000"/>
                <a:gd name="connsiteX24" fmla="*/ 873685 w 6138000"/>
                <a:gd name="connsiteY24" fmla="*/ 1014195 h 6282000"/>
                <a:gd name="connsiteX25" fmla="*/ 0 w 6138000"/>
                <a:gd name="connsiteY25" fmla="*/ 2300865 h 62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38000" h="6282000">
                  <a:moveTo>
                    <a:pt x="0" y="0"/>
                  </a:moveTo>
                  <a:lnTo>
                    <a:pt x="6138000" y="0"/>
                  </a:lnTo>
                  <a:lnTo>
                    <a:pt x="6138000" y="6282000"/>
                  </a:lnTo>
                  <a:lnTo>
                    <a:pt x="0" y="6282000"/>
                  </a:lnTo>
                  <a:lnTo>
                    <a:pt x="0" y="3335441"/>
                  </a:lnTo>
                  <a:lnTo>
                    <a:pt x="35046" y="3463155"/>
                  </a:lnTo>
                  <a:cubicBezTo>
                    <a:pt x="95813" y="3661983"/>
                    <a:pt x="166629" y="3830754"/>
                    <a:pt x="230433" y="3917938"/>
                  </a:cubicBezTo>
                  <a:cubicBezTo>
                    <a:pt x="400579" y="4150430"/>
                    <a:pt x="862014" y="3976664"/>
                    <a:pt x="890985" y="3859189"/>
                  </a:cubicBezTo>
                  <a:cubicBezTo>
                    <a:pt x="923656" y="3803815"/>
                    <a:pt x="979890" y="3759319"/>
                    <a:pt x="980526" y="3722676"/>
                  </a:cubicBezTo>
                  <a:cubicBezTo>
                    <a:pt x="981164" y="3681269"/>
                    <a:pt x="1007016" y="3645732"/>
                    <a:pt x="1056726" y="3644094"/>
                  </a:cubicBezTo>
                  <a:cubicBezTo>
                    <a:pt x="1106931" y="3643992"/>
                    <a:pt x="1133326" y="3677229"/>
                    <a:pt x="1135907" y="3722370"/>
                  </a:cubicBezTo>
                  <a:lnTo>
                    <a:pt x="1773482" y="3986996"/>
                  </a:lnTo>
                  <a:cubicBezTo>
                    <a:pt x="1994938" y="4022715"/>
                    <a:pt x="2459282" y="3963183"/>
                    <a:pt x="2518813" y="3877459"/>
                  </a:cubicBezTo>
                  <a:cubicBezTo>
                    <a:pt x="2535977" y="3858191"/>
                    <a:pt x="2569808" y="3848448"/>
                    <a:pt x="2598878" y="3852992"/>
                  </a:cubicBezTo>
                  <a:lnTo>
                    <a:pt x="3099839" y="3529797"/>
                  </a:lnTo>
                  <a:cubicBezTo>
                    <a:pt x="3095297" y="3506823"/>
                    <a:pt x="3093137" y="3476703"/>
                    <a:pt x="3121933" y="3453730"/>
                  </a:cubicBezTo>
                  <a:lnTo>
                    <a:pt x="2677128" y="2321801"/>
                  </a:lnTo>
                  <a:cubicBezTo>
                    <a:pt x="2637789" y="2305758"/>
                    <a:pt x="2624641" y="2270664"/>
                    <a:pt x="2630544" y="2228428"/>
                  </a:cubicBezTo>
                  <a:cubicBezTo>
                    <a:pt x="2642860" y="2184741"/>
                    <a:pt x="2667082" y="2181533"/>
                    <a:pt x="2696067" y="2171182"/>
                  </a:cubicBezTo>
                  <a:lnTo>
                    <a:pt x="2058206" y="1297516"/>
                  </a:lnTo>
                  <a:cubicBezTo>
                    <a:pt x="1954587" y="1371530"/>
                    <a:pt x="1911526" y="1308283"/>
                    <a:pt x="1904798" y="1236961"/>
                  </a:cubicBezTo>
                  <a:lnTo>
                    <a:pt x="1452645" y="962437"/>
                  </a:lnTo>
                  <a:cubicBezTo>
                    <a:pt x="1396799" y="1046542"/>
                    <a:pt x="1326149" y="1019630"/>
                    <a:pt x="1275013" y="974549"/>
                  </a:cubicBezTo>
                  <a:lnTo>
                    <a:pt x="1024714" y="1075476"/>
                  </a:lnTo>
                  <a:cubicBezTo>
                    <a:pt x="991071" y="1083550"/>
                    <a:pt x="919440" y="1090900"/>
                    <a:pt x="873685" y="1014195"/>
                  </a:cubicBezTo>
                  <a:lnTo>
                    <a:pt x="0" y="2300865"/>
                  </a:lnTo>
                  <a:close/>
                </a:path>
              </a:pathLst>
            </a:custGeom>
          </p:spPr>
        </p:pic>
      </p:grpSp>
      <p:grpSp>
        <p:nvGrpSpPr>
          <p:cNvPr id="36" name="Group 35">
            <a:extLst>
              <a:ext uri="{FF2B5EF4-FFF2-40B4-BE49-F238E27FC236}">
                <a16:creationId xmlns:a16="http://schemas.microsoft.com/office/drawing/2014/main" id="{477BB888-2095-4B6E-BDDF-522CDF08FE06}"/>
              </a:ext>
            </a:extLst>
          </p:cNvPr>
          <p:cNvGrpSpPr/>
          <p:nvPr/>
        </p:nvGrpSpPr>
        <p:grpSpPr>
          <a:xfrm>
            <a:off x="-1455985" y="-1643125"/>
            <a:ext cx="6114106" cy="6254812"/>
            <a:chOff x="-984371" y="-996024"/>
            <a:chExt cx="5522400" cy="5649489"/>
          </a:xfrm>
        </p:grpSpPr>
        <p:sp>
          <p:nvSpPr>
            <p:cNvPr id="3" name="Shape">
              <a:extLst>
                <a:ext uri="{FF2B5EF4-FFF2-40B4-BE49-F238E27FC236}">
                  <a16:creationId xmlns:a16="http://schemas.microsoft.com/office/drawing/2014/main" id="{26C28BF6-9C7F-4F3A-AE72-4159875707EC}"/>
                </a:ext>
              </a:extLst>
            </p:cNvPr>
            <p:cNvSpPr>
              <a:spLocks noChangeAspect="1"/>
            </p:cNvSpPr>
            <p:nvPr/>
          </p:nvSpPr>
          <p:spPr>
            <a:xfrm rot="5400000">
              <a:off x="-1047105" y="-931669"/>
              <a:ext cx="5649488" cy="5520779"/>
            </a:xfrm>
            <a:custGeom>
              <a:avLst/>
              <a:gdLst/>
              <a:ahLst/>
              <a:cxnLst>
                <a:cxn ang="0">
                  <a:pos x="wd2" y="hd2"/>
                </a:cxn>
                <a:cxn ang="5400000">
                  <a:pos x="wd2" y="hd2"/>
                </a:cxn>
                <a:cxn ang="10800000">
                  <a:pos x="wd2" y="hd2"/>
                </a:cxn>
                <a:cxn ang="16200000">
                  <a:pos x="wd2" y="hd2"/>
                </a:cxn>
              </a:cxnLst>
              <a:rect l="0" t="0" r="r" b="b"/>
              <a:pathLst>
                <a:path w="21600" h="21600" extrusionOk="0">
                  <a:moveTo>
                    <a:pt x="21200" y="12054"/>
                  </a:moveTo>
                  <a:cubicBezTo>
                    <a:pt x="21191" y="12054"/>
                    <a:pt x="21183" y="12054"/>
                    <a:pt x="21174" y="12054"/>
                  </a:cubicBezTo>
                  <a:cubicBezTo>
                    <a:pt x="20268" y="6325"/>
                    <a:pt x="20268" y="6325"/>
                    <a:pt x="20268" y="6325"/>
                  </a:cubicBezTo>
                  <a:cubicBezTo>
                    <a:pt x="20428" y="6272"/>
                    <a:pt x="20534" y="6121"/>
                    <a:pt x="20534" y="5952"/>
                  </a:cubicBezTo>
                  <a:cubicBezTo>
                    <a:pt x="20534" y="5729"/>
                    <a:pt x="20357" y="5551"/>
                    <a:pt x="20135" y="5551"/>
                  </a:cubicBezTo>
                  <a:cubicBezTo>
                    <a:pt x="20037" y="5551"/>
                    <a:pt x="19948" y="5587"/>
                    <a:pt x="19877" y="5640"/>
                  </a:cubicBezTo>
                  <a:cubicBezTo>
                    <a:pt x="15863" y="1619"/>
                    <a:pt x="15863" y="1619"/>
                    <a:pt x="15863" y="1619"/>
                  </a:cubicBezTo>
                  <a:cubicBezTo>
                    <a:pt x="15907" y="1548"/>
                    <a:pt x="15934" y="1477"/>
                    <a:pt x="15934" y="1388"/>
                  </a:cubicBezTo>
                  <a:cubicBezTo>
                    <a:pt x="15934" y="1174"/>
                    <a:pt x="15756" y="987"/>
                    <a:pt x="15534" y="987"/>
                  </a:cubicBezTo>
                  <a:cubicBezTo>
                    <a:pt x="15347" y="987"/>
                    <a:pt x="15188" y="1112"/>
                    <a:pt x="15143" y="1290"/>
                  </a:cubicBezTo>
                  <a:cubicBezTo>
                    <a:pt x="9414" y="374"/>
                    <a:pt x="9414" y="374"/>
                    <a:pt x="9414" y="374"/>
                  </a:cubicBezTo>
                  <a:cubicBezTo>
                    <a:pt x="9406" y="169"/>
                    <a:pt x="9228" y="0"/>
                    <a:pt x="9015" y="0"/>
                  </a:cubicBezTo>
                  <a:cubicBezTo>
                    <a:pt x="8793" y="0"/>
                    <a:pt x="8615" y="178"/>
                    <a:pt x="8615" y="400"/>
                  </a:cubicBezTo>
                  <a:cubicBezTo>
                    <a:pt x="8615" y="463"/>
                    <a:pt x="8633" y="525"/>
                    <a:pt x="8660" y="587"/>
                  </a:cubicBezTo>
                  <a:cubicBezTo>
                    <a:pt x="3615" y="3158"/>
                    <a:pt x="3615" y="3158"/>
                    <a:pt x="3615" y="3158"/>
                  </a:cubicBezTo>
                  <a:cubicBezTo>
                    <a:pt x="3535" y="3078"/>
                    <a:pt x="3428" y="3025"/>
                    <a:pt x="3322" y="3025"/>
                  </a:cubicBezTo>
                  <a:cubicBezTo>
                    <a:pt x="3100" y="3025"/>
                    <a:pt x="2913" y="3203"/>
                    <a:pt x="2913" y="3425"/>
                  </a:cubicBezTo>
                  <a:cubicBezTo>
                    <a:pt x="2913" y="3567"/>
                    <a:pt x="2984" y="3683"/>
                    <a:pt x="3100" y="3763"/>
                  </a:cubicBezTo>
                  <a:cubicBezTo>
                    <a:pt x="560" y="8754"/>
                    <a:pt x="560" y="8754"/>
                    <a:pt x="560" y="8754"/>
                  </a:cubicBezTo>
                  <a:cubicBezTo>
                    <a:pt x="506" y="8736"/>
                    <a:pt x="453" y="8727"/>
                    <a:pt x="400" y="8727"/>
                  </a:cubicBezTo>
                  <a:cubicBezTo>
                    <a:pt x="178" y="8727"/>
                    <a:pt x="0" y="8905"/>
                    <a:pt x="0" y="9128"/>
                  </a:cubicBezTo>
                  <a:cubicBezTo>
                    <a:pt x="0" y="9350"/>
                    <a:pt x="178" y="9528"/>
                    <a:pt x="400" y="9528"/>
                  </a:cubicBezTo>
                  <a:cubicBezTo>
                    <a:pt x="409" y="9528"/>
                    <a:pt x="417" y="9528"/>
                    <a:pt x="426" y="9528"/>
                  </a:cubicBezTo>
                  <a:cubicBezTo>
                    <a:pt x="1297" y="14999"/>
                    <a:pt x="1297" y="14999"/>
                    <a:pt x="1297" y="14999"/>
                  </a:cubicBezTo>
                  <a:cubicBezTo>
                    <a:pt x="1101" y="15035"/>
                    <a:pt x="968" y="15204"/>
                    <a:pt x="968" y="15390"/>
                  </a:cubicBezTo>
                  <a:cubicBezTo>
                    <a:pt x="968" y="15613"/>
                    <a:pt x="1146" y="15791"/>
                    <a:pt x="1368" y="15791"/>
                  </a:cubicBezTo>
                  <a:cubicBezTo>
                    <a:pt x="1430" y="15791"/>
                    <a:pt x="1492" y="15782"/>
                    <a:pt x="1545" y="15755"/>
                  </a:cubicBezTo>
                  <a:cubicBezTo>
                    <a:pt x="5684" y="19892"/>
                    <a:pt x="5684" y="19892"/>
                    <a:pt x="5684" y="19892"/>
                  </a:cubicBezTo>
                  <a:cubicBezTo>
                    <a:pt x="5640" y="19963"/>
                    <a:pt x="5622" y="20034"/>
                    <a:pt x="5622" y="20114"/>
                  </a:cubicBezTo>
                  <a:cubicBezTo>
                    <a:pt x="5622" y="20337"/>
                    <a:pt x="5800" y="20515"/>
                    <a:pt x="6022" y="20515"/>
                  </a:cubicBezTo>
                  <a:cubicBezTo>
                    <a:pt x="6182" y="20515"/>
                    <a:pt x="6324" y="20417"/>
                    <a:pt x="6386" y="20274"/>
                  </a:cubicBezTo>
                  <a:cubicBezTo>
                    <a:pt x="12114" y="21182"/>
                    <a:pt x="12114" y="21182"/>
                    <a:pt x="12114" y="21182"/>
                  </a:cubicBezTo>
                  <a:cubicBezTo>
                    <a:pt x="12114" y="21191"/>
                    <a:pt x="12114" y="21200"/>
                    <a:pt x="12114" y="21200"/>
                  </a:cubicBezTo>
                  <a:cubicBezTo>
                    <a:pt x="12114" y="21422"/>
                    <a:pt x="12292" y="21600"/>
                    <a:pt x="12514" y="21600"/>
                  </a:cubicBezTo>
                  <a:cubicBezTo>
                    <a:pt x="12736" y="21600"/>
                    <a:pt x="12914" y="21422"/>
                    <a:pt x="12914" y="21200"/>
                  </a:cubicBezTo>
                  <a:cubicBezTo>
                    <a:pt x="12914" y="21137"/>
                    <a:pt x="12896" y="21084"/>
                    <a:pt x="12869" y="21022"/>
                  </a:cubicBezTo>
                  <a:cubicBezTo>
                    <a:pt x="18003" y="18406"/>
                    <a:pt x="18003" y="18406"/>
                    <a:pt x="18003" y="18406"/>
                  </a:cubicBezTo>
                  <a:cubicBezTo>
                    <a:pt x="18083" y="18486"/>
                    <a:pt x="18189" y="18540"/>
                    <a:pt x="18296" y="18540"/>
                  </a:cubicBezTo>
                  <a:cubicBezTo>
                    <a:pt x="18518" y="18540"/>
                    <a:pt x="18696" y="18362"/>
                    <a:pt x="18696" y="18139"/>
                  </a:cubicBezTo>
                  <a:cubicBezTo>
                    <a:pt x="18696" y="17997"/>
                    <a:pt x="18625" y="17872"/>
                    <a:pt x="18509" y="17801"/>
                  </a:cubicBezTo>
                  <a:cubicBezTo>
                    <a:pt x="21040" y="12819"/>
                    <a:pt x="21040" y="12819"/>
                    <a:pt x="21040" y="12819"/>
                  </a:cubicBezTo>
                  <a:cubicBezTo>
                    <a:pt x="21094" y="12846"/>
                    <a:pt x="21147" y="12855"/>
                    <a:pt x="21200" y="12855"/>
                  </a:cubicBezTo>
                  <a:cubicBezTo>
                    <a:pt x="21422" y="12855"/>
                    <a:pt x="21600" y="12677"/>
                    <a:pt x="21600" y="12455"/>
                  </a:cubicBezTo>
                  <a:cubicBezTo>
                    <a:pt x="21600" y="12232"/>
                    <a:pt x="21422" y="12054"/>
                    <a:pt x="21200" y="12054"/>
                  </a:cubicBezTo>
                  <a:close/>
                  <a:moveTo>
                    <a:pt x="17905" y="18202"/>
                  </a:moveTo>
                  <a:cubicBezTo>
                    <a:pt x="16431" y="18433"/>
                    <a:pt x="16431" y="18433"/>
                    <a:pt x="16431" y="18433"/>
                  </a:cubicBezTo>
                  <a:cubicBezTo>
                    <a:pt x="16422" y="18388"/>
                    <a:pt x="16404" y="18353"/>
                    <a:pt x="16378" y="18308"/>
                  </a:cubicBezTo>
                  <a:cubicBezTo>
                    <a:pt x="17914" y="16894"/>
                    <a:pt x="17914" y="16894"/>
                    <a:pt x="17914" y="16894"/>
                  </a:cubicBezTo>
                  <a:cubicBezTo>
                    <a:pt x="17976" y="16947"/>
                    <a:pt x="18056" y="16974"/>
                    <a:pt x="18145" y="16974"/>
                  </a:cubicBezTo>
                  <a:cubicBezTo>
                    <a:pt x="18216" y="17739"/>
                    <a:pt x="18216" y="17739"/>
                    <a:pt x="18216" y="17739"/>
                  </a:cubicBezTo>
                  <a:cubicBezTo>
                    <a:pt x="18030" y="17784"/>
                    <a:pt x="17896" y="17944"/>
                    <a:pt x="17896" y="18139"/>
                  </a:cubicBezTo>
                  <a:cubicBezTo>
                    <a:pt x="17896" y="18157"/>
                    <a:pt x="17896" y="18175"/>
                    <a:pt x="17905" y="18202"/>
                  </a:cubicBezTo>
                  <a:close/>
                  <a:moveTo>
                    <a:pt x="10889" y="20550"/>
                  </a:moveTo>
                  <a:cubicBezTo>
                    <a:pt x="10907" y="20532"/>
                    <a:pt x="10915" y="20506"/>
                    <a:pt x="10933" y="20488"/>
                  </a:cubicBezTo>
                  <a:cubicBezTo>
                    <a:pt x="11733" y="20871"/>
                    <a:pt x="11733" y="20871"/>
                    <a:pt x="11733" y="20871"/>
                  </a:cubicBezTo>
                  <a:lnTo>
                    <a:pt x="10889" y="20550"/>
                  </a:lnTo>
                  <a:close/>
                  <a:moveTo>
                    <a:pt x="702" y="9394"/>
                  </a:moveTo>
                  <a:cubicBezTo>
                    <a:pt x="1457" y="9955"/>
                    <a:pt x="1457" y="9955"/>
                    <a:pt x="1457" y="9955"/>
                  </a:cubicBezTo>
                  <a:cubicBezTo>
                    <a:pt x="1457" y="13371"/>
                    <a:pt x="1457" y="13371"/>
                    <a:pt x="1457" y="13371"/>
                  </a:cubicBezTo>
                  <a:cubicBezTo>
                    <a:pt x="1394" y="13380"/>
                    <a:pt x="1332" y="13415"/>
                    <a:pt x="1288" y="13469"/>
                  </a:cubicBezTo>
                  <a:cubicBezTo>
                    <a:pt x="1146" y="13611"/>
                    <a:pt x="1146" y="13843"/>
                    <a:pt x="1288" y="13985"/>
                  </a:cubicBezTo>
                  <a:cubicBezTo>
                    <a:pt x="1332" y="14029"/>
                    <a:pt x="1403" y="14065"/>
                    <a:pt x="1465" y="14083"/>
                  </a:cubicBezTo>
                  <a:cubicBezTo>
                    <a:pt x="1377" y="14990"/>
                    <a:pt x="1377" y="14990"/>
                    <a:pt x="1377" y="14990"/>
                  </a:cubicBezTo>
                  <a:cubicBezTo>
                    <a:pt x="1377" y="14990"/>
                    <a:pt x="1368" y="14990"/>
                    <a:pt x="1368" y="14990"/>
                  </a:cubicBezTo>
                  <a:cubicBezTo>
                    <a:pt x="1368" y="14990"/>
                    <a:pt x="1368" y="14990"/>
                    <a:pt x="1368" y="14990"/>
                  </a:cubicBezTo>
                  <a:cubicBezTo>
                    <a:pt x="497" y="9519"/>
                    <a:pt x="497" y="9519"/>
                    <a:pt x="497" y="9519"/>
                  </a:cubicBezTo>
                  <a:cubicBezTo>
                    <a:pt x="577" y="9501"/>
                    <a:pt x="648" y="9457"/>
                    <a:pt x="702" y="9394"/>
                  </a:cubicBezTo>
                  <a:close/>
                  <a:moveTo>
                    <a:pt x="3721" y="3389"/>
                  </a:moveTo>
                  <a:cubicBezTo>
                    <a:pt x="4601" y="3238"/>
                    <a:pt x="4601" y="3238"/>
                    <a:pt x="4601" y="3238"/>
                  </a:cubicBezTo>
                  <a:cubicBezTo>
                    <a:pt x="4610" y="3274"/>
                    <a:pt x="4627" y="3318"/>
                    <a:pt x="4654" y="3354"/>
                  </a:cubicBezTo>
                  <a:cubicBezTo>
                    <a:pt x="3384" y="4528"/>
                    <a:pt x="3384" y="4528"/>
                    <a:pt x="3384" y="4528"/>
                  </a:cubicBezTo>
                  <a:cubicBezTo>
                    <a:pt x="3322" y="4466"/>
                    <a:pt x="3242" y="4439"/>
                    <a:pt x="3162" y="4439"/>
                  </a:cubicBezTo>
                  <a:cubicBezTo>
                    <a:pt x="2966" y="4439"/>
                    <a:pt x="2807" y="4590"/>
                    <a:pt x="2807" y="4786"/>
                  </a:cubicBezTo>
                  <a:cubicBezTo>
                    <a:pt x="2807" y="4955"/>
                    <a:pt x="2931" y="5098"/>
                    <a:pt x="3100" y="5124"/>
                  </a:cubicBezTo>
                  <a:cubicBezTo>
                    <a:pt x="3055" y="5685"/>
                    <a:pt x="3055" y="5685"/>
                    <a:pt x="3055" y="5685"/>
                  </a:cubicBezTo>
                  <a:cubicBezTo>
                    <a:pt x="1776" y="7446"/>
                    <a:pt x="1776" y="7446"/>
                    <a:pt x="1776" y="7446"/>
                  </a:cubicBezTo>
                  <a:cubicBezTo>
                    <a:pt x="1634" y="7348"/>
                    <a:pt x="1439" y="7366"/>
                    <a:pt x="1314" y="7491"/>
                  </a:cubicBezTo>
                  <a:cubicBezTo>
                    <a:pt x="1181" y="7624"/>
                    <a:pt x="1181" y="7855"/>
                    <a:pt x="1314" y="7998"/>
                  </a:cubicBezTo>
                  <a:cubicBezTo>
                    <a:pt x="631" y="8798"/>
                    <a:pt x="631" y="8798"/>
                    <a:pt x="631" y="8798"/>
                  </a:cubicBezTo>
                  <a:cubicBezTo>
                    <a:pt x="631" y="8798"/>
                    <a:pt x="622" y="8798"/>
                    <a:pt x="622" y="8789"/>
                  </a:cubicBezTo>
                  <a:cubicBezTo>
                    <a:pt x="3162" y="3799"/>
                    <a:pt x="3162" y="3799"/>
                    <a:pt x="3162" y="3799"/>
                  </a:cubicBezTo>
                  <a:cubicBezTo>
                    <a:pt x="3215" y="3816"/>
                    <a:pt x="3268" y="3834"/>
                    <a:pt x="3322" y="3834"/>
                  </a:cubicBezTo>
                  <a:cubicBezTo>
                    <a:pt x="3535" y="3834"/>
                    <a:pt x="3721" y="3647"/>
                    <a:pt x="3721" y="3425"/>
                  </a:cubicBezTo>
                  <a:cubicBezTo>
                    <a:pt x="3721" y="3416"/>
                    <a:pt x="3721" y="3407"/>
                    <a:pt x="3721" y="3389"/>
                  </a:cubicBezTo>
                  <a:close/>
                  <a:moveTo>
                    <a:pt x="2398" y="10391"/>
                  </a:moveTo>
                  <a:cubicBezTo>
                    <a:pt x="2363" y="10409"/>
                    <a:pt x="2318" y="10444"/>
                    <a:pt x="2291" y="10480"/>
                  </a:cubicBezTo>
                  <a:cubicBezTo>
                    <a:pt x="1528" y="9919"/>
                    <a:pt x="1528" y="9919"/>
                    <a:pt x="1528" y="9919"/>
                  </a:cubicBezTo>
                  <a:cubicBezTo>
                    <a:pt x="1528" y="8104"/>
                    <a:pt x="1528" y="8104"/>
                    <a:pt x="1528" y="8104"/>
                  </a:cubicBezTo>
                  <a:cubicBezTo>
                    <a:pt x="1572" y="8113"/>
                    <a:pt x="1616" y="8104"/>
                    <a:pt x="1652" y="8096"/>
                  </a:cubicBezTo>
                  <a:lnTo>
                    <a:pt x="2398" y="10391"/>
                  </a:lnTo>
                  <a:close/>
                  <a:moveTo>
                    <a:pt x="5302" y="3060"/>
                  </a:moveTo>
                  <a:cubicBezTo>
                    <a:pt x="5666" y="2945"/>
                    <a:pt x="5666" y="2945"/>
                    <a:pt x="5666" y="2945"/>
                  </a:cubicBezTo>
                  <a:cubicBezTo>
                    <a:pt x="5702" y="3043"/>
                    <a:pt x="5782" y="3114"/>
                    <a:pt x="5871" y="3149"/>
                  </a:cubicBezTo>
                  <a:cubicBezTo>
                    <a:pt x="5888" y="3194"/>
                    <a:pt x="5888" y="3194"/>
                    <a:pt x="5888" y="3194"/>
                  </a:cubicBezTo>
                  <a:cubicBezTo>
                    <a:pt x="5311" y="3131"/>
                    <a:pt x="5311" y="3131"/>
                    <a:pt x="5311" y="3131"/>
                  </a:cubicBezTo>
                  <a:cubicBezTo>
                    <a:pt x="5311" y="3114"/>
                    <a:pt x="5302" y="3087"/>
                    <a:pt x="5302" y="3060"/>
                  </a:cubicBezTo>
                  <a:close/>
                  <a:moveTo>
                    <a:pt x="7301" y="3336"/>
                  </a:moveTo>
                  <a:cubicBezTo>
                    <a:pt x="6333" y="2891"/>
                    <a:pt x="6333" y="2891"/>
                    <a:pt x="6333" y="2891"/>
                  </a:cubicBezTo>
                  <a:cubicBezTo>
                    <a:pt x="6333" y="2865"/>
                    <a:pt x="6333" y="2847"/>
                    <a:pt x="6333" y="2820"/>
                  </a:cubicBezTo>
                  <a:cubicBezTo>
                    <a:pt x="8180" y="3247"/>
                    <a:pt x="8180" y="3247"/>
                    <a:pt x="8180" y="3247"/>
                  </a:cubicBezTo>
                  <a:cubicBezTo>
                    <a:pt x="8136" y="3292"/>
                    <a:pt x="8109" y="3345"/>
                    <a:pt x="8091" y="3407"/>
                  </a:cubicBezTo>
                  <a:lnTo>
                    <a:pt x="7301" y="3336"/>
                  </a:lnTo>
                  <a:close/>
                  <a:moveTo>
                    <a:pt x="17514" y="4146"/>
                  </a:moveTo>
                  <a:cubicBezTo>
                    <a:pt x="17079" y="4430"/>
                    <a:pt x="17079" y="4430"/>
                    <a:pt x="17079" y="4430"/>
                  </a:cubicBezTo>
                  <a:cubicBezTo>
                    <a:pt x="16262" y="3309"/>
                    <a:pt x="16262" y="3309"/>
                    <a:pt x="16262" y="3309"/>
                  </a:cubicBezTo>
                  <a:cubicBezTo>
                    <a:pt x="16289" y="3283"/>
                    <a:pt x="16307" y="3247"/>
                    <a:pt x="16324" y="3212"/>
                  </a:cubicBezTo>
                  <a:cubicBezTo>
                    <a:pt x="17514" y="4003"/>
                    <a:pt x="17514" y="4003"/>
                    <a:pt x="17514" y="4003"/>
                  </a:cubicBezTo>
                  <a:cubicBezTo>
                    <a:pt x="17497" y="4021"/>
                    <a:pt x="17497" y="4048"/>
                    <a:pt x="17497" y="4074"/>
                  </a:cubicBezTo>
                  <a:cubicBezTo>
                    <a:pt x="17497" y="4092"/>
                    <a:pt x="17506" y="4119"/>
                    <a:pt x="17514" y="4146"/>
                  </a:cubicBezTo>
                  <a:close/>
                  <a:moveTo>
                    <a:pt x="6359" y="15729"/>
                  </a:moveTo>
                  <a:cubicBezTo>
                    <a:pt x="4379" y="15746"/>
                    <a:pt x="4379" y="15746"/>
                    <a:pt x="4379" y="15746"/>
                  </a:cubicBezTo>
                  <a:cubicBezTo>
                    <a:pt x="4361" y="15568"/>
                    <a:pt x="4210" y="15426"/>
                    <a:pt x="4032" y="15426"/>
                  </a:cubicBezTo>
                  <a:cubicBezTo>
                    <a:pt x="4014" y="15426"/>
                    <a:pt x="4006" y="15435"/>
                    <a:pt x="3988" y="15435"/>
                  </a:cubicBezTo>
                  <a:cubicBezTo>
                    <a:pt x="3863" y="12935"/>
                    <a:pt x="3863" y="12935"/>
                    <a:pt x="3863" y="12935"/>
                  </a:cubicBezTo>
                  <a:cubicBezTo>
                    <a:pt x="3863" y="12935"/>
                    <a:pt x="3863" y="12935"/>
                    <a:pt x="3872" y="12935"/>
                  </a:cubicBezTo>
                  <a:cubicBezTo>
                    <a:pt x="3926" y="12935"/>
                    <a:pt x="3979" y="12917"/>
                    <a:pt x="4023" y="12882"/>
                  </a:cubicBezTo>
                  <a:cubicBezTo>
                    <a:pt x="6413" y="15471"/>
                    <a:pt x="6413" y="15471"/>
                    <a:pt x="6413" y="15471"/>
                  </a:cubicBezTo>
                  <a:cubicBezTo>
                    <a:pt x="6368" y="15515"/>
                    <a:pt x="6350" y="15577"/>
                    <a:pt x="6350" y="15640"/>
                  </a:cubicBezTo>
                  <a:cubicBezTo>
                    <a:pt x="6350" y="15675"/>
                    <a:pt x="6350" y="15702"/>
                    <a:pt x="6359" y="15729"/>
                  </a:cubicBezTo>
                  <a:close/>
                  <a:moveTo>
                    <a:pt x="11768" y="2055"/>
                  </a:moveTo>
                  <a:cubicBezTo>
                    <a:pt x="12319" y="1948"/>
                    <a:pt x="12319" y="1948"/>
                    <a:pt x="12319" y="1948"/>
                  </a:cubicBezTo>
                  <a:cubicBezTo>
                    <a:pt x="14699" y="2722"/>
                    <a:pt x="14699" y="2722"/>
                    <a:pt x="14699" y="2722"/>
                  </a:cubicBezTo>
                  <a:cubicBezTo>
                    <a:pt x="13846" y="3327"/>
                    <a:pt x="13846" y="3327"/>
                    <a:pt x="13846" y="3327"/>
                  </a:cubicBezTo>
                  <a:cubicBezTo>
                    <a:pt x="13802" y="3292"/>
                    <a:pt x="13740" y="3265"/>
                    <a:pt x="13678" y="3265"/>
                  </a:cubicBezTo>
                  <a:cubicBezTo>
                    <a:pt x="13660" y="3265"/>
                    <a:pt x="13642" y="3265"/>
                    <a:pt x="13633" y="3274"/>
                  </a:cubicBezTo>
                  <a:cubicBezTo>
                    <a:pt x="13562" y="3185"/>
                    <a:pt x="13464" y="3131"/>
                    <a:pt x="13358" y="3131"/>
                  </a:cubicBezTo>
                  <a:cubicBezTo>
                    <a:pt x="13313" y="3131"/>
                    <a:pt x="13269" y="3140"/>
                    <a:pt x="13225" y="3158"/>
                  </a:cubicBezTo>
                  <a:cubicBezTo>
                    <a:pt x="11741" y="2188"/>
                    <a:pt x="11741" y="2188"/>
                    <a:pt x="11741" y="2188"/>
                  </a:cubicBezTo>
                  <a:cubicBezTo>
                    <a:pt x="11759" y="2153"/>
                    <a:pt x="11768" y="2108"/>
                    <a:pt x="11768" y="2073"/>
                  </a:cubicBezTo>
                  <a:cubicBezTo>
                    <a:pt x="11768" y="2064"/>
                    <a:pt x="11768" y="2055"/>
                    <a:pt x="11768" y="2055"/>
                  </a:cubicBezTo>
                  <a:close/>
                  <a:moveTo>
                    <a:pt x="18687" y="5952"/>
                  </a:moveTo>
                  <a:cubicBezTo>
                    <a:pt x="18278" y="6094"/>
                    <a:pt x="18278" y="6094"/>
                    <a:pt x="18278" y="6094"/>
                  </a:cubicBezTo>
                  <a:cubicBezTo>
                    <a:pt x="18030" y="5747"/>
                    <a:pt x="18030" y="5747"/>
                    <a:pt x="18030" y="5747"/>
                  </a:cubicBezTo>
                  <a:cubicBezTo>
                    <a:pt x="18616" y="5720"/>
                    <a:pt x="18616" y="5720"/>
                    <a:pt x="18616" y="5720"/>
                  </a:cubicBezTo>
                  <a:cubicBezTo>
                    <a:pt x="18616" y="5729"/>
                    <a:pt x="18616" y="5747"/>
                    <a:pt x="18616" y="5756"/>
                  </a:cubicBezTo>
                  <a:cubicBezTo>
                    <a:pt x="18616" y="5827"/>
                    <a:pt x="18642" y="5898"/>
                    <a:pt x="18687" y="5952"/>
                  </a:cubicBezTo>
                  <a:close/>
                  <a:moveTo>
                    <a:pt x="19140" y="14234"/>
                  </a:moveTo>
                  <a:cubicBezTo>
                    <a:pt x="14806" y="15835"/>
                    <a:pt x="14806" y="15835"/>
                    <a:pt x="14806" y="15835"/>
                  </a:cubicBezTo>
                  <a:cubicBezTo>
                    <a:pt x="14761" y="15755"/>
                    <a:pt x="14690" y="15702"/>
                    <a:pt x="14610" y="15693"/>
                  </a:cubicBezTo>
                  <a:cubicBezTo>
                    <a:pt x="14761" y="12668"/>
                    <a:pt x="14761" y="12668"/>
                    <a:pt x="14761" y="12668"/>
                  </a:cubicBezTo>
                  <a:cubicBezTo>
                    <a:pt x="14850" y="12659"/>
                    <a:pt x="14939" y="12606"/>
                    <a:pt x="14983" y="12526"/>
                  </a:cubicBezTo>
                  <a:cubicBezTo>
                    <a:pt x="19140" y="14109"/>
                    <a:pt x="19140" y="14109"/>
                    <a:pt x="19140" y="14109"/>
                  </a:cubicBezTo>
                  <a:cubicBezTo>
                    <a:pt x="19131" y="14136"/>
                    <a:pt x="19131" y="14154"/>
                    <a:pt x="19131" y="14172"/>
                  </a:cubicBezTo>
                  <a:cubicBezTo>
                    <a:pt x="19131" y="14198"/>
                    <a:pt x="19131" y="14216"/>
                    <a:pt x="19140" y="14234"/>
                  </a:cubicBezTo>
                  <a:close/>
                  <a:moveTo>
                    <a:pt x="9734" y="4697"/>
                  </a:moveTo>
                  <a:cubicBezTo>
                    <a:pt x="7203" y="5969"/>
                    <a:pt x="7203" y="5969"/>
                    <a:pt x="7203" y="5969"/>
                  </a:cubicBezTo>
                  <a:cubicBezTo>
                    <a:pt x="7150" y="5898"/>
                    <a:pt x="7070" y="5854"/>
                    <a:pt x="6972" y="5854"/>
                  </a:cubicBezTo>
                  <a:cubicBezTo>
                    <a:pt x="6954" y="5854"/>
                    <a:pt x="6937" y="5854"/>
                    <a:pt x="6919" y="5854"/>
                  </a:cubicBezTo>
                  <a:cubicBezTo>
                    <a:pt x="5995" y="3274"/>
                    <a:pt x="5995" y="3274"/>
                    <a:pt x="5995" y="3274"/>
                  </a:cubicBezTo>
                  <a:cubicBezTo>
                    <a:pt x="7292" y="3407"/>
                    <a:pt x="7292" y="3407"/>
                    <a:pt x="7292" y="3407"/>
                  </a:cubicBezTo>
                  <a:cubicBezTo>
                    <a:pt x="9708" y="4510"/>
                    <a:pt x="9708" y="4510"/>
                    <a:pt x="9708" y="4510"/>
                  </a:cubicBezTo>
                  <a:cubicBezTo>
                    <a:pt x="9699" y="4528"/>
                    <a:pt x="9699" y="4546"/>
                    <a:pt x="9699" y="4564"/>
                  </a:cubicBezTo>
                  <a:cubicBezTo>
                    <a:pt x="9699" y="4608"/>
                    <a:pt x="9708" y="4662"/>
                    <a:pt x="9734" y="4697"/>
                  </a:cubicBezTo>
                  <a:close/>
                  <a:moveTo>
                    <a:pt x="7496" y="3425"/>
                  </a:moveTo>
                  <a:cubicBezTo>
                    <a:pt x="8082" y="3478"/>
                    <a:pt x="8082" y="3478"/>
                    <a:pt x="8082" y="3478"/>
                  </a:cubicBezTo>
                  <a:cubicBezTo>
                    <a:pt x="8082" y="3594"/>
                    <a:pt x="8136" y="3692"/>
                    <a:pt x="8215" y="3754"/>
                  </a:cubicBezTo>
                  <a:lnTo>
                    <a:pt x="7496" y="3425"/>
                  </a:lnTo>
                  <a:close/>
                  <a:moveTo>
                    <a:pt x="8766" y="3372"/>
                  </a:moveTo>
                  <a:cubicBezTo>
                    <a:pt x="9956" y="3647"/>
                    <a:pt x="9956" y="3647"/>
                    <a:pt x="9956" y="3647"/>
                  </a:cubicBezTo>
                  <a:cubicBezTo>
                    <a:pt x="9947" y="3656"/>
                    <a:pt x="9947" y="3656"/>
                    <a:pt x="9947" y="3665"/>
                  </a:cubicBezTo>
                  <a:cubicBezTo>
                    <a:pt x="9947" y="3772"/>
                    <a:pt x="10027" y="3861"/>
                    <a:pt x="10125" y="3897"/>
                  </a:cubicBezTo>
                  <a:cubicBezTo>
                    <a:pt x="10027" y="4297"/>
                    <a:pt x="10027" y="4297"/>
                    <a:pt x="10027" y="4297"/>
                  </a:cubicBezTo>
                  <a:cubicBezTo>
                    <a:pt x="10010" y="4297"/>
                    <a:pt x="9992" y="4288"/>
                    <a:pt x="9974" y="4288"/>
                  </a:cubicBezTo>
                  <a:cubicBezTo>
                    <a:pt x="9867" y="4288"/>
                    <a:pt x="9770" y="4350"/>
                    <a:pt x="9725" y="4448"/>
                  </a:cubicBezTo>
                  <a:cubicBezTo>
                    <a:pt x="8366" y="3825"/>
                    <a:pt x="8366" y="3825"/>
                    <a:pt x="8366" y="3825"/>
                  </a:cubicBezTo>
                  <a:cubicBezTo>
                    <a:pt x="8384" y="3825"/>
                    <a:pt x="8411" y="3825"/>
                    <a:pt x="8429" y="3825"/>
                  </a:cubicBezTo>
                  <a:cubicBezTo>
                    <a:pt x="8624" y="3825"/>
                    <a:pt x="8775" y="3674"/>
                    <a:pt x="8775" y="3478"/>
                  </a:cubicBezTo>
                  <a:cubicBezTo>
                    <a:pt x="8775" y="3443"/>
                    <a:pt x="8775" y="3407"/>
                    <a:pt x="8766" y="3372"/>
                  </a:cubicBezTo>
                  <a:close/>
                  <a:moveTo>
                    <a:pt x="19158" y="7953"/>
                  </a:moveTo>
                  <a:cubicBezTo>
                    <a:pt x="16031" y="7055"/>
                    <a:pt x="16031" y="7055"/>
                    <a:pt x="16031" y="7055"/>
                  </a:cubicBezTo>
                  <a:cubicBezTo>
                    <a:pt x="16031" y="7037"/>
                    <a:pt x="16031" y="7028"/>
                    <a:pt x="16031" y="7010"/>
                  </a:cubicBezTo>
                  <a:cubicBezTo>
                    <a:pt x="16031" y="6992"/>
                    <a:pt x="16031" y="6975"/>
                    <a:pt x="16022" y="6957"/>
                  </a:cubicBezTo>
                  <a:cubicBezTo>
                    <a:pt x="16928" y="6637"/>
                    <a:pt x="16928" y="6637"/>
                    <a:pt x="16928" y="6637"/>
                  </a:cubicBezTo>
                  <a:cubicBezTo>
                    <a:pt x="16973" y="6672"/>
                    <a:pt x="17035" y="6681"/>
                    <a:pt x="17088" y="6681"/>
                  </a:cubicBezTo>
                  <a:cubicBezTo>
                    <a:pt x="17230" y="6681"/>
                    <a:pt x="17355" y="6601"/>
                    <a:pt x="17408" y="6468"/>
                  </a:cubicBezTo>
                  <a:cubicBezTo>
                    <a:pt x="18252" y="6174"/>
                    <a:pt x="18252" y="6174"/>
                    <a:pt x="18252" y="6174"/>
                  </a:cubicBezTo>
                  <a:cubicBezTo>
                    <a:pt x="19273" y="7588"/>
                    <a:pt x="19273" y="7588"/>
                    <a:pt x="19273" y="7588"/>
                  </a:cubicBezTo>
                  <a:cubicBezTo>
                    <a:pt x="19264" y="7588"/>
                    <a:pt x="19264" y="7597"/>
                    <a:pt x="19255" y="7606"/>
                  </a:cubicBezTo>
                  <a:cubicBezTo>
                    <a:pt x="19255" y="7606"/>
                    <a:pt x="19255" y="7606"/>
                    <a:pt x="19255" y="7606"/>
                  </a:cubicBezTo>
                  <a:cubicBezTo>
                    <a:pt x="19166" y="7695"/>
                    <a:pt x="19131" y="7829"/>
                    <a:pt x="19158" y="7953"/>
                  </a:cubicBezTo>
                  <a:close/>
                  <a:moveTo>
                    <a:pt x="4388" y="11022"/>
                  </a:moveTo>
                  <a:cubicBezTo>
                    <a:pt x="4396" y="11049"/>
                    <a:pt x="4423" y="11076"/>
                    <a:pt x="4450" y="11094"/>
                  </a:cubicBezTo>
                  <a:cubicBezTo>
                    <a:pt x="3935" y="12401"/>
                    <a:pt x="3935" y="12401"/>
                    <a:pt x="3935" y="12401"/>
                  </a:cubicBezTo>
                  <a:cubicBezTo>
                    <a:pt x="3917" y="12392"/>
                    <a:pt x="3890" y="12392"/>
                    <a:pt x="3872" y="12392"/>
                  </a:cubicBezTo>
                  <a:cubicBezTo>
                    <a:pt x="3855" y="12392"/>
                    <a:pt x="3846" y="12392"/>
                    <a:pt x="3837" y="12392"/>
                  </a:cubicBezTo>
                  <a:cubicBezTo>
                    <a:pt x="3482" y="10925"/>
                    <a:pt x="3482" y="10925"/>
                    <a:pt x="3482" y="10925"/>
                  </a:cubicBezTo>
                  <a:lnTo>
                    <a:pt x="4388" y="11022"/>
                  </a:lnTo>
                  <a:close/>
                  <a:moveTo>
                    <a:pt x="4503" y="7153"/>
                  </a:moveTo>
                  <a:cubicBezTo>
                    <a:pt x="7496" y="9368"/>
                    <a:pt x="7496" y="9368"/>
                    <a:pt x="7496" y="9368"/>
                  </a:cubicBezTo>
                  <a:cubicBezTo>
                    <a:pt x="7469" y="9412"/>
                    <a:pt x="7461" y="9457"/>
                    <a:pt x="7461" y="9501"/>
                  </a:cubicBezTo>
                  <a:cubicBezTo>
                    <a:pt x="7461" y="9528"/>
                    <a:pt x="7461" y="9555"/>
                    <a:pt x="7469" y="9581"/>
                  </a:cubicBezTo>
                  <a:cubicBezTo>
                    <a:pt x="4681" y="10862"/>
                    <a:pt x="4681" y="10862"/>
                    <a:pt x="4681" y="10862"/>
                  </a:cubicBezTo>
                  <a:cubicBezTo>
                    <a:pt x="4654" y="10818"/>
                    <a:pt x="4610" y="10782"/>
                    <a:pt x="4556" y="10782"/>
                  </a:cubicBezTo>
                  <a:cubicBezTo>
                    <a:pt x="4361" y="7233"/>
                    <a:pt x="4361" y="7233"/>
                    <a:pt x="4361" y="7233"/>
                  </a:cubicBezTo>
                  <a:cubicBezTo>
                    <a:pt x="4414" y="7224"/>
                    <a:pt x="4467" y="7197"/>
                    <a:pt x="4503" y="7153"/>
                  </a:cubicBezTo>
                  <a:close/>
                  <a:moveTo>
                    <a:pt x="10196" y="3897"/>
                  </a:moveTo>
                  <a:cubicBezTo>
                    <a:pt x="10303" y="3897"/>
                    <a:pt x="10400" y="3816"/>
                    <a:pt x="10418" y="3710"/>
                  </a:cubicBezTo>
                  <a:cubicBezTo>
                    <a:pt x="12523" y="3745"/>
                    <a:pt x="12523" y="3745"/>
                    <a:pt x="12523" y="3745"/>
                  </a:cubicBezTo>
                  <a:cubicBezTo>
                    <a:pt x="12523" y="3754"/>
                    <a:pt x="12523" y="3763"/>
                    <a:pt x="12523" y="3763"/>
                  </a:cubicBezTo>
                  <a:cubicBezTo>
                    <a:pt x="10232" y="4493"/>
                    <a:pt x="10232" y="4493"/>
                    <a:pt x="10232" y="4493"/>
                  </a:cubicBezTo>
                  <a:cubicBezTo>
                    <a:pt x="10214" y="4421"/>
                    <a:pt x="10161" y="4359"/>
                    <a:pt x="10098" y="4324"/>
                  </a:cubicBezTo>
                  <a:lnTo>
                    <a:pt x="10196" y="3897"/>
                  </a:lnTo>
                  <a:close/>
                  <a:moveTo>
                    <a:pt x="7594" y="11939"/>
                  </a:moveTo>
                  <a:cubicBezTo>
                    <a:pt x="5968" y="12659"/>
                    <a:pt x="5968" y="12659"/>
                    <a:pt x="5968" y="12659"/>
                  </a:cubicBezTo>
                  <a:cubicBezTo>
                    <a:pt x="5915" y="12570"/>
                    <a:pt x="5826" y="12526"/>
                    <a:pt x="5729" y="12526"/>
                  </a:cubicBezTo>
                  <a:cubicBezTo>
                    <a:pt x="5693" y="12526"/>
                    <a:pt x="5649" y="12535"/>
                    <a:pt x="5613" y="12553"/>
                  </a:cubicBezTo>
                  <a:cubicBezTo>
                    <a:pt x="4645" y="11076"/>
                    <a:pt x="4645" y="11076"/>
                    <a:pt x="4645" y="11076"/>
                  </a:cubicBezTo>
                  <a:cubicBezTo>
                    <a:pt x="4654" y="11067"/>
                    <a:pt x="4672" y="11058"/>
                    <a:pt x="4681" y="11040"/>
                  </a:cubicBezTo>
                  <a:cubicBezTo>
                    <a:pt x="7594" y="11823"/>
                    <a:pt x="7594" y="11823"/>
                    <a:pt x="7594" y="11823"/>
                  </a:cubicBezTo>
                  <a:cubicBezTo>
                    <a:pt x="7594" y="11850"/>
                    <a:pt x="7594" y="11868"/>
                    <a:pt x="7594" y="11885"/>
                  </a:cubicBezTo>
                  <a:cubicBezTo>
                    <a:pt x="7594" y="11903"/>
                    <a:pt x="7594" y="11921"/>
                    <a:pt x="7594" y="11939"/>
                  </a:cubicBezTo>
                  <a:close/>
                  <a:moveTo>
                    <a:pt x="4707" y="10933"/>
                  </a:moveTo>
                  <a:cubicBezTo>
                    <a:pt x="7496" y="9643"/>
                    <a:pt x="7496" y="9643"/>
                    <a:pt x="7496" y="9643"/>
                  </a:cubicBezTo>
                  <a:cubicBezTo>
                    <a:pt x="7549" y="9724"/>
                    <a:pt x="7620" y="9768"/>
                    <a:pt x="7709" y="9777"/>
                  </a:cubicBezTo>
                  <a:cubicBezTo>
                    <a:pt x="7816" y="11618"/>
                    <a:pt x="7816" y="11618"/>
                    <a:pt x="7816" y="11618"/>
                  </a:cubicBezTo>
                  <a:cubicBezTo>
                    <a:pt x="7816" y="11618"/>
                    <a:pt x="7816" y="11618"/>
                    <a:pt x="7816" y="11618"/>
                  </a:cubicBezTo>
                  <a:cubicBezTo>
                    <a:pt x="7727" y="11636"/>
                    <a:pt x="7656" y="11690"/>
                    <a:pt x="7620" y="11761"/>
                  </a:cubicBezTo>
                  <a:cubicBezTo>
                    <a:pt x="4707" y="10978"/>
                    <a:pt x="4707" y="10978"/>
                    <a:pt x="4707" y="10978"/>
                  </a:cubicBezTo>
                  <a:cubicBezTo>
                    <a:pt x="4707" y="10969"/>
                    <a:pt x="4707" y="10960"/>
                    <a:pt x="4707" y="10951"/>
                  </a:cubicBezTo>
                  <a:cubicBezTo>
                    <a:pt x="4707" y="10942"/>
                    <a:pt x="4707" y="10933"/>
                    <a:pt x="4707" y="10933"/>
                  </a:cubicBezTo>
                  <a:close/>
                  <a:moveTo>
                    <a:pt x="14726" y="5907"/>
                  </a:moveTo>
                  <a:cubicBezTo>
                    <a:pt x="10010" y="7330"/>
                    <a:pt x="10010" y="7330"/>
                    <a:pt x="10010" y="7330"/>
                  </a:cubicBezTo>
                  <a:cubicBezTo>
                    <a:pt x="9992" y="7304"/>
                    <a:pt x="9974" y="7268"/>
                    <a:pt x="9938" y="7242"/>
                  </a:cubicBezTo>
                  <a:cubicBezTo>
                    <a:pt x="12647" y="3950"/>
                    <a:pt x="12647" y="3950"/>
                    <a:pt x="12647" y="3950"/>
                  </a:cubicBezTo>
                  <a:cubicBezTo>
                    <a:pt x="12736" y="4012"/>
                    <a:pt x="12869" y="4003"/>
                    <a:pt x="12958" y="3932"/>
                  </a:cubicBezTo>
                  <a:cubicBezTo>
                    <a:pt x="14788" y="5685"/>
                    <a:pt x="14788" y="5685"/>
                    <a:pt x="14788" y="5685"/>
                  </a:cubicBezTo>
                  <a:cubicBezTo>
                    <a:pt x="14743" y="5738"/>
                    <a:pt x="14726" y="5800"/>
                    <a:pt x="14726" y="5863"/>
                  </a:cubicBezTo>
                  <a:cubicBezTo>
                    <a:pt x="14726" y="5880"/>
                    <a:pt x="14726" y="5889"/>
                    <a:pt x="14726" y="5907"/>
                  </a:cubicBezTo>
                  <a:close/>
                  <a:moveTo>
                    <a:pt x="7967" y="9626"/>
                  </a:moveTo>
                  <a:cubicBezTo>
                    <a:pt x="9557" y="10213"/>
                    <a:pt x="9557" y="10213"/>
                    <a:pt x="9557" y="10213"/>
                  </a:cubicBezTo>
                  <a:cubicBezTo>
                    <a:pt x="11821" y="11049"/>
                    <a:pt x="11821" y="11049"/>
                    <a:pt x="11821" y="11049"/>
                  </a:cubicBezTo>
                  <a:cubicBezTo>
                    <a:pt x="11813" y="11067"/>
                    <a:pt x="11813" y="11094"/>
                    <a:pt x="11804" y="11120"/>
                  </a:cubicBezTo>
                  <a:cubicBezTo>
                    <a:pt x="8109" y="11779"/>
                    <a:pt x="8109" y="11779"/>
                    <a:pt x="8109" y="11779"/>
                  </a:cubicBezTo>
                  <a:cubicBezTo>
                    <a:pt x="8073" y="11690"/>
                    <a:pt x="7985" y="11618"/>
                    <a:pt x="7878" y="11610"/>
                  </a:cubicBezTo>
                  <a:cubicBezTo>
                    <a:pt x="7780" y="9768"/>
                    <a:pt x="7780" y="9768"/>
                    <a:pt x="7780" y="9768"/>
                  </a:cubicBezTo>
                  <a:cubicBezTo>
                    <a:pt x="7860" y="9750"/>
                    <a:pt x="7931" y="9706"/>
                    <a:pt x="7967" y="9626"/>
                  </a:cubicBezTo>
                  <a:close/>
                  <a:moveTo>
                    <a:pt x="13313" y="9261"/>
                  </a:moveTo>
                  <a:cubicBezTo>
                    <a:pt x="12186" y="10889"/>
                    <a:pt x="12186" y="10889"/>
                    <a:pt x="12186" y="10889"/>
                  </a:cubicBezTo>
                  <a:cubicBezTo>
                    <a:pt x="12150" y="10880"/>
                    <a:pt x="12114" y="10871"/>
                    <a:pt x="12079" y="10871"/>
                  </a:cubicBezTo>
                  <a:cubicBezTo>
                    <a:pt x="12043" y="10871"/>
                    <a:pt x="12008" y="10871"/>
                    <a:pt x="11981" y="10889"/>
                  </a:cubicBezTo>
                  <a:cubicBezTo>
                    <a:pt x="9912" y="7686"/>
                    <a:pt x="9912" y="7686"/>
                    <a:pt x="9912" y="7686"/>
                  </a:cubicBezTo>
                  <a:cubicBezTo>
                    <a:pt x="9947" y="7669"/>
                    <a:pt x="9974" y="7642"/>
                    <a:pt x="9992" y="7606"/>
                  </a:cubicBezTo>
                  <a:cubicBezTo>
                    <a:pt x="13216" y="8976"/>
                    <a:pt x="13216" y="8976"/>
                    <a:pt x="13216" y="8976"/>
                  </a:cubicBezTo>
                  <a:cubicBezTo>
                    <a:pt x="13234" y="8985"/>
                    <a:pt x="13234" y="8985"/>
                    <a:pt x="13234" y="8985"/>
                  </a:cubicBezTo>
                  <a:cubicBezTo>
                    <a:pt x="13234" y="9012"/>
                    <a:pt x="13225" y="9030"/>
                    <a:pt x="13225" y="9056"/>
                  </a:cubicBezTo>
                  <a:cubicBezTo>
                    <a:pt x="13225" y="9136"/>
                    <a:pt x="13260" y="9208"/>
                    <a:pt x="13313" y="9261"/>
                  </a:cubicBezTo>
                  <a:close/>
                  <a:moveTo>
                    <a:pt x="9850" y="7713"/>
                  </a:moveTo>
                  <a:cubicBezTo>
                    <a:pt x="11919" y="10925"/>
                    <a:pt x="11919" y="10925"/>
                    <a:pt x="11919" y="10925"/>
                  </a:cubicBezTo>
                  <a:cubicBezTo>
                    <a:pt x="11892" y="10942"/>
                    <a:pt x="11875" y="10960"/>
                    <a:pt x="11857" y="10987"/>
                  </a:cubicBezTo>
                  <a:cubicBezTo>
                    <a:pt x="7993" y="9563"/>
                    <a:pt x="7993" y="9563"/>
                    <a:pt x="7993" y="9563"/>
                  </a:cubicBezTo>
                  <a:cubicBezTo>
                    <a:pt x="7993" y="9546"/>
                    <a:pt x="8002" y="9519"/>
                    <a:pt x="8002" y="9501"/>
                  </a:cubicBezTo>
                  <a:cubicBezTo>
                    <a:pt x="8002" y="9439"/>
                    <a:pt x="7976" y="9386"/>
                    <a:pt x="7940" y="9332"/>
                  </a:cubicBezTo>
                  <a:cubicBezTo>
                    <a:pt x="9583" y="7651"/>
                    <a:pt x="9583" y="7651"/>
                    <a:pt x="9583" y="7651"/>
                  </a:cubicBezTo>
                  <a:cubicBezTo>
                    <a:pt x="9654" y="7722"/>
                    <a:pt x="9752" y="7749"/>
                    <a:pt x="9850" y="7713"/>
                  </a:cubicBezTo>
                  <a:close/>
                  <a:moveTo>
                    <a:pt x="14513" y="12250"/>
                  </a:moveTo>
                  <a:cubicBezTo>
                    <a:pt x="14024" y="12010"/>
                    <a:pt x="14024" y="12010"/>
                    <a:pt x="14024" y="12010"/>
                  </a:cubicBezTo>
                  <a:cubicBezTo>
                    <a:pt x="12345" y="11200"/>
                    <a:pt x="12345" y="11200"/>
                    <a:pt x="12345" y="11200"/>
                  </a:cubicBezTo>
                  <a:cubicBezTo>
                    <a:pt x="12345" y="11174"/>
                    <a:pt x="12345" y="11156"/>
                    <a:pt x="12345" y="11138"/>
                  </a:cubicBezTo>
                  <a:cubicBezTo>
                    <a:pt x="12345" y="11058"/>
                    <a:pt x="12310" y="10978"/>
                    <a:pt x="12248" y="10925"/>
                  </a:cubicBezTo>
                  <a:cubicBezTo>
                    <a:pt x="13376" y="9297"/>
                    <a:pt x="13376" y="9297"/>
                    <a:pt x="13376" y="9297"/>
                  </a:cubicBezTo>
                  <a:cubicBezTo>
                    <a:pt x="13429" y="9323"/>
                    <a:pt x="13482" y="9332"/>
                    <a:pt x="13536" y="9323"/>
                  </a:cubicBezTo>
                  <a:cubicBezTo>
                    <a:pt x="14601" y="12170"/>
                    <a:pt x="14601" y="12170"/>
                    <a:pt x="14601" y="12170"/>
                  </a:cubicBezTo>
                  <a:cubicBezTo>
                    <a:pt x="14566" y="12188"/>
                    <a:pt x="14539" y="12214"/>
                    <a:pt x="14513" y="12250"/>
                  </a:cubicBezTo>
                  <a:close/>
                  <a:moveTo>
                    <a:pt x="9885" y="7206"/>
                  </a:moveTo>
                  <a:cubicBezTo>
                    <a:pt x="9850" y="7197"/>
                    <a:pt x="9823" y="7188"/>
                    <a:pt x="9788" y="7188"/>
                  </a:cubicBezTo>
                  <a:cubicBezTo>
                    <a:pt x="10010" y="4831"/>
                    <a:pt x="10010" y="4831"/>
                    <a:pt x="10010" y="4831"/>
                  </a:cubicBezTo>
                  <a:cubicBezTo>
                    <a:pt x="10143" y="4813"/>
                    <a:pt x="10240" y="4697"/>
                    <a:pt x="10240" y="4564"/>
                  </a:cubicBezTo>
                  <a:cubicBezTo>
                    <a:pt x="12541" y="3834"/>
                    <a:pt x="12541" y="3834"/>
                    <a:pt x="12541" y="3834"/>
                  </a:cubicBezTo>
                  <a:cubicBezTo>
                    <a:pt x="12559" y="3861"/>
                    <a:pt x="12567" y="3879"/>
                    <a:pt x="12594" y="3905"/>
                  </a:cubicBezTo>
                  <a:lnTo>
                    <a:pt x="9885" y="7206"/>
                  </a:lnTo>
                  <a:close/>
                  <a:moveTo>
                    <a:pt x="11963" y="11387"/>
                  </a:moveTo>
                  <a:cubicBezTo>
                    <a:pt x="11999" y="11405"/>
                    <a:pt x="12035" y="11414"/>
                    <a:pt x="12079" y="11414"/>
                  </a:cubicBezTo>
                  <a:cubicBezTo>
                    <a:pt x="12186" y="11414"/>
                    <a:pt x="12274" y="11352"/>
                    <a:pt x="12319" y="11263"/>
                  </a:cubicBezTo>
                  <a:cubicBezTo>
                    <a:pt x="14486" y="12312"/>
                    <a:pt x="14486" y="12312"/>
                    <a:pt x="14486" y="12312"/>
                  </a:cubicBezTo>
                  <a:cubicBezTo>
                    <a:pt x="14477" y="12339"/>
                    <a:pt x="14468" y="12366"/>
                    <a:pt x="14468" y="12392"/>
                  </a:cubicBezTo>
                  <a:cubicBezTo>
                    <a:pt x="14468" y="12428"/>
                    <a:pt x="14477" y="12464"/>
                    <a:pt x="14495" y="12499"/>
                  </a:cubicBezTo>
                  <a:cubicBezTo>
                    <a:pt x="12257" y="13780"/>
                    <a:pt x="12257" y="13780"/>
                    <a:pt x="12257" y="13780"/>
                  </a:cubicBezTo>
                  <a:cubicBezTo>
                    <a:pt x="9983" y="15079"/>
                    <a:pt x="9983" y="15079"/>
                    <a:pt x="9983" y="15079"/>
                  </a:cubicBezTo>
                  <a:cubicBezTo>
                    <a:pt x="9974" y="15061"/>
                    <a:pt x="9956" y="15043"/>
                    <a:pt x="9930" y="15026"/>
                  </a:cubicBezTo>
                  <a:lnTo>
                    <a:pt x="11963" y="11387"/>
                  </a:lnTo>
                  <a:close/>
                  <a:moveTo>
                    <a:pt x="14743" y="12126"/>
                  </a:moveTo>
                  <a:cubicBezTo>
                    <a:pt x="14717" y="12126"/>
                    <a:pt x="14699" y="12126"/>
                    <a:pt x="14681" y="12134"/>
                  </a:cubicBezTo>
                  <a:cubicBezTo>
                    <a:pt x="13624" y="9297"/>
                    <a:pt x="13624" y="9297"/>
                    <a:pt x="13624" y="9297"/>
                  </a:cubicBezTo>
                  <a:cubicBezTo>
                    <a:pt x="13687" y="9270"/>
                    <a:pt x="13731" y="9216"/>
                    <a:pt x="13749" y="9154"/>
                  </a:cubicBezTo>
                  <a:cubicBezTo>
                    <a:pt x="17221" y="9884"/>
                    <a:pt x="17221" y="9884"/>
                    <a:pt x="17221" y="9884"/>
                  </a:cubicBezTo>
                  <a:cubicBezTo>
                    <a:pt x="17221" y="9893"/>
                    <a:pt x="17221" y="9901"/>
                    <a:pt x="17221" y="9901"/>
                  </a:cubicBezTo>
                  <a:cubicBezTo>
                    <a:pt x="17221" y="9955"/>
                    <a:pt x="17230" y="9999"/>
                    <a:pt x="17266" y="10044"/>
                  </a:cubicBezTo>
                  <a:cubicBezTo>
                    <a:pt x="14903" y="12179"/>
                    <a:pt x="14903" y="12179"/>
                    <a:pt x="14903" y="12179"/>
                  </a:cubicBezTo>
                  <a:cubicBezTo>
                    <a:pt x="14859" y="12143"/>
                    <a:pt x="14797" y="12126"/>
                    <a:pt x="14743" y="12126"/>
                  </a:cubicBezTo>
                  <a:close/>
                  <a:moveTo>
                    <a:pt x="13580" y="8798"/>
                  </a:moveTo>
                  <a:cubicBezTo>
                    <a:pt x="13456" y="8754"/>
                    <a:pt x="13322" y="8816"/>
                    <a:pt x="13260" y="8923"/>
                  </a:cubicBezTo>
                  <a:cubicBezTo>
                    <a:pt x="10027" y="7544"/>
                    <a:pt x="10027" y="7544"/>
                    <a:pt x="10027" y="7544"/>
                  </a:cubicBezTo>
                  <a:cubicBezTo>
                    <a:pt x="10036" y="7517"/>
                    <a:pt x="10045" y="7491"/>
                    <a:pt x="10045" y="7455"/>
                  </a:cubicBezTo>
                  <a:cubicBezTo>
                    <a:pt x="10045" y="7437"/>
                    <a:pt x="10036" y="7411"/>
                    <a:pt x="10036" y="7402"/>
                  </a:cubicBezTo>
                  <a:cubicBezTo>
                    <a:pt x="14743" y="5969"/>
                    <a:pt x="14743" y="5969"/>
                    <a:pt x="14743" y="5969"/>
                  </a:cubicBezTo>
                  <a:cubicBezTo>
                    <a:pt x="14770" y="6023"/>
                    <a:pt x="14806" y="6067"/>
                    <a:pt x="14859" y="6094"/>
                  </a:cubicBezTo>
                  <a:lnTo>
                    <a:pt x="13580" y="8798"/>
                  </a:lnTo>
                  <a:close/>
                  <a:moveTo>
                    <a:pt x="7203" y="6272"/>
                  </a:moveTo>
                  <a:cubicBezTo>
                    <a:pt x="9512" y="7384"/>
                    <a:pt x="9512" y="7384"/>
                    <a:pt x="9512" y="7384"/>
                  </a:cubicBezTo>
                  <a:cubicBezTo>
                    <a:pt x="9503" y="7411"/>
                    <a:pt x="9503" y="7437"/>
                    <a:pt x="9503" y="7455"/>
                  </a:cubicBezTo>
                  <a:cubicBezTo>
                    <a:pt x="9503" y="7508"/>
                    <a:pt x="9512" y="7553"/>
                    <a:pt x="9539" y="7597"/>
                  </a:cubicBezTo>
                  <a:cubicBezTo>
                    <a:pt x="7896" y="9288"/>
                    <a:pt x="7896" y="9288"/>
                    <a:pt x="7896" y="9288"/>
                  </a:cubicBezTo>
                  <a:cubicBezTo>
                    <a:pt x="7842" y="9252"/>
                    <a:pt x="7789" y="9234"/>
                    <a:pt x="7727" y="9234"/>
                  </a:cubicBezTo>
                  <a:cubicBezTo>
                    <a:pt x="7718" y="9234"/>
                    <a:pt x="7709" y="9234"/>
                    <a:pt x="7700" y="9234"/>
                  </a:cubicBezTo>
                  <a:cubicBezTo>
                    <a:pt x="7070" y="6379"/>
                    <a:pt x="7070" y="6379"/>
                    <a:pt x="7070" y="6379"/>
                  </a:cubicBezTo>
                  <a:cubicBezTo>
                    <a:pt x="7123" y="6361"/>
                    <a:pt x="7167" y="6316"/>
                    <a:pt x="7203" y="6272"/>
                  </a:cubicBezTo>
                  <a:close/>
                  <a:moveTo>
                    <a:pt x="3997" y="12428"/>
                  </a:moveTo>
                  <a:cubicBezTo>
                    <a:pt x="4512" y="11120"/>
                    <a:pt x="4512" y="11120"/>
                    <a:pt x="4512" y="11120"/>
                  </a:cubicBezTo>
                  <a:cubicBezTo>
                    <a:pt x="4538" y="11120"/>
                    <a:pt x="4565" y="11120"/>
                    <a:pt x="4583" y="11111"/>
                  </a:cubicBezTo>
                  <a:cubicBezTo>
                    <a:pt x="5507" y="12517"/>
                    <a:pt x="5507" y="12517"/>
                    <a:pt x="5507" y="12517"/>
                  </a:cubicBezTo>
                  <a:cubicBezTo>
                    <a:pt x="5560" y="12588"/>
                    <a:pt x="5560" y="12588"/>
                    <a:pt x="5560" y="12588"/>
                  </a:cubicBezTo>
                  <a:cubicBezTo>
                    <a:pt x="5507" y="12633"/>
                    <a:pt x="5480" y="12686"/>
                    <a:pt x="5471" y="12739"/>
                  </a:cubicBezTo>
                  <a:cubicBezTo>
                    <a:pt x="4139" y="12650"/>
                    <a:pt x="4139" y="12650"/>
                    <a:pt x="4139" y="12650"/>
                  </a:cubicBezTo>
                  <a:cubicBezTo>
                    <a:pt x="4130" y="12553"/>
                    <a:pt x="4077" y="12472"/>
                    <a:pt x="3997" y="12428"/>
                  </a:cubicBezTo>
                  <a:close/>
                  <a:moveTo>
                    <a:pt x="8136" y="11885"/>
                  </a:moveTo>
                  <a:cubicBezTo>
                    <a:pt x="8136" y="11868"/>
                    <a:pt x="8136" y="11859"/>
                    <a:pt x="8136" y="11850"/>
                  </a:cubicBezTo>
                  <a:cubicBezTo>
                    <a:pt x="11813" y="11191"/>
                    <a:pt x="11813" y="11191"/>
                    <a:pt x="11813" y="11191"/>
                  </a:cubicBezTo>
                  <a:cubicBezTo>
                    <a:pt x="11821" y="11254"/>
                    <a:pt x="11857" y="11307"/>
                    <a:pt x="11901" y="11352"/>
                  </a:cubicBezTo>
                  <a:cubicBezTo>
                    <a:pt x="9876" y="14990"/>
                    <a:pt x="9876" y="14990"/>
                    <a:pt x="9876" y="14990"/>
                  </a:cubicBezTo>
                  <a:cubicBezTo>
                    <a:pt x="9805" y="14963"/>
                    <a:pt x="9734" y="14963"/>
                    <a:pt x="9672" y="14990"/>
                  </a:cubicBezTo>
                  <a:cubicBezTo>
                    <a:pt x="8029" y="12099"/>
                    <a:pt x="8029" y="12099"/>
                    <a:pt x="8029" y="12099"/>
                  </a:cubicBezTo>
                  <a:cubicBezTo>
                    <a:pt x="8100" y="12045"/>
                    <a:pt x="8136" y="11965"/>
                    <a:pt x="8136" y="11885"/>
                  </a:cubicBezTo>
                  <a:close/>
                  <a:moveTo>
                    <a:pt x="17239" y="9813"/>
                  </a:moveTo>
                  <a:cubicBezTo>
                    <a:pt x="13766" y="9083"/>
                    <a:pt x="13766" y="9083"/>
                    <a:pt x="13766" y="9083"/>
                  </a:cubicBezTo>
                  <a:cubicBezTo>
                    <a:pt x="13766" y="9074"/>
                    <a:pt x="13766" y="9065"/>
                    <a:pt x="13766" y="9056"/>
                  </a:cubicBezTo>
                  <a:cubicBezTo>
                    <a:pt x="13766" y="9003"/>
                    <a:pt x="13749" y="8950"/>
                    <a:pt x="13722" y="8905"/>
                  </a:cubicBezTo>
                  <a:cubicBezTo>
                    <a:pt x="15587" y="7215"/>
                    <a:pt x="15587" y="7215"/>
                    <a:pt x="15587" y="7215"/>
                  </a:cubicBezTo>
                  <a:cubicBezTo>
                    <a:pt x="15658" y="7286"/>
                    <a:pt x="15774" y="7304"/>
                    <a:pt x="15871" y="7259"/>
                  </a:cubicBezTo>
                  <a:cubicBezTo>
                    <a:pt x="17328" y="9688"/>
                    <a:pt x="17328" y="9688"/>
                    <a:pt x="17328" y="9688"/>
                  </a:cubicBezTo>
                  <a:cubicBezTo>
                    <a:pt x="17284" y="9724"/>
                    <a:pt x="17257" y="9768"/>
                    <a:pt x="17239" y="9813"/>
                  </a:cubicBezTo>
                  <a:close/>
                  <a:moveTo>
                    <a:pt x="9938" y="4831"/>
                  </a:moveTo>
                  <a:cubicBezTo>
                    <a:pt x="9716" y="7188"/>
                    <a:pt x="9716" y="7188"/>
                    <a:pt x="9716" y="7188"/>
                  </a:cubicBezTo>
                  <a:cubicBezTo>
                    <a:pt x="9637" y="7206"/>
                    <a:pt x="9574" y="7250"/>
                    <a:pt x="9530" y="7322"/>
                  </a:cubicBezTo>
                  <a:cubicBezTo>
                    <a:pt x="7230" y="6210"/>
                    <a:pt x="7230" y="6210"/>
                    <a:pt x="7230" y="6210"/>
                  </a:cubicBezTo>
                  <a:cubicBezTo>
                    <a:pt x="7238" y="6183"/>
                    <a:pt x="7247" y="6147"/>
                    <a:pt x="7247" y="6121"/>
                  </a:cubicBezTo>
                  <a:cubicBezTo>
                    <a:pt x="7247" y="6094"/>
                    <a:pt x="7238" y="6058"/>
                    <a:pt x="7230" y="6032"/>
                  </a:cubicBezTo>
                  <a:cubicBezTo>
                    <a:pt x="9779" y="4751"/>
                    <a:pt x="9779" y="4751"/>
                    <a:pt x="9779" y="4751"/>
                  </a:cubicBezTo>
                  <a:cubicBezTo>
                    <a:pt x="9823" y="4795"/>
                    <a:pt x="9876" y="4822"/>
                    <a:pt x="9938" y="4831"/>
                  </a:cubicBezTo>
                  <a:close/>
                  <a:moveTo>
                    <a:pt x="2851" y="10862"/>
                  </a:moveTo>
                  <a:cubicBezTo>
                    <a:pt x="3411" y="10916"/>
                    <a:pt x="3411" y="10916"/>
                    <a:pt x="3411" y="10916"/>
                  </a:cubicBezTo>
                  <a:cubicBezTo>
                    <a:pt x="3775" y="12410"/>
                    <a:pt x="3775" y="12410"/>
                    <a:pt x="3775" y="12410"/>
                  </a:cubicBezTo>
                  <a:cubicBezTo>
                    <a:pt x="3766" y="12410"/>
                    <a:pt x="3757" y="12419"/>
                    <a:pt x="3739" y="12419"/>
                  </a:cubicBezTo>
                  <a:cubicBezTo>
                    <a:pt x="2718" y="11005"/>
                    <a:pt x="2718" y="11005"/>
                    <a:pt x="2718" y="11005"/>
                  </a:cubicBezTo>
                  <a:cubicBezTo>
                    <a:pt x="2780" y="10969"/>
                    <a:pt x="2824" y="10916"/>
                    <a:pt x="2851" y="10862"/>
                  </a:cubicBezTo>
                  <a:close/>
                  <a:moveTo>
                    <a:pt x="15489" y="7010"/>
                  </a:moveTo>
                  <a:cubicBezTo>
                    <a:pt x="15489" y="7064"/>
                    <a:pt x="15507" y="7117"/>
                    <a:pt x="15543" y="7161"/>
                  </a:cubicBezTo>
                  <a:cubicBezTo>
                    <a:pt x="13678" y="8852"/>
                    <a:pt x="13678" y="8852"/>
                    <a:pt x="13678" y="8852"/>
                  </a:cubicBezTo>
                  <a:cubicBezTo>
                    <a:pt x="13669" y="8843"/>
                    <a:pt x="13651" y="8834"/>
                    <a:pt x="13642" y="8825"/>
                  </a:cubicBezTo>
                  <a:cubicBezTo>
                    <a:pt x="14921" y="6121"/>
                    <a:pt x="14921" y="6121"/>
                    <a:pt x="14921" y="6121"/>
                  </a:cubicBezTo>
                  <a:cubicBezTo>
                    <a:pt x="14992" y="6147"/>
                    <a:pt x="15063" y="6138"/>
                    <a:pt x="15125" y="6103"/>
                  </a:cubicBezTo>
                  <a:cubicBezTo>
                    <a:pt x="15587" y="6806"/>
                    <a:pt x="15587" y="6806"/>
                    <a:pt x="15587" y="6806"/>
                  </a:cubicBezTo>
                  <a:cubicBezTo>
                    <a:pt x="15525" y="6859"/>
                    <a:pt x="15489" y="6930"/>
                    <a:pt x="15489" y="7010"/>
                  </a:cubicBezTo>
                  <a:close/>
                  <a:moveTo>
                    <a:pt x="14841" y="5640"/>
                  </a:moveTo>
                  <a:cubicBezTo>
                    <a:pt x="13003" y="3879"/>
                    <a:pt x="13003" y="3879"/>
                    <a:pt x="13003" y="3879"/>
                  </a:cubicBezTo>
                  <a:cubicBezTo>
                    <a:pt x="13038" y="3834"/>
                    <a:pt x="13056" y="3772"/>
                    <a:pt x="13056" y="3719"/>
                  </a:cubicBezTo>
                  <a:cubicBezTo>
                    <a:pt x="13056" y="3710"/>
                    <a:pt x="13056" y="3692"/>
                    <a:pt x="13056" y="3683"/>
                  </a:cubicBezTo>
                  <a:cubicBezTo>
                    <a:pt x="13074" y="3683"/>
                    <a:pt x="13074" y="3683"/>
                    <a:pt x="13074" y="3683"/>
                  </a:cubicBezTo>
                  <a:cubicBezTo>
                    <a:pt x="13136" y="3772"/>
                    <a:pt x="13242" y="3825"/>
                    <a:pt x="13358" y="3825"/>
                  </a:cubicBezTo>
                  <a:cubicBezTo>
                    <a:pt x="13420" y="3825"/>
                    <a:pt x="13482" y="3808"/>
                    <a:pt x="13544" y="3772"/>
                  </a:cubicBezTo>
                  <a:cubicBezTo>
                    <a:pt x="13615" y="3816"/>
                    <a:pt x="13713" y="3825"/>
                    <a:pt x="13802" y="3781"/>
                  </a:cubicBezTo>
                  <a:cubicBezTo>
                    <a:pt x="14850" y="5640"/>
                    <a:pt x="14850" y="5640"/>
                    <a:pt x="14850" y="5640"/>
                  </a:cubicBezTo>
                  <a:cubicBezTo>
                    <a:pt x="14841" y="5640"/>
                    <a:pt x="14841" y="5640"/>
                    <a:pt x="14841" y="5640"/>
                  </a:cubicBezTo>
                  <a:close/>
                  <a:moveTo>
                    <a:pt x="13012" y="3478"/>
                  </a:moveTo>
                  <a:cubicBezTo>
                    <a:pt x="13012" y="3514"/>
                    <a:pt x="13012" y="3550"/>
                    <a:pt x="13020" y="3585"/>
                  </a:cubicBezTo>
                  <a:cubicBezTo>
                    <a:pt x="12976" y="3496"/>
                    <a:pt x="12887" y="3443"/>
                    <a:pt x="12789" y="3443"/>
                  </a:cubicBezTo>
                  <a:cubicBezTo>
                    <a:pt x="12736" y="3443"/>
                    <a:pt x="12692" y="3461"/>
                    <a:pt x="12647" y="3487"/>
                  </a:cubicBezTo>
                  <a:cubicBezTo>
                    <a:pt x="11697" y="2260"/>
                    <a:pt x="11697" y="2260"/>
                    <a:pt x="11697" y="2260"/>
                  </a:cubicBezTo>
                  <a:cubicBezTo>
                    <a:pt x="11697" y="2260"/>
                    <a:pt x="11706" y="2251"/>
                    <a:pt x="11706" y="2251"/>
                  </a:cubicBezTo>
                  <a:cubicBezTo>
                    <a:pt x="13154" y="3194"/>
                    <a:pt x="13154" y="3194"/>
                    <a:pt x="13154" y="3194"/>
                  </a:cubicBezTo>
                  <a:cubicBezTo>
                    <a:pt x="13065" y="3265"/>
                    <a:pt x="13012" y="3372"/>
                    <a:pt x="13012" y="3478"/>
                  </a:cubicBezTo>
                  <a:close/>
                  <a:moveTo>
                    <a:pt x="11644" y="2304"/>
                  </a:moveTo>
                  <a:cubicBezTo>
                    <a:pt x="12594" y="3523"/>
                    <a:pt x="12594" y="3523"/>
                    <a:pt x="12594" y="3523"/>
                  </a:cubicBezTo>
                  <a:cubicBezTo>
                    <a:pt x="12559" y="3567"/>
                    <a:pt x="12532" y="3621"/>
                    <a:pt x="12523" y="3683"/>
                  </a:cubicBezTo>
                  <a:cubicBezTo>
                    <a:pt x="10427" y="3639"/>
                    <a:pt x="10427" y="3639"/>
                    <a:pt x="10427" y="3639"/>
                  </a:cubicBezTo>
                  <a:cubicBezTo>
                    <a:pt x="10427" y="3603"/>
                    <a:pt x="10409" y="3558"/>
                    <a:pt x="10383" y="3523"/>
                  </a:cubicBezTo>
                  <a:cubicBezTo>
                    <a:pt x="11360" y="2304"/>
                    <a:pt x="11360" y="2304"/>
                    <a:pt x="11360" y="2304"/>
                  </a:cubicBezTo>
                  <a:cubicBezTo>
                    <a:pt x="11439" y="2357"/>
                    <a:pt x="11555" y="2357"/>
                    <a:pt x="11644" y="2304"/>
                  </a:cubicBezTo>
                  <a:close/>
                  <a:moveTo>
                    <a:pt x="3135" y="8434"/>
                  </a:moveTo>
                  <a:cubicBezTo>
                    <a:pt x="3135" y="8371"/>
                    <a:pt x="3109" y="8309"/>
                    <a:pt x="3064" y="8265"/>
                  </a:cubicBezTo>
                  <a:cubicBezTo>
                    <a:pt x="4148" y="7179"/>
                    <a:pt x="4148" y="7179"/>
                    <a:pt x="4148" y="7179"/>
                  </a:cubicBezTo>
                  <a:cubicBezTo>
                    <a:pt x="4192" y="7215"/>
                    <a:pt x="4237" y="7233"/>
                    <a:pt x="4290" y="7242"/>
                  </a:cubicBezTo>
                  <a:cubicBezTo>
                    <a:pt x="4485" y="10782"/>
                    <a:pt x="4485" y="10782"/>
                    <a:pt x="4485" y="10782"/>
                  </a:cubicBezTo>
                  <a:cubicBezTo>
                    <a:pt x="4476" y="10791"/>
                    <a:pt x="4467" y="10791"/>
                    <a:pt x="4459" y="10800"/>
                  </a:cubicBezTo>
                  <a:cubicBezTo>
                    <a:pt x="3029" y="8647"/>
                    <a:pt x="3029" y="8647"/>
                    <a:pt x="3029" y="8647"/>
                  </a:cubicBezTo>
                  <a:cubicBezTo>
                    <a:pt x="3091" y="8594"/>
                    <a:pt x="3135" y="8514"/>
                    <a:pt x="3135" y="8434"/>
                  </a:cubicBezTo>
                  <a:close/>
                  <a:moveTo>
                    <a:pt x="4370" y="10951"/>
                  </a:moveTo>
                  <a:cubicBezTo>
                    <a:pt x="4370" y="10951"/>
                    <a:pt x="4370" y="10951"/>
                    <a:pt x="4370" y="10951"/>
                  </a:cubicBezTo>
                  <a:cubicBezTo>
                    <a:pt x="3464" y="10853"/>
                    <a:pt x="3464" y="10853"/>
                    <a:pt x="3464" y="10853"/>
                  </a:cubicBezTo>
                  <a:cubicBezTo>
                    <a:pt x="2940" y="8692"/>
                    <a:pt x="2940" y="8692"/>
                    <a:pt x="2940" y="8692"/>
                  </a:cubicBezTo>
                  <a:cubicBezTo>
                    <a:pt x="2958" y="8692"/>
                    <a:pt x="2966" y="8683"/>
                    <a:pt x="2975" y="8683"/>
                  </a:cubicBezTo>
                  <a:cubicBezTo>
                    <a:pt x="4405" y="10844"/>
                    <a:pt x="4405" y="10844"/>
                    <a:pt x="4405" y="10844"/>
                  </a:cubicBezTo>
                  <a:cubicBezTo>
                    <a:pt x="4379" y="10871"/>
                    <a:pt x="4370" y="10907"/>
                    <a:pt x="4370" y="10951"/>
                  </a:cubicBezTo>
                  <a:close/>
                  <a:moveTo>
                    <a:pt x="2878" y="10791"/>
                  </a:moveTo>
                  <a:cubicBezTo>
                    <a:pt x="2887" y="10764"/>
                    <a:pt x="2887" y="10738"/>
                    <a:pt x="2887" y="10711"/>
                  </a:cubicBezTo>
                  <a:cubicBezTo>
                    <a:pt x="2887" y="10551"/>
                    <a:pt x="2780" y="10409"/>
                    <a:pt x="2629" y="10373"/>
                  </a:cubicBezTo>
                  <a:cubicBezTo>
                    <a:pt x="2869" y="8709"/>
                    <a:pt x="2869" y="8709"/>
                    <a:pt x="2869" y="8709"/>
                  </a:cubicBezTo>
                  <a:cubicBezTo>
                    <a:pt x="2869" y="8709"/>
                    <a:pt x="2878" y="8709"/>
                    <a:pt x="2878" y="8709"/>
                  </a:cubicBezTo>
                  <a:cubicBezTo>
                    <a:pt x="3393" y="10844"/>
                    <a:pt x="3393" y="10844"/>
                    <a:pt x="3393" y="10844"/>
                  </a:cubicBezTo>
                  <a:lnTo>
                    <a:pt x="2878" y="10791"/>
                  </a:lnTo>
                  <a:close/>
                  <a:moveTo>
                    <a:pt x="4130" y="12713"/>
                  </a:moveTo>
                  <a:cubicBezTo>
                    <a:pt x="5462" y="12811"/>
                    <a:pt x="5462" y="12811"/>
                    <a:pt x="5462" y="12811"/>
                  </a:cubicBezTo>
                  <a:cubicBezTo>
                    <a:pt x="5471" y="12953"/>
                    <a:pt x="5587" y="13069"/>
                    <a:pt x="5729" y="13069"/>
                  </a:cubicBezTo>
                  <a:cubicBezTo>
                    <a:pt x="5746" y="13069"/>
                    <a:pt x="5764" y="13069"/>
                    <a:pt x="5782" y="13060"/>
                  </a:cubicBezTo>
                  <a:cubicBezTo>
                    <a:pt x="6510" y="15399"/>
                    <a:pt x="6510" y="15399"/>
                    <a:pt x="6510" y="15399"/>
                  </a:cubicBezTo>
                  <a:cubicBezTo>
                    <a:pt x="6492" y="15408"/>
                    <a:pt x="6475" y="15417"/>
                    <a:pt x="6466" y="15426"/>
                  </a:cubicBezTo>
                  <a:cubicBezTo>
                    <a:pt x="4077" y="12837"/>
                    <a:pt x="4077" y="12837"/>
                    <a:pt x="4077" y="12837"/>
                  </a:cubicBezTo>
                  <a:cubicBezTo>
                    <a:pt x="4103" y="12802"/>
                    <a:pt x="4121" y="12757"/>
                    <a:pt x="4130" y="12713"/>
                  </a:cubicBezTo>
                  <a:close/>
                  <a:moveTo>
                    <a:pt x="6004" y="12793"/>
                  </a:moveTo>
                  <a:cubicBezTo>
                    <a:pt x="6004" y="12775"/>
                    <a:pt x="5995" y="12748"/>
                    <a:pt x="5995" y="12722"/>
                  </a:cubicBezTo>
                  <a:cubicBezTo>
                    <a:pt x="7620" y="12001"/>
                    <a:pt x="7620" y="12001"/>
                    <a:pt x="7620" y="12001"/>
                  </a:cubicBezTo>
                  <a:cubicBezTo>
                    <a:pt x="7647" y="12054"/>
                    <a:pt x="7691" y="12099"/>
                    <a:pt x="7736" y="12126"/>
                  </a:cubicBezTo>
                  <a:cubicBezTo>
                    <a:pt x="6670" y="15382"/>
                    <a:pt x="6670" y="15382"/>
                    <a:pt x="6670" y="15382"/>
                  </a:cubicBezTo>
                  <a:cubicBezTo>
                    <a:pt x="6652" y="15373"/>
                    <a:pt x="6635" y="15373"/>
                    <a:pt x="6617" y="15373"/>
                  </a:cubicBezTo>
                  <a:cubicBezTo>
                    <a:pt x="6608" y="15373"/>
                    <a:pt x="6590" y="15373"/>
                    <a:pt x="6572" y="15373"/>
                  </a:cubicBezTo>
                  <a:cubicBezTo>
                    <a:pt x="5844" y="13042"/>
                    <a:pt x="5844" y="13042"/>
                    <a:pt x="5844" y="13042"/>
                  </a:cubicBezTo>
                  <a:cubicBezTo>
                    <a:pt x="5942" y="12997"/>
                    <a:pt x="6004" y="12900"/>
                    <a:pt x="6004" y="12793"/>
                  </a:cubicBezTo>
                  <a:close/>
                  <a:moveTo>
                    <a:pt x="7807" y="12152"/>
                  </a:moveTo>
                  <a:cubicBezTo>
                    <a:pt x="7825" y="12152"/>
                    <a:pt x="7842" y="12152"/>
                    <a:pt x="7860" y="12152"/>
                  </a:cubicBezTo>
                  <a:cubicBezTo>
                    <a:pt x="7905" y="12152"/>
                    <a:pt x="7940" y="12143"/>
                    <a:pt x="7976" y="12134"/>
                  </a:cubicBezTo>
                  <a:cubicBezTo>
                    <a:pt x="9610" y="15026"/>
                    <a:pt x="9610" y="15026"/>
                    <a:pt x="9610" y="15026"/>
                  </a:cubicBezTo>
                  <a:cubicBezTo>
                    <a:pt x="9539" y="15079"/>
                    <a:pt x="9503" y="15159"/>
                    <a:pt x="9503" y="15248"/>
                  </a:cubicBezTo>
                  <a:cubicBezTo>
                    <a:pt x="9503" y="15248"/>
                    <a:pt x="9503" y="15248"/>
                    <a:pt x="9503" y="15248"/>
                  </a:cubicBezTo>
                  <a:cubicBezTo>
                    <a:pt x="6883" y="15577"/>
                    <a:pt x="6883" y="15577"/>
                    <a:pt x="6883" y="15577"/>
                  </a:cubicBezTo>
                  <a:cubicBezTo>
                    <a:pt x="6865" y="15497"/>
                    <a:pt x="6812" y="15435"/>
                    <a:pt x="6732" y="15399"/>
                  </a:cubicBezTo>
                  <a:lnTo>
                    <a:pt x="7807" y="12152"/>
                  </a:lnTo>
                  <a:close/>
                  <a:moveTo>
                    <a:pt x="10045" y="15248"/>
                  </a:moveTo>
                  <a:cubicBezTo>
                    <a:pt x="10045" y="15248"/>
                    <a:pt x="10045" y="15248"/>
                    <a:pt x="10045" y="15248"/>
                  </a:cubicBezTo>
                  <a:cubicBezTo>
                    <a:pt x="10045" y="15213"/>
                    <a:pt x="10036" y="15177"/>
                    <a:pt x="10018" y="15141"/>
                  </a:cubicBezTo>
                  <a:cubicBezTo>
                    <a:pt x="14521" y="12561"/>
                    <a:pt x="14521" y="12561"/>
                    <a:pt x="14521" y="12561"/>
                  </a:cubicBezTo>
                  <a:cubicBezTo>
                    <a:pt x="14566" y="12615"/>
                    <a:pt x="14628" y="12650"/>
                    <a:pt x="14690" y="12659"/>
                  </a:cubicBezTo>
                  <a:cubicBezTo>
                    <a:pt x="14539" y="15684"/>
                    <a:pt x="14539" y="15684"/>
                    <a:pt x="14539" y="15684"/>
                  </a:cubicBezTo>
                  <a:cubicBezTo>
                    <a:pt x="14433" y="15693"/>
                    <a:pt x="14335" y="15773"/>
                    <a:pt x="14299" y="15880"/>
                  </a:cubicBezTo>
                  <a:lnTo>
                    <a:pt x="10045" y="15248"/>
                  </a:lnTo>
                  <a:close/>
                  <a:moveTo>
                    <a:pt x="17435" y="6387"/>
                  </a:moveTo>
                  <a:cubicBezTo>
                    <a:pt x="17435" y="6370"/>
                    <a:pt x="17435" y="6352"/>
                    <a:pt x="17435" y="6334"/>
                  </a:cubicBezTo>
                  <a:cubicBezTo>
                    <a:pt x="17435" y="6147"/>
                    <a:pt x="17284" y="5987"/>
                    <a:pt x="17088" y="5987"/>
                  </a:cubicBezTo>
                  <a:cubicBezTo>
                    <a:pt x="16902" y="5987"/>
                    <a:pt x="16742" y="6147"/>
                    <a:pt x="16742" y="6334"/>
                  </a:cubicBezTo>
                  <a:cubicBezTo>
                    <a:pt x="16742" y="6432"/>
                    <a:pt x="16786" y="6530"/>
                    <a:pt x="16857" y="6592"/>
                  </a:cubicBezTo>
                  <a:cubicBezTo>
                    <a:pt x="16005" y="6886"/>
                    <a:pt x="16005" y="6886"/>
                    <a:pt x="16005" y="6886"/>
                  </a:cubicBezTo>
                  <a:cubicBezTo>
                    <a:pt x="15960" y="6797"/>
                    <a:pt x="15863" y="6734"/>
                    <a:pt x="15765" y="6734"/>
                  </a:cubicBezTo>
                  <a:cubicBezTo>
                    <a:pt x="15720" y="6734"/>
                    <a:pt x="15676" y="6752"/>
                    <a:pt x="15640" y="6770"/>
                  </a:cubicBezTo>
                  <a:cubicBezTo>
                    <a:pt x="15179" y="6058"/>
                    <a:pt x="15179" y="6058"/>
                    <a:pt x="15179" y="6058"/>
                  </a:cubicBezTo>
                  <a:cubicBezTo>
                    <a:pt x="15232" y="6014"/>
                    <a:pt x="15259" y="5943"/>
                    <a:pt x="15267" y="5871"/>
                  </a:cubicBezTo>
                  <a:cubicBezTo>
                    <a:pt x="17941" y="5747"/>
                    <a:pt x="17941" y="5747"/>
                    <a:pt x="17941" y="5747"/>
                  </a:cubicBezTo>
                  <a:cubicBezTo>
                    <a:pt x="18216" y="6121"/>
                    <a:pt x="18216" y="6121"/>
                    <a:pt x="18216" y="6121"/>
                  </a:cubicBezTo>
                  <a:lnTo>
                    <a:pt x="17435" y="6387"/>
                  </a:lnTo>
                  <a:close/>
                  <a:moveTo>
                    <a:pt x="10329" y="3470"/>
                  </a:moveTo>
                  <a:cubicBezTo>
                    <a:pt x="10294" y="3443"/>
                    <a:pt x="10240" y="3425"/>
                    <a:pt x="10187" y="3425"/>
                  </a:cubicBezTo>
                  <a:cubicBezTo>
                    <a:pt x="10089" y="3425"/>
                    <a:pt x="10001" y="3487"/>
                    <a:pt x="9965" y="3585"/>
                  </a:cubicBezTo>
                  <a:cubicBezTo>
                    <a:pt x="8864" y="3327"/>
                    <a:pt x="8864" y="3327"/>
                    <a:pt x="8864" y="3327"/>
                  </a:cubicBezTo>
                  <a:cubicBezTo>
                    <a:pt x="11297" y="2251"/>
                    <a:pt x="11297" y="2251"/>
                    <a:pt x="11297" y="2251"/>
                  </a:cubicBezTo>
                  <a:cubicBezTo>
                    <a:pt x="11306" y="2251"/>
                    <a:pt x="11306" y="2260"/>
                    <a:pt x="11306" y="2260"/>
                  </a:cubicBezTo>
                  <a:lnTo>
                    <a:pt x="10329" y="3470"/>
                  </a:lnTo>
                  <a:close/>
                  <a:moveTo>
                    <a:pt x="6972" y="6396"/>
                  </a:moveTo>
                  <a:cubicBezTo>
                    <a:pt x="6981" y="6396"/>
                    <a:pt x="6990" y="6396"/>
                    <a:pt x="6999" y="6387"/>
                  </a:cubicBezTo>
                  <a:cubicBezTo>
                    <a:pt x="7638" y="9252"/>
                    <a:pt x="7638" y="9252"/>
                    <a:pt x="7638" y="9252"/>
                  </a:cubicBezTo>
                  <a:cubicBezTo>
                    <a:pt x="7594" y="9261"/>
                    <a:pt x="7558" y="9288"/>
                    <a:pt x="7532" y="9314"/>
                  </a:cubicBezTo>
                  <a:cubicBezTo>
                    <a:pt x="4547" y="7099"/>
                    <a:pt x="4547" y="7099"/>
                    <a:pt x="4547" y="7099"/>
                  </a:cubicBezTo>
                  <a:cubicBezTo>
                    <a:pt x="4574" y="7055"/>
                    <a:pt x="4583" y="7010"/>
                    <a:pt x="4583" y="6966"/>
                  </a:cubicBezTo>
                  <a:cubicBezTo>
                    <a:pt x="4583" y="6948"/>
                    <a:pt x="4583" y="6930"/>
                    <a:pt x="4574" y="6921"/>
                  </a:cubicBezTo>
                  <a:cubicBezTo>
                    <a:pt x="6732" y="6236"/>
                    <a:pt x="6732" y="6236"/>
                    <a:pt x="6732" y="6236"/>
                  </a:cubicBezTo>
                  <a:cubicBezTo>
                    <a:pt x="6768" y="6334"/>
                    <a:pt x="6865" y="6396"/>
                    <a:pt x="6972" y="6396"/>
                  </a:cubicBezTo>
                  <a:close/>
                  <a:moveTo>
                    <a:pt x="11102" y="17641"/>
                  </a:moveTo>
                  <a:cubicBezTo>
                    <a:pt x="11075" y="17641"/>
                    <a:pt x="11040" y="17650"/>
                    <a:pt x="11013" y="17659"/>
                  </a:cubicBezTo>
                  <a:cubicBezTo>
                    <a:pt x="9921" y="15471"/>
                    <a:pt x="9921" y="15471"/>
                    <a:pt x="9921" y="15471"/>
                  </a:cubicBezTo>
                  <a:cubicBezTo>
                    <a:pt x="9974" y="15435"/>
                    <a:pt x="10018" y="15382"/>
                    <a:pt x="10027" y="15319"/>
                  </a:cubicBezTo>
                  <a:cubicBezTo>
                    <a:pt x="14290" y="15951"/>
                    <a:pt x="14290" y="15951"/>
                    <a:pt x="14290" y="15951"/>
                  </a:cubicBezTo>
                  <a:cubicBezTo>
                    <a:pt x="14290" y="15951"/>
                    <a:pt x="14290" y="15951"/>
                    <a:pt x="14290" y="15960"/>
                  </a:cubicBezTo>
                  <a:cubicBezTo>
                    <a:pt x="14290" y="15986"/>
                    <a:pt x="14299" y="16022"/>
                    <a:pt x="14308" y="16058"/>
                  </a:cubicBezTo>
                  <a:cubicBezTo>
                    <a:pt x="11315" y="17748"/>
                    <a:pt x="11315" y="17748"/>
                    <a:pt x="11315" y="17748"/>
                  </a:cubicBezTo>
                  <a:cubicBezTo>
                    <a:pt x="11271" y="17686"/>
                    <a:pt x="11191" y="17641"/>
                    <a:pt x="11102" y="17641"/>
                  </a:cubicBezTo>
                  <a:close/>
                  <a:moveTo>
                    <a:pt x="17381" y="9652"/>
                  </a:moveTo>
                  <a:cubicBezTo>
                    <a:pt x="15925" y="7224"/>
                    <a:pt x="15925" y="7224"/>
                    <a:pt x="15925" y="7224"/>
                  </a:cubicBezTo>
                  <a:cubicBezTo>
                    <a:pt x="15960" y="7197"/>
                    <a:pt x="15996" y="7161"/>
                    <a:pt x="16013" y="7117"/>
                  </a:cubicBezTo>
                  <a:cubicBezTo>
                    <a:pt x="19193" y="8033"/>
                    <a:pt x="19193" y="8033"/>
                    <a:pt x="19193" y="8033"/>
                  </a:cubicBezTo>
                  <a:cubicBezTo>
                    <a:pt x="19211" y="8069"/>
                    <a:pt x="19229" y="8096"/>
                    <a:pt x="19255" y="8122"/>
                  </a:cubicBezTo>
                  <a:cubicBezTo>
                    <a:pt x="19282" y="8149"/>
                    <a:pt x="19317" y="8176"/>
                    <a:pt x="19362" y="8193"/>
                  </a:cubicBezTo>
                  <a:cubicBezTo>
                    <a:pt x="19371" y="8220"/>
                    <a:pt x="19380" y="8247"/>
                    <a:pt x="19397" y="8273"/>
                  </a:cubicBezTo>
                  <a:cubicBezTo>
                    <a:pt x="17674" y="9706"/>
                    <a:pt x="17674" y="9706"/>
                    <a:pt x="17674" y="9706"/>
                  </a:cubicBezTo>
                  <a:cubicBezTo>
                    <a:pt x="17630" y="9661"/>
                    <a:pt x="17559" y="9635"/>
                    <a:pt x="17488" y="9635"/>
                  </a:cubicBezTo>
                  <a:cubicBezTo>
                    <a:pt x="17452" y="9635"/>
                    <a:pt x="17417" y="9643"/>
                    <a:pt x="17381" y="9652"/>
                  </a:cubicBezTo>
                  <a:close/>
                  <a:moveTo>
                    <a:pt x="15259" y="5809"/>
                  </a:moveTo>
                  <a:cubicBezTo>
                    <a:pt x="15250" y="5783"/>
                    <a:pt x="15250" y="5765"/>
                    <a:pt x="15232" y="5738"/>
                  </a:cubicBezTo>
                  <a:cubicBezTo>
                    <a:pt x="17062" y="4528"/>
                    <a:pt x="17062" y="4528"/>
                    <a:pt x="17062" y="4528"/>
                  </a:cubicBezTo>
                  <a:cubicBezTo>
                    <a:pt x="17896" y="5685"/>
                    <a:pt x="17896" y="5685"/>
                    <a:pt x="17896" y="5685"/>
                  </a:cubicBezTo>
                  <a:lnTo>
                    <a:pt x="15259" y="5809"/>
                  </a:lnTo>
                  <a:close/>
                  <a:moveTo>
                    <a:pt x="11759" y="1984"/>
                  </a:moveTo>
                  <a:cubicBezTo>
                    <a:pt x="11724" y="1877"/>
                    <a:pt x="11617" y="1797"/>
                    <a:pt x="11502" y="1797"/>
                  </a:cubicBezTo>
                  <a:cubicBezTo>
                    <a:pt x="11404" y="1797"/>
                    <a:pt x="11315" y="1850"/>
                    <a:pt x="11271" y="1939"/>
                  </a:cubicBezTo>
                  <a:cubicBezTo>
                    <a:pt x="10747" y="1548"/>
                    <a:pt x="10747" y="1548"/>
                    <a:pt x="10747" y="1548"/>
                  </a:cubicBezTo>
                  <a:cubicBezTo>
                    <a:pt x="10764" y="1521"/>
                    <a:pt x="10773" y="1486"/>
                    <a:pt x="10782" y="1450"/>
                  </a:cubicBezTo>
                  <a:cubicBezTo>
                    <a:pt x="12186" y="1904"/>
                    <a:pt x="12186" y="1904"/>
                    <a:pt x="12186" y="1904"/>
                  </a:cubicBezTo>
                  <a:lnTo>
                    <a:pt x="11759" y="1984"/>
                  </a:lnTo>
                  <a:close/>
                  <a:moveTo>
                    <a:pt x="6706" y="6174"/>
                  </a:moveTo>
                  <a:cubicBezTo>
                    <a:pt x="4556" y="6850"/>
                    <a:pt x="4556" y="6850"/>
                    <a:pt x="4556" y="6850"/>
                  </a:cubicBezTo>
                  <a:cubicBezTo>
                    <a:pt x="4512" y="6752"/>
                    <a:pt x="4423" y="6690"/>
                    <a:pt x="4308" y="6690"/>
                  </a:cubicBezTo>
                  <a:cubicBezTo>
                    <a:pt x="4272" y="6690"/>
                    <a:pt x="4237" y="6699"/>
                    <a:pt x="4201" y="6717"/>
                  </a:cubicBezTo>
                  <a:cubicBezTo>
                    <a:pt x="3393" y="5338"/>
                    <a:pt x="3393" y="5338"/>
                    <a:pt x="3393" y="5338"/>
                  </a:cubicBezTo>
                  <a:cubicBezTo>
                    <a:pt x="3704" y="4911"/>
                    <a:pt x="3704" y="4911"/>
                    <a:pt x="3704" y="4911"/>
                  </a:cubicBezTo>
                  <a:cubicBezTo>
                    <a:pt x="6714" y="6058"/>
                    <a:pt x="6714" y="6058"/>
                    <a:pt x="6714" y="6058"/>
                  </a:cubicBezTo>
                  <a:cubicBezTo>
                    <a:pt x="6706" y="6076"/>
                    <a:pt x="6706" y="6103"/>
                    <a:pt x="6706" y="6121"/>
                  </a:cubicBezTo>
                  <a:cubicBezTo>
                    <a:pt x="6706" y="6138"/>
                    <a:pt x="6706" y="6156"/>
                    <a:pt x="6706" y="6174"/>
                  </a:cubicBezTo>
                  <a:close/>
                  <a:moveTo>
                    <a:pt x="4068" y="6850"/>
                  </a:moveTo>
                  <a:cubicBezTo>
                    <a:pt x="4059" y="6877"/>
                    <a:pt x="4059" y="6877"/>
                    <a:pt x="4059" y="6877"/>
                  </a:cubicBezTo>
                  <a:cubicBezTo>
                    <a:pt x="4041" y="6912"/>
                    <a:pt x="4041" y="6939"/>
                    <a:pt x="4041" y="6966"/>
                  </a:cubicBezTo>
                  <a:cubicBezTo>
                    <a:pt x="4041" y="7028"/>
                    <a:pt x="4059" y="7081"/>
                    <a:pt x="4094" y="7135"/>
                  </a:cubicBezTo>
                  <a:cubicBezTo>
                    <a:pt x="3020" y="8211"/>
                    <a:pt x="3020" y="8211"/>
                    <a:pt x="3020" y="8211"/>
                  </a:cubicBezTo>
                  <a:cubicBezTo>
                    <a:pt x="2993" y="8193"/>
                    <a:pt x="2958" y="8185"/>
                    <a:pt x="2931" y="8176"/>
                  </a:cubicBezTo>
                  <a:cubicBezTo>
                    <a:pt x="3117" y="5711"/>
                    <a:pt x="3117" y="5711"/>
                    <a:pt x="3117" y="5711"/>
                  </a:cubicBezTo>
                  <a:cubicBezTo>
                    <a:pt x="3348" y="5400"/>
                    <a:pt x="3348" y="5400"/>
                    <a:pt x="3348" y="5400"/>
                  </a:cubicBezTo>
                  <a:cubicBezTo>
                    <a:pt x="4148" y="6752"/>
                    <a:pt x="4148" y="6752"/>
                    <a:pt x="4148" y="6752"/>
                  </a:cubicBezTo>
                  <a:cubicBezTo>
                    <a:pt x="4112" y="6779"/>
                    <a:pt x="4086" y="6806"/>
                    <a:pt x="4068" y="6850"/>
                  </a:cubicBezTo>
                  <a:close/>
                  <a:moveTo>
                    <a:pt x="2860" y="8167"/>
                  </a:moveTo>
                  <a:cubicBezTo>
                    <a:pt x="2807" y="8167"/>
                    <a:pt x="2753" y="8176"/>
                    <a:pt x="2709" y="8211"/>
                  </a:cubicBezTo>
                  <a:cubicBezTo>
                    <a:pt x="2682" y="8229"/>
                    <a:pt x="2682" y="8229"/>
                    <a:pt x="2682" y="8229"/>
                  </a:cubicBezTo>
                  <a:cubicBezTo>
                    <a:pt x="2664" y="8247"/>
                    <a:pt x="2656" y="8256"/>
                    <a:pt x="2638" y="8282"/>
                  </a:cubicBezTo>
                  <a:cubicBezTo>
                    <a:pt x="1910" y="7882"/>
                    <a:pt x="1910" y="7882"/>
                    <a:pt x="1910" y="7882"/>
                  </a:cubicBezTo>
                  <a:cubicBezTo>
                    <a:pt x="1963" y="7749"/>
                    <a:pt x="1936" y="7588"/>
                    <a:pt x="1830" y="7491"/>
                  </a:cubicBezTo>
                  <a:cubicBezTo>
                    <a:pt x="3038" y="5818"/>
                    <a:pt x="3038" y="5818"/>
                    <a:pt x="3038" y="5818"/>
                  </a:cubicBezTo>
                  <a:lnTo>
                    <a:pt x="2860" y="8167"/>
                  </a:lnTo>
                  <a:close/>
                  <a:moveTo>
                    <a:pt x="1812" y="13478"/>
                  </a:moveTo>
                  <a:cubicBezTo>
                    <a:pt x="3633" y="12793"/>
                    <a:pt x="3633" y="12793"/>
                    <a:pt x="3633" y="12793"/>
                  </a:cubicBezTo>
                  <a:cubicBezTo>
                    <a:pt x="3659" y="12855"/>
                    <a:pt x="3721" y="12908"/>
                    <a:pt x="3792" y="12926"/>
                  </a:cubicBezTo>
                  <a:cubicBezTo>
                    <a:pt x="3926" y="15444"/>
                    <a:pt x="3926" y="15444"/>
                    <a:pt x="3926" y="15444"/>
                  </a:cubicBezTo>
                  <a:cubicBezTo>
                    <a:pt x="3784" y="15488"/>
                    <a:pt x="3686" y="15622"/>
                    <a:pt x="3686" y="15773"/>
                  </a:cubicBezTo>
                  <a:cubicBezTo>
                    <a:pt x="3686" y="15906"/>
                    <a:pt x="3757" y="16022"/>
                    <a:pt x="3872" y="16084"/>
                  </a:cubicBezTo>
                  <a:cubicBezTo>
                    <a:pt x="3721" y="16618"/>
                    <a:pt x="3721" y="16618"/>
                    <a:pt x="3721" y="16618"/>
                  </a:cubicBezTo>
                  <a:cubicBezTo>
                    <a:pt x="3695" y="16618"/>
                    <a:pt x="3668" y="16609"/>
                    <a:pt x="3650" y="16609"/>
                  </a:cubicBezTo>
                  <a:cubicBezTo>
                    <a:pt x="3633" y="16609"/>
                    <a:pt x="3624" y="16609"/>
                    <a:pt x="3606" y="16618"/>
                  </a:cubicBezTo>
                  <a:cubicBezTo>
                    <a:pt x="1732" y="14029"/>
                    <a:pt x="1732" y="14029"/>
                    <a:pt x="1732" y="14029"/>
                  </a:cubicBezTo>
                  <a:cubicBezTo>
                    <a:pt x="1759" y="14012"/>
                    <a:pt x="1776" y="14003"/>
                    <a:pt x="1794" y="13985"/>
                  </a:cubicBezTo>
                  <a:cubicBezTo>
                    <a:pt x="1936" y="13843"/>
                    <a:pt x="1936" y="13620"/>
                    <a:pt x="1812" y="13478"/>
                  </a:cubicBezTo>
                  <a:close/>
                  <a:moveTo>
                    <a:pt x="9752" y="15515"/>
                  </a:moveTo>
                  <a:cubicBezTo>
                    <a:pt x="9788" y="15515"/>
                    <a:pt x="9823" y="15515"/>
                    <a:pt x="9859" y="15497"/>
                  </a:cubicBezTo>
                  <a:cubicBezTo>
                    <a:pt x="10951" y="17686"/>
                    <a:pt x="10951" y="17686"/>
                    <a:pt x="10951" y="17686"/>
                  </a:cubicBezTo>
                  <a:cubicBezTo>
                    <a:pt x="10871" y="17739"/>
                    <a:pt x="10827" y="17819"/>
                    <a:pt x="10827" y="17917"/>
                  </a:cubicBezTo>
                  <a:cubicBezTo>
                    <a:pt x="10827" y="17961"/>
                    <a:pt x="10844" y="18015"/>
                    <a:pt x="10871" y="18059"/>
                  </a:cubicBezTo>
                  <a:cubicBezTo>
                    <a:pt x="9024" y="19589"/>
                    <a:pt x="9024" y="19589"/>
                    <a:pt x="9024" y="19589"/>
                  </a:cubicBezTo>
                  <a:cubicBezTo>
                    <a:pt x="8997" y="19563"/>
                    <a:pt x="8962" y="19536"/>
                    <a:pt x="8926" y="19527"/>
                  </a:cubicBezTo>
                  <a:lnTo>
                    <a:pt x="9752" y="15515"/>
                  </a:lnTo>
                  <a:close/>
                  <a:moveTo>
                    <a:pt x="14832" y="15969"/>
                  </a:moveTo>
                  <a:cubicBezTo>
                    <a:pt x="14832" y="15969"/>
                    <a:pt x="14832" y="15960"/>
                    <a:pt x="14832" y="15960"/>
                  </a:cubicBezTo>
                  <a:cubicBezTo>
                    <a:pt x="14832" y="15933"/>
                    <a:pt x="14832" y="15915"/>
                    <a:pt x="14823" y="15898"/>
                  </a:cubicBezTo>
                  <a:cubicBezTo>
                    <a:pt x="19095" y="14323"/>
                    <a:pt x="19095" y="14323"/>
                    <a:pt x="19095" y="14323"/>
                  </a:cubicBezTo>
                  <a:cubicBezTo>
                    <a:pt x="17532" y="16476"/>
                    <a:pt x="17532" y="16476"/>
                    <a:pt x="17532" y="16476"/>
                  </a:cubicBezTo>
                  <a:cubicBezTo>
                    <a:pt x="16360" y="16262"/>
                    <a:pt x="16360" y="16262"/>
                    <a:pt x="16360" y="16262"/>
                  </a:cubicBezTo>
                  <a:cubicBezTo>
                    <a:pt x="16360" y="16262"/>
                    <a:pt x="16360" y="16262"/>
                    <a:pt x="16360" y="16262"/>
                  </a:cubicBezTo>
                  <a:lnTo>
                    <a:pt x="14832" y="15969"/>
                  </a:lnTo>
                  <a:close/>
                  <a:moveTo>
                    <a:pt x="17488" y="16538"/>
                  </a:moveTo>
                  <a:cubicBezTo>
                    <a:pt x="16271" y="18219"/>
                    <a:pt x="16271" y="18219"/>
                    <a:pt x="16271" y="18219"/>
                  </a:cubicBezTo>
                  <a:cubicBezTo>
                    <a:pt x="16218" y="18184"/>
                    <a:pt x="16147" y="18166"/>
                    <a:pt x="16085" y="18166"/>
                  </a:cubicBezTo>
                  <a:cubicBezTo>
                    <a:pt x="16031" y="18166"/>
                    <a:pt x="15987" y="18175"/>
                    <a:pt x="15934" y="18202"/>
                  </a:cubicBezTo>
                  <a:cubicBezTo>
                    <a:pt x="14761" y="16138"/>
                    <a:pt x="14761" y="16138"/>
                    <a:pt x="14761" y="16138"/>
                  </a:cubicBezTo>
                  <a:cubicBezTo>
                    <a:pt x="14788" y="16111"/>
                    <a:pt x="14806" y="16075"/>
                    <a:pt x="14823" y="16040"/>
                  </a:cubicBezTo>
                  <a:lnTo>
                    <a:pt x="17488" y="16538"/>
                  </a:lnTo>
                  <a:close/>
                  <a:moveTo>
                    <a:pt x="19158" y="14047"/>
                  </a:moveTo>
                  <a:cubicBezTo>
                    <a:pt x="15001" y="12464"/>
                    <a:pt x="15001" y="12464"/>
                    <a:pt x="15001" y="12464"/>
                  </a:cubicBezTo>
                  <a:cubicBezTo>
                    <a:pt x="15010" y="12437"/>
                    <a:pt x="15010" y="12419"/>
                    <a:pt x="15010" y="12392"/>
                  </a:cubicBezTo>
                  <a:cubicBezTo>
                    <a:pt x="15010" y="12339"/>
                    <a:pt x="14992" y="12286"/>
                    <a:pt x="14965" y="12241"/>
                  </a:cubicBezTo>
                  <a:cubicBezTo>
                    <a:pt x="17319" y="10106"/>
                    <a:pt x="17319" y="10106"/>
                    <a:pt x="17319" y="10106"/>
                  </a:cubicBezTo>
                  <a:cubicBezTo>
                    <a:pt x="17381" y="10168"/>
                    <a:pt x="17479" y="10195"/>
                    <a:pt x="17568" y="10159"/>
                  </a:cubicBezTo>
                  <a:cubicBezTo>
                    <a:pt x="19095" y="13585"/>
                    <a:pt x="19095" y="13585"/>
                    <a:pt x="19095" y="13585"/>
                  </a:cubicBezTo>
                  <a:cubicBezTo>
                    <a:pt x="19184" y="13780"/>
                    <a:pt x="19184" y="13780"/>
                    <a:pt x="19184" y="13780"/>
                  </a:cubicBezTo>
                  <a:cubicBezTo>
                    <a:pt x="19193" y="13825"/>
                    <a:pt x="19220" y="13878"/>
                    <a:pt x="19246" y="13914"/>
                  </a:cubicBezTo>
                  <a:cubicBezTo>
                    <a:pt x="19264" y="13940"/>
                    <a:pt x="19264" y="13940"/>
                    <a:pt x="19264" y="13940"/>
                  </a:cubicBezTo>
                  <a:cubicBezTo>
                    <a:pt x="19220" y="13967"/>
                    <a:pt x="19184" y="14003"/>
                    <a:pt x="19158" y="14047"/>
                  </a:cubicBezTo>
                  <a:close/>
                  <a:moveTo>
                    <a:pt x="19335" y="7544"/>
                  </a:moveTo>
                  <a:cubicBezTo>
                    <a:pt x="18323" y="6147"/>
                    <a:pt x="18323" y="6147"/>
                    <a:pt x="18323" y="6147"/>
                  </a:cubicBezTo>
                  <a:cubicBezTo>
                    <a:pt x="18731" y="6005"/>
                    <a:pt x="18731" y="6005"/>
                    <a:pt x="18731" y="6005"/>
                  </a:cubicBezTo>
                  <a:cubicBezTo>
                    <a:pt x="18793" y="6058"/>
                    <a:pt x="18873" y="6094"/>
                    <a:pt x="18953" y="6094"/>
                  </a:cubicBezTo>
                  <a:cubicBezTo>
                    <a:pt x="18971" y="6094"/>
                    <a:pt x="18989" y="6094"/>
                    <a:pt x="19007" y="6085"/>
                  </a:cubicBezTo>
                  <a:cubicBezTo>
                    <a:pt x="19424" y="7508"/>
                    <a:pt x="19424" y="7508"/>
                    <a:pt x="19424" y="7508"/>
                  </a:cubicBezTo>
                  <a:cubicBezTo>
                    <a:pt x="19388" y="7517"/>
                    <a:pt x="19362" y="7526"/>
                    <a:pt x="19335" y="7544"/>
                  </a:cubicBezTo>
                  <a:close/>
                  <a:moveTo>
                    <a:pt x="15081" y="5605"/>
                  </a:moveTo>
                  <a:cubicBezTo>
                    <a:pt x="15028" y="5587"/>
                    <a:pt x="14965" y="5587"/>
                    <a:pt x="14903" y="5605"/>
                  </a:cubicBezTo>
                  <a:cubicBezTo>
                    <a:pt x="13855" y="3745"/>
                    <a:pt x="13855" y="3745"/>
                    <a:pt x="13855" y="3745"/>
                  </a:cubicBezTo>
                  <a:cubicBezTo>
                    <a:pt x="13917" y="3692"/>
                    <a:pt x="13944" y="3621"/>
                    <a:pt x="13944" y="3541"/>
                  </a:cubicBezTo>
                  <a:cubicBezTo>
                    <a:pt x="13944" y="3487"/>
                    <a:pt x="13926" y="3425"/>
                    <a:pt x="13891" y="3381"/>
                  </a:cubicBezTo>
                  <a:cubicBezTo>
                    <a:pt x="14779" y="2749"/>
                    <a:pt x="14779" y="2749"/>
                    <a:pt x="14779" y="2749"/>
                  </a:cubicBezTo>
                  <a:cubicBezTo>
                    <a:pt x="15632" y="3025"/>
                    <a:pt x="15632" y="3025"/>
                    <a:pt x="15632" y="3025"/>
                  </a:cubicBezTo>
                  <a:cubicBezTo>
                    <a:pt x="15614" y="3140"/>
                    <a:pt x="15658" y="3247"/>
                    <a:pt x="15729" y="3327"/>
                  </a:cubicBezTo>
                  <a:cubicBezTo>
                    <a:pt x="15765" y="3354"/>
                    <a:pt x="15800" y="3381"/>
                    <a:pt x="15845" y="3398"/>
                  </a:cubicBezTo>
                  <a:lnTo>
                    <a:pt x="15081" y="5605"/>
                  </a:lnTo>
                  <a:close/>
                  <a:moveTo>
                    <a:pt x="5302" y="3203"/>
                  </a:moveTo>
                  <a:cubicBezTo>
                    <a:pt x="5915" y="3265"/>
                    <a:pt x="5915" y="3265"/>
                    <a:pt x="5915" y="3265"/>
                  </a:cubicBezTo>
                  <a:cubicBezTo>
                    <a:pt x="6857" y="5880"/>
                    <a:pt x="6857" y="5880"/>
                    <a:pt x="6857" y="5880"/>
                  </a:cubicBezTo>
                  <a:cubicBezTo>
                    <a:pt x="6803" y="5907"/>
                    <a:pt x="6759" y="5943"/>
                    <a:pt x="6732" y="5996"/>
                  </a:cubicBezTo>
                  <a:cubicBezTo>
                    <a:pt x="3748" y="4848"/>
                    <a:pt x="3748" y="4848"/>
                    <a:pt x="3748" y="4848"/>
                  </a:cubicBezTo>
                  <a:cubicBezTo>
                    <a:pt x="4761" y="3452"/>
                    <a:pt x="4761" y="3452"/>
                    <a:pt x="4761" y="3452"/>
                  </a:cubicBezTo>
                  <a:cubicBezTo>
                    <a:pt x="4903" y="3532"/>
                    <a:pt x="5089" y="3514"/>
                    <a:pt x="5205" y="3389"/>
                  </a:cubicBezTo>
                  <a:cubicBezTo>
                    <a:pt x="5258" y="3345"/>
                    <a:pt x="5285" y="3274"/>
                    <a:pt x="5302" y="3203"/>
                  </a:cubicBezTo>
                  <a:close/>
                  <a:moveTo>
                    <a:pt x="3135" y="5578"/>
                  </a:moveTo>
                  <a:cubicBezTo>
                    <a:pt x="3162" y="5133"/>
                    <a:pt x="3162" y="5133"/>
                    <a:pt x="3162" y="5133"/>
                  </a:cubicBezTo>
                  <a:cubicBezTo>
                    <a:pt x="3171" y="5133"/>
                    <a:pt x="3180" y="5133"/>
                    <a:pt x="3188" y="5133"/>
                  </a:cubicBezTo>
                  <a:cubicBezTo>
                    <a:pt x="3304" y="5329"/>
                    <a:pt x="3304" y="5329"/>
                    <a:pt x="3304" y="5329"/>
                  </a:cubicBezTo>
                  <a:lnTo>
                    <a:pt x="3135" y="5578"/>
                  </a:lnTo>
                  <a:close/>
                  <a:moveTo>
                    <a:pt x="3260" y="5115"/>
                  </a:moveTo>
                  <a:cubicBezTo>
                    <a:pt x="3393" y="5080"/>
                    <a:pt x="3482" y="4964"/>
                    <a:pt x="3499" y="4831"/>
                  </a:cubicBezTo>
                  <a:cubicBezTo>
                    <a:pt x="3633" y="4884"/>
                    <a:pt x="3633" y="4884"/>
                    <a:pt x="3633" y="4884"/>
                  </a:cubicBezTo>
                  <a:cubicBezTo>
                    <a:pt x="3348" y="5275"/>
                    <a:pt x="3348" y="5275"/>
                    <a:pt x="3348" y="5275"/>
                  </a:cubicBezTo>
                  <a:lnTo>
                    <a:pt x="3260" y="5115"/>
                  </a:lnTo>
                  <a:close/>
                  <a:moveTo>
                    <a:pt x="1874" y="7944"/>
                  </a:moveTo>
                  <a:cubicBezTo>
                    <a:pt x="2602" y="8345"/>
                    <a:pt x="2602" y="8345"/>
                    <a:pt x="2602" y="8345"/>
                  </a:cubicBezTo>
                  <a:cubicBezTo>
                    <a:pt x="2602" y="8345"/>
                    <a:pt x="2602" y="8354"/>
                    <a:pt x="2602" y="8362"/>
                  </a:cubicBezTo>
                  <a:cubicBezTo>
                    <a:pt x="2593" y="8389"/>
                    <a:pt x="2593" y="8389"/>
                    <a:pt x="2593" y="8389"/>
                  </a:cubicBezTo>
                  <a:cubicBezTo>
                    <a:pt x="2593" y="8398"/>
                    <a:pt x="2593" y="8398"/>
                    <a:pt x="2593" y="8398"/>
                  </a:cubicBezTo>
                  <a:cubicBezTo>
                    <a:pt x="2593" y="8407"/>
                    <a:pt x="2585" y="8425"/>
                    <a:pt x="2585" y="8434"/>
                  </a:cubicBezTo>
                  <a:cubicBezTo>
                    <a:pt x="2585" y="8469"/>
                    <a:pt x="2593" y="8505"/>
                    <a:pt x="2611" y="8540"/>
                  </a:cubicBezTo>
                  <a:cubicBezTo>
                    <a:pt x="2620" y="8567"/>
                    <a:pt x="2620" y="8567"/>
                    <a:pt x="2620" y="8567"/>
                  </a:cubicBezTo>
                  <a:cubicBezTo>
                    <a:pt x="2664" y="8638"/>
                    <a:pt x="2727" y="8683"/>
                    <a:pt x="2798" y="8700"/>
                  </a:cubicBezTo>
                  <a:cubicBezTo>
                    <a:pt x="2558" y="10364"/>
                    <a:pt x="2558" y="10364"/>
                    <a:pt x="2558" y="10364"/>
                  </a:cubicBezTo>
                  <a:cubicBezTo>
                    <a:pt x="2531" y="10364"/>
                    <a:pt x="2505" y="10364"/>
                    <a:pt x="2469" y="10373"/>
                  </a:cubicBezTo>
                  <a:cubicBezTo>
                    <a:pt x="1723" y="8078"/>
                    <a:pt x="1723" y="8078"/>
                    <a:pt x="1723" y="8078"/>
                  </a:cubicBezTo>
                  <a:cubicBezTo>
                    <a:pt x="1767" y="8060"/>
                    <a:pt x="1803" y="8033"/>
                    <a:pt x="1830" y="7998"/>
                  </a:cubicBezTo>
                  <a:cubicBezTo>
                    <a:pt x="1847" y="7989"/>
                    <a:pt x="1865" y="7971"/>
                    <a:pt x="1874" y="7944"/>
                  </a:cubicBezTo>
                  <a:close/>
                  <a:moveTo>
                    <a:pt x="2469" y="11049"/>
                  </a:moveTo>
                  <a:cubicBezTo>
                    <a:pt x="2496" y="11058"/>
                    <a:pt x="2522" y="11058"/>
                    <a:pt x="2540" y="11058"/>
                  </a:cubicBezTo>
                  <a:cubicBezTo>
                    <a:pt x="2576" y="11058"/>
                    <a:pt x="2620" y="11049"/>
                    <a:pt x="2656" y="11040"/>
                  </a:cubicBezTo>
                  <a:cubicBezTo>
                    <a:pt x="3686" y="12464"/>
                    <a:pt x="3686" y="12464"/>
                    <a:pt x="3686" y="12464"/>
                  </a:cubicBezTo>
                  <a:cubicBezTo>
                    <a:pt x="3659" y="12490"/>
                    <a:pt x="3641" y="12517"/>
                    <a:pt x="3624" y="12544"/>
                  </a:cubicBezTo>
                  <a:cubicBezTo>
                    <a:pt x="3615" y="12579"/>
                    <a:pt x="3615" y="12579"/>
                    <a:pt x="3615" y="12579"/>
                  </a:cubicBezTo>
                  <a:cubicBezTo>
                    <a:pt x="3597" y="12606"/>
                    <a:pt x="3597" y="12633"/>
                    <a:pt x="3597" y="12659"/>
                  </a:cubicBezTo>
                  <a:cubicBezTo>
                    <a:pt x="3597" y="12686"/>
                    <a:pt x="3597" y="12704"/>
                    <a:pt x="3606" y="12722"/>
                  </a:cubicBezTo>
                  <a:cubicBezTo>
                    <a:pt x="1750" y="13424"/>
                    <a:pt x="1750" y="13424"/>
                    <a:pt x="1750" y="13424"/>
                  </a:cubicBezTo>
                  <a:cubicBezTo>
                    <a:pt x="1732" y="13415"/>
                    <a:pt x="1705" y="13398"/>
                    <a:pt x="1688" y="13389"/>
                  </a:cubicBezTo>
                  <a:lnTo>
                    <a:pt x="2469" y="11049"/>
                  </a:lnTo>
                  <a:close/>
                  <a:moveTo>
                    <a:pt x="6199" y="18780"/>
                  </a:moveTo>
                  <a:cubicBezTo>
                    <a:pt x="7780" y="19403"/>
                    <a:pt x="7780" y="19403"/>
                    <a:pt x="7780" y="19403"/>
                  </a:cubicBezTo>
                  <a:cubicBezTo>
                    <a:pt x="6102" y="18860"/>
                    <a:pt x="6102" y="18860"/>
                    <a:pt x="6102" y="18860"/>
                  </a:cubicBezTo>
                  <a:cubicBezTo>
                    <a:pt x="6137" y="18842"/>
                    <a:pt x="6173" y="18815"/>
                    <a:pt x="6199" y="18780"/>
                  </a:cubicBezTo>
                  <a:close/>
                  <a:moveTo>
                    <a:pt x="6253" y="18611"/>
                  </a:moveTo>
                  <a:cubicBezTo>
                    <a:pt x="6253" y="18504"/>
                    <a:pt x="6190" y="18406"/>
                    <a:pt x="6093" y="18362"/>
                  </a:cubicBezTo>
                  <a:cubicBezTo>
                    <a:pt x="6599" y="15915"/>
                    <a:pt x="6599" y="15915"/>
                    <a:pt x="6599" y="15915"/>
                  </a:cubicBezTo>
                  <a:cubicBezTo>
                    <a:pt x="6608" y="15915"/>
                    <a:pt x="6608" y="15915"/>
                    <a:pt x="6617" y="15915"/>
                  </a:cubicBezTo>
                  <a:cubicBezTo>
                    <a:pt x="6652" y="15915"/>
                    <a:pt x="6688" y="15906"/>
                    <a:pt x="6714" y="15898"/>
                  </a:cubicBezTo>
                  <a:cubicBezTo>
                    <a:pt x="8677" y="19563"/>
                    <a:pt x="8677" y="19563"/>
                    <a:pt x="8677" y="19563"/>
                  </a:cubicBezTo>
                  <a:cubicBezTo>
                    <a:pt x="8651" y="19589"/>
                    <a:pt x="8624" y="19616"/>
                    <a:pt x="8597" y="19652"/>
                  </a:cubicBezTo>
                  <a:cubicBezTo>
                    <a:pt x="6235" y="18727"/>
                    <a:pt x="6235" y="18727"/>
                    <a:pt x="6235" y="18727"/>
                  </a:cubicBezTo>
                  <a:cubicBezTo>
                    <a:pt x="6253" y="18691"/>
                    <a:pt x="6253" y="18655"/>
                    <a:pt x="6253" y="18611"/>
                  </a:cubicBezTo>
                  <a:close/>
                  <a:moveTo>
                    <a:pt x="6892" y="15640"/>
                  </a:moveTo>
                  <a:cubicBezTo>
                    <a:pt x="6892" y="15640"/>
                    <a:pt x="6892" y="15640"/>
                    <a:pt x="6892" y="15640"/>
                  </a:cubicBezTo>
                  <a:cubicBezTo>
                    <a:pt x="9503" y="15310"/>
                    <a:pt x="9503" y="15310"/>
                    <a:pt x="9503" y="15310"/>
                  </a:cubicBezTo>
                  <a:cubicBezTo>
                    <a:pt x="9530" y="15399"/>
                    <a:pt x="9601" y="15471"/>
                    <a:pt x="9681" y="15497"/>
                  </a:cubicBezTo>
                  <a:cubicBezTo>
                    <a:pt x="8864" y="19509"/>
                    <a:pt x="8864" y="19509"/>
                    <a:pt x="8864" y="19509"/>
                  </a:cubicBezTo>
                  <a:cubicBezTo>
                    <a:pt x="8819" y="19509"/>
                    <a:pt x="8775" y="19518"/>
                    <a:pt x="8739" y="19527"/>
                  </a:cubicBezTo>
                  <a:cubicBezTo>
                    <a:pt x="6777" y="15862"/>
                    <a:pt x="6777" y="15862"/>
                    <a:pt x="6777" y="15862"/>
                  </a:cubicBezTo>
                  <a:cubicBezTo>
                    <a:pt x="6848" y="15817"/>
                    <a:pt x="6892" y="15729"/>
                    <a:pt x="6892" y="15640"/>
                  </a:cubicBezTo>
                  <a:close/>
                  <a:moveTo>
                    <a:pt x="16751" y="3416"/>
                  </a:moveTo>
                  <a:cubicBezTo>
                    <a:pt x="16342" y="3149"/>
                    <a:pt x="16342" y="3149"/>
                    <a:pt x="16342" y="3149"/>
                  </a:cubicBezTo>
                  <a:cubicBezTo>
                    <a:pt x="16342" y="3131"/>
                    <a:pt x="16351" y="3123"/>
                    <a:pt x="16351" y="3114"/>
                  </a:cubicBezTo>
                  <a:lnTo>
                    <a:pt x="16751" y="3416"/>
                  </a:lnTo>
                  <a:close/>
                  <a:moveTo>
                    <a:pt x="15196" y="5685"/>
                  </a:moveTo>
                  <a:cubicBezTo>
                    <a:pt x="15179" y="5667"/>
                    <a:pt x="15161" y="5649"/>
                    <a:pt x="15143" y="5640"/>
                  </a:cubicBezTo>
                  <a:cubicBezTo>
                    <a:pt x="15907" y="3425"/>
                    <a:pt x="15907" y="3425"/>
                    <a:pt x="15907" y="3425"/>
                  </a:cubicBezTo>
                  <a:cubicBezTo>
                    <a:pt x="16013" y="3452"/>
                    <a:pt x="16120" y="3425"/>
                    <a:pt x="16209" y="3354"/>
                  </a:cubicBezTo>
                  <a:cubicBezTo>
                    <a:pt x="17017" y="4475"/>
                    <a:pt x="17017" y="4475"/>
                    <a:pt x="17017" y="4475"/>
                  </a:cubicBezTo>
                  <a:lnTo>
                    <a:pt x="15196" y="5685"/>
                  </a:lnTo>
                  <a:close/>
                  <a:moveTo>
                    <a:pt x="15649" y="2954"/>
                  </a:moveTo>
                  <a:cubicBezTo>
                    <a:pt x="14850" y="2696"/>
                    <a:pt x="14850" y="2696"/>
                    <a:pt x="14850" y="2696"/>
                  </a:cubicBezTo>
                  <a:cubicBezTo>
                    <a:pt x="15223" y="2438"/>
                    <a:pt x="15223" y="2438"/>
                    <a:pt x="15223" y="2438"/>
                  </a:cubicBezTo>
                  <a:cubicBezTo>
                    <a:pt x="15276" y="2464"/>
                    <a:pt x="15347" y="2464"/>
                    <a:pt x="15401" y="2438"/>
                  </a:cubicBezTo>
                  <a:cubicBezTo>
                    <a:pt x="15729" y="2820"/>
                    <a:pt x="15729" y="2820"/>
                    <a:pt x="15729" y="2820"/>
                  </a:cubicBezTo>
                  <a:cubicBezTo>
                    <a:pt x="15694" y="2856"/>
                    <a:pt x="15667" y="2909"/>
                    <a:pt x="15649" y="2954"/>
                  </a:cubicBezTo>
                  <a:close/>
                  <a:moveTo>
                    <a:pt x="13864" y="1966"/>
                  </a:moveTo>
                  <a:cubicBezTo>
                    <a:pt x="13988" y="1966"/>
                    <a:pt x="14095" y="1904"/>
                    <a:pt x="14157" y="1797"/>
                  </a:cubicBezTo>
                  <a:cubicBezTo>
                    <a:pt x="15152" y="2251"/>
                    <a:pt x="15152" y="2251"/>
                    <a:pt x="15152" y="2251"/>
                  </a:cubicBezTo>
                  <a:cubicBezTo>
                    <a:pt x="15143" y="2260"/>
                    <a:pt x="15143" y="2277"/>
                    <a:pt x="15143" y="2286"/>
                  </a:cubicBezTo>
                  <a:cubicBezTo>
                    <a:pt x="15143" y="2322"/>
                    <a:pt x="15161" y="2357"/>
                    <a:pt x="15179" y="2384"/>
                  </a:cubicBezTo>
                  <a:cubicBezTo>
                    <a:pt x="14770" y="2669"/>
                    <a:pt x="14770" y="2669"/>
                    <a:pt x="14770" y="2669"/>
                  </a:cubicBezTo>
                  <a:cubicBezTo>
                    <a:pt x="12461" y="1922"/>
                    <a:pt x="12461" y="1922"/>
                    <a:pt x="12461" y="1922"/>
                  </a:cubicBezTo>
                  <a:cubicBezTo>
                    <a:pt x="13527" y="1717"/>
                    <a:pt x="13527" y="1717"/>
                    <a:pt x="13527" y="1717"/>
                  </a:cubicBezTo>
                  <a:cubicBezTo>
                    <a:pt x="13571" y="1859"/>
                    <a:pt x="13704" y="1966"/>
                    <a:pt x="13864" y="1966"/>
                  </a:cubicBezTo>
                  <a:close/>
                  <a:moveTo>
                    <a:pt x="5968" y="3203"/>
                  </a:moveTo>
                  <a:cubicBezTo>
                    <a:pt x="5951" y="3167"/>
                    <a:pt x="5951" y="3167"/>
                    <a:pt x="5951" y="3167"/>
                  </a:cubicBezTo>
                  <a:cubicBezTo>
                    <a:pt x="5968" y="3167"/>
                    <a:pt x="5977" y="3167"/>
                    <a:pt x="5986" y="3167"/>
                  </a:cubicBezTo>
                  <a:cubicBezTo>
                    <a:pt x="6128" y="3167"/>
                    <a:pt x="6253" y="3087"/>
                    <a:pt x="6306" y="2954"/>
                  </a:cubicBezTo>
                  <a:cubicBezTo>
                    <a:pt x="7096" y="3309"/>
                    <a:pt x="7096" y="3309"/>
                    <a:pt x="7096" y="3309"/>
                  </a:cubicBezTo>
                  <a:lnTo>
                    <a:pt x="5968" y="3203"/>
                  </a:lnTo>
                  <a:close/>
                  <a:moveTo>
                    <a:pt x="3677" y="4822"/>
                  </a:moveTo>
                  <a:cubicBezTo>
                    <a:pt x="3499" y="4759"/>
                    <a:pt x="3499" y="4759"/>
                    <a:pt x="3499" y="4759"/>
                  </a:cubicBezTo>
                  <a:cubicBezTo>
                    <a:pt x="3499" y="4697"/>
                    <a:pt x="3473" y="4635"/>
                    <a:pt x="3437" y="4582"/>
                  </a:cubicBezTo>
                  <a:cubicBezTo>
                    <a:pt x="4698" y="3407"/>
                    <a:pt x="4698" y="3407"/>
                    <a:pt x="4698" y="3407"/>
                  </a:cubicBezTo>
                  <a:lnTo>
                    <a:pt x="3677" y="4822"/>
                  </a:lnTo>
                  <a:close/>
                  <a:moveTo>
                    <a:pt x="10258" y="20310"/>
                  </a:moveTo>
                  <a:cubicBezTo>
                    <a:pt x="9743" y="20114"/>
                    <a:pt x="9743" y="20114"/>
                    <a:pt x="9743" y="20114"/>
                  </a:cubicBezTo>
                  <a:cubicBezTo>
                    <a:pt x="10258" y="20283"/>
                    <a:pt x="10258" y="20283"/>
                    <a:pt x="10258" y="20283"/>
                  </a:cubicBezTo>
                  <a:cubicBezTo>
                    <a:pt x="10258" y="20292"/>
                    <a:pt x="10258" y="20301"/>
                    <a:pt x="10258" y="20310"/>
                  </a:cubicBezTo>
                  <a:close/>
                  <a:moveTo>
                    <a:pt x="10915" y="18113"/>
                  </a:moveTo>
                  <a:cubicBezTo>
                    <a:pt x="10969" y="18157"/>
                    <a:pt x="11031" y="18184"/>
                    <a:pt x="11102" y="18184"/>
                  </a:cubicBezTo>
                  <a:cubicBezTo>
                    <a:pt x="11217" y="18184"/>
                    <a:pt x="11324" y="18104"/>
                    <a:pt x="11360" y="17997"/>
                  </a:cubicBezTo>
                  <a:cubicBezTo>
                    <a:pt x="15720" y="18549"/>
                    <a:pt x="15720" y="18549"/>
                    <a:pt x="15720" y="18549"/>
                  </a:cubicBezTo>
                  <a:cubicBezTo>
                    <a:pt x="15729" y="18566"/>
                    <a:pt x="15729" y="18584"/>
                    <a:pt x="15729" y="18602"/>
                  </a:cubicBezTo>
                  <a:cubicBezTo>
                    <a:pt x="13473" y="19331"/>
                    <a:pt x="13473" y="19331"/>
                    <a:pt x="13473" y="19331"/>
                  </a:cubicBezTo>
                  <a:cubicBezTo>
                    <a:pt x="9104" y="19723"/>
                    <a:pt x="9104" y="19723"/>
                    <a:pt x="9104" y="19723"/>
                  </a:cubicBezTo>
                  <a:cubicBezTo>
                    <a:pt x="9095" y="19696"/>
                    <a:pt x="9086" y="19661"/>
                    <a:pt x="9068" y="19634"/>
                  </a:cubicBezTo>
                  <a:lnTo>
                    <a:pt x="10915" y="18113"/>
                  </a:lnTo>
                  <a:close/>
                  <a:moveTo>
                    <a:pt x="11368" y="17926"/>
                  </a:moveTo>
                  <a:cubicBezTo>
                    <a:pt x="11368" y="17926"/>
                    <a:pt x="11377" y="17917"/>
                    <a:pt x="11377" y="17917"/>
                  </a:cubicBezTo>
                  <a:cubicBezTo>
                    <a:pt x="11377" y="17881"/>
                    <a:pt x="11368" y="17846"/>
                    <a:pt x="11351" y="17810"/>
                  </a:cubicBezTo>
                  <a:cubicBezTo>
                    <a:pt x="14344" y="16120"/>
                    <a:pt x="14344" y="16120"/>
                    <a:pt x="14344" y="16120"/>
                  </a:cubicBezTo>
                  <a:cubicBezTo>
                    <a:pt x="14397" y="16191"/>
                    <a:pt x="14477" y="16227"/>
                    <a:pt x="14566" y="16227"/>
                  </a:cubicBezTo>
                  <a:cubicBezTo>
                    <a:pt x="14619" y="16227"/>
                    <a:pt x="14663" y="16209"/>
                    <a:pt x="14717" y="16182"/>
                  </a:cubicBezTo>
                  <a:cubicBezTo>
                    <a:pt x="15880" y="18228"/>
                    <a:pt x="15880" y="18228"/>
                    <a:pt x="15880" y="18228"/>
                  </a:cubicBezTo>
                  <a:cubicBezTo>
                    <a:pt x="15854" y="18246"/>
                    <a:pt x="15845" y="18255"/>
                    <a:pt x="15827" y="18273"/>
                  </a:cubicBezTo>
                  <a:cubicBezTo>
                    <a:pt x="15774" y="18326"/>
                    <a:pt x="15738" y="18406"/>
                    <a:pt x="15729" y="18486"/>
                  </a:cubicBezTo>
                  <a:lnTo>
                    <a:pt x="11368" y="17926"/>
                  </a:lnTo>
                  <a:close/>
                  <a:moveTo>
                    <a:pt x="17861" y="16841"/>
                  </a:moveTo>
                  <a:cubicBezTo>
                    <a:pt x="16333" y="18255"/>
                    <a:pt x="16333" y="18255"/>
                    <a:pt x="16333" y="18255"/>
                  </a:cubicBezTo>
                  <a:cubicBezTo>
                    <a:pt x="17568" y="16556"/>
                    <a:pt x="17568" y="16556"/>
                    <a:pt x="17568" y="16556"/>
                  </a:cubicBezTo>
                  <a:cubicBezTo>
                    <a:pt x="17799" y="16600"/>
                    <a:pt x="17799" y="16600"/>
                    <a:pt x="17799" y="16600"/>
                  </a:cubicBezTo>
                  <a:cubicBezTo>
                    <a:pt x="17799" y="16609"/>
                    <a:pt x="17790" y="16618"/>
                    <a:pt x="17790" y="16627"/>
                  </a:cubicBezTo>
                  <a:cubicBezTo>
                    <a:pt x="17790" y="16707"/>
                    <a:pt x="17816" y="16778"/>
                    <a:pt x="17861" y="16841"/>
                  </a:cubicBezTo>
                  <a:close/>
                  <a:moveTo>
                    <a:pt x="19193" y="13620"/>
                  </a:moveTo>
                  <a:cubicBezTo>
                    <a:pt x="17630" y="10133"/>
                    <a:pt x="17630" y="10133"/>
                    <a:pt x="17630" y="10133"/>
                  </a:cubicBezTo>
                  <a:cubicBezTo>
                    <a:pt x="17674" y="10106"/>
                    <a:pt x="17701" y="10079"/>
                    <a:pt x="17728" y="10035"/>
                  </a:cubicBezTo>
                  <a:cubicBezTo>
                    <a:pt x="18669" y="10417"/>
                    <a:pt x="18669" y="10417"/>
                    <a:pt x="18669" y="10417"/>
                  </a:cubicBezTo>
                  <a:cubicBezTo>
                    <a:pt x="18687" y="10595"/>
                    <a:pt x="18838" y="10729"/>
                    <a:pt x="19007" y="10729"/>
                  </a:cubicBezTo>
                  <a:cubicBezTo>
                    <a:pt x="19087" y="10729"/>
                    <a:pt x="19166" y="10702"/>
                    <a:pt x="19229" y="10649"/>
                  </a:cubicBezTo>
                  <a:cubicBezTo>
                    <a:pt x="19504" y="10764"/>
                    <a:pt x="19504" y="10764"/>
                    <a:pt x="19504" y="10764"/>
                  </a:cubicBezTo>
                  <a:cubicBezTo>
                    <a:pt x="19504" y="13344"/>
                    <a:pt x="19504" y="13344"/>
                    <a:pt x="19504" y="13344"/>
                  </a:cubicBezTo>
                  <a:cubicBezTo>
                    <a:pt x="19424" y="13353"/>
                    <a:pt x="19344" y="13389"/>
                    <a:pt x="19282" y="13451"/>
                  </a:cubicBezTo>
                  <a:cubicBezTo>
                    <a:pt x="19238" y="13496"/>
                    <a:pt x="19202" y="13558"/>
                    <a:pt x="19193" y="13620"/>
                  </a:cubicBezTo>
                  <a:close/>
                  <a:moveTo>
                    <a:pt x="19353" y="10382"/>
                  </a:moveTo>
                  <a:cubicBezTo>
                    <a:pt x="19353" y="10186"/>
                    <a:pt x="19202" y="10035"/>
                    <a:pt x="19007" y="10035"/>
                  </a:cubicBezTo>
                  <a:cubicBezTo>
                    <a:pt x="18829" y="10035"/>
                    <a:pt x="18687" y="10168"/>
                    <a:pt x="18669" y="10346"/>
                  </a:cubicBezTo>
                  <a:cubicBezTo>
                    <a:pt x="17754" y="9973"/>
                    <a:pt x="17754" y="9973"/>
                    <a:pt x="17754" y="9973"/>
                  </a:cubicBezTo>
                  <a:cubicBezTo>
                    <a:pt x="17763" y="9946"/>
                    <a:pt x="17763" y="9928"/>
                    <a:pt x="17763" y="9901"/>
                  </a:cubicBezTo>
                  <a:cubicBezTo>
                    <a:pt x="17763" y="9848"/>
                    <a:pt x="17745" y="9804"/>
                    <a:pt x="17719" y="9759"/>
                  </a:cubicBezTo>
                  <a:cubicBezTo>
                    <a:pt x="19433" y="8318"/>
                    <a:pt x="19433" y="8318"/>
                    <a:pt x="19433" y="8318"/>
                  </a:cubicBezTo>
                  <a:cubicBezTo>
                    <a:pt x="19460" y="8345"/>
                    <a:pt x="19477" y="8354"/>
                    <a:pt x="19504" y="8371"/>
                  </a:cubicBezTo>
                  <a:cubicBezTo>
                    <a:pt x="19504" y="10684"/>
                    <a:pt x="19504" y="10684"/>
                    <a:pt x="19504" y="10684"/>
                  </a:cubicBezTo>
                  <a:cubicBezTo>
                    <a:pt x="19282" y="10595"/>
                    <a:pt x="19282" y="10595"/>
                    <a:pt x="19282" y="10595"/>
                  </a:cubicBezTo>
                  <a:cubicBezTo>
                    <a:pt x="19326" y="10533"/>
                    <a:pt x="19353" y="10462"/>
                    <a:pt x="19353" y="10382"/>
                  </a:cubicBezTo>
                  <a:close/>
                  <a:moveTo>
                    <a:pt x="18634" y="5649"/>
                  </a:moveTo>
                  <a:cubicBezTo>
                    <a:pt x="17985" y="5676"/>
                    <a:pt x="17985" y="5676"/>
                    <a:pt x="17985" y="5676"/>
                  </a:cubicBezTo>
                  <a:cubicBezTo>
                    <a:pt x="17115" y="4493"/>
                    <a:pt x="17115" y="4493"/>
                    <a:pt x="17115" y="4493"/>
                  </a:cubicBezTo>
                  <a:cubicBezTo>
                    <a:pt x="17550" y="4199"/>
                    <a:pt x="17550" y="4199"/>
                    <a:pt x="17550" y="4199"/>
                  </a:cubicBezTo>
                  <a:cubicBezTo>
                    <a:pt x="17586" y="4243"/>
                    <a:pt x="17639" y="4261"/>
                    <a:pt x="17683" y="4261"/>
                  </a:cubicBezTo>
                  <a:cubicBezTo>
                    <a:pt x="17719" y="4261"/>
                    <a:pt x="17745" y="4252"/>
                    <a:pt x="17772" y="4243"/>
                  </a:cubicBezTo>
                  <a:cubicBezTo>
                    <a:pt x="18722" y="5507"/>
                    <a:pt x="18722" y="5507"/>
                    <a:pt x="18722" y="5507"/>
                  </a:cubicBezTo>
                  <a:cubicBezTo>
                    <a:pt x="18687" y="5551"/>
                    <a:pt x="18651" y="5596"/>
                    <a:pt x="18634" y="5649"/>
                  </a:cubicBezTo>
                  <a:close/>
                  <a:moveTo>
                    <a:pt x="3961" y="17107"/>
                  </a:moveTo>
                  <a:cubicBezTo>
                    <a:pt x="3979" y="17054"/>
                    <a:pt x="3997" y="17010"/>
                    <a:pt x="3997" y="16956"/>
                  </a:cubicBezTo>
                  <a:cubicBezTo>
                    <a:pt x="3997" y="16823"/>
                    <a:pt x="3917" y="16698"/>
                    <a:pt x="3792" y="16645"/>
                  </a:cubicBezTo>
                  <a:cubicBezTo>
                    <a:pt x="3935" y="16111"/>
                    <a:pt x="3935" y="16111"/>
                    <a:pt x="3935" y="16111"/>
                  </a:cubicBezTo>
                  <a:cubicBezTo>
                    <a:pt x="3970" y="16120"/>
                    <a:pt x="3997" y="16129"/>
                    <a:pt x="4032" y="16129"/>
                  </a:cubicBezTo>
                  <a:cubicBezTo>
                    <a:pt x="4210" y="16129"/>
                    <a:pt x="4361" y="15986"/>
                    <a:pt x="4379" y="15809"/>
                  </a:cubicBezTo>
                  <a:cubicBezTo>
                    <a:pt x="6395" y="15791"/>
                    <a:pt x="6395" y="15791"/>
                    <a:pt x="6395" y="15791"/>
                  </a:cubicBezTo>
                  <a:cubicBezTo>
                    <a:pt x="6421" y="15844"/>
                    <a:pt x="6475" y="15880"/>
                    <a:pt x="6537" y="15898"/>
                  </a:cubicBezTo>
                  <a:cubicBezTo>
                    <a:pt x="6031" y="18344"/>
                    <a:pt x="6031" y="18344"/>
                    <a:pt x="6031" y="18344"/>
                  </a:cubicBezTo>
                  <a:cubicBezTo>
                    <a:pt x="6013" y="18344"/>
                    <a:pt x="6004" y="18344"/>
                    <a:pt x="5986" y="18344"/>
                  </a:cubicBezTo>
                  <a:cubicBezTo>
                    <a:pt x="5871" y="18344"/>
                    <a:pt x="5755" y="18424"/>
                    <a:pt x="5729" y="18540"/>
                  </a:cubicBezTo>
                  <a:cubicBezTo>
                    <a:pt x="5720" y="18575"/>
                    <a:pt x="5720" y="18575"/>
                    <a:pt x="5720" y="18575"/>
                  </a:cubicBezTo>
                  <a:cubicBezTo>
                    <a:pt x="5720" y="18584"/>
                    <a:pt x="5711" y="18602"/>
                    <a:pt x="5711" y="18611"/>
                  </a:cubicBezTo>
                  <a:cubicBezTo>
                    <a:pt x="5711" y="18638"/>
                    <a:pt x="5720" y="18655"/>
                    <a:pt x="5729" y="18682"/>
                  </a:cubicBezTo>
                  <a:cubicBezTo>
                    <a:pt x="5738" y="18718"/>
                    <a:pt x="5738" y="18718"/>
                    <a:pt x="5738" y="18718"/>
                  </a:cubicBezTo>
                  <a:cubicBezTo>
                    <a:pt x="5738" y="18727"/>
                    <a:pt x="5746" y="18735"/>
                    <a:pt x="5746" y="18744"/>
                  </a:cubicBezTo>
                  <a:cubicBezTo>
                    <a:pt x="5347" y="18611"/>
                    <a:pt x="5347" y="18611"/>
                    <a:pt x="5347" y="18611"/>
                  </a:cubicBezTo>
                  <a:cubicBezTo>
                    <a:pt x="5356" y="18495"/>
                    <a:pt x="5320" y="18388"/>
                    <a:pt x="5240" y="18300"/>
                  </a:cubicBezTo>
                  <a:cubicBezTo>
                    <a:pt x="5125" y="18184"/>
                    <a:pt x="4938" y="18166"/>
                    <a:pt x="4796" y="18255"/>
                  </a:cubicBezTo>
                  <a:lnTo>
                    <a:pt x="3961" y="17107"/>
                  </a:lnTo>
                  <a:close/>
                  <a:moveTo>
                    <a:pt x="19575" y="10791"/>
                  </a:moveTo>
                  <a:cubicBezTo>
                    <a:pt x="19824" y="10889"/>
                    <a:pt x="19824" y="10889"/>
                    <a:pt x="19824" y="10889"/>
                  </a:cubicBezTo>
                  <a:cubicBezTo>
                    <a:pt x="19797" y="10933"/>
                    <a:pt x="19788" y="10987"/>
                    <a:pt x="19788" y="11040"/>
                  </a:cubicBezTo>
                  <a:cubicBezTo>
                    <a:pt x="19788" y="11174"/>
                    <a:pt x="19868" y="11298"/>
                    <a:pt x="19992" y="11360"/>
                  </a:cubicBezTo>
                  <a:cubicBezTo>
                    <a:pt x="19575" y="13220"/>
                    <a:pt x="19575" y="13220"/>
                    <a:pt x="19575" y="13220"/>
                  </a:cubicBezTo>
                  <a:lnTo>
                    <a:pt x="19575" y="10791"/>
                  </a:lnTo>
                  <a:close/>
                  <a:moveTo>
                    <a:pt x="19575" y="10720"/>
                  </a:moveTo>
                  <a:cubicBezTo>
                    <a:pt x="19575" y="8389"/>
                    <a:pt x="19575" y="8389"/>
                    <a:pt x="19575" y="8389"/>
                  </a:cubicBezTo>
                  <a:cubicBezTo>
                    <a:pt x="19602" y="8398"/>
                    <a:pt x="19619" y="8398"/>
                    <a:pt x="19637" y="8398"/>
                  </a:cubicBezTo>
                  <a:cubicBezTo>
                    <a:pt x="20028" y="10711"/>
                    <a:pt x="20028" y="10711"/>
                    <a:pt x="20028" y="10711"/>
                  </a:cubicBezTo>
                  <a:cubicBezTo>
                    <a:pt x="19957" y="10729"/>
                    <a:pt x="19895" y="10773"/>
                    <a:pt x="19850" y="10827"/>
                  </a:cubicBezTo>
                  <a:lnTo>
                    <a:pt x="19575" y="10720"/>
                  </a:lnTo>
                  <a:close/>
                  <a:moveTo>
                    <a:pt x="20099" y="10693"/>
                  </a:moveTo>
                  <a:cubicBezTo>
                    <a:pt x="19699" y="8380"/>
                    <a:pt x="19699" y="8380"/>
                    <a:pt x="19699" y="8380"/>
                  </a:cubicBezTo>
                  <a:cubicBezTo>
                    <a:pt x="19815" y="8345"/>
                    <a:pt x="19895" y="8247"/>
                    <a:pt x="19895" y="8122"/>
                  </a:cubicBezTo>
                  <a:cubicBezTo>
                    <a:pt x="19895" y="8104"/>
                    <a:pt x="19895" y="8087"/>
                    <a:pt x="19886" y="8069"/>
                  </a:cubicBezTo>
                  <a:cubicBezTo>
                    <a:pt x="19886" y="8060"/>
                    <a:pt x="19886" y="8060"/>
                    <a:pt x="19886" y="8060"/>
                  </a:cubicBezTo>
                  <a:cubicBezTo>
                    <a:pt x="19833" y="8015"/>
                    <a:pt x="19833" y="8015"/>
                    <a:pt x="19833" y="8015"/>
                  </a:cubicBezTo>
                  <a:cubicBezTo>
                    <a:pt x="19904" y="7882"/>
                    <a:pt x="19877" y="7713"/>
                    <a:pt x="19770" y="7606"/>
                  </a:cubicBezTo>
                  <a:cubicBezTo>
                    <a:pt x="19735" y="7580"/>
                    <a:pt x="19708" y="7553"/>
                    <a:pt x="19664" y="7535"/>
                  </a:cubicBezTo>
                  <a:cubicBezTo>
                    <a:pt x="20046" y="6343"/>
                    <a:pt x="20046" y="6343"/>
                    <a:pt x="20046" y="6343"/>
                  </a:cubicBezTo>
                  <a:cubicBezTo>
                    <a:pt x="20063" y="6343"/>
                    <a:pt x="20081" y="6352"/>
                    <a:pt x="20099" y="6352"/>
                  </a:cubicBezTo>
                  <a:lnTo>
                    <a:pt x="20099" y="10693"/>
                  </a:lnTo>
                  <a:close/>
                  <a:moveTo>
                    <a:pt x="15783" y="2776"/>
                  </a:moveTo>
                  <a:cubicBezTo>
                    <a:pt x="15561" y="2518"/>
                    <a:pt x="15561" y="2518"/>
                    <a:pt x="15561" y="2518"/>
                  </a:cubicBezTo>
                  <a:cubicBezTo>
                    <a:pt x="15854" y="2731"/>
                    <a:pt x="15854" y="2731"/>
                    <a:pt x="15854" y="2731"/>
                  </a:cubicBezTo>
                  <a:cubicBezTo>
                    <a:pt x="15827" y="2749"/>
                    <a:pt x="15800" y="2758"/>
                    <a:pt x="15783" y="2776"/>
                  </a:cubicBezTo>
                  <a:close/>
                  <a:moveTo>
                    <a:pt x="10685" y="1619"/>
                  </a:moveTo>
                  <a:cubicBezTo>
                    <a:pt x="10693" y="1619"/>
                    <a:pt x="10693" y="1610"/>
                    <a:pt x="10702" y="1610"/>
                  </a:cubicBezTo>
                  <a:cubicBezTo>
                    <a:pt x="11235" y="2002"/>
                    <a:pt x="11235" y="2002"/>
                    <a:pt x="11235" y="2002"/>
                  </a:cubicBezTo>
                  <a:cubicBezTo>
                    <a:pt x="11235" y="2028"/>
                    <a:pt x="11226" y="2046"/>
                    <a:pt x="11226" y="2073"/>
                  </a:cubicBezTo>
                  <a:cubicBezTo>
                    <a:pt x="11226" y="2117"/>
                    <a:pt x="11244" y="2153"/>
                    <a:pt x="11262" y="2188"/>
                  </a:cubicBezTo>
                  <a:cubicBezTo>
                    <a:pt x="8748" y="3300"/>
                    <a:pt x="8748" y="3300"/>
                    <a:pt x="8748" y="3300"/>
                  </a:cubicBezTo>
                  <a:cubicBezTo>
                    <a:pt x="8722" y="3300"/>
                    <a:pt x="8722" y="3300"/>
                    <a:pt x="8722" y="3300"/>
                  </a:cubicBezTo>
                  <a:cubicBezTo>
                    <a:pt x="8660" y="3194"/>
                    <a:pt x="8553" y="3131"/>
                    <a:pt x="8429" y="3131"/>
                  </a:cubicBezTo>
                  <a:cubicBezTo>
                    <a:pt x="8366" y="3131"/>
                    <a:pt x="8304" y="3149"/>
                    <a:pt x="8242" y="3185"/>
                  </a:cubicBezTo>
                  <a:cubicBezTo>
                    <a:pt x="6324" y="2749"/>
                    <a:pt x="6324" y="2749"/>
                    <a:pt x="6324" y="2749"/>
                  </a:cubicBezTo>
                  <a:cubicBezTo>
                    <a:pt x="6324" y="2740"/>
                    <a:pt x="6324" y="2740"/>
                    <a:pt x="6324" y="2731"/>
                  </a:cubicBezTo>
                  <a:cubicBezTo>
                    <a:pt x="10098" y="1503"/>
                    <a:pt x="10098" y="1503"/>
                    <a:pt x="10098" y="1503"/>
                  </a:cubicBezTo>
                  <a:cubicBezTo>
                    <a:pt x="10116" y="1548"/>
                    <a:pt x="10143" y="1584"/>
                    <a:pt x="10178" y="1619"/>
                  </a:cubicBezTo>
                  <a:cubicBezTo>
                    <a:pt x="10320" y="1761"/>
                    <a:pt x="10551" y="1761"/>
                    <a:pt x="10685" y="1619"/>
                  </a:cubicBezTo>
                  <a:close/>
                  <a:moveTo>
                    <a:pt x="1528" y="10008"/>
                  </a:moveTo>
                  <a:cubicBezTo>
                    <a:pt x="2247" y="10533"/>
                    <a:pt x="2247" y="10533"/>
                    <a:pt x="2247" y="10533"/>
                  </a:cubicBezTo>
                  <a:cubicBezTo>
                    <a:pt x="2212" y="10586"/>
                    <a:pt x="2194" y="10649"/>
                    <a:pt x="2194" y="10711"/>
                  </a:cubicBezTo>
                  <a:cubicBezTo>
                    <a:pt x="2194" y="10844"/>
                    <a:pt x="2274" y="10969"/>
                    <a:pt x="2398" y="11022"/>
                  </a:cubicBezTo>
                  <a:cubicBezTo>
                    <a:pt x="1625" y="13371"/>
                    <a:pt x="1625" y="13371"/>
                    <a:pt x="1625" y="13371"/>
                  </a:cubicBezTo>
                  <a:cubicBezTo>
                    <a:pt x="1590" y="13362"/>
                    <a:pt x="1563" y="13362"/>
                    <a:pt x="1537" y="13362"/>
                  </a:cubicBezTo>
                  <a:cubicBezTo>
                    <a:pt x="1537" y="13362"/>
                    <a:pt x="1537" y="13362"/>
                    <a:pt x="1528" y="13362"/>
                  </a:cubicBezTo>
                  <a:lnTo>
                    <a:pt x="1528" y="10008"/>
                  </a:lnTo>
                  <a:close/>
                  <a:moveTo>
                    <a:pt x="10365" y="20043"/>
                  </a:moveTo>
                  <a:cubicBezTo>
                    <a:pt x="10320" y="20088"/>
                    <a:pt x="10285" y="20150"/>
                    <a:pt x="10267" y="20212"/>
                  </a:cubicBezTo>
                  <a:cubicBezTo>
                    <a:pt x="9104" y="19839"/>
                    <a:pt x="9104" y="19839"/>
                    <a:pt x="9104" y="19839"/>
                  </a:cubicBezTo>
                  <a:cubicBezTo>
                    <a:pt x="9104" y="19821"/>
                    <a:pt x="9113" y="19803"/>
                    <a:pt x="9113" y="19794"/>
                  </a:cubicBezTo>
                  <a:cubicBezTo>
                    <a:pt x="13189" y="19429"/>
                    <a:pt x="13189" y="19429"/>
                    <a:pt x="13189" y="19429"/>
                  </a:cubicBezTo>
                  <a:cubicBezTo>
                    <a:pt x="10951" y="20159"/>
                    <a:pt x="10951" y="20159"/>
                    <a:pt x="10951" y="20159"/>
                  </a:cubicBezTo>
                  <a:cubicBezTo>
                    <a:pt x="10933" y="20114"/>
                    <a:pt x="10907" y="20070"/>
                    <a:pt x="10880" y="20043"/>
                  </a:cubicBezTo>
                  <a:cubicBezTo>
                    <a:pt x="10809" y="19972"/>
                    <a:pt x="10720" y="19936"/>
                    <a:pt x="10622" y="19936"/>
                  </a:cubicBezTo>
                  <a:cubicBezTo>
                    <a:pt x="10622" y="19936"/>
                    <a:pt x="10622" y="19936"/>
                    <a:pt x="10622" y="19936"/>
                  </a:cubicBezTo>
                  <a:cubicBezTo>
                    <a:pt x="10525" y="19936"/>
                    <a:pt x="10436" y="19972"/>
                    <a:pt x="10365" y="20043"/>
                  </a:cubicBezTo>
                  <a:close/>
                  <a:moveTo>
                    <a:pt x="13793" y="19305"/>
                  </a:moveTo>
                  <a:cubicBezTo>
                    <a:pt x="15747" y="18664"/>
                    <a:pt x="15747" y="18664"/>
                    <a:pt x="15747" y="18664"/>
                  </a:cubicBezTo>
                  <a:cubicBezTo>
                    <a:pt x="15756" y="18691"/>
                    <a:pt x="15774" y="18709"/>
                    <a:pt x="15783" y="18727"/>
                  </a:cubicBezTo>
                  <a:cubicBezTo>
                    <a:pt x="15401" y="19002"/>
                    <a:pt x="15401" y="19002"/>
                    <a:pt x="15401" y="19002"/>
                  </a:cubicBezTo>
                  <a:cubicBezTo>
                    <a:pt x="15338" y="18931"/>
                    <a:pt x="15241" y="18887"/>
                    <a:pt x="15143" y="18887"/>
                  </a:cubicBezTo>
                  <a:cubicBezTo>
                    <a:pt x="14965" y="18887"/>
                    <a:pt x="14814" y="19029"/>
                    <a:pt x="14806" y="19216"/>
                  </a:cubicBezTo>
                  <a:lnTo>
                    <a:pt x="13793" y="19305"/>
                  </a:lnTo>
                  <a:close/>
                  <a:moveTo>
                    <a:pt x="17808" y="16529"/>
                  </a:moveTo>
                  <a:cubicBezTo>
                    <a:pt x="17612" y="16494"/>
                    <a:pt x="17612" y="16494"/>
                    <a:pt x="17612" y="16494"/>
                  </a:cubicBezTo>
                  <a:cubicBezTo>
                    <a:pt x="19175" y="14332"/>
                    <a:pt x="19175" y="14332"/>
                    <a:pt x="19175" y="14332"/>
                  </a:cubicBezTo>
                  <a:cubicBezTo>
                    <a:pt x="19193" y="14358"/>
                    <a:pt x="19220" y="14376"/>
                    <a:pt x="19246" y="14394"/>
                  </a:cubicBezTo>
                  <a:cubicBezTo>
                    <a:pt x="18243" y="16298"/>
                    <a:pt x="18243" y="16298"/>
                    <a:pt x="18243" y="16298"/>
                  </a:cubicBezTo>
                  <a:cubicBezTo>
                    <a:pt x="18207" y="16289"/>
                    <a:pt x="18172" y="16280"/>
                    <a:pt x="18145" y="16280"/>
                  </a:cubicBezTo>
                  <a:cubicBezTo>
                    <a:pt x="17985" y="16280"/>
                    <a:pt x="17852" y="16387"/>
                    <a:pt x="17808" y="16529"/>
                  </a:cubicBezTo>
                  <a:close/>
                  <a:moveTo>
                    <a:pt x="19371" y="14447"/>
                  </a:moveTo>
                  <a:cubicBezTo>
                    <a:pt x="19380" y="14447"/>
                    <a:pt x="19388" y="14447"/>
                    <a:pt x="19397" y="14447"/>
                  </a:cubicBezTo>
                  <a:cubicBezTo>
                    <a:pt x="19451" y="14447"/>
                    <a:pt x="19504" y="14430"/>
                    <a:pt x="19548" y="14403"/>
                  </a:cubicBezTo>
                  <a:cubicBezTo>
                    <a:pt x="19557" y="14394"/>
                    <a:pt x="19557" y="14394"/>
                    <a:pt x="19557" y="14394"/>
                  </a:cubicBezTo>
                  <a:cubicBezTo>
                    <a:pt x="19557" y="14394"/>
                    <a:pt x="19557" y="14394"/>
                    <a:pt x="19557" y="14394"/>
                  </a:cubicBezTo>
                  <a:cubicBezTo>
                    <a:pt x="19593" y="14314"/>
                    <a:pt x="19628" y="14234"/>
                    <a:pt x="19664" y="14127"/>
                  </a:cubicBezTo>
                  <a:cubicBezTo>
                    <a:pt x="19664" y="14118"/>
                    <a:pt x="19664" y="14118"/>
                    <a:pt x="19664" y="14118"/>
                  </a:cubicBezTo>
                  <a:cubicBezTo>
                    <a:pt x="19664" y="14118"/>
                    <a:pt x="19664" y="14118"/>
                    <a:pt x="19664" y="14118"/>
                  </a:cubicBezTo>
                  <a:cubicBezTo>
                    <a:pt x="19664" y="14092"/>
                    <a:pt x="19655" y="14074"/>
                    <a:pt x="19637" y="14056"/>
                  </a:cubicBezTo>
                  <a:cubicBezTo>
                    <a:pt x="19699" y="14038"/>
                    <a:pt x="19753" y="14003"/>
                    <a:pt x="19797" y="13958"/>
                  </a:cubicBezTo>
                  <a:cubicBezTo>
                    <a:pt x="19904" y="13851"/>
                    <a:pt x="19939" y="13691"/>
                    <a:pt x="19868" y="13549"/>
                  </a:cubicBezTo>
                  <a:cubicBezTo>
                    <a:pt x="20925" y="12748"/>
                    <a:pt x="20925" y="12748"/>
                    <a:pt x="20925" y="12748"/>
                  </a:cubicBezTo>
                  <a:cubicBezTo>
                    <a:pt x="20943" y="12766"/>
                    <a:pt x="20961" y="12775"/>
                    <a:pt x="20978" y="12784"/>
                  </a:cubicBezTo>
                  <a:cubicBezTo>
                    <a:pt x="18447" y="17766"/>
                    <a:pt x="18447" y="17766"/>
                    <a:pt x="18447" y="17766"/>
                  </a:cubicBezTo>
                  <a:cubicBezTo>
                    <a:pt x="18447" y="17766"/>
                    <a:pt x="18438" y="17766"/>
                    <a:pt x="18438" y="17757"/>
                  </a:cubicBezTo>
                  <a:lnTo>
                    <a:pt x="19371" y="14447"/>
                  </a:lnTo>
                  <a:close/>
                  <a:moveTo>
                    <a:pt x="20801" y="12455"/>
                  </a:moveTo>
                  <a:cubicBezTo>
                    <a:pt x="20801" y="12544"/>
                    <a:pt x="20827" y="12624"/>
                    <a:pt x="20881" y="12695"/>
                  </a:cubicBezTo>
                  <a:cubicBezTo>
                    <a:pt x="19833" y="13487"/>
                    <a:pt x="19833" y="13487"/>
                    <a:pt x="19833" y="13487"/>
                  </a:cubicBezTo>
                  <a:cubicBezTo>
                    <a:pt x="19824" y="13469"/>
                    <a:pt x="19806" y="13460"/>
                    <a:pt x="19797" y="13451"/>
                  </a:cubicBezTo>
                  <a:cubicBezTo>
                    <a:pt x="19753" y="13398"/>
                    <a:pt x="19690" y="13362"/>
                    <a:pt x="19619" y="13353"/>
                  </a:cubicBezTo>
                  <a:cubicBezTo>
                    <a:pt x="20055" y="11378"/>
                    <a:pt x="20055" y="11378"/>
                    <a:pt x="20055" y="11378"/>
                  </a:cubicBezTo>
                  <a:cubicBezTo>
                    <a:pt x="20081" y="11387"/>
                    <a:pt x="20108" y="11387"/>
                    <a:pt x="20135" y="11387"/>
                  </a:cubicBezTo>
                  <a:cubicBezTo>
                    <a:pt x="20197" y="11387"/>
                    <a:pt x="20259" y="11369"/>
                    <a:pt x="20312" y="11334"/>
                  </a:cubicBezTo>
                  <a:cubicBezTo>
                    <a:pt x="20925" y="12152"/>
                    <a:pt x="20925" y="12152"/>
                    <a:pt x="20925" y="12152"/>
                  </a:cubicBezTo>
                  <a:cubicBezTo>
                    <a:pt x="20845" y="12232"/>
                    <a:pt x="20801" y="12339"/>
                    <a:pt x="20801" y="12455"/>
                  </a:cubicBezTo>
                  <a:close/>
                  <a:moveTo>
                    <a:pt x="19593" y="7508"/>
                  </a:moveTo>
                  <a:cubicBezTo>
                    <a:pt x="19566" y="7500"/>
                    <a:pt x="19539" y="7500"/>
                    <a:pt x="19513" y="7500"/>
                  </a:cubicBezTo>
                  <a:cubicBezTo>
                    <a:pt x="19504" y="7500"/>
                    <a:pt x="19504" y="7500"/>
                    <a:pt x="19495" y="7500"/>
                  </a:cubicBezTo>
                  <a:cubicBezTo>
                    <a:pt x="19078" y="6067"/>
                    <a:pt x="19078" y="6067"/>
                    <a:pt x="19078" y="6067"/>
                  </a:cubicBezTo>
                  <a:cubicBezTo>
                    <a:pt x="19202" y="6014"/>
                    <a:pt x="19291" y="5889"/>
                    <a:pt x="19291" y="5756"/>
                  </a:cubicBezTo>
                  <a:cubicBezTo>
                    <a:pt x="19291" y="5569"/>
                    <a:pt x="19140" y="5418"/>
                    <a:pt x="18953" y="5418"/>
                  </a:cubicBezTo>
                  <a:cubicBezTo>
                    <a:pt x="18891" y="5418"/>
                    <a:pt x="18829" y="5436"/>
                    <a:pt x="18776" y="5471"/>
                  </a:cubicBezTo>
                  <a:cubicBezTo>
                    <a:pt x="17888" y="4270"/>
                    <a:pt x="17888" y="4270"/>
                    <a:pt x="17888" y="4270"/>
                  </a:cubicBezTo>
                  <a:cubicBezTo>
                    <a:pt x="19797" y="5738"/>
                    <a:pt x="19797" y="5738"/>
                    <a:pt x="19797" y="5738"/>
                  </a:cubicBezTo>
                  <a:cubicBezTo>
                    <a:pt x="19753" y="5800"/>
                    <a:pt x="19735" y="5880"/>
                    <a:pt x="19735" y="5952"/>
                  </a:cubicBezTo>
                  <a:cubicBezTo>
                    <a:pt x="19735" y="6112"/>
                    <a:pt x="19833" y="6254"/>
                    <a:pt x="19975" y="6325"/>
                  </a:cubicBezTo>
                  <a:lnTo>
                    <a:pt x="19593" y="7508"/>
                  </a:lnTo>
                  <a:close/>
                  <a:moveTo>
                    <a:pt x="19726" y="5596"/>
                  </a:moveTo>
                  <a:cubicBezTo>
                    <a:pt x="17861" y="4155"/>
                    <a:pt x="17861" y="4155"/>
                    <a:pt x="17861" y="4155"/>
                  </a:cubicBezTo>
                  <a:cubicBezTo>
                    <a:pt x="17870" y="4128"/>
                    <a:pt x="17879" y="4101"/>
                    <a:pt x="17879" y="4074"/>
                  </a:cubicBezTo>
                  <a:cubicBezTo>
                    <a:pt x="17879" y="3959"/>
                    <a:pt x="17781" y="3861"/>
                    <a:pt x="17657" y="3879"/>
                  </a:cubicBezTo>
                  <a:cubicBezTo>
                    <a:pt x="15818" y="1681"/>
                    <a:pt x="15818" y="1681"/>
                    <a:pt x="15818" y="1681"/>
                  </a:cubicBezTo>
                  <a:lnTo>
                    <a:pt x="19726" y="5596"/>
                  </a:lnTo>
                  <a:close/>
                  <a:moveTo>
                    <a:pt x="17559" y="3932"/>
                  </a:moveTo>
                  <a:cubicBezTo>
                    <a:pt x="16351" y="3025"/>
                    <a:pt x="16351" y="3025"/>
                    <a:pt x="16351" y="3025"/>
                  </a:cubicBezTo>
                  <a:cubicBezTo>
                    <a:pt x="16342" y="2945"/>
                    <a:pt x="16307" y="2865"/>
                    <a:pt x="16244" y="2811"/>
                  </a:cubicBezTo>
                  <a:cubicBezTo>
                    <a:pt x="16164" y="2731"/>
                    <a:pt x="16049" y="2696"/>
                    <a:pt x="15934" y="2713"/>
                  </a:cubicBezTo>
                  <a:cubicBezTo>
                    <a:pt x="15472" y="2357"/>
                    <a:pt x="15472" y="2357"/>
                    <a:pt x="15472" y="2357"/>
                  </a:cubicBezTo>
                  <a:cubicBezTo>
                    <a:pt x="15481" y="2340"/>
                    <a:pt x="15489" y="2313"/>
                    <a:pt x="15489" y="2286"/>
                  </a:cubicBezTo>
                  <a:cubicBezTo>
                    <a:pt x="15489" y="2215"/>
                    <a:pt x="15445" y="2162"/>
                    <a:pt x="15383" y="2135"/>
                  </a:cubicBezTo>
                  <a:cubicBezTo>
                    <a:pt x="15445" y="1779"/>
                    <a:pt x="15445" y="1779"/>
                    <a:pt x="15445" y="1779"/>
                  </a:cubicBezTo>
                  <a:cubicBezTo>
                    <a:pt x="15481" y="1788"/>
                    <a:pt x="15507" y="1797"/>
                    <a:pt x="15534" y="1797"/>
                  </a:cubicBezTo>
                  <a:cubicBezTo>
                    <a:pt x="15614" y="1797"/>
                    <a:pt x="15694" y="1770"/>
                    <a:pt x="15756" y="1717"/>
                  </a:cubicBezTo>
                  <a:cubicBezTo>
                    <a:pt x="17586" y="3905"/>
                    <a:pt x="17586" y="3905"/>
                    <a:pt x="17586" y="3905"/>
                  </a:cubicBezTo>
                  <a:cubicBezTo>
                    <a:pt x="17577" y="3914"/>
                    <a:pt x="17568" y="3923"/>
                    <a:pt x="17559" y="3932"/>
                  </a:cubicBezTo>
                  <a:close/>
                  <a:moveTo>
                    <a:pt x="15312" y="2117"/>
                  </a:moveTo>
                  <a:cubicBezTo>
                    <a:pt x="15276" y="2117"/>
                    <a:pt x="15232" y="2135"/>
                    <a:pt x="15205" y="2162"/>
                  </a:cubicBezTo>
                  <a:cubicBezTo>
                    <a:pt x="15072" y="2064"/>
                    <a:pt x="15072" y="2064"/>
                    <a:pt x="15072" y="2064"/>
                  </a:cubicBezTo>
                  <a:cubicBezTo>
                    <a:pt x="15179" y="2188"/>
                    <a:pt x="15179" y="2188"/>
                    <a:pt x="15179" y="2188"/>
                  </a:cubicBezTo>
                  <a:cubicBezTo>
                    <a:pt x="15179" y="2188"/>
                    <a:pt x="15179" y="2188"/>
                    <a:pt x="15179" y="2188"/>
                  </a:cubicBezTo>
                  <a:cubicBezTo>
                    <a:pt x="14193" y="1735"/>
                    <a:pt x="14193" y="1735"/>
                    <a:pt x="14193" y="1735"/>
                  </a:cubicBezTo>
                  <a:cubicBezTo>
                    <a:pt x="14202" y="1699"/>
                    <a:pt x="14211" y="1664"/>
                    <a:pt x="14211" y="1619"/>
                  </a:cubicBezTo>
                  <a:cubicBezTo>
                    <a:pt x="14211" y="1601"/>
                    <a:pt x="14211" y="1575"/>
                    <a:pt x="14202" y="1557"/>
                  </a:cubicBezTo>
                  <a:cubicBezTo>
                    <a:pt x="15134" y="1468"/>
                    <a:pt x="15134" y="1468"/>
                    <a:pt x="15134" y="1468"/>
                  </a:cubicBezTo>
                  <a:cubicBezTo>
                    <a:pt x="15161" y="1601"/>
                    <a:pt x="15250" y="1708"/>
                    <a:pt x="15374" y="1761"/>
                  </a:cubicBezTo>
                  <a:lnTo>
                    <a:pt x="15312" y="2117"/>
                  </a:lnTo>
                  <a:close/>
                  <a:moveTo>
                    <a:pt x="15125" y="1397"/>
                  </a:moveTo>
                  <a:cubicBezTo>
                    <a:pt x="14184" y="1486"/>
                    <a:pt x="14184" y="1486"/>
                    <a:pt x="14184" y="1486"/>
                  </a:cubicBezTo>
                  <a:cubicBezTo>
                    <a:pt x="14122" y="1361"/>
                    <a:pt x="14006" y="1272"/>
                    <a:pt x="13864" y="1272"/>
                  </a:cubicBezTo>
                  <a:cubicBezTo>
                    <a:pt x="13669" y="1272"/>
                    <a:pt x="13518" y="1432"/>
                    <a:pt x="13518" y="1619"/>
                  </a:cubicBezTo>
                  <a:cubicBezTo>
                    <a:pt x="13518" y="1628"/>
                    <a:pt x="13518" y="1637"/>
                    <a:pt x="13518" y="1646"/>
                  </a:cubicBezTo>
                  <a:cubicBezTo>
                    <a:pt x="12328" y="1877"/>
                    <a:pt x="12328" y="1877"/>
                    <a:pt x="12328" y="1877"/>
                  </a:cubicBezTo>
                  <a:cubicBezTo>
                    <a:pt x="10791" y="1379"/>
                    <a:pt x="10791" y="1379"/>
                    <a:pt x="10791" y="1379"/>
                  </a:cubicBezTo>
                  <a:cubicBezTo>
                    <a:pt x="10800" y="1272"/>
                    <a:pt x="10756" y="1174"/>
                    <a:pt x="10685" y="1103"/>
                  </a:cubicBezTo>
                  <a:cubicBezTo>
                    <a:pt x="10551" y="961"/>
                    <a:pt x="10320" y="961"/>
                    <a:pt x="10178" y="1103"/>
                  </a:cubicBezTo>
                  <a:cubicBezTo>
                    <a:pt x="10169" y="1112"/>
                    <a:pt x="10169" y="1112"/>
                    <a:pt x="10161" y="1121"/>
                  </a:cubicBezTo>
                  <a:cubicBezTo>
                    <a:pt x="9388" y="543"/>
                    <a:pt x="9388" y="543"/>
                    <a:pt x="9388" y="543"/>
                  </a:cubicBezTo>
                  <a:cubicBezTo>
                    <a:pt x="9397" y="516"/>
                    <a:pt x="9406" y="480"/>
                    <a:pt x="9414" y="445"/>
                  </a:cubicBezTo>
                  <a:cubicBezTo>
                    <a:pt x="15134" y="1352"/>
                    <a:pt x="15134" y="1352"/>
                    <a:pt x="15134" y="1352"/>
                  </a:cubicBezTo>
                  <a:cubicBezTo>
                    <a:pt x="15134" y="1370"/>
                    <a:pt x="15125" y="1379"/>
                    <a:pt x="15125" y="1388"/>
                  </a:cubicBezTo>
                  <a:cubicBezTo>
                    <a:pt x="15125" y="1397"/>
                    <a:pt x="15125" y="1397"/>
                    <a:pt x="15125" y="1397"/>
                  </a:cubicBezTo>
                  <a:close/>
                  <a:moveTo>
                    <a:pt x="10081" y="1432"/>
                  </a:moveTo>
                  <a:cubicBezTo>
                    <a:pt x="6297" y="2660"/>
                    <a:pt x="6297" y="2660"/>
                    <a:pt x="6297" y="2660"/>
                  </a:cubicBezTo>
                  <a:cubicBezTo>
                    <a:pt x="6235" y="2544"/>
                    <a:pt x="6119" y="2473"/>
                    <a:pt x="5986" y="2473"/>
                  </a:cubicBezTo>
                  <a:cubicBezTo>
                    <a:pt x="5800" y="2473"/>
                    <a:pt x="5640" y="2633"/>
                    <a:pt x="5640" y="2820"/>
                  </a:cubicBezTo>
                  <a:cubicBezTo>
                    <a:pt x="5640" y="2838"/>
                    <a:pt x="5640" y="2856"/>
                    <a:pt x="5649" y="2873"/>
                  </a:cubicBezTo>
                  <a:cubicBezTo>
                    <a:pt x="5285" y="2989"/>
                    <a:pt x="5285" y="2989"/>
                    <a:pt x="5285" y="2989"/>
                  </a:cubicBezTo>
                  <a:cubicBezTo>
                    <a:pt x="5258" y="2945"/>
                    <a:pt x="5240" y="2909"/>
                    <a:pt x="5205" y="2882"/>
                  </a:cubicBezTo>
                  <a:cubicBezTo>
                    <a:pt x="5134" y="2811"/>
                    <a:pt x="5045" y="2776"/>
                    <a:pt x="4947" y="2776"/>
                  </a:cubicBezTo>
                  <a:cubicBezTo>
                    <a:pt x="4849" y="2776"/>
                    <a:pt x="4761" y="2811"/>
                    <a:pt x="4689" y="2882"/>
                  </a:cubicBezTo>
                  <a:cubicBezTo>
                    <a:pt x="4618" y="2954"/>
                    <a:pt x="4574" y="3060"/>
                    <a:pt x="4583" y="3167"/>
                  </a:cubicBezTo>
                  <a:cubicBezTo>
                    <a:pt x="3704" y="3318"/>
                    <a:pt x="3704" y="3318"/>
                    <a:pt x="3704" y="3318"/>
                  </a:cubicBezTo>
                  <a:cubicBezTo>
                    <a:pt x="3695" y="3283"/>
                    <a:pt x="3677" y="3247"/>
                    <a:pt x="3659" y="3220"/>
                  </a:cubicBezTo>
                  <a:cubicBezTo>
                    <a:pt x="8695" y="641"/>
                    <a:pt x="8695" y="641"/>
                    <a:pt x="8695" y="641"/>
                  </a:cubicBezTo>
                  <a:cubicBezTo>
                    <a:pt x="8775" y="738"/>
                    <a:pt x="8890" y="801"/>
                    <a:pt x="9015" y="801"/>
                  </a:cubicBezTo>
                  <a:cubicBezTo>
                    <a:pt x="9148" y="801"/>
                    <a:pt x="9281" y="729"/>
                    <a:pt x="9352" y="614"/>
                  </a:cubicBezTo>
                  <a:cubicBezTo>
                    <a:pt x="10116" y="1174"/>
                    <a:pt x="10116" y="1174"/>
                    <a:pt x="10116" y="1174"/>
                  </a:cubicBezTo>
                  <a:cubicBezTo>
                    <a:pt x="10072" y="1254"/>
                    <a:pt x="10063" y="1343"/>
                    <a:pt x="10081" y="1432"/>
                  </a:cubicBezTo>
                  <a:close/>
                  <a:moveTo>
                    <a:pt x="1368" y="8042"/>
                  </a:moveTo>
                  <a:cubicBezTo>
                    <a:pt x="1394" y="8060"/>
                    <a:pt x="1430" y="8078"/>
                    <a:pt x="1457" y="8087"/>
                  </a:cubicBezTo>
                  <a:cubicBezTo>
                    <a:pt x="1457" y="9866"/>
                    <a:pt x="1457" y="9866"/>
                    <a:pt x="1457" y="9866"/>
                  </a:cubicBezTo>
                  <a:cubicBezTo>
                    <a:pt x="746" y="9332"/>
                    <a:pt x="746" y="9332"/>
                    <a:pt x="746" y="9332"/>
                  </a:cubicBezTo>
                  <a:cubicBezTo>
                    <a:pt x="782" y="9270"/>
                    <a:pt x="799" y="9199"/>
                    <a:pt x="799" y="9128"/>
                  </a:cubicBezTo>
                  <a:cubicBezTo>
                    <a:pt x="799" y="9021"/>
                    <a:pt x="764" y="8923"/>
                    <a:pt x="684" y="8852"/>
                  </a:cubicBezTo>
                  <a:lnTo>
                    <a:pt x="1368" y="8042"/>
                  </a:lnTo>
                  <a:close/>
                  <a:moveTo>
                    <a:pt x="1537" y="14083"/>
                  </a:moveTo>
                  <a:cubicBezTo>
                    <a:pt x="1581" y="14083"/>
                    <a:pt x="1625" y="14083"/>
                    <a:pt x="1670" y="14065"/>
                  </a:cubicBezTo>
                  <a:cubicBezTo>
                    <a:pt x="3535" y="16636"/>
                    <a:pt x="3535" y="16636"/>
                    <a:pt x="3535" y="16636"/>
                  </a:cubicBezTo>
                  <a:cubicBezTo>
                    <a:pt x="3464" y="16663"/>
                    <a:pt x="3402" y="16707"/>
                    <a:pt x="3357" y="16769"/>
                  </a:cubicBezTo>
                  <a:cubicBezTo>
                    <a:pt x="1723" y="15586"/>
                    <a:pt x="1723" y="15586"/>
                    <a:pt x="1723" y="15586"/>
                  </a:cubicBezTo>
                  <a:cubicBezTo>
                    <a:pt x="1750" y="15524"/>
                    <a:pt x="1767" y="15462"/>
                    <a:pt x="1767" y="15390"/>
                  </a:cubicBezTo>
                  <a:cubicBezTo>
                    <a:pt x="1767" y="15204"/>
                    <a:pt x="1634" y="15043"/>
                    <a:pt x="1448" y="14999"/>
                  </a:cubicBezTo>
                  <a:lnTo>
                    <a:pt x="1537" y="14083"/>
                  </a:lnTo>
                  <a:close/>
                  <a:moveTo>
                    <a:pt x="1679" y="15648"/>
                  </a:moveTo>
                  <a:cubicBezTo>
                    <a:pt x="3322" y="16832"/>
                    <a:pt x="3322" y="16832"/>
                    <a:pt x="3322" y="16832"/>
                  </a:cubicBezTo>
                  <a:cubicBezTo>
                    <a:pt x="3313" y="16876"/>
                    <a:pt x="3304" y="16912"/>
                    <a:pt x="3304" y="16956"/>
                  </a:cubicBezTo>
                  <a:cubicBezTo>
                    <a:pt x="3304" y="17152"/>
                    <a:pt x="3455" y="17303"/>
                    <a:pt x="3650" y="17303"/>
                  </a:cubicBezTo>
                  <a:cubicBezTo>
                    <a:pt x="3757" y="17303"/>
                    <a:pt x="3855" y="17259"/>
                    <a:pt x="3926" y="17170"/>
                  </a:cubicBezTo>
                  <a:cubicBezTo>
                    <a:pt x="4734" y="18291"/>
                    <a:pt x="4734" y="18291"/>
                    <a:pt x="4734" y="18291"/>
                  </a:cubicBezTo>
                  <a:cubicBezTo>
                    <a:pt x="4734" y="18300"/>
                    <a:pt x="4725" y="18300"/>
                    <a:pt x="4725" y="18300"/>
                  </a:cubicBezTo>
                  <a:cubicBezTo>
                    <a:pt x="4654" y="18371"/>
                    <a:pt x="4618" y="18460"/>
                    <a:pt x="4618" y="18557"/>
                  </a:cubicBezTo>
                  <a:cubicBezTo>
                    <a:pt x="4618" y="18655"/>
                    <a:pt x="4654" y="18753"/>
                    <a:pt x="4725" y="18815"/>
                  </a:cubicBezTo>
                  <a:cubicBezTo>
                    <a:pt x="4840" y="18931"/>
                    <a:pt x="5009" y="18958"/>
                    <a:pt x="5151" y="18887"/>
                  </a:cubicBezTo>
                  <a:cubicBezTo>
                    <a:pt x="5746" y="19821"/>
                    <a:pt x="5746" y="19821"/>
                    <a:pt x="5746" y="19821"/>
                  </a:cubicBezTo>
                  <a:cubicBezTo>
                    <a:pt x="5746" y="19830"/>
                    <a:pt x="5738" y="19830"/>
                    <a:pt x="5729" y="19839"/>
                  </a:cubicBezTo>
                  <a:cubicBezTo>
                    <a:pt x="1608" y="15711"/>
                    <a:pt x="1608" y="15711"/>
                    <a:pt x="1608" y="15711"/>
                  </a:cubicBezTo>
                  <a:cubicBezTo>
                    <a:pt x="1634" y="15693"/>
                    <a:pt x="1661" y="15666"/>
                    <a:pt x="1679" y="15648"/>
                  </a:cubicBezTo>
                  <a:close/>
                  <a:moveTo>
                    <a:pt x="5240" y="18815"/>
                  </a:moveTo>
                  <a:cubicBezTo>
                    <a:pt x="5276" y="18780"/>
                    <a:pt x="5302" y="18735"/>
                    <a:pt x="5329" y="18682"/>
                  </a:cubicBezTo>
                  <a:cubicBezTo>
                    <a:pt x="5862" y="18851"/>
                    <a:pt x="5862" y="18851"/>
                    <a:pt x="5862" y="18851"/>
                  </a:cubicBezTo>
                  <a:cubicBezTo>
                    <a:pt x="5888" y="18869"/>
                    <a:pt x="5915" y="18878"/>
                    <a:pt x="5942" y="18878"/>
                  </a:cubicBezTo>
                  <a:cubicBezTo>
                    <a:pt x="8571" y="19741"/>
                    <a:pt x="8571" y="19741"/>
                    <a:pt x="8571" y="19741"/>
                  </a:cubicBezTo>
                  <a:cubicBezTo>
                    <a:pt x="8571" y="19750"/>
                    <a:pt x="8571" y="19767"/>
                    <a:pt x="8571" y="19785"/>
                  </a:cubicBezTo>
                  <a:cubicBezTo>
                    <a:pt x="8571" y="19785"/>
                    <a:pt x="8571" y="19794"/>
                    <a:pt x="8571" y="19803"/>
                  </a:cubicBezTo>
                  <a:cubicBezTo>
                    <a:pt x="6421" y="20070"/>
                    <a:pt x="6421" y="20070"/>
                    <a:pt x="6421" y="20070"/>
                  </a:cubicBezTo>
                  <a:cubicBezTo>
                    <a:pt x="6395" y="19865"/>
                    <a:pt x="6226" y="19714"/>
                    <a:pt x="6022" y="19714"/>
                  </a:cubicBezTo>
                  <a:cubicBezTo>
                    <a:pt x="5951" y="19714"/>
                    <a:pt x="5871" y="19732"/>
                    <a:pt x="5809" y="19776"/>
                  </a:cubicBezTo>
                  <a:cubicBezTo>
                    <a:pt x="5205" y="18842"/>
                    <a:pt x="5205" y="18842"/>
                    <a:pt x="5205" y="18842"/>
                  </a:cubicBezTo>
                  <a:cubicBezTo>
                    <a:pt x="5222" y="18833"/>
                    <a:pt x="5231" y="18824"/>
                    <a:pt x="5240" y="18815"/>
                  </a:cubicBezTo>
                  <a:close/>
                  <a:moveTo>
                    <a:pt x="6421" y="20141"/>
                  </a:moveTo>
                  <a:cubicBezTo>
                    <a:pt x="8580" y="19874"/>
                    <a:pt x="8580" y="19874"/>
                    <a:pt x="8580" y="19874"/>
                  </a:cubicBezTo>
                  <a:cubicBezTo>
                    <a:pt x="8606" y="19945"/>
                    <a:pt x="8660" y="19999"/>
                    <a:pt x="8722" y="20025"/>
                  </a:cubicBezTo>
                  <a:cubicBezTo>
                    <a:pt x="8757" y="20034"/>
                    <a:pt x="8757" y="20034"/>
                    <a:pt x="8757" y="20034"/>
                  </a:cubicBezTo>
                  <a:cubicBezTo>
                    <a:pt x="8784" y="20043"/>
                    <a:pt x="8811" y="20052"/>
                    <a:pt x="8837" y="20052"/>
                  </a:cubicBezTo>
                  <a:cubicBezTo>
                    <a:pt x="8837" y="20052"/>
                    <a:pt x="8837" y="20052"/>
                    <a:pt x="8837" y="20052"/>
                  </a:cubicBezTo>
                  <a:cubicBezTo>
                    <a:pt x="8926" y="20052"/>
                    <a:pt x="9006" y="20008"/>
                    <a:pt x="9059" y="19936"/>
                  </a:cubicBezTo>
                  <a:cubicBezTo>
                    <a:pt x="10276" y="20399"/>
                    <a:pt x="10276" y="20399"/>
                    <a:pt x="10276" y="20399"/>
                  </a:cubicBezTo>
                  <a:cubicBezTo>
                    <a:pt x="10294" y="20461"/>
                    <a:pt x="10320" y="20515"/>
                    <a:pt x="10365" y="20559"/>
                  </a:cubicBezTo>
                  <a:cubicBezTo>
                    <a:pt x="10489" y="20684"/>
                    <a:pt x="10676" y="20701"/>
                    <a:pt x="10818" y="20604"/>
                  </a:cubicBezTo>
                  <a:cubicBezTo>
                    <a:pt x="12123" y="21093"/>
                    <a:pt x="12123" y="21093"/>
                    <a:pt x="12123" y="21093"/>
                  </a:cubicBezTo>
                  <a:cubicBezTo>
                    <a:pt x="12123" y="21102"/>
                    <a:pt x="12123" y="21111"/>
                    <a:pt x="12123" y="21111"/>
                  </a:cubicBezTo>
                  <a:cubicBezTo>
                    <a:pt x="6413" y="20203"/>
                    <a:pt x="6413" y="20203"/>
                    <a:pt x="6413" y="20203"/>
                  </a:cubicBezTo>
                  <a:cubicBezTo>
                    <a:pt x="6413" y="20186"/>
                    <a:pt x="6421" y="20168"/>
                    <a:pt x="6421" y="20141"/>
                  </a:cubicBezTo>
                  <a:close/>
                  <a:moveTo>
                    <a:pt x="10978" y="20221"/>
                  </a:moveTo>
                  <a:cubicBezTo>
                    <a:pt x="13509" y="19394"/>
                    <a:pt x="13509" y="19394"/>
                    <a:pt x="13509" y="19394"/>
                  </a:cubicBezTo>
                  <a:cubicBezTo>
                    <a:pt x="14806" y="19278"/>
                    <a:pt x="14806" y="19278"/>
                    <a:pt x="14806" y="19278"/>
                  </a:cubicBezTo>
                  <a:cubicBezTo>
                    <a:pt x="14814" y="19331"/>
                    <a:pt x="14823" y="19376"/>
                    <a:pt x="14850" y="19412"/>
                  </a:cubicBezTo>
                  <a:cubicBezTo>
                    <a:pt x="12789" y="20906"/>
                    <a:pt x="12789" y="20906"/>
                    <a:pt x="12789" y="20906"/>
                  </a:cubicBezTo>
                  <a:cubicBezTo>
                    <a:pt x="12710" y="20835"/>
                    <a:pt x="12612" y="20799"/>
                    <a:pt x="12514" y="20799"/>
                  </a:cubicBezTo>
                  <a:cubicBezTo>
                    <a:pt x="12372" y="20799"/>
                    <a:pt x="12239" y="20879"/>
                    <a:pt x="12168" y="20995"/>
                  </a:cubicBezTo>
                  <a:cubicBezTo>
                    <a:pt x="10960" y="20426"/>
                    <a:pt x="10960" y="20426"/>
                    <a:pt x="10960" y="20426"/>
                  </a:cubicBezTo>
                  <a:cubicBezTo>
                    <a:pt x="10987" y="20355"/>
                    <a:pt x="10987" y="20292"/>
                    <a:pt x="10978" y="20221"/>
                  </a:cubicBezTo>
                  <a:close/>
                  <a:moveTo>
                    <a:pt x="14886" y="19465"/>
                  </a:moveTo>
                  <a:cubicBezTo>
                    <a:pt x="14957" y="19545"/>
                    <a:pt x="15045" y="19581"/>
                    <a:pt x="15143" y="19581"/>
                  </a:cubicBezTo>
                  <a:cubicBezTo>
                    <a:pt x="15338" y="19581"/>
                    <a:pt x="15498" y="19429"/>
                    <a:pt x="15498" y="19234"/>
                  </a:cubicBezTo>
                  <a:cubicBezTo>
                    <a:pt x="15498" y="19171"/>
                    <a:pt x="15481" y="19118"/>
                    <a:pt x="15445" y="19065"/>
                  </a:cubicBezTo>
                  <a:cubicBezTo>
                    <a:pt x="15827" y="18780"/>
                    <a:pt x="15827" y="18780"/>
                    <a:pt x="15827" y="18780"/>
                  </a:cubicBezTo>
                  <a:cubicBezTo>
                    <a:pt x="15827" y="18780"/>
                    <a:pt x="15827" y="18789"/>
                    <a:pt x="15827" y="18789"/>
                  </a:cubicBezTo>
                  <a:cubicBezTo>
                    <a:pt x="15898" y="18851"/>
                    <a:pt x="15987" y="18896"/>
                    <a:pt x="16085" y="18896"/>
                  </a:cubicBezTo>
                  <a:cubicBezTo>
                    <a:pt x="16085" y="18896"/>
                    <a:pt x="16085" y="18896"/>
                    <a:pt x="16085" y="18896"/>
                  </a:cubicBezTo>
                  <a:cubicBezTo>
                    <a:pt x="16182" y="18896"/>
                    <a:pt x="16271" y="18851"/>
                    <a:pt x="16342" y="18789"/>
                  </a:cubicBezTo>
                  <a:cubicBezTo>
                    <a:pt x="16413" y="18709"/>
                    <a:pt x="16458" y="18611"/>
                    <a:pt x="16449" y="18504"/>
                  </a:cubicBezTo>
                  <a:cubicBezTo>
                    <a:pt x="17923" y="18273"/>
                    <a:pt x="17923" y="18273"/>
                    <a:pt x="17923" y="18273"/>
                  </a:cubicBezTo>
                  <a:cubicBezTo>
                    <a:pt x="17932" y="18300"/>
                    <a:pt x="17941" y="18326"/>
                    <a:pt x="17959" y="18353"/>
                  </a:cubicBezTo>
                  <a:cubicBezTo>
                    <a:pt x="12834" y="20959"/>
                    <a:pt x="12834" y="20959"/>
                    <a:pt x="12834" y="20959"/>
                  </a:cubicBezTo>
                  <a:lnTo>
                    <a:pt x="14886" y="19465"/>
                  </a:lnTo>
                  <a:close/>
                  <a:moveTo>
                    <a:pt x="18491" y="16627"/>
                  </a:moveTo>
                  <a:cubicBezTo>
                    <a:pt x="18491" y="16502"/>
                    <a:pt x="18420" y="16387"/>
                    <a:pt x="18305" y="16325"/>
                  </a:cubicBezTo>
                  <a:cubicBezTo>
                    <a:pt x="19300" y="14447"/>
                    <a:pt x="19300" y="14447"/>
                    <a:pt x="19300" y="14447"/>
                  </a:cubicBezTo>
                  <a:cubicBezTo>
                    <a:pt x="18367" y="17739"/>
                    <a:pt x="18367" y="17739"/>
                    <a:pt x="18367" y="17739"/>
                  </a:cubicBezTo>
                  <a:cubicBezTo>
                    <a:pt x="18349" y="17739"/>
                    <a:pt x="18323" y="17730"/>
                    <a:pt x="18296" y="17730"/>
                  </a:cubicBezTo>
                  <a:cubicBezTo>
                    <a:pt x="18296" y="17730"/>
                    <a:pt x="18296" y="17730"/>
                    <a:pt x="18296" y="17730"/>
                  </a:cubicBezTo>
                  <a:cubicBezTo>
                    <a:pt x="18216" y="16965"/>
                    <a:pt x="18216" y="16965"/>
                    <a:pt x="18216" y="16965"/>
                  </a:cubicBezTo>
                  <a:cubicBezTo>
                    <a:pt x="18376" y="16938"/>
                    <a:pt x="18491" y="16796"/>
                    <a:pt x="18491" y="16627"/>
                  </a:cubicBezTo>
                  <a:close/>
                  <a:moveTo>
                    <a:pt x="20481" y="11040"/>
                  </a:moveTo>
                  <a:cubicBezTo>
                    <a:pt x="20481" y="10907"/>
                    <a:pt x="20401" y="10791"/>
                    <a:pt x="20286" y="10729"/>
                  </a:cubicBezTo>
                  <a:cubicBezTo>
                    <a:pt x="20303" y="10702"/>
                    <a:pt x="20303" y="10702"/>
                    <a:pt x="20303" y="10702"/>
                  </a:cubicBezTo>
                  <a:cubicBezTo>
                    <a:pt x="20303" y="10684"/>
                    <a:pt x="20303" y="10684"/>
                    <a:pt x="20303" y="10684"/>
                  </a:cubicBezTo>
                  <a:cubicBezTo>
                    <a:pt x="20303" y="10675"/>
                    <a:pt x="20303" y="10667"/>
                    <a:pt x="20303" y="10658"/>
                  </a:cubicBezTo>
                  <a:cubicBezTo>
                    <a:pt x="20303" y="10649"/>
                    <a:pt x="20303" y="10640"/>
                    <a:pt x="20303" y="10631"/>
                  </a:cubicBezTo>
                  <a:cubicBezTo>
                    <a:pt x="20303" y="10569"/>
                    <a:pt x="20303" y="10569"/>
                    <a:pt x="20303" y="10569"/>
                  </a:cubicBezTo>
                  <a:cubicBezTo>
                    <a:pt x="20223" y="10702"/>
                    <a:pt x="20223" y="10702"/>
                    <a:pt x="20223" y="10702"/>
                  </a:cubicBezTo>
                  <a:cubicBezTo>
                    <a:pt x="20206" y="10702"/>
                    <a:pt x="20188" y="10693"/>
                    <a:pt x="20170" y="10693"/>
                  </a:cubicBezTo>
                  <a:cubicBezTo>
                    <a:pt x="20170" y="6352"/>
                    <a:pt x="20170" y="6352"/>
                    <a:pt x="20170" y="6352"/>
                  </a:cubicBezTo>
                  <a:cubicBezTo>
                    <a:pt x="20179" y="6352"/>
                    <a:pt x="20188" y="6352"/>
                    <a:pt x="20197" y="6343"/>
                  </a:cubicBezTo>
                  <a:cubicBezTo>
                    <a:pt x="21103" y="12063"/>
                    <a:pt x="21103" y="12063"/>
                    <a:pt x="21103" y="12063"/>
                  </a:cubicBezTo>
                  <a:cubicBezTo>
                    <a:pt x="21058" y="12072"/>
                    <a:pt x="21023" y="12090"/>
                    <a:pt x="20987" y="12117"/>
                  </a:cubicBezTo>
                  <a:cubicBezTo>
                    <a:pt x="20365" y="11289"/>
                    <a:pt x="20365" y="11289"/>
                    <a:pt x="20365" y="11289"/>
                  </a:cubicBezTo>
                  <a:cubicBezTo>
                    <a:pt x="20437" y="11227"/>
                    <a:pt x="20481" y="11138"/>
                    <a:pt x="20481" y="11040"/>
                  </a:cubicBezTo>
                  <a:close/>
                </a:path>
              </a:pathLst>
            </a:custGeom>
            <a:solidFill>
              <a:schemeClr val="accent6">
                <a:alpha val="80000"/>
              </a:schemeClr>
            </a:solidFill>
            <a:ln w="3175">
              <a:solidFill>
                <a:schemeClr val="bg1"/>
              </a:solidFill>
              <a:miter lim="400000"/>
            </a:ln>
          </p:spPr>
          <p:txBody>
            <a:bodyPr lIns="45719" rIns="45719"/>
            <a:lstStyle/>
            <a:p>
              <a:pPr marL="0" marR="0" lvl="0" indent="0" algn="l" defTabSz="457189" rtl="0" eaLnBrk="1" fontAlgn="base" latinLnBrk="0" hangingPunct="1">
                <a:lnSpc>
                  <a:spcPct val="100000"/>
                </a:lnSpc>
                <a:spcBef>
                  <a:spcPct val="0"/>
                </a:spcBef>
                <a:spcAft>
                  <a:spcPct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charset="0"/>
                <a:ea typeface="ＭＳ Ｐゴシック" pitchFamily="34" charset="-128"/>
                <a:cs typeface="Arial"/>
                <a:sym typeface="Arial"/>
              </a:endParaRPr>
            </a:p>
          </p:txBody>
        </p:sp>
        <p:pic>
          <p:nvPicPr>
            <p:cNvPr id="34" name="Picture 33">
              <a:extLst>
                <a:ext uri="{FF2B5EF4-FFF2-40B4-BE49-F238E27FC236}">
                  <a16:creationId xmlns:a16="http://schemas.microsoft.com/office/drawing/2014/main" id="{1A46A045-19C5-41EF-A82E-78D90B0B4370}"/>
                </a:ext>
              </a:extLst>
            </p:cNvPr>
            <p:cNvPicPr>
              <a:picLocks/>
            </p:cNvPicPr>
            <p:nvPr/>
          </p:nvPicPr>
          <p:blipFill>
            <a:blip r:embed="rId4">
              <a:extLst>
                <a:ext uri="{28A0092B-C50C-407E-A947-70E740481C1C}">
                  <a14:useLocalDpi xmlns:a14="http://schemas.microsoft.com/office/drawing/2010/main"/>
                </a:ext>
              </a:extLst>
            </a:blip>
            <a:srcRect/>
            <a:stretch>
              <a:fillRect/>
            </a:stretch>
          </p:blipFill>
          <p:spPr>
            <a:xfrm>
              <a:off x="-984371" y="-996024"/>
              <a:ext cx="5522400" cy="5648400"/>
            </a:xfrm>
            <a:custGeom>
              <a:avLst/>
              <a:gdLst>
                <a:gd name="connsiteX0" fmla="*/ 0 w 5522400"/>
                <a:gd name="connsiteY0" fmla="*/ 0 h 5648400"/>
                <a:gd name="connsiteX1" fmla="*/ 5522400 w 5522400"/>
                <a:gd name="connsiteY1" fmla="*/ 0 h 5648400"/>
                <a:gd name="connsiteX2" fmla="*/ 5522400 w 5522400"/>
                <a:gd name="connsiteY2" fmla="*/ 5648400 h 5648400"/>
                <a:gd name="connsiteX3" fmla="*/ 4709518 w 5522400"/>
                <a:gd name="connsiteY3" fmla="*/ 5648400 h 5648400"/>
                <a:gd name="connsiteX4" fmla="*/ 5370129 w 5522400"/>
                <a:gd name="connsiteY4" fmla="*/ 4863673 h 5648400"/>
                <a:gd name="connsiteX5" fmla="*/ 5474904 w 5522400"/>
                <a:gd name="connsiteY5" fmla="*/ 2460991 h 5648400"/>
                <a:gd name="connsiteX6" fmla="*/ 5398704 w 5522400"/>
                <a:gd name="connsiteY6" fmla="*/ 2460991 h 5648400"/>
                <a:gd name="connsiteX7" fmla="*/ 5277261 w 5522400"/>
                <a:gd name="connsiteY7" fmla="*/ 2820560 h 5648400"/>
                <a:gd name="connsiteX8" fmla="*/ 5141529 w 5522400"/>
                <a:gd name="connsiteY8" fmla="*/ 2815798 h 5648400"/>
                <a:gd name="connsiteX9" fmla="*/ 5046279 w 5522400"/>
                <a:gd name="connsiteY9" fmla="*/ 3046779 h 5648400"/>
                <a:gd name="connsiteX10" fmla="*/ 4922453 w 5522400"/>
                <a:gd name="connsiteY10" fmla="*/ 3018204 h 5648400"/>
                <a:gd name="connsiteX11" fmla="*/ 4622417 w 5522400"/>
                <a:gd name="connsiteY11" fmla="*/ 2727691 h 5648400"/>
                <a:gd name="connsiteX12" fmla="*/ 4555742 w 5522400"/>
                <a:gd name="connsiteY12" fmla="*/ 2715786 h 5648400"/>
                <a:gd name="connsiteX13" fmla="*/ 4403342 w 5522400"/>
                <a:gd name="connsiteY13" fmla="*/ 2661016 h 5648400"/>
                <a:gd name="connsiteX14" fmla="*/ 4324761 w 5522400"/>
                <a:gd name="connsiteY14" fmla="*/ 2668161 h 5648400"/>
                <a:gd name="connsiteX15" fmla="*/ 3681823 w 5522400"/>
                <a:gd name="connsiteY15" fmla="*/ 2572910 h 5648400"/>
                <a:gd name="connsiteX16" fmla="*/ 3617530 w 5522400"/>
                <a:gd name="connsiteY16" fmla="*/ 2622917 h 5648400"/>
                <a:gd name="connsiteX17" fmla="*/ 3269866 w 5522400"/>
                <a:gd name="connsiteY17" fmla="*/ 3501598 h 5648400"/>
                <a:gd name="connsiteX18" fmla="*/ 3229385 w 5522400"/>
                <a:gd name="connsiteY18" fmla="*/ 3592086 h 5648400"/>
                <a:gd name="connsiteX19" fmla="*/ 3034123 w 5522400"/>
                <a:gd name="connsiteY19" fmla="*/ 4518393 h 5648400"/>
                <a:gd name="connsiteX20" fmla="*/ 3007930 w 5522400"/>
                <a:gd name="connsiteY20" fmla="*/ 4637455 h 5648400"/>
                <a:gd name="connsiteX21" fmla="*/ 3041267 w 5522400"/>
                <a:gd name="connsiteY21" fmla="*/ 4816048 h 5648400"/>
                <a:gd name="connsiteX22" fmla="*/ 2991261 w 5522400"/>
                <a:gd name="connsiteY22" fmla="*/ 5006548 h 5648400"/>
                <a:gd name="connsiteX23" fmla="*/ 2798380 w 5522400"/>
                <a:gd name="connsiteY23" fmla="*/ 5070842 h 5648400"/>
                <a:gd name="connsiteX24" fmla="*/ 2776948 w 5522400"/>
                <a:gd name="connsiteY24" fmla="*/ 5123229 h 5648400"/>
                <a:gd name="connsiteX25" fmla="*/ 2772186 w 5522400"/>
                <a:gd name="connsiteY25" fmla="*/ 5218479 h 5648400"/>
                <a:gd name="connsiteX26" fmla="*/ 2741230 w 5522400"/>
                <a:gd name="connsiteY26" fmla="*/ 5344685 h 5648400"/>
                <a:gd name="connsiteX27" fmla="*/ 2425454 w 5522400"/>
                <a:gd name="connsiteY27" fmla="*/ 5491913 h 5648400"/>
                <a:gd name="connsiteX28" fmla="*/ 2435294 w 5522400"/>
                <a:gd name="connsiteY28" fmla="*/ 5559725 h 5648400"/>
                <a:gd name="connsiteX29" fmla="*/ 2636226 w 5522400"/>
                <a:gd name="connsiteY29" fmla="*/ 5648400 h 5648400"/>
                <a:gd name="connsiteX30" fmla="*/ 0 w 5522400"/>
                <a:gd name="connsiteY30" fmla="*/ 5648400 h 56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2400" h="5648400">
                  <a:moveTo>
                    <a:pt x="0" y="0"/>
                  </a:moveTo>
                  <a:lnTo>
                    <a:pt x="5522400" y="0"/>
                  </a:lnTo>
                  <a:lnTo>
                    <a:pt x="5522400" y="5648400"/>
                  </a:lnTo>
                  <a:lnTo>
                    <a:pt x="4709518" y="5648400"/>
                  </a:lnTo>
                  <a:lnTo>
                    <a:pt x="5370129" y="4863673"/>
                  </a:lnTo>
                  <a:lnTo>
                    <a:pt x="5474904" y="2460991"/>
                  </a:lnTo>
                  <a:lnTo>
                    <a:pt x="5398704" y="2460991"/>
                  </a:lnTo>
                  <a:lnTo>
                    <a:pt x="5277261" y="2820560"/>
                  </a:lnTo>
                  <a:lnTo>
                    <a:pt x="5141529" y="2815798"/>
                  </a:lnTo>
                  <a:lnTo>
                    <a:pt x="5046279" y="3046779"/>
                  </a:lnTo>
                  <a:cubicBezTo>
                    <a:pt x="5034374" y="3074163"/>
                    <a:pt x="4958172" y="3094008"/>
                    <a:pt x="4922453" y="3018204"/>
                  </a:cubicBezTo>
                  <a:lnTo>
                    <a:pt x="4622417" y="2727691"/>
                  </a:lnTo>
                  <a:cubicBezTo>
                    <a:pt x="4597811" y="2722929"/>
                    <a:pt x="4601779" y="2727693"/>
                    <a:pt x="4555742" y="2715786"/>
                  </a:cubicBezTo>
                  <a:lnTo>
                    <a:pt x="4403342" y="2661016"/>
                  </a:lnTo>
                  <a:cubicBezTo>
                    <a:pt x="4373973" y="2661016"/>
                    <a:pt x="4380324" y="2684830"/>
                    <a:pt x="4324761" y="2668161"/>
                  </a:cubicBezTo>
                  <a:lnTo>
                    <a:pt x="3681823" y="2572910"/>
                  </a:lnTo>
                  <a:cubicBezTo>
                    <a:pt x="3665154" y="2603867"/>
                    <a:pt x="3655629" y="2613393"/>
                    <a:pt x="3617530" y="2622917"/>
                  </a:cubicBezTo>
                  <a:lnTo>
                    <a:pt x="3269866" y="3501598"/>
                  </a:lnTo>
                  <a:cubicBezTo>
                    <a:pt x="3283360" y="3536522"/>
                    <a:pt x="3265897" y="3578592"/>
                    <a:pt x="3229385" y="3592086"/>
                  </a:cubicBezTo>
                  <a:lnTo>
                    <a:pt x="3034123" y="4518393"/>
                  </a:lnTo>
                  <a:cubicBezTo>
                    <a:pt x="3073810" y="4560859"/>
                    <a:pt x="3060317" y="4622374"/>
                    <a:pt x="3007930" y="4637455"/>
                  </a:cubicBezTo>
                  <a:lnTo>
                    <a:pt x="3041267" y="4816048"/>
                  </a:lnTo>
                  <a:lnTo>
                    <a:pt x="2991261" y="5006548"/>
                  </a:lnTo>
                  <a:cubicBezTo>
                    <a:pt x="2930143" y="5075604"/>
                    <a:pt x="2899979" y="5094654"/>
                    <a:pt x="2798380" y="5070842"/>
                  </a:cubicBezTo>
                  <a:lnTo>
                    <a:pt x="2776948" y="5123229"/>
                  </a:lnTo>
                  <a:lnTo>
                    <a:pt x="2772186" y="5218479"/>
                  </a:lnTo>
                  <a:cubicBezTo>
                    <a:pt x="2788855" y="5266105"/>
                    <a:pt x="2788855" y="5306586"/>
                    <a:pt x="2741230" y="5344685"/>
                  </a:cubicBezTo>
                  <a:lnTo>
                    <a:pt x="2425454" y="5491913"/>
                  </a:lnTo>
                  <a:cubicBezTo>
                    <a:pt x="2431909" y="5511342"/>
                    <a:pt x="2440745" y="5537915"/>
                    <a:pt x="2435294" y="5559725"/>
                  </a:cubicBezTo>
                  <a:lnTo>
                    <a:pt x="2636226" y="5648400"/>
                  </a:lnTo>
                  <a:lnTo>
                    <a:pt x="0" y="5648400"/>
                  </a:lnTo>
                  <a:close/>
                </a:path>
              </a:pathLst>
            </a:custGeom>
          </p:spPr>
        </p:pic>
      </p:grpSp>
      <p:sp>
        <p:nvSpPr>
          <p:cNvPr id="23" name="Rectangle 22">
            <a:extLst>
              <a:ext uri="{FF2B5EF4-FFF2-40B4-BE49-F238E27FC236}">
                <a16:creationId xmlns:a16="http://schemas.microsoft.com/office/drawing/2014/main" id="{9C323CD4-3518-4A56-A484-EA28AACE5374}"/>
              </a:ext>
            </a:extLst>
          </p:cNvPr>
          <p:cNvSpPr/>
          <p:nvPr/>
        </p:nvSpPr>
        <p:spPr>
          <a:xfrm>
            <a:off x="3171825" y="4591050"/>
            <a:ext cx="5460999" cy="265113"/>
          </a:xfrm>
          <a:prstGeom prst="rect">
            <a:avLst/>
          </a:prstGeom>
          <a:noFill/>
        </p:spPr>
        <p:txBody>
          <a:bodyPr wrap="square" lIns="0" tIns="0" rIns="0" bIns="0" anchor="b" anchorCtr="0">
            <a:noAutofit/>
          </a:bodyPr>
          <a:lstStyle/>
          <a:p>
            <a:pPr algn="r" defTabSz="457166">
              <a:defRPr/>
            </a:pPr>
            <a:r>
              <a:rPr lang="en-US" sz="600" baseline="30000" dirty="0">
                <a:solidFill>
                  <a:schemeClr val="bg2"/>
                </a:solidFill>
                <a:latin typeface="+mn-lt"/>
              </a:rPr>
              <a:t>1 </a:t>
            </a:r>
            <a:r>
              <a:rPr lang="en-US" sz="600" dirty="0">
                <a:solidFill>
                  <a:schemeClr val="bg2"/>
                </a:solidFill>
                <a:latin typeface="+mn-lt"/>
              </a:rPr>
              <a:t>CompTIA 2020 Industry Outlook</a:t>
            </a:r>
          </a:p>
          <a:p>
            <a:pPr algn="r" defTabSz="457166">
              <a:defRPr/>
            </a:pPr>
            <a:r>
              <a:rPr lang="en-US" sz="600" baseline="30000" dirty="0">
                <a:solidFill>
                  <a:schemeClr val="bg2"/>
                </a:solidFill>
                <a:latin typeface="+mn-lt"/>
              </a:rPr>
              <a:t>2 </a:t>
            </a:r>
            <a:r>
              <a:rPr lang="en-US" sz="600" dirty="0">
                <a:solidFill>
                  <a:schemeClr val="bg2"/>
                </a:solidFill>
                <a:latin typeface="+mn-lt"/>
                <a:cs typeface="CiscoSansTT ExtraLight" panose="020B0303020201020303" pitchFamily="34" charset="0"/>
              </a:rPr>
              <a:t>IDG </a:t>
            </a:r>
            <a:endParaRPr lang="en-US" sz="600" kern="0" dirty="0">
              <a:solidFill>
                <a:schemeClr val="bg2"/>
              </a:solidFill>
              <a:latin typeface="+mn-lt"/>
              <a:cs typeface="CiscoSansTT ExtraLight" panose="020B0303020201020303" pitchFamily="34" charset="0"/>
              <a:sym typeface="Arial"/>
            </a:endParaRPr>
          </a:p>
        </p:txBody>
      </p:sp>
      <p:grpSp>
        <p:nvGrpSpPr>
          <p:cNvPr id="9" name="Group 8">
            <a:extLst>
              <a:ext uri="{FF2B5EF4-FFF2-40B4-BE49-F238E27FC236}">
                <a16:creationId xmlns:a16="http://schemas.microsoft.com/office/drawing/2014/main" id="{A0CCCDE2-AD90-4240-BDA0-2789426A6294}"/>
              </a:ext>
            </a:extLst>
          </p:cNvPr>
          <p:cNvGrpSpPr/>
          <p:nvPr/>
        </p:nvGrpSpPr>
        <p:grpSpPr>
          <a:xfrm>
            <a:off x="2223227" y="1953730"/>
            <a:ext cx="2098618" cy="1719018"/>
            <a:chOff x="2719906" y="2147101"/>
            <a:chExt cx="1715086" cy="1404861"/>
          </a:xfrm>
        </p:grpSpPr>
        <p:sp>
          <p:nvSpPr>
            <p:cNvPr id="8" name="Rectangle 7">
              <a:extLst>
                <a:ext uri="{FF2B5EF4-FFF2-40B4-BE49-F238E27FC236}">
                  <a16:creationId xmlns:a16="http://schemas.microsoft.com/office/drawing/2014/main" id="{3D3E3550-1E4A-47D3-A2C3-2A620BC5BDFF}"/>
                </a:ext>
              </a:extLst>
            </p:cNvPr>
            <p:cNvSpPr/>
            <p:nvPr/>
          </p:nvSpPr>
          <p:spPr>
            <a:xfrm>
              <a:off x="2719906" y="2822356"/>
              <a:ext cx="1715086" cy="7296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189">
                <a:spcAft>
                  <a:spcPts val="600"/>
                </a:spcAft>
                <a:defRPr/>
              </a:pPr>
              <a:r>
                <a:rPr lang="en-US" sz="1100" b="1" dirty="0">
                  <a:solidFill>
                    <a:schemeClr val="tx1"/>
                  </a:solidFill>
                  <a:latin typeface="+mj-lt"/>
                </a:rPr>
                <a:t>think technology has </a:t>
              </a:r>
              <a:br>
                <a:rPr lang="en-US" sz="1100" b="1" dirty="0">
                  <a:solidFill>
                    <a:schemeClr val="tx1"/>
                  </a:solidFill>
                  <a:latin typeface="+mj-lt"/>
                </a:rPr>
              </a:br>
              <a:r>
                <a:rPr lang="en-US" sz="1100" b="1" dirty="0">
                  <a:solidFill>
                    <a:schemeClr val="tx1"/>
                  </a:solidFill>
                  <a:latin typeface="+mj-lt"/>
                </a:rPr>
                <a:t>gotten more complex.</a:t>
              </a:r>
              <a:r>
                <a:rPr lang="en-US" sz="1100" b="1" baseline="30000" dirty="0">
                  <a:solidFill>
                    <a:schemeClr val="tx1"/>
                  </a:solidFill>
                  <a:latin typeface="+mj-lt"/>
                </a:rPr>
                <a:t>1</a:t>
              </a:r>
            </a:p>
            <a:p>
              <a:pPr algn="ctr" defTabSz="457189">
                <a:spcAft>
                  <a:spcPts val="600"/>
                </a:spcAft>
                <a:defRPr/>
              </a:pPr>
              <a:r>
                <a:rPr lang="en-US" sz="1100" b="1" dirty="0">
                  <a:solidFill>
                    <a:schemeClr val="tx1"/>
                  </a:solidFill>
                  <a:latin typeface="+mj-lt"/>
                </a:rPr>
                <a:t>Too complex to manage </a:t>
              </a:r>
              <a:br>
                <a:rPr lang="en-US" sz="1100" b="1" dirty="0">
                  <a:solidFill>
                    <a:schemeClr val="tx1"/>
                  </a:solidFill>
                  <a:latin typeface="+mj-lt"/>
                </a:rPr>
              </a:br>
              <a:r>
                <a:rPr lang="en-US" sz="1100" b="1" dirty="0">
                  <a:solidFill>
                    <a:schemeClr val="tx1"/>
                  </a:solidFill>
                  <a:latin typeface="+mj-lt"/>
                </a:rPr>
                <a:t>every aspect in house.</a:t>
              </a:r>
            </a:p>
          </p:txBody>
        </p:sp>
        <p:sp>
          <p:nvSpPr>
            <p:cNvPr id="7" name="Rectangle 6">
              <a:extLst>
                <a:ext uri="{FF2B5EF4-FFF2-40B4-BE49-F238E27FC236}">
                  <a16:creationId xmlns:a16="http://schemas.microsoft.com/office/drawing/2014/main" id="{F628B596-752D-4B6F-8676-F6478F4925DF}"/>
                </a:ext>
              </a:extLst>
            </p:cNvPr>
            <p:cNvSpPr/>
            <p:nvPr/>
          </p:nvSpPr>
          <p:spPr>
            <a:xfrm>
              <a:off x="3073791" y="2147101"/>
              <a:ext cx="1060049" cy="7571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189">
                <a:defRPr/>
              </a:pPr>
              <a:r>
                <a:rPr lang="en-US" sz="5400" b="1" dirty="0">
                  <a:solidFill>
                    <a:schemeClr val="tx1"/>
                  </a:solidFill>
                  <a:latin typeface="+mj-lt"/>
                </a:rPr>
                <a:t>69</a:t>
              </a:r>
              <a:r>
                <a:rPr lang="en-US" sz="5400" b="1" baseline="30000" dirty="0">
                  <a:solidFill>
                    <a:schemeClr val="tx1"/>
                  </a:solidFill>
                  <a:latin typeface="+mj-lt"/>
                </a:rPr>
                <a:t>%</a:t>
              </a:r>
            </a:p>
          </p:txBody>
        </p:sp>
      </p:grpSp>
      <p:grpSp>
        <p:nvGrpSpPr>
          <p:cNvPr id="35" name="Group 34">
            <a:extLst>
              <a:ext uri="{FF2B5EF4-FFF2-40B4-BE49-F238E27FC236}">
                <a16:creationId xmlns:a16="http://schemas.microsoft.com/office/drawing/2014/main" id="{2FDCB1D7-B037-49C6-9FB8-8182B952A478}"/>
              </a:ext>
            </a:extLst>
          </p:cNvPr>
          <p:cNvGrpSpPr/>
          <p:nvPr/>
        </p:nvGrpSpPr>
        <p:grpSpPr>
          <a:xfrm>
            <a:off x="4481980" y="2630887"/>
            <a:ext cx="2181962" cy="1753435"/>
            <a:chOff x="4877969" y="2738597"/>
            <a:chExt cx="2181962" cy="1753435"/>
          </a:xfrm>
        </p:grpSpPr>
        <p:sp>
          <p:nvSpPr>
            <p:cNvPr id="15" name="Rectangle 14">
              <a:extLst>
                <a:ext uri="{FF2B5EF4-FFF2-40B4-BE49-F238E27FC236}">
                  <a16:creationId xmlns:a16="http://schemas.microsoft.com/office/drawing/2014/main" id="{40719B8E-86ED-461F-BA93-4280A0EC3C95}"/>
                </a:ext>
              </a:extLst>
            </p:cNvPr>
            <p:cNvSpPr/>
            <p:nvPr/>
          </p:nvSpPr>
          <p:spPr>
            <a:xfrm>
              <a:off x="4908448" y="3693120"/>
              <a:ext cx="2121002" cy="7989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189">
                <a:spcAft>
                  <a:spcPts val="600"/>
                </a:spcAft>
                <a:defRPr/>
              </a:pPr>
              <a:r>
                <a:rPr lang="en-GB" sz="1100" b="1" dirty="0">
                  <a:solidFill>
                    <a:schemeClr val="accent5"/>
                  </a:solidFill>
                  <a:latin typeface="+mj-lt"/>
                </a:rPr>
                <a:t>of IT leaders facing a skills gap.</a:t>
              </a:r>
              <a:r>
                <a:rPr lang="en-GB" sz="1100" b="1" baseline="30000" dirty="0">
                  <a:solidFill>
                    <a:schemeClr val="accent5"/>
                  </a:solidFill>
                  <a:latin typeface="+mj-lt"/>
                </a:rPr>
                <a:t>2</a:t>
              </a:r>
            </a:p>
            <a:p>
              <a:pPr algn="ctr" defTabSz="457189">
                <a:spcAft>
                  <a:spcPts val="600"/>
                </a:spcAft>
                <a:defRPr/>
              </a:pPr>
              <a:r>
                <a:rPr lang="en-GB" sz="1100" b="1" dirty="0">
                  <a:solidFill>
                    <a:schemeClr val="accent5"/>
                  </a:solidFill>
                  <a:latin typeface="+mj-lt"/>
                </a:rPr>
                <a:t>A gap that’s hard to close as technology evolution outpaces capacity for continual training.</a:t>
              </a:r>
            </a:p>
          </p:txBody>
        </p:sp>
        <p:sp>
          <p:nvSpPr>
            <p:cNvPr id="16" name="Rectangle 15">
              <a:extLst>
                <a:ext uri="{FF2B5EF4-FFF2-40B4-BE49-F238E27FC236}">
                  <a16:creationId xmlns:a16="http://schemas.microsoft.com/office/drawing/2014/main" id="{A2FFE9D8-9AC9-4EEF-98D5-C22C71BAD94C}"/>
                </a:ext>
              </a:extLst>
            </p:cNvPr>
            <p:cNvSpPr/>
            <p:nvPr/>
          </p:nvSpPr>
          <p:spPr>
            <a:xfrm>
              <a:off x="4877969" y="2738597"/>
              <a:ext cx="2181962" cy="19366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189">
                <a:spcAft>
                  <a:spcPts val="600"/>
                </a:spcAft>
                <a:defRPr/>
              </a:pPr>
              <a:r>
                <a:rPr lang="en-GB" sz="1100" b="1" dirty="0">
                  <a:solidFill>
                    <a:schemeClr val="accent5"/>
                  </a:solidFill>
                  <a:latin typeface="+mj-lt"/>
                </a:rPr>
                <a:t>Especially if you’re one of the </a:t>
              </a:r>
            </a:p>
          </p:txBody>
        </p:sp>
        <p:sp>
          <p:nvSpPr>
            <p:cNvPr id="14" name="Rectangle 13">
              <a:extLst>
                <a:ext uri="{FF2B5EF4-FFF2-40B4-BE49-F238E27FC236}">
                  <a16:creationId xmlns:a16="http://schemas.microsoft.com/office/drawing/2014/main" id="{C9DA18A1-3CBA-4871-B545-850AF5EB1B18}"/>
                </a:ext>
              </a:extLst>
            </p:cNvPr>
            <p:cNvSpPr/>
            <p:nvPr/>
          </p:nvSpPr>
          <p:spPr>
            <a:xfrm>
              <a:off x="5301716" y="2893900"/>
              <a:ext cx="1334466" cy="6489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189">
                <a:defRPr/>
              </a:pPr>
              <a:r>
                <a:rPr lang="en-US" sz="5400" b="1" dirty="0">
                  <a:solidFill>
                    <a:schemeClr val="accent5"/>
                  </a:solidFill>
                  <a:latin typeface="+mj-lt"/>
                </a:rPr>
                <a:t>93</a:t>
              </a:r>
              <a:r>
                <a:rPr lang="en-US" sz="5400" b="1" baseline="30000" dirty="0">
                  <a:solidFill>
                    <a:schemeClr val="accent5"/>
                  </a:solidFill>
                  <a:latin typeface="+mj-lt"/>
                </a:rPr>
                <a:t>%</a:t>
              </a:r>
            </a:p>
          </p:txBody>
        </p:sp>
      </p:grpSp>
      <p:pic>
        <p:nvPicPr>
          <p:cNvPr id="29" name="Picture 28">
            <a:extLst>
              <a:ext uri="{FF2B5EF4-FFF2-40B4-BE49-F238E27FC236}">
                <a16:creationId xmlns:a16="http://schemas.microsoft.com/office/drawing/2014/main" id="{EED000E5-EC2B-4F41-850C-681156197882}"/>
              </a:ext>
            </a:extLst>
          </p:cNvPr>
          <p:cNvPicPr>
            <a:picLocks/>
          </p:cNvPicPr>
          <p:nvPr/>
        </p:nvPicPr>
        <p:blipFill>
          <a:blip r:embed="rId5">
            <a:extLst>
              <a:ext uri="{28A0092B-C50C-407E-A947-70E740481C1C}">
                <a14:useLocalDpi xmlns:a14="http://schemas.microsoft.com/office/drawing/2010/main"/>
              </a:ext>
            </a:extLst>
          </a:blip>
          <a:srcRect/>
          <a:stretch>
            <a:fillRect/>
          </a:stretch>
        </p:blipFill>
        <p:spPr>
          <a:xfrm>
            <a:off x="-1455985" y="-1643125"/>
            <a:ext cx="6112800" cy="6253200"/>
          </a:xfrm>
          <a:custGeom>
            <a:avLst/>
            <a:gdLst>
              <a:gd name="connsiteX0" fmla="*/ 0 w 6112800"/>
              <a:gd name="connsiteY0" fmla="*/ 0 h 6253200"/>
              <a:gd name="connsiteX1" fmla="*/ 6112800 w 6112800"/>
              <a:gd name="connsiteY1" fmla="*/ 0 h 6253200"/>
              <a:gd name="connsiteX2" fmla="*/ 6112800 w 6112800"/>
              <a:gd name="connsiteY2" fmla="*/ 6253200 h 6253200"/>
              <a:gd name="connsiteX3" fmla="*/ 5211390 w 6112800"/>
              <a:gd name="connsiteY3" fmla="*/ 6253200 h 6253200"/>
              <a:gd name="connsiteX4" fmla="*/ 5943773 w 6112800"/>
              <a:gd name="connsiteY4" fmla="*/ 5383217 h 6253200"/>
              <a:gd name="connsiteX5" fmla="*/ 6059740 w 6112800"/>
              <a:gd name="connsiteY5" fmla="*/ 2723877 h 6253200"/>
              <a:gd name="connsiteX6" fmla="*/ 5975400 w 6112800"/>
              <a:gd name="connsiteY6" fmla="*/ 2723877 h 6253200"/>
              <a:gd name="connsiteX7" fmla="*/ 5840985 w 6112800"/>
              <a:gd name="connsiteY7" fmla="*/ 3121856 h 6253200"/>
              <a:gd name="connsiteX8" fmla="*/ 5690754 w 6112800"/>
              <a:gd name="connsiteY8" fmla="*/ 3116585 h 6253200"/>
              <a:gd name="connsiteX9" fmla="*/ 5585329 w 6112800"/>
              <a:gd name="connsiteY9" fmla="*/ 3372240 h 6253200"/>
              <a:gd name="connsiteX10" fmla="*/ 5448276 w 6112800"/>
              <a:gd name="connsiteY10" fmla="*/ 3340612 h 6253200"/>
              <a:gd name="connsiteX11" fmla="*/ 5116189 w 6112800"/>
              <a:gd name="connsiteY11" fmla="*/ 3019066 h 6253200"/>
              <a:gd name="connsiteX12" fmla="*/ 5042392 w 6112800"/>
              <a:gd name="connsiteY12" fmla="*/ 3005890 h 6253200"/>
              <a:gd name="connsiteX13" fmla="*/ 4873713 w 6112800"/>
              <a:gd name="connsiteY13" fmla="*/ 2945269 h 6253200"/>
              <a:gd name="connsiteX14" fmla="*/ 4786737 w 6112800"/>
              <a:gd name="connsiteY14" fmla="*/ 2953177 h 6253200"/>
              <a:gd name="connsiteX15" fmla="*/ 4075120 w 6112800"/>
              <a:gd name="connsiteY15" fmla="*/ 2847752 h 6253200"/>
              <a:gd name="connsiteX16" fmla="*/ 4003959 w 6112800"/>
              <a:gd name="connsiteY16" fmla="*/ 2903100 h 6253200"/>
              <a:gd name="connsiteX17" fmla="*/ 3619157 w 6112800"/>
              <a:gd name="connsiteY17" fmla="*/ 3875643 h 6253200"/>
              <a:gd name="connsiteX18" fmla="*/ 3574352 w 6112800"/>
              <a:gd name="connsiteY18" fmla="*/ 3975797 h 6253200"/>
              <a:gd name="connsiteX19" fmla="*/ 3358232 w 6112800"/>
              <a:gd name="connsiteY19" fmla="*/ 5001054 h 6253200"/>
              <a:gd name="connsiteX20" fmla="*/ 3329241 w 6112800"/>
              <a:gd name="connsiteY20" fmla="*/ 5132834 h 6253200"/>
              <a:gd name="connsiteX21" fmla="*/ 3366139 w 6112800"/>
              <a:gd name="connsiteY21" fmla="*/ 5330504 h 6253200"/>
              <a:gd name="connsiteX22" fmla="*/ 3310791 w 6112800"/>
              <a:gd name="connsiteY22" fmla="*/ 5541354 h 6253200"/>
              <a:gd name="connsiteX23" fmla="*/ 3097306 w 6112800"/>
              <a:gd name="connsiteY23" fmla="*/ 5612516 h 6253200"/>
              <a:gd name="connsiteX24" fmla="*/ 3073585 w 6112800"/>
              <a:gd name="connsiteY24" fmla="*/ 5670499 h 6253200"/>
              <a:gd name="connsiteX25" fmla="*/ 3068314 w 6112800"/>
              <a:gd name="connsiteY25" fmla="*/ 5775924 h 6253200"/>
              <a:gd name="connsiteX26" fmla="*/ 3034052 w 6112800"/>
              <a:gd name="connsiteY26" fmla="*/ 5915611 h 6253200"/>
              <a:gd name="connsiteX27" fmla="*/ 2684544 w 6112800"/>
              <a:gd name="connsiteY27" fmla="*/ 6078566 h 6253200"/>
              <a:gd name="connsiteX28" fmla="*/ 2695435 w 6112800"/>
              <a:gd name="connsiteY28" fmla="*/ 6153622 h 6253200"/>
              <a:gd name="connsiteX29" fmla="*/ 2921073 w 6112800"/>
              <a:gd name="connsiteY29" fmla="*/ 6253200 h 6253200"/>
              <a:gd name="connsiteX30" fmla="*/ 0 w 6112800"/>
              <a:gd name="connsiteY30" fmla="*/ 6253200 h 62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2800" h="6253200">
                <a:moveTo>
                  <a:pt x="0" y="0"/>
                </a:moveTo>
                <a:lnTo>
                  <a:pt x="6112800" y="0"/>
                </a:lnTo>
                <a:lnTo>
                  <a:pt x="6112800" y="6253200"/>
                </a:lnTo>
                <a:lnTo>
                  <a:pt x="5211390" y="6253200"/>
                </a:lnTo>
                <a:lnTo>
                  <a:pt x="5943773" y="5383217"/>
                </a:lnTo>
                <a:lnTo>
                  <a:pt x="6059740" y="2723877"/>
                </a:lnTo>
                <a:lnTo>
                  <a:pt x="5975400" y="2723877"/>
                </a:lnTo>
                <a:lnTo>
                  <a:pt x="5840985" y="3121856"/>
                </a:lnTo>
                <a:lnTo>
                  <a:pt x="5690754" y="3116585"/>
                </a:lnTo>
                <a:lnTo>
                  <a:pt x="5585329" y="3372240"/>
                </a:lnTo>
                <a:cubicBezTo>
                  <a:pt x="5572152" y="3402549"/>
                  <a:pt x="5487810" y="3424514"/>
                  <a:pt x="5448276" y="3340612"/>
                </a:cubicBezTo>
                <a:lnTo>
                  <a:pt x="5116189" y="3019066"/>
                </a:lnTo>
                <a:cubicBezTo>
                  <a:pt x="5088955" y="3013796"/>
                  <a:pt x="5093347" y="3019069"/>
                  <a:pt x="5042392" y="3005890"/>
                </a:cubicBezTo>
                <a:lnTo>
                  <a:pt x="4873713" y="2945269"/>
                </a:lnTo>
                <a:cubicBezTo>
                  <a:pt x="4841206" y="2945269"/>
                  <a:pt x="4848236" y="2971627"/>
                  <a:pt x="4786737" y="2953177"/>
                </a:cubicBezTo>
                <a:lnTo>
                  <a:pt x="4075120" y="2847752"/>
                </a:lnTo>
                <a:cubicBezTo>
                  <a:pt x="4056670" y="2882015"/>
                  <a:pt x="4046128" y="2892559"/>
                  <a:pt x="4003959" y="2903100"/>
                </a:cubicBezTo>
                <a:lnTo>
                  <a:pt x="3619157" y="3875643"/>
                </a:lnTo>
                <a:cubicBezTo>
                  <a:pt x="3634093" y="3914298"/>
                  <a:pt x="3614764" y="3960862"/>
                  <a:pt x="3574352" y="3975797"/>
                </a:cubicBezTo>
                <a:lnTo>
                  <a:pt x="3358232" y="5001054"/>
                </a:lnTo>
                <a:cubicBezTo>
                  <a:pt x="3402158" y="5048056"/>
                  <a:pt x="3387224" y="5116142"/>
                  <a:pt x="3329241" y="5132834"/>
                </a:cubicBezTo>
                <a:lnTo>
                  <a:pt x="3366139" y="5330504"/>
                </a:lnTo>
                <a:lnTo>
                  <a:pt x="3310791" y="5541354"/>
                </a:lnTo>
                <a:cubicBezTo>
                  <a:pt x="3243145" y="5617787"/>
                  <a:pt x="3209758" y="5638871"/>
                  <a:pt x="3097306" y="5612516"/>
                </a:cubicBezTo>
                <a:lnTo>
                  <a:pt x="3073585" y="5670499"/>
                </a:lnTo>
                <a:lnTo>
                  <a:pt x="3068314" y="5775924"/>
                </a:lnTo>
                <a:cubicBezTo>
                  <a:pt x="3086764" y="5828637"/>
                  <a:pt x="3086764" y="5873442"/>
                  <a:pt x="3034052" y="5915611"/>
                </a:cubicBezTo>
                <a:lnTo>
                  <a:pt x="2684544" y="6078566"/>
                </a:lnTo>
                <a:cubicBezTo>
                  <a:pt x="2691689" y="6100071"/>
                  <a:pt x="2701469" y="6129482"/>
                  <a:pt x="2695435" y="6153622"/>
                </a:cubicBezTo>
                <a:lnTo>
                  <a:pt x="2921073" y="6253200"/>
                </a:lnTo>
                <a:lnTo>
                  <a:pt x="0" y="6253200"/>
                </a:lnTo>
                <a:close/>
              </a:path>
            </a:pathLst>
          </a:custGeom>
        </p:spPr>
      </p:pic>
      <p:sp>
        <p:nvSpPr>
          <p:cNvPr id="22" name="Rectangle 21">
            <a:extLst>
              <a:ext uri="{FF2B5EF4-FFF2-40B4-BE49-F238E27FC236}">
                <a16:creationId xmlns:a16="http://schemas.microsoft.com/office/drawing/2014/main" id="{2F81C565-59C1-4984-ACEF-035B242F3985}"/>
              </a:ext>
            </a:extLst>
          </p:cNvPr>
          <p:cNvSpPr/>
          <p:nvPr/>
        </p:nvSpPr>
        <p:spPr>
          <a:xfrm>
            <a:off x="2124076" y="599650"/>
            <a:ext cx="3406775" cy="1191050"/>
          </a:xfrm>
          <a:custGeom>
            <a:avLst/>
            <a:gdLst>
              <a:gd name="connsiteX0" fmla="*/ 0 w 3365500"/>
              <a:gd name="connsiteY0" fmla="*/ 0 h 726323"/>
              <a:gd name="connsiteX1" fmla="*/ 3365500 w 3365500"/>
              <a:gd name="connsiteY1" fmla="*/ 0 h 726323"/>
              <a:gd name="connsiteX2" fmla="*/ 3365500 w 3365500"/>
              <a:gd name="connsiteY2" fmla="*/ 726323 h 726323"/>
              <a:gd name="connsiteX3" fmla="*/ 0 w 3365500"/>
              <a:gd name="connsiteY3" fmla="*/ 726323 h 726323"/>
              <a:gd name="connsiteX4" fmla="*/ 0 w 3365500"/>
              <a:gd name="connsiteY4" fmla="*/ 0 h 72632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0 w 3365500"/>
              <a:gd name="connsiteY4"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0 w 3365500"/>
              <a:gd name="connsiteY4" fmla="*/ 286175 h 732673"/>
              <a:gd name="connsiteX5" fmla="*/ 0 w 3365500"/>
              <a:gd name="connsiteY5"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42950 w 3365500"/>
              <a:gd name="connsiteY4" fmla="*/ 387775 h 732673"/>
              <a:gd name="connsiteX5" fmla="*/ 0 w 3365500"/>
              <a:gd name="connsiteY5" fmla="*/ 28617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42950 w 3365500"/>
              <a:gd name="connsiteY4" fmla="*/ 387775 h 732673"/>
              <a:gd name="connsiteX5" fmla="*/ 0 w 3365500"/>
              <a:gd name="connsiteY5" fmla="*/ 28617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42950 w 3365500"/>
              <a:gd name="connsiteY4" fmla="*/ 387775 h 732673"/>
              <a:gd name="connsiteX5" fmla="*/ 0 w 3365500"/>
              <a:gd name="connsiteY5" fmla="*/ 28617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11200 w 3365500"/>
              <a:gd name="connsiteY4" fmla="*/ 387775 h 732673"/>
              <a:gd name="connsiteX5" fmla="*/ 0 w 3365500"/>
              <a:gd name="connsiteY5" fmla="*/ 28617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11200 w 3365500"/>
              <a:gd name="connsiteY4" fmla="*/ 387775 h 732673"/>
              <a:gd name="connsiteX5" fmla="*/ 0 w 3365500"/>
              <a:gd name="connsiteY5" fmla="*/ 28617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11200 w 3365500"/>
              <a:gd name="connsiteY4" fmla="*/ 387775 h 732673"/>
              <a:gd name="connsiteX5" fmla="*/ 0 w 3365500"/>
              <a:gd name="connsiteY5" fmla="*/ 28617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11200 w 3365500"/>
              <a:gd name="connsiteY4" fmla="*/ 387775 h 732673"/>
              <a:gd name="connsiteX5" fmla="*/ 0 w 3365500"/>
              <a:gd name="connsiteY5" fmla="*/ 32427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11200 w 3365500"/>
              <a:gd name="connsiteY4" fmla="*/ 387775 h 732673"/>
              <a:gd name="connsiteX5" fmla="*/ 0 w 3365500"/>
              <a:gd name="connsiteY5" fmla="*/ 32427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11200 w 3365500"/>
              <a:gd name="connsiteY4" fmla="*/ 387775 h 732673"/>
              <a:gd name="connsiteX5" fmla="*/ 12700 w 3365500"/>
              <a:gd name="connsiteY5" fmla="*/ 36872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11200 w 3365500"/>
              <a:gd name="connsiteY4" fmla="*/ 387775 h 732673"/>
              <a:gd name="connsiteX5" fmla="*/ 12700 w 3365500"/>
              <a:gd name="connsiteY5" fmla="*/ 36872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04850 w 3365500"/>
              <a:gd name="connsiteY4" fmla="*/ 387775 h 732673"/>
              <a:gd name="connsiteX5" fmla="*/ 12700 w 3365500"/>
              <a:gd name="connsiteY5" fmla="*/ 36872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704850 w 3365500"/>
              <a:gd name="connsiteY4" fmla="*/ 387775 h 732673"/>
              <a:gd name="connsiteX5" fmla="*/ 12700 w 3365500"/>
              <a:gd name="connsiteY5" fmla="*/ 36872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698500 w 3365500"/>
              <a:gd name="connsiteY4" fmla="*/ 368725 h 732673"/>
              <a:gd name="connsiteX5" fmla="*/ 12700 w 3365500"/>
              <a:gd name="connsiteY5" fmla="*/ 36872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698500 w 3365500"/>
              <a:gd name="connsiteY4" fmla="*/ 368725 h 732673"/>
              <a:gd name="connsiteX5" fmla="*/ 12700 w 3365500"/>
              <a:gd name="connsiteY5" fmla="*/ 36872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98500 w 3365500"/>
              <a:gd name="connsiteY3" fmla="*/ 732673 h 732673"/>
              <a:gd name="connsiteX4" fmla="*/ 698500 w 3365500"/>
              <a:gd name="connsiteY4" fmla="*/ 368725 h 732673"/>
              <a:gd name="connsiteX5" fmla="*/ 12700 w 3365500"/>
              <a:gd name="connsiteY5" fmla="*/ 36872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85800 w 3365500"/>
              <a:gd name="connsiteY3" fmla="*/ 732673 h 732673"/>
              <a:gd name="connsiteX4" fmla="*/ 698500 w 3365500"/>
              <a:gd name="connsiteY4" fmla="*/ 368725 h 732673"/>
              <a:gd name="connsiteX5" fmla="*/ 12700 w 3365500"/>
              <a:gd name="connsiteY5" fmla="*/ 368725 h 732673"/>
              <a:gd name="connsiteX6" fmla="*/ 0 w 3365500"/>
              <a:gd name="connsiteY6" fmla="*/ 0 h 732673"/>
              <a:gd name="connsiteX0" fmla="*/ 0 w 3365500"/>
              <a:gd name="connsiteY0" fmla="*/ 0 h 732673"/>
              <a:gd name="connsiteX1" fmla="*/ 3365500 w 3365500"/>
              <a:gd name="connsiteY1" fmla="*/ 0 h 732673"/>
              <a:gd name="connsiteX2" fmla="*/ 3365500 w 3365500"/>
              <a:gd name="connsiteY2" fmla="*/ 726323 h 732673"/>
              <a:gd name="connsiteX3" fmla="*/ 685800 w 3365500"/>
              <a:gd name="connsiteY3" fmla="*/ 732673 h 732673"/>
              <a:gd name="connsiteX4" fmla="*/ 698500 w 3365500"/>
              <a:gd name="connsiteY4" fmla="*/ 368725 h 732673"/>
              <a:gd name="connsiteX5" fmla="*/ 451678 w 3365500"/>
              <a:gd name="connsiteY5" fmla="*/ 351012 h 732673"/>
              <a:gd name="connsiteX6" fmla="*/ 0 w 3365500"/>
              <a:gd name="connsiteY6" fmla="*/ 0 h 732673"/>
              <a:gd name="connsiteX0" fmla="*/ 59133 w 2913822"/>
              <a:gd name="connsiteY0" fmla="*/ 0 h 768099"/>
              <a:gd name="connsiteX1" fmla="*/ 2913822 w 2913822"/>
              <a:gd name="connsiteY1" fmla="*/ 35426 h 768099"/>
              <a:gd name="connsiteX2" fmla="*/ 2913822 w 2913822"/>
              <a:gd name="connsiteY2" fmla="*/ 761749 h 768099"/>
              <a:gd name="connsiteX3" fmla="*/ 234122 w 2913822"/>
              <a:gd name="connsiteY3" fmla="*/ 768099 h 768099"/>
              <a:gd name="connsiteX4" fmla="*/ 246822 w 2913822"/>
              <a:gd name="connsiteY4" fmla="*/ 404151 h 768099"/>
              <a:gd name="connsiteX5" fmla="*/ 0 w 2913822"/>
              <a:gd name="connsiteY5" fmla="*/ 386438 h 768099"/>
              <a:gd name="connsiteX6" fmla="*/ 59133 w 2913822"/>
              <a:gd name="connsiteY6" fmla="*/ 0 h 768099"/>
              <a:gd name="connsiteX0" fmla="*/ 0 w 2854689"/>
              <a:gd name="connsiteY0" fmla="*/ 0 h 768099"/>
              <a:gd name="connsiteX1" fmla="*/ 2854689 w 2854689"/>
              <a:gd name="connsiteY1" fmla="*/ 35426 h 768099"/>
              <a:gd name="connsiteX2" fmla="*/ 2854689 w 2854689"/>
              <a:gd name="connsiteY2" fmla="*/ 761749 h 768099"/>
              <a:gd name="connsiteX3" fmla="*/ 174989 w 2854689"/>
              <a:gd name="connsiteY3" fmla="*/ 768099 h 768099"/>
              <a:gd name="connsiteX4" fmla="*/ 187689 w 2854689"/>
              <a:gd name="connsiteY4" fmla="*/ 404151 h 768099"/>
              <a:gd name="connsiteX5" fmla="*/ 12700 w 2854689"/>
              <a:gd name="connsiteY5" fmla="*/ 333300 h 768099"/>
              <a:gd name="connsiteX6" fmla="*/ 0 w 2854689"/>
              <a:gd name="connsiteY6" fmla="*/ 0 h 768099"/>
              <a:gd name="connsiteX0" fmla="*/ 0 w 2854689"/>
              <a:gd name="connsiteY0" fmla="*/ 0 h 768099"/>
              <a:gd name="connsiteX1" fmla="*/ 2854689 w 2854689"/>
              <a:gd name="connsiteY1" fmla="*/ 35426 h 768099"/>
              <a:gd name="connsiteX2" fmla="*/ 2854689 w 2854689"/>
              <a:gd name="connsiteY2" fmla="*/ 761749 h 768099"/>
              <a:gd name="connsiteX3" fmla="*/ 174989 w 2854689"/>
              <a:gd name="connsiteY3" fmla="*/ 768099 h 768099"/>
              <a:gd name="connsiteX4" fmla="*/ 187689 w 2854689"/>
              <a:gd name="connsiteY4" fmla="*/ 430720 h 768099"/>
              <a:gd name="connsiteX5" fmla="*/ 12700 w 2854689"/>
              <a:gd name="connsiteY5" fmla="*/ 333300 h 768099"/>
              <a:gd name="connsiteX6" fmla="*/ 0 w 2854689"/>
              <a:gd name="connsiteY6" fmla="*/ 0 h 768099"/>
              <a:gd name="connsiteX0" fmla="*/ 0 w 2854689"/>
              <a:gd name="connsiteY0" fmla="*/ 0 h 768099"/>
              <a:gd name="connsiteX1" fmla="*/ 2854689 w 2854689"/>
              <a:gd name="connsiteY1" fmla="*/ 35426 h 768099"/>
              <a:gd name="connsiteX2" fmla="*/ 2854689 w 2854689"/>
              <a:gd name="connsiteY2" fmla="*/ 761749 h 768099"/>
              <a:gd name="connsiteX3" fmla="*/ 174989 w 2854689"/>
              <a:gd name="connsiteY3" fmla="*/ 768099 h 768099"/>
              <a:gd name="connsiteX4" fmla="*/ 522908 w 2854689"/>
              <a:gd name="connsiteY4" fmla="*/ 413007 h 768099"/>
              <a:gd name="connsiteX5" fmla="*/ 12700 w 2854689"/>
              <a:gd name="connsiteY5" fmla="*/ 333300 h 768099"/>
              <a:gd name="connsiteX6" fmla="*/ 0 w 2854689"/>
              <a:gd name="connsiteY6" fmla="*/ 0 h 768099"/>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522908 w 2854689"/>
              <a:gd name="connsiteY4" fmla="*/ 413007 h 785812"/>
              <a:gd name="connsiteX5" fmla="*/ 12700 w 2854689"/>
              <a:gd name="connsiteY5" fmla="*/ 333300 h 785812"/>
              <a:gd name="connsiteX6" fmla="*/ 0 w 2854689"/>
              <a:gd name="connsiteY6"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522908 w 2854689"/>
              <a:gd name="connsiteY4" fmla="*/ 413007 h 785812"/>
              <a:gd name="connsiteX5" fmla="*/ 12700 w 2854689"/>
              <a:gd name="connsiteY5" fmla="*/ 404151 h 785812"/>
              <a:gd name="connsiteX6" fmla="*/ 0 w 2854689"/>
              <a:gd name="connsiteY6"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522908 w 2854689"/>
              <a:gd name="connsiteY4" fmla="*/ 413007 h 785812"/>
              <a:gd name="connsiteX5" fmla="*/ 20681 w 2854689"/>
              <a:gd name="connsiteY5" fmla="*/ 528141 h 785812"/>
              <a:gd name="connsiteX6" fmla="*/ 0 w 2854689"/>
              <a:gd name="connsiteY6"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403186 w 2854689"/>
              <a:gd name="connsiteY4" fmla="*/ 457289 h 785812"/>
              <a:gd name="connsiteX5" fmla="*/ 20681 w 2854689"/>
              <a:gd name="connsiteY5" fmla="*/ 528141 h 785812"/>
              <a:gd name="connsiteX6" fmla="*/ 0 w 2854689"/>
              <a:gd name="connsiteY6"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403186 w 2854689"/>
              <a:gd name="connsiteY4" fmla="*/ 457289 h 785812"/>
              <a:gd name="connsiteX5" fmla="*/ 20681 w 2854689"/>
              <a:gd name="connsiteY5" fmla="*/ 528141 h 785812"/>
              <a:gd name="connsiteX6" fmla="*/ 0 w 2854689"/>
              <a:gd name="connsiteY6"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89219 w 2854689"/>
              <a:gd name="connsiteY4" fmla="*/ 479430 h 785812"/>
              <a:gd name="connsiteX5" fmla="*/ 20681 w 2854689"/>
              <a:gd name="connsiteY5" fmla="*/ 528141 h 785812"/>
              <a:gd name="connsiteX6" fmla="*/ 0 w 2854689"/>
              <a:gd name="connsiteY6"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89219 w 2854689"/>
              <a:gd name="connsiteY4" fmla="*/ 479430 h 785812"/>
              <a:gd name="connsiteX5" fmla="*/ 20681 w 2854689"/>
              <a:gd name="connsiteY5" fmla="*/ 528141 h 785812"/>
              <a:gd name="connsiteX6" fmla="*/ 0 w 2854689"/>
              <a:gd name="connsiteY6"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89219 w 2854689"/>
              <a:gd name="connsiteY4" fmla="*/ 479430 h 785812"/>
              <a:gd name="connsiteX5" fmla="*/ 20681 w 2854689"/>
              <a:gd name="connsiteY5" fmla="*/ 528141 h 785812"/>
              <a:gd name="connsiteX6" fmla="*/ 0 w 2854689"/>
              <a:gd name="connsiteY6"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89219 w 2854689"/>
              <a:gd name="connsiteY4" fmla="*/ 479430 h 785812"/>
              <a:gd name="connsiteX5" fmla="*/ 295312 w 2854689"/>
              <a:gd name="connsiteY5" fmla="*/ 519604 h 785812"/>
              <a:gd name="connsiteX6" fmla="*/ 20681 w 2854689"/>
              <a:gd name="connsiteY6" fmla="*/ 528141 h 785812"/>
              <a:gd name="connsiteX7" fmla="*/ 0 w 2854689"/>
              <a:gd name="connsiteY7"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89219 w 2854689"/>
              <a:gd name="connsiteY4" fmla="*/ 479430 h 785812"/>
              <a:gd name="connsiteX5" fmla="*/ 295312 w 2854689"/>
              <a:gd name="connsiteY5" fmla="*/ 519604 h 785812"/>
              <a:gd name="connsiteX6" fmla="*/ 20681 w 2854689"/>
              <a:gd name="connsiteY6" fmla="*/ 528141 h 785812"/>
              <a:gd name="connsiteX7" fmla="*/ 0 w 2854689"/>
              <a:gd name="connsiteY7"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89219 w 2854689"/>
              <a:gd name="connsiteY4" fmla="*/ 479430 h 785812"/>
              <a:gd name="connsiteX5" fmla="*/ 295312 w 2854689"/>
              <a:gd name="connsiteY5" fmla="*/ 519604 h 785812"/>
              <a:gd name="connsiteX6" fmla="*/ 20681 w 2854689"/>
              <a:gd name="connsiteY6" fmla="*/ 528141 h 785812"/>
              <a:gd name="connsiteX7" fmla="*/ 0 w 2854689"/>
              <a:gd name="connsiteY7"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89219 w 2854689"/>
              <a:gd name="connsiteY4" fmla="*/ 479430 h 785812"/>
              <a:gd name="connsiteX5" fmla="*/ 295312 w 2854689"/>
              <a:gd name="connsiteY5" fmla="*/ 519604 h 785812"/>
              <a:gd name="connsiteX6" fmla="*/ 20681 w 2854689"/>
              <a:gd name="connsiteY6" fmla="*/ 528141 h 785812"/>
              <a:gd name="connsiteX7" fmla="*/ 0 w 2854689"/>
              <a:gd name="connsiteY7"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89219 w 2854689"/>
              <a:gd name="connsiteY4" fmla="*/ 479430 h 785812"/>
              <a:gd name="connsiteX5" fmla="*/ 295312 w 2854689"/>
              <a:gd name="connsiteY5" fmla="*/ 519604 h 785812"/>
              <a:gd name="connsiteX6" fmla="*/ 20681 w 2854689"/>
              <a:gd name="connsiteY6" fmla="*/ 528141 h 785812"/>
              <a:gd name="connsiteX7" fmla="*/ 0 w 2854689"/>
              <a:gd name="connsiteY7"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9070 w 2854689"/>
              <a:gd name="connsiteY4" fmla="*/ 594884 h 785812"/>
              <a:gd name="connsiteX5" fmla="*/ 389219 w 2854689"/>
              <a:gd name="connsiteY5" fmla="*/ 479430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9070 w 2854689"/>
              <a:gd name="connsiteY4" fmla="*/ 594884 h 785812"/>
              <a:gd name="connsiteX5" fmla="*/ 389219 w 2854689"/>
              <a:gd name="connsiteY5" fmla="*/ 479430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9070 w 2854689"/>
              <a:gd name="connsiteY4" fmla="*/ 594884 h 785812"/>
              <a:gd name="connsiteX5" fmla="*/ 377247 w 2854689"/>
              <a:gd name="connsiteY5" fmla="*/ 477217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9070 w 2854689"/>
              <a:gd name="connsiteY4" fmla="*/ 594884 h 785812"/>
              <a:gd name="connsiteX5" fmla="*/ 377247 w 2854689"/>
              <a:gd name="connsiteY5" fmla="*/ 477217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5080 w 2854689"/>
              <a:gd name="connsiteY4" fmla="*/ 594884 h 785812"/>
              <a:gd name="connsiteX5" fmla="*/ 377247 w 2854689"/>
              <a:gd name="connsiteY5" fmla="*/ 477217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5080 w 2854689"/>
              <a:gd name="connsiteY4" fmla="*/ 594884 h 785812"/>
              <a:gd name="connsiteX5" fmla="*/ 377247 w 2854689"/>
              <a:gd name="connsiteY5" fmla="*/ 477217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5080 w 2854689"/>
              <a:gd name="connsiteY4" fmla="*/ 594884 h 785812"/>
              <a:gd name="connsiteX5" fmla="*/ 371261 w 2854689"/>
              <a:gd name="connsiteY5" fmla="*/ 488288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5080 w 2854689"/>
              <a:gd name="connsiteY4" fmla="*/ 594884 h 785812"/>
              <a:gd name="connsiteX5" fmla="*/ 371261 w 2854689"/>
              <a:gd name="connsiteY5" fmla="*/ 488288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5080 w 2854689"/>
              <a:gd name="connsiteY4" fmla="*/ 594884 h 785812"/>
              <a:gd name="connsiteX5" fmla="*/ 371261 w 2854689"/>
              <a:gd name="connsiteY5" fmla="*/ 488288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95080 w 2854689"/>
              <a:gd name="connsiteY4" fmla="*/ 594884 h 785812"/>
              <a:gd name="connsiteX5" fmla="*/ 371261 w 2854689"/>
              <a:gd name="connsiteY5" fmla="*/ 488288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785812"/>
              <a:gd name="connsiteX1" fmla="*/ 2854689 w 2854689"/>
              <a:gd name="connsiteY1" fmla="*/ 35426 h 785812"/>
              <a:gd name="connsiteX2" fmla="*/ 2854689 w 2854689"/>
              <a:gd name="connsiteY2" fmla="*/ 761749 h 785812"/>
              <a:gd name="connsiteX3" fmla="*/ 566079 w 2854689"/>
              <a:gd name="connsiteY3" fmla="*/ 785812 h 785812"/>
              <a:gd name="connsiteX4" fmla="*/ 389094 w 2854689"/>
              <a:gd name="connsiteY4" fmla="*/ 594884 h 785812"/>
              <a:gd name="connsiteX5" fmla="*/ 371261 w 2854689"/>
              <a:gd name="connsiteY5" fmla="*/ 488288 h 785812"/>
              <a:gd name="connsiteX6" fmla="*/ 295312 w 2854689"/>
              <a:gd name="connsiteY6" fmla="*/ 519604 h 785812"/>
              <a:gd name="connsiteX7" fmla="*/ 20681 w 2854689"/>
              <a:gd name="connsiteY7" fmla="*/ 528141 h 785812"/>
              <a:gd name="connsiteX8" fmla="*/ 0 w 2854689"/>
              <a:gd name="connsiteY8" fmla="*/ 0 h 785812"/>
              <a:gd name="connsiteX0" fmla="*/ 0 w 2854689"/>
              <a:gd name="connsiteY0" fmla="*/ 0 h 1107450"/>
              <a:gd name="connsiteX1" fmla="*/ 2854689 w 2854689"/>
              <a:gd name="connsiteY1" fmla="*/ 35426 h 1107450"/>
              <a:gd name="connsiteX2" fmla="*/ 2854689 w 2854689"/>
              <a:gd name="connsiteY2" fmla="*/ 761749 h 1107450"/>
              <a:gd name="connsiteX3" fmla="*/ 1612247 w 2854689"/>
              <a:gd name="connsiteY3" fmla="*/ 1107450 h 1107450"/>
              <a:gd name="connsiteX4" fmla="*/ 566079 w 2854689"/>
              <a:gd name="connsiteY4" fmla="*/ 785812 h 1107450"/>
              <a:gd name="connsiteX5" fmla="*/ 389094 w 2854689"/>
              <a:gd name="connsiteY5" fmla="*/ 594884 h 1107450"/>
              <a:gd name="connsiteX6" fmla="*/ 371261 w 2854689"/>
              <a:gd name="connsiteY6" fmla="*/ 488288 h 1107450"/>
              <a:gd name="connsiteX7" fmla="*/ 295312 w 2854689"/>
              <a:gd name="connsiteY7" fmla="*/ 519604 h 1107450"/>
              <a:gd name="connsiteX8" fmla="*/ 20681 w 2854689"/>
              <a:gd name="connsiteY8" fmla="*/ 528141 h 1107450"/>
              <a:gd name="connsiteX9" fmla="*/ 0 w 2854689"/>
              <a:gd name="connsiteY9" fmla="*/ 0 h 110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4689" h="1107450">
                <a:moveTo>
                  <a:pt x="0" y="0"/>
                </a:moveTo>
                <a:lnTo>
                  <a:pt x="2854689" y="35426"/>
                </a:lnTo>
                <a:lnTo>
                  <a:pt x="2854689" y="761749"/>
                </a:lnTo>
                <a:cubicBezTo>
                  <a:pt x="2447636" y="764801"/>
                  <a:pt x="2019300" y="1104398"/>
                  <a:pt x="1612247" y="1107450"/>
                </a:cubicBezTo>
                <a:lnTo>
                  <a:pt x="566079" y="785812"/>
                </a:lnTo>
                <a:cubicBezTo>
                  <a:pt x="490367" y="639916"/>
                  <a:pt x="418571" y="645948"/>
                  <a:pt x="389094" y="594884"/>
                </a:cubicBezTo>
                <a:cubicBezTo>
                  <a:pt x="419477" y="548247"/>
                  <a:pt x="398863" y="500096"/>
                  <a:pt x="371261" y="488288"/>
                </a:cubicBezTo>
                <a:cubicBezTo>
                  <a:pt x="350079" y="480454"/>
                  <a:pt x="332791" y="482702"/>
                  <a:pt x="295312" y="519604"/>
                </a:cubicBezTo>
                <a:cubicBezTo>
                  <a:pt x="233889" y="527722"/>
                  <a:pt x="65909" y="609206"/>
                  <a:pt x="20681" y="528141"/>
                </a:cubicBezTo>
                <a:lnTo>
                  <a:pt x="0" y="0"/>
                </a:lnTo>
                <a:close/>
              </a:path>
            </a:pathLst>
          </a:custGeom>
          <a:gradFill flip="none" rotWithShape="1">
            <a:gsLst>
              <a:gs pos="100000">
                <a:schemeClr val="tx2">
                  <a:alpha val="71000"/>
                </a:schemeClr>
              </a:gs>
              <a:gs pos="0">
                <a:schemeClr val="bg1"/>
              </a:gs>
            </a:gsLst>
            <a:path path="circl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CEFD235C-7345-4AD1-92FC-74C53B8FC5F7}"/>
              </a:ext>
            </a:extLst>
          </p:cNvPr>
          <p:cNvSpPr>
            <a:spLocks noGrp="1"/>
          </p:cNvSpPr>
          <p:nvPr>
            <p:ph type="title"/>
          </p:nvPr>
        </p:nvSpPr>
        <p:spPr>
          <a:xfrm>
            <a:off x="539750" y="531813"/>
            <a:ext cx="8064500" cy="938940"/>
          </a:xfrm>
        </p:spPr>
        <p:txBody>
          <a:bodyPr/>
          <a:lstStyle/>
          <a:p>
            <a:pPr algn="ctr"/>
            <a:r>
              <a:rPr lang="en-GB" dirty="0"/>
              <a:t>While multiproduct, multivendor </a:t>
            </a:r>
            <a:br>
              <a:rPr lang="en-GB" dirty="0"/>
            </a:br>
            <a:r>
              <a:rPr lang="en-GB" dirty="0"/>
              <a:t>solutions are the new norm…</a:t>
            </a:r>
            <a:endParaRPr lang="en-US" dirty="0"/>
          </a:p>
        </p:txBody>
      </p:sp>
    </p:spTree>
    <p:extLst>
      <p:ext uri="{BB962C8B-B14F-4D97-AF65-F5344CB8AC3E}">
        <p14:creationId xmlns:p14="http://schemas.microsoft.com/office/powerpoint/2010/main" val="146604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3C9DAE4-E6C3-4CB1-8B62-6B68AA787BC8}"/>
              </a:ext>
            </a:extLst>
          </p:cNvPr>
          <p:cNvGrpSpPr/>
          <p:nvPr/>
        </p:nvGrpSpPr>
        <p:grpSpPr>
          <a:xfrm>
            <a:off x="-314433" y="1712630"/>
            <a:ext cx="9772866" cy="4832152"/>
            <a:chOff x="-453384" y="1648173"/>
            <a:chExt cx="9772866" cy="4832152"/>
          </a:xfrm>
        </p:grpSpPr>
        <p:sp>
          <p:nvSpPr>
            <p:cNvPr id="521" name="Shape">
              <a:extLst>
                <a:ext uri="{FF2B5EF4-FFF2-40B4-BE49-F238E27FC236}">
                  <a16:creationId xmlns:a16="http://schemas.microsoft.com/office/drawing/2014/main" id="{7DFA6502-671F-FF48-97CB-CA1FC6F32623}"/>
                </a:ext>
              </a:extLst>
            </p:cNvPr>
            <p:cNvSpPr>
              <a:spLocks noChangeAspect="1"/>
            </p:cNvSpPr>
            <p:nvPr/>
          </p:nvSpPr>
          <p:spPr>
            <a:xfrm>
              <a:off x="-453384" y="1648173"/>
              <a:ext cx="4944806" cy="4832152"/>
            </a:xfrm>
            <a:custGeom>
              <a:avLst/>
              <a:gdLst/>
              <a:ahLst/>
              <a:cxnLst>
                <a:cxn ang="0">
                  <a:pos x="wd2" y="hd2"/>
                </a:cxn>
                <a:cxn ang="5400000">
                  <a:pos x="wd2" y="hd2"/>
                </a:cxn>
                <a:cxn ang="10800000">
                  <a:pos x="wd2" y="hd2"/>
                </a:cxn>
                <a:cxn ang="16200000">
                  <a:pos x="wd2" y="hd2"/>
                </a:cxn>
              </a:cxnLst>
              <a:rect l="0" t="0" r="r" b="b"/>
              <a:pathLst>
                <a:path w="21600" h="21600" extrusionOk="0">
                  <a:moveTo>
                    <a:pt x="21200" y="12054"/>
                  </a:moveTo>
                  <a:cubicBezTo>
                    <a:pt x="21191" y="12054"/>
                    <a:pt x="21183" y="12054"/>
                    <a:pt x="21174" y="12054"/>
                  </a:cubicBezTo>
                  <a:cubicBezTo>
                    <a:pt x="20268" y="6325"/>
                    <a:pt x="20268" y="6325"/>
                    <a:pt x="20268" y="6325"/>
                  </a:cubicBezTo>
                  <a:cubicBezTo>
                    <a:pt x="20428" y="6272"/>
                    <a:pt x="20534" y="6121"/>
                    <a:pt x="20534" y="5952"/>
                  </a:cubicBezTo>
                  <a:cubicBezTo>
                    <a:pt x="20534" y="5729"/>
                    <a:pt x="20357" y="5551"/>
                    <a:pt x="20135" y="5551"/>
                  </a:cubicBezTo>
                  <a:cubicBezTo>
                    <a:pt x="20037" y="5551"/>
                    <a:pt x="19948" y="5587"/>
                    <a:pt x="19877" y="5640"/>
                  </a:cubicBezTo>
                  <a:cubicBezTo>
                    <a:pt x="15863" y="1619"/>
                    <a:pt x="15863" y="1619"/>
                    <a:pt x="15863" y="1619"/>
                  </a:cubicBezTo>
                  <a:cubicBezTo>
                    <a:pt x="15907" y="1548"/>
                    <a:pt x="15934" y="1477"/>
                    <a:pt x="15934" y="1388"/>
                  </a:cubicBezTo>
                  <a:cubicBezTo>
                    <a:pt x="15934" y="1174"/>
                    <a:pt x="15756" y="987"/>
                    <a:pt x="15534" y="987"/>
                  </a:cubicBezTo>
                  <a:cubicBezTo>
                    <a:pt x="15347" y="987"/>
                    <a:pt x="15188" y="1112"/>
                    <a:pt x="15143" y="1290"/>
                  </a:cubicBezTo>
                  <a:cubicBezTo>
                    <a:pt x="9414" y="374"/>
                    <a:pt x="9414" y="374"/>
                    <a:pt x="9414" y="374"/>
                  </a:cubicBezTo>
                  <a:cubicBezTo>
                    <a:pt x="9406" y="169"/>
                    <a:pt x="9228" y="0"/>
                    <a:pt x="9015" y="0"/>
                  </a:cubicBezTo>
                  <a:cubicBezTo>
                    <a:pt x="8793" y="0"/>
                    <a:pt x="8615" y="178"/>
                    <a:pt x="8615" y="400"/>
                  </a:cubicBezTo>
                  <a:cubicBezTo>
                    <a:pt x="8615" y="463"/>
                    <a:pt x="8633" y="525"/>
                    <a:pt x="8660" y="587"/>
                  </a:cubicBezTo>
                  <a:cubicBezTo>
                    <a:pt x="3615" y="3158"/>
                    <a:pt x="3615" y="3158"/>
                    <a:pt x="3615" y="3158"/>
                  </a:cubicBezTo>
                  <a:cubicBezTo>
                    <a:pt x="3535" y="3078"/>
                    <a:pt x="3428" y="3025"/>
                    <a:pt x="3322" y="3025"/>
                  </a:cubicBezTo>
                  <a:cubicBezTo>
                    <a:pt x="3100" y="3025"/>
                    <a:pt x="2913" y="3203"/>
                    <a:pt x="2913" y="3425"/>
                  </a:cubicBezTo>
                  <a:cubicBezTo>
                    <a:pt x="2913" y="3567"/>
                    <a:pt x="2984" y="3683"/>
                    <a:pt x="3100" y="3763"/>
                  </a:cubicBezTo>
                  <a:cubicBezTo>
                    <a:pt x="560" y="8754"/>
                    <a:pt x="560" y="8754"/>
                    <a:pt x="560" y="8754"/>
                  </a:cubicBezTo>
                  <a:cubicBezTo>
                    <a:pt x="506" y="8736"/>
                    <a:pt x="453" y="8727"/>
                    <a:pt x="400" y="8727"/>
                  </a:cubicBezTo>
                  <a:cubicBezTo>
                    <a:pt x="178" y="8727"/>
                    <a:pt x="0" y="8905"/>
                    <a:pt x="0" y="9128"/>
                  </a:cubicBezTo>
                  <a:cubicBezTo>
                    <a:pt x="0" y="9350"/>
                    <a:pt x="178" y="9528"/>
                    <a:pt x="400" y="9528"/>
                  </a:cubicBezTo>
                  <a:cubicBezTo>
                    <a:pt x="409" y="9528"/>
                    <a:pt x="417" y="9528"/>
                    <a:pt x="426" y="9528"/>
                  </a:cubicBezTo>
                  <a:cubicBezTo>
                    <a:pt x="1297" y="14999"/>
                    <a:pt x="1297" y="14999"/>
                    <a:pt x="1297" y="14999"/>
                  </a:cubicBezTo>
                  <a:cubicBezTo>
                    <a:pt x="1101" y="15035"/>
                    <a:pt x="968" y="15204"/>
                    <a:pt x="968" y="15390"/>
                  </a:cubicBezTo>
                  <a:cubicBezTo>
                    <a:pt x="968" y="15613"/>
                    <a:pt x="1146" y="15791"/>
                    <a:pt x="1368" y="15791"/>
                  </a:cubicBezTo>
                  <a:cubicBezTo>
                    <a:pt x="1430" y="15791"/>
                    <a:pt x="1492" y="15782"/>
                    <a:pt x="1545" y="15755"/>
                  </a:cubicBezTo>
                  <a:cubicBezTo>
                    <a:pt x="5684" y="19892"/>
                    <a:pt x="5684" y="19892"/>
                    <a:pt x="5684" y="19892"/>
                  </a:cubicBezTo>
                  <a:cubicBezTo>
                    <a:pt x="5640" y="19963"/>
                    <a:pt x="5622" y="20034"/>
                    <a:pt x="5622" y="20114"/>
                  </a:cubicBezTo>
                  <a:cubicBezTo>
                    <a:pt x="5622" y="20337"/>
                    <a:pt x="5800" y="20515"/>
                    <a:pt x="6022" y="20515"/>
                  </a:cubicBezTo>
                  <a:cubicBezTo>
                    <a:pt x="6182" y="20515"/>
                    <a:pt x="6324" y="20417"/>
                    <a:pt x="6386" y="20274"/>
                  </a:cubicBezTo>
                  <a:cubicBezTo>
                    <a:pt x="12114" y="21182"/>
                    <a:pt x="12114" y="21182"/>
                    <a:pt x="12114" y="21182"/>
                  </a:cubicBezTo>
                  <a:cubicBezTo>
                    <a:pt x="12114" y="21191"/>
                    <a:pt x="12114" y="21200"/>
                    <a:pt x="12114" y="21200"/>
                  </a:cubicBezTo>
                  <a:cubicBezTo>
                    <a:pt x="12114" y="21422"/>
                    <a:pt x="12292" y="21600"/>
                    <a:pt x="12514" y="21600"/>
                  </a:cubicBezTo>
                  <a:cubicBezTo>
                    <a:pt x="12736" y="21600"/>
                    <a:pt x="12914" y="21422"/>
                    <a:pt x="12914" y="21200"/>
                  </a:cubicBezTo>
                  <a:cubicBezTo>
                    <a:pt x="12914" y="21137"/>
                    <a:pt x="12896" y="21084"/>
                    <a:pt x="12869" y="21022"/>
                  </a:cubicBezTo>
                  <a:cubicBezTo>
                    <a:pt x="18003" y="18406"/>
                    <a:pt x="18003" y="18406"/>
                    <a:pt x="18003" y="18406"/>
                  </a:cubicBezTo>
                  <a:cubicBezTo>
                    <a:pt x="18083" y="18486"/>
                    <a:pt x="18189" y="18540"/>
                    <a:pt x="18296" y="18540"/>
                  </a:cubicBezTo>
                  <a:cubicBezTo>
                    <a:pt x="18518" y="18540"/>
                    <a:pt x="18696" y="18362"/>
                    <a:pt x="18696" y="18139"/>
                  </a:cubicBezTo>
                  <a:cubicBezTo>
                    <a:pt x="18696" y="17997"/>
                    <a:pt x="18625" y="17872"/>
                    <a:pt x="18509" y="17801"/>
                  </a:cubicBezTo>
                  <a:cubicBezTo>
                    <a:pt x="21040" y="12819"/>
                    <a:pt x="21040" y="12819"/>
                    <a:pt x="21040" y="12819"/>
                  </a:cubicBezTo>
                  <a:cubicBezTo>
                    <a:pt x="21094" y="12846"/>
                    <a:pt x="21147" y="12855"/>
                    <a:pt x="21200" y="12855"/>
                  </a:cubicBezTo>
                  <a:cubicBezTo>
                    <a:pt x="21422" y="12855"/>
                    <a:pt x="21600" y="12677"/>
                    <a:pt x="21600" y="12455"/>
                  </a:cubicBezTo>
                  <a:cubicBezTo>
                    <a:pt x="21600" y="12232"/>
                    <a:pt x="21422" y="12054"/>
                    <a:pt x="21200" y="12054"/>
                  </a:cubicBezTo>
                  <a:close/>
                  <a:moveTo>
                    <a:pt x="17905" y="18202"/>
                  </a:moveTo>
                  <a:cubicBezTo>
                    <a:pt x="16431" y="18433"/>
                    <a:pt x="16431" y="18433"/>
                    <a:pt x="16431" y="18433"/>
                  </a:cubicBezTo>
                  <a:cubicBezTo>
                    <a:pt x="16422" y="18388"/>
                    <a:pt x="16404" y="18353"/>
                    <a:pt x="16378" y="18308"/>
                  </a:cubicBezTo>
                  <a:cubicBezTo>
                    <a:pt x="17914" y="16894"/>
                    <a:pt x="17914" y="16894"/>
                    <a:pt x="17914" y="16894"/>
                  </a:cubicBezTo>
                  <a:cubicBezTo>
                    <a:pt x="17976" y="16947"/>
                    <a:pt x="18056" y="16974"/>
                    <a:pt x="18145" y="16974"/>
                  </a:cubicBezTo>
                  <a:cubicBezTo>
                    <a:pt x="18216" y="17739"/>
                    <a:pt x="18216" y="17739"/>
                    <a:pt x="18216" y="17739"/>
                  </a:cubicBezTo>
                  <a:cubicBezTo>
                    <a:pt x="18030" y="17784"/>
                    <a:pt x="17896" y="17944"/>
                    <a:pt x="17896" y="18139"/>
                  </a:cubicBezTo>
                  <a:cubicBezTo>
                    <a:pt x="17896" y="18157"/>
                    <a:pt x="17896" y="18175"/>
                    <a:pt x="17905" y="18202"/>
                  </a:cubicBezTo>
                  <a:close/>
                  <a:moveTo>
                    <a:pt x="10889" y="20550"/>
                  </a:moveTo>
                  <a:cubicBezTo>
                    <a:pt x="10907" y="20532"/>
                    <a:pt x="10915" y="20506"/>
                    <a:pt x="10933" y="20488"/>
                  </a:cubicBezTo>
                  <a:cubicBezTo>
                    <a:pt x="11733" y="20871"/>
                    <a:pt x="11733" y="20871"/>
                    <a:pt x="11733" y="20871"/>
                  </a:cubicBezTo>
                  <a:lnTo>
                    <a:pt x="10889" y="20550"/>
                  </a:lnTo>
                  <a:close/>
                  <a:moveTo>
                    <a:pt x="702" y="9394"/>
                  </a:moveTo>
                  <a:cubicBezTo>
                    <a:pt x="1457" y="9955"/>
                    <a:pt x="1457" y="9955"/>
                    <a:pt x="1457" y="9955"/>
                  </a:cubicBezTo>
                  <a:cubicBezTo>
                    <a:pt x="1457" y="13371"/>
                    <a:pt x="1457" y="13371"/>
                    <a:pt x="1457" y="13371"/>
                  </a:cubicBezTo>
                  <a:cubicBezTo>
                    <a:pt x="1394" y="13380"/>
                    <a:pt x="1332" y="13415"/>
                    <a:pt x="1288" y="13469"/>
                  </a:cubicBezTo>
                  <a:cubicBezTo>
                    <a:pt x="1146" y="13611"/>
                    <a:pt x="1146" y="13843"/>
                    <a:pt x="1288" y="13985"/>
                  </a:cubicBezTo>
                  <a:cubicBezTo>
                    <a:pt x="1332" y="14029"/>
                    <a:pt x="1403" y="14065"/>
                    <a:pt x="1465" y="14083"/>
                  </a:cubicBezTo>
                  <a:cubicBezTo>
                    <a:pt x="1377" y="14990"/>
                    <a:pt x="1377" y="14990"/>
                    <a:pt x="1377" y="14990"/>
                  </a:cubicBezTo>
                  <a:cubicBezTo>
                    <a:pt x="1377" y="14990"/>
                    <a:pt x="1368" y="14990"/>
                    <a:pt x="1368" y="14990"/>
                  </a:cubicBezTo>
                  <a:cubicBezTo>
                    <a:pt x="1368" y="14990"/>
                    <a:pt x="1368" y="14990"/>
                    <a:pt x="1368" y="14990"/>
                  </a:cubicBezTo>
                  <a:cubicBezTo>
                    <a:pt x="497" y="9519"/>
                    <a:pt x="497" y="9519"/>
                    <a:pt x="497" y="9519"/>
                  </a:cubicBezTo>
                  <a:cubicBezTo>
                    <a:pt x="577" y="9501"/>
                    <a:pt x="648" y="9457"/>
                    <a:pt x="702" y="9394"/>
                  </a:cubicBezTo>
                  <a:close/>
                  <a:moveTo>
                    <a:pt x="3721" y="3389"/>
                  </a:moveTo>
                  <a:cubicBezTo>
                    <a:pt x="4601" y="3238"/>
                    <a:pt x="4601" y="3238"/>
                    <a:pt x="4601" y="3238"/>
                  </a:cubicBezTo>
                  <a:cubicBezTo>
                    <a:pt x="4610" y="3274"/>
                    <a:pt x="4627" y="3318"/>
                    <a:pt x="4654" y="3354"/>
                  </a:cubicBezTo>
                  <a:cubicBezTo>
                    <a:pt x="3384" y="4528"/>
                    <a:pt x="3384" y="4528"/>
                    <a:pt x="3384" y="4528"/>
                  </a:cubicBezTo>
                  <a:cubicBezTo>
                    <a:pt x="3322" y="4466"/>
                    <a:pt x="3242" y="4439"/>
                    <a:pt x="3162" y="4439"/>
                  </a:cubicBezTo>
                  <a:cubicBezTo>
                    <a:pt x="2966" y="4439"/>
                    <a:pt x="2807" y="4590"/>
                    <a:pt x="2807" y="4786"/>
                  </a:cubicBezTo>
                  <a:cubicBezTo>
                    <a:pt x="2807" y="4955"/>
                    <a:pt x="2931" y="5098"/>
                    <a:pt x="3100" y="5124"/>
                  </a:cubicBezTo>
                  <a:cubicBezTo>
                    <a:pt x="3055" y="5685"/>
                    <a:pt x="3055" y="5685"/>
                    <a:pt x="3055" y="5685"/>
                  </a:cubicBezTo>
                  <a:cubicBezTo>
                    <a:pt x="1776" y="7446"/>
                    <a:pt x="1776" y="7446"/>
                    <a:pt x="1776" y="7446"/>
                  </a:cubicBezTo>
                  <a:cubicBezTo>
                    <a:pt x="1634" y="7348"/>
                    <a:pt x="1439" y="7366"/>
                    <a:pt x="1314" y="7491"/>
                  </a:cubicBezTo>
                  <a:cubicBezTo>
                    <a:pt x="1181" y="7624"/>
                    <a:pt x="1181" y="7855"/>
                    <a:pt x="1314" y="7998"/>
                  </a:cubicBezTo>
                  <a:cubicBezTo>
                    <a:pt x="631" y="8798"/>
                    <a:pt x="631" y="8798"/>
                    <a:pt x="631" y="8798"/>
                  </a:cubicBezTo>
                  <a:cubicBezTo>
                    <a:pt x="631" y="8798"/>
                    <a:pt x="622" y="8798"/>
                    <a:pt x="622" y="8789"/>
                  </a:cubicBezTo>
                  <a:cubicBezTo>
                    <a:pt x="3162" y="3799"/>
                    <a:pt x="3162" y="3799"/>
                    <a:pt x="3162" y="3799"/>
                  </a:cubicBezTo>
                  <a:cubicBezTo>
                    <a:pt x="3215" y="3816"/>
                    <a:pt x="3268" y="3834"/>
                    <a:pt x="3322" y="3834"/>
                  </a:cubicBezTo>
                  <a:cubicBezTo>
                    <a:pt x="3535" y="3834"/>
                    <a:pt x="3721" y="3647"/>
                    <a:pt x="3721" y="3425"/>
                  </a:cubicBezTo>
                  <a:cubicBezTo>
                    <a:pt x="3721" y="3416"/>
                    <a:pt x="3721" y="3407"/>
                    <a:pt x="3721" y="3389"/>
                  </a:cubicBezTo>
                  <a:close/>
                  <a:moveTo>
                    <a:pt x="2398" y="10391"/>
                  </a:moveTo>
                  <a:cubicBezTo>
                    <a:pt x="2363" y="10409"/>
                    <a:pt x="2318" y="10444"/>
                    <a:pt x="2291" y="10480"/>
                  </a:cubicBezTo>
                  <a:cubicBezTo>
                    <a:pt x="1528" y="9919"/>
                    <a:pt x="1528" y="9919"/>
                    <a:pt x="1528" y="9919"/>
                  </a:cubicBezTo>
                  <a:cubicBezTo>
                    <a:pt x="1528" y="8104"/>
                    <a:pt x="1528" y="8104"/>
                    <a:pt x="1528" y="8104"/>
                  </a:cubicBezTo>
                  <a:cubicBezTo>
                    <a:pt x="1572" y="8113"/>
                    <a:pt x="1616" y="8104"/>
                    <a:pt x="1652" y="8096"/>
                  </a:cubicBezTo>
                  <a:lnTo>
                    <a:pt x="2398" y="10391"/>
                  </a:lnTo>
                  <a:close/>
                  <a:moveTo>
                    <a:pt x="5302" y="3060"/>
                  </a:moveTo>
                  <a:cubicBezTo>
                    <a:pt x="5666" y="2945"/>
                    <a:pt x="5666" y="2945"/>
                    <a:pt x="5666" y="2945"/>
                  </a:cubicBezTo>
                  <a:cubicBezTo>
                    <a:pt x="5702" y="3043"/>
                    <a:pt x="5782" y="3114"/>
                    <a:pt x="5871" y="3149"/>
                  </a:cubicBezTo>
                  <a:cubicBezTo>
                    <a:pt x="5888" y="3194"/>
                    <a:pt x="5888" y="3194"/>
                    <a:pt x="5888" y="3194"/>
                  </a:cubicBezTo>
                  <a:cubicBezTo>
                    <a:pt x="5311" y="3131"/>
                    <a:pt x="5311" y="3131"/>
                    <a:pt x="5311" y="3131"/>
                  </a:cubicBezTo>
                  <a:cubicBezTo>
                    <a:pt x="5311" y="3114"/>
                    <a:pt x="5302" y="3087"/>
                    <a:pt x="5302" y="3060"/>
                  </a:cubicBezTo>
                  <a:close/>
                  <a:moveTo>
                    <a:pt x="7301" y="3336"/>
                  </a:moveTo>
                  <a:cubicBezTo>
                    <a:pt x="6333" y="2891"/>
                    <a:pt x="6333" y="2891"/>
                    <a:pt x="6333" y="2891"/>
                  </a:cubicBezTo>
                  <a:cubicBezTo>
                    <a:pt x="6333" y="2865"/>
                    <a:pt x="6333" y="2847"/>
                    <a:pt x="6333" y="2820"/>
                  </a:cubicBezTo>
                  <a:cubicBezTo>
                    <a:pt x="8180" y="3247"/>
                    <a:pt x="8180" y="3247"/>
                    <a:pt x="8180" y="3247"/>
                  </a:cubicBezTo>
                  <a:cubicBezTo>
                    <a:pt x="8136" y="3292"/>
                    <a:pt x="8109" y="3345"/>
                    <a:pt x="8091" y="3407"/>
                  </a:cubicBezTo>
                  <a:lnTo>
                    <a:pt x="7301" y="3336"/>
                  </a:lnTo>
                  <a:close/>
                  <a:moveTo>
                    <a:pt x="17514" y="4146"/>
                  </a:moveTo>
                  <a:cubicBezTo>
                    <a:pt x="17079" y="4430"/>
                    <a:pt x="17079" y="4430"/>
                    <a:pt x="17079" y="4430"/>
                  </a:cubicBezTo>
                  <a:cubicBezTo>
                    <a:pt x="16262" y="3309"/>
                    <a:pt x="16262" y="3309"/>
                    <a:pt x="16262" y="3309"/>
                  </a:cubicBezTo>
                  <a:cubicBezTo>
                    <a:pt x="16289" y="3283"/>
                    <a:pt x="16307" y="3247"/>
                    <a:pt x="16324" y="3212"/>
                  </a:cubicBezTo>
                  <a:cubicBezTo>
                    <a:pt x="17514" y="4003"/>
                    <a:pt x="17514" y="4003"/>
                    <a:pt x="17514" y="4003"/>
                  </a:cubicBezTo>
                  <a:cubicBezTo>
                    <a:pt x="17497" y="4021"/>
                    <a:pt x="17497" y="4048"/>
                    <a:pt x="17497" y="4074"/>
                  </a:cubicBezTo>
                  <a:cubicBezTo>
                    <a:pt x="17497" y="4092"/>
                    <a:pt x="17506" y="4119"/>
                    <a:pt x="17514" y="4146"/>
                  </a:cubicBezTo>
                  <a:close/>
                  <a:moveTo>
                    <a:pt x="6359" y="15729"/>
                  </a:moveTo>
                  <a:cubicBezTo>
                    <a:pt x="4379" y="15746"/>
                    <a:pt x="4379" y="15746"/>
                    <a:pt x="4379" y="15746"/>
                  </a:cubicBezTo>
                  <a:cubicBezTo>
                    <a:pt x="4361" y="15568"/>
                    <a:pt x="4210" y="15426"/>
                    <a:pt x="4032" y="15426"/>
                  </a:cubicBezTo>
                  <a:cubicBezTo>
                    <a:pt x="4014" y="15426"/>
                    <a:pt x="4006" y="15435"/>
                    <a:pt x="3988" y="15435"/>
                  </a:cubicBezTo>
                  <a:cubicBezTo>
                    <a:pt x="3863" y="12935"/>
                    <a:pt x="3863" y="12935"/>
                    <a:pt x="3863" y="12935"/>
                  </a:cubicBezTo>
                  <a:cubicBezTo>
                    <a:pt x="3863" y="12935"/>
                    <a:pt x="3863" y="12935"/>
                    <a:pt x="3872" y="12935"/>
                  </a:cubicBezTo>
                  <a:cubicBezTo>
                    <a:pt x="3926" y="12935"/>
                    <a:pt x="3979" y="12917"/>
                    <a:pt x="4023" y="12882"/>
                  </a:cubicBezTo>
                  <a:cubicBezTo>
                    <a:pt x="6413" y="15471"/>
                    <a:pt x="6413" y="15471"/>
                    <a:pt x="6413" y="15471"/>
                  </a:cubicBezTo>
                  <a:cubicBezTo>
                    <a:pt x="6368" y="15515"/>
                    <a:pt x="6350" y="15577"/>
                    <a:pt x="6350" y="15640"/>
                  </a:cubicBezTo>
                  <a:cubicBezTo>
                    <a:pt x="6350" y="15675"/>
                    <a:pt x="6350" y="15702"/>
                    <a:pt x="6359" y="15729"/>
                  </a:cubicBezTo>
                  <a:close/>
                  <a:moveTo>
                    <a:pt x="11768" y="2055"/>
                  </a:moveTo>
                  <a:cubicBezTo>
                    <a:pt x="12319" y="1948"/>
                    <a:pt x="12319" y="1948"/>
                    <a:pt x="12319" y="1948"/>
                  </a:cubicBezTo>
                  <a:cubicBezTo>
                    <a:pt x="14699" y="2722"/>
                    <a:pt x="14699" y="2722"/>
                    <a:pt x="14699" y="2722"/>
                  </a:cubicBezTo>
                  <a:cubicBezTo>
                    <a:pt x="13846" y="3327"/>
                    <a:pt x="13846" y="3327"/>
                    <a:pt x="13846" y="3327"/>
                  </a:cubicBezTo>
                  <a:cubicBezTo>
                    <a:pt x="13802" y="3292"/>
                    <a:pt x="13740" y="3265"/>
                    <a:pt x="13678" y="3265"/>
                  </a:cubicBezTo>
                  <a:cubicBezTo>
                    <a:pt x="13660" y="3265"/>
                    <a:pt x="13642" y="3265"/>
                    <a:pt x="13633" y="3274"/>
                  </a:cubicBezTo>
                  <a:cubicBezTo>
                    <a:pt x="13562" y="3185"/>
                    <a:pt x="13464" y="3131"/>
                    <a:pt x="13358" y="3131"/>
                  </a:cubicBezTo>
                  <a:cubicBezTo>
                    <a:pt x="13313" y="3131"/>
                    <a:pt x="13269" y="3140"/>
                    <a:pt x="13225" y="3158"/>
                  </a:cubicBezTo>
                  <a:cubicBezTo>
                    <a:pt x="11741" y="2188"/>
                    <a:pt x="11741" y="2188"/>
                    <a:pt x="11741" y="2188"/>
                  </a:cubicBezTo>
                  <a:cubicBezTo>
                    <a:pt x="11759" y="2153"/>
                    <a:pt x="11768" y="2108"/>
                    <a:pt x="11768" y="2073"/>
                  </a:cubicBezTo>
                  <a:cubicBezTo>
                    <a:pt x="11768" y="2064"/>
                    <a:pt x="11768" y="2055"/>
                    <a:pt x="11768" y="2055"/>
                  </a:cubicBezTo>
                  <a:close/>
                  <a:moveTo>
                    <a:pt x="18687" y="5952"/>
                  </a:moveTo>
                  <a:cubicBezTo>
                    <a:pt x="18278" y="6094"/>
                    <a:pt x="18278" y="6094"/>
                    <a:pt x="18278" y="6094"/>
                  </a:cubicBezTo>
                  <a:cubicBezTo>
                    <a:pt x="18030" y="5747"/>
                    <a:pt x="18030" y="5747"/>
                    <a:pt x="18030" y="5747"/>
                  </a:cubicBezTo>
                  <a:cubicBezTo>
                    <a:pt x="18616" y="5720"/>
                    <a:pt x="18616" y="5720"/>
                    <a:pt x="18616" y="5720"/>
                  </a:cubicBezTo>
                  <a:cubicBezTo>
                    <a:pt x="18616" y="5729"/>
                    <a:pt x="18616" y="5747"/>
                    <a:pt x="18616" y="5756"/>
                  </a:cubicBezTo>
                  <a:cubicBezTo>
                    <a:pt x="18616" y="5827"/>
                    <a:pt x="18642" y="5898"/>
                    <a:pt x="18687" y="5952"/>
                  </a:cubicBezTo>
                  <a:close/>
                  <a:moveTo>
                    <a:pt x="19140" y="14234"/>
                  </a:moveTo>
                  <a:cubicBezTo>
                    <a:pt x="14806" y="15835"/>
                    <a:pt x="14806" y="15835"/>
                    <a:pt x="14806" y="15835"/>
                  </a:cubicBezTo>
                  <a:cubicBezTo>
                    <a:pt x="14761" y="15755"/>
                    <a:pt x="14690" y="15702"/>
                    <a:pt x="14610" y="15693"/>
                  </a:cubicBezTo>
                  <a:cubicBezTo>
                    <a:pt x="14761" y="12668"/>
                    <a:pt x="14761" y="12668"/>
                    <a:pt x="14761" y="12668"/>
                  </a:cubicBezTo>
                  <a:cubicBezTo>
                    <a:pt x="14850" y="12659"/>
                    <a:pt x="14939" y="12606"/>
                    <a:pt x="14983" y="12526"/>
                  </a:cubicBezTo>
                  <a:cubicBezTo>
                    <a:pt x="19140" y="14109"/>
                    <a:pt x="19140" y="14109"/>
                    <a:pt x="19140" y="14109"/>
                  </a:cubicBezTo>
                  <a:cubicBezTo>
                    <a:pt x="19131" y="14136"/>
                    <a:pt x="19131" y="14154"/>
                    <a:pt x="19131" y="14172"/>
                  </a:cubicBezTo>
                  <a:cubicBezTo>
                    <a:pt x="19131" y="14198"/>
                    <a:pt x="19131" y="14216"/>
                    <a:pt x="19140" y="14234"/>
                  </a:cubicBezTo>
                  <a:close/>
                  <a:moveTo>
                    <a:pt x="9734" y="4697"/>
                  </a:moveTo>
                  <a:cubicBezTo>
                    <a:pt x="7203" y="5969"/>
                    <a:pt x="7203" y="5969"/>
                    <a:pt x="7203" y="5969"/>
                  </a:cubicBezTo>
                  <a:cubicBezTo>
                    <a:pt x="7150" y="5898"/>
                    <a:pt x="7070" y="5854"/>
                    <a:pt x="6972" y="5854"/>
                  </a:cubicBezTo>
                  <a:cubicBezTo>
                    <a:pt x="6954" y="5854"/>
                    <a:pt x="6937" y="5854"/>
                    <a:pt x="6919" y="5854"/>
                  </a:cubicBezTo>
                  <a:cubicBezTo>
                    <a:pt x="5995" y="3274"/>
                    <a:pt x="5995" y="3274"/>
                    <a:pt x="5995" y="3274"/>
                  </a:cubicBezTo>
                  <a:cubicBezTo>
                    <a:pt x="7292" y="3407"/>
                    <a:pt x="7292" y="3407"/>
                    <a:pt x="7292" y="3407"/>
                  </a:cubicBezTo>
                  <a:cubicBezTo>
                    <a:pt x="9708" y="4510"/>
                    <a:pt x="9708" y="4510"/>
                    <a:pt x="9708" y="4510"/>
                  </a:cubicBezTo>
                  <a:cubicBezTo>
                    <a:pt x="9699" y="4528"/>
                    <a:pt x="9699" y="4546"/>
                    <a:pt x="9699" y="4564"/>
                  </a:cubicBezTo>
                  <a:cubicBezTo>
                    <a:pt x="9699" y="4608"/>
                    <a:pt x="9708" y="4662"/>
                    <a:pt x="9734" y="4697"/>
                  </a:cubicBezTo>
                  <a:close/>
                  <a:moveTo>
                    <a:pt x="7496" y="3425"/>
                  </a:moveTo>
                  <a:cubicBezTo>
                    <a:pt x="8082" y="3478"/>
                    <a:pt x="8082" y="3478"/>
                    <a:pt x="8082" y="3478"/>
                  </a:cubicBezTo>
                  <a:cubicBezTo>
                    <a:pt x="8082" y="3594"/>
                    <a:pt x="8136" y="3692"/>
                    <a:pt x="8215" y="3754"/>
                  </a:cubicBezTo>
                  <a:lnTo>
                    <a:pt x="7496" y="3425"/>
                  </a:lnTo>
                  <a:close/>
                  <a:moveTo>
                    <a:pt x="8766" y="3372"/>
                  </a:moveTo>
                  <a:cubicBezTo>
                    <a:pt x="9956" y="3647"/>
                    <a:pt x="9956" y="3647"/>
                    <a:pt x="9956" y="3647"/>
                  </a:cubicBezTo>
                  <a:cubicBezTo>
                    <a:pt x="9947" y="3656"/>
                    <a:pt x="9947" y="3656"/>
                    <a:pt x="9947" y="3665"/>
                  </a:cubicBezTo>
                  <a:cubicBezTo>
                    <a:pt x="9947" y="3772"/>
                    <a:pt x="10027" y="3861"/>
                    <a:pt x="10125" y="3897"/>
                  </a:cubicBezTo>
                  <a:cubicBezTo>
                    <a:pt x="10027" y="4297"/>
                    <a:pt x="10027" y="4297"/>
                    <a:pt x="10027" y="4297"/>
                  </a:cubicBezTo>
                  <a:cubicBezTo>
                    <a:pt x="10010" y="4297"/>
                    <a:pt x="9992" y="4288"/>
                    <a:pt x="9974" y="4288"/>
                  </a:cubicBezTo>
                  <a:cubicBezTo>
                    <a:pt x="9867" y="4288"/>
                    <a:pt x="9770" y="4350"/>
                    <a:pt x="9725" y="4448"/>
                  </a:cubicBezTo>
                  <a:cubicBezTo>
                    <a:pt x="8366" y="3825"/>
                    <a:pt x="8366" y="3825"/>
                    <a:pt x="8366" y="3825"/>
                  </a:cubicBezTo>
                  <a:cubicBezTo>
                    <a:pt x="8384" y="3825"/>
                    <a:pt x="8411" y="3825"/>
                    <a:pt x="8429" y="3825"/>
                  </a:cubicBezTo>
                  <a:cubicBezTo>
                    <a:pt x="8624" y="3825"/>
                    <a:pt x="8775" y="3674"/>
                    <a:pt x="8775" y="3478"/>
                  </a:cubicBezTo>
                  <a:cubicBezTo>
                    <a:pt x="8775" y="3443"/>
                    <a:pt x="8775" y="3407"/>
                    <a:pt x="8766" y="3372"/>
                  </a:cubicBezTo>
                  <a:close/>
                  <a:moveTo>
                    <a:pt x="19158" y="7953"/>
                  </a:moveTo>
                  <a:cubicBezTo>
                    <a:pt x="16031" y="7055"/>
                    <a:pt x="16031" y="7055"/>
                    <a:pt x="16031" y="7055"/>
                  </a:cubicBezTo>
                  <a:cubicBezTo>
                    <a:pt x="16031" y="7037"/>
                    <a:pt x="16031" y="7028"/>
                    <a:pt x="16031" y="7010"/>
                  </a:cubicBezTo>
                  <a:cubicBezTo>
                    <a:pt x="16031" y="6992"/>
                    <a:pt x="16031" y="6975"/>
                    <a:pt x="16022" y="6957"/>
                  </a:cubicBezTo>
                  <a:cubicBezTo>
                    <a:pt x="16928" y="6637"/>
                    <a:pt x="16928" y="6637"/>
                    <a:pt x="16928" y="6637"/>
                  </a:cubicBezTo>
                  <a:cubicBezTo>
                    <a:pt x="16973" y="6672"/>
                    <a:pt x="17035" y="6681"/>
                    <a:pt x="17088" y="6681"/>
                  </a:cubicBezTo>
                  <a:cubicBezTo>
                    <a:pt x="17230" y="6681"/>
                    <a:pt x="17355" y="6601"/>
                    <a:pt x="17408" y="6468"/>
                  </a:cubicBezTo>
                  <a:cubicBezTo>
                    <a:pt x="18252" y="6174"/>
                    <a:pt x="18252" y="6174"/>
                    <a:pt x="18252" y="6174"/>
                  </a:cubicBezTo>
                  <a:cubicBezTo>
                    <a:pt x="19273" y="7588"/>
                    <a:pt x="19273" y="7588"/>
                    <a:pt x="19273" y="7588"/>
                  </a:cubicBezTo>
                  <a:cubicBezTo>
                    <a:pt x="19264" y="7588"/>
                    <a:pt x="19264" y="7597"/>
                    <a:pt x="19255" y="7606"/>
                  </a:cubicBezTo>
                  <a:cubicBezTo>
                    <a:pt x="19255" y="7606"/>
                    <a:pt x="19255" y="7606"/>
                    <a:pt x="19255" y="7606"/>
                  </a:cubicBezTo>
                  <a:cubicBezTo>
                    <a:pt x="19166" y="7695"/>
                    <a:pt x="19131" y="7829"/>
                    <a:pt x="19158" y="7953"/>
                  </a:cubicBezTo>
                  <a:close/>
                  <a:moveTo>
                    <a:pt x="4388" y="11022"/>
                  </a:moveTo>
                  <a:cubicBezTo>
                    <a:pt x="4396" y="11049"/>
                    <a:pt x="4423" y="11076"/>
                    <a:pt x="4450" y="11094"/>
                  </a:cubicBezTo>
                  <a:cubicBezTo>
                    <a:pt x="3935" y="12401"/>
                    <a:pt x="3935" y="12401"/>
                    <a:pt x="3935" y="12401"/>
                  </a:cubicBezTo>
                  <a:cubicBezTo>
                    <a:pt x="3917" y="12392"/>
                    <a:pt x="3890" y="12392"/>
                    <a:pt x="3872" y="12392"/>
                  </a:cubicBezTo>
                  <a:cubicBezTo>
                    <a:pt x="3855" y="12392"/>
                    <a:pt x="3846" y="12392"/>
                    <a:pt x="3837" y="12392"/>
                  </a:cubicBezTo>
                  <a:cubicBezTo>
                    <a:pt x="3482" y="10925"/>
                    <a:pt x="3482" y="10925"/>
                    <a:pt x="3482" y="10925"/>
                  </a:cubicBezTo>
                  <a:lnTo>
                    <a:pt x="4388" y="11022"/>
                  </a:lnTo>
                  <a:close/>
                  <a:moveTo>
                    <a:pt x="4503" y="7153"/>
                  </a:moveTo>
                  <a:cubicBezTo>
                    <a:pt x="7496" y="9368"/>
                    <a:pt x="7496" y="9368"/>
                    <a:pt x="7496" y="9368"/>
                  </a:cubicBezTo>
                  <a:cubicBezTo>
                    <a:pt x="7469" y="9412"/>
                    <a:pt x="7461" y="9457"/>
                    <a:pt x="7461" y="9501"/>
                  </a:cubicBezTo>
                  <a:cubicBezTo>
                    <a:pt x="7461" y="9528"/>
                    <a:pt x="7461" y="9555"/>
                    <a:pt x="7469" y="9581"/>
                  </a:cubicBezTo>
                  <a:cubicBezTo>
                    <a:pt x="4681" y="10862"/>
                    <a:pt x="4681" y="10862"/>
                    <a:pt x="4681" y="10862"/>
                  </a:cubicBezTo>
                  <a:cubicBezTo>
                    <a:pt x="4654" y="10818"/>
                    <a:pt x="4610" y="10782"/>
                    <a:pt x="4556" y="10782"/>
                  </a:cubicBezTo>
                  <a:cubicBezTo>
                    <a:pt x="4361" y="7233"/>
                    <a:pt x="4361" y="7233"/>
                    <a:pt x="4361" y="7233"/>
                  </a:cubicBezTo>
                  <a:cubicBezTo>
                    <a:pt x="4414" y="7224"/>
                    <a:pt x="4467" y="7197"/>
                    <a:pt x="4503" y="7153"/>
                  </a:cubicBezTo>
                  <a:close/>
                  <a:moveTo>
                    <a:pt x="10196" y="3897"/>
                  </a:moveTo>
                  <a:cubicBezTo>
                    <a:pt x="10303" y="3897"/>
                    <a:pt x="10400" y="3816"/>
                    <a:pt x="10418" y="3710"/>
                  </a:cubicBezTo>
                  <a:cubicBezTo>
                    <a:pt x="12523" y="3745"/>
                    <a:pt x="12523" y="3745"/>
                    <a:pt x="12523" y="3745"/>
                  </a:cubicBezTo>
                  <a:cubicBezTo>
                    <a:pt x="12523" y="3754"/>
                    <a:pt x="12523" y="3763"/>
                    <a:pt x="12523" y="3763"/>
                  </a:cubicBezTo>
                  <a:cubicBezTo>
                    <a:pt x="10232" y="4493"/>
                    <a:pt x="10232" y="4493"/>
                    <a:pt x="10232" y="4493"/>
                  </a:cubicBezTo>
                  <a:cubicBezTo>
                    <a:pt x="10214" y="4421"/>
                    <a:pt x="10161" y="4359"/>
                    <a:pt x="10098" y="4324"/>
                  </a:cubicBezTo>
                  <a:lnTo>
                    <a:pt x="10196" y="3897"/>
                  </a:lnTo>
                  <a:close/>
                  <a:moveTo>
                    <a:pt x="7594" y="11939"/>
                  </a:moveTo>
                  <a:cubicBezTo>
                    <a:pt x="5968" y="12659"/>
                    <a:pt x="5968" y="12659"/>
                    <a:pt x="5968" y="12659"/>
                  </a:cubicBezTo>
                  <a:cubicBezTo>
                    <a:pt x="5915" y="12570"/>
                    <a:pt x="5826" y="12526"/>
                    <a:pt x="5729" y="12526"/>
                  </a:cubicBezTo>
                  <a:cubicBezTo>
                    <a:pt x="5693" y="12526"/>
                    <a:pt x="5649" y="12535"/>
                    <a:pt x="5613" y="12553"/>
                  </a:cubicBezTo>
                  <a:cubicBezTo>
                    <a:pt x="4645" y="11076"/>
                    <a:pt x="4645" y="11076"/>
                    <a:pt x="4645" y="11076"/>
                  </a:cubicBezTo>
                  <a:cubicBezTo>
                    <a:pt x="4654" y="11067"/>
                    <a:pt x="4672" y="11058"/>
                    <a:pt x="4681" y="11040"/>
                  </a:cubicBezTo>
                  <a:cubicBezTo>
                    <a:pt x="7594" y="11823"/>
                    <a:pt x="7594" y="11823"/>
                    <a:pt x="7594" y="11823"/>
                  </a:cubicBezTo>
                  <a:cubicBezTo>
                    <a:pt x="7594" y="11850"/>
                    <a:pt x="7594" y="11868"/>
                    <a:pt x="7594" y="11885"/>
                  </a:cubicBezTo>
                  <a:cubicBezTo>
                    <a:pt x="7594" y="11903"/>
                    <a:pt x="7594" y="11921"/>
                    <a:pt x="7594" y="11939"/>
                  </a:cubicBezTo>
                  <a:close/>
                  <a:moveTo>
                    <a:pt x="4707" y="10933"/>
                  </a:moveTo>
                  <a:cubicBezTo>
                    <a:pt x="7496" y="9643"/>
                    <a:pt x="7496" y="9643"/>
                    <a:pt x="7496" y="9643"/>
                  </a:cubicBezTo>
                  <a:cubicBezTo>
                    <a:pt x="7549" y="9724"/>
                    <a:pt x="7620" y="9768"/>
                    <a:pt x="7709" y="9777"/>
                  </a:cubicBezTo>
                  <a:cubicBezTo>
                    <a:pt x="7816" y="11618"/>
                    <a:pt x="7816" y="11618"/>
                    <a:pt x="7816" y="11618"/>
                  </a:cubicBezTo>
                  <a:cubicBezTo>
                    <a:pt x="7816" y="11618"/>
                    <a:pt x="7816" y="11618"/>
                    <a:pt x="7816" y="11618"/>
                  </a:cubicBezTo>
                  <a:cubicBezTo>
                    <a:pt x="7727" y="11636"/>
                    <a:pt x="7656" y="11690"/>
                    <a:pt x="7620" y="11761"/>
                  </a:cubicBezTo>
                  <a:cubicBezTo>
                    <a:pt x="4707" y="10978"/>
                    <a:pt x="4707" y="10978"/>
                    <a:pt x="4707" y="10978"/>
                  </a:cubicBezTo>
                  <a:cubicBezTo>
                    <a:pt x="4707" y="10969"/>
                    <a:pt x="4707" y="10960"/>
                    <a:pt x="4707" y="10951"/>
                  </a:cubicBezTo>
                  <a:cubicBezTo>
                    <a:pt x="4707" y="10942"/>
                    <a:pt x="4707" y="10933"/>
                    <a:pt x="4707" y="10933"/>
                  </a:cubicBezTo>
                  <a:close/>
                  <a:moveTo>
                    <a:pt x="14726" y="5907"/>
                  </a:moveTo>
                  <a:cubicBezTo>
                    <a:pt x="10010" y="7330"/>
                    <a:pt x="10010" y="7330"/>
                    <a:pt x="10010" y="7330"/>
                  </a:cubicBezTo>
                  <a:cubicBezTo>
                    <a:pt x="9992" y="7304"/>
                    <a:pt x="9974" y="7268"/>
                    <a:pt x="9938" y="7242"/>
                  </a:cubicBezTo>
                  <a:cubicBezTo>
                    <a:pt x="12647" y="3950"/>
                    <a:pt x="12647" y="3950"/>
                    <a:pt x="12647" y="3950"/>
                  </a:cubicBezTo>
                  <a:cubicBezTo>
                    <a:pt x="12736" y="4012"/>
                    <a:pt x="12869" y="4003"/>
                    <a:pt x="12958" y="3932"/>
                  </a:cubicBezTo>
                  <a:cubicBezTo>
                    <a:pt x="14788" y="5685"/>
                    <a:pt x="14788" y="5685"/>
                    <a:pt x="14788" y="5685"/>
                  </a:cubicBezTo>
                  <a:cubicBezTo>
                    <a:pt x="14743" y="5738"/>
                    <a:pt x="14726" y="5800"/>
                    <a:pt x="14726" y="5863"/>
                  </a:cubicBezTo>
                  <a:cubicBezTo>
                    <a:pt x="14726" y="5880"/>
                    <a:pt x="14726" y="5889"/>
                    <a:pt x="14726" y="5907"/>
                  </a:cubicBezTo>
                  <a:close/>
                  <a:moveTo>
                    <a:pt x="7967" y="9626"/>
                  </a:moveTo>
                  <a:cubicBezTo>
                    <a:pt x="9557" y="10213"/>
                    <a:pt x="9557" y="10213"/>
                    <a:pt x="9557" y="10213"/>
                  </a:cubicBezTo>
                  <a:cubicBezTo>
                    <a:pt x="11821" y="11049"/>
                    <a:pt x="11821" y="11049"/>
                    <a:pt x="11821" y="11049"/>
                  </a:cubicBezTo>
                  <a:cubicBezTo>
                    <a:pt x="11813" y="11067"/>
                    <a:pt x="11813" y="11094"/>
                    <a:pt x="11804" y="11120"/>
                  </a:cubicBezTo>
                  <a:cubicBezTo>
                    <a:pt x="8109" y="11779"/>
                    <a:pt x="8109" y="11779"/>
                    <a:pt x="8109" y="11779"/>
                  </a:cubicBezTo>
                  <a:cubicBezTo>
                    <a:pt x="8073" y="11690"/>
                    <a:pt x="7985" y="11618"/>
                    <a:pt x="7878" y="11610"/>
                  </a:cubicBezTo>
                  <a:cubicBezTo>
                    <a:pt x="7780" y="9768"/>
                    <a:pt x="7780" y="9768"/>
                    <a:pt x="7780" y="9768"/>
                  </a:cubicBezTo>
                  <a:cubicBezTo>
                    <a:pt x="7860" y="9750"/>
                    <a:pt x="7931" y="9706"/>
                    <a:pt x="7967" y="9626"/>
                  </a:cubicBezTo>
                  <a:close/>
                  <a:moveTo>
                    <a:pt x="13313" y="9261"/>
                  </a:moveTo>
                  <a:cubicBezTo>
                    <a:pt x="12186" y="10889"/>
                    <a:pt x="12186" y="10889"/>
                    <a:pt x="12186" y="10889"/>
                  </a:cubicBezTo>
                  <a:cubicBezTo>
                    <a:pt x="12150" y="10880"/>
                    <a:pt x="12114" y="10871"/>
                    <a:pt x="12079" y="10871"/>
                  </a:cubicBezTo>
                  <a:cubicBezTo>
                    <a:pt x="12043" y="10871"/>
                    <a:pt x="12008" y="10871"/>
                    <a:pt x="11981" y="10889"/>
                  </a:cubicBezTo>
                  <a:cubicBezTo>
                    <a:pt x="9912" y="7686"/>
                    <a:pt x="9912" y="7686"/>
                    <a:pt x="9912" y="7686"/>
                  </a:cubicBezTo>
                  <a:cubicBezTo>
                    <a:pt x="9947" y="7669"/>
                    <a:pt x="9974" y="7642"/>
                    <a:pt x="9992" y="7606"/>
                  </a:cubicBezTo>
                  <a:cubicBezTo>
                    <a:pt x="13216" y="8976"/>
                    <a:pt x="13216" y="8976"/>
                    <a:pt x="13216" y="8976"/>
                  </a:cubicBezTo>
                  <a:cubicBezTo>
                    <a:pt x="13234" y="8985"/>
                    <a:pt x="13234" y="8985"/>
                    <a:pt x="13234" y="8985"/>
                  </a:cubicBezTo>
                  <a:cubicBezTo>
                    <a:pt x="13234" y="9012"/>
                    <a:pt x="13225" y="9030"/>
                    <a:pt x="13225" y="9056"/>
                  </a:cubicBezTo>
                  <a:cubicBezTo>
                    <a:pt x="13225" y="9136"/>
                    <a:pt x="13260" y="9208"/>
                    <a:pt x="13313" y="9261"/>
                  </a:cubicBezTo>
                  <a:close/>
                  <a:moveTo>
                    <a:pt x="9850" y="7713"/>
                  </a:moveTo>
                  <a:cubicBezTo>
                    <a:pt x="11919" y="10925"/>
                    <a:pt x="11919" y="10925"/>
                    <a:pt x="11919" y="10925"/>
                  </a:cubicBezTo>
                  <a:cubicBezTo>
                    <a:pt x="11892" y="10942"/>
                    <a:pt x="11875" y="10960"/>
                    <a:pt x="11857" y="10987"/>
                  </a:cubicBezTo>
                  <a:cubicBezTo>
                    <a:pt x="7993" y="9563"/>
                    <a:pt x="7993" y="9563"/>
                    <a:pt x="7993" y="9563"/>
                  </a:cubicBezTo>
                  <a:cubicBezTo>
                    <a:pt x="7993" y="9546"/>
                    <a:pt x="8002" y="9519"/>
                    <a:pt x="8002" y="9501"/>
                  </a:cubicBezTo>
                  <a:cubicBezTo>
                    <a:pt x="8002" y="9439"/>
                    <a:pt x="7976" y="9386"/>
                    <a:pt x="7940" y="9332"/>
                  </a:cubicBezTo>
                  <a:cubicBezTo>
                    <a:pt x="9583" y="7651"/>
                    <a:pt x="9583" y="7651"/>
                    <a:pt x="9583" y="7651"/>
                  </a:cubicBezTo>
                  <a:cubicBezTo>
                    <a:pt x="9654" y="7722"/>
                    <a:pt x="9752" y="7749"/>
                    <a:pt x="9850" y="7713"/>
                  </a:cubicBezTo>
                  <a:close/>
                  <a:moveTo>
                    <a:pt x="14513" y="12250"/>
                  </a:moveTo>
                  <a:cubicBezTo>
                    <a:pt x="14024" y="12010"/>
                    <a:pt x="14024" y="12010"/>
                    <a:pt x="14024" y="12010"/>
                  </a:cubicBezTo>
                  <a:cubicBezTo>
                    <a:pt x="12345" y="11200"/>
                    <a:pt x="12345" y="11200"/>
                    <a:pt x="12345" y="11200"/>
                  </a:cubicBezTo>
                  <a:cubicBezTo>
                    <a:pt x="12345" y="11174"/>
                    <a:pt x="12345" y="11156"/>
                    <a:pt x="12345" y="11138"/>
                  </a:cubicBezTo>
                  <a:cubicBezTo>
                    <a:pt x="12345" y="11058"/>
                    <a:pt x="12310" y="10978"/>
                    <a:pt x="12248" y="10925"/>
                  </a:cubicBezTo>
                  <a:cubicBezTo>
                    <a:pt x="13376" y="9297"/>
                    <a:pt x="13376" y="9297"/>
                    <a:pt x="13376" y="9297"/>
                  </a:cubicBezTo>
                  <a:cubicBezTo>
                    <a:pt x="13429" y="9323"/>
                    <a:pt x="13482" y="9332"/>
                    <a:pt x="13536" y="9323"/>
                  </a:cubicBezTo>
                  <a:cubicBezTo>
                    <a:pt x="14601" y="12170"/>
                    <a:pt x="14601" y="12170"/>
                    <a:pt x="14601" y="12170"/>
                  </a:cubicBezTo>
                  <a:cubicBezTo>
                    <a:pt x="14566" y="12188"/>
                    <a:pt x="14539" y="12214"/>
                    <a:pt x="14513" y="12250"/>
                  </a:cubicBezTo>
                  <a:close/>
                  <a:moveTo>
                    <a:pt x="9885" y="7206"/>
                  </a:moveTo>
                  <a:cubicBezTo>
                    <a:pt x="9850" y="7197"/>
                    <a:pt x="9823" y="7188"/>
                    <a:pt x="9788" y="7188"/>
                  </a:cubicBezTo>
                  <a:cubicBezTo>
                    <a:pt x="10010" y="4831"/>
                    <a:pt x="10010" y="4831"/>
                    <a:pt x="10010" y="4831"/>
                  </a:cubicBezTo>
                  <a:cubicBezTo>
                    <a:pt x="10143" y="4813"/>
                    <a:pt x="10240" y="4697"/>
                    <a:pt x="10240" y="4564"/>
                  </a:cubicBezTo>
                  <a:cubicBezTo>
                    <a:pt x="12541" y="3834"/>
                    <a:pt x="12541" y="3834"/>
                    <a:pt x="12541" y="3834"/>
                  </a:cubicBezTo>
                  <a:cubicBezTo>
                    <a:pt x="12559" y="3861"/>
                    <a:pt x="12567" y="3879"/>
                    <a:pt x="12594" y="3905"/>
                  </a:cubicBezTo>
                  <a:lnTo>
                    <a:pt x="9885" y="7206"/>
                  </a:lnTo>
                  <a:close/>
                  <a:moveTo>
                    <a:pt x="11963" y="11387"/>
                  </a:moveTo>
                  <a:cubicBezTo>
                    <a:pt x="11999" y="11405"/>
                    <a:pt x="12035" y="11414"/>
                    <a:pt x="12079" y="11414"/>
                  </a:cubicBezTo>
                  <a:cubicBezTo>
                    <a:pt x="12186" y="11414"/>
                    <a:pt x="12274" y="11352"/>
                    <a:pt x="12319" y="11263"/>
                  </a:cubicBezTo>
                  <a:cubicBezTo>
                    <a:pt x="14486" y="12312"/>
                    <a:pt x="14486" y="12312"/>
                    <a:pt x="14486" y="12312"/>
                  </a:cubicBezTo>
                  <a:cubicBezTo>
                    <a:pt x="14477" y="12339"/>
                    <a:pt x="14468" y="12366"/>
                    <a:pt x="14468" y="12392"/>
                  </a:cubicBezTo>
                  <a:cubicBezTo>
                    <a:pt x="14468" y="12428"/>
                    <a:pt x="14477" y="12464"/>
                    <a:pt x="14495" y="12499"/>
                  </a:cubicBezTo>
                  <a:cubicBezTo>
                    <a:pt x="12257" y="13780"/>
                    <a:pt x="12257" y="13780"/>
                    <a:pt x="12257" y="13780"/>
                  </a:cubicBezTo>
                  <a:cubicBezTo>
                    <a:pt x="9983" y="15079"/>
                    <a:pt x="9983" y="15079"/>
                    <a:pt x="9983" y="15079"/>
                  </a:cubicBezTo>
                  <a:cubicBezTo>
                    <a:pt x="9974" y="15061"/>
                    <a:pt x="9956" y="15043"/>
                    <a:pt x="9930" y="15026"/>
                  </a:cubicBezTo>
                  <a:lnTo>
                    <a:pt x="11963" y="11387"/>
                  </a:lnTo>
                  <a:close/>
                  <a:moveTo>
                    <a:pt x="14743" y="12126"/>
                  </a:moveTo>
                  <a:cubicBezTo>
                    <a:pt x="14717" y="12126"/>
                    <a:pt x="14699" y="12126"/>
                    <a:pt x="14681" y="12134"/>
                  </a:cubicBezTo>
                  <a:cubicBezTo>
                    <a:pt x="13624" y="9297"/>
                    <a:pt x="13624" y="9297"/>
                    <a:pt x="13624" y="9297"/>
                  </a:cubicBezTo>
                  <a:cubicBezTo>
                    <a:pt x="13687" y="9270"/>
                    <a:pt x="13731" y="9216"/>
                    <a:pt x="13749" y="9154"/>
                  </a:cubicBezTo>
                  <a:cubicBezTo>
                    <a:pt x="17221" y="9884"/>
                    <a:pt x="17221" y="9884"/>
                    <a:pt x="17221" y="9884"/>
                  </a:cubicBezTo>
                  <a:cubicBezTo>
                    <a:pt x="17221" y="9893"/>
                    <a:pt x="17221" y="9901"/>
                    <a:pt x="17221" y="9901"/>
                  </a:cubicBezTo>
                  <a:cubicBezTo>
                    <a:pt x="17221" y="9955"/>
                    <a:pt x="17230" y="9999"/>
                    <a:pt x="17266" y="10044"/>
                  </a:cubicBezTo>
                  <a:cubicBezTo>
                    <a:pt x="14903" y="12179"/>
                    <a:pt x="14903" y="12179"/>
                    <a:pt x="14903" y="12179"/>
                  </a:cubicBezTo>
                  <a:cubicBezTo>
                    <a:pt x="14859" y="12143"/>
                    <a:pt x="14797" y="12126"/>
                    <a:pt x="14743" y="12126"/>
                  </a:cubicBezTo>
                  <a:close/>
                  <a:moveTo>
                    <a:pt x="13580" y="8798"/>
                  </a:moveTo>
                  <a:cubicBezTo>
                    <a:pt x="13456" y="8754"/>
                    <a:pt x="13322" y="8816"/>
                    <a:pt x="13260" y="8923"/>
                  </a:cubicBezTo>
                  <a:cubicBezTo>
                    <a:pt x="10027" y="7544"/>
                    <a:pt x="10027" y="7544"/>
                    <a:pt x="10027" y="7544"/>
                  </a:cubicBezTo>
                  <a:cubicBezTo>
                    <a:pt x="10036" y="7517"/>
                    <a:pt x="10045" y="7491"/>
                    <a:pt x="10045" y="7455"/>
                  </a:cubicBezTo>
                  <a:cubicBezTo>
                    <a:pt x="10045" y="7437"/>
                    <a:pt x="10036" y="7411"/>
                    <a:pt x="10036" y="7402"/>
                  </a:cubicBezTo>
                  <a:cubicBezTo>
                    <a:pt x="14743" y="5969"/>
                    <a:pt x="14743" y="5969"/>
                    <a:pt x="14743" y="5969"/>
                  </a:cubicBezTo>
                  <a:cubicBezTo>
                    <a:pt x="14770" y="6023"/>
                    <a:pt x="14806" y="6067"/>
                    <a:pt x="14859" y="6094"/>
                  </a:cubicBezTo>
                  <a:lnTo>
                    <a:pt x="13580" y="8798"/>
                  </a:lnTo>
                  <a:close/>
                  <a:moveTo>
                    <a:pt x="7203" y="6272"/>
                  </a:moveTo>
                  <a:cubicBezTo>
                    <a:pt x="9512" y="7384"/>
                    <a:pt x="9512" y="7384"/>
                    <a:pt x="9512" y="7384"/>
                  </a:cubicBezTo>
                  <a:cubicBezTo>
                    <a:pt x="9503" y="7411"/>
                    <a:pt x="9503" y="7437"/>
                    <a:pt x="9503" y="7455"/>
                  </a:cubicBezTo>
                  <a:cubicBezTo>
                    <a:pt x="9503" y="7508"/>
                    <a:pt x="9512" y="7553"/>
                    <a:pt x="9539" y="7597"/>
                  </a:cubicBezTo>
                  <a:cubicBezTo>
                    <a:pt x="7896" y="9288"/>
                    <a:pt x="7896" y="9288"/>
                    <a:pt x="7896" y="9288"/>
                  </a:cubicBezTo>
                  <a:cubicBezTo>
                    <a:pt x="7842" y="9252"/>
                    <a:pt x="7789" y="9234"/>
                    <a:pt x="7727" y="9234"/>
                  </a:cubicBezTo>
                  <a:cubicBezTo>
                    <a:pt x="7718" y="9234"/>
                    <a:pt x="7709" y="9234"/>
                    <a:pt x="7700" y="9234"/>
                  </a:cubicBezTo>
                  <a:cubicBezTo>
                    <a:pt x="7070" y="6379"/>
                    <a:pt x="7070" y="6379"/>
                    <a:pt x="7070" y="6379"/>
                  </a:cubicBezTo>
                  <a:cubicBezTo>
                    <a:pt x="7123" y="6361"/>
                    <a:pt x="7167" y="6316"/>
                    <a:pt x="7203" y="6272"/>
                  </a:cubicBezTo>
                  <a:close/>
                  <a:moveTo>
                    <a:pt x="3997" y="12428"/>
                  </a:moveTo>
                  <a:cubicBezTo>
                    <a:pt x="4512" y="11120"/>
                    <a:pt x="4512" y="11120"/>
                    <a:pt x="4512" y="11120"/>
                  </a:cubicBezTo>
                  <a:cubicBezTo>
                    <a:pt x="4538" y="11120"/>
                    <a:pt x="4565" y="11120"/>
                    <a:pt x="4583" y="11111"/>
                  </a:cubicBezTo>
                  <a:cubicBezTo>
                    <a:pt x="5507" y="12517"/>
                    <a:pt x="5507" y="12517"/>
                    <a:pt x="5507" y="12517"/>
                  </a:cubicBezTo>
                  <a:cubicBezTo>
                    <a:pt x="5560" y="12588"/>
                    <a:pt x="5560" y="12588"/>
                    <a:pt x="5560" y="12588"/>
                  </a:cubicBezTo>
                  <a:cubicBezTo>
                    <a:pt x="5507" y="12633"/>
                    <a:pt x="5480" y="12686"/>
                    <a:pt x="5471" y="12739"/>
                  </a:cubicBezTo>
                  <a:cubicBezTo>
                    <a:pt x="4139" y="12650"/>
                    <a:pt x="4139" y="12650"/>
                    <a:pt x="4139" y="12650"/>
                  </a:cubicBezTo>
                  <a:cubicBezTo>
                    <a:pt x="4130" y="12553"/>
                    <a:pt x="4077" y="12472"/>
                    <a:pt x="3997" y="12428"/>
                  </a:cubicBezTo>
                  <a:close/>
                  <a:moveTo>
                    <a:pt x="8136" y="11885"/>
                  </a:moveTo>
                  <a:cubicBezTo>
                    <a:pt x="8136" y="11868"/>
                    <a:pt x="8136" y="11859"/>
                    <a:pt x="8136" y="11850"/>
                  </a:cubicBezTo>
                  <a:cubicBezTo>
                    <a:pt x="11813" y="11191"/>
                    <a:pt x="11813" y="11191"/>
                    <a:pt x="11813" y="11191"/>
                  </a:cubicBezTo>
                  <a:cubicBezTo>
                    <a:pt x="11821" y="11254"/>
                    <a:pt x="11857" y="11307"/>
                    <a:pt x="11901" y="11352"/>
                  </a:cubicBezTo>
                  <a:cubicBezTo>
                    <a:pt x="9876" y="14990"/>
                    <a:pt x="9876" y="14990"/>
                    <a:pt x="9876" y="14990"/>
                  </a:cubicBezTo>
                  <a:cubicBezTo>
                    <a:pt x="9805" y="14963"/>
                    <a:pt x="9734" y="14963"/>
                    <a:pt x="9672" y="14990"/>
                  </a:cubicBezTo>
                  <a:cubicBezTo>
                    <a:pt x="8029" y="12099"/>
                    <a:pt x="8029" y="12099"/>
                    <a:pt x="8029" y="12099"/>
                  </a:cubicBezTo>
                  <a:cubicBezTo>
                    <a:pt x="8100" y="12045"/>
                    <a:pt x="8136" y="11965"/>
                    <a:pt x="8136" y="11885"/>
                  </a:cubicBezTo>
                  <a:close/>
                  <a:moveTo>
                    <a:pt x="17239" y="9813"/>
                  </a:moveTo>
                  <a:cubicBezTo>
                    <a:pt x="13766" y="9083"/>
                    <a:pt x="13766" y="9083"/>
                    <a:pt x="13766" y="9083"/>
                  </a:cubicBezTo>
                  <a:cubicBezTo>
                    <a:pt x="13766" y="9074"/>
                    <a:pt x="13766" y="9065"/>
                    <a:pt x="13766" y="9056"/>
                  </a:cubicBezTo>
                  <a:cubicBezTo>
                    <a:pt x="13766" y="9003"/>
                    <a:pt x="13749" y="8950"/>
                    <a:pt x="13722" y="8905"/>
                  </a:cubicBezTo>
                  <a:cubicBezTo>
                    <a:pt x="15587" y="7215"/>
                    <a:pt x="15587" y="7215"/>
                    <a:pt x="15587" y="7215"/>
                  </a:cubicBezTo>
                  <a:cubicBezTo>
                    <a:pt x="15658" y="7286"/>
                    <a:pt x="15774" y="7304"/>
                    <a:pt x="15871" y="7259"/>
                  </a:cubicBezTo>
                  <a:cubicBezTo>
                    <a:pt x="17328" y="9688"/>
                    <a:pt x="17328" y="9688"/>
                    <a:pt x="17328" y="9688"/>
                  </a:cubicBezTo>
                  <a:cubicBezTo>
                    <a:pt x="17284" y="9724"/>
                    <a:pt x="17257" y="9768"/>
                    <a:pt x="17239" y="9813"/>
                  </a:cubicBezTo>
                  <a:close/>
                  <a:moveTo>
                    <a:pt x="9938" y="4831"/>
                  </a:moveTo>
                  <a:cubicBezTo>
                    <a:pt x="9716" y="7188"/>
                    <a:pt x="9716" y="7188"/>
                    <a:pt x="9716" y="7188"/>
                  </a:cubicBezTo>
                  <a:cubicBezTo>
                    <a:pt x="9637" y="7206"/>
                    <a:pt x="9574" y="7250"/>
                    <a:pt x="9530" y="7322"/>
                  </a:cubicBezTo>
                  <a:cubicBezTo>
                    <a:pt x="7230" y="6210"/>
                    <a:pt x="7230" y="6210"/>
                    <a:pt x="7230" y="6210"/>
                  </a:cubicBezTo>
                  <a:cubicBezTo>
                    <a:pt x="7238" y="6183"/>
                    <a:pt x="7247" y="6147"/>
                    <a:pt x="7247" y="6121"/>
                  </a:cubicBezTo>
                  <a:cubicBezTo>
                    <a:pt x="7247" y="6094"/>
                    <a:pt x="7238" y="6058"/>
                    <a:pt x="7230" y="6032"/>
                  </a:cubicBezTo>
                  <a:cubicBezTo>
                    <a:pt x="9779" y="4751"/>
                    <a:pt x="9779" y="4751"/>
                    <a:pt x="9779" y="4751"/>
                  </a:cubicBezTo>
                  <a:cubicBezTo>
                    <a:pt x="9823" y="4795"/>
                    <a:pt x="9876" y="4822"/>
                    <a:pt x="9938" y="4831"/>
                  </a:cubicBezTo>
                  <a:close/>
                  <a:moveTo>
                    <a:pt x="2851" y="10862"/>
                  </a:moveTo>
                  <a:cubicBezTo>
                    <a:pt x="3411" y="10916"/>
                    <a:pt x="3411" y="10916"/>
                    <a:pt x="3411" y="10916"/>
                  </a:cubicBezTo>
                  <a:cubicBezTo>
                    <a:pt x="3775" y="12410"/>
                    <a:pt x="3775" y="12410"/>
                    <a:pt x="3775" y="12410"/>
                  </a:cubicBezTo>
                  <a:cubicBezTo>
                    <a:pt x="3766" y="12410"/>
                    <a:pt x="3757" y="12419"/>
                    <a:pt x="3739" y="12419"/>
                  </a:cubicBezTo>
                  <a:cubicBezTo>
                    <a:pt x="2718" y="11005"/>
                    <a:pt x="2718" y="11005"/>
                    <a:pt x="2718" y="11005"/>
                  </a:cubicBezTo>
                  <a:cubicBezTo>
                    <a:pt x="2780" y="10969"/>
                    <a:pt x="2824" y="10916"/>
                    <a:pt x="2851" y="10862"/>
                  </a:cubicBezTo>
                  <a:close/>
                  <a:moveTo>
                    <a:pt x="15489" y="7010"/>
                  </a:moveTo>
                  <a:cubicBezTo>
                    <a:pt x="15489" y="7064"/>
                    <a:pt x="15507" y="7117"/>
                    <a:pt x="15543" y="7161"/>
                  </a:cubicBezTo>
                  <a:cubicBezTo>
                    <a:pt x="13678" y="8852"/>
                    <a:pt x="13678" y="8852"/>
                    <a:pt x="13678" y="8852"/>
                  </a:cubicBezTo>
                  <a:cubicBezTo>
                    <a:pt x="13669" y="8843"/>
                    <a:pt x="13651" y="8834"/>
                    <a:pt x="13642" y="8825"/>
                  </a:cubicBezTo>
                  <a:cubicBezTo>
                    <a:pt x="14921" y="6121"/>
                    <a:pt x="14921" y="6121"/>
                    <a:pt x="14921" y="6121"/>
                  </a:cubicBezTo>
                  <a:cubicBezTo>
                    <a:pt x="14992" y="6147"/>
                    <a:pt x="15063" y="6138"/>
                    <a:pt x="15125" y="6103"/>
                  </a:cubicBezTo>
                  <a:cubicBezTo>
                    <a:pt x="15587" y="6806"/>
                    <a:pt x="15587" y="6806"/>
                    <a:pt x="15587" y="6806"/>
                  </a:cubicBezTo>
                  <a:cubicBezTo>
                    <a:pt x="15525" y="6859"/>
                    <a:pt x="15489" y="6930"/>
                    <a:pt x="15489" y="7010"/>
                  </a:cubicBezTo>
                  <a:close/>
                  <a:moveTo>
                    <a:pt x="14841" y="5640"/>
                  </a:moveTo>
                  <a:cubicBezTo>
                    <a:pt x="13003" y="3879"/>
                    <a:pt x="13003" y="3879"/>
                    <a:pt x="13003" y="3879"/>
                  </a:cubicBezTo>
                  <a:cubicBezTo>
                    <a:pt x="13038" y="3834"/>
                    <a:pt x="13056" y="3772"/>
                    <a:pt x="13056" y="3719"/>
                  </a:cubicBezTo>
                  <a:cubicBezTo>
                    <a:pt x="13056" y="3710"/>
                    <a:pt x="13056" y="3692"/>
                    <a:pt x="13056" y="3683"/>
                  </a:cubicBezTo>
                  <a:cubicBezTo>
                    <a:pt x="13074" y="3683"/>
                    <a:pt x="13074" y="3683"/>
                    <a:pt x="13074" y="3683"/>
                  </a:cubicBezTo>
                  <a:cubicBezTo>
                    <a:pt x="13136" y="3772"/>
                    <a:pt x="13242" y="3825"/>
                    <a:pt x="13358" y="3825"/>
                  </a:cubicBezTo>
                  <a:cubicBezTo>
                    <a:pt x="13420" y="3825"/>
                    <a:pt x="13482" y="3808"/>
                    <a:pt x="13544" y="3772"/>
                  </a:cubicBezTo>
                  <a:cubicBezTo>
                    <a:pt x="13615" y="3816"/>
                    <a:pt x="13713" y="3825"/>
                    <a:pt x="13802" y="3781"/>
                  </a:cubicBezTo>
                  <a:cubicBezTo>
                    <a:pt x="14850" y="5640"/>
                    <a:pt x="14850" y="5640"/>
                    <a:pt x="14850" y="5640"/>
                  </a:cubicBezTo>
                  <a:cubicBezTo>
                    <a:pt x="14841" y="5640"/>
                    <a:pt x="14841" y="5640"/>
                    <a:pt x="14841" y="5640"/>
                  </a:cubicBezTo>
                  <a:close/>
                  <a:moveTo>
                    <a:pt x="13012" y="3478"/>
                  </a:moveTo>
                  <a:cubicBezTo>
                    <a:pt x="13012" y="3514"/>
                    <a:pt x="13012" y="3550"/>
                    <a:pt x="13020" y="3585"/>
                  </a:cubicBezTo>
                  <a:cubicBezTo>
                    <a:pt x="12976" y="3496"/>
                    <a:pt x="12887" y="3443"/>
                    <a:pt x="12789" y="3443"/>
                  </a:cubicBezTo>
                  <a:cubicBezTo>
                    <a:pt x="12736" y="3443"/>
                    <a:pt x="12692" y="3461"/>
                    <a:pt x="12647" y="3487"/>
                  </a:cubicBezTo>
                  <a:cubicBezTo>
                    <a:pt x="11697" y="2260"/>
                    <a:pt x="11697" y="2260"/>
                    <a:pt x="11697" y="2260"/>
                  </a:cubicBezTo>
                  <a:cubicBezTo>
                    <a:pt x="11697" y="2260"/>
                    <a:pt x="11706" y="2251"/>
                    <a:pt x="11706" y="2251"/>
                  </a:cubicBezTo>
                  <a:cubicBezTo>
                    <a:pt x="13154" y="3194"/>
                    <a:pt x="13154" y="3194"/>
                    <a:pt x="13154" y="3194"/>
                  </a:cubicBezTo>
                  <a:cubicBezTo>
                    <a:pt x="13065" y="3265"/>
                    <a:pt x="13012" y="3372"/>
                    <a:pt x="13012" y="3478"/>
                  </a:cubicBezTo>
                  <a:close/>
                  <a:moveTo>
                    <a:pt x="11644" y="2304"/>
                  </a:moveTo>
                  <a:cubicBezTo>
                    <a:pt x="12594" y="3523"/>
                    <a:pt x="12594" y="3523"/>
                    <a:pt x="12594" y="3523"/>
                  </a:cubicBezTo>
                  <a:cubicBezTo>
                    <a:pt x="12559" y="3567"/>
                    <a:pt x="12532" y="3621"/>
                    <a:pt x="12523" y="3683"/>
                  </a:cubicBezTo>
                  <a:cubicBezTo>
                    <a:pt x="10427" y="3639"/>
                    <a:pt x="10427" y="3639"/>
                    <a:pt x="10427" y="3639"/>
                  </a:cubicBezTo>
                  <a:cubicBezTo>
                    <a:pt x="10427" y="3603"/>
                    <a:pt x="10409" y="3558"/>
                    <a:pt x="10383" y="3523"/>
                  </a:cubicBezTo>
                  <a:cubicBezTo>
                    <a:pt x="11360" y="2304"/>
                    <a:pt x="11360" y="2304"/>
                    <a:pt x="11360" y="2304"/>
                  </a:cubicBezTo>
                  <a:cubicBezTo>
                    <a:pt x="11439" y="2357"/>
                    <a:pt x="11555" y="2357"/>
                    <a:pt x="11644" y="2304"/>
                  </a:cubicBezTo>
                  <a:close/>
                  <a:moveTo>
                    <a:pt x="3135" y="8434"/>
                  </a:moveTo>
                  <a:cubicBezTo>
                    <a:pt x="3135" y="8371"/>
                    <a:pt x="3109" y="8309"/>
                    <a:pt x="3064" y="8265"/>
                  </a:cubicBezTo>
                  <a:cubicBezTo>
                    <a:pt x="4148" y="7179"/>
                    <a:pt x="4148" y="7179"/>
                    <a:pt x="4148" y="7179"/>
                  </a:cubicBezTo>
                  <a:cubicBezTo>
                    <a:pt x="4192" y="7215"/>
                    <a:pt x="4237" y="7233"/>
                    <a:pt x="4290" y="7242"/>
                  </a:cubicBezTo>
                  <a:cubicBezTo>
                    <a:pt x="4485" y="10782"/>
                    <a:pt x="4485" y="10782"/>
                    <a:pt x="4485" y="10782"/>
                  </a:cubicBezTo>
                  <a:cubicBezTo>
                    <a:pt x="4476" y="10791"/>
                    <a:pt x="4467" y="10791"/>
                    <a:pt x="4459" y="10800"/>
                  </a:cubicBezTo>
                  <a:cubicBezTo>
                    <a:pt x="3029" y="8647"/>
                    <a:pt x="3029" y="8647"/>
                    <a:pt x="3029" y="8647"/>
                  </a:cubicBezTo>
                  <a:cubicBezTo>
                    <a:pt x="3091" y="8594"/>
                    <a:pt x="3135" y="8514"/>
                    <a:pt x="3135" y="8434"/>
                  </a:cubicBezTo>
                  <a:close/>
                  <a:moveTo>
                    <a:pt x="4370" y="10951"/>
                  </a:moveTo>
                  <a:cubicBezTo>
                    <a:pt x="4370" y="10951"/>
                    <a:pt x="4370" y="10951"/>
                    <a:pt x="4370" y="10951"/>
                  </a:cubicBezTo>
                  <a:cubicBezTo>
                    <a:pt x="3464" y="10853"/>
                    <a:pt x="3464" y="10853"/>
                    <a:pt x="3464" y="10853"/>
                  </a:cubicBezTo>
                  <a:cubicBezTo>
                    <a:pt x="2940" y="8692"/>
                    <a:pt x="2940" y="8692"/>
                    <a:pt x="2940" y="8692"/>
                  </a:cubicBezTo>
                  <a:cubicBezTo>
                    <a:pt x="2958" y="8692"/>
                    <a:pt x="2966" y="8683"/>
                    <a:pt x="2975" y="8683"/>
                  </a:cubicBezTo>
                  <a:cubicBezTo>
                    <a:pt x="4405" y="10844"/>
                    <a:pt x="4405" y="10844"/>
                    <a:pt x="4405" y="10844"/>
                  </a:cubicBezTo>
                  <a:cubicBezTo>
                    <a:pt x="4379" y="10871"/>
                    <a:pt x="4370" y="10907"/>
                    <a:pt x="4370" y="10951"/>
                  </a:cubicBezTo>
                  <a:close/>
                  <a:moveTo>
                    <a:pt x="2878" y="10791"/>
                  </a:moveTo>
                  <a:cubicBezTo>
                    <a:pt x="2887" y="10764"/>
                    <a:pt x="2887" y="10738"/>
                    <a:pt x="2887" y="10711"/>
                  </a:cubicBezTo>
                  <a:cubicBezTo>
                    <a:pt x="2887" y="10551"/>
                    <a:pt x="2780" y="10409"/>
                    <a:pt x="2629" y="10373"/>
                  </a:cubicBezTo>
                  <a:cubicBezTo>
                    <a:pt x="2869" y="8709"/>
                    <a:pt x="2869" y="8709"/>
                    <a:pt x="2869" y="8709"/>
                  </a:cubicBezTo>
                  <a:cubicBezTo>
                    <a:pt x="2869" y="8709"/>
                    <a:pt x="2878" y="8709"/>
                    <a:pt x="2878" y="8709"/>
                  </a:cubicBezTo>
                  <a:cubicBezTo>
                    <a:pt x="3393" y="10844"/>
                    <a:pt x="3393" y="10844"/>
                    <a:pt x="3393" y="10844"/>
                  </a:cubicBezTo>
                  <a:lnTo>
                    <a:pt x="2878" y="10791"/>
                  </a:lnTo>
                  <a:close/>
                  <a:moveTo>
                    <a:pt x="4130" y="12713"/>
                  </a:moveTo>
                  <a:cubicBezTo>
                    <a:pt x="5462" y="12811"/>
                    <a:pt x="5462" y="12811"/>
                    <a:pt x="5462" y="12811"/>
                  </a:cubicBezTo>
                  <a:cubicBezTo>
                    <a:pt x="5471" y="12953"/>
                    <a:pt x="5587" y="13069"/>
                    <a:pt x="5729" y="13069"/>
                  </a:cubicBezTo>
                  <a:cubicBezTo>
                    <a:pt x="5746" y="13069"/>
                    <a:pt x="5764" y="13069"/>
                    <a:pt x="5782" y="13060"/>
                  </a:cubicBezTo>
                  <a:cubicBezTo>
                    <a:pt x="6510" y="15399"/>
                    <a:pt x="6510" y="15399"/>
                    <a:pt x="6510" y="15399"/>
                  </a:cubicBezTo>
                  <a:cubicBezTo>
                    <a:pt x="6492" y="15408"/>
                    <a:pt x="6475" y="15417"/>
                    <a:pt x="6466" y="15426"/>
                  </a:cubicBezTo>
                  <a:cubicBezTo>
                    <a:pt x="4077" y="12837"/>
                    <a:pt x="4077" y="12837"/>
                    <a:pt x="4077" y="12837"/>
                  </a:cubicBezTo>
                  <a:cubicBezTo>
                    <a:pt x="4103" y="12802"/>
                    <a:pt x="4121" y="12757"/>
                    <a:pt x="4130" y="12713"/>
                  </a:cubicBezTo>
                  <a:close/>
                  <a:moveTo>
                    <a:pt x="6004" y="12793"/>
                  </a:moveTo>
                  <a:cubicBezTo>
                    <a:pt x="6004" y="12775"/>
                    <a:pt x="5995" y="12748"/>
                    <a:pt x="5995" y="12722"/>
                  </a:cubicBezTo>
                  <a:cubicBezTo>
                    <a:pt x="7620" y="12001"/>
                    <a:pt x="7620" y="12001"/>
                    <a:pt x="7620" y="12001"/>
                  </a:cubicBezTo>
                  <a:cubicBezTo>
                    <a:pt x="7647" y="12054"/>
                    <a:pt x="7691" y="12099"/>
                    <a:pt x="7736" y="12126"/>
                  </a:cubicBezTo>
                  <a:cubicBezTo>
                    <a:pt x="6670" y="15382"/>
                    <a:pt x="6670" y="15382"/>
                    <a:pt x="6670" y="15382"/>
                  </a:cubicBezTo>
                  <a:cubicBezTo>
                    <a:pt x="6652" y="15373"/>
                    <a:pt x="6635" y="15373"/>
                    <a:pt x="6617" y="15373"/>
                  </a:cubicBezTo>
                  <a:cubicBezTo>
                    <a:pt x="6608" y="15373"/>
                    <a:pt x="6590" y="15373"/>
                    <a:pt x="6572" y="15373"/>
                  </a:cubicBezTo>
                  <a:cubicBezTo>
                    <a:pt x="5844" y="13042"/>
                    <a:pt x="5844" y="13042"/>
                    <a:pt x="5844" y="13042"/>
                  </a:cubicBezTo>
                  <a:cubicBezTo>
                    <a:pt x="5942" y="12997"/>
                    <a:pt x="6004" y="12900"/>
                    <a:pt x="6004" y="12793"/>
                  </a:cubicBezTo>
                  <a:close/>
                  <a:moveTo>
                    <a:pt x="7807" y="12152"/>
                  </a:moveTo>
                  <a:cubicBezTo>
                    <a:pt x="7825" y="12152"/>
                    <a:pt x="7842" y="12152"/>
                    <a:pt x="7860" y="12152"/>
                  </a:cubicBezTo>
                  <a:cubicBezTo>
                    <a:pt x="7905" y="12152"/>
                    <a:pt x="7940" y="12143"/>
                    <a:pt x="7976" y="12134"/>
                  </a:cubicBezTo>
                  <a:cubicBezTo>
                    <a:pt x="9610" y="15026"/>
                    <a:pt x="9610" y="15026"/>
                    <a:pt x="9610" y="15026"/>
                  </a:cubicBezTo>
                  <a:cubicBezTo>
                    <a:pt x="9539" y="15079"/>
                    <a:pt x="9503" y="15159"/>
                    <a:pt x="9503" y="15248"/>
                  </a:cubicBezTo>
                  <a:cubicBezTo>
                    <a:pt x="9503" y="15248"/>
                    <a:pt x="9503" y="15248"/>
                    <a:pt x="9503" y="15248"/>
                  </a:cubicBezTo>
                  <a:cubicBezTo>
                    <a:pt x="6883" y="15577"/>
                    <a:pt x="6883" y="15577"/>
                    <a:pt x="6883" y="15577"/>
                  </a:cubicBezTo>
                  <a:cubicBezTo>
                    <a:pt x="6865" y="15497"/>
                    <a:pt x="6812" y="15435"/>
                    <a:pt x="6732" y="15399"/>
                  </a:cubicBezTo>
                  <a:lnTo>
                    <a:pt x="7807" y="12152"/>
                  </a:lnTo>
                  <a:close/>
                  <a:moveTo>
                    <a:pt x="10045" y="15248"/>
                  </a:moveTo>
                  <a:cubicBezTo>
                    <a:pt x="10045" y="15248"/>
                    <a:pt x="10045" y="15248"/>
                    <a:pt x="10045" y="15248"/>
                  </a:cubicBezTo>
                  <a:cubicBezTo>
                    <a:pt x="10045" y="15213"/>
                    <a:pt x="10036" y="15177"/>
                    <a:pt x="10018" y="15141"/>
                  </a:cubicBezTo>
                  <a:cubicBezTo>
                    <a:pt x="14521" y="12561"/>
                    <a:pt x="14521" y="12561"/>
                    <a:pt x="14521" y="12561"/>
                  </a:cubicBezTo>
                  <a:cubicBezTo>
                    <a:pt x="14566" y="12615"/>
                    <a:pt x="14628" y="12650"/>
                    <a:pt x="14690" y="12659"/>
                  </a:cubicBezTo>
                  <a:cubicBezTo>
                    <a:pt x="14539" y="15684"/>
                    <a:pt x="14539" y="15684"/>
                    <a:pt x="14539" y="15684"/>
                  </a:cubicBezTo>
                  <a:cubicBezTo>
                    <a:pt x="14433" y="15693"/>
                    <a:pt x="14335" y="15773"/>
                    <a:pt x="14299" y="15880"/>
                  </a:cubicBezTo>
                  <a:lnTo>
                    <a:pt x="10045" y="15248"/>
                  </a:lnTo>
                  <a:close/>
                  <a:moveTo>
                    <a:pt x="17435" y="6387"/>
                  </a:moveTo>
                  <a:cubicBezTo>
                    <a:pt x="17435" y="6370"/>
                    <a:pt x="17435" y="6352"/>
                    <a:pt x="17435" y="6334"/>
                  </a:cubicBezTo>
                  <a:cubicBezTo>
                    <a:pt x="17435" y="6147"/>
                    <a:pt x="17284" y="5987"/>
                    <a:pt x="17088" y="5987"/>
                  </a:cubicBezTo>
                  <a:cubicBezTo>
                    <a:pt x="16902" y="5987"/>
                    <a:pt x="16742" y="6147"/>
                    <a:pt x="16742" y="6334"/>
                  </a:cubicBezTo>
                  <a:cubicBezTo>
                    <a:pt x="16742" y="6432"/>
                    <a:pt x="16786" y="6530"/>
                    <a:pt x="16857" y="6592"/>
                  </a:cubicBezTo>
                  <a:cubicBezTo>
                    <a:pt x="16005" y="6886"/>
                    <a:pt x="16005" y="6886"/>
                    <a:pt x="16005" y="6886"/>
                  </a:cubicBezTo>
                  <a:cubicBezTo>
                    <a:pt x="15960" y="6797"/>
                    <a:pt x="15863" y="6734"/>
                    <a:pt x="15765" y="6734"/>
                  </a:cubicBezTo>
                  <a:cubicBezTo>
                    <a:pt x="15720" y="6734"/>
                    <a:pt x="15676" y="6752"/>
                    <a:pt x="15640" y="6770"/>
                  </a:cubicBezTo>
                  <a:cubicBezTo>
                    <a:pt x="15179" y="6058"/>
                    <a:pt x="15179" y="6058"/>
                    <a:pt x="15179" y="6058"/>
                  </a:cubicBezTo>
                  <a:cubicBezTo>
                    <a:pt x="15232" y="6014"/>
                    <a:pt x="15259" y="5943"/>
                    <a:pt x="15267" y="5871"/>
                  </a:cubicBezTo>
                  <a:cubicBezTo>
                    <a:pt x="17941" y="5747"/>
                    <a:pt x="17941" y="5747"/>
                    <a:pt x="17941" y="5747"/>
                  </a:cubicBezTo>
                  <a:cubicBezTo>
                    <a:pt x="18216" y="6121"/>
                    <a:pt x="18216" y="6121"/>
                    <a:pt x="18216" y="6121"/>
                  </a:cubicBezTo>
                  <a:lnTo>
                    <a:pt x="17435" y="6387"/>
                  </a:lnTo>
                  <a:close/>
                  <a:moveTo>
                    <a:pt x="10329" y="3470"/>
                  </a:moveTo>
                  <a:cubicBezTo>
                    <a:pt x="10294" y="3443"/>
                    <a:pt x="10240" y="3425"/>
                    <a:pt x="10187" y="3425"/>
                  </a:cubicBezTo>
                  <a:cubicBezTo>
                    <a:pt x="10089" y="3425"/>
                    <a:pt x="10001" y="3487"/>
                    <a:pt x="9965" y="3585"/>
                  </a:cubicBezTo>
                  <a:cubicBezTo>
                    <a:pt x="8864" y="3327"/>
                    <a:pt x="8864" y="3327"/>
                    <a:pt x="8864" y="3327"/>
                  </a:cubicBezTo>
                  <a:cubicBezTo>
                    <a:pt x="11297" y="2251"/>
                    <a:pt x="11297" y="2251"/>
                    <a:pt x="11297" y="2251"/>
                  </a:cubicBezTo>
                  <a:cubicBezTo>
                    <a:pt x="11306" y="2251"/>
                    <a:pt x="11306" y="2260"/>
                    <a:pt x="11306" y="2260"/>
                  </a:cubicBezTo>
                  <a:lnTo>
                    <a:pt x="10329" y="3470"/>
                  </a:lnTo>
                  <a:close/>
                  <a:moveTo>
                    <a:pt x="6972" y="6396"/>
                  </a:moveTo>
                  <a:cubicBezTo>
                    <a:pt x="6981" y="6396"/>
                    <a:pt x="6990" y="6396"/>
                    <a:pt x="6999" y="6387"/>
                  </a:cubicBezTo>
                  <a:cubicBezTo>
                    <a:pt x="7638" y="9252"/>
                    <a:pt x="7638" y="9252"/>
                    <a:pt x="7638" y="9252"/>
                  </a:cubicBezTo>
                  <a:cubicBezTo>
                    <a:pt x="7594" y="9261"/>
                    <a:pt x="7558" y="9288"/>
                    <a:pt x="7532" y="9314"/>
                  </a:cubicBezTo>
                  <a:cubicBezTo>
                    <a:pt x="4547" y="7099"/>
                    <a:pt x="4547" y="7099"/>
                    <a:pt x="4547" y="7099"/>
                  </a:cubicBezTo>
                  <a:cubicBezTo>
                    <a:pt x="4574" y="7055"/>
                    <a:pt x="4583" y="7010"/>
                    <a:pt x="4583" y="6966"/>
                  </a:cubicBezTo>
                  <a:cubicBezTo>
                    <a:pt x="4583" y="6948"/>
                    <a:pt x="4583" y="6930"/>
                    <a:pt x="4574" y="6921"/>
                  </a:cubicBezTo>
                  <a:cubicBezTo>
                    <a:pt x="6732" y="6236"/>
                    <a:pt x="6732" y="6236"/>
                    <a:pt x="6732" y="6236"/>
                  </a:cubicBezTo>
                  <a:cubicBezTo>
                    <a:pt x="6768" y="6334"/>
                    <a:pt x="6865" y="6396"/>
                    <a:pt x="6972" y="6396"/>
                  </a:cubicBezTo>
                  <a:close/>
                  <a:moveTo>
                    <a:pt x="11102" y="17641"/>
                  </a:moveTo>
                  <a:cubicBezTo>
                    <a:pt x="11075" y="17641"/>
                    <a:pt x="11040" y="17650"/>
                    <a:pt x="11013" y="17659"/>
                  </a:cubicBezTo>
                  <a:cubicBezTo>
                    <a:pt x="9921" y="15471"/>
                    <a:pt x="9921" y="15471"/>
                    <a:pt x="9921" y="15471"/>
                  </a:cubicBezTo>
                  <a:cubicBezTo>
                    <a:pt x="9974" y="15435"/>
                    <a:pt x="10018" y="15382"/>
                    <a:pt x="10027" y="15319"/>
                  </a:cubicBezTo>
                  <a:cubicBezTo>
                    <a:pt x="14290" y="15951"/>
                    <a:pt x="14290" y="15951"/>
                    <a:pt x="14290" y="15951"/>
                  </a:cubicBezTo>
                  <a:cubicBezTo>
                    <a:pt x="14290" y="15951"/>
                    <a:pt x="14290" y="15951"/>
                    <a:pt x="14290" y="15960"/>
                  </a:cubicBezTo>
                  <a:cubicBezTo>
                    <a:pt x="14290" y="15986"/>
                    <a:pt x="14299" y="16022"/>
                    <a:pt x="14308" y="16058"/>
                  </a:cubicBezTo>
                  <a:cubicBezTo>
                    <a:pt x="11315" y="17748"/>
                    <a:pt x="11315" y="17748"/>
                    <a:pt x="11315" y="17748"/>
                  </a:cubicBezTo>
                  <a:cubicBezTo>
                    <a:pt x="11271" y="17686"/>
                    <a:pt x="11191" y="17641"/>
                    <a:pt x="11102" y="17641"/>
                  </a:cubicBezTo>
                  <a:close/>
                  <a:moveTo>
                    <a:pt x="17381" y="9652"/>
                  </a:moveTo>
                  <a:cubicBezTo>
                    <a:pt x="15925" y="7224"/>
                    <a:pt x="15925" y="7224"/>
                    <a:pt x="15925" y="7224"/>
                  </a:cubicBezTo>
                  <a:cubicBezTo>
                    <a:pt x="15960" y="7197"/>
                    <a:pt x="15996" y="7161"/>
                    <a:pt x="16013" y="7117"/>
                  </a:cubicBezTo>
                  <a:cubicBezTo>
                    <a:pt x="19193" y="8033"/>
                    <a:pt x="19193" y="8033"/>
                    <a:pt x="19193" y="8033"/>
                  </a:cubicBezTo>
                  <a:cubicBezTo>
                    <a:pt x="19211" y="8069"/>
                    <a:pt x="19229" y="8096"/>
                    <a:pt x="19255" y="8122"/>
                  </a:cubicBezTo>
                  <a:cubicBezTo>
                    <a:pt x="19282" y="8149"/>
                    <a:pt x="19317" y="8176"/>
                    <a:pt x="19362" y="8193"/>
                  </a:cubicBezTo>
                  <a:cubicBezTo>
                    <a:pt x="19371" y="8220"/>
                    <a:pt x="19380" y="8247"/>
                    <a:pt x="19397" y="8273"/>
                  </a:cubicBezTo>
                  <a:cubicBezTo>
                    <a:pt x="17674" y="9706"/>
                    <a:pt x="17674" y="9706"/>
                    <a:pt x="17674" y="9706"/>
                  </a:cubicBezTo>
                  <a:cubicBezTo>
                    <a:pt x="17630" y="9661"/>
                    <a:pt x="17559" y="9635"/>
                    <a:pt x="17488" y="9635"/>
                  </a:cubicBezTo>
                  <a:cubicBezTo>
                    <a:pt x="17452" y="9635"/>
                    <a:pt x="17417" y="9643"/>
                    <a:pt x="17381" y="9652"/>
                  </a:cubicBezTo>
                  <a:close/>
                  <a:moveTo>
                    <a:pt x="15259" y="5809"/>
                  </a:moveTo>
                  <a:cubicBezTo>
                    <a:pt x="15250" y="5783"/>
                    <a:pt x="15250" y="5765"/>
                    <a:pt x="15232" y="5738"/>
                  </a:cubicBezTo>
                  <a:cubicBezTo>
                    <a:pt x="17062" y="4528"/>
                    <a:pt x="17062" y="4528"/>
                    <a:pt x="17062" y="4528"/>
                  </a:cubicBezTo>
                  <a:cubicBezTo>
                    <a:pt x="17896" y="5685"/>
                    <a:pt x="17896" y="5685"/>
                    <a:pt x="17896" y="5685"/>
                  </a:cubicBezTo>
                  <a:lnTo>
                    <a:pt x="15259" y="5809"/>
                  </a:lnTo>
                  <a:close/>
                  <a:moveTo>
                    <a:pt x="11759" y="1984"/>
                  </a:moveTo>
                  <a:cubicBezTo>
                    <a:pt x="11724" y="1877"/>
                    <a:pt x="11617" y="1797"/>
                    <a:pt x="11502" y="1797"/>
                  </a:cubicBezTo>
                  <a:cubicBezTo>
                    <a:pt x="11404" y="1797"/>
                    <a:pt x="11315" y="1850"/>
                    <a:pt x="11271" y="1939"/>
                  </a:cubicBezTo>
                  <a:cubicBezTo>
                    <a:pt x="10747" y="1548"/>
                    <a:pt x="10747" y="1548"/>
                    <a:pt x="10747" y="1548"/>
                  </a:cubicBezTo>
                  <a:cubicBezTo>
                    <a:pt x="10764" y="1521"/>
                    <a:pt x="10773" y="1486"/>
                    <a:pt x="10782" y="1450"/>
                  </a:cubicBezTo>
                  <a:cubicBezTo>
                    <a:pt x="12186" y="1904"/>
                    <a:pt x="12186" y="1904"/>
                    <a:pt x="12186" y="1904"/>
                  </a:cubicBezTo>
                  <a:lnTo>
                    <a:pt x="11759" y="1984"/>
                  </a:lnTo>
                  <a:close/>
                  <a:moveTo>
                    <a:pt x="6706" y="6174"/>
                  </a:moveTo>
                  <a:cubicBezTo>
                    <a:pt x="4556" y="6850"/>
                    <a:pt x="4556" y="6850"/>
                    <a:pt x="4556" y="6850"/>
                  </a:cubicBezTo>
                  <a:cubicBezTo>
                    <a:pt x="4512" y="6752"/>
                    <a:pt x="4423" y="6690"/>
                    <a:pt x="4308" y="6690"/>
                  </a:cubicBezTo>
                  <a:cubicBezTo>
                    <a:pt x="4272" y="6690"/>
                    <a:pt x="4237" y="6699"/>
                    <a:pt x="4201" y="6717"/>
                  </a:cubicBezTo>
                  <a:cubicBezTo>
                    <a:pt x="3393" y="5338"/>
                    <a:pt x="3393" y="5338"/>
                    <a:pt x="3393" y="5338"/>
                  </a:cubicBezTo>
                  <a:cubicBezTo>
                    <a:pt x="3704" y="4911"/>
                    <a:pt x="3704" y="4911"/>
                    <a:pt x="3704" y="4911"/>
                  </a:cubicBezTo>
                  <a:cubicBezTo>
                    <a:pt x="6714" y="6058"/>
                    <a:pt x="6714" y="6058"/>
                    <a:pt x="6714" y="6058"/>
                  </a:cubicBezTo>
                  <a:cubicBezTo>
                    <a:pt x="6706" y="6076"/>
                    <a:pt x="6706" y="6103"/>
                    <a:pt x="6706" y="6121"/>
                  </a:cubicBezTo>
                  <a:cubicBezTo>
                    <a:pt x="6706" y="6138"/>
                    <a:pt x="6706" y="6156"/>
                    <a:pt x="6706" y="6174"/>
                  </a:cubicBezTo>
                  <a:close/>
                  <a:moveTo>
                    <a:pt x="4068" y="6850"/>
                  </a:moveTo>
                  <a:cubicBezTo>
                    <a:pt x="4059" y="6877"/>
                    <a:pt x="4059" y="6877"/>
                    <a:pt x="4059" y="6877"/>
                  </a:cubicBezTo>
                  <a:cubicBezTo>
                    <a:pt x="4041" y="6912"/>
                    <a:pt x="4041" y="6939"/>
                    <a:pt x="4041" y="6966"/>
                  </a:cubicBezTo>
                  <a:cubicBezTo>
                    <a:pt x="4041" y="7028"/>
                    <a:pt x="4059" y="7081"/>
                    <a:pt x="4094" y="7135"/>
                  </a:cubicBezTo>
                  <a:cubicBezTo>
                    <a:pt x="3020" y="8211"/>
                    <a:pt x="3020" y="8211"/>
                    <a:pt x="3020" y="8211"/>
                  </a:cubicBezTo>
                  <a:cubicBezTo>
                    <a:pt x="2993" y="8193"/>
                    <a:pt x="2958" y="8185"/>
                    <a:pt x="2931" y="8176"/>
                  </a:cubicBezTo>
                  <a:cubicBezTo>
                    <a:pt x="3117" y="5711"/>
                    <a:pt x="3117" y="5711"/>
                    <a:pt x="3117" y="5711"/>
                  </a:cubicBezTo>
                  <a:cubicBezTo>
                    <a:pt x="3348" y="5400"/>
                    <a:pt x="3348" y="5400"/>
                    <a:pt x="3348" y="5400"/>
                  </a:cubicBezTo>
                  <a:cubicBezTo>
                    <a:pt x="4148" y="6752"/>
                    <a:pt x="4148" y="6752"/>
                    <a:pt x="4148" y="6752"/>
                  </a:cubicBezTo>
                  <a:cubicBezTo>
                    <a:pt x="4112" y="6779"/>
                    <a:pt x="4086" y="6806"/>
                    <a:pt x="4068" y="6850"/>
                  </a:cubicBezTo>
                  <a:close/>
                  <a:moveTo>
                    <a:pt x="2860" y="8167"/>
                  </a:moveTo>
                  <a:cubicBezTo>
                    <a:pt x="2807" y="8167"/>
                    <a:pt x="2753" y="8176"/>
                    <a:pt x="2709" y="8211"/>
                  </a:cubicBezTo>
                  <a:cubicBezTo>
                    <a:pt x="2682" y="8229"/>
                    <a:pt x="2682" y="8229"/>
                    <a:pt x="2682" y="8229"/>
                  </a:cubicBezTo>
                  <a:cubicBezTo>
                    <a:pt x="2664" y="8247"/>
                    <a:pt x="2656" y="8256"/>
                    <a:pt x="2638" y="8282"/>
                  </a:cubicBezTo>
                  <a:cubicBezTo>
                    <a:pt x="1910" y="7882"/>
                    <a:pt x="1910" y="7882"/>
                    <a:pt x="1910" y="7882"/>
                  </a:cubicBezTo>
                  <a:cubicBezTo>
                    <a:pt x="1963" y="7749"/>
                    <a:pt x="1936" y="7588"/>
                    <a:pt x="1830" y="7491"/>
                  </a:cubicBezTo>
                  <a:cubicBezTo>
                    <a:pt x="3038" y="5818"/>
                    <a:pt x="3038" y="5818"/>
                    <a:pt x="3038" y="5818"/>
                  </a:cubicBezTo>
                  <a:lnTo>
                    <a:pt x="2860" y="8167"/>
                  </a:lnTo>
                  <a:close/>
                  <a:moveTo>
                    <a:pt x="1812" y="13478"/>
                  </a:moveTo>
                  <a:cubicBezTo>
                    <a:pt x="3633" y="12793"/>
                    <a:pt x="3633" y="12793"/>
                    <a:pt x="3633" y="12793"/>
                  </a:cubicBezTo>
                  <a:cubicBezTo>
                    <a:pt x="3659" y="12855"/>
                    <a:pt x="3721" y="12908"/>
                    <a:pt x="3792" y="12926"/>
                  </a:cubicBezTo>
                  <a:cubicBezTo>
                    <a:pt x="3926" y="15444"/>
                    <a:pt x="3926" y="15444"/>
                    <a:pt x="3926" y="15444"/>
                  </a:cubicBezTo>
                  <a:cubicBezTo>
                    <a:pt x="3784" y="15488"/>
                    <a:pt x="3686" y="15622"/>
                    <a:pt x="3686" y="15773"/>
                  </a:cubicBezTo>
                  <a:cubicBezTo>
                    <a:pt x="3686" y="15906"/>
                    <a:pt x="3757" y="16022"/>
                    <a:pt x="3872" y="16084"/>
                  </a:cubicBezTo>
                  <a:cubicBezTo>
                    <a:pt x="3721" y="16618"/>
                    <a:pt x="3721" y="16618"/>
                    <a:pt x="3721" y="16618"/>
                  </a:cubicBezTo>
                  <a:cubicBezTo>
                    <a:pt x="3695" y="16618"/>
                    <a:pt x="3668" y="16609"/>
                    <a:pt x="3650" y="16609"/>
                  </a:cubicBezTo>
                  <a:cubicBezTo>
                    <a:pt x="3633" y="16609"/>
                    <a:pt x="3624" y="16609"/>
                    <a:pt x="3606" y="16618"/>
                  </a:cubicBezTo>
                  <a:cubicBezTo>
                    <a:pt x="1732" y="14029"/>
                    <a:pt x="1732" y="14029"/>
                    <a:pt x="1732" y="14029"/>
                  </a:cubicBezTo>
                  <a:cubicBezTo>
                    <a:pt x="1759" y="14012"/>
                    <a:pt x="1776" y="14003"/>
                    <a:pt x="1794" y="13985"/>
                  </a:cubicBezTo>
                  <a:cubicBezTo>
                    <a:pt x="1936" y="13843"/>
                    <a:pt x="1936" y="13620"/>
                    <a:pt x="1812" y="13478"/>
                  </a:cubicBezTo>
                  <a:close/>
                  <a:moveTo>
                    <a:pt x="9752" y="15515"/>
                  </a:moveTo>
                  <a:cubicBezTo>
                    <a:pt x="9788" y="15515"/>
                    <a:pt x="9823" y="15515"/>
                    <a:pt x="9859" y="15497"/>
                  </a:cubicBezTo>
                  <a:cubicBezTo>
                    <a:pt x="10951" y="17686"/>
                    <a:pt x="10951" y="17686"/>
                    <a:pt x="10951" y="17686"/>
                  </a:cubicBezTo>
                  <a:cubicBezTo>
                    <a:pt x="10871" y="17739"/>
                    <a:pt x="10827" y="17819"/>
                    <a:pt x="10827" y="17917"/>
                  </a:cubicBezTo>
                  <a:cubicBezTo>
                    <a:pt x="10827" y="17961"/>
                    <a:pt x="10844" y="18015"/>
                    <a:pt x="10871" y="18059"/>
                  </a:cubicBezTo>
                  <a:cubicBezTo>
                    <a:pt x="9024" y="19589"/>
                    <a:pt x="9024" y="19589"/>
                    <a:pt x="9024" y="19589"/>
                  </a:cubicBezTo>
                  <a:cubicBezTo>
                    <a:pt x="8997" y="19563"/>
                    <a:pt x="8962" y="19536"/>
                    <a:pt x="8926" y="19527"/>
                  </a:cubicBezTo>
                  <a:lnTo>
                    <a:pt x="9752" y="15515"/>
                  </a:lnTo>
                  <a:close/>
                  <a:moveTo>
                    <a:pt x="14832" y="15969"/>
                  </a:moveTo>
                  <a:cubicBezTo>
                    <a:pt x="14832" y="15969"/>
                    <a:pt x="14832" y="15960"/>
                    <a:pt x="14832" y="15960"/>
                  </a:cubicBezTo>
                  <a:cubicBezTo>
                    <a:pt x="14832" y="15933"/>
                    <a:pt x="14832" y="15915"/>
                    <a:pt x="14823" y="15898"/>
                  </a:cubicBezTo>
                  <a:cubicBezTo>
                    <a:pt x="19095" y="14323"/>
                    <a:pt x="19095" y="14323"/>
                    <a:pt x="19095" y="14323"/>
                  </a:cubicBezTo>
                  <a:cubicBezTo>
                    <a:pt x="17532" y="16476"/>
                    <a:pt x="17532" y="16476"/>
                    <a:pt x="17532" y="16476"/>
                  </a:cubicBezTo>
                  <a:cubicBezTo>
                    <a:pt x="16360" y="16262"/>
                    <a:pt x="16360" y="16262"/>
                    <a:pt x="16360" y="16262"/>
                  </a:cubicBezTo>
                  <a:cubicBezTo>
                    <a:pt x="16360" y="16262"/>
                    <a:pt x="16360" y="16262"/>
                    <a:pt x="16360" y="16262"/>
                  </a:cubicBezTo>
                  <a:lnTo>
                    <a:pt x="14832" y="15969"/>
                  </a:lnTo>
                  <a:close/>
                  <a:moveTo>
                    <a:pt x="17488" y="16538"/>
                  </a:moveTo>
                  <a:cubicBezTo>
                    <a:pt x="16271" y="18219"/>
                    <a:pt x="16271" y="18219"/>
                    <a:pt x="16271" y="18219"/>
                  </a:cubicBezTo>
                  <a:cubicBezTo>
                    <a:pt x="16218" y="18184"/>
                    <a:pt x="16147" y="18166"/>
                    <a:pt x="16085" y="18166"/>
                  </a:cubicBezTo>
                  <a:cubicBezTo>
                    <a:pt x="16031" y="18166"/>
                    <a:pt x="15987" y="18175"/>
                    <a:pt x="15934" y="18202"/>
                  </a:cubicBezTo>
                  <a:cubicBezTo>
                    <a:pt x="14761" y="16138"/>
                    <a:pt x="14761" y="16138"/>
                    <a:pt x="14761" y="16138"/>
                  </a:cubicBezTo>
                  <a:cubicBezTo>
                    <a:pt x="14788" y="16111"/>
                    <a:pt x="14806" y="16075"/>
                    <a:pt x="14823" y="16040"/>
                  </a:cubicBezTo>
                  <a:lnTo>
                    <a:pt x="17488" y="16538"/>
                  </a:lnTo>
                  <a:close/>
                  <a:moveTo>
                    <a:pt x="19158" y="14047"/>
                  </a:moveTo>
                  <a:cubicBezTo>
                    <a:pt x="15001" y="12464"/>
                    <a:pt x="15001" y="12464"/>
                    <a:pt x="15001" y="12464"/>
                  </a:cubicBezTo>
                  <a:cubicBezTo>
                    <a:pt x="15010" y="12437"/>
                    <a:pt x="15010" y="12419"/>
                    <a:pt x="15010" y="12392"/>
                  </a:cubicBezTo>
                  <a:cubicBezTo>
                    <a:pt x="15010" y="12339"/>
                    <a:pt x="14992" y="12286"/>
                    <a:pt x="14965" y="12241"/>
                  </a:cubicBezTo>
                  <a:cubicBezTo>
                    <a:pt x="17319" y="10106"/>
                    <a:pt x="17319" y="10106"/>
                    <a:pt x="17319" y="10106"/>
                  </a:cubicBezTo>
                  <a:cubicBezTo>
                    <a:pt x="17381" y="10168"/>
                    <a:pt x="17479" y="10195"/>
                    <a:pt x="17568" y="10159"/>
                  </a:cubicBezTo>
                  <a:cubicBezTo>
                    <a:pt x="19095" y="13585"/>
                    <a:pt x="19095" y="13585"/>
                    <a:pt x="19095" y="13585"/>
                  </a:cubicBezTo>
                  <a:cubicBezTo>
                    <a:pt x="19184" y="13780"/>
                    <a:pt x="19184" y="13780"/>
                    <a:pt x="19184" y="13780"/>
                  </a:cubicBezTo>
                  <a:cubicBezTo>
                    <a:pt x="19193" y="13825"/>
                    <a:pt x="19220" y="13878"/>
                    <a:pt x="19246" y="13914"/>
                  </a:cubicBezTo>
                  <a:cubicBezTo>
                    <a:pt x="19264" y="13940"/>
                    <a:pt x="19264" y="13940"/>
                    <a:pt x="19264" y="13940"/>
                  </a:cubicBezTo>
                  <a:cubicBezTo>
                    <a:pt x="19220" y="13967"/>
                    <a:pt x="19184" y="14003"/>
                    <a:pt x="19158" y="14047"/>
                  </a:cubicBezTo>
                  <a:close/>
                  <a:moveTo>
                    <a:pt x="19335" y="7544"/>
                  </a:moveTo>
                  <a:cubicBezTo>
                    <a:pt x="18323" y="6147"/>
                    <a:pt x="18323" y="6147"/>
                    <a:pt x="18323" y="6147"/>
                  </a:cubicBezTo>
                  <a:cubicBezTo>
                    <a:pt x="18731" y="6005"/>
                    <a:pt x="18731" y="6005"/>
                    <a:pt x="18731" y="6005"/>
                  </a:cubicBezTo>
                  <a:cubicBezTo>
                    <a:pt x="18793" y="6058"/>
                    <a:pt x="18873" y="6094"/>
                    <a:pt x="18953" y="6094"/>
                  </a:cubicBezTo>
                  <a:cubicBezTo>
                    <a:pt x="18971" y="6094"/>
                    <a:pt x="18989" y="6094"/>
                    <a:pt x="19007" y="6085"/>
                  </a:cubicBezTo>
                  <a:cubicBezTo>
                    <a:pt x="19424" y="7508"/>
                    <a:pt x="19424" y="7508"/>
                    <a:pt x="19424" y="7508"/>
                  </a:cubicBezTo>
                  <a:cubicBezTo>
                    <a:pt x="19388" y="7517"/>
                    <a:pt x="19362" y="7526"/>
                    <a:pt x="19335" y="7544"/>
                  </a:cubicBezTo>
                  <a:close/>
                  <a:moveTo>
                    <a:pt x="15081" y="5605"/>
                  </a:moveTo>
                  <a:cubicBezTo>
                    <a:pt x="15028" y="5587"/>
                    <a:pt x="14965" y="5587"/>
                    <a:pt x="14903" y="5605"/>
                  </a:cubicBezTo>
                  <a:cubicBezTo>
                    <a:pt x="13855" y="3745"/>
                    <a:pt x="13855" y="3745"/>
                    <a:pt x="13855" y="3745"/>
                  </a:cubicBezTo>
                  <a:cubicBezTo>
                    <a:pt x="13917" y="3692"/>
                    <a:pt x="13944" y="3621"/>
                    <a:pt x="13944" y="3541"/>
                  </a:cubicBezTo>
                  <a:cubicBezTo>
                    <a:pt x="13944" y="3487"/>
                    <a:pt x="13926" y="3425"/>
                    <a:pt x="13891" y="3381"/>
                  </a:cubicBezTo>
                  <a:cubicBezTo>
                    <a:pt x="14779" y="2749"/>
                    <a:pt x="14779" y="2749"/>
                    <a:pt x="14779" y="2749"/>
                  </a:cubicBezTo>
                  <a:cubicBezTo>
                    <a:pt x="15632" y="3025"/>
                    <a:pt x="15632" y="3025"/>
                    <a:pt x="15632" y="3025"/>
                  </a:cubicBezTo>
                  <a:cubicBezTo>
                    <a:pt x="15614" y="3140"/>
                    <a:pt x="15658" y="3247"/>
                    <a:pt x="15729" y="3327"/>
                  </a:cubicBezTo>
                  <a:cubicBezTo>
                    <a:pt x="15765" y="3354"/>
                    <a:pt x="15800" y="3381"/>
                    <a:pt x="15845" y="3398"/>
                  </a:cubicBezTo>
                  <a:lnTo>
                    <a:pt x="15081" y="5605"/>
                  </a:lnTo>
                  <a:close/>
                  <a:moveTo>
                    <a:pt x="5302" y="3203"/>
                  </a:moveTo>
                  <a:cubicBezTo>
                    <a:pt x="5915" y="3265"/>
                    <a:pt x="5915" y="3265"/>
                    <a:pt x="5915" y="3265"/>
                  </a:cubicBezTo>
                  <a:cubicBezTo>
                    <a:pt x="6857" y="5880"/>
                    <a:pt x="6857" y="5880"/>
                    <a:pt x="6857" y="5880"/>
                  </a:cubicBezTo>
                  <a:cubicBezTo>
                    <a:pt x="6803" y="5907"/>
                    <a:pt x="6759" y="5943"/>
                    <a:pt x="6732" y="5996"/>
                  </a:cubicBezTo>
                  <a:cubicBezTo>
                    <a:pt x="3748" y="4848"/>
                    <a:pt x="3748" y="4848"/>
                    <a:pt x="3748" y="4848"/>
                  </a:cubicBezTo>
                  <a:cubicBezTo>
                    <a:pt x="4761" y="3452"/>
                    <a:pt x="4761" y="3452"/>
                    <a:pt x="4761" y="3452"/>
                  </a:cubicBezTo>
                  <a:cubicBezTo>
                    <a:pt x="4903" y="3532"/>
                    <a:pt x="5089" y="3514"/>
                    <a:pt x="5205" y="3389"/>
                  </a:cubicBezTo>
                  <a:cubicBezTo>
                    <a:pt x="5258" y="3345"/>
                    <a:pt x="5285" y="3274"/>
                    <a:pt x="5302" y="3203"/>
                  </a:cubicBezTo>
                  <a:close/>
                  <a:moveTo>
                    <a:pt x="3135" y="5578"/>
                  </a:moveTo>
                  <a:cubicBezTo>
                    <a:pt x="3162" y="5133"/>
                    <a:pt x="3162" y="5133"/>
                    <a:pt x="3162" y="5133"/>
                  </a:cubicBezTo>
                  <a:cubicBezTo>
                    <a:pt x="3171" y="5133"/>
                    <a:pt x="3180" y="5133"/>
                    <a:pt x="3188" y="5133"/>
                  </a:cubicBezTo>
                  <a:cubicBezTo>
                    <a:pt x="3304" y="5329"/>
                    <a:pt x="3304" y="5329"/>
                    <a:pt x="3304" y="5329"/>
                  </a:cubicBezTo>
                  <a:lnTo>
                    <a:pt x="3135" y="5578"/>
                  </a:lnTo>
                  <a:close/>
                  <a:moveTo>
                    <a:pt x="3260" y="5115"/>
                  </a:moveTo>
                  <a:cubicBezTo>
                    <a:pt x="3393" y="5080"/>
                    <a:pt x="3482" y="4964"/>
                    <a:pt x="3499" y="4831"/>
                  </a:cubicBezTo>
                  <a:cubicBezTo>
                    <a:pt x="3633" y="4884"/>
                    <a:pt x="3633" y="4884"/>
                    <a:pt x="3633" y="4884"/>
                  </a:cubicBezTo>
                  <a:cubicBezTo>
                    <a:pt x="3348" y="5275"/>
                    <a:pt x="3348" y="5275"/>
                    <a:pt x="3348" y="5275"/>
                  </a:cubicBezTo>
                  <a:lnTo>
                    <a:pt x="3260" y="5115"/>
                  </a:lnTo>
                  <a:close/>
                  <a:moveTo>
                    <a:pt x="1874" y="7944"/>
                  </a:moveTo>
                  <a:cubicBezTo>
                    <a:pt x="2602" y="8345"/>
                    <a:pt x="2602" y="8345"/>
                    <a:pt x="2602" y="8345"/>
                  </a:cubicBezTo>
                  <a:cubicBezTo>
                    <a:pt x="2602" y="8345"/>
                    <a:pt x="2602" y="8354"/>
                    <a:pt x="2602" y="8362"/>
                  </a:cubicBezTo>
                  <a:cubicBezTo>
                    <a:pt x="2593" y="8389"/>
                    <a:pt x="2593" y="8389"/>
                    <a:pt x="2593" y="8389"/>
                  </a:cubicBezTo>
                  <a:cubicBezTo>
                    <a:pt x="2593" y="8398"/>
                    <a:pt x="2593" y="8398"/>
                    <a:pt x="2593" y="8398"/>
                  </a:cubicBezTo>
                  <a:cubicBezTo>
                    <a:pt x="2593" y="8407"/>
                    <a:pt x="2585" y="8425"/>
                    <a:pt x="2585" y="8434"/>
                  </a:cubicBezTo>
                  <a:cubicBezTo>
                    <a:pt x="2585" y="8469"/>
                    <a:pt x="2593" y="8505"/>
                    <a:pt x="2611" y="8540"/>
                  </a:cubicBezTo>
                  <a:cubicBezTo>
                    <a:pt x="2620" y="8567"/>
                    <a:pt x="2620" y="8567"/>
                    <a:pt x="2620" y="8567"/>
                  </a:cubicBezTo>
                  <a:cubicBezTo>
                    <a:pt x="2664" y="8638"/>
                    <a:pt x="2727" y="8683"/>
                    <a:pt x="2798" y="8700"/>
                  </a:cubicBezTo>
                  <a:cubicBezTo>
                    <a:pt x="2558" y="10364"/>
                    <a:pt x="2558" y="10364"/>
                    <a:pt x="2558" y="10364"/>
                  </a:cubicBezTo>
                  <a:cubicBezTo>
                    <a:pt x="2531" y="10364"/>
                    <a:pt x="2505" y="10364"/>
                    <a:pt x="2469" y="10373"/>
                  </a:cubicBezTo>
                  <a:cubicBezTo>
                    <a:pt x="1723" y="8078"/>
                    <a:pt x="1723" y="8078"/>
                    <a:pt x="1723" y="8078"/>
                  </a:cubicBezTo>
                  <a:cubicBezTo>
                    <a:pt x="1767" y="8060"/>
                    <a:pt x="1803" y="8033"/>
                    <a:pt x="1830" y="7998"/>
                  </a:cubicBezTo>
                  <a:cubicBezTo>
                    <a:pt x="1847" y="7989"/>
                    <a:pt x="1865" y="7971"/>
                    <a:pt x="1874" y="7944"/>
                  </a:cubicBezTo>
                  <a:close/>
                  <a:moveTo>
                    <a:pt x="2469" y="11049"/>
                  </a:moveTo>
                  <a:cubicBezTo>
                    <a:pt x="2496" y="11058"/>
                    <a:pt x="2522" y="11058"/>
                    <a:pt x="2540" y="11058"/>
                  </a:cubicBezTo>
                  <a:cubicBezTo>
                    <a:pt x="2576" y="11058"/>
                    <a:pt x="2620" y="11049"/>
                    <a:pt x="2656" y="11040"/>
                  </a:cubicBezTo>
                  <a:cubicBezTo>
                    <a:pt x="3686" y="12464"/>
                    <a:pt x="3686" y="12464"/>
                    <a:pt x="3686" y="12464"/>
                  </a:cubicBezTo>
                  <a:cubicBezTo>
                    <a:pt x="3659" y="12490"/>
                    <a:pt x="3641" y="12517"/>
                    <a:pt x="3624" y="12544"/>
                  </a:cubicBezTo>
                  <a:cubicBezTo>
                    <a:pt x="3615" y="12579"/>
                    <a:pt x="3615" y="12579"/>
                    <a:pt x="3615" y="12579"/>
                  </a:cubicBezTo>
                  <a:cubicBezTo>
                    <a:pt x="3597" y="12606"/>
                    <a:pt x="3597" y="12633"/>
                    <a:pt x="3597" y="12659"/>
                  </a:cubicBezTo>
                  <a:cubicBezTo>
                    <a:pt x="3597" y="12686"/>
                    <a:pt x="3597" y="12704"/>
                    <a:pt x="3606" y="12722"/>
                  </a:cubicBezTo>
                  <a:cubicBezTo>
                    <a:pt x="1750" y="13424"/>
                    <a:pt x="1750" y="13424"/>
                    <a:pt x="1750" y="13424"/>
                  </a:cubicBezTo>
                  <a:cubicBezTo>
                    <a:pt x="1732" y="13415"/>
                    <a:pt x="1705" y="13398"/>
                    <a:pt x="1688" y="13389"/>
                  </a:cubicBezTo>
                  <a:lnTo>
                    <a:pt x="2469" y="11049"/>
                  </a:lnTo>
                  <a:close/>
                  <a:moveTo>
                    <a:pt x="6199" y="18780"/>
                  </a:moveTo>
                  <a:cubicBezTo>
                    <a:pt x="7780" y="19403"/>
                    <a:pt x="7780" y="19403"/>
                    <a:pt x="7780" y="19403"/>
                  </a:cubicBezTo>
                  <a:cubicBezTo>
                    <a:pt x="6102" y="18860"/>
                    <a:pt x="6102" y="18860"/>
                    <a:pt x="6102" y="18860"/>
                  </a:cubicBezTo>
                  <a:cubicBezTo>
                    <a:pt x="6137" y="18842"/>
                    <a:pt x="6173" y="18815"/>
                    <a:pt x="6199" y="18780"/>
                  </a:cubicBezTo>
                  <a:close/>
                  <a:moveTo>
                    <a:pt x="6253" y="18611"/>
                  </a:moveTo>
                  <a:cubicBezTo>
                    <a:pt x="6253" y="18504"/>
                    <a:pt x="6190" y="18406"/>
                    <a:pt x="6093" y="18362"/>
                  </a:cubicBezTo>
                  <a:cubicBezTo>
                    <a:pt x="6599" y="15915"/>
                    <a:pt x="6599" y="15915"/>
                    <a:pt x="6599" y="15915"/>
                  </a:cubicBezTo>
                  <a:cubicBezTo>
                    <a:pt x="6608" y="15915"/>
                    <a:pt x="6608" y="15915"/>
                    <a:pt x="6617" y="15915"/>
                  </a:cubicBezTo>
                  <a:cubicBezTo>
                    <a:pt x="6652" y="15915"/>
                    <a:pt x="6688" y="15906"/>
                    <a:pt x="6714" y="15898"/>
                  </a:cubicBezTo>
                  <a:cubicBezTo>
                    <a:pt x="8677" y="19563"/>
                    <a:pt x="8677" y="19563"/>
                    <a:pt x="8677" y="19563"/>
                  </a:cubicBezTo>
                  <a:cubicBezTo>
                    <a:pt x="8651" y="19589"/>
                    <a:pt x="8624" y="19616"/>
                    <a:pt x="8597" y="19652"/>
                  </a:cubicBezTo>
                  <a:cubicBezTo>
                    <a:pt x="6235" y="18727"/>
                    <a:pt x="6235" y="18727"/>
                    <a:pt x="6235" y="18727"/>
                  </a:cubicBezTo>
                  <a:cubicBezTo>
                    <a:pt x="6253" y="18691"/>
                    <a:pt x="6253" y="18655"/>
                    <a:pt x="6253" y="18611"/>
                  </a:cubicBezTo>
                  <a:close/>
                  <a:moveTo>
                    <a:pt x="6892" y="15640"/>
                  </a:moveTo>
                  <a:cubicBezTo>
                    <a:pt x="6892" y="15640"/>
                    <a:pt x="6892" y="15640"/>
                    <a:pt x="6892" y="15640"/>
                  </a:cubicBezTo>
                  <a:cubicBezTo>
                    <a:pt x="9503" y="15310"/>
                    <a:pt x="9503" y="15310"/>
                    <a:pt x="9503" y="15310"/>
                  </a:cubicBezTo>
                  <a:cubicBezTo>
                    <a:pt x="9530" y="15399"/>
                    <a:pt x="9601" y="15471"/>
                    <a:pt x="9681" y="15497"/>
                  </a:cubicBezTo>
                  <a:cubicBezTo>
                    <a:pt x="8864" y="19509"/>
                    <a:pt x="8864" y="19509"/>
                    <a:pt x="8864" y="19509"/>
                  </a:cubicBezTo>
                  <a:cubicBezTo>
                    <a:pt x="8819" y="19509"/>
                    <a:pt x="8775" y="19518"/>
                    <a:pt x="8739" y="19527"/>
                  </a:cubicBezTo>
                  <a:cubicBezTo>
                    <a:pt x="6777" y="15862"/>
                    <a:pt x="6777" y="15862"/>
                    <a:pt x="6777" y="15862"/>
                  </a:cubicBezTo>
                  <a:cubicBezTo>
                    <a:pt x="6848" y="15817"/>
                    <a:pt x="6892" y="15729"/>
                    <a:pt x="6892" y="15640"/>
                  </a:cubicBezTo>
                  <a:close/>
                  <a:moveTo>
                    <a:pt x="16751" y="3416"/>
                  </a:moveTo>
                  <a:cubicBezTo>
                    <a:pt x="16342" y="3149"/>
                    <a:pt x="16342" y="3149"/>
                    <a:pt x="16342" y="3149"/>
                  </a:cubicBezTo>
                  <a:cubicBezTo>
                    <a:pt x="16342" y="3131"/>
                    <a:pt x="16351" y="3123"/>
                    <a:pt x="16351" y="3114"/>
                  </a:cubicBezTo>
                  <a:lnTo>
                    <a:pt x="16751" y="3416"/>
                  </a:lnTo>
                  <a:close/>
                  <a:moveTo>
                    <a:pt x="15196" y="5685"/>
                  </a:moveTo>
                  <a:cubicBezTo>
                    <a:pt x="15179" y="5667"/>
                    <a:pt x="15161" y="5649"/>
                    <a:pt x="15143" y="5640"/>
                  </a:cubicBezTo>
                  <a:cubicBezTo>
                    <a:pt x="15907" y="3425"/>
                    <a:pt x="15907" y="3425"/>
                    <a:pt x="15907" y="3425"/>
                  </a:cubicBezTo>
                  <a:cubicBezTo>
                    <a:pt x="16013" y="3452"/>
                    <a:pt x="16120" y="3425"/>
                    <a:pt x="16209" y="3354"/>
                  </a:cubicBezTo>
                  <a:cubicBezTo>
                    <a:pt x="17017" y="4475"/>
                    <a:pt x="17017" y="4475"/>
                    <a:pt x="17017" y="4475"/>
                  </a:cubicBezTo>
                  <a:lnTo>
                    <a:pt x="15196" y="5685"/>
                  </a:lnTo>
                  <a:close/>
                  <a:moveTo>
                    <a:pt x="15649" y="2954"/>
                  </a:moveTo>
                  <a:cubicBezTo>
                    <a:pt x="14850" y="2696"/>
                    <a:pt x="14850" y="2696"/>
                    <a:pt x="14850" y="2696"/>
                  </a:cubicBezTo>
                  <a:cubicBezTo>
                    <a:pt x="15223" y="2438"/>
                    <a:pt x="15223" y="2438"/>
                    <a:pt x="15223" y="2438"/>
                  </a:cubicBezTo>
                  <a:cubicBezTo>
                    <a:pt x="15276" y="2464"/>
                    <a:pt x="15347" y="2464"/>
                    <a:pt x="15401" y="2438"/>
                  </a:cubicBezTo>
                  <a:cubicBezTo>
                    <a:pt x="15729" y="2820"/>
                    <a:pt x="15729" y="2820"/>
                    <a:pt x="15729" y="2820"/>
                  </a:cubicBezTo>
                  <a:cubicBezTo>
                    <a:pt x="15694" y="2856"/>
                    <a:pt x="15667" y="2909"/>
                    <a:pt x="15649" y="2954"/>
                  </a:cubicBezTo>
                  <a:close/>
                  <a:moveTo>
                    <a:pt x="13864" y="1966"/>
                  </a:moveTo>
                  <a:cubicBezTo>
                    <a:pt x="13988" y="1966"/>
                    <a:pt x="14095" y="1904"/>
                    <a:pt x="14157" y="1797"/>
                  </a:cubicBezTo>
                  <a:cubicBezTo>
                    <a:pt x="15152" y="2251"/>
                    <a:pt x="15152" y="2251"/>
                    <a:pt x="15152" y="2251"/>
                  </a:cubicBezTo>
                  <a:cubicBezTo>
                    <a:pt x="15143" y="2260"/>
                    <a:pt x="15143" y="2277"/>
                    <a:pt x="15143" y="2286"/>
                  </a:cubicBezTo>
                  <a:cubicBezTo>
                    <a:pt x="15143" y="2322"/>
                    <a:pt x="15161" y="2357"/>
                    <a:pt x="15179" y="2384"/>
                  </a:cubicBezTo>
                  <a:cubicBezTo>
                    <a:pt x="14770" y="2669"/>
                    <a:pt x="14770" y="2669"/>
                    <a:pt x="14770" y="2669"/>
                  </a:cubicBezTo>
                  <a:cubicBezTo>
                    <a:pt x="12461" y="1922"/>
                    <a:pt x="12461" y="1922"/>
                    <a:pt x="12461" y="1922"/>
                  </a:cubicBezTo>
                  <a:cubicBezTo>
                    <a:pt x="13527" y="1717"/>
                    <a:pt x="13527" y="1717"/>
                    <a:pt x="13527" y="1717"/>
                  </a:cubicBezTo>
                  <a:cubicBezTo>
                    <a:pt x="13571" y="1859"/>
                    <a:pt x="13704" y="1966"/>
                    <a:pt x="13864" y="1966"/>
                  </a:cubicBezTo>
                  <a:close/>
                  <a:moveTo>
                    <a:pt x="5968" y="3203"/>
                  </a:moveTo>
                  <a:cubicBezTo>
                    <a:pt x="5951" y="3167"/>
                    <a:pt x="5951" y="3167"/>
                    <a:pt x="5951" y="3167"/>
                  </a:cubicBezTo>
                  <a:cubicBezTo>
                    <a:pt x="5968" y="3167"/>
                    <a:pt x="5977" y="3167"/>
                    <a:pt x="5986" y="3167"/>
                  </a:cubicBezTo>
                  <a:cubicBezTo>
                    <a:pt x="6128" y="3167"/>
                    <a:pt x="6253" y="3087"/>
                    <a:pt x="6306" y="2954"/>
                  </a:cubicBezTo>
                  <a:cubicBezTo>
                    <a:pt x="7096" y="3309"/>
                    <a:pt x="7096" y="3309"/>
                    <a:pt x="7096" y="3309"/>
                  </a:cubicBezTo>
                  <a:lnTo>
                    <a:pt x="5968" y="3203"/>
                  </a:lnTo>
                  <a:close/>
                  <a:moveTo>
                    <a:pt x="3677" y="4822"/>
                  </a:moveTo>
                  <a:cubicBezTo>
                    <a:pt x="3499" y="4759"/>
                    <a:pt x="3499" y="4759"/>
                    <a:pt x="3499" y="4759"/>
                  </a:cubicBezTo>
                  <a:cubicBezTo>
                    <a:pt x="3499" y="4697"/>
                    <a:pt x="3473" y="4635"/>
                    <a:pt x="3437" y="4582"/>
                  </a:cubicBezTo>
                  <a:cubicBezTo>
                    <a:pt x="4698" y="3407"/>
                    <a:pt x="4698" y="3407"/>
                    <a:pt x="4698" y="3407"/>
                  </a:cubicBezTo>
                  <a:lnTo>
                    <a:pt x="3677" y="4822"/>
                  </a:lnTo>
                  <a:close/>
                  <a:moveTo>
                    <a:pt x="10258" y="20310"/>
                  </a:moveTo>
                  <a:cubicBezTo>
                    <a:pt x="9743" y="20114"/>
                    <a:pt x="9743" y="20114"/>
                    <a:pt x="9743" y="20114"/>
                  </a:cubicBezTo>
                  <a:cubicBezTo>
                    <a:pt x="10258" y="20283"/>
                    <a:pt x="10258" y="20283"/>
                    <a:pt x="10258" y="20283"/>
                  </a:cubicBezTo>
                  <a:cubicBezTo>
                    <a:pt x="10258" y="20292"/>
                    <a:pt x="10258" y="20301"/>
                    <a:pt x="10258" y="20310"/>
                  </a:cubicBezTo>
                  <a:close/>
                  <a:moveTo>
                    <a:pt x="10915" y="18113"/>
                  </a:moveTo>
                  <a:cubicBezTo>
                    <a:pt x="10969" y="18157"/>
                    <a:pt x="11031" y="18184"/>
                    <a:pt x="11102" y="18184"/>
                  </a:cubicBezTo>
                  <a:cubicBezTo>
                    <a:pt x="11217" y="18184"/>
                    <a:pt x="11324" y="18104"/>
                    <a:pt x="11360" y="17997"/>
                  </a:cubicBezTo>
                  <a:cubicBezTo>
                    <a:pt x="15720" y="18549"/>
                    <a:pt x="15720" y="18549"/>
                    <a:pt x="15720" y="18549"/>
                  </a:cubicBezTo>
                  <a:cubicBezTo>
                    <a:pt x="15729" y="18566"/>
                    <a:pt x="15729" y="18584"/>
                    <a:pt x="15729" y="18602"/>
                  </a:cubicBezTo>
                  <a:cubicBezTo>
                    <a:pt x="13473" y="19331"/>
                    <a:pt x="13473" y="19331"/>
                    <a:pt x="13473" y="19331"/>
                  </a:cubicBezTo>
                  <a:cubicBezTo>
                    <a:pt x="9104" y="19723"/>
                    <a:pt x="9104" y="19723"/>
                    <a:pt x="9104" y="19723"/>
                  </a:cubicBezTo>
                  <a:cubicBezTo>
                    <a:pt x="9095" y="19696"/>
                    <a:pt x="9086" y="19661"/>
                    <a:pt x="9068" y="19634"/>
                  </a:cubicBezTo>
                  <a:lnTo>
                    <a:pt x="10915" y="18113"/>
                  </a:lnTo>
                  <a:close/>
                  <a:moveTo>
                    <a:pt x="11368" y="17926"/>
                  </a:moveTo>
                  <a:cubicBezTo>
                    <a:pt x="11368" y="17926"/>
                    <a:pt x="11377" y="17917"/>
                    <a:pt x="11377" y="17917"/>
                  </a:cubicBezTo>
                  <a:cubicBezTo>
                    <a:pt x="11377" y="17881"/>
                    <a:pt x="11368" y="17846"/>
                    <a:pt x="11351" y="17810"/>
                  </a:cubicBezTo>
                  <a:cubicBezTo>
                    <a:pt x="14344" y="16120"/>
                    <a:pt x="14344" y="16120"/>
                    <a:pt x="14344" y="16120"/>
                  </a:cubicBezTo>
                  <a:cubicBezTo>
                    <a:pt x="14397" y="16191"/>
                    <a:pt x="14477" y="16227"/>
                    <a:pt x="14566" y="16227"/>
                  </a:cubicBezTo>
                  <a:cubicBezTo>
                    <a:pt x="14619" y="16227"/>
                    <a:pt x="14663" y="16209"/>
                    <a:pt x="14717" y="16182"/>
                  </a:cubicBezTo>
                  <a:cubicBezTo>
                    <a:pt x="15880" y="18228"/>
                    <a:pt x="15880" y="18228"/>
                    <a:pt x="15880" y="18228"/>
                  </a:cubicBezTo>
                  <a:cubicBezTo>
                    <a:pt x="15854" y="18246"/>
                    <a:pt x="15845" y="18255"/>
                    <a:pt x="15827" y="18273"/>
                  </a:cubicBezTo>
                  <a:cubicBezTo>
                    <a:pt x="15774" y="18326"/>
                    <a:pt x="15738" y="18406"/>
                    <a:pt x="15729" y="18486"/>
                  </a:cubicBezTo>
                  <a:lnTo>
                    <a:pt x="11368" y="17926"/>
                  </a:lnTo>
                  <a:close/>
                  <a:moveTo>
                    <a:pt x="17861" y="16841"/>
                  </a:moveTo>
                  <a:cubicBezTo>
                    <a:pt x="16333" y="18255"/>
                    <a:pt x="16333" y="18255"/>
                    <a:pt x="16333" y="18255"/>
                  </a:cubicBezTo>
                  <a:cubicBezTo>
                    <a:pt x="17568" y="16556"/>
                    <a:pt x="17568" y="16556"/>
                    <a:pt x="17568" y="16556"/>
                  </a:cubicBezTo>
                  <a:cubicBezTo>
                    <a:pt x="17799" y="16600"/>
                    <a:pt x="17799" y="16600"/>
                    <a:pt x="17799" y="16600"/>
                  </a:cubicBezTo>
                  <a:cubicBezTo>
                    <a:pt x="17799" y="16609"/>
                    <a:pt x="17790" y="16618"/>
                    <a:pt x="17790" y="16627"/>
                  </a:cubicBezTo>
                  <a:cubicBezTo>
                    <a:pt x="17790" y="16707"/>
                    <a:pt x="17816" y="16778"/>
                    <a:pt x="17861" y="16841"/>
                  </a:cubicBezTo>
                  <a:close/>
                  <a:moveTo>
                    <a:pt x="19193" y="13620"/>
                  </a:moveTo>
                  <a:cubicBezTo>
                    <a:pt x="17630" y="10133"/>
                    <a:pt x="17630" y="10133"/>
                    <a:pt x="17630" y="10133"/>
                  </a:cubicBezTo>
                  <a:cubicBezTo>
                    <a:pt x="17674" y="10106"/>
                    <a:pt x="17701" y="10079"/>
                    <a:pt x="17728" y="10035"/>
                  </a:cubicBezTo>
                  <a:cubicBezTo>
                    <a:pt x="18669" y="10417"/>
                    <a:pt x="18669" y="10417"/>
                    <a:pt x="18669" y="10417"/>
                  </a:cubicBezTo>
                  <a:cubicBezTo>
                    <a:pt x="18687" y="10595"/>
                    <a:pt x="18838" y="10729"/>
                    <a:pt x="19007" y="10729"/>
                  </a:cubicBezTo>
                  <a:cubicBezTo>
                    <a:pt x="19087" y="10729"/>
                    <a:pt x="19166" y="10702"/>
                    <a:pt x="19229" y="10649"/>
                  </a:cubicBezTo>
                  <a:cubicBezTo>
                    <a:pt x="19504" y="10764"/>
                    <a:pt x="19504" y="10764"/>
                    <a:pt x="19504" y="10764"/>
                  </a:cubicBezTo>
                  <a:cubicBezTo>
                    <a:pt x="19504" y="13344"/>
                    <a:pt x="19504" y="13344"/>
                    <a:pt x="19504" y="13344"/>
                  </a:cubicBezTo>
                  <a:cubicBezTo>
                    <a:pt x="19424" y="13353"/>
                    <a:pt x="19344" y="13389"/>
                    <a:pt x="19282" y="13451"/>
                  </a:cubicBezTo>
                  <a:cubicBezTo>
                    <a:pt x="19238" y="13496"/>
                    <a:pt x="19202" y="13558"/>
                    <a:pt x="19193" y="13620"/>
                  </a:cubicBezTo>
                  <a:close/>
                  <a:moveTo>
                    <a:pt x="19353" y="10382"/>
                  </a:moveTo>
                  <a:cubicBezTo>
                    <a:pt x="19353" y="10186"/>
                    <a:pt x="19202" y="10035"/>
                    <a:pt x="19007" y="10035"/>
                  </a:cubicBezTo>
                  <a:cubicBezTo>
                    <a:pt x="18829" y="10035"/>
                    <a:pt x="18687" y="10168"/>
                    <a:pt x="18669" y="10346"/>
                  </a:cubicBezTo>
                  <a:cubicBezTo>
                    <a:pt x="17754" y="9973"/>
                    <a:pt x="17754" y="9973"/>
                    <a:pt x="17754" y="9973"/>
                  </a:cubicBezTo>
                  <a:cubicBezTo>
                    <a:pt x="17763" y="9946"/>
                    <a:pt x="17763" y="9928"/>
                    <a:pt x="17763" y="9901"/>
                  </a:cubicBezTo>
                  <a:cubicBezTo>
                    <a:pt x="17763" y="9848"/>
                    <a:pt x="17745" y="9804"/>
                    <a:pt x="17719" y="9759"/>
                  </a:cubicBezTo>
                  <a:cubicBezTo>
                    <a:pt x="19433" y="8318"/>
                    <a:pt x="19433" y="8318"/>
                    <a:pt x="19433" y="8318"/>
                  </a:cubicBezTo>
                  <a:cubicBezTo>
                    <a:pt x="19460" y="8345"/>
                    <a:pt x="19477" y="8354"/>
                    <a:pt x="19504" y="8371"/>
                  </a:cubicBezTo>
                  <a:cubicBezTo>
                    <a:pt x="19504" y="10684"/>
                    <a:pt x="19504" y="10684"/>
                    <a:pt x="19504" y="10684"/>
                  </a:cubicBezTo>
                  <a:cubicBezTo>
                    <a:pt x="19282" y="10595"/>
                    <a:pt x="19282" y="10595"/>
                    <a:pt x="19282" y="10595"/>
                  </a:cubicBezTo>
                  <a:cubicBezTo>
                    <a:pt x="19326" y="10533"/>
                    <a:pt x="19353" y="10462"/>
                    <a:pt x="19353" y="10382"/>
                  </a:cubicBezTo>
                  <a:close/>
                  <a:moveTo>
                    <a:pt x="18634" y="5649"/>
                  </a:moveTo>
                  <a:cubicBezTo>
                    <a:pt x="17985" y="5676"/>
                    <a:pt x="17985" y="5676"/>
                    <a:pt x="17985" y="5676"/>
                  </a:cubicBezTo>
                  <a:cubicBezTo>
                    <a:pt x="17115" y="4493"/>
                    <a:pt x="17115" y="4493"/>
                    <a:pt x="17115" y="4493"/>
                  </a:cubicBezTo>
                  <a:cubicBezTo>
                    <a:pt x="17550" y="4199"/>
                    <a:pt x="17550" y="4199"/>
                    <a:pt x="17550" y="4199"/>
                  </a:cubicBezTo>
                  <a:cubicBezTo>
                    <a:pt x="17586" y="4243"/>
                    <a:pt x="17639" y="4261"/>
                    <a:pt x="17683" y="4261"/>
                  </a:cubicBezTo>
                  <a:cubicBezTo>
                    <a:pt x="17719" y="4261"/>
                    <a:pt x="17745" y="4252"/>
                    <a:pt x="17772" y="4243"/>
                  </a:cubicBezTo>
                  <a:cubicBezTo>
                    <a:pt x="18722" y="5507"/>
                    <a:pt x="18722" y="5507"/>
                    <a:pt x="18722" y="5507"/>
                  </a:cubicBezTo>
                  <a:cubicBezTo>
                    <a:pt x="18687" y="5551"/>
                    <a:pt x="18651" y="5596"/>
                    <a:pt x="18634" y="5649"/>
                  </a:cubicBezTo>
                  <a:close/>
                  <a:moveTo>
                    <a:pt x="3961" y="17107"/>
                  </a:moveTo>
                  <a:cubicBezTo>
                    <a:pt x="3979" y="17054"/>
                    <a:pt x="3997" y="17010"/>
                    <a:pt x="3997" y="16956"/>
                  </a:cubicBezTo>
                  <a:cubicBezTo>
                    <a:pt x="3997" y="16823"/>
                    <a:pt x="3917" y="16698"/>
                    <a:pt x="3792" y="16645"/>
                  </a:cubicBezTo>
                  <a:cubicBezTo>
                    <a:pt x="3935" y="16111"/>
                    <a:pt x="3935" y="16111"/>
                    <a:pt x="3935" y="16111"/>
                  </a:cubicBezTo>
                  <a:cubicBezTo>
                    <a:pt x="3970" y="16120"/>
                    <a:pt x="3997" y="16129"/>
                    <a:pt x="4032" y="16129"/>
                  </a:cubicBezTo>
                  <a:cubicBezTo>
                    <a:pt x="4210" y="16129"/>
                    <a:pt x="4361" y="15986"/>
                    <a:pt x="4379" y="15809"/>
                  </a:cubicBezTo>
                  <a:cubicBezTo>
                    <a:pt x="6395" y="15791"/>
                    <a:pt x="6395" y="15791"/>
                    <a:pt x="6395" y="15791"/>
                  </a:cubicBezTo>
                  <a:cubicBezTo>
                    <a:pt x="6421" y="15844"/>
                    <a:pt x="6475" y="15880"/>
                    <a:pt x="6537" y="15898"/>
                  </a:cubicBezTo>
                  <a:cubicBezTo>
                    <a:pt x="6031" y="18344"/>
                    <a:pt x="6031" y="18344"/>
                    <a:pt x="6031" y="18344"/>
                  </a:cubicBezTo>
                  <a:cubicBezTo>
                    <a:pt x="6013" y="18344"/>
                    <a:pt x="6004" y="18344"/>
                    <a:pt x="5986" y="18344"/>
                  </a:cubicBezTo>
                  <a:cubicBezTo>
                    <a:pt x="5871" y="18344"/>
                    <a:pt x="5755" y="18424"/>
                    <a:pt x="5729" y="18540"/>
                  </a:cubicBezTo>
                  <a:cubicBezTo>
                    <a:pt x="5720" y="18575"/>
                    <a:pt x="5720" y="18575"/>
                    <a:pt x="5720" y="18575"/>
                  </a:cubicBezTo>
                  <a:cubicBezTo>
                    <a:pt x="5720" y="18584"/>
                    <a:pt x="5711" y="18602"/>
                    <a:pt x="5711" y="18611"/>
                  </a:cubicBezTo>
                  <a:cubicBezTo>
                    <a:pt x="5711" y="18638"/>
                    <a:pt x="5720" y="18655"/>
                    <a:pt x="5729" y="18682"/>
                  </a:cubicBezTo>
                  <a:cubicBezTo>
                    <a:pt x="5738" y="18718"/>
                    <a:pt x="5738" y="18718"/>
                    <a:pt x="5738" y="18718"/>
                  </a:cubicBezTo>
                  <a:cubicBezTo>
                    <a:pt x="5738" y="18727"/>
                    <a:pt x="5746" y="18735"/>
                    <a:pt x="5746" y="18744"/>
                  </a:cubicBezTo>
                  <a:cubicBezTo>
                    <a:pt x="5347" y="18611"/>
                    <a:pt x="5347" y="18611"/>
                    <a:pt x="5347" y="18611"/>
                  </a:cubicBezTo>
                  <a:cubicBezTo>
                    <a:pt x="5356" y="18495"/>
                    <a:pt x="5320" y="18388"/>
                    <a:pt x="5240" y="18300"/>
                  </a:cubicBezTo>
                  <a:cubicBezTo>
                    <a:pt x="5125" y="18184"/>
                    <a:pt x="4938" y="18166"/>
                    <a:pt x="4796" y="18255"/>
                  </a:cubicBezTo>
                  <a:lnTo>
                    <a:pt x="3961" y="17107"/>
                  </a:lnTo>
                  <a:close/>
                  <a:moveTo>
                    <a:pt x="19575" y="10791"/>
                  </a:moveTo>
                  <a:cubicBezTo>
                    <a:pt x="19824" y="10889"/>
                    <a:pt x="19824" y="10889"/>
                    <a:pt x="19824" y="10889"/>
                  </a:cubicBezTo>
                  <a:cubicBezTo>
                    <a:pt x="19797" y="10933"/>
                    <a:pt x="19788" y="10987"/>
                    <a:pt x="19788" y="11040"/>
                  </a:cubicBezTo>
                  <a:cubicBezTo>
                    <a:pt x="19788" y="11174"/>
                    <a:pt x="19868" y="11298"/>
                    <a:pt x="19992" y="11360"/>
                  </a:cubicBezTo>
                  <a:cubicBezTo>
                    <a:pt x="19575" y="13220"/>
                    <a:pt x="19575" y="13220"/>
                    <a:pt x="19575" y="13220"/>
                  </a:cubicBezTo>
                  <a:lnTo>
                    <a:pt x="19575" y="10791"/>
                  </a:lnTo>
                  <a:close/>
                  <a:moveTo>
                    <a:pt x="19575" y="10720"/>
                  </a:moveTo>
                  <a:cubicBezTo>
                    <a:pt x="19575" y="8389"/>
                    <a:pt x="19575" y="8389"/>
                    <a:pt x="19575" y="8389"/>
                  </a:cubicBezTo>
                  <a:cubicBezTo>
                    <a:pt x="19602" y="8398"/>
                    <a:pt x="19619" y="8398"/>
                    <a:pt x="19637" y="8398"/>
                  </a:cubicBezTo>
                  <a:cubicBezTo>
                    <a:pt x="20028" y="10711"/>
                    <a:pt x="20028" y="10711"/>
                    <a:pt x="20028" y="10711"/>
                  </a:cubicBezTo>
                  <a:cubicBezTo>
                    <a:pt x="19957" y="10729"/>
                    <a:pt x="19895" y="10773"/>
                    <a:pt x="19850" y="10827"/>
                  </a:cubicBezTo>
                  <a:lnTo>
                    <a:pt x="19575" y="10720"/>
                  </a:lnTo>
                  <a:close/>
                  <a:moveTo>
                    <a:pt x="20099" y="10693"/>
                  </a:moveTo>
                  <a:cubicBezTo>
                    <a:pt x="19699" y="8380"/>
                    <a:pt x="19699" y="8380"/>
                    <a:pt x="19699" y="8380"/>
                  </a:cubicBezTo>
                  <a:cubicBezTo>
                    <a:pt x="19815" y="8345"/>
                    <a:pt x="19895" y="8247"/>
                    <a:pt x="19895" y="8122"/>
                  </a:cubicBezTo>
                  <a:cubicBezTo>
                    <a:pt x="19895" y="8104"/>
                    <a:pt x="19895" y="8087"/>
                    <a:pt x="19886" y="8069"/>
                  </a:cubicBezTo>
                  <a:cubicBezTo>
                    <a:pt x="19886" y="8060"/>
                    <a:pt x="19886" y="8060"/>
                    <a:pt x="19886" y="8060"/>
                  </a:cubicBezTo>
                  <a:cubicBezTo>
                    <a:pt x="19833" y="8015"/>
                    <a:pt x="19833" y="8015"/>
                    <a:pt x="19833" y="8015"/>
                  </a:cubicBezTo>
                  <a:cubicBezTo>
                    <a:pt x="19904" y="7882"/>
                    <a:pt x="19877" y="7713"/>
                    <a:pt x="19770" y="7606"/>
                  </a:cubicBezTo>
                  <a:cubicBezTo>
                    <a:pt x="19735" y="7580"/>
                    <a:pt x="19708" y="7553"/>
                    <a:pt x="19664" y="7535"/>
                  </a:cubicBezTo>
                  <a:cubicBezTo>
                    <a:pt x="20046" y="6343"/>
                    <a:pt x="20046" y="6343"/>
                    <a:pt x="20046" y="6343"/>
                  </a:cubicBezTo>
                  <a:cubicBezTo>
                    <a:pt x="20063" y="6343"/>
                    <a:pt x="20081" y="6352"/>
                    <a:pt x="20099" y="6352"/>
                  </a:cubicBezTo>
                  <a:lnTo>
                    <a:pt x="20099" y="10693"/>
                  </a:lnTo>
                  <a:close/>
                  <a:moveTo>
                    <a:pt x="15783" y="2776"/>
                  </a:moveTo>
                  <a:cubicBezTo>
                    <a:pt x="15561" y="2518"/>
                    <a:pt x="15561" y="2518"/>
                    <a:pt x="15561" y="2518"/>
                  </a:cubicBezTo>
                  <a:cubicBezTo>
                    <a:pt x="15854" y="2731"/>
                    <a:pt x="15854" y="2731"/>
                    <a:pt x="15854" y="2731"/>
                  </a:cubicBezTo>
                  <a:cubicBezTo>
                    <a:pt x="15827" y="2749"/>
                    <a:pt x="15800" y="2758"/>
                    <a:pt x="15783" y="2776"/>
                  </a:cubicBezTo>
                  <a:close/>
                  <a:moveTo>
                    <a:pt x="10685" y="1619"/>
                  </a:moveTo>
                  <a:cubicBezTo>
                    <a:pt x="10693" y="1619"/>
                    <a:pt x="10693" y="1610"/>
                    <a:pt x="10702" y="1610"/>
                  </a:cubicBezTo>
                  <a:cubicBezTo>
                    <a:pt x="11235" y="2002"/>
                    <a:pt x="11235" y="2002"/>
                    <a:pt x="11235" y="2002"/>
                  </a:cubicBezTo>
                  <a:cubicBezTo>
                    <a:pt x="11235" y="2028"/>
                    <a:pt x="11226" y="2046"/>
                    <a:pt x="11226" y="2073"/>
                  </a:cubicBezTo>
                  <a:cubicBezTo>
                    <a:pt x="11226" y="2117"/>
                    <a:pt x="11244" y="2153"/>
                    <a:pt x="11262" y="2188"/>
                  </a:cubicBezTo>
                  <a:cubicBezTo>
                    <a:pt x="8748" y="3300"/>
                    <a:pt x="8748" y="3300"/>
                    <a:pt x="8748" y="3300"/>
                  </a:cubicBezTo>
                  <a:cubicBezTo>
                    <a:pt x="8722" y="3300"/>
                    <a:pt x="8722" y="3300"/>
                    <a:pt x="8722" y="3300"/>
                  </a:cubicBezTo>
                  <a:cubicBezTo>
                    <a:pt x="8660" y="3194"/>
                    <a:pt x="8553" y="3131"/>
                    <a:pt x="8429" y="3131"/>
                  </a:cubicBezTo>
                  <a:cubicBezTo>
                    <a:pt x="8366" y="3131"/>
                    <a:pt x="8304" y="3149"/>
                    <a:pt x="8242" y="3185"/>
                  </a:cubicBezTo>
                  <a:cubicBezTo>
                    <a:pt x="6324" y="2749"/>
                    <a:pt x="6324" y="2749"/>
                    <a:pt x="6324" y="2749"/>
                  </a:cubicBezTo>
                  <a:cubicBezTo>
                    <a:pt x="6324" y="2740"/>
                    <a:pt x="6324" y="2740"/>
                    <a:pt x="6324" y="2731"/>
                  </a:cubicBezTo>
                  <a:cubicBezTo>
                    <a:pt x="10098" y="1503"/>
                    <a:pt x="10098" y="1503"/>
                    <a:pt x="10098" y="1503"/>
                  </a:cubicBezTo>
                  <a:cubicBezTo>
                    <a:pt x="10116" y="1548"/>
                    <a:pt x="10143" y="1584"/>
                    <a:pt x="10178" y="1619"/>
                  </a:cubicBezTo>
                  <a:cubicBezTo>
                    <a:pt x="10320" y="1761"/>
                    <a:pt x="10551" y="1761"/>
                    <a:pt x="10685" y="1619"/>
                  </a:cubicBezTo>
                  <a:close/>
                  <a:moveTo>
                    <a:pt x="1528" y="10008"/>
                  </a:moveTo>
                  <a:cubicBezTo>
                    <a:pt x="2247" y="10533"/>
                    <a:pt x="2247" y="10533"/>
                    <a:pt x="2247" y="10533"/>
                  </a:cubicBezTo>
                  <a:cubicBezTo>
                    <a:pt x="2212" y="10586"/>
                    <a:pt x="2194" y="10649"/>
                    <a:pt x="2194" y="10711"/>
                  </a:cubicBezTo>
                  <a:cubicBezTo>
                    <a:pt x="2194" y="10844"/>
                    <a:pt x="2274" y="10969"/>
                    <a:pt x="2398" y="11022"/>
                  </a:cubicBezTo>
                  <a:cubicBezTo>
                    <a:pt x="1625" y="13371"/>
                    <a:pt x="1625" y="13371"/>
                    <a:pt x="1625" y="13371"/>
                  </a:cubicBezTo>
                  <a:cubicBezTo>
                    <a:pt x="1590" y="13362"/>
                    <a:pt x="1563" y="13362"/>
                    <a:pt x="1537" y="13362"/>
                  </a:cubicBezTo>
                  <a:cubicBezTo>
                    <a:pt x="1537" y="13362"/>
                    <a:pt x="1537" y="13362"/>
                    <a:pt x="1528" y="13362"/>
                  </a:cubicBezTo>
                  <a:lnTo>
                    <a:pt x="1528" y="10008"/>
                  </a:lnTo>
                  <a:close/>
                  <a:moveTo>
                    <a:pt x="10365" y="20043"/>
                  </a:moveTo>
                  <a:cubicBezTo>
                    <a:pt x="10320" y="20088"/>
                    <a:pt x="10285" y="20150"/>
                    <a:pt x="10267" y="20212"/>
                  </a:cubicBezTo>
                  <a:cubicBezTo>
                    <a:pt x="9104" y="19839"/>
                    <a:pt x="9104" y="19839"/>
                    <a:pt x="9104" y="19839"/>
                  </a:cubicBezTo>
                  <a:cubicBezTo>
                    <a:pt x="9104" y="19821"/>
                    <a:pt x="9113" y="19803"/>
                    <a:pt x="9113" y="19794"/>
                  </a:cubicBezTo>
                  <a:cubicBezTo>
                    <a:pt x="13189" y="19429"/>
                    <a:pt x="13189" y="19429"/>
                    <a:pt x="13189" y="19429"/>
                  </a:cubicBezTo>
                  <a:cubicBezTo>
                    <a:pt x="10951" y="20159"/>
                    <a:pt x="10951" y="20159"/>
                    <a:pt x="10951" y="20159"/>
                  </a:cubicBezTo>
                  <a:cubicBezTo>
                    <a:pt x="10933" y="20114"/>
                    <a:pt x="10907" y="20070"/>
                    <a:pt x="10880" y="20043"/>
                  </a:cubicBezTo>
                  <a:cubicBezTo>
                    <a:pt x="10809" y="19972"/>
                    <a:pt x="10720" y="19936"/>
                    <a:pt x="10622" y="19936"/>
                  </a:cubicBezTo>
                  <a:cubicBezTo>
                    <a:pt x="10622" y="19936"/>
                    <a:pt x="10622" y="19936"/>
                    <a:pt x="10622" y="19936"/>
                  </a:cubicBezTo>
                  <a:cubicBezTo>
                    <a:pt x="10525" y="19936"/>
                    <a:pt x="10436" y="19972"/>
                    <a:pt x="10365" y="20043"/>
                  </a:cubicBezTo>
                  <a:close/>
                  <a:moveTo>
                    <a:pt x="13793" y="19305"/>
                  </a:moveTo>
                  <a:cubicBezTo>
                    <a:pt x="15747" y="18664"/>
                    <a:pt x="15747" y="18664"/>
                    <a:pt x="15747" y="18664"/>
                  </a:cubicBezTo>
                  <a:cubicBezTo>
                    <a:pt x="15756" y="18691"/>
                    <a:pt x="15774" y="18709"/>
                    <a:pt x="15783" y="18727"/>
                  </a:cubicBezTo>
                  <a:cubicBezTo>
                    <a:pt x="15401" y="19002"/>
                    <a:pt x="15401" y="19002"/>
                    <a:pt x="15401" y="19002"/>
                  </a:cubicBezTo>
                  <a:cubicBezTo>
                    <a:pt x="15338" y="18931"/>
                    <a:pt x="15241" y="18887"/>
                    <a:pt x="15143" y="18887"/>
                  </a:cubicBezTo>
                  <a:cubicBezTo>
                    <a:pt x="14965" y="18887"/>
                    <a:pt x="14814" y="19029"/>
                    <a:pt x="14806" y="19216"/>
                  </a:cubicBezTo>
                  <a:lnTo>
                    <a:pt x="13793" y="19305"/>
                  </a:lnTo>
                  <a:close/>
                  <a:moveTo>
                    <a:pt x="17808" y="16529"/>
                  </a:moveTo>
                  <a:cubicBezTo>
                    <a:pt x="17612" y="16494"/>
                    <a:pt x="17612" y="16494"/>
                    <a:pt x="17612" y="16494"/>
                  </a:cubicBezTo>
                  <a:cubicBezTo>
                    <a:pt x="19175" y="14332"/>
                    <a:pt x="19175" y="14332"/>
                    <a:pt x="19175" y="14332"/>
                  </a:cubicBezTo>
                  <a:cubicBezTo>
                    <a:pt x="19193" y="14358"/>
                    <a:pt x="19220" y="14376"/>
                    <a:pt x="19246" y="14394"/>
                  </a:cubicBezTo>
                  <a:cubicBezTo>
                    <a:pt x="18243" y="16298"/>
                    <a:pt x="18243" y="16298"/>
                    <a:pt x="18243" y="16298"/>
                  </a:cubicBezTo>
                  <a:cubicBezTo>
                    <a:pt x="18207" y="16289"/>
                    <a:pt x="18172" y="16280"/>
                    <a:pt x="18145" y="16280"/>
                  </a:cubicBezTo>
                  <a:cubicBezTo>
                    <a:pt x="17985" y="16280"/>
                    <a:pt x="17852" y="16387"/>
                    <a:pt x="17808" y="16529"/>
                  </a:cubicBezTo>
                  <a:close/>
                  <a:moveTo>
                    <a:pt x="19371" y="14447"/>
                  </a:moveTo>
                  <a:cubicBezTo>
                    <a:pt x="19380" y="14447"/>
                    <a:pt x="19388" y="14447"/>
                    <a:pt x="19397" y="14447"/>
                  </a:cubicBezTo>
                  <a:cubicBezTo>
                    <a:pt x="19451" y="14447"/>
                    <a:pt x="19504" y="14430"/>
                    <a:pt x="19548" y="14403"/>
                  </a:cubicBezTo>
                  <a:cubicBezTo>
                    <a:pt x="19557" y="14394"/>
                    <a:pt x="19557" y="14394"/>
                    <a:pt x="19557" y="14394"/>
                  </a:cubicBezTo>
                  <a:cubicBezTo>
                    <a:pt x="19557" y="14394"/>
                    <a:pt x="19557" y="14394"/>
                    <a:pt x="19557" y="14394"/>
                  </a:cubicBezTo>
                  <a:cubicBezTo>
                    <a:pt x="19593" y="14314"/>
                    <a:pt x="19628" y="14234"/>
                    <a:pt x="19664" y="14127"/>
                  </a:cubicBezTo>
                  <a:cubicBezTo>
                    <a:pt x="19664" y="14118"/>
                    <a:pt x="19664" y="14118"/>
                    <a:pt x="19664" y="14118"/>
                  </a:cubicBezTo>
                  <a:cubicBezTo>
                    <a:pt x="19664" y="14118"/>
                    <a:pt x="19664" y="14118"/>
                    <a:pt x="19664" y="14118"/>
                  </a:cubicBezTo>
                  <a:cubicBezTo>
                    <a:pt x="19664" y="14092"/>
                    <a:pt x="19655" y="14074"/>
                    <a:pt x="19637" y="14056"/>
                  </a:cubicBezTo>
                  <a:cubicBezTo>
                    <a:pt x="19699" y="14038"/>
                    <a:pt x="19753" y="14003"/>
                    <a:pt x="19797" y="13958"/>
                  </a:cubicBezTo>
                  <a:cubicBezTo>
                    <a:pt x="19904" y="13851"/>
                    <a:pt x="19939" y="13691"/>
                    <a:pt x="19868" y="13549"/>
                  </a:cubicBezTo>
                  <a:cubicBezTo>
                    <a:pt x="20925" y="12748"/>
                    <a:pt x="20925" y="12748"/>
                    <a:pt x="20925" y="12748"/>
                  </a:cubicBezTo>
                  <a:cubicBezTo>
                    <a:pt x="20943" y="12766"/>
                    <a:pt x="20961" y="12775"/>
                    <a:pt x="20978" y="12784"/>
                  </a:cubicBezTo>
                  <a:cubicBezTo>
                    <a:pt x="18447" y="17766"/>
                    <a:pt x="18447" y="17766"/>
                    <a:pt x="18447" y="17766"/>
                  </a:cubicBezTo>
                  <a:cubicBezTo>
                    <a:pt x="18447" y="17766"/>
                    <a:pt x="18438" y="17766"/>
                    <a:pt x="18438" y="17757"/>
                  </a:cubicBezTo>
                  <a:lnTo>
                    <a:pt x="19371" y="14447"/>
                  </a:lnTo>
                  <a:close/>
                  <a:moveTo>
                    <a:pt x="20801" y="12455"/>
                  </a:moveTo>
                  <a:cubicBezTo>
                    <a:pt x="20801" y="12544"/>
                    <a:pt x="20827" y="12624"/>
                    <a:pt x="20881" y="12695"/>
                  </a:cubicBezTo>
                  <a:cubicBezTo>
                    <a:pt x="19833" y="13487"/>
                    <a:pt x="19833" y="13487"/>
                    <a:pt x="19833" y="13487"/>
                  </a:cubicBezTo>
                  <a:cubicBezTo>
                    <a:pt x="19824" y="13469"/>
                    <a:pt x="19806" y="13460"/>
                    <a:pt x="19797" y="13451"/>
                  </a:cubicBezTo>
                  <a:cubicBezTo>
                    <a:pt x="19753" y="13398"/>
                    <a:pt x="19690" y="13362"/>
                    <a:pt x="19619" y="13353"/>
                  </a:cubicBezTo>
                  <a:cubicBezTo>
                    <a:pt x="20055" y="11378"/>
                    <a:pt x="20055" y="11378"/>
                    <a:pt x="20055" y="11378"/>
                  </a:cubicBezTo>
                  <a:cubicBezTo>
                    <a:pt x="20081" y="11387"/>
                    <a:pt x="20108" y="11387"/>
                    <a:pt x="20135" y="11387"/>
                  </a:cubicBezTo>
                  <a:cubicBezTo>
                    <a:pt x="20197" y="11387"/>
                    <a:pt x="20259" y="11369"/>
                    <a:pt x="20312" y="11334"/>
                  </a:cubicBezTo>
                  <a:cubicBezTo>
                    <a:pt x="20925" y="12152"/>
                    <a:pt x="20925" y="12152"/>
                    <a:pt x="20925" y="12152"/>
                  </a:cubicBezTo>
                  <a:cubicBezTo>
                    <a:pt x="20845" y="12232"/>
                    <a:pt x="20801" y="12339"/>
                    <a:pt x="20801" y="12455"/>
                  </a:cubicBezTo>
                  <a:close/>
                  <a:moveTo>
                    <a:pt x="19593" y="7508"/>
                  </a:moveTo>
                  <a:cubicBezTo>
                    <a:pt x="19566" y="7500"/>
                    <a:pt x="19539" y="7500"/>
                    <a:pt x="19513" y="7500"/>
                  </a:cubicBezTo>
                  <a:cubicBezTo>
                    <a:pt x="19504" y="7500"/>
                    <a:pt x="19504" y="7500"/>
                    <a:pt x="19495" y="7500"/>
                  </a:cubicBezTo>
                  <a:cubicBezTo>
                    <a:pt x="19078" y="6067"/>
                    <a:pt x="19078" y="6067"/>
                    <a:pt x="19078" y="6067"/>
                  </a:cubicBezTo>
                  <a:cubicBezTo>
                    <a:pt x="19202" y="6014"/>
                    <a:pt x="19291" y="5889"/>
                    <a:pt x="19291" y="5756"/>
                  </a:cubicBezTo>
                  <a:cubicBezTo>
                    <a:pt x="19291" y="5569"/>
                    <a:pt x="19140" y="5418"/>
                    <a:pt x="18953" y="5418"/>
                  </a:cubicBezTo>
                  <a:cubicBezTo>
                    <a:pt x="18891" y="5418"/>
                    <a:pt x="18829" y="5436"/>
                    <a:pt x="18776" y="5471"/>
                  </a:cubicBezTo>
                  <a:cubicBezTo>
                    <a:pt x="17888" y="4270"/>
                    <a:pt x="17888" y="4270"/>
                    <a:pt x="17888" y="4270"/>
                  </a:cubicBezTo>
                  <a:cubicBezTo>
                    <a:pt x="19797" y="5738"/>
                    <a:pt x="19797" y="5738"/>
                    <a:pt x="19797" y="5738"/>
                  </a:cubicBezTo>
                  <a:cubicBezTo>
                    <a:pt x="19753" y="5800"/>
                    <a:pt x="19735" y="5880"/>
                    <a:pt x="19735" y="5952"/>
                  </a:cubicBezTo>
                  <a:cubicBezTo>
                    <a:pt x="19735" y="6112"/>
                    <a:pt x="19833" y="6254"/>
                    <a:pt x="19975" y="6325"/>
                  </a:cubicBezTo>
                  <a:lnTo>
                    <a:pt x="19593" y="7508"/>
                  </a:lnTo>
                  <a:close/>
                  <a:moveTo>
                    <a:pt x="19726" y="5596"/>
                  </a:moveTo>
                  <a:cubicBezTo>
                    <a:pt x="17861" y="4155"/>
                    <a:pt x="17861" y="4155"/>
                    <a:pt x="17861" y="4155"/>
                  </a:cubicBezTo>
                  <a:cubicBezTo>
                    <a:pt x="17870" y="4128"/>
                    <a:pt x="17879" y="4101"/>
                    <a:pt x="17879" y="4074"/>
                  </a:cubicBezTo>
                  <a:cubicBezTo>
                    <a:pt x="17879" y="3959"/>
                    <a:pt x="17781" y="3861"/>
                    <a:pt x="17657" y="3879"/>
                  </a:cubicBezTo>
                  <a:cubicBezTo>
                    <a:pt x="15818" y="1681"/>
                    <a:pt x="15818" y="1681"/>
                    <a:pt x="15818" y="1681"/>
                  </a:cubicBezTo>
                  <a:lnTo>
                    <a:pt x="19726" y="5596"/>
                  </a:lnTo>
                  <a:close/>
                  <a:moveTo>
                    <a:pt x="17559" y="3932"/>
                  </a:moveTo>
                  <a:cubicBezTo>
                    <a:pt x="16351" y="3025"/>
                    <a:pt x="16351" y="3025"/>
                    <a:pt x="16351" y="3025"/>
                  </a:cubicBezTo>
                  <a:cubicBezTo>
                    <a:pt x="16342" y="2945"/>
                    <a:pt x="16307" y="2865"/>
                    <a:pt x="16244" y="2811"/>
                  </a:cubicBezTo>
                  <a:cubicBezTo>
                    <a:pt x="16164" y="2731"/>
                    <a:pt x="16049" y="2696"/>
                    <a:pt x="15934" y="2713"/>
                  </a:cubicBezTo>
                  <a:cubicBezTo>
                    <a:pt x="15472" y="2357"/>
                    <a:pt x="15472" y="2357"/>
                    <a:pt x="15472" y="2357"/>
                  </a:cubicBezTo>
                  <a:cubicBezTo>
                    <a:pt x="15481" y="2340"/>
                    <a:pt x="15489" y="2313"/>
                    <a:pt x="15489" y="2286"/>
                  </a:cubicBezTo>
                  <a:cubicBezTo>
                    <a:pt x="15489" y="2215"/>
                    <a:pt x="15445" y="2162"/>
                    <a:pt x="15383" y="2135"/>
                  </a:cubicBezTo>
                  <a:cubicBezTo>
                    <a:pt x="15445" y="1779"/>
                    <a:pt x="15445" y="1779"/>
                    <a:pt x="15445" y="1779"/>
                  </a:cubicBezTo>
                  <a:cubicBezTo>
                    <a:pt x="15481" y="1788"/>
                    <a:pt x="15507" y="1797"/>
                    <a:pt x="15534" y="1797"/>
                  </a:cubicBezTo>
                  <a:cubicBezTo>
                    <a:pt x="15614" y="1797"/>
                    <a:pt x="15694" y="1770"/>
                    <a:pt x="15756" y="1717"/>
                  </a:cubicBezTo>
                  <a:cubicBezTo>
                    <a:pt x="17586" y="3905"/>
                    <a:pt x="17586" y="3905"/>
                    <a:pt x="17586" y="3905"/>
                  </a:cubicBezTo>
                  <a:cubicBezTo>
                    <a:pt x="17577" y="3914"/>
                    <a:pt x="17568" y="3923"/>
                    <a:pt x="17559" y="3932"/>
                  </a:cubicBezTo>
                  <a:close/>
                  <a:moveTo>
                    <a:pt x="15312" y="2117"/>
                  </a:moveTo>
                  <a:cubicBezTo>
                    <a:pt x="15276" y="2117"/>
                    <a:pt x="15232" y="2135"/>
                    <a:pt x="15205" y="2162"/>
                  </a:cubicBezTo>
                  <a:cubicBezTo>
                    <a:pt x="15072" y="2064"/>
                    <a:pt x="15072" y="2064"/>
                    <a:pt x="15072" y="2064"/>
                  </a:cubicBezTo>
                  <a:cubicBezTo>
                    <a:pt x="15179" y="2188"/>
                    <a:pt x="15179" y="2188"/>
                    <a:pt x="15179" y="2188"/>
                  </a:cubicBezTo>
                  <a:cubicBezTo>
                    <a:pt x="15179" y="2188"/>
                    <a:pt x="15179" y="2188"/>
                    <a:pt x="15179" y="2188"/>
                  </a:cubicBezTo>
                  <a:cubicBezTo>
                    <a:pt x="14193" y="1735"/>
                    <a:pt x="14193" y="1735"/>
                    <a:pt x="14193" y="1735"/>
                  </a:cubicBezTo>
                  <a:cubicBezTo>
                    <a:pt x="14202" y="1699"/>
                    <a:pt x="14211" y="1664"/>
                    <a:pt x="14211" y="1619"/>
                  </a:cubicBezTo>
                  <a:cubicBezTo>
                    <a:pt x="14211" y="1601"/>
                    <a:pt x="14211" y="1575"/>
                    <a:pt x="14202" y="1557"/>
                  </a:cubicBezTo>
                  <a:cubicBezTo>
                    <a:pt x="15134" y="1468"/>
                    <a:pt x="15134" y="1468"/>
                    <a:pt x="15134" y="1468"/>
                  </a:cubicBezTo>
                  <a:cubicBezTo>
                    <a:pt x="15161" y="1601"/>
                    <a:pt x="15250" y="1708"/>
                    <a:pt x="15374" y="1761"/>
                  </a:cubicBezTo>
                  <a:lnTo>
                    <a:pt x="15312" y="2117"/>
                  </a:lnTo>
                  <a:close/>
                  <a:moveTo>
                    <a:pt x="15125" y="1397"/>
                  </a:moveTo>
                  <a:cubicBezTo>
                    <a:pt x="14184" y="1486"/>
                    <a:pt x="14184" y="1486"/>
                    <a:pt x="14184" y="1486"/>
                  </a:cubicBezTo>
                  <a:cubicBezTo>
                    <a:pt x="14122" y="1361"/>
                    <a:pt x="14006" y="1272"/>
                    <a:pt x="13864" y="1272"/>
                  </a:cubicBezTo>
                  <a:cubicBezTo>
                    <a:pt x="13669" y="1272"/>
                    <a:pt x="13518" y="1432"/>
                    <a:pt x="13518" y="1619"/>
                  </a:cubicBezTo>
                  <a:cubicBezTo>
                    <a:pt x="13518" y="1628"/>
                    <a:pt x="13518" y="1637"/>
                    <a:pt x="13518" y="1646"/>
                  </a:cubicBezTo>
                  <a:cubicBezTo>
                    <a:pt x="12328" y="1877"/>
                    <a:pt x="12328" y="1877"/>
                    <a:pt x="12328" y="1877"/>
                  </a:cubicBezTo>
                  <a:cubicBezTo>
                    <a:pt x="10791" y="1379"/>
                    <a:pt x="10791" y="1379"/>
                    <a:pt x="10791" y="1379"/>
                  </a:cubicBezTo>
                  <a:cubicBezTo>
                    <a:pt x="10800" y="1272"/>
                    <a:pt x="10756" y="1174"/>
                    <a:pt x="10685" y="1103"/>
                  </a:cubicBezTo>
                  <a:cubicBezTo>
                    <a:pt x="10551" y="961"/>
                    <a:pt x="10320" y="961"/>
                    <a:pt x="10178" y="1103"/>
                  </a:cubicBezTo>
                  <a:cubicBezTo>
                    <a:pt x="10169" y="1112"/>
                    <a:pt x="10169" y="1112"/>
                    <a:pt x="10161" y="1121"/>
                  </a:cubicBezTo>
                  <a:cubicBezTo>
                    <a:pt x="9388" y="543"/>
                    <a:pt x="9388" y="543"/>
                    <a:pt x="9388" y="543"/>
                  </a:cubicBezTo>
                  <a:cubicBezTo>
                    <a:pt x="9397" y="516"/>
                    <a:pt x="9406" y="480"/>
                    <a:pt x="9414" y="445"/>
                  </a:cubicBezTo>
                  <a:cubicBezTo>
                    <a:pt x="15134" y="1352"/>
                    <a:pt x="15134" y="1352"/>
                    <a:pt x="15134" y="1352"/>
                  </a:cubicBezTo>
                  <a:cubicBezTo>
                    <a:pt x="15134" y="1370"/>
                    <a:pt x="15125" y="1379"/>
                    <a:pt x="15125" y="1388"/>
                  </a:cubicBezTo>
                  <a:cubicBezTo>
                    <a:pt x="15125" y="1397"/>
                    <a:pt x="15125" y="1397"/>
                    <a:pt x="15125" y="1397"/>
                  </a:cubicBezTo>
                  <a:close/>
                  <a:moveTo>
                    <a:pt x="10081" y="1432"/>
                  </a:moveTo>
                  <a:cubicBezTo>
                    <a:pt x="6297" y="2660"/>
                    <a:pt x="6297" y="2660"/>
                    <a:pt x="6297" y="2660"/>
                  </a:cubicBezTo>
                  <a:cubicBezTo>
                    <a:pt x="6235" y="2544"/>
                    <a:pt x="6119" y="2473"/>
                    <a:pt x="5986" y="2473"/>
                  </a:cubicBezTo>
                  <a:cubicBezTo>
                    <a:pt x="5800" y="2473"/>
                    <a:pt x="5640" y="2633"/>
                    <a:pt x="5640" y="2820"/>
                  </a:cubicBezTo>
                  <a:cubicBezTo>
                    <a:pt x="5640" y="2838"/>
                    <a:pt x="5640" y="2856"/>
                    <a:pt x="5649" y="2873"/>
                  </a:cubicBezTo>
                  <a:cubicBezTo>
                    <a:pt x="5285" y="2989"/>
                    <a:pt x="5285" y="2989"/>
                    <a:pt x="5285" y="2989"/>
                  </a:cubicBezTo>
                  <a:cubicBezTo>
                    <a:pt x="5258" y="2945"/>
                    <a:pt x="5240" y="2909"/>
                    <a:pt x="5205" y="2882"/>
                  </a:cubicBezTo>
                  <a:cubicBezTo>
                    <a:pt x="5134" y="2811"/>
                    <a:pt x="5045" y="2776"/>
                    <a:pt x="4947" y="2776"/>
                  </a:cubicBezTo>
                  <a:cubicBezTo>
                    <a:pt x="4849" y="2776"/>
                    <a:pt x="4761" y="2811"/>
                    <a:pt x="4689" y="2882"/>
                  </a:cubicBezTo>
                  <a:cubicBezTo>
                    <a:pt x="4618" y="2954"/>
                    <a:pt x="4574" y="3060"/>
                    <a:pt x="4583" y="3167"/>
                  </a:cubicBezTo>
                  <a:cubicBezTo>
                    <a:pt x="3704" y="3318"/>
                    <a:pt x="3704" y="3318"/>
                    <a:pt x="3704" y="3318"/>
                  </a:cubicBezTo>
                  <a:cubicBezTo>
                    <a:pt x="3695" y="3283"/>
                    <a:pt x="3677" y="3247"/>
                    <a:pt x="3659" y="3220"/>
                  </a:cubicBezTo>
                  <a:cubicBezTo>
                    <a:pt x="8695" y="641"/>
                    <a:pt x="8695" y="641"/>
                    <a:pt x="8695" y="641"/>
                  </a:cubicBezTo>
                  <a:cubicBezTo>
                    <a:pt x="8775" y="738"/>
                    <a:pt x="8890" y="801"/>
                    <a:pt x="9015" y="801"/>
                  </a:cubicBezTo>
                  <a:cubicBezTo>
                    <a:pt x="9148" y="801"/>
                    <a:pt x="9281" y="729"/>
                    <a:pt x="9352" y="614"/>
                  </a:cubicBezTo>
                  <a:cubicBezTo>
                    <a:pt x="10116" y="1174"/>
                    <a:pt x="10116" y="1174"/>
                    <a:pt x="10116" y="1174"/>
                  </a:cubicBezTo>
                  <a:cubicBezTo>
                    <a:pt x="10072" y="1254"/>
                    <a:pt x="10063" y="1343"/>
                    <a:pt x="10081" y="1432"/>
                  </a:cubicBezTo>
                  <a:close/>
                  <a:moveTo>
                    <a:pt x="1368" y="8042"/>
                  </a:moveTo>
                  <a:cubicBezTo>
                    <a:pt x="1394" y="8060"/>
                    <a:pt x="1430" y="8078"/>
                    <a:pt x="1457" y="8087"/>
                  </a:cubicBezTo>
                  <a:cubicBezTo>
                    <a:pt x="1457" y="9866"/>
                    <a:pt x="1457" y="9866"/>
                    <a:pt x="1457" y="9866"/>
                  </a:cubicBezTo>
                  <a:cubicBezTo>
                    <a:pt x="746" y="9332"/>
                    <a:pt x="746" y="9332"/>
                    <a:pt x="746" y="9332"/>
                  </a:cubicBezTo>
                  <a:cubicBezTo>
                    <a:pt x="782" y="9270"/>
                    <a:pt x="799" y="9199"/>
                    <a:pt x="799" y="9128"/>
                  </a:cubicBezTo>
                  <a:cubicBezTo>
                    <a:pt x="799" y="9021"/>
                    <a:pt x="764" y="8923"/>
                    <a:pt x="684" y="8852"/>
                  </a:cubicBezTo>
                  <a:lnTo>
                    <a:pt x="1368" y="8042"/>
                  </a:lnTo>
                  <a:close/>
                  <a:moveTo>
                    <a:pt x="1537" y="14083"/>
                  </a:moveTo>
                  <a:cubicBezTo>
                    <a:pt x="1581" y="14083"/>
                    <a:pt x="1625" y="14083"/>
                    <a:pt x="1670" y="14065"/>
                  </a:cubicBezTo>
                  <a:cubicBezTo>
                    <a:pt x="3535" y="16636"/>
                    <a:pt x="3535" y="16636"/>
                    <a:pt x="3535" y="16636"/>
                  </a:cubicBezTo>
                  <a:cubicBezTo>
                    <a:pt x="3464" y="16663"/>
                    <a:pt x="3402" y="16707"/>
                    <a:pt x="3357" y="16769"/>
                  </a:cubicBezTo>
                  <a:cubicBezTo>
                    <a:pt x="1723" y="15586"/>
                    <a:pt x="1723" y="15586"/>
                    <a:pt x="1723" y="15586"/>
                  </a:cubicBezTo>
                  <a:cubicBezTo>
                    <a:pt x="1750" y="15524"/>
                    <a:pt x="1767" y="15462"/>
                    <a:pt x="1767" y="15390"/>
                  </a:cubicBezTo>
                  <a:cubicBezTo>
                    <a:pt x="1767" y="15204"/>
                    <a:pt x="1634" y="15043"/>
                    <a:pt x="1448" y="14999"/>
                  </a:cubicBezTo>
                  <a:lnTo>
                    <a:pt x="1537" y="14083"/>
                  </a:lnTo>
                  <a:close/>
                  <a:moveTo>
                    <a:pt x="1679" y="15648"/>
                  </a:moveTo>
                  <a:cubicBezTo>
                    <a:pt x="3322" y="16832"/>
                    <a:pt x="3322" y="16832"/>
                    <a:pt x="3322" y="16832"/>
                  </a:cubicBezTo>
                  <a:cubicBezTo>
                    <a:pt x="3313" y="16876"/>
                    <a:pt x="3304" y="16912"/>
                    <a:pt x="3304" y="16956"/>
                  </a:cubicBezTo>
                  <a:cubicBezTo>
                    <a:pt x="3304" y="17152"/>
                    <a:pt x="3455" y="17303"/>
                    <a:pt x="3650" y="17303"/>
                  </a:cubicBezTo>
                  <a:cubicBezTo>
                    <a:pt x="3757" y="17303"/>
                    <a:pt x="3855" y="17259"/>
                    <a:pt x="3926" y="17170"/>
                  </a:cubicBezTo>
                  <a:cubicBezTo>
                    <a:pt x="4734" y="18291"/>
                    <a:pt x="4734" y="18291"/>
                    <a:pt x="4734" y="18291"/>
                  </a:cubicBezTo>
                  <a:cubicBezTo>
                    <a:pt x="4734" y="18300"/>
                    <a:pt x="4725" y="18300"/>
                    <a:pt x="4725" y="18300"/>
                  </a:cubicBezTo>
                  <a:cubicBezTo>
                    <a:pt x="4654" y="18371"/>
                    <a:pt x="4618" y="18460"/>
                    <a:pt x="4618" y="18557"/>
                  </a:cubicBezTo>
                  <a:cubicBezTo>
                    <a:pt x="4618" y="18655"/>
                    <a:pt x="4654" y="18753"/>
                    <a:pt x="4725" y="18815"/>
                  </a:cubicBezTo>
                  <a:cubicBezTo>
                    <a:pt x="4840" y="18931"/>
                    <a:pt x="5009" y="18958"/>
                    <a:pt x="5151" y="18887"/>
                  </a:cubicBezTo>
                  <a:cubicBezTo>
                    <a:pt x="5746" y="19821"/>
                    <a:pt x="5746" y="19821"/>
                    <a:pt x="5746" y="19821"/>
                  </a:cubicBezTo>
                  <a:cubicBezTo>
                    <a:pt x="5746" y="19830"/>
                    <a:pt x="5738" y="19830"/>
                    <a:pt x="5729" y="19839"/>
                  </a:cubicBezTo>
                  <a:cubicBezTo>
                    <a:pt x="1608" y="15711"/>
                    <a:pt x="1608" y="15711"/>
                    <a:pt x="1608" y="15711"/>
                  </a:cubicBezTo>
                  <a:cubicBezTo>
                    <a:pt x="1634" y="15693"/>
                    <a:pt x="1661" y="15666"/>
                    <a:pt x="1679" y="15648"/>
                  </a:cubicBezTo>
                  <a:close/>
                  <a:moveTo>
                    <a:pt x="5240" y="18815"/>
                  </a:moveTo>
                  <a:cubicBezTo>
                    <a:pt x="5276" y="18780"/>
                    <a:pt x="5302" y="18735"/>
                    <a:pt x="5329" y="18682"/>
                  </a:cubicBezTo>
                  <a:cubicBezTo>
                    <a:pt x="5862" y="18851"/>
                    <a:pt x="5862" y="18851"/>
                    <a:pt x="5862" y="18851"/>
                  </a:cubicBezTo>
                  <a:cubicBezTo>
                    <a:pt x="5888" y="18869"/>
                    <a:pt x="5915" y="18878"/>
                    <a:pt x="5942" y="18878"/>
                  </a:cubicBezTo>
                  <a:cubicBezTo>
                    <a:pt x="8571" y="19741"/>
                    <a:pt x="8571" y="19741"/>
                    <a:pt x="8571" y="19741"/>
                  </a:cubicBezTo>
                  <a:cubicBezTo>
                    <a:pt x="8571" y="19750"/>
                    <a:pt x="8571" y="19767"/>
                    <a:pt x="8571" y="19785"/>
                  </a:cubicBezTo>
                  <a:cubicBezTo>
                    <a:pt x="8571" y="19785"/>
                    <a:pt x="8571" y="19794"/>
                    <a:pt x="8571" y="19803"/>
                  </a:cubicBezTo>
                  <a:cubicBezTo>
                    <a:pt x="6421" y="20070"/>
                    <a:pt x="6421" y="20070"/>
                    <a:pt x="6421" y="20070"/>
                  </a:cubicBezTo>
                  <a:cubicBezTo>
                    <a:pt x="6395" y="19865"/>
                    <a:pt x="6226" y="19714"/>
                    <a:pt x="6022" y="19714"/>
                  </a:cubicBezTo>
                  <a:cubicBezTo>
                    <a:pt x="5951" y="19714"/>
                    <a:pt x="5871" y="19732"/>
                    <a:pt x="5809" y="19776"/>
                  </a:cubicBezTo>
                  <a:cubicBezTo>
                    <a:pt x="5205" y="18842"/>
                    <a:pt x="5205" y="18842"/>
                    <a:pt x="5205" y="18842"/>
                  </a:cubicBezTo>
                  <a:cubicBezTo>
                    <a:pt x="5222" y="18833"/>
                    <a:pt x="5231" y="18824"/>
                    <a:pt x="5240" y="18815"/>
                  </a:cubicBezTo>
                  <a:close/>
                  <a:moveTo>
                    <a:pt x="6421" y="20141"/>
                  </a:moveTo>
                  <a:cubicBezTo>
                    <a:pt x="8580" y="19874"/>
                    <a:pt x="8580" y="19874"/>
                    <a:pt x="8580" y="19874"/>
                  </a:cubicBezTo>
                  <a:cubicBezTo>
                    <a:pt x="8606" y="19945"/>
                    <a:pt x="8660" y="19999"/>
                    <a:pt x="8722" y="20025"/>
                  </a:cubicBezTo>
                  <a:cubicBezTo>
                    <a:pt x="8757" y="20034"/>
                    <a:pt x="8757" y="20034"/>
                    <a:pt x="8757" y="20034"/>
                  </a:cubicBezTo>
                  <a:cubicBezTo>
                    <a:pt x="8784" y="20043"/>
                    <a:pt x="8811" y="20052"/>
                    <a:pt x="8837" y="20052"/>
                  </a:cubicBezTo>
                  <a:cubicBezTo>
                    <a:pt x="8837" y="20052"/>
                    <a:pt x="8837" y="20052"/>
                    <a:pt x="8837" y="20052"/>
                  </a:cubicBezTo>
                  <a:cubicBezTo>
                    <a:pt x="8926" y="20052"/>
                    <a:pt x="9006" y="20008"/>
                    <a:pt x="9059" y="19936"/>
                  </a:cubicBezTo>
                  <a:cubicBezTo>
                    <a:pt x="10276" y="20399"/>
                    <a:pt x="10276" y="20399"/>
                    <a:pt x="10276" y="20399"/>
                  </a:cubicBezTo>
                  <a:cubicBezTo>
                    <a:pt x="10294" y="20461"/>
                    <a:pt x="10320" y="20515"/>
                    <a:pt x="10365" y="20559"/>
                  </a:cubicBezTo>
                  <a:cubicBezTo>
                    <a:pt x="10489" y="20684"/>
                    <a:pt x="10676" y="20701"/>
                    <a:pt x="10818" y="20604"/>
                  </a:cubicBezTo>
                  <a:cubicBezTo>
                    <a:pt x="12123" y="21093"/>
                    <a:pt x="12123" y="21093"/>
                    <a:pt x="12123" y="21093"/>
                  </a:cubicBezTo>
                  <a:cubicBezTo>
                    <a:pt x="12123" y="21102"/>
                    <a:pt x="12123" y="21111"/>
                    <a:pt x="12123" y="21111"/>
                  </a:cubicBezTo>
                  <a:cubicBezTo>
                    <a:pt x="6413" y="20203"/>
                    <a:pt x="6413" y="20203"/>
                    <a:pt x="6413" y="20203"/>
                  </a:cubicBezTo>
                  <a:cubicBezTo>
                    <a:pt x="6413" y="20186"/>
                    <a:pt x="6421" y="20168"/>
                    <a:pt x="6421" y="20141"/>
                  </a:cubicBezTo>
                  <a:close/>
                  <a:moveTo>
                    <a:pt x="10978" y="20221"/>
                  </a:moveTo>
                  <a:cubicBezTo>
                    <a:pt x="13509" y="19394"/>
                    <a:pt x="13509" y="19394"/>
                    <a:pt x="13509" y="19394"/>
                  </a:cubicBezTo>
                  <a:cubicBezTo>
                    <a:pt x="14806" y="19278"/>
                    <a:pt x="14806" y="19278"/>
                    <a:pt x="14806" y="19278"/>
                  </a:cubicBezTo>
                  <a:cubicBezTo>
                    <a:pt x="14814" y="19331"/>
                    <a:pt x="14823" y="19376"/>
                    <a:pt x="14850" y="19412"/>
                  </a:cubicBezTo>
                  <a:cubicBezTo>
                    <a:pt x="12789" y="20906"/>
                    <a:pt x="12789" y="20906"/>
                    <a:pt x="12789" y="20906"/>
                  </a:cubicBezTo>
                  <a:cubicBezTo>
                    <a:pt x="12710" y="20835"/>
                    <a:pt x="12612" y="20799"/>
                    <a:pt x="12514" y="20799"/>
                  </a:cubicBezTo>
                  <a:cubicBezTo>
                    <a:pt x="12372" y="20799"/>
                    <a:pt x="12239" y="20879"/>
                    <a:pt x="12168" y="20995"/>
                  </a:cubicBezTo>
                  <a:cubicBezTo>
                    <a:pt x="10960" y="20426"/>
                    <a:pt x="10960" y="20426"/>
                    <a:pt x="10960" y="20426"/>
                  </a:cubicBezTo>
                  <a:cubicBezTo>
                    <a:pt x="10987" y="20355"/>
                    <a:pt x="10987" y="20292"/>
                    <a:pt x="10978" y="20221"/>
                  </a:cubicBezTo>
                  <a:close/>
                  <a:moveTo>
                    <a:pt x="14886" y="19465"/>
                  </a:moveTo>
                  <a:cubicBezTo>
                    <a:pt x="14957" y="19545"/>
                    <a:pt x="15045" y="19581"/>
                    <a:pt x="15143" y="19581"/>
                  </a:cubicBezTo>
                  <a:cubicBezTo>
                    <a:pt x="15338" y="19581"/>
                    <a:pt x="15498" y="19429"/>
                    <a:pt x="15498" y="19234"/>
                  </a:cubicBezTo>
                  <a:cubicBezTo>
                    <a:pt x="15498" y="19171"/>
                    <a:pt x="15481" y="19118"/>
                    <a:pt x="15445" y="19065"/>
                  </a:cubicBezTo>
                  <a:cubicBezTo>
                    <a:pt x="15827" y="18780"/>
                    <a:pt x="15827" y="18780"/>
                    <a:pt x="15827" y="18780"/>
                  </a:cubicBezTo>
                  <a:cubicBezTo>
                    <a:pt x="15827" y="18780"/>
                    <a:pt x="15827" y="18789"/>
                    <a:pt x="15827" y="18789"/>
                  </a:cubicBezTo>
                  <a:cubicBezTo>
                    <a:pt x="15898" y="18851"/>
                    <a:pt x="15987" y="18896"/>
                    <a:pt x="16085" y="18896"/>
                  </a:cubicBezTo>
                  <a:cubicBezTo>
                    <a:pt x="16085" y="18896"/>
                    <a:pt x="16085" y="18896"/>
                    <a:pt x="16085" y="18896"/>
                  </a:cubicBezTo>
                  <a:cubicBezTo>
                    <a:pt x="16182" y="18896"/>
                    <a:pt x="16271" y="18851"/>
                    <a:pt x="16342" y="18789"/>
                  </a:cubicBezTo>
                  <a:cubicBezTo>
                    <a:pt x="16413" y="18709"/>
                    <a:pt x="16458" y="18611"/>
                    <a:pt x="16449" y="18504"/>
                  </a:cubicBezTo>
                  <a:cubicBezTo>
                    <a:pt x="17923" y="18273"/>
                    <a:pt x="17923" y="18273"/>
                    <a:pt x="17923" y="18273"/>
                  </a:cubicBezTo>
                  <a:cubicBezTo>
                    <a:pt x="17932" y="18300"/>
                    <a:pt x="17941" y="18326"/>
                    <a:pt x="17959" y="18353"/>
                  </a:cubicBezTo>
                  <a:cubicBezTo>
                    <a:pt x="12834" y="20959"/>
                    <a:pt x="12834" y="20959"/>
                    <a:pt x="12834" y="20959"/>
                  </a:cubicBezTo>
                  <a:lnTo>
                    <a:pt x="14886" y="19465"/>
                  </a:lnTo>
                  <a:close/>
                  <a:moveTo>
                    <a:pt x="18491" y="16627"/>
                  </a:moveTo>
                  <a:cubicBezTo>
                    <a:pt x="18491" y="16502"/>
                    <a:pt x="18420" y="16387"/>
                    <a:pt x="18305" y="16325"/>
                  </a:cubicBezTo>
                  <a:cubicBezTo>
                    <a:pt x="19300" y="14447"/>
                    <a:pt x="19300" y="14447"/>
                    <a:pt x="19300" y="14447"/>
                  </a:cubicBezTo>
                  <a:cubicBezTo>
                    <a:pt x="18367" y="17739"/>
                    <a:pt x="18367" y="17739"/>
                    <a:pt x="18367" y="17739"/>
                  </a:cubicBezTo>
                  <a:cubicBezTo>
                    <a:pt x="18349" y="17739"/>
                    <a:pt x="18323" y="17730"/>
                    <a:pt x="18296" y="17730"/>
                  </a:cubicBezTo>
                  <a:cubicBezTo>
                    <a:pt x="18296" y="17730"/>
                    <a:pt x="18296" y="17730"/>
                    <a:pt x="18296" y="17730"/>
                  </a:cubicBezTo>
                  <a:cubicBezTo>
                    <a:pt x="18216" y="16965"/>
                    <a:pt x="18216" y="16965"/>
                    <a:pt x="18216" y="16965"/>
                  </a:cubicBezTo>
                  <a:cubicBezTo>
                    <a:pt x="18376" y="16938"/>
                    <a:pt x="18491" y="16796"/>
                    <a:pt x="18491" y="16627"/>
                  </a:cubicBezTo>
                  <a:close/>
                  <a:moveTo>
                    <a:pt x="20481" y="11040"/>
                  </a:moveTo>
                  <a:cubicBezTo>
                    <a:pt x="20481" y="10907"/>
                    <a:pt x="20401" y="10791"/>
                    <a:pt x="20286" y="10729"/>
                  </a:cubicBezTo>
                  <a:cubicBezTo>
                    <a:pt x="20303" y="10702"/>
                    <a:pt x="20303" y="10702"/>
                    <a:pt x="20303" y="10702"/>
                  </a:cubicBezTo>
                  <a:cubicBezTo>
                    <a:pt x="20303" y="10684"/>
                    <a:pt x="20303" y="10684"/>
                    <a:pt x="20303" y="10684"/>
                  </a:cubicBezTo>
                  <a:cubicBezTo>
                    <a:pt x="20303" y="10675"/>
                    <a:pt x="20303" y="10667"/>
                    <a:pt x="20303" y="10658"/>
                  </a:cubicBezTo>
                  <a:cubicBezTo>
                    <a:pt x="20303" y="10649"/>
                    <a:pt x="20303" y="10640"/>
                    <a:pt x="20303" y="10631"/>
                  </a:cubicBezTo>
                  <a:cubicBezTo>
                    <a:pt x="20303" y="10569"/>
                    <a:pt x="20303" y="10569"/>
                    <a:pt x="20303" y="10569"/>
                  </a:cubicBezTo>
                  <a:cubicBezTo>
                    <a:pt x="20223" y="10702"/>
                    <a:pt x="20223" y="10702"/>
                    <a:pt x="20223" y="10702"/>
                  </a:cubicBezTo>
                  <a:cubicBezTo>
                    <a:pt x="20206" y="10702"/>
                    <a:pt x="20188" y="10693"/>
                    <a:pt x="20170" y="10693"/>
                  </a:cubicBezTo>
                  <a:cubicBezTo>
                    <a:pt x="20170" y="6352"/>
                    <a:pt x="20170" y="6352"/>
                    <a:pt x="20170" y="6352"/>
                  </a:cubicBezTo>
                  <a:cubicBezTo>
                    <a:pt x="20179" y="6352"/>
                    <a:pt x="20188" y="6352"/>
                    <a:pt x="20197" y="6343"/>
                  </a:cubicBezTo>
                  <a:cubicBezTo>
                    <a:pt x="21103" y="12063"/>
                    <a:pt x="21103" y="12063"/>
                    <a:pt x="21103" y="12063"/>
                  </a:cubicBezTo>
                  <a:cubicBezTo>
                    <a:pt x="21058" y="12072"/>
                    <a:pt x="21023" y="12090"/>
                    <a:pt x="20987" y="12117"/>
                  </a:cubicBezTo>
                  <a:cubicBezTo>
                    <a:pt x="20365" y="11289"/>
                    <a:pt x="20365" y="11289"/>
                    <a:pt x="20365" y="11289"/>
                  </a:cubicBezTo>
                  <a:cubicBezTo>
                    <a:pt x="20437" y="11227"/>
                    <a:pt x="20481" y="11138"/>
                    <a:pt x="20481" y="11040"/>
                  </a:cubicBezTo>
                  <a:close/>
                </a:path>
              </a:pathLst>
            </a:custGeom>
            <a:solidFill>
              <a:schemeClr val="accent5">
                <a:lumMod val="20000"/>
                <a:lumOff val="80000"/>
              </a:schemeClr>
            </a:solidFill>
            <a:ln w="9525">
              <a:solidFill>
                <a:schemeClr val="bg1"/>
              </a:solidFill>
              <a:miter lim="400000"/>
            </a:ln>
          </p:spPr>
          <p:txBody>
            <a:bodyPr lIns="45719" rIns="45719"/>
            <a:lstStyle/>
            <a:p>
              <a:pPr marL="0" marR="0" lvl="0" indent="0" algn="l" defTabSz="457189" rtl="0" eaLnBrk="1" fontAlgn="base" latinLnBrk="0" hangingPunct="1">
                <a:lnSpc>
                  <a:spcPct val="100000"/>
                </a:lnSpc>
                <a:spcBef>
                  <a:spcPct val="0"/>
                </a:spcBef>
                <a:spcAft>
                  <a:spcPct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charset="0"/>
                <a:ea typeface="ＭＳ Ｐゴシック" pitchFamily="34" charset="-128"/>
                <a:cs typeface="Arial"/>
                <a:sym typeface="Arial"/>
              </a:endParaRPr>
            </a:p>
          </p:txBody>
        </p:sp>
        <p:sp>
          <p:nvSpPr>
            <p:cNvPr id="151" name="Shape">
              <a:extLst>
                <a:ext uri="{FF2B5EF4-FFF2-40B4-BE49-F238E27FC236}">
                  <a16:creationId xmlns:a16="http://schemas.microsoft.com/office/drawing/2014/main" id="{48BDB22E-CB7A-430A-91F4-8DFAC2957E5F}"/>
                </a:ext>
              </a:extLst>
            </p:cNvPr>
            <p:cNvSpPr>
              <a:spLocks noChangeAspect="1"/>
            </p:cNvSpPr>
            <p:nvPr/>
          </p:nvSpPr>
          <p:spPr>
            <a:xfrm>
              <a:off x="4374676" y="1648173"/>
              <a:ext cx="4944806" cy="4832152"/>
            </a:xfrm>
            <a:custGeom>
              <a:avLst/>
              <a:gdLst/>
              <a:ahLst/>
              <a:cxnLst>
                <a:cxn ang="0">
                  <a:pos x="wd2" y="hd2"/>
                </a:cxn>
                <a:cxn ang="5400000">
                  <a:pos x="wd2" y="hd2"/>
                </a:cxn>
                <a:cxn ang="10800000">
                  <a:pos x="wd2" y="hd2"/>
                </a:cxn>
                <a:cxn ang="16200000">
                  <a:pos x="wd2" y="hd2"/>
                </a:cxn>
              </a:cxnLst>
              <a:rect l="0" t="0" r="r" b="b"/>
              <a:pathLst>
                <a:path w="21600" h="21600" extrusionOk="0">
                  <a:moveTo>
                    <a:pt x="21200" y="12054"/>
                  </a:moveTo>
                  <a:cubicBezTo>
                    <a:pt x="21191" y="12054"/>
                    <a:pt x="21183" y="12054"/>
                    <a:pt x="21174" y="12054"/>
                  </a:cubicBezTo>
                  <a:cubicBezTo>
                    <a:pt x="20268" y="6325"/>
                    <a:pt x="20268" y="6325"/>
                    <a:pt x="20268" y="6325"/>
                  </a:cubicBezTo>
                  <a:cubicBezTo>
                    <a:pt x="20428" y="6272"/>
                    <a:pt x="20534" y="6121"/>
                    <a:pt x="20534" y="5952"/>
                  </a:cubicBezTo>
                  <a:cubicBezTo>
                    <a:pt x="20534" y="5729"/>
                    <a:pt x="20357" y="5551"/>
                    <a:pt x="20135" y="5551"/>
                  </a:cubicBezTo>
                  <a:cubicBezTo>
                    <a:pt x="20037" y="5551"/>
                    <a:pt x="19948" y="5587"/>
                    <a:pt x="19877" y="5640"/>
                  </a:cubicBezTo>
                  <a:cubicBezTo>
                    <a:pt x="15863" y="1619"/>
                    <a:pt x="15863" y="1619"/>
                    <a:pt x="15863" y="1619"/>
                  </a:cubicBezTo>
                  <a:cubicBezTo>
                    <a:pt x="15907" y="1548"/>
                    <a:pt x="15934" y="1477"/>
                    <a:pt x="15934" y="1388"/>
                  </a:cubicBezTo>
                  <a:cubicBezTo>
                    <a:pt x="15934" y="1174"/>
                    <a:pt x="15756" y="987"/>
                    <a:pt x="15534" y="987"/>
                  </a:cubicBezTo>
                  <a:cubicBezTo>
                    <a:pt x="15347" y="987"/>
                    <a:pt x="15188" y="1112"/>
                    <a:pt x="15143" y="1290"/>
                  </a:cubicBezTo>
                  <a:cubicBezTo>
                    <a:pt x="9414" y="374"/>
                    <a:pt x="9414" y="374"/>
                    <a:pt x="9414" y="374"/>
                  </a:cubicBezTo>
                  <a:cubicBezTo>
                    <a:pt x="9406" y="169"/>
                    <a:pt x="9228" y="0"/>
                    <a:pt x="9015" y="0"/>
                  </a:cubicBezTo>
                  <a:cubicBezTo>
                    <a:pt x="8793" y="0"/>
                    <a:pt x="8615" y="178"/>
                    <a:pt x="8615" y="400"/>
                  </a:cubicBezTo>
                  <a:cubicBezTo>
                    <a:pt x="8615" y="463"/>
                    <a:pt x="8633" y="525"/>
                    <a:pt x="8660" y="587"/>
                  </a:cubicBezTo>
                  <a:cubicBezTo>
                    <a:pt x="3615" y="3158"/>
                    <a:pt x="3615" y="3158"/>
                    <a:pt x="3615" y="3158"/>
                  </a:cubicBezTo>
                  <a:cubicBezTo>
                    <a:pt x="3535" y="3078"/>
                    <a:pt x="3428" y="3025"/>
                    <a:pt x="3322" y="3025"/>
                  </a:cubicBezTo>
                  <a:cubicBezTo>
                    <a:pt x="3100" y="3025"/>
                    <a:pt x="2913" y="3203"/>
                    <a:pt x="2913" y="3425"/>
                  </a:cubicBezTo>
                  <a:cubicBezTo>
                    <a:pt x="2913" y="3567"/>
                    <a:pt x="2984" y="3683"/>
                    <a:pt x="3100" y="3763"/>
                  </a:cubicBezTo>
                  <a:cubicBezTo>
                    <a:pt x="560" y="8754"/>
                    <a:pt x="560" y="8754"/>
                    <a:pt x="560" y="8754"/>
                  </a:cubicBezTo>
                  <a:cubicBezTo>
                    <a:pt x="506" y="8736"/>
                    <a:pt x="453" y="8727"/>
                    <a:pt x="400" y="8727"/>
                  </a:cubicBezTo>
                  <a:cubicBezTo>
                    <a:pt x="178" y="8727"/>
                    <a:pt x="0" y="8905"/>
                    <a:pt x="0" y="9128"/>
                  </a:cubicBezTo>
                  <a:cubicBezTo>
                    <a:pt x="0" y="9350"/>
                    <a:pt x="178" y="9528"/>
                    <a:pt x="400" y="9528"/>
                  </a:cubicBezTo>
                  <a:cubicBezTo>
                    <a:pt x="409" y="9528"/>
                    <a:pt x="417" y="9528"/>
                    <a:pt x="426" y="9528"/>
                  </a:cubicBezTo>
                  <a:cubicBezTo>
                    <a:pt x="1297" y="14999"/>
                    <a:pt x="1297" y="14999"/>
                    <a:pt x="1297" y="14999"/>
                  </a:cubicBezTo>
                  <a:cubicBezTo>
                    <a:pt x="1101" y="15035"/>
                    <a:pt x="968" y="15204"/>
                    <a:pt x="968" y="15390"/>
                  </a:cubicBezTo>
                  <a:cubicBezTo>
                    <a:pt x="968" y="15613"/>
                    <a:pt x="1146" y="15791"/>
                    <a:pt x="1368" y="15791"/>
                  </a:cubicBezTo>
                  <a:cubicBezTo>
                    <a:pt x="1430" y="15791"/>
                    <a:pt x="1492" y="15782"/>
                    <a:pt x="1545" y="15755"/>
                  </a:cubicBezTo>
                  <a:cubicBezTo>
                    <a:pt x="5684" y="19892"/>
                    <a:pt x="5684" y="19892"/>
                    <a:pt x="5684" y="19892"/>
                  </a:cubicBezTo>
                  <a:cubicBezTo>
                    <a:pt x="5640" y="19963"/>
                    <a:pt x="5622" y="20034"/>
                    <a:pt x="5622" y="20114"/>
                  </a:cubicBezTo>
                  <a:cubicBezTo>
                    <a:pt x="5622" y="20337"/>
                    <a:pt x="5800" y="20515"/>
                    <a:pt x="6022" y="20515"/>
                  </a:cubicBezTo>
                  <a:cubicBezTo>
                    <a:pt x="6182" y="20515"/>
                    <a:pt x="6324" y="20417"/>
                    <a:pt x="6386" y="20274"/>
                  </a:cubicBezTo>
                  <a:cubicBezTo>
                    <a:pt x="12114" y="21182"/>
                    <a:pt x="12114" y="21182"/>
                    <a:pt x="12114" y="21182"/>
                  </a:cubicBezTo>
                  <a:cubicBezTo>
                    <a:pt x="12114" y="21191"/>
                    <a:pt x="12114" y="21200"/>
                    <a:pt x="12114" y="21200"/>
                  </a:cubicBezTo>
                  <a:cubicBezTo>
                    <a:pt x="12114" y="21422"/>
                    <a:pt x="12292" y="21600"/>
                    <a:pt x="12514" y="21600"/>
                  </a:cubicBezTo>
                  <a:cubicBezTo>
                    <a:pt x="12736" y="21600"/>
                    <a:pt x="12914" y="21422"/>
                    <a:pt x="12914" y="21200"/>
                  </a:cubicBezTo>
                  <a:cubicBezTo>
                    <a:pt x="12914" y="21137"/>
                    <a:pt x="12896" y="21084"/>
                    <a:pt x="12869" y="21022"/>
                  </a:cubicBezTo>
                  <a:cubicBezTo>
                    <a:pt x="18003" y="18406"/>
                    <a:pt x="18003" y="18406"/>
                    <a:pt x="18003" y="18406"/>
                  </a:cubicBezTo>
                  <a:cubicBezTo>
                    <a:pt x="18083" y="18486"/>
                    <a:pt x="18189" y="18540"/>
                    <a:pt x="18296" y="18540"/>
                  </a:cubicBezTo>
                  <a:cubicBezTo>
                    <a:pt x="18518" y="18540"/>
                    <a:pt x="18696" y="18362"/>
                    <a:pt x="18696" y="18139"/>
                  </a:cubicBezTo>
                  <a:cubicBezTo>
                    <a:pt x="18696" y="17997"/>
                    <a:pt x="18625" y="17872"/>
                    <a:pt x="18509" y="17801"/>
                  </a:cubicBezTo>
                  <a:cubicBezTo>
                    <a:pt x="21040" y="12819"/>
                    <a:pt x="21040" y="12819"/>
                    <a:pt x="21040" y="12819"/>
                  </a:cubicBezTo>
                  <a:cubicBezTo>
                    <a:pt x="21094" y="12846"/>
                    <a:pt x="21147" y="12855"/>
                    <a:pt x="21200" y="12855"/>
                  </a:cubicBezTo>
                  <a:cubicBezTo>
                    <a:pt x="21422" y="12855"/>
                    <a:pt x="21600" y="12677"/>
                    <a:pt x="21600" y="12455"/>
                  </a:cubicBezTo>
                  <a:cubicBezTo>
                    <a:pt x="21600" y="12232"/>
                    <a:pt x="21422" y="12054"/>
                    <a:pt x="21200" y="12054"/>
                  </a:cubicBezTo>
                  <a:close/>
                  <a:moveTo>
                    <a:pt x="17905" y="18202"/>
                  </a:moveTo>
                  <a:cubicBezTo>
                    <a:pt x="16431" y="18433"/>
                    <a:pt x="16431" y="18433"/>
                    <a:pt x="16431" y="18433"/>
                  </a:cubicBezTo>
                  <a:cubicBezTo>
                    <a:pt x="16422" y="18388"/>
                    <a:pt x="16404" y="18353"/>
                    <a:pt x="16378" y="18308"/>
                  </a:cubicBezTo>
                  <a:cubicBezTo>
                    <a:pt x="17914" y="16894"/>
                    <a:pt x="17914" y="16894"/>
                    <a:pt x="17914" y="16894"/>
                  </a:cubicBezTo>
                  <a:cubicBezTo>
                    <a:pt x="17976" y="16947"/>
                    <a:pt x="18056" y="16974"/>
                    <a:pt x="18145" y="16974"/>
                  </a:cubicBezTo>
                  <a:cubicBezTo>
                    <a:pt x="18216" y="17739"/>
                    <a:pt x="18216" y="17739"/>
                    <a:pt x="18216" y="17739"/>
                  </a:cubicBezTo>
                  <a:cubicBezTo>
                    <a:pt x="18030" y="17784"/>
                    <a:pt x="17896" y="17944"/>
                    <a:pt x="17896" y="18139"/>
                  </a:cubicBezTo>
                  <a:cubicBezTo>
                    <a:pt x="17896" y="18157"/>
                    <a:pt x="17896" y="18175"/>
                    <a:pt x="17905" y="18202"/>
                  </a:cubicBezTo>
                  <a:close/>
                  <a:moveTo>
                    <a:pt x="10889" y="20550"/>
                  </a:moveTo>
                  <a:cubicBezTo>
                    <a:pt x="10907" y="20532"/>
                    <a:pt x="10915" y="20506"/>
                    <a:pt x="10933" y="20488"/>
                  </a:cubicBezTo>
                  <a:cubicBezTo>
                    <a:pt x="11733" y="20871"/>
                    <a:pt x="11733" y="20871"/>
                    <a:pt x="11733" y="20871"/>
                  </a:cubicBezTo>
                  <a:lnTo>
                    <a:pt x="10889" y="20550"/>
                  </a:lnTo>
                  <a:close/>
                  <a:moveTo>
                    <a:pt x="702" y="9394"/>
                  </a:moveTo>
                  <a:cubicBezTo>
                    <a:pt x="1457" y="9955"/>
                    <a:pt x="1457" y="9955"/>
                    <a:pt x="1457" y="9955"/>
                  </a:cubicBezTo>
                  <a:cubicBezTo>
                    <a:pt x="1457" y="13371"/>
                    <a:pt x="1457" y="13371"/>
                    <a:pt x="1457" y="13371"/>
                  </a:cubicBezTo>
                  <a:cubicBezTo>
                    <a:pt x="1394" y="13380"/>
                    <a:pt x="1332" y="13415"/>
                    <a:pt x="1288" y="13469"/>
                  </a:cubicBezTo>
                  <a:cubicBezTo>
                    <a:pt x="1146" y="13611"/>
                    <a:pt x="1146" y="13843"/>
                    <a:pt x="1288" y="13985"/>
                  </a:cubicBezTo>
                  <a:cubicBezTo>
                    <a:pt x="1332" y="14029"/>
                    <a:pt x="1403" y="14065"/>
                    <a:pt x="1465" y="14083"/>
                  </a:cubicBezTo>
                  <a:cubicBezTo>
                    <a:pt x="1377" y="14990"/>
                    <a:pt x="1377" y="14990"/>
                    <a:pt x="1377" y="14990"/>
                  </a:cubicBezTo>
                  <a:cubicBezTo>
                    <a:pt x="1377" y="14990"/>
                    <a:pt x="1368" y="14990"/>
                    <a:pt x="1368" y="14990"/>
                  </a:cubicBezTo>
                  <a:cubicBezTo>
                    <a:pt x="1368" y="14990"/>
                    <a:pt x="1368" y="14990"/>
                    <a:pt x="1368" y="14990"/>
                  </a:cubicBezTo>
                  <a:cubicBezTo>
                    <a:pt x="497" y="9519"/>
                    <a:pt x="497" y="9519"/>
                    <a:pt x="497" y="9519"/>
                  </a:cubicBezTo>
                  <a:cubicBezTo>
                    <a:pt x="577" y="9501"/>
                    <a:pt x="648" y="9457"/>
                    <a:pt x="702" y="9394"/>
                  </a:cubicBezTo>
                  <a:close/>
                  <a:moveTo>
                    <a:pt x="3721" y="3389"/>
                  </a:moveTo>
                  <a:cubicBezTo>
                    <a:pt x="4601" y="3238"/>
                    <a:pt x="4601" y="3238"/>
                    <a:pt x="4601" y="3238"/>
                  </a:cubicBezTo>
                  <a:cubicBezTo>
                    <a:pt x="4610" y="3274"/>
                    <a:pt x="4627" y="3318"/>
                    <a:pt x="4654" y="3354"/>
                  </a:cubicBezTo>
                  <a:cubicBezTo>
                    <a:pt x="3384" y="4528"/>
                    <a:pt x="3384" y="4528"/>
                    <a:pt x="3384" y="4528"/>
                  </a:cubicBezTo>
                  <a:cubicBezTo>
                    <a:pt x="3322" y="4466"/>
                    <a:pt x="3242" y="4439"/>
                    <a:pt x="3162" y="4439"/>
                  </a:cubicBezTo>
                  <a:cubicBezTo>
                    <a:pt x="2966" y="4439"/>
                    <a:pt x="2807" y="4590"/>
                    <a:pt x="2807" y="4786"/>
                  </a:cubicBezTo>
                  <a:cubicBezTo>
                    <a:pt x="2807" y="4955"/>
                    <a:pt x="2931" y="5098"/>
                    <a:pt x="3100" y="5124"/>
                  </a:cubicBezTo>
                  <a:cubicBezTo>
                    <a:pt x="3055" y="5685"/>
                    <a:pt x="3055" y="5685"/>
                    <a:pt x="3055" y="5685"/>
                  </a:cubicBezTo>
                  <a:cubicBezTo>
                    <a:pt x="1776" y="7446"/>
                    <a:pt x="1776" y="7446"/>
                    <a:pt x="1776" y="7446"/>
                  </a:cubicBezTo>
                  <a:cubicBezTo>
                    <a:pt x="1634" y="7348"/>
                    <a:pt x="1439" y="7366"/>
                    <a:pt x="1314" y="7491"/>
                  </a:cubicBezTo>
                  <a:cubicBezTo>
                    <a:pt x="1181" y="7624"/>
                    <a:pt x="1181" y="7855"/>
                    <a:pt x="1314" y="7998"/>
                  </a:cubicBezTo>
                  <a:cubicBezTo>
                    <a:pt x="631" y="8798"/>
                    <a:pt x="631" y="8798"/>
                    <a:pt x="631" y="8798"/>
                  </a:cubicBezTo>
                  <a:cubicBezTo>
                    <a:pt x="631" y="8798"/>
                    <a:pt x="622" y="8798"/>
                    <a:pt x="622" y="8789"/>
                  </a:cubicBezTo>
                  <a:cubicBezTo>
                    <a:pt x="3162" y="3799"/>
                    <a:pt x="3162" y="3799"/>
                    <a:pt x="3162" y="3799"/>
                  </a:cubicBezTo>
                  <a:cubicBezTo>
                    <a:pt x="3215" y="3816"/>
                    <a:pt x="3268" y="3834"/>
                    <a:pt x="3322" y="3834"/>
                  </a:cubicBezTo>
                  <a:cubicBezTo>
                    <a:pt x="3535" y="3834"/>
                    <a:pt x="3721" y="3647"/>
                    <a:pt x="3721" y="3425"/>
                  </a:cubicBezTo>
                  <a:cubicBezTo>
                    <a:pt x="3721" y="3416"/>
                    <a:pt x="3721" y="3407"/>
                    <a:pt x="3721" y="3389"/>
                  </a:cubicBezTo>
                  <a:close/>
                  <a:moveTo>
                    <a:pt x="2398" y="10391"/>
                  </a:moveTo>
                  <a:cubicBezTo>
                    <a:pt x="2363" y="10409"/>
                    <a:pt x="2318" y="10444"/>
                    <a:pt x="2291" y="10480"/>
                  </a:cubicBezTo>
                  <a:cubicBezTo>
                    <a:pt x="1528" y="9919"/>
                    <a:pt x="1528" y="9919"/>
                    <a:pt x="1528" y="9919"/>
                  </a:cubicBezTo>
                  <a:cubicBezTo>
                    <a:pt x="1528" y="8104"/>
                    <a:pt x="1528" y="8104"/>
                    <a:pt x="1528" y="8104"/>
                  </a:cubicBezTo>
                  <a:cubicBezTo>
                    <a:pt x="1572" y="8113"/>
                    <a:pt x="1616" y="8104"/>
                    <a:pt x="1652" y="8096"/>
                  </a:cubicBezTo>
                  <a:lnTo>
                    <a:pt x="2398" y="10391"/>
                  </a:lnTo>
                  <a:close/>
                  <a:moveTo>
                    <a:pt x="5302" y="3060"/>
                  </a:moveTo>
                  <a:cubicBezTo>
                    <a:pt x="5666" y="2945"/>
                    <a:pt x="5666" y="2945"/>
                    <a:pt x="5666" y="2945"/>
                  </a:cubicBezTo>
                  <a:cubicBezTo>
                    <a:pt x="5702" y="3043"/>
                    <a:pt x="5782" y="3114"/>
                    <a:pt x="5871" y="3149"/>
                  </a:cubicBezTo>
                  <a:cubicBezTo>
                    <a:pt x="5888" y="3194"/>
                    <a:pt x="5888" y="3194"/>
                    <a:pt x="5888" y="3194"/>
                  </a:cubicBezTo>
                  <a:cubicBezTo>
                    <a:pt x="5311" y="3131"/>
                    <a:pt x="5311" y="3131"/>
                    <a:pt x="5311" y="3131"/>
                  </a:cubicBezTo>
                  <a:cubicBezTo>
                    <a:pt x="5311" y="3114"/>
                    <a:pt x="5302" y="3087"/>
                    <a:pt x="5302" y="3060"/>
                  </a:cubicBezTo>
                  <a:close/>
                  <a:moveTo>
                    <a:pt x="7301" y="3336"/>
                  </a:moveTo>
                  <a:cubicBezTo>
                    <a:pt x="6333" y="2891"/>
                    <a:pt x="6333" y="2891"/>
                    <a:pt x="6333" y="2891"/>
                  </a:cubicBezTo>
                  <a:cubicBezTo>
                    <a:pt x="6333" y="2865"/>
                    <a:pt x="6333" y="2847"/>
                    <a:pt x="6333" y="2820"/>
                  </a:cubicBezTo>
                  <a:cubicBezTo>
                    <a:pt x="8180" y="3247"/>
                    <a:pt x="8180" y="3247"/>
                    <a:pt x="8180" y="3247"/>
                  </a:cubicBezTo>
                  <a:cubicBezTo>
                    <a:pt x="8136" y="3292"/>
                    <a:pt x="8109" y="3345"/>
                    <a:pt x="8091" y="3407"/>
                  </a:cubicBezTo>
                  <a:lnTo>
                    <a:pt x="7301" y="3336"/>
                  </a:lnTo>
                  <a:close/>
                  <a:moveTo>
                    <a:pt x="17514" y="4146"/>
                  </a:moveTo>
                  <a:cubicBezTo>
                    <a:pt x="17079" y="4430"/>
                    <a:pt x="17079" y="4430"/>
                    <a:pt x="17079" y="4430"/>
                  </a:cubicBezTo>
                  <a:cubicBezTo>
                    <a:pt x="16262" y="3309"/>
                    <a:pt x="16262" y="3309"/>
                    <a:pt x="16262" y="3309"/>
                  </a:cubicBezTo>
                  <a:cubicBezTo>
                    <a:pt x="16289" y="3283"/>
                    <a:pt x="16307" y="3247"/>
                    <a:pt x="16324" y="3212"/>
                  </a:cubicBezTo>
                  <a:cubicBezTo>
                    <a:pt x="17514" y="4003"/>
                    <a:pt x="17514" y="4003"/>
                    <a:pt x="17514" y="4003"/>
                  </a:cubicBezTo>
                  <a:cubicBezTo>
                    <a:pt x="17497" y="4021"/>
                    <a:pt x="17497" y="4048"/>
                    <a:pt x="17497" y="4074"/>
                  </a:cubicBezTo>
                  <a:cubicBezTo>
                    <a:pt x="17497" y="4092"/>
                    <a:pt x="17506" y="4119"/>
                    <a:pt x="17514" y="4146"/>
                  </a:cubicBezTo>
                  <a:close/>
                  <a:moveTo>
                    <a:pt x="6359" y="15729"/>
                  </a:moveTo>
                  <a:cubicBezTo>
                    <a:pt x="4379" y="15746"/>
                    <a:pt x="4379" y="15746"/>
                    <a:pt x="4379" y="15746"/>
                  </a:cubicBezTo>
                  <a:cubicBezTo>
                    <a:pt x="4361" y="15568"/>
                    <a:pt x="4210" y="15426"/>
                    <a:pt x="4032" y="15426"/>
                  </a:cubicBezTo>
                  <a:cubicBezTo>
                    <a:pt x="4014" y="15426"/>
                    <a:pt x="4006" y="15435"/>
                    <a:pt x="3988" y="15435"/>
                  </a:cubicBezTo>
                  <a:cubicBezTo>
                    <a:pt x="3863" y="12935"/>
                    <a:pt x="3863" y="12935"/>
                    <a:pt x="3863" y="12935"/>
                  </a:cubicBezTo>
                  <a:cubicBezTo>
                    <a:pt x="3863" y="12935"/>
                    <a:pt x="3863" y="12935"/>
                    <a:pt x="3872" y="12935"/>
                  </a:cubicBezTo>
                  <a:cubicBezTo>
                    <a:pt x="3926" y="12935"/>
                    <a:pt x="3979" y="12917"/>
                    <a:pt x="4023" y="12882"/>
                  </a:cubicBezTo>
                  <a:cubicBezTo>
                    <a:pt x="6413" y="15471"/>
                    <a:pt x="6413" y="15471"/>
                    <a:pt x="6413" y="15471"/>
                  </a:cubicBezTo>
                  <a:cubicBezTo>
                    <a:pt x="6368" y="15515"/>
                    <a:pt x="6350" y="15577"/>
                    <a:pt x="6350" y="15640"/>
                  </a:cubicBezTo>
                  <a:cubicBezTo>
                    <a:pt x="6350" y="15675"/>
                    <a:pt x="6350" y="15702"/>
                    <a:pt x="6359" y="15729"/>
                  </a:cubicBezTo>
                  <a:close/>
                  <a:moveTo>
                    <a:pt x="11768" y="2055"/>
                  </a:moveTo>
                  <a:cubicBezTo>
                    <a:pt x="12319" y="1948"/>
                    <a:pt x="12319" y="1948"/>
                    <a:pt x="12319" y="1948"/>
                  </a:cubicBezTo>
                  <a:cubicBezTo>
                    <a:pt x="14699" y="2722"/>
                    <a:pt x="14699" y="2722"/>
                    <a:pt x="14699" y="2722"/>
                  </a:cubicBezTo>
                  <a:cubicBezTo>
                    <a:pt x="13846" y="3327"/>
                    <a:pt x="13846" y="3327"/>
                    <a:pt x="13846" y="3327"/>
                  </a:cubicBezTo>
                  <a:cubicBezTo>
                    <a:pt x="13802" y="3292"/>
                    <a:pt x="13740" y="3265"/>
                    <a:pt x="13678" y="3265"/>
                  </a:cubicBezTo>
                  <a:cubicBezTo>
                    <a:pt x="13660" y="3265"/>
                    <a:pt x="13642" y="3265"/>
                    <a:pt x="13633" y="3274"/>
                  </a:cubicBezTo>
                  <a:cubicBezTo>
                    <a:pt x="13562" y="3185"/>
                    <a:pt x="13464" y="3131"/>
                    <a:pt x="13358" y="3131"/>
                  </a:cubicBezTo>
                  <a:cubicBezTo>
                    <a:pt x="13313" y="3131"/>
                    <a:pt x="13269" y="3140"/>
                    <a:pt x="13225" y="3158"/>
                  </a:cubicBezTo>
                  <a:cubicBezTo>
                    <a:pt x="11741" y="2188"/>
                    <a:pt x="11741" y="2188"/>
                    <a:pt x="11741" y="2188"/>
                  </a:cubicBezTo>
                  <a:cubicBezTo>
                    <a:pt x="11759" y="2153"/>
                    <a:pt x="11768" y="2108"/>
                    <a:pt x="11768" y="2073"/>
                  </a:cubicBezTo>
                  <a:cubicBezTo>
                    <a:pt x="11768" y="2064"/>
                    <a:pt x="11768" y="2055"/>
                    <a:pt x="11768" y="2055"/>
                  </a:cubicBezTo>
                  <a:close/>
                  <a:moveTo>
                    <a:pt x="18687" y="5952"/>
                  </a:moveTo>
                  <a:cubicBezTo>
                    <a:pt x="18278" y="6094"/>
                    <a:pt x="18278" y="6094"/>
                    <a:pt x="18278" y="6094"/>
                  </a:cubicBezTo>
                  <a:cubicBezTo>
                    <a:pt x="18030" y="5747"/>
                    <a:pt x="18030" y="5747"/>
                    <a:pt x="18030" y="5747"/>
                  </a:cubicBezTo>
                  <a:cubicBezTo>
                    <a:pt x="18616" y="5720"/>
                    <a:pt x="18616" y="5720"/>
                    <a:pt x="18616" y="5720"/>
                  </a:cubicBezTo>
                  <a:cubicBezTo>
                    <a:pt x="18616" y="5729"/>
                    <a:pt x="18616" y="5747"/>
                    <a:pt x="18616" y="5756"/>
                  </a:cubicBezTo>
                  <a:cubicBezTo>
                    <a:pt x="18616" y="5827"/>
                    <a:pt x="18642" y="5898"/>
                    <a:pt x="18687" y="5952"/>
                  </a:cubicBezTo>
                  <a:close/>
                  <a:moveTo>
                    <a:pt x="19140" y="14234"/>
                  </a:moveTo>
                  <a:cubicBezTo>
                    <a:pt x="14806" y="15835"/>
                    <a:pt x="14806" y="15835"/>
                    <a:pt x="14806" y="15835"/>
                  </a:cubicBezTo>
                  <a:cubicBezTo>
                    <a:pt x="14761" y="15755"/>
                    <a:pt x="14690" y="15702"/>
                    <a:pt x="14610" y="15693"/>
                  </a:cubicBezTo>
                  <a:cubicBezTo>
                    <a:pt x="14761" y="12668"/>
                    <a:pt x="14761" y="12668"/>
                    <a:pt x="14761" y="12668"/>
                  </a:cubicBezTo>
                  <a:cubicBezTo>
                    <a:pt x="14850" y="12659"/>
                    <a:pt x="14939" y="12606"/>
                    <a:pt x="14983" y="12526"/>
                  </a:cubicBezTo>
                  <a:cubicBezTo>
                    <a:pt x="19140" y="14109"/>
                    <a:pt x="19140" y="14109"/>
                    <a:pt x="19140" y="14109"/>
                  </a:cubicBezTo>
                  <a:cubicBezTo>
                    <a:pt x="19131" y="14136"/>
                    <a:pt x="19131" y="14154"/>
                    <a:pt x="19131" y="14172"/>
                  </a:cubicBezTo>
                  <a:cubicBezTo>
                    <a:pt x="19131" y="14198"/>
                    <a:pt x="19131" y="14216"/>
                    <a:pt x="19140" y="14234"/>
                  </a:cubicBezTo>
                  <a:close/>
                  <a:moveTo>
                    <a:pt x="9734" y="4697"/>
                  </a:moveTo>
                  <a:cubicBezTo>
                    <a:pt x="7203" y="5969"/>
                    <a:pt x="7203" y="5969"/>
                    <a:pt x="7203" y="5969"/>
                  </a:cubicBezTo>
                  <a:cubicBezTo>
                    <a:pt x="7150" y="5898"/>
                    <a:pt x="7070" y="5854"/>
                    <a:pt x="6972" y="5854"/>
                  </a:cubicBezTo>
                  <a:cubicBezTo>
                    <a:pt x="6954" y="5854"/>
                    <a:pt x="6937" y="5854"/>
                    <a:pt x="6919" y="5854"/>
                  </a:cubicBezTo>
                  <a:cubicBezTo>
                    <a:pt x="5995" y="3274"/>
                    <a:pt x="5995" y="3274"/>
                    <a:pt x="5995" y="3274"/>
                  </a:cubicBezTo>
                  <a:cubicBezTo>
                    <a:pt x="7292" y="3407"/>
                    <a:pt x="7292" y="3407"/>
                    <a:pt x="7292" y="3407"/>
                  </a:cubicBezTo>
                  <a:cubicBezTo>
                    <a:pt x="9708" y="4510"/>
                    <a:pt x="9708" y="4510"/>
                    <a:pt x="9708" y="4510"/>
                  </a:cubicBezTo>
                  <a:cubicBezTo>
                    <a:pt x="9699" y="4528"/>
                    <a:pt x="9699" y="4546"/>
                    <a:pt x="9699" y="4564"/>
                  </a:cubicBezTo>
                  <a:cubicBezTo>
                    <a:pt x="9699" y="4608"/>
                    <a:pt x="9708" y="4662"/>
                    <a:pt x="9734" y="4697"/>
                  </a:cubicBezTo>
                  <a:close/>
                  <a:moveTo>
                    <a:pt x="7496" y="3425"/>
                  </a:moveTo>
                  <a:cubicBezTo>
                    <a:pt x="8082" y="3478"/>
                    <a:pt x="8082" y="3478"/>
                    <a:pt x="8082" y="3478"/>
                  </a:cubicBezTo>
                  <a:cubicBezTo>
                    <a:pt x="8082" y="3594"/>
                    <a:pt x="8136" y="3692"/>
                    <a:pt x="8215" y="3754"/>
                  </a:cubicBezTo>
                  <a:lnTo>
                    <a:pt x="7496" y="3425"/>
                  </a:lnTo>
                  <a:close/>
                  <a:moveTo>
                    <a:pt x="8766" y="3372"/>
                  </a:moveTo>
                  <a:cubicBezTo>
                    <a:pt x="9956" y="3647"/>
                    <a:pt x="9956" y="3647"/>
                    <a:pt x="9956" y="3647"/>
                  </a:cubicBezTo>
                  <a:cubicBezTo>
                    <a:pt x="9947" y="3656"/>
                    <a:pt x="9947" y="3656"/>
                    <a:pt x="9947" y="3665"/>
                  </a:cubicBezTo>
                  <a:cubicBezTo>
                    <a:pt x="9947" y="3772"/>
                    <a:pt x="10027" y="3861"/>
                    <a:pt x="10125" y="3897"/>
                  </a:cubicBezTo>
                  <a:cubicBezTo>
                    <a:pt x="10027" y="4297"/>
                    <a:pt x="10027" y="4297"/>
                    <a:pt x="10027" y="4297"/>
                  </a:cubicBezTo>
                  <a:cubicBezTo>
                    <a:pt x="10010" y="4297"/>
                    <a:pt x="9992" y="4288"/>
                    <a:pt x="9974" y="4288"/>
                  </a:cubicBezTo>
                  <a:cubicBezTo>
                    <a:pt x="9867" y="4288"/>
                    <a:pt x="9770" y="4350"/>
                    <a:pt x="9725" y="4448"/>
                  </a:cubicBezTo>
                  <a:cubicBezTo>
                    <a:pt x="8366" y="3825"/>
                    <a:pt x="8366" y="3825"/>
                    <a:pt x="8366" y="3825"/>
                  </a:cubicBezTo>
                  <a:cubicBezTo>
                    <a:pt x="8384" y="3825"/>
                    <a:pt x="8411" y="3825"/>
                    <a:pt x="8429" y="3825"/>
                  </a:cubicBezTo>
                  <a:cubicBezTo>
                    <a:pt x="8624" y="3825"/>
                    <a:pt x="8775" y="3674"/>
                    <a:pt x="8775" y="3478"/>
                  </a:cubicBezTo>
                  <a:cubicBezTo>
                    <a:pt x="8775" y="3443"/>
                    <a:pt x="8775" y="3407"/>
                    <a:pt x="8766" y="3372"/>
                  </a:cubicBezTo>
                  <a:close/>
                  <a:moveTo>
                    <a:pt x="19158" y="7953"/>
                  </a:moveTo>
                  <a:cubicBezTo>
                    <a:pt x="16031" y="7055"/>
                    <a:pt x="16031" y="7055"/>
                    <a:pt x="16031" y="7055"/>
                  </a:cubicBezTo>
                  <a:cubicBezTo>
                    <a:pt x="16031" y="7037"/>
                    <a:pt x="16031" y="7028"/>
                    <a:pt x="16031" y="7010"/>
                  </a:cubicBezTo>
                  <a:cubicBezTo>
                    <a:pt x="16031" y="6992"/>
                    <a:pt x="16031" y="6975"/>
                    <a:pt x="16022" y="6957"/>
                  </a:cubicBezTo>
                  <a:cubicBezTo>
                    <a:pt x="16928" y="6637"/>
                    <a:pt x="16928" y="6637"/>
                    <a:pt x="16928" y="6637"/>
                  </a:cubicBezTo>
                  <a:cubicBezTo>
                    <a:pt x="16973" y="6672"/>
                    <a:pt x="17035" y="6681"/>
                    <a:pt x="17088" y="6681"/>
                  </a:cubicBezTo>
                  <a:cubicBezTo>
                    <a:pt x="17230" y="6681"/>
                    <a:pt x="17355" y="6601"/>
                    <a:pt x="17408" y="6468"/>
                  </a:cubicBezTo>
                  <a:cubicBezTo>
                    <a:pt x="18252" y="6174"/>
                    <a:pt x="18252" y="6174"/>
                    <a:pt x="18252" y="6174"/>
                  </a:cubicBezTo>
                  <a:cubicBezTo>
                    <a:pt x="19273" y="7588"/>
                    <a:pt x="19273" y="7588"/>
                    <a:pt x="19273" y="7588"/>
                  </a:cubicBezTo>
                  <a:cubicBezTo>
                    <a:pt x="19264" y="7588"/>
                    <a:pt x="19264" y="7597"/>
                    <a:pt x="19255" y="7606"/>
                  </a:cubicBezTo>
                  <a:cubicBezTo>
                    <a:pt x="19255" y="7606"/>
                    <a:pt x="19255" y="7606"/>
                    <a:pt x="19255" y="7606"/>
                  </a:cubicBezTo>
                  <a:cubicBezTo>
                    <a:pt x="19166" y="7695"/>
                    <a:pt x="19131" y="7829"/>
                    <a:pt x="19158" y="7953"/>
                  </a:cubicBezTo>
                  <a:close/>
                  <a:moveTo>
                    <a:pt x="4388" y="11022"/>
                  </a:moveTo>
                  <a:cubicBezTo>
                    <a:pt x="4396" y="11049"/>
                    <a:pt x="4423" y="11076"/>
                    <a:pt x="4450" y="11094"/>
                  </a:cubicBezTo>
                  <a:cubicBezTo>
                    <a:pt x="3935" y="12401"/>
                    <a:pt x="3935" y="12401"/>
                    <a:pt x="3935" y="12401"/>
                  </a:cubicBezTo>
                  <a:cubicBezTo>
                    <a:pt x="3917" y="12392"/>
                    <a:pt x="3890" y="12392"/>
                    <a:pt x="3872" y="12392"/>
                  </a:cubicBezTo>
                  <a:cubicBezTo>
                    <a:pt x="3855" y="12392"/>
                    <a:pt x="3846" y="12392"/>
                    <a:pt x="3837" y="12392"/>
                  </a:cubicBezTo>
                  <a:cubicBezTo>
                    <a:pt x="3482" y="10925"/>
                    <a:pt x="3482" y="10925"/>
                    <a:pt x="3482" y="10925"/>
                  </a:cubicBezTo>
                  <a:lnTo>
                    <a:pt x="4388" y="11022"/>
                  </a:lnTo>
                  <a:close/>
                  <a:moveTo>
                    <a:pt x="4503" y="7153"/>
                  </a:moveTo>
                  <a:cubicBezTo>
                    <a:pt x="7496" y="9368"/>
                    <a:pt x="7496" y="9368"/>
                    <a:pt x="7496" y="9368"/>
                  </a:cubicBezTo>
                  <a:cubicBezTo>
                    <a:pt x="7469" y="9412"/>
                    <a:pt x="7461" y="9457"/>
                    <a:pt x="7461" y="9501"/>
                  </a:cubicBezTo>
                  <a:cubicBezTo>
                    <a:pt x="7461" y="9528"/>
                    <a:pt x="7461" y="9555"/>
                    <a:pt x="7469" y="9581"/>
                  </a:cubicBezTo>
                  <a:cubicBezTo>
                    <a:pt x="4681" y="10862"/>
                    <a:pt x="4681" y="10862"/>
                    <a:pt x="4681" y="10862"/>
                  </a:cubicBezTo>
                  <a:cubicBezTo>
                    <a:pt x="4654" y="10818"/>
                    <a:pt x="4610" y="10782"/>
                    <a:pt x="4556" y="10782"/>
                  </a:cubicBezTo>
                  <a:cubicBezTo>
                    <a:pt x="4361" y="7233"/>
                    <a:pt x="4361" y="7233"/>
                    <a:pt x="4361" y="7233"/>
                  </a:cubicBezTo>
                  <a:cubicBezTo>
                    <a:pt x="4414" y="7224"/>
                    <a:pt x="4467" y="7197"/>
                    <a:pt x="4503" y="7153"/>
                  </a:cubicBezTo>
                  <a:close/>
                  <a:moveTo>
                    <a:pt x="10196" y="3897"/>
                  </a:moveTo>
                  <a:cubicBezTo>
                    <a:pt x="10303" y="3897"/>
                    <a:pt x="10400" y="3816"/>
                    <a:pt x="10418" y="3710"/>
                  </a:cubicBezTo>
                  <a:cubicBezTo>
                    <a:pt x="12523" y="3745"/>
                    <a:pt x="12523" y="3745"/>
                    <a:pt x="12523" y="3745"/>
                  </a:cubicBezTo>
                  <a:cubicBezTo>
                    <a:pt x="12523" y="3754"/>
                    <a:pt x="12523" y="3763"/>
                    <a:pt x="12523" y="3763"/>
                  </a:cubicBezTo>
                  <a:cubicBezTo>
                    <a:pt x="10232" y="4493"/>
                    <a:pt x="10232" y="4493"/>
                    <a:pt x="10232" y="4493"/>
                  </a:cubicBezTo>
                  <a:cubicBezTo>
                    <a:pt x="10214" y="4421"/>
                    <a:pt x="10161" y="4359"/>
                    <a:pt x="10098" y="4324"/>
                  </a:cubicBezTo>
                  <a:lnTo>
                    <a:pt x="10196" y="3897"/>
                  </a:lnTo>
                  <a:close/>
                  <a:moveTo>
                    <a:pt x="7594" y="11939"/>
                  </a:moveTo>
                  <a:cubicBezTo>
                    <a:pt x="5968" y="12659"/>
                    <a:pt x="5968" y="12659"/>
                    <a:pt x="5968" y="12659"/>
                  </a:cubicBezTo>
                  <a:cubicBezTo>
                    <a:pt x="5915" y="12570"/>
                    <a:pt x="5826" y="12526"/>
                    <a:pt x="5729" y="12526"/>
                  </a:cubicBezTo>
                  <a:cubicBezTo>
                    <a:pt x="5693" y="12526"/>
                    <a:pt x="5649" y="12535"/>
                    <a:pt x="5613" y="12553"/>
                  </a:cubicBezTo>
                  <a:cubicBezTo>
                    <a:pt x="4645" y="11076"/>
                    <a:pt x="4645" y="11076"/>
                    <a:pt x="4645" y="11076"/>
                  </a:cubicBezTo>
                  <a:cubicBezTo>
                    <a:pt x="4654" y="11067"/>
                    <a:pt x="4672" y="11058"/>
                    <a:pt x="4681" y="11040"/>
                  </a:cubicBezTo>
                  <a:cubicBezTo>
                    <a:pt x="7594" y="11823"/>
                    <a:pt x="7594" y="11823"/>
                    <a:pt x="7594" y="11823"/>
                  </a:cubicBezTo>
                  <a:cubicBezTo>
                    <a:pt x="7594" y="11850"/>
                    <a:pt x="7594" y="11868"/>
                    <a:pt x="7594" y="11885"/>
                  </a:cubicBezTo>
                  <a:cubicBezTo>
                    <a:pt x="7594" y="11903"/>
                    <a:pt x="7594" y="11921"/>
                    <a:pt x="7594" y="11939"/>
                  </a:cubicBezTo>
                  <a:close/>
                  <a:moveTo>
                    <a:pt x="4707" y="10933"/>
                  </a:moveTo>
                  <a:cubicBezTo>
                    <a:pt x="7496" y="9643"/>
                    <a:pt x="7496" y="9643"/>
                    <a:pt x="7496" y="9643"/>
                  </a:cubicBezTo>
                  <a:cubicBezTo>
                    <a:pt x="7549" y="9724"/>
                    <a:pt x="7620" y="9768"/>
                    <a:pt x="7709" y="9777"/>
                  </a:cubicBezTo>
                  <a:cubicBezTo>
                    <a:pt x="7816" y="11618"/>
                    <a:pt x="7816" y="11618"/>
                    <a:pt x="7816" y="11618"/>
                  </a:cubicBezTo>
                  <a:cubicBezTo>
                    <a:pt x="7816" y="11618"/>
                    <a:pt x="7816" y="11618"/>
                    <a:pt x="7816" y="11618"/>
                  </a:cubicBezTo>
                  <a:cubicBezTo>
                    <a:pt x="7727" y="11636"/>
                    <a:pt x="7656" y="11690"/>
                    <a:pt x="7620" y="11761"/>
                  </a:cubicBezTo>
                  <a:cubicBezTo>
                    <a:pt x="4707" y="10978"/>
                    <a:pt x="4707" y="10978"/>
                    <a:pt x="4707" y="10978"/>
                  </a:cubicBezTo>
                  <a:cubicBezTo>
                    <a:pt x="4707" y="10969"/>
                    <a:pt x="4707" y="10960"/>
                    <a:pt x="4707" y="10951"/>
                  </a:cubicBezTo>
                  <a:cubicBezTo>
                    <a:pt x="4707" y="10942"/>
                    <a:pt x="4707" y="10933"/>
                    <a:pt x="4707" y="10933"/>
                  </a:cubicBezTo>
                  <a:close/>
                  <a:moveTo>
                    <a:pt x="14726" y="5907"/>
                  </a:moveTo>
                  <a:cubicBezTo>
                    <a:pt x="10010" y="7330"/>
                    <a:pt x="10010" y="7330"/>
                    <a:pt x="10010" y="7330"/>
                  </a:cubicBezTo>
                  <a:cubicBezTo>
                    <a:pt x="9992" y="7304"/>
                    <a:pt x="9974" y="7268"/>
                    <a:pt x="9938" y="7242"/>
                  </a:cubicBezTo>
                  <a:cubicBezTo>
                    <a:pt x="12647" y="3950"/>
                    <a:pt x="12647" y="3950"/>
                    <a:pt x="12647" y="3950"/>
                  </a:cubicBezTo>
                  <a:cubicBezTo>
                    <a:pt x="12736" y="4012"/>
                    <a:pt x="12869" y="4003"/>
                    <a:pt x="12958" y="3932"/>
                  </a:cubicBezTo>
                  <a:cubicBezTo>
                    <a:pt x="14788" y="5685"/>
                    <a:pt x="14788" y="5685"/>
                    <a:pt x="14788" y="5685"/>
                  </a:cubicBezTo>
                  <a:cubicBezTo>
                    <a:pt x="14743" y="5738"/>
                    <a:pt x="14726" y="5800"/>
                    <a:pt x="14726" y="5863"/>
                  </a:cubicBezTo>
                  <a:cubicBezTo>
                    <a:pt x="14726" y="5880"/>
                    <a:pt x="14726" y="5889"/>
                    <a:pt x="14726" y="5907"/>
                  </a:cubicBezTo>
                  <a:close/>
                  <a:moveTo>
                    <a:pt x="7967" y="9626"/>
                  </a:moveTo>
                  <a:cubicBezTo>
                    <a:pt x="9557" y="10213"/>
                    <a:pt x="9557" y="10213"/>
                    <a:pt x="9557" y="10213"/>
                  </a:cubicBezTo>
                  <a:cubicBezTo>
                    <a:pt x="11821" y="11049"/>
                    <a:pt x="11821" y="11049"/>
                    <a:pt x="11821" y="11049"/>
                  </a:cubicBezTo>
                  <a:cubicBezTo>
                    <a:pt x="11813" y="11067"/>
                    <a:pt x="11813" y="11094"/>
                    <a:pt x="11804" y="11120"/>
                  </a:cubicBezTo>
                  <a:cubicBezTo>
                    <a:pt x="8109" y="11779"/>
                    <a:pt x="8109" y="11779"/>
                    <a:pt x="8109" y="11779"/>
                  </a:cubicBezTo>
                  <a:cubicBezTo>
                    <a:pt x="8073" y="11690"/>
                    <a:pt x="7985" y="11618"/>
                    <a:pt x="7878" y="11610"/>
                  </a:cubicBezTo>
                  <a:cubicBezTo>
                    <a:pt x="7780" y="9768"/>
                    <a:pt x="7780" y="9768"/>
                    <a:pt x="7780" y="9768"/>
                  </a:cubicBezTo>
                  <a:cubicBezTo>
                    <a:pt x="7860" y="9750"/>
                    <a:pt x="7931" y="9706"/>
                    <a:pt x="7967" y="9626"/>
                  </a:cubicBezTo>
                  <a:close/>
                  <a:moveTo>
                    <a:pt x="13313" y="9261"/>
                  </a:moveTo>
                  <a:cubicBezTo>
                    <a:pt x="12186" y="10889"/>
                    <a:pt x="12186" y="10889"/>
                    <a:pt x="12186" y="10889"/>
                  </a:cubicBezTo>
                  <a:cubicBezTo>
                    <a:pt x="12150" y="10880"/>
                    <a:pt x="12114" y="10871"/>
                    <a:pt x="12079" y="10871"/>
                  </a:cubicBezTo>
                  <a:cubicBezTo>
                    <a:pt x="12043" y="10871"/>
                    <a:pt x="12008" y="10871"/>
                    <a:pt x="11981" y="10889"/>
                  </a:cubicBezTo>
                  <a:cubicBezTo>
                    <a:pt x="9912" y="7686"/>
                    <a:pt x="9912" y="7686"/>
                    <a:pt x="9912" y="7686"/>
                  </a:cubicBezTo>
                  <a:cubicBezTo>
                    <a:pt x="9947" y="7669"/>
                    <a:pt x="9974" y="7642"/>
                    <a:pt x="9992" y="7606"/>
                  </a:cubicBezTo>
                  <a:cubicBezTo>
                    <a:pt x="13216" y="8976"/>
                    <a:pt x="13216" y="8976"/>
                    <a:pt x="13216" y="8976"/>
                  </a:cubicBezTo>
                  <a:cubicBezTo>
                    <a:pt x="13234" y="8985"/>
                    <a:pt x="13234" y="8985"/>
                    <a:pt x="13234" y="8985"/>
                  </a:cubicBezTo>
                  <a:cubicBezTo>
                    <a:pt x="13234" y="9012"/>
                    <a:pt x="13225" y="9030"/>
                    <a:pt x="13225" y="9056"/>
                  </a:cubicBezTo>
                  <a:cubicBezTo>
                    <a:pt x="13225" y="9136"/>
                    <a:pt x="13260" y="9208"/>
                    <a:pt x="13313" y="9261"/>
                  </a:cubicBezTo>
                  <a:close/>
                  <a:moveTo>
                    <a:pt x="9850" y="7713"/>
                  </a:moveTo>
                  <a:cubicBezTo>
                    <a:pt x="11919" y="10925"/>
                    <a:pt x="11919" y="10925"/>
                    <a:pt x="11919" y="10925"/>
                  </a:cubicBezTo>
                  <a:cubicBezTo>
                    <a:pt x="11892" y="10942"/>
                    <a:pt x="11875" y="10960"/>
                    <a:pt x="11857" y="10987"/>
                  </a:cubicBezTo>
                  <a:cubicBezTo>
                    <a:pt x="7993" y="9563"/>
                    <a:pt x="7993" y="9563"/>
                    <a:pt x="7993" y="9563"/>
                  </a:cubicBezTo>
                  <a:cubicBezTo>
                    <a:pt x="7993" y="9546"/>
                    <a:pt x="8002" y="9519"/>
                    <a:pt x="8002" y="9501"/>
                  </a:cubicBezTo>
                  <a:cubicBezTo>
                    <a:pt x="8002" y="9439"/>
                    <a:pt x="7976" y="9386"/>
                    <a:pt x="7940" y="9332"/>
                  </a:cubicBezTo>
                  <a:cubicBezTo>
                    <a:pt x="9583" y="7651"/>
                    <a:pt x="9583" y="7651"/>
                    <a:pt x="9583" y="7651"/>
                  </a:cubicBezTo>
                  <a:cubicBezTo>
                    <a:pt x="9654" y="7722"/>
                    <a:pt x="9752" y="7749"/>
                    <a:pt x="9850" y="7713"/>
                  </a:cubicBezTo>
                  <a:close/>
                  <a:moveTo>
                    <a:pt x="14513" y="12250"/>
                  </a:moveTo>
                  <a:cubicBezTo>
                    <a:pt x="14024" y="12010"/>
                    <a:pt x="14024" y="12010"/>
                    <a:pt x="14024" y="12010"/>
                  </a:cubicBezTo>
                  <a:cubicBezTo>
                    <a:pt x="12345" y="11200"/>
                    <a:pt x="12345" y="11200"/>
                    <a:pt x="12345" y="11200"/>
                  </a:cubicBezTo>
                  <a:cubicBezTo>
                    <a:pt x="12345" y="11174"/>
                    <a:pt x="12345" y="11156"/>
                    <a:pt x="12345" y="11138"/>
                  </a:cubicBezTo>
                  <a:cubicBezTo>
                    <a:pt x="12345" y="11058"/>
                    <a:pt x="12310" y="10978"/>
                    <a:pt x="12248" y="10925"/>
                  </a:cubicBezTo>
                  <a:cubicBezTo>
                    <a:pt x="13376" y="9297"/>
                    <a:pt x="13376" y="9297"/>
                    <a:pt x="13376" y="9297"/>
                  </a:cubicBezTo>
                  <a:cubicBezTo>
                    <a:pt x="13429" y="9323"/>
                    <a:pt x="13482" y="9332"/>
                    <a:pt x="13536" y="9323"/>
                  </a:cubicBezTo>
                  <a:cubicBezTo>
                    <a:pt x="14601" y="12170"/>
                    <a:pt x="14601" y="12170"/>
                    <a:pt x="14601" y="12170"/>
                  </a:cubicBezTo>
                  <a:cubicBezTo>
                    <a:pt x="14566" y="12188"/>
                    <a:pt x="14539" y="12214"/>
                    <a:pt x="14513" y="12250"/>
                  </a:cubicBezTo>
                  <a:close/>
                  <a:moveTo>
                    <a:pt x="9885" y="7206"/>
                  </a:moveTo>
                  <a:cubicBezTo>
                    <a:pt x="9850" y="7197"/>
                    <a:pt x="9823" y="7188"/>
                    <a:pt x="9788" y="7188"/>
                  </a:cubicBezTo>
                  <a:cubicBezTo>
                    <a:pt x="10010" y="4831"/>
                    <a:pt x="10010" y="4831"/>
                    <a:pt x="10010" y="4831"/>
                  </a:cubicBezTo>
                  <a:cubicBezTo>
                    <a:pt x="10143" y="4813"/>
                    <a:pt x="10240" y="4697"/>
                    <a:pt x="10240" y="4564"/>
                  </a:cubicBezTo>
                  <a:cubicBezTo>
                    <a:pt x="12541" y="3834"/>
                    <a:pt x="12541" y="3834"/>
                    <a:pt x="12541" y="3834"/>
                  </a:cubicBezTo>
                  <a:cubicBezTo>
                    <a:pt x="12559" y="3861"/>
                    <a:pt x="12567" y="3879"/>
                    <a:pt x="12594" y="3905"/>
                  </a:cubicBezTo>
                  <a:lnTo>
                    <a:pt x="9885" y="7206"/>
                  </a:lnTo>
                  <a:close/>
                  <a:moveTo>
                    <a:pt x="11963" y="11387"/>
                  </a:moveTo>
                  <a:cubicBezTo>
                    <a:pt x="11999" y="11405"/>
                    <a:pt x="12035" y="11414"/>
                    <a:pt x="12079" y="11414"/>
                  </a:cubicBezTo>
                  <a:cubicBezTo>
                    <a:pt x="12186" y="11414"/>
                    <a:pt x="12274" y="11352"/>
                    <a:pt x="12319" y="11263"/>
                  </a:cubicBezTo>
                  <a:cubicBezTo>
                    <a:pt x="14486" y="12312"/>
                    <a:pt x="14486" y="12312"/>
                    <a:pt x="14486" y="12312"/>
                  </a:cubicBezTo>
                  <a:cubicBezTo>
                    <a:pt x="14477" y="12339"/>
                    <a:pt x="14468" y="12366"/>
                    <a:pt x="14468" y="12392"/>
                  </a:cubicBezTo>
                  <a:cubicBezTo>
                    <a:pt x="14468" y="12428"/>
                    <a:pt x="14477" y="12464"/>
                    <a:pt x="14495" y="12499"/>
                  </a:cubicBezTo>
                  <a:cubicBezTo>
                    <a:pt x="12257" y="13780"/>
                    <a:pt x="12257" y="13780"/>
                    <a:pt x="12257" y="13780"/>
                  </a:cubicBezTo>
                  <a:cubicBezTo>
                    <a:pt x="9983" y="15079"/>
                    <a:pt x="9983" y="15079"/>
                    <a:pt x="9983" y="15079"/>
                  </a:cubicBezTo>
                  <a:cubicBezTo>
                    <a:pt x="9974" y="15061"/>
                    <a:pt x="9956" y="15043"/>
                    <a:pt x="9930" y="15026"/>
                  </a:cubicBezTo>
                  <a:lnTo>
                    <a:pt x="11963" y="11387"/>
                  </a:lnTo>
                  <a:close/>
                  <a:moveTo>
                    <a:pt x="14743" y="12126"/>
                  </a:moveTo>
                  <a:cubicBezTo>
                    <a:pt x="14717" y="12126"/>
                    <a:pt x="14699" y="12126"/>
                    <a:pt x="14681" y="12134"/>
                  </a:cubicBezTo>
                  <a:cubicBezTo>
                    <a:pt x="13624" y="9297"/>
                    <a:pt x="13624" y="9297"/>
                    <a:pt x="13624" y="9297"/>
                  </a:cubicBezTo>
                  <a:cubicBezTo>
                    <a:pt x="13687" y="9270"/>
                    <a:pt x="13731" y="9216"/>
                    <a:pt x="13749" y="9154"/>
                  </a:cubicBezTo>
                  <a:cubicBezTo>
                    <a:pt x="17221" y="9884"/>
                    <a:pt x="17221" y="9884"/>
                    <a:pt x="17221" y="9884"/>
                  </a:cubicBezTo>
                  <a:cubicBezTo>
                    <a:pt x="17221" y="9893"/>
                    <a:pt x="17221" y="9901"/>
                    <a:pt x="17221" y="9901"/>
                  </a:cubicBezTo>
                  <a:cubicBezTo>
                    <a:pt x="17221" y="9955"/>
                    <a:pt x="17230" y="9999"/>
                    <a:pt x="17266" y="10044"/>
                  </a:cubicBezTo>
                  <a:cubicBezTo>
                    <a:pt x="14903" y="12179"/>
                    <a:pt x="14903" y="12179"/>
                    <a:pt x="14903" y="12179"/>
                  </a:cubicBezTo>
                  <a:cubicBezTo>
                    <a:pt x="14859" y="12143"/>
                    <a:pt x="14797" y="12126"/>
                    <a:pt x="14743" y="12126"/>
                  </a:cubicBezTo>
                  <a:close/>
                  <a:moveTo>
                    <a:pt x="13580" y="8798"/>
                  </a:moveTo>
                  <a:cubicBezTo>
                    <a:pt x="13456" y="8754"/>
                    <a:pt x="13322" y="8816"/>
                    <a:pt x="13260" y="8923"/>
                  </a:cubicBezTo>
                  <a:cubicBezTo>
                    <a:pt x="10027" y="7544"/>
                    <a:pt x="10027" y="7544"/>
                    <a:pt x="10027" y="7544"/>
                  </a:cubicBezTo>
                  <a:cubicBezTo>
                    <a:pt x="10036" y="7517"/>
                    <a:pt x="10045" y="7491"/>
                    <a:pt x="10045" y="7455"/>
                  </a:cubicBezTo>
                  <a:cubicBezTo>
                    <a:pt x="10045" y="7437"/>
                    <a:pt x="10036" y="7411"/>
                    <a:pt x="10036" y="7402"/>
                  </a:cubicBezTo>
                  <a:cubicBezTo>
                    <a:pt x="14743" y="5969"/>
                    <a:pt x="14743" y="5969"/>
                    <a:pt x="14743" y="5969"/>
                  </a:cubicBezTo>
                  <a:cubicBezTo>
                    <a:pt x="14770" y="6023"/>
                    <a:pt x="14806" y="6067"/>
                    <a:pt x="14859" y="6094"/>
                  </a:cubicBezTo>
                  <a:lnTo>
                    <a:pt x="13580" y="8798"/>
                  </a:lnTo>
                  <a:close/>
                  <a:moveTo>
                    <a:pt x="7203" y="6272"/>
                  </a:moveTo>
                  <a:cubicBezTo>
                    <a:pt x="9512" y="7384"/>
                    <a:pt x="9512" y="7384"/>
                    <a:pt x="9512" y="7384"/>
                  </a:cubicBezTo>
                  <a:cubicBezTo>
                    <a:pt x="9503" y="7411"/>
                    <a:pt x="9503" y="7437"/>
                    <a:pt x="9503" y="7455"/>
                  </a:cubicBezTo>
                  <a:cubicBezTo>
                    <a:pt x="9503" y="7508"/>
                    <a:pt x="9512" y="7553"/>
                    <a:pt x="9539" y="7597"/>
                  </a:cubicBezTo>
                  <a:cubicBezTo>
                    <a:pt x="7896" y="9288"/>
                    <a:pt x="7896" y="9288"/>
                    <a:pt x="7896" y="9288"/>
                  </a:cubicBezTo>
                  <a:cubicBezTo>
                    <a:pt x="7842" y="9252"/>
                    <a:pt x="7789" y="9234"/>
                    <a:pt x="7727" y="9234"/>
                  </a:cubicBezTo>
                  <a:cubicBezTo>
                    <a:pt x="7718" y="9234"/>
                    <a:pt x="7709" y="9234"/>
                    <a:pt x="7700" y="9234"/>
                  </a:cubicBezTo>
                  <a:cubicBezTo>
                    <a:pt x="7070" y="6379"/>
                    <a:pt x="7070" y="6379"/>
                    <a:pt x="7070" y="6379"/>
                  </a:cubicBezTo>
                  <a:cubicBezTo>
                    <a:pt x="7123" y="6361"/>
                    <a:pt x="7167" y="6316"/>
                    <a:pt x="7203" y="6272"/>
                  </a:cubicBezTo>
                  <a:close/>
                  <a:moveTo>
                    <a:pt x="3997" y="12428"/>
                  </a:moveTo>
                  <a:cubicBezTo>
                    <a:pt x="4512" y="11120"/>
                    <a:pt x="4512" y="11120"/>
                    <a:pt x="4512" y="11120"/>
                  </a:cubicBezTo>
                  <a:cubicBezTo>
                    <a:pt x="4538" y="11120"/>
                    <a:pt x="4565" y="11120"/>
                    <a:pt x="4583" y="11111"/>
                  </a:cubicBezTo>
                  <a:cubicBezTo>
                    <a:pt x="5507" y="12517"/>
                    <a:pt x="5507" y="12517"/>
                    <a:pt x="5507" y="12517"/>
                  </a:cubicBezTo>
                  <a:cubicBezTo>
                    <a:pt x="5560" y="12588"/>
                    <a:pt x="5560" y="12588"/>
                    <a:pt x="5560" y="12588"/>
                  </a:cubicBezTo>
                  <a:cubicBezTo>
                    <a:pt x="5507" y="12633"/>
                    <a:pt x="5480" y="12686"/>
                    <a:pt x="5471" y="12739"/>
                  </a:cubicBezTo>
                  <a:cubicBezTo>
                    <a:pt x="4139" y="12650"/>
                    <a:pt x="4139" y="12650"/>
                    <a:pt x="4139" y="12650"/>
                  </a:cubicBezTo>
                  <a:cubicBezTo>
                    <a:pt x="4130" y="12553"/>
                    <a:pt x="4077" y="12472"/>
                    <a:pt x="3997" y="12428"/>
                  </a:cubicBezTo>
                  <a:close/>
                  <a:moveTo>
                    <a:pt x="8136" y="11885"/>
                  </a:moveTo>
                  <a:cubicBezTo>
                    <a:pt x="8136" y="11868"/>
                    <a:pt x="8136" y="11859"/>
                    <a:pt x="8136" y="11850"/>
                  </a:cubicBezTo>
                  <a:cubicBezTo>
                    <a:pt x="11813" y="11191"/>
                    <a:pt x="11813" y="11191"/>
                    <a:pt x="11813" y="11191"/>
                  </a:cubicBezTo>
                  <a:cubicBezTo>
                    <a:pt x="11821" y="11254"/>
                    <a:pt x="11857" y="11307"/>
                    <a:pt x="11901" y="11352"/>
                  </a:cubicBezTo>
                  <a:cubicBezTo>
                    <a:pt x="9876" y="14990"/>
                    <a:pt x="9876" y="14990"/>
                    <a:pt x="9876" y="14990"/>
                  </a:cubicBezTo>
                  <a:cubicBezTo>
                    <a:pt x="9805" y="14963"/>
                    <a:pt x="9734" y="14963"/>
                    <a:pt x="9672" y="14990"/>
                  </a:cubicBezTo>
                  <a:cubicBezTo>
                    <a:pt x="8029" y="12099"/>
                    <a:pt x="8029" y="12099"/>
                    <a:pt x="8029" y="12099"/>
                  </a:cubicBezTo>
                  <a:cubicBezTo>
                    <a:pt x="8100" y="12045"/>
                    <a:pt x="8136" y="11965"/>
                    <a:pt x="8136" y="11885"/>
                  </a:cubicBezTo>
                  <a:close/>
                  <a:moveTo>
                    <a:pt x="17239" y="9813"/>
                  </a:moveTo>
                  <a:cubicBezTo>
                    <a:pt x="13766" y="9083"/>
                    <a:pt x="13766" y="9083"/>
                    <a:pt x="13766" y="9083"/>
                  </a:cubicBezTo>
                  <a:cubicBezTo>
                    <a:pt x="13766" y="9074"/>
                    <a:pt x="13766" y="9065"/>
                    <a:pt x="13766" y="9056"/>
                  </a:cubicBezTo>
                  <a:cubicBezTo>
                    <a:pt x="13766" y="9003"/>
                    <a:pt x="13749" y="8950"/>
                    <a:pt x="13722" y="8905"/>
                  </a:cubicBezTo>
                  <a:cubicBezTo>
                    <a:pt x="15587" y="7215"/>
                    <a:pt x="15587" y="7215"/>
                    <a:pt x="15587" y="7215"/>
                  </a:cubicBezTo>
                  <a:cubicBezTo>
                    <a:pt x="15658" y="7286"/>
                    <a:pt x="15774" y="7304"/>
                    <a:pt x="15871" y="7259"/>
                  </a:cubicBezTo>
                  <a:cubicBezTo>
                    <a:pt x="17328" y="9688"/>
                    <a:pt x="17328" y="9688"/>
                    <a:pt x="17328" y="9688"/>
                  </a:cubicBezTo>
                  <a:cubicBezTo>
                    <a:pt x="17284" y="9724"/>
                    <a:pt x="17257" y="9768"/>
                    <a:pt x="17239" y="9813"/>
                  </a:cubicBezTo>
                  <a:close/>
                  <a:moveTo>
                    <a:pt x="9938" y="4831"/>
                  </a:moveTo>
                  <a:cubicBezTo>
                    <a:pt x="9716" y="7188"/>
                    <a:pt x="9716" y="7188"/>
                    <a:pt x="9716" y="7188"/>
                  </a:cubicBezTo>
                  <a:cubicBezTo>
                    <a:pt x="9637" y="7206"/>
                    <a:pt x="9574" y="7250"/>
                    <a:pt x="9530" y="7322"/>
                  </a:cubicBezTo>
                  <a:cubicBezTo>
                    <a:pt x="7230" y="6210"/>
                    <a:pt x="7230" y="6210"/>
                    <a:pt x="7230" y="6210"/>
                  </a:cubicBezTo>
                  <a:cubicBezTo>
                    <a:pt x="7238" y="6183"/>
                    <a:pt x="7247" y="6147"/>
                    <a:pt x="7247" y="6121"/>
                  </a:cubicBezTo>
                  <a:cubicBezTo>
                    <a:pt x="7247" y="6094"/>
                    <a:pt x="7238" y="6058"/>
                    <a:pt x="7230" y="6032"/>
                  </a:cubicBezTo>
                  <a:cubicBezTo>
                    <a:pt x="9779" y="4751"/>
                    <a:pt x="9779" y="4751"/>
                    <a:pt x="9779" y="4751"/>
                  </a:cubicBezTo>
                  <a:cubicBezTo>
                    <a:pt x="9823" y="4795"/>
                    <a:pt x="9876" y="4822"/>
                    <a:pt x="9938" y="4831"/>
                  </a:cubicBezTo>
                  <a:close/>
                  <a:moveTo>
                    <a:pt x="2851" y="10862"/>
                  </a:moveTo>
                  <a:cubicBezTo>
                    <a:pt x="3411" y="10916"/>
                    <a:pt x="3411" y="10916"/>
                    <a:pt x="3411" y="10916"/>
                  </a:cubicBezTo>
                  <a:cubicBezTo>
                    <a:pt x="3775" y="12410"/>
                    <a:pt x="3775" y="12410"/>
                    <a:pt x="3775" y="12410"/>
                  </a:cubicBezTo>
                  <a:cubicBezTo>
                    <a:pt x="3766" y="12410"/>
                    <a:pt x="3757" y="12419"/>
                    <a:pt x="3739" y="12419"/>
                  </a:cubicBezTo>
                  <a:cubicBezTo>
                    <a:pt x="2718" y="11005"/>
                    <a:pt x="2718" y="11005"/>
                    <a:pt x="2718" y="11005"/>
                  </a:cubicBezTo>
                  <a:cubicBezTo>
                    <a:pt x="2780" y="10969"/>
                    <a:pt x="2824" y="10916"/>
                    <a:pt x="2851" y="10862"/>
                  </a:cubicBezTo>
                  <a:close/>
                  <a:moveTo>
                    <a:pt x="15489" y="7010"/>
                  </a:moveTo>
                  <a:cubicBezTo>
                    <a:pt x="15489" y="7064"/>
                    <a:pt x="15507" y="7117"/>
                    <a:pt x="15543" y="7161"/>
                  </a:cubicBezTo>
                  <a:cubicBezTo>
                    <a:pt x="13678" y="8852"/>
                    <a:pt x="13678" y="8852"/>
                    <a:pt x="13678" y="8852"/>
                  </a:cubicBezTo>
                  <a:cubicBezTo>
                    <a:pt x="13669" y="8843"/>
                    <a:pt x="13651" y="8834"/>
                    <a:pt x="13642" y="8825"/>
                  </a:cubicBezTo>
                  <a:cubicBezTo>
                    <a:pt x="14921" y="6121"/>
                    <a:pt x="14921" y="6121"/>
                    <a:pt x="14921" y="6121"/>
                  </a:cubicBezTo>
                  <a:cubicBezTo>
                    <a:pt x="14992" y="6147"/>
                    <a:pt x="15063" y="6138"/>
                    <a:pt x="15125" y="6103"/>
                  </a:cubicBezTo>
                  <a:cubicBezTo>
                    <a:pt x="15587" y="6806"/>
                    <a:pt x="15587" y="6806"/>
                    <a:pt x="15587" y="6806"/>
                  </a:cubicBezTo>
                  <a:cubicBezTo>
                    <a:pt x="15525" y="6859"/>
                    <a:pt x="15489" y="6930"/>
                    <a:pt x="15489" y="7010"/>
                  </a:cubicBezTo>
                  <a:close/>
                  <a:moveTo>
                    <a:pt x="14841" y="5640"/>
                  </a:moveTo>
                  <a:cubicBezTo>
                    <a:pt x="13003" y="3879"/>
                    <a:pt x="13003" y="3879"/>
                    <a:pt x="13003" y="3879"/>
                  </a:cubicBezTo>
                  <a:cubicBezTo>
                    <a:pt x="13038" y="3834"/>
                    <a:pt x="13056" y="3772"/>
                    <a:pt x="13056" y="3719"/>
                  </a:cubicBezTo>
                  <a:cubicBezTo>
                    <a:pt x="13056" y="3710"/>
                    <a:pt x="13056" y="3692"/>
                    <a:pt x="13056" y="3683"/>
                  </a:cubicBezTo>
                  <a:cubicBezTo>
                    <a:pt x="13074" y="3683"/>
                    <a:pt x="13074" y="3683"/>
                    <a:pt x="13074" y="3683"/>
                  </a:cubicBezTo>
                  <a:cubicBezTo>
                    <a:pt x="13136" y="3772"/>
                    <a:pt x="13242" y="3825"/>
                    <a:pt x="13358" y="3825"/>
                  </a:cubicBezTo>
                  <a:cubicBezTo>
                    <a:pt x="13420" y="3825"/>
                    <a:pt x="13482" y="3808"/>
                    <a:pt x="13544" y="3772"/>
                  </a:cubicBezTo>
                  <a:cubicBezTo>
                    <a:pt x="13615" y="3816"/>
                    <a:pt x="13713" y="3825"/>
                    <a:pt x="13802" y="3781"/>
                  </a:cubicBezTo>
                  <a:cubicBezTo>
                    <a:pt x="14850" y="5640"/>
                    <a:pt x="14850" y="5640"/>
                    <a:pt x="14850" y="5640"/>
                  </a:cubicBezTo>
                  <a:cubicBezTo>
                    <a:pt x="14841" y="5640"/>
                    <a:pt x="14841" y="5640"/>
                    <a:pt x="14841" y="5640"/>
                  </a:cubicBezTo>
                  <a:close/>
                  <a:moveTo>
                    <a:pt x="13012" y="3478"/>
                  </a:moveTo>
                  <a:cubicBezTo>
                    <a:pt x="13012" y="3514"/>
                    <a:pt x="13012" y="3550"/>
                    <a:pt x="13020" y="3585"/>
                  </a:cubicBezTo>
                  <a:cubicBezTo>
                    <a:pt x="12976" y="3496"/>
                    <a:pt x="12887" y="3443"/>
                    <a:pt x="12789" y="3443"/>
                  </a:cubicBezTo>
                  <a:cubicBezTo>
                    <a:pt x="12736" y="3443"/>
                    <a:pt x="12692" y="3461"/>
                    <a:pt x="12647" y="3487"/>
                  </a:cubicBezTo>
                  <a:cubicBezTo>
                    <a:pt x="11697" y="2260"/>
                    <a:pt x="11697" y="2260"/>
                    <a:pt x="11697" y="2260"/>
                  </a:cubicBezTo>
                  <a:cubicBezTo>
                    <a:pt x="11697" y="2260"/>
                    <a:pt x="11706" y="2251"/>
                    <a:pt x="11706" y="2251"/>
                  </a:cubicBezTo>
                  <a:cubicBezTo>
                    <a:pt x="13154" y="3194"/>
                    <a:pt x="13154" y="3194"/>
                    <a:pt x="13154" y="3194"/>
                  </a:cubicBezTo>
                  <a:cubicBezTo>
                    <a:pt x="13065" y="3265"/>
                    <a:pt x="13012" y="3372"/>
                    <a:pt x="13012" y="3478"/>
                  </a:cubicBezTo>
                  <a:close/>
                  <a:moveTo>
                    <a:pt x="11644" y="2304"/>
                  </a:moveTo>
                  <a:cubicBezTo>
                    <a:pt x="12594" y="3523"/>
                    <a:pt x="12594" y="3523"/>
                    <a:pt x="12594" y="3523"/>
                  </a:cubicBezTo>
                  <a:cubicBezTo>
                    <a:pt x="12559" y="3567"/>
                    <a:pt x="12532" y="3621"/>
                    <a:pt x="12523" y="3683"/>
                  </a:cubicBezTo>
                  <a:cubicBezTo>
                    <a:pt x="10427" y="3639"/>
                    <a:pt x="10427" y="3639"/>
                    <a:pt x="10427" y="3639"/>
                  </a:cubicBezTo>
                  <a:cubicBezTo>
                    <a:pt x="10427" y="3603"/>
                    <a:pt x="10409" y="3558"/>
                    <a:pt x="10383" y="3523"/>
                  </a:cubicBezTo>
                  <a:cubicBezTo>
                    <a:pt x="11360" y="2304"/>
                    <a:pt x="11360" y="2304"/>
                    <a:pt x="11360" y="2304"/>
                  </a:cubicBezTo>
                  <a:cubicBezTo>
                    <a:pt x="11439" y="2357"/>
                    <a:pt x="11555" y="2357"/>
                    <a:pt x="11644" y="2304"/>
                  </a:cubicBezTo>
                  <a:close/>
                  <a:moveTo>
                    <a:pt x="3135" y="8434"/>
                  </a:moveTo>
                  <a:cubicBezTo>
                    <a:pt x="3135" y="8371"/>
                    <a:pt x="3109" y="8309"/>
                    <a:pt x="3064" y="8265"/>
                  </a:cubicBezTo>
                  <a:cubicBezTo>
                    <a:pt x="4148" y="7179"/>
                    <a:pt x="4148" y="7179"/>
                    <a:pt x="4148" y="7179"/>
                  </a:cubicBezTo>
                  <a:cubicBezTo>
                    <a:pt x="4192" y="7215"/>
                    <a:pt x="4237" y="7233"/>
                    <a:pt x="4290" y="7242"/>
                  </a:cubicBezTo>
                  <a:cubicBezTo>
                    <a:pt x="4485" y="10782"/>
                    <a:pt x="4485" y="10782"/>
                    <a:pt x="4485" y="10782"/>
                  </a:cubicBezTo>
                  <a:cubicBezTo>
                    <a:pt x="4476" y="10791"/>
                    <a:pt x="4467" y="10791"/>
                    <a:pt x="4459" y="10800"/>
                  </a:cubicBezTo>
                  <a:cubicBezTo>
                    <a:pt x="3029" y="8647"/>
                    <a:pt x="3029" y="8647"/>
                    <a:pt x="3029" y="8647"/>
                  </a:cubicBezTo>
                  <a:cubicBezTo>
                    <a:pt x="3091" y="8594"/>
                    <a:pt x="3135" y="8514"/>
                    <a:pt x="3135" y="8434"/>
                  </a:cubicBezTo>
                  <a:close/>
                  <a:moveTo>
                    <a:pt x="4370" y="10951"/>
                  </a:moveTo>
                  <a:cubicBezTo>
                    <a:pt x="4370" y="10951"/>
                    <a:pt x="4370" y="10951"/>
                    <a:pt x="4370" y="10951"/>
                  </a:cubicBezTo>
                  <a:cubicBezTo>
                    <a:pt x="3464" y="10853"/>
                    <a:pt x="3464" y="10853"/>
                    <a:pt x="3464" y="10853"/>
                  </a:cubicBezTo>
                  <a:cubicBezTo>
                    <a:pt x="2940" y="8692"/>
                    <a:pt x="2940" y="8692"/>
                    <a:pt x="2940" y="8692"/>
                  </a:cubicBezTo>
                  <a:cubicBezTo>
                    <a:pt x="2958" y="8692"/>
                    <a:pt x="2966" y="8683"/>
                    <a:pt x="2975" y="8683"/>
                  </a:cubicBezTo>
                  <a:cubicBezTo>
                    <a:pt x="4405" y="10844"/>
                    <a:pt x="4405" y="10844"/>
                    <a:pt x="4405" y="10844"/>
                  </a:cubicBezTo>
                  <a:cubicBezTo>
                    <a:pt x="4379" y="10871"/>
                    <a:pt x="4370" y="10907"/>
                    <a:pt x="4370" y="10951"/>
                  </a:cubicBezTo>
                  <a:close/>
                  <a:moveTo>
                    <a:pt x="2878" y="10791"/>
                  </a:moveTo>
                  <a:cubicBezTo>
                    <a:pt x="2887" y="10764"/>
                    <a:pt x="2887" y="10738"/>
                    <a:pt x="2887" y="10711"/>
                  </a:cubicBezTo>
                  <a:cubicBezTo>
                    <a:pt x="2887" y="10551"/>
                    <a:pt x="2780" y="10409"/>
                    <a:pt x="2629" y="10373"/>
                  </a:cubicBezTo>
                  <a:cubicBezTo>
                    <a:pt x="2869" y="8709"/>
                    <a:pt x="2869" y="8709"/>
                    <a:pt x="2869" y="8709"/>
                  </a:cubicBezTo>
                  <a:cubicBezTo>
                    <a:pt x="2869" y="8709"/>
                    <a:pt x="2878" y="8709"/>
                    <a:pt x="2878" y="8709"/>
                  </a:cubicBezTo>
                  <a:cubicBezTo>
                    <a:pt x="3393" y="10844"/>
                    <a:pt x="3393" y="10844"/>
                    <a:pt x="3393" y="10844"/>
                  </a:cubicBezTo>
                  <a:lnTo>
                    <a:pt x="2878" y="10791"/>
                  </a:lnTo>
                  <a:close/>
                  <a:moveTo>
                    <a:pt x="4130" y="12713"/>
                  </a:moveTo>
                  <a:cubicBezTo>
                    <a:pt x="5462" y="12811"/>
                    <a:pt x="5462" y="12811"/>
                    <a:pt x="5462" y="12811"/>
                  </a:cubicBezTo>
                  <a:cubicBezTo>
                    <a:pt x="5471" y="12953"/>
                    <a:pt x="5587" y="13069"/>
                    <a:pt x="5729" y="13069"/>
                  </a:cubicBezTo>
                  <a:cubicBezTo>
                    <a:pt x="5746" y="13069"/>
                    <a:pt x="5764" y="13069"/>
                    <a:pt x="5782" y="13060"/>
                  </a:cubicBezTo>
                  <a:cubicBezTo>
                    <a:pt x="6510" y="15399"/>
                    <a:pt x="6510" y="15399"/>
                    <a:pt x="6510" y="15399"/>
                  </a:cubicBezTo>
                  <a:cubicBezTo>
                    <a:pt x="6492" y="15408"/>
                    <a:pt x="6475" y="15417"/>
                    <a:pt x="6466" y="15426"/>
                  </a:cubicBezTo>
                  <a:cubicBezTo>
                    <a:pt x="4077" y="12837"/>
                    <a:pt x="4077" y="12837"/>
                    <a:pt x="4077" y="12837"/>
                  </a:cubicBezTo>
                  <a:cubicBezTo>
                    <a:pt x="4103" y="12802"/>
                    <a:pt x="4121" y="12757"/>
                    <a:pt x="4130" y="12713"/>
                  </a:cubicBezTo>
                  <a:close/>
                  <a:moveTo>
                    <a:pt x="6004" y="12793"/>
                  </a:moveTo>
                  <a:cubicBezTo>
                    <a:pt x="6004" y="12775"/>
                    <a:pt x="5995" y="12748"/>
                    <a:pt x="5995" y="12722"/>
                  </a:cubicBezTo>
                  <a:cubicBezTo>
                    <a:pt x="7620" y="12001"/>
                    <a:pt x="7620" y="12001"/>
                    <a:pt x="7620" y="12001"/>
                  </a:cubicBezTo>
                  <a:cubicBezTo>
                    <a:pt x="7647" y="12054"/>
                    <a:pt x="7691" y="12099"/>
                    <a:pt x="7736" y="12126"/>
                  </a:cubicBezTo>
                  <a:cubicBezTo>
                    <a:pt x="6670" y="15382"/>
                    <a:pt x="6670" y="15382"/>
                    <a:pt x="6670" y="15382"/>
                  </a:cubicBezTo>
                  <a:cubicBezTo>
                    <a:pt x="6652" y="15373"/>
                    <a:pt x="6635" y="15373"/>
                    <a:pt x="6617" y="15373"/>
                  </a:cubicBezTo>
                  <a:cubicBezTo>
                    <a:pt x="6608" y="15373"/>
                    <a:pt x="6590" y="15373"/>
                    <a:pt x="6572" y="15373"/>
                  </a:cubicBezTo>
                  <a:cubicBezTo>
                    <a:pt x="5844" y="13042"/>
                    <a:pt x="5844" y="13042"/>
                    <a:pt x="5844" y="13042"/>
                  </a:cubicBezTo>
                  <a:cubicBezTo>
                    <a:pt x="5942" y="12997"/>
                    <a:pt x="6004" y="12900"/>
                    <a:pt x="6004" y="12793"/>
                  </a:cubicBezTo>
                  <a:close/>
                  <a:moveTo>
                    <a:pt x="7807" y="12152"/>
                  </a:moveTo>
                  <a:cubicBezTo>
                    <a:pt x="7825" y="12152"/>
                    <a:pt x="7842" y="12152"/>
                    <a:pt x="7860" y="12152"/>
                  </a:cubicBezTo>
                  <a:cubicBezTo>
                    <a:pt x="7905" y="12152"/>
                    <a:pt x="7940" y="12143"/>
                    <a:pt x="7976" y="12134"/>
                  </a:cubicBezTo>
                  <a:cubicBezTo>
                    <a:pt x="9610" y="15026"/>
                    <a:pt x="9610" y="15026"/>
                    <a:pt x="9610" y="15026"/>
                  </a:cubicBezTo>
                  <a:cubicBezTo>
                    <a:pt x="9539" y="15079"/>
                    <a:pt x="9503" y="15159"/>
                    <a:pt x="9503" y="15248"/>
                  </a:cubicBezTo>
                  <a:cubicBezTo>
                    <a:pt x="9503" y="15248"/>
                    <a:pt x="9503" y="15248"/>
                    <a:pt x="9503" y="15248"/>
                  </a:cubicBezTo>
                  <a:cubicBezTo>
                    <a:pt x="6883" y="15577"/>
                    <a:pt x="6883" y="15577"/>
                    <a:pt x="6883" y="15577"/>
                  </a:cubicBezTo>
                  <a:cubicBezTo>
                    <a:pt x="6865" y="15497"/>
                    <a:pt x="6812" y="15435"/>
                    <a:pt x="6732" y="15399"/>
                  </a:cubicBezTo>
                  <a:lnTo>
                    <a:pt x="7807" y="12152"/>
                  </a:lnTo>
                  <a:close/>
                  <a:moveTo>
                    <a:pt x="10045" y="15248"/>
                  </a:moveTo>
                  <a:cubicBezTo>
                    <a:pt x="10045" y="15248"/>
                    <a:pt x="10045" y="15248"/>
                    <a:pt x="10045" y="15248"/>
                  </a:cubicBezTo>
                  <a:cubicBezTo>
                    <a:pt x="10045" y="15213"/>
                    <a:pt x="10036" y="15177"/>
                    <a:pt x="10018" y="15141"/>
                  </a:cubicBezTo>
                  <a:cubicBezTo>
                    <a:pt x="14521" y="12561"/>
                    <a:pt x="14521" y="12561"/>
                    <a:pt x="14521" y="12561"/>
                  </a:cubicBezTo>
                  <a:cubicBezTo>
                    <a:pt x="14566" y="12615"/>
                    <a:pt x="14628" y="12650"/>
                    <a:pt x="14690" y="12659"/>
                  </a:cubicBezTo>
                  <a:cubicBezTo>
                    <a:pt x="14539" y="15684"/>
                    <a:pt x="14539" y="15684"/>
                    <a:pt x="14539" y="15684"/>
                  </a:cubicBezTo>
                  <a:cubicBezTo>
                    <a:pt x="14433" y="15693"/>
                    <a:pt x="14335" y="15773"/>
                    <a:pt x="14299" y="15880"/>
                  </a:cubicBezTo>
                  <a:lnTo>
                    <a:pt x="10045" y="15248"/>
                  </a:lnTo>
                  <a:close/>
                  <a:moveTo>
                    <a:pt x="17435" y="6387"/>
                  </a:moveTo>
                  <a:cubicBezTo>
                    <a:pt x="17435" y="6370"/>
                    <a:pt x="17435" y="6352"/>
                    <a:pt x="17435" y="6334"/>
                  </a:cubicBezTo>
                  <a:cubicBezTo>
                    <a:pt x="17435" y="6147"/>
                    <a:pt x="17284" y="5987"/>
                    <a:pt x="17088" y="5987"/>
                  </a:cubicBezTo>
                  <a:cubicBezTo>
                    <a:pt x="16902" y="5987"/>
                    <a:pt x="16742" y="6147"/>
                    <a:pt x="16742" y="6334"/>
                  </a:cubicBezTo>
                  <a:cubicBezTo>
                    <a:pt x="16742" y="6432"/>
                    <a:pt x="16786" y="6530"/>
                    <a:pt x="16857" y="6592"/>
                  </a:cubicBezTo>
                  <a:cubicBezTo>
                    <a:pt x="16005" y="6886"/>
                    <a:pt x="16005" y="6886"/>
                    <a:pt x="16005" y="6886"/>
                  </a:cubicBezTo>
                  <a:cubicBezTo>
                    <a:pt x="15960" y="6797"/>
                    <a:pt x="15863" y="6734"/>
                    <a:pt x="15765" y="6734"/>
                  </a:cubicBezTo>
                  <a:cubicBezTo>
                    <a:pt x="15720" y="6734"/>
                    <a:pt x="15676" y="6752"/>
                    <a:pt x="15640" y="6770"/>
                  </a:cubicBezTo>
                  <a:cubicBezTo>
                    <a:pt x="15179" y="6058"/>
                    <a:pt x="15179" y="6058"/>
                    <a:pt x="15179" y="6058"/>
                  </a:cubicBezTo>
                  <a:cubicBezTo>
                    <a:pt x="15232" y="6014"/>
                    <a:pt x="15259" y="5943"/>
                    <a:pt x="15267" y="5871"/>
                  </a:cubicBezTo>
                  <a:cubicBezTo>
                    <a:pt x="17941" y="5747"/>
                    <a:pt x="17941" y="5747"/>
                    <a:pt x="17941" y="5747"/>
                  </a:cubicBezTo>
                  <a:cubicBezTo>
                    <a:pt x="18216" y="6121"/>
                    <a:pt x="18216" y="6121"/>
                    <a:pt x="18216" y="6121"/>
                  </a:cubicBezTo>
                  <a:lnTo>
                    <a:pt x="17435" y="6387"/>
                  </a:lnTo>
                  <a:close/>
                  <a:moveTo>
                    <a:pt x="10329" y="3470"/>
                  </a:moveTo>
                  <a:cubicBezTo>
                    <a:pt x="10294" y="3443"/>
                    <a:pt x="10240" y="3425"/>
                    <a:pt x="10187" y="3425"/>
                  </a:cubicBezTo>
                  <a:cubicBezTo>
                    <a:pt x="10089" y="3425"/>
                    <a:pt x="10001" y="3487"/>
                    <a:pt x="9965" y="3585"/>
                  </a:cubicBezTo>
                  <a:cubicBezTo>
                    <a:pt x="8864" y="3327"/>
                    <a:pt x="8864" y="3327"/>
                    <a:pt x="8864" y="3327"/>
                  </a:cubicBezTo>
                  <a:cubicBezTo>
                    <a:pt x="11297" y="2251"/>
                    <a:pt x="11297" y="2251"/>
                    <a:pt x="11297" y="2251"/>
                  </a:cubicBezTo>
                  <a:cubicBezTo>
                    <a:pt x="11306" y="2251"/>
                    <a:pt x="11306" y="2260"/>
                    <a:pt x="11306" y="2260"/>
                  </a:cubicBezTo>
                  <a:lnTo>
                    <a:pt x="10329" y="3470"/>
                  </a:lnTo>
                  <a:close/>
                  <a:moveTo>
                    <a:pt x="6972" y="6396"/>
                  </a:moveTo>
                  <a:cubicBezTo>
                    <a:pt x="6981" y="6396"/>
                    <a:pt x="6990" y="6396"/>
                    <a:pt x="6999" y="6387"/>
                  </a:cubicBezTo>
                  <a:cubicBezTo>
                    <a:pt x="7638" y="9252"/>
                    <a:pt x="7638" y="9252"/>
                    <a:pt x="7638" y="9252"/>
                  </a:cubicBezTo>
                  <a:cubicBezTo>
                    <a:pt x="7594" y="9261"/>
                    <a:pt x="7558" y="9288"/>
                    <a:pt x="7532" y="9314"/>
                  </a:cubicBezTo>
                  <a:cubicBezTo>
                    <a:pt x="4547" y="7099"/>
                    <a:pt x="4547" y="7099"/>
                    <a:pt x="4547" y="7099"/>
                  </a:cubicBezTo>
                  <a:cubicBezTo>
                    <a:pt x="4574" y="7055"/>
                    <a:pt x="4583" y="7010"/>
                    <a:pt x="4583" y="6966"/>
                  </a:cubicBezTo>
                  <a:cubicBezTo>
                    <a:pt x="4583" y="6948"/>
                    <a:pt x="4583" y="6930"/>
                    <a:pt x="4574" y="6921"/>
                  </a:cubicBezTo>
                  <a:cubicBezTo>
                    <a:pt x="6732" y="6236"/>
                    <a:pt x="6732" y="6236"/>
                    <a:pt x="6732" y="6236"/>
                  </a:cubicBezTo>
                  <a:cubicBezTo>
                    <a:pt x="6768" y="6334"/>
                    <a:pt x="6865" y="6396"/>
                    <a:pt x="6972" y="6396"/>
                  </a:cubicBezTo>
                  <a:close/>
                  <a:moveTo>
                    <a:pt x="11102" y="17641"/>
                  </a:moveTo>
                  <a:cubicBezTo>
                    <a:pt x="11075" y="17641"/>
                    <a:pt x="11040" y="17650"/>
                    <a:pt x="11013" y="17659"/>
                  </a:cubicBezTo>
                  <a:cubicBezTo>
                    <a:pt x="9921" y="15471"/>
                    <a:pt x="9921" y="15471"/>
                    <a:pt x="9921" y="15471"/>
                  </a:cubicBezTo>
                  <a:cubicBezTo>
                    <a:pt x="9974" y="15435"/>
                    <a:pt x="10018" y="15382"/>
                    <a:pt x="10027" y="15319"/>
                  </a:cubicBezTo>
                  <a:cubicBezTo>
                    <a:pt x="14290" y="15951"/>
                    <a:pt x="14290" y="15951"/>
                    <a:pt x="14290" y="15951"/>
                  </a:cubicBezTo>
                  <a:cubicBezTo>
                    <a:pt x="14290" y="15951"/>
                    <a:pt x="14290" y="15951"/>
                    <a:pt x="14290" y="15960"/>
                  </a:cubicBezTo>
                  <a:cubicBezTo>
                    <a:pt x="14290" y="15986"/>
                    <a:pt x="14299" y="16022"/>
                    <a:pt x="14308" y="16058"/>
                  </a:cubicBezTo>
                  <a:cubicBezTo>
                    <a:pt x="11315" y="17748"/>
                    <a:pt x="11315" y="17748"/>
                    <a:pt x="11315" y="17748"/>
                  </a:cubicBezTo>
                  <a:cubicBezTo>
                    <a:pt x="11271" y="17686"/>
                    <a:pt x="11191" y="17641"/>
                    <a:pt x="11102" y="17641"/>
                  </a:cubicBezTo>
                  <a:close/>
                  <a:moveTo>
                    <a:pt x="17381" y="9652"/>
                  </a:moveTo>
                  <a:cubicBezTo>
                    <a:pt x="15925" y="7224"/>
                    <a:pt x="15925" y="7224"/>
                    <a:pt x="15925" y="7224"/>
                  </a:cubicBezTo>
                  <a:cubicBezTo>
                    <a:pt x="15960" y="7197"/>
                    <a:pt x="15996" y="7161"/>
                    <a:pt x="16013" y="7117"/>
                  </a:cubicBezTo>
                  <a:cubicBezTo>
                    <a:pt x="19193" y="8033"/>
                    <a:pt x="19193" y="8033"/>
                    <a:pt x="19193" y="8033"/>
                  </a:cubicBezTo>
                  <a:cubicBezTo>
                    <a:pt x="19211" y="8069"/>
                    <a:pt x="19229" y="8096"/>
                    <a:pt x="19255" y="8122"/>
                  </a:cubicBezTo>
                  <a:cubicBezTo>
                    <a:pt x="19282" y="8149"/>
                    <a:pt x="19317" y="8176"/>
                    <a:pt x="19362" y="8193"/>
                  </a:cubicBezTo>
                  <a:cubicBezTo>
                    <a:pt x="19371" y="8220"/>
                    <a:pt x="19380" y="8247"/>
                    <a:pt x="19397" y="8273"/>
                  </a:cubicBezTo>
                  <a:cubicBezTo>
                    <a:pt x="17674" y="9706"/>
                    <a:pt x="17674" y="9706"/>
                    <a:pt x="17674" y="9706"/>
                  </a:cubicBezTo>
                  <a:cubicBezTo>
                    <a:pt x="17630" y="9661"/>
                    <a:pt x="17559" y="9635"/>
                    <a:pt x="17488" y="9635"/>
                  </a:cubicBezTo>
                  <a:cubicBezTo>
                    <a:pt x="17452" y="9635"/>
                    <a:pt x="17417" y="9643"/>
                    <a:pt x="17381" y="9652"/>
                  </a:cubicBezTo>
                  <a:close/>
                  <a:moveTo>
                    <a:pt x="15259" y="5809"/>
                  </a:moveTo>
                  <a:cubicBezTo>
                    <a:pt x="15250" y="5783"/>
                    <a:pt x="15250" y="5765"/>
                    <a:pt x="15232" y="5738"/>
                  </a:cubicBezTo>
                  <a:cubicBezTo>
                    <a:pt x="17062" y="4528"/>
                    <a:pt x="17062" y="4528"/>
                    <a:pt x="17062" y="4528"/>
                  </a:cubicBezTo>
                  <a:cubicBezTo>
                    <a:pt x="17896" y="5685"/>
                    <a:pt x="17896" y="5685"/>
                    <a:pt x="17896" y="5685"/>
                  </a:cubicBezTo>
                  <a:lnTo>
                    <a:pt x="15259" y="5809"/>
                  </a:lnTo>
                  <a:close/>
                  <a:moveTo>
                    <a:pt x="11759" y="1984"/>
                  </a:moveTo>
                  <a:cubicBezTo>
                    <a:pt x="11724" y="1877"/>
                    <a:pt x="11617" y="1797"/>
                    <a:pt x="11502" y="1797"/>
                  </a:cubicBezTo>
                  <a:cubicBezTo>
                    <a:pt x="11404" y="1797"/>
                    <a:pt x="11315" y="1850"/>
                    <a:pt x="11271" y="1939"/>
                  </a:cubicBezTo>
                  <a:cubicBezTo>
                    <a:pt x="10747" y="1548"/>
                    <a:pt x="10747" y="1548"/>
                    <a:pt x="10747" y="1548"/>
                  </a:cubicBezTo>
                  <a:cubicBezTo>
                    <a:pt x="10764" y="1521"/>
                    <a:pt x="10773" y="1486"/>
                    <a:pt x="10782" y="1450"/>
                  </a:cubicBezTo>
                  <a:cubicBezTo>
                    <a:pt x="12186" y="1904"/>
                    <a:pt x="12186" y="1904"/>
                    <a:pt x="12186" y="1904"/>
                  </a:cubicBezTo>
                  <a:lnTo>
                    <a:pt x="11759" y="1984"/>
                  </a:lnTo>
                  <a:close/>
                  <a:moveTo>
                    <a:pt x="6706" y="6174"/>
                  </a:moveTo>
                  <a:cubicBezTo>
                    <a:pt x="4556" y="6850"/>
                    <a:pt x="4556" y="6850"/>
                    <a:pt x="4556" y="6850"/>
                  </a:cubicBezTo>
                  <a:cubicBezTo>
                    <a:pt x="4512" y="6752"/>
                    <a:pt x="4423" y="6690"/>
                    <a:pt x="4308" y="6690"/>
                  </a:cubicBezTo>
                  <a:cubicBezTo>
                    <a:pt x="4272" y="6690"/>
                    <a:pt x="4237" y="6699"/>
                    <a:pt x="4201" y="6717"/>
                  </a:cubicBezTo>
                  <a:cubicBezTo>
                    <a:pt x="3393" y="5338"/>
                    <a:pt x="3393" y="5338"/>
                    <a:pt x="3393" y="5338"/>
                  </a:cubicBezTo>
                  <a:cubicBezTo>
                    <a:pt x="3704" y="4911"/>
                    <a:pt x="3704" y="4911"/>
                    <a:pt x="3704" y="4911"/>
                  </a:cubicBezTo>
                  <a:cubicBezTo>
                    <a:pt x="6714" y="6058"/>
                    <a:pt x="6714" y="6058"/>
                    <a:pt x="6714" y="6058"/>
                  </a:cubicBezTo>
                  <a:cubicBezTo>
                    <a:pt x="6706" y="6076"/>
                    <a:pt x="6706" y="6103"/>
                    <a:pt x="6706" y="6121"/>
                  </a:cubicBezTo>
                  <a:cubicBezTo>
                    <a:pt x="6706" y="6138"/>
                    <a:pt x="6706" y="6156"/>
                    <a:pt x="6706" y="6174"/>
                  </a:cubicBezTo>
                  <a:close/>
                  <a:moveTo>
                    <a:pt x="4068" y="6850"/>
                  </a:moveTo>
                  <a:cubicBezTo>
                    <a:pt x="4059" y="6877"/>
                    <a:pt x="4059" y="6877"/>
                    <a:pt x="4059" y="6877"/>
                  </a:cubicBezTo>
                  <a:cubicBezTo>
                    <a:pt x="4041" y="6912"/>
                    <a:pt x="4041" y="6939"/>
                    <a:pt x="4041" y="6966"/>
                  </a:cubicBezTo>
                  <a:cubicBezTo>
                    <a:pt x="4041" y="7028"/>
                    <a:pt x="4059" y="7081"/>
                    <a:pt x="4094" y="7135"/>
                  </a:cubicBezTo>
                  <a:cubicBezTo>
                    <a:pt x="3020" y="8211"/>
                    <a:pt x="3020" y="8211"/>
                    <a:pt x="3020" y="8211"/>
                  </a:cubicBezTo>
                  <a:cubicBezTo>
                    <a:pt x="2993" y="8193"/>
                    <a:pt x="2958" y="8185"/>
                    <a:pt x="2931" y="8176"/>
                  </a:cubicBezTo>
                  <a:cubicBezTo>
                    <a:pt x="3117" y="5711"/>
                    <a:pt x="3117" y="5711"/>
                    <a:pt x="3117" y="5711"/>
                  </a:cubicBezTo>
                  <a:cubicBezTo>
                    <a:pt x="3348" y="5400"/>
                    <a:pt x="3348" y="5400"/>
                    <a:pt x="3348" y="5400"/>
                  </a:cubicBezTo>
                  <a:cubicBezTo>
                    <a:pt x="4148" y="6752"/>
                    <a:pt x="4148" y="6752"/>
                    <a:pt x="4148" y="6752"/>
                  </a:cubicBezTo>
                  <a:cubicBezTo>
                    <a:pt x="4112" y="6779"/>
                    <a:pt x="4086" y="6806"/>
                    <a:pt x="4068" y="6850"/>
                  </a:cubicBezTo>
                  <a:close/>
                  <a:moveTo>
                    <a:pt x="2860" y="8167"/>
                  </a:moveTo>
                  <a:cubicBezTo>
                    <a:pt x="2807" y="8167"/>
                    <a:pt x="2753" y="8176"/>
                    <a:pt x="2709" y="8211"/>
                  </a:cubicBezTo>
                  <a:cubicBezTo>
                    <a:pt x="2682" y="8229"/>
                    <a:pt x="2682" y="8229"/>
                    <a:pt x="2682" y="8229"/>
                  </a:cubicBezTo>
                  <a:cubicBezTo>
                    <a:pt x="2664" y="8247"/>
                    <a:pt x="2656" y="8256"/>
                    <a:pt x="2638" y="8282"/>
                  </a:cubicBezTo>
                  <a:cubicBezTo>
                    <a:pt x="1910" y="7882"/>
                    <a:pt x="1910" y="7882"/>
                    <a:pt x="1910" y="7882"/>
                  </a:cubicBezTo>
                  <a:cubicBezTo>
                    <a:pt x="1963" y="7749"/>
                    <a:pt x="1936" y="7588"/>
                    <a:pt x="1830" y="7491"/>
                  </a:cubicBezTo>
                  <a:cubicBezTo>
                    <a:pt x="3038" y="5818"/>
                    <a:pt x="3038" y="5818"/>
                    <a:pt x="3038" y="5818"/>
                  </a:cubicBezTo>
                  <a:lnTo>
                    <a:pt x="2860" y="8167"/>
                  </a:lnTo>
                  <a:close/>
                  <a:moveTo>
                    <a:pt x="1812" y="13478"/>
                  </a:moveTo>
                  <a:cubicBezTo>
                    <a:pt x="3633" y="12793"/>
                    <a:pt x="3633" y="12793"/>
                    <a:pt x="3633" y="12793"/>
                  </a:cubicBezTo>
                  <a:cubicBezTo>
                    <a:pt x="3659" y="12855"/>
                    <a:pt x="3721" y="12908"/>
                    <a:pt x="3792" y="12926"/>
                  </a:cubicBezTo>
                  <a:cubicBezTo>
                    <a:pt x="3926" y="15444"/>
                    <a:pt x="3926" y="15444"/>
                    <a:pt x="3926" y="15444"/>
                  </a:cubicBezTo>
                  <a:cubicBezTo>
                    <a:pt x="3784" y="15488"/>
                    <a:pt x="3686" y="15622"/>
                    <a:pt x="3686" y="15773"/>
                  </a:cubicBezTo>
                  <a:cubicBezTo>
                    <a:pt x="3686" y="15906"/>
                    <a:pt x="3757" y="16022"/>
                    <a:pt x="3872" y="16084"/>
                  </a:cubicBezTo>
                  <a:cubicBezTo>
                    <a:pt x="3721" y="16618"/>
                    <a:pt x="3721" y="16618"/>
                    <a:pt x="3721" y="16618"/>
                  </a:cubicBezTo>
                  <a:cubicBezTo>
                    <a:pt x="3695" y="16618"/>
                    <a:pt x="3668" y="16609"/>
                    <a:pt x="3650" y="16609"/>
                  </a:cubicBezTo>
                  <a:cubicBezTo>
                    <a:pt x="3633" y="16609"/>
                    <a:pt x="3624" y="16609"/>
                    <a:pt x="3606" y="16618"/>
                  </a:cubicBezTo>
                  <a:cubicBezTo>
                    <a:pt x="1732" y="14029"/>
                    <a:pt x="1732" y="14029"/>
                    <a:pt x="1732" y="14029"/>
                  </a:cubicBezTo>
                  <a:cubicBezTo>
                    <a:pt x="1759" y="14012"/>
                    <a:pt x="1776" y="14003"/>
                    <a:pt x="1794" y="13985"/>
                  </a:cubicBezTo>
                  <a:cubicBezTo>
                    <a:pt x="1936" y="13843"/>
                    <a:pt x="1936" y="13620"/>
                    <a:pt x="1812" y="13478"/>
                  </a:cubicBezTo>
                  <a:close/>
                  <a:moveTo>
                    <a:pt x="9752" y="15515"/>
                  </a:moveTo>
                  <a:cubicBezTo>
                    <a:pt x="9788" y="15515"/>
                    <a:pt x="9823" y="15515"/>
                    <a:pt x="9859" y="15497"/>
                  </a:cubicBezTo>
                  <a:cubicBezTo>
                    <a:pt x="10951" y="17686"/>
                    <a:pt x="10951" y="17686"/>
                    <a:pt x="10951" y="17686"/>
                  </a:cubicBezTo>
                  <a:cubicBezTo>
                    <a:pt x="10871" y="17739"/>
                    <a:pt x="10827" y="17819"/>
                    <a:pt x="10827" y="17917"/>
                  </a:cubicBezTo>
                  <a:cubicBezTo>
                    <a:pt x="10827" y="17961"/>
                    <a:pt x="10844" y="18015"/>
                    <a:pt x="10871" y="18059"/>
                  </a:cubicBezTo>
                  <a:cubicBezTo>
                    <a:pt x="9024" y="19589"/>
                    <a:pt x="9024" y="19589"/>
                    <a:pt x="9024" y="19589"/>
                  </a:cubicBezTo>
                  <a:cubicBezTo>
                    <a:pt x="8997" y="19563"/>
                    <a:pt x="8962" y="19536"/>
                    <a:pt x="8926" y="19527"/>
                  </a:cubicBezTo>
                  <a:lnTo>
                    <a:pt x="9752" y="15515"/>
                  </a:lnTo>
                  <a:close/>
                  <a:moveTo>
                    <a:pt x="14832" y="15969"/>
                  </a:moveTo>
                  <a:cubicBezTo>
                    <a:pt x="14832" y="15969"/>
                    <a:pt x="14832" y="15960"/>
                    <a:pt x="14832" y="15960"/>
                  </a:cubicBezTo>
                  <a:cubicBezTo>
                    <a:pt x="14832" y="15933"/>
                    <a:pt x="14832" y="15915"/>
                    <a:pt x="14823" y="15898"/>
                  </a:cubicBezTo>
                  <a:cubicBezTo>
                    <a:pt x="19095" y="14323"/>
                    <a:pt x="19095" y="14323"/>
                    <a:pt x="19095" y="14323"/>
                  </a:cubicBezTo>
                  <a:cubicBezTo>
                    <a:pt x="17532" y="16476"/>
                    <a:pt x="17532" y="16476"/>
                    <a:pt x="17532" y="16476"/>
                  </a:cubicBezTo>
                  <a:cubicBezTo>
                    <a:pt x="16360" y="16262"/>
                    <a:pt x="16360" y="16262"/>
                    <a:pt x="16360" y="16262"/>
                  </a:cubicBezTo>
                  <a:cubicBezTo>
                    <a:pt x="16360" y="16262"/>
                    <a:pt x="16360" y="16262"/>
                    <a:pt x="16360" y="16262"/>
                  </a:cubicBezTo>
                  <a:lnTo>
                    <a:pt x="14832" y="15969"/>
                  </a:lnTo>
                  <a:close/>
                  <a:moveTo>
                    <a:pt x="17488" y="16538"/>
                  </a:moveTo>
                  <a:cubicBezTo>
                    <a:pt x="16271" y="18219"/>
                    <a:pt x="16271" y="18219"/>
                    <a:pt x="16271" y="18219"/>
                  </a:cubicBezTo>
                  <a:cubicBezTo>
                    <a:pt x="16218" y="18184"/>
                    <a:pt x="16147" y="18166"/>
                    <a:pt x="16085" y="18166"/>
                  </a:cubicBezTo>
                  <a:cubicBezTo>
                    <a:pt x="16031" y="18166"/>
                    <a:pt x="15987" y="18175"/>
                    <a:pt x="15934" y="18202"/>
                  </a:cubicBezTo>
                  <a:cubicBezTo>
                    <a:pt x="14761" y="16138"/>
                    <a:pt x="14761" y="16138"/>
                    <a:pt x="14761" y="16138"/>
                  </a:cubicBezTo>
                  <a:cubicBezTo>
                    <a:pt x="14788" y="16111"/>
                    <a:pt x="14806" y="16075"/>
                    <a:pt x="14823" y="16040"/>
                  </a:cubicBezTo>
                  <a:lnTo>
                    <a:pt x="17488" y="16538"/>
                  </a:lnTo>
                  <a:close/>
                  <a:moveTo>
                    <a:pt x="19158" y="14047"/>
                  </a:moveTo>
                  <a:cubicBezTo>
                    <a:pt x="15001" y="12464"/>
                    <a:pt x="15001" y="12464"/>
                    <a:pt x="15001" y="12464"/>
                  </a:cubicBezTo>
                  <a:cubicBezTo>
                    <a:pt x="15010" y="12437"/>
                    <a:pt x="15010" y="12419"/>
                    <a:pt x="15010" y="12392"/>
                  </a:cubicBezTo>
                  <a:cubicBezTo>
                    <a:pt x="15010" y="12339"/>
                    <a:pt x="14992" y="12286"/>
                    <a:pt x="14965" y="12241"/>
                  </a:cubicBezTo>
                  <a:cubicBezTo>
                    <a:pt x="17319" y="10106"/>
                    <a:pt x="17319" y="10106"/>
                    <a:pt x="17319" y="10106"/>
                  </a:cubicBezTo>
                  <a:cubicBezTo>
                    <a:pt x="17381" y="10168"/>
                    <a:pt x="17479" y="10195"/>
                    <a:pt x="17568" y="10159"/>
                  </a:cubicBezTo>
                  <a:cubicBezTo>
                    <a:pt x="19095" y="13585"/>
                    <a:pt x="19095" y="13585"/>
                    <a:pt x="19095" y="13585"/>
                  </a:cubicBezTo>
                  <a:cubicBezTo>
                    <a:pt x="19184" y="13780"/>
                    <a:pt x="19184" y="13780"/>
                    <a:pt x="19184" y="13780"/>
                  </a:cubicBezTo>
                  <a:cubicBezTo>
                    <a:pt x="19193" y="13825"/>
                    <a:pt x="19220" y="13878"/>
                    <a:pt x="19246" y="13914"/>
                  </a:cubicBezTo>
                  <a:cubicBezTo>
                    <a:pt x="19264" y="13940"/>
                    <a:pt x="19264" y="13940"/>
                    <a:pt x="19264" y="13940"/>
                  </a:cubicBezTo>
                  <a:cubicBezTo>
                    <a:pt x="19220" y="13967"/>
                    <a:pt x="19184" y="14003"/>
                    <a:pt x="19158" y="14047"/>
                  </a:cubicBezTo>
                  <a:close/>
                  <a:moveTo>
                    <a:pt x="19335" y="7544"/>
                  </a:moveTo>
                  <a:cubicBezTo>
                    <a:pt x="18323" y="6147"/>
                    <a:pt x="18323" y="6147"/>
                    <a:pt x="18323" y="6147"/>
                  </a:cubicBezTo>
                  <a:cubicBezTo>
                    <a:pt x="18731" y="6005"/>
                    <a:pt x="18731" y="6005"/>
                    <a:pt x="18731" y="6005"/>
                  </a:cubicBezTo>
                  <a:cubicBezTo>
                    <a:pt x="18793" y="6058"/>
                    <a:pt x="18873" y="6094"/>
                    <a:pt x="18953" y="6094"/>
                  </a:cubicBezTo>
                  <a:cubicBezTo>
                    <a:pt x="18971" y="6094"/>
                    <a:pt x="18989" y="6094"/>
                    <a:pt x="19007" y="6085"/>
                  </a:cubicBezTo>
                  <a:cubicBezTo>
                    <a:pt x="19424" y="7508"/>
                    <a:pt x="19424" y="7508"/>
                    <a:pt x="19424" y="7508"/>
                  </a:cubicBezTo>
                  <a:cubicBezTo>
                    <a:pt x="19388" y="7517"/>
                    <a:pt x="19362" y="7526"/>
                    <a:pt x="19335" y="7544"/>
                  </a:cubicBezTo>
                  <a:close/>
                  <a:moveTo>
                    <a:pt x="15081" y="5605"/>
                  </a:moveTo>
                  <a:cubicBezTo>
                    <a:pt x="15028" y="5587"/>
                    <a:pt x="14965" y="5587"/>
                    <a:pt x="14903" y="5605"/>
                  </a:cubicBezTo>
                  <a:cubicBezTo>
                    <a:pt x="13855" y="3745"/>
                    <a:pt x="13855" y="3745"/>
                    <a:pt x="13855" y="3745"/>
                  </a:cubicBezTo>
                  <a:cubicBezTo>
                    <a:pt x="13917" y="3692"/>
                    <a:pt x="13944" y="3621"/>
                    <a:pt x="13944" y="3541"/>
                  </a:cubicBezTo>
                  <a:cubicBezTo>
                    <a:pt x="13944" y="3487"/>
                    <a:pt x="13926" y="3425"/>
                    <a:pt x="13891" y="3381"/>
                  </a:cubicBezTo>
                  <a:cubicBezTo>
                    <a:pt x="14779" y="2749"/>
                    <a:pt x="14779" y="2749"/>
                    <a:pt x="14779" y="2749"/>
                  </a:cubicBezTo>
                  <a:cubicBezTo>
                    <a:pt x="15632" y="3025"/>
                    <a:pt x="15632" y="3025"/>
                    <a:pt x="15632" y="3025"/>
                  </a:cubicBezTo>
                  <a:cubicBezTo>
                    <a:pt x="15614" y="3140"/>
                    <a:pt x="15658" y="3247"/>
                    <a:pt x="15729" y="3327"/>
                  </a:cubicBezTo>
                  <a:cubicBezTo>
                    <a:pt x="15765" y="3354"/>
                    <a:pt x="15800" y="3381"/>
                    <a:pt x="15845" y="3398"/>
                  </a:cubicBezTo>
                  <a:lnTo>
                    <a:pt x="15081" y="5605"/>
                  </a:lnTo>
                  <a:close/>
                  <a:moveTo>
                    <a:pt x="5302" y="3203"/>
                  </a:moveTo>
                  <a:cubicBezTo>
                    <a:pt x="5915" y="3265"/>
                    <a:pt x="5915" y="3265"/>
                    <a:pt x="5915" y="3265"/>
                  </a:cubicBezTo>
                  <a:cubicBezTo>
                    <a:pt x="6857" y="5880"/>
                    <a:pt x="6857" y="5880"/>
                    <a:pt x="6857" y="5880"/>
                  </a:cubicBezTo>
                  <a:cubicBezTo>
                    <a:pt x="6803" y="5907"/>
                    <a:pt x="6759" y="5943"/>
                    <a:pt x="6732" y="5996"/>
                  </a:cubicBezTo>
                  <a:cubicBezTo>
                    <a:pt x="3748" y="4848"/>
                    <a:pt x="3748" y="4848"/>
                    <a:pt x="3748" y="4848"/>
                  </a:cubicBezTo>
                  <a:cubicBezTo>
                    <a:pt x="4761" y="3452"/>
                    <a:pt x="4761" y="3452"/>
                    <a:pt x="4761" y="3452"/>
                  </a:cubicBezTo>
                  <a:cubicBezTo>
                    <a:pt x="4903" y="3532"/>
                    <a:pt x="5089" y="3514"/>
                    <a:pt x="5205" y="3389"/>
                  </a:cubicBezTo>
                  <a:cubicBezTo>
                    <a:pt x="5258" y="3345"/>
                    <a:pt x="5285" y="3274"/>
                    <a:pt x="5302" y="3203"/>
                  </a:cubicBezTo>
                  <a:close/>
                  <a:moveTo>
                    <a:pt x="3135" y="5578"/>
                  </a:moveTo>
                  <a:cubicBezTo>
                    <a:pt x="3162" y="5133"/>
                    <a:pt x="3162" y="5133"/>
                    <a:pt x="3162" y="5133"/>
                  </a:cubicBezTo>
                  <a:cubicBezTo>
                    <a:pt x="3171" y="5133"/>
                    <a:pt x="3180" y="5133"/>
                    <a:pt x="3188" y="5133"/>
                  </a:cubicBezTo>
                  <a:cubicBezTo>
                    <a:pt x="3304" y="5329"/>
                    <a:pt x="3304" y="5329"/>
                    <a:pt x="3304" y="5329"/>
                  </a:cubicBezTo>
                  <a:lnTo>
                    <a:pt x="3135" y="5578"/>
                  </a:lnTo>
                  <a:close/>
                  <a:moveTo>
                    <a:pt x="3260" y="5115"/>
                  </a:moveTo>
                  <a:cubicBezTo>
                    <a:pt x="3393" y="5080"/>
                    <a:pt x="3482" y="4964"/>
                    <a:pt x="3499" y="4831"/>
                  </a:cubicBezTo>
                  <a:cubicBezTo>
                    <a:pt x="3633" y="4884"/>
                    <a:pt x="3633" y="4884"/>
                    <a:pt x="3633" y="4884"/>
                  </a:cubicBezTo>
                  <a:cubicBezTo>
                    <a:pt x="3348" y="5275"/>
                    <a:pt x="3348" y="5275"/>
                    <a:pt x="3348" y="5275"/>
                  </a:cubicBezTo>
                  <a:lnTo>
                    <a:pt x="3260" y="5115"/>
                  </a:lnTo>
                  <a:close/>
                  <a:moveTo>
                    <a:pt x="1874" y="7944"/>
                  </a:moveTo>
                  <a:cubicBezTo>
                    <a:pt x="2602" y="8345"/>
                    <a:pt x="2602" y="8345"/>
                    <a:pt x="2602" y="8345"/>
                  </a:cubicBezTo>
                  <a:cubicBezTo>
                    <a:pt x="2602" y="8345"/>
                    <a:pt x="2602" y="8354"/>
                    <a:pt x="2602" y="8362"/>
                  </a:cubicBezTo>
                  <a:cubicBezTo>
                    <a:pt x="2593" y="8389"/>
                    <a:pt x="2593" y="8389"/>
                    <a:pt x="2593" y="8389"/>
                  </a:cubicBezTo>
                  <a:cubicBezTo>
                    <a:pt x="2593" y="8398"/>
                    <a:pt x="2593" y="8398"/>
                    <a:pt x="2593" y="8398"/>
                  </a:cubicBezTo>
                  <a:cubicBezTo>
                    <a:pt x="2593" y="8407"/>
                    <a:pt x="2585" y="8425"/>
                    <a:pt x="2585" y="8434"/>
                  </a:cubicBezTo>
                  <a:cubicBezTo>
                    <a:pt x="2585" y="8469"/>
                    <a:pt x="2593" y="8505"/>
                    <a:pt x="2611" y="8540"/>
                  </a:cubicBezTo>
                  <a:cubicBezTo>
                    <a:pt x="2620" y="8567"/>
                    <a:pt x="2620" y="8567"/>
                    <a:pt x="2620" y="8567"/>
                  </a:cubicBezTo>
                  <a:cubicBezTo>
                    <a:pt x="2664" y="8638"/>
                    <a:pt x="2727" y="8683"/>
                    <a:pt x="2798" y="8700"/>
                  </a:cubicBezTo>
                  <a:cubicBezTo>
                    <a:pt x="2558" y="10364"/>
                    <a:pt x="2558" y="10364"/>
                    <a:pt x="2558" y="10364"/>
                  </a:cubicBezTo>
                  <a:cubicBezTo>
                    <a:pt x="2531" y="10364"/>
                    <a:pt x="2505" y="10364"/>
                    <a:pt x="2469" y="10373"/>
                  </a:cubicBezTo>
                  <a:cubicBezTo>
                    <a:pt x="1723" y="8078"/>
                    <a:pt x="1723" y="8078"/>
                    <a:pt x="1723" y="8078"/>
                  </a:cubicBezTo>
                  <a:cubicBezTo>
                    <a:pt x="1767" y="8060"/>
                    <a:pt x="1803" y="8033"/>
                    <a:pt x="1830" y="7998"/>
                  </a:cubicBezTo>
                  <a:cubicBezTo>
                    <a:pt x="1847" y="7989"/>
                    <a:pt x="1865" y="7971"/>
                    <a:pt x="1874" y="7944"/>
                  </a:cubicBezTo>
                  <a:close/>
                  <a:moveTo>
                    <a:pt x="2469" y="11049"/>
                  </a:moveTo>
                  <a:cubicBezTo>
                    <a:pt x="2496" y="11058"/>
                    <a:pt x="2522" y="11058"/>
                    <a:pt x="2540" y="11058"/>
                  </a:cubicBezTo>
                  <a:cubicBezTo>
                    <a:pt x="2576" y="11058"/>
                    <a:pt x="2620" y="11049"/>
                    <a:pt x="2656" y="11040"/>
                  </a:cubicBezTo>
                  <a:cubicBezTo>
                    <a:pt x="3686" y="12464"/>
                    <a:pt x="3686" y="12464"/>
                    <a:pt x="3686" y="12464"/>
                  </a:cubicBezTo>
                  <a:cubicBezTo>
                    <a:pt x="3659" y="12490"/>
                    <a:pt x="3641" y="12517"/>
                    <a:pt x="3624" y="12544"/>
                  </a:cubicBezTo>
                  <a:cubicBezTo>
                    <a:pt x="3615" y="12579"/>
                    <a:pt x="3615" y="12579"/>
                    <a:pt x="3615" y="12579"/>
                  </a:cubicBezTo>
                  <a:cubicBezTo>
                    <a:pt x="3597" y="12606"/>
                    <a:pt x="3597" y="12633"/>
                    <a:pt x="3597" y="12659"/>
                  </a:cubicBezTo>
                  <a:cubicBezTo>
                    <a:pt x="3597" y="12686"/>
                    <a:pt x="3597" y="12704"/>
                    <a:pt x="3606" y="12722"/>
                  </a:cubicBezTo>
                  <a:cubicBezTo>
                    <a:pt x="1750" y="13424"/>
                    <a:pt x="1750" y="13424"/>
                    <a:pt x="1750" y="13424"/>
                  </a:cubicBezTo>
                  <a:cubicBezTo>
                    <a:pt x="1732" y="13415"/>
                    <a:pt x="1705" y="13398"/>
                    <a:pt x="1688" y="13389"/>
                  </a:cubicBezTo>
                  <a:lnTo>
                    <a:pt x="2469" y="11049"/>
                  </a:lnTo>
                  <a:close/>
                  <a:moveTo>
                    <a:pt x="6199" y="18780"/>
                  </a:moveTo>
                  <a:cubicBezTo>
                    <a:pt x="7780" y="19403"/>
                    <a:pt x="7780" y="19403"/>
                    <a:pt x="7780" y="19403"/>
                  </a:cubicBezTo>
                  <a:cubicBezTo>
                    <a:pt x="6102" y="18860"/>
                    <a:pt x="6102" y="18860"/>
                    <a:pt x="6102" y="18860"/>
                  </a:cubicBezTo>
                  <a:cubicBezTo>
                    <a:pt x="6137" y="18842"/>
                    <a:pt x="6173" y="18815"/>
                    <a:pt x="6199" y="18780"/>
                  </a:cubicBezTo>
                  <a:close/>
                  <a:moveTo>
                    <a:pt x="6253" y="18611"/>
                  </a:moveTo>
                  <a:cubicBezTo>
                    <a:pt x="6253" y="18504"/>
                    <a:pt x="6190" y="18406"/>
                    <a:pt x="6093" y="18362"/>
                  </a:cubicBezTo>
                  <a:cubicBezTo>
                    <a:pt x="6599" y="15915"/>
                    <a:pt x="6599" y="15915"/>
                    <a:pt x="6599" y="15915"/>
                  </a:cubicBezTo>
                  <a:cubicBezTo>
                    <a:pt x="6608" y="15915"/>
                    <a:pt x="6608" y="15915"/>
                    <a:pt x="6617" y="15915"/>
                  </a:cubicBezTo>
                  <a:cubicBezTo>
                    <a:pt x="6652" y="15915"/>
                    <a:pt x="6688" y="15906"/>
                    <a:pt x="6714" y="15898"/>
                  </a:cubicBezTo>
                  <a:cubicBezTo>
                    <a:pt x="8677" y="19563"/>
                    <a:pt x="8677" y="19563"/>
                    <a:pt x="8677" y="19563"/>
                  </a:cubicBezTo>
                  <a:cubicBezTo>
                    <a:pt x="8651" y="19589"/>
                    <a:pt x="8624" y="19616"/>
                    <a:pt x="8597" y="19652"/>
                  </a:cubicBezTo>
                  <a:cubicBezTo>
                    <a:pt x="6235" y="18727"/>
                    <a:pt x="6235" y="18727"/>
                    <a:pt x="6235" y="18727"/>
                  </a:cubicBezTo>
                  <a:cubicBezTo>
                    <a:pt x="6253" y="18691"/>
                    <a:pt x="6253" y="18655"/>
                    <a:pt x="6253" y="18611"/>
                  </a:cubicBezTo>
                  <a:close/>
                  <a:moveTo>
                    <a:pt x="6892" y="15640"/>
                  </a:moveTo>
                  <a:cubicBezTo>
                    <a:pt x="6892" y="15640"/>
                    <a:pt x="6892" y="15640"/>
                    <a:pt x="6892" y="15640"/>
                  </a:cubicBezTo>
                  <a:cubicBezTo>
                    <a:pt x="9503" y="15310"/>
                    <a:pt x="9503" y="15310"/>
                    <a:pt x="9503" y="15310"/>
                  </a:cubicBezTo>
                  <a:cubicBezTo>
                    <a:pt x="9530" y="15399"/>
                    <a:pt x="9601" y="15471"/>
                    <a:pt x="9681" y="15497"/>
                  </a:cubicBezTo>
                  <a:cubicBezTo>
                    <a:pt x="8864" y="19509"/>
                    <a:pt x="8864" y="19509"/>
                    <a:pt x="8864" y="19509"/>
                  </a:cubicBezTo>
                  <a:cubicBezTo>
                    <a:pt x="8819" y="19509"/>
                    <a:pt x="8775" y="19518"/>
                    <a:pt x="8739" y="19527"/>
                  </a:cubicBezTo>
                  <a:cubicBezTo>
                    <a:pt x="6777" y="15862"/>
                    <a:pt x="6777" y="15862"/>
                    <a:pt x="6777" y="15862"/>
                  </a:cubicBezTo>
                  <a:cubicBezTo>
                    <a:pt x="6848" y="15817"/>
                    <a:pt x="6892" y="15729"/>
                    <a:pt x="6892" y="15640"/>
                  </a:cubicBezTo>
                  <a:close/>
                  <a:moveTo>
                    <a:pt x="16751" y="3416"/>
                  </a:moveTo>
                  <a:cubicBezTo>
                    <a:pt x="16342" y="3149"/>
                    <a:pt x="16342" y="3149"/>
                    <a:pt x="16342" y="3149"/>
                  </a:cubicBezTo>
                  <a:cubicBezTo>
                    <a:pt x="16342" y="3131"/>
                    <a:pt x="16351" y="3123"/>
                    <a:pt x="16351" y="3114"/>
                  </a:cubicBezTo>
                  <a:lnTo>
                    <a:pt x="16751" y="3416"/>
                  </a:lnTo>
                  <a:close/>
                  <a:moveTo>
                    <a:pt x="15196" y="5685"/>
                  </a:moveTo>
                  <a:cubicBezTo>
                    <a:pt x="15179" y="5667"/>
                    <a:pt x="15161" y="5649"/>
                    <a:pt x="15143" y="5640"/>
                  </a:cubicBezTo>
                  <a:cubicBezTo>
                    <a:pt x="15907" y="3425"/>
                    <a:pt x="15907" y="3425"/>
                    <a:pt x="15907" y="3425"/>
                  </a:cubicBezTo>
                  <a:cubicBezTo>
                    <a:pt x="16013" y="3452"/>
                    <a:pt x="16120" y="3425"/>
                    <a:pt x="16209" y="3354"/>
                  </a:cubicBezTo>
                  <a:cubicBezTo>
                    <a:pt x="17017" y="4475"/>
                    <a:pt x="17017" y="4475"/>
                    <a:pt x="17017" y="4475"/>
                  </a:cubicBezTo>
                  <a:lnTo>
                    <a:pt x="15196" y="5685"/>
                  </a:lnTo>
                  <a:close/>
                  <a:moveTo>
                    <a:pt x="15649" y="2954"/>
                  </a:moveTo>
                  <a:cubicBezTo>
                    <a:pt x="14850" y="2696"/>
                    <a:pt x="14850" y="2696"/>
                    <a:pt x="14850" y="2696"/>
                  </a:cubicBezTo>
                  <a:cubicBezTo>
                    <a:pt x="15223" y="2438"/>
                    <a:pt x="15223" y="2438"/>
                    <a:pt x="15223" y="2438"/>
                  </a:cubicBezTo>
                  <a:cubicBezTo>
                    <a:pt x="15276" y="2464"/>
                    <a:pt x="15347" y="2464"/>
                    <a:pt x="15401" y="2438"/>
                  </a:cubicBezTo>
                  <a:cubicBezTo>
                    <a:pt x="15729" y="2820"/>
                    <a:pt x="15729" y="2820"/>
                    <a:pt x="15729" y="2820"/>
                  </a:cubicBezTo>
                  <a:cubicBezTo>
                    <a:pt x="15694" y="2856"/>
                    <a:pt x="15667" y="2909"/>
                    <a:pt x="15649" y="2954"/>
                  </a:cubicBezTo>
                  <a:close/>
                  <a:moveTo>
                    <a:pt x="13864" y="1966"/>
                  </a:moveTo>
                  <a:cubicBezTo>
                    <a:pt x="13988" y="1966"/>
                    <a:pt x="14095" y="1904"/>
                    <a:pt x="14157" y="1797"/>
                  </a:cubicBezTo>
                  <a:cubicBezTo>
                    <a:pt x="15152" y="2251"/>
                    <a:pt x="15152" y="2251"/>
                    <a:pt x="15152" y="2251"/>
                  </a:cubicBezTo>
                  <a:cubicBezTo>
                    <a:pt x="15143" y="2260"/>
                    <a:pt x="15143" y="2277"/>
                    <a:pt x="15143" y="2286"/>
                  </a:cubicBezTo>
                  <a:cubicBezTo>
                    <a:pt x="15143" y="2322"/>
                    <a:pt x="15161" y="2357"/>
                    <a:pt x="15179" y="2384"/>
                  </a:cubicBezTo>
                  <a:cubicBezTo>
                    <a:pt x="14770" y="2669"/>
                    <a:pt x="14770" y="2669"/>
                    <a:pt x="14770" y="2669"/>
                  </a:cubicBezTo>
                  <a:cubicBezTo>
                    <a:pt x="12461" y="1922"/>
                    <a:pt x="12461" y="1922"/>
                    <a:pt x="12461" y="1922"/>
                  </a:cubicBezTo>
                  <a:cubicBezTo>
                    <a:pt x="13527" y="1717"/>
                    <a:pt x="13527" y="1717"/>
                    <a:pt x="13527" y="1717"/>
                  </a:cubicBezTo>
                  <a:cubicBezTo>
                    <a:pt x="13571" y="1859"/>
                    <a:pt x="13704" y="1966"/>
                    <a:pt x="13864" y="1966"/>
                  </a:cubicBezTo>
                  <a:close/>
                  <a:moveTo>
                    <a:pt x="5968" y="3203"/>
                  </a:moveTo>
                  <a:cubicBezTo>
                    <a:pt x="5951" y="3167"/>
                    <a:pt x="5951" y="3167"/>
                    <a:pt x="5951" y="3167"/>
                  </a:cubicBezTo>
                  <a:cubicBezTo>
                    <a:pt x="5968" y="3167"/>
                    <a:pt x="5977" y="3167"/>
                    <a:pt x="5986" y="3167"/>
                  </a:cubicBezTo>
                  <a:cubicBezTo>
                    <a:pt x="6128" y="3167"/>
                    <a:pt x="6253" y="3087"/>
                    <a:pt x="6306" y="2954"/>
                  </a:cubicBezTo>
                  <a:cubicBezTo>
                    <a:pt x="7096" y="3309"/>
                    <a:pt x="7096" y="3309"/>
                    <a:pt x="7096" y="3309"/>
                  </a:cubicBezTo>
                  <a:lnTo>
                    <a:pt x="5968" y="3203"/>
                  </a:lnTo>
                  <a:close/>
                  <a:moveTo>
                    <a:pt x="3677" y="4822"/>
                  </a:moveTo>
                  <a:cubicBezTo>
                    <a:pt x="3499" y="4759"/>
                    <a:pt x="3499" y="4759"/>
                    <a:pt x="3499" y="4759"/>
                  </a:cubicBezTo>
                  <a:cubicBezTo>
                    <a:pt x="3499" y="4697"/>
                    <a:pt x="3473" y="4635"/>
                    <a:pt x="3437" y="4582"/>
                  </a:cubicBezTo>
                  <a:cubicBezTo>
                    <a:pt x="4698" y="3407"/>
                    <a:pt x="4698" y="3407"/>
                    <a:pt x="4698" y="3407"/>
                  </a:cubicBezTo>
                  <a:lnTo>
                    <a:pt x="3677" y="4822"/>
                  </a:lnTo>
                  <a:close/>
                  <a:moveTo>
                    <a:pt x="10258" y="20310"/>
                  </a:moveTo>
                  <a:cubicBezTo>
                    <a:pt x="9743" y="20114"/>
                    <a:pt x="9743" y="20114"/>
                    <a:pt x="9743" y="20114"/>
                  </a:cubicBezTo>
                  <a:cubicBezTo>
                    <a:pt x="10258" y="20283"/>
                    <a:pt x="10258" y="20283"/>
                    <a:pt x="10258" y="20283"/>
                  </a:cubicBezTo>
                  <a:cubicBezTo>
                    <a:pt x="10258" y="20292"/>
                    <a:pt x="10258" y="20301"/>
                    <a:pt x="10258" y="20310"/>
                  </a:cubicBezTo>
                  <a:close/>
                  <a:moveTo>
                    <a:pt x="10915" y="18113"/>
                  </a:moveTo>
                  <a:cubicBezTo>
                    <a:pt x="10969" y="18157"/>
                    <a:pt x="11031" y="18184"/>
                    <a:pt x="11102" y="18184"/>
                  </a:cubicBezTo>
                  <a:cubicBezTo>
                    <a:pt x="11217" y="18184"/>
                    <a:pt x="11324" y="18104"/>
                    <a:pt x="11360" y="17997"/>
                  </a:cubicBezTo>
                  <a:cubicBezTo>
                    <a:pt x="15720" y="18549"/>
                    <a:pt x="15720" y="18549"/>
                    <a:pt x="15720" y="18549"/>
                  </a:cubicBezTo>
                  <a:cubicBezTo>
                    <a:pt x="15729" y="18566"/>
                    <a:pt x="15729" y="18584"/>
                    <a:pt x="15729" y="18602"/>
                  </a:cubicBezTo>
                  <a:cubicBezTo>
                    <a:pt x="13473" y="19331"/>
                    <a:pt x="13473" y="19331"/>
                    <a:pt x="13473" y="19331"/>
                  </a:cubicBezTo>
                  <a:cubicBezTo>
                    <a:pt x="9104" y="19723"/>
                    <a:pt x="9104" y="19723"/>
                    <a:pt x="9104" y="19723"/>
                  </a:cubicBezTo>
                  <a:cubicBezTo>
                    <a:pt x="9095" y="19696"/>
                    <a:pt x="9086" y="19661"/>
                    <a:pt x="9068" y="19634"/>
                  </a:cubicBezTo>
                  <a:lnTo>
                    <a:pt x="10915" y="18113"/>
                  </a:lnTo>
                  <a:close/>
                  <a:moveTo>
                    <a:pt x="11368" y="17926"/>
                  </a:moveTo>
                  <a:cubicBezTo>
                    <a:pt x="11368" y="17926"/>
                    <a:pt x="11377" y="17917"/>
                    <a:pt x="11377" y="17917"/>
                  </a:cubicBezTo>
                  <a:cubicBezTo>
                    <a:pt x="11377" y="17881"/>
                    <a:pt x="11368" y="17846"/>
                    <a:pt x="11351" y="17810"/>
                  </a:cubicBezTo>
                  <a:cubicBezTo>
                    <a:pt x="14344" y="16120"/>
                    <a:pt x="14344" y="16120"/>
                    <a:pt x="14344" y="16120"/>
                  </a:cubicBezTo>
                  <a:cubicBezTo>
                    <a:pt x="14397" y="16191"/>
                    <a:pt x="14477" y="16227"/>
                    <a:pt x="14566" y="16227"/>
                  </a:cubicBezTo>
                  <a:cubicBezTo>
                    <a:pt x="14619" y="16227"/>
                    <a:pt x="14663" y="16209"/>
                    <a:pt x="14717" y="16182"/>
                  </a:cubicBezTo>
                  <a:cubicBezTo>
                    <a:pt x="15880" y="18228"/>
                    <a:pt x="15880" y="18228"/>
                    <a:pt x="15880" y="18228"/>
                  </a:cubicBezTo>
                  <a:cubicBezTo>
                    <a:pt x="15854" y="18246"/>
                    <a:pt x="15845" y="18255"/>
                    <a:pt x="15827" y="18273"/>
                  </a:cubicBezTo>
                  <a:cubicBezTo>
                    <a:pt x="15774" y="18326"/>
                    <a:pt x="15738" y="18406"/>
                    <a:pt x="15729" y="18486"/>
                  </a:cubicBezTo>
                  <a:lnTo>
                    <a:pt x="11368" y="17926"/>
                  </a:lnTo>
                  <a:close/>
                  <a:moveTo>
                    <a:pt x="17861" y="16841"/>
                  </a:moveTo>
                  <a:cubicBezTo>
                    <a:pt x="16333" y="18255"/>
                    <a:pt x="16333" y="18255"/>
                    <a:pt x="16333" y="18255"/>
                  </a:cubicBezTo>
                  <a:cubicBezTo>
                    <a:pt x="17568" y="16556"/>
                    <a:pt x="17568" y="16556"/>
                    <a:pt x="17568" y="16556"/>
                  </a:cubicBezTo>
                  <a:cubicBezTo>
                    <a:pt x="17799" y="16600"/>
                    <a:pt x="17799" y="16600"/>
                    <a:pt x="17799" y="16600"/>
                  </a:cubicBezTo>
                  <a:cubicBezTo>
                    <a:pt x="17799" y="16609"/>
                    <a:pt x="17790" y="16618"/>
                    <a:pt x="17790" y="16627"/>
                  </a:cubicBezTo>
                  <a:cubicBezTo>
                    <a:pt x="17790" y="16707"/>
                    <a:pt x="17816" y="16778"/>
                    <a:pt x="17861" y="16841"/>
                  </a:cubicBezTo>
                  <a:close/>
                  <a:moveTo>
                    <a:pt x="19193" y="13620"/>
                  </a:moveTo>
                  <a:cubicBezTo>
                    <a:pt x="17630" y="10133"/>
                    <a:pt x="17630" y="10133"/>
                    <a:pt x="17630" y="10133"/>
                  </a:cubicBezTo>
                  <a:cubicBezTo>
                    <a:pt x="17674" y="10106"/>
                    <a:pt x="17701" y="10079"/>
                    <a:pt x="17728" y="10035"/>
                  </a:cubicBezTo>
                  <a:cubicBezTo>
                    <a:pt x="18669" y="10417"/>
                    <a:pt x="18669" y="10417"/>
                    <a:pt x="18669" y="10417"/>
                  </a:cubicBezTo>
                  <a:cubicBezTo>
                    <a:pt x="18687" y="10595"/>
                    <a:pt x="18838" y="10729"/>
                    <a:pt x="19007" y="10729"/>
                  </a:cubicBezTo>
                  <a:cubicBezTo>
                    <a:pt x="19087" y="10729"/>
                    <a:pt x="19166" y="10702"/>
                    <a:pt x="19229" y="10649"/>
                  </a:cubicBezTo>
                  <a:cubicBezTo>
                    <a:pt x="19504" y="10764"/>
                    <a:pt x="19504" y="10764"/>
                    <a:pt x="19504" y="10764"/>
                  </a:cubicBezTo>
                  <a:cubicBezTo>
                    <a:pt x="19504" y="13344"/>
                    <a:pt x="19504" y="13344"/>
                    <a:pt x="19504" y="13344"/>
                  </a:cubicBezTo>
                  <a:cubicBezTo>
                    <a:pt x="19424" y="13353"/>
                    <a:pt x="19344" y="13389"/>
                    <a:pt x="19282" y="13451"/>
                  </a:cubicBezTo>
                  <a:cubicBezTo>
                    <a:pt x="19238" y="13496"/>
                    <a:pt x="19202" y="13558"/>
                    <a:pt x="19193" y="13620"/>
                  </a:cubicBezTo>
                  <a:close/>
                  <a:moveTo>
                    <a:pt x="19353" y="10382"/>
                  </a:moveTo>
                  <a:cubicBezTo>
                    <a:pt x="19353" y="10186"/>
                    <a:pt x="19202" y="10035"/>
                    <a:pt x="19007" y="10035"/>
                  </a:cubicBezTo>
                  <a:cubicBezTo>
                    <a:pt x="18829" y="10035"/>
                    <a:pt x="18687" y="10168"/>
                    <a:pt x="18669" y="10346"/>
                  </a:cubicBezTo>
                  <a:cubicBezTo>
                    <a:pt x="17754" y="9973"/>
                    <a:pt x="17754" y="9973"/>
                    <a:pt x="17754" y="9973"/>
                  </a:cubicBezTo>
                  <a:cubicBezTo>
                    <a:pt x="17763" y="9946"/>
                    <a:pt x="17763" y="9928"/>
                    <a:pt x="17763" y="9901"/>
                  </a:cubicBezTo>
                  <a:cubicBezTo>
                    <a:pt x="17763" y="9848"/>
                    <a:pt x="17745" y="9804"/>
                    <a:pt x="17719" y="9759"/>
                  </a:cubicBezTo>
                  <a:cubicBezTo>
                    <a:pt x="19433" y="8318"/>
                    <a:pt x="19433" y="8318"/>
                    <a:pt x="19433" y="8318"/>
                  </a:cubicBezTo>
                  <a:cubicBezTo>
                    <a:pt x="19460" y="8345"/>
                    <a:pt x="19477" y="8354"/>
                    <a:pt x="19504" y="8371"/>
                  </a:cubicBezTo>
                  <a:cubicBezTo>
                    <a:pt x="19504" y="10684"/>
                    <a:pt x="19504" y="10684"/>
                    <a:pt x="19504" y="10684"/>
                  </a:cubicBezTo>
                  <a:cubicBezTo>
                    <a:pt x="19282" y="10595"/>
                    <a:pt x="19282" y="10595"/>
                    <a:pt x="19282" y="10595"/>
                  </a:cubicBezTo>
                  <a:cubicBezTo>
                    <a:pt x="19326" y="10533"/>
                    <a:pt x="19353" y="10462"/>
                    <a:pt x="19353" y="10382"/>
                  </a:cubicBezTo>
                  <a:close/>
                  <a:moveTo>
                    <a:pt x="18634" y="5649"/>
                  </a:moveTo>
                  <a:cubicBezTo>
                    <a:pt x="17985" y="5676"/>
                    <a:pt x="17985" y="5676"/>
                    <a:pt x="17985" y="5676"/>
                  </a:cubicBezTo>
                  <a:cubicBezTo>
                    <a:pt x="17115" y="4493"/>
                    <a:pt x="17115" y="4493"/>
                    <a:pt x="17115" y="4493"/>
                  </a:cubicBezTo>
                  <a:cubicBezTo>
                    <a:pt x="17550" y="4199"/>
                    <a:pt x="17550" y="4199"/>
                    <a:pt x="17550" y="4199"/>
                  </a:cubicBezTo>
                  <a:cubicBezTo>
                    <a:pt x="17586" y="4243"/>
                    <a:pt x="17639" y="4261"/>
                    <a:pt x="17683" y="4261"/>
                  </a:cubicBezTo>
                  <a:cubicBezTo>
                    <a:pt x="17719" y="4261"/>
                    <a:pt x="17745" y="4252"/>
                    <a:pt x="17772" y="4243"/>
                  </a:cubicBezTo>
                  <a:cubicBezTo>
                    <a:pt x="18722" y="5507"/>
                    <a:pt x="18722" y="5507"/>
                    <a:pt x="18722" y="5507"/>
                  </a:cubicBezTo>
                  <a:cubicBezTo>
                    <a:pt x="18687" y="5551"/>
                    <a:pt x="18651" y="5596"/>
                    <a:pt x="18634" y="5649"/>
                  </a:cubicBezTo>
                  <a:close/>
                  <a:moveTo>
                    <a:pt x="3961" y="17107"/>
                  </a:moveTo>
                  <a:cubicBezTo>
                    <a:pt x="3979" y="17054"/>
                    <a:pt x="3997" y="17010"/>
                    <a:pt x="3997" y="16956"/>
                  </a:cubicBezTo>
                  <a:cubicBezTo>
                    <a:pt x="3997" y="16823"/>
                    <a:pt x="3917" y="16698"/>
                    <a:pt x="3792" y="16645"/>
                  </a:cubicBezTo>
                  <a:cubicBezTo>
                    <a:pt x="3935" y="16111"/>
                    <a:pt x="3935" y="16111"/>
                    <a:pt x="3935" y="16111"/>
                  </a:cubicBezTo>
                  <a:cubicBezTo>
                    <a:pt x="3970" y="16120"/>
                    <a:pt x="3997" y="16129"/>
                    <a:pt x="4032" y="16129"/>
                  </a:cubicBezTo>
                  <a:cubicBezTo>
                    <a:pt x="4210" y="16129"/>
                    <a:pt x="4361" y="15986"/>
                    <a:pt x="4379" y="15809"/>
                  </a:cubicBezTo>
                  <a:cubicBezTo>
                    <a:pt x="6395" y="15791"/>
                    <a:pt x="6395" y="15791"/>
                    <a:pt x="6395" y="15791"/>
                  </a:cubicBezTo>
                  <a:cubicBezTo>
                    <a:pt x="6421" y="15844"/>
                    <a:pt x="6475" y="15880"/>
                    <a:pt x="6537" y="15898"/>
                  </a:cubicBezTo>
                  <a:cubicBezTo>
                    <a:pt x="6031" y="18344"/>
                    <a:pt x="6031" y="18344"/>
                    <a:pt x="6031" y="18344"/>
                  </a:cubicBezTo>
                  <a:cubicBezTo>
                    <a:pt x="6013" y="18344"/>
                    <a:pt x="6004" y="18344"/>
                    <a:pt x="5986" y="18344"/>
                  </a:cubicBezTo>
                  <a:cubicBezTo>
                    <a:pt x="5871" y="18344"/>
                    <a:pt x="5755" y="18424"/>
                    <a:pt x="5729" y="18540"/>
                  </a:cubicBezTo>
                  <a:cubicBezTo>
                    <a:pt x="5720" y="18575"/>
                    <a:pt x="5720" y="18575"/>
                    <a:pt x="5720" y="18575"/>
                  </a:cubicBezTo>
                  <a:cubicBezTo>
                    <a:pt x="5720" y="18584"/>
                    <a:pt x="5711" y="18602"/>
                    <a:pt x="5711" y="18611"/>
                  </a:cubicBezTo>
                  <a:cubicBezTo>
                    <a:pt x="5711" y="18638"/>
                    <a:pt x="5720" y="18655"/>
                    <a:pt x="5729" y="18682"/>
                  </a:cubicBezTo>
                  <a:cubicBezTo>
                    <a:pt x="5738" y="18718"/>
                    <a:pt x="5738" y="18718"/>
                    <a:pt x="5738" y="18718"/>
                  </a:cubicBezTo>
                  <a:cubicBezTo>
                    <a:pt x="5738" y="18727"/>
                    <a:pt x="5746" y="18735"/>
                    <a:pt x="5746" y="18744"/>
                  </a:cubicBezTo>
                  <a:cubicBezTo>
                    <a:pt x="5347" y="18611"/>
                    <a:pt x="5347" y="18611"/>
                    <a:pt x="5347" y="18611"/>
                  </a:cubicBezTo>
                  <a:cubicBezTo>
                    <a:pt x="5356" y="18495"/>
                    <a:pt x="5320" y="18388"/>
                    <a:pt x="5240" y="18300"/>
                  </a:cubicBezTo>
                  <a:cubicBezTo>
                    <a:pt x="5125" y="18184"/>
                    <a:pt x="4938" y="18166"/>
                    <a:pt x="4796" y="18255"/>
                  </a:cubicBezTo>
                  <a:lnTo>
                    <a:pt x="3961" y="17107"/>
                  </a:lnTo>
                  <a:close/>
                  <a:moveTo>
                    <a:pt x="19575" y="10791"/>
                  </a:moveTo>
                  <a:cubicBezTo>
                    <a:pt x="19824" y="10889"/>
                    <a:pt x="19824" y="10889"/>
                    <a:pt x="19824" y="10889"/>
                  </a:cubicBezTo>
                  <a:cubicBezTo>
                    <a:pt x="19797" y="10933"/>
                    <a:pt x="19788" y="10987"/>
                    <a:pt x="19788" y="11040"/>
                  </a:cubicBezTo>
                  <a:cubicBezTo>
                    <a:pt x="19788" y="11174"/>
                    <a:pt x="19868" y="11298"/>
                    <a:pt x="19992" y="11360"/>
                  </a:cubicBezTo>
                  <a:cubicBezTo>
                    <a:pt x="19575" y="13220"/>
                    <a:pt x="19575" y="13220"/>
                    <a:pt x="19575" y="13220"/>
                  </a:cubicBezTo>
                  <a:lnTo>
                    <a:pt x="19575" y="10791"/>
                  </a:lnTo>
                  <a:close/>
                  <a:moveTo>
                    <a:pt x="19575" y="10720"/>
                  </a:moveTo>
                  <a:cubicBezTo>
                    <a:pt x="19575" y="8389"/>
                    <a:pt x="19575" y="8389"/>
                    <a:pt x="19575" y="8389"/>
                  </a:cubicBezTo>
                  <a:cubicBezTo>
                    <a:pt x="19602" y="8398"/>
                    <a:pt x="19619" y="8398"/>
                    <a:pt x="19637" y="8398"/>
                  </a:cubicBezTo>
                  <a:cubicBezTo>
                    <a:pt x="20028" y="10711"/>
                    <a:pt x="20028" y="10711"/>
                    <a:pt x="20028" y="10711"/>
                  </a:cubicBezTo>
                  <a:cubicBezTo>
                    <a:pt x="19957" y="10729"/>
                    <a:pt x="19895" y="10773"/>
                    <a:pt x="19850" y="10827"/>
                  </a:cubicBezTo>
                  <a:lnTo>
                    <a:pt x="19575" y="10720"/>
                  </a:lnTo>
                  <a:close/>
                  <a:moveTo>
                    <a:pt x="20099" y="10693"/>
                  </a:moveTo>
                  <a:cubicBezTo>
                    <a:pt x="19699" y="8380"/>
                    <a:pt x="19699" y="8380"/>
                    <a:pt x="19699" y="8380"/>
                  </a:cubicBezTo>
                  <a:cubicBezTo>
                    <a:pt x="19815" y="8345"/>
                    <a:pt x="19895" y="8247"/>
                    <a:pt x="19895" y="8122"/>
                  </a:cubicBezTo>
                  <a:cubicBezTo>
                    <a:pt x="19895" y="8104"/>
                    <a:pt x="19895" y="8087"/>
                    <a:pt x="19886" y="8069"/>
                  </a:cubicBezTo>
                  <a:cubicBezTo>
                    <a:pt x="19886" y="8060"/>
                    <a:pt x="19886" y="8060"/>
                    <a:pt x="19886" y="8060"/>
                  </a:cubicBezTo>
                  <a:cubicBezTo>
                    <a:pt x="19833" y="8015"/>
                    <a:pt x="19833" y="8015"/>
                    <a:pt x="19833" y="8015"/>
                  </a:cubicBezTo>
                  <a:cubicBezTo>
                    <a:pt x="19904" y="7882"/>
                    <a:pt x="19877" y="7713"/>
                    <a:pt x="19770" y="7606"/>
                  </a:cubicBezTo>
                  <a:cubicBezTo>
                    <a:pt x="19735" y="7580"/>
                    <a:pt x="19708" y="7553"/>
                    <a:pt x="19664" y="7535"/>
                  </a:cubicBezTo>
                  <a:cubicBezTo>
                    <a:pt x="20046" y="6343"/>
                    <a:pt x="20046" y="6343"/>
                    <a:pt x="20046" y="6343"/>
                  </a:cubicBezTo>
                  <a:cubicBezTo>
                    <a:pt x="20063" y="6343"/>
                    <a:pt x="20081" y="6352"/>
                    <a:pt x="20099" y="6352"/>
                  </a:cubicBezTo>
                  <a:lnTo>
                    <a:pt x="20099" y="10693"/>
                  </a:lnTo>
                  <a:close/>
                  <a:moveTo>
                    <a:pt x="15783" y="2776"/>
                  </a:moveTo>
                  <a:cubicBezTo>
                    <a:pt x="15561" y="2518"/>
                    <a:pt x="15561" y="2518"/>
                    <a:pt x="15561" y="2518"/>
                  </a:cubicBezTo>
                  <a:cubicBezTo>
                    <a:pt x="15854" y="2731"/>
                    <a:pt x="15854" y="2731"/>
                    <a:pt x="15854" y="2731"/>
                  </a:cubicBezTo>
                  <a:cubicBezTo>
                    <a:pt x="15827" y="2749"/>
                    <a:pt x="15800" y="2758"/>
                    <a:pt x="15783" y="2776"/>
                  </a:cubicBezTo>
                  <a:close/>
                  <a:moveTo>
                    <a:pt x="10685" y="1619"/>
                  </a:moveTo>
                  <a:cubicBezTo>
                    <a:pt x="10693" y="1619"/>
                    <a:pt x="10693" y="1610"/>
                    <a:pt x="10702" y="1610"/>
                  </a:cubicBezTo>
                  <a:cubicBezTo>
                    <a:pt x="11235" y="2002"/>
                    <a:pt x="11235" y="2002"/>
                    <a:pt x="11235" y="2002"/>
                  </a:cubicBezTo>
                  <a:cubicBezTo>
                    <a:pt x="11235" y="2028"/>
                    <a:pt x="11226" y="2046"/>
                    <a:pt x="11226" y="2073"/>
                  </a:cubicBezTo>
                  <a:cubicBezTo>
                    <a:pt x="11226" y="2117"/>
                    <a:pt x="11244" y="2153"/>
                    <a:pt x="11262" y="2188"/>
                  </a:cubicBezTo>
                  <a:cubicBezTo>
                    <a:pt x="8748" y="3300"/>
                    <a:pt x="8748" y="3300"/>
                    <a:pt x="8748" y="3300"/>
                  </a:cubicBezTo>
                  <a:cubicBezTo>
                    <a:pt x="8722" y="3300"/>
                    <a:pt x="8722" y="3300"/>
                    <a:pt x="8722" y="3300"/>
                  </a:cubicBezTo>
                  <a:cubicBezTo>
                    <a:pt x="8660" y="3194"/>
                    <a:pt x="8553" y="3131"/>
                    <a:pt x="8429" y="3131"/>
                  </a:cubicBezTo>
                  <a:cubicBezTo>
                    <a:pt x="8366" y="3131"/>
                    <a:pt x="8304" y="3149"/>
                    <a:pt x="8242" y="3185"/>
                  </a:cubicBezTo>
                  <a:cubicBezTo>
                    <a:pt x="6324" y="2749"/>
                    <a:pt x="6324" y="2749"/>
                    <a:pt x="6324" y="2749"/>
                  </a:cubicBezTo>
                  <a:cubicBezTo>
                    <a:pt x="6324" y="2740"/>
                    <a:pt x="6324" y="2740"/>
                    <a:pt x="6324" y="2731"/>
                  </a:cubicBezTo>
                  <a:cubicBezTo>
                    <a:pt x="10098" y="1503"/>
                    <a:pt x="10098" y="1503"/>
                    <a:pt x="10098" y="1503"/>
                  </a:cubicBezTo>
                  <a:cubicBezTo>
                    <a:pt x="10116" y="1548"/>
                    <a:pt x="10143" y="1584"/>
                    <a:pt x="10178" y="1619"/>
                  </a:cubicBezTo>
                  <a:cubicBezTo>
                    <a:pt x="10320" y="1761"/>
                    <a:pt x="10551" y="1761"/>
                    <a:pt x="10685" y="1619"/>
                  </a:cubicBezTo>
                  <a:close/>
                  <a:moveTo>
                    <a:pt x="1528" y="10008"/>
                  </a:moveTo>
                  <a:cubicBezTo>
                    <a:pt x="2247" y="10533"/>
                    <a:pt x="2247" y="10533"/>
                    <a:pt x="2247" y="10533"/>
                  </a:cubicBezTo>
                  <a:cubicBezTo>
                    <a:pt x="2212" y="10586"/>
                    <a:pt x="2194" y="10649"/>
                    <a:pt x="2194" y="10711"/>
                  </a:cubicBezTo>
                  <a:cubicBezTo>
                    <a:pt x="2194" y="10844"/>
                    <a:pt x="2274" y="10969"/>
                    <a:pt x="2398" y="11022"/>
                  </a:cubicBezTo>
                  <a:cubicBezTo>
                    <a:pt x="1625" y="13371"/>
                    <a:pt x="1625" y="13371"/>
                    <a:pt x="1625" y="13371"/>
                  </a:cubicBezTo>
                  <a:cubicBezTo>
                    <a:pt x="1590" y="13362"/>
                    <a:pt x="1563" y="13362"/>
                    <a:pt x="1537" y="13362"/>
                  </a:cubicBezTo>
                  <a:cubicBezTo>
                    <a:pt x="1537" y="13362"/>
                    <a:pt x="1537" y="13362"/>
                    <a:pt x="1528" y="13362"/>
                  </a:cubicBezTo>
                  <a:lnTo>
                    <a:pt x="1528" y="10008"/>
                  </a:lnTo>
                  <a:close/>
                  <a:moveTo>
                    <a:pt x="10365" y="20043"/>
                  </a:moveTo>
                  <a:cubicBezTo>
                    <a:pt x="10320" y="20088"/>
                    <a:pt x="10285" y="20150"/>
                    <a:pt x="10267" y="20212"/>
                  </a:cubicBezTo>
                  <a:cubicBezTo>
                    <a:pt x="9104" y="19839"/>
                    <a:pt x="9104" y="19839"/>
                    <a:pt x="9104" y="19839"/>
                  </a:cubicBezTo>
                  <a:cubicBezTo>
                    <a:pt x="9104" y="19821"/>
                    <a:pt x="9113" y="19803"/>
                    <a:pt x="9113" y="19794"/>
                  </a:cubicBezTo>
                  <a:cubicBezTo>
                    <a:pt x="13189" y="19429"/>
                    <a:pt x="13189" y="19429"/>
                    <a:pt x="13189" y="19429"/>
                  </a:cubicBezTo>
                  <a:cubicBezTo>
                    <a:pt x="10951" y="20159"/>
                    <a:pt x="10951" y="20159"/>
                    <a:pt x="10951" y="20159"/>
                  </a:cubicBezTo>
                  <a:cubicBezTo>
                    <a:pt x="10933" y="20114"/>
                    <a:pt x="10907" y="20070"/>
                    <a:pt x="10880" y="20043"/>
                  </a:cubicBezTo>
                  <a:cubicBezTo>
                    <a:pt x="10809" y="19972"/>
                    <a:pt x="10720" y="19936"/>
                    <a:pt x="10622" y="19936"/>
                  </a:cubicBezTo>
                  <a:cubicBezTo>
                    <a:pt x="10622" y="19936"/>
                    <a:pt x="10622" y="19936"/>
                    <a:pt x="10622" y="19936"/>
                  </a:cubicBezTo>
                  <a:cubicBezTo>
                    <a:pt x="10525" y="19936"/>
                    <a:pt x="10436" y="19972"/>
                    <a:pt x="10365" y="20043"/>
                  </a:cubicBezTo>
                  <a:close/>
                  <a:moveTo>
                    <a:pt x="13793" y="19305"/>
                  </a:moveTo>
                  <a:cubicBezTo>
                    <a:pt x="15747" y="18664"/>
                    <a:pt x="15747" y="18664"/>
                    <a:pt x="15747" y="18664"/>
                  </a:cubicBezTo>
                  <a:cubicBezTo>
                    <a:pt x="15756" y="18691"/>
                    <a:pt x="15774" y="18709"/>
                    <a:pt x="15783" y="18727"/>
                  </a:cubicBezTo>
                  <a:cubicBezTo>
                    <a:pt x="15401" y="19002"/>
                    <a:pt x="15401" y="19002"/>
                    <a:pt x="15401" y="19002"/>
                  </a:cubicBezTo>
                  <a:cubicBezTo>
                    <a:pt x="15338" y="18931"/>
                    <a:pt x="15241" y="18887"/>
                    <a:pt x="15143" y="18887"/>
                  </a:cubicBezTo>
                  <a:cubicBezTo>
                    <a:pt x="14965" y="18887"/>
                    <a:pt x="14814" y="19029"/>
                    <a:pt x="14806" y="19216"/>
                  </a:cubicBezTo>
                  <a:lnTo>
                    <a:pt x="13793" y="19305"/>
                  </a:lnTo>
                  <a:close/>
                  <a:moveTo>
                    <a:pt x="17808" y="16529"/>
                  </a:moveTo>
                  <a:cubicBezTo>
                    <a:pt x="17612" y="16494"/>
                    <a:pt x="17612" y="16494"/>
                    <a:pt x="17612" y="16494"/>
                  </a:cubicBezTo>
                  <a:cubicBezTo>
                    <a:pt x="19175" y="14332"/>
                    <a:pt x="19175" y="14332"/>
                    <a:pt x="19175" y="14332"/>
                  </a:cubicBezTo>
                  <a:cubicBezTo>
                    <a:pt x="19193" y="14358"/>
                    <a:pt x="19220" y="14376"/>
                    <a:pt x="19246" y="14394"/>
                  </a:cubicBezTo>
                  <a:cubicBezTo>
                    <a:pt x="18243" y="16298"/>
                    <a:pt x="18243" y="16298"/>
                    <a:pt x="18243" y="16298"/>
                  </a:cubicBezTo>
                  <a:cubicBezTo>
                    <a:pt x="18207" y="16289"/>
                    <a:pt x="18172" y="16280"/>
                    <a:pt x="18145" y="16280"/>
                  </a:cubicBezTo>
                  <a:cubicBezTo>
                    <a:pt x="17985" y="16280"/>
                    <a:pt x="17852" y="16387"/>
                    <a:pt x="17808" y="16529"/>
                  </a:cubicBezTo>
                  <a:close/>
                  <a:moveTo>
                    <a:pt x="19371" y="14447"/>
                  </a:moveTo>
                  <a:cubicBezTo>
                    <a:pt x="19380" y="14447"/>
                    <a:pt x="19388" y="14447"/>
                    <a:pt x="19397" y="14447"/>
                  </a:cubicBezTo>
                  <a:cubicBezTo>
                    <a:pt x="19451" y="14447"/>
                    <a:pt x="19504" y="14430"/>
                    <a:pt x="19548" y="14403"/>
                  </a:cubicBezTo>
                  <a:cubicBezTo>
                    <a:pt x="19557" y="14394"/>
                    <a:pt x="19557" y="14394"/>
                    <a:pt x="19557" y="14394"/>
                  </a:cubicBezTo>
                  <a:cubicBezTo>
                    <a:pt x="19557" y="14394"/>
                    <a:pt x="19557" y="14394"/>
                    <a:pt x="19557" y="14394"/>
                  </a:cubicBezTo>
                  <a:cubicBezTo>
                    <a:pt x="19593" y="14314"/>
                    <a:pt x="19628" y="14234"/>
                    <a:pt x="19664" y="14127"/>
                  </a:cubicBezTo>
                  <a:cubicBezTo>
                    <a:pt x="19664" y="14118"/>
                    <a:pt x="19664" y="14118"/>
                    <a:pt x="19664" y="14118"/>
                  </a:cubicBezTo>
                  <a:cubicBezTo>
                    <a:pt x="19664" y="14118"/>
                    <a:pt x="19664" y="14118"/>
                    <a:pt x="19664" y="14118"/>
                  </a:cubicBezTo>
                  <a:cubicBezTo>
                    <a:pt x="19664" y="14092"/>
                    <a:pt x="19655" y="14074"/>
                    <a:pt x="19637" y="14056"/>
                  </a:cubicBezTo>
                  <a:cubicBezTo>
                    <a:pt x="19699" y="14038"/>
                    <a:pt x="19753" y="14003"/>
                    <a:pt x="19797" y="13958"/>
                  </a:cubicBezTo>
                  <a:cubicBezTo>
                    <a:pt x="19904" y="13851"/>
                    <a:pt x="19939" y="13691"/>
                    <a:pt x="19868" y="13549"/>
                  </a:cubicBezTo>
                  <a:cubicBezTo>
                    <a:pt x="20925" y="12748"/>
                    <a:pt x="20925" y="12748"/>
                    <a:pt x="20925" y="12748"/>
                  </a:cubicBezTo>
                  <a:cubicBezTo>
                    <a:pt x="20943" y="12766"/>
                    <a:pt x="20961" y="12775"/>
                    <a:pt x="20978" y="12784"/>
                  </a:cubicBezTo>
                  <a:cubicBezTo>
                    <a:pt x="18447" y="17766"/>
                    <a:pt x="18447" y="17766"/>
                    <a:pt x="18447" y="17766"/>
                  </a:cubicBezTo>
                  <a:cubicBezTo>
                    <a:pt x="18447" y="17766"/>
                    <a:pt x="18438" y="17766"/>
                    <a:pt x="18438" y="17757"/>
                  </a:cubicBezTo>
                  <a:lnTo>
                    <a:pt x="19371" y="14447"/>
                  </a:lnTo>
                  <a:close/>
                  <a:moveTo>
                    <a:pt x="20801" y="12455"/>
                  </a:moveTo>
                  <a:cubicBezTo>
                    <a:pt x="20801" y="12544"/>
                    <a:pt x="20827" y="12624"/>
                    <a:pt x="20881" y="12695"/>
                  </a:cubicBezTo>
                  <a:cubicBezTo>
                    <a:pt x="19833" y="13487"/>
                    <a:pt x="19833" y="13487"/>
                    <a:pt x="19833" y="13487"/>
                  </a:cubicBezTo>
                  <a:cubicBezTo>
                    <a:pt x="19824" y="13469"/>
                    <a:pt x="19806" y="13460"/>
                    <a:pt x="19797" y="13451"/>
                  </a:cubicBezTo>
                  <a:cubicBezTo>
                    <a:pt x="19753" y="13398"/>
                    <a:pt x="19690" y="13362"/>
                    <a:pt x="19619" y="13353"/>
                  </a:cubicBezTo>
                  <a:cubicBezTo>
                    <a:pt x="20055" y="11378"/>
                    <a:pt x="20055" y="11378"/>
                    <a:pt x="20055" y="11378"/>
                  </a:cubicBezTo>
                  <a:cubicBezTo>
                    <a:pt x="20081" y="11387"/>
                    <a:pt x="20108" y="11387"/>
                    <a:pt x="20135" y="11387"/>
                  </a:cubicBezTo>
                  <a:cubicBezTo>
                    <a:pt x="20197" y="11387"/>
                    <a:pt x="20259" y="11369"/>
                    <a:pt x="20312" y="11334"/>
                  </a:cubicBezTo>
                  <a:cubicBezTo>
                    <a:pt x="20925" y="12152"/>
                    <a:pt x="20925" y="12152"/>
                    <a:pt x="20925" y="12152"/>
                  </a:cubicBezTo>
                  <a:cubicBezTo>
                    <a:pt x="20845" y="12232"/>
                    <a:pt x="20801" y="12339"/>
                    <a:pt x="20801" y="12455"/>
                  </a:cubicBezTo>
                  <a:close/>
                  <a:moveTo>
                    <a:pt x="19593" y="7508"/>
                  </a:moveTo>
                  <a:cubicBezTo>
                    <a:pt x="19566" y="7500"/>
                    <a:pt x="19539" y="7500"/>
                    <a:pt x="19513" y="7500"/>
                  </a:cubicBezTo>
                  <a:cubicBezTo>
                    <a:pt x="19504" y="7500"/>
                    <a:pt x="19504" y="7500"/>
                    <a:pt x="19495" y="7500"/>
                  </a:cubicBezTo>
                  <a:cubicBezTo>
                    <a:pt x="19078" y="6067"/>
                    <a:pt x="19078" y="6067"/>
                    <a:pt x="19078" y="6067"/>
                  </a:cubicBezTo>
                  <a:cubicBezTo>
                    <a:pt x="19202" y="6014"/>
                    <a:pt x="19291" y="5889"/>
                    <a:pt x="19291" y="5756"/>
                  </a:cubicBezTo>
                  <a:cubicBezTo>
                    <a:pt x="19291" y="5569"/>
                    <a:pt x="19140" y="5418"/>
                    <a:pt x="18953" y="5418"/>
                  </a:cubicBezTo>
                  <a:cubicBezTo>
                    <a:pt x="18891" y="5418"/>
                    <a:pt x="18829" y="5436"/>
                    <a:pt x="18776" y="5471"/>
                  </a:cubicBezTo>
                  <a:cubicBezTo>
                    <a:pt x="17888" y="4270"/>
                    <a:pt x="17888" y="4270"/>
                    <a:pt x="17888" y="4270"/>
                  </a:cubicBezTo>
                  <a:cubicBezTo>
                    <a:pt x="19797" y="5738"/>
                    <a:pt x="19797" y="5738"/>
                    <a:pt x="19797" y="5738"/>
                  </a:cubicBezTo>
                  <a:cubicBezTo>
                    <a:pt x="19753" y="5800"/>
                    <a:pt x="19735" y="5880"/>
                    <a:pt x="19735" y="5952"/>
                  </a:cubicBezTo>
                  <a:cubicBezTo>
                    <a:pt x="19735" y="6112"/>
                    <a:pt x="19833" y="6254"/>
                    <a:pt x="19975" y="6325"/>
                  </a:cubicBezTo>
                  <a:lnTo>
                    <a:pt x="19593" y="7508"/>
                  </a:lnTo>
                  <a:close/>
                  <a:moveTo>
                    <a:pt x="19726" y="5596"/>
                  </a:moveTo>
                  <a:cubicBezTo>
                    <a:pt x="17861" y="4155"/>
                    <a:pt x="17861" y="4155"/>
                    <a:pt x="17861" y="4155"/>
                  </a:cubicBezTo>
                  <a:cubicBezTo>
                    <a:pt x="17870" y="4128"/>
                    <a:pt x="17879" y="4101"/>
                    <a:pt x="17879" y="4074"/>
                  </a:cubicBezTo>
                  <a:cubicBezTo>
                    <a:pt x="17879" y="3959"/>
                    <a:pt x="17781" y="3861"/>
                    <a:pt x="17657" y="3879"/>
                  </a:cubicBezTo>
                  <a:cubicBezTo>
                    <a:pt x="15818" y="1681"/>
                    <a:pt x="15818" y="1681"/>
                    <a:pt x="15818" y="1681"/>
                  </a:cubicBezTo>
                  <a:lnTo>
                    <a:pt x="19726" y="5596"/>
                  </a:lnTo>
                  <a:close/>
                  <a:moveTo>
                    <a:pt x="17559" y="3932"/>
                  </a:moveTo>
                  <a:cubicBezTo>
                    <a:pt x="16351" y="3025"/>
                    <a:pt x="16351" y="3025"/>
                    <a:pt x="16351" y="3025"/>
                  </a:cubicBezTo>
                  <a:cubicBezTo>
                    <a:pt x="16342" y="2945"/>
                    <a:pt x="16307" y="2865"/>
                    <a:pt x="16244" y="2811"/>
                  </a:cubicBezTo>
                  <a:cubicBezTo>
                    <a:pt x="16164" y="2731"/>
                    <a:pt x="16049" y="2696"/>
                    <a:pt x="15934" y="2713"/>
                  </a:cubicBezTo>
                  <a:cubicBezTo>
                    <a:pt x="15472" y="2357"/>
                    <a:pt x="15472" y="2357"/>
                    <a:pt x="15472" y="2357"/>
                  </a:cubicBezTo>
                  <a:cubicBezTo>
                    <a:pt x="15481" y="2340"/>
                    <a:pt x="15489" y="2313"/>
                    <a:pt x="15489" y="2286"/>
                  </a:cubicBezTo>
                  <a:cubicBezTo>
                    <a:pt x="15489" y="2215"/>
                    <a:pt x="15445" y="2162"/>
                    <a:pt x="15383" y="2135"/>
                  </a:cubicBezTo>
                  <a:cubicBezTo>
                    <a:pt x="15445" y="1779"/>
                    <a:pt x="15445" y="1779"/>
                    <a:pt x="15445" y="1779"/>
                  </a:cubicBezTo>
                  <a:cubicBezTo>
                    <a:pt x="15481" y="1788"/>
                    <a:pt x="15507" y="1797"/>
                    <a:pt x="15534" y="1797"/>
                  </a:cubicBezTo>
                  <a:cubicBezTo>
                    <a:pt x="15614" y="1797"/>
                    <a:pt x="15694" y="1770"/>
                    <a:pt x="15756" y="1717"/>
                  </a:cubicBezTo>
                  <a:cubicBezTo>
                    <a:pt x="17586" y="3905"/>
                    <a:pt x="17586" y="3905"/>
                    <a:pt x="17586" y="3905"/>
                  </a:cubicBezTo>
                  <a:cubicBezTo>
                    <a:pt x="17577" y="3914"/>
                    <a:pt x="17568" y="3923"/>
                    <a:pt x="17559" y="3932"/>
                  </a:cubicBezTo>
                  <a:close/>
                  <a:moveTo>
                    <a:pt x="15312" y="2117"/>
                  </a:moveTo>
                  <a:cubicBezTo>
                    <a:pt x="15276" y="2117"/>
                    <a:pt x="15232" y="2135"/>
                    <a:pt x="15205" y="2162"/>
                  </a:cubicBezTo>
                  <a:cubicBezTo>
                    <a:pt x="15072" y="2064"/>
                    <a:pt x="15072" y="2064"/>
                    <a:pt x="15072" y="2064"/>
                  </a:cubicBezTo>
                  <a:cubicBezTo>
                    <a:pt x="15179" y="2188"/>
                    <a:pt x="15179" y="2188"/>
                    <a:pt x="15179" y="2188"/>
                  </a:cubicBezTo>
                  <a:cubicBezTo>
                    <a:pt x="15179" y="2188"/>
                    <a:pt x="15179" y="2188"/>
                    <a:pt x="15179" y="2188"/>
                  </a:cubicBezTo>
                  <a:cubicBezTo>
                    <a:pt x="14193" y="1735"/>
                    <a:pt x="14193" y="1735"/>
                    <a:pt x="14193" y="1735"/>
                  </a:cubicBezTo>
                  <a:cubicBezTo>
                    <a:pt x="14202" y="1699"/>
                    <a:pt x="14211" y="1664"/>
                    <a:pt x="14211" y="1619"/>
                  </a:cubicBezTo>
                  <a:cubicBezTo>
                    <a:pt x="14211" y="1601"/>
                    <a:pt x="14211" y="1575"/>
                    <a:pt x="14202" y="1557"/>
                  </a:cubicBezTo>
                  <a:cubicBezTo>
                    <a:pt x="15134" y="1468"/>
                    <a:pt x="15134" y="1468"/>
                    <a:pt x="15134" y="1468"/>
                  </a:cubicBezTo>
                  <a:cubicBezTo>
                    <a:pt x="15161" y="1601"/>
                    <a:pt x="15250" y="1708"/>
                    <a:pt x="15374" y="1761"/>
                  </a:cubicBezTo>
                  <a:lnTo>
                    <a:pt x="15312" y="2117"/>
                  </a:lnTo>
                  <a:close/>
                  <a:moveTo>
                    <a:pt x="15125" y="1397"/>
                  </a:moveTo>
                  <a:cubicBezTo>
                    <a:pt x="14184" y="1486"/>
                    <a:pt x="14184" y="1486"/>
                    <a:pt x="14184" y="1486"/>
                  </a:cubicBezTo>
                  <a:cubicBezTo>
                    <a:pt x="14122" y="1361"/>
                    <a:pt x="14006" y="1272"/>
                    <a:pt x="13864" y="1272"/>
                  </a:cubicBezTo>
                  <a:cubicBezTo>
                    <a:pt x="13669" y="1272"/>
                    <a:pt x="13518" y="1432"/>
                    <a:pt x="13518" y="1619"/>
                  </a:cubicBezTo>
                  <a:cubicBezTo>
                    <a:pt x="13518" y="1628"/>
                    <a:pt x="13518" y="1637"/>
                    <a:pt x="13518" y="1646"/>
                  </a:cubicBezTo>
                  <a:cubicBezTo>
                    <a:pt x="12328" y="1877"/>
                    <a:pt x="12328" y="1877"/>
                    <a:pt x="12328" y="1877"/>
                  </a:cubicBezTo>
                  <a:cubicBezTo>
                    <a:pt x="10791" y="1379"/>
                    <a:pt x="10791" y="1379"/>
                    <a:pt x="10791" y="1379"/>
                  </a:cubicBezTo>
                  <a:cubicBezTo>
                    <a:pt x="10800" y="1272"/>
                    <a:pt x="10756" y="1174"/>
                    <a:pt x="10685" y="1103"/>
                  </a:cubicBezTo>
                  <a:cubicBezTo>
                    <a:pt x="10551" y="961"/>
                    <a:pt x="10320" y="961"/>
                    <a:pt x="10178" y="1103"/>
                  </a:cubicBezTo>
                  <a:cubicBezTo>
                    <a:pt x="10169" y="1112"/>
                    <a:pt x="10169" y="1112"/>
                    <a:pt x="10161" y="1121"/>
                  </a:cubicBezTo>
                  <a:cubicBezTo>
                    <a:pt x="9388" y="543"/>
                    <a:pt x="9388" y="543"/>
                    <a:pt x="9388" y="543"/>
                  </a:cubicBezTo>
                  <a:cubicBezTo>
                    <a:pt x="9397" y="516"/>
                    <a:pt x="9406" y="480"/>
                    <a:pt x="9414" y="445"/>
                  </a:cubicBezTo>
                  <a:cubicBezTo>
                    <a:pt x="15134" y="1352"/>
                    <a:pt x="15134" y="1352"/>
                    <a:pt x="15134" y="1352"/>
                  </a:cubicBezTo>
                  <a:cubicBezTo>
                    <a:pt x="15134" y="1370"/>
                    <a:pt x="15125" y="1379"/>
                    <a:pt x="15125" y="1388"/>
                  </a:cubicBezTo>
                  <a:cubicBezTo>
                    <a:pt x="15125" y="1397"/>
                    <a:pt x="15125" y="1397"/>
                    <a:pt x="15125" y="1397"/>
                  </a:cubicBezTo>
                  <a:close/>
                  <a:moveTo>
                    <a:pt x="10081" y="1432"/>
                  </a:moveTo>
                  <a:cubicBezTo>
                    <a:pt x="6297" y="2660"/>
                    <a:pt x="6297" y="2660"/>
                    <a:pt x="6297" y="2660"/>
                  </a:cubicBezTo>
                  <a:cubicBezTo>
                    <a:pt x="6235" y="2544"/>
                    <a:pt x="6119" y="2473"/>
                    <a:pt x="5986" y="2473"/>
                  </a:cubicBezTo>
                  <a:cubicBezTo>
                    <a:pt x="5800" y="2473"/>
                    <a:pt x="5640" y="2633"/>
                    <a:pt x="5640" y="2820"/>
                  </a:cubicBezTo>
                  <a:cubicBezTo>
                    <a:pt x="5640" y="2838"/>
                    <a:pt x="5640" y="2856"/>
                    <a:pt x="5649" y="2873"/>
                  </a:cubicBezTo>
                  <a:cubicBezTo>
                    <a:pt x="5285" y="2989"/>
                    <a:pt x="5285" y="2989"/>
                    <a:pt x="5285" y="2989"/>
                  </a:cubicBezTo>
                  <a:cubicBezTo>
                    <a:pt x="5258" y="2945"/>
                    <a:pt x="5240" y="2909"/>
                    <a:pt x="5205" y="2882"/>
                  </a:cubicBezTo>
                  <a:cubicBezTo>
                    <a:pt x="5134" y="2811"/>
                    <a:pt x="5045" y="2776"/>
                    <a:pt x="4947" y="2776"/>
                  </a:cubicBezTo>
                  <a:cubicBezTo>
                    <a:pt x="4849" y="2776"/>
                    <a:pt x="4761" y="2811"/>
                    <a:pt x="4689" y="2882"/>
                  </a:cubicBezTo>
                  <a:cubicBezTo>
                    <a:pt x="4618" y="2954"/>
                    <a:pt x="4574" y="3060"/>
                    <a:pt x="4583" y="3167"/>
                  </a:cubicBezTo>
                  <a:cubicBezTo>
                    <a:pt x="3704" y="3318"/>
                    <a:pt x="3704" y="3318"/>
                    <a:pt x="3704" y="3318"/>
                  </a:cubicBezTo>
                  <a:cubicBezTo>
                    <a:pt x="3695" y="3283"/>
                    <a:pt x="3677" y="3247"/>
                    <a:pt x="3659" y="3220"/>
                  </a:cubicBezTo>
                  <a:cubicBezTo>
                    <a:pt x="8695" y="641"/>
                    <a:pt x="8695" y="641"/>
                    <a:pt x="8695" y="641"/>
                  </a:cubicBezTo>
                  <a:cubicBezTo>
                    <a:pt x="8775" y="738"/>
                    <a:pt x="8890" y="801"/>
                    <a:pt x="9015" y="801"/>
                  </a:cubicBezTo>
                  <a:cubicBezTo>
                    <a:pt x="9148" y="801"/>
                    <a:pt x="9281" y="729"/>
                    <a:pt x="9352" y="614"/>
                  </a:cubicBezTo>
                  <a:cubicBezTo>
                    <a:pt x="10116" y="1174"/>
                    <a:pt x="10116" y="1174"/>
                    <a:pt x="10116" y="1174"/>
                  </a:cubicBezTo>
                  <a:cubicBezTo>
                    <a:pt x="10072" y="1254"/>
                    <a:pt x="10063" y="1343"/>
                    <a:pt x="10081" y="1432"/>
                  </a:cubicBezTo>
                  <a:close/>
                  <a:moveTo>
                    <a:pt x="1368" y="8042"/>
                  </a:moveTo>
                  <a:cubicBezTo>
                    <a:pt x="1394" y="8060"/>
                    <a:pt x="1430" y="8078"/>
                    <a:pt x="1457" y="8087"/>
                  </a:cubicBezTo>
                  <a:cubicBezTo>
                    <a:pt x="1457" y="9866"/>
                    <a:pt x="1457" y="9866"/>
                    <a:pt x="1457" y="9866"/>
                  </a:cubicBezTo>
                  <a:cubicBezTo>
                    <a:pt x="746" y="9332"/>
                    <a:pt x="746" y="9332"/>
                    <a:pt x="746" y="9332"/>
                  </a:cubicBezTo>
                  <a:cubicBezTo>
                    <a:pt x="782" y="9270"/>
                    <a:pt x="799" y="9199"/>
                    <a:pt x="799" y="9128"/>
                  </a:cubicBezTo>
                  <a:cubicBezTo>
                    <a:pt x="799" y="9021"/>
                    <a:pt x="764" y="8923"/>
                    <a:pt x="684" y="8852"/>
                  </a:cubicBezTo>
                  <a:lnTo>
                    <a:pt x="1368" y="8042"/>
                  </a:lnTo>
                  <a:close/>
                  <a:moveTo>
                    <a:pt x="1537" y="14083"/>
                  </a:moveTo>
                  <a:cubicBezTo>
                    <a:pt x="1581" y="14083"/>
                    <a:pt x="1625" y="14083"/>
                    <a:pt x="1670" y="14065"/>
                  </a:cubicBezTo>
                  <a:cubicBezTo>
                    <a:pt x="3535" y="16636"/>
                    <a:pt x="3535" y="16636"/>
                    <a:pt x="3535" y="16636"/>
                  </a:cubicBezTo>
                  <a:cubicBezTo>
                    <a:pt x="3464" y="16663"/>
                    <a:pt x="3402" y="16707"/>
                    <a:pt x="3357" y="16769"/>
                  </a:cubicBezTo>
                  <a:cubicBezTo>
                    <a:pt x="1723" y="15586"/>
                    <a:pt x="1723" y="15586"/>
                    <a:pt x="1723" y="15586"/>
                  </a:cubicBezTo>
                  <a:cubicBezTo>
                    <a:pt x="1750" y="15524"/>
                    <a:pt x="1767" y="15462"/>
                    <a:pt x="1767" y="15390"/>
                  </a:cubicBezTo>
                  <a:cubicBezTo>
                    <a:pt x="1767" y="15204"/>
                    <a:pt x="1634" y="15043"/>
                    <a:pt x="1448" y="14999"/>
                  </a:cubicBezTo>
                  <a:lnTo>
                    <a:pt x="1537" y="14083"/>
                  </a:lnTo>
                  <a:close/>
                  <a:moveTo>
                    <a:pt x="1679" y="15648"/>
                  </a:moveTo>
                  <a:cubicBezTo>
                    <a:pt x="3322" y="16832"/>
                    <a:pt x="3322" y="16832"/>
                    <a:pt x="3322" y="16832"/>
                  </a:cubicBezTo>
                  <a:cubicBezTo>
                    <a:pt x="3313" y="16876"/>
                    <a:pt x="3304" y="16912"/>
                    <a:pt x="3304" y="16956"/>
                  </a:cubicBezTo>
                  <a:cubicBezTo>
                    <a:pt x="3304" y="17152"/>
                    <a:pt x="3455" y="17303"/>
                    <a:pt x="3650" y="17303"/>
                  </a:cubicBezTo>
                  <a:cubicBezTo>
                    <a:pt x="3757" y="17303"/>
                    <a:pt x="3855" y="17259"/>
                    <a:pt x="3926" y="17170"/>
                  </a:cubicBezTo>
                  <a:cubicBezTo>
                    <a:pt x="4734" y="18291"/>
                    <a:pt x="4734" y="18291"/>
                    <a:pt x="4734" y="18291"/>
                  </a:cubicBezTo>
                  <a:cubicBezTo>
                    <a:pt x="4734" y="18300"/>
                    <a:pt x="4725" y="18300"/>
                    <a:pt x="4725" y="18300"/>
                  </a:cubicBezTo>
                  <a:cubicBezTo>
                    <a:pt x="4654" y="18371"/>
                    <a:pt x="4618" y="18460"/>
                    <a:pt x="4618" y="18557"/>
                  </a:cubicBezTo>
                  <a:cubicBezTo>
                    <a:pt x="4618" y="18655"/>
                    <a:pt x="4654" y="18753"/>
                    <a:pt x="4725" y="18815"/>
                  </a:cubicBezTo>
                  <a:cubicBezTo>
                    <a:pt x="4840" y="18931"/>
                    <a:pt x="5009" y="18958"/>
                    <a:pt x="5151" y="18887"/>
                  </a:cubicBezTo>
                  <a:cubicBezTo>
                    <a:pt x="5746" y="19821"/>
                    <a:pt x="5746" y="19821"/>
                    <a:pt x="5746" y="19821"/>
                  </a:cubicBezTo>
                  <a:cubicBezTo>
                    <a:pt x="5746" y="19830"/>
                    <a:pt x="5738" y="19830"/>
                    <a:pt x="5729" y="19839"/>
                  </a:cubicBezTo>
                  <a:cubicBezTo>
                    <a:pt x="1608" y="15711"/>
                    <a:pt x="1608" y="15711"/>
                    <a:pt x="1608" y="15711"/>
                  </a:cubicBezTo>
                  <a:cubicBezTo>
                    <a:pt x="1634" y="15693"/>
                    <a:pt x="1661" y="15666"/>
                    <a:pt x="1679" y="15648"/>
                  </a:cubicBezTo>
                  <a:close/>
                  <a:moveTo>
                    <a:pt x="5240" y="18815"/>
                  </a:moveTo>
                  <a:cubicBezTo>
                    <a:pt x="5276" y="18780"/>
                    <a:pt x="5302" y="18735"/>
                    <a:pt x="5329" y="18682"/>
                  </a:cubicBezTo>
                  <a:cubicBezTo>
                    <a:pt x="5862" y="18851"/>
                    <a:pt x="5862" y="18851"/>
                    <a:pt x="5862" y="18851"/>
                  </a:cubicBezTo>
                  <a:cubicBezTo>
                    <a:pt x="5888" y="18869"/>
                    <a:pt x="5915" y="18878"/>
                    <a:pt x="5942" y="18878"/>
                  </a:cubicBezTo>
                  <a:cubicBezTo>
                    <a:pt x="8571" y="19741"/>
                    <a:pt x="8571" y="19741"/>
                    <a:pt x="8571" y="19741"/>
                  </a:cubicBezTo>
                  <a:cubicBezTo>
                    <a:pt x="8571" y="19750"/>
                    <a:pt x="8571" y="19767"/>
                    <a:pt x="8571" y="19785"/>
                  </a:cubicBezTo>
                  <a:cubicBezTo>
                    <a:pt x="8571" y="19785"/>
                    <a:pt x="8571" y="19794"/>
                    <a:pt x="8571" y="19803"/>
                  </a:cubicBezTo>
                  <a:cubicBezTo>
                    <a:pt x="6421" y="20070"/>
                    <a:pt x="6421" y="20070"/>
                    <a:pt x="6421" y="20070"/>
                  </a:cubicBezTo>
                  <a:cubicBezTo>
                    <a:pt x="6395" y="19865"/>
                    <a:pt x="6226" y="19714"/>
                    <a:pt x="6022" y="19714"/>
                  </a:cubicBezTo>
                  <a:cubicBezTo>
                    <a:pt x="5951" y="19714"/>
                    <a:pt x="5871" y="19732"/>
                    <a:pt x="5809" y="19776"/>
                  </a:cubicBezTo>
                  <a:cubicBezTo>
                    <a:pt x="5205" y="18842"/>
                    <a:pt x="5205" y="18842"/>
                    <a:pt x="5205" y="18842"/>
                  </a:cubicBezTo>
                  <a:cubicBezTo>
                    <a:pt x="5222" y="18833"/>
                    <a:pt x="5231" y="18824"/>
                    <a:pt x="5240" y="18815"/>
                  </a:cubicBezTo>
                  <a:close/>
                  <a:moveTo>
                    <a:pt x="6421" y="20141"/>
                  </a:moveTo>
                  <a:cubicBezTo>
                    <a:pt x="8580" y="19874"/>
                    <a:pt x="8580" y="19874"/>
                    <a:pt x="8580" y="19874"/>
                  </a:cubicBezTo>
                  <a:cubicBezTo>
                    <a:pt x="8606" y="19945"/>
                    <a:pt x="8660" y="19999"/>
                    <a:pt x="8722" y="20025"/>
                  </a:cubicBezTo>
                  <a:cubicBezTo>
                    <a:pt x="8757" y="20034"/>
                    <a:pt x="8757" y="20034"/>
                    <a:pt x="8757" y="20034"/>
                  </a:cubicBezTo>
                  <a:cubicBezTo>
                    <a:pt x="8784" y="20043"/>
                    <a:pt x="8811" y="20052"/>
                    <a:pt x="8837" y="20052"/>
                  </a:cubicBezTo>
                  <a:cubicBezTo>
                    <a:pt x="8837" y="20052"/>
                    <a:pt x="8837" y="20052"/>
                    <a:pt x="8837" y="20052"/>
                  </a:cubicBezTo>
                  <a:cubicBezTo>
                    <a:pt x="8926" y="20052"/>
                    <a:pt x="9006" y="20008"/>
                    <a:pt x="9059" y="19936"/>
                  </a:cubicBezTo>
                  <a:cubicBezTo>
                    <a:pt x="10276" y="20399"/>
                    <a:pt x="10276" y="20399"/>
                    <a:pt x="10276" y="20399"/>
                  </a:cubicBezTo>
                  <a:cubicBezTo>
                    <a:pt x="10294" y="20461"/>
                    <a:pt x="10320" y="20515"/>
                    <a:pt x="10365" y="20559"/>
                  </a:cubicBezTo>
                  <a:cubicBezTo>
                    <a:pt x="10489" y="20684"/>
                    <a:pt x="10676" y="20701"/>
                    <a:pt x="10818" y="20604"/>
                  </a:cubicBezTo>
                  <a:cubicBezTo>
                    <a:pt x="12123" y="21093"/>
                    <a:pt x="12123" y="21093"/>
                    <a:pt x="12123" y="21093"/>
                  </a:cubicBezTo>
                  <a:cubicBezTo>
                    <a:pt x="12123" y="21102"/>
                    <a:pt x="12123" y="21111"/>
                    <a:pt x="12123" y="21111"/>
                  </a:cubicBezTo>
                  <a:cubicBezTo>
                    <a:pt x="6413" y="20203"/>
                    <a:pt x="6413" y="20203"/>
                    <a:pt x="6413" y="20203"/>
                  </a:cubicBezTo>
                  <a:cubicBezTo>
                    <a:pt x="6413" y="20186"/>
                    <a:pt x="6421" y="20168"/>
                    <a:pt x="6421" y="20141"/>
                  </a:cubicBezTo>
                  <a:close/>
                  <a:moveTo>
                    <a:pt x="10978" y="20221"/>
                  </a:moveTo>
                  <a:cubicBezTo>
                    <a:pt x="13509" y="19394"/>
                    <a:pt x="13509" y="19394"/>
                    <a:pt x="13509" y="19394"/>
                  </a:cubicBezTo>
                  <a:cubicBezTo>
                    <a:pt x="14806" y="19278"/>
                    <a:pt x="14806" y="19278"/>
                    <a:pt x="14806" y="19278"/>
                  </a:cubicBezTo>
                  <a:cubicBezTo>
                    <a:pt x="14814" y="19331"/>
                    <a:pt x="14823" y="19376"/>
                    <a:pt x="14850" y="19412"/>
                  </a:cubicBezTo>
                  <a:cubicBezTo>
                    <a:pt x="12789" y="20906"/>
                    <a:pt x="12789" y="20906"/>
                    <a:pt x="12789" y="20906"/>
                  </a:cubicBezTo>
                  <a:cubicBezTo>
                    <a:pt x="12710" y="20835"/>
                    <a:pt x="12612" y="20799"/>
                    <a:pt x="12514" y="20799"/>
                  </a:cubicBezTo>
                  <a:cubicBezTo>
                    <a:pt x="12372" y="20799"/>
                    <a:pt x="12239" y="20879"/>
                    <a:pt x="12168" y="20995"/>
                  </a:cubicBezTo>
                  <a:cubicBezTo>
                    <a:pt x="10960" y="20426"/>
                    <a:pt x="10960" y="20426"/>
                    <a:pt x="10960" y="20426"/>
                  </a:cubicBezTo>
                  <a:cubicBezTo>
                    <a:pt x="10987" y="20355"/>
                    <a:pt x="10987" y="20292"/>
                    <a:pt x="10978" y="20221"/>
                  </a:cubicBezTo>
                  <a:close/>
                  <a:moveTo>
                    <a:pt x="14886" y="19465"/>
                  </a:moveTo>
                  <a:cubicBezTo>
                    <a:pt x="14957" y="19545"/>
                    <a:pt x="15045" y="19581"/>
                    <a:pt x="15143" y="19581"/>
                  </a:cubicBezTo>
                  <a:cubicBezTo>
                    <a:pt x="15338" y="19581"/>
                    <a:pt x="15498" y="19429"/>
                    <a:pt x="15498" y="19234"/>
                  </a:cubicBezTo>
                  <a:cubicBezTo>
                    <a:pt x="15498" y="19171"/>
                    <a:pt x="15481" y="19118"/>
                    <a:pt x="15445" y="19065"/>
                  </a:cubicBezTo>
                  <a:cubicBezTo>
                    <a:pt x="15827" y="18780"/>
                    <a:pt x="15827" y="18780"/>
                    <a:pt x="15827" y="18780"/>
                  </a:cubicBezTo>
                  <a:cubicBezTo>
                    <a:pt x="15827" y="18780"/>
                    <a:pt x="15827" y="18789"/>
                    <a:pt x="15827" y="18789"/>
                  </a:cubicBezTo>
                  <a:cubicBezTo>
                    <a:pt x="15898" y="18851"/>
                    <a:pt x="15987" y="18896"/>
                    <a:pt x="16085" y="18896"/>
                  </a:cubicBezTo>
                  <a:cubicBezTo>
                    <a:pt x="16085" y="18896"/>
                    <a:pt x="16085" y="18896"/>
                    <a:pt x="16085" y="18896"/>
                  </a:cubicBezTo>
                  <a:cubicBezTo>
                    <a:pt x="16182" y="18896"/>
                    <a:pt x="16271" y="18851"/>
                    <a:pt x="16342" y="18789"/>
                  </a:cubicBezTo>
                  <a:cubicBezTo>
                    <a:pt x="16413" y="18709"/>
                    <a:pt x="16458" y="18611"/>
                    <a:pt x="16449" y="18504"/>
                  </a:cubicBezTo>
                  <a:cubicBezTo>
                    <a:pt x="17923" y="18273"/>
                    <a:pt x="17923" y="18273"/>
                    <a:pt x="17923" y="18273"/>
                  </a:cubicBezTo>
                  <a:cubicBezTo>
                    <a:pt x="17932" y="18300"/>
                    <a:pt x="17941" y="18326"/>
                    <a:pt x="17959" y="18353"/>
                  </a:cubicBezTo>
                  <a:cubicBezTo>
                    <a:pt x="12834" y="20959"/>
                    <a:pt x="12834" y="20959"/>
                    <a:pt x="12834" y="20959"/>
                  </a:cubicBezTo>
                  <a:lnTo>
                    <a:pt x="14886" y="19465"/>
                  </a:lnTo>
                  <a:close/>
                  <a:moveTo>
                    <a:pt x="18491" y="16627"/>
                  </a:moveTo>
                  <a:cubicBezTo>
                    <a:pt x="18491" y="16502"/>
                    <a:pt x="18420" y="16387"/>
                    <a:pt x="18305" y="16325"/>
                  </a:cubicBezTo>
                  <a:cubicBezTo>
                    <a:pt x="19300" y="14447"/>
                    <a:pt x="19300" y="14447"/>
                    <a:pt x="19300" y="14447"/>
                  </a:cubicBezTo>
                  <a:cubicBezTo>
                    <a:pt x="18367" y="17739"/>
                    <a:pt x="18367" y="17739"/>
                    <a:pt x="18367" y="17739"/>
                  </a:cubicBezTo>
                  <a:cubicBezTo>
                    <a:pt x="18349" y="17739"/>
                    <a:pt x="18323" y="17730"/>
                    <a:pt x="18296" y="17730"/>
                  </a:cubicBezTo>
                  <a:cubicBezTo>
                    <a:pt x="18296" y="17730"/>
                    <a:pt x="18296" y="17730"/>
                    <a:pt x="18296" y="17730"/>
                  </a:cubicBezTo>
                  <a:cubicBezTo>
                    <a:pt x="18216" y="16965"/>
                    <a:pt x="18216" y="16965"/>
                    <a:pt x="18216" y="16965"/>
                  </a:cubicBezTo>
                  <a:cubicBezTo>
                    <a:pt x="18376" y="16938"/>
                    <a:pt x="18491" y="16796"/>
                    <a:pt x="18491" y="16627"/>
                  </a:cubicBezTo>
                  <a:close/>
                  <a:moveTo>
                    <a:pt x="20481" y="11040"/>
                  </a:moveTo>
                  <a:cubicBezTo>
                    <a:pt x="20481" y="10907"/>
                    <a:pt x="20401" y="10791"/>
                    <a:pt x="20286" y="10729"/>
                  </a:cubicBezTo>
                  <a:cubicBezTo>
                    <a:pt x="20303" y="10702"/>
                    <a:pt x="20303" y="10702"/>
                    <a:pt x="20303" y="10702"/>
                  </a:cubicBezTo>
                  <a:cubicBezTo>
                    <a:pt x="20303" y="10684"/>
                    <a:pt x="20303" y="10684"/>
                    <a:pt x="20303" y="10684"/>
                  </a:cubicBezTo>
                  <a:cubicBezTo>
                    <a:pt x="20303" y="10675"/>
                    <a:pt x="20303" y="10667"/>
                    <a:pt x="20303" y="10658"/>
                  </a:cubicBezTo>
                  <a:cubicBezTo>
                    <a:pt x="20303" y="10649"/>
                    <a:pt x="20303" y="10640"/>
                    <a:pt x="20303" y="10631"/>
                  </a:cubicBezTo>
                  <a:cubicBezTo>
                    <a:pt x="20303" y="10569"/>
                    <a:pt x="20303" y="10569"/>
                    <a:pt x="20303" y="10569"/>
                  </a:cubicBezTo>
                  <a:cubicBezTo>
                    <a:pt x="20223" y="10702"/>
                    <a:pt x="20223" y="10702"/>
                    <a:pt x="20223" y="10702"/>
                  </a:cubicBezTo>
                  <a:cubicBezTo>
                    <a:pt x="20206" y="10702"/>
                    <a:pt x="20188" y="10693"/>
                    <a:pt x="20170" y="10693"/>
                  </a:cubicBezTo>
                  <a:cubicBezTo>
                    <a:pt x="20170" y="6352"/>
                    <a:pt x="20170" y="6352"/>
                    <a:pt x="20170" y="6352"/>
                  </a:cubicBezTo>
                  <a:cubicBezTo>
                    <a:pt x="20179" y="6352"/>
                    <a:pt x="20188" y="6352"/>
                    <a:pt x="20197" y="6343"/>
                  </a:cubicBezTo>
                  <a:cubicBezTo>
                    <a:pt x="21103" y="12063"/>
                    <a:pt x="21103" y="12063"/>
                    <a:pt x="21103" y="12063"/>
                  </a:cubicBezTo>
                  <a:cubicBezTo>
                    <a:pt x="21058" y="12072"/>
                    <a:pt x="21023" y="12090"/>
                    <a:pt x="20987" y="12117"/>
                  </a:cubicBezTo>
                  <a:cubicBezTo>
                    <a:pt x="20365" y="11289"/>
                    <a:pt x="20365" y="11289"/>
                    <a:pt x="20365" y="11289"/>
                  </a:cubicBezTo>
                  <a:cubicBezTo>
                    <a:pt x="20437" y="11227"/>
                    <a:pt x="20481" y="11138"/>
                    <a:pt x="20481" y="11040"/>
                  </a:cubicBezTo>
                  <a:close/>
                </a:path>
              </a:pathLst>
            </a:custGeom>
            <a:solidFill>
              <a:schemeClr val="accent5">
                <a:lumMod val="20000"/>
                <a:lumOff val="80000"/>
              </a:schemeClr>
            </a:solidFill>
            <a:ln w="9525">
              <a:solidFill>
                <a:schemeClr val="bg1"/>
              </a:solidFill>
              <a:miter lim="400000"/>
            </a:ln>
          </p:spPr>
          <p:txBody>
            <a:bodyPr lIns="45719" rIns="45719"/>
            <a:lstStyle/>
            <a:p>
              <a:pPr marL="0" marR="0" lvl="0" indent="0" algn="l" defTabSz="457189" rtl="0" eaLnBrk="1" fontAlgn="base" latinLnBrk="0" hangingPunct="1">
                <a:lnSpc>
                  <a:spcPct val="100000"/>
                </a:lnSpc>
                <a:spcBef>
                  <a:spcPct val="0"/>
                </a:spcBef>
                <a:spcAft>
                  <a:spcPct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charset="0"/>
                <a:ea typeface="ＭＳ Ｐゴシック" pitchFamily="34" charset="-128"/>
                <a:cs typeface="Arial"/>
                <a:sym typeface="Arial"/>
              </a:endParaRPr>
            </a:p>
          </p:txBody>
        </p:sp>
        <p:cxnSp>
          <p:nvCxnSpPr>
            <p:cNvPr id="18" name="Straight Connector 17">
              <a:extLst>
                <a:ext uri="{FF2B5EF4-FFF2-40B4-BE49-F238E27FC236}">
                  <a16:creationId xmlns:a16="http://schemas.microsoft.com/office/drawing/2014/main" id="{8D9AC262-FDF8-459E-A4E7-B3FFA2641487}"/>
                </a:ext>
              </a:extLst>
            </p:cNvPr>
            <p:cNvCxnSpPr>
              <a:cxnSpLocks/>
            </p:cNvCxnSpPr>
            <p:nvPr/>
          </p:nvCxnSpPr>
          <p:spPr>
            <a:xfrm>
              <a:off x="4071740" y="4743461"/>
              <a:ext cx="560176" cy="288515"/>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53F5216-C697-4502-BC7C-047E9A09AAE3}"/>
                </a:ext>
              </a:extLst>
            </p:cNvPr>
            <p:cNvCxnSpPr>
              <a:cxnSpLocks/>
            </p:cNvCxnSpPr>
            <p:nvPr/>
          </p:nvCxnSpPr>
          <p:spPr>
            <a:xfrm>
              <a:off x="4410193" y="4510799"/>
              <a:ext cx="221723" cy="521177"/>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B76682C-2A4F-4AFE-A0EE-93C1577F57A9}"/>
                </a:ext>
              </a:extLst>
            </p:cNvPr>
            <p:cNvCxnSpPr>
              <a:cxnSpLocks/>
              <a:stCxn id="37" idx="6"/>
            </p:cNvCxnSpPr>
            <p:nvPr/>
          </p:nvCxnSpPr>
          <p:spPr>
            <a:xfrm flipV="1">
              <a:off x="498593" y="1719243"/>
              <a:ext cx="1050807" cy="227190"/>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B858C3B-4305-45E7-A30C-AF407AE31C04}"/>
                </a:ext>
              </a:extLst>
            </p:cNvPr>
            <p:cNvCxnSpPr>
              <a:cxnSpLocks/>
              <a:endCxn id="37" idx="3"/>
            </p:cNvCxnSpPr>
            <p:nvPr/>
          </p:nvCxnSpPr>
          <p:spPr>
            <a:xfrm flipV="1">
              <a:off x="-149579" y="1997107"/>
              <a:ext cx="525834" cy="524498"/>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181A9D0-4205-4200-AE5D-4565A56E5FA5}"/>
                </a:ext>
              </a:extLst>
            </p:cNvPr>
            <p:cNvCxnSpPr>
              <a:cxnSpLocks/>
              <a:endCxn id="216" idx="1"/>
            </p:cNvCxnSpPr>
            <p:nvPr/>
          </p:nvCxnSpPr>
          <p:spPr>
            <a:xfrm>
              <a:off x="7978561" y="1946433"/>
              <a:ext cx="925744" cy="463676"/>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2BB32BA-09F2-4DF9-8DE5-F28E222F0583}"/>
                </a:ext>
              </a:extLst>
            </p:cNvPr>
            <p:cNvCxnSpPr>
              <a:cxnSpLocks/>
              <a:endCxn id="201" idx="3"/>
            </p:cNvCxnSpPr>
            <p:nvPr/>
          </p:nvCxnSpPr>
          <p:spPr>
            <a:xfrm flipV="1">
              <a:off x="8436482" y="2143157"/>
              <a:ext cx="505923" cy="398936"/>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90A804E-F8A1-4570-A841-2B130AA925F4}"/>
                </a:ext>
              </a:extLst>
            </p:cNvPr>
            <p:cNvCxnSpPr>
              <a:cxnSpLocks/>
              <a:stCxn id="201" idx="5"/>
            </p:cNvCxnSpPr>
            <p:nvPr/>
          </p:nvCxnSpPr>
          <p:spPr>
            <a:xfrm>
              <a:off x="9043753" y="2143157"/>
              <a:ext cx="249826" cy="292579"/>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408B780E-C927-4464-BDDB-6B20A0D0D102}"/>
                </a:ext>
              </a:extLst>
            </p:cNvPr>
            <p:cNvCxnSpPr>
              <a:cxnSpLocks/>
              <a:endCxn id="216" idx="4"/>
            </p:cNvCxnSpPr>
            <p:nvPr/>
          </p:nvCxnSpPr>
          <p:spPr>
            <a:xfrm flipV="1">
              <a:off x="8938522" y="2532447"/>
              <a:ext cx="16457" cy="479066"/>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8CD09A1F-C15F-414F-9F85-F25A00245F0C}"/>
                </a:ext>
              </a:extLst>
            </p:cNvPr>
            <p:cNvSpPr/>
            <p:nvPr/>
          </p:nvSpPr>
          <p:spPr>
            <a:xfrm>
              <a:off x="355265" y="1874769"/>
              <a:ext cx="143328" cy="1433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cxnSp>
          <p:nvCxnSpPr>
            <p:cNvPr id="196" name="Straight Connector 195">
              <a:extLst>
                <a:ext uri="{FF2B5EF4-FFF2-40B4-BE49-F238E27FC236}">
                  <a16:creationId xmlns:a16="http://schemas.microsoft.com/office/drawing/2014/main" id="{870CAAA2-1308-4F91-A7AE-7E902A0475AB}"/>
                </a:ext>
              </a:extLst>
            </p:cNvPr>
            <p:cNvCxnSpPr>
              <a:cxnSpLocks/>
              <a:endCxn id="37" idx="4"/>
            </p:cNvCxnSpPr>
            <p:nvPr/>
          </p:nvCxnSpPr>
          <p:spPr>
            <a:xfrm flipV="1">
              <a:off x="294561" y="2018097"/>
              <a:ext cx="132368" cy="345939"/>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1" name="Oval 200">
              <a:extLst>
                <a:ext uri="{FF2B5EF4-FFF2-40B4-BE49-F238E27FC236}">
                  <a16:creationId xmlns:a16="http://schemas.microsoft.com/office/drawing/2014/main" id="{F1AE0344-0EEF-4D1D-8358-4010DA0E2852}"/>
                </a:ext>
              </a:extLst>
            </p:cNvPr>
            <p:cNvSpPr/>
            <p:nvPr/>
          </p:nvSpPr>
          <p:spPr>
            <a:xfrm>
              <a:off x="8921415" y="2020819"/>
              <a:ext cx="143328" cy="1433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16" name="Oval 215">
              <a:extLst>
                <a:ext uri="{FF2B5EF4-FFF2-40B4-BE49-F238E27FC236}">
                  <a16:creationId xmlns:a16="http://schemas.microsoft.com/office/drawing/2014/main" id="{4239D1BD-474C-4B72-B00A-8F5E9A66D1FB}"/>
                </a:ext>
              </a:extLst>
            </p:cNvPr>
            <p:cNvSpPr/>
            <p:nvPr/>
          </p:nvSpPr>
          <p:spPr>
            <a:xfrm>
              <a:off x="8883315" y="2389119"/>
              <a:ext cx="143328" cy="1433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cxnSp>
          <p:nvCxnSpPr>
            <p:cNvPr id="222" name="Straight Connector 221">
              <a:extLst>
                <a:ext uri="{FF2B5EF4-FFF2-40B4-BE49-F238E27FC236}">
                  <a16:creationId xmlns:a16="http://schemas.microsoft.com/office/drawing/2014/main" id="{95228E00-4EC6-47A1-B09C-29FE9105417A}"/>
                </a:ext>
              </a:extLst>
            </p:cNvPr>
            <p:cNvCxnSpPr>
              <a:cxnSpLocks/>
              <a:stCxn id="216" idx="6"/>
            </p:cNvCxnSpPr>
            <p:nvPr/>
          </p:nvCxnSpPr>
          <p:spPr>
            <a:xfrm flipV="1">
              <a:off x="9026643" y="2447380"/>
              <a:ext cx="266936" cy="13403"/>
            </a:xfrm>
            <a:prstGeom prst="line">
              <a:avLst/>
            </a:prstGeom>
            <a:ln w="6350" cap="rnd">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077A6BBB-D287-47CC-BD2E-05CA72C9EFF5}"/>
              </a:ext>
            </a:extLst>
          </p:cNvPr>
          <p:cNvSpPr/>
          <p:nvPr/>
        </p:nvSpPr>
        <p:spPr>
          <a:xfrm>
            <a:off x="1880690" y="2650443"/>
            <a:ext cx="165398" cy="169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23" name="Oval 222">
            <a:extLst>
              <a:ext uri="{FF2B5EF4-FFF2-40B4-BE49-F238E27FC236}">
                <a16:creationId xmlns:a16="http://schemas.microsoft.com/office/drawing/2014/main" id="{3438C65D-9394-4B01-8668-8581DFF21713}"/>
              </a:ext>
            </a:extLst>
          </p:cNvPr>
          <p:cNvSpPr/>
          <p:nvPr/>
        </p:nvSpPr>
        <p:spPr>
          <a:xfrm>
            <a:off x="1856969" y="3324015"/>
            <a:ext cx="113344" cy="1162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24" name="Oval 223">
            <a:extLst>
              <a:ext uri="{FF2B5EF4-FFF2-40B4-BE49-F238E27FC236}">
                <a16:creationId xmlns:a16="http://schemas.microsoft.com/office/drawing/2014/main" id="{5DFBE019-4559-4DF8-BBB7-D0A177F8027A}"/>
              </a:ext>
            </a:extLst>
          </p:cNvPr>
          <p:cNvSpPr/>
          <p:nvPr/>
        </p:nvSpPr>
        <p:spPr>
          <a:xfrm>
            <a:off x="2260221" y="2118341"/>
            <a:ext cx="113344" cy="1162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25" name="Oval 224">
            <a:extLst>
              <a:ext uri="{FF2B5EF4-FFF2-40B4-BE49-F238E27FC236}">
                <a16:creationId xmlns:a16="http://schemas.microsoft.com/office/drawing/2014/main" id="{96C3140E-A85C-4662-9219-AE7723187C6D}"/>
              </a:ext>
            </a:extLst>
          </p:cNvPr>
          <p:cNvSpPr/>
          <p:nvPr/>
        </p:nvSpPr>
        <p:spPr>
          <a:xfrm>
            <a:off x="3241212" y="3229939"/>
            <a:ext cx="108248" cy="1082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26" name="Oval 225">
            <a:extLst>
              <a:ext uri="{FF2B5EF4-FFF2-40B4-BE49-F238E27FC236}">
                <a16:creationId xmlns:a16="http://schemas.microsoft.com/office/drawing/2014/main" id="{E7204621-F6DB-4395-93A0-BD6C13FD72ED}"/>
              </a:ext>
            </a:extLst>
          </p:cNvPr>
          <p:cNvSpPr/>
          <p:nvPr/>
        </p:nvSpPr>
        <p:spPr>
          <a:xfrm>
            <a:off x="4222398" y="4110686"/>
            <a:ext cx="143624" cy="1417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27" name="Oval 226">
            <a:extLst>
              <a:ext uri="{FF2B5EF4-FFF2-40B4-BE49-F238E27FC236}">
                <a16:creationId xmlns:a16="http://schemas.microsoft.com/office/drawing/2014/main" id="{82388322-1ED0-4AAA-9B0E-74CD36D2A767}"/>
              </a:ext>
            </a:extLst>
          </p:cNvPr>
          <p:cNvSpPr/>
          <p:nvPr/>
        </p:nvSpPr>
        <p:spPr>
          <a:xfrm>
            <a:off x="4524772" y="3669444"/>
            <a:ext cx="168520" cy="1686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30" name="Oval 229">
            <a:extLst>
              <a:ext uri="{FF2B5EF4-FFF2-40B4-BE49-F238E27FC236}">
                <a16:creationId xmlns:a16="http://schemas.microsoft.com/office/drawing/2014/main" id="{38977404-E6E5-4F03-9FB4-A3F6072ACEC7}"/>
              </a:ext>
            </a:extLst>
          </p:cNvPr>
          <p:cNvSpPr/>
          <p:nvPr/>
        </p:nvSpPr>
        <p:spPr>
          <a:xfrm>
            <a:off x="7223163" y="4149722"/>
            <a:ext cx="113344" cy="1162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31" name="Oval 230">
            <a:extLst>
              <a:ext uri="{FF2B5EF4-FFF2-40B4-BE49-F238E27FC236}">
                <a16:creationId xmlns:a16="http://schemas.microsoft.com/office/drawing/2014/main" id="{5B0B0A73-82CE-4661-ABFF-7CD3A4752EDF}"/>
              </a:ext>
            </a:extLst>
          </p:cNvPr>
          <p:cNvSpPr/>
          <p:nvPr/>
        </p:nvSpPr>
        <p:spPr>
          <a:xfrm>
            <a:off x="6697545" y="3323227"/>
            <a:ext cx="113344" cy="1162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32" name="Oval 231">
            <a:extLst>
              <a:ext uri="{FF2B5EF4-FFF2-40B4-BE49-F238E27FC236}">
                <a16:creationId xmlns:a16="http://schemas.microsoft.com/office/drawing/2014/main" id="{3F7C5ACB-CA9C-4096-8C17-CBEE3400E685}"/>
              </a:ext>
            </a:extLst>
          </p:cNvPr>
          <p:cNvSpPr/>
          <p:nvPr/>
        </p:nvSpPr>
        <p:spPr>
          <a:xfrm>
            <a:off x="7875046" y="2939724"/>
            <a:ext cx="150698" cy="1546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33" name="Oval 232">
            <a:extLst>
              <a:ext uri="{FF2B5EF4-FFF2-40B4-BE49-F238E27FC236}">
                <a16:creationId xmlns:a16="http://schemas.microsoft.com/office/drawing/2014/main" id="{E220E6E4-81F5-442D-AEF7-CC83D0E9402F}"/>
              </a:ext>
            </a:extLst>
          </p:cNvPr>
          <p:cNvSpPr/>
          <p:nvPr/>
        </p:nvSpPr>
        <p:spPr>
          <a:xfrm>
            <a:off x="7550313" y="3668745"/>
            <a:ext cx="118534" cy="1216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66" name="TextBox 265">
            <a:extLst>
              <a:ext uri="{FF2B5EF4-FFF2-40B4-BE49-F238E27FC236}">
                <a16:creationId xmlns:a16="http://schemas.microsoft.com/office/drawing/2014/main" id="{1EF3330B-AE0F-4580-92AE-97BCBB1B660C}"/>
              </a:ext>
            </a:extLst>
          </p:cNvPr>
          <p:cNvSpPr txBox="1"/>
          <p:nvPr/>
        </p:nvSpPr>
        <p:spPr>
          <a:xfrm>
            <a:off x="3729785" y="3053705"/>
            <a:ext cx="1684430" cy="621362"/>
          </a:xfrm>
          <a:prstGeom prst="rect">
            <a:avLst/>
          </a:prstGeom>
          <a:noFill/>
        </p:spPr>
        <p:txBody>
          <a:bodyPr wrap="square" lIns="0" tIns="0" rIns="0" bIns="0" rtlCol="0" anchor="ctr" anchorCtr="0">
            <a:noAutofit/>
          </a:bodyPr>
          <a:lstStyle/>
          <a:p>
            <a:pPr algn="ctr"/>
            <a:r>
              <a:rPr lang="en-US" sz="1000" b="1" dirty="0">
                <a:solidFill>
                  <a:schemeClr val="accent5"/>
                </a:solidFill>
                <a:highlight>
                  <a:srgbClr val="FFFFFF"/>
                </a:highlight>
                <a:latin typeface="CiscoSansTT" panose="020B0503020201020303" pitchFamily="34" charset="0"/>
                <a:cs typeface="CiscoSansTT" panose="020B0503020201020303" pitchFamily="34" charset="0"/>
              </a:rPr>
              <a:t>Product engineers focus on a single component, </a:t>
            </a:r>
            <a:br>
              <a:rPr lang="en-US" sz="1000" b="1" dirty="0">
                <a:solidFill>
                  <a:schemeClr val="accent5"/>
                </a:solidFill>
                <a:highlight>
                  <a:srgbClr val="FFFFFF"/>
                </a:highlight>
                <a:latin typeface="CiscoSansTT" panose="020B0503020201020303" pitchFamily="34" charset="0"/>
                <a:cs typeface="CiscoSansTT" panose="020B0503020201020303" pitchFamily="34" charset="0"/>
              </a:rPr>
            </a:br>
            <a:r>
              <a:rPr lang="en-US" sz="1000" b="1" dirty="0">
                <a:solidFill>
                  <a:schemeClr val="accent5"/>
                </a:solidFill>
                <a:highlight>
                  <a:srgbClr val="FFFFFF"/>
                </a:highlight>
                <a:latin typeface="CiscoSansTT" panose="020B0503020201020303" pitchFamily="34" charset="0"/>
                <a:cs typeface="CiscoSansTT" panose="020B0503020201020303" pitchFamily="34" charset="0"/>
              </a:rPr>
              <a:t>not the solution big picture</a:t>
            </a:r>
          </a:p>
        </p:txBody>
      </p:sp>
      <p:sp>
        <p:nvSpPr>
          <p:cNvPr id="267" name="TextBox 266">
            <a:extLst>
              <a:ext uri="{FF2B5EF4-FFF2-40B4-BE49-F238E27FC236}">
                <a16:creationId xmlns:a16="http://schemas.microsoft.com/office/drawing/2014/main" id="{3CEF223B-56CF-48F9-A1DC-C05240D87AC7}"/>
              </a:ext>
            </a:extLst>
          </p:cNvPr>
          <p:cNvSpPr txBox="1"/>
          <p:nvPr/>
        </p:nvSpPr>
        <p:spPr>
          <a:xfrm>
            <a:off x="7002092" y="1748790"/>
            <a:ext cx="1476369" cy="816648"/>
          </a:xfrm>
          <a:prstGeom prst="rect">
            <a:avLst/>
          </a:prstGeom>
          <a:noFill/>
        </p:spPr>
        <p:txBody>
          <a:bodyPr wrap="square" lIns="0" tIns="0" rIns="0" bIns="0" rtlCol="0" anchor="ctr" anchorCtr="0">
            <a:noAutofit/>
          </a:bodyPr>
          <a:lstStyle/>
          <a:p>
            <a:pPr algn="ctr"/>
            <a:r>
              <a:rPr lang="en-US" sz="1000" b="1" dirty="0">
                <a:solidFill>
                  <a:schemeClr val="accent5"/>
                </a:solidFill>
                <a:highlight>
                  <a:srgbClr val="FFFFFF"/>
                </a:highlight>
                <a:latin typeface="CiscoSansTT" panose="020B0503020201020303" pitchFamily="34" charset="0"/>
                <a:cs typeface="CiscoSansTT" panose="020B0503020201020303" pitchFamily="34" charset="0"/>
              </a:rPr>
              <a:t>No single product support team </a:t>
            </a:r>
            <a:br>
              <a:rPr lang="en-US" sz="1000" b="1" dirty="0">
                <a:solidFill>
                  <a:schemeClr val="accent5"/>
                </a:solidFill>
                <a:highlight>
                  <a:srgbClr val="FFFFFF"/>
                </a:highlight>
                <a:latin typeface="CiscoSansTT" panose="020B0503020201020303" pitchFamily="34" charset="0"/>
                <a:cs typeface="CiscoSansTT" panose="020B0503020201020303" pitchFamily="34" charset="0"/>
              </a:rPr>
            </a:br>
            <a:r>
              <a:rPr lang="en-US" sz="1000" b="1" dirty="0">
                <a:solidFill>
                  <a:schemeClr val="accent5"/>
                </a:solidFill>
                <a:highlight>
                  <a:srgbClr val="FFFFFF"/>
                </a:highlight>
                <a:latin typeface="CiscoSansTT" panose="020B0503020201020303" pitchFamily="34" charset="0"/>
                <a:cs typeface="CiscoSansTT" panose="020B0503020201020303" pitchFamily="34" charset="0"/>
              </a:rPr>
              <a:t>is accountable for managing multivendor, multiproduct issues</a:t>
            </a:r>
          </a:p>
        </p:txBody>
      </p:sp>
      <p:sp>
        <p:nvSpPr>
          <p:cNvPr id="268" name="TextBox 267">
            <a:extLst>
              <a:ext uri="{FF2B5EF4-FFF2-40B4-BE49-F238E27FC236}">
                <a16:creationId xmlns:a16="http://schemas.microsoft.com/office/drawing/2014/main" id="{45ED81DD-5F89-4C3D-B802-F69545C73B45}"/>
              </a:ext>
            </a:extLst>
          </p:cNvPr>
          <p:cNvSpPr txBox="1"/>
          <p:nvPr/>
        </p:nvSpPr>
        <p:spPr>
          <a:xfrm>
            <a:off x="556851" y="1899793"/>
            <a:ext cx="1772740" cy="514642"/>
          </a:xfrm>
          <a:prstGeom prst="rect">
            <a:avLst/>
          </a:prstGeom>
          <a:noFill/>
        </p:spPr>
        <p:txBody>
          <a:bodyPr wrap="square" lIns="0" tIns="0" rIns="0" bIns="0" rtlCol="0" anchor="ctr" anchorCtr="0">
            <a:noAutofit/>
          </a:bodyPr>
          <a:lstStyle/>
          <a:p>
            <a:pPr algn="ctr"/>
            <a:r>
              <a:rPr lang="en-US" sz="1000" b="1" dirty="0">
                <a:solidFill>
                  <a:schemeClr val="accent5"/>
                </a:solidFill>
                <a:highlight>
                  <a:srgbClr val="FFFFFF"/>
                </a:highlight>
                <a:latin typeface="CiscoSansTT" panose="020B0503020201020303" pitchFamily="34" charset="0"/>
                <a:cs typeface="CiscoSansTT" panose="020B0503020201020303" pitchFamily="34" charset="0"/>
              </a:rPr>
              <a:t>Which technology </a:t>
            </a:r>
            <a:br>
              <a:rPr lang="en-US" sz="1000" b="1" dirty="0">
                <a:solidFill>
                  <a:schemeClr val="accent5"/>
                </a:solidFill>
                <a:highlight>
                  <a:srgbClr val="FFFFFF"/>
                </a:highlight>
                <a:latin typeface="CiscoSansTT" panose="020B0503020201020303" pitchFamily="34" charset="0"/>
                <a:cs typeface="CiscoSansTT" panose="020B0503020201020303" pitchFamily="34" charset="0"/>
              </a:rPr>
            </a:br>
            <a:r>
              <a:rPr lang="en-US" sz="1000" b="1" dirty="0">
                <a:solidFill>
                  <a:schemeClr val="accent5"/>
                </a:solidFill>
                <a:highlight>
                  <a:srgbClr val="FFFFFF"/>
                </a:highlight>
                <a:latin typeface="CiscoSansTT" panose="020B0503020201020303" pitchFamily="34" charset="0"/>
                <a:cs typeface="CiscoSansTT" panose="020B0503020201020303" pitchFamily="34" charset="0"/>
              </a:rPr>
              <a:t>provider do </a:t>
            </a:r>
            <a:br>
              <a:rPr lang="en-US" sz="1000" b="1" dirty="0">
                <a:solidFill>
                  <a:schemeClr val="accent5"/>
                </a:solidFill>
                <a:highlight>
                  <a:srgbClr val="FFFFFF"/>
                </a:highlight>
                <a:latin typeface="CiscoSansTT" panose="020B0503020201020303" pitchFamily="34" charset="0"/>
                <a:cs typeface="CiscoSansTT" panose="020B0503020201020303" pitchFamily="34" charset="0"/>
              </a:rPr>
            </a:br>
            <a:r>
              <a:rPr lang="en-US" sz="1000" b="1" dirty="0">
                <a:solidFill>
                  <a:schemeClr val="accent5"/>
                </a:solidFill>
                <a:highlight>
                  <a:srgbClr val="FFFFFF"/>
                </a:highlight>
                <a:latin typeface="CiscoSansTT" panose="020B0503020201020303" pitchFamily="34" charset="0"/>
                <a:cs typeface="CiscoSansTT" panose="020B0503020201020303" pitchFamily="34" charset="0"/>
              </a:rPr>
              <a:t>you call first? </a:t>
            </a:r>
          </a:p>
        </p:txBody>
      </p:sp>
      <p:sp>
        <p:nvSpPr>
          <p:cNvPr id="3" name="Title 2">
            <a:extLst>
              <a:ext uri="{FF2B5EF4-FFF2-40B4-BE49-F238E27FC236}">
                <a16:creationId xmlns:a16="http://schemas.microsoft.com/office/drawing/2014/main" id="{26065319-2291-40FE-8EB6-E773A63C8AAC}"/>
              </a:ext>
            </a:extLst>
          </p:cNvPr>
          <p:cNvSpPr>
            <a:spLocks noGrp="1"/>
          </p:cNvSpPr>
          <p:nvPr>
            <p:ph type="title"/>
          </p:nvPr>
        </p:nvSpPr>
        <p:spPr>
          <a:xfrm>
            <a:off x="539750" y="531812"/>
            <a:ext cx="8064500" cy="912975"/>
          </a:xfrm>
        </p:spPr>
        <p:txBody>
          <a:bodyPr/>
          <a:lstStyle/>
          <a:p>
            <a:pPr algn="ctr"/>
            <a:r>
              <a:rPr lang="en-GB" dirty="0"/>
              <a:t>How much time do you have </a:t>
            </a:r>
            <a:br>
              <a:rPr lang="en-GB" dirty="0"/>
            </a:br>
            <a:r>
              <a:rPr lang="en-GB" dirty="0"/>
              <a:t>to manage technical issues? </a:t>
            </a:r>
            <a:endParaRPr lang="en-US" dirty="0"/>
          </a:p>
        </p:txBody>
      </p:sp>
      <p:sp>
        <p:nvSpPr>
          <p:cNvPr id="164" name="Google Shape;11;p1">
            <a:extLst>
              <a:ext uri="{FF2B5EF4-FFF2-40B4-BE49-F238E27FC236}">
                <a16:creationId xmlns:a16="http://schemas.microsoft.com/office/drawing/2014/main" id="{6A4D94AE-CDE4-44FA-9ACE-BBAA1D5B7DF5}"/>
              </a:ext>
            </a:extLst>
          </p:cNvPr>
          <p:cNvSpPr/>
          <p:nvPr/>
        </p:nvSpPr>
        <p:spPr>
          <a:xfrm>
            <a:off x="477680" y="4743461"/>
            <a:ext cx="3401100" cy="154500"/>
          </a:xfrm>
          <a:prstGeom prst="rect">
            <a:avLst/>
          </a:prstGeom>
          <a:noFill/>
          <a:ln>
            <a:noFill/>
          </a:ln>
        </p:spPr>
        <p:txBody>
          <a:bodyPr spcFirstLastPara="1" wrap="square" lIns="61575" tIns="30775" rIns="61575" bIns="30775" anchor="b" anchorCtr="0">
            <a:noAutofit/>
          </a:bodyPr>
          <a:lstStyle/>
          <a:p>
            <a:pPr marL="0" marR="0" lvl="0" indent="0" algn="l" rtl="0">
              <a:spcBef>
                <a:spcPts val="0"/>
              </a:spcBef>
              <a:spcAft>
                <a:spcPts val="0"/>
              </a:spcAft>
              <a:buNone/>
            </a:pPr>
            <a:r>
              <a:rPr lang="en-US" sz="600" b="0" i="0" dirty="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rPr>
              <a:t>© 2020  Cisco and/or its affiliates. All rights reserved. Cisco Confidential</a:t>
            </a:r>
            <a:endParaRPr sz="600" b="0" i="0" dirty="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sp>
        <p:nvSpPr>
          <p:cNvPr id="17" name="Freeform: Shape 16">
            <a:extLst>
              <a:ext uri="{FF2B5EF4-FFF2-40B4-BE49-F238E27FC236}">
                <a16:creationId xmlns:a16="http://schemas.microsoft.com/office/drawing/2014/main" id="{B2466261-AABC-46CB-94EF-0FA12A8C3314}"/>
              </a:ext>
            </a:extLst>
          </p:cNvPr>
          <p:cNvSpPr/>
          <p:nvPr/>
        </p:nvSpPr>
        <p:spPr>
          <a:xfrm>
            <a:off x="1063650" y="2569805"/>
            <a:ext cx="909670" cy="661437"/>
          </a:xfrm>
          <a:custGeom>
            <a:avLst/>
            <a:gdLst>
              <a:gd name="connsiteX0" fmla="*/ 147637 w 309562"/>
              <a:gd name="connsiteY0" fmla="*/ 0 h 490537"/>
              <a:gd name="connsiteX1" fmla="*/ 309562 w 309562"/>
              <a:gd name="connsiteY1" fmla="*/ 338137 h 490537"/>
              <a:gd name="connsiteX2" fmla="*/ 0 w 309562"/>
              <a:gd name="connsiteY2" fmla="*/ 490537 h 490537"/>
              <a:gd name="connsiteX3" fmla="*/ 147637 w 309562"/>
              <a:gd name="connsiteY3" fmla="*/ 0 h 490537"/>
              <a:gd name="connsiteX0" fmla="*/ 23812 w 309562"/>
              <a:gd name="connsiteY0" fmla="*/ 0 h 619124"/>
              <a:gd name="connsiteX1" fmla="*/ 309562 w 309562"/>
              <a:gd name="connsiteY1" fmla="*/ 466724 h 619124"/>
              <a:gd name="connsiteX2" fmla="*/ 0 w 309562"/>
              <a:gd name="connsiteY2" fmla="*/ 619124 h 619124"/>
              <a:gd name="connsiteX3" fmla="*/ 23812 w 309562"/>
              <a:gd name="connsiteY3" fmla="*/ 0 h 619124"/>
              <a:gd name="connsiteX0" fmla="*/ 128587 w 309562"/>
              <a:gd name="connsiteY0" fmla="*/ 0 h 509587"/>
              <a:gd name="connsiteX1" fmla="*/ 309562 w 309562"/>
              <a:gd name="connsiteY1" fmla="*/ 357187 h 509587"/>
              <a:gd name="connsiteX2" fmla="*/ 0 w 309562"/>
              <a:gd name="connsiteY2" fmla="*/ 509587 h 509587"/>
              <a:gd name="connsiteX3" fmla="*/ 128587 w 309562"/>
              <a:gd name="connsiteY3" fmla="*/ 0 h 509587"/>
              <a:gd name="connsiteX0" fmla="*/ 71437 w 252412"/>
              <a:gd name="connsiteY0" fmla="*/ 0 h 466725"/>
              <a:gd name="connsiteX1" fmla="*/ 252412 w 252412"/>
              <a:gd name="connsiteY1" fmla="*/ 357187 h 466725"/>
              <a:gd name="connsiteX2" fmla="*/ 0 w 252412"/>
              <a:gd name="connsiteY2" fmla="*/ 466725 h 466725"/>
              <a:gd name="connsiteX3" fmla="*/ 71437 w 252412"/>
              <a:gd name="connsiteY3" fmla="*/ 0 h 466725"/>
              <a:gd name="connsiteX0" fmla="*/ 14287 w 252412"/>
              <a:gd name="connsiteY0" fmla="*/ 0 h 447675"/>
              <a:gd name="connsiteX1" fmla="*/ 252412 w 252412"/>
              <a:gd name="connsiteY1" fmla="*/ 338137 h 447675"/>
              <a:gd name="connsiteX2" fmla="*/ 0 w 252412"/>
              <a:gd name="connsiteY2" fmla="*/ 447675 h 447675"/>
              <a:gd name="connsiteX3" fmla="*/ 14287 w 252412"/>
              <a:gd name="connsiteY3" fmla="*/ 0 h 447675"/>
              <a:gd name="connsiteX0" fmla="*/ 95250 w 333375"/>
              <a:gd name="connsiteY0" fmla="*/ 0 h 581025"/>
              <a:gd name="connsiteX1" fmla="*/ 333375 w 333375"/>
              <a:gd name="connsiteY1" fmla="*/ 338137 h 581025"/>
              <a:gd name="connsiteX2" fmla="*/ 0 w 333375"/>
              <a:gd name="connsiteY2" fmla="*/ 581025 h 581025"/>
              <a:gd name="connsiteX3" fmla="*/ 95250 w 333375"/>
              <a:gd name="connsiteY3" fmla="*/ 0 h 581025"/>
              <a:gd name="connsiteX0" fmla="*/ 4763 w 333375"/>
              <a:gd name="connsiteY0" fmla="*/ 0 h 638175"/>
              <a:gd name="connsiteX1" fmla="*/ 333375 w 333375"/>
              <a:gd name="connsiteY1" fmla="*/ 395287 h 638175"/>
              <a:gd name="connsiteX2" fmla="*/ 0 w 333375"/>
              <a:gd name="connsiteY2" fmla="*/ 638175 h 638175"/>
              <a:gd name="connsiteX3" fmla="*/ 4763 w 333375"/>
              <a:gd name="connsiteY3" fmla="*/ 0 h 638175"/>
              <a:gd name="connsiteX0" fmla="*/ 211 w 338348"/>
              <a:gd name="connsiteY0" fmla="*/ 0 h 614362"/>
              <a:gd name="connsiteX1" fmla="*/ 338348 w 338348"/>
              <a:gd name="connsiteY1" fmla="*/ 371474 h 614362"/>
              <a:gd name="connsiteX2" fmla="*/ 4973 w 338348"/>
              <a:gd name="connsiteY2" fmla="*/ 614362 h 614362"/>
              <a:gd name="connsiteX3" fmla="*/ 211 w 338348"/>
              <a:gd name="connsiteY3" fmla="*/ 0 h 614362"/>
              <a:gd name="connsiteX0" fmla="*/ 3 w 819185"/>
              <a:gd name="connsiteY0" fmla="*/ 242273 h 303752"/>
              <a:gd name="connsiteX1" fmla="*/ 819185 w 819185"/>
              <a:gd name="connsiteY1" fmla="*/ 0 h 303752"/>
              <a:gd name="connsiteX2" fmla="*/ 485810 w 819185"/>
              <a:gd name="connsiteY2" fmla="*/ 242888 h 303752"/>
              <a:gd name="connsiteX3" fmla="*/ 3 w 819185"/>
              <a:gd name="connsiteY3" fmla="*/ 242273 h 303752"/>
              <a:gd name="connsiteX0" fmla="*/ 3 w 819185"/>
              <a:gd name="connsiteY0" fmla="*/ 242273 h 603672"/>
              <a:gd name="connsiteX1" fmla="*/ 819185 w 819185"/>
              <a:gd name="connsiteY1" fmla="*/ 0 h 603672"/>
              <a:gd name="connsiteX2" fmla="*/ 498251 w 819185"/>
              <a:gd name="connsiteY2" fmla="*/ 603672 h 603672"/>
              <a:gd name="connsiteX3" fmla="*/ 3 w 819185"/>
              <a:gd name="connsiteY3" fmla="*/ 242273 h 603672"/>
              <a:gd name="connsiteX0" fmla="*/ 4 w 819186"/>
              <a:gd name="connsiteY0" fmla="*/ 242273 h 603672"/>
              <a:gd name="connsiteX1" fmla="*/ 819186 w 819186"/>
              <a:gd name="connsiteY1" fmla="*/ 0 h 603672"/>
              <a:gd name="connsiteX2" fmla="*/ 498252 w 819186"/>
              <a:gd name="connsiteY2" fmla="*/ 603672 h 603672"/>
              <a:gd name="connsiteX3" fmla="*/ 4 w 819186"/>
              <a:gd name="connsiteY3" fmla="*/ 242273 h 603672"/>
              <a:gd name="connsiteX0" fmla="*/ 0 w 819182"/>
              <a:gd name="connsiteY0" fmla="*/ 242273 h 603672"/>
              <a:gd name="connsiteX1" fmla="*/ 819182 w 819182"/>
              <a:gd name="connsiteY1" fmla="*/ 0 h 603672"/>
              <a:gd name="connsiteX2" fmla="*/ 498248 w 819182"/>
              <a:gd name="connsiteY2" fmla="*/ 603672 h 603672"/>
              <a:gd name="connsiteX3" fmla="*/ 0 w 819182"/>
              <a:gd name="connsiteY3" fmla="*/ 242273 h 603672"/>
              <a:gd name="connsiteX0" fmla="*/ 0 w 909670"/>
              <a:gd name="connsiteY0" fmla="*/ 0 h 761449"/>
              <a:gd name="connsiteX1" fmla="*/ 909670 w 909670"/>
              <a:gd name="connsiteY1" fmla="*/ 157777 h 761449"/>
              <a:gd name="connsiteX2" fmla="*/ 588736 w 909670"/>
              <a:gd name="connsiteY2" fmla="*/ 761449 h 761449"/>
              <a:gd name="connsiteX3" fmla="*/ 0 w 909670"/>
              <a:gd name="connsiteY3" fmla="*/ 0 h 761449"/>
              <a:gd name="connsiteX0" fmla="*/ 0 w 909670"/>
              <a:gd name="connsiteY0" fmla="*/ 0 h 661437"/>
              <a:gd name="connsiteX1" fmla="*/ 909670 w 909670"/>
              <a:gd name="connsiteY1" fmla="*/ 157777 h 661437"/>
              <a:gd name="connsiteX2" fmla="*/ 174398 w 909670"/>
              <a:gd name="connsiteY2" fmla="*/ 661437 h 661437"/>
              <a:gd name="connsiteX3" fmla="*/ 0 w 909670"/>
              <a:gd name="connsiteY3" fmla="*/ 0 h 661437"/>
            </a:gdLst>
            <a:ahLst/>
            <a:cxnLst>
              <a:cxn ang="0">
                <a:pos x="connsiteX0" y="connsiteY0"/>
              </a:cxn>
              <a:cxn ang="0">
                <a:pos x="connsiteX1" y="connsiteY1"/>
              </a:cxn>
              <a:cxn ang="0">
                <a:pos x="connsiteX2" y="connsiteY2"/>
              </a:cxn>
              <a:cxn ang="0">
                <a:pos x="connsiteX3" y="connsiteY3"/>
              </a:cxn>
            </a:cxnLst>
            <a:rect l="l" t="t" r="r" b="b"/>
            <a:pathLst>
              <a:path w="909670" h="661437">
                <a:moveTo>
                  <a:pt x="0" y="0"/>
                </a:moveTo>
                <a:lnTo>
                  <a:pt x="909670" y="157777"/>
                </a:lnTo>
                <a:lnTo>
                  <a:pt x="174398" y="661437"/>
                </a:lnTo>
                <a:cubicBezTo>
                  <a:pt x="105488" y="510916"/>
                  <a:pt x="102086" y="63435"/>
                  <a:pt x="0" y="0"/>
                </a:cubicBezTo>
                <a:close/>
              </a:path>
            </a:pathLst>
          </a:custGeom>
          <a:solidFill>
            <a:schemeClr val="bg1">
              <a:lumMod val="8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19" name="Freeform: Shape 18">
            <a:extLst>
              <a:ext uri="{FF2B5EF4-FFF2-40B4-BE49-F238E27FC236}">
                <a16:creationId xmlns:a16="http://schemas.microsoft.com/office/drawing/2014/main" id="{C65C8F8C-3732-4030-947A-560271948DA1}"/>
              </a:ext>
            </a:extLst>
          </p:cNvPr>
          <p:cNvSpPr/>
          <p:nvPr/>
        </p:nvSpPr>
        <p:spPr>
          <a:xfrm>
            <a:off x="1111197" y="3375866"/>
            <a:ext cx="795070" cy="846964"/>
          </a:xfrm>
          <a:custGeom>
            <a:avLst/>
            <a:gdLst>
              <a:gd name="connsiteX0" fmla="*/ 0 w 733425"/>
              <a:gd name="connsiteY0" fmla="*/ 0 h 585787"/>
              <a:gd name="connsiteX1" fmla="*/ 733425 w 733425"/>
              <a:gd name="connsiteY1" fmla="*/ 133350 h 585787"/>
              <a:gd name="connsiteX2" fmla="*/ 180975 w 733425"/>
              <a:gd name="connsiteY2" fmla="*/ 585787 h 585787"/>
              <a:gd name="connsiteX3" fmla="*/ 0 w 733425"/>
              <a:gd name="connsiteY3" fmla="*/ 0 h 585787"/>
              <a:gd name="connsiteX0" fmla="*/ 0 w 733425"/>
              <a:gd name="connsiteY0" fmla="*/ 0 h 980314"/>
              <a:gd name="connsiteX1" fmla="*/ 733425 w 733425"/>
              <a:gd name="connsiteY1" fmla="*/ 133350 h 980314"/>
              <a:gd name="connsiteX2" fmla="*/ 189194 w 733425"/>
              <a:gd name="connsiteY2" fmla="*/ 980314 h 980314"/>
              <a:gd name="connsiteX3" fmla="*/ 0 w 733425"/>
              <a:gd name="connsiteY3" fmla="*/ 0 h 980314"/>
              <a:gd name="connsiteX0" fmla="*/ 0 w 795070"/>
              <a:gd name="connsiteY0" fmla="*/ 215971 h 846964"/>
              <a:gd name="connsiteX1" fmla="*/ 795070 w 795070"/>
              <a:gd name="connsiteY1" fmla="*/ 0 h 846964"/>
              <a:gd name="connsiteX2" fmla="*/ 250839 w 795070"/>
              <a:gd name="connsiteY2" fmla="*/ 846964 h 846964"/>
              <a:gd name="connsiteX3" fmla="*/ 0 w 795070"/>
              <a:gd name="connsiteY3" fmla="*/ 215971 h 846964"/>
            </a:gdLst>
            <a:ahLst/>
            <a:cxnLst>
              <a:cxn ang="0">
                <a:pos x="connsiteX0" y="connsiteY0"/>
              </a:cxn>
              <a:cxn ang="0">
                <a:pos x="connsiteX1" y="connsiteY1"/>
              </a:cxn>
              <a:cxn ang="0">
                <a:pos x="connsiteX2" y="connsiteY2"/>
              </a:cxn>
              <a:cxn ang="0">
                <a:pos x="connsiteX3" y="connsiteY3"/>
              </a:cxn>
            </a:cxnLst>
            <a:rect l="l" t="t" r="r" b="b"/>
            <a:pathLst>
              <a:path w="795070" h="846964">
                <a:moveTo>
                  <a:pt x="0" y="215971"/>
                </a:moveTo>
                <a:lnTo>
                  <a:pt x="795070" y="0"/>
                </a:lnTo>
                <a:lnTo>
                  <a:pt x="250839" y="846964"/>
                </a:lnTo>
                <a:lnTo>
                  <a:pt x="0" y="21597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0" name="Freeform: Shape 19">
            <a:extLst>
              <a:ext uri="{FF2B5EF4-FFF2-40B4-BE49-F238E27FC236}">
                <a16:creationId xmlns:a16="http://schemas.microsoft.com/office/drawing/2014/main" id="{C504E5D3-A6EE-4D92-966B-CC250B6AE5D9}"/>
              </a:ext>
            </a:extLst>
          </p:cNvPr>
          <p:cNvSpPr/>
          <p:nvPr/>
        </p:nvSpPr>
        <p:spPr>
          <a:xfrm>
            <a:off x="2149207" y="2156742"/>
            <a:ext cx="600075" cy="762001"/>
          </a:xfrm>
          <a:custGeom>
            <a:avLst/>
            <a:gdLst>
              <a:gd name="connsiteX0" fmla="*/ 47625 w 500063"/>
              <a:gd name="connsiteY0" fmla="*/ 0 h 566738"/>
              <a:gd name="connsiteX1" fmla="*/ 500063 w 500063"/>
              <a:gd name="connsiteY1" fmla="*/ 190500 h 566738"/>
              <a:gd name="connsiteX2" fmla="*/ 0 w 500063"/>
              <a:gd name="connsiteY2" fmla="*/ 566738 h 566738"/>
              <a:gd name="connsiteX3" fmla="*/ 47625 w 500063"/>
              <a:gd name="connsiteY3" fmla="*/ 0 h 566738"/>
              <a:gd name="connsiteX0" fmla="*/ 209550 w 500063"/>
              <a:gd name="connsiteY0" fmla="*/ 0 h 762001"/>
              <a:gd name="connsiteX1" fmla="*/ 500063 w 500063"/>
              <a:gd name="connsiteY1" fmla="*/ 385763 h 762001"/>
              <a:gd name="connsiteX2" fmla="*/ 0 w 500063"/>
              <a:gd name="connsiteY2" fmla="*/ 762001 h 762001"/>
              <a:gd name="connsiteX3" fmla="*/ 209550 w 500063"/>
              <a:gd name="connsiteY3" fmla="*/ 0 h 762001"/>
              <a:gd name="connsiteX0" fmla="*/ 209550 w 647700"/>
              <a:gd name="connsiteY0" fmla="*/ 0 h 762001"/>
              <a:gd name="connsiteX1" fmla="*/ 647700 w 647700"/>
              <a:gd name="connsiteY1" fmla="*/ 619125 h 762001"/>
              <a:gd name="connsiteX2" fmla="*/ 0 w 647700"/>
              <a:gd name="connsiteY2" fmla="*/ 762001 h 762001"/>
              <a:gd name="connsiteX3" fmla="*/ 209550 w 647700"/>
              <a:gd name="connsiteY3" fmla="*/ 0 h 762001"/>
              <a:gd name="connsiteX0" fmla="*/ 161925 w 600075"/>
              <a:gd name="connsiteY0" fmla="*/ 0 h 762001"/>
              <a:gd name="connsiteX1" fmla="*/ 600075 w 600075"/>
              <a:gd name="connsiteY1" fmla="*/ 619125 h 762001"/>
              <a:gd name="connsiteX2" fmla="*/ 0 w 600075"/>
              <a:gd name="connsiteY2" fmla="*/ 762001 h 762001"/>
              <a:gd name="connsiteX3" fmla="*/ 161925 w 600075"/>
              <a:gd name="connsiteY3" fmla="*/ 0 h 762001"/>
            </a:gdLst>
            <a:ahLst/>
            <a:cxnLst>
              <a:cxn ang="0">
                <a:pos x="connsiteX0" y="connsiteY0"/>
              </a:cxn>
              <a:cxn ang="0">
                <a:pos x="connsiteX1" y="connsiteY1"/>
              </a:cxn>
              <a:cxn ang="0">
                <a:pos x="connsiteX2" y="connsiteY2"/>
              </a:cxn>
              <a:cxn ang="0">
                <a:pos x="connsiteX3" y="connsiteY3"/>
              </a:cxn>
            </a:cxnLst>
            <a:rect l="l" t="t" r="r" b="b"/>
            <a:pathLst>
              <a:path w="600075" h="762001">
                <a:moveTo>
                  <a:pt x="161925" y="0"/>
                </a:moveTo>
                <a:lnTo>
                  <a:pt x="600075" y="619125"/>
                </a:lnTo>
                <a:lnTo>
                  <a:pt x="0" y="762001"/>
                </a:lnTo>
                <a:lnTo>
                  <a:pt x="161925"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2" name="Freeform: Shape 21">
            <a:extLst>
              <a:ext uri="{FF2B5EF4-FFF2-40B4-BE49-F238E27FC236}">
                <a16:creationId xmlns:a16="http://schemas.microsoft.com/office/drawing/2014/main" id="{49F74CDF-9656-4D8C-9DD2-110DF1FEE07B}"/>
              </a:ext>
            </a:extLst>
          </p:cNvPr>
          <p:cNvSpPr/>
          <p:nvPr/>
        </p:nvSpPr>
        <p:spPr>
          <a:xfrm>
            <a:off x="3785967" y="3903420"/>
            <a:ext cx="506761" cy="644496"/>
          </a:xfrm>
          <a:custGeom>
            <a:avLst/>
            <a:gdLst>
              <a:gd name="connsiteX0" fmla="*/ 0 w 600075"/>
              <a:gd name="connsiteY0" fmla="*/ 0 h 528638"/>
              <a:gd name="connsiteX1" fmla="*/ 600075 w 600075"/>
              <a:gd name="connsiteY1" fmla="*/ 133350 h 528638"/>
              <a:gd name="connsiteX2" fmla="*/ 423862 w 600075"/>
              <a:gd name="connsiteY2" fmla="*/ 528638 h 528638"/>
              <a:gd name="connsiteX3" fmla="*/ 0 w 600075"/>
              <a:gd name="connsiteY3" fmla="*/ 0 h 528638"/>
              <a:gd name="connsiteX0" fmla="*/ 0 w 376238"/>
              <a:gd name="connsiteY0" fmla="*/ 0 h 547688"/>
              <a:gd name="connsiteX1" fmla="*/ 376238 w 376238"/>
              <a:gd name="connsiteY1" fmla="*/ 152400 h 547688"/>
              <a:gd name="connsiteX2" fmla="*/ 200025 w 376238"/>
              <a:gd name="connsiteY2" fmla="*/ 547688 h 547688"/>
              <a:gd name="connsiteX3" fmla="*/ 0 w 376238"/>
              <a:gd name="connsiteY3" fmla="*/ 0 h 547688"/>
              <a:gd name="connsiteX0" fmla="*/ 0 w 447675"/>
              <a:gd name="connsiteY0" fmla="*/ 0 h 533401"/>
              <a:gd name="connsiteX1" fmla="*/ 447675 w 447675"/>
              <a:gd name="connsiteY1" fmla="*/ 138113 h 533401"/>
              <a:gd name="connsiteX2" fmla="*/ 271462 w 447675"/>
              <a:gd name="connsiteY2" fmla="*/ 533401 h 533401"/>
              <a:gd name="connsiteX3" fmla="*/ 0 w 447675"/>
              <a:gd name="connsiteY3" fmla="*/ 0 h 533401"/>
              <a:gd name="connsiteX0" fmla="*/ 0 w 447675"/>
              <a:gd name="connsiteY0" fmla="*/ 0 h 495301"/>
              <a:gd name="connsiteX1" fmla="*/ 447675 w 447675"/>
              <a:gd name="connsiteY1" fmla="*/ 138113 h 495301"/>
              <a:gd name="connsiteX2" fmla="*/ 233362 w 447675"/>
              <a:gd name="connsiteY2" fmla="*/ 495301 h 495301"/>
              <a:gd name="connsiteX3" fmla="*/ 0 w 447675"/>
              <a:gd name="connsiteY3" fmla="*/ 0 h 495301"/>
              <a:gd name="connsiteX0" fmla="*/ 167971 w 615646"/>
              <a:gd name="connsiteY0" fmla="*/ 0 h 531786"/>
              <a:gd name="connsiteX1" fmla="*/ 615646 w 615646"/>
              <a:gd name="connsiteY1" fmla="*/ 138113 h 531786"/>
              <a:gd name="connsiteX2" fmla="*/ 0 w 615646"/>
              <a:gd name="connsiteY2" fmla="*/ 531786 h 531786"/>
              <a:gd name="connsiteX3" fmla="*/ 167971 w 615646"/>
              <a:gd name="connsiteY3" fmla="*/ 0 h 531786"/>
              <a:gd name="connsiteX0" fmla="*/ 3789 w 615646"/>
              <a:gd name="connsiteY0" fmla="*/ 0 h 668604"/>
              <a:gd name="connsiteX1" fmla="*/ 615646 w 615646"/>
              <a:gd name="connsiteY1" fmla="*/ 274931 h 668604"/>
              <a:gd name="connsiteX2" fmla="*/ 0 w 615646"/>
              <a:gd name="connsiteY2" fmla="*/ 668604 h 668604"/>
              <a:gd name="connsiteX3" fmla="*/ 3789 w 615646"/>
              <a:gd name="connsiteY3" fmla="*/ 0 h 668604"/>
            </a:gdLst>
            <a:ahLst/>
            <a:cxnLst>
              <a:cxn ang="0">
                <a:pos x="connsiteX0" y="connsiteY0"/>
              </a:cxn>
              <a:cxn ang="0">
                <a:pos x="connsiteX1" y="connsiteY1"/>
              </a:cxn>
              <a:cxn ang="0">
                <a:pos x="connsiteX2" y="connsiteY2"/>
              </a:cxn>
              <a:cxn ang="0">
                <a:pos x="connsiteX3" y="connsiteY3"/>
              </a:cxn>
            </a:cxnLst>
            <a:rect l="l" t="t" r="r" b="b"/>
            <a:pathLst>
              <a:path w="615646" h="668604">
                <a:moveTo>
                  <a:pt x="3789" y="0"/>
                </a:moveTo>
                <a:lnTo>
                  <a:pt x="615646" y="274931"/>
                </a:lnTo>
                <a:lnTo>
                  <a:pt x="0" y="668604"/>
                </a:lnTo>
                <a:lnTo>
                  <a:pt x="3789" y="0"/>
                </a:lnTo>
                <a:close/>
              </a:path>
            </a:pathLst>
          </a:custGeom>
          <a:solidFill>
            <a:schemeClr val="bg1">
              <a:lumMod val="8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3" name="Freeform: Shape 22">
            <a:extLst>
              <a:ext uri="{FF2B5EF4-FFF2-40B4-BE49-F238E27FC236}">
                <a16:creationId xmlns:a16="http://schemas.microsoft.com/office/drawing/2014/main" id="{7C3538F8-388F-4201-B258-C7B39FD8D09F}"/>
              </a:ext>
            </a:extLst>
          </p:cNvPr>
          <p:cNvSpPr/>
          <p:nvPr/>
        </p:nvSpPr>
        <p:spPr>
          <a:xfrm>
            <a:off x="4621869" y="3772767"/>
            <a:ext cx="339361" cy="464136"/>
          </a:xfrm>
          <a:custGeom>
            <a:avLst/>
            <a:gdLst>
              <a:gd name="connsiteX0" fmla="*/ 0 w 581025"/>
              <a:gd name="connsiteY0" fmla="*/ 0 h 633413"/>
              <a:gd name="connsiteX1" fmla="*/ 228600 w 581025"/>
              <a:gd name="connsiteY1" fmla="*/ 633413 h 633413"/>
              <a:gd name="connsiteX2" fmla="*/ 581025 w 581025"/>
              <a:gd name="connsiteY2" fmla="*/ 128588 h 633413"/>
              <a:gd name="connsiteX3" fmla="*/ 0 w 581025"/>
              <a:gd name="connsiteY3" fmla="*/ 0 h 633413"/>
            </a:gdLst>
            <a:ahLst/>
            <a:cxnLst>
              <a:cxn ang="0">
                <a:pos x="connsiteX0" y="connsiteY0"/>
              </a:cxn>
              <a:cxn ang="0">
                <a:pos x="connsiteX1" y="connsiteY1"/>
              </a:cxn>
              <a:cxn ang="0">
                <a:pos x="connsiteX2" y="connsiteY2"/>
              </a:cxn>
              <a:cxn ang="0">
                <a:pos x="connsiteX3" y="connsiteY3"/>
              </a:cxn>
            </a:cxnLst>
            <a:rect l="l" t="t" r="r" b="b"/>
            <a:pathLst>
              <a:path w="581025" h="633413">
                <a:moveTo>
                  <a:pt x="0" y="0"/>
                </a:moveTo>
                <a:lnTo>
                  <a:pt x="228600" y="633413"/>
                </a:lnTo>
                <a:lnTo>
                  <a:pt x="581025" y="128588"/>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4" name="Freeform: Shape 23">
            <a:extLst>
              <a:ext uri="{FF2B5EF4-FFF2-40B4-BE49-F238E27FC236}">
                <a16:creationId xmlns:a16="http://schemas.microsoft.com/office/drawing/2014/main" id="{3B268887-B163-4124-A319-257C6E31FE20}"/>
              </a:ext>
            </a:extLst>
          </p:cNvPr>
          <p:cNvSpPr/>
          <p:nvPr/>
        </p:nvSpPr>
        <p:spPr>
          <a:xfrm>
            <a:off x="6144617" y="3381375"/>
            <a:ext cx="609600" cy="538163"/>
          </a:xfrm>
          <a:custGeom>
            <a:avLst/>
            <a:gdLst>
              <a:gd name="connsiteX0" fmla="*/ 0 w 742950"/>
              <a:gd name="connsiteY0" fmla="*/ 309563 h 538163"/>
              <a:gd name="connsiteX1" fmla="*/ 742950 w 742950"/>
              <a:gd name="connsiteY1" fmla="*/ 0 h 538163"/>
              <a:gd name="connsiteX2" fmla="*/ 600075 w 742950"/>
              <a:gd name="connsiteY2" fmla="*/ 538163 h 538163"/>
              <a:gd name="connsiteX3" fmla="*/ 0 w 742950"/>
              <a:gd name="connsiteY3" fmla="*/ 309563 h 538163"/>
              <a:gd name="connsiteX0" fmla="*/ 0 w 609600"/>
              <a:gd name="connsiteY0" fmla="*/ 233363 h 538163"/>
              <a:gd name="connsiteX1" fmla="*/ 609600 w 609600"/>
              <a:gd name="connsiteY1" fmla="*/ 0 h 538163"/>
              <a:gd name="connsiteX2" fmla="*/ 466725 w 609600"/>
              <a:gd name="connsiteY2" fmla="*/ 538163 h 538163"/>
              <a:gd name="connsiteX3" fmla="*/ 0 w 609600"/>
              <a:gd name="connsiteY3" fmla="*/ 233363 h 538163"/>
            </a:gdLst>
            <a:ahLst/>
            <a:cxnLst>
              <a:cxn ang="0">
                <a:pos x="connsiteX0" y="connsiteY0"/>
              </a:cxn>
              <a:cxn ang="0">
                <a:pos x="connsiteX1" y="connsiteY1"/>
              </a:cxn>
              <a:cxn ang="0">
                <a:pos x="connsiteX2" y="connsiteY2"/>
              </a:cxn>
              <a:cxn ang="0">
                <a:pos x="connsiteX3" y="connsiteY3"/>
              </a:cxn>
            </a:cxnLst>
            <a:rect l="l" t="t" r="r" b="b"/>
            <a:pathLst>
              <a:path w="609600" h="538163">
                <a:moveTo>
                  <a:pt x="0" y="233363"/>
                </a:moveTo>
                <a:lnTo>
                  <a:pt x="609600" y="0"/>
                </a:lnTo>
                <a:lnTo>
                  <a:pt x="466725" y="538163"/>
                </a:lnTo>
                <a:lnTo>
                  <a:pt x="0" y="233363"/>
                </a:lnTo>
                <a:close/>
              </a:path>
            </a:pathLst>
          </a:custGeom>
          <a:solidFill>
            <a:schemeClr val="bg1">
              <a:lumMod val="8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5" name="Freeform: Shape 24">
            <a:extLst>
              <a:ext uri="{FF2B5EF4-FFF2-40B4-BE49-F238E27FC236}">
                <a16:creationId xmlns:a16="http://schemas.microsoft.com/office/drawing/2014/main" id="{1C852C2C-7219-4A93-BB5D-375E5661158E}"/>
              </a:ext>
            </a:extLst>
          </p:cNvPr>
          <p:cNvSpPr/>
          <p:nvPr/>
        </p:nvSpPr>
        <p:spPr>
          <a:xfrm>
            <a:off x="7277631" y="4098258"/>
            <a:ext cx="704850" cy="623889"/>
          </a:xfrm>
          <a:custGeom>
            <a:avLst/>
            <a:gdLst>
              <a:gd name="connsiteX0" fmla="*/ 0 w 690562"/>
              <a:gd name="connsiteY0" fmla="*/ 0 h 509588"/>
              <a:gd name="connsiteX1" fmla="*/ 280987 w 690562"/>
              <a:gd name="connsiteY1" fmla="*/ 509588 h 509588"/>
              <a:gd name="connsiteX2" fmla="*/ 690562 w 690562"/>
              <a:gd name="connsiteY2" fmla="*/ 142875 h 509588"/>
              <a:gd name="connsiteX3" fmla="*/ 0 w 690562"/>
              <a:gd name="connsiteY3" fmla="*/ 0 h 509588"/>
              <a:gd name="connsiteX0" fmla="*/ 0 w 595312"/>
              <a:gd name="connsiteY0" fmla="*/ 0 h 509588"/>
              <a:gd name="connsiteX1" fmla="*/ 280987 w 595312"/>
              <a:gd name="connsiteY1" fmla="*/ 509588 h 509588"/>
              <a:gd name="connsiteX2" fmla="*/ 595312 w 595312"/>
              <a:gd name="connsiteY2" fmla="*/ 142875 h 509588"/>
              <a:gd name="connsiteX3" fmla="*/ 0 w 595312"/>
              <a:gd name="connsiteY3" fmla="*/ 0 h 509588"/>
              <a:gd name="connsiteX0" fmla="*/ 0 w 595312"/>
              <a:gd name="connsiteY0" fmla="*/ 0 h 542926"/>
              <a:gd name="connsiteX1" fmla="*/ 285750 w 595312"/>
              <a:gd name="connsiteY1" fmla="*/ 542926 h 542926"/>
              <a:gd name="connsiteX2" fmla="*/ 595312 w 595312"/>
              <a:gd name="connsiteY2" fmla="*/ 142875 h 542926"/>
              <a:gd name="connsiteX3" fmla="*/ 0 w 595312"/>
              <a:gd name="connsiteY3" fmla="*/ 0 h 542926"/>
              <a:gd name="connsiteX0" fmla="*/ 0 w 704850"/>
              <a:gd name="connsiteY0" fmla="*/ 119063 h 661989"/>
              <a:gd name="connsiteX1" fmla="*/ 285750 w 704850"/>
              <a:gd name="connsiteY1" fmla="*/ 661989 h 661989"/>
              <a:gd name="connsiteX2" fmla="*/ 704850 w 704850"/>
              <a:gd name="connsiteY2" fmla="*/ 0 h 661989"/>
              <a:gd name="connsiteX3" fmla="*/ 0 w 704850"/>
              <a:gd name="connsiteY3" fmla="*/ 119063 h 661989"/>
              <a:gd name="connsiteX0" fmla="*/ 0 w 704850"/>
              <a:gd name="connsiteY0" fmla="*/ 119063 h 623889"/>
              <a:gd name="connsiteX1" fmla="*/ 566738 w 704850"/>
              <a:gd name="connsiteY1" fmla="*/ 623889 h 623889"/>
              <a:gd name="connsiteX2" fmla="*/ 704850 w 704850"/>
              <a:gd name="connsiteY2" fmla="*/ 0 h 623889"/>
              <a:gd name="connsiteX3" fmla="*/ 0 w 704850"/>
              <a:gd name="connsiteY3" fmla="*/ 119063 h 623889"/>
            </a:gdLst>
            <a:ahLst/>
            <a:cxnLst>
              <a:cxn ang="0">
                <a:pos x="connsiteX0" y="connsiteY0"/>
              </a:cxn>
              <a:cxn ang="0">
                <a:pos x="connsiteX1" y="connsiteY1"/>
              </a:cxn>
              <a:cxn ang="0">
                <a:pos x="connsiteX2" y="connsiteY2"/>
              </a:cxn>
              <a:cxn ang="0">
                <a:pos x="connsiteX3" y="connsiteY3"/>
              </a:cxn>
            </a:cxnLst>
            <a:rect l="l" t="t" r="r" b="b"/>
            <a:pathLst>
              <a:path w="704850" h="623889">
                <a:moveTo>
                  <a:pt x="0" y="119063"/>
                </a:moveTo>
                <a:lnTo>
                  <a:pt x="566738" y="623889"/>
                </a:lnTo>
                <a:lnTo>
                  <a:pt x="704850" y="0"/>
                </a:lnTo>
                <a:lnTo>
                  <a:pt x="0" y="11906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100" dirty="0"/>
          </a:p>
        </p:txBody>
      </p:sp>
      <p:sp>
        <p:nvSpPr>
          <p:cNvPr id="26" name="Freeform: Shape 25">
            <a:extLst>
              <a:ext uri="{FF2B5EF4-FFF2-40B4-BE49-F238E27FC236}">
                <a16:creationId xmlns:a16="http://schemas.microsoft.com/office/drawing/2014/main" id="{3DB8E6B6-4F08-4BD9-AB0D-14E6E99670FB}"/>
              </a:ext>
            </a:extLst>
          </p:cNvPr>
          <p:cNvSpPr/>
          <p:nvPr/>
        </p:nvSpPr>
        <p:spPr>
          <a:xfrm>
            <a:off x="7948038" y="3001995"/>
            <a:ext cx="595313" cy="666750"/>
          </a:xfrm>
          <a:custGeom>
            <a:avLst/>
            <a:gdLst>
              <a:gd name="connsiteX0" fmla="*/ 247650 w 671513"/>
              <a:gd name="connsiteY0" fmla="*/ 647700 h 647700"/>
              <a:gd name="connsiteX1" fmla="*/ 671513 w 671513"/>
              <a:gd name="connsiteY1" fmla="*/ 214312 h 647700"/>
              <a:gd name="connsiteX2" fmla="*/ 0 w 671513"/>
              <a:gd name="connsiteY2" fmla="*/ 0 h 647700"/>
              <a:gd name="connsiteX3" fmla="*/ 247650 w 671513"/>
              <a:gd name="connsiteY3" fmla="*/ 647700 h 647700"/>
              <a:gd name="connsiteX0" fmla="*/ 247650 w 595313"/>
              <a:gd name="connsiteY0" fmla="*/ 647700 h 647700"/>
              <a:gd name="connsiteX1" fmla="*/ 595313 w 595313"/>
              <a:gd name="connsiteY1" fmla="*/ 261937 h 647700"/>
              <a:gd name="connsiteX2" fmla="*/ 0 w 595313"/>
              <a:gd name="connsiteY2" fmla="*/ 0 h 647700"/>
              <a:gd name="connsiteX3" fmla="*/ 247650 w 595313"/>
              <a:gd name="connsiteY3" fmla="*/ 647700 h 647700"/>
              <a:gd name="connsiteX0" fmla="*/ 57150 w 595313"/>
              <a:gd name="connsiteY0" fmla="*/ 666750 h 666750"/>
              <a:gd name="connsiteX1" fmla="*/ 595313 w 595313"/>
              <a:gd name="connsiteY1" fmla="*/ 261937 h 666750"/>
              <a:gd name="connsiteX2" fmla="*/ 0 w 595313"/>
              <a:gd name="connsiteY2" fmla="*/ 0 h 666750"/>
              <a:gd name="connsiteX3" fmla="*/ 57150 w 595313"/>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595313" h="666750">
                <a:moveTo>
                  <a:pt x="57150" y="666750"/>
                </a:moveTo>
                <a:lnTo>
                  <a:pt x="595313" y="261937"/>
                </a:lnTo>
                <a:lnTo>
                  <a:pt x="0" y="0"/>
                </a:lnTo>
                <a:lnTo>
                  <a:pt x="57150" y="666750"/>
                </a:lnTo>
                <a:close/>
              </a:path>
            </a:pathLst>
          </a:custGeom>
          <a:solidFill>
            <a:schemeClr val="bg1">
              <a:lumMod val="8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sp>
        <p:nvSpPr>
          <p:cNvPr id="27" name="Freeform: Shape 26">
            <a:extLst>
              <a:ext uri="{FF2B5EF4-FFF2-40B4-BE49-F238E27FC236}">
                <a16:creationId xmlns:a16="http://schemas.microsoft.com/office/drawing/2014/main" id="{0CB7C0DA-AE03-4274-8DC0-1A41697CD221}"/>
              </a:ext>
            </a:extLst>
          </p:cNvPr>
          <p:cNvSpPr/>
          <p:nvPr/>
        </p:nvSpPr>
        <p:spPr>
          <a:xfrm>
            <a:off x="6655594" y="2793099"/>
            <a:ext cx="966788" cy="958848"/>
          </a:xfrm>
          <a:custGeom>
            <a:avLst/>
            <a:gdLst>
              <a:gd name="connsiteX0" fmla="*/ 442912 w 457200"/>
              <a:gd name="connsiteY0" fmla="*/ 0 h 633412"/>
              <a:gd name="connsiteX1" fmla="*/ 0 w 457200"/>
              <a:gd name="connsiteY1" fmla="*/ 395287 h 633412"/>
              <a:gd name="connsiteX2" fmla="*/ 457200 w 457200"/>
              <a:gd name="connsiteY2" fmla="*/ 633412 h 633412"/>
              <a:gd name="connsiteX3" fmla="*/ 442912 w 457200"/>
              <a:gd name="connsiteY3" fmla="*/ 0 h 633412"/>
              <a:gd name="connsiteX0" fmla="*/ 366712 w 457200"/>
              <a:gd name="connsiteY0" fmla="*/ 0 h 590549"/>
              <a:gd name="connsiteX1" fmla="*/ 0 w 457200"/>
              <a:gd name="connsiteY1" fmla="*/ 352424 h 590549"/>
              <a:gd name="connsiteX2" fmla="*/ 457200 w 457200"/>
              <a:gd name="connsiteY2" fmla="*/ 590549 h 590549"/>
              <a:gd name="connsiteX3" fmla="*/ 366712 w 457200"/>
              <a:gd name="connsiteY3" fmla="*/ 0 h 590549"/>
              <a:gd name="connsiteX0" fmla="*/ 0 w 700088"/>
              <a:gd name="connsiteY0" fmla="*/ 0 h 590549"/>
              <a:gd name="connsiteX1" fmla="*/ 700088 w 700088"/>
              <a:gd name="connsiteY1" fmla="*/ 419099 h 590549"/>
              <a:gd name="connsiteX2" fmla="*/ 90488 w 700088"/>
              <a:gd name="connsiteY2" fmla="*/ 590549 h 590549"/>
              <a:gd name="connsiteX3" fmla="*/ 0 w 700088"/>
              <a:gd name="connsiteY3" fmla="*/ 0 h 590549"/>
              <a:gd name="connsiteX0" fmla="*/ 271462 w 609600"/>
              <a:gd name="connsiteY0" fmla="*/ 0 h 623886"/>
              <a:gd name="connsiteX1" fmla="*/ 609600 w 609600"/>
              <a:gd name="connsiteY1" fmla="*/ 452436 h 623886"/>
              <a:gd name="connsiteX2" fmla="*/ 0 w 609600"/>
              <a:gd name="connsiteY2" fmla="*/ 623886 h 623886"/>
              <a:gd name="connsiteX3" fmla="*/ 271462 w 609600"/>
              <a:gd name="connsiteY3" fmla="*/ 0 h 623886"/>
              <a:gd name="connsiteX0" fmla="*/ 123825 w 461963"/>
              <a:gd name="connsiteY0" fmla="*/ 0 h 657224"/>
              <a:gd name="connsiteX1" fmla="*/ 461963 w 461963"/>
              <a:gd name="connsiteY1" fmla="*/ 452436 h 657224"/>
              <a:gd name="connsiteX2" fmla="*/ 0 w 461963"/>
              <a:gd name="connsiteY2" fmla="*/ 657224 h 657224"/>
              <a:gd name="connsiteX3" fmla="*/ 123825 w 461963"/>
              <a:gd name="connsiteY3" fmla="*/ 0 h 657224"/>
              <a:gd name="connsiteX0" fmla="*/ 0 w 623888"/>
              <a:gd name="connsiteY0" fmla="*/ 0 h 661986"/>
              <a:gd name="connsiteX1" fmla="*/ 623888 w 623888"/>
              <a:gd name="connsiteY1" fmla="*/ 457198 h 661986"/>
              <a:gd name="connsiteX2" fmla="*/ 161925 w 623888"/>
              <a:gd name="connsiteY2" fmla="*/ 661986 h 661986"/>
              <a:gd name="connsiteX3" fmla="*/ 0 w 623888"/>
              <a:gd name="connsiteY3" fmla="*/ 0 h 661986"/>
              <a:gd name="connsiteX0" fmla="*/ 95250 w 719138"/>
              <a:gd name="connsiteY0" fmla="*/ 0 h 676274"/>
              <a:gd name="connsiteX1" fmla="*/ 719138 w 719138"/>
              <a:gd name="connsiteY1" fmla="*/ 457198 h 676274"/>
              <a:gd name="connsiteX2" fmla="*/ 0 w 719138"/>
              <a:gd name="connsiteY2" fmla="*/ 676274 h 676274"/>
              <a:gd name="connsiteX3" fmla="*/ 95250 w 719138"/>
              <a:gd name="connsiteY3" fmla="*/ 0 h 676274"/>
              <a:gd name="connsiteX0" fmla="*/ 292100 w 719138"/>
              <a:gd name="connsiteY0" fmla="*/ 0 h 1177924"/>
              <a:gd name="connsiteX1" fmla="*/ 719138 w 719138"/>
              <a:gd name="connsiteY1" fmla="*/ 958848 h 1177924"/>
              <a:gd name="connsiteX2" fmla="*/ 0 w 719138"/>
              <a:gd name="connsiteY2" fmla="*/ 1177924 h 1177924"/>
              <a:gd name="connsiteX3" fmla="*/ 292100 w 719138"/>
              <a:gd name="connsiteY3" fmla="*/ 0 h 1177924"/>
              <a:gd name="connsiteX0" fmla="*/ 539750 w 966788"/>
              <a:gd name="connsiteY0" fmla="*/ 0 h 958848"/>
              <a:gd name="connsiteX1" fmla="*/ 966788 w 966788"/>
              <a:gd name="connsiteY1" fmla="*/ 958848 h 958848"/>
              <a:gd name="connsiteX2" fmla="*/ 0 w 966788"/>
              <a:gd name="connsiteY2" fmla="*/ 365124 h 958848"/>
              <a:gd name="connsiteX3" fmla="*/ 539750 w 966788"/>
              <a:gd name="connsiteY3" fmla="*/ 0 h 958848"/>
            </a:gdLst>
            <a:ahLst/>
            <a:cxnLst>
              <a:cxn ang="0">
                <a:pos x="connsiteX0" y="connsiteY0"/>
              </a:cxn>
              <a:cxn ang="0">
                <a:pos x="connsiteX1" y="connsiteY1"/>
              </a:cxn>
              <a:cxn ang="0">
                <a:pos x="connsiteX2" y="connsiteY2"/>
              </a:cxn>
              <a:cxn ang="0">
                <a:pos x="connsiteX3" y="connsiteY3"/>
              </a:cxn>
            </a:cxnLst>
            <a:rect l="l" t="t" r="r" b="b"/>
            <a:pathLst>
              <a:path w="966788" h="958848">
                <a:moveTo>
                  <a:pt x="539750" y="0"/>
                </a:moveTo>
                <a:lnTo>
                  <a:pt x="966788" y="958848"/>
                </a:lnTo>
                <a:lnTo>
                  <a:pt x="0" y="365124"/>
                </a:lnTo>
                <a:lnTo>
                  <a:pt x="53975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129" name="Group 128">
            <a:extLst>
              <a:ext uri="{FF2B5EF4-FFF2-40B4-BE49-F238E27FC236}">
                <a16:creationId xmlns:a16="http://schemas.microsoft.com/office/drawing/2014/main" id="{6D191AA5-5F87-4856-8F75-8EF5E23C367B}"/>
              </a:ext>
            </a:extLst>
          </p:cNvPr>
          <p:cNvGrpSpPr/>
          <p:nvPr/>
        </p:nvGrpSpPr>
        <p:grpSpPr>
          <a:xfrm>
            <a:off x="7659915" y="4077877"/>
            <a:ext cx="699960" cy="699960"/>
            <a:chOff x="2913149" y="2214563"/>
            <a:chExt cx="699960" cy="699960"/>
          </a:xfrm>
        </p:grpSpPr>
        <p:sp>
          <p:nvSpPr>
            <p:cNvPr id="130" name="Donut 497">
              <a:extLst>
                <a:ext uri="{FF2B5EF4-FFF2-40B4-BE49-F238E27FC236}">
                  <a16:creationId xmlns:a16="http://schemas.microsoft.com/office/drawing/2014/main" id="{EE91C513-10AA-414E-A904-97111EBDBEA1}"/>
                </a:ext>
              </a:extLst>
            </p:cNvPr>
            <p:cNvSpPr/>
            <p:nvPr/>
          </p:nvSpPr>
          <p:spPr>
            <a:xfrm>
              <a:off x="2913149" y="2214563"/>
              <a:ext cx="699960" cy="6999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131" name="TextBox 130">
              <a:extLst>
                <a:ext uri="{FF2B5EF4-FFF2-40B4-BE49-F238E27FC236}">
                  <a16:creationId xmlns:a16="http://schemas.microsoft.com/office/drawing/2014/main" id="{28C143C1-162D-45C8-8033-39200003FE23}"/>
                </a:ext>
              </a:extLst>
            </p:cNvPr>
            <p:cNvSpPr txBox="1"/>
            <p:nvPr/>
          </p:nvSpPr>
          <p:spPr>
            <a:xfrm>
              <a:off x="2978583" y="2287750"/>
              <a:ext cx="556796" cy="556796"/>
            </a:xfrm>
            <a:prstGeom prst="rect">
              <a:avLst/>
            </a:prstGeom>
            <a:noFill/>
          </p:spPr>
          <p:txBody>
            <a:bodyPr wrap="none" rtlCol="0">
              <a:prstTxWarp prst="textCircle">
                <a:avLst>
                  <a:gd name="adj" fmla="val 1439275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nvGrpSpPr>
            <p:cNvPr id="132" name="Group 131">
              <a:extLst>
                <a:ext uri="{FF2B5EF4-FFF2-40B4-BE49-F238E27FC236}">
                  <a16:creationId xmlns:a16="http://schemas.microsoft.com/office/drawing/2014/main" id="{71462494-8F03-43BA-9999-0E10962222B0}"/>
                </a:ext>
              </a:extLst>
            </p:cNvPr>
            <p:cNvGrpSpPr/>
            <p:nvPr/>
          </p:nvGrpSpPr>
          <p:grpSpPr>
            <a:xfrm>
              <a:off x="3027329" y="2328743"/>
              <a:ext cx="471600" cy="471600"/>
              <a:chOff x="3090872" y="2725504"/>
              <a:chExt cx="339667" cy="339667"/>
            </a:xfrm>
          </p:grpSpPr>
          <p:sp>
            <p:nvSpPr>
              <p:cNvPr id="133" name="Oval 132">
                <a:extLst>
                  <a:ext uri="{FF2B5EF4-FFF2-40B4-BE49-F238E27FC236}">
                    <a16:creationId xmlns:a16="http://schemas.microsoft.com/office/drawing/2014/main" id="{437F74D9-BAA3-46C1-89B8-B3443F00A95F}"/>
                  </a:ext>
                </a:extLst>
              </p:cNvPr>
              <p:cNvSpPr/>
              <p:nvPr/>
            </p:nvSpPr>
            <p:spPr>
              <a:xfrm>
                <a:off x="3090872" y="2725504"/>
                <a:ext cx="339667" cy="339667"/>
              </a:xfrm>
              <a:prstGeom prst="ellipse">
                <a:avLst/>
              </a:prstGeom>
              <a:solidFill>
                <a:schemeClr val="bg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00" dirty="0">
                  <a:solidFill>
                    <a:srgbClr val="0D274D"/>
                  </a:solidFill>
                  <a:latin typeface="CiscoSansTT ExtraLight"/>
                </a:endParaRPr>
              </a:p>
            </p:txBody>
          </p:sp>
          <p:sp>
            <p:nvSpPr>
              <p:cNvPr id="134" name="Freeform 201">
                <a:extLst>
                  <a:ext uri="{FF2B5EF4-FFF2-40B4-BE49-F238E27FC236}">
                    <a16:creationId xmlns:a16="http://schemas.microsoft.com/office/drawing/2014/main" id="{9EA42B4C-9777-4205-8B6B-062415D37783}"/>
                  </a:ext>
                </a:extLst>
              </p:cNvPr>
              <p:cNvSpPr>
                <a:spLocks/>
              </p:cNvSpPr>
              <p:nvPr/>
            </p:nvSpPr>
            <p:spPr bwMode="auto">
              <a:xfrm>
                <a:off x="3217478" y="2792156"/>
                <a:ext cx="90691" cy="212056"/>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135" name="Line 214">
                <a:extLst>
                  <a:ext uri="{FF2B5EF4-FFF2-40B4-BE49-F238E27FC236}">
                    <a16:creationId xmlns:a16="http://schemas.microsoft.com/office/drawing/2014/main" id="{799E8C50-F249-4A93-A5D8-810C98721277}"/>
                  </a:ext>
                </a:extLst>
              </p:cNvPr>
              <p:cNvSpPr>
                <a:spLocks noChangeShapeType="1"/>
              </p:cNvSpPr>
              <p:nvPr/>
            </p:nvSpPr>
            <p:spPr bwMode="auto">
              <a:xfrm>
                <a:off x="3240452" y="2846776"/>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136" name="Line 215">
                <a:extLst>
                  <a:ext uri="{FF2B5EF4-FFF2-40B4-BE49-F238E27FC236}">
                    <a16:creationId xmlns:a16="http://schemas.microsoft.com/office/drawing/2014/main" id="{2AF63F0D-1D1F-4A3F-A3C9-FA9B37905753}"/>
                  </a:ext>
                </a:extLst>
              </p:cNvPr>
              <p:cNvSpPr>
                <a:spLocks noChangeShapeType="1"/>
              </p:cNvSpPr>
              <p:nvPr/>
            </p:nvSpPr>
            <p:spPr bwMode="auto">
              <a:xfrm>
                <a:off x="3240452" y="2871895"/>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137" name="Line 216">
                <a:extLst>
                  <a:ext uri="{FF2B5EF4-FFF2-40B4-BE49-F238E27FC236}">
                    <a16:creationId xmlns:a16="http://schemas.microsoft.com/office/drawing/2014/main" id="{87FD1F1D-D170-4D54-8E72-261744B9C87B}"/>
                  </a:ext>
                </a:extLst>
              </p:cNvPr>
              <p:cNvSpPr>
                <a:spLocks noChangeShapeType="1"/>
              </p:cNvSpPr>
              <p:nvPr/>
            </p:nvSpPr>
            <p:spPr bwMode="auto">
              <a:xfrm>
                <a:off x="3240452" y="2898184"/>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138" name="Line 217">
                <a:extLst>
                  <a:ext uri="{FF2B5EF4-FFF2-40B4-BE49-F238E27FC236}">
                    <a16:creationId xmlns:a16="http://schemas.microsoft.com/office/drawing/2014/main" id="{2466D639-0271-4EA9-9CF8-40FF1E958503}"/>
                  </a:ext>
                </a:extLst>
              </p:cNvPr>
              <p:cNvSpPr>
                <a:spLocks noChangeShapeType="1"/>
              </p:cNvSpPr>
              <p:nvPr/>
            </p:nvSpPr>
            <p:spPr bwMode="auto">
              <a:xfrm>
                <a:off x="3240452" y="2923887"/>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139" name="Line 218">
                <a:extLst>
                  <a:ext uri="{FF2B5EF4-FFF2-40B4-BE49-F238E27FC236}">
                    <a16:creationId xmlns:a16="http://schemas.microsoft.com/office/drawing/2014/main" id="{5623CFBB-58F3-49AF-9503-F698172ACCE4}"/>
                  </a:ext>
                </a:extLst>
              </p:cNvPr>
              <p:cNvSpPr>
                <a:spLocks noChangeShapeType="1"/>
              </p:cNvSpPr>
              <p:nvPr/>
            </p:nvSpPr>
            <p:spPr bwMode="auto">
              <a:xfrm>
                <a:off x="3240452" y="2949591"/>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grpSp>
      </p:grpSp>
      <p:grpSp>
        <p:nvGrpSpPr>
          <p:cNvPr id="143" name="Group 142">
            <a:extLst>
              <a:ext uri="{FF2B5EF4-FFF2-40B4-BE49-F238E27FC236}">
                <a16:creationId xmlns:a16="http://schemas.microsoft.com/office/drawing/2014/main" id="{EB0237ED-5C41-4E2A-AD9C-E573E4F51CE9}"/>
              </a:ext>
            </a:extLst>
          </p:cNvPr>
          <p:cNvGrpSpPr/>
          <p:nvPr/>
        </p:nvGrpSpPr>
        <p:grpSpPr>
          <a:xfrm>
            <a:off x="3307203" y="3882667"/>
            <a:ext cx="699960" cy="699960"/>
            <a:chOff x="3337098" y="3791409"/>
            <a:chExt cx="699960" cy="699960"/>
          </a:xfrm>
        </p:grpSpPr>
        <p:sp>
          <p:nvSpPr>
            <p:cNvPr id="176" name="Donut 497">
              <a:extLst>
                <a:ext uri="{FF2B5EF4-FFF2-40B4-BE49-F238E27FC236}">
                  <a16:creationId xmlns:a16="http://schemas.microsoft.com/office/drawing/2014/main" id="{F553F41E-95EB-4743-BB08-C57E5A025218}"/>
                </a:ext>
              </a:extLst>
            </p:cNvPr>
            <p:cNvSpPr/>
            <p:nvPr/>
          </p:nvSpPr>
          <p:spPr>
            <a:xfrm>
              <a:off x="3337098" y="3791409"/>
              <a:ext cx="699960" cy="6999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178" name="TextBox 177">
              <a:extLst>
                <a:ext uri="{FF2B5EF4-FFF2-40B4-BE49-F238E27FC236}">
                  <a16:creationId xmlns:a16="http://schemas.microsoft.com/office/drawing/2014/main" id="{CF4C7B09-0949-4133-B307-912900FE562C}"/>
                </a:ext>
              </a:extLst>
            </p:cNvPr>
            <p:cNvSpPr txBox="1"/>
            <p:nvPr/>
          </p:nvSpPr>
          <p:spPr>
            <a:xfrm>
              <a:off x="3417078" y="3871389"/>
              <a:ext cx="540000" cy="540000"/>
            </a:xfrm>
            <a:prstGeom prst="rect">
              <a:avLst/>
            </a:prstGeom>
            <a:noFill/>
          </p:spPr>
          <p:txBody>
            <a:bodyPr wrap="none" rtlCol="0">
              <a:prstTxWarp prst="textCircle">
                <a:avLst>
                  <a:gd name="adj" fmla="val 13869973"/>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30" normalizeH="0" noProof="0" dirty="0">
                  <a:ln>
                    <a:noFill/>
                  </a:ln>
                  <a:solidFill>
                    <a:srgbClr val="575959"/>
                  </a:solidFill>
                  <a:effectLst/>
                  <a:uLnTx/>
                  <a:uFillTx/>
                  <a:latin typeface="CiscoSansTT Light" panose="020B0503020201020303" pitchFamily="34" charset="0"/>
                  <a:cs typeface="CiscoSansTT Light" panose="020B0503020201020303" pitchFamily="34" charset="0"/>
                  <a:sym typeface="Arial"/>
                </a:rPr>
                <a:t>Alliance</a:t>
              </a:r>
            </a:p>
          </p:txBody>
        </p:sp>
        <p:sp>
          <p:nvSpPr>
            <p:cNvPr id="179" name="TextBox 178">
              <a:extLst>
                <a:ext uri="{FF2B5EF4-FFF2-40B4-BE49-F238E27FC236}">
                  <a16:creationId xmlns:a16="http://schemas.microsoft.com/office/drawing/2014/main" id="{D75625A4-053A-42A1-B89E-0D33FA522F22}"/>
                </a:ext>
              </a:extLst>
            </p:cNvPr>
            <p:cNvSpPr txBox="1"/>
            <p:nvPr/>
          </p:nvSpPr>
          <p:spPr>
            <a:xfrm>
              <a:off x="3391566" y="3845877"/>
              <a:ext cx="591024" cy="591024"/>
            </a:xfrm>
            <a:prstGeom prst="rect">
              <a:avLst/>
            </a:prstGeom>
            <a:noFill/>
          </p:spPr>
          <p:txBody>
            <a:bodyPr wrap="none" rtlCol="0">
              <a:prstTxWarp prst="textArchDown">
                <a:avLst/>
              </a:prstTxWarp>
              <a:spAutoFit/>
            </a:bodyPr>
            <a:lstStyle/>
            <a:p>
              <a:pPr marL="7938" marR="0" lvl="1"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30" normalizeH="0" noProof="0" dirty="0">
                  <a:ln>
                    <a:noFill/>
                  </a:ln>
                  <a:solidFill>
                    <a:srgbClr val="575959"/>
                  </a:solidFill>
                  <a:effectLst/>
                  <a:uLnTx/>
                  <a:uFillTx/>
                  <a:latin typeface="CiscoSansTT Light" panose="020B0503020201020303" pitchFamily="34" charset="0"/>
                  <a:cs typeface="CiscoSansTT Light" panose="020B0503020201020303" pitchFamily="34" charset="0"/>
                  <a:sym typeface="Arial"/>
                </a:rPr>
                <a:t>Partner</a:t>
              </a:r>
            </a:p>
          </p:txBody>
        </p:sp>
        <p:pic>
          <p:nvPicPr>
            <p:cNvPr id="181" name="Graphic 180">
              <a:extLst>
                <a:ext uri="{FF2B5EF4-FFF2-40B4-BE49-F238E27FC236}">
                  <a16:creationId xmlns:a16="http://schemas.microsoft.com/office/drawing/2014/main" id="{19BEFCEE-1F56-47D7-ACB0-2E4CA5F353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51278" y="3905589"/>
              <a:ext cx="471600" cy="471600"/>
            </a:xfrm>
            <a:prstGeom prst="rect">
              <a:avLst/>
            </a:prstGeom>
          </p:spPr>
        </p:pic>
      </p:grpSp>
      <p:grpSp>
        <p:nvGrpSpPr>
          <p:cNvPr id="144" name="Group 143">
            <a:extLst>
              <a:ext uri="{FF2B5EF4-FFF2-40B4-BE49-F238E27FC236}">
                <a16:creationId xmlns:a16="http://schemas.microsoft.com/office/drawing/2014/main" id="{E5002EB3-BA62-4D94-A4B3-6DEBA9B602FE}"/>
              </a:ext>
            </a:extLst>
          </p:cNvPr>
          <p:cNvGrpSpPr/>
          <p:nvPr/>
        </p:nvGrpSpPr>
        <p:grpSpPr>
          <a:xfrm>
            <a:off x="810218" y="2559874"/>
            <a:ext cx="699960" cy="699960"/>
            <a:chOff x="5106942" y="3791409"/>
            <a:chExt cx="699960" cy="699960"/>
          </a:xfrm>
        </p:grpSpPr>
        <p:sp>
          <p:nvSpPr>
            <p:cNvPr id="171" name="Donut 497">
              <a:extLst>
                <a:ext uri="{FF2B5EF4-FFF2-40B4-BE49-F238E27FC236}">
                  <a16:creationId xmlns:a16="http://schemas.microsoft.com/office/drawing/2014/main" id="{C1617C04-BD4B-4664-A4A1-0DD545C82E6F}"/>
                </a:ext>
              </a:extLst>
            </p:cNvPr>
            <p:cNvSpPr/>
            <p:nvPr/>
          </p:nvSpPr>
          <p:spPr>
            <a:xfrm>
              <a:off x="5106942" y="3791409"/>
              <a:ext cx="699960" cy="6999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172" name="TextBox 171">
              <a:extLst>
                <a:ext uri="{FF2B5EF4-FFF2-40B4-BE49-F238E27FC236}">
                  <a16:creationId xmlns:a16="http://schemas.microsoft.com/office/drawing/2014/main" id="{96CCD717-8775-4BF4-A8B9-A3058C311E1F}"/>
                </a:ext>
              </a:extLst>
            </p:cNvPr>
            <p:cNvSpPr txBox="1"/>
            <p:nvPr/>
          </p:nvSpPr>
          <p:spPr>
            <a:xfrm>
              <a:off x="5186922" y="3871389"/>
              <a:ext cx="540000" cy="540000"/>
            </a:xfrm>
            <a:prstGeom prst="rect">
              <a:avLst/>
            </a:prstGeom>
            <a:noFill/>
          </p:spPr>
          <p:txBody>
            <a:bodyPr wrap="none" rtlCol="0">
              <a:prstTxWarp prst="textCircle">
                <a:avLst>
                  <a:gd name="adj" fmla="val 13869973"/>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30" normalizeH="0" noProof="0" dirty="0">
                  <a:ln>
                    <a:noFill/>
                  </a:ln>
                  <a:solidFill>
                    <a:srgbClr val="575959"/>
                  </a:solidFill>
                  <a:effectLst/>
                  <a:uLnTx/>
                  <a:uFillTx/>
                  <a:latin typeface="CiscoSansTT Light" panose="020B0503020201020303" pitchFamily="34" charset="0"/>
                  <a:cs typeface="CiscoSansTT Light" panose="020B0503020201020303" pitchFamily="34" charset="0"/>
                  <a:sym typeface="Arial"/>
                </a:rPr>
                <a:t>Alliance</a:t>
              </a:r>
            </a:p>
          </p:txBody>
        </p:sp>
        <p:sp>
          <p:nvSpPr>
            <p:cNvPr id="173" name="TextBox 172">
              <a:extLst>
                <a:ext uri="{FF2B5EF4-FFF2-40B4-BE49-F238E27FC236}">
                  <a16:creationId xmlns:a16="http://schemas.microsoft.com/office/drawing/2014/main" id="{0178EFB2-524F-4983-A065-E58BE227B009}"/>
                </a:ext>
              </a:extLst>
            </p:cNvPr>
            <p:cNvSpPr txBox="1"/>
            <p:nvPr/>
          </p:nvSpPr>
          <p:spPr>
            <a:xfrm>
              <a:off x="5161410" y="3845877"/>
              <a:ext cx="591024" cy="591024"/>
            </a:xfrm>
            <a:prstGeom prst="rect">
              <a:avLst/>
            </a:prstGeom>
            <a:noFill/>
          </p:spPr>
          <p:txBody>
            <a:bodyPr wrap="none" rtlCol="0">
              <a:prstTxWarp prst="textArchDown">
                <a:avLst/>
              </a:prstTxWarp>
              <a:spAutoFit/>
            </a:bodyPr>
            <a:lstStyle/>
            <a:p>
              <a:pPr marL="7938" marR="0" lvl="1"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30" normalizeH="0" noProof="0" dirty="0">
                  <a:ln>
                    <a:noFill/>
                  </a:ln>
                  <a:solidFill>
                    <a:srgbClr val="575959"/>
                  </a:solidFill>
                  <a:effectLst/>
                  <a:uLnTx/>
                  <a:uFillTx/>
                  <a:latin typeface="CiscoSansTT Light" panose="020B0503020201020303" pitchFamily="34" charset="0"/>
                  <a:cs typeface="CiscoSansTT Light" panose="020B0503020201020303" pitchFamily="34" charset="0"/>
                  <a:sym typeface="Arial"/>
                </a:rPr>
                <a:t>Partner</a:t>
              </a:r>
            </a:p>
          </p:txBody>
        </p:sp>
        <p:pic>
          <p:nvPicPr>
            <p:cNvPr id="175" name="Graphic 174">
              <a:extLst>
                <a:ext uri="{FF2B5EF4-FFF2-40B4-BE49-F238E27FC236}">
                  <a16:creationId xmlns:a16="http://schemas.microsoft.com/office/drawing/2014/main" id="{0E039F97-DAB4-4FDF-9D91-B3E4E6F5CCB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21122" y="3905589"/>
              <a:ext cx="471600" cy="471600"/>
            </a:xfrm>
            <a:prstGeom prst="rect">
              <a:avLst/>
            </a:prstGeom>
          </p:spPr>
        </p:pic>
      </p:grpSp>
      <p:grpSp>
        <p:nvGrpSpPr>
          <p:cNvPr id="193" name="Group 192">
            <a:extLst>
              <a:ext uri="{FF2B5EF4-FFF2-40B4-BE49-F238E27FC236}">
                <a16:creationId xmlns:a16="http://schemas.microsoft.com/office/drawing/2014/main" id="{8EF09B10-6480-41EB-A1EA-8D246DD48AB8}"/>
              </a:ext>
            </a:extLst>
          </p:cNvPr>
          <p:cNvGrpSpPr/>
          <p:nvPr/>
        </p:nvGrpSpPr>
        <p:grpSpPr>
          <a:xfrm>
            <a:off x="4724584" y="3830717"/>
            <a:ext cx="699960" cy="699960"/>
            <a:chOff x="4790889" y="2803090"/>
            <a:chExt cx="699960" cy="699960"/>
          </a:xfrm>
        </p:grpSpPr>
        <p:sp>
          <p:nvSpPr>
            <p:cNvPr id="208" name="Donut 497">
              <a:extLst>
                <a:ext uri="{FF2B5EF4-FFF2-40B4-BE49-F238E27FC236}">
                  <a16:creationId xmlns:a16="http://schemas.microsoft.com/office/drawing/2014/main" id="{732ACE44-D2AA-45CE-9A9C-C062A9E5EEFE}"/>
                </a:ext>
              </a:extLst>
            </p:cNvPr>
            <p:cNvSpPr/>
            <p:nvPr/>
          </p:nvSpPr>
          <p:spPr>
            <a:xfrm>
              <a:off x="4790889" y="2803090"/>
              <a:ext cx="699960" cy="6999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209" name="TextBox 208">
              <a:extLst>
                <a:ext uri="{FF2B5EF4-FFF2-40B4-BE49-F238E27FC236}">
                  <a16:creationId xmlns:a16="http://schemas.microsoft.com/office/drawing/2014/main" id="{70123335-A4A4-42E6-BFBE-8B50B4A14374}"/>
                </a:ext>
              </a:extLst>
            </p:cNvPr>
            <p:cNvSpPr txBox="1"/>
            <p:nvPr/>
          </p:nvSpPr>
          <p:spPr>
            <a:xfrm>
              <a:off x="4862471" y="2874672"/>
              <a:ext cx="556796" cy="556796"/>
            </a:xfrm>
            <a:prstGeom prst="rect">
              <a:avLst/>
            </a:prstGeom>
            <a:noFill/>
          </p:spPr>
          <p:txBody>
            <a:bodyPr wrap="none" rtlCol="0">
              <a:prstTxWarp prst="textCircle">
                <a:avLst>
                  <a:gd name="adj" fmla="val 1439275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pic>
          <p:nvPicPr>
            <p:cNvPr id="210" name="Graphic 209">
              <a:extLst>
                <a:ext uri="{FF2B5EF4-FFF2-40B4-BE49-F238E27FC236}">
                  <a16:creationId xmlns:a16="http://schemas.microsoft.com/office/drawing/2014/main" id="{D4DE4A27-EDF6-4E42-8524-A2EAF00C2A2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05068" y="2917270"/>
              <a:ext cx="471600" cy="471600"/>
            </a:xfrm>
            <a:prstGeom prst="rect">
              <a:avLst/>
            </a:prstGeom>
          </p:spPr>
        </p:pic>
      </p:grpSp>
      <p:grpSp>
        <p:nvGrpSpPr>
          <p:cNvPr id="194" name="Group 193">
            <a:extLst>
              <a:ext uri="{FF2B5EF4-FFF2-40B4-BE49-F238E27FC236}">
                <a16:creationId xmlns:a16="http://schemas.microsoft.com/office/drawing/2014/main" id="{72625BBD-925E-49C6-B459-40389676C479}"/>
              </a:ext>
            </a:extLst>
          </p:cNvPr>
          <p:cNvGrpSpPr/>
          <p:nvPr/>
        </p:nvGrpSpPr>
        <p:grpSpPr>
          <a:xfrm>
            <a:off x="2136908" y="2640346"/>
            <a:ext cx="699960" cy="699960"/>
            <a:chOff x="3653150" y="2803090"/>
            <a:chExt cx="699960" cy="699960"/>
          </a:xfrm>
        </p:grpSpPr>
        <p:sp>
          <p:nvSpPr>
            <p:cNvPr id="205" name="Donut 497">
              <a:extLst>
                <a:ext uri="{FF2B5EF4-FFF2-40B4-BE49-F238E27FC236}">
                  <a16:creationId xmlns:a16="http://schemas.microsoft.com/office/drawing/2014/main" id="{D4C0DDEA-C662-4DB3-9E27-715B0297F085}"/>
                </a:ext>
              </a:extLst>
            </p:cNvPr>
            <p:cNvSpPr/>
            <p:nvPr/>
          </p:nvSpPr>
          <p:spPr>
            <a:xfrm>
              <a:off x="3653150" y="2803090"/>
              <a:ext cx="699960" cy="6999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206" name="TextBox 205">
              <a:extLst>
                <a:ext uri="{FF2B5EF4-FFF2-40B4-BE49-F238E27FC236}">
                  <a16:creationId xmlns:a16="http://schemas.microsoft.com/office/drawing/2014/main" id="{6436855F-4D69-409E-A0CF-0B4D24798925}"/>
                </a:ext>
              </a:extLst>
            </p:cNvPr>
            <p:cNvSpPr txBox="1"/>
            <p:nvPr/>
          </p:nvSpPr>
          <p:spPr>
            <a:xfrm>
              <a:off x="3724732" y="2874672"/>
              <a:ext cx="556796" cy="556796"/>
            </a:xfrm>
            <a:prstGeom prst="rect">
              <a:avLst/>
            </a:prstGeom>
            <a:noFill/>
          </p:spPr>
          <p:txBody>
            <a:bodyPr wrap="none" rtlCol="0">
              <a:prstTxWarp prst="textCircle">
                <a:avLst>
                  <a:gd name="adj" fmla="val 1439275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pic>
          <p:nvPicPr>
            <p:cNvPr id="207" name="Graphic 206">
              <a:extLst>
                <a:ext uri="{FF2B5EF4-FFF2-40B4-BE49-F238E27FC236}">
                  <a16:creationId xmlns:a16="http://schemas.microsoft.com/office/drawing/2014/main" id="{BDBEC751-8162-48B9-84AB-8206FCBD727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67329" y="2917270"/>
              <a:ext cx="471600" cy="471600"/>
            </a:xfrm>
            <a:prstGeom prst="rect">
              <a:avLst/>
            </a:prstGeom>
          </p:spPr>
        </p:pic>
      </p:grpSp>
      <p:grpSp>
        <p:nvGrpSpPr>
          <p:cNvPr id="195" name="Group 194">
            <a:extLst>
              <a:ext uri="{FF2B5EF4-FFF2-40B4-BE49-F238E27FC236}">
                <a16:creationId xmlns:a16="http://schemas.microsoft.com/office/drawing/2014/main" id="{A311AA50-68AD-448B-8E6D-8D710F9B69F8}"/>
              </a:ext>
            </a:extLst>
          </p:cNvPr>
          <p:cNvGrpSpPr/>
          <p:nvPr/>
        </p:nvGrpSpPr>
        <p:grpSpPr>
          <a:xfrm>
            <a:off x="811539" y="3584638"/>
            <a:ext cx="699960" cy="699960"/>
            <a:chOff x="2717441" y="3100243"/>
            <a:chExt cx="699960" cy="699960"/>
          </a:xfrm>
        </p:grpSpPr>
        <p:sp>
          <p:nvSpPr>
            <p:cNvPr id="202" name="Donut 497">
              <a:extLst>
                <a:ext uri="{FF2B5EF4-FFF2-40B4-BE49-F238E27FC236}">
                  <a16:creationId xmlns:a16="http://schemas.microsoft.com/office/drawing/2014/main" id="{02E25E8E-09C4-495B-AE88-D1952B570EE0}"/>
                </a:ext>
              </a:extLst>
            </p:cNvPr>
            <p:cNvSpPr/>
            <p:nvPr/>
          </p:nvSpPr>
          <p:spPr>
            <a:xfrm>
              <a:off x="2717441" y="3100243"/>
              <a:ext cx="699960" cy="6999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203" name="TextBox 202">
              <a:extLst>
                <a:ext uri="{FF2B5EF4-FFF2-40B4-BE49-F238E27FC236}">
                  <a16:creationId xmlns:a16="http://schemas.microsoft.com/office/drawing/2014/main" id="{EC73BBD4-C263-4895-A60E-3053E6E93DD5}"/>
                </a:ext>
              </a:extLst>
            </p:cNvPr>
            <p:cNvSpPr txBox="1"/>
            <p:nvPr/>
          </p:nvSpPr>
          <p:spPr>
            <a:xfrm>
              <a:off x="2789023" y="3171825"/>
              <a:ext cx="556796" cy="556796"/>
            </a:xfrm>
            <a:prstGeom prst="rect">
              <a:avLst/>
            </a:prstGeom>
            <a:noFill/>
          </p:spPr>
          <p:txBody>
            <a:bodyPr wrap="none" rtlCol="0">
              <a:prstTxWarp prst="textCircle">
                <a:avLst>
                  <a:gd name="adj" fmla="val 1439275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pic>
          <p:nvPicPr>
            <p:cNvPr id="204" name="Graphic 203">
              <a:extLst>
                <a:ext uri="{FF2B5EF4-FFF2-40B4-BE49-F238E27FC236}">
                  <a16:creationId xmlns:a16="http://schemas.microsoft.com/office/drawing/2014/main" id="{B807EE18-FE37-4051-ADAA-2F7BDC8A51B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831621" y="3214423"/>
              <a:ext cx="471600" cy="471600"/>
            </a:xfrm>
            <a:prstGeom prst="rect">
              <a:avLst/>
            </a:prstGeom>
          </p:spPr>
        </p:pic>
      </p:grpSp>
      <p:grpSp>
        <p:nvGrpSpPr>
          <p:cNvPr id="197" name="Group 196">
            <a:extLst>
              <a:ext uri="{FF2B5EF4-FFF2-40B4-BE49-F238E27FC236}">
                <a16:creationId xmlns:a16="http://schemas.microsoft.com/office/drawing/2014/main" id="{3D8338EC-6C4E-4440-A842-F424ED0DCE4E}"/>
              </a:ext>
            </a:extLst>
          </p:cNvPr>
          <p:cNvGrpSpPr/>
          <p:nvPr/>
        </p:nvGrpSpPr>
        <p:grpSpPr>
          <a:xfrm>
            <a:off x="6516919" y="2537742"/>
            <a:ext cx="699960" cy="699960"/>
            <a:chOff x="5726599" y="3100243"/>
            <a:chExt cx="699960" cy="699960"/>
          </a:xfrm>
        </p:grpSpPr>
        <p:sp>
          <p:nvSpPr>
            <p:cNvPr id="198" name="Donut 497">
              <a:extLst>
                <a:ext uri="{FF2B5EF4-FFF2-40B4-BE49-F238E27FC236}">
                  <a16:creationId xmlns:a16="http://schemas.microsoft.com/office/drawing/2014/main" id="{DAA4A325-2BBF-4DEB-A331-3CBA8A13680B}"/>
                </a:ext>
              </a:extLst>
            </p:cNvPr>
            <p:cNvSpPr/>
            <p:nvPr/>
          </p:nvSpPr>
          <p:spPr>
            <a:xfrm>
              <a:off x="5726599" y="3100243"/>
              <a:ext cx="699960" cy="6999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199" name="TextBox 198">
              <a:extLst>
                <a:ext uri="{FF2B5EF4-FFF2-40B4-BE49-F238E27FC236}">
                  <a16:creationId xmlns:a16="http://schemas.microsoft.com/office/drawing/2014/main" id="{DE2E9D57-EA37-4EEA-97C9-DD5753B705E1}"/>
                </a:ext>
              </a:extLst>
            </p:cNvPr>
            <p:cNvSpPr txBox="1"/>
            <p:nvPr/>
          </p:nvSpPr>
          <p:spPr>
            <a:xfrm>
              <a:off x="5798181" y="3171825"/>
              <a:ext cx="556796" cy="556796"/>
            </a:xfrm>
            <a:prstGeom prst="rect">
              <a:avLst/>
            </a:prstGeom>
            <a:noFill/>
          </p:spPr>
          <p:txBody>
            <a:bodyPr wrap="none" rtlCol="0">
              <a:prstTxWarp prst="textCircle">
                <a:avLst>
                  <a:gd name="adj" fmla="val 1439275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pic>
          <p:nvPicPr>
            <p:cNvPr id="200" name="Graphic 199">
              <a:extLst>
                <a:ext uri="{FF2B5EF4-FFF2-40B4-BE49-F238E27FC236}">
                  <a16:creationId xmlns:a16="http://schemas.microsoft.com/office/drawing/2014/main" id="{0CA30274-5956-4E7C-A238-1A0EF4B51D9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840779" y="3214423"/>
              <a:ext cx="471600" cy="471600"/>
            </a:xfrm>
            <a:prstGeom prst="rect">
              <a:avLst/>
            </a:prstGeom>
          </p:spPr>
        </p:pic>
      </p:grpSp>
      <p:grpSp>
        <p:nvGrpSpPr>
          <p:cNvPr id="211" name="Group 210">
            <a:extLst>
              <a:ext uri="{FF2B5EF4-FFF2-40B4-BE49-F238E27FC236}">
                <a16:creationId xmlns:a16="http://schemas.microsoft.com/office/drawing/2014/main" id="{FA96CE91-8D58-4608-ABD3-C3C3E8D18173}"/>
              </a:ext>
            </a:extLst>
          </p:cNvPr>
          <p:cNvGrpSpPr/>
          <p:nvPr/>
        </p:nvGrpSpPr>
        <p:grpSpPr>
          <a:xfrm>
            <a:off x="7974640" y="3193847"/>
            <a:ext cx="699960" cy="699960"/>
            <a:chOff x="3337098" y="3791409"/>
            <a:chExt cx="699960" cy="699960"/>
          </a:xfrm>
        </p:grpSpPr>
        <p:sp>
          <p:nvSpPr>
            <p:cNvPr id="212" name="Donut 497">
              <a:extLst>
                <a:ext uri="{FF2B5EF4-FFF2-40B4-BE49-F238E27FC236}">
                  <a16:creationId xmlns:a16="http://schemas.microsoft.com/office/drawing/2014/main" id="{1AE6F5F4-368F-49B0-8267-2FDCAD86DBB9}"/>
                </a:ext>
              </a:extLst>
            </p:cNvPr>
            <p:cNvSpPr/>
            <p:nvPr/>
          </p:nvSpPr>
          <p:spPr>
            <a:xfrm>
              <a:off x="3337098" y="3791409"/>
              <a:ext cx="699960" cy="6999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213" name="TextBox 212">
              <a:extLst>
                <a:ext uri="{FF2B5EF4-FFF2-40B4-BE49-F238E27FC236}">
                  <a16:creationId xmlns:a16="http://schemas.microsoft.com/office/drawing/2014/main" id="{BB009047-F293-41D9-9742-7C97488FFC58}"/>
                </a:ext>
              </a:extLst>
            </p:cNvPr>
            <p:cNvSpPr txBox="1"/>
            <p:nvPr/>
          </p:nvSpPr>
          <p:spPr>
            <a:xfrm>
              <a:off x="3417078" y="3871389"/>
              <a:ext cx="540000" cy="540000"/>
            </a:xfrm>
            <a:prstGeom prst="rect">
              <a:avLst/>
            </a:prstGeom>
            <a:noFill/>
          </p:spPr>
          <p:txBody>
            <a:bodyPr wrap="none" rtlCol="0">
              <a:prstTxWarp prst="textCircle">
                <a:avLst>
                  <a:gd name="adj" fmla="val 13869973"/>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kern="1200" cap="none" spc="30" normalizeH="0" noProof="0" dirty="0">
                  <a:ln>
                    <a:noFill/>
                  </a:ln>
                  <a:solidFill>
                    <a:srgbClr val="575959"/>
                  </a:solidFill>
                  <a:effectLst/>
                  <a:uLnTx/>
                  <a:uFillTx/>
                  <a:latin typeface="CiscoSansTT Light" panose="020B0503020201020303" pitchFamily="34" charset="0"/>
                  <a:cs typeface="CiscoSansTT Light" panose="020B0503020201020303" pitchFamily="34" charset="0"/>
                  <a:sym typeface="Arial"/>
                </a:rPr>
                <a:t>Alliance</a:t>
              </a:r>
            </a:p>
          </p:txBody>
        </p:sp>
        <p:sp>
          <p:nvSpPr>
            <p:cNvPr id="214" name="TextBox 213">
              <a:extLst>
                <a:ext uri="{FF2B5EF4-FFF2-40B4-BE49-F238E27FC236}">
                  <a16:creationId xmlns:a16="http://schemas.microsoft.com/office/drawing/2014/main" id="{3635169E-F53B-410A-98D8-A050ABA34F15}"/>
                </a:ext>
              </a:extLst>
            </p:cNvPr>
            <p:cNvSpPr txBox="1"/>
            <p:nvPr/>
          </p:nvSpPr>
          <p:spPr>
            <a:xfrm>
              <a:off x="3391566" y="3845877"/>
              <a:ext cx="591024" cy="591024"/>
            </a:xfrm>
            <a:prstGeom prst="rect">
              <a:avLst/>
            </a:prstGeom>
            <a:noFill/>
          </p:spPr>
          <p:txBody>
            <a:bodyPr wrap="none" rtlCol="0">
              <a:prstTxWarp prst="textArchDown">
                <a:avLst/>
              </a:prstTxWarp>
              <a:spAutoFit/>
            </a:bodyPr>
            <a:lstStyle/>
            <a:p>
              <a:pPr marL="7938" marR="0" lvl="1" indent="0" algn="ctr" defTabSz="457200" rtl="0" eaLnBrk="1" fontAlgn="base" latinLnBrk="0" hangingPunct="1">
                <a:lnSpc>
                  <a:spcPct val="100000"/>
                </a:lnSpc>
                <a:spcBef>
                  <a:spcPct val="0"/>
                </a:spcBef>
                <a:spcAft>
                  <a:spcPct val="0"/>
                </a:spcAft>
                <a:buClrTx/>
                <a:buSzTx/>
                <a:buFontTx/>
                <a:buNone/>
                <a:tabLst/>
                <a:defRPr/>
              </a:pPr>
              <a:r>
                <a:rPr kumimoji="0" lang="en-US" sz="800" b="1" i="0" u="none" kern="1200" cap="none" spc="30" normalizeH="0" noProof="0" dirty="0">
                  <a:ln>
                    <a:noFill/>
                  </a:ln>
                  <a:solidFill>
                    <a:srgbClr val="575959"/>
                  </a:solidFill>
                  <a:effectLst/>
                  <a:uLnTx/>
                  <a:uFillTx/>
                  <a:latin typeface="CiscoSansTT Light" panose="020B0503020201020303" pitchFamily="34" charset="0"/>
                  <a:cs typeface="CiscoSansTT Light" panose="020B0503020201020303" pitchFamily="34" charset="0"/>
                  <a:sym typeface="Arial"/>
                </a:rPr>
                <a:t>Partner</a:t>
              </a:r>
            </a:p>
          </p:txBody>
        </p:sp>
        <p:pic>
          <p:nvPicPr>
            <p:cNvPr id="215" name="Graphic 214">
              <a:extLst>
                <a:ext uri="{FF2B5EF4-FFF2-40B4-BE49-F238E27FC236}">
                  <a16:creationId xmlns:a16="http://schemas.microsoft.com/office/drawing/2014/main" id="{E504B6E8-E912-4DF6-8B38-B2F2E02140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51278" y="3905589"/>
              <a:ext cx="471600" cy="471600"/>
            </a:xfrm>
            <a:prstGeom prst="rect">
              <a:avLst/>
            </a:prstGeom>
          </p:spPr>
        </p:pic>
      </p:grpSp>
      <p:grpSp>
        <p:nvGrpSpPr>
          <p:cNvPr id="217" name="Group 216">
            <a:extLst>
              <a:ext uri="{FF2B5EF4-FFF2-40B4-BE49-F238E27FC236}">
                <a16:creationId xmlns:a16="http://schemas.microsoft.com/office/drawing/2014/main" id="{1778EE72-5827-48A4-A48D-9AFACBC4BAAA}"/>
              </a:ext>
            </a:extLst>
          </p:cNvPr>
          <p:cNvGrpSpPr/>
          <p:nvPr/>
        </p:nvGrpSpPr>
        <p:grpSpPr>
          <a:xfrm>
            <a:off x="5909169" y="3591410"/>
            <a:ext cx="699960" cy="699960"/>
            <a:chOff x="5106942" y="3791409"/>
            <a:chExt cx="699960" cy="699960"/>
          </a:xfrm>
        </p:grpSpPr>
        <p:sp>
          <p:nvSpPr>
            <p:cNvPr id="218" name="Donut 497">
              <a:extLst>
                <a:ext uri="{FF2B5EF4-FFF2-40B4-BE49-F238E27FC236}">
                  <a16:creationId xmlns:a16="http://schemas.microsoft.com/office/drawing/2014/main" id="{BBF304A1-AB85-488C-9D46-D034D706F6B2}"/>
                </a:ext>
              </a:extLst>
            </p:cNvPr>
            <p:cNvSpPr/>
            <p:nvPr/>
          </p:nvSpPr>
          <p:spPr>
            <a:xfrm>
              <a:off x="5106942" y="3791409"/>
              <a:ext cx="699960" cy="6999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219" name="TextBox 218">
              <a:extLst>
                <a:ext uri="{FF2B5EF4-FFF2-40B4-BE49-F238E27FC236}">
                  <a16:creationId xmlns:a16="http://schemas.microsoft.com/office/drawing/2014/main" id="{864D5AFB-910D-4CE5-8CF1-C19630DA09C1}"/>
                </a:ext>
              </a:extLst>
            </p:cNvPr>
            <p:cNvSpPr txBox="1"/>
            <p:nvPr/>
          </p:nvSpPr>
          <p:spPr>
            <a:xfrm>
              <a:off x="5186922" y="3871389"/>
              <a:ext cx="540000" cy="540000"/>
            </a:xfrm>
            <a:prstGeom prst="rect">
              <a:avLst/>
            </a:prstGeom>
            <a:noFill/>
          </p:spPr>
          <p:txBody>
            <a:bodyPr wrap="none" rtlCol="0">
              <a:prstTxWarp prst="textCircle">
                <a:avLst>
                  <a:gd name="adj" fmla="val 13869973"/>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30" normalizeH="0" noProof="0" dirty="0">
                  <a:ln>
                    <a:noFill/>
                  </a:ln>
                  <a:solidFill>
                    <a:srgbClr val="575959"/>
                  </a:solidFill>
                  <a:effectLst/>
                  <a:uLnTx/>
                  <a:uFillTx/>
                  <a:latin typeface="CiscoSansTT Light" panose="020B0503020201020303" pitchFamily="34" charset="0"/>
                  <a:cs typeface="CiscoSansTT Light" panose="020B0503020201020303" pitchFamily="34" charset="0"/>
                  <a:sym typeface="Arial"/>
                </a:rPr>
                <a:t>Alliance</a:t>
              </a:r>
            </a:p>
          </p:txBody>
        </p:sp>
        <p:sp>
          <p:nvSpPr>
            <p:cNvPr id="220" name="TextBox 219">
              <a:extLst>
                <a:ext uri="{FF2B5EF4-FFF2-40B4-BE49-F238E27FC236}">
                  <a16:creationId xmlns:a16="http://schemas.microsoft.com/office/drawing/2014/main" id="{87292965-025B-4366-A6F9-10BEA2E8E747}"/>
                </a:ext>
              </a:extLst>
            </p:cNvPr>
            <p:cNvSpPr txBox="1"/>
            <p:nvPr/>
          </p:nvSpPr>
          <p:spPr>
            <a:xfrm>
              <a:off x="5161410" y="3845877"/>
              <a:ext cx="591024" cy="591024"/>
            </a:xfrm>
            <a:prstGeom prst="rect">
              <a:avLst/>
            </a:prstGeom>
            <a:noFill/>
          </p:spPr>
          <p:txBody>
            <a:bodyPr wrap="none" rtlCol="0">
              <a:prstTxWarp prst="textArchDown">
                <a:avLst/>
              </a:prstTxWarp>
              <a:spAutoFit/>
            </a:bodyPr>
            <a:lstStyle/>
            <a:p>
              <a:pPr marL="7938" marR="0" lvl="1"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30" normalizeH="0" noProof="0" dirty="0">
                  <a:ln>
                    <a:noFill/>
                  </a:ln>
                  <a:solidFill>
                    <a:srgbClr val="575959"/>
                  </a:solidFill>
                  <a:effectLst/>
                  <a:uLnTx/>
                  <a:uFillTx/>
                  <a:latin typeface="CiscoSansTT Light" panose="020B0503020201020303" pitchFamily="34" charset="0"/>
                  <a:cs typeface="CiscoSansTT Light" panose="020B0503020201020303" pitchFamily="34" charset="0"/>
                  <a:sym typeface="Arial"/>
                </a:rPr>
                <a:t>Partner</a:t>
              </a:r>
            </a:p>
          </p:txBody>
        </p:sp>
        <p:pic>
          <p:nvPicPr>
            <p:cNvPr id="221" name="Graphic 220">
              <a:extLst>
                <a:ext uri="{FF2B5EF4-FFF2-40B4-BE49-F238E27FC236}">
                  <a16:creationId xmlns:a16="http://schemas.microsoft.com/office/drawing/2014/main" id="{1C39A227-56C7-4A1F-9E65-C2DDF4C8B2D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21122" y="3905589"/>
              <a:ext cx="471600" cy="471600"/>
            </a:xfrm>
            <a:prstGeom prst="rect">
              <a:avLst/>
            </a:prstGeom>
          </p:spPr>
        </p:pic>
      </p:grpSp>
      <p:sp>
        <p:nvSpPr>
          <p:cNvPr id="106" name="Freeform: Shape 22">
            <a:extLst>
              <a:ext uri="{FF2B5EF4-FFF2-40B4-BE49-F238E27FC236}">
                <a16:creationId xmlns:a16="http://schemas.microsoft.com/office/drawing/2014/main" id="{F8BADC80-F3D3-DC4D-A0B7-18FCBEB4C141}"/>
              </a:ext>
            </a:extLst>
          </p:cNvPr>
          <p:cNvSpPr/>
          <p:nvPr/>
        </p:nvSpPr>
        <p:spPr>
          <a:xfrm rot="19158316">
            <a:off x="1918075" y="3661089"/>
            <a:ext cx="1682501" cy="625292"/>
          </a:xfrm>
          <a:custGeom>
            <a:avLst/>
            <a:gdLst>
              <a:gd name="connsiteX0" fmla="*/ 0 w 581025"/>
              <a:gd name="connsiteY0" fmla="*/ 0 h 633413"/>
              <a:gd name="connsiteX1" fmla="*/ 228600 w 581025"/>
              <a:gd name="connsiteY1" fmla="*/ 633413 h 633413"/>
              <a:gd name="connsiteX2" fmla="*/ 581025 w 581025"/>
              <a:gd name="connsiteY2" fmla="*/ 128588 h 633413"/>
              <a:gd name="connsiteX3" fmla="*/ 0 w 581025"/>
              <a:gd name="connsiteY3" fmla="*/ 0 h 633413"/>
            </a:gdLst>
            <a:ahLst/>
            <a:cxnLst>
              <a:cxn ang="0">
                <a:pos x="connsiteX0" y="connsiteY0"/>
              </a:cxn>
              <a:cxn ang="0">
                <a:pos x="connsiteX1" y="connsiteY1"/>
              </a:cxn>
              <a:cxn ang="0">
                <a:pos x="connsiteX2" y="connsiteY2"/>
              </a:cxn>
              <a:cxn ang="0">
                <a:pos x="connsiteX3" y="connsiteY3"/>
              </a:cxn>
            </a:cxnLst>
            <a:rect l="l" t="t" r="r" b="b"/>
            <a:pathLst>
              <a:path w="581025" h="633413">
                <a:moveTo>
                  <a:pt x="0" y="0"/>
                </a:moveTo>
                <a:lnTo>
                  <a:pt x="228600" y="633413"/>
                </a:lnTo>
                <a:lnTo>
                  <a:pt x="581025" y="128588"/>
                </a:lnTo>
                <a:lnTo>
                  <a:pt x="0" y="0"/>
                </a:lnTo>
                <a:close/>
              </a:path>
            </a:pathLst>
          </a:custGeom>
          <a:gradFill flip="none" rotWithShape="1">
            <a:gsLst>
              <a:gs pos="0">
                <a:schemeClr val="accent6">
                  <a:lumMod val="40000"/>
                  <a:lumOff val="60000"/>
                </a:schemeClr>
              </a:gs>
              <a:gs pos="0">
                <a:schemeClr val="tx2"/>
              </a:gs>
              <a:gs pos="41000">
                <a:schemeClr val="accent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1100" dirty="0"/>
          </a:p>
        </p:txBody>
      </p:sp>
      <p:grpSp>
        <p:nvGrpSpPr>
          <p:cNvPr id="108" name="Group 107">
            <a:extLst>
              <a:ext uri="{FF2B5EF4-FFF2-40B4-BE49-F238E27FC236}">
                <a16:creationId xmlns:a16="http://schemas.microsoft.com/office/drawing/2014/main" id="{6C615ECE-8CFA-4D0B-ACFE-BE6652E942D3}"/>
              </a:ext>
            </a:extLst>
          </p:cNvPr>
          <p:cNvGrpSpPr/>
          <p:nvPr/>
        </p:nvGrpSpPr>
        <p:grpSpPr>
          <a:xfrm>
            <a:off x="2133274" y="3895343"/>
            <a:ext cx="699960" cy="699960"/>
            <a:chOff x="5530891" y="2214563"/>
            <a:chExt cx="699960" cy="699960"/>
          </a:xfrm>
        </p:grpSpPr>
        <p:sp>
          <p:nvSpPr>
            <p:cNvPr id="109" name="Donut 497">
              <a:extLst>
                <a:ext uri="{FF2B5EF4-FFF2-40B4-BE49-F238E27FC236}">
                  <a16:creationId xmlns:a16="http://schemas.microsoft.com/office/drawing/2014/main" id="{B799AA19-3CCC-47A3-AC49-4D89B243113A}"/>
                </a:ext>
              </a:extLst>
            </p:cNvPr>
            <p:cNvSpPr/>
            <p:nvPr/>
          </p:nvSpPr>
          <p:spPr>
            <a:xfrm>
              <a:off x="5530891" y="2214563"/>
              <a:ext cx="699960" cy="6999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110" name="TextBox 109">
              <a:extLst>
                <a:ext uri="{FF2B5EF4-FFF2-40B4-BE49-F238E27FC236}">
                  <a16:creationId xmlns:a16="http://schemas.microsoft.com/office/drawing/2014/main" id="{A80DCD29-6EB7-4FF2-BA9D-1C9D527CBA3F}"/>
                </a:ext>
              </a:extLst>
            </p:cNvPr>
            <p:cNvSpPr txBox="1"/>
            <p:nvPr/>
          </p:nvSpPr>
          <p:spPr>
            <a:xfrm>
              <a:off x="5602473" y="2286145"/>
              <a:ext cx="556796" cy="556796"/>
            </a:xfrm>
            <a:prstGeom prst="rect">
              <a:avLst/>
            </a:prstGeom>
            <a:noFill/>
          </p:spPr>
          <p:txBody>
            <a:bodyPr wrap="none" rtlCol="0">
              <a:prstTxWarp prst="textCircle">
                <a:avLst>
                  <a:gd name="adj" fmla="val 1439275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pic>
          <p:nvPicPr>
            <p:cNvPr id="111" name="Picture 110">
              <a:extLst>
                <a:ext uri="{FF2B5EF4-FFF2-40B4-BE49-F238E27FC236}">
                  <a16:creationId xmlns:a16="http://schemas.microsoft.com/office/drawing/2014/main" id="{2B55BC2C-1654-43B7-813F-8B798FB4425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645071" y="2330076"/>
              <a:ext cx="471600" cy="468934"/>
            </a:xfrm>
            <a:prstGeom prst="rect">
              <a:avLst/>
            </a:prstGeom>
          </p:spPr>
        </p:pic>
      </p:grpSp>
      <p:grpSp>
        <p:nvGrpSpPr>
          <p:cNvPr id="123" name="Group 122">
            <a:extLst>
              <a:ext uri="{FF2B5EF4-FFF2-40B4-BE49-F238E27FC236}">
                <a16:creationId xmlns:a16="http://schemas.microsoft.com/office/drawing/2014/main" id="{1298F89F-B5C1-094D-8702-C4AB71DF749A}"/>
              </a:ext>
            </a:extLst>
          </p:cNvPr>
          <p:cNvGrpSpPr/>
          <p:nvPr/>
        </p:nvGrpSpPr>
        <p:grpSpPr>
          <a:xfrm>
            <a:off x="3825160" y="1540874"/>
            <a:ext cx="1493680" cy="1485605"/>
            <a:chOff x="3942831" y="1858575"/>
            <a:chExt cx="1285200" cy="1294381"/>
          </a:xfrm>
        </p:grpSpPr>
        <p:sp>
          <p:nvSpPr>
            <p:cNvPr id="124" name="Donut 54">
              <a:extLst>
                <a:ext uri="{FF2B5EF4-FFF2-40B4-BE49-F238E27FC236}">
                  <a16:creationId xmlns:a16="http://schemas.microsoft.com/office/drawing/2014/main" id="{9BC15001-7FD1-2B46-8FB1-3B34CAA560A1}"/>
                </a:ext>
              </a:extLst>
            </p:cNvPr>
            <p:cNvSpPr/>
            <p:nvPr/>
          </p:nvSpPr>
          <p:spPr>
            <a:xfrm>
              <a:off x="3942831" y="1867756"/>
              <a:ext cx="1285200" cy="1285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125" name="TextBox 124">
              <a:extLst>
                <a:ext uri="{FF2B5EF4-FFF2-40B4-BE49-F238E27FC236}">
                  <a16:creationId xmlns:a16="http://schemas.microsoft.com/office/drawing/2014/main" id="{191BA9A8-2BBA-B24F-A510-D0A435828AF8}"/>
                </a:ext>
              </a:extLst>
            </p:cNvPr>
            <p:cNvSpPr txBox="1"/>
            <p:nvPr/>
          </p:nvSpPr>
          <p:spPr>
            <a:xfrm>
              <a:off x="4060061" y="1963428"/>
              <a:ext cx="1037752" cy="1001390"/>
            </a:xfrm>
            <a:prstGeom prst="rect">
              <a:avLst/>
            </a:prstGeom>
            <a:noFill/>
          </p:spPr>
          <p:txBody>
            <a:bodyPr wrap="square" rtlCol="0">
              <a:prstTxWarp prst="textCircle">
                <a:avLst>
                  <a:gd name="adj" fmla="val 12660080"/>
                </a:avLst>
              </a:prstTxWarp>
              <a:no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lang="en-US" sz="900" b="1" kern="1200" dirty="0">
                  <a:solidFill>
                    <a:schemeClr val="tx1">
                      <a:lumMod val="50000"/>
                    </a:schemeClr>
                  </a:solidFill>
                  <a:latin typeface="CiscoSansTT" panose="020B0503020201020303" pitchFamily="34" charset="0"/>
                  <a:ea typeface="ＭＳ Ｐゴシック" charset="0"/>
                  <a:cs typeface="CiscoSansTT" panose="020B0503020201020303" pitchFamily="34" charset="0"/>
                </a:rPr>
                <a:t>Using product support</a:t>
              </a:r>
              <a:endParaRPr kumimoji="0" lang="en-US" sz="900" b="1" i="0" u="none" strike="noStrike" kern="1200" cap="none" spc="0" normalizeH="0" baseline="0" noProof="0" dirty="0">
                <a:ln>
                  <a:noFill/>
                </a:ln>
                <a:solidFill>
                  <a:schemeClr val="tx1">
                    <a:lumMod val="50000"/>
                  </a:schemeClr>
                </a:solidFill>
                <a:effectLst/>
                <a:uLnTx/>
                <a:uFillTx/>
                <a:latin typeface="CiscoSansTT" panose="020B0503020201020303" pitchFamily="34" charset="0"/>
                <a:ea typeface="ＭＳ Ｐゴシック" charset="0"/>
                <a:cs typeface="CiscoSansTT" panose="020B0503020201020303" pitchFamily="34" charset="0"/>
                <a:sym typeface="Arial"/>
              </a:endParaRPr>
            </a:p>
          </p:txBody>
        </p:sp>
        <p:sp>
          <p:nvSpPr>
            <p:cNvPr id="126" name="TextBox 125">
              <a:extLst>
                <a:ext uri="{FF2B5EF4-FFF2-40B4-BE49-F238E27FC236}">
                  <a16:creationId xmlns:a16="http://schemas.microsoft.com/office/drawing/2014/main" id="{155CDFF6-8AD3-0143-AF3E-E25E5E1D38F4}"/>
                </a:ext>
              </a:extLst>
            </p:cNvPr>
            <p:cNvSpPr txBox="1"/>
            <p:nvPr/>
          </p:nvSpPr>
          <p:spPr>
            <a:xfrm>
              <a:off x="3996471" y="1858575"/>
              <a:ext cx="1164932" cy="1231968"/>
            </a:xfrm>
            <a:prstGeom prst="rect">
              <a:avLst/>
            </a:prstGeom>
            <a:noFill/>
          </p:spPr>
          <p:txBody>
            <a:bodyPr wrap="square" rtlCol="0">
              <a:prstTxWarp prst="textArchDown">
                <a:avLst/>
              </a:prstTxWarp>
              <a:noAutofit/>
            </a:bodyPr>
            <a:lstStyle/>
            <a:p>
              <a:pPr marL="7938" marR="0" lvl="1" indent="0" algn="ctr" defTabSz="457200" rtl="0" eaLnBrk="1" fontAlgn="base" latinLnBrk="0" hangingPunct="1">
                <a:lnSpc>
                  <a:spcPct val="100000"/>
                </a:lnSpc>
                <a:spcBef>
                  <a:spcPct val="0"/>
                </a:spcBef>
                <a:spcAft>
                  <a:spcPct val="0"/>
                </a:spcAft>
                <a:buClrTx/>
                <a:buSzTx/>
                <a:buFontTx/>
                <a:buNone/>
                <a:tabLst/>
                <a:defRPr/>
              </a:pPr>
              <a:r>
                <a:rPr lang="en-US" sz="900" b="1" kern="1200" dirty="0">
                  <a:solidFill>
                    <a:schemeClr val="tx1">
                      <a:lumMod val="50000"/>
                    </a:schemeClr>
                  </a:solidFill>
                  <a:latin typeface="CiscoSansTT" panose="020B0503020201020303" pitchFamily="34" charset="0"/>
                  <a:ea typeface="ＭＳ Ｐゴシック" charset="0"/>
                  <a:cs typeface="CiscoSansTT" panose="020B0503020201020303" pitchFamily="34" charset="0"/>
                </a:rPr>
                <a:t>for multivendor, multiproduct solutions</a:t>
              </a:r>
              <a:endParaRPr kumimoji="0" lang="en-US" sz="900" b="1" u="none" strike="noStrike" kern="1200" cap="none" spc="0" normalizeH="0" baseline="0" noProof="0" dirty="0">
                <a:ln>
                  <a:noFill/>
                </a:ln>
                <a:solidFill>
                  <a:schemeClr val="tx1">
                    <a:lumMod val="50000"/>
                  </a:schemeClr>
                </a:solidFill>
                <a:effectLst/>
                <a:uLnTx/>
                <a:uFillTx/>
                <a:latin typeface="CiscoSansTT" panose="020B0503020201020303" pitchFamily="34" charset="0"/>
                <a:ea typeface="ＭＳ Ｐゴシック" charset="0"/>
                <a:cs typeface="CiscoSansTT" panose="020B0503020201020303" pitchFamily="34" charset="0"/>
              </a:endParaRPr>
            </a:p>
          </p:txBody>
        </p:sp>
      </p:grpSp>
      <p:pic>
        <p:nvPicPr>
          <p:cNvPr id="127" name="Picture 126">
            <a:extLst>
              <a:ext uri="{FF2B5EF4-FFF2-40B4-BE49-F238E27FC236}">
                <a16:creationId xmlns:a16="http://schemas.microsoft.com/office/drawing/2014/main" id="{2BD9F592-4646-CF4C-AD83-655C4313E34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flipH="1">
            <a:off x="4009643" y="1737789"/>
            <a:ext cx="1124712" cy="1125153"/>
          </a:xfrm>
          <a:prstGeom prst="ellipse">
            <a:avLst/>
          </a:prstGeom>
        </p:spPr>
      </p:pic>
      <p:grpSp>
        <p:nvGrpSpPr>
          <p:cNvPr id="145" name="Group 144">
            <a:extLst>
              <a:ext uri="{FF2B5EF4-FFF2-40B4-BE49-F238E27FC236}">
                <a16:creationId xmlns:a16="http://schemas.microsoft.com/office/drawing/2014/main" id="{3437411A-B631-9C4C-85BE-099E36A6B5B9}"/>
              </a:ext>
            </a:extLst>
          </p:cNvPr>
          <p:cNvGrpSpPr/>
          <p:nvPr/>
        </p:nvGrpSpPr>
        <p:grpSpPr>
          <a:xfrm>
            <a:off x="4017987" y="1740262"/>
            <a:ext cx="1114426" cy="1116000"/>
            <a:chOff x="3714245" y="2156313"/>
            <a:chExt cx="1719481" cy="1757837"/>
          </a:xfrm>
        </p:grpSpPr>
        <p:sp>
          <p:nvSpPr>
            <p:cNvPr id="146" name="Oval 145">
              <a:extLst>
                <a:ext uri="{FF2B5EF4-FFF2-40B4-BE49-F238E27FC236}">
                  <a16:creationId xmlns:a16="http://schemas.microsoft.com/office/drawing/2014/main" id="{FD79D6A9-8B28-4640-A1F2-58F4FFEEC9CD}"/>
                </a:ext>
              </a:extLst>
            </p:cNvPr>
            <p:cNvSpPr/>
            <p:nvPr/>
          </p:nvSpPr>
          <p:spPr>
            <a:xfrm>
              <a:off x="3714245" y="2156313"/>
              <a:ext cx="1719481" cy="1757837"/>
            </a:xfrm>
            <a:prstGeom prst="ellipse">
              <a:avLst/>
            </a:prstGeom>
            <a:solidFill>
              <a:schemeClr val="accent5">
                <a:alpha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147" name="TextBox 146">
              <a:extLst>
                <a:ext uri="{FF2B5EF4-FFF2-40B4-BE49-F238E27FC236}">
                  <a16:creationId xmlns:a16="http://schemas.microsoft.com/office/drawing/2014/main" id="{CA27E708-92FD-2C45-96C8-7913B71C2D8A}"/>
                </a:ext>
              </a:extLst>
            </p:cNvPr>
            <p:cNvSpPr txBox="1"/>
            <p:nvPr/>
          </p:nvSpPr>
          <p:spPr>
            <a:xfrm>
              <a:off x="3746048" y="2874163"/>
              <a:ext cx="1674592" cy="928030"/>
            </a:xfrm>
            <a:prstGeom prst="rect">
              <a:avLst/>
            </a:prstGeom>
            <a:noFill/>
          </p:spPr>
          <p:txBody>
            <a:bodyPr wrap="none" lIns="0" tIns="0" rIns="0" bIns="0" rtlCol="0" anchor="t">
              <a:noAutofit/>
            </a:bodyPr>
            <a:lstStyle/>
            <a:p>
              <a:pPr algn="ctr">
                <a:lnSpc>
                  <a:spcPct val="80000"/>
                </a:lnSpc>
                <a:spcAft>
                  <a:spcPts val="400"/>
                </a:spcAft>
              </a:pPr>
              <a:r>
                <a:rPr lang="en-US" sz="800" b="1" spc="-10" dirty="0">
                  <a:solidFill>
                    <a:schemeClr val="tx1">
                      <a:lumMod val="50000"/>
                    </a:schemeClr>
                  </a:solidFill>
                  <a:latin typeface="+mn-lt"/>
                  <a:cs typeface="CiscoSansTT" panose="020B0503020201020303" pitchFamily="34" charset="0"/>
                </a:rPr>
                <a:t>Issue isolation</a:t>
              </a:r>
            </a:p>
            <a:p>
              <a:pPr algn="ctr">
                <a:lnSpc>
                  <a:spcPct val="80000"/>
                </a:lnSpc>
                <a:spcAft>
                  <a:spcPts val="400"/>
                </a:spcAft>
              </a:pPr>
              <a:r>
                <a:rPr lang="en-US" sz="800" b="1" spc="-10" dirty="0">
                  <a:solidFill>
                    <a:schemeClr val="tx1">
                      <a:lumMod val="50000"/>
                    </a:schemeClr>
                  </a:solidFill>
                  <a:latin typeface="+mn-lt"/>
                  <a:cs typeface="CiscoSansTT" panose="020B0503020201020303" pitchFamily="34" charset="0"/>
                </a:rPr>
                <a:t>Support team </a:t>
              </a:r>
              <a:br>
                <a:rPr lang="en-US" sz="800" b="1" spc="-10" dirty="0">
                  <a:solidFill>
                    <a:schemeClr val="tx1">
                      <a:lumMod val="50000"/>
                    </a:schemeClr>
                  </a:solidFill>
                  <a:latin typeface="+mn-lt"/>
                  <a:cs typeface="CiscoSansTT" panose="020B0503020201020303" pitchFamily="34" charset="0"/>
                </a:rPr>
              </a:br>
              <a:r>
                <a:rPr lang="en-US" sz="800" b="1" spc="-10" dirty="0">
                  <a:solidFill>
                    <a:schemeClr val="tx1">
                      <a:lumMod val="50000"/>
                    </a:schemeClr>
                  </a:solidFill>
                  <a:latin typeface="+mn-lt"/>
                  <a:cs typeface="CiscoSansTT" panose="020B0503020201020303" pitchFamily="34" charset="0"/>
                </a:rPr>
                <a:t>coordination</a:t>
              </a:r>
            </a:p>
            <a:p>
              <a:pPr algn="ctr">
                <a:lnSpc>
                  <a:spcPct val="80000"/>
                </a:lnSpc>
                <a:spcAft>
                  <a:spcPts val="400"/>
                </a:spcAft>
              </a:pPr>
              <a:r>
                <a:rPr lang="en-US" sz="800" b="1" spc="-10" dirty="0">
                  <a:solidFill>
                    <a:schemeClr val="tx1">
                      <a:lumMod val="50000"/>
                    </a:schemeClr>
                  </a:solidFill>
                  <a:latin typeface="+mn-lt"/>
                  <a:cs typeface="CiscoSansTT" panose="020B0503020201020303" pitchFamily="34" charset="0"/>
                </a:rPr>
                <a:t>Interoperability </a:t>
              </a:r>
              <a:br>
                <a:rPr lang="en-US" sz="800" b="1" spc="-10" dirty="0">
                  <a:solidFill>
                    <a:schemeClr val="tx1">
                      <a:lumMod val="50000"/>
                    </a:schemeClr>
                  </a:solidFill>
                  <a:latin typeface="+mn-lt"/>
                  <a:cs typeface="CiscoSansTT" panose="020B0503020201020303" pitchFamily="34" charset="0"/>
                </a:rPr>
              </a:br>
              <a:r>
                <a:rPr lang="en-US" sz="800" b="1" spc="-10" dirty="0">
                  <a:solidFill>
                    <a:schemeClr val="tx1">
                      <a:lumMod val="50000"/>
                    </a:schemeClr>
                  </a:solidFill>
                  <a:latin typeface="+mn-lt"/>
                  <a:cs typeface="CiscoSansTT" panose="020B0503020201020303" pitchFamily="34" charset="0"/>
                </a:rPr>
                <a:t>expertise</a:t>
              </a:r>
            </a:p>
          </p:txBody>
        </p:sp>
        <p:sp>
          <p:nvSpPr>
            <p:cNvPr id="148" name="TextBox 147">
              <a:extLst>
                <a:ext uri="{FF2B5EF4-FFF2-40B4-BE49-F238E27FC236}">
                  <a16:creationId xmlns:a16="http://schemas.microsoft.com/office/drawing/2014/main" id="{16110F2E-9F61-2C49-8EDA-E0F97A0D9D1A}"/>
                </a:ext>
              </a:extLst>
            </p:cNvPr>
            <p:cNvSpPr txBox="1"/>
            <p:nvPr/>
          </p:nvSpPr>
          <p:spPr>
            <a:xfrm>
              <a:off x="3930576" y="2344424"/>
              <a:ext cx="1286822" cy="468427"/>
            </a:xfrm>
            <a:prstGeom prst="rect">
              <a:avLst/>
            </a:prstGeom>
            <a:noFill/>
          </p:spPr>
          <p:txBody>
            <a:bodyPr wrap="none" lIns="0" tIns="0" rIns="0" bIns="0" rtlCol="0" anchor="t">
              <a:noAutofit/>
            </a:bodyPr>
            <a:lstStyle/>
            <a:p>
              <a:pPr algn="ctr">
                <a:lnSpc>
                  <a:spcPct val="90000"/>
                </a:lnSpc>
              </a:pPr>
              <a:r>
                <a:rPr lang="en-US" sz="1000" b="1" dirty="0">
                  <a:solidFill>
                    <a:schemeClr val="tx1">
                      <a:lumMod val="50000"/>
                    </a:schemeClr>
                  </a:solidFill>
                  <a:latin typeface="CiscoSansTT" panose="020B0503020201020303" pitchFamily="34" charset="0"/>
                  <a:cs typeface="CiscoSansTT" panose="020B0503020201020303" pitchFamily="34" charset="0"/>
                </a:rPr>
                <a:t>Customer </a:t>
              </a:r>
            </a:p>
            <a:p>
              <a:pPr algn="ctr">
                <a:lnSpc>
                  <a:spcPct val="90000"/>
                </a:lnSpc>
              </a:pPr>
              <a:r>
                <a:rPr lang="en-US" sz="1000" b="1" dirty="0">
                  <a:solidFill>
                    <a:schemeClr val="tx1">
                      <a:lumMod val="50000"/>
                    </a:schemeClr>
                  </a:solidFill>
                  <a:latin typeface="CiscoSansTT" panose="020B0503020201020303" pitchFamily="34" charset="0"/>
                  <a:cs typeface="CiscoSansTT" panose="020B0503020201020303" pitchFamily="34" charset="0"/>
                </a:rPr>
                <a:t>in the middle</a:t>
              </a:r>
            </a:p>
          </p:txBody>
        </p:sp>
      </p:grpSp>
    </p:spTree>
    <p:extLst>
      <p:ext uri="{BB962C8B-B14F-4D97-AF65-F5344CB8AC3E}">
        <p14:creationId xmlns:p14="http://schemas.microsoft.com/office/powerpoint/2010/main" val="207496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8"/>
                                        </p:tgtEl>
                                        <p:attrNameLst>
                                          <p:attrName>style.visibility</p:attrName>
                                        </p:attrNameLst>
                                      </p:cBhvr>
                                      <p:to>
                                        <p:strVal val="visible"/>
                                      </p:to>
                                    </p:set>
                                    <p:animEffect transition="in" filter="fade">
                                      <p:cBhvr>
                                        <p:cTn id="12" dur="500"/>
                                        <p:tgtEl>
                                          <p:spTgt spid="26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3"/>
                                        </p:tgtEl>
                                        <p:attrNameLst>
                                          <p:attrName>style.visibility</p:attrName>
                                        </p:attrNameLst>
                                      </p:cBhvr>
                                      <p:to>
                                        <p:strVal val="visible"/>
                                      </p:to>
                                    </p:set>
                                    <p:animEffect transition="in" filter="fade">
                                      <p:cBhvr>
                                        <p:cTn id="18" dur="500"/>
                                        <p:tgtEl>
                                          <p:spTgt spid="2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4"/>
                                        </p:tgtEl>
                                        <p:attrNameLst>
                                          <p:attrName>style.visibility</p:attrName>
                                        </p:attrNameLst>
                                      </p:cBhvr>
                                      <p:to>
                                        <p:strVal val="visible"/>
                                      </p:to>
                                    </p:set>
                                    <p:animEffect transition="in" filter="fade">
                                      <p:cBhvr>
                                        <p:cTn id="21" dur="500"/>
                                        <p:tgtEl>
                                          <p:spTgt spid="224"/>
                                        </p:tgtEl>
                                      </p:cBhvr>
                                    </p:animEffect>
                                  </p:childTnLst>
                                </p:cTn>
                              </p:par>
                            </p:childTnLst>
                          </p:cTn>
                        </p:par>
                        <p:par>
                          <p:cTn id="22" fill="hold">
                            <p:stCondLst>
                              <p:cond delay="500"/>
                            </p:stCondLst>
                            <p:childTnLst>
                              <p:par>
                                <p:cTn id="23" presetID="23" presetClass="entr" presetSubtype="16" fill="hold" nodeType="afterEffect">
                                  <p:stCondLst>
                                    <p:cond delay="250"/>
                                  </p:stCondLst>
                                  <p:childTnLst>
                                    <p:set>
                                      <p:cBhvr>
                                        <p:cTn id="24" dur="1" fill="hold">
                                          <p:stCondLst>
                                            <p:cond delay="0"/>
                                          </p:stCondLst>
                                        </p:cTn>
                                        <p:tgtEl>
                                          <p:spTgt spid="144"/>
                                        </p:tgtEl>
                                        <p:attrNameLst>
                                          <p:attrName>style.visibility</p:attrName>
                                        </p:attrNameLst>
                                      </p:cBhvr>
                                      <p:to>
                                        <p:strVal val="visible"/>
                                      </p:to>
                                    </p:set>
                                    <p:anim calcmode="lin" valueType="num">
                                      <p:cBhvr>
                                        <p:cTn id="25" dur="500" fill="hold"/>
                                        <p:tgtEl>
                                          <p:spTgt spid="144"/>
                                        </p:tgtEl>
                                        <p:attrNameLst>
                                          <p:attrName>ppt_w</p:attrName>
                                        </p:attrNameLst>
                                      </p:cBhvr>
                                      <p:tavLst>
                                        <p:tav tm="0">
                                          <p:val>
                                            <p:fltVal val="0"/>
                                          </p:val>
                                        </p:tav>
                                        <p:tav tm="100000">
                                          <p:val>
                                            <p:strVal val="#ppt_w"/>
                                          </p:val>
                                        </p:tav>
                                      </p:tavLst>
                                    </p:anim>
                                    <p:anim calcmode="lin" valueType="num">
                                      <p:cBhvr>
                                        <p:cTn id="26" dur="500" fill="hold"/>
                                        <p:tgtEl>
                                          <p:spTgt spid="144"/>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250"/>
                                  </p:stCondLst>
                                  <p:childTnLst>
                                    <p:set>
                                      <p:cBhvr>
                                        <p:cTn id="28" dur="1" fill="hold">
                                          <p:stCondLst>
                                            <p:cond delay="0"/>
                                          </p:stCondLst>
                                        </p:cTn>
                                        <p:tgtEl>
                                          <p:spTgt spid="195"/>
                                        </p:tgtEl>
                                        <p:attrNameLst>
                                          <p:attrName>style.visibility</p:attrName>
                                        </p:attrNameLst>
                                      </p:cBhvr>
                                      <p:to>
                                        <p:strVal val="visible"/>
                                      </p:to>
                                    </p:set>
                                    <p:anim calcmode="lin" valueType="num">
                                      <p:cBhvr>
                                        <p:cTn id="29" dur="500" fill="hold"/>
                                        <p:tgtEl>
                                          <p:spTgt spid="195"/>
                                        </p:tgtEl>
                                        <p:attrNameLst>
                                          <p:attrName>ppt_w</p:attrName>
                                        </p:attrNameLst>
                                      </p:cBhvr>
                                      <p:tavLst>
                                        <p:tav tm="0">
                                          <p:val>
                                            <p:fltVal val="0"/>
                                          </p:val>
                                        </p:tav>
                                        <p:tav tm="100000">
                                          <p:val>
                                            <p:strVal val="#ppt_w"/>
                                          </p:val>
                                        </p:tav>
                                      </p:tavLst>
                                    </p:anim>
                                    <p:anim calcmode="lin" valueType="num">
                                      <p:cBhvr>
                                        <p:cTn id="30" dur="500" fill="hold"/>
                                        <p:tgtEl>
                                          <p:spTgt spid="195"/>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250"/>
                                  </p:stCondLst>
                                  <p:childTnLst>
                                    <p:set>
                                      <p:cBhvr>
                                        <p:cTn id="32" dur="1" fill="hold">
                                          <p:stCondLst>
                                            <p:cond delay="0"/>
                                          </p:stCondLst>
                                        </p:cTn>
                                        <p:tgtEl>
                                          <p:spTgt spid="194"/>
                                        </p:tgtEl>
                                        <p:attrNameLst>
                                          <p:attrName>style.visibility</p:attrName>
                                        </p:attrNameLst>
                                      </p:cBhvr>
                                      <p:to>
                                        <p:strVal val="visible"/>
                                      </p:to>
                                    </p:set>
                                    <p:anim calcmode="lin" valueType="num">
                                      <p:cBhvr>
                                        <p:cTn id="33" dur="500" fill="hold"/>
                                        <p:tgtEl>
                                          <p:spTgt spid="194"/>
                                        </p:tgtEl>
                                        <p:attrNameLst>
                                          <p:attrName>ppt_w</p:attrName>
                                        </p:attrNameLst>
                                      </p:cBhvr>
                                      <p:tavLst>
                                        <p:tav tm="0">
                                          <p:val>
                                            <p:fltVal val="0"/>
                                          </p:val>
                                        </p:tav>
                                        <p:tav tm="100000">
                                          <p:val>
                                            <p:strVal val="#ppt_w"/>
                                          </p:val>
                                        </p:tav>
                                      </p:tavLst>
                                    </p:anim>
                                    <p:anim calcmode="lin" valueType="num">
                                      <p:cBhvr>
                                        <p:cTn id="34" dur="500" fill="hold"/>
                                        <p:tgtEl>
                                          <p:spTgt spid="194"/>
                                        </p:tgtEl>
                                        <p:attrNameLst>
                                          <p:attrName>ppt_h</p:attrName>
                                        </p:attrNameLst>
                                      </p:cBhvr>
                                      <p:tavLst>
                                        <p:tav tm="0">
                                          <p:val>
                                            <p:fltVal val="0"/>
                                          </p:val>
                                        </p:tav>
                                        <p:tav tm="100000">
                                          <p:val>
                                            <p:strVal val="#ppt_h"/>
                                          </p:val>
                                        </p:tav>
                                      </p:tavLst>
                                    </p:anim>
                                  </p:childTnLst>
                                </p:cTn>
                              </p:par>
                              <p:par>
                                <p:cTn id="35" presetID="42" presetClass="path" presetSubtype="0" fill="hold" nodeType="withEffect">
                                  <p:stCondLst>
                                    <p:cond delay="250"/>
                                  </p:stCondLst>
                                  <p:childTnLst>
                                    <p:animMotion origin="layout" path="M 0.08871 -0.03302 L 3.88889E-6 -7.40741E-7 " pathEditMode="relative" rAng="0" ptsTypes="AA">
                                      <p:cBhvr>
                                        <p:cTn id="36" dur="500" fill="hold"/>
                                        <p:tgtEl>
                                          <p:spTgt spid="144"/>
                                        </p:tgtEl>
                                        <p:attrNameLst>
                                          <p:attrName>ppt_x</p:attrName>
                                          <p:attrName>ppt_y</p:attrName>
                                        </p:attrNameLst>
                                      </p:cBhvr>
                                      <p:rCtr x="-4444" y="1636"/>
                                    </p:animMotion>
                                  </p:childTnLst>
                                </p:cTn>
                              </p:par>
                              <p:par>
                                <p:cTn id="37" presetID="42" presetClass="path" presetSubtype="0" fill="hold" nodeType="withEffect">
                                  <p:stCondLst>
                                    <p:cond delay="250"/>
                                  </p:stCondLst>
                                  <p:childTnLst>
                                    <p:animMotion origin="layout" path="M 0.08125 -0.10524 L 2.77778E-7 -4.81481E-6 " pathEditMode="relative" rAng="0" ptsTypes="AA">
                                      <p:cBhvr>
                                        <p:cTn id="38" dur="500" fill="hold"/>
                                        <p:tgtEl>
                                          <p:spTgt spid="195"/>
                                        </p:tgtEl>
                                        <p:attrNameLst>
                                          <p:attrName>ppt_x</p:attrName>
                                          <p:attrName>ppt_y</p:attrName>
                                        </p:attrNameLst>
                                      </p:cBhvr>
                                      <p:rCtr x="-4062" y="5247"/>
                                    </p:animMotion>
                                  </p:childTnLst>
                                </p:cTn>
                              </p:par>
                              <p:par>
                                <p:cTn id="39" presetID="42" presetClass="path" presetSubtype="0" fill="hold" nodeType="withEffect">
                                  <p:stCondLst>
                                    <p:cond delay="250"/>
                                  </p:stCondLst>
                                  <p:childTnLst>
                                    <p:animMotion origin="layout" path="M -0.01893 -0.15648 L 5E-6 -2.83951E-6 " pathEditMode="relative" rAng="0" ptsTypes="AA">
                                      <p:cBhvr>
                                        <p:cTn id="40" dur="500" fill="hold"/>
                                        <p:tgtEl>
                                          <p:spTgt spid="194"/>
                                        </p:tgtEl>
                                        <p:attrNameLst>
                                          <p:attrName>ppt_x</p:attrName>
                                          <p:attrName>ppt_y</p:attrName>
                                        </p:attrNameLst>
                                      </p:cBhvr>
                                      <p:rCtr x="938" y="7809"/>
                                    </p:animMotion>
                                  </p:childTnLst>
                                </p:cTn>
                              </p:par>
                              <p:par>
                                <p:cTn id="41" presetID="22" presetClass="entr" presetSubtype="2" fill="hold" grpId="0" nodeType="withEffect">
                                  <p:stCondLst>
                                    <p:cond delay="400"/>
                                  </p:stCondLst>
                                  <p:childTnLst>
                                    <p:set>
                                      <p:cBhvr>
                                        <p:cTn id="42" dur="1" fill="hold">
                                          <p:stCondLst>
                                            <p:cond delay="0"/>
                                          </p:stCondLst>
                                        </p:cTn>
                                        <p:tgtEl>
                                          <p:spTgt spid="19"/>
                                        </p:tgtEl>
                                        <p:attrNameLst>
                                          <p:attrName>style.visibility</p:attrName>
                                        </p:attrNameLst>
                                      </p:cBhvr>
                                      <p:to>
                                        <p:strVal val="visible"/>
                                      </p:to>
                                    </p:set>
                                    <p:animEffect transition="in" filter="wipe(right)">
                                      <p:cBhvr>
                                        <p:cTn id="43" dur="350"/>
                                        <p:tgtEl>
                                          <p:spTgt spid="19"/>
                                        </p:tgtEl>
                                      </p:cBhvr>
                                    </p:animEffect>
                                  </p:childTnLst>
                                </p:cTn>
                              </p:par>
                              <p:par>
                                <p:cTn id="44" presetID="22" presetClass="entr" presetSubtype="2" fill="hold" grpId="0" nodeType="withEffect">
                                  <p:stCondLst>
                                    <p:cond delay="400"/>
                                  </p:stCondLst>
                                  <p:childTnLst>
                                    <p:set>
                                      <p:cBhvr>
                                        <p:cTn id="45" dur="1" fill="hold">
                                          <p:stCondLst>
                                            <p:cond delay="0"/>
                                          </p:stCondLst>
                                        </p:cTn>
                                        <p:tgtEl>
                                          <p:spTgt spid="17"/>
                                        </p:tgtEl>
                                        <p:attrNameLst>
                                          <p:attrName>style.visibility</p:attrName>
                                        </p:attrNameLst>
                                      </p:cBhvr>
                                      <p:to>
                                        <p:strVal val="visible"/>
                                      </p:to>
                                    </p:set>
                                    <p:animEffect transition="in" filter="wipe(right)">
                                      <p:cBhvr>
                                        <p:cTn id="46" dur="350"/>
                                        <p:tgtEl>
                                          <p:spTgt spid="17"/>
                                        </p:tgtEl>
                                      </p:cBhvr>
                                    </p:animEffect>
                                  </p:childTnLst>
                                </p:cTn>
                              </p:par>
                              <p:par>
                                <p:cTn id="47" presetID="22" presetClass="entr" presetSubtype="1" fill="hold" grpId="0" nodeType="withEffect">
                                  <p:stCondLst>
                                    <p:cond delay="40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350"/>
                                        <p:tgtEl>
                                          <p:spTgt spid="20"/>
                                        </p:tgtEl>
                                      </p:cBhvr>
                                    </p:animEffect>
                                  </p:childTnLst>
                                </p:cTn>
                              </p:par>
                              <p:par>
                                <p:cTn id="50" presetID="10" presetClass="exit" presetSubtype="0" fill="hold" grpId="1" nodeType="withEffect">
                                  <p:stCondLst>
                                    <p:cond delay="250"/>
                                  </p:stCondLst>
                                  <p:childTnLst>
                                    <p:animEffect transition="out" filter="fade">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par>
                                <p:cTn id="53" presetID="10" presetClass="exit" presetSubtype="0" fill="hold" grpId="1" nodeType="withEffect">
                                  <p:stCondLst>
                                    <p:cond delay="250"/>
                                  </p:stCondLst>
                                  <p:childTnLst>
                                    <p:animEffect transition="out" filter="fade">
                                      <p:cBhvr>
                                        <p:cTn id="54" dur="500"/>
                                        <p:tgtEl>
                                          <p:spTgt spid="223"/>
                                        </p:tgtEl>
                                      </p:cBhvr>
                                    </p:animEffect>
                                    <p:set>
                                      <p:cBhvr>
                                        <p:cTn id="55" dur="1" fill="hold">
                                          <p:stCondLst>
                                            <p:cond delay="499"/>
                                          </p:stCondLst>
                                        </p:cTn>
                                        <p:tgtEl>
                                          <p:spTgt spid="223"/>
                                        </p:tgtEl>
                                        <p:attrNameLst>
                                          <p:attrName>style.visibility</p:attrName>
                                        </p:attrNameLst>
                                      </p:cBhvr>
                                      <p:to>
                                        <p:strVal val="hidden"/>
                                      </p:to>
                                    </p:set>
                                  </p:childTnLst>
                                </p:cTn>
                              </p:par>
                              <p:par>
                                <p:cTn id="56" presetID="10" presetClass="exit" presetSubtype="0" fill="hold" grpId="1" nodeType="withEffect">
                                  <p:stCondLst>
                                    <p:cond delay="250"/>
                                  </p:stCondLst>
                                  <p:childTnLst>
                                    <p:animEffect transition="out" filter="fade">
                                      <p:cBhvr>
                                        <p:cTn id="57" dur="500"/>
                                        <p:tgtEl>
                                          <p:spTgt spid="224"/>
                                        </p:tgtEl>
                                      </p:cBhvr>
                                    </p:animEffect>
                                    <p:set>
                                      <p:cBhvr>
                                        <p:cTn id="58" dur="1" fill="hold">
                                          <p:stCondLst>
                                            <p:cond delay="499"/>
                                          </p:stCondLst>
                                        </p:cTn>
                                        <p:tgtEl>
                                          <p:spTgt spid="2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66"/>
                                        </p:tgtEl>
                                        <p:attrNameLst>
                                          <p:attrName>style.visibility</p:attrName>
                                        </p:attrNameLst>
                                      </p:cBhvr>
                                      <p:to>
                                        <p:strVal val="visible"/>
                                      </p:to>
                                    </p:set>
                                    <p:animEffect transition="in" filter="fade">
                                      <p:cBhvr>
                                        <p:cTn id="63" dur="500"/>
                                        <p:tgtEl>
                                          <p:spTgt spid="26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5"/>
                                        </p:tgtEl>
                                        <p:attrNameLst>
                                          <p:attrName>style.visibility</p:attrName>
                                        </p:attrNameLst>
                                      </p:cBhvr>
                                      <p:to>
                                        <p:strVal val="visible"/>
                                      </p:to>
                                    </p:set>
                                    <p:animEffect transition="in" filter="fade">
                                      <p:cBhvr>
                                        <p:cTn id="66" dur="500"/>
                                        <p:tgtEl>
                                          <p:spTgt spid="22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6"/>
                                        </p:tgtEl>
                                        <p:attrNameLst>
                                          <p:attrName>style.visibility</p:attrName>
                                        </p:attrNameLst>
                                      </p:cBhvr>
                                      <p:to>
                                        <p:strVal val="visible"/>
                                      </p:to>
                                    </p:set>
                                    <p:animEffect transition="in" filter="fade">
                                      <p:cBhvr>
                                        <p:cTn id="69" dur="500"/>
                                        <p:tgtEl>
                                          <p:spTgt spid="2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7"/>
                                        </p:tgtEl>
                                        <p:attrNameLst>
                                          <p:attrName>style.visibility</p:attrName>
                                        </p:attrNameLst>
                                      </p:cBhvr>
                                      <p:to>
                                        <p:strVal val="visible"/>
                                      </p:to>
                                    </p:set>
                                    <p:animEffect transition="in" filter="fade">
                                      <p:cBhvr>
                                        <p:cTn id="72" dur="500"/>
                                        <p:tgtEl>
                                          <p:spTgt spid="227"/>
                                        </p:tgtEl>
                                      </p:cBhvr>
                                    </p:animEffect>
                                  </p:childTnLst>
                                </p:cTn>
                              </p:par>
                            </p:childTnLst>
                          </p:cTn>
                        </p:par>
                        <p:par>
                          <p:cTn id="73" fill="hold">
                            <p:stCondLst>
                              <p:cond delay="500"/>
                            </p:stCondLst>
                            <p:childTnLst>
                              <p:par>
                                <p:cTn id="74" presetID="23" presetClass="entr" presetSubtype="16" fill="hold" nodeType="afterEffect">
                                  <p:stCondLst>
                                    <p:cond delay="250"/>
                                  </p:stCondLst>
                                  <p:childTnLst>
                                    <p:set>
                                      <p:cBhvr>
                                        <p:cTn id="75" dur="1" fill="hold">
                                          <p:stCondLst>
                                            <p:cond delay="0"/>
                                          </p:stCondLst>
                                        </p:cTn>
                                        <p:tgtEl>
                                          <p:spTgt spid="108"/>
                                        </p:tgtEl>
                                        <p:attrNameLst>
                                          <p:attrName>style.visibility</p:attrName>
                                        </p:attrNameLst>
                                      </p:cBhvr>
                                      <p:to>
                                        <p:strVal val="visible"/>
                                      </p:to>
                                    </p:set>
                                    <p:anim calcmode="lin" valueType="num">
                                      <p:cBhvr>
                                        <p:cTn id="76" dur="500" fill="hold"/>
                                        <p:tgtEl>
                                          <p:spTgt spid="108"/>
                                        </p:tgtEl>
                                        <p:attrNameLst>
                                          <p:attrName>ppt_w</p:attrName>
                                        </p:attrNameLst>
                                      </p:cBhvr>
                                      <p:tavLst>
                                        <p:tav tm="0">
                                          <p:val>
                                            <p:fltVal val="0"/>
                                          </p:val>
                                        </p:tav>
                                        <p:tav tm="100000">
                                          <p:val>
                                            <p:strVal val="#ppt_w"/>
                                          </p:val>
                                        </p:tav>
                                      </p:tavLst>
                                    </p:anim>
                                    <p:anim calcmode="lin" valueType="num">
                                      <p:cBhvr>
                                        <p:cTn id="77" dur="500" fill="hold"/>
                                        <p:tgtEl>
                                          <p:spTgt spid="108"/>
                                        </p:tgtEl>
                                        <p:attrNameLst>
                                          <p:attrName>ppt_h</p:attrName>
                                        </p:attrNameLst>
                                      </p:cBhvr>
                                      <p:tavLst>
                                        <p:tav tm="0">
                                          <p:val>
                                            <p:fltVal val="0"/>
                                          </p:val>
                                        </p:tav>
                                        <p:tav tm="100000">
                                          <p:val>
                                            <p:strVal val="#ppt_h"/>
                                          </p:val>
                                        </p:tav>
                                      </p:tavLst>
                                    </p:anim>
                                  </p:childTnLst>
                                </p:cTn>
                              </p:par>
                              <p:par>
                                <p:cTn id="78" presetID="23" presetClass="entr" presetSubtype="16" fill="hold" nodeType="withEffect">
                                  <p:stCondLst>
                                    <p:cond delay="250"/>
                                  </p:stCondLst>
                                  <p:childTnLst>
                                    <p:set>
                                      <p:cBhvr>
                                        <p:cTn id="79" dur="1" fill="hold">
                                          <p:stCondLst>
                                            <p:cond delay="0"/>
                                          </p:stCondLst>
                                        </p:cTn>
                                        <p:tgtEl>
                                          <p:spTgt spid="143"/>
                                        </p:tgtEl>
                                        <p:attrNameLst>
                                          <p:attrName>style.visibility</p:attrName>
                                        </p:attrNameLst>
                                      </p:cBhvr>
                                      <p:to>
                                        <p:strVal val="visible"/>
                                      </p:to>
                                    </p:set>
                                    <p:anim calcmode="lin" valueType="num">
                                      <p:cBhvr>
                                        <p:cTn id="80" dur="500" fill="hold"/>
                                        <p:tgtEl>
                                          <p:spTgt spid="143"/>
                                        </p:tgtEl>
                                        <p:attrNameLst>
                                          <p:attrName>ppt_w</p:attrName>
                                        </p:attrNameLst>
                                      </p:cBhvr>
                                      <p:tavLst>
                                        <p:tav tm="0">
                                          <p:val>
                                            <p:fltVal val="0"/>
                                          </p:val>
                                        </p:tav>
                                        <p:tav tm="100000">
                                          <p:val>
                                            <p:strVal val="#ppt_w"/>
                                          </p:val>
                                        </p:tav>
                                      </p:tavLst>
                                    </p:anim>
                                    <p:anim calcmode="lin" valueType="num">
                                      <p:cBhvr>
                                        <p:cTn id="81" dur="500" fill="hold"/>
                                        <p:tgtEl>
                                          <p:spTgt spid="143"/>
                                        </p:tgtEl>
                                        <p:attrNameLst>
                                          <p:attrName>ppt_h</p:attrName>
                                        </p:attrNameLst>
                                      </p:cBhvr>
                                      <p:tavLst>
                                        <p:tav tm="0">
                                          <p:val>
                                            <p:fltVal val="0"/>
                                          </p:val>
                                        </p:tav>
                                        <p:tav tm="100000">
                                          <p:val>
                                            <p:strVal val="#ppt_h"/>
                                          </p:val>
                                        </p:tav>
                                      </p:tavLst>
                                    </p:anim>
                                  </p:childTnLst>
                                </p:cTn>
                              </p:par>
                              <p:par>
                                <p:cTn id="82" presetID="23" presetClass="entr" presetSubtype="16" fill="hold" nodeType="withEffect">
                                  <p:stCondLst>
                                    <p:cond delay="250"/>
                                  </p:stCondLst>
                                  <p:childTnLst>
                                    <p:set>
                                      <p:cBhvr>
                                        <p:cTn id="83" dur="1" fill="hold">
                                          <p:stCondLst>
                                            <p:cond delay="0"/>
                                          </p:stCondLst>
                                        </p:cTn>
                                        <p:tgtEl>
                                          <p:spTgt spid="193"/>
                                        </p:tgtEl>
                                        <p:attrNameLst>
                                          <p:attrName>style.visibility</p:attrName>
                                        </p:attrNameLst>
                                      </p:cBhvr>
                                      <p:to>
                                        <p:strVal val="visible"/>
                                      </p:to>
                                    </p:set>
                                    <p:anim calcmode="lin" valueType="num">
                                      <p:cBhvr>
                                        <p:cTn id="84" dur="500" fill="hold"/>
                                        <p:tgtEl>
                                          <p:spTgt spid="193"/>
                                        </p:tgtEl>
                                        <p:attrNameLst>
                                          <p:attrName>ppt_w</p:attrName>
                                        </p:attrNameLst>
                                      </p:cBhvr>
                                      <p:tavLst>
                                        <p:tav tm="0">
                                          <p:val>
                                            <p:fltVal val="0"/>
                                          </p:val>
                                        </p:tav>
                                        <p:tav tm="100000">
                                          <p:val>
                                            <p:strVal val="#ppt_w"/>
                                          </p:val>
                                        </p:tav>
                                      </p:tavLst>
                                    </p:anim>
                                    <p:anim calcmode="lin" valueType="num">
                                      <p:cBhvr>
                                        <p:cTn id="85" dur="500" fill="hold"/>
                                        <p:tgtEl>
                                          <p:spTgt spid="193"/>
                                        </p:tgtEl>
                                        <p:attrNameLst>
                                          <p:attrName>ppt_h</p:attrName>
                                        </p:attrNameLst>
                                      </p:cBhvr>
                                      <p:tavLst>
                                        <p:tav tm="0">
                                          <p:val>
                                            <p:fltVal val="0"/>
                                          </p:val>
                                        </p:tav>
                                        <p:tav tm="100000">
                                          <p:val>
                                            <p:strVal val="#ppt_h"/>
                                          </p:val>
                                        </p:tav>
                                      </p:tavLst>
                                    </p:anim>
                                  </p:childTnLst>
                                </p:cTn>
                              </p:par>
                              <p:par>
                                <p:cTn id="86" presetID="42" presetClass="path" presetSubtype="0" fill="hold" nodeType="withEffect">
                                  <p:stCondLst>
                                    <p:cond delay="250"/>
                                  </p:stCondLst>
                                  <p:childTnLst>
                                    <p:animMotion origin="layout" path="M 0.09184 -0.18735 L 3.61111E-6 1.7284E-6 " pathEditMode="relative" rAng="0" ptsTypes="AA">
                                      <p:cBhvr>
                                        <p:cTn id="87" dur="500" fill="hold"/>
                                        <p:tgtEl>
                                          <p:spTgt spid="108"/>
                                        </p:tgtEl>
                                        <p:attrNameLst>
                                          <p:attrName>ppt_x</p:attrName>
                                          <p:attrName>ppt_y</p:attrName>
                                        </p:attrNameLst>
                                      </p:cBhvr>
                                      <p:rCtr x="-4601" y="9352"/>
                                    </p:animMotion>
                                  </p:childTnLst>
                                </p:cTn>
                              </p:par>
                              <p:par>
                                <p:cTn id="88" presetID="42" presetClass="path" presetSubtype="0" fill="hold" nodeType="withEffect">
                                  <p:stCondLst>
                                    <p:cond delay="250"/>
                                  </p:stCondLst>
                                  <p:childTnLst>
                                    <p:animMotion origin="layout" path="M 0.06961 -0.0108 L 3.61111E-6 4.93827E-7 " pathEditMode="relative" rAng="0" ptsTypes="AA">
                                      <p:cBhvr>
                                        <p:cTn id="89" dur="500" fill="hold"/>
                                        <p:tgtEl>
                                          <p:spTgt spid="143"/>
                                        </p:tgtEl>
                                        <p:attrNameLst>
                                          <p:attrName>ppt_x</p:attrName>
                                          <p:attrName>ppt_y</p:attrName>
                                        </p:attrNameLst>
                                      </p:cBhvr>
                                      <p:rCtr x="-3490" y="525"/>
                                    </p:animMotion>
                                  </p:childTnLst>
                                </p:cTn>
                              </p:par>
                              <p:par>
                                <p:cTn id="90" presetID="42" presetClass="path" presetSubtype="0" fill="hold" nodeType="withEffect">
                                  <p:stCondLst>
                                    <p:cond delay="250"/>
                                  </p:stCondLst>
                                  <p:childTnLst>
                                    <p:animMotion origin="layout" path="M -0.04826 -0.07932 L -1.11111E-6 -4.32099E-6 " pathEditMode="relative" rAng="0" ptsTypes="AA">
                                      <p:cBhvr>
                                        <p:cTn id="91" dur="500" fill="hold"/>
                                        <p:tgtEl>
                                          <p:spTgt spid="193"/>
                                        </p:tgtEl>
                                        <p:attrNameLst>
                                          <p:attrName>ppt_x</p:attrName>
                                          <p:attrName>ppt_y</p:attrName>
                                        </p:attrNameLst>
                                      </p:cBhvr>
                                      <p:rCtr x="2413" y="3951"/>
                                    </p:animMotion>
                                  </p:childTnLst>
                                </p:cTn>
                              </p:par>
                              <p:par>
                                <p:cTn id="92" presetID="22" presetClass="entr" presetSubtype="2" fill="hold" grpId="0" nodeType="withEffect">
                                  <p:stCondLst>
                                    <p:cond delay="400"/>
                                  </p:stCondLst>
                                  <p:childTnLst>
                                    <p:set>
                                      <p:cBhvr>
                                        <p:cTn id="93" dur="1" fill="hold">
                                          <p:stCondLst>
                                            <p:cond delay="0"/>
                                          </p:stCondLst>
                                        </p:cTn>
                                        <p:tgtEl>
                                          <p:spTgt spid="22"/>
                                        </p:tgtEl>
                                        <p:attrNameLst>
                                          <p:attrName>style.visibility</p:attrName>
                                        </p:attrNameLst>
                                      </p:cBhvr>
                                      <p:to>
                                        <p:strVal val="visible"/>
                                      </p:to>
                                    </p:set>
                                    <p:animEffect transition="in" filter="wipe(right)">
                                      <p:cBhvr>
                                        <p:cTn id="94" dur="350"/>
                                        <p:tgtEl>
                                          <p:spTgt spid="22"/>
                                        </p:tgtEl>
                                      </p:cBhvr>
                                    </p:animEffect>
                                  </p:childTnLst>
                                </p:cTn>
                              </p:par>
                              <p:par>
                                <p:cTn id="95" presetID="22" presetClass="entr" presetSubtype="1" fill="hold" grpId="0" nodeType="withEffect">
                                  <p:stCondLst>
                                    <p:cond delay="400"/>
                                  </p:stCondLst>
                                  <p:childTnLst>
                                    <p:set>
                                      <p:cBhvr>
                                        <p:cTn id="96" dur="1" fill="hold">
                                          <p:stCondLst>
                                            <p:cond delay="0"/>
                                          </p:stCondLst>
                                        </p:cTn>
                                        <p:tgtEl>
                                          <p:spTgt spid="23"/>
                                        </p:tgtEl>
                                        <p:attrNameLst>
                                          <p:attrName>style.visibility</p:attrName>
                                        </p:attrNameLst>
                                      </p:cBhvr>
                                      <p:to>
                                        <p:strVal val="visible"/>
                                      </p:to>
                                    </p:set>
                                    <p:animEffect transition="in" filter="wipe(up)">
                                      <p:cBhvr>
                                        <p:cTn id="97" dur="350"/>
                                        <p:tgtEl>
                                          <p:spTgt spid="23"/>
                                        </p:tgtEl>
                                      </p:cBhvr>
                                    </p:animEffect>
                                  </p:childTnLst>
                                </p:cTn>
                              </p:par>
                              <p:par>
                                <p:cTn id="98" presetID="22" presetClass="entr" presetSubtype="1" fill="hold" grpId="0" nodeType="withEffect">
                                  <p:stCondLst>
                                    <p:cond delay="400"/>
                                  </p:stCondLst>
                                  <p:childTnLst>
                                    <p:set>
                                      <p:cBhvr>
                                        <p:cTn id="99" dur="1" fill="hold">
                                          <p:stCondLst>
                                            <p:cond delay="0"/>
                                          </p:stCondLst>
                                        </p:cTn>
                                        <p:tgtEl>
                                          <p:spTgt spid="106"/>
                                        </p:tgtEl>
                                        <p:attrNameLst>
                                          <p:attrName>style.visibility</p:attrName>
                                        </p:attrNameLst>
                                      </p:cBhvr>
                                      <p:to>
                                        <p:strVal val="visible"/>
                                      </p:to>
                                    </p:set>
                                    <p:animEffect transition="in" filter="wipe(up)">
                                      <p:cBhvr>
                                        <p:cTn id="100" dur="350"/>
                                        <p:tgtEl>
                                          <p:spTgt spid="106"/>
                                        </p:tgtEl>
                                      </p:cBhvr>
                                    </p:animEffect>
                                  </p:childTnLst>
                                </p:cTn>
                              </p:par>
                              <p:par>
                                <p:cTn id="101" presetID="10" presetClass="exit" presetSubtype="0" fill="hold" grpId="1" nodeType="withEffect">
                                  <p:stCondLst>
                                    <p:cond delay="250"/>
                                  </p:stCondLst>
                                  <p:childTnLst>
                                    <p:animEffect transition="out" filter="fade">
                                      <p:cBhvr>
                                        <p:cTn id="102" dur="500"/>
                                        <p:tgtEl>
                                          <p:spTgt spid="225"/>
                                        </p:tgtEl>
                                      </p:cBhvr>
                                    </p:animEffect>
                                    <p:set>
                                      <p:cBhvr>
                                        <p:cTn id="103" dur="1" fill="hold">
                                          <p:stCondLst>
                                            <p:cond delay="499"/>
                                          </p:stCondLst>
                                        </p:cTn>
                                        <p:tgtEl>
                                          <p:spTgt spid="225"/>
                                        </p:tgtEl>
                                        <p:attrNameLst>
                                          <p:attrName>style.visibility</p:attrName>
                                        </p:attrNameLst>
                                      </p:cBhvr>
                                      <p:to>
                                        <p:strVal val="hidden"/>
                                      </p:to>
                                    </p:set>
                                  </p:childTnLst>
                                </p:cTn>
                              </p:par>
                              <p:par>
                                <p:cTn id="104" presetID="10" presetClass="exit" presetSubtype="0" fill="hold" grpId="1" nodeType="withEffect">
                                  <p:stCondLst>
                                    <p:cond delay="250"/>
                                  </p:stCondLst>
                                  <p:childTnLst>
                                    <p:animEffect transition="out" filter="fade">
                                      <p:cBhvr>
                                        <p:cTn id="105" dur="500"/>
                                        <p:tgtEl>
                                          <p:spTgt spid="226"/>
                                        </p:tgtEl>
                                      </p:cBhvr>
                                    </p:animEffect>
                                    <p:set>
                                      <p:cBhvr>
                                        <p:cTn id="106" dur="1" fill="hold">
                                          <p:stCondLst>
                                            <p:cond delay="499"/>
                                          </p:stCondLst>
                                        </p:cTn>
                                        <p:tgtEl>
                                          <p:spTgt spid="226"/>
                                        </p:tgtEl>
                                        <p:attrNameLst>
                                          <p:attrName>style.visibility</p:attrName>
                                        </p:attrNameLst>
                                      </p:cBhvr>
                                      <p:to>
                                        <p:strVal val="hidden"/>
                                      </p:to>
                                    </p:set>
                                  </p:childTnLst>
                                </p:cTn>
                              </p:par>
                              <p:par>
                                <p:cTn id="107" presetID="10" presetClass="exit" presetSubtype="0" fill="hold" grpId="1" nodeType="withEffect">
                                  <p:stCondLst>
                                    <p:cond delay="250"/>
                                  </p:stCondLst>
                                  <p:childTnLst>
                                    <p:animEffect transition="out" filter="fade">
                                      <p:cBhvr>
                                        <p:cTn id="108" dur="500"/>
                                        <p:tgtEl>
                                          <p:spTgt spid="227"/>
                                        </p:tgtEl>
                                      </p:cBhvr>
                                    </p:animEffect>
                                    <p:set>
                                      <p:cBhvr>
                                        <p:cTn id="109" dur="1" fill="hold">
                                          <p:stCondLst>
                                            <p:cond delay="499"/>
                                          </p:stCondLst>
                                        </p:cTn>
                                        <p:tgtEl>
                                          <p:spTgt spid="227"/>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67"/>
                                        </p:tgtEl>
                                        <p:attrNameLst>
                                          <p:attrName>style.visibility</p:attrName>
                                        </p:attrNameLst>
                                      </p:cBhvr>
                                      <p:to>
                                        <p:strVal val="visible"/>
                                      </p:to>
                                    </p:set>
                                    <p:animEffect transition="in" filter="fade">
                                      <p:cBhvr>
                                        <p:cTn id="114" dur="500"/>
                                        <p:tgtEl>
                                          <p:spTgt spid="267"/>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31"/>
                                        </p:tgtEl>
                                        <p:attrNameLst>
                                          <p:attrName>style.visibility</p:attrName>
                                        </p:attrNameLst>
                                      </p:cBhvr>
                                      <p:to>
                                        <p:strVal val="visible"/>
                                      </p:to>
                                    </p:set>
                                    <p:animEffect transition="in" filter="fade">
                                      <p:cBhvr>
                                        <p:cTn id="117" dur="500"/>
                                        <p:tgtEl>
                                          <p:spTgt spid="23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33"/>
                                        </p:tgtEl>
                                        <p:attrNameLst>
                                          <p:attrName>style.visibility</p:attrName>
                                        </p:attrNameLst>
                                      </p:cBhvr>
                                      <p:to>
                                        <p:strVal val="visible"/>
                                      </p:to>
                                    </p:set>
                                    <p:animEffect transition="in" filter="fade">
                                      <p:cBhvr>
                                        <p:cTn id="120" dur="500"/>
                                        <p:tgtEl>
                                          <p:spTgt spid="23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32"/>
                                        </p:tgtEl>
                                        <p:attrNameLst>
                                          <p:attrName>style.visibility</p:attrName>
                                        </p:attrNameLst>
                                      </p:cBhvr>
                                      <p:to>
                                        <p:strVal val="visible"/>
                                      </p:to>
                                    </p:set>
                                    <p:animEffect transition="in" filter="fade">
                                      <p:cBhvr>
                                        <p:cTn id="123" dur="500"/>
                                        <p:tgtEl>
                                          <p:spTgt spid="23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30"/>
                                        </p:tgtEl>
                                        <p:attrNameLst>
                                          <p:attrName>style.visibility</p:attrName>
                                        </p:attrNameLst>
                                      </p:cBhvr>
                                      <p:to>
                                        <p:strVal val="visible"/>
                                      </p:to>
                                    </p:set>
                                    <p:animEffect transition="in" filter="fade">
                                      <p:cBhvr>
                                        <p:cTn id="126" dur="500"/>
                                        <p:tgtEl>
                                          <p:spTgt spid="230"/>
                                        </p:tgtEl>
                                      </p:cBhvr>
                                    </p:animEffect>
                                  </p:childTnLst>
                                </p:cTn>
                              </p:par>
                            </p:childTnLst>
                          </p:cTn>
                        </p:par>
                        <p:par>
                          <p:cTn id="127" fill="hold">
                            <p:stCondLst>
                              <p:cond delay="500"/>
                            </p:stCondLst>
                            <p:childTnLst>
                              <p:par>
                                <p:cTn id="128" presetID="23" presetClass="entr" presetSubtype="16" fill="hold" nodeType="afterEffect">
                                  <p:stCondLst>
                                    <p:cond delay="250"/>
                                  </p:stCondLst>
                                  <p:childTnLst>
                                    <p:set>
                                      <p:cBhvr>
                                        <p:cTn id="129" dur="1" fill="hold">
                                          <p:stCondLst>
                                            <p:cond delay="0"/>
                                          </p:stCondLst>
                                        </p:cTn>
                                        <p:tgtEl>
                                          <p:spTgt spid="217"/>
                                        </p:tgtEl>
                                        <p:attrNameLst>
                                          <p:attrName>style.visibility</p:attrName>
                                        </p:attrNameLst>
                                      </p:cBhvr>
                                      <p:to>
                                        <p:strVal val="visible"/>
                                      </p:to>
                                    </p:set>
                                    <p:anim calcmode="lin" valueType="num">
                                      <p:cBhvr>
                                        <p:cTn id="130" dur="500" fill="hold"/>
                                        <p:tgtEl>
                                          <p:spTgt spid="217"/>
                                        </p:tgtEl>
                                        <p:attrNameLst>
                                          <p:attrName>ppt_w</p:attrName>
                                        </p:attrNameLst>
                                      </p:cBhvr>
                                      <p:tavLst>
                                        <p:tav tm="0">
                                          <p:val>
                                            <p:fltVal val="0"/>
                                          </p:val>
                                        </p:tav>
                                        <p:tav tm="100000">
                                          <p:val>
                                            <p:strVal val="#ppt_w"/>
                                          </p:val>
                                        </p:tav>
                                      </p:tavLst>
                                    </p:anim>
                                    <p:anim calcmode="lin" valueType="num">
                                      <p:cBhvr>
                                        <p:cTn id="131" dur="500" fill="hold"/>
                                        <p:tgtEl>
                                          <p:spTgt spid="217"/>
                                        </p:tgtEl>
                                        <p:attrNameLst>
                                          <p:attrName>ppt_h</p:attrName>
                                        </p:attrNameLst>
                                      </p:cBhvr>
                                      <p:tavLst>
                                        <p:tav tm="0">
                                          <p:val>
                                            <p:fltVal val="0"/>
                                          </p:val>
                                        </p:tav>
                                        <p:tav tm="100000">
                                          <p:val>
                                            <p:strVal val="#ppt_h"/>
                                          </p:val>
                                        </p:tav>
                                      </p:tavLst>
                                    </p:anim>
                                  </p:childTnLst>
                                </p:cTn>
                              </p:par>
                              <p:par>
                                <p:cTn id="132" presetID="23" presetClass="entr" presetSubtype="16" fill="hold" nodeType="withEffect">
                                  <p:stCondLst>
                                    <p:cond delay="250"/>
                                  </p:stCondLst>
                                  <p:childTnLst>
                                    <p:set>
                                      <p:cBhvr>
                                        <p:cTn id="133" dur="1" fill="hold">
                                          <p:stCondLst>
                                            <p:cond delay="0"/>
                                          </p:stCondLst>
                                        </p:cTn>
                                        <p:tgtEl>
                                          <p:spTgt spid="129"/>
                                        </p:tgtEl>
                                        <p:attrNameLst>
                                          <p:attrName>style.visibility</p:attrName>
                                        </p:attrNameLst>
                                      </p:cBhvr>
                                      <p:to>
                                        <p:strVal val="visible"/>
                                      </p:to>
                                    </p:set>
                                    <p:anim calcmode="lin" valueType="num">
                                      <p:cBhvr>
                                        <p:cTn id="134" dur="500" fill="hold"/>
                                        <p:tgtEl>
                                          <p:spTgt spid="129"/>
                                        </p:tgtEl>
                                        <p:attrNameLst>
                                          <p:attrName>ppt_w</p:attrName>
                                        </p:attrNameLst>
                                      </p:cBhvr>
                                      <p:tavLst>
                                        <p:tav tm="0">
                                          <p:val>
                                            <p:fltVal val="0"/>
                                          </p:val>
                                        </p:tav>
                                        <p:tav tm="100000">
                                          <p:val>
                                            <p:strVal val="#ppt_w"/>
                                          </p:val>
                                        </p:tav>
                                      </p:tavLst>
                                    </p:anim>
                                    <p:anim calcmode="lin" valueType="num">
                                      <p:cBhvr>
                                        <p:cTn id="135" dur="500" fill="hold"/>
                                        <p:tgtEl>
                                          <p:spTgt spid="129"/>
                                        </p:tgtEl>
                                        <p:attrNameLst>
                                          <p:attrName>ppt_h</p:attrName>
                                        </p:attrNameLst>
                                      </p:cBhvr>
                                      <p:tavLst>
                                        <p:tav tm="0">
                                          <p:val>
                                            <p:fltVal val="0"/>
                                          </p:val>
                                        </p:tav>
                                        <p:tav tm="100000">
                                          <p:val>
                                            <p:strVal val="#ppt_h"/>
                                          </p:val>
                                        </p:tav>
                                      </p:tavLst>
                                    </p:anim>
                                  </p:childTnLst>
                                </p:cTn>
                              </p:par>
                              <p:par>
                                <p:cTn id="136" presetID="23" presetClass="entr" presetSubtype="16" fill="hold" nodeType="withEffect">
                                  <p:stCondLst>
                                    <p:cond delay="250"/>
                                  </p:stCondLst>
                                  <p:childTnLst>
                                    <p:set>
                                      <p:cBhvr>
                                        <p:cTn id="137" dur="1" fill="hold">
                                          <p:stCondLst>
                                            <p:cond delay="0"/>
                                          </p:stCondLst>
                                        </p:cTn>
                                        <p:tgtEl>
                                          <p:spTgt spid="211"/>
                                        </p:tgtEl>
                                        <p:attrNameLst>
                                          <p:attrName>style.visibility</p:attrName>
                                        </p:attrNameLst>
                                      </p:cBhvr>
                                      <p:to>
                                        <p:strVal val="visible"/>
                                      </p:to>
                                    </p:set>
                                    <p:anim calcmode="lin" valueType="num">
                                      <p:cBhvr>
                                        <p:cTn id="138" dur="500" fill="hold"/>
                                        <p:tgtEl>
                                          <p:spTgt spid="211"/>
                                        </p:tgtEl>
                                        <p:attrNameLst>
                                          <p:attrName>ppt_w</p:attrName>
                                        </p:attrNameLst>
                                      </p:cBhvr>
                                      <p:tavLst>
                                        <p:tav tm="0">
                                          <p:val>
                                            <p:fltVal val="0"/>
                                          </p:val>
                                        </p:tav>
                                        <p:tav tm="100000">
                                          <p:val>
                                            <p:strVal val="#ppt_w"/>
                                          </p:val>
                                        </p:tav>
                                      </p:tavLst>
                                    </p:anim>
                                    <p:anim calcmode="lin" valueType="num">
                                      <p:cBhvr>
                                        <p:cTn id="139" dur="500" fill="hold"/>
                                        <p:tgtEl>
                                          <p:spTgt spid="211"/>
                                        </p:tgtEl>
                                        <p:attrNameLst>
                                          <p:attrName>ppt_h</p:attrName>
                                        </p:attrNameLst>
                                      </p:cBhvr>
                                      <p:tavLst>
                                        <p:tav tm="0">
                                          <p:val>
                                            <p:fltVal val="0"/>
                                          </p:val>
                                        </p:tav>
                                        <p:tav tm="100000">
                                          <p:val>
                                            <p:strVal val="#ppt_h"/>
                                          </p:val>
                                        </p:tav>
                                      </p:tavLst>
                                    </p:anim>
                                  </p:childTnLst>
                                </p:cTn>
                              </p:par>
                              <p:par>
                                <p:cTn id="140" presetID="23" presetClass="entr" presetSubtype="16" fill="hold" nodeType="withEffect">
                                  <p:stCondLst>
                                    <p:cond delay="250"/>
                                  </p:stCondLst>
                                  <p:childTnLst>
                                    <p:set>
                                      <p:cBhvr>
                                        <p:cTn id="141" dur="1" fill="hold">
                                          <p:stCondLst>
                                            <p:cond delay="0"/>
                                          </p:stCondLst>
                                        </p:cTn>
                                        <p:tgtEl>
                                          <p:spTgt spid="197"/>
                                        </p:tgtEl>
                                        <p:attrNameLst>
                                          <p:attrName>style.visibility</p:attrName>
                                        </p:attrNameLst>
                                      </p:cBhvr>
                                      <p:to>
                                        <p:strVal val="visible"/>
                                      </p:to>
                                    </p:set>
                                    <p:anim calcmode="lin" valueType="num">
                                      <p:cBhvr>
                                        <p:cTn id="142" dur="500" fill="hold"/>
                                        <p:tgtEl>
                                          <p:spTgt spid="197"/>
                                        </p:tgtEl>
                                        <p:attrNameLst>
                                          <p:attrName>ppt_w</p:attrName>
                                        </p:attrNameLst>
                                      </p:cBhvr>
                                      <p:tavLst>
                                        <p:tav tm="0">
                                          <p:val>
                                            <p:fltVal val="0"/>
                                          </p:val>
                                        </p:tav>
                                        <p:tav tm="100000">
                                          <p:val>
                                            <p:strVal val="#ppt_w"/>
                                          </p:val>
                                        </p:tav>
                                      </p:tavLst>
                                    </p:anim>
                                    <p:anim calcmode="lin" valueType="num">
                                      <p:cBhvr>
                                        <p:cTn id="143" dur="500" fill="hold"/>
                                        <p:tgtEl>
                                          <p:spTgt spid="197"/>
                                        </p:tgtEl>
                                        <p:attrNameLst>
                                          <p:attrName>ppt_h</p:attrName>
                                        </p:attrNameLst>
                                      </p:cBhvr>
                                      <p:tavLst>
                                        <p:tav tm="0">
                                          <p:val>
                                            <p:fltVal val="0"/>
                                          </p:val>
                                        </p:tav>
                                        <p:tav tm="100000">
                                          <p:val>
                                            <p:strVal val="#ppt_h"/>
                                          </p:val>
                                        </p:tav>
                                      </p:tavLst>
                                    </p:anim>
                                  </p:childTnLst>
                                </p:cTn>
                              </p:par>
                              <p:par>
                                <p:cTn id="144" presetID="42" presetClass="path" presetSubtype="0" fill="hold" nodeType="withEffect">
                                  <p:stCondLst>
                                    <p:cond delay="250"/>
                                  </p:stCondLst>
                                  <p:childTnLst>
                                    <p:animMotion origin="layout" path="M 0.05487 -0.10864 L 5E-6 6.17284E-7 " pathEditMode="relative" rAng="0" ptsTypes="AA">
                                      <p:cBhvr>
                                        <p:cTn id="145" dur="500" fill="hold"/>
                                        <p:tgtEl>
                                          <p:spTgt spid="217"/>
                                        </p:tgtEl>
                                        <p:attrNameLst>
                                          <p:attrName>ppt_x</p:attrName>
                                          <p:attrName>ppt_y</p:attrName>
                                        </p:attrNameLst>
                                      </p:cBhvr>
                                      <p:rCtr x="-2743" y="5432"/>
                                    </p:animMotion>
                                  </p:childTnLst>
                                </p:cTn>
                              </p:par>
                              <p:par>
                                <p:cTn id="146" presetID="42" presetClass="path" presetSubtype="0" fill="hold" nodeType="withEffect">
                                  <p:stCondLst>
                                    <p:cond delay="250"/>
                                  </p:stCondLst>
                                  <p:childTnLst>
                                    <p:animMotion origin="layout" path="M -0.08004 -0.04197 L 1.94444E-6 -2.46914E-6 " pathEditMode="relative" rAng="0" ptsTypes="AA">
                                      <p:cBhvr>
                                        <p:cTn id="147" dur="500" fill="hold"/>
                                        <p:tgtEl>
                                          <p:spTgt spid="129"/>
                                        </p:tgtEl>
                                        <p:attrNameLst>
                                          <p:attrName>ppt_x</p:attrName>
                                          <p:attrName>ppt_y</p:attrName>
                                        </p:attrNameLst>
                                      </p:cBhvr>
                                      <p:rCtr x="3993" y="2099"/>
                                    </p:animMotion>
                                  </p:childTnLst>
                                </p:cTn>
                              </p:par>
                              <p:par>
                                <p:cTn id="148" presetID="42" presetClass="path" presetSubtype="0" fill="hold" nodeType="withEffect">
                                  <p:stCondLst>
                                    <p:cond delay="250"/>
                                  </p:stCondLst>
                                  <p:childTnLst>
                                    <p:animMotion origin="layout" path="M -0.0401 -0.1037 L -3.05556E-6 1.11111E-6 " pathEditMode="relative" rAng="0" ptsTypes="AA">
                                      <p:cBhvr>
                                        <p:cTn id="149" dur="500" fill="hold"/>
                                        <p:tgtEl>
                                          <p:spTgt spid="211"/>
                                        </p:tgtEl>
                                        <p:attrNameLst>
                                          <p:attrName>ppt_x</p:attrName>
                                          <p:attrName>ppt_y</p:attrName>
                                        </p:attrNameLst>
                                      </p:cBhvr>
                                      <p:rCtr x="1997" y="5185"/>
                                    </p:animMotion>
                                  </p:childTnLst>
                                </p:cTn>
                              </p:par>
                              <p:par>
                                <p:cTn id="150" presetID="42" presetClass="path" presetSubtype="0" fill="hold" nodeType="withEffect">
                                  <p:stCondLst>
                                    <p:cond delay="250"/>
                                  </p:stCondLst>
                                  <p:childTnLst>
                                    <p:animMotion origin="layout" path="M 0.08125 0.16235 L 1.94444E-6 2.46914E-7 " pathEditMode="relative" rAng="0" ptsTypes="AA">
                                      <p:cBhvr>
                                        <p:cTn id="151" dur="500" fill="hold"/>
                                        <p:tgtEl>
                                          <p:spTgt spid="197"/>
                                        </p:tgtEl>
                                        <p:attrNameLst>
                                          <p:attrName>ppt_x</p:attrName>
                                          <p:attrName>ppt_y</p:attrName>
                                        </p:attrNameLst>
                                      </p:cBhvr>
                                      <p:rCtr x="-4062" y="-8117"/>
                                    </p:animMotion>
                                  </p:childTnLst>
                                </p:cTn>
                              </p:par>
                              <p:par>
                                <p:cTn id="152" presetID="10" presetClass="exit" presetSubtype="0" fill="hold" grpId="1" nodeType="withEffect">
                                  <p:stCondLst>
                                    <p:cond delay="250"/>
                                  </p:stCondLst>
                                  <p:childTnLst>
                                    <p:animEffect transition="out" filter="fade">
                                      <p:cBhvr>
                                        <p:cTn id="153" dur="500"/>
                                        <p:tgtEl>
                                          <p:spTgt spid="231"/>
                                        </p:tgtEl>
                                      </p:cBhvr>
                                    </p:animEffect>
                                    <p:set>
                                      <p:cBhvr>
                                        <p:cTn id="154" dur="1" fill="hold">
                                          <p:stCondLst>
                                            <p:cond delay="499"/>
                                          </p:stCondLst>
                                        </p:cTn>
                                        <p:tgtEl>
                                          <p:spTgt spid="231"/>
                                        </p:tgtEl>
                                        <p:attrNameLst>
                                          <p:attrName>style.visibility</p:attrName>
                                        </p:attrNameLst>
                                      </p:cBhvr>
                                      <p:to>
                                        <p:strVal val="hidden"/>
                                      </p:to>
                                    </p:set>
                                  </p:childTnLst>
                                </p:cTn>
                              </p:par>
                              <p:par>
                                <p:cTn id="155" presetID="10" presetClass="exit" presetSubtype="0" fill="hold" grpId="1" nodeType="withEffect">
                                  <p:stCondLst>
                                    <p:cond delay="250"/>
                                  </p:stCondLst>
                                  <p:childTnLst>
                                    <p:animEffect transition="out" filter="fade">
                                      <p:cBhvr>
                                        <p:cTn id="156" dur="500"/>
                                        <p:tgtEl>
                                          <p:spTgt spid="233"/>
                                        </p:tgtEl>
                                      </p:cBhvr>
                                    </p:animEffect>
                                    <p:set>
                                      <p:cBhvr>
                                        <p:cTn id="157" dur="1" fill="hold">
                                          <p:stCondLst>
                                            <p:cond delay="499"/>
                                          </p:stCondLst>
                                        </p:cTn>
                                        <p:tgtEl>
                                          <p:spTgt spid="233"/>
                                        </p:tgtEl>
                                        <p:attrNameLst>
                                          <p:attrName>style.visibility</p:attrName>
                                        </p:attrNameLst>
                                      </p:cBhvr>
                                      <p:to>
                                        <p:strVal val="hidden"/>
                                      </p:to>
                                    </p:set>
                                  </p:childTnLst>
                                </p:cTn>
                              </p:par>
                              <p:par>
                                <p:cTn id="158" presetID="10" presetClass="exit" presetSubtype="0" fill="hold" grpId="1" nodeType="withEffect">
                                  <p:stCondLst>
                                    <p:cond delay="250"/>
                                  </p:stCondLst>
                                  <p:childTnLst>
                                    <p:animEffect transition="out" filter="fade">
                                      <p:cBhvr>
                                        <p:cTn id="159" dur="500"/>
                                        <p:tgtEl>
                                          <p:spTgt spid="232"/>
                                        </p:tgtEl>
                                      </p:cBhvr>
                                    </p:animEffect>
                                    <p:set>
                                      <p:cBhvr>
                                        <p:cTn id="160" dur="1" fill="hold">
                                          <p:stCondLst>
                                            <p:cond delay="499"/>
                                          </p:stCondLst>
                                        </p:cTn>
                                        <p:tgtEl>
                                          <p:spTgt spid="232"/>
                                        </p:tgtEl>
                                        <p:attrNameLst>
                                          <p:attrName>style.visibility</p:attrName>
                                        </p:attrNameLst>
                                      </p:cBhvr>
                                      <p:to>
                                        <p:strVal val="hidden"/>
                                      </p:to>
                                    </p:set>
                                  </p:childTnLst>
                                </p:cTn>
                              </p:par>
                              <p:par>
                                <p:cTn id="161" presetID="10" presetClass="exit" presetSubtype="0" fill="hold" grpId="1" nodeType="withEffect">
                                  <p:stCondLst>
                                    <p:cond delay="250"/>
                                  </p:stCondLst>
                                  <p:childTnLst>
                                    <p:animEffect transition="out" filter="fade">
                                      <p:cBhvr>
                                        <p:cTn id="162" dur="500"/>
                                        <p:tgtEl>
                                          <p:spTgt spid="230"/>
                                        </p:tgtEl>
                                      </p:cBhvr>
                                    </p:animEffect>
                                    <p:set>
                                      <p:cBhvr>
                                        <p:cTn id="163" dur="1" fill="hold">
                                          <p:stCondLst>
                                            <p:cond delay="499"/>
                                          </p:stCondLst>
                                        </p:cTn>
                                        <p:tgtEl>
                                          <p:spTgt spid="230"/>
                                        </p:tgtEl>
                                        <p:attrNameLst>
                                          <p:attrName>style.visibility</p:attrName>
                                        </p:attrNameLst>
                                      </p:cBhvr>
                                      <p:to>
                                        <p:strVal val="hidden"/>
                                      </p:to>
                                    </p:set>
                                  </p:childTnLst>
                                </p:cTn>
                              </p:par>
                              <p:par>
                                <p:cTn id="164" presetID="22" presetClass="entr" presetSubtype="2" fill="hold" grpId="0" nodeType="withEffect">
                                  <p:stCondLst>
                                    <p:cond delay="400"/>
                                  </p:stCondLst>
                                  <p:childTnLst>
                                    <p:set>
                                      <p:cBhvr>
                                        <p:cTn id="165" dur="1" fill="hold">
                                          <p:stCondLst>
                                            <p:cond delay="0"/>
                                          </p:stCondLst>
                                        </p:cTn>
                                        <p:tgtEl>
                                          <p:spTgt spid="24"/>
                                        </p:tgtEl>
                                        <p:attrNameLst>
                                          <p:attrName>style.visibility</p:attrName>
                                        </p:attrNameLst>
                                      </p:cBhvr>
                                      <p:to>
                                        <p:strVal val="visible"/>
                                      </p:to>
                                    </p:set>
                                    <p:animEffect transition="in" filter="wipe(right)">
                                      <p:cBhvr>
                                        <p:cTn id="166" dur="350"/>
                                        <p:tgtEl>
                                          <p:spTgt spid="24"/>
                                        </p:tgtEl>
                                      </p:cBhvr>
                                    </p:animEffect>
                                  </p:childTnLst>
                                </p:cTn>
                              </p:par>
                              <p:par>
                                <p:cTn id="167" presetID="22" presetClass="entr" presetSubtype="8" fill="hold" grpId="0" nodeType="withEffect">
                                  <p:stCondLst>
                                    <p:cond delay="400"/>
                                  </p:stCondLst>
                                  <p:childTnLst>
                                    <p:set>
                                      <p:cBhvr>
                                        <p:cTn id="168" dur="1" fill="hold">
                                          <p:stCondLst>
                                            <p:cond delay="0"/>
                                          </p:stCondLst>
                                        </p:cTn>
                                        <p:tgtEl>
                                          <p:spTgt spid="25"/>
                                        </p:tgtEl>
                                        <p:attrNameLst>
                                          <p:attrName>style.visibility</p:attrName>
                                        </p:attrNameLst>
                                      </p:cBhvr>
                                      <p:to>
                                        <p:strVal val="visible"/>
                                      </p:to>
                                    </p:set>
                                    <p:animEffect transition="in" filter="wipe(left)">
                                      <p:cBhvr>
                                        <p:cTn id="169" dur="350"/>
                                        <p:tgtEl>
                                          <p:spTgt spid="25"/>
                                        </p:tgtEl>
                                      </p:cBhvr>
                                    </p:animEffect>
                                  </p:childTnLst>
                                </p:cTn>
                              </p:par>
                              <p:par>
                                <p:cTn id="170" presetID="22" presetClass="entr" presetSubtype="8" fill="hold" grpId="0" nodeType="withEffect">
                                  <p:stCondLst>
                                    <p:cond delay="400"/>
                                  </p:stCondLst>
                                  <p:childTnLst>
                                    <p:set>
                                      <p:cBhvr>
                                        <p:cTn id="171" dur="1" fill="hold">
                                          <p:stCondLst>
                                            <p:cond delay="0"/>
                                          </p:stCondLst>
                                        </p:cTn>
                                        <p:tgtEl>
                                          <p:spTgt spid="26"/>
                                        </p:tgtEl>
                                        <p:attrNameLst>
                                          <p:attrName>style.visibility</p:attrName>
                                        </p:attrNameLst>
                                      </p:cBhvr>
                                      <p:to>
                                        <p:strVal val="visible"/>
                                      </p:to>
                                    </p:set>
                                    <p:animEffect transition="in" filter="wipe(left)">
                                      <p:cBhvr>
                                        <p:cTn id="172" dur="350"/>
                                        <p:tgtEl>
                                          <p:spTgt spid="26"/>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27"/>
                                        </p:tgtEl>
                                        <p:attrNameLst>
                                          <p:attrName>style.visibility</p:attrName>
                                        </p:attrNameLst>
                                      </p:cBhvr>
                                      <p:to>
                                        <p:strVal val="visible"/>
                                      </p:to>
                                    </p:set>
                                    <p:animEffect transition="in" filter="wipe(down)">
                                      <p:cBhvr>
                                        <p:cTn id="175" dur="350"/>
                                        <p:tgtEl>
                                          <p:spTgt spid="27"/>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145"/>
                                        </p:tgtEl>
                                        <p:attrNameLst>
                                          <p:attrName>style.visibility</p:attrName>
                                        </p:attrNameLst>
                                      </p:cBhvr>
                                      <p:to>
                                        <p:strVal val="visible"/>
                                      </p:to>
                                    </p:set>
                                    <p:animEffect transition="in" filter="fade">
                                      <p:cBhvr>
                                        <p:cTn id="180" dur="500"/>
                                        <p:tgtEl>
                                          <p:spTgt spid="145"/>
                                        </p:tgtEl>
                                      </p:cBhvr>
                                    </p:animEffect>
                                  </p:childTnLst>
                                </p:cTn>
                              </p:par>
                              <p:par>
                                <p:cTn id="181" presetID="26" presetClass="emph" presetSubtype="0" fill="hold" nodeType="withEffect">
                                  <p:stCondLst>
                                    <p:cond delay="0"/>
                                  </p:stCondLst>
                                  <p:childTnLst>
                                    <p:animEffect transition="out" filter="fade">
                                      <p:cBhvr>
                                        <p:cTn id="182" dur="500" tmFilter="0, 0; .2, .5; .8, .5; 1, 0"/>
                                        <p:tgtEl>
                                          <p:spTgt spid="145"/>
                                        </p:tgtEl>
                                      </p:cBhvr>
                                    </p:animEffect>
                                    <p:animScale>
                                      <p:cBhvr>
                                        <p:cTn id="183" dur="250" autoRev="1" fill="hold"/>
                                        <p:tgtEl>
                                          <p:spTgt spid="1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23" grpId="0" animBg="1"/>
      <p:bldP spid="223" grpId="1" animBg="1"/>
      <p:bldP spid="224" grpId="0" animBg="1"/>
      <p:bldP spid="224" grpId="1" animBg="1"/>
      <p:bldP spid="225" grpId="0" animBg="1"/>
      <p:bldP spid="225" grpId="1" animBg="1"/>
      <p:bldP spid="226" grpId="0" animBg="1"/>
      <p:bldP spid="226" grpId="1" animBg="1"/>
      <p:bldP spid="227" grpId="0" animBg="1"/>
      <p:bldP spid="227" grpId="1" animBg="1"/>
      <p:bldP spid="230" grpId="0" animBg="1"/>
      <p:bldP spid="230" grpId="1" animBg="1"/>
      <p:bldP spid="231" grpId="0" animBg="1"/>
      <p:bldP spid="231" grpId="1" animBg="1"/>
      <p:bldP spid="232" grpId="0" animBg="1"/>
      <p:bldP spid="232" grpId="1" animBg="1"/>
      <p:bldP spid="233" grpId="0" animBg="1"/>
      <p:bldP spid="233" grpId="1" animBg="1"/>
      <p:bldP spid="266" grpId="0"/>
      <p:bldP spid="267" grpId="0"/>
      <p:bldP spid="268" grpId="0"/>
      <p:bldP spid="17" grpId="0" animBg="1"/>
      <p:bldP spid="19" grpId="0" animBg="1"/>
      <p:bldP spid="20" grpId="0" animBg="1"/>
      <p:bldP spid="22" grpId="0" animBg="1"/>
      <p:bldP spid="23" grpId="0" animBg="1"/>
      <p:bldP spid="24" grpId="0" animBg="1"/>
      <p:bldP spid="25" grpId="0" animBg="1"/>
      <p:bldP spid="26" grpId="0" animBg="1"/>
      <p:bldP spid="27" grpId="0" animBg="1"/>
      <p:bldP spid="10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a:extLst>
              <a:ext uri="{FF2B5EF4-FFF2-40B4-BE49-F238E27FC236}">
                <a16:creationId xmlns:a16="http://schemas.microsoft.com/office/drawing/2014/main" id="{39863B6F-4F1B-4A48-A1CA-32F6F0EDD55A}"/>
              </a:ext>
            </a:extLst>
          </p:cNvPr>
          <p:cNvSpPr>
            <a:spLocks noChangeAspect="1"/>
          </p:cNvSpPr>
          <p:nvPr/>
        </p:nvSpPr>
        <p:spPr>
          <a:xfrm>
            <a:off x="1362719" y="-377544"/>
            <a:ext cx="6326944" cy="6182804"/>
          </a:xfrm>
          <a:custGeom>
            <a:avLst/>
            <a:gdLst/>
            <a:ahLst/>
            <a:cxnLst>
              <a:cxn ang="0">
                <a:pos x="wd2" y="hd2"/>
              </a:cxn>
              <a:cxn ang="5400000">
                <a:pos x="wd2" y="hd2"/>
              </a:cxn>
              <a:cxn ang="10800000">
                <a:pos x="wd2" y="hd2"/>
              </a:cxn>
              <a:cxn ang="16200000">
                <a:pos x="wd2" y="hd2"/>
              </a:cxn>
            </a:cxnLst>
            <a:rect l="0" t="0" r="r" b="b"/>
            <a:pathLst>
              <a:path w="21600" h="21600" extrusionOk="0">
                <a:moveTo>
                  <a:pt x="21200" y="12054"/>
                </a:moveTo>
                <a:cubicBezTo>
                  <a:pt x="21191" y="12054"/>
                  <a:pt x="21183" y="12054"/>
                  <a:pt x="21174" y="12054"/>
                </a:cubicBezTo>
                <a:cubicBezTo>
                  <a:pt x="20268" y="6325"/>
                  <a:pt x="20268" y="6325"/>
                  <a:pt x="20268" y="6325"/>
                </a:cubicBezTo>
                <a:cubicBezTo>
                  <a:pt x="20428" y="6272"/>
                  <a:pt x="20534" y="6121"/>
                  <a:pt x="20534" y="5952"/>
                </a:cubicBezTo>
                <a:cubicBezTo>
                  <a:pt x="20534" y="5729"/>
                  <a:pt x="20357" y="5551"/>
                  <a:pt x="20135" y="5551"/>
                </a:cubicBezTo>
                <a:cubicBezTo>
                  <a:pt x="20037" y="5551"/>
                  <a:pt x="19948" y="5587"/>
                  <a:pt x="19877" y="5640"/>
                </a:cubicBezTo>
                <a:cubicBezTo>
                  <a:pt x="15863" y="1619"/>
                  <a:pt x="15863" y="1619"/>
                  <a:pt x="15863" y="1619"/>
                </a:cubicBezTo>
                <a:cubicBezTo>
                  <a:pt x="15907" y="1548"/>
                  <a:pt x="15934" y="1477"/>
                  <a:pt x="15934" y="1388"/>
                </a:cubicBezTo>
                <a:cubicBezTo>
                  <a:pt x="15934" y="1174"/>
                  <a:pt x="15756" y="987"/>
                  <a:pt x="15534" y="987"/>
                </a:cubicBezTo>
                <a:cubicBezTo>
                  <a:pt x="15347" y="987"/>
                  <a:pt x="15188" y="1112"/>
                  <a:pt x="15143" y="1290"/>
                </a:cubicBezTo>
                <a:cubicBezTo>
                  <a:pt x="9414" y="374"/>
                  <a:pt x="9414" y="374"/>
                  <a:pt x="9414" y="374"/>
                </a:cubicBezTo>
                <a:cubicBezTo>
                  <a:pt x="9406" y="169"/>
                  <a:pt x="9228" y="0"/>
                  <a:pt x="9015" y="0"/>
                </a:cubicBezTo>
                <a:cubicBezTo>
                  <a:pt x="8793" y="0"/>
                  <a:pt x="8615" y="178"/>
                  <a:pt x="8615" y="400"/>
                </a:cubicBezTo>
                <a:cubicBezTo>
                  <a:pt x="8615" y="463"/>
                  <a:pt x="8633" y="525"/>
                  <a:pt x="8660" y="587"/>
                </a:cubicBezTo>
                <a:cubicBezTo>
                  <a:pt x="3615" y="3158"/>
                  <a:pt x="3615" y="3158"/>
                  <a:pt x="3615" y="3158"/>
                </a:cubicBezTo>
                <a:cubicBezTo>
                  <a:pt x="3535" y="3078"/>
                  <a:pt x="3428" y="3025"/>
                  <a:pt x="3322" y="3025"/>
                </a:cubicBezTo>
                <a:cubicBezTo>
                  <a:pt x="3100" y="3025"/>
                  <a:pt x="2913" y="3203"/>
                  <a:pt x="2913" y="3425"/>
                </a:cubicBezTo>
                <a:cubicBezTo>
                  <a:pt x="2913" y="3567"/>
                  <a:pt x="2984" y="3683"/>
                  <a:pt x="3100" y="3763"/>
                </a:cubicBezTo>
                <a:cubicBezTo>
                  <a:pt x="560" y="8754"/>
                  <a:pt x="560" y="8754"/>
                  <a:pt x="560" y="8754"/>
                </a:cubicBezTo>
                <a:cubicBezTo>
                  <a:pt x="506" y="8736"/>
                  <a:pt x="453" y="8727"/>
                  <a:pt x="400" y="8727"/>
                </a:cubicBezTo>
                <a:cubicBezTo>
                  <a:pt x="178" y="8727"/>
                  <a:pt x="0" y="8905"/>
                  <a:pt x="0" y="9128"/>
                </a:cubicBezTo>
                <a:cubicBezTo>
                  <a:pt x="0" y="9350"/>
                  <a:pt x="178" y="9528"/>
                  <a:pt x="400" y="9528"/>
                </a:cubicBezTo>
                <a:cubicBezTo>
                  <a:pt x="409" y="9528"/>
                  <a:pt x="417" y="9528"/>
                  <a:pt x="426" y="9528"/>
                </a:cubicBezTo>
                <a:cubicBezTo>
                  <a:pt x="1297" y="14999"/>
                  <a:pt x="1297" y="14999"/>
                  <a:pt x="1297" y="14999"/>
                </a:cubicBezTo>
                <a:cubicBezTo>
                  <a:pt x="1101" y="15035"/>
                  <a:pt x="968" y="15204"/>
                  <a:pt x="968" y="15390"/>
                </a:cubicBezTo>
                <a:cubicBezTo>
                  <a:pt x="968" y="15613"/>
                  <a:pt x="1146" y="15791"/>
                  <a:pt x="1368" y="15791"/>
                </a:cubicBezTo>
                <a:cubicBezTo>
                  <a:pt x="1430" y="15791"/>
                  <a:pt x="1492" y="15782"/>
                  <a:pt x="1545" y="15755"/>
                </a:cubicBezTo>
                <a:cubicBezTo>
                  <a:pt x="5684" y="19892"/>
                  <a:pt x="5684" y="19892"/>
                  <a:pt x="5684" y="19892"/>
                </a:cubicBezTo>
                <a:cubicBezTo>
                  <a:pt x="5640" y="19963"/>
                  <a:pt x="5622" y="20034"/>
                  <a:pt x="5622" y="20114"/>
                </a:cubicBezTo>
                <a:cubicBezTo>
                  <a:pt x="5622" y="20337"/>
                  <a:pt x="5800" y="20515"/>
                  <a:pt x="6022" y="20515"/>
                </a:cubicBezTo>
                <a:cubicBezTo>
                  <a:pt x="6182" y="20515"/>
                  <a:pt x="6324" y="20417"/>
                  <a:pt x="6386" y="20274"/>
                </a:cubicBezTo>
                <a:cubicBezTo>
                  <a:pt x="12114" y="21182"/>
                  <a:pt x="12114" y="21182"/>
                  <a:pt x="12114" y="21182"/>
                </a:cubicBezTo>
                <a:cubicBezTo>
                  <a:pt x="12114" y="21191"/>
                  <a:pt x="12114" y="21200"/>
                  <a:pt x="12114" y="21200"/>
                </a:cubicBezTo>
                <a:cubicBezTo>
                  <a:pt x="12114" y="21422"/>
                  <a:pt x="12292" y="21600"/>
                  <a:pt x="12514" y="21600"/>
                </a:cubicBezTo>
                <a:cubicBezTo>
                  <a:pt x="12736" y="21600"/>
                  <a:pt x="12914" y="21422"/>
                  <a:pt x="12914" y="21200"/>
                </a:cubicBezTo>
                <a:cubicBezTo>
                  <a:pt x="12914" y="21137"/>
                  <a:pt x="12896" y="21084"/>
                  <a:pt x="12869" y="21022"/>
                </a:cubicBezTo>
                <a:cubicBezTo>
                  <a:pt x="18003" y="18406"/>
                  <a:pt x="18003" y="18406"/>
                  <a:pt x="18003" y="18406"/>
                </a:cubicBezTo>
                <a:cubicBezTo>
                  <a:pt x="18083" y="18486"/>
                  <a:pt x="18189" y="18540"/>
                  <a:pt x="18296" y="18540"/>
                </a:cubicBezTo>
                <a:cubicBezTo>
                  <a:pt x="18518" y="18540"/>
                  <a:pt x="18696" y="18362"/>
                  <a:pt x="18696" y="18139"/>
                </a:cubicBezTo>
                <a:cubicBezTo>
                  <a:pt x="18696" y="17997"/>
                  <a:pt x="18625" y="17872"/>
                  <a:pt x="18509" y="17801"/>
                </a:cubicBezTo>
                <a:cubicBezTo>
                  <a:pt x="21040" y="12819"/>
                  <a:pt x="21040" y="12819"/>
                  <a:pt x="21040" y="12819"/>
                </a:cubicBezTo>
                <a:cubicBezTo>
                  <a:pt x="21094" y="12846"/>
                  <a:pt x="21147" y="12855"/>
                  <a:pt x="21200" y="12855"/>
                </a:cubicBezTo>
                <a:cubicBezTo>
                  <a:pt x="21422" y="12855"/>
                  <a:pt x="21600" y="12677"/>
                  <a:pt x="21600" y="12455"/>
                </a:cubicBezTo>
                <a:cubicBezTo>
                  <a:pt x="21600" y="12232"/>
                  <a:pt x="21422" y="12054"/>
                  <a:pt x="21200" y="12054"/>
                </a:cubicBezTo>
                <a:close/>
                <a:moveTo>
                  <a:pt x="17905" y="18202"/>
                </a:moveTo>
                <a:cubicBezTo>
                  <a:pt x="16431" y="18433"/>
                  <a:pt x="16431" y="18433"/>
                  <a:pt x="16431" y="18433"/>
                </a:cubicBezTo>
                <a:cubicBezTo>
                  <a:pt x="16422" y="18388"/>
                  <a:pt x="16404" y="18353"/>
                  <a:pt x="16378" y="18308"/>
                </a:cubicBezTo>
                <a:cubicBezTo>
                  <a:pt x="17914" y="16894"/>
                  <a:pt x="17914" y="16894"/>
                  <a:pt x="17914" y="16894"/>
                </a:cubicBezTo>
                <a:cubicBezTo>
                  <a:pt x="17976" y="16947"/>
                  <a:pt x="18056" y="16974"/>
                  <a:pt x="18145" y="16974"/>
                </a:cubicBezTo>
                <a:cubicBezTo>
                  <a:pt x="18216" y="17739"/>
                  <a:pt x="18216" y="17739"/>
                  <a:pt x="18216" y="17739"/>
                </a:cubicBezTo>
                <a:cubicBezTo>
                  <a:pt x="18030" y="17784"/>
                  <a:pt x="17896" y="17944"/>
                  <a:pt x="17896" y="18139"/>
                </a:cubicBezTo>
                <a:cubicBezTo>
                  <a:pt x="17896" y="18157"/>
                  <a:pt x="17896" y="18175"/>
                  <a:pt x="17905" y="18202"/>
                </a:cubicBezTo>
                <a:close/>
                <a:moveTo>
                  <a:pt x="10889" y="20550"/>
                </a:moveTo>
                <a:cubicBezTo>
                  <a:pt x="10907" y="20532"/>
                  <a:pt x="10915" y="20506"/>
                  <a:pt x="10933" y="20488"/>
                </a:cubicBezTo>
                <a:cubicBezTo>
                  <a:pt x="11733" y="20871"/>
                  <a:pt x="11733" y="20871"/>
                  <a:pt x="11733" y="20871"/>
                </a:cubicBezTo>
                <a:lnTo>
                  <a:pt x="10889" y="20550"/>
                </a:lnTo>
                <a:close/>
                <a:moveTo>
                  <a:pt x="702" y="9394"/>
                </a:moveTo>
                <a:cubicBezTo>
                  <a:pt x="1457" y="9955"/>
                  <a:pt x="1457" y="9955"/>
                  <a:pt x="1457" y="9955"/>
                </a:cubicBezTo>
                <a:cubicBezTo>
                  <a:pt x="1457" y="13371"/>
                  <a:pt x="1457" y="13371"/>
                  <a:pt x="1457" y="13371"/>
                </a:cubicBezTo>
                <a:cubicBezTo>
                  <a:pt x="1394" y="13380"/>
                  <a:pt x="1332" y="13415"/>
                  <a:pt x="1288" y="13469"/>
                </a:cubicBezTo>
                <a:cubicBezTo>
                  <a:pt x="1146" y="13611"/>
                  <a:pt x="1146" y="13843"/>
                  <a:pt x="1288" y="13985"/>
                </a:cubicBezTo>
                <a:cubicBezTo>
                  <a:pt x="1332" y="14029"/>
                  <a:pt x="1403" y="14065"/>
                  <a:pt x="1465" y="14083"/>
                </a:cubicBezTo>
                <a:cubicBezTo>
                  <a:pt x="1377" y="14990"/>
                  <a:pt x="1377" y="14990"/>
                  <a:pt x="1377" y="14990"/>
                </a:cubicBezTo>
                <a:cubicBezTo>
                  <a:pt x="1377" y="14990"/>
                  <a:pt x="1368" y="14990"/>
                  <a:pt x="1368" y="14990"/>
                </a:cubicBezTo>
                <a:cubicBezTo>
                  <a:pt x="1368" y="14990"/>
                  <a:pt x="1368" y="14990"/>
                  <a:pt x="1368" y="14990"/>
                </a:cubicBezTo>
                <a:cubicBezTo>
                  <a:pt x="497" y="9519"/>
                  <a:pt x="497" y="9519"/>
                  <a:pt x="497" y="9519"/>
                </a:cubicBezTo>
                <a:cubicBezTo>
                  <a:pt x="577" y="9501"/>
                  <a:pt x="648" y="9457"/>
                  <a:pt x="702" y="9394"/>
                </a:cubicBezTo>
                <a:close/>
                <a:moveTo>
                  <a:pt x="3721" y="3389"/>
                </a:moveTo>
                <a:cubicBezTo>
                  <a:pt x="4601" y="3238"/>
                  <a:pt x="4601" y="3238"/>
                  <a:pt x="4601" y="3238"/>
                </a:cubicBezTo>
                <a:cubicBezTo>
                  <a:pt x="4610" y="3274"/>
                  <a:pt x="4627" y="3318"/>
                  <a:pt x="4654" y="3354"/>
                </a:cubicBezTo>
                <a:cubicBezTo>
                  <a:pt x="3384" y="4528"/>
                  <a:pt x="3384" y="4528"/>
                  <a:pt x="3384" y="4528"/>
                </a:cubicBezTo>
                <a:cubicBezTo>
                  <a:pt x="3322" y="4466"/>
                  <a:pt x="3242" y="4439"/>
                  <a:pt x="3162" y="4439"/>
                </a:cubicBezTo>
                <a:cubicBezTo>
                  <a:pt x="2966" y="4439"/>
                  <a:pt x="2807" y="4590"/>
                  <a:pt x="2807" y="4786"/>
                </a:cubicBezTo>
                <a:cubicBezTo>
                  <a:pt x="2807" y="4955"/>
                  <a:pt x="2931" y="5098"/>
                  <a:pt x="3100" y="5124"/>
                </a:cubicBezTo>
                <a:cubicBezTo>
                  <a:pt x="3055" y="5685"/>
                  <a:pt x="3055" y="5685"/>
                  <a:pt x="3055" y="5685"/>
                </a:cubicBezTo>
                <a:cubicBezTo>
                  <a:pt x="1776" y="7446"/>
                  <a:pt x="1776" y="7446"/>
                  <a:pt x="1776" y="7446"/>
                </a:cubicBezTo>
                <a:cubicBezTo>
                  <a:pt x="1634" y="7348"/>
                  <a:pt x="1439" y="7366"/>
                  <a:pt x="1314" y="7491"/>
                </a:cubicBezTo>
                <a:cubicBezTo>
                  <a:pt x="1181" y="7624"/>
                  <a:pt x="1181" y="7855"/>
                  <a:pt x="1314" y="7998"/>
                </a:cubicBezTo>
                <a:cubicBezTo>
                  <a:pt x="631" y="8798"/>
                  <a:pt x="631" y="8798"/>
                  <a:pt x="631" y="8798"/>
                </a:cubicBezTo>
                <a:cubicBezTo>
                  <a:pt x="631" y="8798"/>
                  <a:pt x="622" y="8798"/>
                  <a:pt x="622" y="8789"/>
                </a:cubicBezTo>
                <a:cubicBezTo>
                  <a:pt x="3162" y="3799"/>
                  <a:pt x="3162" y="3799"/>
                  <a:pt x="3162" y="3799"/>
                </a:cubicBezTo>
                <a:cubicBezTo>
                  <a:pt x="3215" y="3816"/>
                  <a:pt x="3268" y="3834"/>
                  <a:pt x="3322" y="3834"/>
                </a:cubicBezTo>
                <a:cubicBezTo>
                  <a:pt x="3535" y="3834"/>
                  <a:pt x="3721" y="3647"/>
                  <a:pt x="3721" y="3425"/>
                </a:cubicBezTo>
                <a:cubicBezTo>
                  <a:pt x="3721" y="3416"/>
                  <a:pt x="3721" y="3407"/>
                  <a:pt x="3721" y="3389"/>
                </a:cubicBezTo>
                <a:close/>
                <a:moveTo>
                  <a:pt x="2398" y="10391"/>
                </a:moveTo>
                <a:cubicBezTo>
                  <a:pt x="2363" y="10409"/>
                  <a:pt x="2318" y="10444"/>
                  <a:pt x="2291" y="10480"/>
                </a:cubicBezTo>
                <a:cubicBezTo>
                  <a:pt x="1528" y="9919"/>
                  <a:pt x="1528" y="9919"/>
                  <a:pt x="1528" y="9919"/>
                </a:cubicBezTo>
                <a:cubicBezTo>
                  <a:pt x="1528" y="8104"/>
                  <a:pt x="1528" y="8104"/>
                  <a:pt x="1528" y="8104"/>
                </a:cubicBezTo>
                <a:cubicBezTo>
                  <a:pt x="1572" y="8113"/>
                  <a:pt x="1616" y="8104"/>
                  <a:pt x="1652" y="8096"/>
                </a:cubicBezTo>
                <a:lnTo>
                  <a:pt x="2398" y="10391"/>
                </a:lnTo>
                <a:close/>
                <a:moveTo>
                  <a:pt x="5302" y="3060"/>
                </a:moveTo>
                <a:cubicBezTo>
                  <a:pt x="5666" y="2945"/>
                  <a:pt x="5666" y="2945"/>
                  <a:pt x="5666" y="2945"/>
                </a:cubicBezTo>
                <a:cubicBezTo>
                  <a:pt x="5702" y="3043"/>
                  <a:pt x="5782" y="3114"/>
                  <a:pt x="5871" y="3149"/>
                </a:cubicBezTo>
                <a:cubicBezTo>
                  <a:pt x="5888" y="3194"/>
                  <a:pt x="5888" y="3194"/>
                  <a:pt x="5888" y="3194"/>
                </a:cubicBezTo>
                <a:cubicBezTo>
                  <a:pt x="5311" y="3131"/>
                  <a:pt x="5311" y="3131"/>
                  <a:pt x="5311" y="3131"/>
                </a:cubicBezTo>
                <a:cubicBezTo>
                  <a:pt x="5311" y="3114"/>
                  <a:pt x="5302" y="3087"/>
                  <a:pt x="5302" y="3060"/>
                </a:cubicBezTo>
                <a:close/>
                <a:moveTo>
                  <a:pt x="7301" y="3336"/>
                </a:moveTo>
                <a:cubicBezTo>
                  <a:pt x="6333" y="2891"/>
                  <a:pt x="6333" y="2891"/>
                  <a:pt x="6333" y="2891"/>
                </a:cubicBezTo>
                <a:cubicBezTo>
                  <a:pt x="6333" y="2865"/>
                  <a:pt x="6333" y="2847"/>
                  <a:pt x="6333" y="2820"/>
                </a:cubicBezTo>
                <a:cubicBezTo>
                  <a:pt x="8180" y="3247"/>
                  <a:pt x="8180" y="3247"/>
                  <a:pt x="8180" y="3247"/>
                </a:cubicBezTo>
                <a:cubicBezTo>
                  <a:pt x="8136" y="3292"/>
                  <a:pt x="8109" y="3345"/>
                  <a:pt x="8091" y="3407"/>
                </a:cubicBezTo>
                <a:lnTo>
                  <a:pt x="7301" y="3336"/>
                </a:lnTo>
                <a:close/>
                <a:moveTo>
                  <a:pt x="17514" y="4146"/>
                </a:moveTo>
                <a:cubicBezTo>
                  <a:pt x="17079" y="4430"/>
                  <a:pt x="17079" y="4430"/>
                  <a:pt x="17079" y="4430"/>
                </a:cubicBezTo>
                <a:cubicBezTo>
                  <a:pt x="16262" y="3309"/>
                  <a:pt x="16262" y="3309"/>
                  <a:pt x="16262" y="3309"/>
                </a:cubicBezTo>
                <a:cubicBezTo>
                  <a:pt x="16289" y="3283"/>
                  <a:pt x="16307" y="3247"/>
                  <a:pt x="16324" y="3212"/>
                </a:cubicBezTo>
                <a:cubicBezTo>
                  <a:pt x="17514" y="4003"/>
                  <a:pt x="17514" y="4003"/>
                  <a:pt x="17514" y="4003"/>
                </a:cubicBezTo>
                <a:cubicBezTo>
                  <a:pt x="17497" y="4021"/>
                  <a:pt x="17497" y="4048"/>
                  <a:pt x="17497" y="4074"/>
                </a:cubicBezTo>
                <a:cubicBezTo>
                  <a:pt x="17497" y="4092"/>
                  <a:pt x="17506" y="4119"/>
                  <a:pt x="17514" y="4146"/>
                </a:cubicBezTo>
                <a:close/>
                <a:moveTo>
                  <a:pt x="6359" y="15729"/>
                </a:moveTo>
                <a:cubicBezTo>
                  <a:pt x="4379" y="15746"/>
                  <a:pt x="4379" y="15746"/>
                  <a:pt x="4379" y="15746"/>
                </a:cubicBezTo>
                <a:cubicBezTo>
                  <a:pt x="4361" y="15568"/>
                  <a:pt x="4210" y="15426"/>
                  <a:pt x="4032" y="15426"/>
                </a:cubicBezTo>
                <a:cubicBezTo>
                  <a:pt x="4014" y="15426"/>
                  <a:pt x="4006" y="15435"/>
                  <a:pt x="3988" y="15435"/>
                </a:cubicBezTo>
                <a:cubicBezTo>
                  <a:pt x="3863" y="12935"/>
                  <a:pt x="3863" y="12935"/>
                  <a:pt x="3863" y="12935"/>
                </a:cubicBezTo>
                <a:cubicBezTo>
                  <a:pt x="3863" y="12935"/>
                  <a:pt x="3863" y="12935"/>
                  <a:pt x="3872" y="12935"/>
                </a:cubicBezTo>
                <a:cubicBezTo>
                  <a:pt x="3926" y="12935"/>
                  <a:pt x="3979" y="12917"/>
                  <a:pt x="4023" y="12882"/>
                </a:cubicBezTo>
                <a:cubicBezTo>
                  <a:pt x="6413" y="15471"/>
                  <a:pt x="6413" y="15471"/>
                  <a:pt x="6413" y="15471"/>
                </a:cubicBezTo>
                <a:cubicBezTo>
                  <a:pt x="6368" y="15515"/>
                  <a:pt x="6350" y="15577"/>
                  <a:pt x="6350" y="15640"/>
                </a:cubicBezTo>
                <a:cubicBezTo>
                  <a:pt x="6350" y="15675"/>
                  <a:pt x="6350" y="15702"/>
                  <a:pt x="6359" y="15729"/>
                </a:cubicBezTo>
                <a:close/>
                <a:moveTo>
                  <a:pt x="11768" y="2055"/>
                </a:moveTo>
                <a:cubicBezTo>
                  <a:pt x="12319" y="1948"/>
                  <a:pt x="12319" y="1948"/>
                  <a:pt x="12319" y="1948"/>
                </a:cubicBezTo>
                <a:cubicBezTo>
                  <a:pt x="14699" y="2722"/>
                  <a:pt x="14699" y="2722"/>
                  <a:pt x="14699" y="2722"/>
                </a:cubicBezTo>
                <a:cubicBezTo>
                  <a:pt x="13846" y="3327"/>
                  <a:pt x="13846" y="3327"/>
                  <a:pt x="13846" y="3327"/>
                </a:cubicBezTo>
                <a:cubicBezTo>
                  <a:pt x="13802" y="3292"/>
                  <a:pt x="13740" y="3265"/>
                  <a:pt x="13678" y="3265"/>
                </a:cubicBezTo>
                <a:cubicBezTo>
                  <a:pt x="13660" y="3265"/>
                  <a:pt x="13642" y="3265"/>
                  <a:pt x="13633" y="3274"/>
                </a:cubicBezTo>
                <a:cubicBezTo>
                  <a:pt x="13562" y="3185"/>
                  <a:pt x="13464" y="3131"/>
                  <a:pt x="13358" y="3131"/>
                </a:cubicBezTo>
                <a:cubicBezTo>
                  <a:pt x="13313" y="3131"/>
                  <a:pt x="13269" y="3140"/>
                  <a:pt x="13225" y="3158"/>
                </a:cubicBezTo>
                <a:cubicBezTo>
                  <a:pt x="11741" y="2188"/>
                  <a:pt x="11741" y="2188"/>
                  <a:pt x="11741" y="2188"/>
                </a:cubicBezTo>
                <a:cubicBezTo>
                  <a:pt x="11759" y="2153"/>
                  <a:pt x="11768" y="2108"/>
                  <a:pt x="11768" y="2073"/>
                </a:cubicBezTo>
                <a:cubicBezTo>
                  <a:pt x="11768" y="2064"/>
                  <a:pt x="11768" y="2055"/>
                  <a:pt x="11768" y="2055"/>
                </a:cubicBezTo>
                <a:close/>
                <a:moveTo>
                  <a:pt x="18687" y="5952"/>
                </a:moveTo>
                <a:cubicBezTo>
                  <a:pt x="18278" y="6094"/>
                  <a:pt x="18278" y="6094"/>
                  <a:pt x="18278" y="6094"/>
                </a:cubicBezTo>
                <a:cubicBezTo>
                  <a:pt x="18030" y="5747"/>
                  <a:pt x="18030" y="5747"/>
                  <a:pt x="18030" y="5747"/>
                </a:cubicBezTo>
                <a:cubicBezTo>
                  <a:pt x="18616" y="5720"/>
                  <a:pt x="18616" y="5720"/>
                  <a:pt x="18616" y="5720"/>
                </a:cubicBezTo>
                <a:cubicBezTo>
                  <a:pt x="18616" y="5729"/>
                  <a:pt x="18616" y="5747"/>
                  <a:pt x="18616" y="5756"/>
                </a:cubicBezTo>
                <a:cubicBezTo>
                  <a:pt x="18616" y="5827"/>
                  <a:pt x="18642" y="5898"/>
                  <a:pt x="18687" y="5952"/>
                </a:cubicBezTo>
                <a:close/>
                <a:moveTo>
                  <a:pt x="19140" y="14234"/>
                </a:moveTo>
                <a:cubicBezTo>
                  <a:pt x="14806" y="15835"/>
                  <a:pt x="14806" y="15835"/>
                  <a:pt x="14806" y="15835"/>
                </a:cubicBezTo>
                <a:cubicBezTo>
                  <a:pt x="14761" y="15755"/>
                  <a:pt x="14690" y="15702"/>
                  <a:pt x="14610" y="15693"/>
                </a:cubicBezTo>
                <a:cubicBezTo>
                  <a:pt x="14761" y="12668"/>
                  <a:pt x="14761" y="12668"/>
                  <a:pt x="14761" y="12668"/>
                </a:cubicBezTo>
                <a:cubicBezTo>
                  <a:pt x="14850" y="12659"/>
                  <a:pt x="14939" y="12606"/>
                  <a:pt x="14983" y="12526"/>
                </a:cubicBezTo>
                <a:cubicBezTo>
                  <a:pt x="19140" y="14109"/>
                  <a:pt x="19140" y="14109"/>
                  <a:pt x="19140" y="14109"/>
                </a:cubicBezTo>
                <a:cubicBezTo>
                  <a:pt x="19131" y="14136"/>
                  <a:pt x="19131" y="14154"/>
                  <a:pt x="19131" y="14172"/>
                </a:cubicBezTo>
                <a:cubicBezTo>
                  <a:pt x="19131" y="14198"/>
                  <a:pt x="19131" y="14216"/>
                  <a:pt x="19140" y="14234"/>
                </a:cubicBezTo>
                <a:close/>
                <a:moveTo>
                  <a:pt x="9734" y="4697"/>
                </a:moveTo>
                <a:cubicBezTo>
                  <a:pt x="7203" y="5969"/>
                  <a:pt x="7203" y="5969"/>
                  <a:pt x="7203" y="5969"/>
                </a:cubicBezTo>
                <a:cubicBezTo>
                  <a:pt x="7150" y="5898"/>
                  <a:pt x="7070" y="5854"/>
                  <a:pt x="6972" y="5854"/>
                </a:cubicBezTo>
                <a:cubicBezTo>
                  <a:pt x="6954" y="5854"/>
                  <a:pt x="6937" y="5854"/>
                  <a:pt x="6919" y="5854"/>
                </a:cubicBezTo>
                <a:cubicBezTo>
                  <a:pt x="5995" y="3274"/>
                  <a:pt x="5995" y="3274"/>
                  <a:pt x="5995" y="3274"/>
                </a:cubicBezTo>
                <a:cubicBezTo>
                  <a:pt x="7292" y="3407"/>
                  <a:pt x="7292" y="3407"/>
                  <a:pt x="7292" y="3407"/>
                </a:cubicBezTo>
                <a:cubicBezTo>
                  <a:pt x="9708" y="4510"/>
                  <a:pt x="9708" y="4510"/>
                  <a:pt x="9708" y="4510"/>
                </a:cubicBezTo>
                <a:cubicBezTo>
                  <a:pt x="9699" y="4528"/>
                  <a:pt x="9699" y="4546"/>
                  <a:pt x="9699" y="4564"/>
                </a:cubicBezTo>
                <a:cubicBezTo>
                  <a:pt x="9699" y="4608"/>
                  <a:pt x="9708" y="4662"/>
                  <a:pt x="9734" y="4697"/>
                </a:cubicBezTo>
                <a:close/>
                <a:moveTo>
                  <a:pt x="7496" y="3425"/>
                </a:moveTo>
                <a:cubicBezTo>
                  <a:pt x="8082" y="3478"/>
                  <a:pt x="8082" y="3478"/>
                  <a:pt x="8082" y="3478"/>
                </a:cubicBezTo>
                <a:cubicBezTo>
                  <a:pt x="8082" y="3594"/>
                  <a:pt x="8136" y="3692"/>
                  <a:pt x="8215" y="3754"/>
                </a:cubicBezTo>
                <a:lnTo>
                  <a:pt x="7496" y="3425"/>
                </a:lnTo>
                <a:close/>
                <a:moveTo>
                  <a:pt x="8766" y="3372"/>
                </a:moveTo>
                <a:cubicBezTo>
                  <a:pt x="9956" y="3647"/>
                  <a:pt x="9956" y="3647"/>
                  <a:pt x="9956" y="3647"/>
                </a:cubicBezTo>
                <a:cubicBezTo>
                  <a:pt x="9947" y="3656"/>
                  <a:pt x="9947" y="3656"/>
                  <a:pt x="9947" y="3665"/>
                </a:cubicBezTo>
                <a:cubicBezTo>
                  <a:pt x="9947" y="3772"/>
                  <a:pt x="10027" y="3861"/>
                  <a:pt x="10125" y="3897"/>
                </a:cubicBezTo>
                <a:cubicBezTo>
                  <a:pt x="10027" y="4297"/>
                  <a:pt x="10027" y="4297"/>
                  <a:pt x="10027" y="4297"/>
                </a:cubicBezTo>
                <a:cubicBezTo>
                  <a:pt x="10010" y="4297"/>
                  <a:pt x="9992" y="4288"/>
                  <a:pt x="9974" y="4288"/>
                </a:cubicBezTo>
                <a:cubicBezTo>
                  <a:pt x="9867" y="4288"/>
                  <a:pt x="9770" y="4350"/>
                  <a:pt x="9725" y="4448"/>
                </a:cubicBezTo>
                <a:cubicBezTo>
                  <a:pt x="8366" y="3825"/>
                  <a:pt x="8366" y="3825"/>
                  <a:pt x="8366" y="3825"/>
                </a:cubicBezTo>
                <a:cubicBezTo>
                  <a:pt x="8384" y="3825"/>
                  <a:pt x="8411" y="3825"/>
                  <a:pt x="8429" y="3825"/>
                </a:cubicBezTo>
                <a:cubicBezTo>
                  <a:pt x="8624" y="3825"/>
                  <a:pt x="8775" y="3674"/>
                  <a:pt x="8775" y="3478"/>
                </a:cubicBezTo>
                <a:cubicBezTo>
                  <a:pt x="8775" y="3443"/>
                  <a:pt x="8775" y="3407"/>
                  <a:pt x="8766" y="3372"/>
                </a:cubicBezTo>
                <a:close/>
                <a:moveTo>
                  <a:pt x="19158" y="7953"/>
                </a:moveTo>
                <a:cubicBezTo>
                  <a:pt x="16031" y="7055"/>
                  <a:pt x="16031" y="7055"/>
                  <a:pt x="16031" y="7055"/>
                </a:cubicBezTo>
                <a:cubicBezTo>
                  <a:pt x="16031" y="7037"/>
                  <a:pt x="16031" y="7028"/>
                  <a:pt x="16031" y="7010"/>
                </a:cubicBezTo>
                <a:cubicBezTo>
                  <a:pt x="16031" y="6992"/>
                  <a:pt x="16031" y="6975"/>
                  <a:pt x="16022" y="6957"/>
                </a:cubicBezTo>
                <a:cubicBezTo>
                  <a:pt x="16928" y="6637"/>
                  <a:pt x="16928" y="6637"/>
                  <a:pt x="16928" y="6637"/>
                </a:cubicBezTo>
                <a:cubicBezTo>
                  <a:pt x="16973" y="6672"/>
                  <a:pt x="17035" y="6681"/>
                  <a:pt x="17088" y="6681"/>
                </a:cubicBezTo>
                <a:cubicBezTo>
                  <a:pt x="17230" y="6681"/>
                  <a:pt x="17355" y="6601"/>
                  <a:pt x="17408" y="6468"/>
                </a:cubicBezTo>
                <a:cubicBezTo>
                  <a:pt x="18252" y="6174"/>
                  <a:pt x="18252" y="6174"/>
                  <a:pt x="18252" y="6174"/>
                </a:cubicBezTo>
                <a:cubicBezTo>
                  <a:pt x="19273" y="7588"/>
                  <a:pt x="19273" y="7588"/>
                  <a:pt x="19273" y="7588"/>
                </a:cubicBezTo>
                <a:cubicBezTo>
                  <a:pt x="19264" y="7588"/>
                  <a:pt x="19264" y="7597"/>
                  <a:pt x="19255" y="7606"/>
                </a:cubicBezTo>
                <a:cubicBezTo>
                  <a:pt x="19255" y="7606"/>
                  <a:pt x="19255" y="7606"/>
                  <a:pt x="19255" y="7606"/>
                </a:cubicBezTo>
                <a:cubicBezTo>
                  <a:pt x="19166" y="7695"/>
                  <a:pt x="19131" y="7829"/>
                  <a:pt x="19158" y="7953"/>
                </a:cubicBezTo>
                <a:close/>
                <a:moveTo>
                  <a:pt x="4388" y="11022"/>
                </a:moveTo>
                <a:cubicBezTo>
                  <a:pt x="4396" y="11049"/>
                  <a:pt x="4423" y="11076"/>
                  <a:pt x="4450" y="11094"/>
                </a:cubicBezTo>
                <a:cubicBezTo>
                  <a:pt x="3935" y="12401"/>
                  <a:pt x="3935" y="12401"/>
                  <a:pt x="3935" y="12401"/>
                </a:cubicBezTo>
                <a:cubicBezTo>
                  <a:pt x="3917" y="12392"/>
                  <a:pt x="3890" y="12392"/>
                  <a:pt x="3872" y="12392"/>
                </a:cubicBezTo>
                <a:cubicBezTo>
                  <a:pt x="3855" y="12392"/>
                  <a:pt x="3846" y="12392"/>
                  <a:pt x="3837" y="12392"/>
                </a:cubicBezTo>
                <a:cubicBezTo>
                  <a:pt x="3482" y="10925"/>
                  <a:pt x="3482" y="10925"/>
                  <a:pt x="3482" y="10925"/>
                </a:cubicBezTo>
                <a:lnTo>
                  <a:pt x="4388" y="11022"/>
                </a:lnTo>
                <a:close/>
                <a:moveTo>
                  <a:pt x="4503" y="7153"/>
                </a:moveTo>
                <a:cubicBezTo>
                  <a:pt x="7496" y="9368"/>
                  <a:pt x="7496" y="9368"/>
                  <a:pt x="7496" y="9368"/>
                </a:cubicBezTo>
                <a:cubicBezTo>
                  <a:pt x="7469" y="9412"/>
                  <a:pt x="7461" y="9457"/>
                  <a:pt x="7461" y="9501"/>
                </a:cubicBezTo>
                <a:cubicBezTo>
                  <a:pt x="7461" y="9528"/>
                  <a:pt x="7461" y="9555"/>
                  <a:pt x="7469" y="9581"/>
                </a:cubicBezTo>
                <a:cubicBezTo>
                  <a:pt x="4681" y="10862"/>
                  <a:pt x="4681" y="10862"/>
                  <a:pt x="4681" y="10862"/>
                </a:cubicBezTo>
                <a:cubicBezTo>
                  <a:pt x="4654" y="10818"/>
                  <a:pt x="4610" y="10782"/>
                  <a:pt x="4556" y="10782"/>
                </a:cubicBezTo>
                <a:cubicBezTo>
                  <a:pt x="4361" y="7233"/>
                  <a:pt x="4361" y="7233"/>
                  <a:pt x="4361" y="7233"/>
                </a:cubicBezTo>
                <a:cubicBezTo>
                  <a:pt x="4414" y="7224"/>
                  <a:pt x="4467" y="7197"/>
                  <a:pt x="4503" y="7153"/>
                </a:cubicBezTo>
                <a:close/>
                <a:moveTo>
                  <a:pt x="10196" y="3897"/>
                </a:moveTo>
                <a:cubicBezTo>
                  <a:pt x="10303" y="3897"/>
                  <a:pt x="10400" y="3816"/>
                  <a:pt x="10418" y="3710"/>
                </a:cubicBezTo>
                <a:cubicBezTo>
                  <a:pt x="12523" y="3745"/>
                  <a:pt x="12523" y="3745"/>
                  <a:pt x="12523" y="3745"/>
                </a:cubicBezTo>
                <a:cubicBezTo>
                  <a:pt x="12523" y="3754"/>
                  <a:pt x="12523" y="3763"/>
                  <a:pt x="12523" y="3763"/>
                </a:cubicBezTo>
                <a:cubicBezTo>
                  <a:pt x="10232" y="4493"/>
                  <a:pt x="10232" y="4493"/>
                  <a:pt x="10232" y="4493"/>
                </a:cubicBezTo>
                <a:cubicBezTo>
                  <a:pt x="10214" y="4421"/>
                  <a:pt x="10161" y="4359"/>
                  <a:pt x="10098" y="4324"/>
                </a:cubicBezTo>
                <a:lnTo>
                  <a:pt x="10196" y="3897"/>
                </a:lnTo>
                <a:close/>
                <a:moveTo>
                  <a:pt x="7594" y="11939"/>
                </a:moveTo>
                <a:cubicBezTo>
                  <a:pt x="5968" y="12659"/>
                  <a:pt x="5968" y="12659"/>
                  <a:pt x="5968" y="12659"/>
                </a:cubicBezTo>
                <a:cubicBezTo>
                  <a:pt x="5915" y="12570"/>
                  <a:pt x="5826" y="12526"/>
                  <a:pt x="5729" y="12526"/>
                </a:cubicBezTo>
                <a:cubicBezTo>
                  <a:pt x="5693" y="12526"/>
                  <a:pt x="5649" y="12535"/>
                  <a:pt x="5613" y="12553"/>
                </a:cubicBezTo>
                <a:cubicBezTo>
                  <a:pt x="4645" y="11076"/>
                  <a:pt x="4645" y="11076"/>
                  <a:pt x="4645" y="11076"/>
                </a:cubicBezTo>
                <a:cubicBezTo>
                  <a:pt x="4654" y="11067"/>
                  <a:pt x="4672" y="11058"/>
                  <a:pt x="4681" y="11040"/>
                </a:cubicBezTo>
                <a:cubicBezTo>
                  <a:pt x="7594" y="11823"/>
                  <a:pt x="7594" y="11823"/>
                  <a:pt x="7594" y="11823"/>
                </a:cubicBezTo>
                <a:cubicBezTo>
                  <a:pt x="7594" y="11850"/>
                  <a:pt x="7594" y="11868"/>
                  <a:pt x="7594" y="11885"/>
                </a:cubicBezTo>
                <a:cubicBezTo>
                  <a:pt x="7594" y="11903"/>
                  <a:pt x="7594" y="11921"/>
                  <a:pt x="7594" y="11939"/>
                </a:cubicBezTo>
                <a:close/>
                <a:moveTo>
                  <a:pt x="4707" y="10933"/>
                </a:moveTo>
                <a:cubicBezTo>
                  <a:pt x="7496" y="9643"/>
                  <a:pt x="7496" y="9643"/>
                  <a:pt x="7496" y="9643"/>
                </a:cubicBezTo>
                <a:cubicBezTo>
                  <a:pt x="7549" y="9724"/>
                  <a:pt x="7620" y="9768"/>
                  <a:pt x="7709" y="9777"/>
                </a:cubicBezTo>
                <a:cubicBezTo>
                  <a:pt x="7816" y="11618"/>
                  <a:pt x="7816" y="11618"/>
                  <a:pt x="7816" y="11618"/>
                </a:cubicBezTo>
                <a:cubicBezTo>
                  <a:pt x="7816" y="11618"/>
                  <a:pt x="7816" y="11618"/>
                  <a:pt x="7816" y="11618"/>
                </a:cubicBezTo>
                <a:cubicBezTo>
                  <a:pt x="7727" y="11636"/>
                  <a:pt x="7656" y="11690"/>
                  <a:pt x="7620" y="11761"/>
                </a:cubicBezTo>
                <a:cubicBezTo>
                  <a:pt x="4707" y="10978"/>
                  <a:pt x="4707" y="10978"/>
                  <a:pt x="4707" y="10978"/>
                </a:cubicBezTo>
                <a:cubicBezTo>
                  <a:pt x="4707" y="10969"/>
                  <a:pt x="4707" y="10960"/>
                  <a:pt x="4707" y="10951"/>
                </a:cubicBezTo>
                <a:cubicBezTo>
                  <a:pt x="4707" y="10942"/>
                  <a:pt x="4707" y="10933"/>
                  <a:pt x="4707" y="10933"/>
                </a:cubicBezTo>
                <a:close/>
                <a:moveTo>
                  <a:pt x="14726" y="5907"/>
                </a:moveTo>
                <a:cubicBezTo>
                  <a:pt x="10010" y="7330"/>
                  <a:pt x="10010" y="7330"/>
                  <a:pt x="10010" y="7330"/>
                </a:cubicBezTo>
                <a:cubicBezTo>
                  <a:pt x="9992" y="7304"/>
                  <a:pt x="9974" y="7268"/>
                  <a:pt x="9938" y="7242"/>
                </a:cubicBezTo>
                <a:cubicBezTo>
                  <a:pt x="12647" y="3950"/>
                  <a:pt x="12647" y="3950"/>
                  <a:pt x="12647" y="3950"/>
                </a:cubicBezTo>
                <a:cubicBezTo>
                  <a:pt x="12736" y="4012"/>
                  <a:pt x="12869" y="4003"/>
                  <a:pt x="12958" y="3932"/>
                </a:cubicBezTo>
                <a:cubicBezTo>
                  <a:pt x="14788" y="5685"/>
                  <a:pt x="14788" y="5685"/>
                  <a:pt x="14788" y="5685"/>
                </a:cubicBezTo>
                <a:cubicBezTo>
                  <a:pt x="14743" y="5738"/>
                  <a:pt x="14726" y="5800"/>
                  <a:pt x="14726" y="5863"/>
                </a:cubicBezTo>
                <a:cubicBezTo>
                  <a:pt x="14726" y="5880"/>
                  <a:pt x="14726" y="5889"/>
                  <a:pt x="14726" y="5907"/>
                </a:cubicBezTo>
                <a:close/>
                <a:moveTo>
                  <a:pt x="7967" y="9626"/>
                </a:moveTo>
                <a:cubicBezTo>
                  <a:pt x="9557" y="10213"/>
                  <a:pt x="9557" y="10213"/>
                  <a:pt x="9557" y="10213"/>
                </a:cubicBezTo>
                <a:cubicBezTo>
                  <a:pt x="11821" y="11049"/>
                  <a:pt x="11821" y="11049"/>
                  <a:pt x="11821" y="11049"/>
                </a:cubicBezTo>
                <a:cubicBezTo>
                  <a:pt x="11813" y="11067"/>
                  <a:pt x="11813" y="11094"/>
                  <a:pt x="11804" y="11120"/>
                </a:cubicBezTo>
                <a:cubicBezTo>
                  <a:pt x="8109" y="11779"/>
                  <a:pt x="8109" y="11779"/>
                  <a:pt x="8109" y="11779"/>
                </a:cubicBezTo>
                <a:cubicBezTo>
                  <a:pt x="8073" y="11690"/>
                  <a:pt x="7985" y="11618"/>
                  <a:pt x="7878" y="11610"/>
                </a:cubicBezTo>
                <a:cubicBezTo>
                  <a:pt x="7780" y="9768"/>
                  <a:pt x="7780" y="9768"/>
                  <a:pt x="7780" y="9768"/>
                </a:cubicBezTo>
                <a:cubicBezTo>
                  <a:pt x="7860" y="9750"/>
                  <a:pt x="7931" y="9706"/>
                  <a:pt x="7967" y="9626"/>
                </a:cubicBezTo>
                <a:close/>
                <a:moveTo>
                  <a:pt x="13313" y="9261"/>
                </a:moveTo>
                <a:cubicBezTo>
                  <a:pt x="12186" y="10889"/>
                  <a:pt x="12186" y="10889"/>
                  <a:pt x="12186" y="10889"/>
                </a:cubicBezTo>
                <a:cubicBezTo>
                  <a:pt x="12150" y="10880"/>
                  <a:pt x="12114" y="10871"/>
                  <a:pt x="12079" y="10871"/>
                </a:cubicBezTo>
                <a:cubicBezTo>
                  <a:pt x="12043" y="10871"/>
                  <a:pt x="12008" y="10871"/>
                  <a:pt x="11981" y="10889"/>
                </a:cubicBezTo>
                <a:cubicBezTo>
                  <a:pt x="9912" y="7686"/>
                  <a:pt x="9912" y="7686"/>
                  <a:pt x="9912" y="7686"/>
                </a:cubicBezTo>
                <a:cubicBezTo>
                  <a:pt x="9947" y="7669"/>
                  <a:pt x="9974" y="7642"/>
                  <a:pt x="9992" y="7606"/>
                </a:cubicBezTo>
                <a:cubicBezTo>
                  <a:pt x="13216" y="8976"/>
                  <a:pt x="13216" y="8976"/>
                  <a:pt x="13216" y="8976"/>
                </a:cubicBezTo>
                <a:cubicBezTo>
                  <a:pt x="13234" y="8985"/>
                  <a:pt x="13234" y="8985"/>
                  <a:pt x="13234" y="8985"/>
                </a:cubicBezTo>
                <a:cubicBezTo>
                  <a:pt x="13234" y="9012"/>
                  <a:pt x="13225" y="9030"/>
                  <a:pt x="13225" y="9056"/>
                </a:cubicBezTo>
                <a:cubicBezTo>
                  <a:pt x="13225" y="9136"/>
                  <a:pt x="13260" y="9208"/>
                  <a:pt x="13313" y="9261"/>
                </a:cubicBezTo>
                <a:close/>
                <a:moveTo>
                  <a:pt x="9850" y="7713"/>
                </a:moveTo>
                <a:cubicBezTo>
                  <a:pt x="11919" y="10925"/>
                  <a:pt x="11919" y="10925"/>
                  <a:pt x="11919" y="10925"/>
                </a:cubicBezTo>
                <a:cubicBezTo>
                  <a:pt x="11892" y="10942"/>
                  <a:pt x="11875" y="10960"/>
                  <a:pt x="11857" y="10987"/>
                </a:cubicBezTo>
                <a:cubicBezTo>
                  <a:pt x="7993" y="9563"/>
                  <a:pt x="7993" y="9563"/>
                  <a:pt x="7993" y="9563"/>
                </a:cubicBezTo>
                <a:cubicBezTo>
                  <a:pt x="7993" y="9546"/>
                  <a:pt x="8002" y="9519"/>
                  <a:pt x="8002" y="9501"/>
                </a:cubicBezTo>
                <a:cubicBezTo>
                  <a:pt x="8002" y="9439"/>
                  <a:pt x="7976" y="9386"/>
                  <a:pt x="7940" y="9332"/>
                </a:cubicBezTo>
                <a:cubicBezTo>
                  <a:pt x="9583" y="7651"/>
                  <a:pt x="9583" y="7651"/>
                  <a:pt x="9583" y="7651"/>
                </a:cubicBezTo>
                <a:cubicBezTo>
                  <a:pt x="9654" y="7722"/>
                  <a:pt x="9752" y="7749"/>
                  <a:pt x="9850" y="7713"/>
                </a:cubicBezTo>
                <a:close/>
                <a:moveTo>
                  <a:pt x="14513" y="12250"/>
                </a:moveTo>
                <a:cubicBezTo>
                  <a:pt x="14024" y="12010"/>
                  <a:pt x="14024" y="12010"/>
                  <a:pt x="14024" y="12010"/>
                </a:cubicBezTo>
                <a:cubicBezTo>
                  <a:pt x="12345" y="11200"/>
                  <a:pt x="12345" y="11200"/>
                  <a:pt x="12345" y="11200"/>
                </a:cubicBezTo>
                <a:cubicBezTo>
                  <a:pt x="12345" y="11174"/>
                  <a:pt x="12345" y="11156"/>
                  <a:pt x="12345" y="11138"/>
                </a:cubicBezTo>
                <a:cubicBezTo>
                  <a:pt x="12345" y="11058"/>
                  <a:pt x="12310" y="10978"/>
                  <a:pt x="12248" y="10925"/>
                </a:cubicBezTo>
                <a:cubicBezTo>
                  <a:pt x="13376" y="9297"/>
                  <a:pt x="13376" y="9297"/>
                  <a:pt x="13376" y="9297"/>
                </a:cubicBezTo>
                <a:cubicBezTo>
                  <a:pt x="13429" y="9323"/>
                  <a:pt x="13482" y="9332"/>
                  <a:pt x="13536" y="9323"/>
                </a:cubicBezTo>
                <a:cubicBezTo>
                  <a:pt x="14601" y="12170"/>
                  <a:pt x="14601" y="12170"/>
                  <a:pt x="14601" y="12170"/>
                </a:cubicBezTo>
                <a:cubicBezTo>
                  <a:pt x="14566" y="12188"/>
                  <a:pt x="14539" y="12214"/>
                  <a:pt x="14513" y="12250"/>
                </a:cubicBezTo>
                <a:close/>
                <a:moveTo>
                  <a:pt x="9885" y="7206"/>
                </a:moveTo>
                <a:cubicBezTo>
                  <a:pt x="9850" y="7197"/>
                  <a:pt x="9823" y="7188"/>
                  <a:pt x="9788" y="7188"/>
                </a:cubicBezTo>
                <a:cubicBezTo>
                  <a:pt x="10010" y="4831"/>
                  <a:pt x="10010" y="4831"/>
                  <a:pt x="10010" y="4831"/>
                </a:cubicBezTo>
                <a:cubicBezTo>
                  <a:pt x="10143" y="4813"/>
                  <a:pt x="10240" y="4697"/>
                  <a:pt x="10240" y="4564"/>
                </a:cubicBezTo>
                <a:cubicBezTo>
                  <a:pt x="12541" y="3834"/>
                  <a:pt x="12541" y="3834"/>
                  <a:pt x="12541" y="3834"/>
                </a:cubicBezTo>
                <a:cubicBezTo>
                  <a:pt x="12559" y="3861"/>
                  <a:pt x="12567" y="3879"/>
                  <a:pt x="12594" y="3905"/>
                </a:cubicBezTo>
                <a:lnTo>
                  <a:pt x="9885" y="7206"/>
                </a:lnTo>
                <a:close/>
                <a:moveTo>
                  <a:pt x="11963" y="11387"/>
                </a:moveTo>
                <a:cubicBezTo>
                  <a:pt x="11999" y="11405"/>
                  <a:pt x="12035" y="11414"/>
                  <a:pt x="12079" y="11414"/>
                </a:cubicBezTo>
                <a:cubicBezTo>
                  <a:pt x="12186" y="11414"/>
                  <a:pt x="12274" y="11352"/>
                  <a:pt x="12319" y="11263"/>
                </a:cubicBezTo>
                <a:cubicBezTo>
                  <a:pt x="14486" y="12312"/>
                  <a:pt x="14486" y="12312"/>
                  <a:pt x="14486" y="12312"/>
                </a:cubicBezTo>
                <a:cubicBezTo>
                  <a:pt x="14477" y="12339"/>
                  <a:pt x="14468" y="12366"/>
                  <a:pt x="14468" y="12392"/>
                </a:cubicBezTo>
                <a:cubicBezTo>
                  <a:pt x="14468" y="12428"/>
                  <a:pt x="14477" y="12464"/>
                  <a:pt x="14495" y="12499"/>
                </a:cubicBezTo>
                <a:cubicBezTo>
                  <a:pt x="12257" y="13780"/>
                  <a:pt x="12257" y="13780"/>
                  <a:pt x="12257" y="13780"/>
                </a:cubicBezTo>
                <a:cubicBezTo>
                  <a:pt x="9983" y="15079"/>
                  <a:pt x="9983" y="15079"/>
                  <a:pt x="9983" y="15079"/>
                </a:cubicBezTo>
                <a:cubicBezTo>
                  <a:pt x="9974" y="15061"/>
                  <a:pt x="9956" y="15043"/>
                  <a:pt x="9930" y="15026"/>
                </a:cubicBezTo>
                <a:lnTo>
                  <a:pt x="11963" y="11387"/>
                </a:lnTo>
                <a:close/>
                <a:moveTo>
                  <a:pt x="14743" y="12126"/>
                </a:moveTo>
                <a:cubicBezTo>
                  <a:pt x="14717" y="12126"/>
                  <a:pt x="14699" y="12126"/>
                  <a:pt x="14681" y="12134"/>
                </a:cubicBezTo>
                <a:cubicBezTo>
                  <a:pt x="13624" y="9297"/>
                  <a:pt x="13624" y="9297"/>
                  <a:pt x="13624" y="9297"/>
                </a:cubicBezTo>
                <a:cubicBezTo>
                  <a:pt x="13687" y="9270"/>
                  <a:pt x="13731" y="9216"/>
                  <a:pt x="13749" y="9154"/>
                </a:cubicBezTo>
                <a:cubicBezTo>
                  <a:pt x="17221" y="9884"/>
                  <a:pt x="17221" y="9884"/>
                  <a:pt x="17221" y="9884"/>
                </a:cubicBezTo>
                <a:cubicBezTo>
                  <a:pt x="17221" y="9893"/>
                  <a:pt x="17221" y="9901"/>
                  <a:pt x="17221" y="9901"/>
                </a:cubicBezTo>
                <a:cubicBezTo>
                  <a:pt x="17221" y="9955"/>
                  <a:pt x="17230" y="9999"/>
                  <a:pt x="17266" y="10044"/>
                </a:cubicBezTo>
                <a:cubicBezTo>
                  <a:pt x="14903" y="12179"/>
                  <a:pt x="14903" y="12179"/>
                  <a:pt x="14903" y="12179"/>
                </a:cubicBezTo>
                <a:cubicBezTo>
                  <a:pt x="14859" y="12143"/>
                  <a:pt x="14797" y="12126"/>
                  <a:pt x="14743" y="12126"/>
                </a:cubicBezTo>
                <a:close/>
                <a:moveTo>
                  <a:pt x="13580" y="8798"/>
                </a:moveTo>
                <a:cubicBezTo>
                  <a:pt x="13456" y="8754"/>
                  <a:pt x="13322" y="8816"/>
                  <a:pt x="13260" y="8923"/>
                </a:cubicBezTo>
                <a:cubicBezTo>
                  <a:pt x="10027" y="7544"/>
                  <a:pt x="10027" y="7544"/>
                  <a:pt x="10027" y="7544"/>
                </a:cubicBezTo>
                <a:cubicBezTo>
                  <a:pt x="10036" y="7517"/>
                  <a:pt x="10045" y="7491"/>
                  <a:pt x="10045" y="7455"/>
                </a:cubicBezTo>
                <a:cubicBezTo>
                  <a:pt x="10045" y="7437"/>
                  <a:pt x="10036" y="7411"/>
                  <a:pt x="10036" y="7402"/>
                </a:cubicBezTo>
                <a:cubicBezTo>
                  <a:pt x="14743" y="5969"/>
                  <a:pt x="14743" y="5969"/>
                  <a:pt x="14743" y="5969"/>
                </a:cubicBezTo>
                <a:cubicBezTo>
                  <a:pt x="14770" y="6023"/>
                  <a:pt x="14806" y="6067"/>
                  <a:pt x="14859" y="6094"/>
                </a:cubicBezTo>
                <a:lnTo>
                  <a:pt x="13580" y="8798"/>
                </a:lnTo>
                <a:close/>
                <a:moveTo>
                  <a:pt x="7203" y="6272"/>
                </a:moveTo>
                <a:cubicBezTo>
                  <a:pt x="9512" y="7384"/>
                  <a:pt x="9512" y="7384"/>
                  <a:pt x="9512" y="7384"/>
                </a:cubicBezTo>
                <a:cubicBezTo>
                  <a:pt x="9503" y="7411"/>
                  <a:pt x="9503" y="7437"/>
                  <a:pt x="9503" y="7455"/>
                </a:cubicBezTo>
                <a:cubicBezTo>
                  <a:pt x="9503" y="7508"/>
                  <a:pt x="9512" y="7553"/>
                  <a:pt x="9539" y="7597"/>
                </a:cubicBezTo>
                <a:cubicBezTo>
                  <a:pt x="7896" y="9288"/>
                  <a:pt x="7896" y="9288"/>
                  <a:pt x="7896" y="9288"/>
                </a:cubicBezTo>
                <a:cubicBezTo>
                  <a:pt x="7842" y="9252"/>
                  <a:pt x="7789" y="9234"/>
                  <a:pt x="7727" y="9234"/>
                </a:cubicBezTo>
                <a:cubicBezTo>
                  <a:pt x="7718" y="9234"/>
                  <a:pt x="7709" y="9234"/>
                  <a:pt x="7700" y="9234"/>
                </a:cubicBezTo>
                <a:cubicBezTo>
                  <a:pt x="7070" y="6379"/>
                  <a:pt x="7070" y="6379"/>
                  <a:pt x="7070" y="6379"/>
                </a:cubicBezTo>
                <a:cubicBezTo>
                  <a:pt x="7123" y="6361"/>
                  <a:pt x="7167" y="6316"/>
                  <a:pt x="7203" y="6272"/>
                </a:cubicBezTo>
                <a:close/>
                <a:moveTo>
                  <a:pt x="3997" y="12428"/>
                </a:moveTo>
                <a:cubicBezTo>
                  <a:pt x="4512" y="11120"/>
                  <a:pt x="4512" y="11120"/>
                  <a:pt x="4512" y="11120"/>
                </a:cubicBezTo>
                <a:cubicBezTo>
                  <a:pt x="4538" y="11120"/>
                  <a:pt x="4565" y="11120"/>
                  <a:pt x="4583" y="11111"/>
                </a:cubicBezTo>
                <a:cubicBezTo>
                  <a:pt x="5507" y="12517"/>
                  <a:pt x="5507" y="12517"/>
                  <a:pt x="5507" y="12517"/>
                </a:cubicBezTo>
                <a:cubicBezTo>
                  <a:pt x="5560" y="12588"/>
                  <a:pt x="5560" y="12588"/>
                  <a:pt x="5560" y="12588"/>
                </a:cubicBezTo>
                <a:cubicBezTo>
                  <a:pt x="5507" y="12633"/>
                  <a:pt x="5480" y="12686"/>
                  <a:pt x="5471" y="12739"/>
                </a:cubicBezTo>
                <a:cubicBezTo>
                  <a:pt x="4139" y="12650"/>
                  <a:pt x="4139" y="12650"/>
                  <a:pt x="4139" y="12650"/>
                </a:cubicBezTo>
                <a:cubicBezTo>
                  <a:pt x="4130" y="12553"/>
                  <a:pt x="4077" y="12472"/>
                  <a:pt x="3997" y="12428"/>
                </a:cubicBezTo>
                <a:close/>
                <a:moveTo>
                  <a:pt x="8136" y="11885"/>
                </a:moveTo>
                <a:cubicBezTo>
                  <a:pt x="8136" y="11868"/>
                  <a:pt x="8136" y="11859"/>
                  <a:pt x="8136" y="11850"/>
                </a:cubicBezTo>
                <a:cubicBezTo>
                  <a:pt x="11813" y="11191"/>
                  <a:pt x="11813" y="11191"/>
                  <a:pt x="11813" y="11191"/>
                </a:cubicBezTo>
                <a:cubicBezTo>
                  <a:pt x="11821" y="11254"/>
                  <a:pt x="11857" y="11307"/>
                  <a:pt x="11901" y="11352"/>
                </a:cubicBezTo>
                <a:cubicBezTo>
                  <a:pt x="9876" y="14990"/>
                  <a:pt x="9876" y="14990"/>
                  <a:pt x="9876" y="14990"/>
                </a:cubicBezTo>
                <a:cubicBezTo>
                  <a:pt x="9805" y="14963"/>
                  <a:pt x="9734" y="14963"/>
                  <a:pt x="9672" y="14990"/>
                </a:cubicBezTo>
                <a:cubicBezTo>
                  <a:pt x="8029" y="12099"/>
                  <a:pt x="8029" y="12099"/>
                  <a:pt x="8029" y="12099"/>
                </a:cubicBezTo>
                <a:cubicBezTo>
                  <a:pt x="8100" y="12045"/>
                  <a:pt x="8136" y="11965"/>
                  <a:pt x="8136" y="11885"/>
                </a:cubicBezTo>
                <a:close/>
                <a:moveTo>
                  <a:pt x="17239" y="9813"/>
                </a:moveTo>
                <a:cubicBezTo>
                  <a:pt x="13766" y="9083"/>
                  <a:pt x="13766" y="9083"/>
                  <a:pt x="13766" y="9083"/>
                </a:cubicBezTo>
                <a:cubicBezTo>
                  <a:pt x="13766" y="9074"/>
                  <a:pt x="13766" y="9065"/>
                  <a:pt x="13766" y="9056"/>
                </a:cubicBezTo>
                <a:cubicBezTo>
                  <a:pt x="13766" y="9003"/>
                  <a:pt x="13749" y="8950"/>
                  <a:pt x="13722" y="8905"/>
                </a:cubicBezTo>
                <a:cubicBezTo>
                  <a:pt x="15587" y="7215"/>
                  <a:pt x="15587" y="7215"/>
                  <a:pt x="15587" y="7215"/>
                </a:cubicBezTo>
                <a:cubicBezTo>
                  <a:pt x="15658" y="7286"/>
                  <a:pt x="15774" y="7304"/>
                  <a:pt x="15871" y="7259"/>
                </a:cubicBezTo>
                <a:cubicBezTo>
                  <a:pt x="17328" y="9688"/>
                  <a:pt x="17328" y="9688"/>
                  <a:pt x="17328" y="9688"/>
                </a:cubicBezTo>
                <a:cubicBezTo>
                  <a:pt x="17284" y="9724"/>
                  <a:pt x="17257" y="9768"/>
                  <a:pt x="17239" y="9813"/>
                </a:cubicBezTo>
                <a:close/>
                <a:moveTo>
                  <a:pt x="9938" y="4831"/>
                </a:moveTo>
                <a:cubicBezTo>
                  <a:pt x="9716" y="7188"/>
                  <a:pt x="9716" y="7188"/>
                  <a:pt x="9716" y="7188"/>
                </a:cubicBezTo>
                <a:cubicBezTo>
                  <a:pt x="9637" y="7206"/>
                  <a:pt x="9574" y="7250"/>
                  <a:pt x="9530" y="7322"/>
                </a:cubicBezTo>
                <a:cubicBezTo>
                  <a:pt x="7230" y="6210"/>
                  <a:pt x="7230" y="6210"/>
                  <a:pt x="7230" y="6210"/>
                </a:cubicBezTo>
                <a:cubicBezTo>
                  <a:pt x="7238" y="6183"/>
                  <a:pt x="7247" y="6147"/>
                  <a:pt x="7247" y="6121"/>
                </a:cubicBezTo>
                <a:cubicBezTo>
                  <a:pt x="7247" y="6094"/>
                  <a:pt x="7238" y="6058"/>
                  <a:pt x="7230" y="6032"/>
                </a:cubicBezTo>
                <a:cubicBezTo>
                  <a:pt x="9779" y="4751"/>
                  <a:pt x="9779" y="4751"/>
                  <a:pt x="9779" y="4751"/>
                </a:cubicBezTo>
                <a:cubicBezTo>
                  <a:pt x="9823" y="4795"/>
                  <a:pt x="9876" y="4822"/>
                  <a:pt x="9938" y="4831"/>
                </a:cubicBezTo>
                <a:close/>
                <a:moveTo>
                  <a:pt x="2851" y="10862"/>
                </a:moveTo>
                <a:cubicBezTo>
                  <a:pt x="3411" y="10916"/>
                  <a:pt x="3411" y="10916"/>
                  <a:pt x="3411" y="10916"/>
                </a:cubicBezTo>
                <a:cubicBezTo>
                  <a:pt x="3775" y="12410"/>
                  <a:pt x="3775" y="12410"/>
                  <a:pt x="3775" y="12410"/>
                </a:cubicBezTo>
                <a:cubicBezTo>
                  <a:pt x="3766" y="12410"/>
                  <a:pt x="3757" y="12419"/>
                  <a:pt x="3739" y="12419"/>
                </a:cubicBezTo>
                <a:cubicBezTo>
                  <a:pt x="2718" y="11005"/>
                  <a:pt x="2718" y="11005"/>
                  <a:pt x="2718" y="11005"/>
                </a:cubicBezTo>
                <a:cubicBezTo>
                  <a:pt x="2780" y="10969"/>
                  <a:pt x="2824" y="10916"/>
                  <a:pt x="2851" y="10862"/>
                </a:cubicBezTo>
                <a:close/>
                <a:moveTo>
                  <a:pt x="15489" y="7010"/>
                </a:moveTo>
                <a:cubicBezTo>
                  <a:pt x="15489" y="7064"/>
                  <a:pt x="15507" y="7117"/>
                  <a:pt x="15543" y="7161"/>
                </a:cubicBezTo>
                <a:cubicBezTo>
                  <a:pt x="13678" y="8852"/>
                  <a:pt x="13678" y="8852"/>
                  <a:pt x="13678" y="8852"/>
                </a:cubicBezTo>
                <a:cubicBezTo>
                  <a:pt x="13669" y="8843"/>
                  <a:pt x="13651" y="8834"/>
                  <a:pt x="13642" y="8825"/>
                </a:cubicBezTo>
                <a:cubicBezTo>
                  <a:pt x="14921" y="6121"/>
                  <a:pt x="14921" y="6121"/>
                  <a:pt x="14921" y="6121"/>
                </a:cubicBezTo>
                <a:cubicBezTo>
                  <a:pt x="14992" y="6147"/>
                  <a:pt x="15063" y="6138"/>
                  <a:pt x="15125" y="6103"/>
                </a:cubicBezTo>
                <a:cubicBezTo>
                  <a:pt x="15587" y="6806"/>
                  <a:pt x="15587" y="6806"/>
                  <a:pt x="15587" y="6806"/>
                </a:cubicBezTo>
                <a:cubicBezTo>
                  <a:pt x="15525" y="6859"/>
                  <a:pt x="15489" y="6930"/>
                  <a:pt x="15489" y="7010"/>
                </a:cubicBezTo>
                <a:close/>
                <a:moveTo>
                  <a:pt x="14841" y="5640"/>
                </a:moveTo>
                <a:cubicBezTo>
                  <a:pt x="13003" y="3879"/>
                  <a:pt x="13003" y="3879"/>
                  <a:pt x="13003" y="3879"/>
                </a:cubicBezTo>
                <a:cubicBezTo>
                  <a:pt x="13038" y="3834"/>
                  <a:pt x="13056" y="3772"/>
                  <a:pt x="13056" y="3719"/>
                </a:cubicBezTo>
                <a:cubicBezTo>
                  <a:pt x="13056" y="3710"/>
                  <a:pt x="13056" y="3692"/>
                  <a:pt x="13056" y="3683"/>
                </a:cubicBezTo>
                <a:cubicBezTo>
                  <a:pt x="13074" y="3683"/>
                  <a:pt x="13074" y="3683"/>
                  <a:pt x="13074" y="3683"/>
                </a:cubicBezTo>
                <a:cubicBezTo>
                  <a:pt x="13136" y="3772"/>
                  <a:pt x="13242" y="3825"/>
                  <a:pt x="13358" y="3825"/>
                </a:cubicBezTo>
                <a:cubicBezTo>
                  <a:pt x="13420" y="3825"/>
                  <a:pt x="13482" y="3808"/>
                  <a:pt x="13544" y="3772"/>
                </a:cubicBezTo>
                <a:cubicBezTo>
                  <a:pt x="13615" y="3816"/>
                  <a:pt x="13713" y="3825"/>
                  <a:pt x="13802" y="3781"/>
                </a:cubicBezTo>
                <a:cubicBezTo>
                  <a:pt x="14850" y="5640"/>
                  <a:pt x="14850" y="5640"/>
                  <a:pt x="14850" y="5640"/>
                </a:cubicBezTo>
                <a:cubicBezTo>
                  <a:pt x="14841" y="5640"/>
                  <a:pt x="14841" y="5640"/>
                  <a:pt x="14841" y="5640"/>
                </a:cubicBezTo>
                <a:close/>
                <a:moveTo>
                  <a:pt x="13012" y="3478"/>
                </a:moveTo>
                <a:cubicBezTo>
                  <a:pt x="13012" y="3514"/>
                  <a:pt x="13012" y="3550"/>
                  <a:pt x="13020" y="3585"/>
                </a:cubicBezTo>
                <a:cubicBezTo>
                  <a:pt x="12976" y="3496"/>
                  <a:pt x="12887" y="3443"/>
                  <a:pt x="12789" y="3443"/>
                </a:cubicBezTo>
                <a:cubicBezTo>
                  <a:pt x="12736" y="3443"/>
                  <a:pt x="12692" y="3461"/>
                  <a:pt x="12647" y="3487"/>
                </a:cubicBezTo>
                <a:cubicBezTo>
                  <a:pt x="11697" y="2260"/>
                  <a:pt x="11697" y="2260"/>
                  <a:pt x="11697" y="2260"/>
                </a:cubicBezTo>
                <a:cubicBezTo>
                  <a:pt x="11697" y="2260"/>
                  <a:pt x="11706" y="2251"/>
                  <a:pt x="11706" y="2251"/>
                </a:cubicBezTo>
                <a:cubicBezTo>
                  <a:pt x="13154" y="3194"/>
                  <a:pt x="13154" y="3194"/>
                  <a:pt x="13154" y="3194"/>
                </a:cubicBezTo>
                <a:cubicBezTo>
                  <a:pt x="13065" y="3265"/>
                  <a:pt x="13012" y="3372"/>
                  <a:pt x="13012" y="3478"/>
                </a:cubicBezTo>
                <a:close/>
                <a:moveTo>
                  <a:pt x="11644" y="2304"/>
                </a:moveTo>
                <a:cubicBezTo>
                  <a:pt x="12594" y="3523"/>
                  <a:pt x="12594" y="3523"/>
                  <a:pt x="12594" y="3523"/>
                </a:cubicBezTo>
                <a:cubicBezTo>
                  <a:pt x="12559" y="3567"/>
                  <a:pt x="12532" y="3621"/>
                  <a:pt x="12523" y="3683"/>
                </a:cubicBezTo>
                <a:cubicBezTo>
                  <a:pt x="10427" y="3639"/>
                  <a:pt x="10427" y="3639"/>
                  <a:pt x="10427" y="3639"/>
                </a:cubicBezTo>
                <a:cubicBezTo>
                  <a:pt x="10427" y="3603"/>
                  <a:pt x="10409" y="3558"/>
                  <a:pt x="10383" y="3523"/>
                </a:cubicBezTo>
                <a:cubicBezTo>
                  <a:pt x="11360" y="2304"/>
                  <a:pt x="11360" y="2304"/>
                  <a:pt x="11360" y="2304"/>
                </a:cubicBezTo>
                <a:cubicBezTo>
                  <a:pt x="11439" y="2357"/>
                  <a:pt x="11555" y="2357"/>
                  <a:pt x="11644" y="2304"/>
                </a:cubicBezTo>
                <a:close/>
                <a:moveTo>
                  <a:pt x="3135" y="8434"/>
                </a:moveTo>
                <a:cubicBezTo>
                  <a:pt x="3135" y="8371"/>
                  <a:pt x="3109" y="8309"/>
                  <a:pt x="3064" y="8265"/>
                </a:cubicBezTo>
                <a:cubicBezTo>
                  <a:pt x="4148" y="7179"/>
                  <a:pt x="4148" y="7179"/>
                  <a:pt x="4148" y="7179"/>
                </a:cubicBezTo>
                <a:cubicBezTo>
                  <a:pt x="4192" y="7215"/>
                  <a:pt x="4237" y="7233"/>
                  <a:pt x="4290" y="7242"/>
                </a:cubicBezTo>
                <a:cubicBezTo>
                  <a:pt x="4485" y="10782"/>
                  <a:pt x="4485" y="10782"/>
                  <a:pt x="4485" y="10782"/>
                </a:cubicBezTo>
                <a:cubicBezTo>
                  <a:pt x="4476" y="10791"/>
                  <a:pt x="4467" y="10791"/>
                  <a:pt x="4459" y="10800"/>
                </a:cubicBezTo>
                <a:cubicBezTo>
                  <a:pt x="3029" y="8647"/>
                  <a:pt x="3029" y="8647"/>
                  <a:pt x="3029" y="8647"/>
                </a:cubicBezTo>
                <a:cubicBezTo>
                  <a:pt x="3091" y="8594"/>
                  <a:pt x="3135" y="8514"/>
                  <a:pt x="3135" y="8434"/>
                </a:cubicBezTo>
                <a:close/>
                <a:moveTo>
                  <a:pt x="4370" y="10951"/>
                </a:moveTo>
                <a:cubicBezTo>
                  <a:pt x="4370" y="10951"/>
                  <a:pt x="4370" y="10951"/>
                  <a:pt x="4370" y="10951"/>
                </a:cubicBezTo>
                <a:cubicBezTo>
                  <a:pt x="3464" y="10853"/>
                  <a:pt x="3464" y="10853"/>
                  <a:pt x="3464" y="10853"/>
                </a:cubicBezTo>
                <a:cubicBezTo>
                  <a:pt x="2940" y="8692"/>
                  <a:pt x="2940" y="8692"/>
                  <a:pt x="2940" y="8692"/>
                </a:cubicBezTo>
                <a:cubicBezTo>
                  <a:pt x="2958" y="8692"/>
                  <a:pt x="2966" y="8683"/>
                  <a:pt x="2975" y="8683"/>
                </a:cubicBezTo>
                <a:cubicBezTo>
                  <a:pt x="4405" y="10844"/>
                  <a:pt x="4405" y="10844"/>
                  <a:pt x="4405" y="10844"/>
                </a:cubicBezTo>
                <a:cubicBezTo>
                  <a:pt x="4379" y="10871"/>
                  <a:pt x="4370" y="10907"/>
                  <a:pt x="4370" y="10951"/>
                </a:cubicBezTo>
                <a:close/>
                <a:moveTo>
                  <a:pt x="2878" y="10791"/>
                </a:moveTo>
                <a:cubicBezTo>
                  <a:pt x="2887" y="10764"/>
                  <a:pt x="2887" y="10738"/>
                  <a:pt x="2887" y="10711"/>
                </a:cubicBezTo>
                <a:cubicBezTo>
                  <a:pt x="2887" y="10551"/>
                  <a:pt x="2780" y="10409"/>
                  <a:pt x="2629" y="10373"/>
                </a:cubicBezTo>
                <a:cubicBezTo>
                  <a:pt x="2869" y="8709"/>
                  <a:pt x="2869" y="8709"/>
                  <a:pt x="2869" y="8709"/>
                </a:cubicBezTo>
                <a:cubicBezTo>
                  <a:pt x="2869" y="8709"/>
                  <a:pt x="2878" y="8709"/>
                  <a:pt x="2878" y="8709"/>
                </a:cubicBezTo>
                <a:cubicBezTo>
                  <a:pt x="3393" y="10844"/>
                  <a:pt x="3393" y="10844"/>
                  <a:pt x="3393" y="10844"/>
                </a:cubicBezTo>
                <a:lnTo>
                  <a:pt x="2878" y="10791"/>
                </a:lnTo>
                <a:close/>
                <a:moveTo>
                  <a:pt x="4130" y="12713"/>
                </a:moveTo>
                <a:cubicBezTo>
                  <a:pt x="5462" y="12811"/>
                  <a:pt x="5462" y="12811"/>
                  <a:pt x="5462" y="12811"/>
                </a:cubicBezTo>
                <a:cubicBezTo>
                  <a:pt x="5471" y="12953"/>
                  <a:pt x="5587" y="13069"/>
                  <a:pt x="5729" y="13069"/>
                </a:cubicBezTo>
                <a:cubicBezTo>
                  <a:pt x="5746" y="13069"/>
                  <a:pt x="5764" y="13069"/>
                  <a:pt x="5782" y="13060"/>
                </a:cubicBezTo>
                <a:cubicBezTo>
                  <a:pt x="6510" y="15399"/>
                  <a:pt x="6510" y="15399"/>
                  <a:pt x="6510" y="15399"/>
                </a:cubicBezTo>
                <a:cubicBezTo>
                  <a:pt x="6492" y="15408"/>
                  <a:pt x="6475" y="15417"/>
                  <a:pt x="6466" y="15426"/>
                </a:cubicBezTo>
                <a:cubicBezTo>
                  <a:pt x="4077" y="12837"/>
                  <a:pt x="4077" y="12837"/>
                  <a:pt x="4077" y="12837"/>
                </a:cubicBezTo>
                <a:cubicBezTo>
                  <a:pt x="4103" y="12802"/>
                  <a:pt x="4121" y="12757"/>
                  <a:pt x="4130" y="12713"/>
                </a:cubicBezTo>
                <a:close/>
                <a:moveTo>
                  <a:pt x="6004" y="12793"/>
                </a:moveTo>
                <a:cubicBezTo>
                  <a:pt x="6004" y="12775"/>
                  <a:pt x="5995" y="12748"/>
                  <a:pt x="5995" y="12722"/>
                </a:cubicBezTo>
                <a:cubicBezTo>
                  <a:pt x="7620" y="12001"/>
                  <a:pt x="7620" y="12001"/>
                  <a:pt x="7620" y="12001"/>
                </a:cubicBezTo>
                <a:cubicBezTo>
                  <a:pt x="7647" y="12054"/>
                  <a:pt x="7691" y="12099"/>
                  <a:pt x="7736" y="12126"/>
                </a:cubicBezTo>
                <a:cubicBezTo>
                  <a:pt x="6670" y="15382"/>
                  <a:pt x="6670" y="15382"/>
                  <a:pt x="6670" y="15382"/>
                </a:cubicBezTo>
                <a:cubicBezTo>
                  <a:pt x="6652" y="15373"/>
                  <a:pt x="6635" y="15373"/>
                  <a:pt x="6617" y="15373"/>
                </a:cubicBezTo>
                <a:cubicBezTo>
                  <a:pt x="6608" y="15373"/>
                  <a:pt x="6590" y="15373"/>
                  <a:pt x="6572" y="15373"/>
                </a:cubicBezTo>
                <a:cubicBezTo>
                  <a:pt x="5844" y="13042"/>
                  <a:pt x="5844" y="13042"/>
                  <a:pt x="5844" y="13042"/>
                </a:cubicBezTo>
                <a:cubicBezTo>
                  <a:pt x="5942" y="12997"/>
                  <a:pt x="6004" y="12900"/>
                  <a:pt x="6004" y="12793"/>
                </a:cubicBezTo>
                <a:close/>
                <a:moveTo>
                  <a:pt x="7807" y="12152"/>
                </a:moveTo>
                <a:cubicBezTo>
                  <a:pt x="7825" y="12152"/>
                  <a:pt x="7842" y="12152"/>
                  <a:pt x="7860" y="12152"/>
                </a:cubicBezTo>
                <a:cubicBezTo>
                  <a:pt x="7905" y="12152"/>
                  <a:pt x="7940" y="12143"/>
                  <a:pt x="7976" y="12134"/>
                </a:cubicBezTo>
                <a:cubicBezTo>
                  <a:pt x="9610" y="15026"/>
                  <a:pt x="9610" y="15026"/>
                  <a:pt x="9610" y="15026"/>
                </a:cubicBezTo>
                <a:cubicBezTo>
                  <a:pt x="9539" y="15079"/>
                  <a:pt x="9503" y="15159"/>
                  <a:pt x="9503" y="15248"/>
                </a:cubicBezTo>
                <a:cubicBezTo>
                  <a:pt x="9503" y="15248"/>
                  <a:pt x="9503" y="15248"/>
                  <a:pt x="9503" y="15248"/>
                </a:cubicBezTo>
                <a:cubicBezTo>
                  <a:pt x="6883" y="15577"/>
                  <a:pt x="6883" y="15577"/>
                  <a:pt x="6883" y="15577"/>
                </a:cubicBezTo>
                <a:cubicBezTo>
                  <a:pt x="6865" y="15497"/>
                  <a:pt x="6812" y="15435"/>
                  <a:pt x="6732" y="15399"/>
                </a:cubicBezTo>
                <a:lnTo>
                  <a:pt x="7807" y="12152"/>
                </a:lnTo>
                <a:close/>
                <a:moveTo>
                  <a:pt x="10045" y="15248"/>
                </a:moveTo>
                <a:cubicBezTo>
                  <a:pt x="10045" y="15248"/>
                  <a:pt x="10045" y="15248"/>
                  <a:pt x="10045" y="15248"/>
                </a:cubicBezTo>
                <a:cubicBezTo>
                  <a:pt x="10045" y="15213"/>
                  <a:pt x="10036" y="15177"/>
                  <a:pt x="10018" y="15141"/>
                </a:cubicBezTo>
                <a:cubicBezTo>
                  <a:pt x="14521" y="12561"/>
                  <a:pt x="14521" y="12561"/>
                  <a:pt x="14521" y="12561"/>
                </a:cubicBezTo>
                <a:cubicBezTo>
                  <a:pt x="14566" y="12615"/>
                  <a:pt x="14628" y="12650"/>
                  <a:pt x="14690" y="12659"/>
                </a:cubicBezTo>
                <a:cubicBezTo>
                  <a:pt x="14539" y="15684"/>
                  <a:pt x="14539" y="15684"/>
                  <a:pt x="14539" y="15684"/>
                </a:cubicBezTo>
                <a:cubicBezTo>
                  <a:pt x="14433" y="15693"/>
                  <a:pt x="14335" y="15773"/>
                  <a:pt x="14299" y="15880"/>
                </a:cubicBezTo>
                <a:lnTo>
                  <a:pt x="10045" y="15248"/>
                </a:lnTo>
                <a:close/>
                <a:moveTo>
                  <a:pt x="17435" y="6387"/>
                </a:moveTo>
                <a:cubicBezTo>
                  <a:pt x="17435" y="6370"/>
                  <a:pt x="17435" y="6352"/>
                  <a:pt x="17435" y="6334"/>
                </a:cubicBezTo>
                <a:cubicBezTo>
                  <a:pt x="17435" y="6147"/>
                  <a:pt x="17284" y="5987"/>
                  <a:pt x="17088" y="5987"/>
                </a:cubicBezTo>
                <a:cubicBezTo>
                  <a:pt x="16902" y="5987"/>
                  <a:pt x="16742" y="6147"/>
                  <a:pt x="16742" y="6334"/>
                </a:cubicBezTo>
                <a:cubicBezTo>
                  <a:pt x="16742" y="6432"/>
                  <a:pt x="16786" y="6530"/>
                  <a:pt x="16857" y="6592"/>
                </a:cubicBezTo>
                <a:cubicBezTo>
                  <a:pt x="16005" y="6886"/>
                  <a:pt x="16005" y="6886"/>
                  <a:pt x="16005" y="6886"/>
                </a:cubicBezTo>
                <a:cubicBezTo>
                  <a:pt x="15960" y="6797"/>
                  <a:pt x="15863" y="6734"/>
                  <a:pt x="15765" y="6734"/>
                </a:cubicBezTo>
                <a:cubicBezTo>
                  <a:pt x="15720" y="6734"/>
                  <a:pt x="15676" y="6752"/>
                  <a:pt x="15640" y="6770"/>
                </a:cubicBezTo>
                <a:cubicBezTo>
                  <a:pt x="15179" y="6058"/>
                  <a:pt x="15179" y="6058"/>
                  <a:pt x="15179" y="6058"/>
                </a:cubicBezTo>
                <a:cubicBezTo>
                  <a:pt x="15232" y="6014"/>
                  <a:pt x="15259" y="5943"/>
                  <a:pt x="15267" y="5871"/>
                </a:cubicBezTo>
                <a:cubicBezTo>
                  <a:pt x="17941" y="5747"/>
                  <a:pt x="17941" y="5747"/>
                  <a:pt x="17941" y="5747"/>
                </a:cubicBezTo>
                <a:cubicBezTo>
                  <a:pt x="18216" y="6121"/>
                  <a:pt x="18216" y="6121"/>
                  <a:pt x="18216" y="6121"/>
                </a:cubicBezTo>
                <a:lnTo>
                  <a:pt x="17435" y="6387"/>
                </a:lnTo>
                <a:close/>
                <a:moveTo>
                  <a:pt x="10329" y="3470"/>
                </a:moveTo>
                <a:cubicBezTo>
                  <a:pt x="10294" y="3443"/>
                  <a:pt x="10240" y="3425"/>
                  <a:pt x="10187" y="3425"/>
                </a:cubicBezTo>
                <a:cubicBezTo>
                  <a:pt x="10089" y="3425"/>
                  <a:pt x="10001" y="3487"/>
                  <a:pt x="9965" y="3585"/>
                </a:cubicBezTo>
                <a:cubicBezTo>
                  <a:pt x="8864" y="3327"/>
                  <a:pt x="8864" y="3327"/>
                  <a:pt x="8864" y="3327"/>
                </a:cubicBezTo>
                <a:cubicBezTo>
                  <a:pt x="11297" y="2251"/>
                  <a:pt x="11297" y="2251"/>
                  <a:pt x="11297" y="2251"/>
                </a:cubicBezTo>
                <a:cubicBezTo>
                  <a:pt x="11306" y="2251"/>
                  <a:pt x="11306" y="2260"/>
                  <a:pt x="11306" y="2260"/>
                </a:cubicBezTo>
                <a:lnTo>
                  <a:pt x="10329" y="3470"/>
                </a:lnTo>
                <a:close/>
                <a:moveTo>
                  <a:pt x="6972" y="6396"/>
                </a:moveTo>
                <a:cubicBezTo>
                  <a:pt x="6981" y="6396"/>
                  <a:pt x="6990" y="6396"/>
                  <a:pt x="6999" y="6387"/>
                </a:cubicBezTo>
                <a:cubicBezTo>
                  <a:pt x="7638" y="9252"/>
                  <a:pt x="7638" y="9252"/>
                  <a:pt x="7638" y="9252"/>
                </a:cubicBezTo>
                <a:cubicBezTo>
                  <a:pt x="7594" y="9261"/>
                  <a:pt x="7558" y="9288"/>
                  <a:pt x="7532" y="9314"/>
                </a:cubicBezTo>
                <a:cubicBezTo>
                  <a:pt x="4547" y="7099"/>
                  <a:pt x="4547" y="7099"/>
                  <a:pt x="4547" y="7099"/>
                </a:cubicBezTo>
                <a:cubicBezTo>
                  <a:pt x="4574" y="7055"/>
                  <a:pt x="4583" y="7010"/>
                  <a:pt x="4583" y="6966"/>
                </a:cubicBezTo>
                <a:cubicBezTo>
                  <a:pt x="4583" y="6948"/>
                  <a:pt x="4583" y="6930"/>
                  <a:pt x="4574" y="6921"/>
                </a:cubicBezTo>
                <a:cubicBezTo>
                  <a:pt x="6732" y="6236"/>
                  <a:pt x="6732" y="6236"/>
                  <a:pt x="6732" y="6236"/>
                </a:cubicBezTo>
                <a:cubicBezTo>
                  <a:pt x="6768" y="6334"/>
                  <a:pt x="6865" y="6396"/>
                  <a:pt x="6972" y="6396"/>
                </a:cubicBezTo>
                <a:close/>
                <a:moveTo>
                  <a:pt x="11102" y="17641"/>
                </a:moveTo>
                <a:cubicBezTo>
                  <a:pt x="11075" y="17641"/>
                  <a:pt x="11040" y="17650"/>
                  <a:pt x="11013" y="17659"/>
                </a:cubicBezTo>
                <a:cubicBezTo>
                  <a:pt x="9921" y="15471"/>
                  <a:pt x="9921" y="15471"/>
                  <a:pt x="9921" y="15471"/>
                </a:cubicBezTo>
                <a:cubicBezTo>
                  <a:pt x="9974" y="15435"/>
                  <a:pt x="10018" y="15382"/>
                  <a:pt x="10027" y="15319"/>
                </a:cubicBezTo>
                <a:cubicBezTo>
                  <a:pt x="14290" y="15951"/>
                  <a:pt x="14290" y="15951"/>
                  <a:pt x="14290" y="15951"/>
                </a:cubicBezTo>
                <a:cubicBezTo>
                  <a:pt x="14290" y="15951"/>
                  <a:pt x="14290" y="15951"/>
                  <a:pt x="14290" y="15960"/>
                </a:cubicBezTo>
                <a:cubicBezTo>
                  <a:pt x="14290" y="15986"/>
                  <a:pt x="14299" y="16022"/>
                  <a:pt x="14308" y="16058"/>
                </a:cubicBezTo>
                <a:cubicBezTo>
                  <a:pt x="11315" y="17748"/>
                  <a:pt x="11315" y="17748"/>
                  <a:pt x="11315" y="17748"/>
                </a:cubicBezTo>
                <a:cubicBezTo>
                  <a:pt x="11271" y="17686"/>
                  <a:pt x="11191" y="17641"/>
                  <a:pt x="11102" y="17641"/>
                </a:cubicBezTo>
                <a:close/>
                <a:moveTo>
                  <a:pt x="17381" y="9652"/>
                </a:moveTo>
                <a:cubicBezTo>
                  <a:pt x="15925" y="7224"/>
                  <a:pt x="15925" y="7224"/>
                  <a:pt x="15925" y="7224"/>
                </a:cubicBezTo>
                <a:cubicBezTo>
                  <a:pt x="15960" y="7197"/>
                  <a:pt x="15996" y="7161"/>
                  <a:pt x="16013" y="7117"/>
                </a:cubicBezTo>
                <a:cubicBezTo>
                  <a:pt x="19193" y="8033"/>
                  <a:pt x="19193" y="8033"/>
                  <a:pt x="19193" y="8033"/>
                </a:cubicBezTo>
                <a:cubicBezTo>
                  <a:pt x="19211" y="8069"/>
                  <a:pt x="19229" y="8096"/>
                  <a:pt x="19255" y="8122"/>
                </a:cubicBezTo>
                <a:cubicBezTo>
                  <a:pt x="19282" y="8149"/>
                  <a:pt x="19317" y="8176"/>
                  <a:pt x="19362" y="8193"/>
                </a:cubicBezTo>
                <a:cubicBezTo>
                  <a:pt x="19371" y="8220"/>
                  <a:pt x="19380" y="8247"/>
                  <a:pt x="19397" y="8273"/>
                </a:cubicBezTo>
                <a:cubicBezTo>
                  <a:pt x="17674" y="9706"/>
                  <a:pt x="17674" y="9706"/>
                  <a:pt x="17674" y="9706"/>
                </a:cubicBezTo>
                <a:cubicBezTo>
                  <a:pt x="17630" y="9661"/>
                  <a:pt x="17559" y="9635"/>
                  <a:pt x="17488" y="9635"/>
                </a:cubicBezTo>
                <a:cubicBezTo>
                  <a:pt x="17452" y="9635"/>
                  <a:pt x="17417" y="9643"/>
                  <a:pt x="17381" y="9652"/>
                </a:cubicBezTo>
                <a:close/>
                <a:moveTo>
                  <a:pt x="15259" y="5809"/>
                </a:moveTo>
                <a:cubicBezTo>
                  <a:pt x="15250" y="5783"/>
                  <a:pt x="15250" y="5765"/>
                  <a:pt x="15232" y="5738"/>
                </a:cubicBezTo>
                <a:cubicBezTo>
                  <a:pt x="17062" y="4528"/>
                  <a:pt x="17062" y="4528"/>
                  <a:pt x="17062" y="4528"/>
                </a:cubicBezTo>
                <a:cubicBezTo>
                  <a:pt x="17896" y="5685"/>
                  <a:pt x="17896" y="5685"/>
                  <a:pt x="17896" y="5685"/>
                </a:cubicBezTo>
                <a:lnTo>
                  <a:pt x="15259" y="5809"/>
                </a:lnTo>
                <a:close/>
                <a:moveTo>
                  <a:pt x="11759" y="1984"/>
                </a:moveTo>
                <a:cubicBezTo>
                  <a:pt x="11724" y="1877"/>
                  <a:pt x="11617" y="1797"/>
                  <a:pt x="11502" y="1797"/>
                </a:cubicBezTo>
                <a:cubicBezTo>
                  <a:pt x="11404" y="1797"/>
                  <a:pt x="11315" y="1850"/>
                  <a:pt x="11271" y="1939"/>
                </a:cubicBezTo>
                <a:cubicBezTo>
                  <a:pt x="10747" y="1548"/>
                  <a:pt x="10747" y="1548"/>
                  <a:pt x="10747" y="1548"/>
                </a:cubicBezTo>
                <a:cubicBezTo>
                  <a:pt x="10764" y="1521"/>
                  <a:pt x="10773" y="1486"/>
                  <a:pt x="10782" y="1450"/>
                </a:cubicBezTo>
                <a:cubicBezTo>
                  <a:pt x="12186" y="1904"/>
                  <a:pt x="12186" y="1904"/>
                  <a:pt x="12186" y="1904"/>
                </a:cubicBezTo>
                <a:lnTo>
                  <a:pt x="11759" y="1984"/>
                </a:lnTo>
                <a:close/>
                <a:moveTo>
                  <a:pt x="6706" y="6174"/>
                </a:moveTo>
                <a:cubicBezTo>
                  <a:pt x="4556" y="6850"/>
                  <a:pt x="4556" y="6850"/>
                  <a:pt x="4556" y="6850"/>
                </a:cubicBezTo>
                <a:cubicBezTo>
                  <a:pt x="4512" y="6752"/>
                  <a:pt x="4423" y="6690"/>
                  <a:pt x="4308" y="6690"/>
                </a:cubicBezTo>
                <a:cubicBezTo>
                  <a:pt x="4272" y="6690"/>
                  <a:pt x="4237" y="6699"/>
                  <a:pt x="4201" y="6717"/>
                </a:cubicBezTo>
                <a:cubicBezTo>
                  <a:pt x="3393" y="5338"/>
                  <a:pt x="3393" y="5338"/>
                  <a:pt x="3393" y="5338"/>
                </a:cubicBezTo>
                <a:cubicBezTo>
                  <a:pt x="3704" y="4911"/>
                  <a:pt x="3704" y="4911"/>
                  <a:pt x="3704" y="4911"/>
                </a:cubicBezTo>
                <a:cubicBezTo>
                  <a:pt x="6714" y="6058"/>
                  <a:pt x="6714" y="6058"/>
                  <a:pt x="6714" y="6058"/>
                </a:cubicBezTo>
                <a:cubicBezTo>
                  <a:pt x="6706" y="6076"/>
                  <a:pt x="6706" y="6103"/>
                  <a:pt x="6706" y="6121"/>
                </a:cubicBezTo>
                <a:cubicBezTo>
                  <a:pt x="6706" y="6138"/>
                  <a:pt x="6706" y="6156"/>
                  <a:pt x="6706" y="6174"/>
                </a:cubicBezTo>
                <a:close/>
                <a:moveTo>
                  <a:pt x="4068" y="6850"/>
                </a:moveTo>
                <a:cubicBezTo>
                  <a:pt x="4059" y="6877"/>
                  <a:pt x="4059" y="6877"/>
                  <a:pt x="4059" y="6877"/>
                </a:cubicBezTo>
                <a:cubicBezTo>
                  <a:pt x="4041" y="6912"/>
                  <a:pt x="4041" y="6939"/>
                  <a:pt x="4041" y="6966"/>
                </a:cubicBezTo>
                <a:cubicBezTo>
                  <a:pt x="4041" y="7028"/>
                  <a:pt x="4059" y="7081"/>
                  <a:pt x="4094" y="7135"/>
                </a:cubicBezTo>
                <a:cubicBezTo>
                  <a:pt x="3020" y="8211"/>
                  <a:pt x="3020" y="8211"/>
                  <a:pt x="3020" y="8211"/>
                </a:cubicBezTo>
                <a:cubicBezTo>
                  <a:pt x="2993" y="8193"/>
                  <a:pt x="2958" y="8185"/>
                  <a:pt x="2931" y="8176"/>
                </a:cubicBezTo>
                <a:cubicBezTo>
                  <a:pt x="3117" y="5711"/>
                  <a:pt x="3117" y="5711"/>
                  <a:pt x="3117" y="5711"/>
                </a:cubicBezTo>
                <a:cubicBezTo>
                  <a:pt x="3348" y="5400"/>
                  <a:pt x="3348" y="5400"/>
                  <a:pt x="3348" y="5400"/>
                </a:cubicBezTo>
                <a:cubicBezTo>
                  <a:pt x="4148" y="6752"/>
                  <a:pt x="4148" y="6752"/>
                  <a:pt x="4148" y="6752"/>
                </a:cubicBezTo>
                <a:cubicBezTo>
                  <a:pt x="4112" y="6779"/>
                  <a:pt x="4086" y="6806"/>
                  <a:pt x="4068" y="6850"/>
                </a:cubicBezTo>
                <a:close/>
                <a:moveTo>
                  <a:pt x="2860" y="8167"/>
                </a:moveTo>
                <a:cubicBezTo>
                  <a:pt x="2807" y="8167"/>
                  <a:pt x="2753" y="8176"/>
                  <a:pt x="2709" y="8211"/>
                </a:cubicBezTo>
                <a:cubicBezTo>
                  <a:pt x="2682" y="8229"/>
                  <a:pt x="2682" y="8229"/>
                  <a:pt x="2682" y="8229"/>
                </a:cubicBezTo>
                <a:cubicBezTo>
                  <a:pt x="2664" y="8247"/>
                  <a:pt x="2656" y="8256"/>
                  <a:pt x="2638" y="8282"/>
                </a:cubicBezTo>
                <a:cubicBezTo>
                  <a:pt x="1910" y="7882"/>
                  <a:pt x="1910" y="7882"/>
                  <a:pt x="1910" y="7882"/>
                </a:cubicBezTo>
                <a:cubicBezTo>
                  <a:pt x="1963" y="7749"/>
                  <a:pt x="1936" y="7588"/>
                  <a:pt x="1830" y="7491"/>
                </a:cubicBezTo>
                <a:cubicBezTo>
                  <a:pt x="3038" y="5818"/>
                  <a:pt x="3038" y="5818"/>
                  <a:pt x="3038" y="5818"/>
                </a:cubicBezTo>
                <a:lnTo>
                  <a:pt x="2860" y="8167"/>
                </a:lnTo>
                <a:close/>
                <a:moveTo>
                  <a:pt x="1812" y="13478"/>
                </a:moveTo>
                <a:cubicBezTo>
                  <a:pt x="3633" y="12793"/>
                  <a:pt x="3633" y="12793"/>
                  <a:pt x="3633" y="12793"/>
                </a:cubicBezTo>
                <a:cubicBezTo>
                  <a:pt x="3659" y="12855"/>
                  <a:pt x="3721" y="12908"/>
                  <a:pt x="3792" y="12926"/>
                </a:cubicBezTo>
                <a:cubicBezTo>
                  <a:pt x="3926" y="15444"/>
                  <a:pt x="3926" y="15444"/>
                  <a:pt x="3926" y="15444"/>
                </a:cubicBezTo>
                <a:cubicBezTo>
                  <a:pt x="3784" y="15488"/>
                  <a:pt x="3686" y="15622"/>
                  <a:pt x="3686" y="15773"/>
                </a:cubicBezTo>
                <a:cubicBezTo>
                  <a:pt x="3686" y="15906"/>
                  <a:pt x="3757" y="16022"/>
                  <a:pt x="3872" y="16084"/>
                </a:cubicBezTo>
                <a:cubicBezTo>
                  <a:pt x="3721" y="16618"/>
                  <a:pt x="3721" y="16618"/>
                  <a:pt x="3721" y="16618"/>
                </a:cubicBezTo>
                <a:cubicBezTo>
                  <a:pt x="3695" y="16618"/>
                  <a:pt x="3668" y="16609"/>
                  <a:pt x="3650" y="16609"/>
                </a:cubicBezTo>
                <a:cubicBezTo>
                  <a:pt x="3633" y="16609"/>
                  <a:pt x="3624" y="16609"/>
                  <a:pt x="3606" y="16618"/>
                </a:cubicBezTo>
                <a:cubicBezTo>
                  <a:pt x="1732" y="14029"/>
                  <a:pt x="1732" y="14029"/>
                  <a:pt x="1732" y="14029"/>
                </a:cubicBezTo>
                <a:cubicBezTo>
                  <a:pt x="1759" y="14012"/>
                  <a:pt x="1776" y="14003"/>
                  <a:pt x="1794" y="13985"/>
                </a:cubicBezTo>
                <a:cubicBezTo>
                  <a:pt x="1936" y="13843"/>
                  <a:pt x="1936" y="13620"/>
                  <a:pt x="1812" y="13478"/>
                </a:cubicBezTo>
                <a:close/>
                <a:moveTo>
                  <a:pt x="9752" y="15515"/>
                </a:moveTo>
                <a:cubicBezTo>
                  <a:pt x="9788" y="15515"/>
                  <a:pt x="9823" y="15515"/>
                  <a:pt x="9859" y="15497"/>
                </a:cubicBezTo>
                <a:cubicBezTo>
                  <a:pt x="10951" y="17686"/>
                  <a:pt x="10951" y="17686"/>
                  <a:pt x="10951" y="17686"/>
                </a:cubicBezTo>
                <a:cubicBezTo>
                  <a:pt x="10871" y="17739"/>
                  <a:pt x="10827" y="17819"/>
                  <a:pt x="10827" y="17917"/>
                </a:cubicBezTo>
                <a:cubicBezTo>
                  <a:pt x="10827" y="17961"/>
                  <a:pt x="10844" y="18015"/>
                  <a:pt x="10871" y="18059"/>
                </a:cubicBezTo>
                <a:cubicBezTo>
                  <a:pt x="9024" y="19589"/>
                  <a:pt x="9024" y="19589"/>
                  <a:pt x="9024" y="19589"/>
                </a:cubicBezTo>
                <a:cubicBezTo>
                  <a:pt x="8997" y="19563"/>
                  <a:pt x="8962" y="19536"/>
                  <a:pt x="8926" y="19527"/>
                </a:cubicBezTo>
                <a:lnTo>
                  <a:pt x="9752" y="15515"/>
                </a:lnTo>
                <a:close/>
                <a:moveTo>
                  <a:pt x="14832" y="15969"/>
                </a:moveTo>
                <a:cubicBezTo>
                  <a:pt x="14832" y="15969"/>
                  <a:pt x="14832" y="15960"/>
                  <a:pt x="14832" y="15960"/>
                </a:cubicBezTo>
                <a:cubicBezTo>
                  <a:pt x="14832" y="15933"/>
                  <a:pt x="14832" y="15915"/>
                  <a:pt x="14823" y="15898"/>
                </a:cubicBezTo>
                <a:cubicBezTo>
                  <a:pt x="19095" y="14323"/>
                  <a:pt x="19095" y="14323"/>
                  <a:pt x="19095" y="14323"/>
                </a:cubicBezTo>
                <a:cubicBezTo>
                  <a:pt x="17532" y="16476"/>
                  <a:pt x="17532" y="16476"/>
                  <a:pt x="17532" y="16476"/>
                </a:cubicBezTo>
                <a:cubicBezTo>
                  <a:pt x="16360" y="16262"/>
                  <a:pt x="16360" y="16262"/>
                  <a:pt x="16360" y="16262"/>
                </a:cubicBezTo>
                <a:cubicBezTo>
                  <a:pt x="16360" y="16262"/>
                  <a:pt x="16360" y="16262"/>
                  <a:pt x="16360" y="16262"/>
                </a:cubicBezTo>
                <a:lnTo>
                  <a:pt x="14832" y="15969"/>
                </a:lnTo>
                <a:close/>
                <a:moveTo>
                  <a:pt x="17488" y="16538"/>
                </a:moveTo>
                <a:cubicBezTo>
                  <a:pt x="16271" y="18219"/>
                  <a:pt x="16271" y="18219"/>
                  <a:pt x="16271" y="18219"/>
                </a:cubicBezTo>
                <a:cubicBezTo>
                  <a:pt x="16218" y="18184"/>
                  <a:pt x="16147" y="18166"/>
                  <a:pt x="16085" y="18166"/>
                </a:cubicBezTo>
                <a:cubicBezTo>
                  <a:pt x="16031" y="18166"/>
                  <a:pt x="15987" y="18175"/>
                  <a:pt x="15934" y="18202"/>
                </a:cubicBezTo>
                <a:cubicBezTo>
                  <a:pt x="14761" y="16138"/>
                  <a:pt x="14761" y="16138"/>
                  <a:pt x="14761" y="16138"/>
                </a:cubicBezTo>
                <a:cubicBezTo>
                  <a:pt x="14788" y="16111"/>
                  <a:pt x="14806" y="16075"/>
                  <a:pt x="14823" y="16040"/>
                </a:cubicBezTo>
                <a:lnTo>
                  <a:pt x="17488" y="16538"/>
                </a:lnTo>
                <a:close/>
                <a:moveTo>
                  <a:pt x="19158" y="14047"/>
                </a:moveTo>
                <a:cubicBezTo>
                  <a:pt x="15001" y="12464"/>
                  <a:pt x="15001" y="12464"/>
                  <a:pt x="15001" y="12464"/>
                </a:cubicBezTo>
                <a:cubicBezTo>
                  <a:pt x="15010" y="12437"/>
                  <a:pt x="15010" y="12419"/>
                  <a:pt x="15010" y="12392"/>
                </a:cubicBezTo>
                <a:cubicBezTo>
                  <a:pt x="15010" y="12339"/>
                  <a:pt x="14992" y="12286"/>
                  <a:pt x="14965" y="12241"/>
                </a:cubicBezTo>
                <a:cubicBezTo>
                  <a:pt x="17319" y="10106"/>
                  <a:pt x="17319" y="10106"/>
                  <a:pt x="17319" y="10106"/>
                </a:cubicBezTo>
                <a:cubicBezTo>
                  <a:pt x="17381" y="10168"/>
                  <a:pt x="17479" y="10195"/>
                  <a:pt x="17568" y="10159"/>
                </a:cubicBezTo>
                <a:cubicBezTo>
                  <a:pt x="19095" y="13585"/>
                  <a:pt x="19095" y="13585"/>
                  <a:pt x="19095" y="13585"/>
                </a:cubicBezTo>
                <a:cubicBezTo>
                  <a:pt x="19184" y="13780"/>
                  <a:pt x="19184" y="13780"/>
                  <a:pt x="19184" y="13780"/>
                </a:cubicBezTo>
                <a:cubicBezTo>
                  <a:pt x="19193" y="13825"/>
                  <a:pt x="19220" y="13878"/>
                  <a:pt x="19246" y="13914"/>
                </a:cubicBezTo>
                <a:cubicBezTo>
                  <a:pt x="19264" y="13940"/>
                  <a:pt x="19264" y="13940"/>
                  <a:pt x="19264" y="13940"/>
                </a:cubicBezTo>
                <a:cubicBezTo>
                  <a:pt x="19220" y="13967"/>
                  <a:pt x="19184" y="14003"/>
                  <a:pt x="19158" y="14047"/>
                </a:cubicBezTo>
                <a:close/>
                <a:moveTo>
                  <a:pt x="19335" y="7544"/>
                </a:moveTo>
                <a:cubicBezTo>
                  <a:pt x="18323" y="6147"/>
                  <a:pt x="18323" y="6147"/>
                  <a:pt x="18323" y="6147"/>
                </a:cubicBezTo>
                <a:cubicBezTo>
                  <a:pt x="18731" y="6005"/>
                  <a:pt x="18731" y="6005"/>
                  <a:pt x="18731" y="6005"/>
                </a:cubicBezTo>
                <a:cubicBezTo>
                  <a:pt x="18793" y="6058"/>
                  <a:pt x="18873" y="6094"/>
                  <a:pt x="18953" y="6094"/>
                </a:cubicBezTo>
                <a:cubicBezTo>
                  <a:pt x="18971" y="6094"/>
                  <a:pt x="18989" y="6094"/>
                  <a:pt x="19007" y="6085"/>
                </a:cubicBezTo>
                <a:cubicBezTo>
                  <a:pt x="19424" y="7508"/>
                  <a:pt x="19424" y="7508"/>
                  <a:pt x="19424" y="7508"/>
                </a:cubicBezTo>
                <a:cubicBezTo>
                  <a:pt x="19388" y="7517"/>
                  <a:pt x="19362" y="7526"/>
                  <a:pt x="19335" y="7544"/>
                </a:cubicBezTo>
                <a:close/>
                <a:moveTo>
                  <a:pt x="15081" y="5605"/>
                </a:moveTo>
                <a:cubicBezTo>
                  <a:pt x="15028" y="5587"/>
                  <a:pt x="14965" y="5587"/>
                  <a:pt x="14903" y="5605"/>
                </a:cubicBezTo>
                <a:cubicBezTo>
                  <a:pt x="13855" y="3745"/>
                  <a:pt x="13855" y="3745"/>
                  <a:pt x="13855" y="3745"/>
                </a:cubicBezTo>
                <a:cubicBezTo>
                  <a:pt x="13917" y="3692"/>
                  <a:pt x="13944" y="3621"/>
                  <a:pt x="13944" y="3541"/>
                </a:cubicBezTo>
                <a:cubicBezTo>
                  <a:pt x="13944" y="3487"/>
                  <a:pt x="13926" y="3425"/>
                  <a:pt x="13891" y="3381"/>
                </a:cubicBezTo>
                <a:cubicBezTo>
                  <a:pt x="14779" y="2749"/>
                  <a:pt x="14779" y="2749"/>
                  <a:pt x="14779" y="2749"/>
                </a:cubicBezTo>
                <a:cubicBezTo>
                  <a:pt x="15632" y="3025"/>
                  <a:pt x="15632" y="3025"/>
                  <a:pt x="15632" y="3025"/>
                </a:cubicBezTo>
                <a:cubicBezTo>
                  <a:pt x="15614" y="3140"/>
                  <a:pt x="15658" y="3247"/>
                  <a:pt x="15729" y="3327"/>
                </a:cubicBezTo>
                <a:cubicBezTo>
                  <a:pt x="15765" y="3354"/>
                  <a:pt x="15800" y="3381"/>
                  <a:pt x="15845" y="3398"/>
                </a:cubicBezTo>
                <a:lnTo>
                  <a:pt x="15081" y="5605"/>
                </a:lnTo>
                <a:close/>
                <a:moveTo>
                  <a:pt x="5302" y="3203"/>
                </a:moveTo>
                <a:cubicBezTo>
                  <a:pt x="5915" y="3265"/>
                  <a:pt x="5915" y="3265"/>
                  <a:pt x="5915" y="3265"/>
                </a:cubicBezTo>
                <a:cubicBezTo>
                  <a:pt x="6857" y="5880"/>
                  <a:pt x="6857" y="5880"/>
                  <a:pt x="6857" y="5880"/>
                </a:cubicBezTo>
                <a:cubicBezTo>
                  <a:pt x="6803" y="5907"/>
                  <a:pt x="6759" y="5943"/>
                  <a:pt x="6732" y="5996"/>
                </a:cubicBezTo>
                <a:cubicBezTo>
                  <a:pt x="3748" y="4848"/>
                  <a:pt x="3748" y="4848"/>
                  <a:pt x="3748" y="4848"/>
                </a:cubicBezTo>
                <a:cubicBezTo>
                  <a:pt x="4761" y="3452"/>
                  <a:pt x="4761" y="3452"/>
                  <a:pt x="4761" y="3452"/>
                </a:cubicBezTo>
                <a:cubicBezTo>
                  <a:pt x="4903" y="3532"/>
                  <a:pt x="5089" y="3514"/>
                  <a:pt x="5205" y="3389"/>
                </a:cubicBezTo>
                <a:cubicBezTo>
                  <a:pt x="5258" y="3345"/>
                  <a:pt x="5285" y="3274"/>
                  <a:pt x="5302" y="3203"/>
                </a:cubicBezTo>
                <a:close/>
                <a:moveTo>
                  <a:pt x="3135" y="5578"/>
                </a:moveTo>
                <a:cubicBezTo>
                  <a:pt x="3162" y="5133"/>
                  <a:pt x="3162" y="5133"/>
                  <a:pt x="3162" y="5133"/>
                </a:cubicBezTo>
                <a:cubicBezTo>
                  <a:pt x="3171" y="5133"/>
                  <a:pt x="3180" y="5133"/>
                  <a:pt x="3188" y="5133"/>
                </a:cubicBezTo>
                <a:cubicBezTo>
                  <a:pt x="3304" y="5329"/>
                  <a:pt x="3304" y="5329"/>
                  <a:pt x="3304" y="5329"/>
                </a:cubicBezTo>
                <a:lnTo>
                  <a:pt x="3135" y="5578"/>
                </a:lnTo>
                <a:close/>
                <a:moveTo>
                  <a:pt x="3260" y="5115"/>
                </a:moveTo>
                <a:cubicBezTo>
                  <a:pt x="3393" y="5080"/>
                  <a:pt x="3482" y="4964"/>
                  <a:pt x="3499" y="4831"/>
                </a:cubicBezTo>
                <a:cubicBezTo>
                  <a:pt x="3633" y="4884"/>
                  <a:pt x="3633" y="4884"/>
                  <a:pt x="3633" y="4884"/>
                </a:cubicBezTo>
                <a:cubicBezTo>
                  <a:pt x="3348" y="5275"/>
                  <a:pt x="3348" y="5275"/>
                  <a:pt x="3348" y="5275"/>
                </a:cubicBezTo>
                <a:lnTo>
                  <a:pt x="3260" y="5115"/>
                </a:lnTo>
                <a:close/>
                <a:moveTo>
                  <a:pt x="1874" y="7944"/>
                </a:moveTo>
                <a:cubicBezTo>
                  <a:pt x="2602" y="8345"/>
                  <a:pt x="2602" y="8345"/>
                  <a:pt x="2602" y="8345"/>
                </a:cubicBezTo>
                <a:cubicBezTo>
                  <a:pt x="2602" y="8345"/>
                  <a:pt x="2602" y="8354"/>
                  <a:pt x="2602" y="8362"/>
                </a:cubicBezTo>
                <a:cubicBezTo>
                  <a:pt x="2593" y="8389"/>
                  <a:pt x="2593" y="8389"/>
                  <a:pt x="2593" y="8389"/>
                </a:cubicBezTo>
                <a:cubicBezTo>
                  <a:pt x="2593" y="8398"/>
                  <a:pt x="2593" y="8398"/>
                  <a:pt x="2593" y="8398"/>
                </a:cubicBezTo>
                <a:cubicBezTo>
                  <a:pt x="2593" y="8407"/>
                  <a:pt x="2585" y="8425"/>
                  <a:pt x="2585" y="8434"/>
                </a:cubicBezTo>
                <a:cubicBezTo>
                  <a:pt x="2585" y="8469"/>
                  <a:pt x="2593" y="8505"/>
                  <a:pt x="2611" y="8540"/>
                </a:cubicBezTo>
                <a:cubicBezTo>
                  <a:pt x="2620" y="8567"/>
                  <a:pt x="2620" y="8567"/>
                  <a:pt x="2620" y="8567"/>
                </a:cubicBezTo>
                <a:cubicBezTo>
                  <a:pt x="2664" y="8638"/>
                  <a:pt x="2727" y="8683"/>
                  <a:pt x="2798" y="8700"/>
                </a:cubicBezTo>
                <a:cubicBezTo>
                  <a:pt x="2558" y="10364"/>
                  <a:pt x="2558" y="10364"/>
                  <a:pt x="2558" y="10364"/>
                </a:cubicBezTo>
                <a:cubicBezTo>
                  <a:pt x="2531" y="10364"/>
                  <a:pt x="2505" y="10364"/>
                  <a:pt x="2469" y="10373"/>
                </a:cubicBezTo>
                <a:cubicBezTo>
                  <a:pt x="1723" y="8078"/>
                  <a:pt x="1723" y="8078"/>
                  <a:pt x="1723" y="8078"/>
                </a:cubicBezTo>
                <a:cubicBezTo>
                  <a:pt x="1767" y="8060"/>
                  <a:pt x="1803" y="8033"/>
                  <a:pt x="1830" y="7998"/>
                </a:cubicBezTo>
                <a:cubicBezTo>
                  <a:pt x="1847" y="7989"/>
                  <a:pt x="1865" y="7971"/>
                  <a:pt x="1874" y="7944"/>
                </a:cubicBezTo>
                <a:close/>
                <a:moveTo>
                  <a:pt x="2469" y="11049"/>
                </a:moveTo>
                <a:cubicBezTo>
                  <a:pt x="2496" y="11058"/>
                  <a:pt x="2522" y="11058"/>
                  <a:pt x="2540" y="11058"/>
                </a:cubicBezTo>
                <a:cubicBezTo>
                  <a:pt x="2576" y="11058"/>
                  <a:pt x="2620" y="11049"/>
                  <a:pt x="2656" y="11040"/>
                </a:cubicBezTo>
                <a:cubicBezTo>
                  <a:pt x="3686" y="12464"/>
                  <a:pt x="3686" y="12464"/>
                  <a:pt x="3686" y="12464"/>
                </a:cubicBezTo>
                <a:cubicBezTo>
                  <a:pt x="3659" y="12490"/>
                  <a:pt x="3641" y="12517"/>
                  <a:pt x="3624" y="12544"/>
                </a:cubicBezTo>
                <a:cubicBezTo>
                  <a:pt x="3615" y="12579"/>
                  <a:pt x="3615" y="12579"/>
                  <a:pt x="3615" y="12579"/>
                </a:cubicBezTo>
                <a:cubicBezTo>
                  <a:pt x="3597" y="12606"/>
                  <a:pt x="3597" y="12633"/>
                  <a:pt x="3597" y="12659"/>
                </a:cubicBezTo>
                <a:cubicBezTo>
                  <a:pt x="3597" y="12686"/>
                  <a:pt x="3597" y="12704"/>
                  <a:pt x="3606" y="12722"/>
                </a:cubicBezTo>
                <a:cubicBezTo>
                  <a:pt x="1750" y="13424"/>
                  <a:pt x="1750" y="13424"/>
                  <a:pt x="1750" y="13424"/>
                </a:cubicBezTo>
                <a:cubicBezTo>
                  <a:pt x="1732" y="13415"/>
                  <a:pt x="1705" y="13398"/>
                  <a:pt x="1688" y="13389"/>
                </a:cubicBezTo>
                <a:lnTo>
                  <a:pt x="2469" y="11049"/>
                </a:lnTo>
                <a:close/>
                <a:moveTo>
                  <a:pt x="6199" y="18780"/>
                </a:moveTo>
                <a:cubicBezTo>
                  <a:pt x="7780" y="19403"/>
                  <a:pt x="7780" y="19403"/>
                  <a:pt x="7780" y="19403"/>
                </a:cubicBezTo>
                <a:cubicBezTo>
                  <a:pt x="6102" y="18860"/>
                  <a:pt x="6102" y="18860"/>
                  <a:pt x="6102" y="18860"/>
                </a:cubicBezTo>
                <a:cubicBezTo>
                  <a:pt x="6137" y="18842"/>
                  <a:pt x="6173" y="18815"/>
                  <a:pt x="6199" y="18780"/>
                </a:cubicBezTo>
                <a:close/>
                <a:moveTo>
                  <a:pt x="6253" y="18611"/>
                </a:moveTo>
                <a:cubicBezTo>
                  <a:pt x="6253" y="18504"/>
                  <a:pt x="6190" y="18406"/>
                  <a:pt x="6093" y="18362"/>
                </a:cubicBezTo>
                <a:cubicBezTo>
                  <a:pt x="6599" y="15915"/>
                  <a:pt x="6599" y="15915"/>
                  <a:pt x="6599" y="15915"/>
                </a:cubicBezTo>
                <a:cubicBezTo>
                  <a:pt x="6608" y="15915"/>
                  <a:pt x="6608" y="15915"/>
                  <a:pt x="6617" y="15915"/>
                </a:cubicBezTo>
                <a:cubicBezTo>
                  <a:pt x="6652" y="15915"/>
                  <a:pt x="6688" y="15906"/>
                  <a:pt x="6714" y="15898"/>
                </a:cubicBezTo>
                <a:cubicBezTo>
                  <a:pt x="8677" y="19563"/>
                  <a:pt x="8677" y="19563"/>
                  <a:pt x="8677" y="19563"/>
                </a:cubicBezTo>
                <a:cubicBezTo>
                  <a:pt x="8651" y="19589"/>
                  <a:pt x="8624" y="19616"/>
                  <a:pt x="8597" y="19652"/>
                </a:cubicBezTo>
                <a:cubicBezTo>
                  <a:pt x="6235" y="18727"/>
                  <a:pt x="6235" y="18727"/>
                  <a:pt x="6235" y="18727"/>
                </a:cubicBezTo>
                <a:cubicBezTo>
                  <a:pt x="6253" y="18691"/>
                  <a:pt x="6253" y="18655"/>
                  <a:pt x="6253" y="18611"/>
                </a:cubicBezTo>
                <a:close/>
                <a:moveTo>
                  <a:pt x="6892" y="15640"/>
                </a:moveTo>
                <a:cubicBezTo>
                  <a:pt x="6892" y="15640"/>
                  <a:pt x="6892" y="15640"/>
                  <a:pt x="6892" y="15640"/>
                </a:cubicBezTo>
                <a:cubicBezTo>
                  <a:pt x="9503" y="15310"/>
                  <a:pt x="9503" y="15310"/>
                  <a:pt x="9503" y="15310"/>
                </a:cubicBezTo>
                <a:cubicBezTo>
                  <a:pt x="9530" y="15399"/>
                  <a:pt x="9601" y="15471"/>
                  <a:pt x="9681" y="15497"/>
                </a:cubicBezTo>
                <a:cubicBezTo>
                  <a:pt x="8864" y="19509"/>
                  <a:pt x="8864" y="19509"/>
                  <a:pt x="8864" y="19509"/>
                </a:cubicBezTo>
                <a:cubicBezTo>
                  <a:pt x="8819" y="19509"/>
                  <a:pt x="8775" y="19518"/>
                  <a:pt x="8739" y="19527"/>
                </a:cubicBezTo>
                <a:cubicBezTo>
                  <a:pt x="6777" y="15862"/>
                  <a:pt x="6777" y="15862"/>
                  <a:pt x="6777" y="15862"/>
                </a:cubicBezTo>
                <a:cubicBezTo>
                  <a:pt x="6848" y="15817"/>
                  <a:pt x="6892" y="15729"/>
                  <a:pt x="6892" y="15640"/>
                </a:cubicBezTo>
                <a:close/>
                <a:moveTo>
                  <a:pt x="16751" y="3416"/>
                </a:moveTo>
                <a:cubicBezTo>
                  <a:pt x="16342" y="3149"/>
                  <a:pt x="16342" y="3149"/>
                  <a:pt x="16342" y="3149"/>
                </a:cubicBezTo>
                <a:cubicBezTo>
                  <a:pt x="16342" y="3131"/>
                  <a:pt x="16351" y="3123"/>
                  <a:pt x="16351" y="3114"/>
                </a:cubicBezTo>
                <a:lnTo>
                  <a:pt x="16751" y="3416"/>
                </a:lnTo>
                <a:close/>
                <a:moveTo>
                  <a:pt x="15196" y="5685"/>
                </a:moveTo>
                <a:cubicBezTo>
                  <a:pt x="15179" y="5667"/>
                  <a:pt x="15161" y="5649"/>
                  <a:pt x="15143" y="5640"/>
                </a:cubicBezTo>
                <a:cubicBezTo>
                  <a:pt x="15907" y="3425"/>
                  <a:pt x="15907" y="3425"/>
                  <a:pt x="15907" y="3425"/>
                </a:cubicBezTo>
                <a:cubicBezTo>
                  <a:pt x="16013" y="3452"/>
                  <a:pt x="16120" y="3425"/>
                  <a:pt x="16209" y="3354"/>
                </a:cubicBezTo>
                <a:cubicBezTo>
                  <a:pt x="17017" y="4475"/>
                  <a:pt x="17017" y="4475"/>
                  <a:pt x="17017" y="4475"/>
                </a:cubicBezTo>
                <a:lnTo>
                  <a:pt x="15196" y="5685"/>
                </a:lnTo>
                <a:close/>
                <a:moveTo>
                  <a:pt x="15649" y="2954"/>
                </a:moveTo>
                <a:cubicBezTo>
                  <a:pt x="14850" y="2696"/>
                  <a:pt x="14850" y="2696"/>
                  <a:pt x="14850" y="2696"/>
                </a:cubicBezTo>
                <a:cubicBezTo>
                  <a:pt x="15223" y="2438"/>
                  <a:pt x="15223" y="2438"/>
                  <a:pt x="15223" y="2438"/>
                </a:cubicBezTo>
                <a:cubicBezTo>
                  <a:pt x="15276" y="2464"/>
                  <a:pt x="15347" y="2464"/>
                  <a:pt x="15401" y="2438"/>
                </a:cubicBezTo>
                <a:cubicBezTo>
                  <a:pt x="15729" y="2820"/>
                  <a:pt x="15729" y="2820"/>
                  <a:pt x="15729" y="2820"/>
                </a:cubicBezTo>
                <a:cubicBezTo>
                  <a:pt x="15694" y="2856"/>
                  <a:pt x="15667" y="2909"/>
                  <a:pt x="15649" y="2954"/>
                </a:cubicBezTo>
                <a:close/>
                <a:moveTo>
                  <a:pt x="13864" y="1966"/>
                </a:moveTo>
                <a:cubicBezTo>
                  <a:pt x="13988" y="1966"/>
                  <a:pt x="14095" y="1904"/>
                  <a:pt x="14157" y="1797"/>
                </a:cubicBezTo>
                <a:cubicBezTo>
                  <a:pt x="15152" y="2251"/>
                  <a:pt x="15152" y="2251"/>
                  <a:pt x="15152" y="2251"/>
                </a:cubicBezTo>
                <a:cubicBezTo>
                  <a:pt x="15143" y="2260"/>
                  <a:pt x="15143" y="2277"/>
                  <a:pt x="15143" y="2286"/>
                </a:cubicBezTo>
                <a:cubicBezTo>
                  <a:pt x="15143" y="2322"/>
                  <a:pt x="15161" y="2357"/>
                  <a:pt x="15179" y="2384"/>
                </a:cubicBezTo>
                <a:cubicBezTo>
                  <a:pt x="14770" y="2669"/>
                  <a:pt x="14770" y="2669"/>
                  <a:pt x="14770" y="2669"/>
                </a:cubicBezTo>
                <a:cubicBezTo>
                  <a:pt x="12461" y="1922"/>
                  <a:pt x="12461" y="1922"/>
                  <a:pt x="12461" y="1922"/>
                </a:cubicBezTo>
                <a:cubicBezTo>
                  <a:pt x="13527" y="1717"/>
                  <a:pt x="13527" y="1717"/>
                  <a:pt x="13527" y="1717"/>
                </a:cubicBezTo>
                <a:cubicBezTo>
                  <a:pt x="13571" y="1859"/>
                  <a:pt x="13704" y="1966"/>
                  <a:pt x="13864" y="1966"/>
                </a:cubicBezTo>
                <a:close/>
                <a:moveTo>
                  <a:pt x="5968" y="3203"/>
                </a:moveTo>
                <a:cubicBezTo>
                  <a:pt x="5951" y="3167"/>
                  <a:pt x="5951" y="3167"/>
                  <a:pt x="5951" y="3167"/>
                </a:cubicBezTo>
                <a:cubicBezTo>
                  <a:pt x="5968" y="3167"/>
                  <a:pt x="5977" y="3167"/>
                  <a:pt x="5986" y="3167"/>
                </a:cubicBezTo>
                <a:cubicBezTo>
                  <a:pt x="6128" y="3167"/>
                  <a:pt x="6253" y="3087"/>
                  <a:pt x="6306" y="2954"/>
                </a:cubicBezTo>
                <a:cubicBezTo>
                  <a:pt x="7096" y="3309"/>
                  <a:pt x="7096" y="3309"/>
                  <a:pt x="7096" y="3309"/>
                </a:cubicBezTo>
                <a:lnTo>
                  <a:pt x="5968" y="3203"/>
                </a:lnTo>
                <a:close/>
                <a:moveTo>
                  <a:pt x="3677" y="4822"/>
                </a:moveTo>
                <a:cubicBezTo>
                  <a:pt x="3499" y="4759"/>
                  <a:pt x="3499" y="4759"/>
                  <a:pt x="3499" y="4759"/>
                </a:cubicBezTo>
                <a:cubicBezTo>
                  <a:pt x="3499" y="4697"/>
                  <a:pt x="3473" y="4635"/>
                  <a:pt x="3437" y="4582"/>
                </a:cubicBezTo>
                <a:cubicBezTo>
                  <a:pt x="4698" y="3407"/>
                  <a:pt x="4698" y="3407"/>
                  <a:pt x="4698" y="3407"/>
                </a:cubicBezTo>
                <a:lnTo>
                  <a:pt x="3677" y="4822"/>
                </a:lnTo>
                <a:close/>
                <a:moveTo>
                  <a:pt x="10258" y="20310"/>
                </a:moveTo>
                <a:cubicBezTo>
                  <a:pt x="9743" y="20114"/>
                  <a:pt x="9743" y="20114"/>
                  <a:pt x="9743" y="20114"/>
                </a:cubicBezTo>
                <a:cubicBezTo>
                  <a:pt x="10258" y="20283"/>
                  <a:pt x="10258" y="20283"/>
                  <a:pt x="10258" y="20283"/>
                </a:cubicBezTo>
                <a:cubicBezTo>
                  <a:pt x="10258" y="20292"/>
                  <a:pt x="10258" y="20301"/>
                  <a:pt x="10258" y="20310"/>
                </a:cubicBezTo>
                <a:close/>
                <a:moveTo>
                  <a:pt x="10915" y="18113"/>
                </a:moveTo>
                <a:cubicBezTo>
                  <a:pt x="10969" y="18157"/>
                  <a:pt x="11031" y="18184"/>
                  <a:pt x="11102" y="18184"/>
                </a:cubicBezTo>
                <a:cubicBezTo>
                  <a:pt x="11217" y="18184"/>
                  <a:pt x="11324" y="18104"/>
                  <a:pt x="11360" y="17997"/>
                </a:cubicBezTo>
                <a:cubicBezTo>
                  <a:pt x="15720" y="18549"/>
                  <a:pt x="15720" y="18549"/>
                  <a:pt x="15720" y="18549"/>
                </a:cubicBezTo>
                <a:cubicBezTo>
                  <a:pt x="15729" y="18566"/>
                  <a:pt x="15729" y="18584"/>
                  <a:pt x="15729" y="18602"/>
                </a:cubicBezTo>
                <a:cubicBezTo>
                  <a:pt x="13473" y="19331"/>
                  <a:pt x="13473" y="19331"/>
                  <a:pt x="13473" y="19331"/>
                </a:cubicBezTo>
                <a:cubicBezTo>
                  <a:pt x="9104" y="19723"/>
                  <a:pt x="9104" y="19723"/>
                  <a:pt x="9104" y="19723"/>
                </a:cubicBezTo>
                <a:cubicBezTo>
                  <a:pt x="9095" y="19696"/>
                  <a:pt x="9086" y="19661"/>
                  <a:pt x="9068" y="19634"/>
                </a:cubicBezTo>
                <a:lnTo>
                  <a:pt x="10915" y="18113"/>
                </a:lnTo>
                <a:close/>
                <a:moveTo>
                  <a:pt x="11368" y="17926"/>
                </a:moveTo>
                <a:cubicBezTo>
                  <a:pt x="11368" y="17926"/>
                  <a:pt x="11377" y="17917"/>
                  <a:pt x="11377" y="17917"/>
                </a:cubicBezTo>
                <a:cubicBezTo>
                  <a:pt x="11377" y="17881"/>
                  <a:pt x="11368" y="17846"/>
                  <a:pt x="11351" y="17810"/>
                </a:cubicBezTo>
                <a:cubicBezTo>
                  <a:pt x="14344" y="16120"/>
                  <a:pt x="14344" y="16120"/>
                  <a:pt x="14344" y="16120"/>
                </a:cubicBezTo>
                <a:cubicBezTo>
                  <a:pt x="14397" y="16191"/>
                  <a:pt x="14477" y="16227"/>
                  <a:pt x="14566" y="16227"/>
                </a:cubicBezTo>
                <a:cubicBezTo>
                  <a:pt x="14619" y="16227"/>
                  <a:pt x="14663" y="16209"/>
                  <a:pt x="14717" y="16182"/>
                </a:cubicBezTo>
                <a:cubicBezTo>
                  <a:pt x="15880" y="18228"/>
                  <a:pt x="15880" y="18228"/>
                  <a:pt x="15880" y="18228"/>
                </a:cubicBezTo>
                <a:cubicBezTo>
                  <a:pt x="15854" y="18246"/>
                  <a:pt x="15845" y="18255"/>
                  <a:pt x="15827" y="18273"/>
                </a:cubicBezTo>
                <a:cubicBezTo>
                  <a:pt x="15774" y="18326"/>
                  <a:pt x="15738" y="18406"/>
                  <a:pt x="15729" y="18486"/>
                </a:cubicBezTo>
                <a:lnTo>
                  <a:pt x="11368" y="17926"/>
                </a:lnTo>
                <a:close/>
                <a:moveTo>
                  <a:pt x="17861" y="16841"/>
                </a:moveTo>
                <a:cubicBezTo>
                  <a:pt x="16333" y="18255"/>
                  <a:pt x="16333" y="18255"/>
                  <a:pt x="16333" y="18255"/>
                </a:cubicBezTo>
                <a:cubicBezTo>
                  <a:pt x="17568" y="16556"/>
                  <a:pt x="17568" y="16556"/>
                  <a:pt x="17568" y="16556"/>
                </a:cubicBezTo>
                <a:cubicBezTo>
                  <a:pt x="17799" y="16600"/>
                  <a:pt x="17799" y="16600"/>
                  <a:pt x="17799" y="16600"/>
                </a:cubicBezTo>
                <a:cubicBezTo>
                  <a:pt x="17799" y="16609"/>
                  <a:pt x="17790" y="16618"/>
                  <a:pt x="17790" y="16627"/>
                </a:cubicBezTo>
                <a:cubicBezTo>
                  <a:pt x="17790" y="16707"/>
                  <a:pt x="17816" y="16778"/>
                  <a:pt x="17861" y="16841"/>
                </a:cubicBezTo>
                <a:close/>
                <a:moveTo>
                  <a:pt x="19193" y="13620"/>
                </a:moveTo>
                <a:cubicBezTo>
                  <a:pt x="17630" y="10133"/>
                  <a:pt x="17630" y="10133"/>
                  <a:pt x="17630" y="10133"/>
                </a:cubicBezTo>
                <a:cubicBezTo>
                  <a:pt x="17674" y="10106"/>
                  <a:pt x="17701" y="10079"/>
                  <a:pt x="17728" y="10035"/>
                </a:cubicBezTo>
                <a:cubicBezTo>
                  <a:pt x="18669" y="10417"/>
                  <a:pt x="18669" y="10417"/>
                  <a:pt x="18669" y="10417"/>
                </a:cubicBezTo>
                <a:cubicBezTo>
                  <a:pt x="18687" y="10595"/>
                  <a:pt x="18838" y="10729"/>
                  <a:pt x="19007" y="10729"/>
                </a:cubicBezTo>
                <a:cubicBezTo>
                  <a:pt x="19087" y="10729"/>
                  <a:pt x="19166" y="10702"/>
                  <a:pt x="19229" y="10649"/>
                </a:cubicBezTo>
                <a:cubicBezTo>
                  <a:pt x="19504" y="10764"/>
                  <a:pt x="19504" y="10764"/>
                  <a:pt x="19504" y="10764"/>
                </a:cubicBezTo>
                <a:cubicBezTo>
                  <a:pt x="19504" y="13344"/>
                  <a:pt x="19504" y="13344"/>
                  <a:pt x="19504" y="13344"/>
                </a:cubicBezTo>
                <a:cubicBezTo>
                  <a:pt x="19424" y="13353"/>
                  <a:pt x="19344" y="13389"/>
                  <a:pt x="19282" y="13451"/>
                </a:cubicBezTo>
                <a:cubicBezTo>
                  <a:pt x="19238" y="13496"/>
                  <a:pt x="19202" y="13558"/>
                  <a:pt x="19193" y="13620"/>
                </a:cubicBezTo>
                <a:close/>
                <a:moveTo>
                  <a:pt x="19353" y="10382"/>
                </a:moveTo>
                <a:cubicBezTo>
                  <a:pt x="19353" y="10186"/>
                  <a:pt x="19202" y="10035"/>
                  <a:pt x="19007" y="10035"/>
                </a:cubicBezTo>
                <a:cubicBezTo>
                  <a:pt x="18829" y="10035"/>
                  <a:pt x="18687" y="10168"/>
                  <a:pt x="18669" y="10346"/>
                </a:cubicBezTo>
                <a:cubicBezTo>
                  <a:pt x="17754" y="9973"/>
                  <a:pt x="17754" y="9973"/>
                  <a:pt x="17754" y="9973"/>
                </a:cubicBezTo>
                <a:cubicBezTo>
                  <a:pt x="17763" y="9946"/>
                  <a:pt x="17763" y="9928"/>
                  <a:pt x="17763" y="9901"/>
                </a:cubicBezTo>
                <a:cubicBezTo>
                  <a:pt x="17763" y="9848"/>
                  <a:pt x="17745" y="9804"/>
                  <a:pt x="17719" y="9759"/>
                </a:cubicBezTo>
                <a:cubicBezTo>
                  <a:pt x="19433" y="8318"/>
                  <a:pt x="19433" y="8318"/>
                  <a:pt x="19433" y="8318"/>
                </a:cubicBezTo>
                <a:cubicBezTo>
                  <a:pt x="19460" y="8345"/>
                  <a:pt x="19477" y="8354"/>
                  <a:pt x="19504" y="8371"/>
                </a:cubicBezTo>
                <a:cubicBezTo>
                  <a:pt x="19504" y="10684"/>
                  <a:pt x="19504" y="10684"/>
                  <a:pt x="19504" y="10684"/>
                </a:cubicBezTo>
                <a:cubicBezTo>
                  <a:pt x="19282" y="10595"/>
                  <a:pt x="19282" y="10595"/>
                  <a:pt x="19282" y="10595"/>
                </a:cubicBezTo>
                <a:cubicBezTo>
                  <a:pt x="19326" y="10533"/>
                  <a:pt x="19353" y="10462"/>
                  <a:pt x="19353" y="10382"/>
                </a:cubicBezTo>
                <a:close/>
                <a:moveTo>
                  <a:pt x="18634" y="5649"/>
                </a:moveTo>
                <a:cubicBezTo>
                  <a:pt x="17985" y="5676"/>
                  <a:pt x="17985" y="5676"/>
                  <a:pt x="17985" y="5676"/>
                </a:cubicBezTo>
                <a:cubicBezTo>
                  <a:pt x="17115" y="4493"/>
                  <a:pt x="17115" y="4493"/>
                  <a:pt x="17115" y="4493"/>
                </a:cubicBezTo>
                <a:cubicBezTo>
                  <a:pt x="17550" y="4199"/>
                  <a:pt x="17550" y="4199"/>
                  <a:pt x="17550" y="4199"/>
                </a:cubicBezTo>
                <a:cubicBezTo>
                  <a:pt x="17586" y="4243"/>
                  <a:pt x="17639" y="4261"/>
                  <a:pt x="17683" y="4261"/>
                </a:cubicBezTo>
                <a:cubicBezTo>
                  <a:pt x="17719" y="4261"/>
                  <a:pt x="17745" y="4252"/>
                  <a:pt x="17772" y="4243"/>
                </a:cubicBezTo>
                <a:cubicBezTo>
                  <a:pt x="18722" y="5507"/>
                  <a:pt x="18722" y="5507"/>
                  <a:pt x="18722" y="5507"/>
                </a:cubicBezTo>
                <a:cubicBezTo>
                  <a:pt x="18687" y="5551"/>
                  <a:pt x="18651" y="5596"/>
                  <a:pt x="18634" y="5649"/>
                </a:cubicBezTo>
                <a:close/>
                <a:moveTo>
                  <a:pt x="3961" y="17107"/>
                </a:moveTo>
                <a:cubicBezTo>
                  <a:pt x="3979" y="17054"/>
                  <a:pt x="3997" y="17010"/>
                  <a:pt x="3997" y="16956"/>
                </a:cubicBezTo>
                <a:cubicBezTo>
                  <a:pt x="3997" y="16823"/>
                  <a:pt x="3917" y="16698"/>
                  <a:pt x="3792" y="16645"/>
                </a:cubicBezTo>
                <a:cubicBezTo>
                  <a:pt x="3935" y="16111"/>
                  <a:pt x="3935" y="16111"/>
                  <a:pt x="3935" y="16111"/>
                </a:cubicBezTo>
                <a:cubicBezTo>
                  <a:pt x="3970" y="16120"/>
                  <a:pt x="3997" y="16129"/>
                  <a:pt x="4032" y="16129"/>
                </a:cubicBezTo>
                <a:cubicBezTo>
                  <a:pt x="4210" y="16129"/>
                  <a:pt x="4361" y="15986"/>
                  <a:pt x="4379" y="15809"/>
                </a:cubicBezTo>
                <a:cubicBezTo>
                  <a:pt x="6395" y="15791"/>
                  <a:pt x="6395" y="15791"/>
                  <a:pt x="6395" y="15791"/>
                </a:cubicBezTo>
                <a:cubicBezTo>
                  <a:pt x="6421" y="15844"/>
                  <a:pt x="6475" y="15880"/>
                  <a:pt x="6537" y="15898"/>
                </a:cubicBezTo>
                <a:cubicBezTo>
                  <a:pt x="6031" y="18344"/>
                  <a:pt x="6031" y="18344"/>
                  <a:pt x="6031" y="18344"/>
                </a:cubicBezTo>
                <a:cubicBezTo>
                  <a:pt x="6013" y="18344"/>
                  <a:pt x="6004" y="18344"/>
                  <a:pt x="5986" y="18344"/>
                </a:cubicBezTo>
                <a:cubicBezTo>
                  <a:pt x="5871" y="18344"/>
                  <a:pt x="5755" y="18424"/>
                  <a:pt x="5729" y="18540"/>
                </a:cubicBezTo>
                <a:cubicBezTo>
                  <a:pt x="5720" y="18575"/>
                  <a:pt x="5720" y="18575"/>
                  <a:pt x="5720" y="18575"/>
                </a:cubicBezTo>
                <a:cubicBezTo>
                  <a:pt x="5720" y="18584"/>
                  <a:pt x="5711" y="18602"/>
                  <a:pt x="5711" y="18611"/>
                </a:cubicBezTo>
                <a:cubicBezTo>
                  <a:pt x="5711" y="18638"/>
                  <a:pt x="5720" y="18655"/>
                  <a:pt x="5729" y="18682"/>
                </a:cubicBezTo>
                <a:cubicBezTo>
                  <a:pt x="5738" y="18718"/>
                  <a:pt x="5738" y="18718"/>
                  <a:pt x="5738" y="18718"/>
                </a:cubicBezTo>
                <a:cubicBezTo>
                  <a:pt x="5738" y="18727"/>
                  <a:pt x="5746" y="18735"/>
                  <a:pt x="5746" y="18744"/>
                </a:cubicBezTo>
                <a:cubicBezTo>
                  <a:pt x="5347" y="18611"/>
                  <a:pt x="5347" y="18611"/>
                  <a:pt x="5347" y="18611"/>
                </a:cubicBezTo>
                <a:cubicBezTo>
                  <a:pt x="5356" y="18495"/>
                  <a:pt x="5320" y="18388"/>
                  <a:pt x="5240" y="18300"/>
                </a:cubicBezTo>
                <a:cubicBezTo>
                  <a:pt x="5125" y="18184"/>
                  <a:pt x="4938" y="18166"/>
                  <a:pt x="4796" y="18255"/>
                </a:cubicBezTo>
                <a:lnTo>
                  <a:pt x="3961" y="17107"/>
                </a:lnTo>
                <a:close/>
                <a:moveTo>
                  <a:pt x="19575" y="10791"/>
                </a:moveTo>
                <a:cubicBezTo>
                  <a:pt x="19824" y="10889"/>
                  <a:pt x="19824" y="10889"/>
                  <a:pt x="19824" y="10889"/>
                </a:cubicBezTo>
                <a:cubicBezTo>
                  <a:pt x="19797" y="10933"/>
                  <a:pt x="19788" y="10987"/>
                  <a:pt x="19788" y="11040"/>
                </a:cubicBezTo>
                <a:cubicBezTo>
                  <a:pt x="19788" y="11174"/>
                  <a:pt x="19868" y="11298"/>
                  <a:pt x="19992" y="11360"/>
                </a:cubicBezTo>
                <a:cubicBezTo>
                  <a:pt x="19575" y="13220"/>
                  <a:pt x="19575" y="13220"/>
                  <a:pt x="19575" y="13220"/>
                </a:cubicBezTo>
                <a:lnTo>
                  <a:pt x="19575" y="10791"/>
                </a:lnTo>
                <a:close/>
                <a:moveTo>
                  <a:pt x="19575" y="10720"/>
                </a:moveTo>
                <a:cubicBezTo>
                  <a:pt x="19575" y="8389"/>
                  <a:pt x="19575" y="8389"/>
                  <a:pt x="19575" y="8389"/>
                </a:cubicBezTo>
                <a:cubicBezTo>
                  <a:pt x="19602" y="8398"/>
                  <a:pt x="19619" y="8398"/>
                  <a:pt x="19637" y="8398"/>
                </a:cubicBezTo>
                <a:cubicBezTo>
                  <a:pt x="20028" y="10711"/>
                  <a:pt x="20028" y="10711"/>
                  <a:pt x="20028" y="10711"/>
                </a:cubicBezTo>
                <a:cubicBezTo>
                  <a:pt x="19957" y="10729"/>
                  <a:pt x="19895" y="10773"/>
                  <a:pt x="19850" y="10827"/>
                </a:cubicBezTo>
                <a:lnTo>
                  <a:pt x="19575" y="10720"/>
                </a:lnTo>
                <a:close/>
                <a:moveTo>
                  <a:pt x="20099" y="10693"/>
                </a:moveTo>
                <a:cubicBezTo>
                  <a:pt x="19699" y="8380"/>
                  <a:pt x="19699" y="8380"/>
                  <a:pt x="19699" y="8380"/>
                </a:cubicBezTo>
                <a:cubicBezTo>
                  <a:pt x="19815" y="8345"/>
                  <a:pt x="19895" y="8247"/>
                  <a:pt x="19895" y="8122"/>
                </a:cubicBezTo>
                <a:cubicBezTo>
                  <a:pt x="19895" y="8104"/>
                  <a:pt x="19895" y="8087"/>
                  <a:pt x="19886" y="8069"/>
                </a:cubicBezTo>
                <a:cubicBezTo>
                  <a:pt x="19886" y="8060"/>
                  <a:pt x="19886" y="8060"/>
                  <a:pt x="19886" y="8060"/>
                </a:cubicBezTo>
                <a:cubicBezTo>
                  <a:pt x="19833" y="8015"/>
                  <a:pt x="19833" y="8015"/>
                  <a:pt x="19833" y="8015"/>
                </a:cubicBezTo>
                <a:cubicBezTo>
                  <a:pt x="19904" y="7882"/>
                  <a:pt x="19877" y="7713"/>
                  <a:pt x="19770" y="7606"/>
                </a:cubicBezTo>
                <a:cubicBezTo>
                  <a:pt x="19735" y="7580"/>
                  <a:pt x="19708" y="7553"/>
                  <a:pt x="19664" y="7535"/>
                </a:cubicBezTo>
                <a:cubicBezTo>
                  <a:pt x="20046" y="6343"/>
                  <a:pt x="20046" y="6343"/>
                  <a:pt x="20046" y="6343"/>
                </a:cubicBezTo>
                <a:cubicBezTo>
                  <a:pt x="20063" y="6343"/>
                  <a:pt x="20081" y="6352"/>
                  <a:pt x="20099" y="6352"/>
                </a:cubicBezTo>
                <a:lnTo>
                  <a:pt x="20099" y="10693"/>
                </a:lnTo>
                <a:close/>
                <a:moveTo>
                  <a:pt x="15783" y="2776"/>
                </a:moveTo>
                <a:cubicBezTo>
                  <a:pt x="15561" y="2518"/>
                  <a:pt x="15561" y="2518"/>
                  <a:pt x="15561" y="2518"/>
                </a:cubicBezTo>
                <a:cubicBezTo>
                  <a:pt x="15854" y="2731"/>
                  <a:pt x="15854" y="2731"/>
                  <a:pt x="15854" y="2731"/>
                </a:cubicBezTo>
                <a:cubicBezTo>
                  <a:pt x="15827" y="2749"/>
                  <a:pt x="15800" y="2758"/>
                  <a:pt x="15783" y="2776"/>
                </a:cubicBezTo>
                <a:close/>
                <a:moveTo>
                  <a:pt x="10685" y="1619"/>
                </a:moveTo>
                <a:cubicBezTo>
                  <a:pt x="10693" y="1619"/>
                  <a:pt x="10693" y="1610"/>
                  <a:pt x="10702" y="1610"/>
                </a:cubicBezTo>
                <a:cubicBezTo>
                  <a:pt x="11235" y="2002"/>
                  <a:pt x="11235" y="2002"/>
                  <a:pt x="11235" y="2002"/>
                </a:cubicBezTo>
                <a:cubicBezTo>
                  <a:pt x="11235" y="2028"/>
                  <a:pt x="11226" y="2046"/>
                  <a:pt x="11226" y="2073"/>
                </a:cubicBezTo>
                <a:cubicBezTo>
                  <a:pt x="11226" y="2117"/>
                  <a:pt x="11244" y="2153"/>
                  <a:pt x="11262" y="2188"/>
                </a:cubicBezTo>
                <a:cubicBezTo>
                  <a:pt x="8748" y="3300"/>
                  <a:pt x="8748" y="3300"/>
                  <a:pt x="8748" y="3300"/>
                </a:cubicBezTo>
                <a:cubicBezTo>
                  <a:pt x="8722" y="3300"/>
                  <a:pt x="8722" y="3300"/>
                  <a:pt x="8722" y="3300"/>
                </a:cubicBezTo>
                <a:cubicBezTo>
                  <a:pt x="8660" y="3194"/>
                  <a:pt x="8553" y="3131"/>
                  <a:pt x="8429" y="3131"/>
                </a:cubicBezTo>
                <a:cubicBezTo>
                  <a:pt x="8366" y="3131"/>
                  <a:pt x="8304" y="3149"/>
                  <a:pt x="8242" y="3185"/>
                </a:cubicBezTo>
                <a:cubicBezTo>
                  <a:pt x="6324" y="2749"/>
                  <a:pt x="6324" y="2749"/>
                  <a:pt x="6324" y="2749"/>
                </a:cubicBezTo>
                <a:cubicBezTo>
                  <a:pt x="6324" y="2740"/>
                  <a:pt x="6324" y="2740"/>
                  <a:pt x="6324" y="2731"/>
                </a:cubicBezTo>
                <a:cubicBezTo>
                  <a:pt x="10098" y="1503"/>
                  <a:pt x="10098" y="1503"/>
                  <a:pt x="10098" y="1503"/>
                </a:cubicBezTo>
                <a:cubicBezTo>
                  <a:pt x="10116" y="1548"/>
                  <a:pt x="10143" y="1584"/>
                  <a:pt x="10178" y="1619"/>
                </a:cubicBezTo>
                <a:cubicBezTo>
                  <a:pt x="10320" y="1761"/>
                  <a:pt x="10551" y="1761"/>
                  <a:pt x="10685" y="1619"/>
                </a:cubicBezTo>
                <a:close/>
                <a:moveTo>
                  <a:pt x="1528" y="10008"/>
                </a:moveTo>
                <a:cubicBezTo>
                  <a:pt x="2247" y="10533"/>
                  <a:pt x="2247" y="10533"/>
                  <a:pt x="2247" y="10533"/>
                </a:cubicBezTo>
                <a:cubicBezTo>
                  <a:pt x="2212" y="10586"/>
                  <a:pt x="2194" y="10649"/>
                  <a:pt x="2194" y="10711"/>
                </a:cubicBezTo>
                <a:cubicBezTo>
                  <a:pt x="2194" y="10844"/>
                  <a:pt x="2274" y="10969"/>
                  <a:pt x="2398" y="11022"/>
                </a:cubicBezTo>
                <a:cubicBezTo>
                  <a:pt x="1625" y="13371"/>
                  <a:pt x="1625" y="13371"/>
                  <a:pt x="1625" y="13371"/>
                </a:cubicBezTo>
                <a:cubicBezTo>
                  <a:pt x="1590" y="13362"/>
                  <a:pt x="1563" y="13362"/>
                  <a:pt x="1537" y="13362"/>
                </a:cubicBezTo>
                <a:cubicBezTo>
                  <a:pt x="1537" y="13362"/>
                  <a:pt x="1537" y="13362"/>
                  <a:pt x="1528" y="13362"/>
                </a:cubicBezTo>
                <a:lnTo>
                  <a:pt x="1528" y="10008"/>
                </a:lnTo>
                <a:close/>
                <a:moveTo>
                  <a:pt x="10365" y="20043"/>
                </a:moveTo>
                <a:cubicBezTo>
                  <a:pt x="10320" y="20088"/>
                  <a:pt x="10285" y="20150"/>
                  <a:pt x="10267" y="20212"/>
                </a:cubicBezTo>
                <a:cubicBezTo>
                  <a:pt x="9104" y="19839"/>
                  <a:pt x="9104" y="19839"/>
                  <a:pt x="9104" y="19839"/>
                </a:cubicBezTo>
                <a:cubicBezTo>
                  <a:pt x="9104" y="19821"/>
                  <a:pt x="9113" y="19803"/>
                  <a:pt x="9113" y="19794"/>
                </a:cubicBezTo>
                <a:cubicBezTo>
                  <a:pt x="13189" y="19429"/>
                  <a:pt x="13189" y="19429"/>
                  <a:pt x="13189" y="19429"/>
                </a:cubicBezTo>
                <a:cubicBezTo>
                  <a:pt x="10951" y="20159"/>
                  <a:pt x="10951" y="20159"/>
                  <a:pt x="10951" y="20159"/>
                </a:cubicBezTo>
                <a:cubicBezTo>
                  <a:pt x="10933" y="20114"/>
                  <a:pt x="10907" y="20070"/>
                  <a:pt x="10880" y="20043"/>
                </a:cubicBezTo>
                <a:cubicBezTo>
                  <a:pt x="10809" y="19972"/>
                  <a:pt x="10720" y="19936"/>
                  <a:pt x="10622" y="19936"/>
                </a:cubicBezTo>
                <a:cubicBezTo>
                  <a:pt x="10622" y="19936"/>
                  <a:pt x="10622" y="19936"/>
                  <a:pt x="10622" y="19936"/>
                </a:cubicBezTo>
                <a:cubicBezTo>
                  <a:pt x="10525" y="19936"/>
                  <a:pt x="10436" y="19972"/>
                  <a:pt x="10365" y="20043"/>
                </a:cubicBezTo>
                <a:close/>
                <a:moveTo>
                  <a:pt x="13793" y="19305"/>
                </a:moveTo>
                <a:cubicBezTo>
                  <a:pt x="15747" y="18664"/>
                  <a:pt x="15747" y="18664"/>
                  <a:pt x="15747" y="18664"/>
                </a:cubicBezTo>
                <a:cubicBezTo>
                  <a:pt x="15756" y="18691"/>
                  <a:pt x="15774" y="18709"/>
                  <a:pt x="15783" y="18727"/>
                </a:cubicBezTo>
                <a:cubicBezTo>
                  <a:pt x="15401" y="19002"/>
                  <a:pt x="15401" y="19002"/>
                  <a:pt x="15401" y="19002"/>
                </a:cubicBezTo>
                <a:cubicBezTo>
                  <a:pt x="15338" y="18931"/>
                  <a:pt x="15241" y="18887"/>
                  <a:pt x="15143" y="18887"/>
                </a:cubicBezTo>
                <a:cubicBezTo>
                  <a:pt x="14965" y="18887"/>
                  <a:pt x="14814" y="19029"/>
                  <a:pt x="14806" y="19216"/>
                </a:cubicBezTo>
                <a:lnTo>
                  <a:pt x="13793" y="19305"/>
                </a:lnTo>
                <a:close/>
                <a:moveTo>
                  <a:pt x="17808" y="16529"/>
                </a:moveTo>
                <a:cubicBezTo>
                  <a:pt x="17612" y="16494"/>
                  <a:pt x="17612" y="16494"/>
                  <a:pt x="17612" y="16494"/>
                </a:cubicBezTo>
                <a:cubicBezTo>
                  <a:pt x="19175" y="14332"/>
                  <a:pt x="19175" y="14332"/>
                  <a:pt x="19175" y="14332"/>
                </a:cubicBezTo>
                <a:cubicBezTo>
                  <a:pt x="19193" y="14358"/>
                  <a:pt x="19220" y="14376"/>
                  <a:pt x="19246" y="14394"/>
                </a:cubicBezTo>
                <a:cubicBezTo>
                  <a:pt x="18243" y="16298"/>
                  <a:pt x="18243" y="16298"/>
                  <a:pt x="18243" y="16298"/>
                </a:cubicBezTo>
                <a:cubicBezTo>
                  <a:pt x="18207" y="16289"/>
                  <a:pt x="18172" y="16280"/>
                  <a:pt x="18145" y="16280"/>
                </a:cubicBezTo>
                <a:cubicBezTo>
                  <a:pt x="17985" y="16280"/>
                  <a:pt x="17852" y="16387"/>
                  <a:pt x="17808" y="16529"/>
                </a:cubicBezTo>
                <a:close/>
                <a:moveTo>
                  <a:pt x="19371" y="14447"/>
                </a:moveTo>
                <a:cubicBezTo>
                  <a:pt x="19380" y="14447"/>
                  <a:pt x="19388" y="14447"/>
                  <a:pt x="19397" y="14447"/>
                </a:cubicBezTo>
                <a:cubicBezTo>
                  <a:pt x="19451" y="14447"/>
                  <a:pt x="19504" y="14430"/>
                  <a:pt x="19548" y="14403"/>
                </a:cubicBezTo>
                <a:cubicBezTo>
                  <a:pt x="19557" y="14394"/>
                  <a:pt x="19557" y="14394"/>
                  <a:pt x="19557" y="14394"/>
                </a:cubicBezTo>
                <a:cubicBezTo>
                  <a:pt x="19557" y="14394"/>
                  <a:pt x="19557" y="14394"/>
                  <a:pt x="19557" y="14394"/>
                </a:cubicBezTo>
                <a:cubicBezTo>
                  <a:pt x="19593" y="14314"/>
                  <a:pt x="19628" y="14234"/>
                  <a:pt x="19664" y="14127"/>
                </a:cubicBezTo>
                <a:cubicBezTo>
                  <a:pt x="19664" y="14118"/>
                  <a:pt x="19664" y="14118"/>
                  <a:pt x="19664" y="14118"/>
                </a:cubicBezTo>
                <a:cubicBezTo>
                  <a:pt x="19664" y="14118"/>
                  <a:pt x="19664" y="14118"/>
                  <a:pt x="19664" y="14118"/>
                </a:cubicBezTo>
                <a:cubicBezTo>
                  <a:pt x="19664" y="14092"/>
                  <a:pt x="19655" y="14074"/>
                  <a:pt x="19637" y="14056"/>
                </a:cubicBezTo>
                <a:cubicBezTo>
                  <a:pt x="19699" y="14038"/>
                  <a:pt x="19753" y="14003"/>
                  <a:pt x="19797" y="13958"/>
                </a:cubicBezTo>
                <a:cubicBezTo>
                  <a:pt x="19904" y="13851"/>
                  <a:pt x="19939" y="13691"/>
                  <a:pt x="19868" y="13549"/>
                </a:cubicBezTo>
                <a:cubicBezTo>
                  <a:pt x="20925" y="12748"/>
                  <a:pt x="20925" y="12748"/>
                  <a:pt x="20925" y="12748"/>
                </a:cubicBezTo>
                <a:cubicBezTo>
                  <a:pt x="20943" y="12766"/>
                  <a:pt x="20961" y="12775"/>
                  <a:pt x="20978" y="12784"/>
                </a:cubicBezTo>
                <a:cubicBezTo>
                  <a:pt x="18447" y="17766"/>
                  <a:pt x="18447" y="17766"/>
                  <a:pt x="18447" y="17766"/>
                </a:cubicBezTo>
                <a:cubicBezTo>
                  <a:pt x="18447" y="17766"/>
                  <a:pt x="18438" y="17766"/>
                  <a:pt x="18438" y="17757"/>
                </a:cubicBezTo>
                <a:lnTo>
                  <a:pt x="19371" y="14447"/>
                </a:lnTo>
                <a:close/>
                <a:moveTo>
                  <a:pt x="20801" y="12455"/>
                </a:moveTo>
                <a:cubicBezTo>
                  <a:pt x="20801" y="12544"/>
                  <a:pt x="20827" y="12624"/>
                  <a:pt x="20881" y="12695"/>
                </a:cubicBezTo>
                <a:cubicBezTo>
                  <a:pt x="19833" y="13487"/>
                  <a:pt x="19833" y="13487"/>
                  <a:pt x="19833" y="13487"/>
                </a:cubicBezTo>
                <a:cubicBezTo>
                  <a:pt x="19824" y="13469"/>
                  <a:pt x="19806" y="13460"/>
                  <a:pt x="19797" y="13451"/>
                </a:cubicBezTo>
                <a:cubicBezTo>
                  <a:pt x="19753" y="13398"/>
                  <a:pt x="19690" y="13362"/>
                  <a:pt x="19619" y="13353"/>
                </a:cubicBezTo>
                <a:cubicBezTo>
                  <a:pt x="20055" y="11378"/>
                  <a:pt x="20055" y="11378"/>
                  <a:pt x="20055" y="11378"/>
                </a:cubicBezTo>
                <a:cubicBezTo>
                  <a:pt x="20081" y="11387"/>
                  <a:pt x="20108" y="11387"/>
                  <a:pt x="20135" y="11387"/>
                </a:cubicBezTo>
                <a:cubicBezTo>
                  <a:pt x="20197" y="11387"/>
                  <a:pt x="20259" y="11369"/>
                  <a:pt x="20312" y="11334"/>
                </a:cubicBezTo>
                <a:cubicBezTo>
                  <a:pt x="20925" y="12152"/>
                  <a:pt x="20925" y="12152"/>
                  <a:pt x="20925" y="12152"/>
                </a:cubicBezTo>
                <a:cubicBezTo>
                  <a:pt x="20845" y="12232"/>
                  <a:pt x="20801" y="12339"/>
                  <a:pt x="20801" y="12455"/>
                </a:cubicBezTo>
                <a:close/>
                <a:moveTo>
                  <a:pt x="19593" y="7508"/>
                </a:moveTo>
                <a:cubicBezTo>
                  <a:pt x="19566" y="7500"/>
                  <a:pt x="19539" y="7500"/>
                  <a:pt x="19513" y="7500"/>
                </a:cubicBezTo>
                <a:cubicBezTo>
                  <a:pt x="19504" y="7500"/>
                  <a:pt x="19504" y="7500"/>
                  <a:pt x="19495" y="7500"/>
                </a:cubicBezTo>
                <a:cubicBezTo>
                  <a:pt x="19078" y="6067"/>
                  <a:pt x="19078" y="6067"/>
                  <a:pt x="19078" y="6067"/>
                </a:cubicBezTo>
                <a:cubicBezTo>
                  <a:pt x="19202" y="6014"/>
                  <a:pt x="19291" y="5889"/>
                  <a:pt x="19291" y="5756"/>
                </a:cubicBezTo>
                <a:cubicBezTo>
                  <a:pt x="19291" y="5569"/>
                  <a:pt x="19140" y="5418"/>
                  <a:pt x="18953" y="5418"/>
                </a:cubicBezTo>
                <a:cubicBezTo>
                  <a:pt x="18891" y="5418"/>
                  <a:pt x="18829" y="5436"/>
                  <a:pt x="18776" y="5471"/>
                </a:cubicBezTo>
                <a:cubicBezTo>
                  <a:pt x="17888" y="4270"/>
                  <a:pt x="17888" y="4270"/>
                  <a:pt x="17888" y="4270"/>
                </a:cubicBezTo>
                <a:cubicBezTo>
                  <a:pt x="19797" y="5738"/>
                  <a:pt x="19797" y="5738"/>
                  <a:pt x="19797" y="5738"/>
                </a:cubicBezTo>
                <a:cubicBezTo>
                  <a:pt x="19753" y="5800"/>
                  <a:pt x="19735" y="5880"/>
                  <a:pt x="19735" y="5952"/>
                </a:cubicBezTo>
                <a:cubicBezTo>
                  <a:pt x="19735" y="6112"/>
                  <a:pt x="19833" y="6254"/>
                  <a:pt x="19975" y="6325"/>
                </a:cubicBezTo>
                <a:lnTo>
                  <a:pt x="19593" y="7508"/>
                </a:lnTo>
                <a:close/>
                <a:moveTo>
                  <a:pt x="19726" y="5596"/>
                </a:moveTo>
                <a:cubicBezTo>
                  <a:pt x="17861" y="4155"/>
                  <a:pt x="17861" y="4155"/>
                  <a:pt x="17861" y="4155"/>
                </a:cubicBezTo>
                <a:cubicBezTo>
                  <a:pt x="17870" y="4128"/>
                  <a:pt x="17879" y="4101"/>
                  <a:pt x="17879" y="4074"/>
                </a:cubicBezTo>
                <a:cubicBezTo>
                  <a:pt x="17879" y="3959"/>
                  <a:pt x="17781" y="3861"/>
                  <a:pt x="17657" y="3879"/>
                </a:cubicBezTo>
                <a:cubicBezTo>
                  <a:pt x="15818" y="1681"/>
                  <a:pt x="15818" y="1681"/>
                  <a:pt x="15818" y="1681"/>
                </a:cubicBezTo>
                <a:lnTo>
                  <a:pt x="19726" y="5596"/>
                </a:lnTo>
                <a:close/>
                <a:moveTo>
                  <a:pt x="17559" y="3932"/>
                </a:moveTo>
                <a:cubicBezTo>
                  <a:pt x="16351" y="3025"/>
                  <a:pt x="16351" y="3025"/>
                  <a:pt x="16351" y="3025"/>
                </a:cubicBezTo>
                <a:cubicBezTo>
                  <a:pt x="16342" y="2945"/>
                  <a:pt x="16307" y="2865"/>
                  <a:pt x="16244" y="2811"/>
                </a:cubicBezTo>
                <a:cubicBezTo>
                  <a:pt x="16164" y="2731"/>
                  <a:pt x="16049" y="2696"/>
                  <a:pt x="15934" y="2713"/>
                </a:cubicBezTo>
                <a:cubicBezTo>
                  <a:pt x="15472" y="2357"/>
                  <a:pt x="15472" y="2357"/>
                  <a:pt x="15472" y="2357"/>
                </a:cubicBezTo>
                <a:cubicBezTo>
                  <a:pt x="15481" y="2340"/>
                  <a:pt x="15489" y="2313"/>
                  <a:pt x="15489" y="2286"/>
                </a:cubicBezTo>
                <a:cubicBezTo>
                  <a:pt x="15489" y="2215"/>
                  <a:pt x="15445" y="2162"/>
                  <a:pt x="15383" y="2135"/>
                </a:cubicBezTo>
                <a:cubicBezTo>
                  <a:pt x="15445" y="1779"/>
                  <a:pt x="15445" y="1779"/>
                  <a:pt x="15445" y="1779"/>
                </a:cubicBezTo>
                <a:cubicBezTo>
                  <a:pt x="15481" y="1788"/>
                  <a:pt x="15507" y="1797"/>
                  <a:pt x="15534" y="1797"/>
                </a:cubicBezTo>
                <a:cubicBezTo>
                  <a:pt x="15614" y="1797"/>
                  <a:pt x="15694" y="1770"/>
                  <a:pt x="15756" y="1717"/>
                </a:cubicBezTo>
                <a:cubicBezTo>
                  <a:pt x="17586" y="3905"/>
                  <a:pt x="17586" y="3905"/>
                  <a:pt x="17586" y="3905"/>
                </a:cubicBezTo>
                <a:cubicBezTo>
                  <a:pt x="17577" y="3914"/>
                  <a:pt x="17568" y="3923"/>
                  <a:pt x="17559" y="3932"/>
                </a:cubicBezTo>
                <a:close/>
                <a:moveTo>
                  <a:pt x="15312" y="2117"/>
                </a:moveTo>
                <a:cubicBezTo>
                  <a:pt x="15276" y="2117"/>
                  <a:pt x="15232" y="2135"/>
                  <a:pt x="15205" y="2162"/>
                </a:cubicBezTo>
                <a:cubicBezTo>
                  <a:pt x="15072" y="2064"/>
                  <a:pt x="15072" y="2064"/>
                  <a:pt x="15072" y="2064"/>
                </a:cubicBezTo>
                <a:cubicBezTo>
                  <a:pt x="15179" y="2188"/>
                  <a:pt x="15179" y="2188"/>
                  <a:pt x="15179" y="2188"/>
                </a:cubicBezTo>
                <a:cubicBezTo>
                  <a:pt x="15179" y="2188"/>
                  <a:pt x="15179" y="2188"/>
                  <a:pt x="15179" y="2188"/>
                </a:cubicBezTo>
                <a:cubicBezTo>
                  <a:pt x="14193" y="1735"/>
                  <a:pt x="14193" y="1735"/>
                  <a:pt x="14193" y="1735"/>
                </a:cubicBezTo>
                <a:cubicBezTo>
                  <a:pt x="14202" y="1699"/>
                  <a:pt x="14211" y="1664"/>
                  <a:pt x="14211" y="1619"/>
                </a:cubicBezTo>
                <a:cubicBezTo>
                  <a:pt x="14211" y="1601"/>
                  <a:pt x="14211" y="1575"/>
                  <a:pt x="14202" y="1557"/>
                </a:cubicBezTo>
                <a:cubicBezTo>
                  <a:pt x="15134" y="1468"/>
                  <a:pt x="15134" y="1468"/>
                  <a:pt x="15134" y="1468"/>
                </a:cubicBezTo>
                <a:cubicBezTo>
                  <a:pt x="15161" y="1601"/>
                  <a:pt x="15250" y="1708"/>
                  <a:pt x="15374" y="1761"/>
                </a:cubicBezTo>
                <a:lnTo>
                  <a:pt x="15312" y="2117"/>
                </a:lnTo>
                <a:close/>
                <a:moveTo>
                  <a:pt x="15125" y="1397"/>
                </a:moveTo>
                <a:cubicBezTo>
                  <a:pt x="14184" y="1486"/>
                  <a:pt x="14184" y="1486"/>
                  <a:pt x="14184" y="1486"/>
                </a:cubicBezTo>
                <a:cubicBezTo>
                  <a:pt x="14122" y="1361"/>
                  <a:pt x="14006" y="1272"/>
                  <a:pt x="13864" y="1272"/>
                </a:cubicBezTo>
                <a:cubicBezTo>
                  <a:pt x="13669" y="1272"/>
                  <a:pt x="13518" y="1432"/>
                  <a:pt x="13518" y="1619"/>
                </a:cubicBezTo>
                <a:cubicBezTo>
                  <a:pt x="13518" y="1628"/>
                  <a:pt x="13518" y="1637"/>
                  <a:pt x="13518" y="1646"/>
                </a:cubicBezTo>
                <a:cubicBezTo>
                  <a:pt x="12328" y="1877"/>
                  <a:pt x="12328" y="1877"/>
                  <a:pt x="12328" y="1877"/>
                </a:cubicBezTo>
                <a:cubicBezTo>
                  <a:pt x="10791" y="1379"/>
                  <a:pt x="10791" y="1379"/>
                  <a:pt x="10791" y="1379"/>
                </a:cubicBezTo>
                <a:cubicBezTo>
                  <a:pt x="10800" y="1272"/>
                  <a:pt x="10756" y="1174"/>
                  <a:pt x="10685" y="1103"/>
                </a:cubicBezTo>
                <a:cubicBezTo>
                  <a:pt x="10551" y="961"/>
                  <a:pt x="10320" y="961"/>
                  <a:pt x="10178" y="1103"/>
                </a:cubicBezTo>
                <a:cubicBezTo>
                  <a:pt x="10169" y="1112"/>
                  <a:pt x="10169" y="1112"/>
                  <a:pt x="10161" y="1121"/>
                </a:cubicBezTo>
                <a:cubicBezTo>
                  <a:pt x="9388" y="543"/>
                  <a:pt x="9388" y="543"/>
                  <a:pt x="9388" y="543"/>
                </a:cubicBezTo>
                <a:cubicBezTo>
                  <a:pt x="9397" y="516"/>
                  <a:pt x="9406" y="480"/>
                  <a:pt x="9414" y="445"/>
                </a:cubicBezTo>
                <a:cubicBezTo>
                  <a:pt x="15134" y="1352"/>
                  <a:pt x="15134" y="1352"/>
                  <a:pt x="15134" y="1352"/>
                </a:cubicBezTo>
                <a:cubicBezTo>
                  <a:pt x="15134" y="1370"/>
                  <a:pt x="15125" y="1379"/>
                  <a:pt x="15125" y="1388"/>
                </a:cubicBezTo>
                <a:cubicBezTo>
                  <a:pt x="15125" y="1397"/>
                  <a:pt x="15125" y="1397"/>
                  <a:pt x="15125" y="1397"/>
                </a:cubicBezTo>
                <a:close/>
                <a:moveTo>
                  <a:pt x="10081" y="1432"/>
                </a:moveTo>
                <a:cubicBezTo>
                  <a:pt x="6297" y="2660"/>
                  <a:pt x="6297" y="2660"/>
                  <a:pt x="6297" y="2660"/>
                </a:cubicBezTo>
                <a:cubicBezTo>
                  <a:pt x="6235" y="2544"/>
                  <a:pt x="6119" y="2473"/>
                  <a:pt x="5986" y="2473"/>
                </a:cubicBezTo>
                <a:cubicBezTo>
                  <a:pt x="5800" y="2473"/>
                  <a:pt x="5640" y="2633"/>
                  <a:pt x="5640" y="2820"/>
                </a:cubicBezTo>
                <a:cubicBezTo>
                  <a:pt x="5640" y="2838"/>
                  <a:pt x="5640" y="2856"/>
                  <a:pt x="5649" y="2873"/>
                </a:cubicBezTo>
                <a:cubicBezTo>
                  <a:pt x="5285" y="2989"/>
                  <a:pt x="5285" y="2989"/>
                  <a:pt x="5285" y="2989"/>
                </a:cubicBezTo>
                <a:cubicBezTo>
                  <a:pt x="5258" y="2945"/>
                  <a:pt x="5240" y="2909"/>
                  <a:pt x="5205" y="2882"/>
                </a:cubicBezTo>
                <a:cubicBezTo>
                  <a:pt x="5134" y="2811"/>
                  <a:pt x="5045" y="2776"/>
                  <a:pt x="4947" y="2776"/>
                </a:cubicBezTo>
                <a:cubicBezTo>
                  <a:pt x="4849" y="2776"/>
                  <a:pt x="4761" y="2811"/>
                  <a:pt x="4689" y="2882"/>
                </a:cubicBezTo>
                <a:cubicBezTo>
                  <a:pt x="4618" y="2954"/>
                  <a:pt x="4574" y="3060"/>
                  <a:pt x="4583" y="3167"/>
                </a:cubicBezTo>
                <a:cubicBezTo>
                  <a:pt x="3704" y="3318"/>
                  <a:pt x="3704" y="3318"/>
                  <a:pt x="3704" y="3318"/>
                </a:cubicBezTo>
                <a:cubicBezTo>
                  <a:pt x="3695" y="3283"/>
                  <a:pt x="3677" y="3247"/>
                  <a:pt x="3659" y="3220"/>
                </a:cubicBezTo>
                <a:cubicBezTo>
                  <a:pt x="8695" y="641"/>
                  <a:pt x="8695" y="641"/>
                  <a:pt x="8695" y="641"/>
                </a:cubicBezTo>
                <a:cubicBezTo>
                  <a:pt x="8775" y="738"/>
                  <a:pt x="8890" y="801"/>
                  <a:pt x="9015" y="801"/>
                </a:cubicBezTo>
                <a:cubicBezTo>
                  <a:pt x="9148" y="801"/>
                  <a:pt x="9281" y="729"/>
                  <a:pt x="9352" y="614"/>
                </a:cubicBezTo>
                <a:cubicBezTo>
                  <a:pt x="10116" y="1174"/>
                  <a:pt x="10116" y="1174"/>
                  <a:pt x="10116" y="1174"/>
                </a:cubicBezTo>
                <a:cubicBezTo>
                  <a:pt x="10072" y="1254"/>
                  <a:pt x="10063" y="1343"/>
                  <a:pt x="10081" y="1432"/>
                </a:cubicBezTo>
                <a:close/>
                <a:moveTo>
                  <a:pt x="1368" y="8042"/>
                </a:moveTo>
                <a:cubicBezTo>
                  <a:pt x="1394" y="8060"/>
                  <a:pt x="1430" y="8078"/>
                  <a:pt x="1457" y="8087"/>
                </a:cubicBezTo>
                <a:cubicBezTo>
                  <a:pt x="1457" y="9866"/>
                  <a:pt x="1457" y="9866"/>
                  <a:pt x="1457" y="9866"/>
                </a:cubicBezTo>
                <a:cubicBezTo>
                  <a:pt x="746" y="9332"/>
                  <a:pt x="746" y="9332"/>
                  <a:pt x="746" y="9332"/>
                </a:cubicBezTo>
                <a:cubicBezTo>
                  <a:pt x="782" y="9270"/>
                  <a:pt x="799" y="9199"/>
                  <a:pt x="799" y="9128"/>
                </a:cubicBezTo>
                <a:cubicBezTo>
                  <a:pt x="799" y="9021"/>
                  <a:pt x="764" y="8923"/>
                  <a:pt x="684" y="8852"/>
                </a:cubicBezTo>
                <a:lnTo>
                  <a:pt x="1368" y="8042"/>
                </a:lnTo>
                <a:close/>
                <a:moveTo>
                  <a:pt x="1537" y="14083"/>
                </a:moveTo>
                <a:cubicBezTo>
                  <a:pt x="1581" y="14083"/>
                  <a:pt x="1625" y="14083"/>
                  <a:pt x="1670" y="14065"/>
                </a:cubicBezTo>
                <a:cubicBezTo>
                  <a:pt x="3535" y="16636"/>
                  <a:pt x="3535" y="16636"/>
                  <a:pt x="3535" y="16636"/>
                </a:cubicBezTo>
                <a:cubicBezTo>
                  <a:pt x="3464" y="16663"/>
                  <a:pt x="3402" y="16707"/>
                  <a:pt x="3357" y="16769"/>
                </a:cubicBezTo>
                <a:cubicBezTo>
                  <a:pt x="1723" y="15586"/>
                  <a:pt x="1723" y="15586"/>
                  <a:pt x="1723" y="15586"/>
                </a:cubicBezTo>
                <a:cubicBezTo>
                  <a:pt x="1750" y="15524"/>
                  <a:pt x="1767" y="15462"/>
                  <a:pt x="1767" y="15390"/>
                </a:cubicBezTo>
                <a:cubicBezTo>
                  <a:pt x="1767" y="15204"/>
                  <a:pt x="1634" y="15043"/>
                  <a:pt x="1448" y="14999"/>
                </a:cubicBezTo>
                <a:lnTo>
                  <a:pt x="1537" y="14083"/>
                </a:lnTo>
                <a:close/>
                <a:moveTo>
                  <a:pt x="1679" y="15648"/>
                </a:moveTo>
                <a:cubicBezTo>
                  <a:pt x="3322" y="16832"/>
                  <a:pt x="3322" y="16832"/>
                  <a:pt x="3322" y="16832"/>
                </a:cubicBezTo>
                <a:cubicBezTo>
                  <a:pt x="3313" y="16876"/>
                  <a:pt x="3304" y="16912"/>
                  <a:pt x="3304" y="16956"/>
                </a:cubicBezTo>
                <a:cubicBezTo>
                  <a:pt x="3304" y="17152"/>
                  <a:pt x="3455" y="17303"/>
                  <a:pt x="3650" y="17303"/>
                </a:cubicBezTo>
                <a:cubicBezTo>
                  <a:pt x="3757" y="17303"/>
                  <a:pt x="3855" y="17259"/>
                  <a:pt x="3926" y="17170"/>
                </a:cubicBezTo>
                <a:cubicBezTo>
                  <a:pt x="4734" y="18291"/>
                  <a:pt x="4734" y="18291"/>
                  <a:pt x="4734" y="18291"/>
                </a:cubicBezTo>
                <a:cubicBezTo>
                  <a:pt x="4734" y="18300"/>
                  <a:pt x="4725" y="18300"/>
                  <a:pt x="4725" y="18300"/>
                </a:cubicBezTo>
                <a:cubicBezTo>
                  <a:pt x="4654" y="18371"/>
                  <a:pt x="4618" y="18460"/>
                  <a:pt x="4618" y="18557"/>
                </a:cubicBezTo>
                <a:cubicBezTo>
                  <a:pt x="4618" y="18655"/>
                  <a:pt x="4654" y="18753"/>
                  <a:pt x="4725" y="18815"/>
                </a:cubicBezTo>
                <a:cubicBezTo>
                  <a:pt x="4840" y="18931"/>
                  <a:pt x="5009" y="18958"/>
                  <a:pt x="5151" y="18887"/>
                </a:cubicBezTo>
                <a:cubicBezTo>
                  <a:pt x="5746" y="19821"/>
                  <a:pt x="5746" y="19821"/>
                  <a:pt x="5746" y="19821"/>
                </a:cubicBezTo>
                <a:cubicBezTo>
                  <a:pt x="5746" y="19830"/>
                  <a:pt x="5738" y="19830"/>
                  <a:pt x="5729" y="19839"/>
                </a:cubicBezTo>
                <a:cubicBezTo>
                  <a:pt x="1608" y="15711"/>
                  <a:pt x="1608" y="15711"/>
                  <a:pt x="1608" y="15711"/>
                </a:cubicBezTo>
                <a:cubicBezTo>
                  <a:pt x="1634" y="15693"/>
                  <a:pt x="1661" y="15666"/>
                  <a:pt x="1679" y="15648"/>
                </a:cubicBezTo>
                <a:close/>
                <a:moveTo>
                  <a:pt x="5240" y="18815"/>
                </a:moveTo>
                <a:cubicBezTo>
                  <a:pt x="5276" y="18780"/>
                  <a:pt x="5302" y="18735"/>
                  <a:pt x="5329" y="18682"/>
                </a:cubicBezTo>
                <a:cubicBezTo>
                  <a:pt x="5862" y="18851"/>
                  <a:pt x="5862" y="18851"/>
                  <a:pt x="5862" y="18851"/>
                </a:cubicBezTo>
                <a:cubicBezTo>
                  <a:pt x="5888" y="18869"/>
                  <a:pt x="5915" y="18878"/>
                  <a:pt x="5942" y="18878"/>
                </a:cubicBezTo>
                <a:cubicBezTo>
                  <a:pt x="8571" y="19741"/>
                  <a:pt x="8571" y="19741"/>
                  <a:pt x="8571" y="19741"/>
                </a:cubicBezTo>
                <a:cubicBezTo>
                  <a:pt x="8571" y="19750"/>
                  <a:pt x="8571" y="19767"/>
                  <a:pt x="8571" y="19785"/>
                </a:cubicBezTo>
                <a:cubicBezTo>
                  <a:pt x="8571" y="19785"/>
                  <a:pt x="8571" y="19794"/>
                  <a:pt x="8571" y="19803"/>
                </a:cubicBezTo>
                <a:cubicBezTo>
                  <a:pt x="6421" y="20070"/>
                  <a:pt x="6421" y="20070"/>
                  <a:pt x="6421" y="20070"/>
                </a:cubicBezTo>
                <a:cubicBezTo>
                  <a:pt x="6395" y="19865"/>
                  <a:pt x="6226" y="19714"/>
                  <a:pt x="6022" y="19714"/>
                </a:cubicBezTo>
                <a:cubicBezTo>
                  <a:pt x="5951" y="19714"/>
                  <a:pt x="5871" y="19732"/>
                  <a:pt x="5809" y="19776"/>
                </a:cubicBezTo>
                <a:cubicBezTo>
                  <a:pt x="5205" y="18842"/>
                  <a:pt x="5205" y="18842"/>
                  <a:pt x="5205" y="18842"/>
                </a:cubicBezTo>
                <a:cubicBezTo>
                  <a:pt x="5222" y="18833"/>
                  <a:pt x="5231" y="18824"/>
                  <a:pt x="5240" y="18815"/>
                </a:cubicBezTo>
                <a:close/>
                <a:moveTo>
                  <a:pt x="6421" y="20141"/>
                </a:moveTo>
                <a:cubicBezTo>
                  <a:pt x="8580" y="19874"/>
                  <a:pt x="8580" y="19874"/>
                  <a:pt x="8580" y="19874"/>
                </a:cubicBezTo>
                <a:cubicBezTo>
                  <a:pt x="8606" y="19945"/>
                  <a:pt x="8660" y="19999"/>
                  <a:pt x="8722" y="20025"/>
                </a:cubicBezTo>
                <a:cubicBezTo>
                  <a:pt x="8757" y="20034"/>
                  <a:pt x="8757" y="20034"/>
                  <a:pt x="8757" y="20034"/>
                </a:cubicBezTo>
                <a:cubicBezTo>
                  <a:pt x="8784" y="20043"/>
                  <a:pt x="8811" y="20052"/>
                  <a:pt x="8837" y="20052"/>
                </a:cubicBezTo>
                <a:cubicBezTo>
                  <a:pt x="8837" y="20052"/>
                  <a:pt x="8837" y="20052"/>
                  <a:pt x="8837" y="20052"/>
                </a:cubicBezTo>
                <a:cubicBezTo>
                  <a:pt x="8926" y="20052"/>
                  <a:pt x="9006" y="20008"/>
                  <a:pt x="9059" y="19936"/>
                </a:cubicBezTo>
                <a:cubicBezTo>
                  <a:pt x="10276" y="20399"/>
                  <a:pt x="10276" y="20399"/>
                  <a:pt x="10276" y="20399"/>
                </a:cubicBezTo>
                <a:cubicBezTo>
                  <a:pt x="10294" y="20461"/>
                  <a:pt x="10320" y="20515"/>
                  <a:pt x="10365" y="20559"/>
                </a:cubicBezTo>
                <a:cubicBezTo>
                  <a:pt x="10489" y="20684"/>
                  <a:pt x="10676" y="20701"/>
                  <a:pt x="10818" y="20604"/>
                </a:cubicBezTo>
                <a:cubicBezTo>
                  <a:pt x="12123" y="21093"/>
                  <a:pt x="12123" y="21093"/>
                  <a:pt x="12123" y="21093"/>
                </a:cubicBezTo>
                <a:cubicBezTo>
                  <a:pt x="12123" y="21102"/>
                  <a:pt x="12123" y="21111"/>
                  <a:pt x="12123" y="21111"/>
                </a:cubicBezTo>
                <a:cubicBezTo>
                  <a:pt x="6413" y="20203"/>
                  <a:pt x="6413" y="20203"/>
                  <a:pt x="6413" y="20203"/>
                </a:cubicBezTo>
                <a:cubicBezTo>
                  <a:pt x="6413" y="20186"/>
                  <a:pt x="6421" y="20168"/>
                  <a:pt x="6421" y="20141"/>
                </a:cubicBezTo>
                <a:close/>
                <a:moveTo>
                  <a:pt x="10978" y="20221"/>
                </a:moveTo>
                <a:cubicBezTo>
                  <a:pt x="13509" y="19394"/>
                  <a:pt x="13509" y="19394"/>
                  <a:pt x="13509" y="19394"/>
                </a:cubicBezTo>
                <a:cubicBezTo>
                  <a:pt x="14806" y="19278"/>
                  <a:pt x="14806" y="19278"/>
                  <a:pt x="14806" y="19278"/>
                </a:cubicBezTo>
                <a:cubicBezTo>
                  <a:pt x="14814" y="19331"/>
                  <a:pt x="14823" y="19376"/>
                  <a:pt x="14850" y="19412"/>
                </a:cubicBezTo>
                <a:cubicBezTo>
                  <a:pt x="12789" y="20906"/>
                  <a:pt x="12789" y="20906"/>
                  <a:pt x="12789" y="20906"/>
                </a:cubicBezTo>
                <a:cubicBezTo>
                  <a:pt x="12710" y="20835"/>
                  <a:pt x="12612" y="20799"/>
                  <a:pt x="12514" y="20799"/>
                </a:cubicBezTo>
                <a:cubicBezTo>
                  <a:pt x="12372" y="20799"/>
                  <a:pt x="12239" y="20879"/>
                  <a:pt x="12168" y="20995"/>
                </a:cubicBezTo>
                <a:cubicBezTo>
                  <a:pt x="10960" y="20426"/>
                  <a:pt x="10960" y="20426"/>
                  <a:pt x="10960" y="20426"/>
                </a:cubicBezTo>
                <a:cubicBezTo>
                  <a:pt x="10987" y="20355"/>
                  <a:pt x="10987" y="20292"/>
                  <a:pt x="10978" y="20221"/>
                </a:cubicBezTo>
                <a:close/>
                <a:moveTo>
                  <a:pt x="14886" y="19465"/>
                </a:moveTo>
                <a:cubicBezTo>
                  <a:pt x="14957" y="19545"/>
                  <a:pt x="15045" y="19581"/>
                  <a:pt x="15143" y="19581"/>
                </a:cubicBezTo>
                <a:cubicBezTo>
                  <a:pt x="15338" y="19581"/>
                  <a:pt x="15498" y="19429"/>
                  <a:pt x="15498" y="19234"/>
                </a:cubicBezTo>
                <a:cubicBezTo>
                  <a:pt x="15498" y="19171"/>
                  <a:pt x="15481" y="19118"/>
                  <a:pt x="15445" y="19065"/>
                </a:cubicBezTo>
                <a:cubicBezTo>
                  <a:pt x="15827" y="18780"/>
                  <a:pt x="15827" y="18780"/>
                  <a:pt x="15827" y="18780"/>
                </a:cubicBezTo>
                <a:cubicBezTo>
                  <a:pt x="15827" y="18780"/>
                  <a:pt x="15827" y="18789"/>
                  <a:pt x="15827" y="18789"/>
                </a:cubicBezTo>
                <a:cubicBezTo>
                  <a:pt x="15898" y="18851"/>
                  <a:pt x="15987" y="18896"/>
                  <a:pt x="16085" y="18896"/>
                </a:cubicBezTo>
                <a:cubicBezTo>
                  <a:pt x="16085" y="18896"/>
                  <a:pt x="16085" y="18896"/>
                  <a:pt x="16085" y="18896"/>
                </a:cubicBezTo>
                <a:cubicBezTo>
                  <a:pt x="16182" y="18896"/>
                  <a:pt x="16271" y="18851"/>
                  <a:pt x="16342" y="18789"/>
                </a:cubicBezTo>
                <a:cubicBezTo>
                  <a:pt x="16413" y="18709"/>
                  <a:pt x="16458" y="18611"/>
                  <a:pt x="16449" y="18504"/>
                </a:cubicBezTo>
                <a:cubicBezTo>
                  <a:pt x="17923" y="18273"/>
                  <a:pt x="17923" y="18273"/>
                  <a:pt x="17923" y="18273"/>
                </a:cubicBezTo>
                <a:cubicBezTo>
                  <a:pt x="17932" y="18300"/>
                  <a:pt x="17941" y="18326"/>
                  <a:pt x="17959" y="18353"/>
                </a:cubicBezTo>
                <a:cubicBezTo>
                  <a:pt x="12834" y="20959"/>
                  <a:pt x="12834" y="20959"/>
                  <a:pt x="12834" y="20959"/>
                </a:cubicBezTo>
                <a:lnTo>
                  <a:pt x="14886" y="19465"/>
                </a:lnTo>
                <a:close/>
                <a:moveTo>
                  <a:pt x="18491" y="16627"/>
                </a:moveTo>
                <a:cubicBezTo>
                  <a:pt x="18491" y="16502"/>
                  <a:pt x="18420" y="16387"/>
                  <a:pt x="18305" y="16325"/>
                </a:cubicBezTo>
                <a:cubicBezTo>
                  <a:pt x="19300" y="14447"/>
                  <a:pt x="19300" y="14447"/>
                  <a:pt x="19300" y="14447"/>
                </a:cubicBezTo>
                <a:cubicBezTo>
                  <a:pt x="18367" y="17739"/>
                  <a:pt x="18367" y="17739"/>
                  <a:pt x="18367" y="17739"/>
                </a:cubicBezTo>
                <a:cubicBezTo>
                  <a:pt x="18349" y="17739"/>
                  <a:pt x="18323" y="17730"/>
                  <a:pt x="18296" y="17730"/>
                </a:cubicBezTo>
                <a:cubicBezTo>
                  <a:pt x="18296" y="17730"/>
                  <a:pt x="18296" y="17730"/>
                  <a:pt x="18296" y="17730"/>
                </a:cubicBezTo>
                <a:cubicBezTo>
                  <a:pt x="18216" y="16965"/>
                  <a:pt x="18216" y="16965"/>
                  <a:pt x="18216" y="16965"/>
                </a:cubicBezTo>
                <a:cubicBezTo>
                  <a:pt x="18376" y="16938"/>
                  <a:pt x="18491" y="16796"/>
                  <a:pt x="18491" y="16627"/>
                </a:cubicBezTo>
                <a:close/>
                <a:moveTo>
                  <a:pt x="20481" y="11040"/>
                </a:moveTo>
                <a:cubicBezTo>
                  <a:pt x="20481" y="10907"/>
                  <a:pt x="20401" y="10791"/>
                  <a:pt x="20286" y="10729"/>
                </a:cubicBezTo>
                <a:cubicBezTo>
                  <a:pt x="20303" y="10702"/>
                  <a:pt x="20303" y="10702"/>
                  <a:pt x="20303" y="10702"/>
                </a:cubicBezTo>
                <a:cubicBezTo>
                  <a:pt x="20303" y="10684"/>
                  <a:pt x="20303" y="10684"/>
                  <a:pt x="20303" y="10684"/>
                </a:cubicBezTo>
                <a:cubicBezTo>
                  <a:pt x="20303" y="10675"/>
                  <a:pt x="20303" y="10667"/>
                  <a:pt x="20303" y="10658"/>
                </a:cubicBezTo>
                <a:cubicBezTo>
                  <a:pt x="20303" y="10649"/>
                  <a:pt x="20303" y="10640"/>
                  <a:pt x="20303" y="10631"/>
                </a:cubicBezTo>
                <a:cubicBezTo>
                  <a:pt x="20303" y="10569"/>
                  <a:pt x="20303" y="10569"/>
                  <a:pt x="20303" y="10569"/>
                </a:cubicBezTo>
                <a:cubicBezTo>
                  <a:pt x="20223" y="10702"/>
                  <a:pt x="20223" y="10702"/>
                  <a:pt x="20223" y="10702"/>
                </a:cubicBezTo>
                <a:cubicBezTo>
                  <a:pt x="20206" y="10702"/>
                  <a:pt x="20188" y="10693"/>
                  <a:pt x="20170" y="10693"/>
                </a:cubicBezTo>
                <a:cubicBezTo>
                  <a:pt x="20170" y="6352"/>
                  <a:pt x="20170" y="6352"/>
                  <a:pt x="20170" y="6352"/>
                </a:cubicBezTo>
                <a:cubicBezTo>
                  <a:pt x="20179" y="6352"/>
                  <a:pt x="20188" y="6352"/>
                  <a:pt x="20197" y="6343"/>
                </a:cubicBezTo>
                <a:cubicBezTo>
                  <a:pt x="21103" y="12063"/>
                  <a:pt x="21103" y="12063"/>
                  <a:pt x="21103" y="12063"/>
                </a:cubicBezTo>
                <a:cubicBezTo>
                  <a:pt x="21058" y="12072"/>
                  <a:pt x="21023" y="12090"/>
                  <a:pt x="20987" y="12117"/>
                </a:cubicBezTo>
                <a:cubicBezTo>
                  <a:pt x="20365" y="11289"/>
                  <a:pt x="20365" y="11289"/>
                  <a:pt x="20365" y="11289"/>
                </a:cubicBezTo>
                <a:cubicBezTo>
                  <a:pt x="20437" y="11227"/>
                  <a:pt x="20481" y="11138"/>
                  <a:pt x="20481" y="11040"/>
                </a:cubicBezTo>
                <a:close/>
              </a:path>
            </a:pathLst>
          </a:custGeom>
          <a:solidFill>
            <a:schemeClr val="accent6">
              <a:lumMod val="90000"/>
            </a:schemeClr>
          </a:solidFill>
          <a:ln w="6350">
            <a:solidFill>
              <a:schemeClr val="bg1"/>
            </a:solidFill>
            <a:miter lim="400000"/>
          </a:ln>
        </p:spPr>
        <p:txBody>
          <a:bodyPr lIns="45719" rIns="45719"/>
          <a:lstStyle/>
          <a:p>
            <a:pPr marL="0" marR="0" lvl="0" indent="0" algn="l" defTabSz="457189" rtl="0" eaLnBrk="1" fontAlgn="base" latinLnBrk="0" hangingPunct="1">
              <a:lnSpc>
                <a:spcPct val="100000"/>
              </a:lnSpc>
              <a:spcBef>
                <a:spcPct val="0"/>
              </a:spcBef>
              <a:spcAft>
                <a:spcPct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charset="0"/>
              <a:ea typeface="ＭＳ Ｐゴシック" pitchFamily="34" charset="-128"/>
              <a:cs typeface="Arial"/>
              <a:sym typeface="Arial"/>
            </a:endParaRPr>
          </a:p>
        </p:txBody>
      </p:sp>
      <p:sp>
        <p:nvSpPr>
          <p:cNvPr id="104" name="Oval 103">
            <a:extLst>
              <a:ext uri="{FF2B5EF4-FFF2-40B4-BE49-F238E27FC236}">
                <a16:creationId xmlns:a16="http://schemas.microsoft.com/office/drawing/2014/main" id="{42579E3B-881B-42B3-9B87-26AF644B4E28}"/>
              </a:ext>
            </a:extLst>
          </p:cNvPr>
          <p:cNvSpPr/>
          <p:nvPr/>
        </p:nvSpPr>
        <p:spPr>
          <a:xfrm>
            <a:off x="1247775" y="-477219"/>
            <a:ext cx="6648450" cy="6642802"/>
          </a:xfrm>
          <a:prstGeom prst="ellipse">
            <a:avLst/>
          </a:prstGeom>
          <a:gradFill flip="none" rotWithShape="1">
            <a:gsLst>
              <a:gs pos="100000">
                <a:schemeClr val="bg1">
                  <a:alpha val="22000"/>
                </a:schemeClr>
              </a:gs>
              <a:gs pos="0">
                <a:schemeClr val="bg1">
                  <a:alpha val="77000"/>
                </a:schemeClr>
              </a:gs>
            </a:gsLst>
            <a:path path="circle">
              <a:fillToRect l="50000" t="50000" r="50000" b="50000"/>
            </a:path>
            <a:tileRect/>
          </a:gra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C9067750-95EE-461C-87D2-85B9977E7DA9}"/>
              </a:ext>
            </a:extLst>
          </p:cNvPr>
          <p:cNvGrpSpPr/>
          <p:nvPr/>
        </p:nvGrpSpPr>
        <p:grpSpPr>
          <a:xfrm>
            <a:off x="2117749" y="1672798"/>
            <a:ext cx="1793743" cy="440983"/>
            <a:chOff x="2130494" y="1602515"/>
            <a:chExt cx="1793743" cy="440983"/>
          </a:xfrm>
        </p:grpSpPr>
        <p:sp>
          <p:nvSpPr>
            <p:cNvPr id="150" name="TextBox 149">
              <a:extLst>
                <a:ext uri="{FF2B5EF4-FFF2-40B4-BE49-F238E27FC236}">
                  <a16:creationId xmlns:a16="http://schemas.microsoft.com/office/drawing/2014/main" id="{3EBD2B99-4652-4C03-BF65-8C1CE2D8BC9B}"/>
                </a:ext>
              </a:extLst>
            </p:cNvPr>
            <p:cNvSpPr txBox="1"/>
            <p:nvPr/>
          </p:nvSpPr>
          <p:spPr>
            <a:xfrm>
              <a:off x="2302824" y="1602515"/>
              <a:ext cx="1452603" cy="164676"/>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ea typeface="ＭＳ Ｐゴシック" charset="0"/>
                  <a:cs typeface="CiscoSansTT" panose="020B0503020201020303" pitchFamily="34" charset="0"/>
                  <a:sym typeface="Arial"/>
                </a:rPr>
                <a:t>Primary point of contact</a:t>
              </a:r>
            </a:p>
          </p:txBody>
        </p:sp>
        <p:sp>
          <p:nvSpPr>
            <p:cNvPr id="151" name="TextBox 150">
              <a:extLst>
                <a:ext uri="{FF2B5EF4-FFF2-40B4-BE49-F238E27FC236}">
                  <a16:creationId xmlns:a16="http://schemas.microsoft.com/office/drawing/2014/main" id="{BD093521-A794-4E5F-9BEF-C2E2CF9EEF8E}"/>
                </a:ext>
              </a:extLst>
            </p:cNvPr>
            <p:cNvSpPr txBox="1"/>
            <p:nvPr/>
          </p:nvSpPr>
          <p:spPr>
            <a:xfrm>
              <a:off x="2511557" y="1865953"/>
              <a:ext cx="1001874" cy="177545"/>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ea typeface="ＭＳ Ｐゴシック" charset="0"/>
                  <a:cs typeface="CiscoSansTT" panose="020B0503020201020303" pitchFamily="34" charset="0"/>
                  <a:sym typeface="Arial"/>
                </a:rPr>
                <a:t>Priority response</a:t>
              </a:r>
            </a:p>
          </p:txBody>
        </p:sp>
        <p:cxnSp>
          <p:nvCxnSpPr>
            <p:cNvPr id="153" name="Straight Connector 152">
              <a:extLst>
                <a:ext uri="{FF2B5EF4-FFF2-40B4-BE49-F238E27FC236}">
                  <a16:creationId xmlns:a16="http://schemas.microsoft.com/office/drawing/2014/main" id="{43F65023-03BE-4B13-97BB-F8FF48CCC742}"/>
                </a:ext>
              </a:extLst>
            </p:cNvPr>
            <p:cNvCxnSpPr>
              <a:cxnSpLocks/>
            </p:cNvCxnSpPr>
            <p:nvPr/>
          </p:nvCxnSpPr>
          <p:spPr>
            <a:xfrm>
              <a:off x="3478494" y="1744350"/>
              <a:ext cx="300706" cy="0"/>
            </a:xfrm>
            <a:prstGeom prst="line">
              <a:avLst/>
            </a:prstGeom>
            <a:ln w="1270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005AADD-3889-48CF-BA26-56B30AE09A19}"/>
                </a:ext>
              </a:extLst>
            </p:cNvPr>
            <p:cNvCxnSpPr>
              <a:cxnSpLocks/>
            </p:cNvCxnSpPr>
            <p:nvPr/>
          </p:nvCxnSpPr>
          <p:spPr>
            <a:xfrm>
              <a:off x="2272817" y="1854336"/>
              <a:ext cx="300706" cy="0"/>
            </a:xfrm>
            <a:prstGeom prst="line">
              <a:avLst/>
            </a:prstGeom>
            <a:ln w="1270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68A3AF53-FC3D-4E62-A9AE-0DE540C4E4F9}"/>
                </a:ext>
              </a:extLst>
            </p:cNvPr>
            <p:cNvGrpSpPr/>
            <p:nvPr/>
          </p:nvGrpSpPr>
          <p:grpSpPr>
            <a:xfrm>
              <a:off x="2130494" y="1697618"/>
              <a:ext cx="1793743" cy="193176"/>
              <a:chOff x="4035968" y="4629663"/>
              <a:chExt cx="1793743" cy="193176"/>
            </a:xfrm>
            <a:solidFill>
              <a:schemeClr val="accent1"/>
            </a:solidFill>
            <a:effectLst/>
          </p:grpSpPr>
          <p:sp>
            <p:nvSpPr>
              <p:cNvPr id="156" name="Rectangle: Rounded Corners 155">
                <a:extLst>
                  <a:ext uri="{FF2B5EF4-FFF2-40B4-BE49-F238E27FC236}">
                    <a16:creationId xmlns:a16="http://schemas.microsoft.com/office/drawing/2014/main" id="{D2FD8F59-2E86-4B4E-A529-ABCADC663F28}"/>
                  </a:ext>
                </a:extLst>
              </p:cNvPr>
              <p:cNvSpPr/>
              <p:nvPr/>
            </p:nvSpPr>
            <p:spPr>
              <a:xfrm>
                <a:off x="4035968" y="4708251"/>
                <a:ext cx="1764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000"/>
                  </a:spcAft>
                </a:pPr>
                <a:endParaRPr lang="en-US" sz="900" b="1" dirty="0">
                  <a:solidFill>
                    <a:schemeClr val="bg1"/>
                  </a:solidFill>
                  <a:latin typeface="CiscoSansTT" panose="020B0503020201020303" pitchFamily="34" charset="0"/>
                  <a:cs typeface="CiscoSansTT" panose="020B0503020201020303" pitchFamily="34" charset="0"/>
                </a:endParaRPr>
              </a:p>
            </p:txBody>
          </p:sp>
          <p:sp>
            <p:nvSpPr>
              <p:cNvPr id="157" name="Graphic 5">
                <a:extLst>
                  <a:ext uri="{FF2B5EF4-FFF2-40B4-BE49-F238E27FC236}">
                    <a16:creationId xmlns:a16="http://schemas.microsoft.com/office/drawing/2014/main" id="{F7194733-F420-4916-8FFC-59E5FA1561DE}"/>
                  </a:ext>
                </a:extLst>
              </p:cNvPr>
              <p:cNvSpPr/>
              <p:nvPr/>
            </p:nvSpPr>
            <p:spPr>
              <a:xfrm>
                <a:off x="5727783" y="4629663"/>
                <a:ext cx="101928" cy="193176"/>
              </a:xfrm>
              <a:custGeom>
                <a:avLst/>
                <a:gdLst>
                  <a:gd name="connsiteX0" fmla="*/ 56424 w 1000125"/>
                  <a:gd name="connsiteY0" fmla="*/ 1642336 h 1895475"/>
                  <a:gd name="connsiteX1" fmla="*/ 74520 w 1000125"/>
                  <a:gd name="connsiteY1" fmla="*/ 1866173 h 1895475"/>
                  <a:gd name="connsiteX2" fmla="*/ 299311 w 1000125"/>
                  <a:gd name="connsiteY2" fmla="*/ 1848076 h 1895475"/>
                  <a:gd name="connsiteX3" fmla="*/ 971775 w 1000125"/>
                  <a:gd name="connsiteY3" fmla="*/ 1060358 h 1895475"/>
                  <a:gd name="connsiteX4" fmla="*/ 970824 w 1000125"/>
                  <a:gd name="connsiteY4" fmla="*/ 854618 h 1895475"/>
                  <a:gd name="connsiteX5" fmla="*/ 280261 w 1000125"/>
                  <a:gd name="connsiteY5" fmla="*/ 55470 h 1895475"/>
                  <a:gd name="connsiteX6" fmla="*/ 55470 w 1000125"/>
                  <a:gd name="connsiteY6" fmla="*/ 38326 h 1895475"/>
                  <a:gd name="connsiteX7" fmla="*/ 38326 w 1000125"/>
                  <a:gd name="connsiteY7" fmla="*/ 262163 h 1895475"/>
                  <a:gd name="connsiteX8" fmla="*/ 639353 w 1000125"/>
                  <a:gd name="connsiteY8" fmla="*/ 958441 h 1895475"/>
                  <a:gd name="connsiteX9" fmla="*/ 56424 w 1000125"/>
                  <a:gd name="connsiteY9" fmla="*/ 1642336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125" h="1895475">
                    <a:moveTo>
                      <a:pt x="56424" y="1642336"/>
                    </a:moveTo>
                    <a:cubicBezTo>
                      <a:pt x="-726" y="1709011"/>
                      <a:pt x="7845" y="1809023"/>
                      <a:pt x="74520" y="1866173"/>
                    </a:cubicBezTo>
                    <a:cubicBezTo>
                      <a:pt x="142149" y="1923323"/>
                      <a:pt x="242161" y="1914751"/>
                      <a:pt x="299311" y="1848076"/>
                    </a:cubicBezTo>
                    <a:lnTo>
                      <a:pt x="971775" y="1060358"/>
                    </a:lnTo>
                    <a:cubicBezTo>
                      <a:pt x="1022258" y="1001303"/>
                      <a:pt x="1022258" y="913673"/>
                      <a:pt x="970824" y="854618"/>
                    </a:cubicBezTo>
                    <a:lnTo>
                      <a:pt x="280261" y="55470"/>
                    </a:lnTo>
                    <a:cubicBezTo>
                      <a:pt x="223111" y="-11205"/>
                      <a:pt x="122145" y="-18824"/>
                      <a:pt x="55470" y="38326"/>
                    </a:cubicBezTo>
                    <a:cubicBezTo>
                      <a:pt x="-11205" y="95476"/>
                      <a:pt x="-18824" y="195488"/>
                      <a:pt x="38326" y="262163"/>
                    </a:cubicBezTo>
                    <a:lnTo>
                      <a:pt x="639353" y="958441"/>
                    </a:lnTo>
                    <a:lnTo>
                      <a:pt x="56424" y="1642336"/>
                    </a:lnTo>
                    <a:close/>
                  </a:path>
                </a:pathLst>
              </a:custGeom>
              <a:grpFill/>
              <a:ln w="9525" cap="flat">
                <a:noFill/>
                <a:prstDash val="solid"/>
                <a:miter/>
              </a:ln>
            </p:spPr>
            <p:txBody>
              <a:bodyPr rtlCol="0" anchor="ctr"/>
              <a:lstStyle/>
              <a:p>
                <a:endParaRPr lang="en-US" sz="900" b="1" dirty="0">
                  <a:latin typeface="CiscoSansTT" panose="020B0503020201020303" pitchFamily="34" charset="0"/>
                  <a:cs typeface="CiscoSansTT" panose="020B0503020201020303" pitchFamily="34" charset="0"/>
                </a:endParaRPr>
              </a:p>
            </p:txBody>
          </p:sp>
          <p:sp>
            <p:nvSpPr>
              <p:cNvPr id="158" name="Graphic 5">
                <a:extLst>
                  <a:ext uri="{FF2B5EF4-FFF2-40B4-BE49-F238E27FC236}">
                    <a16:creationId xmlns:a16="http://schemas.microsoft.com/office/drawing/2014/main" id="{D40E350E-57F4-4388-983A-450A86ED901F}"/>
                  </a:ext>
                </a:extLst>
              </p:cNvPr>
              <p:cNvSpPr/>
              <p:nvPr/>
            </p:nvSpPr>
            <p:spPr>
              <a:xfrm flipH="1">
                <a:off x="4035968" y="4629663"/>
                <a:ext cx="101928" cy="193176"/>
              </a:xfrm>
              <a:custGeom>
                <a:avLst/>
                <a:gdLst>
                  <a:gd name="connsiteX0" fmla="*/ 56424 w 1000125"/>
                  <a:gd name="connsiteY0" fmla="*/ 1642336 h 1895475"/>
                  <a:gd name="connsiteX1" fmla="*/ 74520 w 1000125"/>
                  <a:gd name="connsiteY1" fmla="*/ 1866173 h 1895475"/>
                  <a:gd name="connsiteX2" fmla="*/ 299311 w 1000125"/>
                  <a:gd name="connsiteY2" fmla="*/ 1848076 h 1895475"/>
                  <a:gd name="connsiteX3" fmla="*/ 971775 w 1000125"/>
                  <a:gd name="connsiteY3" fmla="*/ 1060358 h 1895475"/>
                  <a:gd name="connsiteX4" fmla="*/ 970824 w 1000125"/>
                  <a:gd name="connsiteY4" fmla="*/ 854618 h 1895475"/>
                  <a:gd name="connsiteX5" fmla="*/ 280261 w 1000125"/>
                  <a:gd name="connsiteY5" fmla="*/ 55470 h 1895475"/>
                  <a:gd name="connsiteX6" fmla="*/ 55470 w 1000125"/>
                  <a:gd name="connsiteY6" fmla="*/ 38326 h 1895475"/>
                  <a:gd name="connsiteX7" fmla="*/ 38326 w 1000125"/>
                  <a:gd name="connsiteY7" fmla="*/ 262163 h 1895475"/>
                  <a:gd name="connsiteX8" fmla="*/ 639353 w 1000125"/>
                  <a:gd name="connsiteY8" fmla="*/ 958441 h 1895475"/>
                  <a:gd name="connsiteX9" fmla="*/ 56424 w 1000125"/>
                  <a:gd name="connsiteY9" fmla="*/ 1642336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125" h="1895475">
                    <a:moveTo>
                      <a:pt x="56424" y="1642336"/>
                    </a:moveTo>
                    <a:cubicBezTo>
                      <a:pt x="-726" y="1709011"/>
                      <a:pt x="7845" y="1809023"/>
                      <a:pt x="74520" y="1866173"/>
                    </a:cubicBezTo>
                    <a:cubicBezTo>
                      <a:pt x="142149" y="1923323"/>
                      <a:pt x="242161" y="1914751"/>
                      <a:pt x="299311" y="1848076"/>
                    </a:cubicBezTo>
                    <a:lnTo>
                      <a:pt x="971775" y="1060358"/>
                    </a:lnTo>
                    <a:cubicBezTo>
                      <a:pt x="1022258" y="1001303"/>
                      <a:pt x="1022258" y="913673"/>
                      <a:pt x="970824" y="854618"/>
                    </a:cubicBezTo>
                    <a:lnTo>
                      <a:pt x="280261" y="55470"/>
                    </a:lnTo>
                    <a:cubicBezTo>
                      <a:pt x="223111" y="-11205"/>
                      <a:pt x="122145" y="-18824"/>
                      <a:pt x="55470" y="38326"/>
                    </a:cubicBezTo>
                    <a:cubicBezTo>
                      <a:pt x="-11205" y="95476"/>
                      <a:pt x="-18824" y="195488"/>
                      <a:pt x="38326" y="262163"/>
                    </a:cubicBezTo>
                    <a:lnTo>
                      <a:pt x="639353" y="958441"/>
                    </a:lnTo>
                    <a:lnTo>
                      <a:pt x="56424" y="1642336"/>
                    </a:lnTo>
                    <a:close/>
                  </a:path>
                </a:pathLst>
              </a:custGeom>
              <a:grpFill/>
              <a:ln w="9525" cap="flat">
                <a:noFill/>
                <a:prstDash val="solid"/>
                <a:miter/>
              </a:ln>
            </p:spPr>
            <p:txBody>
              <a:bodyPr rtlCol="0" anchor="ctr"/>
              <a:lstStyle/>
              <a:p>
                <a:endParaRPr lang="en-US" sz="900" b="1" dirty="0">
                  <a:latin typeface="CiscoSansTT" panose="020B0503020201020303" pitchFamily="34" charset="0"/>
                  <a:cs typeface="CiscoSansTT" panose="020B0503020201020303" pitchFamily="34" charset="0"/>
                </a:endParaRPr>
              </a:p>
            </p:txBody>
          </p:sp>
        </p:grpSp>
      </p:grpSp>
      <p:sp>
        <p:nvSpPr>
          <p:cNvPr id="147" name="Rectangle 146">
            <a:extLst>
              <a:ext uri="{FF2B5EF4-FFF2-40B4-BE49-F238E27FC236}">
                <a16:creationId xmlns:a16="http://schemas.microsoft.com/office/drawing/2014/main" id="{4268CC2F-FED0-4192-AB59-60DBAB12A288}"/>
              </a:ext>
            </a:extLst>
          </p:cNvPr>
          <p:cNvSpPr/>
          <p:nvPr/>
        </p:nvSpPr>
        <p:spPr>
          <a:xfrm>
            <a:off x="70264" y="-4763"/>
            <a:ext cx="8931472" cy="1703777"/>
          </a:xfrm>
          <a:prstGeom prst="rect">
            <a:avLst/>
          </a:prstGeom>
          <a:gradFill flip="none" rotWithShape="1">
            <a:gsLst>
              <a:gs pos="100000">
                <a:schemeClr val="bg1">
                  <a:alpha val="17000"/>
                </a:schemeClr>
              </a:gs>
              <a:gs pos="0">
                <a:schemeClr val="bg1"/>
              </a:gs>
            </a:gsLst>
            <a:path path="circle">
              <a:fillToRect l="50000" t="50000" r="50000" b="50000"/>
            </a:path>
            <a:tileRect/>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Cisco</a:t>
            </a:r>
          </a:p>
        </p:txBody>
      </p:sp>
      <p:sp>
        <p:nvSpPr>
          <p:cNvPr id="2" name="Title 1">
            <a:extLst>
              <a:ext uri="{FF2B5EF4-FFF2-40B4-BE49-F238E27FC236}">
                <a16:creationId xmlns:a16="http://schemas.microsoft.com/office/drawing/2014/main" id="{A97B276D-DCBE-42C8-A353-09E131A535D0}"/>
              </a:ext>
            </a:extLst>
          </p:cNvPr>
          <p:cNvSpPr>
            <a:spLocks noGrp="1"/>
          </p:cNvSpPr>
          <p:nvPr>
            <p:ph type="title"/>
          </p:nvPr>
        </p:nvSpPr>
        <p:spPr>
          <a:xfrm>
            <a:off x="539750" y="527050"/>
            <a:ext cx="8064500" cy="677862"/>
          </a:xfrm>
        </p:spPr>
        <p:txBody>
          <a:bodyPr/>
          <a:lstStyle/>
          <a:p>
            <a:pPr algn="ctr"/>
            <a:r>
              <a:rPr lang="en-GB" dirty="0"/>
              <a:t>Time for a new kind of support: </a:t>
            </a:r>
            <a:br>
              <a:rPr lang="en-GB" dirty="0"/>
            </a:br>
            <a:r>
              <a:rPr lang="en-GB" dirty="0"/>
              <a:t>Cisco Solution Support</a:t>
            </a:r>
            <a:endParaRPr lang="en-US" dirty="0"/>
          </a:p>
        </p:txBody>
      </p:sp>
      <p:grpSp>
        <p:nvGrpSpPr>
          <p:cNvPr id="139" name="Group 138">
            <a:extLst>
              <a:ext uri="{FF2B5EF4-FFF2-40B4-BE49-F238E27FC236}">
                <a16:creationId xmlns:a16="http://schemas.microsoft.com/office/drawing/2014/main" id="{54449CFA-E4FE-4588-BF41-C1E6B2834F6A}"/>
              </a:ext>
            </a:extLst>
          </p:cNvPr>
          <p:cNvGrpSpPr/>
          <p:nvPr/>
        </p:nvGrpSpPr>
        <p:grpSpPr>
          <a:xfrm>
            <a:off x="2670861" y="4656326"/>
            <a:ext cx="3807022" cy="140020"/>
            <a:chOff x="2658063" y="4757738"/>
            <a:chExt cx="3807022" cy="140020"/>
          </a:xfrm>
        </p:grpSpPr>
        <p:sp>
          <p:nvSpPr>
            <p:cNvPr id="140" name="TextBox 139">
              <a:extLst>
                <a:ext uri="{FF2B5EF4-FFF2-40B4-BE49-F238E27FC236}">
                  <a16:creationId xmlns:a16="http://schemas.microsoft.com/office/drawing/2014/main" id="{6C9D677A-B2A6-4B61-B087-9FE9C4FDF21F}"/>
                </a:ext>
              </a:extLst>
            </p:cNvPr>
            <p:cNvSpPr txBox="1"/>
            <p:nvPr/>
          </p:nvSpPr>
          <p:spPr>
            <a:xfrm>
              <a:off x="2658063" y="4757738"/>
              <a:ext cx="3807022" cy="140020"/>
            </a:xfrm>
            <a:prstGeom prst="rect">
              <a:avLst/>
            </a:prstGeom>
            <a:noFill/>
          </p:spPr>
          <p:txBody>
            <a:bodyPr wrap="square" lIns="0" tIns="0" rIns="0" bIns="0" rtlCol="0" anchor="ctr" anchorCtr="0">
              <a:noAutofit/>
            </a:bodyPr>
            <a:lstStyle/>
            <a:p>
              <a:pPr marL="7938" marR="0" lvl="1" indent="0" algn="ctr" defTabSz="457200" rtl="0" eaLnBrk="1" fontAlgn="base" latinLnBrk="0" hangingPunct="1">
                <a:lnSpc>
                  <a:spcPct val="85000"/>
                </a:lnSpc>
                <a:spcBef>
                  <a:spcPct val="0"/>
                </a:spcBef>
                <a:spcAft>
                  <a:spcPct val="0"/>
                </a:spcAft>
                <a:buClrTx/>
                <a:buSzTx/>
                <a:buFont typeface="Arial"/>
                <a:buNone/>
                <a:tabLst/>
                <a:defRPr/>
              </a:pPr>
              <a:r>
                <a:rPr kumimoji="0" lang="en-US" sz="900" b="1" i="0" u="none" strike="noStrike" kern="1200" cap="none" spc="0" normalizeH="0" baseline="0" noProof="0" dirty="0">
                  <a:ln>
                    <a:noFill/>
                  </a:ln>
                  <a:solidFill>
                    <a:schemeClr val="bg2"/>
                  </a:solidFill>
                  <a:effectLst/>
                  <a:highlight>
                    <a:srgbClr val="FFFFFF"/>
                  </a:highlight>
                  <a:uLnTx/>
                  <a:uFillTx/>
                  <a:latin typeface="CiscoSansTT" panose="020B0503020201020303" pitchFamily="34" charset="0"/>
                  <a:ea typeface="ＭＳ Ｐゴシック" charset="0"/>
                  <a:cs typeface="CiscoSansTT" panose="020B0503020201020303" pitchFamily="34" charset="0"/>
                  <a:sym typeface="Arial"/>
                </a:rPr>
                <a:t>Cisco and Alliance Partner product support team coordination </a:t>
              </a:r>
            </a:p>
          </p:txBody>
        </p:sp>
        <p:sp>
          <p:nvSpPr>
            <p:cNvPr id="141" name="Oval 140">
              <a:extLst>
                <a:ext uri="{FF2B5EF4-FFF2-40B4-BE49-F238E27FC236}">
                  <a16:creationId xmlns:a16="http://schemas.microsoft.com/office/drawing/2014/main" id="{75A99FEB-3B5D-424E-8601-3A6D24995117}"/>
                </a:ext>
              </a:extLst>
            </p:cNvPr>
            <p:cNvSpPr/>
            <p:nvPr/>
          </p:nvSpPr>
          <p:spPr>
            <a:xfrm>
              <a:off x="6332198" y="4797343"/>
              <a:ext cx="60810" cy="6081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42" name="Oval 141">
              <a:extLst>
                <a:ext uri="{FF2B5EF4-FFF2-40B4-BE49-F238E27FC236}">
                  <a16:creationId xmlns:a16="http://schemas.microsoft.com/office/drawing/2014/main" id="{E00A5C0B-9644-41C6-A5E1-0BFCAE34B8EB}"/>
                </a:ext>
              </a:extLst>
            </p:cNvPr>
            <p:cNvSpPr/>
            <p:nvPr/>
          </p:nvSpPr>
          <p:spPr>
            <a:xfrm>
              <a:off x="2730140" y="4797343"/>
              <a:ext cx="60810" cy="6081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grpSp>
      <p:grpSp>
        <p:nvGrpSpPr>
          <p:cNvPr id="6" name="Group 5">
            <a:extLst>
              <a:ext uri="{FF2B5EF4-FFF2-40B4-BE49-F238E27FC236}">
                <a16:creationId xmlns:a16="http://schemas.microsoft.com/office/drawing/2014/main" id="{BC94A4A3-9344-44BF-B506-9F22AE41EC61}"/>
              </a:ext>
            </a:extLst>
          </p:cNvPr>
          <p:cNvGrpSpPr/>
          <p:nvPr/>
        </p:nvGrpSpPr>
        <p:grpSpPr>
          <a:xfrm>
            <a:off x="2992583" y="2636179"/>
            <a:ext cx="3158834" cy="1675008"/>
            <a:chOff x="2992583" y="2519139"/>
            <a:chExt cx="3158834" cy="1675008"/>
          </a:xfrm>
        </p:grpSpPr>
        <p:sp>
          <p:nvSpPr>
            <p:cNvPr id="188" name="TextBox 187">
              <a:extLst>
                <a:ext uri="{FF2B5EF4-FFF2-40B4-BE49-F238E27FC236}">
                  <a16:creationId xmlns:a16="http://schemas.microsoft.com/office/drawing/2014/main" id="{FD6A768F-9E56-466C-8B63-872217691734}"/>
                </a:ext>
              </a:extLst>
            </p:cNvPr>
            <p:cNvSpPr txBox="1"/>
            <p:nvPr/>
          </p:nvSpPr>
          <p:spPr>
            <a:xfrm>
              <a:off x="4077000" y="3888037"/>
              <a:ext cx="990000" cy="252000"/>
            </a:xfrm>
            <a:prstGeom prst="rect">
              <a:avLst/>
            </a:prstGeom>
            <a:noFill/>
            <a:ln w="9525">
              <a:noFill/>
              <a:prstDash val="solid"/>
            </a:ln>
          </p:spPr>
          <p:txBody>
            <a:bodyPr wrap="none" lIns="0" tIns="0" rIns="0" bIns="0" rtlCol="0">
              <a:no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cs typeface="CiscoSansTT" panose="020B0503020201020303" pitchFamily="34" charset="0"/>
                  <a:sym typeface="Arial"/>
                </a:rPr>
                <a:t>Interoperability</a:t>
              </a:r>
              <a:b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cs typeface="CiscoSansTT" panose="020B0503020201020303" pitchFamily="34" charset="0"/>
                  <a:sym typeface="Arial"/>
                </a:rPr>
              </a:b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cs typeface="CiscoSansTT" panose="020B0503020201020303" pitchFamily="34" charset="0"/>
                  <a:sym typeface="Arial"/>
                </a:rPr>
                <a:t>expertise</a:t>
              </a:r>
            </a:p>
          </p:txBody>
        </p:sp>
        <p:grpSp>
          <p:nvGrpSpPr>
            <p:cNvPr id="3" name="Group 2">
              <a:extLst>
                <a:ext uri="{FF2B5EF4-FFF2-40B4-BE49-F238E27FC236}">
                  <a16:creationId xmlns:a16="http://schemas.microsoft.com/office/drawing/2014/main" id="{751ACBE0-2352-4195-B537-73434BE5AE6B}"/>
                </a:ext>
              </a:extLst>
            </p:cNvPr>
            <p:cNvGrpSpPr/>
            <p:nvPr/>
          </p:nvGrpSpPr>
          <p:grpSpPr>
            <a:xfrm>
              <a:off x="2992583" y="2519139"/>
              <a:ext cx="3158834" cy="1675008"/>
              <a:chOff x="2992583" y="2519139"/>
              <a:chExt cx="3158834" cy="1675008"/>
            </a:xfrm>
          </p:grpSpPr>
          <p:cxnSp>
            <p:nvCxnSpPr>
              <p:cNvPr id="165" name="Straight Connector 164">
                <a:extLst>
                  <a:ext uri="{FF2B5EF4-FFF2-40B4-BE49-F238E27FC236}">
                    <a16:creationId xmlns:a16="http://schemas.microsoft.com/office/drawing/2014/main" id="{540CF909-AD10-4AF8-BFCC-3FFD60DD4DE9}"/>
                  </a:ext>
                </a:extLst>
              </p:cNvPr>
              <p:cNvCxnSpPr>
                <a:cxnSpLocks/>
              </p:cNvCxnSpPr>
              <p:nvPr/>
            </p:nvCxnSpPr>
            <p:spPr>
              <a:xfrm>
                <a:off x="4015695" y="3093882"/>
                <a:ext cx="1118756" cy="0"/>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3930C93-6BA5-4291-9E7D-28C3E185F044}"/>
                  </a:ext>
                </a:extLst>
              </p:cNvPr>
              <p:cNvCxnSpPr>
                <a:cxnSpLocks/>
              </p:cNvCxnSpPr>
              <p:nvPr/>
            </p:nvCxnSpPr>
            <p:spPr>
              <a:xfrm flipH="1">
                <a:off x="3730188" y="4188116"/>
                <a:ext cx="1678961" cy="0"/>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80284FA-871D-40C2-823E-A24CC6B48A0D}"/>
                  </a:ext>
                </a:extLst>
              </p:cNvPr>
              <p:cNvCxnSpPr>
                <a:cxnSpLocks/>
              </p:cNvCxnSpPr>
              <p:nvPr/>
            </p:nvCxnSpPr>
            <p:spPr>
              <a:xfrm flipH="1" flipV="1">
                <a:off x="5139049" y="3096404"/>
                <a:ext cx="934092" cy="299935"/>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CCF2C9B-8FF8-474D-9A97-717C03B134BE}"/>
                  </a:ext>
                </a:extLst>
              </p:cNvPr>
              <p:cNvCxnSpPr>
                <a:cxnSpLocks/>
              </p:cNvCxnSpPr>
              <p:nvPr/>
            </p:nvCxnSpPr>
            <p:spPr>
              <a:xfrm flipH="1">
                <a:off x="6070221" y="2519139"/>
                <a:ext cx="81196" cy="875210"/>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1E108C2-1F00-4FDE-BF70-F9AF9D3B9E79}"/>
                  </a:ext>
                </a:extLst>
              </p:cNvPr>
              <p:cNvCxnSpPr>
                <a:cxnSpLocks/>
              </p:cNvCxnSpPr>
              <p:nvPr/>
            </p:nvCxnSpPr>
            <p:spPr>
              <a:xfrm flipH="1" flipV="1">
                <a:off x="5144464" y="3094438"/>
                <a:ext cx="269348" cy="1095436"/>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E5D6C60-EC86-4B4A-9589-48074CA3A3C1}"/>
                  </a:ext>
                </a:extLst>
              </p:cNvPr>
              <p:cNvCxnSpPr>
                <a:cxnSpLocks/>
              </p:cNvCxnSpPr>
              <p:nvPr/>
            </p:nvCxnSpPr>
            <p:spPr>
              <a:xfrm flipV="1">
                <a:off x="5421606" y="3398304"/>
                <a:ext cx="656321" cy="795843"/>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CA89F06F-7F65-43E8-838B-1224485F684E}"/>
                  </a:ext>
                </a:extLst>
              </p:cNvPr>
              <p:cNvCxnSpPr>
                <a:cxnSpLocks/>
              </p:cNvCxnSpPr>
              <p:nvPr/>
            </p:nvCxnSpPr>
            <p:spPr>
              <a:xfrm flipH="1">
                <a:off x="5141545" y="2527051"/>
                <a:ext cx="1005711" cy="570118"/>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3B61CA79-6BBF-43CF-8746-6FBD9F46AC83}"/>
                  </a:ext>
                </a:extLst>
              </p:cNvPr>
              <p:cNvCxnSpPr>
                <a:cxnSpLocks/>
              </p:cNvCxnSpPr>
              <p:nvPr/>
            </p:nvCxnSpPr>
            <p:spPr>
              <a:xfrm flipV="1">
                <a:off x="3070859" y="3096404"/>
                <a:ext cx="934092" cy="299935"/>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9C77A963-60B6-4C57-9EF2-1EF84B0CCA3A}"/>
                  </a:ext>
                </a:extLst>
              </p:cNvPr>
              <p:cNvCxnSpPr>
                <a:cxnSpLocks/>
              </p:cNvCxnSpPr>
              <p:nvPr/>
            </p:nvCxnSpPr>
            <p:spPr>
              <a:xfrm>
                <a:off x="2992583" y="2519139"/>
                <a:ext cx="81196" cy="875210"/>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5732AB4-AE73-4913-9659-D1D9C6DF61B9}"/>
                  </a:ext>
                </a:extLst>
              </p:cNvPr>
              <p:cNvCxnSpPr>
                <a:cxnSpLocks/>
              </p:cNvCxnSpPr>
              <p:nvPr/>
            </p:nvCxnSpPr>
            <p:spPr>
              <a:xfrm flipV="1">
                <a:off x="3730188" y="3094438"/>
                <a:ext cx="269348" cy="1095436"/>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A62CBAEC-B38A-4603-A332-384E963EE96B}"/>
                  </a:ext>
                </a:extLst>
              </p:cNvPr>
              <p:cNvCxnSpPr>
                <a:cxnSpLocks/>
              </p:cNvCxnSpPr>
              <p:nvPr/>
            </p:nvCxnSpPr>
            <p:spPr>
              <a:xfrm flipH="1" flipV="1">
                <a:off x="3066073" y="3398304"/>
                <a:ext cx="656321" cy="795843"/>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68B37762-7A1E-4DEC-9696-9A43835E677F}"/>
                  </a:ext>
                </a:extLst>
              </p:cNvPr>
              <p:cNvCxnSpPr>
                <a:cxnSpLocks/>
              </p:cNvCxnSpPr>
              <p:nvPr/>
            </p:nvCxnSpPr>
            <p:spPr>
              <a:xfrm>
                <a:off x="2996744" y="2527051"/>
                <a:ext cx="1005711" cy="570118"/>
              </a:xfrm>
              <a:prstGeom prst="line">
                <a:avLst/>
              </a:prstGeom>
              <a:ln w="952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0D3E8534-4777-4E2F-ADF5-F9185D2D49C1}"/>
              </a:ext>
            </a:extLst>
          </p:cNvPr>
          <p:cNvGrpSpPr/>
          <p:nvPr/>
        </p:nvGrpSpPr>
        <p:grpSpPr>
          <a:xfrm>
            <a:off x="2689046" y="2343762"/>
            <a:ext cx="3765909" cy="2265095"/>
            <a:chOff x="2689046" y="2226722"/>
            <a:chExt cx="3765909" cy="2265095"/>
          </a:xfrm>
        </p:grpSpPr>
        <p:grpSp>
          <p:nvGrpSpPr>
            <p:cNvPr id="318" name="Group 317">
              <a:extLst>
                <a:ext uri="{FF2B5EF4-FFF2-40B4-BE49-F238E27FC236}">
                  <a16:creationId xmlns:a16="http://schemas.microsoft.com/office/drawing/2014/main" id="{5D1CED5A-C402-4309-BD78-7942BE25F949}"/>
                </a:ext>
              </a:extLst>
            </p:cNvPr>
            <p:cNvGrpSpPr/>
            <p:nvPr/>
          </p:nvGrpSpPr>
          <p:grpSpPr>
            <a:xfrm>
              <a:off x="3426322" y="3897457"/>
              <a:ext cx="594360" cy="594360"/>
              <a:chOff x="3426322" y="3897457"/>
              <a:chExt cx="594360" cy="594360"/>
            </a:xfrm>
          </p:grpSpPr>
          <p:grpSp>
            <p:nvGrpSpPr>
              <p:cNvPr id="23" name="Group 22">
                <a:extLst>
                  <a:ext uri="{FF2B5EF4-FFF2-40B4-BE49-F238E27FC236}">
                    <a16:creationId xmlns:a16="http://schemas.microsoft.com/office/drawing/2014/main" id="{67CB51C3-9D00-4224-BEF1-0D87B1F60FB4}"/>
                  </a:ext>
                </a:extLst>
              </p:cNvPr>
              <p:cNvGrpSpPr/>
              <p:nvPr/>
            </p:nvGrpSpPr>
            <p:grpSpPr>
              <a:xfrm>
                <a:off x="3426322" y="3897457"/>
                <a:ext cx="594360" cy="594360"/>
                <a:chOff x="3426322" y="3897457"/>
                <a:chExt cx="594360" cy="594360"/>
              </a:xfrm>
            </p:grpSpPr>
            <p:sp>
              <p:nvSpPr>
                <p:cNvPr id="214" name="Donut 497">
                  <a:extLst>
                    <a:ext uri="{FF2B5EF4-FFF2-40B4-BE49-F238E27FC236}">
                      <a16:creationId xmlns:a16="http://schemas.microsoft.com/office/drawing/2014/main" id="{633B7284-0042-7347-A762-D16121130E37}"/>
                    </a:ext>
                  </a:extLst>
                </p:cNvPr>
                <p:cNvSpPr/>
                <p:nvPr/>
              </p:nvSpPr>
              <p:spPr>
                <a:xfrm>
                  <a:off x="3426322" y="3897457"/>
                  <a:ext cx="594360" cy="5943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216" name="Graphic 215">
                  <a:extLst>
                    <a:ext uri="{FF2B5EF4-FFF2-40B4-BE49-F238E27FC236}">
                      <a16:creationId xmlns:a16="http://schemas.microsoft.com/office/drawing/2014/main" id="{650EFC9B-5368-C041-9329-DCA115F1827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40622" y="4011757"/>
                  <a:ext cx="365760" cy="365760"/>
                </a:xfrm>
                <a:prstGeom prst="rect">
                  <a:avLst/>
                </a:prstGeom>
              </p:spPr>
            </p:pic>
          </p:grpSp>
          <p:grpSp>
            <p:nvGrpSpPr>
              <p:cNvPr id="314" name="Group 313">
                <a:extLst>
                  <a:ext uri="{FF2B5EF4-FFF2-40B4-BE49-F238E27FC236}">
                    <a16:creationId xmlns:a16="http://schemas.microsoft.com/office/drawing/2014/main" id="{1D558BD9-4AD5-46E1-B81C-3F3DDEADD069}"/>
                  </a:ext>
                </a:extLst>
              </p:cNvPr>
              <p:cNvGrpSpPr/>
              <p:nvPr/>
            </p:nvGrpSpPr>
            <p:grpSpPr>
              <a:xfrm>
                <a:off x="3499888" y="3971023"/>
                <a:ext cx="447228" cy="471602"/>
                <a:chOff x="3499888" y="3971023"/>
                <a:chExt cx="447228" cy="471602"/>
              </a:xfrm>
            </p:grpSpPr>
            <p:sp>
              <p:nvSpPr>
                <p:cNvPr id="312" name="TextBox 311">
                  <a:extLst>
                    <a:ext uri="{FF2B5EF4-FFF2-40B4-BE49-F238E27FC236}">
                      <a16:creationId xmlns:a16="http://schemas.microsoft.com/office/drawing/2014/main" id="{C49C0F24-D5BB-4188-AC8C-2F04F8512417}"/>
                    </a:ext>
                  </a:extLst>
                </p:cNvPr>
                <p:cNvSpPr txBox="1"/>
                <p:nvPr/>
              </p:nvSpPr>
              <p:spPr>
                <a:xfrm>
                  <a:off x="3499888" y="3971023"/>
                  <a:ext cx="447228" cy="447228"/>
                </a:xfrm>
                <a:prstGeom prst="rect">
                  <a:avLst/>
                </a:prstGeom>
                <a:noFill/>
              </p:spPr>
              <p:txBody>
                <a:bodyPr wrap="none" rtlCol="0">
                  <a:prstTxWarp prst="textCircle">
                    <a:avLst>
                      <a:gd name="adj" fmla="val 13276749"/>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600" cap="none" spc="30" normalizeH="0" noProof="0" dirty="0">
                      <a:ln>
                        <a:noFill/>
                      </a:ln>
                      <a:solidFill>
                        <a:srgbClr val="464848"/>
                      </a:solidFill>
                      <a:effectLst/>
                      <a:uLnTx/>
                      <a:uFillTx/>
                      <a:latin typeface="CiscoSansTT Light" panose="020B0503020201020303" pitchFamily="34" charset="0"/>
                      <a:cs typeface="CiscoSansTT Light" panose="020B0503020201020303" pitchFamily="34" charset="0"/>
                      <a:sym typeface="Arial"/>
                    </a:rPr>
                    <a:t>Alliance</a:t>
                  </a:r>
                </a:p>
              </p:txBody>
            </p:sp>
            <p:sp>
              <p:nvSpPr>
                <p:cNvPr id="313" name="TextBox 312">
                  <a:extLst>
                    <a:ext uri="{FF2B5EF4-FFF2-40B4-BE49-F238E27FC236}">
                      <a16:creationId xmlns:a16="http://schemas.microsoft.com/office/drawing/2014/main" id="{E3965EE2-137E-4BFD-A6F7-E4F7D7A33470}"/>
                    </a:ext>
                  </a:extLst>
                </p:cNvPr>
                <p:cNvSpPr txBox="1"/>
                <p:nvPr/>
              </p:nvSpPr>
              <p:spPr>
                <a:xfrm>
                  <a:off x="3499888" y="3995397"/>
                  <a:ext cx="447228" cy="447228"/>
                </a:xfrm>
                <a:prstGeom prst="rect">
                  <a:avLst/>
                </a:prstGeom>
                <a:noFill/>
              </p:spPr>
              <p:txBody>
                <a:bodyPr wrap="none" rtlCol="0">
                  <a:prstTxWarp prst="textArchDown">
                    <a:avLst/>
                  </a:prstTxWarp>
                  <a:spAutoFit/>
                </a:bodyPr>
                <a:lstStyle/>
                <a:p>
                  <a:pPr marL="7938" marR="0" lvl="1" indent="0" algn="ctr" defTabSz="457200" rtl="0" eaLnBrk="1" fontAlgn="base" latinLnBrk="0" hangingPunct="1">
                    <a:lnSpc>
                      <a:spcPct val="100000"/>
                    </a:lnSpc>
                    <a:spcBef>
                      <a:spcPct val="0"/>
                    </a:spcBef>
                    <a:spcAft>
                      <a:spcPct val="0"/>
                    </a:spcAft>
                    <a:buClrTx/>
                    <a:buSzTx/>
                    <a:buFontTx/>
                    <a:buNone/>
                    <a:tabLst/>
                    <a:defRPr/>
                  </a:pPr>
                  <a:r>
                    <a:rPr kumimoji="0" lang="en-US" sz="750" b="1" i="0" u="none" strike="noStrike" kern="600" cap="none" spc="30" normalizeH="0" noProof="0" dirty="0">
                      <a:ln>
                        <a:noFill/>
                      </a:ln>
                      <a:solidFill>
                        <a:srgbClr val="464848"/>
                      </a:solidFill>
                      <a:effectLst/>
                      <a:uLnTx/>
                      <a:uFillTx/>
                      <a:latin typeface="CiscoSansTT Light" panose="020B0503020201020303" pitchFamily="34" charset="0"/>
                      <a:cs typeface="CiscoSansTT Light" panose="020B0503020201020303" pitchFamily="34" charset="0"/>
                      <a:sym typeface="Arial"/>
                    </a:rPr>
                    <a:t>Partner</a:t>
                  </a:r>
                </a:p>
              </p:txBody>
            </p:sp>
          </p:grpSp>
        </p:grpSp>
        <p:grpSp>
          <p:nvGrpSpPr>
            <p:cNvPr id="319" name="Group 318">
              <a:extLst>
                <a:ext uri="{FF2B5EF4-FFF2-40B4-BE49-F238E27FC236}">
                  <a16:creationId xmlns:a16="http://schemas.microsoft.com/office/drawing/2014/main" id="{1109A7C7-960F-45D3-9ACC-AB6C3FB86979}"/>
                </a:ext>
              </a:extLst>
            </p:cNvPr>
            <p:cNvGrpSpPr/>
            <p:nvPr/>
          </p:nvGrpSpPr>
          <p:grpSpPr>
            <a:xfrm>
              <a:off x="5118326" y="3897457"/>
              <a:ext cx="594360" cy="594360"/>
              <a:chOff x="5118326" y="3897457"/>
              <a:chExt cx="594360" cy="594360"/>
            </a:xfrm>
          </p:grpSpPr>
          <p:grpSp>
            <p:nvGrpSpPr>
              <p:cNvPr id="10" name="Group 9">
                <a:extLst>
                  <a:ext uri="{FF2B5EF4-FFF2-40B4-BE49-F238E27FC236}">
                    <a16:creationId xmlns:a16="http://schemas.microsoft.com/office/drawing/2014/main" id="{6C430444-0DA7-4121-BADB-923D2FFE41D9}"/>
                  </a:ext>
                </a:extLst>
              </p:cNvPr>
              <p:cNvGrpSpPr/>
              <p:nvPr/>
            </p:nvGrpSpPr>
            <p:grpSpPr>
              <a:xfrm>
                <a:off x="5118326" y="3897457"/>
                <a:ext cx="594360" cy="594360"/>
                <a:chOff x="5118326" y="3876184"/>
                <a:chExt cx="594360" cy="594360"/>
              </a:xfrm>
            </p:grpSpPr>
            <p:sp>
              <p:nvSpPr>
                <p:cNvPr id="219" name="Donut 497">
                  <a:extLst>
                    <a:ext uri="{FF2B5EF4-FFF2-40B4-BE49-F238E27FC236}">
                      <a16:creationId xmlns:a16="http://schemas.microsoft.com/office/drawing/2014/main" id="{2D3A0F8F-DA4F-C74E-B469-FC1D735A5948}"/>
                    </a:ext>
                  </a:extLst>
                </p:cNvPr>
                <p:cNvSpPr/>
                <p:nvPr/>
              </p:nvSpPr>
              <p:spPr>
                <a:xfrm>
                  <a:off x="5118326" y="3876184"/>
                  <a:ext cx="594360" cy="59436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220" name="Graphic 219">
                  <a:extLst>
                    <a:ext uri="{FF2B5EF4-FFF2-40B4-BE49-F238E27FC236}">
                      <a16:creationId xmlns:a16="http://schemas.microsoft.com/office/drawing/2014/main" id="{3E473D59-790F-FD47-86E7-82CF96004A2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2626" y="3990484"/>
                  <a:ext cx="365760" cy="365760"/>
                </a:xfrm>
                <a:prstGeom prst="rect">
                  <a:avLst/>
                </a:prstGeom>
              </p:spPr>
            </p:pic>
          </p:grpSp>
          <p:grpSp>
            <p:nvGrpSpPr>
              <p:cNvPr id="315" name="Group 314">
                <a:extLst>
                  <a:ext uri="{FF2B5EF4-FFF2-40B4-BE49-F238E27FC236}">
                    <a16:creationId xmlns:a16="http://schemas.microsoft.com/office/drawing/2014/main" id="{20A197E8-F6C4-4B74-A9F5-47C3F39EA8FF}"/>
                  </a:ext>
                </a:extLst>
              </p:cNvPr>
              <p:cNvGrpSpPr/>
              <p:nvPr/>
            </p:nvGrpSpPr>
            <p:grpSpPr>
              <a:xfrm>
                <a:off x="5191892" y="3971023"/>
                <a:ext cx="447228" cy="471602"/>
                <a:chOff x="3499888" y="3971023"/>
                <a:chExt cx="447228" cy="471602"/>
              </a:xfrm>
            </p:grpSpPr>
            <p:sp>
              <p:nvSpPr>
                <p:cNvPr id="316" name="TextBox 315">
                  <a:extLst>
                    <a:ext uri="{FF2B5EF4-FFF2-40B4-BE49-F238E27FC236}">
                      <a16:creationId xmlns:a16="http://schemas.microsoft.com/office/drawing/2014/main" id="{3907FE1F-45D6-4E78-9421-1D1F57BFA31B}"/>
                    </a:ext>
                  </a:extLst>
                </p:cNvPr>
                <p:cNvSpPr txBox="1"/>
                <p:nvPr/>
              </p:nvSpPr>
              <p:spPr>
                <a:xfrm>
                  <a:off x="3499888" y="3971023"/>
                  <a:ext cx="447228" cy="447228"/>
                </a:xfrm>
                <a:prstGeom prst="rect">
                  <a:avLst/>
                </a:prstGeom>
                <a:noFill/>
              </p:spPr>
              <p:txBody>
                <a:bodyPr wrap="none" rtlCol="0">
                  <a:prstTxWarp prst="textCircle">
                    <a:avLst>
                      <a:gd name="adj" fmla="val 13345897"/>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600" cap="none" spc="30" normalizeH="0" noProof="0" dirty="0">
                      <a:ln>
                        <a:noFill/>
                      </a:ln>
                      <a:solidFill>
                        <a:srgbClr val="464848"/>
                      </a:solidFill>
                      <a:effectLst/>
                      <a:uLnTx/>
                      <a:uFillTx/>
                      <a:latin typeface="CiscoSansTT Light" panose="020B0503020201020303" pitchFamily="34" charset="0"/>
                      <a:cs typeface="CiscoSansTT Light" panose="020B0503020201020303" pitchFamily="34" charset="0"/>
                      <a:sym typeface="Arial"/>
                    </a:rPr>
                    <a:t>Alliance</a:t>
                  </a:r>
                </a:p>
              </p:txBody>
            </p:sp>
            <p:sp>
              <p:nvSpPr>
                <p:cNvPr id="317" name="TextBox 316">
                  <a:extLst>
                    <a:ext uri="{FF2B5EF4-FFF2-40B4-BE49-F238E27FC236}">
                      <a16:creationId xmlns:a16="http://schemas.microsoft.com/office/drawing/2014/main" id="{A3358161-FBEF-4E21-90C5-3BC598CB66DE}"/>
                    </a:ext>
                  </a:extLst>
                </p:cNvPr>
                <p:cNvSpPr txBox="1"/>
                <p:nvPr/>
              </p:nvSpPr>
              <p:spPr>
                <a:xfrm>
                  <a:off x="3499888" y="3995397"/>
                  <a:ext cx="447228" cy="447228"/>
                </a:xfrm>
                <a:prstGeom prst="rect">
                  <a:avLst/>
                </a:prstGeom>
                <a:noFill/>
              </p:spPr>
              <p:txBody>
                <a:bodyPr wrap="none" rtlCol="0">
                  <a:prstTxWarp prst="textArchDown">
                    <a:avLst/>
                  </a:prstTxWarp>
                  <a:spAutoFit/>
                </a:bodyPr>
                <a:lstStyle/>
                <a:p>
                  <a:pPr marL="7938" marR="0" lvl="1" indent="0" algn="ctr" defTabSz="457200" rtl="0" eaLnBrk="1" fontAlgn="base" latinLnBrk="0" hangingPunct="1">
                    <a:lnSpc>
                      <a:spcPct val="100000"/>
                    </a:lnSpc>
                    <a:spcBef>
                      <a:spcPct val="0"/>
                    </a:spcBef>
                    <a:spcAft>
                      <a:spcPct val="0"/>
                    </a:spcAft>
                    <a:buClrTx/>
                    <a:buSzTx/>
                    <a:buFontTx/>
                    <a:buNone/>
                    <a:tabLst/>
                    <a:defRPr/>
                  </a:pPr>
                  <a:r>
                    <a:rPr kumimoji="0" lang="en-US" sz="750" b="1" i="0" u="none" strike="noStrike" kern="600" cap="none" spc="30" normalizeH="0" noProof="0" dirty="0">
                      <a:ln>
                        <a:noFill/>
                      </a:ln>
                      <a:solidFill>
                        <a:srgbClr val="464848"/>
                      </a:solidFill>
                      <a:effectLst/>
                      <a:uLnTx/>
                      <a:uFillTx/>
                      <a:latin typeface="CiscoSansTT Light" panose="020B0503020201020303" pitchFamily="34" charset="0"/>
                      <a:cs typeface="CiscoSansTT Light" panose="020B0503020201020303" pitchFamily="34" charset="0"/>
                      <a:sym typeface="Arial"/>
                    </a:rPr>
                    <a:t>Partner</a:t>
                  </a:r>
                </a:p>
              </p:txBody>
            </p:sp>
          </p:grpSp>
        </p:grpSp>
        <p:grpSp>
          <p:nvGrpSpPr>
            <p:cNvPr id="320" name="Group 319">
              <a:extLst>
                <a:ext uri="{FF2B5EF4-FFF2-40B4-BE49-F238E27FC236}">
                  <a16:creationId xmlns:a16="http://schemas.microsoft.com/office/drawing/2014/main" id="{ECA31230-6DC8-421F-A5AB-7B3E56E110CC}"/>
                </a:ext>
              </a:extLst>
            </p:cNvPr>
            <p:cNvGrpSpPr/>
            <p:nvPr/>
          </p:nvGrpSpPr>
          <p:grpSpPr>
            <a:xfrm>
              <a:off x="2689046" y="2226722"/>
              <a:ext cx="594360" cy="594360"/>
              <a:chOff x="2689046" y="2226722"/>
              <a:chExt cx="594360" cy="594360"/>
            </a:xfrm>
          </p:grpSpPr>
          <p:grpSp>
            <p:nvGrpSpPr>
              <p:cNvPr id="321" name="Group 320">
                <a:extLst>
                  <a:ext uri="{FF2B5EF4-FFF2-40B4-BE49-F238E27FC236}">
                    <a16:creationId xmlns:a16="http://schemas.microsoft.com/office/drawing/2014/main" id="{FAB67C31-91BC-4AA7-8AEF-A83DCC8DC02F}"/>
                  </a:ext>
                </a:extLst>
              </p:cNvPr>
              <p:cNvGrpSpPr/>
              <p:nvPr/>
            </p:nvGrpSpPr>
            <p:grpSpPr>
              <a:xfrm>
                <a:off x="2689046" y="2226722"/>
                <a:ext cx="594360" cy="594360"/>
                <a:chOff x="2640942" y="2265362"/>
                <a:chExt cx="594360" cy="594360"/>
              </a:xfrm>
            </p:grpSpPr>
            <p:sp>
              <p:nvSpPr>
                <p:cNvPr id="323" name="Donut 497">
                  <a:extLst>
                    <a:ext uri="{FF2B5EF4-FFF2-40B4-BE49-F238E27FC236}">
                      <a16:creationId xmlns:a16="http://schemas.microsoft.com/office/drawing/2014/main" id="{C521A1AE-807B-4DE5-9B51-99EAFF72461F}"/>
                    </a:ext>
                  </a:extLst>
                </p:cNvPr>
                <p:cNvSpPr/>
                <p:nvPr/>
              </p:nvSpPr>
              <p:spPr>
                <a:xfrm>
                  <a:off x="2640942" y="2265362"/>
                  <a:ext cx="594360" cy="5943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grpSp>
              <p:nvGrpSpPr>
                <p:cNvPr id="324" name="Group 323">
                  <a:extLst>
                    <a:ext uri="{FF2B5EF4-FFF2-40B4-BE49-F238E27FC236}">
                      <a16:creationId xmlns:a16="http://schemas.microsoft.com/office/drawing/2014/main" id="{7E1B149D-7027-414C-BFD9-5C351671521A}"/>
                    </a:ext>
                  </a:extLst>
                </p:cNvPr>
                <p:cNvGrpSpPr/>
                <p:nvPr/>
              </p:nvGrpSpPr>
              <p:grpSpPr>
                <a:xfrm>
                  <a:off x="2755242" y="2379662"/>
                  <a:ext cx="365760" cy="365760"/>
                  <a:chOff x="2757636" y="2778643"/>
                  <a:chExt cx="263437" cy="263437"/>
                </a:xfrm>
              </p:grpSpPr>
              <p:sp>
                <p:nvSpPr>
                  <p:cNvPr id="325" name="Oval 324">
                    <a:extLst>
                      <a:ext uri="{FF2B5EF4-FFF2-40B4-BE49-F238E27FC236}">
                        <a16:creationId xmlns:a16="http://schemas.microsoft.com/office/drawing/2014/main" id="{2087884F-C118-4FFB-973C-2B4E3E5E2EB3}"/>
                      </a:ext>
                    </a:extLst>
                  </p:cNvPr>
                  <p:cNvSpPr/>
                  <p:nvPr/>
                </p:nvSpPr>
                <p:spPr>
                  <a:xfrm>
                    <a:off x="2757636" y="2778643"/>
                    <a:ext cx="263437" cy="263437"/>
                  </a:xfrm>
                  <a:prstGeom prst="ellipse">
                    <a:avLst/>
                  </a:prstGeom>
                  <a:solidFill>
                    <a:schemeClr val="bg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00" dirty="0">
                      <a:solidFill>
                        <a:srgbClr val="0D274D"/>
                      </a:solidFill>
                      <a:latin typeface="CiscoSansTT ExtraLight"/>
                    </a:endParaRPr>
                  </a:p>
                </p:txBody>
              </p:sp>
              <p:sp>
                <p:nvSpPr>
                  <p:cNvPr id="326" name="Freeform 201">
                    <a:extLst>
                      <a:ext uri="{FF2B5EF4-FFF2-40B4-BE49-F238E27FC236}">
                        <a16:creationId xmlns:a16="http://schemas.microsoft.com/office/drawing/2014/main" id="{912D9D61-9E77-48CA-AB18-40E94E973322}"/>
                      </a:ext>
                    </a:extLst>
                  </p:cNvPr>
                  <p:cNvSpPr>
                    <a:spLocks/>
                  </p:cNvSpPr>
                  <p:nvPr/>
                </p:nvSpPr>
                <p:spPr bwMode="auto">
                  <a:xfrm>
                    <a:off x="2844009" y="2810549"/>
                    <a:ext cx="90691" cy="212056"/>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327" name="Line 214">
                    <a:extLst>
                      <a:ext uri="{FF2B5EF4-FFF2-40B4-BE49-F238E27FC236}">
                        <a16:creationId xmlns:a16="http://schemas.microsoft.com/office/drawing/2014/main" id="{6D6ACE60-A98D-4C7C-BCCD-C993DA782F8B}"/>
                      </a:ext>
                    </a:extLst>
                  </p:cNvPr>
                  <p:cNvSpPr>
                    <a:spLocks noChangeShapeType="1"/>
                  </p:cNvSpPr>
                  <p:nvPr/>
                </p:nvSpPr>
                <p:spPr bwMode="auto">
                  <a:xfrm>
                    <a:off x="2866984" y="2868916"/>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328" name="Line 215">
                    <a:extLst>
                      <a:ext uri="{FF2B5EF4-FFF2-40B4-BE49-F238E27FC236}">
                        <a16:creationId xmlns:a16="http://schemas.microsoft.com/office/drawing/2014/main" id="{305F3715-8FB5-4E31-BC0E-47CDB04E1488}"/>
                      </a:ext>
                    </a:extLst>
                  </p:cNvPr>
                  <p:cNvSpPr>
                    <a:spLocks noChangeShapeType="1"/>
                  </p:cNvSpPr>
                  <p:nvPr/>
                </p:nvSpPr>
                <p:spPr bwMode="auto">
                  <a:xfrm>
                    <a:off x="2866984" y="2894036"/>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329" name="Line 216">
                    <a:extLst>
                      <a:ext uri="{FF2B5EF4-FFF2-40B4-BE49-F238E27FC236}">
                        <a16:creationId xmlns:a16="http://schemas.microsoft.com/office/drawing/2014/main" id="{8D3CF0B8-F59E-41B7-B7E7-F0E1E2EE4F48}"/>
                      </a:ext>
                    </a:extLst>
                  </p:cNvPr>
                  <p:cNvSpPr>
                    <a:spLocks noChangeShapeType="1"/>
                  </p:cNvSpPr>
                  <p:nvPr/>
                </p:nvSpPr>
                <p:spPr bwMode="auto">
                  <a:xfrm>
                    <a:off x="2866984" y="2920325"/>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330" name="Line 217">
                    <a:extLst>
                      <a:ext uri="{FF2B5EF4-FFF2-40B4-BE49-F238E27FC236}">
                        <a16:creationId xmlns:a16="http://schemas.microsoft.com/office/drawing/2014/main" id="{89E31894-78E1-4CE8-A32A-AD65F7483343}"/>
                      </a:ext>
                    </a:extLst>
                  </p:cNvPr>
                  <p:cNvSpPr>
                    <a:spLocks noChangeShapeType="1"/>
                  </p:cNvSpPr>
                  <p:nvPr/>
                </p:nvSpPr>
                <p:spPr bwMode="auto">
                  <a:xfrm>
                    <a:off x="2866984" y="2946028"/>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331" name="Line 218">
                    <a:extLst>
                      <a:ext uri="{FF2B5EF4-FFF2-40B4-BE49-F238E27FC236}">
                        <a16:creationId xmlns:a16="http://schemas.microsoft.com/office/drawing/2014/main" id="{0295F001-3B33-4F2B-B8E8-8F20C6A22392}"/>
                      </a:ext>
                    </a:extLst>
                  </p:cNvPr>
                  <p:cNvSpPr>
                    <a:spLocks noChangeShapeType="1"/>
                  </p:cNvSpPr>
                  <p:nvPr/>
                </p:nvSpPr>
                <p:spPr bwMode="auto">
                  <a:xfrm>
                    <a:off x="2866984" y="2971731"/>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grpSp>
          </p:grpSp>
          <p:sp>
            <p:nvSpPr>
              <p:cNvPr id="322" name="TextBox 321">
                <a:extLst>
                  <a:ext uri="{FF2B5EF4-FFF2-40B4-BE49-F238E27FC236}">
                    <a16:creationId xmlns:a16="http://schemas.microsoft.com/office/drawing/2014/main" id="{9B1F4FDE-BC70-443D-A2C8-634DF000A05E}"/>
                  </a:ext>
                </a:extLst>
              </p:cNvPr>
              <p:cNvSpPr txBox="1"/>
              <p:nvPr/>
            </p:nvSpPr>
            <p:spPr>
              <a:xfrm>
                <a:off x="2762612" y="2300288"/>
                <a:ext cx="447228" cy="447228"/>
              </a:xfrm>
              <a:prstGeom prst="rect">
                <a:avLst/>
              </a:prstGeom>
              <a:noFill/>
            </p:spPr>
            <p:txBody>
              <a:bodyPr wrap="none" rtlCol="0">
                <a:prstTxWarp prst="textCircle">
                  <a:avLst>
                    <a:gd name="adj" fmla="val 13992276"/>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nvGrpSpPr>
            <p:cNvPr id="347" name="Group 346">
              <a:extLst>
                <a:ext uri="{FF2B5EF4-FFF2-40B4-BE49-F238E27FC236}">
                  <a16:creationId xmlns:a16="http://schemas.microsoft.com/office/drawing/2014/main" id="{A32376FD-8350-4CB8-BC51-BBDCFFD24A74}"/>
                </a:ext>
              </a:extLst>
            </p:cNvPr>
            <p:cNvGrpSpPr/>
            <p:nvPr/>
          </p:nvGrpSpPr>
          <p:grpSpPr>
            <a:xfrm>
              <a:off x="5860595" y="2226722"/>
              <a:ext cx="594360" cy="594360"/>
              <a:chOff x="5860595" y="2226722"/>
              <a:chExt cx="594360" cy="594360"/>
            </a:xfrm>
          </p:grpSpPr>
          <p:grpSp>
            <p:nvGrpSpPr>
              <p:cNvPr id="348" name="Group 347">
                <a:extLst>
                  <a:ext uri="{FF2B5EF4-FFF2-40B4-BE49-F238E27FC236}">
                    <a16:creationId xmlns:a16="http://schemas.microsoft.com/office/drawing/2014/main" id="{463C83CE-E214-42D4-9D77-F66FB60F0B28}"/>
                  </a:ext>
                </a:extLst>
              </p:cNvPr>
              <p:cNvGrpSpPr/>
              <p:nvPr/>
            </p:nvGrpSpPr>
            <p:grpSpPr>
              <a:xfrm>
                <a:off x="5860595" y="2226722"/>
                <a:ext cx="594360" cy="594360"/>
                <a:chOff x="5812491" y="2226722"/>
                <a:chExt cx="594360" cy="594360"/>
              </a:xfrm>
            </p:grpSpPr>
            <p:sp>
              <p:nvSpPr>
                <p:cNvPr id="350" name="Donut 497">
                  <a:extLst>
                    <a:ext uri="{FF2B5EF4-FFF2-40B4-BE49-F238E27FC236}">
                      <a16:creationId xmlns:a16="http://schemas.microsoft.com/office/drawing/2014/main" id="{80CD8E30-D0D2-450C-9463-5721871448DB}"/>
                    </a:ext>
                  </a:extLst>
                </p:cNvPr>
                <p:cNvSpPr/>
                <p:nvPr/>
              </p:nvSpPr>
              <p:spPr>
                <a:xfrm>
                  <a:off x="5812491" y="2226722"/>
                  <a:ext cx="594360" cy="5943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351" name="Picture 350">
                  <a:extLst>
                    <a:ext uri="{FF2B5EF4-FFF2-40B4-BE49-F238E27FC236}">
                      <a16:creationId xmlns:a16="http://schemas.microsoft.com/office/drawing/2014/main" id="{AEBE5CD8-FE41-4AA4-93C5-2C7192DE2B18}"/>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5926071" y="2340302"/>
                  <a:ext cx="367200" cy="367200"/>
                </a:xfrm>
                <a:prstGeom prst="rect">
                  <a:avLst/>
                </a:prstGeom>
              </p:spPr>
            </p:pic>
          </p:grpSp>
          <p:sp>
            <p:nvSpPr>
              <p:cNvPr id="349" name="TextBox 348">
                <a:extLst>
                  <a:ext uri="{FF2B5EF4-FFF2-40B4-BE49-F238E27FC236}">
                    <a16:creationId xmlns:a16="http://schemas.microsoft.com/office/drawing/2014/main" id="{7454720C-83F2-485E-BA16-CB39FF8B193D}"/>
                  </a:ext>
                </a:extLst>
              </p:cNvPr>
              <p:cNvSpPr txBox="1"/>
              <p:nvPr/>
            </p:nvSpPr>
            <p:spPr>
              <a:xfrm>
                <a:off x="5934161" y="2300288"/>
                <a:ext cx="447228" cy="447228"/>
              </a:xfrm>
              <a:prstGeom prst="rect">
                <a:avLst/>
              </a:prstGeom>
              <a:noFill/>
            </p:spPr>
            <p:txBody>
              <a:bodyPr wrap="none" rtlCol="0">
                <a:prstTxWarp prst="textCircle">
                  <a:avLst>
                    <a:gd name="adj" fmla="val 1411395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nvGrpSpPr>
            <p:cNvPr id="332" name="Group 331">
              <a:extLst>
                <a:ext uri="{FF2B5EF4-FFF2-40B4-BE49-F238E27FC236}">
                  <a16:creationId xmlns:a16="http://schemas.microsoft.com/office/drawing/2014/main" id="{F955A4C2-7B82-43D4-B101-B08DD3CD2397}"/>
                </a:ext>
              </a:extLst>
            </p:cNvPr>
            <p:cNvGrpSpPr/>
            <p:nvPr/>
          </p:nvGrpSpPr>
          <p:grpSpPr>
            <a:xfrm>
              <a:off x="2770241" y="3101965"/>
              <a:ext cx="594360" cy="594360"/>
              <a:chOff x="2770241" y="3101965"/>
              <a:chExt cx="594360" cy="594360"/>
            </a:xfrm>
          </p:grpSpPr>
          <p:grpSp>
            <p:nvGrpSpPr>
              <p:cNvPr id="333" name="Group 332">
                <a:extLst>
                  <a:ext uri="{FF2B5EF4-FFF2-40B4-BE49-F238E27FC236}">
                    <a16:creationId xmlns:a16="http://schemas.microsoft.com/office/drawing/2014/main" id="{A36D5E2D-C950-440B-B91C-482B1FEF4565}"/>
                  </a:ext>
                </a:extLst>
              </p:cNvPr>
              <p:cNvGrpSpPr/>
              <p:nvPr/>
            </p:nvGrpSpPr>
            <p:grpSpPr>
              <a:xfrm>
                <a:off x="2770241" y="3101965"/>
                <a:ext cx="594360" cy="594360"/>
                <a:chOff x="2717441" y="3101965"/>
                <a:chExt cx="594360" cy="594360"/>
              </a:xfrm>
            </p:grpSpPr>
            <p:sp>
              <p:nvSpPr>
                <p:cNvPr id="335" name="Donut 497">
                  <a:extLst>
                    <a:ext uri="{FF2B5EF4-FFF2-40B4-BE49-F238E27FC236}">
                      <a16:creationId xmlns:a16="http://schemas.microsoft.com/office/drawing/2014/main" id="{618EFAAF-DAB5-4F01-BAEE-A970183019A8}"/>
                    </a:ext>
                  </a:extLst>
                </p:cNvPr>
                <p:cNvSpPr/>
                <p:nvPr/>
              </p:nvSpPr>
              <p:spPr>
                <a:xfrm>
                  <a:off x="2717441" y="3101965"/>
                  <a:ext cx="594360" cy="5943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336" name="Graphic 335">
                  <a:extLst>
                    <a:ext uri="{FF2B5EF4-FFF2-40B4-BE49-F238E27FC236}">
                      <a16:creationId xmlns:a16="http://schemas.microsoft.com/office/drawing/2014/main" id="{F703ABDA-8B17-4523-A587-AEC1DBF6CBD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31741" y="3216265"/>
                  <a:ext cx="365760" cy="365760"/>
                </a:xfrm>
                <a:prstGeom prst="rect">
                  <a:avLst/>
                </a:prstGeom>
              </p:spPr>
            </p:pic>
          </p:grpSp>
          <p:sp>
            <p:nvSpPr>
              <p:cNvPr id="334" name="TextBox 333">
                <a:extLst>
                  <a:ext uri="{FF2B5EF4-FFF2-40B4-BE49-F238E27FC236}">
                    <a16:creationId xmlns:a16="http://schemas.microsoft.com/office/drawing/2014/main" id="{DAA306D2-5026-4422-8245-CA14BD48BE34}"/>
                  </a:ext>
                </a:extLst>
              </p:cNvPr>
              <p:cNvSpPr txBox="1"/>
              <p:nvPr/>
            </p:nvSpPr>
            <p:spPr>
              <a:xfrm>
                <a:off x="2843807" y="3175531"/>
                <a:ext cx="447228" cy="447228"/>
              </a:xfrm>
              <a:prstGeom prst="rect">
                <a:avLst/>
              </a:prstGeom>
              <a:noFill/>
            </p:spPr>
            <p:txBody>
              <a:bodyPr wrap="none" rtlCol="0">
                <a:prstTxWarp prst="textCircle">
                  <a:avLst>
                    <a:gd name="adj" fmla="val 14021312"/>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nvGrpSpPr>
            <p:cNvPr id="337" name="Group 336">
              <a:extLst>
                <a:ext uri="{FF2B5EF4-FFF2-40B4-BE49-F238E27FC236}">
                  <a16:creationId xmlns:a16="http://schemas.microsoft.com/office/drawing/2014/main" id="{315A80B9-D80D-4413-A561-167754063FC1}"/>
                </a:ext>
              </a:extLst>
            </p:cNvPr>
            <p:cNvGrpSpPr/>
            <p:nvPr/>
          </p:nvGrpSpPr>
          <p:grpSpPr>
            <a:xfrm>
              <a:off x="3706011" y="2804752"/>
              <a:ext cx="594360" cy="594360"/>
              <a:chOff x="3706011" y="2804752"/>
              <a:chExt cx="594360" cy="594360"/>
            </a:xfrm>
          </p:grpSpPr>
          <p:grpSp>
            <p:nvGrpSpPr>
              <p:cNvPr id="338" name="Group 337">
                <a:extLst>
                  <a:ext uri="{FF2B5EF4-FFF2-40B4-BE49-F238E27FC236}">
                    <a16:creationId xmlns:a16="http://schemas.microsoft.com/office/drawing/2014/main" id="{FFCA19AC-373F-4936-987E-F0E9EDF9297E}"/>
                  </a:ext>
                </a:extLst>
              </p:cNvPr>
              <p:cNvGrpSpPr/>
              <p:nvPr/>
            </p:nvGrpSpPr>
            <p:grpSpPr>
              <a:xfrm>
                <a:off x="3706011" y="2804752"/>
                <a:ext cx="594360" cy="594360"/>
                <a:chOff x="3653150" y="2804812"/>
                <a:chExt cx="594360" cy="594360"/>
              </a:xfrm>
            </p:grpSpPr>
            <p:sp>
              <p:nvSpPr>
                <p:cNvPr id="340" name="Donut 497">
                  <a:extLst>
                    <a:ext uri="{FF2B5EF4-FFF2-40B4-BE49-F238E27FC236}">
                      <a16:creationId xmlns:a16="http://schemas.microsoft.com/office/drawing/2014/main" id="{E5EB53EA-A2F2-40E8-A87A-B96968410D38}"/>
                    </a:ext>
                  </a:extLst>
                </p:cNvPr>
                <p:cNvSpPr/>
                <p:nvPr/>
              </p:nvSpPr>
              <p:spPr>
                <a:xfrm>
                  <a:off x="3653150" y="2804812"/>
                  <a:ext cx="594360" cy="5943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341" name="Graphic 340">
                  <a:extLst>
                    <a:ext uri="{FF2B5EF4-FFF2-40B4-BE49-F238E27FC236}">
                      <a16:creationId xmlns:a16="http://schemas.microsoft.com/office/drawing/2014/main" id="{2D8BEFDD-CB61-4A53-A33C-D2B69701297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67450" y="2919112"/>
                  <a:ext cx="365760" cy="365760"/>
                </a:xfrm>
                <a:prstGeom prst="rect">
                  <a:avLst/>
                </a:prstGeom>
              </p:spPr>
            </p:pic>
          </p:grpSp>
          <p:sp>
            <p:nvSpPr>
              <p:cNvPr id="339" name="TextBox 338">
                <a:extLst>
                  <a:ext uri="{FF2B5EF4-FFF2-40B4-BE49-F238E27FC236}">
                    <a16:creationId xmlns:a16="http://schemas.microsoft.com/office/drawing/2014/main" id="{2847F56C-95A4-4A4E-8EEA-B614DE9F027F}"/>
                  </a:ext>
                </a:extLst>
              </p:cNvPr>
              <p:cNvSpPr txBox="1"/>
              <p:nvPr/>
            </p:nvSpPr>
            <p:spPr>
              <a:xfrm>
                <a:off x="3779577" y="2878318"/>
                <a:ext cx="447228" cy="447228"/>
              </a:xfrm>
              <a:prstGeom prst="rect">
                <a:avLst/>
              </a:prstGeom>
              <a:noFill/>
            </p:spPr>
            <p:txBody>
              <a:bodyPr wrap="none" rtlCol="0">
                <a:prstTxWarp prst="textCircle">
                  <a:avLst>
                    <a:gd name="adj" fmla="val 14021710"/>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nvGrpSpPr>
            <p:cNvPr id="342" name="Group 341">
              <a:extLst>
                <a:ext uri="{FF2B5EF4-FFF2-40B4-BE49-F238E27FC236}">
                  <a16:creationId xmlns:a16="http://schemas.microsoft.com/office/drawing/2014/main" id="{E4082211-4580-4CED-A28A-7CA318C78A17}"/>
                </a:ext>
              </a:extLst>
            </p:cNvPr>
            <p:cNvGrpSpPr/>
            <p:nvPr/>
          </p:nvGrpSpPr>
          <p:grpSpPr>
            <a:xfrm>
              <a:off x="4843629" y="2804752"/>
              <a:ext cx="594360" cy="594360"/>
              <a:chOff x="4843629" y="2804752"/>
              <a:chExt cx="594360" cy="594360"/>
            </a:xfrm>
          </p:grpSpPr>
          <p:grpSp>
            <p:nvGrpSpPr>
              <p:cNvPr id="343" name="Group 342">
                <a:extLst>
                  <a:ext uri="{FF2B5EF4-FFF2-40B4-BE49-F238E27FC236}">
                    <a16:creationId xmlns:a16="http://schemas.microsoft.com/office/drawing/2014/main" id="{32A366CF-3EDB-4DEC-B5B7-4325C2DDC068}"/>
                  </a:ext>
                </a:extLst>
              </p:cNvPr>
              <p:cNvGrpSpPr/>
              <p:nvPr/>
            </p:nvGrpSpPr>
            <p:grpSpPr>
              <a:xfrm>
                <a:off x="4843629" y="2804752"/>
                <a:ext cx="594360" cy="594360"/>
                <a:chOff x="4790768" y="2804692"/>
                <a:chExt cx="594360" cy="594360"/>
              </a:xfrm>
            </p:grpSpPr>
            <p:sp>
              <p:nvSpPr>
                <p:cNvPr id="345" name="Donut 497">
                  <a:extLst>
                    <a:ext uri="{FF2B5EF4-FFF2-40B4-BE49-F238E27FC236}">
                      <a16:creationId xmlns:a16="http://schemas.microsoft.com/office/drawing/2014/main" id="{61C746C1-8A01-4171-A955-DF6565A47DA3}"/>
                    </a:ext>
                  </a:extLst>
                </p:cNvPr>
                <p:cNvSpPr/>
                <p:nvPr/>
              </p:nvSpPr>
              <p:spPr>
                <a:xfrm>
                  <a:off x="4790768" y="2804692"/>
                  <a:ext cx="594360" cy="5943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346" name="Graphic 345">
                  <a:extLst>
                    <a:ext uri="{FF2B5EF4-FFF2-40B4-BE49-F238E27FC236}">
                      <a16:creationId xmlns:a16="http://schemas.microsoft.com/office/drawing/2014/main" id="{C06E9B5E-BED0-47A1-A5A4-C07B8CD7698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905068" y="2918992"/>
                  <a:ext cx="365760" cy="365760"/>
                </a:xfrm>
                <a:prstGeom prst="rect">
                  <a:avLst/>
                </a:prstGeom>
              </p:spPr>
            </p:pic>
          </p:grpSp>
          <p:sp>
            <p:nvSpPr>
              <p:cNvPr id="344" name="TextBox 343">
                <a:extLst>
                  <a:ext uri="{FF2B5EF4-FFF2-40B4-BE49-F238E27FC236}">
                    <a16:creationId xmlns:a16="http://schemas.microsoft.com/office/drawing/2014/main" id="{B086ED8F-53FA-4B25-9471-198279DD2069}"/>
                  </a:ext>
                </a:extLst>
              </p:cNvPr>
              <p:cNvSpPr txBox="1"/>
              <p:nvPr/>
            </p:nvSpPr>
            <p:spPr>
              <a:xfrm>
                <a:off x="4917195" y="2878318"/>
                <a:ext cx="447228" cy="447228"/>
              </a:xfrm>
              <a:prstGeom prst="rect">
                <a:avLst/>
              </a:prstGeom>
              <a:noFill/>
            </p:spPr>
            <p:txBody>
              <a:bodyPr wrap="none" rtlCol="0">
                <a:prstTxWarp prst="textCircle">
                  <a:avLst>
                    <a:gd name="adj" fmla="val 14032776"/>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nvGrpSpPr>
            <p:cNvPr id="352" name="Group 351">
              <a:extLst>
                <a:ext uri="{FF2B5EF4-FFF2-40B4-BE49-F238E27FC236}">
                  <a16:creationId xmlns:a16="http://schemas.microsoft.com/office/drawing/2014/main" id="{5CF194ED-06D5-49B2-BB8A-10041D44F60C}"/>
                </a:ext>
              </a:extLst>
            </p:cNvPr>
            <p:cNvGrpSpPr/>
            <p:nvPr/>
          </p:nvGrpSpPr>
          <p:grpSpPr>
            <a:xfrm>
              <a:off x="5779399" y="3101965"/>
              <a:ext cx="594360" cy="594360"/>
              <a:chOff x="5779399" y="3101965"/>
              <a:chExt cx="594360" cy="594360"/>
            </a:xfrm>
          </p:grpSpPr>
          <p:grpSp>
            <p:nvGrpSpPr>
              <p:cNvPr id="353" name="Group 352">
                <a:extLst>
                  <a:ext uri="{FF2B5EF4-FFF2-40B4-BE49-F238E27FC236}">
                    <a16:creationId xmlns:a16="http://schemas.microsoft.com/office/drawing/2014/main" id="{3E15AA01-2F87-4BFF-827D-94E435892BEE}"/>
                  </a:ext>
                </a:extLst>
              </p:cNvPr>
              <p:cNvGrpSpPr/>
              <p:nvPr/>
            </p:nvGrpSpPr>
            <p:grpSpPr>
              <a:xfrm>
                <a:off x="5779399" y="3101965"/>
                <a:ext cx="594360" cy="594360"/>
                <a:chOff x="5726599" y="3101965"/>
                <a:chExt cx="594360" cy="594360"/>
              </a:xfrm>
            </p:grpSpPr>
            <p:sp>
              <p:nvSpPr>
                <p:cNvPr id="355" name="Donut 497">
                  <a:extLst>
                    <a:ext uri="{FF2B5EF4-FFF2-40B4-BE49-F238E27FC236}">
                      <a16:creationId xmlns:a16="http://schemas.microsoft.com/office/drawing/2014/main" id="{8AE44562-FC74-46F9-BB2D-6BDE654F8073}"/>
                    </a:ext>
                  </a:extLst>
                </p:cNvPr>
                <p:cNvSpPr/>
                <p:nvPr/>
              </p:nvSpPr>
              <p:spPr>
                <a:xfrm>
                  <a:off x="5726599" y="3101965"/>
                  <a:ext cx="594360" cy="59436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356" name="Graphic 355">
                  <a:extLst>
                    <a:ext uri="{FF2B5EF4-FFF2-40B4-BE49-F238E27FC236}">
                      <a16:creationId xmlns:a16="http://schemas.microsoft.com/office/drawing/2014/main" id="{B757920F-B6FE-47A0-AAA6-9AE1A5FEDF1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840899" y="3216265"/>
                  <a:ext cx="365760" cy="365760"/>
                </a:xfrm>
                <a:prstGeom prst="rect">
                  <a:avLst/>
                </a:prstGeom>
              </p:spPr>
            </p:pic>
          </p:grpSp>
          <p:sp>
            <p:nvSpPr>
              <p:cNvPr id="354" name="TextBox 353">
                <a:extLst>
                  <a:ext uri="{FF2B5EF4-FFF2-40B4-BE49-F238E27FC236}">
                    <a16:creationId xmlns:a16="http://schemas.microsoft.com/office/drawing/2014/main" id="{9F73A108-FD82-4272-9EBA-3C9E8543B817}"/>
                  </a:ext>
                </a:extLst>
              </p:cNvPr>
              <p:cNvSpPr txBox="1"/>
              <p:nvPr/>
            </p:nvSpPr>
            <p:spPr>
              <a:xfrm>
                <a:off x="5852965" y="3175531"/>
                <a:ext cx="447228" cy="447228"/>
              </a:xfrm>
              <a:prstGeom prst="rect">
                <a:avLst/>
              </a:prstGeom>
              <a:noFill/>
            </p:spPr>
            <p:txBody>
              <a:bodyPr wrap="none" rtlCol="0">
                <a:prstTxWarp prst="textCircle">
                  <a:avLst>
                    <a:gd name="adj" fmla="val 1404576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grpSp>
        <p:nvGrpSpPr>
          <p:cNvPr id="5" name="Group 4">
            <a:extLst>
              <a:ext uri="{FF2B5EF4-FFF2-40B4-BE49-F238E27FC236}">
                <a16:creationId xmlns:a16="http://schemas.microsoft.com/office/drawing/2014/main" id="{12550D03-9130-4DF5-A202-1F87DEE0E578}"/>
              </a:ext>
            </a:extLst>
          </p:cNvPr>
          <p:cNvGrpSpPr/>
          <p:nvPr/>
        </p:nvGrpSpPr>
        <p:grpSpPr>
          <a:xfrm>
            <a:off x="3000781" y="2896750"/>
            <a:ext cx="3142438" cy="1440806"/>
            <a:chOff x="3000781" y="2779710"/>
            <a:chExt cx="3142438" cy="1440806"/>
          </a:xfrm>
        </p:grpSpPr>
        <p:sp>
          <p:nvSpPr>
            <p:cNvPr id="166" name="Oval 165">
              <a:extLst>
                <a:ext uri="{FF2B5EF4-FFF2-40B4-BE49-F238E27FC236}">
                  <a16:creationId xmlns:a16="http://schemas.microsoft.com/office/drawing/2014/main" id="{E64C9785-D4FC-4771-98D8-0027C3E67345}"/>
                </a:ext>
              </a:extLst>
            </p:cNvPr>
            <p:cNvSpPr/>
            <p:nvPr/>
          </p:nvSpPr>
          <p:spPr>
            <a:xfrm>
              <a:off x="4542673" y="3061482"/>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70" name="Oval 169">
              <a:extLst>
                <a:ext uri="{FF2B5EF4-FFF2-40B4-BE49-F238E27FC236}">
                  <a16:creationId xmlns:a16="http://schemas.microsoft.com/office/drawing/2014/main" id="{40F7AE23-6F79-48A2-A328-92EFE67D2C6D}"/>
                </a:ext>
              </a:extLst>
            </p:cNvPr>
            <p:cNvSpPr/>
            <p:nvPr/>
          </p:nvSpPr>
          <p:spPr>
            <a:xfrm>
              <a:off x="4537268" y="4155716"/>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83" name="Oval 182">
              <a:extLst>
                <a:ext uri="{FF2B5EF4-FFF2-40B4-BE49-F238E27FC236}">
                  <a16:creationId xmlns:a16="http://schemas.microsoft.com/office/drawing/2014/main" id="{FEF4F4F8-A8EC-46D0-B7B1-071890F256C2}"/>
                </a:ext>
              </a:extLst>
            </p:cNvPr>
            <p:cNvSpPr/>
            <p:nvPr/>
          </p:nvSpPr>
          <p:spPr>
            <a:xfrm flipH="1">
              <a:off x="5246738" y="3609756"/>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61" name="Oval 160">
              <a:extLst>
                <a:ext uri="{FF2B5EF4-FFF2-40B4-BE49-F238E27FC236}">
                  <a16:creationId xmlns:a16="http://schemas.microsoft.com/office/drawing/2014/main" id="{849A1B88-3022-4DB1-90CD-3CCBC6295FA2}"/>
                </a:ext>
              </a:extLst>
            </p:cNvPr>
            <p:cNvSpPr/>
            <p:nvPr/>
          </p:nvSpPr>
          <p:spPr>
            <a:xfrm>
              <a:off x="3832462" y="3609756"/>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82" name="Oval 181">
              <a:extLst>
                <a:ext uri="{FF2B5EF4-FFF2-40B4-BE49-F238E27FC236}">
                  <a16:creationId xmlns:a16="http://schemas.microsoft.com/office/drawing/2014/main" id="{C53415A0-A71D-4CB1-A778-0720F4F732D7}"/>
                </a:ext>
              </a:extLst>
            </p:cNvPr>
            <p:cNvSpPr/>
            <p:nvPr/>
          </p:nvSpPr>
          <p:spPr>
            <a:xfrm flipH="1">
              <a:off x="5612000" y="2779710"/>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62" name="Oval 161">
              <a:extLst>
                <a:ext uri="{FF2B5EF4-FFF2-40B4-BE49-F238E27FC236}">
                  <a16:creationId xmlns:a16="http://schemas.microsoft.com/office/drawing/2014/main" id="{BD165C9B-75F0-4BBA-9CCB-4D84129942F6}"/>
                </a:ext>
              </a:extLst>
            </p:cNvPr>
            <p:cNvSpPr/>
            <p:nvPr/>
          </p:nvSpPr>
          <p:spPr>
            <a:xfrm>
              <a:off x="3467199" y="2779710"/>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84" name="Oval 183">
              <a:extLst>
                <a:ext uri="{FF2B5EF4-FFF2-40B4-BE49-F238E27FC236}">
                  <a16:creationId xmlns:a16="http://schemas.microsoft.com/office/drawing/2014/main" id="{E0DBF76A-28A1-425C-B431-88D8845536E2}"/>
                </a:ext>
              </a:extLst>
            </p:cNvPr>
            <p:cNvSpPr/>
            <p:nvPr/>
          </p:nvSpPr>
          <p:spPr>
            <a:xfrm flipH="1">
              <a:off x="6078419" y="2924344"/>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63" name="Oval 162">
              <a:extLst>
                <a:ext uri="{FF2B5EF4-FFF2-40B4-BE49-F238E27FC236}">
                  <a16:creationId xmlns:a16="http://schemas.microsoft.com/office/drawing/2014/main" id="{BDFA6B7C-6E79-4BBF-88EA-1F0CC09CDD9A}"/>
                </a:ext>
              </a:extLst>
            </p:cNvPr>
            <p:cNvSpPr/>
            <p:nvPr/>
          </p:nvSpPr>
          <p:spPr>
            <a:xfrm>
              <a:off x="3000781" y="2924344"/>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80" name="Oval 179">
              <a:extLst>
                <a:ext uri="{FF2B5EF4-FFF2-40B4-BE49-F238E27FC236}">
                  <a16:creationId xmlns:a16="http://schemas.microsoft.com/office/drawing/2014/main" id="{B1B031E0-E5BD-4C3D-A0E8-D80A39AA5450}"/>
                </a:ext>
              </a:extLst>
            </p:cNvPr>
            <p:cNvSpPr/>
            <p:nvPr/>
          </p:nvSpPr>
          <p:spPr>
            <a:xfrm flipH="1">
              <a:off x="5573695" y="3213971"/>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64" name="Oval 163">
              <a:extLst>
                <a:ext uri="{FF2B5EF4-FFF2-40B4-BE49-F238E27FC236}">
                  <a16:creationId xmlns:a16="http://schemas.microsoft.com/office/drawing/2014/main" id="{865DC091-A277-43E3-A4D1-E11FD49A07FE}"/>
                </a:ext>
              </a:extLst>
            </p:cNvPr>
            <p:cNvSpPr/>
            <p:nvPr/>
          </p:nvSpPr>
          <p:spPr>
            <a:xfrm>
              <a:off x="3505505" y="3213971"/>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81" name="Oval 180">
              <a:extLst>
                <a:ext uri="{FF2B5EF4-FFF2-40B4-BE49-F238E27FC236}">
                  <a16:creationId xmlns:a16="http://schemas.microsoft.com/office/drawing/2014/main" id="{AA0C269F-0916-41E5-9C43-C5316F9948DE}"/>
                </a:ext>
              </a:extLst>
            </p:cNvPr>
            <p:cNvSpPr/>
            <p:nvPr/>
          </p:nvSpPr>
          <p:spPr>
            <a:xfrm flipH="1">
              <a:off x="5717366" y="3763825"/>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67" name="Oval 166">
              <a:extLst>
                <a:ext uri="{FF2B5EF4-FFF2-40B4-BE49-F238E27FC236}">
                  <a16:creationId xmlns:a16="http://schemas.microsoft.com/office/drawing/2014/main" id="{61AB713D-7651-4FBF-8EC7-CC9C3D682313}"/>
                </a:ext>
              </a:extLst>
            </p:cNvPr>
            <p:cNvSpPr/>
            <p:nvPr/>
          </p:nvSpPr>
          <p:spPr>
            <a:xfrm>
              <a:off x="3361833" y="3763825"/>
              <a:ext cx="64800" cy="64800"/>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grpSp>
      <p:grpSp>
        <p:nvGrpSpPr>
          <p:cNvPr id="448" name="Group 447">
            <a:extLst>
              <a:ext uri="{FF2B5EF4-FFF2-40B4-BE49-F238E27FC236}">
                <a16:creationId xmlns:a16="http://schemas.microsoft.com/office/drawing/2014/main" id="{E7AEC08D-CD9D-423C-ABC9-48BAB02ECA0B}"/>
              </a:ext>
            </a:extLst>
          </p:cNvPr>
          <p:cNvGrpSpPr/>
          <p:nvPr/>
        </p:nvGrpSpPr>
        <p:grpSpPr>
          <a:xfrm>
            <a:off x="2689046" y="2342175"/>
            <a:ext cx="3765909" cy="594360"/>
            <a:chOff x="2689046" y="2226722"/>
            <a:chExt cx="3765909" cy="594360"/>
          </a:xfrm>
        </p:grpSpPr>
        <p:grpSp>
          <p:nvGrpSpPr>
            <p:cNvPr id="449" name="Group 448">
              <a:extLst>
                <a:ext uri="{FF2B5EF4-FFF2-40B4-BE49-F238E27FC236}">
                  <a16:creationId xmlns:a16="http://schemas.microsoft.com/office/drawing/2014/main" id="{CCB33B55-646A-45B4-8CAB-CAE88EFC329D}"/>
                </a:ext>
              </a:extLst>
            </p:cNvPr>
            <p:cNvGrpSpPr/>
            <p:nvPr/>
          </p:nvGrpSpPr>
          <p:grpSpPr>
            <a:xfrm>
              <a:off x="3306650" y="2388750"/>
              <a:ext cx="2530700" cy="252000"/>
              <a:chOff x="3317266" y="2432545"/>
              <a:chExt cx="2530700" cy="252000"/>
            </a:xfrm>
          </p:grpSpPr>
          <p:sp>
            <p:nvSpPr>
              <p:cNvPr id="467" name="TextBox 466">
                <a:extLst>
                  <a:ext uri="{FF2B5EF4-FFF2-40B4-BE49-F238E27FC236}">
                    <a16:creationId xmlns:a16="http://schemas.microsoft.com/office/drawing/2014/main" id="{5B95FFCB-BD02-4984-8809-4CCFDA321A19}"/>
                  </a:ext>
                </a:extLst>
              </p:cNvPr>
              <p:cNvSpPr txBox="1"/>
              <p:nvPr/>
            </p:nvSpPr>
            <p:spPr>
              <a:xfrm>
                <a:off x="3317266" y="2432545"/>
                <a:ext cx="576000" cy="252000"/>
              </a:xfrm>
              <a:prstGeom prst="rect">
                <a:avLst/>
              </a:prstGeom>
              <a:noFill/>
            </p:spPr>
            <p:txBody>
              <a:bodyPr wrap="none" lIns="0" tIns="0" rIns="0" bIns="0" rtlCol="0">
                <a:noAutofit/>
              </a:bodyPr>
              <a:lstStyle/>
              <a:p>
                <a:pPr marL="0" marR="0" lvl="0" indent="0" algn="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cs typeface="CiscoSansTT" panose="020B0503020201020303" pitchFamily="34" charset="0"/>
                    <a:sym typeface="Arial"/>
                  </a:rPr>
                  <a:t>Hardware</a:t>
                </a:r>
              </a:p>
              <a:p>
                <a:pPr marL="0" marR="0" lvl="0" indent="0" algn="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cs typeface="CiscoSansTT" panose="020B0503020201020303" pitchFamily="34" charset="0"/>
                    <a:sym typeface="Arial"/>
                  </a:rPr>
                  <a:t>expertise</a:t>
                </a:r>
              </a:p>
            </p:txBody>
          </p:sp>
          <p:sp>
            <p:nvSpPr>
              <p:cNvPr id="468" name="TextBox 467">
                <a:extLst>
                  <a:ext uri="{FF2B5EF4-FFF2-40B4-BE49-F238E27FC236}">
                    <a16:creationId xmlns:a16="http://schemas.microsoft.com/office/drawing/2014/main" id="{760A436D-FD28-47C3-851B-55B8C8EB85DE}"/>
                  </a:ext>
                </a:extLst>
              </p:cNvPr>
              <p:cNvSpPr txBox="1"/>
              <p:nvPr/>
            </p:nvSpPr>
            <p:spPr>
              <a:xfrm>
                <a:off x="5271966" y="2432545"/>
                <a:ext cx="576000" cy="252000"/>
              </a:xfrm>
              <a:prstGeom prst="rect">
                <a:avLst/>
              </a:prstGeom>
              <a:noFill/>
            </p:spPr>
            <p:txBody>
              <a:bodyPr wrap="none" lIns="0" tIns="0" rIns="0" bIns="0" rtlCol="0">
                <a:noAutofit/>
              </a:bodyPr>
              <a:lstStyle/>
              <a:p>
                <a:pPr marL="0" marR="0" lvl="0" indent="0" defTabSz="914400" rtl="0" eaLnBrk="1" fontAlgn="auto" latinLnBrk="0" hangingPunct="1">
                  <a:lnSpc>
                    <a:spcPct val="8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cs typeface="CiscoSansTT" panose="020B0503020201020303" pitchFamily="34" charset="0"/>
                    <a:sym typeface="Arial"/>
                  </a:rPr>
                  <a:t>Software </a:t>
                </a:r>
              </a:p>
              <a:p>
                <a:pPr marL="0" marR="0" lvl="0" indent="0" defTabSz="914400" rtl="0" eaLnBrk="1" fontAlgn="auto" latinLnBrk="0" hangingPunct="1">
                  <a:lnSpc>
                    <a:spcPct val="8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cs typeface="CiscoSansTT" panose="020B0503020201020303" pitchFamily="34" charset="0"/>
                    <a:sym typeface="Arial"/>
                  </a:rPr>
                  <a:t>expertise</a:t>
                </a:r>
              </a:p>
            </p:txBody>
          </p:sp>
        </p:grpSp>
        <p:grpSp>
          <p:nvGrpSpPr>
            <p:cNvPr id="450" name="Group 449">
              <a:extLst>
                <a:ext uri="{FF2B5EF4-FFF2-40B4-BE49-F238E27FC236}">
                  <a16:creationId xmlns:a16="http://schemas.microsoft.com/office/drawing/2014/main" id="{1047E305-7A5E-4271-A70B-74EF953201E6}"/>
                </a:ext>
              </a:extLst>
            </p:cNvPr>
            <p:cNvGrpSpPr/>
            <p:nvPr/>
          </p:nvGrpSpPr>
          <p:grpSpPr>
            <a:xfrm>
              <a:off x="2689046" y="2226722"/>
              <a:ext cx="594360" cy="594360"/>
              <a:chOff x="2689046" y="2226722"/>
              <a:chExt cx="594360" cy="594360"/>
            </a:xfrm>
          </p:grpSpPr>
          <p:grpSp>
            <p:nvGrpSpPr>
              <p:cNvPr id="456" name="Group 455">
                <a:extLst>
                  <a:ext uri="{FF2B5EF4-FFF2-40B4-BE49-F238E27FC236}">
                    <a16:creationId xmlns:a16="http://schemas.microsoft.com/office/drawing/2014/main" id="{EABEFE2C-9D74-4A06-B2BB-E311252A30AB}"/>
                  </a:ext>
                </a:extLst>
              </p:cNvPr>
              <p:cNvGrpSpPr/>
              <p:nvPr/>
            </p:nvGrpSpPr>
            <p:grpSpPr>
              <a:xfrm>
                <a:off x="2689046" y="2226722"/>
                <a:ext cx="594360" cy="594360"/>
                <a:chOff x="2640942" y="2265362"/>
                <a:chExt cx="594360" cy="594360"/>
              </a:xfrm>
            </p:grpSpPr>
            <p:sp>
              <p:nvSpPr>
                <p:cNvPr id="458" name="Donut 497">
                  <a:extLst>
                    <a:ext uri="{FF2B5EF4-FFF2-40B4-BE49-F238E27FC236}">
                      <a16:creationId xmlns:a16="http://schemas.microsoft.com/office/drawing/2014/main" id="{E9941CFC-A7A9-4169-AAB9-24406D77C384}"/>
                    </a:ext>
                  </a:extLst>
                </p:cNvPr>
                <p:cNvSpPr/>
                <p:nvPr/>
              </p:nvSpPr>
              <p:spPr>
                <a:xfrm>
                  <a:off x="2640942" y="2265362"/>
                  <a:ext cx="594360" cy="5943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grpSp>
              <p:nvGrpSpPr>
                <p:cNvPr id="459" name="Group 458">
                  <a:extLst>
                    <a:ext uri="{FF2B5EF4-FFF2-40B4-BE49-F238E27FC236}">
                      <a16:creationId xmlns:a16="http://schemas.microsoft.com/office/drawing/2014/main" id="{21C1409D-00FD-4CD7-AB40-D6F427EDF9F7}"/>
                    </a:ext>
                  </a:extLst>
                </p:cNvPr>
                <p:cNvGrpSpPr/>
                <p:nvPr/>
              </p:nvGrpSpPr>
              <p:grpSpPr>
                <a:xfrm>
                  <a:off x="2755242" y="2379662"/>
                  <a:ext cx="365760" cy="365760"/>
                  <a:chOff x="2757636" y="2778643"/>
                  <a:chExt cx="263437" cy="263437"/>
                </a:xfrm>
              </p:grpSpPr>
              <p:sp>
                <p:nvSpPr>
                  <p:cNvPr id="460" name="Oval 459">
                    <a:extLst>
                      <a:ext uri="{FF2B5EF4-FFF2-40B4-BE49-F238E27FC236}">
                        <a16:creationId xmlns:a16="http://schemas.microsoft.com/office/drawing/2014/main" id="{9BEA4DCE-D029-41FF-9DB5-B77F4D38A3EB}"/>
                      </a:ext>
                    </a:extLst>
                  </p:cNvPr>
                  <p:cNvSpPr/>
                  <p:nvPr/>
                </p:nvSpPr>
                <p:spPr>
                  <a:xfrm>
                    <a:off x="2757636" y="2778643"/>
                    <a:ext cx="263437" cy="263437"/>
                  </a:xfrm>
                  <a:prstGeom prst="ellipse">
                    <a:avLst/>
                  </a:prstGeom>
                  <a:solidFill>
                    <a:schemeClr val="bg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00" dirty="0">
                      <a:solidFill>
                        <a:srgbClr val="0D274D"/>
                      </a:solidFill>
                      <a:latin typeface="CiscoSansTT ExtraLight"/>
                    </a:endParaRPr>
                  </a:p>
                </p:txBody>
              </p:sp>
              <p:sp>
                <p:nvSpPr>
                  <p:cNvPr id="461" name="Freeform 201">
                    <a:extLst>
                      <a:ext uri="{FF2B5EF4-FFF2-40B4-BE49-F238E27FC236}">
                        <a16:creationId xmlns:a16="http://schemas.microsoft.com/office/drawing/2014/main" id="{6A414B4D-AEE3-4069-97B5-3FE62B015C55}"/>
                      </a:ext>
                    </a:extLst>
                  </p:cNvPr>
                  <p:cNvSpPr>
                    <a:spLocks/>
                  </p:cNvSpPr>
                  <p:nvPr/>
                </p:nvSpPr>
                <p:spPr bwMode="auto">
                  <a:xfrm>
                    <a:off x="2844009" y="2810549"/>
                    <a:ext cx="90691" cy="212056"/>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462" name="Line 214">
                    <a:extLst>
                      <a:ext uri="{FF2B5EF4-FFF2-40B4-BE49-F238E27FC236}">
                        <a16:creationId xmlns:a16="http://schemas.microsoft.com/office/drawing/2014/main" id="{A059CB3B-9821-45C8-8DB8-38F1206A493C}"/>
                      </a:ext>
                    </a:extLst>
                  </p:cNvPr>
                  <p:cNvSpPr>
                    <a:spLocks noChangeShapeType="1"/>
                  </p:cNvSpPr>
                  <p:nvPr/>
                </p:nvSpPr>
                <p:spPr bwMode="auto">
                  <a:xfrm>
                    <a:off x="2866984" y="2868916"/>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463" name="Line 215">
                    <a:extLst>
                      <a:ext uri="{FF2B5EF4-FFF2-40B4-BE49-F238E27FC236}">
                        <a16:creationId xmlns:a16="http://schemas.microsoft.com/office/drawing/2014/main" id="{9CEABD19-0CAC-47E7-ADE4-9B29352D3F01}"/>
                      </a:ext>
                    </a:extLst>
                  </p:cNvPr>
                  <p:cNvSpPr>
                    <a:spLocks noChangeShapeType="1"/>
                  </p:cNvSpPr>
                  <p:nvPr/>
                </p:nvSpPr>
                <p:spPr bwMode="auto">
                  <a:xfrm>
                    <a:off x="2866984" y="2894036"/>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464" name="Line 216">
                    <a:extLst>
                      <a:ext uri="{FF2B5EF4-FFF2-40B4-BE49-F238E27FC236}">
                        <a16:creationId xmlns:a16="http://schemas.microsoft.com/office/drawing/2014/main" id="{02644E46-407B-4F30-AED2-6505BDBA91B0}"/>
                      </a:ext>
                    </a:extLst>
                  </p:cNvPr>
                  <p:cNvSpPr>
                    <a:spLocks noChangeShapeType="1"/>
                  </p:cNvSpPr>
                  <p:nvPr/>
                </p:nvSpPr>
                <p:spPr bwMode="auto">
                  <a:xfrm>
                    <a:off x="2866984" y="2920325"/>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465" name="Line 217">
                    <a:extLst>
                      <a:ext uri="{FF2B5EF4-FFF2-40B4-BE49-F238E27FC236}">
                        <a16:creationId xmlns:a16="http://schemas.microsoft.com/office/drawing/2014/main" id="{F24E250C-DF71-4146-A5F7-BE79C79D853E}"/>
                      </a:ext>
                    </a:extLst>
                  </p:cNvPr>
                  <p:cNvSpPr>
                    <a:spLocks noChangeShapeType="1"/>
                  </p:cNvSpPr>
                  <p:nvPr/>
                </p:nvSpPr>
                <p:spPr bwMode="auto">
                  <a:xfrm>
                    <a:off x="2866984" y="2946028"/>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sp>
                <p:nvSpPr>
                  <p:cNvPr id="466" name="Line 218">
                    <a:extLst>
                      <a:ext uri="{FF2B5EF4-FFF2-40B4-BE49-F238E27FC236}">
                        <a16:creationId xmlns:a16="http://schemas.microsoft.com/office/drawing/2014/main" id="{FEA8A438-F2B0-41F3-B2B1-01E560BFD2F8}"/>
                      </a:ext>
                    </a:extLst>
                  </p:cNvPr>
                  <p:cNvSpPr>
                    <a:spLocks noChangeShapeType="1"/>
                  </p:cNvSpPr>
                  <p:nvPr/>
                </p:nvSpPr>
                <p:spPr bwMode="auto">
                  <a:xfrm>
                    <a:off x="2866984" y="2971731"/>
                    <a:ext cx="4474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000" dirty="0">
                      <a:solidFill>
                        <a:srgbClr val="282828"/>
                      </a:solidFill>
                      <a:latin typeface="CiscoSansTT ExtraLight"/>
                      <a:ea typeface="+mn-ea"/>
                      <a:cs typeface="+mn-cs"/>
                    </a:endParaRPr>
                  </a:p>
                </p:txBody>
              </p:sp>
            </p:grpSp>
          </p:grpSp>
          <p:sp>
            <p:nvSpPr>
              <p:cNvPr id="457" name="TextBox 456">
                <a:extLst>
                  <a:ext uri="{FF2B5EF4-FFF2-40B4-BE49-F238E27FC236}">
                    <a16:creationId xmlns:a16="http://schemas.microsoft.com/office/drawing/2014/main" id="{A94D165E-2FB3-44E4-99A1-42C04B5B61EA}"/>
                  </a:ext>
                </a:extLst>
              </p:cNvPr>
              <p:cNvSpPr txBox="1"/>
              <p:nvPr/>
            </p:nvSpPr>
            <p:spPr>
              <a:xfrm>
                <a:off x="2762612" y="2300288"/>
                <a:ext cx="447228" cy="447228"/>
              </a:xfrm>
              <a:prstGeom prst="rect">
                <a:avLst/>
              </a:prstGeom>
              <a:noFill/>
            </p:spPr>
            <p:txBody>
              <a:bodyPr wrap="none" rtlCol="0">
                <a:prstTxWarp prst="textCircle">
                  <a:avLst>
                    <a:gd name="adj" fmla="val 13992276"/>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nvGrpSpPr>
            <p:cNvPr id="451" name="Group 450">
              <a:extLst>
                <a:ext uri="{FF2B5EF4-FFF2-40B4-BE49-F238E27FC236}">
                  <a16:creationId xmlns:a16="http://schemas.microsoft.com/office/drawing/2014/main" id="{D667E150-FA3D-4E1D-B463-63D6ADFCFD62}"/>
                </a:ext>
              </a:extLst>
            </p:cNvPr>
            <p:cNvGrpSpPr/>
            <p:nvPr/>
          </p:nvGrpSpPr>
          <p:grpSpPr>
            <a:xfrm>
              <a:off x="5860595" y="2226722"/>
              <a:ext cx="594360" cy="594360"/>
              <a:chOff x="5860595" y="2226722"/>
              <a:chExt cx="594360" cy="594360"/>
            </a:xfrm>
          </p:grpSpPr>
          <p:grpSp>
            <p:nvGrpSpPr>
              <p:cNvPr id="452" name="Group 451">
                <a:extLst>
                  <a:ext uri="{FF2B5EF4-FFF2-40B4-BE49-F238E27FC236}">
                    <a16:creationId xmlns:a16="http://schemas.microsoft.com/office/drawing/2014/main" id="{BBBA6D30-0837-4FA9-8D7A-118B619F26F8}"/>
                  </a:ext>
                </a:extLst>
              </p:cNvPr>
              <p:cNvGrpSpPr/>
              <p:nvPr/>
            </p:nvGrpSpPr>
            <p:grpSpPr>
              <a:xfrm>
                <a:off x="5860595" y="2226722"/>
                <a:ext cx="594360" cy="594360"/>
                <a:chOff x="5812491" y="2226722"/>
                <a:chExt cx="594360" cy="594360"/>
              </a:xfrm>
            </p:grpSpPr>
            <p:sp>
              <p:nvSpPr>
                <p:cNvPr id="454" name="Donut 497">
                  <a:extLst>
                    <a:ext uri="{FF2B5EF4-FFF2-40B4-BE49-F238E27FC236}">
                      <a16:creationId xmlns:a16="http://schemas.microsoft.com/office/drawing/2014/main" id="{A86329E9-B83B-4A76-80D4-64F10E63EDA0}"/>
                    </a:ext>
                  </a:extLst>
                </p:cNvPr>
                <p:cNvSpPr/>
                <p:nvPr/>
              </p:nvSpPr>
              <p:spPr>
                <a:xfrm>
                  <a:off x="5812491" y="2226722"/>
                  <a:ext cx="594360" cy="5943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455" name="Picture 454">
                  <a:extLst>
                    <a:ext uri="{FF2B5EF4-FFF2-40B4-BE49-F238E27FC236}">
                      <a16:creationId xmlns:a16="http://schemas.microsoft.com/office/drawing/2014/main" id="{CDC3D9AE-F081-438D-92B3-4101B31A45EC}"/>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5926071" y="2340302"/>
                  <a:ext cx="367200" cy="367200"/>
                </a:xfrm>
                <a:prstGeom prst="rect">
                  <a:avLst/>
                </a:prstGeom>
              </p:spPr>
            </p:pic>
          </p:grpSp>
          <p:sp>
            <p:nvSpPr>
              <p:cNvPr id="453" name="TextBox 452">
                <a:extLst>
                  <a:ext uri="{FF2B5EF4-FFF2-40B4-BE49-F238E27FC236}">
                    <a16:creationId xmlns:a16="http://schemas.microsoft.com/office/drawing/2014/main" id="{476EC034-FECA-42EB-8832-C7E97D043B2C}"/>
                  </a:ext>
                </a:extLst>
              </p:cNvPr>
              <p:cNvSpPr txBox="1"/>
              <p:nvPr/>
            </p:nvSpPr>
            <p:spPr>
              <a:xfrm>
                <a:off x="5934161" y="2300288"/>
                <a:ext cx="447228" cy="447228"/>
              </a:xfrm>
              <a:prstGeom prst="rect">
                <a:avLst/>
              </a:prstGeom>
              <a:noFill/>
            </p:spPr>
            <p:txBody>
              <a:bodyPr wrap="none" rtlCol="0">
                <a:prstTxWarp prst="textCircle">
                  <a:avLst>
                    <a:gd name="adj" fmla="val 1411395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grpSp>
        <p:nvGrpSpPr>
          <p:cNvPr id="469" name="Group 468">
            <a:extLst>
              <a:ext uri="{FF2B5EF4-FFF2-40B4-BE49-F238E27FC236}">
                <a16:creationId xmlns:a16="http://schemas.microsoft.com/office/drawing/2014/main" id="{572237DA-2C23-4626-9813-29C2DB1F70C3}"/>
              </a:ext>
            </a:extLst>
          </p:cNvPr>
          <p:cNvGrpSpPr/>
          <p:nvPr/>
        </p:nvGrpSpPr>
        <p:grpSpPr>
          <a:xfrm>
            <a:off x="2769789" y="2920172"/>
            <a:ext cx="3603518" cy="891573"/>
            <a:chOff x="2770241" y="2804752"/>
            <a:chExt cx="3603518" cy="891573"/>
          </a:xfrm>
        </p:grpSpPr>
        <p:sp>
          <p:nvSpPr>
            <p:cNvPr id="470" name="TextBox 469">
              <a:extLst>
                <a:ext uri="{FF2B5EF4-FFF2-40B4-BE49-F238E27FC236}">
                  <a16:creationId xmlns:a16="http://schemas.microsoft.com/office/drawing/2014/main" id="{5760F2E3-B235-498A-B40B-4DAB235BC0CA}"/>
                </a:ext>
              </a:extLst>
            </p:cNvPr>
            <p:cNvSpPr txBox="1"/>
            <p:nvPr/>
          </p:nvSpPr>
          <p:spPr>
            <a:xfrm>
              <a:off x="4077000" y="3354676"/>
              <a:ext cx="990000" cy="252000"/>
            </a:xfrm>
            <a:prstGeom prst="rect">
              <a:avLst/>
            </a:prstGeom>
            <a:noFill/>
          </p:spPr>
          <p:txBody>
            <a:bodyPr wrap="none" lIns="0" tIns="0" rIns="0" bIns="0" rtlCol="0">
              <a:no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cs typeface="CiscoSansTT" panose="020B0503020201020303" pitchFamily="34" charset="0"/>
                  <a:sym typeface="Arial"/>
                </a:rPr>
                <a:t>Architecture</a:t>
              </a:r>
            </a:p>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highlight>
                    <a:srgbClr val="FFFFFF"/>
                  </a:highlight>
                  <a:uLnTx/>
                  <a:uFillTx/>
                  <a:latin typeface="CiscoSansTT" panose="020B0503020201020303" pitchFamily="34" charset="0"/>
                  <a:cs typeface="CiscoSansTT" panose="020B0503020201020303" pitchFamily="34" charset="0"/>
                  <a:sym typeface="Arial"/>
                </a:rPr>
                <a:t>expertise</a:t>
              </a:r>
            </a:p>
          </p:txBody>
        </p:sp>
        <p:grpSp>
          <p:nvGrpSpPr>
            <p:cNvPr id="471" name="Group 470">
              <a:extLst>
                <a:ext uri="{FF2B5EF4-FFF2-40B4-BE49-F238E27FC236}">
                  <a16:creationId xmlns:a16="http://schemas.microsoft.com/office/drawing/2014/main" id="{54CDE671-58CE-40CB-910C-C9B947FF5702}"/>
                </a:ext>
              </a:extLst>
            </p:cNvPr>
            <p:cNvGrpSpPr/>
            <p:nvPr/>
          </p:nvGrpSpPr>
          <p:grpSpPr>
            <a:xfrm>
              <a:off x="2770241" y="3101965"/>
              <a:ext cx="594360" cy="594360"/>
              <a:chOff x="2770241" y="3101965"/>
              <a:chExt cx="594360" cy="594360"/>
            </a:xfrm>
          </p:grpSpPr>
          <p:grpSp>
            <p:nvGrpSpPr>
              <p:cNvPr id="487" name="Group 486">
                <a:extLst>
                  <a:ext uri="{FF2B5EF4-FFF2-40B4-BE49-F238E27FC236}">
                    <a16:creationId xmlns:a16="http://schemas.microsoft.com/office/drawing/2014/main" id="{379CB984-0BF3-4AB0-BB42-D03D03B8362B}"/>
                  </a:ext>
                </a:extLst>
              </p:cNvPr>
              <p:cNvGrpSpPr/>
              <p:nvPr/>
            </p:nvGrpSpPr>
            <p:grpSpPr>
              <a:xfrm>
                <a:off x="2770241" y="3101965"/>
                <a:ext cx="594360" cy="594360"/>
                <a:chOff x="2717441" y="3101965"/>
                <a:chExt cx="594360" cy="594360"/>
              </a:xfrm>
            </p:grpSpPr>
            <p:sp>
              <p:nvSpPr>
                <p:cNvPr id="489" name="Donut 497">
                  <a:extLst>
                    <a:ext uri="{FF2B5EF4-FFF2-40B4-BE49-F238E27FC236}">
                      <a16:creationId xmlns:a16="http://schemas.microsoft.com/office/drawing/2014/main" id="{0993F74F-3181-4B7C-9788-4A23BD6113FE}"/>
                    </a:ext>
                  </a:extLst>
                </p:cNvPr>
                <p:cNvSpPr/>
                <p:nvPr/>
              </p:nvSpPr>
              <p:spPr>
                <a:xfrm>
                  <a:off x="2717441" y="3101965"/>
                  <a:ext cx="594360" cy="5943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490" name="Graphic 489">
                  <a:extLst>
                    <a:ext uri="{FF2B5EF4-FFF2-40B4-BE49-F238E27FC236}">
                      <a16:creationId xmlns:a16="http://schemas.microsoft.com/office/drawing/2014/main" id="{480F1ED8-2EA6-44A8-883D-7504A2DD704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31741" y="3216265"/>
                  <a:ext cx="365760" cy="365760"/>
                </a:xfrm>
                <a:prstGeom prst="rect">
                  <a:avLst/>
                </a:prstGeom>
              </p:spPr>
            </p:pic>
          </p:grpSp>
          <p:sp>
            <p:nvSpPr>
              <p:cNvPr id="488" name="TextBox 487">
                <a:extLst>
                  <a:ext uri="{FF2B5EF4-FFF2-40B4-BE49-F238E27FC236}">
                    <a16:creationId xmlns:a16="http://schemas.microsoft.com/office/drawing/2014/main" id="{72A26F6A-DD4D-49C9-8956-4205B22B07B3}"/>
                  </a:ext>
                </a:extLst>
              </p:cNvPr>
              <p:cNvSpPr txBox="1"/>
              <p:nvPr/>
            </p:nvSpPr>
            <p:spPr>
              <a:xfrm>
                <a:off x="2843807" y="3175531"/>
                <a:ext cx="447228" cy="447228"/>
              </a:xfrm>
              <a:prstGeom prst="rect">
                <a:avLst/>
              </a:prstGeom>
              <a:noFill/>
            </p:spPr>
            <p:txBody>
              <a:bodyPr wrap="none" rtlCol="0">
                <a:prstTxWarp prst="textCircle">
                  <a:avLst>
                    <a:gd name="adj" fmla="val 14021312"/>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nvGrpSpPr>
            <p:cNvPr id="472" name="Group 471">
              <a:extLst>
                <a:ext uri="{FF2B5EF4-FFF2-40B4-BE49-F238E27FC236}">
                  <a16:creationId xmlns:a16="http://schemas.microsoft.com/office/drawing/2014/main" id="{7E5F6073-964D-40C1-A52B-E2AB2C3D6B53}"/>
                </a:ext>
              </a:extLst>
            </p:cNvPr>
            <p:cNvGrpSpPr/>
            <p:nvPr/>
          </p:nvGrpSpPr>
          <p:grpSpPr>
            <a:xfrm>
              <a:off x="3706011" y="2804752"/>
              <a:ext cx="594360" cy="594360"/>
              <a:chOff x="3706011" y="2804752"/>
              <a:chExt cx="594360" cy="594360"/>
            </a:xfrm>
          </p:grpSpPr>
          <p:grpSp>
            <p:nvGrpSpPr>
              <p:cNvPr id="483" name="Group 482">
                <a:extLst>
                  <a:ext uri="{FF2B5EF4-FFF2-40B4-BE49-F238E27FC236}">
                    <a16:creationId xmlns:a16="http://schemas.microsoft.com/office/drawing/2014/main" id="{56790E90-513D-462F-81F2-26DC67448547}"/>
                  </a:ext>
                </a:extLst>
              </p:cNvPr>
              <p:cNvGrpSpPr/>
              <p:nvPr/>
            </p:nvGrpSpPr>
            <p:grpSpPr>
              <a:xfrm>
                <a:off x="3706011" y="2804752"/>
                <a:ext cx="594360" cy="594360"/>
                <a:chOff x="3653150" y="2804812"/>
                <a:chExt cx="594360" cy="594360"/>
              </a:xfrm>
            </p:grpSpPr>
            <p:sp>
              <p:nvSpPr>
                <p:cNvPr id="485" name="Donut 497">
                  <a:extLst>
                    <a:ext uri="{FF2B5EF4-FFF2-40B4-BE49-F238E27FC236}">
                      <a16:creationId xmlns:a16="http://schemas.microsoft.com/office/drawing/2014/main" id="{6F5A6407-415E-419C-89F3-AD984F957C01}"/>
                    </a:ext>
                  </a:extLst>
                </p:cNvPr>
                <p:cNvSpPr/>
                <p:nvPr/>
              </p:nvSpPr>
              <p:spPr>
                <a:xfrm>
                  <a:off x="3653150" y="2804812"/>
                  <a:ext cx="594360" cy="5943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486" name="Graphic 485">
                  <a:extLst>
                    <a:ext uri="{FF2B5EF4-FFF2-40B4-BE49-F238E27FC236}">
                      <a16:creationId xmlns:a16="http://schemas.microsoft.com/office/drawing/2014/main" id="{278A3476-47A7-440E-95C6-B8D8547BA4D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67450" y="2919112"/>
                  <a:ext cx="365760" cy="365760"/>
                </a:xfrm>
                <a:prstGeom prst="rect">
                  <a:avLst/>
                </a:prstGeom>
              </p:spPr>
            </p:pic>
          </p:grpSp>
          <p:sp>
            <p:nvSpPr>
              <p:cNvPr id="484" name="TextBox 483">
                <a:extLst>
                  <a:ext uri="{FF2B5EF4-FFF2-40B4-BE49-F238E27FC236}">
                    <a16:creationId xmlns:a16="http://schemas.microsoft.com/office/drawing/2014/main" id="{593483FF-04A8-4DD4-8C61-D70300130A4B}"/>
                  </a:ext>
                </a:extLst>
              </p:cNvPr>
              <p:cNvSpPr txBox="1"/>
              <p:nvPr/>
            </p:nvSpPr>
            <p:spPr>
              <a:xfrm>
                <a:off x="3779577" y="2878318"/>
                <a:ext cx="447228" cy="447228"/>
              </a:xfrm>
              <a:prstGeom prst="rect">
                <a:avLst/>
              </a:prstGeom>
              <a:noFill/>
            </p:spPr>
            <p:txBody>
              <a:bodyPr wrap="none" rtlCol="0">
                <a:prstTxWarp prst="textCircle">
                  <a:avLst>
                    <a:gd name="adj" fmla="val 14021710"/>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nvGrpSpPr>
            <p:cNvPr id="473" name="Group 472">
              <a:extLst>
                <a:ext uri="{FF2B5EF4-FFF2-40B4-BE49-F238E27FC236}">
                  <a16:creationId xmlns:a16="http://schemas.microsoft.com/office/drawing/2014/main" id="{1BB4C48A-D792-492E-9E01-3C418FDEBAD7}"/>
                </a:ext>
              </a:extLst>
            </p:cNvPr>
            <p:cNvGrpSpPr/>
            <p:nvPr/>
          </p:nvGrpSpPr>
          <p:grpSpPr>
            <a:xfrm>
              <a:off x="4843629" y="2804752"/>
              <a:ext cx="594360" cy="594360"/>
              <a:chOff x="4843629" y="2804752"/>
              <a:chExt cx="594360" cy="594360"/>
            </a:xfrm>
          </p:grpSpPr>
          <p:grpSp>
            <p:nvGrpSpPr>
              <p:cNvPr id="479" name="Group 478">
                <a:extLst>
                  <a:ext uri="{FF2B5EF4-FFF2-40B4-BE49-F238E27FC236}">
                    <a16:creationId xmlns:a16="http://schemas.microsoft.com/office/drawing/2014/main" id="{EA05D1E4-95E5-4C97-9D1B-2C58AB6BCE16}"/>
                  </a:ext>
                </a:extLst>
              </p:cNvPr>
              <p:cNvGrpSpPr/>
              <p:nvPr/>
            </p:nvGrpSpPr>
            <p:grpSpPr>
              <a:xfrm>
                <a:off x="4843629" y="2804752"/>
                <a:ext cx="594360" cy="594360"/>
                <a:chOff x="4790768" y="2804692"/>
                <a:chExt cx="594360" cy="594360"/>
              </a:xfrm>
            </p:grpSpPr>
            <p:sp>
              <p:nvSpPr>
                <p:cNvPr id="481" name="Donut 497">
                  <a:extLst>
                    <a:ext uri="{FF2B5EF4-FFF2-40B4-BE49-F238E27FC236}">
                      <a16:creationId xmlns:a16="http://schemas.microsoft.com/office/drawing/2014/main" id="{D1605FD2-77B6-43C0-946B-177951BAF2F2}"/>
                    </a:ext>
                  </a:extLst>
                </p:cNvPr>
                <p:cNvSpPr/>
                <p:nvPr/>
              </p:nvSpPr>
              <p:spPr>
                <a:xfrm>
                  <a:off x="4790768" y="2804692"/>
                  <a:ext cx="594360" cy="5943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482" name="Graphic 481">
                  <a:extLst>
                    <a:ext uri="{FF2B5EF4-FFF2-40B4-BE49-F238E27FC236}">
                      <a16:creationId xmlns:a16="http://schemas.microsoft.com/office/drawing/2014/main" id="{F050D7F9-98D9-457C-8111-DC6CAC76AA52}"/>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905068" y="2918992"/>
                  <a:ext cx="365760" cy="365760"/>
                </a:xfrm>
                <a:prstGeom prst="rect">
                  <a:avLst/>
                </a:prstGeom>
              </p:spPr>
            </p:pic>
          </p:grpSp>
          <p:sp>
            <p:nvSpPr>
              <p:cNvPr id="480" name="TextBox 479">
                <a:extLst>
                  <a:ext uri="{FF2B5EF4-FFF2-40B4-BE49-F238E27FC236}">
                    <a16:creationId xmlns:a16="http://schemas.microsoft.com/office/drawing/2014/main" id="{B88A94CB-04A6-448B-8A3E-8587E54250E5}"/>
                  </a:ext>
                </a:extLst>
              </p:cNvPr>
              <p:cNvSpPr txBox="1"/>
              <p:nvPr/>
            </p:nvSpPr>
            <p:spPr>
              <a:xfrm>
                <a:off x="4917195" y="2878318"/>
                <a:ext cx="447228" cy="447228"/>
              </a:xfrm>
              <a:prstGeom prst="rect">
                <a:avLst/>
              </a:prstGeom>
              <a:noFill/>
            </p:spPr>
            <p:txBody>
              <a:bodyPr wrap="none" rtlCol="0">
                <a:prstTxWarp prst="textCircle">
                  <a:avLst>
                    <a:gd name="adj" fmla="val 14032776"/>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nvGrpSpPr>
            <p:cNvPr id="474" name="Group 473">
              <a:extLst>
                <a:ext uri="{FF2B5EF4-FFF2-40B4-BE49-F238E27FC236}">
                  <a16:creationId xmlns:a16="http://schemas.microsoft.com/office/drawing/2014/main" id="{07F9DF76-0B6D-41DC-89AA-80E4C0413B07}"/>
                </a:ext>
              </a:extLst>
            </p:cNvPr>
            <p:cNvGrpSpPr/>
            <p:nvPr/>
          </p:nvGrpSpPr>
          <p:grpSpPr>
            <a:xfrm>
              <a:off x="5779399" y="3101965"/>
              <a:ext cx="594360" cy="594360"/>
              <a:chOff x="5779399" y="3101965"/>
              <a:chExt cx="594360" cy="594360"/>
            </a:xfrm>
          </p:grpSpPr>
          <p:grpSp>
            <p:nvGrpSpPr>
              <p:cNvPr id="475" name="Group 474">
                <a:extLst>
                  <a:ext uri="{FF2B5EF4-FFF2-40B4-BE49-F238E27FC236}">
                    <a16:creationId xmlns:a16="http://schemas.microsoft.com/office/drawing/2014/main" id="{487FE9AD-796B-4751-A985-2E6F3C814E4E}"/>
                  </a:ext>
                </a:extLst>
              </p:cNvPr>
              <p:cNvGrpSpPr/>
              <p:nvPr/>
            </p:nvGrpSpPr>
            <p:grpSpPr>
              <a:xfrm>
                <a:off x="5779399" y="3101965"/>
                <a:ext cx="594360" cy="594360"/>
                <a:chOff x="5726599" y="3101965"/>
                <a:chExt cx="594360" cy="594360"/>
              </a:xfrm>
            </p:grpSpPr>
            <p:sp>
              <p:nvSpPr>
                <p:cNvPr id="477" name="Donut 497">
                  <a:extLst>
                    <a:ext uri="{FF2B5EF4-FFF2-40B4-BE49-F238E27FC236}">
                      <a16:creationId xmlns:a16="http://schemas.microsoft.com/office/drawing/2014/main" id="{08BDB00F-D61C-42A6-959A-A41BF44CFD58}"/>
                    </a:ext>
                  </a:extLst>
                </p:cNvPr>
                <p:cNvSpPr/>
                <p:nvPr/>
              </p:nvSpPr>
              <p:spPr>
                <a:xfrm>
                  <a:off x="5726599" y="3101965"/>
                  <a:ext cx="594360" cy="5943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478" name="Graphic 477">
                  <a:extLst>
                    <a:ext uri="{FF2B5EF4-FFF2-40B4-BE49-F238E27FC236}">
                      <a16:creationId xmlns:a16="http://schemas.microsoft.com/office/drawing/2014/main" id="{796A6736-07A2-4D05-956F-6EFF12330E50}"/>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840899" y="3216265"/>
                  <a:ext cx="365760" cy="365760"/>
                </a:xfrm>
                <a:prstGeom prst="rect">
                  <a:avLst/>
                </a:prstGeom>
              </p:spPr>
            </p:pic>
          </p:grpSp>
          <p:sp>
            <p:nvSpPr>
              <p:cNvPr id="476" name="TextBox 475">
                <a:extLst>
                  <a:ext uri="{FF2B5EF4-FFF2-40B4-BE49-F238E27FC236}">
                    <a16:creationId xmlns:a16="http://schemas.microsoft.com/office/drawing/2014/main" id="{AE612654-6EF6-4B42-8106-A9A3956BB117}"/>
                  </a:ext>
                </a:extLst>
              </p:cNvPr>
              <p:cNvSpPr txBox="1"/>
              <p:nvPr/>
            </p:nvSpPr>
            <p:spPr>
              <a:xfrm>
                <a:off x="5852965" y="3175531"/>
                <a:ext cx="447228" cy="447228"/>
              </a:xfrm>
              <a:prstGeom prst="rect">
                <a:avLst/>
              </a:prstGeom>
              <a:noFill/>
            </p:spPr>
            <p:txBody>
              <a:bodyPr wrap="none" rtlCol="0">
                <a:prstTxWarp prst="textCircle">
                  <a:avLst>
                    <a:gd name="adj" fmla="val 14045761"/>
                  </a:avLst>
                </a:prstTxWarp>
                <a:spAutoFit/>
              </a:bodyPr>
              <a:lstStyle/>
              <a:p>
                <a:pPr marL="7938" marR="0" lvl="1" indent="0"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normalizeH="0" noProof="0" dirty="0">
                    <a:ln>
                      <a:noFill/>
                    </a:ln>
                    <a:solidFill>
                      <a:schemeClr val="bg2"/>
                    </a:solidFill>
                    <a:effectLst/>
                    <a:uLnTx/>
                    <a:uFillTx/>
                    <a:latin typeface="CiscoSansTT Light" panose="020B0503020201020303" pitchFamily="34" charset="0"/>
                    <a:cs typeface="CiscoSansTT Light" panose="020B0503020201020303" pitchFamily="34" charset="0"/>
                    <a:sym typeface="Arial"/>
                  </a:rPr>
                  <a:t>Cisco</a:t>
                </a:r>
              </a:p>
            </p:txBody>
          </p:sp>
        </p:grpSp>
      </p:grpSp>
      <p:sp>
        <p:nvSpPr>
          <p:cNvPr id="160" name="Google Shape;11;p1">
            <a:extLst>
              <a:ext uri="{FF2B5EF4-FFF2-40B4-BE49-F238E27FC236}">
                <a16:creationId xmlns:a16="http://schemas.microsoft.com/office/drawing/2014/main" id="{D9533808-EF0D-834A-8DD6-0401B346BB66}"/>
              </a:ext>
            </a:extLst>
          </p:cNvPr>
          <p:cNvSpPr/>
          <p:nvPr/>
        </p:nvSpPr>
        <p:spPr>
          <a:xfrm>
            <a:off x="477680" y="4743461"/>
            <a:ext cx="3401100" cy="154500"/>
          </a:xfrm>
          <a:prstGeom prst="rect">
            <a:avLst/>
          </a:prstGeom>
          <a:noFill/>
          <a:ln>
            <a:noFill/>
          </a:ln>
        </p:spPr>
        <p:txBody>
          <a:bodyPr spcFirstLastPara="1" wrap="square" lIns="61575" tIns="30775" rIns="61575" bIns="30775" anchor="b" anchorCtr="0">
            <a:noAutofit/>
          </a:bodyPr>
          <a:lstStyle/>
          <a:p>
            <a:pPr marL="0" marR="0" lvl="0" indent="0" algn="l" rtl="0">
              <a:spcBef>
                <a:spcPts val="0"/>
              </a:spcBef>
              <a:spcAft>
                <a:spcPts val="0"/>
              </a:spcAft>
              <a:buNone/>
            </a:pPr>
            <a:r>
              <a:rPr lang="en-US" sz="600" b="0" i="0" dirty="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rPr>
              <a:t>© 2020  Cisco and/or its affiliates. All rights reserved. Cisco Confidential</a:t>
            </a:r>
            <a:endParaRPr sz="600" b="0" i="0" dirty="0">
              <a:solidFill>
                <a:srgbClr val="B9BDC2"/>
              </a:solidFill>
              <a:latin typeface="CiscoSansTT ExtraLight" panose="020B0303020201020303" pitchFamily="34" charset="0"/>
              <a:ea typeface="Helvetica Neue Light"/>
              <a:cs typeface="CiscoSansTT ExtraLight" panose="020B0303020201020303" pitchFamily="34" charset="0"/>
              <a:sym typeface="Helvetica Neue Light"/>
            </a:endParaRPr>
          </a:p>
        </p:txBody>
      </p:sp>
      <p:grpSp>
        <p:nvGrpSpPr>
          <p:cNvPr id="168" name="Group 167">
            <a:extLst>
              <a:ext uri="{FF2B5EF4-FFF2-40B4-BE49-F238E27FC236}">
                <a16:creationId xmlns:a16="http://schemas.microsoft.com/office/drawing/2014/main" id="{6DBEB804-A9F1-824F-B53D-7A6840EF2972}"/>
              </a:ext>
            </a:extLst>
          </p:cNvPr>
          <p:cNvGrpSpPr/>
          <p:nvPr/>
        </p:nvGrpSpPr>
        <p:grpSpPr>
          <a:xfrm>
            <a:off x="3929679" y="1507821"/>
            <a:ext cx="1283708" cy="1283708"/>
            <a:chOff x="3862387" y="1531337"/>
            <a:chExt cx="1419226" cy="1419226"/>
          </a:xfrm>
          <a:effectLst>
            <a:outerShdw blurRad="63500" sx="102000" sy="102000" algn="ctr" rotWithShape="0">
              <a:schemeClr val="tx2">
                <a:lumMod val="50000"/>
                <a:alpha val="25000"/>
              </a:schemeClr>
            </a:outerShdw>
          </a:effectLst>
        </p:grpSpPr>
        <p:sp>
          <p:nvSpPr>
            <p:cNvPr id="172" name="Donut 531">
              <a:extLst>
                <a:ext uri="{FF2B5EF4-FFF2-40B4-BE49-F238E27FC236}">
                  <a16:creationId xmlns:a16="http://schemas.microsoft.com/office/drawing/2014/main" id="{F03F6D38-C606-3C49-8F3D-546CC67BC4E6}"/>
                </a:ext>
              </a:extLst>
            </p:cNvPr>
            <p:cNvSpPr/>
            <p:nvPr/>
          </p:nvSpPr>
          <p:spPr>
            <a:xfrm>
              <a:off x="3862387" y="1531337"/>
              <a:ext cx="1419226" cy="14192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sp>
          <p:nvSpPr>
            <p:cNvPr id="185" name="TextBox 184">
              <a:extLst>
                <a:ext uri="{FF2B5EF4-FFF2-40B4-BE49-F238E27FC236}">
                  <a16:creationId xmlns:a16="http://schemas.microsoft.com/office/drawing/2014/main" id="{1DF39B2B-DFA4-1E4A-B7C5-E56FD196C2BB}"/>
                </a:ext>
              </a:extLst>
            </p:cNvPr>
            <p:cNvSpPr txBox="1"/>
            <p:nvPr/>
          </p:nvSpPr>
          <p:spPr>
            <a:xfrm>
              <a:off x="3967484" y="1636434"/>
              <a:ext cx="1209032" cy="1209032"/>
            </a:xfrm>
            <a:prstGeom prst="rect">
              <a:avLst/>
            </a:prstGeom>
            <a:noFill/>
            <a:ln>
              <a:noFill/>
            </a:ln>
          </p:spPr>
          <p:txBody>
            <a:bodyPr wrap="square" lIns="0" tIns="0" rIns="0" bIns="0" rtlCol="0">
              <a:prstTxWarp prst="textCircle">
                <a:avLst>
                  <a:gd name="adj" fmla="val 13185991"/>
                </a:avLst>
              </a:prstTxWarp>
              <a:noAutofit/>
            </a:bodyPr>
            <a:lstStyle/>
            <a:p>
              <a:pPr marL="7938" marR="0" lvl="1"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iscoSansTT" panose="020B0503020201020303" pitchFamily="34" charset="0"/>
                  <a:ea typeface="ＭＳ Ｐゴシック" charset="0"/>
                  <a:cs typeface="CiscoSansTT" panose="020B0503020201020303" pitchFamily="34" charset="0"/>
                  <a:sym typeface="Arial"/>
                </a:rPr>
                <a:t>Centralized support</a:t>
              </a:r>
            </a:p>
          </p:txBody>
        </p:sp>
        <p:sp>
          <p:nvSpPr>
            <p:cNvPr id="186" name="TextBox 185">
              <a:extLst>
                <a:ext uri="{FF2B5EF4-FFF2-40B4-BE49-F238E27FC236}">
                  <a16:creationId xmlns:a16="http://schemas.microsoft.com/office/drawing/2014/main" id="{0A320298-08EF-674F-AB61-AAE8B13B15EC}"/>
                </a:ext>
              </a:extLst>
            </p:cNvPr>
            <p:cNvSpPr txBox="1"/>
            <p:nvPr/>
          </p:nvSpPr>
          <p:spPr>
            <a:xfrm>
              <a:off x="3938674" y="1607626"/>
              <a:ext cx="1266651" cy="1266649"/>
            </a:xfrm>
            <a:prstGeom prst="rect">
              <a:avLst/>
            </a:prstGeom>
            <a:noFill/>
          </p:spPr>
          <p:txBody>
            <a:bodyPr wrap="square" lIns="0" tIns="0" rIns="0" bIns="0" rtlCol="0">
              <a:prstTxWarp prst="textArchDown">
                <a:avLst>
                  <a:gd name="adj" fmla="val 21305119"/>
                </a:avLst>
              </a:prstTxWarp>
              <a:noAutofit/>
            </a:bodyPr>
            <a:lstStyle/>
            <a:p>
              <a:pPr marL="7938" marR="0" lvl="1" indent="0" algn="ct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iscoSansTT" panose="020B0503020201020303" pitchFamily="34" charset="0"/>
                  <a:ea typeface="ＭＳ Ｐゴシック" charset="0"/>
                  <a:cs typeface="CiscoSansTT" panose="020B0503020201020303" pitchFamily="34" charset="0"/>
                  <a:sym typeface="Arial"/>
                </a:rPr>
                <a:t>across your  solution ecosystem</a:t>
              </a:r>
            </a:p>
          </p:txBody>
        </p:sp>
      </p:grpSp>
      <p:pic>
        <p:nvPicPr>
          <p:cNvPr id="187" name="Picture 186">
            <a:extLst>
              <a:ext uri="{FF2B5EF4-FFF2-40B4-BE49-F238E27FC236}">
                <a16:creationId xmlns:a16="http://schemas.microsoft.com/office/drawing/2014/main" id="{D8472CC1-426C-8B41-89F4-A1807A20F964}"/>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flipH="1">
            <a:off x="4087368" y="1670787"/>
            <a:ext cx="969264" cy="969264"/>
          </a:xfrm>
          <a:prstGeom prst="ellipse">
            <a:avLst/>
          </a:prstGeom>
        </p:spPr>
      </p:pic>
      <p:grpSp>
        <p:nvGrpSpPr>
          <p:cNvPr id="190" name="Group 189">
            <a:extLst>
              <a:ext uri="{FF2B5EF4-FFF2-40B4-BE49-F238E27FC236}">
                <a16:creationId xmlns:a16="http://schemas.microsoft.com/office/drawing/2014/main" id="{0A8D0D9E-36F8-A048-B719-CB1B580FC3F2}"/>
              </a:ext>
            </a:extLst>
          </p:cNvPr>
          <p:cNvGrpSpPr/>
          <p:nvPr/>
        </p:nvGrpSpPr>
        <p:grpSpPr>
          <a:xfrm>
            <a:off x="4176552" y="2261761"/>
            <a:ext cx="779539" cy="204135"/>
            <a:chOff x="4185619" y="2264668"/>
            <a:chExt cx="779539" cy="204135"/>
          </a:xfrm>
        </p:grpSpPr>
        <p:sp>
          <p:nvSpPr>
            <p:cNvPr id="191" name="Rounded Rectangle 33">
              <a:extLst>
                <a:ext uri="{FF2B5EF4-FFF2-40B4-BE49-F238E27FC236}">
                  <a16:creationId xmlns:a16="http://schemas.microsoft.com/office/drawing/2014/main" id="{FB2B86B2-18AB-7446-ACF3-E0F7E5E2F862}"/>
                </a:ext>
              </a:extLst>
            </p:cNvPr>
            <p:cNvSpPr/>
            <p:nvPr/>
          </p:nvSpPr>
          <p:spPr>
            <a:xfrm>
              <a:off x="4185619" y="2264668"/>
              <a:ext cx="779539" cy="196295"/>
            </a:xfrm>
            <a:prstGeom prst="roundRect">
              <a:avLst>
                <a:gd name="adj" fmla="val 50000"/>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rtlCol="0" anchor="ctr"/>
            <a:lstStyle/>
            <a:p>
              <a:pPr marL="6351" algn="just"/>
              <a:endParaRPr lang="en-US" sz="900" b="1" dirty="0">
                <a:solidFill>
                  <a:schemeClr val="bg2"/>
                </a:solidFill>
                <a:latin typeface="CiscoSansTT" panose="020B0503020201020303" pitchFamily="34" charset="0"/>
                <a:cs typeface="CiscoSansTT" panose="020B0503020201020303" pitchFamily="34" charset="0"/>
              </a:endParaRPr>
            </a:p>
          </p:txBody>
        </p:sp>
        <p:sp>
          <p:nvSpPr>
            <p:cNvPr id="199" name="TextBox 198">
              <a:extLst>
                <a:ext uri="{FF2B5EF4-FFF2-40B4-BE49-F238E27FC236}">
                  <a16:creationId xmlns:a16="http://schemas.microsoft.com/office/drawing/2014/main" id="{A8AF33AA-8F3C-EB4D-B13F-F095F743B5BC}"/>
                </a:ext>
              </a:extLst>
            </p:cNvPr>
            <p:cNvSpPr txBox="1"/>
            <p:nvPr/>
          </p:nvSpPr>
          <p:spPr>
            <a:xfrm>
              <a:off x="4371148" y="2279051"/>
              <a:ext cx="420529" cy="189752"/>
            </a:xfrm>
            <a:prstGeom prst="rect">
              <a:avLst/>
            </a:prstGeom>
            <a:noFill/>
          </p:spPr>
          <p:txBody>
            <a:bodyPr wrap="none" lIns="0" tIns="0" rIns="0" bIns="0" rtlCol="0">
              <a:noAutofit/>
            </a:bodyPr>
            <a:lstStyle/>
            <a:p>
              <a:pPr algn="ctr">
                <a:lnSpc>
                  <a:spcPct val="110000"/>
                </a:lnSpc>
                <a:spcAft>
                  <a:spcPts val="1200"/>
                </a:spcAft>
              </a:pPr>
              <a:r>
                <a:rPr lang="en-US" sz="1100" b="1" dirty="0">
                  <a:solidFill>
                    <a:schemeClr val="bg2"/>
                  </a:solidFill>
                  <a:latin typeface="CiscoSansTT" panose="020B0503020201020303" pitchFamily="34" charset="0"/>
                  <a:cs typeface="CiscoSansTT" panose="020B0503020201020303" pitchFamily="34" charset="0"/>
                </a:rPr>
                <a:t>Cisco</a:t>
              </a:r>
            </a:p>
          </p:txBody>
        </p:sp>
      </p:grpSp>
      <p:grpSp>
        <p:nvGrpSpPr>
          <p:cNvPr id="210" name="Group 209">
            <a:extLst>
              <a:ext uri="{FF2B5EF4-FFF2-40B4-BE49-F238E27FC236}">
                <a16:creationId xmlns:a16="http://schemas.microsoft.com/office/drawing/2014/main" id="{284BB329-1DA4-D24B-A32E-FF07152FA48B}"/>
              </a:ext>
            </a:extLst>
          </p:cNvPr>
          <p:cNvGrpSpPr/>
          <p:nvPr/>
        </p:nvGrpSpPr>
        <p:grpSpPr>
          <a:xfrm>
            <a:off x="839402" y="1500549"/>
            <a:ext cx="1283708" cy="1283708"/>
            <a:chOff x="839402" y="1500549"/>
            <a:chExt cx="1283708" cy="1283708"/>
          </a:xfrm>
        </p:grpSpPr>
        <p:sp>
          <p:nvSpPr>
            <p:cNvPr id="211" name="Donut 531">
              <a:extLst>
                <a:ext uri="{FF2B5EF4-FFF2-40B4-BE49-F238E27FC236}">
                  <a16:creationId xmlns:a16="http://schemas.microsoft.com/office/drawing/2014/main" id="{15DABF39-316F-BC49-B9C2-D7B8A36E8820}"/>
                </a:ext>
              </a:extLst>
            </p:cNvPr>
            <p:cNvSpPr/>
            <p:nvPr/>
          </p:nvSpPr>
          <p:spPr>
            <a:xfrm>
              <a:off x="839402" y="1500549"/>
              <a:ext cx="1283708" cy="12837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pic>
          <p:nvPicPr>
            <p:cNvPr id="212" name="Picture 211" descr="A person sitting in front of a window&#10;&#10;Description automatically generated">
              <a:extLst>
                <a:ext uri="{FF2B5EF4-FFF2-40B4-BE49-F238E27FC236}">
                  <a16:creationId xmlns:a16="http://schemas.microsoft.com/office/drawing/2014/main" id="{CD41A449-A192-ED49-A172-6AEC2184687B}"/>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95357" y="1663675"/>
              <a:ext cx="971801" cy="972000"/>
            </a:xfrm>
            <a:prstGeom prst="ellipse">
              <a:avLst/>
            </a:prstGeom>
          </p:spPr>
        </p:pic>
      </p:grpSp>
      <p:grpSp>
        <p:nvGrpSpPr>
          <p:cNvPr id="225" name="Group 224">
            <a:extLst>
              <a:ext uri="{FF2B5EF4-FFF2-40B4-BE49-F238E27FC236}">
                <a16:creationId xmlns:a16="http://schemas.microsoft.com/office/drawing/2014/main" id="{F6505EF5-F0BA-154D-A543-982570E8B6E9}"/>
              </a:ext>
            </a:extLst>
          </p:cNvPr>
          <p:cNvGrpSpPr/>
          <p:nvPr/>
        </p:nvGrpSpPr>
        <p:grpSpPr>
          <a:xfrm>
            <a:off x="837863" y="1496605"/>
            <a:ext cx="1289304" cy="1294924"/>
            <a:chOff x="837826" y="1497088"/>
            <a:chExt cx="1289304" cy="1294924"/>
          </a:xfrm>
        </p:grpSpPr>
        <p:grpSp>
          <p:nvGrpSpPr>
            <p:cNvPr id="226" name="Group 225">
              <a:extLst>
                <a:ext uri="{FF2B5EF4-FFF2-40B4-BE49-F238E27FC236}">
                  <a16:creationId xmlns:a16="http://schemas.microsoft.com/office/drawing/2014/main" id="{6DA460BC-6904-894B-9F89-07B7B20C8F0B}"/>
                </a:ext>
              </a:extLst>
            </p:cNvPr>
            <p:cNvGrpSpPr>
              <a:grpSpLocks noChangeAspect="1"/>
            </p:cNvGrpSpPr>
            <p:nvPr/>
          </p:nvGrpSpPr>
          <p:grpSpPr>
            <a:xfrm>
              <a:off x="837826" y="1497088"/>
              <a:ext cx="1289304" cy="1294924"/>
              <a:chOff x="839402" y="1505312"/>
              <a:chExt cx="1283708" cy="1283708"/>
            </a:xfrm>
          </p:grpSpPr>
          <p:sp>
            <p:nvSpPr>
              <p:cNvPr id="228" name="Donut 531">
                <a:extLst>
                  <a:ext uri="{FF2B5EF4-FFF2-40B4-BE49-F238E27FC236}">
                    <a16:creationId xmlns:a16="http://schemas.microsoft.com/office/drawing/2014/main" id="{40A07605-DC6F-FD4A-A9AB-EFD8CBBECD1D}"/>
                  </a:ext>
                </a:extLst>
              </p:cNvPr>
              <p:cNvSpPr/>
              <p:nvPr/>
            </p:nvSpPr>
            <p:spPr>
              <a:xfrm>
                <a:off x="839402" y="1505312"/>
                <a:ext cx="1283708" cy="12837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2F446B"/>
                  </a:solidFill>
                  <a:effectLst/>
                  <a:uLnTx/>
                  <a:uFillTx/>
                  <a:latin typeface="CiscoSansTT ExtraLight"/>
                  <a:ea typeface="+mn-ea"/>
                  <a:cs typeface="+mn-cs"/>
                  <a:sym typeface="Arial"/>
                </a:endParaRPr>
              </a:p>
            </p:txBody>
          </p:sp>
          <p:grpSp>
            <p:nvGrpSpPr>
              <p:cNvPr id="229" name="Group 228">
                <a:extLst>
                  <a:ext uri="{FF2B5EF4-FFF2-40B4-BE49-F238E27FC236}">
                    <a16:creationId xmlns:a16="http://schemas.microsoft.com/office/drawing/2014/main" id="{7C40BDAB-BD7C-EE46-9D81-86F17DCB666E}"/>
                  </a:ext>
                </a:extLst>
              </p:cNvPr>
              <p:cNvGrpSpPr/>
              <p:nvPr/>
            </p:nvGrpSpPr>
            <p:grpSpPr>
              <a:xfrm>
                <a:off x="910206" y="1571869"/>
                <a:ext cx="1145702" cy="1145700"/>
                <a:chOff x="910206" y="1571869"/>
                <a:chExt cx="1145702" cy="1145700"/>
              </a:xfrm>
            </p:grpSpPr>
            <p:sp>
              <p:nvSpPr>
                <p:cNvPr id="230" name="TextBox 229">
                  <a:extLst>
                    <a:ext uri="{FF2B5EF4-FFF2-40B4-BE49-F238E27FC236}">
                      <a16:creationId xmlns:a16="http://schemas.microsoft.com/office/drawing/2014/main" id="{C6FFDB8E-2864-A043-9655-33D5A1AB4991}"/>
                    </a:ext>
                  </a:extLst>
                </p:cNvPr>
                <p:cNvSpPr txBox="1"/>
                <p:nvPr/>
              </p:nvSpPr>
              <p:spPr>
                <a:xfrm rot="21273129">
                  <a:off x="921549" y="1594731"/>
                  <a:ext cx="1119418" cy="1119416"/>
                </a:xfrm>
                <a:prstGeom prst="rect">
                  <a:avLst/>
                </a:prstGeom>
                <a:noFill/>
                <a:ln>
                  <a:noFill/>
                </a:ln>
              </p:spPr>
              <p:txBody>
                <a:bodyPr wrap="square" lIns="0" tIns="0" rIns="0" bIns="0" rtlCol="0">
                  <a:prstTxWarp prst="textCircle">
                    <a:avLst>
                      <a:gd name="adj" fmla="val 11249414"/>
                    </a:avLst>
                  </a:prstTxWarp>
                  <a:noAutofit/>
                </a:bodyPr>
                <a:lstStyle/>
                <a:p>
                  <a:pPr marL="7938" lvl="1">
                    <a:defRPr/>
                  </a:pPr>
                  <a:r>
                    <a:rPr lang="en-GB" sz="900" b="1" dirty="0">
                      <a:solidFill>
                        <a:srgbClr val="FFFFFF"/>
                      </a:solidFill>
                      <a:latin typeface="CiscoSansTT" panose="020B0503020201020303" pitchFamily="34" charset="0"/>
                      <a:cs typeface="CiscoSansTT" panose="020B0503020201020303" pitchFamily="34" charset="0"/>
                      <a:sym typeface="Arial"/>
                    </a:rPr>
                    <a:t>Stay focused on your business</a:t>
                  </a:r>
                </a:p>
              </p:txBody>
            </p:sp>
            <p:sp>
              <p:nvSpPr>
                <p:cNvPr id="231" name="TextBox 230">
                  <a:extLst>
                    <a:ext uri="{FF2B5EF4-FFF2-40B4-BE49-F238E27FC236}">
                      <a16:creationId xmlns:a16="http://schemas.microsoft.com/office/drawing/2014/main" id="{EE6E7E7E-1FB4-324F-8703-7F050A7191FB}"/>
                    </a:ext>
                  </a:extLst>
                </p:cNvPr>
                <p:cNvSpPr txBox="1"/>
                <p:nvPr/>
              </p:nvSpPr>
              <p:spPr>
                <a:xfrm>
                  <a:off x="910206" y="1571869"/>
                  <a:ext cx="1145702" cy="1145700"/>
                </a:xfrm>
                <a:prstGeom prst="rect">
                  <a:avLst/>
                </a:prstGeom>
                <a:noFill/>
              </p:spPr>
              <p:txBody>
                <a:bodyPr wrap="square" lIns="0" tIns="0" rIns="0" bIns="0" rtlCol="0">
                  <a:prstTxWarp prst="textArchDown">
                    <a:avLst>
                      <a:gd name="adj" fmla="val 21305119"/>
                    </a:avLst>
                  </a:prstTxWarp>
                  <a:noAutofit/>
                </a:bodyPr>
                <a:lstStyle/>
                <a:p>
                  <a:pPr marL="7938" lvl="1" algn="ctr">
                    <a:defRPr/>
                  </a:pPr>
                  <a:r>
                    <a:rPr lang="en-GB" sz="900" b="1" dirty="0">
                      <a:solidFill>
                        <a:srgbClr val="FFFFFF"/>
                      </a:solidFill>
                      <a:latin typeface="CiscoSansTT" panose="020B0503020201020303" pitchFamily="34" charset="0"/>
                      <a:cs typeface="CiscoSansTT" panose="020B0503020201020303" pitchFamily="34" charset="0"/>
                      <a:sym typeface="Arial"/>
                    </a:rPr>
                    <a:t>Leave complex issues to us</a:t>
                  </a:r>
                </a:p>
                <a:p>
                  <a:pPr marL="7938" lvl="1" algn="ctr">
                    <a:defRPr/>
                  </a:pPr>
                  <a:endParaRPr kumimoji="0" lang="en-US" sz="900" b="1" i="0" u="none" strike="noStrike" kern="1200" cap="none" spc="0" normalizeH="0" baseline="0" noProof="0" dirty="0">
                    <a:ln>
                      <a:noFill/>
                    </a:ln>
                    <a:solidFill>
                      <a:srgbClr val="FFFFFF"/>
                    </a:solidFill>
                    <a:effectLst/>
                    <a:uLnTx/>
                    <a:uFillTx/>
                    <a:latin typeface="CiscoSansTT" panose="020B0503020201020303" pitchFamily="34" charset="0"/>
                    <a:ea typeface="ＭＳ Ｐゴシック" charset="0"/>
                    <a:cs typeface="CiscoSansTT" panose="020B0503020201020303" pitchFamily="34" charset="0"/>
                    <a:sym typeface="Arial"/>
                  </a:endParaRPr>
                </a:p>
              </p:txBody>
            </p:sp>
          </p:grpSp>
        </p:grpSp>
        <p:pic>
          <p:nvPicPr>
            <p:cNvPr id="227" name="Picture 226">
              <a:extLst>
                <a:ext uri="{FF2B5EF4-FFF2-40B4-BE49-F238E27FC236}">
                  <a16:creationId xmlns:a16="http://schemas.microsoft.com/office/drawing/2014/main" id="{106B96E6-3DC2-054C-9EDF-E616C6D75C7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b="-169"/>
            <a:stretch/>
          </p:blipFill>
          <p:spPr>
            <a:xfrm flipH="1">
              <a:off x="994322" y="1645171"/>
              <a:ext cx="991728" cy="991728"/>
            </a:xfrm>
            <a:prstGeom prst="ellipse">
              <a:avLst/>
            </a:prstGeom>
          </p:spPr>
        </p:pic>
      </p:grpSp>
    </p:spTree>
    <p:extLst>
      <p:ext uri="{BB962C8B-B14F-4D97-AF65-F5344CB8AC3E}">
        <p14:creationId xmlns:p14="http://schemas.microsoft.com/office/powerpoint/2010/main" val="322419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par>
                                <p:cTn id="8" presetID="10" presetClass="entr" presetSubtype="0"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fade">
                                      <p:cBhvr>
                                        <p:cTn id="10" dur="500"/>
                                        <p:tgtEl>
                                          <p:spTgt spid="187"/>
                                        </p:tgtEl>
                                      </p:cBhvr>
                                    </p:animEffect>
                                  </p:childTnLst>
                                </p:cTn>
                              </p:par>
                              <p:par>
                                <p:cTn id="11" presetID="10" presetClass="entr" presetSubtype="0" fill="hold" nodeType="withEffect">
                                  <p:stCondLst>
                                    <p:cond delay="0"/>
                                  </p:stCondLst>
                                  <p:childTnLst>
                                    <p:set>
                                      <p:cBhvr>
                                        <p:cTn id="12" dur="1" fill="hold">
                                          <p:stCondLst>
                                            <p:cond delay="0"/>
                                          </p:stCondLst>
                                        </p:cTn>
                                        <p:tgtEl>
                                          <p:spTgt spid="210"/>
                                        </p:tgtEl>
                                        <p:attrNameLst>
                                          <p:attrName>style.visibility</p:attrName>
                                        </p:attrNameLst>
                                      </p:cBhvr>
                                      <p:to>
                                        <p:strVal val="visible"/>
                                      </p:to>
                                    </p:set>
                                    <p:animEffect transition="in" filter="fade">
                                      <p:cBhvr>
                                        <p:cTn id="13" dur="500"/>
                                        <p:tgtEl>
                                          <p:spTgt spid="210"/>
                                        </p:tgtEl>
                                      </p:cBhvr>
                                    </p:animEffect>
                                  </p:childTnLst>
                                </p:cTn>
                              </p:par>
                              <p:par>
                                <p:cTn id="14" presetID="10" presetClass="entr" presetSubtype="0" fill="hold" nodeType="withEffect">
                                  <p:stCondLst>
                                    <p:cond delay="0"/>
                                  </p:stCondLst>
                                  <p:childTnLst>
                                    <p:set>
                                      <p:cBhvr>
                                        <p:cTn id="15" dur="1" fill="hold">
                                          <p:stCondLst>
                                            <p:cond delay="0"/>
                                          </p:stCondLst>
                                        </p:cTn>
                                        <p:tgtEl>
                                          <p:spTgt spid="190"/>
                                        </p:tgtEl>
                                        <p:attrNameLst>
                                          <p:attrName>style.visibility</p:attrName>
                                        </p:attrNameLst>
                                      </p:cBhvr>
                                      <p:to>
                                        <p:strVal val="visible"/>
                                      </p:to>
                                    </p:set>
                                    <p:animEffect transition="in" filter="fade">
                                      <p:cBhvr>
                                        <p:cTn id="16" dur="500"/>
                                        <p:tgtEl>
                                          <p:spTgt spid="19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fade">
                                      <p:cBhvr>
                                        <p:cTn id="19" dur="500"/>
                                        <p:tgtEl>
                                          <p:spTgt spid="10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outVertical)">
                                      <p:cBhvr>
                                        <p:cTn id="27" dur="500"/>
                                        <p:tgtEl>
                                          <p:spTgt spid="19"/>
                                        </p:tgtEl>
                                      </p:cBhvr>
                                    </p:animEffect>
                                  </p:childTnLst>
                                </p:cTn>
                              </p:par>
                            </p:childTnLst>
                          </p:cTn>
                        </p:par>
                        <p:par>
                          <p:cTn id="28" fill="hold">
                            <p:stCondLst>
                              <p:cond delay="500"/>
                            </p:stCondLst>
                            <p:childTnLst>
                              <p:par>
                                <p:cTn id="29" presetID="10" presetClass="entr" presetSubtype="0" fill="hold" nodeType="afterEffect">
                                  <p:stCondLst>
                                    <p:cond delay="1000"/>
                                  </p:stCondLst>
                                  <p:childTnLst>
                                    <p:set>
                                      <p:cBhvr>
                                        <p:cTn id="30" dur="1" fill="hold">
                                          <p:stCondLst>
                                            <p:cond delay="0"/>
                                          </p:stCondLst>
                                        </p:cTn>
                                        <p:tgtEl>
                                          <p:spTgt spid="225"/>
                                        </p:tgtEl>
                                        <p:attrNameLst>
                                          <p:attrName>style.visibility</p:attrName>
                                        </p:attrNameLst>
                                      </p:cBhvr>
                                      <p:to>
                                        <p:strVal val="visible"/>
                                      </p:to>
                                    </p:set>
                                    <p:animEffect transition="in" filter="fade">
                                      <p:cBhvr>
                                        <p:cTn id="31" dur="1000"/>
                                        <p:tgtEl>
                                          <p:spTgt spid="2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fade">
                                      <p:cBhvr>
                                        <p:cTn id="34" dur="500"/>
                                        <p:tgtEl>
                                          <p:spTgt spid="10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48"/>
                                        </p:tgtEl>
                                        <p:attrNameLst>
                                          <p:attrName>style.visibility</p:attrName>
                                        </p:attrNameLst>
                                      </p:cBhvr>
                                      <p:to>
                                        <p:strVal val="visible"/>
                                      </p:to>
                                    </p:set>
                                    <p:animEffect transition="in" filter="fade">
                                      <p:cBhvr>
                                        <p:cTn id="39" dur="500"/>
                                        <p:tgtEl>
                                          <p:spTgt spid="4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9"/>
                                        </p:tgtEl>
                                        <p:attrNameLst>
                                          <p:attrName>style.visibility</p:attrName>
                                        </p:attrNameLst>
                                      </p:cBhvr>
                                      <p:to>
                                        <p:strVal val="visible"/>
                                      </p:to>
                                    </p:set>
                                    <p:animEffect transition="in" filter="fade">
                                      <p:cBhvr>
                                        <p:cTn id="44" dur="500"/>
                                        <p:tgtEl>
                                          <p:spTgt spid="46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139"/>
                                        </p:tgtEl>
                                        <p:attrNameLst>
                                          <p:attrName>style.visibility</p:attrName>
                                        </p:attrNameLst>
                                      </p:cBhvr>
                                      <p:to>
                                        <p:strVal val="visible"/>
                                      </p:to>
                                    </p:set>
                                    <p:animEffect transition="in" filter="barn(outVertical)">
                                      <p:cBhvr>
                                        <p:cTn id="54" dur="500"/>
                                        <p:tgtEl>
                                          <p:spTgt spid="139"/>
                                        </p:tgtEl>
                                      </p:cBhvr>
                                    </p:animEffect>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9AC7D-B304-46CB-83B1-A7AAB31703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6850" y="2617609"/>
            <a:ext cx="493200" cy="495924"/>
          </a:xfrm>
          <a:prstGeom prst="rect">
            <a:avLst/>
          </a:prstGeom>
        </p:spPr>
      </p:pic>
      <p:sp>
        <p:nvSpPr>
          <p:cNvPr id="39" name="Freeform: Shape 38">
            <a:extLst>
              <a:ext uri="{FF2B5EF4-FFF2-40B4-BE49-F238E27FC236}">
                <a16:creationId xmlns:a16="http://schemas.microsoft.com/office/drawing/2014/main" id="{E93A4004-7BAD-498D-B3F7-B00F656B7555}"/>
              </a:ext>
            </a:extLst>
          </p:cNvPr>
          <p:cNvSpPr/>
          <p:nvPr/>
        </p:nvSpPr>
        <p:spPr>
          <a:xfrm>
            <a:off x="-338403" y="0"/>
            <a:ext cx="4910383" cy="5143500"/>
          </a:xfrm>
          <a:custGeom>
            <a:avLst/>
            <a:gdLst>
              <a:gd name="connsiteX0" fmla="*/ 0 w 4910383"/>
              <a:gd name="connsiteY0" fmla="*/ 0 h 5143500"/>
              <a:gd name="connsiteX1" fmla="*/ 2338653 w 4910383"/>
              <a:gd name="connsiteY1" fmla="*/ 0 h 5143500"/>
              <a:gd name="connsiteX2" fmla="*/ 4897126 w 4910383"/>
              <a:gd name="connsiteY2" fmla="*/ 2308804 h 5143500"/>
              <a:gd name="connsiteX3" fmla="*/ 4909546 w 4910383"/>
              <a:gd name="connsiteY3" fmla="*/ 2554781 h 5143500"/>
              <a:gd name="connsiteX4" fmla="*/ 4910383 w 4910383"/>
              <a:gd name="connsiteY4" fmla="*/ 2572152 h 5143500"/>
              <a:gd name="connsiteX5" fmla="*/ 4897126 w 4910383"/>
              <a:gd name="connsiteY5" fmla="*/ 2834697 h 5143500"/>
              <a:gd name="connsiteX6" fmla="*/ 2338653 w 4910383"/>
              <a:gd name="connsiteY6" fmla="*/ 5143500 h 5143500"/>
              <a:gd name="connsiteX7" fmla="*/ 0 w 4910383"/>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0383" h="5143500">
                <a:moveTo>
                  <a:pt x="0" y="0"/>
                </a:moveTo>
                <a:lnTo>
                  <a:pt x="2338653" y="0"/>
                </a:lnTo>
                <a:cubicBezTo>
                  <a:pt x="3670220" y="0"/>
                  <a:pt x="4765426" y="1011983"/>
                  <a:pt x="4897126" y="2308804"/>
                </a:cubicBezTo>
                <a:lnTo>
                  <a:pt x="4909546" y="2554781"/>
                </a:lnTo>
                <a:lnTo>
                  <a:pt x="4910383" y="2572152"/>
                </a:lnTo>
                <a:lnTo>
                  <a:pt x="4897126" y="2834697"/>
                </a:lnTo>
                <a:cubicBezTo>
                  <a:pt x="4765426" y="4131517"/>
                  <a:pt x="3670220" y="5143500"/>
                  <a:pt x="2338653" y="5143500"/>
                </a:cubicBezTo>
                <a:lnTo>
                  <a:pt x="0" y="51435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mn-ea"/>
              <a:cs typeface="+mn-cs"/>
              <a:sym typeface="Arial"/>
            </a:endParaRPr>
          </a:p>
        </p:txBody>
      </p:sp>
      <p:sp>
        <p:nvSpPr>
          <p:cNvPr id="19" name="Freeform 121">
            <a:extLst>
              <a:ext uri="{FF2B5EF4-FFF2-40B4-BE49-F238E27FC236}">
                <a16:creationId xmlns:a16="http://schemas.microsoft.com/office/drawing/2014/main" id="{E0A31944-C4A5-F244-80F9-0F04A59B69A8}"/>
              </a:ext>
            </a:extLst>
          </p:cNvPr>
          <p:cNvSpPr>
            <a:spLocks/>
          </p:cNvSpPr>
          <p:nvPr/>
        </p:nvSpPr>
        <p:spPr bwMode="auto">
          <a:xfrm>
            <a:off x="1318238" y="2837260"/>
            <a:ext cx="3013005" cy="287085"/>
          </a:xfrm>
          <a:custGeom>
            <a:avLst/>
            <a:gdLst>
              <a:gd name="T0" fmla="*/ 120 w 132"/>
              <a:gd name="T1" fmla="*/ 25 h 25"/>
              <a:gd name="T2" fmla="*/ 12 w 132"/>
              <a:gd name="T3" fmla="*/ 25 h 25"/>
              <a:gd name="T4" fmla="*/ 0 w 132"/>
              <a:gd name="T5" fmla="*/ 13 h 25"/>
              <a:gd name="T6" fmla="*/ 12 w 132"/>
              <a:gd name="T7" fmla="*/ 0 h 25"/>
              <a:gd name="T8" fmla="*/ 120 w 132"/>
              <a:gd name="T9" fmla="*/ 0 h 25"/>
              <a:gd name="T10" fmla="*/ 132 w 132"/>
              <a:gd name="T11" fmla="*/ 13 h 25"/>
              <a:gd name="T12" fmla="*/ 120 w 132"/>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25"/>
                </a:moveTo>
                <a:cubicBezTo>
                  <a:pt x="12" y="25"/>
                  <a:pt x="12" y="25"/>
                  <a:pt x="12" y="25"/>
                </a:cubicBezTo>
                <a:cubicBezTo>
                  <a:pt x="5" y="25"/>
                  <a:pt x="0" y="20"/>
                  <a:pt x="0" y="13"/>
                </a:cubicBezTo>
                <a:cubicBezTo>
                  <a:pt x="0" y="6"/>
                  <a:pt x="5" y="0"/>
                  <a:pt x="12" y="0"/>
                </a:cubicBezTo>
                <a:cubicBezTo>
                  <a:pt x="120" y="0"/>
                  <a:pt x="120" y="0"/>
                  <a:pt x="120" y="0"/>
                </a:cubicBezTo>
                <a:cubicBezTo>
                  <a:pt x="127" y="0"/>
                  <a:pt x="132" y="6"/>
                  <a:pt x="132" y="13"/>
                </a:cubicBezTo>
                <a:cubicBezTo>
                  <a:pt x="132" y="20"/>
                  <a:pt x="127" y="25"/>
                  <a:pt x="120" y="2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Freeform 36">
            <a:extLst>
              <a:ext uri="{FF2B5EF4-FFF2-40B4-BE49-F238E27FC236}">
                <a16:creationId xmlns:a16="http://schemas.microsoft.com/office/drawing/2014/main" id="{E0E534E0-127E-8545-8D08-5D6D7DDB9010}"/>
              </a:ext>
            </a:extLst>
          </p:cNvPr>
          <p:cNvSpPr>
            <a:spLocks/>
          </p:cNvSpPr>
          <p:nvPr/>
        </p:nvSpPr>
        <p:spPr bwMode="black">
          <a:xfrm rot="16200000">
            <a:off x="2861493" y="3337935"/>
            <a:ext cx="284036" cy="1201680"/>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2"/>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41" name="Freeform 40">
            <a:extLst>
              <a:ext uri="{FF2B5EF4-FFF2-40B4-BE49-F238E27FC236}">
                <a16:creationId xmlns:a16="http://schemas.microsoft.com/office/drawing/2014/main" id="{1722D0B2-DB5A-9549-BEFD-6D714ECCE858}"/>
              </a:ext>
            </a:extLst>
          </p:cNvPr>
          <p:cNvSpPr>
            <a:spLocks/>
          </p:cNvSpPr>
          <p:nvPr/>
        </p:nvSpPr>
        <p:spPr bwMode="black">
          <a:xfrm rot="16200000">
            <a:off x="262920" y="764775"/>
            <a:ext cx="284036" cy="1201680"/>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2"/>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42" name="Freeform 41">
            <a:extLst>
              <a:ext uri="{FF2B5EF4-FFF2-40B4-BE49-F238E27FC236}">
                <a16:creationId xmlns:a16="http://schemas.microsoft.com/office/drawing/2014/main" id="{C0390C60-7D9B-314D-90F8-F373032671AC}"/>
              </a:ext>
            </a:extLst>
          </p:cNvPr>
          <p:cNvSpPr>
            <a:spLocks/>
          </p:cNvSpPr>
          <p:nvPr/>
        </p:nvSpPr>
        <p:spPr bwMode="black">
          <a:xfrm rot="16200000">
            <a:off x="863759" y="764775"/>
            <a:ext cx="284036" cy="1201680"/>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2"/>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43" name="Freeform 42">
            <a:extLst>
              <a:ext uri="{FF2B5EF4-FFF2-40B4-BE49-F238E27FC236}">
                <a16:creationId xmlns:a16="http://schemas.microsoft.com/office/drawing/2014/main" id="{5D550675-57A7-DF49-86B7-FCFCDA3187D1}"/>
              </a:ext>
            </a:extLst>
          </p:cNvPr>
          <p:cNvSpPr>
            <a:spLocks/>
          </p:cNvSpPr>
          <p:nvPr/>
        </p:nvSpPr>
        <p:spPr bwMode="black">
          <a:xfrm rot="16200000">
            <a:off x="1721339" y="2379963"/>
            <a:ext cx="287086" cy="1201680"/>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2"/>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45" name="Freeform 44">
            <a:extLst>
              <a:ext uri="{FF2B5EF4-FFF2-40B4-BE49-F238E27FC236}">
                <a16:creationId xmlns:a16="http://schemas.microsoft.com/office/drawing/2014/main" id="{A487D6C4-E7EE-474B-9EBB-34A43BBD518E}"/>
              </a:ext>
            </a:extLst>
          </p:cNvPr>
          <p:cNvSpPr>
            <a:spLocks/>
          </p:cNvSpPr>
          <p:nvPr/>
        </p:nvSpPr>
        <p:spPr bwMode="black">
          <a:xfrm rot="18430854">
            <a:off x="3794042" y="2229411"/>
            <a:ext cx="284036" cy="1018550"/>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2"/>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46" name="Freeform 45">
            <a:extLst>
              <a:ext uri="{FF2B5EF4-FFF2-40B4-BE49-F238E27FC236}">
                <a16:creationId xmlns:a16="http://schemas.microsoft.com/office/drawing/2014/main" id="{D468432C-BBEC-1640-BE20-1D0C7FC1A4BD}"/>
              </a:ext>
            </a:extLst>
          </p:cNvPr>
          <p:cNvSpPr>
            <a:spLocks/>
          </p:cNvSpPr>
          <p:nvPr/>
        </p:nvSpPr>
        <p:spPr bwMode="black">
          <a:xfrm rot="13675812">
            <a:off x="3813429" y="2697528"/>
            <a:ext cx="284036" cy="1018550"/>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2"/>
          </a:solidFill>
          <a:ln w="9525">
            <a:noFill/>
            <a:round/>
            <a:headEnd/>
            <a:tailEnd/>
          </a:ln>
        </p:spPr>
        <p:txBody>
          <a:bodyPr lIns="68589" tIns="34295" rIns="68589" bIns="34295"/>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iscoSansTT ExtraLight"/>
              <a:cs typeface="Arial"/>
              <a:sym typeface="Arial"/>
            </a:endParaRPr>
          </a:p>
        </p:txBody>
      </p:sp>
      <p:sp>
        <p:nvSpPr>
          <p:cNvPr id="117" name="Rectangle 116">
            <a:extLst>
              <a:ext uri="{FF2B5EF4-FFF2-40B4-BE49-F238E27FC236}">
                <a16:creationId xmlns:a16="http://schemas.microsoft.com/office/drawing/2014/main" id="{777A2F4F-0313-449B-86FA-16539158E82D}"/>
              </a:ext>
            </a:extLst>
          </p:cNvPr>
          <p:cNvSpPr/>
          <p:nvPr/>
        </p:nvSpPr>
        <p:spPr>
          <a:xfrm>
            <a:off x="5617017" y="2571750"/>
            <a:ext cx="1015737" cy="584918"/>
          </a:xfrm>
          <a:prstGeom prst="rect">
            <a:avLst/>
          </a:prstGeom>
        </p:spPr>
        <p:txBody>
          <a:bodyPr wrap="square" lIns="0" tIns="0" rIns="0" bIns="0" anchor="ctr" anchorCtr="0">
            <a:noAutofit/>
          </a:bodyPr>
          <a:lstStyle/>
          <a:p>
            <a:pPr lvl="0" defTabSz="457189">
              <a:lnSpc>
                <a:spcPct val="110000"/>
              </a:lnSpc>
              <a:spcAft>
                <a:spcPts val="600"/>
              </a:spcAft>
            </a:pPr>
            <a:r>
              <a:rPr lang="en-GB" sz="1000" dirty="0">
                <a:solidFill>
                  <a:schemeClr val="bg2"/>
                </a:solidFill>
                <a:latin typeface="+mj-lt"/>
                <a:ea typeface="+mn-ea"/>
                <a:cs typeface="CiscoSansTT" panose="020B0503020201020303" pitchFamily="34" charset="0"/>
              </a:rPr>
              <a:t>No triage required to       open a case</a:t>
            </a:r>
          </a:p>
        </p:txBody>
      </p:sp>
      <p:sp>
        <p:nvSpPr>
          <p:cNvPr id="118" name="Rectangle 117">
            <a:extLst>
              <a:ext uri="{FF2B5EF4-FFF2-40B4-BE49-F238E27FC236}">
                <a16:creationId xmlns:a16="http://schemas.microsoft.com/office/drawing/2014/main" id="{DE8EEB37-E557-4398-ADD2-180CA7ACAD8E}"/>
              </a:ext>
            </a:extLst>
          </p:cNvPr>
          <p:cNvSpPr/>
          <p:nvPr/>
        </p:nvSpPr>
        <p:spPr>
          <a:xfrm>
            <a:off x="5617018" y="3350515"/>
            <a:ext cx="1046560" cy="584918"/>
          </a:xfrm>
          <a:prstGeom prst="rect">
            <a:avLst/>
          </a:prstGeom>
        </p:spPr>
        <p:txBody>
          <a:bodyPr wrap="square" lIns="0" tIns="0" rIns="0" bIns="0" anchor="ctr" anchorCtr="0">
            <a:noAutofit/>
          </a:bodyPr>
          <a:lstStyle/>
          <a:p>
            <a:pPr lvl="0" defTabSz="457189">
              <a:lnSpc>
                <a:spcPct val="110000"/>
              </a:lnSpc>
              <a:spcAft>
                <a:spcPts val="600"/>
              </a:spcAft>
            </a:pPr>
            <a:r>
              <a:rPr lang="en-GB" sz="1000" dirty="0">
                <a:solidFill>
                  <a:schemeClr val="bg2"/>
                </a:solidFill>
                <a:latin typeface="+mj-lt"/>
                <a:ea typeface="+mn-ea"/>
                <a:cs typeface="CiscoSansTT" panose="020B0503020201020303" pitchFamily="34" charset="0"/>
              </a:rPr>
              <a:t>30-minute response for high severity issues</a:t>
            </a:r>
          </a:p>
        </p:txBody>
      </p:sp>
      <p:sp>
        <p:nvSpPr>
          <p:cNvPr id="120" name="Rectangle 119">
            <a:extLst>
              <a:ext uri="{FF2B5EF4-FFF2-40B4-BE49-F238E27FC236}">
                <a16:creationId xmlns:a16="http://schemas.microsoft.com/office/drawing/2014/main" id="{0C8E08AA-1AAA-48FA-8A34-6A5D69A8F044}"/>
              </a:ext>
            </a:extLst>
          </p:cNvPr>
          <p:cNvSpPr/>
          <p:nvPr/>
        </p:nvSpPr>
        <p:spPr>
          <a:xfrm>
            <a:off x="7471525" y="2571750"/>
            <a:ext cx="1123833" cy="584918"/>
          </a:xfrm>
          <a:prstGeom prst="rect">
            <a:avLst/>
          </a:prstGeom>
        </p:spPr>
        <p:txBody>
          <a:bodyPr wrap="square" lIns="0" tIns="0" rIns="0" bIns="0" anchor="ctr" anchorCtr="0">
            <a:noAutofit/>
          </a:bodyPr>
          <a:lstStyle/>
          <a:p>
            <a:pPr lvl="0" defTabSz="457189">
              <a:lnSpc>
                <a:spcPct val="110000"/>
              </a:lnSpc>
              <a:spcAft>
                <a:spcPts val="600"/>
              </a:spcAft>
            </a:pPr>
            <a:r>
              <a:rPr lang="en-GB" sz="1050" dirty="0">
                <a:solidFill>
                  <a:schemeClr val="bg2"/>
                </a:solidFill>
                <a:latin typeface="+mj-lt"/>
                <a:ea typeface="+mn-ea"/>
                <a:cs typeface="CiscoSansTT" panose="020B0503020201020303" pitchFamily="34" charset="0"/>
              </a:rPr>
              <a:t>Prioritized </a:t>
            </a:r>
            <a:br>
              <a:rPr lang="en-GB" sz="1050" dirty="0">
                <a:solidFill>
                  <a:schemeClr val="bg2"/>
                </a:solidFill>
                <a:latin typeface="+mj-lt"/>
                <a:ea typeface="+mn-ea"/>
                <a:cs typeface="CiscoSansTT" panose="020B0503020201020303" pitchFamily="34" charset="0"/>
              </a:rPr>
            </a:br>
            <a:r>
              <a:rPr lang="en-GB" sz="1050" dirty="0">
                <a:solidFill>
                  <a:schemeClr val="bg2"/>
                </a:solidFill>
                <a:latin typeface="+mj-lt"/>
                <a:ea typeface="+mn-ea"/>
                <a:cs typeface="CiscoSansTT" panose="020B0503020201020303" pitchFamily="34" charset="0"/>
              </a:rPr>
              <a:t>case handling</a:t>
            </a:r>
          </a:p>
        </p:txBody>
      </p:sp>
      <p:sp>
        <p:nvSpPr>
          <p:cNvPr id="121" name="Rectangle 120">
            <a:extLst>
              <a:ext uri="{FF2B5EF4-FFF2-40B4-BE49-F238E27FC236}">
                <a16:creationId xmlns:a16="http://schemas.microsoft.com/office/drawing/2014/main" id="{09AADA7B-9083-4488-B669-5C59CFA30721}"/>
              </a:ext>
            </a:extLst>
          </p:cNvPr>
          <p:cNvSpPr/>
          <p:nvPr/>
        </p:nvSpPr>
        <p:spPr>
          <a:xfrm>
            <a:off x="7471525" y="3288320"/>
            <a:ext cx="1219469" cy="730279"/>
          </a:xfrm>
          <a:prstGeom prst="rect">
            <a:avLst/>
          </a:prstGeom>
          <a:noFill/>
        </p:spPr>
        <p:txBody>
          <a:bodyPr wrap="square" lIns="0" tIns="0" rIns="0" bIns="0" anchor="ctr" anchorCtr="0">
            <a:noAutofit/>
          </a:bodyPr>
          <a:lstStyle/>
          <a:p>
            <a:pPr lvl="0" defTabSz="457189">
              <a:lnSpc>
                <a:spcPct val="110000"/>
              </a:lnSpc>
              <a:spcAft>
                <a:spcPts val="600"/>
              </a:spcAft>
            </a:pPr>
            <a:r>
              <a:rPr lang="en-GB" sz="1050" dirty="0">
                <a:solidFill>
                  <a:schemeClr val="bg2"/>
                </a:solidFill>
                <a:latin typeface="+mj-lt"/>
                <a:ea typeface="+mn-ea"/>
                <a:cs typeface="CiscoSansTT" panose="020B0503020201020303" pitchFamily="34" charset="0"/>
              </a:rPr>
              <a:t>Formalized processes with Alliance Partners</a:t>
            </a:r>
          </a:p>
        </p:txBody>
      </p:sp>
      <p:pic>
        <p:nvPicPr>
          <p:cNvPr id="20" name="Picture 19">
            <a:extLst>
              <a:ext uri="{FF2B5EF4-FFF2-40B4-BE49-F238E27FC236}">
                <a16:creationId xmlns:a16="http://schemas.microsoft.com/office/drawing/2014/main" id="{1533F97F-E21A-4911-B94D-08FA05C697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8100000">
            <a:off x="5036850" y="3390800"/>
            <a:ext cx="493200" cy="495987"/>
          </a:xfrm>
          <a:prstGeom prst="rect">
            <a:avLst/>
          </a:prstGeom>
        </p:spPr>
      </p:pic>
      <p:pic>
        <p:nvPicPr>
          <p:cNvPr id="21" name="Picture 20">
            <a:extLst>
              <a:ext uri="{FF2B5EF4-FFF2-40B4-BE49-F238E27FC236}">
                <a16:creationId xmlns:a16="http://schemas.microsoft.com/office/drawing/2014/main" id="{B4FAA80D-3812-401C-B9EE-2B77E05074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80224" y="2617609"/>
            <a:ext cx="493200" cy="490414"/>
          </a:xfrm>
          <a:prstGeom prst="rect">
            <a:avLst/>
          </a:prstGeom>
        </p:spPr>
      </p:pic>
      <p:grpSp>
        <p:nvGrpSpPr>
          <p:cNvPr id="14" name="Group 13">
            <a:extLst>
              <a:ext uri="{FF2B5EF4-FFF2-40B4-BE49-F238E27FC236}">
                <a16:creationId xmlns:a16="http://schemas.microsoft.com/office/drawing/2014/main" id="{8EE45BAD-C553-6D4F-8F6C-4CC365416687}"/>
              </a:ext>
            </a:extLst>
          </p:cNvPr>
          <p:cNvGrpSpPr/>
          <p:nvPr/>
        </p:nvGrpSpPr>
        <p:grpSpPr>
          <a:xfrm>
            <a:off x="6880224" y="3406572"/>
            <a:ext cx="493776" cy="493776"/>
            <a:chOff x="5467728" y="168184"/>
            <a:chExt cx="493776" cy="493776"/>
          </a:xfrm>
        </p:grpSpPr>
        <p:sp>
          <p:nvSpPr>
            <p:cNvPr id="23" name="Oval 22">
              <a:extLst>
                <a:ext uri="{FF2B5EF4-FFF2-40B4-BE49-F238E27FC236}">
                  <a16:creationId xmlns:a16="http://schemas.microsoft.com/office/drawing/2014/main" id="{F6535268-4D48-EA4F-9493-C4C469465BBF}"/>
                </a:ext>
              </a:extLst>
            </p:cNvPr>
            <p:cNvSpPr/>
            <p:nvPr/>
          </p:nvSpPr>
          <p:spPr>
            <a:xfrm>
              <a:off x="5467728" y="168184"/>
              <a:ext cx="493776" cy="493776"/>
            </a:xfrm>
            <a:prstGeom prst="ellipse">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7" name="Group 4">
              <a:extLst>
                <a:ext uri="{FF2B5EF4-FFF2-40B4-BE49-F238E27FC236}">
                  <a16:creationId xmlns:a16="http://schemas.microsoft.com/office/drawing/2014/main" id="{F996E3AC-0A31-804A-B3D3-3F5D55B1CA24}"/>
                </a:ext>
              </a:extLst>
            </p:cNvPr>
            <p:cNvGrpSpPr>
              <a:grpSpLocks noChangeAspect="1"/>
            </p:cNvGrpSpPr>
            <p:nvPr/>
          </p:nvGrpSpPr>
          <p:grpSpPr bwMode="auto">
            <a:xfrm>
              <a:off x="5762810" y="269017"/>
              <a:ext cx="125500" cy="274320"/>
              <a:chOff x="598" y="1936"/>
              <a:chExt cx="287" cy="615"/>
            </a:xfrm>
            <a:solidFill>
              <a:schemeClr val="tx1">
                <a:lumMod val="25000"/>
                <a:lumOff val="75000"/>
              </a:schemeClr>
            </a:solidFill>
          </p:grpSpPr>
          <p:sp>
            <p:nvSpPr>
              <p:cNvPr id="28" name="Freeform 6">
                <a:extLst>
                  <a:ext uri="{FF2B5EF4-FFF2-40B4-BE49-F238E27FC236}">
                    <a16:creationId xmlns:a16="http://schemas.microsoft.com/office/drawing/2014/main" id="{870105A1-7266-0B47-BB27-E38102791BFA}"/>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tx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7">
                <a:extLst>
                  <a:ext uri="{FF2B5EF4-FFF2-40B4-BE49-F238E27FC236}">
                    <a16:creationId xmlns:a16="http://schemas.microsoft.com/office/drawing/2014/main" id="{E2D3E9A3-FF87-3C40-BF94-BB3599EE98B2}"/>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tx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0" name="Group 4">
              <a:extLst>
                <a:ext uri="{FF2B5EF4-FFF2-40B4-BE49-F238E27FC236}">
                  <a16:creationId xmlns:a16="http://schemas.microsoft.com/office/drawing/2014/main" id="{8384C774-C128-A04B-AE7F-EAC128E43369}"/>
                </a:ext>
              </a:extLst>
            </p:cNvPr>
            <p:cNvGrpSpPr>
              <a:grpSpLocks noChangeAspect="1"/>
            </p:cNvGrpSpPr>
            <p:nvPr/>
          </p:nvGrpSpPr>
          <p:grpSpPr bwMode="auto">
            <a:xfrm>
              <a:off x="5546725" y="272335"/>
              <a:ext cx="125500" cy="274320"/>
              <a:chOff x="598" y="1936"/>
              <a:chExt cx="287" cy="615"/>
            </a:xfrm>
            <a:solidFill>
              <a:schemeClr val="accent1"/>
            </a:solidFill>
          </p:grpSpPr>
          <p:sp>
            <p:nvSpPr>
              <p:cNvPr id="31" name="Freeform 6">
                <a:extLst>
                  <a:ext uri="{FF2B5EF4-FFF2-40B4-BE49-F238E27FC236}">
                    <a16:creationId xmlns:a16="http://schemas.microsoft.com/office/drawing/2014/main" id="{0C016C29-5B16-FE43-86F6-2F75D65FE34A}"/>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7">
                <a:extLst>
                  <a:ext uri="{FF2B5EF4-FFF2-40B4-BE49-F238E27FC236}">
                    <a16:creationId xmlns:a16="http://schemas.microsoft.com/office/drawing/2014/main" id="{C2C0E62C-4C86-854F-8043-B9AA56B98E12}"/>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12">
              <a:extLst>
                <a:ext uri="{FF2B5EF4-FFF2-40B4-BE49-F238E27FC236}">
                  <a16:creationId xmlns:a16="http://schemas.microsoft.com/office/drawing/2014/main" id="{850542B5-7456-4247-B93D-518FAD054B58}"/>
                </a:ext>
              </a:extLst>
            </p:cNvPr>
            <p:cNvGrpSpPr/>
            <p:nvPr/>
          </p:nvGrpSpPr>
          <p:grpSpPr>
            <a:xfrm>
              <a:off x="5597717" y="397271"/>
              <a:ext cx="239602" cy="111869"/>
              <a:chOff x="3557698" y="1428006"/>
              <a:chExt cx="520665" cy="219492"/>
            </a:xfrm>
          </p:grpSpPr>
          <p:grpSp>
            <p:nvGrpSpPr>
              <p:cNvPr id="65" name="Group 64">
                <a:extLst>
                  <a:ext uri="{FF2B5EF4-FFF2-40B4-BE49-F238E27FC236}">
                    <a16:creationId xmlns:a16="http://schemas.microsoft.com/office/drawing/2014/main" id="{4F5E35CF-6BBC-7F4B-8533-48BF07BBBA2A}"/>
                  </a:ext>
                </a:extLst>
              </p:cNvPr>
              <p:cNvGrpSpPr>
                <a:grpSpLocks noChangeAspect="1"/>
              </p:cNvGrpSpPr>
              <p:nvPr/>
            </p:nvGrpSpPr>
            <p:grpSpPr>
              <a:xfrm>
                <a:off x="3600377" y="1428006"/>
                <a:ext cx="477986" cy="217993"/>
                <a:chOff x="4449637" y="2551551"/>
                <a:chExt cx="477986" cy="217993"/>
              </a:xfrm>
              <a:solidFill>
                <a:schemeClr val="bg1"/>
              </a:solidFill>
            </p:grpSpPr>
            <p:sp>
              <p:nvSpPr>
                <p:cNvPr id="66" name="Freeform 99">
                  <a:extLst>
                    <a:ext uri="{FF2B5EF4-FFF2-40B4-BE49-F238E27FC236}">
                      <a16:creationId xmlns:a16="http://schemas.microsoft.com/office/drawing/2014/main" id="{805F9C1E-D664-DA47-B8BA-4B7852C68C70}"/>
                    </a:ext>
                  </a:extLst>
                </p:cNvPr>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00">
                  <a:extLst>
                    <a:ext uri="{FF2B5EF4-FFF2-40B4-BE49-F238E27FC236}">
                      <a16:creationId xmlns:a16="http://schemas.microsoft.com/office/drawing/2014/main" id="{2E5780D0-2E2F-2946-91B6-5FBD8FB0BEE1}"/>
                    </a:ext>
                  </a:extLst>
                </p:cNvPr>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01">
                  <a:extLst>
                    <a:ext uri="{FF2B5EF4-FFF2-40B4-BE49-F238E27FC236}">
                      <a16:creationId xmlns:a16="http://schemas.microsoft.com/office/drawing/2014/main" id="{BAA3B4D0-1A28-0E40-93F2-108DF88C4185}"/>
                    </a:ext>
                  </a:extLst>
                </p:cNvPr>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 name="Group 11">
                <a:extLst>
                  <a:ext uri="{FF2B5EF4-FFF2-40B4-BE49-F238E27FC236}">
                    <a16:creationId xmlns:a16="http://schemas.microsoft.com/office/drawing/2014/main" id="{4E9DF3B4-9F17-2C41-BBDC-724E66CBF9D9}"/>
                  </a:ext>
                </a:extLst>
              </p:cNvPr>
              <p:cNvGrpSpPr/>
              <p:nvPr/>
            </p:nvGrpSpPr>
            <p:grpSpPr>
              <a:xfrm>
                <a:off x="3557698" y="1429505"/>
                <a:ext cx="134996" cy="217993"/>
                <a:chOff x="2849515" y="4333714"/>
                <a:chExt cx="134996" cy="217993"/>
              </a:xfrm>
            </p:grpSpPr>
            <p:sp>
              <p:nvSpPr>
                <p:cNvPr id="71" name="Freeform 100">
                  <a:extLst>
                    <a:ext uri="{FF2B5EF4-FFF2-40B4-BE49-F238E27FC236}">
                      <a16:creationId xmlns:a16="http://schemas.microsoft.com/office/drawing/2014/main" id="{26C08724-7213-804C-BE81-18D7EF79175C}"/>
                    </a:ext>
                  </a:extLst>
                </p:cNvPr>
                <p:cNvSpPr>
                  <a:spLocks/>
                </p:cNvSpPr>
                <p:nvPr/>
              </p:nvSpPr>
              <p:spPr bwMode="auto">
                <a:xfrm flipH="1">
                  <a:off x="2849515" y="4333714"/>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01">
                  <a:extLst>
                    <a:ext uri="{FF2B5EF4-FFF2-40B4-BE49-F238E27FC236}">
                      <a16:creationId xmlns:a16="http://schemas.microsoft.com/office/drawing/2014/main" id="{9B04306A-A559-E147-90A4-88036967E5A5}"/>
                    </a:ext>
                  </a:extLst>
                </p:cNvPr>
                <p:cNvSpPr>
                  <a:spLocks/>
                </p:cNvSpPr>
                <p:nvPr/>
              </p:nvSpPr>
              <p:spPr bwMode="auto">
                <a:xfrm flipH="1">
                  <a:off x="2849515" y="4419711"/>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40" name="Text Placeholder 19">
            <a:extLst>
              <a:ext uri="{FF2B5EF4-FFF2-40B4-BE49-F238E27FC236}">
                <a16:creationId xmlns:a16="http://schemas.microsoft.com/office/drawing/2014/main" id="{86E53100-C49A-0142-BC55-874E61D28B67}"/>
              </a:ext>
            </a:extLst>
          </p:cNvPr>
          <p:cNvSpPr txBox="1">
            <a:spLocks/>
          </p:cNvSpPr>
          <p:nvPr/>
        </p:nvSpPr>
        <p:spPr>
          <a:xfrm>
            <a:off x="531422" y="1750375"/>
            <a:ext cx="3208434" cy="2019545"/>
          </a:xfrm>
          <a:prstGeom prst="rect">
            <a:avLst/>
          </a:prstGeom>
        </p:spPr>
        <p:txBody>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3000" b="0" i="0" u="none" strike="noStrike" cap="none">
                <a:solidFill>
                  <a:schemeClr val="tx1"/>
                </a:solidFill>
                <a:latin typeface="+mj-lt"/>
                <a:ea typeface="Arial"/>
                <a:cs typeface="CiscoSansTT ExtraLight" panose="020B03030202010203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chemeClr val="accent2"/>
                </a:solidFill>
                <a:effectLst/>
                <a:uLnTx/>
                <a:uFillTx/>
                <a:latin typeface="CiscoSansTT ExtraLight"/>
                <a:cs typeface="CiscoSansTT ExtraLight" panose="020B0303020201020303" pitchFamily="34" charset="0"/>
                <a:sym typeface="Arial"/>
              </a:rPr>
              <a:t>Faster than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chemeClr val="accent2"/>
                </a:solidFill>
                <a:effectLst/>
                <a:uLnTx/>
                <a:uFillTx/>
                <a:latin typeface="CiscoSansTT ExtraLight"/>
                <a:cs typeface="CiscoSansTT ExtraLight" panose="020B0303020201020303" pitchFamily="34" charset="0"/>
                <a:sym typeface="Arial"/>
              </a:rPr>
              <a:t>product support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1" i="0" u="none" strike="noStrike" kern="0" cap="none" spc="0" normalizeH="0" baseline="0" noProof="0" dirty="0">
              <a:ln>
                <a:noFill/>
              </a:ln>
              <a:solidFill>
                <a:schemeClr val="accent2"/>
              </a:solidFill>
              <a:effectLst/>
              <a:uLnTx/>
              <a:uFillTx/>
              <a:latin typeface="CiscoSansTT ExtraLight"/>
              <a:cs typeface="CiscoSansTT ExtraLight" panose="020B03030202010203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chemeClr val="accent2"/>
                </a:solidFill>
                <a:effectLst/>
                <a:uLnTx/>
                <a:uFillTx/>
                <a:latin typeface="CiscoSansTT ExtraLight"/>
                <a:cs typeface="CiscoSansTT ExtraLight" panose="020B0303020201020303" pitchFamily="34" charset="0"/>
                <a:sym typeface="Arial"/>
              </a:rPr>
              <a:t>at every step</a:t>
            </a:r>
          </a:p>
        </p:txBody>
      </p:sp>
      <p:sp>
        <p:nvSpPr>
          <p:cNvPr id="44" name="Title 6">
            <a:extLst>
              <a:ext uri="{FF2B5EF4-FFF2-40B4-BE49-F238E27FC236}">
                <a16:creationId xmlns:a16="http://schemas.microsoft.com/office/drawing/2014/main" id="{FE5093A0-64E2-AD45-A178-993AE4A0A260}"/>
              </a:ext>
            </a:extLst>
          </p:cNvPr>
          <p:cNvSpPr>
            <a:spLocks noGrp="1"/>
          </p:cNvSpPr>
          <p:nvPr>
            <p:ph type="title"/>
          </p:nvPr>
        </p:nvSpPr>
        <p:spPr>
          <a:xfrm>
            <a:off x="5052939" y="1736606"/>
            <a:ext cx="3542419" cy="1002080"/>
          </a:xfrm>
        </p:spPr>
        <p:txBody>
          <a:bodyPr>
            <a:noAutofit/>
          </a:bodyPr>
          <a:lstStyle/>
          <a:p>
            <a:r>
              <a:rPr lang="en-US" sz="1800" dirty="0"/>
              <a:t>How Solution Support prioritizes your service requests</a:t>
            </a:r>
            <a:endParaRPr lang="en-US" sz="1800" dirty="0">
              <a:solidFill>
                <a:schemeClr val="accent1"/>
              </a:solidFill>
            </a:endParaRPr>
          </a:p>
        </p:txBody>
      </p:sp>
    </p:spTree>
    <p:extLst>
      <p:ext uri="{BB962C8B-B14F-4D97-AF65-F5344CB8AC3E}">
        <p14:creationId xmlns:p14="http://schemas.microsoft.com/office/powerpoint/2010/main" val="95389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094;p205">
            <a:extLst>
              <a:ext uri="{FF2B5EF4-FFF2-40B4-BE49-F238E27FC236}">
                <a16:creationId xmlns:a16="http://schemas.microsoft.com/office/drawing/2014/main" id="{30766165-D72F-3142-8BC5-7D1CD18EEA49}"/>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flipH="1">
            <a:off x="0" y="0"/>
            <a:ext cx="9144000" cy="5143500"/>
          </a:xfrm>
          <a:prstGeom prst="rect">
            <a:avLst/>
          </a:prstGeom>
          <a:noFill/>
          <a:ln>
            <a:noFill/>
          </a:ln>
        </p:spPr>
      </p:pic>
      <p:sp>
        <p:nvSpPr>
          <p:cNvPr id="8" name="Google Shape;969;p196">
            <a:extLst>
              <a:ext uri="{FF2B5EF4-FFF2-40B4-BE49-F238E27FC236}">
                <a16:creationId xmlns:a16="http://schemas.microsoft.com/office/drawing/2014/main" id="{8D567C61-A725-8F49-805B-7F29B7816B73}"/>
              </a:ext>
            </a:extLst>
          </p:cNvPr>
          <p:cNvSpPr/>
          <p:nvPr/>
        </p:nvSpPr>
        <p:spPr>
          <a:xfrm>
            <a:off x="0" y="0"/>
            <a:ext cx="9144000" cy="5143500"/>
          </a:xfrm>
          <a:prstGeom prst="rect">
            <a:avLst/>
          </a:prstGeom>
          <a:gradFill flip="none" rotWithShape="1">
            <a:gsLst>
              <a:gs pos="10000">
                <a:srgbClr val="0D274D">
                  <a:alpha val="0"/>
                </a:srgbClr>
              </a:gs>
              <a:gs pos="100000">
                <a:srgbClr val="0D274D">
                  <a:alpha val="87000"/>
                </a:srgbClr>
              </a:gs>
            </a:gsLst>
            <a:lin ang="108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40B4304E-C963-F649-8D57-76C59067799E}"/>
              </a:ext>
            </a:extLst>
          </p:cNvPr>
          <p:cNvSpPr>
            <a:spLocks noGrp="1"/>
          </p:cNvSpPr>
          <p:nvPr>
            <p:ph type="body" sz="quarter" idx="10"/>
          </p:nvPr>
        </p:nvSpPr>
        <p:spPr>
          <a:xfrm>
            <a:off x="1209676" y="3241675"/>
            <a:ext cx="3073400" cy="469265"/>
          </a:xfrm>
        </p:spPr>
        <p:txBody>
          <a:bodyPr>
            <a:noAutofit/>
          </a:bodyPr>
          <a:lstStyle/>
          <a:p>
            <a:r>
              <a:rPr lang="en-US" sz="900" b="0" dirty="0">
                <a:latin typeface="+mn-lt"/>
                <a:cs typeface="CiscoSansTT Light" panose="020B0503020201020303" pitchFamily="34" charset="0"/>
                <a:sym typeface="Helvetica Neue"/>
              </a:rPr>
              <a:t>Source: IDC Business Study for Cisco Services</a:t>
            </a:r>
            <a:br>
              <a:rPr lang="en-US" sz="900" b="0" dirty="0">
                <a:latin typeface="+mn-lt"/>
                <a:cs typeface="CiscoSansTT Light" panose="020B0503020201020303" pitchFamily="34" charset="0"/>
                <a:sym typeface="Helvetica Neue"/>
              </a:rPr>
            </a:br>
            <a:r>
              <a:rPr lang="en-US" sz="900" b="0" dirty="0">
                <a:latin typeface="+mn-lt"/>
                <a:cs typeface="CiscoSansTT Light" panose="020B0503020201020303" pitchFamily="34" charset="0"/>
              </a:rPr>
              <a:t>Read the </a:t>
            </a:r>
            <a:r>
              <a:rPr lang="en-US" sz="900" b="0" dirty="0">
                <a:latin typeface="+mn-lt"/>
                <a:cs typeface="CiscoSansTT Light" panose="020B0503020201020303" pitchFamily="34" charset="0"/>
                <a:hlinkClick r:id="rId3">
                  <a:extLst>
                    <a:ext uri="{A12FA001-AC4F-418D-AE19-62706E023703}">
                      <ahyp:hlinkClr xmlns:ahyp="http://schemas.microsoft.com/office/drawing/2018/hyperlinkcolor" val="tx"/>
                    </a:ext>
                  </a:extLst>
                </a:hlinkClick>
              </a:rPr>
              <a:t>full report</a:t>
            </a:r>
            <a:r>
              <a:rPr lang="en-US" sz="900" b="0" dirty="0">
                <a:latin typeface="+mn-lt"/>
                <a:cs typeface="CiscoSansTT Light" panose="020B0503020201020303" pitchFamily="34" charset="0"/>
              </a:rPr>
              <a:t> and </a:t>
            </a:r>
            <a:r>
              <a:rPr lang="en-US" sz="900" b="0" dirty="0">
                <a:latin typeface="+mn-lt"/>
                <a:cs typeface="CiscoSansTT Light" panose="020B0503020201020303" pitchFamily="34" charset="0"/>
                <a:hlinkClick r:id="rId4">
                  <a:extLst>
                    <a:ext uri="{A12FA001-AC4F-418D-AE19-62706E023703}">
                      <ahyp:hlinkClr xmlns:ahyp="http://schemas.microsoft.com/office/drawing/2018/hyperlinkcolor" val="tx"/>
                    </a:ext>
                  </a:extLst>
                </a:hlinkClick>
              </a:rPr>
              <a:t>executive summary</a:t>
            </a:r>
          </a:p>
          <a:p>
            <a:endParaRPr lang="en-US" sz="900" b="0" dirty="0">
              <a:latin typeface="+mn-lt"/>
              <a:cs typeface="CiscoSansTT Light" panose="020B0503020201020303" pitchFamily="34" charset="0"/>
              <a:sym typeface="Helvetica Neue"/>
            </a:endParaRPr>
          </a:p>
          <a:p>
            <a:endParaRPr lang="en-US" sz="900" b="0" dirty="0">
              <a:latin typeface="+mn-lt"/>
              <a:cs typeface="CiscoSansTT Light" panose="020B0503020201020303" pitchFamily="34" charset="0"/>
            </a:endParaRPr>
          </a:p>
        </p:txBody>
      </p:sp>
      <p:sp>
        <p:nvSpPr>
          <p:cNvPr id="6" name="Text Placeholder 5">
            <a:extLst>
              <a:ext uri="{FF2B5EF4-FFF2-40B4-BE49-F238E27FC236}">
                <a16:creationId xmlns:a16="http://schemas.microsoft.com/office/drawing/2014/main" id="{A9625FC4-F4D9-8D4C-9238-427B45AE27CE}"/>
              </a:ext>
            </a:extLst>
          </p:cNvPr>
          <p:cNvSpPr>
            <a:spLocks noGrp="1"/>
          </p:cNvSpPr>
          <p:nvPr>
            <p:ph type="body" sz="quarter" idx="12"/>
          </p:nvPr>
        </p:nvSpPr>
        <p:spPr>
          <a:xfrm>
            <a:off x="1216684" y="1209675"/>
            <a:ext cx="3836100" cy="1854200"/>
          </a:xfrm>
        </p:spPr>
        <p:txBody>
          <a:bodyPr>
            <a:noAutofit/>
          </a:bodyPr>
          <a:lstStyle/>
          <a:p>
            <a:r>
              <a:rPr lang="en-US" sz="2200" dirty="0">
                <a:latin typeface="+mj-lt"/>
                <a:cs typeface="CiscoSansTT" panose="020B0503020201020303" pitchFamily="34" charset="0"/>
                <a:sym typeface="Helvetica Neue Light"/>
              </a:rPr>
              <a:t>Solution Support helps </a:t>
            </a:r>
            <a:br>
              <a:rPr lang="en-US" sz="2200" dirty="0">
                <a:latin typeface="+mj-lt"/>
                <a:cs typeface="CiscoSansTT" panose="020B0503020201020303" pitchFamily="34" charset="0"/>
                <a:sym typeface="Helvetica Neue Light"/>
              </a:rPr>
            </a:br>
            <a:r>
              <a:rPr lang="en-US" sz="2200" dirty="0">
                <a:latin typeface="+mj-lt"/>
                <a:cs typeface="CiscoSansTT" panose="020B0503020201020303" pitchFamily="34" charset="0"/>
                <a:sym typeface="Helvetica Neue Light"/>
              </a:rPr>
              <a:t>free up my staff to continue </a:t>
            </a:r>
            <a:br>
              <a:rPr lang="en-US" sz="2200" dirty="0">
                <a:latin typeface="+mj-lt"/>
                <a:cs typeface="CiscoSansTT" panose="020B0503020201020303" pitchFamily="34" charset="0"/>
                <a:sym typeface="Helvetica Neue Light"/>
              </a:rPr>
            </a:br>
            <a:r>
              <a:rPr lang="en-US" sz="2200" dirty="0">
                <a:latin typeface="+mj-lt"/>
                <a:cs typeface="CiscoSansTT" panose="020B0503020201020303" pitchFamily="34" charset="0"/>
                <a:sym typeface="Helvetica Neue Light"/>
              </a:rPr>
              <a:t>to do additional work outside of that specific issue and increases productivity</a:t>
            </a:r>
          </a:p>
        </p:txBody>
      </p:sp>
      <p:sp>
        <p:nvSpPr>
          <p:cNvPr id="12" name="Google Shape;55;p13">
            <a:extLst>
              <a:ext uri="{FF2B5EF4-FFF2-40B4-BE49-F238E27FC236}">
                <a16:creationId xmlns:a16="http://schemas.microsoft.com/office/drawing/2014/main" id="{ABE60F1B-CFCA-4055-89B0-68B652EAC3AE}"/>
              </a:ext>
            </a:extLst>
          </p:cNvPr>
          <p:cNvSpPr>
            <a:spLocks noChangeAspect="1"/>
          </p:cNvSpPr>
          <p:nvPr/>
        </p:nvSpPr>
        <p:spPr>
          <a:xfrm>
            <a:off x="683996" y="1209675"/>
            <a:ext cx="410332" cy="323182"/>
          </a:xfrm>
          <a:custGeom>
            <a:avLst/>
            <a:gdLst/>
            <a:ahLst/>
            <a:cxnLst/>
            <a:rect l="l" t="t" r="r" b="b"/>
            <a:pathLst>
              <a:path w="251906" h="198404" extrusionOk="0">
                <a:moveTo>
                  <a:pt x="81739" y="0"/>
                </a:moveTo>
                <a:cubicBezTo>
                  <a:pt x="63905" y="5945"/>
                  <a:pt x="46814" y="15605"/>
                  <a:pt x="33439" y="28980"/>
                </a:cubicBezTo>
                <a:cubicBezTo>
                  <a:pt x="21549" y="40127"/>
                  <a:pt x="12632" y="54245"/>
                  <a:pt x="7431" y="69850"/>
                </a:cubicBezTo>
                <a:cubicBezTo>
                  <a:pt x="2229" y="90656"/>
                  <a:pt x="0" y="111463"/>
                  <a:pt x="743" y="133012"/>
                </a:cubicBezTo>
                <a:lnTo>
                  <a:pt x="743" y="198404"/>
                </a:lnTo>
                <a:lnTo>
                  <a:pt x="91399" y="198404"/>
                </a:lnTo>
                <a:lnTo>
                  <a:pt x="92143" y="107004"/>
                </a:lnTo>
                <a:lnTo>
                  <a:pt x="47557" y="107004"/>
                </a:lnTo>
                <a:cubicBezTo>
                  <a:pt x="47557" y="91399"/>
                  <a:pt x="52016" y="76538"/>
                  <a:pt x="60190" y="63162"/>
                </a:cubicBezTo>
                <a:cubicBezTo>
                  <a:pt x="70593" y="51273"/>
                  <a:pt x="83969" y="42356"/>
                  <a:pt x="99573" y="37897"/>
                </a:cubicBezTo>
                <a:lnTo>
                  <a:pt x="81739" y="0"/>
                </a:lnTo>
                <a:close/>
                <a:moveTo>
                  <a:pt x="234072" y="0"/>
                </a:moveTo>
                <a:cubicBezTo>
                  <a:pt x="216238" y="5945"/>
                  <a:pt x="199890" y="15605"/>
                  <a:pt x="186514" y="28237"/>
                </a:cubicBezTo>
                <a:cubicBezTo>
                  <a:pt x="173882" y="40127"/>
                  <a:pt x="164965" y="54245"/>
                  <a:pt x="160506" y="69850"/>
                </a:cubicBezTo>
                <a:cubicBezTo>
                  <a:pt x="154562" y="90656"/>
                  <a:pt x="152332" y="111463"/>
                  <a:pt x="153075" y="133012"/>
                </a:cubicBezTo>
                <a:lnTo>
                  <a:pt x="153075" y="198404"/>
                </a:lnTo>
                <a:lnTo>
                  <a:pt x="245218" y="198404"/>
                </a:lnTo>
                <a:lnTo>
                  <a:pt x="244475" y="106261"/>
                </a:lnTo>
                <a:lnTo>
                  <a:pt x="200633" y="106261"/>
                </a:lnTo>
                <a:cubicBezTo>
                  <a:pt x="199890" y="91399"/>
                  <a:pt x="204348" y="75795"/>
                  <a:pt x="213265" y="63162"/>
                </a:cubicBezTo>
                <a:cubicBezTo>
                  <a:pt x="222925" y="50530"/>
                  <a:pt x="237044" y="41613"/>
                  <a:pt x="251906" y="37897"/>
                </a:cubicBezTo>
                <a:lnTo>
                  <a:pt x="234072"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iscoSansTT Light" panose="020B0503020201020303" pitchFamily="34" charset="0"/>
              <a:cs typeface="CiscoSansTT Light" panose="020B0503020201020303" pitchFamily="34" charset="0"/>
            </a:endParaRPr>
          </a:p>
        </p:txBody>
      </p:sp>
    </p:spTree>
    <p:extLst>
      <p:ext uri="{BB962C8B-B14F-4D97-AF65-F5344CB8AC3E}">
        <p14:creationId xmlns:p14="http://schemas.microsoft.com/office/powerpoint/2010/main" val="123115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isco CX Template_16x9_March Apparent">
  <a:themeElements>
    <a:clrScheme name="CX Template Oct 2019">
      <a:dk1>
        <a:srgbClr val="2F446B"/>
      </a:dk1>
      <a:lt1>
        <a:srgbClr val="FFFFFF"/>
      </a:lt1>
      <a:dk2>
        <a:srgbClr val="14284A"/>
      </a:dk2>
      <a:lt2>
        <a:srgbClr val="FFFFFF"/>
      </a:lt2>
      <a:accent1>
        <a:srgbClr val="00BCEB"/>
      </a:accent1>
      <a:accent2>
        <a:srgbClr val="6EBE4A"/>
      </a:accent2>
      <a:accent3>
        <a:srgbClr val="2F446B"/>
      </a:accent3>
      <a:accent4>
        <a:srgbClr val="142849"/>
      </a:accent4>
      <a:accent5>
        <a:srgbClr val="FBAB18"/>
      </a:accent5>
      <a:accent6>
        <a:srgbClr val="EDF1F6"/>
      </a:accent6>
      <a:hlink>
        <a:srgbClr val="00BCEB"/>
      </a:hlink>
      <a:folHlink>
        <a:srgbClr val="2F446B"/>
      </a:folHlink>
    </a:clrScheme>
    <a:fontScheme name="CiscoSans ExtraLight">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0" tIns="0" rIns="0" bIns="0" rtlCol="0" anchor="ctr"/>
      <a:lstStyle>
        <a:defPPr algn="ctr">
          <a:spcAft>
            <a:spcPts val="600"/>
          </a:spcAft>
          <a:defRPr sz="11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1200"/>
          </a:spcAft>
          <a:defRPr sz="1100" dirty="0" err="1" smtClean="0">
            <a:solidFill>
              <a:schemeClr val="tx1"/>
            </a:solidFill>
            <a:latin typeface="+mn-lt"/>
          </a:defRPr>
        </a:defPPr>
      </a:lstStyle>
    </a:txDef>
  </a:objectDefaults>
  <a:extraClrSchemeLst/>
  <a:extLst>
    <a:ext uri="{05A4C25C-085E-4340-85A3-A5531E510DB2}">
      <thm15:themeFamily xmlns:thm15="http://schemas.microsoft.com/office/thememl/2012/main" name="Cisco_Customer_Experience_Template_June_2019 v.2" id="{67EEC87D-99A1-C94D-8139-7B5529EF37A3}" vid="{611C52A7-F72E-FD41-8BD4-79571D342F77}"/>
    </a:ext>
  </a:extLst>
</a:theme>
</file>

<file path=ppt/theme/theme2.xml><?xml version="1.0" encoding="utf-8"?>
<a:theme xmlns:a="http://schemas.openxmlformats.org/drawingml/2006/main" name="1_Blue theme 2015 16x9">
  <a:themeElements>
    <a:clrScheme name="Cisco New Color Palette">
      <a:dk1>
        <a:srgbClr val="FFFFFF"/>
      </a:dk1>
      <a:lt1>
        <a:srgbClr val="0D274D"/>
      </a:lt1>
      <a:dk2>
        <a:srgbClr val="1E4471"/>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6_Cisco CX Template_16x9_March Apparent">
  <a:themeElements>
    <a:clrScheme name="CX Template Oct 2019">
      <a:dk1>
        <a:srgbClr val="2F446B"/>
      </a:dk1>
      <a:lt1>
        <a:srgbClr val="FFFFFF"/>
      </a:lt1>
      <a:dk2>
        <a:srgbClr val="14284A"/>
      </a:dk2>
      <a:lt2>
        <a:srgbClr val="FFFFFF"/>
      </a:lt2>
      <a:accent1>
        <a:srgbClr val="00BCEB"/>
      </a:accent1>
      <a:accent2>
        <a:srgbClr val="6EBE4A"/>
      </a:accent2>
      <a:accent3>
        <a:srgbClr val="2F446B"/>
      </a:accent3>
      <a:accent4>
        <a:srgbClr val="142849"/>
      </a:accent4>
      <a:accent5>
        <a:srgbClr val="FBAB18"/>
      </a:accent5>
      <a:accent6>
        <a:srgbClr val="EDF1F6"/>
      </a:accent6>
      <a:hlink>
        <a:srgbClr val="00BCEB"/>
      </a:hlink>
      <a:folHlink>
        <a:srgbClr val="2F446B"/>
      </a:folHlink>
    </a:clrScheme>
    <a:fontScheme name="CiscoSans ExtraLight">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0" tIns="0" rIns="0" bIns="0" rtlCol="0" anchor="ctr"/>
      <a:lstStyle>
        <a:defPPr algn="ctr">
          <a:spcAft>
            <a:spcPts val="600"/>
          </a:spcAft>
          <a:defRPr sz="11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1200"/>
          </a:spcAft>
          <a:defRPr sz="1100" dirty="0" err="1" smtClean="0">
            <a:solidFill>
              <a:schemeClr val="bg2"/>
            </a:solidFill>
            <a:latin typeface="+mn-lt"/>
          </a:defRPr>
        </a:defPPr>
      </a:lstStyle>
    </a:txDef>
  </a:objectDefaults>
  <a:extraClrSchemeLst/>
  <a:extLst>
    <a:ext uri="{05A4C25C-085E-4340-85A3-A5531E510DB2}">
      <thm15:themeFamily xmlns:thm15="http://schemas.microsoft.com/office/thememl/2012/main" name="Cisco_Customer_Experience_Template_June_2019 v.2" id="{67EEC87D-99A1-C94D-8139-7B5529EF37A3}" vid="{611C52A7-F72E-FD41-8BD4-79571D342F77}"/>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84CA1EAD060E49873639C22E021801" ma:contentTypeVersion="14" ma:contentTypeDescription="Create a new document." ma:contentTypeScope="" ma:versionID="477300ac0cf50dcdccdffc8ffb99f773">
  <xsd:schema xmlns:xsd="http://www.w3.org/2001/XMLSchema" xmlns:xs="http://www.w3.org/2001/XMLSchema" xmlns:p="http://schemas.microsoft.com/office/2006/metadata/properties" xmlns:ns2="956b59e2-6f85-4fd2-8cf1-a54168e733b3" xmlns:ns3="18763a6d-8abd-4d7c-ab6a-becf45e0c7cd" targetNamespace="http://schemas.microsoft.com/office/2006/metadata/properties" ma:root="true" ma:fieldsID="a9fc323bd7cd8ea4bf37cffe456198a2" ns2:_="" ns3:_="">
    <xsd:import namespace="956b59e2-6f85-4fd2-8cf1-a54168e733b3"/>
    <xsd:import namespace="18763a6d-8abd-4d7c-ab6a-becf45e0c7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https_x003a__x002f__x002f_salesconnect_x002e_cisco_x002e_com_x002f_open_x002e_html_x003f_c_x003d_139cd706_x002d_bfd4_x002d_4aa2_x002d_bda4_x002d_049d78fbeefd" minOccurs="0"/>
                <xsd:element ref="ns2:DateuploadedtoSC"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6b59e2-6f85-4fd2-8cf1-a54168e733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https_x003a__x002f__x002f_salesconnect_x002e_cisco_x002e_com_x002f_open_x002e_html_x003f_c_x003d_139cd706_x002d_bfd4_x002d_4aa2_x002d_bda4_x002d_049d78fbeefd" ma:index="17" nillable="true" ma:displayName="Salesconnect Link" ma:format="Hyperlink" ma:internalName="https_x003a__x002f__x002f_salesconnect_x002e_cisco_x002e_com_x002f_open_x002e_html_x003f_c_x003d_139cd706_x002d_bfd4_x002d_4aa2_x002d_bda4_x002d_049d78fbeefd">
      <xsd:complexType>
        <xsd:complexContent>
          <xsd:extension base="dms:URL">
            <xsd:sequence>
              <xsd:element name="Url" type="dms:ValidUrl" minOccurs="0" nillable="true"/>
              <xsd:element name="Description" type="xsd:string" nillable="true"/>
            </xsd:sequence>
          </xsd:extension>
        </xsd:complexContent>
      </xsd:complexType>
    </xsd:element>
    <xsd:element name="DateuploadedtoSC" ma:index="18" nillable="true" ma:displayName="Date uploaded to SC" ma:format="DateOnly" ma:internalName="DateuploadedtoSC">
      <xsd:simpleType>
        <xsd:restriction base="dms:DateTime"/>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763a6d-8abd-4d7c-ab6a-becf45e0c7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https_x003a__x002f__x002f_salesconnect_x002e_cisco_x002e_com_x002f_open_x002e_html_x003f_c_x003d_139cd706_x002d_bfd4_x002d_4aa2_x002d_bda4_x002d_049d78fbeefd xmlns="956b59e2-6f85-4fd2-8cf1-a54168e733b3">
      <Url xsi:nil="true"/>
      <Description xsi:nil="true"/>
    </https_x003a__x002f__x002f_salesconnect_x002e_cisco_x002e_com_x002f_open_x002e_html_x003f_c_x003d_139cd706_x002d_bfd4_x002d_4aa2_x002d_bda4_x002d_049d78fbeefd>
    <DateuploadedtoSC xmlns="956b59e2-6f85-4fd2-8cf1-a54168e733b3" xsi:nil="true"/>
    <SharedWithUsers xmlns="18763a6d-8abd-4d7c-ab6a-becf45e0c7cd">
      <UserInfo>
        <DisplayName>Divya Sundaram (dsundara)</DisplayName>
        <AccountId>2439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366877-3047-4F65-B527-7FB82D5C8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6b59e2-6f85-4fd2-8cf1-a54168e733b3"/>
    <ds:schemaRef ds:uri="18763a6d-8abd-4d7c-ab6a-becf45e0c7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F43BE2-D173-478A-A0C1-52110BF4FDF8}">
  <ds:schemaRefs>
    <ds:schemaRef ds:uri="18763a6d-8abd-4d7c-ab6a-becf45e0c7c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purl.org/dc/dcmitype/"/>
    <ds:schemaRef ds:uri="http://schemas.openxmlformats.org/package/2006/metadata/core-properties"/>
    <ds:schemaRef ds:uri="956b59e2-6f85-4fd2-8cf1-a54168e733b3"/>
    <ds:schemaRef ds:uri="http://www.w3.org/XML/1998/namespace"/>
  </ds:schemaRefs>
</ds:datastoreItem>
</file>

<file path=customXml/itemProps3.xml><?xml version="1.0" encoding="utf-8"?>
<ds:datastoreItem xmlns:ds="http://schemas.openxmlformats.org/officeDocument/2006/customXml" ds:itemID="{BFDF8FEA-0613-4A67-807E-C08AA0CB03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46193</TotalTime>
  <Words>8506</Words>
  <Application>Microsoft Office PowerPoint</Application>
  <PresentationFormat>On-screen Show (16:9)</PresentationFormat>
  <Paragraphs>860</Paragraphs>
  <Slides>28</Slides>
  <Notes>24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28</vt:i4>
      </vt:variant>
    </vt:vector>
  </HeadingPairs>
  <TitlesOfParts>
    <vt:vector size="38" baseType="lpstr">
      <vt:lpstr>Arial</vt:lpstr>
      <vt:lpstr>Calibri</vt:lpstr>
      <vt:lpstr>CiscoSansTT</vt:lpstr>
      <vt:lpstr>CiscoSansTT ExtraLight</vt:lpstr>
      <vt:lpstr>CiscoSansTT Light</vt:lpstr>
      <vt:lpstr>Helvetica Neue</vt:lpstr>
      <vt:lpstr>Cisco CX Template_16x9_March Apparent</vt:lpstr>
      <vt:lpstr>1_Blue theme 2015 16x9</vt:lpstr>
      <vt:lpstr>Blue theme 2015 16x9</vt:lpstr>
      <vt:lpstr>6_Cisco CX Template_16x9_March Apparent</vt:lpstr>
      <vt:lpstr>PowerPoint Presentation</vt:lpstr>
      <vt:lpstr>PowerPoint Presentation</vt:lpstr>
      <vt:lpstr>Cisco CX Success Portfolio Driving business outcomes</vt:lpstr>
      <vt:lpstr>The network is light years from its origins</vt:lpstr>
      <vt:lpstr>While multiproduct, multivendor  solutions are the new norm…</vt:lpstr>
      <vt:lpstr>How much time do you have  to manage technical issues? </vt:lpstr>
      <vt:lpstr>Time for a new kind of support:  Cisco Solution Support</vt:lpstr>
      <vt:lpstr>How Solution Support prioritizes your service requests</vt:lpstr>
      <vt:lpstr>PowerPoint Presentation</vt:lpstr>
      <vt:lpstr>So if you have any of these concerns … </vt:lpstr>
      <vt:lpstr>…Solution Support is purpose-built to help</vt:lpstr>
      <vt:lpstr>PowerPoint Presentation</vt:lpstr>
      <vt:lpstr>Enterprise networking case study</vt:lpstr>
      <vt:lpstr>Converged data center case study</vt:lpstr>
      <vt:lpstr>Coverage across all  Cisco technology architectures</vt:lpstr>
      <vt:lpstr>Why Solution Support for environments  with only Cisco products?</vt:lpstr>
      <vt:lpstr>Solution Support incremental value </vt:lpstr>
      <vt:lpstr>How we’re different and how that helps</vt:lpstr>
      <vt:lpstr>PowerPoint Presentation</vt:lpstr>
      <vt:lpstr>PowerPoint Presentation</vt:lpstr>
      <vt:lpstr>PowerPoint Presentation</vt:lpstr>
      <vt:lpstr>PowerPoint Presentation</vt:lpstr>
      <vt:lpstr>PowerPoint Presentation</vt:lpstr>
      <vt:lpstr>Partnering to  help solve issues faster</vt:lpstr>
      <vt:lpstr>Solution Support Alliance Partners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Experience</dc:title>
  <dc:creator>Angela Kandis (akandis)</dc:creator>
  <cp:lastModifiedBy>Marianne Hoski (mhoski)</cp:lastModifiedBy>
  <cp:revision>774</cp:revision>
  <dcterms:modified xsi:type="dcterms:W3CDTF">2020-08-31T18:12:19Z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0x010100A784CA1EAD060E49873639C22E021801</vt:lpwstr>
  </property>
</Properties>
</file>