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8" r:id="rId4"/>
    <p:sldMasterId id="2147484195" r:id="rId5"/>
  </p:sldMasterIdLst>
  <p:notesMasterIdLst>
    <p:notesMasterId r:id="rId30"/>
  </p:notesMasterIdLst>
  <p:handoutMasterIdLst>
    <p:handoutMasterId r:id="rId31"/>
  </p:handoutMasterIdLst>
  <p:sldIdLst>
    <p:sldId id="256" r:id="rId6"/>
    <p:sldId id="257" r:id="rId7"/>
    <p:sldId id="889" r:id="rId8"/>
    <p:sldId id="907" r:id="rId9"/>
    <p:sldId id="908" r:id="rId10"/>
    <p:sldId id="909" r:id="rId11"/>
    <p:sldId id="917" r:id="rId12"/>
    <p:sldId id="911" r:id="rId13"/>
    <p:sldId id="912" r:id="rId14"/>
    <p:sldId id="913" r:id="rId15"/>
    <p:sldId id="914" r:id="rId16"/>
    <p:sldId id="567" r:id="rId17"/>
    <p:sldId id="2061898074" r:id="rId18"/>
    <p:sldId id="2061898076" r:id="rId19"/>
    <p:sldId id="916" r:id="rId20"/>
    <p:sldId id="918" r:id="rId21"/>
    <p:sldId id="2132735756" r:id="rId22"/>
    <p:sldId id="919" r:id="rId23"/>
    <p:sldId id="920" r:id="rId24"/>
    <p:sldId id="542" r:id="rId25"/>
    <p:sldId id="921" r:id="rId26"/>
    <p:sldId id="417" r:id="rId27"/>
    <p:sldId id="2061898075" r:id="rId28"/>
    <p:sldId id="288" r:id="rId29"/>
  </p:sldIdLst>
  <p:sldSz cx="9144000" cy="5143500" type="screen16x9"/>
  <p:notesSz cx="6858000" cy="9144000"/>
  <p:custDataLst>
    <p:tags r:id="rId3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E4A"/>
    <a:srgbClr val="0D274D"/>
    <a:srgbClr val="00BCEB"/>
    <a:srgbClr val="1F4371"/>
    <a:srgbClr val="FCAA1A"/>
    <a:srgbClr val="E3241B"/>
    <a:srgbClr val="F2F2F2"/>
    <a:srgbClr val="000000"/>
    <a:srgbClr val="FFFF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3E517-758A-5B05-C2C4-B7A99BDF584D}" v="4" dt="2020-12-04T19:14:52.149"/>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8"/>
    <p:restoredTop sz="76698"/>
  </p:normalViewPr>
  <p:slideViewPr>
    <p:cSldViewPr snapToGrid="0" snapToObjects="1">
      <p:cViewPr varScale="1">
        <p:scale>
          <a:sx n="132" d="100"/>
          <a:sy n="132" d="100"/>
        </p:scale>
        <p:origin x="1672" y="168"/>
      </p:cViewPr>
      <p:guideLst>
        <p:guide pos="3144"/>
        <p:guide orient="horz" pos="162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como Pesaresi (gpesares)" userId="S::gpesares@cisco.com::392ad923-d568-4a68-86cc-072090d3e307" providerId="AD" clId="Web-{E853E517-758A-5B05-C2C4-B7A99BDF584D}"/>
    <pc:docChg chg="modSld">
      <pc:chgData name="Giacomo Pesaresi (gpesares)" userId="S::gpesares@cisco.com::392ad923-d568-4a68-86cc-072090d3e307" providerId="AD" clId="Web-{E853E517-758A-5B05-C2C4-B7A99BDF584D}" dt="2020-12-04T19:14:52.149" v="3"/>
      <pc:docMkLst>
        <pc:docMk/>
      </pc:docMkLst>
      <pc:sldChg chg="addSp delSp modSp">
        <pc:chgData name="Giacomo Pesaresi (gpesares)" userId="S::gpesares@cisco.com::392ad923-d568-4a68-86cc-072090d3e307" providerId="AD" clId="Web-{E853E517-758A-5B05-C2C4-B7A99BDF584D}" dt="2020-12-04T19:14:52.149" v="3"/>
        <pc:sldMkLst>
          <pc:docMk/>
          <pc:sldMk cId="3330187445" sldId="256"/>
        </pc:sldMkLst>
        <pc:spChg chg="del">
          <ac:chgData name="Giacomo Pesaresi (gpesares)" userId="S::gpesares@cisco.com::392ad923-d568-4a68-86cc-072090d3e307" providerId="AD" clId="Web-{E853E517-758A-5B05-C2C4-B7A99BDF584D}" dt="2020-12-04T19:14:39.758" v="0"/>
          <ac:spMkLst>
            <pc:docMk/>
            <pc:sldMk cId="3330187445" sldId="256"/>
            <ac:spMk id="2" creationId="{EE0771A0-4056-A14D-B163-0F8D50B603A3}"/>
          </ac:spMkLst>
        </pc:spChg>
        <pc:spChg chg="del">
          <ac:chgData name="Giacomo Pesaresi (gpesares)" userId="S::gpesares@cisco.com::392ad923-d568-4a68-86cc-072090d3e307" providerId="AD" clId="Web-{E853E517-758A-5B05-C2C4-B7A99BDF584D}" dt="2020-12-04T19:14:44.930" v="2"/>
          <ac:spMkLst>
            <pc:docMk/>
            <pc:sldMk cId="3330187445" sldId="256"/>
            <ac:spMk id="3" creationId="{87632E24-30A8-2C4B-A8C7-5F6B812FA3B1}"/>
          </ac:spMkLst>
        </pc:spChg>
        <pc:spChg chg="add del mod">
          <ac:chgData name="Giacomo Pesaresi (gpesares)" userId="S::gpesares@cisco.com::392ad923-d568-4a68-86cc-072090d3e307" providerId="AD" clId="Web-{E853E517-758A-5B05-C2C4-B7A99BDF584D}" dt="2020-12-04T19:14:43.539" v="1"/>
          <ac:spMkLst>
            <pc:docMk/>
            <pc:sldMk cId="3330187445" sldId="256"/>
            <ac:spMk id="17" creationId="{04AA6291-BEC8-4094-AE1B-B1CB42288305}"/>
          </ac:spMkLst>
        </pc:spChg>
        <pc:spChg chg="add del mod">
          <ac:chgData name="Giacomo Pesaresi (gpesares)" userId="S::gpesares@cisco.com::392ad923-d568-4a68-86cc-072090d3e307" providerId="AD" clId="Web-{E853E517-758A-5B05-C2C4-B7A99BDF584D}" dt="2020-12-04T19:14:52.149" v="3"/>
          <ac:spMkLst>
            <pc:docMk/>
            <pc:sldMk cId="3330187445" sldId="256"/>
            <ac:spMk id="20" creationId="{9C60EBAA-D0FB-4418-BBD8-048A424CDB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a:p>
        </p:txBody>
      </p:sp>
    </p:spTree>
    <p:extLst>
      <p:ext uri="{BB962C8B-B14F-4D97-AF65-F5344CB8AC3E}">
        <p14:creationId xmlns:p14="http://schemas.microsoft.com/office/powerpoint/2010/main" val="252519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should be a discussion around Malware Defense in general. Talk thru Malware Defense Everywhere first and how we can tie together and understand how a threat got into the environment (North South), where it has gone (East West), and was it stopped</a:t>
            </a:r>
            <a:r>
              <a:rPr lang="en-US"/>
              <a:t>. Cisco </a:t>
            </a:r>
            <a:r>
              <a:rPr lang="en-US" dirty="0"/>
              <a:t>takes another step by pulling the file in question from the inboxes of the targets (Microsoft 365 and Exchange).</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11</a:t>
            </a:fld>
            <a:endParaRPr lang="en-US"/>
          </a:p>
        </p:txBody>
      </p:sp>
    </p:spTree>
    <p:extLst>
      <p:ext uri="{BB962C8B-B14F-4D97-AF65-F5344CB8AC3E}">
        <p14:creationId xmlns:p14="http://schemas.microsoft.com/office/powerpoint/2010/main" val="8407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influence security more than technology or policy and cybercriminals know how to exploit human behaviors. </a:t>
            </a:r>
          </a:p>
          <a:p>
            <a:r>
              <a:rPr lang="en-US" dirty="0"/>
              <a:t>No security system can be 100% effective in detecting all incoming threats. Increasing security awareness plays a critical role in an organization’s overall security and risk posture.</a:t>
            </a:r>
          </a:p>
          <a:p>
            <a:r>
              <a:rPr lang="en-US" dirty="0"/>
              <a:t>Security and risk management leaders should invest in tools that increase awareness and influence behavior that supports security business objectives through computer-based training.</a:t>
            </a:r>
          </a:p>
          <a:p>
            <a:endParaRPr lang="en-US" dirty="0"/>
          </a:p>
          <a:p>
            <a:r>
              <a:rPr lang="en-US" dirty="0"/>
              <a:t>Cisco technology combined with Secure Awareness Training provides a comprehensive approach to combat phishing across </a:t>
            </a:r>
            <a:r>
              <a:rPr lang="en-US"/>
              <a:t>your organization.</a:t>
            </a:r>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12</a:t>
            </a:fld>
            <a:endParaRPr lang="en-US"/>
          </a:p>
        </p:txBody>
      </p:sp>
    </p:spTree>
    <p:extLst>
      <p:ext uri="{BB962C8B-B14F-4D97-AF65-F5344CB8AC3E}">
        <p14:creationId xmlns:p14="http://schemas.microsoft.com/office/powerpoint/2010/main" val="195980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Cisco SecureX platform is a built-in experience embedded within our solutions, meaning you see immediate benefits from the Cisco security products you already have.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We built SecureX to eliminate the complexity we saw across the security vendor market and make security simpler. SecureX expands platform benefits across every network, endpoint, cloud, and application.</a:t>
            </a:r>
          </a:p>
          <a:p>
            <a:endParaRPr lang="en-US" sz="1200" kern="1200" dirty="0">
              <a:solidFill>
                <a:schemeClr val="tx1"/>
              </a:solidFill>
              <a:effectLst/>
              <a:latin typeface="+mn-lt"/>
              <a:ea typeface="ＭＳ Ｐゴシック" charset="0"/>
              <a:cs typeface="ＭＳ Ｐゴシック" charset="0"/>
            </a:endParaRPr>
          </a:p>
          <a:p>
            <a:r>
              <a:rPr lang="en-US" sz="1200" b="0" kern="1200" dirty="0">
                <a:solidFill>
                  <a:schemeClr val="tx1"/>
                </a:solidFill>
                <a:effectLst/>
                <a:latin typeface="+mn-lt"/>
                <a:ea typeface="ＭＳ Ｐゴシック" charset="0"/>
                <a:cs typeface="ＭＳ Ｐゴシック" charset="0"/>
              </a:rPr>
              <a:t>SecureX isn’t another technology layer—rather it maximizes the potential of your existing security solutions.</a:t>
            </a:r>
            <a:endParaRPr lang="en-US" b="0"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13</a:t>
            </a:fld>
            <a:endParaRPr lang="en-US"/>
          </a:p>
        </p:txBody>
      </p:sp>
    </p:spTree>
    <p:extLst>
      <p:ext uri="{BB962C8B-B14F-4D97-AF65-F5344CB8AC3E}">
        <p14:creationId xmlns:p14="http://schemas.microsoft.com/office/powerpoint/2010/main" val="367769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SecureX doesn’t just connect to Cisco products, it transforms your infrastructure from a series of disjointed solutions into a fully integrated environment.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We know that Cisco is not the only vendor you use. Because SecureX offers out-of-the-box interoperability, you can instantly connect every tool—Cisco or otherwise—on a single platform. So if you have identity solutions from Palo Alto or MFA from another provider – great! Bring them to our platform so everything you have can work better, together.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Unlock the full potential of every one of your existing security investments by unifying visibility, enabling automation, and strengthening security.</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15</a:t>
            </a:fld>
            <a:endParaRPr lang="en-US"/>
          </a:p>
        </p:txBody>
      </p:sp>
    </p:spTree>
    <p:extLst>
      <p:ext uri="{BB962C8B-B14F-4D97-AF65-F5344CB8AC3E}">
        <p14:creationId xmlns:p14="http://schemas.microsoft.com/office/powerpoint/2010/main" val="158028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7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19</a:t>
            </a:fld>
            <a:endParaRPr lang="en-US"/>
          </a:p>
        </p:txBody>
      </p:sp>
    </p:spTree>
    <p:extLst>
      <p:ext uri="{BB962C8B-B14F-4D97-AF65-F5344CB8AC3E}">
        <p14:creationId xmlns:p14="http://schemas.microsoft.com/office/powerpoint/2010/main" val="312629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3"/>
        <p:cNvGrpSpPr/>
        <p:nvPr/>
      </p:nvGrpSpPr>
      <p:grpSpPr>
        <a:xfrm>
          <a:off x="0" y="0"/>
          <a:ext cx="0" cy="0"/>
          <a:chOff x="0" y="0"/>
          <a:chExt cx="0" cy="0"/>
        </a:xfrm>
      </p:grpSpPr>
      <p:sp>
        <p:nvSpPr>
          <p:cNvPr id="5294" name="Google Shape;5294;g44893204b1_2_5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800" b="0">
                <a:solidFill>
                  <a:schemeClr val="dk1"/>
                </a:solidFill>
                <a:latin typeface="Arial"/>
                <a:ea typeface="Arial"/>
                <a:cs typeface="Arial"/>
                <a:sym typeface="Arial"/>
              </a:rPr>
              <a:t>22</a:t>
            </a:fld>
            <a:endParaRPr sz="800" b="0">
              <a:solidFill>
                <a:schemeClr val="dk1"/>
              </a:solidFill>
              <a:latin typeface="Arial"/>
              <a:ea typeface="Arial"/>
              <a:cs typeface="Arial"/>
              <a:sym typeface="Arial"/>
            </a:endParaRPr>
          </a:p>
        </p:txBody>
      </p:sp>
      <p:sp>
        <p:nvSpPr>
          <p:cNvPr id="5295" name="Google Shape;5295;g44893204b1_2_5103: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96" name="Google Shape;5296;g44893204b1_2_5103:notes"/>
          <p:cNvSpPr txBox="1">
            <a:spLocks noGrp="1"/>
          </p:cNvSpPr>
          <p:nvPr>
            <p:ph type="body" idx="1"/>
          </p:nvPr>
        </p:nvSpPr>
        <p:spPr>
          <a:xfrm>
            <a:off x="914711" y="4344026"/>
            <a:ext cx="5028579" cy="4112926"/>
          </a:xfrm>
          <a:prstGeom prst="rect">
            <a:avLst/>
          </a:prstGeom>
          <a:noFill/>
          <a:ln>
            <a:noFill/>
          </a:ln>
        </p:spPr>
        <p:txBody>
          <a:bodyPr spcFirstLastPara="1" wrap="square" lIns="90475" tIns="45225" rIns="90475" bIns="452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557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fld id="{E1A6D400-C829-4070-B5E9-1BF68645D698}" type="slidenum">
              <a:rPr lang="en-US" altLang="en-US" smtClean="0"/>
              <a:pPr eaLnBrk="1" fontAlgn="base" hangingPunct="1">
                <a:spcBef>
                  <a:spcPct val="0"/>
                </a:spcBef>
                <a:spcAft>
                  <a:spcPct val="0"/>
                </a:spcAft>
              </a:pPr>
              <a:t>24</a:t>
            </a:fld>
            <a:endParaRPr lang="en-US" altLang="en-US"/>
          </a:p>
        </p:txBody>
      </p:sp>
    </p:spTree>
    <p:extLst>
      <p:ext uri="{BB962C8B-B14F-4D97-AF65-F5344CB8AC3E}">
        <p14:creationId xmlns:p14="http://schemas.microsoft.com/office/powerpoint/2010/main" val="382784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Statement: </a:t>
            </a:r>
          </a:p>
          <a:p>
            <a:pPr marL="171450" lvl="0" indent="-171450">
              <a:buFont typeface="Arial" panose="020B0604020202020204" pitchFamily="34" charset="0"/>
              <a:buChar char="•"/>
            </a:pPr>
            <a:r>
              <a:rPr lang="en-US" dirty="0"/>
              <a:t>	Email is still the number one attack vector and the primary method of communication for most organizations.</a:t>
            </a:r>
          </a:p>
          <a:p>
            <a:pPr marL="171450" lvl="0" indent="-171450">
              <a:buFont typeface="Arial" panose="020B0604020202020204" pitchFamily="34" charset="0"/>
              <a:buChar char="•"/>
            </a:pPr>
            <a:r>
              <a:rPr lang="en-US" dirty="0"/>
              <a:t>	Moving to cloud-based email further exposes potential risk.</a:t>
            </a:r>
          </a:p>
          <a:p>
            <a:pPr marL="171450" lvl="0" indent="-171450">
              <a:buFont typeface="Arial" panose="020B0604020202020204" pitchFamily="34" charset="0"/>
              <a:buChar char="•"/>
            </a:pPr>
            <a:r>
              <a:rPr lang="en-US" dirty="0"/>
              <a:t>      With more customers going to a common cloud platform (Microsoft 365), attackers find more opportunity to create breaches.</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140584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Attackers will not go away or give up. They continue to exploit the ever-changing threat landscape. </a:t>
            </a:r>
          </a:p>
          <a:p>
            <a:endParaRPr lang="en-US" dirty="0"/>
          </a:p>
          <a:p>
            <a:r>
              <a:rPr lang="en-US" dirty="0"/>
              <a:t>They often use social engineering to carry out technical attacks such as credentials spoofing and delivering malicious links. And, these attacks are very costly in a number of different ways; financially and from a downtime perspective.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36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Don’t go into deep detail on these. They will be covered in depth in the following slides.</a:t>
            </a:r>
          </a:p>
          <a:p>
            <a:endParaRPr lang="en-US" dirty="0"/>
          </a:p>
          <a:p>
            <a:r>
              <a:rPr lang="en-US" dirty="0"/>
              <a:t>Describe these in this order:</a:t>
            </a:r>
          </a:p>
          <a:p>
            <a:r>
              <a:rPr lang="en-US" dirty="0"/>
              <a:t>CES/ESA, Talos/SecureX, Duo, Malware Defense, Domain Protection, Phishing Defense, Security awareness.</a:t>
            </a:r>
          </a:p>
          <a:p>
            <a:endParaRPr lang="en-US" dirty="0"/>
          </a:p>
          <a:p>
            <a:r>
              <a:rPr lang="en-US" dirty="0"/>
              <a:t>Cisco provides Email Security in a consumption model of your choosing (CMD, CES,  ESA(v) and ESA) and the consumption model that meets your needs.</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Talos provides real-time intelligence and platform integrations. Talos is the backend threat intelligence and SecureX is our integrated reporting/threat hunting platform for the portfolio. Cisco provides integration of both the back-end data analytics and now with SecureX, at the management/orchestration/interrogation level.</a:t>
            </a:r>
          </a:p>
          <a:p>
            <a:endParaRPr lang="en-US" dirty="0"/>
          </a:p>
          <a:p>
            <a:r>
              <a:rPr lang="en-US" dirty="0"/>
              <a:t>Duo MFA – either on premise, private or public cloud, Stolen credentials should be of the utmost concern. As our users today are usually not within the “four walls” of a corporation, their access over the internet must be protected.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Malware Defense – </a:t>
            </a:r>
            <a:r>
              <a:rPr lang="en-US" sz="1200" b="0" i="0" kern="1200" dirty="0">
                <a:solidFill>
                  <a:schemeClr val="tx1"/>
                </a:solidFill>
                <a:effectLst/>
                <a:latin typeface="+mn-lt"/>
                <a:ea typeface="ＭＳ Ｐゴシック" charset="0"/>
                <a:cs typeface="ＭＳ Ｐゴシック" charset="0"/>
              </a:rPr>
              <a:t>Get global threat intelligence, advanced sandboxing, and real-time malware blocking to prevent breaches with Cisco Advanced Malware Protection (AMP). But because you can’t rely on prevention alone, AMP also continuously analyzes file activity across your extended network, so you can quickly detect, contain, and remove advanced malware. The </a:t>
            </a:r>
            <a:r>
              <a:rPr lang="en-US" dirty="0"/>
              <a:t>AMP Everywhere Architecture is a unique offering in the industry covering network, endpoint, Web  and Email.</a:t>
            </a:r>
          </a:p>
          <a:p>
            <a:endParaRPr lang="en-US" dirty="0"/>
          </a:p>
          <a:p>
            <a:r>
              <a:rPr lang="en-US" dirty="0"/>
              <a:t>Domain Protection – It’s important to protect your company’s reputation and brand. With DP, Cisco automatically identifies, monitors and manages emails sent on your behalf across the internet. This provides an easy way to identify and eliminate illegitimate email messages and block malicious ones to prevent phishing attacks impersonating your company’s domain. Domain Protection even detects the use of look-alike domains so the malicious URLs can be quickly taken down. </a:t>
            </a:r>
          </a:p>
          <a:p>
            <a:endParaRPr lang="en-US" dirty="0"/>
          </a:p>
          <a:p>
            <a:r>
              <a:rPr lang="en-US" dirty="0"/>
              <a:t>Phishing Defense - Advanced Phishing Protection provides sender authentication and BEC detection capabilities. It uses advance machine learning techniques, real time behavior analytics, relationship modeling and telemetry to protect against identity deception–based threats. This intelligence continuously adapts to drive a real-time understanding of senders, prevent breaches and provide enhanced protection.</a:t>
            </a:r>
          </a:p>
          <a:p>
            <a:endParaRPr lang="en-US" dirty="0"/>
          </a:p>
          <a:p>
            <a:r>
              <a:rPr lang="en-US" dirty="0"/>
              <a:t>Finally, its been proven that the better educated and armed your end users are, the more effective any security solution is. This is true for any technology directly touching the end user. Cisco Security Awareness provides flexibility and support to effectively deploy your phishing simulations, awareness training — or both — and measure and report results. Empower your security operations team with the ability to focus on real time threats and not end user mitigation. Our product provides the education that helps employees to work smarter and safer.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a:t>
            </a:fld>
            <a:endParaRPr lang="en-US"/>
          </a:p>
        </p:txBody>
      </p:sp>
    </p:spTree>
    <p:extLst>
      <p:ext uri="{BB962C8B-B14F-4D97-AF65-F5344CB8AC3E}">
        <p14:creationId xmlns:p14="http://schemas.microsoft.com/office/powerpoint/2010/main" val="49406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up an attack? How much raw data is there out there? </a:t>
            </a:r>
            <a:r>
              <a:rPr lang="en-US" dirty="0" err="1"/>
              <a:t>Mr</a:t>
            </a:r>
            <a:r>
              <a:rPr lang="en-US" dirty="0"/>
              <a:t>/</a:t>
            </a:r>
            <a:r>
              <a:rPr lang="en-US" dirty="0" err="1"/>
              <a:t>Mrs</a:t>
            </a:r>
            <a:r>
              <a:rPr lang="en-US" dirty="0"/>
              <a:t> customer, do you have a large enough and trained enough staff that can keep a constant lookout for threats impacting your company? If you said yes (I am impressed), expand that out to the internet. Who has the global footprint, data points and intelligence? Cisco has the largest non-military data store and analytics in the world. </a:t>
            </a:r>
          </a:p>
          <a:p>
            <a:endParaRPr lang="en-US" dirty="0"/>
          </a:p>
          <a:p>
            <a:r>
              <a:rPr lang="en-US" dirty="0"/>
              <a:t>How can we help our customers pivot from only reacting to threats your company sees to being proactive on threats yet to come! </a:t>
            </a:r>
          </a:p>
          <a:p>
            <a:endParaRPr lang="en-US" dirty="0"/>
          </a:p>
          <a:p>
            <a:r>
              <a:rPr lang="en-US" dirty="0"/>
              <a:t>Attackers have unlimited attempts and resources to be effective, so defenders have to win every time. This requires immense visibility, rapid intelligence, and the ability to respond in-kind and at-scale. Cisco Talos is one of the largest and most trusted providers of cutting-edge security research globally. We provide the data Cisco Security products and services use to take action. The key differentiator of Talos is our process — seeing what is happening broadly across the threat landscape, acting on that data rapidly and meaningfully, and driving protection. Integral to that process is that Talos has more visibility than any other security vendor in the world and unique capabilities and scale in intelligence. The core mission at Talos is to provide verifiable and customizable defensive technologies and techniques</a:t>
            </a:r>
          </a:p>
          <a:p>
            <a:endParaRPr lang="en-US" dirty="0"/>
          </a:p>
          <a:p>
            <a:endParaRPr lang="en-US" dirty="0"/>
          </a:p>
          <a:p>
            <a:r>
              <a:rPr lang="en-US" dirty="0"/>
              <a:t>Talos – Trying to make the internet a safer place – go there yourself at https://</a:t>
            </a:r>
            <a:r>
              <a:rPr lang="en-US" dirty="0" err="1"/>
              <a:t>talosintelligence.com</a:t>
            </a:r>
            <a:r>
              <a:rPr lang="en-US" dirty="0"/>
              <a:t>/</a:t>
            </a:r>
          </a:p>
          <a:p>
            <a:pPr marL="171450" indent="-171450">
              <a:buFont typeface="Arial" panose="020B0604020202020204" pitchFamily="34" charset="0"/>
              <a:buChar char="•"/>
            </a:pPr>
            <a:r>
              <a:rPr lang="en-US" dirty="0"/>
              <a:t>Automated Analysis</a:t>
            </a:r>
          </a:p>
          <a:p>
            <a:pPr marL="171450" indent="-171450">
              <a:buFont typeface="Arial" panose="020B0604020202020204" pitchFamily="34" charset="0"/>
              <a:buChar char="•"/>
            </a:pPr>
            <a:r>
              <a:rPr lang="en-US" dirty="0"/>
              <a:t>Specialized Tools</a:t>
            </a:r>
          </a:p>
          <a:p>
            <a:pPr marL="171450" indent="-171450">
              <a:buFont typeface="Arial" panose="020B0604020202020204" pitchFamily="34" charset="0"/>
              <a:buChar char="•"/>
            </a:pPr>
            <a:r>
              <a:rPr lang="en-US" dirty="0"/>
              <a:t>Highly trained security engineers constantly looking for the next exposure.</a:t>
            </a:r>
          </a:p>
          <a:p>
            <a:endParaRPr lang="en-US" dirty="0"/>
          </a:p>
          <a:p>
            <a:r>
              <a:rPr lang="en-US" dirty="0"/>
              <a:t>What do we look at? </a:t>
            </a:r>
          </a:p>
          <a:p>
            <a:pPr marL="171450" indent="-171450">
              <a:buFont typeface="Arial" panose="020B0604020202020204" pitchFamily="34" charset="0"/>
              <a:buChar char="•"/>
            </a:pPr>
            <a:r>
              <a:rPr lang="en-US" dirty="0"/>
              <a:t>Domain</a:t>
            </a:r>
          </a:p>
          <a:p>
            <a:pPr marL="171450" indent="-171450">
              <a:buFont typeface="Arial" panose="020B0604020202020204" pitchFamily="34" charset="0"/>
              <a:buChar char="•"/>
            </a:pPr>
            <a:r>
              <a:rPr lang="en-US" dirty="0"/>
              <a:t>Network</a:t>
            </a:r>
          </a:p>
          <a:p>
            <a:pPr marL="171450" indent="-171450">
              <a:buFont typeface="Arial" panose="020B0604020202020204" pitchFamily="34" charset="0"/>
              <a:buChar char="•"/>
            </a:pPr>
            <a:r>
              <a:rPr lang="en-US" dirty="0"/>
              <a:t>URL</a:t>
            </a:r>
          </a:p>
          <a:p>
            <a:pPr marL="171450" indent="-171450">
              <a:buFont typeface="Arial" panose="020B0604020202020204" pitchFamily="34" charset="0"/>
              <a:buChar char="•"/>
            </a:pPr>
            <a:r>
              <a:rPr lang="en-US" dirty="0"/>
              <a:t>IP</a:t>
            </a:r>
          </a:p>
          <a:p>
            <a:pPr marL="171450" indent="-171450">
              <a:buFont typeface="Arial" panose="020B0604020202020204" pitchFamily="34" charset="0"/>
              <a:buChar char="•"/>
            </a:pPr>
            <a:r>
              <a:rPr lang="en-US" dirty="0"/>
              <a:t>File</a:t>
            </a:r>
          </a:p>
          <a:p>
            <a:pPr marL="171450" indent="-171450">
              <a:buFont typeface="Arial" panose="020B0604020202020204" pitchFamily="34" charset="0"/>
              <a:buChar char="•"/>
            </a:pPr>
            <a:r>
              <a:rPr lang="en-US" dirty="0"/>
              <a:t>Flow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Cisco connects the dots before it detonates or stop a threat in its tracks before it impacts your business.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184008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Talos builds the foundation of Email Security (as well as the rest of Cisco’s security portfolio). It takes the initiative by providing the most comprehensive security and threat intelligence solutions in the industry. Talos processes, correlates and delivers more actionable data than most intel groups. Our global footprint and depth of our investment provides intel at the scale of the internet. </a:t>
            </a:r>
          </a:p>
          <a:p>
            <a:endParaRPr lang="en-US" dirty="0"/>
          </a:p>
          <a:p>
            <a:r>
              <a:rPr lang="en-US" dirty="0"/>
              <a:t>Talos provides defensive weaponized intelligence and detection technologies to quickly inform and defend our customers. Our engineers and analysts are working around the world to keep every Cisco Security customer and the security community informed of the current threat environment.</a:t>
            </a:r>
          </a:p>
          <a:p>
            <a:endParaRPr lang="en-US" dirty="0"/>
          </a:p>
          <a:p>
            <a:r>
              <a:rPr lang="en-US" dirty="0"/>
              <a:t>The Cisco Security ecosystem covers email, networks, cloud, web, endpoints and everything in between. Cisco Talos has more visibility than any other security vendor in the world, with the sheer size and breadth of Cisco Security’s portfolio and the incoming telemetry from Cisco’s customers and products. This unique visibility delivers us greater context from many data points during an incident or campaign. This, along with other resources such as open-source communities and internal vulnerability discovery, enables Talos to move faster and create more comprehensive assessments of ongoing threats.</a:t>
            </a: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148631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and more of users leave the protected environment of the corporate walls (or VPNs), it’s important to be able to control, secure, and </a:t>
            </a:r>
            <a:r>
              <a:rPr lang="en-US" dirty="0" err="1"/>
              <a:t>reporte</a:t>
            </a:r>
            <a:r>
              <a:rPr lang="en-US" dirty="0"/>
              <a:t> on who accessed which devices and from where. As more and more users access and leverage cloud-based technologies such as Microsoft 365, that access must be protected past user id/passwords. </a:t>
            </a:r>
            <a:r>
              <a:rPr lang="en-US" dirty="0" err="1"/>
              <a:t>Mu,itfactor</a:t>
            </a:r>
            <a:r>
              <a:rPr lang="en-US" dirty="0"/>
              <a:t> authentication has been around for awhile, but it has never been this easy to deploy, manage and support. Duo is relatively simple to deploy and the end user experience is amazing. So what does this integration do?</a:t>
            </a:r>
          </a:p>
          <a:p>
            <a:endParaRPr lang="en-US" dirty="0"/>
          </a:p>
          <a:p>
            <a:pPr marL="171450" indent="-171450">
              <a:buFontTx/>
              <a:buChar char="-"/>
            </a:pPr>
            <a:r>
              <a:rPr lang="en-US" dirty="0"/>
              <a:t>Provides an easy to understand and utilize interface for the end user</a:t>
            </a:r>
          </a:p>
          <a:p>
            <a:pPr marL="171450" indent="-171450">
              <a:buFontTx/>
              <a:buChar char="-"/>
            </a:pPr>
            <a:r>
              <a:rPr lang="en-US" dirty="0"/>
              <a:t>Tight integration to cloud-based services that is extensible (past just the email security we are discussing here) </a:t>
            </a:r>
          </a:p>
          <a:p>
            <a:pPr marL="171450" indent="-171450">
              <a:buFontTx/>
              <a:buChar char="-"/>
            </a:pPr>
            <a:r>
              <a:rPr lang="en-US" dirty="0"/>
              <a:t>Adapts with an open API architecture that can integrate with customer’s data store allowing an easy to deploy SSO architecture</a:t>
            </a:r>
          </a:p>
          <a:p>
            <a:pPr marL="171450" indent="-171450">
              <a:buFontTx/>
              <a:buChar char="-"/>
            </a:pPr>
            <a:r>
              <a:rPr lang="en-US" dirty="0"/>
              <a:t>Provides deep visibility and control of who logged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311771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help users determine if an email is legitimate? And, how do you decide when to block those that aren’t?</a:t>
            </a:r>
          </a:p>
          <a:p>
            <a:endParaRPr lang="en-US" dirty="0"/>
          </a:p>
          <a:p>
            <a:r>
              <a:rPr lang="en-US" dirty="0"/>
              <a:t>Phishing Defense:</a:t>
            </a:r>
          </a:p>
          <a:p>
            <a:pPr marL="171450" indent="-171450">
              <a:buFont typeface="Arial" panose="020B0604020202020204" pitchFamily="34" charset="0"/>
              <a:buChar char="•"/>
            </a:pPr>
            <a:r>
              <a:rPr lang="en-US" dirty="0"/>
              <a:t>Determines which identities the recipient perceives is sending the message</a:t>
            </a:r>
          </a:p>
          <a:p>
            <a:pPr marL="171450" indent="-171450">
              <a:buFont typeface="Arial" panose="020B0604020202020204" pitchFamily="34" charset="0"/>
              <a:buChar char="•"/>
            </a:pPr>
            <a:r>
              <a:rPr lang="en-US" dirty="0"/>
              <a:t>Analyzes the expected sending behavior for anomalies relative to that identity</a:t>
            </a:r>
          </a:p>
          <a:p>
            <a:pPr marL="171450" indent="-171450">
              <a:buFont typeface="Arial" panose="020B0604020202020204" pitchFamily="34" charset="0"/>
              <a:buChar char="•"/>
            </a:pPr>
            <a:r>
              <a:rPr lang="en-US" dirty="0"/>
              <a:t>Measures relationships to determine expected sending behavior; highly engaged relationships (such as between coworkers) have tighter behavioral anomaly thresholds since they have higher overall risk if spoofed</a:t>
            </a:r>
          </a:p>
          <a:p>
            <a:pPr marL="171450" indent="-171450">
              <a:buFont typeface="Arial" panose="020B0604020202020204" pitchFamily="34" charset="0"/>
              <a:buChar char="•"/>
            </a:pPr>
            <a:r>
              <a:rPr lang="en-US" dirty="0"/>
              <a:t>Uncovers even the most creative “look alike” domains</a:t>
            </a:r>
          </a:p>
          <a:p>
            <a:endParaRPr lang="en-US" dirty="0"/>
          </a:p>
          <a:p>
            <a:r>
              <a:rPr lang="en-US" dirty="0"/>
              <a:t>The screen shot here shows how easy it is to understand what is going on – RED YELLOW GREEN .. Those are obvious. The size of the circle is the volume.  This detailed analysis and easy to understand visibility gives our email security analysts the confidence to block those questionable emails that try sneaking in.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9</a:t>
            </a:fld>
            <a:endParaRPr lang="en-US"/>
          </a:p>
        </p:txBody>
      </p:sp>
    </p:spTree>
    <p:extLst>
      <p:ext uri="{BB962C8B-B14F-4D97-AF65-F5344CB8AC3E}">
        <p14:creationId xmlns:p14="http://schemas.microsoft.com/office/powerpoint/2010/main" val="312847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standards around for many years that address the task of monitoring your domain; making sure only those with permission are using it and watching for those that try to use it with malicious intent. Domain Protection helps protect your brand with ease.</a:t>
            </a:r>
          </a:p>
          <a:p>
            <a:endParaRPr lang="en-US" dirty="0"/>
          </a:p>
          <a:p>
            <a:r>
              <a:rPr lang="en-US" dirty="0"/>
              <a:t>Know with confidence who is sending email on your behalf and who is not approved to do so. Domain Protection gives you the information you need to determine that.</a:t>
            </a:r>
          </a:p>
          <a:p>
            <a:endParaRPr lang="en-US" dirty="0"/>
          </a:p>
          <a:p>
            <a:r>
              <a:rPr lang="en-US" dirty="0"/>
              <a:t>Domain Protection automates the DMARC email authentication process and gives you visibility into your own and third-party email senders using your domain. It automatically correlates information into an easy-to-read report that lists who is sending email on your behalf and whether they are DMARC compliant. For those senders who are not DMARC compliant, Domain Protection provides the tools to help you achieve compliance. Domain Protection also provides guidance on how to block unauthorized senders.</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10</a:t>
            </a:fld>
            <a:endParaRPr lang="en-US"/>
          </a:p>
        </p:txBody>
      </p:sp>
    </p:spTree>
    <p:extLst>
      <p:ext uri="{BB962C8B-B14F-4D97-AF65-F5344CB8AC3E}">
        <p14:creationId xmlns:p14="http://schemas.microsoft.com/office/powerpoint/2010/main" val="2130381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cisco.sharepoint.com/:f:/r/sites/CiscoSecureBrandResources/Shared%20Documents/06.%20Presentation%20Resources?csf=1&amp;web=1&amp;e=t41URC" TargetMode="External"/><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10" name="Picture 9" descr="A picture containing drawing&#10;&#10;Description automatically generated">
            <a:extLst>
              <a:ext uri="{FF2B5EF4-FFF2-40B4-BE49-F238E27FC236}">
                <a16:creationId xmlns:a16="http://schemas.microsoft.com/office/drawing/2014/main" id="{EA0E7393-B89B-9143-B082-26015D40E9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6208" y="487542"/>
            <a:ext cx="1593916" cy="246013"/>
          </a:xfrm>
          <a:prstGeom prst="rect">
            <a:avLst/>
          </a:prstGeom>
        </p:spPr>
      </p:pic>
      <p:pic>
        <p:nvPicPr>
          <p:cNvPr id="13" name="Picture 12" descr="A picture containing plate&#10;&#10;Description automatically generated">
            <a:extLst>
              <a:ext uri="{FF2B5EF4-FFF2-40B4-BE49-F238E27FC236}">
                <a16:creationId xmlns:a16="http://schemas.microsoft.com/office/drawing/2014/main" id="{6270E3A9-90E4-8A4E-B901-F90F2C81C8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5220" y="221305"/>
            <a:ext cx="1493772" cy="769644"/>
          </a:xfrm>
          <a:prstGeom prst="rect">
            <a:avLst/>
          </a:prstGeom>
        </p:spPr>
      </p:pic>
    </p:spTree>
    <p:extLst>
      <p:ext uri="{BB962C8B-B14F-4D97-AF65-F5344CB8AC3E}">
        <p14:creationId xmlns:p14="http://schemas.microsoft.com/office/powerpoint/2010/main" val="302279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86BE431-24C5-E54F-A4C8-A1F6009F30BD}"/>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accent1"/>
                </a:solidFill>
              </a:defRPr>
            </a:lvl1pPr>
          </a:lstStyle>
          <a:p>
            <a:r>
              <a:rPr lang="en-US"/>
              <a:t>##</a:t>
            </a:r>
            <a:endParaRPr/>
          </a:p>
        </p:txBody>
      </p:sp>
      <p:sp>
        <p:nvSpPr>
          <p:cNvPr id="18" name="Text Placeholder 12">
            <a:extLst>
              <a:ext uri="{FF2B5EF4-FFF2-40B4-BE49-F238E27FC236}">
                <a16:creationId xmlns:a16="http://schemas.microsoft.com/office/drawing/2014/main" id="{9FE0A934-72D8-3949-B463-B67D8D143AE8}"/>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accent1"/>
                </a:solidFill>
              </a:defRPr>
            </a:lvl1pPr>
          </a:lstStyle>
          <a:p>
            <a:pPr lvl="0"/>
            <a:r>
              <a:rPr lang="en-US"/>
              <a:t>##</a:t>
            </a:r>
          </a:p>
        </p:txBody>
      </p:sp>
      <p:sp>
        <p:nvSpPr>
          <p:cNvPr id="19" name="Text Placeholder 2">
            <a:extLst>
              <a:ext uri="{FF2B5EF4-FFF2-40B4-BE49-F238E27FC236}">
                <a16:creationId xmlns:a16="http://schemas.microsoft.com/office/drawing/2014/main" id="{5E9655FC-3F61-9F49-8308-EF0FB5AE227B}"/>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accent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20" name="Text Placeholder 14">
            <a:extLst>
              <a:ext uri="{FF2B5EF4-FFF2-40B4-BE49-F238E27FC236}">
                <a16:creationId xmlns:a16="http://schemas.microsoft.com/office/drawing/2014/main" id="{D1FE9F11-9B68-8542-8CD5-4A31007623A3}"/>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1" name="Text Placeholder 14">
            <a:extLst>
              <a:ext uri="{FF2B5EF4-FFF2-40B4-BE49-F238E27FC236}">
                <a16:creationId xmlns:a16="http://schemas.microsoft.com/office/drawing/2014/main" id="{DA1D0FD9-814A-854E-B303-72F77DDDF739}"/>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2" name="Text Placeholder 14">
            <a:extLst>
              <a:ext uri="{FF2B5EF4-FFF2-40B4-BE49-F238E27FC236}">
                <a16:creationId xmlns:a16="http://schemas.microsoft.com/office/drawing/2014/main" id="{87E4A93B-F98D-9148-A567-7F60A945CB4C}"/>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Tree>
    <p:extLst>
      <p:ext uri="{BB962C8B-B14F-4D97-AF65-F5344CB8AC3E}">
        <p14:creationId xmlns:p14="http://schemas.microsoft.com/office/powerpoint/2010/main" val="419666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1"/>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58C69AF3-9B77-CB41-80AD-5756A4F491C5}"/>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bg1"/>
                </a:solidFill>
              </a:defRPr>
            </a:lvl1pPr>
          </a:lstStyle>
          <a:p>
            <a:r>
              <a:rPr lang="en-US"/>
              <a:t>##</a:t>
            </a:r>
            <a:endParaRPr/>
          </a:p>
        </p:txBody>
      </p:sp>
      <p:sp>
        <p:nvSpPr>
          <p:cNvPr id="7" name="Text Placeholder 12">
            <a:extLst>
              <a:ext uri="{FF2B5EF4-FFF2-40B4-BE49-F238E27FC236}">
                <a16:creationId xmlns:a16="http://schemas.microsoft.com/office/drawing/2014/main" id="{678850EE-3C15-5541-97EC-04A275D0478D}"/>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bg1"/>
                </a:solidFill>
              </a:defRPr>
            </a:lvl1pPr>
          </a:lstStyle>
          <a:p>
            <a:pPr lvl="0"/>
            <a:r>
              <a:rPr lang="en-US"/>
              <a:t>##</a:t>
            </a:r>
          </a:p>
        </p:txBody>
      </p:sp>
      <p:sp>
        <p:nvSpPr>
          <p:cNvPr id="3" name="Text Placeholder 2">
            <a:extLst>
              <a:ext uri="{FF2B5EF4-FFF2-40B4-BE49-F238E27FC236}">
                <a16:creationId xmlns:a16="http://schemas.microsoft.com/office/drawing/2014/main" id="{F3D4912F-5A13-2447-9CBF-DDC7997C5339}"/>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bg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8" name="Text Placeholder 14">
            <a:extLst>
              <a:ext uri="{FF2B5EF4-FFF2-40B4-BE49-F238E27FC236}">
                <a16:creationId xmlns:a16="http://schemas.microsoft.com/office/drawing/2014/main" id="{BF524472-0C76-3244-B104-518268EC6AAC}"/>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9" name="Text Placeholder 14">
            <a:extLst>
              <a:ext uri="{FF2B5EF4-FFF2-40B4-BE49-F238E27FC236}">
                <a16:creationId xmlns:a16="http://schemas.microsoft.com/office/drawing/2014/main" id="{96946D87-E546-C540-BA0D-AC6D38EB25CF}"/>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4" name="Text Placeholder 14">
            <a:extLst>
              <a:ext uri="{FF2B5EF4-FFF2-40B4-BE49-F238E27FC236}">
                <a16:creationId xmlns:a16="http://schemas.microsoft.com/office/drawing/2014/main" id="{F580CAE0-CE55-554D-9765-2D4829851B1B}"/>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0" name="Rectangle 7">
            <a:extLst>
              <a:ext uri="{FF2B5EF4-FFF2-40B4-BE49-F238E27FC236}">
                <a16:creationId xmlns:a16="http://schemas.microsoft.com/office/drawing/2014/main" id="{EBF7D149-1621-9141-B9C3-C6BA64906AA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1">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1">
                  <a:alpha val="50000"/>
                </a:schemeClr>
              </a:solidFill>
              <a:latin typeface="+mn-lt"/>
              <a:ea typeface="+mn-ea"/>
              <a:cs typeface="CiscoSans Thin"/>
            </a:endParaRPr>
          </a:p>
        </p:txBody>
      </p:sp>
      <p:sp>
        <p:nvSpPr>
          <p:cNvPr id="21" name="Rectangle 4">
            <a:extLst>
              <a:ext uri="{FF2B5EF4-FFF2-40B4-BE49-F238E27FC236}">
                <a16:creationId xmlns:a16="http://schemas.microsoft.com/office/drawing/2014/main" id="{D062C616-14A8-3347-B71B-037844E9B1CB}"/>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22" name="Picture 21">
            <a:extLst>
              <a:ext uri="{FF2B5EF4-FFF2-40B4-BE49-F238E27FC236}">
                <a16:creationId xmlns:a16="http://schemas.microsoft.com/office/drawing/2014/main" id="{6615413E-71EA-1349-A6A5-C53A936FD9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9447"/>
            <a:ext cx="921665" cy="155093"/>
          </a:xfrm>
          <a:prstGeom prst="rect">
            <a:avLst/>
          </a:prstGeom>
        </p:spPr>
      </p:pic>
    </p:spTree>
    <p:extLst>
      <p:ext uri="{BB962C8B-B14F-4D97-AF65-F5344CB8AC3E}">
        <p14:creationId xmlns:p14="http://schemas.microsoft.com/office/powerpoint/2010/main" val="363747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4" name="Title 1"/>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bg1"/>
                </a:solidFill>
                <a:latin typeface="+mj-lt"/>
                <a:cs typeface="CiscoSans Thin"/>
              </a:defRPr>
            </a:lvl1pPr>
          </a:lstStyle>
          <a:p>
            <a:r>
              <a:rPr lang="en-US"/>
              <a:t>Quote text goes here</a:t>
            </a:r>
          </a:p>
        </p:txBody>
      </p:sp>
      <p:pic>
        <p:nvPicPr>
          <p:cNvPr id="7" name="Picture 6" descr="A close up of graphics&#10;&#10;Description automatically generated">
            <a:extLst>
              <a:ext uri="{FF2B5EF4-FFF2-40B4-BE49-F238E27FC236}">
                <a16:creationId xmlns:a16="http://schemas.microsoft.com/office/drawing/2014/main"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28" name="Rectangle 7">
            <a:extLst>
              <a:ext uri="{FF2B5EF4-FFF2-40B4-BE49-F238E27FC236}">
                <a16:creationId xmlns:a16="http://schemas.microsoft.com/office/drawing/2014/main" id="{33A6578D-9260-D14A-BC63-C922BB2255B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id="{F359E99A-33B7-DF43-9012-D3D8BD1D615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2">
                    <a:alpha val="50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id="{6F36CA32-58D5-9942-9A22-86FB598D07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036995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5" name="Text Placeholder 9">
            <a:extLst>
              <a:ext uri="{FF2B5EF4-FFF2-40B4-BE49-F238E27FC236}">
                <a16:creationId xmlns:a16="http://schemas.microsoft.com/office/drawing/2014/main" id="{EB216A41-11DA-E64E-873B-7A02B7184523}"/>
              </a:ext>
            </a:extLst>
          </p:cNvPr>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6" name="Title 1">
            <a:extLst>
              <a:ext uri="{FF2B5EF4-FFF2-40B4-BE49-F238E27FC236}">
                <a16:creationId xmlns:a16="http://schemas.microsoft.com/office/drawing/2014/main" id="{2C42E86F-4C11-4247-9FA1-07497EBD4101}"/>
              </a:ext>
            </a:extLst>
          </p:cNvPr>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tx1"/>
                </a:solidFill>
                <a:latin typeface="+mj-lt"/>
                <a:cs typeface="CiscoSans Thin"/>
              </a:defRPr>
            </a:lvl1pPr>
          </a:lstStyle>
          <a:p>
            <a:r>
              <a:rPr lang="en-US"/>
              <a:t>Quote text goes here</a:t>
            </a:r>
          </a:p>
        </p:txBody>
      </p:sp>
    </p:spTree>
    <p:extLst>
      <p:ext uri="{BB962C8B-B14F-4D97-AF65-F5344CB8AC3E}">
        <p14:creationId xmlns:p14="http://schemas.microsoft.com/office/powerpoint/2010/main" val="303060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762D00-C041-704D-AE62-5F2E147C86B8}"/>
              </a:ext>
            </a:extLst>
          </p:cNvPr>
          <p:cNvSpPr>
            <a:spLocks noGrp="1"/>
          </p:cNvSpPr>
          <p:nvPr>
            <p:ph type="body" sz="quarter" idx="11" hasCustomPrompt="1"/>
          </p:nvPr>
        </p:nvSpPr>
        <p:spPr>
          <a:xfrm>
            <a:off x="437766" y="1204180"/>
            <a:ext cx="8348472" cy="3324225"/>
          </a:xfrm>
          <a:prstGeom prst="rect">
            <a:avLst/>
          </a:prstGeom>
        </p:spPr>
        <p:txBody>
          <a:bodyPr/>
          <a:lstStyle>
            <a:lvl1pPr>
              <a:defRPr/>
            </a:lvl1pPr>
            <a:lvl2pPr>
              <a:defRPr/>
            </a:lvl2pPr>
            <a:lvl3pPr>
              <a:defRPr/>
            </a:lvl3pPr>
          </a:lstStyle>
          <a:p>
            <a:pPr lvl="0"/>
            <a:r>
              <a:rPr lang="en-US"/>
              <a:t>First level (use “Indent More” or “Indent Less” to format sub-bullets) </a:t>
            </a:r>
          </a:p>
          <a:p>
            <a:pPr lvl="1"/>
            <a:r>
              <a:rPr lang="en-US"/>
              <a:t>Second level</a:t>
            </a:r>
          </a:p>
          <a:p>
            <a:pPr lvl="2"/>
            <a:r>
              <a:rPr lang="en-US"/>
              <a:t>Third level</a:t>
            </a:r>
          </a:p>
          <a:p>
            <a:pPr lvl="3"/>
            <a:r>
              <a:rPr lang="en-US"/>
              <a:t>Fourth level</a:t>
            </a:r>
          </a:p>
          <a:p>
            <a:pPr lvl="4"/>
            <a:r>
              <a:rPr lang="en-US"/>
              <a:t>Fifth level</a:t>
            </a:r>
          </a:p>
        </p:txBody>
      </p:sp>
      <p:sp>
        <p:nvSpPr>
          <p:cNvPr id="4" name="Title Placeholder 5">
            <a:extLst>
              <a:ext uri="{FF2B5EF4-FFF2-40B4-BE49-F238E27FC236}">
                <a16:creationId xmlns:a16="http://schemas.microsoft.com/office/drawing/2014/main" id="{2C01079A-276A-1E48-AE66-25F0A3A834A3}"/>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3267948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669C26F-DD26-8E4A-8278-6C449BB9516C}"/>
              </a:ext>
            </a:extLst>
          </p:cNvPr>
          <p:cNvSpPr>
            <a:spLocks noGrp="1"/>
          </p:cNvSpPr>
          <p:nvPr>
            <p:ph type="body" sz="quarter" idx="11" hasCustomPrompt="1"/>
          </p:nvPr>
        </p:nvSpPr>
        <p:spPr>
          <a:xfrm>
            <a:off x="437766" y="1204180"/>
            <a:ext cx="6309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A7C08659-229C-BD4C-B05F-D404CDE9C3F3}"/>
              </a:ext>
            </a:extLst>
          </p:cNvPr>
          <p:cNvGrpSpPr/>
          <p:nvPr userDrawn="1"/>
        </p:nvGrpSpPr>
        <p:grpSpPr>
          <a:xfrm>
            <a:off x="6767538" y="2638032"/>
            <a:ext cx="2376462" cy="1536581"/>
            <a:chOff x="6767538" y="2638032"/>
            <a:chExt cx="2376462" cy="1536581"/>
          </a:xfrm>
        </p:grpSpPr>
        <p:sp>
          <p:nvSpPr>
            <p:cNvPr id="8" name="Freeform 2">
              <a:extLst>
                <a:ext uri="{FF2B5EF4-FFF2-40B4-BE49-F238E27FC236}">
                  <a16:creationId xmlns:a16="http://schemas.microsoft.com/office/drawing/2014/main"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0B2BE8-2880-4247-945B-7FBB437F0366}"/>
                </a:ext>
              </a:extLst>
            </p:cNvPr>
            <p:cNvSpPr>
              <a:spLocks noChangeAspect="1"/>
            </p:cNvSpPr>
            <p:nvPr userDrawn="1"/>
          </p:nvSpPr>
          <p:spPr>
            <a:xfrm>
              <a:off x="8098390" y="3260035"/>
              <a:ext cx="292575" cy="2925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noFill/>
              <a:prstDash val="solid"/>
              <a:miter/>
            </a:ln>
          </p:spPr>
          <p:txBody>
            <a:bodyPr rtlCol="0" anchor="ctr"/>
            <a:lstStyle/>
            <a:p>
              <a:endParaRPr lang="en-US"/>
            </a:p>
          </p:txBody>
        </p:sp>
      </p:grpSp>
      <p:sp>
        <p:nvSpPr>
          <p:cNvPr id="10" name="Title Placeholder 5">
            <a:extLst>
              <a:ext uri="{FF2B5EF4-FFF2-40B4-BE49-F238E27FC236}">
                <a16:creationId xmlns:a16="http://schemas.microsoft.com/office/drawing/2014/main" id="{D6243209-3D98-1F4D-A52F-21C6722EE49B}"/>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52809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1E9D091-2867-F84D-8A95-E2618466BD52}"/>
              </a:ext>
            </a:extLst>
          </p:cNvPr>
          <p:cNvSpPr>
            <a:spLocks noGrp="1"/>
          </p:cNvSpPr>
          <p:nvPr>
            <p:ph type="body" sz="quarter" idx="11" hasCustomPrompt="1"/>
          </p:nvPr>
        </p:nvSpPr>
        <p:spPr>
          <a:xfrm>
            <a:off x="437766" y="1204180"/>
            <a:ext cx="5776767"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B8334349-246B-8747-8834-B21ED22A0F6B}"/>
              </a:ext>
            </a:extLst>
          </p:cNvPr>
          <p:cNvGrpSpPr/>
          <p:nvPr userDrawn="1"/>
        </p:nvGrpSpPr>
        <p:grpSpPr>
          <a:xfrm>
            <a:off x="5994367" y="2003514"/>
            <a:ext cx="3149633" cy="3139986"/>
            <a:chOff x="5994367" y="2003514"/>
            <a:chExt cx="3149633" cy="3139986"/>
          </a:xfrm>
        </p:grpSpPr>
        <p:sp>
          <p:nvSpPr>
            <p:cNvPr id="8" name="Freeform 2">
              <a:extLst>
                <a:ext uri="{FF2B5EF4-FFF2-40B4-BE49-F238E27FC236}">
                  <a16:creationId xmlns:a16="http://schemas.microsoft.com/office/drawing/2014/main"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p>
          </p:txBody>
        </p:sp>
        <p:pic>
          <p:nvPicPr>
            <p:cNvPr id="25" name="Picture 24">
              <a:extLst>
                <a:ext uri="{FF2B5EF4-FFF2-40B4-BE49-F238E27FC236}">
                  <a16:creationId xmlns:a16="http://schemas.microsoft.com/office/drawing/2014/main"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
        <p:nvSpPr>
          <p:cNvPr id="10" name="Title Placeholder 5">
            <a:extLst>
              <a:ext uri="{FF2B5EF4-FFF2-40B4-BE49-F238E27FC236}">
                <a16:creationId xmlns:a16="http://schemas.microsoft.com/office/drawing/2014/main" id="{B2158313-335F-E74A-9D64-0434E24E180A}"/>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17506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EBDCC7-8ACA-DA4A-AA3E-D9FC70FCEB08}"/>
              </a:ext>
            </a:extLst>
          </p:cNvPr>
          <p:cNvSpPr>
            <a:spLocks noGrp="1"/>
          </p:cNvSpPr>
          <p:nvPr>
            <p:ph type="pic" sz="quarter" idx="10"/>
          </p:nvPr>
        </p:nvSpPr>
        <p:spPr>
          <a:xfrm>
            <a:off x="5454838" y="1204180"/>
            <a:ext cx="3328416" cy="3328416"/>
          </a:xfrm>
          <a:prstGeom prst="rect">
            <a:avLst/>
          </a:prstGeom>
          <a:noFill/>
        </p:spPr>
        <p:txBody>
          <a:bodyPr vert="horz" lIns="91424" tIns="45712" rIns="91424" bIns="45712" anchor="ctr"/>
          <a:lstStyle>
            <a:lvl1pPr marL="0" indent="0" algn="ctr">
              <a:buNone/>
              <a:defRPr sz="1500" baseline="0">
                <a:solidFill>
                  <a:schemeClr val="bg1">
                    <a:lumMod val="75000"/>
                    <a:alpha val="50000"/>
                  </a:schemeClr>
                </a:solidFill>
                <a:latin typeface="+mj-lt"/>
                <a:cs typeface="CiscoSans ExtraLight"/>
              </a:defRPr>
            </a:lvl1pPr>
          </a:lstStyle>
          <a:p>
            <a:pPr lvl="0"/>
            <a:r>
              <a:rPr lang="en-US" noProof="0"/>
              <a:t>Click icon to add picture</a:t>
            </a:r>
          </a:p>
        </p:txBody>
      </p:sp>
      <p:sp>
        <p:nvSpPr>
          <p:cNvPr id="5" name="Text Placeholder 2">
            <a:extLst>
              <a:ext uri="{FF2B5EF4-FFF2-40B4-BE49-F238E27FC236}">
                <a16:creationId xmlns:a16="http://schemas.microsoft.com/office/drawing/2014/main" id="{EFEBEA73-D3C7-B247-9EC2-7F44EC0A3E9F}"/>
              </a:ext>
            </a:extLst>
          </p:cNvPr>
          <p:cNvSpPr>
            <a:spLocks noGrp="1"/>
          </p:cNvSpPr>
          <p:nvPr>
            <p:ph type="body" sz="quarter" idx="11" hasCustomPrompt="1"/>
          </p:nvPr>
        </p:nvSpPr>
        <p:spPr>
          <a:xfrm>
            <a:off x="437766" y="1204180"/>
            <a:ext cx="4846320" cy="3324225"/>
          </a:xfrm>
          <a:prstGeom prst="rect">
            <a:avLst/>
          </a:prstGeom>
        </p:spPr>
        <p:txBody>
          <a:bodyPr/>
          <a:lstStyle>
            <a:lvl1pPr>
              <a:defRPr/>
            </a:lvl1pPr>
          </a:lstStyle>
          <a:p>
            <a:pPr lvl="0"/>
            <a:r>
              <a:rPr lang="en-US"/>
              <a:t>First level (use “Indent More” to format)</a:t>
            </a:r>
          </a:p>
          <a:p>
            <a:pPr lvl="1"/>
            <a:r>
              <a:rPr lang="en-US"/>
              <a:t>Second level</a:t>
            </a:r>
          </a:p>
          <a:p>
            <a:pPr lvl="2"/>
            <a:r>
              <a:rPr lang="en-US"/>
              <a:t>Third level</a:t>
            </a:r>
          </a:p>
          <a:p>
            <a:pPr lvl="3"/>
            <a:r>
              <a:rPr lang="en-US"/>
              <a:t>Fourth level</a:t>
            </a:r>
          </a:p>
          <a:p>
            <a:pPr lvl="4"/>
            <a:r>
              <a:rPr lang="en-US"/>
              <a:t>Fifth level</a:t>
            </a:r>
          </a:p>
        </p:txBody>
      </p:sp>
      <p:sp>
        <p:nvSpPr>
          <p:cNvPr id="7" name="Title Placeholder 5">
            <a:extLst>
              <a:ext uri="{FF2B5EF4-FFF2-40B4-BE49-F238E27FC236}">
                <a16:creationId xmlns:a16="http://schemas.microsoft.com/office/drawing/2014/main" id="{11FD77CC-8BF8-D648-ACE7-95F336E44916}"/>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1376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667ECF8-36E4-1543-8AE4-B4CA62CB48F2}"/>
              </a:ext>
            </a:extLst>
          </p:cNvPr>
          <p:cNvSpPr>
            <a:spLocks noGrp="1"/>
          </p:cNvSpPr>
          <p:nvPr>
            <p:ph type="body" sz="quarter" idx="12" hasCustomPrompt="1"/>
          </p:nvPr>
        </p:nvSpPr>
        <p:spPr>
          <a:xfrm>
            <a:off x="437766"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5E604A25-F4D0-BF42-BB68-74C618E65034}"/>
              </a:ext>
            </a:extLst>
          </p:cNvPr>
          <p:cNvSpPr>
            <a:spLocks noGrp="1"/>
          </p:cNvSpPr>
          <p:nvPr>
            <p:ph type="body" sz="quarter" idx="13" hasCustomPrompt="1"/>
          </p:nvPr>
        </p:nvSpPr>
        <p:spPr>
          <a:xfrm>
            <a:off x="4759894"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7" name="Title Placeholder 5">
            <a:extLst>
              <a:ext uri="{FF2B5EF4-FFF2-40B4-BE49-F238E27FC236}">
                <a16:creationId xmlns:a16="http://schemas.microsoft.com/office/drawing/2014/main" id="{04437328-15DE-0B49-8459-8184710CB33D}"/>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122925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6C652280-ACBE-2B46-830C-6CC6807C5479}"/>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96127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White Image">
    <p:bg>
      <p:bgPr>
        <a:solidFill>
          <a:schemeClr val="bg1">
            <a:alpha val="71000"/>
          </a:schemeClr>
        </a:solidFill>
        <a:effectLst/>
      </p:bgPr>
    </p:bg>
    <p:spTree>
      <p:nvGrpSpPr>
        <p:cNvPr id="1" name=""/>
        <p:cNvGrpSpPr/>
        <p:nvPr/>
      </p:nvGrpSpPr>
      <p:grpSpPr>
        <a:xfrm>
          <a:off x="0" y="0"/>
          <a:ext cx="0" cy="0"/>
          <a:chOff x="0" y="0"/>
          <a:chExt cx="0" cy="0"/>
        </a:xfrm>
      </p:grpSpPr>
      <p:sp>
        <p:nvSpPr>
          <p:cNvPr id="16" name="Subtitle 2"/>
          <p:cNvSpPr>
            <a:spLocks noGrp="1"/>
          </p:cNvSpPr>
          <p:nvPr userDrawn="1">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userDrawn="1">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userDrawn="1">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userDrawn="1">
            <p:ph type="body" sz="quarter" idx="13" hasCustomPrompt="1"/>
          </p:nvPr>
        </p:nvSpPr>
        <p:spPr>
          <a:xfrm>
            <a:off x="425766" y="3107661"/>
            <a:ext cx="5486400" cy="299001"/>
          </a:xfrm>
          <a:prstGeom prst="rect">
            <a:avLst/>
          </a:prstGeom>
        </p:spPr>
        <p:txBody>
          <a:bodyPr lIns="91420" tIns="45710" rIns="91420" bIns="45710"/>
          <a:lstStyle>
            <a:lvl1pPr marL="0" indent="0">
              <a:spcBef>
                <a:spcPts val="9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userDrawn="1">
            <p:ph type="ctrTitle" hasCustomPrompt="1"/>
          </p:nvPr>
        </p:nvSpPr>
        <p:spPr>
          <a:xfrm>
            <a:off x="425766" y="1653702"/>
            <a:ext cx="548926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pic>
        <p:nvPicPr>
          <p:cNvPr id="14" name="Picture 13">
            <a:extLst>
              <a:ext uri="{FF2B5EF4-FFF2-40B4-BE49-F238E27FC236}">
                <a16:creationId xmlns:a16="http://schemas.microsoft.com/office/drawing/2014/main" id="{69A9F2E2-7ED9-2947-89CE-178D3DF76E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45220" y="221305"/>
            <a:ext cx="1493771" cy="769644"/>
          </a:xfrm>
          <a:prstGeom prst="rect">
            <a:avLst/>
          </a:prstGeom>
        </p:spPr>
      </p:pic>
      <p:pic>
        <p:nvPicPr>
          <p:cNvPr id="21" name="Picture 20">
            <a:extLst>
              <a:ext uri="{FF2B5EF4-FFF2-40B4-BE49-F238E27FC236}">
                <a16:creationId xmlns:a16="http://schemas.microsoft.com/office/drawing/2014/main" id="{7730B74A-7DDF-C047-A5D5-1684A96EBB2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104" t="18926" r="5724" b="17001"/>
          <a:stretch/>
        </p:blipFill>
        <p:spPr>
          <a:xfrm>
            <a:off x="7014162" y="455376"/>
            <a:ext cx="1645920" cy="319424"/>
          </a:xfrm>
          <a:prstGeom prst="rect">
            <a:avLst/>
          </a:prstGeom>
        </p:spPr>
      </p:pic>
    </p:spTree>
    <p:extLst>
      <p:ext uri="{BB962C8B-B14F-4D97-AF65-F5344CB8AC3E}">
        <p14:creationId xmlns:p14="http://schemas.microsoft.com/office/powerpoint/2010/main" val="77424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372B4-87A1-974E-A6F5-2BB1FD0EADC5}"/>
              </a:ext>
            </a:extLst>
          </p:cNvPr>
          <p:cNvSpPr>
            <a:spLocks noGrp="1"/>
          </p:cNvSpPr>
          <p:nvPr>
            <p:ph type="body" sz="quarter" idx="10" hasCustomPrompt="1"/>
          </p:nvPr>
        </p:nvSpPr>
        <p:spPr>
          <a:xfrm>
            <a:off x="438150" y="973134"/>
            <a:ext cx="8345488" cy="584200"/>
          </a:xfrm>
        </p:spPr>
        <p:txBody>
          <a:bodyPr/>
          <a:lstStyle>
            <a:lvl1pPr marL="7937" indent="0">
              <a:buNone/>
              <a:defRPr sz="2000">
                <a:solidFill>
                  <a:schemeClr val="accent1"/>
                </a:solidFill>
              </a:defRPr>
            </a:lvl1pPr>
            <a:lvl2pPr marL="12700" indent="0">
              <a:buNone/>
              <a:tabLst/>
              <a:defRPr sz="1800">
                <a:solidFill>
                  <a:schemeClr val="accent2"/>
                </a:solidFill>
              </a:defRPr>
            </a:lvl2pPr>
            <a:lvl3pPr marL="12700" indent="0">
              <a:buNone/>
              <a:tabLst/>
              <a:defRPr sz="1800">
                <a:solidFill>
                  <a:schemeClr val="accent2"/>
                </a:solidFill>
              </a:defRPr>
            </a:lvl3pPr>
            <a:lvl4pPr marL="12700" indent="0">
              <a:buNone/>
              <a:tabLst/>
              <a:defRPr sz="1800">
                <a:solidFill>
                  <a:schemeClr val="accent2"/>
                </a:solidFill>
              </a:defRPr>
            </a:lvl4pPr>
            <a:lvl5pPr marL="12700" indent="0">
              <a:buNone/>
              <a:tabLst/>
              <a:defRPr sz="1800">
                <a:solidFill>
                  <a:schemeClr val="accent2"/>
                </a:solidFill>
              </a:defRPr>
            </a:lvl5pPr>
          </a:lstStyle>
          <a:p>
            <a:pPr lvl="0"/>
            <a:r>
              <a:rPr lang="en-US"/>
              <a:t>Subtitle Goes Here (20pt)</a:t>
            </a:r>
          </a:p>
        </p:txBody>
      </p:sp>
      <p:sp>
        <p:nvSpPr>
          <p:cNvPr id="4" name="Title Placeholder 5">
            <a:extLst>
              <a:ext uri="{FF2B5EF4-FFF2-40B4-BE49-F238E27FC236}">
                <a16:creationId xmlns:a16="http://schemas.microsoft.com/office/drawing/2014/main" id="{6FBE4380-8968-7E4F-AB04-1E7E6B1B75F2}"/>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46233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79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f Page Photo With Green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423118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79380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195136"/>
            <a:ext cx="8115300" cy="2834640"/>
          </a:xfrm>
          <a:prstGeom prst="rect">
            <a:avLst/>
          </a:prstGeom>
        </p:spPr>
        <p:txBody>
          <a:bodyPr lIns="91420" tIns="45710" rIns="91420" bIns="45710" anchor="ctr">
            <a:noAutofit/>
          </a:bodyPr>
          <a:lstStyle>
            <a:lvl1pPr marL="0" indent="0" algn="ctr">
              <a:buNone/>
              <a:defRPr sz="2000" baseline="0">
                <a:solidFill>
                  <a:schemeClr val="bg1">
                    <a:lumMod val="75000"/>
                  </a:schemeClr>
                </a:solidFill>
                <a:latin typeface="+mn-lt"/>
              </a:defRPr>
            </a:lvl1pPr>
          </a:lstStyle>
          <a:p>
            <a:pPr lvl="0"/>
            <a:r>
              <a:rPr lang="en-US" noProof="0"/>
              <a:t>Click icon to add table</a:t>
            </a:r>
            <a:endParaRPr lang="en-GB" noProof="0"/>
          </a:p>
        </p:txBody>
      </p:sp>
      <p:sp>
        <p:nvSpPr>
          <p:cNvPr id="7" name="Text Placeholder 9">
            <a:extLst>
              <a:ext uri="{FF2B5EF4-FFF2-40B4-BE49-F238E27FC236}">
                <a16:creationId xmlns:a16="http://schemas.microsoft.com/office/drawing/2014/main" id="{192D2533-5FB4-AD42-B121-FD71B68AF10D}"/>
              </a:ext>
            </a:extLst>
          </p:cNvPr>
          <p:cNvSpPr>
            <a:spLocks noGrp="1"/>
          </p:cNvSpPr>
          <p:nvPr>
            <p:ph type="body" sz="quarter" idx="11" hasCustomPrompt="1"/>
          </p:nvPr>
        </p:nvSpPr>
        <p:spPr>
          <a:xfrm>
            <a:off x="437766" y="4038153"/>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6" name="Title Placeholder 5">
            <a:extLst>
              <a:ext uri="{FF2B5EF4-FFF2-40B4-BE49-F238E27FC236}">
                <a16:creationId xmlns:a16="http://schemas.microsoft.com/office/drawing/2014/main" id="{BB4FCB4D-6ECE-6C40-B215-CDA947EC061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95259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194243"/>
            <a:ext cx="8115300" cy="2834640"/>
          </a:xfrm>
          <a:prstGeom prst="rect">
            <a:avLst/>
          </a:prstGeom>
        </p:spPr>
        <p:txBody>
          <a:bodyPr vert="horz" lIns="91420" tIns="45710" rIns="91420" bIns="45710" anchor="ctr">
            <a:noAutofit/>
          </a:bodyPr>
          <a:lstStyle>
            <a:lvl1pPr marL="0" indent="0" algn="ctr">
              <a:buNone/>
              <a:defRPr sz="2000" b="0" i="0">
                <a:solidFill>
                  <a:schemeClr val="bg1">
                    <a:lumMod val="75000"/>
                  </a:schemeClr>
                </a:solidFill>
                <a:latin typeface="+mn-lt"/>
                <a:cs typeface="CiscoSans ExtraLight"/>
              </a:defRPr>
            </a:lvl1pPr>
          </a:lstStyle>
          <a:p>
            <a:pPr lvl="0"/>
            <a:r>
              <a:rPr lang="en-US" noProof="0"/>
              <a:t>Click icon to add chart</a:t>
            </a:r>
          </a:p>
        </p:txBody>
      </p:sp>
      <p:sp>
        <p:nvSpPr>
          <p:cNvPr id="7" name="Text Placeholder 9">
            <a:extLst>
              <a:ext uri="{FF2B5EF4-FFF2-40B4-BE49-F238E27FC236}">
                <a16:creationId xmlns:a16="http://schemas.microsoft.com/office/drawing/2014/main" id="{72E1AAE4-B921-5B4D-A9EB-F575EB38B943}"/>
              </a:ext>
            </a:extLst>
          </p:cNvPr>
          <p:cNvSpPr>
            <a:spLocks noGrp="1"/>
          </p:cNvSpPr>
          <p:nvPr>
            <p:ph type="body" sz="quarter" idx="11" hasCustomPrompt="1"/>
          </p:nvPr>
        </p:nvSpPr>
        <p:spPr>
          <a:xfrm>
            <a:off x="437766" y="4038154"/>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8" name="Title Placeholder 5">
            <a:extLst>
              <a:ext uri="{FF2B5EF4-FFF2-40B4-BE49-F238E27FC236}">
                <a16:creationId xmlns:a16="http://schemas.microsoft.com/office/drawing/2014/main" id="{585B0CC8-CCB0-E64C-9E72-42C8D3BBBFC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07702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 name="Title Placeholder 5"/>
          <p:cNvSpPr>
            <a:spLocks noGrp="1"/>
          </p:cNvSpPr>
          <p:nvPr>
            <p:ph type="title" hasCustomPrompt="1"/>
          </p:nvPr>
        </p:nvSpPr>
        <p:spPr bwMode="auto">
          <a:xfrm>
            <a:off x="437766"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a:t>Title Here (28pt)  Limit Two Lines</a:t>
            </a:r>
            <a:endParaRPr lang="en-GB"/>
          </a:p>
        </p:txBody>
      </p:sp>
      <p:sp>
        <p:nvSpPr>
          <p:cNvPr id="21" name="Picture Placeholder 6">
            <a:extLst>
              <a:ext uri="{FF2B5EF4-FFF2-40B4-BE49-F238E27FC236}">
                <a16:creationId xmlns:a16="http://schemas.microsoft.com/office/drawing/2014/main" id="{C87BC8F3-531D-B143-A0AC-A9C39E31B082}"/>
              </a:ext>
            </a:extLst>
          </p:cNvPr>
          <p:cNvSpPr>
            <a:spLocks noGrp="1"/>
          </p:cNvSpPr>
          <p:nvPr>
            <p:ph type="pic" sz="quarter" idx="11"/>
          </p:nvPr>
        </p:nvSpPr>
        <p:spPr>
          <a:xfrm>
            <a:off x="4572000" y="1"/>
            <a:ext cx="4572000"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27" name="Rectangle 4">
            <a:extLst>
              <a:ext uri="{FF2B5EF4-FFF2-40B4-BE49-F238E27FC236}">
                <a16:creationId xmlns:a16="http://schemas.microsoft.com/office/drawing/2014/main" id="{F07495A3-9545-E44B-AF9C-8F264AFB8ECE}"/>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6" name="Text Placeholder 3">
            <a:extLst>
              <a:ext uri="{FF2B5EF4-FFF2-40B4-BE49-F238E27FC236}">
                <a16:creationId xmlns:a16="http://schemas.microsoft.com/office/drawing/2014/main" id="{35DFCE68-AC05-4B44-8313-C09DF7E1BF29}"/>
              </a:ext>
            </a:extLst>
          </p:cNvPr>
          <p:cNvSpPr>
            <a:spLocks noGrp="1"/>
          </p:cNvSpPr>
          <p:nvPr>
            <p:ph type="body" sz="quarter" idx="12" hasCustomPrompt="1"/>
          </p:nvPr>
        </p:nvSpPr>
        <p:spPr>
          <a:xfrm>
            <a:off x="437766" y="1665182"/>
            <a:ext cx="3662024" cy="2849668"/>
          </a:xfrm>
          <a:prstGeom prst="rect">
            <a:avLst/>
          </a:prstGeom>
        </p:spPr>
        <p:txBody>
          <a:bodyPr vert="horz" lIns="91440" tIns="45720" rIns="91440" bIns="45720" rtlCol="0" anchor="t">
            <a:noAutofit/>
          </a:bodyPr>
          <a:lstStyle>
            <a:lvl1pPr marL="228600" indent="-219456">
              <a:buClr>
                <a:schemeClr val="accent1"/>
              </a:buClr>
              <a:defRPr lang="en-GB" dirty="0">
                <a:solidFill>
                  <a:schemeClr val="bg2"/>
                </a:solidFill>
              </a:defRPr>
            </a:lvl1pPr>
            <a:lvl2pPr marL="448056" indent="-210312">
              <a:buClr>
                <a:schemeClr val="accent1"/>
              </a:buClr>
              <a:tabLst>
                <a:tab pos="171450" algn="l"/>
              </a:tabLst>
              <a:defRPr lang="en-GB" dirty="0">
                <a:solidFill>
                  <a:schemeClr val="bg2"/>
                </a:solidFill>
              </a:defRPr>
            </a:lvl2pPr>
            <a:lvl3pPr marL="621792" indent="-173736">
              <a:buClr>
                <a:schemeClr val="accent1"/>
              </a:buClr>
              <a:defRPr lang="en-GB" dirty="0">
                <a:solidFill>
                  <a:schemeClr val="bg2"/>
                </a:solidFill>
              </a:defRPr>
            </a:lvl3pPr>
            <a:lvl4pPr marL="804672" indent="-201168">
              <a:buClr>
                <a:schemeClr val="accent1"/>
              </a:buClr>
              <a:defRPr lang="en-GB" dirty="0">
                <a:solidFill>
                  <a:schemeClr val="bg2"/>
                </a:solidFill>
              </a:defRPr>
            </a:lvl4pPr>
            <a:lvl5pPr marL="969264" indent="-173736">
              <a:buClr>
                <a:schemeClr val="accent1"/>
              </a:buClr>
              <a:defRPr lang="en-US" dirty="0">
                <a:solidFill>
                  <a:schemeClr val="bg2"/>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a:extLst>
              <a:ext uri="{FF2B5EF4-FFF2-40B4-BE49-F238E27FC236}">
                <a16:creationId xmlns:a16="http://schemas.microsoft.com/office/drawing/2014/main" id="{E481417D-B895-DC47-ACAA-2CD45F76E1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941666015"/>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29235" y="1657350"/>
            <a:ext cx="3813048"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25" name="Rectangle 4">
            <a:extLst>
              <a:ext uri="{FF2B5EF4-FFF2-40B4-BE49-F238E27FC236}">
                <a16:creationId xmlns:a16="http://schemas.microsoft.com/office/drawing/2014/main" id="{64A0111B-C8A2-DC46-9EC2-88A0731DAE3D}"/>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5" name="Text Placeholder 3">
            <a:extLst>
              <a:ext uri="{FF2B5EF4-FFF2-40B4-BE49-F238E27FC236}">
                <a16:creationId xmlns:a16="http://schemas.microsoft.com/office/drawing/2014/main" id="{55BECF40-332B-7245-9C28-01DE7BED6BA3}"/>
              </a:ext>
            </a:extLst>
          </p:cNvPr>
          <p:cNvSpPr>
            <a:spLocks noGrp="1"/>
          </p:cNvSpPr>
          <p:nvPr>
            <p:ph type="body" sz="quarter" idx="12" hasCustomPrompt="1"/>
          </p:nvPr>
        </p:nvSpPr>
        <p:spPr>
          <a:xfrm>
            <a:off x="4993516" y="416820"/>
            <a:ext cx="3749040" cy="4206240"/>
          </a:xfrm>
          <a:prstGeom prst="rect">
            <a:avLst/>
          </a:prstGeom>
        </p:spPr>
        <p:txBody>
          <a:bodyPr vert="horz" lIns="91440" tIns="45720" rIns="91440" bIns="45720" rtlCol="0" anchor="ctr">
            <a:noAutofit/>
          </a:bodyPr>
          <a:lstStyle>
            <a:lvl1pPr marL="228600" indent="-219456">
              <a:buClr>
                <a:schemeClr val="accent1"/>
              </a:buClr>
              <a:defRPr lang="en-GB" dirty="0">
                <a:solidFill>
                  <a:schemeClr val="tx1"/>
                </a:solidFill>
              </a:defRPr>
            </a:lvl1pPr>
            <a:lvl2pPr marL="448056" indent="-210312">
              <a:buClr>
                <a:schemeClr val="accent1"/>
              </a:buClr>
              <a:tabLst>
                <a:tab pos="171450" algn="l"/>
              </a:tabLst>
              <a:defRPr lang="en-GB" dirty="0">
                <a:solidFill>
                  <a:schemeClr val="tx1"/>
                </a:solidFill>
              </a:defRPr>
            </a:lvl2pPr>
            <a:lvl3pPr marL="621792" indent="-173736">
              <a:buClr>
                <a:schemeClr val="accent1"/>
              </a:buClr>
              <a:defRPr lang="en-GB" dirty="0">
                <a:solidFill>
                  <a:schemeClr val="tx1"/>
                </a:solidFill>
              </a:defRPr>
            </a:lvl3pPr>
            <a:lvl4pPr marL="804672" indent="-201168">
              <a:buClr>
                <a:schemeClr val="accent1"/>
              </a:buClr>
              <a:defRPr lang="en-GB" dirty="0">
                <a:solidFill>
                  <a:schemeClr val="tx1"/>
                </a:solidFill>
              </a:defRPr>
            </a:lvl4pPr>
            <a:lvl5pPr marL="969264" indent="-173736">
              <a:buClr>
                <a:schemeClr val="accent1"/>
              </a:buClr>
              <a:defRPr lang="en-US" dirty="0">
                <a:solidFill>
                  <a:schemeClr val="tx1"/>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a:extLst>
              <a:ext uri="{FF2B5EF4-FFF2-40B4-BE49-F238E27FC236}">
                <a16:creationId xmlns:a16="http://schemas.microsoft.com/office/drawing/2014/main" id="{CBC91688-F3A5-4D48-BE6B-C2C75642B0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73490800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74920" y="498360"/>
            <a:ext cx="3566160" cy="356616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9" name="Text Placeholder 8"/>
          <p:cNvSpPr>
            <a:spLocks noGrp="1"/>
          </p:cNvSpPr>
          <p:nvPr>
            <p:ph type="body" sz="quarter" idx="11" hasCustomPrompt="1"/>
          </p:nvPr>
        </p:nvSpPr>
        <p:spPr>
          <a:xfrm>
            <a:off x="5078413" y="4377076"/>
            <a:ext cx="3559175" cy="457200"/>
          </a:xfrm>
          <a:prstGeom prst="rect">
            <a:avLst/>
          </a:prstGeom>
        </p:spPr>
        <p:txBody>
          <a:bodyPr lIns="0" tIns="0" rIns="0" bIns="0"/>
          <a:lstStyle>
            <a:lvl1pPr marL="0" indent="0" algn="ctr">
              <a:buNone/>
              <a:defRPr sz="1400"/>
            </a:lvl1pPr>
          </a:lstStyle>
          <a:p>
            <a:pPr lvl="0"/>
            <a:r>
              <a:rPr lang="en-US"/>
              <a:t>Image caption here</a:t>
            </a:r>
          </a:p>
        </p:txBody>
      </p:sp>
      <p:sp>
        <p:nvSpPr>
          <p:cNvPr id="35" name="Rectangle 4">
            <a:extLst>
              <a:ext uri="{FF2B5EF4-FFF2-40B4-BE49-F238E27FC236}">
                <a16:creationId xmlns:a16="http://schemas.microsoft.com/office/drawing/2014/main" id="{D95B4E91-CEC4-0944-A6C9-08007178E168}"/>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6" name="Picture 15">
            <a:extLst>
              <a:ext uri="{FF2B5EF4-FFF2-40B4-BE49-F238E27FC236}">
                <a16:creationId xmlns:a16="http://schemas.microsoft.com/office/drawing/2014/main" id="{8FCE32A1-3520-9347-A03C-0B0505C45F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0195413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id="{B3B836F2-FBAA-0D4A-BB78-337068276E90}"/>
              </a:ext>
            </a:extLst>
          </p:cNvPr>
          <p:cNvSpPr/>
          <p:nvPr userDrawn="1"/>
        </p:nvSpPr>
        <p:spPr>
          <a:xfrm>
            <a:off x="0" y="861325"/>
            <a:ext cx="1628272" cy="2260939"/>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4">
              <a:alpha val="50000"/>
            </a:schemeClr>
          </a:solidFill>
          <a:ln w="20071" cap="flat">
            <a:no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2C8D71F1-F450-3540-B0DB-5E198AFD6884}"/>
              </a:ext>
            </a:extLst>
          </p:cNvPr>
          <p:cNvGrpSpPr/>
          <p:nvPr userDrawn="1"/>
        </p:nvGrpSpPr>
        <p:grpSpPr>
          <a:xfrm>
            <a:off x="282292" y="2563081"/>
            <a:ext cx="3178762" cy="580089"/>
            <a:chOff x="5098310" y="621568"/>
            <a:chExt cx="1477115" cy="269557"/>
          </a:xfrm>
          <a:gradFill>
            <a:gsLst>
              <a:gs pos="18000">
                <a:schemeClr val="accent4">
                  <a:alpha val="8000"/>
                </a:schemeClr>
              </a:gs>
              <a:gs pos="48000">
                <a:schemeClr val="accent4">
                  <a:alpha val="47000"/>
                </a:schemeClr>
              </a:gs>
              <a:gs pos="78000">
                <a:schemeClr val="accent4"/>
              </a:gs>
            </a:gsLst>
            <a:lin ang="600000" scaled="0"/>
          </a:gradFill>
        </p:grpSpPr>
        <p:sp>
          <p:nvSpPr>
            <p:cNvPr id="69" name="Freeform 68">
              <a:extLst>
                <a:ext uri="{FF2B5EF4-FFF2-40B4-BE49-F238E27FC236}">
                  <a16:creationId xmlns:a16="http://schemas.microsoft.com/office/drawing/2014/main" id="{6E61787F-F6EE-7A4C-BEC3-3F8FB657CA58}"/>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3B50-0CCF-A845-A364-EA85E6261AFF}"/>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454FE6A-A3E3-664E-A4C7-74EAC738E1FE}"/>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D479E64-D1F6-B047-94D5-E82B46763710}"/>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D6FCB8E-2ABB-764A-9A10-2B11150949E3}"/>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6E7AA431-B148-DE41-ACCF-557D55B3AAA1}"/>
              </a:ext>
            </a:extLst>
          </p:cNvPr>
          <p:cNvGrpSpPr/>
          <p:nvPr userDrawn="1"/>
        </p:nvGrpSpPr>
        <p:grpSpPr>
          <a:xfrm>
            <a:off x="532640" y="2827448"/>
            <a:ext cx="589578" cy="716724"/>
            <a:chOff x="1558649" y="860856"/>
            <a:chExt cx="852361" cy="1036178"/>
          </a:xfrm>
        </p:grpSpPr>
        <p:sp>
          <p:nvSpPr>
            <p:cNvPr id="75" name="Freeform 4">
              <a:extLst>
                <a:ext uri="{FF2B5EF4-FFF2-40B4-BE49-F238E27FC236}">
                  <a16:creationId xmlns:a16="http://schemas.microsoft.com/office/drawing/2014/main"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id="{D1043783-2090-2740-8A9B-64C1822CEE04}"/>
              </a:ext>
            </a:extLst>
          </p:cNvPr>
          <p:cNvGrpSpPr/>
          <p:nvPr userDrawn="1"/>
        </p:nvGrpSpPr>
        <p:grpSpPr>
          <a:xfrm rot="10800000" flipH="1">
            <a:off x="1302263" y="3349456"/>
            <a:ext cx="1128042" cy="207621"/>
            <a:chOff x="4467257" y="275609"/>
            <a:chExt cx="1102102" cy="202847"/>
          </a:xfrm>
          <a:solidFill>
            <a:schemeClr val="accent1"/>
          </a:solidFill>
        </p:grpSpPr>
        <p:sp>
          <p:nvSpPr>
            <p:cNvPr id="78" name="Freeform 77">
              <a:extLst>
                <a:ext uri="{FF2B5EF4-FFF2-40B4-BE49-F238E27FC236}">
                  <a16:creationId xmlns:a16="http://schemas.microsoft.com/office/drawing/2014/main"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p>
          </p:txBody>
        </p:sp>
      </p:grpSp>
      <p:sp>
        <p:nvSpPr>
          <p:cNvPr id="17" name="Text Placeholder 3">
            <a:extLst>
              <a:ext uri="{FF2B5EF4-FFF2-40B4-BE49-F238E27FC236}">
                <a16:creationId xmlns:a16="http://schemas.microsoft.com/office/drawing/2014/main" id="{435977C5-2F7B-7F44-B5E0-D19B891AC02F}"/>
              </a:ext>
            </a:extLst>
          </p:cNvPr>
          <p:cNvSpPr>
            <a:spLocks noGrp="1"/>
          </p:cNvSpPr>
          <p:nvPr>
            <p:ph type="body" sz="quarter" idx="10" hasCustomPrompt="1"/>
          </p:nvPr>
        </p:nvSpPr>
        <p:spPr>
          <a:xfrm>
            <a:off x="4444584" y="531813"/>
            <a:ext cx="4204117" cy="3983038"/>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Insert topic one here</a:t>
            </a:r>
          </a:p>
        </p:txBody>
      </p:sp>
      <p:sp>
        <p:nvSpPr>
          <p:cNvPr id="2" name="Rectangle 1">
            <a:extLst>
              <a:ext uri="{FF2B5EF4-FFF2-40B4-BE49-F238E27FC236}">
                <a16:creationId xmlns:a16="http://schemas.microsoft.com/office/drawing/2014/main" id="{1DDC43BC-1355-F544-8B4D-78BB1409F9B1}"/>
              </a:ext>
            </a:extLst>
          </p:cNvPr>
          <p:cNvSpPr/>
          <p:nvPr userDrawn="1"/>
        </p:nvSpPr>
        <p:spPr>
          <a:xfrm>
            <a:off x="461998" y="1765818"/>
            <a:ext cx="2145139" cy="667875"/>
          </a:xfrm>
          <a:prstGeom prst="rect">
            <a:avLst/>
          </a:prstGeom>
        </p:spPr>
        <p:txBody>
          <a:bodyPr wrap="none">
            <a:noAutofit/>
          </a:bodyPr>
          <a:lstStyle/>
          <a:p>
            <a:pPr algn="l" defTabSz="684213" rtl="0" eaLnBrk="1" fontAlgn="base" hangingPunct="1">
              <a:lnSpc>
                <a:spcPct val="85000"/>
              </a:lnSpc>
              <a:spcBef>
                <a:spcPct val="0"/>
              </a:spcBef>
              <a:spcAft>
                <a:spcPct val="0"/>
              </a:spcAft>
            </a:pPr>
            <a:r>
              <a:rPr lang="en-US" sz="4400" b="0" i="0" u="none" kern="1200" baseline="0">
                <a:solidFill>
                  <a:schemeClr val="bg1"/>
                </a:solidFill>
                <a:latin typeface="+mj-lt"/>
                <a:cs typeface="CiscoSansTT Thin" charset="0"/>
              </a:rPr>
              <a:t>Agenda</a:t>
            </a:r>
          </a:p>
        </p:txBody>
      </p:sp>
    </p:spTree>
    <p:extLst>
      <p:ext uri="{BB962C8B-B14F-4D97-AF65-F5344CB8AC3E}">
        <p14:creationId xmlns:p14="http://schemas.microsoft.com/office/powerpoint/2010/main" val="507429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33" name="Rectangle 4">
            <a:extLst>
              <a:ext uri="{FF2B5EF4-FFF2-40B4-BE49-F238E27FC236}">
                <a16:creationId xmlns:a16="http://schemas.microsoft.com/office/drawing/2014/main" id="{F7469B34-86CF-9F4A-A86F-E8F8299881E4}"/>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4" name="Picture 13">
            <a:extLst>
              <a:ext uri="{FF2B5EF4-FFF2-40B4-BE49-F238E27FC236}">
                <a16:creationId xmlns:a16="http://schemas.microsoft.com/office/drawing/2014/main" id="{C0CD980C-FAED-154E-BDF3-C462B294C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10846621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34" name="Rectangle 4">
            <a:extLst>
              <a:ext uri="{FF2B5EF4-FFF2-40B4-BE49-F238E27FC236}">
                <a16:creationId xmlns:a16="http://schemas.microsoft.com/office/drawing/2014/main" id="{578F5E2B-EE70-684C-B6AC-59B67028992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DE10F370-2515-9840-88A8-389987049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29334680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chart</a:t>
            </a:r>
          </a:p>
        </p:txBody>
      </p:sp>
      <p:sp>
        <p:nvSpPr>
          <p:cNvPr id="34" name="Rectangle 4">
            <a:extLst>
              <a:ext uri="{FF2B5EF4-FFF2-40B4-BE49-F238E27FC236}">
                <a16:creationId xmlns:a16="http://schemas.microsoft.com/office/drawing/2014/main" id="{86B33472-5C28-7143-95C2-FEBA7F383ABC}"/>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C94EA12B-48E1-FC4E-ABE9-A72472BEB6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934555154"/>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table</a:t>
            </a:r>
          </a:p>
        </p:txBody>
      </p:sp>
      <p:sp>
        <p:nvSpPr>
          <p:cNvPr id="34" name="Rectangle 4">
            <a:extLst>
              <a:ext uri="{FF2B5EF4-FFF2-40B4-BE49-F238E27FC236}">
                <a16:creationId xmlns:a16="http://schemas.microsoft.com/office/drawing/2014/main" id="{83B86DEA-D456-EC43-B9E1-DAED43092C29}"/>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94EBC773-CC31-9A4B-A0DB-58A7D08D08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99721851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D33C82-4AA1-7148-9E81-084003537F7C}"/>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373233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1CE0E5-CEB9-9E45-A99A-DB72A6B1F175}"/>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3879988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BF9FC-1C6D-0943-BC82-E2969F4342B0}"/>
              </a:ext>
            </a:extLst>
          </p:cNvPr>
          <p:cNvPicPr>
            <a:picLocks noChangeAspect="1"/>
          </p:cNvPicPr>
          <p:nvPr userDrawn="1"/>
        </p:nvPicPr>
        <p:blipFill>
          <a:blip r:embed="rId2"/>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652602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 Midnight Image">
    <p:bg>
      <p:bgPr>
        <a:solidFill>
          <a:schemeClr val="tx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25765" y="3856736"/>
            <a:ext cx="5486400" cy="288131"/>
          </a:xfrm>
          <a:prstGeom prst="rect">
            <a:avLst/>
          </a:prstGeom>
        </p:spPr>
        <p:txBody>
          <a:bodyPr lIns="91420" tIns="45710" rIns="91420" bIns="45710" anchor="b" anchorCtr="0">
            <a:noAutofit/>
          </a:bodyPr>
          <a:lstStyle>
            <a:lvl1pPr marL="0" indent="0" algn="l">
              <a:buNone/>
              <a:defRPr sz="14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25765" y="4102749"/>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25765" y="4348762"/>
            <a:ext cx="5486400" cy="288131"/>
          </a:xfrm>
          <a:prstGeom prst="rect">
            <a:avLst/>
          </a:prstGeom>
        </p:spPr>
        <p:txBody>
          <a:bodyPr lIns="91420" tIns="45710" rIns="91420" bIns="45710"/>
          <a:lstStyle>
            <a:lvl1pPr marL="0" indent="0" algn="l">
              <a:buFontTx/>
              <a:buNone/>
              <a:defRPr lang="en-US" sz="14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25765" y="3107661"/>
            <a:ext cx="5486400" cy="299001"/>
          </a:xfrm>
          <a:prstGeom prst="rect">
            <a:avLst/>
          </a:prstGeom>
        </p:spPr>
        <p:txBody>
          <a:bodyPr lIns="91420" tIns="45710" rIns="91420" bIns="45710"/>
          <a:lstStyle>
            <a:lvl1pPr marL="0" indent="0">
              <a:spcBef>
                <a:spcPts val="6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1681655"/>
            <a:ext cx="5486400" cy="1435242"/>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pic>
        <p:nvPicPr>
          <p:cNvPr id="10" name="Picture 9" descr="A picture containing drawing&#10;&#10;Description automatically generated">
            <a:extLst>
              <a:ext uri="{FF2B5EF4-FFF2-40B4-BE49-F238E27FC236}">
                <a16:creationId xmlns:a16="http://schemas.microsoft.com/office/drawing/2014/main" id="{EA0E7393-B89B-9143-B082-26015D40E9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46208" y="487542"/>
            <a:ext cx="1593916" cy="246013"/>
          </a:xfrm>
          <a:prstGeom prst="rect">
            <a:avLst/>
          </a:prstGeom>
        </p:spPr>
      </p:pic>
      <p:pic>
        <p:nvPicPr>
          <p:cNvPr id="13" name="Picture 12" descr="A picture containing plate&#10;&#10;Description automatically generated">
            <a:extLst>
              <a:ext uri="{FF2B5EF4-FFF2-40B4-BE49-F238E27FC236}">
                <a16:creationId xmlns:a16="http://schemas.microsoft.com/office/drawing/2014/main" id="{6270E3A9-90E4-8A4E-B901-F90F2C81C8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5220" y="221305"/>
            <a:ext cx="1493772" cy="769644"/>
          </a:xfrm>
          <a:prstGeom prst="rect">
            <a:avLst/>
          </a:prstGeom>
        </p:spPr>
      </p:pic>
    </p:spTree>
    <p:extLst>
      <p:ext uri="{BB962C8B-B14F-4D97-AF65-F5344CB8AC3E}">
        <p14:creationId xmlns:p14="http://schemas.microsoft.com/office/powerpoint/2010/main" val="1308410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 White Image">
    <p:bg>
      <p:bgPr>
        <a:solidFill>
          <a:schemeClr val="bg1">
            <a:alpha val="71000"/>
          </a:schemeClr>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40EF7965-A409-0040-ACB3-B3E329AA60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4215" y="1930720"/>
            <a:ext cx="4659785" cy="3227048"/>
          </a:xfrm>
          <a:prstGeom prst="rect">
            <a:avLst/>
          </a:prstGeom>
        </p:spPr>
      </p:pic>
      <p:sp>
        <p:nvSpPr>
          <p:cNvPr id="16" name="Subtitle 2"/>
          <p:cNvSpPr>
            <a:spLocks noGrp="1"/>
          </p:cNvSpPr>
          <p:nvPr userDrawn="1">
            <p:ph type="subTitle" idx="1" hasCustomPrompt="1"/>
          </p:nvPr>
        </p:nvSpPr>
        <p:spPr>
          <a:xfrm>
            <a:off x="425766" y="3856736"/>
            <a:ext cx="5486400"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userDrawn="1">
            <p:ph type="body" sz="quarter" idx="11" hasCustomPrompt="1"/>
          </p:nvPr>
        </p:nvSpPr>
        <p:spPr>
          <a:xfrm>
            <a:off x="425766" y="4102749"/>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userDrawn="1">
            <p:ph type="body" sz="quarter" idx="12" hasCustomPrompt="1"/>
          </p:nvPr>
        </p:nvSpPr>
        <p:spPr>
          <a:xfrm>
            <a:off x="425766" y="4348762"/>
            <a:ext cx="5486400"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userDrawn="1">
            <p:ph type="body" sz="quarter" idx="13" hasCustomPrompt="1"/>
          </p:nvPr>
        </p:nvSpPr>
        <p:spPr>
          <a:xfrm>
            <a:off x="425766" y="3107661"/>
            <a:ext cx="5486400" cy="299001"/>
          </a:xfrm>
          <a:prstGeom prst="rect">
            <a:avLst/>
          </a:prstGeom>
        </p:spPr>
        <p:txBody>
          <a:bodyPr lIns="91420" tIns="45710" rIns="91420" bIns="45710"/>
          <a:lstStyle>
            <a:lvl1pPr marL="0" indent="0">
              <a:spcBef>
                <a:spcPts val="900"/>
              </a:spcBef>
              <a:buFont typeface="Arial" panose="020B0604020202020204" pitchFamily="34" charset="0"/>
              <a:buNone/>
              <a:defRPr sz="2200" b="0" i="0" baseline="0">
                <a:solidFill>
                  <a:schemeClr val="accent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userDrawn="1">
            <p:ph type="ctrTitle" hasCustomPrompt="1"/>
          </p:nvPr>
        </p:nvSpPr>
        <p:spPr>
          <a:xfrm>
            <a:off x="425766" y="1653702"/>
            <a:ext cx="5489260" cy="1463195"/>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sp>
        <p:nvSpPr>
          <p:cNvPr id="10" name="Rectangle 9">
            <a:extLst>
              <a:ext uri="{FF2B5EF4-FFF2-40B4-BE49-F238E27FC236}">
                <a16:creationId xmlns:a16="http://schemas.microsoft.com/office/drawing/2014/main" id="{63EA5479-4864-D141-A50F-300BABF1BC25}"/>
              </a:ext>
            </a:extLst>
          </p:cNvPr>
          <p:cNvSpPr/>
          <p:nvPr userDrawn="1"/>
        </p:nvSpPr>
        <p:spPr>
          <a:xfrm>
            <a:off x="4884649" y="2653553"/>
            <a:ext cx="4259351" cy="2002405"/>
          </a:xfrm>
          <a:prstGeom prst="rect">
            <a:avLst/>
          </a:prstGeom>
          <a:solidFill>
            <a:schemeClr val="bg1">
              <a:lumMod val="95000"/>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ts val="1200"/>
              </a:spcAft>
              <a:buClrTx/>
              <a:buSzTx/>
              <a:buFontTx/>
              <a:buNone/>
              <a:tabLst/>
              <a:defRPr/>
            </a:pPr>
            <a:r>
              <a:rPr lang="en-US" sz="1200">
                <a:solidFill>
                  <a:schemeClr val="tx1"/>
                </a:solidFill>
              </a:rPr>
              <a:t>Replace this placeholder with the respective product spot illustration or leverage the spot illustration to make a more robust collage.</a:t>
            </a:r>
          </a:p>
          <a:p>
            <a:pPr marL="0" marR="0" lvl="0" indent="0" algn="ctr" defTabSz="457200" rtl="0" eaLnBrk="1" fontAlgn="base" latinLnBrk="0" hangingPunct="1">
              <a:lnSpc>
                <a:spcPct val="100000"/>
              </a:lnSpc>
              <a:spcBef>
                <a:spcPct val="0"/>
              </a:spcBef>
              <a:spcAft>
                <a:spcPts val="1200"/>
              </a:spcAft>
              <a:buClrTx/>
              <a:buSzTx/>
              <a:buFontTx/>
              <a:buNone/>
              <a:tabLst/>
              <a:defRPr/>
            </a:pPr>
            <a:r>
              <a:rPr lang="en-US" sz="1200">
                <a:solidFill>
                  <a:schemeClr val="tx1"/>
                </a:solidFill>
              </a:rPr>
              <a:t>See the </a:t>
            </a:r>
            <a:r>
              <a:rPr lang="en-US" sz="1200">
                <a:solidFill>
                  <a:schemeClr val="tx1"/>
                </a:solidFill>
                <a:hlinkClick r:id="rId3"/>
              </a:rPr>
              <a:t>Cisco Secure general template </a:t>
            </a:r>
            <a:br>
              <a:rPr lang="en-US" sz="1200">
                <a:solidFill>
                  <a:schemeClr val="tx1"/>
                </a:solidFill>
              </a:rPr>
            </a:br>
            <a:r>
              <a:rPr lang="en-US" sz="1200">
                <a:solidFill>
                  <a:schemeClr val="tx1"/>
                </a:solidFill>
              </a:rPr>
              <a:t>as an example.</a:t>
            </a:r>
          </a:p>
          <a:p>
            <a:pPr algn="ctr">
              <a:spcAft>
                <a:spcPts val="1200"/>
              </a:spcAft>
            </a:pPr>
            <a:r>
              <a:rPr lang="en-US" sz="1200">
                <a:solidFill>
                  <a:schemeClr val="tx1"/>
                </a:solidFill>
              </a:rPr>
              <a:t>Use the same spot illustration or collage for the BDM+TDM+EBC of the same product or platform.</a:t>
            </a:r>
          </a:p>
        </p:txBody>
      </p:sp>
      <p:pic>
        <p:nvPicPr>
          <p:cNvPr id="14" name="Picture 13">
            <a:extLst>
              <a:ext uri="{FF2B5EF4-FFF2-40B4-BE49-F238E27FC236}">
                <a16:creationId xmlns:a16="http://schemas.microsoft.com/office/drawing/2014/main" id="{69A9F2E2-7ED9-2947-89CE-178D3DF76E3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45220" y="221305"/>
            <a:ext cx="1493771" cy="769644"/>
          </a:xfrm>
          <a:prstGeom prst="rect">
            <a:avLst/>
          </a:prstGeom>
        </p:spPr>
      </p:pic>
      <p:pic>
        <p:nvPicPr>
          <p:cNvPr id="21" name="Picture 20">
            <a:extLst>
              <a:ext uri="{FF2B5EF4-FFF2-40B4-BE49-F238E27FC236}">
                <a16:creationId xmlns:a16="http://schemas.microsoft.com/office/drawing/2014/main" id="{7730B74A-7DDF-C047-A5D5-1684A96EBB2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014162" y="455376"/>
            <a:ext cx="1645920" cy="319424"/>
          </a:xfrm>
          <a:prstGeom prst="rect">
            <a:avLst/>
          </a:prstGeom>
        </p:spPr>
      </p:pic>
    </p:spTree>
    <p:extLst>
      <p:ext uri="{BB962C8B-B14F-4D97-AF65-F5344CB8AC3E}">
        <p14:creationId xmlns:p14="http://schemas.microsoft.com/office/powerpoint/2010/main" val="801672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83" name="Freeform 82">
            <a:extLst>
              <a:ext uri="{FF2B5EF4-FFF2-40B4-BE49-F238E27FC236}">
                <a16:creationId xmlns:a16="http://schemas.microsoft.com/office/drawing/2014/main" id="{B3B836F2-FBAA-0D4A-BB78-337068276E90}"/>
              </a:ext>
            </a:extLst>
          </p:cNvPr>
          <p:cNvSpPr/>
          <p:nvPr userDrawn="1"/>
        </p:nvSpPr>
        <p:spPr>
          <a:xfrm>
            <a:off x="0" y="861325"/>
            <a:ext cx="1628272" cy="2260939"/>
          </a:xfrm>
          <a:custGeom>
            <a:avLst/>
            <a:gdLst>
              <a:gd name="connsiteX0" fmla="*/ 1399180 w 1628272"/>
              <a:gd name="connsiteY0" fmla="*/ 1826799 h 2260939"/>
              <a:gd name="connsiteX1" fmla="*/ 1413256 w 1628272"/>
              <a:gd name="connsiteY1" fmla="*/ 1826799 h 2260939"/>
              <a:gd name="connsiteX2" fmla="*/ 1413314 w 1628272"/>
              <a:gd name="connsiteY2" fmla="*/ 1841018 h 2260939"/>
              <a:gd name="connsiteX3" fmla="*/ 1413256 w 1628272"/>
              <a:gd name="connsiteY3" fmla="*/ 1841076 h 2260939"/>
              <a:gd name="connsiteX4" fmla="*/ 1182010 w 1628272"/>
              <a:gd name="connsiteY4" fmla="*/ 2072322 h 2260939"/>
              <a:gd name="connsiteX5" fmla="*/ 1174771 w 1628272"/>
              <a:gd name="connsiteY5" fmla="*/ 2075338 h 2260939"/>
              <a:gd name="connsiteX6" fmla="*/ 1167733 w 1628272"/>
              <a:gd name="connsiteY6" fmla="*/ 2072322 h 2260939"/>
              <a:gd name="connsiteX7" fmla="*/ 1167675 w 1628272"/>
              <a:gd name="connsiteY7" fmla="*/ 2058103 h 2260939"/>
              <a:gd name="connsiteX8" fmla="*/ 1167733 w 1628272"/>
              <a:gd name="connsiteY8" fmla="*/ 2058045 h 2260939"/>
              <a:gd name="connsiteX9" fmla="*/ 1523391 w 1628272"/>
              <a:gd name="connsiteY9" fmla="*/ 1564528 h 2260939"/>
              <a:gd name="connsiteX10" fmla="*/ 1523449 w 1628272"/>
              <a:gd name="connsiteY10" fmla="*/ 1564586 h 2260939"/>
              <a:gd name="connsiteX11" fmla="*/ 1523449 w 1628272"/>
              <a:gd name="connsiteY11" fmla="*/ 1578863 h 2260939"/>
              <a:gd name="connsiteX12" fmla="*/ 927438 w 1628272"/>
              <a:gd name="connsiteY12" fmla="*/ 2174472 h 2260939"/>
              <a:gd name="connsiteX13" fmla="*/ 920199 w 1628272"/>
              <a:gd name="connsiteY13" fmla="*/ 2177488 h 2260939"/>
              <a:gd name="connsiteX14" fmla="*/ 910287 w 1628272"/>
              <a:gd name="connsiteY14" fmla="*/ 2167294 h 2260939"/>
              <a:gd name="connsiteX15" fmla="*/ 913161 w 1628272"/>
              <a:gd name="connsiteY15" fmla="*/ 2160396 h 2260939"/>
              <a:gd name="connsiteX16" fmla="*/ 1509172 w 1628272"/>
              <a:gd name="connsiteY16" fmla="*/ 1564586 h 2260939"/>
              <a:gd name="connsiteX17" fmla="*/ 1523391 w 1628272"/>
              <a:gd name="connsiteY17" fmla="*/ 1564528 h 2260939"/>
              <a:gd name="connsiteX18" fmla="*/ 1601010 w 1628272"/>
              <a:gd name="connsiteY18" fmla="*/ 1334690 h 2260939"/>
              <a:gd name="connsiteX19" fmla="*/ 1601068 w 1628272"/>
              <a:gd name="connsiteY19" fmla="*/ 1334748 h 2260939"/>
              <a:gd name="connsiteX20" fmla="*/ 1601068 w 1628272"/>
              <a:gd name="connsiteY20" fmla="*/ 1348824 h 2260939"/>
              <a:gd name="connsiteX21" fmla="*/ 709866 w 1628272"/>
              <a:gd name="connsiteY21" fmla="*/ 2239824 h 2260939"/>
              <a:gd name="connsiteX22" fmla="*/ 702828 w 1628272"/>
              <a:gd name="connsiteY22" fmla="*/ 2242841 h 2260939"/>
              <a:gd name="connsiteX23" fmla="*/ 695589 w 1628272"/>
              <a:gd name="connsiteY23" fmla="*/ 2239824 h 2260939"/>
              <a:gd name="connsiteX24" fmla="*/ 695589 w 1628272"/>
              <a:gd name="connsiteY24" fmla="*/ 2225547 h 2260939"/>
              <a:gd name="connsiteX25" fmla="*/ 1586791 w 1628272"/>
              <a:gd name="connsiteY25" fmla="*/ 1334748 h 2260939"/>
              <a:gd name="connsiteX26" fmla="*/ 1601010 w 1628272"/>
              <a:gd name="connsiteY26" fmla="*/ 1334690 h 2260939"/>
              <a:gd name="connsiteX27" fmla="*/ 1625340 w 1628272"/>
              <a:gd name="connsiteY27" fmla="*/ 1157737 h 2260939"/>
              <a:gd name="connsiteX28" fmla="*/ 1625398 w 1628272"/>
              <a:gd name="connsiteY28" fmla="*/ 1157795 h 2260939"/>
              <a:gd name="connsiteX29" fmla="*/ 1625398 w 1628272"/>
              <a:gd name="connsiteY29" fmla="*/ 1171871 h 2260939"/>
              <a:gd name="connsiteX30" fmla="*/ 539548 w 1628272"/>
              <a:gd name="connsiteY30" fmla="*/ 2257721 h 2260939"/>
              <a:gd name="connsiteX31" fmla="*/ 532309 w 1628272"/>
              <a:gd name="connsiteY31" fmla="*/ 2260939 h 2260939"/>
              <a:gd name="connsiteX32" fmla="*/ 525271 w 1628272"/>
              <a:gd name="connsiteY32" fmla="*/ 2257922 h 2260939"/>
              <a:gd name="connsiteX33" fmla="*/ 525213 w 1628272"/>
              <a:gd name="connsiteY33" fmla="*/ 2243704 h 2260939"/>
              <a:gd name="connsiteX34" fmla="*/ 525271 w 1628272"/>
              <a:gd name="connsiteY34" fmla="*/ 2243645 h 2260939"/>
              <a:gd name="connsiteX35" fmla="*/ 1611121 w 1628272"/>
              <a:gd name="connsiteY35" fmla="*/ 1157795 h 2260939"/>
              <a:gd name="connsiteX36" fmla="*/ 1625340 w 1628272"/>
              <a:gd name="connsiteY36" fmla="*/ 1157737 h 2260939"/>
              <a:gd name="connsiteX37" fmla="*/ 1610921 w 1628272"/>
              <a:gd name="connsiteY37" fmla="*/ 1005574 h 2260939"/>
              <a:gd name="connsiteX38" fmla="*/ 1624996 w 1628272"/>
              <a:gd name="connsiteY38" fmla="*/ 1005574 h 2260939"/>
              <a:gd name="connsiteX39" fmla="*/ 1624996 w 1628272"/>
              <a:gd name="connsiteY39" fmla="*/ 1019650 h 2260939"/>
              <a:gd name="connsiteX40" fmla="*/ 389139 w 1628272"/>
              <a:gd name="connsiteY40" fmla="*/ 2255911 h 2260939"/>
              <a:gd name="connsiteX41" fmla="*/ 382101 w 1628272"/>
              <a:gd name="connsiteY41" fmla="*/ 2258927 h 2260939"/>
              <a:gd name="connsiteX42" fmla="*/ 375063 w 1628272"/>
              <a:gd name="connsiteY42" fmla="*/ 2255911 h 2260939"/>
              <a:gd name="connsiteX43" fmla="*/ 375005 w 1628272"/>
              <a:gd name="connsiteY43" fmla="*/ 2241692 h 2260939"/>
              <a:gd name="connsiteX44" fmla="*/ 375063 w 1628272"/>
              <a:gd name="connsiteY44" fmla="*/ 2241634 h 2260939"/>
              <a:gd name="connsiteX45" fmla="*/ 1604830 w 1628272"/>
              <a:gd name="connsiteY45" fmla="*/ 874008 h 2260939"/>
              <a:gd name="connsiteX46" fmla="*/ 1604888 w 1628272"/>
              <a:gd name="connsiteY46" fmla="*/ 874066 h 2260939"/>
              <a:gd name="connsiteX47" fmla="*/ 1605321 w 1628272"/>
              <a:gd name="connsiteY47" fmla="*/ 887709 h 2260939"/>
              <a:gd name="connsiteX48" fmla="*/ 1604888 w 1628272"/>
              <a:gd name="connsiteY48" fmla="*/ 888142 h 2260939"/>
              <a:gd name="connsiteX49" fmla="*/ 262657 w 1628272"/>
              <a:gd name="connsiteY49" fmla="*/ 2230173 h 2260939"/>
              <a:gd name="connsiteX50" fmla="*/ 255418 w 1628272"/>
              <a:gd name="connsiteY50" fmla="*/ 2233189 h 2260939"/>
              <a:gd name="connsiteX51" fmla="*/ 248380 w 1628272"/>
              <a:gd name="connsiteY51" fmla="*/ 2230173 h 2260939"/>
              <a:gd name="connsiteX52" fmla="*/ 247947 w 1628272"/>
              <a:gd name="connsiteY52" fmla="*/ 2216529 h 2260939"/>
              <a:gd name="connsiteX53" fmla="*/ 248380 w 1628272"/>
              <a:gd name="connsiteY53" fmla="*/ 2216097 h 2260939"/>
              <a:gd name="connsiteX54" fmla="*/ 1590612 w 1628272"/>
              <a:gd name="connsiteY54" fmla="*/ 874066 h 2260939"/>
              <a:gd name="connsiteX55" fmla="*/ 1604830 w 1628272"/>
              <a:gd name="connsiteY55" fmla="*/ 874008 h 2260939"/>
              <a:gd name="connsiteX56" fmla="*/ 1550394 w 1628272"/>
              <a:gd name="connsiteY56" fmla="*/ 761861 h 2260939"/>
              <a:gd name="connsiteX57" fmla="*/ 1564671 w 1628272"/>
              <a:gd name="connsiteY57" fmla="*/ 761861 h 2260939"/>
              <a:gd name="connsiteX58" fmla="*/ 1564729 w 1628272"/>
              <a:gd name="connsiteY58" fmla="*/ 776080 h 2260939"/>
              <a:gd name="connsiteX59" fmla="*/ 1564671 w 1628272"/>
              <a:gd name="connsiteY59" fmla="*/ 776138 h 2260939"/>
              <a:gd name="connsiteX60" fmla="*/ 140801 w 1628272"/>
              <a:gd name="connsiteY60" fmla="*/ 2199608 h 2260939"/>
              <a:gd name="connsiteX61" fmla="*/ 133763 w 1628272"/>
              <a:gd name="connsiteY61" fmla="*/ 2202624 h 2260939"/>
              <a:gd name="connsiteX62" fmla="*/ 126725 w 1628272"/>
              <a:gd name="connsiteY62" fmla="*/ 2199608 h 2260939"/>
              <a:gd name="connsiteX63" fmla="*/ 126292 w 1628272"/>
              <a:gd name="connsiteY63" fmla="*/ 2185964 h 2260939"/>
              <a:gd name="connsiteX64" fmla="*/ 126725 w 1628272"/>
              <a:gd name="connsiteY64" fmla="*/ 2185532 h 2260939"/>
              <a:gd name="connsiteX65" fmla="*/ 1501331 w 1628272"/>
              <a:gd name="connsiteY65" fmla="*/ 658706 h 2260939"/>
              <a:gd name="connsiteX66" fmla="*/ 1515608 w 1628272"/>
              <a:gd name="connsiteY66" fmla="*/ 658706 h 2260939"/>
              <a:gd name="connsiteX67" fmla="*/ 1515608 w 1628272"/>
              <a:gd name="connsiteY67" fmla="*/ 672983 h 2260939"/>
              <a:gd name="connsiteX68" fmla="*/ 30808 w 1628272"/>
              <a:gd name="connsiteY68" fmla="*/ 2157380 h 2260939"/>
              <a:gd name="connsiteX69" fmla="*/ 23770 w 1628272"/>
              <a:gd name="connsiteY69" fmla="*/ 2160397 h 2260939"/>
              <a:gd name="connsiteX70" fmla="*/ 16531 w 1628272"/>
              <a:gd name="connsiteY70" fmla="*/ 2157380 h 2260939"/>
              <a:gd name="connsiteX71" fmla="*/ 16531 w 1628272"/>
              <a:gd name="connsiteY71" fmla="*/ 2143305 h 2260939"/>
              <a:gd name="connsiteX72" fmla="*/ 1464676 w 1628272"/>
              <a:gd name="connsiteY72" fmla="*/ 556899 h 2260939"/>
              <a:gd name="connsiteX73" fmla="*/ 1464734 w 1628272"/>
              <a:gd name="connsiteY73" fmla="*/ 556957 h 2260939"/>
              <a:gd name="connsiteX74" fmla="*/ 1465167 w 1628272"/>
              <a:gd name="connsiteY74" fmla="*/ 570600 h 2260939"/>
              <a:gd name="connsiteX75" fmla="*/ 1464734 w 1628272"/>
              <a:gd name="connsiteY75" fmla="*/ 571033 h 2260939"/>
              <a:gd name="connsiteX76" fmla="*/ 0 w 1628272"/>
              <a:gd name="connsiteY76" fmla="*/ 2035767 h 2260939"/>
              <a:gd name="connsiteX77" fmla="*/ 0 w 1628272"/>
              <a:gd name="connsiteY77" fmla="*/ 2007414 h 2260939"/>
              <a:gd name="connsiteX78" fmla="*/ 1450457 w 1628272"/>
              <a:gd name="connsiteY78" fmla="*/ 556957 h 2260939"/>
              <a:gd name="connsiteX79" fmla="*/ 1464676 w 1628272"/>
              <a:gd name="connsiteY79" fmla="*/ 556899 h 2260939"/>
              <a:gd name="connsiteX80" fmla="*/ 1409177 w 1628272"/>
              <a:gd name="connsiteY80" fmla="*/ 460580 h 2260939"/>
              <a:gd name="connsiteX81" fmla="*/ 1409235 w 1628272"/>
              <a:gd name="connsiteY81" fmla="*/ 460638 h 2260939"/>
              <a:gd name="connsiteX82" fmla="*/ 1409235 w 1628272"/>
              <a:gd name="connsiteY82" fmla="*/ 474714 h 2260939"/>
              <a:gd name="connsiteX83" fmla="*/ 0 w 1628272"/>
              <a:gd name="connsiteY83" fmla="*/ 1883768 h 2260939"/>
              <a:gd name="connsiteX84" fmla="*/ 0 w 1628272"/>
              <a:gd name="connsiteY84" fmla="*/ 1855417 h 2260939"/>
              <a:gd name="connsiteX85" fmla="*/ 1394958 w 1628272"/>
              <a:gd name="connsiteY85" fmla="*/ 460638 h 2260939"/>
              <a:gd name="connsiteX86" fmla="*/ 1409177 w 1628272"/>
              <a:gd name="connsiteY86" fmla="*/ 460580 h 2260939"/>
              <a:gd name="connsiteX87" fmla="*/ 1325584 w 1628272"/>
              <a:gd name="connsiteY87" fmla="*/ 377591 h 2260939"/>
              <a:gd name="connsiteX88" fmla="*/ 1339861 w 1628272"/>
              <a:gd name="connsiteY88" fmla="*/ 377591 h 2260939"/>
              <a:gd name="connsiteX89" fmla="*/ 1339861 w 1628272"/>
              <a:gd name="connsiteY89" fmla="*/ 391868 h 2260939"/>
              <a:gd name="connsiteX90" fmla="*/ 0 w 1628272"/>
              <a:gd name="connsiteY90" fmla="*/ 1731558 h 2260939"/>
              <a:gd name="connsiteX91" fmla="*/ 0 w 1628272"/>
              <a:gd name="connsiteY91" fmla="*/ 1703005 h 2260939"/>
              <a:gd name="connsiteX92" fmla="*/ 1251787 w 1628272"/>
              <a:gd name="connsiteY92" fmla="*/ 299369 h 2260939"/>
              <a:gd name="connsiteX93" fmla="*/ 1265863 w 1628272"/>
              <a:gd name="connsiteY93" fmla="*/ 299369 h 2260939"/>
              <a:gd name="connsiteX94" fmla="*/ 1265863 w 1628272"/>
              <a:gd name="connsiteY94" fmla="*/ 313445 h 2260939"/>
              <a:gd name="connsiteX95" fmla="*/ 0 w 1628272"/>
              <a:gd name="connsiteY95" fmla="*/ 1579308 h 2260939"/>
              <a:gd name="connsiteX96" fmla="*/ 0 w 1628272"/>
              <a:gd name="connsiteY96" fmla="*/ 1550837 h 2260939"/>
              <a:gd name="connsiteX97" fmla="*/ 1182555 w 1628272"/>
              <a:gd name="connsiteY97" fmla="*/ 230139 h 2260939"/>
              <a:gd name="connsiteX98" fmla="*/ 1182613 w 1628272"/>
              <a:gd name="connsiteY98" fmla="*/ 230197 h 2260939"/>
              <a:gd name="connsiteX99" fmla="*/ 1182613 w 1628272"/>
              <a:gd name="connsiteY99" fmla="*/ 244474 h 2260939"/>
              <a:gd name="connsiteX100" fmla="*/ 0 w 1628272"/>
              <a:gd name="connsiteY100" fmla="*/ 1427087 h 2260939"/>
              <a:gd name="connsiteX101" fmla="*/ 0 w 1628272"/>
              <a:gd name="connsiteY101" fmla="*/ 1398534 h 2260939"/>
              <a:gd name="connsiteX102" fmla="*/ 1168337 w 1628272"/>
              <a:gd name="connsiteY102" fmla="*/ 230197 h 2260939"/>
              <a:gd name="connsiteX103" fmla="*/ 1182555 w 1628272"/>
              <a:gd name="connsiteY103" fmla="*/ 230139 h 2260939"/>
              <a:gd name="connsiteX104" fmla="*/ 1074833 w 1628272"/>
              <a:gd name="connsiteY104" fmla="*/ 171682 h 2260939"/>
              <a:gd name="connsiteX105" fmla="*/ 1088909 w 1628272"/>
              <a:gd name="connsiteY105" fmla="*/ 171682 h 2260939"/>
              <a:gd name="connsiteX106" fmla="*/ 1088967 w 1628272"/>
              <a:gd name="connsiteY106" fmla="*/ 185901 h 2260939"/>
              <a:gd name="connsiteX107" fmla="*/ 1088909 w 1628272"/>
              <a:gd name="connsiteY107" fmla="*/ 185959 h 2260939"/>
              <a:gd name="connsiteX108" fmla="*/ 0 w 1628272"/>
              <a:gd name="connsiteY108" fmla="*/ 1274440 h 2260939"/>
              <a:gd name="connsiteX109" fmla="*/ 0 w 1628272"/>
              <a:gd name="connsiteY109" fmla="*/ 1246374 h 2260939"/>
              <a:gd name="connsiteX110" fmla="*/ 977308 w 1628272"/>
              <a:gd name="connsiteY110" fmla="*/ 116786 h 2260939"/>
              <a:gd name="connsiteX111" fmla="*/ 991585 w 1628272"/>
              <a:gd name="connsiteY111" fmla="*/ 116786 h 2260939"/>
              <a:gd name="connsiteX112" fmla="*/ 991585 w 1628272"/>
              <a:gd name="connsiteY112" fmla="*/ 131063 h 2260939"/>
              <a:gd name="connsiteX113" fmla="*/ 0 w 1628272"/>
              <a:gd name="connsiteY113" fmla="*/ 1122514 h 2260939"/>
              <a:gd name="connsiteX114" fmla="*/ 0 w 1628272"/>
              <a:gd name="connsiteY114" fmla="*/ 1093962 h 2260939"/>
              <a:gd name="connsiteX115" fmla="*/ 99579 w 1628272"/>
              <a:gd name="connsiteY115" fmla="*/ 80591 h 2260939"/>
              <a:gd name="connsiteX116" fmla="*/ 113856 w 1628272"/>
              <a:gd name="connsiteY116" fmla="*/ 80591 h 2260939"/>
              <a:gd name="connsiteX117" fmla="*/ 113856 w 1628272"/>
              <a:gd name="connsiteY117" fmla="*/ 94868 h 2260939"/>
              <a:gd name="connsiteX118" fmla="*/ 0 w 1628272"/>
              <a:gd name="connsiteY118" fmla="*/ 208724 h 2260939"/>
              <a:gd name="connsiteX119" fmla="*/ 0 w 1628272"/>
              <a:gd name="connsiteY119" fmla="*/ 180201 h 2260939"/>
              <a:gd name="connsiteX120" fmla="*/ 886158 w 1628272"/>
              <a:gd name="connsiteY120" fmla="*/ 69875 h 2260939"/>
              <a:gd name="connsiteX121" fmla="*/ 886217 w 1628272"/>
              <a:gd name="connsiteY121" fmla="*/ 69933 h 2260939"/>
              <a:gd name="connsiteX122" fmla="*/ 886217 w 1628272"/>
              <a:gd name="connsiteY122" fmla="*/ 84210 h 2260939"/>
              <a:gd name="connsiteX123" fmla="*/ 0 w 1628272"/>
              <a:gd name="connsiteY123" fmla="*/ 970303 h 2260939"/>
              <a:gd name="connsiteX124" fmla="*/ 0 w 1628272"/>
              <a:gd name="connsiteY124" fmla="*/ 941751 h 2260939"/>
              <a:gd name="connsiteX125" fmla="*/ 871940 w 1628272"/>
              <a:gd name="connsiteY125" fmla="*/ 69933 h 2260939"/>
              <a:gd name="connsiteX126" fmla="*/ 886158 w 1628272"/>
              <a:gd name="connsiteY126" fmla="*/ 69875 h 2260939"/>
              <a:gd name="connsiteX127" fmla="*/ 753100 w 1628272"/>
              <a:gd name="connsiteY127" fmla="*/ 36352 h 2260939"/>
              <a:gd name="connsiteX128" fmla="*/ 767377 w 1628272"/>
              <a:gd name="connsiteY128" fmla="*/ 36352 h 2260939"/>
              <a:gd name="connsiteX129" fmla="*/ 767435 w 1628272"/>
              <a:gd name="connsiteY129" fmla="*/ 50571 h 2260939"/>
              <a:gd name="connsiteX130" fmla="*/ 767377 w 1628272"/>
              <a:gd name="connsiteY130" fmla="*/ 50629 h 2260939"/>
              <a:gd name="connsiteX131" fmla="*/ 0 w 1628272"/>
              <a:gd name="connsiteY131" fmla="*/ 817892 h 2260939"/>
              <a:gd name="connsiteX132" fmla="*/ 0 w 1628272"/>
              <a:gd name="connsiteY132" fmla="*/ 789340 h 2260939"/>
              <a:gd name="connsiteX133" fmla="*/ 320110 w 1628272"/>
              <a:gd name="connsiteY133" fmla="*/ 26844 h 2260939"/>
              <a:gd name="connsiteX134" fmla="*/ 320168 w 1628272"/>
              <a:gd name="connsiteY134" fmla="*/ 26902 h 2260939"/>
              <a:gd name="connsiteX135" fmla="*/ 320168 w 1628272"/>
              <a:gd name="connsiteY135" fmla="*/ 40978 h 2260939"/>
              <a:gd name="connsiteX136" fmla="*/ 0 w 1628272"/>
              <a:gd name="connsiteY136" fmla="*/ 361075 h 2260939"/>
              <a:gd name="connsiteX137" fmla="*/ 0 w 1628272"/>
              <a:gd name="connsiteY137" fmla="*/ 332726 h 2260939"/>
              <a:gd name="connsiteX138" fmla="*/ 305891 w 1628272"/>
              <a:gd name="connsiteY138" fmla="*/ 26902 h 2260939"/>
              <a:gd name="connsiteX139" fmla="*/ 320110 w 1628272"/>
              <a:gd name="connsiteY139" fmla="*/ 26844 h 2260939"/>
              <a:gd name="connsiteX140" fmla="*/ 631788 w 1628272"/>
              <a:gd name="connsiteY140" fmla="*/ 20208 h 2260939"/>
              <a:gd name="connsiteX141" fmla="*/ 631846 w 1628272"/>
              <a:gd name="connsiteY141" fmla="*/ 20266 h 2260939"/>
              <a:gd name="connsiteX142" fmla="*/ 631846 w 1628272"/>
              <a:gd name="connsiteY142" fmla="*/ 34342 h 2260939"/>
              <a:gd name="connsiteX143" fmla="*/ 0 w 1628272"/>
              <a:gd name="connsiteY143" fmla="*/ 665776 h 2260939"/>
              <a:gd name="connsiteX144" fmla="*/ 0 w 1628272"/>
              <a:gd name="connsiteY144" fmla="*/ 637332 h 2260939"/>
              <a:gd name="connsiteX145" fmla="*/ 617570 w 1628272"/>
              <a:gd name="connsiteY145" fmla="*/ 20266 h 2260939"/>
              <a:gd name="connsiteX146" fmla="*/ 631788 w 1628272"/>
              <a:gd name="connsiteY146" fmla="*/ 20208 h 2260939"/>
              <a:gd name="connsiteX147" fmla="*/ 496661 w 1628272"/>
              <a:gd name="connsiteY147" fmla="*/ 2915 h 2260939"/>
              <a:gd name="connsiteX148" fmla="*/ 496720 w 1628272"/>
              <a:gd name="connsiteY148" fmla="*/ 2973 h 2260939"/>
              <a:gd name="connsiteX149" fmla="*/ 497152 w 1628272"/>
              <a:gd name="connsiteY149" fmla="*/ 16616 h 2260939"/>
              <a:gd name="connsiteX150" fmla="*/ 496720 w 1628272"/>
              <a:gd name="connsiteY150" fmla="*/ 17049 h 2260939"/>
              <a:gd name="connsiteX151" fmla="*/ 0 w 1628272"/>
              <a:gd name="connsiteY151" fmla="*/ 513769 h 2260939"/>
              <a:gd name="connsiteX152" fmla="*/ 0 w 1628272"/>
              <a:gd name="connsiteY152" fmla="*/ 485416 h 2260939"/>
              <a:gd name="connsiteX153" fmla="*/ 482443 w 1628272"/>
              <a:gd name="connsiteY153" fmla="*/ 2973 h 2260939"/>
              <a:gd name="connsiteX154" fmla="*/ 496661 w 1628272"/>
              <a:gd name="connsiteY154" fmla="*/ 2915 h 22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628272" h="2260939">
                <a:moveTo>
                  <a:pt x="1399180" y="1826799"/>
                </a:moveTo>
                <a:cubicBezTo>
                  <a:pt x="1403089" y="1822967"/>
                  <a:pt x="1409346" y="1822967"/>
                  <a:pt x="1413256" y="1826799"/>
                </a:cubicBezTo>
                <a:cubicBezTo>
                  <a:pt x="1417198" y="1830709"/>
                  <a:pt x="1417224" y="1837075"/>
                  <a:pt x="1413314" y="1841018"/>
                </a:cubicBezTo>
                <a:cubicBezTo>
                  <a:pt x="1413295" y="1841037"/>
                  <a:pt x="1413275" y="1841057"/>
                  <a:pt x="1413256" y="1841076"/>
                </a:cubicBezTo>
                <a:lnTo>
                  <a:pt x="1182010" y="2072322"/>
                </a:lnTo>
                <a:cubicBezTo>
                  <a:pt x="1180092" y="2074247"/>
                  <a:pt x="1177488" y="2075332"/>
                  <a:pt x="1174771" y="2075338"/>
                </a:cubicBezTo>
                <a:cubicBezTo>
                  <a:pt x="1172119" y="2075300"/>
                  <a:pt x="1169589" y="2074216"/>
                  <a:pt x="1167733" y="2072322"/>
                </a:cubicBezTo>
                <a:cubicBezTo>
                  <a:pt x="1163791" y="2068412"/>
                  <a:pt x="1163764" y="2062046"/>
                  <a:pt x="1167675" y="2058103"/>
                </a:cubicBezTo>
                <a:cubicBezTo>
                  <a:pt x="1167694" y="2058084"/>
                  <a:pt x="1167714" y="2058064"/>
                  <a:pt x="1167733" y="2058045"/>
                </a:cubicBezTo>
                <a:close/>
                <a:moveTo>
                  <a:pt x="1523391" y="1564528"/>
                </a:moveTo>
                <a:cubicBezTo>
                  <a:pt x="1523410" y="1564547"/>
                  <a:pt x="1523430" y="1564567"/>
                  <a:pt x="1523449" y="1564586"/>
                </a:cubicBezTo>
                <a:cubicBezTo>
                  <a:pt x="1527306" y="1568564"/>
                  <a:pt x="1527306" y="1574885"/>
                  <a:pt x="1523449" y="1578863"/>
                </a:cubicBezTo>
                <a:lnTo>
                  <a:pt x="927438" y="2174472"/>
                </a:lnTo>
                <a:cubicBezTo>
                  <a:pt x="925520" y="2176397"/>
                  <a:pt x="922916" y="2177481"/>
                  <a:pt x="920199" y="2177488"/>
                </a:cubicBezTo>
                <a:cubicBezTo>
                  <a:pt x="914647" y="2177410"/>
                  <a:pt x="910209" y="2172846"/>
                  <a:pt x="910287" y="2167294"/>
                </a:cubicBezTo>
                <a:cubicBezTo>
                  <a:pt x="910323" y="2164711"/>
                  <a:pt x="911352" y="2162241"/>
                  <a:pt x="913161" y="2160396"/>
                </a:cubicBezTo>
                <a:lnTo>
                  <a:pt x="1509172" y="1564586"/>
                </a:lnTo>
                <a:cubicBezTo>
                  <a:pt x="1513083" y="1560644"/>
                  <a:pt x="1519448" y="1560617"/>
                  <a:pt x="1523391" y="1564528"/>
                </a:cubicBezTo>
                <a:close/>
                <a:moveTo>
                  <a:pt x="1601010" y="1334690"/>
                </a:moveTo>
                <a:cubicBezTo>
                  <a:pt x="1601029" y="1334709"/>
                  <a:pt x="1601048" y="1334729"/>
                  <a:pt x="1601068" y="1334748"/>
                </a:cubicBezTo>
                <a:cubicBezTo>
                  <a:pt x="1604900" y="1338657"/>
                  <a:pt x="1604900" y="1344914"/>
                  <a:pt x="1601068" y="1348824"/>
                </a:cubicBezTo>
                <a:lnTo>
                  <a:pt x="709866" y="2239824"/>
                </a:lnTo>
                <a:cubicBezTo>
                  <a:pt x="708010" y="2241719"/>
                  <a:pt x="705480" y="2242803"/>
                  <a:pt x="702828" y="2242841"/>
                </a:cubicBezTo>
                <a:cubicBezTo>
                  <a:pt x="700111" y="2242834"/>
                  <a:pt x="697507" y="2241749"/>
                  <a:pt x="695589" y="2239824"/>
                </a:cubicBezTo>
                <a:cubicBezTo>
                  <a:pt x="691733" y="2235847"/>
                  <a:pt x="691733" y="2229525"/>
                  <a:pt x="695589" y="2225547"/>
                </a:cubicBezTo>
                <a:lnTo>
                  <a:pt x="1586791" y="1334748"/>
                </a:lnTo>
                <a:cubicBezTo>
                  <a:pt x="1590701" y="1330806"/>
                  <a:pt x="1597067" y="1330779"/>
                  <a:pt x="1601010" y="1334690"/>
                </a:cubicBezTo>
                <a:close/>
                <a:moveTo>
                  <a:pt x="1625340" y="1157737"/>
                </a:moveTo>
                <a:cubicBezTo>
                  <a:pt x="1625359" y="1157756"/>
                  <a:pt x="1625379" y="1157776"/>
                  <a:pt x="1625398" y="1157795"/>
                </a:cubicBezTo>
                <a:cubicBezTo>
                  <a:pt x="1629230" y="1161704"/>
                  <a:pt x="1629230" y="1167961"/>
                  <a:pt x="1625398" y="1171871"/>
                </a:cubicBezTo>
                <a:lnTo>
                  <a:pt x="539548" y="2257721"/>
                </a:lnTo>
                <a:cubicBezTo>
                  <a:pt x="537723" y="2259802"/>
                  <a:pt x="535077" y="2260978"/>
                  <a:pt x="532309" y="2260939"/>
                </a:cubicBezTo>
                <a:cubicBezTo>
                  <a:pt x="529652" y="2260923"/>
                  <a:pt x="527114" y="2259836"/>
                  <a:pt x="525271" y="2257922"/>
                </a:cubicBezTo>
                <a:cubicBezTo>
                  <a:pt x="521329" y="2254012"/>
                  <a:pt x="521302" y="2247646"/>
                  <a:pt x="525213" y="2243704"/>
                </a:cubicBezTo>
                <a:cubicBezTo>
                  <a:pt x="525232" y="2243684"/>
                  <a:pt x="525252" y="2243665"/>
                  <a:pt x="525271" y="2243645"/>
                </a:cubicBezTo>
                <a:lnTo>
                  <a:pt x="1611121" y="1157795"/>
                </a:lnTo>
                <a:cubicBezTo>
                  <a:pt x="1615032" y="1153853"/>
                  <a:pt x="1621397" y="1153826"/>
                  <a:pt x="1625340" y="1157737"/>
                </a:cubicBezTo>
                <a:close/>
                <a:moveTo>
                  <a:pt x="1610921" y="1005574"/>
                </a:moveTo>
                <a:cubicBezTo>
                  <a:pt x="1614807" y="1001687"/>
                  <a:pt x="1621109" y="1001687"/>
                  <a:pt x="1624996" y="1005574"/>
                </a:cubicBezTo>
                <a:cubicBezTo>
                  <a:pt x="1628883" y="1009461"/>
                  <a:pt x="1628883" y="1015763"/>
                  <a:pt x="1624996" y="1019650"/>
                </a:cubicBezTo>
                <a:lnTo>
                  <a:pt x="389139" y="2255911"/>
                </a:lnTo>
                <a:cubicBezTo>
                  <a:pt x="387323" y="2257864"/>
                  <a:pt x="384767" y="2258960"/>
                  <a:pt x="382101" y="2258927"/>
                </a:cubicBezTo>
                <a:cubicBezTo>
                  <a:pt x="379444" y="2258912"/>
                  <a:pt x="376906" y="2257824"/>
                  <a:pt x="375063" y="2255911"/>
                </a:cubicBezTo>
                <a:cubicBezTo>
                  <a:pt x="371121" y="2252001"/>
                  <a:pt x="371094" y="2245635"/>
                  <a:pt x="375005" y="2241692"/>
                </a:cubicBezTo>
                <a:cubicBezTo>
                  <a:pt x="375024" y="2241673"/>
                  <a:pt x="375044" y="2241653"/>
                  <a:pt x="375063" y="2241634"/>
                </a:cubicBezTo>
                <a:close/>
                <a:moveTo>
                  <a:pt x="1604830" y="874008"/>
                </a:moveTo>
                <a:cubicBezTo>
                  <a:pt x="1604850" y="874027"/>
                  <a:pt x="1604869" y="874047"/>
                  <a:pt x="1604888" y="874066"/>
                </a:cubicBezTo>
                <a:cubicBezTo>
                  <a:pt x="1608775" y="877714"/>
                  <a:pt x="1608969" y="883822"/>
                  <a:pt x="1605321" y="887709"/>
                </a:cubicBezTo>
                <a:cubicBezTo>
                  <a:pt x="1605181" y="887858"/>
                  <a:pt x="1605037" y="888002"/>
                  <a:pt x="1604888" y="888142"/>
                </a:cubicBezTo>
                <a:lnTo>
                  <a:pt x="262657" y="2230173"/>
                </a:lnTo>
                <a:cubicBezTo>
                  <a:pt x="260739" y="2232097"/>
                  <a:pt x="258135" y="2233182"/>
                  <a:pt x="255418" y="2233189"/>
                </a:cubicBezTo>
                <a:cubicBezTo>
                  <a:pt x="252766" y="2233151"/>
                  <a:pt x="250236" y="2232067"/>
                  <a:pt x="248380" y="2230173"/>
                </a:cubicBezTo>
                <a:cubicBezTo>
                  <a:pt x="244493" y="2226525"/>
                  <a:pt x="244299" y="2220416"/>
                  <a:pt x="247947" y="2216529"/>
                </a:cubicBezTo>
                <a:cubicBezTo>
                  <a:pt x="248087" y="2216381"/>
                  <a:pt x="248231" y="2216236"/>
                  <a:pt x="248380" y="2216097"/>
                </a:cubicBezTo>
                <a:lnTo>
                  <a:pt x="1590612" y="874066"/>
                </a:lnTo>
                <a:cubicBezTo>
                  <a:pt x="1594522" y="870124"/>
                  <a:pt x="1600888" y="870097"/>
                  <a:pt x="1604830" y="874008"/>
                </a:cubicBezTo>
                <a:close/>
                <a:moveTo>
                  <a:pt x="1550394" y="761861"/>
                </a:moveTo>
                <a:cubicBezTo>
                  <a:pt x="1554372" y="758005"/>
                  <a:pt x="1560693" y="758005"/>
                  <a:pt x="1564671" y="761861"/>
                </a:cubicBezTo>
                <a:cubicBezTo>
                  <a:pt x="1568614" y="765772"/>
                  <a:pt x="1568640" y="772138"/>
                  <a:pt x="1564729" y="776080"/>
                </a:cubicBezTo>
                <a:cubicBezTo>
                  <a:pt x="1564710" y="776099"/>
                  <a:pt x="1564691" y="776119"/>
                  <a:pt x="1564671" y="776138"/>
                </a:cubicBezTo>
                <a:lnTo>
                  <a:pt x="140801" y="2199608"/>
                </a:lnTo>
                <a:cubicBezTo>
                  <a:pt x="138985" y="2201561"/>
                  <a:pt x="136429" y="2202656"/>
                  <a:pt x="133763" y="2202624"/>
                </a:cubicBezTo>
                <a:cubicBezTo>
                  <a:pt x="131096" y="2202656"/>
                  <a:pt x="128540" y="2201561"/>
                  <a:pt x="126725" y="2199608"/>
                </a:cubicBezTo>
                <a:cubicBezTo>
                  <a:pt x="122838" y="2195960"/>
                  <a:pt x="122644" y="2189851"/>
                  <a:pt x="126292" y="2185964"/>
                </a:cubicBezTo>
                <a:cubicBezTo>
                  <a:pt x="126432" y="2185816"/>
                  <a:pt x="126576" y="2185671"/>
                  <a:pt x="126725" y="2185532"/>
                </a:cubicBezTo>
                <a:close/>
                <a:moveTo>
                  <a:pt x="1501331" y="658706"/>
                </a:moveTo>
                <a:cubicBezTo>
                  <a:pt x="1505273" y="654763"/>
                  <a:pt x="1511665" y="654763"/>
                  <a:pt x="1515608" y="658706"/>
                </a:cubicBezTo>
                <a:cubicBezTo>
                  <a:pt x="1519550" y="662648"/>
                  <a:pt x="1519550" y="669040"/>
                  <a:pt x="1515608" y="672983"/>
                </a:cubicBezTo>
                <a:lnTo>
                  <a:pt x="30808" y="2157380"/>
                </a:lnTo>
                <a:cubicBezTo>
                  <a:pt x="28965" y="2159293"/>
                  <a:pt x="26427" y="2160381"/>
                  <a:pt x="23770" y="2160397"/>
                </a:cubicBezTo>
                <a:cubicBezTo>
                  <a:pt x="21053" y="2160390"/>
                  <a:pt x="18449" y="2159305"/>
                  <a:pt x="16531" y="2157380"/>
                </a:cubicBezTo>
                <a:cubicBezTo>
                  <a:pt x="12699" y="2153471"/>
                  <a:pt x="12699" y="2147214"/>
                  <a:pt x="16531" y="2143305"/>
                </a:cubicBezTo>
                <a:close/>
                <a:moveTo>
                  <a:pt x="1464676" y="556899"/>
                </a:moveTo>
                <a:cubicBezTo>
                  <a:pt x="1464695" y="556918"/>
                  <a:pt x="1464715" y="556937"/>
                  <a:pt x="1464734" y="556957"/>
                </a:cubicBezTo>
                <a:cubicBezTo>
                  <a:pt x="1468621" y="560605"/>
                  <a:pt x="1468815" y="566713"/>
                  <a:pt x="1465167" y="570600"/>
                </a:cubicBezTo>
                <a:cubicBezTo>
                  <a:pt x="1465027" y="570749"/>
                  <a:pt x="1464883" y="570893"/>
                  <a:pt x="1464734" y="571033"/>
                </a:cubicBezTo>
                <a:lnTo>
                  <a:pt x="0" y="2035767"/>
                </a:lnTo>
                <a:lnTo>
                  <a:pt x="0" y="2007414"/>
                </a:lnTo>
                <a:lnTo>
                  <a:pt x="1450457" y="556957"/>
                </a:lnTo>
                <a:cubicBezTo>
                  <a:pt x="1454367" y="553015"/>
                  <a:pt x="1460733" y="552988"/>
                  <a:pt x="1464676" y="556899"/>
                </a:cubicBezTo>
                <a:close/>
                <a:moveTo>
                  <a:pt x="1409177" y="460580"/>
                </a:moveTo>
                <a:cubicBezTo>
                  <a:pt x="1409196" y="460599"/>
                  <a:pt x="1409216" y="460618"/>
                  <a:pt x="1409235" y="460638"/>
                </a:cubicBezTo>
                <a:cubicBezTo>
                  <a:pt x="1413067" y="464547"/>
                  <a:pt x="1413067" y="470804"/>
                  <a:pt x="1409235" y="474714"/>
                </a:cubicBezTo>
                <a:lnTo>
                  <a:pt x="0" y="1883768"/>
                </a:lnTo>
                <a:lnTo>
                  <a:pt x="0" y="1855417"/>
                </a:lnTo>
                <a:lnTo>
                  <a:pt x="1394958" y="460638"/>
                </a:lnTo>
                <a:cubicBezTo>
                  <a:pt x="1398868" y="456696"/>
                  <a:pt x="1405234" y="456669"/>
                  <a:pt x="1409177" y="460580"/>
                </a:cubicBezTo>
                <a:close/>
                <a:moveTo>
                  <a:pt x="1325584" y="377591"/>
                </a:moveTo>
                <a:cubicBezTo>
                  <a:pt x="1329526" y="373648"/>
                  <a:pt x="1335918" y="373648"/>
                  <a:pt x="1339861" y="377591"/>
                </a:cubicBezTo>
                <a:cubicBezTo>
                  <a:pt x="1343803" y="381533"/>
                  <a:pt x="1343803" y="387925"/>
                  <a:pt x="1339861" y="391868"/>
                </a:cubicBezTo>
                <a:lnTo>
                  <a:pt x="0" y="1731558"/>
                </a:lnTo>
                <a:lnTo>
                  <a:pt x="0" y="1703005"/>
                </a:lnTo>
                <a:close/>
                <a:moveTo>
                  <a:pt x="1251787" y="299369"/>
                </a:moveTo>
                <a:cubicBezTo>
                  <a:pt x="1255674" y="295482"/>
                  <a:pt x="1261976" y="295482"/>
                  <a:pt x="1265863" y="299369"/>
                </a:cubicBezTo>
                <a:cubicBezTo>
                  <a:pt x="1269750" y="303256"/>
                  <a:pt x="1269750" y="309558"/>
                  <a:pt x="1265863" y="313445"/>
                </a:cubicBezTo>
                <a:lnTo>
                  <a:pt x="0" y="1579308"/>
                </a:lnTo>
                <a:lnTo>
                  <a:pt x="0" y="1550837"/>
                </a:lnTo>
                <a:close/>
                <a:moveTo>
                  <a:pt x="1182555" y="230139"/>
                </a:moveTo>
                <a:cubicBezTo>
                  <a:pt x="1182575" y="230158"/>
                  <a:pt x="1182594" y="230178"/>
                  <a:pt x="1182613" y="230197"/>
                </a:cubicBezTo>
                <a:cubicBezTo>
                  <a:pt x="1186470" y="234175"/>
                  <a:pt x="1186470" y="240496"/>
                  <a:pt x="1182613" y="244474"/>
                </a:cubicBezTo>
                <a:lnTo>
                  <a:pt x="0" y="1427087"/>
                </a:lnTo>
                <a:lnTo>
                  <a:pt x="0" y="1398534"/>
                </a:lnTo>
                <a:lnTo>
                  <a:pt x="1168337" y="230197"/>
                </a:lnTo>
                <a:cubicBezTo>
                  <a:pt x="1172247" y="226255"/>
                  <a:pt x="1178613" y="226228"/>
                  <a:pt x="1182555" y="230139"/>
                </a:cubicBezTo>
                <a:close/>
                <a:moveTo>
                  <a:pt x="1074833" y="171682"/>
                </a:moveTo>
                <a:cubicBezTo>
                  <a:pt x="1078743" y="167850"/>
                  <a:pt x="1085000" y="167850"/>
                  <a:pt x="1088909" y="171682"/>
                </a:cubicBezTo>
                <a:cubicBezTo>
                  <a:pt x="1092851" y="175592"/>
                  <a:pt x="1092877" y="181958"/>
                  <a:pt x="1088967" y="185901"/>
                </a:cubicBezTo>
                <a:cubicBezTo>
                  <a:pt x="1088948" y="185920"/>
                  <a:pt x="1088928" y="185940"/>
                  <a:pt x="1088909" y="185959"/>
                </a:cubicBezTo>
                <a:lnTo>
                  <a:pt x="0" y="1274440"/>
                </a:lnTo>
                <a:lnTo>
                  <a:pt x="0" y="1246374"/>
                </a:lnTo>
                <a:close/>
                <a:moveTo>
                  <a:pt x="977308" y="116786"/>
                </a:moveTo>
                <a:cubicBezTo>
                  <a:pt x="981250" y="112843"/>
                  <a:pt x="987643" y="112843"/>
                  <a:pt x="991585" y="116786"/>
                </a:cubicBezTo>
                <a:cubicBezTo>
                  <a:pt x="995527" y="120728"/>
                  <a:pt x="995527" y="127120"/>
                  <a:pt x="991585" y="131063"/>
                </a:cubicBezTo>
                <a:lnTo>
                  <a:pt x="0" y="1122514"/>
                </a:lnTo>
                <a:lnTo>
                  <a:pt x="0" y="1093962"/>
                </a:lnTo>
                <a:close/>
                <a:moveTo>
                  <a:pt x="99579" y="80591"/>
                </a:moveTo>
                <a:cubicBezTo>
                  <a:pt x="103522" y="76648"/>
                  <a:pt x="109914" y="76648"/>
                  <a:pt x="113856" y="80591"/>
                </a:cubicBezTo>
                <a:cubicBezTo>
                  <a:pt x="117799" y="84533"/>
                  <a:pt x="117799" y="90925"/>
                  <a:pt x="113856" y="94868"/>
                </a:cubicBezTo>
                <a:lnTo>
                  <a:pt x="0" y="208724"/>
                </a:lnTo>
                <a:lnTo>
                  <a:pt x="0" y="180201"/>
                </a:lnTo>
                <a:close/>
                <a:moveTo>
                  <a:pt x="886158" y="69875"/>
                </a:moveTo>
                <a:cubicBezTo>
                  <a:pt x="886178" y="69895"/>
                  <a:pt x="886197" y="69913"/>
                  <a:pt x="886217" y="69933"/>
                </a:cubicBezTo>
                <a:cubicBezTo>
                  <a:pt x="890073" y="73911"/>
                  <a:pt x="890073" y="80232"/>
                  <a:pt x="886217" y="84210"/>
                </a:cubicBezTo>
                <a:lnTo>
                  <a:pt x="0" y="970303"/>
                </a:lnTo>
                <a:lnTo>
                  <a:pt x="0" y="941751"/>
                </a:lnTo>
                <a:lnTo>
                  <a:pt x="871940" y="69933"/>
                </a:lnTo>
                <a:cubicBezTo>
                  <a:pt x="875850" y="65991"/>
                  <a:pt x="882216" y="65964"/>
                  <a:pt x="886158" y="69875"/>
                </a:cubicBezTo>
                <a:close/>
                <a:moveTo>
                  <a:pt x="753100" y="36352"/>
                </a:moveTo>
                <a:cubicBezTo>
                  <a:pt x="757078" y="32496"/>
                  <a:pt x="763399" y="32496"/>
                  <a:pt x="767377" y="36352"/>
                </a:cubicBezTo>
                <a:cubicBezTo>
                  <a:pt x="771319" y="40263"/>
                  <a:pt x="771345" y="46628"/>
                  <a:pt x="767435" y="50571"/>
                </a:cubicBezTo>
                <a:cubicBezTo>
                  <a:pt x="767416" y="50590"/>
                  <a:pt x="767396" y="50610"/>
                  <a:pt x="767377" y="50629"/>
                </a:cubicBezTo>
                <a:lnTo>
                  <a:pt x="0" y="817892"/>
                </a:lnTo>
                <a:lnTo>
                  <a:pt x="0" y="789340"/>
                </a:lnTo>
                <a:close/>
                <a:moveTo>
                  <a:pt x="320110" y="26844"/>
                </a:moveTo>
                <a:cubicBezTo>
                  <a:pt x="320129" y="26863"/>
                  <a:pt x="320149" y="26882"/>
                  <a:pt x="320168" y="26902"/>
                </a:cubicBezTo>
                <a:cubicBezTo>
                  <a:pt x="324000" y="30812"/>
                  <a:pt x="324000" y="37068"/>
                  <a:pt x="320168" y="40978"/>
                </a:cubicBezTo>
                <a:lnTo>
                  <a:pt x="0" y="361075"/>
                </a:lnTo>
                <a:lnTo>
                  <a:pt x="0" y="332726"/>
                </a:lnTo>
                <a:lnTo>
                  <a:pt x="305891" y="26902"/>
                </a:lnTo>
                <a:cubicBezTo>
                  <a:pt x="309801" y="22961"/>
                  <a:pt x="316167" y="22933"/>
                  <a:pt x="320110" y="26844"/>
                </a:cubicBezTo>
                <a:close/>
                <a:moveTo>
                  <a:pt x="631788" y="20208"/>
                </a:moveTo>
                <a:cubicBezTo>
                  <a:pt x="631808" y="20227"/>
                  <a:pt x="631827" y="20246"/>
                  <a:pt x="631846" y="20266"/>
                </a:cubicBezTo>
                <a:cubicBezTo>
                  <a:pt x="635679" y="24176"/>
                  <a:pt x="635679" y="30432"/>
                  <a:pt x="631846" y="34342"/>
                </a:cubicBezTo>
                <a:lnTo>
                  <a:pt x="0" y="665776"/>
                </a:lnTo>
                <a:lnTo>
                  <a:pt x="0" y="637332"/>
                </a:lnTo>
                <a:lnTo>
                  <a:pt x="617570" y="20266"/>
                </a:lnTo>
                <a:cubicBezTo>
                  <a:pt x="621480" y="16324"/>
                  <a:pt x="627846" y="16297"/>
                  <a:pt x="631788" y="20208"/>
                </a:cubicBezTo>
                <a:close/>
                <a:moveTo>
                  <a:pt x="496661" y="2915"/>
                </a:moveTo>
                <a:cubicBezTo>
                  <a:pt x="496681" y="2934"/>
                  <a:pt x="496700" y="2953"/>
                  <a:pt x="496720" y="2973"/>
                </a:cubicBezTo>
                <a:cubicBezTo>
                  <a:pt x="500607" y="6621"/>
                  <a:pt x="500799" y="12729"/>
                  <a:pt x="497152" y="16616"/>
                </a:cubicBezTo>
                <a:cubicBezTo>
                  <a:pt x="497013" y="16765"/>
                  <a:pt x="496868" y="16909"/>
                  <a:pt x="496720" y="17049"/>
                </a:cubicBezTo>
                <a:lnTo>
                  <a:pt x="0" y="513769"/>
                </a:lnTo>
                <a:lnTo>
                  <a:pt x="0" y="485416"/>
                </a:lnTo>
                <a:lnTo>
                  <a:pt x="482443" y="2973"/>
                </a:lnTo>
                <a:cubicBezTo>
                  <a:pt x="486353" y="-969"/>
                  <a:pt x="492719" y="-996"/>
                  <a:pt x="496661" y="2915"/>
                </a:cubicBezTo>
                <a:close/>
              </a:path>
            </a:pathLst>
          </a:custGeom>
          <a:solidFill>
            <a:schemeClr val="accent4">
              <a:alpha val="50000"/>
            </a:schemeClr>
          </a:solidFill>
          <a:ln w="20071" cap="flat">
            <a:noFill/>
            <a:prstDash val="solid"/>
            <a:miter/>
          </a:ln>
        </p:spPr>
        <p:txBody>
          <a:bodyPr rtlCol="0" anchor="ctr"/>
          <a:lstStyle/>
          <a:p>
            <a:endParaRPr lang="en-US">
              <a:latin typeface="CiscoSansTT Light"/>
            </a:endParaRPr>
          </a:p>
        </p:txBody>
      </p:sp>
      <p:grpSp>
        <p:nvGrpSpPr>
          <p:cNvPr id="68" name="Group 67">
            <a:extLst>
              <a:ext uri="{FF2B5EF4-FFF2-40B4-BE49-F238E27FC236}">
                <a16:creationId xmlns:a16="http://schemas.microsoft.com/office/drawing/2014/main" id="{2C8D71F1-F450-3540-B0DB-5E198AFD6884}"/>
              </a:ext>
            </a:extLst>
          </p:cNvPr>
          <p:cNvGrpSpPr/>
          <p:nvPr userDrawn="1"/>
        </p:nvGrpSpPr>
        <p:grpSpPr>
          <a:xfrm>
            <a:off x="282292" y="2563081"/>
            <a:ext cx="3178762" cy="580089"/>
            <a:chOff x="5098310" y="621568"/>
            <a:chExt cx="1477115" cy="269557"/>
          </a:xfrm>
          <a:gradFill>
            <a:gsLst>
              <a:gs pos="18000">
                <a:schemeClr val="accent4">
                  <a:alpha val="8000"/>
                </a:schemeClr>
              </a:gs>
              <a:gs pos="48000">
                <a:schemeClr val="accent4">
                  <a:alpha val="47000"/>
                </a:schemeClr>
              </a:gs>
              <a:gs pos="78000">
                <a:schemeClr val="accent4"/>
              </a:gs>
            </a:gsLst>
            <a:lin ang="600000" scaled="0"/>
          </a:gradFill>
        </p:grpSpPr>
        <p:sp>
          <p:nvSpPr>
            <p:cNvPr id="69" name="Freeform 68">
              <a:extLst>
                <a:ext uri="{FF2B5EF4-FFF2-40B4-BE49-F238E27FC236}">
                  <a16:creationId xmlns:a16="http://schemas.microsoft.com/office/drawing/2014/main" id="{6E61787F-F6EE-7A4C-BEC3-3F8FB657CA58}"/>
                </a:ext>
              </a:extLst>
            </p:cNvPr>
            <p:cNvSpPr/>
            <p:nvPr/>
          </p:nvSpPr>
          <p:spPr>
            <a:xfrm>
              <a:off x="5976866"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latin typeface="CiscoSansTT Light"/>
              </a:endParaRPr>
            </a:p>
          </p:txBody>
        </p:sp>
        <p:sp>
          <p:nvSpPr>
            <p:cNvPr id="70" name="Freeform 69">
              <a:extLst>
                <a:ext uri="{FF2B5EF4-FFF2-40B4-BE49-F238E27FC236}">
                  <a16:creationId xmlns:a16="http://schemas.microsoft.com/office/drawing/2014/main" id="{96B83B50-0CCF-A845-A364-EA85E6261AFF}"/>
                </a:ext>
              </a:extLst>
            </p:cNvPr>
            <p:cNvSpPr/>
            <p:nvPr/>
          </p:nvSpPr>
          <p:spPr>
            <a:xfrm>
              <a:off x="5683964" y="621949"/>
              <a:ext cx="305937" cy="269176"/>
            </a:xfrm>
            <a:custGeom>
              <a:avLst/>
              <a:gdLst>
                <a:gd name="connsiteX0" fmla="*/ 16238 w 305937"/>
                <a:gd name="connsiteY0" fmla="*/ 269177 h 269176"/>
                <a:gd name="connsiteX1" fmla="*/ 174353 w 305937"/>
                <a:gd name="connsiteY1" fmla="*/ 269177 h 269176"/>
                <a:gd name="connsiteX2" fmla="*/ 188926 w 305937"/>
                <a:gd name="connsiteY2" fmla="*/ 259652 h 269176"/>
                <a:gd name="connsiteX3" fmla="*/ 304274 w 305937"/>
                <a:gd name="connsiteY3" fmla="*/ 23336 h 269176"/>
                <a:gd name="connsiteX4" fmla="*/ 296883 w 305937"/>
                <a:gd name="connsiteY4" fmla="*/ 1661 h 269176"/>
                <a:gd name="connsiteX5" fmla="*/ 289701 w 305937"/>
                <a:gd name="connsiteY5" fmla="*/ 0 h 269176"/>
                <a:gd name="connsiteX6" fmla="*/ 131586 w 305937"/>
                <a:gd name="connsiteY6" fmla="*/ 0 h 269176"/>
                <a:gd name="connsiteX7" fmla="*/ 117012 w 305937"/>
                <a:gd name="connsiteY7" fmla="*/ 9525 h 269176"/>
                <a:gd name="connsiteX8" fmla="*/ 1665 w 305937"/>
                <a:gd name="connsiteY8" fmla="*/ 245840 h 269176"/>
                <a:gd name="connsiteX9" fmla="*/ 9052 w 305937"/>
                <a:gd name="connsiteY9" fmla="*/ 267515 h 269176"/>
                <a:gd name="connsiteX10" fmla="*/ 16238 w 305937"/>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37" h="269176">
                  <a:moveTo>
                    <a:pt x="16238" y="269177"/>
                  </a:moveTo>
                  <a:lnTo>
                    <a:pt x="174353" y="269177"/>
                  </a:lnTo>
                  <a:cubicBezTo>
                    <a:pt x="180657" y="269129"/>
                    <a:pt x="186352" y="265407"/>
                    <a:pt x="188926" y="259652"/>
                  </a:cubicBezTo>
                  <a:lnTo>
                    <a:pt x="304274" y="23336"/>
                  </a:lnTo>
                  <a:cubicBezTo>
                    <a:pt x="308217" y="15311"/>
                    <a:pt x="304912" y="5606"/>
                    <a:pt x="296883" y="1661"/>
                  </a:cubicBezTo>
                  <a:cubicBezTo>
                    <a:pt x="294654" y="562"/>
                    <a:pt x="292196" y="-7"/>
                    <a:pt x="289701" y="0"/>
                  </a:cubicBezTo>
                  <a:lnTo>
                    <a:pt x="131586" y="0"/>
                  </a:lnTo>
                  <a:cubicBezTo>
                    <a:pt x="125289" y="71"/>
                    <a:pt x="119605" y="3786"/>
                    <a:pt x="117012"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latin typeface="CiscoSansTT Light"/>
              </a:endParaRPr>
            </a:p>
          </p:txBody>
        </p:sp>
        <p:sp>
          <p:nvSpPr>
            <p:cNvPr id="71" name="Freeform 70">
              <a:extLst>
                <a:ext uri="{FF2B5EF4-FFF2-40B4-BE49-F238E27FC236}">
                  <a16:creationId xmlns:a16="http://schemas.microsoft.com/office/drawing/2014/main" id="{D454FE6A-A3E3-664E-A4C7-74EAC738E1FE}"/>
                </a:ext>
              </a:extLst>
            </p:cNvPr>
            <p:cNvSpPr/>
            <p:nvPr/>
          </p:nvSpPr>
          <p:spPr>
            <a:xfrm>
              <a:off x="5391118" y="621949"/>
              <a:ext cx="305881" cy="269176"/>
            </a:xfrm>
            <a:custGeom>
              <a:avLst/>
              <a:gdLst>
                <a:gd name="connsiteX0" fmla="*/ 16238 w 305881"/>
                <a:gd name="connsiteY0" fmla="*/ 269176 h 269176"/>
                <a:gd name="connsiteX1" fmla="*/ 174353 w 305881"/>
                <a:gd name="connsiteY1" fmla="*/ 269176 h 269176"/>
                <a:gd name="connsiteX2" fmla="*/ 188926 w 305881"/>
                <a:gd name="connsiteY2" fmla="*/ 259651 h 269176"/>
                <a:gd name="connsiteX3" fmla="*/ 304274 w 305881"/>
                <a:gd name="connsiteY3" fmla="*/ 23336 h 269176"/>
                <a:gd name="connsiteX4" fmla="*/ 296639 w 305881"/>
                <a:gd name="connsiteY4" fmla="*/ 1604 h 269176"/>
                <a:gd name="connsiteX5" fmla="*/ 289605 w 305881"/>
                <a:gd name="connsiteY5" fmla="*/ 0 h 269176"/>
                <a:gd name="connsiteX6" fmla="*/ 131586 w 305881"/>
                <a:gd name="connsiteY6" fmla="*/ 0 h 269176"/>
                <a:gd name="connsiteX7" fmla="*/ 116917 w 305881"/>
                <a:gd name="connsiteY7" fmla="*/ 9525 h 269176"/>
                <a:gd name="connsiteX8" fmla="*/ 1665 w 305881"/>
                <a:gd name="connsiteY8" fmla="*/ 245840 h 269176"/>
                <a:gd name="connsiteX9" fmla="*/ 9052 w 305881"/>
                <a:gd name="connsiteY9" fmla="*/ 267515 h 269176"/>
                <a:gd name="connsiteX10" fmla="*/ 16238 w 305881"/>
                <a:gd name="connsiteY10" fmla="*/ 269176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81" h="269176">
                  <a:moveTo>
                    <a:pt x="16238" y="269176"/>
                  </a:moveTo>
                  <a:lnTo>
                    <a:pt x="174353" y="269176"/>
                  </a:lnTo>
                  <a:cubicBezTo>
                    <a:pt x="180657" y="269129"/>
                    <a:pt x="186353" y="265406"/>
                    <a:pt x="188926" y="259651"/>
                  </a:cubicBezTo>
                  <a:lnTo>
                    <a:pt x="304274" y="23336"/>
                  </a:lnTo>
                  <a:cubicBezTo>
                    <a:pt x="308167" y="15227"/>
                    <a:pt x="304748" y="5497"/>
                    <a:pt x="296639" y="1604"/>
                  </a:cubicBezTo>
                  <a:cubicBezTo>
                    <a:pt x="294444" y="551"/>
                    <a:pt x="292040" y="2"/>
                    <a:pt x="289605" y="0"/>
                  </a:cubicBezTo>
                  <a:lnTo>
                    <a:pt x="131586" y="0"/>
                  </a:lnTo>
                  <a:cubicBezTo>
                    <a:pt x="125269" y="81"/>
                    <a:pt x="119561" y="3787"/>
                    <a:pt x="116917" y="9525"/>
                  </a:cubicBezTo>
                  <a:lnTo>
                    <a:pt x="1665" y="245840"/>
                  </a:lnTo>
                  <a:cubicBezTo>
                    <a:pt x="-2281" y="253866"/>
                    <a:pt x="1026" y="263570"/>
                    <a:pt x="9052" y="267515"/>
                  </a:cubicBezTo>
                  <a:cubicBezTo>
                    <a:pt x="11288" y="268615"/>
                    <a:pt x="13747" y="269183"/>
                    <a:pt x="16238" y="269176"/>
                  </a:cubicBezTo>
                  <a:close/>
                </a:path>
              </a:pathLst>
            </a:custGeom>
            <a:grpFill/>
            <a:ln w="9525" cap="flat">
              <a:noFill/>
              <a:prstDash val="solid"/>
              <a:miter/>
            </a:ln>
          </p:spPr>
          <p:txBody>
            <a:bodyPr rtlCol="0" anchor="ctr"/>
            <a:lstStyle/>
            <a:p>
              <a:endParaRPr lang="en-US">
                <a:latin typeface="CiscoSansTT Light"/>
              </a:endParaRPr>
            </a:p>
          </p:txBody>
        </p:sp>
        <p:sp>
          <p:nvSpPr>
            <p:cNvPr id="72" name="Freeform 71">
              <a:extLst>
                <a:ext uri="{FF2B5EF4-FFF2-40B4-BE49-F238E27FC236}">
                  <a16:creationId xmlns:a16="http://schemas.microsoft.com/office/drawing/2014/main" id="{8D479E64-D1F6-B047-94D5-E82B46763710}"/>
                </a:ext>
              </a:extLst>
            </p:cNvPr>
            <p:cNvSpPr/>
            <p:nvPr/>
          </p:nvSpPr>
          <p:spPr>
            <a:xfrm>
              <a:off x="5098310" y="621949"/>
              <a:ext cx="305843" cy="269176"/>
            </a:xfrm>
            <a:custGeom>
              <a:avLst/>
              <a:gdLst>
                <a:gd name="connsiteX0" fmla="*/ 16238 w 305843"/>
                <a:gd name="connsiteY0" fmla="*/ 269177 h 269176"/>
                <a:gd name="connsiteX1" fmla="*/ 174353 w 305843"/>
                <a:gd name="connsiteY1" fmla="*/ 269177 h 269176"/>
                <a:gd name="connsiteX2" fmla="*/ 188926 w 305843"/>
                <a:gd name="connsiteY2" fmla="*/ 259652 h 269176"/>
                <a:gd name="connsiteX3" fmla="*/ 304179 w 305843"/>
                <a:gd name="connsiteY3" fmla="*/ 23336 h 269176"/>
                <a:gd name="connsiteX4" fmla="*/ 296791 w 305843"/>
                <a:gd name="connsiteY4" fmla="*/ 1661 h 269176"/>
                <a:gd name="connsiteX5" fmla="*/ 289605 w 305843"/>
                <a:gd name="connsiteY5" fmla="*/ 0 h 269176"/>
                <a:gd name="connsiteX6" fmla="*/ 131490 w 305843"/>
                <a:gd name="connsiteY6" fmla="*/ 0 h 269176"/>
                <a:gd name="connsiteX7" fmla="*/ 116917 w 305843"/>
                <a:gd name="connsiteY7" fmla="*/ 9525 h 269176"/>
                <a:gd name="connsiteX8" fmla="*/ 1665 w 305843"/>
                <a:gd name="connsiteY8" fmla="*/ 245840 h 269176"/>
                <a:gd name="connsiteX9" fmla="*/ 9052 w 305843"/>
                <a:gd name="connsiteY9" fmla="*/ 267515 h 269176"/>
                <a:gd name="connsiteX10" fmla="*/ 16238 w 305843"/>
                <a:gd name="connsiteY10" fmla="*/ 269177 h 2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43" h="269176">
                  <a:moveTo>
                    <a:pt x="16238" y="269177"/>
                  </a:moveTo>
                  <a:lnTo>
                    <a:pt x="174353" y="269177"/>
                  </a:lnTo>
                  <a:cubicBezTo>
                    <a:pt x="180650" y="269105"/>
                    <a:pt x="186334" y="265390"/>
                    <a:pt x="188926" y="259652"/>
                  </a:cubicBezTo>
                  <a:lnTo>
                    <a:pt x="304179" y="23336"/>
                  </a:lnTo>
                  <a:cubicBezTo>
                    <a:pt x="308124" y="15311"/>
                    <a:pt x="304817" y="5606"/>
                    <a:pt x="296791" y="1661"/>
                  </a:cubicBezTo>
                  <a:cubicBezTo>
                    <a:pt x="294556" y="562"/>
                    <a:pt x="292096" y="-7"/>
                    <a:pt x="289605" y="0"/>
                  </a:cubicBezTo>
                  <a:lnTo>
                    <a:pt x="131490" y="0"/>
                  </a:lnTo>
                  <a:cubicBezTo>
                    <a:pt x="125201" y="94"/>
                    <a:pt x="119528" y="3802"/>
                    <a:pt x="116917" y="9525"/>
                  </a:cubicBezTo>
                  <a:lnTo>
                    <a:pt x="1665" y="245840"/>
                  </a:lnTo>
                  <a:cubicBezTo>
                    <a:pt x="-2281" y="253866"/>
                    <a:pt x="1027" y="263570"/>
                    <a:pt x="9052" y="267515"/>
                  </a:cubicBezTo>
                  <a:cubicBezTo>
                    <a:pt x="11288" y="268615"/>
                    <a:pt x="13747" y="269183"/>
                    <a:pt x="16238" y="269177"/>
                  </a:cubicBezTo>
                  <a:close/>
                </a:path>
              </a:pathLst>
            </a:custGeom>
            <a:grpFill/>
            <a:ln w="9525" cap="flat">
              <a:noFill/>
              <a:prstDash val="solid"/>
              <a:miter/>
            </a:ln>
          </p:spPr>
          <p:txBody>
            <a:bodyPr rtlCol="0" anchor="ctr"/>
            <a:lstStyle/>
            <a:p>
              <a:endParaRPr lang="en-US">
                <a:latin typeface="CiscoSansTT Light"/>
              </a:endParaRPr>
            </a:p>
          </p:txBody>
        </p:sp>
        <p:sp>
          <p:nvSpPr>
            <p:cNvPr id="73" name="Freeform 72">
              <a:extLst>
                <a:ext uri="{FF2B5EF4-FFF2-40B4-BE49-F238E27FC236}">
                  <a16:creationId xmlns:a16="http://schemas.microsoft.com/office/drawing/2014/main" id="{9D6FCB8E-2ABB-764A-9A10-2B11150949E3}"/>
                </a:ext>
              </a:extLst>
            </p:cNvPr>
            <p:cNvSpPr/>
            <p:nvPr/>
          </p:nvSpPr>
          <p:spPr>
            <a:xfrm>
              <a:off x="6269628" y="621568"/>
              <a:ext cx="305797" cy="269557"/>
            </a:xfrm>
            <a:custGeom>
              <a:avLst/>
              <a:gdLst>
                <a:gd name="connsiteX0" fmla="*/ 16193 w 305797"/>
                <a:gd name="connsiteY0" fmla="*/ 269558 h 269557"/>
                <a:gd name="connsiteX1" fmla="*/ 174308 w 305797"/>
                <a:gd name="connsiteY1" fmla="*/ 269558 h 269557"/>
                <a:gd name="connsiteX2" fmla="*/ 188882 w 305797"/>
                <a:gd name="connsiteY2" fmla="*/ 260033 h 269557"/>
                <a:gd name="connsiteX3" fmla="*/ 304134 w 305797"/>
                <a:gd name="connsiteY3" fmla="*/ 23336 h 269557"/>
                <a:gd name="connsiteX4" fmla="*/ 296743 w 305797"/>
                <a:gd name="connsiteY4" fmla="*/ 1661 h 269557"/>
                <a:gd name="connsiteX5" fmla="*/ 289561 w 305797"/>
                <a:gd name="connsiteY5" fmla="*/ 0 h 269557"/>
                <a:gd name="connsiteX6" fmla="*/ 131446 w 305797"/>
                <a:gd name="connsiteY6" fmla="*/ 0 h 269557"/>
                <a:gd name="connsiteX7" fmla="*/ 116873 w 305797"/>
                <a:gd name="connsiteY7" fmla="*/ 9525 h 269557"/>
                <a:gd name="connsiteX8" fmla="*/ 1620 w 305797"/>
                <a:gd name="connsiteY8" fmla="*/ 246317 h 269557"/>
                <a:gd name="connsiteX9" fmla="*/ 9145 w 305797"/>
                <a:gd name="connsiteY9" fmla="*/ 267943 h 269557"/>
                <a:gd name="connsiteX10" fmla="*/ 16193 w 305797"/>
                <a:gd name="connsiteY10" fmla="*/ 2695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97" h="269557">
                  <a:moveTo>
                    <a:pt x="16193" y="269558"/>
                  </a:moveTo>
                  <a:lnTo>
                    <a:pt x="174308" y="269558"/>
                  </a:lnTo>
                  <a:cubicBezTo>
                    <a:pt x="180604" y="269486"/>
                    <a:pt x="186291" y="265771"/>
                    <a:pt x="188882" y="260033"/>
                  </a:cubicBezTo>
                  <a:lnTo>
                    <a:pt x="304134" y="23336"/>
                  </a:lnTo>
                  <a:cubicBezTo>
                    <a:pt x="308077" y="15311"/>
                    <a:pt x="304772" y="5606"/>
                    <a:pt x="296743" y="1661"/>
                  </a:cubicBezTo>
                  <a:cubicBezTo>
                    <a:pt x="294514" y="562"/>
                    <a:pt x="292056" y="-7"/>
                    <a:pt x="289561" y="0"/>
                  </a:cubicBezTo>
                  <a:lnTo>
                    <a:pt x="131446" y="0"/>
                  </a:lnTo>
                  <a:cubicBezTo>
                    <a:pt x="125159" y="94"/>
                    <a:pt x="119482" y="3802"/>
                    <a:pt x="116873" y="9525"/>
                  </a:cubicBezTo>
                  <a:lnTo>
                    <a:pt x="1620" y="246317"/>
                  </a:lnTo>
                  <a:cubicBezTo>
                    <a:pt x="-2276" y="254368"/>
                    <a:pt x="1096" y="264050"/>
                    <a:pt x="9145" y="267943"/>
                  </a:cubicBezTo>
                  <a:cubicBezTo>
                    <a:pt x="11345" y="269005"/>
                    <a:pt x="13755" y="269557"/>
                    <a:pt x="16193" y="269558"/>
                  </a:cubicBezTo>
                  <a:close/>
                </a:path>
              </a:pathLst>
            </a:custGeom>
            <a:grpFill/>
            <a:ln w="9525" cap="flat">
              <a:noFill/>
              <a:prstDash val="solid"/>
              <a:miter/>
            </a:ln>
          </p:spPr>
          <p:txBody>
            <a:bodyPr rtlCol="0" anchor="ctr"/>
            <a:lstStyle/>
            <a:p>
              <a:endParaRPr lang="en-US">
                <a:latin typeface="CiscoSansTT Light"/>
              </a:endParaRPr>
            </a:p>
          </p:txBody>
        </p:sp>
      </p:grpSp>
      <p:grpSp>
        <p:nvGrpSpPr>
          <p:cNvPr id="74" name="Group 73">
            <a:extLst>
              <a:ext uri="{FF2B5EF4-FFF2-40B4-BE49-F238E27FC236}">
                <a16:creationId xmlns:a16="http://schemas.microsoft.com/office/drawing/2014/main" id="{6E7AA431-B148-DE41-ACCF-557D55B3AAA1}"/>
              </a:ext>
            </a:extLst>
          </p:cNvPr>
          <p:cNvGrpSpPr/>
          <p:nvPr userDrawn="1"/>
        </p:nvGrpSpPr>
        <p:grpSpPr>
          <a:xfrm>
            <a:off x="532640" y="2827448"/>
            <a:ext cx="589578" cy="716724"/>
            <a:chOff x="1558649" y="860856"/>
            <a:chExt cx="852361" cy="1036178"/>
          </a:xfrm>
        </p:grpSpPr>
        <p:sp>
          <p:nvSpPr>
            <p:cNvPr id="75" name="Freeform 4">
              <a:extLst>
                <a:ext uri="{FF2B5EF4-FFF2-40B4-BE49-F238E27FC236}">
                  <a16:creationId xmlns:a16="http://schemas.microsoft.com/office/drawing/2014/main" id="{2726E3D1-AC76-4549-8A59-F0AB0B1B859D}"/>
                </a:ext>
              </a:extLst>
            </p:cNvPr>
            <p:cNvSpPr/>
            <p:nvPr/>
          </p:nvSpPr>
          <p:spPr>
            <a:xfrm>
              <a:off x="1558649" y="860856"/>
              <a:ext cx="852361" cy="1036178"/>
            </a:xfrm>
            <a:custGeom>
              <a:avLst/>
              <a:gdLst/>
              <a:ahLst/>
              <a:cxnLst/>
              <a:rect l="0" t="0" r="r" b="b"/>
              <a:pathLst>
                <a:path w="3262" h="4406">
                  <a:moveTo>
                    <a:pt x="1628" y="0"/>
                  </a:moveTo>
                  <a:cubicBezTo>
                    <a:pt x="1594" y="0"/>
                    <a:pt x="1561" y="9"/>
                    <a:pt x="1530" y="27"/>
                  </a:cubicBezTo>
                  <a:cubicBezTo>
                    <a:pt x="1141" y="257"/>
                    <a:pt x="1141" y="257"/>
                    <a:pt x="1141" y="257"/>
                  </a:cubicBezTo>
                  <a:cubicBezTo>
                    <a:pt x="935" y="383"/>
                    <a:pt x="710" y="468"/>
                    <a:pt x="477" y="510"/>
                  </a:cubicBezTo>
                  <a:cubicBezTo>
                    <a:pt x="262" y="548"/>
                    <a:pt x="262" y="548"/>
                    <a:pt x="262" y="548"/>
                  </a:cubicBezTo>
                  <a:cubicBezTo>
                    <a:pt x="127" y="573"/>
                    <a:pt x="30" y="698"/>
                    <a:pt x="32" y="845"/>
                  </a:cubicBezTo>
                  <a:cubicBezTo>
                    <a:pt x="42" y="2150"/>
                    <a:pt x="42" y="2150"/>
                    <a:pt x="42" y="2150"/>
                  </a:cubicBezTo>
                  <a:cubicBezTo>
                    <a:pt x="42" y="2391"/>
                    <a:pt x="0" y="2666"/>
                    <a:pt x="296" y="3129"/>
                  </a:cubicBezTo>
                  <a:cubicBezTo>
                    <a:pt x="527" y="3489"/>
                    <a:pt x="1210" y="4103"/>
                    <a:pt x="1498" y="4354"/>
                  </a:cubicBezTo>
                  <a:cubicBezTo>
                    <a:pt x="1537" y="4389"/>
                    <a:pt x="1583" y="4405"/>
                    <a:pt x="1629" y="4405"/>
                  </a:cubicBezTo>
                  <a:cubicBezTo>
                    <a:pt x="1677" y="4405"/>
                    <a:pt x="1723" y="4389"/>
                    <a:pt x="1760" y="4354"/>
                  </a:cubicBezTo>
                  <a:cubicBezTo>
                    <a:pt x="2050" y="4103"/>
                    <a:pt x="2733" y="3489"/>
                    <a:pt x="2964" y="3129"/>
                  </a:cubicBezTo>
                  <a:cubicBezTo>
                    <a:pt x="3261" y="2666"/>
                    <a:pt x="3217" y="2391"/>
                    <a:pt x="3218" y="2150"/>
                  </a:cubicBezTo>
                  <a:cubicBezTo>
                    <a:pt x="3228" y="847"/>
                    <a:pt x="3228" y="847"/>
                    <a:pt x="3228" y="847"/>
                  </a:cubicBezTo>
                  <a:cubicBezTo>
                    <a:pt x="3228" y="839"/>
                    <a:pt x="3228" y="839"/>
                    <a:pt x="3228" y="839"/>
                  </a:cubicBezTo>
                  <a:cubicBezTo>
                    <a:pt x="3227" y="695"/>
                    <a:pt x="3129" y="573"/>
                    <a:pt x="2998" y="548"/>
                  </a:cubicBezTo>
                  <a:cubicBezTo>
                    <a:pt x="2783" y="510"/>
                    <a:pt x="2783" y="510"/>
                    <a:pt x="2783" y="510"/>
                  </a:cubicBezTo>
                  <a:cubicBezTo>
                    <a:pt x="2550" y="468"/>
                    <a:pt x="2325" y="383"/>
                    <a:pt x="2120" y="257"/>
                  </a:cubicBezTo>
                  <a:cubicBezTo>
                    <a:pt x="1730" y="27"/>
                    <a:pt x="1730" y="27"/>
                    <a:pt x="1730" y="27"/>
                  </a:cubicBezTo>
                  <a:cubicBezTo>
                    <a:pt x="1699" y="9"/>
                    <a:pt x="1664" y="0"/>
                    <a:pt x="1630" y="0"/>
                  </a:cubicBezTo>
                  <a:lnTo>
                    <a:pt x="1628" y="0"/>
                  </a:lnTo>
                </a:path>
              </a:pathLst>
            </a:custGeom>
            <a:solidFill>
              <a:schemeClr val="accent2"/>
            </a:solidFill>
            <a:ln w="9525" cap="flat">
              <a:noFill/>
              <a:prstDash val="solid"/>
              <a:miter/>
            </a:ln>
          </p:spPr>
        </p:sp>
        <p:sp>
          <p:nvSpPr>
            <p:cNvPr id="76" name="Freeform 2">
              <a:extLst>
                <a:ext uri="{FF2B5EF4-FFF2-40B4-BE49-F238E27FC236}">
                  <a16:creationId xmlns:a16="http://schemas.microsoft.com/office/drawing/2014/main" id="{21F2F591-FAD5-5549-9504-7F25FDC299F3}"/>
                </a:ext>
              </a:extLst>
            </p:cNvPr>
            <p:cNvSpPr>
              <a:spLocks noChangeAspect="1"/>
            </p:cNvSpPr>
            <p:nvPr/>
          </p:nvSpPr>
          <p:spPr>
            <a:xfrm>
              <a:off x="1764647" y="1128039"/>
              <a:ext cx="440364" cy="439188"/>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bg2"/>
            </a:solidFill>
            <a:ln>
              <a:noFill/>
            </a:ln>
          </p:spPr>
        </p:sp>
      </p:grpSp>
      <p:grpSp>
        <p:nvGrpSpPr>
          <p:cNvPr id="77" name="Group 76">
            <a:extLst>
              <a:ext uri="{FF2B5EF4-FFF2-40B4-BE49-F238E27FC236}">
                <a16:creationId xmlns:a16="http://schemas.microsoft.com/office/drawing/2014/main" id="{D1043783-2090-2740-8A9B-64C1822CEE04}"/>
              </a:ext>
            </a:extLst>
          </p:cNvPr>
          <p:cNvGrpSpPr/>
          <p:nvPr userDrawn="1"/>
        </p:nvGrpSpPr>
        <p:grpSpPr>
          <a:xfrm rot="10800000" flipH="1">
            <a:off x="1302263" y="3349456"/>
            <a:ext cx="1128042" cy="207621"/>
            <a:chOff x="4467257" y="275609"/>
            <a:chExt cx="1102102" cy="202847"/>
          </a:xfrm>
          <a:solidFill>
            <a:schemeClr val="accent1"/>
          </a:solidFill>
        </p:grpSpPr>
        <p:sp>
          <p:nvSpPr>
            <p:cNvPr id="78" name="Freeform 77">
              <a:extLst>
                <a:ext uri="{FF2B5EF4-FFF2-40B4-BE49-F238E27FC236}">
                  <a16:creationId xmlns:a16="http://schemas.microsoft.com/office/drawing/2014/main" id="{A0E1DC6A-2DF2-C44F-99CE-B3F9CACACAB2}"/>
                </a:ext>
              </a:extLst>
            </p:cNvPr>
            <p:cNvSpPr/>
            <p:nvPr/>
          </p:nvSpPr>
          <p:spPr>
            <a:xfrm rot="16200000">
              <a:off x="4756970" y="278468"/>
              <a:ext cx="196823" cy="197130"/>
            </a:xfrm>
            <a:custGeom>
              <a:avLst/>
              <a:gdLst>
                <a:gd name="connsiteX0" fmla="*/ 194997 w 196823"/>
                <a:gd name="connsiteY0" fmla="*/ 25432 h 197130"/>
                <a:gd name="connsiteX1" fmla="*/ 114129 w 196823"/>
                <a:gd name="connsiteY1" fmla="*/ 187357 h 197130"/>
                <a:gd name="connsiteX2" fmla="*/ 90657 w 196823"/>
                <a:gd name="connsiteY2" fmla="*/ 195317 h 197130"/>
                <a:gd name="connsiteX3" fmla="*/ 82697 w 196823"/>
                <a:gd name="connsiteY3" fmla="*/ 187357 h 197130"/>
                <a:gd name="connsiteX4" fmla="*/ 1830 w 196823"/>
                <a:gd name="connsiteY4" fmla="*/ 25432 h 197130"/>
                <a:gd name="connsiteX5" fmla="*/ 9814 w 196823"/>
                <a:gd name="connsiteY5" fmla="*/ 1826 h 197130"/>
                <a:gd name="connsiteX6" fmla="*/ 17546 w 196823"/>
                <a:gd name="connsiteY6" fmla="*/ 0 h 197130"/>
                <a:gd name="connsiteX7" fmla="*/ 179471 w 196823"/>
                <a:gd name="connsiteY7" fmla="*/ 0 h 197130"/>
                <a:gd name="connsiteX8" fmla="*/ 196822 w 196823"/>
                <a:gd name="connsiteY8" fmla="*/ 17888 h 197130"/>
                <a:gd name="connsiteX9" fmla="*/ 194997 w 196823"/>
                <a:gd name="connsiteY9" fmla="*/ 25432 h 1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23" h="197130">
                  <a:moveTo>
                    <a:pt x="194997" y="25432"/>
                  </a:moveTo>
                  <a:lnTo>
                    <a:pt x="114129" y="187357"/>
                  </a:lnTo>
                  <a:cubicBezTo>
                    <a:pt x="109846" y="196037"/>
                    <a:pt x="99337" y="199600"/>
                    <a:pt x="90657" y="195317"/>
                  </a:cubicBezTo>
                  <a:cubicBezTo>
                    <a:pt x="87200" y="193611"/>
                    <a:pt x="84403" y="190813"/>
                    <a:pt x="82697" y="187357"/>
                  </a:cubicBezTo>
                  <a:lnTo>
                    <a:pt x="1830" y="25432"/>
                  </a:lnTo>
                  <a:cubicBezTo>
                    <a:pt x="-2484" y="16708"/>
                    <a:pt x="1091" y="6139"/>
                    <a:pt x="9814" y="1826"/>
                  </a:cubicBezTo>
                  <a:cubicBezTo>
                    <a:pt x="12220" y="636"/>
                    <a:pt x="14864" y="12"/>
                    <a:pt x="17546" y="0"/>
                  </a:cubicBezTo>
                  <a:lnTo>
                    <a:pt x="179471" y="0"/>
                  </a:lnTo>
                  <a:cubicBezTo>
                    <a:pt x="189202" y="149"/>
                    <a:pt x="196969" y="8157"/>
                    <a:pt x="196822" y="17888"/>
                  </a:cubicBezTo>
                  <a:cubicBezTo>
                    <a:pt x="196782" y="20507"/>
                    <a:pt x="196158" y="23084"/>
                    <a:pt x="194997" y="25432"/>
                  </a:cubicBezTo>
                  <a:close/>
                </a:path>
              </a:pathLst>
            </a:custGeom>
            <a:grpFill/>
            <a:ln w="9525" cap="flat">
              <a:noFill/>
              <a:prstDash val="solid"/>
              <a:miter/>
            </a:ln>
          </p:spPr>
          <p:txBody>
            <a:bodyPr rtlCol="0" anchor="ctr"/>
            <a:lstStyle/>
            <a:p>
              <a:endParaRPr lang="en-US">
                <a:latin typeface="CiscoSansTT Light"/>
              </a:endParaRPr>
            </a:p>
          </p:txBody>
        </p:sp>
        <p:sp>
          <p:nvSpPr>
            <p:cNvPr id="79" name="Freeform 78">
              <a:extLst>
                <a:ext uri="{FF2B5EF4-FFF2-40B4-BE49-F238E27FC236}">
                  <a16:creationId xmlns:a16="http://schemas.microsoft.com/office/drawing/2014/main" id="{7E75A8C3-88F7-CB4D-85FF-AC3527A7F278}"/>
                </a:ext>
              </a:extLst>
            </p:cNvPr>
            <p:cNvSpPr/>
            <p:nvPr/>
          </p:nvSpPr>
          <p:spPr>
            <a:xfrm rot="16200000">
              <a:off x="5366512" y="275610"/>
              <a:ext cx="202847" cy="202846"/>
            </a:xfrm>
            <a:custGeom>
              <a:avLst/>
              <a:gdLst>
                <a:gd name="connsiteX0" fmla="*/ 201533 w 202847"/>
                <a:gd name="connsiteY0" fmla="*/ 18288 h 202846"/>
                <a:gd name="connsiteX1" fmla="*/ 112760 w 202847"/>
                <a:gd name="connsiteY1" fmla="*/ 195834 h 202846"/>
                <a:gd name="connsiteX2" fmla="*/ 95767 w 202847"/>
                <a:gd name="connsiteY2" fmla="*/ 201511 h 202846"/>
                <a:gd name="connsiteX3" fmla="*/ 90090 w 202847"/>
                <a:gd name="connsiteY3" fmla="*/ 195834 h 202846"/>
                <a:gd name="connsiteX4" fmla="*/ 1317 w 202847"/>
                <a:gd name="connsiteY4" fmla="*/ 18288 h 202846"/>
                <a:gd name="connsiteX5" fmla="*/ 7051 w 202847"/>
                <a:gd name="connsiteY5" fmla="*/ 1314 h 202846"/>
                <a:gd name="connsiteX6" fmla="*/ 12652 w 202847"/>
                <a:gd name="connsiteY6" fmla="*/ 0 h 202846"/>
                <a:gd name="connsiteX7" fmla="*/ 190198 w 202847"/>
                <a:gd name="connsiteY7" fmla="*/ 0 h 202846"/>
                <a:gd name="connsiteX8" fmla="*/ 202847 w 202847"/>
                <a:gd name="connsiteY8" fmla="*/ 12687 h 202846"/>
                <a:gd name="connsiteX9" fmla="*/ 201533 w 202847"/>
                <a:gd name="connsiteY9" fmla="*/ 18288 h 2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7" h="202846">
                  <a:moveTo>
                    <a:pt x="201533" y="18288"/>
                  </a:moveTo>
                  <a:lnTo>
                    <a:pt x="112760" y="195834"/>
                  </a:lnTo>
                  <a:cubicBezTo>
                    <a:pt x="109636" y="202092"/>
                    <a:pt x="102028" y="204635"/>
                    <a:pt x="95767" y="201511"/>
                  </a:cubicBezTo>
                  <a:cubicBezTo>
                    <a:pt x="93310" y="200282"/>
                    <a:pt x="91317" y="198291"/>
                    <a:pt x="90090" y="195834"/>
                  </a:cubicBezTo>
                  <a:lnTo>
                    <a:pt x="1317" y="18288"/>
                  </a:lnTo>
                  <a:cubicBezTo>
                    <a:pt x="-1786" y="12021"/>
                    <a:pt x="781" y="4420"/>
                    <a:pt x="7051" y="1314"/>
                  </a:cubicBezTo>
                  <a:cubicBezTo>
                    <a:pt x="8792" y="457"/>
                    <a:pt x="10709" y="0"/>
                    <a:pt x="12652" y="0"/>
                  </a:cubicBezTo>
                  <a:lnTo>
                    <a:pt x="190198" y="0"/>
                  </a:lnTo>
                  <a:cubicBezTo>
                    <a:pt x="197194" y="10"/>
                    <a:pt x="202858" y="5686"/>
                    <a:pt x="202847" y="12687"/>
                  </a:cubicBezTo>
                  <a:cubicBezTo>
                    <a:pt x="202844" y="14630"/>
                    <a:pt x="202395" y="16545"/>
                    <a:pt x="201533" y="18288"/>
                  </a:cubicBezTo>
                  <a:close/>
                </a:path>
              </a:pathLst>
            </a:custGeom>
            <a:grpFill/>
            <a:ln w="9525" cap="flat">
              <a:noFill/>
              <a:prstDash val="solid"/>
              <a:miter/>
            </a:ln>
          </p:spPr>
          <p:txBody>
            <a:bodyPr rtlCol="0" anchor="ctr"/>
            <a:lstStyle/>
            <a:p>
              <a:endParaRPr lang="en-US">
                <a:latin typeface="CiscoSansTT Light"/>
              </a:endParaRPr>
            </a:p>
          </p:txBody>
        </p:sp>
        <p:sp>
          <p:nvSpPr>
            <p:cNvPr id="80" name="Freeform 79">
              <a:extLst>
                <a:ext uri="{FF2B5EF4-FFF2-40B4-BE49-F238E27FC236}">
                  <a16:creationId xmlns:a16="http://schemas.microsoft.com/office/drawing/2014/main" id="{649EF03E-5723-2948-B32F-E583CF15D160}"/>
                </a:ext>
              </a:extLst>
            </p:cNvPr>
            <p:cNvSpPr/>
            <p:nvPr/>
          </p:nvSpPr>
          <p:spPr>
            <a:xfrm rot="16200000">
              <a:off x="4467256" y="279200"/>
              <a:ext cx="195667" cy="195666"/>
            </a:xfrm>
            <a:custGeom>
              <a:avLst/>
              <a:gdLst>
                <a:gd name="connsiteX0" fmla="*/ 193753 w 195667"/>
                <a:gd name="connsiteY0" fmla="*/ 26670 h 195666"/>
                <a:gd name="connsiteX1" fmla="*/ 114409 w 195667"/>
                <a:gd name="connsiteY1" fmla="*/ 185452 h 195666"/>
                <a:gd name="connsiteX2" fmla="*/ 89616 w 195667"/>
                <a:gd name="connsiteY2" fmla="*/ 193710 h 195666"/>
                <a:gd name="connsiteX3" fmla="*/ 81358 w 195667"/>
                <a:gd name="connsiteY3" fmla="*/ 185452 h 195666"/>
                <a:gd name="connsiteX4" fmla="*/ 1919 w 195667"/>
                <a:gd name="connsiteY4" fmla="*/ 26670 h 195666"/>
                <a:gd name="connsiteX5" fmla="*/ 10292 w 195667"/>
                <a:gd name="connsiteY5" fmla="*/ 1915 h 195666"/>
                <a:gd name="connsiteX6" fmla="*/ 18493 w 195667"/>
                <a:gd name="connsiteY6" fmla="*/ 0 h 195666"/>
                <a:gd name="connsiteX7" fmla="*/ 177179 w 195667"/>
                <a:gd name="connsiteY7" fmla="*/ 0 h 195666"/>
                <a:gd name="connsiteX8" fmla="*/ 195667 w 195667"/>
                <a:gd name="connsiteY8" fmla="*/ 18469 h 195666"/>
                <a:gd name="connsiteX9" fmla="*/ 193753 w 195667"/>
                <a:gd name="connsiteY9" fmla="*/ 26670 h 19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67" h="195666">
                  <a:moveTo>
                    <a:pt x="193753" y="26670"/>
                  </a:moveTo>
                  <a:lnTo>
                    <a:pt x="114409" y="185452"/>
                  </a:lnTo>
                  <a:cubicBezTo>
                    <a:pt x="109843" y="194579"/>
                    <a:pt x="98743" y="198276"/>
                    <a:pt x="89616" y="193710"/>
                  </a:cubicBezTo>
                  <a:cubicBezTo>
                    <a:pt x="86043" y="191923"/>
                    <a:pt x="83145" y="189025"/>
                    <a:pt x="81358" y="185452"/>
                  </a:cubicBezTo>
                  <a:lnTo>
                    <a:pt x="1919" y="26670"/>
                  </a:lnTo>
                  <a:cubicBezTo>
                    <a:pt x="-2605" y="17522"/>
                    <a:pt x="1144" y="6439"/>
                    <a:pt x="10292" y="1915"/>
                  </a:cubicBezTo>
                  <a:cubicBezTo>
                    <a:pt x="12841" y="653"/>
                    <a:pt x="15647" y="-2"/>
                    <a:pt x="18493" y="0"/>
                  </a:cubicBezTo>
                  <a:lnTo>
                    <a:pt x="177179" y="0"/>
                  </a:lnTo>
                  <a:cubicBezTo>
                    <a:pt x="187384" y="-6"/>
                    <a:pt x="195662" y="8263"/>
                    <a:pt x="195667" y="18469"/>
                  </a:cubicBezTo>
                  <a:cubicBezTo>
                    <a:pt x="195669" y="21313"/>
                    <a:pt x="195014" y="24120"/>
                    <a:pt x="193753" y="26670"/>
                  </a:cubicBezTo>
                  <a:close/>
                </a:path>
              </a:pathLst>
            </a:custGeom>
            <a:grpFill/>
            <a:ln w="9525" cap="flat">
              <a:noFill/>
              <a:prstDash val="solid"/>
              <a:miter/>
            </a:ln>
          </p:spPr>
          <p:txBody>
            <a:bodyPr rtlCol="0" anchor="ctr"/>
            <a:lstStyle/>
            <a:p>
              <a:endParaRPr lang="en-US">
                <a:latin typeface="CiscoSansTT Light"/>
              </a:endParaRPr>
            </a:p>
          </p:txBody>
        </p:sp>
        <p:sp>
          <p:nvSpPr>
            <p:cNvPr id="81" name="Freeform 80">
              <a:extLst>
                <a:ext uri="{FF2B5EF4-FFF2-40B4-BE49-F238E27FC236}">
                  <a16:creationId xmlns:a16="http://schemas.microsoft.com/office/drawing/2014/main" id="{08955D74-1137-144B-B2F9-137E05ABF8A0}"/>
                </a:ext>
              </a:extLst>
            </p:cNvPr>
            <p:cNvSpPr/>
            <p:nvPr/>
          </p:nvSpPr>
          <p:spPr>
            <a:xfrm rot="16200000">
              <a:off x="5061616" y="277858"/>
              <a:ext cx="198352" cy="198351"/>
            </a:xfrm>
            <a:custGeom>
              <a:avLst/>
              <a:gdLst>
                <a:gd name="connsiteX0" fmla="*/ 196619 w 198352"/>
                <a:gd name="connsiteY0" fmla="*/ 23717 h 198351"/>
                <a:gd name="connsiteX1" fmla="*/ 113846 w 198352"/>
                <a:gd name="connsiteY1" fmla="*/ 189262 h 198351"/>
                <a:gd name="connsiteX2" fmla="*/ 91882 w 198352"/>
                <a:gd name="connsiteY2" fmla="*/ 196634 h 198351"/>
                <a:gd name="connsiteX3" fmla="*/ 84509 w 198352"/>
                <a:gd name="connsiteY3" fmla="*/ 189262 h 198351"/>
                <a:gd name="connsiteX4" fmla="*/ 1737 w 198352"/>
                <a:gd name="connsiteY4" fmla="*/ 23717 h 198351"/>
                <a:gd name="connsiteX5" fmla="*/ 9052 w 198352"/>
                <a:gd name="connsiteY5" fmla="*/ 1734 h 198351"/>
                <a:gd name="connsiteX6" fmla="*/ 16406 w 198352"/>
                <a:gd name="connsiteY6" fmla="*/ 0 h 198351"/>
                <a:gd name="connsiteX7" fmla="*/ 181950 w 198352"/>
                <a:gd name="connsiteY7" fmla="*/ 0 h 198351"/>
                <a:gd name="connsiteX8" fmla="*/ 198352 w 198352"/>
                <a:gd name="connsiteY8" fmla="*/ 16364 h 198351"/>
                <a:gd name="connsiteX9" fmla="*/ 196619 w 198352"/>
                <a:gd name="connsiteY9" fmla="*/ 23717 h 19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52" h="198351">
                  <a:moveTo>
                    <a:pt x="196619" y="23717"/>
                  </a:moveTo>
                  <a:lnTo>
                    <a:pt x="113846" y="189262"/>
                  </a:lnTo>
                  <a:cubicBezTo>
                    <a:pt x="109816" y="197363"/>
                    <a:pt x="99983" y="200663"/>
                    <a:pt x="91882" y="196634"/>
                  </a:cubicBezTo>
                  <a:cubicBezTo>
                    <a:pt x="88687" y="195044"/>
                    <a:pt x="86098" y="192456"/>
                    <a:pt x="84509" y="189262"/>
                  </a:cubicBezTo>
                  <a:lnTo>
                    <a:pt x="1737" y="23717"/>
                  </a:lnTo>
                  <a:cubicBezTo>
                    <a:pt x="-2314" y="15627"/>
                    <a:pt x="962" y="5784"/>
                    <a:pt x="9052" y="1734"/>
                  </a:cubicBezTo>
                  <a:cubicBezTo>
                    <a:pt x="11335" y="591"/>
                    <a:pt x="13853" y="-3"/>
                    <a:pt x="16406" y="0"/>
                  </a:cubicBezTo>
                  <a:lnTo>
                    <a:pt x="181950" y="0"/>
                  </a:lnTo>
                  <a:cubicBezTo>
                    <a:pt x="190998" y="-10"/>
                    <a:pt x="198342" y="7316"/>
                    <a:pt x="198352" y="16364"/>
                  </a:cubicBezTo>
                  <a:cubicBezTo>
                    <a:pt x="198355" y="18917"/>
                    <a:pt x="197762" y="21435"/>
                    <a:pt x="196619" y="23717"/>
                  </a:cubicBezTo>
                  <a:close/>
                </a:path>
              </a:pathLst>
            </a:custGeom>
            <a:grpFill/>
            <a:ln w="9525" cap="flat">
              <a:noFill/>
              <a:prstDash val="solid"/>
              <a:miter/>
            </a:ln>
          </p:spPr>
          <p:txBody>
            <a:bodyPr rtlCol="0" anchor="ctr"/>
            <a:lstStyle/>
            <a:p>
              <a:endParaRPr lang="en-US">
                <a:latin typeface="CiscoSansTT Light"/>
              </a:endParaRPr>
            </a:p>
          </p:txBody>
        </p:sp>
      </p:grpSp>
      <p:sp>
        <p:nvSpPr>
          <p:cNvPr id="17" name="Text Placeholder 3">
            <a:extLst>
              <a:ext uri="{FF2B5EF4-FFF2-40B4-BE49-F238E27FC236}">
                <a16:creationId xmlns:a16="http://schemas.microsoft.com/office/drawing/2014/main" id="{435977C5-2F7B-7F44-B5E0-D19B891AC02F}"/>
              </a:ext>
            </a:extLst>
          </p:cNvPr>
          <p:cNvSpPr>
            <a:spLocks noGrp="1"/>
          </p:cNvSpPr>
          <p:nvPr>
            <p:ph type="body" sz="quarter" idx="10" hasCustomPrompt="1"/>
          </p:nvPr>
        </p:nvSpPr>
        <p:spPr>
          <a:xfrm>
            <a:off x="4444584" y="531813"/>
            <a:ext cx="4204117" cy="3983038"/>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Insert topic one here</a:t>
            </a:r>
          </a:p>
        </p:txBody>
      </p:sp>
      <p:sp>
        <p:nvSpPr>
          <p:cNvPr id="2" name="Rectangle 1">
            <a:extLst>
              <a:ext uri="{FF2B5EF4-FFF2-40B4-BE49-F238E27FC236}">
                <a16:creationId xmlns:a16="http://schemas.microsoft.com/office/drawing/2014/main" id="{1DDC43BC-1355-F544-8B4D-78BB1409F9B1}"/>
              </a:ext>
            </a:extLst>
          </p:cNvPr>
          <p:cNvSpPr/>
          <p:nvPr userDrawn="1"/>
        </p:nvSpPr>
        <p:spPr>
          <a:xfrm>
            <a:off x="461998" y="1765818"/>
            <a:ext cx="2145139" cy="667875"/>
          </a:xfrm>
          <a:prstGeom prst="rect">
            <a:avLst/>
          </a:prstGeom>
        </p:spPr>
        <p:txBody>
          <a:bodyPr wrap="none">
            <a:noAutofit/>
          </a:bodyPr>
          <a:lstStyle/>
          <a:p>
            <a:pPr algn="l" defTabSz="684213" rtl="0" eaLnBrk="1" fontAlgn="base" hangingPunct="1">
              <a:lnSpc>
                <a:spcPct val="85000"/>
              </a:lnSpc>
              <a:spcBef>
                <a:spcPct val="0"/>
              </a:spcBef>
              <a:spcAft>
                <a:spcPct val="0"/>
              </a:spcAft>
            </a:pPr>
            <a:r>
              <a:rPr lang="en-US" sz="4400" b="0" i="0" u="none" kern="1200" baseline="0">
                <a:solidFill>
                  <a:schemeClr val="bg1"/>
                </a:solidFill>
                <a:latin typeface="+mj-lt"/>
                <a:cs typeface="CiscoSansTT Thin" charset="0"/>
              </a:rPr>
              <a:t>Agenda</a:t>
            </a:r>
          </a:p>
        </p:txBody>
      </p:sp>
    </p:spTree>
    <p:extLst>
      <p:ext uri="{BB962C8B-B14F-4D97-AF65-F5344CB8AC3E}">
        <p14:creationId xmlns:p14="http://schemas.microsoft.com/office/powerpoint/2010/main" val="399216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Numbered">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37BE2A8-1232-7B42-A8FF-8C01F6C217FF}"/>
              </a:ext>
            </a:extLst>
          </p:cNvPr>
          <p:cNvSpPr>
            <a:spLocks noGrp="1"/>
          </p:cNvSpPr>
          <p:nvPr>
            <p:ph type="body" sz="quarter" idx="11" hasCustomPrompt="1"/>
          </p:nvPr>
        </p:nvSpPr>
        <p:spPr>
          <a:xfrm>
            <a:off x="4452456" y="7620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one here</a:t>
            </a:r>
          </a:p>
        </p:txBody>
      </p:sp>
      <p:sp>
        <p:nvSpPr>
          <p:cNvPr id="8" name="Text Placeholder 2">
            <a:extLst>
              <a:ext uri="{FF2B5EF4-FFF2-40B4-BE49-F238E27FC236}">
                <a16:creationId xmlns:a16="http://schemas.microsoft.com/office/drawing/2014/main" id="{59CFFCD8-D895-2840-9936-4EC96F042079}"/>
              </a:ext>
            </a:extLst>
          </p:cNvPr>
          <p:cNvSpPr>
            <a:spLocks noGrp="1" noChangeAspect="1"/>
          </p:cNvSpPr>
          <p:nvPr>
            <p:ph type="body" sz="quarter" idx="12" hasCustomPrompt="1"/>
          </p:nvPr>
        </p:nvSpPr>
        <p:spPr>
          <a:xfrm>
            <a:off x="3967067" y="1550565"/>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2</a:t>
            </a:r>
          </a:p>
        </p:txBody>
      </p:sp>
      <p:sp>
        <p:nvSpPr>
          <p:cNvPr id="9" name="Text Placeholder 4">
            <a:extLst>
              <a:ext uri="{FF2B5EF4-FFF2-40B4-BE49-F238E27FC236}">
                <a16:creationId xmlns:a16="http://schemas.microsoft.com/office/drawing/2014/main" id="{0DAA98AF-256D-EB4F-8CD2-9F318B8F4F3A}"/>
              </a:ext>
            </a:extLst>
          </p:cNvPr>
          <p:cNvSpPr>
            <a:spLocks noGrp="1"/>
          </p:cNvSpPr>
          <p:nvPr>
            <p:ph type="body" sz="quarter" idx="13" hasCustomPrompt="1"/>
          </p:nvPr>
        </p:nvSpPr>
        <p:spPr>
          <a:xfrm>
            <a:off x="4452456" y="1518924"/>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two here</a:t>
            </a:r>
          </a:p>
        </p:txBody>
      </p:sp>
      <p:sp>
        <p:nvSpPr>
          <p:cNvPr id="10" name="Text Placeholder 2">
            <a:extLst>
              <a:ext uri="{FF2B5EF4-FFF2-40B4-BE49-F238E27FC236}">
                <a16:creationId xmlns:a16="http://schemas.microsoft.com/office/drawing/2014/main" id="{BF117D28-EE20-D346-B679-B380D9B9E3C2}"/>
              </a:ext>
            </a:extLst>
          </p:cNvPr>
          <p:cNvSpPr>
            <a:spLocks noGrp="1" noChangeAspect="1"/>
          </p:cNvSpPr>
          <p:nvPr>
            <p:ph type="body" sz="quarter" idx="14" hasCustomPrompt="1"/>
          </p:nvPr>
        </p:nvSpPr>
        <p:spPr>
          <a:xfrm>
            <a:off x="3975160" y="2307489"/>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3</a:t>
            </a:r>
          </a:p>
        </p:txBody>
      </p:sp>
      <p:sp>
        <p:nvSpPr>
          <p:cNvPr id="11" name="Text Placeholder 4">
            <a:extLst>
              <a:ext uri="{FF2B5EF4-FFF2-40B4-BE49-F238E27FC236}">
                <a16:creationId xmlns:a16="http://schemas.microsoft.com/office/drawing/2014/main" id="{CEAB2726-8CF0-0542-A39A-261B71A478C0}"/>
              </a:ext>
            </a:extLst>
          </p:cNvPr>
          <p:cNvSpPr>
            <a:spLocks noGrp="1"/>
          </p:cNvSpPr>
          <p:nvPr>
            <p:ph type="body" sz="quarter" idx="15" hasCustomPrompt="1"/>
          </p:nvPr>
        </p:nvSpPr>
        <p:spPr>
          <a:xfrm>
            <a:off x="4460549" y="2275848"/>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three here</a:t>
            </a:r>
          </a:p>
        </p:txBody>
      </p:sp>
      <p:sp>
        <p:nvSpPr>
          <p:cNvPr id="12" name="Text Placeholder 2">
            <a:extLst>
              <a:ext uri="{FF2B5EF4-FFF2-40B4-BE49-F238E27FC236}">
                <a16:creationId xmlns:a16="http://schemas.microsoft.com/office/drawing/2014/main" id="{C9D29933-A44D-5946-8923-9ADD691BDC19}"/>
              </a:ext>
            </a:extLst>
          </p:cNvPr>
          <p:cNvSpPr>
            <a:spLocks noGrp="1" noChangeAspect="1"/>
          </p:cNvSpPr>
          <p:nvPr>
            <p:ph type="body" sz="quarter" idx="16" hasCustomPrompt="1"/>
          </p:nvPr>
        </p:nvSpPr>
        <p:spPr>
          <a:xfrm>
            <a:off x="3975160" y="3064413"/>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4</a:t>
            </a:r>
          </a:p>
        </p:txBody>
      </p:sp>
      <p:sp>
        <p:nvSpPr>
          <p:cNvPr id="13" name="Text Placeholder 4">
            <a:extLst>
              <a:ext uri="{FF2B5EF4-FFF2-40B4-BE49-F238E27FC236}">
                <a16:creationId xmlns:a16="http://schemas.microsoft.com/office/drawing/2014/main" id="{B5205B15-675C-DC4D-B3A4-B878F48FA2E9}"/>
              </a:ext>
            </a:extLst>
          </p:cNvPr>
          <p:cNvSpPr>
            <a:spLocks noGrp="1"/>
          </p:cNvSpPr>
          <p:nvPr>
            <p:ph type="body" sz="quarter" idx="17" hasCustomPrompt="1"/>
          </p:nvPr>
        </p:nvSpPr>
        <p:spPr>
          <a:xfrm>
            <a:off x="4460549" y="3032772"/>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four here</a:t>
            </a:r>
          </a:p>
        </p:txBody>
      </p:sp>
      <p:sp>
        <p:nvSpPr>
          <p:cNvPr id="14" name="Text Placeholder 2">
            <a:extLst>
              <a:ext uri="{FF2B5EF4-FFF2-40B4-BE49-F238E27FC236}">
                <a16:creationId xmlns:a16="http://schemas.microsoft.com/office/drawing/2014/main" id="{5FE71A7A-C295-EE47-A81F-DADF384F94F0}"/>
              </a:ext>
            </a:extLst>
          </p:cNvPr>
          <p:cNvSpPr>
            <a:spLocks noGrp="1" noChangeAspect="1"/>
          </p:cNvSpPr>
          <p:nvPr>
            <p:ph type="body" sz="quarter" idx="18" hasCustomPrompt="1"/>
          </p:nvPr>
        </p:nvSpPr>
        <p:spPr>
          <a:xfrm>
            <a:off x="3975160" y="3821337"/>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5</a:t>
            </a:r>
          </a:p>
        </p:txBody>
      </p:sp>
      <p:sp>
        <p:nvSpPr>
          <p:cNvPr id="15" name="Text Placeholder 4">
            <a:extLst>
              <a:ext uri="{FF2B5EF4-FFF2-40B4-BE49-F238E27FC236}">
                <a16:creationId xmlns:a16="http://schemas.microsoft.com/office/drawing/2014/main" id="{0A1588BF-3282-6349-882A-3513E0EC56A9}"/>
              </a:ext>
            </a:extLst>
          </p:cNvPr>
          <p:cNvSpPr>
            <a:spLocks noGrp="1"/>
          </p:cNvSpPr>
          <p:nvPr>
            <p:ph type="body" sz="quarter" idx="19" hasCustomPrompt="1"/>
          </p:nvPr>
        </p:nvSpPr>
        <p:spPr>
          <a:xfrm>
            <a:off x="4460549" y="3789696"/>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five here</a:t>
            </a:r>
          </a:p>
        </p:txBody>
      </p:sp>
      <p:sp>
        <p:nvSpPr>
          <p:cNvPr id="16" name="Text Placeholder 2">
            <a:extLst>
              <a:ext uri="{FF2B5EF4-FFF2-40B4-BE49-F238E27FC236}">
                <a16:creationId xmlns:a16="http://schemas.microsoft.com/office/drawing/2014/main" id="{11B905EF-54DB-A54E-B9B5-BF39F47D01B6}"/>
              </a:ext>
            </a:extLst>
          </p:cNvPr>
          <p:cNvSpPr>
            <a:spLocks noGrp="1" noChangeAspect="1"/>
          </p:cNvSpPr>
          <p:nvPr>
            <p:ph type="body" sz="quarter" idx="20" hasCustomPrompt="1"/>
          </p:nvPr>
        </p:nvSpPr>
        <p:spPr>
          <a:xfrm>
            <a:off x="3967067" y="79364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1</a:t>
            </a:r>
          </a:p>
        </p:txBody>
      </p:sp>
      <p:sp>
        <p:nvSpPr>
          <p:cNvPr id="17" name="Rectangle 16">
            <a:extLst>
              <a:ext uri="{FF2B5EF4-FFF2-40B4-BE49-F238E27FC236}">
                <a16:creationId xmlns:a16="http://schemas.microsoft.com/office/drawing/2014/main" id="{22BBA3CB-DC68-E148-9C76-14197C33FCCA}"/>
              </a:ext>
            </a:extLst>
          </p:cNvPr>
          <p:cNvSpPr/>
          <p:nvPr userDrawn="1"/>
        </p:nvSpPr>
        <p:spPr>
          <a:xfrm>
            <a:off x="461998" y="2109766"/>
            <a:ext cx="2145139" cy="667875"/>
          </a:xfrm>
          <a:prstGeom prst="rect">
            <a:avLst/>
          </a:prstGeom>
        </p:spPr>
        <p:txBody>
          <a:bodyPr wrap="none">
            <a:spAutoFit/>
          </a:bodyPr>
          <a:lstStyle/>
          <a:p>
            <a:pPr algn="l" defTabSz="684213" rtl="0" eaLnBrk="1" fontAlgn="base" hangingPunct="1">
              <a:lnSpc>
                <a:spcPct val="85000"/>
              </a:lnSpc>
              <a:spcBef>
                <a:spcPct val="0"/>
              </a:spcBef>
              <a:spcAft>
                <a:spcPct val="0"/>
              </a:spcAft>
            </a:pPr>
            <a:r>
              <a:rPr lang="en-US" sz="4400" b="0" i="0" u="none" kern="1200" baseline="0">
                <a:solidFill>
                  <a:schemeClr val="bg1"/>
                </a:solidFill>
                <a:latin typeface="+mj-lt"/>
                <a:cs typeface="CiscoSansTT Thin" charset="0"/>
              </a:rPr>
              <a:t>Agenda</a:t>
            </a:r>
          </a:p>
        </p:txBody>
      </p:sp>
    </p:spTree>
    <p:extLst>
      <p:ext uri="{BB962C8B-B14F-4D97-AF65-F5344CB8AC3E}">
        <p14:creationId xmlns:p14="http://schemas.microsoft.com/office/powerpoint/2010/main" val="3453361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genda, Numbered">
    <p:bg>
      <p:bgPr>
        <a:solidFill>
          <a:schemeClr val="tx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37BE2A8-1232-7B42-A8FF-8C01F6C217FF}"/>
              </a:ext>
            </a:extLst>
          </p:cNvPr>
          <p:cNvSpPr>
            <a:spLocks noGrp="1"/>
          </p:cNvSpPr>
          <p:nvPr>
            <p:ph type="body" sz="quarter" idx="11" hasCustomPrompt="1"/>
          </p:nvPr>
        </p:nvSpPr>
        <p:spPr>
          <a:xfrm>
            <a:off x="4452456" y="7620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one here</a:t>
            </a:r>
          </a:p>
        </p:txBody>
      </p:sp>
      <p:sp>
        <p:nvSpPr>
          <p:cNvPr id="8" name="Text Placeholder 2">
            <a:extLst>
              <a:ext uri="{FF2B5EF4-FFF2-40B4-BE49-F238E27FC236}">
                <a16:creationId xmlns:a16="http://schemas.microsoft.com/office/drawing/2014/main" id="{59CFFCD8-D895-2840-9936-4EC96F042079}"/>
              </a:ext>
            </a:extLst>
          </p:cNvPr>
          <p:cNvSpPr>
            <a:spLocks noGrp="1" noChangeAspect="1"/>
          </p:cNvSpPr>
          <p:nvPr>
            <p:ph type="body" sz="quarter" idx="12" hasCustomPrompt="1"/>
          </p:nvPr>
        </p:nvSpPr>
        <p:spPr>
          <a:xfrm>
            <a:off x="3967067" y="147182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2</a:t>
            </a:r>
          </a:p>
        </p:txBody>
      </p:sp>
      <p:sp>
        <p:nvSpPr>
          <p:cNvPr id="9" name="Text Placeholder 4">
            <a:extLst>
              <a:ext uri="{FF2B5EF4-FFF2-40B4-BE49-F238E27FC236}">
                <a16:creationId xmlns:a16="http://schemas.microsoft.com/office/drawing/2014/main" id="{0DAA98AF-256D-EB4F-8CD2-9F318B8F4F3A}"/>
              </a:ext>
            </a:extLst>
          </p:cNvPr>
          <p:cNvSpPr>
            <a:spLocks noGrp="1"/>
          </p:cNvSpPr>
          <p:nvPr>
            <p:ph type="body" sz="quarter" idx="13" hasCustomPrompt="1"/>
          </p:nvPr>
        </p:nvSpPr>
        <p:spPr>
          <a:xfrm>
            <a:off x="4452456" y="144018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two here</a:t>
            </a:r>
          </a:p>
        </p:txBody>
      </p:sp>
      <p:sp>
        <p:nvSpPr>
          <p:cNvPr id="10" name="Text Placeholder 2">
            <a:extLst>
              <a:ext uri="{FF2B5EF4-FFF2-40B4-BE49-F238E27FC236}">
                <a16:creationId xmlns:a16="http://schemas.microsoft.com/office/drawing/2014/main" id="{BF117D28-EE20-D346-B679-B380D9B9E3C2}"/>
              </a:ext>
            </a:extLst>
          </p:cNvPr>
          <p:cNvSpPr>
            <a:spLocks noGrp="1" noChangeAspect="1"/>
          </p:cNvSpPr>
          <p:nvPr>
            <p:ph type="body" sz="quarter" idx="14" hasCustomPrompt="1"/>
          </p:nvPr>
        </p:nvSpPr>
        <p:spPr>
          <a:xfrm>
            <a:off x="3975160" y="215000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3</a:t>
            </a:r>
          </a:p>
        </p:txBody>
      </p:sp>
      <p:sp>
        <p:nvSpPr>
          <p:cNvPr id="11" name="Text Placeholder 4">
            <a:extLst>
              <a:ext uri="{FF2B5EF4-FFF2-40B4-BE49-F238E27FC236}">
                <a16:creationId xmlns:a16="http://schemas.microsoft.com/office/drawing/2014/main" id="{CEAB2726-8CF0-0542-A39A-261B71A478C0}"/>
              </a:ext>
            </a:extLst>
          </p:cNvPr>
          <p:cNvSpPr>
            <a:spLocks noGrp="1"/>
          </p:cNvSpPr>
          <p:nvPr>
            <p:ph type="body" sz="quarter" idx="15" hasCustomPrompt="1"/>
          </p:nvPr>
        </p:nvSpPr>
        <p:spPr>
          <a:xfrm>
            <a:off x="4460549" y="211836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three here</a:t>
            </a:r>
          </a:p>
        </p:txBody>
      </p:sp>
      <p:sp>
        <p:nvSpPr>
          <p:cNvPr id="12" name="Text Placeholder 2">
            <a:extLst>
              <a:ext uri="{FF2B5EF4-FFF2-40B4-BE49-F238E27FC236}">
                <a16:creationId xmlns:a16="http://schemas.microsoft.com/office/drawing/2014/main" id="{C9D29933-A44D-5946-8923-9ADD691BDC19}"/>
              </a:ext>
            </a:extLst>
          </p:cNvPr>
          <p:cNvSpPr>
            <a:spLocks noGrp="1" noChangeAspect="1"/>
          </p:cNvSpPr>
          <p:nvPr>
            <p:ph type="body" sz="quarter" idx="16" hasCustomPrompt="1"/>
          </p:nvPr>
        </p:nvSpPr>
        <p:spPr>
          <a:xfrm>
            <a:off x="3975160" y="282818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4</a:t>
            </a:r>
          </a:p>
        </p:txBody>
      </p:sp>
      <p:sp>
        <p:nvSpPr>
          <p:cNvPr id="13" name="Text Placeholder 4">
            <a:extLst>
              <a:ext uri="{FF2B5EF4-FFF2-40B4-BE49-F238E27FC236}">
                <a16:creationId xmlns:a16="http://schemas.microsoft.com/office/drawing/2014/main" id="{B5205B15-675C-DC4D-B3A4-B878F48FA2E9}"/>
              </a:ext>
            </a:extLst>
          </p:cNvPr>
          <p:cNvSpPr>
            <a:spLocks noGrp="1"/>
          </p:cNvSpPr>
          <p:nvPr>
            <p:ph type="body" sz="quarter" idx="17" hasCustomPrompt="1"/>
          </p:nvPr>
        </p:nvSpPr>
        <p:spPr>
          <a:xfrm>
            <a:off x="4460549" y="279654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four here</a:t>
            </a:r>
          </a:p>
        </p:txBody>
      </p:sp>
      <p:sp>
        <p:nvSpPr>
          <p:cNvPr id="14" name="Text Placeholder 2">
            <a:extLst>
              <a:ext uri="{FF2B5EF4-FFF2-40B4-BE49-F238E27FC236}">
                <a16:creationId xmlns:a16="http://schemas.microsoft.com/office/drawing/2014/main" id="{5FE71A7A-C295-EE47-A81F-DADF384F94F0}"/>
              </a:ext>
            </a:extLst>
          </p:cNvPr>
          <p:cNvSpPr>
            <a:spLocks noGrp="1" noChangeAspect="1"/>
          </p:cNvSpPr>
          <p:nvPr>
            <p:ph type="body" sz="quarter" idx="18" hasCustomPrompt="1"/>
          </p:nvPr>
        </p:nvSpPr>
        <p:spPr>
          <a:xfrm>
            <a:off x="3975160" y="350636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5</a:t>
            </a:r>
          </a:p>
        </p:txBody>
      </p:sp>
      <p:sp>
        <p:nvSpPr>
          <p:cNvPr id="15" name="Text Placeholder 4">
            <a:extLst>
              <a:ext uri="{FF2B5EF4-FFF2-40B4-BE49-F238E27FC236}">
                <a16:creationId xmlns:a16="http://schemas.microsoft.com/office/drawing/2014/main" id="{0A1588BF-3282-6349-882A-3513E0EC56A9}"/>
              </a:ext>
            </a:extLst>
          </p:cNvPr>
          <p:cNvSpPr>
            <a:spLocks noGrp="1"/>
          </p:cNvSpPr>
          <p:nvPr>
            <p:ph type="body" sz="quarter" idx="19" hasCustomPrompt="1"/>
          </p:nvPr>
        </p:nvSpPr>
        <p:spPr>
          <a:xfrm>
            <a:off x="4460549" y="347472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five here</a:t>
            </a:r>
          </a:p>
        </p:txBody>
      </p:sp>
      <p:sp>
        <p:nvSpPr>
          <p:cNvPr id="16" name="Text Placeholder 2">
            <a:extLst>
              <a:ext uri="{FF2B5EF4-FFF2-40B4-BE49-F238E27FC236}">
                <a16:creationId xmlns:a16="http://schemas.microsoft.com/office/drawing/2014/main" id="{11B905EF-54DB-A54E-B9B5-BF39F47D01B6}"/>
              </a:ext>
            </a:extLst>
          </p:cNvPr>
          <p:cNvSpPr>
            <a:spLocks noGrp="1" noChangeAspect="1"/>
          </p:cNvSpPr>
          <p:nvPr>
            <p:ph type="body" sz="quarter" idx="20" hasCustomPrompt="1"/>
          </p:nvPr>
        </p:nvSpPr>
        <p:spPr>
          <a:xfrm>
            <a:off x="3967067" y="79364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1</a:t>
            </a:r>
          </a:p>
        </p:txBody>
      </p:sp>
      <p:sp>
        <p:nvSpPr>
          <p:cNvPr id="17" name="Rectangle 16">
            <a:extLst>
              <a:ext uri="{FF2B5EF4-FFF2-40B4-BE49-F238E27FC236}">
                <a16:creationId xmlns:a16="http://schemas.microsoft.com/office/drawing/2014/main" id="{22BBA3CB-DC68-E148-9C76-14197C33FCCA}"/>
              </a:ext>
            </a:extLst>
          </p:cNvPr>
          <p:cNvSpPr/>
          <p:nvPr userDrawn="1"/>
        </p:nvSpPr>
        <p:spPr>
          <a:xfrm>
            <a:off x="461998" y="2109766"/>
            <a:ext cx="2145139" cy="667875"/>
          </a:xfrm>
          <a:prstGeom prst="rect">
            <a:avLst/>
          </a:prstGeom>
        </p:spPr>
        <p:txBody>
          <a:bodyPr wrap="none">
            <a:spAutoFit/>
          </a:bodyPr>
          <a:lstStyle/>
          <a:p>
            <a:pPr algn="l" defTabSz="684213" rtl="0" eaLnBrk="1" fontAlgn="base" hangingPunct="1">
              <a:lnSpc>
                <a:spcPct val="85000"/>
              </a:lnSpc>
              <a:spcBef>
                <a:spcPct val="0"/>
              </a:spcBef>
              <a:spcAft>
                <a:spcPct val="0"/>
              </a:spcAft>
            </a:pPr>
            <a:r>
              <a:rPr lang="en-US" sz="4400" b="0" i="0" u="none" kern="1200" baseline="0">
                <a:solidFill>
                  <a:schemeClr val="bg1"/>
                </a:solidFill>
                <a:latin typeface="+mj-lt"/>
                <a:cs typeface="CiscoSansTT Thin" charset="0"/>
              </a:rPr>
              <a:t>Agenda</a:t>
            </a:r>
          </a:p>
        </p:txBody>
      </p:sp>
      <p:sp>
        <p:nvSpPr>
          <p:cNvPr id="18" name="Text Placeholder 2">
            <a:extLst>
              <a:ext uri="{FF2B5EF4-FFF2-40B4-BE49-F238E27FC236}">
                <a16:creationId xmlns:a16="http://schemas.microsoft.com/office/drawing/2014/main" id="{12530ABB-8186-4F59-9179-B78476204F47}"/>
              </a:ext>
            </a:extLst>
          </p:cNvPr>
          <p:cNvSpPr>
            <a:spLocks noGrp="1" noChangeAspect="1"/>
          </p:cNvSpPr>
          <p:nvPr>
            <p:ph type="body" sz="quarter" idx="21" hasCustomPrompt="1"/>
          </p:nvPr>
        </p:nvSpPr>
        <p:spPr>
          <a:xfrm>
            <a:off x="3975160" y="4184541"/>
            <a:ext cx="393918" cy="393918"/>
          </a:xfrm>
          <a:prstGeom prst="ellipse">
            <a:avLst/>
          </a:prstGeom>
          <a:solidFill>
            <a:schemeClr val="accent1"/>
          </a:solidFill>
          <a:ln w="19050">
            <a:noFill/>
          </a:ln>
        </p:spPr>
        <p:txBody>
          <a:bodyPr wrap="none" anchor="ctr"/>
          <a:lstStyle>
            <a:lvl1pPr marL="0" indent="0" algn="ctr">
              <a:buFontTx/>
              <a:buNone/>
              <a:defRPr sz="1800">
                <a:solidFill>
                  <a:schemeClr val="bg1"/>
                </a:solidFill>
              </a:defRPr>
            </a:lvl1pPr>
          </a:lstStyle>
          <a:p>
            <a:pPr lvl="0"/>
            <a:r>
              <a:rPr lang="en-US"/>
              <a:t>6</a:t>
            </a:r>
          </a:p>
        </p:txBody>
      </p:sp>
      <p:sp>
        <p:nvSpPr>
          <p:cNvPr id="19" name="Text Placeholder 4">
            <a:extLst>
              <a:ext uri="{FF2B5EF4-FFF2-40B4-BE49-F238E27FC236}">
                <a16:creationId xmlns:a16="http://schemas.microsoft.com/office/drawing/2014/main" id="{DA48D676-B948-4302-A2BC-072D11668B1A}"/>
              </a:ext>
            </a:extLst>
          </p:cNvPr>
          <p:cNvSpPr>
            <a:spLocks noGrp="1"/>
          </p:cNvSpPr>
          <p:nvPr>
            <p:ph type="body" sz="quarter" idx="22" hasCustomPrompt="1"/>
          </p:nvPr>
        </p:nvSpPr>
        <p:spPr>
          <a:xfrm>
            <a:off x="4460549" y="4152900"/>
            <a:ext cx="4091143" cy="457200"/>
          </a:xfrm>
          <a:prstGeom prst="rect">
            <a:avLst/>
          </a:prstGeom>
        </p:spPr>
        <p:txBody>
          <a:bodyPr anchor="ctr">
            <a:noAutofit/>
          </a:bodyPr>
          <a:lstStyle>
            <a:lvl1pPr marL="0" indent="0">
              <a:buFontTx/>
              <a:buNone/>
              <a:defRPr sz="2000">
                <a:solidFill>
                  <a:schemeClr val="bg1"/>
                </a:solidFill>
              </a:defRPr>
            </a:lvl1pPr>
            <a:lvl2pPr marL="177800" indent="0">
              <a:buFontTx/>
              <a:buNone/>
              <a:defRPr>
                <a:solidFill>
                  <a:schemeClr val="bg1"/>
                </a:solidFill>
              </a:defRPr>
            </a:lvl2pPr>
            <a:lvl3pPr marL="360363" indent="0">
              <a:buFontTx/>
              <a:buNone/>
              <a:defRPr>
                <a:solidFill>
                  <a:schemeClr val="bg1"/>
                </a:solidFill>
              </a:defRPr>
            </a:lvl3pPr>
            <a:lvl4pPr marL="523875" indent="0">
              <a:buFontTx/>
              <a:buNone/>
              <a:defRPr>
                <a:solidFill>
                  <a:schemeClr val="bg1"/>
                </a:solidFill>
              </a:defRPr>
            </a:lvl4pPr>
            <a:lvl5pPr marL="685800" indent="0">
              <a:buFontTx/>
              <a:buNone/>
              <a:defRPr>
                <a:solidFill>
                  <a:schemeClr val="bg1"/>
                </a:solidFill>
              </a:defRPr>
            </a:lvl5pPr>
          </a:lstStyle>
          <a:p>
            <a:pPr lvl="0"/>
            <a:r>
              <a:rPr lang="en-US"/>
              <a:t>Insert topic six here</a:t>
            </a:r>
          </a:p>
        </p:txBody>
      </p:sp>
    </p:spTree>
    <p:extLst>
      <p:ext uri="{BB962C8B-B14F-4D97-AF65-F5344CB8AC3E}">
        <p14:creationId xmlns:p14="http://schemas.microsoft.com/office/powerpoint/2010/main" val="3326978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 name="Freeform 3">
            <a:extLst>
              <a:ext uri="{FF2B5EF4-FFF2-40B4-BE49-F238E27FC236}">
                <a16:creationId xmlns:a16="http://schemas.microsoft.com/office/drawing/2014/main" id="{EF3BC540-CDFF-9B4D-A038-78E4DE5E4A86}"/>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latin typeface="CiscoSansTT Light"/>
            </a:endParaRPr>
          </a:p>
        </p:txBody>
      </p:sp>
    </p:spTree>
    <p:extLst>
      <p:ext uri="{BB962C8B-B14F-4D97-AF65-F5344CB8AC3E}">
        <p14:creationId xmlns:p14="http://schemas.microsoft.com/office/powerpoint/2010/main" val="525936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latin typeface="CiscoSansTT Light"/>
            </a:endParaRPr>
          </a:p>
        </p:txBody>
      </p:sp>
    </p:spTree>
    <p:extLst>
      <p:ext uri="{BB962C8B-B14F-4D97-AF65-F5344CB8AC3E}">
        <p14:creationId xmlns:p14="http://schemas.microsoft.com/office/powerpoint/2010/main" val="624860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gue – Midnigh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latin typeface="CiscoSansTT Light"/>
            </a:endParaRPr>
          </a:p>
        </p:txBody>
      </p:sp>
    </p:spTree>
    <p:extLst>
      <p:ext uri="{BB962C8B-B14F-4D97-AF65-F5344CB8AC3E}">
        <p14:creationId xmlns:p14="http://schemas.microsoft.com/office/powerpoint/2010/main" val="3706812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6" name="Freeform 5">
            <a:extLst>
              <a:ext uri="{FF2B5EF4-FFF2-40B4-BE49-F238E27FC236}">
                <a16:creationId xmlns:a16="http://schemas.microsoft.com/office/drawing/2014/main" id="{DF7CC525-D3D2-DE40-B44A-77908C73C823}"/>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wrap="square" rtlCol="0" anchor="ctr">
            <a:noAutofit/>
          </a:bodyPr>
          <a:lstStyle/>
          <a:p>
            <a:endParaRPr lang="en-US">
              <a:latin typeface="CiscoSansTT Light"/>
            </a:endParaRPr>
          </a:p>
        </p:txBody>
      </p:sp>
    </p:spTree>
    <p:extLst>
      <p:ext uri="{BB962C8B-B14F-4D97-AF65-F5344CB8AC3E}">
        <p14:creationId xmlns:p14="http://schemas.microsoft.com/office/powerpoint/2010/main" val="2016091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Big Text + Bullets – Midnig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16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tx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7" name="Freeform 6">
            <a:extLst>
              <a:ext uri="{FF2B5EF4-FFF2-40B4-BE49-F238E27FC236}">
                <a16:creationId xmlns:a16="http://schemas.microsoft.com/office/drawing/2014/main" id="{F7966BA8-2C79-2844-B585-75E47B622E4F}"/>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latin typeface="CiscoSansTT Light"/>
            </a:endParaRPr>
          </a:p>
        </p:txBody>
      </p:sp>
    </p:spTree>
    <p:extLst>
      <p:ext uri="{BB962C8B-B14F-4D97-AF65-F5344CB8AC3E}">
        <p14:creationId xmlns:p14="http://schemas.microsoft.com/office/powerpoint/2010/main" val="3896324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Column Big Text, Small Text –  White">
    <p:bg>
      <p:bgPr>
        <a:solidFill>
          <a:schemeClr val="bg1"/>
        </a:solidFill>
        <a:effectLst/>
      </p:bgPr>
    </p:bg>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86BE431-24C5-E54F-A4C8-A1F6009F30BD}"/>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accent1"/>
                </a:solidFill>
              </a:defRPr>
            </a:lvl1pPr>
          </a:lstStyle>
          <a:p>
            <a:r>
              <a:rPr lang="en-US"/>
              <a:t>##</a:t>
            </a:r>
            <a:endParaRPr/>
          </a:p>
        </p:txBody>
      </p:sp>
      <p:sp>
        <p:nvSpPr>
          <p:cNvPr id="18" name="Text Placeholder 12">
            <a:extLst>
              <a:ext uri="{FF2B5EF4-FFF2-40B4-BE49-F238E27FC236}">
                <a16:creationId xmlns:a16="http://schemas.microsoft.com/office/drawing/2014/main" id="{9FE0A934-72D8-3949-B463-B67D8D143AE8}"/>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accent1"/>
                </a:solidFill>
              </a:defRPr>
            </a:lvl1pPr>
          </a:lstStyle>
          <a:p>
            <a:pPr lvl="0"/>
            <a:r>
              <a:rPr lang="en-US"/>
              <a:t>##</a:t>
            </a:r>
          </a:p>
        </p:txBody>
      </p:sp>
      <p:sp>
        <p:nvSpPr>
          <p:cNvPr id="19" name="Text Placeholder 2">
            <a:extLst>
              <a:ext uri="{FF2B5EF4-FFF2-40B4-BE49-F238E27FC236}">
                <a16:creationId xmlns:a16="http://schemas.microsoft.com/office/drawing/2014/main" id="{5E9655FC-3F61-9F49-8308-EF0FB5AE227B}"/>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accent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20" name="Text Placeholder 14">
            <a:extLst>
              <a:ext uri="{FF2B5EF4-FFF2-40B4-BE49-F238E27FC236}">
                <a16:creationId xmlns:a16="http://schemas.microsoft.com/office/drawing/2014/main" id="{D1FE9F11-9B68-8542-8CD5-4A31007623A3}"/>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1" name="Text Placeholder 14">
            <a:extLst>
              <a:ext uri="{FF2B5EF4-FFF2-40B4-BE49-F238E27FC236}">
                <a16:creationId xmlns:a16="http://schemas.microsoft.com/office/drawing/2014/main" id="{DA1D0FD9-814A-854E-B303-72F77DDDF739}"/>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22" name="Text Placeholder 14">
            <a:extLst>
              <a:ext uri="{FF2B5EF4-FFF2-40B4-BE49-F238E27FC236}">
                <a16:creationId xmlns:a16="http://schemas.microsoft.com/office/drawing/2014/main" id="{87E4A93B-F98D-9148-A567-7F60A945CB4C}"/>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accent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Tree>
    <p:extLst>
      <p:ext uri="{BB962C8B-B14F-4D97-AF65-F5344CB8AC3E}">
        <p14:creationId xmlns:p14="http://schemas.microsoft.com/office/powerpoint/2010/main" val="2427480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Column Big Text, Small Text –  Green">
    <p:bg>
      <p:bgPr>
        <a:solidFill>
          <a:schemeClr val="accent1"/>
        </a:solidFill>
        <a:effectLst/>
      </p:bgPr>
    </p:bg>
    <p:spTree>
      <p:nvGrpSpPr>
        <p:cNvPr id="1" name=""/>
        <p:cNvGrpSpPr/>
        <p:nvPr/>
      </p:nvGrpSpPr>
      <p:grpSpPr>
        <a:xfrm>
          <a:off x="0" y="0"/>
          <a:ext cx="0" cy="0"/>
          <a:chOff x="0" y="0"/>
          <a:chExt cx="0" cy="0"/>
        </a:xfrm>
      </p:grpSpPr>
      <p:sp>
        <p:nvSpPr>
          <p:cNvPr id="5" name="Title Text">
            <a:extLst>
              <a:ext uri="{FF2B5EF4-FFF2-40B4-BE49-F238E27FC236}">
                <a16:creationId xmlns:a16="http://schemas.microsoft.com/office/drawing/2014/main" id="{58C69AF3-9B77-CB41-80AD-5756A4F491C5}"/>
              </a:ext>
            </a:extLst>
          </p:cNvPr>
          <p:cNvSpPr txBox="1">
            <a:spLocks noGrp="1"/>
          </p:cNvSpPr>
          <p:nvPr>
            <p:ph type="title" hasCustomPrompt="1"/>
          </p:nvPr>
        </p:nvSpPr>
        <p:spPr>
          <a:xfrm>
            <a:off x="438722" y="1923291"/>
            <a:ext cx="2560320" cy="731839"/>
          </a:xfrm>
          <a:prstGeom prst="rect">
            <a:avLst/>
          </a:prstGeom>
        </p:spPr>
        <p:txBody>
          <a:bodyPr anchor="b">
            <a:noAutofit/>
          </a:bodyPr>
          <a:lstStyle>
            <a:lvl1pPr>
              <a:lnSpc>
                <a:spcPct val="80000"/>
              </a:lnSpc>
              <a:defRPr sz="4000" baseline="0">
                <a:solidFill>
                  <a:schemeClr val="bg1"/>
                </a:solidFill>
              </a:defRPr>
            </a:lvl1pPr>
          </a:lstStyle>
          <a:p>
            <a:r>
              <a:rPr lang="en-US"/>
              <a:t>##</a:t>
            </a:r>
            <a:endParaRPr/>
          </a:p>
        </p:txBody>
      </p:sp>
      <p:sp>
        <p:nvSpPr>
          <p:cNvPr id="7" name="Text Placeholder 12">
            <a:extLst>
              <a:ext uri="{FF2B5EF4-FFF2-40B4-BE49-F238E27FC236}">
                <a16:creationId xmlns:a16="http://schemas.microsoft.com/office/drawing/2014/main" id="{678850EE-3C15-5541-97EC-04A275D0478D}"/>
              </a:ext>
            </a:extLst>
          </p:cNvPr>
          <p:cNvSpPr>
            <a:spLocks noGrp="1"/>
          </p:cNvSpPr>
          <p:nvPr>
            <p:ph type="body" sz="quarter" idx="11" hasCustomPrompt="1"/>
          </p:nvPr>
        </p:nvSpPr>
        <p:spPr>
          <a:xfrm>
            <a:off x="6186733" y="1923416"/>
            <a:ext cx="2560320" cy="731838"/>
          </a:xfrm>
          <a:prstGeom prst="rect">
            <a:avLst/>
          </a:prstGeom>
        </p:spPr>
        <p:txBody>
          <a:bodyPr anchor="b">
            <a:noAutofit/>
          </a:bodyPr>
          <a:lstStyle>
            <a:lvl1pPr marL="0" indent="0">
              <a:buNone/>
              <a:defRPr sz="4000" baseline="0">
                <a:solidFill>
                  <a:schemeClr val="bg1"/>
                </a:solidFill>
              </a:defRPr>
            </a:lvl1pPr>
          </a:lstStyle>
          <a:p>
            <a:pPr lvl="0"/>
            <a:r>
              <a:rPr lang="en-US"/>
              <a:t>##</a:t>
            </a:r>
          </a:p>
        </p:txBody>
      </p:sp>
      <p:sp>
        <p:nvSpPr>
          <p:cNvPr id="3" name="Text Placeholder 2">
            <a:extLst>
              <a:ext uri="{FF2B5EF4-FFF2-40B4-BE49-F238E27FC236}">
                <a16:creationId xmlns:a16="http://schemas.microsoft.com/office/drawing/2014/main" id="{F3D4912F-5A13-2447-9CBF-DDC7997C5339}"/>
              </a:ext>
            </a:extLst>
          </p:cNvPr>
          <p:cNvSpPr>
            <a:spLocks noGrp="1"/>
          </p:cNvSpPr>
          <p:nvPr>
            <p:ph type="body" sz="quarter" idx="15" hasCustomPrompt="1"/>
          </p:nvPr>
        </p:nvSpPr>
        <p:spPr>
          <a:xfrm>
            <a:off x="3312727" y="1923291"/>
            <a:ext cx="2560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buFontTx/>
              <a:buNone/>
              <a:defRPr lang="en-US" sz="4000" b="0" i="0" u="none" baseline="0" smtClean="0">
                <a:solidFill>
                  <a:schemeClr val="bg1"/>
                </a:solidFill>
                <a:latin typeface="+mj-lt"/>
                <a:ea typeface="CiscoSansTT Thin" charset="0"/>
                <a:cs typeface="CiscoSansTT Thin" charset="0"/>
              </a:defRPr>
            </a:lvl1pPr>
            <a:lvl2pPr>
              <a:defRPr lang="en-US" sz="3200" smtClean="0">
                <a:solidFill>
                  <a:srgbClr val="676767"/>
                </a:solidFill>
                <a:latin typeface="Arial" charset="0"/>
              </a:defRPr>
            </a:lvl2pPr>
            <a:lvl3pPr>
              <a:defRPr lang="en-US" sz="3200" smtClean="0">
                <a:solidFill>
                  <a:srgbClr val="676767"/>
                </a:solidFill>
                <a:latin typeface="Arial" charset="0"/>
              </a:defRPr>
            </a:lvl3pPr>
            <a:lvl4pPr>
              <a:defRPr lang="en-US" sz="3200" smtClean="0">
                <a:solidFill>
                  <a:srgbClr val="676767"/>
                </a:solidFill>
                <a:latin typeface="Arial" charset="0"/>
              </a:defRPr>
            </a:lvl4pPr>
            <a:lvl5pPr>
              <a:defRPr lang="en-US" sz="3200">
                <a:solidFill>
                  <a:srgbClr val="676767"/>
                </a:solidFill>
                <a:latin typeface="Arial" charset="0"/>
              </a:defRPr>
            </a:lvl5pPr>
          </a:lstStyle>
          <a:p>
            <a:pPr lvl="0">
              <a:lnSpc>
                <a:spcPct val="80000"/>
              </a:lnSpc>
              <a:spcBef>
                <a:spcPct val="0"/>
              </a:spcBef>
            </a:pPr>
            <a:r>
              <a:rPr lang="en-US"/>
              <a:t>##</a:t>
            </a:r>
          </a:p>
        </p:txBody>
      </p:sp>
      <p:sp>
        <p:nvSpPr>
          <p:cNvPr id="8" name="Text Placeholder 14">
            <a:extLst>
              <a:ext uri="{FF2B5EF4-FFF2-40B4-BE49-F238E27FC236}">
                <a16:creationId xmlns:a16="http://schemas.microsoft.com/office/drawing/2014/main" id="{BF524472-0C76-3244-B104-518268EC6AAC}"/>
              </a:ext>
            </a:extLst>
          </p:cNvPr>
          <p:cNvSpPr>
            <a:spLocks noGrp="1"/>
          </p:cNvSpPr>
          <p:nvPr>
            <p:ph type="body" sz="quarter" idx="16" hasCustomPrompt="1"/>
          </p:nvPr>
        </p:nvSpPr>
        <p:spPr>
          <a:xfrm>
            <a:off x="3312727"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buSzPct val="100000"/>
              <a:tabLst>
                <a:tab pos="171450" algn="l"/>
              </a:tabLst>
              <a:defRPr lang="en-US" dirty="0">
                <a:solidFill>
                  <a:schemeClr val="tx1"/>
                </a:solidFill>
              </a:defRPr>
            </a:lvl2pPr>
            <a:lvl3pPr marL="347472" indent="-173736">
              <a:buClrTx/>
              <a:buSzPct val="80000"/>
              <a:tabLst/>
              <a:defRPr lang="en-US" dirty="0">
                <a:solidFill>
                  <a:schemeClr val="tx1"/>
                </a:solidFill>
              </a:defRPr>
            </a:lvl3pPr>
            <a:lvl4pPr marL="521208" indent="-173038">
              <a:buClrTx/>
              <a:buSzPct val="100000"/>
              <a:tabLst/>
              <a:defRPr lang="en-US" dirty="0">
                <a:solidFill>
                  <a:schemeClr val="tx1"/>
                </a:solidFill>
              </a:defRPr>
            </a:lvl4pPr>
            <a:lvl5pPr marL="744538" indent="-169863">
              <a:buClrTx/>
              <a:buSzPct val="100000"/>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9" name="Text Placeholder 14">
            <a:extLst>
              <a:ext uri="{FF2B5EF4-FFF2-40B4-BE49-F238E27FC236}">
                <a16:creationId xmlns:a16="http://schemas.microsoft.com/office/drawing/2014/main" id="{96946D87-E546-C540-BA0D-AC6D38EB25CF}"/>
              </a:ext>
            </a:extLst>
          </p:cNvPr>
          <p:cNvSpPr>
            <a:spLocks noGrp="1"/>
          </p:cNvSpPr>
          <p:nvPr>
            <p:ph type="body" sz="quarter" idx="17" hasCustomPrompt="1"/>
          </p:nvPr>
        </p:nvSpPr>
        <p:spPr>
          <a:xfrm>
            <a:off x="6186733" y="2777490"/>
            <a:ext cx="2560320" cy="1737360"/>
          </a:xfrm>
          <a:prstGeom prst="rect">
            <a:avLst/>
          </a:prstGeom>
        </p:spPr>
        <p:txBody>
          <a:bodyPr vert="horz" lIns="91440" tIns="45720" rIns="91440" bIns="45720" rtlCol="0">
            <a:noAutofit/>
          </a:bodyPr>
          <a:lstStyle>
            <a:lvl1pPr marL="7938" indent="-7938">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7472" indent="-174625">
              <a:buClrTx/>
              <a:tabLst/>
              <a:defRPr lang="en-US" dirty="0">
                <a:solidFill>
                  <a:schemeClr val="tx1"/>
                </a:solidFill>
              </a:defRPr>
            </a:lvl3pPr>
            <a:lvl4pPr marL="521208" indent="-173038">
              <a:buClrTx/>
              <a:tabLst/>
              <a:defRPr lang="en-US" dirty="0">
                <a:solidFill>
                  <a:schemeClr val="tx1"/>
                </a:solidFill>
              </a:defRPr>
            </a:lvl4pPr>
            <a:lvl5pPr marL="744538" indent="-169863">
              <a:buClrTx/>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4" name="Text Placeholder 14">
            <a:extLst>
              <a:ext uri="{FF2B5EF4-FFF2-40B4-BE49-F238E27FC236}">
                <a16:creationId xmlns:a16="http://schemas.microsoft.com/office/drawing/2014/main" id="{F580CAE0-CE55-554D-9765-2D4829851B1B}"/>
              </a:ext>
            </a:extLst>
          </p:cNvPr>
          <p:cNvSpPr>
            <a:spLocks noGrp="1"/>
          </p:cNvSpPr>
          <p:nvPr>
            <p:ph type="body" sz="quarter" idx="18" hasCustomPrompt="1"/>
          </p:nvPr>
        </p:nvSpPr>
        <p:spPr>
          <a:xfrm>
            <a:off x="438722" y="2777490"/>
            <a:ext cx="2560320" cy="1737360"/>
          </a:xfrm>
          <a:prstGeom prst="rect">
            <a:avLst/>
          </a:prstGeom>
        </p:spPr>
        <p:txBody>
          <a:bodyPr vert="horz" lIns="91440" tIns="45720" rIns="91440" bIns="45720" rtlCol="0">
            <a:noAutofit/>
          </a:bodyPr>
          <a:lstStyle>
            <a:lvl1pPr marL="6350" indent="-6350">
              <a:buClr>
                <a:schemeClr val="accent2"/>
              </a:buClr>
              <a:buNone/>
              <a:tabLst/>
              <a:defRPr lang="en-US" dirty="0">
                <a:solidFill>
                  <a:schemeClr val="bg1"/>
                </a:solidFill>
              </a:defRPr>
            </a:lvl1pPr>
            <a:lvl2pPr marL="174625" indent="-174625">
              <a:buClrTx/>
              <a:tabLst>
                <a:tab pos="171450" algn="l"/>
              </a:tabLst>
              <a:defRPr lang="en-US" dirty="0">
                <a:solidFill>
                  <a:schemeClr val="tx1"/>
                </a:solidFill>
              </a:defRPr>
            </a:lvl2pPr>
            <a:lvl3pPr marL="344488" indent="-173736">
              <a:buClrTx/>
              <a:tabLst/>
              <a:defRPr lang="en-US" dirty="0">
                <a:solidFill>
                  <a:schemeClr val="tx1"/>
                </a:solidFill>
              </a:defRPr>
            </a:lvl3pPr>
            <a:lvl4pPr marL="521208" indent="-171450">
              <a:buClrTx/>
              <a:tabLst/>
              <a:defRPr lang="en-US" dirty="0">
                <a:solidFill>
                  <a:schemeClr val="tx1"/>
                </a:solidFill>
              </a:defRPr>
            </a:lvl4pPr>
            <a:lvl5pPr marL="694944" indent="-173038">
              <a:buClrTx/>
              <a:tabLst>
                <a:tab pos="681038" algn="l"/>
              </a:tabLst>
              <a:defRPr lang="en-US" dirty="0">
                <a:solidFill>
                  <a:schemeClr val="tx1"/>
                </a:solidFill>
              </a:defRPr>
            </a:lvl5pPr>
          </a:lstStyle>
          <a:p>
            <a:pPr lvl="0"/>
            <a:r>
              <a:rPr lang="en-US"/>
              <a:t>Subtitle (Use “Indent More” or ‘Indent Less to format sub-bullets)</a:t>
            </a:r>
          </a:p>
          <a:p>
            <a:pPr lvl="1"/>
            <a:r>
              <a:rPr lang="en-US"/>
              <a:t>First level</a:t>
            </a:r>
          </a:p>
          <a:p>
            <a:pPr lvl="2"/>
            <a:r>
              <a:rPr lang="en-US"/>
              <a:t>Second level</a:t>
            </a:r>
          </a:p>
          <a:p>
            <a:pPr lvl="3"/>
            <a:r>
              <a:rPr lang="en-US"/>
              <a:t>Third level (avoid using)</a:t>
            </a:r>
          </a:p>
        </p:txBody>
      </p:sp>
      <p:sp>
        <p:nvSpPr>
          <p:cNvPr id="10" name="Rectangle 7">
            <a:extLst>
              <a:ext uri="{FF2B5EF4-FFF2-40B4-BE49-F238E27FC236}">
                <a16:creationId xmlns:a16="http://schemas.microsoft.com/office/drawing/2014/main" id="{EBF7D149-1621-9141-B9C3-C6BA64906AA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1">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1">
                  <a:alpha val="50000"/>
                </a:schemeClr>
              </a:solidFill>
              <a:latin typeface="+mn-lt"/>
              <a:ea typeface="+mn-ea"/>
              <a:cs typeface="CiscoSans Thin"/>
            </a:endParaRPr>
          </a:p>
        </p:txBody>
      </p:sp>
      <p:sp>
        <p:nvSpPr>
          <p:cNvPr id="21" name="Rectangle 4">
            <a:extLst>
              <a:ext uri="{FF2B5EF4-FFF2-40B4-BE49-F238E27FC236}">
                <a16:creationId xmlns:a16="http://schemas.microsoft.com/office/drawing/2014/main" id="{D062C616-14A8-3347-B71B-037844E9B1CB}"/>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22" name="Picture 21">
            <a:extLst>
              <a:ext uri="{FF2B5EF4-FFF2-40B4-BE49-F238E27FC236}">
                <a16:creationId xmlns:a16="http://schemas.microsoft.com/office/drawing/2014/main" id="{6615413E-71EA-1349-A6A5-C53A936FD9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9447"/>
            <a:ext cx="921665" cy="155093"/>
          </a:xfrm>
          <a:prstGeom prst="rect">
            <a:avLst/>
          </a:prstGeom>
        </p:spPr>
      </p:pic>
    </p:spTree>
    <p:extLst>
      <p:ext uri="{BB962C8B-B14F-4D97-AF65-F5344CB8AC3E}">
        <p14:creationId xmlns:p14="http://schemas.microsoft.com/office/powerpoint/2010/main" val="250811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Slide – Midnight">
    <p:bg>
      <p:bgPr>
        <a:solidFill>
          <a:schemeClr val="tx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4" name="Title 1"/>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bg1"/>
                </a:solidFill>
                <a:latin typeface="+mj-lt"/>
                <a:cs typeface="CiscoSans Thin"/>
              </a:defRPr>
            </a:lvl1pPr>
          </a:lstStyle>
          <a:p>
            <a:r>
              <a:rPr lang="en-US"/>
              <a:t>Quote text goes here</a:t>
            </a:r>
          </a:p>
        </p:txBody>
      </p:sp>
      <p:pic>
        <p:nvPicPr>
          <p:cNvPr id="7" name="Picture 6" descr="A close up of graphics&#10;&#10;Description automatically generated">
            <a:extLst>
              <a:ext uri="{FF2B5EF4-FFF2-40B4-BE49-F238E27FC236}">
                <a16:creationId xmlns:a16="http://schemas.microsoft.com/office/drawing/2014/main" id="{3D75956E-C193-B74A-91F2-4B0B2A0877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28" name="Rectangle 7">
            <a:extLst>
              <a:ext uri="{FF2B5EF4-FFF2-40B4-BE49-F238E27FC236}">
                <a16:creationId xmlns:a16="http://schemas.microsoft.com/office/drawing/2014/main" id="{33A6578D-9260-D14A-BC63-C922BB2255BD}"/>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alpha val="50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alpha val="50000"/>
                </a:schemeClr>
              </a:solidFill>
              <a:latin typeface="+mn-lt"/>
              <a:ea typeface="+mn-ea"/>
              <a:cs typeface="CiscoSans Thin"/>
            </a:endParaRPr>
          </a:p>
        </p:txBody>
      </p:sp>
      <p:sp>
        <p:nvSpPr>
          <p:cNvPr id="38" name="Rectangle 4">
            <a:extLst>
              <a:ext uri="{FF2B5EF4-FFF2-40B4-BE49-F238E27FC236}">
                <a16:creationId xmlns:a16="http://schemas.microsoft.com/office/drawing/2014/main" id="{F359E99A-33B7-DF43-9012-D3D8BD1D615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2">
                    <a:alpha val="50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id="{6F36CA32-58D5-9942-9A22-86FB598D07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18519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gue – Gree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 name="Freeform 3">
            <a:extLst>
              <a:ext uri="{FF2B5EF4-FFF2-40B4-BE49-F238E27FC236}">
                <a16:creationId xmlns:a16="http://schemas.microsoft.com/office/drawing/2014/main" id="{EF3BC540-CDFF-9B4D-A038-78E4DE5E4A86}"/>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tx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701965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 White">
    <p:bg>
      <p:bgPr>
        <a:solidFill>
          <a:schemeClr val="bg1"/>
        </a:solidFill>
        <a:effectLst/>
      </p:bgPr>
    </p:bg>
    <p:spTree>
      <p:nvGrpSpPr>
        <p:cNvPr id="1" name=""/>
        <p:cNvGrpSpPr/>
        <p:nvPr/>
      </p:nvGrpSpPr>
      <p:grpSpPr>
        <a:xfrm>
          <a:off x="0" y="0"/>
          <a:ext cx="0" cy="0"/>
          <a:chOff x="0" y="0"/>
          <a:chExt cx="0" cy="0"/>
        </a:xfrm>
      </p:grpSpPr>
      <p:pic>
        <p:nvPicPr>
          <p:cNvPr id="8" name="Picture 7" descr="A close up of graphics&#10;&#10;Description automatically generated">
            <a:extLst>
              <a:ext uri="{FF2B5EF4-FFF2-40B4-BE49-F238E27FC236}">
                <a16:creationId xmlns:a16="http://schemas.microsoft.com/office/drawing/2014/main" id="{4B8C6B6E-5440-0442-90FA-032E5B009E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4866"/>
          <a:stretch/>
        </p:blipFill>
        <p:spPr>
          <a:xfrm>
            <a:off x="7576269" y="646471"/>
            <a:ext cx="1567731" cy="1435100"/>
          </a:xfrm>
          <a:prstGeom prst="rect">
            <a:avLst/>
          </a:prstGeom>
        </p:spPr>
      </p:pic>
      <p:sp>
        <p:nvSpPr>
          <p:cNvPr id="5" name="Text Placeholder 9">
            <a:extLst>
              <a:ext uri="{FF2B5EF4-FFF2-40B4-BE49-F238E27FC236}">
                <a16:creationId xmlns:a16="http://schemas.microsoft.com/office/drawing/2014/main" id="{EB216A41-11DA-E64E-873B-7A02B7184523}"/>
              </a:ext>
            </a:extLst>
          </p:cNvPr>
          <p:cNvSpPr>
            <a:spLocks noGrp="1"/>
          </p:cNvSpPr>
          <p:nvPr>
            <p:ph type="body" sz="quarter" idx="11" hasCustomPrompt="1"/>
          </p:nvPr>
        </p:nvSpPr>
        <p:spPr>
          <a:xfrm>
            <a:off x="441679" y="3206637"/>
            <a:ext cx="7791858" cy="349356"/>
          </a:xfrm>
          <a:prstGeom prst="rect">
            <a:avLst/>
          </a:prstGeom>
        </p:spPr>
        <p:txBody>
          <a:bodyPr wrap="square" lIns="91420" tIns="45710" rIns="91420" bIns="45710" anchor="t" anchorCtr="0">
            <a:noAutofit/>
          </a:bodyPr>
          <a:lstStyle>
            <a:lvl1pPr marL="0" indent="0" algn="l" defTabSz="603575">
              <a:lnSpc>
                <a:spcPct val="100000"/>
              </a:lnSpc>
              <a:spcBef>
                <a:spcPts val="600"/>
              </a:spcBef>
              <a:buNone/>
              <a:defRPr sz="2200" b="0" i="0">
                <a:solidFill>
                  <a:schemeClr val="accent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6" name="Title 1">
            <a:extLst>
              <a:ext uri="{FF2B5EF4-FFF2-40B4-BE49-F238E27FC236}">
                <a16:creationId xmlns:a16="http://schemas.microsoft.com/office/drawing/2014/main" id="{2C42E86F-4C11-4247-9FA1-07497EBD4101}"/>
              </a:ext>
            </a:extLst>
          </p:cNvPr>
          <p:cNvSpPr>
            <a:spLocks noGrp="1"/>
          </p:cNvSpPr>
          <p:nvPr>
            <p:ph type="ctrTitle" hasCustomPrompt="1"/>
          </p:nvPr>
        </p:nvSpPr>
        <p:spPr>
          <a:xfrm>
            <a:off x="250027" y="1540552"/>
            <a:ext cx="8010144" cy="1635786"/>
          </a:xfrm>
          <a:prstGeom prst="rect">
            <a:avLst/>
          </a:prstGeom>
        </p:spPr>
        <p:txBody>
          <a:bodyPr anchor="b">
            <a:noAutofit/>
          </a:bodyPr>
          <a:lstStyle>
            <a:lvl1pPr marL="183600" indent="-399968" algn="l">
              <a:lnSpc>
                <a:spcPct val="90000"/>
              </a:lnSpc>
              <a:defRPr sz="4000" b="0" i="0" spc="0" baseline="0">
                <a:solidFill>
                  <a:schemeClr val="tx1"/>
                </a:solidFill>
                <a:latin typeface="+mj-lt"/>
                <a:cs typeface="CiscoSans Thin"/>
              </a:defRPr>
            </a:lvl1pPr>
          </a:lstStyle>
          <a:p>
            <a:r>
              <a:rPr lang="en-US"/>
              <a:t>Quote text goes here</a:t>
            </a:r>
          </a:p>
        </p:txBody>
      </p:sp>
    </p:spTree>
    <p:extLst>
      <p:ext uri="{BB962C8B-B14F-4D97-AF65-F5344CB8AC3E}">
        <p14:creationId xmlns:p14="http://schemas.microsoft.com/office/powerpoint/2010/main" val="1908556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762D00-C041-704D-AE62-5F2E147C86B8}"/>
              </a:ext>
            </a:extLst>
          </p:cNvPr>
          <p:cNvSpPr>
            <a:spLocks noGrp="1"/>
          </p:cNvSpPr>
          <p:nvPr>
            <p:ph type="body" sz="quarter" idx="11" hasCustomPrompt="1"/>
          </p:nvPr>
        </p:nvSpPr>
        <p:spPr>
          <a:xfrm>
            <a:off x="437766" y="1204180"/>
            <a:ext cx="8348472" cy="3324225"/>
          </a:xfrm>
          <a:prstGeom prst="rect">
            <a:avLst/>
          </a:prstGeom>
        </p:spPr>
        <p:txBody>
          <a:bodyPr/>
          <a:lstStyle>
            <a:lvl1pPr>
              <a:defRPr/>
            </a:lvl1pPr>
            <a:lvl2pPr>
              <a:defRPr/>
            </a:lvl2pPr>
            <a:lvl3pPr>
              <a:defRPr/>
            </a:lvl3pPr>
          </a:lstStyle>
          <a:p>
            <a:pPr lvl="0"/>
            <a:r>
              <a:rPr lang="en-US"/>
              <a:t>First level (use “Indent More” or “Indent Less” to format sub-bullets) </a:t>
            </a:r>
          </a:p>
          <a:p>
            <a:pPr lvl="1"/>
            <a:r>
              <a:rPr lang="en-US"/>
              <a:t>Second level</a:t>
            </a:r>
          </a:p>
          <a:p>
            <a:pPr lvl="2"/>
            <a:r>
              <a:rPr lang="en-US"/>
              <a:t>Third level</a:t>
            </a:r>
          </a:p>
          <a:p>
            <a:pPr lvl="3"/>
            <a:r>
              <a:rPr lang="en-US"/>
              <a:t>Fourth level</a:t>
            </a:r>
          </a:p>
          <a:p>
            <a:pPr lvl="4"/>
            <a:r>
              <a:rPr lang="en-US"/>
              <a:t>Fifth level</a:t>
            </a:r>
          </a:p>
        </p:txBody>
      </p:sp>
      <p:sp>
        <p:nvSpPr>
          <p:cNvPr id="4" name="Title Placeholder 5">
            <a:extLst>
              <a:ext uri="{FF2B5EF4-FFF2-40B4-BE49-F238E27FC236}">
                <a16:creationId xmlns:a16="http://schemas.microsoft.com/office/drawing/2014/main" id="{2C01079A-276A-1E48-AE66-25F0A3A834A3}"/>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3269456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with Graphic">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669C26F-DD26-8E4A-8278-6C449BB9516C}"/>
              </a:ext>
            </a:extLst>
          </p:cNvPr>
          <p:cNvSpPr>
            <a:spLocks noGrp="1"/>
          </p:cNvSpPr>
          <p:nvPr>
            <p:ph type="body" sz="quarter" idx="11" hasCustomPrompt="1"/>
          </p:nvPr>
        </p:nvSpPr>
        <p:spPr>
          <a:xfrm>
            <a:off x="437766" y="1204180"/>
            <a:ext cx="6309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A7C08659-229C-BD4C-B05F-D404CDE9C3F3}"/>
              </a:ext>
            </a:extLst>
          </p:cNvPr>
          <p:cNvGrpSpPr/>
          <p:nvPr userDrawn="1"/>
        </p:nvGrpSpPr>
        <p:grpSpPr>
          <a:xfrm>
            <a:off x="6767538" y="2638032"/>
            <a:ext cx="2376462" cy="1536581"/>
            <a:chOff x="6767538" y="2638032"/>
            <a:chExt cx="2376462" cy="1536581"/>
          </a:xfrm>
        </p:grpSpPr>
        <p:sp>
          <p:nvSpPr>
            <p:cNvPr id="8" name="Freeform 2">
              <a:extLst>
                <a:ext uri="{FF2B5EF4-FFF2-40B4-BE49-F238E27FC236}">
                  <a16:creationId xmlns:a16="http://schemas.microsoft.com/office/drawing/2014/main" id="{4910B3A8-9E20-484E-B975-980C5FC275DC}"/>
                </a:ext>
              </a:extLst>
            </p:cNvPr>
            <p:cNvSpPr/>
            <p:nvPr userDrawn="1"/>
          </p:nvSpPr>
          <p:spPr>
            <a:xfrm>
              <a:off x="8138293" y="2699871"/>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19" name="Oval 18">
              <a:extLst>
                <a:ext uri="{FF2B5EF4-FFF2-40B4-BE49-F238E27FC236}">
                  <a16:creationId xmlns:a16="http://schemas.microsoft.com/office/drawing/2014/main" id="{12042D90-1F8E-234B-AE7A-88FC4599C6F8}"/>
                </a:ext>
              </a:extLst>
            </p:cNvPr>
            <p:cNvSpPr>
              <a:spLocks noChangeAspect="1"/>
            </p:cNvSpPr>
            <p:nvPr userDrawn="1"/>
          </p:nvSpPr>
          <p:spPr>
            <a:xfrm>
              <a:off x="6767538" y="3103152"/>
              <a:ext cx="606340" cy="60634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0B2BE8-2880-4247-945B-7FBB437F0366}"/>
                </a:ext>
              </a:extLst>
            </p:cNvPr>
            <p:cNvSpPr>
              <a:spLocks noChangeAspect="1"/>
            </p:cNvSpPr>
            <p:nvPr userDrawn="1"/>
          </p:nvSpPr>
          <p:spPr>
            <a:xfrm>
              <a:off x="8098390" y="3260035"/>
              <a:ext cx="292575" cy="29257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6A607C05-72CA-8541-B06C-1BBBE74B30D2}"/>
                </a:ext>
              </a:extLst>
            </p:cNvPr>
            <p:cNvSpPr/>
            <p:nvPr/>
          </p:nvSpPr>
          <p:spPr>
            <a:xfrm>
              <a:off x="7433951" y="2856043"/>
              <a:ext cx="1106608" cy="1100559"/>
            </a:xfrm>
            <a:custGeom>
              <a:avLst/>
              <a:gdLst>
                <a:gd name="connsiteX0" fmla="*/ 416164 w 832328"/>
                <a:gd name="connsiteY0" fmla="*/ 827763 h 827779"/>
                <a:gd name="connsiteX1" fmla="*/ 413688 w 832328"/>
                <a:gd name="connsiteY1" fmla="*/ 826721 h 827779"/>
                <a:gd name="connsiteX2" fmla="*/ 1065 w 832328"/>
                <a:gd name="connsiteY2" fmla="*/ 416353 h 827779"/>
                <a:gd name="connsiteX3" fmla="*/ 1000 w 832328"/>
                <a:gd name="connsiteY3" fmla="*/ 411397 h 827779"/>
                <a:gd name="connsiteX4" fmla="*/ 1065 w 832328"/>
                <a:gd name="connsiteY4" fmla="*/ 411332 h 827779"/>
                <a:gd name="connsiteX5" fmla="*/ 413688 w 832328"/>
                <a:gd name="connsiteY5" fmla="*/ 1059 h 827779"/>
                <a:gd name="connsiteX6" fmla="*/ 418671 w 832328"/>
                <a:gd name="connsiteY6" fmla="*/ 995 h 827779"/>
                <a:gd name="connsiteX7" fmla="*/ 418736 w 832328"/>
                <a:gd name="connsiteY7" fmla="*/ 1059 h 827779"/>
                <a:gd name="connsiteX8" fmla="*/ 831264 w 832328"/>
                <a:gd name="connsiteY8" fmla="*/ 411332 h 827779"/>
                <a:gd name="connsiteX9" fmla="*/ 831328 w 832328"/>
                <a:gd name="connsiteY9" fmla="*/ 416289 h 827779"/>
                <a:gd name="connsiteX10" fmla="*/ 831264 w 832328"/>
                <a:gd name="connsiteY10" fmla="*/ 416353 h 827779"/>
                <a:gd name="connsiteX11" fmla="*/ 419117 w 832328"/>
                <a:gd name="connsiteY11" fmla="*/ 826721 h 827779"/>
                <a:gd name="connsiteX12" fmla="*/ 416164 w 832328"/>
                <a:gd name="connsiteY12" fmla="*/ 827763 h 827779"/>
                <a:gd name="connsiteX13" fmla="*/ 8685 w 832328"/>
                <a:gd name="connsiteY13" fmla="*/ 413701 h 827779"/>
                <a:gd name="connsiteX14" fmla="*/ 416164 w 832328"/>
                <a:gd name="connsiteY14" fmla="*/ 819143 h 827779"/>
                <a:gd name="connsiteX15" fmla="*/ 823739 w 832328"/>
                <a:gd name="connsiteY15" fmla="*/ 413701 h 827779"/>
                <a:gd name="connsiteX16" fmla="*/ 416164 w 832328"/>
                <a:gd name="connsiteY16" fmla="*/ 8543 h 8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2328" h="827779">
                  <a:moveTo>
                    <a:pt x="416164" y="827763"/>
                  </a:moveTo>
                  <a:cubicBezTo>
                    <a:pt x="415231" y="827766"/>
                    <a:pt x="414336" y="827389"/>
                    <a:pt x="413688" y="826721"/>
                  </a:cubicBezTo>
                  <a:lnTo>
                    <a:pt x="1065" y="416353"/>
                  </a:lnTo>
                  <a:cubicBezTo>
                    <a:pt x="-329" y="415002"/>
                    <a:pt x="-358" y="412783"/>
                    <a:pt x="1000" y="411397"/>
                  </a:cubicBezTo>
                  <a:cubicBezTo>
                    <a:pt x="1021" y="411375"/>
                    <a:pt x="1043" y="411354"/>
                    <a:pt x="1065" y="411332"/>
                  </a:cubicBezTo>
                  <a:lnTo>
                    <a:pt x="413688" y="1059"/>
                  </a:lnTo>
                  <a:cubicBezTo>
                    <a:pt x="415046" y="-327"/>
                    <a:pt x="417277" y="-356"/>
                    <a:pt x="418671" y="995"/>
                  </a:cubicBezTo>
                  <a:cubicBezTo>
                    <a:pt x="418693" y="1016"/>
                    <a:pt x="418715" y="1037"/>
                    <a:pt x="418736" y="1059"/>
                  </a:cubicBezTo>
                  <a:lnTo>
                    <a:pt x="831264" y="411332"/>
                  </a:lnTo>
                  <a:cubicBezTo>
                    <a:pt x="832658" y="412683"/>
                    <a:pt x="832687" y="414902"/>
                    <a:pt x="831328" y="416289"/>
                  </a:cubicBezTo>
                  <a:cubicBezTo>
                    <a:pt x="831307" y="416311"/>
                    <a:pt x="831286" y="416332"/>
                    <a:pt x="831264" y="416353"/>
                  </a:cubicBezTo>
                  <a:lnTo>
                    <a:pt x="419117" y="826721"/>
                  </a:lnTo>
                  <a:cubicBezTo>
                    <a:pt x="418335" y="827485"/>
                    <a:pt x="417255" y="827866"/>
                    <a:pt x="416164" y="827763"/>
                  </a:cubicBezTo>
                  <a:close/>
                  <a:moveTo>
                    <a:pt x="8685" y="413701"/>
                  </a:moveTo>
                  <a:lnTo>
                    <a:pt x="416164" y="819143"/>
                  </a:lnTo>
                  <a:lnTo>
                    <a:pt x="823739" y="413701"/>
                  </a:lnTo>
                  <a:lnTo>
                    <a:pt x="416164" y="8543"/>
                  </a:lnTo>
                  <a:close/>
                </a:path>
              </a:pathLst>
            </a:custGeom>
            <a:solidFill>
              <a:srgbClr val="69BD45"/>
            </a:solidFill>
            <a:ln w="9525" cap="flat">
              <a:noFill/>
              <a:prstDash val="solid"/>
              <a:miter/>
            </a:ln>
          </p:spPr>
          <p:txBody>
            <a:bodyPr rtlCol="0" anchor="ctr"/>
            <a:lstStyle/>
            <a:p>
              <a:endParaRPr lang="en-US">
                <a:latin typeface="CiscoSansTT Light"/>
              </a:endParaRPr>
            </a:p>
          </p:txBody>
        </p:sp>
        <p:sp>
          <p:nvSpPr>
            <p:cNvPr id="24" name="Freeform 23">
              <a:extLst>
                <a:ext uri="{FF2B5EF4-FFF2-40B4-BE49-F238E27FC236}">
                  <a16:creationId xmlns:a16="http://schemas.microsoft.com/office/drawing/2014/main" id="{BB88584A-B69D-6541-A1A6-3C179D3CD33A}"/>
                </a:ext>
              </a:extLst>
            </p:cNvPr>
            <p:cNvSpPr/>
            <p:nvPr/>
          </p:nvSpPr>
          <p:spPr>
            <a:xfrm>
              <a:off x="7964439" y="2638032"/>
              <a:ext cx="1179561" cy="1536581"/>
            </a:xfrm>
            <a:custGeom>
              <a:avLst/>
              <a:gdLst>
                <a:gd name="connsiteX0" fmla="*/ 775341 w 1179561"/>
                <a:gd name="connsiteY0" fmla="*/ 1323 h 1536581"/>
                <a:gd name="connsiteX1" fmla="*/ 775427 w 1179561"/>
                <a:gd name="connsiteY1" fmla="*/ 1408 h 1536581"/>
                <a:gd name="connsiteX2" fmla="*/ 1179561 w 1179561"/>
                <a:gd name="connsiteY2" fmla="*/ 403334 h 1536581"/>
                <a:gd name="connsiteX3" fmla="*/ 1179561 w 1179561"/>
                <a:gd name="connsiteY3" fmla="*/ 416347 h 1536581"/>
                <a:gd name="connsiteX4" fmla="*/ 772134 w 1179561"/>
                <a:gd name="connsiteY4" fmla="*/ 11483 h 1536581"/>
                <a:gd name="connsiteX5" fmla="*/ 10914 w 1179561"/>
                <a:gd name="connsiteY5" fmla="*/ 768293 h 1536581"/>
                <a:gd name="connsiteX6" fmla="*/ 772134 w 1179561"/>
                <a:gd name="connsiteY6" fmla="*/ 1525355 h 1536581"/>
                <a:gd name="connsiteX7" fmla="*/ 1179561 w 1179561"/>
                <a:gd name="connsiteY7" fmla="*/ 1120357 h 1536581"/>
                <a:gd name="connsiteX8" fmla="*/ 1179561 w 1179561"/>
                <a:gd name="connsiteY8" fmla="*/ 1133630 h 1536581"/>
                <a:gd name="connsiteX9" fmla="*/ 775427 w 1179561"/>
                <a:gd name="connsiteY9" fmla="*/ 1535556 h 1536581"/>
                <a:gd name="connsiteX10" fmla="*/ 772134 w 1179561"/>
                <a:gd name="connsiteY10" fmla="*/ 1536564 h 1536581"/>
                <a:gd name="connsiteX11" fmla="*/ 768716 w 1179561"/>
                <a:gd name="connsiteY11" fmla="*/ 1535179 h 1536581"/>
                <a:gd name="connsiteX12" fmla="*/ 1416 w 1179561"/>
                <a:gd name="connsiteY12" fmla="*/ 771819 h 1536581"/>
                <a:gd name="connsiteX13" fmla="*/ 1330 w 1179561"/>
                <a:gd name="connsiteY13" fmla="*/ 765230 h 1536581"/>
                <a:gd name="connsiteX14" fmla="*/ 1416 w 1179561"/>
                <a:gd name="connsiteY14" fmla="*/ 765145 h 1536581"/>
                <a:gd name="connsiteX15" fmla="*/ 768716 w 1179561"/>
                <a:gd name="connsiteY15" fmla="*/ 1408 h 1536581"/>
                <a:gd name="connsiteX16" fmla="*/ 775341 w 1179561"/>
                <a:gd name="connsiteY16" fmla="*/ 1323 h 153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61" h="1536581">
                  <a:moveTo>
                    <a:pt x="775341" y="1323"/>
                  </a:moveTo>
                  <a:cubicBezTo>
                    <a:pt x="775370" y="1351"/>
                    <a:pt x="775400" y="1379"/>
                    <a:pt x="775427" y="1408"/>
                  </a:cubicBezTo>
                  <a:lnTo>
                    <a:pt x="1179561" y="403334"/>
                  </a:lnTo>
                  <a:lnTo>
                    <a:pt x="1179561" y="416347"/>
                  </a:lnTo>
                  <a:lnTo>
                    <a:pt x="772134" y="11483"/>
                  </a:lnTo>
                  <a:lnTo>
                    <a:pt x="10914" y="768293"/>
                  </a:lnTo>
                  <a:lnTo>
                    <a:pt x="772134" y="1525355"/>
                  </a:lnTo>
                  <a:lnTo>
                    <a:pt x="1179561" y="1120357"/>
                  </a:lnTo>
                  <a:lnTo>
                    <a:pt x="1179561" y="1133630"/>
                  </a:lnTo>
                  <a:lnTo>
                    <a:pt x="775427" y="1535556"/>
                  </a:lnTo>
                  <a:cubicBezTo>
                    <a:pt x="774505" y="1536307"/>
                    <a:pt x="773323" y="1536669"/>
                    <a:pt x="772134" y="1536564"/>
                  </a:cubicBezTo>
                  <a:cubicBezTo>
                    <a:pt x="770858" y="1536559"/>
                    <a:pt x="769632" y="1536063"/>
                    <a:pt x="768716" y="1535179"/>
                  </a:cubicBezTo>
                  <a:lnTo>
                    <a:pt x="1416" y="771819"/>
                  </a:lnTo>
                  <a:cubicBezTo>
                    <a:pt x="-438" y="770023"/>
                    <a:pt x="-476" y="767073"/>
                    <a:pt x="1330" y="765230"/>
                  </a:cubicBezTo>
                  <a:cubicBezTo>
                    <a:pt x="1358" y="765201"/>
                    <a:pt x="1387" y="765173"/>
                    <a:pt x="1416" y="765145"/>
                  </a:cubicBezTo>
                  <a:lnTo>
                    <a:pt x="768716" y="1408"/>
                  </a:lnTo>
                  <a:cubicBezTo>
                    <a:pt x="770521" y="-435"/>
                    <a:pt x="773488" y="-473"/>
                    <a:pt x="775341" y="1323"/>
                  </a:cubicBezTo>
                  <a:close/>
                </a:path>
              </a:pathLst>
            </a:custGeom>
            <a:solidFill>
              <a:schemeClr val="accent3"/>
            </a:solidFill>
            <a:ln w="9525" cap="flat">
              <a:noFill/>
              <a:prstDash val="solid"/>
              <a:miter/>
            </a:ln>
          </p:spPr>
          <p:txBody>
            <a:bodyPr rtlCol="0" anchor="ctr"/>
            <a:lstStyle/>
            <a:p>
              <a:endParaRPr lang="en-US">
                <a:latin typeface="CiscoSansTT Light"/>
              </a:endParaRPr>
            </a:p>
          </p:txBody>
        </p:sp>
      </p:grpSp>
      <p:sp>
        <p:nvSpPr>
          <p:cNvPr id="10" name="Title Placeholder 5">
            <a:extLst>
              <a:ext uri="{FF2B5EF4-FFF2-40B4-BE49-F238E27FC236}">
                <a16:creationId xmlns:a16="http://schemas.microsoft.com/office/drawing/2014/main" id="{D6243209-3D98-1F4D-A52F-21C6722EE49B}"/>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3333824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1E9D091-2867-F84D-8A95-E2618466BD52}"/>
              </a:ext>
            </a:extLst>
          </p:cNvPr>
          <p:cNvSpPr>
            <a:spLocks noGrp="1"/>
          </p:cNvSpPr>
          <p:nvPr>
            <p:ph type="body" sz="quarter" idx="11" hasCustomPrompt="1"/>
          </p:nvPr>
        </p:nvSpPr>
        <p:spPr>
          <a:xfrm>
            <a:off x="437766" y="1204180"/>
            <a:ext cx="5776767"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B8334349-246B-8747-8834-B21ED22A0F6B}"/>
              </a:ext>
            </a:extLst>
          </p:cNvPr>
          <p:cNvGrpSpPr/>
          <p:nvPr userDrawn="1"/>
        </p:nvGrpSpPr>
        <p:grpSpPr>
          <a:xfrm>
            <a:off x="5994367" y="2003514"/>
            <a:ext cx="3149633" cy="3139986"/>
            <a:chOff x="5994367" y="2003514"/>
            <a:chExt cx="3149633" cy="3139986"/>
          </a:xfrm>
        </p:grpSpPr>
        <p:sp>
          <p:nvSpPr>
            <p:cNvPr id="8" name="Freeform 2">
              <a:extLst>
                <a:ext uri="{FF2B5EF4-FFF2-40B4-BE49-F238E27FC236}">
                  <a16:creationId xmlns:a16="http://schemas.microsoft.com/office/drawing/2014/main" id="{914B8707-A1DF-9644-8101-4B8306A4256F}"/>
                </a:ext>
              </a:extLst>
            </p:cNvPr>
            <p:cNvSpPr/>
            <p:nvPr userDrawn="1"/>
          </p:nvSpPr>
          <p:spPr>
            <a:xfrm>
              <a:off x="7820979" y="2217062"/>
              <a:ext cx="212769" cy="212201"/>
            </a:xfrm>
            <a:custGeom>
              <a:avLst/>
              <a:gdLst/>
              <a:ahLst/>
              <a:cxnLst/>
              <a:rect l="0" t="0" r="r" b="b"/>
              <a:pathLst>
                <a:path w="4494" h="4482">
                  <a:moveTo>
                    <a:pt x="2240" y="2179"/>
                  </a:moveTo>
                  <a:lnTo>
                    <a:pt x="2240" y="2179"/>
                  </a:lnTo>
                  <a:cubicBezTo>
                    <a:pt x="2303" y="2194"/>
                    <a:pt x="2341" y="2255"/>
                    <a:pt x="2329" y="2318"/>
                  </a:cubicBezTo>
                  <a:cubicBezTo>
                    <a:pt x="2326" y="2340"/>
                    <a:pt x="2220" y="2817"/>
                    <a:pt x="1778" y="3324"/>
                  </a:cubicBezTo>
                  <a:cubicBezTo>
                    <a:pt x="1486" y="3661"/>
                    <a:pt x="888" y="3934"/>
                    <a:pt x="865" y="3946"/>
                  </a:cubicBezTo>
                  <a:cubicBezTo>
                    <a:pt x="848" y="3954"/>
                    <a:pt x="833" y="3955"/>
                    <a:pt x="814" y="3955"/>
                  </a:cubicBezTo>
                  <a:cubicBezTo>
                    <a:pt x="770" y="3955"/>
                    <a:pt x="727" y="3931"/>
                    <a:pt x="710" y="3890"/>
                  </a:cubicBezTo>
                  <a:cubicBezTo>
                    <a:pt x="681" y="3829"/>
                    <a:pt x="710" y="3758"/>
                    <a:pt x="766" y="3734"/>
                  </a:cubicBezTo>
                  <a:cubicBezTo>
                    <a:pt x="773" y="3729"/>
                    <a:pt x="1343" y="3465"/>
                    <a:pt x="1601" y="3168"/>
                  </a:cubicBezTo>
                  <a:cubicBezTo>
                    <a:pt x="2003" y="2712"/>
                    <a:pt x="2097" y="2277"/>
                    <a:pt x="2097" y="2272"/>
                  </a:cubicBezTo>
                  <a:cubicBezTo>
                    <a:pt x="2112" y="2209"/>
                    <a:pt x="2174" y="2167"/>
                    <a:pt x="2240" y="2179"/>
                  </a:cubicBezTo>
                  <a:moveTo>
                    <a:pt x="2286" y="1610"/>
                  </a:moveTo>
                  <a:lnTo>
                    <a:pt x="2286" y="1610"/>
                  </a:lnTo>
                  <a:cubicBezTo>
                    <a:pt x="2369" y="1616"/>
                    <a:pt x="2451" y="1638"/>
                    <a:pt x="2528" y="1677"/>
                  </a:cubicBezTo>
                  <a:cubicBezTo>
                    <a:pt x="2843" y="1828"/>
                    <a:pt x="2959" y="2093"/>
                    <a:pt x="2860" y="2421"/>
                  </a:cubicBezTo>
                  <a:cubicBezTo>
                    <a:pt x="2806" y="2584"/>
                    <a:pt x="2666" y="3004"/>
                    <a:pt x="2451" y="3327"/>
                  </a:cubicBezTo>
                  <a:cubicBezTo>
                    <a:pt x="2085" y="3882"/>
                    <a:pt x="1427" y="4248"/>
                    <a:pt x="1398" y="4263"/>
                  </a:cubicBezTo>
                  <a:cubicBezTo>
                    <a:pt x="1381" y="4276"/>
                    <a:pt x="1360" y="4277"/>
                    <a:pt x="1342" y="4277"/>
                  </a:cubicBezTo>
                  <a:cubicBezTo>
                    <a:pt x="1301" y="4277"/>
                    <a:pt x="1258" y="4256"/>
                    <a:pt x="1236" y="4216"/>
                  </a:cubicBezTo>
                  <a:cubicBezTo>
                    <a:pt x="1205" y="4161"/>
                    <a:pt x="1226" y="4090"/>
                    <a:pt x="1282" y="4059"/>
                  </a:cubicBezTo>
                  <a:cubicBezTo>
                    <a:pt x="1290" y="4054"/>
                    <a:pt x="1923" y="3702"/>
                    <a:pt x="2257" y="3196"/>
                  </a:cubicBezTo>
                  <a:cubicBezTo>
                    <a:pt x="2455" y="2900"/>
                    <a:pt x="2586" y="2507"/>
                    <a:pt x="2635" y="2350"/>
                  </a:cubicBezTo>
                  <a:cubicBezTo>
                    <a:pt x="2703" y="2137"/>
                    <a:pt x="2635" y="1991"/>
                    <a:pt x="2426" y="1884"/>
                  </a:cubicBezTo>
                  <a:cubicBezTo>
                    <a:pt x="2327" y="1837"/>
                    <a:pt x="2216" y="1833"/>
                    <a:pt x="2114" y="1867"/>
                  </a:cubicBezTo>
                  <a:cubicBezTo>
                    <a:pt x="2008" y="1904"/>
                    <a:pt x="1923" y="1977"/>
                    <a:pt x="1875" y="2076"/>
                  </a:cubicBezTo>
                  <a:cubicBezTo>
                    <a:pt x="1846" y="2132"/>
                    <a:pt x="1814" y="2202"/>
                    <a:pt x="1781" y="2278"/>
                  </a:cubicBezTo>
                  <a:cubicBezTo>
                    <a:pt x="1683" y="2487"/>
                    <a:pt x="1568" y="2746"/>
                    <a:pt x="1405" y="2965"/>
                  </a:cubicBezTo>
                  <a:cubicBezTo>
                    <a:pt x="1309" y="3101"/>
                    <a:pt x="1122" y="3232"/>
                    <a:pt x="851" y="3359"/>
                  </a:cubicBezTo>
                  <a:cubicBezTo>
                    <a:pt x="655" y="3446"/>
                    <a:pt x="490" y="3500"/>
                    <a:pt x="488" y="3500"/>
                  </a:cubicBezTo>
                  <a:cubicBezTo>
                    <a:pt x="423" y="3522"/>
                    <a:pt x="357" y="3485"/>
                    <a:pt x="340" y="3424"/>
                  </a:cubicBezTo>
                  <a:cubicBezTo>
                    <a:pt x="318" y="3361"/>
                    <a:pt x="353" y="3295"/>
                    <a:pt x="413" y="3276"/>
                  </a:cubicBezTo>
                  <a:cubicBezTo>
                    <a:pt x="585" y="3225"/>
                    <a:pt x="1064" y="3038"/>
                    <a:pt x="1220" y="2824"/>
                  </a:cubicBezTo>
                  <a:cubicBezTo>
                    <a:pt x="1364" y="2628"/>
                    <a:pt x="1476" y="2380"/>
                    <a:pt x="1568" y="2178"/>
                  </a:cubicBezTo>
                  <a:cubicBezTo>
                    <a:pt x="1604" y="2105"/>
                    <a:pt x="1635" y="2030"/>
                    <a:pt x="1667" y="1969"/>
                  </a:cubicBezTo>
                  <a:cubicBezTo>
                    <a:pt x="1744" y="1814"/>
                    <a:pt x="1875" y="1696"/>
                    <a:pt x="2037" y="1644"/>
                  </a:cubicBezTo>
                  <a:cubicBezTo>
                    <a:pt x="2119" y="1616"/>
                    <a:pt x="2204" y="1605"/>
                    <a:pt x="2286" y="1610"/>
                  </a:cubicBezTo>
                  <a:moveTo>
                    <a:pt x="2215" y="1078"/>
                  </a:moveTo>
                  <a:lnTo>
                    <a:pt x="2215" y="1078"/>
                  </a:lnTo>
                  <a:cubicBezTo>
                    <a:pt x="2405" y="1071"/>
                    <a:pt x="2594" y="1111"/>
                    <a:pt x="2767" y="1196"/>
                  </a:cubicBezTo>
                  <a:cubicBezTo>
                    <a:pt x="3375" y="1497"/>
                    <a:pt x="3556" y="1996"/>
                    <a:pt x="3318" y="2718"/>
                  </a:cubicBezTo>
                  <a:cubicBezTo>
                    <a:pt x="3210" y="3061"/>
                    <a:pt x="3072" y="3357"/>
                    <a:pt x="2915" y="3594"/>
                  </a:cubicBezTo>
                  <a:cubicBezTo>
                    <a:pt x="2613" y="4048"/>
                    <a:pt x="2103" y="4440"/>
                    <a:pt x="2078" y="4457"/>
                  </a:cubicBezTo>
                  <a:cubicBezTo>
                    <a:pt x="2056" y="4472"/>
                    <a:pt x="2033" y="4481"/>
                    <a:pt x="2008" y="4481"/>
                  </a:cubicBezTo>
                  <a:cubicBezTo>
                    <a:pt x="1972" y="4481"/>
                    <a:pt x="1938" y="4465"/>
                    <a:pt x="1916" y="4433"/>
                  </a:cubicBezTo>
                  <a:cubicBezTo>
                    <a:pt x="1878" y="4384"/>
                    <a:pt x="1887" y="4309"/>
                    <a:pt x="1938" y="4270"/>
                  </a:cubicBezTo>
                  <a:cubicBezTo>
                    <a:pt x="1943" y="4267"/>
                    <a:pt x="2439" y="3881"/>
                    <a:pt x="2722" y="3464"/>
                  </a:cubicBezTo>
                  <a:cubicBezTo>
                    <a:pt x="2866" y="3243"/>
                    <a:pt x="2992" y="2969"/>
                    <a:pt x="3099" y="2648"/>
                  </a:cubicBezTo>
                  <a:cubicBezTo>
                    <a:pt x="3200" y="2329"/>
                    <a:pt x="3212" y="2074"/>
                    <a:pt x="3137" y="1872"/>
                  </a:cubicBezTo>
                  <a:cubicBezTo>
                    <a:pt x="3063" y="1682"/>
                    <a:pt x="2907" y="1532"/>
                    <a:pt x="2666" y="1407"/>
                  </a:cubicBezTo>
                  <a:cubicBezTo>
                    <a:pt x="2439" y="1298"/>
                    <a:pt x="2190" y="1285"/>
                    <a:pt x="1955" y="1366"/>
                  </a:cubicBezTo>
                  <a:cubicBezTo>
                    <a:pt x="1718" y="1449"/>
                    <a:pt x="1522" y="1616"/>
                    <a:pt x="1394" y="1847"/>
                  </a:cubicBezTo>
                  <a:cubicBezTo>
                    <a:pt x="1391" y="1855"/>
                    <a:pt x="1377" y="1894"/>
                    <a:pt x="1368" y="1926"/>
                  </a:cubicBezTo>
                  <a:cubicBezTo>
                    <a:pt x="1321" y="2049"/>
                    <a:pt x="1237" y="2286"/>
                    <a:pt x="1091" y="2520"/>
                  </a:cubicBezTo>
                  <a:cubicBezTo>
                    <a:pt x="1002" y="2667"/>
                    <a:pt x="826" y="2798"/>
                    <a:pt x="577" y="2912"/>
                  </a:cubicBezTo>
                  <a:cubicBezTo>
                    <a:pt x="393" y="2991"/>
                    <a:pt x="238" y="3029"/>
                    <a:pt x="231" y="3031"/>
                  </a:cubicBezTo>
                  <a:cubicBezTo>
                    <a:pt x="170" y="3046"/>
                    <a:pt x="105" y="3007"/>
                    <a:pt x="91" y="2944"/>
                  </a:cubicBezTo>
                  <a:cubicBezTo>
                    <a:pt x="74" y="2883"/>
                    <a:pt x="113" y="2815"/>
                    <a:pt x="176" y="2803"/>
                  </a:cubicBezTo>
                  <a:cubicBezTo>
                    <a:pt x="330" y="2764"/>
                    <a:pt x="758" y="2617"/>
                    <a:pt x="891" y="2395"/>
                  </a:cubicBezTo>
                  <a:cubicBezTo>
                    <a:pt x="1027" y="2181"/>
                    <a:pt x="1099" y="1972"/>
                    <a:pt x="1145" y="1843"/>
                  </a:cubicBezTo>
                  <a:cubicBezTo>
                    <a:pt x="1167" y="1792"/>
                    <a:pt x="1177" y="1756"/>
                    <a:pt x="1190" y="1731"/>
                  </a:cubicBezTo>
                  <a:cubicBezTo>
                    <a:pt x="1346" y="1454"/>
                    <a:pt x="1590" y="1247"/>
                    <a:pt x="1878" y="1143"/>
                  </a:cubicBezTo>
                  <a:cubicBezTo>
                    <a:pt x="1988" y="1104"/>
                    <a:pt x="2102" y="1083"/>
                    <a:pt x="2215" y="1078"/>
                  </a:cubicBezTo>
                  <a:moveTo>
                    <a:pt x="2173" y="537"/>
                  </a:moveTo>
                  <a:lnTo>
                    <a:pt x="2173" y="537"/>
                  </a:lnTo>
                  <a:cubicBezTo>
                    <a:pt x="2228" y="535"/>
                    <a:pt x="2283" y="536"/>
                    <a:pt x="2337" y="540"/>
                  </a:cubicBezTo>
                  <a:cubicBezTo>
                    <a:pt x="2568" y="551"/>
                    <a:pt x="2786" y="611"/>
                    <a:pt x="2994" y="712"/>
                  </a:cubicBezTo>
                  <a:cubicBezTo>
                    <a:pt x="3423" y="926"/>
                    <a:pt x="3718" y="1254"/>
                    <a:pt x="3848" y="1665"/>
                  </a:cubicBezTo>
                  <a:cubicBezTo>
                    <a:pt x="3913" y="1872"/>
                    <a:pt x="3940" y="2103"/>
                    <a:pt x="3918" y="2346"/>
                  </a:cubicBezTo>
                  <a:cubicBezTo>
                    <a:pt x="3896" y="2593"/>
                    <a:pt x="3829" y="2855"/>
                    <a:pt x="3720" y="3127"/>
                  </a:cubicBezTo>
                  <a:cubicBezTo>
                    <a:pt x="3448" y="3798"/>
                    <a:pt x="2994" y="4311"/>
                    <a:pt x="2977" y="4333"/>
                  </a:cubicBezTo>
                  <a:cubicBezTo>
                    <a:pt x="2952" y="4359"/>
                    <a:pt x="2921" y="4374"/>
                    <a:pt x="2889" y="4374"/>
                  </a:cubicBezTo>
                  <a:cubicBezTo>
                    <a:pt x="2861" y="4374"/>
                    <a:pt x="2832" y="4365"/>
                    <a:pt x="2812" y="4343"/>
                  </a:cubicBezTo>
                  <a:cubicBezTo>
                    <a:pt x="2762" y="4301"/>
                    <a:pt x="2759" y="4226"/>
                    <a:pt x="2800" y="4177"/>
                  </a:cubicBezTo>
                  <a:cubicBezTo>
                    <a:pt x="2807" y="4170"/>
                    <a:pt x="3247" y="3667"/>
                    <a:pt x="3503" y="3035"/>
                  </a:cubicBezTo>
                  <a:cubicBezTo>
                    <a:pt x="3604" y="2787"/>
                    <a:pt x="3664" y="2552"/>
                    <a:pt x="3686" y="2326"/>
                  </a:cubicBezTo>
                  <a:cubicBezTo>
                    <a:pt x="3703" y="2112"/>
                    <a:pt x="3681" y="1916"/>
                    <a:pt x="3623" y="1736"/>
                  </a:cubicBezTo>
                  <a:cubicBezTo>
                    <a:pt x="3570" y="1560"/>
                    <a:pt x="3479" y="1405"/>
                    <a:pt x="3356" y="1269"/>
                  </a:cubicBezTo>
                  <a:cubicBezTo>
                    <a:pt x="3232" y="1135"/>
                    <a:pt x="3076" y="1017"/>
                    <a:pt x="2892" y="926"/>
                  </a:cubicBezTo>
                  <a:cubicBezTo>
                    <a:pt x="2537" y="748"/>
                    <a:pt x="2136" y="724"/>
                    <a:pt x="1765" y="851"/>
                  </a:cubicBezTo>
                  <a:cubicBezTo>
                    <a:pt x="1389" y="980"/>
                    <a:pt x="1087" y="1244"/>
                    <a:pt x="915" y="1602"/>
                  </a:cubicBezTo>
                  <a:cubicBezTo>
                    <a:pt x="877" y="1679"/>
                    <a:pt x="852" y="1762"/>
                    <a:pt x="828" y="1855"/>
                  </a:cubicBezTo>
                  <a:cubicBezTo>
                    <a:pt x="814" y="1901"/>
                    <a:pt x="799" y="1947"/>
                    <a:pt x="785" y="1996"/>
                  </a:cubicBezTo>
                  <a:cubicBezTo>
                    <a:pt x="659" y="2372"/>
                    <a:pt x="165" y="2491"/>
                    <a:pt x="143" y="2499"/>
                  </a:cubicBezTo>
                  <a:cubicBezTo>
                    <a:pt x="80" y="2513"/>
                    <a:pt x="17" y="2474"/>
                    <a:pt x="3" y="2411"/>
                  </a:cubicBezTo>
                  <a:cubicBezTo>
                    <a:pt x="1" y="2403"/>
                    <a:pt x="0" y="2396"/>
                    <a:pt x="0" y="2389"/>
                  </a:cubicBezTo>
                  <a:lnTo>
                    <a:pt x="0" y="2376"/>
                  </a:lnTo>
                  <a:cubicBezTo>
                    <a:pt x="3" y="2324"/>
                    <a:pt x="38" y="2279"/>
                    <a:pt x="90" y="2268"/>
                  </a:cubicBezTo>
                  <a:cubicBezTo>
                    <a:pt x="90" y="2268"/>
                    <a:pt x="191" y="2244"/>
                    <a:pt x="305" y="2183"/>
                  </a:cubicBezTo>
                  <a:cubicBezTo>
                    <a:pt x="398" y="2134"/>
                    <a:pt x="519" y="2047"/>
                    <a:pt x="560" y="1917"/>
                  </a:cubicBezTo>
                  <a:cubicBezTo>
                    <a:pt x="575" y="1879"/>
                    <a:pt x="589" y="1835"/>
                    <a:pt x="604" y="1789"/>
                  </a:cubicBezTo>
                  <a:cubicBezTo>
                    <a:pt x="627" y="1692"/>
                    <a:pt x="655" y="1595"/>
                    <a:pt x="705" y="1497"/>
                  </a:cubicBezTo>
                  <a:cubicBezTo>
                    <a:pt x="807" y="1291"/>
                    <a:pt x="947" y="1106"/>
                    <a:pt x="1120" y="953"/>
                  </a:cubicBezTo>
                  <a:cubicBezTo>
                    <a:pt x="1287" y="810"/>
                    <a:pt x="1478" y="700"/>
                    <a:pt x="1688" y="630"/>
                  </a:cubicBezTo>
                  <a:cubicBezTo>
                    <a:pt x="1845" y="573"/>
                    <a:pt x="2009" y="542"/>
                    <a:pt x="2173" y="537"/>
                  </a:cubicBezTo>
                  <a:moveTo>
                    <a:pt x="2158" y="3"/>
                  </a:moveTo>
                  <a:lnTo>
                    <a:pt x="2158" y="3"/>
                  </a:lnTo>
                  <a:cubicBezTo>
                    <a:pt x="2230" y="0"/>
                    <a:pt x="2302" y="1"/>
                    <a:pt x="2374" y="6"/>
                  </a:cubicBezTo>
                  <a:cubicBezTo>
                    <a:pt x="2673" y="25"/>
                    <a:pt x="2961" y="103"/>
                    <a:pt x="3232" y="237"/>
                  </a:cubicBezTo>
                  <a:cubicBezTo>
                    <a:pt x="3502" y="371"/>
                    <a:pt x="3741" y="555"/>
                    <a:pt x="3935" y="782"/>
                  </a:cubicBezTo>
                  <a:cubicBezTo>
                    <a:pt x="4126" y="1000"/>
                    <a:pt x="4269" y="1251"/>
                    <a:pt x="4361" y="1530"/>
                  </a:cubicBezTo>
                  <a:cubicBezTo>
                    <a:pt x="4455" y="1807"/>
                    <a:pt x="4493" y="2095"/>
                    <a:pt x="4477" y="2384"/>
                  </a:cubicBezTo>
                  <a:cubicBezTo>
                    <a:pt x="4460" y="2682"/>
                    <a:pt x="4382" y="2976"/>
                    <a:pt x="4250" y="3246"/>
                  </a:cubicBezTo>
                  <a:cubicBezTo>
                    <a:pt x="4230" y="3288"/>
                    <a:pt x="4189" y="3312"/>
                    <a:pt x="4143" y="3312"/>
                  </a:cubicBezTo>
                  <a:cubicBezTo>
                    <a:pt x="4126" y="3312"/>
                    <a:pt x="4107" y="3310"/>
                    <a:pt x="4095" y="3302"/>
                  </a:cubicBezTo>
                  <a:cubicBezTo>
                    <a:pt x="4034" y="3271"/>
                    <a:pt x="4010" y="3202"/>
                    <a:pt x="4041" y="3144"/>
                  </a:cubicBezTo>
                  <a:cubicBezTo>
                    <a:pt x="4160" y="2899"/>
                    <a:pt x="4228" y="2641"/>
                    <a:pt x="4244" y="2369"/>
                  </a:cubicBezTo>
                  <a:cubicBezTo>
                    <a:pt x="4259" y="2111"/>
                    <a:pt x="4223" y="1854"/>
                    <a:pt x="4138" y="1606"/>
                  </a:cubicBezTo>
                  <a:cubicBezTo>
                    <a:pt x="4056" y="1357"/>
                    <a:pt x="3928" y="1132"/>
                    <a:pt x="3759" y="937"/>
                  </a:cubicBezTo>
                  <a:cubicBezTo>
                    <a:pt x="3585" y="732"/>
                    <a:pt x="3372" y="565"/>
                    <a:pt x="3130" y="446"/>
                  </a:cubicBezTo>
                  <a:cubicBezTo>
                    <a:pt x="2888" y="324"/>
                    <a:pt x="2627" y="259"/>
                    <a:pt x="2361" y="239"/>
                  </a:cubicBezTo>
                  <a:cubicBezTo>
                    <a:pt x="2103" y="227"/>
                    <a:pt x="1846" y="260"/>
                    <a:pt x="1600" y="346"/>
                  </a:cubicBezTo>
                  <a:cubicBezTo>
                    <a:pt x="1353" y="431"/>
                    <a:pt x="1129" y="558"/>
                    <a:pt x="932" y="728"/>
                  </a:cubicBezTo>
                  <a:cubicBezTo>
                    <a:pt x="732" y="905"/>
                    <a:pt x="567" y="1117"/>
                    <a:pt x="447" y="1363"/>
                  </a:cubicBezTo>
                  <a:cubicBezTo>
                    <a:pt x="381" y="1496"/>
                    <a:pt x="330" y="1637"/>
                    <a:pt x="296" y="1783"/>
                  </a:cubicBezTo>
                  <a:cubicBezTo>
                    <a:pt x="282" y="1847"/>
                    <a:pt x="219" y="1886"/>
                    <a:pt x="154" y="1871"/>
                  </a:cubicBezTo>
                  <a:cubicBezTo>
                    <a:pt x="91" y="1856"/>
                    <a:pt x="53" y="1793"/>
                    <a:pt x="66" y="1729"/>
                  </a:cubicBezTo>
                  <a:cubicBezTo>
                    <a:pt x="105" y="1566"/>
                    <a:pt x="161" y="1406"/>
                    <a:pt x="236" y="1258"/>
                  </a:cubicBezTo>
                  <a:cubicBezTo>
                    <a:pt x="369" y="985"/>
                    <a:pt x="553" y="744"/>
                    <a:pt x="780" y="551"/>
                  </a:cubicBezTo>
                  <a:cubicBezTo>
                    <a:pt x="1000" y="360"/>
                    <a:pt x="1250" y="215"/>
                    <a:pt x="1527" y="122"/>
                  </a:cubicBezTo>
                  <a:cubicBezTo>
                    <a:pt x="1732" y="51"/>
                    <a:pt x="1943" y="11"/>
                    <a:pt x="2158" y="3"/>
                  </a:cubicBezTo>
                </a:path>
              </a:pathLst>
            </a:custGeom>
            <a:solidFill>
              <a:schemeClr val="accent2"/>
            </a:solidFill>
            <a:ln>
              <a:noFill/>
            </a:ln>
          </p:spPr>
        </p:sp>
        <p:sp>
          <p:nvSpPr>
            <p:cNvPr id="24" name="Graphic 15">
              <a:extLst>
                <a:ext uri="{FF2B5EF4-FFF2-40B4-BE49-F238E27FC236}">
                  <a16:creationId xmlns:a16="http://schemas.microsoft.com/office/drawing/2014/main" id="{61B2E654-3726-7541-8BF3-7A6A41A2515F}"/>
                </a:ext>
              </a:extLst>
            </p:cNvPr>
            <p:cNvSpPr>
              <a:spLocks noChangeAspect="1"/>
            </p:cNvSpPr>
            <p:nvPr userDrawn="1"/>
          </p:nvSpPr>
          <p:spPr>
            <a:xfrm>
              <a:off x="5994367" y="2282468"/>
              <a:ext cx="2549557" cy="2532420"/>
            </a:xfrm>
            <a:custGeom>
              <a:avLst/>
              <a:gdLst>
                <a:gd name="connsiteX0" fmla="*/ 1898713 w 1898712"/>
                <a:gd name="connsiteY0" fmla="*/ 1885950 h 1885950"/>
                <a:gd name="connsiteX1" fmla="*/ 1898713 w 1898712"/>
                <a:gd name="connsiteY1" fmla="*/ 0 h 1885950"/>
                <a:gd name="connsiteX2" fmla="*/ 0 w 1898712"/>
                <a:gd name="connsiteY2" fmla="*/ 1885950 h 1885950"/>
                <a:gd name="connsiteX3" fmla="*/ 1898713 w 1898712"/>
                <a:gd name="connsiteY3" fmla="*/ 1885950 h 1885950"/>
              </a:gdLst>
              <a:ahLst/>
              <a:cxnLst>
                <a:cxn ang="0">
                  <a:pos x="connsiteX0" y="connsiteY0"/>
                </a:cxn>
                <a:cxn ang="0">
                  <a:pos x="connsiteX1" y="connsiteY1"/>
                </a:cxn>
                <a:cxn ang="0">
                  <a:pos x="connsiteX2" y="connsiteY2"/>
                </a:cxn>
                <a:cxn ang="0">
                  <a:pos x="connsiteX3" y="connsiteY3"/>
                </a:cxn>
              </a:cxnLst>
              <a:rect l="l" t="t" r="r" b="b"/>
              <a:pathLst>
                <a:path w="1898712" h="1885950">
                  <a:moveTo>
                    <a:pt x="1898713" y="1885950"/>
                  </a:moveTo>
                  <a:lnTo>
                    <a:pt x="1898713" y="0"/>
                  </a:lnTo>
                  <a:lnTo>
                    <a:pt x="0" y="1885950"/>
                  </a:lnTo>
                  <a:lnTo>
                    <a:pt x="1898713" y="1885950"/>
                  </a:lnTo>
                  <a:close/>
                </a:path>
              </a:pathLst>
            </a:custGeom>
            <a:noFill/>
            <a:ln w="18956" cap="flat">
              <a:solidFill>
                <a:srgbClr val="6EBE4A"/>
              </a:solidFill>
              <a:prstDash val="solid"/>
              <a:round/>
            </a:ln>
          </p:spPr>
          <p:txBody>
            <a:bodyPr rtlCol="0" anchor="ctr"/>
            <a:lstStyle/>
            <a:p>
              <a:endParaRPr lang="en-US">
                <a:latin typeface="CiscoSansTT Light"/>
              </a:endParaRPr>
            </a:p>
          </p:txBody>
        </p:sp>
        <p:pic>
          <p:nvPicPr>
            <p:cNvPr id="25" name="Picture 24">
              <a:extLst>
                <a:ext uri="{FF2B5EF4-FFF2-40B4-BE49-F238E27FC236}">
                  <a16:creationId xmlns:a16="http://schemas.microsoft.com/office/drawing/2014/main" id="{8FF7D66D-FD86-A149-A8F5-117A6B95054D}"/>
                </a:ext>
              </a:extLst>
            </p:cNvPr>
            <p:cNvPicPr>
              <a:picLocks noChangeAspect="1"/>
            </p:cNvPicPr>
            <p:nvPr userDrawn="1"/>
          </p:nvPicPr>
          <p:blipFill rotWithShape="1">
            <a:blip r:embed="rId2" cstate="print">
              <a:alphaModFix amt="57000"/>
              <a:extLst>
                <a:ext uri="{28A0092B-C50C-407E-A947-70E740481C1C}">
                  <a14:useLocalDpi xmlns:a14="http://schemas.microsoft.com/office/drawing/2010/main"/>
                </a:ext>
              </a:extLst>
            </a:blip>
            <a:srcRect/>
            <a:stretch/>
          </p:blipFill>
          <p:spPr>
            <a:xfrm flipH="1">
              <a:off x="6295635" y="2576064"/>
              <a:ext cx="1878266" cy="1876597"/>
            </a:xfrm>
            <a:prstGeom prst="ellipse">
              <a:avLst/>
            </a:prstGeom>
            <a:ln>
              <a:noFill/>
            </a:ln>
            <a:effectLst>
              <a:softEdge rad="0"/>
            </a:effectLst>
          </p:spPr>
        </p:pic>
        <p:pic>
          <p:nvPicPr>
            <p:cNvPr id="26" name="Picture 25">
              <a:extLst>
                <a:ext uri="{FF2B5EF4-FFF2-40B4-BE49-F238E27FC236}">
                  <a16:creationId xmlns:a16="http://schemas.microsoft.com/office/drawing/2014/main" id="{6EFFB74B-6D0F-2B4F-9D09-C30F4CF0324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684101" y="2003514"/>
              <a:ext cx="2459899" cy="3139986"/>
            </a:xfrm>
            <a:prstGeom prst="rect">
              <a:avLst/>
            </a:prstGeom>
          </p:spPr>
        </p:pic>
      </p:grpSp>
      <p:sp>
        <p:nvSpPr>
          <p:cNvPr id="10" name="Title Placeholder 5">
            <a:extLst>
              <a:ext uri="{FF2B5EF4-FFF2-40B4-BE49-F238E27FC236}">
                <a16:creationId xmlns:a16="http://schemas.microsoft.com/office/drawing/2014/main" id="{B2158313-335F-E74A-9D64-0434E24E180A}"/>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611698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with Image – Customizabl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EBDCC7-8ACA-DA4A-AA3E-D9FC70FCEB08}"/>
              </a:ext>
            </a:extLst>
          </p:cNvPr>
          <p:cNvSpPr>
            <a:spLocks noGrp="1"/>
          </p:cNvSpPr>
          <p:nvPr>
            <p:ph type="pic" sz="quarter" idx="10"/>
          </p:nvPr>
        </p:nvSpPr>
        <p:spPr>
          <a:xfrm>
            <a:off x="5454838" y="1204180"/>
            <a:ext cx="3328416" cy="3328416"/>
          </a:xfrm>
          <a:prstGeom prst="rect">
            <a:avLst/>
          </a:prstGeom>
          <a:noFill/>
        </p:spPr>
        <p:txBody>
          <a:bodyPr vert="horz" lIns="91424" tIns="45712" rIns="91424" bIns="45712" anchor="ctr"/>
          <a:lstStyle>
            <a:lvl1pPr marL="0" indent="0" algn="ctr">
              <a:buNone/>
              <a:defRPr sz="1500" baseline="0">
                <a:solidFill>
                  <a:schemeClr val="bg1">
                    <a:lumMod val="75000"/>
                    <a:alpha val="50000"/>
                  </a:schemeClr>
                </a:solidFill>
                <a:latin typeface="+mj-lt"/>
                <a:cs typeface="CiscoSans ExtraLight"/>
              </a:defRPr>
            </a:lvl1pPr>
          </a:lstStyle>
          <a:p>
            <a:pPr lvl="0"/>
            <a:r>
              <a:rPr lang="en-US" noProof="0"/>
              <a:t>Click icon to add picture</a:t>
            </a:r>
          </a:p>
        </p:txBody>
      </p:sp>
      <p:sp>
        <p:nvSpPr>
          <p:cNvPr id="5" name="Text Placeholder 2">
            <a:extLst>
              <a:ext uri="{FF2B5EF4-FFF2-40B4-BE49-F238E27FC236}">
                <a16:creationId xmlns:a16="http://schemas.microsoft.com/office/drawing/2014/main" id="{EFEBEA73-D3C7-B247-9EC2-7F44EC0A3E9F}"/>
              </a:ext>
            </a:extLst>
          </p:cNvPr>
          <p:cNvSpPr>
            <a:spLocks noGrp="1"/>
          </p:cNvSpPr>
          <p:nvPr>
            <p:ph type="body" sz="quarter" idx="11" hasCustomPrompt="1"/>
          </p:nvPr>
        </p:nvSpPr>
        <p:spPr>
          <a:xfrm>
            <a:off x="437766" y="1204180"/>
            <a:ext cx="4846320" cy="3324225"/>
          </a:xfrm>
          <a:prstGeom prst="rect">
            <a:avLst/>
          </a:prstGeom>
        </p:spPr>
        <p:txBody>
          <a:bodyPr/>
          <a:lstStyle>
            <a:lvl1pPr>
              <a:defRPr/>
            </a:lvl1pPr>
          </a:lstStyle>
          <a:p>
            <a:pPr lvl="0"/>
            <a:r>
              <a:rPr lang="en-US"/>
              <a:t>First level (use “Indent More” to format)</a:t>
            </a:r>
          </a:p>
          <a:p>
            <a:pPr lvl="1"/>
            <a:r>
              <a:rPr lang="en-US"/>
              <a:t>Second level</a:t>
            </a:r>
          </a:p>
          <a:p>
            <a:pPr lvl="2"/>
            <a:r>
              <a:rPr lang="en-US"/>
              <a:t>Third level</a:t>
            </a:r>
          </a:p>
          <a:p>
            <a:pPr lvl="3"/>
            <a:r>
              <a:rPr lang="en-US"/>
              <a:t>Fourth level</a:t>
            </a:r>
          </a:p>
          <a:p>
            <a:pPr lvl="4"/>
            <a:r>
              <a:rPr lang="en-US"/>
              <a:t>Fifth level</a:t>
            </a:r>
          </a:p>
        </p:txBody>
      </p:sp>
      <p:sp>
        <p:nvSpPr>
          <p:cNvPr id="7" name="Title Placeholder 5">
            <a:extLst>
              <a:ext uri="{FF2B5EF4-FFF2-40B4-BE49-F238E27FC236}">
                <a16:creationId xmlns:a16="http://schemas.microsoft.com/office/drawing/2014/main" id="{11FD77CC-8BF8-D648-ACE7-95F336E44916}"/>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1509637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 Bulle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667ECF8-36E4-1543-8AE4-B4CA62CB48F2}"/>
              </a:ext>
            </a:extLst>
          </p:cNvPr>
          <p:cNvSpPr>
            <a:spLocks noGrp="1"/>
          </p:cNvSpPr>
          <p:nvPr>
            <p:ph type="body" sz="quarter" idx="12" hasCustomPrompt="1"/>
          </p:nvPr>
        </p:nvSpPr>
        <p:spPr>
          <a:xfrm>
            <a:off x="437766"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5E604A25-F4D0-BF42-BB68-74C618E65034}"/>
              </a:ext>
            </a:extLst>
          </p:cNvPr>
          <p:cNvSpPr>
            <a:spLocks noGrp="1"/>
          </p:cNvSpPr>
          <p:nvPr>
            <p:ph type="body" sz="quarter" idx="13" hasCustomPrompt="1"/>
          </p:nvPr>
        </p:nvSpPr>
        <p:spPr>
          <a:xfrm>
            <a:off x="4759894" y="1204180"/>
            <a:ext cx="4023360" cy="3324225"/>
          </a:xfrm>
          <a:prstGeom prst="rect">
            <a:avLst/>
          </a:prstGeom>
        </p:spPr>
        <p:txBody>
          <a:bodyPr/>
          <a:lstStyle>
            <a:lvl1pPr>
              <a:defRPr/>
            </a:lvl1pPr>
          </a:lstStyle>
          <a:p>
            <a:pPr lvl="0"/>
            <a:r>
              <a:rPr lang="en-US"/>
              <a:t>First level (use “Indent More” to format sub-bullets)</a:t>
            </a:r>
          </a:p>
          <a:p>
            <a:pPr lvl="1"/>
            <a:r>
              <a:rPr lang="en-US"/>
              <a:t>Second level</a:t>
            </a:r>
          </a:p>
          <a:p>
            <a:pPr lvl="2"/>
            <a:r>
              <a:rPr lang="en-US"/>
              <a:t>Third level</a:t>
            </a:r>
          </a:p>
          <a:p>
            <a:pPr lvl="3"/>
            <a:r>
              <a:rPr lang="en-US"/>
              <a:t>Fourth level</a:t>
            </a:r>
          </a:p>
          <a:p>
            <a:pPr lvl="4"/>
            <a:r>
              <a:rPr lang="en-US"/>
              <a:t>Fifth level</a:t>
            </a:r>
          </a:p>
        </p:txBody>
      </p:sp>
      <p:sp>
        <p:nvSpPr>
          <p:cNvPr id="7" name="Title Placeholder 5">
            <a:extLst>
              <a:ext uri="{FF2B5EF4-FFF2-40B4-BE49-F238E27FC236}">
                <a16:creationId xmlns:a16="http://schemas.microsoft.com/office/drawing/2014/main" id="{04437328-15DE-0B49-8459-8184710CB33D}"/>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3943865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6C652280-ACBE-2B46-830C-6CC6807C5479}"/>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2254139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372B4-87A1-974E-A6F5-2BB1FD0EADC5}"/>
              </a:ext>
            </a:extLst>
          </p:cNvPr>
          <p:cNvSpPr>
            <a:spLocks noGrp="1"/>
          </p:cNvSpPr>
          <p:nvPr>
            <p:ph type="body" sz="quarter" idx="10" hasCustomPrompt="1"/>
          </p:nvPr>
        </p:nvSpPr>
        <p:spPr>
          <a:xfrm>
            <a:off x="438150" y="973134"/>
            <a:ext cx="8345488" cy="584200"/>
          </a:xfrm>
        </p:spPr>
        <p:txBody>
          <a:bodyPr/>
          <a:lstStyle>
            <a:lvl1pPr marL="7937" indent="0">
              <a:buNone/>
              <a:defRPr sz="2000">
                <a:solidFill>
                  <a:schemeClr val="accent1"/>
                </a:solidFill>
              </a:defRPr>
            </a:lvl1pPr>
            <a:lvl2pPr marL="12700" indent="0">
              <a:buNone/>
              <a:tabLst/>
              <a:defRPr sz="1800">
                <a:solidFill>
                  <a:schemeClr val="accent2"/>
                </a:solidFill>
              </a:defRPr>
            </a:lvl2pPr>
            <a:lvl3pPr marL="12700" indent="0">
              <a:buNone/>
              <a:tabLst/>
              <a:defRPr sz="1800">
                <a:solidFill>
                  <a:schemeClr val="accent2"/>
                </a:solidFill>
              </a:defRPr>
            </a:lvl3pPr>
            <a:lvl4pPr marL="12700" indent="0">
              <a:buNone/>
              <a:tabLst/>
              <a:defRPr sz="1800">
                <a:solidFill>
                  <a:schemeClr val="accent2"/>
                </a:solidFill>
              </a:defRPr>
            </a:lvl4pPr>
            <a:lvl5pPr marL="12700" indent="0">
              <a:buNone/>
              <a:tabLst/>
              <a:defRPr sz="1800">
                <a:solidFill>
                  <a:schemeClr val="accent2"/>
                </a:solidFill>
              </a:defRPr>
            </a:lvl5pPr>
          </a:lstStyle>
          <a:p>
            <a:pPr lvl="0"/>
            <a:r>
              <a:rPr lang="en-US"/>
              <a:t>Subtitle Goes Here (20pt)</a:t>
            </a:r>
          </a:p>
        </p:txBody>
      </p:sp>
      <p:sp>
        <p:nvSpPr>
          <p:cNvPr id="4" name="Title Placeholder 5">
            <a:extLst>
              <a:ext uri="{FF2B5EF4-FFF2-40B4-BE49-F238E27FC236}">
                <a16:creationId xmlns:a16="http://schemas.microsoft.com/office/drawing/2014/main" id="{6FBE4380-8968-7E4F-AB04-1E7E6B1B75F2}"/>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159852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416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Slide without Foo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9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gue –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071287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alf Page Photo With Green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noFill/>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31029" y="3054518"/>
            <a:ext cx="8364236" cy="564257"/>
          </a:xfrm>
          <a:prstGeom prst="rect">
            <a:avLst/>
          </a:prstGeom>
        </p:spPr>
        <p:txBody>
          <a:bodyPr vert="horz" wrap="square">
            <a:noAutofit/>
          </a:bodyPr>
          <a:lstStyle>
            <a:lvl1pPr marL="0" indent="0">
              <a:buNone/>
              <a:defRPr sz="3200" baseline="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53619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nchor="ctr"/>
          <a:lstStyle>
            <a:lvl1pPr marL="0" indent="0" algn="ctr">
              <a:buNone/>
              <a:defRPr sz="2200" baseline="0">
                <a:solidFill>
                  <a:schemeClr val="bg1">
                    <a:lumMod val="75000"/>
                  </a:schemeClr>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992799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195136"/>
            <a:ext cx="8115300" cy="2834640"/>
          </a:xfrm>
          <a:prstGeom prst="rect">
            <a:avLst/>
          </a:prstGeom>
        </p:spPr>
        <p:txBody>
          <a:bodyPr lIns="91420" tIns="45710" rIns="91420" bIns="45710" anchor="ctr">
            <a:noAutofit/>
          </a:bodyPr>
          <a:lstStyle>
            <a:lvl1pPr marL="0" indent="0" algn="ctr">
              <a:buNone/>
              <a:defRPr sz="2000" baseline="0">
                <a:solidFill>
                  <a:schemeClr val="bg1">
                    <a:lumMod val="75000"/>
                  </a:schemeClr>
                </a:solidFill>
                <a:latin typeface="+mn-lt"/>
              </a:defRPr>
            </a:lvl1pPr>
          </a:lstStyle>
          <a:p>
            <a:pPr lvl="0"/>
            <a:r>
              <a:rPr lang="en-US" noProof="0"/>
              <a:t>Click icon to add table</a:t>
            </a:r>
            <a:endParaRPr lang="en-GB" noProof="0"/>
          </a:p>
        </p:txBody>
      </p:sp>
      <p:sp>
        <p:nvSpPr>
          <p:cNvPr id="7" name="Text Placeholder 9">
            <a:extLst>
              <a:ext uri="{FF2B5EF4-FFF2-40B4-BE49-F238E27FC236}">
                <a16:creationId xmlns:a16="http://schemas.microsoft.com/office/drawing/2014/main" id="{192D2533-5FB4-AD42-B121-FD71B68AF10D}"/>
              </a:ext>
            </a:extLst>
          </p:cNvPr>
          <p:cNvSpPr>
            <a:spLocks noGrp="1"/>
          </p:cNvSpPr>
          <p:nvPr>
            <p:ph type="body" sz="quarter" idx="11" hasCustomPrompt="1"/>
          </p:nvPr>
        </p:nvSpPr>
        <p:spPr>
          <a:xfrm>
            <a:off x="437766" y="4038153"/>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6" name="Title Placeholder 5">
            <a:extLst>
              <a:ext uri="{FF2B5EF4-FFF2-40B4-BE49-F238E27FC236}">
                <a16:creationId xmlns:a16="http://schemas.microsoft.com/office/drawing/2014/main" id="{BB4FCB4D-6ECE-6C40-B215-CDA947EC061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414734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194243"/>
            <a:ext cx="8115300" cy="2834640"/>
          </a:xfrm>
          <a:prstGeom prst="rect">
            <a:avLst/>
          </a:prstGeom>
        </p:spPr>
        <p:txBody>
          <a:bodyPr vert="horz" lIns="91420" tIns="45710" rIns="91420" bIns="45710" anchor="ctr">
            <a:noAutofit/>
          </a:bodyPr>
          <a:lstStyle>
            <a:lvl1pPr marL="0" indent="0" algn="ctr">
              <a:buNone/>
              <a:defRPr sz="2000" b="0" i="0">
                <a:solidFill>
                  <a:schemeClr val="bg1">
                    <a:lumMod val="75000"/>
                  </a:schemeClr>
                </a:solidFill>
                <a:latin typeface="+mn-lt"/>
                <a:cs typeface="CiscoSans ExtraLight"/>
              </a:defRPr>
            </a:lvl1pPr>
          </a:lstStyle>
          <a:p>
            <a:pPr lvl="0"/>
            <a:r>
              <a:rPr lang="en-US" noProof="0"/>
              <a:t>Click icon to add chart</a:t>
            </a:r>
          </a:p>
        </p:txBody>
      </p:sp>
      <p:sp>
        <p:nvSpPr>
          <p:cNvPr id="7" name="Text Placeholder 9">
            <a:extLst>
              <a:ext uri="{FF2B5EF4-FFF2-40B4-BE49-F238E27FC236}">
                <a16:creationId xmlns:a16="http://schemas.microsoft.com/office/drawing/2014/main" id="{72E1AAE4-B921-5B4D-A9EB-F575EB38B943}"/>
              </a:ext>
            </a:extLst>
          </p:cNvPr>
          <p:cNvSpPr>
            <a:spLocks noGrp="1"/>
          </p:cNvSpPr>
          <p:nvPr>
            <p:ph type="body" sz="quarter" idx="11" hasCustomPrompt="1"/>
          </p:nvPr>
        </p:nvSpPr>
        <p:spPr>
          <a:xfrm>
            <a:off x="437766" y="4038154"/>
            <a:ext cx="8210933" cy="326233"/>
          </a:xfrm>
          <a:prstGeom prst="rect">
            <a:avLst/>
          </a:prstGeom>
        </p:spPr>
        <p:txBody>
          <a:bodyPr wrap="square" lIns="91420" tIns="45710" rIns="91420" bIns="45710" anchor="t" anchorCtr="0">
            <a:noAutofit/>
          </a:bodyPr>
          <a:lstStyle>
            <a:lvl1pPr algn="l" defTabSz="603575">
              <a:lnSpc>
                <a:spcPct val="100000"/>
              </a:lnSpc>
              <a:spcBef>
                <a:spcPct val="50000"/>
              </a:spcBef>
              <a:buNone/>
              <a:defRPr sz="1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Source</a:t>
            </a:r>
          </a:p>
        </p:txBody>
      </p:sp>
      <p:sp>
        <p:nvSpPr>
          <p:cNvPr id="8" name="Title Placeholder 5">
            <a:extLst>
              <a:ext uri="{FF2B5EF4-FFF2-40B4-BE49-F238E27FC236}">
                <a16:creationId xmlns:a16="http://schemas.microsoft.com/office/drawing/2014/main" id="{585B0CC8-CCB0-E64C-9E72-42C8D3BBBFC4}"/>
              </a:ext>
            </a:extLst>
          </p:cNvPr>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Tree>
    <p:extLst>
      <p:ext uri="{BB962C8B-B14F-4D97-AF65-F5344CB8AC3E}">
        <p14:creationId xmlns:p14="http://schemas.microsoft.com/office/powerpoint/2010/main" val="1720078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alf Page Bullet + Image">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 name="Title Placeholder 5"/>
          <p:cNvSpPr>
            <a:spLocks noGrp="1"/>
          </p:cNvSpPr>
          <p:nvPr>
            <p:ph type="title" hasCustomPrompt="1"/>
          </p:nvPr>
        </p:nvSpPr>
        <p:spPr bwMode="auto">
          <a:xfrm>
            <a:off x="437766" y="416821"/>
            <a:ext cx="36865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US"/>
              <a:t>Title Here (28pt)  Limit Two Lines</a:t>
            </a:r>
            <a:endParaRPr lang="en-GB"/>
          </a:p>
        </p:txBody>
      </p:sp>
      <p:sp>
        <p:nvSpPr>
          <p:cNvPr id="21" name="Picture Placeholder 6">
            <a:extLst>
              <a:ext uri="{FF2B5EF4-FFF2-40B4-BE49-F238E27FC236}">
                <a16:creationId xmlns:a16="http://schemas.microsoft.com/office/drawing/2014/main" id="{C87BC8F3-531D-B143-A0AC-A9C39E31B082}"/>
              </a:ext>
            </a:extLst>
          </p:cNvPr>
          <p:cNvSpPr>
            <a:spLocks noGrp="1"/>
          </p:cNvSpPr>
          <p:nvPr>
            <p:ph type="pic" sz="quarter" idx="11"/>
          </p:nvPr>
        </p:nvSpPr>
        <p:spPr>
          <a:xfrm>
            <a:off x="4572000" y="1"/>
            <a:ext cx="4572000"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27" name="Rectangle 4">
            <a:extLst>
              <a:ext uri="{FF2B5EF4-FFF2-40B4-BE49-F238E27FC236}">
                <a16:creationId xmlns:a16="http://schemas.microsoft.com/office/drawing/2014/main" id="{F07495A3-9545-E44B-AF9C-8F264AFB8ECE}"/>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6" name="Text Placeholder 3">
            <a:extLst>
              <a:ext uri="{FF2B5EF4-FFF2-40B4-BE49-F238E27FC236}">
                <a16:creationId xmlns:a16="http://schemas.microsoft.com/office/drawing/2014/main" id="{35DFCE68-AC05-4B44-8313-C09DF7E1BF29}"/>
              </a:ext>
            </a:extLst>
          </p:cNvPr>
          <p:cNvSpPr>
            <a:spLocks noGrp="1"/>
          </p:cNvSpPr>
          <p:nvPr>
            <p:ph type="body" sz="quarter" idx="12" hasCustomPrompt="1"/>
          </p:nvPr>
        </p:nvSpPr>
        <p:spPr>
          <a:xfrm>
            <a:off x="437766" y="1665182"/>
            <a:ext cx="3662024" cy="2849668"/>
          </a:xfrm>
          <a:prstGeom prst="rect">
            <a:avLst/>
          </a:prstGeom>
        </p:spPr>
        <p:txBody>
          <a:bodyPr vert="horz" lIns="91440" tIns="45720" rIns="91440" bIns="45720" rtlCol="0" anchor="t">
            <a:noAutofit/>
          </a:bodyPr>
          <a:lstStyle>
            <a:lvl1pPr marL="228600" indent="-219456">
              <a:buClr>
                <a:schemeClr val="accent1"/>
              </a:buClr>
              <a:defRPr lang="en-GB" dirty="0">
                <a:solidFill>
                  <a:schemeClr val="bg2"/>
                </a:solidFill>
              </a:defRPr>
            </a:lvl1pPr>
            <a:lvl2pPr marL="448056" indent="-210312">
              <a:buClr>
                <a:schemeClr val="accent1"/>
              </a:buClr>
              <a:tabLst>
                <a:tab pos="171450" algn="l"/>
              </a:tabLst>
              <a:defRPr lang="en-GB" dirty="0">
                <a:solidFill>
                  <a:schemeClr val="bg2"/>
                </a:solidFill>
              </a:defRPr>
            </a:lvl2pPr>
            <a:lvl3pPr marL="621792" indent="-173736">
              <a:buClr>
                <a:schemeClr val="accent1"/>
              </a:buClr>
              <a:defRPr lang="en-GB" dirty="0">
                <a:solidFill>
                  <a:schemeClr val="bg2"/>
                </a:solidFill>
              </a:defRPr>
            </a:lvl3pPr>
            <a:lvl4pPr marL="804672" indent="-201168">
              <a:buClr>
                <a:schemeClr val="accent1"/>
              </a:buClr>
              <a:defRPr lang="en-GB" dirty="0">
                <a:solidFill>
                  <a:schemeClr val="bg2"/>
                </a:solidFill>
              </a:defRPr>
            </a:lvl4pPr>
            <a:lvl5pPr marL="969264" indent="-173736">
              <a:buClr>
                <a:schemeClr val="accent1"/>
              </a:buClr>
              <a:defRPr lang="en-US" dirty="0">
                <a:solidFill>
                  <a:schemeClr val="bg2"/>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a:extLst>
              <a:ext uri="{FF2B5EF4-FFF2-40B4-BE49-F238E27FC236}">
                <a16:creationId xmlns:a16="http://schemas.microsoft.com/office/drawing/2014/main" id="{E481417D-B895-DC47-ACAA-2CD45F76E1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24568423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Page + Bulle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29235" y="1657350"/>
            <a:ext cx="3813048"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25" name="Rectangle 4">
            <a:extLst>
              <a:ext uri="{FF2B5EF4-FFF2-40B4-BE49-F238E27FC236}">
                <a16:creationId xmlns:a16="http://schemas.microsoft.com/office/drawing/2014/main" id="{64A0111B-C8A2-DC46-9EC2-88A0731DAE3D}"/>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sp>
        <p:nvSpPr>
          <p:cNvPr id="15" name="Text Placeholder 3">
            <a:extLst>
              <a:ext uri="{FF2B5EF4-FFF2-40B4-BE49-F238E27FC236}">
                <a16:creationId xmlns:a16="http://schemas.microsoft.com/office/drawing/2014/main" id="{55BECF40-332B-7245-9C28-01DE7BED6BA3}"/>
              </a:ext>
            </a:extLst>
          </p:cNvPr>
          <p:cNvSpPr>
            <a:spLocks noGrp="1"/>
          </p:cNvSpPr>
          <p:nvPr>
            <p:ph type="body" sz="quarter" idx="12" hasCustomPrompt="1"/>
          </p:nvPr>
        </p:nvSpPr>
        <p:spPr>
          <a:xfrm>
            <a:off x="4993516" y="416820"/>
            <a:ext cx="3749040" cy="4206240"/>
          </a:xfrm>
          <a:prstGeom prst="rect">
            <a:avLst/>
          </a:prstGeom>
        </p:spPr>
        <p:txBody>
          <a:bodyPr vert="horz" lIns="91440" tIns="45720" rIns="91440" bIns="45720" rtlCol="0" anchor="ctr">
            <a:noAutofit/>
          </a:bodyPr>
          <a:lstStyle>
            <a:lvl1pPr marL="228600" indent="-219456">
              <a:buClr>
                <a:schemeClr val="accent1"/>
              </a:buClr>
              <a:defRPr lang="en-GB" dirty="0">
                <a:solidFill>
                  <a:schemeClr val="tx1"/>
                </a:solidFill>
              </a:defRPr>
            </a:lvl1pPr>
            <a:lvl2pPr marL="448056" indent="-210312">
              <a:buClr>
                <a:schemeClr val="accent1"/>
              </a:buClr>
              <a:tabLst>
                <a:tab pos="171450" algn="l"/>
              </a:tabLst>
              <a:defRPr lang="en-GB" dirty="0">
                <a:solidFill>
                  <a:schemeClr val="tx1"/>
                </a:solidFill>
              </a:defRPr>
            </a:lvl2pPr>
            <a:lvl3pPr marL="621792" indent="-173736">
              <a:buClr>
                <a:schemeClr val="accent1"/>
              </a:buClr>
              <a:defRPr lang="en-GB" dirty="0">
                <a:solidFill>
                  <a:schemeClr val="tx1"/>
                </a:solidFill>
              </a:defRPr>
            </a:lvl3pPr>
            <a:lvl4pPr marL="804672" indent="-201168">
              <a:buClr>
                <a:schemeClr val="accent1"/>
              </a:buClr>
              <a:defRPr lang="en-GB" dirty="0">
                <a:solidFill>
                  <a:schemeClr val="tx1"/>
                </a:solidFill>
              </a:defRPr>
            </a:lvl4pPr>
            <a:lvl5pPr marL="969264" indent="-173736">
              <a:buClr>
                <a:schemeClr val="accent1"/>
              </a:buClr>
              <a:defRPr lang="en-US" dirty="0">
                <a:solidFill>
                  <a:schemeClr val="tx1"/>
                </a:solidFill>
              </a:defRPr>
            </a:lvl5pPr>
          </a:lstStyle>
          <a:p>
            <a:pPr lvl="0"/>
            <a:r>
              <a:rPr lang="en-GB"/>
              <a:t>First level (use “Indent More” to format sub-bullets)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a:extLst>
              <a:ext uri="{FF2B5EF4-FFF2-40B4-BE49-F238E27FC236}">
                <a16:creationId xmlns:a16="http://schemas.microsoft.com/office/drawing/2014/main" id="{CBC91688-F3A5-4D48-BE6B-C2C75642B0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2844788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lf Page + Image with 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74920" y="498360"/>
            <a:ext cx="3566160" cy="356616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9" name="Text Placeholder 8"/>
          <p:cNvSpPr>
            <a:spLocks noGrp="1"/>
          </p:cNvSpPr>
          <p:nvPr>
            <p:ph type="body" sz="quarter" idx="11" hasCustomPrompt="1"/>
          </p:nvPr>
        </p:nvSpPr>
        <p:spPr>
          <a:xfrm>
            <a:off x="5078413" y="4377076"/>
            <a:ext cx="3559175" cy="457200"/>
          </a:xfrm>
          <a:prstGeom prst="rect">
            <a:avLst/>
          </a:prstGeom>
        </p:spPr>
        <p:txBody>
          <a:bodyPr lIns="0" tIns="0" rIns="0" bIns="0"/>
          <a:lstStyle>
            <a:lvl1pPr marL="0" indent="0" algn="ctr">
              <a:buNone/>
              <a:defRPr sz="1400"/>
            </a:lvl1pPr>
          </a:lstStyle>
          <a:p>
            <a:pPr lvl="0"/>
            <a:r>
              <a:rPr lang="en-US"/>
              <a:t>Image caption here</a:t>
            </a:r>
          </a:p>
        </p:txBody>
      </p:sp>
      <p:sp>
        <p:nvSpPr>
          <p:cNvPr id="35" name="Rectangle 4">
            <a:extLst>
              <a:ext uri="{FF2B5EF4-FFF2-40B4-BE49-F238E27FC236}">
                <a16:creationId xmlns:a16="http://schemas.microsoft.com/office/drawing/2014/main" id="{D95B4E91-CEC4-0944-A6C9-08007178E168}"/>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6" name="Picture 15">
            <a:extLst>
              <a:ext uri="{FF2B5EF4-FFF2-40B4-BE49-F238E27FC236}">
                <a16:creationId xmlns:a16="http://schemas.microsoft.com/office/drawing/2014/main" id="{8FCE32A1-3520-9347-A03C-0B0505C45F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14672546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 Half Page ">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33" name="Rectangle 4">
            <a:extLst>
              <a:ext uri="{FF2B5EF4-FFF2-40B4-BE49-F238E27FC236}">
                <a16:creationId xmlns:a16="http://schemas.microsoft.com/office/drawing/2014/main" id="{F7469B34-86CF-9F4A-A86F-E8F8299881E4}"/>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4" name="Picture 13">
            <a:extLst>
              <a:ext uri="{FF2B5EF4-FFF2-40B4-BE49-F238E27FC236}">
                <a16:creationId xmlns:a16="http://schemas.microsoft.com/office/drawing/2014/main" id="{C0CD980C-FAED-154E-BDF3-C462B294C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291813603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Page + Imag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solidFill>
                  <a:schemeClr val="bg1">
                    <a:lumMod val="75000"/>
                  </a:schemeClr>
                </a:solidFill>
              </a:defRPr>
            </a:lvl1pPr>
          </a:lstStyle>
          <a:p>
            <a:r>
              <a:rPr lang="en-US"/>
              <a:t>Click icon to add picture</a:t>
            </a:r>
          </a:p>
        </p:txBody>
      </p:sp>
      <p:sp>
        <p:nvSpPr>
          <p:cNvPr id="34" name="Rectangle 4">
            <a:extLst>
              <a:ext uri="{FF2B5EF4-FFF2-40B4-BE49-F238E27FC236}">
                <a16:creationId xmlns:a16="http://schemas.microsoft.com/office/drawing/2014/main" id="{578F5E2B-EE70-684C-B6AC-59B670289920}"/>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DE10F370-2515-9840-88A8-389987049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38593089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Page + 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chart</a:t>
            </a:r>
          </a:p>
        </p:txBody>
      </p:sp>
      <p:sp>
        <p:nvSpPr>
          <p:cNvPr id="34" name="Rectangle 4">
            <a:extLst>
              <a:ext uri="{FF2B5EF4-FFF2-40B4-BE49-F238E27FC236}">
                <a16:creationId xmlns:a16="http://schemas.microsoft.com/office/drawing/2014/main" id="{86B33472-5C28-7143-95C2-FEBA7F383ABC}"/>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C94EA12B-48E1-FC4E-ABE9-A72472BEB6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407752418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gue – Midnigh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6425" y="915409"/>
            <a:ext cx="6400800"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
        <p:nvSpPr>
          <p:cNvPr id="42" name="Freeform 41">
            <a:extLst>
              <a:ext uri="{FF2B5EF4-FFF2-40B4-BE49-F238E27FC236}">
                <a16:creationId xmlns:a16="http://schemas.microsoft.com/office/drawing/2014/main" id="{2CA4B094-35CC-594D-B91E-64679CE86EC8}"/>
              </a:ext>
            </a:extLst>
          </p:cNvPr>
          <p:cNvSpPr/>
          <p:nvPr/>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183 w 2023931"/>
              <a:gd name="connsiteY31" fmla="*/ 1591288 h 2108808"/>
              <a:gd name="connsiteX32" fmla="*/ 461381 w 2023931"/>
              <a:gd name="connsiteY32" fmla="*/ 1591288 h 2108808"/>
              <a:gd name="connsiteX33" fmla="*/ 517668 w 2023931"/>
              <a:gd name="connsiteY33" fmla="*/ 1647971 h 2108808"/>
              <a:gd name="connsiteX34" fmla="*/ 517668 w 2023931"/>
              <a:gd name="connsiteY34" fmla="*/ 1648168 h 2108808"/>
              <a:gd name="connsiteX35" fmla="*/ 460787 w 2023931"/>
              <a:gd name="connsiteY35" fmla="*/ 1704653 h 2108808"/>
              <a:gd name="connsiteX36" fmla="*/ 404302 w 2023931"/>
              <a:gd name="connsiteY36" fmla="*/ 1647772 h 2108808"/>
              <a:gd name="connsiteX37" fmla="*/ 461183 w 2023931"/>
              <a:gd name="connsiteY37" fmla="*/ 1591288 h 2108808"/>
              <a:gd name="connsiteX38" fmla="*/ 65087 w 2023931"/>
              <a:gd name="connsiteY38" fmla="*/ 1589546 h 2108808"/>
              <a:gd name="connsiteX39" fmla="*/ 123746 w 2023931"/>
              <a:gd name="connsiteY39" fmla="*/ 1647818 h 2108808"/>
              <a:gd name="connsiteX40" fmla="*/ 65474 w 2023931"/>
              <a:gd name="connsiteY40" fmla="*/ 1706478 h 2108808"/>
              <a:gd name="connsiteX41" fmla="*/ 6814 w 2023931"/>
              <a:gd name="connsiteY41" fmla="*/ 1648206 h 2108808"/>
              <a:gd name="connsiteX42" fmla="*/ 65087 w 2023931"/>
              <a:gd name="connsiteY42" fmla="*/ 1589546 h 2108808"/>
              <a:gd name="connsiteX43" fmla="*/ 1605546 w 2023931"/>
              <a:gd name="connsiteY43" fmla="*/ 1582766 h 2108808"/>
              <a:gd name="connsiteX44" fmla="*/ 1605943 w 2023931"/>
              <a:gd name="connsiteY44" fmla="*/ 1582766 h 2108808"/>
              <a:gd name="connsiteX45" fmla="*/ 1670752 w 2023931"/>
              <a:gd name="connsiteY45" fmla="*/ 1647971 h 2108808"/>
              <a:gd name="connsiteX46" fmla="*/ 1605546 w 2023931"/>
              <a:gd name="connsiteY46" fmla="*/ 1713176 h 2108808"/>
              <a:gd name="connsiteX47" fmla="*/ 1540341 w 2023931"/>
              <a:gd name="connsiteY47" fmla="*/ 1647971 h 2108808"/>
              <a:gd name="connsiteX48" fmla="*/ 1605546 w 2023931"/>
              <a:gd name="connsiteY48" fmla="*/ 1582766 h 2108808"/>
              <a:gd name="connsiteX49" fmla="*/ 1958725 w 2023931"/>
              <a:gd name="connsiteY49" fmla="*/ 1582765 h 2108808"/>
              <a:gd name="connsiteX50" fmla="*/ 2023931 w 2023931"/>
              <a:gd name="connsiteY50" fmla="*/ 1647971 h 2108808"/>
              <a:gd name="connsiteX51" fmla="*/ 1958725 w 2023931"/>
              <a:gd name="connsiteY51" fmla="*/ 1713176 h 2108808"/>
              <a:gd name="connsiteX52" fmla="*/ 1893520 w 2023931"/>
              <a:gd name="connsiteY52" fmla="*/ 1647971 h 2108808"/>
              <a:gd name="connsiteX53" fmla="*/ 1958725 w 2023931"/>
              <a:gd name="connsiteY53" fmla="*/ 1582765 h 2108808"/>
              <a:gd name="connsiteX54" fmla="*/ 1252565 w 2023931"/>
              <a:gd name="connsiteY54" fmla="*/ 1582765 h 2108808"/>
              <a:gd name="connsiteX55" fmla="*/ 1317770 w 2023931"/>
              <a:gd name="connsiteY55" fmla="*/ 1647971 h 2108808"/>
              <a:gd name="connsiteX56" fmla="*/ 1252565 w 2023931"/>
              <a:gd name="connsiteY56" fmla="*/ 1713176 h 2108808"/>
              <a:gd name="connsiteX57" fmla="*/ 1187360 w 2023931"/>
              <a:gd name="connsiteY57" fmla="*/ 1647971 h 2108808"/>
              <a:gd name="connsiteX58" fmla="*/ 1252565 w 2023931"/>
              <a:gd name="connsiteY58" fmla="*/ 1582765 h 2108808"/>
              <a:gd name="connsiteX59" fmla="*/ 856775 w 2023931"/>
              <a:gd name="connsiteY59" fmla="*/ 1582765 h 2108808"/>
              <a:gd name="connsiteX60" fmla="*/ 921980 w 2023931"/>
              <a:gd name="connsiteY60" fmla="*/ 1647971 h 2108808"/>
              <a:gd name="connsiteX61" fmla="*/ 856775 w 2023931"/>
              <a:gd name="connsiteY61" fmla="*/ 1713176 h 2108808"/>
              <a:gd name="connsiteX62" fmla="*/ 791570 w 2023931"/>
              <a:gd name="connsiteY62" fmla="*/ 1647971 h 2108808"/>
              <a:gd name="connsiteX63" fmla="*/ 856775 w 2023931"/>
              <a:gd name="connsiteY63" fmla="*/ 1582765 h 2108808"/>
              <a:gd name="connsiteX64" fmla="*/ 65195 w 2023931"/>
              <a:gd name="connsiteY64" fmla="*/ 1202831 h 2108808"/>
              <a:gd name="connsiteX65" fmla="*/ 114545 w 2023931"/>
              <a:gd name="connsiteY65" fmla="*/ 1252181 h 2108808"/>
              <a:gd name="connsiteX66" fmla="*/ 114545 w 2023931"/>
              <a:gd name="connsiteY66" fmla="*/ 1252576 h 2108808"/>
              <a:gd name="connsiteX67" fmla="*/ 64799 w 2023931"/>
              <a:gd name="connsiteY67" fmla="*/ 1301926 h 2108808"/>
              <a:gd name="connsiteX68" fmla="*/ 15449 w 2023931"/>
              <a:gd name="connsiteY68" fmla="*/ 1252181 h 2108808"/>
              <a:gd name="connsiteX69" fmla="*/ 65195 w 2023931"/>
              <a:gd name="connsiteY69" fmla="*/ 1202831 h 2108808"/>
              <a:gd name="connsiteX70" fmla="*/ 461382 w 2023931"/>
              <a:gd name="connsiteY70" fmla="*/ 1202830 h 2108808"/>
              <a:gd name="connsiteX71" fmla="*/ 510732 w 2023931"/>
              <a:gd name="connsiteY71" fmla="*/ 1252181 h 2108808"/>
              <a:gd name="connsiteX72" fmla="*/ 510732 w 2023931"/>
              <a:gd name="connsiteY72" fmla="*/ 1252378 h 2108808"/>
              <a:gd name="connsiteX73" fmla="*/ 461184 w 2023931"/>
              <a:gd name="connsiteY73" fmla="*/ 1301927 h 2108808"/>
              <a:gd name="connsiteX74" fmla="*/ 411636 w 2023931"/>
              <a:gd name="connsiteY74" fmla="*/ 1252379 h 2108808"/>
              <a:gd name="connsiteX75" fmla="*/ 461184 w 2023931"/>
              <a:gd name="connsiteY75" fmla="*/ 1202831 h 2108808"/>
              <a:gd name="connsiteX76" fmla="*/ 461382 w 2023931"/>
              <a:gd name="connsiteY76" fmla="*/ 1202830 h 2108808"/>
              <a:gd name="connsiteX77" fmla="*/ 856775 w 2023931"/>
              <a:gd name="connsiteY77" fmla="*/ 1194902 h 2108808"/>
              <a:gd name="connsiteX78" fmla="*/ 856973 w 2023931"/>
              <a:gd name="connsiteY78" fmla="*/ 1194902 h 2108808"/>
              <a:gd name="connsiteX79" fmla="*/ 914845 w 2023931"/>
              <a:gd name="connsiteY79" fmla="*/ 1252774 h 2108808"/>
              <a:gd name="connsiteX80" fmla="*/ 857171 w 2023931"/>
              <a:gd name="connsiteY80" fmla="*/ 1310646 h 2108808"/>
              <a:gd name="connsiteX81" fmla="*/ 799101 w 2023931"/>
              <a:gd name="connsiteY81" fmla="*/ 1252972 h 2108808"/>
              <a:gd name="connsiteX82" fmla="*/ 856775 w 2023931"/>
              <a:gd name="connsiteY82" fmla="*/ 1194902 h 2108808"/>
              <a:gd name="connsiteX83" fmla="*/ 1958725 w 2023931"/>
              <a:gd name="connsiteY83" fmla="*/ 1187173 h 2108808"/>
              <a:gd name="connsiteX84" fmla="*/ 1958923 w 2023931"/>
              <a:gd name="connsiteY84" fmla="*/ 1187173 h 2108808"/>
              <a:gd name="connsiteX85" fmla="*/ 2023930 w 2023931"/>
              <a:gd name="connsiteY85" fmla="*/ 1252180 h 2108808"/>
              <a:gd name="connsiteX86" fmla="*/ 2023931 w 2023931"/>
              <a:gd name="connsiteY86" fmla="*/ 1252378 h 2108808"/>
              <a:gd name="connsiteX87" fmla="*/ 1958725 w 2023931"/>
              <a:gd name="connsiteY87" fmla="*/ 1317584 h 2108808"/>
              <a:gd name="connsiteX88" fmla="*/ 1893520 w 2023931"/>
              <a:gd name="connsiteY88" fmla="*/ 1252379 h 2108808"/>
              <a:gd name="connsiteX89" fmla="*/ 1958725 w 2023931"/>
              <a:gd name="connsiteY89" fmla="*/ 1187173 h 2108808"/>
              <a:gd name="connsiteX90" fmla="*/ 1605546 w 2023931"/>
              <a:gd name="connsiteY90" fmla="*/ 1187173 h 2108808"/>
              <a:gd name="connsiteX91" fmla="*/ 1605744 w 2023931"/>
              <a:gd name="connsiteY91" fmla="*/ 1187173 h 2108808"/>
              <a:gd name="connsiteX92" fmla="*/ 1670751 w 2023931"/>
              <a:gd name="connsiteY92" fmla="*/ 1252180 h 2108808"/>
              <a:gd name="connsiteX93" fmla="*/ 1670752 w 2023931"/>
              <a:gd name="connsiteY93" fmla="*/ 1252378 h 2108808"/>
              <a:gd name="connsiteX94" fmla="*/ 1605546 w 2023931"/>
              <a:gd name="connsiteY94" fmla="*/ 1317584 h 2108808"/>
              <a:gd name="connsiteX95" fmla="*/ 1540341 w 2023931"/>
              <a:gd name="connsiteY95" fmla="*/ 1252379 h 2108808"/>
              <a:gd name="connsiteX96" fmla="*/ 1605546 w 2023931"/>
              <a:gd name="connsiteY96" fmla="*/ 1187173 h 2108808"/>
              <a:gd name="connsiteX97" fmla="*/ 1252565 w 2023931"/>
              <a:gd name="connsiteY97" fmla="*/ 1187173 h 2108808"/>
              <a:gd name="connsiteX98" fmla="*/ 1252565 w 2023931"/>
              <a:gd name="connsiteY98" fmla="*/ 1187174 h 2108808"/>
              <a:gd name="connsiteX99" fmla="*/ 1317572 w 2023931"/>
              <a:gd name="connsiteY99" fmla="*/ 1252180 h 2108808"/>
              <a:gd name="connsiteX100" fmla="*/ 1317572 w 2023931"/>
              <a:gd name="connsiteY100" fmla="*/ 1252576 h 2108808"/>
              <a:gd name="connsiteX101" fmla="*/ 1252169 w 2023931"/>
              <a:gd name="connsiteY101" fmla="*/ 1317583 h 2108808"/>
              <a:gd name="connsiteX102" fmla="*/ 1187162 w 2023931"/>
              <a:gd name="connsiteY102" fmla="*/ 1252180 h 2108808"/>
              <a:gd name="connsiteX103" fmla="*/ 1252565 w 2023931"/>
              <a:gd name="connsiteY103" fmla="*/ 1187173 h 2108808"/>
              <a:gd name="connsiteX104" fmla="*/ 461182 w 2023931"/>
              <a:gd name="connsiteY104" fmla="*/ 811599 h 2108808"/>
              <a:gd name="connsiteX105" fmla="*/ 506172 w 2023931"/>
              <a:gd name="connsiteY105" fmla="*/ 856588 h 2108808"/>
              <a:gd name="connsiteX106" fmla="*/ 461182 w 2023931"/>
              <a:gd name="connsiteY106" fmla="*/ 901578 h 2108808"/>
              <a:gd name="connsiteX107" fmla="*/ 416193 w 2023931"/>
              <a:gd name="connsiteY107" fmla="*/ 856588 h 2108808"/>
              <a:gd name="connsiteX108" fmla="*/ 461182 w 2023931"/>
              <a:gd name="connsiteY108" fmla="*/ 811599 h 2108808"/>
              <a:gd name="connsiteX109" fmla="*/ 65193 w 2023931"/>
              <a:gd name="connsiteY109" fmla="*/ 811599 h 2108808"/>
              <a:gd name="connsiteX110" fmla="*/ 109985 w 2023931"/>
              <a:gd name="connsiteY110" fmla="*/ 856588 h 2108808"/>
              <a:gd name="connsiteX111" fmla="*/ 109984 w 2023931"/>
              <a:gd name="connsiteY111" fmla="*/ 856785 h 2108808"/>
              <a:gd name="connsiteX112" fmla="*/ 64797 w 2023931"/>
              <a:gd name="connsiteY112" fmla="*/ 901576 h 2108808"/>
              <a:gd name="connsiteX113" fmla="*/ 20006 w 2023931"/>
              <a:gd name="connsiteY113" fmla="*/ 856389 h 2108808"/>
              <a:gd name="connsiteX114" fmla="*/ 65193 w 2023931"/>
              <a:gd name="connsiteY114" fmla="*/ 811599 h 2108808"/>
              <a:gd name="connsiteX115" fmla="*/ 856775 w 2023931"/>
              <a:gd name="connsiteY115" fmla="*/ 801689 h 2108808"/>
              <a:gd name="connsiteX116" fmla="*/ 910881 w 2023931"/>
              <a:gd name="connsiteY116" fmla="*/ 856588 h 2108808"/>
              <a:gd name="connsiteX117" fmla="*/ 910875 w 2023931"/>
              <a:gd name="connsiteY117" fmla="*/ 857375 h 2108808"/>
              <a:gd name="connsiteX118" fmla="*/ 855189 w 2023931"/>
              <a:gd name="connsiteY118" fmla="*/ 911476 h 2108808"/>
              <a:gd name="connsiteX119" fmla="*/ 801089 w 2023931"/>
              <a:gd name="connsiteY119" fmla="*/ 855789 h 2108808"/>
              <a:gd name="connsiteX120" fmla="*/ 856775 w 2023931"/>
              <a:gd name="connsiteY120" fmla="*/ 801689 h 2108808"/>
              <a:gd name="connsiteX121" fmla="*/ 1252565 w 2023931"/>
              <a:gd name="connsiteY121" fmla="*/ 801689 h 2108808"/>
              <a:gd name="connsiteX122" fmla="*/ 1307266 w 2023931"/>
              <a:gd name="connsiteY122" fmla="*/ 856587 h 2108808"/>
              <a:gd name="connsiteX123" fmla="*/ 1307266 w 2023931"/>
              <a:gd name="connsiteY123" fmla="*/ 856785 h 2108808"/>
              <a:gd name="connsiteX124" fmla="*/ 1252168 w 2023931"/>
              <a:gd name="connsiteY124" fmla="*/ 911486 h 2108808"/>
              <a:gd name="connsiteX125" fmla="*/ 1197468 w 2023931"/>
              <a:gd name="connsiteY125" fmla="*/ 856389 h 2108808"/>
              <a:gd name="connsiteX126" fmla="*/ 1252565 w 2023931"/>
              <a:gd name="connsiteY126" fmla="*/ 801689 h 2108808"/>
              <a:gd name="connsiteX127" fmla="*/ 1958726 w 2023931"/>
              <a:gd name="connsiteY127" fmla="*/ 791382 h 2108808"/>
              <a:gd name="connsiteX128" fmla="*/ 1959122 w 2023931"/>
              <a:gd name="connsiteY128" fmla="*/ 791382 h 2108808"/>
              <a:gd name="connsiteX129" fmla="*/ 2023931 w 2023931"/>
              <a:gd name="connsiteY129" fmla="*/ 856587 h 2108808"/>
              <a:gd name="connsiteX130" fmla="*/ 1958726 w 2023931"/>
              <a:gd name="connsiteY130" fmla="*/ 921793 h 2108808"/>
              <a:gd name="connsiteX131" fmla="*/ 1893520 w 2023931"/>
              <a:gd name="connsiteY131" fmla="*/ 856587 h 2108808"/>
              <a:gd name="connsiteX132" fmla="*/ 1958726 w 2023931"/>
              <a:gd name="connsiteY132" fmla="*/ 791382 h 2108808"/>
              <a:gd name="connsiteX133" fmla="*/ 1605546 w 2023931"/>
              <a:gd name="connsiteY133" fmla="*/ 791382 h 2108808"/>
              <a:gd name="connsiteX134" fmla="*/ 1605943 w 2023931"/>
              <a:gd name="connsiteY134" fmla="*/ 791382 h 2108808"/>
              <a:gd name="connsiteX135" fmla="*/ 1670752 w 2023931"/>
              <a:gd name="connsiteY135" fmla="*/ 856587 h 2108808"/>
              <a:gd name="connsiteX136" fmla="*/ 1605546 w 2023931"/>
              <a:gd name="connsiteY136" fmla="*/ 921793 h 2108808"/>
              <a:gd name="connsiteX137" fmla="*/ 1540341 w 2023931"/>
              <a:gd name="connsiteY137" fmla="*/ 856587 h 2108808"/>
              <a:gd name="connsiteX138" fmla="*/ 1605546 w 2023931"/>
              <a:gd name="connsiteY138" fmla="*/ 791382 h 2108808"/>
              <a:gd name="connsiteX139" fmla="*/ 65010 w 2023931"/>
              <a:gd name="connsiteY139" fmla="*/ 430919 h 2108808"/>
              <a:gd name="connsiteX140" fmla="*/ 95036 w 2023931"/>
              <a:gd name="connsiteY140" fmla="*/ 460747 h 2108808"/>
              <a:gd name="connsiteX141" fmla="*/ 65208 w 2023931"/>
              <a:gd name="connsiteY141" fmla="*/ 490773 h 2108808"/>
              <a:gd name="connsiteX142" fmla="*/ 35182 w 2023931"/>
              <a:gd name="connsiteY142" fmla="*/ 460945 h 2108808"/>
              <a:gd name="connsiteX143" fmla="*/ 65010 w 2023931"/>
              <a:gd name="connsiteY143" fmla="*/ 430919 h 2108808"/>
              <a:gd name="connsiteX144" fmla="*/ 461183 w 2023931"/>
              <a:gd name="connsiteY144" fmla="*/ 414620 h 2108808"/>
              <a:gd name="connsiteX145" fmla="*/ 462181 w 2023931"/>
              <a:gd name="connsiteY145" fmla="*/ 414625 h 2108808"/>
              <a:gd name="connsiteX146" fmla="*/ 507560 w 2023931"/>
              <a:gd name="connsiteY146" fmla="*/ 461591 h 2108808"/>
              <a:gd name="connsiteX147" fmla="*/ 461191 w 2023931"/>
              <a:gd name="connsiteY147" fmla="*/ 507374 h 2108808"/>
              <a:gd name="connsiteX148" fmla="*/ 414810 w 2023931"/>
              <a:gd name="connsiteY148" fmla="*/ 461000 h 2108808"/>
              <a:gd name="connsiteX149" fmla="*/ 461183 w 2023931"/>
              <a:gd name="connsiteY149" fmla="*/ 414620 h 2108808"/>
              <a:gd name="connsiteX150" fmla="*/ 856775 w 2023931"/>
              <a:gd name="connsiteY150" fmla="*/ 414421 h 2108808"/>
              <a:gd name="connsiteX151" fmla="*/ 903152 w 2023931"/>
              <a:gd name="connsiteY151" fmla="*/ 460798 h 2108808"/>
              <a:gd name="connsiteX152" fmla="*/ 856775 w 2023931"/>
              <a:gd name="connsiteY152" fmla="*/ 507176 h 2108808"/>
              <a:gd name="connsiteX153" fmla="*/ 810398 w 2023931"/>
              <a:gd name="connsiteY153" fmla="*/ 460798 h 2108808"/>
              <a:gd name="connsiteX154" fmla="*/ 856775 w 2023931"/>
              <a:gd name="connsiteY154" fmla="*/ 414421 h 2108808"/>
              <a:gd name="connsiteX155" fmla="*/ 1605547 w 2023931"/>
              <a:gd name="connsiteY155" fmla="*/ 406890 h 2108808"/>
              <a:gd name="connsiteX156" fmla="*/ 1606543 w 2023931"/>
              <a:gd name="connsiteY156" fmla="*/ 406895 h 2108808"/>
              <a:gd name="connsiteX157" fmla="*/ 1659653 w 2023931"/>
              <a:gd name="connsiteY157" fmla="*/ 461590 h 2108808"/>
              <a:gd name="connsiteX158" fmla="*/ 1605553 w 2023931"/>
              <a:gd name="connsiteY158" fmla="*/ 515103 h 2108808"/>
              <a:gd name="connsiteX159" fmla="*/ 1551443 w 2023931"/>
              <a:gd name="connsiteY159" fmla="*/ 460999 h 2108808"/>
              <a:gd name="connsiteX160" fmla="*/ 1584486 w 2023931"/>
              <a:gd name="connsiteY160" fmla="*/ 411143 h 2108808"/>
              <a:gd name="connsiteX161" fmla="*/ 1252566 w 2023931"/>
              <a:gd name="connsiteY161" fmla="*/ 406692 h 2108808"/>
              <a:gd name="connsiteX162" fmla="*/ 1306672 w 2023931"/>
              <a:gd name="connsiteY162" fmla="*/ 460799 h 2108808"/>
              <a:gd name="connsiteX163" fmla="*/ 1252566 w 2023931"/>
              <a:gd name="connsiteY163" fmla="*/ 514905 h 2108808"/>
              <a:gd name="connsiteX164" fmla="*/ 1198459 w 2023931"/>
              <a:gd name="connsiteY164" fmla="*/ 460799 h 2108808"/>
              <a:gd name="connsiteX165" fmla="*/ 1252566 w 2023931"/>
              <a:gd name="connsiteY165" fmla="*/ 406692 h 2108808"/>
              <a:gd name="connsiteX166" fmla="*/ 1958725 w 2023931"/>
              <a:gd name="connsiteY166" fmla="*/ 395592 h 2108808"/>
              <a:gd name="connsiteX167" fmla="*/ 2023931 w 2023931"/>
              <a:gd name="connsiteY167" fmla="*/ 460797 h 2108808"/>
              <a:gd name="connsiteX168" fmla="*/ 1958725 w 2023931"/>
              <a:gd name="connsiteY168" fmla="*/ 526003 h 2108808"/>
              <a:gd name="connsiteX169" fmla="*/ 1893520 w 2023931"/>
              <a:gd name="connsiteY169" fmla="*/ 460797 h 2108808"/>
              <a:gd name="connsiteX170" fmla="*/ 1958725 w 2023931"/>
              <a:gd name="connsiteY170" fmla="*/ 395592 h 2108808"/>
              <a:gd name="connsiteX171" fmla="*/ 65106 w 2023931"/>
              <a:gd name="connsiteY171" fmla="*/ 41473 h 2108808"/>
              <a:gd name="connsiteX172" fmla="*/ 88968 w 2023931"/>
              <a:gd name="connsiteY172" fmla="*/ 65177 h 2108808"/>
              <a:gd name="connsiteX173" fmla="*/ 65264 w 2023931"/>
              <a:gd name="connsiteY173" fmla="*/ 89039 h 2108808"/>
              <a:gd name="connsiteX174" fmla="*/ 41402 w 2023931"/>
              <a:gd name="connsiteY174" fmla="*/ 65335 h 2108808"/>
              <a:gd name="connsiteX175" fmla="*/ 65106 w 2023931"/>
              <a:gd name="connsiteY175" fmla="*/ 41473 h 2108808"/>
              <a:gd name="connsiteX176" fmla="*/ 461783 w 2023931"/>
              <a:gd name="connsiteY176" fmla="*/ 32301 h 2108808"/>
              <a:gd name="connsiteX177" fmla="*/ 494677 w 2023931"/>
              <a:gd name="connsiteY177" fmla="*/ 65206 h 2108808"/>
              <a:gd name="connsiteX178" fmla="*/ 462372 w 2023931"/>
              <a:gd name="connsiteY178" fmla="*/ 98095 h 2108808"/>
              <a:gd name="connsiteX179" fmla="*/ 428883 w 2023931"/>
              <a:gd name="connsiteY179" fmla="*/ 65795 h 2108808"/>
              <a:gd name="connsiteX180" fmla="*/ 461183 w 2023931"/>
              <a:gd name="connsiteY180" fmla="*/ 32306 h 2108808"/>
              <a:gd name="connsiteX181" fmla="*/ 461783 w 2023931"/>
              <a:gd name="connsiteY181" fmla="*/ 32301 h 2108808"/>
              <a:gd name="connsiteX182" fmla="*/ 856774 w 2023931"/>
              <a:gd name="connsiteY182" fmla="*/ 22198 h 2108808"/>
              <a:gd name="connsiteX183" fmla="*/ 899782 w 2023931"/>
              <a:gd name="connsiteY183" fmla="*/ 65205 h 2108808"/>
              <a:gd name="connsiteX184" fmla="*/ 856774 w 2023931"/>
              <a:gd name="connsiteY184" fmla="*/ 108214 h 2108808"/>
              <a:gd name="connsiteX185" fmla="*/ 813767 w 2023931"/>
              <a:gd name="connsiteY185" fmla="*/ 65205 h 2108808"/>
              <a:gd name="connsiteX186" fmla="*/ 856774 w 2023931"/>
              <a:gd name="connsiteY186" fmla="*/ 22198 h 2108808"/>
              <a:gd name="connsiteX187" fmla="*/ 1252565 w 2023931"/>
              <a:gd name="connsiteY187" fmla="*/ 16253 h 2108808"/>
              <a:gd name="connsiteX188" fmla="*/ 1301518 w 2023931"/>
              <a:gd name="connsiteY188" fmla="*/ 65206 h 2108808"/>
              <a:gd name="connsiteX189" fmla="*/ 1252565 w 2023931"/>
              <a:gd name="connsiteY189" fmla="*/ 114160 h 2108808"/>
              <a:gd name="connsiteX190" fmla="*/ 1203612 w 2023931"/>
              <a:gd name="connsiteY190" fmla="*/ 65206 h 2108808"/>
              <a:gd name="connsiteX191" fmla="*/ 1252565 w 2023931"/>
              <a:gd name="connsiteY191" fmla="*/ 16253 h 2108808"/>
              <a:gd name="connsiteX192" fmla="*/ 1605745 w 2023931"/>
              <a:gd name="connsiteY192" fmla="*/ 9910 h 2108808"/>
              <a:gd name="connsiteX193" fmla="*/ 1661040 w 2023931"/>
              <a:gd name="connsiteY193" fmla="*/ 65206 h 2108808"/>
              <a:gd name="connsiteX194" fmla="*/ 1605943 w 2023931"/>
              <a:gd name="connsiteY194" fmla="*/ 120501 h 2108808"/>
              <a:gd name="connsiteX195" fmla="*/ 1550450 w 2023931"/>
              <a:gd name="connsiteY195" fmla="*/ 65404 h 2108808"/>
              <a:gd name="connsiteX196" fmla="*/ 1605546 w 2023931"/>
              <a:gd name="connsiteY196" fmla="*/ 9911 h 2108808"/>
              <a:gd name="connsiteX197" fmla="*/ 1605745 w 2023931"/>
              <a:gd name="connsiteY197" fmla="*/ 9910 h 2108808"/>
              <a:gd name="connsiteX198" fmla="*/ 1958725 w 2023931"/>
              <a:gd name="connsiteY198" fmla="*/ 0 h 2108808"/>
              <a:gd name="connsiteX199" fmla="*/ 2023931 w 2023931"/>
              <a:gd name="connsiteY199" fmla="*/ 65205 h 2108808"/>
              <a:gd name="connsiteX200" fmla="*/ 1958725 w 2023931"/>
              <a:gd name="connsiteY200" fmla="*/ 130411 h 2108808"/>
              <a:gd name="connsiteX201" fmla="*/ 1893520 w 2023931"/>
              <a:gd name="connsiteY201" fmla="*/ 65205 h 2108808"/>
              <a:gd name="connsiteX202" fmla="*/ 1958725 w 2023931"/>
              <a:gd name="connsiteY202"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lnTo>
                  <a:pt x="461183" y="1591288"/>
                </a:ln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65087" y="1589546"/>
                </a:moveTo>
                <a:cubicBezTo>
                  <a:pt x="97376" y="1589438"/>
                  <a:pt x="123639" y="1615528"/>
                  <a:pt x="123746" y="1647818"/>
                </a:cubicBezTo>
                <a:cubicBezTo>
                  <a:pt x="123854" y="1680108"/>
                  <a:pt x="97764" y="1706371"/>
                  <a:pt x="65474" y="1706478"/>
                </a:cubicBezTo>
                <a:cubicBezTo>
                  <a:pt x="33184" y="1706585"/>
                  <a:pt x="6921" y="1680495"/>
                  <a:pt x="6814" y="1648206"/>
                </a:cubicBezTo>
                <a:cubicBezTo>
                  <a:pt x="6707" y="1615916"/>
                  <a:pt x="32797" y="1589653"/>
                  <a:pt x="65087" y="1589546"/>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65195" y="1202831"/>
                </a:moveTo>
                <a:cubicBezTo>
                  <a:pt x="92450" y="1202831"/>
                  <a:pt x="114545" y="1224925"/>
                  <a:pt x="114545" y="1252181"/>
                </a:cubicBezTo>
                <a:cubicBezTo>
                  <a:pt x="114545" y="1252312"/>
                  <a:pt x="114545" y="1252444"/>
                  <a:pt x="114545" y="1252576"/>
                </a:cubicBezTo>
                <a:cubicBezTo>
                  <a:pt x="114435" y="1279940"/>
                  <a:pt x="92163" y="1302035"/>
                  <a:pt x="64799" y="1301926"/>
                </a:cubicBezTo>
                <a:cubicBezTo>
                  <a:pt x="37435" y="1301817"/>
                  <a:pt x="15340" y="1279545"/>
                  <a:pt x="15449" y="1252181"/>
                </a:cubicBezTo>
                <a:cubicBezTo>
                  <a:pt x="15559" y="1224816"/>
                  <a:pt x="37830" y="1202721"/>
                  <a:pt x="65195" y="1202831"/>
                </a:cubicBezTo>
                <a:close/>
                <a:moveTo>
                  <a:pt x="461382" y="1202830"/>
                </a:moveTo>
                <a:cubicBezTo>
                  <a:pt x="488637" y="1202830"/>
                  <a:pt x="510732" y="1224925"/>
                  <a:pt x="510732" y="1252181"/>
                </a:cubicBezTo>
                <a:cubicBezTo>
                  <a:pt x="510732" y="1252246"/>
                  <a:pt x="510732" y="1252312"/>
                  <a:pt x="510732" y="1252378"/>
                </a:cubicBezTo>
                <a:cubicBezTo>
                  <a:pt x="510732" y="1279743"/>
                  <a:pt x="488549" y="1301927"/>
                  <a:pt x="461184" y="1301927"/>
                </a:cubicBezTo>
                <a:cubicBezTo>
                  <a:pt x="433820" y="1301928"/>
                  <a:pt x="411636" y="1279744"/>
                  <a:pt x="411636" y="1252379"/>
                </a:cubicBezTo>
                <a:cubicBezTo>
                  <a:pt x="411636" y="1225015"/>
                  <a:pt x="433819" y="1202831"/>
                  <a:pt x="461184" y="1202831"/>
                </a:cubicBezTo>
                <a:cubicBezTo>
                  <a:pt x="461250" y="1202830"/>
                  <a:pt x="461316" y="1202830"/>
                  <a:pt x="461382" y="1202830"/>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461182" y="811599"/>
                </a:moveTo>
                <a:cubicBezTo>
                  <a:pt x="486029" y="811599"/>
                  <a:pt x="506172" y="831742"/>
                  <a:pt x="506172" y="856588"/>
                </a:cubicBezTo>
                <a:cubicBezTo>
                  <a:pt x="506172" y="881435"/>
                  <a:pt x="486029" y="901578"/>
                  <a:pt x="461182" y="901578"/>
                </a:cubicBezTo>
                <a:cubicBezTo>
                  <a:pt x="436336" y="901578"/>
                  <a:pt x="416193" y="881435"/>
                  <a:pt x="416193" y="856588"/>
                </a:cubicBezTo>
                <a:cubicBezTo>
                  <a:pt x="416193" y="831742"/>
                  <a:pt x="436336" y="811599"/>
                  <a:pt x="461182" y="811599"/>
                </a:cubicBezTo>
                <a:close/>
                <a:moveTo>
                  <a:pt x="65193" y="811599"/>
                </a:moveTo>
                <a:cubicBezTo>
                  <a:pt x="89963" y="811707"/>
                  <a:pt x="109985" y="831818"/>
                  <a:pt x="109985" y="856588"/>
                </a:cubicBezTo>
                <a:cubicBezTo>
                  <a:pt x="109985" y="856654"/>
                  <a:pt x="109985" y="856720"/>
                  <a:pt x="109984" y="856785"/>
                </a:cubicBezTo>
                <a:cubicBezTo>
                  <a:pt x="109875" y="881633"/>
                  <a:pt x="89644" y="901686"/>
                  <a:pt x="64797" y="901576"/>
                </a:cubicBezTo>
                <a:cubicBezTo>
                  <a:pt x="39951" y="901467"/>
                  <a:pt x="19896" y="881236"/>
                  <a:pt x="20006" y="856389"/>
                </a:cubicBezTo>
                <a:cubicBezTo>
                  <a:pt x="20116" y="831543"/>
                  <a:pt x="40347" y="811489"/>
                  <a:pt x="65193" y="811599"/>
                </a:cubicBezTo>
                <a:close/>
                <a:moveTo>
                  <a:pt x="856775" y="801689"/>
                </a:moveTo>
                <a:cubicBezTo>
                  <a:pt x="886784" y="802122"/>
                  <a:pt x="910884" y="826575"/>
                  <a:pt x="910881" y="856588"/>
                </a:cubicBezTo>
                <a:cubicBezTo>
                  <a:pt x="910881" y="856850"/>
                  <a:pt x="910879" y="857113"/>
                  <a:pt x="910875" y="857375"/>
                </a:cubicBezTo>
                <a:cubicBezTo>
                  <a:pt x="910438" y="887692"/>
                  <a:pt x="885506" y="911913"/>
                  <a:pt x="855189" y="911476"/>
                </a:cubicBezTo>
                <a:cubicBezTo>
                  <a:pt x="824873" y="911038"/>
                  <a:pt x="800651" y="886106"/>
                  <a:pt x="801089" y="855789"/>
                </a:cubicBezTo>
                <a:cubicBezTo>
                  <a:pt x="801526" y="825473"/>
                  <a:pt x="826458" y="801251"/>
                  <a:pt x="856775" y="801689"/>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65010" y="430919"/>
                </a:moveTo>
                <a:cubicBezTo>
                  <a:pt x="81538" y="430864"/>
                  <a:pt x="94981" y="444218"/>
                  <a:pt x="95036" y="460747"/>
                </a:cubicBezTo>
                <a:cubicBezTo>
                  <a:pt x="95090" y="477275"/>
                  <a:pt x="81736" y="490718"/>
                  <a:pt x="65208" y="490773"/>
                </a:cubicBezTo>
                <a:cubicBezTo>
                  <a:pt x="48680" y="490828"/>
                  <a:pt x="35237" y="477473"/>
                  <a:pt x="35182" y="460945"/>
                </a:cubicBezTo>
                <a:cubicBezTo>
                  <a:pt x="35127" y="444417"/>
                  <a:pt x="48481" y="430974"/>
                  <a:pt x="65010" y="430919"/>
                </a:cubicBezTo>
                <a:close/>
                <a:moveTo>
                  <a:pt x="461183" y="414620"/>
                </a:moveTo>
                <a:cubicBezTo>
                  <a:pt x="461516" y="414618"/>
                  <a:pt x="461849" y="414620"/>
                  <a:pt x="462181" y="414625"/>
                </a:cubicBezTo>
                <a:cubicBezTo>
                  <a:pt x="487681" y="415064"/>
                  <a:pt x="507998" y="436091"/>
                  <a:pt x="507560" y="461591"/>
                </a:cubicBezTo>
                <a:cubicBezTo>
                  <a:pt x="507235" y="486968"/>
                  <a:pt x="486571" y="507371"/>
                  <a:pt x="461191" y="507374"/>
                </a:cubicBezTo>
                <a:cubicBezTo>
                  <a:pt x="435577" y="507376"/>
                  <a:pt x="414812" y="486613"/>
                  <a:pt x="414810" y="461000"/>
                </a:cubicBezTo>
                <a:cubicBezTo>
                  <a:pt x="414808" y="435387"/>
                  <a:pt x="435570" y="414622"/>
                  <a:pt x="461183" y="414620"/>
                </a:cubicBezTo>
                <a:close/>
                <a:moveTo>
                  <a:pt x="856775" y="414421"/>
                </a:moveTo>
                <a:cubicBezTo>
                  <a:pt x="882388" y="414421"/>
                  <a:pt x="903152" y="435184"/>
                  <a:pt x="903152" y="460798"/>
                </a:cubicBezTo>
                <a:cubicBezTo>
                  <a:pt x="903152" y="486411"/>
                  <a:pt x="882388" y="507176"/>
                  <a:pt x="856775" y="507176"/>
                </a:cubicBezTo>
                <a:cubicBezTo>
                  <a:pt x="831161" y="507176"/>
                  <a:pt x="810398" y="486411"/>
                  <a:pt x="810398" y="460798"/>
                </a:cubicBezTo>
                <a:cubicBezTo>
                  <a:pt x="810398" y="435184"/>
                  <a:pt x="831161" y="414421"/>
                  <a:pt x="856775" y="414421"/>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252566" y="406692"/>
                </a:moveTo>
                <a:cubicBezTo>
                  <a:pt x="1282447" y="406692"/>
                  <a:pt x="1306672" y="430916"/>
                  <a:pt x="1306672" y="460799"/>
                </a:cubicBezTo>
                <a:cubicBezTo>
                  <a:pt x="1306672" y="490681"/>
                  <a:pt x="1282447" y="514905"/>
                  <a:pt x="1252566" y="514905"/>
                </a:cubicBezTo>
                <a:cubicBezTo>
                  <a:pt x="1222683" y="514905"/>
                  <a:pt x="1198459" y="490681"/>
                  <a:pt x="1198459" y="460799"/>
                </a:cubicBezTo>
                <a:cubicBezTo>
                  <a:pt x="1198459" y="430916"/>
                  <a:pt x="1222683" y="406692"/>
                  <a:pt x="1252566" y="406692"/>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65106" y="41473"/>
                </a:moveTo>
                <a:cubicBezTo>
                  <a:pt x="78241" y="41429"/>
                  <a:pt x="88925" y="52042"/>
                  <a:pt x="88968" y="65177"/>
                </a:cubicBezTo>
                <a:cubicBezTo>
                  <a:pt x="89012" y="78312"/>
                  <a:pt x="78399" y="88996"/>
                  <a:pt x="65264" y="89039"/>
                </a:cubicBezTo>
                <a:cubicBezTo>
                  <a:pt x="52129" y="89083"/>
                  <a:pt x="41445" y="78470"/>
                  <a:pt x="41402" y="65335"/>
                </a:cubicBezTo>
                <a:cubicBezTo>
                  <a:pt x="41358" y="52200"/>
                  <a:pt x="51971" y="41517"/>
                  <a:pt x="65106" y="41473"/>
                </a:cubicBezTo>
                <a:close/>
                <a:moveTo>
                  <a:pt x="461783" y="32301"/>
                </a:moveTo>
                <a:cubicBezTo>
                  <a:pt x="479953" y="32304"/>
                  <a:pt x="494680" y="47036"/>
                  <a:pt x="494677" y="65206"/>
                </a:cubicBezTo>
                <a:cubicBezTo>
                  <a:pt x="494674" y="83142"/>
                  <a:pt x="480305" y="97771"/>
                  <a:pt x="462372" y="98095"/>
                </a:cubicBezTo>
                <a:cubicBezTo>
                  <a:pt x="444205" y="98423"/>
                  <a:pt x="429212" y="83962"/>
                  <a:pt x="428883" y="65795"/>
                </a:cubicBezTo>
                <a:cubicBezTo>
                  <a:pt x="428555" y="47628"/>
                  <a:pt x="443016" y="32635"/>
                  <a:pt x="461183" y="32306"/>
                </a:cubicBezTo>
                <a:cubicBezTo>
                  <a:pt x="461383" y="32303"/>
                  <a:pt x="461583" y="32301"/>
                  <a:pt x="461783" y="32301"/>
                </a:cubicBezTo>
                <a:close/>
                <a:moveTo>
                  <a:pt x="856774" y="22198"/>
                </a:moveTo>
                <a:cubicBezTo>
                  <a:pt x="880527" y="22198"/>
                  <a:pt x="899782" y="41453"/>
                  <a:pt x="899782" y="65205"/>
                </a:cubicBezTo>
                <a:cubicBezTo>
                  <a:pt x="899782" y="88958"/>
                  <a:pt x="880527" y="108214"/>
                  <a:pt x="856774" y="108214"/>
                </a:cubicBezTo>
                <a:cubicBezTo>
                  <a:pt x="833022" y="108214"/>
                  <a:pt x="813767" y="88958"/>
                  <a:pt x="813767" y="65205"/>
                </a:cubicBezTo>
                <a:cubicBezTo>
                  <a:pt x="813767" y="41453"/>
                  <a:pt x="833022" y="22198"/>
                  <a:pt x="856774" y="22198"/>
                </a:cubicBezTo>
                <a:close/>
                <a:moveTo>
                  <a:pt x="1252565" y="16253"/>
                </a:moveTo>
                <a:cubicBezTo>
                  <a:pt x="1279601" y="16253"/>
                  <a:pt x="1301518" y="38170"/>
                  <a:pt x="1301518" y="65206"/>
                </a:cubicBezTo>
                <a:cubicBezTo>
                  <a:pt x="1301518" y="92243"/>
                  <a:pt x="1279601" y="114160"/>
                  <a:pt x="1252565" y="114160"/>
                </a:cubicBezTo>
                <a:cubicBezTo>
                  <a:pt x="1225529" y="114160"/>
                  <a:pt x="1203612" y="92243"/>
                  <a:pt x="1203612" y="65206"/>
                </a:cubicBezTo>
                <a:cubicBezTo>
                  <a:pt x="1203612" y="38170"/>
                  <a:pt x="1225529" y="16253"/>
                  <a:pt x="1252565" y="16253"/>
                </a:cubicBezTo>
                <a:close/>
                <a:moveTo>
                  <a:pt x="1605745" y="9910"/>
                </a:moveTo>
                <a:cubicBezTo>
                  <a:pt x="1636284" y="9910"/>
                  <a:pt x="1661041" y="34667"/>
                  <a:pt x="1661040" y="65206"/>
                </a:cubicBezTo>
                <a:cubicBezTo>
                  <a:pt x="1661040" y="95667"/>
                  <a:pt x="1636404" y="120392"/>
                  <a:pt x="1605943" y="120501"/>
                </a:cubicBezTo>
                <a:cubicBezTo>
                  <a:pt x="1575404" y="120610"/>
                  <a:pt x="1550559" y="95942"/>
                  <a:pt x="1550450" y="65404"/>
                </a:cubicBezTo>
                <a:cubicBezTo>
                  <a:pt x="1550340" y="34865"/>
                  <a:pt x="1575008" y="10020"/>
                  <a:pt x="1605546" y="9911"/>
                </a:cubicBezTo>
                <a:cubicBezTo>
                  <a:pt x="1605613" y="9910"/>
                  <a:pt x="1605679" y="9910"/>
                  <a:pt x="1605745" y="9910"/>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rtlCol="0" anchor="ctr"/>
          <a:lstStyle/>
          <a:p>
            <a:endParaRPr lang="en-US"/>
          </a:p>
        </p:txBody>
      </p:sp>
    </p:spTree>
    <p:extLst>
      <p:ext uri="{BB962C8B-B14F-4D97-AF65-F5344CB8AC3E}">
        <p14:creationId xmlns:p14="http://schemas.microsoft.com/office/powerpoint/2010/main" val="3263703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Page + 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28888"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solidFill>
                  <a:schemeClr val="bg1">
                    <a:lumMod val="75000"/>
                  </a:schemeClr>
                </a:solidFill>
              </a:defRPr>
            </a:lvl1pPr>
          </a:lstStyle>
          <a:p>
            <a:r>
              <a:rPr lang="en-US"/>
              <a:t>Click icon to add table</a:t>
            </a:r>
          </a:p>
        </p:txBody>
      </p:sp>
      <p:sp>
        <p:nvSpPr>
          <p:cNvPr id="34" name="Rectangle 4">
            <a:extLst>
              <a:ext uri="{FF2B5EF4-FFF2-40B4-BE49-F238E27FC236}">
                <a16:creationId xmlns:a16="http://schemas.microsoft.com/office/drawing/2014/main" id="{83B86DEA-D456-EC43-B9E1-DAED43092C29}"/>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alpha val="50000"/>
                  </a:schemeClr>
                </a:solidFill>
                <a:latin typeface="+mn-lt"/>
                <a:ea typeface="+mn-ea"/>
                <a:cs typeface="CiscoSans Thin"/>
              </a:rPr>
              <a:t>© 2020 Cisco and/or its affiliates. All rights reserved. Cisco Confidential </a:t>
            </a:r>
          </a:p>
        </p:txBody>
      </p:sp>
      <p:pic>
        <p:nvPicPr>
          <p:cNvPr id="15" name="Picture 14">
            <a:extLst>
              <a:ext uri="{FF2B5EF4-FFF2-40B4-BE49-F238E27FC236}">
                <a16:creationId xmlns:a16="http://schemas.microsoft.com/office/drawing/2014/main" id="{94EBC773-CC31-9A4B-A0DB-58A7D08D08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762" y="4758434"/>
            <a:ext cx="921665" cy="155093"/>
          </a:xfrm>
          <a:prstGeom prst="rect">
            <a:avLst/>
          </a:prstGeom>
        </p:spPr>
      </p:pic>
    </p:spTree>
    <p:extLst>
      <p:ext uri="{BB962C8B-B14F-4D97-AF65-F5344CB8AC3E}">
        <p14:creationId xmlns:p14="http://schemas.microsoft.com/office/powerpoint/2010/main" val="1239059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losing – Midnigh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D33C82-4AA1-7148-9E81-084003537F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1096889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losing – Green">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1CE0E5-CEB9-9E45-A99A-DB72A6B1F1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2157524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BF9FC-1C6D-0943-BC82-E2969F4342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2974" y="2222615"/>
            <a:ext cx="4149590" cy="698270"/>
          </a:xfrm>
          <a:prstGeom prst="rect">
            <a:avLst/>
          </a:prstGeom>
        </p:spPr>
      </p:pic>
    </p:spTree>
    <p:extLst>
      <p:ext uri="{BB962C8B-B14F-4D97-AF65-F5344CB8AC3E}">
        <p14:creationId xmlns:p14="http://schemas.microsoft.com/office/powerpoint/2010/main" val="332868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Midnight">
    <p:bg>
      <p:bgPr>
        <a:solidFill>
          <a:schemeClr val="tx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accent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6" name="Freeform 5">
            <a:extLst>
              <a:ext uri="{FF2B5EF4-FFF2-40B4-BE49-F238E27FC236}">
                <a16:creationId xmlns:a16="http://schemas.microsoft.com/office/drawing/2014/main" id="{DF7CC525-D3D2-DE40-B44A-77908C73C823}"/>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accent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0913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g Text + Bullets – Green">
    <p:bg>
      <p:bgPr>
        <a:solidFill>
          <a:schemeClr val="accent1"/>
        </a:solidFill>
        <a:effectLst/>
      </p:bgPr>
    </p:bg>
    <p:spTree>
      <p:nvGrpSpPr>
        <p:cNvPr id="1" name=""/>
        <p:cNvGrpSpPr/>
        <p:nvPr/>
      </p:nvGrpSpPr>
      <p:grpSpPr>
        <a:xfrm>
          <a:off x="0" y="0"/>
          <a:ext cx="0" cy="0"/>
          <a:chOff x="0" y="0"/>
          <a:chExt cx="0" cy="0"/>
        </a:xfrm>
      </p:grpSpPr>
      <p:sp>
        <p:nvSpPr>
          <p:cNvPr id="65" name="Title Text">
            <a:extLst>
              <a:ext uri="{FF2B5EF4-FFF2-40B4-BE49-F238E27FC236}">
                <a16:creationId xmlns:a16="http://schemas.microsoft.com/office/drawing/2014/main" id="{59ED322A-58A6-E644-9C54-51CAD6BFE383}"/>
              </a:ext>
            </a:extLst>
          </p:cNvPr>
          <p:cNvSpPr txBox="1">
            <a:spLocks noGrp="1"/>
          </p:cNvSpPr>
          <p:nvPr>
            <p:ph type="title" hasCustomPrompt="1"/>
          </p:nvPr>
        </p:nvSpPr>
        <p:spPr>
          <a:xfrm>
            <a:off x="420011" y="341313"/>
            <a:ext cx="3950370" cy="3931920"/>
          </a:xfrm>
          <a:prstGeom prst="rect">
            <a:avLst/>
          </a:prstGeom>
        </p:spPr>
        <p:txBody>
          <a:bodyPr anchor="ctr">
            <a:noAutofit/>
          </a:bodyPr>
          <a:lstStyle>
            <a:lvl1pPr>
              <a:lnSpc>
                <a:spcPct val="80000"/>
              </a:lnSpc>
              <a:defRPr sz="4000" baseline="0">
                <a:solidFill>
                  <a:schemeClr val="bg1"/>
                </a:solidFill>
              </a:defRPr>
            </a:lvl1pPr>
          </a:lstStyle>
          <a:p>
            <a:r>
              <a:rPr lang="en-US"/>
              <a:t>Big Text Here</a:t>
            </a:r>
            <a:endParaRPr/>
          </a:p>
        </p:txBody>
      </p:sp>
      <p:sp>
        <p:nvSpPr>
          <p:cNvPr id="68" name="Text Placeholder 3">
            <a:extLst>
              <a:ext uri="{FF2B5EF4-FFF2-40B4-BE49-F238E27FC236}">
                <a16:creationId xmlns:a16="http://schemas.microsoft.com/office/drawing/2014/main" id="{5807248C-03B3-624F-A91B-D023EA0D3DEE}"/>
              </a:ext>
            </a:extLst>
          </p:cNvPr>
          <p:cNvSpPr>
            <a:spLocks noGrp="1"/>
          </p:cNvSpPr>
          <p:nvPr>
            <p:ph type="body" sz="quarter" idx="10" hasCustomPrompt="1"/>
          </p:nvPr>
        </p:nvSpPr>
        <p:spPr>
          <a:xfrm>
            <a:off x="4444584" y="341313"/>
            <a:ext cx="4204117" cy="3931920"/>
          </a:xfrm>
          <a:prstGeom prst="rect">
            <a:avLst/>
          </a:prstGeom>
        </p:spPr>
        <p:txBody>
          <a:bodyPr anchor="ctr">
            <a:noAutofit/>
          </a:bodyPr>
          <a:lstStyle>
            <a:lvl1pPr marL="274320" indent="-274320">
              <a:spcBef>
                <a:spcPts val="2400"/>
              </a:spcBef>
              <a:buClr>
                <a:schemeClr val="tx1"/>
              </a:buClr>
              <a:buSzPct val="100000"/>
              <a:buFont typeface="Courier" pitchFamily="2" charset="0"/>
              <a:buChar char="‣"/>
              <a:defRPr>
                <a:solidFill>
                  <a:schemeClr val="bg1"/>
                </a:solidFill>
              </a:defRPr>
            </a:lvl1pPr>
            <a:lvl2pPr marL="515938" indent="-238125">
              <a:buClr>
                <a:schemeClr val="tx2"/>
              </a:buClr>
              <a:buSzPct val="100000"/>
              <a:buFont typeface="Courier" pitchFamily="2" charset="0"/>
              <a:buChar char="‣"/>
              <a:defRPr>
                <a:solidFill>
                  <a:schemeClr val="bg1"/>
                </a:solidFill>
              </a:defRPr>
            </a:lvl2pPr>
            <a:lvl3pPr marL="742950" indent="-238125">
              <a:buClr>
                <a:schemeClr val="tx2"/>
              </a:buClr>
              <a:buSzPct val="100000"/>
              <a:buFont typeface="Courier" pitchFamily="2" charset="0"/>
              <a:buChar char="‣"/>
              <a:defRPr>
                <a:solidFill>
                  <a:schemeClr val="bg1"/>
                </a:solidFill>
              </a:defRPr>
            </a:lvl3pPr>
            <a:lvl4pPr marL="971550" indent="-238125">
              <a:buFont typeface="Apple SD GothicNeo ExtraBold" panose="02000300000000000000" pitchFamily="2" charset="-127"/>
              <a:buChar char="▷"/>
              <a:defRPr/>
            </a:lvl4pPr>
            <a:lvl5pPr marL="1200150" indent="-238125">
              <a:buFont typeface="Apple SD GothicNeo ExtraBold" panose="02000300000000000000" pitchFamily="2" charset="-127"/>
              <a:buChar char="▷"/>
              <a:defRPr/>
            </a:lvl5pPr>
          </a:lstStyle>
          <a:p>
            <a:pPr lvl="0"/>
            <a:r>
              <a:rPr lang="en-US"/>
              <a:t>Bullet one goes here</a:t>
            </a:r>
          </a:p>
          <a:p>
            <a:pPr lvl="0"/>
            <a:endParaRPr lang="en-US"/>
          </a:p>
        </p:txBody>
      </p:sp>
      <p:sp>
        <p:nvSpPr>
          <p:cNvPr id="7" name="Freeform 6">
            <a:extLst>
              <a:ext uri="{FF2B5EF4-FFF2-40B4-BE49-F238E27FC236}">
                <a16:creationId xmlns:a16="http://schemas.microsoft.com/office/drawing/2014/main" id="{F7966BA8-2C79-2844-B585-75E47B622E4F}"/>
              </a:ext>
            </a:extLst>
          </p:cNvPr>
          <p:cNvSpPr/>
          <p:nvPr userDrawn="1"/>
        </p:nvSpPr>
        <p:spPr>
          <a:xfrm>
            <a:off x="6856548" y="2789398"/>
            <a:ext cx="2023931" cy="2108808"/>
          </a:xfrm>
          <a:custGeom>
            <a:avLst/>
            <a:gdLst>
              <a:gd name="connsiteX0" fmla="*/ 64989 w 2023931"/>
              <a:gd name="connsiteY0" fmla="*/ 1978398 h 2108808"/>
              <a:gd name="connsiteX1" fmla="*/ 130410 w 2023931"/>
              <a:gd name="connsiteY1" fmla="*/ 2043386 h 2108808"/>
              <a:gd name="connsiteX2" fmla="*/ 65421 w 2023931"/>
              <a:gd name="connsiteY2" fmla="*/ 2108808 h 2108808"/>
              <a:gd name="connsiteX3" fmla="*/ 0 w 2023931"/>
              <a:gd name="connsiteY3" fmla="*/ 2043819 h 2108808"/>
              <a:gd name="connsiteX4" fmla="*/ 64989 w 2023931"/>
              <a:gd name="connsiteY4" fmla="*/ 1978398 h 2108808"/>
              <a:gd name="connsiteX5" fmla="*/ 1958725 w 2023931"/>
              <a:gd name="connsiteY5" fmla="*/ 1978358 h 2108808"/>
              <a:gd name="connsiteX6" fmla="*/ 2023931 w 2023931"/>
              <a:gd name="connsiteY6" fmla="*/ 2043564 h 2108808"/>
              <a:gd name="connsiteX7" fmla="*/ 1958725 w 2023931"/>
              <a:gd name="connsiteY7" fmla="*/ 2108769 h 2108808"/>
              <a:gd name="connsiteX8" fmla="*/ 1893520 w 2023931"/>
              <a:gd name="connsiteY8" fmla="*/ 2043564 h 2108808"/>
              <a:gd name="connsiteX9" fmla="*/ 1958725 w 2023931"/>
              <a:gd name="connsiteY9" fmla="*/ 1978358 h 2108808"/>
              <a:gd name="connsiteX10" fmla="*/ 1605546 w 2023931"/>
              <a:gd name="connsiteY10" fmla="*/ 1978358 h 2108808"/>
              <a:gd name="connsiteX11" fmla="*/ 1670752 w 2023931"/>
              <a:gd name="connsiteY11" fmla="*/ 2043564 h 2108808"/>
              <a:gd name="connsiteX12" fmla="*/ 1605546 w 2023931"/>
              <a:gd name="connsiteY12" fmla="*/ 2108769 h 2108808"/>
              <a:gd name="connsiteX13" fmla="*/ 1540341 w 2023931"/>
              <a:gd name="connsiteY13" fmla="*/ 2043564 h 2108808"/>
              <a:gd name="connsiteX14" fmla="*/ 1605546 w 2023931"/>
              <a:gd name="connsiteY14" fmla="*/ 1978358 h 2108808"/>
              <a:gd name="connsiteX15" fmla="*/ 1252565 w 2023931"/>
              <a:gd name="connsiteY15" fmla="*/ 1978358 h 2108808"/>
              <a:gd name="connsiteX16" fmla="*/ 1317770 w 2023931"/>
              <a:gd name="connsiteY16" fmla="*/ 2043564 h 2108808"/>
              <a:gd name="connsiteX17" fmla="*/ 1252565 w 2023931"/>
              <a:gd name="connsiteY17" fmla="*/ 2108769 h 2108808"/>
              <a:gd name="connsiteX18" fmla="*/ 1187360 w 2023931"/>
              <a:gd name="connsiteY18" fmla="*/ 2043564 h 2108808"/>
              <a:gd name="connsiteX19" fmla="*/ 1252565 w 2023931"/>
              <a:gd name="connsiteY19" fmla="*/ 1978358 h 2108808"/>
              <a:gd name="connsiteX20" fmla="*/ 856775 w 2023931"/>
              <a:gd name="connsiteY20" fmla="*/ 1978358 h 2108808"/>
              <a:gd name="connsiteX21" fmla="*/ 921980 w 2023931"/>
              <a:gd name="connsiteY21" fmla="*/ 2043564 h 2108808"/>
              <a:gd name="connsiteX22" fmla="*/ 856775 w 2023931"/>
              <a:gd name="connsiteY22" fmla="*/ 2108769 h 2108808"/>
              <a:gd name="connsiteX23" fmla="*/ 791570 w 2023931"/>
              <a:gd name="connsiteY23" fmla="*/ 2043564 h 2108808"/>
              <a:gd name="connsiteX24" fmla="*/ 856775 w 2023931"/>
              <a:gd name="connsiteY24" fmla="*/ 1978358 h 2108808"/>
              <a:gd name="connsiteX25" fmla="*/ 461183 w 2023931"/>
              <a:gd name="connsiteY25" fmla="*/ 1978358 h 2108808"/>
              <a:gd name="connsiteX26" fmla="*/ 526388 w 2023931"/>
              <a:gd name="connsiteY26" fmla="*/ 2043564 h 2108808"/>
              <a:gd name="connsiteX27" fmla="*/ 461183 w 2023931"/>
              <a:gd name="connsiteY27" fmla="*/ 2108769 h 2108808"/>
              <a:gd name="connsiteX28" fmla="*/ 395978 w 2023931"/>
              <a:gd name="connsiteY28" fmla="*/ 2043564 h 2108808"/>
              <a:gd name="connsiteX29" fmla="*/ 461183 w 2023931"/>
              <a:gd name="connsiteY29" fmla="*/ 1978358 h 2108808"/>
              <a:gd name="connsiteX30" fmla="*/ 461183 w 2023931"/>
              <a:gd name="connsiteY30" fmla="*/ 1591288 h 2108808"/>
              <a:gd name="connsiteX31" fmla="*/ 461381 w 2023931"/>
              <a:gd name="connsiteY31" fmla="*/ 1591288 h 2108808"/>
              <a:gd name="connsiteX32" fmla="*/ 517668 w 2023931"/>
              <a:gd name="connsiteY32" fmla="*/ 1647971 h 2108808"/>
              <a:gd name="connsiteX33" fmla="*/ 517668 w 2023931"/>
              <a:gd name="connsiteY33" fmla="*/ 1648168 h 2108808"/>
              <a:gd name="connsiteX34" fmla="*/ 460787 w 2023931"/>
              <a:gd name="connsiteY34" fmla="*/ 1704653 h 2108808"/>
              <a:gd name="connsiteX35" fmla="*/ 404302 w 2023931"/>
              <a:gd name="connsiteY35" fmla="*/ 1647772 h 2108808"/>
              <a:gd name="connsiteX36" fmla="*/ 461183 w 2023931"/>
              <a:gd name="connsiteY36" fmla="*/ 1591288 h 2108808"/>
              <a:gd name="connsiteX37" fmla="*/ 1605546 w 2023931"/>
              <a:gd name="connsiteY37" fmla="*/ 1582766 h 2108808"/>
              <a:gd name="connsiteX38" fmla="*/ 1605943 w 2023931"/>
              <a:gd name="connsiteY38" fmla="*/ 1582766 h 2108808"/>
              <a:gd name="connsiteX39" fmla="*/ 1670752 w 2023931"/>
              <a:gd name="connsiteY39" fmla="*/ 1647971 h 2108808"/>
              <a:gd name="connsiteX40" fmla="*/ 1605546 w 2023931"/>
              <a:gd name="connsiteY40" fmla="*/ 1713176 h 2108808"/>
              <a:gd name="connsiteX41" fmla="*/ 1540341 w 2023931"/>
              <a:gd name="connsiteY41" fmla="*/ 1647971 h 2108808"/>
              <a:gd name="connsiteX42" fmla="*/ 1605546 w 2023931"/>
              <a:gd name="connsiteY42" fmla="*/ 1582766 h 2108808"/>
              <a:gd name="connsiteX43" fmla="*/ 1958725 w 2023931"/>
              <a:gd name="connsiteY43" fmla="*/ 1582765 h 2108808"/>
              <a:gd name="connsiteX44" fmla="*/ 2023931 w 2023931"/>
              <a:gd name="connsiteY44" fmla="*/ 1647971 h 2108808"/>
              <a:gd name="connsiteX45" fmla="*/ 1958725 w 2023931"/>
              <a:gd name="connsiteY45" fmla="*/ 1713176 h 2108808"/>
              <a:gd name="connsiteX46" fmla="*/ 1893520 w 2023931"/>
              <a:gd name="connsiteY46" fmla="*/ 1647971 h 2108808"/>
              <a:gd name="connsiteX47" fmla="*/ 1958725 w 2023931"/>
              <a:gd name="connsiteY47" fmla="*/ 1582765 h 2108808"/>
              <a:gd name="connsiteX48" fmla="*/ 1252565 w 2023931"/>
              <a:gd name="connsiteY48" fmla="*/ 1582765 h 2108808"/>
              <a:gd name="connsiteX49" fmla="*/ 1317770 w 2023931"/>
              <a:gd name="connsiteY49" fmla="*/ 1647971 h 2108808"/>
              <a:gd name="connsiteX50" fmla="*/ 1252565 w 2023931"/>
              <a:gd name="connsiteY50" fmla="*/ 1713176 h 2108808"/>
              <a:gd name="connsiteX51" fmla="*/ 1187360 w 2023931"/>
              <a:gd name="connsiteY51" fmla="*/ 1647971 h 2108808"/>
              <a:gd name="connsiteX52" fmla="*/ 1252565 w 2023931"/>
              <a:gd name="connsiteY52" fmla="*/ 1582765 h 2108808"/>
              <a:gd name="connsiteX53" fmla="*/ 856775 w 2023931"/>
              <a:gd name="connsiteY53" fmla="*/ 1582765 h 2108808"/>
              <a:gd name="connsiteX54" fmla="*/ 921980 w 2023931"/>
              <a:gd name="connsiteY54" fmla="*/ 1647971 h 2108808"/>
              <a:gd name="connsiteX55" fmla="*/ 856775 w 2023931"/>
              <a:gd name="connsiteY55" fmla="*/ 1713176 h 2108808"/>
              <a:gd name="connsiteX56" fmla="*/ 791570 w 2023931"/>
              <a:gd name="connsiteY56" fmla="*/ 1647971 h 2108808"/>
              <a:gd name="connsiteX57" fmla="*/ 856775 w 2023931"/>
              <a:gd name="connsiteY57" fmla="*/ 1582765 h 2108808"/>
              <a:gd name="connsiteX58" fmla="*/ 856775 w 2023931"/>
              <a:gd name="connsiteY58" fmla="*/ 1194902 h 2108808"/>
              <a:gd name="connsiteX59" fmla="*/ 856973 w 2023931"/>
              <a:gd name="connsiteY59" fmla="*/ 1194902 h 2108808"/>
              <a:gd name="connsiteX60" fmla="*/ 914845 w 2023931"/>
              <a:gd name="connsiteY60" fmla="*/ 1252774 h 2108808"/>
              <a:gd name="connsiteX61" fmla="*/ 857171 w 2023931"/>
              <a:gd name="connsiteY61" fmla="*/ 1310646 h 2108808"/>
              <a:gd name="connsiteX62" fmla="*/ 799101 w 2023931"/>
              <a:gd name="connsiteY62" fmla="*/ 1252972 h 2108808"/>
              <a:gd name="connsiteX63" fmla="*/ 856775 w 2023931"/>
              <a:gd name="connsiteY63" fmla="*/ 1194902 h 2108808"/>
              <a:gd name="connsiteX64" fmla="*/ 1958725 w 2023931"/>
              <a:gd name="connsiteY64" fmla="*/ 1187173 h 2108808"/>
              <a:gd name="connsiteX65" fmla="*/ 1958923 w 2023931"/>
              <a:gd name="connsiteY65" fmla="*/ 1187173 h 2108808"/>
              <a:gd name="connsiteX66" fmla="*/ 2023930 w 2023931"/>
              <a:gd name="connsiteY66" fmla="*/ 1252180 h 2108808"/>
              <a:gd name="connsiteX67" fmla="*/ 2023931 w 2023931"/>
              <a:gd name="connsiteY67" fmla="*/ 1252378 h 2108808"/>
              <a:gd name="connsiteX68" fmla="*/ 1958725 w 2023931"/>
              <a:gd name="connsiteY68" fmla="*/ 1317584 h 2108808"/>
              <a:gd name="connsiteX69" fmla="*/ 1893520 w 2023931"/>
              <a:gd name="connsiteY69" fmla="*/ 1252379 h 2108808"/>
              <a:gd name="connsiteX70" fmla="*/ 1958725 w 2023931"/>
              <a:gd name="connsiteY70" fmla="*/ 1187173 h 2108808"/>
              <a:gd name="connsiteX71" fmla="*/ 1605546 w 2023931"/>
              <a:gd name="connsiteY71" fmla="*/ 1187173 h 2108808"/>
              <a:gd name="connsiteX72" fmla="*/ 1605744 w 2023931"/>
              <a:gd name="connsiteY72" fmla="*/ 1187173 h 2108808"/>
              <a:gd name="connsiteX73" fmla="*/ 1670751 w 2023931"/>
              <a:gd name="connsiteY73" fmla="*/ 1252180 h 2108808"/>
              <a:gd name="connsiteX74" fmla="*/ 1670752 w 2023931"/>
              <a:gd name="connsiteY74" fmla="*/ 1252378 h 2108808"/>
              <a:gd name="connsiteX75" fmla="*/ 1605546 w 2023931"/>
              <a:gd name="connsiteY75" fmla="*/ 1317584 h 2108808"/>
              <a:gd name="connsiteX76" fmla="*/ 1540341 w 2023931"/>
              <a:gd name="connsiteY76" fmla="*/ 1252379 h 2108808"/>
              <a:gd name="connsiteX77" fmla="*/ 1605546 w 2023931"/>
              <a:gd name="connsiteY77" fmla="*/ 1187173 h 2108808"/>
              <a:gd name="connsiteX78" fmla="*/ 1252565 w 2023931"/>
              <a:gd name="connsiteY78" fmla="*/ 1187173 h 2108808"/>
              <a:gd name="connsiteX79" fmla="*/ 1252565 w 2023931"/>
              <a:gd name="connsiteY79" fmla="*/ 1187174 h 2108808"/>
              <a:gd name="connsiteX80" fmla="*/ 1317572 w 2023931"/>
              <a:gd name="connsiteY80" fmla="*/ 1252180 h 2108808"/>
              <a:gd name="connsiteX81" fmla="*/ 1317572 w 2023931"/>
              <a:gd name="connsiteY81" fmla="*/ 1252576 h 2108808"/>
              <a:gd name="connsiteX82" fmla="*/ 1252169 w 2023931"/>
              <a:gd name="connsiteY82" fmla="*/ 1317583 h 2108808"/>
              <a:gd name="connsiteX83" fmla="*/ 1187162 w 2023931"/>
              <a:gd name="connsiteY83" fmla="*/ 1252180 h 2108808"/>
              <a:gd name="connsiteX84" fmla="*/ 1252565 w 2023931"/>
              <a:gd name="connsiteY84" fmla="*/ 1187173 h 2108808"/>
              <a:gd name="connsiteX85" fmla="*/ 1252565 w 2023931"/>
              <a:gd name="connsiteY85" fmla="*/ 801689 h 2108808"/>
              <a:gd name="connsiteX86" fmla="*/ 1307266 w 2023931"/>
              <a:gd name="connsiteY86" fmla="*/ 856587 h 2108808"/>
              <a:gd name="connsiteX87" fmla="*/ 1307266 w 2023931"/>
              <a:gd name="connsiteY87" fmla="*/ 856785 h 2108808"/>
              <a:gd name="connsiteX88" fmla="*/ 1252168 w 2023931"/>
              <a:gd name="connsiteY88" fmla="*/ 911486 h 2108808"/>
              <a:gd name="connsiteX89" fmla="*/ 1197468 w 2023931"/>
              <a:gd name="connsiteY89" fmla="*/ 856389 h 2108808"/>
              <a:gd name="connsiteX90" fmla="*/ 1252565 w 2023931"/>
              <a:gd name="connsiteY90" fmla="*/ 801689 h 2108808"/>
              <a:gd name="connsiteX91" fmla="*/ 1958726 w 2023931"/>
              <a:gd name="connsiteY91" fmla="*/ 791382 h 2108808"/>
              <a:gd name="connsiteX92" fmla="*/ 1959122 w 2023931"/>
              <a:gd name="connsiteY92" fmla="*/ 791382 h 2108808"/>
              <a:gd name="connsiteX93" fmla="*/ 2023931 w 2023931"/>
              <a:gd name="connsiteY93" fmla="*/ 856587 h 2108808"/>
              <a:gd name="connsiteX94" fmla="*/ 1958726 w 2023931"/>
              <a:gd name="connsiteY94" fmla="*/ 921793 h 2108808"/>
              <a:gd name="connsiteX95" fmla="*/ 1893520 w 2023931"/>
              <a:gd name="connsiteY95" fmla="*/ 856587 h 2108808"/>
              <a:gd name="connsiteX96" fmla="*/ 1958726 w 2023931"/>
              <a:gd name="connsiteY96" fmla="*/ 791382 h 2108808"/>
              <a:gd name="connsiteX97" fmla="*/ 1605546 w 2023931"/>
              <a:gd name="connsiteY97" fmla="*/ 791382 h 2108808"/>
              <a:gd name="connsiteX98" fmla="*/ 1605943 w 2023931"/>
              <a:gd name="connsiteY98" fmla="*/ 791382 h 2108808"/>
              <a:gd name="connsiteX99" fmla="*/ 1670752 w 2023931"/>
              <a:gd name="connsiteY99" fmla="*/ 856587 h 2108808"/>
              <a:gd name="connsiteX100" fmla="*/ 1605546 w 2023931"/>
              <a:gd name="connsiteY100" fmla="*/ 921793 h 2108808"/>
              <a:gd name="connsiteX101" fmla="*/ 1540341 w 2023931"/>
              <a:gd name="connsiteY101" fmla="*/ 856587 h 2108808"/>
              <a:gd name="connsiteX102" fmla="*/ 1605546 w 2023931"/>
              <a:gd name="connsiteY102" fmla="*/ 791382 h 2108808"/>
              <a:gd name="connsiteX103" fmla="*/ 1605547 w 2023931"/>
              <a:gd name="connsiteY103" fmla="*/ 406890 h 2108808"/>
              <a:gd name="connsiteX104" fmla="*/ 1606543 w 2023931"/>
              <a:gd name="connsiteY104" fmla="*/ 406895 h 2108808"/>
              <a:gd name="connsiteX105" fmla="*/ 1659653 w 2023931"/>
              <a:gd name="connsiteY105" fmla="*/ 461590 h 2108808"/>
              <a:gd name="connsiteX106" fmla="*/ 1605553 w 2023931"/>
              <a:gd name="connsiteY106" fmla="*/ 515103 h 2108808"/>
              <a:gd name="connsiteX107" fmla="*/ 1551443 w 2023931"/>
              <a:gd name="connsiteY107" fmla="*/ 460999 h 2108808"/>
              <a:gd name="connsiteX108" fmla="*/ 1584486 w 2023931"/>
              <a:gd name="connsiteY108" fmla="*/ 411143 h 2108808"/>
              <a:gd name="connsiteX109" fmla="*/ 1958725 w 2023931"/>
              <a:gd name="connsiteY109" fmla="*/ 395592 h 2108808"/>
              <a:gd name="connsiteX110" fmla="*/ 2023931 w 2023931"/>
              <a:gd name="connsiteY110" fmla="*/ 460797 h 2108808"/>
              <a:gd name="connsiteX111" fmla="*/ 1958725 w 2023931"/>
              <a:gd name="connsiteY111" fmla="*/ 526003 h 2108808"/>
              <a:gd name="connsiteX112" fmla="*/ 1893520 w 2023931"/>
              <a:gd name="connsiteY112" fmla="*/ 460797 h 2108808"/>
              <a:gd name="connsiteX113" fmla="*/ 1958725 w 2023931"/>
              <a:gd name="connsiteY113" fmla="*/ 395592 h 2108808"/>
              <a:gd name="connsiteX114" fmla="*/ 1958725 w 2023931"/>
              <a:gd name="connsiteY114" fmla="*/ 0 h 2108808"/>
              <a:gd name="connsiteX115" fmla="*/ 2023931 w 2023931"/>
              <a:gd name="connsiteY115" fmla="*/ 65205 h 2108808"/>
              <a:gd name="connsiteX116" fmla="*/ 1958725 w 2023931"/>
              <a:gd name="connsiteY116" fmla="*/ 130411 h 2108808"/>
              <a:gd name="connsiteX117" fmla="*/ 1893520 w 2023931"/>
              <a:gd name="connsiteY117" fmla="*/ 65205 h 2108808"/>
              <a:gd name="connsiteX118" fmla="*/ 1958725 w 2023931"/>
              <a:gd name="connsiteY118" fmla="*/ 0 h 210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3931" h="2108808">
                <a:moveTo>
                  <a:pt x="64989" y="1978398"/>
                </a:moveTo>
                <a:cubicBezTo>
                  <a:pt x="101000" y="1978278"/>
                  <a:pt x="130291" y="2007374"/>
                  <a:pt x="130410" y="2043386"/>
                </a:cubicBezTo>
                <a:cubicBezTo>
                  <a:pt x="130529" y="2079398"/>
                  <a:pt x="101433" y="2108688"/>
                  <a:pt x="65421" y="2108808"/>
                </a:cubicBezTo>
                <a:cubicBezTo>
                  <a:pt x="29409" y="2108927"/>
                  <a:pt x="120" y="2079830"/>
                  <a:pt x="0" y="2043819"/>
                </a:cubicBezTo>
                <a:cubicBezTo>
                  <a:pt x="-119" y="2007807"/>
                  <a:pt x="28977" y="1978517"/>
                  <a:pt x="64989" y="1978398"/>
                </a:cubicBezTo>
                <a:close/>
                <a:moveTo>
                  <a:pt x="1958725" y="1978358"/>
                </a:moveTo>
                <a:cubicBezTo>
                  <a:pt x="1994737" y="1978358"/>
                  <a:pt x="2023931" y="2007551"/>
                  <a:pt x="2023931" y="2043564"/>
                </a:cubicBezTo>
                <a:cubicBezTo>
                  <a:pt x="2023931" y="2079575"/>
                  <a:pt x="1994737" y="2108769"/>
                  <a:pt x="1958725" y="2108769"/>
                </a:cubicBezTo>
                <a:cubicBezTo>
                  <a:pt x="1922714" y="2108769"/>
                  <a:pt x="1893520" y="2079575"/>
                  <a:pt x="1893520" y="2043564"/>
                </a:cubicBezTo>
                <a:cubicBezTo>
                  <a:pt x="1893520" y="2007551"/>
                  <a:pt x="1922714" y="1978358"/>
                  <a:pt x="1958725" y="1978358"/>
                </a:cubicBezTo>
                <a:close/>
                <a:moveTo>
                  <a:pt x="1605546" y="1978358"/>
                </a:moveTo>
                <a:cubicBezTo>
                  <a:pt x="1641558" y="1978358"/>
                  <a:pt x="1670752" y="2007551"/>
                  <a:pt x="1670752" y="2043564"/>
                </a:cubicBezTo>
                <a:cubicBezTo>
                  <a:pt x="1670752" y="2079575"/>
                  <a:pt x="1641558" y="2108769"/>
                  <a:pt x="1605546" y="2108769"/>
                </a:cubicBezTo>
                <a:cubicBezTo>
                  <a:pt x="1569534" y="2108769"/>
                  <a:pt x="1540341" y="2079575"/>
                  <a:pt x="1540341" y="2043564"/>
                </a:cubicBezTo>
                <a:cubicBezTo>
                  <a:pt x="1540341" y="2007551"/>
                  <a:pt x="1569534" y="1978358"/>
                  <a:pt x="1605546" y="1978358"/>
                </a:cubicBezTo>
                <a:close/>
                <a:moveTo>
                  <a:pt x="1252565" y="1978358"/>
                </a:moveTo>
                <a:cubicBezTo>
                  <a:pt x="1288577" y="1978358"/>
                  <a:pt x="1317770" y="2007551"/>
                  <a:pt x="1317770" y="2043564"/>
                </a:cubicBezTo>
                <a:cubicBezTo>
                  <a:pt x="1317770" y="2079575"/>
                  <a:pt x="1288577" y="2108769"/>
                  <a:pt x="1252565" y="2108769"/>
                </a:cubicBezTo>
                <a:cubicBezTo>
                  <a:pt x="1216553" y="2108769"/>
                  <a:pt x="1187360" y="2079575"/>
                  <a:pt x="1187360" y="2043564"/>
                </a:cubicBezTo>
                <a:cubicBezTo>
                  <a:pt x="1187360" y="2007551"/>
                  <a:pt x="1216553" y="1978358"/>
                  <a:pt x="1252565" y="1978358"/>
                </a:cubicBezTo>
                <a:close/>
                <a:moveTo>
                  <a:pt x="856775" y="1978358"/>
                </a:moveTo>
                <a:cubicBezTo>
                  <a:pt x="892787" y="1978358"/>
                  <a:pt x="921980" y="2007551"/>
                  <a:pt x="921980" y="2043564"/>
                </a:cubicBezTo>
                <a:cubicBezTo>
                  <a:pt x="921980" y="2079575"/>
                  <a:pt x="892787" y="2108769"/>
                  <a:pt x="856775" y="2108769"/>
                </a:cubicBezTo>
                <a:cubicBezTo>
                  <a:pt x="820763" y="2108769"/>
                  <a:pt x="791570" y="2079575"/>
                  <a:pt x="791570" y="2043564"/>
                </a:cubicBezTo>
                <a:cubicBezTo>
                  <a:pt x="791570" y="2007551"/>
                  <a:pt x="820763" y="1978358"/>
                  <a:pt x="856775" y="1978358"/>
                </a:cubicBezTo>
                <a:close/>
                <a:moveTo>
                  <a:pt x="461183" y="1978358"/>
                </a:moveTo>
                <a:cubicBezTo>
                  <a:pt x="497195" y="1978358"/>
                  <a:pt x="526388" y="2007551"/>
                  <a:pt x="526388" y="2043564"/>
                </a:cubicBezTo>
                <a:cubicBezTo>
                  <a:pt x="526388" y="2079575"/>
                  <a:pt x="497195" y="2108769"/>
                  <a:pt x="461183" y="2108769"/>
                </a:cubicBezTo>
                <a:cubicBezTo>
                  <a:pt x="425171" y="2108769"/>
                  <a:pt x="395978" y="2079575"/>
                  <a:pt x="395978" y="2043564"/>
                </a:cubicBezTo>
                <a:cubicBezTo>
                  <a:pt x="395978" y="2007551"/>
                  <a:pt x="425171" y="1978358"/>
                  <a:pt x="461183" y="1978358"/>
                </a:cubicBezTo>
                <a:close/>
                <a:moveTo>
                  <a:pt x="461183" y="1591288"/>
                </a:moveTo>
                <a:cubicBezTo>
                  <a:pt x="461249" y="1591288"/>
                  <a:pt x="461315" y="1591288"/>
                  <a:pt x="461381" y="1591288"/>
                </a:cubicBezTo>
                <a:cubicBezTo>
                  <a:pt x="492577" y="1591397"/>
                  <a:pt x="517778" y="1616775"/>
                  <a:pt x="517668" y="1647971"/>
                </a:cubicBezTo>
                <a:cubicBezTo>
                  <a:pt x="517668" y="1648036"/>
                  <a:pt x="517668" y="1648103"/>
                  <a:pt x="517668" y="1648168"/>
                </a:cubicBezTo>
                <a:cubicBezTo>
                  <a:pt x="517558" y="1679473"/>
                  <a:pt x="492092" y="1704763"/>
                  <a:pt x="460787" y="1704653"/>
                </a:cubicBezTo>
                <a:cubicBezTo>
                  <a:pt x="429482" y="1704543"/>
                  <a:pt x="404192" y="1679077"/>
                  <a:pt x="404302" y="1647772"/>
                </a:cubicBezTo>
                <a:cubicBezTo>
                  <a:pt x="404412" y="1616467"/>
                  <a:pt x="429878" y="1591178"/>
                  <a:pt x="461183" y="1591288"/>
                </a:cubicBezTo>
                <a:close/>
                <a:moveTo>
                  <a:pt x="1605546" y="1582766"/>
                </a:moveTo>
                <a:cubicBezTo>
                  <a:pt x="1605679" y="1582765"/>
                  <a:pt x="1605811" y="1582765"/>
                  <a:pt x="1605943" y="1582766"/>
                </a:cubicBezTo>
                <a:cubicBezTo>
                  <a:pt x="1641846" y="1582875"/>
                  <a:pt x="1670861" y="1612069"/>
                  <a:pt x="1670752" y="1647971"/>
                </a:cubicBezTo>
                <a:cubicBezTo>
                  <a:pt x="1670752" y="1683983"/>
                  <a:pt x="1641558" y="1713176"/>
                  <a:pt x="1605546" y="1713176"/>
                </a:cubicBezTo>
                <a:cubicBezTo>
                  <a:pt x="1569534" y="1713176"/>
                  <a:pt x="1540341" y="1683983"/>
                  <a:pt x="1540341" y="1647971"/>
                </a:cubicBezTo>
                <a:cubicBezTo>
                  <a:pt x="1540341" y="1611959"/>
                  <a:pt x="1569534" y="1582766"/>
                  <a:pt x="1605546" y="1582766"/>
                </a:cubicBezTo>
                <a:close/>
                <a:moveTo>
                  <a:pt x="1958725" y="1582765"/>
                </a:moveTo>
                <a:cubicBezTo>
                  <a:pt x="1994737" y="1582765"/>
                  <a:pt x="2023931" y="1611958"/>
                  <a:pt x="2023931" y="1647971"/>
                </a:cubicBezTo>
                <a:cubicBezTo>
                  <a:pt x="2023931" y="1683982"/>
                  <a:pt x="1994737" y="1713176"/>
                  <a:pt x="1958725" y="1713176"/>
                </a:cubicBezTo>
                <a:cubicBezTo>
                  <a:pt x="1922714" y="1713176"/>
                  <a:pt x="1893520" y="1683982"/>
                  <a:pt x="1893520" y="1647971"/>
                </a:cubicBezTo>
                <a:cubicBezTo>
                  <a:pt x="1893520" y="1611958"/>
                  <a:pt x="1922714" y="1582765"/>
                  <a:pt x="1958725" y="1582765"/>
                </a:cubicBezTo>
                <a:close/>
                <a:moveTo>
                  <a:pt x="1252565" y="1582765"/>
                </a:moveTo>
                <a:cubicBezTo>
                  <a:pt x="1288577" y="1582765"/>
                  <a:pt x="1317770" y="1611958"/>
                  <a:pt x="1317770" y="1647971"/>
                </a:cubicBezTo>
                <a:cubicBezTo>
                  <a:pt x="1317770" y="1683982"/>
                  <a:pt x="1288577" y="1713176"/>
                  <a:pt x="1252565" y="1713176"/>
                </a:cubicBezTo>
                <a:cubicBezTo>
                  <a:pt x="1216553" y="1713176"/>
                  <a:pt x="1187360" y="1683982"/>
                  <a:pt x="1187360" y="1647971"/>
                </a:cubicBezTo>
                <a:cubicBezTo>
                  <a:pt x="1187360" y="1611958"/>
                  <a:pt x="1216553" y="1582765"/>
                  <a:pt x="1252565" y="1582765"/>
                </a:cubicBezTo>
                <a:close/>
                <a:moveTo>
                  <a:pt x="856775" y="1582765"/>
                </a:moveTo>
                <a:cubicBezTo>
                  <a:pt x="892787" y="1582765"/>
                  <a:pt x="921980" y="1611958"/>
                  <a:pt x="921980" y="1647971"/>
                </a:cubicBezTo>
                <a:cubicBezTo>
                  <a:pt x="921980" y="1683982"/>
                  <a:pt x="892787" y="1713176"/>
                  <a:pt x="856775" y="1713176"/>
                </a:cubicBezTo>
                <a:cubicBezTo>
                  <a:pt x="820763" y="1713176"/>
                  <a:pt x="791570" y="1683982"/>
                  <a:pt x="791570" y="1647971"/>
                </a:cubicBezTo>
                <a:cubicBezTo>
                  <a:pt x="791570" y="1611958"/>
                  <a:pt x="820763" y="1582765"/>
                  <a:pt x="856775" y="1582765"/>
                </a:cubicBezTo>
                <a:close/>
                <a:moveTo>
                  <a:pt x="856775" y="1194902"/>
                </a:moveTo>
                <a:lnTo>
                  <a:pt x="856973" y="1194902"/>
                </a:lnTo>
                <a:cubicBezTo>
                  <a:pt x="888935" y="1194902"/>
                  <a:pt x="914845" y="1220812"/>
                  <a:pt x="914845" y="1252774"/>
                </a:cubicBezTo>
                <a:cubicBezTo>
                  <a:pt x="914845" y="1284659"/>
                  <a:pt x="889056" y="1310537"/>
                  <a:pt x="857171" y="1310646"/>
                </a:cubicBezTo>
                <a:cubicBezTo>
                  <a:pt x="825209" y="1310755"/>
                  <a:pt x="799211" y="1284934"/>
                  <a:pt x="799101" y="1252972"/>
                </a:cubicBezTo>
                <a:cubicBezTo>
                  <a:pt x="798991" y="1221010"/>
                  <a:pt x="824813" y="1195012"/>
                  <a:pt x="856775" y="1194902"/>
                </a:cubicBezTo>
                <a:close/>
                <a:moveTo>
                  <a:pt x="1958725" y="1187173"/>
                </a:moveTo>
                <a:cubicBezTo>
                  <a:pt x="1958791" y="1187173"/>
                  <a:pt x="1958857" y="1187173"/>
                  <a:pt x="1958923" y="1187173"/>
                </a:cubicBezTo>
                <a:cubicBezTo>
                  <a:pt x="1994826" y="1187173"/>
                  <a:pt x="2023931" y="1216278"/>
                  <a:pt x="2023930" y="1252180"/>
                </a:cubicBezTo>
                <a:cubicBezTo>
                  <a:pt x="2023931" y="1252247"/>
                  <a:pt x="2023931" y="1252312"/>
                  <a:pt x="2023931" y="1252378"/>
                </a:cubicBezTo>
                <a:cubicBezTo>
                  <a:pt x="2023931" y="1288390"/>
                  <a:pt x="1994738" y="1317584"/>
                  <a:pt x="1958725" y="1317584"/>
                </a:cubicBezTo>
                <a:cubicBezTo>
                  <a:pt x="1922714" y="1317584"/>
                  <a:pt x="1893520" y="1288391"/>
                  <a:pt x="1893520" y="1252379"/>
                </a:cubicBezTo>
                <a:cubicBezTo>
                  <a:pt x="1893520" y="1216367"/>
                  <a:pt x="1922713" y="1187174"/>
                  <a:pt x="1958725" y="1187173"/>
                </a:cubicBezTo>
                <a:close/>
                <a:moveTo>
                  <a:pt x="1605546" y="1187173"/>
                </a:moveTo>
                <a:cubicBezTo>
                  <a:pt x="1605612" y="1187173"/>
                  <a:pt x="1605678" y="1187173"/>
                  <a:pt x="1605744" y="1187173"/>
                </a:cubicBezTo>
                <a:cubicBezTo>
                  <a:pt x="1641647" y="1187173"/>
                  <a:pt x="1670752" y="1216278"/>
                  <a:pt x="1670751" y="1252180"/>
                </a:cubicBezTo>
                <a:cubicBezTo>
                  <a:pt x="1670752" y="1252247"/>
                  <a:pt x="1670752" y="1252312"/>
                  <a:pt x="1670752" y="1252378"/>
                </a:cubicBezTo>
                <a:cubicBezTo>
                  <a:pt x="1670752" y="1288390"/>
                  <a:pt x="1641559" y="1317584"/>
                  <a:pt x="1605546" y="1317584"/>
                </a:cubicBezTo>
                <a:cubicBezTo>
                  <a:pt x="1569535" y="1317584"/>
                  <a:pt x="1540341" y="1288391"/>
                  <a:pt x="1540341" y="1252379"/>
                </a:cubicBezTo>
                <a:cubicBezTo>
                  <a:pt x="1540341" y="1216367"/>
                  <a:pt x="1569534" y="1187174"/>
                  <a:pt x="1605546" y="1187173"/>
                </a:cubicBezTo>
                <a:close/>
                <a:moveTo>
                  <a:pt x="1252565" y="1187173"/>
                </a:moveTo>
                <a:lnTo>
                  <a:pt x="1252565" y="1187174"/>
                </a:lnTo>
                <a:cubicBezTo>
                  <a:pt x="1288467" y="1187174"/>
                  <a:pt x="1317572" y="1216278"/>
                  <a:pt x="1317572" y="1252180"/>
                </a:cubicBezTo>
                <a:cubicBezTo>
                  <a:pt x="1317572" y="1252312"/>
                  <a:pt x="1317572" y="1252444"/>
                  <a:pt x="1317572" y="1252576"/>
                </a:cubicBezTo>
                <a:cubicBezTo>
                  <a:pt x="1317462" y="1288588"/>
                  <a:pt x="1288181" y="1317692"/>
                  <a:pt x="1252169" y="1317583"/>
                </a:cubicBezTo>
                <a:cubicBezTo>
                  <a:pt x="1216157" y="1317474"/>
                  <a:pt x="1187052" y="1288192"/>
                  <a:pt x="1187162" y="1252180"/>
                </a:cubicBezTo>
                <a:cubicBezTo>
                  <a:pt x="1187272" y="1216169"/>
                  <a:pt x="1216554" y="1187064"/>
                  <a:pt x="1252565" y="1187173"/>
                </a:cubicBezTo>
                <a:close/>
                <a:moveTo>
                  <a:pt x="1252565" y="801689"/>
                </a:moveTo>
                <a:cubicBezTo>
                  <a:pt x="1282808" y="801797"/>
                  <a:pt x="1307266" y="826345"/>
                  <a:pt x="1307266" y="856587"/>
                </a:cubicBezTo>
                <a:cubicBezTo>
                  <a:pt x="1307266" y="856653"/>
                  <a:pt x="1307266" y="856719"/>
                  <a:pt x="1307266" y="856785"/>
                </a:cubicBezTo>
                <a:cubicBezTo>
                  <a:pt x="1307156" y="887105"/>
                  <a:pt x="1282489" y="911595"/>
                  <a:pt x="1252168" y="911486"/>
                </a:cubicBezTo>
                <a:cubicBezTo>
                  <a:pt x="1221849" y="911377"/>
                  <a:pt x="1197358" y="886709"/>
                  <a:pt x="1197468" y="856389"/>
                </a:cubicBezTo>
                <a:cubicBezTo>
                  <a:pt x="1197578" y="826069"/>
                  <a:pt x="1222246" y="801579"/>
                  <a:pt x="1252565" y="801689"/>
                </a:cubicBezTo>
                <a:close/>
                <a:moveTo>
                  <a:pt x="1958726" y="791382"/>
                </a:moveTo>
                <a:cubicBezTo>
                  <a:pt x="1958858" y="791382"/>
                  <a:pt x="1958990" y="791382"/>
                  <a:pt x="1959122" y="791382"/>
                </a:cubicBezTo>
                <a:cubicBezTo>
                  <a:pt x="1995025" y="791492"/>
                  <a:pt x="2024040" y="820685"/>
                  <a:pt x="2023931" y="856587"/>
                </a:cubicBezTo>
                <a:cubicBezTo>
                  <a:pt x="2023931" y="892600"/>
                  <a:pt x="1994737" y="921793"/>
                  <a:pt x="1958726" y="921793"/>
                </a:cubicBezTo>
                <a:cubicBezTo>
                  <a:pt x="1922713" y="921793"/>
                  <a:pt x="1893520" y="892600"/>
                  <a:pt x="1893520" y="856587"/>
                </a:cubicBezTo>
                <a:cubicBezTo>
                  <a:pt x="1893520" y="820576"/>
                  <a:pt x="1922713" y="791382"/>
                  <a:pt x="1958726" y="791382"/>
                </a:cubicBezTo>
                <a:close/>
                <a:moveTo>
                  <a:pt x="1605546" y="791382"/>
                </a:moveTo>
                <a:cubicBezTo>
                  <a:pt x="1605679" y="791382"/>
                  <a:pt x="1605811" y="791382"/>
                  <a:pt x="1605943" y="791382"/>
                </a:cubicBezTo>
                <a:cubicBezTo>
                  <a:pt x="1641846" y="791492"/>
                  <a:pt x="1670861" y="820685"/>
                  <a:pt x="1670752" y="856587"/>
                </a:cubicBezTo>
                <a:cubicBezTo>
                  <a:pt x="1670752" y="892600"/>
                  <a:pt x="1641558" y="921793"/>
                  <a:pt x="1605546" y="921793"/>
                </a:cubicBezTo>
                <a:cubicBezTo>
                  <a:pt x="1569534" y="921793"/>
                  <a:pt x="1540341" y="892600"/>
                  <a:pt x="1540341" y="856587"/>
                </a:cubicBezTo>
                <a:cubicBezTo>
                  <a:pt x="1540341" y="820576"/>
                  <a:pt x="1569534" y="791382"/>
                  <a:pt x="1605546" y="791382"/>
                </a:cubicBezTo>
                <a:close/>
                <a:moveTo>
                  <a:pt x="1605547" y="406890"/>
                </a:moveTo>
                <a:lnTo>
                  <a:pt x="1606543" y="406895"/>
                </a:lnTo>
                <a:cubicBezTo>
                  <a:pt x="1636313" y="407333"/>
                  <a:pt x="1660091" y="431821"/>
                  <a:pt x="1659653" y="461590"/>
                </a:cubicBezTo>
                <a:cubicBezTo>
                  <a:pt x="1659327" y="491238"/>
                  <a:pt x="1635202" y="515101"/>
                  <a:pt x="1605553" y="515103"/>
                </a:cubicBezTo>
                <a:cubicBezTo>
                  <a:pt x="1575671" y="515104"/>
                  <a:pt x="1551445" y="490882"/>
                  <a:pt x="1551443" y="460999"/>
                </a:cubicBezTo>
                <a:cubicBezTo>
                  <a:pt x="1551442" y="438588"/>
                  <a:pt x="1565067" y="419358"/>
                  <a:pt x="1584486" y="411143"/>
                </a:cubicBezTo>
                <a:close/>
                <a:moveTo>
                  <a:pt x="1958725" y="395592"/>
                </a:moveTo>
                <a:cubicBezTo>
                  <a:pt x="1994737" y="395592"/>
                  <a:pt x="2023931" y="424785"/>
                  <a:pt x="2023931" y="460797"/>
                </a:cubicBezTo>
                <a:cubicBezTo>
                  <a:pt x="2023931" y="496809"/>
                  <a:pt x="1994737" y="526003"/>
                  <a:pt x="1958725" y="526003"/>
                </a:cubicBezTo>
                <a:cubicBezTo>
                  <a:pt x="1922714" y="526003"/>
                  <a:pt x="1893520" y="496809"/>
                  <a:pt x="1893520" y="460797"/>
                </a:cubicBezTo>
                <a:cubicBezTo>
                  <a:pt x="1893520" y="424785"/>
                  <a:pt x="1922714" y="395592"/>
                  <a:pt x="1958725" y="395592"/>
                </a:cubicBezTo>
                <a:close/>
                <a:moveTo>
                  <a:pt x="1958725" y="0"/>
                </a:moveTo>
                <a:cubicBezTo>
                  <a:pt x="1994737" y="0"/>
                  <a:pt x="2023931" y="29193"/>
                  <a:pt x="2023931" y="65205"/>
                </a:cubicBezTo>
                <a:cubicBezTo>
                  <a:pt x="2023931" y="101217"/>
                  <a:pt x="1994737" y="130411"/>
                  <a:pt x="1958725" y="130411"/>
                </a:cubicBezTo>
                <a:cubicBezTo>
                  <a:pt x="1922714" y="130411"/>
                  <a:pt x="1893520" y="101217"/>
                  <a:pt x="1893520" y="65205"/>
                </a:cubicBezTo>
                <a:cubicBezTo>
                  <a:pt x="1893520" y="29193"/>
                  <a:pt x="1922714" y="0"/>
                  <a:pt x="1958725" y="0"/>
                </a:cubicBezTo>
                <a:close/>
              </a:path>
            </a:pathLst>
          </a:custGeom>
          <a:solidFill>
            <a:schemeClr val="bg1"/>
          </a:solidFill>
          <a:ln w="29898"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938048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1.emf"/><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
        <p:nvSpPr>
          <p:cNvPr id="2" name="Text Placeholder 1">
            <a:extLst>
              <a:ext uri="{FF2B5EF4-FFF2-40B4-BE49-F238E27FC236}">
                <a16:creationId xmlns:a16="http://schemas.microsoft.com/office/drawing/2014/main" id="{A9EF330F-B908-6346-B31E-2887F4B77649}"/>
              </a:ext>
            </a:extLst>
          </p:cNvPr>
          <p:cNvSpPr>
            <a:spLocks noGrp="1"/>
          </p:cNvSpPr>
          <p:nvPr>
            <p:ph type="body" idx="1"/>
          </p:nvPr>
        </p:nvSpPr>
        <p:spPr>
          <a:xfrm>
            <a:off x="437766" y="1204532"/>
            <a:ext cx="8348472" cy="3313112"/>
          </a:xfrm>
          <a:prstGeom prst="rect">
            <a:avLst/>
          </a:prstGeom>
        </p:spPr>
        <p:txBody>
          <a:bodyPr vert="horz" lIns="91440" tIns="45720" rIns="9144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8" name="Rectangle 7">
            <a:extLst>
              <a:ext uri="{FF2B5EF4-FFF2-40B4-BE49-F238E27FC236}">
                <a16:creationId xmlns:a16="http://schemas.microsoft.com/office/drawing/2014/main" id="{BE2A35EC-DBE8-634E-9F00-D46A28C2F392}"/>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lumMod val="65000"/>
                </a:schemeClr>
              </a:solidFill>
              <a:latin typeface="+mn-lt"/>
              <a:ea typeface="+mn-ea"/>
              <a:cs typeface="CiscoSans Thin"/>
            </a:endParaRPr>
          </a:p>
        </p:txBody>
      </p:sp>
      <p:sp>
        <p:nvSpPr>
          <p:cNvPr id="24" name="Rectangle 4">
            <a:extLst>
              <a:ext uri="{FF2B5EF4-FFF2-40B4-BE49-F238E27FC236}">
                <a16:creationId xmlns:a16="http://schemas.microsoft.com/office/drawing/2014/main" id="{190C3DC9-A637-1940-80C1-DAB6952B20CA}"/>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2">
                    <a:lumMod val="65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id="{236519FA-09C5-7141-B138-111699834624}"/>
              </a:ext>
            </a:extLst>
          </p:cNvPr>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528762" y="4751784"/>
            <a:ext cx="921665" cy="155093"/>
          </a:xfrm>
          <a:prstGeom prst="rect">
            <a:avLst/>
          </a:prstGeom>
        </p:spPr>
      </p:pic>
    </p:spTree>
    <p:extLst>
      <p:ext uri="{BB962C8B-B14F-4D97-AF65-F5344CB8AC3E}">
        <p14:creationId xmlns:p14="http://schemas.microsoft.com/office/powerpoint/2010/main" val="287022937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 id="2147484181" r:id="rId23"/>
    <p:sldLayoutId id="2147484182" r:id="rId24"/>
    <p:sldLayoutId id="2147484183" r:id="rId25"/>
    <p:sldLayoutId id="2147484184" r:id="rId26"/>
    <p:sldLayoutId id="2147484185" r:id="rId27"/>
    <p:sldLayoutId id="2147484186" r:id="rId28"/>
    <p:sldLayoutId id="2147484187" r:id="rId29"/>
    <p:sldLayoutId id="2147484188" r:id="rId30"/>
    <p:sldLayoutId id="2147484189" r:id="rId31"/>
    <p:sldLayoutId id="2147484190" r:id="rId32"/>
    <p:sldLayoutId id="2147484191" r:id="rId33"/>
    <p:sldLayoutId id="2147484192" r:id="rId34"/>
    <p:sldLayoutId id="2147484193" r:id="rId35"/>
    <p:sldLayoutId id="2147484194" r:id="rId36"/>
  </p:sldLayoutIdLst>
  <p:txStyles>
    <p:title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228600" indent="-220663" algn="l" defTabSz="684213" rtl="0" eaLnBrk="1" fontAlgn="base" hangingPunct="1">
        <a:lnSpc>
          <a:spcPct val="95000"/>
        </a:lnSpc>
        <a:spcBef>
          <a:spcPts val="1200"/>
        </a:spcBef>
        <a:spcAft>
          <a:spcPct val="0"/>
        </a:spcAft>
        <a:buClr>
          <a:schemeClr val="accent1"/>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44">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490451"/>
            <a:ext cx="8345488" cy="5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p>
            <a:pPr lvl="0"/>
            <a:r>
              <a:rPr lang="en-GB"/>
              <a:t>Title Goes Here (28pt)</a:t>
            </a:r>
          </a:p>
        </p:txBody>
      </p:sp>
      <p:sp>
        <p:nvSpPr>
          <p:cNvPr id="2" name="Text Placeholder 1">
            <a:extLst>
              <a:ext uri="{FF2B5EF4-FFF2-40B4-BE49-F238E27FC236}">
                <a16:creationId xmlns:a16="http://schemas.microsoft.com/office/drawing/2014/main" id="{A9EF330F-B908-6346-B31E-2887F4B77649}"/>
              </a:ext>
            </a:extLst>
          </p:cNvPr>
          <p:cNvSpPr>
            <a:spLocks noGrp="1"/>
          </p:cNvSpPr>
          <p:nvPr>
            <p:ph type="body" idx="1"/>
          </p:nvPr>
        </p:nvSpPr>
        <p:spPr>
          <a:xfrm>
            <a:off x="437766" y="1204532"/>
            <a:ext cx="8348472" cy="3313112"/>
          </a:xfrm>
          <a:prstGeom prst="rect">
            <a:avLst/>
          </a:prstGeom>
        </p:spPr>
        <p:txBody>
          <a:bodyPr vert="horz" lIns="91440" tIns="45720" rIns="9144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8" name="Rectangle 7">
            <a:extLst>
              <a:ext uri="{FF2B5EF4-FFF2-40B4-BE49-F238E27FC236}">
                <a16:creationId xmlns:a16="http://schemas.microsoft.com/office/drawing/2014/main" id="{BE2A35EC-DBE8-634E-9F00-D46A28C2F392}"/>
              </a:ext>
            </a:extLst>
          </p:cNvPr>
          <p:cNvSpPr>
            <a:spLocks noChangeArrowheads="1"/>
          </p:cNvSpPr>
          <p:nvPr userDrawn="1"/>
        </p:nvSpPr>
        <p:spPr bwMode="ltGray">
          <a:xfrm>
            <a:off x="8506829" y="4799810"/>
            <a:ext cx="223441"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r" defTabSz="610744" rtl="0" fontAlgn="auto">
                <a:spcBef>
                  <a:spcPts val="0"/>
                </a:spcBef>
                <a:spcAft>
                  <a:spcPts val="0"/>
                </a:spcAft>
                <a:defRPr/>
              </a:pPr>
              <a:t>‹#›</a:t>
            </a:fld>
            <a:endParaRPr lang="en-US" sz="600" kern="1200" spc="20" baseline="0">
              <a:solidFill>
                <a:schemeClr val="bg2">
                  <a:lumMod val="65000"/>
                </a:schemeClr>
              </a:solidFill>
              <a:latin typeface="+mn-lt"/>
              <a:ea typeface="+mn-ea"/>
              <a:cs typeface="CiscoSans Thin"/>
            </a:endParaRPr>
          </a:p>
        </p:txBody>
      </p:sp>
      <p:sp>
        <p:nvSpPr>
          <p:cNvPr id="24" name="Rectangle 4">
            <a:extLst>
              <a:ext uri="{FF2B5EF4-FFF2-40B4-BE49-F238E27FC236}">
                <a16:creationId xmlns:a16="http://schemas.microsoft.com/office/drawing/2014/main" id="{190C3DC9-A637-1940-80C1-DAB6952B20CA}"/>
              </a:ext>
            </a:extLst>
          </p:cNvPr>
          <p:cNvSpPr>
            <a:spLocks noChangeArrowheads="1"/>
          </p:cNvSpPr>
          <p:nvPr userDrawn="1"/>
        </p:nvSpPr>
        <p:spPr bwMode="ltGray">
          <a:xfrm>
            <a:off x="1544186" y="4799810"/>
            <a:ext cx="34010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2">
                    <a:lumMod val="65000"/>
                  </a:schemeClr>
                </a:solidFill>
                <a:latin typeface="+mn-lt"/>
                <a:ea typeface="+mn-ea"/>
                <a:cs typeface="CiscoSans Thin"/>
              </a:rPr>
              <a:t>© 2020 Cisco and/or its affiliates. All rights reserved. Cisco Confidential </a:t>
            </a:r>
          </a:p>
        </p:txBody>
      </p:sp>
      <p:pic>
        <p:nvPicPr>
          <p:cNvPr id="25" name="Picture 24">
            <a:extLst>
              <a:ext uri="{FF2B5EF4-FFF2-40B4-BE49-F238E27FC236}">
                <a16:creationId xmlns:a16="http://schemas.microsoft.com/office/drawing/2014/main" id="{236519FA-09C5-7141-B138-111699834624}"/>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528762" y="4751784"/>
            <a:ext cx="921665" cy="155093"/>
          </a:xfrm>
          <a:prstGeom prst="rect">
            <a:avLst/>
          </a:prstGeom>
        </p:spPr>
      </p:pic>
    </p:spTree>
    <p:extLst>
      <p:ext uri="{BB962C8B-B14F-4D97-AF65-F5344CB8AC3E}">
        <p14:creationId xmlns:p14="http://schemas.microsoft.com/office/powerpoint/2010/main" val="1432580106"/>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 id="2147484220" r:id="rId25"/>
    <p:sldLayoutId id="2147484221" r:id="rId26"/>
    <p:sldLayoutId id="2147484222" r:id="rId27"/>
    <p:sldLayoutId id="2147484223" r:id="rId28"/>
    <p:sldLayoutId id="2147484224" r:id="rId29"/>
    <p:sldLayoutId id="2147484225" r:id="rId30"/>
    <p:sldLayoutId id="2147484226" r:id="rId31"/>
    <p:sldLayoutId id="2147484227" r:id="rId32"/>
    <p:sldLayoutId id="2147484228" r:id="rId33"/>
    <p:sldLayoutId id="2147484229" r:id="rId34"/>
    <p:sldLayoutId id="2147484230" r:id="rId35"/>
    <p:sldLayoutId id="2147484231" r:id="rId36"/>
    <p:sldLayoutId id="2147484232" r:id="rId37"/>
  </p:sldLayoutIdLst>
  <p:txStyles>
    <p:titleStyle>
      <a:lvl1pPr algn="l" defTabSz="684213" rtl="0" eaLnBrk="1" fontAlgn="base" hangingPunct="1">
        <a:lnSpc>
          <a:spcPct val="90000"/>
        </a:lnSpc>
        <a:spcBef>
          <a:spcPct val="0"/>
        </a:spcBef>
        <a:spcAft>
          <a:spcPct val="0"/>
        </a:spcAft>
        <a:defRPr lang="en-US" sz="2800" b="0" i="0" u="none" kern="1200" dirty="0">
          <a:solidFill>
            <a:srgbClr val="0D274D"/>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228600" indent="-220663" algn="l" defTabSz="684213" rtl="0" eaLnBrk="1" fontAlgn="base" hangingPunct="1">
        <a:lnSpc>
          <a:spcPct val="95000"/>
        </a:lnSpc>
        <a:spcBef>
          <a:spcPts val="1200"/>
        </a:spcBef>
        <a:spcAft>
          <a:spcPct val="0"/>
        </a:spcAft>
        <a:buClr>
          <a:schemeClr val="accent1"/>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1"/>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1"/>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44">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74.png"/><Relationship Id="rId7" Type="http://schemas.openxmlformats.org/officeDocument/2006/relationships/image" Target="../media/image55.png"/><Relationship Id="rId12" Type="http://schemas.openxmlformats.org/officeDocument/2006/relationships/image" Target="../media/image81.sv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77.svg"/><Relationship Id="rId11" Type="http://schemas.openxmlformats.org/officeDocument/2006/relationships/image" Target="../media/image80.png"/><Relationship Id="rId5" Type="http://schemas.openxmlformats.org/officeDocument/2006/relationships/image" Target="../media/image76.png"/><Relationship Id="rId10" Type="http://schemas.openxmlformats.org/officeDocument/2006/relationships/image" Target="../media/image79.svg"/><Relationship Id="rId4" Type="http://schemas.openxmlformats.org/officeDocument/2006/relationships/image" Target="../media/image75.svg"/><Relationship Id="rId9" Type="http://schemas.openxmlformats.org/officeDocument/2006/relationships/image" Target="../media/image78.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3.png"/><Relationship Id="rId7" Type="http://schemas.openxmlformats.org/officeDocument/2006/relationships/image" Target="../media/image58.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57.png"/><Relationship Id="rId11" Type="http://schemas.openxmlformats.org/officeDocument/2006/relationships/image" Target="../media/image87.png"/><Relationship Id="rId5" Type="http://schemas.openxmlformats.org/officeDocument/2006/relationships/image" Target="../media/image85.sv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hyperlink" Target="https://salesconnect.cisco.com/open.html?c=43948662-c934-4cef-81e2-7921368839be" TargetMode="External"/><Relationship Id="rId13" Type="http://schemas.openxmlformats.org/officeDocument/2006/relationships/hyperlink" Target="https://salesconnect.cisco.com/open.html?c=9a52f5a9-b665-4a1f-bffb-71fbafa99c4a" TargetMode="External"/><Relationship Id="rId18" Type="http://schemas.openxmlformats.org/officeDocument/2006/relationships/image" Target="../media/image92.png"/><Relationship Id="rId3" Type="http://schemas.openxmlformats.org/officeDocument/2006/relationships/image" Target="../media/image89.png"/><Relationship Id="rId21" Type="http://schemas.openxmlformats.org/officeDocument/2006/relationships/image" Target="../media/image94.png"/><Relationship Id="rId7" Type="http://schemas.openxmlformats.org/officeDocument/2006/relationships/hyperlink" Target="https://salesconnect.cisco.com/open.html?c=30e0fade-304a-4d94-afae-9bb4ab351d01" TargetMode="External"/><Relationship Id="rId12" Type="http://schemas.openxmlformats.org/officeDocument/2006/relationships/hyperlink" Target="https://salesconnect.cisco.com/open.html?c=f4c858dd-8753-49c3-ab22-073c11b55f9b" TargetMode="External"/><Relationship Id="rId17" Type="http://schemas.openxmlformats.org/officeDocument/2006/relationships/hyperlink" Target="https://www.cisco.com/c/dam/en/us/products/collateral/security/web-security-appliance/case-study-c36-741443.pdf" TargetMode="External"/><Relationship Id="rId25" Type="http://schemas.openxmlformats.org/officeDocument/2006/relationships/image" Target="../media/image98.png"/><Relationship Id="rId2" Type="http://schemas.openxmlformats.org/officeDocument/2006/relationships/image" Target="../media/image88.png"/><Relationship Id="rId16" Type="http://schemas.openxmlformats.org/officeDocument/2006/relationships/hyperlink" Target="https://www.cisco.com/c/dam/en/us/products/collateral/security/cloud-email-security/case-study-c36-741296.pdf" TargetMode="External"/><Relationship Id="rId20" Type="http://schemas.microsoft.com/office/2007/relationships/hdphoto" Target="../media/hdphoto3.wdp"/><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91.png"/><Relationship Id="rId24" Type="http://schemas.openxmlformats.org/officeDocument/2006/relationships/image" Target="../media/image97.png"/><Relationship Id="rId5" Type="http://schemas.openxmlformats.org/officeDocument/2006/relationships/image" Target="../media/image90.png"/><Relationship Id="rId15" Type="http://schemas.openxmlformats.org/officeDocument/2006/relationships/hyperlink" Target="https://salesconnect.cisco.com/open.html?c=d0985afe-e83a-4967-89dc-893e0bc7dda6" TargetMode="External"/><Relationship Id="rId23" Type="http://schemas.openxmlformats.org/officeDocument/2006/relationships/image" Target="../media/image96.png"/><Relationship Id="rId10" Type="http://schemas.openxmlformats.org/officeDocument/2006/relationships/hyperlink" Target="https://salesconnect.cisco.com/#/content-detail/9bb76f90-5b9f-40c4-8122-57b670e5a5a1" TargetMode="External"/><Relationship Id="rId19" Type="http://schemas.openxmlformats.org/officeDocument/2006/relationships/image" Target="../media/image93.png"/><Relationship Id="rId4" Type="http://schemas.microsoft.com/office/2007/relationships/hdphoto" Target="../media/hdphoto1.wdp"/><Relationship Id="rId9" Type="http://schemas.openxmlformats.org/officeDocument/2006/relationships/hyperlink" Target="https://salesconnect.cisco.com/open.html?c=0da9f018-5702-4c38-b0ab-6927611c885d" TargetMode="External"/><Relationship Id="rId14" Type="http://schemas.openxmlformats.org/officeDocument/2006/relationships/hyperlink" Target="https://salesconnect.cisco.com/open.html?c=7a873149-1533-4b69-89ed-92c224c7838a" TargetMode="External"/><Relationship Id="rId22" Type="http://schemas.openxmlformats.org/officeDocument/2006/relationships/image" Target="../media/image95.png"/></Relationships>
</file>

<file path=ppt/slides/_rels/slide1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53.svg"/><Relationship Id="rId11" Type="http://schemas.openxmlformats.org/officeDocument/2006/relationships/image" Target="../media/image106.jpeg"/><Relationship Id="rId5" Type="http://schemas.openxmlformats.org/officeDocument/2006/relationships/image" Target="../media/image101.png"/><Relationship Id="rId10" Type="http://schemas.openxmlformats.org/officeDocument/2006/relationships/image" Target="../media/image105.svg"/><Relationship Id="rId4" Type="http://schemas.openxmlformats.org/officeDocument/2006/relationships/image" Target="../media/image100.svg"/><Relationship Id="rId9"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hyperlink" Target="https://engage2demand.cisco.com/LP=7103?ccid=cc000156&amp;dtid=odicdc000016&amp;oid=trlsc002673"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ic3.gov/media/2019/190910.aspx"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sonicwall.com/resources/white-papers/2019-sonicwall-cyber-threat-report/" TargetMode="External"/><Relationship Id="rId11" Type="http://schemas.openxmlformats.org/officeDocument/2006/relationships/image" Target="../media/image26.png"/><Relationship Id="rId5" Type="http://schemas.openxmlformats.org/officeDocument/2006/relationships/hyperlink" Target="https://www.cisco.com/c/dam/m/hu_hu/campaigns/security-hub/pdf/acr-2018.pdf" TargetMode="External"/><Relationship Id="rId10" Type="http://schemas.openxmlformats.org/officeDocument/2006/relationships/image" Target="../media/image25.png"/><Relationship Id="rId4" Type="http://schemas.openxmlformats.org/officeDocument/2006/relationships/hyperlink" Target="https://cybersecurityventures.com/cybersecurity-almanac-2019/" TargetMode="External"/><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66.pn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B62FE4-C5B0-0D4F-9268-F2A4BD4E95AB}"/>
              </a:ext>
            </a:extLst>
          </p:cNvPr>
          <p:cNvSpPr>
            <a:spLocks noGrp="1"/>
          </p:cNvSpPr>
          <p:nvPr>
            <p:ph type="body" sz="quarter" idx="12"/>
          </p:nvPr>
        </p:nvSpPr>
        <p:spPr/>
        <p:txBody>
          <a:bodyPr/>
          <a:lstStyle/>
          <a:p>
            <a:r>
              <a:rPr lang="en-US"/>
              <a:t>Fall 2020</a:t>
            </a:r>
          </a:p>
        </p:txBody>
      </p:sp>
      <p:sp>
        <p:nvSpPr>
          <p:cNvPr id="5" name="Text Placeholder 4">
            <a:extLst>
              <a:ext uri="{FF2B5EF4-FFF2-40B4-BE49-F238E27FC236}">
                <a16:creationId xmlns:a16="http://schemas.microsoft.com/office/drawing/2014/main" id="{F19E3969-B750-0743-9836-D5F975CF6DB2}"/>
              </a:ext>
            </a:extLst>
          </p:cNvPr>
          <p:cNvSpPr>
            <a:spLocks noGrp="1"/>
          </p:cNvSpPr>
          <p:nvPr>
            <p:ph type="body" sz="quarter" idx="13"/>
          </p:nvPr>
        </p:nvSpPr>
        <p:spPr/>
        <p:txBody>
          <a:bodyPr/>
          <a:lstStyle/>
          <a:p>
            <a:r>
              <a:rPr lang="en-US" sz="1800"/>
              <a:t>Layered Defenses For Comprehensive Protection</a:t>
            </a:r>
          </a:p>
        </p:txBody>
      </p:sp>
      <p:sp>
        <p:nvSpPr>
          <p:cNvPr id="6" name="Title 5">
            <a:extLst>
              <a:ext uri="{FF2B5EF4-FFF2-40B4-BE49-F238E27FC236}">
                <a16:creationId xmlns:a16="http://schemas.microsoft.com/office/drawing/2014/main" id="{C3B05529-1430-7547-8BFA-FE4B8158CF92}"/>
              </a:ext>
            </a:extLst>
          </p:cNvPr>
          <p:cNvSpPr>
            <a:spLocks noGrp="1"/>
          </p:cNvSpPr>
          <p:nvPr>
            <p:ph type="ctrTitle"/>
          </p:nvPr>
        </p:nvSpPr>
        <p:spPr/>
        <p:txBody>
          <a:bodyPr/>
          <a:lstStyle/>
          <a:p>
            <a:r>
              <a:rPr lang="en-US"/>
              <a:t>Cisco Secure Email</a:t>
            </a:r>
          </a:p>
        </p:txBody>
      </p:sp>
      <p:sp>
        <p:nvSpPr>
          <p:cNvPr id="9" name="TextBox 8">
            <a:extLst>
              <a:ext uri="{FF2B5EF4-FFF2-40B4-BE49-F238E27FC236}">
                <a16:creationId xmlns:a16="http://schemas.microsoft.com/office/drawing/2014/main" id="{52F22E4E-C959-7A41-80B2-8B2BE5F9AAE7}"/>
              </a:ext>
            </a:extLst>
          </p:cNvPr>
          <p:cNvSpPr txBox="1"/>
          <p:nvPr/>
        </p:nvSpPr>
        <p:spPr>
          <a:xfrm>
            <a:off x="-3048000" y="-34834"/>
            <a:ext cx="184731" cy="369332"/>
          </a:xfrm>
          <a:prstGeom prst="rect">
            <a:avLst/>
          </a:prstGeom>
          <a:noFill/>
        </p:spPr>
        <p:txBody>
          <a:bodyPr wrap="none" rtlCol="0">
            <a:spAutoFit/>
          </a:bodyPr>
          <a:lstStyle/>
          <a:p>
            <a:pPr algn="l"/>
            <a:endParaRPr lang="en-US">
              <a:latin typeface="+mn-lt"/>
            </a:endParaRPr>
          </a:p>
        </p:txBody>
      </p:sp>
      <p:grpSp>
        <p:nvGrpSpPr>
          <p:cNvPr id="10" name="Group 9">
            <a:extLst>
              <a:ext uri="{FF2B5EF4-FFF2-40B4-BE49-F238E27FC236}">
                <a16:creationId xmlns:a16="http://schemas.microsoft.com/office/drawing/2014/main" id="{29368962-B867-4442-A92C-65C7082500B0}"/>
              </a:ext>
            </a:extLst>
          </p:cNvPr>
          <p:cNvGrpSpPr/>
          <p:nvPr/>
        </p:nvGrpSpPr>
        <p:grpSpPr>
          <a:xfrm>
            <a:off x="5912165" y="1915066"/>
            <a:ext cx="2997657" cy="2971903"/>
            <a:chOff x="5912165" y="1915066"/>
            <a:chExt cx="2997657" cy="2971903"/>
          </a:xfrm>
        </p:grpSpPr>
        <p:sp>
          <p:nvSpPr>
            <p:cNvPr id="16" name="Oval 15">
              <a:extLst>
                <a:ext uri="{FF2B5EF4-FFF2-40B4-BE49-F238E27FC236}">
                  <a16:creationId xmlns:a16="http://schemas.microsoft.com/office/drawing/2014/main" id="{500EC209-A11A-864C-8B6B-A5DE92E30799}"/>
                </a:ext>
              </a:extLst>
            </p:cNvPr>
            <p:cNvSpPr/>
            <p:nvPr/>
          </p:nvSpPr>
          <p:spPr>
            <a:xfrm>
              <a:off x="5912165" y="3025247"/>
              <a:ext cx="1409319" cy="14093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BCC8B61-CA64-4045-9C45-ACB551175D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1703"/>
            <a:stretch/>
          </p:blipFill>
          <p:spPr>
            <a:xfrm>
              <a:off x="6597157" y="1915066"/>
              <a:ext cx="2054850" cy="2054329"/>
            </a:xfrm>
            <a:prstGeom prst="ellipse">
              <a:avLst/>
            </a:prstGeom>
          </p:spPr>
        </p:pic>
        <p:grpSp>
          <p:nvGrpSpPr>
            <p:cNvPr id="15" name="Group 14">
              <a:extLst>
                <a:ext uri="{FF2B5EF4-FFF2-40B4-BE49-F238E27FC236}">
                  <a16:creationId xmlns:a16="http://schemas.microsoft.com/office/drawing/2014/main" id="{24D07F17-D790-CD48-AEF5-0C5F5A059A85}"/>
                </a:ext>
              </a:extLst>
            </p:cNvPr>
            <p:cNvGrpSpPr/>
            <p:nvPr/>
          </p:nvGrpSpPr>
          <p:grpSpPr>
            <a:xfrm>
              <a:off x="6597679" y="1929232"/>
              <a:ext cx="2054328" cy="2060293"/>
              <a:chOff x="7187789" y="2566839"/>
              <a:chExt cx="1691640" cy="1696551"/>
            </a:xfrm>
          </p:grpSpPr>
          <p:sp>
            <p:nvSpPr>
              <p:cNvPr id="11" name="Arc 10">
                <a:extLst>
                  <a:ext uri="{FF2B5EF4-FFF2-40B4-BE49-F238E27FC236}">
                    <a16:creationId xmlns:a16="http://schemas.microsoft.com/office/drawing/2014/main" id="{FDAAB48B-E7AB-D345-8450-17D22B50FFD4}"/>
                  </a:ext>
                </a:extLst>
              </p:cNvPr>
              <p:cNvSpPr>
                <a:spLocks noChangeAspect="1"/>
              </p:cNvSpPr>
              <p:nvPr/>
            </p:nvSpPr>
            <p:spPr>
              <a:xfrm>
                <a:off x="7187789" y="2571750"/>
                <a:ext cx="1691640" cy="1691640"/>
              </a:xfrm>
              <a:prstGeom prst="arc">
                <a:avLst>
                  <a:gd name="adj1" fmla="val 15105119"/>
                  <a:gd name="adj2" fmla="val 11942108"/>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BFCA7402-B04A-8643-9E0F-B73705C76D51}"/>
                  </a:ext>
                </a:extLst>
              </p:cNvPr>
              <p:cNvSpPr/>
              <p:nvPr/>
            </p:nvSpPr>
            <p:spPr>
              <a:xfrm>
                <a:off x="7187789" y="3100592"/>
                <a:ext cx="85883" cy="85883"/>
              </a:xfrm>
              <a:prstGeom prst="ellipse">
                <a:avLst/>
              </a:pr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1EF8B59-1B7E-E240-9919-0332716D66D9}"/>
                  </a:ext>
                </a:extLst>
              </p:cNvPr>
              <p:cNvSpPr/>
              <p:nvPr/>
            </p:nvSpPr>
            <p:spPr>
              <a:xfrm>
                <a:off x="7742926" y="2566839"/>
                <a:ext cx="95987" cy="9598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F8F9D5A7-1864-C24B-8C92-111E64F2E96D}"/>
                </a:ext>
              </a:extLst>
            </p:cNvPr>
            <p:cNvSpPr/>
            <p:nvPr/>
          </p:nvSpPr>
          <p:spPr>
            <a:xfrm>
              <a:off x="5920801" y="3032659"/>
              <a:ext cx="1409319" cy="1409319"/>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C7FF0C-5616-FD4F-8F87-0B91708CB15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490829" y="3311714"/>
              <a:ext cx="2418993" cy="1575255"/>
            </a:xfrm>
            <a:prstGeom prst="rect">
              <a:avLst/>
            </a:prstGeom>
          </p:spPr>
        </p:pic>
      </p:grpSp>
    </p:spTree>
    <p:extLst>
      <p:ext uri="{BB962C8B-B14F-4D97-AF65-F5344CB8AC3E}">
        <p14:creationId xmlns:p14="http://schemas.microsoft.com/office/powerpoint/2010/main" val="333018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A5558-3EA0-334F-9766-7C511639A45F}"/>
              </a:ext>
            </a:extLst>
          </p:cNvPr>
          <p:cNvSpPr>
            <a:spLocks noGrp="1"/>
          </p:cNvSpPr>
          <p:nvPr>
            <p:ph type="body" sz="quarter" idx="10"/>
          </p:nvPr>
        </p:nvSpPr>
        <p:spPr/>
        <p:txBody>
          <a:bodyPr/>
          <a:lstStyle/>
          <a:p>
            <a:r>
              <a:rPr lang="en-US" dirty="0">
                <a:solidFill>
                  <a:srgbClr val="6EBE4A"/>
                </a:solidFill>
                <a:latin typeface="CiscoSansTT ExtraLight" panose="020B0303020201020303" pitchFamily="34" charset="0"/>
                <a:cs typeface="CiscoSansTT ExtraLight" panose="020B0303020201020303" pitchFamily="34" charset="0"/>
              </a:rPr>
              <a:t>Block attackers from using your domain</a:t>
            </a:r>
          </a:p>
        </p:txBody>
      </p:sp>
      <p:sp>
        <p:nvSpPr>
          <p:cNvPr id="2" name="Title 1">
            <a:extLst>
              <a:ext uri="{FF2B5EF4-FFF2-40B4-BE49-F238E27FC236}">
                <a16:creationId xmlns:a16="http://schemas.microsoft.com/office/drawing/2014/main" id="{A03C8355-6C2A-9D4E-B092-EC9C56D0CD26}"/>
              </a:ext>
            </a:extLst>
          </p:cNvPr>
          <p:cNvSpPr>
            <a:spLocks noGrp="1"/>
          </p:cNvSpPr>
          <p:nvPr>
            <p:ph type="title"/>
          </p:nvPr>
        </p:nvSpPr>
        <p:spPr/>
        <p:txBody>
          <a:bodyPr/>
          <a:lstStyle/>
          <a:p>
            <a:r>
              <a:rPr lang="en-US" dirty="0"/>
              <a:t>Secure Email Domain Protection</a:t>
            </a:r>
          </a:p>
        </p:txBody>
      </p:sp>
      <p:pic>
        <p:nvPicPr>
          <p:cNvPr id="21" name="Picture 20">
            <a:extLst>
              <a:ext uri="{FF2B5EF4-FFF2-40B4-BE49-F238E27FC236}">
                <a16:creationId xmlns:a16="http://schemas.microsoft.com/office/drawing/2014/main" id="{4DBCB1B3-6D4B-2E4D-8B9A-25670C1C0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809" y="1758655"/>
            <a:ext cx="3741483" cy="2111062"/>
          </a:xfrm>
          <a:prstGeom prst="rect">
            <a:avLst/>
          </a:prstGeom>
        </p:spPr>
      </p:pic>
      <p:sp>
        <p:nvSpPr>
          <p:cNvPr id="24" name="TextBox 23">
            <a:extLst>
              <a:ext uri="{FF2B5EF4-FFF2-40B4-BE49-F238E27FC236}">
                <a16:creationId xmlns:a16="http://schemas.microsoft.com/office/drawing/2014/main" id="{DE7932D3-60FF-EE47-8403-E4247C2F5D6E}"/>
              </a:ext>
            </a:extLst>
          </p:cNvPr>
          <p:cNvSpPr txBox="1"/>
          <p:nvPr/>
        </p:nvSpPr>
        <p:spPr>
          <a:xfrm>
            <a:off x="5431536" y="1682496"/>
            <a:ext cx="3028730" cy="338554"/>
          </a:xfrm>
          <a:prstGeom prst="rect">
            <a:avLst/>
          </a:prstGeom>
          <a:noFill/>
        </p:spPr>
        <p:txBody>
          <a:bodyPr wrap="square" rtlCol="0">
            <a:spAutoFit/>
          </a:bodyPr>
          <a:lstStyle/>
          <a:p>
            <a:pPr lvl="0" defTabSz="685891" fontAlgn="auto">
              <a:spcBef>
                <a:spcPts val="0"/>
              </a:spcBef>
              <a:spcAft>
                <a:spcPts val="0"/>
              </a:spcAft>
              <a:defRPr/>
            </a:pPr>
            <a:r>
              <a:rPr lang="en-US" sz="1600">
                <a:latin typeface="CiscoSansTT" panose="020B0503020201020303" pitchFamily="34" charset="0"/>
                <a:cs typeface="CiscoSansTT" panose="020B0503020201020303" pitchFamily="34" charset="0"/>
              </a:rPr>
              <a:t>Protect Your Brand</a:t>
            </a:r>
          </a:p>
        </p:txBody>
      </p:sp>
      <p:sp>
        <p:nvSpPr>
          <p:cNvPr id="25" name="TextBox 24">
            <a:extLst>
              <a:ext uri="{FF2B5EF4-FFF2-40B4-BE49-F238E27FC236}">
                <a16:creationId xmlns:a16="http://schemas.microsoft.com/office/drawing/2014/main" id="{214EE094-2A0C-314C-A486-B2B791D94476}"/>
              </a:ext>
            </a:extLst>
          </p:cNvPr>
          <p:cNvSpPr txBox="1"/>
          <p:nvPr/>
        </p:nvSpPr>
        <p:spPr>
          <a:xfrm>
            <a:off x="5431536" y="2022612"/>
            <a:ext cx="2872157" cy="1036181"/>
          </a:xfrm>
          <a:prstGeom prst="rect">
            <a:avLst/>
          </a:prstGeom>
          <a:noFill/>
        </p:spPr>
        <p:txBody>
          <a:bodyPr wrap="square" rtlCol="0">
            <a:spAutoFit/>
          </a:bodyPr>
          <a:lstStyle/>
          <a:p>
            <a:pPr marL="171450" lvl="0" indent="-171450" defTabSz="685891" fontAlgn="auto">
              <a:spcBef>
                <a:spcPts val="0"/>
              </a:spcBef>
              <a:spcAft>
                <a:spcPts val="400"/>
              </a:spcAft>
              <a:buClr>
                <a:schemeClr val="accent1"/>
              </a:buClr>
              <a:buFont typeface="Arial" panose="020B0604020202020204" pitchFamily="34" charset="0"/>
              <a:buChar char="•"/>
              <a:defRPr/>
            </a:pPr>
            <a:r>
              <a:rPr lang="en-US" sz="1100" dirty="0">
                <a:latin typeface="CiscoSansTT ExtraLight" panose="020B0303020201020303" pitchFamily="34" charset="0"/>
                <a:cs typeface="CiscoSansTT ExtraLight" panose="020B0303020201020303" pitchFamily="34" charset="0"/>
              </a:rPr>
              <a:t>Easily analyze, update and take action against those misusing your domain to send malicious email</a:t>
            </a:r>
            <a:br>
              <a:rPr lang="en-US" sz="1100" dirty="0">
                <a:latin typeface="CiscoSansTT ExtraLight" panose="020B0303020201020303" pitchFamily="34" charset="0"/>
                <a:cs typeface="CiscoSansTT ExtraLight" panose="020B0303020201020303" pitchFamily="34" charset="0"/>
              </a:rPr>
            </a:br>
            <a:endParaRPr lang="en-US" sz="300" dirty="0">
              <a:latin typeface="CiscoSansTT ExtraLight" panose="020B0303020201020303" pitchFamily="34" charset="0"/>
              <a:cs typeface="CiscoSansTT ExtraLight" panose="020B0303020201020303" pitchFamily="34" charset="0"/>
            </a:endParaRPr>
          </a:p>
          <a:p>
            <a:pPr marL="171450" lvl="0" indent="-171450" defTabSz="685891" fontAlgn="auto">
              <a:spcBef>
                <a:spcPts val="0"/>
              </a:spcBef>
              <a:spcAft>
                <a:spcPts val="400"/>
              </a:spcAft>
              <a:buClr>
                <a:schemeClr val="accent1"/>
              </a:buClr>
              <a:buFont typeface="Arial" panose="020B0604020202020204" pitchFamily="34" charset="0"/>
              <a:buChar char="•"/>
              <a:defRPr/>
            </a:pPr>
            <a:r>
              <a:rPr lang="en-US" sz="1100" dirty="0">
                <a:latin typeface="CiscoSansTT ExtraLight" panose="020B0303020201020303" pitchFamily="34" charset="0"/>
                <a:cs typeface="CiscoSansTT ExtraLight" panose="020B0303020201020303" pitchFamily="34" charset="0"/>
              </a:rPr>
              <a:t>Validate those who use your domain appropriately </a:t>
            </a:r>
          </a:p>
        </p:txBody>
      </p:sp>
      <p:sp>
        <p:nvSpPr>
          <p:cNvPr id="30" name="TextBox 29">
            <a:extLst>
              <a:ext uri="{FF2B5EF4-FFF2-40B4-BE49-F238E27FC236}">
                <a16:creationId xmlns:a16="http://schemas.microsoft.com/office/drawing/2014/main" id="{F806CAE4-691A-254D-A425-6122135BF9C4}"/>
              </a:ext>
            </a:extLst>
          </p:cNvPr>
          <p:cNvSpPr txBox="1"/>
          <p:nvPr/>
        </p:nvSpPr>
        <p:spPr>
          <a:xfrm>
            <a:off x="5434445" y="3302783"/>
            <a:ext cx="3028730" cy="338554"/>
          </a:xfrm>
          <a:prstGeom prst="rect">
            <a:avLst/>
          </a:prstGeom>
          <a:noFill/>
        </p:spPr>
        <p:txBody>
          <a:bodyPr wrap="square" rtlCol="0">
            <a:spAutoFit/>
          </a:bodyPr>
          <a:lstStyle/>
          <a:p>
            <a:pPr lvl="0" defTabSz="685891" fontAlgn="auto">
              <a:spcBef>
                <a:spcPts val="0"/>
              </a:spcBef>
              <a:spcAft>
                <a:spcPts val="0"/>
              </a:spcAft>
              <a:defRPr/>
            </a:pPr>
            <a:r>
              <a:rPr lang="en-US" sz="1600">
                <a:latin typeface="CiscoSansTT" panose="020B0503020201020303" pitchFamily="34" charset="0"/>
                <a:cs typeface="CiscoSansTT" panose="020B0503020201020303" pitchFamily="34" charset="0"/>
              </a:rPr>
              <a:t>DMARC Authentication</a:t>
            </a:r>
          </a:p>
        </p:txBody>
      </p:sp>
      <p:sp>
        <p:nvSpPr>
          <p:cNvPr id="31" name="TextBox 30">
            <a:extLst>
              <a:ext uri="{FF2B5EF4-FFF2-40B4-BE49-F238E27FC236}">
                <a16:creationId xmlns:a16="http://schemas.microsoft.com/office/drawing/2014/main" id="{3732D4E9-BA74-664B-B4B0-D271B69715DA}"/>
              </a:ext>
            </a:extLst>
          </p:cNvPr>
          <p:cNvSpPr txBox="1"/>
          <p:nvPr/>
        </p:nvSpPr>
        <p:spPr>
          <a:xfrm>
            <a:off x="5434445" y="3641337"/>
            <a:ext cx="3028730" cy="815608"/>
          </a:xfrm>
          <a:prstGeom prst="rect">
            <a:avLst/>
          </a:prstGeom>
          <a:noFill/>
        </p:spPr>
        <p:txBody>
          <a:bodyPr wrap="square" rtlCol="0">
            <a:spAutoFit/>
          </a:bodyPr>
          <a:lstStyle/>
          <a:p>
            <a:pPr marL="171450" lvl="0" indent="-171450" defTabSz="685891" fontAlgn="auto">
              <a:spcBef>
                <a:spcPts val="0"/>
              </a:spcBef>
              <a:spcAft>
                <a:spcPts val="0"/>
              </a:spcAft>
              <a:buClr>
                <a:schemeClr val="accent1"/>
              </a:buClr>
              <a:buFont typeface="Arial" panose="020B0604020202020204" pitchFamily="34" charset="0"/>
              <a:buChar char="•"/>
              <a:defRPr/>
            </a:pPr>
            <a:r>
              <a:rPr lang="en-US" sz="1100">
                <a:latin typeface="CiscoSansTT ExtraLight" panose="020B0303020201020303" pitchFamily="34" charset="0"/>
                <a:cs typeface="CiscoSansTT ExtraLight" panose="020B0303020201020303" pitchFamily="34" charset="0"/>
              </a:rPr>
              <a:t>Compliant with new US Department of Homeland Security Regulations</a:t>
            </a:r>
          </a:p>
          <a:p>
            <a:pPr lvl="0" defTabSz="685891" fontAlgn="auto">
              <a:spcBef>
                <a:spcPts val="0"/>
              </a:spcBef>
              <a:spcAft>
                <a:spcPts val="0"/>
              </a:spcAft>
              <a:buClr>
                <a:schemeClr val="accent1"/>
              </a:buClr>
              <a:defRPr/>
            </a:pPr>
            <a:endParaRPr lang="en-US" sz="300">
              <a:latin typeface="CiscoSansTT ExtraLight" panose="020B0303020201020303" pitchFamily="34" charset="0"/>
              <a:cs typeface="CiscoSansTT ExtraLight" panose="020B0303020201020303" pitchFamily="34" charset="0"/>
            </a:endParaRPr>
          </a:p>
          <a:p>
            <a:pPr marL="171450" lvl="0" indent="-171450" defTabSz="685891" fontAlgn="auto">
              <a:spcBef>
                <a:spcPts val="0"/>
              </a:spcBef>
              <a:spcAft>
                <a:spcPts val="0"/>
              </a:spcAft>
              <a:buClr>
                <a:schemeClr val="accent1"/>
              </a:buClr>
              <a:buFont typeface="Arial" panose="020B0604020202020204" pitchFamily="34" charset="0"/>
              <a:buChar char="•"/>
              <a:defRPr/>
            </a:pPr>
            <a:r>
              <a:rPr lang="en-US" sz="1100">
                <a:latin typeface="CiscoSansTT ExtraLight" panose="020B0303020201020303" pitchFamily="34" charset="0"/>
                <a:cs typeface="CiscoSansTT ExtraLight" panose="020B0303020201020303" pitchFamily="34" charset="0"/>
              </a:rPr>
              <a:t>Drive to DMARC Enforcement with proven tools and services</a:t>
            </a:r>
          </a:p>
        </p:txBody>
      </p:sp>
      <p:pic>
        <p:nvPicPr>
          <p:cNvPr id="14" name="Picture 13">
            <a:extLst>
              <a:ext uri="{FF2B5EF4-FFF2-40B4-BE49-F238E27FC236}">
                <a16:creationId xmlns:a16="http://schemas.microsoft.com/office/drawing/2014/main" id="{32054ADB-BDA4-4C43-9075-C846949E6060}"/>
              </a:ext>
            </a:extLst>
          </p:cNvPr>
          <p:cNvPicPr>
            <a:picLocks noChangeAspect="1"/>
          </p:cNvPicPr>
          <p:nvPr/>
        </p:nvPicPr>
        <p:blipFill>
          <a:blip r:embed="rId4" cstate="email">
            <a:extLst>
              <a:ext uri="{BEBA8EAE-BF5A-486C-A8C5-ECC9F3942E4B}">
                <a14:imgProps xmlns:a14="http://schemas.microsoft.com/office/drawing/2010/main">
                  <a14:imgLayer>
                    <a14:imgEffect>
                      <a14:sharpenSoften amount="48000"/>
                    </a14:imgEffect>
                  </a14:imgLayer>
                </a14:imgProps>
              </a:ext>
              <a:ext uri="{28A0092B-C50C-407E-A947-70E740481C1C}">
                <a14:useLocalDpi xmlns:a14="http://schemas.microsoft.com/office/drawing/2010/main"/>
              </a:ext>
            </a:extLst>
          </a:blip>
          <a:stretch>
            <a:fillRect/>
          </a:stretch>
        </p:blipFill>
        <p:spPr>
          <a:xfrm>
            <a:off x="1088764" y="2023103"/>
            <a:ext cx="2799842" cy="1582165"/>
          </a:xfrm>
          <a:prstGeom prst="rect">
            <a:avLst/>
          </a:prstGeom>
          <a:effectLst>
            <a:outerShdw blurRad="50800" dist="38100" dir="2700000" algn="tl" rotWithShape="0">
              <a:prstClr val="black">
                <a:alpha val="40000"/>
              </a:prstClr>
            </a:outerShdw>
          </a:effectLst>
        </p:spPr>
      </p:pic>
      <p:pic>
        <p:nvPicPr>
          <p:cNvPr id="16" name="Picture 21" descr="A close up of a logo&#10;&#10;Description generated with very high confidence">
            <a:extLst>
              <a:ext uri="{FF2B5EF4-FFF2-40B4-BE49-F238E27FC236}">
                <a16:creationId xmlns:a16="http://schemas.microsoft.com/office/drawing/2014/main" id="{86C03979-A108-CC46-B845-77B308FB24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6864" y="1681743"/>
            <a:ext cx="822953" cy="821308"/>
          </a:xfrm>
          <a:prstGeom prst="rect">
            <a:avLst/>
          </a:prstGeom>
        </p:spPr>
      </p:pic>
      <p:pic>
        <p:nvPicPr>
          <p:cNvPr id="17" name="Picture 16">
            <a:extLst>
              <a:ext uri="{FF2B5EF4-FFF2-40B4-BE49-F238E27FC236}">
                <a16:creationId xmlns:a16="http://schemas.microsoft.com/office/drawing/2014/main" id="{BDE6A488-B235-1B41-90FD-AC9928D971F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626864" y="3051104"/>
            <a:ext cx="776716" cy="776716"/>
          </a:xfrm>
          <a:prstGeom prst="rect">
            <a:avLst/>
          </a:prstGeom>
        </p:spPr>
      </p:pic>
    </p:spTree>
    <p:extLst>
      <p:ext uri="{BB962C8B-B14F-4D97-AF65-F5344CB8AC3E}">
        <p14:creationId xmlns:p14="http://schemas.microsoft.com/office/powerpoint/2010/main" val="365072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E107AC8-A144-9D47-977E-7B09785C86D6}"/>
              </a:ext>
            </a:extLst>
          </p:cNvPr>
          <p:cNvSpPr/>
          <p:nvPr/>
        </p:nvSpPr>
        <p:spPr>
          <a:xfrm>
            <a:off x="0" y="1515034"/>
            <a:ext cx="9144000" cy="227826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5073"/>
              </a:solidFill>
              <a:latin typeface="CiscoSansTT ExtraLight"/>
            </a:endParaRPr>
          </a:p>
        </p:txBody>
      </p:sp>
      <p:sp>
        <p:nvSpPr>
          <p:cNvPr id="20" name="Rectangle 19">
            <a:extLst>
              <a:ext uri="{FF2B5EF4-FFF2-40B4-BE49-F238E27FC236}">
                <a16:creationId xmlns:a16="http://schemas.microsoft.com/office/drawing/2014/main" id="{921C6275-9F3C-A448-9338-28207CE6AEFE}"/>
              </a:ext>
            </a:extLst>
          </p:cNvPr>
          <p:cNvSpPr/>
          <p:nvPr/>
        </p:nvSpPr>
        <p:spPr>
          <a:xfrm rot="2700000">
            <a:off x="4441128" y="3647613"/>
            <a:ext cx="261742" cy="261742"/>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5073"/>
              </a:solidFill>
              <a:latin typeface="CiscoSansTT ExtraLight"/>
            </a:endParaRPr>
          </a:p>
        </p:txBody>
      </p:sp>
      <p:sp>
        <p:nvSpPr>
          <p:cNvPr id="7" name="Text Placeholder 6">
            <a:extLst>
              <a:ext uri="{FF2B5EF4-FFF2-40B4-BE49-F238E27FC236}">
                <a16:creationId xmlns:a16="http://schemas.microsoft.com/office/drawing/2014/main" id="{5E7D1C9C-BC9B-BA48-B6DD-500D62F3118E}"/>
              </a:ext>
            </a:extLst>
          </p:cNvPr>
          <p:cNvSpPr>
            <a:spLocks noGrp="1"/>
          </p:cNvSpPr>
          <p:nvPr>
            <p:ph type="body" sz="quarter" idx="10"/>
          </p:nvPr>
        </p:nvSpPr>
        <p:spPr/>
        <p:txBody>
          <a:bodyPr/>
          <a:lstStyle/>
          <a:p>
            <a:r>
              <a:rPr lang="en-US" dirty="0">
                <a:solidFill>
                  <a:srgbClr val="6EBE4A"/>
                </a:solidFill>
                <a:latin typeface="CiscoSansTT ExtraLight" panose="020B0303020201020303" pitchFamily="34" charset="0"/>
                <a:cs typeface="CiscoSansTT ExtraLight" panose="020B0303020201020303" pitchFamily="34" charset="0"/>
              </a:rPr>
              <a:t>Combat targeted malware with a powerful ecosystem</a:t>
            </a:r>
          </a:p>
        </p:txBody>
      </p:sp>
      <p:sp>
        <p:nvSpPr>
          <p:cNvPr id="2" name="Title 1">
            <a:extLst>
              <a:ext uri="{FF2B5EF4-FFF2-40B4-BE49-F238E27FC236}">
                <a16:creationId xmlns:a16="http://schemas.microsoft.com/office/drawing/2014/main" id="{EC92D70D-E15A-3E47-8592-2D7AE7D71664}"/>
              </a:ext>
            </a:extLst>
          </p:cNvPr>
          <p:cNvSpPr>
            <a:spLocks noGrp="1"/>
          </p:cNvSpPr>
          <p:nvPr>
            <p:ph type="title"/>
          </p:nvPr>
        </p:nvSpPr>
        <p:spPr/>
        <p:txBody>
          <a:bodyPr/>
          <a:lstStyle/>
          <a:p>
            <a:r>
              <a:rPr lang="en-US" dirty="0"/>
              <a:t>Secure Email Malware Defense</a:t>
            </a:r>
          </a:p>
        </p:txBody>
      </p:sp>
      <p:sp>
        <p:nvSpPr>
          <p:cNvPr id="4" name="Google Shape;6289;p184" descr="© INSCALE GmbH, 26.05.2010&#10;http://www.presentationload.com/">
            <a:extLst>
              <a:ext uri="{FF2B5EF4-FFF2-40B4-BE49-F238E27FC236}">
                <a16:creationId xmlns:a16="http://schemas.microsoft.com/office/drawing/2014/main" id="{DA0FB31B-FA11-2546-9D99-234064797B02}"/>
              </a:ext>
            </a:extLst>
          </p:cNvPr>
          <p:cNvSpPr txBox="1"/>
          <p:nvPr/>
        </p:nvSpPr>
        <p:spPr>
          <a:xfrm>
            <a:off x="388482" y="3084036"/>
            <a:ext cx="184392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sz="1300">
                <a:latin typeface="CiscoSansTT ExtraLight" panose="020B0303020201020303" pitchFamily="34" charset="0"/>
                <a:ea typeface="Arial"/>
                <a:cs typeface="Arial"/>
                <a:sym typeface="Arial"/>
              </a:rPr>
              <a:t>Find out if a file contains a threat</a:t>
            </a:r>
          </a:p>
        </p:txBody>
      </p:sp>
      <p:sp>
        <p:nvSpPr>
          <p:cNvPr id="5" name="Google Shape;6289;p184" descr="© INSCALE GmbH, 26.05.2010&#10;http://www.presentationload.com/">
            <a:extLst>
              <a:ext uri="{FF2B5EF4-FFF2-40B4-BE49-F238E27FC236}">
                <a16:creationId xmlns:a16="http://schemas.microsoft.com/office/drawing/2014/main" id="{96045482-D4E4-B544-A2B7-AB56AA09F5DC}"/>
              </a:ext>
            </a:extLst>
          </p:cNvPr>
          <p:cNvSpPr txBox="1"/>
          <p:nvPr/>
        </p:nvSpPr>
        <p:spPr>
          <a:xfrm>
            <a:off x="2599637" y="3084036"/>
            <a:ext cx="184392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sz="1300">
                <a:latin typeface="CiscoSansTT ExtraLight" panose="020B0303020201020303" pitchFamily="34" charset="0"/>
                <a:ea typeface="Arial"/>
                <a:cs typeface="Arial"/>
                <a:sym typeface="Arial"/>
              </a:rPr>
              <a:t>Analyze new files in a secure environment</a:t>
            </a:r>
          </a:p>
        </p:txBody>
      </p:sp>
      <p:sp>
        <p:nvSpPr>
          <p:cNvPr id="6" name="Google Shape;6289;p184" descr="© INSCALE GmbH, 26.05.2010&#10;http://www.presentationload.com/">
            <a:extLst>
              <a:ext uri="{FF2B5EF4-FFF2-40B4-BE49-F238E27FC236}">
                <a16:creationId xmlns:a16="http://schemas.microsoft.com/office/drawing/2014/main" id="{8522743C-3B20-914C-819A-A4CD28158DE7}"/>
              </a:ext>
            </a:extLst>
          </p:cNvPr>
          <p:cNvSpPr txBox="1"/>
          <p:nvPr/>
        </p:nvSpPr>
        <p:spPr>
          <a:xfrm>
            <a:off x="4810792" y="3084036"/>
            <a:ext cx="184392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sz="1300" dirty="0">
                <a:latin typeface="CiscoSansTT ExtraLight" panose="020B0303020201020303" pitchFamily="34" charset="0"/>
                <a:ea typeface="Arial"/>
                <a:cs typeface="Arial"/>
                <a:sym typeface="Arial"/>
              </a:rPr>
              <a:t>Get alerted when malware emerges in your network</a:t>
            </a:r>
          </a:p>
        </p:txBody>
      </p:sp>
      <p:sp>
        <p:nvSpPr>
          <p:cNvPr id="12" name="Google Shape;6289;p184" descr="© INSCALE GmbH, 26.05.2010&#10;http://www.presentationload.com/">
            <a:extLst>
              <a:ext uri="{FF2B5EF4-FFF2-40B4-BE49-F238E27FC236}">
                <a16:creationId xmlns:a16="http://schemas.microsoft.com/office/drawing/2014/main" id="{5FFD6579-650F-ED44-BAF7-F9817C05CA64}"/>
              </a:ext>
            </a:extLst>
          </p:cNvPr>
          <p:cNvSpPr txBox="1"/>
          <p:nvPr/>
        </p:nvSpPr>
        <p:spPr>
          <a:xfrm>
            <a:off x="7021947" y="3084036"/>
            <a:ext cx="184392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sz="1300">
                <a:latin typeface="CiscoSansTT ExtraLight" panose="020B0303020201020303" pitchFamily="34" charset="0"/>
                <a:ea typeface="Arial"/>
                <a:cs typeface="Arial"/>
                <a:sym typeface="Arial"/>
              </a:rPr>
              <a:t>Automate removal from Microsoft 365 and Exchange inboxes</a:t>
            </a:r>
          </a:p>
        </p:txBody>
      </p:sp>
      <p:sp>
        <p:nvSpPr>
          <p:cNvPr id="23" name="TextBox 22">
            <a:extLst>
              <a:ext uri="{FF2B5EF4-FFF2-40B4-BE49-F238E27FC236}">
                <a16:creationId xmlns:a16="http://schemas.microsoft.com/office/drawing/2014/main" id="{3C17F976-486B-3D4D-95C5-823F019D0921}"/>
              </a:ext>
            </a:extLst>
          </p:cNvPr>
          <p:cNvSpPr txBox="1"/>
          <p:nvPr/>
        </p:nvSpPr>
        <p:spPr>
          <a:xfrm>
            <a:off x="250257" y="3958658"/>
            <a:ext cx="8749364" cy="523220"/>
          </a:xfrm>
          <a:prstGeom prst="rect">
            <a:avLst/>
          </a:prstGeom>
          <a:noFill/>
        </p:spPr>
        <p:txBody>
          <a:bodyPr wrap="square" rtlCol="0">
            <a:spAutoFit/>
          </a:bodyPr>
          <a:lstStyle/>
          <a:p>
            <a:pPr defTabSz="457189"/>
            <a:r>
              <a:rPr lang="en-US" sz="1400">
                <a:latin typeface="CiscoSansTT Light" panose="020B0503020201020303" pitchFamily="34" charset="0"/>
                <a:cs typeface="CiscoSansTT Light" panose="020B0503020201020303" pitchFamily="34" charset="0"/>
              </a:rPr>
              <a:t>Correlate threats across the endpoint, network and cloud email to block threats faster</a:t>
            </a:r>
            <a:br>
              <a:rPr lang="en-US" sz="1400">
                <a:latin typeface="CiscoSansTT Light" panose="020B0503020201020303" pitchFamily="34" charset="0"/>
                <a:cs typeface="CiscoSansTT Light" panose="020B0503020201020303" pitchFamily="34" charset="0"/>
              </a:rPr>
            </a:br>
            <a:r>
              <a:rPr lang="en-US" sz="1400">
                <a:latin typeface="CiscoSansTT Light" panose="020B0503020201020303" pitchFamily="34" charset="0"/>
                <a:cs typeface="CiscoSansTT Light" panose="020B0503020201020303" pitchFamily="34" charset="0"/>
              </a:rPr>
              <a:t>and more efficiently with Secure Endpoint Unity</a:t>
            </a:r>
          </a:p>
        </p:txBody>
      </p:sp>
      <p:pic>
        <p:nvPicPr>
          <p:cNvPr id="24" name="Picture 15" descr="A picture containing toy&#10;&#10;Description generated with very high confidence">
            <a:extLst>
              <a:ext uri="{FF2B5EF4-FFF2-40B4-BE49-F238E27FC236}">
                <a16:creationId xmlns:a16="http://schemas.microsoft.com/office/drawing/2014/main" id="{3B7A9D90-6539-0049-8052-3ED5007284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684" y="1831655"/>
            <a:ext cx="1115892" cy="1115892"/>
          </a:xfrm>
          <a:prstGeom prst="rect">
            <a:avLst/>
          </a:prstGeom>
        </p:spPr>
      </p:pic>
      <p:pic>
        <p:nvPicPr>
          <p:cNvPr id="25" name="Picture 24">
            <a:extLst>
              <a:ext uri="{FF2B5EF4-FFF2-40B4-BE49-F238E27FC236}">
                <a16:creationId xmlns:a16="http://schemas.microsoft.com/office/drawing/2014/main" id="{90D3E929-89AD-494C-925B-D3DD55B946A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697116" y="1726251"/>
            <a:ext cx="1161298" cy="1161298"/>
          </a:xfrm>
          <a:prstGeom prst="rect">
            <a:avLst/>
          </a:prstGeom>
        </p:spPr>
      </p:pic>
      <p:pic>
        <p:nvPicPr>
          <p:cNvPr id="26" name="Picture 55" descr="A close up of a sign&#10;&#10;Description generated with high confidence">
            <a:extLst>
              <a:ext uri="{FF2B5EF4-FFF2-40B4-BE49-F238E27FC236}">
                <a16:creationId xmlns:a16="http://schemas.microsoft.com/office/drawing/2014/main" id="{FAC04E1B-0366-0949-AAD2-53787A312D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68106" y="1759181"/>
            <a:ext cx="1232303" cy="1234709"/>
          </a:xfrm>
          <a:prstGeom prst="rect">
            <a:avLst/>
          </a:prstGeom>
        </p:spPr>
      </p:pic>
      <p:pic>
        <p:nvPicPr>
          <p:cNvPr id="27" name="Picture 26">
            <a:extLst>
              <a:ext uri="{FF2B5EF4-FFF2-40B4-BE49-F238E27FC236}">
                <a16:creationId xmlns:a16="http://schemas.microsoft.com/office/drawing/2014/main" id="{F0C3AF5E-5064-9249-8CC9-AAE3957B782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094944" y="1831655"/>
            <a:ext cx="1161298" cy="1161298"/>
          </a:xfrm>
          <a:prstGeom prst="rect">
            <a:avLst/>
          </a:prstGeom>
        </p:spPr>
      </p:pic>
    </p:spTree>
    <p:extLst>
      <p:ext uri="{BB962C8B-B14F-4D97-AF65-F5344CB8AC3E}">
        <p14:creationId xmlns:p14="http://schemas.microsoft.com/office/powerpoint/2010/main" val="204534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173C6B9A-4BF0-7040-9E82-7F1292DB525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05508" y="2501877"/>
            <a:ext cx="592392" cy="592392"/>
          </a:xfrm>
          <a:prstGeom prst="rect">
            <a:avLst/>
          </a:prstGeom>
        </p:spPr>
      </p:pic>
      <p:sp>
        <p:nvSpPr>
          <p:cNvPr id="2" name="Title 1">
            <a:extLst>
              <a:ext uri="{FF2B5EF4-FFF2-40B4-BE49-F238E27FC236}">
                <a16:creationId xmlns:a16="http://schemas.microsoft.com/office/drawing/2014/main" id="{7E2FFF43-12C8-4640-B5EA-4EAAB85A7125}"/>
              </a:ext>
            </a:extLst>
          </p:cNvPr>
          <p:cNvSpPr>
            <a:spLocks noGrp="1"/>
          </p:cNvSpPr>
          <p:nvPr>
            <p:ph type="title"/>
          </p:nvPr>
        </p:nvSpPr>
        <p:spPr>
          <a:xfrm>
            <a:off x="267949" y="314102"/>
            <a:ext cx="8345488" cy="582699"/>
          </a:xfrm>
        </p:spPr>
        <p:txBody>
          <a:bodyPr/>
          <a:lstStyle/>
          <a:p>
            <a:r>
              <a:rPr lang="en-US" dirty="0"/>
              <a:t>Secure Awareness Training</a:t>
            </a:r>
            <a:br>
              <a:rPr lang="en-US" dirty="0"/>
            </a:br>
            <a:r>
              <a:rPr lang="en-US" sz="2200" dirty="0"/>
              <a:t>A comprehensive approach to combat phishing</a:t>
            </a:r>
          </a:p>
        </p:txBody>
      </p:sp>
      <p:sp>
        <p:nvSpPr>
          <p:cNvPr id="3" name="Google Shape;6289;p184" descr="© INSCALE GmbH, 26.05.2010&#10;http://www.presentationload.com/">
            <a:extLst>
              <a:ext uri="{FF2B5EF4-FFF2-40B4-BE49-F238E27FC236}">
                <a16:creationId xmlns:a16="http://schemas.microsoft.com/office/drawing/2014/main" id="{09DBADB6-D8D7-2942-9777-97A16A13DCDB}"/>
              </a:ext>
            </a:extLst>
          </p:cNvPr>
          <p:cNvSpPr txBox="1"/>
          <p:nvPr/>
        </p:nvSpPr>
        <p:spPr>
          <a:xfrm>
            <a:off x="1650287" y="1332900"/>
            <a:ext cx="2431276" cy="957960"/>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a:solidFill>
                  <a:schemeClr val="accent1"/>
                </a:solidFill>
                <a:latin typeface="CiscoSansTT ExtraLight" panose="020B0303020201020303" pitchFamily="34" charset="0"/>
                <a:ea typeface="Arial"/>
                <a:cs typeface="Arial"/>
                <a:sym typeface="Arial"/>
              </a:rPr>
              <a:t>Cisco Secure Email</a:t>
            </a:r>
            <a:endParaRPr lang="en-US" sz="1800">
              <a:solidFill>
                <a:schemeClr val="accent1"/>
              </a:solidFill>
              <a:latin typeface="CiscoSansTT ExtraLight" panose="020B0303020201020303" pitchFamily="34" charset="0"/>
              <a:ea typeface="Arial"/>
              <a:cs typeface="Arial"/>
              <a:sym typeface="Arial"/>
            </a:endParaRPr>
          </a:p>
          <a:p>
            <a:pPr lvl="0">
              <a:spcBef>
                <a:spcPts val="600"/>
              </a:spcBef>
              <a:spcAft>
                <a:spcPts val="0"/>
              </a:spcAft>
            </a:pPr>
            <a:r>
              <a:rPr lang="en-US" sz="1200">
                <a:solidFill>
                  <a:schemeClr val="dk1"/>
                </a:solidFill>
                <a:latin typeface="CiscoSansTT ExtraLight" panose="020B0303020201020303" pitchFamily="34" charset="0"/>
                <a:ea typeface="Arial"/>
                <a:cs typeface="Arial"/>
                <a:sym typeface="Arial"/>
              </a:rPr>
              <a:t>Block malicious emails with threat intelligence from Cisco </a:t>
            </a:r>
            <a:r>
              <a:rPr lang="en-US" sz="1200" err="1">
                <a:solidFill>
                  <a:schemeClr val="dk1"/>
                </a:solidFill>
                <a:latin typeface="CiscoSansTT ExtraLight" panose="020B0303020201020303" pitchFamily="34" charset="0"/>
                <a:ea typeface="Arial"/>
                <a:cs typeface="Arial"/>
                <a:sym typeface="Arial"/>
              </a:rPr>
              <a:t>Talos</a:t>
            </a:r>
            <a:endParaRPr lang="en-US">
              <a:latin typeface="CiscoSansTT ExtraLight" panose="020B0303020201020303" pitchFamily="34" charset="0"/>
            </a:endParaRPr>
          </a:p>
        </p:txBody>
      </p:sp>
      <p:sp>
        <p:nvSpPr>
          <p:cNvPr id="4" name="Google Shape;6290;p184" descr="© INSCALE GmbH, 26.05.2010&#10;http://www.presentationload.com/">
            <a:extLst>
              <a:ext uri="{FF2B5EF4-FFF2-40B4-BE49-F238E27FC236}">
                <a16:creationId xmlns:a16="http://schemas.microsoft.com/office/drawing/2014/main" id="{7A260E1A-E3F2-B74B-B419-4C018DC41470}"/>
              </a:ext>
            </a:extLst>
          </p:cNvPr>
          <p:cNvSpPr txBox="1"/>
          <p:nvPr/>
        </p:nvSpPr>
        <p:spPr>
          <a:xfrm>
            <a:off x="5825684" y="1332900"/>
            <a:ext cx="2679659" cy="851489"/>
          </a:xfrm>
          <a:prstGeom prst="rect">
            <a:avLst/>
          </a:prstGeom>
          <a:noFill/>
          <a:ln>
            <a:noFill/>
          </a:ln>
        </p:spPr>
        <p:txBody>
          <a:bodyPr spcFirstLastPara="1" wrap="square" lIns="67500" tIns="0" rIns="54000" bIns="34275" anchor="t" anchorCtr="0">
            <a:noAutofit/>
          </a:bodyPr>
          <a:lstStyle/>
          <a:p>
            <a:pPr>
              <a:spcBef>
                <a:spcPts val="0"/>
              </a:spcBef>
              <a:spcAft>
                <a:spcPts val="0"/>
              </a:spcAft>
            </a:pPr>
            <a:r>
              <a:rPr lang="en-US" dirty="0">
                <a:solidFill>
                  <a:schemeClr val="accent1"/>
                </a:solidFill>
                <a:latin typeface="CiscoSansTT ExtraLight" panose="020B0303020201020303" pitchFamily="34" charset="0"/>
                <a:cs typeface="Arial"/>
                <a:sym typeface="Arial"/>
              </a:rPr>
              <a:t>Domain Protection</a:t>
            </a:r>
          </a:p>
          <a:p>
            <a:pPr lvl="0">
              <a:spcBef>
                <a:spcPts val="600"/>
              </a:spcBef>
              <a:spcAft>
                <a:spcPts val="0"/>
              </a:spcAft>
            </a:pPr>
            <a:r>
              <a:rPr lang="en-US" sz="1200" dirty="0">
                <a:solidFill>
                  <a:schemeClr val="dk1"/>
                </a:solidFill>
                <a:latin typeface="CiscoSansTT ExtraLight" panose="020B0303020201020303" pitchFamily="34" charset="0"/>
                <a:ea typeface="Arial"/>
                <a:cs typeface="Arial"/>
                <a:sym typeface="Arial"/>
              </a:rPr>
              <a:t>Prevent attackers from using your domain in phishing campaigns</a:t>
            </a:r>
          </a:p>
        </p:txBody>
      </p:sp>
      <p:sp>
        <p:nvSpPr>
          <p:cNvPr id="5" name="Google Shape;6291;p184" descr="© INSCALE GmbH, 26.05.2010&#10;http://www.presentationload.com/">
            <a:extLst>
              <a:ext uri="{FF2B5EF4-FFF2-40B4-BE49-F238E27FC236}">
                <a16:creationId xmlns:a16="http://schemas.microsoft.com/office/drawing/2014/main" id="{7351961C-788B-694F-BF3C-4E0347BBA9E6}"/>
              </a:ext>
            </a:extLst>
          </p:cNvPr>
          <p:cNvSpPr txBox="1"/>
          <p:nvPr/>
        </p:nvSpPr>
        <p:spPr>
          <a:xfrm>
            <a:off x="1667201" y="3661310"/>
            <a:ext cx="2431276" cy="957960"/>
          </a:xfrm>
          <a:prstGeom prst="rect">
            <a:avLst/>
          </a:prstGeom>
          <a:noFill/>
          <a:ln>
            <a:noFill/>
          </a:ln>
        </p:spPr>
        <p:txBody>
          <a:bodyPr spcFirstLastPara="1" wrap="square" lIns="67500" tIns="0" rIns="54000" bIns="34275" anchor="t" anchorCtr="0">
            <a:noAutofit/>
          </a:bodyPr>
          <a:lstStyle/>
          <a:p>
            <a:pPr>
              <a:spcBef>
                <a:spcPts val="0"/>
              </a:spcBef>
              <a:spcAft>
                <a:spcPts val="0"/>
              </a:spcAft>
            </a:pPr>
            <a:r>
              <a:rPr lang="en-US">
                <a:solidFill>
                  <a:schemeClr val="accent1"/>
                </a:solidFill>
                <a:latin typeface="CiscoSansTT ExtraLight" panose="020B0303020201020303" pitchFamily="34" charset="0"/>
                <a:cs typeface="Arial"/>
                <a:sym typeface="Arial"/>
              </a:rPr>
              <a:t>Duo multi-factor authentication</a:t>
            </a:r>
          </a:p>
          <a:p>
            <a:pPr lvl="0">
              <a:spcBef>
                <a:spcPts val="600"/>
              </a:spcBef>
              <a:spcAft>
                <a:spcPts val="0"/>
              </a:spcAft>
            </a:pPr>
            <a:r>
              <a:rPr lang="en-US" sz="1200">
                <a:solidFill>
                  <a:schemeClr val="dk1"/>
                </a:solidFill>
                <a:latin typeface="CiscoSansTT ExtraLight" panose="020B0303020201020303" pitchFamily="34" charset="0"/>
                <a:ea typeface="Arial"/>
                <a:cs typeface="Arial"/>
                <a:sym typeface="Arial"/>
              </a:rPr>
              <a:t>Protect user credentials with multi factor authentication</a:t>
            </a:r>
            <a:endParaRPr lang="en-US">
              <a:latin typeface="CiscoSansTT ExtraLight" panose="020B0303020201020303" pitchFamily="34" charset="0"/>
            </a:endParaRPr>
          </a:p>
        </p:txBody>
      </p:sp>
      <p:sp>
        <p:nvSpPr>
          <p:cNvPr id="6" name="Google Shape;6292;p184" descr="© INSCALE GmbH, 26.05.2010&#10;http://www.presentationload.com/">
            <a:extLst>
              <a:ext uri="{FF2B5EF4-FFF2-40B4-BE49-F238E27FC236}">
                <a16:creationId xmlns:a16="http://schemas.microsoft.com/office/drawing/2014/main" id="{AAC4EA67-927E-0144-AFCF-4C82D02E2996}"/>
              </a:ext>
            </a:extLst>
          </p:cNvPr>
          <p:cNvSpPr txBox="1"/>
          <p:nvPr/>
        </p:nvSpPr>
        <p:spPr>
          <a:xfrm>
            <a:off x="1650287" y="2328427"/>
            <a:ext cx="2431276" cy="957960"/>
          </a:xfrm>
          <a:prstGeom prst="rect">
            <a:avLst/>
          </a:prstGeom>
          <a:noFill/>
          <a:ln>
            <a:noFill/>
          </a:ln>
        </p:spPr>
        <p:txBody>
          <a:bodyPr spcFirstLastPara="1" wrap="square" lIns="67500" tIns="0" rIns="54000" bIns="34275" anchor="t" anchorCtr="0">
            <a:noAutofit/>
          </a:bodyPr>
          <a:lstStyle/>
          <a:p>
            <a:pPr>
              <a:spcBef>
                <a:spcPts val="0"/>
              </a:spcBef>
              <a:spcAft>
                <a:spcPts val="0"/>
              </a:spcAft>
            </a:pPr>
            <a:r>
              <a:rPr lang="en-US" dirty="0">
                <a:solidFill>
                  <a:schemeClr val="accent1"/>
                </a:solidFill>
                <a:latin typeface="CiscoSansTT ExtraLight" panose="020B0303020201020303" pitchFamily="34" charset="0"/>
                <a:cs typeface="Arial"/>
                <a:sym typeface="Arial"/>
              </a:rPr>
              <a:t>Secure Awareness Training</a:t>
            </a:r>
          </a:p>
          <a:p>
            <a:pPr lvl="0">
              <a:spcBef>
                <a:spcPts val="600"/>
              </a:spcBef>
              <a:spcAft>
                <a:spcPts val="0"/>
              </a:spcAft>
            </a:pPr>
            <a:r>
              <a:rPr lang="en-US" sz="1200" dirty="0">
                <a:solidFill>
                  <a:schemeClr val="dk1"/>
                </a:solidFill>
                <a:latin typeface="CiscoSansTT ExtraLight" panose="020B0303020201020303" pitchFamily="34" charset="0"/>
                <a:ea typeface="Arial"/>
                <a:cs typeface="Arial"/>
                <a:sym typeface="Arial"/>
              </a:rPr>
              <a:t>Focus on user behavior training to help employees work smarter and safer</a:t>
            </a:r>
            <a:endParaRPr lang="en-US" dirty="0">
              <a:latin typeface="CiscoSansTT ExtraLight" panose="020B0303020201020303" pitchFamily="34" charset="0"/>
            </a:endParaRPr>
          </a:p>
        </p:txBody>
      </p:sp>
      <p:pic>
        <p:nvPicPr>
          <p:cNvPr id="20" name="Graphic 19">
            <a:extLst>
              <a:ext uri="{FF2B5EF4-FFF2-40B4-BE49-F238E27FC236}">
                <a16:creationId xmlns:a16="http://schemas.microsoft.com/office/drawing/2014/main" id="{CA5E3CF0-FEB0-7044-8893-33E6F227A52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2801" y="1332900"/>
            <a:ext cx="576072" cy="576072"/>
          </a:xfrm>
          <a:prstGeom prst="rect">
            <a:avLst/>
          </a:prstGeom>
        </p:spPr>
      </p:pic>
      <p:pic>
        <p:nvPicPr>
          <p:cNvPr id="21" name="Graphic 20">
            <a:extLst>
              <a:ext uri="{FF2B5EF4-FFF2-40B4-BE49-F238E27FC236}">
                <a16:creationId xmlns:a16="http://schemas.microsoft.com/office/drawing/2014/main" id="{484F5D4A-FCEC-544B-9D4C-0332F1B54F8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6264" y="2346755"/>
            <a:ext cx="510908" cy="580576"/>
          </a:xfrm>
          <a:prstGeom prst="rect">
            <a:avLst/>
          </a:prstGeom>
        </p:spPr>
      </p:pic>
      <p:pic>
        <p:nvPicPr>
          <p:cNvPr id="12" name="Graphic 11">
            <a:extLst>
              <a:ext uri="{FF2B5EF4-FFF2-40B4-BE49-F238E27FC236}">
                <a16:creationId xmlns:a16="http://schemas.microsoft.com/office/drawing/2014/main" id="{0324F67B-A04F-3745-9E4F-396C6E4C29F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6264" y="3742374"/>
            <a:ext cx="576072" cy="576072"/>
          </a:xfrm>
          <a:prstGeom prst="rect">
            <a:avLst/>
          </a:prstGeom>
        </p:spPr>
      </p:pic>
      <p:pic>
        <p:nvPicPr>
          <p:cNvPr id="13" name="Graphic 12">
            <a:extLst>
              <a:ext uri="{FF2B5EF4-FFF2-40B4-BE49-F238E27FC236}">
                <a16:creationId xmlns:a16="http://schemas.microsoft.com/office/drawing/2014/main" id="{D4D37E51-5727-C04B-BBE1-26ECFA06FA61}"/>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05507" y="1386368"/>
            <a:ext cx="592393" cy="521305"/>
          </a:xfrm>
          <a:prstGeom prst="rect">
            <a:avLst/>
          </a:prstGeom>
        </p:spPr>
      </p:pic>
      <p:sp>
        <p:nvSpPr>
          <p:cNvPr id="16" name="Google Shape;6290;p184" descr="© INSCALE GmbH, 26.05.2010&#10;http://www.presentationload.com/">
            <a:extLst>
              <a:ext uri="{FF2B5EF4-FFF2-40B4-BE49-F238E27FC236}">
                <a16:creationId xmlns:a16="http://schemas.microsoft.com/office/drawing/2014/main" id="{2F36CBF5-AFE4-D340-8801-ED8F29046280}"/>
              </a:ext>
            </a:extLst>
          </p:cNvPr>
          <p:cNvSpPr txBox="1"/>
          <p:nvPr/>
        </p:nvSpPr>
        <p:spPr>
          <a:xfrm>
            <a:off x="5825684" y="2483549"/>
            <a:ext cx="2679659" cy="1799694"/>
          </a:xfrm>
          <a:prstGeom prst="rect">
            <a:avLst/>
          </a:prstGeom>
          <a:noFill/>
          <a:ln>
            <a:noFill/>
          </a:ln>
        </p:spPr>
        <p:txBody>
          <a:bodyPr spcFirstLastPara="1" wrap="square" lIns="67500" tIns="0" rIns="54000" bIns="34275" anchor="t" anchorCtr="0">
            <a:noAutofit/>
          </a:bodyPr>
          <a:lstStyle/>
          <a:p>
            <a:pPr>
              <a:spcBef>
                <a:spcPts val="0"/>
              </a:spcBef>
              <a:spcAft>
                <a:spcPts val="0"/>
              </a:spcAft>
            </a:pPr>
            <a:r>
              <a:rPr lang="en-US" dirty="0">
                <a:solidFill>
                  <a:schemeClr val="accent1"/>
                </a:solidFill>
                <a:latin typeface="CiscoSansTT ExtraLight" panose="020B0303020201020303" pitchFamily="34" charset="0"/>
                <a:cs typeface="Arial"/>
                <a:sym typeface="Arial"/>
              </a:rPr>
              <a:t>Phishing Defense</a:t>
            </a:r>
          </a:p>
          <a:p>
            <a:pPr lvl="0">
              <a:spcBef>
                <a:spcPts val="600"/>
              </a:spcBef>
              <a:spcAft>
                <a:spcPts val="0"/>
              </a:spcAft>
            </a:pPr>
            <a:r>
              <a:rPr lang="en-US" sz="1200" dirty="0">
                <a:solidFill>
                  <a:schemeClr val="dk1"/>
                </a:solidFill>
                <a:latin typeface="CiscoSansTT ExtraLight" panose="020B0303020201020303" pitchFamily="34" charset="0"/>
                <a:ea typeface="Arial"/>
                <a:cs typeface="Arial"/>
                <a:sym typeface="Arial"/>
              </a:rPr>
              <a:t>Protect against advanced phishing with local intelligence from identify mapping and behavioral analytics</a:t>
            </a:r>
          </a:p>
        </p:txBody>
      </p:sp>
    </p:spTree>
    <p:extLst>
      <p:ext uri="{BB962C8B-B14F-4D97-AF65-F5344CB8AC3E}">
        <p14:creationId xmlns:p14="http://schemas.microsoft.com/office/powerpoint/2010/main" val="154445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B890-28D3-0A41-9320-34DB81ADEE52}"/>
              </a:ext>
            </a:extLst>
          </p:cNvPr>
          <p:cNvSpPr>
            <a:spLocks noGrp="1"/>
          </p:cNvSpPr>
          <p:nvPr>
            <p:ph type="title"/>
          </p:nvPr>
        </p:nvSpPr>
        <p:spPr/>
        <p:txBody>
          <a:bodyPr/>
          <a:lstStyle/>
          <a:p>
            <a:r>
              <a:rPr lang="en-US"/>
              <a:t>SecureX connects Cisco Secure Email with your entire security infrastructure</a:t>
            </a:r>
          </a:p>
        </p:txBody>
      </p:sp>
      <p:sp>
        <p:nvSpPr>
          <p:cNvPr id="124" name="Text Placeholder 4">
            <a:extLst>
              <a:ext uri="{FF2B5EF4-FFF2-40B4-BE49-F238E27FC236}">
                <a16:creationId xmlns:a16="http://schemas.microsoft.com/office/drawing/2014/main" id="{BC33D986-83B6-2D4E-9C0A-F740AAA3E766}"/>
              </a:ext>
            </a:extLst>
          </p:cNvPr>
          <p:cNvSpPr txBox="1">
            <a:spLocks/>
          </p:cNvSpPr>
          <p:nvPr/>
        </p:nvSpPr>
        <p:spPr>
          <a:xfrm flipH="1">
            <a:off x="4660615" y="1950852"/>
            <a:ext cx="3766312" cy="2713961"/>
          </a:xfrm>
          <a:prstGeom prst="rect">
            <a:avLst/>
          </a:prstGeom>
        </p:spPr>
        <p:txBody>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Reduces complexity involved with the planning and administration of email security.</a:t>
            </a:r>
          </a:p>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Improve compliance monitoring.</a:t>
            </a:r>
          </a:p>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Automate investigative and response actions using Threat Response feature of </a:t>
            </a:r>
            <a:r>
              <a:rPr kumimoji="0" lang="en-US" sz="1100" b="0" i="0" u="none" strike="noStrike" kern="1200" cap="none" spc="0" normalizeH="0" baseline="0" noProof="0" err="1">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SecureX</a:t>
            </a: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a:t>
            </a:r>
          </a:p>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​Harmonize email policy management and enhances threat protection.</a:t>
            </a:r>
          </a:p>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Unify advanced sandboxing with threat intelligence to strengthen malware defense.</a:t>
            </a:r>
          </a:p>
          <a:p>
            <a:pPr marL="171450" marR="0" lvl="0" indent="-171450" algn="l" defTabSz="684213" rtl="0" eaLnBrk="1" fontAlgn="base" latinLnBrk="0" hangingPunct="1">
              <a:lnSpc>
                <a:spcPct val="95000"/>
              </a:lnSpc>
              <a:spcBef>
                <a:spcPts val="1200"/>
              </a:spcBef>
              <a:spcAft>
                <a:spcPct val="0"/>
              </a:spcAft>
              <a:buClr>
                <a:srgbClr val="6EBE4A"/>
              </a:buClr>
              <a:buSzPct val="120000"/>
              <a:buFont typeface="Arial" panose="020B0604020202020204" pitchFamily="34" charset="0"/>
              <a:buChar char="•"/>
              <a:tabLst/>
              <a:defRPr/>
            </a:pPr>
            <a:r>
              <a:rPr kumimoji="0" lang="en-US" sz="1100" b="0" i="0" u="none" strike="noStrike" kern="1200" cap="none" spc="0" normalizeH="0" baseline="0" noProof="0">
                <a:ln>
                  <a:noFill/>
                </a:ln>
                <a:solidFill>
                  <a:srgbClr val="0D274D"/>
                </a:solidFill>
                <a:effectLst/>
                <a:uLnTx/>
                <a:uFillTx/>
                <a:latin typeface="CiscoSansTT ExtraLight" panose="020B0303020201020303" pitchFamily="34" charset="0"/>
                <a:ea typeface="ＭＳ Ｐゴシック" charset="0"/>
                <a:cs typeface="CiscoSansTT ExtraLight" panose="020B0303020201020303" pitchFamily="34" charset="0"/>
              </a:rPr>
              <a:t>Augment data loss prevention and content encryption capabilities to safeguard sensitive information.</a:t>
            </a:r>
          </a:p>
        </p:txBody>
      </p:sp>
      <p:sp>
        <p:nvSpPr>
          <p:cNvPr id="125" name="Text Placeholder 4">
            <a:extLst>
              <a:ext uri="{FF2B5EF4-FFF2-40B4-BE49-F238E27FC236}">
                <a16:creationId xmlns:a16="http://schemas.microsoft.com/office/drawing/2014/main" id="{C4AEB39D-122B-354C-A641-801079BA261C}"/>
              </a:ext>
            </a:extLst>
          </p:cNvPr>
          <p:cNvSpPr txBox="1">
            <a:spLocks/>
          </p:cNvSpPr>
          <p:nvPr/>
        </p:nvSpPr>
        <p:spPr>
          <a:xfrm flipH="1">
            <a:off x="4768771" y="1372952"/>
            <a:ext cx="4087615" cy="529624"/>
          </a:xfrm>
          <a:prstGeom prst="rect">
            <a:avLst/>
          </a:prstGeom>
        </p:spPr>
        <p:txBody>
          <a:bodyPr lIns="0" tIns="0" rIns="0" bIns="0" anchor="t" anchorCtr="0"/>
          <a:lstStyle>
            <a:lvl1pPr marL="0" indent="0" algn="l" defTabSz="684196" rtl="0" eaLnBrk="1" fontAlgn="base" hangingPunct="1">
              <a:lnSpc>
                <a:spcPct val="95000"/>
              </a:lnSpc>
              <a:spcBef>
                <a:spcPts val="1075"/>
              </a:spcBef>
              <a:spcAft>
                <a:spcPct val="0"/>
              </a:spcAft>
              <a:buClr>
                <a:schemeClr val="tx2"/>
              </a:buClr>
              <a:buSzPct val="90000"/>
              <a:buFont typeface="Arial" charset="0"/>
              <a:buNone/>
              <a:defRPr lang="en-US" sz="2800" kern="1200">
                <a:solidFill>
                  <a:schemeClr val="bg1"/>
                </a:solidFill>
                <a:latin typeface="+mn-lt"/>
                <a:ea typeface="ＭＳ Ｐゴシック" charset="0"/>
                <a:cs typeface="CiscoSans"/>
              </a:defRPr>
            </a:lvl1pPr>
            <a:lvl2pPr marL="142868" indent="0" algn="l" defTabSz="684196" rtl="0" eaLnBrk="1" fontAlgn="base" hangingPunct="1">
              <a:lnSpc>
                <a:spcPct val="95000"/>
              </a:lnSpc>
              <a:spcBef>
                <a:spcPts val="600"/>
              </a:spcBef>
              <a:spcAft>
                <a:spcPct val="0"/>
              </a:spcAft>
              <a:buClr>
                <a:schemeClr val="tx2"/>
              </a:buClr>
              <a:buFont typeface="Arial" charset="0"/>
              <a:buNone/>
              <a:defRPr lang="en-US" sz="1400" kern="1200">
                <a:solidFill>
                  <a:schemeClr val="tx1"/>
                </a:solidFill>
                <a:latin typeface="+mn-lt"/>
                <a:ea typeface="ＭＳ Ｐゴシック" charset="0"/>
                <a:cs typeface="CiscoSans"/>
              </a:defRPr>
            </a:lvl2pPr>
            <a:lvl3pPr marL="261923" indent="0" algn="l" defTabSz="684196" rtl="0" eaLnBrk="1" fontAlgn="base" hangingPunct="1">
              <a:lnSpc>
                <a:spcPct val="95000"/>
              </a:lnSpc>
              <a:spcBef>
                <a:spcPts val="625"/>
              </a:spcBef>
              <a:spcAft>
                <a:spcPct val="0"/>
              </a:spcAft>
              <a:buFont typeface="Arial" charset="0"/>
              <a:buNone/>
              <a:defRPr lang="en-US" sz="1200" kern="1200">
                <a:solidFill>
                  <a:schemeClr val="tx1"/>
                </a:solidFill>
                <a:latin typeface="+mn-lt"/>
                <a:ea typeface="ＭＳ Ｐゴシック" charset="0"/>
                <a:cs typeface="CiscoSans"/>
              </a:defRPr>
            </a:lvl3pPr>
            <a:lvl4pPr marL="333358" indent="0" algn="l" defTabSz="684196" rtl="0" eaLnBrk="1" fontAlgn="base" hangingPunct="1">
              <a:lnSpc>
                <a:spcPct val="95000"/>
              </a:lnSpc>
              <a:spcBef>
                <a:spcPts val="625"/>
              </a:spcBef>
              <a:spcAft>
                <a:spcPct val="0"/>
              </a:spcAft>
              <a:buFont typeface="Arial" charset="0"/>
              <a:buNone/>
              <a:defRPr lang="en-US" sz="1100" kern="1200">
                <a:solidFill>
                  <a:schemeClr val="tx1"/>
                </a:solidFill>
                <a:latin typeface="+mn-lt"/>
                <a:ea typeface="ＭＳ Ｐゴシック" charset="0"/>
                <a:cs typeface="CiscoSans"/>
              </a:defRPr>
            </a:lvl4pPr>
            <a:lvl5pPr marL="404792" indent="0" algn="l" defTabSz="684196" rtl="0" eaLnBrk="1" fontAlgn="base" hangingPunct="1">
              <a:lnSpc>
                <a:spcPct val="95000"/>
              </a:lnSpc>
              <a:spcBef>
                <a:spcPts val="625"/>
              </a:spcBef>
              <a:spcAft>
                <a:spcPct val="0"/>
              </a:spcAft>
              <a:buFont typeface="Arial" charset="0"/>
              <a:buNone/>
              <a:defRPr lang="en-US" sz="1100" kern="120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4196" rtl="0" eaLnBrk="1" fontAlgn="base" latinLnBrk="0" hangingPunct="1">
              <a:lnSpc>
                <a:spcPct val="95000"/>
              </a:lnSpc>
              <a:spcBef>
                <a:spcPts val="1075"/>
              </a:spcBef>
              <a:spcAft>
                <a:spcPct val="0"/>
              </a:spcAft>
              <a:buClr>
                <a:srgbClr val="005073"/>
              </a:buClr>
              <a:buSzPct val="90000"/>
              <a:buFont typeface="Arial" charset="0"/>
              <a:buNone/>
              <a:tabLst/>
              <a:defRPr/>
            </a:pPr>
            <a:r>
              <a:rPr kumimoji="0" lang="en-US" sz="1300" b="0" i="0" u="none" strike="noStrike" kern="1200" cap="none" spc="0" normalizeH="0" baseline="0" noProof="0">
                <a:ln>
                  <a:noFill/>
                </a:ln>
                <a:solidFill>
                  <a:schemeClr val="accent1"/>
                </a:solidFill>
                <a:effectLst/>
                <a:uLnTx/>
                <a:uFillTx/>
                <a:latin typeface="CiscoSansTT ExtraLight" panose="020B0303020201020303" pitchFamily="34" charset="0"/>
                <a:ea typeface="ＭＳ Ｐゴシック" charset="0"/>
                <a:cs typeface="CiscoSansTT ExtraLight" panose="020B0303020201020303" pitchFamily="34" charset="0"/>
              </a:rPr>
              <a:t>Integrate everything in your environment to unify visibility, enable automation, and strengthen security</a:t>
            </a:r>
          </a:p>
          <a:p>
            <a:pPr marL="0" marR="0" lvl="0" indent="0" algn="l" defTabSz="684196" rtl="0" eaLnBrk="1" fontAlgn="base" latinLnBrk="0" hangingPunct="1">
              <a:lnSpc>
                <a:spcPct val="95000"/>
              </a:lnSpc>
              <a:spcBef>
                <a:spcPts val="1075"/>
              </a:spcBef>
              <a:spcAft>
                <a:spcPct val="0"/>
              </a:spcAft>
              <a:buClr>
                <a:srgbClr val="005073"/>
              </a:buClr>
              <a:buSzPct val="90000"/>
              <a:buFont typeface="Arial" charset="0"/>
              <a:buNone/>
              <a:tabLst/>
              <a:defRPr/>
            </a:pPr>
            <a:endParaRPr kumimoji="0" lang="en-US" sz="1400" b="0" i="0" u="none" strike="noStrike" kern="1200" cap="none" spc="0" normalizeH="0" baseline="0" noProof="0">
              <a:ln>
                <a:noFill/>
              </a:ln>
              <a:solidFill>
                <a:srgbClr val="005073"/>
              </a:solidFill>
              <a:effectLst/>
              <a:uLnTx/>
              <a:uFillTx/>
              <a:latin typeface="CiscoSansTT ExtraLight"/>
              <a:ea typeface="ＭＳ Ｐゴシック" charset="0"/>
            </a:endParaRPr>
          </a:p>
        </p:txBody>
      </p:sp>
      <p:sp>
        <p:nvSpPr>
          <p:cNvPr id="6" name="TextBox 5">
            <a:extLst>
              <a:ext uri="{FF2B5EF4-FFF2-40B4-BE49-F238E27FC236}">
                <a16:creationId xmlns:a16="http://schemas.microsoft.com/office/drawing/2014/main" id="{59D3D468-1BB3-7A49-BC52-F4871C20FA85}"/>
              </a:ext>
            </a:extLst>
          </p:cNvPr>
          <p:cNvSpPr txBox="1"/>
          <p:nvPr/>
        </p:nvSpPr>
        <p:spPr>
          <a:xfrm>
            <a:off x="4768771" y="4775842"/>
            <a:ext cx="1641796" cy="184666"/>
          </a:xfrm>
          <a:prstGeom prst="rect">
            <a:avLst/>
          </a:prstGeom>
          <a:noFill/>
        </p:spPr>
        <p:txBody>
          <a:bodyPr wrap="none" rtlCol="0">
            <a:spAutoFit/>
          </a:bodyPr>
          <a:lstStyle/>
          <a:p>
            <a:pPr defTabSz="609585" fontAlgn="base">
              <a:spcBef>
                <a:spcPct val="0"/>
              </a:spcBef>
              <a:spcAft>
                <a:spcPct val="0"/>
              </a:spcAft>
            </a:pPr>
            <a:r>
              <a:rPr lang="en-US" sz="600">
                <a:solidFill>
                  <a:srgbClr val="282828"/>
                </a:solidFill>
                <a:latin typeface="CiscoSansTT ExtraLight"/>
                <a:ea typeface="ＭＳ Ｐゴシック" charset="0"/>
              </a:rPr>
              <a:t>*Available August 2020 with Release 13.8</a:t>
            </a:r>
          </a:p>
        </p:txBody>
      </p:sp>
      <p:pic>
        <p:nvPicPr>
          <p:cNvPr id="10" name="Picture 9">
            <a:extLst>
              <a:ext uri="{FF2B5EF4-FFF2-40B4-BE49-F238E27FC236}">
                <a16:creationId xmlns:a16="http://schemas.microsoft.com/office/drawing/2014/main" id="{4AB98EE2-9C23-D744-A6D0-97F8C75397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710" y="1290144"/>
            <a:ext cx="3362905" cy="3362905"/>
          </a:xfrm>
          <a:prstGeom prst="rect">
            <a:avLst/>
          </a:prstGeom>
        </p:spPr>
      </p:pic>
    </p:spTree>
    <p:extLst>
      <p:ext uri="{BB962C8B-B14F-4D97-AF65-F5344CB8AC3E}">
        <p14:creationId xmlns:p14="http://schemas.microsoft.com/office/powerpoint/2010/main" val="107063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4C11D2-A2C9-084E-B29A-FE7747F96822}"/>
              </a:ext>
            </a:extLst>
          </p:cNvPr>
          <p:cNvSpPr>
            <a:spLocks noGrp="1"/>
          </p:cNvSpPr>
          <p:nvPr>
            <p:ph type="body" sz="quarter" idx="11"/>
          </p:nvPr>
        </p:nvSpPr>
        <p:spPr/>
        <p:txBody>
          <a:bodyPr/>
          <a:lstStyle/>
          <a:p>
            <a:r>
              <a:rPr lang="en-US"/>
              <a:t>Security Engineer, Large Enterprise Banking Company</a:t>
            </a:r>
          </a:p>
        </p:txBody>
      </p:sp>
      <p:sp>
        <p:nvSpPr>
          <p:cNvPr id="3" name="Title 2">
            <a:extLst>
              <a:ext uri="{FF2B5EF4-FFF2-40B4-BE49-F238E27FC236}">
                <a16:creationId xmlns:a16="http://schemas.microsoft.com/office/drawing/2014/main" id="{36632C92-FBC7-D04B-998F-C7BB14A4E9BC}"/>
              </a:ext>
            </a:extLst>
          </p:cNvPr>
          <p:cNvSpPr>
            <a:spLocks noGrp="1"/>
          </p:cNvSpPr>
          <p:nvPr>
            <p:ph type="ctrTitle"/>
          </p:nvPr>
        </p:nvSpPr>
        <p:spPr>
          <a:xfrm>
            <a:off x="250026" y="1540552"/>
            <a:ext cx="8322473" cy="1635786"/>
          </a:xfrm>
        </p:spPr>
        <p:txBody>
          <a:bodyPr/>
          <a:lstStyle/>
          <a:p>
            <a:r>
              <a:rPr lang="en-US" sz="3600"/>
              <a:t>“I am able to visualize threats</a:t>
            </a:r>
            <a:br>
              <a:rPr lang="en-US" sz="3600"/>
            </a:br>
            <a:r>
              <a:rPr lang="en-US" sz="3600"/>
              <a:t>within my environment and take action in half the time it used to take me.”</a:t>
            </a:r>
          </a:p>
        </p:txBody>
      </p:sp>
    </p:spTree>
    <p:extLst>
      <p:ext uri="{BB962C8B-B14F-4D97-AF65-F5344CB8AC3E}">
        <p14:creationId xmlns:p14="http://schemas.microsoft.com/office/powerpoint/2010/main" val="156393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16C8294-A2D4-6741-84A3-64D4367E273D}"/>
              </a:ext>
            </a:extLst>
          </p:cNvPr>
          <p:cNvGrpSpPr/>
          <p:nvPr/>
        </p:nvGrpSpPr>
        <p:grpSpPr>
          <a:xfrm>
            <a:off x="528253" y="1535743"/>
            <a:ext cx="4363289" cy="2899151"/>
            <a:chOff x="528253" y="1572218"/>
            <a:chExt cx="4348871" cy="2889571"/>
          </a:xfrm>
        </p:grpSpPr>
        <p:sp>
          <p:nvSpPr>
            <p:cNvPr id="4" name="Rounded Rectangle 3">
              <a:extLst>
                <a:ext uri="{FF2B5EF4-FFF2-40B4-BE49-F238E27FC236}">
                  <a16:creationId xmlns:a16="http://schemas.microsoft.com/office/drawing/2014/main" id="{6811778B-0A6F-6B40-A949-E513338F3BDE}"/>
                </a:ext>
              </a:extLst>
            </p:cNvPr>
            <p:cNvSpPr/>
            <p:nvPr/>
          </p:nvSpPr>
          <p:spPr>
            <a:xfrm>
              <a:off x="528254" y="1572218"/>
              <a:ext cx="4348870" cy="914400"/>
            </a:xfrm>
            <a:prstGeom prst="roundRect">
              <a:avLst>
                <a:gd name="adj" fmla="val 13726"/>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5" name="Rounded Rectangle 4">
              <a:extLst>
                <a:ext uri="{FF2B5EF4-FFF2-40B4-BE49-F238E27FC236}">
                  <a16:creationId xmlns:a16="http://schemas.microsoft.com/office/drawing/2014/main" id="{405F5135-B7BF-AB4F-9AF5-AD5441E7EB62}"/>
                </a:ext>
              </a:extLst>
            </p:cNvPr>
            <p:cNvSpPr/>
            <p:nvPr/>
          </p:nvSpPr>
          <p:spPr>
            <a:xfrm>
              <a:off x="528253" y="3547389"/>
              <a:ext cx="4348870" cy="914400"/>
            </a:xfrm>
            <a:prstGeom prst="roundRect">
              <a:avLst>
                <a:gd name="adj" fmla="val 6863"/>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6" name="Rounded Rectangle 5">
              <a:extLst>
                <a:ext uri="{FF2B5EF4-FFF2-40B4-BE49-F238E27FC236}">
                  <a16:creationId xmlns:a16="http://schemas.microsoft.com/office/drawing/2014/main" id="{92DE979C-D8DC-8746-9DDE-AFF14FC19751}"/>
                </a:ext>
              </a:extLst>
            </p:cNvPr>
            <p:cNvSpPr/>
            <p:nvPr/>
          </p:nvSpPr>
          <p:spPr>
            <a:xfrm>
              <a:off x="528254" y="2547328"/>
              <a:ext cx="4348870" cy="914400"/>
            </a:xfrm>
            <a:prstGeom prst="roundRect">
              <a:avLst>
                <a:gd name="adj" fmla="val 9804"/>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10" name="Rectangle 9">
              <a:extLst>
                <a:ext uri="{FF2B5EF4-FFF2-40B4-BE49-F238E27FC236}">
                  <a16:creationId xmlns:a16="http://schemas.microsoft.com/office/drawing/2014/main" id="{8561AF6F-B86E-0547-9C6B-0962B486087F}"/>
                </a:ext>
              </a:extLst>
            </p:cNvPr>
            <p:cNvSpPr/>
            <p:nvPr/>
          </p:nvSpPr>
          <p:spPr>
            <a:xfrm>
              <a:off x="1409700" y="2547328"/>
              <a:ext cx="2411632" cy="914400"/>
            </a:xfrm>
            <a:prstGeom prst="rect">
              <a:avLst/>
            </a:prstGeom>
          </p:spPr>
          <p:txBody>
            <a:bodyPr wrap="square" lIns="0" tIns="0" rIns="0" bIns="0" anchor="ctr" anchorCtr="0">
              <a:no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effectLst/>
                  <a:uLnTx/>
                  <a:uFillTx/>
                  <a:latin typeface="CiscoSansTT ExtraLight"/>
                  <a:ea typeface="ＭＳ Ｐゴシック" panose="020B0600070205080204" pitchFamily="34" charset="-128"/>
                  <a:cs typeface="+mn-cs"/>
                </a:rPr>
                <a:t>Search for multiple email addresses, subject lines, attachments at once to understand how a threat has spread</a:t>
              </a:r>
              <a:endParaRPr kumimoji="0" lang="en-US" sz="1100" b="1" i="0" u="none" strike="noStrike" kern="1200" cap="none" spc="0" normalizeH="0" baseline="0" noProof="0">
                <a:ln>
                  <a:noFill/>
                </a:ln>
                <a:effectLst/>
                <a:uLnTx/>
                <a:uFillTx/>
                <a:latin typeface="CiscoSansTT ExtraLight"/>
                <a:ea typeface="ＭＳ Ｐゴシック" panose="020B0600070205080204" pitchFamily="34" charset="-128"/>
                <a:cs typeface="+mn-cs"/>
              </a:endParaRPr>
            </a:p>
          </p:txBody>
        </p:sp>
        <p:sp>
          <p:nvSpPr>
            <p:cNvPr id="11" name="Rectangle 10">
              <a:extLst>
                <a:ext uri="{FF2B5EF4-FFF2-40B4-BE49-F238E27FC236}">
                  <a16:creationId xmlns:a16="http://schemas.microsoft.com/office/drawing/2014/main" id="{653F1AE4-956D-9446-BD61-ED2D5D07302E}"/>
                </a:ext>
              </a:extLst>
            </p:cNvPr>
            <p:cNvSpPr/>
            <p:nvPr/>
          </p:nvSpPr>
          <p:spPr>
            <a:xfrm>
              <a:off x="1409700" y="1572218"/>
              <a:ext cx="2362307" cy="914400"/>
            </a:xfrm>
            <a:prstGeom prst="rect">
              <a:avLst/>
            </a:prstGeom>
          </p:spPr>
          <p:txBody>
            <a:bodyPr wrap="square" lIns="0" tIns="0" rIns="0" bIns="0" anchor="ctr" anchorCtr="0">
              <a:noAutofit/>
            </a:bodyPr>
            <a:lstStyle/>
            <a:p>
              <a:pPr marL="6350" marR="0" lvl="1" indent="0" algn="l" defTabSz="45718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effectLst/>
                  <a:uLnTx/>
                  <a:uFillTx/>
                  <a:latin typeface="CiscoSansTT ExtraLight"/>
                  <a:ea typeface="ＭＳ Ｐゴシック" panose="020B0600070205080204" pitchFamily="34" charset="-128"/>
                  <a:cs typeface="+mn-cs"/>
                </a:rPr>
                <a:t>Understand email as a threat vector by visualizing message, sender, and target relationships in the context of a threat</a:t>
              </a:r>
            </a:p>
          </p:txBody>
        </p:sp>
        <p:sp>
          <p:nvSpPr>
            <p:cNvPr id="12" name="Rectangle 11">
              <a:extLst>
                <a:ext uri="{FF2B5EF4-FFF2-40B4-BE49-F238E27FC236}">
                  <a16:creationId xmlns:a16="http://schemas.microsoft.com/office/drawing/2014/main" id="{1C9C7DAC-B8E6-0841-B318-945E69FCF30B}"/>
                </a:ext>
              </a:extLst>
            </p:cNvPr>
            <p:cNvSpPr/>
            <p:nvPr/>
          </p:nvSpPr>
          <p:spPr>
            <a:xfrm>
              <a:off x="1409699" y="3547389"/>
              <a:ext cx="2228307" cy="902788"/>
            </a:xfrm>
            <a:prstGeom prst="rect">
              <a:avLst/>
            </a:prstGeom>
          </p:spPr>
          <p:txBody>
            <a:bodyPr wrap="square" lIns="0" tIns="0" rIns="0" bIns="0" anchor="ctr" anchorCtr="0">
              <a:no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effectLst/>
                  <a:uLnTx/>
                  <a:uFillTx/>
                  <a:latin typeface="CiscoSansTT ExtraLight"/>
                  <a:ea typeface="ＭＳ Ｐゴシック" panose="020B0600070205080204" pitchFamily="34" charset="-128"/>
                  <a:cs typeface="+mn-cs"/>
                </a:rPr>
                <a:t>Expand visibility for your SOC into email and other threat artifacts</a:t>
              </a:r>
            </a:p>
          </p:txBody>
        </p:sp>
        <p:pic>
          <p:nvPicPr>
            <p:cNvPr id="16" name="Graphic 15">
              <a:extLst>
                <a:ext uri="{FF2B5EF4-FFF2-40B4-BE49-F238E27FC236}">
                  <a16:creationId xmlns:a16="http://schemas.microsoft.com/office/drawing/2014/main" id="{CE60F5A1-77FD-F246-BB6C-C47226DC41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366" y="3779085"/>
              <a:ext cx="495295" cy="455672"/>
            </a:xfrm>
            <a:prstGeom prst="rect">
              <a:avLst/>
            </a:prstGeom>
          </p:spPr>
        </p:pic>
        <p:pic>
          <p:nvPicPr>
            <p:cNvPr id="19" name="Graphic 18">
              <a:extLst>
                <a:ext uri="{FF2B5EF4-FFF2-40B4-BE49-F238E27FC236}">
                  <a16:creationId xmlns:a16="http://schemas.microsoft.com/office/drawing/2014/main" id="{35A64E34-9EC5-984C-9E41-599005158BD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6243" y="2782832"/>
              <a:ext cx="477862" cy="439634"/>
            </a:xfrm>
            <a:prstGeom prst="rect">
              <a:avLst/>
            </a:prstGeom>
          </p:spPr>
        </p:pic>
        <p:grpSp>
          <p:nvGrpSpPr>
            <p:cNvPr id="20" name="Group 19">
              <a:extLst>
                <a:ext uri="{FF2B5EF4-FFF2-40B4-BE49-F238E27FC236}">
                  <a16:creationId xmlns:a16="http://schemas.microsoft.com/office/drawing/2014/main" id="{B0940170-CA16-0E42-8DDC-B7DC7E315B3A}"/>
                </a:ext>
              </a:extLst>
            </p:cNvPr>
            <p:cNvGrpSpPr/>
            <p:nvPr/>
          </p:nvGrpSpPr>
          <p:grpSpPr>
            <a:xfrm>
              <a:off x="752751" y="1830971"/>
              <a:ext cx="572567" cy="457335"/>
              <a:chOff x="7413505" y="1503174"/>
              <a:chExt cx="938530" cy="749646"/>
            </a:xfrm>
          </p:grpSpPr>
          <p:pic>
            <p:nvPicPr>
              <p:cNvPr id="21" name="Graphic 20">
                <a:extLst>
                  <a:ext uri="{FF2B5EF4-FFF2-40B4-BE49-F238E27FC236}">
                    <a16:creationId xmlns:a16="http://schemas.microsoft.com/office/drawing/2014/main" id="{96455FB7-40E6-6E40-A1C8-E03648CE9D3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13505" y="1503174"/>
                <a:ext cx="698500" cy="495300"/>
              </a:xfrm>
              <a:prstGeom prst="rect">
                <a:avLst/>
              </a:prstGeom>
            </p:spPr>
          </p:pic>
          <p:pic>
            <p:nvPicPr>
              <p:cNvPr id="22" name="Graphic 21">
                <a:extLst>
                  <a:ext uri="{FF2B5EF4-FFF2-40B4-BE49-F238E27FC236}">
                    <a16:creationId xmlns:a16="http://schemas.microsoft.com/office/drawing/2014/main" id="{FD39A423-4DB0-F44D-86D3-D1C8306D268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71975" y="1772760"/>
                <a:ext cx="480060" cy="480060"/>
              </a:xfrm>
              <a:prstGeom prst="rect">
                <a:avLst/>
              </a:prstGeom>
            </p:spPr>
          </p:pic>
        </p:grpSp>
      </p:grpSp>
      <p:sp>
        <p:nvSpPr>
          <p:cNvPr id="8" name="Text Placeholder 7">
            <a:extLst>
              <a:ext uri="{FF2B5EF4-FFF2-40B4-BE49-F238E27FC236}">
                <a16:creationId xmlns:a16="http://schemas.microsoft.com/office/drawing/2014/main" id="{E6929821-85D1-4346-91E8-7142202FF54D}"/>
              </a:ext>
            </a:extLst>
          </p:cNvPr>
          <p:cNvSpPr>
            <a:spLocks noGrp="1"/>
          </p:cNvSpPr>
          <p:nvPr>
            <p:ph type="body" sz="quarter" idx="10"/>
          </p:nvPr>
        </p:nvSpPr>
        <p:spPr/>
        <p:txBody>
          <a:bodyPr/>
          <a:lstStyle/>
          <a:p>
            <a:r>
              <a:rPr lang="en-US"/>
              <a:t> </a:t>
            </a:r>
            <a:r>
              <a:rPr lang="en-US">
                <a:solidFill>
                  <a:srgbClr val="6EBE4A"/>
                </a:solidFill>
                <a:latin typeface="CiscoSansTT ExtraLight" panose="020B0303020201020303" pitchFamily="34" charset="0"/>
                <a:cs typeface="CiscoSansTT ExtraLight" panose="020B0303020201020303" pitchFamily="34" charset="0"/>
              </a:rPr>
              <a:t>Secure Email integration</a:t>
            </a:r>
          </a:p>
        </p:txBody>
      </p:sp>
      <p:sp>
        <p:nvSpPr>
          <p:cNvPr id="2" name="Title 1">
            <a:extLst>
              <a:ext uri="{FF2B5EF4-FFF2-40B4-BE49-F238E27FC236}">
                <a16:creationId xmlns:a16="http://schemas.microsoft.com/office/drawing/2014/main" id="{D41956F0-4420-3F42-9E75-996B466F575D}"/>
              </a:ext>
            </a:extLst>
          </p:cNvPr>
          <p:cNvSpPr>
            <a:spLocks noGrp="1"/>
          </p:cNvSpPr>
          <p:nvPr>
            <p:ph type="title"/>
          </p:nvPr>
        </p:nvSpPr>
        <p:spPr/>
        <p:txBody>
          <a:bodyPr/>
          <a:lstStyle/>
          <a:p>
            <a:r>
              <a:rPr lang="en-US"/>
              <a:t>SecureX threat response and Secure Email</a:t>
            </a:r>
          </a:p>
        </p:txBody>
      </p:sp>
      <p:grpSp>
        <p:nvGrpSpPr>
          <p:cNvPr id="13" name="Group 12">
            <a:extLst>
              <a:ext uri="{FF2B5EF4-FFF2-40B4-BE49-F238E27FC236}">
                <a16:creationId xmlns:a16="http://schemas.microsoft.com/office/drawing/2014/main" id="{7A6A1BD8-2721-9844-8171-36C0D6FF91FD}"/>
              </a:ext>
            </a:extLst>
          </p:cNvPr>
          <p:cNvGrpSpPr>
            <a:grpSpLocks noChangeAspect="1"/>
          </p:cNvGrpSpPr>
          <p:nvPr/>
        </p:nvGrpSpPr>
        <p:grpSpPr>
          <a:xfrm>
            <a:off x="3942498" y="1535743"/>
            <a:ext cx="4552904" cy="3493457"/>
            <a:chOff x="3740281" y="1198949"/>
            <a:chExt cx="4940866" cy="3791141"/>
          </a:xfrm>
        </p:grpSpPr>
        <p:pic>
          <p:nvPicPr>
            <p:cNvPr id="14" name="Picture 13" descr="A screenshot of a cell phone&#10;&#10;Description automatically generated">
              <a:extLst>
                <a:ext uri="{FF2B5EF4-FFF2-40B4-BE49-F238E27FC236}">
                  <a16:creationId xmlns:a16="http://schemas.microsoft.com/office/drawing/2014/main" id="{A3B6038E-14B7-3F44-A81E-CCAC751537C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95" b="-1"/>
            <a:stretch/>
          </p:blipFill>
          <p:spPr>
            <a:xfrm>
              <a:off x="3969654" y="1414569"/>
              <a:ext cx="4513846" cy="2686006"/>
            </a:xfrm>
            <a:prstGeom prst="rect">
              <a:avLst/>
            </a:prstGeom>
          </p:spPr>
        </p:pic>
        <p:pic>
          <p:nvPicPr>
            <p:cNvPr id="15" name="Thunderbolt_Desktop-Monitor_Cutout.png">
              <a:extLst>
                <a:ext uri="{FF2B5EF4-FFF2-40B4-BE49-F238E27FC236}">
                  <a16:creationId xmlns:a16="http://schemas.microsoft.com/office/drawing/2014/main" id="{275F8BBE-D82E-9A4B-89D6-088D75C69BAF}"/>
                </a:ext>
              </a:extLst>
            </p:cNvPr>
            <p:cNvPicPr>
              <a:picLocks noChangeArrowheads="1"/>
            </p:cNvPicPr>
            <p:nvPr/>
          </p:nvPicPr>
          <p:blipFill>
            <a:blip r:embed="rId11" cstate="screen">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3740281" y="1198949"/>
              <a:ext cx="4940866" cy="37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37144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B56C704E-18C6-B046-8FDD-FA5CD7568EB4}"/>
              </a:ext>
            </a:extLst>
          </p:cNvPr>
          <p:cNvSpPr/>
          <p:nvPr/>
        </p:nvSpPr>
        <p:spPr>
          <a:xfrm>
            <a:off x="5622883" y="2946940"/>
            <a:ext cx="1350771" cy="816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DAE09A9-53EE-1A49-A0B5-82E0A2F2C1DF}"/>
              </a:ext>
            </a:extLst>
          </p:cNvPr>
          <p:cNvSpPr/>
          <p:nvPr/>
        </p:nvSpPr>
        <p:spPr>
          <a:xfrm>
            <a:off x="7359759" y="2946940"/>
            <a:ext cx="1350771" cy="816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A picture containing outdoor, water, grass, tree&#10;&#10;Description automatically generated">
            <a:extLst>
              <a:ext uri="{FF2B5EF4-FFF2-40B4-BE49-F238E27FC236}">
                <a16:creationId xmlns:a16="http://schemas.microsoft.com/office/drawing/2014/main" id="{470984F5-90C6-7B4F-8323-9EE7EFAC83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45582" y="1140411"/>
            <a:ext cx="1490711" cy="958552"/>
          </a:xfrm>
          <a:prstGeom prst="rect">
            <a:avLst/>
          </a:prstGeom>
          <a:ln w="12700">
            <a:noFill/>
          </a:ln>
        </p:spPr>
      </p:pic>
      <p:sp>
        <p:nvSpPr>
          <p:cNvPr id="78" name="Rectangle 77">
            <a:extLst>
              <a:ext uri="{FF2B5EF4-FFF2-40B4-BE49-F238E27FC236}">
                <a16:creationId xmlns:a16="http://schemas.microsoft.com/office/drawing/2014/main" id="{3E4332D5-CAAB-FD45-A1F9-164E9C0C8224}"/>
              </a:ext>
            </a:extLst>
          </p:cNvPr>
          <p:cNvSpPr/>
          <p:nvPr/>
        </p:nvSpPr>
        <p:spPr>
          <a:xfrm>
            <a:off x="3812898" y="1140411"/>
            <a:ext cx="1491659" cy="958552"/>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A sign on the side of a building&#10;&#10;Description automatically generated">
            <a:extLst>
              <a:ext uri="{FF2B5EF4-FFF2-40B4-BE49-F238E27FC236}">
                <a16:creationId xmlns:a16="http://schemas.microsoft.com/office/drawing/2014/main" id="{53CE2DB3-F294-CE4A-B5D1-0CCFD4AE422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27"/>
                    </a14:imgEffect>
                    <a14:imgEffect>
                      <a14:brightnessContrast bright="22000" contrast="9000"/>
                    </a14:imgEffect>
                  </a14:imgLayer>
                </a14:imgProps>
              </a:ext>
              <a:ext uri="{28A0092B-C50C-407E-A947-70E740481C1C}">
                <a14:useLocalDpi xmlns:a14="http://schemas.microsoft.com/office/drawing/2010/main"/>
              </a:ext>
            </a:extLst>
          </a:blip>
          <a:srcRect l="5556" t="-319" r="3263" b="5896"/>
          <a:stretch/>
        </p:blipFill>
        <p:spPr>
          <a:xfrm>
            <a:off x="2080215" y="1140411"/>
            <a:ext cx="1491658" cy="958552"/>
          </a:xfrm>
          <a:prstGeom prst="rect">
            <a:avLst/>
          </a:prstGeom>
          <a:ln w="12700">
            <a:noFill/>
          </a:ln>
        </p:spPr>
      </p:pic>
      <p:sp>
        <p:nvSpPr>
          <p:cNvPr id="2" name="Title 1">
            <a:extLst>
              <a:ext uri="{FF2B5EF4-FFF2-40B4-BE49-F238E27FC236}">
                <a16:creationId xmlns:a16="http://schemas.microsoft.com/office/drawing/2014/main" id="{DCA7E4A0-125E-5946-BD2D-D6F9783B5C3E}"/>
              </a:ext>
            </a:extLst>
          </p:cNvPr>
          <p:cNvSpPr>
            <a:spLocks noGrp="1"/>
          </p:cNvSpPr>
          <p:nvPr>
            <p:ph type="title"/>
          </p:nvPr>
        </p:nvSpPr>
        <p:spPr/>
        <p:txBody>
          <a:bodyPr/>
          <a:lstStyle/>
          <a:p>
            <a:r>
              <a:rPr lang="en-US"/>
              <a:t>Case Studies</a:t>
            </a:r>
          </a:p>
        </p:txBody>
      </p:sp>
      <p:pic>
        <p:nvPicPr>
          <p:cNvPr id="4" name="Picture 3" descr="A sign on the side of a building&#10;&#10;Description automatically generated">
            <a:extLst>
              <a:ext uri="{FF2B5EF4-FFF2-40B4-BE49-F238E27FC236}">
                <a16:creationId xmlns:a16="http://schemas.microsoft.com/office/drawing/2014/main" id="{9D022E62-1E2D-F644-B279-C1D9437565C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a:ext>
            </a:extLst>
          </a:blip>
          <a:srcRect/>
          <a:stretch/>
        </p:blipFill>
        <p:spPr>
          <a:xfrm>
            <a:off x="347530" y="1140411"/>
            <a:ext cx="1491659" cy="958552"/>
          </a:xfrm>
          <a:prstGeom prst="rect">
            <a:avLst/>
          </a:prstGeom>
          <a:ln w="12700">
            <a:noFill/>
          </a:ln>
        </p:spPr>
      </p:pic>
      <p:sp>
        <p:nvSpPr>
          <p:cNvPr id="11" name="TextBox 10">
            <a:extLst>
              <a:ext uri="{FF2B5EF4-FFF2-40B4-BE49-F238E27FC236}">
                <a16:creationId xmlns:a16="http://schemas.microsoft.com/office/drawing/2014/main" id="{41D7AE45-6B21-5046-A066-F9717FF97BF4}"/>
              </a:ext>
            </a:extLst>
          </p:cNvPr>
          <p:cNvSpPr txBox="1"/>
          <p:nvPr/>
        </p:nvSpPr>
        <p:spPr>
          <a:xfrm>
            <a:off x="347530" y="2213263"/>
            <a:ext cx="1491659" cy="338554"/>
          </a:xfrm>
          <a:prstGeom prst="rect">
            <a:avLst/>
          </a:prstGeom>
          <a:noFill/>
        </p:spPr>
        <p:txBody>
          <a:bodyPr wrap="square" lIns="0" rtlCol="0">
            <a:spAutoFit/>
          </a:bodyPr>
          <a:lstStyle/>
          <a:p>
            <a:pPr lvl="0" defTabSz="513134"/>
            <a:r>
              <a:rPr lang="en-US" sz="800">
                <a:solidFill>
                  <a:schemeClr val="accent1"/>
                </a:solidFill>
                <a:latin typeface="CiscoSans Thin" panose="020B0203020201020303" pitchFamily="34" charset="0"/>
                <a:cs typeface="CiscoSansTT ExtraLight" panose="020B0303020201020303" pitchFamily="34" charset="0"/>
                <a:hlinkClick r:id="rId7">
                  <a:extLst>
                    <a:ext uri="{A12FA001-AC4F-418D-AE19-62706E023703}">
                      <ahyp:hlinkClr xmlns:ahyp="http://schemas.microsoft.com/office/drawing/2018/hyperlinkcolor" val="tx"/>
                    </a:ext>
                  </a:extLst>
                </a:hlinkClick>
              </a:rPr>
              <a:t>Sheppard Robson Video Customer Testimonial</a:t>
            </a:r>
            <a:endParaRPr lang="en-US" sz="800">
              <a:solidFill>
                <a:schemeClr val="accent1"/>
              </a:solidFill>
              <a:latin typeface="CiscoSans Thin" panose="020B0203020201020303" pitchFamily="34" charset="0"/>
              <a:cs typeface="CiscoSansTT ExtraLight" panose="020B0303020201020303" pitchFamily="34" charset="0"/>
            </a:endParaRPr>
          </a:p>
        </p:txBody>
      </p:sp>
      <p:sp>
        <p:nvSpPr>
          <p:cNvPr id="42" name="TextBox 41">
            <a:extLst>
              <a:ext uri="{FF2B5EF4-FFF2-40B4-BE49-F238E27FC236}">
                <a16:creationId xmlns:a16="http://schemas.microsoft.com/office/drawing/2014/main" id="{21662626-B3CE-6144-AB58-0144B0BBFE74}"/>
              </a:ext>
            </a:extLst>
          </p:cNvPr>
          <p:cNvSpPr txBox="1"/>
          <p:nvPr/>
        </p:nvSpPr>
        <p:spPr>
          <a:xfrm>
            <a:off x="2080214" y="2213263"/>
            <a:ext cx="1491659" cy="338554"/>
          </a:xfrm>
          <a:prstGeom prst="rect">
            <a:avLst/>
          </a:prstGeom>
          <a:noFill/>
        </p:spPr>
        <p:txBody>
          <a:bodyPr wrap="square" lIns="0" rtlCol="0">
            <a:spAutoFit/>
          </a:bodyPr>
          <a:lstStyle/>
          <a:p>
            <a:pPr defTabSz="513134"/>
            <a:r>
              <a:rPr lang="en-US" sz="800">
                <a:solidFill>
                  <a:schemeClr val="accent1"/>
                </a:solidFill>
                <a:latin typeface="CiscoSans Thin" panose="020B0203020201020303" pitchFamily="34" charset="0"/>
                <a:cs typeface="CiscoSansTT ExtraLight" panose="020B0303020201020303" pitchFamily="34" charset="0"/>
                <a:hlinkClick r:id="rId8">
                  <a:extLst>
                    <a:ext uri="{A12FA001-AC4F-418D-AE19-62706E023703}">
                      <ahyp:hlinkClr xmlns:ahyp="http://schemas.microsoft.com/office/drawing/2018/hyperlinkcolor" val="tx"/>
                    </a:ext>
                  </a:extLst>
                </a:hlinkClick>
              </a:rPr>
              <a:t>NHS Video Customer Testimonial</a:t>
            </a:r>
            <a:endParaRPr lang="en-US" sz="800">
              <a:solidFill>
                <a:schemeClr val="accent1"/>
              </a:solidFill>
              <a:latin typeface="CiscoSans Thin" panose="020B0203020201020303" pitchFamily="34" charset="0"/>
              <a:cs typeface="CiscoSansTT ExtraLight" panose="020B0303020201020303" pitchFamily="34" charset="0"/>
            </a:endParaRPr>
          </a:p>
        </p:txBody>
      </p:sp>
      <p:sp>
        <p:nvSpPr>
          <p:cNvPr id="44" name="TextBox 43">
            <a:extLst>
              <a:ext uri="{FF2B5EF4-FFF2-40B4-BE49-F238E27FC236}">
                <a16:creationId xmlns:a16="http://schemas.microsoft.com/office/drawing/2014/main" id="{858A27AC-B135-5843-883E-1DF18B1F956B}"/>
              </a:ext>
            </a:extLst>
          </p:cNvPr>
          <p:cNvSpPr txBox="1"/>
          <p:nvPr/>
        </p:nvSpPr>
        <p:spPr>
          <a:xfrm>
            <a:off x="3812898" y="2213263"/>
            <a:ext cx="1491659" cy="338554"/>
          </a:xfrm>
          <a:prstGeom prst="rect">
            <a:avLst/>
          </a:prstGeom>
          <a:noFill/>
        </p:spPr>
        <p:txBody>
          <a:bodyPr wrap="square" lIns="0" rtlCol="0">
            <a:spAutoFit/>
          </a:bodyPr>
          <a:lstStyle/>
          <a:p>
            <a:pPr defTabSz="513134"/>
            <a:r>
              <a:rPr lang="en-US" sz="800">
                <a:solidFill>
                  <a:schemeClr val="accent1"/>
                </a:solidFill>
                <a:latin typeface="CiscoSans Thin" panose="020B0203020201020303" pitchFamily="34" charset="0"/>
                <a:hlinkClick r:id="rId9">
                  <a:extLst>
                    <a:ext uri="{A12FA001-AC4F-418D-AE19-62706E023703}">
                      <ahyp:hlinkClr xmlns:ahyp="http://schemas.microsoft.com/office/drawing/2018/hyperlinkcolor" val="tx"/>
                    </a:ext>
                  </a:extLst>
                </a:hlinkClick>
              </a:rPr>
              <a:t>United Solutions Video Customer Testimonial</a:t>
            </a:r>
            <a:endParaRPr lang="en-US" sz="800">
              <a:solidFill>
                <a:schemeClr val="accent1"/>
              </a:solidFill>
              <a:latin typeface="CiscoSans Thin" panose="020B0203020201020303" pitchFamily="34" charset="0"/>
            </a:endParaRPr>
          </a:p>
        </p:txBody>
      </p:sp>
      <p:sp>
        <p:nvSpPr>
          <p:cNvPr id="46" name="TextBox 45">
            <a:extLst>
              <a:ext uri="{FF2B5EF4-FFF2-40B4-BE49-F238E27FC236}">
                <a16:creationId xmlns:a16="http://schemas.microsoft.com/office/drawing/2014/main" id="{372B7C9E-7FED-1742-88F7-14DCEB0B412F}"/>
              </a:ext>
            </a:extLst>
          </p:cNvPr>
          <p:cNvSpPr txBox="1"/>
          <p:nvPr/>
        </p:nvSpPr>
        <p:spPr>
          <a:xfrm>
            <a:off x="5545582" y="2213263"/>
            <a:ext cx="1491659" cy="338554"/>
          </a:xfrm>
          <a:prstGeom prst="rect">
            <a:avLst/>
          </a:prstGeom>
          <a:noFill/>
        </p:spPr>
        <p:txBody>
          <a:bodyPr wrap="square" lIns="0" rtlCol="0">
            <a:spAutoFit/>
          </a:bodyPr>
          <a:lstStyle/>
          <a:p>
            <a:pPr defTabSz="513134"/>
            <a:r>
              <a:rPr lang="en-US" sz="800">
                <a:solidFill>
                  <a:schemeClr val="accent1"/>
                </a:solidFill>
                <a:latin typeface="CiscoSansTT Thin" panose="020B0203020201020303" pitchFamily="34" charset="0"/>
                <a:cs typeface="CiscoSansTT Thin" panose="020B0203020201020303" pitchFamily="34" charset="0"/>
                <a:hlinkClick r:id="rId10">
                  <a:extLst>
                    <a:ext uri="{A12FA001-AC4F-418D-AE19-62706E023703}">
                      <ahyp:hlinkClr xmlns:ahyp="http://schemas.microsoft.com/office/drawing/2018/hyperlinkcolor" val="tx"/>
                    </a:ext>
                  </a:extLst>
                </a:hlinkClick>
              </a:rPr>
              <a:t>First Milk Video Customer Testimonial</a:t>
            </a:r>
            <a:endParaRPr lang="en-US" sz="800">
              <a:solidFill>
                <a:schemeClr val="accent1"/>
              </a:solidFill>
              <a:latin typeface="CiscoSansTT Thin" panose="020B0203020201020303" pitchFamily="34" charset="0"/>
              <a:cs typeface="CiscoSansTT Thin" panose="020B0203020201020303" pitchFamily="34" charset="0"/>
            </a:endParaRPr>
          </a:p>
        </p:txBody>
      </p:sp>
      <p:pic>
        <p:nvPicPr>
          <p:cNvPr id="47" name="Picture 46" descr="A sign on the side of a building&#10;&#10;Description automatically generated">
            <a:extLst>
              <a:ext uri="{FF2B5EF4-FFF2-40B4-BE49-F238E27FC236}">
                <a16:creationId xmlns:a16="http://schemas.microsoft.com/office/drawing/2014/main" id="{9F063561-EB10-1143-8040-9F1BC019383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78267" y="1140411"/>
            <a:ext cx="1491659" cy="958552"/>
          </a:xfrm>
          <a:prstGeom prst="rect">
            <a:avLst/>
          </a:prstGeom>
        </p:spPr>
      </p:pic>
      <p:sp>
        <p:nvSpPr>
          <p:cNvPr id="48" name="TextBox 47">
            <a:extLst>
              <a:ext uri="{FF2B5EF4-FFF2-40B4-BE49-F238E27FC236}">
                <a16:creationId xmlns:a16="http://schemas.microsoft.com/office/drawing/2014/main" id="{4343E76B-CCE0-8745-A6D9-77A4462C20A3}"/>
              </a:ext>
            </a:extLst>
          </p:cNvPr>
          <p:cNvSpPr txBox="1"/>
          <p:nvPr/>
        </p:nvSpPr>
        <p:spPr>
          <a:xfrm>
            <a:off x="7278267" y="2213263"/>
            <a:ext cx="1491659" cy="338554"/>
          </a:xfrm>
          <a:prstGeom prst="rect">
            <a:avLst/>
          </a:prstGeom>
          <a:noFill/>
        </p:spPr>
        <p:txBody>
          <a:bodyPr wrap="square" lIns="0" rtlCol="0">
            <a:spAutoFit/>
          </a:bodyPr>
          <a:lstStyle/>
          <a:p>
            <a:pPr defTabSz="513134"/>
            <a:r>
              <a:rPr lang="en-US" sz="800">
                <a:solidFill>
                  <a:schemeClr val="accent1"/>
                </a:solidFill>
                <a:latin typeface="CiscoSansTT Thin" panose="020B0203020201020303" pitchFamily="34" charset="0"/>
                <a:cs typeface="CiscoSansTT Thin" panose="020B0203020201020303" pitchFamily="34" charset="0"/>
                <a:hlinkClick r:id="rId12">
                  <a:extLst>
                    <a:ext uri="{A12FA001-AC4F-418D-AE19-62706E023703}">
                      <ahyp:hlinkClr xmlns:ahyp="http://schemas.microsoft.com/office/drawing/2018/hyperlinkcolor" val="tx"/>
                    </a:ext>
                  </a:extLst>
                </a:hlinkClick>
              </a:rPr>
              <a:t>Ping Networks Video Customer Testimonial</a:t>
            </a:r>
            <a:endParaRPr lang="en-US" sz="800">
              <a:solidFill>
                <a:schemeClr val="accent1"/>
              </a:solidFill>
              <a:latin typeface="CiscoSansTT Thin" panose="020B0203020201020303" pitchFamily="34" charset="0"/>
              <a:cs typeface="CiscoSansTT Thin" panose="020B0203020201020303" pitchFamily="34" charset="0"/>
            </a:endParaRPr>
          </a:p>
        </p:txBody>
      </p:sp>
      <p:sp>
        <p:nvSpPr>
          <p:cNvPr id="63" name="TextBox 62">
            <a:extLst>
              <a:ext uri="{FF2B5EF4-FFF2-40B4-BE49-F238E27FC236}">
                <a16:creationId xmlns:a16="http://schemas.microsoft.com/office/drawing/2014/main" id="{2DEFFC07-22E5-F84C-A097-F1B7DC5344BE}"/>
              </a:ext>
            </a:extLst>
          </p:cNvPr>
          <p:cNvSpPr txBox="1"/>
          <p:nvPr/>
        </p:nvSpPr>
        <p:spPr>
          <a:xfrm>
            <a:off x="347530" y="3882287"/>
            <a:ext cx="1491659" cy="338554"/>
          </a:xfrm>
          <a:prstGeom prst="rect">
            <a:avLst/>
          </a:prstGeom>
          <a:noFill/>
        </p:spPr>
        <p:txBody>
          <a:bodyPr wrap="square" lIns="0" rtlCol="0">
            <a:spAutoFit/>
          </a:bodyPr>
          <a:lstStyle/>
          <a:p>
            <a:pPr defTabSz="513134"/>
            <a:r>
              <a:rPr lang="en-US" sz="800">
                <a:solidFill>
                  <a:schemeClr val="accent1"/>
                </a:solidFill>
                <a:latin typeface="CiscoSansTT Thin" panose="020B0203020201020303" pitchFamily="34" charset="0"/>
                <a:cs typeface="CiscoSansTT Thin" panose="020B0203020201020303" pitchFamily="34" charset="0"/>
                <a:hlinkClick r:id="rId13">
                  <a:extLst>
                    <a:ext uri="{A12FA001-AC4F-418D-AE19-62706E023703}">
                      <ahyp:hlinkClr xmlns:ahyp="http://schemas.microsoft.com/office/drawing/2018/hyperlinkcolor" val="tx"/>
                    </a:ext>
                  </a:extLst>
                </a:hlinkClick>
              </a:rPr>
              <a:t>Royal Freemasons Video Customer Testimonial</a:t>
            </a:r>
            <a:endParaRPr lang="en-US" sz="800">
              <a:solidFill>
                <a:schemeClr val="accent1"/>
              </a:solidFill>
              <a:latin typeface="CiscoSansTT Thin" panose="020B0203020201020303" pitchFamily="34" charset="0"/>
              <a:cs typeface="CiscoSansTT Thin" panose="020B0203020201020303" pitchFamily="34" charset="0"/>
            </a:endParaRPr>
          </a:p>
        </p:txBody>
      </p:sp>
      <p:sp>
        <p:nvSpPr>
          <p:cNvPr id="66" name="TextBox 65">
            <a:extLst>
              <a:ext uri="{FF2B5EF4-FFF2-40B4-BE49-F238E27FC236}">
                <a16:creationId xmlns:a16="http://schemas.microsoft.com/office/drawing/2014/main" id="{754643E7-F8AF-7E4D-B03D-92E0E234404A}"/>
              </a:ext>
            </a:extLst>
          </p:cNvPr>
          <p:cNvSpPr txBox="1"/>
          <p:nvPr/>
        </p:nvSpPr>
        <p:spPr>
          <a:xfrm>
            <a:off x="2080214" y="3882287"/>
            <a:ext cx="1491659" cy="338554"/>
          </a:xfrm>
          <a:prstGeom prst="rect">
            <a:avLst/>
          </a:prstGeom>
          <a:noFill/>
        </p:spPr>
        <p:txBody>
          <a:bodyPr wrap="square" lIns="0" rtlCol="0">
            <a:spAutoFit/>
          </a:bodyPr>
          <a:lstStyle/>
          <a:p>
            <a:pPr defTabSz="513134"/>
            <a:r>
              <a:rPr lang="en-US" sz="800">
                <a:solidFill>
                  <a:schemeClr val="accent1"/>
                </a:solidFill>
                <a:latin typeface="CiscoSans Thin" panose="020B0203020201020303" pitchFamily="34" charset="0"/>
                <a:hlinkClick r:id="rId14">
                  <a:extLst>
                    <a:ext uri="{A12FA001-AC4F-418D-AE19-62706E023703}">
                      <ahyp:hlinkClr xmlns:ahyp="http://schemas.microsoft.com/office/drawing/2018/hyperlinkcolor" val="tx"/>
                    </a:ext>
                  </a:extLst>
                </a:hlinkClick>
              </a:rPr>
              <a:t>Delta Plastics Video Customer Testimonial</a:t>
            </a:r>
            <a:endParaRPr lang="en-US" sz="800">
              <a:solidFill>
                <a:schemeClr val="accent1"/>
              </a:solidFill>
              <a:latin typeface="CiscoSans Thin" panose="020B0203020201020303" pitchFamily="34" charset="0"/>
            </a:endParaRPr>
          </a:p>
        </p:txBody>
      </p:sp>
      <p:sp>
        <p:nvSpPr>
          <p:cNvPr id="69" name="TextBox 68">
            <a:extLst>
              <a:ext uri="{FF2B5EF4-FFF2-40B4-BE49-F238E27FC236}">
                <a16:creationId xmlns:a16="http://schemas.microsoft.com/office/drawing/2014/main" id="{49A75DFC-F259-FF4F-98F5-05C0FD2E8AD9}"/>
              </a:ext>
            </a:extLst>
          </p:cNvPr>
          <p:cNvSpPr txBox="1"/>
          <p:nvPr/>
        </p:nvSpPr>
        <p:spPr>
          <a:xfrm>
            <a:off x="3812899" y="3882287"/>
            <a:ext cx="1321074" cy="338554"/>
          </a:xfrm>
          <a:prstGeom prst="rect">
            <a:avLst/>
          </a:prstGeom>
          <a:noFill/>
        </p:spPr>
        <p:txBody>
          <a:bodyPr wrap="square" lIns="0" rtlCol="0">
            <a:spAutoFit/>
          </a:bodyPr>
          <a:lstStyle/>
          <a:p>
            <a:pPr defTabSz="685766"/>
            <a:r>
              <a:rPr lang="en-US" sz="800">
                <a:solidFill>
                  <a:schemeClr val="accent1"/>
                </a:solidFill>
                <a:latin typeface="CiscoSansTT Thin" panose="020B0203020201020303" pitchFamily="34" charset="0"/>
                <a:cs typeface="CiscoSansTT Thin" panose="020B0203020201020303" pitchFamily="34" charset="0"/>
                <a:hlinkClick r:id="rId15">
                  <a:extLst>
                    <a:ext uri="{A12FA001-AC4F-418D-AE19-62706E023703}">
                      <ahyp:hlinkClr xmlns:ahyp="http://schemas.microsoft.com/office/drawing/2018/hyperlinkcolor" val="tx"/>
                    </a:ext>
                  </a:extLst>
                </a:hlinkClick>
              </a:rPr>
              <a:t>American National Bank Case Study</a:t>
            </a:r>
            <a:endParaRPr lang="en-US" sz="800">
              <a:solidFill>
                <a:schemeClr val="accent1"/>
              </a:solidFill>
              <a:latin typeface="CiscoSansTT Thin" panose="020B0203020201020303" pitchFamily="34" charset="0"/>
              <a:cs typeface="CiscoSansTT Thin" panose="020B0203020201020303" pitchFamily="34" charset="0"/>
            </a:endParaRPr>
          </a:p>
        </p:txBody>
      </p:sp>
      <p:sp>
        <p:nvSpPr>
          <p:cNvPr id="72" name="TextBox 71">
            <a:extLst>
              <a:ext uri="{FF2B5EF4-FFF2-40B4-BE49-F238E27FC236}">
                <a16:creationId xmlns:a16="http://schemas.microsoft.com/office/drawing/2014/main" id="{3C879B4A-6F8E-4A44-A317-B6FCA4125DE8}"/>
              </a:ext>
            </a:extLst>
          </p:cNvPr>
          <p:cNvSpPr txBox="1"/>
          <p:nvPr/>
        </p:nvSpPr>
        <p:spPr>
          <a:xfrm>
            <a:off x="5545582" y="3882287"/>
            <a:ext cx="1491659" cy="338554"/>
          </a:xfrm>
          <a:prstGeom prst="rect">
            <a:avLst/>
          </a:prstGeom>
          <a:noFill/>
        </p:spPr>
        <p:txBody>
          <a:bodyPr wrap="square" lIns="0" rtlCol="0">
            <a:spAutoFit/>
          </a:bodyPr>
          <a:lstStyle/>
          <a:p>
            <a:pPr defTabSz="685766"/>
            <a:r>
              <a:rPr lang="en-US" sz="800">
                <a:solidFill>
                  <a:schemeClr val="accent1"/>
                </a:solidFill>
                <a:latin typeface="CiscoSansTT Thin" panose="020B0203020201020303" pitchFamily="34" charset="0"/>
                <a:cs typeface="CiscoSansTT Thin" panose="020B0203020201020303" pitchFamily="34" charset="0"/>
                <a:hlinkClick r:id="rId16">
                  <a:extLst>
                    <a:ext uri="{A12FA001-AC4F-418D-AE19-62706E023703}">
                      <ahyp:hlinkClr xmlns:ahyp="http://schemas.microsoft.com/office/drawing/2018/hyperlinkcolor" val="tx"/>
                    </a:ext>
                  </a:extLst>
                </a:hlinkClick>
              </a:rPr>
              <a:t>Indra Case Study</a:t>
            </a:r>
            <a:endParaRPr lang="en-US" sz="800">
              <a:solidFill>
                <a:schemeClr val="accent1"/>
              </a:solidFill>
              <a:latin typeface="CiscoSansTT Thin" panose="020B0203020201020303" pitchFamily="34" charset="0"/>
              <a:cs typeface="CiscoSansTT Thin" panose="020B0203020201020303" pitchFamily="34" charset="0"/>
            </a:endParaRPr>
          </a:p>
          <a:p>
            <a:pPr algn="ctr" defTabSz="685766"/>
            <a:endParaRPr lang="en-US" sz="800">
              <a:solidFill>
                <a:schemeClr val="accent1"/>
              </a:solidFill>
              <a:latin typeface="CiscoSansTT Thin" panose="020B0203020201020303" pitchFamily="34" charset="0"/>
              <a:cs typeface="CiscoSansTT Thin" panose="020B0203020201020303" pitchFamily="34" charset="0"/>
            </a:endParaRPr>
          </a:p>
        </p:txBody>
      </p:sp>
      <p:sp>
        <p:nvSpPr>
          <p:cNvPr id="75" name="TextBox 74">
            <a:extLst>
              <a:ext uri="{FF2B5EF4-FFF2-40B4-BE49-F238E27FC236}">
                <a16:creationId xmlns:a16="http://schemas.microsoft.com/office/drawing/2014/main" id="{5282A726-C1B7-4946-AC7E-50FF2718DB40}"/>
              </a:ext>
            </a:extLst>
          </p:cNvPr>
          <p:cNvSpPr txBox="1"/>
          <p:nvPr/>
        </p:nvSpPr>
        <p:spPr>
          <a:xfrm>
            <a:off x="7278267" y="3882287"/>
            <a:ext cx="1491659" cy="338554"/>
          </a:xfrm>
          <a:prstGeom prst="rect">
            <a:avLst/>
          </a:prstGeom>
          <a:noFill/>
        </p:spPr>
        <p:txBody>
          <a:bodyPr wrap="square" lIns="0" rtlCol="0">
            <a:spAutoFit/>
          </a:bodyPr>
          <a:lstStyle/>
          <a:p>
            <a:pPr defTabSz="685766"/>
            <a:r>
              <a:rPr lang="en-US" sz="800">
                <a:solidFill>
                  <a:schemeClr val="accent1"/>
                </a:solidFill>
                <a:latin typeface="CiscoSansTT Thin" panose="020B0203020201020303" pitchFamily="34" charset="0"/>
                <a:cs typeface="CiscoSansTT Thin" panose="020B0203020201020303" pitchFamily="34" charset="0"/>
                <a:hlinkClick r:id="rId17">
                  <a:extLst>
                    <a:ext uri="{A12FA001-AC4F-418D-AE19-62706E023703}">
                      <ahyp:hlinkClr xmlns:ahyp="http://schemas.microsoft.com/office/drawing/2018/hyperlinkcolor" val="tx"/>
                    </a:ext>
                  </a:extLst>
                </a:hlinkClick>
              </a:rPr>
              <a:t>Caixa Seguradora </a:t>
            </a:r>
            <a:br>
              <a:rPr lang="en-US" sz="800">
                <a:solidFill>
                  <a:schemeClr val="accent1"/>
                </a:solidFill>
                <a:latin typeface="CiscoSansTT Thin" panose="020B0203020201020303" pitchFamily="34" charset="0"/>
                <a:cs typeface="CiscoSansTT Thin" panose="020B0203020201020303" pitchFamily="34" charset="0"/>
                <a:hlinkClick r:id="rId17">
                  <a:extLst>
                    <a:ext uri="{A12FA001-AC4F-418D-AE19-62706E023703}">
                      <ahyp:hlinkClr xmlns:ahyp="http://schemas.microsoft.com/office/drawing/2018/hyperlinkcolor" val="tx"/>
                    </a:ext>
                  </a:extLst>
                </a:hlinkClick>
              </a:rPr>
            </a:br>
            <a:r>
              <a:rPr lang="en-US" sz="800">
                <a:solidFill>
                  <a:schemeClr val="accent1"/>
                </a:solidFill>
                <a:latin typeface="CiscoSansTT Thin" panose="020B0203020201020303" pitchFamily="34" charset="0"/>
                <a:cs typeface="CiscoSansTT Thin" panose="020B0203020201020303" pitchFamily="34" charset="0"/>
                <a:hlinkClick r:id="rId17">
                  <a:extLst>
                    <a:ext uri="{A12FA001-AC4F-418D-AE19-62706E023703}">
                      <ahyp:hlinkClr xmlns:ahyp="http://schemas.microsoft.com/office/drawing/2018/hyperlinkcolor" val="tx"/>
                    </a:ext>
                  </a:extLst>
                </a:hlinkClick>
              </a:rPr>
              <a:t>Case Study</a:t>
            </a:r>
            <a:endParaRPr lang="en-US" sz="800">
              <a:solidFill>
                <a:schemeClr val="accent1"/>
              </a:solidFill>
              <a:latin typeface="CiscoSansTT Thin" panose="020B0203020201020303" pitchFamily="34" charset="0"/>
              <a:cs typeface="CiscoSansTT Thin" panose="020B0203020201020303" pitchFamily="34" charset="0"/>
            </a:endParaRPr>
          </a:p>
        </p:txBody>
      </p:sp>
      <p:pic>
        <p:nvPicPr>
          <p:cNvPr id="77" name="Picture 76" descr="A sign in front of a building&#10;&#10;Description automatically generated">
            <a:extLst>
              <a:ext uri="{FF2B5EF4-FFF2-40B4-BE49-F238E27FC236}">
                <a16:creationId xmlns:a16="http://schemas.microsoft.com/office/drawing/2014/main" id="{03886A93-3C11-E641-A4D1-48FC7E8FE18A}"/>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3812899" y="1291840"/>
            <a:ext cx="1491658" cy="655693"/>
          </a:xfrm>
          <a:prstGeom prst="rect">
            <a:avLst/>
          </a:prstGeom>
        </p:spPr>
      </p:pic>
      <p:pic>
        <p:nvPicPr>
          <p:cNvPr id="80" name="Picture 79" descr="A sign on the side of a building&#10;&#10;Description automatically generated">
            <a:extLst>
              <a:ext uri="{FF2B5EF4-FFF2-40B4-BE49-F238E27FC236}">
                <a16:creationId xmlns:a16="http://schemas.microsoft.com/office/drawing/2014/main" id="{BEF8E9F1-E98D-AF48-BC04-AFB95AAA6854}"/>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colorTemperature colorTemp="7075"/>
                    </a14:imgEffect>
                    <a14:imgEffect>
                      <a14:brightnessContrast contrast="18000"/>
                    </a14:imgEffect>
                  </a14:imgLayer>
                </a14:imgProps>
              </a:ext>
              <a:ext uri="{28A0092B-C50C-407E-A947-70E740481C1C}">
                <a14:useLocalDpi xmlns:a14="http://schemas.microsoft.com/office/drawing/2010/main"/>
              </a:ext>
            </a:extLst>
          </a:blip>
          <a:srcRect l="23250"/>
          <a:stretch/>
        </p:blipFill>
        <p:spPr>
          <a:xfrm>
            <a:off x="7277318" y="1138666"/>
            <a:ext cx="1492608" cy="958552"/>
          </a:xfrm>
          <a:prstGeom prst="rect">
            <a:avLst/>
          </a:prstGeom>
          <a:ln w="12700">
            <a:noFill/>
          </a:ln>
        </p:spPr>
      </p:pic>
      <p:pic>
        <p:nvPicPr>
          <p:cNvPr id="81" name="Picture 80" descr="A picture containing bird, flower&#10;&#10;Description automatically generated">
            <a:extLst>
              <a:ext uri="{FF2B5EF4-FFF2-40B4-BE49-F238E27FC236}">
                <a16:creationId xmlns:a16="http://schemas.microsoft.com/office/drawing/2014/main" id="{8862A281-821E-2647-ACE4-8B01CC11A09D}"/>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l="11649" r="11420"/>
          <a:stretch/>
        </p:blipFill>
        <p:spPr>
          <a:xfrm>
            <a:off x="347530" y="2946940"/>
            <a:ext cx="1350771" cy="816056"/>
          </a:xfrm>
          <a:prstGeom prst="rect">
            <a:avLst/>
          </a:prstGeom>
          <a:ln>
            <a:noFill/>
          </a:ln>
        </p:spPr>
      </p:pic>
      <p:pic>
        <p:nvPicPr>
          <p:cNvPr id="85" name="Picture 8" descr="Image result for Delta Plastics">
            <a:extLst>
              <a:ext uri="{FF2B5EF4-FFF2-40B4-BE49-F238E27FC236}">
                <a16:creationId xmlns:a16="http://schemas.microsoft.com/office/drawing/2014/main" id="{13BD3563-0C17-A743-B0EA-6E861BDD25F7}"/>
              </a:ext>
            </a:extLst>
          </p:cNvPr>
          <p:cNvPicPr>
            <a:picLocks noChangeAspect="1" noChangeArrowheads="1"/>
          </p:cNvPicPr>
          <p:nvPr/>
        </p:nvPicPr>
        <p:blipFill rotWithShape="1">
          <a:blip r:embed="rId22">
            <a:extLst>
              <a:ext uri="{28A0092B-C50C-407E-A947-70E740481C1C}">
                <a14:useLocalDpi xmlns:a14="http://schemas.microsoft.com/office/drawing/2010/main"/>
              </a:ext>
            </a:extLst>
          </a:blip>
          <a:srcRect l="3839" r="4765"/>
          <a:stretch/>
        </p:blipFill>
        <p:spPr bwMode="auto">
          <a:xfrm>
            <a:off x="2013962" y="3044538"/>
            <a:ext cx="1350771" cy="66176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display, engine&#10;&#10;Description automatically generated">
            <a:extLst>
              <a:ext uri="{FF2B5EF4-FFF2-40B4-BE49-F238E27FC236}">
                <a16:creationId xmlns:a16="http://schemas.microsoft.com/office/drawing/2014/main" id="{3A194C79-1B2E-B34C-A6CD-8A0DAB996672}"/>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3783201" y="2989052"/>
            <a:ext cx="1350771" cy="658821"/>
          </a:xfrm>
          <a:prstGeom prst="rect">
            <a:avLst/>
          </a:prstGeom>
          <a:ln>
            <a:noFill/>
          </a:ln>
        </p:spPr>
      </p:pic>
      <p:pic>
        <p:nvPicPr>
          <p:cNvPr id="97" name="Picture 96">
            <a:extLst>
              <a:ext uri="{FF2B5EF4-FFF2-40B4-BE49-F238E27FC236}">
                <a16:creationId xmlns:a16="http://schemas.microsoft.com/office/drawing/2014/main" id="{2B06B958-4DAD-954D-B701-F1AA35037E5D}"/>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5552440" y="2942133"/>
            <a:ext cx="1350771" cy="696295"/>
          </a:xfrm>
          <a:prstGeom prst="rect">
            <a:avLst/>
          </a:prstGeom>
          <a:ln>
            <a:noFill/>
          </a:ln>
        </p:spPr>
      </p:pic>
      <p:pic>
        <p:nvPicPr>
          <p:cNvPr id="98" name="Picture 97">
            <a:extLst>
              <a:ext uri="{FF2B5EF4-FFF2-40B4-BE49-F238E27FC236}">
                <a16:creationId xmlns:a16="http://schemas.microsoft.com/office/drawing/2014/main" id="{FC31A721-7A99-EA4A-A5D2-E702D315B5EA}"/>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a:stretch/>
        </p:blipFill>
        <p:spPr>
          <a:xfrm>
            <a:off x="7289315" y="2942133"/>
            <a:ext cx="1350771" cy="616710"/>
          </a:xfrm>
          <a:prstGeom prst="rect">
            <a:avLst/>
          </a:prstGeom>
          <a:ln>
            <a:noFill/>
          </a:ln>
        </p:spPr>
      </p:pic>
    </p:spTree>
    <p:extLst>
      <p:ext uri="{BB962C8B-B14F-4D97-AF65-F5344CB8AC3E}">
        <p14:creationId xmlns:p14="http://schemas.microsoft.com/office/powerpoint/2010/main" val="103145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F07C5F-92E6-4E0D-BD9F-1BD0842FB6C9}"/>
              </a:ext>
            </a:extLst>
          </p:cNvPr>
          <p:cNvSpPr>
            <a:spLocks noGrp="1"/>
          </p:cNvSpPr>
          <p:nvPr>
            <p:ph type="body" sz="quarter" idx="10"/>
          </p:nvPr>
        </p:nvSpPr>
        <p:spPr>
          <a:xfrm>
            <a:off x="437766" y="1125226"/>
            <a:ext cx="3798426" cy="466887"/>
          </a:xfrm>
        </p:spPr>
        <p:txBody>
          <a:bodyPr/>
          <a:lstStyle/>
          <a:p>
            <a:pPr marL="0">
              <a:spcBef>
                <a:spcPts val="0"/>
              </a:spcBef>
              <a:spcAft>
                <a:spcPts val="0"/>
              </a:spcAft>
            </a:pPr>
            <a:r>
              <a:rPr lang="en-US" sz="1600" dirty="0">
                <a:latin typeface="CiscoSansTT" panose="020B0803020201020303" pitchFamily="34" charset="0"/>
              </a:rPr>
              <a:t>Security Choice </a:t>
            </a:r>
            <a:br>
              <a:rPr lang="en-US" sz="1600" dirty="0">
                <a:latin typeface="CiscoSansTT" panose="020B0803020201020303" pitchFamily="34" charset="0"/>
              </a:rPr>
            </a:br>
            <a:r>
              <a:rPr lang="en-US" sz="1600" dirty="0">
                <a:latin typeface="CiscoSansTT" panose="020B0803020201020303" pitchFamily="34" charset="0"/>
              </a:rPr>
              <a:t>Enterprise Agreement</a:t>
            </a:r>
          </a:p>
          <a:p>
            <a:endParaRPr lang="en-US" dirty="0"/>
          </a:p>
        </p:txBody>
      </p:sp>
      <p:sp>
        <p:nvSpPr>
          <p:cNvPr id="4" name="Title 3">
            <a:extLst>
              <a:ext uri="{FF2B5EF4-FFF2-40B4-BE49-F238E27FC236}">
                <a16:creationId xmlns:a16="http://schemas.microsoft.com/office/drawing/2014/main" id="{B8456371-DEA5-489E-A8FF-F58A4EDB44B3}"/>
              </a:ext>
            </a:extLst>
          </p:cNvPr>
          <p:cNvSpPr>
            <a:spLocks noGrp="1"/>
          </p:cNvSpPr>
          <p:nvPr>
            <p:ph type="title"/>
          </p:nvPr>
        </p:nvSpPr>
        <p:spPr/>
        <p:txBody>
          <a:bodyPr/>
          <a:lstStyle/>
          <a:p>
            <a:r>
              <a:rPr lang="en-IN" dirty="0"/>
              <a:t>Cisco Secure portfolio: simpler to buy and use</a:t>
            </a:r>
            <a:endParaRPr lang="en-US" dirty="0"/>
          </a:p>
        </p:txBody>
      </p:sp>
      <p:sp>
        <p:nvSpPr>
          <p:cNvPr id="8" name="TextBox 7">
            <a:extLst>
              <a:ext uri="{FF2B5EF4-FFF2-40B4-BE49-F238E27FC236}">
                <a16:creationId xmlns:a16="http://schemas.microsoft.com/office/drawing/2014/main" id="{0C305F45-8DC4-4E16-AF7A-C06A63283ED0}"/>
              </a:ext>
            </a:extLst>
          </p:cNvPr>
          <p:cNvSpPr txBox="1"/>
          <p:nvPr/>
        </p:nvSpPr>
        <p:spPr>
          <a:xfrm>
            <a:off x="533960" y="1796567"/>
            <a:ext cx="2590800" cy="2277547"/>
          </a:xfrm>
          <a:prstGeom prst="rect">
            <a:avLst/>
          </a:prstGeom>
          <a:noFill/>
        </p:spPr>
        <p:txBody>
          <a:bodyPr wrap="square" lIns="0" tIns="0" rIns="0" bIns="0" rtlCol="0">
            <a:spAutoFit/>
          </a:bodyPr>
          <a:lstStyle/>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Great discounts on 2+ security products with support included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Buy what you need now and </a:t>
            </a:r>
            <a:br>
              <a:rPr lang="en-US" sz="1200" dirty="0">
                <a:solidFill>
                  <a:srgbClr val="0D274D"/>
                </a:solidFill>
                <a:latin typeface="CiscoSansTT ExtraLight"/>
              </a:rPr>
            </a:br>
            <a:r>
              <a:rPr lang="en-US" sz="1200" dirty="0">
                <a:solidFill>
                  <a:srgbClr val="0D274D"/>
                </a:solidFill>
                <a:latin typeface="CiscoSansTT ExtraLight"/>
              </a:rPr>
              <a:t>add more in the future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Single coterminous agreement managed in one portal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Built-in 20% growth allowance with true forward terms </a:t>
            </a:r>
          </a:p>
          <a:p>
            <a:pPr marL="171446" indent="-171446" defTabSz="457189">
              <a:spcBef>
                <a:spcPts val="600"/>
              </a:spcBef>
              <a:spcAft>
                <a:spcPts val="600"/>
              </a:spcAft>
              <a:buClr>
                <a:srgbClr val="6DBD49"/>
              </a:buClr>
              <a:buFont typeface="Arial" panose="020B0604020202020204" pitchFamily="34" charset="0"/>
              <a:buChar char="•"/>
            </a:pPr>
            <a:r>
              <a:rPr lang="en-US" sz="1200" dirty="0">
                <a:solidFill>
                  <a:srgbClr val="0D274D"/>
                </a:solidFill>
                <a:latin typeface="CiscoSansTT ExtraLight"/>
              </a:rPr>
              <a:t>Pay annually with 0% financing </a:t>
            </a:r>
          </a:p>
        </p:txBody>
      </p:sp>
      <p:sp>
        <p:nvSpPr>
          <p:cNvPr id="10" name="TextBox 9">
            <a:extLst>
              <a:ext uri="{FF2B5EF4-FFF2-40B4-BE49-F238E27FC236}">
                <a16:creationId xmlns:a16="http://schemas.microsoft.com/office/drawing/2014/main" id="{F1D8DBDF-4DCE-40B3-BB8E-FA45FF1244C7}"/>
              </a:ext>
            </a:extLst>
          </p:cNvPr>
          <p:cNvSpPr txBox="1"/>
          <p:nvPr/>
        </p:nvSpPr>
        <p:spPr>
          <a:xfrm>
            <a:off x="5957348" y="1796566"/>
            <a:ext cx="2458814" cy="2446824"/>
          </a:xfrm>
          <a:prstGeom prst="rect">
            <a:avLst/>
          </a:prstGeom>
          <a:noFill/>
        </p:spPr>
        <p:txBody>
          <a:bodyPr wrap="square" lIns="0" tIns="0" rIns="0" bIns="0" rtlCol="0">
            <a:spAutoFit/>
          </a:bodyPr>
          <a:lstStyle/>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Cloud-native, built-in platform experience including XDR capabilities and beyond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Integrated and open for </a:t>
            </a:r>
            <a:br>
              <a:rPr lang="en-US" sz="1200" dirty="0">
                <a:solidFill>
                  <a:srgbClr val="0D274D"/>
                </a:solidFill>
                <a:latin typeface="CiscoSansTT ExtraLight"/>
              </a:rPr>
            </a:br>
            <a:r>
              <a:rPr lang="en-US" sz="1200" dirty="0">
                <a:solidFill>
                  <a:srgbClr val="0D274D"/>
                </a:solidFill>
                <a:latin typeface="CiscoSansTT ExtraLight"/>
              </a:rPr>
              <a:t>simplicity with true turnkey </a:t>
            </a:r>
            <a:br>
              <a:rPr lang="en-US" sz="1200" dirty="0">
                <a:solidFill>
                  <a:srgbClr val="0D274D"/>
                </a:solidFill>
                <a:latin typeface="CiscoSansTT ExtraLight"/>
              </a:rPr>
            </a:br>
            <a:r>
              <a:rPr lang="en-US" sz="1200" dirty="0">
                <a:solidFill>
                  <a:srgbClr val="0D274D"/>
                </a:solidFill>
                <a:latin typeface="CiscoSansTT ExtraLight"/>
              </a:rPr>
              <a:t>interoperability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Unified in one location for </a:t>
            </a:r>
            <a:br>
              <a:rPr lang="en-US" sz="1200" dirty="0">
                <a:solidFill>
                  <a:srgbClr val="0D274D"/>
                </a:solidFill>
                <a:latin typeface="CiscoSansTT ExtraLight"/>
              </a:rPr>
            </a:br>
            <a:r>
              <a:rPr lang="en-US" sz="1200" dirty="0">
                <a:solidFill>
                  <a:srgbClr val="0D274D"/>
                </a:solidFill>
                <a:latin typeface="CiscoSansTT ExtraLight"/>
              </a:rPr>
              <a:t>visibility that accelerates your time to detect and investigate </a:t>
            </a:r>
          </a:p>
          <a:p>
            <a:pPr marL="171446" indent="-171446" defTabSz="457189">
              <a:spcAft>
                <a:spcPts val="600"/>
              </a:spcAft>
              <a:buClr>
                <a:srgbClr val="0D274D"/>
              </a:buClr>
              <a:buFont typeface="Arial" panose="020B0604020202020204" pitchFamily="34" charset="0"/>
              <a:buChar char="•"/>
            </a:pPr>
            <a:r>
              <a:rPr lang="en-US" sz="1200" dirty="0">
                <a:solidFill>
                  <a:srgbClr val="0D274D"/>
                </a:solidFill>
                <a:latin typeface="CiscoSansTT ExtraLight"/>
              </a:rPr>
              <a:t>Maximize operational </a:t>
            </a:r>
            <a:br>
              <a:rPr lang="en-US" sz="1200" dirty="0">
                <a:solidFill>
                  <a:srgbClr val="0D274D"/>
                </a:solidFill>
                <a:latin typeface="CiscoSansTT ExtraLight"/>
              </a:rPr>
            </a:br>
            <a:r>
              <a:rPr lang="en-US" sz="1200" dirty="0">
                <a:solidFill>
                  <a:srgbClr val="0D274D"/>
                </a:solidFill>
                <a:latin typeface="CiscoSansTT ExtraLight"/>
              </a:rPr>
              <a:t>efficiency that accelerates </a:t>
            </a:r>
            <a:br>
              <a:rPr lang="en-US" sz="1200" dirty="0">
                <a:solidFill>
                  <a:srgbClr val="0D274D"/>
                </a:solidFill>
                <a:latin typeface="CiscoSansTT ExtraLight"/>
              </a:rPr>
            </a:br>
            <a:r>
              <a:rPr lang="en-US" sz="1200" dirty="0">
                <a:solidFill>
                  <a:srgbClr val="0D274D"/>
                </a:solidFill>
                <a:latin typeface="CiscoSansTT ExtraLight"/>
              </a:rPr>
              <a:t>your time to remediate </a:t>
            </a:r>
          </a:p>
        </p:txBody>
      </p:sp>
      <p:grpSp>
        <p:nvGrpSpPr>
          <p:cNvPr id="13" name="Group 12">
            <a:extLst>
              <a:ext uri="{FF2B5EF4-FFF2-40B4-BE49-F238E27FC236}">
                <a16:creationId xmlns:a16="http://schemas.microsoft.com/office/drawing/2014/main" id="{CBA765D2-1903-4F7F-8DFF-07AC455CBBAF}"/>
              </a:ext>
            </a:extLst>
          </p:cNvPr>
          <p:cNvGrpSpPr/>
          <p:nvPr/>
        </p:nvGrpSpPr>
        <p:grpSpPr>
          <a:xfrm>
            <a:off x="3159602" y="1358669"/>
            <a:ext cx="2590800" cy="2590800"/>
            <a:chOff x="3276600" y="1452563"/>
            <a:chExt cx="2590800" cy="2590800"/>
          </a:xfrm>
        </p:grpSpPr>
        <p:sp>
          <p:nvSpPr>
            <p:cNvPr id="11" name="Arc 10">
              <a:extLst>
                <a:ext uri="{FF2B5EF4-FFF2-40B4-BE49-F238E27FC236}">
                  <a16:creationId xmlns:a16="http://schemas.microsoft.com/office/drawing/2014/main" id="{6CAE9DB3-FFA3-4AEF-AABD-EBB20994A028}"/>
                </a:ext>
              </a:extLst>
            </p:cNvPr>
            <p:cNvSpPr/>
            <p:nvPr/>
          </p:nvSpPr>
          <p:spPr>
            <a:xfrm rot="19383597">
              <a:off x="3276600" y="1452563"/>
              <a:ext cx="2590800" cy="2590800"/>
            </a:xfrm>
            <a:prstGeom prst="arc">
              <a:avLst>
                <a:gd name="adj1" fmla="val 11534029"/>
                <a:gd name="adj2" fmla="val 19385"/>
              </a:avLst>
            </a:prstGeom>
            <a:noFill/>
            <a:ln w="12700" cap="sq">
              <a:solidFill>
                <a:schemeClr val="accent1"/>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iscoSansTT ExtraLight"/>
              </a:endParaRPr>
            </a:p>
          </p:txBody>
        </p:sp>
        <p:sp>
          <p:nvSpPr>
            <p:cNvPr id="12" name="Arc 11">
              <a:extLst>
                <a:ext uri="{FF2B5EF4-FFF2-40B4-BE49-F238E27FC236}">
                  <a16:creationId xmlns:a16="http://schemas.microsoft.com/office/drawing/2014/main" id="{22D145FE-EC0A-4A5F-8B43-C1C9A94DA6A9}"/>
                </a:ext>
              </a:extLst>
            </p:cNvPr>
            <p:cNvSpPr/>
            <p:nvPr/>
          </p:nvSpPr>
          <p:spPr>
            <a:xfrm rot="5400000">
              <a:off x="3276600" y="1452563"/>
              <a:ext cx="2590800" cy="2590800"/>
            </a:xfrm>
            <a:prstGeom prst="arc">
              <a:avLst>
                <a:gd name="adj1" fmla="val 15078240"/>
                <a:gd name="adj2" fmla="val 2768100"/>
              </a:avLst>
            </a:prstGeom>
            <a:noFill/>
            <a:ln w="12700" cap="sq">
              <a:solidFill>
                <a:schemeClr val="tx2"/>
              </a:solidFill>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iscoSansTT ExtraLight"/>
              </a:endParaRPr>
            </a:p>
          </p:txBody>
        </p:sp>
      </p:grpSp>
      <p:sp>
        <p:nvSpPr>
          <p:cNvPr id="14" name="TextBox 13">
            <a:extLst>
              <a:ext uri="{FF2B5EF4-FFF2-40B4-BE49-F238E27FC236}">
                <a16:creationId xmlns:a16="http://schemas.microsoft.com/office/drawing/2014/main" id="{979C65A0-B401-4CDF-9B82-D7C20AC2E8F4}"/>
              </a:ext>
            </a:extLst>
          </p:cNvPr>
          <p:cNvSpPr txBox="1"/>
          <p:nvPr/>
        </p:nvSpPr>
        <p:spPr>
          <a:xfrm>
            <a:off x="4029035" y="1237828"/>
            <a:ext cx="864405" cy="369332"/>
          </a:xfrm>
          <a:prstGeom prst="rect">
            <a:avLst/>
          </a:prstGeom>
          <a:solidFill>
            <a:schemeClr val="bg1"/>
          </a:solidFill>
        </p:spPr>
        <p:txBody>
          <a:bodyPr wrap="square" lIns="45720" tIns="0" rIns="45720" bIns="0" rtlCol="0">
            <a:spAutoFit/>
          </a:bodyPr>
          <a:lstStyle/>
          <a:p>
            <a:pPr algn="ctr" defTabSz="457189"/>
            <a:r>
              <a:rPr lang="en-IN" sz="1200" dirty="0">
                <a:solidFill>
                  <a:srgbClr val="6DBD49"/>
                </a:solidFill>
                <a:latin typeface="CiscoSansTT" panose="020B0503020201020303" pitchFamily="34" charset="0"/>
                <a:cs typeface="CiscoSansTT" panose="020B0503020201020303" pitchFamily="34" charset="0"/>
              </a:rPr>
              <a:t>Talos </a:t>
            </a:r>
            <a:br>
              <a:rPr lang="en-IN" sz="1200" dirty="0">
                <a:solidFill>
                  <a:srgbClr val="6DBD49"/>
                </a:solidFill>
                <a:latin typeface="CiscoSansTT" panose="020B0503020201020303" pitchFamily="34" charset="0"/>
                <a:cs typeface="CiscoSansTT" panose="020B0503020201020303" pitchFamily="34" charset="0"/>
              </a:rPr>
            </a:br>
            <a:r>
              <a:rPr lang="en-IN" sz="1200" dirty="0">
                <a:solidFill>
                  <a:srgbClr val="6DBD49"/>
                </a:solidFill>
                <a:latin typeface="CiscoSansTT" panose="020B0503020201020303" pitchFamily="34" charset="0"/>
                <a:cs typeface="CiscoSansTT" panose="020B0503020201020303" pitchFamily="34" charset="0"/>
              </a:rPr>
              <a:t>threat intel</a:t>
            </a:r>
            <a:endParaRPr lang="en-US" sz="1200" dirty="0">
              <a:solidFill>
                <a:srgbClr val="6DBD49"/>
              </a:solidFill>
              <a:latin typeface="CiscoSansTT" panose="020B0503020201020303" pitchFamily="34" charset="0"/>
              <a:cs typeface="CiscoSansTT" panose="020B0503020201020303" pitchFamily="34" charset="0"/>
            </a:endParaRPr>
          </a:p>
        </p:txBody>
      </p:sp>
      <p:sp>
        <p:nvSpPr>
          <p:cNvPr id="20" name="TextBox 19">
            <a:extLst>
              <a:ext uri="{FF2B5EF4-FFF2-40B4-BE49-F238E27FC236}">
                <a16:creationId xmlns:a16="http://schemas.microsoft.com/office/drawing/2014/main" id="{CA85108B-072C-4674-B7C5-7B6BACA1E044}"/>
              </a:ext>
            </a:extLst>
          </p:cNvPr>
          <p:cNvSpPr txBox="1"/>
          <p:nvPr/>
        </p:nvSpPr>
        <p:spPr>
          <a:xfrm>
            <a:off x="4261777" y="3779160"/>
            <a:ext cx="504294" cy="369332"/>
          </a:xfrm>
          <a:prstGeom prst="rect">
            <a:avLst/>
          </a:prstGeom>
          <a:solidFill>
            <a:schemeClr val="bg1"/>
          </a:solidFill>
        </p:spPr>
        <p:txBody>
          <a:bodyPr wrap="square" lIns="45720" tIns="0" rIns="45720" bIns="0" rtlCol="0">
            <a:spAutoFit/>
          </a:bodyPr>
          <a:lstStyle/>
          <a:p>
            <a:pPr algn="ctr" defTabSz="457189"/>
            <a:r>
              <a:rPr lang="en-IN" sz="1200" dirty="0">
                <a:solidFill>
                  <a:srgbClr val="0D274D"/>
                </a:solidFill>
                <a:latin typeface="CiscoSansTT" panose="020B0503020201020303" pitchFamily="34" charset="0"/>
                <a:cs typeface="CiscoSansTT" panose="020B0503020201020303" pitchFamily="34" charset="0"/>
              </a:rPr>
              <a:t>Zero</a:t>
            </a:r>
            <a:br>
              <a:rPr lang="en-IN" sz="1200" dirty="0">
                <a:solidFill>
                  <a:srgbClr val="0D274D"/>
                </a:solidFill>
                <a:latin typeface="CiscoSansTT" panose="020B0503020201020303" pitchFamily="34" charset="0"/>
                <a:cs typeface="CiscoSansTT" panose="020B0503020201020303" pitchFamily="34" charset="0"/>
              </a:rPr>
            </a:br>
            <a:r>
              <a:rPr lang="en-IN" sz="1200" dirty="0">
                <a:solidFill>
                  <a:srgbClr val="0D274D"/>
                </a:solidFill>
                <a:latin typeface="CiscoSansTT" panose="020B0503020201020303" pitchFamily="34" charset="0"/>
                <a:cs typeface="CiscoSansTT" panose="020B0503020201020303" pitchFamily="34" charset="0"/>
              </a:rPr>
              <a:t>Trust</a:t>
            </a:r>
            <a:endParaRPr lang="en-US" sz="1200" dirty="0">
              <a:solidFill>
                <a:srgbClr val="0D274D"/>
              </a:solidFill>
              <a:latin typeface="CiscoSansTT" panose="020B0503020201020303" pitchFamily="34" charset="0"/>
              <a:cs typeface="CiscoSansTT" panose="020B0503020201020303" pitchFamily="34" charset="0"/>
            </a:endParaRPr>
          </a:p>
        </p:txBody>
      </p:sp>
      <p:grpSp>
        <p:nvGrpSpPr>
          <p:cNvPr id="7" name="Group 6">
            <a:extLst>
              <a:ext uri="{FF2B5EF4-FFF2-40B4-BE49-F238E27FC236}">
                <a16:creationId xmlns:a16="http://schemas.microsoft.com/office/drawing/2014/main" id="{78BDD1F7-24A3-482B-B541-90548F899EB6}"/>
              </a:ext>
            </a:extLst>
          </p:cNvPr>
          <p:cNvGrpSpPr/>
          <p:nvPr/>
        </p:nvGrpSpPr>
        <p:grpSpPr>
          <a:xfrm>
            <a:off x="3647576" y="1824222"/>
            <a:ext cx="1769474" cy="1645765"/>
            <a:chOff x="3755108" y="2079052"/>
            <a:chExt cx="1769474" cy="1645765"/>
          </a:xfrm>
        </p:grpSpPr>
        <p:sp>
          <p:nvSpPr>
            <p:cNvPr id="15" name="TextBox 14">
              <a:extLst>
                <a:ext uri="{FF2B5EF4-FFF2-40B4-BE49-F238E27FC236}">
                  <a16:creationId xmlns:a16="http://schemas.microsoft.com/office/drawing/2014/main" id="{59DFEB19-BBA2-492E-9F31-F33813596923}"/>
                </a:ext>
              </a:extLst>
            </p:cNvPr>
            <p:cNvSpPr txBox="1"/>
            <p:nvPr/>
          </p:nvSpPr>
          <p:spPr>
            <a:xfrm>
              <a:off x="3755108" y="2600641"/>
              <a:ext cx="520976"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Network </a:t>
              </a:r>
              <a:br>
                <a:rPr lang="en-IN" sz="1000" dirty="0">
                  <a:solidFill>
                    <a:srgbClr val="0D274D"/>
                  </a:solidFill>
                  <a:latin typeface="CiscoSansTT ExtraLight"/>
                </a:rPr>
              </a:br>
              <a:r>
                <a:rPr lang="en-IN" sz="1000" dirty="0">
                  <a:solidFill>
                    <a:srgbClr val="0D274D"/>
                  </a:solidFill>
                  <a:latin typeface="CiscoSansTT ExtraLight"/>
                </a:rPr>
                <a:t>Security</a:t>
              </a:r>
              <a:endParaRPr lang="en-US" sz="1000" dirty="0">
                <a:solidFill>
                  <a:srgbClr val="0D274D"/>
                </a:solidFill>
                <a:latin typeface="CiscoSansTT ExtraLight"/>
              </a:endParaRPr>
            </a:p>
          </p:txBody>
        </p:sp>
        <p:sp>
          <p:nvSpPr>
            <p:cNvPr id="16" name="TextBox 15">
              <a:extLst>
                <a:ext uri="{FF2B5EF4-FFF2-40B4-BE49-F238E27FC236}">
                  <a16:creationId xmlns:a16="http://schemas.microsoft.com/office/drawing/2014/main" id="{DDEE77BA-CA1E-4C03-B18F-B2DB19341E1A}"/>
                </a:ext>
              </a:extLst>
            </p:cNvPr>
            <p:cNvSpPr txBox="1"/>
            <p:nvPr/>
          </p:nvSpPr>
          <p:spPr>
            <a:xfrm>
              <a:off x="4902509" y="2600641"/>
              <a:ext cx="338234"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Cloud</a:t>
              </a:r>
              <a:br>
                <a:rPr lang="en-IN" sz="1000" dirty="0">
                  <a:solidFill>
                    <a:srgbClr val="0D274D"/>
                  </a:solidFill>
                  <a:latin typeface="CiscoSansTT ExtraLight"/>
                </a:rPr>
              </a:br>
              <a:r>
                <a:rPr lang="en-IN" sz="1000" dirty="0">
                  <a:solidFill>
                    <a:srgbClr val="0D274D"/>
                  </a:solidFill>
                  <a:latin typeface="CiscoSansTT ExtraLight"/>
                </a:rPr>
                <a:t>Edge</a:t>
              </a:r>
              <a:endParaRPr lang="en-US" sz="1000" dirty="0">
                <a:solidFill>
                  <a:srgbClr val="0D274D"/>
                </a:solidFill>
                <a:latin typeface="CiscoSansTT ExtraLight"/>
              </a:endParaRPr>
            </a:p>
          </p:txBody>
        </p:sp>
        <p:sp>
          <p:nvSpPr>
            <p:cNvPr id="17" name="TextBox 16">
              <a:extLst>
                <a:ext uri="{FF2B5EF4-FFF2-40B4-BE49-F238E27FC236}">
                  <a16:creationId xmlns:a16="http://schemas.microsoft.com/office/drawing/2014/main" id="{9BB539CC-F480-4393-B59B-D7FFB61022A2}"/>
                </a:ext>
              </a:extLst>
            </p:cNvPr>
            <p:cNvSpPr txBox="1"/>
            <p:nvPr/>
          </p:nvSpPr>
          <p:spPr>
            <a:xfrm>
              <a:off x="3755108" y="3417040"/>
              <a:ext cx="928139"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User &amp; Endpoint</a:t>
              </a:r>
              <a:br>
                <a:rPr lang="en-IN" sz="1000" dirty="0">
                  <a:solidFill>
                    <a:srgbClr val="0D274D"/>
                  </a:solidFill>
                  <a:latin typeface="CiscoSansTT ExtraLight"/>
                </a:rPr>
              </a:br>
              <a:r>
                <a:rPr lang="en-IN" sz="1000" dirty="0">
                  <a:solidFill>
                    <a:srgbClr val="0D274D"/>
                  </a:solidFill>
                  <a:latin typeface="CiscoSansTT ExtraLight"/>
                </a:rPr>
                <a:t>Protection</a:t>
              </a:r>
              <a:endParaRPr lang="en-US" sz="1000" dirty="0">
                <a:solidFill>
                  <a:srgbClr val="0D274D"/>
                </a:solidFill>
                <a:latin typeface="CiscoSansTT ExtraLight"/>
              </a:endParaRPr>
            </a:p>
          </p:txBody>
        </p:sp>
        <p:sp>
          <p:nvSpPr>
            <p:cNvPr id="18" name="TextBox 17">
              <a:extLst>
                <a:ext uri="{FF2B5EF4-FFF2-40B4-BE49-F238E27FC236}">
                  <a16:creationId xmlns:a16="http://schemas.microsoft.com/office/drawing/2014/main" id="{EE70BF39-B77F-4F81-986C-245B21DE8335}"/>
                </a:ext>
              </a:extLst>
            </p:cNvPr>
            <p:cNvSpPr txBox="1"/>
            <p:nvPr/>
          </p:nvSpPr>
          <p:spPr>
            <a:xfrm>
              <a:off x="4891395" y="3417040"/>
              <a:ext cx="633187" cy="307777"/>
            </a:xfrm>
            <a:prstGeom prst="rect">
              <a:avLst/>
            </a:prstGeom>
            <a:noFill/>
          </p:spPr>
          <p:txBody>
            <a:bodyPr wrap="none" lIns="0" tIns="0" rIns="0" bIns="0" rtlCol="0">
              <a:spAutoFit/>
            </a:bodyPr>
            <a:lstStyle/>
            <a:p>
              <a:pPr defTabSz="457189"/>
              <a:r>
                <a:rPr lang="en-IN" sz="1000" dirty="0">
                  <a:solidFill>
                    <a:srgbClr val="0D274D"/>
                  </a:solidFill>
                  <a:latin typeface="CiscoSansTT ExtraLight"/>
                </a:rPr>
                <a:t>Application</a:t>
              </a:r>
              <a:br>
                <a:rPr lang="en-IN" sz="1000" dirty="0">
                  <a:solidFill>
                    <a:srgbClr val="0D274D"/>
                  </a:solidFill>
                  <a:latin typeface="CiscoSansTT ExtraLight"/>
                </a:rPr>
              </a:br>
              <a:r>
                <a:rPr lang="en-IN" sz="1000" dirty="0">
                  <a:solidFill>
                    <a:srgbClr val="0D274D"/>
                  </a:solidFill>
                  <a:latin typeface="CiscoSansTT ExtraLight"/>
                </a:rPr>
                <a:t>Security</a:t>
              </a:r>
              <a:endParaRPr lang="en-US" sz="1000" dirty="0">
                <a:solidFill>
                  <a:srgbClr val="0D274D"/>
                </a:solidFill>
                <a:latin typeface="CiscoSansTT ExtraLight"/>
              </a:endParaRPr>
            </a:p>
          </p:txBody>
        </p:sp>
        <p:pic>
          <p:nvPicPr>
            <p:cNvPr id="6" name="Graphic 5">
              <a:extLst>
                <a:ext uri="{FF2B5EF4-FFF2-40B4-BE49-F238E27FC236}">
                  <a16:creationId xmlns:a16="http://schemas.microsoft.com/office/drawing/2014/main" id="{11D23B83-24B2-420D-A6E8-6C43E59F2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5108" y="2130280"/>
              <a:ext cx="415922" cy="415922"/>
            </a:xfrm>
            <a:prstGeom prst="rect">
              <a:avLst/>
            </a:prstGeom>
          </p:spPr>
        </p:pic>
        <p:pic>
          <p:nvPicPr>
            <p:cNvPr id="21" name="Graphic 20">
              <a:extLst>
                <a:ext uri="{FF2B5EF4-FFF2-40B4-BE49-F238E27FC236}">
                  <a16:creationId xmlns:a16="http://schemas.microsoft.com/office/drawing/2014/main" id="{69DE1AAF-4B04-4D6F-811A-44D0656A76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1394" y="2079052"/>
              <a:ext cx="362657" cy="467150"/>
            </a:xfrm>
            <a:prstGeom prst="rect">
              <a:avLst/>
            </a:prstGeom>
          </p:spPr>
        </p:pic>
        <p:pic>
          <p:nvPicPr>
            <p:cNvPr id="22" name="Graphic 21">
              <a:extLst>
                <a:ext uri="{FF2B5EF4-FFF2-40B4-BE49-F238E27FC236}">
                  <a16:creationId xmlns:a16="http://schemas.microsoft.com/office/drawing/2014/main" id="{537DE5BE-5DD2-4CD5-8DDC-967CE0C706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4654" y="3038149"/>
              <a:ext cx="413944" cy="325635"/>
            </a:xfrm>
            <a:prstGeom prst="rect">
              <a:avLst/>
            </a:prstGeom>
          </p:spPr>
        </p:pic>
        <p:pic>
          <p:nvPicPr>
            <p:cNvPr id="23" name="Graphic 22">
              <a:extLst>
                <a:ext uri="{FF2B5EF4-FFF2-40B4-BE49-F238E27FC236}">
                  <a16:creationId xmlns:a16="http://schemas.microsoft.com/office/drawing/2014/main" id="{9E0C6BBA-60A7-4011-8AE0-FEAA757DCA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5108" y="3070269"/>
              <a:ext cx="413944" cy="309078"/>
            </a:xfrm>
            <a:prstGeom prst="rect">
              <a:avLst/>
            </a:prstGeom>
          </p:spPr>
        </p:pic>
      </p:grpSp>
      <p:pic>
        <p:nvPicPr>
          <p:cNvPr id="19" name="Picture 18">
            <a:extLst>
              <a:ext uri="{FF2B5EF4-FFF2-40B4-BE49-F238E27FC236}">
                <a16:creationId xmlns:a16="http://schemas.microsoft.com/office/drawing/2014/main" id="{87F6DC69-8120-4642-84CC-B44647C8699D}"/>
              </a:ext>
            </a:extLst>
          </p:cNvPr>
          <p:cNvPicPr>
            <a:picLocks noChangeAspect="1"/>
          </p:cNvPicPr>
          <p:nvPr/>
        </p:nvPicPr>
        <p:blipFill rotWithShape="1">
          <a:blip r:embed="rId11">
            <a:extLst>
              <a:ext uri="{28A0092B-C50C-407E-A947-70E740481C1C}">
                <a14:useLocalDpi xmlns:a14="http://schemas.microsoft.com/office/drawing/2010/main" val="0"/>
              </a:ext>
            </a:extLst>
          </a:blip>
          <a:srcRect l="33040" t="19173" r="3946" b="8501"/>
          <a:stretch/>
        </p:blipFill>
        <p:spPr>
          <a:xfrm>
            <a:off x="5849389" y="1125226"/>
            <a:ext cx="1875932" cy="542088"/>
          </a:xfrm>
          <a:prstGeom prst="rect">
            <a:avLst/>
          </a:prstGeom>
        </p:spPr>
      </p:pic>
    </p:spTree>
    <p:extLst>
      <p:ext uri="{BB962C8B-B14F-4D97-AF65-F5344CB8AC3E}">
        <p14:creationId xmlns:p14="http://schemas.microsoft.com/office/powerpoint/2010/main" val="290131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0564-691C-C340-8D22-3FAE0D777FC8}"/>
              </a:ext>
            </a:extLst>
          </p:cNvPr>
          <p:cNvSpPr>
            <a:spLocks noGrp="1"/>
          </p:cNvSpPr>
          <p:nvPr>
            <p:ph type="title"/>
          </p:nvPr>
        </p:nvSpPr>
        <p:spPr>
          <a:xfrm>
            <a:off x="429235" y="455327"/>
            <a:ext cx="3813048" cy="1828800"/>
          </a:xfrm>
        </p:spPr>
        <p:txBody>
          <a:bodyPr/>
          <a:lstStyle/>
          <a:p>
            <a:r>
              <a:rPr lang="en-US" sz="4000"/>
              <a:t>Next steps</a:t>
            </a:r>
          </a:p>
        </p:txBody>
      </p:sp>
      <p:sp>
        <p:nvSpPr>
          <p:cNvPr id="6" name="Text Placeholder 3">
            <a:extLst>
              <a:ext uri="{FF2B5EF4-FFF2-40B4-BE49-F238E27FC236}">
                <a16:creationId xmlns:a16="http://schemas.microsoft.com/office/drawing/2014/main" id="{859E1DC5-771C-A34F-9211-F0D58A8C2FCA}"/>
              </a:ext>
            </a:extLst>
          </p:cNvPr>
          <p:cNvSpPr txBox="1">
            <a:spLocks/>
          </p:cNvSpPr>
          <p:nvPr/>
        </p:nvSpPr>
        <p:spPr>
          <a:xfrm>
            <a:off x="633054" y="2039148"/>
            <a:ext cx="3371479" cy="2111430"/>
          </a:xfrm>
          <a:prstGeom prst="rect">
            <a:avLst/>
          </a:prstGeom>
        </p:spPr>
        <p:txBody>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74320" lvl="0" indent="-274320">
              <a:spcBef>
                <a:spcPts val="2400"/>
              </a:spcBef>
              <a:buClr>
                <a:srgbClr val="6EBE4A"/>
              </a:buClr>
              <a:buSzPct val="100000"/>
              <a:buFont typeface="Courier" pitchFamily="2" charset="0"/>
              <a:buChar char="‣"/>
            </a:pPr>
            <a:r>
              <a:rPr lang="en-US" sz="2000">
                <a:solidFill>
                  <a:srgbClr val="FFFFFF"/>
                </a:solidFill>
              </a:rPr>
              <a:t>Schedule a </a:t>
            </a:r>
            <a:r>
              <a:rPr lang="en-US" sz="2000" err="1">
                <a:solidFill>
                  <a:srgbClr val="FFFFFF"/>
                </a:solidFill>
              </a:rPr>
              <a:t>PoV</a:t>
            </a:r>
            <a:endParaRPr lang="en-US" sz="2000">
              <a:solidFill>
                <a:srgbClr val="FFFFFF"/>
              </a:solidFill>
            </a:endParaRPr>
          </a:p>
          <a:p>
            <a:pPr marL="274320" indent="-274320">
              <a:spcBef>
                <a:spcPts val="2400"/>
              </a:spcBef>
              <a:buClr>
                <a:srgbClr val="6EBE4A"/>
              </a:buClr>
              <a:buSzPct val="100000"/>
              <a:buFont typeface="Courier" pitchFamily="2" charset="0"/>
              <a:buChar char="‣"/>
            </a:pPr>
            <a:r>
              <a:rPr lang="en-US" sz="2000">
                <a:solidFill>
                  <a:srgbClr val="FFFFFF"/>
                </a:solidFill>
              </a:rPr>
              <a:t>Use Threat Analyzer tool</a:t>
            </a:r>
            <a:endParaRPr lang="en-US" sz="2000" u="sng">
              <a:solidFill>
                <a:srgbClr val="6EBE4A"/>
              </a:solidFill>
            </a:endParaRPr>
          </a:p>
          <a:p>
            <a:pPr marL="274320" indent="-274320">
              <a:spcBef>
                <a:spcPts val="2400"/>
              </a:spcBef>
              <a:buClr>
                <a:srgbClr val="6EBE4A"/>
              </a:buClr>
              <a:buSzPct val="100000"/>
              <a:buFont typeface="Courier" pitchFamily="2" charset="0"/>
              <a:buChar char="‣"/>
            </a:pPr>
            <a:r>
              <a:rPr lang="en-US" sz="2000">
                <a:solidFill>
                  <a:srgbClr val="FFFFFF"/>
                </a:solidFill>
              </a:rPr>
              <a:t>Sign up for a free trial</a:t>
            </a:r>
            <a:br>
              <a:rPr lang="en-US" sz="2000">
                <a:solidFill>
                  <a:srgbClr val="FFFFFF"/>
                </a:solidFill>
              </a:rPr>
            </a:br>
            <a:r>
              <a:rPr lang="en-US" sz="1600" u="sng">
                <a:solidFill>
                  <a:srgbClr val="6EBE4A"/>
                </a:solidFill>
              </a:rPr>
              <a:t>c</a:t>
            </a:r>
            <a:r>
              <a:rPr lang="en-US" sz="1600" u="sng">
                <a:solidFill>
                  <a:srgbClr val="6EBE4A"/>
                </a:solidFill>
                <a:hlinkClick r:id="rId2">
                  <a:extLst>
                    <a:ext uri="{A12FA001-AC4F-418D-AE19-62706E023703}">
                      <ahyp:hlinkClr xmlns:ahyp="http://schemas.microsoft.com/office/drawing/2018/hyperlinkcolor" val="tx"/>
                    </a:ext>
                  </a:extLst>
                </a:hlinkClick>
              </a:rPr>
              <a:t>lick here</a:t>
            </a:r>
            <a:endParaRPr lang="en-US" sz="1600" u="sng">
              <a:solidFill>
                <a:srgbClr val="6EBE4A"/>
              </a:solidFill>
            </a:endParaRPr>
          </a:p>
        </p:txBody>
      </p:sp>
      <p:pic>
        <p:nvPicPr>
          <p:cNvPr id="5" name="Picture 4">
            <a:extLst>
              <a:ext uri="{FF2B5EF4-FFF2-40B4-BE49-F238E27FC236}">
                <a16:creationId xmlns:a16="http://schemas.microsoft.com/office/drawing/2014/main" id="{A967B4AF-8EB7-A04B-9DC1-2882ADCFF1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26" r="7430"/>
          <a:stretch/>
        </p:blipFill>
        <p:spPr>
          <a:xfrm>
            <a:off x="4901720" y="992922"/>
            <a:ext cx="4111652" cy="3157656"/>
          </a:xfrm>
          <a:prstGeom prst="rect">
            <a:avLst/>
          </a:prstGeom>
        </p:spPr>
      </p:pic>
    </p:spTree>
    <p:extLst>
      <p:ext uri="{BB962C8B-B14F-4D97-AF65-F5344CB8AC3E}">
        <p14:creationId xmlns:p14="http://schemas.microsoft.com/office/powerpoint/2010/main" val="107814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18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EC84-CCAD-0048-9C36-0742E7FA7273}"/>
              </a:ext>
            </a:extLst>
          </p:cNvPr>
          <p:cNvSpPr>
            <a:spLocks noGrp="1"/>
          </p:cNvSpPr>
          <p:nvPr>
            <p:ph type="title"/>
          </p:nvPr>
        </p:nvSpPr>
        <p:spPr/>
        <p:txBody>
          <a:bodyPr/>
          <a:lstStyle/>
          <a:p>
            <a:r>
              <a:rPr lang="en-US"/>
              <a:t>Email was not built with security and is easy </a:t>
            </a:r>
            <a:br>
              <a:rPr lang="en-US"/>
            </a:br>
            <a:r>
              <a:rPr lang="en-US"/>
              <a:t>to exploit</a:t>
            </a:r>
          </a:p>
        </p:txBody>
      </p:sp>
      <p:sp>
        <p:nvSpPr>
          <p:cNvPr id="5" name="Text Placeholder 2">
            <a:extLst>
              <a:ext uri="{FF2B5EF4-FFF2-40B4-BE49-F238E27FC236}">
                <a16:creationId xmlns:a16="http://schemas.microsoft.com/office/drawing/2014/main" id="{5DFD9DC4-5C14-5C48-826A-E0E026DF9E00}"/>
              </a:ext>
            </a:extLst>
          </p:cNvPr>
          <p:cNvSpPr txBox="1">
            <a:spLocks/>
          </p:cNvSpPr>
          <p:nvPr/>
        </p:nvSpPr>
        <p:spPr>
          <a:xfrm>
            <a:off x="392234" y="1605596"/>
            <a:ext cx="2873952" cy="731837"/>
          </a:xfrm>
          <a:prstGeom prst="rect">
            <a:avLst/>
          </a:prstGeom>
        </p:spPr>
        <p:txBody>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4212">
              <a:spcBef>
                <a:spcPts val="1000"/>
              </a:spcBef>
              <a:spcAft>
                <a:spcPts val="0"/>
              </a:spcAft>
              <a:buSzPct val="90000"/>
              <a:buNone/>
            </a:pPr>
            <a:r>
              <a:rPr lang="en-US" sz="1500">
                <a:solidFill>
                  <a:schemeClr val="tx2"/>
                </a:solidFill>
                <a:cs typeface="CiscoSansTT ExtraLight"/>
                <a:sym typeface="CiscoSansTT ExtraLight"/>
              </a:rPr>
              <a:t>Attacks on emails remain </a:t>
            </a:r>
            <a:br>
              <a:rPr lang="en-US" sz="1500">
                <a:solidFill>
                  <a:schemeClr val="tx2"/>
                </a:solidFill>
                <a:cs typeface="CiscoSansTT ExtraLight"/>
                <a:sym typeface="CiscoSansTT ExtraLight"/>
              </a:rPr>
            </a:br>
            <a:r>
              <a:rPr lang="en-US" sz="1500">
                <a:solidFill>
                  <a:schemeClr val="tx2"/>
                </a:solidFill>
                <a:cs typeface="CiscoSansTT ExtraLight"/>
                <a:sym typeface="CiscoSansTT ExtraLight"/>
              </a:rPr>
              <a:t>the easiest way for attackers </a:t>
            </a:r>
            <a:br>
              <a:rPr lang="en-US" sz="1500">
                <a:solidFill>
                  <a:schemeClr val="tx2"/>
                </a:solidFill>
                <a:cs typeface="CiscoSansTT ExtraLight"/>
                <a:sym typeface="CiscoSansTT ExtraLight"/>
              </a:rPr>
            </a:br>
            <a:r>
              <a:rPr lang="en-US" sz="1500">
                <a:solidFill>
                  <a:schemeClr val="tx2"/>
                </a:solidFill>
                <a:cs typeface="CiscoSansTT ExtraLight"/>
                <a:sym typeface="CiscoSansTT ExtraLight"/>
              </a:rPr>
              <a:t>to breach an organization.</a:t>
            </a:r>
          </a:p>
        </p:txBody>
      </p:sp>
      <p:sp>
        <p:nvSpPr>
          <p:cNvPr id="6" name="Text Placeholder 2">
            <a:extLst>
              <a:ext uri="{FF2B5EF4-FFF2-40B4-BE49-F238E27FC236}">
                <a16:creationId xmlns:a16="http://schemas.microsoft.com/office/drawing/2014/main" id="{E8528C3E-F3EF-2845-B903-D7458AC6AC78}"/>
              </a:ext>
            </a:extLst>
          </p:cNvPr>
          <p:cNvSpPr txBox="1">
            <a:spLocks/>
          </p:cNvSpPr>
          <p:nvPr/>
        </p:nvSpPr>
        <p:spPr>
          <a:xfrm>
            <a:off x="233867" y="2904595"/>
            <a:ext cx="2873952" cy="731837"/>
          </a:xfrm>
          <a:prstGeom prst="rect">
            <a:avLst/>
          </a:prstGeom>
        </p:spPr>
        <p:txBody>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4212">
              <a:spcBef>
                <a:spcPts val="1000"/>
              </a:spcBef>
              <a:spcAft>
                <a:spcPts val="0"/>
              </a:spcAft>
              <a:buSzPct val="90000"/>
              <a:buNone/>
            </a:pPr>
            <a:r>
              <a:rPr lang="en-US" sz="1500" dirty="0">
                <a:solidFill>
                  <a:schemeClr val="tx2"/>
                </a:solidFill>
                <a:cs typeface="CiscoSansTT ExtraLight"/>
                <a:sym typeface="CiscoSansTT ExtraLight"/>
              </a:rPr>
              <a:t>Email delivery is involved in 94% of malware detection.</a:t>
            </a:r>
            <a:r>
              <a:rPr lang="en-US" sz="1500" baseline="30000" dirty="0">
                <a:solidFill>
                  <a:schemeClr val="tx2"/>
                </a:solidFill>
                <a:cs typeface="CiscoSansTT ExtraLight"/>
                <a:sym typeface="CiscoSansTT ExtraLight"/>
              </a:rPr>
              <a:t>1</a:t>
            </a:r>
          </a:p>
        </p:txBody>
      </p:sp>
      <p:sp>
        <p:nvSpPr>
          <p:cNvPr id="7" name="Text Placeholder 2">
            <a:extLst>
              <a:ext uri="{FF2B5EF4-FFF2-40B4-BE49-F238E27FC236}">
                <a16:creationId xmlns:a16="http://schemas.microsoft.com/office/drawing/2014/main" id="{85F1F197-77EB-B249-8536-FEBB530BCC4C}"/>
              </a:ext>
            </a:extLst>
          </p:cNvPr>
          <p:cNvSpPr txBox="1">
            <a:spLocks/>
          </p:cNvSpPr>
          <p:nvPr/>
        </p:nvSpPr>
        <p:spPr>
          <a:xfrm>
            <a:off x="5909302" y="1454403"/>
            <a:ext cx="2873952" cy="731837"/>
          </a:xfrm>
          <a:prstGeom prst="rect">
            <a:avLst/>
          </a:prstGeom>
        </p:spPr>
        <p:txBody>
          <a:bodyPr lIns="91440" tIns="45720" rIns="91440" bIns="45720" anchor="t"/>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4212">
              <a:spcBef>
                <a:spcPts val="1000"/>
              </a:spcBef>
              <a:spcAft>
                <a:spcPts val="0"/>
              </a:spcAft>
              <a:buSzPct val="90000"/>
              <a:buNone/>
            </a:pPr>
            <a:r>
              <a:rPr lang="en-US" sz="1500">
                <a:ea typeface="+mn-lt"/>
                <a:cs typeface="+mn-lt"/>
              </a:rPr>
              <a:t>An estimated $1.77 billion in internet and cybercrime losses came from reports of BEC (Business Email Compromise).</a:t>
            </a:r>
            <a:r>
              <a:rPr lang="en-US" sz="1500" baseline="30000">
                <a:ea typeface="+mn-lt"/>
                <a:cs typeface="+mn-lt"/>
              </a:rPr>
              <a:t>2</a:t>
            </a:r>
            <a:endParaRPr lang="en-US" baseline="30000"/>
          </a:p>
        </p:txBody>
      </p:sp>
      <p:sp>
        <p:nvSpPr>
          <p:cNvPr id="8" name="Text Placeholder 2">
            <a:extLst>
              <a:ext uri="{FF2B5EF4-FFF2-40B4-BE49-F238E27FC236}">
                <a16:creationId xmlns:a16="http://schemas.microsoft.com/office/drawing/2014/main" id="{3780EE89-3A07-2E48-B32A-9718A21D8CB8}"/>
              </a:ext>
            </a:extLst>
          </p:cNvPr>
          <p:cNvSpPr txBox="1">
            <a:spLocks/>
          </p:cNvSpPr>
          <p:nvPr/>
        </p:nvSpPr>
        <p:spPr>
          <a:xfrm>
            <a:off x="5896922" y="2766884"/>
            <a:ext cx="2873952" cy="1366419"/>
          </a:xfrm>
          <a:prstGeom prst="rect">
            <a:avLst/>
          </a:prstGeom>
        </p:spPr>
        <p:txBody>
          <a:bodyPr/>
          <a:lstStyle>
            <a:lvl1pPr marL="228600" indent="-220663" algn="l" defTabSz="684213" rtl="0" eaLnBrk="1" fontAlgn="base" hangingPunct="1">
              <a:lnSpc>
                <a:spcPct val="95000"/>
              </a:lnSpc>
              <a:spcBef>
                <a:spcPts val="1200"/>
              </a:spcBef>
              <a:spcAft>
                <a:spcPct val="0"/>
              </a:spcAft>
              <a:buClr>
                <a:schemeClr val="accent2"/>
              </a:buClr>
              <a:buSzPct val="80000"/>
              <a:buFont typeface="Arial" charset="0"/>
              <a:buChar char="•"/>
              <a:tabLst/>
              <a:defRPr lang="en-US" sz="1800" kern="1200" dirty="0">
                <a:solidFill>
                  <a:schemeClr val="tx1"/>
                </a:solidFill>
                <a:latin typeface="+mn-lt"/>
                <a:ea typeface="ＭＳ Ｐゴシック" charset="0"/>
                <a:cs typeface="CiscoSans"/>
              </a:defRPr>
            </a:lvl1pPr>
            <a:lvl2pPr marL="448056" indent="-209550"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tab pos="227013" algn="l"/>
              </a:tabLst>
              <a:defRPr lang="en-US" sz="1600" kern="1200" dirty="0" smtClean="0">
                <a:solidFill>
                  <a:schemeClr val="tx1"/>
                </a:solidFill>
                <a:latin typeface="+mn-lt"/>
                <a:ea typeface="ＭＳ Ｐゴシック" charset="0"/>
                <a:cs typeface="CiscoSans"/>
              </a:defRPr>
            </a:lvl2pPr>
            <a:lvl3pPr marL="621792"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400" kern="1200" dirty="0">
                <a:solidFill>
                  <a:schemeClr val="tx1"/>
                </a:solidFill>
                <a:latin typeface="+mn-lt"/>
                <a:ea typeface="ＭＳ Ｐゴシック" charset="0"/>
                <a:cs typeface="CiscoSans"/>
              </a:defRPr>
            </a:lvl3pPr>
            <a:lvl4pPr marL="800100" indent="-185738" algn="l" defTabSz="684213" rtl="0" eaLnBrk="1" fontAlgn="base" hangingPunct="1">
              <a:lnSpc>
                <a:spcPct val="95000"/>
              </a:lnSpc>
              <a:spcBef>
                <a:spcPts val="600"/>
              </a:spcBef>
              <a:spcAft>
                <a:spcPct val="0"/>
              </a:spcAft>
              <a:buClr>
                <a:schemeClr val="accent2"/>
              </a:buClr>
              <a:buSzPct val="100000"/>
              <a:buFont typeface="Hiragino Maru Gothic ProN W4" panose="020F0400000000000000" pitchFamily="34" charset="-128"/>
              <a:buChar char="‑"/>
              <a:tabLst/>
              <a:defRPr lang="en-US" sz="1200" kern="1200" dirty="0">
                <a:solidFill>
                  <a:schemeClr val="tx1"/>
                </a:solidFill>
                <a:latin typeface="+mn-lt"/>
                <a:ea typeface="ＭＳ Ｐゴシック" charset="0"/>
                <a:cs typeface="CiscoSans"/>
              </a:defRPr>
            </a:lvl4pPr>
            <a:lvl5pPr marL="971550" indent="-171450" algn="l" defTabSz="684213" rtl="0" eaLnBrk="1" fontAlgn="base" hangingPunct="1">
              <a:lnSpc>
                <a:spcPct val="95000"/>
              </a:lnSpc>
              <a:spcBef>
                <a:spcPts val="600"/>
              </a:spcBef>
              <a:spcAft>
                <a:spcPct val="0"/>
              </a:spcAft>
              <a:buClr>
                <a:schemeClr val="accent2"/>
              </a:buClr>
              <a:buSzPct val="80000"/>
              <a:buFont typeface="Arial" charset="0"/>
              <a:buChar char="•"/>
              <a:tabLst/>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84212">
              <a:spcBef>
                <a:spcPts val="1000"/>
              </a:spcBef>
              <a:spcAft>
                <a:spcPts val="0"/>
              </a:spcAft>
              <a:buSzPct val="90000"/>
              <a:buNone/>
            </a:pPr>
            <a:r>
              <a:rPr lang="en-US" sz="1500" dirty="0">
                <a:solidFill>
                  <a:schemeClr val="tx2"/>
                </a:solidFill>
                <a:cs typeface="CiscoSansTT ExtraLight"/>
                <a:sym typeface="CiscoSansTT ExtraLight"/>
              </a:rPr>
              <a:t>Malware and malicious spam are the top two causes of downtime. They’re followed by phishing, spyware and ransomware.</a:t>
            </a:r>
            <a:r>
              <a:rPr lang="en-US" sz="1500" baseline="30000" dirty="0">
                <a:solidFill>
                  <a:schemeClr val="tx2"/>
                </a:solidFill>
                <a:cs typeface="CiscoSansTT ExtraLight"/>
                <a:sym typeface="CiscoSansTT ExtraLight"/>
              </a:rPr>
              <a:t>3</a:t>
            </a:r>
          </a:p>
        </p:txBody>
      </p:sp>
      <p:sp>
        <p:nvSpPr>
          <p:cNvPr id="9" name="TextBox 8">
            <a:extLst>
              <a:ext uri="{FF2B5EF4-FFF2-40B4-BE49-F238E27FC236}">
                <a16:creationId xmlns:a16="http://schemas.microsoft.com/office/drawing/2014/main" id="{A658907D-16C0-B04E-9F4E-817E573B1B7B}"/>
              </a:ext>
            </a:extLst>
          </p:cNvPr>
          <p:cNvSpPr txBox="1"/>
          <p:nvPr/>
        </p:nvSpPr>
        <p:spPr>
          <a:xfrm>
            <a:off x="5896922" y="4562754"/>
            <a:ext cx="2828420" cy="369332"/>
          </a:xfrm>
          <a:prstGeom prst="rect">
            <a:avLst/>
          </a:prstGeom>
          <a:noFill/>
        </p:spPr>
        <p:txBody>
          <a:bodyPr wrap="square" lIns="91440" tIns="45720" rIns="91440" bIns="45720" rtlCol="0" anchor="t">
            <a:spAutoFit/>
          </a:bodyPr>
          <a:lstStyle/>
          <a:p>
            <a:pPr defTabSz="685800" fontAlgn="auto">
              <a:spcBef>
                <a:spcPts val="0"/>
              </a:spcBef>
              <a:spcAft>
                <a:spcPts val="0"/>
              </a:spcAft>
            </a:pPr>
            <a:r>
              <a:rPr lang="en-US" sz="600">
                <a:solidFill>
                  <a:schemeClr val="bg1">
                    <a:lumMod val="65000"/>
                  </a:schemeClr>
                </a:solidFill>
                <a:latin typeface="CiscoSansTT ExtraLight" panose="020B0303020201020303" pitchFamily="34" charset="0"/>
                <a:ea typeface="+mn-ea"/>
                <a:cs typeface="CiscoSansTT ExtraLight" panose="020B0303020201020303" pitchFamily="34" charset="0"/>
              </a:rPr>
              <a:t>1. 2020 Verizon DBIR</a:t>
            </a:r>
          </a:p>
          <a:p>
            <a:pPr defTabSz="685800" fontAlgn="auto">
              <a:spcBef>
                <a:spcPts val="0"/>
              </a:spcBef>
              <a:spcAft>
                <a:spcPts val="0"/>
              </a:spcAft>
            </a:pPr>
            <a:r>
              <a:rPr lang="en-US" sz="600">
                <a:solidFill>
                  <a:schemeClr val="bg1">
                    <a:lumMod val="65000"/>
                  </a:schemeClr>
                </a:solidFill>
                <a:latin typeface="CiscoSansTT ExtraLight"/>
                <a:ea typeface="+mn-ea"/>
                <a:cs typeface="CiscoSansTT ExtraLight" panose="020B0303020201020303" pitchFamily="34" charset="0"/>
              </a:rPr>
              <a:t>2. FBI’s IC3 Annual Report (2019)</a:t>
            </a:r>
          </a:p>
          <a:p>
            <a:pPr defTabSz="685800" fontAlgn="auto">
              <a:spcBef>
                <a:spcPts val="0"/>
              </a:spcBef>
              <a:spcAft>
                <a:spcPts val="0"/>
              </a:spcAft>
            </a:pPr>
            <a:r>
              <a:rPr lang="en-US" sz="600">
                <a:solidFill>
                  <a:schemeClr val="bg1">
                    <a:lumMod val="65000"/>
                  </a:schemeClr>
                </a:solidFill>
                <a:latin typeface="CiscoSansTT ExtraLight" panose="020B0303020201020303" pitchFamily="34" charset="0"/>
                <a:cs typeface="CiscoSansTT ExtraLight" panose="020B0303020201020303" pitchFamily="34" charset="0"/>
              </a:rPr>
              <a:t>3. Cisco Cybersecurity Report Series 2020 CISO Benchmark Study</a:t>
            </a:r>
          </a:p>
        </p:txBody>
      </p:sp>
      <p:grpSp>
        <p:nvGrpSpPr>
          <p:cNvPr id="11" name="Group 10">
            <a:extLst>
              <a:ext uri="{FF2B5EF4-FFF2-40B4-BE49-F238E27FC236}">
                <a16:creationId xmlns:a16="http://schemas.microsoft.com/office/drawing/2014/main" id="{1CB09DA7-AE36-194C-99F4-80FECA30E7E8}"/>
              </a:ext>
            </a:extLst>
          </p:cNvPr>
          <p:cNvGrpSpPr/>
          <p:nvPr/>
        </p:nvGrpSpPr>
        <p:grpSpPr>
          <a:xfrm>
            <a:off x="3001968" y="873759"/>
            <a:ext cx="2630736" cy="3259544"/>
            <a:chOff x="3001968" y="873759"/>
            <a:chExt cx="2630736" cy="3259544"/>
          </a:xfrm>
        </p:grpSpPr>
        <p:pic>
          <p:nvPicPr>
            <p:cNvPr id="4" name="Picture 3">
              <a:extLst>
                <a:ext uri="{FF2B5EF4-FFF2-40B4-BE49-F238E27FC236}">
                  <a16:creationId xmlns:a16="http://schemas.microsoft.com/office/drawing/2014/main" id="{0341E546-2994-504D-9C0B-A6BD2B54EC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66186" y="873759"/>
              <a:ext cx="2366518" cy="3259544"/>
            </a:xfrm>
            <a:prstGeom prst="rect">
              <a:avLst/>
            </a:prstGeom>
          </p:spPr>
        </p:pic>
        <p:pic>
          <p:nvPicPr>
            <p:cNvPr id="10" name="Picture 50">
              <a:extLst>
                <a:ext uri="{FF2B5EF4-FFF2-40B4-BE49-F238E27FC236}">
                  <a16:creationId xmlns:a16="http://schemas.microsoft.com/office/drawing/2014/main" id="{6E4F1B47-010B-D448-A58B-3EFC271D783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1968" y="2260944"/>
              <a:ext cx="784329" cy="677680"/>
            </a:xfrm>
            <a:prstGeom prst="rect">
              <a:avLst/>
            </a:prstGeom>
          </p:spPr>
        </p:pic>
      </p:grpSp>
    </p:spTree>
    <p:extLst>
      <p:ext uri="{BB962C8B-B14F-4D97-AF65-F5344CB8AC3E}">
        <p14:creationId xmlns:p14="http://schemas.microsoft.com/office/powerpoint/2010/main" val="147140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ACBB-0D63-8D43-A891-C47F70B44FD1}"/>
              </a:ext>
            </a:extLst>
          </p:cNvPr>
          <p:cNvSpPr>
            <a:spLocks noGrp="1"/>
          </p:cNvSpPr>
          <p:nvPr>
            <p:ph type="ctrTitle"/>
          </p:nvPr>
        </p:nvSpPr>
        <p:spPr/>
        <p:txBody>
          <a:bodyPr/>
          <a:lstStyle/>
          <a:p>
            <a:r>
              <a:rPr lang="en-US"/>
              <a:t>Appendix</a:t>
            </a:r>
          </a:p>
        </p:txBody>
      </p:sp>
    </p:spTree>
    <p:extLst>
      <p:ext uri="{BB962C8B-B14F-4D97-AF65-F5344CB8AC3E}">
        <p14:creationId xmlns:p14="http://schemas.microsoft.com/office/powerpoint/2010/main" val="346205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4958F5F-FF97-9941-BE65-4DB24E466B54}"/>
              </a:ext>
            </a:extLst>
          </p:cNvPr>
          <p:cNvSpPr>
            <a:spLocks noGrp="1"/>
          </p:cNvSpPr>
          <p:nvPr>
            <p:ph type="ctrTitle"/>
          </p:nvPr>
        </p:nvSpPr>
        <p:spPr/>
        <p:txBody>
          <a:bodyPr/>
          <a:lstStyle/>
          <a:p>
            <a:r>
              <a:rPr lang="en-US"/>
              <a:t>Release 13.0</a:t>
            </a:r>
          </a:p>
        </p:txBody>
      </p:sp>
    </p:spTree>
    <p:extLst>
      <p:ext uri="{BB962C8B-B14F-4D97-AF65-F5344CB8AC3E}">
        <p14:creationId xmlns:p14="http://schemas.microsoft.com/office/powerpoint/2010/main" val="186384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97"/>
        <p:cNvGrpSpPr/>
        <p:nvPr/>
      </p:nvGrpSpPr>
      <p:grpSpPr>
        <a:xfrm>
          <a:off x="0" y="0"/>
          <a:ext cx="0" cy="0"/>
          <a:chOff x="0" y="0"/>
          <a:chExt cx="0" cy="0"/>
        </a:xfrm>
      </p:grpSpPr>
      <p:sp>
        <p:nvSpPr>
          <p:cNvPr id="5298" name="Google Shape;5298;p167"/>
          <p:cNvSpPr/>
          <p:nvPr/>
        </p:nvSpPr>
        <p:spPr>
          <a:xfrm>
            <a:off x="2850776" y="732701"/>
            <a:ext cx="5932478" cy="341209"/>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Enhances Secure Endpoint integration on Email security for On-Prem exchange customers. This capability automates the remediation of mailboxes on retrospective verdict from Secure Endpoint</a:t>
            </a:r>
            <a:endParaRPr sz="850">
              <a:latin typeface="CiscoSansTT ExtraLight" panose="020B0303020201020303" pitchFamily="34" charset="0"/>
            </a:endParaRPr>
          </a:p>
        </p:txBody>
      </p:sp>
      <p:cxnSp>
        <p:nvCxnSpPr>
          <p:cNvPr id="5310" name="Google Shape;5310;p167"/>
          <p:cNvCxnSpPr/>
          <p:nvPr/>
        </p:nvCxnSpPr>
        <p:spPr>
          <a:xfrm>
            <a:off x="544321" y="1099483"/>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21" name="Google Shape;5298;p167">
            <a:extLst>
              <a:ext uri="{FF2B5EF4-FFF2-40B4-BE49-F238E27FC236}">
                <a16:creationId xmlns:a16="http://schemas.microsoft.com/office/drawing/2014/main" id="{398A96D6-CCB7-3440-A7F1-C1FDCD986D10}"/>
              </a:ext>
            </a:extLst>
          </p:cNvPr>
          <p:cNvSpPr/>
          <p:nvPr/>
        </p:nvSpPr>
        <p:spPr>
          <a:xfrm>
            <a:off x="499776" y="732701"/>
            <a:ext cx="2200393" cy="341209"/>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Mailbox Auto Remediation (MAR) support for MS Exchange 2016 &amp; 2013</a:t>
            </a:r>
            <a:endParaRPr sz="850">
              <a:latin typeface="CiscoSansTT" panose="020B0503020201020303" pitchFamily="34" charset="0"/>
              <a:cs typeface="CiscoSansTT" panose="020B0503020201020303" pitchFamily="34" charset="0"/>
            </a:endParaRPr>
          </a:p>
        </p:txBody>
      </p:sp>
      <p:sp>
        <p:nvSpPr>
          <p:cNvPr id="37" name="Google Shape;5298;p167">
            <a:extLst>
              <a:ext uri="{FF2B5EF4-FFF2-40B4-BE49-F238E27FC236}">
                <a16:creationId xmlns:a16="http://schemas.microsoft.com/office/drawing/2014/main" id="{7A1C1BB9-BD62-F749-A44A-510AA46D78FD}"/>
              </a:ext>
            </a:extLst>
          </p:cNvPr>
          <p:cNvSpPr/>
          <p:nvPr/>
        </p:nvSpPr>
        <p:spPr>
          <a:xfrm>
            <a:off x="2850776" y="1141485"/>
            <a:ext cx="5932478" cy="42927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Extending the existing MAR capability to support Exchange hybrid deployment (is an important use case for customers who are in the middle of transitioning from On-prem exchange to Microsoft 365) and Microsoft 365 Exchange online multi-tenant deployment</a:t>
            </a:r>
            <a:endParaRPr sz="850">
              <a:latin typeface="CiscoSansTT ExtraLight" panose="020B0303020201020303" pitchFamily="34" charset="0"/>
            </a:endParaRPr>
          </a:p>
        </p:txBody>
      </p:sp>
      <p:sp>
        <p:nvSpPr>
          <p:cNvPr id="39" name="Google Shape;5298;p167">
            <a:extLst>
              <a:ext uri="{FF2B5EF4-FFF2-40B4-BE49-F238E27FC236}">
                <a16:creationId xmlns:a16="http://schemas.microsoft.com/office/drawing/2014/main" id="{5AA1B7C4-B659-4F48-84D1-725F5AC31C8C}"/>
              </a:ext>
            </a:extLst>
          </p:cNvPr>
          <p:cNvSpPr/>
          <p:nvPr/>
        </p:nvSpPr>
        <p:spPr>
          <a:xfrm>
            <a:off x="499776" y="1141485"/>
            <a:ext cx="2287530"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Mailbox Auto Remediation (MAR) support for Exchange hybrid deployment and Microsoft 365 multitenant deployment</a:t>
            </a:r>
            <a:endParaRPr sz="850">
              <a:latin typeface="CiscoSansTT" panose="020B0503020201020303" pitchFamily="34" charset="0"/>
              <a:cs typeface="CiscoSansTT" panose="020B0503020201020303" pitchFamily="34" charset="0"/>
            </a:endParaRPr>
          </a:p>
        </p:txBody>
      </p:sp>
      <p:cxnSp>
        <p:nvCxnSpPr>
          <p:cNvPr id="40" name="Google Shape;5310;p167">
            <a:extLst>
              <a:ext uri="{FF2B5EF4-FFF2-40B4-BE49-F238E27FC236}">
                <a16:creationId xmlns:a16="http://schemas.microsoft.com/office/drawing/2014/main" id="{3C1B2E93-15F9-AA40-8F08-D5C83EA29820}"/>
              </a:ext>
            </a:extLst>
          </p:cNvPr>
          <p:cNvCxnSpPr/>
          <p:nvPr/>
        </p:nvCxnSpPr>
        <p:spPr>
          <a:xfrm>
            <a:off x="544321" y="1626608"/>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41" name="Google Shape;5298;p167">
            <a:extLst>
              <a:ext uri="{FF2B5EF4-FFF2-40B4-BE49-F238E27FC236}">
                <a16:creationId xmlns:a16="http://schemas.microsoft.com/office/drawing/2014/main" id="{2BBDB176-7F1E-BA4E-BB59-A3F609A69F69}"/>
              </a:ext>
            </a:extLst>
          </p:cNvPr>
          <p:cNvSpPr/>
          <p:nvPr/>
        </p:nvSpPr>
        <p:spPr>
          <a:xfrm>
            <a:off x="2850776" y="1668610"/>
            <a:ext cx="5932478" cy="43235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With this feature, customers can configure Secure Email to regenerate suspicious attachments in email as a PDF file with images. This will ensure that the recipients still receive the content without the risk of being exposed to any zero day threat</a:t>
            </a:r>
            <a:endParaRPr sz="850">
              <a:latin typeface="CiscoSansTT ExtraLight" panose="020B0303020201020303" pitchFamily="34" charset="0"/>
            </a:endParaRPr>
          </a:p>
        </p:txBody>
      </p:sp>
      <p:sp>
        <p:nvSpPr>
          <p:cNvPr id="42" name="Google Shape;5298;p167">
            <a:extLst>
              <a:ext uri="{FF2B5EF4-FFF2-40B4-BE49-F238E27FC236}">
                <a16:creationId xmlns:a16="http://schemas.microsoft.com/office/drawing/2014/main" id="{94B35672-2684-9441-9160-C4737F56E55A}"/>
              </a:ext>
            </a:extLst>
          </p:cNvPr>
          <p:cNvSpPr/>
          <p:nvPr/>
        </p:nvSpPr>
        <p:spPr>
          <a:xfrm>
            <a:off x="499776" y="1668610"/>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Content Disarm and Reconstruction </a:t>
            </a:r>
            <a:br>
              <a:rPr lang="en-US" sz="850">
                <a:latin typeface="CiscoSansTT" panose="020B0503020201020303" pitchFamily="34" charset="0"/>
                <a:ea typeface="Arial"/>
                <a:cs typeface="CiscoSansTT" panose="020B0503020201020303" pitchFamily="34" charset="0"/>
                <a:sym typeface="Arial"/>
              </a:rPr>
            </a:br>
            <a:r>
              <a:rPr lang="en-US" sz="850">
                <a:latin typeface="CiscoSansTT" panose="020B0503020201020303" pitchFamily="34" charset="0"/>
                <a:ea typeface="Arial"/>
                <a:cs typeface="CiscoSansTT" panose="020B0503020201020303" pitchFamily="34" charset="0"/>
                <a:sym typeface="Arial"/>
              </a:rPr>
              <a:t>(aka </a:t>
            </a:r>
            <a:r>
              <a:rPr lang="en-US" sz="850" err="1">
                <a:latin typeface="CiscoSansTT" panose="020B0503020201020303" pitchFamily="34" charset="0"/>
                <a:ea typeface="Arial"/>
                <a:cs typeface="CiscoSansTT" panose="020B0503020201020303" pitchFamily="34" charset="0"/>
                <a:sym typeface="Arial"/>
              </a:rPr>
              <a:t>SafePrint</a:t>
            </a:r>
            <a:r>
              <a:rPr lang="en-US" sz="850">
                <a:latin typeface="CiscoSansTT" panose="020B0503020201020303" pitchFamily="34" charset="0"/>
                <a:ea typeface="Arial"/>
                <a:cs typeface="CiscoSansTT" panose="020B0503020201020303" pitchFamily="34" charset="0"/>
                <a:sym typeface="Arial"/>
              </a:rPr>
              <a:t>)</a:t>
            </a:r>
            <a:endParaRPr sz="850">
              <a:latin typeface="CiscoSansTT" panose="020B0503020201020303" pitchFamily="34" charset="0"/>
              <a:cs typeface="CiscoSansTT" panose="020B0503020201020303" pitchFamily="34" charset="0"/>
            </a:endParaRPr>
          </a:p>
        </p:txBody>
      </p:sp>
      <p:cxnSp>
        <p:nvCxnSpPr>
          <p:cNvPr id="43" name="Google Shape;5310;p167">
            <a:extLst>
              <a:ext uri="{FF2B5EF4-FFF2-40B4-BE49-F238E27FC236}">
                <a16:creationId xmlns:a16="http://schemas.microsoft.com/office/drawing/2014/main" id="{DA83E10F-EC48-F642-BEEE-9A06FDE0DE6E}"/>
              </a:ext>
            </a:extLst>
          </p:cNvPr>
          <p:cNvCxnSpPr/>
          <p:nvPr/>
        </p:nvCxnSpPr>
        <p:spPr>
          <a:xfrm>
            <a:off x="544321" y="2142974"/>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44" name="Google Shape;5298;p167">
            <a:extLst>
              <a:ext uri="{FF2B5EF4-FFF2-40B4-BE49-F238E27FC236}">
                <a16:creationId xmlns:a16="http://schemas.microsoft.com/office/drawing/2014/main" id="{AB27209B-A730-164D-8A18-05485640B1AE}"/>
              </a:ext>
            </a:extLst>
          </p:cNvPr>
          <p:cNvSpPr/>
          <p:nvPr/>
        </p:nvSpPr>
        <p:spPr>
          <a:xfrm>
            <a:off x="2850776" y="2195734"/>
            <a:ext cx="5932478"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SecureX threat response integration is extended with support for Casebook and Pivot menu widgets which will help customer’s SOC team in their incident investigation and pivoting from SMA to SecureX threat response as well as other security products. With this release, EMEAR DC support for SecureX threat response is also made available</a:t>
            </a:r>
            <a:endParaRPr sz="850">
              <a:latin typeface="CiscoSansTT ExtraLight" panose="020B0303020201020303" pitchFamily="34" charset="0"/>
            </a:endParaRPr>
          </a:p>
        </p:txBody>
      </p:sp>
      <p:sp>
        <p:nvSpPr>
          <p:cNvPr id="45" name="Google Shape;5298;p167">
            <a:extLst>
              <a:ext uri="{FF2B5EF4-FFF2-40B4-BE49-F238E27FC236}">
                <a16:creationId xmlns:a16="http://schemas.microsoft.com/office/drawing/2014/main" id="{76933254-B486-0448-9CEC-73AC118E81EB}"/>
              </a:ext>
            </a:extLst>
          </p:cNvPr>
          <p:cNvSpPr/>
          <p:nvPr/>
        </p:nvSpPr>
        <p:spPr>
          <a:xfrm>
            <a:off x="499776" y="2195734"/>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SecureX threat response Integration with Pivot menu and Casebook support</a:t>
            </a:r>
            <a:endParaRPr sz="850">
              <a:latin typeface="CiscoSansTT" panose="020B0503020201020303" pitchFamily="34" charset="0"/>
              <a:cs typeface="CiscoSansTT" panose="020B0503020201020303" pitchFamily="34" charset="0"/>
            </a:endParaRPr>
          </a:p>
        </p:txBody>
      </p:sp>
      <p:cxnSp>
        <p:nvCxnSpPr>
          <p:cNvPr id="46" name="Google Shape;5310;p167">
            <a:extLst>
              <a:ext uri="{FF2B5EF4-FFF2-40B4-BE49-F238E27FC236}">
                <a16:creationId xmlns:a16="http://schemas.microsoft.com/office/drawing/2014/main" id="{7260452A-33F4-2246-BFCC-63777029F1FB}"/>
              </a:ext>
            </a:extLst>
          </p:cNvPr>
          <p:cNvCxnSpPr/>
          <p:nvPr/>
        </p:nvCxnSpPr>
        <p:spPr>
          <a:xfrm>
            <a:off x="544321" y="2680857"/>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47" name="Google Shape;5298;p167">
            <a:extLst>
              <a:ext uri="{FF2B5EF4-FFF2-40B4-BE49-F238E27FC236}">
                <a16:creationId xmlns:a16="http://schemas.microsoft.com/office/drawing/2014/main" id="{8A59F0F5-E7AE-D146-8F44-8A474E2542BD}"/>
              </a:ext>
            </a:extLst>
          </p:cNvPr>
          <p:cNvSpPr/>
          <p:nvPr/>
        </p:nvSpPr>
        <p:spPr>
          <a:xfrm>
            <a:off x="2850776" y="2733617"/>
            <a:ext cx="5932478" cy="356024"/>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Release 13.0 supports SSO via SAML authentication for Administrator access. Email Security and SMA are pre-qualified with multiple Identify providers including Secure Access by Duo Access Gateway</a:t>
            </a:r>
            <a:endParaRPr sz="850">
              <a:latin typeface="CiscoSansTT ExtraLight" panose="020B0303020201020303" pitchFamily="34" charset="0"/>
            </a:endParaRPr>
          </a:p>
        </p:txBody>
      </p:sp>
      <p:sp>
        <p:nvSpPr>
          <p:cNvPr id="48" name="Google Shape;5298;p167">
            <a:extLst>
              <a:ext uri="{FF2B5EF4-FFF2-40B4-BE49-F238E27FC236}">
                <a16:creationId xmlns:a16="http://schemas.microsoft.com/office/drawing/2014/main" id="{E0E42719-9871-9043-9016-98F59FD01852}"/>
              </a:ext>
            </a:extLst>
          </p:cNvPr>
          <p:cNvSpPr/>
          <p:nvPr/>
        </p:nvSpPr>
        <p:spPr>
          <a:xfrm>
            <a:off x="499776" y="2733617"/>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SSO support via SAML</a:t>
            </a:r>
            <a:endParaRPr sz="850">
              <a:latin typeface="CiscoSansTT" panose="020B0503020201020303" pitchFamily="34" charset="0"/>
              <a:cs typeface="CiscoSansTT" panose="020B0503020201020303" pitchFamily="34" charset="0"/>
            </a:endParaRPr>
          </a:p>
        </p:txBody>
      </p:sp>
      <p:cxnSp>
        <p:nvCxnSpPr>
          <p:cNvPr id="49" name="Google Shape;5310;p167">
            <a:extLst>
              <a:ext uri="{FF2B5EF4-FFF2-40B4-BE49-F238E27FC236}">
                <a16:creationId xmlns:a16="http://schemas.microsoft.com/office/drawing/2014/main" id="{8E155505-6A62-0F46-9725-324DF615119A}"/>
              </a:ext>
            </a:extLst>
          </p:cNvPr>
          <p:cNvCxnSpPr/>
          <p:nvPr/>
        </p:nvCxnSpPr>
        <p:spPr>
          <a:xfrm>
            <a:off x="544321" y="3089641"/>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50" name="Google Shape;5298;p167">
            <a:extLst>
              <a:ext uri="{FF2B5EF4-FFF2-40B4-BE49-F238E27FC236}">
                <a16:creationId xmlns:a16="http://schemas.microsoft.com/office/drawing/2014/main" id="{200B8B01-947C-5A4E-B570-B5BCA33D0145}"/>
              </a:ext>
            </a:extLst>
          </p:cNvPr>
          <p:cNvSpPr/>
          <p:nvPr/>
        </p:nvSpPr>
        <p:spPr>
          <a:xfrm>
            <a:off x="2850776" y="3120885"/>
            <a:ext cx="5932478" cy="485125"/>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A new consolidated log in CEF format summarizing each email event in a single log line is available for simplifying integration with SIEM applications. Release 13.0 also supports integration with Amazon S3 bucket, this will help customers who have Amazon S3 subscription to store the Email security logs and access them securely</a:t>
            </a:r>
            <a:endParaRPr sz="850">
              <a:latin typeface="CiscoSansTT ExtraLight" panose="020B0303020201020303" pitchFamily="34" charset="0"/>
            </a:endParaRPr>
          </a:p>
        </p:txBody>
      </p:sp>
      <p:sp>
        <p:nvSpPr>
          <p:cNvPr id="51" name="Google Shape;5298;p167">
            <a:extLst>
              <a:ext uri="{FF2B5EF4-FFF2-40B4-BE49-F238E27FC236}">
                <a16:creationId xmlns:a16="http://schemas.microsoft.com/office/drawing/2014/main" id="{FD3AFDEC-31A8-7244-A7B6-21ECCEC5F9D4}"/>
              </a:ext>
            </a:extLst>
          </p:cNvPr>
          <p:cNvSpPr/>
          <p:nvPr/>
        </p:nvSpPr>
        <p:spPr>
          <a:xfrm>
            <a:off x="499776" y="3120885"/>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Logging Enhancements</a:t>
            </a:r>
            <a:endParaRPr sz="850">
              <a:latin typeface="CiscoSansTT" panose="020B0503020201020303" pitchFamily="34" charset="0"/>
              <a:cs typeface="CiscoSansTT" panose="020B0503020201020303" pitchFamily="34" charset="0"/>
            </a:endParaRPr>
          </a:p>
        </p:txBody>
      </p:sp>
      <p:cxnSp>
        <p:nvCxnSpPr>
          <p:cNvPr id="52" name="Google Shape;5310;p167">
            <a:extLst>
              <a:ext uri="{FF2B5EF4-FFF2-40B4-BE49-F238E27FC236}">
                <a16:creationId xmlns:a16="http://schemas.microsoft.com/office/drawing/2014/main" id="{CE356900-2274-4249-B631-A915D3813D05}"/>
              </a:ext>
            </a:extLst>
          </p:cNvPr>
          <p:cNvCxnSpPr/>
          <p:nvPr/>
        </p:nvCxnSpPr>
        <p:spPr>
          <a:xfrm>
            <a:off x="544321" y="3595252"/>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53" name="Google Shape;5298;p167">
            <a:extLst>
              <a:ext uri="{FF2B5EF4-FFF2-40B4-BE49-F238E27FC236}">
                <a16:creationId xmlns:a16="http://schemas.microsoft.com/office/drawing/2014/main" id="{D50B2112-B8B1-344E-AECE-1095EA7D8831}"/>
              </a:ext>
            </a:extLst>
          </p:cNvPr>
          <p:cNvSpPr/>
          <p:nvPr/>
        </p:nvSpPr>
        <p:spPr>
          <a:xfrm>
            <a:off x="2850776" y="3648012"/>
            <a:ext cx="5932478"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To improve customer’s operability experience, the </a:t>
            </a:r>
            <a:r>
              <a:rPr lang="en-US" sz="850" err="1">
                <a:latin typeface="CiscoSansTT ExtraLight" panose="020B0303020201020303" pitchFamily="34" charset="0"/>
                <a:ea typeface="Arial"/>
                <a:cs typeface="Arial"/>
                <a:sym typeface="Arial"/>
              </a:rPr>
              <a:t>NextGen</a:t>
            </a:r>
            <a:r>
              <a:rPr lang="en-US" sz="850">
                <a:latin typeface="CiscoSansTT ExtraLight" panose="020B0303020201020303" pitchFamily="34" charset="0"/>
                <a:ea typeface="Arial"/>
                <a:cs typeface="Arial"/>
                <a:sym typeface="Arial"/>
              </a:rPr>
              <a:t> UI which is already available on SMA/</a:t>
            </a:r>
            <a:r>
              <a:rPr lang="en-US" sz="850" err="1">
                <a:latin typeface="CiscoSansTT ExtraLight" panose="020B0303020201020303" pitchFamily="34" charset="0"/>
                <a:ea typeface="Arial"/>
                <a:cs typeface="Arial"/>
                <a:sym typeface="Arial"/>
              </a:rPr>
              <a:t>SMAv</a:t>
            </a:r>
            <a:r>
              <a:rPr lang="en-US" sz="850">
                <a:latin typeface="CiscoSansTT ExtraLight" panose="020B0303020201020303" pitchFamily="34" charset="0"/>
                <a:ea typeface="Arial"/>
                <a:cs typeface="Arial"/>
                <a:sym typeface="Arial"/>
              </a:rPr>
              <a:t> is now made available with this release for ESA/</a:t>
            </a:r>
            <a:r>
              <a:rPr lang="en-US" sz="850" err="1">
                <a:latin typeface="CiscoSansTT ExtraLight" panose="020B0303020201020303" pitchFamily="34" charset="0"/>
                <a:ea typeface="Arial"/>
                <a:cs typeface="Arial"/>
                <a:sym typeface="Arial"/>
              </a:rPr>
              <a:t>ESAv</a:t>
            </a:r>
            <a:endParaRPr sz="850">
              <a:latin typeface="CiscoSansTT ExtraLight" panose="020B0303020201020303" pitchFamily="34" charset="0"/>
            </a:endParaRPr>
          </a:p>
        </p:txBody>
      </p:sp>
      <p:sp>
        <p:nvSpPr>
          <p:cNvPr id="54" name="Google Shape;5298;p167">
            <a:extLst>
              <a:ext uri="{FF2B5EF4-FFF2-40B4-BE49-F238E27FC236}">
                <a16:creationId xmlns:a16="http://schemas.microsoft.com/office/drawing/2014/main" id="{8DACA458-0F12-8842-96D6-E0A80473FDEA}"/>
              </a:ext>
            </a:extLst>
          </p:cNvPr>
          <p:cNvSpPr/>
          <p:nvPr/>
        </p:nvSpPr>
        <p:spPr>
          <a:xfrm>
            <a:off x="499776" y="3648012"/>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NG UI on ESA</a:t>
            </a:r>
            <a:endParaRPr sz="850">
              <a:latin typeface="CiscoSansTT" panose="020B0503020201020303" pitchFamily="34" charset="0"/>
              <a:cs typeface="CiscoSansTT" panose="020B0503020201020303" pitchFamily="34" charset="0"/>
            </a:endParaRPr>
          </a:p>
        </p:txBody>
      </p:sp>
      <p:cxnSp>
        <p:nvCxnSpPr>
          <p:cNvPr id="55" name="Google Shape;5310;p167">
            <a:extLst>
              <a:ext uri="{FF2B5EF4-FFF2-40B4-BE49-F238E27FC236}">
                <a16:creationId xmlns:a16="http://schemas.microsoft.com/office/drawing/2014/main" id="{5D3CCE93-F3E3-2C48-8B1B-5749C27693B4}"/>
              </a:ext>
            </a:extLst>
          </p:cNvPr>
          <p:cNvCxnSpPr/>
          <p:nvPr/>
        </p:nvCxnSpPr>
        <p:spPr>
          <a:xfrm>
            <a:off x="544321" y="4014798"/>
            <a:ext cx="8137718" cy="0"/>
          </a:xfrm>
          <a:prstGeom prst="straightConnector1">
            <a:avLst/>
          </a:prstGeom>
          <a:noFill/>
          <a:ln w="3175" cap="flat" cmpd="sng">
            <a:solidFill>
              <a:schemeClr val="bg2">
                <a:lumMod val="85000"/>
              </a:schemeClr>
            </a:solidFill>
            <a:prstDash val="solid"/>
            <a:round/>
            <a:headEnd type="none" w="sm" len="sm"/>
            <a:tailEnd type="none" w="sm" len="sm"/>
          </a:ln>
        </p:spPr>
      </p:cxnSp>
      <p:sp>
        <p:nvSpPr>
          <p:cNvPr id="56" name="Google Shape;5298;p167">
            <a:extLst>
              <a:ext uri="{FF2B5EF4-FFF2-40B4-BE49-F238E27FC236}">
                <a16:creationId xmlns:a16="http://schemas.microsoft.com/office/drawing/2014/main" id="{ED48E4C6-102A-3440-9B18-E2A0BFB2859F}"/>
              </a:ext>
            </a:extLst>
          </p:cNvPr>
          <p:cNvSpPr/>
          <p:nvPr/>
        </p:nvSpPr>
        <p:spPr>
          <a:xfrm>
            <a:off x="2850776" y="4046043"/>
            <a:ext cx="5932478" cy="334521"/>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ExtraLight" panose="020B0303020201020303" pitchFamily="34" charset="0"/>
                <a:ea typeface="Arial"/>
                <a:cs typeface="Arial"/>
                <a:sym typeface="Arial"/>
              </a:rPr>
              <a:t>Release 13.0 exposes a new “Aggressive Spam scanning Profile” for customers. If any customer wants to block higher percentage of Spam, even with a risk of slightly higher False Positives, now they can take advantage of this new option</a:t>
            </a:r>
            <a:br>
              <a:rPr lang="en-US" sz="850">
                <a:latin typeface="CiscoSansTT ExtraLight" panose="020B0303020201020303" pitchFamily="34" charset="0"/>
                <a:ea typeface="Arial"/>
                <a:cs typeface="Arial"/>
                <a:sym typeface="Arial"/>
              </a:rPr>
            </a:br>
            <a:endParaRPr sz="850">
              <a:latin typeface="CiscoSansTT ExtraLight" panose="020B0303020201020303" pitchFamily="34" charset="0"/>
            </a:endParaRPr>
          </a:p>
        </p:txBody>
      </p:sp>
      <p:sp>
        <p:nvSpPr>
          <p:cNvPr id="57" name="Google Shape;5298;p167">
            <a:extLst>
              <a:ext uri="{FF2B5EF4-FFF2-40B4-BE49-F238E27FC236}">
                <a16:creationId xmlns:a16="http://schemas.microsoft.com/office/drawing/2014/main" id="{79293D06-2174-A647-BF11-4D9931C8DE8E}"/>
              </a:ext>
            </a:extLst>
          </p:cNvPr>
          <p:cNvSpPr/>
          <p:nvPr/>
        </p:nvSpPr>
        <p:spPr>
          <a:xfrm>
            <a:off x="499776" y="4046043"/>
            <a:ext cx="2200393" cy="528148"/>
          </a:xfrm>
          <a:prstGeom prst="rect">
            <a:avLst/>
          </a:prstGeom>
          <a:noFill/>
          <a:ln>
            <a:noFill/>
          </a:ln>
        </p:spPr>
        <p:txBody>
          <a:bodyPr spcFirstLastPara="1" wrap="square" lIns="69050" tIns="34525" rIns="69050" bIns="34525" anchor="t" anchorCtr="0">
            <a:noAutofit/>
          </a:bodyPr>
          <a:lstStyle/>
          <a:p>
            <a:pPr lvl="0">
              <a:spcBef>
                <a:spcPts val="0"/>
              </a:spcBef>
              <a:spcAft>
                <a:spcPts val="0"/>
              </a:spcAft>
            </a:pPr>
            <a:r>
              <a:rPr lang="en-US" sz="850">
                <a:latin typeface="CiscoSansTT" panose="020B0503020201020303" pitchFamily="34" charset="0"/>
                <a:ea typeface="Arial"/>
                <a:cs typeface="CiscoSansTT" panose="020B0503020201020303" pitchFamily="34" charset="0"/>
                <a:sym typeface="Arial"/>
              </a:rPr>
              <a:t>Aggressive Spam scanning config</a:t>
            </a:r>
            <a:endParaRPr sz="850">
              <a:latin typeface="CiscoSansTT" panose="020B0503020201020303" pitchFamily="34" charset="0"/>
              <a:cs typeface="CiscoSansTT" panose="020B0503020201020303" pitchFamily="34" charset="0"/>
            </a:endParaRPr>
          </a:p>
        </p:txBody>
      </p:sp>
      <p:cxnSp>
        <p:nvCxnSpPr>
          <p:cNvPr id="58" name="Google Shape;5310;p167">
            <a:extLst>
              <a:ext uri="{FF2B5EF4-FFF2-40B4-BE49-F238E27FC236}">
                <a16:creationId xmlns:a16="http://schemas.microsoft.com/office/drawing/2014/main" id="{E2BEC19E-D7EC-7843-9614-0FF6CB80DD0B}"/>
              </a:ext>
            </a:extLst>
          </p:cNvPr>
          <p:cNvCxnSpPr/>
          <p:nvPr/>
        </p:nvCxnSpPr>
        <p:spPr>
          <a:xfrm>
            <a:off x="544321" y="4412831"/>
            <a:ext cx="8137718" cy="0"/>
          </a:xfrm>
          <a:prstGeom prst="straightConnector1">
            <a:avLst/>
          </a:prstGeom>
          <a:noFill/>
          <a:ln w="3175" cap="flat" cmpd="sng">
            <a:solidFill>
              <a:schemeClr val="bg2">
                <a:lumMod val="85000"/>
              </a:schemeClr>
            </a:solidFill>
            <a:prstDash val="solid"/>
            <a:round/>
            <a:headEnd type="none" w="sm" len="sm"/>
            <a:tailEnd type="none" w="sm" len="sm"/>
          </a:ln>
        </p:spPr>
      </p:cxnSp>
      <p:cxnSp>
        <p:nvCxnSpPr>
          <p:cNvPr id="3" name="Straight Connector 2">
            <a:extLst>
              <a:ext uri="{FF2B5EF4-FFF2-40B4-BE49-F238E27FC236}">
                <a16:creationId xmlns:a16="http://schemas.microsoft.com/office/drawing/2014/main" id="{2635A6E3-8C92-FF4E-ACDD-3A8241E8C53F}"/>
              </a:ext>
            </a:extLst>
          </p:cNvPr>
          <p:cNvCxnSpPr/>
          <p:nvPr/>
        </p:nvCxnSpPr>
        <p:spPr>
          <a:xfrm>
            <a:off x="2819041" y="732701"/>
            <a:ext cx="0" cy="3921659"/>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BF7877-F67A-7D4C-BBA5-D43BEA27D34B}"/>
              </a:ext>
            </a:extLst>
          </p:cNvPr>
          <p:cNvSpPr>
            <a:spLocks noGrp="1"/>
          </p:cNvSpPr>
          <p:nvPr>
            <p:ph type="title"/>
          </p:nvPr>
        </p:nvSpPr>
        <p:spPr>
          <a:xfrm>
            <a:off x="437766" y="291820"/>
            <a:ext cx="8345488" cy="416852"/>
          </a:xfrm>
        </p:spPr>
        <p:txBody>
          <a:bodyPr/>
          <a:lstStyle/>
          <a:p>
            <a:r>
              <a:rPr lang="en-US" sz="2000" dirty="0">
                <a:sym typeface="Arial"/>
              </a:rPr>
              <a:t>AsyncOS 13.0 Refresher: </a:t>
            </a:r>
            <a:r>
              <a:rPr lang="en-US" sz="2000" dirty="0">
                <a:solidFill>
                  <a:schemeClr val="accent1"/>
                </a:solidFill>
                <a:sym typeface="Arial"/>
              </a:rPr>
              <a:t>Feature List</a:t>
            </a:r>
            <a:endParaRPr lang="en-US" sz="2000" dirty="0">
              <a:solidFill>
                <a:schemeClr val="accent1"/>
              </a:solidFill>
            </a:endParaRPr>
          </a:p>
        </p:txBody>
      </p:sp>
    </p:spTree>
    <p:extLst>
      <p:ext uri="{BB962C8B-B14F-4D97-AF65-F5344CB8AC3E}">
        <p14:creationId xmlns:p14="http://schemas.microsoft.com/office/powerpoint/2010/main" val="91086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944B-A25B-3248-909F-0488D592C6C0}"/>
              </a:ext>
            </a:extLst>
          </p:cNvPr>
          <p:cNvSpPr>
            <a:spLocks noGrp="1"/>
          </p:cNvSpPr>
          <p:nvPr>
            <p:ph type="ctrTitle"/>
          </p:nvPr>
        </p:nvSpPr>
        <p:spPr/>
        <p:txBody>
          <a:bodyPr/>
          <a:lstStyle/>
          <a:p>
            <a:r>
              <a:rPr lang="en-US" sz="4800"/>
              <a:t>Release 13.5</a:t>
            </a:r>
            <a:endParaRPr lang="en-US"/>
          </a:p>
        </p:txBody>
      </p:sp>
    </p:spTree>
    <p:extLst>
      <p:ext uri="{BB962C8B-B14F-4D97-AF65-F5344CB8AC3E}">
        <p14:creationId xmlns:p14="http://schemas.microsoft.com/office/powerpoint/2010/main" val="24548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prstGeom prst="rect">
            <a:avLst/>
          </a:prstGeom>
        </p:spPr>
        <p:txBody>
          <a:bodyPr>
            <a:noAutofit/>
          </a:bodyPr>
          <a:lstStyle/>
          <a:p>
            <a:pPr indent="-228600">
              <a:lnSpc>
                <a:spcPct val="100000"/>
              </a:lnSpc>
              <a:buSzPct val="140000"/>
              <a:defRPr/>
            </a:pPr>
            <a:r>
              <a:rPr lang="en-US" sz="1400" spc="-30" dirty="0">
                <a:latin typeface="CiscoSansTT ExtraLight" panose="020B0303020201020303" pitchFamily="34" charset="0"/>
                <a:cs typeface="CiscoSansTT ExtraLight" panose="020B0303020201020303" pitchFamily="34" charset="0"/>
              </a:rPr>
              <a:t>Cloud URL Analysis provides decreased time to detect and a quicker ability to act that protects against URL based email attacks.</a:t>
            </a:r>
            <a:endParaRPr sz="1400" dirty="0">
              <a:latin typeface="CiscoSansTT ExtraLight" panose="020B0303020201020303" pitchFamily="34" charset="0"/>
              <a:cs typeface="CiscoSansTT ExtraLight" panose="020B0303020201020303" pitchFamily="34" charset="0"/>
            </a:endParaRPr>
          </a:p>
          <a:p>
            <a:pPr indent="-228600">
              <a:lnSpc>
                <a:spcPct val="100000"/>
              </a:lnSpc>
              <a:buSzPct val="140000"/>
              <a:defRPr/>
            </a:pPr>
            <a:r>
              <a:rPr lang="en-US" sz="1400" dirty="0">
                <a:latin typeface="CiscoSansTT ExtraLight" panose="020B0303020201020303" pitchFamily="34" charset="0"/>
                <a:cs typeface="CiscoSansTT ExtraLight" panose="020B0303020201020303" pitchFamily="34" charset="0"/>
              </a:rPr>
              <a:t>Significant phishing capability improvements via Talos, our team of global threat intelligence professionals. </a:t>
            </a:r>
          </a:p>
          <a:p>
            <a:pPr indent="-228600">
              <a:lnSpc>
                <a:spcPct val="100000"/>
              </a:lnSpc>
              <a:buSzPct val="140000"/>
              <a:defRPr/>
            </a:pPr>
            <a:r>
              <a:rPr lang="en-US" sz="1400" dirty="0">
                <a:latin typeface="CiscoSansTT ExtraLight" panose="020B0303020201020303" pitchFamily="34" charset="0"/>
                <a:cs typeface="CiscoSansTT ExtraLight" panose="020B0303020201020303" pitchFamily="34" charset="0"/>
              </a:rPr>
              <a:t>New scalable Security Management Appliance (SMA) allows for easy handling of more gateways, Cisco Domain Protection reporting integration makes for ease-of-read for DMP reporting.</a:t>
            </a:r>
          </a:p>
          <a:p>
            <a:pPr indent="-228600">
              <a:lnSpc>
                <a:spcPct val="100000"/>
              </a:lnSpc>
              <a:buSzPct val="140000"/>
              <a:defRPr/>
            </a:pPr>
            <a:r>
              <a:rPr lang="en-US" sz="1400" dirty="0">
                <a:latin typeface="CiscoSansTT ExtraLight" panose="020B0303020201020303" pitchFamily="34" charset="0"/>
                <a:cs typeface="CiscoSansTT ExtraLight" panose="020B0303020201020303" pitchFamily="34" charset="0"/>
              </a:rPr>
              <a:t>On demand mailbox remediation provides an effective method to search for and remediate malicious messages that may already have reached their endpoint.</a:t>
            </a:r>
          </a:p>
        </p:txBody>
      </p:sp>
      <p:sp>
        <p:nvSpPr>
          <p:cNvPr id="4" name="Title 3">
            <a:extLst>
              <a:ext uri="{FF2B5EF4-FFF2-40B4-BE49-F238E27FC236}">
                <a16:creationId xmlns:a16="http://schemas.microsoft.com/office/drawing/2014/main" id="{F52FDB66-DFB0-EC4C-B46E-E3E0C87B85D7}"/>
              </a:ext>
            </a:extLst>
          </p:cNvPr>
          <p:cNvSpPr>
            <a:spLocks noGrp="1"/>
          </p:cNvSpPr>
          <p:nvPr>
            <p:ph type="title"/>
          </p:nvPr>
        </p:nvSpPr>
        <p:spPr/>
        <p:txBody>
          <a:bodyPr/>
          <a:lstStyle/>
          <a:p>
            <a:r>
              <a:rPr lang="en-US" dirty="0">
                <a:sym typeface="Arial"/>
              </a:rPr>
              <a:t>AsyncOS 13.0 Refresher: </a:t>
            </a:r>
            <a:r>
              <a:rPr lang="en-US" dirty="0">
                <a:solidFill>
                  <a:schemeClr val="accent1"/>
                </a:solidFill>
                <a:sym typeface="Arial"/>
              </a:rPr>
              <a:t>Feature List</a:t>
            </a:r>
            <a:endParaRPr lang="en-US" dirty="0"/>
          </a:p>
        </p:txBody>
      </p:sp>
    </p:spTree>
    <p:extLst>
      <p:ext uri="{BB962C8B-B14F-4D97-AF65-F5344CB8AC3E}">
        <p14:creationId xmlns:p14="http://schemas.microsoft.com/office/powerpoint/2010/main" val="255302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3DFA-6471-1545-92EA-24EBB25AE753}"/>
              </a:ext>
            </a:extLst>
          </p:cNvPr>
          <p:cNvSpPr>
            <a:spLocks noGrp="1"/>
          </p:cNvSpPr>
          <p:nvPr>
            <p:ph type="title"/>
          </p:nvPr>
        </p:nvSpPr>
        <p:spPr/>
        <p:txBody>
          <a:bodyPr/>
          <a:lstStyle/>
          <a:p>
            <a:r>
              <a:rPr lang="en-US"/>
              <a:t>Attackers use </a:t>
            </a:r>
            <a:r>
              <a:rPr lang="en-US">
                <a:solidFill>
                  <a:schemeClr val="tx1"/>
                </a:solidFill>
                <a:latin typeface="CiscoSansTT" panose="020B0503020201020303" pitchFamily="34" charset="0"/>
                <a:cs typeface="CiscoSansTT" panose="020B0503020201020303" pitchFamily="34" charset="0"/>
              </a:rPr>
              <a:t>multiple ways </a:t>
            </a:r>
            <a:r>
              <a:rPr lang="en-US"/>
              <a:t>to get in</a:t>
            </a:r>
          </a:p>
        </p:txBody>
      </p:sp>
      <p:sp>
        <p:nvSpPr>
          <p:cNvPr id="5" name="TextBox 4">
            <a:extLst>
              <a:ext uri="{FF2B5EF4-FFF2-40B4-BE49-F238E27FC236}">
                <a16:creationId xmlns:a16="http://schemas.microsoft.com/office/drawing/2014/main" id="{93AF1453-4EA3-5B48-B5B3-734CAEDEEB75}"/>
              </a:ext>
            </a:extLst>
          </p:cNvPr>
          <p:cNvSpPr txBox="1"/>
          <p:nvPr/>
        </p:nvSpPr>
        <p:spPr>
          <a:xfrm>
            <a:off x="2283097" y="2421818"/>
            <a:ext cx="1494206" cy="769441"/>
          </a:xfrm>
          <a:prstGeom prst="rect">
            <a:avLst/>
          </a:prstGeom>
          <a:noFill/>
        </p:spPr>
        <p:txBody>
          <a:bodyPr wrap="square" lIns="91440" rIns="0" rtlCol="0">
            <a:spAutoFit/>
          </a:bodyPr>
          <a:lstStyle/>
          <a:p>
            <a:pPr defTabSz="457178">
              <a:defRPr/>
            </a:pPr>
            <a:r>
              <a:rPr lang="en-US" sz="1400">
                <a:solidFill>
                  <a:srgbClr val="0D274D"/>
                </a:solidFill>
                <a:latin typeface="CiscoSansTT" panose="020B0503020201020303" pitchFamily="34" charset="0"/>
                <a:cs typeface="CiscoSansTT" panose="020B0503020201020303" pitchFamily="34" charset="0"/>
              </a:rPr>
              <a:t>Ransomware</a:t>
            </a:r>
          </a:p>
          <a:p>
            <a:pPr marL="0" marR="0" lvl="0" indent="0" defTabSz="457178"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676767"/>
              </a:solidFill>
              <a:effectLst/>
              <a:uLnTx/>
              <a:uFillTx/>
              <a:latin typeface="+mn-lt"/>
              <a:ea typeface="ＭＳ Ｐゴシック" charset="0"/>
              <a:cs typeface="+mn-cs"/>
            </a:endParaRPr>
          </a:p>
          <a:p>
            <a:pPr marL="0" marR="0" lvl="0" indent="0" defTabSz="457178"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t>Predicted to hit $20 billion in 2021</a:t>
            </a:r>
            <a:r>
              <a:rPr kumimoji="0" lang="en-US" sz="1000" b="0" i="0" u="none" strike="noStrike" kern="1200" cap="none" spc="0" normalizeH="0" baseline="30000" noProof="0">
                <a:ln>
                  <a:noFill/>
                </a:ln>
                <a:solidFill>
                  <a:srgbClr val="676767"/>
                </a:solidFill>
                <a:effectLst/>
                <a:uLnTx/>
                <a:uFillTx/>
                <a:latin typeface="+mn-lt"/>
                <a:ea typeface="ＭＳ Ｐゴシック" charset="0"/>
                <a:cs typeface="+mn-cs"/>
              </a:rPr>
              <a:t>2</a:t>
            </a:r>
            <a:endParaRPr kumimoji="0" lang="en-US" sz="1000" b="0" i="0" u="none" strike="noStrike" kern="1200" cap="none" spc="0" normalizeH="0" baseline="0" noProof="0">
              <a:ln>
                <a:noFill/>
              </a:ln>
              <a:solidFill>
                <a:srgbClr val="676767"/>
              </a:solidFill>
              <a:effectLst/>
              <a:uLnTx/>
              <a:uFillTx/>
              <a:latin typeface="+mn-lt"/>
              <a:ea typeface="ＭＳ Ｐゴシック" charset="0"/>
              <a:cs typeface="+mn-cs"/>
            </a:endParaRPr>
          </a:p>
        </p:txBody>
      </p:sp>
      <p:sp>
        <p:nvSpPr>
          <p:cNvPr id="7" name="TextBox 6">
            <a:extLst>
              <a:ext uri="{FF2B5EF4-FFF2-40B4-BE49-F238E27FC236}">
                <a16:creationId xmlns:a16="http://schemas.microsoft.com/office/drawing/2014/main" id="{E74D7E34-F902-D743-B423-6D094D26A6AD}"/>
              </a:ext>
            </a:extLst>
          </p:cNvPr>
          <p:cNvSpPr txBox="1"/>
          <p:nvPr/>
        </p:nvSpPr>
        <p:spPr>
          <a:xfrm>
            <a:off x="7376388" y="2421818"/>
            <a:ext cx="1613184" cy="1075615"/>
          </a:xfrm>
          <a:prstGeom prst="rect">
            <a:avLst/>
          </a:prstGeom>
          <a:noFill/>
        </p:spPr>
        <p:txBody>
          <a:bodyPr wrap="square" lIns="91440" rIns="0" rtlCol="0">
            <a:spAutoFit/>
          </a:bodyPr>
          <a:lstStyle/>
          <a:p>
            <a:pPr defTabSz="685800" fontAlgn="auto">
              <a:spcBef>
                <a:spcPts val="0"/>
              </a:spcBef>
              <a:spcAft>
                <a:spcPts val="0"/>
              </a:spcAft>
              <a:defRPr/>
            </a:pPr>
            <a:r>
              <a:rPr lang="en-US" sz="1400">
                <a:solidFill>
                  <a:srgbClr val="0D274D"/>
                </a:solidFill>
                <a:latin typeface="CiscoSansTT" panose="020B0503020201020303" pitchFamily="34" charset="0"/>
                <a:ea typeface="CiscoSans ExtraLight" charset="0"/>
                <a:cs typeface="CiscoSansTT" panose="020B0503020201020303" pitchFamily="34" charset="0"/>
              </a:rPr>
              <a:t>Phishing</a:t>
            </a: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a:ln>
                <a:noFill/>
              </a:ln>
              <a:solidFill>
                <a:srgbClr val="676767"/>
              </a:solidFill>
              <a:effectLst/>
              <a:uLnTx/>
              <a:uFillTx/>
              <a:latin typeface="+mn-lt"/>
              <a:ea typeface="ＭＳ Ｐゴシック" charset="0"/>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a:ln>
                  <a:noFill/>
                </a:ln>
                <a:solidFill>
                  <a:srgbClr val="676767"/>
                </a:solidFill>
                <a:effectLst/>
                <a:uLnTx/>
                <a:uFillTx/>
                <a:latin typeface="+mn-lt"/>
                <a:ea typeface="ＭＳ Ｐゴシック" charset="0"/>
                <a:cs typeface="+mn-cs"/>
              </a:rPr>
              <a:t>27% of data breaches in 2019 involved the theft of credentials such as logins or encryption keys</a:t>
            </a:r>
            <a:r>
              <a:rPr kumimoji="0" lang="en-US" sz="998" b="0" i="0" u="none" strike="noStrike" kern="1200" cap="none" spc="0" normalizeH="0" baseline="30000" noProof="0">
                <a:ln>
                  <a:noFill/>
                </a:ln>
                <a:solidFill>
                  <a:srgbClr val="676767"/>
                </a:solidFill>
                <a:effectLst/>
                <a:uLnTx/>
                <a:uFillTx/>
                <a:latin typeface="+mn-lt"/>
                <a:ea typeface="ＭＳ Ｐゴシック" charset="0"/>
                <a:cs typeface="+mn-cs"/>
              </a:rPr>
              <a:t>5</a:t>
            </a:r>
            <a:r>
              <a:rPr kumimoji="0" lang="en-US" sz="998" b="0" i="0" u="none" strike="noStrike" kern="1200" cap="none" spc="0" normalizeH="0" baseline="0" noProof="0">
                <a:ln>
                  <a:noFill/>
                </a:ln>
                <a:solidFill>
                  <a:srgbClr val="676767"/>
                </a:solidFill>
                <a:effectLst/>
                <a:uLnTx/>
                <a:uFillTx/>
                <a:latin typeface="+mn-lt"/>
                <a:ea typeface="ＭＳ Ｐゴシック" charset="0"/>
                <a:cs typeface="+mn-cs"/>
              </a:rPr>
              <a:t> </a:t>
            </a:r>
          </a:p>
        </p:txBody>
      </p:sp>
      <p:sp>
        <p:nvSpPr>
          <p:cNvPr id="11" name="Rectangle 10">
            <a:extLst>
              <a:ext uri="{FF2B5EF4-FFF2-40B4-BE49-F238E27FC236}">
                <a16:creationId xmlns:a16="http://schemas.microsoft.com/office/drawing/2014/main" id="{6F84A5BD-0A41-6B4F-9A72-A2041D33389A}"/>
              </a:ext>
            </a:extLst>
          </p:cNvPr>
          <p:cNvSpPr/>
          <p:nvPr/>
        </p:nvSpPr>
        <p:spPr>
          <a:xfrm>
            <a:off x="4520799" y="4315360"/>
            <a:ext cx="4116806" cy="67537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1. </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hlinkClick r:id="rId3"/>
              </a:rPr>
              <a:t>Business email Compromise The $26 Billion Scam</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 Public Service announcement, FBI, September 10, 2019  </a:t>
            </a:r>
          </a:p>
          <a:p>
            <a:pPr marL="0" marR="0" lvl="0" indent="0" algn="l" defTabSz="610714" rtl="0" eaLnBrk="1" fontAlgn="base" latinLnBrk="0" hangingPunct="1">
              <a:lnSpc>
                <a:spcPct val="150000"/>
              </a:lnSpc>
              <a:spcBef>
                <a:spcPct val="0"/>
              </a:spcBef>
              <a:spcAft>
                <a:spcPct val="0"/>
              </a:spcAft>
              <a:buClrTx/>
              <a:buSzTx/>
              <a:buFontTx/>
              <a:buNone/>
              <a:tabLst/>
              <a:defRPr/>
            </a:pP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2. </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CiscoSans" charset="0"/>
                <a:cs typeface="Arial" panose="020B0604020202020204" pitchFamily="34" charset="0"/>
                <a:hlinkClick r:id="rId4"/>
              </a:rPr>
              <a:t>2019 Cybersecurity Almanac</a:t>
            </a:r>
            <a:endPar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cs typeface="Arial" panose="020B0604020202020204" pitchFamily="34" charset="0"/>
            </a:endParaRPr>
          </a:p>
          <a:p>
            <a:pPr marL="0" marR="0" lvl="0" indent="0" algn="l" defTabSz="610714" rtl="0" eaLnBrk="1" fontAlgn="base" latinLnBrk="0" hangingPunct="1">
              <a:lnSpc>
                <a:spcPct val="150000"/>
              </a:lnSpc>
              <a:spcBef>
                <a:spcPct val="0"/>
              </a:spcBef>
              <a:spcAft>
                <a:spcPct val="0"/>
              </a:spcAft>
              <a:buClrTx/>
              <a:buSzTx/>
              <a:buFontTx/>
              <a:buNone/>
              <a:tabLst/>
              <a:defRPr/>
            </a:pP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3. </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cs typeface="Arial" panose="020B0604020202020204" pitchFamily="34" charset="0"/>
                <a:hlinkClick r:id="rId5"/>
              </a:rPr>
              <a:t>Cisco </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CiscoSans" charset="0"/>
                <a:cs typeface="Arial" panose="020B0604020202020204" pitchFamily="34" charset="0"/>
                <a:hlinkClick r:id="rId5"/>
              </a:rPr>
              <a:t>2018 Annual Cybersecurity Report</a:t>
            </a:r>
            <a:endPar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4. </a:t>
            </a: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hlinkClick r:id="rId6"/>
              </a:rPr>
              <a:t>2019 SonicWall Cyber Threat Report</a:t>
            </a:r>
            <a:endPar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610714" rtl="0" eaLnBrk="1" fontAlgn="base" latinLnBrk="0" hangingPunct="1">
              <a:lnSpc>
                <a:spcPct val="150000"/>
              </a:lnSpc>
              <a:spcBef>
                <a:spcPct val="0"/>
              </a:spcBef>
              <a:spcAft>
                <a:spcPct val="0"/>
              </a:spcAft>
              <a:buClrTx/>
              <a:buSzTx/>
              <a:buFontTx/>
              <a:buNone/>
              <a:tabLst/>
              <a:defRPr/>
            </a:pPr>
            <a:r>
              <a:rPr kumimoji="0" lang="en-US" sz="600" b="0" i="0" u="none" strike="noStrike" kern="1200" cap="none" spc="0" normalizeH="0" baseline="0" noProof="0">
                <a:ln>
                  <a:noFill/>
                </a:ln>
                <a:solidFill>
                  <a:schemeClr val="bg1">
                    <a:lumMod val="75000"/>
                  </a:schemeClr>
                </a:solidFill>
                <a:effectLst/>
                <a:uLnTx/>
                <a:uFillTx/>
                <a:latin typeface="Arial" panose="020B0604020202020204" pitchFamily="34" charset="0"/>
                <a:ea typeface="ＭＳ Ｐゴシック" charset="0"/>
                <a:cs typeface="Arial" panose="020B0604020202020204" pitchFamily="34" charset="0"/>
              </a:rPr>
              <a:t>5. “Forrester ® Best Practices for Phishing Prevention, September 30, 2019</a:t>
            </a:r>
          </a:p>
        </p:txBody>
      </p:sp>
      <p:sp>
        <p:nvSpPr>
          <p:cNvPr id="12" name="TextBox 11">
            <a:extLst>
              <a:ext uri="{FF2B5EF4-FFF2-40B4-BE49-F238E27FC236}">
                <a16:creationId xmlns:a16="http://schemas.microsoft.com/office/drawing/2014/main" id="{A0F01C47-4FD0-AE4E-9EFD-1D4A88E13143}"/>
              </a:ext>
            </a:extLst>
          </p:cNvPr>
          <p:cNvSpPr txBox="1"/>
          <p:nvPr/>
        </p:nvSpPr>
        <p:spPr>
          <a:xfrm>
            <a:off x="300971" y="2421818"/>
            <a:ext cx="1774224" cy="1291059"/>
          </a:xfrm>
          <a:prstGeom prst="rect">
            <a:avLst/>
          </a:prstGeom>
          <a:noFill/>
        </p:spPr>
        <p:txBody>
          <a:bodyPr wrap="square" lIns="91440" rIns="0" rtlCol="0">
            <a:spAutoFit/>
          </a:bodyPr>
          <a:lstStyle/>
          <a:p>
            <a:pPr defTabSz="685800" fontAlgn="auto">
              <a:spcBef>
                <a:spcPts val="0"/>
              </a:spcBef>
              <a:spcAft>
                <a:spcPts val="0"/>
              </a:spcAft>
              <a:defRPr/>
            </a:pPr>
            <a:r>
              <a:rPr lang="en-US" sz="1400">
                <a:solidFill>
                  <a:srgbClr val="0D274D"/>
                </a:solidFill>
                <a:latin typeface="CiscoSansTT" panose="020B0503020201020303" pitchFamily="34" charset="0"/>
                <a:cs typeface="CiscoSansTT" panose="020B0503020201020303" pitchFamily="34" charset="0"/>
              </a:rPr>
              <a:t>Business Email Compromise (BEC)</a:t>
            </a: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sz="998" b="0" i="0" u="none" strike="noStrike" kern="1200" cap="none" spc="0" normalizeH="0" baseline="0" noProof="0">
              <a:ln>
                <a:noFill/>
              </a:ln>
              <a:solidFill>
                <a:srgbClr val="676767"/>
              </a:solidFill>
              <a:effectLst/>
              <a:uLnTx/>
              <a:uFillTx/>
              <a:latin typeface="+mn-lt"/>
              <a:ea typeface="ＭＳ Ｐゴシック" charset="0"/>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998" b="0" i="0" u="none" strike="noStrike" kern="1200" cap="none" spc="0" normalizeH="0" baseline="0" noProof="0">
                <a:ln>
                  <a:noFill/>
                </a:ln>
                <a:solidFill>
                  <a:srgbClr val="676767"/>
                </a:solidFill>
                <a:effectLst/>
                <a:uLnTx/>
                <a:uFillTx/>
                <a:latin typeface="+mn-lt"/>
                <a:ea typeface="ＭＳ Ｐゴシック" charset="0"/>
                <a:cs typeface="+mn-cs"/>
              </a:rPr>
              <a:t>Estimated exposed losses due to BEC between 2016 and 2019 totaled $26 billion.</a:t>
            </a:r>
            <a:r>
              <a:rPr kumimoji="0" lang="en-US" sz="998" b="0" i="0" u="none" strike="noStrike" kern="1200" cap="none" spc="0" normalizeH="0" baseline="30000" noProof="0">
                <a:ln>
                  <a:noFill/>
                </a:ln>
                <a:solidFill>
                  <a:srgbClr val="676767"/>
                </a:solidFill>
                <a:effectLst/>
                <a:uLnTx/>
                <a:uFillTx/>
                <a:latin typeface="+mn-lt"/>
                <a:ea typeface="ＭＳ Ｐゴシック" charset="0"/>
                <a:cs typeface="+mn-cs"/>
              </a:rPr>
              <a:t>1</a:t>
            </a:r>
            <a:r>
              <a:rPr kumimoji="0" lang="en-US" sz="998" b="0" i="0" u="none" strike="noStrike" kern="1200" cap="none" spc="0" normalizeH="0" baseline="0" noProof="0">
                <a:ln>
                  <a:noFill/>
                </a:ln>
                <a:solidFill>
                  <a:srgbClr val="676767"/>
                </a:solidFill>
                <a:effectLst/>
                <a:uLnTx/>
                <a:uFillTx/>
                <a:latin typeface="+mn-lt"/>
                <a:ea typeface="ＭＳ Ｐゴシック" charset="0"/>
                <a:cs typeface="+mn-cs"/>
              </a:rPr>
              <a:t> </a:t>
            </a:r>
          </a:p>
        </p:txBody>
      </p:sp>
      <p:pic>
        <p:nvPicPr>
          <p:cNvPr id="13" name="Picture 12">
            <a:extLst>
              <a:ext uri="{FF2B5EF4-FFF2-40B4-BE49-F238E27FC236}">
                <a16:creationId xmlns:a16="http://schemas.microsoft.com/office/drawing/2014/main" id="{FBCC2458-2E3A-6D4C-B115-7F3FA8BB50F6}"/>
              </a:ext>
            </a:extLst>
          </p:cNvPr>
          <p:cNvPicPr>
            <a:picLocks noChangeAspect="1"/>
          </p:cNvPicPr>
          <p:nvPr/>
        </p:nvPicPr>
        <p:blipFill>
          <a:blip r:embed="rId7"/>
          <a:stretch>
            <a:fillRect/>
          </a:stretch>
        </p:blipFill>
        <p:spPr>
          <a:xfrm>
            <a:off x="4084718" y="1673787"/>
            <a:ext cx="744198" cy="705030"/>
          </a:xfrm>
          <a:prstGeom prst="rect">
            <a:avLst/>
          </a:prstGeom>
        </p:spPr>
      </p:pic>
      <p:sp>
        <p:nvSpPr>
          <p:cNvPr id="15" name="TextBox 14">
            <a:extLst>
              <a:ext uri="{FF2B5EF4-FFF2-40B4-BE49-F238E27FC236}">
                <a16:creationId xmlns:a16="http://schemas.microsoft.com/office/drawing/2014/main" id="{68169F7E-7C59-AA48-8152-D80A58B2E48B}"/>
              </a:ext>
            </a:extLst>
          </p:cNvPr>
          <p:cNvSpPr txBox="1"/>
          <p:nvPr/>
        </p:nvSpPr>
        <p:spPr>
          <a:xfrm>
            <a:off x="3973264" y="2421818"/>
            <a:ext cx="1655377" cy="1138773"/>
          </a:xfrm>
          <a:prstGeom prst="rect">
            <a:avLst/>
          </a:prstGeom>
          <a:noFill/>
        </p:spPr>
        <p:txBody>
          <a:bodyPr wrap="square" lIns="91440" rIns="0" rtlCol="0">
            <a:spAutoFit/>
          </a:bodyPr>
          <a:lstStyle/>
          <a:p>
            <a:pPr lvl="0" defTabSz="457178">
              <a:defRPr/>
            </a:pPr>
            <a:r>
              <a:rPr lang="en-US" sz="1400">
                <a:solidFill>
                  <a:srgbClr val="0D274D"/>
                </a:solidFill>
                <a:latin typeface="CiscoSansTT" panose="020B0503020201020303" pitchFamily="34" charset="0"/>
                <a:cs typeface="CiscoSansTT" panose="020B0503020201020303" pitchFamily="34" charset="0"/>
              </a:rPr>
              <a:t>Domain </a:t>
            </a:r>
          </a:p>
          <a:p>
            <a:pPr lvl="0" defTabSz="457178">
              <a:defRPr/>
            </a:pPr>
            <a:r>
              <a:rPr lang="en-US" sz="1400">
                <a:solidFill>
                  <a:srgbClr val="0D274D"/>
                </a:solidFill>
                <a:latin typeface="CiscoSansTT" panose="020B0503020201020303" pitchFamily="34" charset="0"/>
                <a:cs typeface="CiscoSansTT" panose="020B0503020201020303" pitchFamily="34" charset="0"/>
              </a:rPr>
              <a:t>Compromise</a:t>
            </a:r>
          </a:p>
          <a:p>
            <a:pPr marL="0" marR="0" lvl="0" indent="0" defTabSz="457178"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676767"/>
              </a:solidFill>
              <a:effectLst/>
              <a:uLnTx/>
              <a:uFillTx/>
              <a:latin typeface="+mn-lt"/>
              <a:ea typeface="ＭＳ Ｐゴシック" charset="0"/>
              <a:cs typeface="+mn-cs"/>
            </a:endParaRPr>
          </a:p>
          <a:p>
            <a:pPr marL="0" marR="0" lvl="0" indent="0" defTabSz="457178"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t>54% of legitimate </a:t>
            </a:r>
            <a:b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br>
            <a: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t>domains used in </a:t>
            </a:r>
            <a:b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br>
            <a:r>
              <a:rPr kumimoji="0" lang="en-US" sz="1000" b="0" i="0" u="none" strike="noStrike" kern="1200" cap="none" spc="0" normalizeH="0" baseline="0" noProof="0">
                <a:ln>
                  <a:noFill/>
                </a:ln>
                <a:solidFill>
                  <a:srgbClr val="676767"/>
                </a:solidFill>
                <a:effectLst/>
                <a:uLnTx/>
                <a:uFillTx/>
                <a:latin typeface="+mn-lt"/>
                <a:ea typeface="ＭＳ Ｐゴシック" charset="0"/>
                <a:cs typeface="+mn-cs"/>
              </a:rPr>
              <a:t>phishing campaigns</a:t>
            </a:r>
            <a:r>
              <a:rPr kumimoji="0" lang="en-US" sz="1000" b="0" i="0" u="none" strike="noStrike" kern="1200" cap="none" spc="0" normalizeH="0" baseline="30000" noProof="0">
                <a:ln>
                  <a:noFill/>
                </a:ln>
                <a:solidFill>
                  <a:srgbClr val="676767"/>
                </a:solidFill>
                <a:effectLst/>
                <a:uLnTx/>
                <a:uFillTx/>
                <a:latin typeface="+mn-lt"/>
                <a:ea typeface="ＭＳ Ｐゴシック" charset="0"/>
                <a:cs typeface="+mn-cs"/>
              </a:rPr>
              <a:t>3</a:t>
            </a:r>
          </a:p>
        </p:txBody>
      </p:sp>
      <p:sp>
        <p:nvSpPr>
          <p:cNvPr id="18" name="TextBox 17">
            <a:extLst>
              <a:ext uri="{FF2B5EF4-FFF2-40B4-BE49-F238E27FC236}">
                <a16:creationId xmlns:a16="http://schemas.microsoft.com/office/drawing/2014/main" id="{1961C1D0-EFC4-CA4F-AF5A-AC61DD87321F}"/>
              </a:ext>
            </a:extLst>
          </p:cNvPr>
          <p:cNvSpPr txBox="1"/>
          <p:nvPr/>
        </p:nvSpPr>
        <p:spPr>
          <a:xfrm>
            <a:off x="5722986" y="2421818"/>
            <a:ext cx="1448921" cy="768800"/>
          </a:xfrm>
          <a:prstGeom prst="rect">
            <a:avLst/>
          </a:prstGeom>
          <a:noFill/>
        </p:spPr>
        <p:txBody>
          <a:bodyPr wrap="square" lIns="91440" rIns="0" rtlCol="0">
            <a:spAutoFit/>
          </a:bodyPr>
          <a:lstStyle/>
          <a:p>
            <a:pPr defTabSz="685800" fontAlgn="auto">
              <a:spcBef>
                <a:spcPts val="0"/>
              </a:spcBef>
              <a:spcAft>
                <a:spcPts val="0"/>
              </a:spcAft>
              <a:defRPr/>
            </a:pPr>
            <a:r>
              <a:rPr lang="en-US" sz="1400" dirty="0">
                <a:solidFill>
                  <a:srgbClr val="0D274D"/>
                </a:solidFill>
                <a:latin typeface="CiscoSansTT" panose="020B0503020201020303" pitchFamily="34" charset="0"/>
                <a:cs typeface="CiscoSansTT" panose="020B0503020201020303" pitchFamily="34" charset="0"/>
              </a:rPr>
              <a:t>Malware</a:t>
            </a:r>
          </a:p>
          <a:p>
            <a:pPr lvl="0" defTabSz="685800" fontAlgn="auto">
              <a:spcBef>
                <a:spcPts val="0"/>
              </a:spcBef>
              <a:spcAft>
                <a:spcPts val="0"/>
              </a:spcAft>
              <a:defRPr/>
            </a:pPr>
            <a:endParaRPr kumimoji="0" lang="en-US" sz="998" b="0" i="0" u="none" strike="noStrike" kern="1200" cap="none" spc="0" normalizeH="0" baseline="0" noProof="0" dirty="0">
              <a:ln>
                <a:noFill/>
              </a:ln>
              <a:solidFill>
                <a:srgbClr val="676767"/>
              </a:solidFill>
              <a:effectLst/>
              <a:uLnTx/>
              <a:uFillTx/>
              <a:latin typeface="+mn-lt"/>
              <a:ea typeface="ＭＳ Ｐゴシック" charset="0"/>
              <a:cs typeface="+mn-cs"/>
            </a:endParaRPr>
          </a:p>
          <a:p>
            <a:pPr lvl="0" defTabSz="685800" fontAlgn="auto">
              <a:spcBef>
                <a:spcPts val="0"/>
              </a:spcBef>
              <a:spcAft>
                <a:spcPts val="0"/>
              </a:spcAft>
              <a:defRPr/>
            </a:pPr>
            <a:r>
              <a:rPr kumimoji="0" lang="en-US" sz="998" b="0" i="0" u="none" strike="noStrike" kern="1200" cap="none" spc="0" normalizeH="0" baseline="0" noProof="0" dirty="0">
                <a:ln>
                  <a:noFill/>
                </a:ln>
                <a:solidFill>
                  <a:srgbClr val="676767"/>
                </a:solidFill>
                <a:effectLst/>
                <a:uLnTx/>
                <a:uFillTx/>
                <a:latin typeface="+mn-lt"/>
                <a:ea typeface="ＭＳ Ｐゴシック" charset="0"/>
                <a:cs typeface="+mn-cs"/>
              </a:rPr>
              <a:t>10.52 billion malware attacks in 2018</a:t>
            </a:r>
            <a:r>
              <a:rPr lang="en-US" sz="1000" baseline="30000" dirty="0">
                <a:solidFill>
                  <a:srgbClr val="676767"/>
                </a:solidFill>
                <a:latin typeface="+mn-lt"/>
              </a:rPr>
              <a:t>4</a:t>
            </a:r>
            <a:endParaRPr kumimoji="0" lang="en-US" sz="998" b="0" i="0" u="none" strike="noStrike" kern="1200" cap="none" spc="0" normalizeH="0" baseline="0" noProof="0" dirty="0">
              <a:ln>
                <a:noFill/>
              </a:ln>
              <a:solidFill>
                <a:srgbClr val="676767"/>
              </a:solidFill>
              <a:effectLst/>
              <a:uLnTx/>
              <a:uFillTx/>
              <a:latin typeface="+mn-lt"/>
              <a:ea typeface="ＭＳ Ｐゴシック" charset="0"/>
              <a:cs typeface="+mn-cs"/>
            </a:endParaRPr>
          </a:p>
        </p:txBody>
      </p:sp>
      <p:grpSp>
        <p:nvGrpSpPr>
          <p:cNvPr id="23" name="Group 22">
            <a:extLst>
              <a:ext uri="{FF2B5EF4-FFF2-40B4-BE49-F238E27FC236}">
                <a16:creationId xmlns:a16="http://schemas.microsoft.com/office/drawing/2014/main" id="{D985265E-5E25-404F-9B67-9920DC07A500}"/>
              </a:ext>
            </a:extLst>
          </p:cNvPr>
          <p:cNvGrpSpPr/>
          <p:nvPr/>
        </p:nvGrpSpPr>
        <p:grpSpPr>
          <a:xfrm>
            <a:off x="2166635" y="2409302"/>
            <a:ext cx="5109210" cy="1069003"/>
            <a:chOff x="2076985" y="1436593"/>
            <a:chExt cx="5109210" cy="2561788"/>
          </a:xfrm>
        </p:grpSpPr>
        <p:cxnSp>
          <p:nvCxnSpPr>
            <p:cNvPr id="19" name="Straight Connector 18">
              <a:extLst>
                <a:ext uri="{FF2B5EF4-FFF2-40B4-BE49-F238E27FC236}">
                  <a16:creationId xmlns:a16="http://schemas.microsoft.com/office/drawing/2014/main" id="{0EF2A4C6-F90C-374A-98B6-F7A51A9622C3}"/>
                </a:ext>
              </a:extLst>
            </p:cNvPr>
            <p:cNvCxnSpPr/>
            <p:nvPr/>
          </p:nvCxnSpPr>
          <p:spPr>
            <a:xfrm>
              <a:off x="2076985" y="1436593"/>
              <a:ext cx="0" cy="2561788"/>
            </a:xfrm>
            <a:prstGeom prst="line">
              <a:avLst/>
            </a:prstGeom>
            <a:ln w="190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70267C-A803-AE45-B52D-760425E0B873}"/>
                </a:ext>
              </a:extLst>
            </p:cNvPr>
            <p:cNvCxnSpPr/>
            <p:nvPr/>
          </p:nvCxnSpPr>
          <p:spPr>
            <a:xfrm>
              <a:off x="3780055" y="1436593"/>
              <a:ext cx="0" cy="2561788"/>
            </a:xfrm>
            <a:prstGeom prst="line">
              <a:avLst/>
            </a:prstGeom>
            <a:ln w="190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4C4590-138B-C74B-8846-27FEE6C8D4D6}"/>
                </a:ext>
              </a:extLst>
            </p:cNvPr>
            <p:cNvCxnSpPr/>
            <p:nvPr/>
          </p:nvCxnSpPr>
          <p:spPr>
            <a:xfrm>
              <a:off x="5483125" y="1436593"/>
              <a:ext cx="0" cy="2561788"/>
            </a:xfrm>
            <a:prstGeom prst="line">
              <a:avLst/>
            </a:prstGeom>
            <a:ln w="190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3948A3-5524-474E-BD44-9426AD2C6A92}"/>
                </a:ext>
              </a:extLst>
            </p:cNvPr>
            <p:cNvCxnSpPr/>
            <p:nvPr/>
          </p:nvCxnSpPr>
          <p:spPr>
            <a:xfrm>
              <a:off x="7186195" y="1436593"/>
              <a:ext cx="0" cy="2561788"/>
            </a:xfrm>
            <a:prstGeom prst="line">
              <a:avLst/>
            </a:prstGeom>
            <a:ln w="190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Picture 44">
            <a:extLst>
              <a:ext uri="{FF2B5EF4-FFF2-40B4-BE49-F238E27FC236}">
                <a16:creationId xmlns:a16="http://schemas.microsoft.com/office/drawing/2014/main" id="{C365770B-BA65-CA4B-9EF7-1743C9ECB8D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84986" y="1657276"/>
            <a:ext cx="791677" cy="801210"/>
          </a:xfrm>
          <a:prstGeom prst="rect">
            <a:avLst/>
          </a:prstGeom>
        </p:spPr>
      </p:pic>
      <p:pic>
        <p:nvPicPr>
          <p:cNvPr id="26" name="Picture 50">
            <a:extLst>
              <a:ext uri="{FF2B5EF4-FFF2-40B4-BE49-F238E27FC236}">
                <a16:creationId xmlns:a16="http://schemas.microsoft.com/office/drawing/2014/main" id="{83A40376-4805-2145-8507-6335054D6E1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488057" y="1619857"/>
            <a:ext cx="959210" cy="828782"/>
          </a:xfrm>
          <a:prstGeom prst="rect">
            <a:avLst/>
          </a:prstGeom>
        </p:spPr>
      </p:pic>
      <p:pic>
        <p:nvPicPr>
          <p:cNvPr id="28" name="Picture 27">
            <a:extLst>
              <a:ext uri="{FF2B5EF4-FFF2-40B4-BE49-F238E27FC236}">
                <a16:creationId xmlns:a16="http://schemas.microsoft.com/office/drawing/2014/main" id="{587EFF8B-C16D-2144-96AA-0DDD3F3B039E}"/>
              </a:ext>
            </a:extLst>
          </p:cNvPr>
          <p:cNvPicPr>
            <a:picLocks noChangeAspect="1"/>
          </p:cNvPicPr>
          <p:nvPr/>
        </p:nvPicPr>
        <p:blipFill>
          <a:blip r:embed="rId10"/>
          <a:stretch>
            <a:fillRect/>
          </a:stretch>
        </p:blipFill>
        <p:spPr>
          <a:xfrm>
            <a:off x="2449485" y="1727778"/>
            <a:ext cx="724195" cy="592523"/>
          </a:xfrm>
          <a:prstGeom prst="rect">
            <a:avLst/>
          </a:prstGeom>
        </p:spPr>
      </p:pic>
      <p:pic>
        <p:nvPicPr>
          <p:cNvPr id="29" name="Picture 28">
            <a:extLst>
              <a:ext uri="{FF2B5EF4-FFF2-40B4-BE49-F238E27FC236}">
                <a16:creationId xmlns:a16="http://schemas.microsoft.com/office/drawing/2014/main" id="{82601C5C-B038-224D-B040-A8708F7D6774}"/>
              </a:ext>
            </a:extLst>
          </p:cNvPr>
          <p:cNvPicPr>
            <a:picLocks noChangeAspect="1"/>
          </p:cNvPicPr>
          <p:nvPr/>
        </p:nvPicPr>
        <p:blipFill>
          <a:blip r:embed="rId11"/>
          <a:stretch>
            <a:fillRect/>
          </a:stretch>
        </p:blipFill>
        <p:spPr>
          <a:xfrm>
            <a:off x="337933" y="1663776"/>
            <a:ext cx="907333" cy="720528"/>
          </a:xfrm>
          <a:prstGeom prst="rect">
            <a:avLst/>
          </a:prstGeom>
        </p:spPr>
      </p:pic>
    </p:spTree>
    <p:extLst>
      <p:ext uri="{BB962C8B-B14F-4D97-AF65-F5344CB8AC3E}">
        <p14:creationId xmlns:p14="http://schemas.microsoft.com/office/powerpoint/2010/main" val="282069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45BDF-16B3-F94F-8FD7-C1FBCB58EDDC}"/>
              </a:ext>
            </a:extLst>
          </p:cNvPr>
          <p:cNvSpPr>
            <a:spLocks noGrp="1"/>
          </p:cNvSpPr>
          <p:nvPr>
            <p:ph type="body" sz="quarter" idx="10"/>
          </p:nvPr>
        </p:nvSpPr>
        <p:spPr/>
        <p:txBody>
          <a:bodyPr/>
          <a:lstStyle/>
          <a:p>
            <a:r>
              <a:rPr lang="en-US" sz="1400">
                <a:latin typeface="CiscoSansTT ExtraLight" panose="020B0303020201020303" pitchFamily="34" charset="0"/>
                <a:cs typeface="CiscoSansTT ExtraLight" panose="020B0303020201020303" pitchFamily="34" charset="0"/>
              </a:rPr>
              <a:t>Cisco Secure Email, </a:t>
            </a:r>
            <a:r>
              <a:rPr lang="en-US" sz="1400">
                <a:latin typeface="CiscoSansTT" panose="020B0503020201020303" pitchFamily="34" charset="0"/>
                <a:cs typeface="CiscoSansTT" panose="020B0503020201020303" pitchFamily="34" charset="0"/>
              </a:rPr>
              <a:t>a proven industry leader</a:t>
            </a:r>
            <a:r>
              <a:rPr lang="en-US" sz="1400">
                <a:latin typeface="CiscoSansTT ExtraLight" panose="020B0303020201020303" pitchFamily="34" charset="0"/>
                <a:cs typeface="CiscoSansTT ExtraLight" panose="020B0303020201020303" pitchFamily="34" charset="0"/>
              </a:rPr>
              <a:t>, keeps on premise or cloud-based email safe and productive by stopping phishing, spoofing, business email compromise and other cyber threats. </a:t>
            </a:r>
            <a:r>
              <a:rPr lang="en-US" sz="1400">
                <a:latin typeface="CiscoSansTT" panose="020B0503020201020303" pitchFamily="34" charset="0"/>
                <a:cs typeface="CiscoSansTT" panose="020B0503020201020303" pitchFamily="34" charset="0"/>
              </a:rPr>
              <a:t>Comprehensive threat detectio</a:t>
            </a:r>
            <a:r>
              <a:rPr lang="en-US" sz="1400">
                <a:latin typeface="CiscoSansTT ExtraLight" panose="020B0303020201020303" pitchFamily="34" charset="0"/>
                <a:cs typeface="CiscoSansTT ExtraLight" panose="020B0303020201020303" pitchFamily="34" charset="0"/>
              </a:rPr>
              <a:t>n ensures the security of inbound and outbound messages.</a:t>
            </a:r>
          </a:p>
        </p:txBody>
      </p:sp>
      <p:sp>
        <p:nvSpPr>
          <p:cNvPr id="2" name="Title 1">
            <a:extLst>
              <a:ext uri="{FF2B5EF4-FFF2-40B4-BE49-F238E27FC236}">
                <a16:creationId xmlns:a16="http://schemas.microsoft.com/office/drawing/2014/main" id="{C1559462-86B9-8148-AE76-04E5CFEAF450}"/>
              </a:ext>
            </a:extLst>
          </p:cNvPr>
          <p:cNvSpPr>
            <a:spLocks noGrp="1"/>
          </p:cNvSpPr>
          <p:nvPr>
            <p:ph type="title"/>
          </p:nvPr>
        </p:nvSpPr>
        <p:spPr/>
        <p:txBody>
          <a:bodyPr/>
          <a:lstStyle/>
          <a:p>
            <a:r>
              <a:rPr lang="en-US"/>
              <a:t>Cisco Secure Email: a layered approach</a:t>
            </a:r>
          </a:p>
        </p:txBody>
      </p:sp>
      <p:sp>
        <p:nvSpPr>
          <p:cNvPr id="8" name="TextBox 7">
            <a:extLst>
              <a:ext uri="{FF2B5EF4-FFF2-40B4-BE49-F238E27FC236}">
                <a16:creationId xmlns:a16="http://schemas.microsoft.com/office/drawing/2014/main" id="{2834BEDA-6351-524D-BBFA-37E032E9DEEB}"/>
              </a:ext>
            </a:extLst>
          </p:cNvPr>
          <p:cNvSpPr txBox="1"/>
          <p:nvPr/>
        </p:nvSpPr>
        <p:spPr>
          <a:xfrm>
            <a:off x="445289" y="2149353"/>
            <a:ext cx="3028730" cy="523220"/>
          </a:xfrm>
          <a:prstGeom prst="rect">
            <a:avLst/>
          </a:prstGeom>
          <a:noFill/>
        </p:spPr>
        <p:txBody>
          <a:bodyPr wrap="square" rtlCol="0">
            <a:spAutoFit/>
          </a:bodyPr>
          <a:lstStyle/>
          <a:p>
            <a:pPr lvl="0" defTabSz="685891" fontAlgn="auto">
              <a:spcBef>
                <a:spcPts val="0"/>
              </a:spcBef>
              <a:spcAft>
                <a:spcPts val="0"/>
              </a:spcAft>
              <a:defRPr/>
            </a:pPr>
            <a:r>
              <a:rPr lang="en-US" sz="1400">
                <a:latin typeface="+mn-lt"/>
                <a:cs typeface="CiscoSansTT Thin" panose="020B0203020201020303" pitchFamily="34" charset="0"/>
              </a:rPr>
              <a:t>Duo multi-factor authentication </a:t>
            </a:r>
            <a:br>
              <a:rPr lang="en-US" sz="1400">
                <a:latin typeface="+mn-lt"/>
                <a:cs typeface="CiscoSansTT Thin" panose="020B0203020201020303" pitchFamily="34" charset="0"/>
              </a:rPr>
            </a:br>
            <a:r>
              <a:rPr lang="en-US" sz="1400">
                <a:solidFill>
                  <a:schemeClr val="accent1"/>
                </a:solidFill>
                <a:latin typeface="CiscoSansTT" panose="020B0503020201020303" pitchFamily="34" charset="0"/>
                <a:cs typeface="CiscoSansTT" panose="020B0503020201020303" pitchFamily="34" charset="0"/>
              </a:rPr>
              <a:t>Protect credentials</a:t>
            </a:r>
          </a:p>
        </p:txBody>
      </p:sp>
      <p:sp>
        <p:nvSpPr>
          <p:cNvPr id="9" name="TextBox 8">
            <a:extLst>
              <a:ext uri="{FF2B5EF4-FFF2-40B4-BE49-F238E27FC236}">
                <a16:creationId xmlns:a16="http://schemas.microsoft.com/office/drawing/2014/main" id="{78751A64-D3E2-8543-A5A2-EF57303908DA}"/>
              </a:ext>
            </a:extLst>
          </p:cNvPr>
          <p:cNvSpPr txBox="1"/>
          <p:nvPr/>
        </p:nvSpPr>
        <p:spPr>
          <a:xfrm>
            <a:off x="445288" y="2808302"/>
            <a:ext cx="2515775" cy="523220"/>
          </a:xfrm>
          <a:prstGeom prst="rect">
            <a:avLst/>
          </a:prstGeom>
          <a:noFill/>
        </p:spPr>
        <p:txBody>
          <a:bodyPr wrap="square" rtlCol="0">
            <a:spAutoFit/>
          </a:bodyPr>
          <a:lstStyle/>
          <a:p>
            <a:pPr lvl="0" defTabSz="685891" fontAlgn="auto">
              <a:spcBef>
                <a:spcPts val="0"/>
              </a:spcBef>
              <a:spcAft>
                <a:spcPts val="0"/>
              </a:spcAft>
              <a:defRPr/>
            </a:pPr>
            <a:r>
              <a:rPr lang="en-US" sz="1400" dirty="0">
                <a:latin typeface="+mn-lt"/>
                <a:cs typeface="CiscoSansTT Thin" panose="020B0203020201020303" pitchFamily="34" charset="0"/>
              </a:rPr>
              <a:t>Domain Protection </a:t>
            </a:r>
            <a:br>
              <a:rPr lang="en-US" sz="1400" dirty="0">
                <a:latin typeface="+mn-lt"/>
                <a:cs typeface="CiscoSansTT Thin" panose="020B0203020201020303" pitchFamily="34" charset="0"/>
              </a:rPr>
            </a:br>
            <a:r>
              <a:rPr lang="en-US" sz="1400" dirty="0">
                <a:solidFill>
                  <a:schemeClr val="accent1"/>
                </a:solidFill>
                <a:latin typeface="CiscoSansTT" panose="020B0503020201020303" pitchFamily="34" charset="0"/>
                <a:cs typeface="CiscoSansTT" panose="020B0503020201020303" pitchFamily="34" charset="0"/>
              </a:rPr>
              <a:t>Protect your brand</a:t>
            </a:r>
          </a:p>
        </p:txBody>
      </p:sp>
      <p:sp>
        <p:nvSpPr>
          <p:cNvPr id="10" name="TextBox 9">
            <a:extLst>
              <a:ext uri="{FF2B5EF4-FFF2-40B4-BE49-F238E27FC236}">
                <a16:creationId xmlns:a16="http://schemas.microsoft.com/office/drawing/2014/main" id="{42507702-5BF0-1048-B2EA-474002F3C1BC}"/>
              </a:ext>
            </a:extLst>
          </p:cNvPr>
          <p:cNvSpPr txBox="1"/>
          <p:nvPr/>
        </p:nvSpPr>
        <p:spPr>
          <a:xfrm>
            <a:off x="6342689" y="2053193"/>
            <a:ext cx="2356022" cy="523220"/>
          </a:xfrm>
          <a:prstGeom prst="rect">
            <a:avLst/>
          </a:prstGeom>
          <a:noFill/>
        </p:spPr>
        <p:txBody>
          <a:bodyPr wrap="square" rtlCol="0">
            <a:spAutoFit/>
          </a:bodyPr>
          <a:lstStyle/>
          <a:p>
            <a:pPr lvl="0" defTabSz="685891" fontAlgn="auto">
              <a:spcBef>
                <a:spcPts val="0"/>
              </a:spcBef>
              <a:spcAft>
                <a:spcPts val="0"/>
              </a:spcAft>
              <a:defRPr/>
            </a:pPr>
            <a:r>
              <a:rPr lang="en-US" sz="1400" dirty="0">
                <a:latin typeface="+mn-lt"/>
                <a:cs typeface="CiscoSansTT Thin" panose="020B0203020201020303" pitchFamily="34" charset="0"/>
              </a:rPr>
              <a:t>Talos </a:t>
            </a:r>
            <a:r>
              <a:rPr lang="en-US" sz="1400" dirty="0">
                <a:solidFill>
                  <a:schemeClr val="accent1"/>
                </a:solidFill>
                <a:latin typeface="CiscoSansTT" panose="020B0503020201020303" pitchFamily="34" charset="0"/>
                <a:cs typeface="CiscoSansTT" panose="020B0503020201020303" pitchFamily="34" charset="0"/>
              </a:rPr>
              <a:t>real-time intelligence</a:t>
            </a:r>
          </a:p>
        </p:txBody>
      </p:sp>
      <p:sp>
        <p:nvSpPr>
          <p:cNvPr id="20" name="TextBox 19">
            <a:extLst>
              <a:ext uri="{FF2B5EF4-FFF2-40B4-BE49-F238E27FC236}">
                <a16:creationId xmlns:a16="http://schemas.microsoft.com/office/drawing/2014/main" id="{57432081-1514-424A-9A17-13D39459D7D3}"/>
              </a:ext>
            </a:extLst>
          </p:cNvPr>
          <p:cNvSpPr txBox="1"/>
          <p:nvPr/>
        </p:nvSpPr>
        <p:spPr>
          <a:xfrm>
            <a:off x="445287" y="3439854"/>
            <a:ext cx="3028729" cy="523220"/>
          </a:xfrm>
          <a:prstGeom prst="rect">
            <a:avLst/>
          </a:prstGeom>
          <a:noFill/>
        </p:spPr>
        <p:txBody>
          <a:bodyPr wrap="square" rtlCol="0">
            <a:spAutoFit/>
          </a:bodyPr>
          <a:lstStyle/>
          <a:p>
            <a:pPr lvl="0" defTabSz="685891" fontAlgn="auto">
              <a:spcBef>
                <a:spcPts val="0"/>
              </a:spcBef>
              <a:spcAft>
                <a:spcPts val="0"/>
              </a:spcAft>
              <a:defRPr/>
            </a:pPr>
            <a:r>
              <a:rPr lang="en-US" sz="1400" dirty="0">
                <a:latin typeface="+mn-lt"/>
                <a:cs typeface="CiscoSansTT Thin" panose="020B0203020201020303" pitchFamily="34" charset="0"/>
              </a:rPr>
              <a:t>Phishing Defense</a:t>
            </a:r>
          </a:p>
          <a:p>
            <a:pPr lvl="0" defTabSz="685891" fontAlgn="auto">
              <a:spcBef>
                <a:spcPts val="0"/>
              </a:spcBef>
              <a:spcAft>
                <a:spcPts val="0"/>
              </a:spcAft>
              <a:defRPr/>
            </a:pPr>
            <a:r>
              <a:rPr lang="en-US" sz="1400" dirty="0">
                <a:solidFill>
                  <a:schemeClr val="accent1"/>
                </a:solidFill>
                <a:latin typeface="CiscoSansTT" panose="020B0503020201020303" pitchFamily="34" charset="0"/>
                <a:cs typeface="CiscoSansTT" panose="020B0503020201020303" pitchFamily="34" charset="0"/>
              </a:rPr>
              <a:t>Prevent phishing </a:t>
            </a:r>
            <a:r>
              <a:rPr lang="en-US" sz="1400" dirty="0">
                <a:latin typeface="+mn-lt"/>
                <a:cs typeface="CiscoSansTT ExtraLight" panose="020B0303020201020303" pitchFamily="34" charset="0"/>
              </a:rPr>
              <a:t>attacks</a:t>
            </a:r>
          </a:p>
        </p:txBody>
      </p:sp>
      <p:sp>
        <p:nvSpPr>
          <p:cNvPr id="22" name="TextBox 21">
            <a:extLst>
              <a:ext uri="{FF2B5EF4-FFF2-40B4-BE49-F238E27FC236}">
                <a16:creationId xmlns:a16="http://schemas.microsoft.com/office/drawing/2014/main" id="{D8888B87-85DE-5042-8472-22FBA0A2DF7B}"/>
              </a:ext>
            </a:extLst>
          </p:cNvPr>
          <p:cNvSpPr txBox="1"/>
          <p:nvPr/>
        </p:nvSpPr>
        <p:spPr>
          <a:xfrm>
            <a:off x="6350562" y="3480044"/>
            <a:ext cx="2650954" cy="738664"/>
          </a:xfrm>
          <a:prstGeom prst="rect">
            <a:avLst/>
          </a:prstGeom>
          <a:noFill/>
        </p:spPr>
        <p:txBody>
          <a:bodyPr wrap="square" rtlCol="0">
            <a:spAutoFit/>
          </a:bodyPr>
          <a:lstStyle/>
          <a:p>
            <a:pPr lvl="0" defTabSz="685891" fontAlgn="auto">
              <a:spcBef>
                <a:spcPts val="0"/>
              </a:spcBef>
              <a:spcAft>
                <a:spcPts val="0"/>
              </a:spcAft>
              <a:defRPr/>
            </a:pPr>
            <a:r>
              <a:rPr lang="en-US" sz="1400" dirty="0">
                <a:latin typeface="+mn-lt"/>
                <a:cs typeface="CiscoSansTT Thin" panose="020B0203020201020303" pitchFamily="34" charset="0"/>
              </a:rPr>
              <a:t>Secure Awareness Training</a:t>
            </a:r>
          </a:p>
          <a:p>
            <a:pPr lvl="0" defTabSz="685891" fontAlgn="auto">
              <a:spcBef>
                <a:spcPts val="0"/>
              </a:spcBef>
              <a:spcAft>
                <a:spcPts val="0"/>
              </a:spcAft>
              <a:defRPr/>
            </a:pPr>
            <a:r>
              <a:rPr lang="en-US" sz="1400" dirty="0">
                <a:solidFill>
                  <a:schemeClr val="accent1"/>
                </a:solidFill>
                <a:latin typeface="CiscoSansTT" panose="020B0503020201020303" pitchFamily="34" charset="0"/>
                <a:cs typeface="CiscoSansTT" panose="020B0503020201020303" pitchFamily="34" charset="0"/>
              </a:rPr>
              <a:t>Enforce security policies </a:t>
            </a:r>
            <a:r>
              <a:rPr lang="en-US" sz="1400" dirty="0">
                <a:latin typeface="+mn-lt"/>
                <a:cs typeface="CiscoSansTT ExtraLight" panose="020B0303020201020303" pitchFamily="34" charset="0"/>
              </a:rPr>
              <a:t>with employee behavior change</a:t>
            </a:r>
            <a:endParaRPr lang="en-US" sz="1400" dirty="0">
              <a:latin typeface="+mn-lt"/>
              <a:cs typeface="CiscoSansTT Thin" panose="020B0203020201020303" pitchFamily="34" charset="0"/>
            </a:endParaRPr>
          </a:p>
        </p:txBody>
      </p:sp>
      <p:sp>
        <p:nvSpPr>
          <p:cNvPr id="41" name="TextBox 40">
            <a:extLst>
              <a:ext uri="{FF2B5EF4-FFF2-40B4-BE49-F238E27FC236}">
                <a16:creationId xmlns:a16="http://schemas.microsoft.com/office/drawing/2014/main" id="{D1E389BA-E792-DF40-A8DA-345921927ED4}"/>
              </a:ext>
            </a:extLst>
          </p:cNvPr>
          <p:cNvSpPr txBox="1"/>
          <p:nvPr/>
        </p:nvSpPr>
        <p:spPr>
          <a:xfrm>
            <a:off x="6350562" y="2631402"/>
            <a:ext cx="2650954" cy="738664"/>
          </a:xfrm>
          <a:prstGeom prst="rect">
            <a:avLst/>
          </a:prstGeom>
          <a:noFill/>
        </p:spPr>
        <p:txBody>
          <a:bodyPr wrap="square" rtlCol="0">
            <a:spAutoFit/>
          </a:bodyPr>
          <a:lstStyle/>
          <a:p>
            <a:pPr lvl="0" defTabSz="685891" fontAlgn="auto">
              <a:spcBef>
                <a:spcPts val="0"/>
              </a:spcBef>
              <a:spcAft>
                <a:spcPts val="0"/>
              </a:spcAft>
              <a:defRPr/>
            </a:pPr>
            <a:r>
              <a:rPr lang="en-US" sz="1400" dirty="0">
                <a:latin typeface="+mn-lt"/>
                <a:cs typeface="CiscoSansTT Thin" panose="020B0203020201020303" pitchFamily="34" charset="0"/>
              </a:rPr>
              <a:t>Secure Malware Defense </a:t>
            </a:r>
            <a:r>
              <a:rPr lang="en-US" sz="1400" dirty="0">
                <a:solidFill>
                  <a:schemeClr val="accent1"/>
                </a:solidFill>
                <a:latin typeface="CiscoSansTT" panose="020B0503020201020303" pitchFamily="34" charset="0"/>
                <a:cs typeface="CiscoSansTT" panose="020B0503020201020303" pitchFamily="34" charset="0"/>
              </a:rPr>
              <a:t>Detect malicious files </a:t>
            </a:r>
            <a:r>
              <a:rPr lang="en-US" sz="1400" dirty="0">
                <a:latin typeface="+mn-lt"/>
                <a:cs typeface="CiscoSansTT ExtraLight" panose="020B0303020201020303" pitchFamily="34" charset="0"/>
              </a:rPr>
              <a:t>and sandboxing</a:t>
            </a:r>
          </a:p>
        </p:txBody>
      </p:sp>
      <p:pic>
        <p:nvPicPr>
          <p:cNvPr id="11" name="Picture 10">
            <a:extLst>
              <a:ext uri="{FF2B5EF4-FFF2-40B4-BE49-F238E27FC236}">
                <a16:creationId xmlns:a16="http://schemas.microsoft.com/office/drawing/2014/main" id="{3F223248-911C-7E4B-88BF-387AA538D5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4776" y="1556187"/>
            <a:ext cx="2345207" cy="3027449"/>
          </a:xfrm>
          <a:prstGeom prst="rect">
            <a:avLst/>
          </a:prstGeom>
        </p:spPr>
      </p:pic>
    </p:spTree>
    <p:extLst>
      <p:ext uri="{BB962C8B-B14F-4D97-AF65-F5344CB8AC3E}">
        <p14:creationId xmlns:p14="http://schemas.microsoft.com/office/powerpoint/2010/main" val="234998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019E8231-C9DA-684E-8DDB-E3BA0D4CC7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70351">
            <a:off x="4036036" y="1780503"/>
            <a:ext cx="1630733" cy="1630733"/>
          </a:xfrm>
          <a:prstGeom prst="rect">
            <a:avLst/>
          </a:prstGeom>
        </p:spPr>
      </p:pic>
      <p:sp>
        <p:nvSpPr>
          <p:cNvPr id="3" name="Text Placeholder 2">
            <a:extLst>
              <a:ext uri="{FF2B5EF4-FFF2-40B4-BE49-F238E27FC236}">
                <a16:creationId xmlns:a16="http://schemas.microsoft.com/office/drawing/2014/main" id="{2E02ABD2-CAC8-234B-968B-8A417DBDFBB6}"/>
              </a:ext>
            </a:extLst>
          </p:cNvPr>
          <p:cNvSpPr>
            <a:spLocks noGrp="1"/>
          </p:cNvSpPr>
          <p:nvPr>
            <p:ph type="body" sz="quarter" idx="10"/>
          </p:nvPr>
        </p:nvSpPr>
        <p:spPr/>
        <p:txBody>
          <a:bodyPr/>
          <a:lstStyle/>
          <a:p>
            <a:r>
              <a:rPr lang="en-US"/>
              <a:t>Visibility across all vectors from a best in class portfolio</a:t>
            </a:r>
          </a:p>
        </p:txBody>
      </p:sp>
      <p:sp>
        <p:nvSpPr>
          <p:cNvPr id="2" name="Title 1">
            <a:extLst>
              <a:ext uri="{FF2B5EF4-FFF2-40B4-BE49-F238E27FC236}">
                <a16:creationId xmlns:a16="http://schemas.microsoft.com/office/drawing/2014/main" id="{A03C8355-6C2A-9D4E-B092-EC9C56D0CD26}"/>
              </a:ext>
            </a:extLst>
          </p:cNvPr>
          <p:cNvSpPr>
            <a:spLocks noGrp="1"/>
          </p:cNvSpPr>
          <p:nvPr>
            <p:ph type="title"/>
          </p:nvPr>
        </p:nvSpPr>
        <p:spPr/>
        <p:txBody>
          <a:bodyPr/>
          <a:lstStyle/>
          <a:p>
            <a:r>
              <a:rPr lang="en-US"/>
              <a:t>Superior threat intelligence from Cisco Talos</a:t>
            </a:r>
          </a:p>
        </p:txBody>
      </p:sp>
      <p:pic>
        <p:nvPicPr>
          <p:cNvPr id="9" name="Picture 55" descr="A picture containing gong&#10;&#10;Description generated with very high confidence">
            <a:extLst>
              <a:ext uri="{FF2B5EF4-FFF2-40B4-BE49-F238E27FC236}">
                <a16:creationId xmlns:a16="http://schemas.microsoft.com/office/drawing/2014/main" id="{7E09ADAF-A6B1-9048-97C0-FF24BDF5E3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38412" y="2091392"/>
            <a:ext cx="2055403" cy="2055403"/>
          </a:xfrm>
          <a:prstGeom prst="rect">
            <a:avLst/>
          </a:prstGeom>
        </p:spPr>
      </p:pic>
      <p:grpSp>
        <p:nvGrpSpPr>
          <p:cNvPr id="43" name="Group 42">
            <a:extLst>
              <a:ext uri="{FF2B5EF4-FFF2-40B4-BE49-F238E27FC236}">
                <a16:creationId xmlns:a16="http://schemas.microsoft.com/office/drawing/2014/main" id="{BC0BBBCA-3690-5E48-874A-0E7540F07132}"/>
              </a:ext>
            </a:extLst>
          </p:cNvPr>
          <p:cNvGrpSpPr/>
          <p:nvPr/>
        </p:nvGrpSpPr>
        <p:grpSpPr>
          <a:xfrm>
            <a:off x="5841665" y="2012450"/>
            <a:ext cx="2728593" cy="1478564"/>
            <a:chOff x="708038" y="2012450"/>
            <a:chExt cx="3684597" cy="1478564"/>
          </a:xfrm>
        </p:grpSpPr>
        <p:sp>
          <p:nvSpPr>
            <p:cNvPr id="15" name="Google Shape;6289;p184" descr="© INSCALE GmbH, 26.05.2010&#10;http://www.presentationload.com/">
              <a:extLst>
                <a:ext uri="{FF2B5EF4-FFF2-40B4-BE49-F238E27FC236}">
                  <a16:creationId xmlns:a16="http://schemas.microsoft.com/office/drawing/2014/main" id="{F8A775E6-8E2E-724C-B253-4D3C6A9358F0}"/>
                </a:ext>
              </a:extLst>
            </p:cNvPr>
            <p:cNvSpPr txBox="1"/>
            <p:nvPr/>
          </p:nvSpPr>
          <p:spPr>
            <a:xfrm>
              <a:off x="708038" y="2012450"/>
              <a:ext cx="2431276" cy="345158"/>
            </a:xfrm>
            <a:prstGeom prst="rect">
              <a:avLst/>
            </a:prstGeom>
            <a:noFill/>
            <a:ln>
              <a:noFill/>
            </a:ln>
          </p:spPr>
          <p:txBody>
            <a:bodyPr spcFirstLastPara="1" wrap="square" lIns="67500" tIns="0" rIns="54000" bIns="34275" anchor="t" anchorCtr="0">
              <a:noAutofit/>
            </a:bodyPr>
            <a:lstStyle/>
            <a:p>
              <a:pPr marL="0" marR="0" lvl="0" indent="0" algn="l" rtl="0">
                <a:spcBef>
                  <a:spcPts val="0"/>
                </a:spcBef>
                <a:spcAft>
                  <a:spcPts val="0"/>
                </a:spcAft>
                <a:buNone/>
              </a:pPr>
              <a:r>
                <a:rPr lang="en-US" sz="1800">
                  <a:latin typeface="CiscoSansTT ExtraLight" panose="020B0303020201020303" pitchFamily="34" charset="0"/>
                  <a:ea typeface="Arial"/>
                  <a:cs typeface="Arial"/>
                  <a:sym typeface="Arial"/>
                </a:rPr>
                <a:t>Telemetry</a:t>
              </a:r>
            </a:p>
          </p:txBody>
        </p:sp>
        <p:grpSp>
          <p:nvGrpSpPr>
            <p:cNvPr id="39" name="Group 38">
              <a:extLst>
                <a:ext uri="{FF2B5EF4-FFF2-40B4-BE49-F238E27FC236}">
                  <a16:creationId xmlns:a16="http://schemas.microsoft.com/office/drawing/2014/main" id="{D3CAC749-216B-8049-B77B-3B4AF6B2093C}"/>
                </a:ext>
              </a:extLst>
            </p:cNvPr>
            <p:cNvGrpSpPr/>
            <p:nvPr/>
          </p:nvGrpSpPr>
          <p:grpSpPr>
            <a:xfrm>
              <a:off x="708038" y="2334803"/>
              <a:ext cx="3684597" cy="412371"/>
              <a:chOff x="947924" y="2334803"/>
              <a:chExt cx="3684597" cy="412371"/>
            </a:xfrm>
          </p:grpSpPr>
          <p:sp>
            <p:nvSpPr>
              <p:cNvPr id="16" name="Google Shape;6289;p184" descr="© INSCALE GmbH, 26.05.2010&#10;http://www.presentationload.com/">
                <a:extLst>
                  <a:ext uri="{FF2B5EF4-FFF2-40B4-BE49-F238E27FC236}">
                    <a16:creationId xmlns:a16="http://schemas.microsoft.com/office/drawing/2014/main" id="{2FE8091B-6439-3C43-B99D-6ADDF30CBA71}"/>
                  </a:ext>
                </a:extLst>
              </p:cNvPr>
              <p:cNvSpPr txBox="1"/>
              <p:nvPr/>
            </p:nvSpPr>
            <p:spPr>
              <a:xfrm>
                <a:off x="947924" y="2334803"/>
                <a:ext cx="2118578" cy="412371"/>
              </a:xfrm>
              <a:prstGeom prst="rect">
                <a:avLst/>
              </a:prstGeom>
              <a:noFill/>
              <a:ln>
                <a:noFill/>
              </a:ln>
            </p:spPr>
            <p:txBody>
              <a:bodyPr spcFirstLastPara="1" wrap="square" lIns="64008" tIns="0" rIns="274320" bIns="34275" anchor="t" anchorCtr="0">
                <a:noAutofit/>
              </a:bodyPr>
              <a:lstStyle/>
              <a:p>
                <a:pPr marL="171450" marR="0" lvl="0" indent="-171450" algn="l" rtl="0">
                  <a:spcBef>
                    <a:spcPts val="600"/>
                  </a:spcBef>
                  <a:spcAft>
                    <a:spcPts val="0"/>
                  </a:spcAft>
                  <a:buClr>
                    <a:schemeClr val="accent1"/>
                  </a:buClr>
                  <a:buFont typeface="Arial" panose="020B0604020202020204" pitchFamily="34" charset="0"/>
                  <a:buChar char="•"/>
                </a:pPr>
                <a:r>
                  <a:rPr lang="en-US" sz="1400" dirty="0">
                    <a:latin typeface="CiscoSansTT ExtraLight" panose="020B0303020201020303" pitchFamily="34" charset="0"/>
                    <a:ea typeface="Arial"/>
                    <a:cs typeface="Arial"/>
                    <a:sym typeface="Arial"/>
                  </a:rPr>
                  <a:t>Domain</a:t>
                </a:r>
                <a:endParaRPr lang="en-US" sz="1400" dirty="0">
                  <a:latin typeface="CiscoSansTT ExtraLight" panose="020B0303020201020303" pitchFamily="34" charset="0"/>
                </a:endParaRPr>
              </a:p>
            </p:txBody>
          </p:sp>
          <p:sp>
            <p:nvSpPr>
              <p:cNvPr id="19" name="Google Shape;6289;p184" descr="© INSCALE GmbH, 26.05.2010&#10;http://www.presentationload.com/">
                <a:extLst>
                  <a:ext uri="{FF2B5EF4-FFF2-40B4-BE49-F238E27FC236}">
                    <a16:creationId xmlns:a16="http://schemas.microsoft.com/office/drawing/2014/main" id="{DF3B0A20-EB53-0B49-871E-668FFEB5C313}"/>
                  </a:ext>
                </a:extLst>
              </p:cNvPr>
              <p:cNvSpPr txBox="1"/>
              <p:nvPr/>
            </p:nvSpPr>
            <p:spPr>
              <a:xfrm>
                <a:off x="2513946" y="2334803"/>
                <a:ext cx="2118575" cy="412371"/>
              </a:xfrm>
              <a:prstGeom prst="rect">
                <a:avLst/>
              </a:prstGeom>
              <a:noFill/>
              <a:ln>
                <a:noFill/>
              </a:ln>
            </p:spPr>
            <p:txBody>
              <a:bodyPr spcFirstLastPara="1" wrap="square" lIns="67500" tIns="0" rIns="54000" bIns="34275" anchor="t" anchorCtr="0">
                <a:noAutofit/>
              </a:bodyPr>
              <a:lstStyle/>
              <a:p>
                <a:pPr marL="173736" marR="0" lvl="0" indent="-173736" algn="l" rtl="0">
                  <a:spcBef>
                    <a:spcPts val="600"/>
                  </a:spcBef>
                  <a:spcAft>
                    <a:spcPts val="0"/>
                  </a:spcAft>
                  <a:buClr>
                    <a:schemeClr val="accent1"/>
                  </a:buClr>
                  <a:buFont typeface="Arial" panose="020B0604020202020204" pitchFamily="34" charset="0"/>
                  <a:buChar char="•"/>
                </a:pPr>
                <a:r>
                  <a:rPr lang="en-US" sz="1400">
                    <a:latin typeface="CiscoSansTT ExtraLight" panose="020B0303020201020303" pitchFamily="34" charset="0"/>
                    <a:ea typeface="Arial"/>
                    <a:cs typeface="Arial"/>
                    <a:sym typeface="Arial"/>
                  </a:rPr>
                  <a:t>IP</a:t>
                </a:r>
                <a:endParaRPr lang="en-US" sz="1400">
                  <a:latin typeface="CiscoSansTT ExtraLight" panose="020B0303020201020303" pitchFamily="34" charset="0"/>
                </a:endParaRPr>
              </a:p>
            </p:txBody>
          </p:sp>
        </p:grpSp>
        <p:sp>
          <p:nvSpPr>
            <p:cNvPr id="17" name="Google Shape;6289;p184" descr="© INSCALE GmbH, 26.05.2010&#10;http://www.presentationload.com/">
              <a:extLst>
                <a:ext uri="{FF2B5EF4-FFF2-40B4-BE49-F238E27FC236}">
                  <a16:creationId xmlns:a16="http://schemas.microsoft.com/office/drawing/2014/main" id="{9E582456-2B09-1C42-8DD3-FFA98E6A18A8}"/>
                </a:ext>
              </a:extLst>
            </p:cNvPr>
            <p:cNvSpPr txBox="1"/>
            <p:nvPr/>
          </p:nvSpPr>
          <p:spPr>
            <a:xfrm>
              <a:off x="708038" y="2700874"/>
              <a:ext cx="2118578" cy="412371"/>
            </a:xfrm>
            <a:prstGeom prst="rect">
              <a:avLst/>
            </a:prstGeom>
            <a:noFill/>
            <a:ln>
              <a:noFill/>
            </a:ln>
          </p:spPr>
          <p:txBody>
            <a:bodyPr spcFirstLastPara="1" wrap="square" lIns="67500" tIns="0" rIns="54000" bIns="34275" anchor="t" anchorCtr="0">
              <a:noAutofit/>
            </a:bodyPr>
            <a:lstStyle/>
            <a:p>
              <a:pPr marL="173736" marR="0" lvl="0" indent="-173736" algn="l" rtl="0">
                <a:spcBef>
                  <a:spcPts val="600"/>
                </a:spcBef>
                <a:spcAft>
                  <a:spcPts val="0"/>
                </a:spcAft>
                <a:buClr>
                  <a:schemeClr val="accent1"/>
                </a:buClr>
                <a:buFont typeface="Arial" panose="020B0604020202020204" pitchFamily="34" charset="0"/>
                <a:buChar char="•"/>
              </a:pPr>
              <a:r>
                <a:rPr lang="en-US" sz="1400">
                  <a:latin typeface="CiscoSansTT ExtraLight" panose="020B0303020201020303" pitchFamily="34" charset="0"/>
                  <a:ea typeface="Arial"/>
                  <a:cs typeface="Arial"/>
                  <a:sym typeface="Arial"/>
                </a:rPr>
                <a:t>Network</a:t>
              </a:r>
              <a:endParaRPr lang="en-US" sz="1400">
                <a:latin typeface="CiscoSansTT ExtraLight" panose="020B0303020201020303" pitchFamily="34" charset="0"/>
              </a:endParaRPr>
            </a:p>
          </p:txBody>
        </p:sp>
        <p:sp>
          <p:nvSpPr>
            <p:cNvPr id="20" name="Google Shape;6289;p184" descr="© INSCALE GmbH, 26.05.2010&#10;http://www.presentationload.com/">
              <a:extLst>
                <a:ext uri="{FF2B5EF4-FFF2-40B4-BE49-F238E27FC236}">
                  <a16:creationId xmlns:a16="http://schemas.microsoft.com/office/drawing/2014/main" id="{35555F20-73B9-7341-8A24-CAFC1C56E3BF}"/>
                </a:ext>
              </a:extLst>
            </p:cNvPr>
            <p:cNvSpPr txBox="1"/>
            <p:nvPr/>
          </p:nvSpPr>
          <p:spPr>
            <a:xfrm>
              <a:off x="2274061" y="2706723"/>
              <a:ext cx="2118574" cy="412371"/>
            </a:xfrm>
            <a:prstGeom prst="rect">
              <a:avLst/>
            </a:prstGeom>
            <a:noFill/>
            <a:ln>
              <a:noFill/>
            </a:ln>
          </p:spPr>
          <p:txBody>
            <a:bodyPr spcFirstLastPara="1" wrap="square" lIns="67500" tIns="0" rIns="54000" bIns="34275" anchor="t" anchorCtr="0">
              <a:noAutofit/>
            </a:bodyPr>
            <a:lstStyle/>
            <a:p>
              <a:pPr marL="173736" marR="0" lvl="0" indent="-173736" algn="l" rtl="0">
                <a:spcBef>
                  <a:spcPts val="600"/>
                </a:spcBef>
                <a:spcAft>
                  <a:spcPts val="0"/>
                </a:spcAft>
                <a:buClr>
                  <a:schemeClr val="accent1"/>
                </a:buClr>
                <a:buFont typeface="Arial" panose="020B0604020202020204" pitchFamily="34" charset="0"/>
                <a:buChar char="•"/>
              </a:pPr>
              <a:r>
                <a:rPr lang="en-US" sz="1400">
                  <a:latin typeface="CiscoSansTT ExtraLight" panose="020B0303020201020303" pitchFamily="34" charset="0"/>
                  <a:ea typeface="Arial"/>
                  <a:cs typeface="Arial"/>
                  <a:sym typeface="Arial"/>
                </a:rPr>
                <a:t>File</a:t>
              </a:r>
              <a:endParaRPr lang="en-US" sz="1400">
                <a:latin typeface="CiscoSansTT ExtraLight" panose="020B0303020201020303" pitchFamily="34" charset="0"/>
              </a:endParaRPr>
            </a:p>
          </p:txBody>
        </p:sp>
        <p:grpSp>
          <p:nvGrpSpPr>
            <p:cNvPr id="36" name="Group 35">
              <a:extLst>
                <a:ext uri="{FF2B5EF4-FFF2-40B4-BE49-F238E27FC236}">
                  <a16:creationId xmlns:a16="http://schemas.microsoft.com/office/drawing/2014/main" id="{86102AE5-5E62-AA4B-BF74-F9DB3F8E960C}"/>
                </a:ext>
              </a:extLst>
            </p:cNvPr>
            <p:cNvGrpSpPr/>
            <p:nvPr/>
          </p:nvGrpSpPr>
          <p:grpSpPr>
            <a:xfrm>
              <a:off x="708038" y="3078642"/>
              <a:ext cx="3684597" cy="412372"/>
              <a:chOff x="947924" y="3078642"/>
              <a:chExt cx="3684597" cy="412372"/>
            </a:xfrm>
          </p:grpSpPr>
          <p:sp>
            <p:nvSpPr>
              <p:cNvPr id="18" name="Google Shape;6289;p184" descr="© INSCALE GmbH, 26.05.2010&#10;http://www.presentationload.com/">
                <a:extLst>
                  <a:ext uri="{FF2B5EF4-FFF2-40B4-BE49-F238E27FC236}">
                    <a16:creationId xmlns:a16="http://schemas.microsoft.com/office/drawing/2014/main" id="{F3CFDA3C-18EA-C24F-9780-FFBB98977BA3}"/>
                  </a:ext>
                </a:extLst>
              </p:cNvPr>
              <p:cNvSpPr txBox="1"/>
              <p:nvPr/>
            </p:nvSpPr>
            <p:spPr>
              <a:xfrm>
                <a:off x="947924" y="3078643"/>
                <a:ext cx="2118578" cy="412371"/>
              </a:xfrm>
              <a:prstGeom prst="rect">
                <a:avLst/>
              </a:prstGeom>
              <a:noFill/>
              <a:ln>
                <a:noFill/>
              </a:ln>
            </p:spPr>
            <p:txBody>
              <a:bodyPr spcFirstLastPara="1" wrap="square" lIns="67500" tIns="0" rIns="54000" bIns="34275" anchor="t" anchorCtr="0">
                <a:noAutofit/>
              </a:bodyPr>
              <a:lstStyle/>
              <a:p>
                <a:pPr marL="173736" marR="0" lvl="0" indent="-173736" algn="l" rtl="0">
                  <a:spcBef>
                    <a:spcPts val="600"/>
                  </a:spcBef>
                  <a:spcAft>
                    <a:spcPts val="0"/>
                  </a:spcAft>
                  <a:buClr>
                    <a:schemeClr val="accent1"/>
                  </a:buClr>
                  <a:buFont typeface="Arial" panose="020B0604020202020204" pitchFamily="34" charset="0"/>
                  <a:buChar char="•"/>
                </a:pPr>
                <a:r>
                  <a:rPr lang="en-US" sz="1400">
                    <a:latin typeface="CiscoSansTT ExtraLight" panose="020B0303020201020303" pitchFamily="34" charset="0"/>
                    <a:ea typeface="Arial"/>
                    <a:cs typeface="Arial"/>
                    <a:sym typeface="Arial"/>
                  </a:rPr>
                  <a:t>URL</a:t>
                </a:r>
                <a:endParaRPr lang="en-US" sz="1400">
                  <a:latin typeface="CiscoSansTT ExtraLight" panose="020B0303020201020303" pitchFamily="34" charset="0"/>
                </a:endParaRPr>
              </a:p>
            </p:txBody>
          </p:sp>
          <p:sp>
            <p:nvSpPr>
              <p:cNvPr id="21" name="Google Shape;6289;p184" descr="© INSCALE GmbH, 26.05.2010&#10;http://www.presentationload.com/">
                <a:extLst>
                  <a:ext uri="{FF2B5EF4-FFF2-40B4-BE49-F238E27FC236}">
                    <a16:creationId xmlns:a16="http://schemas.microsoft.com/office/drawing/2014/main" id="{67F954DE-7191-D443-B4BA-36E1D04B91E3}"/>
                  </a:ext>
                </a:extLst>
              </p:cNvPr>
              <p:cNvSpPr txBox="1"/>
              <p:nvPr/>
            </p:nvSpPr>
            <p:spPr>
              <a:xfrm>
                <a:off x="2513946" y="3078642"/>
                <a:ext cx="2118575" cy="412371"/>
              </a:xfrm>
              <a:prstGeom prst="rect">
                <a:avLst/>
              </a:prstGeom>
              <a:noFill/>
              <a:ln>
                <a:noFill/>
              </a:ln>
            </p:spPr>
            <p:txBody>
              <a:bodyPr spcFirstLastPara="1" wrap="square" lIns="67500" tIns="0" rIns="54000" bIns="34275" anchor="t" anchorCtr="0">
                <a:noAutofit/>
              </a:bodyPr>
              <a:lstStyle/>
              <a:p>
                <a:pPr marL="173736" marR="0" lvl="0" indent="-173736" algn="l" rtl="0">
                  <a:spcBef>
                    <a:spcPts val="600"/>
                  </a:spcBef>
                  <a:spcAft>
                    <a:spcPts val="0"/>
                  </a:spcAft>
                  <a:buClr>
                    <a:schemeClr val="accent1"/>
                  </a:buClr>
                  <a:buFont typeface="Arial" panose="020B0604020202020204" pitchFamily="34" charset="0"/>
                  <a:buChar char="•"/>
                </a:pPr>
                <a:r>
                  <a:rPr lang="en-US" sz="1400">
                    <a:latin typeface="CiscoSansTT ExtraLight" panose="020B0303020201020303" pitchFamily="34" charset="0"/>
                    <a:ea typeface="Arial"/>
                    <a:cs typeface="Arial"/>
                    <a:sym typeface="Arial"/>
                  </a:rPr>
                  <a:t>Flow</a:t>
                </a:r>
                <a:endParaRPr lang="en-US" sz="1400">
                  <a:latin typeface="CiscoSansTT ExtraLight" panose="020B0303020201020303" pitchFamily="34" charset="0"/>
                </a:endParaRPr>
              </a:p>
            </p:txBody>
          </p:sp>
        </p:grpSp>
      </p:grpSp>
      <p:grpSp>
        <p:nvGrpSpPr>
          <p:cNvPr id="42" name="Group 41">
            <a:extLst>
              <a:ext uri="{FF2B5EF4-FFF2-40B4-BE49-F238E27FC236}">
                <a16:creationId xmlns:a16="http://schemas.microsoft.com/office/drawing/2014/main" id="{41488AE9-C53D-F544-BACD-DD9F064CE5AE}"/>
              </a:ext>
            </a:extLst>
          </p:cNvPr>
          <p:cNvGrpSpPr/>
          <p:nvPr/>
        </p:nvGrpSpPr>
        <p:grpSpPr>
          <a:xfrm>
            <a:off x="567364" y="2036341"/>
            <a:ext cx="2431276" cy="1248005"/>
            <a:chOff x="5864481" y="2036341"/>
            <a:chExt cx="2431276" cy="1248005"/>
          </a:xfrm>
        </p:grpSpPr>
        <p:sp>
          <p:nvSpPr>
            <p:cNvPr id="24" name="Google Shape;6289;p184" descr="© INSCALE GmbH, 26.05.2010&#10;http://www.presentationload.com/">
              <a:extLst>
                <a:ext uri="{FF2B5EF4-FFF2-40B4-BE49-F238E27FC236}">
                  <a16:creationId xmlns:a16="http://schemas.microsoft.com/office/drawing/2014/main" id="{5D595BA3-9C01-4246-B6C2-74DF855F43F5}"/>
                </a:ext>
              </a:extLst>
            </p:cNvPr>
            <p:cNvSpPr txBox="1"/>
            <p:nvPr/>
          </p:nvSpPr>
          <p:spPr>
            <a:xfrm>
              <a:off x="5864481" y="2496444"/>
              <a:ext cx="243127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a:latin typeface="CiscoSansTT ExtraLight" panose="020B0303020201020303" pitchFamily="34" charset="0"/>
                  <a:ea typeface="Arial"/>
                  <a:cs typeface="Arial"/>
                  <a:sym typeface="Arial"/>
                </a:rPr>
                <a:t>Automated Analysis</a:t>
              </a:r>
              <a:endParaRPr lang="en-US" sz="1800">
                <a:latin typeface="CiscoSansTT ExtraLight" panose="020B0303020201020303" pitchFamily="34" charset="0"/>
                <a:ea typeface="Arial"/>
                <a:cs typeface="Arial"/>
                <a:sym typeface="Arial"/>
              </a:endParaRPr>
            </a:p>
          </p:txBody>
        </p:sp>
        <p:sp>
          <p:nvSpPr>
            <p:cNvPr id="25" name="Google Shape;6289;p184" descr="© INSCALE GmbH, 26.05.2010&#10;http://www.presentationload.com/">
              <a:extLst>
                <a:ext uri="{FF2B5EF4-FFF2-40B4-BE49-F238E27FC236}">
                  <a16:creationId xmlns:a16="http://schemas.microsoft.com/office/drawing/2014/main" id="{F7C4D1EA-8689-3B47-B89A-0E5D1AC46B2D}"/>
                </a:ext>
              </a:extLst>
            </p:cNvPr>
            <p:cNvSpPr txBox="1"/>
            <p:nvPr/>
          </p:nvSpPr>
          <p:spPr>
            <a:xfrm>
              <a:off x="5864481" y="2939188"/>
              <a:ext cx="2431276" cy="345158"/>
            </a:xfrm>
            <a:prstGeom prst="rect">
              <a:avLst/>
            </a:prstGeom>
            <a:noFill/>
            <a:ln>
              <a:noFill/>
            </a:ln>
          </p:spPr>
          <p:txBody>
            <a:bodyPr spcFirstLastPara="1" wrap="square" lIns="67500" tIns="0" rIns="54000" bIns="34275" anchor="t" anchorCtr="0">
              <a:noAutofit/>
            </a:bodyPr>
            <a:lstStyle/>
            <a:p>
              <a:pPr lvl="0">
                <a:spcBef>
                  <a:spcPts val="0"/>
                </a:spcBef>
                <a:spcAft>
                  <a:spcPts val="0"/>
                </a:spcAft>
              </a:pPr>
              <a:r>
                <a:rPr lang="en-US">
                  <a:latin typeface="CiscoSansTT ExtraLight" panose="020B0303020201020303" pitchFamily="34" charset="0"/>
                  <a:ea typeface="Arial"/>
                  <a:cs typeface="Arial"/>
                  <a:sym typeface="Arial"/>
                </a:rPr>
                <a:t>Specialized Tools</a:t>
              </a:r>
            </a:p>
            <a:p>
              <a:pPr lvl="0">
                <a:spcBef>
                  <a:spcPts val="0"/>
                </a:spcBef>
                <a:spcAft>
                  <a:spcPts val="0"/>
                </a:spcAft>
              </a:pPr>
              <a:endParaRPr lang="en-US">
                <a:latin typeface="CiscoSansTT ExtraLight" panose="020B0303020201020303" pitchFamily="34" charset="0"/>
                <a:ea typeface="Arial"/>
                <a:cs typeface="Arial"/>
                <a:sym typeface="Arial"/>
              </a:endParaRPr>
            </a:p>
          </p:txBody>
        </p:sp>
        <p:pic>
          <p:nvPicPr>
            <p:cNvPr id="41" name="Picture 40">
              <a:extLst>
                <a:ext uri="{FF2B5EF4-FFF2-40B4-BE49-F238E27FC236}">
                  <a16:creationId xmlns:a16="http://schemas.microsoft.com/office/drawing/2014/main" id="{53A4D7DD-CACA-554C-B80F-781D32B169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76721" y="2036341"/>
              <a:ext cx="906045" cy="220220"/>
            </a:xfrm>
            <a:prstGeom prst="rect">
              <a:avLst/>
            </a:prstGeom>
          </p:spPr>
        </p:pic>
      </p:grpSp>
      <p:pic>
        <p:nvPicPr>
          <p:cNvPr id="33" name="Graphic 32">
            <a:extLst>
              <a:ext uri="{FF2B5EF4-FFF2-40B4-BE49-F238E27FC236}">
                <a16:creationId xmlns:a16="http://schemas.microsoft.com/office/drawing/2014/main" id="{3D8B2E24-ACC2-1D47-97AF-96867536AB7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2695893" y="2772351"/>
            <a:ext cx="1627632" cy="1627632"/>
          </a:xfrm>
          <a:prstGeom prst="rect">
            <a:avLst/>
          </a:prstGeom>
        </p:spPr>
      </p:pic>
    </p:spTree>
    <p:extLst>
      <p:ext uri="{BB962C8B-B14F-4D97-AF65-F5344CB8AC3E}">
        <p14:creationId xmlns:p14="http://schemas.microsoft.com/office/powerpoint/2010/main" val="347332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43D26EED-589E-9D42-B266-9DE72165B3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662419">
            <a:off x="5109105" y="2170554"/>
            <a:ext cx="1293668" cy="1293668"/>
          </a:xfrm>
          <a:prstGeom prst="rect">
            <a:avLst/>
          </a:prstGeom>
        </p:spPr>
      </p:pic>
      <p:sp>
        <p:nvSpPr>
          <p:cNvPr id="3" name="Text Placeholder 2">
            <a:extLst>
              <a:ext uri="{FF2B5EF4-FFF2-40B4-BE49-F238E27FC236}">
                <a16:creationId xmlns:a16="http://schemas.microsoft.com/office/drawing/2014/main" id="{CF74487C-6BBC-0340-AF63-E956BB5ED1E0}"/>
              </a:ext>
            </a:extLst>
          </p:cNvPr>
          <p:cNvSpPr>
            <a:spLocks noGrp="1"/>
          </p:cNvSpPr>
          <p:nvPr>
            <p:ph type="body" sz="quarter" idx="10"/>
          </p:nvPr>
        </p:nvSpPr>
        <p:spPr/>
        <p:txBody>
          <a:bodyPr/>
          <a:lstStyle/>
          <a:p>
            <a:r>
              <a:rPr lang="en-US">
                <a:solidFill>
                  <a:srgbClr val="6EBE4A"/>
                </a:solidFill>
                <a:latin typeface="CiscoSansTT ExtraLight" panose="020B0303020201020303" pitchFamily="34" charset="0"/>
                <a:cs typeface="CiscoSansTT ExtraLight" panose="020B0303020201020303" pitchFamily="34" charset="0"/>
              </a:rPr>
              <a:t>Cisco Secure Email relies on constant and incremental improvement</a:t>
            </a:r>
          </a:p>
        </p:txBody>
      </p:sp>
      <p:sp>
        <p:nvSpPr>
          <p:cNvPr id="2" name="Title 1">
            <a:extLst>
              <a:ext uri="{FF2B5EF4-FFF2-40B4-BE49-F238E27FC236}">
                <a16:creationId xmlns:a16="http://schemas.microsoft.com/office/drawing/2014/main" id="{A03C8355-6C2A-9D4E-B092-EC9C56D0CD26}"/>
              </a:ext>
            </a:extLst>
          </p:cNvPr>
          <p:cNvSpPr>
            <a:spLocks noGrp="1"/>
          </p:cNvSpPr>
          <p:nvPr>
            <p:ph type="title"/>
          </p:nvPr>
        </p:nvSpPr>
        <p:spPr/>
        <p:txBody>
          <a:bodyPr/>
          <a:lstStyle/>
          <a:p>
            <a:r>
              <a:rPr lang="en-US"/>
              <a:t>Improvements to Talos capabilities</a:t>
            </a:r>
          </a:p>
        </p:txBody>
      </p:sp>
      <p:sp>
        <p:nvSpPr>
          <p:cNvPr id="15" name="Google Shape;6289;p184" descr="© INSCALE GmbH, 26.05.2010&#10;http://www.presentationload.com/">
            <a:extLst>
              <a:ext uri="{FF2B5EF4-FFF2-40B4-BE49-F238E27FC236}">
                <a16:creationId xmlns:a16="http://schemas.microsoft.com/office/drawing/2014/main" id="{F8A775E6-8E2E-724C-B253-4D3C6A9358F0}"/>
              </a:ext>
            </a:extLst>
          </p:cNvPr>
          <p:cNvSpPr txBox="1"/>
          <p:nvPr/>
        </p:nvSpPr>
        <p:spPr>
          <a:xfrm>
            <a:off x="626687" y="3354260"/>
            <a:ext cx="1490940" cy="485284"/>
          </a:xfrm>
          <a:prstGeom prst="rect">
            <a:avLst/>
          </a:prstGeom>
          <a:noFill/>
          <a:ln>
            <a:noFill/>
          </a:ln>
        </p:spPr>
        <p:txBody>
          <a:bodyPr spcFirstLastPara="1" wrap="square" lIns="67500" tIns="0" rIns="54000" bIns="34275" anchor="t" anchorCtr="0">
            <a:noAutofit/>
          </a:bodyPr>
          <a:lstStyle/>
          <a:p>
            <a:pPr marL="0" marR="0" lvl="0" indent="0" algn="ctr" rtl="0">
              <a:spcBef>
                <a:spcPts val="0"/>
              </a:spcBef>
              <a:spcAft>
                <a:spcPts val="0"/>
              </a:spcAft>
              <a:buNone/>
            </a:pPr>
            <a:r>
              <a:rPr lang="en-US" sz="2000">
                <a:latin typeface="CiscoSansTT ExtraLight" panose="020B0303020201020303" pitchFamily="34" charset="0"/>
                <a:ea typeface="Arial"/>
                <a:cs typeface="Arial"/>
                <a:sym typeface="Arial"/>
              </a:rPr>
              <a:t>Scale</a:t>
            </a:r>
          </a:p>
        </p:txBody>
      </p:sp>
      <p:sp>
        <p:nvSpPr>
          <p:cNvPr id="35" name="Google Shape;6289;p184" descr="© INSCALE GmbH, 26.05.2010&#10;http://www.presentationload.com/">
            <a:extLst>
              <a:ext uri="{FF2B5EF4-FFF2-40B4-BE49-F238E27FC236}">
                <a16:creationId xmlns:a16="http://schemas.microsoft.com/office/drawing/2014/main" id="{2F319E8A-8E33-C148-B5B2-6BAD2E583FDB}"/>
              </a:ext>
            </a:extLst>
          </p:cNvPr>
          <p:cNvSpPr txBox="1"/>
          <p:nvPr/>
        </p:nvSpPr>
        <p:spPr>
          <a:xfrm>
            <a:off x="2904748" y="3354259"/>
            <a:ext cx="1480054" cy="544189"/>
          </a:xfrm>
          <a:prstGeom prst="rect">
            <a:avLst/>
          </a:prstGeom>
          <a:noFill/>
          <a:ln>
            <a:noFill/>
          </a:ln>
        </p:spPr>
        <p:txBody>
          <a:bodyPr spcFirstLastPara="1" wrap="square" lIns="67500" tIns="0" rIns="54000" bIns="34275" anchor="t" anchorCtr="0">
            <a:noAutofit/>
          </a:bodyPr>
          <a:lstStyle/>
          <a:p>
            <a:pPr marL="0" marR="0" lvl="0" indent="0" algn="ctr" rtl="0">
              <a:spcBef>
                <a:spcPts val="0"/>
              </a:spcBef>
              <a:spcAft>
                <a:spcPts val="0"/>
              </a:spcAft>
              <a:buNone/>
            </a:pPr>
            <a:r>
              <a:rPr lang="en-US" sz="2000">
                <a:latin typeface="CiscoSansTT ExtraLight" panose="020B0303020201020303" pitchFamily="34" charset="0"/>
                <a:ea typeface="Arial"/>
                <a:cs typeface="Arial"/>
                <a:sym typeface="Arial"/>
              </a:rPr>
              <a:t>Speed</a:t>
            </a:r>
          </a:p>
        </p:txBody>
      </p:sp>
      <p:sp>
        <p:nvSpPr>
          <p:cNvPr id="47" name="Google Shape;6289;p184" descr="© INSCALE GmbH, 26.05.2010&#10;http://www.presentationload.com/">
            <a:extLst>
              <a:ext uri="{FF2B5EF4-FFF2-40B4-BE49-F238E27FC236}">
                <a16:creationId xmlns:a16="http://schemas.microsoft.com/office/drawing/2014/main" id="{CDCC8675-13EF-1C4E-8B88-16524E79CE8D}"/>
              </a:ext>
            </a:extLst>
          </p:cNvPr>
          <p:cNvSpPr txBox="1"/>
          <p:nvPr/>
        </p:nvSpPr>
        <p:spPr>
          <a:xfrm>
            <a:off x="5026643" y="3354260"/>
            <a:ext cx="1264078" cy="485284"/>
          </a:xfrm>
          <a:prstGeom prst="rect">
            <a:avLst/>
          </a:prstGeom>
          <a:noFill/>
          <a:ln>
            <a:noFill/>
          </a:ln>
        </p:spPr>
        <p:txBody>
          <a:bodyPr spcFirstLastPara="1" wrap="square" lIns="67500" tIns="0" rIns="54000" bIns="34275" anchor="t" anchorCtr="0">
            <a:noAutofit/>
          </a:bodyPr>
          <a:lstStyle/>
          <a:p>
            <a:pPr lvl="0" algn="ctr">
              <a:spcBef>
                <a:spcPts val="0"/>
              </a:spcBef>
              <a:spcAft>
                <a:spcPts val="0"/>
              </a:spcAft>
            </a:pPr>
            <a:r>
              <a:rPr lang="en-US" sz="2000">
                <a:latin typeface="CiscoSansTT ExtraLight" panose="020B0303020201020303" pitchFamily="34" charset="0"/>
                <a:ea typeface="Arial"/>
                <a:cs typeface="Arial"/>
                <a:sym typeface="Arial"/>
              </a:rPr>
              <a:t>Agility</a:t>
            </a:r>
          </a:p>
        </p:txBody>
      </p:sp>
      <p:sp>
        <p:nvSpPr>
          <p:cNvPr id="54" name="Google Shape;6289;p184" descr="© INSCALE GmbH, 26.05.2010&#10;http://www.presentationload.com/">
            <a:extLst>
              <a:ext uri="{FF2B5EF4-FFF2-40B4-BE49-F238E27FC236}">
                <a16:creationId xmlns:a16="http://schemas.microsoft.com/office/drawing/2014/main" id="{666E7A29-7BE7-0D42-B2F4-372C137E9DEB}"/>
              </a:ext>
            </a:extLst>
          </p:cNvPr>
          <p:cNvSpPr txBox="1"/>
          <p:nvPr/>
        </p:nvSpPr>
        <p:spPr>
          <a:xfrm>
            <a:off x="6981903" y="3354260"/>
            <a:ext cx="1538442" cy="714884"/>
          </a:xfrm>
          <a:prstGeom prst="rect">
            <a:avLst/>
          </a:prstGeom>
          <a:noFill/>
          <a:ln>
            <a:noFill/>
          </a:ln>
        </p:spPr>
        <p:txBody>
          <a:bodyPr spcFirstLastPara="1" wrap="square" lIns="67500" tIns="0" rIns="54000" bIns="34275" anchor="t" anchorCtr="0">
            <a:noAutofit/>
          </a:bodyPr>
          <a:lstStyle/>
          <a:p>
            <a:pPr marL="0" marR="0" lvl="0" indent="0" algn="ctr" rtl="0">
              <a:spcBef>
                <a:spcPts val="0"/>
              </a:spcBef>
              <a:spcAft>
                <a:spcPts val="0"/>
              </a:spcAft>
              <a:buNone/>
            </a:pPr>
            <a:r>
              <a:rPr lang="en-US" sz="2000">
                <a:latin typeface="CiscoSansTT ExtraLight" panose="020B0303020201020303" pitchFamily="34" charset="0"/>
                <a:ea typeface="Arial"/>
                <a:cs typeface="Arial"/>
                <a:sym typeface="Arial"/>
              </a:rPr>
              <a:t>Cloud</a:t>
            </a:r>
            <a:br>
              <a:rPr lang="en-US" sz="2000">
                <a:latin typeface="CiscoSansTT ExtraLight" panose="020B0303020201020303" pitchFamily="34" charset="0"/>
                <a:ea typeface="Arial"/>
                <a:cs typeface="Arial"/>
                <a:sym typeface="Arial"/>
              </a:rPr>
            </a:br>
            <a:r>
              <a:rPr lang="en-US" sz="2000">
                <a:latin typeface="CiscoSansTT ExtraLight" panose="020B0303020201020303" pitchFamily="34" charset="0"/>
                <a:ea typeface="Arial"/>
                <a:cs typeface="Arial"/>
                <a:sym typeface="Arial"/>
              </a:rPr>
              <a:t>processing</a:t>
            </a:r>
          </a:p>
        </p:txBody>
      </p:sp>
      <p:grpSp>
        <p:nvGrpSpPr>
          <p:cNvPr id="64" name="Group 63">
            <a:extLst>
              <a:ext uri="{FF2B5EF4-FFF2-40B4-BE49-F238E27FC236}">
                <a16:creationId xmlns:a16="http://schemas.microsoft.com/office/drawing/2014/main" id="{4175B81E-87BA-2C40-9E53-83D9FD1C2B99}"/>
              </a:ext>
            </a:extLst>
          </p:cNvPr>
          <p:cNvGrpSpPr/>
          <p:nvPr/>
        </p:nvGrpSpPr>
        <p:grpSpPr>
          <a:xfrm>
            <a:off x="2480901" y="2078768"/>
            <a:ext cx="1906614" cy="1122285"/>
            <a:chOff x="1924271" y="2181509"/>
            <a:chExt cx="3494473" cy="2056943"/>
          </a:xfrm>
        </p:grpSpPr>
        <p:pic>
          <p:nvPicPr>
            <p:cNvPr id="65" name="Graphic 64">
              <a:extLst>
                <a:ext uri="{FF2B5EF4-FFF2-40B4-BE49-F238E27FC236}">
                  <a16:creationId xmlns:a16="http://schemas.microsoft.com/office/drawing/2014/main" id="{3782A170-9874-504E-8AE2-DFBC37367F6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8100000">
              <a:off x="2738392" y="2181509"/>
              <a:ext cx="1593751" cy="1593751"/>
            </a:xfrm>
            <a:prstGeom prst="rect">
              <a:avLst/>
            </a:prstGeom>
          </p:spPr>
        </p:pic>
        <p:pic>
          <p:nvPicPr>
            <p:cNvPr id="66" name="Graphic 65">
              <a:extLst>
                <a:ext uri="{FF2B5EF4-FFF2-40B4-BE49-F238E27FC236}">
                  <a16:creationId xmlns:a16="http://schemas.microsoft.com/office/drawing/2014/main" id="{81AF185D-4FCB-FC4B-B6B0-3A4C456081D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8100000">
              <a:off x="3332158" y="2181509"/>
              <a:ext cx="1593751" cy="1593751"/>
            </a:xfrm>
            <a:prstGeom prst="rect">
              <a:avLst/>
            </a:prstGeom>
          </p:spPr>
        </p:pic>
        <p:pic>
          <p:nvPicPr>
            <p:cNvPr id="67" name="Picture 66" descr="A close up of an animal&#10;&#10;Description automatically generated">
              <a:extLst>
                <a:ext uri="{FF2B5EF4-FFF2-40B4-BE49-F238E27FC236}">
                  <a16:creationId xmlns:a16="http://schemas.microsoft.com/office/drawing/2014/main" id="{B70050AB-222B-DC46-892B-4068DC5092C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1924271" y="2504016"/>
              <a:ext cx="3494473" cy="1734436"/>
            </a:xfrm>
            <a:prstGeom prst="rect">
              <a:avLst/>
            </a:prstGeom>
          </p:spPr>
        </p:pic>
      </p:grpSp>
      <p:pic>
        <p:nvPicPr>
          <p:cNvPr id="68" name="Picture 67" descr="A picture containing building, window, door, drawing&#10;&#10;Description automatically generated">
            <a:extLst>
              <a:ext uri="{FF2B5EF4-FFF2-40B4-BE49-F238E27FC236}">
                <a16:creationId xmlns:a16="http://schemas.microsoft.com/office/drawing/2014/main" id="{8AB980A2-9C0B-3B40-8B76-6231F6492F8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7155" y="1878023"/>
            <a:ext cx="1480054" cy="1480054"/>
          </a:xfrm>
          <a:prstGeom prst="rect">
            <a:avLst/>
          </a:prstGeom>
        </p:spPr>
      </p:pic>
      <p:pic>
        <p:nvPicPr>
          <p:cNvPr id="69" name="Picture 33">
            <a:extLst>
              <a:ext uri="{FF2B5EF4-FFF2-40B4-BE49-F238E27FC236}">
                <a16:creationId xmlns:a16="http://schemas.microsoft.com/office/drawing/2014/main" id="{10E1805B-F12C-6F42-AE41-ED463694FDB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33664" y="1670350"/>
            <a:ext cx="1801594" cy="1801594"/>
          </a:xfrm>
          <a:prstGeom prst="rect">
            <a:avLst/>
          </a:prstGeom>
        </p:spPr>
      </p:pic>
      <p:pic>
        <p:nvPicPr>
          <p:cNvPr id="5" name="Picture 4">
            <a:extLst>
              <a:ext uri="{FF2B5EF4-FFF2-40B4-BE49-F238E27FC236}">
                <a16:creationId xmlns:a16="http://schemas.microsoft.com/office/drawing/2014/main" id="{73EE418C-07C9-6642-BFCE-E4CC350195A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673916" y="2254730"/>
            <a:ext cx="1611987" cy="1074356"/>
          </a:xfrm>
          <a:prstGeom prst="rect">
            <a:avLst/>
          </a:prstGeom>
        </p:spPr>
      </p:pic>
    </p:spTree>
    <p:extLst>
      <p:ext uri="{BB962C8B-B14F-4D97-AF65-F5344CB8AC3E}">
        <p14:creationId xmlns:p14="http://schemas.microsoft.com/office/powerpoint/2010/main" val="224230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3F28C1-962E-C547-A6E4-73BD3A043650}"/>
              </a:ext>
            </a:extLst>
          </p:cNvPr>
          <p:cNvSpPr txBox="1"/>
          <p:nvPr/>
        </p:nvSpPr>
        <p:spPr>
          <a:xfrm>
            <a:off x="1804002" y="1501309"/>
            <a:ext cx="1122218" cy="369332"/>
          </a:xfrm>
          <a:prstGeom prst="rect">
            <a:avLst/>
          </a:prstGeom>
          <a:noFill/>
        </p:spPr>
        <p:txBody>
          <a:bodyPr wrap="square" rtlCol="0">
            <a:spAutoFit/>
          </a:bodyPr>
          <a:lstStyle/>
          <a:p>
            <a:pPr algn="l">
              <a:buClr>
                <a:schemeClr val="accent1"/>
              </a:buClr>
            </a:pPr>
            <a:r>
              <a:rPr lang="en-US">
                <a:latin typeface="+mn-lt"/>
              </a:rPr>
              <a:t>Cloud</a:t>
            </a:r>
          </a:p>
        </p:txBody>
      </p:sp>
      <p:sp>
        <p:nvSpPr>
          <p:cNvPr id="16" name="TextBox 15">
            <a:extLst>
              <a:ext uri="{FF2B5EF4-FFF2-40B4-BE49-F238E27FC236}">
                <a16:creationId xmlns:a16="http://schemas.microsoft.com/office/drawing/2014/main" id="{55C75256-B790-354F-B351-6CC48B6180B3}"/>
              </a:ext>
            </a:extLst>
          </p:cNvPr>
          <p:cNvSpPr txBox="1"/>
          <p:nvPr/>
        </p:nvSpPr>
        <p:spPr>
          <a:xfrm>
            <a:off x="1804001" y="2542863"/>
            <a:ext cx="2036619" cy="369332"/>
          </a:xfrm>
          <a:prstGeom prst="rect">
            <a:avLst/>
          </a:prstGeom>
          <a:noFill/>
        </p:spPr>
        <p:txBody>
          <a:bodyPr wrap="square" rtlCol="0">
            <a:spAutoFit/>
          </a:bodyPr>
          <a:lstStyle/>
          <a:p>
            <a:pPr algn="l">
              <a:buClr>
                <a:schemeClr val="accent1"/>
              </a:buClr>
            </a:pPr>
            <a:r>
              <a:rPr lang="en-US">
                <a:latin typeface="+mn-lt"/>
              </a:rPr>
              <a:t>On-premises</a:t>
            </a:r>
          </a:p>
        </p:txBody>
      </p:sp>
      <p:sp>
        <p:nvSpPr>
          <p:cNvPr id="17" name="TextBox 16">
            <a:extLst>
              <a:ext uri="{FF2B5EF4-FFF2-40B4-BE49-F238E27FC236}">
                <a16:creationId xmlns:a16="http://schemas.microsoft.com/office/drawing/2014/main" id="{A5DE45C0-5F36-5743-B75A-8AB83839CC80}"/>
              </a:ext>
            </a:extLst>
          </p:cNvPr>
          <p:cNvSpPr txBox="1"/>
          <p:nvPr/>
        </p:nvSpPr>
        <p:spPr>
          <a:xfrm>
            <a:off x="1804001" y="3586660"/>
            <a:ext cx="2036619" cy="369332"/>
          </a:xfrm>
          <a:prstGeom prst="rect">
            <a:avLst/>
          </a:prstGeom>
          <a:noFill/>
        </p:spPr>
        <p:txBody>
          <a:bodyPr wrap="square" rtlCol="0">
            <a:spAutoFit/>
          </a:bodyPr>
          <a:lstStyle/>
          <a:p>
            <a:pPr algn="l">
              <a:buClr>
                <a:schemeClr val="accent1"/>
              </a:buClr>
            </a:pPr>
            <a:r>
              <a:rPr lang="en-US">
                <a:latin typeface="+mn-lt"/>
              </a:rPr>
              <a:t>Virtual</a:t>
            </a:r>
          </a:p>
        </p:txBody>
      </p:sp>
      <p:sp>
        <p:nvSpPr>
          <p:cNvPr id="18" name="TextBox 17">
            <a:extLst>
              <a:ext uri="{FF2B5EF4-FFF2-40B4-BE49-F238E27FC236}">
                <a16:creationId xmlns:a16="http://schemas.microsoft.com/office/drawing/2014/main" id="{07105973-517D-D149-AAD1-418F3DA3AFF6}"/>
              </a:ext>
            </a:extLst>
          </p:cNvPr>
          <p:cNvSpPr txBox="1"/>
          <p:nvPr/>
        </p:nvSpPr>
        <p:spPr>
          <a:xfrm>
            <a:off x="5647765" y="1438674"/>
            <a:ext cx="2036619" cy="369332"/>
          </a:xfrm>
          <a:prstGeom prst="rect">
            <a:avLst/>
          </a:prstGeom>
          <a:noFill/>
        </p:spPr>
        <p:txBody>
          <a:bodyPr wrap="square" rtlCol="0">
            <a:spAutoFit/>
          </a:bodyPr>
          <a:lstStyle/>
          <a:p>
            <a:pPr algn="l">
              <a:buClr>
                <a:schemeClr val="accent1"/>
              </a:buClr>
            </a:pPr>
            <a:r>
              <a:rPr lang="en-US">
                <a:latin typeface="+mn-lt"/>
              </a:rPr>
              <a:t>Hybrid</a:t>
            </a:r>
          </a:p>
        </p:txBody>
      </p:sp>
      <p:sp>
        <p:nvSpPr>
          <p:cNvPr id="19" name="TextBox 18">
            <a:extLst>
              <a:ext uri="{FF2B5EF4-FFF2-40B4-BE49-F238E27FC236}">
                <a16:creationId xmlns:a16="http://schemas.microsoft.com/office/drawing/2014/main" id="{95EBFACE-E502-9549-96CE-A8FC9364D076}"/>
              </a:ext>
            </a:extLst>
          </p:cNvPr>
          <p:cNvSpPr txBox="1"/>
          <p:nvPr/>
        </p:nvSpPr>
        <p:spPr>
          <a:xfrm>
            <a:off x="5647765" y="2689164"/>
            <a:ext cx="2250395" cy="646331"/>
          </a:xfrm>
          <a:prstGeom prst="rect">
            <a:avLst/>
          </a:prstGeom>
          <a:noFill/>
        </p:spPr>
        <p:txBody>
          <a:bodyPr wrap="square" rtlCol="0">
            <a:spAutoFit/>
          </a:bodyPr>
          <a:lstStyle/>
          <a:p>
            <a:pPr>
              <a:buClr>
                <a:schemeClr val="accent1"/>
              </a:buClr>
            </a:pPr>
            <a:r>
              <a:rPr lang="en-US">
                <a:latin typeface="+mn-lt"/>
              </a:rPr>
              <a:t>Multi-tenant for Service Providers</a:t>
            </a:r>
          </a:p>
        </p:txBody>
      </p:sp>
      <p:sp>
        <p:nvSpPr>
          <p:cNvPr id="3" name="Title 2">
            <a:extLst>
              <a:ext uri="{FF2B5EF4-FFF2-40B4-BE49-F238E27FC236}">
                <a16:creationId xmlns:a16="http://schemas.microsoft.com/office/drawing/2014/main" id="{E95E4D46-B130-FA4E-8154-9299996E28AC}"/>
              </a:ext>
            </a:extLst>
          </p:cNvPr>
          <p:cNvSpPr>
            <a:spLocks noGrp="1"/>
          </p:cNvSpPr>
          <p:nvPr>
            <p:ph type="title"/>
          </p:nvPr>
        </p:nvSpPr>
        <p:spPr/>
        <p:txBody>
          <a:bodyPr/>
          <a:lstStyle/>
          <a:p>
            <a:r>
              <a:rPr lang="en-US"/>
              <a:t>Secure Email platform options</a:t>
            </a:r>
          </a:p>
        </p:txBody>
      </p:sp>
      <p:pic>
        <p:nvPicPr>
          <p:cNvPr id="20" name="Graphic 19">
            <a:extLst>
              <a:ext uri="{FF2B5EF4-FFF2-40B4-BE49-F238E27FC236}">
                <a16:creationId xmlns:a16="http://schemas.microsoft.com/office/drawing/2014/main" id="{7D93EC86-8788-0246-A60B-E9E95E23DA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981" y="1405634"/>
            <a:ext cx="704878" cy="582700"/>
          </a:xfrm>
          <a:prstGeom prst="rect">
            <a:avLst/>
          </a:prstGeom>
        </p:spPr>
      </p:pic>
      <p:pic>
        <p:nvPicPr>
          <p:cNvPr id="21" name="Graphic 20">
            <a:extLst>
              <a:ext uri="{FF2B5EF4-FFF2-40B4-BE49-F238E27FC236}">
                <a16:creationId xmlns:a16="http://schemas.microsoft.com/office/drawing/2014/main" id="{082B5ADE-CA1F-DC42-985F-16E7D58BC5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018" y="2348013"/>
            <a:ext cx="545841" cy="682301"/>
          </a:xfrm>
          <a:prstGeom prst="rect">
            <a:avLst/>
          </a:prstGeom>
        </p:spPr>
      </p:pic>
      <p:pic>
        <p:nvPicPr>
          <p:cNvPr id="22" name="Graphic 21">
            <a:extLst>
              <a:ext uri="{FF2B5EF4-FFF2-40B4-BE49-F238E27FC236}">
                <a16:creationId xmlns:a16="http://schemas.microsoft.com/office/drawing/2014/main" id="{AE3C7FD9-24DE-1940-A8A1-72CFCC7597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050" y="3496946"/>
            <a:ext cx="688843" cy="495969"/>
          </a:xfrm>
          <a:prstGeom prst="rect">
            <a:avLst/>
          </a:prstGeom>
        </p:spPr>
      </p:pic>
      <p:pic>
        <p:nvPicPr>
          <p:cNvPr id="23" name="Graphic 22">
            <a:extLst>
              <a:ext uri="{FF2B5EF4-FFF2-40B4-BE49-F238E27FC236}">
                <a16:creationId xmlns:a16="http://schemas.microsoft.com/office/drawing/2014/main" id="{66134F21-1C44-4C4E-B24D-372BE29DEF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4805" y="2588345"/>
            <a:ext cx="747454" cy="717556"/>
          </a:xfrm>
          <a:prstGeom prst="rect">
            <a:avLst/>
          </a:prstGeom>
        </p:spPr>
      </p:pic>
      <p:pic>
        <p:nvPicPr>
          <p:cNvPr id="24" name="Graphic 23">
            <a:extLst>
              <a:ext uri="{FF2B5EF4-FFF2-40B4-BE49-F238E27FC236}">
                <a16:creationId xmlns:a16="http://schemas.microsoft.com/office/drawing/2014/main" id="{9103A541-3004-CB4A-ABDC-063E6D70C2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4256" y="1386741"/>
            <a:ext cx="535250" cy="689472"/>
          </a:xfrm>
          <a:prstGeom prst="rect">
            <a:avLst/>
          </a:prstGeom>
        </p:spPr>
      </p:pic>
    </p:spTree>
    <p:extLst>
      <p:ext uri="{BB962C8B-B14F-4D97-AF65-F5344CB8AC3E}">
        <p14:creationId xmlns:p14="http://schemas.microsoft.com/office/powerpoint/2010/main" val="118189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826;p85">
            <a:extLst>
              <a:ext uri="{FF2B5EF4-FFF2-40B4-BE49-F238E27FC236}">
                <a16:creationId xmlns:a16="http://schemas.microsoft.com/office/drawing/2014/main" id="{E96726D0-9FA8-5C49-8EB2-07A493C9FD7C}"/>
              </a:ext>
            </a:extLst>
          </p:cNvPr>
          <p:cNvSpPr/>
          <p:nvPr/>
        </p:nvSpPr>
        <p:spPr>
          <a:xfrm>
            <a:off x="437766" y="3386051"/>
            <a:ext cx="8141458" cy="1270981"/>
          </a:xfrm>
          <a:prstGeom prst="roundRect">
            <a:avLst>
              <a:gd name="adj" fmla="val 10557"/>
            </a:avLst>
          </a:prstGeom>
          <a:solidFill>
            <a:schemeClr val="bg2">
              <a:lumMod val="95000"/>
            </a:schemeClr>
          </a:solidFill>
          <a:ln w="12700" cap="rnd" cmpd="sng">
            <a:noFill/>
            <a:prstDash val="solid"/>
            <a:round/>
            <a:headEnd type="none" w="sm" len="sm"/>
            <a:tailEnd type="none" w="sm" len="sm"/>
          </a:ln>
        </p:spPr>
        <p:txBody>
          <a:bodyPr spcFirstLastPara="1" wrap="square" lIns="91300" tIns="45650" rIns="91300" bIns="4565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1349"/>
              <a:buFont typeface="Arial"/>
              <a:buNone/>
              <a:tabLst/>
              <a:defRPr/>
            </a:pPr>
            <a:endParaRPr kumimoji="0" sz="134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12761A89-94DC-6040-B225-72F0795D6C26}"/>
              </a:ext>
            </a:extLst>
          </p:cNvPr>
          <p:cNvSpPr>
            <a:spLocks noGrp="1"/>
          </p:cNvSpPr>
          <p:nvPr>
            <p:ph type="title"/>
          </p:nvPr>
        </p:nvSpPr>
        <p:spPr/>
        <p:txBody>
          <a:bodyPr/>
          <a:lstStyle/>
          <a:p>
            <a:r>
              <a:rPr lang="en-US"/>
              <a:t>Duo: the world’s easiest and most secure MFA</a:t>
            </a:r>
          </a:p>
        </p:txBody>
      </p:sp>
      <p:sp>
        <p:nvSpPr>
          <p:cNvPr id="35" name="Google Shape;1944;p310">
            <a:extLst>
              <a:ext uri="{FF2B5EF4-FFF2-40B4-BE49-F238E27FC236}">
                <a16:creationId xmlns:a16="http://schemas.microsoft.com/office/drawing/2014/main" id="{B093B215-E2FE-F94F-925F-D94AE8E40152}"/>
              </a:ext>
            </a:extLst>
          </p:cNvPr>
          <p:cNvSpPr/>
          <p:nvPr/>
        </p:nvSpPr>
        <p:spPr>
          <a:xfrm>
            <a:off x="3432916" y="1103556"/>
            <a:ext cx="2285661" cy="561662"/>
          </a:xfrm>
          <a:prstGeom prst="rect">
            <a:avLst/>
          </a:prstGeom>
          <a:noFill/>
          <a:ln>
            <a:noFill/>
          </a:ln>
        </p:spPr>
        <p:txBody>
          <a:bodyPr spcFirstLastPara="1" wrap="square" lIns="68575" tIns="34275" rIns="68575" bIns="34275" anchor="ctr" anchorCtr="0">
            <a:spAutoFit/>
          </a:bodyPr>
          <a:lstStyle/>
          <a:p>
            <a:pPr algn="ctr">
              <a:spcBef>
                <a:spcPts val="0"/>
              </a:spcBef>
              <a:spcAft>
                <a:spcPts val="0"/>
              </a:spcAft>
              <a:defRPr/>
            </a:pPr>
            <a:r>
              <a:rPr lang="en-US" sz="1600">
                <a:latin typeface="CiscoSansTT ExtraLight"/>
                <a:ea typeface="Arial"/>
                <a:cs typeface="Arial"/>
                <a:sym typeface="Arial"/>
              </a:rPr>
              <a:t>Cisco Secure Endpoint and Secure Email</a:t>
            </a:r>
            <a:endParaRPr sz="1600">
              <a:latin typeface="CiscoSansTT ExtraLight"/>
            </a:endParaRPr>
          </a:p>
        </p:txBody>
      </p:sp>
      <p:pic>
        <p:nvPicPr>
          <p:cNvPr id="36" name="Picture 35" descr="A picture containing smoke, train, coming, air&#10;&#10;Description automatically generated">
            <a:extLst>
              <a:ext uri="{FF2B5EF4-FFF2-40B4-BE49-F238E27FC236}">
                <a16:creationId xmlns:a16="http://schemas.microsoft.com/office/drawing/2014/main" id="{1A9BB450-0B7E-FB40-B025-7A4D33915BFD}"/>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rot="489307">
            <a:off x="2777075" y="1530623"/>
            <a:ext cx="3799469" cy="2137203"/>
          </a:xfrm>
          <a:prstGeom prst="rect">
            <a:avLst/>
          </a:prstGeom>
        </p:spPr>
      </p:pic>
      <p:cxnSp>
        <p:nvCxnSpPr>
          <p:cNvPr id="38" name="Google Shape;1922;p310">
            <a:extLst>
              <a:ext uri="{FF2B5EF4-FFF2-40B4-BE49-F238E27FC236}">
                <a16:creationId xmlns:a16="http://schemas.microsoft.com/office/drawing/2014/main" id="{94BFA967-D954-AB40-86B8-240860661E3B}"/>
              </a:ext>
            </a:extLst>
          </p:cNvPr>
          <p:cNvCxnSpPr>
            <a:cxnSpLocks/>
          </p:cNvCxnSpPr>
          <p:nvPr/>
        </p:nvCxnSpPr>
        <p:spPr>
          <a:xfrm>
            <a:off x="3006541" y="1668408"/>
            <a:ext cx="815184" cy="739692"/>
          </a:xfrm>
          <a:prstGeom prst="straightConnector1">
            <a:avLst/>
          </a:prstGeom>
          <a:noFill/>
          <a:ln w="3175" cap="rnd" cmpd="sng">
            <a:solidFill>
              <a:schemeClr val="accent1"/>
            </a:solidFill>
            <a:prstDash val="solid"/>
            <a:round/>
            <a:headEnd type="none" w="sm" len="sm"/>
            <a:tailEnd type="none" w="sm" len="sm"/>
          </a:ln>
        </p:spPr>
      </p:cxnSp>
      <p:cxnSp>
        <p:nvCxnSpPr>
          <p:cNvPr id="39" name="Google Shape;1925;p310">
            <a:extLst>
              <a:ext uri="{FF2B5EF4-FFF2-40B4-BE49-F238E27FC236}">
                <a16:creationId xmlns:a16="http://schemas.microsoft.com/office/drawing/2014/main" id="{50610859-32BC-B644-99AE-7C99DDE6CAC0}"/>
              </a:ext>
            </a:extLst>
          </p:cNvPr>
          <p:cNvCxnSpPr>
            <a:cxnSpLocks/>
          </p:cNvCxnSpPr>
          <p:nvPr/>
        </p:nvCxnSpPr>
        <p:spPr>
          <a:xfrm>
            <a:off x="2075996" y="2838333"/>
            <a:ext cx="1244334" cy="81282"/>
          </a:xfrm>
          <a:prstGeom prst="straightConnector1">
            <a:avLst/>
          </a:prstGeom>
          <a:noFill/>
          <a:ln w="3175" cap="rnd" cmpd="sng">
            <a:solidFill>
              <a:schemeClr val="accent1"/>
            </a:solidFill>
            <a:prstDash val="solid"/>
            <a:round/>
            <a:headEnd type="none" w="sm" len="sm"/>
            <a:tailEnd type="none" w="sm" len="sm"/>
          </a:ln>
        </p:spPr>
      </p:cxnSp>
      <p:cxnSp>
        <p:nvCxnSpPr>
          <p:cNvPr id="40" name="Google Shape;1928;p310">
            <a:extLst>
              <a:ext uri="{FF2B5EF4-FFF2-40B4-BE49-F238E27FC236}">
                <a16:creationId xmlns:a16="http://schemas.microsoft.com/office/drawing/2014/main" id="{EFE79740-476A-C948-844D-0E0C651C01B6}"/>
              </a:ext>
            </a:extLst>
          </p:cNvPr>
          <p:cNvCxnSpPr>
            <a:cxnSpLocks/>
          </p:cNvCxnSpPr>
          <p:nvPr/>
        </p:nvCxnSpPr>
        <p:spPr>
          <a:xfrm>
            <a:off x="4572001" y="1668408"/>
            <a:ext cx="0" cy="326487"/>
          </a:xfrm>
          <a:prstGeom prst="straightConnector1">
            <a:avLst/>
          </a:prstGeom>
          <a:noFill/>
          <a:ln w="3175" cap="rnd" cmpd="sng">
            <a:solidFill>
              <a:schemeClr val="accent1"/>
            </a:solidFill>
            <a:prstDash val="solid"/>
            <a:round/>
            <a:headEnd type="none" w="sm" len="sm"/>
            <a:tailEnd type="none" w="sm" len="sm"/>
          </a:ln>
        </p:spPr>
      </p:cxnSp>
      <p:cxnSp>
        <p:nvCxnSpPr>
          <p:cNvPr id="41" name="Google Shape;1931;p310">
            <a:extLst>
              <a:ext uri="{FF2B5EF4-FFF2-40B4-BE49-F238E27FC236}">
                <a16:creationId xmlns:a16="http://schemas.microsoft.com/office/drawing/2014/main" id="{F95FCE94-3C6A-834D-A63F-A84CD131A165}"/>
              </a:ext>
            </a:extLst>
          </p:cNvPr>
          <p:cNvCxnSpPr>
            <a:cxnSpLocks/>
          </p:cNvCxnSpPr>
          <p:nvPr/>
        </p:nvCxnSpPr>
        <p:spPr>
          <a:xfrm flipH="1">
            <a:off x="5445114" y="1694378"/>
            <a:ext cx="672178" cy="633607"/>
          </a:xfrm>
          <a:prstGeom prst="straightConnector1">
            <a:avLst/>
          </a:prstGeom>
          <a:noFill/>
          <a:ln w="3175" cap="rnd" cmpd="sng">
            <a:solidFill>
              <a:schemeClr val="accent1"/>
            </a:solidFill>
            <a:prstDash val="solid"/>
            <a:round/>
            <a:headEnd type="none" w="sm" len="sm"/>
            <a:tailEnd type="none" w="sm" len="sm"/>
          </a:ln>
        </p:spPr>
      </p:cxnSp>
      <p:cxnSp>
        <p:nvCxnSpPr>
          <p:cNvPr id="42" name="Google Shape;1934;p310">
            <a:extLst>
              <a:ext uri="{FF2B5EF4-FFF2-40B4-BE49-F238E27FC236}">
                <a16:creationId xmlns:a16="http://schemas.microsoft.com/office/drawing/2014/main" id="{39285A6F-4202-BA43-BD11-DFA22B0F6D88}"/>
              </a:ext>
            </a:extLst>
          </p:cNvPr>
          <p:cNvCxnSpPr>
            <a:cxnSpLocks/>
          </p:cNvCxnSpPr>
          <p:nvPr/>
        </p:nvCxnSpPr>
        <p:spPr>
          <a:xfrm flipH="1">
            <a:off x="5764486" y="2838334"/>
            <a:ext cx="1250497" cy="69320"/>
          </a:xfrm>
          <a:prstGeom prst="straightConnector1">
            <a:avLst/>
          </a:prstGeom>
          <a:noFill/>
          <a:ln w="3175" cap="rnd" cmpd="sng">
            <a:solidFill>
              <a:schemeClr val="accent1"/>
            </a:solidFill>
            <a:prstDash val="solid"/>
            <a:round/>
            <a:headEnd type="none" w="sm" len="sm"/>
            <a:tailEnd type="none" w="sm" len="sm"/>
          </a:ln>
        </p:spPr>
      </p:cxnSp>
      <p:sp>
        <p:nvSpPr>
          <p:cNvPr id="43" name="Google Shape;1942;p310">
            <a:extLst>
              <a:ext uri="{FF2B5EF4-FFF2-40B4-BE49-F238E27FC236}">
                <a16:creationId xmlns:a16="http://schemas.microsoft.com/office/drawing/2014/main" id="{96A75306-ADE3-F943-B436-34754E4AD5E3}"/>
              </a:ext>
            </a:extLst>
          </p:cNvPr>
          <p:cNvSpPr/>
          <p:nvPr/>
        </p:nvSpPr>
        <p:spPr>
          <a:xfrm>
            <a:off x="526580" y="2108387"/>
            <a:ext cx="1580676" cy="438551"/>
          </a:xfrm>
          <a:prstGeom prst="rect">
            <a:avLst/>
          </a:prstGeom>
          <a:noFill/>
          <a:ln>
            <a:noFill/>
          </a:ln>
        </p:spPr>
        <p:txBody>
          <a:bodyPr spcFirstLastPara="1" wrap="square" lIns="68575" tIns="34275" rIns="68575" bIns="34275" anchor="ctr" anchorCtr="0">
            <a:spAutoFit/>
          </a:bodyPr>
          <a:lstStyle/>
          <a:p>
            <a:pPr algn="r">
              <a:spcBef>
                <a:spcPts val="0"/>
              </a:spcBef>
              <a:spcAft>
                <a:spcPts val="0"/>
              </a:spcAft>
              <a:defRPr/>
            </a:pPr>
            <a:r>
              <a:rPr lang="en-US" sz="1200">
                <a:latin typeface="CiscoSansTT ExtraLight"/>
              </a:rPr>
              <a:t>Data loss </a:t>
            </a:r>
            <a:br>
              <a:rPr lang="en-US" sz="1200">
                <a:latin typeface="CiscoSansTT ExtraLight"/>
              </a:rPr>
            </a:br>
            <a:r>
              <a:rPr lang="en-US" sz="1200">
                <a:latin typeface="CiscoSansTT ExtraLight"/>
              </a:rPr>
              <a:t>prevention</a:t>
            </a:r>
            <a:endParaRPr sz="1200">
              <a:latin typeface="CiscoSansTT ExtraLight"/>
            </a:endParaRPr>
          </a:p>
        </p:txBody>
      </p:sp>
      <p:sp>
        <p:nvSpPr>
          <p:cNvPr id="44" name="Google Shape;1943;p310">
            <a:extLst>
              <a:ext uri="{FF2B5EF4-FFF2-40B4-BE49-F238E27FC236}">
                <a16:creationId xmlns:a16="http://schemas.microsoft.com/office/drawing/2014/main" id="{FA8832A5-6559-8249-A416-9B42A56A4D48}"/>
              </a:ext>
            </a:extLst>
          </p:cNvPr>
          <p:cNvSpPr/>
          <p:nvPr/>
        </p:nvSpPr>
        <p:spPr>
          <a:xfrm>
            <a:off x="1139342" y="1213416"/>
            <a:ext cx="1293688" cy="438551"/>
          </a:xfrm>
          <a:prstGeom prst="rect">
            <a:avLst/>
          </a:prstGeom>
          <a:noFill/>
          <a:ln>
            <a:noFill/>
          </a:ln>
        </p:spPr>
        <p:txBody>
          <a:bodyPr spcFirstLastPara="1" wrap="square" lIns="68575" tIns="34275" rIns="68575" bIns="34275" anchor="ctr" anchorCtr="0">
            <a:spAutoFit/>
          </a:bodyPr>
          <a:lstStyle/>
          <a:p>
            <a:pPr algn="r">
              <a:spcBef>
                <a:spcPts val="0"/>
              </a:spcBef>
              <a:spcAft>
                <a:spcPts val="0"/>
              </a:spcAft>
              <a:defRPr/>
            </a:pPr>
            <a:r>
              <a:rPr lang="en-US" sz="1200">
                <a:latin typeface="CiscoSansTT ExtraLight"/>
                <a:ea typeface="Arial"/>
                <a:cs typeface="Arial"/>
                <a:sym typeface="Arial"/>
              </a:rPr>
              <a:t>Filter and </a:t>
            </a:r>
            <a:br>
              <a:rPr lang="en-US" sz="1200">
                <a:latin typeface="CiscoSansTT ExtraLight"/>
                <a:ea typeface="Arial"/>
                <a:cs typeface="Arial"/>
                <a:sym typeface="Arial"/>
              </a:rPr>
            </a:br>
            <a:r>
              <a:rPr lang="en-US" sz="1200">
                <a:latin typeface="CiscoSansTT ExtraLight"/>
                <a:ea typeface="Arial"/>
                <a:cs typeface="Arial"/>
                <a:sym typeface="Arial"/>
              </a:rPr>
              <a:t>block spam</a:t>
            </a:r>
            <a:endParaRPr sz="1200">
              <a:latin typeface="CiscoSansTT ExtraLight"/>
            </a:endParaRPr>
          </a:p>
        </p:txBody>
      </p:sp>
      <p:sp>
        <p:nvSpPr>
          <p:cNvPr id="45" name="Google Shape;1945;p310">
            <a:extLst>
              <a:ext uri="{FF2B5EF4-FFF2-40B4-BE49-F238E27FC236}">
                <a16:creationId xmlns:a16="http://schemas.microsoft.com/office/drawing/2014/main" id="{DB4E4F07-9914-C54F-BFA7-3A76CDDDBAFB}"/>
              </a:ext>
            </a:extLst>
          </p:cNvPr>
          <p:cNvSpPr/>
          <p:nvPr/>
        </p:nvSpPr>
        <p:spPr>
          <a:xfrm>
            <a:off x="6729645" y="1214416"/>
            <a:ext cx="1476806" cy="438551"/>
          </a:xfrm>
          <a:prstGeom prst="rect">
            <a:avLst/>
          </a:prstGeom>
          <a:noFill/>
          <a:ln>
            <a:noFill/>
          </a:ln>
        </p:spPr>
        <p:txBody>
          <a:bodyPr spcFirstLastPara="1" wrap="square" lIns="68575" tIns="34275" rIns="68575" bIns="34275" anchor="ctr" anchorCtr="0">
            <a:spAutoFit/>
          </a:bodyPr>
          <a:lstStyle/>
          <a:p>
            <a:pPr>
              <a:spcBef>
                <a:spcPts val="0"/>
              </a:spcBef>
              <a:spcAft>
                <a:spcPts val="0"/>
              </a:spcAft>
              <a:defRPr/>
            </a:pPr>
            <a:r>
              <a:rPr lang="en-US" sz="1200">
                <a:latin typeface="CiscoSansTT ExtraLight"/>
                <a:ea typeface="Arial"/>
                <a:cs typeface="Arial"/>
                <a:sym typeface="Arial"/>
              </a:rPr>
              <a:t>Detect and block malicious email</a:t>
            </a:r>
            <a:endParaRPr sz="1200">
              <a:latin typeface="CiscoSansTT ExtraLight"/>
            </a:endParaRPr>
          </a:p>
        </p:txBody>
      </p:sp>
      <p:sp>
        <p:nvSpPr>
          <p:cNvPr id="46" name="Google Shape;1946;p310">
            <a:extLst>
              <a:ext uri="{FF2B5EF4-FFF2-40B4-BE49-F238E27FC236}">
                <a16:creationId xmlns:a16="http://schemas.microsoft.com/office/drawing/2014/main" id="{A18C9B66-3749-084A-B7F2-72A5C7AC37B2}"/>
              </a:ext>
            </a:extLst>
          </p:cNvPr>
          <p:cNvSpPr/>
          <p:nvPr/>
        </p:nvSpPr>
        <p:spPr>
          <a:xfrm>
            <a:off x="7006700" y="2108388"/>
            <a:ext cx="1598542" cy="438551"/>
          </a:xfrm>
          <a:prstGeom prst="rect">
            <a:avLst/>
          </a:prstGeom>
          <a:noFill/>
          <a:ln>
            <a:noFill/>
          </a:ln>
        </p:spPr>
        <p:txBody>
          <a:bodyPr spcFirstLastPara="1" wrap="square" lIns="68575" tIns="34275" rIns="68575" bIns="34275" anchor="ctr" anchorCtr="0">
            <a:spAutoFit/>
          </a:bodyPr>
          <a:lstStyle/>
          <a:p>
            <a:pPr>
              <a:spcBef>
                <a:spcPts val="0"/>
              </a:spcBef>
              <a:spcAft>
                <a:spcPts val="0"/>
              </a:spcAft>
              <a:defRPr/>
            </a:pPr>
            <a:r>
              <a:rPr lang="en-US" sz="1200">
                <a:latin typeface="CiscoSansTT ExtraLight"/>
                <a:ea typeface="Arial"/>
                <a:cs typeface="Arial"/>
                <a:sym typeface="Arial"/>
              </a:rPr>
              <a:t>Block phishing attempts</a:t>
            </a:r>
            <a:endParaRPr sz="1200">
              <a:latin typeface="CiscoSansTT ExtraLight"/>
            </a:endParaRPr>
          </a:p>
        </p:txBody>
      </p:sp>
      <p:pic>
        <p:nvPicPr>
          <p:cNvPr id="47" name="Graphic 46">
            <a:extLst>
              <a:ext uri="{FF2B5EF4-FFF2-40B4-BE49-F238E27FC236}">
                <a16:creationId xmlns:a16="http://schemas.microsoft.com/office/drawing/2014/main" id="{3975AE5C-78BA-354F-A39C-DC40419F703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19076" y="2638228"/>
            <a:ext cx="401656" cy="456428"/>
          </a:xfrm>
          <a:prstGeom prst="rect">
            <a:avLst/>
          </a:prstGeom>
        </p:spPr>
      </p:pic>
      <p:grpSp>
        <p:nvGrpSpPr>
          <p:cNvPr id="52" name="Group 51">
            <a:extLst>
              <a:ext uri="{FF2B5EF4-FFF2-40B4-BE49-F238E27FC236}">
                <a16:creationId xmlns:a16="http://schemas.microsoft.com/office/drawing/2014/main" id="{E87D78ED-72B8-ED4B-8FA8-21B5DB7C2DE2}"/>
              </a:ext>
            </a:extLst>
          </p:cNvPr>
          <p:cNvGrpSpPr/>
          <p:nvPr/>
        </p:nvGrpSpPr>
        <p:grpSpPr>
          <a:xfrm>
            <a:off x="6179632" y="1342067"/>
            <a:ext cx="572567" cy="457335"/>
            <a:chOff x="7413505" y="1503174"/>
            <a:chExt cx="938530" cy="749646"/>
          </a:xfrm>
        </p:grpSpPr>
        <p:pic>
          <p:nvPicPr>
            <p:cNvPr id="53" name="Graphic 52">
              <a:extLst>
                <a:ext uri="{FF2B5EF4-FFF2-40B4-BE49-F238E27FC236}">
                  <a16:creationId xmlns:a16="http://schemas.microsoft.com/office/drawing/2014/main" id="{0E9B3E75-A82D-B347-B426-FC13472E370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13505" y="1503174"/>
              <a:ext cx="698500" cy="495300"/>
            </a:xfrm>
            <a:prstGeom prst="rect">
              <a:avLst/>
            </a:prstGeom>
          </p:spPr>
        </p:pic>
        <p:pic>
          <p:nvPicPr>
            <p:cNvPr id="54" name="Graphic 53">
              <a:extLst>
                <a:ext uri="{FF2B5EF4-FFF2-40B4-BE49-F238E27FC236}">
                  <a16:creationId xmlns:a16="http://schemas.microsoft.com/office/drawing/2014/main" id="{9943B009-E180-D04A-A413-FBF200D6F30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71975" y="1772760"/>
              <a:ext cx="480060" cy="480060"/>
            </a:xfrm>
            <a:prstGeom prst="rect">
              <a:avLst/>
            </a:prstGeom>
          </p:spPr>
        </p:pic>
      </p:grpSp>
      <p:pic>
        <p:nvPicPr>
          <p:cNvPr id="55" name="Graphic 54">
            <a:extLst>
              <a:ext uri="{FF2B5EF4-FFF2-40B4-BE49-F238E27FC236}">
                <a16:creationId xmlns:a16="http://schemas.microsoft.com/office/drawing/2014/main" id="{9CD86EFB-3F52-8646-BB18-73DD03267F4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496467" y="1177176"/>
            <a:ext cx="457242" cy="457242"/>
          </a:xfrm>
          <a:prstGeom prst="rect">
            <a:avLst/>
          </a:prstGeom>
        </p:spPr>
      </p:pic>
      <p:grpSp>
        <p:nvGrpSpPr>
          <p:cNvPr id="11" name="Group 10">
            <a:extLst>
              <a:ext uri="{FF2B5EF4-FFF2-40B4-BE49-F238E27FC236}">
                <a16:creationId xmlns:a16="http://schemas.microsoft.com/office/drawing/2014/main" id="{51D377A4-2386-9F48-ACC1-8CA295AE44AB}"/>
              </a:ext>
            </a:extLst>
          </p:cNvPr>
          <p:cNvGrpSpPr/>
          <p:nvPr/>
        </p:nvGrpSpPr>
        <p:grpSpPr>
          <a:xfrm>
            <a:off x="4075169" y="2242973"/>
            <a:ext cx="948342" cy="948342"/>
            <a:chOff x="3925090" y="2547212"/>
            <a:chExt cx="1280160" cy="1280160"/>
          </a:xfrm>
        </p:grpSpPr>
        <p:sp>
          <p:nvSpPr>
            <p:cNvPr id="48" name="TextBox 47">
              <a:extLst>
                <a:ext uri="{FF2B5EF4-FFF2-40B4-BE49-F238E27FC236}">
                  <a16:creationId xmlns:a16="http://schemas.microsoft.com/office/drawing/2014/main" id="{996CC026-1DC1-F045-B985-F464D0317BA6}"/>
                </a:ext>
              </a:extLst>
            </p:cNvPr>
            <p:cNvSpPr txBox="1"/>
            <p:nvPr/>
          </p:nvSpPr>
          <p:spPr>
            <a:xfrm>
              <a:off x="3925090" y="2547212"/>
              <a:ext cx="1280160" cy="1280160"/>
            </a:xfrm>
            <a:prstGeom prst="ellipse">
              <a:avLst/>
            </a:prstGeom>
            <a:solidFill>
              <a:schemeClr val="accent1">
                <a:alpha val="49000"/>
              </a:schemeClr>
            </a:solidFill>
          </p:spPr>
          <p:txBody>
            <a:bodyPr wrap="none"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cs typeface="CiscoSansTT Light" panose="020B0503020201020303" pitchFamily="34" charset="0"/>
              </a:endParaRPr>
            </a:p>
          </p:txBody>
        </p:sp>
        <p:grpSp>
          <p:nvGrpSpPr>
            <p:cNvPr id="58" name="Google Shape;307;p63">
              <a:extLst>
                <a:ext uri="{FF2B5EF4-FFF2-40B4-BE49-F238E27FC236}">
                  <a16:creationId xmlns:a16="http://schemas.microsoft.com/office/drawing/2014/main" id="{BE8B41FE-A608-7245-BC0A-232E299C49D8}"/>
                </a:ext>
              </a:extLst>
            </p:cNvPr>
            <p:cNvGrpSpPr/>
            <p:nvPr/>
          </p:nvGrpSpPr>
          <p:grpSpPr>
            <a:xfrm>
              <a:off x="4199153" y="2828845"/>
              <a:ext cx="732034" cy="732034"/>
              <a:chOff x="3862461" y="2291349"/>
              <a:chExt cx="906900" cy="906900"/>
            </a:xfrm>
          </p:grpSpPr>
          <p:sp>
            <p:nvSpPr>
              <p:cNvPr id="59" name="Google Shape;308;p63">
                <a:extLst>
                  <a:ext uri="{FF2B5EF4-FFF2-40B4-BE49-F238E27FC236}">
                    <a16:creationId xmlns:a16="http://schemas.microsoft.com/office/drawing/2014/main" id="{4667F23B-1F2E-8B4D-8EA6-2FB595B701D5}"/>
                  </a:ext>
                </a:extLst>
              </p:cNvPr>
              <p:cNvSpPr/>
              <p:nvPr/>
            </p:nvSpPr>
            <p:spPr>
              <a:xfrm>
                <a:off x="4191002" y="2291349"/>
                <a:ext cx="249900" cy="9069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algn="ctr" defTabSz="914355" fontAlgn="auto">
                  <a:spcBef>
                    <a:spcPts val="0"/>
                  </a:spcBef>
                  <a:spcAft>
                    <a:spcPts val="0"/>
                  </a:spcAft>
                  <a:buClr>
                    <a:srgbClr val="000000"/>
                  </a:buClr>
                </a:pPr>
                <a:endParaRPr sz="1600" kern="0">
                  <a:solidFill>
                    <a:srgbClr val="005073"/>
                  </a:solidFill>
                  <a:latin typeface="Arial"/>
                  <a:ea typeface="Arial"/>
                  <a:cs typeface="Arial"/>
                  <a:sym typeface="Arial"/>
                </a:endParaRPr>
              </a:p>
            </p:txBody>
          </p:sp>
          <p:sp>
            <p:nvSpPr>
              <p:cNvPr id="60" name="Google Shape;309;p63">
                <a:extLst>
                  <a:ext uri="{FF2B5EF4-FFF2-40B4-BE49-F238E27FC236}">
                    <a16:creationId xmlns:a16="http://schemas.microsoft.com/office/drawing/2014/main" id="{72AE47DC-68AD-8B45-8366-D0D46056E327}"/>
                  </a:ext>
                </a:extLst>
              </p:cNvPr>
              <p:cNvSpPr/>
              <p:nvPr/>
            </p:nvSpPr>
            <p:spPr>
              <a:xfrm rot="5400000">
                <a:off x="4190961" y="2291322"/>
                <a:ext cx="249900" cy="906900"/>
              </a:xfrm>
              <a:prstGeom prst="roundRect">
                <a:avLst>
                  <a:gd name="adj" fmla="val 50000"/>
                </a:avLst>
              </a:prstGeom>
              <a:solidFill>
                <a:schemeClr val="accent1"/>
              </a:solidFill>
              <a:ln>
                <a:noFill/>
              </a:ln>
            </p:spPr>
            <p:txBody>
              <a:bodyPr spcFirstLastPara="1" wrap="square" lIns="68575" tIns="34275" rIns="68575" bIns="34275" anchor="ctr" anchorCtr="0">
                <a:noAutofit/>
              </a:bodyPr>
              <a:lstStyle/>
              <a:p>
                <a:pPr algn="ctr" defTabSz="914355" fontAlgn="auto">
                  <a:spcBef>
                    <a:spcPts val="0"/>
                  </a:spcBef>
                  <a:spcAft>
                    <a:spcPts val="0"/>
                  </a:spcAft>
                  <a:buClr>
                    <a:srgbClr val="000000"/>
                  </a:buClr>
                </a:pPr>
                <a:endParaRPr sz="1600" kern="0">
                  <a:solidFill>
                    <a:srgbClr val="005073"/>
                  </a:solidFill>
                  <a:latin typeface="Arial"/>
                  <a:ea typeface="Arial"/>
                  <a:cs typeface="Arial"/>
                  <a:sym typeface="Arial"/>
                </a:endParaRPr>
              </a:p>
            </p:txBody>
          </p:sp>
        </p:grpSp>
      </p:grpSp>
      <p:sp>
        <p:nvSpPr>
          <p:cNvPr id="62" name="Google Shape;1944;p310">
            <a:extLst>
              <a:ext uri="{FF2B5EF4-FFF2-40B4-BE49-F238E27FC236}">
                <a16:creationId xmlns:a16="http://schemas.microsoft.com/office/drawing/2014/main" id="{EA6EBBBF-907C-E045-BF18-684E8EF68F95}"/>
              </a:ext>
            </a:extLst>
          </p:cNvPr>
          <p:cNvSpPr/>
          <p:nvPr/>
        </p:nvSpPr>
        <p:spPr>
          <a:xfrm>
            <a:off x="512090" y="3433244"/>
            <a:ext cx="3190333" cy="315441"/>
          </a:xfrm>
          <a:prstGeom prst="rect">
            <a:avLst/>
          </a:prstGeom>
          <a:noFill/>
          <a:ln>
            <a:noFill/>
          </a:ln>
        </p:spPr>
        <p:txBody>
          <a:bodyPr spcFirstLastPara="1" wrap="square" lIns="91440" tIns="34275" rIns="68575" bIns="34275" anchor="ctr" anchorCtr="0">
            <a:spAutoFit/>
          </a:bodyPr>
          <a:lstStyle/>
          <a:p>
            <a:pPr>
              <a:spcBef>
                <a:spcPts val="0"/>
              </a:spcBef>
              <a:spcAft>
                <a:spcPts val="0"/>
              </a:spcAft>
              <a:defRPr/>
            </a:pPr>
            <a:r>
              <a:rPr lang="en-US" sz="1600">
                <a:solidFill>
                  <a:schemeClr val="accent1"/>
                </a:solidFill>
                <a:latin typeface="CiscoSansTT ExtraLight"/>
                <a:ea typeface="Arial"/>
                <a:cs typeface="Arial"/>
                <a:sym typeface="Arial"/>
              </a:rPr>
              <a:t>Secure Access by Duo</a:t>
            </a:r>
            <a:endParaRPr sz="1600">
              <a:solidFill>
                <a:schemeClr val="accent1"/>
              </a:solidFill>
              <a:latin typeface="CiscoSansTT ExtraLight"/>
            </a:endParaRPr>
          </a:p>
        </p:txBody>
      </p:sp>
      <p:sp>
        <p:nvSpPr>
          <p:cNvPr id="4" name="TextBox 3">
            <a:extLst>
              <a:ext uri="{FF2B5EF4-FFF2-40B4-BE49-F238E27FC236}">
                <a16:creationId xmlns:a16="http://schemas.microsoft.com/office/drawing/2014/main" id="{7556A7BB-A70E-EE44-A8D9-9176AD478DC4}"/>
              </a:ext>
            </a:extLst>
          </p:cNvPr>
          <p:cNvSpPr txBox="1"/>
          <p:nvPr/>
        </p:nvSpPr>
        <p:spPr>
          <a:xfrm>
            <a:off x="512091" y="3755066"/>
            <a:ext cx="7126155" cy="307777"/>
          </a:xfrm>
          <a:prstGeom prst="rect">
            <a:avLst/>
          </a:prstGeom>
          <a:noFill/>
        </p:spPr>
        <p:txBody>
          <a:bodyPr wrap="square" rtlCol="0">
            <a:spAutoFit/>
          </a:bodyPr>
          <a:lstStyle/>
          <a:p>
            <a:r>
              <a:rPr lang="en-US" sz="1350" kern="0">
                <a:latin typeface="CiscoSansTT ExtraLight"/>
                <a:cs typeface="Arial"/>
                <a:sym typeface="Arial"/>
              </a:rPr>
              <a:t>Easy Integration and Secure access to Microsoft 365 using Duo Unified Access Security</a:t>
            </a:r>
          </a:p>
        </p:txBody>
      </p:sp>
      <p:sp>
        <p:nvSpPr>
          <p:cNvPr id="68" name="TextBox 67">
            <a:extLst>
              <a:ext uri="{FF2B5EF4-FFF2-40B4-BE49-F238E27FC236}">
                <a16:creationId xmlns:a16="http://schemas.microsoft.com/office/drawing/2014/main" id="{AEFA4CE1-2403-B34E-91C8-D528495DCA97}"/>
              </a:ext>
            </a:extLst>
          </p:cNvPr>
          <p:cNvSpPr txBox="1"/>
          <p:nvPr/>
        </p:nvSpPr>
        <p:spPr>
          <a:xfrm>
            <a:off x="643127" y="4104257"/>
            <a:ext cx="2777896" cy="400110"/>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000" kern="0">
                <a:latin typeface="CiscoSansTT ExtraLight"/>
                <a:cs typeface="Arial"/>
                <a:sym typeface="Arial"/>
              </a:rPr>
              <a:t>Multi-Factor Authentication</a:t>
            </a:r>
          </a:p>
          <a:p>
            <a:pPr marL="171450" indent="-171450">
              <a:buClr>
                <a:schemeClr val="accent1"/>
              </a:buClr>
              <a:buFont typeface="Arial" panose="020B0604020202020204" pitchFamily="34" charset="0"/>
              <a:buChar char="•"/>
            </a:pPr>
            <a:r>
              <a:rPr lang="en-US" sz="1000" kern="0">
                <a:latin typeface="CiscoSansTT ExtraLight"/>
                <a:cs typeface="Arial"/>
                <a:sym typeface="Arial"/>
              </a:rPr>
              <a:t>Single Sign-on</a:t>
            </a:r>
          </a:p>
        </p:txBody>
      </p:sp>
      <p:sp>
        <p:nvSpPr>
          <p:cNvPr id="69" name="TextBox 68">
            <a:extLst>
              <a:ext uri="{FF2B5EF4-FFF2-40B4-BE49-F238E27FC236}">
                <a16:creationId xmlns:a16="http://schemas.microsoft.com/office/drawing/2014/main" id="{0EE97E44-B5D2-9D42-91AD-BD8E96BE7C24}"/>
              </a:ext>
            </a:extLst>
          </p:cNvPr>
          <p:cNvSpPr txBox="1"/>
          <p:nvPr/>
        </p:nvSpPr>
        <p:spPr>
          <a:xfrm>
            <a:off x="5452670" y="4104257"/>
            <a:ext cx="2777896" cy="400110"/>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000" kern="0">
                <a:latin typeface="CiscoSansTT ExtraLight"/>
                <a:cs typeface="Arial"/>
                <a:sym typeface="Arial"/>
              </a:rPr>
              <a:t>Identify and control personal vs. corporate management devices</a:t>
            </a:r>
          </a:p>
        </p:txBody>
      </p:sp>
      <p:sp>
        <p:nvSpPr>
          <p:cNvPr id="70" name="TextBox 69">
            <a:extLst>
              <a:ext uri="{FF2B5EF4-FFF2-40B4-BE49-F238E27FC236}">
                <a16:creationId xmlns:a16="http://schemas.microsoft.com/office/drawing/2014/main" id="{5DB3869F-1F0A-3A41-940A-D92CA5C52A1A}"/>
              </a:ext>
            </a:extLst>
          </p:cNvPr>
          <p:cNvSpPr txBox="1"/>
          <p:nvPr/>
        </p:nvSpPr>
        <p:spPr>
          <a:xfrm>
            <a:off x="3032730" y="4104257"/>
            <a:ext cx="2777896" cy="400110"/>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000" kern="0">
                <a:latin typeface="CiscoSansTT ExtraLight"/>
                <a:cs typeface="Arial"/>
                <a:sym typeface="Arial"/>
              </a:rPr>
              <a:t>Adaptive Authentication</a:t>
            </a:r>
          </a:p>
          <a:p>
            <a:pPr marL="171450" indent="-171450">
              <a:buClr>
                <a:schemeClr val="accent1"/>
              </a:buClr>
              <a:buFont typeface="Arial" panose="020B0604020202020204" pitchFamily="34" charset="0"/>
              <a:buChar char="•"/>
            </a:pPr>
            <a:r>
              <a:rPr lang="en-US" sz="1000" kern="0">
                <a:latin typeface="CiscoSansTT ExtraLight"/>
                <a:cs typeface="Arial"/>
                <a:sym typeface="Arial"/>
              </a:rPr>
              <a:t>Device Visibility &amp; Controls</a:t>
            </a:r>
          </a:p>
        </p:txBody>
      </p:sp>
      <p:pic>
        <p:nvPicPr>
          <p:cNvPr id="75" name="Picture 74">
            <a:extLst>
              <a:ext uri="{FF2B5EF4-FFF2-40B4-BE49-F238E27FC236}">
                <a16:creationId xmlns:a16="http://schemas.microsoft.com/office/drawing/2014/main" id="{6C421848-8D88-D44B-A3D5-163217A18A1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501953" y="2571750"/>
            <a:ext cx="468208" cy="498093"/>
          </a:xfrm>
          <a:prstGeom prst="rect">
            <a:avLst/>
          </a:prstGeom>
        </p:spPr>
      </p:pic>
    </p:spTree>
    <p:extLst>
      <p:ext uri="{BB962C8B-B14F-4D97-AF65-F5344CB8AC3E}">
        <p14:creationId xmlns:p14="http://schemas.microsoft.com/office/powerpoint/2010/main" val="288878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9E8B34-7118-DF4A-B676-3858E178CB24}"/>
              </a:ext>
            </a:extLst>
          </p:cNvPr>
          <p:cNvSpPr>
            <a:spLocks noGrp="1"/>
          </p:cNvSpPr>
          <p:nvPr>
            <p:ph type="body" sz="quarter" idx="10"/>
          </p:nvPr>
        </p:nvSpPr>
        <p:spPr/>
        <p:txBody>
          <a:bodyPr/>
          <a:lstStyle/>
          <a:p>
            <a:r>
              <a:rPr lang="en-US"/>
              <a:t>Protect against fraudulent senders</a:t>
            </a:r>
          </a:p>
          <a:p>
            <a:endParaRPr lang="en-US"/>
          </a:p>
        </p:txBody>
      </p:sp>
      <p:sp>
        <p:nvSpPr>
          <p:cNvPr id="2" name="Title 1">
            <a:extLst>
              <a:ext uri="{FF2B5EF4-FFF2-40B4-BE49-F238E27FC236}">
                <a16:creationId xmlns:a16="http://schemas.microsoft.com/office/drawing/2014/main" id="{A03C8355-6C2A-9D4E-B092-EC9C56D0CD26}"/>
              </a:ext>
            </a:extLst>
          </p:cNvPr>
          <p:cNvSpPr>
            <a:spLocks noGrp="1"/>
          </p:cNvSpPr>
          <p:nvPr>
            <p:ph type="title"/>
          </p:nvPr>
        </p:nvSpPr>
        <p:spPr/>
        <p:txBody>
          <a:bodyPr/>
          <a:lstStyle/>
          <a:p>
            <a:r>
              <a:rPr lang="en-US" dirty="0"/>
              <a:t>Secure Email Phishing Defense</a:t>
            </a:r>
          </a:p>
        </p:txBody>
      </p:sp>
      <p:grpSp>
        <p:nvGrpSpPr>
          <p:cNvPr id="20" name="Group 19">
            <a:extLst>
              <a:ext uri="{FF2B5EF4-FFF2-40B4-BE49-F238E27FC236}">
                <a16:creationId xmlns:a16="http://schemas.microsoft.com/office/drawing/2014/main" id="{F941A144-0B66-7E4B-962E-630A6F70378D}"/>
              </a:ext>
            </a:extLst>
          </p:cNvPr>
          <p:cNvGrpSpPr/>
          <p:nvPr/>
        </p:nvGrpSpPr>
        <p:grpSpPr>
          <a:xfrm>
            <a:off x="595809" y="1758655"/>
            <a:ext cx="3741483" cy="2111062"/>
            <a:chOff x="154231" y="1811711"/>
            <a:chExt cx="3192201" cy="1801140"/>
          </a:xfrm>
        </p:grpSpPr>
        <p:pic>
          <p:nvPicPr>
            <p:cNvPr id="21" name="Picture 20">
              <a:extLst>
                <a:ext uri="{FF2B5EF4-FFF2-40B4-BE49-F238E27FC236}">
                  <a16:creationId xmlns:a16="http://schemas.microsoft.com/office/drawing/2014/main" id="{4DBCB1B3-6D4B-2E4D-8B9A-25670C1C0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231" y="1811711"/>
              <a:ext cx="3192201" cy="1801140"/>
            </a:xfrm>
            <a:prstGeom prst="rect">
              <a:avLst/>
            </a:prstGeom>
          </p:spPr>
        </p:pic>
        <p:pic>
          <p:nvPicPr>
            <p:cNvPr id="22" name="Picture 21">
              <a:extLst>
                <a:ext uri="{FF2B5EF4-FFF2-40B4-BE49-F238E27FC236}">
                  <a16:creationId xmlns:a16="http://schemas.microsoft.com/office/drawing/2014/main" id="{05F97CBC-AFF0-FC45-B422-BD72631A7509}"/>
                </a:ext>
              </a:extLst>
            </p:cNvPr>
            <p:cNvPicPr>
              <a:picLocks noChangeAspect="1"/>
            </p:cNvPicPr>
            <p:nvPr/>
          </p:nvPicPr>
          <p:blipFill>
            <a:blip r:embed="rId4" cstate="email">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a:ext>
              </a:extLst>
            </a:blip>
            <a:stretch>
              <a:fillRect/>
            </a:stretch>
          </p:blipFill>
          <p:spPr>
            <a:xfrm>
              <a:off x="556612" y="2027018"/>
              <a:ext cx="2392464" cy="1353154"/>
            </a:xfrm>
            <a:prstGeom prst="rect">
              <a:avLst/>
            </a:prstGeom>
          </p:spPr>
        </p:pic>
      </p:grpSp>
      <p:sp>
        <p:nvSpPr>
          <p:cNvPr id="24" name="TextBox 23">
            <a:extLst>
              <a:ext uri="{FF2B5EF4-FFF2-40B4-BE49-F238E27FC236}">
                <a16:creationId xmlns:a16="http://schemas.microsoft.com/office/drawing/2014/main" id="{DE7932D3-60FF-EE47-8403-E4247C2F5D6E}"/>
              </a:ext>
            </a:extLst>
          </p:cNvPr>
          <p:cNvSpPr txBox="1"/>
          <p:nvPr/>
        </p:nvSpPr>
        <p:spPr>
          <a:xfrm>
            <a:off x="5434445" y="1686468"/>
            <a:ext cx="3028730" cy="338554"/>
          </a:xfrm>
          <a:prstGeom prst="rect">
            <a:avLst/>
          </a:prstGeom>
          <a:noFill/>
        </p:spPr>
        <p:txBody>
          <a:bodyPr wrap="square" rtlCol="0">
            <a:spAutoFit/>
          </a:bodyPr>
          <a:lstStyle/>
          <a:p>
            <a:pPr lvl="0" defTabSz="685891" fontAlgn="auto">
              <a:spcBef>
                <a:spcPts val="0"/>
              </a:spcBef>
              <a:spcAft>
                <a:spcPts val="0"/>
              </a:spcAft>
              <a:defRPr/>
            </a:pPr>
            <a:r>
              <a:rPr lang="en-US" sz="1600">
                <a:latin typeface="CiscoSansTT" panose="020B0503020201020303" pitchFamily="34" charset="0"/>
                <a:cs typeface="CiscoSansTT" panose="020B0503020201020303" pitchFamily="34" charset="0"/>
              </a:rPr>
              <a:t>Advanced Intelligence</a:t>
            </a:r>
          </a:p>
        </p:txBody>
      </p:sp>
      <p:sp>
        <p:nvSpPr>
          <p:cNvPr id="25" name="TextBox 24">
            <a:extLst>
              <a:ext uri="{FF2B5EF4-FFF2-40B4-BE49-F238E27FC236}">
                <a16:creationId xmlns:a16="http://schemas.microsoft.com/office/drawing/2014/main" id="{214EE094-2A0C-314C-A486-B2B791D94476}"/>
              </a:ext>
            </a:extLst>
          </p:cNvPr>
          <p:cNvSpPr txBox="1"/>
          <p:nvPr/>
        </p:nvSpPr>
        <p:spPr>
          <a:xfrm>
            <a:off x="5434445" y="2008274"/>
            <a:ext cx="3203238" cy="430887"/>
          </a:xfrm>
          <a:prstGeom prst="rect">
            <a:avLst/>
          </a:prstGeom>
          <a:noFill/>
        </p:spPr>
        <p:txBody>
          <a:bodyPr wrap="square" rtlCol="0">
            <a:spAutoFit/>
          </a:bodyPr>
          <a:lstStyle/>
          <a:p>
            <a:pPr lvl="0" defTabSz="685891" fontAlgn="auto">
              <a:spcBef>
                <a:spcPts val="0"/>
              </a:spcBef>
              <a:spcAft>
                <a:spcPts val="0"/>
              </a:spcAft>
              <a:defRPr/>
            </a:pPr>
            <a:r>
              <a:rPr lang="en-US" sz="1100">
                <a:latin typeface="CiscoSansTT ExtraLight" panose="020B0303020201020303" pitchFamily="34" charset="0"/>
                <a:cs typeface="CiscoSansTT ExtraLight" panose="020B0303020201020303" pitchFamily="34" charset="0"/>
              </a:rPr>
              <a:t>Learns and authenticates identities and behavioral relationships for enhanced protection </a:t>
            </a:r>
          </a:p>
        </p:txBody>
      </p:sp>
      <p:sp>
        <p:nvSpPr>
          <p:cNvPr id="30" name="TextBox 29">
            <a:extLst>
              <a:ext uri="{FF2B5EF4-FFF2-40B4-BE49-F238E27FC236}">
                <a16:creationId xmlns:a16="http://schemas.microsoft.com/office/drawing/2014/main" id="{F806CAE4-691A-254D-A425-6122135BF9C4}"/>
              </a:ext>
            </a:extLst>
          </p:cNvPr>
          <p:cNvSpPr txBox="1"/>
          <p:nvPr/>
        </p:nvSpPr>
        <p:spPr>
          <a:xfrm>
            <a:off x="5434445" y="2800120"/>
            <a:ext cx="3028730" cy="584775"/>
          </a:xfrm>
          <a:prstGeom prst="rect">
            <a:avLst/>
          </a:prstGeom>
          <a:noFill/>
        </p:spPr>
        <p:txBody>
          <a:bodyPr wrap="square" rtlCol="0">
            <a:spAutoFit/>
          </a:bodyPr>
          <a:lstStyle/>
          <a:p>
            <a:pPr lvl="0" defTabSz="685891" fontAlgn="auto">
              <a:spcBef>
                <a:spcPts val="0"/>
              </a:spcBef>
              <a:spcAft>
                <a:spcPts val="0"/>
              </a:spcAft>
              <a:defRPr/>
            </a:pPr>
            <a:r>
              <a:rPr lang="en-US" sz="1600">
                <a:latin typeface="CiscoSansTT" panose="020B0503020201020303" pitchFamily="34" charset="0"/>
                <a:cs typeface="CiscoSansTT" panose="020B0503020201020303" pitchFamily="34" charset="0"/>
              </a:rPr>
              <a:t>Reduces Business Email Compromise </a:t>
            </a:r>
          </a:p>
        </p:txBody>
      </p:sp>
      <p:sp>
        <p:nvSpPr>
          <p:cNvPr id="31" name="TextBox 30">
            <a:extLst>
              <a:ext uri="{FF2B5EF4-FFF2-40B4-BE49-F238E27FC236}">
                <a16:creationId xmlns:a16="http://schemas.microsoft.com/office/drawing/2014/main" id="{3732D4E9-BA74-664B-B4B0-D271B69715DA}"/>
              </a:ext>
            </a:extLst>
          </p:cNvPr>
          <p:cNvSpPr txBox="1"/>
          <p:nvPr/>
        </p:nvSpPr>
        <p:spPr>
          <a:xfrm>
            <a:off x="5434445" y="3367054"/>
            <a:ext cx="3028730" cy="600164"/>
          </a:xfrm>
          <a:prstGeom prst="rect">
            <a:avLst/>
          </a:prstGeom>
          <a:noFill/>
        </p:spPr>
        <p:txBody>
          <a:bodyPr wrap="square" rtlCol="0">
            <a:spAutoFit/>
          </a:bodyPr>
          <a:lstStyle/>
          <a:p>
            <a:pPr lvl="0" defTabSz="685891" fontAlgn="auto">
              <a:spcBef>
                <a:spcPts val="0"/>
              </a:spcBef>
              <a:spcAft>
                <a:spcPts val="0"/>
              </a:spcAft>
              <a:defRPr/>
            </a:pPr>
            <a:r>
              <a:rPr lang="en-US" sz="1100">
                <a:latin typeface="CiscoSansTT ExtraLight" panose="020B0303020201020303" pitchFamily="34" charset="0"/>
                <a:cs typeface="CiscoSansTT ExtraLight" panose="020B0303020201020303" pitchFamily="34" charset="0"/>
              </a:rPr>
              <a:t>Better understand which emails carry targeted phishing attacks so only legitimate emails are in inboxes</a:t>
            </a:r>
          </a:p>
        </p:txBody>
      </p:sp>
      <p:pic>
        <p:nvPicPr>
          <p:cNvPr id="33" name="Picture 19" descr="A picture containing fruit&#10;&#10;Description generated with very high confidence">
            <a:extLst>
              <a:ext uri="{FF2B5EF4-FFF2-40B4-BE49-F238E27FC236}">
                <a16:creationId xmlns:a16="http://schemas.microsoft.com/office/drawing/2014/main" id="{488EB1AF-E735-984F-B4A9-8359A80B5E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5438" y="1713542"/>
            <a:ext cx="809007" cy="810634"/>
          </a:xfrm>
          <a:prstGeom prst="rect">
            <a:avLst/>
          </a:prstGeom>
        </p:spPr>
      </p:pic>
      <p:pic>
        <p:nvPicPr>
          <p:cNvPr id="34" name="Picture 33">
            <a:extLst>
              <a:ext uri="{FF2B5EF4-FFF2-40B4-BE49-F238E27FC236}">
                <a16:creationId xmlns:a16="http://schemas.microsoft.com/office/drawing/2014/main" id="{BE812A81-E2BE-AF47-A4FB-426C79A9B519}"/>
              </a:ext>
            </a:extLst>
          </p:cNvPr>
          <p:cNvPicPr>
            <a:picLocks noChangeAspect="1"/>
          </p:cNvPicPr>
          <p:nvPr/>
        </p:nvPicPr>
        <p:blipFill>
          <a:blip r:embed="rId6"/>
          <a:stretch>
            <a:fillRect/>
          </a:stretch>
        </p:blipFill>
        <p:spPr>
          <a:xfrm>
            <a:off x="4626864" y="2814186"/>
            <a:ext cx="775413" cy="615768"/>
          </a:xfrm>
          <a:prstGeom prst="rect">
            <a:avLst/>
          </a:prstGeom>
        </p:spPr>
      </p:pic>
    </p:spTree>
    <p:extLst>
      <p:ext uri="{BB962C8B-B14F-4D97-AF65-F5344CB8AC3E}">
        <p14:creationId xmlns:p14="http://schemas.microsoft.com/office/powerpoint/2010/main" val="1882246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2_Cisco Secure Template White">
  <a:themeElements>
    <a:clrScheme name="Cisco Secure">
      <a:dk1>
        <a:srgbClr val="0D274D"/>
      </a:dk1>
      <a:lt1>
        <a:srgbClr val="FFFFFF"/>
      </a:lt1>
      <a:dk2>
        <a:srgbClr val="0D274D"/>
      </a:dk2>
      <a:lt2>
        <a:srgbClr val="FFFFFF"/>
      </a:lt2>
      <a:accent1>
        <a:srgbClr val="6DBD4A"/>
      </a:accent1>
      <a:accent2>
        <a:srgbClr val="00BCEB"/>
      </a:accent2>
      <a:accent3>
        <a:srgbClr val="0D274D"/>
      </a:accent3>
      <a:accent4>
        <a:srgbClr val="1E4471"/>
      </a:accent4>
      <a:accent5>
        <a:srgbClr val="FBAB18"/>
      </a:accent5>
      <a:accent6>
        <a:srgbClr val="E3241B"/>
      </a:accent6>
      <a:hlink>
        <a:srgbClr val="6EBE4A"/>
      </a:hlink>
      <a:folHlink>
        <a:srgbClr val="6EBE4A"/>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SBG_PowerPoint_Template_White_v1.1" id="{2260C5F1-DFCF-5145-9464-6D73F12699C3}" vid="{63D3B145-BE40-1540-9EF0-B29D6C32B602}"/>
    </a:ext>
  </a:extLst>
</a:theme>
</file>

<file path=ppt/theme/theme2.xml><?xml version="1.0" encoding="utf-8"?>
<a:theme xmlns:a="http://schemas.openxmlformats.org/drawingml/2006/main" name="Cisco Secure Template White">
  <a:themeElements>
    <a:clrScheme name="Cisco Secure Light">
      <a:dk1>
        <a:srgbClr val="0D274D"/>
      </a:dk1>
      <a:lt1>
        <a:srgbClr val="FFFFFF"/>
      </a:lt1>
      <a:dk2>
        <a:srgbClr val="0D274D"/>
      </a:dk2>
      <a:lt2>
        <a:srgbClr val="FFFFFF"/>
      </a:lt2>
      <a:accent1>
        <a:srgbClr val="6DBD49"/>
      </a:accent1>
      <a:accent2>
        <a:srgbClr val="00BCEB"/>
      </a:accent2>
      <a:accent3>
        <a:srgbClr val="0D274D"/>
      </a:accent3>
      <a:accent4>
        <a:srgbClr val="1E4471"/>
      </a:accent4>
      <a:accent5>
        <a:srgbClr val="FBAB18"/>
      </a:accent5>
      <a:accent6>
        <a:srgbClr val="E3241B"/>
      </a:accent6>
      <a:hlink>
        <a:srgbClr val="6EBE4A"/>
      </a:hlink>
      <a:folHlink>
        <a:srgbClr val="6EBE49"/>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lumMod val="20000"/>
            <a:lumOff val="80000"/>
          </a:schemeClr>
        </a:solidFill>
      </a:spPr>
      <a:bodyPr wrap="none" rtlCol="0">
        <a:spAutoFit/>
      </a:bodyPr>
      <a:lstStyle>
        <a:defPPr algn="l">
          <a:defRPr sz="1200" dirty="0" smtClean="0">
            <a:latin typeface="+mn-lt"/>
          </a:defRPr>
        </a:defPPr>
      </a:lstStyle>
    </a:txDef>
  </a:objectDefaults>
  <a:extraClrSchemeLst/>
  <a:extLst>
    <a:ext uri="{05A4C25C-085E-4340-85A3-A5531E510DB2}">
      <thm15:themeFamily xmlns:thm15="http://schemas.microsoft.com/office/thememl/2012/main" name="SBG_PowerPoint_Template_White_v1.1" id="{2260C5F1-DFCF-5145-9464-6D73F12699C3}" vid="{63D3B145-BE40-1540-9EF0-B29D6C32B6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4EB391ADEF148831F0B8B7B0E58DD" ma:contentTypeVersion="13" ma:contentTypeDescription="Create a new document." ma:contentTypeScope="" ma:versionID="129409c9aeee136444d2bb16c2151757">
  <xsd:schema xmlns:xsd="http://www.w3.org/2001/XMLSchema" xmlns:xs="http://www.w3.org/2001/XMLSchema" xmlns:p="http://schemas.microsoft.com/office/2006/metadata/properties" xmlns:ns2="310c6ffd-c648-45d5-9160-fc9ed5cb6595" xmlns:ns3="7e2afd87-28a3-448d-a3af-7e24b976af4a" targetNamespace="http://schemas.microsoft.com/office/2006/metadata/properties" ma:root="true" ma:fieldsID="ec7bf781fcd3240f5db98d47998fd589" ns2:_="" ns3:_="">
    <xsd:import namespace="310c6ffd-c648-45d5-9160-fc9ed5cb6595"/>
    <xsd:import namespace="7e2afd87-28a3-448d-a3af-7e24b976af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PW"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c6ffd-c648-45d5-9160-fc9ed5cb65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2afd87-28a3-448d-a3af-7e24b976af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PW" ma:index="19" nillable="true" ma:displayName="PW" ma:format="Dropdown" ma:internalName="PW">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W xmlns="7e2afd87-28a3-448d-a3af-7e24b976af4a" xsi:nil="true"/>
  </documentManagement>
</p:properties>
</file>

<file path=customXml/itemProps1.xml><?xml version="1.0" encoding="utf-8"?>
<ds:datastoreItem xmlns:ds="http://schemas.openxmlformats.org/officeDocument/2006/customXml" ds:itemID="{0D418914-AFCA-4DE3-BDD8-C6B7D4C8D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c6ffd-c648-45d5-9160-fc9ed5cb6595"/>
    <ds:schemaRef ds:uri="7e2afd87-28a3-448d-a3af-7e24b976af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010E5F-5C4C-4D39-B4F8-3C5B1D541E53}">
  <ds:schemaRefs>
    <ds:schemaRef ds:uri="http://schemas.microsoft.com/sharepoint/v3/contenttype/forms"/>
  </ds:schemaRefs>
</ds:datastoreItem>
</file>

<file path=customXml/itemProps3.xml><?xml version="1.0" encoding="utf-8"?>
<ds:datastoreItem xmlns:ds="http://schemas.openxmlformats.org/officeDocument/2006/customXml" ds:itemID="{F1DC699A-3B82-4E43-B372-C361B7CE5FEF}">
  <ds:schemaRefs>
    <ds:schemaRef ds:uri="http://schemas.openxmlformats.org/package/2006/metadata/core-properties"/>
    <ds:schemaRef ds:uri="0b487217-d6f9-4a80-8633-4191c6052160"/>
    <ds:schemaRef ds:uri="http://purl.org/dc/elements/1.1/"/>
    <ds:schemaRef ds:uri="http://schemas.microsoft.com/office/infopath/2007/PartnerControls"/>
    <ds:schemaRef ds:uri="http://purl.org/dc/terms/"/>
    <ds:schemaRef ds:uri="http://purl.org/dc/dcmitype/"/>
    <ds:schemaRef ds:uri="http://www.w3.org/XML/1998/namespace"/>
    <ds:schemaRef ds:uri="http://schemas.microsoft.com/office/2006/documentManagement/types"/>
    <ds:schemaRef ds:uri="edafe633-42b9-4fef-adc7-c3083d15fa8e"/>
    <ds:schemaRef ds:uri="http://schemas.microsoft.com/office/2006/metadata/properties"/>
    <ds:schemaRef ds:uri="7e2afd87-28a3-448d-a3af-7e24b976af4a"/>
  </ds:schemaRefs>
</ds:datastoreItem>
</file>

<file path=docProps/app.xml><?xml version="1.0" encoding="utf-8"?>
<Properties xmlns="http://schemas.openxmlformats.org/officeDocument/2006/extended-properties" xmlns:vt="http://schemas.openxmlformats.org/officeDocument/2006/docPropsVTypes">
  <Template>Blue theme 2015 16x9</Template>
  <TotalTime>88</TotalTime>
  <Words>3546</Words>
  <Application>Microsoft Office PowerPoint</Application>
  <PresentationFormat>On-screen Show (16:9)</PresentationFormat>
  <Paragraphs>291</Paragraphs>
  <Slides>24</Slides>
  <Notes>17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2_Cisco Secure Template White</vt:lpstr>
      <vt:lpstr>Cisco Secure Template White</vt:lpstr>
      <vt:lpstr>Cisco Secure Email</vt:lpstr>
      <vt:lpstr>Email was not built with security and is easy  to exploit</vt:lpstr>
      <vt:lpstr>Attackers use multiple ways to get in</vt:lpstr>
      <vt:lpstr>Cisco Secure Email: a layered approach</vt:lpstr>
      <vt:lpstr>Superior threat intelligence from Cisco Talos</vt:lpstr>
      <vt:lpstr>Improvements to Talos capabilities</vt:lpstr>
      <vt:lpstr>Secure Email platform options</vt:lpstr>
      <vt:lpstr>Duo: the world’s easiest and most secure MFA</vt:lpstr>
      <vt:lpstr>Secure Email Phishing Defense</vt:lpstr>
      <vt:lpstr>Secure Email Domain Protection</vt:lpstr>
      <vt:lpstr>Secure Email Malware Defense</vt:lpstr>
      <vt:lpstr>Secure Awareness Training A comprehensive approach to combat phishing</vt:lpstr>
      <vt:lpstr>SecureX connects Cisco Secure Email with your entire security infrastructure</vt:lpstr>
      <vt:lpstr>“I am able to visualize threats within my environment and take action in half the time it used to take me.”</vt:lpstr>
      <vt:lpstr>SecureX threat response and Secure Email</vt:lpstr>
      <vt:lpstr>Case Studies</vt:lpstr>
      <vt:lpstr>Cisco Secure portfolio: simpler to buy and use</vt:lpstr>
      <vt:lpstr>Next steps</vt:lpstr>
      <vt:lpstr>PowerPoint Presentation</vt:lpstr>
      <vt:lpstr>Appendix</vt:lpstr>
      <vt:lpstr>Release 13.0</vt:lpstr>
      <vt:lpstr>AsyncOS 13.0 Refresher: Feature List</vt:lpstr>
      <vt:lpstr>Release 13.5</vt:lpstr>
      <vt:lpstr>AsyncOS 13.0 Refresher: Feature List</vt:lpstr>
    </vt:vector>
  </TitlesOfParts>
  <Manager/>
  <Company>Cisco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dc:title>
  <dc:subject/>
  <dc:creator/>
  <cp:keywords/>
  <dc:description/>
  <cp:lastModifiedBy>Ja'Mara Washington -X (jamwashi - EXPERIS US INC at Cisco)</cp:lastModifiedBy>
  <cp:revision>6</cp:revision>
  <cp:lastPrinted>2020-06-03T18:08:11Z</cp:lastPrinted>
  <dcterms:created xsi:type="dcterms:W3CDTF">2020-04-22T16:31:14Z</dcterms:created>
  <dcterms:modified xsi:type="dcterms:W3CDTF">2020-12-04T19:15:00Z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0x010100D0D4EB391ADEF148831F0B8B7B0E58DD</vt:lpwstr>
  </property>
</Properties>
</file>